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4"/>
  </p:sldMasterIdLst>
  <p:notesMasterIdLst>
    <p:notesMasterId r:id="rId38"/>
  </p:notesMasterIdLst>
  <p:sldIdLst>
    <p:sldId id="282" r:id="rId5"/>
    <p:sldId id="2147482543" r:id="rId6"/>
    <p:sldId id="2147482545" r:id="rId7"/>
    <p:sldId id="2147482546" r:id="rId8"/>
    <p:sldId id="271" r:id="rId9"/>
    <p:sldId id="2147482556" r:id="rId10"/>
    <p:sldId id="323" r:id="rId11"/>
    <p:sldId id="2147376691" r:id="rId12"/>
    <p:sldId id="289" r:id="rId13"/>
    <p:sldId id="2147482511" r:id="rId14"/>
    <p:sldId id="2147375497" r:id="rId15"/>
    <p:sldId id="2147482558" r:id="rId16"/>
    <p:sldId id="296" r:id="rId17"/>
    <p:sldId id="288" r:id="rId18"/>
    <p:sldId id="2147482536" r:id="rId19"/>
    <p:sldId id="305" r:id="rId20"/>
    <p:sldId id="259" r:id="rId21"/>
    <p:sldId id="299" r:id="rId22"/>
    <p:sldId id="2147482527" r:id="rId23"/>
    <p:sldId id="2147482526" r:id="rId24"/>
    <p:sldId id="2995" r:id="rId25"/>
    <p:sldId id="3265" r:id="rId26"/>
    <p:sldId id="2147482535" r:id="rId27"/>
    <p:sldId id="2147482533" r:id="rId28"/>
    <p:sldId id="2147482534" r:id="rId29"/>
    <p:sldId id="2604" r:id="rId30"/>
    <p:sldId id="304" r:id="rId31"/>
    <p:sldId id="2147482524" r:id="rId32"/>
    <p:sldId id="2147482559" r:id="rId33"/>
    <p:sldId id="2147482523" r:id="rId34"/>
    <p:sldId id="2147482522" r:id="rId35"/>
    <p:sldId id="278" r:id="rId36"/>
    <p:sldId id="2147482538" r:id="rId37"/>
  </p:sldIdLst>
  <p:sldSz cx="12192000" cy="6858000"/>
  <p:notesSz cx="6858000" cy="9144000"/>
  <p:embeddedFontLst>
    <p:embeddedFont>
      <p:font typeface="News Gothic MT" panose="020B0504020203020204" pitchFamily="34" charset="0"/>
      <p:regular r:id="rId39"/>
      <p:bold r:id="rId40"/>
      <p:italic r:id="rId41"/>
      <p:boldItalic r:id="rId42"/>
    </p:embeddedFont>
    <p:embeddedFont>
      <p:font typeface="Poppins" panose="00000500000000000000" pitchFamily="2" charset="0"/>
      <p:regular r:id="rId43"/>
      <p:bold r:id="rId44"/>
      <p:italic r:id="rId45"/>
      <p:boldItalic r:id="rId46"/>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C34F09-1DDD-CADE-8710-CCC43B4920C7}" name="Tasha Vernon" initials="TV" userId="S::tvernon@psi.org::6865b858-747d-4b41-aef2-3b28ae02607d" providerId="AD"/>
  <p188:author id="{B9CFDA19-B247-0049-59D5-840303060F9E}" name="Bernhard Kerschberger" initials="BK" userId="S::bkerschberger@psi.org::592480ee-3c58-41db-935d-79587ec7796a" providerId="AD"/>
  <p188:author id="{38159D3C-EDD8-0CFD-ADEF-2834403D889A}" name="MSIMANGA, Busisiwe" initials="MB" userId="S::msimangaradebeb@who.int::d99ce02a-c1ee-401f-882a-d4f901638f44" providerId="AD"/>
  <p188:author id="{3CAA7B5E-C2C9-81C7-AFD6-E610C56C1149}" name="Karin Hatzold" initials="KH" userId="S::khatzold@psi.org::142006c1-edce-4b99-b7ac-3f5f12bedf84" providerId="AD"/>
  <p188:author id="{D808B7F2-4CD0-3427-F3F8-03F152467009}" name="Tasha Vernon" initials="TV" userId="Tasha Vern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132348"/>
    <a:srgbClr val="E6F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17" autoAdjust="0"/>
    <p:restoredTop sz="85419" autoAdjust="0"/>
  </p:normalViewPr>
  <p:slideViewPr>
    <p:cSldViewPr snapToGrid="0">
      <p:cViewPr varScale="1">
        <p:scale>
          <a:sx n="61" d="100"/>
          <a:sy n="61" d="100"/>
        </p:scale>
        <p:origin x="67" y="547"/>
      </p:cViewPr>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IMANGA, Busisiwe" userId="d99ce02a-c1ee-401f-882a-d4f901638f44" providerId="ADAL" clId="{0E57879F-2D91-4E41-B058-F4770A38F9AE}"/>
    <pc:docChg chg="undo custSel modSld">
      <pc:chgData name="MSIMANGA, Busisiwe" userId="d99ce02a-c1ee-401f-882a-d4f901638f44" providerId="ADAL" clId="{0E57879F-2D91-4E41-B058-F4770A38F9AE}" dt="2025-06-12T19:42:15.946" v="10" actId="403"/>
      <pc:docMkLst>
        <pc:docMk/>
      </pc:docMkLst>
      <pc:sldChg chg="modSp mod">
        <pc:chgData name="MSIMANGA, Busisiwe" userId="d99ce02a-c1ee-401f-882a-d4f901638f44" providerId="ADAL" clId="{0E57879F-2D91-4E41-B058-F4770A38F9AE}" dt="2025-06-12T19:41:16.208" v="2" actId="14100"/>
        <pc:sldMkLst>
          <pc:docMk/>
          <pc:sldMk cId="809946474" sldId="278"/>
        </pc:sldMkLst>
        <pc:spChg chg="mod">
          <ac:chgData name="MSIMANGA, Busisiwe" userId="d99ce02a-c1ee-401f-882a-d4f901638f44" providerId="ADAL" clId="{0E57879F-2D91-4E41-B058-F4770A38F9AE}" dt="2025-06-12T19:41:16.208" v="2" actId="14100"/>
          <ac:spMkLst>
            <pc:docMk/>
            <pc:sldMk cId="809946474" sldId="278"/>
            <ac:spMk id="6" creationId="{A97F718F-DEED-AF5F-F40A-7DECA9F6F8F9}"/>
          </ac:spMkLst>
        </pc:spChg>
      </pc:sldChg>
      <pc:sldChg chg="modSp mod">
        <pc:chgData name="MSIMANGA, Busisiwe" userId="d99ce02a-c1ee-401f-882a-d4f901638f44" providerId="ADAL" clId="{0E57879F-2D91-4E41-B058-F4770A38F9AE}" dt="2025-06-12T19:41:58.579" v="6" actId="403"/>
        <pc:sldMkLst>
          <pc:docMk/>
          <pc:sldMk cId="203694279" sldId="2147482523"/>
        </pc:sldMkLst>
        <pc:spChg chg="mod">
          <ac:chgData name="MSIMANGA, Busisiwe" userId="d99ce02a-c1ee-401f-882a-d4f901638f44" providerId="ADAL" clId="{0E57879F-2D91-4E41-B058-F4770A38F9AE}" dt="2025-06-12T19:41:44.264" v="3" actId="403"/>
          <ac:spMkLst>
            <pc:docMk/>
            <pc:sldMk cId="203694279" sldId="2147482523"/>
            <ac:spMk id="7" creationId="{E9707152-98FC-9D03-23AC-75AC1708C3A7}"/>
          </ac:spMkLst>
        </pc:spChg>
        <pc:spChg chg="mod">
          <ac:chgData name="MSIMANGA, Busisiwe" userId="d99ce02a-c1ee-401f-882a-d4f901638f44" providerId="ADAL" clId="{0E57879F-2D91-4E41-B058-F4770A38F9AE}" dt="2025-06-12T19:41:52.425" v="5" actId="403"/>
          <ac:spMkLst>
            <pc:docMk/>
            <pc:sldMk cId="203694279" sldId="2147482523"/>
            <ac:spMk id="15" creationId="{359376EE-049F-B7C2-8B70-BA340E368035}"/>
          </ac:spMkLst>
        </pc:spChg>
        <pc:spChg chg="mod">
          <ac:chgData name="MSIMANGA, Busisiwe" userId="d99ce02a-c1ee-401f-882a-d4f901638f44" providerId="ADAL" clId="{0E57879F-2D91-4E41-B058-F4770A38F9AE}" dt="2025-06-12T19:41:48.554" v="4" actId="403"/>
          <ac:spMkLst>
            <pc:docMk/>
            <pc:sldMk cId="203694279" sldId="2147482523"/>
            <ac:spMk id="17" creationId="{456082A0-C89D-5877-74BF-0EA7E17A1663}"/>
          </ac:spMkLst>
        </pc:spChg>
        <pc:spChg chg="mod">
          <ac:chgData name="MSIMANGA, Busisiwe" userId="d99ce02a-c1ee-401f-882a-d4f901638f44" providerId="ADAL" clId="{0E57879F-2D91-4E41-B058-F4770A38F9AE}" dt="2025-06-12T19:41:58.579" v="6" actId="403"/>
          <ac:spMkLst>
            <pc:docMk/>
            <pc:sldMk cId="203694279" sldId="2147482523"/>
            <ac:spMk id="19" creationId="{161B5A13-0BD0-495A-3BA5-B4886E6FF621}"/>
          </ac:spMkLst>
        </pc:spChg>
      </pc:sldChg>
      <pc:sldChg chg="modSp mod">
        <pc:chgData name="MSIMANGA, Busisiwe" userId="d99ce02a-c1ee-401f-882a-d4f901638f44" providerId="ADAL" clId="{0E57879F-2D91-4E41-B058-F4770A38F9AE}" dt="2025-06-12T19:42:15.946" v="10" actId="403"/>
        <pc:sldMkLst>
          <pc:docMk/>
          <pc:sldMk cId="2858383286" sldId="2147482559"/>
        </pc:sldMkLst>
        <pc:spChg chg="mod">
          <ac:chgData name="MSIMANGA, Busisiwe" userId="d99ce02a-c1ee-401f-882a-d4f901638f44" providerId="ADAL" clId="{0E57879F-2D91-4E41-B058-F4770A38F9AE}" dt="2025-06-12T19:42:15.946" v="10" actId="403"/>
          <ac:spMkLst>
            <pc:docMk/>
            <pc:sldMk cId="2858383286" sldId="2147482559"/>
            <ac:spMk id="72" creationId="{777E8A7D-184D-42B9-820A-694E8C5E0F1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3748349068642E-2"/>
          <c:y val="7.5158072486277344E-2"/>
          <c:w val="0.90789814639152699"/>
          <c:h val="0.75788638289891908"/>
        </c:manualLayout>
      </c:layout>
      <c:lineChart>
        <c:grouping val="standard"/>
        <c:varyColors val="0"/>
        <c:ser>
          <c:idx val="0"/>
          <c:order val="0"/>
          <c:tx>
            <c:strRef>
              <c:f>Sheet1!$B$1</c:f>
              <c:strCache>
                <c:ptCount val="1"/>
                <c:pt idx="0">
                  <c:v># PLHIV diagnosed (Millions)</c:v>
                </c:pt>
              </c:strCache>
            </c:strRef>
          </c:tx>
          <c:spPr>
            <a:ln>
              <a:solidFill>
                <a:srgbClr val="1F7283"/>
              </a:solidFill>
            </a:ln>
          </c:spPr>
          <c:marker>
            <c:spPr>
              <a:ln>
                <a:solidFill>
                  <a:srgbClr val="1F7283"/>
                </a:solidFill>
              </a:ln>
            </c:spPr>
          </c:marker>
          <c:cat>
            <c:numRef>
              <c:f>Sheet1!$A$2:$A$27</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Sheet1!$B$2:$B$27</c:f>
              <c:numCache>
                <c:formatCode>General</c:formatCode>
                <c:ptCount val="26"/>
                <c:pt idx="0">
                  <c:v>3.3</c:v>
                </c:pt>
                <c:pt idx="1">
                  <c:v>4.3</c:v>
                </c:pt>
                <c:pt idx="2">
                  <c:v>10</c:v>
                </c:pt>
                <c:pt idx="3">
                  <c:v>12</c:v>
                </c:pt>
                <c:pt idx="4">
                  <c:v>13</c:v>
                </c:pt>
                <c:pt idx="5">
                  <c:v>14</c:v>
                </c:pt>
                <c:pt idx="6">
                  <c:v>15</c:v>
                </c:pt>
                <c:pt idx="7">
                  <c:v>16</c:v>
                </c:pt>
                <c:pt idx="8">
                  <c:v>16.8</c:v>
                </c:pt>
                <c:pt idx="9">
                  <c:v>20</c:v>
                </c:pt>
                <c:pt idx="10">
                  <c:v>24.7</c:v>
                </c:pt>
                <c:pt idx="11">
                  <c:v>26.4</c:v>
                </c:pt>
                <c:pt idx="12">
                  <c:v>28.1</c:v>
                </c:pt>
                <c:pt idx="13">
                  <c:v>29.6</c:v>
                </c:pt>
                <c:pt idx="14">
                  <c:v>30.9</c:v>
                </c:pt>
              </c:numCache>
            </c:numRef>
          </c:val>
          <c:smooth val="0"/>
          <c:extLst>
            <c:ext xmlns:c16="http://schemas.microsoft.com/office/drawing/2014/chart" uri="{C3380CC4-5D6E-409C-BE32-E72D297353CC}">
              <c16:uniqueId val="{00000000-D121-0F42-B85A-274B9AEB588A}"/>
            </c:ext>
          </c:extLst>
        </c:ser>
        <c:ser>
          <c:idx val="1"/>
          <c:order val="1"/>
          <c:tx>
            <c:strRef>
              <c:f>Sheet1!$C$1</c:f>
              <c:strCache>
                <c:ptCount val="1"/>
                <c:pt idx="0">
                  <c:v>Series 2</c:v>
                </c:pt>
              </c:strCache>
            </c:strRef>
          </c:tx>
          <c:cat>
            <c:numRef>
              <c:f>Sheet1!$A$2:$A$27</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Sheet1!$C$2:$C$27</c:f>
              <c:numCache>
                <c:formatCode>General</c:formatCode>
                <c:ptCount val="26"/>
                <c:pt idx="15">
                  <c:v>2020</c:v>
                </c:pt>
                <c:pt idx="16">
                  <c:v>2021</c:v>
                </c:pt>
                <c:pt idx="17">
                  <c:v>2022</c:v>
                </c:pt>
                <c:pt idx="18">
                  <c:v>2023</c:v>
                </c:pt>
                <c:pt idx="19">
                  <c:v>2024</c:v>
                </c:pt>
                <c:pt idx="20">
                  <c:v>2025</c:v>
                </c:pt>
                <c:pt idx="21">
                  <c:v>2026</c:v>
                </c:pt>
                <c:pt idx="22">
                  <c:v>2027</c:v>
                </c:pt>
                <c:pt idx="23">
                  <c:v>2028</c:v>
                </c:pt>
                <c:pt idx="24">
                  <c:v>2029</c:v>
                </c:pt>
                <c:pt idx="25">
                  <c:v>2030</c:v>
                </c:pt>
              </c:numCache>
            </c:numRef>
          </c:val>
          <c:smooth val="0"/>
          <c:extLst>
            <c:ext xmlns:c16="http://schemas.microsoft.com/office/drawing/2014/chart" uri="{C3380CC4-5D6E-409C-BE32-E72D297353CC}">
              <c16:uniqueId val="{00000001-D121-0F42-B85A-274B9AEB588A}"/>
            </c:ext>
          </c:extLst>
        </c:ser>
        <c:ser>
          <c:idx val="2"/>
          <c:order val="2"/>
          <c:tx>
            <c:strRef>
              <c:f>Sheet1!$D$1</c:f>
              <c:strCache>
                <c:ptCount val="1"/>
                <c:pt idx="0">
                  <c:v>Series 3</c:v>
                </c:pt>
              </c:strCache>
            </c:strRef>
          </c:tx>
          <c:spPr>
            <a:ln>
              <a:solidFill>
                <a:schemeClr val="accent6"/>
              </a:solidFill>
            </a:ln>
          </c:spPr>
          <c:marker>
            <c:spPr>
              <a:solidFill>
                <a:schemeClr val="accent6"/>
              </a:solidFill>
              <a:ln>
                <a:solidFill>
                  <a:schemeClr val="accent6"/>
                </a:solidFill>
              </a:ln>
            </c:spPr>
          </c:marker>
          <c:cat>
            <c:numRef>
              <c:f>Sheet1!$A$2:$A$27</c:f>
              <c:numCache>
                <c:formatCode>General</c:formatCode>
                <c:ptCount val="2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numCache>
            </c:numRef>
          </c:cat>
          <c:val>
            <c:numRef>
              <c:f>Sheet1!$D$2:$D$27</c:f>
              <c:numCache>
                <c:formatCode>General</c:formatCode>
                <c:ptCount val="26"/>
                <c:pt idx="15">
                  <c:v>34</c:v>
                </c:pt>
                <c:pt idx="16">
                  <c:v>35.5</c:v>
                </c:pt>
                <c:pt idx="17">
                  <c:v>36</c:v>
                </c:pt>
                <c:pt idx="18">
                  <c:v>36.5</c:v>
                </c:pt>
                <c:pt idx="19">
                  <c:v>37</c:v>
                </c:pt>
                <c:pt idx="20">
                  <c:v>37.5</c:v>
                </c:pt>
                <c:pt idx="21">
                  <c:v>38</c:v>
                </c:pt>
                <c:pt idx="22">
                  <c:v>38.5</c:v>
                </c:pt>
                <c:pt idx="23">
                  <c:v>39</c:v>
                </c:pt>
                <c:pt idx="24">
                  <c:v>39.5</c:v>
                </c:pt>
                <c:pt idx="25">
                  <c:v>40</c:v>
                </c:pt>
              </c:numCache>
            </c:numRef>
          </c:val>
          <c:smooth val="0"/>
          <c:extLst>
            <c:ext xmlns:c16="http://schemas.microsoft.com/office/drawing/2014/chart" uri="{C3380CC4-5D6E-409C-BE32-E72D297353CC}">
              <c16:uniqueId val="{00000002-D121-0F42-B85A-274B9AEB588A}"/>
            </c:ext>
          </c:extLst>
        </c:ser>
        <c:dLbls>
          <c:showLegendKey val="0"/>
          <c:showVal val="0"/>
          <c:showCatName val="0"/>
          <c:showSerName val="0"/>
          <c:showPercent val="0"/>
          <c:showBubbleSize val="0"/>
        </c:dLbls>
        <c:marker val="1"/>
        <c:smooth val="0"/>
        <c:axId val="84241408"/>
        <c:axId val="84247296"/>
      </c:lineChart>
      <c:catAx>
        <c:axId val="84241408"/>
        <c:scaling>
          <c:orientation val="minMax"/>
        </c:scaling>
        <c:delete val="0"/>
        <c:axPos val="b"/>
        <c:numFmt formatCode="General" sourceLinked="1"/>
        <c:majorTickMark val="out"/>
        <c:minorTickMark val="none"/>
        <c:tickLblPos val="nextTo"/>
        <c:txPr>
          <a:bodyPr/>
          <a:lstStyle/>
          <a:p>
            <a:pPr>
              <a:defRPr sz="1500" b="0" i="0">
                <a:latin typeface="DINOT-Regular" panose="02000503030000020003" pitchFamily="2" charset="77"/>
              </a:defRPr>
            </a:pPr>
            <a:endParaRPr lang="en-US"/>
          </a:p>
        </c:txPr>
        <c:crossAx val="84247296"/>
        <c:crosses val="autoZero"/>
        <c:auto val="1"/>
        <c:lblAlgn val="ctr"/>
        <c:lblOffset val="100"/>
        <c:tickLblSkip val="5"/>
        <c:noMultiLvlLbl val="0"/>
      </c:catAx>
      <c:valAx>
        <c:axId val="84247296"/>
        <c:scaling>
          <c:orientation val="minMax"/>
          <c:max val="40"/>
        </c:scaling>
        <c:delete val="0"/>
        <c:axPos val="l"/>
        <c:numFmt formatCode="#,##0" sourceLinked="0"/>
        <c:majorTickMark val="out"/>
        <c:minorTickMark val="none"/>
        <c:tickLblPos val="nextTo"/>
        <c:txPr>
          <a:bodyPr/>
          <a:lstStyle/>
          <a:p>
            <a:pPr>
              <a:defRPr sz="1500" b="0" i="0">
                <a:latin typeface="DINOT-Regular" panose="02000503030000020003" pitchFamily="2" charset="77"/>
              </a:defRPr>
            </a:pPr>
            <a:endParaRPr lang="en-US"/>
          </a:p>
        </c:txPr>
        <c:crossAx val="84241408"/>
        <c:crosses val="autoZero"/>
        <c:crossBetween val="between"/>
      </c:valAx>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 Id="rId9"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F53DF-AC4A-4331-8061-3D47A51881AA}"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GB"/>
        </a:p>
      </dgm:t>
    </dgm:pt>
    <dgm:pt modelId="{C8FA5F57-72C7-4AE4-8DE3-1445EC390531}">
      <dgm:prSet phldrT="[Text]" custT="1"/>
      <dgm:spPr>
        <a:solidFill>
          <a:schemeClr val="accent2"/>
        </a:solidFill>
        <a:ln>
          <a:noFill/>
        </a:ln>
      </dgm:spPr>
      <dgm:t>
        <a:bodyPr/>
        <a:lstStyle/>
        <a:p>
          <a:pPr>
            <a:lnSpc>
              <a:spcPct val="100000"/>
            </a:lnSpc>
            <a:spcAft>
              <a:spcPts val="0"/>
            </a:spcAft>
          </a:pPr>
          <a:r>
            <a:rPr lang="en-GB" sz="1400" u="none" dirty="0">
              <a:solidFill>
                <a:schemeClr val="bg1"/>
              </a:solidFill>
              <a:latin typeface="DINOT-Regular" panose="02000503030000020003" pitchFamily="2" charset="77"/>
              <a:cs typeface="Arial" panose="020B0604020202020204" pitchFamily="34" charset="0"/>
            </a:rPr>
            <a:t>Increase engagement </a:t>
          </a:r>
        </a:p>
        <a:p>
          <a:pPr>
            <a:lnSpc>
              <a:spcPct val="100000"/>
            </a:lnSpc>
            <a:spcAft>
              <a:spcPts val="0"/>
            </a:spcAft>
          </a:pPr>
          <a:r>
            <a:rPr lang="en-GB" sz="1400" u="none" dirty="0">
              <a:solidFill>
                <a:schemeClr val="bg1"/>
              </a:solidFill>
              <a:latin typeface="DINOT-Regular" panose="02000503030000020003" pitchFamily="2" charset="77"/>
              <a:cs typeface="Arial" panose="020B0604020202020204" pitchFamily="34" charset="0"/>
            </a:rPr>
            <a:t>and autonomy </a:t>
          </a:r>
          <a:endParaRPr lang="en-GB" sz="1400" u="none" dirty="0">
            <a:solidFill>
              <a:schemeClr val="bg1"/>
            </a:solidFill>
            <a:latin typeface="DINOT-Regular" panose="02000503030000020003" pitchFamily="2" charset="77"/>
          </a:endParaRPr>
        </a:p>
      </dgm:t>
    </dgm:pt>
    <dgm:pt modelId="{141509BF-74F4-4084-8843-66981F751DF3}" type="parTrans" cxnId="{B97ED28D-28D9-477B-8D73-9B65A850021F}">
      <dgm:prSet/>
      <dgm:spPr/>
      <dgm:t>
        <a:bodyPr/>
        <a:lstStyle/>
        <a:p>
          <a:endParaRPr lang="en-GB" sz="1800">
            <a:solidFill>
              <a:schemeClr val="bg1"/>
            </a:solidFill>
            <a:latin typeface="DINOT-Regular" panose="02000503030000020003" pitchFamily="2" charset="77"/>
          </a:endParaRPr>
        </a:p>
      </dgm:t>
    </dgm:pt>
    <dgm:pt modelId="{2F5E757B-E09B-43A7-A3D6-BC9E6859ECE1}" type="sibTrans" cxnId="{B97ED28D-28D9-477B-8D73-9B65A850021F}">
      <dgm:prSet/>
      <dgm:spPr/>
      <dgm:t>
        <a:bodyPr/>
        <a:lstStyle/>
        <a:p>
          <a:endParaRPr lang="en-GB" sz="1800">
            <a:solidFill>
              <a:schemeClr val="bg1"/>
            </a:solidFill>
            <a:latin typeface="DINOT-Regular" panose="02000503030000020003" pitchFamily="2" charset="77"/>
          </a:endParaRPr>
        </a:p>
      </dgm:t>
    </dgm:pt>
    <dgm:pt modelId="{F50D5048-21C5-454C-A51C-53D126A1F604}">
      <dgm:prSet phldrT="[Text]" custT="1"/>
      <dgm:spPr>
        <a:solidFill>
          <a:schemeClr val="accent2"/>
        </a:solidFill>
        <a:ln>
          <a:noFill/>
        </a:ln>
      </dgm:spPr>
      <dgm:t>
        <a:bodyPr/>
        <a:lstStyle/>
        <a:p>
          <a:pPr>
            <a:lnSpc>
              <a:spcPct val="100000"/>
            </a:lnSpc>
            <a:spcAft>
              <a:spcPts val="0"/>
            </a:spcAft>
          </a:pPr>
          <a:r>
            <a:rPr lang="en-GB" sz="1400" u="none" dirty="0">
              <a:solidFill>
                <a:schemeClr val="bg1"/>
              </a:solidFill>
              <a:latin typeface="DINOT-Regular" panose="02000503030000020003" pitchFamily="2" charset="77"/>
              <a:cs typeface="Arial" panose="020B0604020202020204" pitchFamily="34" charset="0"/>
            </a:rPr>
            <a:t>Increase access and equity</a:t>
          </a:r>
          <a:endParaRPr lang="en-GB" sz="1400" u="none" dirty="0">
            <a:solidFill>
              <a:schemeClr val="bg1"/>
            </a:solidFill>
            <a:latin typeface="DINOT-Regular" panose="02000503030000020003" pitchFamily="2" charset="77"/>
          </a:endParaRPr>
        </a:p>
      </dgm:t>
    </dgm:pt>
    <dgm:pt modelId="{3E6975D6-3836-4B88-AFFF-1DE4D4EA2F00}" type="parTrans" cxnId="{AB673B4C-146C-47A3-95DE-3BB4FDD09288}">
      <dgm:prSet/>
      <dgm:spPr/>
      <dgm:t>
        <a:bodyPr/>
        <a:lstStyle/>
        <a:p>
          <a:endParaRPr lang="en-GB" sz="1800">
            <a:solidFill>
              <a:schemeClr val="bg1"/>
            </a:solidFill>
            <a:latin typeface="DINOT-Regular" panose="02000503030000020003" pitchFamily="2" charset="77"/>
          </a:endParaRPr>
        </a:p>
      </dgm:t>
    </dgm:pt>
    <dgm:pt modelId="{F113A6FB-D107-4E09-BF27-AE25FB4EE7E1}" type="sibTrans" cxnId="{AB673B4C-146C-47A3-95DE-3BB4FDD09288}">
      <dgm:prSet/>
      <dgm:spPr/>
      <dgm:t>
        <a:bodyPr/>
        <a:lstStyle/>
        <a:p>
          <a:endParaRPr lang="en-GB" sz="1800">
            <a:solidFill>
              <a:schemeClr val="bg1"/>
            </a:solidFill>
            <a:latin typeface="DINOT-Regular" panose="02000503030000020003" pitchFamily="2" charset="77"/>
          </a:endParaRPr>
        </a:p>
      </dgm:t>
    </dgm:pt>
    <dgm:pt modelId="{7BEADCD5-6F83-4348-A42B-C43FE3E1C4E4}">
      <dgm:prSet phldrT="[Text]" custT="1"/>
      <dgm:spPr>
        <a:solidFill>
          <a:schemeClr val="accent2"/>
        </a:solidFill>
        <a:ln>
          <a:noFill/>
        </a:ln>
      </dgm:spPr>
      <dgm:t>
        <a:bodyPr/>
        <a:lstStyle/>
        <a:p>
          <a:pPr>
            <a:lnSpc>
              <a:spcPct val="100000"/>
            </a:lnSpc>
            <a:spcAft>
              <a:spcPts val="0"/>
            </a:spcAft>
          </a:pPr>
          <a:r>
            <a:rPr lang="en-GB" sz="1400" u="none" dirty="0">
              <a:solidFill>
                <a:schemeClr val="bg1"/>
              </a:solidFill>
              <a:latin typeface="DINOT-Regular" panose="02000503030000020003" pitchFamily="2" charset="77"/>
              <a:cs typeface="Arial" panose="020B0604020202020204" pitchFamily="34" charset="0"/>
            </a:rPr>
            <a:t>Expand UHC efforts</a:t>
          </a:r>
          <a:endParaRPr lang="en-GB" sz="1400" u="none" dirty="0">
            <a:solidFill>
              <a:schemeClr val="bg1"/>
            </a:solidFill>
            <a:latin typeface="DINOT-Regular" panose="02000503030000020003" pitchFamily="2" charset="77"/>
          </a:endParaRPr>
        </a:p>
      </dgm:t>
    </dgm:pt>
    <dgm:pt modelId="{F3E789E2-AAED-4D20-9AFC-010629D74A0D}" type="parTrans" cxnId="{E4E3A4D6-56A4-4333-9A07-06A76F859445}">
      <dgm:prSet/>
      <dgm:spPr/>
      <dgm:t>
        <a:bodyPr/>
        <a:lstStyle/>
        <a:p>
          <a:endParaRPr lang="en-GB" sz="1800">
            <a:solidFill>
              <a:schemeClr val="bg1"/>
            </a:solidFill>
            <a:latin typeface="DINOT-Regular" panose="02000503030000020003" pitchFamily="2" charset="77"/>
          </a:endParaRPr>
        </a:p>
      </dgm:t>
    </dgm:pt>
    <dgm:pt modelId="{64D56590-8AC3-41F8-9BA7-17A0E63274E5}" type="sibTrans" cxnId="{E4E3A4D6-56A4-4333-9A07-06A76F859445}">
      <dgm:prSet/>
      <dgm:spPr/>
      <dgm:t>
        <a:bodyPr/>
        <a:lstStyle/>
        <a:p>
          <a:endParaRPr lang="en-GB" sz="1800">
            <a:solidFill>
              <a:schemeClr val="bg1"/>
            </a:solidFill>
            <a:latin typeface="DINOT-Regular" panose="02000503030000020003" pitchFamily="2" charset="77"/>
          </a:endParaRPr>
        </a:p>
      </dgm:t>
    </dgm:pt>
    <dgm:pt modelId="{08F2ABA5-CCF9-4432-99A9-3EB984235320}">
      <dgm:prSet custT="1"/>
      <dgm:spPr>
        <a:solidFill>
          <a:schemeClr val="accent2"/>
        </a:solidFill>
        <a:ln>
          <a:noFill/>
        </a:ln>
      </dgm:spPr>
      <dgm:t>
        <a:bodyPr/>
        <a:lstStyle/>
        <a:p>
          <a:pPr>
            <a:lnSpc>
              <a:spcPct val="100000"/>
            </a:lnSpc>
            <a:spcAft>
              <a:spcPts val="0"/>
            </a:spcAft>
          </a:pPr>
          <a:r>
            <a:rPr lang="en-GB" sz="1400" u="none">
              <a:solidFill>
                <a:schemeClr val="bg1"/>
              </a:solidFill>
              <a:latin typeface="DINOT-Regular" panose="02000503030000020003" pitchFamily="2" charset="77"/>
              <a:cs typeface="Arial" panose="020B0604020202020204" pitchFamily="34" charset="0"/>
            </a:rPr>
            <a:t>Improve quality of care</a:t>
          </a:r>
          <a:endParaRPr lang="en-GB" sz="1400" u="none" dirty="0">
            <a:solidFill>
              <a:schemeClr val="bg1"/>
            </a:solidFill>
            <a:latin typeface="DINOT-Regular" panose="02000503030000020003" pitchFamily="2" charset="77"/>
            <a:cs typeface="Arial" panose="020B0604020202020204" pitchFamily="34" charset="0"/>
          </a:endParaRPr>
        </a:p>
      </dgm:t>
    </dgm:pt>
    <dgm:pt modelId="{7F9C4E7D-93EE-47F9-88FB-192B45530C9A}" type="parTrans" cxnId="{A58D14B2-9444-42AC-A381-8E8CD086FD2D}">
      <dgm:prSet/>
      <dgm:spPr/>
      <dgm:t>
        <a:bodyPr/>
        <a:lstStyle/>
        <a:p>
          <a:endParaRPr lang="en-GB" sz="1800">
            <a:solidFill>
              <a:schemeClr val="bg1"/>
            </a:solidFill>
            <a:latin typeface="DINOT-Regular" panose="02000503030000020003" pitchFamily="2" charset="77"/>
          </a:endParaRPr>
        </a:p>
      </dgm:t>
    </dgm:pt>
    <dgm:pt modelId="{3CA100F5-3D5C-4D77-81C4-5B78B5A1BA99}" type="sibTrans" cxnId="{A58D14B2-9444-42AC-A381-8E8CD086FD2D}">
      <dgm:prSet/>
      <dgm:spPr/>
      <dgm:t>
        <a:bodyPr/>
        <a:lstStyle/>
        <a:p>
          <a:endParaRPr lang="en-GB" sz="1800">
            <a:solidFill>
              <a:schemeClr val="bg1"/>
            </a:solidFill>
            <a:latin typeface="DINOT-Regular" panose="02000503030000020003" pitchFamily="2" charset="77"/>
          </a:endParaRPr>
        </a:p>
      </dgm:t>
    </dgm:pt>
    <dgm:pt modelId="{BCAFE3C6-D4D3-4E69-954D-08302D301D41}">
      <dgm:prSet custT="1"/>
      <dgm:spPr>
        <a:solidFill>
          <a:schemeClr val="accent2"/>
        </a:solidFill>
        <a:ln>
          <a:noFill/>
        </a:ln>
      </dgm:spPr>
      <dgm:t>
        <a:bodyPr/>
        <a:lstStyle/>
        <a:p>
          <a:pPr>
            <a:lnSpc>
              <a:spcPct val="100000"/>
            </a:lnSpc>
            <a:spcAft>
              <a:spcPts val="0"/>
            </a:spcAft>
          </a:pPr>
          <a:r>
            <a:rPr lang="en-GB" sz="1400" u="none" dirty="0">
              <a:solidFill>
                <a:schemeClr val="bg1"/>
              </a:solidFill>
              <a:latin typeface="DINOT-Regular" panose="02000503030000020003" pitchFamily="2" charset="77"/>
              <a:cs typeface="Arial" panose="020B0604020202020204" pitchFamily="34" charset="0"/>
            </a:rPr>
            <a:t>Reduce costs to health system and individuals</a:t>
          </a:r>
        </a:p>
      </dgm:t>
    </dgm:pt>
    <dgm:pt modelId="{00625852-2EB8-4FFC-B835-45C8F4C9F560}" type="parTrans" cxnId="{8DBF8D16-7F0E-4764-AA8A-D2935E5354CA}">
      <dgm:prSet/>
      <dgm:spPr/>
      <dgm:t>
        <a:bodyPr/>
        <a:lstStyle/>
        <a:p>
          <a:endParaRPr lang="en-GB" sz="1800">
            <a:solidFill>
              <a:schemeClr val="bg1"/>
            </a:solidFill>
            <a:latin typeface="DINOT-Regular" panose="02000503030000020003" pitchFamily="2" charset="77"/>
          </a:endParaRPr>
        </a:p>
      </dgm:t>
    </dgm:pt>
    <dgm:pt modelId="{8ABE3302-F06B-4179-825F-F7BFD873C0A6}" type="sibTrans" cxnId="{8DBF8D16-7F0E-4764-AA8A-D2935E5354CA}">
      <dgm:prSet/>
      <dgm:spPr/>
      <dgm:t>
        <a:bodyPr/>
        <a:lstStyle/>
        <a:p>
          <a:endParaRPr lang="en-GB" sz="1800">
            <a:solidFill>
              <a:schemeClr val="bg1"/>
            </a:solidFill>
            <a:latin typeface="DINOT-Regular" panose="02000503030000020003" pitchFamily="2" charset="77"/>
          </a:endParaRPr>
        </a:p>
      </dgm:t>
    </dgm:pt>
    <dgm:pt modelId="{FA561B21-66B5-463B-A7F2-A1FE99DEE908}">
      <dgm:prSet custT="1"/>
      <dgm:spPr>
        <a:solidFill>
          <a:schemeClr val="accent2"/>
        </a:solidFill>
        <a:ln>
          <a:noFill/>
        </a:ln>
      </dgm:spPr>
      <dgm:t>
        <a:bodyPr/>
        <a:lstStyle/>
        <a:p>
          <a:pPr>
            <a:lnSpc>
              <a:spcPct val="100000"/>
            </a:lnSpc>
            <a:spcAft>
              <a:spcPts val="0"/>
            </a:spcAft>
          </a:pPr>
          <a:r>
            <a:rPr lang="en-GB" sz="1400" u="none" dirty="0">
              <a:solidFill>
                <a:schemeClr val="bg1"/>
              </a:solidFill>
              <a:latin typeface="DINOT-Regular" panose="02000503030000020003" pitchFamily="2" charset="77"/>
              <a:cs typeface="Arial" panose="020B0604020202020204" pitchFamily="34" charset="0"/>
            </a:rPr>
            <a:t>Increase efficiency</a:t>
          </a:r>
        </a:p>
      </dgm:t>
    </dgm:pt>
    <dgm:pt modelId="{F9CCE43C-8B43-48B9-AD6A-BBBA2FE17BE4}" type="parTrans" cxnId="{4144CB62-FC60-42FE-A651-1BAB2A4FFEB5}">
      <dgm:prSet/>
      <dgm:spPr/>
      <dgm:t>
        <a:bodyPr/>
        <a:lstStyle/>
        <a:p>
          <a:endParaRPr lang="en-GB" sz="1800">
            <a:solidFill>
              <a:schemeClr val="bg1"/>
            </a:solidFill>
            <a:latin typeface="DINOT-Regular" panose="02000503030000020003" pitchFamily="2" charset="77"/>
          </a:endParaRPr>
        </a:p>
      </dgm:t>
    </dgm:pt>
    <dgm:pt modelId="{C598DEE7-1750-4DE7-9023-7F09F203BD74}" type="sibTrans" cxnId="{4144CB62-FC60-42FE-A651-1BAB2A4FFEB5}">
      <dgm:prSet/>
      <dgm:spPr/>
      <dgm:t>
        <a:bodyPr/>
        <a:lstStyle/>
        <a:p>
          <a:endParaRPr lang="en-GB" sz="1800">
            <a:solidFill>
              <a:schemeClr val="bg1"/>
            </a:solidFill>
            <a:latin typeface="DINOT-Regular" panose="02000503030000020003" pitchFamily="2" charset="77"/>
          </a:endParaRPr>
        </a:p>
      </dgm:t>
    </dgm:pt>
    <dgm:pt modelId="{582F0806-8E41-4EC7-B7FF-566AC23F09AC}" type="pres">
      <dgm:prSet presAssocID="{CDCF53DF-AC4A-4331-8061-3D47A51881AA}" presName="linearFlow" presStyleCnt="0">
        <dgm:presLayoutVars>
          <dgm:dir/>
          <dgm:resizeHandles val="exact"/>
        </dgm:presLayoutVars>
      </dgm:prSet>
      <dgm:spPr/>
    </dgm:pt>
    <dgm:pt modelId="{9AFD0B75-3FA3-43D8-BEA3-C98E84162249}" type="pres">
      <dgm:prSet presAssocID="{C8FA5F57-72C7-4AE4-8DE3-1445EC390531}" presName="composite" presStyleCnt="0"/>
      <dgm:spPr/>
    </dgm:pt>
    <dgm:pt modelId="{CCC04E46-A8C5-4F9A-A628-C0AABE11177F}" type="pres">
      <dgm:prSet presAssocID="{C8FA5F57-72C7-4AE4-8DE3-1445EC390531}" presName="imgShp" presStyleLbl="fgImgPlace1" presStyleIdx="0" presStyleCnt="6" custLinFactNeighborX="49071"/>
      <dgm:spPr>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pt>
    <dgm:pt modelId="{19EAEFE9-1C56-4CC1-89BC-8B86CD761EC3}" type="pres">
      <dgm:prSet presAssocID="{C8FA5F57-72C7-4AE4-8DE3-1445EC390531}" presName="txShp" presStyleLbl="node1" presStyleIdx="0" presStyleCnt="6" custScaleX="88775" custLinFactNeighborX="12480">
        <dgm:presLayoutVars>
          <dgm:bulletEnabled val="1"/>
        </dgm:presLayoutVars>
      </dgm:prSet>
      <dgm:spPr/>
    </dgm:pt>
    <dgm:pt modelId="{B49619E0-3734-4828-B71C-16FA30FDA01F}" type="pres">
      <dgm:prSet presAssocID="{2F5E757B-E09B-43A7-A3D6-BC9E6859ECE1}" presName="spacing" presStyleCnt="0"/>
      <dgm:spPr/>
    </dgm:pt>
    <dgm:pt modelId="{EF182344-23E2-4112-A170-6D6BEE00E9FE}" type="pres">
      <dgm:prSet presAssocID="{F50D5048-21C5-454C-A51C-53D126A1F604}" presName="composite" presStyleCnt="0"/>
      <dgm:spPr/>
    </dgm:pt>
    <dgm:pt modelId="{0314A90C-175F-4587-A1C4-A56751263F64}" type="pres">
      <dgm:prSet presAssocID="{F50D5048-21C5-454C-A51C-53D126A1F604}" presName="imgShp" presStyleLbl="fgImgPlace1" presStyleIdx="1" presStyleCnt="6" custLinFactNeighborX="49071" custLinFactNeighborY="-865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ey"/>
        </a:ext>
      </dgm:extLst>
    </dgm:pt>
    <dgm:pt modelId="{DDB66DB8-D112-413F-B7F7-4ED018F66B00}" type="pres">
      <dgm:prSet presAssocID="{F50D5048-21C5-454C-A51C-53D126A1F604}" presName="txShp" presStyleLbl="node1" presStyleIdx="1" presStyleCnt="6" custScaleX="88715" custLinFactNeighborX="12480" custLinFactNeighborY="-8652">
        <dgm:presLayoutVars>
          <dgm:bulletEnabled val="1"/>
        </dgm:presLayoutVars>
      </dgm:prSet>
      <dgm:spPr/>
    </dgm:pt>
    <dgm:pt modelId="{9DD19B1A-D24D-40D0-97F7-DB3C21E31D28}" type="pres">
      <dgm:prSet presAssocID="{F113A6FB-D107-4E09-BF27-AE25FB4EE7E1}" presName="spacing" presStyleCnt="0"/>
      <dgm:spPr/>
    </dgm:pt>
    <dgm:pt modelId="{7A3D6C1C-1C86-48D3-9B60-AB779C5A77B8}" type="pres">
      <dgm:prSet presAssocID="{08F2ABA5-CCF9-4432-99A9-3EB984235320}" presName="composite" presStyleCnt="0"/>
      <dgm:spPr/>
    </dgm:pt>
    <dgm:pt modelId="{250BDFD1-CE8C-4D06-9CD3-4590DEC23232}" type="pres">
      <dgm:prSet presAssocID="{08F2ABA5-CCF9-4432-99A9-3EB984235320}" presName="imgShp" presStyleLbl="fgImgPlace1" presStyleIdx="2" presStyleCnt="6" custLinFactNeighborX="49071" custLinFactNeighborY="-1730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ipboard Badge with solid fill"/>
        </a:ext>
      </dgm:extLst>
    </dgm:pt>
    <dgm:pt modelId="{2F32D94B-7589-4FC3-920B-2E06A53C9135}" type="pres">
      <dgm:prSet presAssocID="{08F2ABA5-CCF9-4432-99A9-3EB984235320}" presName="txShp" presStyleLbl="node1" presStyleIdx="2" presStyleCnt="6" custScaleX="87647" custLinFactNeighborX="12480" custLinFactNeighborY="-17304">
        <dgm:presLayoutVars>
          <dgm:bulletEnabled val="1"/>
        </dgm:presLayoutVars>
      </dgm:prSet>
      <dgm:spPr/>
    </dgm:pt>
    <dgm:pt modelId="{FB4A2DD7-D85C-4BEC-AAAB-E0BAE5C9CA92}" type="pres">
      <dgm:prSet presAssocID="{3CA100F5-3D5C-4D77-81C4-5B78B5A1BA99}" presName="spacing" presStyleCnt="0"/>
      <dgm:spPr/>
    </dgm:pt>
    <dgm:pt modelId="{2F9AF081-F0E7-4170-8A9E-072505ECE3BF}" type="pres">
      <dgm:prSet presAssocID="{FA561B21-66B5-463B-A7F2-A1FE99DEE908}" presName="composite" presStyleCnt="0"/>
      <dgm:spPr/>
    </dgm:pt>
    <dgm:pt modelId="{F86E4A15-D7F6-4AF2-B1DB-3D9CC8CEDC7D}" type="pres">
      <dgm:prSet presAssocID="{FA561B21-66B5-463B-A7F2-A1FE99DEE908}" presName="imgShp" presStyleLbl="fgImgPlace1" presStyleIdx="3" presStyleCnt="6" custLinFactNeighborX="49071" custLinFactNeighborY="-27039"/>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dgm:spPr>
    </dgm:pt>
    <dgm:pt modelId="{D7B216B3-CE32-4A3B-9B59-F17B81E9291D}" type="pres">
      <dgm:prSet presAssocID="{FA561B21-66B5-463B-A7F2-A1FE99DEE908}" presName="txShp" presStyleLbl="node1" presStyleIdx="3" presStyleCnt="6" custScaleX="87052" custLinFactNeighborX="12480" custLinFactNeighborY="-27039">
        <dgm:presLayoutVars>
          <dgm:bulletEnabled val="1"/>
        </dgm:presLayoutVars>
      </dgm:prSet>
      <dgm:spPr/>
    </dgm:pt>
    <dgm:pt modelId="{BF9D991C-E45F-4B17-BA49-02F41D696303}" type="pres">
      <dgm:prSet presAssocID="{C598DEE7-1750-4DE7-9023-7F09F203BD74}" presName="spacing" presStyleCnt="0"/>
      <dgm:spPr/>
    </dgm:pt>
    <dgm:pt modelId="{CB9C37EC-4D50-47B2-8EBF-F6857FD4F980}" type="pres">
      <dgm:prSet presAssocID="{BCAFE3C6-D4D3-4E69-954D-08302D301D41}" presName="composite" presStyleCnt="0"/>
      <dgm:spPr/>
    </dgm:pt>
    <dgm:pt modelId="{088E918B-03AD-4FB4-87D3-1402AF3CEB5A}" type="pres">
      <dgm:prSet presAssocID="{BCAFE3C6-D4D3-4E69-954D-08302D301D41}" presName="imgShp" presStyleLbl="fgImgPlace1" presStyleIdx="4" presStyleCnt="6" custLinFactNeighborX="48384" custLinFactNeighborY="-42530"/>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dgm:spPr>
    </dgm:pt>
    <dgm:pt modelId="{22E62E7D-358B-4136-87FD-D8EB8139CA19}" type="pres">
      <dgm:prSet presAssocID="{BCAFE3C6-D4D3-4E69-954D-08302D301D41}" presName="txShp" presStyleLbl="node1" presStyleIdx="4" presStyleCnt="6" custScaleX="85422" custLinFactNeighborX="12480" custLinFactNeighborY="-36774">
        <dgm:presLayoutVars>
          <dgm:bulletEnabled val="1"/>
        </dgm:presLayoutVars>
      </dgm:prSet>
      <dgm:spPr/>
    </dgm:pt>
    <dgm:pt modelId="{0362EA0C-15BF-4B3F-8EAD-D6913CE066BA}" type="pres">
      <dgm:prSet presAssocID="{8ABE3302-F06B-4179-825F-F7BFD873C0A6}" presName="spacing" presStyleCnt="0"/>
      <dgm:spPr/>
    </dgm:pt>
    <dgm:pt modelId="{2FA80F16-8EF6-4D0D-AAAB-FB1915FB1898}" type="pres">
      <dgm:prSet presAssocID="{7BEADCD5-6F83-4348-A42B-C43FE3E1C4E4}" presName="composite" presStyleCnt="0"/>
      <dgm:spPr/>
    </dgm:pt>
    <dgm:pt modelId="{CEA652A3-1773-4760-A0A4-B1CA14475CF2}" type="pres">
      <dgm:prSet presAssocID="{7BEADCD5-6F83-4348-A42B-C43FE3E1C4E4}" presName="imgShp" presStyleLbl="fgImgPlace1" presStyleIdx="5" presStyleCnt="6" custLinFactNeighborX="49071" custLinFactNeighborY="-46509"/>
      <dgm:spPr>
        <a:blipFill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a:noFill/>
        </a:ln>
      </dgm:spPr>
    </dgm:pt>
    <dgm:pt modelId="{7F6B68A4-C035-44B4-B376-08BF86B0D87D}" type="pres">
      <dgm:prSet presAssocID="{7BEADCD5-6F83-4348-A42B-C43FE3E1C4E4}" presName="txShp" presStyleLbl="node1" presStyleIdx="5" presStyleCnt="6" custScaleX="85907" custLinFactNeighborX="12480" custLinFactNeighborY="-46509">
        <dgm:presLayoutVars>
          <dgm:bulletEnabled val="1"/>
        </dgm:presLayoutVars>
      </dgm:prSet>
      <dgm:spPr/>
    </dgm:pt>
  </dgm:ptLst>
  <dgm:cxnLst>
    <dgm:cxn modelId="{8DBF8D16-7F0E-4764-AA8A-D2935E5354CA}" srcId="{CDCF53DF-AC4A-4331-8061-3D47A51881AA}" destId="{BCAFE3C6-D4D3-4E69-954D-08302D301D41}" srcOrd="4" destOrd="0" parTransId="{00625852-2EB8-4FFC-B835-45C8F4C9F560}" sibTransId="{8ABE3302-F06B-4179-825F-F7BFD873C0A6}"/>
    <dgm:cxn modelId="{4144CB62-FC60-42FE-A651-1BAB2A4FFEB5}" srcId="{CDCF53DF-AC4A-4331-8061-3D47A51881AA}" destId="{FA561B21-66B5-463B-A7F2-A1FE99DEE908}" srcOrd="3" destOrd="0" parTransId="{F9CCE43C-8B43-48B9-AD6A-BBBA2FE17BE4}" sibTransId="{C598DEE7-1750-4DE7-9023-7F09F203BD74}"/>
    <dgm:cxn modelId="{AB673B4C-146C-47A3-95DE-3BB4FDD09288}" srcId="{CDCF53DF-AC4A-4331-8061-3D47A51881AA}" destId="{F50D5048-21C5-454C-A51C-53D126A1F604}" srcOrd="1" destOrd="0" parTransId="{3E6975D6-3836-4B88-AFFF-1DE4D4EA2F00}" sibTransId="{F113A6FB-D107-4E09-BF27-AE25FB4EE7E1}"/>
    <dgm:cxn modelId="{0365E94E-70FF-410C-906C-04FE15D19CCD}" type="presOf" srcId="{FA561B21-66B5-463B-A7F2-A1FE99DEE908}" destId="{D7B216B3-CE32-4A3B-9B59-F17B81E9291D}" srcOrd="0" destOrd="0" presId="urn:microsoft.com/office/officeart/2005/8/layout/vList3"/>
    <dgm:cxn modelId="{62416159-8628-4F61-B0CF-76432160F237}" type="presOf" srcId="{7BEADCD5-6F83-4348-A42B-C43FE3E1C4E4}" destId="{7F6B68A4-C035-44B4-B376-08BF86B0D87D}" srcOrd="0" destOrd="0" presId="urn:microsoft.com/office/officeart/2005/8/layout/vList3"/>
    <dgm:cxn modelId="{2C2B9483-9BC1-4201-AA8C-CBD5C2CC9421}" type="presOf" srcId="{08F2ABA5-CCF9-4432-99A9-3EB984235320}" destId="{2F32D94B-7589-4FC3-920B-2E06A53C9135}" srcOrd="0" destOrd="0" presId="urn:microsoft.com/office/officeart/2005/8/layout/vList3"/>
    <dgm:cxn modelId="{B97ED28D-28D9-477B-8D73-9B65A850021F}" srcId="{CDCF53DF-AC4A-4331-8061-3D47A51881AA}" destId="{C8FA5F57-72C7-4AE4-8DE3-1445EC390531}" srcOrd="0" destOrd="0" parTransId="{141509BF-74F4-4084-8843-66981F751DF3}" sibTransId="{2F5E757B-E09B-43A7-A3D6-BC9E6859ECE1}"/>
    <dgm:cxn modelId="{C4D71F90-69EA-4E30-A0C1-F709A512D35E}" type="presOf" srcId="{BCAFE3C6-D4D3-4E69-954D-08302D301D41}" destId="{22E62E7D-358B-4136-87FD-D8EB8139CA19}" srcOrd="0" destOrd="0" presId="urn:microsoft.com/office/officeart/2005/8/layout/vList3"/>
    <dgm:cxn modelId="{A58D14B2-9444-42AC-A381-8E8CD086FD2D}" srcId="{CDCF53DF-AC4A-4331-8061-3D47A51881AA}" destId="{08F2ABA5-CCF9-4432-99A9-3EB984235320}" srcOrd="2" destOrd="0" parTransId="{7F9C4E7D-93EE-47F9-88FB-192B45530C9A}" sibTransId="{3CA100F5-3D5C-4D77-81C4-5B78B5A1BA99}"/>
    <dgm:cxn modelId="{E4E3A4D6-56A4-4333-9A07-06A76F859445}" srcId="{CDCF53DF-AC4A-4331-8061-3D47A51881AA}" destId="{7BEADCD5-6F83-4348-A42B-C43FE3E1C4E4}" srcOrd="5" destOrd="0" parTransId="{F3E789E2-AAED-4D20-9AFC-010629D74A0D}" sibTransId="{64D56590-8AC3-41F8-9BA7-17A0E63274E5}"/>
    <dgm:cxn modelId="{4ACB32EC-319D-46E5-9CAB-CC3B0A79429F}" type="presOf" srcId="{C8FA5F57-72C7-4AE4-8DE3-1445EC390531}" destId="{19EAEFE9-1C56-4CC1-89BC-8B86CD761EC3}" srcOrd="0" destOrd="0" presId="urn:microsoft.com/office/officeart/2005/8/layout/vList3"/>
    <dgm:cxn modelId="{C7C9DEED-80EB-43AB-9CA1-221C1C9DCE17}" type="presOf" srcId="{F50D5048-21C5-454C-A51C-53D126A1F604}" destId="{DDB66DB8-D112-413F-B7F7-4ED018F66B00}" srcOrd="0" destOrd="0" presId="urn:microsoft.com/office/officeart/2005/8/layout/vList3"/>
    <dgm:cxn modelId="{1059ADFC-F41A-4D90-A30E-98DE93E3B74C}" type="presOf" srcId="{CDCF53DF-AC4A-4331-8061-3D47A51881AA}" destId="{582F0806-8E41-4EC7-B7FF-566AC23F09AC}" srcOrd="0" destOrd="0" presId="urn:microsoft.com/office/officeart/2005/8/layout/vList3"/>
    <dgm:cxn modelId="{BF5D7436-A287-4D18-86B3-CD8040DE4AD3}" type="presParOf" srcId="{582F0806-8E41-4EC7-B7FF-566AC23F09AC}" destId="{9AFD0B75-3FA3-43D8-BEA3-C98E84162249}" srcOrd="0" destOrd="0" presId="urn:microsoft.com/office/officeart/2005/8/layout/vList3"/>
    <dgm:cxn modelId="{871870C7-8F5F-4640-A89F-3E1B520EF38F}" type="presParOf" srcId="{9AFD0B75-3FA3-43D8-BEA3-C98E84162249}" destId="{CCC04E46-A8C5-4F9A-A628-C0AABE11177F}" srcOrd="0" destOrd="0" presId="urn:microsoft.com/office/officeart/2005/8/layout/vList3"/>
    <dgm:cxn modelId="{A47FB96C-2306-4ACE-BC1D-ED439003FB61}" type="presParOf" srcId="{9AFD0B75-3FA3-43D8-BEA3-C98E84162249}" destId="{19EAEFE9-1C56-4CC1-89BC-8B86CD761EC3}" srcOrd="1" destOrd="0" presId="urn:microsoft.com/office/officeart/2005/8/layout/vList3"/>
    <dgm:cxn modelId="{AB2525B8-0ADC-48C7-B86E-83BABEBEECC4}" type="presParOf" srcId="{582F0806-8E41-4EC7-B7FF-566AC23F09AC}" destId="{B49619E0-3734-4828-B71C-16FA30FDA01F}" srcOrd="1" destOrd="0" presId="urn:microsoft.com/office/officeart/2005/8/layout/vList3"/>
    <dgm:cxn modelId="{9D7ABBFF-63FB-461C-9AA0-4E141ABA197B}" type="presParOf" srcId="{582F0806-8E41-4EC7-B7FF-566AC23F09AC}" destId="{EF182344-23E2-4112-A170-6D6BEE00E9FE}" srcOrd="2" destOrd="0" presId="urn:microsoft.com/office/officeart/2005/8/layout/vList3"/>
    <dgm:cxn modelId="{1D88B67A-B038-45EB-97D4-B2A2BAFBF6B8}" type="presParOf" srcId="{EF182344-23E2-4112-A170-6D6BEE00E9FE}" destId="{0314A90C-175F-4587-A1C4-A56751263F64}" srcOrd="0" destOrd="0" presId="urn:microsoft.com/office/officeart/2005/8/layout/vList3"/>
    <dgm:cxn modelId="{7C1FB7D2-BCBB-441F-977A-1356009294D3}" type="presParOf" srcId="{EF182344-23E2-4112-A170-6D6BEE00E9FE}" destId="{DDB66DB8-D112-413F-B7F7-4ED018F66B00}" srcOrd="1" destOrd="0" presId="urn:microsoft.com/office/officeart/2005/8/layout/vList3"/>
    <dgm:cxn modelId="{F16D718D-C9CD-4F9B-BF7E-E9788EAE6B4D}" type="presParOf" srcId="{582F0806-8E41-4EC7-B7FF-566AC23F09AC}" destId="{9DD19B1A-D24D-40D0-97F7-DB3C21E31D28}" srcOrd="3" destOrd="0" presId="urn:microsoft.com/office/officeart/2005/8/layout/vList3"/>
    <dgm:cxn modelId="{D1295EC5-7CB9-47E1-A35C-F2E473CA3240}" type="presParOf" srcId="{582F0806-8E41-4EC7-B7FF-566AC23F09AC}" destId="{7A3D6C1C-1C86-48D3-9B60-AB779C5A77B8}" srcOrd="4" destOrd="0" presId="urn:microsoft.com/office/officeart/2005/8/layout/vList3"/>
    <dgm:cxn modelId="{986D1AB2-7A11-4ED6-8469-44F8FD352C6F}" type="presParOf" srcId="{7A3D6C1C-1C86-48D3-9B60-AB779C5A77B8}" destId="{250BDFD1-CE8C-4D06-9CD3-4590DEC23232}" srcOrd="0" destOrd="0" presId="urn:microsoft.com/office/officeart/2005/8/layout/vList3"/>
    <dgm:cxn modelId="{3BA7ECB5-CEF4-4928-9D60-F4021751A57E}" type="presParOf" srcId="{7A3D6C1C-1C86-48D3-9B60-AB779C5A77B8}" destId="{2F32D94B-7589-4FC3-920B-2E06A53C9135}" srcOrd="1" destOrd="0" presId="urn:microsoft.com/office/officeart/2005/8/layout/vList3"/>
    <dgm:cxn modelId="{D3AEAE61-98EC-46CA-8F0B-DA9680C02D37}" type="presParOf" srcId="{582F0806-8E41-4EC7-B7FF-566AC23F09AC}" destId="{FB4A2DD7-D85C-4BEC-AAAB-E0BAE5C9CA92}" srcOrd="5" destOrd="0" presId="urn:microsoft.com/office/officeart/2005/8/layout/vList3"/>
    <dgm:cxn modelId="{13C184F2-0C9A-413D-8C0A-B479C189BA5F}" type="presParOf" srcId="{582F0806-8E41-4EC7-B7FF-566AC23F09AC}" destId="{2F9AF081-F0E7-4170-8A9E-072505ECE3BF}" srcOrd="6" destOrd="0" presId="urn:microsoft.com/office/officeart/2005/8/layout/vList3"/>
    <dgm:cxn modelId="{378652E0-866D-4C5D-B96A-551679FCDF36}" type="presParOf" srcId="{2F9AF081-F0E7-4170-8A9E-072505ECE3BF}" destId="{F86E4A15-D7F6-4AF2-B1DB-3D9CC8CEDC7D}" srcOrd="0" destOrd="0" presId="urn:microsoft.com/office/officeart/2005/8/layout/vList3"/>
    <dgm:cxn modelId="{2160A0C1-0C43-46A9-B9F8-FDA8F391F81F}" type="presParOf" srcId="{2F9AF081-F0E7-4170-8A9E-072505ECE3BF}" destId="{D7B216B3-CE32-4A3B-9B59-F17B81E9291D}" srcOrd="1" destOrd="0" presId="urn:microsoft.com/office/officeart/2005/8/layout/vList3"/>
    <dgm:cxn modelId="{832377E5-FCCC-4774-B86C-AFC8B5C81699}" type="presParOf" srcId="{582F0806-8E41-4EC7-B7FF-566AC23F09AC}" destId="{BF9D991C-E45F-4B17-BA49-02F41D696303}" srcOrd="7" destOrd="0" presId="urn:microsoft.com/office/officeart/2005/8/layout/vList3"/>
    <dgm:cxn modelId="{0ED82D10-E78E-4180-9A45-6F1DC539A536}" type="presParOf" srcId="{582F0806-8E41-4EC7-B7FF-566AC23F09AC}" destId="{CB9C37EC-4D50-47B2-8EBF-F6857FD4F980}" srcOrd="8" destOrd="0" presId="urn:microsoft.com/office/officeart/2005/8/layout/vList3"/>
    <dgm:cxn modelId="{5EABC7C8-04E0-484F-8D81-F020C4B54A9F}" type="presParOf" srcId="{CB9C37EC-4D50-47B2-8EBF-F6857FD4F980}" destId="{088E918B-03AD-4FB4-87D3-1402AF3CEB5A}" srcOrd="0" destOrd="0" presId="urn:microsoft.com/office/officeart/2005/8/layout/vList3"/>
    <dgm:cxn modelId="{3736CC53-03E8-4DB7-A69D-3D8F715D3253}" type="presParOf" srcId="{CB9C37EC-4D50-47B2-8EBF-F6857FD4F980}" destId="{22E62E7D-358B-4136-87FD-D8EB8139CA19}" srcOrd="1" destOrd="0" presId="urn:microsoft.com/office/officeart/2005/8/layout/vList3"/>
    <dgm:cxn modelId="{E0CFBFDE-4539-4A09-8FFC-4ACE8A4EB8D2}" type="presParOf" srcId="{582F0806-8E41-4EC7-B7FF-566AC23F09AC}" destId="{0362EA0C-15BF-4B3F-8EAD-D6913CE066BA}" srcOrd="9" destOrd="0" presId="urn:microsoft.com/office/officeart/2005/8/layout/vList3"/>
    <dgm:cxn modelId="{F7620FC5-ADAA-4C32-A925-CFCD3B3F13AF}" type="presParOf" srcId="{582F0806-8E41-4EC7-B7FF-566AC23F09AC}" destId="{2FA80F16-8EF6-4D0D-AAAB-FB1915FB1898}" srcOrd="10" destOrd="0" presId="urn:microsoft.com/office/officeart/2005/8/layout/vList3"/>
    <dgm:cxn modelId="{FDE28645-0C88-4020-B812-9E93FF57D239}" type="presParOf" srcId="{2FA80F16-8EF6-4D0D-AAAB-FB1915FB1898}" destId="{CEA652A3-1773-4760-A0A4-B1CA14475CF2}" srcOrd="0" destOrd="0" presId="urn:microsoft.com/office/officeart/2005/8/layout/vList3"/>
    <dgm:cxn modelId="{D870DF3B-1E8D-4A61-956F-7AACFBF2A4B9}" type="presParOf" srcId="{2FA80F16-8EF6-4D0D-AAAB-FB1915FB1898}" destId="{7F6B68A4-C035-44B4-B376-08BF86B0D87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AEFE9-1C56-4CC1-89BC-8B86CD761EC3}">
      <dsp:nvSpPr>
        <dsp:cNvPr id="0" name=""/>
        <dsp:cNvSpPr/>
      </dsp:nvSpPr>
      <dsp:spPr>
        <a:xfrm rot="10800000">
          <a:off x="1738799" y="288"/>
          <a:ext cx="3066633" cy="587141"/>
        </a:xfrm>
        <a:prstGeom prst="homePlat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913" tIns="53340" rIns="99568" bIns="53340" numCol="1" spcCol="1270" anchor="ctr" anchorCtr="0">
          <a:noAutofit/>
        </a:bodyPr>
        <a:lstStyle/>
        <a:p>
          <a:pPr marL="0" lvl="0" indent="0" algn="ctr" defTabSz="622300">
            <a:lnSpc>
              <a:spcPct val="100000"/>
            </a:lnSpc>
            <a:spcBef>
              <a:spcPct val="0"/>
            </a:spcBef>
            <a:spcAft>
              <a:spcPts val="0"/>
            </a:spcAft>
            <a:buNone/>
          </a:pPr>
          <a:r>
            <a:rPr lang="en-GB" sz="1400" u="none" kern="1200" dirty="0">
              <a:solidFill>
                <a:schemeClr val="bg1"/>
              </a:solidFill>
              <a:latin typeface="DINOT-Regular" panose="02000503030000020003" pitchFamily="2" charset="77"/>
              <a:cs typeface="Arial" panose="020B0604020202020204" pitchFamily="34" charset="0"/>
            </a:rPr>
            <a:t>Increase engagement </a:t>
          </a:r>
        </a:p>
        <a:p>
          <a:pPr marL="0" lvl="0" indent="0" algn="ctr" defTabSz="622300">
            <a:lnSpc>
              <a:spcPct val="100000"/>
            </a:lnSpc>
            <a:spcBef>
              <a:spcPct val="0"/>
            </a:spcBef>
            <a:spcAft>
              <a:spcPts val="0"/>
            </a:spcAft>
            <a:buNone/>
          </a:pPr>
          <a:r>
            <a:rPr lang="en-GB" sz="1400" u="none" kern="1200" dirty="0">
              <a:solidFill>
                <a:schemeClr val="bg1"/>
              </a:solidFill>
              <a:latin typeface="DINOT-Regular" panose="02000503030000020003" pitchFamily="2" charset="77"/>
              <a:cs typeface="Arial" panose="020B0604020202020204" pitchFamily="34" charset="0"/>
            </a:rPr>
            <a:t>and autonomy </a:t>
          </a:r>
          <a:endParaRPr lang="en-GB" sz="1400" u="none" kern="1200" dirty="0">
            <a:solidFill>
              <a:schemeClr val="bg1"/>
            </a:solidFill>
            <a:latin typeface="DINOT-Regular" panose="02000503030000020003" pitchFamily="2" charset="77"/>
          </a:endParaRPr>
        </a:p>
      </dsp:txBody>
      <dsp:txXfrm rot="10800000">
        <a:off x="1885584" y="288"/>
        <a:ext cx="2919848" cy="587141"/>
      </dsp:txXfrm>
    </dsp:sp>
    <dsp:sp modelId="{CCC04E46-A8C5-4F9A-A628-C0AABE11177F}">
      <dsp:nvSpPr>
        <dsp:cNvPr id="0" name=""/>
        <dsp:cNvSpPr/>
      </dsp:nvSpPr>
      <dsp:spPr>
        <a:xfrm>
          <a:off x="1108360" y="288"/>
          <a:ext cx="587141" cy="587141"/>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DB66DB8-D112-413F-B7F7-4ED018F66B00}">
      <dsp:nvSpPr>
        <dsp:cNvPr id="0" name=""/>
        <dsp:cNvSpPr/>
      </dsp:nvSpPr>
      <dsp:spPr>
        <a:xfrm rot="10800000">
          <a:off x="1740354" y="711895"/>
          <a:ext cx="3064561" cy="587141"/>
        </a:xfrm>
        <a:prstGeom prst="homePlat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913" tIns="53340" rIns="99568" bIns="53340" numCol="1" spcCol="1270" anchor="ctr" anchorCtr="0">
          <a:noAutofit/>
        </a:bodyPr>
        <a:lstStyle/>
        <a:p>
          <a:pPr marL="0" lvl="0" indent="0" algn="ctr" defTabSz="622300">
            <a:lnSpc>
              <a:spcPct val="100000"/>
            </a:lnSpc>
            <a:spcBef>
              <a:spcPct val="0"/>
            </a:spcBef>
            <a:spcAft>
              <a:spcPts val="0"/>
            </a:spcAft>
            <a:buNone/>
          </a:pPr>
          <a:r>
            <a:rPr lang="en-GB" sz="1400" u="none" kern="1200" dirty="0">
              <a:solidFill>
                <a:schemeClr val="bg1"/>
              </a:solidFill>
              <a:latin typeface="DINOT-Regular" panose="02000503030000020003" pitchFamily="2" charset="77"/>
              <a:cs typeface="Arial" panose="020B0604020202020204" pitchFamily="34" charset="0"/>
            </a:rPr>
            <a:t>Increase access and equity</a:t>
          </a:r>
          <a:endParaRPr lang="en-GB" sz="1400" u="none" kern="1200" dirty="0">
            <a:solidFill>
              <a:schemeClr val="bg1"/>
            </a:solidFill>
            <a:latin typeface="DINOT-Regular" panose="02000503030000020003" pitchFamily="2" charset="77"/>
          </a:endParaRPr>
        </a:p>
      </dsp:txBody>
      <dsp:txXfrm rot="10800000">
        <a:off x="1887139" y="711895"/>
        <a:ext cx="2917776" cy="587141"/>
      </dsp:txXfrm>
    </dsp:sp>
    <dsp:sp modelId="{0314A90C-175F-4587-A1C4-A56751263F64}">
      <dsp:nvSpPr>
        <dsp:cNvPr id="0" name=""/>
        <dsp:cNvSpPr/>
      </dsp:nvSpPr>
      <dsp:spPr>
        <a:xfrm>
          <a:off x="1108878" y="711895"/>
          <a:ext cx="587141" cy="587141"/>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32D94B-7589-4FC3-920B-2E06A53C9135}">
      <dsp:nvSpPr>
        <dsp:cNvPr id="0" name=""/>
        <dsp:cNvSpPr/>
      </dsp:nvSpPr>
      <dsp:spPr>
        <a:xfrm rot="10800000">
          <a:off x="1768024" y="1423503"/>
          <a:ext cx="3027668" cy="587141"/>
        </a:xfrm>
        <a:prstGeom prst="homePlat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913" tIns="53340" rIns="99568" bIns="53340" numCol="1" spcCol="1270" anchor="ctr" anchorCtr="0">
          <a:noAutofit/>
        </a:bodyPr>
        <a:lstStyle/>
        <a:p>
          <a:pPr marL="0" lvl="0" indent="0" algn="ctr" defTabSz="622300">
            <a:lnSpc>
              <a:spcPct val="100000"/>
            </a:lnSpc>
            <a:spcBef>
              <a:spcPct val="0"/>
            </a:spcBef>
            <a:spcAft>
              <a:spcPts val="0"/>
            </a:spcAft>
            <a:buNone/>
          </a:pPr>
          <a:r>
            <a:rPr lang="en-GB" sz="1400" u="none" kern="1200">
              <a:solidFill>
                <a:schemeClr val="bg1"/>
              </a:solidFill>
              <a:latin typeface="DINOT-Regular" panose="02000503030000020003" pitchFamily="2" charset="77"/>
              <a:cs typeface="Arial" panose="020B0604020202020204" pitchFamily="34" charset="0"/>
            </a:rPr>
            <a:t>Improve quality of care</a:t>
          </a:r>
          <a:endParaRPr lang="en-GB" sz="1400" u="none" kern="1200" dirty="0">
            <a:solidFill>
              <a:schemeClr val="bg1"/>
            </a:solidFill>
            <a:latin typeface="DINOT-Regular" panose="02000503030000020003" pitchFamily="2" charset="77"/>
            <a:cs typeface="Arial" panose="020B0604020202020204" pitchFamily="34" charset="0"/>
          </a:endParaRPr>
        </a:p>
      </dsp:txBody>
      <dsp:txXfrm rot="10800000">
        <a:off x="1914809" y="1423503"/>
        <a:ext cx="2880883" cy="587141"/>
      </dsp:txXfrm>
    </dsp:sp>
    <dsp:sp modelId="{250BDFD1-CE8C-4D06-9CD3-4590DEC23232}">
      <dsp:nvSpPr>
        <dsp:cNvPr id="0" name=""/>
        <dsp:cNvSpPr/>
      </dsp:nvSpPr>
      <dsp:spPr>
        <a:xfrm>
          <a:off x="1118101" y="1423503"/>
          <a:ext cx="587141" cy="58714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7B216B3-CE32-4A3B-9B59-F17B81E9291D}">
      <dsp:nvSpPr>
        <dsp:cNvPr id="0" name=""/>
        <dsp:cNvSpPr/>
      </dsp:nvSpPr>
      <dsp:spPr>
        <a:xfrm rot="10800000">
          <a:off x="1783439" y="2128752"/>
          <a:ext cx="3007114" cy="587141"/>
        </a:xfrm>
        <a:prstGeom prst="homePlat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913" tIns="53340" rIns="99568" bIns="53340" numCol="1" spcCol="1270" anchor="ctr" anchorCtr="0">
          <a:noAutofit/>
        </a:bodyPr>
        <a:lstStyle/>
        <a:p>
          <a:pPr marL="0" lvl="0" indent="0" algn="ctr" defTabSz="622300">
            <a:lnSpc>
              <a:spcPct val="100000"/>
            </a:lnSpc>
            <a:spcBef>
              <a:spcPct val="0"/>
            </a:spcBef>
            <a:spcAft>
              <a:spcPts val="0"/>
            </a:spcAft>
            <a:buNone/>
          </a:pPr>
          <a:r>
            <a:rPr lang="en-GB" sz="1400" u="none" kern="1200" dirty="0">
              <a:solidFill>
                <a:schemeClr val="bg1"/>
              </a:solidFill>
              <a:latin typeface="DINOT-Regular" panose="02000503030000020003" pitchFamily="2" charset="77"/>
              <a:cs typeface="Arial" panose="020B0604020202020204" pitchFamily="34" charset="0"/>
            </a:rPr>
            <a:t>Increase efficiency</a:t>
          </a:r>
        </a:p>
      </dsp:txBody>
      <dsp:txXfrm rot="10800000">
        <a:off x="1930224" y="2128752"/>
        <a:ext cx="2860329" cy="587141"/>
      </dsp:txXfrm>
    </dsp:sp>
    <dsp:sp modelId="{F86E4A15-D7F6-4AF2-B1DB-3D9CC8CEDC7D}">
      <dsp:nvSpPr>
        <dsp:cNvPr id="0" name=""/>
        <dsp:cNvSpPr/>
      </dsp:nvSpPr>
      <dsp:spPr>
        <a:xfrm>
          <a:off x="1123239" y="2128752"/>
          <a:ext cx="587141" cy="587141"/>
        </a:xfrm>
        <a:prstGeom prst="ellipse">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2E62E7D-358B-4136-87FD-D8EB8139CA19}">
      <dsp:nvSpPr>
        <dsp:cNvPr id="0" name=""/>
        <dsp:cNvSpPr/>
      </dsp:nvSpPr>
      <dsp:spPr>
        <a:xfrm rot="10800000">
          <a:off x="1825669" y="2834001"/>
          <a:ext cx="2950808" cy="587141"/>
        </a:xfrm>
        <a:prstGeom prst="homePlat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913" tIns="53340" rIns="99568" bIns="53340" numCol="1" spcCol="1270" anchor="ctr" anchorCtr="0">
          <a:noAutofit/>
        </a:bodyPr>
        <a:lstStyle/>
        <a:p>
          <a:pPr marL="0" lvl="0" indent="0" algn="ctr" defTabSz="622300">
            <a:lnSpc>
              <a:spcPct val="100000"/>
            </a:lnSpc>
            <a:spcBef>
              <a:spcPct val="0"/>
            </a:spcBef>
            <a:spcAft>
              <a:spcPts val="0"/>
            </a:spcAft>
            <a:buNone/>
          </a:pPr>
          <a:r>
            <a:rPr lang="en-GB" sz="1400" u="none" kern="1200" dirty="0">
              <a:solidFill>
                <a:schemeClr val="bg1"/>
              </a:solidFill>
              <a:latin typeface="DINOT-Regular" panose="02000503030000020003" pitchFamily="2" charset="77"/>
              <a:cs typeface="Arial" panose="020B0604020202020204" pitchFamily="34" charset="0"/>
            </a:rPr>
            <a:t>Reduce costs to health system and individuals</a:t>
          </a:r>
        </a:p>
      </dsp:txBody>
      <dsp:txXfrm rot="10800000">
        <a:off x="1972454" y="2834001"/>
        <a:ext cx="2804023" cy="587141"/>
      </dsp:txXfrm>
    </dsp:sp>
    <dsp:sp modelId="{088E918B-03AD-4FB4-87D3-1402AF3CEB5A}">
      <dsp:nvSpPr>
        <dsp:cNvPr id="0" name=""/>
        <dsp:cNvSpPr/>
      </dsp:nvSpPr>
      <dsp:spPr>
        <a:xfrm>
          <a:off x="1133282" y="2800205"/>
          <a:ext cx="587141" cy="587141"/>
        </a:xfrm>
        <a:prstGeom prst="ellipse">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6B68A4-C035-44B4-B376-08BF86B0D87D}">
      <dsp:nvSpPr>
        <dsp:cNvPr id="0" name=""/>
        <dsp:cNvSpPr/>
      </dsp:nvSpPr>
      <dsp:spPr>
        <a:xfrm rot="10800000">
          <a:off x="1813103" y="3539250"/>
          <a:ext cx="2967562" cy="587141"/>
        </a:xfrm>
        <a:prstGeom prst="homePlat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913" tIns="53340" rIns="99568" bIns="53340" numCol="1" spcCol="1270" anchor="ctr" anchorCtr="0">
          <a:noAutofit/>
        </a:bodyPr>
        <a:lstStyle/>
        <a:p>
          <a:pPr marL="0" lvl="0" indent="0" algn="ctr" defTabSz="622300">
            <a:lnSpc>
              <a:spcPct val="100000"/>
            </a:lnSpc>
            <a:spcBef>
              <a:spcPct val="0"/>
            </a:spcBef>
            <a:spcAft>
              <a:spcPts val="0"/>
            </a:spcAft>
            <a:buNone/>
          </a:pPr>
          <a:r>
            <a:rPr lang="en-GB" sz="1400" u="none" kern="1200" dirty="0">
              <a:solidFill>
                <a:schemeClr val="bg1"/>
              </a:solidFill>
              <a:latin typeface="DINOT-Regular" panose="02000503030000020003" pitchFamily="2" charset="77"/>
              <a:cs typeface="Arial" panose="020B0604020202020204" pitchFamily="34" charset="0"/>
            </a:rPr>
            <a:t>Expand UHC efforts</a:t>
          </a:r>
          <a:endParaRPr lang="en-GB" sz="1400" u="none" kern="1200" dirty="0">
            <a:solidFill>
              <a:schemeClr val="bg1"/>
            </a:solidFill>
            <a:latin typeface="DINOT-Regular" panose="02000503030000020003" pitchFamily="2" charset="77"/>
          </a:endParaRPr>
        </a:p>
      </dsp:txBody>
      <dsp:txXfrm rot="10800000">
        <a:off x="1959888" y="3539250"/>
        <a:ext cx="2820777" cy="587141"/>
      </dsp:txXfrm>
    </dsp:sp>
    <dsp:sp modelId="{CEA652A3-1773-4760-A0A4-B1CA14475CF2}">
      <dsp:nvSpPr>
        <dsp:cNvPr id="0" name=""/>
        <dsp:cNvSpPr/>
      </dsp:nvSpPr>
      <dsp:spPr>
        <a:xfrm>
          <a:off x="1133127" y="3539250"/>
          <a:ext cx="587141" cy="587141"/>
        </a:xfrm>
        <a:prstGeom prst="ellipse">
          <a:avLst/>
        </a:prstGeom>
        <a:blipFill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A9C54-6EA3-434F-84B8-C61A6C0DD5CC}"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A3853-A653-454A-B9AA-E9038EC6C871}" type="slidenum">
              <a:rPr lang="en-US" smtClean="0"/>
              <a:t>‹#›</a:t>
            </a:fld>
            <a:endParaRPr lang="en-US"/>
          </a:p>
        </p:txBody>
      </p:sp>
    </p:spTree>
    <p:extLst>
      <p:ext uri="{BB962C8B-B14F-4D97-AF65-F5344CB8AC3E}">
        <p14:creationId xmlns:p14="http://schemas.microsoft.com/office/powerpoint/2010/main" val="209892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effectLst/>
              <a:latin typeface="Aptos"/>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7A3853-A653-454A-B9AA-E9038EC6C871}" type="slidenum">
              <a:rPr lang="en-US" smtClean="0"/>
              <a:t>3</a:t>
            </a:fld>
            <a:endParaRPr lang="en-US"/>
          </a:p>
        </p:txBody>
      </p:sp>
    </p:spTree>
    <p:extLst>
      <p:ext uri="{BB962C8B-B14F-4D97-AF65-F5344CB8AC3E}">
        <p14:creationId xmlns:p14="http://schemas.microsoft.com/office/powerpoint/2010/main" val="348317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3853-A653-454A-B9AA-E9038EC6C871}" type="slidenum">
              <a:rPr lang="en-US" smtClean="0"/>
              <a:t>16</a:t>
            </a:fld>
            <a:endParaRPr lang="en-US"/>
          </a:p>
        </p:txBody>
      </p:sp>
    </p:spTree>
    <p:extLst>
      <p:ext uri="{BB962C8B-B14F-4D97-AF65-F5344CB8AC3E}">
        <p14:creationId xmlns:p14="http://schemas.microsoft.com/office/powerpoint/2010/main" val="62849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a:p>
            <a:endParaRPr lang="en-ZA"/>
          </a:p>
        </p:txBody>
      </p:sp>
      <p:sp>
        <p:nvSpPr>
          <p:cNvPr id="4" name="Slide Number Placeholder 3"/>
          <p:cNvSpPr>
            <a:spLocks noGrp="1"/>
          </p:cNvSpPr>
          <p:nvPr>
            <p:ph type="sldNum" sz="quarter" idx="5"/>
          </p:nvPr>
        </p:nvSpPr>
        <p:spPr/>
        <p:txBody>
          <a:bodyPr/>
          <a:lstStyle/>
          <a:p>
            <a:fld id="{417A3853-A653-454A-B9AA-E9038EC6C871}" type="slidenum">
              <a:rPr lang="en-US" smtClean="0"/>
              <a:t>18</a:t>
            </a:fld>
            <a:endParaRPr lang="en-US"/>
          </a:p>
        </p:txBody>
      </p:sp>
    </p:spTree>
    <p:extLst>
      <p:ext uri="{BB962C8B-B14F-4D97-AF65-F5344CB8AC3E}">
        <p14:creationId xmlns:p14="http://schemas.microsoft.com/office/powerpoint/2010/main" val="367358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70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shows you again the HIV </a:t>
            </a:r>
            <a:r>
              <a:rPr lang="en-US" err="1"/>
              <a:t>Self_testing</a:t>
            </a:r>
            <a:r>
              <a:rPr lang="en-US"/>
              <a:t> framework and HIVST use cases, their direct action and potential impact. are adapted to the different populations to be reached, the different context and </a:t>
            </a:r>
            <a:r>
              <a:rPr lang="en-US" err="1"/>
              <a:t>geograhies</a:t>
            </a:r>
            <a:r>
              <a:rPr lang="en-US"/>
              <a:t>.  Like for other testing approaches, demand creation and awareness and mobilization is important, in addition providing support tools like instructions for use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EE2733-F44E-43B6-AFE4-68B8964343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39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756" rtl="0" eaLnBrk="1" fontAlgn="auto" latinLnBrk="0" hangingPunct="1">
              <a:lnSpc>
                <a:spcPct val="100000"/>
              </a:lnSpc>
              <a:spcBef>
                <a:spcPts val="0"/>
              </a:spcBef>
              <a:spcAft>
                <a:spcPts val="0"/>
              </a:spcAft>
              <a:buClrTx/>
              <a:buSzTx/>
              <a:buFontTx/>
              <a:buNone/>
              <a:tabLst/>
              <a:defRPr/>
            </a:pPr>
            <a:r>
              <a:rPr lang="en-US" sz="1200" i="1"/>
              <a:t>Whose at risk, in need of testing &amp; not reached by existing services</a:t>
            </a:r>
          </a:p>
          <a:p>
            <a:endParaRPr lang="en-US"/>
          </a:p>
        </p:txBody>
      </p:sp>
      <p:sp>
        <p:nvSpPr>
          <p:cNvPr id="4" name="Slide Number Placeholder 3"/>
          <p:cNvSpPr>
            <a:spLocks noGrp="1"/>
          </p:cNvSpPr>
          <p:nvPr>
            <p:ph type="sldNum" sz="quarter" idx="10"/>
          </p:nvPr>
        </p:nvSpPr>
        <p:spPr/>
        <p:txBody>
          <a:bodyPr/>
          <a:lstStyle/>
          <a:p>
            <a:pPr marL="0" marR="0" lvl="0" indent="0" algn="r" defTabSz="909756" rtl="0" eaLnBrk="1" fontAlgn="auto" latinLnBrk="0" hangingPunct="1">
              <a:lnSpc>
                <a:spcPct val="100000"/>
              </a:lnSpc>
              <a:spcBef>
                <a:spcPts val="0"/>
              </a:spcBef>
              <a:spcAft>
                <a:spcPts val="0"/>
              </a:spcAft>
              <a:buClrTx/>
              <a:buSzTx/>
              <a:buFontTx/>
              <a:buNone/>
              <a:tabLst/>
              <a:defRPr/>
            </a:pPr>
            <a:fld id="{06EE2733-F44E-43B6-AFE4-68B8964343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756"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34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96D81-C663-CE71-05B1-7118EC1B7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DEE0D-1D0E-738E-C770-5E4F9E404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B297A-7826-1920-D47D-4F52E80B29B8}"/>
              </a:ext>
            </a:extLst>
          </p:cNvPr>
          <p:cNvSpPr>
            <a:spLocks noGrp="1"/>
          </p:cNvSpPr>
          <p:nvPr>
            <p:ph type="body" idx="1"/>
          </p:nvPr>
        </p:nvSpPr>
        <p:spPr/>
        <p:txBody>
          <a:bodyPr/>
          <a:lstStyle/>
          <a:p>
            <a:pPr marL="0" marR="0" lvl="0" indent="0" algn="l" defTabSz="909756" rtl="0" eaLnBrk="1" fontAlgn="auto" latinLnBrk="0" hangingPunct="1">
              <a:lnSpc>
                <a:spcPct val="100000"/>
              </a:lnSpc>
              <a:spcBef>
                <a:spcPts val="0"/>
              </a:spcBef>
              <a:spcAft>
                <a:spcPts val="0"/>
              </a:spcAft>
              <a:buClrTx/>
              <a:buSzTx/>
              <a:buFontTx/>
              <a:buNone/>
              <a:tabLst/>
              <a:defRPr/>
            </a:pPr>
            <a:r>
              <a:rPr lang="en-US" sz="1200" i="1"/>
              <a:t>Whose at risk, in need of testing &amp; not reached by existing services</a:t>
            </a:r>
          </a:p>
          <a:p>
            <a:endParaRPr lang="en-US"/>
          </a:p>
        </p:txBody>
      </p:sp>
      <p:sp>
        <p:nvSpPr>
          <p:cNvPr id="4" name="Slide Number Placeholder 3">
            <a:extLst>
              <a:ext uri="{FF2B5EF4-FFF2-40B4-BE49-F238E27FC236}">
                <a16:creationId xmlns:a16="http://schemas.microsoft.com/office/drawing/2014/main" id="{7D7ED7B7-443B-5772-05CB-1DC86E77EDD2}"/>
              </a:ext>
            </a:extLst>
          </p:cNvPr>
          <p:cNvSpPr>
            <a:spLocks noGrp="1"/>
          </p:cNvSpPr>
          <p:nvPr>
            <p:ph type="sldNum" sz="quarter" idx="10"/>
          </p:nvPr>
        </p:nvSpPr>
        <p:spPr/>
        <p:txBody>
          <a:bodyPr/>
          <a:lstStyle/>
          <a:p>
            <a:pPr marL="0" marR="0" lvl="0" indent="0" algn="r" defTabSz="909756" rtl="0" eaLnBrk="1" fontAlgn="auto" latinLnBrk="0" hangingPunct="1">
              <a:lnSpc>
                <a:spcPct val="100000"/>
              </a:lnSpc>
              <a:spcBef>
                <a:spcPts val="0"/>
              </a:spcBef>
              <a:spcAft>
                <a:spcPts val="0"/>
              </a:spcAft>
              <a:buClrTx/>
              <a:buSzTx/>
              <a:buFontTx/>
              <a:buNone/>
              <a:tabLst/>
              <a:defRPr/>
            </a:pPr>
            <a:fld id="{06EE2733-F44E-43B6-AFE4-68B8964343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756"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17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4A6A-682C-9826-D151-C499EB849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83CB3-DBBC-48FE-096A-10904F9CD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C0408-FF72-084D-35B5-9A3BFA2FC438}"/>
              </a:ext>
            </a:extLst>
          </p:cNvPr>
          <p:cNvSpPr>
            <a:spLocks noGrp="1"/>
          </p:cNvSpPr>
          <p:nvPr>
            <p:ph type="body" idx="1"/>
          </p:nvPr>
        </p:nvSpPr>
        <p:spPr/>
        <p:txBody>
          <a:bodyPr/>
          <a:lstStyle/>
          <a:p>
            <a:pPr marL="0" marR="0" lvl="0" indent="0" algn="l" defTabSz="909756" rtl="0" eaLnBrk="1" fontAlgn="auto" latinLnBrk="0" hangingPunct="1">
              <a:lnSpc>
                <a:spcPct val="100000"/>
              </a:lnSpc>
              <a:spcBef>
                <a:spcPts val="0"/>
              </a:spcBef>
              <a:spcAft>
                <a:spcPts val="0"/>
              </a:spcAft>
              <a:buClrTx/>
              <a:buSzTx/>
              <a:buFontTx/>
              <a:buNone/>
              <a:tabLst/>
              <a:defRPr/>
            </a:pPr>
            <a:r>
              <a:rPr lang="en-US" sz="1200" i="1"/>
              <a:t>Whose at risk, in need of testing &amp; not reached by existing services</a:t>
            </a:r>
          </a:p>
          <a:p>
            <a:endParaRPr lang="en-US"/>
          </a:p>
        </p:txBody>
      </p:sp>
      <p:sp>
        <p:nvSpPr>
          <p:cNvPr id="4" name="Slide Number Placeholder 3">
            <a:extLst>
              <a:ext uri="{FF2B5EF4-FFF2-40B4-BE49-F238E27FC236}">
                <a16:creationId xmlns:a16="http://schemas.microsoft.com/office/drawing/2014/main" id="{E27D1752-9508-A4FE-D48D-1F7B10C81EF4}"/>
              </a:ext>
            </a:extLst>
          </p:cNvPr>
          <p:cNvSpPr>
            <a:spLocks noGrp="1"/>
          </p:cNvSpPr>
          <p:nvPr>
            <p:ph type="sldNum" sz="quarter" idx="10"/>
          </p:nvPr>
        </p:nvSpPr>
        <p:spPr/>
        <p:txBody>
          <a:bodyPr/>
          <a:lstStyle/>
          <a:p>
            <a:pPr marL="0" marR="0" lvl="0" indent="0" algn="r" defTabSz="909756" rtl="0" eaLnBrk="1" fontAlgn="auto" latinLnBrk="0" hangingPunct="1">
              <a:lnSpc>
                <a:spcPct val="100000"/>
              </a:lnSpc>
              <a:spcBef>
                <a:spcPts val="0"/>
              </a:spcBef>
              <a:spcAft>
                <a:spcPts val="0"/>
              </a:spcAft>
              <a:buClrTx/>
              <a:buSzTx/>
              <a:buFontTx/>
              <a:buNone/>
              <a:tabLst/>
              <a:defRPr/>
            </a:pPr>
            <a:fld id="{06EE2733-F44E-43B6-AFE4-68B8964343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756"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895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92CE-14BC-4AAC-FA0A-9C52773F5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F8BB2-612B-6C74-7EC5-A28B9B6EF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5114A-F21A-E850-4F5C-863ACFA2D28B}"/>
              </a:ext>
            </a:extLst>
          </p:cNvPr>
          <p:cNvSpPr>
            <a:spLocks noGrp="1"/>
          </p:cNvSpPr>
          <p:nvPr>
            <p:ph type="body" idx="1"/>
          </p:nvPr>
        </p:nvSpPr>
        <p:spPr/>
        <p:txBody>
          <a:bodyPr/>
          <a:lstStyle/>
          <a:p>
            <a:pPr marL="0" marR="0" lvl="0" indent="0" algn="l" defTabSz="909756" rtl="0" eaLnBrk="1" fontAlgn="auto" latinLnBrk="0" hangingPunct="1">
              <a:lnSpc>
                <a:spcPct val="100000"/>
              </a:lnSpc>
              <a:spcBef>
                <a:spcPts val="0"/>
              </a:spcBef>
              <a:spcAft>
                <a:spcPts val="0"/>
              </a:spcAft>
              <a:buClrTx/>
              <a:buSzTx/>
              <a:buFontTx/>
              <a:buNone/>
              <a:tabLst/>
              <a:defRPr/>
            </a:pPr>
            <a:r>
              <a:rPr lang="en-US" sz="1200" i="1"/>
              <a:t>Whose at risk, in need of testing &amp; not reached by existing services</a:t>
            </a:r>
          </a:p>
          <a:p>
            <a:endParaRPr lang="en-US"/>
          </a:p>
        </p:txBody>
      </p:sp>
      <p:sp>
        <p:nvSpPr>
          <p:cNvPr id="4" name="Slide Number Placeholder 3">
            <a:extLst>
              <a:ext uri="{FF2B5EF4-FFF2-40B4-BE49-F238E27FC236}">
                <a16:creationId xmlns:a16="http://schemas.microsoft.com/office/drawing/2014/main" id="{4C49E76F-DEDE-30E0-36CB-BD5395C5171A}"/>
              </a:ext>
            </a:extLst>
          </p:cNvPr>
          <p:cNvSpPr>
            <a:spLocks noGrp="1"/>
          </p:cNvSpPr>
          <p:nvPr>
            <p:ph type="sldNum" sz="quarter" idx="10"/>
          </p:nvPr>
        </p:nvSpPr>
        <p:spPr/>
        <p:txBody>
          <a:bodyPr/>
          <a:lstStyle/>
          <a:p>
            <a:pPr marL="0" marR="0" lvl="0" indent="0" algn="r" defTabSz="909756" rtl="0" eaLnBrk="1" fontAlgn="auto" latinLnBrk="0" hangingPunct="1">
              <a:lnSpc>
                <a:spcPct val="100000"/>
              </a:lnSpc>
              <a:spcBef>
                <a:spcPts val="0"/>
              </a:spcBef>
              <a:spcAft>
                <a:spcPts val="0"/>
              </a:spcAft>
              <a:buClrTx/>
              <a:buSzTx/>
              <a:buFontTx/>
              <a:buNone/>
              <a:tabLst/>
              <a:defRPr/>
            </a:pPr>
            <a:fld id="{06EE2733-F44E-43B6-AFE4-68B8964343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756"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1625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Many different models of HIVST have been developed based on the information from the Archetypes and the insights and many more have been developed and refined.  </a:t>
            </a:r>
          </a:p>
        </p:txBody>
      </p:sp>
      <p:sp>
        <p:nvSpPr>
          <p:cNvPr id="4" name="Slide Number Placeholder 3"/>
          <p:cNvSpPr>
            <a:spLocks noGrp="1"/>
          </p:cNvSpPr>
          <p:nvPr>
            <p:ph type="sldNum" sz="quarter" idx="5"/>
          </p:nvPr>
        </p:nvSpPr>
        <p:spPr/>
        <p:txBody>
          <a:bodyPr/>
          <a:lstStyle/>
          <a:p>
            <a:fld id="{330A9665-DC05-4A84-8F3E-82ED87A9B716}" type="slidenum">
              <a:rPr lang="en-ZA" smtClean="0"/>
              <a:t>26</a:t>
            </a:fld>
            <a:endParaRPr lang="en-ZA"/>
          </a:p>
        </p:txBody>
      </p:sp>
    </p:spTree>
    <p:extLst>
      <p:ext uri="{BB962C8B-B14F-4D97-AF65-F5344CB8AC3E}">
        <p14:creationId xmlns:p14="http://schemas.microsoft.com/office/powerpoint/2010/main" val="1507313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417A3853-A653-454A-B9AA-E9038EC6C871}" type="slidenum">
              <a:rPr lang="en-US" smtClean="0"/>
              <a:t>28</a:t>
            </a:fld>
            <a:endParaRPr lang="en-US"/>
          </a:p>
        </p:txBody>
      </p:sp>
    </p:spTree>
    <p:extLst>
      <p:ext uri="{BB962C8B-B14F-4D97-AF65-F5344CB8AC3E}">
        <p14:creationId xmlns:p14="http://schemas.microsoft.com/office/powerpoint/2010/main" val="319105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0EAD-F2E9-25CB-76EA-E1F25F695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7A55F-8219-6A03-8382-9D6816ACC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5F8B1-E8DD-597E-B861-33B3BDD955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FE97CC-4BBD-EC54-992B-6DD804D2E5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A3853-A653-454A-B9AA-E9038EC6C8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6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34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7A3853-A653-454A-B9AA-E9038EC6C871}" type="slidenum">
              <a:rPr lang="en-US" smtClean="0"/>
              <a:t>32</a:t>
            </a:fld>
            <a:endParaRPr lang="en-US"/>
          </a:p>
        </p:txBody>
      </p:sp>
    </p:spTree>
    <p:extLst>
      <p:ext uri="{BB962C8B-B14F-4D97-AF65-F5344CB8AC3E}">
        <p14:creationId xmlns:p14="http://schemas.microsoft.com/office/powerpoint/2010/main" val="1433161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0EAD-F2E9-25CB-76EA-E1F25F695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7A55F-8219-6A03-8382-9D6816ACC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5F8B1-E8DD-597E-B861-33B3BDD955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FE97CC-4BBD-EC54-992B-6DD804D2E5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A3853-A653-454A-B9AA-E9038EC6C8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248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55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15EE-3825-AA3B-7DA1-93541B204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E54B8-E15A-9A4C-7F92-E8E98128C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EAB30-F93D-B260-EF4F-CFFD0FD95E01}"/>
              </a:ext>
            </a:extLst>
          </p:cNvPr>
          <p:cNvSpPr>
            <a:spLocks noGrp="1"/>
          </p:cNvSpPr>
          <p:nvPr>
            <p:ph type="body" idx="1"/>
          </p:nvPr>
        </p:nvSpPr>
        <p:spPr/>
        <p:txBody>
          <a:bodyPr/>
          <a:lstStyle/>
          <a:p>
            <a:endParaRPr lang="en-US" sz="2800" i="1"/>
          </a:p>
        </p:txBody>
      </p:sp>
      <p:sp>
        <p:nvSpPr>
          <p:cNvPr id="4" name="Slide Number Placeholder 3">
            <a:extLst>
              <a:ext uri="{FF2B5EF4-FFF2-40B4-BE49-F238E27FC236}">
                <a16:creationId xmlns:a16="http://schemas.microsoft.com/office/drawing/2014/main" id="{1C8E0435-84AA-3118-C4EA-5267A5E8A38D}"/>
              </a:ext>
            </a:extLst>
          </p:cNvPr>
          <p:cNvSpPr>
            <a:spLocks noGrp="1"/>
          </p:cNvSpPr>
          <p:nvPr>
            <p:ph type="sldNum" sz="quarter" idx="5"/>
          </p:nvPr>
        </p:nvSpPr>
        <p:spPr/>
        <p:txBody>
          <a:bodyPr/>
          <a:lstStyle/>
          <a:p>
            <a:fld id="{417A3853-A653-454A-B9AA-E9038EC6C871}" type="slidenum">
              <a:rPr lang="en-US" smtClean="0"/>
              <a:t>9</a:t>
            </a:fld>
            <a:endParaRPr lang="en-US"/>
          </a:p>
        </p:txBody>
      </p:sp>
    </p:spTree>
    <p:extLst>
      <p:ext uri="{BB962C8B-B14F-4D97-AF65-F5344CB8AC3E}">
        <p14:creationId xmlns:p14="http://schemas.microsoft.com/office/powerpoint/2010/main" val="140860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Self care can increase people’s engagement with and autonomy over their health and provide an opportunity for health systems to improve equitable access to healthcare, quality of care, and financial protection for users. Self care could improve the efficiency of healthcare delivery by including users as lay health workers, thereby increasing people’s access to essential health services. Self care could also increase the use of preventive services and adoption of preventive </a:t>
            </a:r>
            <a:r>
              <a:rPr lang="en-US" sz="1200" b="0" i="0" kern="1200" err="1">
                <a:solidFill>
                  <a:schemeClr val="tx1"/>
                </a:solidFill>
                <a:effectLst/>
                <a:latin typeface="+mn-lt"/>
                <a:ea typeface="+mn-ea"/>
                <a:cs typeface="+mn-cs"/>
              </a:rPr>
              <a:t>behaviours</a:t>
            </a:r>
            <a:r>
              <a:rPr lang="en-US" sz="1200" b="0" i="0" kern="1200">
                <a:solidFill>
                  <a:schemeClr val="tx1"/>
                </a:solidFill>
                <a:effectLst/>
                <a:latin typeface="+mn-lt"/>
                <a:ea typeface="+mn-ea"/>
                <a:cs typeface="+mn-cs"/>
              </a:rPr>
              <a:t>, improve adherence to treatment, and reduce the need for healthcare services.</a:t>
            </a:r>
            <a:endParaRPr lang="en-US" sz="1200" b="1" i="0" u="none" strike="noStrike"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D609E-F274-4D54-A43B-BD8CE16A4D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3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i="1"/>
          </a:p>
        </p:txBody>
      </p:sp>
      <p:sp>
        <p:nvSpPr>
          <p:cNvPr id="4" name="Slide Number Placeholder 3"/>
          <p:cNvSpPr>
            <a:spLocks noGrp="1"/>
          </p:cNvSpPr>
          <p:nvPr>
            <p:ph type="sldNum" sz="quarter" idx="5"/>
          </p:nvPr>
        </p:nvSpPr>
        <p:spPr/>
        <p:txBody>
          <a:bodyPr/>
          <a:lstStyle/>
          <a:p>
            <a:fld id="{417A3853-A653-454A-B9AA-E9038EC6C871}" type="slidenum">
              <a:rPr lang="en-US" smtClean="0"/>
              <a:t>12</a:t>
            </a:fld>
            <a:endParaRPr lang="en-US"/>
          </a:p>
        </p:txBody>
      </p:sp>
    </p:spTree>
    <p:extLst>
      <p:ext uri="{BB962C8B-B14F-4D97-AF65-F5344CB8AC3E}">
        <p14:creationId xmlns:p14="http://schemas.microsoft.com/office/powerpoint/2010/main" val="108909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i="1"/>
          </a:p>
        </p:txBody>
      </p:sp>
      <p:sp>
        <p:nvSpPr>
          <p:cNvPr id="4" name="Slide Number Placeholder 3"/>
          <p:cNvSpPr>
            <a:spLocks noGrp="1"/>
          </p:cNvSpPr>
          <p:nvPr>
            <p:ph type="sldNum" sz="quarter" idx="5"/>
          </p:nvPr>
        </p:nvSpPr>
        <p:spPr/>
        <p:txBody>
          <a:bodyPr/>
          <a:lstStyle/>
          <a:p>
            <a:fld id="{417A3853-A653-454A-B9AA-E9038EC6C871}" type="slidenum">
              <a:rPr lang="en-US" smtClean="0"/>
              <a:t>13</a:t>
            </a:fld>
            <a:endParaRPr lang="en-US"/>
          </a:p>
        </p:txBody>
      </p:sp>
    </p:spTree>
    <p:extLst>
      <p:ext uri="{BB962C8B-B14F-4D97-AF65-F5344CB8AC3E}">
        <p14:creationId xmlns:p14="http://schemas.microsoft.com/office/powerpoint/2010/main" val="119991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SzPts val="1000"/>
              <a:buFont typeface="Symbol" panose="05050102010706020507" pitchFamily="18" charset="2"/>
              <a:buChar char=""/>
            </a:pPr>
            <a:endParaRPr lang="en-ZA"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7A3853-A653-454A-B9AA-E9038EC6C871}" type="slidenum">
              <a:rPr lang="en-US" smtClean="0"/>
              <a:t>14</a:t>
            </a:fld>
            <a:endParaRPr lang="en-US"/>
          </a:p>
        </p:txBody>
      </p:sp>
    </p:spTree>
    <p:extLst>
      <p:ext uri="{BB962C8B-B14F-4D97-AF65-F5344CB8AC3E}">
        <p14:creationId xmlns:p14="http://schemas.microsoft.com/office/powerpoint/2010/main" val="135315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B747-18E9-E746-A276-B387773C2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05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18F8-CECA-99B1-53ED-FEA32677E1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X"/>
          </a:p>
        </p:txBody>
      </p:sp>
      <p:sp>
        <p:nvSpPr>
          <p:cNvPr id="3" name="Subtitle 2">
            <a:extLst>
              <a:ext uri="{FF2B5EF4-FFF2-40B4-BE49-F238E27FC236}">
                <a16:creationId xmlns:a16="http://schemas.microsoft.com/office/drawing/2014/main" id="{84C9D377-CE9B-3B38-0B6C-4464CE89C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X"/>
          </a:p>
        </p:txBody>
      </p:sp>
      <p:sp>
        <p:nvSpPr>
          <p:cNvPr id="4" name="Date Placeholder 3">
            <a:extLst>
              <a:ext uri="{FF2B5EF4-FFF2-40B4-BE49-F238E27FC236}">
                <a16:creationId xmlns:a16="http://schemas.microsoft.com/office/drawing/2014/main" id="{F912E598-13D0-A89B-0954-341667D5A3B3}"/>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5" name="Footer Placeholder 4">
            <a:extLst>
              <a:ext uri="{FF2B5EF4-FFF2-40B4-BE49-F238E27FC236}">
                <a16:creationId xmlns:a16="http://schemas.microsoft.com/office/drawing/2014/main" id="{EDAA86DD-6BEB-2C06-8C32-AB50969512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D4A8E8-93C7-5E15-B5E2-AC8F919E945F}"/>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03227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E694-631D-648E-29CA-72B622A411E1}"/>
              </a:ext>
            </a:extLst>
          </p:cNvPr>
          <p:cNvSpPr>
            <a:spLocks noGrp="1"/>
          </p:cNvSpPr>
          <p:nvPr>
            <p:ph type="title"/>
          </p:nvPr>
        </p:nvSpPr>
        <p:spPr/>
        <p:txBody>
          <a:bodyPr/>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E59A7BC8-9E64-0557-87EA-DFC1CE624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B673EDE4-EA7D-2785-2BA5-50BA1E8AB190}"/>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5" name="Footer Placeholder 4">
            <a:extLst>
              <a:ext uri="{FF2B5EF4-FFF2-40B4-BE49-F238E27FC236}">
                <a16:creationId xmlns:a16="http://schemas.microsoft.com/office/drawing/2014/main" id="{FC69C728-9E32-9303-67CD-00C336617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791F-F5FD-F142-779F-ED73F46D4E7A}"/>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21233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9E67B-220F-DCC8-5F1E-6F8DA6D220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008E9142-304B-BA9B-5E7A-226F34F32F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60D64D91-B546-1F3B-9A18-7150DEC55243}"/>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5" name="Footer Placeholder 4">
            <a:extLst>
              <a:ext uri="{FF2B5EF4-FFF2-40B4-BE49-F238E27FC236}">
                <a16:creationId xmlns:a16="http://schemas.microsoft.com/office/drawing/2014/main" id="{B6F4DAB6-23C4-32BC-10B0-0E44C168F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0BC15-3741-8141-9790-E242CB2DDA4A}"/>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117701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B7EA-D003-D09E-0A4B-40B25FA8D27E}"/>
              </a:ext>
            </a:extLst>
          </p:cNvPr>
          <p:cNvSpPr>
            <a:spLocks noGrp="1"/>
          </p:cNvSpPr>
          <p:nvPr>
            <p:ph type="title" hasCustomPrompt="1"/>
          </p:nvPr>
        </p:nvSpPr>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01616FB2-350D-908B-438C-0238D6DBBC54}"/>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5390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and Content (no pattern)">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DB79BF8D-2040-60B8-5ED6-D30E8400DCD7}"/>
              </a:ext>
            </a:extLst>
          </p:cNvPr>
          <p:cNvSpPr txBox="1">
            <a:spLocks noGrp="1"/>
          </p:cNvSpPr>
          <p:nvPr>
            <p:ph idx="4294967295"/>
          </p:nvPr>
        </p:nvSpPr>
        <p:spPr>
          <a:xfrm>
            <a:off x="442917" y="2097094"/>
            <a:ext cx="11306171" cy="4103690"/>
          </a:xfrm>
        </p:spPr>
        <p:txBody>
          <a:bodyPr/>
          <a:lstStyle>
            <a:lvl1pPr marL="0" indent="0">
              <a:buNone/>
              <a:defRPr lang="en-GB" sz="2000"/>
            </a:lvl1pPr>
            <a:lvl2pPr marL="0" lvl="0" indent="0">
              <a:spcBef>
                <a:spcPts val="1000"/>
              </a:spcBef>
              <a:buNone/>
              <a:defRPr lang="en-GB" sz="2000"/>
            </a:lvl2pPr>
            <a:lvl3pPr marL="0" lvl="0" indent="0">
              <a:spcBef>
                <a:spcPts val="1000"/>
              </a:spcBef>
              <a:buNone/>
              <a:defRPr lang="en-GB" sz="2000"/>
            </a:lvl3pPr>
            <a:lvl4pPr marL="0" lvl="0" indent="0">
              <a:spcBef>
                <a:spcPts val="1000"/>
              </a:spcBef>
              <a:buNone/>
              <a:defRPr lang="en-GB" sz="2000"/>
            </a:lvl4pPr>
            <a:lvl5pPr marL="0" lvl="0" indent="0">
              <a:spcBef>
                <a:spcPts val="1000"/>
              </a:spcBef>
              <a:buNone/>
              <a:defRPr lang="en-GB" sz="2000"/>
            </a:lvl5pPr>
          </a:lstStyle>
          <a:p>
            <a:pPr lvl="0"/>
            <a:r>
              <a:rPr lang="en-GB"/>
              <a:t>Nulla quis lorem ut libero malesuada feugiat. Curabitur non nulla sit amet nisl tempus convallis quis ac lectus.</a:t>
            </a:r>
          </a:p>
          <a:p>
            <a:pPr lvl="0"/>
            <a:r>
              <a:rPr lang="en-GB"/>
              <a:t>Proin eget tortor risus. Lorem ipsum dolor sit amet, consectetur adipiscing elit.</a:t>
            </a:r>
          </a:p>
          <a:p>
            <a:pPr lvl="0"/>
            <a:r>
              <a:rPr lang="en-GB"/>
              <a:t>Donec rutrum congue leo eget malesuada.</a:t>
            </a:r>
          </a:p>
          <a:p>
            <a:pPr lvl="0"/>
            <a:r>
              <a:rPr lang="en-GB"/>
              <a:t>Curabitur aliquet quam id dui posuere blandit.</a:t>
            </a:r>
          </a:p>
          <a:p>
            <a:pPr lvl="0"/>
            <a:r>
              <a:rPr lang="en-GB"/>
              <a:t>Proin eget tortor risus.</a:t>
            </a:r>
          </a:p>
        </p:txBody>
      </p:sp>
      <p:sp>
        <p:nvSpPr>
          <p:cNvPr id="4" name="Title 1">
            <a:extLst>
              <a:ext uri="{FF2B5EF4-FFF2-40B4-BE49-F238E27FC236}">
                <a16:creationId xmlns:a16="http://schemas.microsoft.com/office/drawing/2014/main" id="{CCD34566-1B49-6434-BEF4-0030902BA67B}"/>
              </a:ext>
            </a:extLst>
          </p:cNvPr>
          <p:cNvSpPr txBox="1">
            <a:spLocks noGrp="1"/>
          </p:cNvSpPr>
          <p:nvPr>
            <p:ph type="title"/>
          </p:nvPr>
        </p:nvSpPr>
        <p:spPr>
          <a:xfrm>
            <a:off x="442917" y="441326"/>
            <a:ext cx="8891918" cy="1223960"/>
          </a:xfrm>
        </p:spPr>
        <p:txBody>
          <a:bodyPr anchor="t"/>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4811784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5D6D6-EEBA-AE86-1512-A2E88A68FC81}"/>
              </a:ext>
            </a:extLst>
          </p:cNvPr>
          <p:cNvSpPr>
            <a:spLocks noGrp="1"/>
          </p:cNvSpPr>
          <p:nvPr>
            <p:ph idx="1"/>
          </p:nvPr>
        </p:nvSpPr>
        <p:spPr>
          <a:xfrm>
            <a:off x="408000" y="1629001"/>
            <a:ext cx="9432000" cy="468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a:extLst>
              <a:ext uri="{FF2B5EF4-FFF2-40B4-BE49-F238E27FC236}">
                <a16:creationId xmlns:a16="http://schemas.microsoft.com/office/drawing/2014/main" id="{F8B36EBB-940F-5E67-E01C-D7713D60C3F9}"/>
              </a:ext>
            </a:extLst>
          </p:cNvPr>
          <p:cNvSpPr>
            <a:spLocks noGrp="1"/>
          </p:cNvSpPr>
          <p:nvPr>
            <p:ph type="body" sz="quarter" idx="10"/>
          </p:nvPr>
        </p:nvSpPr>
        <p:spPr>
          <a:xfrm>
            <a:off x="407988" y="504967"/>
            <a:ext cx="9432000" cy="1052371"/>
          </a:xfrm>
        </p:spPr>
        <p:txBody>
          <a:bodyPr/>
          <a:lstStyle>
            <a:lvl1pPr>
              <a:lnSpc>
                <a:spcPts val="3800"/>
              </a:lnSpc>
              <a:spcAft>
                <a:spcPts val="0"/>
              </a:spcAft>
              <a:defRPr sz="3000">
                <a:solidFill>
                  <a:schemeClr val="tx2"/>
                </a:solidFill>
              </a:defRPr>
            </a:lvl1pPr>
            <a:lvl2pPr>
              <a:lnSpc>
                <a:spcPts val="3400"/>
              </a:lnSpc>
              <a:spcAft>
                <a:spcPts val="0"/>
              </a:spcAft>
              <a:defRPr sz="3000">
                <a:solidFill>
                  <a:schemeClr val="accent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03607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60320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66BF-4025-1FC2-FFEE-394AAB8EB4A7}"/>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3AE9CC93-8876-D349-BDA5-00B1683CD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ECF9F234-0534-A17E-37D3-47E7F35D0C1E}"/>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5" name="Footer Placeholder 4">
            <a:extLst>
              <a:ext uri="{FF2B5EF4-FFF2-40B4-BE49-F238E27FC236}">
                <a16:creationId xmlns:a16="http://schemas.microsoft.com/office/drawing/2014/main" id="{1B293C73-4E5A-0D49-559B-4B0DF5263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EB83A-E667-1A40-B1D8-0229CE8E680D}"/>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896545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A169-D4DB-27EC-9C96-9FA57C00AA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X"/>
          </a:p>
        </p:txBody>
      </p:sp>
      <p:sp>
        <p:nvSpPr>
          <p:cNvPr id="3" name="Text Placeholder 2">
            <a:extLst>
              <a:ext uri="{FF2B5EF4-FFF2-40B4-BE49-F238E27FC236}">
                <a16:creationId xmlns:a16="http://schemas.microsoft.com/office/drawing/2014/main" id="{8C42BE44-DDEB-E3E6-5D34-587BCD0FE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3B157-11A1-3F90-557A-7C9A0E5D3E2F}"/>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5" name="Footer Placeholder 4">
            <a:extLst>
              <a:ext uri="{FF2B5EF4-FFF2-40B4-BE49-F238E27FC236}">
                <a16:creationId xmlns:a16="http://schemas.microsoft.com/office/drawing/2014/main" id="{343A6BB0-7499-2A07-651E-CC2C9C288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4B7B5-12DA-102C-50F0-5DF12DBEFDCC}"/>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73511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F7AB-0189-C6A9-8555-15A9D54AD18B}"/>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6B6D27E0-76BF-AD39-BFA2-804DA09220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Content Placeholder 3">
            <a:extLst>
              <a:ext uri="{FF2B5EF4-FFF2-40B4-BE49-F238E27FC236}">
                <a16:creationId xmlns:a16="http://schemas.microsoft.com/office/drawing/2014/main" id="{D82EE51F-478D-4A01-B889-B348122148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Date Placeholder 4">
            <a:extLst>
              <a:ext uri="{FF2B5EF4-FFF2-40B4-BE49-F238E27FC236}">
                <a16:creationId xmlns:a16="http://schemas.microsoft.com/office/drawing/2014/main" id="{C299B7DE-B704-DD32-8E23-04F3366853C0}"/>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6" name="Footer Placeholder 5">
            <a:extLst>
              <a:ext uri="{FF2B5EF4-FFF2-40B4-BE49-F238E27FC236}">
                <a16:creationId xmlns:a16="http://schemas.microsoft.com/office/drawing/2014/main" id="{02F67390-6134-5CF0-FEB4-06AB5554E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7FDC7C-6FEA-5D57-31CB-F81FEE96CCD2}"/>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5308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9B5-2CC2-B043-C66C-D3FE63952955}"/>
              </a:ext>
            </a:extLst>
          </p:cNvPr>
          <p:cNvSpPr>
            <a:spLocks noGrp="1"/>
          </p:cNvSpPr>
          <p:nvPr>
            <p:ph type="title"/>
          </p:nvPr>
        </p:nvSpPr>
        <p:spPr>
          <a:xfrm>
            <a:off x="839788" y="365125"/>
            <a:ext cx="10515600" cy="1325563"/>
          </a:xfrm>
        </p:spPr>
        <p:txBody>
          <a:bodyPr/>
          <a:lstStyle/>
          <a:p>
            <a:r>
              <a:rPr lang="en-US"/>
              <a:t>Click to edit Master title style</a:t>
            </a:r>
            <a:endParaRPr lang="en-MX"/>
          </a:p>
        </p:txBody>
      </p:sp>
      <p:sp>
        <p:nvSpPr>
          <p:cNvPr id="3" name="Text Placeholder 2">
            <a:extLst>
              <a:ext uri="{FF2B5EF4-FFF2-40B4-BE49-F238E27FC236}">
                <a16:creationId xmlns:a16="http://schemas.microsoft.com/office/drawing/2014/main" id="{3B839EEE-D77B-3BAA-F2AB-6D7C6A515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EED00-DFAA-6261-6DC4-1D111DB82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Text Placeholder 4">
            <a:extLst>
              <a:ext uri="{FF2B5EF4-FFF2-40B4-BE49-F238E27FC236}">
                <a16:creationId xmlns:a16="http://schemas.microsoft.com/office/drawing/2014/main" id="{EBD97DED-70C9-81F6-1B3E-2F26F259D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25761-CF73-8ABA-C952-ED7898BF72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7" name="Date Placeholder 6">
            <a:extLst>
              <a:ext uri="{FF2B5EF4-FFF2-40B4-BE49-F238E27FC236}">
                <a16:creationId xmlns:a16="http://schemas.microsoft.com/office/drawing/2014/main" id="{60658609-7086-77AD-6D13-9EBC9397B7A9}"/>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8" name="Footer Placeholder 7">
            <a:extLst>
              <a:ext uri="{FF2B5EF4-FFF2-40B4-BE49-F238E27FC236}">
                <a16:creationId xmlns:a16="http://schemas.microsoft.com/office/drawing/2014/main" id="{2E96C77D-11F3-0006-DE8D-6816CA259F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4D6484-88B2-AAC8-4CF0-2916301E5560}"/>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184449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3104-C04C-C914-D002-0FAFAB3D00BC}"/>
              </a:ext>
            </a:extLst>
          </p:cNvPr>
          <p:cNvSpPr>
            <a:spLocks noGrp="1"/>
          </p:cNvSpPr>
          <p:nvPr>
            <p:ph type="title"/>
          </p:nvPr>
        </p:nvSpPr>
        <p:spPr/>
        <p:txBody>
          <a:bodyPr/>
          <a:lstStyle/>
          <a:p>
            <a:r>
              <a:rPr lang="en-US"/>
              <a:t>Click to edit Master title style</a:t>
            </a:r>
            <a:endParaRPr lang="en-MX"/>
          </a:p>
        </p:txBody>
      </p:sp>
      <p:sp>
        <p:nvSpPr>
          <p:cNvPr id="3" name="Date Placeholder 2">
            <a:extLst>
              <a:ext uri="{FF2B5EF4-FFF2-40B4-BE49-F238E27FC236}">
                <a16:creationId xmlns:a16="http://schemas.microsoft.com/office/drawing/2014/main" id="{47CC95A3-6693-83C4-8A71-8374C09059C2}"/>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4" name="Footer Placeholder 3">
            <a:extLst>
              <a:ext uri="{FF2B5EF4-FFF2-40B4-BE49-F238E27FC236}">
                <a16:creationId xmlns:a16="http://schemas.microsoft.com/office/drawing/2014/main" id="{6879F549-D700-7F7B-735D-55FE905BF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A1C1EB-3CDC-4EB0-2F7C-7C8BEEFE4F02}"/>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08037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18232-993A-8349-9B3A-0C87221E83A4}"/>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3" name="Footer Placeholder 2">
            <a:extLst>
              <a:ext uri="{FF2B5EF4-FFF2-40B4-BE49-F238E27FC236}">
                <a16:creationId xmlns:a16="http://schemas.microsoft.com/office/drawing/2014/main" id="{CEC0F084-EB8B-8A36-37E9-2D80FBC717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D8DCE9-2097-8FF3-2805-B1D73517E500}"/>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53860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5D53-4495-BD74-C03A-A2F668945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42F1C78B-A1A4-DC4D-B1BD-C666DB7C2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Text Placeholder 3">
            <a:extLst>
              <a:ext uri="{FF2B5EF4-FFF2-40B4-BE49-F238E27FC236}">
                <a16:creationId xmlns:a16="http://schemas.microsoft.com/office/drawing/2014/main" id="{F19D27DA-7BB4-5DBA-C46C-EE0D356DF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C6A99D-5C1B-7D65-B062-287781792AA5}"/>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6" name="Footer Placeholder 5">
            <a:extLst>
              <a:ext uri="{FF2B5EF4-FFF2-40B4-BE49-F238E27FC236}">
                <a16:creationId xmlns:a16="http://schemas.microsoft.com/office/drawing/2014/main" id="{C52F2E4F-C02D-B527-F592-7D7E4F1EB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2F4BD-C153-6D80-7225-C10A9B3E7FC8}"/>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291762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5063-A09B-9B49-77F0-5F0851EA5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Picture Placeholder 2">
            <a:extLst>
              <a:ext uri="{FF2B5EF4-FFF2-40B4-BE49-F238E27FC236}">
                <a16:creationId xmlns:a16="http://schemas.microsoft.com/office/drawing/2014/main" id="{92976E21-4A9A-C7AB-F6ED-036F12D61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X"/>
          </a:p>
        </p:txBody>
      </p:sp>
      <p:sp>
        <p:nvSpPr>
          <p:cNvPr id="4" name="Text Placeholder 3">
            <a:extLst>
              <a:ext uri="{FF2B5EF4-FFF2-40B4-BE49-F238E27FC236}">
                <a16:creationId xmlns:a16="http://schemas.microsoft.com/office/drawing/2014/main" id="{19B949A1-B054-1020-EB3D-E11D3E836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A4E71-9453-65F3-C9A5-A695CED0601D}"/>
              </a:ext>
            </a:extLst>
          </p:cNvPr>
          <p:cNvSpPr>
            <a:spLocks noGrp="1"/>
          </p:cNvSpPr>
          <p:nvPr>
            <p:ph type="dt" sz="half" idx="10"/>
          </p:nvPr>
        </p:nvSpPr>
        <p:spPr/>
        <p:txBody>
          <a:bodyPr/>
          <a:lstStyle/>
          <a:p>
            <a:fld id="{9EC2028C-5444-4D4C-BAE8-B90B02C8C514}" type="datetimeFigureOut">
              <a:rPr lang="en-US" smtClean="0"/>
              <a:t>7/3/2025</a:t>
            </a:fld>
            <a:endParaRPr lang="en-US"/>
          </a:p>
        </p:txBody>
      </p:sp>
      <p:sp>
        <p:nvSpPr>
          <p:cNvPr id="6" name="Footer Placeholder 5">
            <a:extLst>
              <a:ext uri="{FF2B5EF4-FFF2-40B4-BE49-F238E27FC236}">
                <a16:creationId xmlns:a16="http://schemas.microsoft.com/office/drawing/2014/main" id="{91860930-3D91-FEDF-BC8E-3B3645F95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1B5E5-6D53-4446-3E55-BD4E7F66683B}"/>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122003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53043-0F16-A398-9D0B-53AC538B2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X"/>
          </a:p>
        </p:txBody>
      </p:sp>
      <p:sp>
        <p:nvSpPr>
          <p:cNvPr id="3" name="Text Placeholder 2">
            <a:extLst>
              <a:ext uri="{FF2B5EF4-FFF2-40B4-BE49-F238E27FC236}">
                <a16:creationId xmlns:a16="http://schemas.microsoft.com/office/drawing/2014/main" id="{1C64AB7A-3441-3F36-61E8-9E66CC4CC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9DF0AEDF-B5C9-0158-692A-0A57888A1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DDEAB-4709-7449-9F4F-31A4797809A3}" type="datetimeFigureOut">
              <a:rPr lang="en-MX" smtClean="0"/>
              <a:t>07/03/2025</a:t>
            </a:fld>
            <a:endParaRPr lang="en-MX"/>
          </a:p>
        </p:txBody>
      </p:sp>
      <p:sp>
        <p:nvSpPr>
          <p:cNvPr id="5" name="Footer Placeholder 4">
            <a:extLst>
              <a:ext uri="{FF2B5EF4-FFF2-40B4-BE49-F238E27FC236}">
                <a16:creationId xmlns:a16="http://schemas.microsoft.com/office/drawing/2014/main" id="{88AAFC56-DFCB-71C7-8972-F7D4E4BB7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EC264E-D0F4-644E-A46F-C7A552BA4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D05FD-8684-374C-BDF6-59D46E603E43}" type="slidenum">
              <a:rPr lang="en-MX" smtClean="0"/>
              <a:t>‹#›</a:t>
            </a:fld>
            <a:endParaRPr lang="en-MX"/>
          </a:p>
        </p:txBody>
      </p:sp>
      <p:pic>
        <p:nvPicPr>
          <p:cNvPr id="7" name="Picture 6">
            <a:extLst>
              <a:ext uri="{FF2B5EF4-FFF2-40B4-BE49-F238E27FC236}">
                <a16:creationId xmlns:a16="http://schemas.microsoft.com/office/drawing/2014/main" id="{18861CFF-BCA6-833A-5A39-5E30B45E9BDF}"/>
              </a:ext>
            </a:extLst>
          </p:cNvPr>
          <p:cNvPicPr>
            <a:picLocks noChangeAspect="1"/>
          </p:cNvPicPr>
          <p:nvPr userDrawn="1"/>
        </p:nvPicPr>
        <p:blipFill>
          <a:blip r:embed="rId17"/>
          <a:stretch>
            <a:fillRect/>
          </a:stretch>
        </p:blipFill>
        <p:spPr>
          <a:xfrm>
            <a:off x="9698711" y="5883592"/>
            <a:ext cx="2205038" cy="852488"/>
          </a:xfrm>
          <a:prstGeom prst="rect">
            <a:avLst/>
          </a:prstGeom>
        </p:spPr>
      </p:pic>
      <p:sp>
        <p:nvSpPr>
          <p:cNvPr id="8" name="Rectangle 7">
            <a:extLst>
              <a:ext uri="{FF2B5EF4-FFF2-40B4-BE49-F238E27FC236}">
                <a16:creationId xmlns:a16="http://schemas.microsoft.com/office/drawing/2014/main" id="{D6783749-541F-08CE-C43D-E41AFCE1B7FD}"/>
              </a:ext>
            </a:extLst>
          </p:cNvPr>
          <p:cNvSpPr/>
          <p:nvPr userDrawn="1"/>
        </p:nvSpPr>
        <p:spPr>
          <a:xfrm>
            <a:off x="0" y="-1"/>
            <a:ext cx="12192000" cy="852488"/>
          </a:xfrm>
          <a:prstGeom prst="rect">
            <a:avLst/>
          </a:prstGeom>
          <a:solidFill>
            <a:srgbClr val="009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08739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660" r:id="rId12"/>
    <p:sldLayoutId id="2147483727" r:id="rId13"/>
    <p:sldLayoutId id="2147483728" r:id="rId14"/>
    <p:sldLayoutId id="214748372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6.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hyperlink" Target="https://www.bmj.com/content/365/bmj.l122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hyperlink" Target="https://extranet.who.int/prequal/vitro-diagnostics/prequalification-reports/whop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9.png"/><Relationship Id="rId7" Type="http://schemas.openxmlformats.org/officeDocument/2006/relationships/hyperlink" Target="https://www.medrxiv.org/content/10.1101/2024.04.19.24305307v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thelancet.com/journals/lanpub/article/PIIS2468-2667(23)00128-7/fulltext" TargetMode="External"/><Relationship Id="rId11" Type="http://schemas.openxmlformats.org/officeDocument/2006/relationships/image" Target="../media/image4.jpeg"/><Relationship Id="rId5" Type="http://schemas.openxmlformats.org/officeDocument/2006/relationships/hyperlink" Target="https://www.who.int/publications/i/item/9789240054097" TargetMode="External"/><Relationship Id="rId10" Type="http://schemas.openxmlformats.org/officeDocument/2006/relationships/image" Target="../media/image41.png"/><Relationship Id="rId4" Type="http://schemas.openxmlformats.org/officeDocument/2006/relationships/hyperlink" Target="https://iris.who.int/handle/10665/275521" TargetMode="External"/><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notesSlide" Target="../notesSlides/notesSlide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4.jpe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png"/><Relationship Id="rId27"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jpe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hyperlink" Target="http://www.bmj.com/content/365/bmj.l1228"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9.jp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6183-84C9-CC70-D2C9-7D929647775F}"/>
              </a:ext>
            </a:extLst>
          </p:cNvPr>
          <p:cNvSpPr>
            <a:spLocks noGrp="1"/>
          </p:cNvSpPr>
          <p:nvPr>
            <p:ph type="title"/>
          </p:nvPr>
        </p:nvSpPr>
        <p:spPr>
          <a:xfrm>
            <a:off x="736597" y="736600"/>
            <a:ext cx="10718802" cy="5769131"/>
          </a:xfrm>
        </p:spPr>
        <p:txBody>
          <a:bodyPr>
            <a:noAutofit/>
          </a:bodyPr>
          <a:lstStyle/>
          <a:p>
            <a:pPr>
              <a:lnSpc>
                <a:spcPts val="5000"/>
              </a:lnSpc>
            </a:pPr>
            <a:r>
              <a:rPr lang="en-US" sz="5000" b="1" dirty="0">
                <a:solidFill>
                  <a:schemeClr val="bg1"/>
                </a:solidFill>
                <a:latin typeface="DINOT-Bold" panose="02000503030000020003" pitchFamily="2" charset="77"/>
              </a:rPr>
              <a:t>MODULE 2:</a:t>
            </a:r>
            <a:br>
              <a:rPr lang="en-US" sz="5000" b="1" dirty="0">
                <a:solidFill>
                  <a:schemeClr val="bg1"/>
                </a:solidFill>
                <a:latin typeface="DINOT-Bold" panose="02000503030000020003" pitchFamily="2" charset="77"/>
              </a:rPr>
            </a:br>
            <a:r>
              <a:rPr lang="en-US" sz="5000" dirty="0">
                <a:solidFill>
                  <a:schemeClr val="bg1"/>
                </a:solidFill>
                <a:latin typeface="DINOT-Regular" panose="02000503030000020003" pitchFamily="2" charset="77"/>
              </a:rPr>
              <a:t>INTRODUCTION TO HIV</a:t>
            </a:r>
            <a:br>
              <a:rPr lang="en-US" sz="5000" dirty="0">
                <a:solidFill>
                  <a:schemeClr val="bg1"/>
                </a:solidFill>
                <a:latin typeface="DINOT-Regular" panose="02000503030000020003" pitchFamily="2" charset="77"/>
              </a:rPr>
            </a:br>
            <a:r>
              <a:rPr lang="en-US" sz="5000" dirty="0">
                <a:solidFill>
                  <a:schemeClr val="bg1"/>
                </a:solidFill>
                <a:latin typeface="DINOT-Regular" panose="02000503030000020003" pitchFamily="2" charset="77"/>
              </a:rPr>
              <a:t>SELF-TESTING</a:t>
            </a:r>
            <a:endParaRPr lang="en-US" sz="5000" dirty="0">
              <a:solidFill>
                <a:schemeClr val="tx2"/>
              </a:solidFill>
              <a:latin typeface="DINOT-Regular" panose="02000503030000020003" pitchFamily="2" charset="77"/>
            </a:endParaRPr>
          </a:p>
        </p:txBody>
      </p:sp>
      <p:pic>
        <p:nvPicPr>
          <p:cNvPr id="17" name="Picture 16">
            <a:extLst>
              <a:ext uri="{FF2B5EF4-FFF2-40B4-BE49-F238E27FC236}">
                <a16:creationId xmlns:a16="http://schemas.microsoft.com/office/drawing/2014/main" id="{7C860D75-37A1-8085-4448-2ABD9E9D7420}"/>
              </a:ext>
            </a:extLst>
          </p:cNvPr>
          <p:cNvPicPr>
            <a:picLocks noChangeAspect="1"/>
          </p:cNvPicPr>
          <p:nvPr/>
        </p:nvPicPr>
        <p:blipFill>
          <a:blip r:embed="rId2"/>
          <a:stretch>
            <a:fillRect/>
          </a:stretch>
        </p:blipFill>
        <p:spPr>
          <a:xfrm>
            <a:off x="736598" y="365112"/>
            <a:ext cx="1714500" cy="533400"/>
          </a:xfrm>
          <a:prstGeom prst="rect">
            <a:avLst/>
          </a:prstGeom>
        </p:spPr>
      </p:pic>
    </p:spTree>
    <p:extLst>
      <p:ext uri="{BB962C8B-B14F-4D97-AF65-F5344CB8AC3E}">
        <p14:creationId xmlns:p14="http://schemas.microsoft.com/office/powerpoint/2010/main" val="347667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57A79D3A-E144-6ABD-91BC-D0678EECC690}"/>
              </a:ext>
            </a:extLst>
          </p:cNvPr>
          <p:cNvPicPr>
            <a:picLocks noChangeAspect="1"/>
          </p:cNvPicPr>
          <p:nvPr/>
        </p:nvPicPr>
        <p:blipFill>
          <a:blip r:embed="rId2">
            <a:extLst>
              <a:ext uri="{28A0092B-C50C-407E-A947-70E740481C1C}">
                <a14:useLocalDpi xmlns:a14="http://schemas.microsoft.com/office/drawing/2010/main" val="0"/>
              </a:ext>
            </a:extLst>
          </a:blip>
          <a:srcRect l="8137" r="823" b="-3"/>
          <a:stretch/>
        </p:blipFill>
        <p:spPr>
          <a:xfrm>
            <a:off x="736600" y="2242198"/>
            <a:ext cx="4353560" cy="3801866"/>
          </a:xfrm>
          <a:prstGeom prst="rect">
            <a:avLst/>
          </a:prstGeom>
          <a:noFill/>
        </p:spPr>
      </p:pic>
      <p:pic>
        <p:nvPicPr>
          <p:cNvPr id="10" name="Content Placeholder 2">
            <a:extLst>
              <a:ext uri="{FF2B5EF4-FFF2-40B4-BE49-F238E27FC236}">
                <a16:creationId xmlns:a16="http://schemas.microsoft.com/office/drawing/2014/main" id="{8E83E45F-048F-DD3E-9623-6C7A2EB656B7}"/>
              </a:ext>
            </a:extLst>
          </p:cNvPr>
          <p:cNvPicPr>
            <a:picLocks noGrp="1" noChangeAspect="1"/>
          </p:cNvPicPr>
          <p:nvPr>
            <p:ph idx="1"/>
          </p:nvPr>
        </p:nvPicPr>
        <p:blipFill>
          <a:blip r:embed="rId3"/>
          <a:srcRect l="3557" t="2434"/>
          <a:stretch/>
        </p:blipFill>
        <p:spPr>
          <a:xfrm>
            <a:off x="6300544" y="2370696"/>
            <a:ext cx="3774970" cy="3646749"/>
          </a:xfrm>
          <a:prstGeom prst="rect">
            <a:avLst/>
          </a:prstGeom>
          <a:noFill/>
        </p:spPr>
      </p:pic>
      <p:sp>
        <p:nvSpPr>
          <p:cNvPr id="11" name="TextBox 10">
            <a:extLst>
              <a:ext uri="{FF2B5EF4-FFF2-40B4-BE49-F238E27FC236}">
                <a16:creationId xmlns:a16="http://schemas.microsoft.com/office/drawing/2014/main" id="{6AE66EC3-A4AA-69BB-4AFB-57A1CED1D6E1}"/>
              </a:ext>
            </a:extLst>
          </p:cNvPr>
          <p:cNvSpPr txBox="1"/>
          <p:nvPr/>
        </p:nvSpPr>
        <p:spPr>
          <a:xfrm>
            <a:off x="6300544" y="1109883"/>
            <a:ext cx="5154856" cy="989435"/>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chemeClr val="tx2"/>
                </a:solidFill>
                <a:effectLst/>
                <a:uLnTx/>
                <a:uFillTx/>
                <a:latin typeface="DINOT-Bold" panose="02000503030000020003" pitchFamily="2" charset="77"/>
                <a:ea typeface="Arial" panose="020B0604020202020204" pitchFamily="34" charset="0"/>
              </a:rPr>
              <a:t>Self-testing</a:t>
            </a:r>
            <a:r>
              <a:rPr kumimoji="0" lang="en-US" sz="1500" u="none" strike="noStrike" kern="1200" cap="none" spc="0" normalizeH="0" baseline="0" noProof="0" dirty="0">
                <a:ln>
                  <a:noFill/>
                </a:ln>
                <a:solidFill>
                  <a:schemeClr val="tx2"/>
                </a:solidFill>
                <a:effectLst/>
                <a:uLnTx/>
                <a:uFillTx/>
                <a:latin typeface="DINOT-Regular" panose="02000503030000020003" pitchFamily="2" charset="77"/>
                <a:ea typeface="Arial" panose="020B0604020202020204" pitchFamily="34" charset="0"/>
              </a:rPr>
              <a:t> is a process in which an individual collects their specimen using a simple RDT, performs the test, and interprets their result, when and where they want.</a:t>
            </a:r>
          </a:p>
        </p:txBody>
      </p:sp>
      <p:sp>
        <p:nvSpPr>
          <p:cNvPr id="5" name="Content Placeholder 2">
            <a:extLst>
              <a:ext uri="{FF2B5EF4-FFF2-40B4-BE49-F238E27FC236}">
                <a16:creationId xmlns:a16="http://schemas.microsoft.com/office/drawing/2014/main" id="{1C03A623-57F8-A407-FB84-C822B2D71039}"/>
              </a:ext>
            </a:extLst>
          </p:cNvPr>
          <p:cNvSpPr txBox="1">
            <a:spLocks/>
          </p:cNvSpPr>
          <p:nvPr/>
        </p:nvSpPr>
        <p:spPr>
          <a:xfrm>
            <a:off x="736600" y="6204654"/>
            <a:ext cx="10718799" cy="4385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SzPts val="1000"/>
              <a:buFont typeface="Arial" panose="020B0604020202020204" pitchFamily="34" charset="0"/>
              <a:buNone/>
              <a:tabLst>
                <a:tab pos="457200" algn="l"/>
              </a:tabLst>
            </a:pPr>
            <a:r>
              <a:rPr lang="en-ZA" sz="1500" b="1" dirty="0">
                <a:solidFill>
                  <a:schemeClr val="tx2"/>
                </a:solidFill>
                <a:latin typeface="DINOT-Bold" panose="02000503030000020003" pitchFamily="2" charset="77"/>
                <a:ea typeface="Times New Roman" panose="02020603050405020304" pitchFamily="18" charset="0"/>
              </a:rPr>
              <a:t>HIVST and Self-Care: </a:t>
            </a:r>
            <a:r>
              <a:rPr lang="en-ZA" sz="1500" dirty="0">
                <a:solidFill>
                  <a:schemeClr val="tx2"/>
                </a:solidFill>
                <a:latin typeface="DINOT-Regular" panose="02000503030000020003" pitchFamily="2" charset="77"/>
                <a:ea typeface="Times New Roman" panose="02020603050405020304" pitchFamily="18" charset="0"/>
              </a:rPr>
              <a:t>HIVST aligns with self-care principles by allowing individuals to control their testing experience (when, where, how), enhance privacy and autonomy.</a:t>
            </a:r>
          </a:p>
        </p:txBody>
      </p:sp>
      <p:sp>
        <p:nvSpPr>
          <p:cNvPr id="12" name="Title 1">
            <a:extLst>
              <a:ext uri="{FF2B5EF4-FFF2-40B4-BE49-F238E27FC236}">
                <a16:creationId xmlns:a16="http://schemas.microsoft.com/office/drawing/2014/main" id="{0A4A681B-409B-E11B-A705-FEE5A1A5329C}"/>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dirty="0">
                <a:solidFill>
                  <a:schemeClr val="accent1"/>
                </a:solidFill>
                <a:latin typeface="DINOT-Regular" panose="02000503030000020003" pitchFamily="2" charset="77"/>
              </a:rPr>
              <a:t>The self-care revolution: Why self-care?​</a:t>
            </a:r>
            <a:endParaRPr lang="en-US" sz="2500" dirty="0">
              <a:solidFill>
                <a:schemeClr val="accent1"/>
              </a:solidFill>
              <a:latin typeface="DINOT-Regular" panose="02000503030000020003" pitchFamily="2" charset="77"/>
            </a:endParaRPr>
          </a:p>
        </p:txBody>
      </p:sp>
      <p:sp>
        <p:nvSpPr>
          <p:cNvPr id="13" name="Rectangle 12">
            <a:extLst>
              <a:ext uri="{FF2B5EF4-FFF2-40B4-BE49-F238E27FC236}">
                <a16:creationId xmlns:a16="http://schemas.microsoft.com/office/drawing/2014/main" id="{A7423762-38DF-3A0E-B4A9-3583686A0A8D}"/>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4" name="Title 1">
            <a:extLst>
              <a:ext uri="{FF2B5EF4-FFF2-40B4-BE49-F238E27FC236}">
                <a16:creationId xmlns:a16="http://schemas.microsoft.com/office/drawing/2014/main" id="{30530996-D2DB-DBB0-8189-65247F1EF533}"/>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5" name="TextBox 14">
            <a:extLst>
              <a:ext uri="{FF2B5EF4-FFF2-40B4-BE49-F238E27FC236}">
                <a16:creationId xmlns:a16="http://schemas.microsoft.com/office/drawing/2014/main" id="{ACEF28AD-07B2-CAF2-AD23-CF93FA9A052F}"/>
              </a:ext>
            </a:extLst>
          </p:cNvPr>
          <p:cNvSpPr txBox="1"/>
          <p:nvPr/>
        </p:nvSpPr>
        <p:spPr>
          <a:xfrm>
            <a:off x="736600" y="1109883"/>
            <a:ext cx="5154856" cy="989435"/>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u="none" strike="noStrike" kern="1200" cap="none" spc="0" normalizeH="0" baseline="0" noProof="0" dirty="0">
                <a:ln>
                  <a:noFill/>
                </a:ln>
                <a:solidFill>
                  <a:schemeClr val="tx2"/>
                </a:solidFill>
                <a:effectLst/>
                <a:uLnTx/>
                <a:uFillTx/>
                <a:latin typeface="DINOT-Bold" panose="02000503030000020003" pitchFamily="2" charset="77"/>
              </a:rPr>
              <a:t>Self-care </a:t>
            </a:r>
            <a:r>
              <a:rPr kumimoji="0" lang="en-US" sz="1500" u="none" strike="noStrike" kern="1200" cap="none" spc="0" normalizeH="0" baseline="0" noProof="0" dirty="0">
                <a:ln>
                  <a:noFill/>
                </a:ln>
                <a:solidFill>
                  <a:schemeClr val="tx2"/>
                </a:solidFill>
                <a:effectLst/>
                <a:uLnTx/>
                <a:uFillTx/>
                <a:latin typeface="DINOT-Regular" panose="02000503030000020003" pitchFamily="2" charset="77"/>
              </a:rPr>
              <a:t>is </a:t>
            </a:r>
            <a:r>
              <a:rPr kumimoji="0" lang="en-AU" sz="1500" u="none" strike="noStrike" kern="1200" cap="none" spc="0" normalizeH="0" baseline="0" noProof="0" dirty="0">
                <a:ln>
                  <a:noFill/>
                </a:ln>
                <a:solidFill>
                  <a:schemeClr val="tx2"/>
                </a:solidFill>
                <a:effectLst/>
                <a:uLnTx/>
                <a:uFillTx/>
                <a:latin typeface="DINOT-Regular" panose="02000503030000020003" pitchFamily="2" charset="77"/>
              </a:rPr>
              <a:t>the ability of individuals, families and communities to promote health, prevent disease, maintain health and cope with illness and disability with or without the support of a health worker.</a:t>
            </a:r>
            <a:endParaRPr kumimoji="0" lang="en-US" sz="1500" u="none" strike="noStrike" kern="1200" cap="none" spc="0" normalizeH="0" baseline="0" noProof="0" dirty="0">
              <a:ln>
                <a:noFill/>
              </a:ln>
              <a:solidFill>
                <a:schemeClr val="tx2"/>
              </a:solidFill>
              <a:effectLst/>
              <a:uLnTx/>
              <a:uFillTx/>
              <a:latin typeface="DINOT-Regular" panose="02000503030000020003"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2"/>
              </a:solidFill>
              <a:effectLst/>
              <a:uLnTx/>
              <a:uFillTx/>
              <a:latin typeface="DINOT-Regular" panose="02000503030000020003" pitchFamily="2" charset="77"/>
            </a:endParaRPr>
          </a:p>
        </p:txBody>
      </p:sp>
      <p:pic>
        <p:nvPicPr>
          <p:cNvPr id="2" name="Picture 19">
            <a:extLst>
              <a:ext uri="{FF2B5EF4-FFF2-40B4-BE49-F238E27FC236}">
                <a16:creationId xmlns:a16="http://schemas.microsoft.com/office/drawing/2014/main" id="{60C401EB-93E9-33FA-A7FE-397A1346C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7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46E2E-8918-478F-8D61-F4BF46B7EB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350" y="1083268"/>
            <a:ext cx="6751581" cy="43882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0" name="Diagram 9">
            <a:extLst>
              <a:ext uri="{FF2B5EF4-FFF2-40B4-BE49-F238E27FC236}">
                <a16:creationId xmlns:a16="http://schemas.microsoft.com/office/drawing/2014/main" id="{9E24783E-E715-460B-9646-3126E8EDF7CD}"/>
              </a:ext>
            </a:extLst>
          </p:cNvPr>
          <p:cNvGraphicFramePr/>
          <p:nvPr>
            <p:extLst>
              <p:ext uri="{D42A27DB-BD31-4B8C-83A1-F6EECF244321}">
                <p14:modId xmlns:p14="http://schemas.microsoft.com/office/powerpoint/2010/main" val="3262628880"/>
              </p:ext>
            </p:extLst>
          </p:nvPr>
        </p:nvGraphicFramePr>
        <p:xfrm>
          <a:off x="6650476" y="1109884"/>
          <a:ext cx="5194570" cy="4399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a:extLst>
              <a:ext uri="{FF2B5EF4-FFF2-40B4-BE49-F238E27FC236}">
                <a16:creationId xmlns:a16="http://schemas.microsoft.com/office/drawing/2014/main" id="{A5AED8FA-A154-C84C-915B-CBE6F588109A}"/>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sz="2500" dirty="0">
                <a:solidFill>
                  <a:schemeClr val="accent1"/>
                </a:solidFill>
                <a:latin typeface="DINOT-Regular" panose="02000503030000020003" pitchFamily="2" charset="77"/>
                <a:cs typeface="Arial" panose="020B0604020202020204" pitchFamily="34" charset="0"/>
              </a:rPr>
              <a:t>Self-Care and </a:t>
            </a:r>
            <a:r>
              <a:rPr lang="en-GB" sz="2500" dirty="0">
                <a:solidFill>
                  <a:schemeClr val="accent1"/>
                </a:solidFill>
                <a:latin typeface="DINOT-Regular" panose="02000503030000020003" pitchFamily="2" charset="77"/>
                <a:cs typeface="Arial" panose="020B0604020202020204" pitchFamily="34" charset="0"/>
              </a:rPr>
              <a:t>Self-Testing: Critical to Health</a:t>
            </a:r>
            <a:r>
              <a:rPr lang="fr-CH" sz="2500" dirty="0">
                <a:solidFill>
                  <a:schemeClr val="accent1"/>
                </a:solidFill>
                <a:latin typeface="DINOT-Regular" panose="02000503030000020003" pitchFamily="2" charset="77"/>
                <a:cs typeface="Arial" panose="020B0604020202020204" pitchFamily="34" charset="0"/>
              </a:rPr>
              <a:t> </a:t>
            </a:r>
            <a:r>
              <a:rPr lang="fr-CH" sz="2500" dirty="0" err="1">
                <a:solidFill>
                  <a:schemeClr val="accent1"/>
                </a:solidFill>
                <a:latin typeface="DINOT-Regular" panose="02000503030000020003" pitchFamily="2" charset="77"/>
                <a:cs typeface="Arial" panose="020B0604020202020204" pitchFamily="34" charset="0"/>
              </a:rPr>
              <a:t>Systems</a:t>
            </a:r>
            <a:endParaRPr lang="en-US" sz="2500" dirty="0">
              <a:solidFill>
                <a:schemeClr val="accent1"/>
              </a:solidFill>
              <a:latin typeface="DINOT-Regular" panose="02000503030000020003" pitchFamily="2" charset="77"/>
            </a:endParaRPr>
          </a:p>
        </p:txBody>
      </p:sp>
      <p:sp>
        <p:nvSpPr>
          <p:cNvPr id="8" name="Rectangle 7">
            <a:extLst>
              <a:ext uri="{FF2B5EF4-FFF2-40B4-BE49-F238E27FC236}">
                <a16:creationId xmlns:a16="http://schemas.microsoft.com/office/drawing/2014/main" id="{0E0AB1F1-E036-1F67-80B2-D10BFB7F1619}"/>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Title 1">
            <a:extLst>
              <a:ext uri="{FF2B5EF4-FFF2-40B4-BE49-F238E27FC236}">
                <a16:creationId xmlns:a16="http://schemas.microsoft.com/office/drawing/2014/main" id="{465A17D1-BD6C-6E9B-ECB7-10D0F7B9E4C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1" name="TextBox 10">
            <a:extLst>
              <a:ext uri="{FF2B5EF4-FFF2-40B4-BE49-F238E27FC236}">
                <a16:creationId xmlns:a16="http://schemas.microsoft.com/office/drawing/2014/main" id="{07F70E67-F3B9-0A52-EAA6-F7D51186C5A9}"/>
              </a:ext>
            </a:extLst>
          </p:cNvPr>
          <p:cNvSpPr txBox="1"/>
          <p:nvPr/>
        </p:nvSpPr>
        <p:spPr>
          <a:xfrm>
            <a:off x="736600" y="6457949"/>
            <a:ext cx="4193777" cy="2846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i="1" u="none" strike="noStrike" kern="1200" cap="none" spc="0" normalizeH="0" baseline="0" noProof="0" dirty="0">
                <a:ln>
                  <a:noFill/>
                </a:ln>
                <a:solidFill>
                  <a:schemeClr val="tx2"/>
                </a:solidFill>
                <a:effectLst/>
                <a:uLnTx/>
                <a:uFillTx/>
                <a:latin typeface="DINOT-LightItalic" panose="020B0504020101010102" pitchFamily="34" charset="77"/>
                <a:cs typeface="Arial" panose="020B0604020202020204" pitchFamily="34" charset="0"/>
              </a:rPr>
              <a:t>Source: </a:t>
            </a:r>
            <a:r>
              <a:rPr kumimoji="0" lang="en-GB" sz="1250" i="1" u="none" strike="noStrike" kern="1200" cap="none" spc="0" normalizeH="0" baseline="0" noProof="0" dirty="0" err="1">
                <a:ln>
                  <a:noFill/>
                </a:ln>
                <a:solidFill>
                  <a:schemeClr val="tx2"/>
                </a:solidFill>
                <a:effectLst/>
                <a:uLnTx/>
                <a:uFillTx/>
                <a:latin typeface="DINOT-LightItalic" panose="020B0504020101010102" pitchFamily="34" charset="77"/>
                <a:cs typeface="Arial" panose="020B0604020202020204" pitchFamily="34" charset="0"/>
              </a:rPr>
              <a:t>Remme</a:t>
            </a:r>
            <a:r>
              <a:rPr kumimoji="0" lang="en-GB" sz="1250" i="1" u="none" strike="noStrike" kern="1200" cap="none" spc="0" normalizeH="0" baseline="0" noProof="0" dirty="0">
                <a:ln>
                  <a:noFill/>
                </a:ln>
                <a:solidFill>
                  <a:schemeClr val="tx2"/>
                </a:solidFill>
                <a:effectLst/>
                <a:uLnTx/>
                <a:uFillTx/>
                <a:latin typeface="DINOT-LightItalic" panose="020B0504020101010102" pitchFamily="34" charset="77"/>
                <a:cs typeface="Arial" panose="020B0604020202020204" pitchFamily="34" charset="0"/>
              </a:rPr>
              <a:t> 2019 </a:t>
            </a:r>
            <a:r>
              <a:rPr kumimoji="0" lang="en-GB" sz="1250" i="1" u="none" strike="noStrike" kern="1200" cap="none" spc="0" normalizeH="0" baseline="0" noProof="0" dirty="0">
                <a:ln>
                  <a:noFill/>
                </a:ln>
                <a:solidFill>
                  <a:schemeClr val="tx2"/>
                </a:solidFill>
                <a:effectLst/>
                <a:uLnTx/>
                <a:uFillTx/>
                <a:latin typeface="DINOT-LightItalic" panose="020B0504020101010102" pitchFamily="34" charset="77"/>
                <a:cs typeface="Arial" panose="020B0604020202020204" pitchFamily="34" charset="0"/>
                <a:hlinkClick r:id="rId9">
                  <a:extLst>
                    <a:ext uri="{A12FA001-AC4F-418D-AE19-62706E023703}">
                      <ahyp:hlinkClr xmlns:ahyp="http://schemas.microsoft.com/office/drawing/2018/hyperlinkcolor" val="tx"/>
                    </a:ext>
                  </a:extLst>
                </a:hlinkClick>
              </a:rPr>
              <a:t>www.bmj.com/content/365/bmj.l1228</a:t>
            </a:r>
            <a:r>
              <a:rPr kumimoji="0" lang="en-GB" sz="1250" i="1" u="none" strike="noStrike" kern="1200" cap="none" spc="0" normalizeH="0" baseline="0" noProof="0" dirty="0">
                <a:ln>
                  <a:noFill/>
                </a:ln>
                <a:solidFill>
                  <a:schemeClr val="tx2"/>
                </a:solidFill>
                <a:effectLst/>
                <a:uLnTx/>
                <a:uFillTx/>
                <a:latin typeface="DINOT-LightItalic" panose="020B0504020101010102" pitchFamily="34" charset="77"/>
                <a:cs typeface="Arial" panose="020B0604020202020204" pitchFamily="34" charset="0"/>
              </a:rPr>
              <a:t> </a:t>
            </a:r>
          </a:p>
        </p:txBody>
      </p:sp>
      <p:pic>
        <p:nvPicPr>
          <p:cNvPr id="2" name="Picture 19">
            <a:extLst>
              <a:ext uri="{FF2B5EF4-FFF2-40B4-BE49-F238E27FC236}">
                <a16:creationId xmlns:a16="http://schemas.microsoft.com/office/drawing/2014/main" id="{7BB9A09D-112E-AD35-CB58-B109B22B60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041493"/>
      </p:ext>
    </p:extLst>
  </p:cSld>
  <p:clrMapOvr>
    <a:masterClrMapping/>
  </p:clrMapOvr>
  <mc:AlternateContent xmlns:mc="http://schemas.openxmlformats.org/markup-compatibility/2006" xmlns:p14="http://schemas.microsoft.com/office/powerpoint/2010/main">
    <mc:Choice Requires="p14">
      <p:transition spd="slow" p14:dur="2000" advTm="17894"/>
    </mc:Choice>
    <mc:Fallback xmlns="">
      <p:transition spd="slow" advTm="178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D250C-99DD-9675-CD29-A4B6FAD8897A}"/>
              </a:ext>
            </a:extLst>
          </p:cNvPr>
          <p:cNvSpPr>
            <a:spLocks noGrp="1"/>
          </p:cNvSpPr>
          <p:nvPr>
            <p:ph idx="1"/>
          </p:nvPr>
        </p:nvSpPr>
        <p:spPr>
          <a:xfrm>
            <a:off x="4244881" y="1138422"/>
            <a:ext cx="3286887" cy="2188800"/>
          </a:xfrm>
        </p:spPr>
        <p:txBody>
          <a:bodyPr anchor="ctr">
            <a:noAutofit/>
          </a:bodyPr>
          <a:lstStyle/>
          <a:p>
            <a:pPr>
              <a:lnSpc>
                <a:spcPct val="100000"/>
              </a:lnSpc>
              <a:spcBef>
                <a:spcPts val="0"/>
              </a:spcBef>
              <a:buSzPts val="1000"/>
              <a:tabLst>
                <a:tab pos="914400" algn="l"/>
              </a:tabLst>
            </a:pPr>
            <a:r>
              <a:rPr lang="en-ZA" sz="1600" dirty="0">
                <a:effectLst/>
                <a:latin typeface="DINOT-Regular" panose="02000503030000020003" pitchFamily="2" charset="77"/>
                <a:ea typeface="Times New Roman" panose="02020603050405020304" pitchFamily="18" charset="0"/>
                <a:cs typeface="Times New Roman" panose="02020603050405020304" pitchFamily="18" charset="0"/>
              </a:rPr>
              <a:t>Uses a swab to collect oral fluid from the gums, providing a non-invasive, convenient option with results in about 20 minutes.</a:t>
            </a:r>
          </a:p>
          <a:p>
            <a:pPr>
              <a:lnSpc>
                <a:spcPct val="100000"/>
              </a:lnSpc>
              <a:spcBef>
                <a:spcPts val="0"/>
              </a:spcBef>
              <a:buSzPts val="1000"/>
              <a:tabLst>
                <a:tab pos="914400" algn="l"/>
              </a:tabLst>
            </a:pPr>
            <a:r>
              <a:rPr lang="en-ZA" sz="1600" dirty="0">
                <a:effectLst/>
                <a:latin typeface="DINOT-Regular" panose="02000503030000020003" pitchFamily="2" charset="77"/>
                <a:ea typeface="Times New Roman" panose="02020603050405020304" pitchFamily="18" charset="0"/>
                <a:cs typeface="Times New Roman" panose="02020603050405020304" pitchFamily="18" charset="0"/>
              </a:rPr>
              <a:t>Popular for ease of use and minimal training requirements.</a:t>
            </a:r>
            <a:endParaRPr lang="en-ZA" sz="1600" dirty="0">
              <a:latin typeface="DINOT-Regular" panose="02000503030000020003" pitchFamily="2" charset="77"/>
              <a:ea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08BC5B04-6D20-4FE9-09D1-A0542C268667}"/>
              </a:ext>
            </a:extLst>
          </p:cNvPr>
          <p:cNvPicPr>
            <a:picLocks noChangeAspect="1"/>
          </p:cNvPicPr>
          <p:nvPr/>
        </p:nvPicPr>
        <p:blipFill>
          <a:blip r:embed="rId3"/>
          <a:stretch>
            <a:fillRect/>
          </a:stretch>
        </p:blipFill>
        <p:spPr>
          <a:xfrm>
            <a:off x="736600" y="1413031"/>
            <a:ext cx="2880361" cy="1916752"/>
          </a:xfrm>
          <a:prstGeom prst="rect">
            <a:avLst/>
          </a:prstGeom>
          <a:noFill/>
          <a:ln cap="flat">
            <a:noFill/>
          </a:ln>
        </p:spPr>
      </p:pic>
      <p:pic>
        <p:nvPicPr>
          <p:cNvPr id="5" name="Picture 2">
            <a:extLst>
              <a:ext uri="{FF2B5EF4-FFF2-40B4-BE49-F238E27FC236}">
                <a16:creationId xmlns:a16="http://schemas.microsoft.com/office/drawing/2014/main" id="{638AF744-44DF-9E67-0ABA-A5A11E5A8EF1}"/>
              </a:ext>
            </a:extLst>
          </p:cNvPr>
          <p:cNvPicPr>
            <a:picLocks noChangeAspect="1"/>
          </p:cNvPicPr>
          <p:nvPr/>
        </p:nvPicPr>
        <p:blipFill>
          <a:blip r:embed="rId4"/>
          <a:srcRect t="16283" r="18868"/>
          <a:stretch>
            <a:fillRect/>
          </a:stretch>
        </p:blipFill>
        <p:spPr>
          <a:xfrm>
            <a:off x="736599" y="4211659"/>
            <a:ext cx="2880361" cy="1906508"/>
          </a:xfrm>
          <a:prstGeom prst="rect">
            <a:avLst/>
          </a:prstGeom>
          <a:noFill/>
          <a:ln cap="flat">
            <a:noFill/>
          </a:ln>
        </p:spPr>
      </p:pic>
      <p:sp>
        <p:nvSpPr>
          <p:cNvPr id="7" name="Rectangle 6">
            <a:extLst>
              <a:ext uri="{FF2B5EF4-FFF2-40B4-BE49-F238E27FC236}">
                <a16:creationId xmlns:a16="http://schemas.microsoft.com/office/drawing/2014/main" id="{DFFDDD39-86ED-2AC6-5469-D4BFCA48A411}"/>
              </a:ext>
            </a:extLst>
          </p:cNvPr>
          <p:cNvSpPr/>
          <p:nvPr/>
        </p:nvSpPr>
        <p:spPr>
          <a:xfrm>
            <a:off x="736600" y="1103245"/>
            <a:ext cx="2880361" cy="3097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50" b="1" dirty="0">
                <a:solidFill>
                  <a:schemeClr val="bg1"/>
                </a:solidFill>
                <a:latin typeface="DINOT-Regular" panose="02000503030000020003" pitchFamily="2" charset="77"/>
              </a:rPr>
              <a:t>Oral Fluid-Based HIVST</a:t>
            </a:r>
            <a:endParaRPr lang="en-GB" sz="1750" b="1" dirty="0">
              <a:solidFill>
                <a:schemeClr val="bg1"/>
              </a:solidFill>
              <a:latin typeface="DINOT-Regular" panose="02000503030000020003" pitchFamily="2" charset="77"/>
            </a:endParaRPr>
          </a:p>
        </p:txBody>
      </p:sp>
      <p:sp>
        <p:nvSpPr>
          <p:cNvPr id="8" name="Rectangle 7">
            <a:extLst>
              <a:ext uri="{FF2B5EF4-FFF2-40B4-BE49-F238E27FC236}">
                <a16:creationId xmlns:a16="http://schemas.microsoft.com/office/drawing/2014/main" id="{A59413BF-A35C-4E29-316D-CE921043C037}"/>
              </a:ext>
            </a:extLst>
          </p:cNvPr>
          <p:cNvSpPr/>
          <p:nvPr/>
        </p:nvSpPr>
        <p:spPr>
          <a:xfrm>
            <a:off x="736600" y="3904368"/>
            <a:ext cx="2880361" cy="30729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50" b="1" dirty="0">
                <a:solidFill>
                  <a:schemeClr val="bg1"/>
                </a:solidFill>
                <a:latin typeface="DINOT-Regular" panose="02000503030000020003" pitchFamily="2" charset="77"/>
              </a:rPr>
              <a:t>Blood-Based HIVST</a:t>
            </a:r>
            <a:endParaRPr lang="en-GB" sz="1750" b="1" dirty="0">
              <a:solidFill>
                <a:schemeClr val="bg1"/>
              </a:solidFill>
              <a:latin typeface="DINOT-Regular" panose="02000503030000020003" pitchFamily="2" charset="77"/>
            </a:endParaRPr>
          </a:p>
        </p:txBody>
      </p:sp>
      <p:sp>
        <p:nvSpPr>
          <p:cNvPr id="9" name="Right Brace 8">
            <a:extLst>
              <a:ext uri="{FF2B5EF4-FFF2-40B4-BE49-F238E27FC236}">
                <a16:creationId xmlns:a16="http://schemas.microsoft.com/office/drawing/2014/main" id="{E8D7AE20-295D-4DA4-CF7C-DEC0C2213A89}"/>
              </a:ext>
            </a:extLst>
          </p:cNvPr>
          <p:cNvSpPr/>
          <p:nvPr/>
        </p:nvSpPr>
        <p:spPr>
          <a:xfrm>
            <a:off x="3827077" y="1103246"/>
            <a:ext cx="295212" cy="2223976"/>
          </a:xfrm>
          <a:prstGeom prst="rightBrace">
            <a:avLst/>
          </a:prstGeom>
          <a:ln>
            <a:solidFill>
              <a:schemeClr val="accent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459346A8-1720-1C5E-2E08-BB8AA071EE11}"/>
              </a:ext>
            </a:extLst>
          </p:cNvPr>
          <p:cNvSpPr txBox="1"/>
          <p:nvPr/>
        </p:nvSpPr>
        <p:spPr>
          <a:xfrm>
            <a:off x="4244881" y="3902017"/>
            <a:ext cx="3395172" cy="2216149"/>
          </a:xfrm>
          <a:prstGeom prst="rect">
            <a:avLst/>
          </a:prstGeom>
          <a:noFill/>
        </p:spPr>
        <p:txBody>
          <a:bodyPr wrap="square" anchor="ctr">
            <a:noAutofit/>
          </a:bodyPr>
          <a:lstStyle/>
          <a:p>
            <a:pPr marL="285750" indent="-285750">
              <a:buSzPts val="1000"/>
              <a:buFont typeface="Arial" panose="020B0604020202020204" pitchFamily="34" charset="0"/>
              <a:buChar char="•"/>
              <a:tabLst>
                <a:tab pos="914400" algn="l"/>
              </a:tabLst>
            </a:pPr>
            <a:r>
              <a:rPr lang="en-ZA" sz="1600" dirty="0">
                <a:solidFill>
                  <a:schemeClr val="tx1">
                    <a:lumMod val="50000"/>
                  </a:schemeClr>
                </a:solidFill>
                <a:effectLst/>
                <a:latin typeface="DINOT-Regular" panose="02000503030000020003" pitchFamily="2" charset="77"/>
                <a:ea typeface="Times New Roman" panose="02020603050405020304" pitchFamily="18" charset="0"/>
                <a:cs typeface="Times New Roman" panose="02020603050405020304" pitchFamily="18" charset="0"/>
              </a:rPr>
              <a:t>Requires a small finger-prick to collect blood, which is then applied to a test strip for results.</a:t>
            </a:r>
          </a:p>
          <a:p>
            <a:pPr marL="285750" indent="-285750">
              <a:buSzPts val="1000"/>
              <a:buFont typeface="Arial" panose="020B0604020202020204" pitchFamily="34" charset="0"/>
              <a:buChar char="•"/>
              <a:tabLst>
                <a:tab pos="914400" algn="l"/>
              </a:tabLst>
            </a:pPr>
            <a:r>
              <a:rPr lang="en-ZA" sz="1600" dirty="0">
                <a:solidFill>
                  <a:schemeClr val="tx1">
                    <a:lumMod val="50000"/>
                  </a:schemeClr>
                </a:solidFill>
                <a:effectLst/>
                <a:latin typeface="DINOT-Regular" panose="02000503030000020003" pitchFamily="2" charset="77"/>
                <a:ea typeface="Times New Roman" panose="02020603050405020304" pitchFamily="18" charset="0"/>
                <a:cs typeface="Times New Roman" panose="02020603050405020304" pitchFamily="18" charset="0"/>
              </a:rPr>
              <a:t>Known for high accuracy and often preferred in clinical settings.</a:t>
            </a:r>
          </a:p>
        </p:txBody>
      </p:sp>
      <p:sp>
        <p:nvSpPr>
          <p:cNvPr id="15" name="Rectangle 14">
            <a:extLst>
              <a:ext uri="{FF2B5EF4-FFF2-40B4-BE49-F238E27FC236}">
                <a16:creationId xmlns:a16="http://schemas.microsoft.com/office/drawing/2014/main" id="{189CEB13-8C6D-019A-BA74-1B093ECF90B9}"/>
              </a:ext>
            </a:extLst>
          </p:cNvPr>
          <p:cNvSpPr/>
          <p:nvPr/>
        </p:nvSpPr>
        <p:spPr>
          <a:xfrm>
            <a:off x="7772400" y="1103245"/>
            <a:ext cx="3683000" cy="11695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buSzPts val="1000"/>
              <a:tabLst>
                <a:tab pos="914400" algn="l"/>
              </a:tabLst>
            </a:pPr>
            <a:r>
              <a:rPr lang="en-US" sz="1750" b="1" dirty="0">
                <a:solidFill>
                  <a:schemeClr val="bg1"/>
                </a:solidFill>
                <a:latin typeface="DINOT-Regular" panose="02000503030000020003" pitchFamily="2" charset="77"/>
              </a:rPr>
              <a:t>Preferences vary widely </a:t>
            </a:r>
            <a:r>
              <a:rPr lang="en-US" sz="1750" dirty="0">
                <a:solidFill>
                  <a:schemeClr val="bg1"/>
                </a:solidFill>
                <a:latin typeface="DINOT-Regular" panose="02000503030000020003" pitchFamily="2" charset="77"/>
              </a:rPr>
              <a:t>by setting and population</a:t>
            </a:r>
          </a:p>
          <a:p>
            <a:pPr marL="285750" indent="-285750">
              <a:buSzPts val="1000"/>
              <a:buFont typeface="Courier New" panose="02070309020205020404" pitchFamily="49" charset="0"/>
              <a:buChar char="o"/>
              <a:tabLst>
                <a:tab pos="914400" algn="l"/>
              </a:tabLst>
            </a:pPr>
            <a:r>
              <a:rPr lang="en-US" sz="1750" dirty="0">
                <a:solidFill>
                  <a:schemeClr val="bg1"/>
                </a:solidFill>
                <a:latin typeface="DINOT-Regular" panose="02000503030000020003" pitchFamily="2" charset="77"/>
              </a:rPr>
              <a:t>Trusting results (blood based)</a:t>
            </a:r>
          </a:p>
          <a:p>
            <a:pPr marL="285750" indent="-285750">
              <a:buSzPts val="1000"/>
              <a:buFont typeface="Courier New" panose="02070309020205020404" pitchFamily="49" charset="0"/>
              <a:buChar char="o"/>
              <a:tabLst>
                <a:tab pos="914400" algn="l"/>
              </a:tabLst>
            </a:pPr>
            <a:r>
              <a:rPr lang="en-US" sz="1750" dirty="0">
                <a:solidFill>
                  <a:schemeClr val="bg1"/>
                </a:solidFill>
                <a:latin typeface="DINOT-Regular" panose="02000503030000020003" pitchFamily="2" charset="77"/>
              </a:rPr>
              <a:t>Painless approaches (oral fluid)</a:t>
            </a:r>
          </a:p>
        </p:txBody>
      </p:sp>
      <p:sp>
        <p:nvSpPr>
          <p:cNvPr id="18" name="Rectangle 17">
            <a:extLst>
              <a:ext uri="{FF2B5EF4-FFF2-40B4-BE49-F238E27FC236}">
                <a16:creationId xmlns:a16="http://schemas.microsoft.com/office/drawing/2014/main" id="{6945754D-BF80-984A-47A2-294B2EC81263}"/>
              </a:ext>
            </a:extLst>
          </p:cNvPr>
          <p:cNvSpPr/>
          <p:nvPr/>
        </p:nvSpPr>
        <p:spPr>
          <a:xfrm>
            <a:off x="7772399" y="2426976"/>
            <a:ext cx="3683000" cy="90024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buSzPts val="1000"/>
              <a:tabLst>
                <a:tab pos="914400" algn="l"/>
              </a:tabLst>
            </a:pPr>
            <a:r>
              <a:rPr lang="en-US" sz="1750" dirty="0">
                <a:solidFill>
                  <a:schemeClr val="bg1"/>
                </a:solidFill>
                <a:latin typeface="DINOT-Regular" panose="02000503030000020003" pitchFamily="2" charset="77"/>
              </a:rPr>
              <a:t>No significant difference in uptake, acceptability, usability or accuracy by  product type</a:t>
            </a:r>
          </a:p>
        </p:txBody>
      </p:sp>
      <p:sp>
        <p:nvSpPr>
          <p:cNvPr id="19" name="Star: 7 Points 18">
            <a:extLst>
              <a:ext uri="{FF2B5EF4-FFF2-40B4-BE49-F238E27FC236}">
                <a16:creationId xmlns:a16="http://schemas.microsoft.com/office/drawing/2014/main" id="{57CF706E-3575-0450-3D54-1DDFAA977C9E}"/>
              </a:ext>
            </a:extLst>
          </p:cNvPr>
          <p:cNvSpPr>
            <a:spLocks/>
          </p:cNvSpPr>
          <p:nvPr/>
        </p:nvSpPr>
        <p:spPr>
          <a:xfrm>
            <a:off x="8572978" y="3913959"/>
            <a:ext cx="2081842" cy="1872000"/>
          </a:xfrm>
          <a:prstGeom prst="star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50" b="1" dirty="0">
                <a:solidFill>
                  <a:schemeClr val="tx2"/>
                </a:solidFill>
                <a:latin typeface="DINOT-Bold" panose="02000503030000020003" pitchFamily="2" charset="77"/>
              </a:rPr>
              <a:t>Offer Choices if Possible</a:t>
            </a:r>
            <a:endParaRPr lang="en-GB" sz="1750" b="1" dirty="0">
              <a:solidFill>
                <a:schemeClr val="tx2"/>
              </a:solidFill>
              <a:latin typeface="DINOT-Bold" panose="02000503030000020003" pitchFamily="2" charset="77"/>
            </a:endParaRPr>
          </a:p>
        </p:txBody>
      </p:sp>
      <p:sp>
        <p:nvSpPr>
          <p:cNvPr id="16" name="Title 1">
            <a:extLst>
              <a:ext uri="{FF2B5EF4-FFF2-40B4-BE49-F238E27FC236}">
                <a16:creationId xmlns:a16="http://schemas.microsoft.com/office/drawing/2014/main" id="{CD430748-0EF8-81D9-D703-BCF633AF4A87}"/>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solidFill>
                  <a:schemeClr val="accent1"/>
                </a:solidFill>
                <a:latin typeface="DINOT-Regular" panose="02000503030000020003" pitchFamily="2" charset="77"/>
              </a:rPr>
              <a:t>HIVST Kits – Oral Fluid &amp; Blood-Based</a:t>
            </a:r>
          </a:p>
        </p:txBody>
      </p:sp>
      <p:sp>
        <p:nvSpPr>
          <p:cNvPr id="17" name="Rectangle 16">
            <a:extLst>
              <a:ext uri="{FF2B5EF4-FFF2-40B4-BE49-F238E27FC236}">
                <a16:creationId xmlns:a16="http://schemas.microsoft.com/office/drawing/2014/main" id="{EFF3C1F2-6557-051F-FAF8-630B7BCEDF6A}"/>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0" name="Title 1">
            <a:extLst>
              <a:ext uri="{FF2B5EF4-FFF2-40B4-BE49-F238E27FC236}">
                <a16:creationId xmlns:a16="http://schemas.microsoft.com/office/drawing/2014/main" id="{56B6C1C8-15FD-2DB5-8314-9515EE85BAB7}"/>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21" name="TextBox 20">
            <a:extLst>
              <a:ext uri="{FF2B5EF4-FFF2-40B4-BE49-F238E27FC236}">
                <a16:creationId xmlns:a16="http://schemas.microsoft.com/office/drawing/2014/main" id="{9B9127A5-5E95-B80B-DA83-D2CA007C8329}"/>
              </a:ext>
            </a:extLst>
          </p:cNvPr>
          <p:cNvSpPr txBox="1"/>
          <p:nvPr/>
        </p:nvSpPr>
        <p:spPr>
          <a:xfrm>
            <a:off x="736600" y="6457949"/>
            <a:ext cx="5043368" cy="284693"/>
          </a:xfrm>
          <a:prstGeom prst="rect">
            <a:avLst/>
          </a:prstGeom>
          <a:noFill/>
        </p:spPr>
        <p:txBody>
          <a:bodyPr wrap="non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50" i="1" u="none" strike="noStrike" kern="1200" cap="none" spc="0" baseline="0" dirty="0">
                <a:solidFill>
                  <a:schemeClr val="tx2"/>
                </a:solidFill>
                <a:uFillTx/>
                <a:latin typeface="DINOT-LightItalic" panose="020B0504020101010102" pitchFamily="34" charset="77"/>
                <a:cs typeface="Arial"/>
              </a:rPr>
              <a:t>Source: WHO 2024, Jamil 2021, WHO 2019, Figueroa 2018, Figueroa 2015</a:t>
            </a:r>
            <a:endParaRPr lang="en-US" sz="1250" i="1" u="none" strike="noStrike" kern="1200" cap="none" spc="0" baseline="0" dirty="0">
              <a:solidFill>
                <a:schemeClr val="tx2"/>
              </a:solidFill>
              <a:uFillTx/>
              <a:latin typeface="DINOT-LightItalic" panose="020B0504020101010102" pitchFamily="34" charset="77"/>
            </a:endParaRPr>
          </a:p>
        </p:txBody>
      </p:sp>
      <p:sp>
        <p:nvSpPr>
          <p:cNvPr id="25" name="Right Brace 24">
            <a:extLst>
              <a:ext uri="{FF2B5EF4-FFF2-40B4-BE49-F238E27FC236}">
                <a16:creationId xmlns:a16="http://schemas.microsoft.com/office/drawing/2014/main" id="{0B5C7389-3FE0-0476-F68C-9538F84FD701}"/>
              </a:ext>
            </a:extLst>
          </p:cNvPr>
          <p:cNvSpPr/>
          <p:nvPr/>
        </p:nvSpPr>
        <p:spPr>
          <a:xfrm>
            <a:off x="3840221" y="3929366"/>
            <a:ext cx="295212" cy="2188800"/>
          </a:xfrm>
          <a:prstGeom prst="rightBrace">
            <a:avLst/>
          </a:prstGeom>
          <a:ln>
            <a:solidFill>
              <a:schemeClr val="accent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pic>
        <p:nvPicPr>
          <p:cNvPr id="2" name="Picture 19">
            <a:extLst>
              <a:ext uri="{FF2B5EF4-FFF2-40B4-BE49-F238E27FC236}">
                <a16:creationId xmlns:a16="http://schemas.microsoft.com/office/drawing/2014/main" id="{3F27F8EC-E110-3643-6E30-B32564F98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36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D250C-99DD-9675-CD29-A4B6FAD8897A}"/>
              </a:ext>
            </a:extLst>
          </p:cNvPr>
          <p:cNvSpPr>
            <a:spLocks noGrp="1"/>
          </p:cNvSpPr>
          <p:nvPr>
            <p:ph idx="1"/>
          </p:nvPr>
        </p:nvSpPr>
        <p:spPr>
          <a:xfrm>
            <a:off x="749300" y="1100279"/>
            <a:ext cx="5346700" cy="329745"/>
          </a:xfrm>
        </p:spPr>
        <p:txBody>
          <a:bodyPr>
            <a:noAutofit/>
          </a:bodyPr>
          <a:lstStyle/>
          <a:p>
            <a:pPr marL="0" indent="0">
              <a:buNone/>
            </a:pPr>
            <a:r>
              <a:rPr lang="en-ZA" sz="1750" b="1" dirty="0">
                <a:solidFill>
                  <a:schemeClr val="tx2"/>
                </a:solidFill>
                <a:effectLst/>
                <a:latin typeface="DINOT-Bold" panose="02000503030000020003" pitchFamily="2" charset="77"/>
                <a:ea typeface="Times New Roman" panose="02020603050405020304" pitchFamily="18" charset="0"/>
              </a:rPr>
              <a:t>WHO Prequalified HIVST </a:t>
            </a:r>
            <a:r>
              <a:rPr lang="en-ZA" sz="1750" b="1" dirty="0">
                <a:solidFill>
                  <a:schemeClr val="tx2"/>
                </a:solidFill>
                <a:latin typeface="DINOT-Bold" panose="02000503030000020003" pitchFamily="2" charset="77"/>
                <a:ea typeface="Times New Roman" panose="02020603050405020304" pitchFamily="18" charset="0"/>
              </a:rPr>
              <a:t>K</a:t>
            </a:r>
            <a:r>
              <a:rPr lang="en-ZA" sz="1750" b="1" dirty="0">
                <a:solidFill>
                  <a:schemeClr val="tx2"/>
                </a:solidFill>
                <a:effectLst/>
                <a:latin typeface="DINOT-Bold" panose="02000503030000020003" pitchFamily="2" charset="77"/>
                <a:ea typeface="Times New Roman" panose="02020603050405020304" pitchFamily="18" charset="0"/>
              </a:rPr>
              <a:t>its</a:t>
            </a:r>
          </a:p>
        </p:txBody>
      </p:sp>
      <p:graphicFrame>
        <p:nvGraphicFramePr>
          <p:cNvPr id="4" name="Table 3">
            <a:extLst>
              <a:ext uri="{FF2B5EF4-FFF2-40B4-BE49-F238E27FC236}">
                <a16:creationId xmlns:a16="http://schemas.microsoft.com/office/drawing/2014/main" id="{8B82D967-156A-D7B7-BE45-4E740AF3741E}"/>
              </a:ext>
            </a:extLst>
          </p:cNvPr>
          <p:cNvGraphicFramePr>
            <a:graphicFrameLocks noGrp="1"/>
          </p:cNvGraphicFramePr>
          <p:nvPr>
            <p:extLst>
              <p:ext uri="{D42A27DB-BD31-4B8C-83A1-F6EECF244321}">
                <p14:modId xmlns:p14="http://schemas.microsoft.com/office/powerpoint/2010/main" val="3014295466"/>
              </p:ext>
            </p:extLst>
          </p:nvPr>
        </p:nvGraphicFramePr>
        <p:xfrm>
          <a:off x="736599" y="1534773"/>
          <a:ext cx="7273545" cy="3729390"/>
        </p:xfrm>
        <a:graphic>
          <a:graphicData uri="http://schemas.openxmlformats.org/drawingml/2006/table">
            <a:tbl>
              <a:tblPr firstRow="1" bandRow="1">
                <a:tableStyleId>{F5AB1C69-6EDB-4FF4-983F-18BD219EF322}</a:tableStyleId>
              </a:tblPr>
              <a:tblGrid>
                <a:gridCol w="1549401">
                  <a:extLst>
                    <a:ext uri="{9D8B030D-6E8A-4147-A177-3AD203B41FA5}">
                      <a16:colId xmlns:a16="http://schemas.microsoft.com/office/drawing/2014/main" val="3273073914"/>
                    </a:ext>
                  </a:extLst>
                </a:gridCol>
                <a:gridCol w="1660358">
                  <a:extLst>
                    <a:ext uri="{9D8B030D-6E8A-4147-A177-3AD203B41FA5}">
                      <a16:colId xmlns:a16="http://schemas.microsoft.com/office/drawing/2014/main" val="501083650"/>
                    </a:ext>
                  </a:extLst>
                </a:gridCol>
                <a:gridCol w="2266996">
                  <a:extLst>
                    <a:ext uri="{9D8B030D-6E8A-4147-A177-3AD203B41FA5}">
                      <a16:colId xmlns:a16="http://schemas.microsoft.com/office/drawing/2014/main" val="3628462766"/>
                    </a:ext>
                  </a:extLst>
                </a:gridCol>
                <a:gridCol w="1796790">
                  <a:extLst>
                    <a:ext uri="{9D8B030D-6E8A-4147-A177-3AD203B41FA5}">
                      <a16:colId xmlns:a16="http://schemas.microsoft.com/office/drawing/2014/main" val="3535818303"/>
                    </a:ext>
                  </a:extLst>
                </a:gridCol>
              </a:tblGrid>
              <a:tr h="760018">
                <a:tc>
                  <a:txBody>
                    <a:bodyPr/>
                    <a:lstStyle/>
                    <a:p>
                      <a:r>
                        <a:rPr lang="en-US" sz="1800" b="1" i="0" kern="100" dirty="0">
                          <a:solidFill>
                            <a:schemeClr val="bg1"/>
                          </a:solidFill>
                          <a:effectLst/>
                          <a:latin typeface="DINOT-Bold" panose="02000503030000020003" pitchFamily="2" charset="77"/>
                        </a:rPr>
                        <a:t>Brand</a:t>
                      </a:r>
                      <a:endParaRPr lang="en-ZA" sz="1800" b="1" i="0" kern="100" dirty="0">
                        <a:solidFill>
                          <a:schemeClr val="bg1"/>
                        </a:solidFill>
                        <a:effectLst/>
                        <a:latin typeface="DINOT-Bold"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1"/>
                    </a:solidFill>
                  </a:tcPr>
                </a:tc>
                <a:tc>
                  <a:txBody>
                    <a:bodyPr/>
                    <a:lstStyle/>
                    <a:p>
                      <a:r>
                        <a:rPr lang="en-US" sz="1800" b="1" i="0" kern="100" dirty="0">
                          <a:solidFill>
                            <a:schemeClr val="bg1"/>
                          </a:solidFill>
                          <a:effectLst/>
                          <a:latin typeface="DINOT-Bold" panose="02000503030000020003" pitchFamily="2" charset="77"/>
                        </a:rPr>
                        <a:t>Specimen Type</a:t>
                      </a:r>
                      <a:endParaRPr lang="en-ZA" sz="1800" b="1" i="0" kern="100" dirty="0">
                        <a:solidFill>
                          <a:schemeClr val="bg1"/>
                        </a:solidFill>
                        <a:effectLst/>
                        <a:latin typeface="DINOT-Bold"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1"/>
                    </a:solidFill>
                  </a:tcPr>
                </a:tc>
                <a:tc>
                  <a:txBody>
                    <a:bodyPr/>
                    <a:lstStyle/>
                    <a:p>
                      <a:r>
                        <a:rPr lang="en-US" sz="1800" b="1" i="0" kern="100" dirty="0">
                          <a:solidFill>
                            <a:schemeClr val="bg1"/>
                          </a:solidFill>
                          <a:effectLst/>
                          <a:latin typeface="DINOT-Bold" panose="02000503030000020003" pitchFamily="2" charset="77"/>
                        </a:rPr>
                        <a:t>Manufacturer</a:t>
                      </a:r>
                      <a:endParaRPr lang="en-ZA" sz="1800" b="1" i="0" kern="100" dirty="0">
                        <a:solidFill>
                          <a:schemeClr val="bg1"/>
                        </a:solidFill>
                        <a:effectLst/>
                        <a:latin typeface="DINOT-Bold"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1"/>
                    </a:solidFill>
                  </a:tcPr>
                </a:tc>
                <a:tc>
                  <a:txBody>
                    <a:bodyPr/>
                    <a:lstStyle/>
                    <a:p>
                      <a:r>
                        <a:rPr lang="en-US" sz="1800" b="1" i="0" kern="100" dirty="0">
                          <a:solidFill>
                            <a:schemeClr val="bg1"/>
                          </a:solidFill>
                          <a:effectLst/>
                          <a:latin typeface="DINOT-Bold" panose="02000503030000020003" pitchFamily="2" charset="77"/>
                        </a:rPr>
                        <a:t>Location</a:t>
                      </a:r>
                      <a:endParaRPr lang="en-ZA" sz="1800" b="1" i="0" kern="100" dirty="0">
                        <a:solidFill>
                          <a:schemeClr val="bg1"/>
                        </a:solidFill>
                        <a:effectLst/>
                        <a:latin typeface="DINOT-Bold"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848356517"/>
                  </a:ext>
                </a:extLst>
              </a:tr>
              <a:tr h="424196">
                <a:tc>
                  <a:txBody>
                    <a:bodyPr/>
                    <a:lstStyle/>
                    <a:p>
                      <a:r>
                        <a:rPr lang="en-US" sz="1800" b="0" i="0" kern="100" dirty="0" err="1">
                          <a:solidFill>
                            <a:schemeClr val="tx2"/>
                          </a:solidFill>
                          <a:effectLst/>
                          <a:latin typeface="DINOT-Regular" panose="02000503030000020003" pitchFamily="2" charset="77"/>
                        </a:rPr>
                        <a:t>OraQuick</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a:solidFill>
                            <a:schemeClr val="tx2"/>
                          </a:solidFill>
                          <a:effectLst/>
                          <a:latin typeface="DINOT-Regular" panose="02000503030000020003" pitchFamily="2" charset="77"/>
                        </a:rPr>
                        <a:t>Oral</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a:solidFill>
                            <a:schemeClr val="tx2"/>
                          </a:solidFill>
                          <a:effectLst/>
                          <a:latin typeface="DINOT-Regular"/>
                        </a:rPr>
                        <a:t>OraSure Technologies</a:t>
                      </a:r>
                      <a:endParaRPr lang="en-ZA" sz="1800" b="0" i="0" kern="100" dirty="0">
                        <a:solidFill>
                          <a:schemeClr val="tx2"/>
                        </a:solidFill>
                        <a:effectLst/>
                        <a:latin typeface="DINOT-Regular"/>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a:solidFill>
                            <a:schemeClr val="tx2"/>
                          </a:solidFill>
                          <a:effectLst/>
                          <a:latin typeface="DINOT-Regular"/>
                        </a:rPr>
                        <a:t>United States</a:t>
                      </a:r>
                      <a:endParaRPr lang="en-ZA" sz="1800" b="0" i="0" kern="100" dirty="0">
                        <a:solidFill>
                          <a:schemeClr val="tx2"/>
                        </a:solidFill>
                        <a:effectLst/>
                        <a:latin typeface="DINOT-Regular"/>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extLst>
                  <a:ext uri="{0D108BD9-81ED-4DB2-BD59-A6C34878D82A}">
                    <a16:rowId xmlns:a16="http://schemas.microsoft.com/office/drawing/2014/main" val="3424874184"/>
                  </a:ext>
                </a:extLst>
              </a:tr>
              <a:tr h="424196">
                <a:tc>
                  <a:txBody>
                    <a:bodyPr/>
                    <a:lstStyle/>
                    <a:p>
                      <a:r>
                        <a:rPr lang="en-US" sz="1800" b="0" i="0" kern="100" dirty="0" err="1">
                          <a:solidFill>
                            <a:schemeClr val="tx2"/>
                          </a:solidFill>
                          <a:effectLst/>
                          <a:latin typeface="DINOT-Regular" panose="02000503030000020003" pitchFamily="2" charset="77"/>
                        </a:rPr>
                        <a:t>CheckNOW</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a:solidFill>
                            <a:schemeClr val="tx2"/>
                          </a:solidFill>
                          <a:effectLst/>
                          <a:latin typeface="DINOT-Regular" panose="02000503030000020003" pitchFamily="2" charset="77"/>
                        </a:rPr>
                        <a:t>Blood</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a:solidFill>
                            <a:schemeClr val="tx2"/>
                          </a:solidFill>
                          <a:effectLst/>
                          <a:latin typeface="DINOT-Regular" panose="02000503030000020003" pitchFamily="2" charset="77"/>
                        </a:rPr>
                        <a:t>Abbott</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a:solidFill>
                            <a:schemeClr val="tx2"/>
                          </a:solidFill>
                          <a:effectLst/>
                          <a:latin typeface="DINOT-Regular" panose="02000503030000020003" pitchFamily="2" charset="77"/>
                        </a:rPr>
                        <a:t>Germany</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extLst>
                  <a:ext uri="{0D108BD9-81ED-4DB2-BD59-A6C34878D82A}">
                    <a16:rowId xmlns:a16="http://schemas.microsoft.com/office/drawing/2014/main" val="530491841"/>
                  </a:ext>
                </a:extLst>
              </a:tr>
              <a:tr h="424196">
                <a:tc>
                  <a:txBody>
                    <a:bodyPr/>
                    <a:lstStyle/>
                    <a:p>
                      <a:r>
                        <a:rPr lang="en-US" sz="1800" b="0" i="0" kern="100" dirty="0">
                          <a:solidFill>
                            <a:schemeClr val="tx2"/>
                          </a:solidFill>
                          <a:effectLst/>
                          <a:latin typeface="DINOT-Regular" panose="02000503030000020003" pitchFamily="2" charset="77"/>
                        </a:rPr>
                        <a:t>SURE CHECK</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a:solidFill>
                            <a:schemeClr val="tx2"/>
                          </a:solidFill>
                          <a:effectLst/>
                          <a:latin typeface="DINOT-Regular" panose="02000503030000020003" pitchFamily="2" charset="77"/>
                        </a:rPr>
                        <a:t>Blood</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err="1">
                          <a:solidFill>
                            <a:schemeClr val="tx2"/>
                          </a:solidFill>
                          <a:effectLst/>
                          <a:latin typeface="DINOT-Regular" panose="02000503030000020003" pitchFamily="2" charset="77"/>
                        </a:rPr>
                        <a:t>Chembio</a:t>
                      </a:r>
                      <a:r>
                        <a:rPr lang="en-US" sz="1800" b="0" i="0" kern="100" dirty="0">
                          <a:solidFill>
                            <a:schemeClr val="tx2"/>
                          </a:solidFill>
                          <a:effectLst/>
                          <a:latin typeface="DINOT-Regular" panose="02000503030000020003" pitchFamily="2" charset="77"/>
                        </a:rPr>
                        <a:t> Diagnostics</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a:solidFill>
                            <a:schemeClr val="tx2"/>
                          </a:solidFill>
                          <a:effectLst/>
                          <a:latin typeface="DINOT-Regular" panose="02000503030000020003" pitchFamily="2" charset="77"/>
                        </a:rPr>
                        <a:t>United States</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extLst>
                  <a:ext uri="{0D108BD9-81ED-4DB2-BD59-A6C34878D82A}">
                    <a16:rowId xmlns:a16="http://schemas.microsoft.com/office/drawing/2014/main" val="2534761855"/>
                  </a:ext>
                </a:extLst>
              </a:tr>
              <a:tr h="424196">
                <a:tc>
                  <a:txBody>
                    <a:bodyPr/>
                    <a:lstStyle/>
                    <a:p>
                      <a:r>
                        <a:rPr lang="en-US" sz="1800" b="0" i="0" kern="100" dirty="0" err="1">
                          <a:solidFill>
                            <a:schemeClr val="tx2"/>
                          </a:solidFill>
                          <a:effectLst/>
                          <a:latin typeface="DINOT-Regular" panose="02000503030000020003" pitchFamily="2" charset="77"/>
                        </a:rPr>
                        <a:t>Wondfo</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a:solidFill>
                            <a:schemeClr val="tx2"/>
                          </a:solidFill>
                          <a:effectLst/>
                          <a:latin typeface="DINOT-Regular" panose="02000503030000020003" pitchFamily="2" charset="77"/>
                        </a:rPr>
                        <a:t>Blood</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a:solidFill>
                            <a:schemeClr val="tx2"/>
                          </a:solidFill>
                          <a:effectLst/>
                          <a:latin typeface="DINOT-Regular" panose="02000503030000020003" pitchFamily="2" charset="77"/>
                        </a:rPr>
                        <a:t>Guangzhou </a:t>
                      </a:r>
                      <a:r>
                        <a:rPr lang="en-US" sz="1800" b="0" i="0" kern="100" dirty="0" err="1">
                          <a:solidFill>
                            <a:schemeClr val="tx2"/>
                          </a:solidFill>
                          <a:effectLst/>
                          <a:latin typeface="DINOT-Regular" panose="02000503030000020003" pitchFamily="2" charset="77"/>
                        </a:rPr>
                        <a:t>Wondfo</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a:solidFill>
                            <a:schemeClr val="tx2"/>
                          </a:solidFill>
                          <a:effectLst/>
                          <a:latin typeface="DINOT-Regular" panose="02000503030000020003" pitchFamily="2" charset="77"/>
                        </a:rPr>
                        <a:t>China</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extLst>
                  <a:ext uri="{0D108BD9-81ED-4DB2-BD59-A6C34878D82A}">
                    <a16:rowId xmlns:a16="http://schemas.microsoft.com/office/drawing/2014/main" val="739537464"/>
                  </a:ext>
                </a:extLst>
              </a:tr>
              <a:tr h="424196">
                <a:tc>
                  <a:txBody>
                    <a:bodyPr/>
                    <a:lstStyle/>
                    <a:p>
                      <a:r>
                        <a:rPr lang="en-US" sz="1800" b="0" i="0" kern="100" err="1">
                          <a:solidFill>
                            <a:schemeClr val="tx2"/>
                          </a:solidFill>
                          <a:effectLst/>
                          <a:latin typeface="DINOT-Regular" panose="02000503030000020003" pitchFamily="2" charset="77"/>
                        </a:rPr>
                        <a:t>Insti</a:t>
                      </a:r>
                      <a:endParaRPr lang="en-ZA" sz="1800" b="0" i="0" kern="10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a:solidFill>
                            <a:schemeClr val="tx2"/>
                          </a:solidFill>
                          <a:effectLst/>
                          <a:latin typeface="DINOT-Regular" panose="02000503030000020003" pitchFamily="2" charset="77"/>
                        </a:rPr>
                        <a:t>Blood</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err="1">
                          <a:solidFill>
                            <a:schemeClr val="tx2"/>
                          </a:solidFill>
                          <a:effectLst/>
                          <a:latin typeface="DINOT-Regular" panose="02000503030000020003" pitchFamily="2" charset="77"/>
                        </a:rPr>
                        <a:t>Biolytical</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tc>
                  <a:txBody>
                    <a:bodyPr/>
                    <a:lstStyle/>
                    <a:p>
                      <a:r>
                        <a:rPr lang="en-US" sz="1800" b="0" i="0" kern="100" dirty="0">
                          <a:solidFill>
                            <a:schemeClr val="tx2"/>
                          </a:solidFill>
                          <a:effectLst/>
                          <a:latin typeface="DINOT-Regular" panose="02000503030000020003" pitchFamily="2" charset="77"/>
                        </a:rPr>
                        <a:t>Canada</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50000"/>
                      </a:schemeClr>
                    </a:solidFill>
                  </a:tcPr>
                </a:tc>
                <a:extLst>
                  <a:ext uri="{0D108BD9-81ED-4DB2-BD59-A6C34878D82A}">
                    <a16:rowId xmlns:a16="http://schemas.microsoft.com/office/drawing/2014/main" val="2231739935"/>
                  </a:ext>
                </a:extLst>
              </a:tr>
              <a:tr h="424196">
                <a:tc>
                  <a:txBody>
                    <a:bodyPr/>
                    <a:lstStyle/>
                    <a:p>
                      <a:r>
                        <a:rPr lang="en-US" sz="1800" b="0" i="0" kern="100" dirty="0">
                          <a:solidFill>
                            <a:schemeClr val="tx2"/>
                          </a:solidFill>
                          <a:effectLst/>
                          <a:latin typeface="DINOT-Regular" panose="02000503030000020003" pitchFamily="2" charset="77"/>
                        </a:rPr>
                        <a:t>Mylan/ </a:t>
                      </a:r>
                      <a:r>
                        <a:rPr lang="en-US" sz="1800" b="0" i="0" kern="100" dirty="0" err="1">
                          <a:solidFill>
                            <a:schemeClr val="tx2"/>
                          </a:solidFill>
                          <a:effectLst/>
                          <a:latin typeface="DINOT-Regular" panose="02000503030000020003" pitchFamily="2" charset="77"/>
                        </a:rPr>
                        <a:t>Atomo</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a:solidFill>
                            <a:schemeClr val="tx2"/>
                          </a:solidFill>
                          <a:effectLst/>
                          <a:latin typeface="DINOT-Regular"/>
                        </a:rPr>
                        <a:t>Blood</a:t>
                      </a:r>
                      <a:endParaRPr lang="en-ZA" sz="1800" b="0" i="0" kern="100" dirty="0">
                        <a:solidFill>
                          <a:schemeClr val="tx2"/>
                        </a:solidFill>
                        <a:effectLst/>
                        <a:latin typeface="DINOT-Regular"/>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err="1">
                          <a:solidFill>
                            <a:schemeClr val="tx2"/>
                          </a:solidFill>
                          <a:effectLst/>
                          <a:latin typeface="DINOT-Regular" panose="02000503030000020003" pitchFamily="2" charset="77"/>
                        </a:rPr>
                        <a:t>Atomo</a:t>
                      </a:r>
                      <a:r>
                        <a:rPr lang="en-US" sz="1800" b="0" i="0" kern="100" dirty="0">
                          <a:solidFill>
                            <a:schemeClr val="tx2"/>
                          </a:solidFill>
                          <a:effectLst/>
                          <a:latin typeface="DINOT-Regular" panose="02000503030000020003" pitchFamily="2" charset="77"/>
                        </a:rPr>
                        <a:t> Diagnostics</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tc>
                  <a:txBody>
                    <a:bodyPr/>
                    <a:lstStyle/>
                    <a:p>
                      <a:r>
                        <a:rPr lang="en-US" sz="1800" b="0" i="0" kern="100" dirty="0">
                          <a:solidFill>
                            <a:schemeClr val="tx2"/>
                          </a:solidFill>
                          <a:effectLst/>
                          <a:latin typeface="DINOT-Regular" panose="02000503030000020003" pitchFamily="2" charset="77"/>
                        </a:rPr>
                        <a:t>South Africa</a:t>
                      </a:r>
                      <a:endParaRPr lang="en-ZA" sz="1800" b="0" i="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txBody>
                  <a:tcPr marL="68580" marR="68580" marT="0" marB="0" anchor="ctr">
                    <a:solidFill>
                      <a:schemeClr val="accent2">
                        <a:alpha val="25000"/>
                      </a:schemeClr>
                    </a:solidFill>
                  </a:tcPr>
                </a:tc>
                <a:extLst>
                  <a:ext uri="{0D108BD9-81ED-4DB2-BD59-A6C34878D82A}">
                    <a16:rowId xmlns:a16="http://schemas.microsoft.com/office/drawing/2014/main" val="2499818830"/>
                  </a:ext>
                </a:extLst>
              </a:tr>
              <a:tr h="424196">
                <a:tc>
                  <a:txBody>
                    <a:bodyPr/>
                    <a:lstStyle/>
                    <a:p>
                      <a:pPr lvl="0">
                        <a:buNone/>
                      </a:pPr>
                      <a:r>
                        <a:rPr lang="en-US" sz="1800" b="0" i="0" kern="100" dirty="0">
                          <a:solidFill>
                            <a:schemeClr val="tx2"/>
                          </a:solidFill>
                          <a:effectLst/>
                          <a:latin typeface="DINOT-Regular"/>
                        </a:rPr>
                        <a:t>HIVST by urine</a:t>
                      </a:r>
                    </a:p>
                  </a:txBody>
                  <a:tcPr marL="68580" marR="68580" marT="0" marB="0" anchor="ctr">
                    <a:solidFill>
                      <a:schemeClr val="accent2">
                        <a:alpha val="25000"/>
                      </a:schemeClr>
                    </a:solidFill>
                  </a:tcPr>
                </a:tc>
                <a:tc>
                  <a:txBody>
                    <a:bodyPr/>
                    <a:lstStyle/>
                    <a:p>
                      <a:pPr lvl="0">
                        <a:buNone/>
                      </a:pPr>
                      <a:r>
                        <a:rPr lang="en-US" sz="1800" b="0" i="0" kern="100" dirty="0">
                          <a:solidFill>
                            <a:schemeClr val="tx2"/>
                          </a:solidFill>
                          <a:effectLst/>
                          <a:latin typeface="DINOT-Regular"/>
                        </a:rPr>
                        <a:t>Urine</a:t>
                      </a:r>
                    </a:p>
                  </a:txBody>
                  <a:tcPr marL="68580" marR="68580" marT="0" marB="0" anchor="ctr">
                    <a:solidFill>
                      <a:schemeClr val="accent2">
                        <a:alpha val="25000"/>
                      </a:schemeClr>
                    </a:solidFill>
                  </a:tcPr>
                </a:tc>
                <a:tc>
                  <a:txBody>
                    <a:bodyPr/>
                    <a:lstStyle/>
                    <a:p>
                      <a:pPr lvl="0">
                        <a:buNone/>
                      </a:pPr>
                      <a:r>
                        <a:rPr lang="en-US" sz="1800" b="0" i="0" kern="100" dirty="0">
                          <a:solidFill>
                            <a:schemeClr val="tx2"/>
                          </a:solidFill>
                          <a:effectLst/>
                          <a:latin typeface="DINOT-Regular"/>
                        </a:rPr>
                        <a:t>Beijing </a:t>
                      </a:r>
                      <a:r>
                        <a:rPr lang="en-US" sz="1800" b="0" i="0" kern="100" dirty="0" err="1">
                          <a:solidFill>
                            <a:schemeClr val="tx2"/>
                          </a:solidFill>
                          <a:effectLst/>
                          <a:latin typeface="DINOT-Regular"/>
                        </a:rPr>
                        <a:t>Wantai</a:t>
                      </a:r>
                    </a:p>
                  </a:txBody>
                  <a:tcPr marL="68580" marR="68580" marT="0" marB="0" anchor="ctr">
                    <a:solidFill>
                      <a:schemeClr val="accent2">
                        <a:alpha val="25000"/>
                      </a:schemeClr>
                    </a:solidFill>
                  </a:tcPr>
                </a:tc>
                <a:tc>
                  <a:txBody>
                    <a:bodyPr/>
                    <a:lstStyle/>
                    <a:p>
                      <a:pPr lvl="0">
                        <a:buNone/>
                      </a:pPr>
                      <a:r>
                        <a:rPr lang="en-US" sz="1800" b="0" i="0" kern="100" dirty="0">
                          <a:solidFill>
                            <a:schemeClr val="tx2"/>
                          </a:solidFill>
                          <a:effectLst/>
                          <a:latin typeface="DINOT-Regular"/>
                        </a:rPr>
                        <a:t>China</a:t>
                      </a:r>
                    </a:p>
                  </a:txBody>
                  <a:tcPr marL="68580" marR="68580" marT="0" marB="0" anchor="ctr">
                    <a:solidFill>
                      <a:schemeClr val="accent2">
                        <a:alpha val="25000"/>
                      </a:schemeClr>
                    </a:solidFill>
                  </a:tcPr>
                </a:tc>
                <a:extLst>
                  <a:ext uri="{0D108BD9-81ED-4DB2-BD59-A6C34878D82A}">
                    <a16:rowId xmlns:a16="http://schemas.microsoft.com/office/drawing/2014/main" val="3871760884"/>
                  </a:ext>
                </a:extLst>
              </a:tr>
            </a:tbl>
          </a:graphicData>
        </a:graphic>
      </p:graphicFrame>
      <p:sp>
        <p:nvSpPr>
          <p:cNvPr id="8" name="Speech Bubble: Rectangle 7">
            <a:extLst>
              <a:ext uri="{FF2B5EF4-FFF2-40B4-BE49-F238E27FC236}">
                <a16:creationId xmlns:a16="http://schemas.microsoft.com/office/drawing/2014/main" id="{3B0325F8-7F4F-4B15-6E95-D062DBB20CFD}"/>
              </a:ext>
            </a:extLst>
          </p:cNvPr>
          <p:cNvSpPr/>
          <p:nvPr/>
        </p:nvSpPr>
        <p:spPr>
          <a:xfrm>
            <a:off x="8866014" y="1534773"/>
            <a:ext cx="2589386" cy="1409710"/>
          </a:xfrm>
          <a:prstGeom prst="wedgeRectCallout">
            <a:avLst>
              <a:gd name="adj1" fmla="val -77262"/>
              <a:gd name="adj2" fmla="val 11387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DINOT-Bold" panose="02000503030000020003" pitchFamily="2" charset="77"/>
              </a:rPr>
              <a:t>1 oral &amp; 5 blood-based tests are prequalified </a:t>
            </a:r>
            <a:endParaRPr lang="en-GB" b="1" dirty="0">
              <a:solidFill>
                <a:schemeClr val="bg1"/>
              </a:solidFill>
              <a:latin typeface="DINOT-Bold" panose="02000503030000020003" pitchFamily="2" charset="77"/>
            </a:endParaRPr>
          </a:p>
        </p:txBody>
      </p:sp>
      <p:sp>
        <p:nvSpPr>
          <p:cNvPr id="12" name="TextBox 11">
            <a:extLst>
              <a:ext uri="{FF2B5EF4-FFF2-40B4-BE49-F238E27FC236}">
                <a16:creationId xmlns:a16="http://schemas.microsoft.com/office/drawing/2014/main" id="{0724CF6F-447B-9141-991C-F8E35BEA1614}"/>
              </a:ext>
            </a:extLst>
          </p:cNvPr>
          <p:cNvSpPr txBox="1"/>
          <p:nvPr/>
        </p:nvSpPr>
        <p:spPr>
          <a:xfrm>
            <a:off x="677985" y="5484029"/>
            <a:ext cx="7273545" cy="369332"/>
          </a:xfrm>
          <a:prstGeom prst="rect">
            <a:avLst/>
          </a:prstGeom>
          <a:noFill/>
        </p:spPr>
        <p:txBody>
          <a:bodyPr wrap="square" lIns="91440" tIns="45720" rIns="91440" bIns="45720" anchor="t">
            <a:spAutoFit/>
          </a:bodyPr>
          <a:lstStyle/>
          <a:p>
            <a:r>
              <a:rPr lang="en-ZA" dirty="0">
                <a:solidFill>
                  <a:schemeClr val="tx2"/>
                </a:solidFill>
                <a:latin typeface="DINOT-Regular"/>
                <a:ea typeface="Times New Roman" panose="02020603050405020304" pitchFamily="18" charset="0"/>
                <a:cs typeface="DINOT-Regular"/>
              </a:rPr>
              <a:t>T</a:t>
            </a:r>
            <a:r>
              <a:rPr lang="en-US" dirty="0">
                <a:solidFill>
                  <a:schemeClr val="tx2"/>
                </a:solidFill>
                <a:latin typeface="DINOT-Regular"/>
                <a:ea typeface="Times New Roman" panose="02020603050405020304" pitchFamily="18" charset="0"/>
                <a:cs typeface="DINOT-Regular"/>
              </a:rPr>
              <a:t>he tests </a:t>
            </a:r>
            <a:r>
              <a:rPr lang="en-US" dirty="0">
                <a:solidFill>
                  <a:schemeClr val="tx2"/>
                </a:solidFill>
                <a:latin typeface="DINOT-Regular"/>
                <a:cs typeface="DINOT-Regular"/>
              </a:rPr>
              <a:t>detect antibodies to HIV (some detect antigens)</a:t>
            </a:r>
          </a:p>
        </p:txBody>
      </p:sp>
      <p:sp>
        <p:nvSpPr>
          <p:cNvPr id="16" name="Speech Bubble: Rectangle 15">
            <a:extLst>
              <a:ext uri="{FF2B5EF4-FFF2-40B4-BE49-F238E27FC236}">
                <a16:creationId xmlns:a16="http://schemas.microsoft.com/office/drawing/2014/main" id="{1C21F16F-409A-78B7-65F1-3566098FA945}"/>
              </a:ext>
            </a:extLst>
          </p:cNvPr>
          <p:cNvSpPr/>
          <p:nvPr/>
        </p:nvSpPr>
        <p:spPr>
          <a:xfrm>
            <a:off x="8866015" y="3847919"/>
            <a:ext cx="2589385" cy="787202"/>
          </a:xfrm>
          <a:prstGeom prst="wedgeRectCallout">
            <a:avLst>
              <a:gd name="adj1" fmla="val -76371"/>
              <a:gd name="adj2" fmla="val -260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DINOT-Bold" panose="02000503030000020003" pitchFamily="2" charset="77"/>
              </a:rPr>
              <a:t>Costs vary from 1-4 USD in LMICs</a:t>
            </a:r>
          </a:p>
        </p:txBody>
      </p:sp>
      <p:sp>
        <p:nvSpPr>
          <p:cNvPr id="9" name="Title 1">
            <a:extLst>
              <a:ext uri="{FF2B5EF4-FFF2-40B4-BE49-F238E27FC236}">
                <a16:creationId xmlns:a16="http://schemas.microsoft.com/office/drawing/2014/main" id="{AC2BB8F9-39C9-F372-8FBF-F4E8C27CCD20}"/>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solidFill>
                  <a:schemeClr val="accent1"/>
                </a:solidFill>
                <a:latin typeface="DINOT-Regular" panose="02000503030000020003" pitchFamily="2" charset="77"/>
              </a:rPr>
              <a:t>HIVST Kits – Currently Available Options</a:t>
            </a:r>
          </a:p>
        </p:txBody>
      </p:sp>
      <p:sp>
        <p:nvSpPr>
          <p:cNvPr id="10" name="Rectangle 9">
            <a:extLst>
              <a:ext uri="{FF2B5EF4-FFF2-40B4-BE49-F238E27FC236}">
                <a16:creationId xmlns:a16="http://schemas.microsoft.com/office/drawing/2014/main" id="{EBBCF62A-97C9-C7EE-EB1F-4E1076B62DC7}"/>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1" name="Title 1">
            <a:extLst>
              <a:ext uri="{FF2B5EF4-FFF2-40B4-BE49-F238E27FC236}">
                <a16:creationId xmlns:a16="http://schemas.microsoft.com/office/drawing/2014/main" id="{E5D530AC-D818-6528-A79F-425E6DA7BFA0}"/>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7" name="TextBox 16">
            <a:extLst>
              <a:ext uri="{FF2B5EF4-FFF2-40B4-BE49-F238E27FC236}">
                <a16:creationId xmlns:a16="http://schemas.microsoft.com/office/drawing/2014/main" id="{17DBCF16-92A6-2823-F1EF-17A875D2C9E0}"/>
              </a:ext>
            </a:extLst>
          </p:cNvPr>
          <p:cNvSpPr txBox="1"/>
          <p:nvPr/>
        </p:nvSpPr>
        <p:spPr>
          <a:xfrm>
            <a:off x="677985" y="6073227"/>
            <a:ext cx="5888150" cy="669414"/>
          </a:xfrm>
          <a:prstGeom prst="rect">
            <a:avLst/>
          </a:prstGeom>
          <a:noFill/>
        </p:spPr>
        <p:txBody>
          <a:bodyPr wrap="none" rtlCol="0">
            <a:spAutoFit/>
          </a:bodyPr>
          <a:lstStyle/>
          <a:p>
            <a:r>
              <a:rPr lang="en-ZA" sz="1250" i="1" dirty="0">
                <a:solidFill>
                  <a:schemeClr val="tx2"/>
                </a:solidFill>
                <a:latin typeface="DINOT-LightItalic" panose="020B0504020101010102" pitchFamily="34" charset="77"/>
              </a:rPr>
              <a:t>Source:</a:t>
            </a:r>
            <a:endParaRPr lang="en-US" sz="1250" i="1" u="none" strike="noStrike" kern="1200" cap="none" spc="0" baseline="0" dirty="0">
              <a:solidFill>
                <a:schemeClr val="tx2"/>
              </a:solidFill>
              <a:uFillTx/>
              <a:latin typeface="DINOT-LightItalic" panose="020B0504020101010102" pitchFamily="34" charset="77"/>
            </a:endParaRPr>
          </a:p>
          <a:p>
            <a:r>
              <a:rPr lang="en-US" sz="1250" i="1" u="none" strike="noStrike" kern="1200" cap="none" spc="0" baseline="0" dirty="0">
                <a:solidFill>
                  <a:schemeClr val="tx2"/>
                </a:solidFill>
                <a:uFillTx/>
                <a:latin typeface="DINOT-LightItalic" panose="020B0504020101010102" pitchFamily="34" charset="77"/>
              </a:rPr>
              <a:t>WHO, 2024 </a:t>
            </a:r>
            <a:r>
              <a:rPr lang="en-US" sz="1250" i="1" u="none" strike="noStrike" kern="1200" cap="none" spc="0" baseline="0" dirty="0">
                <a:solidFill>
                  <a:schemeClr val="tx2"/>
                </a:solidFill>
                <a:uFillTx/>
                <a:latin typeface="DINOT-LightItalic" panose="020B0504020101010102" pitchFamily="34" charset="77"/>
                <a:hlinkClick r:id="rId3">
                  <a:extLst>
                    <a:ext uri="{A12FA001-AC4F-418D-AE19-62706E023703}">
                      <ahyp:hlinkClr xmlns:ahyp="http://schemas.microsoft.com/office/drawing/2018/hyperlinkcolor" val="tx"/>
                    </a:ext>
                  </a:extLst>
                </a:hlinkClick>
              </a:rPr>
              <a:t>extranet.who.int/prequal/vitro-diagnostics/prequalification-reports/whopr</a:t>
            </a:r>
            <a:endParaRPr lang="en-US" sz="1250" i="1" dirty="0">
              <a:solidFill>
                <a:schemeClr val="tx2"/>
              </a:solidFill>
              <a:latin typeface="DINOT-LightItalic" panose="020B0504020101010102" pitchFamily="34" charset="77"/>
            </a:endParaRPr>
          </a:p>
          <a:p>
            <a:r>
              <a:rPr lang="en-US" sz="1250" i="1" dirty="0">
                <a:solidFill>
                  <a:schemeClr val="tx2"/>
                </a:solidFill>
                <a:latin typeface="DINOT-LightItalic" panose="020B0504020101010102" pitchFamily="34" charset="77"/>
              </a:rPr>
              <a:t>HIV self-testing: Innovations and product choice, WHO, AIDS 2024</a:t>
            </a:r>
            <a:endParaRPr lang="en-ZA" sz="1250" i="1" dirty="0">
              <a:solidFill>
                <a:schemeClr val="tx2"/>
              </a:solidFill>
              <a:latin typeface="DINOT-LightItalic" panose="020B0504020101010102" pitchFamily="34" charset="77"/>
            </a:endParaRPr>
          </a:p>
        </p:txBody>
      </p:sp>
      <p:pic>
        <p:nvPicPr>
          <p:cNvPr id="2" name="Picture 19">
            <a:extLst>
              <a:ext uri="{FF2B5EF4-FFF2-40B4-BE49-F238E27FC236}">
                <a16:creationId xmlns:a16="http://schemas.microsoft.com/office/drawing/2014/main" id="{C179C068-2D35-81E8-96E8-623197A68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91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3D73C-FDE9-AD3D-3B7C-BD6D1642CDC3}"/>
              </a:ext>
            </a:extLst>
          </p:cNvPr>
          <p:cNvSpPr>
            <a:spLocks noGrp="1"/>
          </p:cNvSpPr>
          <p:nvPr>
            <p:ph idx="1"/>
          </p:nvPr>
        </p:nvSpPr>
        <p:spPr>
          <a:xfrm>
            <a:off x="6119754" y="2267984"/>
            <a:ext cx="5335646" cy="3833825"/>
          </a:xfrm>
          <a:solidFill>
            <a:schemeClr val="bg2"/>
          </a:solidFill>
        </p:spPr>
        <p:txBody>
          <a:bodyPr vert="horz" wrap="square" lIns="91440" tIns="45720" rIns="91440" bIns="45720" rtlCol="0" anchor="ctr">
            <a:noAutofit/>
          </a:bodyPr>
          <a:lstStyle/>
          <a:p>
            <a:pPr marL="342900" lvl="0" indent="-342900">
              <a:lnSpc>
                <a:spcPct val="100000"/>
              </a:lnSpc>
              <a:buSzPts val="1000"/>
              <a:buFont typeface="Symbol" panose="05050102010706020507" pitchFamily="18" charset="2"/>
              <a:buChar char=""/>
              <a:tabLst>
                <a:tab pos="457200" algn="l"/>
              </a:tabLst>
            </a:pPr>
            <a:r>
              <a:rPr lang="en-ZA" sz="1600" b="1" dirty="0">
                <a:solidFill>
                  <a:schemeClr val="tx2"/>
                </a:solidFill>
                <a:effectLst/>
                <a:latin typeface="DINOT-Bold" panose="02000503030000020003" pitchFamily="2" charset="77"/>
                <a:ea typeface="Times New Roman" panose="02020603050405020304" pitchFamily="18" charset="0"/>
              </a:rPr>
              <a:t>Expand testing coverage: </a:t>
            </a:r>
            <a:r>
              <a:rPr lang="en-ZA" sz="1600" dirty="0">
                <a:solidFill>
                  <a:schemeClr val="tx2"/>
                </a:solidFill>
                <a:effectLst/>
                <a:latin typeface="DINOT-Regular" panose="02000503030000020003" pitchFamily="2" charset="77"/>
                <a:ea typeface="Times New Roman" panose="02020603050405020304" pitchFamily="18" charset="0"/>
              </a:rPr>
              <a:t>Reach underserved, high-risk, and hard-to-reach populations who may not engage with standard testing.</a:t>
            </a:r>
          </a:p>
          <a:p>
            <a:pPr marL="342900" lvl="0" indent="-342900">
              <a:lnSpc>
                <a:spcPct val="100000"/>
              </a:lnSpc>
              <a:buSzPts val="1000"/>
              <a:buFont typeface="Symbol" panose="05050102010706020507" pitchFamily="18" charset="2"/>
              <a:buChar char=""/>
              <a:tabLst>
                <a:tab pos="457200" algn="l"/>
              </a:tabLst>
            </a:pPr>
            <a:r>
              <a:rPr lang="en-ZA" sz="1600" b="1" dirty="0">
                <a:solidFill>
                  <a:schemeClr val="tx2"/>
                </a:solidFill>
                <a:effectLst/>
                <a:latin typeface="DINOT-Bold" panose="02000503030000020003" pitchFamily="2" charset="77"/>
                <a:ea typeface="Times New Roman" panose="02020603050405020304" pitchFamily="18" charset="0"/>
              </a:rPr>
              <a:t>Empower individuals: </a:t>
            </a:r>
            <a:r>
              <a:rPr lang="en-ZA" sz="1600" dirty="0">
                <a:solidFill>
                  <a:schemeClr val="tx2"/>
                </a:solidFill>
                <a:effectLst/>
                <a:latin typeface="DINOT-Regular" panose="02000503030000020003" pitchFamily="2" charset="77"/>
                <a:ea typeface="Times New Roman" panose="02020603050405020304" pitchFamily="18" charset="0"/>
              </a:rPr>
              <a:t>Promote privacy and autonomy by giving individuals control over their testing process.</a:t>
            </a:r>
          </a:p>
          <a:p>
            <a:pPr marL="342900" lvl="0" indent="-342900">
              <a:lnSpc>
                <a:spcPct val="100000"/>
              </a:lnSpc>
              <a:buSzPts val="1000"/>
              <a:buFont typeface="Symbol" panose="05050102010706020507" pitchFamily="18" charset="2"/>
              <a:buChar char=""/>
              <a:tabLst>
                <a:tab pos="457200" algn="l"/>
              </a:tabLst>
            </a:pPr>
            <a:r>
              <a:rPr lang="en-ZA" sz="1600" b="1" dirty="0">
                <a:solidFill>
                  <a:schemeClr val="tx2"/>
                </a:solidFill>
                <a:effectLst/>
                <a:latin typeface="DINOT-Bold" panose="02000503030000020003" pitchFamily="2" charset="77"/>
                <a:ea typeface="Times New Roman" panose="02020603050405020304" pitchFamily="18" charset="0"/>
              </a:rPr>
              <a:t>Facilitate early diagnosis &amp; linkage to care: </a:t>
            </a:r>
            <a:r>
              <a:rPr lang="en-ZA" sz="1600" dirty="0">
                <a:solidFill>
                  <a:schemeClr val="tx2"/>
                </a:solidFill>
                <a:effectLst/>
                <a:latin typeface="DINOT-Regular" panose="02000503030000020003" pitchFamily="2" charset="77"/>
                <a:ea typeface="Times New Roman" panose="02020603050405020304" pitchFamily="18" charset="0"/>
              </a:rPr>
              <a:t>Identify HIV cases early, ensuring prompt referral for confirmatory testing and care linkage for those who test positive.</a:t>
            </a:r>
          </a:p>
          <a:p>
            <a:pPr marL="342900" indent="-342900">
              <a:lnSpc>
                <a:spcPct val="100000"/>
              </a:lnSpc>
              <a:buSzPts val="1000"/>
              <a:buFont typeface="Symbol" panose="05050102010706020507" pitchFamily="18" charset="2"/>
              <a:buChar char=""/>
              <a:tabLst>
                <a:tab pos="457200" algn="l"/>
              </a:tabLst>
            </a:pPr>
            <a:r>
              <a:rPr lang="en-ZA" sz="1600" b="1" dirty="0">
                <a:solidFill>
                  <a:schemeClr val="tx2"/>
                </a:solidFill>
                <a:latin typeface="DINOT-Bold" panose="02000503030000020003" pitchFamily="2" charset="77"/>
                <a:ea typeface="+mn-lt"/>
                <a:cs typeface="+mn-lt"/>
              </a:rPr>
              <a:t>Replacing Risk-Screening Tools: </a:t>
            </a:r>
            <a:r>
              <a:rPr lang="en-ZA" sz="1600" dirty="0">
                <a:solidFill>
                  <a:schemeClr val="tx2"/>
                </a:solidFill>
                <a:latin typeface="DINOT-Regular" panose="02000503030000020003" pitchFamily="2" charset="77"/>
                <a:ea typeface="+mn-lt"/>
                <a:cs typeface="+mn-lt"/>
              </a:rPr>
              <a:t>HIVST replaces risk screening tools that previously limited client access to testing, thus offering the potential to significantly increase testing coverage.</a:t>
            </a:r>
            <a:endParaRPr lang="en-ZA" sz="1600" dirty="0">
              <a:solidFill>
                <a:schemeClr val="tx2"/>
              </a:solidFill>
              <a:effectLst/>
              <a:latin typeface="DINOT-Regular" panose="02000503030000020003" pitchFamily="2" charset="77"/>
              <a:ea typeface="Times New Roman" panose="02020603050405020304" pitchFamily="18" charset="0"/>
            </a:endParaRPr>
          </a:p>
          <a:p>
            <a:pPr marL="342900" lvl="0" indent="-342900">
              <a:lnSpc>
                <a:spcPct val="100000"/>
              </a:lnSpc>
              <a:buSzPts val="1000"/>
              <a:buFont typeface="Symbol" panose="05050102010706020507" pitchFamily="18" charset="2"/>
              <a:buChar char=""/>
              <a:tabLst>
                <a:tab pos="457200" algn="l"/>
              </a:tabLst>
            </a:pPr>
            <a:r>
              <a:rPr lang="en-US" sz="1600" b="1" dirty="0">
                <a:solidFill>
                  <a:schemeClr val="tx2"/>
                </a:solidFill>
                <a:effectLst/>
                <a:latin typeface="DINOT-Bold" panose="02000503030000020003" pitchFamily="2" charset="77"/>
                <a:ea typeface="Times New Roman" panose="02020603050405020304" pitchFamily="18" charset="0"/>
              </a:rPr>
              <a:t>HIVST contributes to achieve the goals of </a:t>
            </a:r>
            <a:r>
              <a:rPr lang="en-US" sz="1600" b="1" dirty="0">
                <a:solidFill>
                  <a:schemeClr val="tx2"/>
                </a:solidFill>
                <a:latin typeface="DINOT-Bold" panose="02000503030000020003" pitchFamily="2" charset="77"/>
                <a:ea typeface="Times New Roman" panose="02020603050405020304" pitchFamily="18" charset="0"/>
              </a:rPr>
              <a:t>s</a:t>
            </a:r>
            <a:r>
              <a:rPr lang="en-US" sz="1600" b="1" dirty="0">
                <a:solidFill>
                  <a:schemeClr val="tx2"/>
                </a:solidFill>
                <a:effectLst/>
                <a:latin typeface="DINOT-Bold" panose="02000503030000020003" pitchFamily="2" charset="77"/>
                <a:ea typeface="Times New Roman" panose="02020603050405020304" pitchFamily="18" charset="0"/>
              </a:rPr>
              <a:t>elf-care.</a:t>
            </a:r>
            <a:endParaRPr lang="en-ZA" sz="1600" b="1" dirty="0">
              <a:solidFill>
                <a:schemeClr val="tx2"/>
              </a:solidFill>
              <a:effectLst/>
              <a:latin typeface="DINOT-Bold" panose="02000503030000020003" pitchFamily="2" charset="77"/>
              <a:ea typeface="Times New Roman" panose="02020603050405020304" pitchFamily="18" charset="0"/>
            </a:endParaRPr>
          </a:p>
        </p:txBody>
      </p:sp>
      <p:sp>
        <p:nvSpPr>
          <p:cNvPr id="14" name="Freeform 13">
            <a:extLst>
              <a:ext uri="{FF2B5EF4-FFF2-40B4-BE49-F238E27FC236}">
                <a16:creationId xmlns:a16="http://schemas.microsoft.com/office/drawing/2014/main" id="{1AC0D945-964F-13B3-C0D2-EE31B685F0D4}"/>
              </a:ext>
            </a:extLst>
          </p:cNvPr>
          <p:cNvSpPr/>
          <p:nvPr/>
        </p:nvSpPr>
        <p:spPr>
          <a:xfrm>
            <a:off x="709986" y="1109877"/>
            <a:ext cx="2340000" cy="1688271"/>
          </a:xfrm>
          <a:custGeom>
            <a:avLst/>
            <a:gdLst>
              <a:gd name="connsiteX0" fmla="*/ 0 w 2613646"/>
              <a:gd name="connsiteY0" fmla="*/ 0 h 1568188"/>
              <a:gd name="connsiteX1" fmla="*/ 2613646 w 2613646"/>
              <a:gd name="connsiteY1" fmla="*/ 0 h 1568188"/>
              <a:gd name="connsiteX2" fmla="*/ 2613646 w 2613646"/>
              <a:gd name="connsiteY2" fmla="*/ 1568188 h 1568188"/>
              <a:gd name="connsiteX3" fmla="*/ 0 w 2613646"/>
              <a:gd name="connsiteY3" fmla="*/ 1568188 h 1568188"/>
              <a:gd name="connsiteX4" fmla="*/ 0 w 2613646"/>
              <a:gd name="connsiteY4" fmla="*/ 0 h 156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646" h="1568188">
                <a:moveTo>
                  <a:pt x="0" y="0"/>
                </a:moveTo>
                <a:lnTo>
                  <a:pt x="2613646" y="0"/>
                </a:lnTo>
                <a:lnTo>
                  <a:pt x="2613646" y="1568188"/>
                </a:lnTo>
                <a:lnTo>
                  <a:pt x="0" y="1568188"/>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ZA" sz="1600" b="1" kern="1200" dirty="0">
                <a:solidFill>
                  <a:schemeClr val="bg1"/>
                </a:solidFill>
                <a:latin typeface="DINOT-Bold" panose="02000503030000020003" pitchFamily="2" charset="77"/>
                <a:ea typeface="Times New Roman" panose="02020603050405020304" pitchFamily="18" charset="0"/>
              </a:rPr>
              <a:t>Convenience</a:t>
            </a:r>
          </a:p>
          <a:p>
            <a:pPr algn="ctr" defTabSz="666750">
              <a:lnSpc>
                <a:spcPct val="90000"/>
              </a:lnSpc>
              <a:spcBef>
                <a:spcPct val="0"/>
              </a:spcBef>
              <a:spcAft>
                <a:spcPct val="35000"/>
              </a:spcAft>
              <a:buSzPts val="1000"/>
            </a:pPr>
            <a:r>
              <a:rPr lang="en-ZA" sz="1600" dirty="0">
                <a:solidFill>
                  <a:schemeClr val="bg1"/>
                </a:solidFill>
                <a:latin typeface="DINOT-Regular"/>
                <a:ea typeface="Times New Roman" panose="02020603050405020304" pitchFamily="18" charset="0"/>
                <a:cs typeface="DINOT-Regular"/>
              </a:rPr>
              <a:t>Offers both facility-based and non facility-based options, </a:t>
            </a:r>
            <a:r>
              <a:rPr lang="en-ZA" sz="1600" b="0" i="0" kern="1200" dirty="0">
                <a:solidFill>
                  <a:schemeClr val="bg1"/>
                </a:solidFill>
                <a:latin typeface="DINOT-Regular"/>
                <a:ea typeface="Times New Roman" panose="02020603050405020304" pitchFamily="18" charset="0"/>
                <a:cs typeface="DINOT-Regular"/>
              </a:rPr>
              <a:t>accommodating those with busy schedules or mobility challenges.</a:t>
            </a:r>
            <a:endParaRPr lang="en-GB" sz="1600" b="0" i="0" kern="1200" dirty="0">
              <a:solidFill>
                <a:schemeClr val="bg1"/>
              </a:solidFill>
              <a:latin typeface="DINOT-Regular"/>
              <a:cs typeface="DINOT-Regular"/>
            </a:endParaRPr>
          </a:p>
        </p:txBody>
      </p:sp>
      <p:sp>
        <p:nvSpPr>
          <p:cNvPr id="15" name="Freeform 14">
            <a:extLst>
              <a:ext uri="{FF2B5EF4-FFF2-40B4-BE49-F238E27FC236}">
                <a16:creationId xmlns:a16="http://schemas.microsoft.com/office/drawing/2014/main" id="{76F96C01-F1CF-4AAE-FC43-8F58AB03E046}"/>
              </a:ext>
            </a:extLst>
          </p:cNvPr>
          <p:cNvSpPr/>
          <p:nvPr/>
        </p:nvSpPr>
        <p:spPr>
          <a:xfrm>
            <a:off x="3175051" y="1109877"/>
            <a:ext cx="2340000" cy="1688271"/>
          </a:xfrm>
          <a:custGeom>
            <a:avLst/>
            <a:gdLst>
              <a:gd name="connsiteX0" fmla="*/ 0 w 2613646"/>
              <a:gd name="connsiteY0" fmla="*/ 0 h 1568188"/>
              <a:gd name="connsiteX1" fmla="*/ 2613646 w 2613646"/>
              <a:gd name="connsiteY1" fmla="*/ 0 h 1568188"/>
              <a:gd name="connsiteX2" fmla="*/ 2613646 w 2613646"/>
              <a:gd name="connsiteY2" fmla="*/ 1568188 h 1568188"/>
              <a:gd name="connsiteX3" fmla="*/ 0 w 2613646"/>
              <a:gd name="connsiteY3" fmla="*/ 1568188 h 1568188"/>
              <a:gd name="connsiteX4" fmla="*/ 0 w 2613646"/>
              <a:gd name="connsiteY4" fmla="*/ 0 h 156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646" h="1568188">
                <a:moveTo>
                  <a:pt x="0" y="0"/>
                </a:moveTo>
                <a:lnTo>
                  <a:pt x="2613646" y="0"/>
                </a:lnTo>
                <a:lnTo>
                  <a:pt x="2613646" y="1568188"/>
                </a:lnTo>
                <a:lnTo>
                  <a:pt x="0" y="1568188"/>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ZA" sz="1600" b="1" kern="1200" dirty="0">
                <a:solidFill>
                  <a:schemeClr val="bg1"/>
                </a:solidFill>
                <a:latin typeface="DINOT-Bold" panose="02000503030000020003" pitchFamily="2" charset="77"/>
                <a:ea typeface="Times New Roman" panose="02020603050405020304" pitchFamily="18" charset="0"/>
              </a:rPr>
              <a:t>Immediate results </a:t>
            </a:r>
          </a:p>
          <a:p>
            <a:pPr algn="ctr" defTabSz="666750">
              <a:lnSpc>
                <a:spcPct val="90000"/>
              </a:lnSpc>
              <a:spcBef>
                <a:spcPct val="0"/>
              </a:spcBef>
              <a:spcAft>
                <a:spcPct val="35000"/>
              </a:spcAft>
            </a:pPr>
            <a:r>
              <a:rPr lang="en-ZA" sz="1600" b="0" i="0" kern="1200" dirty="0">
                <a:solidFill>
                  <a:schemeClr val="bg1"/>
                </a:solidFill>
                <a:latin typeface="DINOT-Regular"/>
                <a:ea typeface="Times New Roman" panose="02020603050405020304" pitchFamily="18" charset="0"/>
                <a:cs typeface="DINOT-Regular"/>
              </a:rPr>
              <a:t>Results can be read right away </a:t>
            </a:r>
            <a:r>
              <a:rPr lang="en-ZA" sz="1600" dirty="0">
                <a:solidFill>
                  <a:schemeClr val="bg1"/>
                </a:solidFill>
                <a:latin typeface="DINOT-Regular"/>
                <a:ea typeface="Times New Roman" panose="02020603050405020304" pitchFamily="18" charset="0"/>
                <a:cs typeface="DINOT-Regular"/>
              </a:rPr>
              <a:t>in a few minutes without</a:t>
            </a:r>
            <a:r>
              <a:rPr lang="en-ZA" sz="1600" b="0" i="0" kern="1200" dirty="0">
                <a:solidFill>
                  <a:schemeClr val="bg1"/>
                </a:solidFill>
                <a:latin typeface="DINOT-Regular"/>
                <a:ea typeface="Times New Roman" panose="02020603050405020304" pitchFamily="18" charset="0"/>
                <a:cs typeface="DINOT-Regular"/>
              </a:rPr>
              <a:t> waiting.</a:t>
            </a:r>
          </a:p>
        </p:txBody>
      </p:sp>
      <p:sp>
        <p:nvSpPr>
          <p:cNvPr id="16" name="Freeform 15">
            <a:extLst>
              <a:ext uri="{FF2B5EF4-FFF2-40B4-BE49-F238E27FC236}">
                <a16:creationId xmlns:a16="http://schemas.microsoft.com/office/drawing/2014/main" id="{0A046B4A-EFD4-2EDD-DF1F-27682F9DAFFE}"/>
              </a:ext>
            </a:extLst>
          </p:cNvPr>
          <p:cNvSpPr/>
          <p:nvPr/>
        </p:nvSpPr>
        <p:spPr>
          <a:xfrm>
            <a:off x="709986" y="2932848"/>
            <a:ext cx="2340000" cy="1688608"/>
          </a:xfrm>
          <a:custGeom>
            <a:avLst/>
            <a:gdLst>
              <a:gd name="connsiteX0" fmla="*/ 0 w 2613646"/>
              <a:gd name="connsiteY0" fmla="*/ 0 h 1568188"/>
              <a:gd name="connsiteX1" fmla="*/ 2613646 w 2613646"/>
              <a:gd name="connsiteY1" fmla="*/ 0 h 1568188"/>
              <a:gd name="connsiteX2" fmla="*/ 2613646 w 2613646"/>
              <a:gd name="connsiteY2" fmla="*/ 1568188 h 1568188"/>
              <a:gd name="connsiteX3" fmla="*/ 0 w 2613646"/>
              <a:gd name="connsiteY3" fmla="*/ 1568188 h 1568188"/>
              <a:gd name="connsiteX4" fmla="*/ 0 w 2613646"/>
              <a:gd name="connsiteY4" fmla="*/ 0 h 156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646" h="1568188">
                <a:moveTo>
                  <a:pt x="0" y="0"/>
                </a:moveTo>
                <a:lnTo>
                  <a:pt x="2613646" y="0"/>
                </a:lnTo>
                <a:lnTo>
                  <a:pt x="2613646" y="1568188"/>
                </a:lnTo>
                <a:lnTo>
                  <a:pt x="0" y="1568188"/>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ZA" sz="1600" b="1" kern="1200" dirty="0">
                <a:solidFill>
                  <a:schemeClr val="bg1"/>
                </a:solidFill>
                <a:latin typeface="DINOT-Bold" panose="02000503030000020003" pitchFamily="2" charset="77"/>
                <a:ea typeface="Times New Roman" panose="02020603050405020304" pitchFamily="18" charset="0"/>
              </a:rPr>
              <a:t>Reduced Stigma</a:t>
            </a:r>
          </a:p>
          <a:p>
            <a:pPr marL="0" lvl="0" indent="0" algn="ctr" defTabSz="666750">
              <a:lnSpc>
                <a:spcPct val="90000"/>
              </a:lnSpc>
              <a:spcBef>
                <a:spcPct val="0"/>
              </a:spcBef>
              <a:spcAft>
                <a:spcPct val="35000"/>
              </a:spcAft>
              <a:buNone/>
            </a:pPr>
            <a:r>
              <a:rPr lang="en-ZA" sz="1600" b="0" i="0" kern="1200" dirty="0">
                <a:solidFill>
                  <a:schemeClr val="bg1"/>
                </a:solidFill>
                <a:latin typeface="DINOT-Regular" panose="02000503030000020003" pitchFamily="2" charset="77"/>
                <a:ea typeface="Times New Roman" panose="02020603050405020304" pitchFamily="18" charset="0"/>
              </a:rPr>
              <a:t>Provides an alternative to clinic-based testing, valuable for key populations facing stigma.</a:t>
            </a:r>
          </a:p>
        </p:txBody>
      </p:sp>
      <p:sp>
        <p:nvSpPr>
          <p:cNvPr id="17" name="Freeform 16">
            <a:extLst>
              <a:ext uri="{FF2B5EF4-FFF2-40B4-BE49-F238E27FC236}">
                <a16:creationId xmlns:a16="http://schemas.microsoft.com/office/drawing/2014/main" id="{FA183971-E0A8-6F1D-F6F9-ACBC98CE2AB1}"/>
              </a:ext>
            </a:extLst>
          </p:cNvPr>
          <p:cNvSpPr/>
          <p:nvPr/>
        </p:nvSpPr>
        <p:spPr>
          <a:xfrm>
            <a:off x="3175051" y="2932847"/>
            <a:ext cx="2340000" cy="1688271"/>
          </a:xfrm>
          <a:custGeom>
            <a:avLst/>
            <a:gdLst>
              <a:gd name="connsiteX0" fmla="*/ 0 w 2613646"/>
              <a:gd name="connsiteY0" fmla="*/ 0 h 1568188"/>
              <a:gd name="connsiteX1" fmla="*/ 2613646 w 2613646"/>
              <a:gd name="connsiteY1" fmla="*/ 0 h 1568188"/>
              <a:gd name="connsiteX2" fmla="*/ 2613646 w 2613646"/>
              <a:gd name="connsiteY2" fmla="*/ 1568188 h 1568188"/>
              <a:gd name="connsiteX3" fmla="*/ 0 w 2613646"/>
              <a:gd name="connsiteY3" fmla="*/ 1568188 h 1568188"/>
              <a:gd name="connsiteX4" fmla="*/ 0 w 2613646"/>
              <a:gd name="connsiteY4" fmla="*/ 0 h 156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646" h="1568188">
                <a:moveTo>
                  <a:pt x="0" y="0"/>
                </a:moveTo>
                <a:lnTo>
                  <a:pt x="2613646" y="0"/>
                </a:lnTo>
                <a:lnTo>
                  <a:pt x="2613646" y="1568188"/>
                </a:lnTo>
                <a:lnTo>
                  <a:pt x="0" y="1568188"/>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ZA" sz="1600" b="1" kern="1200" dirty="0">
                <a:solidFill>
                  <a:schemeClr val="bg1"/>
                </a:solidFill>
                <a:latin typeface="DINOT-Bold" panose="02000503030000020003" pitchFamily="2" charset="77"/>
                <a:ea typeface="Times New Roman" panose="02020603050405020304" pitchFamily="18" charset="0"/>
              </a:rPr>
              <a:t>Flexibility</a:t>
            </a:r>
          </a:p>
          <a:p>
            <a:pPr marL="0" lvl="0" indent="0" algn="ctr" defTabSz="666750">
              <a:lnSpc>
                <a:spcPct val="90000"/>
              </a:lnSpc>
              <a:spcBef>
                <a:spcPct val="0"/>
              </a:spcBef>
              <a:spcAft>
                <a:spcPct val="35000"/>
              </a:spcAft>
              <a:buNone/>
            </a:pPr>
            <a:r>
              <a:rPr lang="en-ZA" sz="1600" b="0" i="0" kern="1200" dirty="0">
                <a:solidFill>
                  <a:schemeClr val="bg1"/>
                </a:solidFill>
                <a:latin typeface="DINOT-Regular" panose="02000503030000020003" pitchFamily="2" charset="77"/>
                <a:ea typeface="Times New Roman" panose="02020603050405020304" pitchFamily="18" charset="0"/>
              </a:rPr>
              <a:t>Offers both oral fluid and blood-based options, tailored to client preferences and needs.</a:t>
            </a:r>
          </a:p>
        </p:txBody>
      </p:sp>
      <p:sp>
        <p:nvSpPr>
          <p:cNvPr id="18" name="Freeform 17">
            <a:extLst>
              <a:ext uri="{FF2B5EF4-FFF2-40B4-BE49-F238E27FC236}">
                <a16:creationId xmlns:a16="http://schemas.microsoft.com/office/drawing/2014/main" id="{FA463AE8-F7EB-ADED-67F7-C5AC6CBAFC13}"/>
              </a:ext>
            </a:extLst>
          </p:cNvPr>
          <p:cNvSpPr/>
          <p:nvPr/>
        </p:nvSpPr>
        <p:spPr>
          <a:xfrm>
            <a:off x="709986" y="4756156"/>
            <a:ext cx="4805065" cy="1345653"/>
          </a:xfrm>
          <a:custGeom>
            <a:avLst/>
            <a:gdLst>
              <a:gd name="connsiteX0" fmla="*/ 0 w 2613646"/>
              <a:gd name="connsiteY0" fmla="*/ 0 h 1568188"/>
              <a:gd name="connsiteX1" fmla="*/ 2613646 w 2613646"/>
              <a:gd name="connsiteY1" fmla="*/ 0 h 1568188"/>
              <a:gd name="connsiteX2" fmla="*/ 2613646 w 2613646"/>
              <a:gd name="connsiteY2" fmla="*/ 1568188 h 1568188"/>
              <a:gd name="connsiteX3" fmla="*/ 0 w 2613646"/>
              <a:gd name="connsiteY3" fmla="*/ 1568188 h 1568188"/>
              <a:gd name="connsiteX4" fmla="*/ 0 w 2613646"/>
              <a:gd name="connsiteY4" fmla="*/ 0 h 156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646" h="1568188">
                <a:moveTo>
                  <a:pt x="0" y="0"/>
                </a:moveTo>
                <a:lnTo>
                  <a:pt x="2613646" y="0"/>
                </a:lnTo>
                <a:lnTo>
                  <a:pt x="2613646" y="1568188"/>
                </a:lnTo>
                <a:lnTo>
                  <a:pt x="0" y="1568188"/>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ZA" sz="1600" b="1" kern="1200" dirty="0">
                <a:solidFill>
                  <a:schemeClr val="bg1"/>
                </a:solidFill>
                <a:latin typeface="DINOT-Bold" panose="02000503030000020003" pitchFamily="2" charset="77"/>
                <a:ea typeface="Times New Roman" panose="02020603050405020304" pitchFamily="18" charset="0"/>
              </a:rPr>
              <a:t>Complete testing kits</a:t>
            </a:r>
          </a:p>
          <a:p>
            <a:pPr marL="0" lvl="0" indent="0" algn="ctr" defTabSz="666750">
              <a:lnSpc>
                <a:spcPct val="90000"/>
              </a:lnSpc>
              <a:spcBef>
                <a:spcPct val="0"/>
              </a:spcBef>
              <a:spcAft>
                <a:spcPct val="35000"/>
              </a:spcAft>
              <a:buNone/>
            </a:pPr>
            <a:r>
              <a:rPr lang="en-ZA" sz="1600" b="0" i="0" kern="1200" dirty="0">
                <a:solidFill>
                  <a:schemeClr val="bg1"/>
                </a:solidFill>
                <a:latin typeface="DINOT-Regular" panose="02000503030000020003" pitchFamily="2" charset="77"/>
                <a:ea typeface="Times New Roman" panose="02020603050405020304" pitchFamily="18" charset="0"/>
              </a:rPr>
              <a:t>The HIVST kits include all necessary materials to perform and interpret the test.</a:t>
            </a:r>
          </a:p>
        </p:txBody>
      </p:sp>
      <p:sp>
        <p:nvSpPr>
          <p:cNvPr id="7" name="Right Brace 6">
            <a:extLst>
              <a:ext uri="{FF2B5EF4-FFF2-40B4-BE49-F238E27FC236}">
                <a16:creationId xmlns:a16="http://schemas.microsoft.com/office/drawing/2014/main" id="{1042DD55-FD3F-5134-A62F-2212F5E1D4F8}"/>
              </a:ext>
            </a:extLst>
          </p:cNvPr>
          <p:cNvSpPr/>
          <p:nvPr/>
        </p:nvSpPr>
        <p:spPr>
          <a:xfrm>
            <a:off x="5640117" y="1109877"/>
            <a:ext cx="303923" cy="4991932"/>
          </a:xfrm>
          <a:prstGeom prst="rightBrace">
            <a:avLst>
              <a:gd name="adj1" fmla="val 8333"/>
              <a:gd name="adj2" fmla="val 48962"/>
            </a:avLst>
          </a:prstGeom>
          <a:ln>
            <a:solidFill>
              <a:schemeClr val="tx2"/>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32F33658-FAEC-7E81-8F17-49236D66811E}"/>
              </a:ext>
            </a:extLst>
          </p:cNvPr>
          <p:cNvSpPr txBox="1"/>
          <p:nvPr/>
        </p:nvSpPr>
        <p:spPr>
          <a:xfrm>
            <a:off x="6119754" y="1109876"/>
            <a:ext cx="5335646" cy="953099"/>
          </a:xfrm>
          <a:prstGeom prst="rect">
            <a:avLst/>
          </a:prstGeom>
          <a:solidFill>
            <a:schemeClr val="accent2"/>
          </a:solidFill>
        </p:spPr>
        <p:txBody>
          <a:bodyPr wrap="square" anchor="ctr">
            <a:noAutofit/>
          </a:bodyPr>
          <a:lstStyle/>
          <a:p>
            <a:pPr lvl="0">
              <a:buSzPts val="1000"/>
              <a:tabLst>
                <a:tab pos="457200" algn="l"/>
              </a:tabLst>
            </a:pPr>
            <a:r>
              <a:rPr lang="en-US" sz="1600" dirty="0">
                <a:solidFill>
                  <a:schemeClr val="tx2"/>
                </a:solidFill>
                <a:effectLst/>
                <a:latin typeface="DINOT-Regular" panose="02000503030000020003" pitchFamily="2" charset="77"/>
                <a:ea typeface="Times New Roman" panose="02020603050405020304" pitchFamily="18" charset="0"/>
              </a:rPr>
              <a:t>HIVST contributes to achieving public health goals by increasing testing uptake, reducing undiagnosed HIV cases, and supporting HIV prevention and treatment goals.</a:t>
            </a:r>
          </a:p>
        </p:txBody>
      </p:sp>
      <p:sp>
        <p:nvSpPr>
          <p:cNvPr id="8" name="Title 1">
            <a:extLst>
              <a:ext uri="{FF2B5EF4-FFF2-40B4-BE49-F238E27FC236}">
                <a16:creationId xmlns:a16="http://schemas.microsoft.com/office/drawing/2014/main" id="{9FB5A274-4058-84B3-A3E2-2F932CB6D688}"/>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500" dirty="0">
                <a:solidFill>
                  <a:schemeClr val="accent1"/>
                </a:solidFill>
                <a:latin typeface="DINOT-Regular" panose="02000503030000020003" pitchFamily="2" charset="77"/>
              </a:rPr>
              <a:t>HIV Self-Testing – Potential Benefits </a:t>
            </a:r>
            <a:endParaRPr lang="en-US" sz="2500" dirty="0">
              <a:solidFill>
                <a:schemeClr val="accent1"/>
              </a:solidFill>
              <a:latin typeface="DINOT-Regular" panose="02000503030000020003" pitchFamily="2" charset="77"/>
            </a:endParaRPr>
          </a:p>
        </p:txBody>
      </p:sp>
      <p:sp>
        <p:nvSpPr>
          <p:cNvPr id="10" name="Rectangle 9">
            <a:extLst>
              <a:ext uri="{FF2B5EF4-FFF2-40B4-BE49-F238E27FC236}">
                <a16:creationId xmlns:a16="http://schemas.microsoft.com/office/drawing/2014/main" id="{2AF032D4-1D22-E740-4A00-ACD0EF3B88BD}"/>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1" name="Title 1">
            <a:extLst>
              <a:ext uri="{FF2B5EF4-FFF2-40B4-BE49-F238E27FC236}">
                <a16:creationId xmlns:a16="http://schemas.microsoft.com/office/drawing/2014/main" id="{2ACDCB1A-A178-98F3-5CEF-BD9C61527A19}"/>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pic>
        <p:nvPicPr>
          <p:cNvPr id="2" name="Picture 19">
            <a:extLst>
              <a:ext uri="{FF2B5EF4-FFF2-40B4-BE49-F238E27FC236}">
                <a16:creationId xmlns:a16="http://schemas.microsoft.com/office/drawing/2014/main" id="{2B10CEC2-1499-21BA-3EBC-159DFC182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96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3B9C7A-F859-B964-9979-EBEE7BEAAEC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FD57007-E9B1-79CF-CBD5-52723266CDD2}"/>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kern="1200" dirty="0">
                <a:solidFill>
                  <a:schemeClr val="accent1"/>
                </a:solidFill>
                <a:latin typeface="DINOT-Regular" panose="02000503030000020003" pitchFamily="2" charset="77"/>
              </a:rPr>
              <a:t>Summary of new and updated recommendations</a:t>
            </a:r>
            <a:endParaRPr lang="en-US" sz="2500" dirty="0">
              <a:solidFill>
                <a:schemeClr val="accent1"/>
              </a:solidFill>
              <a:latin typeface="DINOT-Regular" panose="02000503030000020003" pitchFamily="2" charset="77"/>
            </a:endParaRPr>
          </a:p>
        </p:txBody>
      </p:sp>
      <p:sp>
        <p:nvSpPr>
          <p:cNvPr id="8" name="Rectangle 7">
            <a:extLst>
              <a:ext uri="{FF2B5EF4-FFF2-40B4-BE49-F238E27FC236}">
                <a16:creationId xmlns:a16="http://schemas.microsoft.com/office/drawing/2014/main" id="{F3F6665E-144E-9941-4771-BCCDD029ECC2}"/>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Title 1">
            <a:extLst>
              <a:ext uri="{FF2B5EF4-FFF2-40B4-BE49-F238E27FC236}">
                <a16:creationId xmlns:a16="http://schemas.microsoft.com/office/drawing/2014/main" id="{59E4542A-2B98-33CE-ED52-EC8487F1A85E}"/>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1" name="Rectangle 10">
            <a:extLst>
              <a:ext uri="{FF2B5EF4-FFF2-40B4-BE49-F238E27FC236}">
                <a16:creationId xmlns:a16="http://schemas.microsoft.com/office/drawing/2014/main" id="{4B6E046E-DBC1-4B26-1B03-2ECB4A200FC8}"/>
              </a:ext>
            </a:extLst>
          </p:cNvPr>
          <p:cNvSpPr/>
          <p:nvPr/>
        </p:nvSpPr>
        <p:spPr>
          <a:xfrm>
            <a:off x="736600" y="883418"/>
            <a:ext cx="10718800" cy="5521554"/>
          </a:xfrm>
          <a:prstGeom prst="rect">
            <a:avLst/>
          </a:prstGeom>
          <a:solidFill>
            <a:srgbClr val="E6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sz="2000" dirty="0"/>
          </a:p>
        </p:txBody>
      </p:sp>
      <p:pic>
        <p:nvPicPr>
          <p:cNvPr id="13" name="Picture 12">
            <a:extLst>
              <a:ext uri="{FF2B5EF4-FFF2-40B4-BE49-F238E27FC236}">
                <a16:creationId xmlns:a16="http://schemas.microsoft.com/office/drawing/2014/main" id="{66F51992-EFC6-BBDB-8169-A10D20679BE2}"/>
              </a:ext>
            </a:extLst>
          </p:cNvPr>
          <p:cNvPicPr>
            <a:picLocks noChangeAspect="1"/>
          </p:cNvPicPr>
          <p:nvPr/>
        </p:nvPicPr>
        <p:blipFill>
          <a:blip r:embed="rId3"/>
          <a:stretch>
            <a:fillRect/>
          </a:stretch>
        </p:blipFill>
        <p:spPr>
          <a:xfrm>
            <a:off x="2019716" y="884369"/>
            <a:ext cx="8152567" cy="5521554"/>
          </a:xfrm>
          <a:prstGeom prst="rect">
            <a:avLst/>
          </a:prstGeom>
          <a:solidFill>
            <a:schemeClr val="accent1">
              <a:lumMod val="20000"/>
              <a:lumOff val="80000"/>
            </a:schemeClr>
          </a:solidFill>
        </p:spPr>
      </p:pic>
      <p:pic>
        <p:nvPicPr>
          <p:cNvPr id="2" name="Picture 19">
            <a:extLst>
              <a:ext uri="{FF2B5EF4-FFF2-40B4-BE49-F238E27FC236}">
                <a16:creationId xmlns:a16="http://schemas.microsoft.com/office/drawing/2014/main" id="{70E78E2A-3505-AA01-A57E-9D64AA9F02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826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1906394" y="1092740"/>
            <a:ext cx="5738590" cy="5142433"/>
          </a:xfrm>
          <a:prstGeom prst="rect">
            <a:avLst/>
          </a:prstGeom>
        </p:spPr>
        <p:txBody>
          <a:bodyPr vert="horz" wrap="square" lIns="0" tIns="12700" rIns="0" bIns="0" rtlCol="0">
            <a:spAutoFit/>
          </a:bodyPr>
          <a:lstStyle/>
          <a:p>
            <a:pPr marL="115569">
              <a:spcBef>
                <a:spcPts val="100"/>
              </a:spcBef>
              <a:tabLst>
                <a:tab pos="457834" algn="l"/>
              </a:tabLst>
            </a:pPr>
            <a:r>
              <a:rPr sz="1600" b="1" spc="-10" dirty="0">
                <a:solidFill>
                  <a:schemeClr val="accent1"/>
                </a:solidFill>
                <a:latin typeface="DINOT-Bold" panose="02000503030000020003" pitchFamily="2" charset="77"/>
                <a:cs typeface="Carlito"/>
              </a:rPr>
              <a:t>Self-testing</a:t>
            </a:r>
            <a:r>
              <a:rPr sz="1600" b="1" spc="-70" dirty="0">
                <a:solidFill>
                  <a:schemeClr val="accent1"/>
                </a:solidFill>
                <a:latin typeface="DINOT-Bold" panose="02000503030000020003" pitchFamily="2" charset="77"/>
                <a:cs typeface="Times New Roman"/>
              </a:rPr>
              <a:t> </a:t>
            </a:r>
            <a:r>
              <a:rPr sz="1600" b="1" dirty="0">
                <a:solidFill>
                  <a:schemeClr val="accent1"/>
                </a:solidFill>
                <a:latin typeface="DINOT-Bold" panose="02000503030000020003" pitchFamily="2" charset="77"/>
                <a:cs typeface="Carlito"/>
              </a:rPr>
              <a:t>is</a:t>
            </a:r>
            <a:r>
              <a:rPr sz="1600" b="1" spc="-75" dirty="0">
                <a:solidFill>
                  <a:schemeClr val="accent1"/>
                </a:solidFill>
                <a:latin typeface="DINOT-Bold" panose="02000503030000020003" pitchFamily="2" charset="77"/>
                <a:cs typeface="Times New Roman"/>
              </a:rPr>
              <a:t> </a:t>
            </a:r>
            <a:r>
              <a:rPr sz="1600" b="1" dirty="0">
                <a:solidFill>
                  <a:schemeClr val="accent1"/>
                </a:solidFill>
                <a:latin typeface="DINOT-Bold" panose="02000503030000020003" pitchFamily="2" charset="77"/>
                <a:cs typeface="Carlito"/>
              </a:rPr>
              <a:t>safe,</a:t>
            </a:r>
            <a:r>
              <a:rPr sz="1600" b="1" spc="-60" dirty="0">
                <a:solidFill>
                  <a:schemeClr val="accent1"/>
                </a:solidFill>
                <a:latin typeface="DINOT-Bold" panose="02000503030000020003" pitchFamily="2" charset="77"/>
                <a:cs typeface="Times New Roman"/>
              </a:rPr>
              <a:t> </a:t>
            </a:r>
            <a:r>
              <a:rPr sz="1600" b="1" spc="-10" dirty="0">
                <a:solidFill>
                  <a:schemeClr val="accent1"/>
                </a:solidFill>
                <a:latin typeface="DINOT-Bold" panose="02000503030000020003" pitchFamily="2" charset="77"/>
                <a:cs typeface="Carlito"/>
              </a:rPr>
              <a:t>effective</a:t>
            </a:r>
            <a:r>
              <a:rPr sz="1600" b="1" spc="-25" dirty="0">
                <a:solidFill>
                  <a:schemeClr val="accent1"/>
                </a:solidFill>
                <a:latin typeface="DINOT-Bold" panose="02000503030000020003" pitchFamily="2" charset="77"/>
                <a:cs typeface="Times New Roman"/>
              </a:rPr>
              <a:t> </a:t>
            </a:r>
            <a:r>
              <a:rPr sz="1600" b="1" dirty="0">
                <a:solidFill>
                  <a:schemeClr val="accent1"/>
                </a:solidFill>
                <a:latin typeface="DINOT-Bold" panose="02000503030000020003" pitchFamily="2" charset="77"/>
                <a:cs typeface="Carlito"/>
              </a:rPr>
              <a:t>and</a:t>
            </a:r>
            <a:r>
              <a:rPr sz="1600" b="1" spc="-60" dirty="0">
                <a:solidFill>
                  <a:schemeClr val="accent1"/>
                </a:solidFill>
                <a:latin typeface="DINOT-Bold" panose="02000503030000020003" pitchFamily="2" charset="77"/>
                <a:cs typeface="Times New Roman"/>
              </a:rPr>
              <a:t> </a:t>
            </a:r>
            <a:r>
              <a:rPr sz="1600" b="1" spc="-10" dirty="0">
                <a:solidFill>
                  <a:schemeClr val="accent1"/>
                </a:solidFill>
                <a:latin typeface="DINOT-Bold" panose="02000503030000020003" pitchFamily="2" charset="77"/>
                <a:cs typeface="Carlito"/>
              </a:rPr>
              <a:t>empowering</a:t>
            </a:r>
            <a:endParaRPr sz="1600" b="1" dirty="0">
              <a:solidFill>
                <a:schemeClr val="accent1"/>
              </a:solidFill>
              <a:latin typeface="DINOT-Bold" panose="02000503030000020003" pitchFamily="2" charset="77"/>
              <a:cs typeface="Carlito"/>
            </a:endParaRPr>
          </a:p>
          <a:p>
            <a:pPr marL="401319" marR="5080" indent="-285750">
              <a:spcBef>
                <a:spcPts val="20"/>
              </a:spcBef>
              <a:buFont typeface="Arial" panose="020B0604020202020204" pitchFamily="34" charset="0"/>
              <a:buChar char="•"/>
              <a:tabLst>
                <a:tab pos="915669" algn="l"/>
              </a:tabLst>
            </a:pPr>
            <a:r>
              <a:rPr sz="1600" spc="-10" dirty="0">
                <a:solidFill>
                  <a:schemeClr val="tx2"/>
                </a:solidFill>
                <a:latin typeface="DINOT-Regular" panose="02000503030000020003" pitchFamily="2" charset="77"/>
                <a:cs typeface="Carlito"/>
              </a:rPr>
              <a:t>Recommended</a:t>
            </a:r>
            <a:r>
              <a:rPr sz="1600" spc="-5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across</a:t>
            </a:r>
            <a:r>
              <a:rPr sz="1600" spc="-4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conditions</a:t>
            </a:r>
            <a:r>
              <a:rPr sz="1600" spc="-3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and</a:t>
            </a:r>
            <a:r>
              <a:rPr sz="1600" spc="-5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diseases</a:t>
            </a:r>
            <a:r>
              <a:rPr sz="1600" spc="-3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including</a:t>
            </a:r>
            <a:r>
              <a:rPr sz="1600" spc="-65" dirty="0">
                <a:solidFill>
                  <a:schemeClr val="tx2"/>
                </a:solidFill>
                <a:latin typeface="DINOT-Regular" panose="02000503030000020003" pitchFamily="2" charset="77"/>
                <a:cs typeface="Times New Roman"/>
              </a:rPr>
              <a:t> </a:t>
            </a:r>
            <a:r>
              <a:rPr sz="1600" spc="-35" dirty="0">
                <a:solidFill>
                  <a:schemeClr val="tx2"/>
                </a:solidFill>
                <a:latin typeface="DINOT-Regular" panose="02000503030000020003" pitchFamily="2" charset="77"/>
                <a:cs typeface="Carlito"/>
              </a:rPr>
              <a:t>HIV,</a:t>
            </a:r>
            <a:r>
              <a:rPr sz="1600" spc="-2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hepatitis</a:t>
            </a:r>
            <a:r>
              <a:rPr sz="1600" spc="-6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C</a:t>
            </a:r>
            <a:r>
              <a:rPr sz="1600" spc="-4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and</a:t>
            </a:r>
            <a:r>
              <a:rPr sz="1600" spc="-5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syphilis</a:t>
            </a:r>
            <a:r>
              <a:rPr sz="1600" spc="-1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t>
            </a:r>
            <a:r>
              <a:rPr sz="1600" spc="-3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including</a:t>
            </a:r>
            <a:r>
              <a:rPr sz="1600" spc="-5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dual</a:t>
            </a:r>
            <a:r>
              <a:rPr sz="1600" spc="-25" dirty="0">
                <a:solidFill>
                  <a:schemeClr val="tx2"/>
                </a:solidFill>
                <a:latin typeface="DINOT-Regular" panose="02000503030000020003" pitchFamily="2" charset="77"/>
                <a:cs typeface="Times New Roman"/>
              </a:rPr>
              <a:t> </a:t>
            </a:r>
            <a:r>
              <a:rPr sz="1600" spc="-20" dirty="0">
                <a:solidFill>
                  <a:schemeClr val="tx2"/>
                </a:solidFill>
                <a:latin typeface="DINOT-Regular" panose="02000503030000020003" pitchFamily="2" charset="77"/>
                <a:cs typeface="Carlito"/>
              </a:rPr>
              <a:t>HIV/syphilis</a:t>
            </a:r>
            <a:r>
              <a:rPr sz="1600" spc="-2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self-</a:t>
            </a:r>
            <a:r>
              <a:rPr sz="1600" spc="-20" dirty="0">
                <a:solidFill>
                  <a:schemeClr val="tx2"/>
                </a:solidFill>
                <a:latin typeface="DINOT-Regular" panose="02000503030000020003" pitchFamily="2" charset="77"/>
                <a:cs typeface="Carlito"/>
              </a:rPr>
              <a:t>tests</a:t>
            </a:r>
            <a:endParaRPr sz="1600" dirty="0">
              <a:solidFill>
                <a:schemeClr val="tx2"/>
              </a:solidFill>
              <a:latin typeface="DINOT-Regular" panose="02000503030000020003" pitchFamily="2" charset="77"/>
              <a:cs typeface="Carlito"/>
            </a:endParaRPr>
          </a:p>
          <a:p>
            <a:pPr marL="401320" indent="-285750">
              <a:buFont typeface="Arial" panose="020B0604020202020204" pitchFamily="34" charset="0"/>
              <a:buChar char="•"/>
              <a:tabLst>
                <a:tab pos="915035" algn="l"/>
              </a:tabLst>
            </a:pPr>
            <a:r>
              <a:rPr sz="1600" spc="-10" dirty="0">
                <a:solidFill>
                  <a:schemeClr val="tx2"/>
                </a:solidFill>
                <a:latin typeface="DINOT-Regular" panose="02000503030000020003" pitchFamily="2" charset="77"/>
                <a:cs typeface="Carlito"/>
              </a:rPr>
              <a:t>Affordable</a:t>
            </a:r>
            <a:r>
              <a:rPr sz="1600" spc="-2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and</a:t>
            </a:r>
            <a:r>
              <a:rPr sz="1600" spc="-6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WHO</a:t>
            </a:r>
            <a:r>
              <a:rPr sz="1600" spc="-4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prequalified</a:t>
            </a:r>
            <a:r>
              <a:rPr sz="1600" spc="-6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self-</a:t>
            </a:r>
            <a:r>
              <a:rPr sz="1600" dirty="0">
                <a:solidFill>
                  <a:schemeClr val="tx2"/>
                </a:solidFill>
                <a:latin typeface="DINOT-Regular" panose="02000503030000020003" pitchFamily="2" charset="77"/>
                <a:cs typeface="Carlito"/>
              </a:rPr>
              <a:t>tests</a:t>
            </a:r>
            <a:r>
              <a:rPr sz="1600" spc="-5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increasingly</a:t>
            </a:r>
            <a:r>
              <a:rPr sz="1600" spc="-6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available</a:t>
            </a:r>
            <a:r>
              <a:rPr sz="1600" spc="-45" dirty="0">
                <a:solidFill>
                  <a:schemeClr val="tx2"/>
                </a:solidFill>
                <a:latin typeface="DINOT-Regular" panose="02000503030000020003" pitchFamily="2" charset="77"/>
                <a:cs typeface="Times New Roman"/>
              </a:rPr>
              <a:t> </a:t>
            </a:r>
            <a:r>
              <a:rPr sz="1600" spc="-20" dirty="0">
                <a:solidFill>
                  <a:schemeClr val="tx2"/>
                </a:solidFill>
                <a:latin typeface="DINOT-Regular" panose="02000503030000020003" pitchFamily="2" charset="77"/>
                <a:cs typeface="Carlito"/>
              </a:rPr>
              <a:t>($1)</a:t>
            </a:r>
            <a:endParaRPr sz="1600" dirty="0">
              <a:solidFill>
                <a:schemeClr val="tx2"/>
              </a:solidFill>
              <a:latin typeface="DINOT-Regular" panose="02000503030000020003" pitchFamily="2" charset="77"/>
              <a:cs typeface="Carlito"/>
            </a:endParaRPr>
          </a:p>
          <a:p>
            <a:pPr marL="401319" marR="412115" indent="-285750">
              <a:buFont typeface="Arial" panose="020B0604020202020204" pitchFamily="34" charset="0"/>
              <a:buChar char="•"/>
              <a:tabLst>
                <a:tab pos="915669" algn="l"/>
              </a:tabLst>
            </a:pPr>
            <a:r>
              <a:rPr sz="1600" dirty="0">
                <a:solidFill>
                  <a:schemeClr val="tx2"/>
                </a:solidFill>
                <a:latin typeface="DINOT-Regular" panose="02000503030000020003" pitchFamily="2" charset="77"/>
                <a:cs typeface="Carlito"/>
              </a:rPr>
              <a:t>ST</a:t>
            </a:r>
            <a:r>
              <a:rPr sz="1600" spc="-5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used</a:t>
            </a:r>
            <a:r>
              <a:rPr sz="1600" spc="-5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in</a:t>
            </a:r>
            <a:r>
              <a:rPr sz="1600" spc="-5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facilities,</a:t>
            </a:r>
            <a:r>
              <a:rPr sz="1600" spc="-1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communities,</a:t>
            </a:r>
            <a:r>
              <a:rPr sz="1600" spc="-4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pharmacies</a:t>
            </a:r>
            <a:r>
              <a:rPr sz="1600" spc="-6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and</a:t>
            </a:r>
            <a:r>
              <a:rPr sz="1600" spc="-5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through</a:t>
            </a:r>
            <a:r>
              <a:rPr sz="1600" spc="-5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partners,</a:t>
            </a:r>
            <a:r>
              <a:rPr sz="1600" spc="-4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peers</a:t>
            </a:r>
            <a:r>
              <a:rPr sz="1600" spc="-60" dirty="0">
                <a:solidFill>
                  <a:schemeClr val="tx2"/>
                </a:solidFill>
                <a:latin typeface="DINOT-Regular" panose="02000503030000020003" pitchFamily="2" charset="77"/>
                <a:cs typeface="Times New Roman"/>
              </a:rPr>
              <a:t> </a:t>
            </a:r>
            <a:r>
              <a:rPr sz="1600" spc="-25" dirty="0">
                <a:solidFill>
                  <a:schemeClr val="tx2"/>
                </a:solidFill>
                <a:latin typeface="DINOT-Regular" panose="02000503030000020003" pitchFamily="2" charset="77"/>
                <a:cs typeface="Carlito"/>
              </a:rPr>
              <a:t>and</a:t>
            </a:r>
            <a:r>
              <a:rPr sz="1600" spc="-2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networks</a:t>
            </a:r>
            <a:r>
              <a:rPr sz="1600" spc="-3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in</a:t>
            </a:r>
            <a:r>
              <a:rPr sz="1600" spc="-7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more</a:t>
            </a:r>
            <a:r>
              <a:rPr sz="1600" spc="-6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than</a:t>
            </a:r>
            <a:r>
              <a:rPr sz="1600" spc="-6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100</a:t>
            </a:r>
            <a:r>
              <a:rPr sz="1600" spc="-8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countries</a:t>
            </a:r>
            <a:endParaRPr lang="en-US" sz="1600" spc="-10" dirty="0">
              <a:solidFill>
                <a:schemeClr val="tx2"/>
              </a:solidFill>
              <a:latin typeface="DINOT-Regular" panose="02000503030000020003" pitchFamily="2" charset="77"/>
              <a:cs typeface="Carlito"/>
            </a:endParaRPr>
          </a:p>
          <a:p>
            <a:pPr marL="915669" marR="412115" lvl="1" indent="-342900">
              <a:buFont typeface="Arial"/>
              <a:buChar char="•"/>
              <a:tabLst>
                <a:tab pos="915669" algn="l"/>
              </a:tabLst>
            </a:pPr>
            <a:endParaRPr lang="en-US" sz="1600" spc="-10" dirty="0">
              <a:solidFill>
                <a:schemeClr val="tx2"/>
              </a:solidFill>
              <a:latin typeface="DINOT-Regular" panose="02000503030000020003" pitchFamily="2" charset="77"/>
              <a:cs typeface="Carlito"/>
            </a:endParaRPr>
          </a:p>
          <a:p>
            <a:pPr marL="12700">
              <a:spcBef>
                <a:spcPts val="384"/>
              </a:spcBef>
              <a:tabLst>
                <a:tab pos="354965" algn="l"/>
              </a:tabLst>
            </a:pPr>
            <a:r>
              <a:rPr sz="1600" b="1" dirty="0">
                <a:solidFill>
                  <a:schemeClr val="accent1"/>
                </a:solidFill>
                <a:latin typeface="DINOT-Bold" panose="02000503030000020003" pitchFamily="2" charset="77"/>
                <a:cs typeface="Carlito"/>
              </a:rPr>
              <a:t>HIVST</a:t>
            </a:r>
            <a:r>
              <a:rPr sz="1600" b="1" spc="-70" dirty="0">
                <a:solidFill>
                  <a:schemeClr val="accent1"/>
                </a:solidFill>
                <a:latin typeface="DINOT-Bold" panose="02000503030000020003" pitchFamily="2" charset="77"/>
                <a:cs typeface="Times New Roman"/>
              </a:rPr>
              <a:t> </a:t>
            </a:r>
            <a:r>
              <a:rPr sz="1600" b="1" dirty="0">
                <a:solidFill>
                  <a:schemeClr val="accent1"/>
                </a:solidFill>
                <a:latin typeface="DINOT-Bold" panose="02000503030000020003" pitchFamily="2" charset="77"/>
                <a:cs typeface="Carlito"/>
              </a:rPr>
              <a:t>now</a:t>
            </a:r>
            <a:r>
              <a:rPr sz="1600" b="1" spc="-75" dirty="0">
                <a:solidFill>
                  <a:schemeClr val="accent1"/>
                </a:solidFill>
                <a:latin typeface="DINOT-Bold" panose="02000503030000020003" pitchFamily="2" charset="77"/>
                <a:cs typeface="Times New Roman"/>
              </a:rPr>
              <a:t> </a:t>
            </a:r>
            <a:r>
              <a:rPr sz="1600" b="1" spc="-10" dirty="0">
                <a:solidFill>
                  <a:schemeClr val="accent1"/>
                </a:solidFill>
                <a:latin typeface="DINOT-Bold" panose="02000503030000020003" pitchFamily="2" charset="77"/>
                <a:cs typeface="Carlito"/>
              </a:rPr>
              <a:t>recommended</a:t>
            </a:r>
            <a:r>
              <a:rPr sz="1600" b="1" spc="-60" dirty="0">
                <a:solidFill>
                  <a:schemeClr val="accent1"/>
                </a:solidFill>
                <a:latin typeface="DINOT-Bold" panose="02000503030000020003" pitchFamily="2" charset="77"/>
                <a:cs typeface="Times New Roman"/>
              </a:rPr>
              <a:t> </a:t>
            </a:r>
            <a:r>
              <a:rPr sz="1600" b="1" dirty="0">
                <a:solidFill>
                  <a:schemeClr val="accent1"/>
                </a:solidFill>
                <a:latin typeface="DINOT-Bold" panose="02000503030000020003" pitchFamily="2" charset="77"/>
                <a:cs typeface="Carlito"/>
              </a:rPr>
              <a:t>more</a:t>
            </a:r>
            <a:r>
              <a:rPr sz="1600" b="1" spc="-80" dirty="0">
                <a:solidFill>
                  <a:schemeClr val="accent1"/>
                </a:solidFill>
                <a:latin typeface="DINOT-Bold" panose="02000503030000020003" pitchFamily="2" charset="77"/>
                <a:cs typeface="Times New Roman"/>
              </a:rPr>
              <a:t> </a:t>
            </a:r>
            <a:r>
              <a:rPr sz="1600" b="1" dirty="0">
                <a:solidFill>
                  <a:schemeClr val="accent1"/>
                </a:solidFill>
                <a:latin typeface="DINOT-Bold" panose="02000503030000020003" pitchFamily="2" charset="77"/>
                <a:cs typeface="Carlito"/>
              </a:rPr>
              <a:t>broadly</a:t>
            </a:r>
            <a:r>
              <a:rPr sz="1600" b="1" spc="-50" dirty="0">
                <a:solidFill>
                  <a:schemeClr val="accent1"/>
                </a:solidFill>
                <a:latin typeface="DINOT-Bold" panose="02000503030000020003" pitchFamily="2" charset="77"/>
                <a:cs typeface="Times New Roman"/>
              </a:rPr>
              <a:t> </a:t>
            </a:r>
            <a:r>
              <a:rPr sz="1600" b="1" dirty="0">
                <a:solidFill>
                  <a:schemeClr val="accent1"/>
                </a:solidFill>
                <a:latin typeface="DINOT-Bold" panose="02000503030000020003" pitchFamily="2" charset="77"/>
                <a:cs typeface="Carlito"/>
              </a:rPr>
              <a:t>in</a:t>
            </a:r>
            <a:r>
              <a:rPr sz="1600" b="1" spc="-80" dirty="0">
                <a:solidFill>
                  <a:schemeClr val="accent1"/>
                </a:solidFill>
                <a:latin typeface="DINOT-Bold" panose="02000503030000020003" pitchFamily="2" charset="77"/>
                <a:cs typeface="Times New Roman"/>
              </a:rPr>
              <a:t> </a:t>
            </a:r>
            <a:r>
              <a:rPr sz="1600" b="1" spc="-10" dirty="0">
                <a:solidFill>
                  <a:schemeClr val="accent1"/>
                </a:solidFill>
                <a:latin typeface="DINOT-Bold" panose="02000503030000020003" pitchFamily="2" charset="77"/>
                <a:cs typeface="Carlito"/>
              </a:rPr>
              <a:t>facilities</a:t>
            </a:r>
            <a:endParaRPr lang="en-US" sz="1600" b="1" dirty="0">
              <a:solidFill>
                <a:schemeClr val="accent1"/>
              </a:solidFill>
              <a:latin typeface="DINOT-Bold" panose="02000503030000020003" pitchFamily="2" charset="77"/>
              <a:cs typeface="Carlito"/>
            </a:endParaRPr>
          </a:p>
          <a:p>
            <a:pPr marL="298450" indent="-285750">
              <a:spcBef>
                <a:spcPts val="384"/>
              </a:spcBef>
              <a:buFont typeface="Arial" panose="020B0604020202020204" pitchFamily="34" charset="0"/>
              <a:buChar char="•"/>
              <a:tabLst>
                <a:tab pos="354965" algn="l"/>
              </a:tabLst>
            </a:pPr>
            <a:r>
              <a:rPr sz="1600" spc="-10" dirty="0">
                <a:solidFill>
                  <a:schemeClr val="tx2"/>
                </a:solidFill>
                <a:latin typeface="DINOT-Regular" panose="02000503030000020003" pitchFamily="2" charset="77"/>
                <a:cs typeface="Carlito"/>
              </a:rPr>
              <a:t>Increases</a:t>
            </a:r>
            <a:r>
              <a:rPr sz="1600" spc="-85" dirty="0">
                <a:solidFill>
                  <a:schemeClr val="tx2"/>
                </a:solidFill>
                <a:latin typeface="DINOT-Regular" panose="02000503030000020003" pitchFamily="2" charset="77"/>
                <a:cs typeface="Times New Roman"/>
              </a:rPr>
              <a:t> </a:t>
            </a:r>
            <a:r>
              <a:rPr lang="en-US" sz="1600" spc="-85" dirty="0">
                <a:solidFill>
                  <a:schemeClr val="tx2"/>
                </a:solidFill>
                <a:latin typeface="DINOT-Regular" panose="02000503030000020003" pitchFamily="2" charset="77"/>
                <a:cs typeface="Times New Roman"/>
              </a:rPr>
              <a:t> testing </a:t>
            </a:r>
            <a:r>
              <a:rPr sz="1600" spc="-10" dirty="0">
                <a:solidFill>
                  <a:schemeClr val="tx2"/>
                </a:solidFill>
                <a:latin typeface="DINOT-Regular" panose="02000503030000020003" pitchFamily="2" charset="77"/>
                <a:cs typeface="Carlito"/>
              </a:rPr>
              <a:t>coverage</a:t>
            </a:r>
            <a:r>
              <a:rPr sz="1600" spc="-3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when</a:t>
            </a:r>
            <a:r>
              <a:rPr sz="1600" spc="-7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needed</a:t>
            </a:r>
            <a:endParaRPr lang="en-US" sz="1600" dirty="0">
              <a:solidFill>
                <a:schemeClr val="tx2"/>
              </a:solidFill>
              <a:latin typeface="DINOT-Regular" panose="02000503030000020003" pitchFamily="2" charset="77"/>
              <a:cs typeface="Carlito"/>
            </a:endParaRPr>
          </a:p>
          <a:p>
            <a:pPr marL="298450" indent="-285750">
              <a:spcBef>
                <a:spcPts val="384"/>
              </a:spcBef>
              <a:buFont typeface="Arial" panose="020B0604020202020204" pitchFamily="34" charset="0"/>
              <a:buChar char="•"/>
              <a:tabLst>
                <a:tab pos="354965" algn="l"/>
              </a:tabLst>
            </a:pPr>
            <a:r>
              <a:rPr sz="1600" spc="-10" dirty="0">
                <a:solidFill>
                  <a:schemeClr val="tx2"/>
                </a:solidFill>
                <a:latin typeface="DINOT-Regular" panose="02000503030000020003" pitchFamily="2" charset="77"/>
                <a:cs typeface="Carlito"/>
              </a:rPr>
              <a:t>Replaces</a:t>
            </a:r>
            <a:r>
              <a:rPr sz="1600" spc="-5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risk-</a:t>
            </a:r>
            <a:r>
              <a:rPr sz="1600" dirty="0">
                <a:solidFill>
                  <a:schemeClr val="tx2"/>
                </a:solidFill>
                <a:latin typeface="DINOT-Regular" panose="02000503030000020003" pitchFamily="2" charset="77"/>
                <a:cs typeface="Carlito"/>
              </a:rPr>
              <a:t>based</a:t>
            </a:r>
            <a:r>
              <a:rPr sz="1600" spc="-6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screening</a:t>
            </a:r>
            <a:r>
              <a:rPr sz="1600" spc="-5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tools</a:t>
            </a:r>
            <a:r>
              <a:rPr sz="1600" spc="-4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which</a:t>
            </a:r>
            <a:r>
              <a:rPr sz="1600" spc="-6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miss</a:t>
            </a:r>
            <a:r>
              <a:rPr sz="1600" spc="-4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too</a:t>
            </a:r>
            <a:r>
              <a:rPr sz="1600" spc="-4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many</a:t>
            </a:r>
            <a:r>
              <a:rPr sz="1600" spc="-6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undiagnosed</a:t>
            </a:r>
            <a:r>
              <a:rPr sz="1600" spc="-6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PLHIV</a:t>
            </a:r>
            <a:endParaRPr lang="en-US" sz="1600" dirty="0">
              <a:solidFill>
                <a:schemeClr val="tx2"/>
              </a:solidFill>
              <a:latin typeface="DINOT-Regular" panose="02000503030000020003" pitchFamily="2" charset="77"/>
              <a:cs typeface="Carlito"/>
            </a:endParaRPr>
          </a:p>
          <a:p>
            <a:pPr marL="12700">
              <a:spcBef>
                <a:spcPts val="245"/>
              </a:spcBef>
              <a:tabLst>
                <a:tab pos="354965" algn="l"/>
              </a:tabLst>
            </a:pPr>
            <a:endParaRPr lang="en-US" sz="1600" strike="dblStrike" dirty="0">
              <a:solidFill>
                <a:schemeClr val="tx2"/>
              </a:solidFill>
              <a:latin typeface="DINOT-Regular" panose="02000503030000020003" pitchFamily="2" charset="77"/>
              <a:cs typeface="Carlito"/>
            </a:endParaRPr>
          </a:p>
          <a:p>
            <a:pPr marL="12700">
              <a:spcBef>
                <a:spcPts val="245"/>
              </a:spcBef>
              <a:tabLst>
                <a:tab pos="354965" algn="l"/>
              </a:tabLst>
            </a:pPr>
            <a:r>
              <a:rPr lang="en-US" sz="1600" b="1" spc="-10" dirty="0">
                <a:solidFill>
                  <a:schemeClr val="accent1"/>
                </a:solidFill>
                <a:latin typeface="DINOT-Bold" panose="02000503030000020003" pitchFamily="2" charset="77"/>
                <a:cs typeface="Carlito"/>
              </a:rPr>
              <a:t>HIVST now recommended for expanding prevention access </a:t>
            </a:r>
            <a:endParaRPr sz="1600" b="1" dirty="0">
              <a:solidFill>
                <a:schemeClr val="accent1"/>
              </a:solidFill>
              <a:latin typeface="DINOT-Bold" panose="02000503030000020003" pitchFamily="2" charset="77"/>
              <a:cs typeface="Carlito"/>
            </a:endParaRPr>
          </a:p>
          <a:p>
            <a:pPr marL="354965" indent="-342265">
              <a:spcBef>
                <a:spcPts val="20"/>
              </a:spcBef>
              <a:buFont typeface="Arial"/>
              <a:buChar char="•"/>
              <a:tabLst>
                <a:tab pos="812165" algn="l"/>
              </a:tabLst>
            </a:pPr>
            <a:r>
              <a:rPr lang="en-US" sz="1600" dirty="0">
                <a:solidFill>
                  <a:schemeClr val="tx2"/>
                </a:solidFill>
                <a:latin typeface="DINOT-Regular" panose="02000503030000020003" pitchFamily="2" charset="77"/>
                <a:cs typeface="Carlito"/>
              </a:rPr>
              <a:t>HIVST for </a:t>
            </a:r>
            <a:r>
              <a:rPr sz="1600" dirty="0">
                <a:solidFill>
                  <a:schemeClr val="tx2"/>
                </a:solidFill>
                <a:latin typeface="DINOT-Regular" panose="02000503030000020003" pitchFamily="2" charset="77"/>
                <a:cs typeface="Carlito"/>
              </a:rPr>
              <a:t>PEP</a:t>
            </a:r>
            <a:r>
              <a:rPr sz="1600" spc="-6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delivery</a:t>
            </a:r>
            <a:r>
              <a:rPr sz="1600" spc="-4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t>
            </a:r>
            <a:r>
              <a:rPr sz="1600" spc="-7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at</a:t>
            </a:r>
            <a:r>
              <a:rPr sz="1600" spc="-7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start</a:t>
            </a:r>
            <a:r>
              <a:rPr sz="1600" spc="-5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and</a:t>
            </a:r>
            <a:r>
              <a:rPr sz="1600" spc="-7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completion</a:t>
            </a:r>
            <a:endParaRPr sz="1600" dirty="0">
              <a:solidFill>
                <a:schemeClr val="tx2"/>
              </a:solidFill>
              <a:latin typeface="DINOT-Regular" panose="02000503030000020003" pitchFamily="2" charset="77"/>
              <a:cs typeface="Carlito"/>
            </a:endParaRPr>
          </a:p>
          <a:p>
            <a:pPr marL="354965" marR="389255" indent="-342900">
              <a:buFont typeface="Arial"/>
              <a:buChar char="•"/>
              <a:tabLst>
                <a:tab pos="812165" algn="l"/>
              </a:tabLst>
            </a:pPr>
            <a:r>
              <a:rPr lang="en-US" sz="1600" spc="-10" dirty="0">
                <a:solidFill>
                  <a:schemeClr val="tx2"/>
                </a:solidFill>
                <a:latin typeface="DINOT-Regular" panose="02000503030000020003" pitchFamily="2" charset="77"/>
                <a:cs typeface="Carlito"/>
              </a:rPr>
              <a:t>HIVST for i</a:t>
            </a:r>
            <a:r>
              <a:rPr sz="1600" spc="-10" dirty="0">
                <a:solidFill>
                  <a:schemeClr val="tx2"/>
                </a:solidFill>
                <a:latin typeface="DINOT-Regular" panose="02000503030000020003" pitchFamily="2" charset="77"/>
                <a:cs typeface="Carlito"/>
              </a:rPr>
              <a:t>nitiation,</a:t>
            </a:r>
            <a:r>
              <a:rPr sz="1600" spc="-4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re-initiation</a:t>
            </a:r>
            <a:r>
              <a:rPr sz="1600" spc="-7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and</a:t>
            </a:r>
            <a:r>
              <a:rPr sz="1600" spc="-6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continuation</a:t>
            </a:r>
            <a:r>
              <a:rPr sz="1600" spc="-3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of</a:t>
            </a:r>
            <a:r>
              <a:rPr sz="1600" spc="-5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PrEP</a:t>
            </a:r>
            <a:r>
              <a:rPr sz="1600" spc="-5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(oral</a:t>
            </a:r>
            <a:r>
              <a:rPr sz="1600" spc="-3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&amp;</a:t>
            </a:r>
            <a:r>
              <a:rPr sz="1600" spc="-8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ring</a:t>
            </a:r>
            <a:r>
              <a:rPr sz="1600" spc="-5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w/</a:t>
            </a:r>
            <a:r>
              <a:rPr sz="1600" spc="-6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ongoing</a:t>
            </a:r>
            <a:r>
              <a:rPr sz="1600" spc="-5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research</a:t>
            </a:r>
            <a:r>
              <a:rPr sz="1600" spc="-1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needed</a:t>
            </a:r>
            <a:r>
              <a:rPr sz="1600" spc="-9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for</a:t>
            </a:r>
            <a:r>
              <a:rPr sz="1600" spc="-6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LA-</a:t>
            </a:r>
            <a:r>
              <a:rPr sz="1600" spc="-20" dirty="0">
                <a:solidFill>
                  <a:schemeClr val="tx2"/>
                </a:solidFill>
                <a:latin typeface="DINOT-Regular" panose="02000503030000020003" pitchFamily="2" charset="77"/>
                <a:cs typeface="Carlito"/>
              </a:rPr>
              <a:t>PrEP)</a:t>
            </a:r>
            <a:endParaRPr sz="1600" dirty="0">
              <a:solidFill>
                <a:schemeClr val="tx2"/>
              </a:solidFill>
              <a:latin typeface="DINOT-Regular" panose="02000503030000020003" pitchFamily="2" charset="77"/>
              <a:cs typeface="Carlito"/>
            </a:endParaRPr>
          </a:p>
          <a:p>
            <a:pPr marL="354965" indent="-342265">
              <a:buFont typeface="Arial"/>
              <a:buChar char="•"/>
              <a:tabLst>
                <a:tab pos="812165" algn="l"/>
              </a:tabLst>
            </a:pPr>
            <a:r>
              <a:rPr sz="1600" spc="-10" dirty="0">
                <a:solidFill>
                  <a:schemeClr val="tx2"/>
                </a:solidFill>
                <a:latin typeface="DINOT-Regular" panose="02000503030000020003" pitchFamily="2" charset="77"/>
                <a:cs typeface="Carlito"/>
              </a:rPr>
              <a:t>Greater</a:t>
            </a:r>
            <a:r>
              <a:rPr sz="1600" spc="-9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access,</a:t>
            </a:r>
            <a:r>
              <a:rPr sz="1600" spc="-7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many</a:t>
            </a:r>
            <a:r>
              <a:rPr sz="1600" spc="-9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benefits,</a:t>
            </a:r>
            <a:r>
              <a:rPr sz="1600" spc="-7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lower</a:t>
            </a:r>
            <a:r>
              <a:rPr sz="1600" spc="-7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costs</a:t>
            </a:r>
            <a:endParaRPr sz="1600" dirty="0">
              <a:solidFill>
                <a:schemeClr val="tx2"/>
              </a:solidFill>
              <a:latin typeface="DINOT-Regular" panose="02000503030000020003" pitchFamily="2" charset="77"/>
              <a:cs typeface="Carlito"/>
            </a:endParaRPr>
          </a:p>
          <a:p>
            <a:pPr marL="354965" indent="-342265">
              <a:buFont typeface="Arial"/>
              <a:buChar char="•"/>
              <a:tabLst>
                <a:tab pos="812165" algn="l"/>
              </a:tabLst>
            </a:pPr>
            <a:r>
              <a:rPr sz="1600" dirty="0">
                <a:solidFill>
                  <a:schemeClr val="tx2"/>
                </a:solidFill>
                <a:latin typeface="DINOT-Regular" panose="02000503030000020003" pitchFamily="2" charset="77"/>
                <a:cs typeface="Carlito"/>
              </a:rPr>
              <a:t>No</a:t>
            </a:r>
            <a:r>
              <a:rPr sz="1600" spc="-4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risks</a:t>
            </a:r>
            <a:r>
              <a:rPr sz="1600" spc="-5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of</a:t>
            </a:r>
            <a:r>
              <a:rPr sz="1600" spc="-5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increasing</a:t>
            </a:r>
            <a:r>
              <a:rPr sz="1600" spc="-5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drug</a:t>
            </a:r>
            <a:r>
              <a:rPr sz="1600" spc="-75"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resistance</a:t>
            </a:r>
            <a:r>
              <a:rPr sz="1600" spc="-4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at</a:t>
            </a:r>
            <a:r>
              <a:rPr sz="1600" spc="-6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population-level</a:t>
            </a:r>
            <a:endParaRPr sz="1600" dirty="0">
              <a:solidFill>
                <a:schemeClr val="tx2"/>
              </a:solidFill>
              <a:latin typeface="DINOT-Regular" panose="02000503030000020003" pitchFamily="2" charset="77"/>
              <a:cs typeface="Carlito"/>
            </a:endParaRPr>
          </a:p>
          <a:p>
            <a:pPr marL="354965" indent="-342265">
              <a:buFont typeface="Arial"/>
              <a:buChar char="•"/>
              <a:tabLst>
                <a:tab pos="812165" algn="l"/>
              </a:tabLst>
            </a:pPr>
            <a:r>
              <a:rPr sz="1600" dirty="0">
                <a:solidFill>
                  <a:schemeClr val="tx2"/>
                </a:solidFill>
                <a:latin typeface="DINOT-Regular" panose="02000503030000020003" pitchFamily="2" charset="77"/>
                <a:cs typeface="Carlito"/>
              </a:rPr>
              <a:t>Oral</a:t>
            </a:r>
            <a:r>
              <a:rPr sz="1600" spc="-6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and</a:t>
            </a:r>
            <a:r>
              <a:rPr sz="1600" spc="-7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blood-</a:t>
            </a:r>
            <a:r>
              <a:rPr sz="1600" dirty="0">
                <a:solidFill>
                  <a:schemeClr val="tx2"/>
                </a:solidFill>
                <a:latin typeface="DINOT-Regular" panose="02000503030000020003" pitchFamily="2" charset="77"/>
                <a:cs typeface="Carlito"/>
              </a:rPr>
              <a:t>based</a:t>
            </a:r>
            <a:r>
              <a:rPr sz="1600" spc="-75"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ST</a:t>
            </a:r>
            <a:r>
              <a:rPr sz="1600" spc="-60" dirty="0">
                <a:solidFill>
                  <a:schemeClr val="tx2"/>
                </a:solidFill>
                <a:latin typeface="DINOT-Regular" panose="02000503030000020003" pitchFamily="2" charset="77"/>
                <a:cs typeface="Times New Roman"/>
              </a:rPr>
              <a:t> </a:t>
            </a:r>
            <a:r>
              <a:rPr sz="1600" dirty="0">
                <a:solidFill>
                  <a:schemeClr val="tx2"/>
                </a:solidFill>
                <a:latin typeface="DINOT-Regular" panose="02000503030000020003" pitchFamily="2" charset="77"/>
                <a:cs typeface="Carlito"/>
              </a:rPr>
              <a:t>both</a:t>
            </a:r>
            <a:r>
              <a:rPr sz="1600" spc="-70" dirty="0">
                <a:solidFill>
                  <a:schemeClr val="tx2"/>
                </a:solidFill>
                <a:latin typeface="DINOT-Regular" panose="02000503030000020003" pitchFamily="2" charset="77"/>
                <a:cs typeface="Times New Roman"/>
              </a:rPr>
              <a:t> </a:t>
            </a:r>
            <a:r>
              <a:rPr sz="1600" spc="-10" dirty="0">
                <a:solidFill>
                  <a:schemeClr val="tx2"/>
                </a:solidFill>
                <a:latin typeface="DINOT-Regular" panose="02000503030000020003" pitchFamily="2" charset="77"/>
                <a:cs typeface="Carlito"/>
              </a:rPr>
              <a:t>acceptable</a:t>
            </a:r>
            <a:endParaRPr sz="1600" dirty="0">
              <a:solidFill>
                <a:schemeClr val="tx2"/>
              </a:solidFill>
              <a:latin typeface="DINOT-Regular" panose="02000503030000020003" pitchFamily="2" charset="77"/>
              <a:cs typeface="Carlito"/>
            </a:endParaRPr>
          </a:p>
        </p:txBody>
      </p:sp>
      <p:pic>
        <p:nvPicPr>
          <p:cNvPr id="11" name="object 11"/>
          <p:cNvPicPr/>
          <p:nvPr/>
        </p:nvPicPr>
        <p:blipFill>
          <a:blip r:embed="rId3" cstate="print"/>
          <a:stretch>
            <a:fillRect/>
          </a:stretch>
        </p:blipFill>
        <p:spPr>
          <a:xfrm>
            <a:off x="709058" y="1516180"/>
            <a:ext cx="985550" cy="433238"/>
          </a:xfrm>
          <a:prstGeom prst="rect">
            <a:avLst/>
          </a:prstGeom>
        </p:spPr>
      </p:pic>
      <p:sp>
        <p:nvSpPr>
          <p:cNvPr id="2" name="TextBox 1">
            <a:extLst>
              <a:ext uri="{FF2B5EF4-FFF2-40B4-BE49-F238E27FC236}">
                <a16:creationId xmlns:a16="http://schemas.microsoft.com/office/drawing/2014/main" id="{C3F5C366-F54B-31DA-C828-32F5EB1CDB1E}"/>
              </a:ext>
            </a:extLst>
          </p:cNvPr>
          <p:cNvSpPr txBox="1"/>
          <p:nvPr/>
        </p:nvSpPr>
        <p:spPr>
          <a:xfrm>
            <a:off x="55570" y="78387"/>
            <a:ext cx="12136430" cy="483722"/>
          </a:xfrm>
          <a:prstGeom prst="rect">
            <a:avLst/>
          </a:prstGeom>
          <a:noFill/>
        </p:spPr>
        <p:txBody>
          <a:bodyPr wrap="square">
            <a:sp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Expanding Self-Testing – WHO recommendations</a:t>
            </a:r>
          </a:p>
        </p:txBody>
      </p:sp>
      <p:sp>
        <p:nvSpPr>
          <p:cNvPr id="15" name="Title 1">
            <a:extLst>
              <a:ext uri="{FF2B5EF4-FFF2-40B4-BE49-F238E27FC236}">
                <a16:creationId xmlns:a16="http://schemas.microsoft.com/office/drawing/2014/main" id="{85E47389-009B-DCEE-FCCE-5D3FA92A6870}"/>
              </a:ext>
            </a:extLst>
          </p:cNvPr>
          <p:cNvSpPr txBox="1">
            <a:spLocks/>
          </p:cNvSpPr>
          <p:nvPr/>
        </p:nvSpPr>
        <p:spPr>
          <a:xfrm>
            <a:off x="736601" y="256469"/>
            <a:ext cx="10718799" cy="480131"/>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kern="1200" dirty="0">
                <a:solidFill>
                  <a:schemeClr val="accent1"/>
                </a:solidFill>
                <a:latin typeface="DINOT-Regular" panose="02000503030000020003" pitchFamily="2" charset="77"/>
              </a:rPr>
              <a:t>Summary of new and updated recommendations</a:t>
            </a:r>
            <a:endParaRPr lang="en-US" sz="2800" dirty="0">
              <a:solidFill>
                <a:schemeClr val="accent1"/>
              </a:solidFill>
              <a:latin typeface="DINOT-Regular" panose="02000503030000020003" pitchFamily="2" charset="77"/>
            </a:endParaRPr>
          </a:p>
        </p:txBody>
      </p:sp>
      <p:sp>
        <p:nvSpPr>
          <p:cNvPr id="16" name="Rectangle 15">
            <a:extLst>
              <a:ext uri="{FF2B5EF4-FFF2-40B4-BE49-F238E27FC236}">
                <a16:creationId xmlns:a16="http://schemas.microsoft.com/office/drawing/2014/main" id="{D3B71EA8-5F78-3CAC-E4B9-116246CE51B4}"/>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7" name="Title 1">
            <a:extLst>
              <a:ext uri="{FF2B5EF4-FFF2-40B4-BE49-F238E27FC236}">
                <a16:creationId xmlns:a16="http://schemas.microsoft.com/office/drawing/2014/main" id="{5DF5B87C-6043-016F-81D3-2A07ADE5830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9" name="TextBox 18">
            <a:extLst>
              <a:ext uri="{FF2B5EF4-FFF2-40B4-BE49-F238E27FC236}">
                <a16:creationId xmlns:a16="http://schemas.microsoft.com/office/drawing/2014/main" id="{C609A096-D13C-0BD0-1D9A-6F49CFCA5C5F}"/>
              </a:ext>
            </a:extLst>
          </p:cNvPr>
          <p:cNvSpPr txBox="1"/>
          <p:nvPr/>
        </p:nvSpPr>
        <p:spPr>
          <a:xfrm>
            <a:off x="736600" y="6457949"/>
            <a:ext cx="8788624" cy="246221"/>
          </a:xfrm>
          <a:prstGeom prst="rect">
            <a:avLst/>
          </a:prstGeom>
          <a:noFill/>
        </p:spPr>
        <p:txBody>
          <a:bodyPr wrap="none" rtlCol="0">
            <a:spAutoFit/>
          </a:bodyPr>
          <a:lstStyle/>
          <a:p>
            <a:pPr marL="12700">
              <a:lnSpc>
                <a:spcPts val="1240"/>
              </a:lnSpc>
            </a:pPr>
            <a:r>
              <a:rPr lang="en-US" sz="1250" i="1" dirty="0">
                <a:solidFill>
                  <a:schemeClr val="tx2"/>
                </a:solidFill>
                <a:latin typeface="DINOT-LightItalic" panose="020B0504020101010102" pitchFamily="34" charset="77"/>
                <a:cs typeface="Carlito"/>
              </a:rPr>
              <a:t>CQUIN</a:t>
            </a:r>
            <a:r>
              <a:rPr lang="en-US" sz="1250" i="1" spc="-40" dirty="0">
                <a:solidFill>
                  <a:schemeClr val="tx2"/>
                </a:solidFill>
                <a:latin typeface="DINOT-LightItalic" panose="020B0504020101010102" pitchFamily="34" charset="77"/>
                <a:cs typeface="Times New Roman"/>
              </a:rPr>
              <a:t> </a:t>
            </a:r>
            <a:r>
              <a:rPr lang="en-US" sz="1250" i="1" dirty="0" err="1">
                <a:solidFill>
                  <a:schemeClr val="tx2"/>
                </a:solidFill>
                <a:latin typeface="DINOT-LightItalic" panose="020B0504020101010102" pitchFamily="34" charset="77"/>
                <a:cs typeface="Carlito"/>
              </a:rPr>
              <a:t>dHTS</a:t>
            </a:r>
            <a:r>
              <a:rPr lang="en-US" sz="1250" i="1" spc="-50"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Meeting</a:t>
            </a:r>
            <a:r>
              <a:rPr lang="en-US" sz="1250" i="1" spc="-5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a:t>
            </a:r>
            <a:r>
              <a:rPr lang="en-US" sz="1250" i="1" spc="-50"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July</a:t>
            </a:r>
            <a:r>
              <a:rPr lang="en-US" sz="1250" i="1" spc="-5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9</a:t>
            </a:r>
            <a:r>
              <a:rPr lang="en-US" sz="1250" i="1" spc="-2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a:t>
            </a:r>
            <a:r>
              <a:rPr lang="en-US" sz="1250" i="1" spc="-4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12,</a:t>
            </a:r>
            <a:r>
              <a:rPr lang="en-US" sz="1250" i="1" spc="-10"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2024</a:t>
            </a:r>
            <a:r>
              <a:rPr lang="en-US" sz="1250" i="1" spc="-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a:t>
            </a:r>
            <a:r>
              <a:rPr lang="en-US" sz="1250" i="1" spc="-3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Durban,</a:t>
            </a:r>
            <a:r>
              <a:rPr lang="en-US" sz="1250" i="1" spc="-100"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South</a:t>
            </a:r>
            <a:r>
              <a:rPr lang="en-US" sz="1250" i="1" spc="-65" dirty="0">
                <a:solidFill>
                  <a:schemeClr val="tx2"/>
                </a:solidFill>
                <a:latin typeface="DINOT-LightItalic" panose="020B0504020101010102" pitchFamily="34" charset="77"/>
                <a:cs typeface="Times New Roman"/>
              </a:rPr>
              <a:t> </a:t>
            </a:r>
            <a:r>
              <a:rPr lang="en-US" sz="1250" i="1" spc="-10" dirty="0">
                <a:solidFill>
                  <a:schemeClr val="tx2"/>
                </a:solidFill>
                <a:latin typeface="DINOT-LightItalic" panose="020B0504020101010102" pitchFamily="34" charset="77"/>
                <a:cs typeface="Carlito"/>
              </a:rPr>
              <a:t>Africa. Source:</a:t>
            </a:r>
            <a:r>
              <a:rPr lang="en-US" sz="1250" i="1" spc="-65" dirty="0">
                <a:solidFill>
                  <a:schemeClr val="tx2"/>
                </a:solidFill>
                <a:latin typeface="DINOT-LightItalic" panose="020B0504020101010102" pitchFamily="34" charset="77"/>
                <a:cs typeface="Times New Roman"/>
              </a:rPr>
              <a:t> </a:t>
            </a:r>
            <a:r>
              <a:rPr lang="en-US" sz="1250" i="1" u="sng" dirty="0">
                <a:solidFill>
                  <a:schemeClr val="tx2"/>
                </a:solidFill>
                <a:uFill>
                  <a:solidFill>
                    <a:srgbClr val="FFFFFF"/>
                  </a:solidFill>
                </a:uFill>
                <a:latin typeface="DINOT-LightItalic" panose="020B0504020101010102" pitchFamily="34" charset="77"/>
                <a:cs typeface="Carlito"/>
                <a:hlinkClick r:id="rId4">
                  <a:extLst>
                    <a:ext uri="{A12FA001-AC4F-418D-AE19-62706E023703}">
                      <ahyp:hlinkClr xmlns:ahyp="http://schemas.microsoft.com/office/drawing/2018/hyperlinkcolor" val="tx"/>
                    </a:ext>
                  </a:extLst>
                </a:hlinkClick>
              </a:rPr>
              <a:t>2018</a:t>
            </a:r>
            <a:r>
              <a:rPr lang="en-US" sz="1250" i="1" u="none" dirty="0">
                <a:solidFill>
                  <a:schemeClr val="tx2"/>
                </a:solidFill>
                <a:latin typeface="DINOT-LightItalic" panose="020B0504020101010102" pitchFamily="34" charset="77"/>
                <a:cs typeface="Carlito"/>
              </a:rPr>
              <a:t>,</a:t>
            </a:r>
            <a:r>
              <a:rPr lang="en-US" sz="1250" i="1" spc="-55" dirty="0">
                <a:solidFill>
                  <a:schemeClr val="tx2"/>
                </a:solidFill>
                <a:latin typeface="DINOT-LightItalic" panose="020B0504020101010102" pitchFamily="34" charset="77"/>
                <a:cs typeface="Times New Roman"/>
              </a:rPr>
              <a:t> </a:t>
            </a:r>
            <a:r>
              <a:rPr lang="en-US" sz="1250" i="1" u="sng" dirty="0">
                <a:solidFill>
                  <a:schemeClr val="tx2"/>
                </a:solidFill>
                <a:uFill>
                  <a:solidFill>
                    <a:srgbClr val="FFFFFF"/>
                  </a:solidFill>
                </a:uFill>
                <a:latin typeface="DINOT-LightItalic" panose="020B0504020101010102" pitchFamily="34" charset="77"/>
                <a:cs typeface="Carlito"/>
                <a:hlinkClick r:id="rId5">
                  <a:extLst>
                    <a:ext uri="{A12FA001-AC4F-418D-AE19-62706E023703}">
                      <ahyp:hlinkClr xmlns:ahyp="http://schemas.microsoft.com/office/drawing/2018/hyperlinkcolor" val="tx"/>
                    </a:ext>
                  </a:extLst>
                </a:hlinkClick>
              </a:rPr>
              <a:t>2022</a:t>
            </a:r>
            <a:r>
              <a:rPr lang="en-US" sz="1250" i="1" u="none" dirty="0">
                <a:solidFill>
                  <a:schemeClr val="tx2"/>
                </a:solidFill>
                <a:latin typeface="DINOT-LightItalic" panose="020B0504020101010102" pitchFamily="34" charset="77"/>
                <a:cs typeface="Carlito"/>
              </a:rPr>
              <a:t>,</a:t>
            </a:r>
            <a:r>
              <a:rPr lang="en-US" sz="1250" i="1" u="none" spc="-20" dirty="0">
                <a:solidFill>
                  <a:schemeClr val="tx2"/>
                </a:solidFill>
                <a:latin typeface="DINOT-LightItalic" panose="020B0504020101010102" pitchFamily="34" charset="77"/>
                <a:cs typeface="Times New Roman"/>
              </a:rPr>
              <a:t> </a:t>
            </a:r>
            <a:r>
              <a:rPr lang="en-US" sz="1250" i="1" u="sng" dirty="0">
                <a:solidFill>
                  <a:schemeClr val="tx2"/>
                </a:solidFill>
                <a:uFill>
                  <a:solidFill>
                    <a:srgbClr val="FFFFFF"/>
                  </a:solidFill>
                </a:uFill>
                <a:latin typeface="DINOT-LightItalic" panose="020B0504020101010102" pitchFamily="34" charset="77"/>
                <a:cs typeface="Carlito"/>
                <a:hlinkClick r:id="rId6">
                  <a:extLst>
                    <a:ext uri="{A12FA001-AC4F-418D-AE19-62706E023703}">
                      <ahyp:hlinkClr xmlns:ahyp="http://schemas.microsoft.com/office/drawing/2018/hyperlinkcolor" val="tx"/>
                    </a:ext>
                  </a:extLst>
                </a:hlinkClick>
              </a:rPr>
              <a:t>2022</a:t>
            </a:r>
            <a:r>
              <a:rPr lang="en-US" sz="1250" i="1" u="none" dirty="0">
                <a:solidFill>
                  <a:schemeClr val="tx2"/>
                </a:solidFill>
                <a:latin typeface="DINOT-LightItalic" panose="020B0504020101010102" pitchFamily="34" charset="77"/>
                <a:cs typeface="Carlito"/>
              </a:rPr>
              <a:t>,</a:t>
            </a:r>
            <a:r>
              <a:rPr lang="en-US" sz="1250" i="1" u="none" spc="-5" dirty="0">
                <a:solidFill>
                  <a:schemeClr val="tx2"/>
                </a:solidFill>
                <a:latin typeface="DINOT-LightItalic" panose="020B0504020101010102" pitchFamily="34" charset="77"/>
                <a:cs typeface="Times New Roman"/>
              </a:rPr>
              <a:t> </a:t>
            </a:r>
            <a:r>
              <a:rPr lang="en-US" sz="1250" i="1" u="none" dirty="0">
                <a:solidFill>
                  <a:schemeClr val="tx2"/>
                </a:solidFill>
                <a:latin typeface="DINOT-LightItalic" panose="020B0504020101010102" pitchFamily="34" charset="77"/>
                <a:cs typeface="Carlito"/>
              </a:rPr>
              <a:t>WHO</a:t>
            </a:r>
            <a:r>
              <a:rPr lang="en-US" sz="1250" i="1" u="none" spc="-60" dirty="0">
                <a:solidFill>
                  <a:schemeClr val="tx2"/>
                </a:solidFill>
                <a:latin typeface="DINOT-LightItalic" panose="020B0504020101010102" pitchFamily="34" charset="77"/>
                <a:cs typeface="Times New Roman"/>
              </a:rPr>
              <a:t> </a:t>
            </a:r>
            <a:r>
              <a:rPr lang="en-US" sz="1250" i="1" u="none" dirty="0">
                <a:solidFill>
                  <a:schemeClr val="tx2"/>
                </a:solidFill>
                <a:latin typeface="DINOT-LightItalic" panose="020B0504020101010102" pitchFamily="34" charset="77"/>
                <a:cs typeface="Carlito"/>
              </a:rPr>
              <a:t>2023,</a:t>
            </a:r>
            <a:r>
              <a:rPr lang="en-US" sz="1250" i="1" u="none" spc="-5" dirty="0">
                <a:solidFill>
                  <a:schemeClr val="tx2"/>
                </a:solidFill>
                <a:latin typeface="DINOT-LightItalic" panose="020B0504020101010102" pitchFamily="34" charset="77"/>
                <a:cs typeface="Times New Roman"/>
              </a:rPr>
              <a:t> </a:t>
            </a:r>
            <a:r>
              <a:rPr lang="en-US" sz="1250" i="1" u="none" dirty="0">
                <a:solidFill>
                  <a:schemeClr val="tx2"/>
                </a:solidFill>
                <a:latin typeface="DINOT-LightItalic" panose="020B0504020101010102" pitchFamily="34" charset="77"/>
                <a:cs typeface="Carlito"/>
              </a:rPr>
              <a:t>McGee</a:t>
            </a:r>
            <a:r>
              <a:rPr lang="en-US" sz="1250" i="1" u="none" spc="-65" dirty="0">
                <a:solidFill>
                  <a:schemeClr val="tx2"/>
                </a:solidFill>
                <a:latin typeface="DINOT-LightItalic" panose="020B0504020101010102" pitchFamily="34" charset="77"/>
                <a:cs typeface="Times New Roman"/>
              </a:rPr>
              <a:t> </a:t>
            </a:r>
            <a:r>
              <a:rPr lang="en-US" sz="1250" i="1" u="none" dirty="0">
                <a:solidFill>
                  <a:schemeClr val="tx2"/>
                </a:solidFill>
                <a:latin typeface="DINOT-LightItalic" panose="020B0504020101010102" pitchFamily="34" charset="77"/>
                <a:cs typeface="Carlito"/>
              </a:rPr>
              <a:t>2023,</a:t>
            </a:r>
            <a:r>
              <a:rPr lang="en-US" sz="1250" i="1" spc="-10" dirty="0">
                <a:solidFill>
                  <a:schemeClr val="tx2"/>
                </a:solidFill>
                <a:latin typeface="DINOT-LightItalic" panose="020B0504020101010102" pitchFamily="34" charset="77"/>
                <a:cs typeface="Times New Roman"/>
              </a:rPr>
              <a:t> </a:t>
            </a:r>
            <a:r>
              <a:rPr lang="en-US" sz="1250" i="1" u="sng" dirty="0">
                <a:solidFill>
                  <a:schemeClr val="tx2"/>
                </a:solidFill>
                <a:uFill>
                  <a:solidFill>
                    <a:srgbClr val="FFFFFF"/>
                  </a:solidFill>
                </a:uFill>
                <a:latin typeface="DINOT-LightItalic" panose="020B0504020101010102" pitchFamily="34" charset="77"/>
                <a:cs typeface="Carlito"/>
                <a:hlinkClick r:id="rId7">
                  <a:extLst>
                    <a:ext uri="{A12FA001-AC4F-418D-AE19-62706E023703}">
                      <ahyp:hlinkClr xmlns:ahyp="http://schemas.microsoft.com/office/drawing/2018/hyperlinkcolor" val="tx"/>
                    </a:ext>
                  </a:extLst>
                </a:hlinkClick>
              </a:rPr>
              <a:t>2023</a:t>
            </a:r>
            <a:r>
              <a:rPr lang="en-US" sz="1250" i="1" u="none" dirty="0">
                <a:solidFill>
                  <a:schemeClr val="tx2"/>
                </a:solidFill>
                <a:latin typeface="DINOT-LightItalic" panose="020B0504020101010102" pitchFamily="34" charset="77"/>
                <a:cs typeface="Carlito"/>
              </a:rPr>
              <a:t>,</a:t>
            </a:r>
            <a:r>
              <a:rPr lang="en-US" sz="1250" i="1" u="none" spc="-20" dirty="0">
                <a:solidFill>
                  <a:schemeClr val="tx2"/>
                </a:solidFill>
                <a:latin typeface="DINOT-LightItalic" panose="020B0504020101010102" pitchFamily="34" charset="77"/>
                <a:cs typeface="Times New Roman"/>
              </a:rPr>
              <a:t> </a:t>
            </a:r>
            <a:r>
              <a:rPr lang="en-US" sz="1250" i="1" u="none" dirty="0">
                <a:solidFill>
                  <a:schemeClr val="tx2"/>
                </a:solidFill>
                <a:latin typeface="DINOT-LightItalic" panose="020B0504020101010102" pitchFamily="34" charset="77"/>
                <a:cs typeface="Carlito"/>
              </a:rPr>
              <a:t>WHO</a:t>
            </a:r>
            <a:r>
              <a:rPr lang="en-US" sz="1250" i="1" u="none" spc="-50" dirty="0">
                <a:solidFill>
                  <a:schemeClr val="tx2"/>
                </a:solidFill>
                <a:latin typeface="DINOT-LightItalic" panose="020B0504020101010102" pitchFamily="34" charset="77"/>
                <a:cs typeface="Times New Roman"/>
              </a:rPr>
              <a:t> </a:t>
            </a:r>
            <a:r>
              <a:rPr lang="en-US" sz="1250" i="1" u="none" spc="-20" dirty="0">
                <a:solidFill>
                  <a:schemeClr val="tx2"/>
                </a:solidFill>
                <a:latin typeface="DINOT-LightItalic" panose="020B0504020101010102" pitchFamily="34" charset="77"/>
                <a:cs typeface="Carlito"/>
              </a:rPr>
              <a:t>2024</a:t>
            </a:r>
            <a:endParaRPr lang="en-US" sz="1250" i="1" dirty="0">
              <a:solidFill>
                <a:schemeClr val="tx2"/>
              </a:solidFill>
              <a:latin typeface="DINOT-LightItalic" panose="020B0504020101010102" pitchFamily="34" charset="77"/>
              <a:cs typeface="Carlito"/>
            </a:endParaRPr>
          </a:p>
        </p:txBody>
      </p:sp>
      <p:pic>
        <p:nvPicPr>
          <p:cNvPr id="22" name="object 11">
            <a:extLst>
              <a:ext uri="{FF2B5EF4-FFF2-40B4-BE49-F238E27FC236}">
                <a16:creationId xmlns:a16="http://schemas.microsoft.com/office/drawing/2014/main" id="{0D1759E4-AA25-29E3-7DE3-B97D30A7E3DE}"/>
              </a:ext>
            </a:extLst>
          </p:cNvPr>
          <p:cNvPicPr/>
          <p:nvPr/>
        </p:nvPicPr>
        <p:blipFill>
          <a:blip r:embed="rId3" cstate="print"/>
          <a:stretch>
            <a:fillRect/>
          </a:stretch>
        </p:blipFill>
        <p:spPr>
          <a:xfrm>
            <a:off x="661650" y="3481808"/>
            <a:ext cx="985550" cy="433238"/>
          </a:xfrm>
          <a:prstGeom prst="rect">
            <a:avLst/>
          </a:prstGeom>
        </p:spPr>
      </p:pic>
      <p:pic>
        <p:nvPicPr>
          <p:cNvPr id="23" name="object 11">
            <a:extLst>
              <a:ext uri="{FF2B5EF4-FFF2-40B4-BE49-F238E27FC236}">
                <a16:creationId xmlns:a16="http://schemas.microsoft.com/office/drawing/2014/main" id="{1B90ADDF-7602-C06D-0232-076768131893}"/>
              </a:ext>
            </a:extLst>
          </p:cNvPr>
          <p:cNvPicPr/>
          <p:nvPr/>
        </p:nvPicPr>
        <p:blipFill>
          <a:blip r:embed="rId3" cstate="print"/>
          <a:stretch>
            <a:fillRect/>
          </a:stretch>
        </p:blipFill>
        <p:spPr>
          <a:xfrm>
            <a:off x="575861" y="4904672"/>
            <a:ext cx="985550" cy="433238"/>
          </a:xfrm>
          <a:prstGeom prst="rect">
            <a:avLst/>
          </a:prstGeom>
        </p:spPr>
      </p:pic>
      <p:pic>
        <p:nvPicPr>
          <p:cNvPr id="24" name="Picture 2" descr="APCOM welcomes Thailand's approval of HIV self-testing: testBKK making  awareness and HIVST kit through online campaign - APCOM">
            <a:extLst>
              <a:ext uri="{FF2B5EF4-FFF2-40B4-BE49-F238E27FC236}">
                <a16:creationId xmlns:a16="http://schemas.microsoft.com/office/drawing/2014/main" id="{3780C138-AC8B-A9C1-87AD-9E9F940A4D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9967" y="1109883"/>
            <a:ext cx="3498546" cy="18008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9272840-EF7D-BC09-931D-C43A0797A80B}"/>
              </a:ext>
            </a:extLst>
          </p:cNvPr>
          <p:cNvPicPr>
            <a:picLocks noChangeAspect="1"/>
          </p:cNvPicPr>
          <p:nvPr/>
        </p:nvPicPr>
        <p:blipFill rotWithShape="1">
          <a:blip r:embed="rId9"/>
          <a:srcRect l="25367" r="20242"/>
          <a:stretch/>
        </p:blipFill>
        <p:spPr>
          <a:xfrm rot="16200000">
            <a:off x="10303287" y="2465826"/>
            <a:ext cx="547209" cy="1739900"/>
          </a:xfrm>
          <a:prstGeom prst="rect">
            <a:avLst/>
          </a:prstGeom>
        </p:spPr>
      </p:pic>
      <p:pic>
        <p:nvPicPr>
          <p:cNvPr id="25" name="Picture 24">
            <a:extLst>
              <a:ext uri="{FF2B5EF4-FFF2-40B4-BE49-F238E27FC236}">
                <a16:creationId xmlns:a16="http://schemas.microsoft.com/office/drawing/2014/main" id="{41FB0C4F-9D50-A720-37EA-FD76C8D9DEE5}"/>
              </a:ext>
            </a:extLst>
          </p:cNvPr>
          <p:cNvPicPr>
            <a:picLocks noChangeAspect="1"/>
          </p:cNvPicPr>
          <p:nvPr/>
        </p:nvPicPr>
        <p:blipFill>
          <a:blip r:embed="rId10"/>
          <a:stretch>
            <a:fillRect/>
          </a:stretch>
        </p:blipFill>
        <p:spPr>
          <a:xfrm>
            <a:off x="8018194" y="3062171"/>
            <a:ext cx="1739900" cy="1155700"/>
          </a:xfrm>
          <a:prstGeom prst="rect">
            <a:avLst/>
          </a:prstGeom>
        </p:spPr>
      </p:pic>
      <p:pic>
        <p:nvPicPr>
          <p:cNvPr id="3" name="Picture 19">
            <a:extLst>
              <a:ext uri="{FF2B5EF4-FFF2-40B4-BE49-F238E27FC236}">
                <a16:creationId xmlns:a16="http://schemas.microsoft.com/office/drawing/2014/main" id="{2A9000DA-144D-1D2D-C78D-3F650B742C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3547690" y="3882672"/>
            <a:ext cx="2430000" cy="1423467"/>
          </a:xfrm>
          <a:prstGeom prst="rect">
            <a:avLst/>
          </a:prstGeom>
        </p:spPr>
        <p:txBody>
          <a:bodyPr vert="horz" wrap="square" lIns="0" tIns="12700" rIns="0" bIns="0" rtlCol="0">
            <a:spAutoFit/>
          </a:bodyPr>
          <a:lstStyle/>
          <a:p>
            <a:pPr marL="12700" marR="5080">
              <a:lnSpc>
                <a:spcPct val="100000"/>
              </a:lnSpc>
              <a:spcBef>
                <a:spcPts val="100"/>
              </a:spcBef>
            </a:pPr>
            <a:r>
              <a:rPr sz="1500" b="1" dirty="0">
                <a:solidFill>
                  <a:schemeClr val="accent1"/>
                </a:solidFill>
                <a:latin typeface="DINOT-Bold" panose="02000503030000020003" pitchFamily="2" charset="77"/>
                <a:cs typeface="Carlito"/>
              </a:rPr>
              <a:t>HIVST</a:t>
            </a:r>
            <a:r>
              <a:rPr sz="1500" b="1" spc="-105" dirty="0">
                <a:solidFill>
                  <a:schemeClr val="accent1"/>
                </a:solidFill>
                <a:latin typeface="DINOT-Bold" panose="02000503030000020003" pitchFamily="2" charset="77"/>
                <a:cs typeface="Times New Roman"/>
              </a:rPr>
              <a:t> </a:t>
            </a:r>
            <a:r>
              <a:rPr sz="1500" b="1" spc="-25" dirty="0">
                <a:solidFill>
                  <a:schemeClr val="accent1"/>
                </a:solidFill>
                <a:latin typeface="DINOT-Bold" panose="02000503030000020003" pitchFamily="2" charset="77"/>
                <a:cs typeface="Carlito"/>
              </a:rPr>
              <a:t>for</a:t>
            </a:r>
            <a:r>
              <a:rPr sz="1500" b="1" spc="-25" dirty="0">
                <a:solidFill>
                  <a:schemeClr val="accent1"/>
                </a:solidFill>
                <a:latin typeface="DINOT-Bold" panose="02000503030000020003" pitchFamily="2" charset="77"/>
                <a:cs typeface="Times New Roman"/>
              </a:rPr>
              <a:t> </a:t>
            </a:r>
            <a:br>
              <a:rPr lang="es-ES" sz="1500" b="1" spc="-25" dirty="0">
                <a:solidFill>
                  <a:schemeClr val="accent1"/>
                </a:solidFill>
                <a:latin typeface="DINOT-Bold" panose="02000503030000020003" pitchFamily="2" charset="77"/>
                <a:cs typeface="Times New Roman"/>
              </a:rPr>
            </a:br>
            <a:r>
              <a:rPr sz="1500" b="1" dirty="0" err="1">
                <a:solidFill>
                  <a:schemeClr val="accent1"/>
                </a:solidFill>
                <a:latin typeface="DINOT-Bold" panose="02000503030000020003" pitchFamily="2" charset="77"/>
                <a:cs typeface="Carlito"/>
              </a:rPr>
              <a:t>PrEP</a:t>
            </a:r>
            <a:r>
              <a:rPr sz="1500" b="1" spc="-65" dirty="0">
                <a:solidFill>
                  <a:schemeClr val="accent1"/>
                </a:solidFill>
                <a:latin typeface="DINOT-Bold" panose="02000503030000020003" pitchFamily="2" charset="77"/>
                <a:cs typeface="Times New Roman"/>
              </a:rPr>
              <a:t> </a:t>
            </a:r>
            <a:r>
              <a:rPr lang="en-US" sz="1500" b="1" spc="-10" dirty="0">
                <a:solidFill>
                  <a:schemeClr val="accent1"/>
                </a:solidFill>
                <a:latin typeface="DINOT-Bold" panose="02000503030000020003" pitchFamily="2" charset="77"/>
                <a:cs typeface="Times New Roman"/>
              </a:rPr>
              <a:t>I</a:t>
            </a:r>
            <a:r>
              <a:rPr sz="1500" b="1" spc="-10" dirty="0">
                <a:solidFill>
                  <a:schemeClr val="accent1"/>
                </a:solidFill>
                <a:latin typeface="DINOT-Bold" panose="02000503030000020003" pitchFamily="2" charset="77"/>
                <a:cs typeface="Carlito"/>
              </a:rPr>
              <a:t>nitiation</a:t>
            </a:r>
            <a:endParaRPr lang="es-ES" sz="1500" b="1" spc="-10" dirty="0">
              <a:solidFill>
                <a:schemeClr val="accent1"/>
              </a:solidFill>
              <a:latin typeface="DINOT-Bold" panose="02000503030000020003" pitchFamily="2" charset="77"/>
              <a:cs typeface="Carlito"/>
            </a:endParaRPr>
          </a:p>
          <a:p>
            <a:pPr marL="12700" marR="5080">
              <a:lnSpc>
                <a:spcPct val="100000"/>
              </a:lnSpc>
              <a:spcBef>
                <a:spcPts val="100"/>
              </a:spcBef>
            </a:pPr>
            <a:endParaRPr lang="en-MX" sz="1500" b="1" spc="-10" dirty="0">
              <a:solidFill>
                <a:schemeClr val="accent1"/>
              </a:solidFill>
              <a:latin typeface="DINOT-Bold" panose="02000503030000020003" pitchFamily="2" charset="77"/>
              <a:cs typeface="Carlito"/>
            </a:endParaRPr>
          </a:p>
          <a:p>
            <a:pPr marL="12700" marR="5080">
              <a:spcBef>
                <a:spcPts val="100"/>
              </a:spcBef>
            </a:pPr>
            <a:r>
              <a:rPr lang="en-US" sz="1500" dirty="0">
                <a:solidFill>
                  <a:schemeClr val="tx2"/>
                </a:solidFill>
                <a:latin typeface="DINOT-Regular" panose="02000503030000020003" pitchFamily="2" charset="77"/>
              </a:rPr>
              <a:t>Nepal, Zimbabwe, Kazakhstan, Ghana, South Africa, Eswatini, Vietnam</a:t>
            </a:r>
            <a:endParaRPr lang="en-GB" sz="1500" dirty="0">
              <a:solidFill>
                <a:schemeClr val="tx2"/>
              </a:solidFill>
              <a:latin typeface="DINOT-Regular" panose="02000503030000020003" pitchFamily="2" charset="77"/>
            </a:endParaRPr>
          </a:p>
        </p:txBody>
      </p:sp>
      <p:sp>
        <p:nvSpPr>
          <p:cNvPr id="10" name="object 10"/>
          <p:cNvSpPr txBox="1"/>
          <p:nvPr/>
        </p:nvSpPr>
        <p:spPr>
          <a:xfrm>
            <a:off x="6284457" y="3882672"/>
            <a:ext cx="2430000" cy="961802"/>
          </a:xfrm>
          <a:prstGeom prst="rect">
            <a:avLst/>
          </a:prstGeom>
        </p:spPr>
        <p:txBody>
          <a:bodyPr vert="horz" wrap="square" lIns="0" tIns="12700" rIns="0" bIns="0" rtlCol="0">
            <a:spAutoFit/>
          </a:bodyPr>
          <a:lstStyle/>
          <a:p>
            <a:pPr marL="12700" marR="5080">
              <a:spcBef>
                <a:spcPts val="100"/>
              </a:spcBef>
            </a:pPr>
            <a:r>
              <a:rPr sz="1500" b="1" dirty="0">
                <a:solidFill>
                  <a:schemeClr val="accent1"/>
                </a:solidFill>
                <a:latin typeface="DINOT-Bold" panose="02000503030000020003" pitchFamily="2" charset="77"/>
                <a:cs typeface="Carlito"/>
              </a:rPr>
              <a:t>HIVST</a:t>
            </a:r>
            <a:r>
              <a:rPr sz="1500" b="1" spc="-105" dirty="0">
                <a:solidFill>
                  <a:schemeClr val="accent1"/>
                </a:solidFill>
                <a:latin typeface="DINOT-Bold" panose="02000503030000020003" pitchFamily="2" charset="77"/>
                <a:cs typeface="Times New Roman"/>
              </a:rPr>
              <a:t> </a:t>
            </a:r>
            <a:r>
              <a:rPr sz="1500" b="1" spc="-25" dirty="0">
                <a:solidFill>
                  <a:schemeClr val="accent1"/>
                </a:solidFill>
                <a:latin typeface="DINOT-Bold" panose="02000503030000020003" pitchFamily="2" charset="77"/>
                <a:cs typeface="Carlito"/>
              </a:rPr>
              <a:t>for</a:t>
            </a:r>
            <a:r>
              <a:rPr sz="1500" b="1" spc="-25" dirty="0">
                <a:solidFill>
                  <a:schemeClr val="accent1"/>
                </a:solidFill>
                <a:latin typeface="DINOT-Bold" panose="02000503030000020003" pitchFamily="2" charset="77"/>
                <a:cs typeface="Times New Roman"/>
              </a:rPr>
              <a:t> </a:t>
            </a:r>
            <a:br>
              <a:rPr lang="es-ES" sz="1500" b="1" spc="-25" dirty="0">
                <a:solidFill>
                  <a:schemeClr val="accent1"/>
                </a:solidFill>
                <a:latin typeface="DINOT-Bold" panose="02000503030000020003" pitchFamily="2" charset="77"/>
                <a:cs typeface="Times New Roman"/>
              </a:rPr>
            </a:br>
            <a:r>
              <a:rPr sz="1500" b="1" dirty="0" err="1">
                <a:solidFill>
                  <a:schemeClr val="accent1"/>
                </a:solidFill>
                <a:latin typeface="DINOT-Bold" panose="02000503030000020003" pitchFamily="2" charset="77"/>
                <a:cs typeface="Carlito"/>
              </a:rPr>
              <a:t>PrEP</a:t>
            </a:r>
            <a:r>
              <a:rPr lang="en-US" sz="1500" b="1" spc="-65" dirty="0">
                <a:solidFill>
                  <a:schemeClr val="accent1"/>
                </a:solidFill>
                <a:latin typeface="DINOT-Bold" panose="02000503030000020003" pitchFamily="2" charset="77"/>
                <a:cs typeface="Times New Roman"/>
              </a:rPr>
              <a:t>  R</a:t>
            </a:r>
            <a:r>
              <a:rPr sz="1500" b="1" spc="-10" dirty="0">
                <a:solidFill>
                  <a:schemeClr val="accent1"/>
                </a:solidFill>
                <a:latin typeface="DINOT-Bold" panose="02000503030000020003" pitchFamily="2" charset="77"/>
                <a:cs typeface="Carlito"/>
              </a:rPr>
              <a:t>e-</a:t>
            </a:r>
            <a:r>
              <a:rPr lang="en-US" sz="1500" b="1" spc="-10" dirty="0">
                <a:solidFill>
                  <a:schemeClr val="accent1"/>
                </a:solidFill>
                <a:latin typeface="DINOT-Bold" panose="02000503030000020003" pitchFamily="2" charset="77"/>
                <a:cs typeface="Carlito"/>
              </a:rPr>
              <a:t>I</a:t>
            </a:r>
            <a:r>
              <a:rPr sz="1500" b="1" spc="-10" dirty="0">
                <a:solidFill>
                  <a:schemeClr val="accent1"/>
                </a:solidFill>
                <a:latin typeface="DINOT-Bold" panose="02000503030000020003" pitchFamily="2" charset="77"/>
                <a:cs typeface="Carlito"/>
              </a:rPr>
              <a:t>nitiation</a:t>
            </a:r>
            <a:endParaRPr lang="es-ES" sz="1500" b="1" spc="-10" dirty="0">
              <a:solidFill>
                <a:schemeClr val="accent1"/>
              </a:solidFill>
              <a:latin typeface="DINOT-Bold" panose="02000503030000020003" pitchFamily="2" charset="77"/>
              <a:cs typeface="Carlito"/>
            </a:endParaRPr>
          </a:p>
          <a:p>
            <a:pPr marL="12700" marR="5080">
              <a:spcBef>
                <a:spcPts val="100"/>
              </a:spcBef>
            </a:pPr>
            <a:endParaRPr lang="en-MX" sz="1500" b="1" spc="-10" dirty="0">
              <a:solidFill>
                <a:schemeClr val="accent1"/>
              </a:solidFill>
              <a:latin typeface="DINOT-Bold" panose="02000503030000020003" pitchFamily="2" charset="77"/>
              <a:cs typeface="Carlito"/>
            </a:endParaRPr>
          </a:p>
          <a:p>
            <a:pPr marL="12700" marR="5080">
              <a:spcBef>
                <a:spcPts val="100"/>
              </a:spcBef>
            </a:pPr>
            <a:r>
              <a:rPr lang="en-US" sz="1500" dirty="0">
                <a:solidFill>
                  <a:schemeClr val="tx2"/>
                </a:solidFill>
                <a:latin typeface="DINOT-Regular" panose="02000503030000020003" pitchFamily="2" charset="77"/>
              </a:rPr>
              <a:t>Brazil</a:t>
            </a:r>
            <a:endParaRPr sz="1500" b="1" dirty="0">
              <a:solidFill>
                <a:schemeClr val="accent1"/>
              </a:solidFill>
              <a:latin typeface="DINOT-Bold" panose="02000503030000020003" pitchFamily="2" charset="77"/>
              <a:cs typeface="Carlito"/>
            </a:endParaRPr>
          </a:p>
        </p:txBody>
      </p:sp>
      <p:pic>
        <p:nvPicPr>
          <p:cNvPr id="12" name="object 12"/>
          <p:cNvPicPr/>
          <p:nvPr/>
        </p:nvPicPr>
        <p:blipFill>
          <a:blip r:embed="rId2" cstate="print"/>
          <a:stretch>
            <a:fillRect/>
          </a:stretch>
        </p:blipFill>
        <p:spPr>
          <a:xfrm>
            <a:off x="428795" y="2530985"/>
            <a:ext cx="1934213" cy="1247641"/>
          </a:xfrm>
          <a:prstGeom prst="rect">
            <a:avLst/>
          </a:prstGeom>
        </p:spPr>
      </p:pic>
      <p:sp>
        <p:nvSpPr>
          <p:cNvPr id="13" name="object 13"/>
          <p:cNvSpPr txBox="1"/>
          <p:nvPr/>
        </p:nvSpPr>
        <p:spPr>
          <a:xfrm>
            <a:off x="810923" y="3851373"/>
            <a:ext cx="2430000" cy="1166986"/>
          </a:xfrm>
          <a:prstGeom prst="rect">
            <a:avLst/>
          </a:prstGeom>
        </p:spPr>
        <p:txBody>
          <a:bodyPr vert="horz" wrap="square" lIns="0" tIns="12700" rIns="0" bIns="0" rtlCol="0">
            <a:spAutoFit/>
          </a:bodyPr>
          <a:lstStyle/>
          <a:p>
            <a:pPr marL="1270">
              <a:lnSpc>
                <a:spcPct val="100000"/>
              </a:lnSpc>
              <a:spcBef>
                <a:spcPts val="100"/>
              </a:spcBef>
            </a:pPr>
            <a:r>
              <a:rPr sz="1500" b="1" dirty="0">
                <a:solidFill>
                  <a:schemeClr val="accent1"/>
                </a:solidFill>
                <a:latin typeface="DINOT-Bold" panose="02000503030000020003" pitchFamily="2" charset="77"/>
                <a:cs typeface="Carlito"/>
              </a:rPr>
              <a:t>HIVST</a:t>
            </a:r>
            <a:r>
              <a:rPr sz="1500" b="1" spc="-105" dirty="0">
                <a:solidFill>
                  <a:schemeClr val="accent1"/>
                </a:solidFill>
                <a:latin typeface="DINOT-Bold" panose="02000503030000020003" pitchFamily="2" charset="77"/>
                <a:cs typeface="Times New Roman"/>
              </a:rPr>
              <a:t> </a:t>
            </a:r>
            <a:r>
              <a:rPr sz="1500" b="1" spc="-25" dirty="0">
                <a:solidFill>
                  <a:schemeClr val="accent1"/>
                </a:solidFill>
                <a:latin typeface="DINOT-Bold" panose="02000503030000020003" pitchFamily="2" charset="77"/>
                <a:cs typeface="Carlito"/>
              </a:rPr>
              <a:t>for</a:t>
            </a:r>
            <a:endParaRPr sz="1500" b="1" dirty="0">
              <a:solidFill>
                <a:schemeClr val="accent1"/>
              </a:solidFill>
              <a:latin typeface="DINOT-Bold" panose="02000503030000020003" pitchFamily="2" charset="77"/>
              <a:cs typeface="Carlito"/>
            </a:endParaRPr>
          </a:p>
          <a:p>
            <a:pPr>
              <a:lnSpc>
                <a:spcPct val="100000"/>
              </a:lnSpc>
            </a:pPr>
            <a:r>
              <a:rPr sz="1500" b="1" dirty="0">
                <a:solidFill>
                  <a:schemeClr val="accent1"/>
                </a:solidFill>
                <a:latin typeface="DINOT-Bold" panose="02000503030000020003" pitchFamily="2" charset="77"/>
                <a:cs typeface="Carlito"/>
              </a:rPr>
              <a:t>PrEP</a:t>
            </a:r>
            <a:r>
              <a:rPr sz="1500" b="1" spc="-75" dirty="0">
                <a:solidFill>
                  <a:schemeClr val="accent1"/>
                </a:solidFill>
                <a:latin typeface="DINOT-Bold" panose="02000503030000020003" pitchFamily="2" charset="77"/>
                <a:cs typeface="Times New Roman"/>
              </a:rPr>
              <a:t> </a:t>
            </a:r>
            <a:r>
              <a:rPr lang="en-US" sz="1500" b="1" spc="-75" dirty="0">
                <a:solidFill>
                  <a:schemeClr val="accent1"/>
                </a:solidFill>
                <a:latin typeface="DINOT-Bold" panose="02000503030000020003" pitchFamily="2" charset="77"/>
                <a:cs typeface="Times New Roman"/>
              </a:rPr>
              <a:t>D</a:t>
            </a:r>
            <a:r>
              <a:rPr sz="1500" b="1" dirty="0">
                <a:solidFill>
                  <a:schemeClr val="accent1"/>
                </a:solidFill>
                <a:latin typeface="DINOT-Bold" panose="02000503030000020003" pitchFamily="2" charset="77"/>
                <a:cs typeface="Carlito"/>
              </a:rPr>
              <a:t>emand</a:t>
            </a:r>
            <a:r>
              <a:rPr sz="1500" b="1" spc="-75" dirty="0">
                <a:solidFill>
                  <a:schemeClr val="accent1"/>
                </a:solidFill>
                <a:latin typeface="DINOT-Bold" panose="02000503030000020003" pitchFamily="2" charset="77"/>
                <a:cs typeface="Times New Roman"/>
              </a:rPr>
              <a:t> </a:t>
            </a:r>
            <a:r>
              <a:rPr lang="en-US" sz="1500" b="1" spc="-10" dirty="0">
                <a:solidFill>
                  <a:schemeClr val="accent1"/>
                </a:solidFill>
                <a:latin typeface="DINOT-Bold" panose="02000503030000020003" pitchFamily="2" charset="77"/>
                <a:cs typeface="Carlito"/>
              </a:rPr>
              <a:t>Cr</a:t>
            </a:r>
            <a:r>
              <a:rPr sz="1500" b="1" spc="-10" dirty="0">
                <a:solidFill>
                  <a:schemeClr val="accent1"/>
                </a:solidFill>
                <a:latin typeface="DINOT-Bold" panose="02000503030000020003" pitchFamily="2" charset="77"/>
                <a:cs typeface="Carlito"/>
              </a:rPr>
              <a:t>eation</a:t>
            </a:r>
            <a:endParaRPr lang="es-ES" sz="1500" b="1" spc="-10" dirty="0">
              <a:solidFill>
                <a:schemeClr val="accent1"/>
              </a:solidFill>
              <a:latin typeface="DINOT-Bold" panose="02000503030000020003" pitchFamily="2" charset="77"/>
              <a:cs typeface="Carlito"/>
            </a:endParaRPr>
          </a:p>
          <a:p>
            <a:pPr>
              <a:lnSpc>
                <a:spcPct val="100000"/>
              </a:lnSpc>
            </a:pPr>
            <a:endParaRPr lang="en-MX" sz="1500" b="1" spc="-10" dirty="0">
              <a:solidFill>
                <a:schemeClr val="accent1"/>
              </a:solidFill>
              <a:latin typeface="DINOT-Bold" panose="02000503030000020003" pitchFamily="2" charset="77"/>
              <a:cs typeface="Carlito"/>
            </a:endParaRPr>
          </a:p>
          <a:p>
            <a:r>
              <a:rPr lang="en-US" sz="1500" dirty="0">
                <a:solidFill>
                  <a:schemeClr val="tx2"/>
                </a:solidFill>
                <a:latin typeface="DINOT-Regular" panose="02000503030000020003" pitchFamily="2" charset="77"/>
              </a:rPr>
              <a:t>Philippines, Eswatini, Thailand </a:t>
            </a:r>
            <a:endParaRPr lang="en-GB" sz="1500" dirty="0">
              <a:solidFill>
                <a:schemeClr val="tx2"/>
              </a:solidFill>
              <a:latin typeface="DINOT-Regular" panose="02000503030000020003" pitchFamily="2" charset="77"/>
            </a:endParaRPr>
          </a:p>
        </p:txBody>
      </p:sp>
      <p:pic>
        <p:nvPicPr>
          <p:cNvPr id="17" name="object 17"/>
          <p:cNvPicPr/>
          <p:nvPr/>
        </p:nvPicPr>
        <p:blipFill>
          <a:blip r:embed="rId3" cstate="print"/>
          <a:stretch>
            <a:fillRect/>
          </a:stretch>
        </p:blipFill>
        <p:spPr>
          <a:xfrm>
            <a:off x="3547690" y="2601302"/>
            <a:ext cx="1057616" cy="1057616"/>
          </a:xfrm>
          <a:prstGeom prst="rect">
            <a:avLst/>
          </a:prstGeom>
        </p:spPr>
      </p:pic>
      <p:pic>
        <p:nvPicPr>
          <p:cNvPr id="19" name="object 19"/>
          <p:cNvPicPr/>
          <p:nvPr/>
        </p:nvPicPr>
        <p:blipFill>
          <a:blip r:embed="rId4" cstate="print"/>
          <a:stretch>
            <a:fillRect/>
          </a:stretch>
        </p:blipFill>
        <p:spPr>
          <a:xfrm>
            <a:off x="9113222" y="2653444"/>
            <a:ext cx="1172430" cy="1172430"/>
          </a:xfrm>
          <a:prstGeom prst="rect">
            <a:avLst/>
          </a:prstGeom>
        </p:spPr>
      </p:pic>
      <p:sp>
        <p:nvSpPr>
          <p:cNvPr id="20" name="object 20"/>
          <p:cNvSpPr txBox="1"/>
          <p:nvPr/>
        </p:nvSpPr>
        <p:spPr>
          <a:xfrm>
            <a:off x="810923" y="1106087"/>
            <a:ext cx="10714624" cy="1115690"/>
          </a:xfrm>
          <a:prstGeom prst="rect">
            <a:avLst/>
          </a:prstGeom>
        </p:spPr>
        <p:txBody>
          <a:bodyPr vert="horz" wrap="square" lIns="0" tIns="12700" rIns="0" bIns="0" rtlCol="0">
            <a:spAutoFit/>
          </a:bodyPr>
          <a:lstStyle/>
          <a:p>
            <a:pPr marL="12700" marR="5080">
              <a:spcBef>
                <a:spcPts val="100"/>
              </a:spcBef>
            </a:pPr>
            <a:r>
              <a:rPr lang="en-US" sz="1750" b="1" dirty="0">
                <a:solidFill>
                  <a:schemeClr val="accent1"/>
                </a:solidFill>
                <a:effectLst/>
                <a:latin typeface="DINOT-Bold" panose="02000503030000020003" pitchFamily="2" charset="77"/>
              </a:rPr>
              <a:t>Rapid uptake of WHO HIVST-supported guidance </a:t>
            </a:r>
            <a:endParaRPr lang="es-ES" sz="1750" b="1" dirty="0">
              <a:solidFill>
                <a:schemeClr val="accent1"/>
              </a:solidFill>
              <a:latin typeface="DINOT-Bold" panose="02000503030000020003" pitchFamily="2" charset="77"/>
              <a:cs typeface="Carlito"/>
            </a:endParaRPr>
          </a:p>
          <a:p>
            <a:pPr marL="12700" marR="5080">
              <a:lnSpc>
                <a:spcPct val="100000"/>
              </a:lnSpc>
              <a:spcBef>
                <a:spcPts val="100"/>
              </a:spcBef>
            </a:pPr>
            <a:endParaRPr lang="en-MX" sz="1750" dirty="0">
              <a:solidFill>
                <a:schemeClr val="tx2"/>
              </a:solidFill>
              <a:latin typeface="DINOT-Regular" panose="02000503030000020003" pitchFamily="2" charset="77"/>
              <a:cs typeface="Carlito"/>
            </a:endParaRPr>
          </a:p>
          <a:p>
            <a:pPr marL="12700" marR="5080">
              <a:lnSpc>
                <a:spcPct val="100000"/>
              </a:lnSpc>
              <a:spcBef>
                <a:spcPts val="100"/>
              </a:spcBef>
            </a:pPr>
            <a:r>
              <a:rPr sz="1750" dirty="0">
                <a:solidFill>
                  <a:schemeClr val="tx2"/>
                </a:solidFill>
                <a:latin typeface="DINOT-Regular" panose="02000503030000020003" pitchFamily="2" charset="77"/>
                <a:cs typeface="Carlito"/>
              </a:rPr>
              <a:t>As</a:t>
            </a:r>
            <a:r>
              <a:rPr sz="1750" spc="-75"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of</a:t>
            </a:r>
            <a:r>
              <a:rPr sz="1750" spc="-80"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May</a:t>
            </a:r>
            <a:r>
              <a:rPr sz="1750" spc="-65"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2024,</a:t>
            </a:r>
            <a:r>
              <a:rPr sz="1750" spc="-114"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WHO</a:t>
            </a:r>
            <a:r>
              <a:rPr sz="1750" spc="-60"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mapped</a:t>
            </a:r>
            <a:r>
              <a:rPr sz="1750" spc="-60"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country</a:t>
            </a:r>
            <a:r>
              <a:rPr sz="1750" spc="-30" dirty="0">
                <a:solidFill>
                  <a:schemeClr val="tx2"/>
                </a:solidFill>
                <a:latin typeface="DINOT-Regular" panose="02000503030000020003" pitchFamily="2" charset="77"/>
                <a:cs typeface="Times New Roman"/>
              </a:rPr>
              <a:t> </a:t>
            </a:r>
            <a:r>
              <a:rPr sz="1750" spc="-20" dirty="0">
                <a:solidFill>
                  <a:schemeClr val="tx2"/>
                </a:solidFill>
                <a:latin typeface="DINOT-Regular" panose="02000503030000020003" pitchFamily="2" charset="77"/>
                <a:cs typeface="Carlito"/>
              </a:rPr>
              <a:t>uptake</a:t>
            </a:r>
            <a:r>
              <a:rPr sz="1750" spc="-65"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of</a:t>
            </a:r>
            <a:r>
              <a:rPr sz="1750" spc="-80"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the</a:t>
            </a:r>
            <a:r>
              <a:rPr sz="1750" spc="-65"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new</a:t>
            </a:r>
            <a:r>
              <a:rPr sz="1750" spc="-80" dirty="0">
                <a:solidFill>
                  <a:schemeClr val="tx2"/>
                </a:solidFill>
                <a:latin typeface="DINOT-Regular" panose="02000503030000020003" pitchFamily="2" charset="77"/>
                <a:cs typeface="Times New Roman"/>
              </a:rPr>
              <a:t> </a:t>
            </a:r>
            <a:r>
              <a:rPr sz="1750" spc="-10" dirty="0">
                <a:solidFill>
                  <a:schemeClr val="tx2"/>
                </a:solidFill>
                <a:latin typeface="DINOT-Regular" panose="02000503030000020003" pitchFamily="2" charset="77"/>
                <a:cs typeface="Carlito"/>
              </a:rPr>
              <a:t>recommendation</a:t>
            </a:r>
            <a:r>
              <a:rPr sz="1750" spc="-20"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on</a:t>
            </a:r>
            <a:r>
              <a:rPr sz="1750" spc="-75" dirty="0">
                <a:solidFill>
                  <a:schemeClr val="tx2"/>
                </a:solidFill>
                <a:latin typeface="DINOT-Regular" panose="02000503030000020003" pitchFamily="2" charset="77"/>
                <a:cs typeface="Times New Roman"/>
              </a:rPr>
              <a:t> </a:t>
            </a:r>
            <a:r>
              <a:rPr sz="1750" spc="-20" dirty="0">
                <a:solidFill>
                  <a:schemeClr val="tx2"/>
                </a:solidFill>
                <a:latin typeface="DINOT-Regular" panose="02000503030000020003" pitchFamily="2" charset="77"/>
                <a:cs typeface="Carlito"/>
              </a:rPr>
              <a:t>HIVST-</a:t>
            </a:r>
            <a:r>
              <a:rPr sz="1750" spc="-10" dirty="0">
                <a:solidFill>
                  <a:schemeClr val="tx2"/>
                </a:solidFill>
                <a:latin typeface="DINOT-Regular" panose="02000503030000020003" pitchFamily="2" charset="77"/>
                <a:cs typeface="Carlito"/>
              </a:rPr>
              <a:t>supported</a:t>
            </a:r>
            <a:r>
              <a:rPr sz="1750" spc="-25"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PrEP</a:t>
            </a:r>
            <a:r>
              <a:rPr sz="1750" spc="-95"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identified</a:t>
            </a:r>
            <a:r>
              <a:rPr sz="1750" spc="-60" dirty="0">
                <a:solidFill>
                  <a:schemeClr val="tx2"/>
                </a:solidFill>
                <a:latin typeface="DINOT-Regular" panose="02000503030000020003" pitchFamily="2" charset="77"/>
                <a:cs typeface="Times New Roman"/>
              </a:rPr>
              <a:t> </a:t>
            </a:r>
            <a:r>
              <a:rPr sz="1750" spc="-25" dirty="0">
                <a:solidFill>
                  <a:schemeClr val="tx2"/>
                </a:solidFill>
                <a:latin typeface="DINOT-Regular" panose="02000503030000020003" pitchFamily="2" charset="77"/>
                <a:cs typeface="Carlito"/>
              </a:rPr>
              <a:t>the</a:t>
            </a:r>
            <a:r>
              <a:rPr sz="1750" spc="-25" dirty="0">
                <a:solidFill>
                  <a:schemeClr val="tx2"/>
                </a:solidFill>
                <a:latin typeface="DINOT-Regular" panose="02000503030000020003" pitchFamily="2" charset="77"/>
                <a:cs typeface="Times New Roman"/>
              </a:rPr>
              <a:t> </a:t>
            </a:r>
            <a:r>
              <a:rPr sz="1750" spc="-10" dirty="0">
                <a:solidFill>
                  <a:schemeClr val="tx2"/>
                </a:solidFill>
                <a:latin typeface="DINOT-Regular" panose="02000503030000020003" pitchFamily="2" charset="77"/>
                <a:cs typeface="Carlito"/>
              </a:rPr>
              <a:t>following</a:t>
            </a:r>
            <a:r>
              <a:rPr sz="1750" spc="-105"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country</a:t>
            </a:r>
            <a:r>
              <a:rPr sz="1750" spc="-70"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reports</a:t>
            </a:r>
            <a:r>
              <a:rPr sz="1750" spc="-95" dirty="0">
                <a:solidFill>
                  <a:schemeClr val="tx2"/>
                </a:solidFill>
                <a:latin typeface="DINOT-Regular" panose="02000503030000020003" pitchFamily="2" charset="77"/>
                <a:cs typeface="Times New Roman"/>
              </a:rPr>
              <a:t> </a:t>
            </a:r>
            <a:r>
              <a:rPr sz="1750" dirty="0">
                <a:solidFill>
                  <a:schemeClr val="tx2"/>
                </a:solidFill>
                <a:latin typeface="DINOT-Regular" panose="02000503030000020003" pitchFamily="2" charset="77"/>
                <a:cs typeface="Carlito"/>
              </a:rPr>
              <a:t>(work</a:t>
            </a:r>
            <a:r>
              <a:rPr sz="1750" spc="-95" dirty="0">
                <a:solidFill>
                  <a:schemeClr val="tx2"/>
                </a:solidFill>
                <a:latin typeface="DINOT-Regular" panose="02000503030000020003" pitchFamily="2" charset="77"/>
                <a:cs typeface="Times New Roman"/>
              </a:rPr>
              <a:t> </a:t>
            </a:r>
            <a:r>
              <a:rPr sz="1750" spc="-10" dirty="0">
                <a:solidFill>
                  <a:schemeClr val="tx2"/>
                </a:solidFill>
                <a:latin typeface="DINOT-Regular" panose="02000503030000020003" pitchFamily="2" charset="77"/>
                <a:cs typeface="Carlito"/>
              </a:rPr>
              <a:t>ongoing)</a:t>
            </a:r>
            <a:endParaRPr sz="1750" dirty="0">
              <a:solidFill>
                <a:schemeClr val="tx2"/>
              </a:solidFill>
              <a:latin typeface="DINOT-Regular" panose="02000503030000020003" pitchFamily="2" charset="77"/>
              <a:cs typeface="Carlito"/>
            </a:endParaRPr>
          </a:p>
        </p:txBody>
      </p:sp>
      <p:sp>
        <p:nvSpPr>
          <p:cNvPr id="22" name="TextBox 21">
            <a:extLst>
              <a:ext uri="{FF2B5EF4-FFF2-40B4-BE49-F238E27FC236}">
                <a16:creationId xmlns:a16="http://schemas.microsoft.com/office/drawing/2014/main" id="{996E1BD3-1922-1055-A974-53ED1A533EB2}"/>
              </a:ext>
            </a:extLst>
          </p:cNvPr>
          <p:cNvSpPr txBox="1"/>
          <p:nvPr/>
        </p:nvSpPr>
        <p:spPr>
          <a:xfrm>
            <a:off x="9021224" y="3872153"/>
            <a:ext cx="2430000" cy="1477328"/>
          </a:xfrm>
          <a:prstGeom prst="rect">
            <a:avLst/>
          </a:prstGeom>
          <a:noFill/>
        </p:spPr>
        <p:txBody>
          <a:bodyPr wrap="square" rtlCol="0">
            <a:spAutoFit/>
          </a:bodyPr>
          <a:lstStyle/>
          <a:p>
            <a:r>
              <a:rPr lang="en-US" sz="1500" b="1" dirty="0">
                <a:solidFill>
                  <a:schemeClr val="accent1"/>
                </a:solidFill>
                <a:latin typeface="DINOT-Bold" panose="02000503030000020003" pitchFamily="2" charset="77"/>
              </a:rPr>
              <a:t>HIVST for </a:t>
            </a:r>
            <a:br>
              <a:rPr lang="en-US" sz="1500" b="1" dirty="0">
                <a:solidFill>
                  <a:schemeClr val="accent1"/>
                </a:solidFill>
                <a:latin typeface="DINOT-Bold" panose="02000503030000020003" pitchFamily="2" charset="77"/>
              </a:rPr>
            </a:br>
            <a:r>
              <a:rPr lang="en-US" sz="1500" b="1" dirty="0" err="1">
                <a:solidFill>
                  <a:schemeClr val="accent1"/>
                </a:solidFill>
                <a:latin typeface="DINOT-Bold" panose="02000503030000020003" pitchFamily="2" charset="77"/>
              </a:rPr>
              <a:t>PrEP</a:t>
            </a:r>
            <a:r>
              <a:rPr lang="en-US" sz="1500" b="1" dirty="0">
                <a:solidFill>
                  <a:schemeClr val="accent1"/>
                </a:solidFill>
                <a:latin typeface="DINOT-Bold" panose="02000503030000020003" pitchFamily="2" charset="77"/>
              </a:rPr>
              <a:t> Continuation </a:t>
            </a:r>
          </a:p>
          <a:p>
            <a:endParaRPr lang="en-US" sz="1500" b="1" dirty="0">
              <a:solidFill>
                <a:schemeClr val="accent1"/>
              </a:solidFill>
              <a:latin typeface="DINOT-Bold" panose="02000503030000020003" pitchFamily="2" charset="77"/>
            </a:endParaRPr>
          </a:p>
          <a:p>
            <a:r>
              <a:rPr lang="en-US" sz="1500" dirty="0">
                <a:solidFill>
                  <a:schemeClr val="tx2"/>
                </a:solidFill>
                <a:latin typeface="DINOT-Regular" panose="02000503030000020003" pitchFamily="2" charset="77"/>
              </a:rPr>
              <a:t>Zambia, Spain, Mozambique, Kenya, South Africa, Vietnam</a:t>
            </a:r>
            <a:endParaRPr lang="en-GB" sz="1500" dirty="0">
              <a:solidFill>
                <a:schemeClr val="tx2"/>
              </a:solidFill>
              <a:latin typeface="DINOT-Regular" panose="02000503030000020003" pitchFamily="2" charset="77"/>
            </a:endParaRPr>
          </a:p>
        </p:txBody>
      </p:sp>
      <p:sp>
        <p:nvSpPr>
          <p:cNvPr id="27" name="TextBox 26">
            <a:extLst>
              <a:ext uri="{FF2B5EF4-FFF2-40B4-BE49-F238E27FC236}">
                <a16:creationId xmlns:a16="http://schemas.microsoft.com/office/drawing/2014/main" id="{0DEFF9F3-9729-9454-084C-FDCF41A6506F}"/>
              </a:ext>
            </a:extLst>
          </p:cNvPr>
          <p:cNvSpPr txBox="1"/>
          <p:nvPr/>
        </p:nvSpPr>
        <p:spPr>
          <a:xfrm>
            <a:off x="55570" y="78387"/>
            <a:ext cx="12136430" cy="483722"/>
          </a:xfrm>
          <a:prstGeom prst="rect">
            <a:avLst/>
          </a:prstGeom>
          <a:noFill/>
        </p:spPr>
        <p:txBody>
          <a:bodyPr wrap="square">
            <a:sp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Expanding Self-Testing – WHO recommendations</a:t>
            </a:r>
          </a:p>
        </p:txBody>
      </p:sp>
      <p:sp>
        <p:nvSpPr>
          <p:cNvPr id="28" name="Title 1">
            <a:extLst>
              <a:ext uri="{FF2B5EF4-FFF2-40B4-BE49-F238E27FC236}">
                <a16:creationId xmlns:a16="http://schemas.microsoft.com/office/drawing/2014/main" id="{7603F8E8-1B1A-6B51-0617-D6B42EB70EE9}"/>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spc="-20" dirty="0">
                <a:solidFill>
                  <a:schemeClr val="accent1"/>
                </a:solidFill>
                <a:latin typeface="DINOT-Regular" panose="02000503030000020003" pitchFamily="2" charset="77"/>
                <a:cs typeface="Poppins" panose="00000500000000000000" pitchFamily="2" charset="0"/>
              </a:rPr>
              <a:t>HIVST-</a:t>
            </a:r>
            <a:r>
              <a:rPr lang="en-GB" sz="2500" spc="-10" dirty="0">
                <a:solidFill>
                  <a:schemeClr val="accent1"/>
                </a:solidFill>
                <a:latin typeface="DINOT-Regular" panose="02000503030000020003" pitchFamily="2" charset="77"/>
                <a:cs typeface="Poppins" panose="00000500000000000000" pitchFamily="2" charset="0"/>
              </a:rPr>
              <a:t>Supported</a:t>
            </a:r>
            <a:r>
              <a:rPr lang="en-GB" sz="2500" spc="-25" dirty="0">
                <a:solidFill>
                  <a:schemeClr val="accent1"/>
                </a:solidFill>
                <a:latin typeface="DINOT-Regular" panose="02000503030000020003" pitchFamily="2" charset="77"/>
                <a:cs typeface="Poppins" panose="00000500000000000000" pitchFamily="2" charset="0"/>
              </a:rPr>
              <a:t> </a:t>
            </a:r>
            <a:r>
              <a:rPr lang="en-GB" sz="2500" dirty="0" err="1">
                <a:solidFill>
                  <a:schemeClr val="accent1"/>
                </a:solidFill>
                <a:latin typeface="DINOT-Regular" panose="02000503030000020003" pitchFamily="2" charset="77"/>
                <a:cs typeface="Poppins" panose="00000500000000000000" pitchFamily="2" charset="0"/>
              </a:rPr>
              <a:t>PrEP</a:t>
            </a:r>
            <a:r>
              <a:rPr lang="en-GB" sz="2500" spc="-95" dirty="0">
                <a:solidFill>
                  <a:schemeClr val="accent1"/>
                </a:solidFill>
                <a:latin typeface="DINOT-Regular" panose="02000503030000020003" pitchFamily="2" charset="77"/>
                <a:cs typeface="Poppins" panose="00000500000000000000" pitchFamily="2" charset="0"/>
              </a:rPr>
              <a:t> </a:t>
            </a:r>
            <a:endParaRPr lang="en-GB" sz="2500" dirty="0">
              <a:solidFill>
                <a:schemeClr val="accent1"/>
              </a:solidFill>
              <a:latin typeface="DINOT-Regular" panose="02000503030000020003" pitchFamily="2" charset="77"/>
              <a:cs typeface="Poppins" panose="00000500000000000000" pitchFamily="2" charset="0"/>
            </a:endParaRPr>
          </a:p>
        </p:txBody>
      </p:sp>
      <p:sp>
        <p:nvSpPr>
          <p:cNvPr id="29" name="Rectangle 28">
            <a:extLst>
              <a:ext uri="{FF2B5EF4-FFF2-40B4-BE49-F238E27FC236}">
                <a16:creationId xmlns:a16="http://schemas.microsoft.com/office/drawing/2014/main" id="{6F2F7034-750C-865A-3AB0-A3B1993AB6F2}"/>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30" name="Title 1">
            <a:extLst>
              <a:ext uri="{FF2B5EF4-FFF2-40B4-BE49-F238E27FC236}">
                <a16:creationId xmlns:a16="http://schemas.microsoft.com/office/drawing/2014/main" id="{7E45F636-972D-9EAB-4D17-0FE7416CEFA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31" name="TextBox 30">
            <a:extLst>
              <a:ext uri="{FF2B5EF4-FFF2-40B4-BE49-F238E27FC236}">
                <a16:creationId xmlns:a16="http://schemas.microsoft.com/office/drawing/2014/main" id="{12552BF5-1DF0-1516-73B5-0500CE05066F}"/>
              </a:ext>
            </a:extLst>
          </p:cNvPr>
          <p:cNvSpPr txBox="1"/>
          <p:nvPr/>
        </p:nvSpPr>
        <p:spPr>
          <a:xfrm>
            <a:off x="736600" y="6457949"/>
            <a:ext cx="4314643" cy="246221"/>
          </a:xfrm>
          <a:prstGeom prst="rect">
            <a:avLst/>
          </a:prstGeom>
          <a:noFill/>
        </p:spPr>
        <p:txBody>
          <a:bodyPr wrap="none" rtlCol="0">
            <a:spAutoFit/>
          </a:bodyPr>
          <a:lstStyle/>
          <a:p>
            <a:pPr marL="12700">
              <a:lnSpc>
                <a:spcPts val="1240"/>
              </a:lnSpc>
            </a:pPr>
            <a:r>
              <a:rPr lang="en-US" sz="1250" i="1" dirty="0">
                <a:solidFill>
                  <a:schemeClr val="tx2"/>
                </a:solidFill>
                <a:latin typeface="DINOT-LightItalic" panose="020B0504020101010102" pitchFamily="34" charset="77"/>
                <a:cs typeface="Carlito"/>
              </a:rPr>
              <a:t>CQUIN</a:t>
            </a:r>
            <a:r>
              <a:rPr lang="en-US" sz="1250" i="1" spc="-40" dirty="0">
                <a:solidFill>
                  <a:schemeClr val="tx2"/>
                </a:solidFill>
                <a:latin typeface="DINOT-LightItalic" panose="020B0504020101010102" pitchFamily="34" charset="77"/>
                <a:cs typeface="Times New Roman"/>
              </a:rPr>
              <a:t> </a:t>
            </a:r>
            <a:r>
              <a:rPr lang="en-US" sz="1250" i="1" dirty="0" err="1">
                <a:solidFill>
                  <a:schemeClr val="tx2"/>
                </a:solidFill>
                <a:latin typeface="DINOT-LightItalic" panose="020B0504020101010102" pitchFamily="34" charset="77"/>
                <a:cs typeface="Carlito"/>
              </a:rPr>
              <a:t>dHTS</a:t>
            </a:r>
            <a:r>
              <a:rPr lang="en-US" sz="1250" i="1" spc="-50"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Meeting</a:t>
            </a:r>
            <a:r>
              <a:rPr lang="en-US" sz="1250" i="1" spc="-5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a:t>
            </a:r>
            <a:r>
              <a:rPr lang="en-US" sz="1250" i="1" spc="-50"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July</a:t>
            </a:r>
            <a:r>
              <a:rPr lang="en-US" sz="1250" i="1" spc="-5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9</a:t>
            </a:r>
            <a:r>
              <a:rPr lang="en-US" sz="1250" i="1" spc="-2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a:t>
            </a:r>
            <a:r>
              <a:rPr lang="en-US" sz="1250" i="1" spc="-4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12,</a:t>
            </a:r>
            <a:r>
              <a:rPr lang="en-US" sz="1250" i="1" spc="-10"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2024</a:t>
            </a:r>
            <a:r>
              <a:rPr lang="en-US" sz="1250" i="1" spc="-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a:t>
            </a:r>
            <a:r>
              <a:rPr lang="en-US" sz="1250" i="1" spc="-35"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Durban,</a:t>
            </a:r>
            <a:r>
              <a:rPr lang="en-US" sz="1250" i="1" spc="-100" dirty="0">
                <a:solidFill>
                  <a:schemeClr val="tx2"/>
                </a:solidFill>
                <a:latin typeface="DINOT-LightItalic" panose="020B0504020101010102" pitchFamily="34" charset="77"/>
                <a:cs typeface="Times New Roman"/>
              </a:rPr>
              <a:t> </a:t>
            </a:r>
            <a:r>
              <a:rPr lang="en-US" sz="1250" i="1" dirty="0">
                <a:solidFill>
                  <a:schemeClr val="tx2"/>
                </a:solidFill>
                <a:latin typeface="DINOT-LightItalic" panose="020B0504020101010102" pitchFamily="34" charset="77"/>
                <a:cs typeface="Carlito"/>
              </a:rPr>
              <a:t>South</a:t>
            </a:r>
            <a:r>
              <a:rPr lang="en-US" sz="1250" i="1" spc="-65" dirty="0">
                <a:solidFill>
                  <a:schemeClr val="tx2"/>
                </a:solidFill>
                <a:latin typeface="DINOT-LightItalic" panose="020B0504020101010102" pitchFamily="34" charset="77"/>
                <a:cs typeface="Times New Roman"/>
              </a:rPr>
              <a:t> </a:t>
            </a:r>
            <a:r>
              <a:rPr lang="en-US" sz="1250" i="1" spc="-10" dirty="0">
                <a:solidFill>
                  <a:schemeClr val="tx2"/>
                </a:solidFill>
                <a:latin typeface="DINOT-LightItalic" panose="020B0504020101010102" pitchFamily="34" charset="77"/>
                <a:cs typeface="Carlito"/>
              </a:rPr>
              <a:t>Africa</a:t>
            </a:r>
            <a:endParaRPr lang="en-US" sz="1250" i="1" dirty="0">
              <a:solidFill>
                <a:schemeClr val="tx2"/>
              </a:solidFill>
              <a:latin typeface="DINOT-LightItalic" panose="020B0504020101010102" pitchFamily="34" charset="77"/>
              <a:cs typeface="Carlito"/>
            </a:endParaRPr>
          </a:p>
        </p:txBody>
      </p:sp>
      <p:pic>
        <p:nvPicPr>
          <p:cNvPr id="2" name="Picture 1">
            <a:extLst>
              <a:ext uri="{FF2B5EF4-FFF2-40B4-BE49-F238E27FC236}">
                <a16:creationId xmlns:a16="http://schemas.microsoft.com/office/drawing/2014/main" id="{1D5EA0E8-E0CB-5782-2035-3C8229254C79}"/>
              </a:ext>
            </a:extLst>
          </p:cNvPr>
          <p:cNvPicPr>
            <a:picLocks noChangeAspect="1"/>
          </p:cNvPicPr>
          <p:nvPr/>
        </p:nvPicPr>
        <p:blipFill>
          <a:blip r:embed="rId5"/>
          <a:stretch>
            <a:fillRect/>
          </a:stretch>
        </p:blipFill>
        <p:spPr>
          <a:xfrm>
            <a:off x="6168235" y="2725410"/>
            <a:ext cx="912486" cy="801401"/>
          </a:xfrm>
          <a:prstGeom prst="rect">
            <a:avLst/>
          </a:prstGeom>
        </p:spPr>
      </p:pic>
      <p:pic>
        <p:nvPicPr>
          <p:cNvPr id="3" name="Picture 19">
            <a:extLst>
              <a:ext uri="{FF2B5EF4-FFF2-40B4-BE49-F238E27FC236}">
                <a16:creationId xmlns:a16="http://schemas.microsoft.com/office/drawing/2014/main" id="{8D1E86CE-721B-B531-C650-55B80EE992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a:extLst>
              <a:ext uri="{FF2B5EF4-FFF2-40B4-BE49-F238E27FC236}">
                <a16:creationId xmlns:a16="http://schemas.microsoft.com/office/drawing/2014/main" id="{3896F196-E46E-A8C2-E14D-90960AB5D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3316" y="65973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4">
            <a:extLst>
              <a:ext uri="{FF2B5EF4-FFF2-40B4-BE49-F238E27FC236}">
                <a16:creationId xmlns:a16="http://schemas.microsoft.com/office/drawing/2014/main" id="{0FAFECED-B450-42F2-F5E2-8266394FCEAE}"/>
              </a:ext>
            </a:extLst>
          </p:cNvPr>
          <p:cNvSpPr/>
          <p:nvPr/>
        </p:nvSpPr>
        <p:spPr>
          <a:xfrm>
            <a:off x="736600" y="1109885"/>
            <a:ext cx="5259466" cy="3157315"/>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buSzPts val="1000"/>
              <a:tabLst>
                <a:tab pos="457200" algn="l"/>
              </a:tabLst>
            </a:pPr>
            <a:endParaRPr lang="en-ZA" b="1" dirty="0">
              <a:solidFill>
                <a:schemeClr val="bg1"/>
              </a:solidFill>
              <a:latin typeface="DINOT-Bold" panose="02000503030000020003" pitchFamily="2" charset="77"/>
              <a:ea typeface="Times New Roman" panose="02020603050405020304" pitchFamily="18" charset="0"/>
            </a:endParaRPr>
          </a:p>
          <a:p>
            <a:pPr>
              <a:buSzPts val="1000"/>
              <a:tabLst>
                <a:tab pos="457200" algn="l"/>
              </a:tabLst>
            </a:pPr>
            <a:r>
              <a:rPr lang="en-ZA" sz="2800" b="1" dirty="0">
                <a:solidFill>
                  <a:schemeClr val="bg1"/>
                </a:solidFill>
                <a:latin typeface="DINOT-Bold" panose="02000503030000020003" pitchFamily="2" charset="77"/>
                <a:ea typeface="Times New Roman" panose="02020603050405020304" pitchFamily="18" charset="0"/>
              </a:rPr>
              <a:t>Primary distribution</a:t>
            </a:r>
            <a:r>
              <a:rPr lang="en-ZA" sz="2800" b="1" dirty="0">
                <a:solidFill>
                  <a:schemeClr val="bg1"/>
                </a:solidFill>
                <a:effectLst/>
                <a:latin typeface="DINOT-Bold" panose="02000503030000020003" pitchFamily="2" charset="77"/>
                <a:ea typeface="Times New Roman" panose="02020603050405020304" pitchFamily="18" charset="0"/>
              </a:rPr>
              <a:t>:</a:t>
            </a:r>
          </a:p>
          <a:p>
            <a:pPr>
              <a:buSzPts val="1000"/>
              <a:tabLst>
                <a:tab pos="457200" algn="l"/>
              </a:tabLst>
            </a:pPr>
            <a:endParaRPr lang="en-ZA" dirty="0">
              <a:solidFill>
                <a:schemeClr val="bg1"/>
              </a:solidFill>
              <a:effectLst/>
              <a:latin typeface="DINOT-Regular" panose="02000503030000020003" pitchFamily="2" charset="77"/>
              <a:ea typeface="Times New Roman" panose="02020603050405020304" pitchFamily="18" charset="0"/>
            </a:endParaRPr>
          </a:p>
          <a:p>
            <a:pPr marL="342900" indent="-342900">
              <a:buSzPts val="1000"/>
              <a:buFont typeface="Arial" panose="020B0604020202020204" pitchFamily="34" charset="0"/>
              <a:buChar char="•"/>
              <a:tabLst>
                <a:tab pos="914400" algn="l"/>
              </a:tabLst>
            </a:pPr>
            <a:r>
              <a:rPr lang="en-ZA" dirty="0">
                <a:solidFill>
                  <a:schemeClr val="bg1"/>
                </a:solidFill>
                <a:latin typeface="DINOT-Regular" panose="02000503030000020003" pitchFamily="2" charset="77"/>
                <a:ea typeface="Times New Roman" panose="02020603050405020304" pitchFamily="18" charset="0"/>
                <a:cs typeface="Times New Roman"/>
              </a:rPr>
              <a:t>The client uses the self-test on themselves on site for the facility-based HIVST</a:t>
            </a:r>
          </a:p>
          <a:p>
            <a:pPr marL="342900" indent="-342900">
              <a:buSzPts val="1000"/>
              <a:buFont typeface="Arial" panose="020B0604020202020204" pitchFamily="34" charset="0"/>
              <a:buChar char="•"/>
              <a:tabLst>
                <a:tab pos="914400" algn="l"/>
              </a:tabLst>
            </a:pPr>
            <a:r>
              <a:rPr lang="en-ZA" dirty="0">
                <a:solidFill>
                  <a:schemeClr val="bg1"/>
                </a:solidFill>
                <a:effectLst/>
                <a:latin typeface="DINOT-Regular" panose="02000503030000020003" pitchFamily="2" charset="77"/>
                <a:ea typeface="Times New Roman" panose="02020603050405020304" pitchFamily="18" charset="0"/>
                <a:cs typeface="Times New Roman"/>
              </a:rPr>
              <a:t>HIVST kits are provided directly at facilities or community sites, like clinics, pharmacies, or during outreach events.</a:t>
            </a:r>
          </a:p>
          <a:p>
            <a:pPr marL="342900" indent="-342900">
              <a:buSzPts val="1000"/>
              <a:buFont typeface="Arial" panose="020B0604020202020204" pitchFamily="34" charset="0"/>
              <a:buChar char="•"/>
              <a:tabLst>
                <a:tab pos="914400" algn="l"/>
              </a:tabLst>
            </a:pPr>
            <a:r>
              <a:rPr lang="en-ZA" dirty="0">
                <a:solidFill>
                  <a:schemeClr val="bg1"/>
                </a:solidFill>
                <a:effectLst/>
                <a:latin typeface="DINOT-Regular" panose="02000503030000020003" pitchFamily="2" charset="77"/>
                <a:ea typeface="Times New Roman" panose="02020603050405020304" pitchFamily="18" charset="0"/>
                <a:cs typeface="Times New Roman"/>
              </a:rPr>
              <a:t>Clients receive the kits in person with brief instructions and information on follow-up support.</a:t>
            </a:r>
          </a:p>
        </p:txBody>
      </p:sp>
      <p:sp>
        <p:nvSpPr>
          <p:cNvPr id="10" name="Rectangle: Top Corners Rounded 4">
            <a:extLst>
              <a:ext uri="{FF2B5EF4-FFF2-40B4-BE49-F238E27FC236}">
                <a16:creationId xmlns:a16="http://schemas.microsoft.com/office/drawing/2014/main" id="{684B4BBA-2DD4-64CC-0265-352FE2F9F0E5}"/>
              </a:ext>
            </a:extLst>
          </p:cNvPr>
          <p:cNvSpPr/>
          <p:nvPr/>
        </p:nvSpPr>
        <p:spPr>
          <a:xfrm>
            <a:off x="6195934" y="1109885"/>
            <a:ext cx="5259466" cy="3157315"/>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buSzPts val="1000"/>
              <a:tabLst>
                <a:tab pos="457200" algn="l"/>
              </a:tabLst>
            </a:pPr>
            <a:endParaRPr lang="en-ZA" b="1" dirty="0">
              <a:solidFill>
                <a:schemeClr val="bg1"/>
              </a:solidFill>
              <a:effectLst/>
              <a:latin typeface="DINOT-Bold" panose="02000503030000020003" pitchFamily="2" charset="77"/>
              <a:ea typeface="Times New Roman" panose="02020603050405020304" pitchFamily="18" charset="0"/>
            </a:endParaRPr>
          </a:p>
          <a:p>
            <a:pPr lvl="0">
              <a:buSzPts val="1000"/>
              <a:tabLst>
                <a:tab pos="457200" algn="l"/>
              </a:tabLst>
            </a:pPr>
            <a:r>
              <a:rPr lang="en-ZA" sz="2800" b="1" dirty="0">
                <a:solidFill>
                  <a:schemeClr val="bg1"/>
                </a:solidFill>
                <a:effectLst/>
                <a:latin typeface="DINOT-Bold" panose="02000503030000020003" pitchFamily="2" charset="77"/>
                <a:ea typeface="Times New Roman" panose="02020603050405020304" pitchFamily="18" charset="0"/>
              </a:rPr>
              <a:t>Secondary distribution:</a:t>
            </a:r>
          </a:p>
          <a:p>
            <a:pPr lvl="0">
              <a:buSzPts val="1000"/>
              <a:tabLst>
                <a:tab pos="457200" algn="l"/>
              </a:tabLst>
            </a:pPr>
            <a:endParaRPr lang="en-ZA" dirty="0">
              <a:solidFill>
                <a:schemeClr val="bg1"/>
              </a:solidFill>
              <a:effectLst/>
              <a:latin typeface="DINOT-Regular" panose="02000503030000020003" pitchFamily="2" charset="77"/>
              <a:ea typeface="Times New Roman" panose="02020603050405020304" pitchFamily="18" charset="0"/>
            </a:endParaRPr>
          </a:p>
          <a:p>
            <a:pPr marL="342900" indent="-342900">
              <a:buSzPts val="1000"/>
              <a:buFont typeface="Arial" panose="020B0604020202020204" pitchFamily="34" charset="0"/>
              <a:buChar char="•"/>
              <a:tabLst>
                <a:tab pos="914400" algn="l"/>
              </a:tabLst>
            </a:pPr>
            <a:r>
              <a:rPr lang="en-ZA" dirty="0">
                <a:solidFill>
                  <a:schemeClr val="bg1"/>
                </a:solidFill>
                <a:effectLst/>
                <a:latin typeface="DINOT-Regular" panose="02000503030000020003" pitchFamily="2" charset="77"/>
                <a:ea typeface="Times New Roman" panose="02020603050405020304" pitchFamily="18" charset="0"/>
                <a:cs typeface="Times New Roman"/>
              </a:rPr>
              <a:t>HIVST kits are given to individuals who then share them with partners, family, or peers.</a:t>
            </a:r>
          </a:p>
          <a:p>
            <a:pPr marL="342900" indent="-342900">
              <a:buSzPts val="1000"/>
              <a:buFont typeface="Arial" panose="020B0604020202020204" pitchFamily="34" charset="0"/>
              <a:buChar char="•"/>
              <a:tabLst>
                <a:tab pos="914400" algn="l"/>
              </a:tabLst>
            </a:pPr>
            <a:r>
              <a:rPr lang="en-ZA" dirty="0">
                <a:solidFill>
                  <a:schemeClr val="bg1"/>
                </a:solidFill>
                <a:effectLst/>
                <a:latin typeface="DINOT-Regular" panose="02000503030000020003" pitchFamily="2" charset="77"/>
                <a:ea typeface="Times New Roman" panose="02020603050405020304" pitchFamily="18" charset="0"/>
                <a:cs typeface="Times New Roman"/>
              </a:rPr>
              <a:t>Extends reach by allowing trusted contacts to promote testing among those who might avoid services.</a:t>
            </a:r>
            <a:endParaRPr lang="en-US" strike="sngStrike" dirty="0">
              <a:solidFill>
                <a:schemeClr val="bg1"/>
              </a:solidFill>
              <a:latin typeface="DINOT-Regular" panose="02000503030000020003" pitchFamily="2" charset="77"/>
            </a:endParaRPr>
          </a:p>
        </p:txBody>
      </p:sp>
      <p:sp>
        <p:nvSpPr>
          <p:cNvPr id="3" name="Content Placeholder 2">
            <a:extLst>
              <a:ext uri="{FF2B5EF4-FFF2-40B4-BE49-F238E27FC236}">
                <a16:creationId xmlns:a16="http://schemas.microsoft.com/office/drawing/2014/main" id="{7A5D250C-99DD-9675-CD29-A4B6FAD8897A}"/>
              </a:ext>
            </a:extLst>
          </p:cNvPr>
          <p:cNvSpPr>
            <a:spLocks noGrp="1"/>
          </p:cNvSpPr>
          <p:nvPr>
            <p:ph idx="1"/>
          </p:nvPr>
        </p:nvSpPr>
        <p:spPr>
          <a:xfrm>
            <a:off x="736600" y="4418664"/>
            <a:ext cx="10718799" cy="572375"/>
          </a:xfrm>
        </p:spPr>
        <p:txBody>
          <a:bodyPr vert="horz" lIns="91440" tIns="45720" rIns="91440" bIns="45720" rtlCol="0" anchor="t">
            <a:normAutofit lnSpcReduction="10000"/>
          </a:bodyPr>
          <a:lstStyle/>
          <a:p>
            <a:pPr marL="0" lvl="0" indent="0">
              <a:lnSpc>
                <a:spcPct val="100000"/>
              </a:lnSpc>
              <a:buSzPts val="1000"/>
              <a:buNone/>
              <a:tabLst>
                <a:tab pos="457200" algn="l"/>
              </a:tabLst>
            </a:pPr>
            <a:r>
              <a:rPr lang="en-US" sz="1600" dirty="0">
                <a:solidFill>
                  <a:schemeClr val="tx2"/>
                </a:solidFill>
                <a:latin typeface="DINOT-Regular" panose="02000503030000020003" pitchFamily="2" charset="77"/>
                <a:ea typeface="Times New Roman" panose="02020603050405020304" pitchFamily="18" charset="0"/>
                <a:cs typeface="Times New Roman"/>
              </a:rPr>
              <a:t>Both models can be implemented in community and facility settings, covering a wide range of service points, whether mobile or fixed. </a:t>
            </a:r>
            <a:r>
              <a:rPr lang="en-US" sz="1600" dirty="0">
                <a:solidFill>
                  <a:schemeClr val="tx2"/>
                </a:solidFill>
                <a:latin typeface="DINOT-Regular" panose="02000503030000020003" pitchFamily="2" charset="77"/>
                <a:cs typeface="Times New Roman"/>
              </a:rPr>
              <a:t>HIVST</a:t>
            </a:r>
            <a:endParaRPr lang="en-ZA" sz="1600" dirty="0">
              <a:solidFill>
                <a:schemeClr val="tx2"/>
              </a:solidFill>
              <a:latin typeface="DINOT-Regular" panose="02000503030000020003" pitchFamily="2" charset="77"/>
              <a:cs typeface="Times New Roman"/>
            </a:endParaRPr>
          </a:p>
        </p:txBody>
      </p:sp>
      <p:sp>
        <p:nvSpPr>
          <p:cNvPr id="7" name="Title 1">
            <a:extLst>
              <a:ext uri="{FF2B5EF4-FFF2-40B4-BE49-F238E27FC236}">
                <a16:creationId xmlns:a16="http://schemas.microsoft.com/office/drawing/2014/main" id="{5904B87B-23DB-62C2-77FA-752CDCD7ED5A}"/>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ZA" sz="2500" dirty="0">
                <a:solidFill>
                  <a:schemeClr val="accent1"/>
                </a:solidFill>
                <a:latin typeface="DINOT-Regular" panose="02000503030000020003" pitchFamily="2" charset="77"/>
                <a:cs typeface="Poppins"/>
              </a:rPr>
              <a:t>Primary and Secondary HIVST Distribution in facilities</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8" name="Rectangle 7">
            <a:extLst>
              <a:ext uri="{FF2B5EF4-FFF2-40B4-BE49-F238E27FC236}">
                <a16:creationId xmlns:a16="http://schemas.microsoft.com/office/drawing/2014/main" id="{AAA75BCB-1A7E-B3F4-52B0-74C9A012EFB8}"/>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Title 1">
            <a:extLst>
              <a:ext uri="{FF2B5EF4-FFF2-40B4-BE49-F238E27FC236}">
                <a16:creationId xmlns:a16="http://schemas.microsoft.com/office/drawing/2014/main" id="{F803BE0D-A6D1-85AA-A50E-6369A0AE0A62}"/>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pic>
        <p:nvPicPr>
          <p:cNvPr id="2" name="Picture 19">
            <a:extLst>
              <a:ext uri="{FF2B5EF4-FFF2-40B4-BE49-F238E27FC236}">
                <a16:creationId xmlns:a16="http://schemas.microsoft.com/office/drawing/2014/main" id="{344240A7-C2BD-D535-4A56-C21432AAD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26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7F527E-A434-D5DF-FAAD-D26903ED8182}"/>
              </a:ext>
            </a:extLst>
          </p:cNvPr>
          <p:cNvPicPr>
            <a:picLocks noGrp="1" noChangeAspect="1"/>
          </p:cNvPicPr>
          <p:nvPr>
            <p:ph idx="1"/>
          </p:nvPr>
        </p:nvPicPr>
        <p:blipFill rotWithShape="1">
          <a:blip r:embed="rId2"/>
          <a:srcRect b="17445"/>
          <a:stretch/>
        </p:blipFill>
        <p:spPr>
          <a:xfrm>
            <a:off x="1200278" y="1109885"/>
            <a:ext cx="9768090" cy="4937155"/>
          </a:xfrm>
        </p:spPr>
      </p:pic>
      <p:sp>
        <p:nvSpPr>
          <p:cNvPr id="4" name="Rectangle 3">
            <a:extLst>
              <a:ext uri="{FF2B5EF4-FFF2-40B4-BE49-F238E27FC236}">
                <a16:creationId xmlns:a16="http://schemas.microsoft.com/office/drawing/2014/main" id="{EA6F01DA-4317-AE24-0DD1-11AADC0AF925}"/>
              </a:ext>
            </a:extLst>
          </p:cNvPr>
          <p:cNvSpPr/>
          <p:nvPr/>
        </p:nvSpPr>
        <p:spPr>
          <a:xfrm>
            <a:off x="8839201" y="3454401"/>
            <a:ext cx="939800" cy="889000"/>
          </a:xfrm>
          <a:prstGeom prst="rect">
            <a:avLst/>
          </a:prstGeom>
          <a:solidFill>
            <a:srgbClr val="1323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900" dirty="0">
                <a:latin typeface="News Gothic MT" panose="020B0503020103020203" pitchFamily="34" charset="0"/>
              </a:rPr>
              <a:t>Integration with PrEP and PEP</a:t>
            </a:r>
            <a:endParaRPr lang="en-GB" sz="900" dirty="0">
              <a:latin typeface="News Gothic MT" panose="020B0503020103020203" pitchFamily="34" charset="0"/>
            </a:endParaRPr>
          </a:p>
        </p:txBody>
      </p:sp>
      <p:sp>
        <p:nvSpPr>
          <p:cNvPr id="8" name="TextBox 7">
            <a:extLst>
              <a:ext uri="{FF2B5EF4-FFF2-40B4-BE49-F238E27FC236}">
                <a16:creationId xmlns:a16="http://schemas.microsoft.com/office/drawing/2014/main" id="{B921CD30-1383-18DC-CC10-40251761D2F6}"/>
              </a:ext>
            </a:extLst>
          </p:cNvPr>
          <p:cNvSpPr txBox="1"/>
          <p:nvPr/>
        </p:nvSpPr>
        <p:spPr>
          <a:xfrm>
            <a:off x="55570" y="78387"/>
            <a:ext cx="12136430" cy="483722"/>
          </a:xfrm>
          <a:prstGeom prst="rect">
            <a:avLst/>
          </a:prstGeom>
          <a:noFill/>
        </p:spPr>
        <p:txBody>
          <a:bodyPr wrap="square">
            <a:sp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Expanding Self-Testing – WHO recommendations</a:t>
            </a:r>
          </a:p>
        </p:txBody>
      </p:sp>
      <p:sp>
        <p:nvSpPr>
          <p:cNvPr id="9" name="Title 1">
            <a:extLst>
              <a:ext uri="{FF2B5EF4-FFF2-40B4-BE49-F238E27FC236}">
                <a16:creationId xmlns:a16="http://schemas.microsoft.com/office/drawing/2014/main" id="{6D01798D-31F7-8EAB-9904-0A32A679234F}"/>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spc="-20" dirty="0">
                <a:solidFill>
                  <a:schemeClr val="accent1"/>
                </a:solidFill>
                <a:latin typeface="DINOT-Regular" panose="02000503030000020003" pitchFamily="2" charset="77"/>
                <a:cs typeface="Poppins" panose="00000500000000000000" pitchFamily="2" charset="0"/>
              </a:rPr>
              <a:t>HIVST Models</a:t>
            </a:r>
            <a:endParaRPr lang="en-GB" sz="2500" dirty="0">
              <a:solidFill>
                <a:schemeClr val="accent1"/>
              </a:solidFill>
              <a:latin typeface="DINOT-Regular" panose="02000503030000020003" pitchFamily="2" charset="77"/>
              <a:cs typeface="Poppins" panose="00000500000000000000" pitchFamily="2" charset="0"/>
            </a:endParaRPr>
          </a:p>
        </p:txBody>
      </p:sp>
      <p:sp>
        <p:nvSpPr>
          <p:cNvPr id="10" name="Rectangle 9">
            <a:extLst>
              <a:ext uri="{FF2B5EF4-FFF2-40B4-BE49-F238E27FC236}">
                <a16:creationId xmlns:a16="http://schemas.microsoft.com/office/drawing/2014/main" id="{89AD8F09-3EBF-CD31-AE6F-37DAF70FAC59}"/>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1" name="Title 1">
            <a:extLst>
              <a:ext uri="{FF2B5EF4-FFF2-40B4-BE49-F238E27FC236}">
                <a16:creationId xmlns:a16="http://schemas.microsoft.com/office/drawing/2014/main" id="{63F23FC1-A4CC-CEEA-9950-6E36F6916E55}"/>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2" name="TextBox 11">
            <a:extLst>
              <a:ext uri="{FF2B5EF4-FFF2-40B4-BE49-F238E27FC236}">
                <a16:creationId xmlns:a16="http://schemas.microsoft.com/office/drawing/2014/main" id="{CB56CF0E-850D-618C-06CE-7DC4F8C4FB54}"/>
              </a:ext>
            </a:extLst>
          </p:cNvPr>
          <p:cNvSpPr txBox="1"/>
          <p:nvPr/>
        </p:nvSpPr>
        <p:spPr>
          <a:xfrm>
            <a:off x="736600" y="6457949"/>
            <a:ext cx="10330072" cy="246221"/>
          </a:xfrm>
          <a:prstGeom prst="rect">
            <a:avLst/>
          </a:prstGeom>
          <a:noFill/>
        </p:spPr>
        <p:txBody>
          <a:bodyPr wrap="none" rtlCol="0">
            <a:spAutoFit/>
          </a:bodyPr>
          <a:lstStyle/>
          <a:p>
            <a:pPr marL="12700">
              <a:lnSpc>
                <a:spcPts val="1240"/>
              </a:lnSpc>
            </a:pPr>
            <a:r>
              <a:rPr lang="en-US" sz="1250" i="1" dirty="0">
                <a:solidFill>
                  <a:schemeClr val="tx2"/>
                </a:solidFill>
                <a:latin typeface="DINOT-LightItalic" panose="020B0504020101010102" pitchFamily="34" charset="77"/>
                <a:cs typeface="Carlito"/>
              </a:rPr>
              <a:t>Source: HIV Self-Testing Operational Guide – For the planning, implementation, monitoring and reporting of HIV self-testing. PEPFAR, USAID, </a:t>
            </a:r>
            <a:r>
              <a:rPr lang="en-US" sz="1250" i="1" dirty="0" err="1">
                <a:solidFill>
                  <a:schemeClr val="tx2"/>
                </a:solidFill>
                <a:latin typeface="DINOT-LightItalic" panose="020B0504020101010102" pitchFamily="34" charset="77"/>
                <a:cs typeface="Carlito"/>
              </a:rPr>
              <a:t>EpiC</a:t>
            </a:r>
            <a:r>
              <a:rPr lang="en-US" sz="1250" i="1" dirty="0">
                <a:solidFill>
                  <a:schemeClr val="tx2"/>
                </a:solidFill>
                <a:latin typeface="DINOT-LightItalic" panose="020B0504020101010102" pitchFamily="34" charset="77"/>
                <a:cs typeface="Carlito"/>
              </a:rPr>
              <a:t>. 2021</a:t>
            </a:r>
          </a:p>
        </p:txBody>
      </p:sp>
      <p:sp>
        <p:nvSpPr>
          <p:cNvPr id="17" name="Rectangle 16">
            <a:extLst>
              <a:ext uri="{FF2B5EF4-FFF2-40B4-BE49-F238E27FC236}">
                <a16:creationId xmlns:a16="http://schemas.microsoft.com/office/drawing/2014/main" id="{7668A4F8-D19E-89FF-E6FD-8E326A272586}"/>
              </a:ext>
            </a:extLst>
          </p:cNvPr>
          <p:cNvSpPr/>
          <p:nvPr/>
        </p:nvSpPr>
        <p:spPr>
          <a:xfrm>
            <a:off x="4955457" y="4291781"/>
            <a:ext cx="1047957" cy="34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6" name="Rectangle 15">
            <a:extLst>
              <a:ext uri="{FF2B5EF4-FFF2-40B4-BE49-F238E27FC236}">
                <a16:creationId xmlns:a16="http://schemas.microsoft.com/office/drawing/2014/main" id="{E2EE7CBC-6BA3-22EF-3853-41A1B2B0DB49}"/>
              </a:ext>
            </a:extLst>
          </p:cNvPr>
          <p:cNvSpPr/>
          <p:nvPr/>
        </p:nvSpPr>
        <p:spPr>
          <a:xfrm>
            <a:off x="5030940" y="3447367"/>
            <a:ext cx="939799" cy="1006986"/>
          </a:xfrm>
          <a:prstGeom prst="rect">
            <a:avLst/>
          </a:prstGeom>
          <a:solidFill>
            <a:srgbClr val="1323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900" dirty="0">
                <a:latin typeface="News Gothic MT" panose="020B0503020103020203" pitchFamily="34" charset="0"/>
              </a:rPr>
              <a:t>Partner services</a:t>
            </a:r>
            <a:endParaRPr lang="en-GB" sz="900" dirty="0">
              <a:latin typeface="News Gothic MT" panose="020B0503020103020203" pitchFamily="34" charset="0"/>
            </a:endParaRPr>
          </a:p>
        </p:txBody>
      </p:sp>
      <p:pic>
        <p:nvPicPr>
          <p:cNvPr id="2" name="Picture 19">
            <a:extLst>
              <a:ext uri="{FF2B5EF4-FFF2-40B4-BE49-F238E27FC236}">
                <a16:creationId xmlns:a16="http://schemas.microsoft.com/office/drawing/2014/main" id="{074B8BA6-2A8C-74AE-9C2C-EA77B085E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49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033D-4230-8230-8945-73999592CE09}"/>
              </a:ext>
            </a:extLst>
          </p:cNvPr>
          <p:cNvSpPr>
            <a:spLocks noGrp="1"/>
          </p:cNvSpPr>
          <p:nvPr>
            <p:ph type="title"/>
          </p:nvPr>
        </p:nvSpPr>
        <p:spPr>
          <a:xfrm>
            <a:off x="736601" y="298018"/>
            <a:ext cx="10718799" cy="438582"/>
          </a:xfrm>
        </p:spPr>
        <p:txBody>
          <a:bodyPr wrap="square" anchor="b" anchorCtr="0">
            <a:spAutoFit/>
          </a:bodyPr>
          <a:lstStyle/>
          <a:p>
            <a:r>
              <a:rPr lang="en-ZA" sz="2500" dirty="0">
                <a:solidFill>
                  <a:schemeClr val="accent1"/>
                </a:solidFill>
                <a:latin typeface="DINOT-Regular" panose="02000503030000020003" pitchFamily="2" charset="77"/>
              </a:rPr>
              <a:t>Learning Objectives</a:t>
            </a:r>
          </a:p>
        </p:txBody>
      </p:sp>
      <p:sp>
        <p:nvSpPr>
          <p:cNvPr id="4" name="Title 1">
            <a:extLst>
              <a:ext uri="{FF2B5EF4-FFF2-40B4-BE49-F238E27FC236}">
                <a16:creationId xmlns:a16="http://schemas.microsoft.com/office/drawing/2014/main" id="{07D58FE6-D71C-20B9-B973-A29720F6DF38}"/>
              </a:ext>
            </a:extLst>
          </p:cNvPr>
          <p:cNvSpPr txBox="1">
            <a:spLocks/>
          </p:cNvSpPr>
          <p:nvPr/>
        </p:nvSpPr>
        <p:spPr>
          <a:xfrm>
            <a:off x="736599" y="736600"/>
            <a:ext cx="10718799" cy="5785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solidFill>
                  <a:schemeClr val="accent1"/>
                </a:solidFill>
                <a:latin typeface="DINOT-Bold" panose="02000503030000020003" pitchFamily="2" charset="77"/>
              </a:rPr>
              <a:t>By the end of this module, participants will be able to:</a:t>
            </a:r>
          </a:p>
          <a:p>
            <a:pPr marL="342900" indent="-342900">
              <a:buFont typeface="Arial" panose="020B0604020202020204" pitchFamily="34" charset="0"/>
              <a:buChar char="•"/>
            </a:pPr>
            <a:endParaRPr lang="en-US" sz="2000" dirty="0">
              <a:latin typeface="DINOT-Regular" panose="02000503030000020003" pitchFamily="2" charset="77"/>
            </a:endParaRP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Define and describe the concept of HIV Self-Testing (HIVST)</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Explain HIVST and test for triage</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Understand the evidence supporting the use of HIVST</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Describe selfcare and self-testing </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Know about available HIVST diagnostic test kits </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Explain the potential benefits of HIVST</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New recommendations for HIVST use</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Know about the use of HIVST in </a:t>
            </a:r>
            <a:r>
              <a:rPr lang="en-US" sz="2000" dirty="0" err="1">
                <a:solidFill>
                  <a:schemeClr val="tx2"/>
                </a:solidFill>
                <a:latin typeface="DINOT-Regular" panose="02000503030000020003" pitchFamily="2" charset="77"/>
              </a:rPr>
              <a:t>PrEP</a:t>
            </a:r>
            <a:r>
              <a:rPr lang="en-US" sz="2000" dirty="0">
                <a:solidFill>
                  <a:schemeClr val="tx2"/>
                </a:solidFill>
                <a:latin typeface="DINOT-Regular" panose="02000503030000020003" pitchFamily="2" charset="77"/>
              </a:rPr>
              <a:t> and PEP and country uptake</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Understand the HIVST distribution methods </a:t>
            </a:r>
          </a:p>
          <a:p>
            <a:pPr marL="342900" indent="-342900">
              <a:buClr>
                <a:schemeClr val="accent2"/>
              </a:buClr>
              <a:buFont typeface="Arial" panose="020B0604020202020204" pitchFamily="34" charset="0"/>
              <a:buChar char="•"/>
            </a:pPr>
            <a:r>
              <a:rPr lang="en-US" sz="2000" dirty="0">
                <a:solidFill>
                  <a:schemeClr val="tx2"/>
                </a:solidFill>
                <a:latin typeface="DINOT-Regular" panose="02000503030000020003" pitchFamily="2" charset="77"/>
              </a:rPr>
              <a:t>HIVST distribution models and use cases</a:t>
            </a:r>
          </a:p>
        </p:txBody>
      </p:sp>
      <p:sp>
        <p:nvSpPr>
          <p:cNvPr id="11" name="Rectangle 10">
            <a:extLst>
              <a:ext uri="{FF2B5EF4-FFF2-40B4-BE49-F238E27FC236}">
                <a16:creationId xmlns:a16="http://schemas.microsoft.com/office/drawing/2014/main" id="{B25ACE1B-D795-FCED-1BF2-9CF0B0292509}"/>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3" name="Title 1">
            <a:extLst>
              <a:ext uri="{FF2B5EF4-FFF2-40B4-BE49-F238E27FC236}">
                <a16:creationId xmlns:a16="http://schemas.microsoft.com/office/drawing/2014/main" id="{54A649B4-90B2-045E-D467-99FDB84C1B1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pic>
        <p:nvPicPr>
          <p:cNvPr id="3" name="Picture 19">
            <a:extLst>
              <a:ext uri="{FF2B5EF4-FFF2-40B4-BE49-F238E27FC236}">
                <a16:creationId xmlns:a16="http://schemas.microsoft.com/office/drawing/2014/main" id="{AA9CF0A7-B176-395B-9B24-96024B029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79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17D52307-45F4-3CAB-0A6D-216532C3B0BF}"/>
              </a:ext>
            </a:extLst>
          </p:cNvPr>
          <p:cNvSpPr txBox="1">
            <a:spLocks/>
          </p:cNvSpPr>
          <p:nvPr/>
        </p:nvSpPr>
        <p:spPr>
          <a:xfrm>
            <a:off x="736600" y="1471522"/>
            <a:ext cx="5259466" cy="2829544"/>
          </a:xfrm>
          <a:prstGeom prst="rect">
            <a:avLst/>
          </a:prstGeom>
          <a:solidFill>
            <a:schemeClr val="accent1"/>
          </a:solidFill>
          <a:ln w="57150">
            <a:noFill/>
          </a:ln>
        </p:spPr>
        <p:txBody>
          <a:bodyPr vert="horz" lIns="91440" tIns="45720" rIns="91440" bIns="45720" rtlCol="0" anchor="t">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50" dirty="0">
                <a:solidFill>
                  <a:schemeClr val="bg1"/>
                </a:solidFill>
                <a:latin typeface="DINOT-Regular" panose="02000503030000020003" pitchFamily="2" charset="77"/>
              </a:rPr>
              <a:t>D</a:t>
            </a:r>
            <a:r>
              <a:rPr kumimoji="0" lang="en-US" sz="1750" u="none" strike="noStrike" kern="1200" cap="none" spc="0" normalizeH="0" baseline="0" noProof="0" dirty="0" err="1">
                <a:ln>
                  <a:noFill/>
                </a:ln>
                <a:solidFill>
                  <a:schemeClr val="bg1"/>
                </a:solidFill>
                <a:effectLst/>
                <a:uLnTx/>
                <a:uFillTx/>
                <a:latin typeface="DINOT-Regular" panose="02000503030000020003" pitchFamily="2" charset="77"/>
              </a:rPr>
              <a:t>iagnose</a:t>
            </a: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 PLHIV at high risk and to initiate ART as soon as possible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Increase routine offer of HTS in key entry points (PHC, OPD, FP, STI)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Replace risk screening tools to simplify and streamline HTS in facilities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Increase offer in KP settings (clinics and drop-in centers)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Secondary distribution for SN, sexual partners, new HIV cases, and PWID partners</a:t>
            </a:r>
          </a:p>
        </p:txBody>
      </p:sp>
      <p:sp>
        <p:nvSpPr>
          <p:cNvPr id="17" name="Content Placeholder 5">
            <a:extLst>
              <a:ext uri="{FF2B5EF4-FFF2-40B4-BE49-F238E27FC236}">
                <a16:creationId xmlns:a16="http://schemas.microsoft.com/office/drawing/2014/main" id="{400C55E4-98BA-0F6A-4299-3D821363BEAA}"/>
              </a:ext>
            </a:extLst>
          </p:cNvPr>
          <p:cNvSpPr txBox="1">
            <a:spLocks/>
          </p:cNvSpPr>
          <p:nvPr/>
        </p:nvSpPr>
        <p:spPr>
          <a:xfrm>
            <a:off x="6195934" y="1471523"/>
            <a:ext cx="5259466" cy="2829544"/>
          </a:xfrm>
          <a:prstGeom prst="rect">
            <a:avLst/>
          </a:prstGeom>
          <a:solidFill>
            <a:schemeClr val="accent1"/>
          </a:solidFill>
          <a:ln w="57150">
            <a:noFill/>
          </a:ln>
        </p:spPr>
        <p:txBody>
          <a:bodyPr vert="horz" lIns="91440" tIns="45720" rIns="91440" bIns="45720" rtlCol="0" anchor="t">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50" u="none" strike="noStrike" kern="1200" cap="none" spc="0" normalizeH="0" baseline="0" noProof="0" dirty="0">
                <a:ln>
                  <a:noFill/>
                </a:ln>
                <a:solidFill>
                  <a:schemeClr val="bg1"/>
                </a:solidFill>
                <a:effectLst/>
                <a:uLnTx/>
                <a:uFillTx/>
                <a:latin typeface="DINOT-Regular" panose="02000503030000020003" pitchFamily="2" charset="77"/>
              </a:rPr>
              <a:t>HIVST part of implementing and monitoring prevention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50" dirty="0">
                <a:solidFill>
                  <a:schemeClr val="bg1"/>
                </a:solidFill>
                <a:latin typeface="DINOT-Regular" panose="02000503030000020003" pitchFamily="2" charset="77"/>
              </a:rPr>
              <a:t>S</a:t>
            </a:r>
            <a:r>
              <a:rPr kumimoji="0" lang="en-GB" sz="1750" u="none" strike="noStrike" kern="1200" cap="none" spc="0" normalizeH="0" baseline="0" noProof="0" dirty="0" err="1">
                <a:ln>
                  <a:noFill/>
                </a:ln>
                <a:solidFill>
                  <a:schemeClr val="bg1"/>
                </a:solidFill>
                <a:effectLst/>
                <a:uLnTx/>
                <a:uFillTx/>
                <a:latin typeface="DINOT-Regular" panose="02000503030000020003" pitchFamily="2" charset="77"/>
              </a:rPr>
              <a:t>upport</a:t>
            </a:r>
            <a:r>
              <a:rPr kumimoji="0" lang="en-GB" sz="1750" u="none" strike="noStrike" kern="1200" cap="none" spc="0" normalizeH="0" baseline="0" noProof="0" dirty="0">
                <a:ln>
                  <a:noFill/>
                </a:ln>
                <a:solidFill>
                  <a:schemeClr val="bg1"/>
                </a:solidFill>
                <a:effectLst/>
                <a:uLnTx/>
                <a:uFillTx/>
                <a:latin typeface="DINOT-Regular" panose="02000503030000020003" pitchFamily="2" charset="77"/>
              </a:rPr>
              <a:t> HIV-negative people to stay negative (monitoring)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ANC – retesting &amp; male partner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VMMC – uptake and offering those accompanying VMMC clients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PrEP – initiation, re-initiation, continuation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PEP – beginning and end of course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u="none" strike="noStrike" kern="1200" cap="none" spc="0" normalizeH="0" baseline="0" noProof="0" dirty="0">
                <a:ln>
                  <a:noFill/>
                </a:ln>
                <a:solidFill>
                  <a:schemeClr val="bg1"/>
                </a:solidFill>
                <a:effectLst/>
                <a:uLnTx/>
                <a:uFillTx/>
                <a:latin typeface="DINOT-Regular" panose="02000503030000020003" pitchFamily="2" charset="77"/>
              </a:rPr>
              <a:t>Harm Reduction clinics</a:t>
            </a:r>
          </a:p>
        </p:txBody>
      </p:sp>
      <p:sp>
        <p:nvSpPr>
          <p:cNvPr id="18" name="TextBox 17">
            <a:extLst>
              <a:ext uri="{FF2B5EF4-FFF2-40B4-BE49-F238E27FC236}">
                <a16:creationId xmlns:a16="http://schemas.microsoft.com/office/drawing/2014/main" id="{1BB8BC4A-6B4A-47F7-5F1A-62266157C544}"/>
              </a:ext>
            </a:extLst>
          </p:cNvPr>
          <p:cNvSpPr txBox="1"/>
          <p:nvPr/>
        </p:nvSpPr>
        <p:spPr>
          <a:xfrm>
            <a:off x="6195934" y="1109885"/>
            <a:ext cx="5259466" cy="361637"/>
          </a:xfrm>
          <a:prstGeom prst="rect">
            <a:avLst/>
          </a:prstGeom>
          <a:solidFill>
            <a:schemeClr val="accent2"/>
          </a:solidFill>
        </p:spPr>
        <p:txBody>
          <a:bodyPr wrap="square" lIns="91440" tIns="45720" rIns="91440" bIns="45720" anchor="t">
            <a:spAutoFit/>
          </a:bodyPr>
          <a:lstStyle/>
          <a:p>
            <a:pPr algn="ctr">
              <a:defRPr/>
            </a:pPr>
            <a:r>
              <a:rPr kumimoji="0" lang="en-US" sz="1750" b="1" u="none" strike="noStrike" kern="1200" cap="none" spc="0" normalizeH="0" baseline="0" noProof="0" dirty="0">
                <a:ln>
                  <a:noFill/>
                </a:ln>
                <a:solidFill>
                  <a:prstClr val="black"/>
                </a:solidFill>
                <a:effectLst/>
                <a:uLnTx/>
                <a:uFillTx/>
                <a:latin typeface="DINOT-Bold" panose="02000503030000020003" pitchFamily="2" charset="77"/>
              </a:rPr>
              <a:t>Prevention focused</a:t>
            </a:r>
            <a:r>
              <a:rPr lang="en-US" sz="1750" b="1" dirty="0">
                <a:solidFill>
                  <a:srgbClr val="FF0000"/>
                </a:solidFill>
                <a:latin typeface="DINOT-Bold" panose="02000503030000020003" pitchFamily="2" charset="77"/>
              </a:rPr>
              <a:t> </a:t>
            </a:r>
            <a:r>
              <a:rPr kumimoji="0" lang="en-US" sz="1750" b="1" u="none" strike="noStrike" kern="1200" cap="none" spc="0" normalizeH="0" baseline="0" noProof="0" dirty="0">
                <a:ln>
                  <a:noFill/>
                </a:ln>
                <a:solidFill>
                  <a:prstClr val="black"/>
                </a:solidFill>
                <a:effectLst/>
                <a:uLnTx/>
                <a:uFillTx/>
                <a:latin typeface="DINOT-Bold" panose="02000503030000020003" pitchFamily="2" charset="77"/>
              </a:rPr>
              <a:t>HIVST</a:t>
            </a:r>
            <a:endParaRPr lang="en-US" sz="1750" b="1" u="none" strike="noStrike" kern="1200" cap="none" spc="0" normalizeH="0" baseline="0" noProof="0" dirty="0">
              <a:ln>
                <a:noFill/>
              </a:ln>
              <a:solidFill>
                <a:prstClr val="black"/>
              </a:solidFill>
              <a:effectLst/>
              <a:uLnTx/>
              <a:uFillTx/>
              <a:latin typeface="DINOT-Bold" panose="02000503030000020003" pitchFamily="2" charset="77"/>
              <a:ea typeface="Calibri"/>
              <a:cs typeface="Calibri"/>
            </a:endParaRPr>
          </a:p>
        </p:txBody>
      </p:sp>
      <p:sp>
        <p:nvSpPr>
          <p:cNvPr id="19" name="TextBox 18">
            <a:extLst>
              <a:ext uri="{FF2B5EF4-FFF2-40B4-BE49-F238E27FC236}">
                <a16:creationId xmlns:a16="http://schemas.microsoft.com/office/drawing/2014/main" id="{31945211-752D-FF56-4729-30048D5C1BFC}"/>
              </a:ext>
            </a:extLst>
          </p:cNvPr>
          <p:cNvSpPr txBox="1"/>
          <p:nvPr/>
        </p:nvSpPr>
        <p:spPr>
          <a:xfrm>
            <a:off x="736600" y="1109885"/>
            <a:ext cx="5259466" cy="361637"/>
          </a:xfrm>
          <a:prstGeom prst="rect">
            <a:avLst/>
          </a:prstGeom>
          <a:solidFill>
            <a:schemeClr val="accent2"/>
          </a:solidFill>
        </p:spPr>
        <p:txBody>
          <a:bodyPr wrap="square" lIns="91440" tIns="45720" rIns="91440" bIns="45720" anchor="t">
            <a:spAutoFit/>
          </a:bodyPr>
          <a:lstStyle/>
          <a:p>
            <a:pPr algn="ctr">
              <a:defRPr/>
            </a:pPr>
            <a:r>
              <a:rPr kumimoji="0" lang="en-US" sz="1750" b="1" u="none" strike="noStrike" kern="1200" cap="none" spc="0" normalizeH="0" baseline="0" noProof="0" dirty="0">
                <a:ln>
                  <a:noFill/>
                </a:ln>
                <a:solidFill>
                  <a:prstClr val="black"/>
                </a:solidFill>
                <a:effectLst/>
                <a:uLnTx/>
                <a:uFillTx/>
                <a:latin typeface="DINOT-Bold" panose="02000503030000020003" pitchFamily="2" charset="77"/>
              </a:rPr>
              <a:t>Case-finding focused HIVST</a:t>
            </a:r>
          </a:p>
        </p:txBody>
      </p:sp>
      <p:sp>
        <p:nvSpPr>
          <p:cNvPr id="8" name="Title 1">
            <a:extLst>
              <a:ext uri="{FF2B5EF4-FFF2-40B4-BE49-F238E27FC236}">
                <a16:creationId xmlns:a16="http://schemas.microsoft.com/office/drawing/2014/main" id="{6788C24B-E2C8-6208-4D24-3D8A250B6139}"/>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2500" dirty="0">
                <a:solidFill>
                  <a:schemeClr val="accent1"/>
                </a:solidFill>
                <a:latin typeface="DINOT-Regular" panose="02000503030000020003" pitchFamily="2" charset="77"/>
                <a:cs typeface="Poppins" panose="00000500000000000000" pitchFamily="2" charset="0"/>
              </a:rPr>
              <a:t>Strategic Planning for Facility-Based HIVST </a:t>
            </a:r>
            <a:endParaRPr lang="en-GB" sz="2500" u="none" strike="noStrike" kern="1200" cap="none" spc="0" normalizeH="0" baseline="0" noProof="0" dirty="0">
              <a:ln>
                <a:noFill/>
              </a:ln>
              <a:solidFill>
                <a:schemeClr val="accent1"/>
              </a:solidFill>
              <a:effectLst/>
              <a:uLnTx/>
              <a:uFillTx/>
              <a:latin typeface="DINOT-Regular" panose="02000503030000020003" pitchFamily="2" charset="77"/>
              <a:ea typeface="Calibri"/>
              <a:cs typeface="Poppins" panose="00000500000000000000" pitchFamily="2" charset="0"/>
            </a:endParaRPr>
          </a:p>
        </p:txBody>
      </p:sp>
      <p:sp>
        <p:nvSpPr>
          <p:cNvPr id="9" name="Rectangle 8">
            <a:extLst>
              <a:ext uri="{FF2B5EF4-FFF2-40B4-BE49-F238E27FC236}">
                <a16:creationId xmlns:a16="http://schemas.microsoft.com/office/drawing/2014/main" id="{33F5B806-044C-03D2-815A-8797A459478F}"/>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 name="Title 1">
            <a:extLst>
              <a:ext uri="{FF2B5EF4-FFF2-40B4-BE49-F238E27FC236}">
                <a16:creationId xmlns:a16="http://schemas.microsoft.com/office/drawing/2014/main" id="{BED9BFF5-8156-A0F8-D1C4-7B792AD8DC7E}"/>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pic>
        <p:nvPicPr>
          <p:cNvPr id="2" name="Picture 19">
            <a:extLst>
              <a:ext uri="{FF2B5EF4-FFF2-40B4-BE49-F238E27FC236}">
                <a16:creationId xmlns:a16="http://schemas.microsoft.com/office/drawing/2014/main" id="{C2234EB9-6137-531A-EA12-7E7A6886A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29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C11BF48C-B7FF-A122-A8EE-FB5E5B596132}"/>
              </a:ext>
            </a:extLst>
          </p:cNvPr>
          <p:cNvSpPr/>
          <p:nvPr/>
        </p:nvSpPr>
        <p:spPr>
          <a:xfrm>
            <a:off x="8979694" y="3396647"/>
            <a:ext cx="2479437" cy="1374450"/>
          </a:xfrm>
          <a:prstGeom prst="rect">
            <a:avLst/>
          </a:prstGeom>
          <a:solidFill>
            <a:schemeClr val="bg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lstStyle/>
          <a:p>
            <a:pPr marL="0" marR="0" lvl="0" indent="0" algn="ctr" defTabSz="121210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Calibri" panose="020F0502020204030204"/>
              <a:ea typeface="+mn-ea"/>
              <a:cs typeface="+mn-cs"/>
            </a:endParaRPr>
          </a:p>
        </p:txBody>
      </p:sp>
      <p:sp>
        <p:nvSpPr>
          <p:cNvPr id="78" name="Right Arrow 32"/>
          <p:cNvSpPr/>
          <p:nvPr/>
        </p:nvSpPr>
        <p:spPr>
          <a:xfrm>
            <a:off x="-17570" y="5867084"/>
            <a:ext cx="12209570" cy="695495"/>
          </a:xfrm>
          <a:prstGeom prst="rightArrow">
            <a:avLst>
              <a:gd name="adj1" fmla="val 54839"/>
              <a:gd name="adj2" fmla="val 4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lstStyle/>
          <a:p>
            <a:pPr marL="0" marR="0" lvl="0" indent="0" algn="ctr" defTabSz="121210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Calibri" panose="020F0502020204030204"/>
              <a:ea typeface="+mn-ea"/>
              <a:cs typeface="+mn-cs"/>
            </a:endParaRPr>
          </a:p>
        </p:txBody>
      </p:sp>
      <p:sp>
        <p:nvSpPr>
          <p:cNvPr id="12" name="Rectangle 11"/>
          <p:cNvSpPr/>
          <p:nvPr/>
        </p:nvSpPr>
        <p:spPr>
          <a:xfrm>
            <a:off x="4875526" y="3359324"/>
            <a:ext cx="1260000" cy="553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Link to prevention</a:t>
            </a:r>
          </a:p>
        </p:txBody>
      </p:sp>
      <p:sp>
        <p:nvSpPr>
          <p:cNvPr id="33" name="Right Arrow 32"/>
          <p:cNvSpPr/>
          <p:nvPr/>
        </p:nvSpPr>
        <p:spPr>
          <a:xfrm>
            <a:off x="3323084" y="3349896"/>
            <a:ext cx="993654" cy="553994"/>
          </a:xfrm>
          <a:prstGeom prst="rightArrow">
            <a:avLst>
              <a:gd name="adj1" fmla="val 54839"/>
              <a:gd name="adj2" fmla="val 4193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lstStyle/>
          <a:p>
            <a:pPr marL="0" marR="0" lvl="0" indent="0" algn="ctr" defTabSz="121210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6920705" y="1113623"/>
            <a:ext cx="1998000" cy="361633"/>
          </a:xfrm>
          <a:prstGeom prst="rect">
            <a:avLst/>
          </a:prstGeom>
          <a:solidFill>
            <a:schemeClr val="bg1">
              <a:lumMod val="50000"/>
            </a:schemeClr>
          </a:solidFill>
        </p:spPr>
        <p:txBody>
          <a:bodyPr wrap="square" lIns="91380" tIns="45718" rIns="91380" bIns="45718" rtlCol="0">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750" b="1" u="none" strike="noStrike" kern="1200" cap="none" spc="0" normalizeH="0" baseline="0" noProof="0" dirty="0">
                <a:ln>
                  <a:noFill/>
                </a:ln>
                <a:solidFill>
                  <a:prstClr val="white"/>
                </a:solidFill>
                <a:effectLst/>
                <a:uLnTx/>
                <a:uFillTx/>
                <a:latin typeface="DINOT-Bold" panose="02000503030000020003" pitchFamily="2" charset="77"/>
              </a:rPr>
              <a:t>DIRECT IMPACT</a:t>
            </a:r>
          </a:p>
        </p:txBody>
      </p:sp>
      <p:sp>
        <p:nvSpPr>
          <p:cNvPr id="13" name="Rectangle 12"/>
          <p:cNvSpPr/>
          <p:nvPr/>
        </p:nvSpPr>
        <p:spPr>
          <a:xfrm>
            <a:off x="4875526" y="1802035"/>
            <a:ext cx="1260000" cy="553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Link to treatment</a:t>
            </a:r>
          </a:p>
        </p:txBody>
      </p:sp>
      <p:sp>
        <p:nvSpPr>
          <p:cNvPr id="14" name="Rectangle 13"/>
          <p:cNvSpPr/>
          <p:nvPr/>
        </p:nvSpPr>
        <p:spPr>
          <a:xfrm>
            <a:off x="4152833" y="4217455"/>
            <a:ext cx="1982693" cy="553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Triaged out of health </a:t>
            </a:r>
            <a:r>
              <a:rPr lang="en-US" sz="1500" dirty="0">
                <a:solidFill>
                  <a:prstClr val="black"/>
                </a:solidFill>
                <a:latin typeface="DINOT-Regular" panose="02000503030000020003" pitchFamily="2" charset="77"/>
              </a:rPr>
              <a:t>s</a:t>
            </a:r>
            <a:r>
              <a:rPr kumimoji="0" lang="en-US" sz="1500" u="none" strike="noStrike" kern="1200" cap="none" spc="0" normalizeH="0" baseline="0" noProof="0" dirty="0" err="1">
                <a:ln>
                  <a:noFill/>
                </a:ln>
                <a:solidFill>
                  <a:prstClr val="black"/>
                </a:solidFill>
                <a:effectLst/>
                <a:uLnTx/>
                <a:uFillTx/>
                <a:latin typeface="DINOT-Regular" panose="02000503030000020003" pitchFamily="2" charset="77"/>
              </a:rPr>
              <a:t>ystem</a:t>
            </a:r>
            <a:endParaRPr kumimoji="0" lang="en-US" sz="1500" u="none" strike="noStrike" kern="1200" cap="none" spc="0" normalizeH="0" baseline="0" noProof="0" dirty="0">
              <a:ln>
                <a:noFill/>
              </a:ln>
              <a:solidFill>
                <a:prstClr val="black"/>
              </a:solidFill>
              <a:effectLst/>
              <a:uLnTx/>
              <a:uFillTx/>
              <a:latin typeface="DINOT-Regular" panose="02000503030000020003" pitchFamily="2" charset="77"/>
            </a:endParaRPr>
          </a:p>
        </p:txBody>
      </p:sp>
      <p:sp>
        <p:nvSpPr>
          <p:cNvPr id="15" name="Rectangle 14"/>
          <p:cNvSpPr/>
          <p:nvPr/>
        </p:nvSpPr>
        <p:spPr>
          <a:xfrm>
            <a:off x="6927264" y="1798685"/>
            <a:ext cx="1998000" cy="7848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Health:</a:t>
            </a:r>
            <a:b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b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Reduced morbidity</a:t>
            </a:r>
            <a:b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b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&amp; mortality</a:t>
            </a:r>
          </a:p>
        </p:txBody>
      </p:sp>
      <p:sp>
        <p:nvSpPr>
          <p:cNvPr id="16" name="Rectangle 15"/>
          <p:cNvSpPr/>
          <p:nvPr/>
        </p:nvSpPr>
        <p:spPr>
          <a:xfrm>
            <a:off x="6924141" y="2895326"/>
            <a:ext cx="1998000" cy="7848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Reduced transmission &amp; infections </a:t>
            </a:r>
            <a:r>
              <a:rPr lang="en-US" sz="1500" dirty="0">
                <a:solidFill>
                  <a:prstClr val="black"/>
                </a:solidFill>
                <a:latin typeface="DINOT-Regular" panose="02000503030000020003" pitchFamily="2" charset="77"/>
              </a:rPr>
              <a:t>a</a:t>
            </a: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verted</a:t>
            </a:r>
          </a:p>
        </p:txBody>
      </p:sp>
      <p:sp>
        <p:nvSpPr>
          <p:cNvPr id="17" name="Rectangle 16"/>
          <p:cNvSpPr/>
          <p:nvPr/>
        </p:nvSpPr>
        <p:spPr>
          <a:xfrm>
            <a:off x="6920705" y="3986270"/>
            <a:ext cx="1998000" cy="7848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prstClr val="black"/>
                </a:solidFill>
                <a:effectLst/>
                <a:uLnTx/>
                <a:uFillTx/>
                <a:latin typeface="DINOT-Regular" panose="02000503030000020003" pitchFamily="2" charset="77"/>
              </a:rPr>
              <a:t>Cost and time </a:t>
            </a:r>
            <a:r>
              <a:rPr lang="en-US" sz="1500">
                <a:solidFill>
                  <a:prstClr val="black"/>
                </a:solidFill>
                <a:latin typeface="DINOT-Regular" panose="02000503030000020003" pitchFamily="2" charset="77"/>
              </a:rPr>
              <a:t>s</a:t>
            </a:r>
            <a:r>
              <a:rPr kumimoji="0" lang="en-US" sz="1500" u="none" strike="noStrike" kern="1200" cap="none" spc="0" normalizeH="0" baseline="0" noProof="0">
                <a:ln>
                  <a:noFill/>
                </a:ln>
                <a:solidFill>
                  <a:prstClr val="black"/>
                </a:solidFill>
                <a:effectLst/>
                <a:uLnTx/>
                <a:uFillTx/>
                <a:latin typeface="DINOT-Regular" panose="02000503030000020003" pitchFamily="2" charset="77"/>
              </a:rPr>
              <a:t>avings (Health system &amp; </a:t>
            </a:r>
            <a:r>
              <a:rPr lang="en-US" sz="1500">
                <a:solidFill>
                  <a:prstClr val="black"/>
                </a:solidFill>
                <a:latin typeface="DINOT-Regular" panose="02000503030000020003" pitchFamily="2" charset="77"/>
              </a:rPr>
              <a:t>u</a:t>
            </a:r>
            <a:r>
              <a:rPr kumimoji="0" lang="en-US" sz="1500" u="none" strike="noStrike" kern="1200" cap="none" spc="0" normalizeH="0" baseline="0" noProof="0">
                <a:ln>
                  <a:noFill/>
                </a:ln>
                <a:solidFill>
                  <a:prstClr val="black"/>
                </a:solidFill>
                <a:effectLst/>
                <a:uLnTx/>
                <a:uFillTx/>
                <a:latin typeface="DINOT-Regular" panose="02000503030000020003" pitchFamily="2" charset="77"/>
              </a:rPr>
              <a:t>sers)</a:t>
            </a:r>
          </a:p>
        </p:txBody>
      </p:sp>
      <p:sp>
        <p:nvSpPr>
          <p:cNvPr id="22" name="Rectangle 21"/>
          <p:cNvSpPr/>
          <p:nvPr/>
        </p:nvSpPr>
        <p:spPr>
          <a:xfrm>
            <a:off x="8983130" y="3695001"/>
            <a:ext cx="2468538" cy="3231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Efficiency</a:t>
            </a:r>
          </a:p>
        </p:txBody>
      </p:sp>
      <p:sp>
        <p:nvSpPr>
          <p:cNvPr id="23" name="Rectangle 22"/>
          <p:cNvSpPr/>
          <p:nvPr/>
        </p:nvSpPr>
        <p:spPr>
          <a:xfrm>
            <a:off x="8976258" y="4070448"/>
            <a:ext cx="2482873" cy="3231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Expanded coverage</a:t>
            </a:r>
          </a:p>
        </p:txBody>
      </p:sp>
      <p:sp>
        <p:nvSpPr>
          <p:cNvPr id="25" name="Rectangle 24"/>
          <p:cNvSpPr/>
          <p:nvPr/>
        </p:nvSpPr>
        <p:spPr>
          <a:xfrm>
            <a:off x="8976258" y="4447935"/>
            <a:ext cx="2482873" cy="3231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prstClr val="black"/>
                </a:solidFill>
                <a:effectLst/>
                <a:uLnTx/>
                <a:uFillTx/>
                <a:latin typeface="DINOT-Regular" panose="02000503030000020003" pitchFamily="2" charset="77"/>
              </a:rPr>
              <a:t>Equity of health</a:t>
            </a:r>
          </a:p>
        </p:txBody>
      </p:sp>
      <p:sp>
        <p:nvSpPr>
          <p:cNvPr id="44" name="Rectangle 43"/>
          <p:cNvSpPr/>
          <p:nvPr/>
        </p:nvSpPr>
        <p:spPr>
          <a:xfrm>
            <a:off x="8979694" y="1791067"/>
            <a:ext cx="2479437" cy="1464503"/>
          </a:xfrm>
          <a:prstGeom prst="rect">
            <a:avLst/>
          </a:prstGeom>
          <a:solidFill>
            <a:schemeClr val="bg2">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lstStyle/>
          <a:p>
            <a:pPr marL="0" marR="0" lvl="0" indent="0" algn="ctr" defTabSz="121210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2"/>
              </a:solidFill>
              <a:effectLst/>
              <a:uLnTx/>
              <a:uFillTx/>
              <a:latin typeface="Calibri" panose="020F0502020204030204"/>
              <a:ea typeface="+mn-ea"/>
              <a:cs typeface="+mn-cs"/>
            </a:endParaRPr>
          </a:p>
        </p:txBody>
      </p:sp>
      <p:sp>
        <p:nvSpPr>
          <p:cNvPr id="45" name="Rectangle 44"/>
          <p:cNvSpPr/>
          <p:nvPr/>
        </p:nvSpPr>
        <p:spPr>
          <a:xfrm>
            <a:off x="9437692" y="1786766"/>
            <a:ext cx="1774724" cy="323161"/>
          </a:xfrm>
          <a:prstGeom prst="rect">
            <a:avLst/>
          </a:prstGeom>
          <a:noFill/>
        </p:spPr>
        <p:txBody>
          <a:bodyPr wrap="none" lIns="91380" tIns="45718" rIns="91380" bIns="45718">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rPr>
              <a:t>Social &amp; Economic</a:t>
            </a:r>
          </a:p>
        </p:txBody>
      </p:sp>
      <p:sp>
        <p:nvSpPr>
          <p:cNvPr id="42" name="Rectangle 41"/>
          <p:cNvSpPr/>
          <p:nvPr/>
        </p:nvSpPr>
        <p:spPr>
          <a:xfrm>
            <a:off x="8979694" y="2111173"/>
            <a:ext cx="2471974" cy="553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Population productivity</a:t>
            </a:r>
            <a:b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b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&amp; growth </a:t>
            </a:r>
          </a:p>
        </p:txBody>
      </p:sp>
      <p:sp>
        <p:nvSpPr>
          <p:cNvPr id="46" name="Rectangle 45"/>
          <p:cNvSpPr/>
          <p:nvPr/>
        </p:nvSpPr>
        <p:spPr>
          <a:xfrm>
            <a:off x="8976571" y="2717430"/>
            <a:ext cx="2478829" cy="553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Social benefit </a:t>
            </a:r>
          </a:p>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Social </a:t>
            </a:r>
            <a:r>
              <a:rPr lang="en-US" sz="1500" dirty="0">
                <a:solidFill>
                  <a:prstClr val="black"/>
                </a:solidFill>
                <a:latin typeface="DINOT-Regular" panose="02000503030000020003" pitchFamily="2" charset="77"/>
              </a:rPr>
              <a:t>ha</a:t>
            </a: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rm</a:t>
            </a:r>
          </a:p>
        </p:txBody>
      </p:sp>
      <p:pic>
        <p:nvPicPr>
          <p:cNvPr id="55" name="Picture 5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290328" y="1505158"/>
            <a:ext cx="677996" cy="677996"/>
          </a:xfrm>
          <a:prstGeom prst="rect">
            <a:avLst/>
          </a:prstGeom>
        </p:spPr>
      </p:pic>
      <p:pic>
        <p:nvPicPr>
          <p:cNvPr id="49" name="Picture 4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089286" y="1698482"/>
            <a:ext cx="677996" cy="677996"/>
          </a:xfrm>
          <a:prstGeom prst="rect">
            <a:avLst/>
          </a:prstGeom>
        </p:spPr>
      </p:pic>
      <p:pic>
        <p:nvPicPr>
          <p:cNvPr id="51" name="Picture 50"/>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03264" y="1513995"/>
            <a:ext cx="677996" cy="677996"/>
          </a:xfrm>
          <a:prstGeom prst="rect">
            <a:avLst/>
          </a:prstGeom>
        </p:spPr>
      </p:pic>
      <p:pic>
        <p:nvPicPr>
          <p:cNvPr id="30" name="Picture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492" y="1833119"/>
            <a:ext cx="677996" cy="677996"/>
          </a:xfrm>
          <a:prstGeom prst="rect">
            <a:avLst/>
          </a:prstGeom>
        </p:spPr>
      </p:pic>
      <p:pic>
        <p:nvPicPr>
          <p:cNvPr id="50" name="Picture 49"/>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867704" y="1859095"/>
            <a:ext cx="677996" cy="677996"/>
          </a:xfrm>
          <a:prstGeom prst="rect">
            <a:avLst/>
          </a:prstGeom>
        </p:spPr>
      </p:pic>
      <p:pic>
        <p:nvPicPr>
          <p:cNvPr id="53" name="Picture 52"/>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99837" y="1846107"/>
            <a:ext cx="720399" cy="677996"/>
          </a:xfrm>
          <a:prstGeom prst="rect">
            <a:avLst/>
          </a:prstGeom>
        </p:spPr>
      </p:pic>
      <p:pic>
        <p:nvPicPr>
          <p:cNvPr id="54" name="Picture 53"/>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748156" y="1828551"/>
            <a:ext cx="677996" cy="677996"/>
          </a:xfrm>
          <a:prstGeom prst="rect">
            <a:avLst/>
          </a:prstGeom>
        </p:spPr>
      </p:pic>
      <p:pic>
        <p:nvPicPr>
          <p:cNvPr id="58" name="Picture 57"/>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017307" y="2186567"/>
            <a:ext cx="720399" cy="677996"/>
          </a:xfrm>
          <a:prstGeom prst="rect">
            <a:avLst/>
          </a:prstGeom>
        </p:spPr>
      </p:pic>
      <p:pic>
        <p:nvPicPr>
          <p:cNvPr id="59" name="Picture 5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331272" y="2189255"/>
            <a:ext cx="677996" cy="677996"/>
          </a:xfrm>
          <a:prstGeom prst="rect">
            <a:avLst/>
          </a:prstGeom>
        </p:spPr>
      </p:pic>
      <p:pic>
        <p:nvPicPr>
          <p:cNvPr id="60" name="Picture 59"/>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98196" y="2176267"/>
            <a:ext cx="720399" cy="677996"/>
          </a:xfrm>
          <a:prstGeom prst="rect">
            <a:avLst/>
          </a:prstGeom>
        </p:spPr>
      </p:pic>
      <p:pic>
        <p:nvPicPr>
          <p:cNvPr id="61" name="Picture 60"/>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753431" y="2170995"/>
            <a:ext cx="720399" cy="677996"/>
          </a:xfrm>
          <a:prstGeom prst="rect">
            <a:avLst/>
          </a:prstGeom>
        </p:spPr>
      </p:pic>
      <p:pic>
        <p:nvPicPr>
          <p:cNvPr id="62" name="Picture 61"/>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847320" y="2465807"/>
            <a:ext cx="677996" cy="677996"/>
          </a:xfrm>
          <a:prstGeom prst="rect">
            <a:avLst/>
          </a:prstGeom>
        </p:spPr>
      </p:pic>
      <p:pic>
        <p:nvPicPr>
          <p:cNvPr id="64" name="Picture 63"/>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4624" y="2513107"/>
            <a:ext cx="677996" cy="677996"/>
          </a:xfrm>
          <a:prstGeom prst="rect">
            <a:avLst/>
          </a:prstGeom>
        </p:spPr>
      </p:pic>
      <p:pic>
        <p:nvPicPr>
          <p:cNvPr id="65" name="Picture 64"/>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644943" y="2500119"/>
            <a:ext cx="720399" cy="677996"/>
          </a:xfrm>
          <a:prstGeom prst="rect">
            <a:avLst/>
          </a:prstGeom>
        </p:spPr>
      </p:pic>
      <p:pic>
        <p:nvPicPr>
          <p:cNvPr id="70" name="Picture 69"/>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73104" y="2804919"/>
            <a:ext cx="720399" cy="677996"/>
          </a:xfrm>
          <a:prstGeom prst="rect">
            <a:avLst/>
          </a:prstGeom>
        </p:spPr>
      </p:pic>
      <p:pic>
        <p:nvPicPr>
          <p:cNvPr id="77" name="Picture 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2412" y="2521367"/>
            <a:ext cx="677996" cy="677996"/>
          </a:xfrm>
          <a:prstGeom prst="rect">
            <a:avLst/>
          </a:prstGeom>
        </p:spPr>
      </p:pic>
      <p:pic>
        <p:nvPicPr>
          <p:cNvPr id="67" name="Picture 66"/>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810354" y="3027672"/>
            <a:ext cx="677996" cy="677996"/>
          </a:xfrm>
          <a:prstGeom prst="rect">
            <a:avLst/>
          </a:prstGeom>
        </p:spPr>
      </p:pic>
      <p:pic>
        <p:nvPicPr>
          <p:cNvPr id="68" name="Picture 67"/>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78533" y="2815219"/>
            <a:ext cx="720399" cy="677996"/>
          </a:xfrm>
          <a:prstGeom prst="rect">
            <a:avLst/>
          </a:prstGeom>
        </p:spPr>
      </p:pic>
      <p:pic>
        <p:nvPicPr>
          <p:cNvPr id="69" name="Picture 6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261828" y="2817907"/>
            <a:ext cx="677996" cy="677996"/>
          </a:xfrm>
          <a:prstGeom prst="rect">
            <a:avLst/>
          </a:prstGeom>
        </p:spPr>
      </p:pic>
      <p:pic>
        <p:nvPicPr>
          <p:cNvPr id="71" name="Picture 70"/>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753387" y="2799643"/>
            <a:ext cx="720399" cy="677996"/>
          </a:xfrm>
          <a:prstGeom prst="rect">
            <a:avLst/>
          </a:prstGeom>
        </p:spPr>
      </p:pic>
      <p:pic>
        <p:nvPicPr>
          <p:cNvPr id="74" name="Picture 73"/>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9448" y="3154743"/>
            <a:ext cx="677996" cy="677996"/>
          </a:xfrm>
          <a:prstGeom prst="rect">
            <a:avLst/>
          </a:prstGeom>
        </p:spPr>
      </p:pic>
      <p:pic>
        <p:nvPicPr>
          <p:cNvPr id="75" name="Picture 74"/>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33661" y="3141755"/>
            <a:ext cx="720399" cy="677996"/>
          </a:xfrm>
          <a:prstGeom prst="rect">
            <a:avLst/>
          </a:prstGeom>
        </p:spPr>
      </p:pic>
      <p:pic>
        <p:nvPicPr>
          <p:cNvPr id="76" name="Picture 75"/>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729344" y="3136479"/>
            <a:ext cx="720399" cy="677996"/>
          </a:xfrm>
          <a:prstGeom prst="rect">
            <a:avLst/>
          </a:prstGeom>
        </p:spPr>
      </p:pic>
      <p:pic>
        <p:nvPicPr>
          <p:cNvPr id="81" name="Picture 8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2019" y="3393483"/>
            <a:ext cx="677996" cy="677996"/>
          </a:xfrm>
          <a:prstGeom prst="rect">
            <a:avLst/>
          </a:prstGeom>
        </p:spPr>
      </p:pic>
      <p:pic>
        <p:nvPicPr>
          <p:cNvPr id="82" name="Picture 81"/>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96148" y="3419459"/>
            <a:ext cx="677996" cy="677996"/>
          </a:xfrm>
          <a:prstGeom prst="rect">
            <a:avLst/>
          </a:prstGeom>
        </p:spPr>
      </p:pic>
      <p:pic>
        <p:nvPicPr>
          <p:cNvPr id="83" name="Picture 82"/>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241561" y="3455239"/>
            <a:ext cx="720399" cy="677996"/>
          </a:xfrm>
          <a:prstGeom prst="rect">
            <a:avLst/>
          </a:prstGeom>
        </p:spPr>
      </p:pic>
      <p:sp>
        <p:nvSpPr>
          <p:cNvPr id="105" name="TextBox 104"/>
          <p:cNvSpPr txBox="1"/>
          <p:nvPr/>
        </p:nvSpPr>
        <p:spPr>
          <a:xfrm>
            <a:off x="8979694" y="1113623"/>
            <a:ext cx="2475116" cy="361633"/>
          </a:xfrm>
          <a:prstGeom prst="rect">
            <a:avLst/>
          </a:prstGeom>
          <a:solidFill>
            <a:schemeClr val="bg1">
              <a:lumMod val="50000"/>
            </a:schemeClr>
          </a:solidFill>
        </p:spPr>
        <p:txBody>
          <a:bodyPr wrap="square" lIns="91380" tIns="45718" rIns="91380" bIns="45718" rtlCol="0">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750" b="1" u="none" strike="noStrike" kern="1200" cap="none" spc="0" normalizeH="0" baseline="0" noProof="0" dirty="0">
                <a:ln>
                  <a:noFill/>
                </a:ln>
                <a:solidFill>
                  <a:prstClr val="white"/>
                </a:solidFill>
                <a:effectLst/>
                <a:uLnTx/>
                <a:uFillTx/>
                <a:latin typeface="DINOT-Bold" panose="02000503030000020003" pitchFamily="2" charset="77"/>
              </a:rPr>
              <a:t>ADDITIONAL IMPACT</a:t>
            </a:r>
          </a:p>
        </p:txBody>
      </p:sp>
      <p:sp>
        <p:nvSpPr>
          <p:cNvPr id="106" name="TextBox 105"/>
          <p:cNvSpPr txBox="1"/>
          <p:nvPr/>
        </p:nvSpPr>
        <p:spPr>
          <a:xfrm>
            <a:off x="4137909" y="1111010"/>
            <a:ext cx="1997617" cy="361633"/>
          </a:xfrm>
          <a:prstGeom prst="rect">
            <a:avLst/>
          </a:prstGeom>
          <a:solidFill>
            <a:schemeClr val="bg1">
              <a:lumMod val="50000"/>
            </a:schemeClr>
          </a:solidFill>
        </p:spPr>
        <p:txBody>
          <a:bodyPr wrap="square" lIns="91380" tIns="45718" rIns="91380" bIns="45718" rtlCol="0">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750" b="1" u="none" strike="noStrike" kern="1200" cap="none" spc="0" normalizeH="0" baseline="0" noProof="0" dirty="0">
                <a:ln>
                  <a:noFill/>
                </a:ln>
                <a:solidFill>
                  <a:prstClr val="white"/>
                </a:solidFill>
                <a:effectLst/>
                <a:uLnTx/>
                <a:uFillTx/>
                <a:latin typeface="DINOT-Bold" panose="02000503030000020003" pitchFamily="2" charset="77"/>
              </a:rPr>
              <a:t>DIRECT ACTION</a:t>
            </a:r>
          </a:p>
        </p:txBody>
      </p:sp>
      <p:sp>
        <p:nvSpPr>
          <p:cNvPr id="85" name="TextBox 84"/>
          <p:cNvSpPr txBox="1"/>
          <p:nvPr/>
        </p:nvSpPr>
        <p:spPr>
          <a:xfrm>
            <a:off x="1598180" y="6037875"/>
            <a:ext cx="3148453" cy="361633"/>
          </a:xfrm>
          <a:prstGeom prst="rect">
            <a:avLst/>
          </a:prstGeom>
          <a:noFill/>
        </p:spPr>
        <p:txBody>
          <a:bodyPr wrap="square" lIns="91380" tIns="45718" rIns="91380" bIns="45718" rtlCol="0">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750" b="1" u="none" strike="noStrike" kern="1200" cap="none" spc="0" normalizeH="0" baseline="0" noProof="0" dirty="0">
                <a:ln>
                  <a:noFill/>
                </a:ln>
                <a:solidFill>
                  <a:schemeClr val="bg1"/>
                </a:solidFill>
                <a:effectLst/>
                <a:uLnTx/>
                <a:uFillTx/>
                <a:latin typeface="DINOT-Bold" panose="02000503030000020003" pitchFamily="2" charset="77"/>
              </a:rPr>
              <a:t>DIFFERENT POPULATIONS</a:t>
            </a:r>
          </a:p>
        </p:txBody>
      </p:sp>
      <p:sp>
        <p:nvSpPr>
          <p:cNvPr id="88" name="TextBox 87"/>
          <p:cNvSpPr txBox="1"/>
          <p:nvPr/>
        </p:nvSpPr>
        <p:spPr>
          <a:xfrm>
            <a:off x="4812616" y="6028462"/>
            <a:ext cx="2967961" cy="361633"/>
          </a:xfrm>
          <a:prstGeom prst="rect">
            <a:avLst/>
          </a:prstGeom>
          <a:noFill/>
        </p:spPr>
        <p:txBody>
          <a:bodyPr wrap="square" lIns="91380" tIns="45718" rIns="91380" bIns="45718" rtlCol="0">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750" b="1" u="none" strike="noStrike" kern="1200" cap="none" spc="0" normalizeH="0" baseline="0" noProof="0" dirty="0">
                <a:ln>
                  <a:noFill/>
                </a:ln>
                <a:solidFill>
                  <a:schemeClr val="bg1"/>
                </a:solidFill>
                <a:effectLst/>
                <a:uLnTx/>
                <a:uFillTx/>
                <a:latin typeface="DINOT-Bold" panose="02000503030000020003" pitchFamily="2" charset="77"/>
              </a:rPr>
              <a:t>DIFFERENT CONTEXTS</a:t>
            </a:r>
          </a:p>
        </p:txBody>
      </p:sp>
      <p:sp>
        <p:nvSpPr>
          <p:cNvPr id="92" name="TextBox 91"/>
          <p:cNvSpPr txBox="1"/>
          <p:nvPr/>
        </p:nvSpPr>
        <p:spPr>
          <a:xfrm>
            <a:off x="7879065" y="6044391"/>
            <a:ext cx="2972297" cy="361633"/>
          </a:xfrm>
          <a:prstGeom prst="rect">
            <a:avLst/>
          </a:prstGeom>
          <a:noFill/>
        </p:spPr>
        <p:txBody>
          <a:bodyPr wrap="square" lIns="91380" tIns="45718" rIns="91380" bIns="45718" rtlCol="0">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750" b="1" u="none" strike="noStrike" kern="1200" cap="none" spc="0" normalizeH="0" baseline="0" noProof="0" dirty="0">
                <a:ln>
                  <a:noFill/>
                </a:ln>
                <a:solidFill>
                  <a:schemeClr val="bg1"/>
                </a:solidFill>
                <a:effectLst/>
                <a:uLnTx/>
                <a:uFillTx/>
                <a:latin typeface="DINOT-Bold" panose="02000503030000020003" pitchFamily="2" charset="77"/>
              </a:rPr>
              <a:t>DIFFERENT GEOGRAPHIES</a:t>
            </a:r>
          </a:p>
        </p:txBody>
      </p:sp>
      <p:sp>
        <p:nvSpPr>
          <p:cNvPr id="94" name="TextBox 93"/>
          <p:cNvSpPr txBox="1"/>
          <p:nvPr/>
        </p:nvSpPr>
        <p:spPr>
          <a:xfrm>
            <a:off x="737190" y="1113313"/>
            <a:ext cx="2005013" cy="361633"/>
          </a:xfrm>
          <a:prstGeom prst="rect">
            <a:avLst/>
          </a:prstGeom>
          <a:solidFill>
            <a:schemeClr val="bg1">
              <a:lumMod val="50000"/>
            </a:schemeClr>
          </a:solidFill>
        </p:spPr>
        <p:txBody>
          <a:bodyPr wrap="square" lIns="91380" tIns="45718" rIns="91380" bIns="45718" rtlCol="0">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750" b="1" u="none" strike="noStrike" kern="1200" cap="none" spc="0" normalizeH="0" baseline="0" noProof="0" dirty="0">
                <a:ln>
                  <a:noFill/>
                </a:ln>
                <a:solidFill>
                  <a:prstClr val="white"/>
                </a:solidFill>
                <a:effectLst/>
                <a:uLnTx/>
                <a:uFillTx/>
                <a:latin typeface="DINOT-Bold" panose="02000503030000020003" pitchFamily="2" charset="77"/>
              </a:rPr>
              <a:t>PREPARATION</a:t>
            </a:r>
          </a:p>
        </p:txBody>
      </p:sp>
      <p:sp>
        <p:nvSpPr>
          <p:cNvPr id="95" name="Rectangle 94"/>
          <p:cNvSpPr/>
          <p:nvPr/>
        </p:nvSpPr>
        <p:spPr>
          <a:xfrm>
            <a:off x="732869" y="1829393"/>
            <a:ext cx="1263067" cy="553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Demand generation</a:t>
            </a:r>
          </a:p>
        </p:txBody>
      </p:sp>
      <p:sp>
        <p:nvSpPr>
          <p:cNvPr id="96" name="Rectangle 95"/>
          <p:cNvSpPr/>
          <p:nvPr/>
        </p:nvSpPr>
        <p:spPr>
          <a:xfrm>
            <a:off x="737177" y="3365983"/>
            <a:ext cx="1263067" cy="553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Accessible &amp; affordable</a:t>
            </a:r>
          </a:p>
        </p:txBody>
      </p:sp>
      <p:sp>
        <p:nvSpPr>
          <p:cNvPr id="102" name="Rectangle 101"/>
          <p:cNvSpPr/>
          <p:nvPr/>
        </p:nvSpPr>
        <p:spPr>
          <a:xfrm>
            <a:off x="732869" y="2588874"/>
            <a:ext cx="1263067" cy="553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Support package</a:t>
            </a:r>
          </a:p>
        </p:txBody>
      </p:sp>
      <p:sp>
        <p:nvSpPr>
          <p:cNvPr id="72" name="Rectangle 71"/>
          <p:cNvSpPr/>
          <p:nvPr/>
        </p:nvSpPr>
        <p:spPr>
          <a:xfrm>
            <a:off x="4150234" y="2561004"/>
            <a:ext cx="1983993" cy="553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Disclosure / Shared knowledge of status</a:t>
            </a:r>
          </a:p>
        </p:txBody>
      </p:sp>
      <p:sp>
        <p:nvSpPr>
          <p:cNvPr id="79" name="Rectangle 78"/>
          <p:cNvSpPr/>
          <p:nvPr/>
        </p:nvSpPr>
        <p:spPr>
          <a:xfrm>
            <a:off x="738075" y="4220219"/>
            <a:ext cx="2004128" cy="553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Uptake among</a:t>
            </a:r>
            <a:b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br>
            <a:r>
              <a:rPr kumimoji="0" lang="en-US" sz="1500" u="none" strike="noStrike" kern="1200" cap="none" spc="0" normalizeH="0" baseline="0" noProof="0" dirty="0">
                <a:ln>
                  <a:noFill/>
                </a:ln>
                <a:solidFill>
                  <a:prstClr val="black"/>
                </a:solidFill>
                <a:effectLst/>
                <a:uLnTx/>
                <a:uFillTx/>
                <a:latin typeface="DINOT-Regular" panose="02000503030000020003" pitchFamily="2" charset="77"/>
              </a:rPr>
              <a:t>at-risk groups</a:t>
            </a:r>
          </a:p>
        </p:txBody>
      </p:sp>
      <p:sp>
        <p:nvSpPr>
          <p:cNvPr id="84" name="Rectangle 83">
            <a:extLst>
              <a:ext uri="{FF2B5EF4-FFF2-40B4-BE49-F238E27FC236}">
                <a16:creationId xmlns:a16="http://schemas.microsoft.com/office/drawing/2014/main" id="{E40B9894-6556-43A1-9EAA-06DE8A29CD34}"/>
              </a:ext>
            </a:extLst>
          </p:cNvPr>
          <p:cNvSpPr/>
          <p:nvPr/>
        </p:nvSpPr>
        <p:spPr>
          <a:xfrm>
            <a:off x="6161583" y="1798955"/>
            <a:ext cx="739623" cy="557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no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250" u="none" strike="noStrike" kern="1200" cap="none" spc="0" normalizeH="0" baseline="0" noProof="0" dirty="0">
                <a:ln>
                  <a:noFill/>
                </a:ln>
                <a:solidFill>
                  <a:schemeClr val="bg1"/>
                </a:solidFill>
                <a:effectLst/>
                <a:uLnTx/>
                <a:uFillTx/>
                <a:latin typeface="DINOT-Regular" panose="02000503030000020003" pitchFamily="2" charset="77"/>
              </a:rPr>
              <a:t>Re-link to Tx</a:t>
            </a:r>
          </a:p>
        </p:txBody>
      </p:sp>
      <p:sp>
        <p:nvSpPr>
          <p:cNvPr id="103" name="Rectangle 102">
            <a:extLst>
              <a:ext uri="{FF2B5EF4-FFF2-40B4-BE49-F238E27FC236}">
                <a16:creationId xmlns:a16="http://schemas.microsoft.com/office/drawing/2014/main" id="{96CBCC65-8A9B-9993-C69C-09F6AF736F76}"/>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4" name="Title 1">
            <a:extLst>
              <a:ext uri="{FF2B5EF4-FFF2-40B4-BE49-F238E27FC236}">
                <a16:creationId xmlns:a16="http://schemas.microsoft.com/office/drawing/2014/main" id="{7E5750A3-5C6A-0B3F-5E74-ADCF2E40E19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grpSp>
        <p:nvGrpSpPr>
          <p:cNvPr id="9" name="Group 8">
            <a:extLst>
              <a:ext uri="{FF2B5EF4-FFF2-40B4-BE49-F238E27FC236}">
                <a16:creationId xmlns:a16="http://schemas.microsoft.com/office/drawing/2014/main" id="{703BEA1A-AEED-3841-2833-DA63D14E5A28}"/>
              </a:ext>
            </a:extLst>
          </p:cNvPr>
          <p:cNvGrpSpPr/>
          <p:nvPr/>
        </p:nvGrpSpPr>
        <p:grpSpPr>
          <a:xfrm>
            <a:off x="3311566" y="844206"/>
            <a:ext cx="677996" cy="921663"/>
            <a:chOff x="3082882" y="983906"/>
            <a:chExt cx="677996" cy="921663"/>
          </a:xfrm>
        </p:grpSpPr>
        <p:grpSp>
          <p:nvGrpSpPr>
            <p:cNvPr id="4" name="Group 3">
              <a:extLst>
                <a:ext uri="{FF2B5EF4-FFF2-40B4-BE49-F238E27FC236}">
                  <a16:creationId xmlns:a16="http://schemas.microsoft.com/office/drawing/2014/main" id="{4CCA34A0-A7EB-E857-BABC-5780F72113D2}"/>
                </a:ext>
              </a:extLst>
            </p:cNvPr>
            <p:cNvGrpSpPr/>
            <p:nvPr/>
          </p:nvGrpSpPr>
          <p:grpSpPr>
            <a:xfrm>
              <a:off x="3089998" y="983906"/>
              <a:ext cx="359273" cy="477050"/>
              <a:chOff x="3089998" y="983906"/>
              <a:chExt cx="359273" cy="477050"/>
            </a:xfrm>
          </p:grpSpPr>
          <p:sp>
            <p:nvSpPr>
              <p:cNvPr id="100" name="Oval 99"/>
              <p:cNvSpPr/>
              <p:nvPr/>
            </p:nvSpPr>
            <p:spPr>
              <a:xfrm>
                <a:off x="3118541" y="1111689"/>
                <a:ext cx="289160" cy="2891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lstStyle/>
              <a:p>
                <a:pPr marL="0" marR="0" lvl="0" indent="0" algn="ctr" defTabSz="121210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TextBox 97"/>
              <p:cNvSpPr txBox="1"/>
              <p:nvPr/>
            </p:nvSpPr>
            <p:spPr>
              <a:xfrm>
                <a:off x="3089998" y="983906"/>
                <a:ext cx="359273" cy="477050"/>
              </a:xfrm>
              <a:prstGeom prst="rect">
                <a:avLst/>
              </a:prstGeom>
              <a:noFill/>
            </p:spPr>
            <p:txBody>
              <a:bodyPr wrap="none" lIns="91380" tIns="45718" rIns="91380" bIns="45718" rtlCol="0">
                <a:spAutoFit/>
              </a:bodyPr>
              <a:lstStyle/>
              <a:p>
                <a:pPr marL="0" marR="0" lvl="0" indent="0" algn="l" defTabSz="1212108" rtl="0" eaLnBrk="1" fontAlgn="auto" latinLnBrk="0" hangingPunct="1">
                  <a:lnSpc>
                    <a:spcPct val="100000"/>
                  </a:lnSpc>
                  <a:spcBef>
                    <a:spcPts val="0"/>
                  </a:spcBef>
                  <a:spcAft>
                    <a:spcPts val="0"/>
                  </a:spcAft>
                  <a:buClrTx/>
                  <a:buSzTx/>
                  <a:buFontTx/>
                  <a:buNone/>
                  <a:tabLst/>
                  <a:defRPr/>
                </a:pPr>
                <a:r>
                  <a:rPr kumimoji="0" lang="en-US" sz="2500" b="1" u="none" strike="noStrike" kern="1200" cap="none" spc="0" normalizeH="0" baseline="0" noProof="0" dirty="0">
                    <a:ln>
                      <a:noFill/>
                    </a:ln>
                    <a:solidFill>
                      <a:prstClr val="black"/>
                    </a:solidFill>
                    <a:effectLst/>
                    <a:uLnTx/>
                    <a:uFillTx/>
                    <a:latin typeface="DINOT-Bold" panose="02000503030000020003" pitchFamily="2" charset="77"/>
                  </a:rPr>
                  <a:t>+</a:t>
                </a:r>
              </a:p>
            </p:txBody>
          </p:sp>
        </p:grpSp>
        <p:pic>
          <p:nvPicPr>
            <p:cNvPr id="93" name="Picture 9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2882" y="1227573"/>
              <a:ext cx="677996" cy="677996"/>
            </a:xfrm>
            <a:prstGeom prst="rect">
              <a:avLst/>
            </a:prstGeom>
          </p:spPr>
        </p:pic>
      </p:grpSp>
      <p:grpSp>
        <p:nvGrpSpPr>
          <p:cNvPr id="11" name="Group 10">
            <a:extLst>
              <a:ext uri="{FF2B5EF4-FFF2-40B4-BE49-F238E27FC236}">
                <a16:creationId xmlns:a16="http://schemas.microsoft.com/office/drawing/2014/main" id="{6054B03F-FC69-E369-1804-8317F4D61ADD}"/>
              </a:ext>
            </a:extLst>
          </p:cNvPr>
          <p:cNvGrpSpPr/>
          <p:nvPr/>
        </p:nvGrpSpPr>
        <p:grpSpPr>
          <a:xfrm>
            <a:off x="3059888" y="2266702"/>
            <a:ext cx="1181352" cy="950283"/>
            <a:chOff x="2830003" y="2494827"/>
            <a:chExt cx="1181352" cy="950283"/>
          </a:xfrm>
        </p:grpSpPr>
        <p:grpSp>
          <p:nvGrpSpPr>
            <p:cNvPr id="6" name="Group 5">
              <a:extLst>
                <a:ext uri="{FF2B5EF4-FFF2-40B4-BE49-F238E27FC236}">
                  <a16:creationId xmlns:a16="http://schemas.microsoft.com/office/drawing/2014/main" id="{133A0430-6286-B716-37F9-FA22878C6A07}"/>
                </a:ext>
              </a:extLst>
            </p:cNvPr>
            <p:cNvGrpSpPr/>
            <p:nvPr/>
          </p:nvGrpSpPr>
          <p:grpSpPr>
            <a:xfrm>
              <a:off x="3106908" y="2494827"/>
              <a:ext cx="320801" cy="477050"/>
              <a:chOff x="3094663" y="2525076"/>
              <a:chExt cx="320801" cy="477050"/>
            </a:xfrm>
          </p:grpSpPr>
          <p:sp>
            <p:nvSpPr>
              <p:cNvPr id="101" name="Oval 100"/>
              <p:cNvSpPr/>
              <p:nvPr/>
            </p:nvSpPr>
            <p:spPr>
              <a:xfrm>
                <a:off x="3104617" y="2646544"/>
                <a:ext cx="289160" cy="2891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lstStyle/>
              <a:p>
                <a:pPr marL="0" marR="0" lvl="0" indent="0" algn="ctr" defTabSz="121210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TextBox 98"/>
              <p:cNvSpPr txBox="1"/>
              <p:nvPr/>
            </p:nvSpPr>
            <p:spPr>
              <a:xfrm>
                <a:off x="3094663" y="2525076"/>
                <a:ext cx="320801" cy="477050"/>
              </a:xfrm>
              <a:prstGeom prst="rect">
                <a:avLst/>
              </a:prstGeom>
              <a:noFill/>
            </p:spPr>
            <p:txBody>
              <a:bodyPr wrap="none" lIns="91380" tIns="45718" rIns="91380" bIns="45718" rtlCol="0">
                <a:spAutoFit/>
              </a:bodyPr>
              <a:lstStyle/>
              <a:p>
                <a:pPr marL="0" marR="0" lvl="0" indent="0" algn="l" defTabSz="1212108" rtl="0" eaLnBrk="1" fontAlgn="auto" latinLnBrk="0" hangingPunct="1">
                  <a:lnSpc>
                    <a:spcPct val="100000"/>
                  </a:lnSpc>
                  <a:spcBef>
                    <a:spcPts val="0"/>
                  </a:spcBef>
                  <a:spcAft>
                    <a:spcPts val="0"/>
                  </a:spcAft>
                  <a:buClrTx/>
                  <a:buSzTx/>
                  <a:buFontTx/>
                  <a:buNone/>
                  <a:tabLst/>
                  <a:defRPr/>
                </a:pPr>
                <a:r>
                  <a:rPr kumimoji="0" lang="en-US" sz="2500" b="1" u="none" strike="noStrike" kern="1200" cap="none" spc="0" normalizeH="0" baseline="0" noProof="0" dirty="0">
                    <a:ln>
                      <a:noFill/>
                    </a:ln>
                    <a:solidFill>
                      <a:prstClr val="black"/>
                    </a:solidFill>
                    <a:effectLst/>
                    <a:uLnTx/>
                    <a:uFillTx/>
                    <a:latin typeface="DINOT-Bold" panose="02000503030000020003" pitchFamily="2" charset="77"/>
                  </a:rPr>
                  <a:t>-</a:t>
                </a:r>
              </a:p>
            </p:txBody>
          </p:sp>
        </p:grpSp>
        <p:grpSp>
          <p:nvGrpSpPr>
            <p:cNvPr id="7" name="Group 6">
              <a:extLst>
                <a:ext uri="{FF2B5EF4-FFF2-40B4-BE49-F238E27FC236}">
                  <a16:creationId xmlns:a16="http://schemas.microsoft.com/office/drawing/2014/main" id="{9A4D9657-9722-B67E-A6E7-62145EBB3F2C}"/>
                </a:ext>
              </a:extLst>
            </p:cNvPr>
            <p:cNvGrpSpPr/>
            <p:nvPr/>
          </p:nvGrpSpPr>
          <p:grpSpPr>
            <a:xfrm>
              <a:off x="2830003" y="2763554"/>
              <a:ext cx="1181352" cy="681556"/>
              <a:chOff x="2898427" y="2936699"/>
              <a:chExt cx="1181352" cy="681556"/>
            </a:xfrm>
          </p:grpSpPr>
          <p:pic>
            <p:nvPicPr>
              <p:cNvPr id="80" name="Picture 79"/>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401783" y="2937903"/>
                <a:ext cx="677996" cy="677996"/>
              </a:xfrm>
              <a:prstGeom prst="rect">
                <a:avLst/>
              </a:prstGeom>
            </p:spPr>
          </p:pic>
          <p:pic>
            <p:nvPicPr>
              <p:cNvPr id="90" name="Picture 89"/>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898427" y="2940259"/>
                <a:ext cx="677996" cy="677996"/>
              </a:xfrm>
              <a:prstGeom prst="rect">
                <a:avLst/>
              </a:prstGeom>
            </p:spPr>
          </p:pic>
          <p:pic>
            <p:nvPicPr>
              <p:cNvPr id="91" name="Picture 90"/>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125314" y="2936699"/>
                <a:ext cx="720399" cy="677996"/>
              </a:xfrm>
              <a:prstGeom prst="rect">
                <a:avLst/>
              </a:prstGeom>
            </p:spPr>
          </p:pic>
        </p:grpSp>
      </p:grpSp>
      <p:sp>
        <p:nvSpPr>
          <p:cNvPr id="108" name="Right Arrow 107">
            <a:extLst>
              <a:ext uri="{FF2B5EF4-FFF2-40B4-BE49-F238E27FC236}">
                <a16:creationId xmlns:a16="http://schemas.microsoft.com/office/drawing/2014/main" id="{D61B8566-B49C-B94C-2AC4-E62806721E54}"/>
              </a:ext>
            </a:extLst>
          </p:cNvPr>
          <p:cNvSpPr/>
          <p:nvPr/>
        </p:nvSpPr>
        <p:spPr>
          <a:xfrm>
            <a:off x="3323084" y="1788316"/>
            <a:ext cx="993654" cy="553994"/>
          </a:xfrm>
          <a:prstGeom prst="rightArrow">
            <a:avLst>
              <a:gd name="adj1" fmla="val 54839"/>
              <a:gd name="adj2" fmla="val 4193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718" rIns="91380" bIns="45718" rtlCol="0" anchor="ctr"/>
          <a:lstStyle/>
          <a:p>
            <a:pPr marL="0" marR="0" lvl="0" indent="0" algn="ctr" defTabSz="121210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4A23D325-DED8-FAC7-D171-16402884028E}"/>
              </a:ext>
            </a:extLst>
          </p:cNvPr>
          <p:cNvSpPr/>
          <p:nvPr/>
        </p:nvSpPr>
        <p:spPr>
          <a:xfrm>
            <a:off x="9561123" y="3392345"/>
            <a:ext cx="1527861" cy="323161"/>
          </a:xfrm>
          <a:prstGeom prst="rect">
            <a:avLst/>
          </a:prstGeom>
          <a:noFill/>
        </p:spPr>
        <p:txBody>
          <a:bodyPr wrap="none" lIns="91380" tIns="45718" rIns="91380" bIns="45718">
            <a:spAutoFit/>
          </a:bodyPr>
          <a:lstStyle/>
          <a:p>
            <a:pPr marL="0" marR="0" lvl="0" indent="0" algn="ctr" defTabSz="121210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rPr>
              <a:t>Health Systems</a:t>
            </a:r>
          </a:p>
        </p:txBody>
      </p:sp>
      <p:sp>
        <p:nvSpPr>
          <p:cNvPr id="34" name="Arc 33">
            <a:extLst>
              <a:ext uri="{FF2B5EF4-FFF2-40B4-BE49-F238E27FC236}">
                <a16:creationId xmlns:a16="http://schemas.microsoft.com/office/drawing/2014/main" id="{03D05A6D-014D-3CC2-1D00-52123B1C8466}"/>
              </a:ext>
            </a:extLst>
          </p:cNvPr>
          <p:cNvSpPr>
            <a:spLocks noChangeAspect="1"/>
          </p:cNvSpPr>
          <p:nvPr/>
        </p:nvSpPr>
        <p:spPr>
          <a:xfrm rot="8283079">
            <a:off x="4847738" y="39337"/>
            <a:ext cx="5681579" cy="5681579"/>
          </a:xfrm>
          <a:prstGeom prst="arc">
            <a:avLst/>
          </a:prstGeom>
          <a:ln w="12700">
            <a:solidFill>
              <a:schemeClr val="accent2"/>
            </a:solidFill>
            <a:prstDash val="dash"/>
            <a:headEnd type="triangl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X"/>
          </a:p>
        </p:txBody>
      </p:sp>
      <p:sp>
        <p:nvSpPr>
          <p:cNvPr id="112" name="Arc 111">
            <a:extLst>
              <a:ext uri="{FF2B5EF4-FFF2-40B4-BE49-F238E27FC236}">
                <a16:creationId xmlns:a16="http://schemas.microsoft.com/office/drawing/2014/main" id="{865F8BE4-C0D4-00A8-4111-A1BB526035DA}"/>
              </a:ext>
            </a:extLst>
          </p:cNvPr>
          <p:cNvSpPr>
            <a:spLocks noChangeAspect="1"/>
          </p:cNvSpPr>
          <p:nvPr/>
        </p:nvSpPr>
        <p:spPr>
          <a:xfrm rot="19161321">
            <a:off x="5377301" y="1580863"/>
            <a:ext cx="1296252" cy="1296252"/>
          </a:xfrm>
          <a:prstGeom prst="arc">
            <a:avLst/>
          </a:prstGeom>
          <a:ln w="12700">
            <a:solidFill>
              <a:schemeClr val="accent1"/>
            </a:solidFill>
            <a:prstDash val="dash"/>
            <a:headEnd type="triangl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X"/>
          </a:p>
        </p:txBody>
      </p:sp>
      <p:sp>
        <p:nvSpPr>
          <p:cNvPr id="86" name="Title 1">
            <a:extLst>
              <a:ext uri="{FF2B5EF4-FFF2-40B4-BE49-F238E27FC236}">
                <a16:creationId xmlns:a16="http://schemas.microsoft.com/office/drawing/2014/main" id="{01571A6B-DDAC-377E-B4F6-BB27E2471C42}"/>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rPr>
              <a:t>HIV </a:t>
            </a:r>
            <a:r>
              <a:rPr lang="en-GB" sz="2500" dirty="0">
                <a:solidFill>
                  <a:schemeClr val="accent1"/>
                </a:solidFill>
                <a:latin typeface="DINOT-Regular" panose="02000503030000020003" pitchFamily="2" charset="77"/>
                <a:cs typeface="Poppins" panose="00000500000000000000" pitchFamily="2" charset="0"/>
              </a:rPr>
              <a:t>S</a:t>
            </a:r>
            <a:r>
              <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rPr>
              <a:t>elf-Testing </a:t>
            </a:r>
            <a:r>
              <a:rPr lang="en-GB" sz="2500" dirty="0">
                <a:solidFill>
                  <a:schemeClr val="accent1"/>
                </a:solidFill>
                <a:latin typeface="DINOT-Regular" panose="02000503030000020003" pitchFamily="2" charset="77"/>
                <a:cs typeface="Poppins" panose="00000500000000000000" pitchFamily="2" charset="0"/>
              </a:rPr>
              <a:t>F</a:t>
            </a:r>
            <a:r>
              <a:rPr kumimoji="0" lang="en-GB" sz="2500" u="none" strike="noStrike" kern="1200" cap="none" spc="0" normalizeH="0" baseline="0" noProof="0" dirty="0" err="1">
                <a:ln>
                  <a:noFill/>
                </a:ln>
                <a:solidFill>
                  <a:schemeClr val="accent1"/>
                </a:solidFill>
                <a:effectLst/>
                <a:uLnTx/>
                <a:uFillTx/>
                <a:latin typeface="DINOT-Regular" panose="02000503030000020003" pitchFamily="2" charset="77"/>
                <a:cs typeface="Poppins" panose="00000500000000000000" pitchFamily="2" charset="0"/>
              </a:rPr>
              <a:t>ramework</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2EB00A63-4DE0-268A-7DEC-9ED70E362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62751"/>
      </p:ext>
    </p:extLst>
  </p:cSld>
  <p:clrMapOvr>
    <a:masterClrMapping/>
  </p:clrMapOvr>
  <mc:AlternateContent xmlns:mc="http://schemas.openxmlformats.org/markup-compatibility/2006" xmlns:p14="http://schemas.microsoft.com/office/powerpoint/2010/main">
    <mc:Choice Requires="p14">
      <p:transition spd="slow" p14:dur="2000" advTm="32549"/>
    </mc:Choice>
    <mc:Fallback xmlns="">
      <p:transition spd="slow" advTm="3254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DA9E151-F3B4-6A85-2BE5-1560124A8891}"/>
              </a:ext>
            </a:extLst>
          </p:cNvPr>
          <p:cNvSpPr/>
          <p:nvPr/>
        </p:nvSpPr>
        <p:spPr>
          <a:xfrm>
            <a:off x="731177" y="1776059"/>
            <a:ext cx="3069469" cy="4214324"/>
          </a:xfrm>
          <a:prstGeom prst="rect">
            <a:avLst/>
          </a:prstGeom>
          <a:solidFill>
            <a:schemeClr val="tx2">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36" name="Rectangle 35">
            <a:extLst>
              <a:ext uri="{FF2B5EF4-FFF2-40B4-BE49-F238E27FC236}">
                <a16:creationId xmlns:a16="http://schemas.microsoft.com/office/drawing/2014/main" id="{6EC4C241-7DCE-5065-A95B-B9559F252C1A}"/>
              </a:ext>
            </a:extLst>
          </p:cNvPr>
          <p:cNvSpPr/>
          <p:nvPr/>
        </p:nvSpPr>
        <p:spPr>
          <a:xfrm>
            <a:off x="3802565" y="1776059"/>
            <a:ext cx="5347870" cy="4214324"/>
          </a:xfrm>
          <a:prstGeom prst="rect">
            <a:avLst/>
          </a:prstGeom>
          <a:solidFill>
            <a:schemeClr val="accent1">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3" name="Rectangle 2"/>
          <p:cNvSpPr/>
          <p:nvPr/>
        </p:nvSpPr>
        <p:spPr>
          <a:xfrm>
            <a:off x="732868" y="1105978"/>
            <a:ext cx="3072341" cy="36163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Know your epidemic &amp; testing gap</a:t>
            </a:r>
          </a:p>
        </p:txBody>
      </p:sp>
      <p:sp>
        <p:nvSpPr>
          <p:cNvPr id="5" name="Rectangle 4"/>
          <p:cNvSpPr/>
          <p:nvPr/>
        </p:nvSpPr>
        <p:spPr>
          <a:xfrm>
            <a:off x="3805209" y="1105977"/>
            <a:ext cx="5341981" cy="3616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Approaches</a:t>
            </a:r>
          </a:p>
        </p:txBody>
      </p:sp>
      <p:sp>
        <p:nvSpPr>
          <p:cNvPr id="8" name="Rectangle 7"/>
          <p:cNvSpPr/>
          <p:nvPr/>
        </p:nvSpPr>
        <p:spPr>
          <a:xfrm>
            <a:off x="736785" y="1764410"/>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Couples &amp; Partners</a:t>
            </a:r>
          </a:p>
        </p:txBody>
      </p:sp>
      <p:sp>
        <p:nvSpPr>
          <p:cNvPr id="9" name="Rectangle 8"/>
          <p:cNvSpPr/>
          <p:nvPr/>
        </p:nvSpPr>
        <p:spPr>
          <a:xfrm>
            <a:off x="724773" y="2386898"/>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Men</a:t>
            </a:r>
          </a:p>
        </p:txBody>
      </p:sp>
      <p:sp>
        <p:nvSpPr>
          <p:cNvPr id="10" name="Rectangle 9"/>
          <p:cNvSpPr/>
          <p:nvPr/>
        </p:nvSpPr>
        <p:spPr>
          <a:xfrm>
            <a:off x="724773" y="3011725"/>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Key populations</a:t>
            </a:r>
          </a:p>
        </p:txBody>
      </p:sp>
      <p:sp>
        <p:nvSpPr>
          <p:cNvPr id="11" name="Rectangle 10"/>
          <p:cNvSpPr/>
          <p:nvPr/>
        </p:nvSpPr>
        <p:spPr>
          <a:xfrm>
            <a:off x="736250" y="3691225"/>
            <a:ext cx="3070800" cy="398709"/>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Young people</a:t>
            </a:r>
          </a:p>
        </p:txBody>
      </p:sp>
      <p:sp>
        <p:nvSpPr>
          <p:cNvPr id="12" name="Rectangle 11"/>
          <p:cNvSpPr/>
          <p:nvPr/>
        </p:nvSpPr>
        <p:spPr>
          <a:xfrm>
            <a:off x="732868" y="4386827"/>
            <a:ext cx="3070800" cy="1598720"/>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Other at risk populations</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(SDC, partners of PLHIV, migrants etc.)</a:t>
            </a:r>
          </a:p>
        </p:txBody>
      </p:sp>
      <p:sp>
        <p:nvSpPr>
          <p:cNvPr id="13" name="Rectangle 12"/>
          <p:cNvSpPr/>
          <p:nvPr/>
        </p:nvSpPr>
        <p:spPr>
          <a:xfrm>
            <a:off x="3803410" y="1769940"/>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Community-Based</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(outreach, door-to-door)</a:t>
            </a:r>
          </a:p>
        </p:txBody>
      </p:sp>
      <p:sp>
        <p:nvSpPr>
          <p:cNvPr id="14" name="Rectangle 13"/>
          <p:cNvSpPr/>
          <p:nvPr/>
        </p:nvSpPr>
        <p:spPr>
          <a:xfrm>
            <a:off x="6527163" y="1774411"/>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Facility-Based </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(PITC, Drop-In </a:t>
            </a:r>
            <a:r>
              <a:rPr lang="en-US" sz="1500" dirty="0">
                <a:solidFill>
                  <a:schemeClr val="tx1"/>
                </a:solidFill>
                <a:latin typeface="DINOT-Regular" panose="02000503030000020003" pitchFamily="2" charset="77"/>
              </a:rPr>
              <a:t>C</a:t>
            </a:r>
            <a:r>
              <a:rPr kumimoji="0" lang="en-US" sz="1500" u="none" strike="noStrike" kern="1200" cap="none" spc="0" normalizeH="0" baseline="0" noProof="0" dirty="0" err="1">
                <a:ln>
                  <a:noFill/>
                </a:ln>
                <a:solidFill>
                  <a:schemeClr val="tx1"/>
                </a:solidFill>
                <a:effectLst/>
                <a:uLnTx/>
                <a:uFillTx/>
                <a:latin typeface="DINOT-Regular" panose="02000503030000020003" pitchFamily="2" charset="77"/>
              </a:rPr>
              <a:t>entres</a:t>
            </a: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a:t>
            </a:r>
          </a:p>
        </p:txBody>
      </p:sp>
      <p:sp>
        <p:nvSpPr>
          <p:cNvPr id="17" name="Rectangle 16"/>
          <p:cNvSpPr/>
          <p:nvPr/>
        </p:nvSpPr>
        <p:spPr>
          <a:xfrm>
            <a:off x="3802564" y="2659616"/>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VMMC </a:t>
            </a:r>
            <a:r>
              <a:rPr kumimoji="0" lang="en-US" sz="1500" u="none" strike="noStrike" kern="1200" cap="none" spc="0" normalizeH="0" baseline="0" noProof="0" dirty="0" err="1">
                <a:ln>
                  <a:noFill/>
                </a:ln>
                <a:solidFill>
                  <a:schemeClr val="tx1"/>
                </a:solidFill>
                <a:effectLst/>
                <a:uLnTx/>
                <a:uFillTx/>
                <a:latin typeface="DINOT-Regular" panose="02000503030000020003" pitchFamily="2" charset="77"/>
              </a:rPr>
              <a:t>Programmes</a:t>
            </a: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19" name="Rectangle 18"/>
          <p:cNvSpPr/>
          <p:nvPr/>
        </p:nvSpPr>
        <p:spPr>
          <a:xfrm>
            <a:off x="6532763" y="2659616"/>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Workplace </a:t>
            </a:r>
            <a:r>
              <a:rPr lang="en-US" sz="1500" dirty="0">
                <a:solidFill>
                  <a:schemeClr val="tx1"/>
                </a:solidFill>
                <a:latin typeface="DINOT-Regular" panose="02000503030000020003" pitchFamily="2" charset="77"/>
              </a:rPr>
              <a:t>P</a:t>
            </a:r>
            <a:r>
              <a:rPr kumimoji="0" lang="en-US" sz="1500" u="none" strike="noStrike" kern="1200" cap="none" spc="0" normalizeH="0" baseline="0" noProof="0" dirty="0" err="1">
                <a:ln>
                  <a:noFill/>
                </a:ln>
                <a:solidFill>
                  <a:schemeClr val="tx1"/>
                </a:solidFill>
                <a:effectLst/>
                <a:uLnTx/>
                <a:uFillTx/>
                <a:latin typeface="DINOT-Regular" panose="02000503030000020003" pitchFamily="2" charset="77"/>
              </a:rPr>
              <a:t>rogrammes</a:t>
            </a: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20" name="Rectangle 19"/>
          <p:cNvSpPr/>
          <p:nvPr/>
        </p:nvSpPr>
        <p:spPr>
          <a:xfrm>
            <a:off x="3802564" y="3523221"/>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Pharmacies &amp; Kiosks</a:t>
            </a:r>
          </a:p>
        </p:txBody>
      </p:sp>
      <p:sp>
        <p:nvSpPr>
          <p:cNvPr id="21" name="Rectangle 20"/>
          <p:cNvSpPr/>
          <p:nvPr/>
        </p:nvSpPr>
        <p:spPr>
          <a:xfrm>
            <a:off x="6532763" y="3528613"/>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Integrated in KP </a:t>
            </a:r>
            <a:r>
              <a:rPr kumimoji="0" lang="en-US" sz="1500" u="none" strike="noStrike" kern="1200" cap="none" spc="0" normalizeH="0" baseline="0" noProof="0" err="1">
                <a:ln>
                  <a:noFill/>
                </a:ln>
                <a:solidFill>
                  <a:schemeClr val="tx1"/>
                </a:solidFill>
                <a:effectLst/>
                <a:uLnTx/>
                <a:uFillTx/>
                <a:latin typeface="DINOT-Regular" panose="02000503030000020003" pitchFamily="2" charset="77"/>
              </a:rPr>
              <a:t>Programmes</a:t>
            </a: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22" name="Rectangle 21"/>
          <p:cNvSpPr/>
          <p:nvPr/>
        </p:nvSpPr>
        <p:spPr>
          <a:xfrm>
            <a:off x="3800647" y="4401941"/>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Internet &amp; Apps</a:t>
            </a:r>
          </a:p>
        </p:txBody>
      </p:sp>
      <p:sp>
        <p:nvSpPr>
          <p:cNvPr id="24" name="Rectangle 23"/>
          <p:cNvSpPr/>
          <p:nvPr/>
        </p:nvSpPr>
        <p:spPr>
          <a:xfrm>
            <a:off x="6533928" y="4401941"/>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Integrated in RHS &amp; Contraceptive Services </a:t>
            </a:r>
          </a:p>
        </p:txBody>
      </p:sp>
      <p:sp>
        <p:nvSpPr>
          <p:cNvPr id="25" name="Rectangle 24"/>
          <p:cNvSpPr/>
          <p:nvPr/>
        </p:nvSpPr>
        <p:spPr>
          <a:xfrm>
            <a:off x="3808484" y="5265546"/>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Vending Machines</a:t>
            </a:r>
          </a:p>
        </p:txBody>
      </p:sp>
      <p:sp>
        <p:nvSpPr>
          <p:cNvPr id="26" name="Rectangle 25"/>
          <p:cNvSpPr/>
          <p:nvPr/>
        </p:nvSpPr>
        <p:spPr>
          <a:xfrm>
            <a:off x="6535619" y="5270383"/>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Partner-Delivered</a:t>
            </a:r>
          </a:p>
        </p:txBody>
      </p:sp>
      <p:sp>
        <p:nvSpPr>
          <p:cNvPr id="29" name="Rectangle 28"/>
          <p:cNvSpPr/>
          <p:nvPr/>
        </p:nvSpPr>
        <p:spPr>
          <a:xfrm>
            <a:off x="9145619" y="1105977"/>
            <a:ext cx="2313514" cy="36163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Considerations</a:t>
            </a:r>
          </a:p>
        </p:txBody>
      </p:sp>
      <p:sp>
        <p:nvSpPr>
          <p:cNvPr id="30" name="Rectangle 29"/>
          <p:cNvSpPr/>
          <p:nvPr/>
        </p:nvSpPr>
        <p:spPr>
          <a:xfrm>
            <a:off x="9142237" y="1776059"/>
            <a:ext cx="2313514" cy="4214324"/>
          </a:xfrm>
          <a:prstGeom prst="rect">
            <a:avLst/>
          </a:prstGeom>
          <a:solidFill>
            <a:schemeClr val="accent2">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Benefits &amp; Risks to Populations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Support tools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Linkage</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Increased access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Increased coverage</a:t>
            </a:r>
          </a:p>
        </p:txBody>
      </p:sp>
      <p:sp>
        <p:nvSpPr>
          <p:cNvPr id="31" name="Isosceles Triangle 30"/>
          <p:cNvSpPr/>
          <p:nvPr/>
        </p:nvSpPr>
        <p:spPr>
          <a:xfrm rot="5400000">
            <a:off x="7774931" y="3750822"/>
            <a:ext cx="2990997" cy="263150"/>
          </a:xfrm>
          <a:prstGeom prst="triangle">
            <a:avLst>
              <a:gd name="adj" fmla="val 4977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32" name="Rectangle 31">
            <a:extLst>
              <a:ext uri="{FF2B5EF4-FFF2-40B4-BE49-F238E27FC236}">
                <a16:creationId xmlns:a16="http://schemas.microsoft.com/office/drawing/2014/main" id="{303447E9-7E9E-8AEB-6653-A0AD0229B574}"/>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33" name="Title 1">
            <a:extLst>
              <a:ext uri="{FF2B5EF4-FFF2-40B4-BE49-F238E27FC236}">
                <a16:creationId xmlns:a16="http://schemas.microsoft.com/office/drawing/2014/main" id="{49645CA8-C0DA-48E9-BC11-3F575278A2A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35" name="Isosceles Triangle 30">
            <a:extLst>
              <a:ext uri="{FF2B5EF4-FFF2-40B4-BE49-F238E27FC236}">
                <a16:creationId xmlns:a16="http://schemas.microsoft.com/office/drawing/2014/main" id="{F03C332D-E514-79FB-4AA1-4E8BC7E515FF}"/>
              </a:ext>
            </a:extLst>
          </p:cNvPr>
          <p:cNvSpPr/>
          <p:nvPr/>
        </p:nvSpPr>
        <p:spPr>
          <a:xfrm rot="5400000">
            <a:off x="2436722" y="3750824"/>
            <a:ext cx="2990997" cy="263150"/>
          </a:xfrm>
          <a:prstGeom prst="triangle">
            <a:avLst>
              <a:gd name="adj" fmla="val 4977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28" name="Title 1">
            <a:extLst>
              <a:ext uri="{FF2B5EF4-FFF2-40B4-BE49-F238E27FC236}">
                <a16:creationId xmlns:a16="http://schemas.microsoft.com/office/drawing/2014/main" id="{43E5C1DC-9FCB-2E45-ECE5-4DE647F8C487}"/>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GB" sz="2500" dirty="0">
                <a:solidFill>
                  <a:schemeClr val="accent1"/>
                </a:solidFill>
                <a:latin typeface="DINOT-Regular" panose="02000503030000020003" pitchFamily="2" charset="77"/>
              </a:rPr>
              <a:t>Who is at risk, in need of testing &amp; not reached by existing services? </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F52710A2-E0F4-6351-ED8A-26BD8F8F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8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9B109-2563-14A8-A13B-0E834480C71C}"/>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0892FF2-E002-10A0-7CF8-FAEAFD2F26BA}"/>
              </a:ext>
            </a:extLst>
          </p:cNvPr>
          <p:cNvSpPr/>
          <p:nvPr/>
        </p:nvSpPr>
        <p:spPr>
          <a:xfrm>
            <a:off x="731177" y="1776059"/>
            <a:ext cx="3069469" cy="4214324"/>
          </a:xfrm>
          <a:prstGeom prst="rect">
            <a:avLst/>
          </a:prstGeom>
          <a:solidFill>
            <a:schemeClr val="tx2">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32" name="Rectangle 31">
            <a:extLst>
              <a:ext uri="{FF2B5EF4-FFF2-40B4-BE49-F238E27FC236}">
                <a16:creationId xmlns:a16="http://schemas.microsoft.com/office/drawing/2014/main" id="{3FE59EA3-0B83-7E57-AC29-14FD57C749B7}"/>
              </a:ext>
            </a:extLst>
          </p:cNvPr>
          <p:cNvSpPr/>
          <p:nvPr/>
        </p:nvSpPr>
        <p:spPr>
          <a:xfrm>
            <a:off x="3802565" y="1776059"/>
            <a:ext cx="5347870" cy="4214324"/>
          </a:xfrm>
          <a:prstGeom prst="rect">
            <a:avLst/>
          </a:prstGeom>
          <a:solidFill>
            <a:schemeClr val="accent1">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33" name="Rectangle 32">
            <a:extLst>
              <a:ext uri="{FF2B5EF4-FFF2-40B4-BE49-F238E27FC236}">
                <a16:creationId xmlns:a16="http://schemas.microsoft.com/office/drawing/2014/main" id="{DD69BDC4-9282-0D54-9140-73341EA1B5D9}"/>
              </a:ext>
            </a:extLst>
          </p:cNvPr>
          <p:cNvSpPr/>
          <p:nvPr/>
        </p:nvSpPr>
        <p:spPr>
          <a:xfrm>
            <a:off x="732868" y="1105978"/>
            <a:ext cx="3072341" cy="36163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Know your epidemic &amp; testing gap</a:t>
            </a:r>
          </a:p>
        </p:txBody>
      </p:sp>
      <p:sp>
        <p:nvSpPr>
          <p:cNvPr id="34" name="Rectangle 33">
            <a:extLst>
              <a:ext uri="{FF2B5EF4-FFF2-40B4-BE49-F238E27FC236}">
                <a16:creationId xmlns:a16="http://schemas.microsoft.com/office/drawing/2014/main" id="{C508CFEE-54E9-5BC3-6B4C-10B8B09DD7FE}"/>
              </a:ext>
            </a:extLst>
          </p:cNvPr>
          <p:cNvSpPr/>
          <p:nvPr/>
        </p:nvSpPr>
        <p:spPr>
          <a:xfrm>
            <a:off x="3805209" y="1105977"/>
            <a:ext cx="5341981" cy="3616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Approaches</a:t>
            </a:r>
          </a:p>
        </p:txBody>
      </p:sp>
      <p:sp>
        <p:nvSpPr>
          <p:cNvPr id="35" name="Rectangle 34">
            <a:extLst>
              <a:ext uri="{FF2B5EF4-FFF2-40B4-BE49-F238E27FC236}">
                <a16:creationId xmlns:a16="http://schemas.microsoft.com/office/drawing/2014/main" id="{86639EA8-F98D-BD36-440A-DE228FF66AD5}"/>
              </a:ext>
            </a:extLst>
          </p:cNvPr>
          <p:cNvSpPr/>
          <p:nvPr/>
        </p:nvSpPr>
        <p:spPr>
          <a:xfrm>
            <a:off x="736785" y="1764410"/>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Couples &amp; Partners</a:t>
            </a:r>
          </a:p>
        </p:txBody>
      </p:sp>
      <p:sp>
        <p:nvSpPr>
          <p:cNvPr id="36" name="Rectangle 35">
            <a:extLst>
              <a:ext uri="{FF2B5EF4-FFF2-40B4-BE49-F238E27FC236}">
                <a16:creationId xmlns:a16="http://schemas.microsoft.com/office/drawing/2014/main" id="{D12B8191-4856-51D0-D30E-F49E632C99A6}"/>
              </a:ext>
            </a:extLst>
          </p:cNvPr>
          <p:cNvSpPr/>
          <p:nvPr/>
        </p:nvSpPr>
        <p:spPr>
          <a:xfrm>
            <a:off x="724773" y="2386898"/>
            <a:ext cx="3070800" cy="38404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Men</a:t>
            </a:r>
          </a:p>
        </p:txBody>
      </p:sp>
      <p:sp>
        <p:nvSpPr>
          <p:cNvPr id="37" name="Rectangle 36">
            <a:extLst>
              <a:ext uri="{FF2B5EF4-FFF2-40B4-BE49-F238E27FC236}">
                <a16:creationId xmlns:a16="http://schemas.microsoft.com/office/drawing/2014/main" id="{CB95FFD7-55FC-78E5-B58E-4DECC52EA8DD}"/>
              </a:ext>
            </a:extLst>
          </p:cNvPr>
          <p:cNvSpPr/>
          <p:nvPr/>
        </p:nvSpPr>
        <p:spPr>
          <a:xfrm>
            <a:off x="724773" y="3011725"/>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Key populations</a:t>
            </a:r>
          </a:p>
        </p:txBody>
      </p:sp>
      <p:sp>
        <p:nvSpPr>
          <p:cNvPr id="38" name="Rectangle 37">
            <a:extLst>
              <a:ext uri="{FF2B5EF4-FFF2-40B4-BE49-F238E27FC236}">
                <a16:creationId xmlns:a16="http://schemas.microsoft.com/office/drawing/2014/main" id="{19B7D5D5-A354-7363-DE73-E617E1277AF5}"/>
              </a:ext>
            </a:extLst>
          </p:cNvPr>
          <p:cNvSpPr/>
          <p:nvPr/>
        </p:nvSpPr>
        <p:spPr>
          <a:xfrm>
            <a:off x="736250" y="3691225"/>
            <a:ext cx="3070800" cy="398709"/>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Young people</a:t>
            </a:r>
          </a:p>
        </p:txBody>
      </p:sp>
      <p:sp>
        <p:nvSpPr>
          <p:cNvPr id="39" name="Rectangle 38">
            <a:extLst>
              <a:ext uri="{FF2B5EF4-FFF2-40B4-BE49-F238E27FC236}">
                <a16:creationId xmlns:a16="http://schemas.microsoft.com/office/drawing/2014/main" id="{9397B00F-74CE-EEC3-64EE-F51E2DC4AAAB}"/>
              </a:ext>
            </a:extLst>
          </p:cNvPr>
          <p:cNvSpPr/>
          <p:nvPr/>
        </p:nvSpPr>
        <p:spPr>
          <a:xfrm>
            <a:off x="732868" y="4386827"/>
            <a:ext cx="3070800" cy="1598720"/>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Other at risk populations</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(SDC, partners of PLHIV, migrants etc.)</a:t>
            </a:r>
          </a:p>
        </p:txBody>
      </p:sp>
      <p:sp>
        <p:nvSpPr>
          <p:cNvPr id="40" name="Rectangle 39">
            <a:extLst>
              <a:ext uri="{FF2B5EF4-FFF2-40B4-BE49-F238E27FC236}">
                <a16:creationId xmlns:a16="http://schemas.microsoft.com/office/drawing/2014/main" id="{F28A54A2-EE4F-708D-57A8-0D683C109174}"/>
              </a:ext>
            </a:extLst>
          </p:cNvPr>
          <p:cNvSpPr/>
          <p:nvPr/>
        </p:nvSpPr>
        <p:spPr>
          <a:xfrm>
            <a:off x="3803410" y="1769940"/>
            <a:ext cx="2610000" cy="72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Community-Based</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(hot spots, transport hubs)</a:t>
            </a:r>
          </a:p>
        </p:txBody>
      </p:sp>
      <p:sp>
        <p:nvSpPr>
          <p:cNvPr id="41" name="Rectangle 40">
            <a:extLst>
              <a:ext uri="{FF2B5EF4-FFF2-40B4-BE49-F238E27FC236}">
                <a16:creationId xmlns:a16="http://schemas.microsoft.com/office/drawing/2014/main" id="{ABC9DDE6-EE5F-284D-2563-7F6FBDC167DE}"/>
              </a:ext>
            </a:extLst>
          </p:cNvPr>
          <p:cNvSpPr/>
          <p:nvPr/>
        </p:nvSpPr>
        <p:spPr>
          <a:xfrm>
            <a:off x="6527163" y="1774411"/>
            <a:ext cx="2610000" cy="72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Facility-Based </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(PITC, Drop-In </a:t>
            </a:r>
            <a:r>
              <a:rPr lang="en-US" sz="1500" dirty="0">
                <a:solidFill>
                  <a:schemeClr val="bg1"/>
                </a:solidFill>
                <a:latin typeface="DINOT-Regular" panose="02000503030000020003" pitchFamily="2" charset="77"/>
              </a:rPr>
              <a:t>C</a:t>
            </a:r>
            <a:r>
              <a:rPr kumimoji="0" lang="en-US" sz="1500" u="none" strike="noStrike" kern="1200" cap="none" spc="0" normalizeH="0" baseline="0" noProof="0" dirty="0" err="1">
                <a:ln>
                  <a:noFill/>
                </a:ln>
                <a:solidFill>
                  <a:schemeClr val="bg1"/>
                </a:solidFill>
                <a:effectLst/>
                <a:uLnTx/>
                <a:uFillTx/>
                <a:latin typeface="DINOT-Regular" panose="02000503030000020003" pitchFamily="2" charset="77"/>
              </a:rPr>
              <a:t>entres</a:t>
            </a: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a:t>
            </a:r>
          </a:p>
        </p:txBody>
      </p:sp>
      <p:sp>
        <p:nvSpPr>
          <p:cNvPr id="42" name="Rectangle 41">
            <a:extLst>
              <a:ext uri="{FF2B5EF4-FFF2-40B4-BE49-F238E27FC236}">
                <a16:creationId xmlns:a16="http://schemas.microsoft.com/office/drawing/2014/main" id="{F2A40601-FF7D-5487-1F60-43B42AEAAFF6}"/>
              </a:ext>
            </a:extLst>
          </p:cNvPr>
          <p:cNvSpPr/>
          <p:nvPr/>
        </p:nvSpPr>
        <p:spPr>
          <a:xfrm>
            <a:off x="3802564" y="2659616"/>
            <a:ext cx="2610000" cy="72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VMMC </a:t>
            </a:r>
            <a:r>
              <a:rPr kumimoji="0" lang="en-US" sz="1500" u="none" strike="noStrike" kern="1200" cap="none" spc="0" normalizeH="0" baseline="0" noProof="0" dirty="0" err="1">
                <a:ln>
                  <a:noFill/>
                </a:ln>
                <a:solidFill>
                  <a:schemeClr val="bg1"/>
                </a:solidFill>
                <a:effectLst/>
                <a:uLnTx/>
                <a:uFillTx/>
                <a:latin typeface="DINOT-Regular" panose="02000503030000020003" pitchFamily="2" charset="77"/>
              </a:rPr>
              <a:t>Programmes</a:t>
            </a:r>
            <a:endParaRPr kumimoji="0" lang="en-US" sz="1500" u="none" strike="noStrike" kern="1200" cap="none" spc="0" normalizeH="0" baseline="0" noProof="0" dirty="0">
              <a:ln>
                <a:noFill/>
              </a:ln>
              <a:solidFill>
                <a:schemeClr val="bg1"/>
              </a:solidFill>
              <a:effectLst/>
              <a:uLnTx/>
              <a:uFillTx/>
              <a:latin typeface="DINOT-Regular" panose="02000503030000020003" pitchFamily="2" charset="77"/>
            </a:endParaRPr>
          </a:p>
        </p:txBody>
      </p:sp>
      <p:sp>
        <p:nvSpPr>
          <p:cNvPr id="43" name="Rectangle 42">
            <a:extLst>
              <a:ext uri="{FF2B5EF4-FFF2-40B4-BE49-F238E27FC236}">
                <a16:creationId xmlns:a16="http://schemas.microsoft.com/office/drawing/2014/main" id="{F867182A-89D5-1D51-BEFD-4BC54D40270B}"/>
              </a:ext>
            </a:extLst>
          </p:cNvPr>
          <p:cNvSpPr/>
          <p:nvPr/>
        </p:nvSpPr>
        <p:spPr>
          <a:xfrm>
            <a:off x="6532763" y="2659616"/>
            <a:ext cx="2610000" cy="72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Workplace </a:t>
            </a:r>
            <a:r>
              <a:rPr lang="en-US" sz="1500" dirty="0">
                <a:solidFill>
                  <a:schemeClr val="bg1"/>
                </a:solidFill>
                <a:latin typeface="DINOT-Regular" panose="02000503030000020003" pitchFamily="2" charset="77"/>
              </a:rPr>
              <a:t>P</a:t>
            </a:r>
            <a:r>
              <a:rPr kumimoji="0" lang="en-US" sz="1500" u="none" strike="noStrike" kern="1200" cap="none" spc="0" normalizeH="0" baseline="0" noProof="0" dirty="0" err="1">
                <a:ln>
                  <a:noFill/>
                </a:ln>
                <a:solidFill>
                  <a:schemeClr val="bg1"/>
                </a:solidFill>
                <a:effectLst/>
                <a:uLnTx/>
                <a:uFillTx/>
                <a:latin typeface="DINOT-Regular" panose="02000503030000020003" pitchFamily="2" charset="77"/>
              </a:rPr>
              <a:t>rogrammes</a:t>
            </a:r>
            <a:endParaRPr kumimoji="0" lang="en-US" sz="1500" u="none" strike="noStrike" kern="1200" cap="none" spc="0" normalizeH="0" baseline="0" noProof="0" dirty="0">
              <a:ln>
                <a:noFill/>
              </a:ln>
              <a:solidFill>
                <a:schemeClr val="bg1"/>
              </a:solidFill>
              <a:effectLst/>
              <a:uLnTx/>
              <a:uFillTx/>
              <a:latin typeface="DINOT-Regular" panose="02000503030000020003" pitchFamily="2" charset="77"/>
            </a:endParaRPr>
          </a:p>
        </p:txBody>
      </p:sp>
      <p:sp>
        <p:nvSpPr>
          <p:cNvPr id="44" name="Rectangle 43">
            <a:extLst>
              <a:ext uri="{FF2B5EF4-FFF2-40B4-BE49-F238E27FC236}">
                <a16:creationId xmlns:a16="http://schemas.microsoft.com/office/drawing/2014/main" id="{9D7EF29C-DB68-EF30-6420-5DFAA508CDE7}"/>
              </a:ext>
            </a:extLst>
          </p:cNvPr>
          <p:cNvSpPr/>
          <p:nvPr/>
        </p:nvSpPr>
        <p:spPr>
          <a:xfrm>
            <a:off x="3802564" y="3523221"/>
            <a:ext cx="2610000" cy="72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Pharmacies &amp; Kiosks</a:t>
            </a:r>
          </a:p>
        </p:txBody>
      </p:sp>
      <p:sp>
        <p:nvSpPr>
          <p:cNvPr id="45" name="Rectangle 44">
            <a:extLst>
              <a:ext uri="{FF2B5EF4-FFF2-40B4-BE49-F238E27FC236}">
                <a16:creationId xmlns:a16="http://schemas.microsoft.com/office/drawing/2014/main" id="{149A62F1-E75F-C5A3-02AD-0F4B363DAEE4}"/>
              </a:ext>
            </a:extLst>
          </p:cNvPr>
          <p:cNvSpPr/>
          <p:nvPr/>
        </p:nvSpPr>
        <p:spPr>
          <a:xfrm>
            <a:off x="6532763" y="3528613"/>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Integrated in KP </a:t>
            </a:r>
            <a:r>
              <a:rPr kumimoji="0" lang="en-US" sz="1500" u="none" strike="noStrike" kern="1200" cap="none" spc="0" normalizeH="0" baseline="0" noProof="0" err="1">
                <a:ln>
                  <a:noFill/>
                </a:ln>
                <a:solidFill>
                  <a:schemeClr val="tx1"/>
                </a:solidFill>
                <a:effectLst/>
                <a:uLnTx/>
                <a:uFillTx/>
                <a:latin typeface="DINOT-Regular" panose="02000503030000020003" pitchFamily="2" charset="77"/>
              </a:rPr>
              <a:t>Programmes</a:t>
            </a: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46" name="Rectangle 45">
            <a:extLst>
              <a:ext uri="{FF2B5EF4-FFF2-40B4-BE49-F238E27FC236}">
                <a16:creationId xmlns:a16="http://schemas.microsoft.com/office/drawing/2014/main" id="{A024DFB0-E452-E07C-51ED-4299345517EB}"/>
              </a:ext>
            </a:extLst>
          </p:cNvPr>
          <p:cNvSpPr/>
          <p:nvPr/>
        </p:nvSpPr>
        <p:spPr>
          <a:xfrm>
            <a:off x="3800647" y="4401941"/>
            <a:ext cx="2610000" cy="72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Internet &amp; Apps</a:t>
            </a:r>
          </a:p>
        </p:txBody>
      </p:sp>
      <p:sp>
        <p:nvSpPr>
          <p:cNvPr id="47" name="Rectangle 46">
            <a:extLst>
              <a:ext uri="{FF2B5EF4-FFF2-40B4-BE49-F238E27FC236}">
                <a16:creationId xmlns:a16="http://schemas.microsoft.com/office/drawing/2014/main" id="{BEFBF6E9-82F1-CE66-2F32-D5B6CD72EEDE}"/>
              </a:ext>
            </a:extLst>
          </p:cNvPr>
          <p:cNvSpPr/>
          <p:nvPr/>
        </p:nvSpPr>
        <p:spPr>
          <a:xfrm>
            <a:off x="6533928" y="4401941"/>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Integrated in RHS &amp; Contraceptive Services </a:t>
            </a:r>
          </a:p>
        </p:txBody>
      </p:sp>
      <p:sp>
        <p:nvSpPr>
          <p:cNvPr id="48" name="Rectangle 47">
            <a:extLst>
              <a:ext uri="{FF2B5EF4-FFF2-40B4-BE49-F238E27FC236}">
                <a16:creationId xmlns:a16="http://schemas.microsoft.com/office/drawing/2014/main" id="{09C21F7A-D7BD-E083-1372-A5724AC50370}"/>
              </a:ext>
            </a:extLst>
          </p:cNvPr>
          <p:cNvSpPr/>
          <p:nvPr/>
        </p:nvSpPr>
        <p:spPr>
          <a:xfrm>
            <a:off x="3808484" y="5265546"/>
            <a:ext cx="2610000" cy="72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Vending Machines</a:t>
            </a:r>
          </a:p>
        </p:txBody>
      </p:sp>
      <p:sp>
        <p:nvSpPr>
          <p:cNvPr id="49" name="Rectangle 48">
            <a:extLst>
              <a:ext uri="{FF2B5EF4-FFF2-40B4-BE49-F238E27FC236}">
                <a16:creationId xmlns:a16="http://schemas.microsoft.com/office/drawing/2014/main" id="{F2342C3F-7E33-8BD7-883A-B380A1E95DC8}"/>
              </a:ext>
            </a:extLst>
          </p:cNvPr>
          <p:cNvSpPr/>
          <p:nvPr/>
        </p:nvSpPr>
        <p:spPr>
          <a:xfrm>
            <a:off x="6535619" y="5270383"/>
            <a:ext cx="2610000" cy="72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Partner-Delivered</a:t>
            </a:r>
          </a:p>
        </p:txBody>
      </p:sp>
      <p:sp>
        <p:nvSpPr>
          <p:cNvPr id="50" name="Rectangle 49">
            <a:extLst>
              <a:ext uri="{FF2B5EF4-FFF2-40B4-BE49-F238E27FC236}">
                <a16:creationId xmlns:a16="http://schemas.microsoft.com/office/drawing/2014/main" id="{310FCC07-AFE0-BD93-7FAD-A7D962A5F244}"/>
              </a:ext>
            </a:extLst>
          </p:cNvPr>
          <p:cNvSpPr/>
          <p:nvPr/>
        </p:nvSpPr>
        <p:spPr>
          <a:xfrm>
            <a:off x="9145619" y="1105977"/>
            <a:ext cx="2313514" cy="36163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Considerations</a:t>
            </a:r>
          </a:p>
        </p:txBody>
      </p:sp>
      <p:sp>
        <p:nvSpPr>
          <p:cNvPr id="51" name="Rectangle 50">
            <a:extLst>
              <a:ext uri="{FF2B5EF4-FFF2-40B4-BE49-F238E27FC236}">
                <a16:creationId xmlns:a16="http://schemas.microsoft.com/office/drawing/2014/main" id="{297C2660-EA1C-81E1-FED5-2746CFC64A1E}"/>
              </a:ext>
            </a:extLst>
          </p:cNvPr>
          <p:cNvSpPr/>
          <p:nvPr/>
        </p:nvSpPr>
        <p:spPr>
          <a:xfrm>
            <a:off x="9142237" y="1776059"/>
            <a:ext cx="2313514" cy="4214324"/>
          </a:xfrm>
          <a:prstGeom prst="rect">
            <a:avLst/>
          </a:prstGeom>
          <a:solidFill>
            <a:schemeClr val="accent2">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Benefits &amp; Risks to Populations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Support tools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Linkage</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Increased access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Increased coverage</a:t>
            </a:r>
          </a:p>
        </p:txBody>
      </p:sp>
      <p:sp>
        <p:nvSpPr>
          <p:cNvPr id="52" name="Isosceles Triangle 30">
            <a:extLst>
              <a:ext uri="{FF2B5EF4-FFF2-40B4-BE49-F238E27FC236}">
                <a16:creationId xmlns:a16="http://schemas.microsoft.com/office/drawing/2014/main" id="{D04FAB9E-FDB4-F161-D48A-58600CD19D9C}"/>
              </a:ext>
            </a:extLst>
          </p:cNvPr>
          <p:cNvSpPr/>
          <p:nvPr/>
        </p:nvSpPr>
        <p:spPr>
          <a:xfrm rot="5400000">
            <a:off x="7774931" y="3750822"/>
            <a:ext cx="2990997" cy="263150"/>
          </a:xfrm>
          <a:prstGeom prst="triangle">
            <a:avLst>
              <a:gd name="adj" fmla="val 4977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54" name="Rectangle 53">
            <a:extLst>
              <a:ext uri="{FF2B5EF4-FFF2-40B4-BE49-F238E27FC236}">
                <a16:creationId xmlns:a16="http://schemas.microsoft.com/office/drawing/2014/main" id="{7CB3EF80-AE40-67D2-6A9F-1B754DA8BA2D}"/>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5" name="Title 1">
            <a:extLst>
              <a:ext uri="{FF2B5EF4-FFF2-40B4-BE49-F238E27FC236}">
                <a16:creationId xmlns:a16="http://schemas.microsoft.com/office/drawing/2014/main" id="{E6534BF0-04E4-5030-CE08-40503C1616B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56" name="Isosceles Triangle 30">
            <a:extLst>
              <a:ext uri="{FF2B5EF4-FFF2-40B4-BE49-F238E27FC236}">
                <a16:creationId xmlns:a16="http://schemas.microsoft.com/office/drawing/2014/main" id="{08C478D8-E8B6-FD15-7A01-241A66DEC0EA}"/>
              </a:ext>
            </a:extLst>
          </p:cNvPr>
          <p:cNvSpPr/>
          <p:nvPr/>
        </p:nvSpPr>
        <p:spPr>
          <a:xfrm rot="5400000">
            <a:off x="2436722" y="3750824"/>
            <a:ext cx="2990997" cy="263150"/>
          </a:xfrm>
          <a:prstGeom prst="triangle">
            <a:avLst>
              <a:gd name="adj" fmla="val 4977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28" name="Title 1">
            <a:extLst>
              <a:ext uri="{FF2B5EF4-FFF2-40B4-BE49-F238E27FC236}">
                <a16:creationId xmlns:a16="http://schemas.microsoft.com/office/drawing/2014/main" id="{351A519B-59F7-5E6E-153D-AB7882DDD181}"/>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GB" sz="2500" dirty="0">
                <a:solidFill>
                  <a:schemeClr val="accent1"/>
                </a:solidFill>
                <a:latin typeface="DINOT-Regular" panose="02000503030000020003" pitchFamily="2" charset="77"/>
              </a:rPr>
              <a:t>Reaching Men</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56540805-0F17-D5CC-7B81-B23090159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673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C1A9A-0FE9-C544-F28B-ECD285362BC0}"/>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BBB733AF-9946-8D47-2567-59BB11B82103}"/>
              </a:ext>
            </a:extLst>
          </p:cNvPr>
          <p:cNvSpPr/>
          <p:nvPr/>
        </p:nvSpPr>
        <p:spPr>
          <a:xfrm>
            <a:off x="732868" y="1105978"/>
            <a:ext cx="3072341" cy="36163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Know your epidemic &amp; testing gap</a:t>
            </a:r>
          </a:p>
        </p:txBody>
      </p:sp>
      <p:sp>
        <p:nvSpPr>
          <p:cNvPr id="34" name="Rectangle 33">
            <a:extLst>
              <a:ext uri="{FF2B5EF4-FFF2-40B4-BE49-F238E27FC236}">
                <a16:creationId xmlns:a16="http://schemas.microsoft.com/office/drawing/2014/main" id="{15AEC72E-EA92-B95F-EDF4-0EAD4C582550}"/>
              </a:ext>
            </a:extLst>
          </p:cNvPr>
          <p:cNvSpPr/>
          <p:nvPr/>
        </p:nvSpPr>
        <p:spPr>
          <a:xfrm>
            <a:off x="3805209" y="1105977"/>
            <a:ext cx="5341981" cy="3616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Approaches</a:t>
            </a:r>
          </a:p>
        </p:txBody>
      </p:sp>
      <p:sp>
        <p:nvSpPr>
          <p:cNvPr id="50" name="Rectangle 49">
            <a:extLst>
              <a:ext uri="{FF2B5EF4-FFF2-40B4-BE49-F238E27FC236}">
                <a16:creationId xmlns:a16="http://schemas.microsoft.com/office/drawing/2014/main" id="{75DF72B1-1C95-21FC-7ADE-444951DDD04C}"/>
              </a:ext>
            </a:extLst>
          </p:cNvPr>
          <p:cNvSpPr/>
          <p:nvPr/>
        </p:nvSpPr>
        <p:spPr>
          <a:xfrm>
            <a:off x="9145619" y="1105977"/>
            <a:ext cx="2313514" cy="36163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Considerations</a:t>
            </a:r>
          </a:p>
        </p:txBody>
      </p:sp>
      <p:sp>
        <p:nvSpPr>
          <p:cNvPr id="54" name="Rectangle 53">
            <a:extLst>
              <a:ext uri="{FF2B5EF4-FFF2-40B4-BE49-F238E27FC236}">
                <a16:creationId xmlns:a16="http://schemas.microsoft.com/office/drawing/2014/main" id="{078CD7AD-E9E3-58E1-DDC7-190062BEC16F}"/>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5" name="Title 1">
            <a:extLst>
              <a:ext uri="{FF2B5EF4-FFF2-40B4-BE49-F238E27FC236}">
                <a16:creationId xmlns:a16="http://schemas.microsoft.com/office/drawing/2014/main" id="{DADD60A2-03CA-5DF4-4601-5A1D252087B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57" name="Rectangle 56">
            <a:extLst>
              <a:ext uri="{FF2B5EF4-FFF2-40B4-BE49-F238E27FC236}">
                <a16:creationId xmlns:a16="http://schemas.microsoft.com/office/drawing/2014/main" id="{5A47F6E0-1D9F-E6C6-7635-000F5065E377}"/>
              </a:ext>
            </a:extLst>
          </p:cNvPr>
          <p:cNvSpPr/>
          <p:nvPr/>
        </p:nvSpPr>
        <p:spPr>
          <a:xfrm>
            <a:off x="731177" y="1776059"/>
            <a:ext cx="3069469" cy="4214324"/>
          </a:xfrm>
          <a:prstGeom prst="rect">
            <a:avLst/>
          </a:prstGeom>
          <a:solidFill>
            <a:schemeClr val="tx2">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58" name="Rectangle 57">
            <a:extLst>
              <a:ext uri="{FF2B5EF4-FFF2-40B4-BE49-F238E27FC236}">
                <a16:creationId xmlns:a16="http://schemas.microsoft.com/office/drawing/2014/main" id="{53D75489-5A7F-84FC-9D16-A00768805127}"/>
              </a:ext>
            </a:extLst>
          </p:cNvPr>
          <p:cNvSpPr/>
          <p:nvPr/>
        </p:nvSpPr>
        <p:spPr>
          <a:xfrm>
            <a:off x="3802565" y="1776059"/>
            <a:ext cx="5347870" cy="4214324"/>
          </a:xfrm>
          <a:prstGeom prst="rect">
            <a:avLst/>
          </a:prstGeom>
          <a:solidFill>
            <a:schemeClr val="accent1">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59" name="Rectangle 58">
            <a:extLst>
              <a:ext uri="{FF2B5EF4-FFF2-40B4-BE49-F238E27FC236}">
                <a16:creationId xmlns:a16="http://schemas.microsoft.com/office/drawing/2014/main" id="{6B6A9FF5-B0BB-B31D-FE29-939F423EE811}"/>
              </a:ext>
            </a:extLst>
          </p:cNvPr>
          <p:cNvSpPr/>
          <p:nvPr/>
        </p:nvSpPr>
        <p:spPr>
          <a:xfrm>
            <a:off x="736785" y="1764410"/>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Couples &amp; Partners</a:t>
            </a:r>
          </a:p>
        </p:txBody>
      </p:sp>
      <p:sp>
        <p:nvSpPr>
          <p:cNvPr id="60" name="Rectangle 59">
            <a:extLst>
              <a:ext uri="{FF2B5EF4-FFF2-40B4-BE49-F238E27FC236}">
                <a16:creationId xmlns:a16="http://schemas.microsoft.com/office/drawing/2014/main" id="{B6D3EBAA-E5CF-B4DB-02E7-616937DD2E99}"/>
              </a:ext>
            </a:extLst>
          </p:cNvPr>
          <p:cNvSpPr/>
          <p:nvPr/>
        </p:nvSpPr>
        <p:spPr>
          <a:xfrm>
            <a:off x="724773" y="2386898"/>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Men</a:t>
            </a:r>
          </a:p>
        </p:txBody>
      </p:sp>
      <p:sp>
        <p:nvSpPr>
          <p:cNvPr id="61" name="Rectangle 60">
            <a:extLst>
              <a:ext uri="{FF2B5EF4-FFF2-40B4-BE49-F238E27FC236}">
                <a16:creationId xmlns:a16="http://schemas.microsoft.com/office/drawing/2014/main" id="{D91949F6-E327-2104-DD07-E2907EE74322}"/>
              </a:ext>
            </a:extLst>
          </p:cNvPr>
          <p:cNvSpPr/>
          <p:nvPr/>
        </p:nvSpPr>
        <p:spPr>
          <a:xfrm>
            <a:off x="724773" y="3011725"/>
            <a:ext cx="3070800" cy="384043"/>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Key populations</a:t>
            </a:r>
          </a:p>
        </p:txBody>
      </p:sp>
      <p:sp>
        <p:nvSpPr>
          <p:cNvPr id="62" name="Rectangle 61">
            <a:extLst>
              <a:ext uri="{FF2B5EF4-FFF2-40B4-BE49-F238E27FC236}">
                <a16:creationId xmlns:a16="http://schemas.microsoft.com/office/drawing/2014/main" id="{4D6B9957-1E05-F522-C9CD-134C707FFE30}"/>
              </a:ext>
            </a:extLst>
          </p:cNvPr>
          <p:cNvSpPr/>
          <p:nvPr/>
        </p:nvSpPr>
        <p:spPr>
          <a:xfrm>
            <a:off x="736250" y="3691225"/>
            <a:ext cx="3070800" cy="398709"/>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Young people</a:t>
            </a:r>
          </a:p>
        </p:txBody>
      </p:sp>
      <p:sp>
        <p:nvSpPr>
          <p:cNvPr id="63" name="Rectangle 62">
            <a:extLst>
              <a:ext uri="{FF2B5EF4-FFF2-40B4-BE49-F238E27FC236}">
                <a16:creationId xmlns:a16="http://schemas.microsoft.com/office/drawing/2014/main" id="{0B8D152F-010D-5461-5EEC-9524BAC24747}"/>
              </a:ext>
            </a:extLst>
          </p:cNvPr>
          <p:cNvSpPr/>
          <p:nvPr/>
        </p:nvSpPr>
        <p:spPr>
          <a:xfrm>
            <a:off x="732868" y="4386827"/>
            <a:ext cx="3070800" cy="1598720"/>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Other at risk populations</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(SDC, partners of PLHIV, migrants etc.)</a:t>
            </a:r>
          </a:p>
        </p:txBody>
      </p:sp>
      <p:sp>
        <p:nvSpPr>
          <p:cNvPr id="64" name="Rectangle 63">
            <a:extLst>
              <a:ext uri="{FF2B5EF4-FFF2-40B4-BE49-F238E27FC236}">
                <a16:creationId xmlns:a16="http://schemas.microsoft.com/office/drawing/2014/main" id="{323DC88D-9E56-D254-DFAD-BAAEA20C541B}"/>
              </a:ext>
            </a:extLst>
          </p:cNvPr>
          <p:cNvSpPr/>
          <p:nvPr/>
        </p:nvSpPr>
        <p:spPr>
          <a:xfrm>
            <a:off x="3803410" y="1769940"/>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Community-Based</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(outreach, door-to-door)</a:t>
            </a:r>
          </a:p>
        </p:txBody>
      </p:sp>
      <p:sp>
        <p:nvSpPr>
          <p:cNvPr id="65" name="Rectangle 64">
            <a:extLst>
              <a:ext uri="{FF2B5EF4-FFF2-40B4-BE49-F238E27FC236}">
                <a16:creationId xmlns:a16="http://schemas.microsoft.com/office/drawing/2014/main" id="{3496C2D5-EB5D-A8C9-30F7-D05D5F3E7FCA}"/>
              </a:ext>
            </a:extLst>
          </p:cNvPr>
          <p:cNvSpPr/>
          <p:nvPr/>
        </p:nvSpPr>
        <p:spPr>
          <a:xfrm>
            <a:off x="6527163" y="1774411"/>
            <a:ext cx="2610000" cy="720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Facility-Based </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(PITC, Drop-In </a:t>
            </a:r>
            <a:r>
              <a:rPr lang="en-US" sz="1500" dirty="0">
                <a:solidFill>
                  <a:schemeClr val="bg1"/>
                </a:solidFill>
                <a:latin typeface="DINOT-Regular" panose="02000503030000020003" pitchFamily="2" charset="77"/>
              </a:rPr>
              <a:t>C</a:t>
            </a:r>
            <a:r>
              <a:rPr kumimoji="0" lang="en-US" sz="1500" u="none" strike="noStrike" kern="1200" cap="none" spc="0" normalizeH="0" baseline="0" noProof="0" dirty="0" err="1">
                <a:ln>
                  <a:noFill/>
                </a:ln>
                <a:solidFill>
                  <a:schemeClr val="bg1"/>
                </a:solidFill>
                <a:effectLst/>
                <a:uLnTx/>
                <a:uFillTx/>
                <a:latin typeface="DINOT-Regular" panose="02000503030000020003" pitchFamily="2" charset="77"/>
              </a:rPr>
              <a:t>entres</a:t>
            </a: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a:t>
            </a:r>
          </a:p>
        </p:txBody>
      </p:sp>
      <p:sp>
        <p:nvSpPr>
          <p:cNvPr id="66" name="Rectangle 65">
            <a:extLst>
              <a:ext uri="{FF2B5EF4-FFF2-40B4-BE49-F238E27FC236}">
                <a16:creationId xmlns:a16="http://schemas.microsoft.com/office/drawing/2014/main" id="{CC841395-84BD-E476-0A7A-6037A80CB1D5}"/>
              </a:ext>
            </a:extLst>
          </p:cNvPr>
          <p:cNvSpPr/>
          <p:nvPr/>
        </p:nvSpPr>
        <p:spPr>
          <a:xfrm>
            <a:off x="3802564" y="2659616"/>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VMMC </a:t>
            </a:r>
            <a:r>
              <a:rPr kumimoji="0" lang="en-US" sz="1500" u="none" strike="noStrike" kern="1200" cap="none" spc="0" normalizeH="0" baseline="0" noProof="0" dirty="0" err="1">
                <a:ln>
                  <a:noFill/>
                </a:ln>
                <a:solidFill>
                  <a:schemeClr val="tx1"/>
                </a:solidFill>
                <a:effectLst/>
                <a:uLnTx/>
                <a:uFillTx/>
                <a:latin typeface="DINOT-Regular" panose="02000503030000020003" pitchFamily="2" charset="77"/>
              </a:rPr>
              <a:t>Programmes</a:t>
            </a: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67" name="Rectangle 66">
            <a:extLst>
              <a:ext uri="{FF2B5EF4-FFF2-40B4-BE49-F238E27FC236}">
                <a16:creationId xmlns:a16="http://schemas.microsoft.com/office/drawing/2014/main" id="{DCC81730-C389-6630-8E25-721745EDBEA6}"/>
              </a:ext>
            </a:extLst>
          </p:cNvPr>
          <p:cNvSpPr/>
          <p:nvPr/>
        </p:nvSpPr>
        <p:spPr>
          <a:xfrm>
            <a:off x="6532763" y="2659616"/>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Workplace </a:t>
            </a:r>
            <a:r>
              <a:rPr lang="en-US" sz="1500" dirty="0">
                <a:solidFill>
                  <a:schemeClr val="tx1"/>
                </a:solidFill>
                <a:latin typeface="DINOT-Regular" panose="02000503030000020003" pitchFamily="2" charset="77"/>
              </a:rPr>
              <a:t>P</a:t>
            </a:r>
            <a:r>
              <a:rPr kumimoji="0" lang="en-US" sz="1500" u="none" strike="noStrike" kern="1200" cap="none" spc="0" normalizeH="0" baseline="0" noProof="0" dirty="0" err="1">
                <a:ln>
                  <a:noFill/>
                </a:ln>
                <a:solidFill>
                  <a:schemeClr val="tx1"/>
                </a:solidFill>
                <a:effectLst/>
                <a:uLnTx/>
                <a:uFillTx/>
                <a:latin typeface="DINOT-Regular" panose="02000503030000020003" pitchFamily="2" charset="77"/>
              </a:rPr>
              <a:t>rogrammes</a:t>
            </a: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68" name="Rectangle 67">
            <a:extLst>
              <a:ext uri="{FF2B5EF4-FFF2-40B4-BE49-F238E27FC236}">
                <a16:creationId xmlns:a16="http://schemas.microsoft.com/office/drawing/2014/main" id="{450E5487-39D7-5CC8-3A26-7659FB8E29BE}"/>
              </a:ext>
            </a:extLst>
          </p:cNvPr>
          <p:cNvSpPr/>
          <p:nvPr/>
        </p:nvSpPr>
        <p:spPr>
          <a:xfrm>
            <a:off x="3802564" y="3523221"/>
            <a:ext cx="2610000" cy="720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Pharmacies &amp; Kiosks</a:t>
            </a:r>
          </a:p>
        </p:txBody>
      </p:sp>
      <p:sp>
        <p:nvSpPr>
          <p:cNvPr id="69" name="Rectangle 68">
            <a:extLst>
              <a:ext uri="{FF2B5EF4-FFF2-40B4-BE49-F238E27FC236}">
                <a16:creationId xmlns:a16="http://schemas.microsoft.com/office/drawing/2014/main" id="{59B59CC4-B701-BA7C-21E8-1407E68D7025}"/>
              </a:ext>
            </a:extLst>
          </p:cNvPr>
          <p:cNvSpPr/>
          <p:nvPr/>
        </p:nvSpPr>
        <p:spPr>
          <a:xfrm>
            <a:off x="6532763" y="3528613"/>
            <a:ext cx="2610000" cy="720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Integrated in KP </a:t>
            </a:r>
            <a:r>
              <a:rPr kumimoji="0" lang="en-US" sz="1500" u="none" strike="noStrike" kern="1200" cap="none" spc="0" normalizeH="0" baseline="0" noProof="0" err="1">
                <a:ln>
                  <a:noFill/>
                </a:ln>
                <a:solidFill>
                  <a:schemeClr val="bg1"/>
                </a:solidFill>
                <a:effectLst/>
                <a:uLnTx/>
                <a:uFillTx/>
                <a:latin typeface="DINOT-Regular" panose="02000503030000020003" pitchFamily="2" charset="77"/>
              </a:rPr>
              <a:t>Programmes</a:t>
            </a:r>
            <a:endParaRPr kumimoji="0" lang="en-US" sz="1500" u="none" strike="noStrike" kern="1200" cap="none" spc="0" normalizeH="0" baseline="0" noProof="0">
              <a:ln>
                <a:noFill/>
              </a:ln>
              <a:solidFill>
                <a:schemeClr val="bg1"/>
              </a:solidFill>
              <a:effectLst/>
              <a:uLnTx/>
              <a:uFillTx/>
              <a:latin typeface="DINOT-Regular" panose="02000503030000020003" pitchFamily="2" charset="77"/>
            </a:endParaRPr>
          </a:p>
        </p:txBody>
      </p:sp>
      <p:sp>
        <p:nvSpPr>
          <p:cNvPr id="70" name="Rectangle 69">
            <a:extLst>
              <a:ext uri="{FF2B5EF4-FFF2-40B4-BE49-F238E27FC236}">
                <a16:creationId xmlns:a16="http://schemas.microsoft.com/office/drawing/2014/main" id="{E6E5305F-09E7-0564-49F6-9CD0CD657D74}"/>
              </a:ext>
            </a:extLst>
          </p:cNvPr>
          <p:cNvSpPr/>
          <p:nvPr/>
        </p:nvSpPr>
        <p:spPr>
          <a:xfrm>
            <a:off x="3800647" y="4401941"/>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Internet &amp; Apps</a:t>
            </a:r>
          </a:p>
        </p:txBody>
      </p:sp>
      <p:sp>
        <p:nvSpPr>
          <p:cNvPr id="71" name="Rectangle 70">
            <a:extLst>
              <a:ext uri="{FF2B5EF4-FFF2-40B4-BE49-F238E27FC236}">
                <a16:creationId xmlns:a16="http://schemas.microsoft.com/office/drawing/2014/main" id="{39DF59BC-45A9-B4B8-23D9-9E1F321D1BEF}"/>
              </a:ext>
            </a:extLst>
          </p:cNvPr>
          <p:cNvSpPr/>
          <p:nvPr/>
        </p:nvSpPr>
        <p:spPr>
          <a:xfrm>
            <a:off x="6533928" y="4401941"/>
            <a:ext cx="2610000" cy="720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Integrated in RHS &amp; Contraceptive Services </a:t>
            </a:r>
          </a:p>
        </p:txBody>
      </p:sp>
      <p:sp>
        <p:nvSpPr>
          <p:cNvPr id="72" name="Rectangle 71">
            <a:extLst>
              <a:ext uri="{FF2B5EF4-FFF2-40B4-BE49-F238E27FC236}">
                <a16:creationId xmlns:a16="http://schemas.microsoft.com/office/drawing/2014/main" id="{1F10D76F-D262-F769-78FB-4AEB6B22C481}"/>
              </a:ext>
            </a:extLst>
          </p:cNvPr>
          <p:cNvSpPr/>
          <p:nvPr/>
        </p:nvSpPr>
        <p:spPr>
          <a:xfrm>
            <a:off x="3808484" y="5265546"/>
            <a:ext cx="2610000" cy="720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Vending Machines</a:t>
            </a:r>
          </a:p>
        </p:txBody>
      </p:sp>
      <p:sp>
        <p:nvSpPr>
          <p:cNvPr id="73" name="Rectangle 72">
            <a:extLst>
              <a:ext uri="{FF2B5EF4-FFF2-40B4-BE49-F238E27FC236}">
                <a16:creationId xmlns:a16="http://schemas.microsoft.com/office/drawing/2014/main" id="{2A996B88-ACAC-977A-515C-84673F4D7535}"/>
              </a:ext>
            </a:extLst>
          </p:cNvPr>
          <p:cNvSpPr/>
          <p:nvPr/>
        </p:nvSpPr>
        <p:spPr>
          <a:xfrm>
            <a:off x="6535619" y="5270383"/>
            <a:ext cx="2610000" cy="720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Partner-Delivered</a:t>
            </a:r>
          </a:p>
        </p:txBody>
      </p:sp>
      <p:sp>
        <p:nvSpPr>
          <p:cNvPr id="74" name="Rectangle 73">
            <a:extLst>
              <a:ext uri="{FF2B5EF4-FFF2-40B4-BE49-F238E27FC236}">
                <a16:creationId xmlns:a16="http://schemas.microsoft.com/office/drawing/2014/main" id="{6B7179D0-E57D-CE3E-6805-04D5E2E93271}"/>
              </a:ext>
            </a:extLst>
          </p:cNvPr>
          <p:cNvSpPr/>
          <p:nvPr/>
        </p:nvSpPr>
        <p:spPr>
          <a:xfrm>
            <a:off x="9142237" y="1776059"/>
            <a:ext cx="2313514" cy="4214324"/>
          </a:xfrm>
          <a:prstGeom prst="rect">
            <a:avLst/>
          </a:prstGeom>
          <a:solidFill>
            <a:schemeClr val="accent2">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Benefits &amp; Risks to Populations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Support tools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Linkage</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Increased access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Increased coverage</a:t>
            </a:r>
          </a:p>
        </p:txBody>
      </p:sp>
      <p:sp>
        <p:nvSpPr>
          <p:cNvPr id="75" name="Isosceles Triangle 30">
            <a:extLst>
              <a:ext uri="{FF2B5EF4-FFF2-40B4-BE49-F238E27FC236}">
                <a16:creationId xmlns:a16="http://schemas.microsoft.com/office/drawing/2014/main" id="{6B10D5E7-F75B-E5D7-A0CA-E7B9294BE312}"/>
              </a:ext>
            </a:extLst>
          </p:cNvPr>
          <p:cNvSpPr/>
          <p:nvPr/>
        </p:nvSpPr>
        <p:spPr>
          <a:xfrm rot="5400000">
            <a:off x="7774931" y="3750822"/>
            <a:ext cx="2990997" cy="263150"/>
          </a:xfrm>
          <a:prstGeom prst="triangle">
            <a:avLst>
              <a:gd name="adj" fmla="val 4977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76" name="Isosceles Triangle 30">
            <a:extLst>
              <a:ext uri="{FF2B5EF4-FFF2-40B4-BE49-F238E27FC236}">
                <a16:creationId xmlns:a16="http://schemas.microsoft.com/office/drawing/2014/main" id="{393E547C-3DA1-8CCE-F0DD-7175A75E3932}"/>
              </a:ext>
            </a:extLst>
          </p:cNvPr>
          <p:cNvSpPr/>
          <p:nvPr/>
        </p:nvSpPr>
        <p:spPr>
          <a:xfrm rot="5400000">
            <a:off x="2436722" y="3750824"/>
            <a:ext cx="2990997" cy="263150"/>
          </a:xfrm>
          <a:prstGeom prst="triangle">
            <a:avLst>
              <a:gd name="adj" fmla="val 4977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28" name="Title 1">
            <a:extLst>
              <a:ext uri="{FF2B5EF4-FFF2-40B4-BE49-F238E27FC236}">
                <a16:creationId xmlns:a16="http://schemas.microsoft.com/office/drawing/2014/main" id="{6162D32E-3E42-A685-7C40-9C7FA8E05810}"/>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GB" sz="2500" dirty="0">
                <a:solidFill>
                  <a:schemeClr val="accent1"/>
                </a:solidFill>
                <a:latin typeface="DINOT-Regular" panose="02000503030000020003" pitchFamily="2" charset="77"/>
              </a:rPr>
              <a:t>Reaching Key Populations</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066E8BE1-3F1D-A668-C83A-80A6B0354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459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56929-DB42-6F93-89CC-9FC05BB2494D}"/>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C1295E0F-CFF5-91DF-A54B-EB459BE9FFA8}"/>
              </a:ext>
            </a:extLst>
          </p:cNvPr>
          <p:cNvSpPr/>
          <p:nvPr/>
        </p:nvSpPr>
        <p:spPr>
          <a:xfrm>
            <a:off x="731177" y="1776059"/>
            <a:ext cx="3069469" cy="4214324"/>
          </a:xfrm>
          <a:prstGeom prst="rect">
            <a:avLst/>
          </a:prstGeom>
          <a:solidFill>
            <a:schemeClr val="tx2">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32" name="Rectangle 31">
            <a:extLst>
              <a:ext uri="{FF2B5EF4-FFF2-40B4-BE49-F238E27FC236}">
                <a16:creationId xmlns:a16="http://schemas.microsoft.com/office/drawing/2014/main" id="{2DCE3ECE-6912-2D23-E629-209936C0D30C}"/>
              </a:ext>
            </a:extLst>
          </p:cNvPr>
          <p:cNvSpPr/>
          <p:nvPr/>
        </p:nvSpPr>
        <p:spPr>
          <a:xfrm>
            <a:off x="3802565" y="1776059"/>
            <a:ext cx="5347870" cy="4214324"/>
          </a:xfrm>
          <a:prstGeom prst="rect">
            <a:avLst/>
          </a:prstGeom>
          <a:solidFill>
            <a:schemeClr val="accent1">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33" name="Rectangle 32">
            <a:extLst>
              <a:ext uri="{FF2B5EF4-FFF2-40B4-BE49-F238E27FC236}">
                <a16:creationId xmlns:a16="http://schemas.microsoft.com/office/drawing/2014/main" id="{E002AEC2-3B37-7D57-FE2A-F0F8F39FF23E}"/>
              </a:ext>
            </a:extLst>
          </p:cNvPr>
          <p:cNvSpPr/>
          <p:nvPr/>
        </p:nvSpPr>
        <p:spPr>
          <a:xfrm>
            <a:off x="732868" y="1105978"/>
            <a:ext cx="3072341" cy="36163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Know your epidemic &amp; testing gap</a:t>
            </a:r>
          </a:p>
        </p:txBody>
      </p:sp>
      <p:sp>
        <p:nvSpPr>
          <p:cNvPr id="34" name="Rectangle 33">
            <a:extLst>
              <a:ext uri="{FF2B5EF4-FFF2-40B4-BE49-F238E27FC236}">
                <a16:creationId xmlns:a16="http://schemas.microsoft.com/office/drawing/2014/main" id="{515430D4-FF32-69F5-E0AE-A087A15CF2CC}"/>
              </a:ext>
            </a:extLst>
          </p:cNvPr>
          <p:cNvSpPr/>
          <p:nvPr/>
        </p:nvSpPr>
        <p:spPr>
          <a:xfrm>
            <a:off x="3805209" y="1105977"/>
            <a:ext cx="5341981" cy="3616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Approaches</a:t>
            </a:r>
          </a:p>
        </p:txBody>
      </p:sp>
      <p:sp>
        <p:nvSpPr>
          <p:cNvPr id="35" name="Rectangle 34">
            <a:extLst>
              <a:ext uri="{FF2B5EF4-FFF2-40B4-BE49-F238E27FC236}">
                <a16:creationId xmlns:a16="http://schemas.microsoft.com/office/drawing/2014/main" id="{0C421C6C-9DE5-A4A2-7517-6D81B029890D}"/>
              </a:ext>
            </a:extLst>
          </p:cNvPr>
          <p:cNvSpPr/>
          <p:nvPr/>
        </p:nvSpPr>
        <p:spPr>
          <a:xfrm>
            <a:off x="736785" y="1764410"/>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Couples &amp; Partners</a:t>
            </a:r>
          </a:p>
        </p:txBody>
      </p:sp>
      <p:sp>
        <p:nvSpPr>
          <p:cNvPr id="36" name="Rectangle 35">
            <a:extLst>
              <a:ext uri="{FF2B5EF4-FFF2-40B4-BE49-F238E27FC236}">
                <a16:creationId xmlns:a16="http://schemas.microsoft.com/office/drawing/2014/main" id="{14D45BCB-DAFA-55DA-7D6C-A46D9D079E43}"/>
              </a:ext>
            </a:extLst>
          </p:cNvPr>
          <p:cNvSpPr/>
          <p:nvPr/>
        </p:nvSpPr>
        <p:spPr>
          <a:xfrm>
            <a:off x="724773" y="2386898"/>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Men</a:t>
            </a:r>
          </a:p>
        </p:txBody>
      </p:sp>
      <p:sp>
        <p:nvSpPr>
          <p:cNvPr id="37" name="Rectangle 36">
            <a:extLst>
              <a:ext uri="{FF2B5EF4-FFF2-40B4-BE49-F238E27FC236}">
                <a16:creationId xmlns:a16="http://schemas.microsoft.com/office/drawing/2014/main" id="{B9729E29-DB35-C305-9E5B-E7AE99F1C491}"/>
              </a:ext>
            </a:extLst>
          </p:cNvPr>
          <p:cNvSpPr/>
          <p:nvPr/>
        </p:nvSpPr>
        <p:spPr>
          <a:xfrm>
            <a:off x="724773" y="3011725"/>
            <a:ext cx="3070800" cy="384043"/>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Key populations</a:t>
            </a:r>
          </a:p>
        </p:txBody>
      </p:sp>
      <p:sp>
        <p:nvSpPr>
          <p:cNvPr id="38" name="Rectangle 37">
            <a:extLst>
              <a:ext uri="{FF2B5EF4-FFF2-40B4-BE49-F238E27FC236}">
                <a16:creationId xmlns:a16="http://schemas.microsoft.com/office/drawing/2014/main" id="{953268A9-44E5-18DA-0E36-19D876717709}"/>
              </a:ext>
            </a:extLst>
          </p:cNvPr>
          <p:cNvSpPr/>
          <p:nvPr/>
        </p:nvSpPr>
        <p:spPr>
          <a:xfrm>
            <a:off x="736250" y="3691225"/>
            <a:ext cx="3070800" cy="39870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Young people</a:t>
            </a:r>
          </a:p>
        </p:txBody>
      </p:sp>
      <p:sp>
        <p:nvSpPr>
          <p:cNvPr id="39" name="Rectangle 38">
            <a:extLst>
              <a:ext uri="{FF2B5EF4-FFF2-40B4-BE49-F238E27FC236}">
                <a16:creationId xmlns:a16="http://schemas.microsoft.com/office/drawing/2014/main" id="{0531B505-7486-BDBB-62EC-0408C5B1B0A9}"/>
              </a:ext>
            </a:extLst>
          </p:cNvPr>
          <p:cNvSpPr/>
          <p:nvPr/>
        </p:nvSpPr>
        <p:spPr>
          <a:xfrm>
            <a:off x="732868" y="4386827"/>
            <a:ext cx="3070800" cy="1598720"/>
          </a:xfrm>
          <a:prstGeom prst="rect">
            <a:avLst/>
          </a:prstGeom>
          <a:solidFill>
            <a:schemeClr val="tx2">
              <a:alpha val="4984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Other at risk populations</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(SDC, partners of PLHIV, migrants etc.)</a:t>
            </a:r>
          </a:p>
        </p:txBody>
      </p:sp>
      <p:sp>
        <p:nvSpPr>
          <p:cNvPr id="40" name="Rectangle 39">
            <a:extLst>
              <a:ext uri="{FF2B5EF4-FFF2-40B4-BE49-F238E27FC236}">
                <a16:creationId xmlns:a16="http://schemas.microsoft.com/office/drawing/2014/main" id="{9C24BE4D-B1BF-C15C-6BE3-103902CD34FB}"/>
              </a:ext>
            </a:extLst>
          </p:cNvPr>
          <p:cNvSpPr/>
          <p:nvPr/>
        </p:nvSpPr>
        <p:spPr>
          <a:xfrm>
            <a:off x="3803410" y="1769940"/>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Community-Based</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(outreach, door-to-door)</a:t>
            </a:r>
          </a:p>
        </p:txBody>
      </p:sp>
      <p:sp>
        <p:nvSpPr>
          <p:cNvPr id="41" name="Rectangle 40">
            <a:extLst>
              <a:ext uri="{FF2B5EF4-FFF2-40B4-BE49-F238E27FC236}">
                <a16:creationId xmlns:a16="http://schemas.microsoft.com/office/drawing/2014/main" id="{D7A6EA78-B0B7-B7F5-15BF-918C7B1A5C76}"/>
              </a:ext>
            </a:extLst>
          </p:cNvPr>
          <p:cNvSpPr/>
          <p:nvPr/>
        </p:nvSpPr>
        <p:spPr>
          <a:xfrm>
            <a:off x="6527163" y="1774411"/>
            <a:ext cx="2610000" cy="720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Facility-Based </a:t>
            </a: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(PITC, Drop-In </a:t>
            </a:r>
            <a:r>
              <a:rPr lang="en-US" sz="1500" dirty="0">
                <a:solidFill>
                  <a:schemeClr val="bg1"/>
                </a:solidFill>
                <a:latin typeface="DINOT-Regular" panose="02000503030000020003" pitchFamily="2" charset="77"/>
              </a:rPr>
              <a:t>C</a:t>
            </a:r>
            <a:r>
              <a:rPr kumimoji="0" lang="en-US" sz="1500" u="none" strike="noStrike" kern="1200" cap="none" spc="0" normalizeH="0" baseline="0" noProof="0" dirty="0" err="1">
                <a:ln>
                  <a:noFill/>
                </a:ln>
                <a:solidFill>
                  <a:schemeClr val="bg1"/>
                </a:solidFill>
                <a:effectLst/>
                <a:uLnTx/>
                <a:uFillTx/>
                <a:latin typeface="DINOT-Regular" panose="02000503030000020003" pitchFamily="2" charset="77"/>
              </a:rPr>
              <a:t>entres</a:t>
            </a:r>
            <a:r>
              <a:rPr kumimoji="0" lang="en-US" sz="1500" u="none" strike="noStrike" kern="1200" cap="none" spc="0" normalizeH="0" baseline="0" noProof="0" dirty="0">
                <a:ln>
                  <a:noFill/>
                </a:ln>
                <a:solidFill>
                  <a:schemeClr val="bg1"/>
                </a:solidFill>
                <a:effectLst/>
                <a:uLnTx/>
                <a:uFillTx/>
                <a:latin typeface="DINOT-Regular" panose="02000503030000020003" pitchFamily="2" charset="77"/>
              </a:rPr>
              <a:t>)</a:t>
            </a:r>
          </a:p>
        </p:txBody>
      </p:sp>
      <p:sp>
        <p:nvSpPr>
          <p:cNvPr id="42" name="Rectangle 41">
            <a:extLst>
              <a:ext uri="{FF2B5EF4-FFF2-40B4-BE49-F238E27FC236}">
                <a16:creationId xmlns:a16="http://schemas.microsoft.com/office/drawing/2014/main" id="{B5F56607-EB38-76D6-F312-B12C5B96BD6A}"/>
              </a:ext>
            </a:extLst>
          </p:cNvPr>
          <p:cNvSpPr/>
          <p:nvPr/>
        </p:nvSpPr>
        <p:spPr>
          <a:xfrm>
            <a:off x="3802564" y="2659616"/>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VMMC </a:t>
            </a:r>
            <a:r>
              <a:rPr kumimoji="0" lang="en-US" sz="1500" u="none" strike="noStrike" kern="1200" cap="none" spc="0" normalizeH="0" baseline="0" noProof="0" dirty="0" err="1">
                <a:ln>
                  <a:noFill/>
                </a:ln>
                <a:solidFill>
                  <a:schemeClr val="tx1"/>
                </a:solidFill>
                <a:effectLst/>
                <a:uLnTx/>
                <a:uFillTx/>
                <a:latin typeface="DINOT-Regular" panose="02000503030000020003" pitchFamily="2" charset="77"/>
              </a:rPr>
              <a:t>Programmes</a:t>
            </a: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43" name="Rectangle 42">
            <a:extLst>
              <a:ext uri="{FF2B5EF4-FFF2-40B4-BE49-F238E27FC236}">
                <a16:creationId xmlns:a16="http://schemas.microsoft.com/office/drawing/2014/main" id="{39834E40-626E-D041-D07E-09F854274233}"/>
              </a:ext>
            </a:extLst>
          </p:cNvPr>
          <p:cNvSpPr/>
          <p:nvPr/>
        </p:nvSpPr>
        <p:spPr>
          <a:xfrm>
            <a:off x="6532763" y="2659616"/>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Workplace </a:t>
            </a:r>
            <a:r>
              <a:rPr lang="en-US" sz="1500" dirty="0">
                <a:solidFill>
                  <a:schemeClr val="tx1"/>
                </a:solidFill>
                <a:latin typeface="DINOT-Regular" panose="02000503030000020003" pitchFamily="2" charset="77"/>
              </a:rPr>
              <a:t>P</a:t>
            </a:r>
            <a:r>
              <a:rPr kumimoji="0" lang="en-US" sz="1500" u="none" strike="noStrike" kern="1200" cap="none" spc="0" normalizeH="0" baseline="0" noProof="0" dirty="0" err="1">
                <a:ln>
                  <a:noFill/>
                </a:ln>
                <a:solidFill>
                  <a:schemeClr val="tx1"/>
                </a:solidFill>
                <a:effectLst/>
                <a:uLnTx/>
                <a:uFillTx/>
                <a:latin typeface="DINOT-Regular" panose="02000503030000020003" pitchFamily="2" charset="77"/>
              </a:rPr>
              <a:t>rogrammes</a:t>
            </a: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p:txBody>
      </p:sp>
      <p:sp>
        <p:nvSpPr>
          <p:cNvPr id="44" name="Rectangle 43">
            <a:extLst>
              <a:ext uri="{FF2B5EF4-FFF2-40B4-BE49-F238E27FC236}">
                <a16:creationId xmlns:a16="http://schemas.microsoft.com/office/drawing/2014/main" id="{71F28F3F-A4EA-BF0E-8A62-23427DDD91F0}"/>
              </a:ext>
            </a:extLst>
          </p:cNvPr>
          <p:cNvSpPr/>
          <p:nvPr/>
        </p:nvSpPr>
        <p:spPr>
          <a:xfrm>
            <a:off x="3802564" y="3523221"/>
            <a:ext cx="2610000" cy="720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Pharmacies &amp; Kiosks</a:t>
            </a:r>
          </a:p>
        </p:txBody>
      </p:sp>
      <p:sp>
        <p:nvSpPr>
          <p:cNvPr id="45" name="Rectangle 44">
            <a:extLst>
              <a:ext uri="{FF2B5EF4-FFF2-40B4-BE49-F238E27FC236}">
                <a16:creationId xmlns:a16="http://schemas.microsoft.com/office/drawing/2014/main" id="{C5580CD3-2D38-41B4-7F51-DAC1FE4E6C5F}"/>
              </a:ext>
            </a:extLst>
          </p:cNvPr>
          <p:cNvSpPr/>
          <p:nvPr/>
        </p:nvSpPr>
        <p:spPr>
          <a:xfrm>
            <a:off x="6532763" y="3528613"/>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tx1"/>
                </a:solidFill>
                <a:effectLst/>
                <a:uLnTx/>
                <a:uFillTx/>
                <a:latin typeface="DINOT-Regular" panose="02000503030000020003" pitchFamily="2" charset="77"/>
              </a:rPr>
              <a:t>Integrated in KP </a:t>
            </a:r>
            <a:r>
              <a:rPr kumimoji="0" lang="en-US" sz="1500" u="none" strike="noStrike" kern="1200" cap="none" spc="0" normalizeH="0" baseline="0" noProof="0" err="1">
                <a:ln>
                  <a:noFill/>
                </a:ln>
                <a:solidFill>
                  <a:schemeClr val="tx1"/>
                </a:solidFill>
                <a:effectLst/>
                <a:uLnTx/>
                <a:uFillTx/>
                <a:latin typeface="DINOT-Regular" panose="02000503030000020003" pitchFamily="2" charset="77"/>
              </a:rPr>
              <a:t>Programmes</a:t>
            </a: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46" name="Rectangle 45">
            <a:extLst>
              <a:ext uri="{FF2B5EF4-FFF2-40B4-BE49-F238E27FC236}">
                <a16:creationId xmlns:a16="http://schemas.microsoft.com/office/drawing/2014/main" id="{9812E8BF-CE00-4B7E-4D5C-3E4D1C4963C8}"/>
              </a:ext>
            </a:extLst>
          </p:cNvPr>
          <p:cNvSpPr/>
          <p:nvPr/>
        </p:nvSpPr>
        <p:spPr>
          <a:xfrm>
            <a:off x="3800647" y="4401941"/>
            <a:ext cx="2610000" cy="720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Internet &amp; Apps</a:t>
            </a:r>
          </a:p>
        </p:txBody>
      </p:sp>
      <p:sp>
        <p:nvSpPr>
          <p:cNvPr id="47" name="Rectangle 46">
            <a:extLst>
              <a:ext uri="{FF2B5EF4-FFF2-40B4-BE49-F238E27FC236}">
                <a16:creationId xmlns:a16="http://schemas.microsoft.com/office/drawing/2014/main" id="{DF73ADA6-AA98-077B-BEAD-7A6460DF9C75}"/>
              </a:ext>
            </a:extLst>
          </p:cNvPr>
          <p:cNvSpPr/>
          <p:nvPr/>
        </p:nvSpPr>
        <p:spPr>
          <a:xfrm>
            <a:off x="6533928" y="4401941"/>
            <a:ext cx="2610000" cy="720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solidFill>
                  <a:schemeClr val="bg1"/>
                </a:solidFill>
                <a:effectLst/>
                <a:uLnTx/>
                <a:uFillTx/>
                <a:latin typeface="DINOT-Regular" panose="02000503030000020003" pitchFamily="2" charset="77"/>
              </a:rPr>
              <a:t>Integrated in RHS &amp; Contraceptive Services </a:t>
            </a:r>
          </a:p>
        </p:txBody>
      </p:sp>
      <p:sp>
        <p:nvSpPr>
          <p:cNvPr id="48" name="Rectangle 47">
            <a:extLst>
              <a:ext uri="{FF2B5EF4-FFF2-40B4-BE49-F238E27FC236}">
                <a16:creationId xmlns:a16="http://schemas.microsoft.com/office/drawing/2014/main" id="{8BAD5B29-D569-233A-D9E5-DFB6A6F4C789}"/>
              </a:ext>
            </a:extLst>
          </p:cNvPr>
          <p:cNvSpPr/>
          <p:nvPr/>
        </p:nvSpPr>
        <p:spPr>
          <a:xfrm>
            <a:off x="3808484" y="5265546"/>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Vending Machines</a:t>
            </a:r>
          </a:p>
        </p:txBody>
      </p:sp>
      <p:sp>
        <p:nvSpPr>
          <p:cNvPr id="49" name="Rectangle 48">
            <a:extLst>
              <a:ext uri="{FF2B5EF4-FFF2-40B4-BE49-F238E27FC236}">
                <a16:creationId xmlns:a16="http://schemas.microsoft.com/office/drawing/2014/main" id="{58D0B81A-5EBC-DD47-DE8A-2274209392CB}"/>
              </a:ext>
            </a:extLst>
          </p:cNvPr>
          <p:cNvSpPr/>
          <p:nvPr/>
        </p:nvSpPr>
        <p:spPr>
          <a:xfrm>
            <a:off x="6535619" y="5270383"/>
            <a:ext cx="2610000" cy="720000"/>
          </a:xfrm>
          <a:prstGeom prst="rect">
            <a:avLst/>
          </a:prstGeom>
          <a:solidFill>
            <a:schemeClr val="accent1">
              <a:alpha val="4992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Partner-Delivered</a:t>
            </a:r>
          </a:p>
        </p:txBody>
      </p:sp>
      <p:sp>
        <p:nvSpPr>
          <p:cNvPr id="50" name="Rectangle 49">
            <a:extLst>
              <a:ext uri="{FF2B5EF4-FFF2-40B4-BE49-F238E27FC236}">
                <a16:creationId xmlns:a16="http://schemas.microsoft.com/office/drawing/2014/main" id="{8596C169-961F-D49E-1F58-E85E646421A2}"/>
              </a:ext>
            </a:extLst>
          </p:cNvPr>
          <p:cNvSpPr/>
          <p:nvPr/>
        </p:nvSpPr>
        <p:spPr>
          <a:xfrm>
            <a:off x="9145619" y="1105977"/>
            <a:ext cx="2313514" cy="36163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prstClr val="white"/>
                </a:solidFill>
                <a:effectLst/>
                <a:uLnTx/>
                <a:uFillTx/>
                <a:latin typeface="DINOT-Regular" panose="02000503030000020003" pitchFamily="2" charset="77"/>
              </a:rPr>
              <a:t>Considerations</a:t>
            </a:r>
          </a:p>
        </p:txBody>
      </p:sp>
      <p:sp>
        <p:nvSpPr>
          <p:cNvPr id="51" name="Rectangle 50">
            <a:extLst>
              <a:ext uri="{FF2B5EF4-FFF2-40B4-BE49-F238E27FC236}">
                <a16:creationId xmlns:a16="http://schemas.microsoft.com/office/drawing/2014/main" id="{38CDD520-C779-19DF-E795-DF5AE80295E5}"/>
              </a:ext>
            </a:extLst>
          </p:cNvPr>
          <p:cNvSpPr/>
          <p:nvPr/>
        </p:nvSpPr>
        <p:spPr>
          <a:xfrm>
            <a:off x="9142237" y="1776059"/>
            <a:ext cx="2313514" cy="4214324"/>
          </a:xfrm>
          <a:prstGeom prst="rect">
            <a:avLst/>
          </a:prstGeom>
          <a:solidFill>
            <a:schemeClr val="accent2">
              <a:alpha val="2510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Benefits &amp; Risks to Populations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Support tools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Linkage</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Increased access</a:t>
            </a:r>
          </a:p>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1"/>
              </a:solidFill>
              <a:effectLst/>
              <a:uLnTx/>
              <a:uFillTx/>
              <a:latin typeface="DINOT-Regular" panose="02000503030000020003" pitchFamily="2" charset="77"/>
            </a:endParaRPr>
          </a:p>
          <a:p>
            <a:pPr marL="0" marR="0" lvl="0" indent="0" algn="ctr" defTabSz="1212978"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1"/>
                </a:solidFill>
                <a:effectLst/>
                <a:uLnTx/>
                <a:uFillTx/>
                <a:latin typeface="DINOT-Regular" panose="02000503030000020003" pitchFamily="2" charset="77"/>
              </a:rPr>
              <a:t>Increased coverage</a:t>
            </a:r>
          </a:p>
        </p:txBody>
      </p:sp>
      <p:sp>
        <p:nvSpPr>
          <p:cNvPr id="52" name="Isosceles Triangle 30">
            <a:extLst>
              <a:ext uri="{FF2B5EF4-FFF2-40B4-BE49-F238E27FC236}">
                <a16:creationId xmlns:a16="http://schemas.microsoft.com/office/drawing/2014/main" id="{E0D839E4-863E-A36F-6361-C5B760B345FB}"/>
              </a:ext>
            </a:extLst>
          </p:cNvPr>
          <p:cNvSpPr/>
          <p:nvPr/>
        </p:nvSpPr>
        <p:spPr>
          <a:xfrm rot="5400000">
            <a:off x="7774931" y="3750822"/>
            <a:ext cx="2990997" cy="263150"/>
          </a:xfrm>
          <a:prstGeom prst="triangle">
            <a:avLst>
              <a:gd name="adj" fmla="val 4977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54" name="Rectangle 53">
            <a:extLst>
              <a:ext uri="{FF2B5EF4-FFF2-40B4-BE49-F238E27FC236}">
                <a16:creationId xmlns:a16="http://schemas.microsoft.com/office/drawing/2014/main" id="{F960FD30-2F7C-13BF-2E03-FEF47C582597}"/>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5" name="Title 1">
            <a:extLst>
              <a:ext uri="{FF2B5EF4-FFF2-40B4-BE49-F238E27FC236}">
                <a16:creationId xmlns:a16="http://schemas.microsoft.com/office/drawing/2014/main" id="{9FA0D74D-5890-B82C-8D63-D8FC8898F4AF}"/>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56" name="Isosceles Triangle 30">
            <a:extLst>
              <a:ext uri="{FF2B5EF4-FFF2-40B4-BE49-F238E27FC236}">
                <a16:creationId xmlns:a16="http://schemas.microsoft.com/office/drawing/2014/main" id="{AF4C6FF0-A917-5F04-9392-70A0830D62D6}"/>
              </a:ext>
            </a:extLst>
          </p:cNvPr>
          <p:cNvSpPr/>
          <p:nvPr/>
        </p:nvSpPr>
        <p:spPr>
          <a:xfrm rot="5400000">
            <a:off x="2436722" y="3750824"/>
            <a:ext cx="2990997" cy="263150"/>
          </a:xfrm>
          <a:prstGeom prst="triangle">
            <a:avLst>
              <a:gd name="adj" fmla="val 4977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2978"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solidFill>
                <a:schemeClr val="tx1"/>
              </a:solidFill>
              <a:effectLst/>
              <a:uLnTx/>
              <a:uFillTx/>
              <a:latin typeface="DINOT-Regular" panose="02000503030000020003" pitchFamily="2" charset="77"/>
            </a:endParaRPr>
          </a:p>
        </p:txBody>
      </p:sp>
      <p:sp>
        <p:nvSpPr>
          <p:cNvPr id="30" name="Title 1">
            <a:extLst>
              <a:ext uri="{FF2B5EF4-FFF2-40B4-BE49-F238E27FC236}">
                <a16:creationId xmlns:a16="http://schemas.microsoft.com/office/drawing/2014/main" id="{C35F7897-AA07-F722-61E9-736329264062}"/>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GB" sz="2500" dirty="0">
                <a:solidFill>
                  <a:schemeClr val="accent1"/>
                </a:solidFill>
                <a:latin typeface="DINOT-Regular" panose="02000503030000020003" pitchFamily="2" charset="77"/>
              </a:rPr>
              <a:t>Reaching Young People</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A5472E67-A379-4FB3-9981-817564BFF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59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EA26D96C-F2C1-921D-0A96-33060D5B7A6C}"/>
              </a:ext>
            </a:extLst>
          </p:cNvPr>
          <p:cNvSpPr/>
          <p:nvPr/>
        </p:nvSpPr>
        <p:spPr>
          <a:xfrm>
            <a:off x="731518" y="1109885"/>
            <a:ext cx="3510000"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chemeClr val="accent2"/>
          </a:solidFill>
          <a:ln>
            <a:noFill/>
          </a:ln>
          <a:effectLst>
            <a:softEdge rad="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W" sz="2000" b="0" i="0" kern="1200" dirty="0">
                <a:solidFill>
                  <a:schemeClr val="tx2"/>
                </a:solidFill>
                <a:latin typeface="DINOT-Regular" panose="02000503030000020003" pitchFamily="2" charset="77"/>
              </a:rPr>
              <a:t>Targeted community based distribution </a:t>
            </a:r>
          </a:p>
        </p:txBody>
      </p:sp>
      <p:sp>
        <p:nvSpPr>
          <p:cNvPr id="12" name="Freeform 11">
            <a:extLst>
              <a:ext uri="{FF2B5EF4-FFF2-40B4-BE49-F238E27FC236}">
                <a16:creationId xmlns:a16="http://schemas.microsoft.com/office/drawing/2014/main" id="{060DF61D-6056-A618-EF12-9B9A917E4651}"/>
              </a:ext>
            </a:extLst>
          </p:cNvPr>
          <p:cNvSpPr/>
          <p:nvPr/>
        </p:nvSpPr>
        <p:spPr>
          <a:xfrm>
            <a:off x="721006" y="3200310"/>
            <a:ext cx="3510000"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chemeClr val="accent2"/>
          </a:solidFill>
          <a:ln>
            <a:noFill/>
          </a:ln>
          <a:effectLst>
            <a:softEdge rad="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W" sz="2000" b="0" i="0" kern="1200">
                <a:solidFill>
                  <a:schemeClr val="tx2"/>
                </a:solidFill>
                <a:latin typeface="DINOT-Regular" panose="02000503030000020003" pitchFamily="2" charset="77"/>
              </a:rPr>
              <a:t>Primary, direct facility based </a:t>
            </a:r>
          </a:p>
        </p:txBody>
      </p:sp>
      <p:sp>
        <p:nvSpPr>
          <p:cNvPr id="13" name="Freeform 12">
            <a:extLst>
              <a:ext uri="{FF2B5EF4-FFF2-40B4-BE49-F238E27FC236}">
                <a16:creationId xmlns:a16="http://schemas.microsoft.com/office/drawing/2014/main" id="{0F4A67C2-C78B-C761-63FF-A67576D7D560}"/>
              </a:ext>
            </a:extLst>
          </p:cNvPr>
          <p:cNvSpPr/>
          <p:nvPr/>
        </p:nvSpPr>
        <p:spPr>
          <a:xfrm>
            <a:off x="7941668" y="1109884"/>
            <a:ext cx="3510000"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chemeClr val="accent2"/>
          </a:solidFill>
          <a:ln>
            <a:noFill/>
          </a:ln>
          <a:effectLst>
            <a:softEdge rad="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W" sz="2000" b="0" i="0" kern="1200">
                <a:solidFill>
                  <a:schemeClr val="tx2"/>
                </a:solidFill>
                <a:latin typeface="DINOT-Regular" panose="02000503030000020003" pitchFamily="2" charset="77"/>
              </a:rPr>
              <a:t>Partner Testing </a:t>
            </a:r>
          </a:p>
        </p:txBody>
      </p:sp>
      <p:sp>
        <p:nvSpPr>
          <p:cNvPr id="14" name="Freeform 13">
            <a:extLst>
              <a:ext uri="{FF2B5EF4-FFF2-40B4-BE49-F238E27FC236}">
                <a16:creationId xmlns:a16="http://schemas.microsoft.com/office/drawing/2014/main" id="{F7F816C1-3EB1-1D9D-3442-0C8148E6BD52}"/>
              </a:ext>
            </a:extLst>
          </p:cNvPr>
          <p:cNvSpPr/>
          <p:nvPr/>
        </p:nvSpPr>
        <p:spPr>
          <a:xfrm>
            <a:off x="4336593" y="1109884"/>
            <a:ext cx="3510000"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chemeClr val="accent2"/>
          </a:solidFill>
          <a:ln>
            <a:noFill/>
          </a:ln>
          <a:effectLst>
            <a:softEdge rad="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W" sz="2000" b="0" i="0" kern="1200" dirty="0">
                <a:solidFill>
                  <a:schemeClr val="tx2"/>
                </a:solidFill>
                <a:latin typeface="DINOT-Regular" panose="02000503030000020003" pitchFamily="2" charset="77"/>
              </a:rPr>
              <a:t>Secondary distribution through clinic attendees</a:t>
            </a:r>
          </a:p>
        </p:txBody>
      </p:sp>
      <p:sp>
        <p:nvSpPr>
          <p:cNvPr id="15" name="Freeform 14">
            <a:extLst>
              <a:ext uri="{FF2B5EF4-FFF2-40B4-BE49-F238E27FC236}">
                <a16:creationId xmlns:a16="http://schemas.microsoft.com/office/drawing/2014/main" id="{9C9225AA-373A-AF40-7DC7-74C9E36955BD}"/>
              </a:ext>
            </a:extLst>
          </p:cNvPr>
          <p:cNvSpPr/>
          <p:nvPr/>
        </p:nvSpPr>
        <p:spPr>
          <a:xfrm>
            <a:off x="4336593" y="3200309"/>
            <a:ext cx="3510000"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chemeClr val="accent2"/>
          </a:solidFill>
          <a:ln>
            <a:noFill/>
          </a:ln>
          <a:effectLst>
            <a:softEdge rad="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W" sz="2000" b="0" i="0" kern="1200">
                <a:solidFill>
                  <a:schemeClr val="tx2"/>
                </a:solidFill>
                <a:latin typeface="DINOT-Regular" panose="02000503030000020003" pitchFamily="2" charset="77"/>
              </a:rPr>
              <a:t>Social / Sexual network testing </a:t>
            </a:r>
          </a:p>
        </p:txBody>
      </p:sp>
      <p:sp>
        <p:nvSpPr>
          <p:cNvPr id="16" name="Freeform 15">
            <a:extLst>
              <a:ext uri="{FF2B5EF4-FFF2-40B4-BE49-F238E27FC236}">
                <a16:creationId xmlns:a16="http://schemas.microsoft.com/office/drawing/2014/main" id="{F3C591C2-B0D6-95A9-0503-162A971DDA27}"/>
              </a:ext>
            </a:extLst>
          </p:cNvPr>
          <p:cNvSpPr/>
          <p:nvPr/>
        </p:nvSpPr>
        <p:spPr>
          <a:xfrm>
            <a:off x="7941668" y="3200308"/>
            <a:ext cx="3510000" cy="1971675"/>
          </a:xfrm>
          <a:custGeom>
            <a:avLst/>
            <a:gdLst>
              <a:gd name="connsiteX0" fmla="*/ 0 w 3286125"/>
              <a:gd name="connsiteY0" fmla="*/ 0 h 1971675"/>
              <a:gd name="connsiteX1" fmla="*/ 3286125 w 3286125"/>
              <a:gd name="connsiteY1" fmla="*/ 0 h 1971675"/>
              <a:gd name="connsiteX2" fmla="*/ 3286125 w 3286125"/>
              <a:gd name="connsiteY2" fmla="*/ 1971675 h 1971675"/>
              <a:gd name="connsiteX3" fmla="*/ 0 w 3286125"/>
              <a:gd name="connsiteY3" fmla="*/ 1971675 h 1971675"/>
              <a:gd name="connsiteX4" fmla="*/ 0 w 3286125"/>
              <a:gd name="connsiteY4" fmla="*/ 0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5" h="1971675">
                <a:moveTo>
                  <a:pt x="0" y="0"/>
                </a:moveTo>
                <a:lnTo>
                  <a:pt x="3286125" y="0"/>
                </a:lnTo>
                <a:lnTo>
                  <a:pt x="3286125" y="1971675"/>
                </a:lnTo>
                <a:lnTo>
                  <a:pt x="0" y="1971675"/>
                </a:lnTo>
                <a:lnTo>
                  <a:pt x="0" y="0"/>
                </a:lnTo>
                <a:close/>
              </a:path>
            </a:pathLst>
          </a:custGeom>
          <a:solidFill>
            <a:schemeClr val="accent2"/>
          </a:solidFill>
          <a:ln>
            <a:noFill/>
          </a:ln>
          <a:effectLst>
            <a:softEdge rad="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W" sz="2000" b="0" i="0" kern="1200" dirty="0">
                <a:solidFill>
                  <a:schemeClr val="tx2"/>
                </a:solidFill>
                <a:latin typeface="DINOT-Regular" panose="02000503030000020003" pitchFamily="2" charset="77"/>
              </a:rPr>
              <a:t>Online ordering and pick up / Pharmacy  </a:t>
            </a:r>
          </a:p>
        </p:txBody>
      </p:sp>
      <p:sp>
        <p:nvSpPr>
          <p:cNvPr id="6" name="Rectangle 5">
            <a:extLst>
              <a:ext uri="{FF2B5EF4-FFF2-40B4-BE49-F238E27FC236}">
                <a16:creationId xmlns:a16="http://schemas.microsoft.com/office/drawing/2014/main" id="{82F405C2-0144-C44E-90C2-2F677E95AEC7}"/>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7" name="Title 1">
            <a:extLst>
              <a:ext uri="{FF2B5EF4-FFF2-40B4-BE49-F238E27FC236}">
                <a16:creationId xmlns:a16="http://schemas.microsoft.com/office/drawing/2014/main" id="{54E77A0E-7F8E-FF43-1D1A-1CF154CDDEF0}"/>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7" name="Title 1">
            <a:extLst>
              <a:ext uri="{FF2B5EF4-FFF2-40B4-BE49-F238E27FC236}">
                <a16:creationId xmlns:a16="http://schemas.microsoft.com/office/drawing/2014/main" id="{3950ACBD-C73E-ED7E-1918-75FD76734D77}"/>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ZW" sz="2500" dirty="0">
                <a:solidFill>
                  <a:schemeClr val="accent1"/>
                </a:solidFill>
                <a:latin typeface="DINOT-Regular" panose="02000503030000020003" pitchFamily="2" charset="77"/>
              </a:rPr>
              <a:t>HIVST to Differentiate Testing Strategies </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D29861EB-000B-0590-1700-900801079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745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D7E235-8B8F-30FE-8D45-96898169C8BD}"/>
              </a:ext>
            </a:extLst>
          </p:cNvPr>
          <p:cNvSpPr/>
          <p:nvPr/>
        </p:nvSpPr>
        <p:spPr>
          <a:xfrm>
            <a:off x="731519" y="1817877"/>
            <a:ext cx="10720149" cy="4300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5" name="Picture 4">
            <a:extLst>
              <a:ext uri="{FF2B5EF4-FFF2-40B4-BE49-F238E27FC236}">
                <a16:creationId xmlns:a16="http://schemas.microsoft.com/office/drawing/2014/main" id="{6DB625F3-2A6B-E4E8-4ECA-68812F1FE3F0}"/>
              </a:ext>
            </a:extLst>
          </p:cNvPr>
          <p:cNvPicPr>
            <a:picLocks noChangeAspect="1"/>
          </p:cNvPicPr>
          <p:nvPr/>
        </p:nvPicPr>
        <p:blipFill>
          <a:blip r:embed="rId2"/>
          <a:stretch>
            <a:fillRect/>
          </a:stretch>
        </p:blipFill>
        <p:spPr>
          <a:xfrm>
            <a:off x="2619122" y="1371662"/>
            <a:ext cx="6946291" cy="4862403"/>
          </a:xfrm>
          <a:prstGeom prst="rect">
            <a:avLst/>
          </a:prstGeom>
        </p:spPr>
      </p:pic>
      <p:sp>
        <p:nvSpPr>
          <p:cNvPr id="3" name="Content Placeholder 2">
            <a:extLst>
              <a:ext uri="{FF2B5EF4-FFF2-40B4-BE49-F238E27FC236}">
                <a16:creationId xmlns:a16="http://schemas.microsoft.com/office/drawing/2014/main" id="{1B17011B-7570-453A-305C-16703009143A}"/>
              </a:ext>
            </a:extLst>
          </p:cNvPr>
          <p:cNvSpPr>
            <a:spLocks noGrp="1"/>
          </p:cNvSpPr>
          <p:nvPr>
            <p:ph idx="1"/>
          </p:nvPr>
        </p:nvSpPr>
        <p:spPr>
          <a:xfrm>
            <a:off x="731519" y="1109885"/>
            <a:ext cx="10728964" cy="334707"/>
          </a:xfrm>
        </p:spPr>
        <p:txBody>
          <a:bodyPr wrap="square">
            <a:spAutoFit/>
          </a:bodyPr>
          <a:lstStyle/>
          <a:p>
            <a:pPr marL="0" indent="0">
              <a:buNone/>
            </a:pPr>
            <a:r>
              <a:rPr lang="en-ZA" sz="1750" b="1" dirty="0">
                <a:solidFill>
                  <a:schemeClr val="accent1"/>
                </a:solidFill>
                <a:latin typeface="DINOT-Bold" panose="02000503030000020003" pitchFamily="2" charset="77"/>
              </a:rPr>
              <a:t>Use frameworks for planning</a:t>
            </a:r>
          </a:p>
        </p:txBody>
      </p:sp>
      <p:sp>
        <p:nvSpPr>
          <p:cNvPr id="9" name="Rectangle 8">
            <a:extLst>
              <a:ext uri="{FF2B5EF4-FFF2-40B4-BE49-F238E27FC236}">
                <a16:creationId xmlns:a16="http://schemas.microsoft.com/office/drawing/2014/main" id="{8FEBD7A8-DB34-E2A1-3A73-3DC7624D4AAB}"/>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 name="Title 1">
            <a:extLst>
              <a:ext uri="{FF2B5EF4-FFF2-40B4-BE49-F238E27FC236}">
                <a16:creationId xmlns:a16="http://schemas.microsoft.com/office/drawing/2014/main" id="{DC2891EA-FCF7-198D-2A3A-5CEC0A9742BF}"/>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3" name="TextBox 12">
            <a:extLst>
              <a:ext uri="{FF2B5EF4-FFF2-40B4-BE49-F238E27FC236}">
                <a16:creationId xmlns:a16="http://schemas.microsoft.com/office/drawing/2014/main" id="{9CD8FEDB-14BF-EF80-20C2-38781002F9F2}"/>
              </a:ext>
            </a:extLst>
          </p:cNvPr>
          <p:cNvSpPr txBox="1"/>
          <p:nvPr/>
        </p:nvSpPr>
        <p:spPr>
          <a:xfrm>
            <a:off x="736600" y="6457949"/>
            <a:ext cx="10395795" cy="284693"/>
          </a:xfrm>
          <a:prstGeom prst="rect">
            <a:avLst/>
          </a:prstGeom>
          <a:noFill/>
        </p:spPr>
        <p:txBody>
          <a:bodyPr wrap="none" rtlCol="0">
            <a:spAutoFit/>
          </a:bodyPr>
          <a:lstStyle/>
          <a:p>
            <a:pPr algn="l"/>
            <a:r>
              <a:rPr lang="en-ZA" sz="1250" i="1" u="none" strike="noStrike" baseline="0" dirty="0">
                <a:solidFill>
                  <a:schemeClr val="tx2"/>
                </a:solidFill>
                <a:latin typeface="DINOT-LightItalic" panose="020B0504020101010102" pitchFamily="34" charset="77"/>
              </a:rPr>
              <a:t>Source: HIV Self-Testing Operational Guide – For the planning, implementation, monitoring and reporting of HIV self-testing. PEPFAR, USAID, </a:t>
            </a:r>
            <a:r>
              <a:rPr lang="en-ZA" sz="1250" i="1" u="none" strike="noStrike" baseline="0" dirty="0" err="1">
                <a:solidFill>
                  <a:schemeClr val="tx2"/>
                </a:solidFill>
                <a:latin typeface="DINOT-LightItalic" panose="020B0504020101010102" pitchFamily="34" charset="77"/>
              </a:rPr>
              <a:t>EpiC</a:t>
            </a:r>
            <a:r>
              <a:rPr lang="en-ZA" sz="1250" i="1" u="none" strike="noStrike" baseline="0" dirty="0">
                <a:solidFill>
                  <a:schemeClr val="tx2"/>
                </a:solidFill>
                <a:latin typeface="DINOT-LightItalic" panose="020B0504020101010102" pitchFamily="34" charset="77"/>
              </a:rPr>
              <a:t>. 2021</a:t>
            </a:r>
            <a:endParaRPr lang="en-ZA" sz="1250" i="1" dirty="0">
              <a:solidFill>
                <a:schemeClr val="tx2"/>
              </a:solidFill>
              <a:latin typeface="DINOT-LightItalic" panose="020B0504020101010102" pitchFamily="34" charset="77"/>
            </a:endParaRPr>
          </a:p>
        </p:txBody>
      </p:sp>
      <p:sp>
        <p:nvSpPr>
          <p:cNvPr id="12" name="Title 1">
            <a:extLst>
              <a:ext uri="{FF2B5EF4-FFF2-40B4-BE49-F238E27FC236}">
                <a16:creationId xmlns:a16="http://schemas.microsoft.com/office/drawing/2014/main" id="{81C848E4-4AA3-2C93-0DF5-E05F40325076}"/>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ZA" sz="2500" dirty="0">
                <a:solidFill>
                  <a:schemeClr val="accent1"/>
                </a:solidFill>
                <a:latin typeface="DINOT-Regular" panose="02000503030000020003" pitchFamily="2" charset="77"/>
              </a:rPr>
              <a:t>Planning of HIVST Services</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AB44C00B-97BE-901E-A917-4C94AE6E3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398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3909FCF-3A7C-9D94-B6C9-79F474D57F2B}"/>
              </a:ext>
            </a:extLst>
          </p:cNvPr>
          <p:cNvSpPr/>
          <p:nvPr/>
        </p:nvSpPr>
        <p:spPr>
          <a:xfrm>
            <a:off x="731519" y="1109885"/>
            <a:ext cx="10720149" cy="50082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sz="2000"/>
          </a:p>
        </p:txBody>
      </p:sp>
      <p:sp>
        <p:nvSpPr>
          <p:cNvPr id="8" name="Freeform: Shape 7">
            <a:extLst>
              <a:ext uri="{FF2B5EF4-FFF2-40B4-BE49-F238E27FC236}">
                <a16:creationId xmlns:a16="http://schemas.microsoft.com/office/drawing/2014/main" id="{1AA20287-B6F7-C547-76C2-087AA26C30BC}"/>
              </a:ext>
            </a:extLst>
          </p:cNvPr>
          <p:cNvSpPr/>
          <p:nvPr/>
        </p:nvSpPr>
        <p:spPr>
          <a:xfrm>
            <a:off x="740330" y="1289188"/>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Workplace</a:t>
            </a:r>
          </a:p>
        </p:txBody>
      </p:sp>
      <p:sp>
        <p:nvSpPr>
          <p:cNvPr id="9" name="Left Brace 8">
            <a:extLst>
              <a:ext uri="{FF2B5EF4-FFF2-40B4-BE49-F238E27FC236}">
                <a16:creationId xmlns:a16="http://schemas.microsoft.com/office/drawing/2014/main" id="{896E8566-9DCC-2198-CF13-DC3345DC4BEE}"/>
              </a:ext>
            </a:extLst>
          </p:cNvPr>
          <p:cNvSpPr/>
          <p:nvPr/>
        </p:nvSpPr>
        <p:spPr>
          <a:xfrm>
            <a:off x="3077331" y="1206822"/>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10" name="Freeform: Shape 9">
            <a:extLst>
              <a:ext uri="{FF2B5EF4-FFF2-40B4-BE49-F238E27FC236}">
                <a16:creationId xmlns:a16="http://schemas.microsoft.com/office/drawing/2014/main" id="{7FD3B538-9109-CB26-E411-FDD9EC18B0A1}"/>
              </a:ext>
            </a:extLst>
          </p:cNvPr>
          <p:cNvSpPr/>
          <p:nvPr/>
        </p:nvSpPr>
        <p:spPr>
          <a:xfrm>
            <a:off x="3389586" y="1269092"/>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HIVST kits distributed at workplaces to reach employees conveniently.</a:t>
            </a:r>
          </a:p>
        </p:txBody>
      </p:sp>
      <p:sp>
        <p:nvSpPr>
          <p:cNvPr id="11" name="Freeform: Shape 10">
            <a:extLst>
              <a:ext uri="{FF2B5EF4-FFF2-40B4-BE49-F238E27FC236}">
                <a16:creationId xmlns:a16="http://schemas.microsoft.com/office/drawing/2014/main" id="{6381D393-D05E-EB0B-34A6-DBE45138470B}"/>
              </a:ext>
            </a:extLst>
          </p:cNvPr>
          <p:cNvSpPr/>
          <p:nvPr/>
        </p:nvSpPr>
        <p:spPr>
          <a:xfrm>
            <a:off x="740330" y="1835092"/>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a:solidFill>
                  <a:schemeClr val="tx2"/>
                </a:solidFill>
                <a:latin typeface="DINOT-Regular" panose="02000503030000020003" pitchFamily="2" charset="77"/>
                <a:ea typeface="+mn-lt"/>
                <a:cs typeface="+mn-lt"/>
              </a:rPr>
              <a:t>Mobile Outreach</a:t>
            </a:r>
            <a:endParaRPr lang="en-ZA" sz="1500" kern="1200" dirty="0">
              <a:solidFill>
                <a:schemeClr val="tx2"/>
              </a:solidFill>
              <a:latin typeface="DINOT-Regular" panose="02000503030000020003" pitchFamily="2" charset="77"/>
            </a:endParaRPr>
          </a:p>
        </p:txBody>
      </p:sp>
      <p:sp>
        <p:nvSpPr>
          <p:cNvPr id="13" name="Freeform: Shape 12">
            <a:extLst>
              <a:ext uri="{FF2B5EF4-FFF2-40B4-BE49-F238E27FC236}">
                <a16:creationId xmlns:a16="http://schemas.microsoft.com/office/drawing/2014/main" id="{E027CB45-91BC-66EC-C908-FA656CB3E116}"/>
              </a:ext>
            </a:extLst>
          </p:cNvPr>
          <p:cNvSpPr/>
          <p:nvPr/>
        </p:nvSpPr>
        <p:spPr>
          <a:xfrm>
            <a:off x="3389586" y="1814917"/>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Kits provided through mobile units to underserved or remote areas.</a:t>
            </a:r>
            <a:endParaRPr lang="en-ZA" sz="1500" kern="1200" dirty="0">
              <a:solidFill>
                <a:schemeClr val="bg1"/>
              </a:solidFill>
              <a:latin typeface="DINOT-Regular" panose="02000503030000020003" pitchFamily="2" charset="77"/>
            </a:endParaRPr>
          </a:p>
        </p:txBody>
      </p:sp>
      <p:sp>
        <p:nvSpPr>
          <p:cNvPr id="14" name="Freeform: Shape 13">
            <a:extLst>
              <a:ext uri="{FF2B5EF4-FFF2-40B4-BE49-F238E27FC236}">
                <a16:creationId xmlns:a16="http://schemas.microsoft.com/office/drawing/2014/main" id="{8C31CDAE-B9A5-138F-55EE-15723E7EDC56}"/>
              </a:ext>
            </a:extLst>
          </p:cNvPr>
          <p:cNvSpPr/>
          <p:nvPr/>
        </p:nvSpPr>
        <p:spPr>
          <a:xfrm>
            <a:off x="740330" y="2380996"/>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Home-Based HTS</a:t>
            </a:r>
            <a:endParaRPr lang="en-ZA" sz="1500" kern="1200" dirty="0">
              <a:solidFill>
                <a:schemeClr val="tx2"/>
              </a:solidFill>
              <a:latin typeface="DINOT-Regular" panose="02000503030000020003" pitchFamily="2" charset="77"/>
            </a:endParaRPr>
          </a:p>
        </p:txBody>
      </p:sp>
      <p:sp>
        <p:nvSpPr>
          <p:cNvPr id="16" name="Freeform: Shape 15">
            <a:extLst>
              <a:ext uri="{FF2B5EF4-FFF2-40B4-BE49-F238E27FC236}">
                <a16:creationId xmlns:a16="http://schemas.microsoft.com/office/drawing/2014/main" id="{A09ED6DB-0FD4-D620-92C8-EA507AFECF4B}"/>
              </a:ext>
            </a:extLst>
          </p:cNvPr>
          <p:cNvSpPr/>
          <p:nvPr/>
        </p:nvSpPr>
        <p:spPr>
          <a:xfrm>
            <a:off x="3389586" y="2360742"/>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Kits delivered to homes, enabling private and accessible self-testing.</a:t>
            </a:r>
            <a:endParaRPr lang="en-ZA" sz="1500" kern="1200" dirty="0">
              <a:solidFill>
                <a:schemeClr val="bg1"/>
              </a:solidFill>
              <a:latin typeface="DINOT-Regular" panose="02000503030000020003" pitchFamily="2" charset="77"/>
            </a:endParaRPr>
          </a:p>
        </p:txBody>
      </p:sp>
      <p:sp>
        <p:nvSpPr>
          <p:cNvPr id="17" name="Freeform: Shape 16">
            <a:extLst>
              <a:ext uri="{FF2B5EF4-FFF2-40B4-BE49-F238E27FC236}">
                <a16:creationId xmlns:a16="http://schemas.microsoft.com/office/drawing/2014/main" id="{DF072417-B1C0-37E6-4594-AB8F4630049B}"/>
              </a:ext>
            </a:extLst>
          </p:cNvPr>
          <p:cNvSpPr/>
          <p:nvPr/>
        </p:nvSpPr>
        <p:spPr>
          <a:xfrm>
            <a:off x="740330" y="2926900"/>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a:solidFill>
                  <a:schemeClr val="tx2"/>
                </a:solidFill>
                <a:latin typeface="DINOT-Regular" panose="02000503030000020003" pitchFamily="2" charset="77"/>
                <a:ea typeface="+mn-lt"/>
                <a:cs typeface="+mn-lt"/>
              </a:rPr>
              <a:t>Faith-Based HTS</a:t>
            </a:r>
            <a:endParaRPr lang="en-ZA" sz="1500" kern="1200" dirty="0">
              <a:solidFill>
                <a:schemeClr val="tx2"/>
              </a:solidFill>
              <a:latin typeface="DINOT-Regular" panose="02000503030000020003" pitchFamily="2" charset="77"/>
            </a:endParaRPr>
          </a:p>
        </p:txBody>
      </p:sp>
      <p:sp>
        <p:nvSpPr>
          <p:cNvPr id="19" name="Freeform: Shape 18">
            <a:extLst>
              <a:ext uri="{FF2B5EF4-FFF2-40B4-BE49-F238E27FC236}">
                <a16:creationId xmlns:a16="http://schemas.microsoft.com/office/drawing/2014/main" id="{79846423-BB01-D45C-F3DF-36E1A3C7AFAF}"/>
              </a:ext>
            </a:extLst>
          </p:cNvPr>
          <p:cNvSpPr/>
          <p:nvPr/>
        </p:nvSpPr>
        <p:spPr>
          <a:xfrm>
            <a:off x="3389586" y="2906567"/>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Distribution through religious institutions to engage faith communities.</a:t>
            </a:r>
            <a:endParaRPr lang="en-ZA" sz="1500" kern="1200" dirty="0">
              <a:solidFill>
                <a:schemeClr val="bg1"/>
              </a:solidFill>
              <a:latin typeface="DINOT-Regular" panose="02000503030000020003" pitchFamily="2" charset="77"/>
            </a:endParaRPr>
          </a:p>
        </p:txBody>
      </p:sp>
      <p:sp>
        <p:nvSpPr>
          <p:cNvPr id="20" name="Freeform: Shape 19">
            <a:extLst>
              <a:ext uri="{FF2B5EF4-FFF2-40B4-BE49-F238E27FC236}">
                <a16:creationId xmlns:a16="http://schemas.microsoft.com/office/drawing/2014/main" id="{077B3993-8876-78C0-2F68-B95DA1B68893}"/>
              </a:ext>
            </a:extLst>
          </p:cNvPr>
          <p:cNvSpPr/>
          <p:nvPr/>
        </p:nvSpPr>
        <p:spPr>
          <a:xfrm>
            <a:off x="740330" y="3472804"/>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a:solidFill>
                  <a:schemeClr val="tx2"/>
                </a:solidFill>
                <a:latin typeface="DINOT-Regular" panose="02000503030000020003" pitchFamily="2" charset="77"/>
                <a:ea typeface="+mn-lt"/>
                <a:cs typeface="+mn-lt"/>
              </a:rPr>
              <a:t>School-Based</a:t>
            </a:r>
            <a:endParaRPr lang="en-ZA" sz="1500" kern="1200" dirty="0">
              <a:solidFill>
                <a:schemeClr val="tx2"/>
              </a:solidFill>
              <a:latin typeface="DINOT-Regular" panose="02000503030000020003" pitchFamily="2" charset="77"/>
            </a:endParaRPr>
          </a:p>
        </p:txBody>
      </p:sp>
      <p:sp>
        <p:nvSpPr>
          <p:cNvPr id="22" name="Freeform: Shape 21">
            <a:extLst>
              <a:ext uri="{FF2B5EF4-FFF2-40B4-BE49-F238E27FC236}">
                <a16:creationId xmlns:a16="http://schemas.microsoft.com/office/drawing/2014/main" id="{050E09E2-E610-2FA9-A656-B71798FB8951}"/>
              </a:ext>
            </a:extLst>
          </p:cNvPr>
          <p:cNvSpPr/>
          <p:nvPr/>
        </p:nvSpPr>
        <p:spPr>
          <a:xfrm>
            <a:off x="3389586" y="3452392"/>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HIVST offered in schools to reach adolescents and young adults.</a:t>
            </a:r>
            <a:endParaRPr lang="en-ZA" sz="1500" kern="1200" dirty="0">
              <a:solidFill>
                <a:schemeClr val="bg1"/>
              </a:solidFill>
              <a:latin typeface="DINOT-Regular" panose="02000503030000020003" pitchFamily="2" charset="77"/>
            </a:endParaRPr>
          </a:p>
        </p:txBody>
      </p:sp>
      <p:sp>
        <p:nvSpPr>
          <p:cNvPr id="23" name="Freeform: Shape 22">
            <a:extLst>
              <a:ext uri="{FF2B5EF4-FFF2-40B4-BE49-F238E27FC236}">
                <a16:creationId xmlns:a16="http://schemas.microsoft.com/office/drawing/2014/main" id="{8B257C28-1447-716E-61D0-E9BC7CCC2CE4}"/>
              </a:ext>
            </a:extLst>
          </p:cNvPr>
          <p:cNvSpPr/>
          <p:nvPr/>
        </p:nvSpPr>
        <p:spPr>
          <a:xfrm>
            <a:off x="740330" y="4018708"/>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Community Campaigns</a:t>
            </a:r>
            <a:endParaRPr lang="en-ZA" sz="1500" kern="1200" dirty="0">
              <a:solidFill>
                <a:schemeClr val="tx2"/>
              </a:solidFill>
              <a:latin typeface="DINOT-Regular" panose="02000503030000020003" pitchFamily="2" charset="77"/>
            </a:endParaRPr>
          </a:p>
        </p:txBody>
      </p:sp>
      <p:sp>
        <p:nvSpPr>
          <p:cNvPr id="25" name="Freeform: Shape 24">
            <a:extLst>
              <a:ext uri="{FF2B5EF4-FFF2-40B4-BE49-F238E27FC236}">
                <a16:creationId xmlns:a16="http://schemas.microsoft.com/office/drawing/2014/main" id="{C695EE54-5B60-D768-88A8-623661A750D1}"/>
              </a:ext>
            </a:extLst>
          </p:cNvPr>
          <p:cNvSpPr/>
          <p:nvPr/>
        </p:nvSpPr>
        <p:spPr>
          <a:xfrm>
            <a:off x="3389586" y="3998217"/>
            <a:ext cx="8062083" cy="330860"/>
          </a:xfrm>
          <a:custGeom>
            <a:avLst/>
            <a:gdLst>
              <a:gd name="connsiteX0" fmla="*/ 0 w 7968343"/>
              <a:gd name="connsiteY0" fmla="*/ 0 h 583481"/>
              <a:gd name="connsiteX1" fmla="*/ 7968343 w 7968343"/>
              <a:gd name="connsiteY1" fmla="*/ 0 h 583481"/>
              <a:gd name="connsiteX2" fmla="*/ 7968343 w 7968343"/>
              <a:gd name="connsiteY2" fmla="*/ 583481 h 583481"/>
              <a:gd name="connsiteX3" fmla="*/ 0 w 7968343"/>
              <a:gd name="connsiteY3" fmla="*/ 583481 h 583481"/>
              <a:gd name="connsiteX4" fmla="*/ 0 w 7968343"/>
              <a:gd name="connsiteY4" fmla="*/ 0 h 58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583481">
                <a:moveTo>
                  <a:pt x="0" y="0"/>
                </a:moveTo>
                <a:lnTo>
                  <a:pt x="7968343" y="0"/>
                </a:lnTo>
                <a:lnTo>
                  <a:pt x="7968343" y="583481"/>
                </a:lnTo>
                <a:lnTo>
                  <a:pt x="0" y="583481"/>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Kits distributed during events or campaigns to maximize community outreach and awareness.</a:t>
            </a:r>
            <a:endParaRPr lang="en-ZA" sz="1500" kern="1200" dirty="0">
              <a:solidFill>
                <a:schemeClr val="bg1"/>
              </a:solidFill>
              <a:latin typeface="DINOT-Regular" panose="02000503030000020003" pitchFamily="2" charset="77"/>
            </a:endParaRPr>
          </a:p>
        </p:txBody>
      </p:sp>
      <p:sp>
        <p:nvSpPr>
          <p:cNvPr id="26" name="Freeform: Shape 25">
            <a:extLst>
              <a:ext uri="{FF2B5EF4-FFF2-40B4-BE49-F238E27FC236}">
                <a16:creationId xmlns:a16="http://schemas.microsoft.com/office/drawing/2014/main" id="{7898861D-B85C-DA2C-3F08-3E607152A60B}"/>
              </a:ext>
            </a:extLst>
          </p:cNvPr>
          <p:cNvSpPr/>
          <p:nvPr/>
        </p:nvSpPr>
        <p:spPr>
          <a:xfrm>
            <a:off x="740330" y="4564612"/>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a:solidFill>
                  <a:schemeClr val="tx2"/>
                </a:solidFill>
                <a:latin typeface="DINOT-Regular" panose="02000503030000020003" pitchFamily="2" charset="77"/>
                <a:ea typeface="+mn-lt"/>
                <a:cs typeface="+mn-lt"/>
              </a:rPr>
              <a:t>Pharmacy</a:t>
            </a:r>
            <a:endParaRPr lang="en-ZA" sz="1500" kern="1200" dirty="0">
              <a:solidFill>
                <a:schemeClr val="tx2"/>
              </a:solidFill>
              <a:latin typeface="DINOT-Regular" panose="02000503030000020003" pitchFamily="2" charset="77"/>
            </a:endParaRPr>
          </a:p>
        </p:txBody>
      </p:sp>
      <p:sp>
        <p:nvSpPr>
          <p:cNvPr id="28" name="Freeform: Shape 27">
            <a:extLst>
              <a:ext uri="{FF2B5EF4-FFF2-40B4-BE49-F238E27FC236}">
                <a16:creationId xmlns:a16="http://schemas.microsoft.com/office/drawing/2014/main" id="{F0A86FD2-D384-0929-8F50-40FE0AF55CB9}"/>
              </a:ext>
            </a:extLst>
          </p:cNvPr>
          <p:cNvSpPr/>
          <p:nvPr/>
        </p:nvSpPr>
        <p:spPr>
          <a:xfrm>
            <a:off x="3389586" y="4544042"/>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HIVST kits available for purchase or pick-up at pharmacies for easy access.</a:t>
            </a:r>
            <a:endParaRPr lang="en-ZA" sz="1500" kern="1200" dirty="0">
              <a:solidFill>
                <a:schemeClr val="bg1"/>
              </a:solidFill>
              <a:latin typeface="DINOT-Regular" panose="02000503030000020003" pitchFamily="2" charset="77"/>
            </a:endParaRPr>
          </a:p>
        </p:txBody>
      </p:sp>
      <p:sp>
        <p:nvSpPr>
          <p:cNvPr id="29" name="Freeform: Shape 28">
            <a:extLst>
              <a:ext uri="{FF2B5EF4-FFF2-40B4-BE49-F238E27FC236}">
                <a16:creationId xmlns:a16="http://schemas.microsoft.com/office/drawing/2014/main" id="{02E7A2DE-2073-C6CE-631E-AC4E319D149A}"/>
              </a:ext>
            </a:extLst>
          </p:cNvPr>
          <p:cNvSpPr/>
          <p:nvPr/>
        </p:nvSpPr>
        <p:spPr>
          <a:xfrm>
            <a:off x="740330" y="5110516"/>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a:solidFill>
                  <a:schemeClr val="tx2"/>
                </a:solidFill>
                <a:latin typeface="DINOT-Regular" panose="02000503030000020003" pitchFamily="2" charset="77"/>
                <a:ea typeface="+mn-lt"/>
                <a:cs typeface="+mn-lt"/>
              </a:rPr>
              <a:t>Online Distribution</a:t>
            </a:r>
            <a:endParaRPr lang="en-ZA" sz="1500" kern="1200" dirty="0">
              <a:solidFill>
                <a:schemeClr val="tx2"/>
              </a:solidFill>
              <a:latin typeface="DINOT-Regular" panose="02000503030000020003" pitchFamily="2" charset="77"/>
            </a:endParaRPr>
          </a:p>
        </p:txBody>
      </p:sp>
      <p:sp>
        <p:nvSpPr>
          <p:cNvPr id="31" name="Freeform: Shape 30">
            <a:extLst>
              <a:ext uri="{FF2B5EF4-FFF2-40B4-BE49-F238E27FC236}">
                <a16:creationId xmlns:a16="http://schemas.microsoft.com/office/drawing/2014/main" id="{2CED66BD-CF69-CD6E-ADC2-8245BDB65A12}"/>
              </a:ext>
            </a:extLst>
          </p:cNvPr>
          <p:cNvSpPr/>
          <p:nvPr/>
        </p:nvSpPr>
        <p:spPr>
          <a:xfrm>
            <a:off x="3389586" y="5089867"/>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Kits ordered and delivered through online platforms for private and convenient access.</a:t>
            </a:r>
            <a:endParaRPr lang="en-ZA" sz="1500" kern="1200" dirty="0">
              <a:solidFill>
                <a:schemeClr val="bg1"/>
              </a:solidFill>
              <a:latin typeface="DINOT-Regular" panose="02000503030000020003" pitchFamily="2" charset="77"/>
            </a:endParaRPr>
          </a:p>
        </p:txBody>
      </p:sp>
      <p:sp>
        <p:nvSpPr>
          <p:cNvPr id="32" name="Freeform: Shape 31">
            <a:extLst>
              <a:ext uri="{FF2B5EF4-FFF2-40B4-BE49-F238E27FC236}">
                <a16:creationId xmlns:a16="http://schemas.microsoft.com/office/drawing/2014/main" id="{558F7073-6771-E730-5D54-854E03644341}"/>
              </a:ext>
            </a:extLst>
          </p:cNvPr>
          <p:cNvSpPr/>
          <p:nvPr/>
        </p:nvSpPr>
        <p:spPr>
          <a:xfrm>
            <a:off x="740330" y="5656421"/>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Vending Machines</a:t>
            </a:r>
            <a:endParaRPr lang="en-ZA" sz="1500" kern="1200" dirty="0">
              <a:solidFill>
                <a:schemeClr val="tx2"/>
              </a:solidFill>
              <a:latin typeface="DINOT-Regular" panose="02000503030000020003" pitchFamily="2" charset="77"/>
            </a:endParaRPr>
          </a:p>
        </p:txBody>
      </p:sp>
      <p:sp>
        <p:nvSpPr>
          <p:cNvPr id="34" name="Freeform: Shape 33">
            <a:extLst>
              <a:ext uri="{FF2B5EF4-FFF2-40B4-BE49-F238E27FC236}">
                <a16:creationId xmlns:a16="http://schemas.microsoft.com/office/drawing/2014/main" id="{FD065136-6B25-82D1-9538-C2F00E95BE70}"/>
              </a:ext>
            </a:extLst>
          </p:cNvPr>
          <p:cNvSpPr/>
          <p:nvPr/>
        </p:nvSpPr>
        <p:spPr>
          <a:xfrm>
            <a:off x="3398398" y="5635691"/>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Kits distributed via vending machines in high-traffic or strategic locations.</a:t>
            </a:r>
            <a:endParaRPr lang="en-ZA" sz="1500" kern="1200" dirty="0">
              <a:solidFill>
                <a:schemeClr val="bg1"/>
              </a:solidFill>
              <a:latin typeface="DINOT-Regular" panose="02000503030000020003" pitchFamily="2" charset="77"/>
            </a:endParaRPr>
          </a:p>
        </p:txBody>
      </p:sp>
      <p:sp>
        <p:nvSpPr>
          <p:cNvPr id="38" name="Rectangle 37">
            <a:extLst>
              <a:ext uri="{FF2B5EF4-FFF2-40B4-BE49-F238E27FC236}">
                <a16:creationId xmlns:a16="http://schemas.microsoft.com/office/drawing/2014/main" id="{334C3F86-3178-3F8B-F1F9-A7A7341212F5}"/>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39" name="Title 1">
            <a:extLst>
              <a:ext uri="{FF2B5EF4-FFF2-40B4-BE49-F238E27FC236}">
                <a16:creationId xmlns:a16="http://schemas.microsoft.com/office/drawing/2014/main" id="{56BDE2CE-9CAE-8BD4-4F29-8F67EE92A42C}"/>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41" name="Left Brace 40">
            <a:extLst>
              <a:ext uri="{FF2B5EF4-FFF2-40B4-BE49-F238E27FC236}">
                <a16:creationId xmlns:a16="http://schemas.microsoft.com/office/drawing/2014/main" id="{50C6A18D-D113-62AA-1D0D-8C05A176D45F}"/>
              </a:ext>
            </a:extLst>
          </p:cNvPr>
          <p:cNvSpPr/>
          <p:nvPr/>
        </p:nvSpPr>
        <p:spPr>
          <a:xfrm>
            <a:off x="3077331" y="2298472"/>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43" name="Left Brace 42">
            <a:extLst>
              <a:ext uri="{FF2B5EF4-FFF2-40B4-BE49-F238E27FC236}">
                <a16:creationId xmlns:a16="http://schemas.microsoft.com/office/drawing/2014/main" id="{85305238-FEF7-80D0-FE61-B24351E79307}"/>
              </a:ext>
            </a:extLst>
          </p:cNvPr>
          <p:cNvSpPr/>
          <p:nvPr/>
        </p:nvSpPr>
        <p:spPr>
          <a:xfrm>
            <a:off x="3085202" y="1752647"/>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44" name="Left Brace 43">
            <a:extLst>
              <a:ext uri="{FF2B5EF4-FFF2-40B4-BE49-F238E27FC236}">
                <a16:creationId xmlns:a16="http://schemas.microsoft.com/office/drawing/2014/main" id="{25A7F6AF-545D-D135-C6E0-C1F08CF06AE1}"/>
              </a:ext>
            </a:extLst>
          </p:cNvPr>
          <p:cNvSpPr/>
          <p:nvPr/>
        </p:nvSpPr>
        <p:spPr>
          <a:xfrm>
            <a:off x="3077331" y="2844297"/>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45" name="Left Brace 44">
            <a:extLst>
              <a:ext uri="{FF2B5EF4-FFF2-40B4-BE49-F238E27FC236}">
                <a16:creationId xmlns:a16="http://schemas.microsoft.com/office/drawing/2014/main" id="{CA24DCDB-15D9-E738-6B49-E0A3508411C4}"/>
              </a:ext>
            </a:extLst>
          </p:cNvPr>
          <p:cNvSpPr/>
          <p:nvPr/>
        </p:nvSpPr>
        <p:spPr>
          <a:xfrm>
            <a:off x="3077331" y="3935947"/>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46" name="Left Brace 45">
            <a:extLst>
              <a:ext uri="{FF2B5EF4-FFF2-40B4-BE49-F238E27FC236}">
                <a16:creationId xmlns:a16="http://schemas.microsoft.com/office/drawing/2014/main" id="{CB698C05-0568-3EE9-C019-00BB3A81ABB4}"/>
              </a:ext>
            </a:extLst>
          </p:cNvPr>
          <p:cNvSpPr/>
          <p:nvPr/>
        </p:nvSpPr>
        <p:spPr>
          <a:xfrm>
            <a:off x="3085202" y="3390122"/>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47" name="Left Brace 46">
            <a:extLst>
              <a:ext uri="{FF2B5EF4-FFF2-40B4-BE49-F238E27FC236}">
                <a16:creationId xmlns:a16="http://schemas.microsoft.com/office/drawing/2014/main" id="{36E46996-A3A8-8F84-5A44-67FB959F2533}"/>
              </a:ext>
            </a:extLst>
          </p:cNvPr>
          <p:cNvSpPr/>
          <p:nvPr/>
        </p:nvSpPr>
        <p:spPr>
          <a:xfrm>
            <a:off x="3077331" y="4481772"/>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48" name="Left Brace 47">
            <a:extLst>
              <a:ext uri="{FF2B5EF4-FFF2-40B4-BE49-F238E27FC236}">
                <a16:creationId xmlns:a16="http://schemas.microsoft.com/office/drawing/2014/main" id="{72BC4A2B-CF1E-6541-8630-3F672924D9B4}"/>
              </a:ext>
            </a:extLst>
          </p:cNvPr>
          <p:cNvSpPr/>
          <p:nvPr/>
        </p:nvSpPr>
        <p:spPr>
          <a:xfrm>
            <a:off x="3077331" y="5027597"/>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49" name="Left Brace 48">
            <a:extLst>
              <a:ext uri="{FF2B5EF4-FFF2-40B4-BE49-F238E27FC236}">
                <a16:creationId xmlns:a16="http://schemas.microsoft.com/office/drawing/2014/main" id="{22B9B5A4-4F51-1D45-8B27-EBC7A2F15A3E}"/>
              </a:ext>
            </a:extLst>
          </p:cNvPr>
          <p:cNvSpPr/>
          <p:nvPr/>
        </p:nvSpPr>
        <p:spPr>
          <a:xfrm>
            <a:off x="3085202" y="5573421"/>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36" name="Title 1">
            <a:extLst>
              <a:ext uri="{FF2B5EF4-FFF2-40B4-BE49-F238E27FC236}">
                <a16:creationId xmlns:a16="http://schemas.microsoft.com/office/drawing/2014/main" id="{4CA29466-84A0-7DD4-A0E4-DAB8494DC255}"/>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US" sz="2500" dirty="0">
                <a:solidFill>
                  <a:schemeClr val="accent1"/>
                </a:solidFill>
                <a:latin typeface="DINOT-Regular" panose="02000503030000020003" pitchFamily="2" charset="77"/>
                <a:cs typeface="Poppins"/>
              </a:rPr>
              <a:t>HIVST Use Cases (1) – Community-Based Testing</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A4D3ED22-8E13-9F52-1808-93B44803A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454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77E8A7D-184D-42B9-820A-694E8C5E0F17}"/>
              </a:ext>
            </a:extLst>
          </p:cNvPr>
          <p:cNvSpPr/>
          <p:nvPr/>
        </p:nvSpPr>
        <p:spPr>
          <a:xfrm>
            <a:off x="731519" y="1109885"/>
            <a:ext cx="10720149" cy="50082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73" name="Freeform: Shape 7">
            <a:extLst>
              <a:ext uri="{FF2B5EF4-FFF2-40B4-BE49-F238E27FC236}">
                <a16:creationId xmlns:a16="http://schemas.microsoft.com/office/drawing/2014/main" id="{D69469DE-00DC-F9D9-94DF-896E2F080629}"/>
              </a:ext>
            </a:extLst>
          </p:cNvPr>
          <p:cNvSpPr/>
          <p:nvPr/>
        </p:nvSpPr>
        <p:spPr>
          <a:xfrm>
            <a:off x="740330" y="1289188"/>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algn="r" defTabSz="800100">
              <a:lnSpc>
                <a:spcPct val="90000"/>
              </a:lnSpc>
              <a:spcBef>
                <a:spcPct val="0"/>
              </a:spcBef>
              <a:spcAft>
                <a:spcPct val="35000"/>
              </a:spcAft>
            </a:pPr>
            <a:r>
              <a:rPr lang="en-ZA" sz="1500" kern="1200" dirty="0">
                <a:solidFill>
                  <a:schemeClr val="tx2"/>
                </a:solidFill>
                <a:latin typeface="DINOT-Regular" panose="02000503030000020003" pitchFamily="2" charset="77"/>
                <a:ea typeface="+mn-lt"/>
                <a:cs typeface="+mn-lt"/>
              </a:rPr>
              <a:t>Standalone Sites</a:t>
            </a:r>
            <a:endParaRPr lang="en-GB" sz="1500" kern="1200" dirty="0">
              <a:solidFill>
                <a:schemeClr val="tx2"/>
              </a:solidFill>
              <a:latin typeface="DINOT-Regular" panose="02000503030000020003" pitchFamily="2" charset="77"/>
            </a:endParaRPr>
          </a:p>
        </p:txBody>
      </p:sp>
      <p:sp>
        <p:nvSpPr>
          <p:cNvPr id="74" name="Left Brace 73">
            <a:extLst>
              <a:ext uri="{FF2B5EF4-FFF2-40B4-BE49-F238E27FC236}">
                <a16:creationId xmlns:a16="http://schemas.microsoft.com/office/drawing/2014/main" id="{9C26B675-F5D3-F373-AF1E-B6FC144B9968}"/>
              </a:ext>
            </a:extLst>
          </p:cNvPr>
          <p:cNvSpPr/>
          <p:nvPr/>
        </p:nvSpPr>
        <p:spPr>
          <a:xfrm>
            <a:off x="3077331" y="1206822"/>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87" name="Freeform: Shape 9">
            <a:extLst>
              <a:ext uri="{FF2B5EF4-FFF2-40B4-BE49-F238E27FC236}">
                <a16:creationId xmlns:a16="http://schemas.microsoft.com/office/drawing/2014/main" id="{67B2D8FB-7D72-96DF-4602-C51DE100B510}"/>
              </a:ext>
            </a:extLst>
          </p:cNvPr>
          <p:cNvSpPr/>
          <p:nvPr/>
        </p:nvSpPr>
        <p:spPr>
          <a:xfrm>
            <a:off x="3389586" y="1269092"/>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844550">
              <a:lnSpc>
                <a:spcPct val="90000"/>
              </a:lnSpc>
              <a:spcBef>
                <a:spcPct val="0"/>
              </a:spcBef>
              <a:spcAft>
                <a:spcPct val="15000"/>
              </a:spcAft>
              <a:buSzPts val="1000"/>
            </a:pPr>
            <a:r>
              <a:rPr lang="en-ZA" sz="1500" kern="1200" dirty="0">
                <a:solidFill>
                  <a:schemeClr val="bg1"/>
                </a:solidFill>
                <a:latin typeface="DINOT-Regular" panose="02000503030000020003" pitchFamily="2" charset="77"/>
                <a:ea typeface="+mn-lt"/>
                <a:cs typeface="+mn-lt"/>
              </a:rPr>
              <a:t>Dedicated HIVST centres (formerly VCT).</a:t>
            </a:r>
            <a:endParaRPr lang="en-GB" sz="1500" kern="1200" dirty="0">
              <a:solidFill>
                <a:schemeClr val="bg1"/>
              </a:solidFill>
              <a:latin typeface="DINOT-Regular" panose="02000503030000020003" pitchFamily="2" charset="77"/>
            </a:endParaRPr>
          </a:p>
        </p:txBody>
      </p:sp>
      <p:sp>
        <p:nvSpPr>
          <p:cNvPr id="88" name="Freeform: Shape 10">
            <a:extLst>
              <a:ext uri="{FF2B5EF4-FFF2-40B4-BE49-F238E27FC236}">
                <a16:creationId xmlns:a16="http://schemas.microsoft.com/office/drawing/2014/main" id="{4E523C73-11F6-8D59-772C-3CA500E9474B}"/>
              </a:ext>
            </a:extLst>
          </p:cNvPr>
          <p:cNvSpPr/>
          <p:nvPr/>
        </p:nvSpPr>
        <p:spPr>
          <a:xfrm>
            <a:off x="740330" y="1835092"/>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4455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Within Facilities</a:t>
            </a:r>
            <a:endParaRPr lang="en-ZA" sz="1500" kern="1200" dirty="0">
              <a:solidFill>
                <a:schemeClr val="tx2"/>
              </a:solidFill>
              <a:latin typeface="DINOT-Regular" panose="02000503030000020003" pitchFamily="2" charset="77"/>
            </a:endParaRPr>
          </a:p>
        </p:txBody>
      </p:sp>
      <p:sp>
        <p:nvSpPr>
          <p:cNvPr id="89" name="Freeform: Shape 12">
            <a:extLst>
              <a:ext uri="{FF2B5EF4-FFF2-40B4-BE49-F238E27FC236}">
                <a16:creationId xmlns:a16="http://schemas.microsoft.com/office/drawing/2014/main" id="{650BDB39-2085-B301-04C5-B0F1BEEF3984}"/>
              </a:ext>
            </a:extLst>
          </p:cNvPr>
          <p:cNvSpPr/>
          <p:nvPr/>
        </p:nvSpPr>
        <p:spPr>
          <a:xfrm>
            <a:off x="3389586" y="1814917"/>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844550">
              <a:lnSpc>
                <a:spcPct val="90000"/>
              </a:lnSpc>
              <a:spcBef>
                <a:spcPct val="0"/>
              </a:spcBef>
              <a:spcAft>
                <a:spcPct val="15000"/>
              </a:spcAft>
            </a:pPr>
            <a:r>
              <a:rPr lang="en-ZA" sz="1500" kern="1200" spc="-20" dirty="0">
                <a:solidFill>
                  <a:schemeClr val="bg1"/>
                </a:solidFill>
                <a:latin typeface="DINOT-Regular" panose="02000503030000020003" pitchFamily="2" charset="77"/>
                <a:ea typeface="+mn-lt"/>
                <a:cs typeface="+mn-lt"/>
              </a:rPr>
              <a:t>As screening tool, integrated into routine health services at OPD, replacing risk screening tools </a:t>
            </a:r>
            <a:endParaRPr lang="en-ZA" sz="1500" kern="1200" spc="-20" dirty="0">
              <a:solidFill>
                <a:schemeClr val="bg1"/>
              </a:solidFill>
              <a:latin typeface="DINOT-Regular" panose="02000503030000020003" pitchFamily="2" charset="77"/>
            </a:endParaRPr>
          </a:p>
        </p:txBody>
      </p:sp>
      <p:sp>
        <p:nvSpPr>
          <p:cNvPr id="90" name="Freeform: Shape 13">
            <a:extLst>
              <a:ext uri="{FF2B5EF4-FFF2-40B4-BE49-F238E27FC236}">
                <a16:creationId xmlns:a16="http://schemas.microsoft.com/office/drawing/2014/main" id="{38EBFEB0-30C3-1092-4345-DB0E03316FD6}"/>
              </a:ext>
            </a:extLst>
          </p:cNvPr>
          <p:cNvSpPr/>
          <p:nvPr/>
        </p:nvSpPr>
        <p:spPr>
          <a:xfrm>
            <a:off x="740330" y="2380996"/>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4455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Antenatal Care</a:t>
            </a:r>
            <a:endParaRPr lang="en-ZA" sz="1500" kern="1200" dirty="0">
              <a:solidFill>
                <a:schemeClr val="tx2"/>
              </a:solidFill>
              <a:latin typeface="DINOT-Regular" panose="02000503030000020003" pitchFamily="2" charset="77"/>
            </a:endParaRPr>
          </a:p>
        </p:txBody>
      </p:sp>
      <p:sp>
        <p:nvSpPr>
          <p:cNvPr id="91" name="Freeform: Shape 15">
            <a:extLst>
              <a:ext uri="{FF2B5EF4-FFF2-40B4-BE49-F238E27FC236}">
                <a16:creationId xmlns:a16="http://schemas.microsoft.com/office/drawing/2014/main" id="{9D093C71-7C9C-334A-FB56-71ED21916C8F}"/>
              </a:ext>
            </a:extLst>
          </p:cNvPr>
          <p:cNvSpPr/>
          <p:nvPr/>
        </p:nvSpPr>
        <p:spPr>
          <a:xfrm>
            <a:off x="3389586" y="2360742"/>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844550">
              <a:lnSpc>
                <a:spcPct val="90000"/>
              </a:lnSpc>
              <a:spcBef>
                <a:spcPct val="0"/>
              </a:spcBef>
              <a:spcAft>
                <a:spcPct val="15000"/>
              </a:spcAft>
            </a:pPr>
            <a:r>
              <a:rPr lang="en-ZA" sz="1500" kern="1200" spc="-50" dirty="0">
                <a:solidFill>
                  <a:schemeClr val="bg1"/>
                </a:solidFill>
                <a:latin typeface="DINOT-Regular" panose="02000503030000020003" pitchFamily="2" charset="77"/>
                <a:ea typeface="+mn-lt"/>
                <a:cs typeface="+mn-lt"/>
              </a:rPr>
              <a:t>HIVST offered to pregnant women during antenatal visits for partner testing (secondary distribution)</a:t>
            </a:r>
            <a:endParaRPr lang="en-ZA" sz="1500" kern="1200" spc="-50" dirty="0">
              <a:solidFill>
                <a:schemeClr val="bg1"/>
              </a:solidFill>
              <a:latin typeface="DINOT-Regular" panose="02000503030000020003" pitchFamily="2" charset="77"/>
            </a:endParaRPr>
          </a:p>
        </p:txBody>
      </p:sp>
      <p:sp>
        <p:nvSpPr>
          <p:cNvPr id="92" name="Freeform: Shape 16">
            <a:extLst>
              <a:ext uri="{FF2B5EF4-FFF2-40B4-BE49-F238E27FC236}">
                <a16:creationId xmlns:a16="http://schemas.microsoft.com/office/drawing/2014/main" id="{E17547B4-167F-D9C9-E289-3618F28BC4F6}"/>
              </a:ext>
            </a:extLst>
          </p:cNvPr>
          <p:cNvSpPr/>
          <p:nvPr/>
        </p:nvSpPr>
        <p:spPr>
          <a:xfrm>
            <a:off x="740330" y="2926900"/>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4455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Family Planning</a:t>
            </a:r>
            <a:endParaRPr lang="en-ZA" sz="1500" kern="1200" dirty="0">
              <a:solidFill>
                <a:schemeClr val="tx2"/>
              </a:solidFill>
              <a:latin typeface="DINOT-Regular" panose="02000503030000020003" pitchFamily="2" charset="77"/>
            </a:endParaRPr>
          </a:p>
        </p:txBody>
      </p:sp>
      <p:sp>
        <p:nvSpPr>
          <p:cNvPr id="93" name="Freeform: Shape 18">
            <a:extLst>
              <a:ext uri="{FF2B5EF4-FFF2-40B4-BE49-F238E27FC236}">
                <a16:creationId xmlns:a16="http://schemas.microsoft.com/office/drawing/2014/main" id="{9D86DA38-CCC1-6252-E3F5-7B1F528DB6E4}"/>
              </a:ext>
            </a:extLst>
          </p:cNvPr>
          <p:cNvSpPr/>
          <p:nvPr/>
        </p:nvSpPr>
        <p:spPr>
          <a:xfrm>
            <a:off x="3389586" y="2906567"/>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84455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Integrated into family planning services.</a:t>
            </a:r>
            <a:endParaRPr lang="en-ZA" sz="1500" kern="1200" dirty="0">
              <a:solidFill>
                <a:schemeClr val="bg1"/>
              </a:solidFill>
              <a:latin typeface="DINOT-Regular" panose="02000503030000020003" pitchFamily="2" charset="77"/>
            </a:endParaRPr>
          </a:p>
        </p:txBody>
      </p:sp>
      <p:sp>
        <p:nvSpPr>
          <p:cNvPr id="96" name="Freeform: Shape 22">
            <a:extLst>
              <a:ext uri="{FF2B5EF4-FFF2-40B4-BE49-F238E27FC236}">
                <a16:creationId xmlns:a16="http://schemas.microsoft.com/office/drawing/2014/main" id="{64B296A1-F142-364F-BC38-D0FD0A5E5681}"/>
              </a:ext>
            </a:extLst>
          </p:cNvPr>
          <p:cNvSpPr/>
          <p:nvPr/>
        </p:nvSpPr>
        <p:spPr>
          <a:xfrm>
            <a:off x="740330" y="4018708"/>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4455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TB Services</a:t>
            </a:r>
            <a:endParaRPr lang="en-ZA" sz="1500" kern="1200" dirty="0">
              <a:solidFill>
                <a:schemeClr val="tx2"/>
              </a:solidFill>
              <a:latin typeface="DINOT-Regular" panose="02000503030000020003" pitchFamily="2" charset="77"/>
            </a:endParaRPr>
          </a:p>
        </p:txBody>
      </p:sp>
      <p:sp>
        <p:nvSpPr>
          <p:cNvPr id="97" name="Freeform: Shape 24">
            <a:extLst>
              <a:ext uri="{FF2B5EF4-FFF2-40B4-BE49-F238E27FC236}">
                <a16:creationId xmlns:a16="http://schemas.microsoft.com/office/drawing/2014/main" id="{5C98EAC0-4D03-21EA-58FD-99856D709CD9}"/>
              </a:ext>
            </a:extLst>
          </p:cNvPr>
          <p:cNvSpPr/>
          <p:nvPr/>
        </p:nvSpPr>
        <p:spPr>
          <a:xfrm>
            <a:off x="3389586" y="3998217"/>
            <a:ext cx="8062083" cy="330860"/>
          </a:xfrm>
          <a:custGeom>
            <a:avLst/>
            <a:gdLst>
              <a:gd name="connsiteX0" fmla="*/ 0 w 7968343"/>
              <a:gd name="connsiteY0" fmla="*/ 0 h 583481"/>
              <a:gd name="connsiteX1" fmla="*/ 7968343 w 7968343"/>
              <a:gd name="connsiteY1" fmla="*/ 0 h 583481"/>
              <a:gd name="connsiteX2" fmla="*/ 7968343 w 7968343"/>
              <a:gd name="connsiteY2" fmla="*/ 583481 h 583481"/>
              <a:gd name="connsiteX3" fmla="*/ 0 w 7968343"/>
              <a:gd name="connsiteY3" fmla="*/ 583481 h 583481"/>
              <a:gd name="connsiteX4" fmla="*/ 0 w 7968343"/>
              <a:gd name="connsiteY4" fmla="*/ 0 h 58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583481">
                <a:moveTo>
                  <a:pt x="0" y="0"/>
                </a:moveTo>
                <a:lnTo>
                  <a:pt x="7968343" y="0"/>
                </a:lnTo>
                <a:lnTo>
                  <a:pt x="7968343" y="583481"/>
                </a:lnTo>
                <a:lnTo>
                  <a:pt x="0" y="583481"/>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84455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HIVST in TB clinics to increase HIV testing uptake </a:t>
            </a:r>
            <a:endParaRPr lang="en-ZA" sz="1500" kern="1200" dirty="0">
              <a:solidFill>
                <a:schemeClr val="bg1"/>
              </a:solidFill>
              <a:latin typeface="DINOT-Regular" panose="02000503030000020003" pitchFamily="2" charset="77"/>
            </a:endParaRPr>
          </a:p>
        </p:txBody>
      </p:sp>
      <p:sp>
        <p:nvSpPr>
          <p:cNvPr id="98" name="Freeform: Shape 25">
            <a:extLst>
              <a:ext uri="{FF2B5EF4-FFF2-40B4-BE49-F238E27FC236}">
                <a16:creationId xmlns:a16="http://schemas.microsoft.com/office/drawing/2014/main" id="{1CFD5496-8D7C-AD4B-8B82-270BD1C9B063}"/>
              </a:ext>
            </a:extLst>
          </p:cNvPr>
          <p:cNvSpPr/>
          <p:nvPr/>
        </p:nvSpPr>
        <p:spPr>
          <a:xfrm>
            <a:off x="740330" y="4564612"/>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algn="r" defTabSz="800100">
              <a:lnSpc>
                <a:spcPct val="90000"/>
              </a:lnSpc>
              <a:spcBef>
                <a:spcPct val="0"/>
              </a:spcBef>
              <a:spcAft>
                <a:spcPct val="35000"/>
              </a:spcAft>
            </a:pPr>
            <a:r>
              <a:rPr lang="en-ZA" sz="1500" kern="1200" dirty="0">
                <a:solidFill>
                  <a:schemeClr val="tx2"/>
                </a:solidFill>
                <a:latin typeface="DINOT-Regular" panose="02000503030000020003" pitchFamily="2" charset="77"/>
                <a:ea typeface="+mn-lt"/>
                <a:cs typeface="+mn-lt"/>
              </a:rPr>
              <a:t>KP Services</a:t>
            </a:r>
            <a:endParaRPr lang="en-ZA" sz="1500" kern="1200" dirty="0">
              <a:solidFill>
                <a:schemeClr val="tx2"/>
              </a:solidFill>
              <a:latin typeface="DINOT-Regular" panose="02000503030000020003" pitchFamily="2" charset="77"/>
            </a:endParaRPr>
          </a:p>
          <a:p>
            <a:pPr marL="0" lvl="0" indent="0" algn="r" defTabSz="800100">
              <a:lnSpc>
                <a:spcPct val="90000"/>
              </a:lnSpc>
              <a:spcBef>
                <a:spcPct val="0"/>
              </a:spcBef>
              <a:spcAft>
                <a:spcPct val="35000"/>
              </a:spcAft>
              <a:buNone/>
            </a:pPr>
            <a:endParaRPr lang="en-ZA" sz="1500" kern="1200" dirty="0">
              <a:solidFill>
                <a:schemeClr val="tx2"/>
              </a:solidFill>
              <a:latin typeface="DINOT-Regular" panose="02000503030000020003" pitchFamily="2" charset="77"/>
            </a:endParaRPr>
          </a:p>
        </p:txBody>
      </p:sp>
      <p:sp>
        <p:nvSpPr>
          <p:cNvPr id="99" name="Freeform: Shape 27">
            <a:extLst>
              <a:ext uri="{FF2B5EF4-FFF2-40B4-BE49-F238E27FC236}">
                <a16:creationId xmlns:a16="http://schemas.microsoft.com/office/drawing/2014/main" id="{94E0EC2A-EEFE-F889-22CE-10EF60EBED1E}"/>
              </a:ext>
            </a:extLst>
          </p:cNvPr>
          <p:cNvSpPr/>
          <p:nvPr/>
        </p:nvSpPr>
        <p:spPr>
          <a:xfrm>
            <a:off x="3389586" y="4544042"/>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84455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Partner services for key populations (e.g., MSM, PWID, sex workers)</a:t>
            </a:r>
            <a:endParaRPr lang="en-ZA" sz="1500" kern="1200" dirty="0">
              <a:solidFill>
                <a:schemeClr val="bg1"/>
              </a:solidFill>
              <a:latin typeface="DINOT-Regular" panose="02000503030000020003" pitchFamily="2" charset="77"/>
            </a:endParaRPr>
          </a:p>
        </p:txBody>
      </p:sp>
      <p:sp>
        <p:nvSpPr>
          <p:cNvPr id="100" name="Freeform: Shape 28">
            <a:extLst>
              <a:ext uri="{FF2B5EF4-FFF2-40B4-BE49-F238E27FC236}">
                <a16:creationId xmlns:a16="http://schemas.microsoft.com/office/drawing/2014/main" id="{D9B011B2-503E-D359-E012-7F69BD1A319B}"/>
              </a:ext>
            </a:extLst>
          </p:cNvPr>
          <p:cNvSpPr/>
          <p:nvPr/>
        </p:nvSpPr>
        <p:spPr>
          <a:xfrm>
            <a:off x="740330" y="5110516"/>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4455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Youth Service</a:t>
            </a:r>
            <a:endParaRPr lang="en-ZA" sz="1500" kern="1200" dirty="0">
              <a:solidFill>
                <a:schemeClr val="tx2"/>
              </a:solidFill>
              <a:latin typeface="DINOT-Regular" panose="02000503030000020003" pitchFamily="2" charset="77"/>
            </a:endParaRPr>
          </a:p>
        </p:txBody>
      </p:sp>
      <p:sp>
        <p:nvSpPr>
          <p:cNvPr id="101" name="Freeform: Shape 30">
            <a:extLst>
              <a:ext uri="{FF2B5EF4-FFF2-40B4-BE49-F238E27FC236}">
                <a16:creationId xmlns:a16="http://schemas.microsoft.com/office/drawing/2014/main" id="{81FCBE16-AB87-9B72-43EC-43BCA8CF2253}"/>
              </a:ext>
            </a:extLst>
          </p:cNvPr>
          <p:cNvSpPr/>
          <p:nvPr/>
        </p:nvSpPr>
        <p:spPr>
          <a:xfrm>
            <a:off x="3389586" y="5089867"/>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844550">
              <a:lnSpc>
                <a:spcPct val="90000"/>
              </a:lnSpc>
              <a:spcBef>
                <a:spcPct val="0"/>
              </a:spcBef>
              <a:spcAft>
                <a:spcPct val="15000"/>
              </a:spcAft>
            </a:pPr>
            <a:r>
              <a:rPr lang="en-ZA" sz="1500" kern="1200" dirty="0">
                <a:solidFill>
                  <a:schemeClr val="bg1"/>
                </a:solidFill>
                <a:latin typeface="DINOT-Regular" panose="02000503030000020003" pitchFamily="2" charset="77"/>
                <a:ea typeface="+mn-lt"/>
                <a:cs typeface="+mn-lt"/>
              </a:rPr>
              <a:t>Youth-friendly clinics for adolescents and young adults</a:t>
            </a:r>
            <a:endParaRPr lang="en-ZA" sz="1500" kern="1200" dirty="0">
              <a:solidFill>
                <a:schemeClr val="bg1"/>
              </a:solidFill>
              <a:latin typeface="DINOT-Regular" panose="02000503030000020003" pitchFamily="2" charset="77"/>
            </a:endParaRPr>
          </a:p>
        </p:txBody>
      </p:sp>
      <p:sp>
        <p:nvSpPr>
          <p:cNvPr id="102" name="Freeform: Shape 31">
            <a:extLst>
              <a:ext uri="{FF2B5EF4-FFF2-40B4-BE49-F238E27FC236}">
                <a16:creationId xmlns:a16="http://schemas.microsoft.com/office/drawing/2014/main" id="{9EB700F6-F7AB-CEF9-A73E-2F81FCB61B3B}"/>
              </a:ext>
            </a:extLst>
          </p:cNvPr>
          <p:cNvSpPr/>
          <p:nvPr/>
        </p:nvSpPr>
        <p:spPr>
          <a:xfrm>
            <a:off x="740330" y="5656421"/>
            <a:ext cx="2336059" cy="300082"/>
          </a:xfrm>
          <a:custGeom>
            <a:avLst/>
            <a:gdLst>
              <a:gd name="connsiteX0" fmla="*/ 0 w 2929538"/>
              <a:gd name="connsiteY0" fmla="*/ 0 h 455400"/>
              <a:gd name="connsiteX1" fmla="*/ 2929538 w 2929538"/>
              <a:gd name="connsiteY1" fmla="*/ 0 h 455400"/>
              <a:gd name="connsiteX2" fmla="*/ 2929538 w 2929538"/>
              <a:gd name="connsiteY2" fmla="*/ 455400 h 455400"/>
              <a:gd name="connsiteX3" fmla="*/ 0 w 2929538"/>
              <a:gd name="connsiteY3" fmla="*/ 455400 h 455400"/>
              <a:gd name="connsiteX4" fmla="*/ 0 w 2929538"/>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538" h="455400">
                <a:moveTo>
                  <a:pt x="0" y="0"/>
                </a:moveTo>
                <a:lnTo>
                  <a:pt x="2929538" y="0"/>
                </a:lnTo>
                <a:lnTo>
                  <a:pt x="2929538" y="455400"/>
                </a:lnTo>
                <a:lnTo>
                  <a:pt x="0" y="455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r" defTabSz="844550">
              <a:lnSpc>
                <a:spcPct val="90000"/>
              </a:lnSpc>
              <a:spcBef>
                <a:spcPct val="0"/>
              </a:spcBef>
              <a:spcAft>
                <a:spcPct val="35000"/>
              </a:spcAft>
              <a:buNone/>
            </a:pPr>
            <a:r>
              <a:rPr lang="en-ZA" sz="1500" kern="1200" dirty="0">
                <a:solidFill>
                  <a:schemeClr val="tx2"/>
                </a:solidFill>
                <a:latin typeface="DINOT-Regular" panose="02000503030000020003" pitchFamily="2" charset="77"/>
                <a:ea typeface="+mn-lt"/>
                <a:cs typeface="+mn-lt"/>
              </a:rPr>
              <a:t>HIV Prevention Services</a:t>
            </a:r>
            <a:endParaRPr lang="en-ZA" sz="1500" kern="1200" dirty="0">
              <a:solidFill>
                <a:schemeClr val="tx2"/>
              </a:solidFill>
              <a:latin typeface="DINOT-Regular" panose="02000503030000020003" pitchFamily="2" charset="77"/>
            </a:endParaRPr>
          </a:p>
        </p:txBody>
      </p:sp>
      <p:sp>
        <p:nvSpPr>
          <p:cNvPr id="103" name="Freeform: Shape 33">
            <a:extLst>
              <a:ext uri="{FF2B5EF4-FFF2-40B4-BE49-F238E27FC236}">
                <a16:creationId xmlns:a16="http://schemas.microsoft.com/office/drawing/2014/main" id="{6B5217E8-4B2E-1266-F33C-51339FF1727D}"/>
              </a:ext>
            </a:extLst>
          </p:cNvPr>
          <p:cNvSpPr/>
          <p:nvPr/>
        </p:nvSpPr>
        <p:spPr>
          <a:xfrm>
            <a:off x="3398398" y="5635691"/>
            <a:ext cx="8062083" cy="330860"/>
          </a:xfrm>
          <a:custGeom>
            <a:avLst/>
            <a:gdLst>
              <a:gd name="connsiteX0" fmla="*/ 0 w 7968343"/>
              <a:gd name="connsiteY0" fmla="*/ 0 h 455400"/>
              <a:gd name="connsiteX1" fmla="*/ 7968343 w 7968343"/>
              <a:gd name="connsiteY1" fmla="*/ 0 h 455400"/>
              <a:gd name="connsiteX2" fmla="*/ 7968343 w 7968343"/>
              <a:gd name="connsiteY2" fmla="*/ 455400 h 455400"/>
              <a:gd name="connsiteX3" fmla="*/ 0 w 7968343"/>
              <a:gd name="connsiteY3" fmla="*/ 455400 h 455400"/>
              <a:gd name="connsiteX4" fmla="*/ 0 w 796834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55400">
                <a:moveTo>
                  <a:pt x="0" y="0"/>
                </a:moveTo>
                <a:lnTo>
                  <a:pt x="7968343" y="0"/>
                </a:lnTo>
                <a:lnTo>
                  <a:pt x="7968343" y="455400"/>
                </a:lnTo>
                <a:lnTo>
                  <a:pt x="0" y="455400"/>
                </a:lnTo>
                <a:lnTo>
                  <a:pt x="0" y="0"/>
                </a:lnTo>
                <a:close/>
              </a:path>
            </a:pathLst>
          </a:custGeom>
          <a:solidFill>
            <a:schemeClr val="accent2"/>
          </a:solidFill>
          <a:ln>
            <a:noFill/>
          </a:ln>
          <a:effectLst>
            <a:softEdge rad="0"/>
          </a:effec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l" defTabSz="844550">
              <a:lnSpc>
                <a:spcPct val="90000"/>
              </a:lnSpc>
              <a:spcBef>
                <a:spcPct val="0"/>
              </a:spcBef>
              <a:spcAft>
                <a:spcPct val="15000"/>
              </a:spcAft>
            </a:pPr>
            <a:r>
              <a:rPr lang="en-ZA" sz="1500" kern="1200" dirty="0" err="1">
                <a:solidFill>
                  <a:schemeClr val="bg1"/>
                </a:solidFill>
                <a:latin typeface="DINOT-Regular" panose="02000503030000020003" pitchFamily="2" charset="77"/>
                <a:ea typeface="+mn-lt"/>
                <a:cs typeface="+mn-lt"/>
              </a:rPr>
              <a:t>PrEP</a:t>
            </a:r>
            <a:r>
              <a:rPr lang="en-ZA" sz="1500" kern="1200" dirty="0">
                <a:solidFill>
                  <a:schemeClr val="bg1"/>
                </a:solidFill>
                <a:latin typeface="DINOT-Regular" panose="02000503030000020003" pitchFamily="2" charset="77"/>
                <a:ea typeface="+mn-lt"/>
                <a:cs typeface="+mn-lt"/>
              </a:rPr>
              <a:t>, PEP, VMMC</a:t>
            </a:r>
            <a:endParaRPr lang="en-ZA" sz="1500" kern="1200" dirty="0">
              <a:solidFill>
                <a:schemeClr val="bg1"/>
              </a:solidFill>
              <a:latin typeface="DINOT-Regular" panose="02000503030000020003" pitchFamily="2" charset="77"/>
            </a:endParaRPr>
          </a:p>
        </p:txBody>
      </p:sp>
      <p:sp>
        <p:nvSpPr>
          <p:cNvPr id="105" name="Rectangle 104">
            <a:extLst>
              <a:ext uri="{FF2B5EF4-FFF2-40B4-BE49-F238E27FC236}">
                <a16:creationId xmlns:a16="http://schemas.microsoft.com/office/drawing/2014/main" id="{E1499C50-E901-5035-0180-B8F1A66EDD35}"/>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6" name="Title 1">
            <a:extLst>
              <a:ext uri="{FF2B5EF4-FFF2-40B4-BE49-F238E27FC236}">
                <a16:creationId xmlns:a16="http://schemas.microsoft.com/office/drawing/2014/main" id="{C1B66370-0C58-95A7-CB48-B298F45E008D}"/>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07" name="Left Brace 106">
            <a:extLst>
              <a:ext uri="{FF2B5EF4-FFF2-40B4-BE49-F238E27FC236}">
                <a16:creationId xmlns:a16="http://schemas.microsoft.com/office/drawing/2014/main" id="{C0DD8159-0842-C435-2A33-1BBBA29F3329}"/>
              </a:ext>
            </a:extLst>
          </p:cNvPr>
          <p:cNvSpPr/>
          <p:nvPr/>
        </p:nvSpPr>
        <p:spPr>
          <a:xfrm>
            <a:off x="3077331" y="2298472"/>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108" name="Left Brace 107">
            <a:extLst>
              <a:ext uri="{FF2B5EF4-FFF2-40B4-BE49-F238E27FC236}">
                <a16:creationId xmlns:a16="http://schemas.microsoft.com/office/drawing/2014/main" id="{603851F8-F1C5-A9FF-BB90-369F358F4249}"/>
              </a:ext>
            </a:extLst>
          </p:cNvPr>
          <p:cNvSpPr/>
          <p:nvPr/>
        </p:nvSpPr>
        <p:spPr>
          <a:xfrm>
            <a:off x="3085202" y="1752647"/>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109" name="Left Brace 108">
            <a:extLst>
              <a:ext uri="{FF2B5EF4-FFF2-40B4-BE49-F238E27FC236}">
                <a16:creationId xmlns:a16="http://schemas.microsoft.com/office/drawing/2014/main" id="{D57A2FBD-01FC-D897-8AB8-57BDB9ECB3BD}"/>
              </a:ext>
            </a:extLst>
          </p:cNvPr>
          <p:cNvSpPr/>
          <p:nvPr/>
        </p:nvSpPr>
        <p:spPr>
          <a:xfrm>
            <a:off x="3077331" y="2844297"/>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110" name="Left Brace 109">
            <a:extLst>
              <a:ext uri="{FF2B5EF4-FFF2-40B4-BE49-F238E27FC236}">
                <a16:creationId xmlns:a16="http://schemas.microsoft.com/office/drawing/2014/main" id="{F6249758-5F1C-887A-E550-5C49823CC993}"/>
              </a:ext>
            </a:extLst>
          </p:cNvPr>
          <p:cNvSpPr/>
          <p:nvPr/>
        </p:nvSpPr>
        <p:spPr>
          <a:xfrm>
            <a:off x="3077331" y="3935947"/>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112" name="Left Brace 111">
            <a:extLst>
              <a:ext uri="{FF2B5EF4-FFF2-40B4-BE49-F238E27FC236}">
                <a16:creationId xmlns:a16="http://schemas.microsoft.com/office/drawing/2014/main" id="{E563E8FF-787E-5EC9-3B80-6E4172E2C9E5}"/>
              </a:ext>
            </a:extLst>
          </p:cNvPr>
          <p:cNvSpPr/>
          <p:nvPr/>
        </p:nvSpPr>
        <p:spPr>
          <a:xfrm>
            <a:off x="3077331" y="4481772"/>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113" name="Left Brace 112">
            <a:extLst>
              <a:ext uri="{FF2B5EF4-FFF2-40B4-BE49-F238E27FC236}">
                <a16:creationId xmlns:a16="http://schemas.microsoft.com/office/drawing/2014/main" id="{C1E90EF2-A382-883F-0475-53E1F5A2AF12}"/>
              </a:ext>
            </a:extLst>
          </p:cNvPr>
          <p:cNvSpPr/>
          <p:nvPr/>
        </p:nvSpPr>
        <p:spPr>
          <a:xfrm>
            <a:off x="3077331" y="5027597"/>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114" name="Left Brace 113">
            <a:extLst>
              <a:ext uri="{FF2B5EF4-FFF2-40B4-BE49-F238E27FC236}">
                <a16:creationId xmlns:a16="http://schemas.microsoft.com/office/drawing/2014/main" id="{635F9426-2906-55ED-5240-6BBC5B830E9D}"/>
              </a:ext>
            </a:extLst>
          </p:cNvPr>
          <p:cNvSpPr/>
          <p:nvPr/>
        </p:nvSpPr>
        <p:spPr>
          <a:xfrm>
            <a:off x="3085202" y="5573421"/>
            <a:ext cx="295571" cy="455400"/>
          </a:xfrm>
          <a:prstGeom prst="leftBrace">
            <a:avLst>
              <a:gd name="adj1" fmla="val 35000"/>
              <a:gd name="adj2" fmla="val 50000"/>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GB" sz="1500">
              <a:solidFill>
                <a:schemeClr val="tx2"/>
              </a:solidFill>
              <a:latin typeface="DINOT-Regular" panose="02000503030000020003" pitchFamily="2" charset="77"/>
            </a:endParaRPr>
          </a:p>
        </p:txBody>
      </p:sp>
      <p:sp>
        <p:nvSpPr>
          <p:cNvPr id="30" name="Title 1">
            <a:extLst>
              <a:ext uri="{FF2B5EF4-FFF2-40B4-BE49-F238E27FC236}">
                <a16:creationId xmlns:a16="http://schemas.microsoft.com/office/drawing/2014/main" id="{28370209-E163-4F5F-9D19-BFBD2BF64C26}"/>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US" sz="2500" dirty="0">
                <a:solidFill>
                  <a:schemeClr val="accent1"/>
                </a:solidFill>
                <a:latin typeface="DINOT-Regular" panose="02000503030000020003" pitchFamily="2" charset="77"/>
                <a:cs typeface="Poppins"/>
              </a:rPr>
              <a:t>HIVST Use Cases (2) – Facility-Based Testing</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C87C64FB-00A1-4DDB-B17A-6B15DEE57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38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Rectangular Callout 12">
            <a:extLst>
              <a:ext uri="{FF2B5EF4-FFF2-40B4-BE49-F238E27FC236}">
                <a16:creationId xmlns:a16="http://schemas.microsoft.com/office/drawing/2014/main" id="{319DEF27-6831-5C26-D7DE-D8E93D7FCF84}"/>
              </a:ext>
            </a:extLst>
          </p:cNvPr>
          <p:cNvSpPr/>
          <p:nvPr/>
        </p:nvSpPr>
        <p:spPr bwMode="auto">
          <a:xfrm>
            <a:off x="1966651" y="1109884"/>
            <a:ext cx="4607870" cy="1348119"/>
          </a:xfrm>
          <a:prstGeom prst="wedgeRectCallout">
            <a:avLst>
              <a:gd name="adj1" fmla="val 37931"/>
              <a:gd name="adj2" fmla="val 46481"/>
            </a:avLst>
          </a:prstGeom>
          <a:solidFill>
            <a:schemeClr val="bg2"/>
          </a:solidFill>
          <a:ln w="9525" cap="flat" cmpd="sng" algn="ctr">
            <a:solidFill>
              <a:srgbClr val="FFFFFF"/>
            </a:solidFill>
            <a:prstDash val="solid"/>
            <a:round/>
            <a:headEnd type="none" w="med" len="med"/>
            <a:tailEnd type="none" w="med" len="med"/>
          </a:ln>
          <a:effectLst/>
        </p:spPr>
        <p:txBody>
          <a:bodyPr lIns="137331" tIns="68680" rIns="137331" bIns="68680"/>
          <a:lstStyle/>
          <a:p>
            <a:pPr marL="0" marR="0" lvl="0" indent="0" algn="l" defTabSz="1263207" rtl="0" eaLnBrk="0" fontAlgn="base" latinLnBrk="0" hangingPunct="0">
              <a:lnSpc>
                <a:spcPct val="100000"/>
              </a:lnSpc>
              <a:spcBef>
                <a:spcPct val="0"/>
              </a:spcBef>
              <a:spcAft>
                <a:spcPct val="0"/>
              </a:spcAft>
              <a:buClrTx/>
              <a:buSzTx/>
              <a:buFontTx/>
              <a:buNone/>
              <a:tabLst/>
              <a:defRPr/>
            </a:pPr>
            <a:r>
              <a:rPr kumimoji="0" lang="en-US" sz="1500" b="1"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Scale-up of successes – but gaps remain:</a:t>
            </a:r>
          </a:p>
          <a:p>
            <a:pPr marL="0" marR="0" lvl="0" indent="0" algn="l" defTabSz="1263207" rtl="0" eaLnBrk="0" fontAlgn="base" latinLnBrk="0" hangingPunct="0">
              <a:lnSpc>
                <a:spcPct val="100000"/>
              </a:lnSpc>
              <a:spcBef>
                <a:spcPct val="0"/>
              </a:spcBef>
              <a:spcAft>
                <a:spcPct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Costs of additional testing increasing, challenging to effectively focus and rationalize core and additional testing</a:t>
            </a:r>
          </a:p>
          <a:p>
            <a:pPr marL="285750" marR="0" lvl="0" indent="-285750" algn="l" defTabSz="126320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Testing moving to communities, Opt-Out</a:t>
            </a:r>
          </a:p>
        </p:txBody>
      </p:sp>
      <p:graphicFrame>
        <p:nvGraphicFramePr>
          <p:cNvPr id="68" name="Chart 67">
            <a:extLst>
              <a:ext uri="{FF2B5EF4-FFF2-40B4-BE49-F238E27FC236}">
                <a16:creationId xmlns:a16="http://schemas.microsoft.com/office/drawing/2014/main" id="{E3801CD2-58BC-BB3F-DA2E-432E8D295BDD}"/>
              </a:ext>
            </a:extLst>
          </p:cNvPr>
          <p:cNvGraphicFramePr/>
          <p:nvPr>
            <p:extLst>
              <p:ext uri="{D42A27DB-BD31-4B8C-83A1-F6EECF244321}">
                <p14:modId xmlns:p14="http://schemas.microsoft.com/office/powerpoint/2010/main" val="3368169903"/>
              </p:ext>
            </p:extLst>
          </p:nvPr>
        </p:nvGraphicFramePr>
        <p:xfrm>
          <a:off x="0" y="650563"/>
          <a:ext cx="11788043" cy="6207437"/>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48E2C3A9-BC2E-BB2C-E4A3-2E581DB70B38}"/>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8" name="Title 1">
            <a:extLst>
              <a:ext uri="{FF2B5EF4-FFF2-40B4-BE49-F238E27FC236}">
                <a16:creationId xmlns:a16="http://schemas.microsoft.com/office/drawing/2014/main" id="{4AF7206D-37FB-A99F-7919-68D27A099CB1}"/>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62" name="Title 1">
            <a:extLst>
              <a:ext uri="{FF2B5EF4-FFF2-40B4-BE49-F238E27FC236}">
                <a16:creationId xmlns:a16="http://schemas.microsoft.com/office/drawing/2014/main" id="{35CFD323-4F88-8B4B-4342-CFB942FBC112}"/>
              </a:ext>
            </a:extLst>
          </p:cNvPr>
          <p:cNvSpPr>
            <a:spLocks noGrp="1"/>
          </p:cNvSpPr>
          <p:nvPr>
            <p:ph type="title"/>
          </p:nvPr>
        </p:nvSpPr>
        <p:spPr>
          <a:xfrm>
            <a:off x="736601" y="259546"/>
            <a:ext cx="10718799" cy="477054"/>
          </a:xfrm>
        </p:spPr>
        <p:txBody>
          <a:bodyPr wrap="square" anchor="b" anchorCtr="0">
            <a:spAutoFit/>
          </a:bodyPr>
          <a:lstStyle/>
          <a:p>
            <a:pPr marL="0" marR="0" lvl="0" indent="0" algn="l" defTabSz="1219026" rtl="0" eaLnBrk="1" fontAlgn="auto" latinLnBrk="0" hangingPunct="1">
              <a:lnSpc>
                <a:spcPct val="100000"/>
              </a:lnSpc>
              <a:spcBef>
                <a:spcPct val="0"/>
              </a:spcBef>
              <a:spcAft>
                <a:spcPts val="0"/>
              </a:spcAft>
              <a:buClrTx/>
              <a:buSzTx/>
              <a:buFontTx/>
              <a:buNone/>
              <a:tabLst/>
              <a:defRPr/>
            </a:pPr>
            <a:r>
              <a:rPr kumimoji="0" lang="en-US" sz="2500" u="none" strike="noStrike" kern="1200" cap="none" spc="0" normalizeH="0" baseline="0" noProof="0" dirty="0">
                <a:ln>
                  <a:noFill/>
                </a:ln>
                <a:solidFill>
                  <a:schemeClr val="accent1"/>
                </a:solidFill>
                <a:effectLst/>
                <a:uLnTx/>
                <a:uFillTx/>
                <a:latin typeface="DINOT-Regular" panose="02000503030000020003" pitchFamily="2" charset="77"/>
                <a:ea typeface="+mj-ea"/>
                <a:cs typeface="Arial" panose="020B0604020202020204" pitchFamily="34" charset="0"/>
              </a:rPr>
              <a:t>Progress toward Global targets: HIV testing innovations</a:t>
            </a:r>
          </a:p>
        </p:txBody>
      </p:sp>
      <p:pic>
        <p:nvPicPr>
          <p:cNvPr id="63" name="Picture 62">
            <a:extLst>
              <a:ext uri="{FF2B5EF4-FFF2-40B4-BE49-F238E27FC236}">
                <a16:creationId xmlns:a16="http://schemas.microsoft.com/office/drawing/2014/main" id="{7662C34C-4914-A9ED-C29B-58C786A15C8D}"/>
              </a:ext>
            </a:extLst>
          </p:cNvPr>
          <p:cNvPicPr>
            <a:picLocks noChangeAspect="1"/>
          </p:cNvPicPr>
          <p:nvPr/>
        </p:nvPicPr>
        <p:blipFill>
          <a:blip r:embed="rId6"/>
          <a:stretch>
            <a:fillRect/>
          </a:stretch>
        </p:blipFill>
        <p:spPr>
          <a:xfrm>
            <a:off x="10459392" y="1390349"/>
            <a:ext cx="480004" cy="480004"/>
          </a:xfrm>
          <a:prstGeom prst="rect">
            <a:avLst/>
          </a:prstGeom>
          <a:solidFill>
            <a:srgbClr val="D9D9D9"/>
          </a:solidFill>
        </p:spPr>
      </p:pic>
      <p:sp>
        <p:nvSpPr>
          <p:cNvPr id="64" name="Text Placeholder 2">
            <a:extLst>
              <a:ext uri="{FF2B5EF4-FFF2-40B4-BE49-F238E27FC236}">
                <a16:creationId xmlns:a16="http://schemas.microsoft.com/office/drawing/2014/main" id="{E657293E-904D-8228-C4B5-4BA0636A861C}"/>
              </a:ext>
            </a:extLst>
          </p:cNvPr>
          <p:cNvSpPr>
            <a:spLocks noGrp="1"/>
          </p:cNvSpPr>
          <p:nvPr>
            <p:custDataLst>
              <p:tags r:id="rId1"/>
            </p:custDataLst>
          </p:nvPr>
        </p:nvSpPr>
        <p:spPr bwMode="gray">
          <a:xfrm>
            <a:off x="391365" y="2084392"/>
            <a:ext cx="222739"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ct val="20000"/>
              </a:spcBef>
              <a:spcAft>
                <a:spcPct val="0"/>
              </a:spcAft>
              <a:buClr>
                <a:schemeClr val="tx2"/>
              </a:buClr>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8276" rtl="0" eaLnBrk="0" fontAlgn="base" latinLnBrk="0" hangingPunct="0">
              <a:lnSpc>
                <a:spcPct val="100000"/>
              </a:lnSpc>
              <a:spcBef>
                <a:spcPct val="0"/>
              </a:spcBef>
              <a:spcAft>
                <a:spcPct val="0"/>
              </a:spcAft>
              <a:buClr>
                <a:srgbClr val="1F497D"/>
              </a:buClr>
              <a:buSzTx/>
              <a:buFontTx/>
              <a:buNone/>
              <a:tabLst/>
              <a:defRPr/>
            </a:pPr>
            <a:endParaRPr kumimoji="0" lang="de-CH" sz="1500" b="0" u="none" strike="noStrike" kern="1200" cap="none" spc="0" normalizeH="0" baseline="0" noProof="0">
              <a:ln>
                <a:noFill/>
              </a:ln>
              <a:solidFill>
                <a:schemeClr val="tx2"/>
              </a:solidFill>
              <a:effectLst/>
              <a:uLnTx/>
              <a:uFillTx/>
              <a:latin typeface="DINOT-Regular" panose="02000503030000020003" pitchFamily="2" charset="77"/>
              <a:sym typeface="+mn-lt"/>
            </a:endParaRPr>
          </a:p>
        </p:txBody>
      </p:sp>
      <p:sp>
        <p:nvSpPr>
          <p:cNvPr id="65" name="Text Placeholder 2">
            <a:extLst>
              <a:ext uri="{FF2B5EF4-FFF2-40B4-BE49-F238E27FC236}">
                <a16:creationId xmlns:a16="http://schemas.microsoft.com/office/drawing/2014/main" id="{1333A4F8-5D03-1BC5-9644-798FD8D31E25}"/>
              </a:ext>
            </a:extLst>
          </p:cNvPr>
          <p:cNvSpPr>
            <a:spLocks noGrp="1"/>
          </p:cNvSpPr>
          <p:nvPr>
            <p:custDataLst>
              <p:tags r:id="rId2"/>
            </p:custDataLst>
          </p:nvPr>
        </p:nvSpPr>
        <p:spPr bwMode="gray">
          <a:xfrm>
            <a:off x="391365" y="2779716"/>
            <a:ext cx="222739"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0" indent="0" algn="l" rtl="0" eaLnBrk="0" fontAlgn="base" hangingPunct="0">
              <a:spcBef>
                <a:spcPct val="20000"/>
              </a:spcBef>
              <a:spcAft>
                <a:spcPct val="0"/>
              </a:spcAft>
              <a:buClr>
                <a:schemeClr val="tx2"/>
              </a:buClr>
              <a:defRPr sz="1600" b="1" kern="1200">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3pPr>
            <a:lvl4pPr marL="1376363" indent="-231775"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4pPr>
            <a:lvl5pPr marL="2058988" indent="-230188" algn="l" rtl="0" eaLnBrk="0" fontAlgn="base" hangingPunct="0">
              <a:spcBef>
                <a:spcPct val="20000"/>
              </a:spcBef>
              <a:spcAft>
                <a:spcPct val="0"/>
              </a:spcAft>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1218276" rtl="0" eaLnBrk="0" fontAlgn="base" latinLnBrk="0" hangingPunct="0">
              <a:lnSpc>
                <a:spcPct val="100000"/>
              </a:lnSpc>
              <a:spcBef>
                <a:spcPct val="0"/>
              </a:spcBef>
              <a:spcAft>
                <a:spcPct val="0"/>
              </a:spcAft>
              <a:buClr>
                <a:srgbClr val="1F497D"/>
              </a:buClr>
              <a:buSzTx/>
              <a:buFontTx/>
              <a:buNone/>
              <a:tabLst/>
              <a:defRPr/>
            </a:pPr>
            <a:endParaRPr kumimoji="0" lang="de-CH" sz="1500" b="0" u="none" strike="noStrike" kern="1200" cap="none" spc="0" normalizeH="0" baseline="0" noProof="0">
              <a:ln>
                <a:noFill/>
              </a:ln>
              <a:solidFill>
                <a:schemeClr val="tx2"/>
              </a:solidFill>
              <a:effectLst/>
              <a:uLnTx/>
              <a:uFillTx/>
              <a:latin typeface="DINOT-Regular" panose="02000503030000020003" pitchFamily="2" charset="77"/>
              <a:sym typeface="+mn-lt"/>
            </a:endParaRPr>
          </a:p>
        </p:txBody>
      </p:sp>
      <p:sp>
        <p:nvSpPr>
          <p:cNvPr id="66" name="TextBox 65">
            <a:extLst>
              <a:ext uri="{FF2B5EF4-FFF2-40B4-BE49-F238E27FC236}">
                <a16:creationId xmlns:a16="http://schemas.microsoft.com/office/drawing/2014/main" id="{20DA6162-5565-80A2-38B5-8A613177E94C}"/>
              </a:ext>
            </a:extLst>
          </p:cNvPr>
          <p:cNvSpPr txBox="1"/>
          <p:nvPr/>
        </p:nvSpPr>
        <p:spPr>
          <a:xfrm>
            <a:off x="949723" y="1091446"/>
            <a:ext cx="1384596" cy="692497"/>
          </a:xfrm>
          <a:prstGeom prst="rect">
            <a:avLst/>
          </a:prstGeom>
          <a:noFill/>
        </p:spPr>
        <p:txBody>
          <a:bodyPr wrap="square" lIns="0" tIns="0" rIns="0" bIns="0" rtlCol="0">
            <a:spAutoFit/>
          </a:bodyPr>
          <a:lstStyle/>
          <a:p>
            <a:pPr marL="0" marR="0" lvl="0" indent="0" algn="l" defTabSz="1218276"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 PLHIV </a:t>
            </a:r>
          </a:p>
          <a:p>
            <a:pPr marL="0" marR="0" lvl="0" indent="0" algn="l" defTabSz="1218276"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Diagnosed</a:t>
            </a:r>
          </a:p>
          <a:p>
            <a:pPr marL="0" marR="0" lvl="0" indent="0" algn="l" defTabSz="1218276"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(Millions)</a:t>
            </a:r>
          </a:p>
        </p:txBody>
      </p:sp>
      <p:sp>
        <p:nvSpPr>
          <p:cNvPr id="67" name="BoxHeader">
            <a:extLst>
              <a:ext uri="{FF2B5EF4-FFF2-40B4-BE49-F238E27FC236}">
                <a16:creationId xmlns:a16="http://schemas.microsoft.com/office/drawing/2014/main" id="{02876C8E-AD29-751E-CC80-81AE63AC3B32}"/>
              </a:ext>
            </a:extLst>
          </p:cNvPr>
          <p:cNvSpPr>
            <a:spLocks noChangeArrowheads="1"/>
          </p:cNvSpPr>
          <p:nvPr/>
        </p:nvSpPr>
        <p:spPr bwMode="gray">
          <a:xfrm>
            <a:off x="9906001" y="1821898"/>
            <a:ext cx="1549398" cy="365281"/>
          </a:xfrm>
          <a:prstGeom prst="rect">
            <a:avLst/>
          </a:prstGeom>
          <a:noFill/>
          <a:ln w="31750" algn="ctr">
            <a:noFill/>
            <a:miter lim="800000"/>
            <a:headEnd type="none" w="lg" len="lg"/>
            <a:tailEnd type="none" w="lg" len="lg"/>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0" algn="ctr">
                <a:solidFill>
                  <a:srgbClr val="FFFFFF"/>
                </a:solidFill>
                <a:miter lim="800000"/>
                <a:headEnd type="none" w="lg" len="lg"/>
                <a:tailEnd type="none" w="lg" len="lg"/>
              </a14:hiddenLine>
            </a:ext>
          </a:extLst>
        </p:spPr>
        <p:txBody>
          <a:bodyPr lIns="0" tIns="0" rIns="0" bIns="0" anchor="ctr"/>
          <a:lstStyle/>
          <a:p>
            <a:pPr marL="0" marR="0" lvl="0" indent="0" algn="ctr" defTabSz="1218276"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itchFamily="34" charset="0"/>
                <a:sym typeface="Calibri"/>
              </a:rPr>
              <a:t>Test</a:t>
            </a:r>
          </a:p>
        </p:txBody>
      </p:sp>
      <p:sp>
        <p:nvSpPr>
          <p:cNvPr id="69" name="Left Brace 68">
            <a:extLst>
              <a:ext uri="{FF2B5EF4-FFF2-40B4-BE49-F238E27FC236}">
                <a16:creationId xmlns:a16="http://schemas.microsoft.com/office/drawing/2014/main" id="{84B2C7C8-47E2-5CCA-616D-81E165B9DD0D}"/>
              </a:ext>
            </a:extLst>
          </p:cNvPr>
          <p:cNvSpPr/>
          <p:nvPr/>
        </p:nvSpPr>
        <p:spPr>
          <a:xfrm>
            <a:off x="1864422" y="4655238"/>
            <a:ext cx="215525" cy="1012517"/>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lIns="121820" tIns="60909" rIns="121820" bIns="60909" rtlCol="0" anchor="ctr"/>
          <a:lstStyle/>
          <a:p>
            <a:pPr marL="0" marR="0" lvl="0" indent="0" algn="ctr" defTabSz="1218276" rtl="0" eaLnBrk="1" fontAlgn="auto" latinLnBrk="0" hangingPunct="1">
              <a:lnSpc>
                <a:spcPct val="100000"/>
              </a:lnSpc>
              <a:spcBef>
                <a:spcPts val="0"/>
              </a:spcBef>
              <a:spcAft>
                <a:spcPts val="0"/>
              </a:spcAft>
              <a:buClrTx/>
              <a:buSzTx/>
              <a:buFontTx/>
              <a:buNone/>
              <a:tabLst/>
              <a:defRPr/>
            </a:pPr>
            <a:endParaRPr kumimoji="0" lang="en-GB" sz="1500" u="none" strike="noStrike" kern="1200" cap="none" spc="0" normalizeH="0" baseline="0" noProof="0">
              <a:ln>
                <a:noFill/>
              </a:ln>
              <a:solidFill>
                <a:schemeClr val="tx2"/>
              </a:solidFill>
              <a:effectLst/>
              <a:uLnTx/>
              <a:uFillTx/>
              <a:latin typeface="DINOT-Regular" panose="02000503030000020003" pitchFamily="2" charset="77"/>
            </a:endParaRPr>
          </a:p>
        </p:txBody>
      </p:sp>
      <p:sp>
        <p:nvSpPr>
          <p:cNvPr id="70" name="Rectangular Callout 69">
            <a:extLst>
              <a:ext uri="{FF2B5EF4-FFF2-40B4-BE49-F238E27FC236}">
                <a16:creationId xmlns:a16="http://schemas.microsoft.com/office/drawing/2014/main" id="{3638F8CD-F3D7-2AE0-A14E-5B7A21E4D9F9}"/>
              </a:ext>
            </a:extLst>
          </p:cNvPr>
          <p:cNvSpPr/>
          <p:nvPr/>
        </p:nvSpPr>
        <p:spPr bwMode="auto">
          <a:xfrm>
            <a:off x="988282" y="2763060"/>
            <a:ext cx="2904847" cy="899639"/>
          </a:xfrm>
          <a:prstGeom prst="wedgeRectCallout">
            <a:avLst>
              <a:gd name="adj1" fmla="val 37931"/>
              <a:gd name="adj2" fmla="val 46481"/>
            </a:avLst>
          </a:prstGeom>
          <a:solidFill>
            <a:schemeClr val="bg2"/>
          </a:solidFill>
          <a:ln w="9525" cap="flat" cmpd="sng" algn="ctr">
            <a:solidFill>
              <a:srgbClr val="FFFFFF"/>
            </a:solidFill>
            <a:prstDash val="solid"/>
            <a:round/>
            <a:headEnd type="none" w="med" len="med"/>
            <a:tailEnd type="none" w="med" len="med"/>
          </a:ln>
          <a:effectLst/>
        </p:spPr>
        <p:txBody>
          <a:bodyPr lIns="137331" tIns="68680" rIns="137331" bIns="68680"/>
          <a:lstStyle/>
          <a:p>
            <a:pPr marL="0" marR="0" lvl="0" indent="0" algn="l" defTabSz="1263207" rtl="0" eaLnBrk="0" fontAlgn="base" latinLnBrk="0" hangingPunct="0">
              <a:lnSpc>
                <a:spcPct val="100000"/>
              </a:lnSpc>
              <a:spcBef>
                <a:spcPct val="0"/>
              </a:spcBef>
              <a:spcAft>
                <a:spcPct val="0"/>
              </a:spcAft>
              <a:buClrTx/>
              <a:buSzTx/>
              <a:buFontTx/>
              <a:buNone/>
              <a:tabLst/>
              <a:defRPr/>
            </a:pPr>
            <a:r>
              <a:rPr kumimoji="0" lang="en-US" sz="1500" b="1"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Initial decelerated increase:</a:t>
            </a:r>
          </a:p>
          <a:p>
            <a:pPr marL="285750" marR="0" lvl="0" indent="-285750" algn="l" defTabSz="126320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Testing largely confined to health sector testing</a:t>
            </a:r>
          </a:p>
        </p:txBody>
      </p:sp>
      <p:sp>
        <p:nvSpPr>
          <p:cNvPr id="71" name="TextBox 70">
            <a:extLst>
              <a:ext uri="{FF2B5EF4-FFF2-40B4-BE49-F238E27FC236}">
                <a16:creationId xmlns:a16="http://schemas.microsoft.com/office/drawing/2014/main" id="{B2DD7448-D5CB-52F6-6CD2-E59846A2D946}"/>
              </a:ext>
            </a:extLst>
          </p:cNvPr>
          <p:cNvSpPr txBox="1"/>
          <p:nvPr/>
        </p:nvSpPr>
        <p:spPr>
          <a:xfrm>
            <a:off x="7110895" y="1006790"/>
            <a:ext cx="4344505" cy="365282"/>
          </a:xfrm>
          <a:prstGeom prst="rect">
            <a:avLst/>
          </a:prstGeom>
          <a:noFill/>
          <a:ln/>
        </p:spPr>
        <p:txBody>
          <a:bodyPr wrap="square" lIns="0" tIns="0" rIns="0" bIns="0" rtlCol="0" anchor="ctr">
            <a:noAutofit/>
          </a:bodyPr>
          <a:lstStyle/>
          <a:p>
            <a:pPr marL="0" marR="0" lvl="0" indent="0" algn="ctr" defTabSz="1218276" rtl="0" eaLnBrk="1" fontAlgn="auto" latinLnBrk="0" hangingPunct="1">
              <a:lnSpc>
                <a:spcPct val="100000"/>
              </a:lnSpc>
              <a:spcBef>
                <a:spcPts val="0"/>
              </a:spcBef>
              <a:spcAft>
                <a:spcPts val="0"/>
              </a:spcAft>
              <a:buClrTx/>
              <a:buSzTx/>
              <a:buFontTx/>
              <a:buNone/>
              <a:tabLst/>
              <a:defRPr/>
            </a:pPr>
            <a:r>
              <a:rPr kumimoji="0" lang="de-CH" sz="1500" b="1"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Target 2025 </a:t>
            </a:r>
          </a:p>
        </p:txBody>
      </p:sp>
      <p:sp>
        <p:nvSpPr>
          <p:cNvPr id="72" name="TextBox 71">
            <a:extLst>
              <a:ext uri="{FF2B5EF4-FFF2-40B4-BE49-F238E27FC236}">
                <a16:creationId xmlns:a16="http://schemas.microsoft.com/office/drawing/2014/main" id="{35283E2E-2969-4084-86AC-2DF41757D8B9}"/>
              </a:ext>
            </a:extLst>
          </p:cNvPr>
          <p:cNvSpPr txBox="1"/>
          <p:nvPr/>
        </p:nvSpPr>
        <p:spPr>
          <a:xfrm>
            <a:off x="10972800" y="1006790"/>
            <a:ext cx="482598" cy="887297"/>
          </a:xfrm>
          <a:prstGeom prst="rect">
            <a:avLst/>
          </a:prstGeom>
          <a:noFill/>
        </p:spPr>
        <p:txBody>
          <a:bodyPr wrap="square" lIns="0" tIns="107948" rIns="0" bIns="107948" rtlCol="0" anchor="ctr">
            <a:noAutofit/>
          </a:bodyPr>
          <a:lstStyle/>
          <a:p>
            <a:pPr marL="0" marR="0" lvl="0" indent="0" algn="ctr" defTabSz="1218276" rtl="0" eaLnBrk="1" fontAlgn="auto" latinLnBrk="0" hangingPunct="1">
              <a:lnSpc>
                <a:spcPct val="100000"/>
              </a:lnSpc>
              <a:spcBef>
                <a:spcPts val="0"/>
              </a:spcBef>
              <a:spcAft>
                <a:spcPts val="0"/>
              </a:spcAft>
              <a:buClrTx/>
              <a:buSzTx/>
              <a:buFontTx/>
              <a:buNone/>
              <a:tabLst/>
              <a:defRPr/>
            </a:pPr>
            <a:r>
              <a:rPr kumimoji="0" lang="en-US" sz="1500" b="1"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2030 </a:t>
            </a:r>
          </a:p>
        </p:txBody>
      </p:sp>
      <p:sp>
        <p:nvSpPr>
          <p:cNvPr id="75" name="Rectangular Callout 36">
            <a:extLst>
              <a:ext uri="{FF2B5EF4-FFF2-40B4-BE49-F238E27FC236}">
                <a16:creationId xmlns:a16="http://schemas.microsoft.com/office/drawing/2014/main" id="{C52FCE3D-261A-CFE1-0DE0-7E77973069E1}"/>
              </a:ext>
            </a:extLst>
          </p:cNvPr>
          <p:cNvSpPr/>
          <p:nvPr/>
        </p:nvSpPr>
        <p:spPr bwMode="auto">
          <a:xfrm>
            <a:off x="2523875" y="4603382"/>
            <a:ext cx="4050645" cy="1064373"/>
          </a:xfrm>
          <a:prstGeom prst="wedgeRectCallout">
            <a:avLst>
              <a:gd name="adj1" fmla="val -25717"/>
              <a:gd name="adj2" fmla="val 40533"/>
            </a:avLst>
          </a:prstGeom>
          <a:solidFill>
            <a:schemeClr val="bg1">
              <a:lumMod val="95000"/>
            </a:schemeClr>
          </a:solidFill>
          <a:ln w="9525" cap="flat" cmpd="sng" algn="ctr">
            <a:noFill/>
            <a:prstDash val="solid"/>
            <a:round/>
            <a:headEnd type="none" w="med" len="med"/>
            <a:tailEnd type="none" w="med" len="med"/>
          </a:ln>
          <a:effectLst/>
        </p:spPr>
        <p:txBody>
          <a:bodyPr lIns="137331" tIns="68680" rIns="137331" bIns="68680"/>
          <a:lstStyle/>
          <a:p>
            <a:pPr marL="0" marR="0" lvl="0" indent="0" algn="l" defTabSz="1263207" rtl="0" eaLnBrk="0" fontAlgn="base" latinLnBrk="0" hangingPunct="0">
              <a:lnSpc>
                <a:spcPct val="100000"/>
              </a:lnSpc>
              <a:spcBef>
                <a:spcPct val="0"/>
              </a:spcBef>
              <a:spcAft>
                <a:spcPct val="0"/>
              </a:spcAft>
              <a:buClrTx/>
              <a:buSzTx/>
              <a:buFontTx/>
              <a:buNone/>
              <a:tabLst/>
              <a:defRPr/>
            </a:pPr>
            <a:r>
              <a:rPr kumimoji="0" lang="en-US" sz="1500" b="1"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Initial slow start to steep increase:</a:t>
            </a:r>
          </a:p>
          <a:p>
            <a:pPr marL="0" marR="0" lvl="0" indent="0" algn="l" defTabSz="1263207" rtl="0" eaLnBrk="0" fontAlgn="base" latinLnBrk="0" hangingPunct="0">
              <a:lnSpc>
                <a:spcPct val="100000"/>
              </a:lnSpc>
              <a:spcBef>
                <a:spcPct val="0"/>
              </a:spcBef>
              <a:spcAft>
                <a:spcPct val="0"/>
              </a:spcAft>
              <a:buClrTx/>
              <a:buSzTx/>
              <a:buFontTx/>
              <a:buNone/>
              <a:tabLst/>
              <a:defRPr/>
            </a:pPr>
            <a:r>
              <a:rPr kumimoji="0" lang="de-CH" sz="1500"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In 2005 ~10% PLHIV </a:t>
            </a:r>
            <a:r>
              <a:rPr kumimoji="0" lang="de-CH" sz="1500" strike="noStrike" kern="1200" cap="none" spc="0" normalizeH="0" baseline="0" noProof="0" dirty="0" err="1">
                <a:ln>
                  <a:noFill/>
                </a:ln>
                <a:solidFill>
                  <a:schemeClr val="tx2"/>
                </a:solidFill>
                <a:effectLst/>
                <a:uLnTx/>
                <a:uFillTx/>
                <a:latin typeface="DINOT-Regular" panose="02000503030000020003" pitchFamily="2" charset="77"/>
                <a:cs typeface="Arial" panose="020B0604020202020204" pitchFamily="34" charset="0"/>
              </a:rPr>
              <a:t>diagnosed</a:t>
            </a:r>
            <a:r>
              <a:rPr kumimoji="0" lang="de-CH" sz="1500"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 &amp; </a:t>
            </a:r>
            <a:r>
              <a:rPr kumimoji="0" lang="en-US" sz="1500" i="1" strike="noStrike" kern="1200" cap="none" spc="0" normalizeH="0" baseline="0" noProof="0" dirty="0">
                <a:ln>
                  <a:noFill/>
                </a:ln>
                <a:solidFill>
                  <a:schemeClr val="tx2"/>
                </a:solidFill>
                <a:effectLst/>
                <a:uLnTx/>
                <a:uFillTx/>
                <a:latin typeface="DINOT-MediumItalic" panose="020B0504020101010102" pitchFamily="34" charset="77"/>
                <a:cs typeface="Arial" panose="020B0604020202020204" pitchFamily="34" charset="0"/>
              </a:rPr>
              <a:t>700,000 on ART by the end of 2004</a:t>
            </a:r>
          </a:p>
          <a:p>
            <a:pPr marL="285750" marR="0" lvl="0" indent="-285750" algn="l" defTabSz="126320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RDTs &amp; PITC had big impact on scale-up </a:t>
            </a:r>
          </a:p>
        </p:txBody>
      </p:sp>
      <p:sp>
        <p:nvSpPr>
          <p:cNvPr id="76" name="Rectangular Callout 12">
            <a:extLst>
              <a:ext uri="{FF2B5EF4-FFF2-40B4-BE49-F238E27FC236}">
                <a16:creationId xmlns:a16="http://schemas.microsoft.com/office/drawing/2014/main" id="{FD5E108B-F4B8-8A02-84EC-87C61EDA00EC}"/>
              </a:ext>
            </a:extLst>
          </p:cNvPr>
          <p:cNvSpPr/>
          <p:nvPr/>
        </p:nvSpPr>
        <p:spPr bwMode="auto">
          <a:xfrm>
            <a:off x="6968837" y="2199632"/>
            <a:ext cx="4486562" cy="1695002"/>
          </a:xfrm>
          <a:prstGeom prst="wedgeRectCallout">
            <a:avLst>
              <a:gd name="adj1" fmla="val 37931"/>
              <a:gd name="adj2" fmla="val 46481"/>
            </a:avLst>
          </a:prstGeom>
          <a:solidFill>
            <a:srgbClr val="F2F2F2"/>
          </a:solidFill>
          <a:ln w="9525" cap="flat" cmpd="sng" algn="ctr">
            <a:solidFill>
              <a:srgbClr val="FFFFFF"/>
            </a:solidFill>
            <a:prstDash val="solid"/>
            <a:round/>
            <a:headEnd type="none" w="med" len="med"/>
            <a:tailEnd type="none" w="med" len="med"/>
          </a:ln>
          <a:effectLst/>
        </p:spPr>
        <p:txBody>
          <a:bodyPr lIns="137331" tIns="68680" rIns="137331" bIns="68680"/>
          <a:lstStyle/>
          <a:p>
            <a:pPr marL="0" marR="0" lvl="0" indent="0" algn="l" defTabSz="1263207" rtl="0" eaLnBrk="0" fontAlgn="base" latinLnBrk="0" hangingPunct="0">
              <a:lnSpc>
                <a:spcPct val="100000"/>
              </a:lnSpc>
              <a:spcBef>
                <a:spcPct val="0"/>
              </a:spcBef>
              <a:spcAft>
                <a:spcPct val="0"/>
              </a:spcAft>
              <a:buClrTx/>
              <a:buSzTx/>
              <a:buFontTx/>
              <a:buNone/>
              <a:tabLst/>
              <a:defRPr/>
            </a:pPr>
            <a:r>
              <a:rPr kumimoji="0" lang="en-US" sz="1500" b="1" u="sng"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Countries achieving 95-95-95 &amp; ART coverage high:</a:t>
            </a:r>
          </a:p>
          <a:p>
            <a:pPr marL="0" marR="0" lvl="0" indent="0" algn="l" defTabSz="1263207" rtl="0" eaLnBrk="0" fontAlgn="base" latinLnBrk="0" hangingPunct="0">
              <a:lnSpc>
                <a:spcPct val="100000"/>
              </a:lnSpc>
              <a:spcBef>
                <a:spcPct val="0"/>
              </a:spcBef>
              <a:spcAft>
                <a:spcPct val="0"/>
              </a:spcAft>
              <a:buClrTx/>
              <a:buSzTx/>
              <a:buFontTx/>
              <a:buNone/>
              <a:tabLst/>
              <a:defRPr/>
            </a:pPr>
            <a:r>
              <a:rPr kumimoji="0" lang="en-US" sz="1500" i="1" strike="noStrike" kern="1200" cap="none" spc="0" normalizeH="0" baseline="0" noProof="0" dirty="0">
                <a:ln>
                  <a:noFill/>
                </a:ln>
                <a:solidFill>
                  <a:schemeClr val="tx2"/>
                </a:solidFill>
                <a:effectLst/>
                <a:uLnTx/>
                <a:uFillTx/>
                <a:latin typeface="DINOT-MediumItalic" panose="020B0504020101010102" pitchFamily="34" charset="77"/>
                <a:cs typeface="Arial" panose="020B0604020202020204" pitchFamily="34" charset="0"/>
              </a:rPr>
              <a:t>86% PLHIV diagnosed / 29.8 million on ART (2022)</a:t>
            </a:r>
          </a:p>
          <a:p>
            <a:pPr marL="285750" marR="0" lvl="0" indent="-285750" algn="l" defTabSz="126320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More HTS options: HIVST, partner testing, social network approaches, community approaches, DSD, decentralization to achieve success</a:t>
            </a:r>
            <a:endParaRPr kumimoji="0" lang="en-US" sz="1500" u="sng"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endParaRPr>
          </a:p>
        </p:txBody>
      </p:sp>
      <p:pic>
        <p:nvPicPr>
          <p:cNvPr id="77" name="Picture 76">
            <a:extLst>
              <a:ext uri="{FF2B5EF4-FFF2-40B4-BE49-F238E27FC236}">
                <a16:creationId xmlns:a16="http://schemas.microsoft.com/office/drawing/2014/main" id="{CE35C181-B850-461A-5D71-0E7A76A83EB1}"/>
              </a:ext>
            </a:extLst>
          </p:cNvPr>
          <p:cNvPicPr>
            <a:picLocks noChangeAspect="1"/>
          </p:cNvPicPr>
          <p:nvPr/>
        </p:nvPicPr>
        <p:blipFill>
          <a:blip r:embed="rId7"/>
          <a:stretch>
            <a:fillRect/>
          </a:stretch>
        </p:blipFill>
        <p:spPr>
          <a:xfrm>
            <a:off x="2051150" y="4730255"/>
            <a:ext cx="390905" cy="390905"/>
          </a:xfrm>
          <a:prstGeom prst="rect">
            <a:avLst/>
          </a:prstGeom>
        </p:spPr>
      </p:pic>
      <p:pic>
        <p:nvPicPr>
          <p:cNvPr id="78" name="Picture 77">
            <a:extLst>
              <a:ext uri="{FF2B5EF4-FFF2-40B4-BE49-F238E27FC236}">
                <a16:creationId xmlns:a16="http://schemas.microsoft.com/office/drawing/2014/main" id="{818390B6-694C-CB7C-5C22-AFBDFAEB8881}"/>
              </a:ext>
            </a:extLst>
          </p:cNvPr>
          <p:cNvPicPr>
            <a:picLocks noChangeAspect="1"/>
          </p:cNvPicPr>
          <p:nvPr/>
        </p:nvPicPr>
        <p:blipFill>
          <a:blip r:embed="rId8"/>
          <a:stretch>
            <a:fillRect/>
          </a:stretch>
        </p:blipFill>
        <p:spPr>
          <a:xfrm>
            <a:off x="1994484" y="5130546"/>
            <a:ext cx="516192" cy="516192"/>
          </a:xfrm>
          <a:prstGeom prst="rect">
            <a:avLst/>
          </a:prstGeom>
        </p:spPr>
      </p:pic>
      <p:sp>
        <p:nvSpPr>
          <p:cNvPr id="79" name="TextBox 78">
            <a:extLst>
              <a:ext uri="{FF2B5EF4-FFF2-40B4-BE49-F238E27FC236}">
                <a16:creationId xmlns:a16="http://schemas.microsoft.com/office/drawing/2014/main" id="{7A95F57C-B500-489B-485F-AFD4B8211D63}"/>
              </a:ext>
            </a:extLst>
          </p:cNvPr>
          <p:cNvSpPr txBox="1"/>
          <p:nvPr/>
        </p:nvSpPr>
        <p:spPr>
          <a:xfrm>
            <a:off x="6968837" y="4187043"/>
            <a:ext cx="4486562" cy="1477328"/>
          </a:xfrm>
          <a:prstGeom prst="rect">
            <a:avLst/>
          </a:prstGeom>
          <a:solidFill>
            <a:schemeClr val="accent2">
              <a:alpha val="50088"/>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Epidemic shifts point toward HIV testing future continuing case-finding while also enabling high impact prevention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Self-testing will play a key role in how we maintain gains and scale-up prevention.</a:t>
            </a:r>
          </a:p>
        </p:txBody>
      </p:sp>
      <p:sp>
        <p:nvSpPr>
          <p:cNvPr id="80" name="TextBox 79">
            <a:extLst>
              <a:ext uri="{FF2B5EF4-FFF2-40B4-BE49-F238E27FC236}">
                <a16:creationId xmlns:a16="http://schemas.microsoft.com/office/drawing/2014/main" id="{9D1ADCE6-5283-FF47-D96F-498060E07A94}"/>
              </a:ext>
            </a:extLst>
          </p:cNvPr>
          <p:cNvSpPr txBox="1"/>
          <p:nvPr/>
        </p:nvSpPr>
        <p:spPr>
          <a:xfrm>
            <a:off x="736600" y="6457949"/>
            <a:ext cx="9300944" cy="284693"/>
          </a:xfrm>
          <a:prstGeom prst="rect">
            <a:avLst/>
          </a:prstGeom>
          <a:noFill/>
        </p:spPr>
        <p:txBody>
          <a:bodyPr wrap="none" rtlCol="0">
            <a:spAutoFit/>
          </a:bodyPr>
          <a:lstStyle/>
          <a:p>
            <a:pPr marL="0" marR="0" lvl="0" indent="0" algn="l" defTabSz="1218720" rtl="0" eaLnBrk="1" fontAlgn="auto" latinLnBrk="0" hangingPunct="1">
              <a:lnSpc>
                <a:spcPct val="100000"/>
              </a:lnSpc>
              <a:spcBef>
                <a:spcPts val="0"/>
              </a:spcBef>
              <a:spcAft>
                <a:spcPts val="0"/>
              </a:spcAft>
              <a:buClrTx/>
              <a:buSzTx/>
              <a:buFontTx/>
              <a:buNone/>
              <a:tabLst/>
              <a:defRPr/>
            </a:pPr>
            <a:r>
              <a:rPr kumimoji="0" lang="en-GB" sz="1250" i="1" u="none" strike="noStrike" kern="1200" cap="none" spc="0" normalizeH="0" baseline="0" noProof="0" dirty="0">
                <a:ln>
                  <a:noFill/>
                </a:ln>
                <a:solidFill>
                  <a:schemeClr val="tx2"/>
                </a:solidFill>
                <a:effectLst/>
                <a:uLnTx/>
                <a:uFillTx/>
                <a:latin typeface="DINOT-LightItalic" panose="020B0504020101010102" pitchFamily="34" charset="77"/>
              </a:rPr>
              <a:t>Source: WHO forecast 2020; UNAIDS 2021; WHO 2005; CHAI 2015; WHO, UNICEF, PEPFAR, GFTAM 2018; GAM reporting 14 October 2020</a:t>
            </a:r>
          </a:p>
        </p:txBody>
      </p:sp>
      <p:pic>
        <p:nvPicPr>
          <p:cNvPr id="2" name="Picture 19">
            <a:extLst>
              <a:ext uri="{FF2B5EF4-FFF2-40B4-BE49-F238E27FC236}">
                <a16:creationId xmlns:a16="http://schemas.microsoft.com/office/drawing/2014/main" id="{B3BC711C-A9B7-01F4-2A4D-25E61EA6D5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31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E9707152-98FC-9D03-23AC-75AC1708C3A7}"/>
              </a:ext>
            </a:extLst>
          </p:cNvPr>
          <p:cNvSpPr txBox="1">
            <a:spLocks/>
          </p:cNvSpPr>
          <p:nvPr/>
        </p:nvSpPr>
        <p:spPr>
          <a:xfrm>
            <a:off x="736600" y="1471521"/>
            <a:ext cx="3420000" cy="3286745"/>
          </a:xfrm>
          <a:prstGeom prst="rect">
            <a:avLst/>
          </a:prstGeom>
          <a:solidFill>
            <a:schemeClr val="accent1"/>
          </a:solidFill>
          <a:ln w="57150">
            <a:noFill/>
          </a:ln>
        </p:spPr>
        <p:txBody>
          <a:bodyPr vert="horz" lIns="91440" tIns="45720" rIns="91440" bIns="45720" rtlCol="0" anchor="t">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e-DE" sz="1600" dirty="0">
              <a:solidFill>
                <a:schemeClr val="bg1"/>
              </a:solidFill>
              <a:latin typeface="DINOT-Regular" panose="02000503030000020003" pitchFamily="2" charset="77"/>
              <a:ea typeface="+mn-lt"/>
              <a:cs typeface="+mn-lt"/>
            </a:endParaRPr>
          </a:p>
          <a:p>
            <a:pPr algn="l"/>
            <a:r>
              <a:rPr lang="de-DE" sz="1600" dirty="0" err="1">
                <a:solidFill>
                  <a:schemeClr val="bg1"/>
                </a:solidFill>
                <a:latin typeface="DINOT-Regular" panose="02000503030000020003" pitchFamily="2" charset="77"/>
                <a:ea typeface="+mn-lt"/>
                <a:cs typeface="+mn-lt"/>
              </a:rPr>
              <a:t>Voluntary</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testing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offered</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to</a:t>
            </a:r>
            <a:r>
              <a:rPr lang="de-DE" sz="1600" dirty="0">
                <a:solidFill>
                  <a:schemeClr val="bg1"/>
                </a:solidFill>
                <a:latin typeface="DINOT-Regular" panose="02000503030000020003" pitchFamily="2" charset="77"/>
                <a:ea typeface="+mn-lt"/>
                <a:cs typeface="+mn-lt"/>
              </a:rPr>
              <a:t> sexual and/</a:t>
            </a:r>
            <a:r>
              <a:rPr lang="de-DE" sz="1600" dirty="0" err="1">
                <a:solidFill>
                  <a:schemeClr val="bg1"/>
                </a:solidFill>
                <a:latin typeface="DINOT-Regular" panose="02000503030000020003" pitchFamily="2" charset="77"/>
                <a:ea typeface="+mn-lt"/>
                <a:cs typeface="+mn-lt"/>
              </a:rPr>
              <a:t>or</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drug-injecting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partners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of</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individuals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diagnosed</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with</a:t>
            </a:r>
            <a:r>
              <a:rPr lang="de-DE" sz="1600" dirty="0">
                <a:solidFill>
                  <a:schemeClr val="bg1"/>
                </a:solidFill>
                <a:latin typeface="DINOT-Regular" panose="02000503030000020003" pitchFamily="2" charset="77"/>
                <a:ea typeface="+mn-lt"/>
                <a:cs typeface="+mn-lt"/>
              </a:rPr>
              <a:t> HIV, </a:t>
            </a:r>
            <a:r>
              <a:rPr lang="de-DE" sz="1600" dirty="0" err="1">
                <a:solidFill>
                  <a:schemeClr val="bg1"/>
                </a:solidFill>
                <a:latin typeface="DINOT-Regular" panose="02000503030000020003" pitchFamily="2" charset="77"/>
                <a:ea typeface="+mn-lt"/>
                <a:cs typeface="+mn-lt"/>
              </a:rPr>
              <a:t>using</a:t>
            </a:r>
            <a:r>
              <a:rPr lang="de-DE" sz="1600" dirty="0">
                <a:solidFill>
                  <a:schemeClr val="bg1"/>
                </a:solidFill>
                <a:latin typeface="DINOT-Regular" panose="02000503030000020003" pitchFamily="2" charset="77"/>
                <a:ea typeface="+mn-lt"/>
                <a:cs typeface="+mn-lt"/>
              </a:rPr>
              <a:t> HIVST </a:t>
            </a:r>
            <a:r>
              <a:rPr lang="de-DE" sz="1600" dirty="0" err="1">
                <a:solidFill>
                  <a:schemeClr val="bg1"/>
                </a:solidFill>
                <a:latin typeface="DINOT-Regular" panose="02000503030000020003" pitchFamily="2" charset="77"/>
                <a:ea typeface="+mn-lt"/>
                <a:cs typeface="+mn-lt"/>
              </a:rPr>
              <a:t>kits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through</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secondary</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distribution</a:t>
            </a:r>
            <a:r>
              <a:rPr lang="de-DE" sz="1600" dirty="0">
                <a:solidFill>
                  <a:schemeClr val="bg1"/>
                </a:solidFill>
                <a:latin typeface="DINOT-Regular" panose="02000503030000020003" pitchFamily="2" charset="77"/>
                <a:ea typeface="+mn-lt"/>
                <a:cs typeface="+mn-lt"/>
              </a:rPr>
              <a:t>. </a:t>
            </a:r>
          </a:p>
          <a:p>
            <a:pPr algn="l"/>
            <a:endParaRPr lang="de-DE" sz="1600" dirty="0">
              <a:solidFill>
                <a:schemeClr val="bg1"/>
              </a:solidFill>
              <a:latin typeface="DINOT-Regular" panose="02000503030000020003" pitchFamily="2" charset="77"/>
              <a:ea typeface="+mn-lt"/>
              <a:cs typeface="+mn-lt"/>
            </a:endParaRPr>
          </a:p>
          <a:p>
            <a:pPr algn="l"/>
            <a:r>
              <a:rPr lang="de-DE" sz="1600" dirty="0">
                <a:solidFill>
                  <a:schemeClr val="bg1"/>
                </a:solidFill>
                <a:latin typeface="DINOT-Regular" panose="02000503030000020003" pitchFamily="2" charset="77"/>
                <a:ea typeface="+mn-lt"/>
                <a:cs typeface="+mn-lt"/>
              </a:rPr>
              <a:t>This </a:t>
            </a:r>
            <a:r>
              <a:rPr lang="de-DE" sz="1600" dirty="0" err="1">
                <a:solidFill>
                  <a:schemeClr val="bg1"/>
                </a:solidFill>
                <a:latin typeface="DINOT-Regular" panose="02000503030000020003" pitchFamily="2" charset="77"/>
                <a:ea typeface="+mn-lt"/>
                <a:cs typeface="+mn-lt"/>
              </a:rPr>
              <a:t>approach</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effectively</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identifies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undiagnosed</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cases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while</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maintaining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confidentiality</a:t>
            </a:r>
            <a:r>
              <a:rPr lang="de-DE" sz="1600" dirty="0">
                <a:solidFill>
                  <a:schemeClr val="bg1"/>
                </a:solidFill>
                <a:latin typeface="DINOT-Regular" panose="02000503030000020003" pitchFamily="2" charset="77"/>
                <a:ea typeface="+mn-lt"/>
                <a:cs typeface="+mn-lt"/>
              </a:rPr>
              <a:t> (and </a:t>
            </a:r>
            <a:r>
              <a:rPr lang="de-DE" sz="1600" dirty="0" err="1">
                <a:solidFill>
                  <a:schemeClr val="bg1"/>
                </a:solidFill>
                <a:latin typeface="DINOT-Regular" panose="02000503030000020003" pitchFamily="2" charset="77"/>
                <a:ea typeface="+mn-lt"/>
                <a:cs typeface="+mn-lt"/>
              </a:rPr>
              <a:t>previously</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known</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as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index</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case</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testing</a:t>
            </a:r>
            <a:r>
              <a:rPr lang="de-DE" sz="1600" dirty="0">
                <a:solidFill>
                  <a:schemeClr val="bg1"/>
                </a:solidFill>
                <a:latin typeface="DINOT-Regular" panose="02000503030000020003" pitchFamily="2" charset="77"/>
                <a:ea typeface="+mn-lt"/>
                <a:cs typeface="+mn-lt"/>
              </a:rPr>
              <a:t>)</a:t>
            </a:r>
            <a:endParaRPr kumimoji="0" lang="en-US" sz="1600" u="none" strike="noStrike" kern="1200" cap="none" spc="0" normalizeH="0" baseline="0" noProof="0" dirty="0">
              <a:ln>
                <a:noFill/>
              </a:ln>
              <a:solidFill>
                <a:schemeClr val="bg1"/>
              </a:solidFill>
              <a:effectLst/>
              <a:uLnTx/>
              <a:uFillTx/>
              <a:latin typeface="DINOT-Regular" panose="02000503030000020003" pitchFamily="2" charset="77"/>
            </a:endParaRPr>
          </a:p>
        </p:txBody>
      </p:sp>
      <p:sp>
        <p:nvSpPr>
          <p:cNvPr id="10" name="TextBox 9">
            <a:extLst>
              <a:ext uri="{FF2B5EF4-FFF2-40B4-BE49-F238E27FC236}">
                <a16:creationId xmlns:a16="http://schemas.microsoft.com/office/drawing/2014/main" id="{96447B6E-4736-4B71-F79A-49D85255C2F1}"/>
              </a:ext>
            </a:extLst>
          </p:cNvPr>
          <p:cNvSpPr txBox="1"/>
          <p:nvPr/>
        </p:nvSpPr>
        <p:spPr>
          <a:xfrm>
            <a:off x="736600" y="1109885"/>
            <a:ext cx="3420000" cy="361637"/>
          </a:xfrm>
          <a:prstGeom prst="rect">
            <a:avLst/>
          </a:prstGeom>
          <a:solidFill>
            <a:schemeClr val="accent2"/>
          </a:solidFill>
        </p:spPr>
        <p:txBody>
          <a:bodyPr wrap="square" lIns="91440" tIns="45720" rIns="91440" bIns="45720" anchor="t">
            <a:spAutoFit/>
          </a:bodyPr>
          <a:lstStyle/>
          <a:p>
            <a:pPr algn="ctr">
              <a:defRPr/>
            </a:pPr>
            <a:r>
              <a:rPr kumimoji="0" lang="en-US" sz="1750" b="1" u="none" strike="noStrike" kern="1200" cap="none" spc="0" normalizeH="0" baseline="0" noProof="0" dirty="0">
                <a:ln>
                  <a:noFill/>
                </a:ln>
                <a:solidFill>
                  <a:schemeClr val="tx2"/>
                </a:solidFill>
                <a:effectLst/>
                <a:uLnTx/>
                <a:uFillTx/>
                <a:latin typeface="DINOT-Bold" panose="02000503030000020003" pitchFamily="2" charset="77"/>
              </a:rPr>
              <a:t>Partner Services</a:t>
            </a:r>
          </a:p>
        </p:txBody>
      </p:sp>
      <p:sp>
        <p:nvSpPr>
          <p:cNvPr id="12" name="Rectangle 11">
            <a:extLst>
              <a:ext uri="{FF2B5EF4-FFF2-40B4-BE49-F238E27FC236}">
                <a16:creationId xmlns:a16="http://schemas.microsoft.com/office/drawing/2014/main" id="{37E3AC56-A4D7-84A0-A600-6DAC391F7F6B}"/>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3" name="Title 1">
            <a:extLst>
              <a:ext uri="{FF2B5EF4-FFF2-40B4-BE49-F238E27FC236}">
                <a16:creationId xmlns:a16="http://schemas.microsoft.com/office/drawing/2014/main" id="{2498A1E5-2CA3-DEDD-980D-76847AEABC58}"/>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5" name="Content Placeholder 4">
            <a:extLst>
              <a:ext uri="{FF2B5EF4-FFF2-40B4-BE49-F238E27FC236}">
                <a16:creationId xmlns:a16="http://schemas.microsoft.com/office/drawing/2014/main" id="{359376EE-049F-B7C2-8B70-BA340E368035}"/>
              </a:ext>
            </a:extLst>
          </p:cNvPr>
          <p:cNvSpPr txBox="1">
            <a:spLocks/>
          </p:cNvSpPr>
          <p:nvPr/>
        </p:nvSpPr>
        <p:spPr>
          <a:xfrm>
            <a:off x="8035402" y="1471521"/>
            <a:ext cx="3420000" cy="3286745"/>
          </a:xfrm>
          <a:prstGeom prst="rect">
            <a:avLst/>
          </a:prstGeom>
          <a:solidFill>
            <a:schemeClr val="accent1"/>
          </a:solidFill>
          <a:ln w="57150">
            <a:noFill/>
          </a:ln>
        </p:spPr>
        <p:txBody>
          <a:bodyPr vert="horz" lIns="91440" tIns="45720" rIns="91440" bIns="45720" rtlCol="0" anchor="t">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e-DE" sz="1600" dirty="0">
              <a:solidFill>
                <a:schemeClr val="bg1"/>
              </a:solidFill>
              <a:latin typeface="DINOT-Regular" panose="02000503030000020003" pitchFamily="2" charset="77"/>
              <a:ea typeface="+mn-lt"/>
              <a:cs typeface="+mn-lt"/>
            </a:endParaRPr>
          </a:p>
          <a:p>
            <a:pPr algn="l"/>
            <a:r>
              <a:rPr lang="de-DE" sz="1600" dirty="0">
                <a:solidFill>
                  <a:schemeClr val="bg1"/>
                </a:solidFill>
                <a:latin typeface="DINOT-Regular" panose="02000503030000020003" pitchFamily="2" charset="77"/>
                <a:ea typeface="+mn-lt"/>
                <a:cs typeface="+mn-lt"/>
              </a:rPr>
              <a:t>HIVST </a:t>
            </a:r>
            <a:r>
              <a:rPr lang="de-DE" sz="1600" dirty="0" err="1">
                <a:solidFill>
                  <a:schemeClr val="bg1"/>
                </a:solidFill>
                <a:latin typeface="DINOT-Regular" panose="02000503030000020003" pitchFamily="2" charset="77"/>
                <a:ea typeface="+mn-lt"/>
                <a:cs typeface="+mn-lt"/>
              </a:rPr>
              <a:t>kits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are</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distributed</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to</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household</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members</a:t>
            </a:r>
            <a:r>
              <a:rPr lang="de-DE" sz="1600" dirty="0">
                <a:solidFill>
                  <a:schemeClr val="bg1"/>
                </a:solidFill>
                <a:latin typeface="DINOT-Regular" panose="02000503030000020003" pitchFamily="2" charset="77"/>
                <a:ea typeface="+mn-lt"/>
                <a:cs typeface="+mn-lt"/>
              </a:rPr>
              <a:t>, and </a:t>
            </a:r>
            <a:r>
              <a:rPr lang="de-DE" sz="1600" dirty="0" err="1">
                <a:solidFill>
                  <a:schemeClr val="bg1"/>
                </a:solidFill>
                <a:latin typeface="DINOT-Regular" panose="02000503030000020003" pitchFamily="2" charset="77"/>
                <a:ea typeface="+mn-lt"/>
                <a:cs typeface="+mn-lt"/>
              </a:rPr>
              <a:t>family</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contacts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of</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people</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with</a:t>
            </a:r>
            <a:r>
              <a:rPr lang="de-DE" sz="1600" dirty="0">
                <a:solidFill>
                  <a:schemeClr val="bg1"/>
                </a:solidFill>
                <a:latin typeface="DINOT-Regular" panose="02000503030000020003" pitchFamily="2" charset="77"/>
                <a:ea typeface="+mn-lt"/>
                <a:cs typeface="+mn-lt"/>
              </a:rPr>
              <a:t> HIV. </a:t>
            </a:r>
          </a:p>
          <a:p>
            <a:pPr algn="l"/>
            <a:endParaRPr lang="de-DE" sz="1600" dirty="0">
              <a:solidFill>
                <a:schemeClr val="bg1"/>
              </a:solidFill>
              <a:latin typeface="DINOT-Regular" panose="02000503030000020003" pitchFamily="2" charset="77"/>
              <a:ea typeface="+mn-lt"/>
              <a:cs typeface="+mn-lt"/>
            </a:endParaRPr>
          </a:p>
          <a:p>
            <a:pPr algn="l"/>
            <a:r>
              <a:rPr lang="de-DE" sz="1600" dirty="0" err="1">
                <a:solidFill>
                  <a:schemeClr val="bg1"/>
                </a:solidFill>
                <a:latin typeface="DINOT-Regular" panose="02000503030000020003" pitchFamily="2" charset="77"/>
                <a:ea typeface="+mn-lt"/>
                <a:cs typeface="+mn-lt"/>
              </a:rPr>
              <a:t>It</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facilitates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convenient</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testing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for</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families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supporting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access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to</a:t>
            </a:r>
            <a:r>
              <a:rPr lang="de-DE" sz="1600" dirty="0">
                <a:solidFill>
                  <a:schemeClr val="bg1"/>
                </a:solidFill>
                <a:latin typeface="DINOT-Regular" panose="02000503030000020003" pitchFamily="2" charset="77"/>
                <a:ea typeface="+mn-lt"/>
                <a:cs typeface="+mn-lt"/>
              </a:rPr>
              <a:t> care </a:t>
            </a:r>
            <a:r>
              <a:rPr lang="de-DE" sz="1600" dirty="0" err="1">
                <a:solidFill>
                  <a:schemeClr val="bg1"/>
                </a:solidFill>
                <a:latin typeface="DINOT-Regular" panose="02000503030000020003" pitchFamily="2" charset="77"/>
                <a:ea typeface="+mn-lt"/>
                <a:cs typeface="+mn-lt"/>
              </a:rPr>
              <a:t>as</a:t>
            </a:r>
            <a:r>
              <a:rPr lang="de-DE" sz="1600" dirty="0">
                <a:solidFill>
                  <a:schemeClr val="bg1"/>
                </a:solidFill>
                <a:latin typeface="DINOT-Regular" panose="02000503030000020003" pitchFamily="2" charset="77"/>
                <a:ea typeface="+mn-lt"/>
                <a:cs typeface="+mn-lt"/>
              </a:rPr>
              <a:t> a </a:t>
            </a:r>
            <a:r>
              <a:rPr lang="de-DE" sz="1600" dirty="0" err="1">
                <a:solidFill>
                  <a:schemeClr val="bg1"/>
                </a:solidFill>
                <a:latin typeface="DINOT-Regular" panose="02000503030000020003" pitchFamily="2" charset="77"/>
                <a:ea typeface="+mn-lt"/>
                <a:cs typeface="+mn-lt"/>
              </a:rPr>
              <a:t>unit</a:t>
            </a:r>
            <a:r>
              <a:rPr lang="de-DE" sz="1600" dirty="0">
                <a:solidFill>
                  <a:schemeClr val="bg1"/>
                </a:solidFill>
                <a:latin typeface="DINOT-Regular" panose="02000503030000020003" pitchFamily="2" charset="77"/>
                <a:ea typeface="+mn-lt"/>
                <a:cs typeface="+mn-lt"/>
              </a:rPr>
              <a:t>.</a:t>
            </a:r>
            <a:endParaRPr kumimoji="0" lang="en-US" sz="1600" u="none" strike="noStrike" kern="1200" cap="none" spc="0" normalizeH="0" baseline="0" noProof="0" dirty="0">
              <a:ln>
                <a:noFill/>
              </a:ln>
              <a:solidFill>
                <a:schemeClr val="bg1"/>
              </a:solidFill>
              <a:effectLst/>
              <a:uLnTx/>
              <a:uFillTx/>
              <a:latin typeface="DINOT-Regular" panose="02000503030000020003" pitchFamily="2" charset="77"/>
            </a:endParaRPr>
          </a:p>
        </p:txBody>
      </p:sp>
      <p:sp>
        <p:nvSpPr>
          <p:cNvPr id="16" name="TextBox 15">
            <a:extLst>
              <a:ext uri="{FF2B5EF4-FFF2-40B4-BE49-F238E27FC236}">
                <a16:creationId xmlns:a16="http://schemas.microsoft.com/office/drawing/2014/main" id="{306A987D-85EF-6D71-2CA2-43B5DDB65A58}"/>
              </a:ext>
            </a:extLst>
          </p:cNvPr>
          <p:cNvSpPr txBox="1"/>
          <p:nvPr/>
        </p:nvSpPr>
        <p:spPr>
          <a:xfrm>
            <a:off x="8035402" y="1109885"/>
            <a:ext cx="3420000" cy="361637"/>
          </a:xfrm>
          <a:prstGeom prst="rect">
            <a:avLst/>
          </a:prstGeom>
          <a:solidFill>
            <a:schemeClr val="accent2"/>
          </a:solidFill>
        </p:spPr>
        <p:txBody>
          <a:bodyPr wrap="square" lIns="91440" tIns="45720" rIns="91440" bIns="45720" anchor="t">
            <a:spAutoFit/>
          </a:bodyPr>
          <a:lstStyle/>
          <a:p>
            <a:pPr algn="ctr"/>
            <a:r>
              <a:rPr lang="de-DE" sz="1750" b="1" dirty="0">
                <a:solidFill>
                  <a:schemeClr val="tx2"/>
                </a:solidFill>
                <a:latin typeface="DINOT-Bold" panose="02000503030000020003" pitchFamily="2" charset="77"/>
                <a:ea typeface="+mn-lt"/>
                <a:cs typeface="+mn-lt"/>
              </a:rPr>
              <a:t>Family &amp; Household </a:t>
            </a:r>
            <a:r>
              <a:rPr lang="de-DE" sz="1750" b="1" dirty="0" err="1">
                <a:solidFill>
                  <a:schemeClr val="tx2"/>
                </a:solidFill>
                <a:latin typeface="DINOT-Bold" panose="02000503030000020003" pitchFamily="2" charset="77"/>
                <a:ea typeface="+mn-lt"/>
                <a:cs typeface="+mn-lt"/>
              </a:rPr>
              <a:t>Testing</a:t>
            </a:r>
            <a:endParaRPr lang="de-DE" sz="1750" b="1" dirty="0">
              <a:solidFill>
                <a:schemeClr val="tx2"/>
              </a:solidFill>
              <a:latin typeface="DINOT-Bold" panose="02000503030000020003" pitchFamily="2" charset="77"/>
              <a:ea typeface="+mn-lt"/>
              <a:cs typeface="+mn-lt"/>
            </a:endParaRPr>
          </a:p>
        </p:txBody>
      </p:sp>
      <p:sp>
        <p:nvSpPr>
          <p:cNvPr id="17" name="Content Placeholder 4">
            <a:extLst>
              <a:ext uri="{FF2B5EF4-FFF2-40B4-BE49-F238E27FC236}">
                <a16:creationId xmlns:a16="http://schemas.microsoft.com/office/drawing/2014/main" id="{456082A0-C89D-5877-74BF-0EA7E17A1663}"/>
              </a:ext>
            </a:extLst>
          </p:cNvPr>
          <p:cNvSpPr txBox="1">
            <a:spLocks/>
          </p:cNvSpPr>
          <p:nvPr/>
        </p:nvSpPr>
        <p:spPr>
          <a:xfrm>
            <a:off x="4386001" y="1471521"/>
            <a:ext cx="3420000" cy="3286745"/>
          </a:xfrm>
          <a:prstGeom prst="rect">
            <a:avLst/>
          </a:prstGeom>
          <a:solidFill>
            <a:schemeClr val="accent1"/>
          </a:solidFill>
          <a:ln w="57150">
            <a:noFill/>
          </a:ln>
        </p:spPr>
        <p:txBody>
          <a:bodyPr vert="horz" lIns="91440" tIns="45720" rIns="91440" bIns="45720" rtlCol="0" anchor="t">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e-DE" sz="1600" dirty="0">
              <a:solidFill>
                <a:schemeClr val="bg1"/>
              </a:solidFill>
              <a:latin typeface="DINOT-Regular" panose="02000503030000020003" pitchFamily="2" charset="77"/>
              <a:ea typeface="+mn-lt"/>
              <a:cs typeface="+mn-lt"/>
            </a:endParaRPr>
          </a:p>
          <a:p>
            <a:pPr algn="l"/>
            <a:r>
              <a:rPr lang="de-DE" sz="1600" dirty="0" err="1">
                <a:solidFill>
                  <a:schemeClr val="bg1"/>
                </a:solidFill>
                <a:latin typeface="DINOT-Regular" panose="02000503030000020003" pitchFamily="2" charset="77"/>
                <a:ea typeface="+mn-lt"/>
                <a:cs typeface="+mn-lt"/>
              </a:rPr>
              <a:t>Individuals</a:t>
            </a:r>
            <a:r>
              <a:rPr lang="de-DE" sz="1600" dirty="0">
                <a:solidFill>
                  <a:schemeClr val="bg1"/>
                </a:solidFill>
                <a:latin typeface="DINOT-Regular" panose="02000503030000020003" pitchFamily="2" charset="77"/>
                <a:ea typeface="+mn-lt"/>
                <a:cs typeface="+mn-lt"/>
              </a:rPr>
              <a:t> (e.g., </a:t>
            </a:r>
            <a:r>
              <a:rPr lang="de-DE" sz="1600" dirty="0" err="1">
                <a:solidFill>
                  <a:schemeClr val="bg1"/>
                </a:solidFill>
                <a:latin typeface="DINOT-Regular" panose="02000503030000020003" pitchFamily="2" charset="77"/>
                <a:ea typeface="+mn-lt"/>
                <a:cs typeface="+mn-lt"/>
              </a:rPr>
              <a:t>newly</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diagnosed</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or</a:t>
            </a:r>
            <a:r>
              <a:rPr lang="de-DE" sz="1600" dirty="0">
                <a:solidFill>
                  <a:schemeClr val="bg1"/>
                </a:solidFill>
                <a:latin typeface="DINOT-Regular" panose="02000503030000020003" pitchFamily="2" charset="77"/>
                <a:ea typeface="+mn-lt"/>
                <a:cs typeface="+mn-lt"/>
              </a:rPr>
              <a:t> at </a:t>
            </a:r>
            <a:r>
              <a:rPr lang="de-DE" sz="1600" dirty="0" err="1">
                <a:solidFill>
                  <a:schemeClr val="bg1"/>
                </a:solidFill>
                <a:latin typeface="DINOT-Regular" panose="02000503030000020003" pitchFamily="2" charset="77"/>
                <a:ea typeface="+mn-lt"/>
                <a:cs typeface="+mn-lt"/>
              </a:rPr>
              <a:t>risk</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distribute</a:t>
            </a:r>
            <a:r>
              <a:rPr lang="de-DE" sz="1600" dirty="0">
                <a:solidFill>
                  <a:schemeClr val="bg1"/>
                </a:solidFill>
                <a:latin typeface="DINOT-Regular" panose="02000503030000020003" pitchFamily="2" charset="77"/>
                <a:ea typeface="+mn-lt"/>
                <a:cs typeface="+mn-lt"/>
              </a:rPr>
              <a:t> HIVST </a:t>
            </a:r>
            <a:r>
              <a:rPr lang="de-DE" sz="1600" dirty="0" err="1">
                <a:solidFill>
                  <a:schemeClr val="bg1"/>
                </a:solidFill>
                <a:latin typeface="DINOT-Regular" panose="02000503030000020003" pitchFamily="2" charset="77"/>
                <a:ea typeface="+mn-lt"/>
                <a:cs typeface="+mn-lt"/>
              </a:rPr>
              <a:t>kits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to</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members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of</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their</a:t>
            </a:r>
            <a:r>
              <a:rPr lang="de-DE" sz="1600" dirty="0">
                <a:solidFill>
                  <a:schemeClr val="bg1"/>
                </a:solidFill>
                <a:latin typeface="DINOT-Regular" panose="02000503030000020003" pitchFamily="2" charset="77"/>
                <a:ea typeface="+mn-lt"/>
                <a:cs typeface="+mn-lt"/>
              </a:rPr>
              <a:t> social, sexual, </a:t>
            </a:r>
            <a:r>
              <a:rPr lang="de-DE" sz="1600" dirty="0" err="1">
                <a:solidFill>
                  <a:schemeClr val="bg1"/>
                </a:solidFill>
                <a:latin typeface="DINOT-Regular" panose="02000503030000020003" pitchFamily="2" charset="77"/>
                <a:ea typeface="+mn-lt"/>
                <a:cs typeface="+mn-lt"/>
              </a:rPr>
              <a:t>or</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drug-using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networks</a:t>
            </a:r>
            <a:r>
              <a:rPr lang="de-DE" sz="1600" dirty="0">
                <a:solidFill>
                  <a:schemeClr val="bg1"/>
                </a:solidFill>
                <a:latin typeface="DINOT-Regular" panose="02000503030000020003" pitchFamily="2" charset="77"/>
                <a:ea typeface="+mn-lt"/>
                <a:cs typeface="+mn-lt"/>
              </a:rPr>
              <a:t>. </a:t>
            </a:r>
          </a:p>
          <a:p>
            <a:pPr algn="l"/>
            <a:endParaRPr lang="de-DE" sz="1600" dirty="0">
              <a:solidFill>
                <a:schemeClr val="bg1"/>
              </a:solidFill>
              <a:latin typeface="DINOT-Regular" panose="02000503030000020003" pitchFamily="2" charset="77"/>
              <a:ea typeface="+mn-lt"/>
              <a:cs typeface="+mn-lt"/>
            </a:endParaRPr>
          </a:p>
          <a:p>
            <a:pPr algn="l"/>
            <a:r>
              <a:rPr lang="de-DE" sz="1600" dirty="0" err="1">
                <a:solidFill>
                  <a:schemeClr val="bg1"/>
                </a:solidFill>
                <a:latin typeface="DINOT-Regular" panose="02000503030000020003" pitchFamily="2" charset="77"/>
                <a:ea typeface="+mn-lt"/>
                <a:cs typeface="+mn-lt"/>
              </a:rPr>
              <a:t>It</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enhances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access</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to</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testing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while</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ensuring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privacy</a:t>
            </a:r>
            <a:r>
              <a:rPr lang="de-DE" sz="1600" dirty="0">
                <a:solidFill>
                  <a:schemeClr val="bg1"/>
                </a:solidFill>
                <a:latin typeface="DINOT-Regular" panose="02000503030000020003" pitchFamily="2" charset="77"/>
                <a:ea typeface="+mn-lt"/>
                <a:cs typeface="+mn-lt"/>
              </a:rPr>
              <a:t> and </a:t>
            </a:r>
            <a:r>
              <a:rPr lang="de-DE" sz="1600" dirty="0" err="1">
                <a:solidFill>
                  <a:schemeClr val="bg1"/>
                </a:solidFill>
                <a:latin typeface="DINOT-Regular" panose="02000503030000020003" pitchFamily="2" charset="77"/>
                <a:ea typeface="+mn-lt"/>
                <a:cs typeface="+mn-lt"/>
              </a:rPr>
              <a:t>encouraging</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broader</a:t>
            </a:r>
            <a:r>
              <a:rPr lang="de-DE" sz="1600" dirty="0">
                <a:solidFill>
                  <a:schemeClr val="bg1"/>
                </a:solidFill>
                <a:latin typeface="DINOT-Regular" panose="02000503030000020003" pitchFamily="2" charset="77"/>
                <a:ea typeface="+mn-lt"/>
                <a:cs typeface="+mn-lt"/>
              </a:rPr>
              <a:t> </a:t>
            </a:r>
            <a:r>
              <a:rPr lang="de-DE" sz="1600" dirty="0" err="1">
                <a:solidFill>
                  <a:schemeClr val="bg1"/>
                </a:solidFill>
                <a:latin typeface="DINOT-Regular" panose="02000503030000020003" pitchFamily="2" charset="77"/>
                <a:ea typeface="+mn-lt"/>
                <a:cs typeface="+mn-lt"/>
              </a:rPr>
              <a:t>coverage</a:t>
            </a:r>
            <a:r>
              <a:rPr lang="de-DE" sz="1600" dirty="0">
                <a:solidFill>
                  <a:schemeClr val="bg1"/>
                </a:solidFill>
                <a:latin typeface="DINOT-Regular" panose="02000503030000020003" pitchFamily="2" charset="77"/>
                <a:ea typeface="+mn-lt"/>
                <a:cs typeface="+mn-lt"/>
              </a:rPr>
              <a:t>.</a:t>
            </a:r>
            <a:endParaRPr kumimoji="0" lang="en-US" sz="1600" u="none" strike="noStrike" kern="1200" cap="none" spc="0" normalizeH="0" baseline="0" noProof="0" dirty="0">
              <a:ln>
                <a:noFill/>
              </a:ln>
              <a:solidFill>
                <a:schemeClr val="bg1"/>
              </a:solidFill>
              <a:effectLst/>
              <a:uLnTx/>
              <a:uFillTx/>
              <a:latin typeface="DINOT-Regular" panose="02000503030000020003" pitchFamily="2" charset="77"/>
            </a:endParaRPr>
          </a:p>
        </p:txBody>
      </p:sp>
      <p:sp>
        <p:nvSpPr>
          <p:cNvPr id="18" name="TextBox 17">
            <a:extLst>
              <a:ext uri="{FF2B5EF4-FFF2-40B4-BE49-F238E27FC236}">
                <a16:creationId xmlns:a16="http://schemas.microsoft.com/office/drawing/2014/main" id="{F3034B2B-4276-4B20-B1AA-B8D12C69B4F0}"/>
              </a:ext>
            </a:extLst>
          </p:cNvPr>
          <p:cNvSpPr txBox="1"/>
          <p:nvPr/>
        </p:nvSpPr>
        <p:spPr>
          <a:xfrm>
            <a:off x="4386001" y="1109885"/>
            <a:ext cx="3420000" cy="361637"/>
          </a:xfrm>
          <a:prstGeom prst="rect">
            <a:avLst/>
          </a:prstGeom>
          <a:solidFill>
            <a:schemeClr val="accent2"/>
          </a:solidFill>
        </p:spPr>
        <p:txBody>
          <a:bodyPr wrap="square" lIns="91440" tIns="45720" rIns="91440" bIns="45720" anchor="t">
            <a:spAutoFit/>
          </a:bodyPr>
          <a:lstStyle/>
          <a:p>
            <a:pPr algn="ctr"/>
            <a:r>
              <a:rPr lang="de-DE" sz="1750" b="1" dirty="0" err="1">
                <a:solidFill>
                  <a:schemeClr val="tx2"/>
                </a:solidFill>
                <a:latin typeface="DINOT-Bold" panose="02000503030000020003" pitchFamily="2" charset="77"/>
                <a:ea typeface="+mn-lt"/>
                <a:cs typeface="+mn-lt"/>
              </a:rPr>
              <a:t>Social</a:t>
            </a:r>
            <a:r>
              <a:rPr lang="de-DE" sz="1750" b="1" dirty="0">
                <a:solidFill>
                  <a:schemeClr val="tx2"/>
                </a:solidFill>
                <a:latin typeface="DINOT-Bold" panose="02000503030000020003" pitchFamily="2" charset="77"/>
                <a:ea typeface="+mn-lt"/>
                <a:cs typeface="+mn-lt"/>
              </a:rPr>
              <a:t> Network </a:t>
            </a:r>
            <a:r>
              <a:rPr lang="de-DE" sz="1750" b="1" dirty="0" err="1">
                <a:solidFill>
                  <a:schemeClr val="tx2"/>
                </a:solidFill>
                <a:latin typeface="DINOT-Bold" panose="02000503030000020003" pitchFamily="2" charset="77"/>
                <a:ea typeface="+mn-lt"/>
                <a:cs typeface="+mn-lt"/>
              </a:rPr>
              <a:t>Testing</a:t>
            </a:r>
            <a:endParaRPr lang="de-DE" sz="1750" b="1" dirty="0">
              <a:solidFill>
                <a:schemeClr val="tx2"/>
              </a:solidFill>
              <a:latin typeface="DINOT-Bold" panose="02000503030000020003" pitchFamily="2" charset="77"/>
              <a:ea typeface="+mn-lt"/>
              <a:cs typeface="+mn-lt"/>
            </a:endParaRPr>
          </a:p>
        </p:txBody>
      </p:sp>
      <p:sp>
        <p:nvSpPr>
          <p:cNvPr id="19" name="Title 1">
            <a:extLst>
              <a:ext uri="{FF2B5EF4-FFF2-40B4-BE49-F238E27FC236}">
                <a16:creationId xmlns:a16="http://schemas.microsoft.com/office/drawing/2014/main" id="{161B5A13-0BD0-495A-3BA5-B4886E6FF621}"/>
              </a:ext>
            </a:extLst>
          </p:cNvPr>
          <p:cNvSpPr txBox="1">
            <a:spLocks/>
          </p:cNvSpPr>
          <p:nvPr/>
        </p:nvSpPr>
        <p:spPr>
          <a:xfrm>
            <a:off x="736601" y="213380"/>
            <a:ext cx="10718799" cy="523220"/>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US" sz="2800" dirty="0">
                <a:solidFill>
                  <a:schemeClr val="accent1"/>
                </a:solidFill>
                <a:latin typeface="DINOT-Regular" panose="02000503030000020003" pitchFamily="2" charset="77"/>
                <a:cs typeface="Poppins"/>
              </a:rPr>
              <a:t>HIVST Use Cases (3) – Network-Based Testing</a:t>
            </a:r>
            <a:endParaRPr kumimoji="0" lang="en-GB" sz="28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0CCFE41B-04AB-3BB8-B201-E7F8BDE08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94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33BCD6E3-71BC-56DA-F0BD-5EBA4CF3039D}"/>
              </a:ext>
            </a:extLst>
          </p:cNvPr>
          <p:cNvSpPr txBox="1">
            <a:spLocks/>
          </p:cNvSpPr>
          <p:nvPr/>
        </p:nvSpPr>
        <p:spPr>
          <a:xfrm>
            <a:off x="5981249" y="1471521"/>
            <a:ext cx="5474153" cy="1220879"/>
          </a:xfrm>
          <a:prstGeom prst="rect">
            <a:avLst/>
          </a:prstGeom>
          <a:solidFill>
            <a:schemeClr val="accent1"/>
          </a:solidFill>
          <a:ln w="57150">
            <a:noFill/>
          </a:ln>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b="0" i="0" dirty="0">
                <a:ln>
                  <a:noFill/>
                </a:ln>
                <a:solidFill>
                  <a:schemeClr val="bg1"/>
                </a:solidFill>
                <a:latin typeface="DINOT-Regular" panose="02000503030000020003" pitchFamily="2" charset="77"/>
              </a:rPr>
              <a:t>NBT approaches in which sexual and/or injection partners of clients who have been diagnosed with an infection are contacted, notified of potential exposure, and offered testing and other services</a:t>
            </a:r>
          </a:p>
        </p:txBody>
      </p:sp>
      <p:sp>
        <p:nvSpPr>
          <p:cNvPr id="18" name="TextBox 17">
            <a:extLst>
              <a:ext uri="{FF2B5EF4-FFF2-40B4-BE49-F238E27FC236}">
                <a16:creationId xmlns:a16="http://schemas.microsoft.com/office/drawing/2014/main" id="{35604C0F-B53E-66F2-6A63-EC74D2396972}"/>
              </a:ext>
            </a:extLst>
          </p:cNvPr>
          <p:cNvSpPr txBox="1"/>
          <p:nvPr/>
        </p:nvSpPr>
        <p:spPr>
          <a:xfrm>
            <a:off x="5981249" y="1109885"/>
            <a:ext cx="5474153" cy="369332"/>
          </a:xfrm>
          <a:prstGeom prst="rect">
            <a:avLst/>
          </a:prstGeom>
          <a:solidFill>
            <a:schemeClr val="accent2"/>
          </a:solidFill>
        </p:spPr>
        <p:txBody>
          <a:bodyPr wrap="square" lIns="91440" tIns="45720" rIns="91440" bIns="45720" anchor="t">
            <a:spAutoFit/>
          </a:bodyPr>
          <a:lstStyle/>
          <a:p>
            <a:r>
              <a:rPr lang="en-US" sz="1800" b="1" i="0" dirty="0">
                <a:ln>
                  <a:noFill/>
                </a:ln>
                <a:solidFill>
                  <a:schemeClr val="tx2"/>
                </a:solidFill>
                <a:latin typeface="DINOT-Bold" panose="02000503030000020003" pitchFamily="2" charset="77"/>
              </a:rPr>
              <a:t>Partner Services</a:t>
            </a:r>
          </a:p>
        </p:txBody>
      </p:sp>
      <p:pic>
        <p:nvPicPr>
          <p:cNvPr id="6" name="Picture 5">
            <a:extLst>
              <a:ext uri="{FF2B5EF4-FFF2-40B4-BE49-F238E27FC236}">
                <a16:creationId xmlns:a16="http://schemas.microsoft.com/office/drawing/2014/main" id="{60033B7C-8AA4-39DB-410A-E836A7E7DB7B}"/>
              </a:ext>
            </a:extLst>
          </p:cNvPr>
          <p:cNvPicPr>
            <a:picLocks noChangeAspect="1"/>
          </p:cNvPicPr>
          <p:nvPr/>
        </p:nvPicPr>
        <p:blipFill>
          <a:blip r:embed="rId3">
            <a:extLst>
              <a:ext uri="{28A0092B-C50C-407E-A947-70E740481C1C}">
                <a14:useLocalDpi xmlns:a14="http://schemas.microsoft.com/office/drawing/2010/main" val="0"/>
              </a:ext>
            </a:extLst>
          </a:blip>
          <a:srcRect l="25535" t="16984" r="27054" b="4445"/>
          <a:stretch/>
        </p:blipFill>
        <p:spPr>
          <a:xfrm>
            <a:off x="564570" y="1306549"/>
            <a:ext cx="3732602" cy="3479545"/>
          </a:xfrm>
          <a:prstGeom prst="rect">
            <a:avLst/>
          </a:prstGeom>
        </p:spPr>
      </p:pic>
      <p:sp>
        <p:nvSpPr>
          <p:cNvPr id="11" name="Rectangle 10">
            <a:extLst>
              <a:ext uri="{FF2B5EF4-FFF2-40B4-BE49-F238E27FC236}">
                <a16:creationId xmlns:a16="http://schemas.microsoft.com/office/drawing/2014/main" id="{EA50ED2E-BA9E-83BC-066F-F9D02DAC6A28}"/>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itle 1">
            <a:extLst>
              <a:ext uri="{FF2B5EF4-FFF2-40B4-BE49-F238E27FC236}">
                <a16:creationId xmlns:a16="http://schemas.microsoft.com/office/drawing/2014/main" id="{2D154317-37CD-E563-4F00-F6E5AE1B8391}"/>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4" name="Right Brace 3">
            <a:extLst>
              <a:ext uri="{FF2B5EF4-FFF2-40B4-BE49-F238E27FC236}">
                <a16:creationId xmlns:a16="http://schemas.microsoft.com/office/drawing/2014/main" id="{A6FB1A3A-5608-37DD-C315-5AF833B6683E}"/>
              </a:ext>
            </a:extLst>
          </p:cNvPr>
          <p:cNvSpPr/>
          <p:nvPr/>
        </p:nvSpPr>
        <p:spPr>
          <a:xfrm>
            <a:off x="4195573" y="1496324"/>
            <a:ext cx="281273" cy="30988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latin typeface="DINOT-Regular" panose="02000503030000020003" pitchFamily="2" charset="77"/>
            </a:endParaRPr>
          </a:p>
        </p:txBody>
      </p:sp>
      <p:sp>
        <p:nvSpPr>
          <p:cNvPr id="5" name="TextBox 4">
            <a:extLst>
              <a:ext uri="{FF2B5EF4-FFF2-40B4-BE49-F238E27FC236}">
                <a16:creationId xmlns:a16="http://schemas.microsoft.com/office/drawing/2014/main" id="{343BF0B3-C7D5-15E3-7FB8-B94F922A032A}"/>
              </a:ext>
            </a:extLst>
          </p:cNvPr>
          <p:cNvSpPr txBox="1"/>
          <p:nvPr/>
        </p:nvSpPr>
        <p:spPr>
          <a:xfrm>
            <a:off x="4476846" y="2061281"/>
            <a:ext cx="1324729" cy="1977464"/>
          </a:xfrm>
          <a:prstGeom prst="rect">
            <a:avLst/>
          </a:prstGeom>
          <a:noFill/>
        </p:spPr>
        <p:txBody>
          <a:bodyPr wrap="square" rtlCol="0">
            <a:spAutoFit/>
          </a:bodyPr>
          <a:lstStyle/>
          <a:p>
            <a:r>
              <a:rPr lang="en-US" sz="1750" b="1" dirty="0">
                <a:solidFill>
                  <a:schemeClr val="tx2"/>
                </a:solidFill>
                <a:latin typeface="DINOT-Bold" panose="02000503030000020003" pitchFamily="2" charset="77"/>
              </a:rPr>
              <a:t>HIV</a:t>
            </a:r>
          </a:p>
          <a:p>
            <a:endParaRPr lang="en-US" sz="1750" b="1" dirty="0">
              <a:solidFill>
                <a:schemeClr val="tx2"/>
              </a:solidFill>
              <a:latin typeface="DINOT-Bold" panose="02000503030000020003" pitchFamily="2" charset="77"/>
            </a:endParaRPr>
          </a:p>
          <a:p>
            <a:r>
              <a:rPr lang="en-US" sz="1750" b="1" dirty="0">
                <a:solidFill>
                  <a:schemeClr val="tx2"/>
                </a:solidFill>
                <a:latin typeface="DINOT-Bold" panose="02000503030000020003" pitchFamily="2" charset="77"/>
              </a:rPr>
              <a:t>Hepatitis B</a:t>
            </a:r>
          </a:p>
          <a:p>
            <a:endParaRPr lang="en-US" sz="1750" b="1" dirty="0">
              <a:solidFill>
                <a:schemeClr val="tx2"/>
              </a:solidFill>
              <a:latin typeface="DINOT-Bold" panose="02000503030000020003" pitchFamily="2" charset="77"/>
            </a:endParaRPr>
          </a:p>
          <a:p>
            <a:r>
              <a:rPr lang="en-US" sz="1750" b="1" dirty="0">
                <a:solidFill>
                  <a:schemeClr val="tx2"/>
                </a:solidFill>
                <a:latin typeface="DINOT-Bold" panose="02000503030000020003" pitchFamily="2" charset="77"/>
              </a:rPr>
              <a:t>Hepatitis C</a:t>
            </a:r>
          </a:p>
          <a:p>
            <a:endParaRPr lang="en-US" sz="1750" b="1" dirty="0">
              <a:solidFill>
                <a:schemeClr val="tx2"/>
              </a:solidFill>
              <a:latin typeface="DINOT-Bold" panose="02000503030000020003" pitchFamily="2" charset="77"/>
            </a:endParaRPr>
          </a:p>
          <a:p>
            <a:r>
              <a:rPr lang="en-US" sz="1750" b="1" dirty="0">
                <a:solidFill>
                  <a:schemeClr val="tx2"/>
                </a:solidFill>
                <a:latin typeface="DINOT-Bold" panose="02000503030000020003" pitchFamily="2" charset="77"/>
              </a:rPr>
              <a:t>Other STIs</a:t>
            </a:r>
          </a:p>
        </p:txBody>
      </p:sp>
      <p:sp>
        <p:nvSpPr>
          <p:cNvPr id="19" name="Content Placeholder 4">
            <a:extLst>
              <a:ext uri="{FF2B5EF4-FFF2-40B4-BE49-F238E27FC236}">
                <a16:creationId xmlns:a16="http://schemas.microsoft.com/office/drawing/2014/main" id="{E6D0F87F-E559-0E33-5D7E-6714C0079205}"/>
              </a:ext>
            </a:extLst>
          </p:cNvPr>
          <p:cNvSpPr txBox="1">
            <a:spLocks/>
          </p:cNvSpPr>
          <p:nvPr/>
        </p:nvSpPr>
        <p:spPr>
          <a:xfrm>
            <a:off x="5981249" y="4722721"/>
            <a:ext cx="5474153" cy="1220879"/>
          </a:xfrm>
          <a:prstGeom prst="rect">
            <a:avLst/>
          </a:prstGeom>
          <a:solidFill>
            <a:schemeClr val="accent1"/>
          </a:solidFill>
          <a:ln w="57150">
            <a:noFill/>
          </a:ln>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b="0" i="0" dirty="0">
                <a:ln>
                  <a:noFill/>
                </a:ln>
                <a:solidFill>
                  <a:schemeClr val="bg1"/>
                </a:solidFill>
                <a:latin typeface="DINOT-Regular" panose="02000503030000020003" pitchFamily="2" charset="77"/>
              </a:rPr>
              <a:t>NBT approaches in which family members (such as biological children for HIV or HBV) and other household members (for HBV) are contacted, notified of potential exposure, and offered testing and other services</a:t>
            </a:r>
          </a:p>
        </p:txBody>
      </p:sp>
      <p:sp>
        <p:nvSpPr>
          <p:cNvPr id="20" name="TextBox 19">
            <a:extLst>
              <a:ext uri="{FF2B5EF4-FFF2-40B4-BE49-F238E27FC236}">
                <a16:creationId xmlns:a16="http://schemas.microsoft.com/office/drawing/2014/main" id="{CF0929CB-544F-1D41-150C-73F79DCC92F9}"/>
              </a:ext>
            </a:extLst>
          </p:cNvPr>
          <p:cNvSpPr txBox="1"/>
          <p:nvPr/>
        </p:nvSpPr>
        <p:spPr>
          <a:xfrm>
            <a:off x="5981249" y="4361085"/>
            <a:ext cx="5474153" cy="369332"/>
          </a:xfrm>
          <a:prstGeom prst="rect">
            <a:avLst/>
          </a:prstGeom>
          <a:solidFill>
            <a:schemeClr val="accent2"/>
          </a:solidFill>
        </p:spPr>
        <p:txBody>
          <a:bodyPr wrap="square" lIns="91440" tIns="45720" rIns="91440" bIns="45720" anchor="t">
            <a:spAutoFit/>
          </a:bodyPr>
          <a:lstStyle/>
          <a:p>
            <a:r>
              <a:rPr lang="en-US" sz="1800" b="1" i="0" dirty="0">
                <a:ln>
                  <a:noFill/>
                </a:ln>
                <a:solidFill>
                  <a:schemeClr val="tx2"/>
                </a:solidFill>
                <a:latin typeface="DINOT-Bold" panose="02000503030000020003" pitchFamily="2" charset="77"/>
              </a:rPr>
              <a:t>Family &amp; household testing services</a:t>
            </a:r>
          </a:p>
        </p:txBody>
      </p:sp>
      <p:sp>
        <p:nvSpPr>
          <p:cNvPr id="21" name="Content Placeholder 4">
            <a:extLst>
              <a:ext uri="{FF2B5EF4-FFF2-40B4-BE49-F238E27FC236}">
                <a16:creationId xmlns:a16="http://schemas.microsoft.com/office/drawing/2014/main" id="{FF13747B-78FB-1C94-DD76-E49275C4507C}"/>
              </a:ext>
            </a:extLst>
          </p:cNvPr>
          <p:cNvSpPr txBox="1">
            <a:spLocks/>
          </p:cNvSpPr>
          <p:nvPr/>
        </p:nvSpPr>
        <p:spPr>
          <a:xfrm>
            <a:off x="5981249" y="3097121"/>
            <a:ext cx="5474153" cy="1220879"/>
          </a:xfrm>
          <a:prstGeom prst="rect">
            <a:avLst/>
          </a:prstGeom>
          <a:solidFill>
            <a:schemeClr val="accent1"/>
          </a:solidFill>
          <a:ln w="57150">
            <a:noFill/>
          </a:ln>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500" b="0" i="0" dirty="0">
                <a:ln>
                  <a:noFill/>
                </a:ln>
                <a:solidFill>
                  <a:schemeClr val="bg1"/>
                </a:solidFill>
                <a:latin typeface="DINOT-Regular" panose="02000503030000020003" pitchFamily="2" charset="77"/>
              </a:rPr>
              <a:t>NBT approaches in which individuals living with or at risk of infections encourage and support social contacts to seek testing and other services, or distribute self-testing kits to social contacts</a:t>
            </a:r>
          </a:p>
        </p:txBody>
      </p:sp>
      <p:sp>
        <p:nvSpPr>
          <p:cNvPr id="22" name="TextBox 21">
            <a:extLst>
              <a:ext uri="{FF2B5EF4-FFF2-40B4-BE49-F238E27FC236}">
                <a16:creationId xmlns:a16="http://schemas.microsoft.com/office/drawing/2014/main" id="{0C524498-4E6C-745C-B5FD-82A7A6A5DC97}"/>
              </a:ext>
            </a:extLst>
          </p:cNvPr>
          <p:cNvSpPr txBox="1"/>
          <p:nvPr/>
        </p:nvSpPr>
        <p:spPr>
          <a:xfrm>
            <a:off x="5981249" y="2735485"/>
            <a:ext cx="5474153" cy="369332"/>
          </a:xfrm>
          <a:prstGeom prst="rect">
            <a:avLst/>
          </a:prstGeom>
          <a:solidFill>
            <a:schemeClr val="accent2"/>
          </a:solidFill>
        </p:spPr>
        <p:txBody>
          <a:bodyPr wrap="square" lIns="91440" tIns="45720" rIns="91440" bIns="45720" anchor="t">
            <a:spAutoFit/>
          </a:bodyPr>
          <a:lstStyle/>
          <a:p>
            <a:r>
              <a:rPr lang="en-US" sz="1800" b="1" i="0" dirty="0">
                <a:ln>
                  <a:noFill/>
                </a:ln>
                <a:solidFill>
                  <a:schemeClr val="tx2"/>
                </a:solidFill>
                <a:latin typeface="DINOT-Bold" panose="02000503030000020003" pitchFamily="2" charset="77"/>
              </a:rPr>
              <a:t>Social network testing services</a:t>
            </a:r>
          </a:p>
        </p:txBody>
      </p:sp>
      <p:sp>
        <p:nvSpPr>
          <p:cNvPr id="15" name="Title 1">
            <a:extLst>
              <a:ext uri="{FF2B5EF4-FFF2-40B4-BE49-F238E27FC236}">
                <a16:creationId xmlns:a16="http://schemas.microsoft.com/office/drawing/2014/main" id="{E8D7DB58-42B3-2981-FD7E-5C7D89FFA967}"/>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US" sz="2500" dirty="0">
                <a:solidFill>
                  <a:schemeClr val="accent1"/>
                </a:solidFill>
                <a:latin typeface="DINOT-Regular" panose="02000503030000020003" pitchFamily="2" charset="77"/>
              </a:rPr>
              <a:t>What </a:t>
            </a:r>
            <a:r>
              <a:rPr lang="en-US" sz="2500" dirty="0">
                <a:solidFill>
                  <a:schemeClr val="accent1"/>
                </a:solidFill>
                <a:latin typeface="DINOT-Regular" panose="02000503030000020003" pitchFamily="2" charset="77"/>
                <a:ea typeface="Calibri"/>
                <a:cs typeface="Calibri"/>
              </a:rPr>
              <a:t>is</a:t>
            </a:r>
            <a:r>
              <a:rPr lang="en-US" sz="2500" dirty="0">
                <a:solidFill>
                  <a:schemeClr val="accent1"/>
                </a:solidFill>
                <a:latin typeface="DINOT-Regular" panose="02000503030000020003" pitchFamily="2" charset="77"/>
              </a:rPr>
              <a:t> “Network-Based Testing?”</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0904725B-DBF9-3871-8245-A9A8DC30A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887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A97F718F-DEED-AF5F-F40A-7DECA9F6F8F9}"/>
              </a:ext>
            </a:extLst>
          </p:cNvPr>
          <p:cNvSpPr txBox="1">
            <a:spLocks noChangeArrowheads="1"/>
          </p:cNvSpPr>
          <p:nvPr/>
        </p:nvSpPr>
        <p:spPr bwMode="auto">
          <a:xfrm>
            <a:off x="736600" y="1117302"/>
            <a:ext cx="10718799" cy="567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US" altLang="en-US" sz="1800" b="1" dirty="0">
                <a:solidFill>
                  <a:schemeClr val="accent1"/>
                </a:solidFill>
                <a:latin typeface="DINOT-Bold" panose="02000503030000020003" pitchFamily="2" charset="77"/>
              </a:rPr>
              <a:t>What is the concept of HIV self-testing? </a:t>
            </a:r>
          </a:p>
          <a:p>
            <a:pPr>
              <a:lnSpc>
                <a:spcPct val="100000"/>
              </a:lnSpc>
              <a:spcBef>
                <a:spcPct val="0"/>
              </a:spcBef>
              <a:spcAft>
                <a:spcPct val="0"/>
              </a:spcAft>
            </a:pPr>
            <a:r>
              <a:rPr lang="en-GB" sz="1800" dirty="0">
                <a:solidFill>
                  <a:schemeClr val="tx2"/>
                </a:solidFill>
                <a:latin typeface="DINOT-Regular" panose="02000503030000020003" pitchFamily="2" charset="77"/>
              </a:rPr>
              <a:t>What are the benefits of HIVST? </a:t>
            </a:r>
          </a:p>
          <a:p>
            <a:pPr>
              <a:lnSpc>
                <a:spcPct val="100000"/>
              </a:lnSpc>
              <a:spcBef>
                <a:spcPct val="0"/>
              </a:spcBef>
              <a:spcAft>
                <a:spcPct val="0"/>
              </a:spcAft>
            </a:pPr>
            <a:r>
              <a:rPr lang="en-GB" sz="1800" dirty="0">
                <a:solidFill>
                  <a:schemeClr val="tx2"/>
                </a:solidFill>
                <a:latin typeface="DINOT-Regular" panose="02000503030000020003" pitchFamily="2" charset="77"/>
              </a:rPr>
              <a:t>What is the evidence supporting HIVST? </a:t>
            </a:r>
          </a:p>
          <a:p>
            <a:pPr marL="0" indent="0">
              <a:lnSpc>
                <a:spcPct val="100000"/>
              </a:lnSpc>
              <a:spcBef>
                <a:spcPct val="0"/>
              </a:spcBef>
              <a:spcAft>
                <a:spcPct val="0"/>
              </a:spcAft>
              <a:buNone/>
            </a:pPr>
            <a:endParaRPr lang="en-US" altLang="en-US" sz="1800" dirty="0">
              <a:solidFill>
                <a:schemeClr val="tx2"/>
              </a:solidFill>
              <a:latin typeface="DINOT-Regular" panose="02000503030000020003" pitchFamily="2" charset="77"/>
            </a:endParaRPr>
          </a:p>
          <a:p>
            <a:pPr marL="0" marR="0" lvl="0" indent="0" algn="l" defTabSz="914400">
              <a:lnSpc>
                <a:spcPct val="100000"/>
              </a:lnSpc>
              <a:spcBef>
                <a:spcPct val="0"/>
              </a:spcBef>
              <a:spcAft>
                <a:spcPct val="0"/>
              </a:spcAft>
              <a:buClrTx/>
              <a:buSzTx/>
              <a:buNone/>
              <a:tabLst/>
            </a:pPr>
            <a:r>
              <a:rPr kumimoji="0" lang="en-US" altLang="en-US" sz="1800" b="1" u="none" strike="noStrike" cap="none" normalizeH="0" baseline="0" dirty="0">
                <a:ln>
                  <a:noFill/>
                </a:ln>
                <a:solidFill>
                  <a:schemeClr val="accent1"/>
                </a:solidFill>
                <a:effectLst/>
                <a:latin typeface="DINOT-Bold" panose="02000503030000020003" pitchFamily="2" charset="77"/>
              </a:rPr>
              <a:t>How does HIVST align with self-care principles?</a:t>
            </a:r>
            <a:endParaRPr lang="en-US" altLang="en-US" sz="1800" b="1" dirty="0">
              <a:solidFill>
                <a:schemeClr val="accent1"/>
              </a:solidFill>
              <a:latin typeface="DINOT-Bold" panose="02000503030000020003" pitchFamily="2" charset="77"/>
            </a:endParaRPr>
          </a:p>
          <a:p>
            <a:pPr eaLnBrk="0" fontAlgn="base" hangingPunct="0">
              <a:lnSpc>
                <a:spcPct val="100000"/>
              </a:lnSpc>
              <a:spcBef>
                <a:spcPct val="0"/>
              </a:spcBef>
              <a:spcAft>
                <a:spcPct val="0"/>
              </a:spcAft>
            </a:pPr>
            <a:r>
              <a:rPr kumimoji="0" lang="en-US" altLang="en-US" sz="1800" u="none" strike="noStrike" cap="none" normalizeH="0" baseline="0" dirty="0">
                <a:ln>
                  <a:noFill/>
                </a:ln>
                <a:solidFill>
                  <a:schemeClr val="tx2"/>
                </a:solidFill>
                <a:effectLst/>
                <a:latin typeface="DINOT-Regular" panose="02000503030000020003" pitchFamily="2" charset="77"/>
              </a:rPr>
              <a:t>What aspects of self-care are supported by HIVST?</a:t>
            </a:r>
          </a:p>
          <a:p>
            <a:pPr eaLnBrk="0" fontAlgn="base" hangingPunct="0">
              <a:lnSpc>
                <a:spcPct val="100000"/>
              </a:lnSpc>
              <a:spcBef>
                <a:spcPct val="0"/>
              </a:spcBef>
              <a:spcAft>
                <a:spcPct val="0"/>
              </a:spcAft>
            </a:pPr>
            <a:r>
              <a:rPr kumimoji="0" lang="en-US" altLang="en-US" sz="1800" u="none" strike="noStrike" cap="none" normalizeH="0" baseline="0" dirty="0">
                <a:ln>
                  <a:noFill/>
                </a:ln>
                <a:solidFill>
                  <a:schemeClr val="tx2"/>
                </a:solidFill>
                <a:effectLst/>
                <a:latin typeface="DINOT-Regular" panose="02000503030000020003" pitchFamily="2" charset="77"/>
              </a:rPr>
              <a:t>How does HIVST empower individuals in managing their health independently?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u="none" strike="noStrike" cap="none" normalizeH="0" baseline="0" dirty="0">
              <a:ln>
                <a:noFill/>
              </a:ln>
              <a:solidFill>
                <a:schemeClr val="tx2"/>
              </a:solidFill>
              <a:effectLst/>
              <a:latin typeface="DINOT-Regular" panose="02000503030000020003" pitchFamily="2" charset="77"/>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u="none" strike="noStrike" cap="none" normalizeH="0" baseline="0" dirty="0">
                <a:ln>
                  <a:noFill/>
                </a:ln>
                <a:solidFill>
                  <a:schemeClr val="accent1"/>
                </a:solidFill>
                <a:effectLst/>
                <a:latin typeface="DINOT-Bold" panose="02000503030000020003" pitchFamily="2" charset="77"/>
              </a:rPr>
              <a:t>What are the main HIVST distribution models, and how do they differ?</a:t>
            </a:r>
            <a:endParaRPr lang="en-US" altLang="en-US" sz="1800" b="1" dirty="0">
              <a:solidFill>
                <a:schemeClr val="accent1"/>
              </a:solidFill>
              <a:latin typeface="DINOT-Bold" panose="02000503030000020003" pitchFamily="2" charset="77"/>
            </a:endParaRPr>
          </a:p>
          <a:p>
            <a:pPr eaLnBrk="0" fontAlgn="base" hangingPunct="0">
              <a:lnSpc>
                <a:spcPct val="100000"/>
              </a:lnSpc>
              <a:spcBef>
                <a:spcPct val="0"/>
              </a:spcBef>
              <a:spcAft>
                <a:spcPct val="0"/>
              </a:spcAft>
            </a:pPr>
            <a:r>
              <a:rPr kumimoji="0" lang="en-US" altLang="en-US" sz="1800" u="none" strike="noStrike" cap="none" normalizeH="0" baseline="0" dirty="0">
                <a:ln>
                  <a:noFill/>
                </a:ln>
                <a:solidFill>
                  <a:schemeClr val="tx2"/>
                </a:solidFill>
                <a:effectLst/>
                <a:latin typeface="DINOT-Regular" panose="02000503030000020003" pitchFamily="2" charset="77"/>
              </a:rPr>
              <a:t>What is the difference between direct and secondary distribution?</a:t>
            </a:r>
          </a:p>
          <a:p>
            <a:pPr eaLnBrk="0" fontAlgn="base" hangingPunct="0">
              <a:lnSpc>
                <a:spcPct val="100000"/>
              </a:lnSpc>
              <a:spcBef>
                <a:spcPct val="0"/>
              </a:spcBef>
              <a:spcAft>
                <a:spcPct val="0"/>
              </a:spcAft>
            </a:pPr>
            <a:r>
              <a:rPr kumimoji="0" lang="en-US" altLang="en-US" sz="1800" u="none" strike="noStrike" cap="none" normalizeH="0" baseline="0" dirty="0">
                <a:ln>
                  <a:noFill/>
                </a:ln>
                <a:solidFill>
                  <a:schemeClr val="tx2"/>
                </a:solidFill>
                <a:effectLst/>
                <a:latin typeface="DINOT-Regular" panose="02000503030000020003" pitchFamily="2" charset="77"/>
              </a:rPr>
              <a:t>How do network distribution and index testing within secondary models reach high-risk or hard-to-reach populations?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u="none" strike="noStrike" cap="none" normalizeH="0" baseline="0" dirty="0">
              <a:ln>
                <a:noFill/>
              </a:ln>
              <a:solidFill>
                <a:schemeClr val="tx2"/>
              </a:solidFill>
              <a:effectLst/>
              <a:latin typeface="DINOT-Regular" panose="02000503030000020003" pitchFamily="2" charset="77"/>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u="none" strike="noStrike" cap="none" normalizeH="0" baseline="0" dirty="0">
                <a:ln>
                  <a:noFill/>
                </a:ln>
                <a:solidFill>
                  <a:schemeClr val="accent1"/>
                </a:solidFill>
                <a:effectLst/>
                <a:latin typeface="DINOT-Bold" panose="02000503030000020003" pitchFamily="2" charset="77"/>
              </a:rPr>
              <a:t>What new recommendations are included in the 2024 HIVST guidelines?</a:t>
            </a:r>
            <a:endParaRPr lang="en-US" altLang="en-US" sz="1800" b="1" dirty="0">
              <a:solidFill>
                <a:schemeClr val="accent1"/>
              </a:solidFill>
              <a:latin typeface="DINOT-Bold" panose="02000503030000020003" pitchFamily="2" charset="77"/>
            </a:endParaRPr>
          </a:p>
          <a:p>
            <a:pPr eaLnBrk="0" fontAlgn="base" hangingPunct="0">
              <a:lnSpc>
                <a:spcPct val="100000"/>
              </a:lnSpc>
              <a:spcBef>
                <a:spcPct val="0"/>
              </a:spcBef>
              <a:spcAft>
                <a:spcPct val="0"/>
              </a:spcAft>
            </a:pPr>
            <a:r>
              <a:rPr kumimoji="0" lang="en-US" altLang="en-US" sz="1800" u="none" strike="noStrike" cap="none" normalizeH="0" baseline="0" dirty="0">
                <a:ln>
                  <a:noFill/>
                </a:ln>
                <a:solidFill>
                  <a:schemeClr val="tx2"/>
                </a:solidFill>
                <a:effectLst/>
                <a:latin typeface="DINOT-Regular" panose="02000503030000020003" pitchFamily="2" charset="77"/>
              </a:rPr>
              <a:t>How has facility-based HIVST been updated, especially regarding low-coverage clinical settings?</a:t>
            </a:r>
          </a:p>
          <a:p>
            <a:pPr eaLnBrk="0" fontAlgn="base" hangingPunct="0">
              <a:lnSpc>
                <a:spcPct val="100000"/>
              </a:lnSpc>
              <a:spcBef>
                <a:spcPct val="0"/>
              </a:spcBef>
              <a:spcAft>
                <a:spcPct val="0"/>
              </a:spcAft>
            </a:pPr>
            <a:r>
              <a:rPr kumimoji="0" lang="en-US" altLang="en-US" sz="1800" u="none" strike="noStrike" cap="none" normalizeH="0" baseline="0" dirty="0">
                <a:ln>
                  <a:noFill/>
                </a:ln>
                <a:solidFill>
                  <a:schemeClr val="tx2"/>
                </a:solidFill>
                <a:effectLst/>
                <a:latin typeface="DINOT-Regular" panose="02000503030000020003" pitchFamily="2" charset="77"/>
              </a:rPr>
              <a:t>What are the new recommendations for using HIVST alongside </a:t>
            </a:r>
            <a:r>
              <a:rPr kumimoji="0" lang="en-US" altLang="en-US" sz="1800" u="none" strike="noStrike" cap="none" normalizeH="0" baseline="0" dirty="0" err="1">
                <a:ln>
                  <a:noFill/>
                </a:ln>
                <a:solidFill>
                  <a:schemeClr val="tx2"/>
                </a:solidFill>
                <a:effectLst/>
                <a:latin typeface="DINOT-Regular" panose="02000503030000020003" pitchFamily="2" charset="77"/>
              </a:rPr>
              <a:t>PrEP</a:t>
            </a:r>
            <a:r>
              <a:rPr kumimoji="0" lang="en-US" altLang="en-US" sz="1800" u="none" strike="noStrike" cap="none" normalizeH="0" baseline="0" dirty="0">
                <a:ln>
                  <a:noFill/>
                </a:ln>
                <a:solidFill>
                  <a:schemeClr val="tx2"/>
                </a:solidFill>
                <a:effectLst/>
                <a:latin typeface="DINOT-Regular" panose="02000503030000020003" pitchFamily="2" charset="77"/>
              </a:rPr>
              <a:t> and PEP?</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u="none" strike="noStrike" cap="none" normalizeH="0" baseline="0" dirty="0">
              <a:ln>
                <a:noFill/>
              </a:ln>
              <a:solidFill>
                <a:schemeClr val="tx2"/>
              </a:solidFill>
              <a:effectLst/>
              <a:latin typeface="DINOT-Regular" panose="02000503030000020003" pitchFamily="2" charset="77"/>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u="none" strike="noStrike" cap="none" normalizeH="0" baseline="0" dirty="0">
                <a:ln>
                  <a:noFill/>
                </a:ln>
                <a:solidFill>
                  <a:schemeClr val="accent1"/>
                </a:solidFill>
                <a:effectLst/>
                <a:latin typeface="DINOT-Bold" panose="02000503030000020003" pitchFamily="2" charset="77"/>
              </a:rPr>
              <a:t>What types of HIVST kits are available, and what are their key features?</a:t>
            </a:r>
            <a:endParaRPr lang="en-US" altLang="en-US" sz="1800" b="1" dirty="0">
              <a:solidFill>
                <a:schemeClr val="accent1"/>
              </a:solidFill>
              <a:latin typeface="DINOT-Bold" panose="02000503030000020003" pitchFamily="2" charset="77"/>
            </a:endParaRPr>
          </a:p>
          <a:p>
            <a:pPr eaLnBrk="0" fontAlgn="base" hangingPunct="0">
              <a:lnSpc>
                <a:spcPct val="100000"/>
              </a:lnSpc>
              <a:spcBef>
                <a:spcPct val="0"/>
              </a:spcBef>
              <a:spcAft>
                <a:spcPct val="0"/>
              </a:spcAft>
            </a:pPr>
            <a:r>
              <a:rPr kumimoji="0" lang="en-US" altLang="en-US" sz="1800" u="none" strike="noStrike" cap="none" normalizeH="0" baseline="0" dirty="0">
                <a:ln>
                  <a:noFill/>
                </a:ln>
                <a:solidFill>
                  <a:schemeClr val="tx2"/>
                </a:solidFill>
                <a:effectLst/>
                <a:latin typeface="DINOT-Regular" panose="02000503030000020003" pitchFamily="2" charset="77"/>
              </a:rPr>
              <a:t>What are the differences between oral fluid-based and blood-based kits?</a:t>
            </a:r>
          </a:p>
          <a:p>
            <a:pPr eaLnBrk="0" fontAlgn="base" hangingPunct="0">
              <a:lnSpc>
                <a:spcPct val="100000"/>
              </a:lnSpc>
              <a:spcBef>
                <a:spcPct val="0"/>
              </a:spcBef>
              <a:spcAft>
                <a:spcPct val="0"/>
              </a:spcAft>
            </a:pPr>
            <a:r>
              <a:rPr kumimoji="0" lang="en-US" altLang="en-US" sz="1800" u="none" strike="noStrike" cap="none" normalizeH="0" baseline="0" dirty="0">
                <a:ln>
                  <a:noFill/>
                </a:ln>
                <a:solidFill>
                  <a:schemeClr val="tx2"/>
                </a:solidFill>
                <a:effectLst/>
                <a:latin typeface="DINOT-Regular" panose="02000503030000020003" pitchFamily="2" charset="77"/>
              </a:rPr>
              <a:t>How do these kit types meet the needs of different populations or settings?</a:t>
            </a:r>
          </a:p>
        </p:txBody>
      </p:sp>
      <p:sp>
        <p:nvSpPr>
          <p:cNvPr id="8" name="Rectangle 7">
            <a:extLst>
              <a:ext uri="{FF2B5EF4-FFF2-40B4-BE49-F238E27FC236}">
                <a16:creationId xmlns:a16="http://schemas.microsoft.com/office/drawing/2014/main" id="{735139A5-E993-1B91-A5D7-C9C426D44A0E}"/>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 name="Title 1">
            <a:extLst>
              <a:ext uri="{FF2B5EF4-FFF2-40B4-BE49-F238E27FC236}">
                <a16:creationId xmlns:a16="http://schemas.microsoft.com/office/drawing/2014/main" id="{ED916333-191A-F7B3-4D8D-CD37410273B7}"/>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4" name="Title 1">
            <a:extLst>
              <a:ext uri="{FF2B5EF4-FFF2-40B4-BE49-F238E27FC236}">
                <a16:creationId xmlns:a16="http://schemas.microsoft.com/office/drawing/2014/main" id="{9AB3EF6A-94BB-1A81-B1BB-B5371277F3A1}"/>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US" sz="2500" dirty="0">
                <a:solidFill>
                  <a:schemeClr val="accent1"/>
                </a:solidFill>
                <a:latin typeface="DINOT-Regular" panose="02000503030000020003" pitchFamily="2" charset="77"/>
              </a:rPr>
              <a:t>Questions</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21542E23-783C-21B1-2164-182A296A6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946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07CCB2-AD1F-5D2F-0A63-896D07C24EE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3541759-8D91-0C90-5C0F-30E87320EE84}"/>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4" name="Title 1">
            <a:extLst>
              <a:ext uri="{FF2B5EF4-FFF2-40B4-BE49-F238E27FC236}">
                <a16:creationId xmlns:a16="http://schemas.microsoft.com/office/drawing/2014/main" id="{CC7B7685-54CA-7C4D-D005-A9251CF705C3}"/>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6" name="Title 1">
            <a:extLst>
              <a:ext uri="{FF2B5EF4-FFF2-40B4-BE49-F238E27FC236}">
                <a16:creationId xmlns:a16="http://schemas.microsoft.com/office/drawing/2014/main" id="{077A907A-D13B-509E-75D9-68DC547C7E42}"/>
              </a:ext>
            </a:extLst>
          </p:cNvPr>
          <p:cNvSpPr txBox="1">
            <a:spLocks/>
          </p:cNvSpPr>
          <p:nvPr/>
        </p:nvSpPr>
        <p:spPr>
          <a:xfrm>
            <a:off x="736601" y="259546"/>
            <a:ext cx="10718799" cy="47705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1218540" rtl="0" eaLnBrk="1" fontAlgn="auto" latinLnBrk="0" hangingPunct="1">
              <a:lnSpc>
                <a:spcPct val="100000"/>
              </a:lnSpc>
              <a:spcBef>
                <a:spcPts val="0"/>
              </a:spcBef>
              <a:spcAft>
                <a:spcPts val="0"/>
              </a:spcAft>
              <a:buClrTx/>
              <a:buSzTx/>
              <a:buFontTx/>
              <a:buNone/>
              <a:tabLst/>
              <a:defRPr/>
            </a:pPr>
            <a:r>
              <a:rPr lang="en-US" sz="2500" dirty="0">
                <a:solidFill>
                  <a:schemeClr val="accent1"/>
                </a:solidFill>
                <a:latin typeface="DINOT-Regular" panose="02000503030000020003" pitchFamily="2" charset="77"/>
              </a:rPr>
              <a:t>Exercise</a:t>
            </a:r>
            <a:endParaRPr kumimoji="0" lang="en-GB"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Tree>
    <p:extLst>
      <p:ext uri="{BB962C8B-B14F-4D97-AF65-F5344CB8AC3E}">
        <p14:creationId xmlns:p14="http://schemas.microsoft.com/office/powerpoint/2010/main" val="30728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07CCB2-AD1F-5D2F-0A63-896D07C24EE5}"/>
            </a:ext>
          </a:extLst>
        </p:cNvPr>
        <p:cNvGrpSpPr/>
        <p:nvPr/>
      </p:nvGrpSpPr>
      <p:grpSpPr>
        <a:xfrm>
          <a:off x="0" y="0"/>
          <a:ext cx="0" cy="0"/>
          <a:chOff x="0" y="0"/>
          <a:chExt cx="0" cy="0"/>
        </a:xfrm>
      </p:grpSpPr>
      <p:pic>
        <p:nvPicPr>
          <p:cNvPr id="60" name="Picture 2" descr="Hepatitis C Virus – Africa CDC">
            <a:extLst>
              <a:ext uri="{FF2B5EF4-FFF2-40B4-BE49-F238E27FC236}">
                <a16:creationId xmlns:a16="http://schemas.microsoft.com/office/drawing/2014/main" id="{C585E696-3C7E-F81C-9B33-17112CD3501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544" t="3089" r="12807"/>
          <a:stretch/>
        </p:blipFill>
        <p:spPr bwMode="auto">
          <a:xfrm>
            <a:off x="4378453" y="4559825"/>
            <a:ext cx="428406" cy="38559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A495CCEE-FA03-278A-170A-31ECDE513D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798" r="48061"/>
          <a:stretch/>
        </p:blipFill>
        <p:spPr>
          <a:xfrm rot="16200000">
            <a:off x="4418980" y="5179856"/>
            <a:ext cx="324109" cy="556953"/>
          </a:xfrm>
          <a:prstGeom prst="rect">
            <a:avLst/>
          </a:prstGeom>
        </p:spPr>
      </p:pic>
      <p:sp>
        <p:nvSpPr>
          <p:cNvPr id="58" name="Subtitle 2">
            <a:extLst>
              <a:ext uri="{FF2B5EF4-FFF2-40B4-BE49-F238E27FC236}">
                <a16:creationId xmlns:a16="http://schemas.microsoft.com/office/drawing/2014/main" id="{AC7634DB-ADD0-0813-08E6-6D3B2E35DB88}"/>
              </a:ext>
            </a:extLst>
          </p:cNvPr>
          <p:cNvSpPr txBox="1">
            <a:spLocks/>
          </p:cNvSpPr>
          <p:nvPr/>
        </p:nvSpPr>
        <p:spPr>
          <a:xfrm>
            <a:off x="8104397" y="4910866"/>
            <a:ext cx="3350278" cy="1615925"/>
          </a:xfrm>
          <a:prstGeom prst="rect">
            <a:avLst/>
          </a:prstGeom>
          <a:solidFill>
            <a:schemeClr val="accent1"/>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HIVST: 102 countries, 6 PQ kits, market size &gt; 20 million &amp; price &lt; $1</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C19ST: 101 countries, market and use transitioning as pandemic evolves, price &lt;$1 </a:t>
            </a:r>
          </a:p>
          <a:p>
            <a:pPr algn="l"/>
            <a:r>
              <a:rPr lang="en-GB" sz="1250" dirty="0">
                <a:solidFill>
                  <a:prstClr val="white"/>
                </a:solidFill>
                <a:latin typeface="DINOT-Regular" panose="02000503030000020003" pitchFamily="2" charset="77"/>
                <a:cs typeface="Arial" panose="020B0604020202020204" pitchFamily="34" charset="0"/>
              </a:rPr>
              <a:t>HCVST: 2 products in pipeline, price $1-4</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250" dirty="0">
                <a:solidFill>
                  <a:prstClr val="white"/>
                </a:solidFill>
                <a:latin typeface="DINOT-Regular" panose="02000503030000020003" pitchFamily="2" charset="77"/>
                <a:cs typeface="Arial" panose="020B0604020202020204" pitchFamily="34" charset="0"/>
              </a:rPr>
              <a:t>SST: New, pipeline include 3+ products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250" dirty="0">
                <a:solidFill>
                  <a:prstClr val="white"/>
                </a:solidFill>
                <a:latin typeface="DINOT-Regular" panose="02000503030000020003" pitchFamily="2" charset="77"/>
                <a:cs typeface="Arial" panose="020B0604020202020204" pitchFamily="34" charset="0"/>
              </a:rPr>
              <a:t>NG/CT-ST: Emerging</a:t>
            </a:r>
            <a:endParaRPr kumimoji="0" lang="en-GB"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endParaRPr>
          </a:p>
        </p:txBody>
      </p:sp>
      <p:pic>
        <p:nvPicPr>
          <p:cNvPr id="77" name="Picture 2">
            <a:extLst>
              <a:ext uri="{FF2B5EF4-FFF2-40B4-BE49-F238E27FC236}">
                <a16:creationId xmlns:a16="http://schemas.microsoft.com/office/drawing/2014/main" id="{8FFD134B-9FED-A057-56C4-3D82D034876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717" t="18465" r="54319" b="16255"/>
          <a:stretch/>
        </p:blipFill>
        <p:spPr bwMode="auto">
          <a:xfrm>
            <a:off x="1838880" y="1460383"/>
            <a:ext cx="774581" cy="4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a:extLst>
              <a:ext uri="{FF2B5EF4-FFF2-40B4-BE49-F238E27FC236}">
                <a16:creationId xmlns:a16="http://schemas.microsoft.com/office/drawing/2014/main" id="{25FB6FD8-6418-EE57-A3BB-4E8298A24201}"/>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rPr>
              <a:t>Self-Testing </a:t>
            </a:r>
            <a:r>
              <a:rPr lang="en-US" sz="2500" dirty="0">
                <a:solidFill>
                  <a:schemeClr val="accent1"/>
                </a:solidFill>
                <a:latin typeface="DINOT-Regular" panose="02000503030000020003" pitchFamily="2" charset="77"/>
                <a:cs typeface="Poppins" panose="00000500000000000000" pitchFamily="2" charset="0"/>
              </a:rPr>
              <a:t>E</a:t>
            </a:r>
            <a:r>
              <a:rPr kumimoji="0" lang="en-US" sz="2500" u="none" strike="noStrike" kern="1200" cap="none" spc="0" normalizeH="0" baseline="0" noProof="0" dirty="0" err="1">
                <a:ln>
                  <a:noFill/>
                </a:ln>
                <a:solidFill>
                  <a:schemeClr val="accent1"/>
                </a:solidFill>
                <a:effectLst/>
                <a:uLnTx/>
                <a:uFillTx/>
                <a:latin typeface="DINOT-Regular" panose="02000503030000020003" pitchFamily="2" charset="77"/>
                <a:cs typeface="Poppins" panose="00000500000000000000" pitchFamily="2" charset="0"/>
              </a:rPr>
              <a:t>vidence</a:t>
            </a:r>
            <a:r>
              <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rPr>
              <a:t>, Implementation, and Policy </a:t>
            </a:r>
            <a:r>
              <a:rPr lang="en-US" sz="2500" dirty="0">
                <a:solidFill>
                  <a:schemeClr val="accent1"/>
                </a:solidFill>
                <a:latin typeface="DINOT-Regular" panose="02000503030000020003" pitchFamily="2" charset="77"/>
                <a:cs typeface="Poppins" panose="00000500000000000000" pitchFamily="2" charset="0"/>
              </a:rPr>
              <a:t>S</a:t>
            </a:r>
            <a:r>
              <a:rPr kumimoji="0" lang="en-US" sz="2500" u="none" strike="noStrike" kern="1200" cap="none" spc="0" normalizeH="0" baseline="0" noProof="0" dirty="0" err="1">
                <a:ln>
                  <a:noFill/>
                </a:ln>
                <a:solidFill>
                  <a:schemeClr val="accent1"/>
                </a:solidFill>
                <a:effectLst/>
                <a:uLnTx/>
                <a:uFillTx/>
                <a:latin typeface="DINOT-Regular" panose="02000503030000020003" pitchFamily="2" charset="77"/>
                <a:cs typeface="Poppins" panose="00000500000000000000" pitchFamily="2" charset="0"/>
              </a:rPr>
              <a:t>cale</a:t>
            </a:r>
            <a:r>
              <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rPr>
              <a:t>-Up</a:t>
            </a:r>
          </a:p>
        </p:txBody>
      </p:sp>
      <p:sp>
        <p:nvSpPr>
          <p:cNvPr id="13" name="Rectangle 12">
            <a:extLst>
              <a:ext uri="{FF2B5EF4-FFF2-40B4-BE49-F238E27FC236}">
                <a16:creationId xmlns:a16="http://schemas.microsoft.com/office/drawing/2014/main" id="{03541759-8D91-0C90-5C0F-30E87320EE84}"/>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4" name="Title 1">
            <a:extLst>
              <a:ext uri="{FF2B5EF4-FFF2-40B4-BE49-F238E27FC236}">
                <a16:creationId xmlns:a16="http://schemas.microsoft.com/office/drawing/2014/main" id="{CC7B7685-54CA-7C4D-D005-A9251CF705C3}"/>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pic>
        <p:nvPicPr>
          <p:cNvPr id="6" name="Picture 5">
            <a:extLst>
              <a:ext uri="{FF2B5EF4-FFF2-40B4-BE49-F238E27FC236}">
                <a16:creationId xmlns:a16="http://schemas.microsoft.com/office/drawing/2014/main" id="{16D1F09B-608A-9631-1CED-6F45BF64F6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0183" y="1789554"/>
            <a:ext cx="628738" cy="915589"/>
          </a:xfrm>
          <a:prstGeom prst="rect">
            <a:avLst/>
          </a:prstGeom>
        </p:spPr>
      </p:pic>
      <p:pic>
        <p:nvPicPr>
          <p:cNvPr id="7" name="Picture 2" descr="WHO recommends HIV self-testing – evidence update and considerations for success">
            <a:extLst>
              <a:ext uri="{FF2B5EF4-FFF2-40B4-BE49-F238E27FC236}">
                <a16:creationId xmlns:a16="http://schemas.microsoft.com/office/drawing/2014/main" id="{F9108205-5975-81ED-EA27-48D04C606F0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30204" y="4569406"/>
            <a:ext cx="716883" cy="10120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DC69C5E-9629-8631-D268-C12A1A67E6F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717" t="18465" r="54319" b="16255"/>
          <a:stretch/>
        </p:blipFill>
        <p:spPr bwMode="auto">
          <a:xfrm>
            <a:off x="703720" y="2469509"/>
            <a:ext cx="774581" cy="4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8B30FA89-0DE5-1E11-6B93-8F69B4560ED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51470" y="3566677"/>
            <a:ext cx="680379" cy="642267"/>
          </a:xfrm>
          <a:prstGeom prst="rect">
            <a:avLst/>
          </a:prstGeom>
        </p:spPr>
      </p:pic>
      <p:sp>
        <p:nvSpPr>
          <p:cNvPr id="11" name="Subtitle 2">
            <a:extLst>
              <a:ext uri="{FF2B5EF4-FFF2-40B4-BE49-F238E27FC236}">
                <a16:creationId xmlns:a16="http://schemas.microsoft.com/office/drawing/2014/main" id="{FB6202A2-1F87-4480-8696-41C4BEF0448F}"/>
              </a:ext>
            </a:extLst>
          </p:cNvPr>
          <p:cNvSpPr txBox="1">
            <a:spLocks/>
          </p:cNvSpPr>
          <p:nvPr/>
        </p:nvSpPr>
        <p:spPr>
          <a:xfrm>
            <a:off x="2096828" y="2636441"/>
            <a:ext cx="1153823" cy="349545"/>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500" dirty="0">
                <a:solidFill>
                  <a:schemeClr val="tx2"/>
                </a:solidFill>
                <a:latin typeface="DINOT-Regular" panose="02000503030000020003" pitchFamily="2" charset="77"/>
                <a:cs typeface="Arial" panose="020B0604020202020204" pitchFamily="34" charset="0"/>
              </a:rPr>
              <a:t>2013</a:t>
            </a:r>
          </a:p>
        </p:txBody>
      </p:sp>
      <p:sp>
        <p:nvSpPr>
          <p:cNvPr id="15" name="Freeform 3">
            <a:extLst>
              <a:ext uri="{FF2B5EF4-FFF2-40B4-BE49-F238E27FC236}">
                <a16:creationId xmlns:a16="http://schemas.microsoft.com/office/drawing/2014/main" id="{D0DE2A17-4D28-B27C-4504-37770F15416C}"/>
              </a:ext>
            </a:extLst>
          </p:cNvPr>
          <p:cNvSpPr/>
          <p:nvPr/>
        </p:nvSpPr>
        <p:spPr>
          <a:xfrm>
            <a:off x="736600" y="1862513"/>
            <a:ext cx="10718076" cy="2995679"/>
          </a:xfrm>
          <a:custGeom>
            <a:avLst/>
            <a:gdLst>
              <a:gd name="connsiteX0" fmla="*/ 0 w 4130443"/>
              <a:gd name="connsiteY0" fmla="*/ 36990 h 1861845"/>
              <a:gd name="connsiteX1" fmla="*/ 3057761 w 4130443"/>
              <a:gd name="connsiteY1" fmla="*/ 1516602 h 1861845"/>
              <a:gd name="connsiteX2" fmla="*/ 2700200 w 4130443"/>
              <a:gd name="connsiteY2" fmla="*/ 1590582 h 1861845"/>
              <a:gd name="connsiteX3" fmla="*/ 4130443 w 4130443"/>
              <a:gd name="connsiteY3" fmla="*/ 1861845 h 1861845"/>
              <a:gd name="connsiteX4" fmla="*/ 3809871 w 4130443"/>
              <a:gd name="connsiteY4" fmla="*/ 1343981 h 1861845"/>
              <a:gd name="connsiteX5" fmla="*/ 3550948 w 4130443"/>
              <a:gd name="connsiteY5" fmla="*/ 1405631 h 1861845"/>
              <a:gd name="connsiteX6" fmla="*/ 135626 w 4130443"/>
              <a:gd name="connsiteY6" fmla="*/ 0 h 1861845"/>
              <a:gd name="connsiteX7" fmla="*/ 0 w 4130443"/>
              <a:gd name="connsiteY7" fmla="*/ 36990 h 186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43" h="1861845">
                <a:moveTo>
                  <a:pt x="0" y="36990"/>
                </a:moveTo>
                <a:lnTo>
                  <a:pt x="3057761" y="1516602"/>
                </a:lnTo>
                <a:lnTo>
                  <a:pt x="2700200" y="1590582"/>
                </a:lnTo>
                <a:lnTo>
                  <a:pt x="4130443" y="1861845"/>
                </a:lnTo>
                <a:lnTo>
                  <a:pt x="3809871" y="1343981"/>
                </a:lnTo>
                <a:lnTo>
                  <a:pt x="3550948" y="1405631"/>
                </a:lnTo>
                <a:lnTo>
                  <a:pt x="135626" y="0"/>
                </a:lnTo>
                <a:lnTo>
                  <a:pt x="0" y="36990"/>
                </a:lnTo>
                <a:close/>
              </a:path>
            </a:pathLst>
          </a:cu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u="none" strike="noStrike" kern="1200" cap="none" spc="0" normalizeH="0" baseline="0" noProof="0">
              <a:ln>
                <a:noFill/>
              </a:ln>
              <a:noFill/>
              <a:effectLst/>
              <a:uLnTx/>
              <a:uFillTx/>
              <a:latin typeface="DINOT-Regular" panose="02000503030000020003" pitchFamily="2" charset="77"/>
            </a:endParaRPr>
          </a:p>
        </p:txBody>
      </p:sp>
      <p:sp>
        <p:nvSpPr>
          <p:cNvPr id="16" name="Subtitle 2">
            <a:extLst>
              <a:ext uri="{FF2B5EF4-FFF2-40B4-BE49-F238E27FC236}">
                <a16:creationId xmlns:a16="http://schemas.microsoft.com/office/drawing/2014/main" id="{1583EB84-3F50-DB3A-20B7-DC74CF7B4F33}"/>
              </a:ext>
            </a:extLst>
          </p:cNvPr>
          <p:cNvSpPr txBox="1">
            <a:spLocks/>
          </p:cNvSpPr>
          <p:nvPr/>
        </p:nvSpPr>
        <p:spPr>
          <a:xfrm>
            <a:off x="3272691" y="2960803"/>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2015</a:t>
            </a:r>
          </a:p>
        </p:txBody>
      </p:sp>
      <p:sp>
        <p:nvSpPr>
          <p:cNvPr id="17" name="Subtitle 2">
            <a:extLst>
              <a:ext uri="{FF2B5EF4-FFF2-40B4-BE49-F238E27FC236}">
                <a16:creationId xmlns:a16="http://schemas.microsoft.com/office/drawing/2014/main" id="{3963492D-E7FA-0D77-111D-D7BCDF572D89}"/>
              </a:ext>
            </a:extLst>
          </p:cNvPr>
          <p:cNvSpPr txBox="1">
            <a:spLocks/>
          </p:cNvSpPr>
          <p:nvPr/>
        </p:nvSpPr>
        <p:spPr>
          <a:xfrm>
            <a:off x="3201297" y="2176319"/>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2014</a:t>
            </a:r>
          </a:p>
        </p:txBody>
      </p:sp>
      <p:sp>
        <p:nvSpPr>
          <p:cNvPr id="18" name="Subtitle 2">
            <a:extLst>
              <a:ext uri="{FF2B5EF4-FFF2-40B4-BE49-F238E27FC236}">
                <a16:creationId xmlns:a16="http://schemas.microsoft.com/office/drawing/2014/main" id="{D9FA1B69-83B5-9E08-2208-80E7A93DA9FC}"/>
              </a:ext>
            </a:extLst>
          </p:cNvPr>
          <p:cNvSpPr txBox="1">
            <a:spLocks/>
          </p:cNvSpPr>
          <p:nvPr/>
        </p:nvSpPr>
        <p:spPr>
          <a:xfrm>
            <a:off x="4591280" y="2534020"/>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2016</a:t>
            </a:r>
          </a:p>
        </p:txBody>
      </p:sp>
      <p:sp>
        <p:nvSpPr>
          <p:cNvPr id="19" name="Subtitle 2">
            <a:extLst>
              <a:ext uri="{FF2B5EF4-FFF2-40B4-BE49-F238E27FC236}">
                <a16:creationId xmlns:a16="http://schemas.microsoft.com/office/drawing/2014/main" id="{CB8EA36C-41FD-2E1D-6853-148526B3938B}"/>
              </a:ext>
            </a:extLst>
          </p:cNvPr>
          <p:cNvSpPr txBox="1">
            <a:spLocks/>
          </p:cNvSpPr>
          <p:nvPr/>
        </p:nvSpPr>
        <p:spPr>
          <a:xfrm>
            <a:off x="8655706" y="3311868"/>
            <a:ext cx="2798970" cy="506908"/>
          </a:xfrm>
          <a:prstGeom prst="rect">
            <a:avLst/>
          </a:prstGeom>
          <a:solidFill>
            <a:schemeClr val="accent2"/>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Multiplex self-tests and different combinations now a priority </a:t>
            </a:r>
          </a:p>
        </p:txBody>
      </p:sp>
      <p:sp>
        <p:nvSpPr>
          <p:cNvPr id="20" name="Subtitle 2">
            <a:extLst>
              <a:ext uri="{FF2B5EF4-FFF2-40B4-BE49-F238E27FC236}">
                <a16:creationId xmlns:a16="http://schemas.microsoft.com/office/drawing/2014/main" id="{4895FDFA-338E-7D53-28EB-11CC63D19194}"/>
              </a:ext>
            </a:extLst>
          </p:cNvPr>
          <p:cNvSpPr txBox="1">
            <a:spLocks/>
          </p:cNvSpPr>
          <p:nvPr/>
        </p:nvSpPr>
        <p:spPr>
          <a:xfrm>
            <a:off x="4706674" y="3372075"/>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2017</a:t>
            </a:r>
          </a:p>
        </p:txBody>
      </p:sp>
      <p:cxnSp>
        <p:nvCxnSpPr>
          <p:cNvPr id="21" name="Straight Connector 20">
            <a:extLst>
              <a:ext uri="{FF2B5EF4-FFF2-40B4-BE49-F238E27FC236}">
                <a16:creationId xmlns:a16="http://schemas.microsoft.com/office/drawing/2014/main" id="{3AF1A198-7E8C-4400-9D43-AC54C91C3C6D}"/>
              </a:ext>
            </a:extLst>
          </p:cNvPr>
          <p:cNvCxnSpPr/>
          <p:nvPr/>
        </p:nvCxnSpPr>
        <p:spPr>
          <a:xfrm flipV="1">
            <a:off x="1133691" y="2029591"/>
            <a:ext cx="621093" cy="121034"/>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523EE88-7E73-B902-525C-9BEE7C131250}"/>
              </a:ext>
            </a:extLst>
          </p:cNvPr>
          <p:cNvCxnSpPr/>
          <p:nvPr/>
        </p:nvCxnSpPr>
        <p:spPr>
          <a:xfrm flipV="1">
            <a:off x="2106172" y="2238471"/>
            <a:ext cx="621093" cy="121034"/>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7730929-C10E-5F18-F240-6D78DAA6A627}"/>
              </a:ext>
            </a:extLst>
          </p:cNvPr>
          <p:cNvCxnSpPr>
            <a:cxnSpLocks/>
          </p:cNvCxnSpPr>
          <p:nvPr/>
        </p:nvCxnSpPr>
        <p:spPr>
          <a:xfrm flipV="1">
            <a:off x="2938945" y="2484855"/>
            <a:ext cx="868052" cy="198472"/>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19AD4F6-3D64-AB2F-E340-A3C36DB1F963}"/>
              </a:ext>
            </a:extLst>
          </p:cNvPr>
          <p:cNvCxnSpPr>
            <a:cxnSpLocks/>
          </p:cNvCxnSpPr>
          <p:nvPr/>
        </p:nvCxnSpPr>
        <p:spPr>
          <a:xfrm flipV="1">
            <a:off x="4070298" y="2771577"/>
            <a:ext cx="838117" cy="285029"/>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5FBAE83-94A0-093E-412E-854FFCA18D46}"/>
              </a:ext>
            </a:extLst>
          </p:cNvPr>
          <p:cNvCxnSpPr>
            <a:cxnSpLocks/>
          </p:cNvCxnSpPr>
          <p:nvPr/>
        </p:nvCxnSpPr>
        <p:spPr>
          <a:xfrm flipV="1">
            <a:off x="6879605" y="3481777"/>
            <a:ext cx="1073661" cy="48414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6" name="Picture 2">
            <a:extLst>
              <a:ext uri="{FF2B5EF4-FFF2-40B4-BE49-F238E27FC236}">
                <a16:creationId xmlns:a16="http://schemas.microsoft.com/office/drawing/2014/main" id="{07E94247-F5A7-B38D-A29E-E1EF8D874108}"/>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9095" t="45457" r="6639" b="3708"/>
          <a:stretch/>
        </p:blipFill>
        <p:spPr bwMode="auto">
          <a:xfrm>
            <a:off x="4311448" y="3697006"/>
            <a:ext cx="1297504" cy="84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a:extLst>
              <a:ext uri="{FF2B5EF4-FFF2-40B4-BE49-F238E27FC236}">
                <a16:creationId xmlns:a16="http://schemas.microsoft.com/office/drawing/2014/main" id="{D1D70B13-3250-36B6-4D81-8F9E4655A3F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86913" y="4087837"/>
            <a:ext cx="802415" cy="77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0D990F62-C577-C2A5-B010-6E91A06D1FF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08475" y="3691140"/>
            <a:ext cx="829754" cy="11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descr="March 2014 supplement to the 2013 consolidated guidelines on the use of antiretroviral drugs for treating and preventing HIV infection. Recommendations for a public health approach">
            <a:extLst>
              <a:ext uri="{FF2B5EF4-FFF2-40B4-BE49-F238E27FC236}">
                <a16:creationId xmlns:a16="http://schemas.microsoft.com/office/drawing/2014/main" id="{D64822B5-337C-E744-F448-011E8E02B7C7}"/>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49317" y="1111150"/>
            <a:ext cx="684856" cy="7346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Consolidated guidelines on HIV prevention, diagnosis, treatment and care for key populations">
            <a:extLst>
              <a:ext uri="{FF2B5EF4-FFF2-40B4-BE49-F238E27FC236}">
                <a16:creationId xmlns:a16="http://schemas.microsoft.com/office/drawing/2014/main" id="{0CECF2BA-259A-63E9-1B13-3F3E6395C23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03154" y="1102808"/>
            <a:ext cx="6604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a:extLst>
              <a:ext uri="{FF2B5EF4-FFF2-40B4-BE49-F238E27FC236}">
                <a16:creationId xmlns:a16="http://schemas.microsoft.com/office/drawing/2014/main" id="{396E25E8-235A-84FA-175B-2576C25BD1DF}"/>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047651" y="1893905"/>
            <a:ext cx="687067" cy="67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2">
            <a:extLst>
              <a:ext uri="{FF2B5EF4-FFF2-40B4-BE49-F238E27FC236}">
                <a16:creationId xmlns:a16="http://schemas.microsoft.com/office/drawing/2014/main" id="{BA0029D3-0BA7-590B-7E3C-8162B10CE7BB}"/>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818091" y="1892552"/>
            <a:ext cx="629807" cy="66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a:extLst>
              <a:ext uri="{FF2B5EF4-FFF2-40B4-BE49-F238E27FC236}">
                <a16:creationId xmlns:a16="http://schemas.microsoft.com/office/drawing/2014/main" id="{F973019E-5AF9-1703-42C9-B1C962C067CF}"/>
              </a:ext>
            </a:extLst>
          </p:cNvPr>
          <p:cNvSpPr/>
          <p:nvPr/>
        </p:nvSpPr>
        <p:spPr>
          <a:xfrm>
            <a:off x="6405160" y="1119173"/>
            <a:ext cx="2172111" cy="284693"/>
          </a:xfrm>
          <a:prstGeom prst="rect">
            <a:avLst/>
          </a:prstGeom>
          <a:solidFill>
            <a:schemeClr val="tx1">
              <a:lumMod val="50000"/>
              <a:lumOff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dirty="0">
                <a:ln>
                  <a:noFill/>
                </a:ln>
                <a:solidFill>
                  <a:schemeClr val="bg1"/>
                </a:solidFill>
                <a:effectLst/>
                <a:uLnTx/>
                <a:uFillTx/>
                <a:latin typeface="DINOT-Regular" panose="02000503030000020003" pitchFamily="2" charset="77"/>
                <a:cs typeface="Arial" panose="020B0604020202020204" pitchFamily="34" charset="0"/>
              </a:rPr>
              <a:t>WHO recommends HIVST</a:t>
            </a:r>
            <a:endParaRPr kumimoji="0" lang="en-GB" sz="1250" u="none" strike="noStrike" kern="1200" cap="none" spc="0" normalizeH="0" baseline="0" noProof="0" dirty="0">
              <a:ln>
                <a:noFill/>
              </a:ln>
              <a:solidFill>
                <a:schemeClr val="bg1"/>
              </a:solidFill>
              <a:effectLst/>
              <a:uLnTx/>
              <a:uFillTx/>
              <a:latin typeface="DINOT-Regular" panose="02000503030000020003" pitchFamily="2" charset="77"/>
            </a:endParaRPr>
          </a:p>
        </p:txBody>
      </p:sp>
      <p:sp>
        <p:nvSpPr>
          <p:cNvPr id="34" name="Subtitle 2">
            <a:extLst>
              <a:ext uri="{FF2B5EF4-FFF2-40B4-BE49-F238E27FC236}">
                <a16:creationId xmlns:a16="http://schemas.microsoft.com/office/drawing/2014/main" id="{5EABFE9B-449B-19DE-49DA-CDCF0BF92249}"/>
              </a:ext>
            </a:extLst>
          </p:cNvPr>
          <p:cNvSpPr txBox="1">
            <a:spLocks/>
          </p:cNvSpPr>
          <p:nvPr/>
        </p:nvSpPr>
        <p:spPr>
          <a:xfrm>
            <a:off x="2387395" y="1961015"/>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2012</a:t>
            </a:r>
          </a:p>
        </p:txBody>
      </p:sp>
      <p:sp>
        <p:nvSpPr>
          <p:cNvPr id="35" name="Subtitle 2">
            <a:extLst>
              <a:ext uri="{FF2B5EF4-FFF2-40B4-BE49-F238E27FC236}">
                <a16:creationId xmlns:a16="http://schemas.microsoft.com/office/drawing/2014/main" id="{A8C962ED-5571-FEC8-2481-9D07873659B8}"/>
              </a:ext>
            </a:extLst>
          </p:cNvPr>
          <p:cNvSpPr txBox="1">
            <a:spLocks/>
          </p:cNvSpPr>
          <p:nvPr/>
        </p:nvSpPr>
        <p:spPr>
          <a:xfrm>
            <a:off x="1444750" y="1759207"/>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2008</a:t>
            </a:r>
          </a:p>
        </p:txBody>
      </p:sp>
      <p:pic>
        <p:nvPicPr>
          <p:cNvPr id="36" name="Picture 3">
            <a:extLst>
              <a:ext uri="{FF2B5EF4-FFF2-40B4-BE49-F238E27FC236}">
                <a16:creationId xmlns:a16="http://schemas.microsoft.com/office/drawing/2014/main" id="{18CAD4F0-3B6A-2892-ECE9-B0CBE707E877}"/>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591460" y="1109871"/>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B873C03C-CA85-114F-5031-E3CB02182E3C}"/>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634485" y="3700709"/>
            <a:ext cx="712602" cy="83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a:extLst>
              <a:ext uri="{FF2B5EF4-FFF2-40B4-BE49-F238E27FC236}">
                <a16:creationId xmlns:a16="http://schemas.microsoft.com/office/drawing/2014/main" id="{F56C6BEF-DE2F-A5A4-48E3-2E8A4FA7F514}"/>
              </a:ext>
            </a:extLst>
          </p:cNvPr>
          <p:cNvSpPr/>
          <p:nvPr/>
        </p:nvSpPr>
        <p:spPr>
          <a:xfrm>
            <a:off x="2571777" y="4929811"/>
            <a:ext cx="1662061" cy="669414"/>
          </a:xfrm>
          <a:prstGeom prst="rect">
            <a:avLst/>
          </a:prstGeom>
          <a:solidFill>
            <a:schemeClr val="tx1">
              <a:lumMod val="50000"/>
              <a:lumOff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a:ln>
                  <a:noFill/>
                </a:ln>
                <a:solidFill>
                  <a:schemeClr val="bg1"/>
                </a:solidFill>
                <a:effectLst/>
                <a:uLnTx/>
                <a:uFillTx/>
                <a:latin typeface="DINOT-Regular" panose="02000503030000020003" pitchFamily="2" charset="77"/>
                <a:cs typeface="Arial" panose="020B0604020202020204" pitchFamily="34" charset="0"/>
              </a:rPr>
              <a:t>1</a:t>
            </a:r>
            <a:r>
              <a:rPr kumimoji="0" lang="en-GB" sz="1250" u="none" strike="noStrike" kern="1200" cap="none" spc="0" normalizeH="0" baseline="30000" noProof="0">
                <a:ln>
                  <a:noFill/>
                </a:ln>
                <a:solidFill>
                  <a:schemeClr val="bg1"/>
                </a:solidFill>
                <a:effectLst/>
                <a:uLnTx/>
                <a:uFillTx/>
                <a:latin typeface="DINOT-Regular" panose="02000503030000020003" pitchFamily="2" charset="77"/>
                <a:cs typeface="Arial" panose="020B0604020202020204" pitchFamily="34" charset="0"/>
              </a:rPr>
              <a:t>st</a:t>
            </a:r>
            <a:r>
              <a:rPr kumimoji="0" lang="en-GB" sz="1250" u="none" strike="noStrike" kern="1200" cap="none" spc="0" normalizeH="0" baseline="0" noProof="0">
                <a:ln>
                  <a:noFill/>
                </a:ln>
                <a:solidFill>
                  <a:schemeClr val="bg1"/>
                </a:solidFill>
                <a:effectLst/>
                <a:uLnTx/>
                <a:uFillTx/>
                <a:latin typeface="DINOT-Regular" panose="02000503030000020003" pitchFamily="2" charset="77"/>
                <a:cs typeface="Arial" panose="020B0604020202020204" pitchFamily="34" charset="0"/>
              </a:rPr>
              <a:t> WHO </a:t>
            </a:r>
            <a:r>
              <a:rPr kumimoji="0" lang="en-GB" sz="1250" u="none" strike="noStrike" kern="1200" cap="none" spc="0" normalizeH="0" baseline="0" noProof="0" err="1">
                <a:ln>
                  <a:noFill/>
                </a:ln>
                <a:solidFill>
                  <a:schemeClr val="bg1"/>
                </a:solidFill>
                <a:effectLst/>
                <a:uLnTx/>
                <a:uFillTx/>
                <a:latin typeface="DINOT-Regular" panose="02000503030000020003" pitchFamily="2" charset="77"/>
                <a:cs typeface="Arial" panose="020B0604020202020204" pitchFamily="34" charset="0"/>
              </a:rPr>
              <a:t>PQed</a:t>
            </a:r>
            <a:r>
              <a:rPr kumimoji="0" lang="en-GB" sz="1250" u="none" strike="noStrike" kern="1200" cap="none" spc="0" normalizeH="0" baseline="0" noProof="0">
                <a:ln>
                  <a:noFill/>
                </a:ln>
                <a:solidFill>
                  <a:schemeClr val="bg1"/>
                </a:solidFill>
                <a:effectLst/>
                <a:uLnTx/>
                <a:uFillTx/>
                <a:latin typeface="DINOT-Regular" panose="02000503030000020003" pitchFamily="2" charset="77"/>
                <a:cs typeface="Arial" panose="020B0604020202020204" pitchFamily="34" charset="0"/>
              </a:rPr>
              <a:t> kit &amp; real world implementation</a:t>
            </a:r>
          </a:p>
        </p:txBody>
      </p:sp>
      <p:pic>
        <p:nvPicPr>
          <p:cNvPr id="39" name="Picture 38">
            <a:extLst>
              <a:ext uri="{FF2B5EF4-FFF2-40B4-BE49-F238E27FC236}">
                <a16:creationId xmlns:a16="http://schemas.microsoft.com/office/drawing/2014/main" id="{536A8AAB-F417-B80F-B402-1F27F6FB73C6}"/>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541051" y="1889632"/>
            <a:ext cx="780643" cy="1094490"/>
          </a:xfrm>
          <a:prstGeom prst="rect">
            <a:avLst/>
          </a:prstGeom>
        </p:spPr>
      </p:pic>
      <p:sp>
        <p:nvSpPr>
          <p:cNvPr id="40" name="Subtitle 2">
            <a:extLst>
              <a:ext uri="{FF2B5EF4-FFF2-40B4-BE49-F238E27FC236}">
                <a16:creationId xmlns:a16="http://schemas.microsoft.com/office/drawing/2014/main" id="{CB905E68-49C0-17AB-D47B-D277DECF8732}"/>
              </a:ext>
            </a:extLst>
          </p:cNvPr>
          <p:cNvSpPr txBox="1">
            <a:spLocks/>
          </p:cNvSpPr>
          <p:nvPr/>
        </p:nvSpPr>
        <p:spPr>
          <a:xfrm>
            <a:off x="6038815" y="2898927"/>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2018</a:t>
            </a:r>
          </a:p>
        </p:txBody>
      </p:sp>
      <p:sp>
        <p:nvSpPr>
          <p:cNvPr id="41" name="Subtitle 2">
            <a:extLst>
              <a:ext uri="{FF2B5EF4-FFF2-40B4-BE49-F238E27FC236}">
                <a16:creationId xmlns:a16="http://schemas.microsoft.com/office/drawing/2014/main" id="{3D2DBEBC-AB84-1D98-2303-FECBD06BB2F6}"/>
              </a:ext>
            </a:extLst>
          </p:cNvPr>
          <p:cNvSpPr txBox="1">
            <a:spLocks/>
          </p:cNvSpPr>
          <p:nvPr/>
        </p:nvSpPr>
        <p:spPr>
          <a:xfrm>
            <a:off x="332513" y="1568944"/>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1986</a:t>
            </a:r>
          </a:p>
        </p:txBody>
      </p:sp>
      <p:sp>
        <p:nvSpPr>
          <p:cNvPr id="42" name="Rectangle 41">
            <a:extLst>
              <a:ext uri="{FF2B5EF4-FFF2-40B4-BE49-F238E27FC236}">
                <a16:creationId xmlns:a16="http://schemas.microsoft.com/office/drawing/2014/main" id="{0DED88A7-04AA-49C6-F104-8267379F0B9B}"/>
              </a:ext>
            </a:extLst>
          </p:cNvPr>
          <p:cNvSpPr/>
          <p:nvPr/>
        </p:nvSpPr>
        <p:spPr>
          <a:xfrm>
            <a:off x="1057320" y="1027047"/>
            <a:ext cx="1052871" cy="477054"/>
          </a:xfrm>
          <a:prstGeom prst="rect">
            <a:avLst/>
          </a:prstGeom>
          <a:noFill/>
          <a:effectLst>
            <a:softEdge rad="0"/>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1</a:t>
            </a:r>
            <a:r>
              <a:rPr kumimoji="0" lang="en-GB" sz="1250" u="none" strike="noStrike" kern="1200" cap="none" spc="0" normalizeH="0" baseline="30000" noProof="0" dirty="0">
                <a:ln>
                  <a:noFill/>
                </a:ln>
                <a:solidFill>
                  <a:schemeClr val="tx2"/>
                </a:solidFill>
                <a:effectLst/>
                <a:uLnTx/>
                <a:uFillTx/>
                <a:latin typeface="DINOT-Regular" panose="02000503030000020003" pitchFamily="2" charset="77"/>
                <a:cs typeface="Arial" panose="020B0604020202020204" pitchFamily="34" charset="0"/>
              </a:rPr>
              <a:t>st</a:t>
            </a:r>
            <a:r>
              <a:rPr kumimoji="0" lang="en-GB" sz="125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 HIVST kit discussed </a:t>
            </a:r>
            <a:endParaRPr kumimoji="0" lang="en-GB" sz="1250" u="none" strike="noStrike" kern="1200" cap="none" spc="0" normalizeH="0" baseline="0" noProof="0" dirty="0">
              <a:ln>
                <a:noFill/>
              </a:ln>
              <a:solidFill>
                <a:schemeClr val="tx2"/>
              </a:solidFill>
              <a:effectLst/>
              <a:uLnTx/>
              <a:uFillTx/>
              <a:latin typeface="DINOT-Regular" panose="02000503030000020003" pitchFamily="2" charset="77"/>
            </a:endParaRPr>
          </a:p>
        </p:txBody>
      </p:sp>
      <p:sp>
        <p:nvSpPr>
          <p:cNvPr id="43" name="Subtitle 2">
            <a:extLst>
              <a:ext uri="{FF2B5EF4-FFF2-40B4-BE49-F238E27FC236}">
                <a16:creationId xmlns:a16="http://schemas.microsoft.com/office/drawing/2014/main" id="{DFC61F93-DF7E-B378-636F-B3BC5036A660}"/>
              </a:ext>
            </a:extLst>
          </p:cNvPr>
          <p:cNvSpPr txBox="1">
            <a:spLocks/>
          </p:cNvSpPr>
          <p:nvPr/>
        </p:nvSpPr>
        <p:spPr>
          <a:xfrm>
            <a:off x="325858" y="2097267"/>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2005</a:t>
            </a:r>
          </a:p>
        </p:txBody>
      </p:sp>
      <p:sp>
        <p:nvSpPr>
          <p:cNvPr id="44" name="Rectangle 43">
            <a:extLst>
              <a:ext uri="{FF2B5EF4-FFF2-40B4-BE49-F238E27FC236}">
                <a16:creationId xmlns:a16="http://schemas.microsoft.com/office/drawing/2014/main" id="{C5187101-D736-7E52-2167-99C61CD3B82F}"/>
              </a:ext>
            </a:extLst>
          </p:cNvPr>
          <p:cNvSpPr/>
          <p:nvPr/>
        </p:nvSpPr>
        <p:spPr>
          <a:xfrm>
            <a:off x="653063" y="2794284"/>
            <a:ext cx="1905334"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First HIVST kit under review by FDA</a:t>
            </a:r>
            <a:endParaRPr kumimoji="0" lang="en-GB" sz="1250" u="none" strike="noStrike" kern="1200" cap="none" spc="0" normalizeH="0" baseline="0" noProof="0" dirty="0">
              <a:ln>
                <a:noFill/>
              </a:ln>
              <a:solidFill>
                <a:schemeClr val="tx2"/>
              </a:solidFill>
              <a:effectLst/>
              <a:uLnTx/>
              <a:uFillTx/>
              <a:latin typeface="DINOT-Regular" panose="02000503030000020003" pitchFamily="2" charset="77"/>
            </a:endParaRPr>
          </a:p>
        </p:txBody>
      </p:sp>
      <p:sp>
        <p:nvSpPr>
          <p:cNvPr id="45" name="Rectangle 44">
            <a:extLst>
              <a:ext uri="{FF2B5EF4-FFF2-40B4-BE49-F238E27FC236}">
                <a16:creationId xmlns:a16="http://schemas.microsoft.com/office/drawing/2014/main" id="{0DD0732E-8C7B-8985-A8C2-38AB40A957D6}"/>
              </a:ext>
            </a:extLst>
          </p:cNvPr>
          <p:cNvSpPr/>
          <p:nvPr/>
        </p:nvSpPr>
        <p:spPr>
          <a:xfrm>
            <a:off x="746984" y="3816762"/>
            <a:ext cx="1769077" cy="861774"/>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HIVST comes to Europe: 2 products CE marked and on sale in UK and France</a:t>
            </a:r>
            <a:endParaRPr kumimoji="0" lang="en-GB" sz="1250" u="none" strike="noStrike" kern="1200" cap="none" spc="0" normalizeH="0" baseline="0" noProof="0" dirty="0">
              <a:ln>
                <a:noFill/>
              </a:ln>
              <a:solidFill>
                <a:prstClr val="white"/>
              </a:solidFill>
              <a:effectLst/>
              <a:uLnTx/>
              <a:uFillTx/>
              <a:latin typeface="DINOT-Regular" panose="02000503030000020003" pitchFamily="2" charset="77"/>
            </a:endParaRPr>
          </a:p>
        </p:txBody>
      </p:sp>
      <p:sp>
        <p:nvSpPr>
          <p:cNvPr id="46" name="Subtitle 2">
            <a:extLst>
              <a:ext uri="{FF2B5EF4-FFF2-40B4-BE49-F238E27FC236}">
                <a16:creationId xmlns:a16="http://schemas.microsoft.com/office/drawing/2014/main" id="{546B2700-2E52-9496-2C79-04FBB21DF334}"/>
              </a:ext>
            </a:extLst>
          </p:cNvPr>
          <p:cNvSpPr txBox="1">
            <a:spLocks/>
          </p:cNvSpPr>
          <p:nvPr/>
        </p:nvSpPr>
        <p:spPr>
          <a:xfrm>
            <a:off x="4816486" y="1113323"/>
            <a:ext cx="1509166" cy="732491"/>
          </a:xfrm>
          <a:prstGeom prst="rect">
            <a:avLst/>
          </a:prstGeom>
          <a:solidFill>
            <a:schemeClr val="accent1"/>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2015 – 3 countries with policies and 1 HIVST product</a:t>
            </a:r>
          </a:p>
        </p:txBody>
      </p:sp>
      <p:sp>
        <p:nvSpPr>
          <p:cNvPr id="47" name="Subtitle 2">
            <a:extLst>
              <a:ext uri="{FF2B5EF4-FFF2-40B4-BE49-F238E27FC236}">
                <a16:creationId xmlns:a16="http://schemas.microsoft.com/office/drawing/2014/main" id="{B74513B5-7251-962E-E09D-7AB7C3260F35}"/>
              </a:ext>
            </a:extLst>
          </p:cNvPr>
          <p:cNvSpPr txBox="1">
            <a:spLocks/>
          </p:cNvSpPr>
          <p:nvPr/>
        </p:nvSpPr>
        <p:spPr>
          <a:xfrm>
            <a:off x="6199899" y="3811119"/>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2019</a:t>
            </a:r>
          </a:p>
        </p:txBody>
      </p:sp>
      <p:sp>
        <p:nvSpPr>
          <p:cNvPr id="48" name="Subtitle 2">
            <a:extLst>
              <a:ext uri="{FF2B5EF4-FFF2-40B4-BE49-F238E27FC236}">
                <a16:creationId xmlns:a16="http://schemas.microsoft.com/office/drawing/2014/main" id="{1E845A7E-53E8-7009-94F7-981FF260A122}"/>
              </a:ext>
            </a:extLst>
          </p:cNvPr>
          <p:cNvSpPr txBox="1">
            <a:spLocks/>
          </p:cNvSpPr>
          <p:nvPr/>
        </p:nvSpPr>
        <p:spPr>
          <a:xfrm>
            <a:off x="7713470" y="4212972"/>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2021</a:t>
            </a:r>
          </a:p>
        </p:txBody>
      </p:sp>
      <p:sp>
        <p:nvSpPr>
          <p:cNvPr id="49" name="Rectangle 48">
            <a:extLst>
              <a:ext uri="{FF2B5EF4-FFF2-40B4-BE49-F238E27FC236}">
                <a16:creationId xmlns:a16="http://schemas.microsoft.com/office/drawing/2014/main" id="{C04AD61B-ED20-247E-D584-13E628AD01D8}"/>
              </a:ext>
            </a:extLst>
          </p:cNvPr>
          <p:cNvSpPr/>
          <p:nvPr/>
        </p:nvSpPr>
        <p:spPr>
          <a:xfrm>
            <a:off x="6405161" y="1438246"/>
            <a:ext cx="2172111" cy="284693"/>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a:ln>
                  <a:noFill/>
                </a:ln>
                <a:solidFill>
                  <a:prstClr val="white"/>
                </a:solidFill>
                <a:effectLst/>
                <a:uLnTx/>
                <a:uFillTx/>
                <a:latin typeface="DINOT-Regular" panose="02000503030000020003" pitchFamily="2" charset="77"/>
                <a:cs typeface="Arial" panose="020B0604020202020204" pitchFamily="34" charset="0"/>
              </a:rPr>
              <a:t>WHO HIVST scale</a:t>
            </a:r>
            <a:r>
              <a:rPr kumimoji="0" lang="fr-CH" sz="1250" u="none" strike="noStrike" kern="1200" cap="none" spc="0" normalizeH="0" baseline="0" noProof="0">
                <a:ln>
                  <a:noFill/>
                </a:ln>
                <a:solidFill>
                  <a:prstClr val="white"/>
                </a:solidFill>
                <a:effectLst/>
                <a:uLnTx/>
                <a:uFillTx/>
                <a:latin typeface="DINOT-Regular" panose="02000503030000020003" pitchFamily="2" charset="77"/>
                <a:cs typeface="Arial" panose="020B0604020202020204" pitchFamily="34" charset="0"/>
              </a:rPr>
              <a:t>-up guides</a:t>
            </a:r>
            <a:endParaRPr kumimoji="0" lang="en-GB" sz="1250" u="none" strike="noStrike" kern="1200" cap="none" spc="0" normalizeH="0" baseline="0" noProof="0">
              <a:ln>
                <a:noFill/>
              </a:ln>
              <a:solidFill>
                <a:prstClr val="white"/>
              </a:solidFill>
              <a:effectLst/>
              <a:uLnTx/>
              <a:uFillTx/>
              <a:latin typeface="DINOT-Regular" panose="02000503030000020003" pitchFamily="2" charset="77"/>
            </a:endParaRPr>
          </a:p>
        </p:txBody>
      </p:sp>
      <p:sp>
        <p:nvSpPr>
          <p:cNvPr id="50" name="Rectangle 49">
            <a:extLst>
              <a:ext uri="{FF2B5EF4-FFF2-40B4-BE49-F238E27FC236}">
                <a16:creationId xmlns:a16="http://schemas.microsoft.com/office/drawing/2014/main" id="{DD7ADF8D-689E-9052-6FAF-4170B42A5118}"/>
              </a:ext>
            </a:extLst>
          </p:cNvPr>
          <p:cNvSpPr/>
          <p:nvPr/>
        </p:nvSpPr>
        <p:spPr>
          <a:xfrm>
            <a:off x="752492" y="4737451"/>
            <a:ext cx="1769077" cy="861774"/>
          </a:xfrm>
          <a:prstGeom prst="rect">
            <a:avLst/>
          </a:prstGeom>
          <a:solidFill>
            <a:srgbClr val="7F7F7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dirty="0" err="1">
                <a:ln>
                  <a:noFill/>
                </a:ln>
                <a:solidFill>
                  <a:schemeClr val="bg1"/>
                </a:solidFill>
                <a:effectLst/>
                <a:uLnTx/>
                <a:uFillTx/>
                <a:latin typeface="DINOT-Regular" panose="02000503030000020003" pitchFamily="2" charset="77"/>
                <a:cs typeface="Arial" panose="020B0604020202020204" pitchFamily="34" charset="0"/>
              </a:rPr>
              <a:t>Unitaid</a:t>
            </a:r>
            <a:r>
              <a:rPr kumimoji="0" lang="en-GB" sz="1250" u="none" strike="noStrike" kern="1200" cap="none" spc="0" normalizeH="0" baseline="0" noProof="0" dirty="0">
                <a:ln>
                  <a:noFill/>
                </a:ln>
                <a:solidFill>
                  <a:schemeClr val="bg1"/>
                </a:solidFill>
                <a:effectLst/>
                <a:uLnTx/>
                <a:uFillTx/>
                <a:latin typeface="DINOT-Regular" panose="02000503030000020003" pitchFamily="2" charset="77"/>
                <a:cs typeface="Arial" panose="020B0604020202020204" pitchFamily="34" charset="0"/>
              </a:rPr>
              <a:t> PSI-WHO-LSHTM STAR project kick-off Zimbabwe November 2015</a:t>
            </a:r>
            <a:endParaRPr kumimoji="0" lang="en-GB" sz="1250" u="none" strike="noStrike" kern="1200" cap="none" spc="0" normalizeH="0" baseline="0" noProof="0" dirty="0">
              <a:ln>
                <a:noFill/>
              </a:ln>
              <a:solidFill>
                <a:schemeClr val="bg1"/>
              </a:solidFill>
              <a:effectLst/>
              <a:uLnTx/>
              <a:uFillTx/>
              <a:latin typeface="DINOT-Regular" panose="02000503030000020003" pitchFamily="2" charset="77"/>
            </a:endParaRPr>
          </a:p>
        </p:txBody>
      </p:sp>
      <p:sp>
        <p:nvSpPr>
          <p:cNvPr id="51" name="Rectangle 50">
            <a:extLst>
              <a:ext uri="{FF2B5EF4-FFF2-40B4-BE49-F238E27FC236}">
                <a16:creationId xmlns:a16="http://schemas.microsoft.com/office/drawing/2014/main" id="{1A50D732-9AF2-0053-52DB-D8C6CE2735D7}"/>
              </a:ext>
            </a:extLst>
          </p:cNvPr>
          <p:cNvSpPr/>
          <p:nvPr/>
        </p:nvSpPr>
        <p:spPr>
          <a:xfrm>
            <a:off x="4315855" y="5660929"/>
            <a:ext cx="2031232" cy="861774"/>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WHO Self-Care and Updated HIVST guidelines on optimized service delivery</a:t>
            </a:r>
            <a:endParaRPr kumimoji="0" lang="en-GB" sz="1250" u="none" strike="noStrike" kern="1200" cap="none" spc="0" normalizeH="0" baseline="0" noProof="0" dirty="0">
              <a:ln>
                <a:noFill/>
              </a:ln>
              <a:solidFill>
                <a:prstClr val="white"/>
              </a:solidFill>
              <a:effectLst/>
              <a:uLnTx/>
              <a:uFillTx/>
              <a:latin typeface="DINOT-Regular" panose="02000503030000020003" pitchFamily="2" charset="77"/>
            </a:endParaRPr>
          </a:p>
        </p:txBody>
      </p:sp>
      <p:sp>
        <p:nvSpPr>
          <p:cNvPr id="52" name="Subtitle 2">
            <a:extLst>
              <a:ext uri="{FF2B5EF4-FFF2-40B4-BE49-F238E27FC236}">
                <a16:creationId xmlns:a16="http://schemas.microsoft.com/office/drawing/2014/main" id="{3311A10A-91DD-F7AA-85B1-E4C2FD53393E}"/>
              </a:ext>
            </a:extLst>
          </p:cNvPr>
          <p:cNvSpPr txBox="1">
            <a:spLocks/>
          </p:cNvSpPr>
          <p:nvPr/>
        </p:nvSpPr>
        <p:spPr>
          <a:xfrm>
            <a:off x="7534678" y="3279895"/>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2020</a:t>
            </a:r>
          </a:p>
        </p:txBody>
      </p:sp>
      <p:sp>
        <p:nvSpPr>
          <p:cNvPr id="53" name="Rectangle 52">
            <a:extLst>
              <a:ext uri="{FF2B5EF4-FFF2-40B4-BE49-F238E27FC236}">
                <a16:creationId xmlns:a16="http://schemas.microsoft.com/office/drawing/2014/main" id="{811C0BA1-D51D-9B05-4928-3B1D5EDDF965}"/>
              </a:ext>
            </a:extLst>
          </p:cNvPr>
          <p:cNvSpPr/>
          <p:nvPr/>
        </p:nvSpPr>
        <p:spPr>
          <a:xfrm>
            <a:off x="8656780" y="1628671"/>
            <a:ext cx="2797896" cy="461665"/>
          </a:xfrm>
          <a:prstGeom prst="rect">
            <a:avLst/>
          </a:prstGeom>
          <a:solidFill>
            <a:srgbClr val="7F7F7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200" u="none" strike="noStrike" kern="1200" cap="none" spc="0" normalizeH="0" baseline="0" noProof="0" dirty="0">
                <a:ln>
                  <a:noFill/>
                </a:ln>
                <a:solidFill>
                  <a:schemeClr val="bg1"/>
                </a:solidFill>
                <a:effectLst/>
                <a:uLnTx/>
                <a:uFillTx/>
                <a:latin typeface="DINOT-Regular" panose="02000503030000020003" pitchFamily="2" charset="77"/>
                <a:cs typeface="Arial" panose="020B0604020202020204" pitchFamily="34" charset="0"/>
              </a:rPr>
              <a:t>HIVST </a:t>
            </a:r>
            <a:r>
              <a:rPr lang="fr-CH" sz="1200" dirty="0">
                <a:solidFill>
                  <a:schemeClr val="bg1"/>
                </a:solidFill>
                <a:latin typeface="DINOT-Regular" panose="02000503030000020003" pitchFamily="2" charset="77"/>
                <a:cs typeface="Arial" panose="020B0604020202020204" pitchFamily="34" charset="0"/>
              </a:rPr>
              <a:t>&amp; ST </a:t>
            </a:r>
            <a:r>
              <a:rPr lang="fr-CH" sz="1200" dirty="0" err="1">
                <a:solidFill>
                  <a:schemeClr val="bg1"/>
                </a:solidFill>
                <a:latin typeface="DINOT-Regular" panose="02000503030000020003" pitchFamily="2" charset="77"/>
                <a:cs typeface="Arial" panose="020B0604020202020204" pitchFamily="34" charset="0"/>
              </a:rPr>
              <a:t>embraced</a:t>
            </a:r>
            <a:r>
              <a:rPr lang="fr-CH" sz="1200" dirty="0">
                <a:solidFill>
                  <a:schemeClr val="bg1"/>
                </a:solidFill>
                <a:latin typeface="DINOT-Regular" panose="02000503030000020003" pitchFamily="2" charset="77"/>
                <a:cs typeface="Arial" panose="020B0604020202020204" pitchFamily="34" charset="0"/>
              </a:rPr>
              <a:t> as  a</a:t>
            </a:r>
            <a:r>
              <a:rPr kumimoji="0" lang="fr-CH" sz="1200" u="none" strike="noStrike" kern="1200" cap="none" spc="0" normalizeH="0" baseline="0" noProof="0" dirty="0">
                <a:ln>
                  <a:noFill/>
                </a:ln>
                <a:solidFill>
                  <a:schemeClr val="bg1"/>
                </a:solidFill>
                <a:effectLst/>
                <a:uLnTx/>
                <a:uFillTx/>
                <a:latin typeface="DINOT-Regular" panose="02000503030000020003" pitchFamily="2" charset="77"/>
                <a:cs typeface="Arial" panose="020B0604020202020204" pitchFamily="34" charset="0"/>
              </a:rPr>
              <a:t> key COVID adaptation</a:t>
            </a:r>
            <a:endParaRPr kumimoji="0" lang="en-GB" sz="1200" u="none" strike="noStrike" kern="1200" cap="none" spc="0" normalizeH="0" baseline="0" noProof="0" dirty="0">
              <a:ln>
                <a:noFill/>
              </a:ln>
              <a:solidFill>
                <a:schemeClr val="bg1"/>
              </a:solidFill>
              <a:effectLst/>
              <a:uLnTx/>
              <a:uFillTx/>
              <a:latin typeface="DINOT-Regular" panose="02000503030000020003" pitchFamily="2" charset="77"/>
            </a:endParaRPr>
          </a:p>
        </p:txBody>
      </p:sp>
      <p:sp>
        <p:nvSpPr>
          <p:cNvPr id="55" name="Subtitle 2">
            <a:extLst>
              <a:ext uri="{FF2B5EF4-FFF2-40B4-BE49-F238E27FC236}">
                <a16:creationId xmlns:a16="http://schemas.microsoft.com/office/drawing/2014/main" id="{C91E6A73-C599-8CB6-5C22-14AA34138D1F}"/>
              </a:ext>
            </a:extLst>
          </p:cNvPr>
          <p:cNvSpPr txBox="1">
            <a:spLocks/>
          </p:cNvSpPr>
          <p:nvPr/>
        </p:nvSpPr>
        <p:spPr>
          <a:xfrm>
            <a:off x="6437237" y="5473159"/>
            <a:ext cx="1577010" cy="1049544"/>
          </a:xfrm>
          <a:prstGeom prst="rect">
            <a:avLst/>
          </a:prstGeom>
          <a:solidFill>
            <a:srgbClr val="7F7F7F"/>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CH" sz="1250" u="none" strike="noStrike" kern="1200" cap="none" spc="0" normalizeH="0" baseline="0" noProof="0" dirty="0">
                <a:ln>
                  <a:noFill/>
                </a:ln>
                <a:solidFill>
                  <a:schemeClr val="bg1"/>
                </a:solidFill>
                <a:effectLst/>
                <a:uLnTx/>
                <a:uFillTx/>
                <a:latin typeface="DINOT-Regular" panose="02000503030000020003" pitchFamily="2" charset="77"/>
                <a:cs typeface="Arial" panose="020B0604020202020204" pitchFamily="34" charset="0"/>
              </a:rPr>
              <a:t>S</a:t>
            </a:r>
            <a:r>
              <a:rPr kumimoji="0" lang="en-GB" sz="1250" u="none" strike="noStrike" kern="1200" cap="none" spc="0" normalizeH="0" baseline="0" noProof="0" dirty="0">
                <a:ln>
                  <a:noFill/>
                </a:ln>
                <a:solidFill>
                  <a:schemeClr val="bg1"/>
                </a:solidFill>
                <a:effectLst/>
                <a:uLnTx/>
                <a:uFillTx/>
                <a:latin typeface="DINOT-Regular" panose="02000503030000020003" pitchFamily="2" charset="77"/>
                <a:cs typeface="Arial" panose="020B0604020202020204" pitchFamily="34" charset="0"/>
              </a:rPr>
              <a:t>elf-testing studies for HCV &amp;C19 (WHO, 3ACP, FIND)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50" u="none" strike="noStrike" kern="1200" cap="none" spc="0" normalizeH="0" baseline="0" noProof="0" dirty="0">
                <a:ln>
                  <a:noFill/>
                </a:ln>
                <a:solidFill>
                  <a:schemeClr val="bg1"/>
                </a:solidFill>
                <a:effectLst/>
                <a:uLnTx/>
                <a:uFillTx/>
                <a:latin typeface="DINOT-Regular" panose="02000503030000020003" pitchFamily="2" charset="77"/>
                <a:cs typeface="Arial" panose="020B0604020202020204" pitchFamily="34" charset="0"/>
              </a:rPr>
              <a:t>WHO guidance July 2021 &amp; March 2022</a:t>
            </a:r>
          </a:p>
        </p:txBody>
      </p:sp>
      <p:pic>
        <p:nvPicPr>
          <p:cNvPr id="56" name="Picture 55">
            <a:extLst>
              <a:ext uri="{FF2B5EF4-FFF2-40B4-BE49-F238E27FC236}">
                <a16:creationId xmlns:a16="http://schemas.microsoft.com/office/drawing/2014/main" id="{EEF4812A-E8DB-3D74-4A55-5C9FFEA7EFBE}"/>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925553" y="4567219"/>
            <a:ext cx="683399" cy="965871"/>
          </a:xfrm>
          <a:prstGeom prst="rect">
            <a:avLst/>
          </a:prstGeom>
        </p:spPr>
      </p:pic>
      <p:pic>
        <p:nvPicPr>
          <p:cNvPr id="57" name="Picture 56">
            <a:extLst>
              <a:ext uri="{FF2B5EF4-FFF2-40B4-BE49-F238E27FC236}">
                <a16:creationId xmlns:a16="http://schemas.microsoft.com/office/drawing/2014/main" id="{3596E667-365E-8DA8-4579-586AB5C9900D}"/>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b="44685"/>
          <a:stretch/>
        </p:blipFill>
        <p:spPr>
          <a:xfrm>
            <a:off x="6437237" y="4559825"/>
            <a:ext cx="1601427" cy="883845"/>
          </a:xfrm>
          <a:prstGeom prst="rect">
            <a:avLst/>
          </a:prstGeom>
        </p:spPr>
      </p:pic>
      <p:cxnSp>
        <p:nvCxnSpPr>
          <p:cNvPr id="59" name="Straight Connector 58">
            <a:extLst>
              <a:ext uri="{FF2B5EF4-FFF2-40B4-BE49-F238E27FC236}">
                <a16:creationId xmlns:a16="http://schemas.microsoft.com/office/drawing/2014/main" id="{174CDBCC-87BB-2227-784D-9CE6D1AF7AF4}"/>
              </a:ext>
            </a:extLst>
          </p:cNvPr>
          <p:cNvCxnSpPr>
            <a:cxnSpLocks/>
          </p:cNvCxnSpPr>
          <p:nvPr/>
        </p:nvCxnSpPr>
        <p:spPr>
          <a:xfrm flipV="1">
            <a:off x="5523606" y="3148370"/>
            <a:ext cx="837405" cy="28725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2" name="Subtitle 2">
            <a:extLst>
              <a:ext uri="{FF2B5EF4-FFF2-40B4-BE49-F238E27FC236}">
                <a16:creationId xmlns:a16="http://schemas.microsoft.com/office/drawing/2014/main" id="{208E2145-9CA6-7DF0-657E-F0FEB58C727E}"/>
              </a:ext>
            </a:extLst>
          </p:cNvPr>
          <p:cNvSpPr txBox="1">
            <a:spLocks/>
          </p:cNvSpPr>
          <p:nvPr/>
        </p:nvSpPr>
        <p:spPr>
          <a:xfrm>
            <a:off x="1263360" y="2347405"/>
            <a:ext cx="1153823" cy="3495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2011</a:t>
            </a:r>
          </a:p>
        </p:txBody>
      </p:sp>
      <p:pic>
        <p:nvPicPr>
          <p:cNvPr id="63" name="Picture 62">
            <a:extLst>
              <a:ext uri="{FF2B5EF4-FFF2-40B4-BE49-F238E27FC236}">
                <a16:creationId xmlns:a16="http://schemas.microsoft.com/office/drawing/2014/main" id="{D68399EC-9FA7-C066-CACD-D34798B55797}"/>
              </a:ext>
            </a:extLst>
          </p:cNvPr>
          <p:cNvPicPr>
            <a:picLocks noChangeAspect="1"/>
          </p:cNvPicPr>
          <p:nvPr/>
        </p:nvPicPr>
        <p:blipFill rotWithShape="1">
          <a:blip r:embed="rId21" cstate="email">
            <a:clrChange>
              <a:clrFrom>
                <a:srgbClr val="FFFFFF"/>
              </a:clrFrom>
              <a:clrTo>
                <a:srgbClr val="FFFFFF">
                  <a:alpha val="0"/>
                </a:srgbClr>
              </a:clrTo>
            </a:clrChange>
            <a:extLst>
              <a:ext uri="{28A0092B-C50C-407E-A947-70E740481C1C}">
                <a14:useLocalDpi xmlns:a14="http://schemas.microsoft.com/office/drawing/2010/main"/>
              </a:ext>
            </a:extLst>
          </a:blip>
          <a:srcRect l="51213" t="36281" r="5081" b="24051"/>
          <a:stretch/>
        </p:blipFill>
        <p:spPr>
          <a:xfrm>
            <a:off x="668281" y="1001230"/>
            <a:ext cx="458168" cy="415830"/>
          </a:xfrm>
          <a:prstGeom prst="rect">
            <a:avLst/>
          </a:prstGeom>
        </p:spPr>
      </p:pic>
      <p:sp>
        <p:nvSpPr>
          <p:cNvPr id="64" name="Rectangle 63">
            <a:extLst>
              <a:ext uri="{FF2B5EF4-FFF2-40B4-BE49-F238E27FC236}">
                <a16:creationId xmlns:a16="http://schemas.microsoft.com/office/drawing/2014/main" id="{B099687E-3D5F-56A4-D68C-EEC06AB126CE}"/>
              </a:ext>
            </a:extLst>
          </p:cNvPr>
          <p:cNvSpPr/>
          <p:nvPr/>
        </p:nvSpPr>
        <p:spPr>
          <a:xfrm>
            <a:off x="744616" y="3278435"/>
            <a:ext cx="1769077" cy="477054"/>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W</a:t>
            </a:r>
            <a:r>
              <a:rPr kumimoji="0" lang="en-GB"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HO review on HIVST in health workers</a:t>
            </a:r>
          </a:p>
        </p:txBody>
      </p:sp>
      <p:sp>
        <p:nvSpPr>
          <p:cNvPr id="65" name="Rectangle 64">
            <a:extLst>
              <a:ext uri="{FF2B5EF4-FFF2-40B4-BE49-F238E27FC236}">
                <a16:creationId xmlns:a16="http://schemas.microsoft.com/office/drawing/2014/main" id="{8D175739-55BC-3BE9-6199-AC3F77973BF7}"/>
              </a:ext>
            </a:extLst>
          </p:cNvPr>
          <p:cNvSpPr/>
          <p:nvPr/>
        </p:nvSpPr>
        <p:spPr>
          <a:xfrm>
            <a:off x="2481029" y="3194279"/>
            <a:ext cx="2387158" cy="5247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WHO convenes 1</a:t>
            </a:r>
            <a:r>
              <a:rPr kumimoji="0" lang="en-GB" sz="1250" u="none" strike="noStrike" kern="1200" cap="none" spc="0" normalizeH="0" baseline="30000" noProof="0" dirty="0">
                <a:ln>
                  <a:noFill/>
                </a:ln>
                <a:solidFill>
                  <a:schemeClr val="tx2"/>
                </a:solidFill>
                <a:effectLst/>
                <a:uLnTx/>
                <a:uFillTx/>
                <a:latin typeface="DINOT-Regular" panose="02000503030000020003" pitchFamily="2" charset="77"/>
                <a:cs typeface="Arial" panose="020B0604020202020204" pitchFamily="34" charset="0"/>
              </a:rPr>
              <a:t>st </a:t>
            </a:r>
            <a:r>
              <a:rPr kumimoji="0" lang="en-GB" sz="125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International Meeting on HIVST</a:t>
            </a:r>
            <a:endParaRPr kumimoji="0" lang="en-GB" sz="1250" u="none" strike="noStrike" kern="1200" cap="none" spc="0" normalizeH="0" baseline="0" noProof="0" dirty="0">
              <a:ln>
                <a:noFill/>
              </a:ln>
              <a:solidFill>
                <a:schemeClr val="tx2"/>
              </a:solidFill>
              <a:effectLst/>
              <a:uLnTx/>
              <a:uFillTx/>
              <a:latin typeface="DINOT-Regular" panose="02000503030000020003" pitchFamily="2" charset="77"/>
            </a:endParaRPr>
          </a:p>
        </p:txBody>
      </p:sp>
      <p:sp>
        <p:nvSpPr>
          <p:cNvPr id="67" name="Subtitle 2">
            <a:extLst>
              <a:ext uri="{FF2B5EF4-FFF2-40B4-BE49-F238E27FC236}">
                <a16:creationId xmlns:a16="http://schemas.microsoft.com/office/drawing/2014/main" id="{517D96F1-AF46-77B4-F258-E72C0B399699}"/>
              </a:ext>
            </a:extLst>
          </p:cNvPr>
          <p:cNvSpPr txBox="1">
            <a:spLocks/>
          </p:cNvSpPr>
          <p:nvPr/>
        </p:nvSpPr>
        <p:spPr>
          <a:xfrm>
            <a:off x="10678459" y="4489453"/>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2024</a:t>
            </a:r>
          </a:p>
        </p:txBody>
      </p:sp>
      <p:pic>
        <p:nvPicPr>
          <p:cNvPr id="68" name="Picture 67">
            <a:extLst>
              <a:ext uri="{FF2B5EF4-FFF2-40B4-BE49-F238E27FC236}">
                <a16:creationId xmlns:a16="http://schemas.microsoft.com/office/drawing/2014/main" id="{091920F0-E4AF-608C-DE01-A93A552A4F8D}"/>
              </a:ext>
            </a:extLst>
          </p:cNvPr>
          <p:cNvPicPr>
            <a:picLocks noChangeAspect="1"/>
          </p:cNvPicPr>
          <p:nvPr/>
        </p:nvPicPr>
        <p:blipFill rotWithShape="1">
          <a:blip r:embed="rId22"/>
          <a:srcRect b="6365"/>
          <a:stretch/>
        </p:blipFill>
        <p:spPr>
          <a:xfrm>
            <a:off x="8655705" y="2101491"/>
            <a:ext cx="2206575" cy="1174486"/>
          </a:xfrm>
          <a:prstGeom prst="rect">
            <a:avLst/>
          </a:prstGeom>
        </p:spPr>
      </p:pic>
      <p:sp>
        <p:nvSpPr>
          <p:cNvPr id="69" name="Rectangle 68">
            <a:extLst>
              <a:ext uri="{FF2B5EF4-FFF2-40B4-BE49-F238E27FC236}">
                <a16:creationId xmlns:a16="http://schemas.microsoft.com/office/drawing/2014/main" id="{671ED99C-B517-8282-8A71-507CEFE62FEE}"/>
              </a:ext>
            </a:extLst>
          </p:cNvPr>
          <p:cNvSpPr/>
          <p:nvPr/>
        </p:nvSpPr>
        <p:spPr>
          <a:xfrm>
            <a:off x="8656779" y="1118529"/>
            <a:ext cx="2797897" cy="4770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ST for syphilis (</a:t>
            </a:r>
            <a:r>
              <a:rPr kumimoji="0" lang="fr-CH" sz="1250" u="none" strike="noStrike" kern="1200" cap="none" spc="0" normalizeH="0" baseline="0" noProof="0" dirty="0" err="1">
                <a:ln>
                  <a:noFill/>
                </a:ln>
                <a:solidFill>
                  <a:prstClr val="white"/>
                </a:solidFill>
                <a:effectLst/>
                <a:uLnTx/>
                <a:uFillTx/>
                <a:latin typeface="DINOT-Regular" panose="02000503030000020003" pitchFamily="2" charset="77"/>
                <a:cs typeface="Arial" panose="020B0604020202020204" pitchFamily="34" charset="0"/>
              </a:rPr>
              <a:t>including</a:t>
            </a:r>
            <a:r>
              <a:rPr kumimoji="0" lang="fr-CH"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 dual test) and for </a:t>
            </a:r>
            <a:r>
              <a:rPr kumimoji="0" lang="fr-CH" sz="1250" u="none" strike="noStrike" kern="1200" cap="none" spc="0" normalizeH="0" baseline="0" noProof="0" dirty="0" err="1">
                <a:ln>
                  <a:noFill/>
                </a:ln>
                <a:solidFill>
                  <a:prstClr val="white"/>
                </a:solidFill>
                <a:effectLst/>
                <a:uLnTx/>
                <a:uFillTx/>
                <a:latin typeface="DINOT-Regular" panose="02000503030000020003" pitchFamily="2" charset="77"/>
                <a:cs typeface="Arial" panose="020B0604020202020204" pitchFamily="34" charset="0"/>
              </a:rPr>
              <a:t>PrEP</a:t>
            </a:r>
            <a:r>
              <a:rPr kumimoji="0" lang="fr-CH" sz="1250" u="none" strike="noStrike" kern="1200" cap="none" spc="0" normalizeH="0" baseline="0" noProof="0" dirty="0">
                <a:ln>
                  <a:noFill/>
                </a:ln>
                <a:solidFill>
                  <a:prstClr val="white"/>
                </a:solidFill>
                <a:effectLst/>
                <a:uLnTx/>
                <a:uFillTx/>
                <a:latin typeface="DINOT-Regular" panose="02000503030000020003" pitchFamily="2" charset="77"/>
                <a:cs typeface="Arial" panose="020B0604020202020204" pitchFamily="34" charset="0"/>
              </a:rPr>
              <a:t> </a:t>
            </a:r>
            <a:r>
              <a:rPr kumimoji="0" lang="fr-CH" sz="1250" u="none" strike="noStrike" kern="1200" cap="none" spc="0" normalizeH="0" baseline="0" noProof="0" dirty="0" err="1">
                <a:ln>
                  <a:noFill/>
                </a:ln>
                <a:solidFill>
                  <a:prstClr val="white"/>
                </a:solidFill>
                <a:effectLst/>
                <a:uLnTx/>
                <a:uFillTx/>
                <a:latin typeface="DINOT-Regular" panose="02000503030000020003" pitchFamily="2" charset="77"/>
                <a:cs typeface="Arial" panose="020B0604020202020204" pitchFamily="34" charset="0"/>
              </a:rPr>
              <a:t>recommended</a:t>
            </a:r>
            <a:endParaRPr kumimoji="0" lang="en-GB" sz="1250" u="none" strike="noStrike" kern="1200" cap="none" spc="0" normalizeH="0" baseline="0" noProof="0" dirty="0">
              <a:ln>
                <a:noFill/>
              </a:ln>
              <a:solidFill>
                <a:prstClr val="white"/>
              </a:solidFill>
              <a:effectLst/>
              <a:uLnTx/>
              <a:uFillTx/>
              <a:latin typeface="DINOT-Regular" panose="02000503030000020003" pitchFamily="2" charset="77"/>
            </a:endParaRPr>
          </a:p>
        </p:txBody>
      </p:sp>
      <p:pic>
        <p:nvPicPr>
          <p:cNvPr id="70" name="Picture 69">
            <a:extLst>
              <a:ext uri="{FF2B5EF4-FFF2-40B4-BE49-F238E27FC236}">
                <a16:creationId xmlns:a16="http://schemas.microsoft.com/office/drawing/2014/main" id="{7B165BEA-460F-F8F3-A91E-19E599D91559}"/>
              </a:ext>
            </a:extLst>
          </p:cNvPr>
          <p:cNvPicPr>
            <a:picLocks noChangeAspect="1"/>
          </p:cNvPicPr>
          <p:nvPr/>
        </p:nvPicPr>
        <p:blipFill>
          <a:blip r:embed="rId23"/>
          <a:stretch>
            <a:fillRect/>
          </a:stretch>
        </p:blipFill>
        <p:spPr>
          <a:xfrm>
            <a:off x="10910352" y="2117855"/>
            <a:ext cx="544324" cy="667668"/>
          </a:xfrm>
          <a:prstGeom prst="rect">
            <a:avLst/>
          </a:prstGeom>
        </p:spPr>
      </p:pic>
      <p:pic>
        <p:nvPicPr>
          <p:cNvPr id="71" name="Picture 70">
            <a:extLst>
              <a:ext uri="{FF2B5EF4-FFF2-40B4-BE49-F238E27FC236}">
                <a16:creationId xmlns:a16="http://schemas.microsoft.com/office/drawing/2014/main" id="{A0540C21-3A84-DEC5-60F6-6CC1D8356D5B}"/>
              </a:ext>
            </a:extLst>
          </p:cNvPr>
          <p:cNvPicPr>
            <a:picLocks noChangeAspect="1"/>
          </p:cNvPicPr>
          <p:nvPr/>
        </p:nvPicPr>
        <p:blipFill rotWithShape="1">
          <a:blip r:embed="rId24"/>
          <a:srcRect l="24514" t="12372" r="14314" b="5192"/>
          <a:stretch/>
        </p:blipFill>
        <p:spPr>
          <a:xfrm>
            <a:off x="10908138" y="2811405"/>
            <a:ext cx="546537" cy="473468"/>
          </a:xfrm>
          <a:prstGeom prst="rect">
            <a:avLst/>
          </a:prstGeom>
        </p:spPr>
      </p:pic>
      <p:pic>
        <p:nvPicPr>
          <p:cNvPr id="72" name="Picture 71">
            <a:extLst>
              <a:ext uri="{FF2B5EF4-FFF2-40B4-BE49-F238E27FC236}">
                <a16:creationId xmlns:a16="http://schemas.microsoft.com/office/drawing/2014/main" id="{40B9AA20-CD7B-D908-D324-A69564113598}"/>
              </a:ext>
            </a:extLst>
          </p:cNvPr>
          <p:cNvPicPr>
            <a:picLocks noChangeAspect="1"/>
          </p:cNvPicPr>
          <p:nvPr/>
        </p:nvPicPr>
        <p:blipFill>
          <a:blip r:embed="rId25"/>
          <a:stretch>
            <a:fillRect/>
          </a:stretch>
        </p:blipFill>
        <p:spPr>
          <a:xfrm>
            <a:off x="7929793" y="1787973"/>
            <a:ext cx="644662" cy="910712"/>
          </a:xfrm>
          <a:prstGeom prst="rect">
            <a:avLst/>
          </a:prstGeom>
        </p:spPr>
      </p:pic>
      <p:pic>
        <p:nvPicPr>
          <p:cNvPr id="73" name="Picture 72">
            <a:extLst>
              <a:ext uri="{FF2B5EF4-FFF2-40B4-BE49-F238E27FC236}">
                <a16:creationId xmlns:a16="http://schemas.microsoft.com/office/drawing/2014/main" id="{F8294AE7-918A-9930-5618-8AEF1F539873}"/>
              </a:ext>
            </a:extLst>
          </p:cNvPr>
          <p:cNvPicPr>
            <a:picLocks noChangeAspect="1"/>
          </p:cNvPicPr>
          <p:nvPr/>
        </p:nvPicPr>
        <p:blipFill>
          <a:blip r:embed="rId26"/>
          <a:stretch>
            <a:fillRect/>
          </a:stretch>
        </p:blipFill>
        <p:spPr>
          <a:xfrm>
            <a:off x="7159919" y="1789555"/>
            <a:ext cx="661575" cy="910712"/>
          </a:xfrm>
          <a:prstGeom prst="rect">
            <a:avLst/>
          </a:prstGeom>
        </p:spPr>
      </p:pic>
      <p:sp>
        <p:nvSpPr>
          <p:cNvPr id="74" name="Subtitle 2">
            <a:extLst>
              <a:ext uri="{FF2B5EF4-FFF2-40B4-BE49-F238E27FC236}">
                <a16:creationId xmlns:a16="http://schemas.microsoft.com/office/drawing/2014/main" id="{A2861384-728F-4733-D2D9-BD7EB5BA36C5}"/>
              </a:ext>
            </a:extLst>
          </p:cNvPr>
          <p:cNvSpPr txBox="1">
            <a:spLocks/>
          </p:cNvSpPr>
          <p:nvPr/>
        </p:nvSpPr>
        <p:spPr>
          <a:xfrm>
            <a:off x="9182080" y="3762724"/>
            <a:ext cx="1153823" cy="3495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2023</a:t>
            </a:r>
          </a:p>
        </p:txBody>
      </p:sp>
      <p:sp>
        <p:nvSpPr>
          <p:cNvPr id="75" name="TextBox 74">
            <a:extLst>
              <a:ext uri="{FF2B5EF4-FFF2-40B4-BE49-F238E27FC236}">
                <a16:creationId xmlns:a16="http://schemas.microsoft.com/office/drawing/2014/main" id="{DCF0471A-E5E1-A883-9794-7401EB05BD63}"/>
              </a:ext>
            </a:extLst>
          </p:cNvPr>
          <p:cNvSpPr txBox="1"/>
          <p:nvPr/>
        </p:nvSpPr>
        <p:spPr>
          <a:xfrm>
            <a:off x="748557" y="5659808"/>
            <a:ext cx="3485281" cy="861774"/>
          </a:xfrm>
          <a:prstGeom prst="rect">
            <a:avLst/>
          </a:prstGeom>
          <a:solidFill>
            <a:schemeClr val="accent2"/>
          </a:solidFill>
        </p:spPr>
        <p:txBody>
          <a:bodyPr wrap="square">
            <a:spAutoFit/>
          </a:bodyPr>
          <a:lstStyle/>
          <a:p>
            <a:r>
              <a:rPr lang="fr-CH" sz="1250" dirty="0">
                <a:solidFill>
                  <a:schemeClr val="bg1"/>
                </a:solidFill>
                <a:latin typeface="DINOT-Regular" panose="02000503030000020003" pitchFamily="2" charset="77"/>
                <a:cs typeface="Arial" panose="020B0604020202020204" pitchFamily="34" charset="0"/>
              </a:rPr>
              <a:t>7 WHO GL </a:t>
            </a:r>
            <a:r>
              <a:rPr lang="fr-CH" sz="1250" dirty="0" err="1">
                <a:solidFill>
                  <a:schemeClr val="bg1"/>
                </a:solidFill>
                <a:latin typeface="DINOT-Regular" panose="02000503030000020003" pitchFamily="2" charset="77"/>
                <a:cs typeface="Arial" panose="020B0604020202020204" pitchFamily="34" charset="0"/>
              </a:rPr>
              <a:t>products</a:t>
            </a:r>
            <a:r>
              <a:rPr lang="fr-CH" sz="1250" dirty="0">
                <a:solidFill>
                  <a:schemeClr val="bg1"/>
                </a:solidFill>
                <a:latin typeface="DINOT-Regular" panose="02000503030000020003" pitchFamily="2" charset="77"/>
                <a:cs typeface="Arial" panose="020B0604020202020204" pitchFamily="34" charset="0"/>
              </a:rPr>
              <a:t>, 20 </a:t>
            </a:r>
            <a:r>
              <a:rPr lang="fr-CH" sz="1250" dirty="0" err="1">
                <a:solidFill>
                  <a:schemeClr val="bg1"/>
                </a:solidFill>
                <a:latin typeface="DINOT-Regular" panose="02000503030000020003" pitchFamily="2" charset="77"/>
                <a:cs typeface="Arial" panose="020B0604020202020204" pitchFamily="34" charset="0"/>
              </a:rPr>
              <a:t>systematic</a:t>
            </a:r>
            <a:r>
              <a:rPr lang="fr-CH" sz="1250" dirty="0">
                <a:solidFill>
                  <a:schemeClr val="bg1"/>
                </a:solidFill>
                <a:latin typeface="DINOT-Regular" panose="02000503030000020003" pitchFamily="2" charset="77"/>
                <a:cs typeface="Arial" panose="020B0604020202020204" pitchFamily="34" charset="0"/>
              </a:rPr>
              <a:t> </a:t>
            </a:r>
            <a:r>
              <a:rPr lang="fr-CH" sz="1250" dirty="0" err="1">
                <a:solidFill>
                  <a:schemeClr val="bg1"/>
                </a:solidFill>
                <a:latin typeface="DINOT-Regular" panose="02000503030000020003" pitchFamily="2" charset="77"/>
                <a:cs typeface="Arial" panose="020B0604020202020204" pitchFamily="34" charset="0"/>
              </a:rPr>
              <a:t>reviews</a:t>
            </a:r>
            <a:r>
              <a:rPr lang="fr-CH" sz="1250" dirty="0">
                <a:solidFill>
                  <a:schemeClr val="bg1"/>
                </a:solidFill>
                <a:latin typeface="DINOT-Regular" panose="02000503030000020003" pitchFamily="2" charset="77"/>
                <a:cs typeface="Arial" panose="020B0604020202020204" pitchFamily="34" charset="0"/>
              </a:rPr>
              <a:t>, </a:t>
            </a:r>
          </a:p>
          <a:p>
            <a:r>
              <a:rPr lang="fr-CH" sz="1250" dirty="0">
                <a:solidFill>
                  <a:schemeClr val="bg1"/>
                </a:solidFill>
                <a:latin typeface="DINOT-Regular" panose="02000503030000020003" pitchFamily="2" charset="77"/>
                <a:cs typeface="Arial" panose="020B0604020202020204" pitchFamily="34" charset="0"/>
              </a:rPr>
              <a:t>12 </a:t>
            </a:r>
            <a:r>
              <a:rPr lang="fr-CH" sz="1250" dirty="0" err="1">
                <a:solidFill>
                  <a:schemeClr val="bg1"/>
                </a:solidFill>
                <a:latin typeface="DINOT-Regular" panose="02000503030000020003" pitchFamily="2" charset="77"/>
                <a:cs typeface="Arial" panose="020B0604020202020204" pitchFamily="34" charset="0"/>
              </a:rPr>
              <a:t>modelling</a:t>
            </a:r>
            <a:r>
              <a:rPr lang="fr-CH" sz="1250" dirty="0">
                <a:solidFill>
                  <a:schemeClr val="bg1"/>
                </a:solidFill>
                <a:latin typeface="DINOT-Regular" panose="02000503030000020003" pitchFamily="2" charset="77"/>
                <a:cs typeface="Arial" panose="020B0604020202020204" pitchFamily="34" charset="0"/>
              </a:rPr>
              <a:t> </a:t>
            </a:r>
            <a:r>
              <a:rPr lang="fr-CH" sz="1250" dirty="0" err="1">
                <a:solidFill>
                  <a:schemeClr val="bg1"/>
                </a:solidFill>
                <a:latin typeface="DINOT-Regular" panose="02000503030000020003" pitchFamily="2" charset="77"/>
                <a:cs typeface="Arial" panose="020B0604020202020204" pitchFamily="34" charset="0"/>
              </a:rPr>
              <a:t>studies</a:t>
            </a:r>
            <a:r>
              <a:rPr lang="fr-CH" sz="1250" dirty="0">
                <a:solidFill>
                  <a:schemeClr val="bg1"/>
                </a:solidFill>
                <a:latin typeface="DINOT-Regular" panose="02000503030000020003" pitchFamily="2" charset="77"/>
                <a:cs typeface="Arial" panose="020B0604020202020204" pitchFamily="34" charset="0"/>
              </a:rPr>
              <a:t>, 58 original </a:t>
            </a:r>
            <a:r>
              <a:rPr lang="fr-CH" sz="1250" dirty="0" err="1">
                <a:solidFill>
                  <a:schemeClr val="bg1"/>
                </a:solidFill>
                <a:latin typeface="DINOT-Regular" panose="02000503030000020003" pitchFamily="2" charset="77"/>
                <a:cs typeface="Arial" panose="020B0604020202020204" pitchFamily="34" charset="0"/>
              </a:rPr>
              <a:t>research</a:t>
            </a:r>
            <a:r>
              <a:rPr lang="fr-CH" sz="1250" dirty="0">
                <a:solidFill>
                  <a:schemeClr val="bg1"/>
                </a:solidFill>
                <a:latin typeface="DINOT-Regular" panose="02000503030000020003" pitchFamily="2" charset="77"/>
                <a:cs typeface="Arial" panose="020B0604020202020204" pitchFamily="34" charset="0"/>
              </a:rPr>
              <a:t> </a:t>
            </a:r>
            <a:r>
              <a:rPr lang="fr-CH" sz="1250" dirty="0" err="1">
                <a:solidFill>
                  <a:schemeClr val="bg1"/>
                </a:solidFill>
                <a:latin typeface="DINOT-Regular" panose="02000503030000020003" pitchFamily="2" charset="77"/>
                <a:cs typeface="Arial" panose="020B0604020202020204" pitchFamily="34" charset="0"/>
              </a:rPr>
              <a:t>studies</a:t>
            </a:r>
            <a:r>
              <a:rPr lang="fr-CH" sz="1250" dirty="0">
                <a:solidFill>
                  <a:schemeClr val="bg1"/>
                </a:solidFill>
                <a:latin typeface="DINOT-Regular" panose="02000503030000020003" pitchFamily="2" charset="77"/>
                <a:cs typeface="Arial" panose="020B0604020202020204" pitchFamily="34" charset="0"/>
              </a:rPr>
              <a:t>, 20 </a:t>
            </a:r>
            <a:r>
              <a:rPr lang="fr-CH" sz="1250" dirty="0" err="1">
                <a:solidFill>
                  <a:schemeClr val="bg1"/>
                </a:solidFill>
                <a:latin typeface="DINOT-Regular" panose="02000503030000020003" pitchFamily="2" charset="77"/>
                <a:cs typeface="Arial" panose="020B0604020202020204" pitchFamily="34" charset="0"/>
              </a:rPr>
              <a:t>policy</a:t>
            </a:r>
            <a:r>
              <a:rPr lang="fr-CH" sz="1250" dirty="0">
                <a:solidFill>
                  <a:schemeClr val="bg1"/>
                </a:solidFill>
                <a:latin typeface="DINOT-Regular" panose="02000503030000020003" pitchFamily="2" charset="77"/>
                <a:cs typeface="Arial" panose="020B0604020202020204" pitchFamily="34" charset="0"/>
              </a:rPr>
              <a:t>, consultation, V&amp;P reports all </a:t>
            </a:r>
            <a:r>
              <a:rPr lang="fr-CH" sz="1250" dirty="0" err="1">
                <a:solidFill>
                  <a:schemeClr val="bg1"/>
                </a:solidFill>
                <a:latin typeface="DINOT-Regular" panose="02000503030000020003" pitchFamily="2" charset="77"/>
                <a:cs typeface="Arial" panose="020B0604020202020204" pitchFamily="34" charset="0"/>
              </a:rPr>
              <a:t>showing</a:t>
            </a:r>
            <a:r>
              <a:rPr lang="fr-CH" sz="1250" dirty="0">
                <a:solidFill>
                  <a:schemeClr val="bg1"/>
                </a:solidFill>
                <a:latin typeface="DINOT-Regular" panose="02000503030000020003" pitchFamily="2" charset="77"/>
                <a:cs typeface="Arial" panose="020B0604020202020204" pitchFamily="34" charset="0"/>
              </a:rPr>
              <a:t> </a:t>
            </a:r>
            <a:r>
              <a:rPr lang="fr-CH" sz="1250" dirty="0" err="1">
                <a:solidFill>
                  <a:schemeClr val="bg1"/>
                </a:solidFill>
                <a:latin typeface="DINOT-Regular" panose="02000503030000020003" pitchFamily="2" charset="77"/>
                <a:cs typeface="Arial" panose="020B0604020202020204" pitchFamily="34" charset="0"/>
              </a:rPr>
              <a:t>strong</a:t>
            </a:r>
            <a:r>
              <a:rPr lang="fr-CH" sz="1250" dirty="0">
                <a:solidFill>
                  <a:schemeClr val="bg1"/>
                </a:solidFill>
                <a:latin typeface="DINOT-Regular" panose="02000503030000020003" pitchFamily="2" charset="77"/>
                <a:cs typeface="Arial" panose="020B0604020202020204" pitchFamily="34" charset="0"/>
              </a:rPr>
              <a:t> </a:t>
            </a:r>
            <a:r>
              <a:rPr lang="fr-CH" sz="1250" dirty="0" err="1">
                <a:solidFill>
                  <a:schemeClr val="bg1"/>
                </a:solidFill>
                <a:latin typeface="DINOT-Regular" panose="02000503030000020003" pitchFamily="2" charset="77"/>
                <a:cs typeface="Arial" panose="020B0604020202020204" pitchFamily="34" charset="0"/>
              </a:rPr>
              <a:t>evidence</a:t>
            </a:r>
            <a:r>
              <a:rPr lang="fr-CH" sz="1250" dirty="0">
                <a:solidFill>
                  <a:schemeClr val="bg1"/>
                </a:solidFill>
                <a:latin typeface="DINOT-Regular" panose="02000503030000020003" pitchFamily="2" charset="77"/>
                <a:cs typeface="Arial" panose="020B0604020202020204" pitchFamily="34" charset="0"/>
              </a:rPr>
              <a:t> and support for ST</a:t>
            </a:r>
            <a:endParaRPr lang="en-US" sz="1250" dirty="0">
              <a:solidFill>
                <a:schemeClr val="bg1"/>
              </a:solidFill>
              <a:latin typeface="DINOT-Regular" panose="02000503030000020003" pitchFamily="2" charset="77"/>
              <a:cs typeface="Arial" panose="020B0604020202020204" pitchFamily="34" charset="0"/>
            </a:endParaRPr>
          </a:p>
        </p:txBody>
      </p:sp>
      <p:pic>
        <p:nvPicPr>
          <p:cNvPr id="61" name="Picture 60">
            <a:extLst>
              <a:ext uri="{FF2B5EF4-FFF2-40B4-BE49-F238E27FC236}">
                <a16:creationId xmlns:a16="http://schemas.microsoft.com/office/drawing/2014/main" id="{F95C1F0E-F940-7912-704B-C778AD36ABE6}"/>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364488" y="4952387"/>
            <a:ext cx="410045" cy="410045"/>
          </a:xfrm>
          <a:prstGeom prst="rect">
            <a:avLst/>
          </a:prstGeom>
        </p:spPr>
      </p:pic>
      <p:cxnSp>
        <p:nvCxnSpPr>
          <p:cNvPr id="80" name="Straight Connector 79">
            <a:extLst>
              <a:ext uri="{FF2B5EF4-FFF2-40B4-BE49-F238E27FC236}">
                <a16:creationId xmlns:a16="http://schemas.microsoft.com/office/drawing/2014/main" id="{AEF83F5D-9D3C-C437-0682-9D21390AFDF8}"/>
              </a:ext>
            </a:extLst>
          </p:cNvPr>
          <p:cNvCxnSpPr>
            <a:cxnSpLocks/>
          </p:cNvCxnSpPr>
          <p:nvPr/>
        </p:nvCxnSpPr>
        <p:spPr>
          <a:xfrm flipV="1">
            <a:off x="8574455" y="3921155"/>
            <a:ext cx="829669" cy="374118"/>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 name="Picture 19">
            <a:extLst>
              <a:ext uri="{FF2B5EF4-FFF2-40B4-BE49-F238E27FC236}">
                <a16:creationId xmlns:a16="http://schemas.microsoft.com/office/drawing/2014/main" id="{9CD737BD-92B9-9FF8-CD5C-96F2E4B4274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79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DD5C813-2FFE-18B8-ADA1-8EA4EC55C039}"/>
              </a:ext>
            </a:extLst>
          </p:cNvPr>
          <p:cNvPicPr>
            <a:picLocks noChangeAspect="1"/>
          </p:cNvPicPr>
          <p:nvPr/>
        </p:nvPicPr>
        <p:blipFill>
          <a:blip r:embed="rId2"/>
          <a:srcRect t="4063" b="25587"/>
          <a:stretch>
            <a:fillRect/>
          </a:stretch>
        </p:blipFill>
        <p:spPr>
          <a:xfrm>
            <a:off x="365054" y="950718"/>
            <a:ext cx="5285939" cy="3062425"/>
          </a:xfrm>
          <a:prstGeom prst="rect">
            <a:avLst/>
          </a:prstGeom>
          <a:noFill/>
          <a:ln cap="flat">
            <a:noFill/>
          </a:ln>
        </p:spPr>
      </p:pic>
      <p:pic>
        <p:nvPicPr>
          <p:cNvPr id="7" name="Picture 9">
            <a:extLst>
              <a:ext uri="{FF2B5EF4-FFF2-40B4-BE49-F238E27FC236}">
                <a16:creationId xmlns:a16="http://schemas.microsoft.com/office/drawing/2014/main" id="{C4D6F190-7604-AB9E-34CB-DC58BDB4E429}"/>
              </a:ext>
            </a:extLst>
          </p:cNvPr>
          <p:cNvPicPr>
            <a:picLocks noChangeAspect="1"/>
          </p:cNvPicPr>
          <p:nvPr/>
        </p:nvPicPr>
        <p:blipFill>
          <a:blip r:embed="rId3"/>
          <a:srcRect l="947" t="19007" r="37551" b="29653"/>
          <a:stretch>
            <a:fillRect/>
          </a:stretch>
        </p:blipFill>
        <p:spPr>
          <a:xfrm>
            <a:off x="5825084" y="1637607"/>
            <a:ext cx="4890220" cy="2385316"/>
          </a:xfrm>
          <a:prstGeom prst="rect">
            <a:avLst/>
          </a:prstGeom>
          <a:noFill/>
          <a:ln cap="flat">
            <a:noFill/>
          </a:ln>
        </p:spPr>
      </p:pic>
      <p:grpSp>
        <p:nvGrpSpPr>
          <p:cNvPr id="9" name="Group 10">
            <a:extLst>
              <a:ext uri="{FF2B5EF4-FFF2-40B4-BE49-F238E27FC236}">
                <a16:creationId xmlns:a16="http://schemas.microsoft.com/office/drawing/2014/main" id="{4728B239-7B23-A4AF-14EC-F42AFDDFA0F2}"/>
              </a:ext>
            </a:extLst>
          </p:cNvPr>
          <p:cNvGrpSpPr/>
          <p:nvPr/>
        </p:nvGrpSpPr>
        <p:grpSpPr>
          <a:xfrm>
            <a:off x="713712" y="4654160"/>
            <a:ext cx="3396112" cy="1692818"/>
            <a:chOff x="442916" y="5040007"/>
            <a:chExt cx="2181773" cy="1110538"/>
          </a:xfrm>
        </p:grpSpPr>
        <p:pic>
          <p:nvPicPr>
            <p:cNvPr id="10" name="Picture 12">
              <a:extLst>
                <a:ext uri="{FF2B5EF4-FFF2-40B4-BE49-F238E27FC236}">
                  <a16:creationId xmlns:a16="http://schemas.microsoft.com/office/drawing/2014/main" id="{9E7C6D32-2EB1-1DD7-20D6-825D4522A165}"/>
                </a:ext>
              </a:extLst>
            </p:cNvPr>
            <p:cNvPicPr>
              <a:picLocks noChangeAspect="1"/>
            </p:cNvPicPr>
            <p:nvPr/>
          </p:nvPicPr>
          <p:blipFill>
            <a:blip r:embed="rId4"/>
            <a:srcRect t="10021"/>
            <a:stretch>
              <a:fillRect/>
            </a:stretch>
          </p:blipFill>
          <p:spPr>
            <a:xfrm>
              <a:off x="442916" y="5040007"/>
              <a:ext cx="2181773" cy="1110538"/>
            </a:xfrm>
            <a:prstGeom prst="rect">
              <a:avLst/>
            </a:prstGeom>
            <a:noFill/>
            <a:ln cap="flat">
              <a:noFill/>
            </a:ln>
          </p:spPr>
        </p:pic>
        <p:pic>
          <p:nvPicPr>
            <p:cNvPr id="11" name="Picture 5">
              <a:extLst>
                <a:ext uri="{FF2B5EF4-FFF2-40B4-BE49-F238E27FC236}">
                  <a16:creationId xmlns:a16="http://schemas.microsoft.com/office/drawing/2014/main" id="{3FB99BA6-F73E-F979-1A76-5B8B039A761C}"/>
                </a:ext>
              </a:extLst>
            </p:cNvPr>
            <p:cNvPicPr>
              <a:picLocks noChangeAspect="1"/>
            </p:cNvPicPr>
            <p:nvPr/>
          </p:nvPicPr>
          <p:blipFill>
            <a:blip r:embed="rId5"/>
            <a:stretch>
              <a:fillRect/>
            </a:stretch>
          </p:blipFill>
          <p:spPr>
            <a:xfrm>
              <a:off x="442917" y="5500033"/>
              <a:ext cx="168185" cy="177036"/>
            </a:xfrm>
            <a:prstGeom prst="rect">
              <a:avLst/>
            </a:prstGeom>
            <a:noFill/>
            <a:ln cap="flat">
              <a:noFill/>
            </a:ln>
          </p:spPr>
        </p:pic>
      </p:grpSp>
      <p:sp>
        <p:nvSpPr>
          <p:cNvPr id="13" name="TextBox 12">
            <a:extLst>
              <a:ext uri="{FF2B5EF4-FFF2-40B4-BE49-F238E27FC236}">
                <a16:creationId xmlns:a16="http://schemas.microsoft.com/office/drawing/2014/main" id="{22D60856-8FC7-6136-EDC3-F436D3D19854}"/>
              </a:ext>
            </a:extLst>
          </p:cNvPr>
          <p:cNvSpPr txBox="1"/>
          <p:nvPr/>
        </p:nvSpPr>
        <p:spPr>
          <a:xfrm>
            <a:off x="3699164" y="4030753"/>
            <a:ext cx="1951829" cy="784830"/>
          </a:xfrm>
          <a:prstGeom prst="rect">
            <a:avLst/>
          </a:prstGeom>
          <a:solidFill>
            <a:srgbClr val="549664"/>
          </a:solidFill>
          <a:ln>
            <a:noFill/>
          </a:ln>
        </p:spPr>
        <p:txBody>
          <a:bodyPr wrap="square" rtlCol="0">
            <a:spAutoFit/>
          </a:bodyPr>
          <a:lstStyle/>
          <a:p>
            <a:r>
              <a:rPr lang="en-US" sz="1500" dirty="0">
                <a:solidFill>
                  <a:schemeClr val="bg2"/>
                </a:solidFill>
                <a:latin typeface="DINOT-Regular" panose="02000503030000020003" pitchFamily="2" charset="77"/>
              </a:rPr>
              <a:t>2014</a:t>
            </a:r>
          </a:p>
          <a:p>
            <a:r>
              <a:rPr lang="en-US" sz="1500" dirty="0">
                <a:solidFill>
                  <a:schemeClr val="bg2"/>
                </a:solidFill>
                <a:latin typeface="DINOT-Regular" panose="02000503030000020003" pitchFamily="2" charset="77"/>
              </a:rPr>
              <a:t>3 countries with HIVST policies </a:t>
            </a:r>
          </a:p>
        </p:txBody>
      </p:sp>
      <p:sp>
        <p:nvSpPr>
          <p:cNvPr id="14" name="Arrow: Right 13">
            <a:extLst>
              <a:ext uri="{FF2B5EF4-FFF2-40B4-BE49-F238E27FC236}">
                <a16:creationId xmlns:a16="http://schemas.microsoft.com/office/drawing/2014/main" id="{FFD0DD6B-125C-DD99-B52E-6F464C199940}"/>
              </a:ext>
            </a:extLst>
          </p:cNvPr>
          <p:cNvSpPr/>
          <p:nvPr/>
        </p:nvSpPr>
        <p:spPr>
          <a:xfrm>
            <a:off x="5732185" y="4175498"/>
            <a:ext cx="727629" cy="495339"/>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50">
              <a:solidFill>
                <a:schemeClr val="tx2"/>
              </a:solidFill>
              <a:latin typeface="DINOT-Regular" panose="02000503030000020003" pitchFamily="2" charset="77"/>
            </a:endParaRPr>
          </a:p>
        </p:txBody>
      </p:sp>
      <p:sp>
        <p:nvSpPr>
          <p:cNvPr id="15" name="TextBox 14">
            <a:extLst>
              <a:ext uri="{FF2B5EF4-FFF2-40B4-BE49-F238E27FC236}">
                <a16:creationId xmlns:a16="http://schemas.microsoft.com/office/drawing/2014/main" id="{206ECD6C-D6A5-8E67-EC7A-06E06C36A329}"/>
              </a:ext>
            </a:extLst>
          </p:cNvPr>
          <p:cNvSpPr txBox="1"/>
          <p:nvPr/>
        </p:nvSpPr>
        <p:spPr>
          <a:xfrm>
            <a:off x="6541006" y="4030753"/>
            <a:ext cx="1951828" cy="784830"/>
          </a:xfrm>
          <a:prstGeom prst="rect">
            <a:avLst/>
          </a:prstGeom>
          <a:solidFill>
            <a:srgbClr val="549664"/>
          </a:solidFill>
          <a:ln>
            <a:noFill/>
          </a:ln>
        </p:spPr>
        <p:txBody>
          <a:bodyPr wrap="square" rtlCol="0">
            <a:spAutoFit/>
          </a:bodyPr>
          <a:lstStyle/>
          <a:p>
            <a:r>
              <a:rPr lang="en-US" sz="1500" dirty="0">
                <a:solidFill>
                  <a:schemeClr val="bg2"/>
                </a:solidFill>
                <a:latin typeface="DINOT-Regular" panose="02000503030000020003" pitchFamily="2" charset="77"/>
              </a:rPr>
              <a:t>2024</a:t>
            </a:r>
          </a:p>
          <a:p>
            <a:r>
              <a:rPr lang="en-US" sz="1500" dirty="0">
                <a:solidFill>
                  <a:schemeClr val="bg2"/>
                </a:solidFill>
                <a:latin typeface="DINOT-Regular" panose="02000503030000020003" pitchFamily="2" charset="77"/>
              </a:rPr>
              <a:t>108 countries with HIVST policies </a:t>
            </a:r>
          </a:p>
        </p:txBody>
      </p:sp>
      <p:cxnSp>
        <p:nvCxnSpPr>
          <p:cNvPr id="20" name="Straight Arrow Connector 19">
            <a:extLst>
              <a:ext uri="{FF2B5EF4-FFF2-40B4-BE49-F238E27FC236}">
                <a16:creationId xmlns:a16="http://schemas.microsoft.com/office/drawing/2014/main" id="{43DE4057-A9F2-B295-3709-59C261314440}"/>
              </a:ext>
            </a:extLst>
          </p:cNvPr>
          <p:cNvCxnSpPr>
            <a:cxnSpLocks/>
          </p:cNvCxnSpPr>
          <p:nvPr/>
        </p:nvCxnSpPr>
        <p:spPr>
          <a:xfrm>
            <a:off x="1490000" y="2493818"/>
            <a:ext cx="2120473" cy="1924245"/>
          </a:xfrm>
          <a:prstGeom prst="straightConnector1">
            <a:avLst/>
          </a:prstGeom>
          <a:ln w="19050">
            <a:solidFill>
              <a:srgbClr val="54966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0A04D93-A4F4-0441-3955-9D3AF3E0433D}"/>
              </a:ext>
            </a:extLst>
          </p:cNvPr>
          <p:cNvCxnSpPr>
            <a:cxnSpLocks/>
          </p:cNvCxnSpPr>
          <p:nvPr/>
        </p:nvCxnSpPr>
        <p:spPr>
          <a:xfrm flipH="1">
            <a:off x="8581529" y="3469959"/>
            <a:ext cx="1213635" cy="948104"/>
          </a:xfrm>
          <a:prstGeom prst="straightConnector1">
            <a:avLst/>
          </a:prstGeom>
          <a:ln w="19050">
            <a:solidFill>
              <a:srgbClr val="549664"/>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48A96FB-3B56-F19B-D34C-991954600E3C}"/>
              </a:ext>
            </a:extLst>
          </p:cNvPr>
          <p:cNvSpPr txBox="1">
            <a:spLocks noGrp="1"/>
          </p:cNvSpPr>
          <p:nvPr>
            <p:ph idx="4294967295"/>
          </p:nvPr>
        </p:nvSpPr>
        <p:spPr>
          <a:xfrm>
            <a:off x="736601" y="1125395"/>
            <a:ext cx="1027806" cy="384900"/>
          </a:xfrm>
        </p:spPr>
        <p:txBody>
          <a:bodyPr anchor="t" anchorCtr="0">
            <a:noAutofit/>
          </a:bodyPr>
          <a:lstStyle/>
          <a:p>
            <a:pPr marL="0" lvl="0" indent="0">
              <a:buNone/>
            </a:pPr>
            <a:r>
              <a:rPr lang="en-US" sz="2000" dirty="0">
                <a:solidFill>
                  <a:schemeClr val="accent1"/>
                </a:solidFill>
                <a:latin typeface="DINOT-Regular" panose="02000503030000020003" pitchFamily="2" charset="77"/>
              </a:rPr>
              <a:t>2014</a:t>
            </a:r>
          </a:p>
        </p:txBody>
      </p:sp>
      <p:sp>
        <p:nvSpPr>
          <p:cNvPr id="3" name="Content Placeholder 4">
            <a:extLst>
              <a:ext uri="{FF2B5EF4-FFF2-40B4-BE49-F238E27FC236}">
                <a16:creationId xmlns:a16="http://schemas.microsoft.com/office/drawing/2014/main" id="{A1047EAF-44CB-5019-2DD0-9B9034A951C7}"/>
              </a:ext>
            </a:extLst>
          </p:cNvPr>
          <p:cNvSpPr txBox="1"/>
          <p:nvPr/>
        </p:nvSpPr>
        <p:spPr>
          <a:xfrm>
            <a:off x="6142853" y="1125395"/>
            <a:ext cx="722393" cy="380246"/>
          </a:xfrm>
          <a:prstGeom prst="rect">
            <a:avLst/>
          </a:prstGeom>
          <a:noFill/>
          <a:ln cap="flat">
            <a:noFill/>
          </a:ln>
        </p:spPr>
        <p:txBody>
          <a:bodyPr vert="horz" wrap="square" lIns="0" tIns="0" rIns="0" bIns="0" anchor="t" anchorCtr="0" compatLnSpc="1">
            <a:noAutofit/>
          </a:bodyPr>
          <a:lstStyle/>
          <a:p>
            <a:pPr marL="0" marR="0" lvl="0" indent="0"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2000" u="none" strike="noStrike" kern="1200" cap="none" spc="0" baseline="0" dirty="0">
                <a:solidFill>
                  <a:schemeClr val="accent1"/>
                </a:solidFill>
                <a:uFillTx/>
                <a:latin typeface="DINOT-Regular" panose="02000503030000020003" pitchFamily="2" charset="77"/>
              </a:rPr>
              <a:t>2024</a:t>
            </a:r>
          </a:p>
        </p:txBody>
      </p:sp>
      <p:sp>
        <p:nvSpPr>
          <p:cNvPr id="29" name="Rectangle 28">
            <a:extLst>
              <a:ext uri="{FF2B5EF4-FFF2-40B4-BE49-F238E27FC236}">
                <a16:creationId xmlns:a16="http://schemas.microsoft.com/office/drawing/2014/main" id="{47F779B2-41BD-22EB-EF28-DA7D28438AFF}"/>
              </a:ext>
            </a:extLst>
          </p:cNvPr>
          <p:cNvSpPr/>
          <p:nvPr/>
        </p:nvSpPr>
        <p:spPr>
          <a:xfrm>
            <a:off x="187672" y="809630"/>
            <a:ext cx="11816656" cy="524392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5E5AC13-EE0A-B6A2-7C2B-93B625A0514F}"/>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rPr>
              <a:t>Country Adoption of HIVST Policy and Implementation</a:t>
            </a:r>
          </a:p>
        </p:txBody>
      </p:sp>
      <p:sp>
        <p:nvSpPr>
          <p:cNvPr id="18" name="Rectangle 17">
            <a:extLst>
              <a:ext uri="{FF2B5EF4-FFF2-40B4-BE49-F238E27FC236}">
                <a16:creationId xmlns:a16="http://schemas.microsoft.com/office/drawing/2014/main" id="{C7378C33-640C-0918-3996-33627E5DC0FB}"/>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9" name="Title 1">
            <a:extLst>
              <a:ext uri="{FF2B5EF4-FFF2-40B4-BE49-F238E27FC236}">
                <a16:creationId xmlns:a16="http://schemas.microsoft.com/office/drawing/2014/main" id="{FD4FF4E4-1A5E-7AA9-3F2F-FB8E85EF7F3D}"/>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23" name="TextBox 22">
            <a:extLst>
              <a:ext uri="{FF2B5EF4-FFF2-40B4-BE49-F238E27FC236}">
                <a16:creationId xmlns:a16="http://schemas.microsoft.com/office/drawing/2014/main" id="{4FDBFF6F-0E3B-8DC7-D6DC-051A225A9A9F}"/>
              </a:ext>
            </a:extLst>
          </p:cNvPr>
          <p:cNvSpPr txBox="1"/>
          <p:nvPr/>
        </p:nvSpPr>
        <p:spPr>
          <a:xfrm>
            <a:off x="736600" y="6457949"/>
            <a:ext cx="6017994" cy="2846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i="1" strike="noStrike" kern="1200" cap="none" spc="0" normalizeH="0" baseline="0" noProof="0" dirty="0">
                <a:ln>
                  <a:noFill/>
                </a:ln>
                <a:solidFill>
                  <a:schemeClr val="tx2"/>
                </a:solidFill>
                <a:effectLst/>
                <a:uLnTx/>
                <a:uFillTx/>
                <a:latin typeface="DINOT-LightItalic" panose="020B0504020101010102" pitchFamily="34" charset="77"/>
                <a:cs typeface="Arial" panose="020B0604020202020204" pitchFamily="34" charset="0"/>
              </a:rPr>
              <a:t>Source: STAR Project presentation, AIDS 2024 </a:t>
            </a:r>
            <a:r>
              <a:rPr kumimoji="0" lang="en-GB" sz="1250" i="1" strike="noStrike" kern="1200" cap="none" spc="0" normalizeH="0" baseline="0" noProof="0" dirty="0">
                <a:ln>
                  <a:noFill/>
                </a:ln>
                <a:solidFill>
                  <a:schemeClr val="tx2"/>
                </a:solidFill>
                <a:effectLst/>
                <a:uLnTx/>
                <a:uFillTx/>
                <a:latin typeface="DINOT-LightItalic" panose="020B0504020101010102" pitchFamily="34" charset="77"/>
                <a:cs typeface="Arial" panose="020B0604020202020204" pitchFamily="34" charset="0"/>
                <a:hlinkClick r:id="rId6">
                  <a:extLst>
                    <a:ext uri="{A12FA001-AC4F-418D-AE19-62706E023703}">
                      <ahyp:hlinkClr xmlns:ahyp="http://schemas.microsoft.com/office/drawing/2018/hyperlinkcolor" val="tx"/>
                    </a:ext>
                  </a:extLst>
                </a:hlinkClick>
              </a:rPr>
              <a:t>www.bmj.com/content/365/bmj.l1228</a:t>
            </a:r>
            <a:r>
              <a:rPr kumimoji="0" lang="en-GB" sz="1250" i="1" strike="noStrike" kern="1200" cap="none" spc="0" normalizeH="0" baseline="0" noProof="0" dirty="0">
                <a:ln>
                  <a:noFill/>
                </a:ln>
                <a:solidFill>
                  <a:schemeClr val="tx2"/>
                </a:solidFill>
                <a:effectLst/>
                <a:uLnTx/>
                <a:uFillTx/>
                <a:latin typeface="DINOT-LightItalic" panose="020B0504020101010102" pitchFamily="34" charset="77"/>
                <a:cs typeface="Arial" panose="020B0604020202020204" pitchFamily="34" charset="0"/>
              </a:rPr>
              <a:t> </a:t>
            </a:r>
          </a:p>
        </p:txBody>
      </p:sp>
      <p:pic>
        <p:nvPicPr>
          <p:cNvPr id="5" name="Picture 19">
            <a:extLst>
              <a:ext uri="{FF2B5EF4-FFF2-40B4-BE49-F238E27FC236}">
                <a16:creationId xmlns:a16="http://schemas.microsoft.com/office/drawing/2014/main" id="{01E6D40B-5BA8-CFB1-2149-48E158E551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C868B8-F822-94B5-5BEE-DD72BEC277FF}"/>
              </a:ext>
            </a:extLst>
          </p:cNvPr>
          <p:cNvSpPr txBox="1"/>
          <p:nvPr/>
        </p:nvSpPr>
        <p:spPr>
          <a:xfrm>
            <a:off x="6096000" y="2409034"/>
            <a:ext cx="5359400" cy="4130361"/>
          </a:xfrm>
          <a:prstGeom prst="rect">
            <a:avLst/>
          </a:prstGeom>
          <a:noFill/>
        </p:spPr>
        <p:txBody>
          <a:bodyPr wrap="square">
            <a:spAutoFit/>
          </a:bodyPr>
          <a:lstStyle/>
          <a:p>
            <a:pPr marL="0" indent="0">
              <a:lnSpc>
                <a:spcPct val="110000"/>
              </a:lnSpc>
              <a:buNone/>
            </a:pPr>
            <a:r>
              <a:rPr lang="en-US" sz="1600" b="1" dirty="0">
                <a:solidFill>
                  <a:schemeClr val="accent1"/>
                </a:solidFill>
                <a:latin typeface="DINOT-Bold" panose="02000503030000020003" pitchFamily="2" charset="77"/>
              </a:rPr>
              <a:t>A reactive (positive) HIVST result </a:t>
            </a:r>
            <a:r>
              <a:rPr lang="en-US" sz="1600" dirty="0">
                <a:solidFill>
                  <a:schemeClr val="accent1"/>
                </a:solidFill>
                <a:latin typeface="DINOT-Regular" panose="02000503030000020003" pitchFamily="2" charset="77"/>
              </a:rPr>
              <a:t>is not equivalent to an HIV-positive diagnosis. All reactive HIVST results require further testing by a trained provider, starting with the first test in the national testing algorithm.</a:t>
            </a:r>
          </a:p>
          <a:p>
            <a:endParaRPr lang="en-US" sz="1600" dirty="0">
              <a:solidFill>
                <a:schemeClr val="accent1"/>
              </a:solidFill>
              <a:latin typeface="DINOT-Regular" panose="02000503030000020003" pitchFamily="2" charset="77"/>
            </a:endParaRPr>
          </a:p>
          <a:p>
            <a:r>
              <a:rPr lang="en-US" sz="1600" b="1" dirty="0">
                <a:solidFill>
                  <a:schemeClr val="accent1"/>
                </a:solidFill>
                <a:latin typeface="DINOT-Bold" panose="02000503030000020003" pitchFamily="2" charset="77"/>
              </a:rPr>
              <a:t>Non-reactive HIVST results </a:t>
            </a:r>
            <a:r>
              <a:rPr lang="en-US" sz="1600" dirty="0">
                <a:solidFill>
                  <a:schemeClr val="accent1"/>
                </a:solidFill>
                <a:latin typeface="DINOT-Regular" panose="02000503030000020003" pitchFamily="2" charset="77"/>
              </a:rPr>
              <a:t>should be considered negative, with no need for immediate further testing. </a:t>
            </a:r>
          </a:p>
          <a:p>
            <a:endParaRPr lang="en-US" sz="1600" dirty="0">
              <a:solidFill>
                <a:schemeClr val="accent1"/>
              </a:solidFill>
              <a:latin typeface="DINOT-Regular" panose="02000503030000020003" pitchFamily="2" charset="77"/>
            </a:endParaRPr>
          </a:p>
          <a:p>
            <a:endParaRPr lang="en-US" sz="1600" dirty="0">
              <a:solidFill>
                <a:schemeClr val="accent1"/>
              </a:solidFill>
              <a:latin typeface="DINOT-Regular" panose="02000503030000020003" pitchFamily="2" charset="77"/>
            </a:endParaRPr>
          </a:p>
          <a:p>
            <a:r>
              <a:rPr lang="en-US" sz="1600" dirty="0">
                <a:solidFill>
                  <a:schemeClr val="accent1"/>
                </a:solidFill>
                <a:latin typeface="DINOT-Regular" panose="02000503030000020003" pitchFamily="2" charset="77"/>
              </a:rPr>
              <a:t>For those with ongoing high HIV risk, messages should support linkage to, and/or continued engagement with, HIV prevention services. Individuals can start PEP or PrEP based on a negative self-test</a:t>
            </a:r>
          </a:p>
          <a:p>
            <a:endParaRPr lang="en-US" sz="1600" dirty="0">
              <a:solidFill>
                <a:schemeClr val="accent1"/>
              </a:solidFill>
              <a:latin typeface="DINOT-Regular" panose="02000503030000020003" pitchFamily="2" charset="77"/>
            </a:endParaRPr>
          </a:p>
          <a:p>
            <a:endParaRPr lang="en-US" sz="1600" dirty="0">
              <a:solidFill>
                <a:schemeClr val="accent1"/>
              </a:solidFill>
              <a:latin typeface="DINOT-Regular" panose="02000503030000020003" pitchFamily="2" charset="77"/>
            </a:endParaRPr>
          </a:p>
          <a:p>
            <a:r>
              <a:rPr lang="en-US" sz="1600" dirty="0">
                <a:solidFill>
                  <a:srgbClr val="0070C0"/>
                </a:solidFill>
                <a:latin typeface="DINOT-Bold" panose="02000503030000020003" pitchFamily="2" charset="77"/>
                <a:ea typeface="Calibri"/>
                <a:cs typeface="Arial"/>
              </a:rPr>
              <a:t>WHO recommends use of Quality-assured self-tests</a:t>
            </a:r>
          </a:p>
        </p:txBody>
      </p:sp>
      <p:grpSp>
        <p:nvGrpSpPr>
          <p:cNvPr id="17" name="Group 16">
            <a:extLst>
              <a:ext uri="{FF2B5EF4-FFF2-40B4-BE49-F238E27FC236}">
                <a16:creationId xmlns:a16="http://schemas.microsoft.com/office/drawing/2014/main" id="{45151208-2474-11F4-71DE-06F1BEF4175A}"/>
              </a:ext>
            </a:extLst>
          </p:cNvPr>
          <p:cNvGrpSpPr/>
          <p:nvPr/>
        </p:nvGrpSpPr>
        <p:grpSpPr>
          <a:xfrm>
            <a:off x="4391597" y="2488936"/>
            <a:ext cx="1661371" cy="188902"/>
            <a:chOff x="6581831" y="1004381"/>
            <a:chExt cx="1661371" cy="188902"/>
          </a:xfrm>
        </p:grpSpPr>
        <p:cxnSp>
          <p:nvCxnSpPr>
            <p:cNvPr id="9" name="Straight Connector 8">
              <a:extLst>
                <a:ext uri="{FF2B5EF4-FFF2-40B4-BE49-F238E27FC236}">
                  <a16:creationId xmlns:a16="http://schemas.microsoft.com/office/drawing/2014/main" id="{3FF43054-7828-473E-3E6F-EC71CED31EA0}"/>
                </a:ext>
              </a:extLst>
            </p:cNvPr>
            <p:cNvCxnSpPr>
              <a:cxnSpLocks/>
            </p:cNvCxnSpPr>
            <p:nvPr/>
          </p:nvCxnSpPr>
          <p:spPr>
            <a:xfrm>
              <a:off x="6581831" y="1099180"/>
              <a:ext cx="1569743"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91A47C22-08A2-3A85-BF57-CA38C32DCBFB}"/>
                </a:ext>
              </a:extLst>
            </p:cNvPr>
            <p:cNvSpPr/>
            <p:nvPr/>
          </p:nvSpPr>
          <p:spPr>
            <a:xfrm>
              <a:off x="8059946" y="1004381"/>
              <a:ext cx="183256" cy="18890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Top Corners Rounded 4">
            <a:extLst>
              <a:ext uri="{FF2B5EF4-FFF2-40B4-BE49-F238E27FC236}">
                <a16:creationId xmlns:a16="http://schemas.microsoft.com/office/drawing/2014/main" id="{6B9AC9B6-B1E8-BDFA-33FD-46A630CC2D1C}"/>
              </a:ext>
            </a:extLst>
          </p:cNvPr>
          <p:cNvSpPr/>
          <p:nvPr/>
        </p:nvSpPr>
        <p:spPr>
          <a:xfrm>
            <a:off x="736600" y="1109884"/>
            <a:ext cx="4324157" cy="5296039"/>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500" dirty="0">
                <a:solidFill>
                  <a:schemeClr val="bg1"/>
                </a:solidFill>
                <a:latin typeface="DINOT-Regular" panose="02000503030000020003" pitchFamily="2" charset="77"/>
              </a:rPr>
              <a:t>HIVST is for individuals who want to test and learn their HIV status on their own. </a:t>
            </a:r>
          </a:p>
          <a:p>
            <a:pPr algn="ctr"/>
            <a:endParaRPr lang="en-GB" sz="1500" dirty="0">
              <a:solidFill>
                <a:schemeClr val="bg1"/>
              </a:solidFill>
              <a:latin typeface="DINOT-Regular" panose="02000503030000020003" pitchFamily="2" charset="77"/>
            </a:endParaRPr>
          </a:p>
          <a:p>
            <a:pPr algn="ctr"/>
            <a:r>
              <a:rPr lang="en-GB" sz="1500" b="1" dirty="0">
                <a:solidFill>
                  <a:schemeClr val="bg1"/>
                </a:solidFill>
                <a:latin typeface="DINOT-Bold" panose="02000503030000020003" pitchFamily="2" charset="77"/>
              </a:rPr>
              <a:t>It is a process in which an individual collects their own specimen (either oral fluid or blood), performs the HIV test, and interprets the result privately.</a:t>
            </a:r>
          </a:p>
          <a:p>
            <a:pPr algn="ctr"/>
            <a:endParaRPr lang="en-US" sz="1500" dirty="0">
              <a:solidFill>
                <a:schemeClr val="bg1"/>
              </a:solidFill>
              <a:latin typeface="DINOT-Regular" panose="02000503030000020003" pitchFamily="2" charset="77"/>
            </a:endParaRPr>
          </a:p>
          <a:p>
            <a:pPr algn="ctr"/>
            <a:r>
              <a:rPr lang="en-US" sz="1500" dirty="0">
                <a:solidFill>
                  <a:schemeClr val="bg1"/>
                </a:solidFill>
                <a:latin typeface="DINOT-Regular" panose="02000503030000020003" pitchFamily="2" charset="77"/>
              </a:rPr>
              <a:t>HIVST is a test for triage and does not provide a definitive HIV-positive diagnosis.</a:t>
            </a:r>
          </a:p>
          <a:p>
            <a:pPr algn="ctr"/>
            <a:endParaRPr lang="en-US" sz="1500" dirty="0">
              <a:solidFill>
                <a:schemeClr val="bg1"/>
              </a:solidFill>
              <a:latin typeface="DINOT-Regular" panose="02000503030000020003" pitchFamily="2" charset="77"/>
            </a:endParaRPr>
          </a:p>
          <a:p>
            <a:pPr algn="ctr"/>
            <a:r>
              <a:rPr lang="en-US" sz="1500" dirty="0">
                <a:solidFill>
                  <a:schemeClr val="bg1"/>
                </a:solidFill>
                <a:latin typeface="DINOT-Regular" panose="02000503030000020003" pitchFamily="2" charset="77"/>
              </a:rPr>
              <a:t>HIVST can replace screening-in tools</a:t>
            </a:r>
          </a:p>
          <a:p>
            <a:pPr algn="ctr"/>
            <a:endParaRPr lang="en-US" sz="1500" dirty="0">
              <a:solidFill>
                <a:schemeClr val="bg1"/>
              </a:solidFill>
              <a:latin typeface="DINOT-Regular" panose="02000503030000020003" pitchFamily="2" charset="77"/>
              <a:cs typeface="DINOT-Regular"/>
            </a:endParaRPr>
          </a:p>
          <a:p>
            <a:pPr algn="ctr"/>
            <a:r>
              <a:rPr lang="en-US" sz="1500" dirty="0">
                <a:solidFill>
                  <a:schemeClr val="bg1"/>
                </a:solidFill>
                <a:latin typeface="DINOT-Regular"/>
                <a:cs typeface="DINOT-Regular"/>
              </a:rPr>
              <a:t>HIVST can be used as A1 during stockouts </a:t>
            </a:r>
            <a:endParaRPr lang="en-US" sz="1500" dirty="0">
              <a:solidFill>
                <a:schemeClr val="bg1"/>
              </a:solidFill>
              <a:latin typeface="DINOT-Regular" panose="02000503030000020003" pitchFamily="2" charset="77"/>
              <a:cs typeface="DINOT-Regular"/>
            </a:endParaRPr>
          </a:p>
          <a:p>
            <a:pPr algn="ctr"/>
            <a:endParaRPr lang="en-US" sz="1500" dirty="0">
              <a:solidFill>
                <a:schemeClr val="bg1"/>
              </a:solidFill>
              <a:latin typeface="DINOT-Regular" panose="02000503030000020003" pitchFamily="2" charset="77"/>
            </a:endParaRPr>
          </a:p>
          <a:p>
            <a:pPr algn="ctr"/>
            <a:r>
              <a:rPr lang="en-US" sz="1500" dirty="0">
                <a:solidFill>
                  <a:schemeClr val="bg1"/>
                </a:solidFill>
                <a:latin typeface="DINOT-Regular" panose="02000503030000020003" pitchFamily="2" charset="77"/>
              </a:rPr>
              <a:t>Age of consent for HIVST varies across different countries, ranging from 12 to 18 years  </a:t>
            </a:r>
          </a:p>
        </p:txBody>
      </p:sp>
      <p:sp>
        <p:nvSpPr>
          <p:cNvPr id="10" name="Title 1">
            <a:extLst>
              <a:ext uri="{FF2B5EF4-FFF2-40B4-BE49-F238E27FC236}">
                <a16:creationId xmlns:a16="http://schemas.microsoft.com/office/drawing/2014/main" id="{46BCCEF0-EB43-85BC-D89F-D3737FE55400}"/>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What is HIV Self-Testing? </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2" name="Rectangle 11">
            <a:extLst>
              <a:ext uri="{FF2B5EF4-FFF2-40B4-BE49-F238E27FC236}">
                <a16:creationId xmlns:a16="http://schemas.microsoft.com/office/drawing/2014/main" id="{3CEDDDD7-C49D-537B-F6ED-A06E1080126F}"/>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3" name="Title 1">
            <a:extLst>
              <a:ext uri="{FF2B5EF4-FFF2-40B4-BE49-F238E27FC236}">
                <a16:creationId xmlns:a16="http://schemas.microsoft.com/office/drawing/2014/main" id="{561E71A5-479C-6028-97FE-92B7979B3206}"/>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grpSp>
        <p:nvGrpSpPr>
          <p:cNvPr id="20" name="Group 19">
            <a:extLst>
              <a:ext uri="{FF2B5EF4-FFF2-40B4-BE49-F238E27FC236}">
                <a16:creationId xmlns:a16="http://schemas.microsoft.com/office/drawing/2014/main" id="{0823AF57-A536-83D6-9B9E-B556FC9F702E}"/>
              </a:ext>
            </a:extLst>
          </p:cNvPr>
          <p:cNvGrpSpPr/>
          <p:nvPr/>
        </p:nvGrpSpPr>
        <p:grpSpPr>
          <a:xfrm>
            <a:off x="4391597" y="3704550"/>
            <a:ext cx="1661371" cy="188902"/>
            <a:chOff x="6581831" y="1004381"/>
            <a:chExt cx="1661371" cy="188902"/>
          </a:xfrm>
        </p:grpSpPr>
        <p:cxnSp>
          <p:nvCxnSpPr>
            <p:cNvPr id="23" name="Straight Connector 22">
              <a:extLst>
                <a:ext uri="{FF2B5EF4-FFF2-40B4-BE49-F238E27FC236}">
                  <a16:creationId xmlns:a16="http://schemas.microsoft.com/office/drawing/2014/main" id="{F9D61758-D390-0EDE-8810-648EB10F8D8A}"/>
                </a:ext>
              </a:extLst>
            </p:cNvPr>
            <p:cNvCxnSpPr>
              <a:cxnSpLocks/>
            </p:cNvCxnSpPr>
            <p:nvPr/>
          </p:nvCxnSpPr>
          <p:spPr>
            <a:xfrm>
              <a:off x="6581831" y="1099180"/>
              <a:ext cx="1569743"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FA03E374-FB21-A5BA-E05D-7B8AF0E14794}"/>
                </a:ext>
              </a:extLst>
            </p:cNvPr>
            <p:cNvSpPr/>
            <p:nvPr/>
          </p:nvSpPr>
          <p:spPr>
            <a:xfrm>
              <a:off x="8059946" y="1004381"/>
              <a:ext cx="183256" cy="18890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9">
            <a:extLst>
              <a:ext uri="{FF2B5EF4-FFF2-40B4-BE49-F238E27FC236}">
                <a16:creationId xmlns:a16="http://schemas.microsoft.com/office/drawing/2014/main" id="{8A6D6907-7EDF-D3D1-7E5F-3DB0684F7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48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58322CA-778C-4F2B-9F3C-DC86C1DD0DE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028"/>
          <a:stretch/>
        </p:blipFill>
        <p:spPr bwMode="auto">
          <a:xfrm>
            <a:off x="5485454" y="1079403"/>
            <a:ext cx="6030907" cy="433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8">
            <a:extLst>
              <a:ext uri="{FF2B5EF4-FFF2-40B4-BE49-F238E27FC236}">
                <a16:creationId xmlns:a16="http://schemas.microsoft.com/office/drawing/2014/main" id="{0920955F-A9F9-486F-A39D-3C96DD1D5749}"/>
              </a:ext>
            </a:extLst>
          </p:cNvPr>
          <p:cNvPicPr>
            <a:picLocks noGrp="1" noChangeAspect="1"/>
          </p:cNvPicPr>
          <p:nvPr>
            <p:ph sz="half" idx="2"/>
          </p:nvPr>
        </p:nvPicPr>
        <p:blipFill>
          <a:blip r:embed="rId3"/>
          <a:stretch>
            <a:fillRect/>
          </a:stretch>
        </p:blipFill>
        <p:spPr>
          <a:xfrm>
            <a:off x="736599" y="1109883"/>
            <a:ext cx="2280077" cy="1509709"/>
          </a:xfrm>
          <a:prstGeom prst="rect">
            <a:avLst/>
          </a:prstGeom>
        </p:spPr>
      </p:pic>
      <p:pic>
        <p:nvPicPr>
          <p:cNvPr id="11" name="Picture 10">
            <a:extLst>
              <a:ext uri="{FF2B5EF4-FFF2-40B4-BE49-F238E27FC236}">
                <a16:creationId xmlns:a16="http://schemas.microsoft.com/office/drawing/2014/main" id="{1082A81F-F9A2-45D3-811E-420E56DA05DF}"/>
              </a:ext>
            </a:extLst>
          </p:cNvPr>
          <p:cNvPicPr>
            <a:picLocks noChangeAspect="1"/>
          </p:cNvPicPr>
          <p:nvPr/>
        </p:nvPicPr>
        <p:blipFill>
          <a:blip r:embed="rId4"/>
          <a:stretch>
            <a:fillRect/>
          </a:stretch>
        </p:blipFill>
        <p:spPr>
          <a:xfrm>
            <a:off x="3057363" y="1109883"/>
            <a:ext cx="2261397" cy="1509709"/>
          </a:xfrm>
          <a:prstGeom prst="rect">
            <a:avLst/>
          </a:prstGeom>
        </p:spPr>
      </p:pic>
      <p:sp>
        <p:nvSpPr>
          <p:cNvPr id="4" name="TextBox 3">
            <a:extLst>
              <a:ext uri="{FF2B5EF4-FFF2-40B4-BE49-F238E27FC236}">
                <a16:creationId xmlns:a16="http://schemas.microsoft.com/office/drawing/2014/main" id="{0974A318-AC20-2EF9-1092-1AB2B11F8DE1}"/>
              </a:ext>
            </a:extLst>
          </p:cNvPr>
          <p:cNvSpPr txBox="1"/>
          <p:nvPr/>
        </p:nvSpPr>
        <p:spPr>
          <a:xfrm>
            <a:off x="736599" y="2670190"/>
            <a:ext cx="4582161" cy="2631490"/>
          </a:xfrm>
          <a:prstGeom prst="rect">
            <a:avLst/>
          </a:prstGeom>
          <a:solidFill>
            <a:schemeClr val="accent2"/>
          </a:solidFill>
        </p:spPr>
        <p:txBody>
          <a:bodyPr wrap="square">
            <a:spAutoFit/>
          </a:bodyPr>
          <a:lstStyle/>
          <a:p>
            <a:r>
              <a:rPr lang="en-US" sz="1500" b="1" dirty="0">
                <a:solidFill>
                  <a:schemeClr val="bg1"/>
                </a:solidFill>
                <a:latin typeface="DINOT-Bold" panose="02000503030000020003" pitchFamily="2" charset="77"/>
              </a:rPr>
              <a:t>In test for triage</a:t>
            </a:r>
          </a:p>
          <a:p>
            <a:pPr marL="285750" indent="-285750">
              <a:buFont typeface="Arial" panose="020B0604020202020204" pitchFamily="34" charset="0"/>
              <a:buChar char="•"/>
            </a:pPr>
            <a:r>
              <a:rPr lang="en-US" sz="1500" dirty="0">
                <a:solidFill>
                  <a:schemeClr val="bg1"/>
                </a:solidFill>
                <a:latin typeface="DINOT-Regular" panose="02000503030000020003" pitchFamily="2" charset="77"/>
              </a:rPr>
              <a:t>a trained provider performs a single RDT and then facilitates linkage to appropriate further testing and services depending on the test result. </a:t>
            </a:r>
          </a:p>
          <a:p>
            <a:pPr marL="285750" indent="-285750">
              <a:buFont typeface="Arial" panose="020B0604020202020204" pitchFamily="34" charset="0"/>
              <a:buChar char="•"/>
            </a:pPr>
            <a:r>
              <a:rPr lang="en-US" sz="1500" dirty="0">
                <a:solidFill>
                  <a:schemeClr val="bg1"/>
                </a:solidFill>
                <a:latin typeface="DINOT-Regular" panose="02000503030000020003" pitchFamily="2" charset="77"/>
              </a:rPr>
              <a:t>In the context of HIV, anyone who has an initial reactive test for triage is then promptly linked to further testing for confirmation of HIV status. </a:t>
            </a:r>
          </a:p>
          <a:p>
            <a:pPr marL="285750" indent="-285750">
              <a:buFont typeface="Arial" panose="020B0604020202020204" pitchFamily="34" charset="0"/>
              <a:buChar char="•"/>
            </a:pPr>
            <a:r>
              <a:rPr lang="en-US" sz="1500" dirty="0">
                <a:solidFill>
                  <a:schemeClr val="bg1"/>
                </a:solidFill>
                <a:latin typeface="DINOT-Regular" panose="02000503030000020003" pitchFamily="2" charset="77"/>
              </a:rPr>
              <a:t>This strategy is used for self-testing and can also be used to expand testing in communities by lay providers.</a:t>
            </a:r>
          </a:p>
        </p:txBody>
      </p:sp>
      <p:sp>
        <p:nvSpPr>
          <p:cNvPr id="8" name="Title 1">
            <a:extLst>
              <a:ext uri="{FF2B5EF4-FFF2-40B4-BE49-F238E27FC236}">
                <a16:creationId xmlns:a16="http://schemas.microsoft.com/office/drawing/2014/main" id="{A6774291-4101-AD5A-B135-CE73A6269348}"/>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ZW" sz="2500" dirty="0">
                <a:solidFill>
                  <a:schemeClr val="accent1"/>
                </a:solidFill>
                <a:latin typeface="DINOT-Regular" panose="02000503030000020003" pitchFamily="2" charset="77"/>
              </a:rPr>
              <a:t>HIVST – can be used as a Test for Triage </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0" name="Rectangle 9">
            <a:extLst>
              <a:ext uri="{FF2B5EF4-FFF2-40B4-BE49-F238E27FC236}">
                <a16:creationId xmlns:a16="http://schemas.microsoft.com/office/drawing/2014/main" id="{432A80D2-11A8-02E0-DE33-CE0A89E3A894}"/>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3" name="Title 1">
            <a:extLst>
              <a:ext uri="{FF2B5EF4-FFF2-40B4-BE49-F238E27FC236}">
                <a16:creationId xmlns:a16="http://schemas.microsoft.com/office/drawing/2014/main" id="{1C0387D3-7BE7-B096-D23E-DD9BD1AA32CC}"/>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4" name="TextBox 13">
            <a:extLst>
              <a:ext uri="{FF2B5EF4-FFF2-40B4-BE49-F238E27FC236}">
                <a16:creationId xmlns:a16="http://schemas.microsoft.com/office/drawing/2014/main" id="{F575753D-2BD0-4182-9574-9E6E97846E16}"/>
              </a:ext>
            </a:extLst>
          </p:cNvPr>
          <p:cNvSpPr txBox="1"/>
          <p:nvPr/>
        </p:nvSpPr>
        <p:spPr>
          <a:xfrm>
            <a:off x="736600" y="6457949"/>
            <a:ext cx="3363421" cy="284693"/>
          </a:xfrm>
          <a:prstGeom prst="rect">
            <a:avLst/>
          </a:prstGeom>
          <a:noFill/>
        </p:spPr>
        <p:txBody>
          <a:bodyPr wrap="none" rtlCol="0">
            <a:spAutoFit/>
          </a:bodyPr>
          <a:lstStyle/>
          <a:p>
            <a:r>
              <a:rPr lang="en-GB" sz="1250" i="1" dirty="0">
                <a:solidFill>
                  <a:schemeClr val="tx2"/>
                </a:solidFill>
                <a:latin typeface="DINOT-LightItalic" panose="020B0504020101010102" pitchFamily="34" charset="77"/>
                <a:cs typeface="Arial" panose="020B0604020202020204" pitchFamily="34" charset="0"/>
              </a:rPr>
              <a:t>Source: WHO 2016, HIV Self-testing guidelines  </a:t>
            </a:r>
            <a:endParaRPr lang="en-ZW" sz="1250" i="1" dirty="0">
              <a:solidFill>
                <a:schemeClr val="tx2"/>
              </a:solidFill>
              <a:latin typeface="DINOT-LightItalic" panose="020B0504020101010102" pitchFamily="34" charset="77"/>
            </a:endParaRPr>
          </a:p>
        </p:txBody>
      </p:sp>
      <p:sp>
        <p:nvSpPr>
          <p:cNvPr id="2" name="TextBox 1">
            <a:extLst>
              <a:ext uri="{FF2B5EF4-FFF2-40B4-BE49-F238E27FC236}">
                <a16:creationId xmlns:a16="http://schemas.microsoft.com/office/drawing/2014/main" id="{B847E3A4-CFA9-00E0-D20F-3BADA7B35F44}"/>
              </a:ext>
            </a:extLst>
          </p:cNvPr>
          <p:cNvSpPr txBox="1"/>
          <p:nvPr/>
        </p:nvSpPr>
        <p:spPr>
          <a:xfrm>
            <a:off x="736599" y="5587427"/>
            <a:ext cx="1071879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rgbClr val="009CDE"/>
                </a:solidFill>
                <a:latin typeface="DINOT-Bold" panose="02000503030000020003" pitchFamily="2" charset="77"/>
                <a:ea typeface="+mn-lt"/>
                <a:cs typeface="+mn-lt"/>
              </a:rPr>
              <a:t>Module 3 </a:t>
            </a:r>
            <a:r>
              <a:rPr lang="en-US" sz="1500" dirty="0">
                <a:solidFill>
                  <a:srgbClr val="009CDE"/>
                </a:solidFill>
                <a:latin typeface="DINOT-Regular" panose="02000503030000020003" pitchFamily="2" charset="77"/>
                <a:ea typeface="+mn-lt"/>
                <a:cs typeface="+mn-lt"/>
              </a:rPr>
              <a:t>will explore the potential to elevate HIVST from A0 to A1 in national HIV testing algorithms, in the context of growing funding and human resource constraints.</a:t>
            </a:r>
          </a:p>
        </p:txBody>
      </p:sp>
      <p:pic>
        <p:nvPicPr>
          <p:cNvPr id="3" name="Picture 19">
            <a:extLst>
              <a:ext uri="{FF2B5EF4-FFF2-40B4-BE49-F238E27FC236}">
                <a16:creationId xmlns:a16="http://schemas.microsoft.com/office/drawing/2014/main" id="{2F04AC85-A533-2559-4410-DE19FE86A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8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0691DE6F-C097-423D-93C2-39D102E14674}"/>
              </a:ext>
            </a:extLst>
          </p:cNvPr>
          <p:cNvSpPr txBox="1">
            <a:spLocks/>
          </p:cNvSpPr>
          <p:nvPr/>
        </p:nvSpPr>
        <p:spPr>
          <a:xfrm>
            <a:off x="736600" y="1109883"/>
            <a:ext cx="7771969" cy="5296039"/>
          </a:xfrm>
          <a:prstGeom prst="rect">
            <a:avLst/>
          </a:prstGeom>
        </p:spPr>
        <p:txBody>
          <a:bodyPr vert="horz" lIns="91440" tIns="45720" rIns="91440" bIns="45720" rtlCol="0" anchor="t">
            <a:noAutofit/>
          </a:bodyPr>
          <a:lst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0" lang="en-US" sz="2000" b="0" u="none" strike="noStrike" kern="1200" cap="none" spc="0" normalizeH="0" baseline="0" noProof="0" dirty="0">
                <a:ln>
                  <a:noFill/>
                </a:ln>
                <a:solidFill>
                  <a:srgbClr val="009CDE"/>
                </a:solidFill>
                <a:effectLst/>
                <a:uLnTx/>
                <a:uFillTx/>
                <a:latin typeface="DINOT-Bold" panose="02000503030000020003" pitchFamily="2" charset="77"/>
                <a:cs typeface="Arial" panose="020B0604020202020204" pitchFamily="34" charset="0"/>
              </a:rPr>
              <a:t>Self-testing recommended across conditions and diseases</a:t>
            </a:r>
          </a:p>
          <a:p>
            <a:pPr marR="0" lvl="0" algn="l" defTabSz="457200" rtl="0" eaLnBrk="1" fontAlgn="auto" latinLnBrk="0" hangingPunct="1">
              <a:lnSpc>
                <a:spcPct val="100000"/>
              </a:lnSpc>
              <a:spcBef>
                <a:spcPts val="0"/>
              </a:spcBef>
              <a:spcAft>
                <a:spcPts val="0"/>
              </a:spcAft>
              <a:buClrTx/>
              <a:buSzTx/>
              <a:tabLst/>
              <a:defRPr/>
            </a:pPr>
            <a:endParaRPr kumimoji="0" lang="en-US" sz="1750" u="none"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1750" u="none"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Self-testing and self-care becoming standard of care across many different areas</a:t>
            </a:r>
          </a:p>
          <a:p>
            <a:pPr marR="0" lvl="0" algn="l" defTabSz="457200" rtl="0" eaLnBrk="1" fontAlgn="auto" latinLnBrk="0" hangingPunct="1">
              <a:lnSpc>
                <a:spcPct val="100000"/>
              </a:lnSpc>
              <a:spcBef>
                <a:spcPts val="0"/>
              </a:spcBef>
              <a:spcAft>
                <a:spcPts val="0"/>
              </a:spcAft>
              <a:buClrTx/>
              <a:buSzTx/>
              <a:tabLst/>
              <a:defRPr/>
            </a:pPr>
            <a:r>
              <a:rPr kumimoji="0" lang="en-US" sz="1750" u="none"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 </a:t>
            </a:r>
          </a:p>
          <a:p>
            <a:pPr>
              <a:spcAft>
                <a:spcPts val="0"/>
              </a:spcAft>
              <a:defRPr/>
            </a:pPr>
            <a:r>
              <a:rPr kumimoji="0" lang="en-US" sz="1750" u="none" strike="noStrike" kern="1200" cap="none" spc="0" normalizeH="0" baseline="0" noProof="0" dirty="0">
                <a:ln>
                  <a:noFill/>
                </a:ln>
                <a:solidFill>
                  <a:schemeClr val="tx2"/>
                </a:solidFill>
                <a:effectLst/>
                <a:uLnTx/>
                <a:uFillTx/>
                <a:latin typeface="DINOT-Bold"/>
              </a:rPr>
              <a:t>No difference in blood vs oral self-tests</a:t>
            </a:r>
            <a:r>
              <a:rPr lang="en-US" sz="1750" dirty="0">
                <a:solidFill>
                  <a:schemeClr val="tx2"/>
                </a:solidFill>
                <a:latin typeface="DINOT-Bold"/>
              </a:rPr>
              <a:t> performance</a:t>
            </a:r>
            <a:endParaRPr lang="en-US" sz="1750" u="none"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endParaRPr>
          </a:p>
          <a:p>
            <a:pPr marL="285750" indent="-285750">
              <a:spcAft>
                <a:spcPts val="0"/>
              </a:spcAft>
              <a:buFont typeface="Arial" panose="020B0604020202020204" pitchFamily="34" charset="0"/>
              <a:buChar char="•"/>
              <a:defRPr/>
            </a:pP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Both accurate and acceptable - no difference in uptake </a:t>
            </a:r>
          </a:p>
          <a:p>
            <a:pPr marR="0" lvl="0" algn="l" defTabSz="457200" rtl="0" eaLnBrk="1" fontAlgn="auto" latinLnBrk="0" hangingPunct="1">
              <a:lnSpc>
                <a:spcPct val="100000"/>
              </a:lnSpc>
              <a:spcBef>
                <a:spcPts val="0"/>
              </a:spcBef>
              <a:spcAft>
                <a:spcPts val="0"/>
              </a:spcAft>
              <a:buClrTx/>
              <a:buSzTx/>
              <a:tabLst/>
              <a:defRPr/>
            </a:pPr>
            <a:endPar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1750" u="none"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HIVST recommended in health facilities</a:t>
            </a:r>
          </a:p>
          <a:p>
            <a:pPr marL="285750" indent="-285750">
              <a:spcAft>
                <a:spcPts val="0"/>
              </a:spcAft>
              <a:buFont typeface="Arial" panose="020B0604020202020204" pitchFamily="34" charset="0"/>
              <a:buChar char="•"/>
              <a:defRPr/>
            </a:pP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Complimenting existing provider-administered HIV testing</a:t>
            </a:r>
          </a:p>
          <a:p>
            <a:pPr marL="285750" indent="-285750">
              <a:spcAft>
                <a:spcPts val="0"/>
              </a:spcAft>
              <a:buFont typeface="Arial" panose="020B0604020202020204" pitchFamily="34" charset="0"/>
              <a:buChar char="•"/>
              <a:defRPr/>
            </a:pP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Replacing risk-based screening tools</a:t>
            </a:r>
          </a:p>
          <a:p>
            <a:pPr marR="0" lvl="0" algn="l" defTabSz="457200" rtl="0" eaLnBrk="1" fontAlgn="auto" latinLnBrk="0" hangingPunct="1">
              <a:lnSpc>
                <a:spcPct val="100000"/>
              </a:lnSpc>
              <a:spcBef>
                <a:spcPts val="0"/>
              </a:spcBef>
              <a:spcAft>
                <a:spcPts val="0"/>
              </a:spcAft>
              <a:buClrTx/>
              <a:buSzTx/>
              <a:tabLst/>
              <a:defRPr/>
            </a:pPr>
            <a:endPar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1750" u="none"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HIVST recommended for PEP and </a:t>
            </a:r>
            <a:r>
              <a:rPr kumimoji="0" lang="en-US" sz="1750" u="none" strike="noStrike" kern="1200" cap="none" spc="0" normalizeH="0" baseline="0" noProof="0" dirty="0" err="1">
                <a:ln>
                  <a:noFill/>
                </a:ln>
                <a:solidFill>
                  <a:schemeClr val="tx2"/>
                </a:solidFill>
                <a:effectLst/>
                <a:uLnTx/>
                <a:uFillTx/>
                <a:latin typeface="DINOT-Bold" panose="02000503030000020003" pitchFamily="2" charset="77"/>
                <a:cs typeface="Arial" panose="020B0604020202020204" pitchFamily="34" charset="0"/>
              </a:rPr>
              <a:t>PrEP</a:t>
            </a:r>
            <a:r>
              <a:rPr kumimoji="0" lang="en-US" sz="1750" u="none"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 (oral &amp; DVR)</a:t>
            </a:r>
          </a:p>
          <a:p>
            <a:pPr indent="-285750">
              <a:spcAft>
                <a:spcPts val="0"/>
              </a:spcAft>
              <a:buFont typeface="Arial" panose="020B0604020202020204" pitchFamily="34" charset="0"/>
              <a:buChar char="•"/>
              <a:defRPr/>
            </a:pP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Covers </a:t>
            </a:r>
            <a:r>
              <a:rPr kumimoji="0" lang="en-US" sz="1750" b="0" u="none" strike="noStrike" kern="1200" cap="none" spc="0" normalizeH="0" baseline="0" noProof="0" dirty="0" err="1">
                <a:ln>
                  <a:noFill/>
                </a:ln>
                <a:solidFill>
                  <a:schemeClr val="tx2"/>
                </a:solidFill>
                <a:effectLst/>
                <a:uLnTx/>
                <a:uFillTx/>
                <a:latin typeface="DINOT-Regular" panose="02000503030000020003" pitchFamily="2" charset="77"/>
                <a:cs typeface="Arial" panose="020B0604020202020204" pitchFamily="34" charset="0"/>
              </a:rPr>
              <a:t>PrEP</a:t>
            </a: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 initiation, re-initiation and continuation</a:t>
            </a:r>
          </a:p>
          <a:p>
            <a:pPr indent="-285750">
              <a:spcAft>
                <a:spcPts val="0"/>
              </a:spcAft>
              <a:buFont typeface="Arial" panose="020B0604020202020204" pitchFamily="34" charset="0"/>
              <a:buChar char="•"/>
              <a:defRPr/>
            </a:pP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No need for further testing to confirm negative results</a:t>
            </a:r>
          </a:p>
          <a:p>
            <a:pPr indent="-285750">
              <a:spcAft>
                <a:spcPts val="0"/>
              </a:spcAft>
              <a:buFont typeface="Arial" panose="020B0604020202020204" pitchFamily="34" charset="0"/>
              <a:buChar char="•"/>
              <a:defRPr/>
            </a:pP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Ongoing research for long-acting injectable </a:t>
            </a:r>
            <a:r>
              <a:rPr kumimoji="0" lang="en-US" sz="1750" b="0" u="none" strike="noStrike" kern="1200" cap="none" spc="0" normalizeH="0" baseline="0" noProof="0" dirty="0" err="1">
                <a:ln>
                  <a:noFill/>
                </a:ln>
                <a:solidFill>
                  <a:schemeClr val="tx2"/>
                </a:solidFill>
                <a:effectLst/>
                <a:uLnTx/>
                <a:uFillTx/>
                <a:latin typeface="DINOT-Regular" panose="02000503030000020003" pitchFamily="2" charset="77"/>
                <a:cs typeface="Arial" panose="020B0604020202020204" pitchFamily="34" charset="0"/>
              </a:rPr>
              <a:t>PrEP</a:t>
            </a: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 is needed</a:t>
            </a:r>
          </a:p>
          <a:p>
            <a:pPr marR="0" lvl="0" algn="l" defTabSz="457200" rtl="0" eaLnBrk="1" fontAlgn="auto" latinLnBrk="0" hangingPunct="1">
              <a:lnSpc>
                <a:spcPct val="100000"/>
              </a:lnSpc>
              <a:spcBef>
                <a:spcPts val="0"/>
              </a:spcBef>
              <a:spcAft>
                <a:spcPts val="0"/>
              </a:spcAft>
              <a:buClrTx/>
              <a:buSzTx/>
              <a:tabLst/>
              <a:defRPr/>
            </a:pPr>
            <a:endPar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1750" u="none" strike="noStrike" kern="1200" cap="none" spc="0" normalizeH="0" baseline="0" noProof="0" dirty="0">
                <a:ln>
                  <a:noFill/>
                </a:ln>
                <a:solidFill>
                  <a:schemeClr val="tx2"/>
                </a:solidFill>
                <a:effectLst/>
                <a:uLnTx/>
                <a:uFillTx/>
                <a:latin typeface="DINOT-Bold" panose="02000503030000020003" pitchFamily="2" charset="77"/>
                <a:cs typeface="Arial" panose="020B0604020202020204" pitchFamily="34" charset="0"/>
              </a:rPr>
              <a:t>Syphilis ST, including dual HIV/syphilis ST, recommended </a:t>
            </a:r>
          </a:p>
          <a:p>
            <a:pPr indent="-285750">
              <a:spcAft>
                <a:spcPts val="0"/>
              </a:spcAft>
              <a:buFont typeface="Arial" panose="020B0604020202020204" pitchFamily="34" charset="0"/>
              <a:buChar char="•"/>
              <a:defRPr/>
            </a:pPr>
            <a:r>
              <a:rPr kumimoji="0" lang="en-US" sz="1750" b="0" u="none" strike="noStrike" kern="1200" cap="none" spc="0" normalizeH="0" baseline="0" noProof="0" dirty="0">
                <a:ln>
                  <a:noFill/>
                </a:ln>
                <a:solidFill>
                  <a:schemeClr val="tx2"/>
                </a:solidFill>
                <a:effectLst/>
                <a:uLnTx/>
                <a:uFillTx/>
                <a:latin typeface="DINOT-Regular" panose="02000503030000020003" pitchFamily="2" charset="77"/>
                <a:cs typeface="Arial" panose="020B0604020202020204" pitchFamily="34" charset="0"/>
              </a:rPr>
              <a:t>More multiplex ST likely in the future, Critical opportunity for integration</a:t>
            </a:r>
          </a:p>
        </p:txBody>
      </p:sp>
      <p:pic>
        <p:nvPicPr>
          <p:cNvPr id="15" name="Picture 2" descr="APCOM welcomes Thailand's approval of HIV self-testing: testBKK making  awareness and HIVST kit through online campaign - APCOM">
            <a:extLst>
              <a:ext uri="{FF2B5EF4-FFF2-40B4-BE49-F238E27FC236}">
                <a16:creationId xmlns:a16="http://schemas.microsoft.com/office/drawing/2014/main" id="{87FE44DD-A30A-6155-F2C8-82B0267B3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598" y="1109883"/>
            <a:ext cx="3498546" cy="18008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06334DA-B4C0-92C0-CF4D-1007B4D23C34}"/>
              </a:ext>
            </a:extLst>
          </p:cNvPr>
          <p:cNvPicPr>
            <a:picLocks noChangeAspect="1"/>
          </p:cNvPicPr>
          <p:nvPr/>
        </p:nvPicPr>
        <p:blipFill>
          <a:blip r:embed="rId4"/>
          <a:stretch>
            <a:fillRect/>
          </a:stretch>
        </p:blipFill>
        <p:spPr>
          <a:xfrm>
            <a:off x="8264379" y="3050448"/>
            <a:ext cx="1739900" cy="1155700"/>
          </a:xfrm>
          <a:prstGeom prst="rect">
            <a:avLst/>
          </a:prstGeom>
        </p:spPr>
      </p:pic>
      <p:pic>
        <p:nvPicPr>
          <p:cNvPr id="21" name="Picture 20">
            <a:extLst>
              <a:ext uri="{FF2B5EF4-FFF2-40B4-BE49-F238E27FC236}">
                <a16:creationId xmlns:a16="http://schemas.microsoft.com/office/drawing/2014/main" id="{ED48C645-3756-E202-562B-2078BA6969A9}"/>
              </a:ext>
            </a:extLst>
          </p:cNvPr>
          <p:cNvPicPr>
            <a:picLocks noChangeAspect="1"/>
          </p:cNvPicPr>
          <p:nvPr/>
        </p:nvPicPr>
        <p:blipFill rotWithShape="1">
          <a:blip r:embed="rId5"/>
          <a:srcRect l="25367" r="20242"/>
          <a:stretch/>
        </p:blipFill>
        <p:spPr>
          <a:xfrm rot="16200000">
            <a:off x="8753014" y="3630345"/>
            <a:ext cx="604360" cy="1921618"/>
          </a:xfrm>
          <a:prstGeom prst="rect">
            <a:avLst/>
          </a:prstGeom>
        </p:spPr>
      </p:pic>
      <p:pic>
        <p:nvPicPr>
          <p:cNvPr id="22" name="Picture 21">
            <a:extLst>
              <a:ext uri="{FF2B5EF4-FFF2-40B4-BE49-F238E27FC236}">
                <a16:creationId xmlns:a16="http://schemas.microsoft.com/office/drawing/2014/main" id="{B938D79C-D02C-05CE-C16C-A7CE883BBB86}"/>
              </a:ext>
            </a:extLst>
          </p:cNvPr>
          <p:cNvPicPr>
            <a:picLocks noChangeAspect="1"/>
          </p:cNvPicPr>
          <p:nvPr/>
        </p:nvPicPr>
        <p:blipFill rotWithShape="1">
          <a:blip r:embed="rId6">
            <a:extLst>
              <a:ext uri="{28A0092B-C50C-407E-A947-70E740481C1C}">
                <a14:useLocalDpi xmlns:a14="http://schemas.microsoft.com/office/drawing/2010/main" val="0"/>
              </a:ext>
            </a:extLst>
          </a:blip>
          <a:srcRect l="7308" r="52051"/>
          <a:stretch/>
        </p:blipFill>
        <p:spPr bwMode="auto">
          <a:xfrm>
            <a:off x="10179403" y="3050447"/>
            <a:ext cx="1561944" cy="1831164"/>
          </a:xfrm>
          <a:prstGeom prst="rect">
            <a:avLst/>
          </a:prstGeom>
          <a:noFill/>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C0D83114-7675-7E49-F795-9902A576957E}"/>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Self-Testing? </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0" name="Rectangle 9">
            <a:extLst>
              <a:ext uri="{FF2B5EF4-FFF2-40B4-BE49-F238E27FC236}">
                <a16:creationId xmlns:a16="http://schemas.microsoft.com/office/drawing/2014/main" id="{43D8D545-A722-45F3-9F44-ABBEB0E5E19E}"/>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itle 1">
            <a:extLst>
              <a:ext uri="{FF2B5EF4-FFF2-40B4-BE49-F238E27FC236}">
                <a16:creationId xmlns:a16="http://schemas.microsoft.com/office/drawing/2014/main" id="{5E20BE88-0E2E-BB5F-B4D1-8121FC3349C7}"/>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pic>
        <p:nvPicPr>
          <p:cNvPr id="2" name="Picture 19">
            <a:extLst>
              <a:ext uri="{FF2B5EF4-FFF2-40B4-BE49-F238E27FC236}">
                <a16:creationId xmlns:a16="http://schemas.microsoft.com/office/drawing/2014/main" id="{3975A7DC-CB96-07EF-FF03-C47B827670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06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4A3DE-0781-71CA-8A3B-FC28D6ABE7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604DC8-83CF-246D-8371-A58D3CBFC708}"/>
              </a:ext>
            </a:extLst>
          </p:cNvPr>
          <p:cNvSpPr txBox="1"/>
          <p:nvPr/>
        </p:nvSpPr>
        <p:spPr>
          <a:xfrm>
            <a:off x="736600" y="1654828"/>
            <a:ext cx="9931400" cy="2400657"/>
          </a:xfrm>
          <a:prstGeom prst="rect">
            <a:avLst/>
          </a:prstGeom>
          <a:noFill/>
        </p:spPr>
        <p:txBody>
          <a:bodyPr wrap="square">
            <a:spAutoFit/>
          </a:bodyPr>
          <a:lstStyle/>
          <a:p>
            <a:r>
              <a:rPr lang="en-US" sz="2400" b="1" dirty="0">
                <a:solidFill>
                  <a:schemeClr val="accent1"/>
                </a:solidFill>
                <a:latin typeface="DINOT-Bold" panose="02000503030000020003" pitchFamily="2" charset="77"/>
              </a:rPr>
              <a:t>Compared to standard testing services, facility-based HIVST:</a:t>
            </a:r>
          </a:p>
          <a:p>
            <a:endParaRPr lang="en-US" b="1" dirty="0">
              <a:solidFill>
                <a:schemeClr val="accent1"/>
              </a:solidFill>
              <a:latin typeface="DINOT-Regular" panose="02000503030000020003" pitchFamily="2" charset="77"/>
            </a:endParaRPr>
          </a:p>
          <a:p>
            <a:pPr marL="342900" indent="-342900">
              <a:buClr>
                <a:schemeClr val="accent2"/>
              </a:buClr>
              <a:buFont typeface="Arial" panose="020B0604020202020204" pitchFamily="34" charset="0"/>
              <a:buChar char="•"/>
            </a:pPr>
            <a:r>
              <a:rPr lang="en-US" dirty="0">
                <a:solidFill>
                  <a:schemeClr val="tx2"/>
                </a:solidFill>
                <a:latin typeface="DINOT-Regular" panose="02000503030000020003" pitchFamily="2" charset="77"/>
              </a:rPr>
              <a:t>May increase uptake of testing</a:t>
            </a:r>
          </a:p>
          <a:p>
            <a:pPr marL="342900" indent="-342900">
              <a:buClr>
                <a:schemeClr val="accent2"/>
              </a:buClr>
              <a:buFont typeface="Arial" panose="020B0604020202020204" pitchFamily="34" charset="0"/>
              <a:buChar char="•"/>
            </a:pPr>
            <a:r>
              <a:rPr lang="en-US" dirty="0">
                <a:solidFill>
                  <a:schemeClr val="tx2"/>
                </a:solidFill>
                <a:latin typeface="DINOT-Regular" panose="02000503030000020003" pitchFamily="2" charset="77"/>
              </a:rPr>
              <a:t>May increase HIV positivity</a:t>
            </a:r>
          </a:p>
          <a:p>
            <a:pPr marL="342900" indent="-342900">
              <a:buClr>
                <a:schemeClr val="accent2"/>
              </a:buClr>
              <a:buFont typeface="Arial" panose="020B0604020202020204" pitchFamily="34" charset="0"/>
              <a:buChar char="•"/>
            </a:pPr>
            <a:r>
              <a:rPr lang="en-US" dirty="0">
                <a:solidFill>
                  <a:schemeClr val="tx2"/>
                </a:solidFill>
                <a:latin typeface="DINOT-Regular" panose="02000503030000020003" pitchFamily="2" charset="77"/>
              </a:rPr>
              <a:t>May achieve comparable linkage to care</a:t>
            </a:r>
          </a:p>
          <a:p>
            <a:pPr marL="342900" indent="-342900">
              <a:buClr>
                <a:schemeClr val="accent2"/>
              </a:buClr>
              <a:buFont typeface="Arial" panose="020B0604020202020204" pitchFamily="34" charset="0"/>
              <a:buChar char="•"/>
            </a:pPr>
            <a:r>
              <a:rPr lang="en-US" dirty="0">
                <a:solidFill>
                  <a:schemeClr val="tx2"/>
                </a:solidFill>
                <a:latin typeface="DINOT-Regular" panose="02000503030000020003" pitchFamily="2" charset="77"/>
              </a:rPr>
              <a:t>May be preferred and considered easier and more acceptable to clients</a:t>
            </a:r>
          </a:p>
          <a:p>
            <a:pPr marL="342900" indent="-342900">
              <a:buClr>
                <a:schemeClr val="accent2"/>
              </a:buClr>
              <a:buFont typeface="Arial" panose="020B0604020202020204" pitchFamily="34" charset="0"/>
              <a:buChar char="•"/>
            </a:pPr>
            <a:r>
              <a:rPr lang="en-US" dirty="0">
                <a:solidFill>
                  <a:schemeClr val="tx2"/>
                </a:solidFill>
                <a:latin typeface="DINOT-Regular" panose="02000503030000020003" pitchFamily="2" charset="77"/>
              </a:rPr>
              <a:t>Did not result in any social harms or adverse events</a:t>
            </a:r>
          </a:p>
          <a:p>
            <a:pPr marL="342900" indent="-342900">
              <a:buClr>
                <a:schemeClr val="accent2"/>
              </a:buClr>
              <a:buFont typeface="Arial" panose="020B0604020202020204" pitchFamily="34" charset="0"/>
              <a:buChar char="•"/>
            </a:pPr>
            <a:r>
              <a:rPr lang="en-US" dirty="0">
                <a:solidFill>
                  <a:schemeClr val="tx2"/>
                </a:solidFill>
                <a:latin typeface="DINOT-Regular" panose="02000503030000020003" pitchFamily="2" charset="77"/>
              </a:rPr>
              <a:t>May be cost-effective and potentially cost-saving. </a:t>
            </a:r>
          </a:p>
        </p:txBody>
      </p:sp>
      <p:sp>
        <p:nvSpPr>
          <p:cNvPr id="7" name="Rectangle 6">
            <a:extLst>
              <a:ext uri="{FF2B5EF4-FFF2-40B4-BE49-F238E27FC236}">
                <a16:creationId xmlns:a16="http://schemas.microsoft.com/office/drawing/2014/main" id="{777D6259-42D5-F2EA-7002-C70E6639217E}"/>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8" name="Title 1">
            <a:extLst>
              <a:ext uri="{FF2B5EF4-FFF2-40B4-BE49-F238E27FC236}">
                <a16:creationId xmlns:a16="http://schemas.microsoft.com/office/drawing/2014/main" id="{3F81679A-7DD4-8ADD-471E-996E92C23611}"/>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2</a:t>
            </a:r>
          </a:p>
        </p:txBody>
      </p:sp>
      <p:sp>
        <p:nvSpPr>
          <p:cNvPr id="12" name="TextBox 11">
            <a:extLst>
              <a:ext uri="{FF2B5EF4-FFF2-40B4-BE49-F238E27FC236}">
                <a16:creationId xmlns:a16="http://schemas.microsoft.com/office/drawing/2014/main" id="{7E72A0DA-DA69-920E-57CF-21357C6892FF}"/>
              </a:ext>
            </a:extLst>
          </p:cNvPr>
          <p:cNvSpPr txBox="1"/>
          <p:nvPr/>
        </p:nvSpPr>
        <p:spPr>
          <a:xfrm>
            <a:off x="736600" y="6457949"/>
            <a:ext cx="1553630" cy="284693"/>
          </a:xfrm>
          <a:prstGeom prst="rect">
            <a:avLst/>
          </a:prstGeom>
          <a:noFill/>
        </p:spPr>
        <p:txBody>
          <a:bodyPr wrap="none" rtlCol="0">
            <a:spAutoFit/>
          </a:bodyPr>
          <a:lstStyle/>
          <a:p>
            <a:r>
              <a:rPr lang="en-US" sz="1250" i="1" dirty="0">
                <a:solidFill>
                  <a:schemeClr val="tx2"/>
                </a:solidFill>
                <a:latin typeface="DINOT-LightItalic" panose="020B0504020101010102" pitchFamily="34" charset="77"/>
              </a:rPr>
              <a:t>Source: McGee 2024</a:t>
            </a:r>
          </a:p>
        </p:txBody>
      </p:sp>
      <p:sp>
        <p:nvSpPr>
          <p:cNvPr id="9" name="Title 1">
            <a:extLst>
              <a:ext uri="{FF2B5EF4-FFF2-40B4-BE49-F238E27FC236}">
                <a16:creationId xmlns:a16="http://schemas.microsoft.com/office/drawing/2014/main" id="{17EC53D9-A31E-1EEE-BF5A-8DFFE712DE7B}"/>
              </a:ext>
            </a:extLst>
          </p:cNvPr>
          <p:cNvSpPr txBox="1">
            <a:spLocks/>
          </p:cNvSpPr>
          <p:nvPr/>
        </p:nvSpPr>
        <p:spPr>
          <a:xfrm>
            <a:off x="736601" y="284168"/>
            <a:ext cx="10718799" cy="45243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600" dirty="0">
                <a:solidFill>
                  <a:schemeClr val="accent1"/>
                </a:solidFill>
                <a:latin typeface="DINOT-Regular" panose="02000503030000020003" pitchFamily="2" charset="77"/>
              </a:rPr>
              <a:t>Summary of Key Findings from Systematic Review on Facility-Based HIVST</a:t>
            </a:r>
            <a:endParaRPr kumimoji="0" lang="en-US" sz="26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pic>
        <p:nvPicPr>
          <p:cNvPr id="2" name="Picture 19">
            <a:extLst>
              <a:ext uri="{FF2B5EF4-FFF2-40B4-BE49-F238E27FC236}">
                <a16:creationId xmlns:a16="http://schemas.microsoft.com/office/drawing/2014/main" id="{6383259D-867F-59DD-FD95-0B5C7AE35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995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tPeJviV2S5.YfVr5uPin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n9.8VhERy68TcvkXr7qXQ"/>
</p:tagLst>
</file>

<file path=ppt/theme/theme1.xml><?xml version="1.0" encoding="utf-8"?>
<a:theme xmlns:a="http://schemas.openxmlformats.org/drawingml/2006/main" name="Office Theme">
  <a:themeElements>
    <a:clrScheme name="Custom 1">
      <a:dk1>
        <a:srgbClr val="262626"/>
      </a:dk1>
      <a:lt1>
        <a:srgbClr val="FFFFFF"/>
      </a:lt1>
      <a:dk2>
        <a:srgbClr val="595959"/>
      </a:dk2>
      <a:lt2>
        <a:srgbClr val="E6E6E6"/>
      </a:lt2>
      <a:accent1>
        <a:srgbClr val="0093D5"/>
      </a:accent1>
      <a:accent2>
        <a:srgbClr val="74CEE2"/>
      </a:accent2>
      <a:accent3>
        <a:srgbClr val="38B549"/>
      </a:accent3>
      <a:accent4>
        <a:srgbClr val="CBDB2A"/>
      </a:accent4>
      <a:accent5>
        <a:srgbClr val="F1593A"/>
      </a:accent5>
      <a:accent6>
        <a:srgbClr val="FFF200"/>
      </a:accent6>
      <a:hlink>
        <a:srgbClr val="0066CC"/>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F56CD889864843BBDDABBCD86C362D" ma:contentTypeVersion="4" ma:contentTypeDescription="Create a new document." ma:contentTypeScope="" ma:versionID="40018ac067066cd07ec7600bd30124f9">
  <xsd:schema xmlns:xsd="http://www.w3.org/2001/XMLSchema" xmlns:xs="http://www.w3.org/2001/XMLSchema" xmlns:p="http://schemas.microsoft.com/office/2006/metadata/properties" xmlns:ns2="0061148b-c7d6-4574-9263-e61503f8f51f" targetNamespace="http://schemas.microsoft.com/office/2006/metadata/properties" ma:root="true" ma:fieldsID="9cba2e774101c47c1d5b75b7966f1f8f" ns2:_="">
    <xsd:import namespace="0061148b-c7d6-4574-9263-e61503f8f5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1148b-c7d6-4574-9263-e61503f8f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8C1731-608C-4822-A0AF-323A6FDD6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1148b-c7d6-4574-9263-e61503f8f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4E9BED-C677-40DF-921F-111216069608}">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0061148b-c7d6-4574-9263-e61503f8f51f"/>
    <ds:schemaRef ds:uri="http://www.w3.org/XML/1998/namespace"/>
  </ds:schemaRefs>
</ds:datastoreItem>
</file>

<file path=customXml/itemProps3.xml><?xml version="1.0" encoding="utf-8"?>
<ds:datastoreItem xmlns:ds="http://schemas.openxmlformats.org/officeDocument/2006/customXml" ds:itemID="{25E21886-64D4-491A-ABB8-B2AA00A34D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20870</TotalTime>
  <Words>3717</Words>
  <Application>Microsoft Office PowerPoint</Application>
  <PresentationFormat>Widescreen</PresentationFormat>
  <Paragraphs>607</Paragraphs>
  <Slides>33</Slides>
  <Notes>22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MODULE 2: INTRODUCTION TO HIV SELF-TESTING</vt:lpstr>
      <vt:lpstr>Learning Objectives</vt:lpstr>
      <vt:lpstr>Progress toward Global targets: HIV testing innovations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TO DIFFERENTIATED TESTING SERVICES</dc:title>
  <dc:creator>Karin Hatzold</dc:creator>
  <cp:lastModifiedBy>MSIMANGA, Busisiwe</cp:lastModifiedBy>
  <cp:revision>426</cp:revision>
  <dcterms:created xsi:type="dcterms:W3CDTF">2024-10-24T12:53:48Z</dcterms:created>
  <dcterms:modified xsi:type="dcterms:W3CDTF">2025-07-03T09:29:21Z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0x010100D0F56CD889864843BBDDABBCD86C362D</vt:lpwstr>
  </property>
</Properties>
</file>