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4"/>
  </p:sldMasterIdLst>
  <p:notesMasterIdLst>
    <p:notesMasterId r:id="rId31"/>
  </p:notesMasterIdLst>
  <p:sldIdLst>
    <p:sldId id="282" r:id="rId5"/>
    <p:sldId id="2147482543" r:id="rId6"/>
    <p:sldId id="2147482559" r:id="rId7"/>
    <p:sldId id="286" r:id="rId8"/>
    <p:sldId id="2147482560" r:id="rId9"/>
    <p:sldId id="301" r:id="rId10"/>
    <p:sldId id="2147475659" r:id="rId11"/>
    <p:sldId id="2147479125" r:id="rId12"/>
    <p:sldId id="2147474622" r:id="rId13"/>
    <p:sldId id="298" r:id="rId14"/>
    <p:sldId id="2147482527" r:id="rId15"/>
    <p:sldId id="2147482528" r:id="rId16"/>
    <p:sldId id="288" r:id="rId17"/>
    <p:sldId id="289" r:id="rId18"/>
    <p:sldId id="292" r:id="rId19"/>
    <p:sldId id="293" r:id="rId20"/>
    <p:sldId id="291" r:id="rId21"/>
    <p:sldId id="294" r:id="rId22"/>
    <p:sldId id="295" r:id="rId23"/>
    <p:sldId id="290" r:id="rId24"/>
    <p:sldId id="296" r:id="rId25"/>
    <p:sldId id="297" r:id="rId26"/>
    <p:sldId id="2147475665" r:id="rId27"/>
    <p:sldId id="2147475667" r:id="rId28"/>
    <p:sldId id="278" r:id="rId29"/>
    <p:sldId id="2147482538" r:id="rId30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C34F09-1DDD-CADE-8710-CCC43B4920C7}" name="Tasha Vernon" initials="TV" userId="S::tvernon@psi.org::6865b858-747d-4b41-aef2-3b28ae02607d" providerId="AD"/>
  <p188:author id="{B9CFDA19-B247-0049-59D5-840303060F9E}" name="Bernhard Kerschberger" initials="BK" userId="S::bkerschberger@psi.org::592480ee-3c58-41db-935d-79587ec7796a" providerId="AD"/>
  <p188:author id="{38159D3C-EDD8-0CFD-ADEF-2834403D889A}" name="MSIMANGA, Busisiwe" initials="MB" userId="S::msimangaradebeb@who.int::d99ce02a-c1ee-401f-882a-d4f901638f44" providerId="AD"/>
  <p188:author id="{3CAA7B5E-C2C9-81C7-AFD6-E610C56C1149}" name="Karin Hatzold" initials="KH" userId="S::khatzold@psi.org::142006c1-edce-4b99-b7ac-3f5f12bedf84" providerId="AD"/>
  <p188:author id="{D808B7F2-4CD0-3427-F3F8-03F152467009}" name="Tasha Vernon" initials="TV" userId="Tasha Vern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5"/>
    <a:srgbClr val="E6F3F2"/>
    <a:srgbClr val="009CDE"/>
    <a:srgbClr val="132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6A0BE-BF73-35F6-8C12-6D33F458C867}" v="2" dt="2025-06-03T05:45:02.187"/>
    <p1510:client id="{75B03D87-3C69-FACD-9A2D-479979B1CA39}" v="9" dt="2025-06-03T08:04:54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68"/>
  </p:normalViewPr>
  <p:slideViewPr>
    <p:cSldViewPr snapToGrid="0">
      <p:cViewPr varScale="1">
        <p:scale>
          <a:sx n="79" d="100"/>
          <a:sy n="79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9C54-6EA3-434F-84B8-C61A6C0DD5C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3853-A653-454A-B9AA-E9038EC6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3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7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Reactive self-tests receive full national testing algorithm (3 consecutive reactive tests)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Negative self-tests no further testing or follow-up required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BA51A-51BF-48C1-9313-AC56D5E0B3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1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0EAD-F2E9-25CB-76EA-E1F25F69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7A55F-8219-6A03-8382-9D6816ACC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5F8B1-E8DD-597E-B861-33B3BDD95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97CC-4BBD-EC54-992B-6DD804D2E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A3853-A653-454A-B9AA-E9038EC6C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8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Support countries to adopt and scale-up more task shifting and sharing wherever possible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Transition testing tasks to lay providers and cadres with lower remuneration – including volunteers, peers and community cadres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Develop an HRH for testing strategy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Prioritize testing HRH to highest burden, high viremia, high volume settings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Strategically fill gaps in testing HRH with self-tests in facilities and for network testing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Coordinate with community to deploy lay provider testers in strategic locations and periodically (e.g. every 2-5 years plan collective efforts with cross-cutting community health counsels)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Shift more clients to pharmacy and private sector to alleviate pressure and costs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Coordinate with workplaces in high HIV burden settings and affected industries to support testing and self-testing access for men and their families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Reinvigorate ILO and workplace private-public partnerships and insurance schemes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Target specific industry and business leaders in Africa across mining, trucking,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WHO testing team working on prioritization plan within TPP and department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Actively inputting into IAS strategy tool kit and documents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Actively coordinating with technical support to countries needing assistance on changes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Using ongoing modelling work to include scenarios on HRH:HIVST ratio to guide country testing plans and open up discussion on creative ideas given limited resources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62D89-58D2-496C-BE81-69DDE08620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07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DDB8A-9A2A-4867-88D4-8DD598B94CCD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895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A3853-A653-454A-B9AA-E9038EC6C8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18F8-CECA-99B1-53ED-FEA32677E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9D377-CE9B-3B38-0B6C-4464CE89C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E598-13D0-A89B-0954-341667D5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86DD-6BEB-2C06-8C32-AB509695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4A8E8-93C7-5E15-B5E2-AC8F919E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E694-631D-648E-29CA-72B622A4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7BC8-9E64-0557-87EA-DFC1CE624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EDE4-EA7D-2785-2BA5-50BA1E8A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C728-9E32-9303-67CD-00C33661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791F-F5FD-F142-779F-ED73F46D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9E67B-220F-DCC8-5F1E-6F8DA6D22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E9142-304B-BA9B-5E7A-226F34F32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64D91-B546-1F3B-9A18-7150DEC5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DAB6-23C4-32BC-10B0-0E44C168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BC15-3741-8141-9790-E242CB2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B7EA-D003-D09E-0A4B-40B25FA8D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16FB2-350D-908B-438C-0238D6DBB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5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96" y="1595"/>
          <a:ext cx="195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" y="1595"/>
                        <a:ext cx="1953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12" y="1508400"/>
            <a:ext cx="11068061" cy="4590000"/>
          </a:xfrm>
          <a:prstGeom prst="rect">
            <a:avLst/>
          </a:prstGeom>
        </p:spPr>
        <p:txBody>
          <a:bodyPr lIns="0" tIns="0" rIns="0" bIns="0"/>
          <a:lstStyle>
            <a:lvl1pPr marL="204074" indent="-204074">
              <a:spcBef>
                <a:spcPts val="453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743919" indent="-272067">
              <a:spcBef>
                <a:spcPts val="453"/>
              </a:spcBef>
              <a:buClr>
                <a:schemeClr val="tx2"/>
              </a:buClr>
              <a:buFont typeface="Arial" pitchFamily="34" charset="0"/>
              <a:buChar char="–"/>
              <a:defRPr/>
            </a:lvl2pPr>
            <a:lvl3pPr marL="1271035" indent="-272067">
              <a:spcBef>
                <a:spcPts val="453"/>
              </a:spcBef>
              <a:buClr>
                <a:schemeClr val="tx2"/>
              </a:buClr>
              <a:defRPr/>
            </a:lvl3pPr>
            <a:lvl4pPr marL="1823674" indent="-272067">
              <a:spcBef>
                <a:spcPts val="453"/>
              </a:spcBef>
              <a:buClr>
                <a:schemeClr val="tx2"/>
              </a:buClr>
              <a:defRPr/>
            </a:lvl4pPr>
            <a:lvl5pPr marL="2431578" indent="-272067">
              <a:spcBef>
                <a:spcPts val="453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52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66BF-4025-1FC2-FFEE-394AAB8E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9CC93-8876-D349-BDA5-00B1683CD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F234-0534-A17E-37D3-47E7F35D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3C73-4E5A-0D49-559B-4B0DF526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B83A-E667-1A40-B1D8-0229CE8E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A169-D4DB-27EC-9C96-9FA57C0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2BE44-DDEB-E3E6-5D34-587BCD0F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B157-11A1-3F90-557A-7C9A0E5D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A6BB0-7499-2A07-651E-CC2C9C28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4B7B5-12DA-102C-50F0-5DF12DBE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F7AB-0189-C6A9-8555-15A9D54A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27E0-76BF-AD39-BFA2-804DA0922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EE51F-478D-4A01-B889-B34812214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9B7DE-B704-DD32-8E23-04F33668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7390-6134-5CF0-FEB4-06AB5554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FDC7C-6FEA-5D57-31CB-F81FEE96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F9B5-2CC2-B043-C66C-D3FE6395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9EEE-D77B-3BAA-F2AB-6D7C6A51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EED00-DFAA-6261-6DC4-1D111DB82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97DED-70C9-81F6-1B3E-2F26F259D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25761-CF73-8ABA-C952-ED7898BF7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58609-7086-77AD-6D13-9EBC9397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6C77D-11F3-0006-DE8D-6816CA25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D6484-88B2-AAC8-4CF0-2916301E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3104-C04C-C914-D002-0FAFAB3D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C95A3-6693-83C4-8A71-8374C090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9F549-D700-7F7B-735D-55FE905B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1C1EB-3CDC-4EB0-2F7C-7C8BEEFE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7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18232-993A-8349-9B3A-0C87221E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0F084-EB8B-8A36-37E9-2D80FBC7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DCE9-2097-8FF3-2805-B1D73517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5D53-4495-BD74-C03A-A2F66894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C78B-A1A4-DC4D-B1BD-C666DB7C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D27DA-7BB4-5DBA-C46C-EE0D356DF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6A99D-5C1B-7D65-B062-28778179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F2E4F-C02D-B527-F592-7D7E4F1E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F4BD-C153-6D80-7225-C10A9B3E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5063-A09B-9B49-77F0-5F0851EA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76E21-4A9A-C7AB-F6ED-036F12D61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949A1-B054-1020-EB3D-E11D3E836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A4E71-9453-65F3-C9A5-A695CED0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028C-5444-4D4C-BAE8-B90B02C8C514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60930-3D91-FEDF-BC8E-3B3645F9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1B5E5-6D53-4446-3E55-BD4E7F66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F6B5-8A00-4CD9-BAFD-4D7481AC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53043-0F16-A398-9D0B-53AC538B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4AB7A-3441-3F36-61E8-9E66CC4C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AEDF-B5C9-0158-692A-0A57888A1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DEAB-4709-7449-9F4F-31A4797809A3}" type="datetimeFigureOut">
              <a:rPr lang="en-MX" smtClean="0"/>
              <a:t>06/12/2025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FC56-DFCB-71C7-8972-F7D4E4BB7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C264E-D0F4-644E-A46F-C7A552BA4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05FD-8684-374C-BDF6-59D46E603E43}" type="slidenum">
              <a:rPr lang="en-MX" smtClean="0"/>
              <a:t>‹#›</a:t>
            </a:fld>
            <a:endParaRPr lang="en-MX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61CFF-BCA6-833A-5A39-5E30B45E9BD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98711" y="5883592"/>
            <a:ext cx="2205038" cy="852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783749-541F-08CE-C43D-E41AFCE1B7FD}"/>
              </a:ext>
            </a:extLst>
          </p:cNvPr>
          <p:cNvSpPr/>
          <p:nvPr userDrawn="1"/>
        </p:nvSpPr>
        <p:spPr>
          <a:xfrm>
            <a:off x="0" y="-1"/>
            <a:ext cx="12192000" cy="852488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8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60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johnsonc@who.int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hnsonc@who.in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6183-84C9-CC70-D2C9-7D929647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7" y="736600"/>
            <a:ext cx="10718802" cy="5769131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5000" b="1">
                <a:solidFill>
                  <a:schemeClr val="bg1"/>
                </a:solidFill>
                <a:latin typeface="DINOT-Bold" panose="02000503030000020003" pitchFamily="2" charset="77"/>
              </a:rPr>
              <a:t>MODULE 3:</a:t>
            </a:r>
            <a:br>
              <a:rPr lang="en-US" sz="5000" b="1">
                <a:solidFill>
                  <a:schemeClr val="bg1"/>
                </a:solidFill>
                <a:latin typeface="DINOT-Bold" panose="02000503030000020003" pitchFamily="2" charset="77"/>
              </a:rPr>
            </a:br>
            <a:r>
              <a:rPr lang="en-US" sz="5000">
                <a:solidFill>
                  <a:schemeClr val="bg1"/>
                </a:solidFill>
                <a:latin typeface="DINOT-Regular" panose="02000503030000020003" pitchFamily="2" charset="77"/>
                <a:cs typeface="Poppins"/>
              </a:rPr>
              <a:t>FACILITY BASED HIV SELF-TESTING APPROACHES &amp; HIVST REPLACING RISK SCEENING TOOLS</a:t>
            </a:r>
            <a:endParaRPr lang="en-US" sz="5000">
              <a:solidFill>
                <a:schemeClr val="bg1"/>
              </a:solidFill>
              <a:latin typeface="DINOT-Regular" panose="02000503030000020003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860D75-37A1-8085-4448-2ABD9E9D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8" y="365112"/>
            <a:ext cx="171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3BF8B3-7053-43C0-9CE2-3C6C1D50707F}"/>
              </a:ext>
            </a:extLst>
          </p:cNvPr>
          <p:cNvSpPr txBox="1"/>
          <p:nvPr/>
        </p:nvSpPr>
        <p:spPr>
          <a:xfrm>
            <a:off x="9195906" y="2008555"/>
            <a:ext cx="2704969" cy="159477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noAutofit/>
          </a:bodyPr>
          <a:lstStyle/>
          <a:p>
            <a:pPr marL="60960"/>
            <a:r>
              <a:rPr lang="en-US" sz="1500" b="1">
                <a:solidFill>
                  <a:schemeClr val="tx2"/>
                </a:solidFill>
                <a:latin typeface="DINOT-Regular"/>
                <a:cs typeface="DINOT-Regular"/>
              </a:rPr>
              <a:t>HIVST can mitigate</a:t>
            </a:r>
            <a:endParaRPr lang="en-US" sz="1500" b="1">
              <a:solidFill>
                <a:schemeClr val="tx2"/>
              </a:solidFill>
              <a:latin typeface="DINOT-Regular" panose="02000503030000020003" pitchFamily="2" charset="77"/>
              <a:cs typeface="DINOT-Regular" panose="02000503030000020003" pitchFamily="2" charset="77"/>
            </a:endParaRPr>
          </a:p>
          <a:p>
            <a:pPr marL="34671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DINOT-Regular"/>
                <a:cs typeface="DINOT-Regular"/>
              </a:rPr>
              <a:t>Limited staff capacity </a:t>
            </a:r>
          </a:p>
          <a:p>
            <a:pPr marL="346710" indent="-285750">
              <a:buFont typeface="Arial" panose="020B0604020202020204" pitchFamily="34" charset="0"/>
              <a:buChar char="•"/>
            </a:pPr>
            <a:r>
              <a:rPr lang="en-US" sz="1500" spc="-50" dirty="0">
                <a:solidFill>
                  <a:schemeClr val="tx2"/>
                </a:solidFill>
                <a:latin typeface="DINOT-Regular"/>
                <a:cs typeface="DINOT-Regular"/>
              </a:rPr>
              <a:t>Time constraints for HTS</a:t>
            </a:r>
          </a:p>
          <a:p>
            <a:pPr marL="34671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DINOT-Regular"/>
                <a:cs typeface="DINOT-Regular"/>
              </a:rPr>
              <a:t>Counsellor workload </a:t>
            </a:r>
          </a:p>
          <a:p>
            <a:pPr marL="346710" indent="-285750">
              <a:buFont typeface="Arial" panose="020B0604020202020204" pitchFamily="34" charset="0"/>
              <a:buChar char="•"/>
            </a:pPr>
            <a:r>
              <a:rPr lang="en-US" sz="1500" spc="-50" dirty="0">
                <a:solidFill>
                  <a:schemeClr val="tx2"/>
                </a:solidFill>
                <a:latin typeface="DINOT-Regular"/>
                <a:cs typeface="DINOT-Regular"/>
              </a:rPr>
              <a:t>Work-space constraints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A1DEA4-E0E6-8BBF-E6D7-9A842D359A5F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Facility Based HIV Self-Testing – Client flow</a:t>
            </a:r>
            <a:endParaRPr kumimoji="0" lang="en-US" sz="250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6BCDEB-1C58-CC3A-6EB8-5CE9EF3526E5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DA537B18-DA7C-6831-F58D-D2203E519FCD}"/>
              </a:ext>
            </a:extLst>
          </p:cNvPr>
          <p:cNvSpPr/>
          <p:nvPr/>
        </p:nvSpPr>
        <p:spPr>
          <a:xfrm>
            <a:off x="4266653" y="1184569"/>
            <a:ext cx="1375486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>
                <a:solidFill>
                  <a:schemeClr val="bg1"/>
                </a:solidFill>
                <a:latin typeface="DINOT-Regular" panose="02000503030000020003" pitchFamily="2" charset="77"/>
              </a:rPr>
              <a:t>Clients</a:t>
            </a:r>
          </a:p>
        </p:txBody>
      </p:sp>
      <p:sp>
        <p:nvSpPr>
          <p:cNvPr id="14" name="Rectangle: Rounded Corners 16">
            <a:extLst>
              <a:ext uri="{FF2B5EF4-FFF2-40B4-BE49-F238E27FC236}">
                <a16:creationId xmlns:a16="http://schemas.microsoft.com/office/drawing/2014/main" id="{2CC795A0-B938-4E15-ADBF-921528B038D1}"/>
              </a:ext>
            </a:extLst>
          </p:cNvPr>
          <p:cNvSpPr/>
          <p:nvPr/>
        </p:nvSpPr>
        <p:spPr>
          <a:xfrm>
            <a:off x="3112151" y="2918623"/>
            <a:ext cx="1547556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500" spc="-30" dirty="0">
                <a:solidFill>
                  <a:schemeClr val="bg1"/>
                </a:solidFill>
                <a:latin typeface="DINOT-Regular"/>
                <a:cs typeface="DINOT-Regular"/>
              </a:rPr>
              <a:t> HIVST</a:t>
            </a:r>
          </a:p>
        </p:txBody>
      </p:sp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CE0E45F2-25A7-01B2-087B-9C6A14D87A33}"/>
              </a:ext>
            </a:extLst>
          </p:cNvPr>
          <p:cNvSpPr/>
          <p:nvPr/>
        </p:nvSpPr>
        <p:spPr>
          <a:xfrm>
            <a:off x="5747947" y="4748772"/>
            <a:ext cx="2845763" cy="163449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b="1">
                <a:solidFill>
                  <a:schemeClr val="tx2"/>
                </a:solidFill>
                <a:latin typeface="DINOT-Bold" panose="02000503030000020003" pitchFamily="2" charset="77"/>
              </a:rPr>
              <a:t>Linkage:</a:t>
            </a:r>
          </a:p>
          <a:p>
            <a:pPr algn="ctr"/>
            <a:r>
              <a:rPr lang="en-GB" sz="1500">
                <a:solidFill>
                  <a:schemeClr val="tx2"/>
                </a:solidFill>
                <a:latin typeface="DINOT-Regular" panose="02000503030000020003" pitchFamily="2" charset="77"/>
              </a:rPr>
              <a:t>Retesting before ART initiation, ART initiation, TB screening, STI screening, family planning, VMMC, medical care</a:t>
            </a:r>
          </a:p>
        </p:txBody>
      </p: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F4CC4D46-D339-B9FC-891A-C9F84F247DA7}"/>
              </a:ext>
            </a:extLst>
          </p:cNvPr>
          <p:cNvSpPr/>
          <p:nvPr/>
        </p:nvSpPr>
        <p:spPr>
          <a:xfrm>
            <a:off x="5747947" y="3851421"/>
            <a:ext cx="2845763" cy="868323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>
                <a:solidFill>
                  <a:schemeClr val="tx2"/>
                </a:solidFill>
                <a:latin typeface="DINOT-Regular" panose="02000503030000020003" pitchFamily="2" charset="77"/>
              </a:rPr>
              <a:t>Testing and follow-up done according to national rapid HIV testing algorithm </a:t>
            </a: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3E1D9209-86DB-2DCB-7E75-92D743F3C597}"/>
              </a:ext>
            </a:extLst>
          </p:cNvPr>
          <p:cNvSpPr/>
          <p:nvPr/>
        </p:nvSpPr>
        <p:spPr>
          <a:xfrm>
            <a:off x="3109071" y="1806623"/>
            <a:ext cx="3690651" cy="86832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 b="1">
                <a:solidFill>
                  <a:schemeClr val="bg1"/>
                </a:solidFill>
                <a:latin typeface="DINOT-Bold" panose="02000503030000020003" pitchFamily="2" charset="77"/>
              </a:rPr>
              <a:t>Facility reception:</a:t>
            </a:r>
          </a:p>
          <a:p>
            <a:pPr algn="ctr"/>
            <a:r>
              <a:rPr lang="en-GB" sz="1500">
                <a:solidFill>
                  <a:schemeClr val="bg1"/>
                </a:solidFill>
                <a:latin typeface="DINOT-Regular" panose="02000503030000020003" pitchFamily="2" charset="77"/>
              </a:rPr>
              <a:t>Clients are informed about available testing services and offered choice</a:t>
            </a:r>
          </a:p>
        </p:txBody>
      </p:sp>
      <p:sp>
        <p:nvSpPr>
          <p:cNvPr id="18" name="Rectangle: Rounded Corners 39">
            <a:extLst>
              <a:ext uri="{FF2B5EF4-FFF2-40B4-BE49-F238E27FC236}">
                <a16:creationId xmlns:a16="http://schemas.microsoft.com/office/drawing/2014/main" id="{84AF1877-9E4A-DBAF-086F-3A385401B5EA}"/>
              </a:ext>
            </a:extLst>
          </p:cNvPr>
          <p:cNvSpPr/>
          <p:nvPr/>
        </p:nvSpPr>
        <p:spPr>
          <a:xfrm>
            <a:off x="4696178" y="2918622"/>
            <a:ext cx="2103539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spc="-50">
                <a:solidFill>
                  <a:schemeClr val="tx2"/>
                </a:solidFill>
                <a:latin typeface="DINOT-Regular" panose="02000503030000020003" pitchFamily="2" charset="77"/>
              </a:rPr>
              <a:t>Provider-delivered HTS</a:t>
            </a:r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642AE5BA-2397-B06E-ED93-EC66518EAA4F}"/>
              </a:ext>
            </a:extLst>
          </p:cNvPr>
          <p:cNvSpPr/>
          <p:nvPr/>
        </p:nvSpPr>
        <p:spPr>
          <a:xfrm>
            <a:off x="1432752" y="3534721"/>
            <a:ext cx="3055630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spc="-40">
                <a:solidFill>
                  <a:schemeClr val="bg1"/>
                </a:solidFill>
                <a:latin typeface="DINOT-Regular" panose="02000503030000020003" pitchFamily="2" charset="77"/>
              </a:rPr>
              <a:t>Video or in-person demonstration (individuals or groups)</a:t>
            </a:r>
          </a:p>
        </p:txBody>
      </p:sp>
      <p:sp>
        <p:nvSpPr>
          <p:cNvPr id="20" name="Rectangle: Rounded Corners 49">
            <a:extLst>
              <a:ext uri="{FF2B5EF4-FFF2-40B4-BE49-F238E27FC236}">
                <a16:creationId xmlns:a16="http://schemas.microsoft.com/office/drawing/2014/main" id="{6776DE98-E216-C495-AEA9-6AEB97205732}"/>
              </a:ext>
            </a:extLst>
          </p:cNvPr>
          <p:cNvSpPr/>
          <p:nvPr/>
        </p:nvSpPr>
        <p:spPr>
          <a:xfrm>
            <a:off x="752301" y="5263324"/>
            <a:ext cx="2182627" cy="3575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>
                <a:solidFill>
                  <a:schemeClr val="bg1"/>
                </a:solidFill>
                <a:latin typeface="DINOT-Regular" panose="02000503030000020003" pitchFamily="2" charset="77"/>
              </a:rPr>
              <a:t>Non-reactive</a:t>
            </a:r>
          </a:p>
        </p:txBody>
      </p:sp>
      <p:sp>
        <p:nvSpPr>
          <p:cNvPr id="21" name="Rectangle: Rounded Corners 50">
            <a:extLst>
              <a:ext uri="{FF2B5EF4-FFF2-40B4-BE49-F238E27FC236}">
                <a16:creationId xmlns:a16="http://schemas.microsoft.com/office/drawing/2014/main" id="{DB74F327-9F4A-F87C-769D-EB5BCBEBB67D}"/>
              </a:ext>
            </a:extLst>
          </p:cNvPr>
          <p:cNvSpPr/>
          <p:nvPr/>
        </p:nvSpPr>
        <p:spPr>
          <a:xfrm>
            <a:off x="2982041" y="5260189"/>
            <a:ext cx="1505597" cy="357545"/>
          </a:xfrm>
          <a:prstGeom prst="roundRect">
            <a:avLst/>
          </a:prstGeom>
          <a:solidFill>
            <a:schemeClr val="accent1">
              <a:alpha val="500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>
                <a:solidFill>
                  <a:schemeClr val="tx2"/>
                </a:solidFill>
                <a:latin typeface="DINOT-Regular" panose="02000503030000020003" pitchFamily="2" charset="77"/>
              </a:rPr>
              <a:t>Reactive</a:t>
            </a:r>
          </a:p>
        </p:txBody>
      </p:sp>
      <p:sp>
        <p:nvSpPr>
          <p:cNvPr id="22" name="Rectangle: Rounded Corners 54">
            <a:extLst>
              <a:ext uri="{FF2B5EF4-FFF2-40B4-BE49-F238E27FC236}">
                <a16:creationId xmlns:a16="http://schemas.microsoft.com/office/drawing/2014/main" id="{BA02AE34-2A3D-5FCF-E533-73CCD2A3733A}"/>
              </a:ext>
            </a:extLst>
          </p:cNvPr>
          <p:cNvSpPr/>
          <p:nvPr/>
        </p:nvSpPr>
        <p:spPr>
          <a:xfrm>
            <a:off x="752303" y="5654055"/>
            <a:ext cx="2182626" cy="8683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 b="1">
                <a:solidFill>
                  <a:schemeClr val="tx2"/>
                </a:solidFill>
                <a:latin typeface="DINOT-Bold" panose="02000503030000020003" pitchFamily="2" charset="77"/>
              </a:rPr>
              <a:t>Linkage:</a:t>
            </a:r>
          </a:p>
          <a:p>
            <a:pPr algn="ctr"/>
            <a:r>
              <a:rPr lang="en-GB" sz="1500">
                <a:solidFill>
                  <a:schemeClr val="tx2"/>
                </a:solidFill>
                <a:latin typeface="DINOT-Regular" panose="02000503030000020003" pitchFamily="2" charset="77"/>
              </a:rPr>
              <a:t>VMMC, </a:t>
            </a:r>
            <a:r>
              <a:rPr lang="en-GB" sz="1500" err="1">
                <a:solidFill>
                  <a:schemeClr val="tx2"/>
                </a:solidFill>
                <a:latin typeface="DINOT-Regular" panose="02000503030000020003" pitchFamily="2" charset="77"/>
              </a:rPr>
              <a:t>PrEP</a:t>
            </a:r>
            <a:r>
              <a:rPr lang="en-GB" sz="1500">
                <a:solidFill>
                  <a:schemeClr val="tx2"/>
                </a:solidFill>
                <a:latin typeface="DINOT-Regular" panose="02000503030000020003" pitchFamily="2" charset="77"/>
              </a:rPr>
              <a:t>, family planning, etc </a:t>
            </a:r>
          </a:p>
        </p:txBody>
      </p:sp>
      <p:sp>
        <p:nvSpPr>
          <p:cNvPr id="23" name="Rectangle: Rounded Corners 28">
            <a:extLst>
              <a:ext uri="{FF2B5EF4-FFF2-40B4-BE49-F238E27FC236}">
                <a16:creationId xmlns:a16="http://schemas.microsoft.com/office/drawing/2014/main" id="{9CA60E65-8D0F-B889-A0B6-C78E94F204BB}"/>
              </a:ext>
            </a:extLst>
          </p:cNvPr>
          <p:cNvSpPr/>
          <p:nvPr/>
        </p:nvSpPr>
        <p:spPr>
          <a:xfrm>
            <a:off x="1432751" y="4419960"/>
            <a:ext cx="3055630" cy="6129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>
                <a:solidFill>
                  <a:schemeClr val="bg1"/>
                </a:solidFill>
                <a:latin typeface="DINOT-Regular" panose="02000503030000020003" pitchFamily="2" charset="77"/>
              </a:rPr>
              <a:t>Client performs test in tent/cubicle and interprets result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50ABC6-02C1-C8CA-53A8-3B4D8E90EEEE}"/>
              </a:ext>
            </a:extLst>
          </p:cNvPr>
          <p:cNvCxnSpPr>
            <a:cxnSpLocks/>
          </p:cNvCxnSpPr>
          <p:nvPr/>
        </p:nvCxnSpPr>
        <p:spPr>
          <a:xfrm flipH="1">
            <a:off x="2168597" y="5079217"/>
            <a:ext cx="127030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CED9DF-2BA3-E5BE-1A07-378244CFF76B}"/>
              </a:ext>
            </a:extLst>
          </p:cNvPr>
          <p:cNvCxnSpPr>
            <a:cxnSpLocks/>
          </p:cNvCxnSpPr>
          <p:nvPr/>
        </p:nvCxnSpPr>
        <p:spPr>
          <a:xfrm>
            <a:off x="3632293" y="5079217"/>
            <a:ext cx="102546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B1415A-CC58-528E-D049-B187F07CF825}"/>
              </a:ext>
            </a:extLst>
          </p:cNvPr>
          <p:cNvCxnSpPr>
            <a:cxnSpLocks/>
          </p:cNvCxnSpPr>
          <p:nvPr/>
        </p:nvCxnSpPr>
        <p:spPr>
          <a:xfrm>
            <a:off x="2982408" y="4200728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65F899-A6DD-8C22-55A3-2774DC200E79}"/>
              </a:ext>
            </a:extLst>
          </p:cNvPr>
          <p:cNvCxnSpPr>
            <a:cxnSpLocks/>
          </p:cNvCxnSpPr>
          <p:nvPr/>
        </p:nvCxnSpPr>
        <p:spPr>
          <a:xfrm flipV="1">
            <a:off x="4560426" y="3337756"/>
            <a:ext cx="1186777" cy="210120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7483370-A537-4EC5-BDCC-4E9108B8326E}"/>
              </a:ext>
            </a:extLst>
          </p:cNvPr>
          <p:cNvCxnSpPr>
            <a:cxnSpLocks/>
          </p:cNvCxnSpPr>
          <p:nvPr/>
        </p:nvCxnSpPr>
        <p:spPr>
          <a:xfrm flipH="1">
            <a:off x="2982041" y="3337756"/>
            <a:ext cx="127030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69B07E-5143-DD65-AF6E-1EBCA3D55712}"/>
              </a:ext>
            </a:extLst>
          </p:cNvPr>
          <p:cNvCxnSpPr>
            <a:cxnSpLocks/>
          </p:cNvCxnSpPr>
          <p:nvPr/>
        </p:nvCxnSpPr>
        <p:spPr>
          <a:xfrm>
            <a:off x="4949719" y="1586383"/>
            <a:ext cx="0" cy="179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91D155-0CFD-D9E7-F9E4-83A097581CE9}"/>
              </a:ext>
            </a:extLst>
          </p:cNvPr>
          <p:cNvCxnSpPr>
            <a:cxnSpLocks/>
          </p:cNvCxnSpPr>
          <p:nvPr/>
        </p:nvCxnSpPr>
        <p:spPr>
          <a:xfrm flipH="1">
            <a:off x="3809715" y="2729530"/>
            <a:ext cx="127030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458AA3-EDED-669B-E7AF-8DC6CBBEB6CA}"/>
              </a:ext>
            </a:extLst>
          </p:cNvPr>
          <p:cNvCxnSpPr>
            <a:cxnSpLocks/>
          </p:cNvCxnSpPr>
          <p:nvPr/>
        </p:nvCxnSpPr>
        <p:spPr>
          <a:xfrm>
            <a:off x="5645401" y="2730155"/>
            <a:ext cx="102546" cy="1433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8DFAD6-031F-0D89-6B5E-2F946928CE27}"/>
              </a:ext>
            </a:extLst>
          </p:cNvPr>
          <p:cNvCxnSpPr>
            <a:cxnSpLocks/>
          </p:cNvCxnSpPr>
          <p:nvPr/>
        </p:nvCxnSpPr>
        <p:spPr>
          <a:xfrm>
            <a:off x="6732897" y="3365466"/>
            <a:ext cx="374630" cy="40721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C50601A2-8089-C6B8-1573-559D8F61BE56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C0FFBA62-0624-4B92-12E4-EF53802C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54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A171-416D-F6C4-4AEC-CC627C3C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1AAB43B8-01CA-80CD-AE2A-7971A92F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615" y="3180565"/>
            <a:ext cx="889000" cy="5969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1F6932D-6396-0972-4995-B14AE1FE3B78}"/>
              </a:ext>
            </a:extLst>
          </p:cNvPr>
          <p:cNvSpPr txBox="1"/>
          <p:nvPr/>
        </p:nvSpPr>
        <p:spPr>
          <a:xfrm>
            <a:off x="11402059" y="642461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888888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2CDD715-D979-5F68-FA7D-D1997358BB03}"/>
              </a:ext>
            </a:extLst>
          </p:cNvPr>
          <p:cNvSpPr txBox="1"/>
          <p:nvPr/>
        </p:nvSpPr>
        <p:spPr>
          <a:xfrm>
            <a:off x="740848" y="1523783"/>
            <a:ext cx="293879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spc="-1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Pre-</a:t>
            </a:r>
            <a:r>
              <a:rPr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test</a:t>
            </a:r>
            <a:r>
              <a:rPr sz="1500" spc="-65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</a:t>
            </a:r>
            <a:r>
              <a:rPr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messages</a:t>
            </a:r>
            <a:r>
              <a:rPr sz="1500" spc="-55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</a:t>
            </a:r>
            <a:r>
              <a:rPr sz="1500" spc="-1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provided </a:t>
            </a:r>
            <a:r>
              <a:rPr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to</a:t>
            </a:r>
            <a:r>
              <a:rPr sz="1500" spc="-3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</a:t>
            </a:r>
            <a:r>
              <a:rPr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all</a:t>
            </a:r>
            <a:r>
              <a:rPr sz="1500" spc="-5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</a:t>
            </a:r>
            <a:r>
              <a:rPr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clients</a:t>
            </a:r>
            <a:r>
              <a:rPr lang="en-US"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in OPD</a:t>
            </a:r>
            <a:r>
              <a:rPr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,</a:t>
            </a:r>
            <a:r>
              <a:rPr sz="1500" spc="-1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</a:t>
            </a:r>
            <a:r>
              <a:rPr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describing</a:t>
            </a:r>
            <a:r>
              <a:rPr sz="1500" spc="-35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</a:t>
            </a:r>
            <a:r>
              <a:rPr lang="en-US" sz="1500" spc="-35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the HIV self-testing process, offering HIV self-testing</a:t>
            </a:r>
            <a:endParaRPr sz="150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3C4F21C-A95D-1E50-3B16-51A1157848AE}"/>
              </a:ext>
            </a:extLst>
          </p:cNvPr>
          <p:cNvSpPr txBox="1"/>
          <p:nvPr/>
        </p:nvSpPr>
        <p:spPr>
          <a:xfrm>
            <a:off x="3760358" y="1523087"/>
            <a:ext cx="2938792" cy="9361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indent="195580" algn="ctr">
              <a:spcBef>
                <a:spcPts val="100"/>
              </a:spcBef>
            </a:pPr>
            <a:r>
              <a:rPr lang="en-US" sz="1500" spc="-1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HIVST kits are offered </a:t>
            </a:r>
            <a:r>
              <a:rPr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to</a:t>
            </a:r>
            <a:r>
              <a:rPr sz="1500" spc="-2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</a:t>
            </a:r>
            <a:r>
              <a:rPr sz="1500" spc="-1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clients</a:t>
            </a:r>
            <a:r>
              <a:rPr lang="en-US" sz="1500" spc="-1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who opt for HIVST and are eligible (not HIV positive, not on ART, and willing to test themselves)  </a:t>
            </a:r>
            <a:endParaRPr lang="en-US" sz="1500">
              <a:solidFill>
                <a:schemeClr val="tx2"/>
              </a:solidFill>
              <a:latin typeface="DINOT-Regular" panose="02000503030000020003" pitchFamily="2" charset="77"/>
              <a:cs typeface="Carlit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DE9B449-6602-9896-6BB3-83D81F7DC8BD}"/>
              </a:ext>
            </a:extLst>
          </p:cNvPr>
          <p:cNvSpPr txBox="1"/>
          <p:nvPr/>
        </p:nvSpPr>
        <p:spPr>
          <a:xfrm>
            <a:off x="8518806" y="1520392"/>
            <a:ext cx="2932347" cy="141064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Clients who test HIV </a:t>
            </a:r>
            <a:r>
              <a:rPr lang="en-US" sz="1500" b="1">
                <a:solidFill>
                  <a:schemeClr val="tx2"/>
                </a:solidFill>
                <a:latin typeface="DINOT-Bold" panose="02000503030000020003" pitchFamily="2" charset="77"/>
                <a:cs typeface="Carlito"/>
              </a:rPr>
              <a:t>reactive</a:t>
            </a:r>
            <a:r>
              <a:rPr lang="en-US"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with self-test receive confirmative testing using national algorithm and initiate treatment.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Those with </a:t>
            </a:r>
            <a:r>
              <a:rPr lang="en-GB" sz="1500" b="1">
                <a:solidFill>
                  <a:schemeClr val="tx2"/>
                </a:solidFill>
                <a:latin typeface="DINOT-Bold" panose="02000503030000020003" pitchFamily="2" charset="77"/>
                <a:cs typeface="Carlito"/>
              </a:rPr>
              <a:t>non-reactive</a:t>
            </a:r>
            <a:r>
              <a:rPr lang="en-GB" sz="1500">
                <a:solidFill>
                  <a:schemeClr val="tx2"/>
                </a:solidFill>
                <a:latin typeface="DINOT-Regular" panose="02000503030000020003" pitchFamily="2" charset="77"/>
                <a:cs typeface="Carlito"/>
              </a:rPr>
              <a:t> results are linked to prevention services</a:t>
            </a:r>
          </a:p>
        </p:txBody>
      </p:sp>
      <p:pic>
        <p:nvPicPr>
          <p:cNvPr id="17" name="object 17">
            <a:extLst>
              <a:ext uri="{FF2B5EF4-FFF2-40B4-BE49-F238E27FC236}">
                <a16:creationId xmlns:a16="http://schemas.microsoft.com/office/drawing/2014/main" id="{DAFF5B5B-C0F9-A3DF-3DB4-99E36E563F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927" y="3300012"/>
            <a:ext cx="627667" cy="646126"/>
          </a:xfrm>
          <a:prstGeom prst="rect">
            <a:avLst/>
          </a:prstGeom>
        </p:spPr>
      </p:pic>
      <p:pic>
        <p:nvPicPr>
          <p:cNvPr id="25" name="object 25">
            <a:extLst>
              <a:ext uri="{FF2B5EF4-FFF2-40B4-BE49-F238E27FC236}">
                <a16:creationId xmlns:a16="http://schemas.microsoft.com/office/drawing/2014/main" id="{EA49ECEB-0E82-7ED3-1DCD-134CD122EED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9297" y="3325057"/>
            <a:ext cx="354330" cy="444500"/>
          </a:xfrm>
          <a:prstGeom prst="rect">
            <a:avLst/>
          </a:prstGeom>
        </p:spPr>
      </p:pic>
      <p:pic>
        <p:nvPicPr>
          <p:cNvPr id="53" name="object 40">
            <a:extLst>
              <a:ext uri="{FF2B5EF4-FFF2-40B4-BE49-F238E27FC236}">
                <a16:creationId xmlns:a16="http://schemas.microsoft.com/office/drawing/2014/main" id="{E4633C7D-AE1B-EE06-010C-ACA09DD634A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56356" y="3186887"/>
            <a:ext cx="727616" cy="73672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4FE0B51-A511-A431-C8F6-13EFE529F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895" y="3300012"/>
            <a:ext cx="552450" cy="533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8BA6E61-60EF-432A-DE8F-7C9CFD132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477" y="4509884"/>
            <a:ext cx="2929717" cy="20360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F723922-CA5A-EA94-5879-77A1E1D95D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092"/>
          <a:stretch/>
        </p:blipFill>
        <p:spPr>
          <a:xfrm rot="5400000">
            <a:off x="1120682" y="3627655"/>
            <a:ext cx="286095" cy="118418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356FDB10-FB71-F913-DAE7-344080F9ECD6}"/>
              </a:ext>
            </a:extLst>
          </p:cNvPr>
          <p:cNvGrpSpPr/>
          <p:nvPr/>
        </p:nvGrpSpPr>
        <p:grpSpPr>
          <a:xfrm rot="5400000">
            <a:off x="2197583" y="3765504"/>
            <a:ext cx="195803" cy="932069"/>
            <a:chOff x="6551100" y="2297781"/>
            <a:chExt cx="790575" cy="3867329"/>
          </a:xfrm>
        </p:grpSpPr>
        <p:pic>
          <p:nvPicPr>
            <p:cNvPr id="60" name="Picture 12" descr="OraSure Technologies OraQuick HCV Control Solution Kit - Hepatitis C  Antibody | Fisher Scientific">
              <a:extLst>
                <a:ext uri="{FF2B5EF4-FFF2-40B4-BE49-F238E27FC236}">
                  <a16:creationId xmlns:a16="http://schemas.microsoft.com/office/drawing/2014/main" id="{250BC454-E46B-734A-DA3E-16E6BCD45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100" y="2297781"/>
              <a:ext cx="790575" cy="3867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E7FD581-3C13-C38F-6DF8-7AEA69758B29}"/>
                </a:ext>
              </a:extLst>
            </p:cNvPr>
            <p:cNvCxnSpPr/>
            <p:nvPr/>
          </p:nvCxnSpPr>
          <p:spPr>
            <a:xfrm>
              <a:off x="6850742" y="3758127"/>
              <a:ext cx="159657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33F051D4-7B24-7E69-ED5B-FD070157E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1354" y="3258513"/>
            <a:ext cx="588955" cy="5889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7D3DDB-A353-E62F-DADA-5E33D695E06B}"/>
              </a:ext>
            </a:extLst>
          </p:cNvPr>
          <p:cNvSpPr/>
          <p:nvPr/>
        </p:nvSpPr>
        <p:spPr>
          <a:xfrm>
            <a:off x="740848" y="1103996"/>
            <a:ext cx="2938792" cy="361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750" b="1">
                <a:solidFill>
                  <a:schemeClr val="bg1"/>
                </a:solidFill>
                <a:latin typeface="DINOT-Bold" panose="02000503030000020003" pitchFamily="2" charset="77"/>
              </a:rPr>
              <a:t>Health Education Sessions</a:t>
            </a:r>
            <a:endParaRPr lang="en-GB" sz="1750" b="1">
              <a:solidFill>
                <a:schemeClr val="bg1"/>
              </a:solidFill>
              <a:latin typeface="DINOT-Bold" panose="02000503030000020003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AB361-976B-939E-A864-96DE70EBBC47}"/>
              </a:ext>
            </a:extLst>
          </p:cNvPr>
          <p:cNvSpPr/>
          <p:nvPr/>
        </p:nvSpPr>
        <p:spPr>
          <a:xfrm>
            <a:off x="3760358" y="1103996"/>
            <a:ext cx="2938792" cy="361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750" b="1">
                <a:solidFill>
                  <a:schemeClr val="bg1"/>
                </a:solidFill>
                <a:latin typeface="DINOT-Bold" panose="02000503030000020003" pitchFamily="2" charset="77"/>
              </a:rPr>
              <a:t>Screening</a:t>
            </a:r>
            <a:endParaRPr lang="en-GB" sz="1750" b="1">
              <a:solidFill>
                <a:schemeClr val="bg1"/>
              </a:solidFill>
              <a:latin typeface="DINOT-Bold" panose="02000503030000020003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5F9C67-9A58-9D54-3A70-EB584D55ACF2}"/>
              </a:ext>
            </a:extLst>
          </p:cNvPr>
          <p:cNvSpPr/>
          <p:nvPr/>
        </p:nvSpPr>
        <p:spPr>
          <a:xfrm>
            <a:off x="8518807" y="1103996"/>
            <a:ext cx="2938792" cy="361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750" b="1">
                <a:solidFill>
                  <a:schemeClr val="bg1"/>
                </a:solidFill>
                <a:latin typeface="DINOT-Bold" panose="02000503030000020003" pitchFamily="2" charset="77"/>
              </a:rPr>
              <a:t>Referral based on results </a:t>
            </a:r>
            <a:endParaRPr lang="en-US" sz="1750" b="1" strike="dblStrike">
              <a:solidFill>
                <a:schemeClr val="bg1"/>
              </a:solidFill>
              <a:latin typeface="DINOT-Bold" panose="02000503030000020003" pitchFamily="2" charset="77"/>
            </a:endParaRPr>
          </a:p>
        </p:txBody>
      </p:sp>
      <p:pic>
        <p:nvPicPr>
          <p:cNvPr id="48" name="object 25">
            <a:extLst>
              <a:ext uri="{FF2B5EF4-FFF2-40B4-BE49-F238E27FC236}">
                <a16:creationId xmlns:a16="http://schemas.microsoft.com/office/drawing/2014/main" id="{A6C3D156-179C-967C-C31A-9A99D64856D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4052" y="3325057"/>
            <a:ext cx="354330" cy="444500"/>
          </a:xfrm>
          <a:prstGeom prst="rect">
            <a:avLst/>
          </a:prstGeom>
        </p:spPr>
      </p:pic>
      <p:pic>
        <p:nvPicPr>
          <p:cNvPr id="49" name="object 25">
            <a:extLst>
              <a:ext uri="{FF2B5EF4-FFF2-40B4-BE49-F238E27FC236}">
                <a16:creationId xmlns:a16="http://schemas.microsoft.com/office/drawing/2014/main" id="{2CC9C1B0-1A68-C927-FD7C-06DFC73D5B2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8025" y="3325057"/>
            <a:ext cx="354330" cy="444500"/>
          </a:xfrm>
          <a:prstGeom prst="rect">
            <a:avLst/>
          </a:prstGeom>
        </p:spPr>
      </p:pic>
      <p:pic>
        <p:nvPicPr>
          <p:cNvPr id="52" name="object 25">
            <a:extLst>
              <a:ext uri="{FF2B5EF4-FFF2-40B4-BE49-F238E27FC236}">
                <a16:creationId xmlns:a16="http://schemas.microsoft.com/office/drawing/2014/main" id="{959DE8BE-1D60-A015-7AFC-1FE136B7FE6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9437" y="2924330"/>
            <a:ext cx="354330" cy="444500"/>
          </a:xfrm>
          <a:prstGeom prst="rect">
            <a:avLst/>
          </a:prstGeom>
        </p:spPr>
      </p:pic>
      <p:pic>
        <p:nvPicPr>
          <p:cNvPr id="65" name="object 25">
            <a:extLst>
              <a:ext uri="{FF2B5EF4-FFF2-40B4-BE49-F238E27FC236}">
                <a16:creationId xmlns:a16="http://schemas.microsoft.com/office/drawing/2014/main" id="{FE96DAA9-80BB-B410-70F4-F1CE0CD6BD6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3410" y="2924330"/>
            <a:ext cx="354330" cy="444500"/>
          </a:xfrm>
          <a:prstGeom prst="rect">
            <a:avLst/>
          </a:prstGeom>
        </p:spPr>
      </p:pic>
      <p:pic>
        <p:nvPicPr>
          <p:cNvPr id="68" name="object 25">
            <a:extLst>
              <a:ext uri="{FF2B5EF4-FFF2-40B4-BE49-F238E27FC236}">
                <a16:creationId xmlns:a16="http://schemas.microsoft.com/office/drawing/2014/main" id="{2C04FCB2-54FB-5591-9EAB-6FF878DDE78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4967" y="3325057"/>
            <a:ext cx="354330" cy="444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BF1A7D5-BF08-2F8A-014D-6CE0C02B1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808" y="3300012"/>
            <a:ext cx="552450" cy="533400"/>
          </a:xfrm>
          <a:prstGeom prst="rect">
            <a:avLst/>
          </a:prstGeom>
        </p:spPr>
      </p:pic>
      <p:pic>
        <p:nvPicPr>
          <p:cNvPr id="70" name="object 25">
            <a:extLst>
              <a:ext uri="{FF2B5EF4-FFF2-40B4-BE49-F238E27FC236}">
                <a16:creationId xmlns:a16="http://schemas.microsoft.com/office/drawing/2014/main" id="{400C0DE3-A47E-FA2A-AED1-448501AD645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2880" y="3325057"/>
            <a:ext cx="354330" cy="444500"/>
          </a:xfrm>
          <a:prstGeom prst="rect">
            <a:avLst/>
          </a:prstGeom>
        </p:spPr>
      </p:pic>
      <p:pic>
        <p:nvPicPr>
          <p:cNvPr id="71" name="object 25">
            <a:extLst>
              <a:ext uri="{FF2B5EF4-FFF2-40B4-BE49-F238E27FC236}">
                <a16:creationId xmlns:a16="http://schemas.microsoft.com/office/drawing/2014/main" id="{4D3AD5AE-E6CC-97A5-E88E-A6FD857B83A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9318" y="3325057"/>
            <a:ext cx="354330" cy="444500"/>
          </a:xfrm>
          <a:prstGeom prst="rect">
            <a:avLst/>
          </a:prstGeom>
        </p:spPr>
      </p:pic>
      <p:pic>
        <p:nvPicPr>
          <p:cNvPr id="72" name="object 25">
            <a:extLst>
              <a:ext uri="{FF2B5EF4-FFF2-40B4-BE49-F238E27FC236}">
                <a16:creationId xmlns:a16="http://schemas.microsoft.com/office/drawing/2014/main" id="{07BA8C8D-7188-3E89-849A-FB848071524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05797" y="3302541"/>
            <a:ext cx="354330" cy="44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30BD46-5D49-8F35-24CD-B074676B12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5879" y="3092088"/>
            <a:ext cx="844767" cy="854050"/>
          </a:xfrm>
          <a:prstGeom prst="rect">
            <a:avLst/>
          </a:pr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id="{6E381599-31DF-85C3-D437-3B69332E44CE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spc="-1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HIV Self-Testing used as Screening Test in facilities </a:t>
            </a:r>
            <a:endParaRPr kumimoji="0" lang="en-US" sz="250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FC1645-BD6F-5DCB-5817-DFFA51DD2A15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8" name="object 50">
            <a:extLst>
              <a:ext uri="{FF2B5EF4-FFF2-40B4-BE49-F238E27FC236}">
                <a16:creationId xmlns:a16="http://schemas.microsoft.com/office/drawing/2014/main" id="{0EF03A9A-D08B-7CF0-DAA4-BE4DCEA4783D}"/>
              </a:ext>
            </a:extLst>
          </p:cNvPr>
          <p:cNvSpPr txBox="1"/>
          <p:nvPr/>
        </p:nvSpPr>
        <p:spPr>
          <a:xfrm>
            <a:off x="4100327" y="4874827"/>
            <a:ext cx="4328053" cy="1063171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72000" rIns="0" bIns="72000" rtlCol="0" anchor="ctr">
            <a:noAutofit/>
          </a:bodyPr>
          <a:lstStyle/>
          <a:p>
            <a:pPr marR="99060" algn="ctr">
              <a:lnSpc>
                <a:spcPct val="100000"/>
              </a:lnSpc>
            </a:pPr>
            <a:r>
              <a:rPr lang="en-US" sz="1500" dirty="0">
                <a:solidFill>
                  <a:schemeClr val="tx2"/>
                </a:solidFill>
                <a:latin typeface="DINOT-Regular"/>
                <a:cs typeface="Carlito"/>
              </a:rPr>
              <a:t>Clients test themselves while they are waiting</a:t>
            </a:r>
          </a:p>
          <a:p>
            <a:pPr marR="99060" algn="ctr">
              <a:lnSpc>
                <a:spcPct val="100000"/>
              </a:lnSpc>
            </a:pPr>
            <a:r>
              <a:rPr lang="en-US" sz="1500" dirty="0">
                <a:solidFill>
                  <a:schemeClr val="tx2"/>
                </a:solidFill>
                <a:latin typeface="DINOT-Regular"/>
                <a:cs typeface="Carlito"/>
              </a:rPr>
              <a:t>for the health care provider consultation, </a:t>
            </a:r>
          </a:p>
          <a:p>
            <a:pPr marR="99060" algn="ctr"/>
            <a:endParaRPr lang="en-US" sz="1500" dirty="0">
              <a:solidFill>
                <a:schemeClr val="tx2"/>
              </a:solidFill>
              <a:latin typeface="DINOT-Regular"/>
              <a:cs typeface="Carlito"/>
            </a:endParaRPr>
          </a:p>
          <a:p>
            <a:pPr marR="99060" algn="ctr">
              <a:lnSpc>
                <a:spcPct val="100000"/>
              </a:lnSpc>
            </a:pPr>
            <a:r>
              <a:rPr lang="en-US" sz="1500" dirty="0">
                <a:solidFill>
                  <a:schemeClr val="tx2"/>
                </a:solidFill>
                <a:latin typeface="DINOT-Regular"/>
                <a:cs typeface="Carlito"/>
              </a:rPr>
              <a:t>HIV self-testing replaces screening tools. </a:t>
            </a:r>
            <a:endParaRPr lang="en-US" sz="1500" strike="dblStrike" dirty="0">
              <a:solidFill>
                <a:schemeClr val="tx2"/>
              </a:solidFill>
              <a:latin typeface="DINOT-Regular"/>
              <a:cs typeface="Carlito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A147502-E16D-562A-8480-5332C33011DC}"/>
              </a:ext>
            </a:extLst>
          </p:cNvPr>
          <p:cNvCxnSpPr>
            <a:cxnSpLocks/>
          </p:cNvCxnSpPr>
          <p:nvPr/>
        </p:nvCxnSpPr>
        <p:spPr>
          <a:xfrm>
            <a:off x="5922498" y="3573066"/>
            <a:ext cx="77665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CA167284-551E-A0B8-C18B-607737715F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919" y="3300012"/>
            <a:ext cx="552450" cy="533400"/>
          </a:xfrm>
          <a:prstGeom prst="rect">
            <a:avLst/>
          </a:prstGeom>
        </p:spPr>
      </p:pic>
      <p:pic>
        <p:nvPicPr>
          <p:cNvPr id="83" name="object 25">
            <a:extLst>
              <a:ext uri="{FF2B5EF4-FFF2-40B4-BE49-F238E27FC236}">
                <a16:creationId xmlns:a16="http://schemas.microsoft.com/office/drawing/2014/main" id="{5F23A107-5719-5B18-99DD-4C9FFCB3DF9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9991" y="3325057"/>
            <a:ext cx="354330" cy="444500"/>
          </a:xfrm>
          <a:prstGeom prst="rect">
            <a:avLst/>
          </a:prstGeom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F01543E-81ED-588B-28AA-60F8C42E8C7B}"/>
              </a:ext>
            </a:extLst>
          </p:cNvPr>
          <p:cNvCxnSpPr>
            <a:cxnSpLocks/>
          </p:cNvCxnSpPr>
          <p:nvPr/>
        </p:nvCxnSpPr>
        <p:spPr>
          <a:xfrm>
            <a:off x="2902988" y="3573066"/>
            <a:ext cx="77665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object 25">
            <a:extLst>
              <a:ext uri="{FF2B5EF4-FFF2-40B4-BE49-F238E27FC236}">
                <a16:creationId xmlns:a16="http://schemas.microsoft.com/office/drawing/2014/main" id="{ABBBBEED-AF84-5DFD-443E-812073F6925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5993" y="3325057"/>
            <a:ext cx="354330" cy="444500"/>
          </a:xfrm>
          <a:prstGeom prst="rect">
            <a:avLst/>
          </a:prstGeom>
        </p:spPr>
      </p:pic>
      <p:pic>
        <p:nvPicPr>
          <p:cNvPr id="86" name="object 25">
            <a:extLst>
              <a:ext uri="{FF2B5EF4-FFF2-40B4-BE49-F238E27FC236}">
                <a16:creationId xmlns:a16="http://schemas.microsoft.com/office/drawing/2014/main" id="{AC2DCD9E-DEBC-916B-775A-52F7C2EE09A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1378" y="2924330"/>
            <a:ext cx="354330" cy="444500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BC4E20A9-34EF-FC3A-33BB-D2BB8A912FB7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1CE452CD-6EE7-7F4A-71BA-E3DD196F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3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7D1A6B0-7DCD-F0C0-14E1-7B514BEF545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0">
                <a:solidFill>
                  <a:schemeClr val="accent1"/>
                </a:solidFill>
                <a:latin typeface="DINOT-Regular" panose="02000503030000020003" pitchFamily="2" charset="77"/>
              </a:rPr>
              <a:t>Strategic Planning for Facility-Based HIVST</a:t>
            </a:r>
            <a:endParaRPr lang="en-ZA" sz="2500" b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FDABC3-028B-5ADA-8604-E46B96FB73B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53CFF2E-EDF3-031A-3025-8D02B15278A4}"/>
              </a:ext>
            </a:extLst>
          </p:cNvPr>
          <p:cNvSpPr txBox="1">
            <a:spLocks/>
          </p:cNvSpPr>
          <p:nvPr/>
        </p:nvSpPr>
        <p:spPr>
          <a:xfrm>
            <a:off x="736600" y="1471522"/>
            <a:ext cx="5259466" cy="2829544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50">
                <a:solidFill>
                  <a:schemeClr val="bg1"/>
                </a:solidFill>
                <a:latin typeface="DINOT-Regular" panose="02000503030000020003" pitchFamily="2" charset="77"/>
              </a:rPr>
              <a:t>D</a:t>
            </a:r>
            <a:r>
              <a:rPr kumimoji="0" lang="en-US" sz="175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iagnose</a:t>
            </a: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 PLHIV at high risk and to initiate ART as soon as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Increase routine offer of HTS in key entry points (PHC, OPD, FP, STI)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Replace risk screening tools to simplify and streamline HTS in facilities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Increase offer in KP settings (clinics and drop-in centers)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Secondary distribution for SN, sexual partners, new HIV cases, and PWID partners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FF6D09C-CF68-DB2B-2FFE-E03FF7BBC6DE}"/>
              </a:ext>
            </a:extLst>
          </p:cNvPr>
          <p:cNvSpPr txBox="1">
            <a:spLocks/>
          </p:cNvSpPr>
          <p:nvPr/>
        </p:nvSpPr>
        <p:spPr>
          <a:xfrm>
            <a:off x="6195934" y="1471523"/>
            <a:ext cx="5259466" cy="2829544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HIVST part of implementing and monitoring prevention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50">
                <a:solidFill>
                  <a:schemeClr val="bg1"/>
                </a:solidFill>
                <a:latin typeface="DINOT-Regular" panose="02000503030000020003" pitchFamily="2" charset="77"/>
              </a:rPr>
              <a:t>S</a:t>
            </a:r>
            <a:r>
              <a:rPr kumimoji="0" lang="en-GB" sz="175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upport</a:t>
            </a:r>
            <a:r>
              <a:rPr kumimoji="0" lang="en-GB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 HIV-negative people to stay negative (monitoring)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ANC – retesting &amp; male partner testing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VMMC – uptake and offering those accompanying VMMC clients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PrEP – initiation, re-initiation, continuation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PEP – beginning and end of course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</a:rPr>
              <a:t>Harm Reduction clinics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585EC-677F-C926-6329-A6DBBF356DE1}"/>
              </a:ext>
            </a:extLst>
          </p:cNvPr>
          <p:cNvSpPr txBox="1"/>
          <p:nvPr/>
        </p:nvSpPr>
        <p:spPr>
          <a:xfrm>
            <a:off x="6195934" y="1109885"/>
            <a:ext cx="5259466" cy="36163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175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-Bold" panose="02000503030000020003" pitchFamily="2" charset="77"/>
              </a:rPr>
              <a:t>Prevention focused</a:t>
            </a:r>
            <a:r>
              <a:rPr lang="en-US" sz="1750" b="1">
                <a:solidFill>
                  <a:srgbClr val="FF0000"/>
                </a:solidFill>
                <a:latin typeface="DINOT-Bold" panose="02000503030000020003" pitchFamily="2" charset="77"/>
              </a:rPr>
              <a:t> </a:t>
            </a:r>
            <a:r>
              <a:rPr kumimoji="0" lang="en-US" sz="175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-Bold" panose="02000503030000020003" pitchFamily="2" charset="77"/>
              </a:rPr>
              <a:t>HIVST</a:t>
            </a:r>
            <a:endParaRPr lang="en-US" sz="175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-Bold" panose="02000503030000020003" pitchFamily="2" charset="77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758B0-D27F-2763-9A77-66E9B03CB09B}"/>
              </a:ext>
            </a:extLst>
          </p:cNvPr>
          <p:cNvSpPr txBox="1"/>
          <p:nvPr/>
        </p:nvSpPr>
        <p:spPr>
          <a:xfrm>
            <a:off x="736600" y="1109885"/>
            <a:ext cx="5259466" cy="36163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175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-Bold" panose="02000503030000020003" pitchFamily="2" charset="77"/>
              </a:rPr>
              <a:t>Case-finding focused HIVST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275BF1-7B70-B169-8326-84228160E060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50D53F2E-C08A-9BE5-D028-86BE3959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6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D73C-FDE9-AD3D-3B7C-BD6D1642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01" y="1103994"/>
            <a:ext cx="5361599" cy="3486083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/>
                <a:ea typeface="Times New Roman" panose="02020603050405020304" pitchFamily="18" charset="0"/>
              </a:rPr>
              <a:t>Epidemic profile: 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Consider the local HIV prevalence </a:t>
            </a:r>
            <a:r>
              <a:rPr lang="en-ZA" sz="1600" dirty="0">
                <a:solidFill>
                  <a:schemeClr val="tx2"/>
                </a:solidFill>
                <a:latin typeface="DINOT-Regular"/>
                <a:ea typeface="Times New Roman" panose="02020603050405020304" pitchFamily="18" charset="0"/>
                <a:cs typeface="DINOT-Regular"/>
              </a:rPr>
              <a:t>among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 target priority populations</a:t>
            </a:r>
            <a:r>
              <a:rPr lang="en-ZA" sz="1600" dirty="0">
                <a:solidFill>
                  <a:schemeClr val="tx2"/>
                </a:solidFill>
                <a:latin typeface="DINOT-Regular"/>
                <a:ea typeface="Times New Roman" panose="02020603050405020304" pitchFamily="18" charset="0"/>
                <a:cs typeface="DINOT-Regular"/>
              </a:rPr>
              <a:t> and 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the testing gap.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/>
                <a:ea typeface="Times New Roman" panose="02020603050405020304" pitchFamily="18" charset="0"/>
              </a:rPr>
              <a:t>Population vulnerabilities: 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Recognize that vulnerabilities—medical, economic, behavioural or social—affect access and engagement in testing.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/>
                <a:ea typeface="Times New Roman" panose="02020603050405020304" pitchFamily="18" charset="0"/>
              </a:rPr>
              <a:t>Facility setting: 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Match testing approaches to the type of healthcare setting and work load, size of the health care facility, human resource capacity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/>
                <a:ea typeface="Times New Roman" panose="02020603050405020304" pitchFamily="18" charset="0"/>
              </a:rPr>
              <a:t>HIVST vs. provider-administered RDT </a:t>
            </a:r>
            <a:r>
              <a:rPr lang="en-ZA" sz="1600" b="1" dirty="0">
                <a:solidFill>
                  <a:schemeClr val="accent1"/>
                </a:solidFill>
                <a:latin typeface="DINOT-Bold"/>
                <a:ea typeface="Times New Roman" panose="02020603050405020304" pitchFamily="18" charset="0"/>
              </a:rPr>
              <a:t>t</a:t>
            </a:r>
            <a:r>
              <a:rPr lang="en-ZA" sz="1600" b="1" dirty="0">
                <a:solidFill>
                  <a:schemeClr val="accent1"/>
                </a:solidFill>
                <a:effectLst/>
                <a:latin typeface="DINOT-Bold"/>
                <a:ea typeface="Times New Roman" panose="02020603050405020304" pitchFamily="18" charset="0"/>
              </a:rPr>
              <a:t>esting: 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Balance the pros and cons of privacy in HIVST with the immediate support and confirmation possible in RDT testing.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ZA" sz="1600" b="1" dirty="0">
                <a:solidFill>
                  <a:schemeClr val="accent1"/>
                </a:solidFill>
                <a:effectLst/>
                <a:latin typeface="DINOT-Bold"/>
                <a:ea typeface="Times New Roman" panose="02020603050405020304" pitchFamily="18" charset="0"/>
              </a:rPr>
              <a:t>Available support services: 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Confirm on-site or off-site resources for confirmatory testing and linkage to care.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5A0CC-31E0-CFE0-F7E1-9EC5F24DEBE7}"/>
              </a:ext>
            </a:extLst>
          </p:cNvPr>
          <p:cNvSpPr txBox="1"/>
          <p:nvPr/>
        </p:nvSpPr>
        <p:spPr>
          <a:xfrm>
            <a:off x="6821803" y="1103995"/>
            <a:ext cx="4633597" cy="331560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indent="0">
              <a:buNone/>
            </a:pPr>
            <a:r>
              <a:rPr lang="en-ZA" spc="30">
                <a:solidFill>
                  <a:schemeClr val="accent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Tailoring facility-based HIVST to facility needs while addressing client vulnerabilities, epidemic context, and support services fosters a flexible, effective HIV testing approach that can evolve as circumstances change.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7F910E1-4244-B3EC-F0F1-54B53C73E171}"/>
              </a:ext>
            </a:extLst>
          </p:cNvPr>
          <p:cNvSpPr/>
          <p:nvPr/>
        </p:nvSpPr>
        <p:spPr>
          <a:xfrm>
            <a:off x="6343649" y="1103995"/>
            <a:ext cx="230505" cy="3315605"/>
          </a:xfrm>
          <a:prstGeom prst="rightBrac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650ACF-B069-FD00-A96F-0714EABA567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>
                <a:solidFill>
                  <a:schemeClr val="accent1"/>
                </a:solidFill>
                <a:latin typeface="DINOT-Regular" panose="02000503030000020003" pitchFamily="2" charset="77"/>
              </a:rPr>
              <a:t>Operationalizing Facility-Based HIVST: Key Considerations</a:t>
            </a:r>
            <a:endParaRPr lang="en-ZA" sz="2500" b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BC16E-11D6-B6E3-8643-90B65A3B3C11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0772DA-7931-22D3-DD0F-FAC2F5B50678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0215C17D-7EE0-83DE-0953-452E1F863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40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CB0379-79DE-B81A-5E8D-62F4D447A635}"/>
              </a:ext>
            </a:extLst>
          </p:cNvPr>
          <p:cNvSpPr txBox="1"/>
          <p:nvPr/>
        </p:nvSpPr>
        <p:spPr>
          <a:xfrm>
            <a:off x="734401" y="1103996"/>
            <a:ext cx="6752249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ZA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Prevalence/Incidence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High-prevalence settings: </a:t>
            </a:r>
            <a:r>
              <a:rPr lang="en-ZA" sz="16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Increase routine offer and add HIVST as an additional option to HIV testing. 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Prioritize routine, widespread testing in the facility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Low-prevalence settings: Target testing to populations at higher-risk </a:t>
            </a:r>
            <a:r>
              <a:rPr lang="en-ZA" sz="16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of HIV infection not usually reached by traditional testing. (e.g. MSM, PWID)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ZA" sz="1600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en-ZA" b="1" dirty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Testing Access and Coverage by Population 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Identify gaps in testing access and missed opportunities across different population groups.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6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Optimize</a:t>
            </a:r>
            <a:r>
              <a:rPr lang="en-ZA" sz="1600" strike="sngStrike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ZA" sz="16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testing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 for the most vulnerable, underserved</a:t>
            </a:r>
            <a:r>
              <a:rPr lang="en-ZA" sz="16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,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ZA" sz="1600" dirty="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missing </a:t>
            </a:r>
            <a:r>
              <a:rPr lang="en-ZA" sz="1600" dirty="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or populations at high-risk of HIV infection </a:t>
            </a:r>
            <a:endParaRPr lang="en-ZA" sz="1600" strike="dblStrike" dirty="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8" name="Star: 10 Points 7">
            <a:extLst>
              <a:ext uri="{FF2B5EF4-FFF2-40B4-BE49-F238E27FC236}">
                <a16:creationId xmlns:a16="http://schemas.microsoft.com/office/drawing/2014/main" id="{4DA84DF8-18C6-6DDC-DC5D-FF8FE7641F67}"/>
              </a:ext>
            </a:extLst>
          </p:cNvPr>
          <p:cNvSpPr/>
          <p:nvPr/>
        </p:nvSpPr>
        <p:spPr>
          <a:xfrm>
            <a:off x="7970424" y="983618"/>
            <a:ext cx="3484976" cy="3410854"/>
          </a:xfrm>
          <a:prstGeom prst="star10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SzPts val="1000"/>
              <a:buNone/>
              <a:tabLst>
                <a:tab pos="914400" algn="l"/>
              </a:tabLst>
            </a:pPr>
            <a:r>
              <a:rPr lang="en-ZA" sz="1750" b="1" kern="0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Regularly reassess and adjust testing strategies to respond to changes in local epidemic data and population needs.</a:t>
            </a:r>
            <a:endParaRPr lang="en-ZA" sz="1750" b="1">
              <a:solidFill>
                <a:schemeClr val="accent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A21897-1493-0F71-FFDB-EEE47003E28C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>
                <a:solidFill>
                  <a:schemeClr val="accent1"/>
                </a:solidFill>
                <a:latin typeface="DINOT-Regular" panose="02000503030000020003" pitchFamily="2" charset="77"/>
              </a:rPr>
              <a:t>Consider (1) – The HIV Epidemic &amp; Population</a:t>
            </a:r>
            <a:endParaRPr lang="en-ZA" sz="2500" b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835E3A-5B43-D8A0-8D04-AC5171C9952A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9CEFA3-C603-9C17-AA23-EE1982B5344A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6CDDCBEB-97CE-42FA-5D37-D1637550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3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CC439E-AB6D-EF0F-1985-DEA42C24D36F}"/>
              </a:ext>
            </a:extLst>
          </p:cNvPr>
          <p:cNvSpPr txBox="1"/>
          <p:nvPr/>
        </p:nvSpPr>
        <p:spPr>
          <a:xfrm>
            <a:off x="756923" y="1115624"/>
            <a:ext cx="10698477" cy="170816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Populations at risk of HIV infection </a:t>
            </a:r>
            <a:endParaRPr lang="en-ZA" sz="1500" b="1" strike="dblStrike">
              <a:solidFill>
                <a:schemeClr val="accent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Key populations like MSM, PWID, and sex workers, where testing coverage is typically low.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Partners of clients with a HIV positive test result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err="1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Sero</a:t>
            </a: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-discordant couples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Yo</a:t>
            </a:r>
            <a:r>
              <a:rPr lang="en-ZA" sz="150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ung females often have lower awareness of HIV status &amp; high HIV incidence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Clients using specific HIV prevention services</a:t>
            </a:r>
            <a:r>
              <a:rPr lang="en-ZA" sz="150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 such as </a:t>
            </a:r>
            <a:r>
              <a:rPr lang="en-ZA" sz="1500" err="1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PrEP</a:t>
            </a:r>
            <a:r>
              <a:rPr lang="en-ZA" sz="150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, PEP.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High risk males, who have not been tested before, who present at health facilities </a:t>
            </a:r>
            <a:endParaRPr lang="en-ZA" sz="150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23856-A034-2EE8-839E-0E087FCA21C2}"/>
              </a:ext>
            </a:extLst>
          </p:cNvPr>
          <p:cNvSpPr txBox="1"/>
          <p:nvPr/>
        </p:nvSpPr>
        <p:spPr>
          <a:xfrm>
            <a:off x="746762" y="2851097"/>
            <a:ext cx="10718798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Male Partners of Pregnant Women</a:t>
            </a: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Testing male partners of pregnant and lactating women in ANC/PNC/MNCH settings can identify HIV positive partner, help them to initiate ART, prevent HIV acquisition in pregnancy and mother to child transmission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03B72-2557-146E-06FF-7B5F63DE9C56}"/>
              </a:ext>
            </a:extLst>
          </p:cNvPr>
          <p:cNvSpPr txBox="1"/>
          <p:nvPr/>
        </p:nvSpPr>
        <p:spPr>
          <a:xfrm>
            <a:off x="746761" y="3663240"/>
            <a:ext cx="10718799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Male Partners of Women Accessing Family Planning Services </a:t>
            </a:r>
            <a:endParaRPr lang="en-ZA" sz="1500" b="1">
              <a:solidFill>
                <a:schemeClr val="accent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Testing male partners of women accessing FP services can identify HIV positive partners and help them to initiate 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66397-43D8-21FF-41EF-3B5E625BEED5}"/>
              </a:ext>
            </a:extLst>
          </p:cNvPr>
          <p:cNvSpPr txBox="1"/>
          <p:nvPr/>
        </p:nvSpPr>
        <p:spPr>
          <a:xfrm>
            <a:off x="736601" y="4244551"/>
            <a:ext cx="10718798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Adolescents, Young Adults, Men</a:t>
            </a:r>
            <a:endParaRPr lang="en-ZA" sz="1500" b="1">
              <a:solidFill>
                <a:schemeClr val="accent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Especially those aged 15-24, who often face barriers to testing and benefit from accessible options (low testing coverage)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Men often underuse HIV testing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91209-E1AE-02BD-3B4A-DE8F66CAE615}"/>
              </a:ext>
            </a:extLst>
          </p:cNvPr>
          <p:cNvSpPr txBox="1"/>
          <p:nvPr/>
        </p:nvSpPr>
        <p:spPr>
          <a:xfrm>
            <a:off x="736600" y="5056694"/>
            <a:ext cx="10718798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General High-Burden Settings</a:t>
            </a:r>
            <a:endParaRPr lang="en-ZA" sz="1500" b="1">
              <a:solidFill>
                <a:schemeClr val="accent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Individuals who are sexually active and have not recently tested, particularly in high-prevalence areas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81B85-E9B3-EF8E-9868-9F10A51FEBD7}"/>
              </a:ext>
            </a:extLst>
          </p:cNvPr>
          <p:cNvSpPr txBox="1"/>
          <p:nvPr/>
        </p:nvSpPr>
        <p:spPr>
          <a:xfrm>
            <a:off x="736601" y="5638003"/>
            <a:ext cx="10718798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Individuals Disengaged from ART Care</a:t>
            </a:r>
            <a:endParaRPr lang="en-ZA" sz="1500" b="1">
              <a:solidFill>
                <a:schemeClr val="accent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500" spc="-1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HIVST may offer a stigma-free, self-directed way for those who have stopped ART to reengage with care at their own 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2B295-3855-6BEF-84D3-FB6957AD42BE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786926-EF52-C0C1-4118-EFAEF3E51E1E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19BD7F-D06A-7D6A-8D59-507F483F4C27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spc="-2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Consider (2) – </a:t>
            </a:r>
            <a:r>
              <a:rPr lang="en-ZA" sz="2500" spc="-2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Populations who may benefit most from Facility-Based HIVST</a:t>
            </a:r>
            <a:endParaRPr lang="en-ZA" sz="2500" b="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FA48B345-1E2F-89F3-0B5C-61306E429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6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32E22-1A8E-8270-BAAD-E7BFAD70553B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>
                <a:solidFill>
                  <a:schemeClr val="accent1"/>
                </a:solidFill>
                <a:latin typeface="DINOT-Regular" panose="02000503030000020003" pitchFamily="2" charset="77"/>
              </a:rPr>
              <a:t>Consider (3) – </a:t>
            </a:r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</a:rPr>
              <a:t>Medical Risk Profile</a:t>
            </a:r>
            <a:endParaRPr lang="en-ZA" sz="2500" b="0" spc="-2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E8BA05-D32F-DB3B-20E2-40B12C04C0EC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827FD-5B29-A725-E44C-97BC4E3EDA0F}"/>
              </a:ext>
            </a:extLst>
          </p:cNvPr>
          <p:cNvSpPr txBox="1"/>
          <p:nvPr/>
        </p:nvSpPr>
        <p:spPr>
          <a:xfrm>
            <a:off x="756923" y="1115624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Tuberculosis (TB):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Elevated HIV risk in TB patients; supports early detection and integrated care, with rapid ART initiation and improved health outcomes.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99233-771B-4A78-10D6-11C4E662E658}"/>
              </a:ext>
            </a:extLst>
          </p:cNvPr>
          <p:cNvSpPr txBox="1"/>
          <p:nvPr/>
        </p:nvSpPr>
        <p:spPr>
          <a:xfrm>
            <a:off x="756923" y="1933851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Hepatitis B &amp; C: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Shared transmission routes; early HIV detection in hepatitis care can improve health outcomes.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39240-AABE-7ECC-FD61-4942E869B4DE}"/>
              </a:ext>
            </a:extLst>
          </p:cNvPr>
          <p:cNvSpPr txBox="1"/>
          <p:nvPr/>
        </p:nvSpPr>
        <p:spPr>
          <a:xfrm>
            <a:off x="756923" y="2521246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Sexually Transmitted Infections (STIs):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Higher HIV risk; HIVST in STI clinics aids in undiagnosed case identification as well as curbing intertwined transmission of STIs and HIV.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23863-BF63-B3C5-61F9-827E4915B31C}"/>
              </a:ext>
            </a:extLst>
          </p:cNvPr>
          <p:cNvSpPr txBox="1"/>
          <p:nvPr/>
        </p:nvSpPr>
        <p:spPr>
          <a:xfrm>
            <a:off x="756923" y="3339473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Respiratory 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c</a:t>
            </a: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onditions (e.g., COPD, COVID-19):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Underlying immune issues or advanced HIV disease; HIVST offers low-contact testing in high-prevalence areas.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E6790C-8236-910B-638B-D2C57BB5F6A2}"/>
              </a:ext>
            </a:extLst>
          </p:cNvPr>
          <p:cNvSpPr txBox="1"/>
          <p:nvPr/>
        </p:nvSpPr>
        <p:spPr>
          <a:xfrm>
            <a:off x="756923" y="3926870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HPV-related 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c</a:t>
            </a: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ancers (cervical/anal):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Higher prevalence in HIV-positive individuals; early diagnosis through HIVST in oncology settings.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F95C5F-3BAF-57B5-2013-01753A3D25ED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685D82E0-4489-36D3-2403-E24FB2FE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89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5B2A8F-19A5-5AEC-DFF7-EB082BF1D38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>
                <a:solidFill>
                  <a:schemeClr val="accent1"/>
                </a:solidFill>
                <a:latin typeface="DINOT-Regular" panose="02000503030000020003" pitchFamily="2" charset="77"/>
              </a:rPr>
              <a:t>Consider (4) – </a:t>
            </a:r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</a:rPr>
              <a:t>Facility Workload</a:t>
            </a:r>
            <a:endParaRPr lang="en-ZA" sz="2500" b="0" spc="-2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4441A-5F5A-93A5-A74E-074FFB675D17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0FC39-FBEE-E95D-3598-ABD3FFC846BD}"/>
              </a:ext>
            </a:extLst>
          </p:cNvPr>
          <p:cNvSpPr txBox="1"/>
          <p:nvPr/>
        </p:nvSpPr>
        <p:spPr>
          <a:xfrm>
            <a:off x="756923" y="1115624"/>
            <a:ext cx="10698477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SzPts val="1000"/>
              <a:buNone/>
              <a:tabLst>
                <a:tab pos="457200" algn="l"/>
              </a:tabLst>
            </a:pPr>
            <a:r>
              <a:rPr lang="en-ZA" sz="175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Facility workload should be considered to optimize testing choice, allowing different approaches based on staff capacity, level of task shifting, and client needs.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3A5DE-95FC-0FA4-A5F6-3A100B6E60CB}"/>
              </a:ext>
            </a:extLst>
          </p:cNvPr>
          <p:cNvSpPr txBox="1"/>
          <p:nvPr/>
        </p:nvSpPr>
        <p:spPr>
          <a:xfrm>
            <a:off x="756923" y="1850723"/>
            <a:ext cx="10698477" cy="1246495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 dirty="0">
                <a:solidFill>
                  <a:schemeClr val="accent1"/>
                </a:solidFill>
                <a:effectLst/>
                <a:latin typeface="DINOT-Bold"/>
                <a:ea typeface="Times New Roman" panose="02020603050405020304" pitchFamily="18" charset="0"/>
              </a:rPr>
              <a:t>High </a:t>
            </a:r>
            <a:r>
              <a:rPr lang="en-ZA" sz="1500" b="1" dirty="0">
                <a:solidFill>
                  <a:schemeClr val="accent1"/>
                </a:solidFill>
                <a:latin typeface="DINOT-Bold"/>
                <a:ea typeface="Times New Roman" panose="02020603050405020304" pitchFamily="18" charset="0"/>
              </a:rPr>
              <a:t>W</a:t>
            </a:r>
            <a:r>
              <a:rPr lang="en-ZA" sz="1500" b="1" dirty="0">
                <a:solidFill>
                  <a:schemeClr val="accent1"/>
                </a:solidFill>
                <a:effectLst/>
                <a:latin typeface="DINOT-Bold"/>
                <a:ea typeface="Times New Roman" panose="02020603050405020304" pitchFamily="18" charset="0"/>
              </a:rPr>
              <a:t>orkload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/>
                <a:ea typeface="Times New Roman" panose="02020603050405020304" pitchFamily="18" charset="0"/>
                <a:cs typeface="Times New Roman"/>
              </a:rPr>
              <a:t>HIVST: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Times New Roman"/>
              </a:rPr>
              <a:t>Reduces provider burden by enabling self-testing, allowing staff to focus on </a:t>
            </a:r>
            <a:r>
              <a:rPr lang="en-ZA" sz="1500" dirty="0">
                <a:solidFill>
                  <a:schemeClr val="tx2"/>
                </a:solidFill>
                <a:latin typeface="DINOT-Regular"/>
                <a:ea typeface="Times New Roman" panose="02020603050405020304" pitchFamily="18" charset="0"/>
                <a:cs typeface="Times New Roman"/>
              </a:rPr>
              <a:t>reactive results and clients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Times New Roman"/>
              </a:rPr>
              <a:t> with complex needs.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 dirty="0">
                <a:solidFill>
                  <a:schemeClr val="tx2"/>
                </a:solidFill>
                <a:effectLst/>
                <a:latin typeface="DINOT-Bold"/>
                <a:ea typeface="Times New Roman" panose="02020603050405020304" pitchFamily="18" charset="0"/>
                <a:cs typeface="Times New Roman"/>
              </a:rPr>
              <a:t>Provider-administered RDTs: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Times New Roman"/>
              </a:rPr>
              <a:t>Requires more staff time, which may slow service in busy settings. </a:t>
            </a:r>
            <a:r>
              <a:rPr lang="en-ZA" sz="1500" dirty="0">
                <a:solidFill>
                  <a:schemeClr val="tx2"/>
                </a:solidFill>
                <a:latin typeface="DINOT-Regular"/>
                <a:ea typeface="Times New Roman" panose="02020603050405020304" pitchFamily="18" charset="0"/>
                <a:cs typeface="Times New Roman"/>
              </a:rPr>
              <a:t>Use it mainly </a:t>
            </a:r>
            <a:r>
              <a:rPr lang="en-ZA" sz="15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Times New Roman"/>
              </a:rPr>
              <a:t>for confirmatory testing.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F2167-7468-D6B7-2483-B295D000FB74}"/>
              </a:ext>
            </a:extLst>
          </p:cNvPr>
          <p:cNvSpPr txBox="1"/>
          <p:nvPr/>
        </p:nvSpPr>
        <p:spPr>
          <a:xfrm>
            <a:off x="756923" y="3039568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Low Workload</a:t>
            </a:r>
            <a:endParaRPr lang="en-ZA" sz="1500" b="1">
              <a:solidFill>
                <a:schemeClr val="accent1"/>
              </a:solidFill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b="1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HIVST: </a:t>
            </a: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Useful for clients desiring privacy, though less essential when staff availability is high.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b="1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Provider-administered RDTs: </a:t>
            </a: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Provides personalized support and immediate results with ample staff capacity.</a:t>
            </a:r>
            <a:endParaRPr lang="en-ZA" sz="150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20444-820A-3AE7-1C27-F90B6810AA77}"/>
              </a:ext>
            </a:extLst>
          </p:cNvPr>
          <p:cNvSpPr txBox="1"/>
          <p:nvPr/>
        </p:nvSpPr>
        <p:spPr>
          <a:xfrm>
            <a:off x="756923" y="3821734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Variable 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W</a:t>
            </a: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orkload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Flexible approach: </a:t>
            </a: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Consider HIVST during peak times to manage flow; shift to RDTs when workload is lower.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7D588E-2DA5-78E1-10F6-3A49AE65A791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0B64BDCF-523C-1887-094D-5AA670FC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9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58F954-E7E9-5318-EF4F-804B4242A78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>
                <a:solidFill>
                  <a:schemeClr val="accent1"/>
                </a:solidFill>
                <a:latin typeface="DINOT-Regular" panose="02000503030000020003" pitchFamily="2" charset="77"/>
              </a:rPr>
              <a:t>Consider (5) – </a:t>
            </a:r>
            <a:r>
              <a:rPr lang="en-ZA" sz="2400">
                <a:solidFill>
                  <a:schemeClr val="accent1"/>
                </a:solidFill>
                <a:latin typeface="DINOT-Regular" panose="02000503030000020003" pitchFamily="2" charset="77"/>
              </a:rPr>
              <a:t>Facility Set-Up integration with other services</a:t>
            </a:r>
            <a:endParaRPr lang="en-ZA" sz="2500" b="0" spc="-2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E8B23-C954-9525-343C-1A68F475ECC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124EA-7578-ED03-91AF-78D85BD2E45B}"/>
              </a:ext>
            </a:extLst>
          </p:cNvPr>
          <p:cNvSpPr txBox="1"/>
          <p:nvPr/>
        </p:nvSpPr>
        <p:spPr>
          <a:xfrm>
            <a:off x="756923" y="1115624"/>
            <a:ext cx="10698477" cy="3616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75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Important to know your current facility set-up &amp; entry points for the best HIVST integration:</a:t>
            </a:r>
            <a:endParaRPr lang="en-ZA" sz="1750" b="1">
              <a:solidFill>
                <a:schemeClr val="accent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94FBB-2DAC-3A6C-C4AA-F2F59F8CAA97}"/>
              </a:ext>
            </a:extLst>
          </p:cNvPr>
          <p:cNvSpPr txBox="1"/>
          <p:nvPr/>
        </p:nvSpPr>
        <p:spPr>
          <a:xfrm>
            <a:off x="756923" y="1850723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Family planning and STI clinics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Integrates HIVST with reproductive health services, providing a seamless option for those accessing family planning and STI services.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0A0E1-C37F-1135-5050-264C71BBE726}"/>
              </a:ext>
            </a:extLst>
          </p:cNvPr>
          <p:cNvSpPr txBox="1"/>
          <p:nvPr/>
        </p:nvSpPr>
        <p:spPr>
          <a:xfrm>
            <a:off x="756923" y="2674955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Antenatal 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C</a:t>
            </a: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are (ANC)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Allows pregnant women share kits with male partners, encouraging family-wide testing and early diagnosis.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85C12-3D04-E2B4-D31A-D328E4D8F436}"/>
              </a:ext>
            </a:extLst>
          </p:cNvPr>
          <p:cNvSpPr txBox="1"/>
          <p:nvPr/>
        </p:nvSpPr>
        <p:spPr>
          <a:xfrm>
            <a:off x="756923" y="3268355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Harm Reduction 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C</a:t>
            </a: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linics</a:t>
            </a:r>
            <a:endParaRPr lang="en-ZA" sz="1500" b="1">
              <a:solidFill>
                <a:schemeClr val="accent1"/>
              </a:solidFill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Serves people who inject drugs (PWID) who are at higher HIV risk, making HIVST a practical choice in these facilities.</a:t>
            </a:r>
            <a:endParaRPr lang="en-ZA" sz="150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EF3E9-E2CF-441B-F9E5-47A8623179FE}"/>
              </a:ext>
            </a:extLst>
          </p:cNvPr>
          <p:cNvSpPr txBox="1"/>
          <p:nvPr/>
        </p:nvSpPr>
        <p:spPr>
          <a:xfrm>
            <a:off x="756923" y="3861755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 err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PrEP</a:t>
            </a: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 and PEP Entry 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P</a:t>
            </a: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oints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Supports ongoing HIV monitoring for individuals on </a:t>
            </a:r>
            <a:r>
              <a:rPr lang="en-ZA" sz="1500" err="1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PrEP</a:t>
            </a: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 or PEP, ensuring convenient, frequent testing as needed.</a:t>
            </a:r>
            <a:endParaRPr lang="en-ZA" sz="1500">
              <a:solidFill>
                <a:schemeClr val="tx2"/>
              </a:solidFill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This includes initiation, re-initiation and continuation of </a:t>
            </a:r>
            <a:r>
              <a:rPr lang="en-ZA" sz="1500" err="1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PrEP</a:t>
            </a:r>
            <a:r>
              <a:rPr lang="en-ZA" sz="150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 (oral and vaginal ring)</a:t>
            </a:r>
            <a:endParaRPr lang="en-ZA" sz="1500">
              <a:solidFill>
                <a:schemeClr val="tx2"/>
              </a:solidFill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E5D9D-358A-CFA8-AA65-695455926480}"/>
              </a:ext>
            </a:extLst>
          </p:cNvPr>
          <p:cNvSpPr txBox="1"/>
          <p:nvPr/>
        </p:nvSpPr>
        <p:spPr>
          <a:xfrm>
            <a:off x="756923" y="4685986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Voluntary Medical Male Circumcision (VMMC) clinics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Provides a testing option for men, increasing HIV testing uptake in facilities where male clients are already engaged.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982563-9A29-D70E-4DF1-B761F4D5240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6A52BC18-30CF-AFC2-0F17-3BF672CE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6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0EEECE-E100-1C1A-C33F-A8A765DF7F25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>
                <a:solidFill>
                  <a:schemeClr val="accent1"/>
                </a:solidFill>
                <a:latin typeface="DINOT-Regular" panose="02000503030000020003" pitchFamily="2" charset="77"/>
              </a:rPr>
              <a:t>Consider (6) – Additional Possible Service Entry Points</a:t>
            </a:r>
            <a:endParaRPr lang="en-ZA" sz="2500" b="0" spc="-2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1BDC7-C47A-F729-4F24-FD92A6A98C8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1F3C37-6342-196F-D6D8-953E7FE48AB9}"/>
              </a:ext>
            </a:extLst>
          </p:cNvPr>
          <p:cNvSpPr txBox="1"/>
          <p:nvPr/>
        </p:nvSpPr>
        <p:spPr>
          <a:xfrm>
            <a:off x="756923" y="1115624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Primary Care and OPDs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Increases testing coverage among routine healthcare visitors, making testing more accessible and convenient. Specifically in high HIV prevalence settings.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A415A-8C1A-36D3-2224-CE0454D9DDA2}"/>
              </a:ext>
            </a:extLst>
          </p:cNvPr>
          <p:cNvSpPr txBox="1"/>
          <p:nvPr/>
        </p:nvSpPr>
        <p:spPr>
          <a:xfrm>
            <a:off x="756923" y="1942018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 dirty="0">
                <a:solidFill>
                  <a:schemeClr val="accent1"/>
                </a:solidFill>
                <a:latin typeface="DINOT-Bold"/>
                <a:ea typeface="Times New Roman" panose="02020603050405020304" pitchFamily="18" charset="0"/>
                <a:cs typeface="Times New Roman"/>
              </a:rPr>
              <a:t>Family Planning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dirty="0">
                <a:solidFill>
                  <a:schemeClr val="tx2"/>
                </a:solidFill>
                <a:latin typeface="DINOT-Regular"/>
                <a:ea typeface="+mn-lt"/>
                <a:cs typeface="+mn-lt"/>
              </a:rPr>
              <a:t>It can reach women and couples at risk and supporting comprehensive sexual and reproductive health care.</a:t>
            </a:r>
            <a:endParaRPr lang="en-ZA" sz="1500" dirty="0">
              <a:solidFill>
                <a:schemeClr val="tx2"/>
              </a:solidFill>
              <a:effectLst/>
              <a:latin typeface="DINOT-Regular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8768E-5C36-CF0F-A7D1-AF111122249E}"/>
              </a:ext>
            </a:extLst>
          </p:cNvPr>
          <p:cNvSpPr txBox="1"/>
          <p:nvPr/>
        </p:nvSpPr>
        <p:spPr>
          <a:xfrm>
            <a:off x="756923" y="2537580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Emergency Rooms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Reaches clients who might not engage in routine testing, especially in high-prevalence areas, by offering HIVST during urgent care visits. They may immediacy benefit from knowing their HIV status.</a:t>
            </a:r>
            <a:endParaRPr lang="en-ZA" sz="150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7E781D-ECE5-EBDA-1FD8-A939D3EEA851}"/>
              </a:ext>
            </a:extLst>
          </p:cNvPr>
          <p:cNvSpPr txBox="1"/>
          <p:nvPr/>
        </p:nvSpPr>
        <p:spPr>
          <a:xfrm>
            <a:off x="756923" y="3363974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Inpatient Services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Offers self-testing to hospitalized patients with conditions indicating potential HIV risk, enabling convenient testing without provider involvement.</a:t>
            </a:r>
            <a:endParaRPr lang="en-ZA" sz="150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E9E57-E96E-FE0A-6A94-28B2B649CF47}"/>
              </a:ext>
            </a:extLst>
          </p:cNvPr>
          <p:cNvSpPr txBox="1"/>
          <p:nvPr/>
        </p:nvSpPr>
        <p:spPr>
          <a:xfrm>
            <a:off x="756923" y="4190368"/>
            <a:ext cx="10698477" cy="553998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TB Clinics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Targets individuals at high risk of HIV due to TB, ensuring prompt testing and linkage to HIV care for those affected.</a:t>
            </a:r>
            <a:endParaRPr lang="en-ZA" sz="150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F5BBF2-7A04-CBF1-85F6-184C782A4B74}"/>
              </a:ext>
            </a:extLst>
          </p:cNvPr>
          <p:cNvSpPr txBox="1"/>
          <p:nvPr/>
        </p:nvSpPr>
        <p:spPr>
          <a:xfrm>
            <a:off x="756923" y="4785930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Hepatitis S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ervices </a:t>
            </a:r>
            <a:endParaRPr lang="en-ZA" sz="1500" b="1">
              <a:solidFill>
                <a:schemeClr val="accent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Provides an integrated approach by offering HIVST during hepatitis care, reducing the need for multiple clinic visits and supporting holistic care.</a:t>
            </a:r>
            <a:endParaRPr lang="en-ZA" sz="150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F98663-3A32-547A-C256-B62A7FB1FA4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4FA3A2C1-83D7-C0C7-84E8-913B6BE5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09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033D-4230-8230-8945-73999592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1" y="298018"/>
            <a:ext cx="10718799" cy="438582"/>
          </a:xfrm>
        </p:spPr>
        <p:txBody>
          <a:bodyPr wrap="square" anchor="b" anchorCtr="0">
            <a:spAutoFit/>
          </a:bodyPr>
          <a:lstStyle/>
          <a:p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</a:rPr>
              <a:t>Learning Objectives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D58FE6-D71C-20B9-B973-A29720F6DF38}"/>
              </a:ext>
            </a:extLst>
          </p:cNvPr>
          <p:cNvSpPr txBox="1">
            <a:spLocks/>
          </p:cNvSpPr>
          <p:nvPr/>
        </p:nvSpPr>
        <p:spPr>
          <a:xfrm>
            <a:off x="736599" y="736600"/>
            <a:ext cx="10718799" cy="578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/>
                </a:solidFill>
                <a:latin typeface="DINOT-Bold" panose="02000503030000020003" pitchFamily="2" charset="77"/>
              </a:rPr>
              <a:t>By the end of this module, participants will be able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DINOT-Regular" panose="02000503030000020003" pitchFamily="2" charset="77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DINOT-Regular" panose="02000503030000020003" pitchFamily="2" charset="77"/>
              </a:rPr>
              <a:t>Understand the importance of optimizing Facility-Based HIV testing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DINOT-Regular" panose="02000503030000020003" pitchFamily="2" charset="77"/>
              </a:rPr>
              <a:t>WHO recommendation on FB HIVST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DINOT-Regular" panose="02000503030000020003" pitchFamily="2" charset="77"/>
              </a:rPr>
              <a:t>Understand how HIVST replaces risk screening tools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DINOT-Regular" panose="02000503030000020003" pitchFamily="2" charset="77"/>
              </a:rPr>
              <a:t>Current Approaches to Facility-Based HIVST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DINOT-Regular" panose="02000503030000020003" pitchFamily="2" charset="77"/>
              </a:rPr>
              <a:t>Explain how to operationalize Facility-Based HIVST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DINOT-Regular" panose="02000503030000020003" pitchFamily="2" charset="77"/>
              </a:rPr>
              <a:t>Understand considerations for Implementing Facility-Based HIVST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ACE1B-D795-FCED-1BF2-9CF0B0292509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B337DD-8792-0F81-5F46-46AF50F8503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26268538-EDF6-0952-3F66-BD501998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9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61B522-96F8-5EE2-7FF9-5BF8D3C44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41864"/>
              </p:ext>
            </p:extLst>
          </p:nvPr>
        </p:nvGraphicFramePr>
        <p:xfrm>
          <a:off x="736601" y="1115624"/>
          <a:ext cx="10718800" cy="49399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92399">
                  <a:extLst>
                    <a:ext uri="{9D8B030D-6E8A-4147-A177-3AD203B41FA5}">
                      <a16:colId xmlns:a16="http://schemas.microsoft.com/office/drawing/2014/main" val="4265059946"/>
                    </a:ext>
                  </a:extLst>
                </a:gridCol>
                <a:gridCol w="3906982">
                  <a:extLst>
                    <a:ext uri="{9D8B030D-6E8A-4147-A177-3AD203B41FA5}">
                      <a16:colId xmlns:a16="http://schemas.microsoft.com/office/drawing/2014/main" val="403366329"/>
                    </a:ext>
                  </a:extLst>
                </a:gridCol>
                <a:gridCol w="4119419">
                  <a:extLst>
                    <a:ext uri="{9D8B030D-6E8A-4147-A177-3AD203B41FA5}">
                      <a16:colId xmlns:a16="http://schemas.microsoft.com/office/drawing/2014/main" val="3397870162"/>
                    </a:ext>
                  </a:extLst>
                </a:gridCol>
              </a:tblGrid>
              <a:tr h="326310">
                <a:tc>
                  <a:txBody>
                    <a:bodyPr/>
                    <a:lstStyle/>
                    <a:p>
                      <a:pPr algn="l"/>
                      <a:endParaRPr lang="en-ZA" sz="1800" b="1" i="0" kern="100">
                        <a:solidFill>
                          <a:schemeClr val="bg1"/>
                        </a:solidFill>
                        <a:effectLst/>
                        <a:latin typeface="DINOT-Bold" panose="02000503030000020003" pitchFamily="2" charset="77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b="1" i="0" kern="100" dirty="0">
                          <a:solidFill>
                            <a:schemeClr val="bg1"/>
                          </a:solidFill>
                          <a:effectLst/>
                          <a:latin typeface="DINOT-Bold"/>
                        </a:rPr>
                        <a:t>HIVST</a:t>
                      </a:r>
                      <a:endParaRPr lang="en-ZA" sz="1800" b="1" i="0" kern="100" dirty="0">
                        <a:solidFill>
                          <a:schemeClr val="bg1"/>
                        </a:solidFill>
                        <a:effectLst/>
                        <a:latin typeface="DINOT-Bold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800" b="1" i="0" kern="100" dirty="0">
                          <a:solidFill>
                            <a:schemeClr val="bg1"/>
                          </a:solidFill>
                          <a:effectLst/>
                          <a:latin typeface="DINOT-Bold"/>
                        </a:rPr>
                        <a:t>Provider-Assisted RDTs Testing</a:t>
                      </a:r>
                      <a:endParaRPr lang="en-ZA" sz="1800" b="1" i="0" kern="100" dirty="0">
                        <a:solidFill>
                          <a:schemeClr val="bg1"/>
                        </a:solidFill>
                        <a:effectLst/>
                        <a:latin typeface="DINOT-Bold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049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ZA" sz="1600" b="1" i="0" kern="100" dirty="0">
                          <a:solidFill>
                            <a:schemeClr val="bg1"/>
                          </a:solidFill>
                          <a:effectLst/>
                          <a:latin typeface="DINOT-Bold"/>
                        </a:rPr>
                        <a:t>Privacy and Autonomy</a:t>
                      </a:r>
                      <a:endParaRPr lang="en-ZA" sz="1600" b="1" i="0" kern="100" dirty="0">
                        <a:solidFill>
                          <a:schemeClr val="bg1"/>
                        </a:solidFill>
                        <a:effectLst/>
                        <a:latin typeface="DINOT-Bold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Clients desiring a private, self-directed experience (e.g. aligns with the self-care principle)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Best for those who value direct provider involvement.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1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ZA" sz="1600" b="1" i="0" kern="100" dirty="0">
                          <a:solidFill>
                            <a:schemeClr val="bg1"/>
                          </a:solidFill>
                          <a:effectLst/>
                          <a:latin typeface="DINOT-Bold"/>
                        </a:rPr>
                        <a:t>Need for Supervision</a:t>
                      </a:r>
                      <a:endParaRPr lang="en-ZA" sz="1600" b="1" i="0" kern="100" dirty="0">
                        <a:solidFill>
                          <a:schemeClr val="bg1"/>
                        </a:solidFill>
                        <a:effectLst/>
                        <a:latin typeface="DINOT-Bold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Appropriate for clients confident with independent testing or being supported during the process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Clients requiring provider guidance.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77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ZA" sz="1600" b="1" i="0" kern="100" dirty="0">
                          <a:solidFill>
                            <a:schemeClr val="bg1"/>
                          </a:solidFill>
                          <a:effectLst/>
                          <a:latin typeface="DINOT-Bold"/>
                        </a:rPr>
                        <a:t>Health Complexity</a:t>
                      </a:r>
                      <a:endParaRPr lang="en-ZA" sz="1600" b="1" i="0" kern="100" dirty="0">
                        <a:solidFill>
                          <a:schemeClr val="bg1"/>
                        </a:solidFill>
                        <a:effectLst/>
                        <a:latin typeface="DINOT-Bold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Works well for routine cases with low complexity.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Optimal for clients needing additional clinical assessment.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2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ZA" sz="1600" b="1" i="0" kern="100" dirty="0">
                          <a:solidFill>
                            <a:schemeClr val="bg1"/>
                          </a:solidFill>
                          <a:effectLst/>
                          <a:latin typeface="DINOT-Bold"/>
                        </a:rPr>
                        <a:t>Confirmatory Testing Needs</a:t>
                      </a:r>
                      <a:endParaRPr lang="en-ZA" sz="1600" b="1" i="0" kern="100" dirty="0">
                        <a:solidFill>
                          <a:schemeClr val="bg1"/>
                        </a:solidFill>
                        <a:effectLst/>
                        <a:latin typeface="DINOT-Bold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Ideal for initial screening with linkage to confirmatory testing.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Ensures immediate diagnosis.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79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ZA" sz="1600" b="1" i="0" kern="100" dirty="0">
                          <a:solidFill>
                            <a:schemeClr val="bg1"/>
                          </a:solidFill>
                          <a:effectLst/>
                          <a:latin typeface="DINOT-Bold"/>
                        </a:rPr>
                        <a:t>HR Time</a:t>
                      </a:r>
                      <a:endParaRPr lang="en-ZA" sz="1600" b="1" i="0" kern="100" dirty="0">
                        <a:solidFill>
                          <a:schemeClr val="bg1"/>
                        </a:solidFill>
                        <a:effectLst/>
                        <a:latin typeface="DINOT-Bold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Reduces HR demand by allowing clients to self-test, freeing staff to focus on reactive results. Increases number of clients tested.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Requires more provider time per test, which can increase workload in busy settings.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69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ZA" sz="1600" b="1" i="0" kern="100" dirty="0">
                          <a:solidFill>
                            <a:schemeClr val="bg1"/>
                          </a:solidFill>
                          <a:effectLst/>
                          <a:latin typeface="DINOT-Bold"/>
                        </a:rPr>
                        <a:t>Testing Coverage in Facility</a:t>
                      </a:r>
                      <a:endParaRPr lang="en-ZA" sz="1600" b="1" i="0" kern="100" dirty="0">
                        <a:solidFill>
                          <a:schemeClr val="bg1"/>
                        </a:solidFill>
                        <a:effectLst/>
                        <a:latin typeface="DINOT-Bold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Increases number of clients tested, thus coverage and HIV positive diagnosis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kern="100" dirty="0">
                          <a:solidFill>
                            <a:schemeClr val="tx2"/>
                          </a:solidFill>
                          <a:effectLst/>
                          <a:latin typeface="DINOT-Regular"/>
                        </a:rPr>
                        <a:t>Limitation to achieve high coverage</a:t>
                      </a:r>
                      <a:endParaRPr lang="en-ZA" sz="1600" b="0" i="0" kern="100" dirty="0">
                        <a:solidFill>
                          <a:schemeClr val="tx2"/>
                        </a:solidFill>
                        <a:effectLst/>
                        <a:latin typeface="DINOT-Regular"/>
                        <a:ea typeface="Times New Roman" panose="02020603050405020304" pitchFamily="18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978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8000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FA5CC81-959A-5F8A-BEA6-DB56BC78184E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>
                <a:solidFill>
                  <a:schemeClr val="accent1"/>
                </a:solidFill>
                <a:latin typeface="DINOT-Regular" panose="02000503030000020003" pitchFamily="2" charset="77"/>
              </a:rPr>
              <a:t>Consider (7) – </a:t>
            </a:r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</a:rPr>
              <a:t>Balancing HIVST and Provider Assisted RDT Testing</a:t>
            </a:r>
            <a:endParaRPr lang="en-ZA" sz="2500" b="0" spc="-2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3C4141-A039-938C-9E34-07333C599FF1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E69C3C-06A7-8E37-F395-F93927FA7FF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CE2D57FA-58FD-7A92-81CE-EE53B08C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962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F24F89-5535-73C0-324D-690AE0D4F39E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</a:rPr>
              <a:t>Other Operational Considerations (1)</a:t>
            </a:r>
            <a:endParaRPr lang="en-ZA" sz="2500" b="0" spc="-2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0A4F4-75C6-926A-5E63-2FCA66E7F58D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B3538-1771-7CBD-DA1F-1C4AFF4F3E85}"/>
              </a:ext>
            </a:extLst>
          </p:cNvPr>
          <p:cNvSpPr txBox="1"/>
          <p:nvPr/>
        </p:nvSpPr>
        <p:spPr>
          <a:xfrm>
            <a:off x="756923" y="1115624"/>
            <a:ext cx="10698477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ZA" sz="175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Many of these requirements may already be in place but should be reviewed regularly to ensure they support high-quality HIVST delivery.</a:t>
            </a:r>
            <a:endParaRPr lang="en-ZA" sz="1750" b="1">
              <a:solidFill>
                <a:schemeClr val="accent1"/>
              </a:solidFill>
              <a:latin typeface="DINOT-Bold" panose="02000503030000020003" pitchFamily="2" charset="77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3E531-BC53-377A-DCF0-6FCDF9569C8D}"/>
              </a:ext>
            </a:extLst>
          </p:cNvPr>
          <p:cNvSpPr txBox="1"/>
          <p:nvPr/>
        </p:nvSpPr>
        <p:spPr>
          <a:xfrm>
            <a:off x="756923" y="1850723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Ensuring testing supplies: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Maintain a steady supply chain for HIVST kits to prevent shortages.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Regularly check inventory to keep kits available at all key service points.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A205E-E662-D72E-C8FB-066355CC6245}"/>
              </a:ext>
            </a:extLst>
          </p:cNvPr>
          <p:cNvSpPr txBox="1"/>
          <p:nvPr/>
        </p:nvSpPr>
        <p:spPr>
          <a:xfrm>
            <a:off x="756923" y="2682999"/>
            <a:ext cx="10698477" cy="1015663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Implementing testing protocols: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Set quality assurance standards to ensure test accuracy and client safety.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Use clear HIVST protocols and SOPs covering distribution, instructions for use, and linkage to care for reactive results and for HIV preventive services.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5D2E0-4C06-297B-CFED-93E79ABFA0C5}"/>
              </a:ext>
            </a:extLst>
          </p:cNvPr>
          <p:cNvSpPr txBox="1"/>
          <p:nvPr/>
        </p:nvSpPr>
        <p:spPr>
          <a:xfrm>
            <a:off x="756923" y="3746108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  <a:cs typeface="Times New Roman"/>
              </a:rPr>
              <a:t>New innovative opportunities: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latin typeface="DINOT-Regular" panose="02000503030000020003" pitchFamily="2" charset="77"/>
                <a:ea typeface="Times New Roman" panose="02020603050405020304" pitchFamily="18" charset="0"/>
                <a:cs typeface="Times New Roman"/>
              </a:rPr>
              <a:t>A range of support tools can be utilized to support self-testing implementation, including virtual interventions and artificial intelligence </a:t>
            </a:r>
            <a:endParaRPr lang="en-ZA" sz="1500">
              <a:solidFill>
                <a:schemeClr val="tx2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F8B907-FA48-0F82-A1A1-A82A352E7E47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717ECC2C-1781-AD76-644D-171AA394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31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02B12B-E1C6-36B7-B1D6-40E08EC0434C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</a:rPr>
              <a:t>Other Operational Considerations (2)</a:t>
            </a:r>
            <a:endParaRPr lang="en-ZA" sz="2500" b="0" spc="-2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3EC57-CF31-CC89-1AF4-5AC437BE7871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8E2E5-B42A-B475-0DC2-3D2CC2E4C3F5}"/>
              </a:ext>
            </a:extLst>
          </p:cNvPr>
          <p:cNvSpPr txBox="1"/>
          <p:nvPr/>
        </p:nvSpPr>
        <p:spPr>
          <a:xfrm>
            <a:off x="756923" y="1115624"/>
            <a:ext cx="10698477" cy="784830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Training and Capacity </a:t>
            </a:r>
            <a:r>
              <a:rPr lang="en-ZA" sz="1500" b="1">
                <a:solidFill>
                  <a:schemeClr val="accent1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B</a:t>
            </a: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uilding for Staff: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Are all healthcare providers trained on HIVST procedures, client support, and referral pathways.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Equip staff to handle client questions, provide guidance, and encourage follow-up care.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54732-53B4-6CD1-866C-E118827D3A9B}"/>
              </a:ext>
            </a:extLst>
          </p:cNvPr>
          <p:cNvSpPr txBox="1"/>
          <p:nvPr/>
        </p:nvSpPr>
        <p:spPr>
          <a:xfrm>
            <a:off x="756923" y="1921236"/>
            <a:ext cx="10698477" cy="1015663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ZA" sz="1500" b="1">
                <a:solidFill>
                  <a:schemeClr val="accent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Monitoring and Quality Assurance: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 Collection:</a:t>
            </a: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Track key metrics, including testing uptake, client satisfaction, and linkage to care rates.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Quality Control: </a:t>
            </a: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Ensure kit accuracy, proper use, and adherence to testing protocols.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ZA" sz="1500" b="1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Feedback Mechanisms: </a:t>
            </a:r>
            <a:r>
              <a:rPr lang="en-ZA" sz="1500">
                <a:solidFill>
                  <a:schemeClr val="tx2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Incorporate feedback from clients and staff to continuously refine HIVST processes.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0F79D-B4C1-F680-6D98-06700A1A5D70}"/>
              </a:ext>
            </a:extLst>
          </p:cNvPr>
          <p:cNvSpPr txBox="1"/>
          <p:nvPr/>
        </p:nvSpPr>
        <p:spPr>
          <a:xfrm>
            <a:off x="756923" y="2957681"/>
            <a:ext cx="10698477" cy="1015663"/>
          </a:xfrm>
          <a:prstGeom prst="rect">
            <a:avLst/>
          </a:prstGeom>
          <a:solidFill>
            <a:schemeClr val="accent2">
              <a:alpha val="50151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</a:pPr>
            <a:r>
              <a:rPr lang="en-ZA" sz="1500" b="1" dirty="0">
                <a:solidFill>
                  <a:schemeClr val="accent1"/>
                </a:solidFill>
                <a:latin typeface="DINOT-Bold" panose="02000503030000020003" pitchFamily="2" charset="77"/>
                <a:cs typeface="Times New Roman"/>
              </a:rPr>
              <a:t>Moving towards Self-Care and Sustainable HIV testing: </a:t>
            </a:r>
            <a:endParaRPr lang="en-ZA" sz="1500" b="1" dirty="0">
              <a:solidFill>
                <a:schemeClr val="accent1"/>
              </a:solidFill>
              <a:latin typeface="DINOT-Bold" panose="02000503030000020003" pitchFamily="2" charset="77"/>
              <a:ea typeface="+mn-lt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Clients can receive assistance through demonstrations on self-test use if needed.</a:t>
            </a:r>
            <a:endParaRPr lang="en-ZA" sz="1500" dirty="0">
              <a:solidFill>
                <a:schemeClr val="tx2"/>
              </a:solidFill>
              <a:latin typeface="DINOT-Regular" panose="02000503030000020003" pitchFamily="2" charset="77"/>
              <a:ea typeface="+mn-lt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Over time, increasing client confidence with HIVST promotes a sustainable, self-care-driven testing model, reducing reliance on human resources and enhancing long-term efficiency.</a:t>
            </a:r>
            <a:endParaRPr lang="en-ZA" sz="1500" dirty="0">
              <a:solidFill>
                <a:schemeClr val="tx2"/>
              </a:solidFill>
              <a:latin typeface="DINOT-Regular" panose="02000503030000020003" pitchFamily="2" charset="77"/>
              <a:cs typeface="Times New Roman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B9AA45-9634-1590-AF19-00AE78FC4C87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2E86768A-C14B-1BE7-9B3B-A818F842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65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CEF62-F4E1-5908-0B04-1B09469A49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730841" y="2547629"/>
            <a:ext cx="3918194" cy="37731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HIVST still recommended as a “test for triage”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b="1" dirty="0">
              <a:solidFill>
                <a:srgbClr val="0093D5"/>
              </a:solidFill>
              <a:latin typeface="DINOT-Regular" panose="02000503030000020003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Countries need flexibilities now due to limited HRH capacity and stock-outs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When needed (awaiting stock) use </a:t>
            </a:r>
            <a:r>
              <a:rPr kumimoji="0" lang="en-US" sz="1500" b="1" u="none" strike="noStrike" kern="1200" cap="none" spc="0" normalizeH="0" baseline="0" noProof="0" dirty="0">
                <a:ln>
                  <a:noFill/>
                </a:ln>
                <a:solidFill>
                  <a:srgbClr val="0093D5"/>
                </a:solidFill>
                <a:effectLst/>
                <a:uLnTx/>
                <a:uFillTx/>
                <a:latin typeface="DINOT-Regular" panose="02000503030000020003" pitchFamily="2" charset="77"/>
                <a:cs typeface="Arial"/>
              </a:rPr>
              <a:t>HIVST as </a:t>
            </a:r>
            <a:r>
              <a:rPr lang="en-US" sz="1500" b="1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A1</a:t>
            </a:r>
            <a:endParaRPr lang="en-US" sz="1500" b="1" dirty="0">
              <a:solidFill>
                <a:srgbClr val="0093D5"/>
              </a:solidFill>
              <a:highlight>
                <a:srgbClr val="FFFF00"/>
              </a:highlight>
              <a:latin typeface="DINOT-Regular" panose="02000503030000020003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Prioritize quality-assured HIVST kits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Prioritize confirming all reactive self-test results with available A2 and A3 (per WHO 3-test strategy)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Do not start ART based on a single reactive test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Substantial risk of misdiagnosis and unnecessary ART initiation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A900D-0F44-6F96-24FA-99DEE87B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05"/>
          <a:stretch/>
        </p:blipFill>
        <p:spPr>
          <a:xfrm>
            <a:off x="736598" y="1109882"/>
            <a:ext cx="1806209" cy="1307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49F62E-F1AE-DCE0-47C5-782201FD0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11" y="1109882"/>
            <a:ext cx="1971523" cy="1307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93C876-625B-06B1-3968-54363DF12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117" y="2096293"/>
            <a:ext cx="5954990" cy="380276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05800EF-E67B-D97B-8572-E4322EF120FF}"/>
              </a:ext>
            </a:extLst>
          </p:cNvPr>
          <p:cNvSpPr/>
          <p:nvPr/>
        </p:nvSpPr>
        <p:spPr>
          <a:xfrm rot="9304975">
            <a:off x="8543433" y="1931465"/>
            <a:ext cx="796175" cy="13178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NOT-Regular" panose="02000503030000020003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10BB6-8A60-7255-9330-32DC82EA81D8}"/>
              </a:ext>
            </a:extLst>
          </p:cNvPr>
          <p:cNvSpPr/>
          <p:nvPr/>
        </p:nvSpPr>
        <p:spPr>
          <a:xfrm>
            <a:off x="9509682" y="1695382"/>
            <a:ext cx="1711639" cy="400911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HIVST as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optional A1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E77E1-32AC-45D4-B5C0-F1EF9CE46A0A}"/>
              </a:ext>
            </a:extLst>
          </p:cNvPr>
          <p:cNvSpPr txBox="1"/>
          <p:nvPr/>
        </p:nvSpPr>
        <p:spPr>
          <a:xfrm>
            <a:off x="4827362" y="1109882"/>
            <a:ext cx="6628037" cy="338554"/>
          </a:xfrm>
          <a:prstGeom prst="rect">
            <a:avLst/>
          </a:prstGeom>
          <a:solidFill>
            <a:srgbClr val="0093D5"/>
          </a:solidFill>
          <a:ln>
            <a:solidFill>
              <a:srgbClr val="0093D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Adapted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cs typeface="Arial" panose="020B0604020202020204" pitchFamily="34" charset="0"/>
              </a:rPr>
              <a:t> HIV testing strategy implementation considerations </a:t>
            </a:r>
            <a:endParaRPr lang="en-US" sz="1600" dirty="0">
              <a:solidFill>
                <a:schemeClr val="bg1"/>
              </a:solidFill>
              <a:latin typeface="DINOT-Regular" panose="02000503030000020003" pitchFamily="2" charset="77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410A2D-9C6B-0A39-324A-7101BEA7FAD5}"/>
              </a:ext>
            </a:extLst>
          </p:cNvPr>
          <p:cNvCxnSpPr>
            <a:cxnSpLocks/>
          </p:cNvCxnSpPr>
          <p:nvPr/>
        </p:nvCxnSpPr>
        <p:spPr>
          <a:xfrm>
            <a:off x="4649034" y="5169505"/>
            <a:ext cx="29508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1E0CE7B-128B-5054-3495-CD0C9321059D}"/>
              </a:ext>
            </a:extLst>
          </p:cNvPr>
          <p:cNvSpPr/>
          <p:nvPr/>
        </p:nvSpPr>
        <p:spPr>
          <a:xfrm>
            <a:off x="4827362" y="1448435"/>
            <a:ext cx="6628037" cy="4872333"/>
          </a:xfrm>
          <a:prstGeom prst="rect">
            <a:avLst/>
          </a:prstGeom>
          <a:noFill/>
          <a:ln>
            <a:solidFill>
              <a:srgbClr val="0093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INOT-Regular" panose="02000503030000020003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555008-9A9B-DE1E-E946-38BC9AF8730A}"/>
              </a:ext>
            </a:extLst>
          </p:cNvPr>
          <p:cNvSpPr txBox="1"/>
          <p:nvPr/>
        </p:nvSpPr>
        <p:spPr>
          <a:xfrm>
            <a:off x="9387405" y="5687046"/>
            <a:ext cx="151170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50" i="1" dirty="0">
                <a:solidFill>
                  <a:schemeClr val="tx2"/>
                </a:solidFill>
                <a:effectLst/>
                <a:latin typeface="DINOT-LightItalic" panose="020B0504020101010102" pitchFamily="34" charset="77"/>
                <a:cs typeface="Arial" panose="020B0604020202020204" pitchFamily="34" charset="0"/>
              </a:rPr>
              <a:t>Source: WHO 2024</a:t>
            </a:r>
            <a:endParaRPr lang="en-US" sz="1250" i="1" dirty="0">
              <a:solidFill>
                <a:schemeClr val="tx2"/>
              </a:solidFill>
              <a:latin typeface="DINOT-LightItalic" panose="020B0504020101010102" pitchFamily="34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2A2968-3EAB-5DF8-0298-AF1B0139794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rgbClr val="0093D5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Countries already using HIVST to address ongoing disruptions</a:t>
            </a:r>
            <a:endParaRPr lang="en-ZA" sz="2500" b="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D114B2-8C77-88B8-7F5F-F97BC784E08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B96A231-900B-C9C9-72D2-15EEB7A67A44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3002F202-0F72-63CB-56C2-A6940C40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05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E0D8F-A8D0-3AD1-5182-710D5EB24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7" y="1109883"/>
            <a:ext cx="10718803" cy="534189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93D5"/>
                </a:solidFill>
                <a:latin typeface="DINOT-Bold" panose="02000503030000020003" pitchFamily="2" charset="77"/>
                <a:cs typeface="Arial"/>
              </a:rPr>
              <a:t>🤝  Support flexibility to maintain testing services</a:t>
            </a:r>
          </a:p>
          <a:p>
            <a:pPr marL="870016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Support policies that include the use of HIVST to avoid additional disruption</a:t>
            </a:r>
          </a:p>
          <a:p>
            <a:pPr marL="870016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Highlight benefits of HIVST: it’s flexible, fills staffing gaps, allows private sector use and worked well as critical adaptation during COVID-19</a:t>
            </a:r>
          </a:p>
          <a:p>
            <a:pPr marL="870016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Switch to low-cost HIV self-tests for cost savings as international funding declines</a:t>
            </a:r>
          </a:p>
          <a:p>
            <a:pPr marL="0" lvl="1" indent="-271780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2"/>
              </a:solidFill>
              <a:latin typeface="DINOT-Regular" panose="02000503030000020003" pitchFamily="2" charset="77"/>
              <a:cs typeface="Arial"/>
            </a:endParaRPr>
          </a:p>
          <a:p>
            <a:pPr marL="0" indent="-6794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93D5"/>
                </a:solidFill>
                <a:latin typeface="DINOT-Bold" panose="02000503030000020003" pitchFamily="2" charset="77"/>
                <a:cs typeface="Arial"/>
              </a:rPr>
              <a:t>💰 Optimize resources to maintain testing services</a:t>
            </a:r>
          </a:p>
          <a:p>
            <a:pPr marL="870016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Review staffing plans and HIVST data to find right balance based on country needs and gaps due to reduced personnel and testers  </a:t>
            </a:r>
          </a:p>
          <a:p>
            <a:pPr marL="870016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Review and use WHO country calculator (for details contact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DINOT-LightItalic" panose="020B0504020101010102" pitchFamily="34" charset="77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johnsonc@who.int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DINOT-LightItalic" panose="020B0504020101010102" pitchFamily="34" charset="77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)</a:t>
            </a:r>
          </a:p>
          <a:p>
            <a:pPr marL="870016" lvl="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Share HIVST data with WHO to help update guidance</a:t>
            </a:r>
          </a:p>
          <a:p>
            <a:pPr marL="0" lvl="2" indent="-27178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9E3382-765D-D46F-0568-6BABEEEC75E3}"/>
              </a:ext>
            </a:extLst>
          </p:cNvPr>
          <p:cNvSpPr txBox="1">
            <a:spLocks/>
          </p:cNvSpPr>
          <p:nvPr/>
        </p:nvSpPr>
        <p:spPr>
          <a:xfrm>
            <a:off x="736601" y="256469"/>
            <a:ext cx="10718799" cy="4801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93D5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Key actions to address gaps</a:t>
            </a:r>
            <a:endParaRPr lang="en-ZA" sz="2800" b="0" spc="-20" dirty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78A15-B761-FCC8-E12B-14DD9E86DC2E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4FA2FA-0C0A-4390-A614-90D1F2A699A4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E43D1BB4-7658-CC37-BFEF-3CB56C14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24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97F718F-DEED-AF5F-F40A-7DECA9F6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117302"/>
            <a:ext cx="10718799" cy="55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DINOT-Bold" panose="02000503030000020003" pitchFamily="2" charset="77"/>
              </a:rPr>
              <a:t>What is the main rationale for introducing HIVST in facility-based settings?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Why might HIVST be preferred over traditional risk-based screening tools in high-prevalence settings?</a:t>
            </a:r>
            <a:endParaRPr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How does facility-based HIVST improve testing coverage and access?</a:t>
            </a:r>
            <a:endParaRPr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DINOT-Bold" panose="02000503030000020003" pitchFamily="2" charset="77"/>
              </a:rPr>
              <a:t>What are the current </a:t>
            </a:r>
            <a:r>
              <a:rPr lang="en-US" alt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WHO recommended approaches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DINOT-Bold" panose="02000503030000020003" pitchFamily="2" charset="77"/>
              </a:rPr>
              <a:t> to facility-based HIVST, and how </a:t>
            </a:r>
            <a:r>
              <a:rPr lang="en-US" alt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are they implemented?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Can you explain the difference between primary</a:t>
            </a:r>
            <a:r>
              <a:rPr lang="en-US" sz="1600" strike="sngStrike" dirty="0">
                <a:solidFill>
                  <a:schemeClr val="tx2"/>
                </a:solidFill>
                <a:latin typeface="DINOT-Regular" panose="02000503030000020003" pitchFamily="2" charset="77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and secondary distribution in facility-based HIVST?</a:t>
            </a:r>
            <a:endParaRPr lang="en-US" alt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chemeClr val="tx2"/>
              </a:solidFill>
              <a:latin typeface="DINOT-Regular" panose="02000503030000020003" pitchFamily="2" charset="77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chemeClr val="accent1"/>
                </a:solidFill>
                <a:latin typeface="DINOT-Bold" panose="02000503030000020003" pitchFamily="2" charset="77"/>
              </a:rPr>
              <a:t>How does HIVST replace HIV risk screening tools?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DINOT-Bold" panose="02000503030000020003" pitchFamily="2" charset="77"/>
              </a:rPr>
              <a:t>What factors should be considered when implementing HIVST in a healthcare facility?</a:t>
            </a:r>
            <a:endParaRPr lang="en-US" altLang="en-US" sz="1600" b="1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DINOT-Bold" panose="02000503030000020003" pitchFamily="2" charset="77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Why is it important to consider the local HIV epidemic profile and target populations?</a:t>
            </a:r>
            <a:endParaRPr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How do workload and facility setup impact the choice between HIVST and provider-administered testing?</a:t>
            </a:r>
            <a:endParaRPr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DINOT-Bold" panose="02000503030000020003" pitchFamily="2" charset="77"/>
              </a:rPr>
              <a:t>Which populations benefit most from facility-based HIVST?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Can you identify </a:t>
            </a:r>
            <a:r>
              <a:rPr lang="en-US" altLang="en-US" sz="1600" dirty="0">
                <a:solidFill>
                  <a:schemeClr val="tx2"/>
                </a:solidFill>
                <a:latin typeface="DINOT-Regular" panose="02000503030000020003" pitchFamily="2" charset="77"/>
              </a:rPr>
              <a:t>priority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 populations that are often underserved in facility-based testing?</a:t>
            </a:r>
            <a:endParaRPr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Why might facility-based HIVST be especially useful for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PrEP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/PEP users,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sero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-discordant couples, and young adults?</a:t>
            </a:r>
            <a:endParaRPr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600" b="1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DINOT-Bold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DINOT-Bold" panose="02000503030000020003" pitchFamily="2" charset="77"/>
              </a:rPr>
              <a:t>What are the facility–based entry points for HIVST, what are the opportunities? </a:t>
            </a:r>
            <a:endParaRPr lang="en-US" altLang="en-US" sz="1600" b="1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DINOT-Bold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600" b="1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DINOT-Bold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DINOT-Bold" panose="02000503030000020003" pitchFamily="2" charset="77"/>
              </a:rPr>
              <a:t>What are some operational considerations for ensuring the success of facility-based HIVST?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Why is it crucial to maintain a steady supply of HIVST kits and establish clear testing protocols?</a:t>
            </a:r>
            <a:endParaRPr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INOT-Regular" panose="02000503030000020003" pitchFamily="2" charset="77"/>
              </a:rPr>
              <a:t>How can monitoring and feedback mechanisms improve the quality and effectiveness of facility-based HIVST?</a:t>
            </a:r>
            <a:endParaRPr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60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EB12A2-F095-4E8D-2660-3567E87D9E5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</a:rPr>
              <a:t>Questions</a:t>
            </a:r>
            <a:endParaRPr lang="en-ZA" sz="2500" b="0">
              <a:solidFill>
                <a:schemeClr val="accent1"/>
              </a:solidFill>
              <a:latin typeface="DINOT-Regular" panose="02000503030000020003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139A5-E993-1B91-A5D7-C9C426D44A0E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F5B372-C579-A97E-7D68-A36B19541717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AEA07229-F8CD-C6A7-CFAF-ECB7C48F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4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07CCB2-AD1F-5D2F-0A63-896D07C2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5FB6FD8-6418-EE57-A3BB-4E8298A24201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OT-Regular" panose="02000503030000020003" pitchFamily="2" charset="77"/>
                <a:cs typeface="Poppins" panose="00000500000000000000" pitchFamily="2" charset="0"/>
              </a:rPr>
              <a:t>Exercise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41759-8D91-0C90-5C0F-30E87320EE8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1E0314-39F3-E02B-9161-FFB3D005543F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28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BCCEF0-EB43-85BC-D89F-D3737FE55400}"/>
              </a:ext>
            </a:extLst>
          </p:cNvPr>
          <p:cNvSpPr txBox="1">
            <a:spLocks/>
          </p:cNvSpPr>
          <p:nvPr/>
        </p:nvSpPr>
        <p:spPr>
          <a:xfrm>
            <a:off x="736601" y="256469"/>
            <a:ext cx="10718799" cy="4801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800" dirty="0">
                <a:solidFill>
                  <a:schemeClr val="accent1"/>
                </a:solidFill>
                <a:latin typeface="DINOT-Regular" panose="02000503030000020003" pitchFamily="2" charset="77"/>
              </a:rPr>
              <a:t>Gaps in Routine Testing at Facilities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EDDDD7-C49D-537B-F6ED-A06E1080126F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5" name="Rectangle: Top Corners Rounded 4">
            <a:extLst>
              <a:ext uri="{FF2B5EF4-FFF2-40B4-BE49-F238E27FC236}">
                <a16:creationId xmlns:a16="http://schemas.microsoft.com/office/drawing/2014/main" id="{FE5A4E35-7827-FB47-FAD7-468CAC931FC9}"/>
              </a:ext>
            </a:extLst>
          </p:cNvPr>
          <p:cNvSpPr/>
          <p:nvPr/>
        </p:nvSpPr>
        <p:spPr>
          <a:xfrm>
            <a:off x="6235400" y="1109883"/>
            <a:ext cx="5220000" cy="381771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ZA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ZA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Facilities face resource limitations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ZA" sz="20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 </a:t>
            </a:r>
            <a:endParaRPr kumimoji="0" lang="en-ZA" sz="16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ZA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HR:</a:t>
            </a:r>
            <a:r>
              <a:rPr kumimoji="0" lang="en-ZA" sz="16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 Limited staff time limits testing at scale at busy facilities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ZA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Lack of funding </a:t>
            </a:r>
            <a:r>
              <a:rPr kumimoji="0" lang="en-ZA" sz="16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for lay cadre positions performing HIV testing in public sector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ZA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Space limitations </a:t>
            </a:r>
            <a:r>
              <a:rPr kumimoji="0" lang="en-ZA" sz="16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and lack of private spaces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ZA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Cost concerns </a:t>
            </a:r>
            <a:r>
              <a:rPr kumimoji="0" lang="en-ZA" sz="16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for using resources for testing clients at lower risk </a:t>
            </a:r>
          </a:p>
        </p:txBody>
      </p:sp>
      <p:sp>
        <p:nvSpPr>
          <p:cNvPr id="26" name="Rectangle: Top Corners Rounded 4">
            <a:extLst>
              <a:ext uri="{FF2B5EF4-FFF2-40B4-BE49-F238E27FC236}">
                <a16:creationId xmlns:a16="http://schemas.microsoft.com/office/drawing/2014/main" id="{552104C5-5E96-BC14-EBEF-E07E0014023F}"/>
              </a:ext>
            </a:extLst>
          </p:cNvPr>
          <p:cNvSpPr/>
          <p:nvPr/>
        </p:nvSpPr>
        <p:spPr>
          <a:xfrm>
            <a:off x="736600" y="1109883"/>
            <a:ext cx="5220000" cy="381771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ZA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ZA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Testing gaps remain at facilities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ZA" sz="16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ZA" sz="16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Many clients remain untested with provider-administered RDT testing, thus missing opportunities for early diagnosis.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kumimoji="0" lang="en-ZA" sz="16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Suboptimal HIV testing for those at high risk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kumimoji="0" lang="en-ZA" sz="16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Priority populations not routinely offered HTS when presenting at the facilities (STI clients, TB patients, FP clients, men)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D2588-AD3B-0052-D732-3F1CB7F9B3F5}"/>
              </a:ext>
            </a:extLst>
          </p:cNvPr>
          <p:cNvSpPr txBox="1"/>
          <p:nvPr/>
        </p:nvSpPr>
        <p:spPr>
          <a:xfrm>
            <a:off x="736600" y="4081561"/>
            <a:ext cx="10718800" cy="1798011"/>
          </a:xfrm>
          <a:prstGeom prst="rect">
            <a:avLst/>
          </a:prstGeom>
          <a:solidFill>
            <a:schemeClr val="accent2"/>
          </a:solidFill>
          <a:ln w="50800">
            <a:noFill/>
          </a:ln>
        </p:spPr>
        <p:txBody>
          <a:bodyPr wrap="square" lIns="251999" tIns="180000" rIns="251999" bIns="180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/>
                <a:ea typeface="Calibri"/>
                <a:cs typeface="Times New Roman"/>
              </a:rPr>
              <a:t>WHO recommendation:</a:t>
            </a:r>
            <a:endParaRPr lang="en-GB" b="1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Bold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defRPr/>
            </a:pPr>
            <a:r>
              <a:rPr kumimoji="0" lang="en-GB" sz="160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/>
                <a:ea typeface="Calibri"/>
                <a:cs typeface="Times New Roman"/>
              </a:rPr>
              <a:t>HIV self-testing may be offered as an additional option for testing at facilities </a:t>
            </a:r>
            <a:endParaRPr lang="en-GB" sz="1600" kern="100" dirty="0">
              <a:solidFill>
                <a:schemeClr val="bg1"/>
              </a:solidFill>
              <a:latin typeface="DINOT-Regular"/>
              <a:ea typeface="Calibri"/>
              <a:cs typeface="Times New Roman"/>
            </a:endParaRPr>
          </a:p>
          <a:p>
            <a:pPr marL="0" marR="0" lvl="0" indent="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00" dirty="0">
                <a:solidFill>
                  <a:schemeClr val="bg1"/>
                </a:solidFill>
                <a:latin typeface="DINOT-Regular"/>
                <a:ea typeface="Calibri"/>
                <a:cs typeface="Times New Roman"/>
              </a:rPr>
              <a:t>Complements</a:t>
            </a:r>
            <a:r>
              <a:rPr kumimoji="0" lang="en-US" sz="160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DINOT-Regular"/>
                <a:cs typeface="DINOT-Regular"/>
              </a:rPr>
              <a:t>provider-administered testing (not replacing it)</a:t>
            </a:r>
            <a:endParaRPr lang="en-US" sz="2000">
              <a:solidFill>
                <a:schemeClr val="bg1"/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/>
                <a:ea typeface="Calibri"/>
                <a:cs typeface="Times New Roman"/>
              </a:rPr>
              <a:t>May reduce barriers to </a:t>
            </a:r>
            <a:r>
              <a:rPr lang="en-US" sz="1600" kern="100" dirty="0">
                <a:solidFill>
                  <a:schemeClr val="bg1"/>
                </a:solidFill>
                <a:latin typeface="DINOT-Regular"/>
                <a:ea typeface="Calibri"/>
                <a:cs typeface="Times New Roman"/>
              </a:rPr>
              <a:t>testing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/>
                <a:ea typeface="Calibri"/>
                <a:cs typeface="Times New Roman"/>
              </a:rPr>
              <a:t>May increase uptake for specific populations</a:t>
            </a:r>
            <a:endParaRPr lang="en-US" sz="160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Regular"/>
              <a:ea typeface="Calibri"/>
              <a:cs typeface="Times New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E4E206-592B-E816-5271-6440C259073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B213C8E0-4B80-6C99-C6E4-AB86CA12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6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0973481-8B7D-015A-5809-0B63B95F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03" b="1850"/>
          <a:stretch>
            <a:fillRect/>
          </a:stretch>
        </p:blipFill>
        <p:spPr>
          <a:xfrm>
            <a:off x="99925" y="1528598"/>
            <a:ext cx="7482498" cy="45223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F0B70E1-F190-A6E9-B5CB-FAC2F627E785}"/>
              </a:ext>
            </a:extLst>
          </p:cNvPr>
          <p:cNvSpPr/>
          <p:nvPr/>
        </p:nvSpPr>
        <p:spPr>
          <a:xfrm>
            <a:off x="6562756" y="2886570"/>
            <a:ext cx="735511" cy="425944"/>
          </a:xfrm>
          <a:prstGeom prst="wedgeRoundRectCallout">
            <a:avLst>
              <a:gd name="adj1" fmla="val -46518"/>
              <a:gd name="adj2" fmla="val 10386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DINOT-Bold" panose="02000503030000020003" pitchFamily="2" charset="77"/>
              </a:rPr>
              <a:t>2024</a:t>
            </a:r>
            <a:endParaRPr lang="en-GB" sz="1500" b="1" dirty="0">
              <a:solidFill>
                <a:schemeClr val="bg1"/>
              </a:solidFill>
              <a:latin typeface="DINOT-Bold" panose="02000503030000020003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764944-4084-D128-A30C-DC214866CF1F}"/>
              </a:ext>
            </a:extLst>
          </p:cNvPr>
          <p:cNvSpPr/>
          <p:nvPr/>
        </p:nvSpPr>
        <p:spPr>
          <a:xfrm>
            <a:off x="7717537" y="1581031"/>
            <a:ext cx="3737864" cy="569387"/>
          </a:xfrm>
          <a:custGeom>
            <a:avLst/>
            <a:gdLst>
              <a:gd name="connsiteX0" fmla="*/ 0 w 1995215"/>
              <a:gd name="connsiteY0" fmla="*/ 0 h 1197129"/>
              <a:gd name="connsiteX1" fmla="*/ 1995215 w 1995215"/>
              <a:gd name="connsiteY1" fmla="*/ 0 h 1197129"/>
              <a:gd name="connsiteX2" fmla="*/ 1995215 w 1995215"/>
              <a:gd name="connsiteY2" fmla="*/ 1197129 h 1197129"/>
              <a:gd name="connsiteX3" fmla="*/ 0 w 1995215"/>
              <a:gd name="connsiteY3" fmla="*/ 1197129 h 1197129"/>
              <a:gd name="connsiteX4" fmla="*/ 0 w 1995215"/>
              <a:gd name="connsiteY4" fmla="*/ 0 h 119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215" h="1197129">
                <a:moveTo>
                  <a:pt x="0" y="0"/>
                </a:moveTo>
                <a:lnTo>
                  <a:pt x="1995215" y="0"/>
                </a:lnTo>
                <a:lnTo>
                  <a:pt x="1995215" y="1197129"/>
                </a:lnTo>
                <a:lnTo>
                  <a:pt x="0" y="119712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spAutoFit/>
          </a:bodyPr>
          <a:lstStyle/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b="1" kern="1200" dirty="0" err="1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Increased</a:t>
            </a:r>
            <a:r>
              <a:rPr lang="de-DE" sz="1500" b="1" kern="1200" dirty="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 </a:t>
            </a:r>
            <a:r>
              <a:rPr lang="de-DE" sz="1500" b="1" kern="1200" dirty="0" err="1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Uptake</a:t>
            </a:r>
            <a:r>
              <a:rPr lang="de-DE" sz="1500" b="1" kern="1200" dirty="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: </a:t>
            </a:r>
          </a:p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FB-HIVST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may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improve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testing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uptake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.</a:t>
            </a:r>
            <a:endParaRPr lang="en-GB" sz="1500" kern="12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764C587-7EF7-8AB3-0648-FC28564A6E83}"/>
              </a:ext>
            </a:extLst>
          </p:cNvPr>
          <p:cNvSpPr/>
          <p:nvPr/>
        </p:nvSpPr>
        <p:spPr>
          <a:xfrm>
            <a:off x="7717537" y="2152301"/>
            <a:ext cx="3737864" cy="800219"/>
          </a:xfrm>
          <a:custGeom>
            <a:avLst/>
            <a:gdLst>
              <a:gd name="connsiteX0" fmla="*/ 0 w 1995215"/>
              <a:gd name="connsiteY0" fmla="*/ 0 h 1197129"/>
              <a:gd name="connsiteX1" fmla="*/ 1995215 w 1995215"/>
              <a:gd name="connsiteY1" fmla="*/ 0 h 1197129"/>
              <a:gd name="connsiteX2" fmla="*/ 1995215 w 1995215"/>
              <a:gd name="connsiteY2" fmla="*/ 1197129 h 1197129"/>
              <a:gd name="connsiteX3" fmla="*/ 0 w 1995215"/>
              <a:gd name="connsiteY3" fmla="*/ 1197129 h 1197129"/>
              <a:gd name="connsiteX4" fmla="*/ 0 w 1995215"/>
              <a:gd name="connsiteY4" fmla="*/ 0 h 119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215" h="1197129">
                <a:moveTo>
                  <a:pt x="0" y="0"/>
                </a:moveTo>
                <a:lnTo>
                  <a:pt x="1995215" y="0"/>
                </a:lnTo>
                <a:lnTo>
                  <a:pt x="1995215" y="1197129"/>
                </a:lnTo>
                <a:lnTo>
                  <a:pt x="0" y="119712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spAutoFit/>
          </a:bodyPr>
          <a:lstStyle/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b="1" kern="1200" dirty="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Higher </a:t>
            </a:r>
            <a:r>
              <a:rPr lang="de-DE" sz="1500" b="1" kern="1200" dirty="0" err="1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Positivity</a:t>
            </a:r>
            <a:r>
              <a:rPr lang="de-DE" sz="1500" b="1" kern="1200" dirty="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: </a:t>
            </a:r>
          </a:p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May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increase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the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detection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of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HIV-positive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cases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.</a:t>
            </a:r>
            <a:endParaRPr lang="de-DE" sz="1500" kern="12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5D05095-FE2B-5C8C-40FC-13A6663FDBE5}"/>
              </a:ext>
            </a:extLst>
          </p:cNvPr>
          <p:cNvSpPr/>
          <p:nvPr/>
        </p:nvSpPr>
        <p:spPr>
          <a:xfrm>
            <a:off x="7717537" y="2945056"/>
            <a:ext cx="3737864" cy="800219"/>
          </a:xfrm>
          <a:custGeom>
            <a:avLst/>
            <a:gdLst>
              <a:gd name="connsiteX0" fmla="*/ 0 w 1995215"/>
              <a:gd name="connsiteY0" fmla="*/ 0 h 1197129"/>
              <a:gd name="connsiteX1" fmla="*/ 1995215 w 1995215"/>
              <a:gd name="connsiteY1" fmla="*/ 0 h 1197129"/>
              <a:gd name="connsiteX2" fmla="*/ 1995215 w 1995215"/>
              <a:gd name="connsiteY2" fmla="*/ 1197129 h 1197129"/>
              <a:gd name="connsiteX3" fmla="*/ 0 w 1995215"/>
              <a:gd name="connsiteY3" fmla="*/ 1197129 h 1197129"/>
              <a:gd name="connsiteX4" fmla="*/ 0 w 1995215"/>
              <a:gd name="connsiteY4" fmla="*/ 0 h 119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215" h="1197129">
                <a:moveTo>
                  <a:pt x="0" y="0"/>
                </a:moveTo>
                <a:lnTo>
                  <a:pt x="1995215" y="0"/>
                </a:lnTo>
                <a:lnTo>
                  <a:pt x="1995215" y="1197129"/>
                </a:lnTo>
                <a:lnTo>
                  <a:pt x="0" y="119712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spAutoFit/>
          </a:bodyPr>
          <a:lstStyle/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b="1" kern="1200" err="1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Comparable</a:t>
            </a:r>
            <a:r>
              <a:rPr lang="de-DE" sz="1500" b="1" kern="120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 </a:t>
            </a:r>
            <a:r>
              <a:rPr lang="de-DE" sz="1500" b="1" kern="1200" err="1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Linkage</a:t>
            </a:r>
            <a:r>
              <a:rPr lang="de-DE" sz="1500" b="1" kern="120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: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</a:p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kern="120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Achieves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similar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linkage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to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care </a:t>
            </a:r>
            <a:r>
              <a:rPr lang="de-DE" sz="1500" kern="120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as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standard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testing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services</a:t>
            </a:r>
            <a:r>
              <a:rPr lang="de-DE" sz="1500" kern="120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.</a:t>
            </a:r>
            <a:endParaRPr lang="de-DE" sz="1500" kern="120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DC1BF2D-0AE0-5FFB-204C-22A0F387B109}"/>
              </a:ext>
            </a:extLst>
          </p:cNvPr>
          <p:cNvSpPr/>
          <p:nvPr/>
        </p:nvSpPr>
        <p:spPr>
          <a:xfrm>
            <a:off x="7717537" y="3725172"/>
            <a:ext cx="3737864" cy="800219"/>
          </a:xfrm>
          <a:custGeom>
            <a:avLst/>
            <a:gdLst>
              <a:gd name="connsiteX0" fmla="*/ 0 w 1995215"/>
              <a:gd name="connsiteY0" fmla="*/ 0 h 1197129"/>
              <a:gd name="connsiteX1" fmla="*/ 1995215 w 1995215"/>
              <a:gd name="connsiteY1" fmla="*/ 0 h 1197129"/>
              <a:gd name="connsiteX2" fmla="*/ 1995215 w 1995215"/>
              <a:gd name="connsiteY2" fmla="*/ 1197129 h 1197129"/>
              <a:gd name="connsiteX3" fmla="*/ 0 w 1995215"/>
              <a:gd name="connsiteY3" fmla="*/ 1197129 h 1197129"/>
              <a:gd name="connsiteX4" fmla="*/ 0 w 1995215"/>
              <a:gd name="connsiteY4" fmla="*/ 0 h 119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215" h="1197129">
                <a:moveTo>
                  <a:pt x="0" y="0"/>
                </a:moveTo>
                <a:lnTo>
                  <a:pt x="1995215" y="0"/>
                </a:lnTo>
                <a:lnTo>
                  <a:pt x="1995215" y="1197129"/>
                </a:lnTo>
                <a:lnTo>
                  <a:pt x="0" y="119712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spAutoFit/>
          </a:bodyPr>
          <a:lstStyle/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b="1" kern="1200" dirty="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Client Preference: </a:t>
            </a:r>
          </a:p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Easier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,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more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acceptable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, and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preferred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by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clients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.</a:t>
            </a:r>
            <a:endParaRPr lang="de-DE" sz="1500" kern="12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B78C5DB-199C-CD6C-4002-E9508630438B}"/>
              </a:ext>
            </a:extLst>
          </p:cNvPr>
          <p:cNvSpPr/>
          <p:nvPr/>
        </p:nvSpPr>
        <p:spPr>
          <a:xfrm>
            <a:off x="7717537" y="4505288"/>
            <a:ext cx="3737864" cy="800219"/>
          </a:xfrm>
          <a:custGeom>
            <a:avLst/>
            <a:gdLst>
              <a:gd name="connsiteX0" fmla="*/ 0 w 1995215"/>
              <a:gd name="connsiteY0" fmla="*/ 0 h 1197129"/>
              <a:gd name="connsiteX1" fmla="*/ 1995215 w 1995215"/>
              <a:gd name="connsiteY1" fmla="*/ 0 h 1197129"/>
              <a:gd name="connsiteX2" fmla="*/ 1995215 w 1995215"/>
              <a:gd name="connsiteY2" fmla="*/ 1197129 h 1197129"/>
              <a:gd name="connsiteX3" fmla="*/ 0 w 1995215"/>
              <a:gd name="connsiteY3" fmla="*/ 1197129 h 1197129"/>
              <a:gd name="connsiteX4" fmla="*/ 0 w 1995215"/>
              <a:gd name="connsiteY4" fmla="*/ 0 h 119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215" h="1197129">
                <a:moveTo>
                  <a:pt x="0" y="0"/>
                </a:moveTo>
                <a:lnTo>
                  <a:pt x="1995215" y="0"/>
                </a:lnTo>
                <a:lnTo>
                  <a:pt x="1995215" y="1197129"/>
                </a:lnTo>
                <a:lnTo>
                  <a:pt x="0" y="119712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spAutoFit/>
          </a:bodyPr>
          <a:lstStyle/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b="1" kern="1200" dirty="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Safe and </a:t>
            </a:r>
            <a:r>
              <a:rPr lang="de-DE" sz="1500" b="1" kern="1200" dirty="0" err="1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Harmless</a:t>
            </a:r>
            <a:r>
              <a:rPr lang="de-DE" sz="1500" b="1" kern="1200" dirty="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: </a:t>
            </a:r>
          </a:p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No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reported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social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harms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or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adverse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events</a:t>
            </a:r>
            <a:r>
              <a:rPr lang="de-DE" sz="15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.</a:t>
            </a:r>
            <a:endParaRPr lang="de-DE" sz="1500" kern="12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9A7DD4B-66E0-68D5-EF64-FF7E34A447B3}"/>
              </a:ext>
            </a:extLst>
          </p:cNvPr>
          <p:cNvSpPr/>
          <p:nvPr/>
        </p:nvSpPr>
        <p:spPr>
          <a:xfrm>
            <a:off x="7717537" y="5285402"/>
            <a:ext cx="3737864" cy="800219"/>
          </a:xfrm>
          <a:custGeom>
            <a:avLst/>
            <a:gdLst>
              <a:gd name="connsiteX0" fmla="*/ 0 w 1995215"/>
              <a:gd name="connsiteY0" fmla="*/ 0 h 1197129"/>
              <a:gd name="connsiteX1" fmla="*/ 1995215 w 1995215"/>
              <a:gd name="connsiteY1" fmla="*/ 0 h 1197129"/>
              <a:gd name="connsiteX2" fmla="*/ 1995215 w 1995215"/>
              <a:gd name="connsiteY2" fmla="*/ 1197129 h 1197129"/>
              <a:gd name="connsiteX3" fmla="*/ 0 w 1995215"/>
              <a:gd name="connsiteY3" fmla="*/ 1197129 h 1197129"/>
              <a:gd name="connsiteX4" fmla="*/ 0 w 1995215"/>
              <a:gd name="connsiteY4" fmla="*/ 0 h 119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215" h="1197129">
                <a:moveTo>
                  <a:pt x="0" y="0"/>
                </a:moveTo>
                <a:lnTo>
                  <a:pt x="1995215" y="0"/>
                </a:lnTo>
                <a:lnTo>
                  <a:pt x="1995215" y="1197129"/>
                </a:lnTo>
                <a:lnTo>
                  <a:pt x="0" y="119712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spAutoFit/>
          </a:bodyPr>
          <a:lstStyle/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b="1" kern="1200" dirty="0" err="1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Cost-Effective</a:t>
            </a:r>
            <a:r>
              <a:rPr lang="de-DE" sz="1500" b="1" kern="1200" dirty="0">
                <a:solidFill>
                  <a:schemeClr val="tx2"/>
                </a:solidFill>
                <a:latin typeface="DINOT-Bold" panose="02000503030000020003" pitchFamily="2" charset="77"/>
                <a:ea typeface="+mn-lt"/>
                <a:cs typeface="+mn-lt"/>
              </a:rPr>
              <a:t>: </a:t>
            </a:r>
          </a:p>
          <a:p>
            <a:pPr marL="0" lvl="0" indent="0" defTabSz="622300">
              <a:spcBef>
                <a:spcPct val="0"/>
              </a:spcBef>
              <a:buNone/>
            </a:pP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May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be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cost-effective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and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potentially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 </a:t>
            </a:r>
            <a:r>
              <a:rPr lang="de-DE" sz="1500" kern="1200" dirty="0" err="1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cost-saving</a:t>
            </a:r>
            <a:r>
              <a:rPr lang="de-DE" sz="1500" kern="1200" dirty="0">
                <a:solidFill>
                  <a:schemeClr val="tx2"/>
                </a:solidFill>
                <a:latin typeface="DINOT-Regular" panose="02000503030000020003" pitchFamily="2" charset="77"/>
                <a:ea typeface="+mn-lt"/>
                <a:cs typeface="+mn-lt"/>
              </a:rPr>
              <a:t>.</a:t>
            </a:r>
            <a:endParaRPr lang="de-DE" sz="1500" kern="1200" dirty="0">
              <a:solidFill>
                <a:schemeClr val="tx2"/>
              </a:solidFill>
              <a:latin typeface="DINOT-Regular" panose="02000503030000020003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793EE7-339D-35D4-2D32-EF855959BCE6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>
                <a:solidFill>
                  <a:schemeClr val="accent1"/>
                </a:solidFill>
                <a:latin typeface="DINOT-Regular" panose="02000503030000020003" pitchFamily="2" charset="77"/>
              </a:rPr>
              <a:t>Recommendations on Facility-Based HIVST</a:t>
            </a:r>
            <a:endParaRPr kumimoji="0" lang="en-US" sz="250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63952-0600-B324-3FE2-8D23ABE14DF4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C14128-BAA7-002B-C782-792C981F233C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5D1004-19C3-8063-2448-44D09F5A4530}"/>
              </a:ext>
            </a:extLst>
          </p:cNvPr>
          <p:cNvSpPr txBox="1"/>
          <p:nvPr/>
        </p:nvSpPr>
        <p:spPr>
          <a:xfrm>
            <a:off x="734401" y="1103996"/>
            <a:ext cx="10718799" cy="3616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ZA" sz="1750" dirty="0">
                <a:solidFill>
                  <a:schemeClr val="accent1"/>
                </a:solidFill>
                <a:latin typeface="DINOT-Regular" panose="02000503030000020003" pitchFamily="2" charset="77"/>
                <a:ea typeface="Aptos" panose="020B0004020202020204" pitchFamily="34" charset="0"/>
                <a:cs typeface="Roboto Condensed" panose="02000000000000000000" pitchFamily="2" charset="0"/>
              </a:rPr>
              <a:t>Evidence Supporting Facility-Based HIVST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F5E0C21E-BBA4-CEC7-F0ED-D4B6C859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7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BCCEF0-EB43-85BC-D89F-D3737FE55400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500">
                <a:solidFill>
                  <a:schemeClr val="accent1"/>
                </a:solidFill>
                <a:latin typeface="DINOT-Regular" panose="02000503030000020003" pitchFamily="2" charset="77"/>
              </a:rPr>
              <a:t>Gaps in Routine Testing at Facilities</a:t>
            </a:r>
            <a:endParaRPr kumimoji="0" lang="en-US" sz="250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EDDDD7-C49D-537B-F6ED-A06E1080126F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5" name="Rectangle: Top Corners Rounded 4">
            <a:extLst>
              <a:ext uri="{FF2B5EF4-FFF2-40B4-BE49-F238E27FC236}">
                <a16:creationId xmlns:a16="http://schemas.microsoft.com/office/drawing/2014/main" id="{FE5A4E35-7827-FB47-FAD7-468CAC931FC9}"/>
              </a:ext>
            </a:extLst>
          </p:cNvPr>
          <p:cNvSpPr/>
          <p:nvPr/>
        </p:nvSpPr>
        <p:spPr>
          <a:xfrm>
            <a:off x="6235400" y="1109883"/>
            <a:ext cx="5220000" cy="381771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ZA" sz="175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ZA" sz="175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Facilities face resource limitations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ZA" sz="18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 </a:t>
            </a:r>
            <a:endParaRPr kumimoji="0" lang="en-ZA" sz="15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ZA" sz="15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HR:</a:t>
            </a:r>
            <a:r>
              <a:rPr kumimoji="0" lang="en-ZA" sz="15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 Limited staff time limits testing at scale at busy facilities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ZA" sz="15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Lack of funding </a:t>
            </a:r>
            <a:r>
              <a:rPr kumimoji="0" lang="en-ZA" sz="15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for lay cadre positions performing HIV testing in public sector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ZA" sz="15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Space limitations </a:t>
            </a:r>
            <a:r>
              <a:rPr kumimoji="0" lang="en-ZA" sz="15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and lack of private spaces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ZA" sz="15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Cost concerns </a:t>
            </a:r>
            <a:r>
              <a:rPr kumimoji="0" lang="en-ZA" sz="15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for using resources for testing clients at lower risk </a:t>
            </a:r>
          </a:p>
        </p:txBody>
      </p:sp>
      <p:sp>
        <p:nvSpPr>
          <p:cNvPr id="26" name="Rectangle: Top Corners Rounded 4">
            <a:extLst>
              <a:ext uri="{FF2B5EF4-FFF2-40B4-BE49-F238E27FC236}">
                <a16:creationId xmlns:a16="http://schemas.microsoft.com/office/drawing/2014/main" id="{552104C5-5E96-BC14-EBEF-E07E0014023F}"/>
              </a:ext>
            </a:extLst>
          </p:cNvPr>
          <p:cNvSpPr/>
          <p:nvPr/>
        </p:nvSpPr>
        <p:spPr>
          <a:xfrm>
            <a:off x="736600" y="1109883"/>
            <a:ext cx="5220000" cy="381771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ZA" sz="175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ZA" sz="175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Bold" panose="02000503030000020003" pitchFamily="2" charset="77"/>
                <a:ea typeface="Times New Roman" panose="02020603050405020304" pitchFamily="18" charset="0"/>
              </a:rPr>
              <a:t>Testing gaps remain at facilities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ZA" sz="15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ZA" sz="15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Many clients remain untested with provider-administered RDT testing, thus missing opportunities for early diagnosis.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kumimoji="0" lang="en-ZA" sz="15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Suboptimal HIV testing for those at high risk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kumimoji="0" lang="en-ZA" sz="15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OT-Regular" panose="02000503030000020003" pitchFamily="2" charset="77"/>
                <a:ea typeface="Times New Roman" panose="02020603050405020304" pitchFamily="18" charset="0"/>
              </a:rPr>
              <a:t>Priority populations not routinely offered HTS when presenting at the facilities (STI clients, TB patients, FP clients, men)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D2588-AD3B-0052-D732-3F1CB7F9B3F5}"/>
              </a:ext>
            </a:extLst>
          </p:cNvPr>
          <p:cNvSpPr txBox="1"/>
          <p:nvPr/>
        </p:nvSpPr>
        <p:spPr>
          <a:xfrm>
            <a:off x="736600" y="4464168"/>
            <a:ext cx="8578850" cy="2058210"/>
          </a:xfrm>
          <a:prstGeom prst="rect">
            <a:avLst/>
          </a:prstGeom>
          <a:solidFill>
            <a:schemeClr val="bg2"/>
          </a:solidFill>
          <a:ln w="50800">
            <a:noFill/>
          </a:ln>
        </p:spPr>
        <p:txBody>
          <a:bodyPr wrap="square" lIns="251999" tIns="180000" rIns="251999" bIns="180000" anchor="t"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ZA" sz="1750" b="1" dirty="0">
                <a:solidFill>
                  <a:schemeClr val="tx2"/>
                </a:solidFill>
                <a:latin typeface="DINOT-Bold"/>
                <a:ea typeface="Times New Roman" panose="02020603050405020304" pitchFamily="18" charset="0"/>
              </a:rPr>
              <a:t>Risk-Based Screening Tools</a:t>
            </a:r>
            <a:r>
              <a:rPr kumimoji="0" lang="en-GB" sz="1750" b="1" u="none" strike="noStrike" kern="1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INOT-Bold"/>
                <a:ea typeface="Calibri"/>
                <a:cs typeface="Times New Roman"/>
              </a:rPr>
              <a:t>:</a:t>
            </a:r>
            <a:endParaRPr lang="en-GB" sz="1750" b="1" u="none" strike="noStrike" kern="1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INOT-Bold"/>
              <a:ea typeface="Calibri"/>
              <a:cs typeface="Times New Roman"/>
            </a:endParaRP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dirty="0">
                <a:solidFill>
                  <a:schemeClr val="tx2"/>
                </a:solidFill>
                <a:latin typeface="DINOT-Regular"/>
                <a:ea typeface="Times New Roman" panose="02020603050405020304" pitchFamily="18" charset="0"/>
                <a:cs typeface="DINOT-Regular"/>
              </a:rPr>
              <a:t>Are </a:t>
            </a:r>
            <a:r>
              <a:rPr lang="en-ZA" sz="1500" b="1" dirty="0">
                <a:solidFill>
                  <a:schemeClr val="tx2"/>
                </a:solidFill>
                <a:latin typeface="DINOT-Regular"/>
                <a:ea typeface="Times New Roman" panose="02020603050405020304" pitchFamily="18" charset="0"/>
                <a:cs typeface="DINOT-Regular"/>
              </a:rPr>
              <a:t>not recommended</a:t>
            </a:r>
            <a:r>
              <a:rPr lang="en-ZA" sz="1500" dirty="0">
                <a:solidFill>
                  <a:schemeClr val="tx2"/>
                </a:solidFill>
                <a:latin typeface="DINOT-Regular"/>
                <a:ea typeface="Times New Roman" panose="02020603050405020304" pitchFamily="18" charset="0"/>
                <a:cs typeface="DINOT-Regular"/>
              </a:rPr>
              <a:t> in all settings as they might unintentionally exclude individuals who require testing, potentially delaying diagnosis and linkage to care. They also increase workload of health care providers using screening tools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dirty="0">
                <a:solidFill>
                  <a:schemeClr val="tx2"/>
                </a:solidFill>
                <a:latin typeface="DINOT-Regular"/>
                <a:ea typeface="Times New Roman" panose="02020603050405020304" pitchFamily="18" charset="0"/>
                <a:cs typeface="DINOT-Regular"/>
              </a:rPr>
              <a:t>Risk-based screening tools have not proven to save costs or improve long-term efficiency.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500" dirty="0">
                <a:solidFill>
                  <a:schemeClr val="tx2"/>
                </a:solidFill>
                <a:effectLst/>
                <a:latin typeface="DINOT-Regular"/>
                <a:ea typeface="Times New Roman" panose="02020603050405020304" pitchFamily="18" charset="0"/>
                <a:cs typeface="DINOT-Regular"/>
              </a:rPr>
              <a:t>Performance of screening tools varies by setting, epidemic context, and target population, requiring validation before use. No single screening tool is universally applicable.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92448-A8CE-5704-B773-46133CA86CC6}"/>
              </a:ext>
            </a:extLst>
          </p:cNvPr>
          <p:cNvSpPr txBox="1"/>
          <p:nvPr/>
        </p:nvSpPr>
        <p:spPr>
          <a:xfrm>
            <a:off x="736599" y="4081561"/>
            <a:ext cx="10718799" cy="382605"/>
          </a:xfrm>
          <a:prstGeom prst="rect">
            <a:avLst/>
          </a:prstGeom>
          <a:solidFill>
            <a:schemeClr val="bg1"/>
          </a:solidFill>
        </p:spPr>
        <p:txBody>
          <a:bodyPr wrap="square" lIns="251999"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en-ZA" sz="1800" b="1" dirty="0">
                <a:solidFill>
                  <a:schemeClr val="tx2"/>
                </a:solidFill>
                <a:latin typeface="DINOT-Bold" panose="02000503030000020003" pitchFamily="2" charset="77"/>
                <a:ea typeface="Times New Roman" panose="02020603050405020304" pitchFamily="18" charset="0"/>
              </a:rPr>
              <a:t>Limitations of Risk-Based Screening Tools</a:t>
            </a:r>
            <a:endParaRPr lang="en-GB" sz="1800" b="1" u="none" strike="noStrike" kern="1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DINOT-Bold" panose="02000503030000020003" pitchFamily="2" charset="77"/>
              <a:ea typeface="Calibri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5011-31CA-68B7-6A85-FD49D33E0CB5}"/>
              </a:ext>
            </a:extLst>
          </p:cNvPr>
          <p:cNvSpPr txBox="1"/>
          <p:nvPr/>
        </p:nvSpPr>
        <p:spPr>
          <a:xfrm>
            <a:off x="9315450" y="4464167"/>
            <a:ext cx="2139948" cy="2058210"/>
          </a:xfrm>
          <a:prstGeom prst="rect">
            <a:avLst/>
          </a:prstGeom>
          <a:solidFill>
            <a:schemeClr val="accent2"/>
          </a:solidFill>
          <a:ln w="50800">
            <a:noFill/>
          </a:ln>
        </p:spPr>
        <p:txBody>
          <a:bodyPr wrap="square" lIns="251999" tIns="180000" rIns="251999" bIns="180000" anchor="ctr" anchorCtr="0">
            <a:noAutofit/>
          </a:bodyPr>
          <a:lstStyle/>
          <a:p>
            <a:pPr algn="ctr"/>
            <a:r>
              <a:rPr lang="en-ZA" sz="1500" b="1">
                <a:solidFill>
                  <a:schemeClr val="tx2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For high HIV burden settings, WHO recommends using HIVST to replace screening-in tools.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4D5120-98E1-10FB-4AF4-689B5C2E7813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78CACA7C-568E-9844-D079-A1A04BE4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6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Top Corners Rounded 4">
            <a:extLst>
              <a:ext uri="{FF2B5EF4-FFF2-40B4-BE49-F238E27FC236}">
                <a16:creationId xmlns:a16="http://schemas.microsoft.com/office/drawing/2014/main" id="{DF276A91-D38D-08BA-4DC0-9D56792C88CB}"/>
              </a:ext>
            </a:extLst>
          </p:cNvPr>
          <p:cNvSpPr/>
          <p:nvPr/>
        </p:nvSpPr>
        <p:spPr>
          <a:xfrm>
            <a:off x="736599" y="1109883"/>
            <a:ext cx="2610000" cy="381771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buSzPts val="1000"/>
              <a:tabLst>
                <a:tab pos="457200" algn="l"/>
              </a:tabLst>
            </a:pPr>
            <a:endParaRPr lang="en-ZA" b="1" dirty="0">
              <a:solidFill>
                <a:schemeClr val="bg1"/>
              </a:solidFill>
              <a:effectLst/>
              <a:latin typeface="DINOT-Bold" panose="02000503030000020003" pitchFamily="2" charset="77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ZA" b="1" dirty="0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HIVST can increase detection of HIV: </a:t>
            </a:r>
          </a:p>
          <a:p>
            <a:pPr lvl="0">
              <a:buSzPts val="1000"/>
              <a:tabLst>
                <a:tab pos="457200" algn="l"/>
              </a:tabLst>
            </a:pPr>
            <a:endParaRPr lang="en-ZA" sz="1600" dirty="0">
              <a:solidFill>
                <a:schemeClr val="bg1"/>
              </a:solidFill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In high-prevalence areas, risk-based screening tools overlook significant portions of individuals needing testing. </a:t>
            </a:r>
            <a:r>
              <a:rPr lang="en-ZA" sz="1600" dirty="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</a:rPr>
              <a:t>HIVST detects 9% more PLHIV than risk-based screening.</a:t>
            </a:r>
          </a:p>
        </p:txBody>
      </p:sp>
      <p:sp>
        <p:nvSpPr>
          <p:cNvPr id="16" name="Rectangle: Top Corners Rounded 4">
            <a:extLst>
              <a:ext uri="{FF2B5EF4-FFF2-40B4-BE49-F238E27FC236}">
                <a16:creationId xmlns:a16="http://schemas.microsoft.com/office/drawing/2014/main" id="{23C5E453-1F65-B7EA-31A2-10D3867F9D1C}"/>
              </a:ext>
            </a:extLst>
          </p:cNvPr>
          <p:cNvSpPr/>
          <p:nvPr/>
        </p:nvSpPr>
        <p:spPr>
          <a:xfrm>
            <a:off x="3439534" y="1109883"/>
            <a:ext cx="2610000" cy="381771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buSzPts val="1000"/>
              <a:tabLst>
                <a:tab pos="457200" algn="l"/>
              </a:tabLst>
            </a:pPr>
            <a:endParaRPr lang="en-ZA" sz="1600">
              <a:solidFill>
                <a:schemeClr val="bg1"/>
              </a:solidFill>
              <a:effectLst/>
              <a:latin typeface="DINOT-Regular" panose="02000503030000020003" pitchFamily="2" charset="77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ZA" b="1">
                <a:solidFill>
                  <a:schemeClr val="bg1"/>
                </a:solidFill>
                <a:effectLst/>
                <a:latin typeface="DINOT-Bold" panose="02000503030000020003" pitchFamily="2" charset="77"/>
                <a:ea typeface="Times New Roman" panose="02020603050405020304" pitchFamily="18" charset="0"/>
              </a:rPr>
              <a:t>Workload reduction:</a:t>
            </a:r>
          </a:p>
          <a:p>
            <a:pPr lvl="0">
              <a:buSzPts val="1000"/>
              <a:tabLst>
                <a:tab pos="457200" algn="l"/>
              </a:tabLst>
            </a:pPr>
            <a:endParaRPr lang="en-ZA" sz="1600">
              <a:solidFill>
                <a:schemeClr val="bg1"/>
              </a:solidFill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ZA" sz="1600">
                <a:solidFill>
                  <a:schemeClr val="bg1"/>
                </a:solidFill>
                <a:effectLst/>
                <a:latin typeface="DINOT-Regular" panose="02000503030000020003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HIVST reduces healthcare worker time spent on provider-administered testing/ risk-based screening by 82%. Eases facility congestion, allowing staff to focus on higher-need medical cases.</a:t>
            </a:r>
          </a:p>
        </p:txBody>
      </p:sp>
      <p:sp>
        <p:nvSpPr>
          <p:cNvPr id="17" name="Rectangle: Top Corners Rounded 4">
            <a:extLst>
              <a:ext uri="{FF2B5EF4-FFF2-40B4-BE49-F238E27FC236}">
                <a16:creationId xmlns:a16="http://schemas.microsoft.com/office/drawing/2014/main" id="{FABE80A7-4365-0707-A1FF-E9C7CFAEF519}"/>
              </a:ext>
            </a:extLst>
          </p:cNvPr>
          <p:cNvSpPr/>
          <p:nvPr/>
        </p:nvSpPr>
        <p:spPr>
          <a:xfrm>
            <a:off x="6142469" y="1109883"/>
            <a:ext cx="2610000" cy="381771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>
              <a:buSzPts val="1000"/>
              <a:tabLst>
                <a:tab pos="457200" algn="l"/>
              </a:tabLst>
            </a:pPr>
            <a:endParaRPr lang="en-ZA" sz="1600" dirty="0">
              <a:solidFill>
                <a:schemeClr val="bg1"/>
              </a:solidFill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ZA" b="1" dirty="0">
                <a:solidFill>
                  <a:schemeClr val="bg1"/>
                </a:solidFill>
                <a:latin typeface="DINOT-Bold"/>
                <a:ea typeface="Times New Roman" panose="02020603050405020304" pitchFamily="18" charset="0"/>
                <a:cs typeface="Times New Roman"/>
              </a:rPr>
              <a:t>Cost Consideration: </a:t>
            </a:r>
          </a:p>
          <a:p>
            <a:pPr>
              <a:buSzPts val="1000"/>
              <a:tabLst>
                <a:tab pos="457200" algn="l"/>
              </a:tabLst>
            </a:pPr>
            <a:endParaRPr lang="en-ZA" sz="1600" dirty="0">
              <a:solidFill>
                <a:schemeClr val="bg1"/>
              </a:solidFill>
              <a:latin typeface="DINOT-Regular" panose="02000503030000020003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ZA" sz="1600" dirty="0">
                <a:solidFill>
                  <a:schemeClr val="bg1"/>
                </a:solidFill>
                <a:latin typeface="DINOT-Regular"/>
                <a:ea typeface="Times New Roman" panose="02020603050405020304" pitchFamily="18" charset="0"/>
                <a:cs typeface="Times New Roman"/>
              </a:rPr>
              <a:t>With </a:t>
            </a:r>
            <a:r>
              <a:rPr lang="en-ZA" sz="1600" dirty="0">
                <a:solidFill>
                  <a:schemeClr val="bg1"/>
                </a:solidFill>
                <a:effectLst/>
                <a:latin typeface="DINOT-Regular"/>
                <a:ea typeface="Times New Roman" panose="02020603050405020304" pitchFamily="18" charset="0"/>
                <a:cs typeface="Times New Roman"/>
              </a:rPr>
              <a:t>reduced HIVST kit prices, HIVST is at lower costs compared to </a:t>
            </a:r>
            <a:r>
              <a:rPr lang="en-ZA" sz="1600" dirty="0">
                <a:solidFill>
                  <a:schemeClr val="bg1"/>
                </a:solidFill>
                <a:latin typeface="DINOT-Regular"/>
                <a:ea typeface="Times New Roman" panose="02020603050405020304" pitchFamily="18" charset="0"/>
                <a:cs typeface="Times New Roman"/>
              </a:rPr>
              <a:t>risk-based screening approaches, which are provider administered.  Need to consider costs for missing HIV positive clients who are not diagnosed and initiate on treatment. </a:t>
            </a:r>
            <a:endParaRPr lang="en-ZA" sz="1600" dirty="0">
              <a:solidFill>
                <a:schemeClr val="bg1"/>
              </a:solidFill>
              <a:effectLst/>
              <a:latin typeface="DINOT-Regular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7" name="Graphic 6" descr="Doctor female with solid fill">
            <a:extLst>
              <a:ext uri="{FF2B5EF4-FFF2-40B4-BE49-F238E27FC236}">
                <a16:creationId xmlns:a16="http://schemas.microsoft.com/office/drawing/2014/main" id="{42D6C1C9-06D8-CF4B-7974-23011B0A6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2985" y="2218242"/>
            <a:ext cx="1621899" cy="16009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70AF3A-C985-CF38-F439-3DE4CF13728C}"/>
              </a:ext>
            </a:extLst>
          </p:cNvPr>
          <p:cNvSpPr txBox="1">
            <a:spLocks/>
          </p:cNvSpPr>
          <p:nvPr/>
        </p:nvSpPr>
        <p:spPr>
          <a:xfrm>
            <a:off x="736601" y="256469"/>
            <a:ext cx="10718799" cy="4801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chemeClr val="accent1"/>
                </a:solidFill>
                <a:latin typeface="DINOT-Regular" panose="02000503030000020003" pitchFamily="2" charset="77"/>
                <a:cs typeface="Poppins"/>
              </a:rPr>
              <a:t>Why replace Screening Tool with HIVST in Facilities?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9A832-B01A-0F9B-649A-88427D94281D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D50797-278C-0BF6-1287-C1608E9ADEAE}"/>
              </a:ext>
            </a:extLst>
          </p:cNvPr>
          <p:cNvSpPr txBox="1"/>
          <p:nvPr/>
        </p:nvSpPr>
        <p:spPr>
          <a:xfrm>
            <a:off x="736600" y="6457949"/>
            <a:ext cx="809388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ZA" sz="1250" i="1">
                <a:solidFill>
                  <a:schemeClr val="tx2"/>
                </a:solidFill>
                <a:latin typeface="DINOT-LightItalic" panose="020B0504020101010102" pitchFamily="34" charset="77"/>
              </a:rPr>
              <a:t>Source:</a:t>
            </a:r>
            <a:r>
              <a:rPr lang="en-US" sz="1250" i="1" u="none" strike="noStrike" baseline="0">
                <a:solidFill>
                  <a:schemeClr val="tx2"/>
                </a:solidFill>
                <a:latin typeface="DINOT-LightItalic" panose="020B0504020101010102" pitchFamily="34" charset="77"/>
              </a:rPr>
              <a:t> HTS for the Sustainability of the HIV Response. CQUIN </a:t>
            </a:r>
            <a:r>
              <a:rPr lang="en-US" sz="1250" i="1" u="none" strike="noStrike" baseline="0" err="1">
                <a:solidFill>
                  <a:schemeClr val="tx2"/>
                </a:solidFill>
                <a:latin typeface="DINOT-LightItalic" panose="020B0504020101010102" pitchFamily="34" charset="77"/>
              </a:rPr>
              <a:t>dHTS</a:t>
            </a:r>
            <a:r>
              <a:rPr lang="en-US" sz="1250" i="1" u="none" strike="noStrike" baseline="0">
                <a:solidFill>
                  <a:schemeClr val="tx2"/>
                </a:solidFill>
                <a:latin typeface="DINOT-LightItalic" panose="020B0504020101010102" pitchFamily="34" charset="77"/>
              </a:rPr>
              <a:t> Meeting | July 9 - 12, 2024 – Durban, South Africa</a:t>
            </a:r>
            <a:endParaRPr lang="en-ZA" sz="1250" i="1">
              <a:solidFill>
                <a:schemeClr val="tx2"/>
              </a:solidFill>
              <a:latin typeface="DINOT-LightItalic" panose="020B0504020101010102" pitchFamily="34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4A6F12-EDB2-722F-B221-62F7ED3919F1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0E28C27B-5412-3E49-A1E1-BF55078D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2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53B55-4BCC-5655-FBF5-59A7B96D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24"/>
          <a:stretch/>
        </p:blipFill>
        <p:spPr>
          <a:xfrm>
            <a:off x="736599" y="1109883"/>
            <a:ext cx="5923279" cy="57481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58B93E-7B41-724A-B39E-76CD8C6ECBC3}"/>
              </a:ext>
            </a:extLst>
          </p:cNvPr>
          <p:cNvSpPr/>
          <p:nvPr/>
        </p:nvSpPr>
        <p:spPr>
          <a:xfrm>
            <a:off x="736599" y="3594486"/>
            <a:ext cx="5923279" cy="113650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0D5DD9-E5AB-D4DD-6635-2F3BD9B9FD8A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Prior to current funding cuts, HRH was already limited</a:t>
            </a:r>
            <a:endParaRPr kumimoji="0" lang="en-US" sz="2500" u="none" strike="noStrike" kern="1200" cap="none" spc="0" normalizeH="0" baseline="0" noProof="0" dirty="0">
              <a:ln>
                <a:noFill/>
              </a:ln>
              <a:solidFill>
                <a:srgbClr val="0093D5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6CDE88-B62C-0280-27FF-D3A9B46B064C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53BFE9-4C73-571F-CFFE-B820EF835959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98228-2AE0-31A1-CB85-EBB8B3A085D2}"/>
              </a:ext>
            </a:extLst>
          </p:cNvPr>
          <p:cNvSpPr txBox="1"/>
          <p:nvPr/>
        </p:nvSpPr>
        <p:spPr>
          <a:xfrm>
            <a:off x="6864626" y="1105689"/>
            <a:ext cx="45907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Global health reporting has been showing challenges with growing gaps in human resources for health (HRH)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Policy shifts and reductions in funding have exacerbated these gaps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Reports indicate some HIV testing cadres have been frozen, unpaid or are in process of being eliminated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Multiple countries, particularly in east and southern Africa, report HIV testing is down  ≥30%</a:t>
            </a: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D9C3173E-F2E3-0907-EB92-3B1BC119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6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562C05-708E-B474-F3A6-47E60BFD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99" y="1109882"/>
            <a:ext cx="3598303" cy="476083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0E9DC-39A1-8357-1714-6971489E498E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dirty="0">
                <a:solidFill>
                  <a:srgbClr val="0093D5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HIV self-testing continues to be a critical approach and adaptation</a:t>
            </a:r>
            <a:endParaRPr kumimoji="0" lang="en-US" sz="2500" u="none" strike="noStrike" kern="1200" cap="none" spc="0" normalizeH="0" baseline="0" noProof="0" dirty="0">
              <a:ln>
                <a:noFill/>
              </a:ln>
              <a:solidFill>
                <a:srgbClr val="0093D5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35DE8F-2344-4A34-18C4-CA390E686246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2E0E6F-62A7-3059-A175-7D2F53033210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2E3D43-7697-CF39-6714-C0B44AAE933F}"/>
              </a:ext>
            </a:extLst>
          </p:cNvPr>
          <p:cNvSpPr txBox="1"/>
          <p:nvPr/>
        </p:nvSpPr>
        <p:spPr>
          <a:xfrm>
            <a:off x="4678017" y="1105689"/>
            <a:ext cx="677738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750" dirty="0">
                <a:latin typeface="DINOT-Regular" panose="02000503030000020003" pitchFamily="2" charset="77"/>
              </a:rPr>
              <a:t>Many countries still have gaps in task sharing and need urgent policy change to fill in testing gaps with less and simpler delivery </a:t>
            </a:r>
            <a:endParaRPr lang="en-US" sz="1750" dirty="0">
              <a:latin typeface="DINOT-Regular" panose="02000503030000020003" pitchFamily="2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US" sz="1750" dirty="0">
              <a:latin typeface="DINOT-Regular" panose="02000503030000020003" pitchFamily="2" charset="77"/>
            </a:endParaRPr>
          </a:p>
          <a:p>
            <a:pPr marL="0" indent="0">
              <a:buNone/>
            </a:pPr>
            <a:r>
              <a:rPr lang="en-US" sz="1750" dirty="0">
                <a:latin typeface="DINOT-Regular" panose="02000503030000020003" pitchFamily="2" charset="77"/>
              </a:rPr>
              <a:t>Build on to existing WHO guidance and embrace flexibility for using HIVST as A1 and systems to increase efficiencies where needed</a:t>
            </a:r>
            <a:endParaRPr lang="en-US" sz="1750" dirty="0">
              <a:latin typeface="DINOT-Regular" panose="02000503030000020003" pitchFamily="2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US" sz="1750" dirty="0">
              <a:latin typeface="DINOT-Regular" panose="02000503030000020003" pitchFamily="2" charset="77"/>
            </a:endParaRPr>
          </a:p>
          <a:p>
            <a:pPr marL="0" indent="0">
              <a:buNone/>
            </a:pPr>
            <a:r>
              <a:rPr lang="en-US" sz="1750" dirty="0">
                <a:latin typeface="DINOT-Regular" panose="02000503030000020003" pitchFamily="2" charset="77"/>
              </a:rPr>
              <a:t>Complement existing testing capacity and  promote the use of HIVST in facilities per WHO guidance </a:t>
            </a:r>
            <a:endParaRPr lang="en-US" sz="1750" dirty="0">
              <a:latin typeface="DINOT-Regular" panose="02000503030000020003" pitchFamily="2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US" sz="1750" dirty="0">
              <a:latin typeface="DINOT-Regular" panose="02000503030000020003" pitchFamily="2" charset="77"/>
            </a:endParaRPr>
          </a:p>
          <a:p>
            <a:pPr marL="0" indent="0">
              <a:buNone/>
            </a:pPr>
            <a:r>
              <a:rPr lang="en-US" sz="1750" dirty="0">
                <a:latin typeface="DINOT-Regular" panose="02000503030000020003" pitchFamily="2" charset="77"/>
              </a:rPr>
              <a:t>Clear and simple prioritization of testing staff in facilities is important</a:t>
            </a:r>
          </a:p>
          <a:p>
            <a:pPr marL="0" indent="0">
              <a:buNone/>
            </a:pPr>
            <a:endParaRPr lang="en-US" sz="1750" dirty="0">
              <a:latin typeface="DINOT-Regular" panose="02000503030000020003" pitchFamily="2" charset="77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1750" dirty="0">
                <a:latin typeface="DINOT-Regular" panose="02000503030000020003" pitchFamily="2" charset="77"/>
                <a:ea typeface="Calibri" panose="020F0502020204030204"/>
                <a:cs typeface="Calibri" panose="020F0502020204030204"/>
              </a:rPr>
              <a:t>Shift to low-cost HIV self-tests</a:t>
            </a:r>
          </a:p>
          <a:p>
            <a:pPr marL="0" indent="0">
              <a:buNone/>
            </a:pPr>
            <a:endParaRPr lang="en-US" sz="1750" dirty="0">
              <a:latin typeface="DINOT-Regular" panose="02000503030000020003" pitchFamily="2" charset="77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4C5C5627-AFB6-0F76-1000-02FCA361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4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graph of different colored bars&#10;&#10;AI-generated content may be incorrect., Picture">
            <a:extLst>
              <a:ext uri="{FF2B5EF4-FFF2-40B4-BE49-F238E27FC236}">
                <a16:creationId xmlns:a16="http://schemas.microsoft.com/office/drawing/2014/main" id="{4F489473-3DFC-D694-5653-D0DAA186F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36599" y="1381917"/>
            <a:ext cx="6284962" cy="38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C5A8B-A9A2-7D69-3EE0-8718FCEBDF1C}"/>
              </a:ext>
            </a:extLst>
          </p:cNvPr>
          <p:cNvSpPr/>
          <p:nvPr/>
        </p:nvSpPr>
        <p:spPr>
          <a:xfrm>
            <a:off x="736599" y="1105690"/>
            <a:ext cx="2045837" cy="4300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0093D5"/>
                </a:solidFill>
                <a:latin typeface="DINOT-Bold" panose="02000503030000020003" pitchFamily="2" charset="77"/>
              </a:rPr>
              <a:t>Preliminary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3A8E1-CCB6-5D22-310C-BEC82F811A62}"/>
              </a:ext>
            </a:extLst>
          </p:cNvPr>
          <p:cNvSpPr txBox="1"/>
          <p:nvPr/>
        </p:nvSpPr>
        <p:spPr>
          <a:xfrm>
            <a:off x="853141" y="5171828"/>
            <a:ext cx="5969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93D5"/>
                </a:solidFill>
                <a:latin typeface="DINOT-Regular" panose="02000503030000020003" pitchFamily="2" charset="77"/>
                <a:cs typeface="Arial" panose="020B0604020202020204" pitchFamily="34" charset="0"/>
              </a:rPr>
              <a:t>Country-facing calculator in development for local planning for optimal savings for HRH and HIVST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596C8C-98E5-E71E-DF4A-96C3E01601A2}"/>
              </a:ext>
            </a:extLst>
          </p:cNvPr>
          <p:cNvSpPr txBox="1">
            <a:spLocks/>
          </p:cNvSpPr>
          <p:nvPr/>
        </p:nvSpPr>
        <p:spPr>
          <a:xfrm>
            <a:off x="736601" y="298018"/>
            <a:ext cx="10718799" cy="43858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dirty="0">
                <a:solidFill>
                  <a:srgbClr val="0093D5"/>
                </a:solidFill>
                <a:latin typeface="DINOT-Regular" panose="02000503030000020003" pitchFamily="2" charset="77"/>
                <a:cs typeface="Arial"/>
              </a:rPr>
              <a:t>Cost-Effectiveness of HIVST in Filling HRH Gaps</a:t>
            </a:r>
            <a:endParaRPr kumimoji="0" lang="en-US" sz="2500" u="none" strike="noStrike" kern="1200" cap="none" spc="0" normalizeH="0" baseline="0" noProof="0" dirty="0">
              <a:ln>
                <a:noFill/>
              </a:ln>
              <a:solidFill>
                <a:srgbClr val="0093D5"/>
              </a:solidFill>
              <a:effectLst/>
              <a:uLnTx/>
              <a:uFillTx/>
              <a:latin typeface="DINOT-Regular" panose="02000503030000020003" pitchFamily="2" charset="77"/>
              <a:cs typeface="Poppins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E46439-3947-8F88-A71A-F4E9872785A0}"/>
              </a:ext>
            </a:extLst>
          </p:cNvPr>
          <p:cNvSpPr/>
          <p:nvPr/>
        </p:nvSpPr>
        <p:spPr>
          <a:xfrm>
            <a:off x="736601" y="0"/>
            <a:ext cx="10718799" cy="1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674726D-D987-1D9B-C701-3276C463527E}"/>
              </a:ext>
            </a:extLst>
          </p:cNvPr>
          <p:cNvSpPr txBox="1">
            <a:spLocks/>
          </p:cNvSpPr>
          <p:nvPr/>
        </p:nvSpPr>
        <p:spPr>
          <a:xfrm>
            <a:off x="0" y="335622"/>
            <a:ext cx="736600" cy="400978"/>
          </a:xfrm>
          <a:prstGeom prst="rect">
            <a:avLst/>
          </a:prstGeom>
        </p:spPr>
        <p:txBody>
          <a:bodyPr vert="horz" wrap="square" lIns="91440" tIns="10800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1250">
                <a:solidFill>
                  <a:schemeClr val="tx2"/>
                </a:solidFill>
                <a:latin typeface="DINOT-Regular" panose="02000503030000020003" pitchFamily="2" charset="77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7E6B5A-C899-0EC2-39C7-E4542B287797}"/>
              </a:ext>
            </a:extLst>
          </p:cNvPr>
          <p:cNvSpPr txBox="1"/>
          <p:nvPr/>
        </p:nvSpPr>
        <p:spPr>
          <a:xfrm>
            <a:off x="6938683" y="1105689"/>
            <a:ext cx="45167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en-US" sz="1750" dirty="0">
                <a:solidFill>
                  <a:schemeClr val="tx2"/>
                </a:solidFill>
                <a:effectLst/>
                <a:latin typeface="DINOT-Regular" panose="02000503030000020003" pitchFamily="2" charset="77"/>
                <a:cs typeface="Arial"/>
              </a:rPr>
              <a:t>Modelling on the cost-effectiveness of using HIVST in facilities to </a:t>
            </a:r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fill HRH gaps shows:</a:t>
            </a:r>
          </a:p>
          <a:p>
            <a:pPr marL="0" indent="0" fontAlgn="base">
              <a:buNone/>
            </a:pPr>
            <a:endParaRPr lang="en-US" sz="1750" dirty="0">
              <a:solidFill>
                <a:schemeClr val="tx2"/>
              </a:solidFill>
              <a:latin typeface="DINOT-Regular" panose="02000503030000020003" pitchFamily="2" charset="77"/>
              <a:cs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At least 15% cost-saving – may go up to 23% savings if using $1 WHO PQ HIVST</a:t>
            </a:r>
            <a:endParaRPr lang="en-US" sz="1750" dirty="0">
              <a:solidFill>
                <a:schemeClr val="tx2"/>
              </a:solidFill>
              <a:latin typeface="DINOT-Regular" panose="02000503030000020003" pitchFamily="2" charset="77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tx2"/>
                </a:solidFill>
                <a:effectLst/>
                <a:latin typeface="DINOT-Regular" panose="02000503030000020003" pitchFamily="2" charset="77"/>
                <a:cs typeface="Arial"/>
              </a:rPr>
              <a:t>Up to 85% reduction in staff-time </a:t>
            </a:r>
            <a:endParaRPr lang="en-US" sz="1750" dirty="0">
              <a:solidFill>
                <a:schemeClr val="tx2"/>
              </a:solidFill>
              <a:latin typeface="DINOT-Regular" panose="02000503030000020003" pitchFamily="2" charset="77"/>
              <a:cs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If considering local economic impact (putting $$ toward jobs versus commodities)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750" dirty="0">
                <a:solidFill>
                  <a:schemeClr val="tx2"/>
                </a:solidFill>
                <a:latin typeface="DINOT-Regular" panose="02000503030000020003" pitchFamily="2" charset="77"/>
                <a:cs typeface="Arial"/>
              </a:rPr>
              <a:t>Return of investment (ROI) is the same at $1.50 but is favorable with high ROI at $1</a:t>
            </a:r>
            <a:endParaRPr lang="en-US" sz="1750" dirty="0">
              <a:solidFill>
                <a:schemeClr val="tx2"/>
              </a:solidFill>
              <a:effectLst/>
              <a:latin typeface="DINOT-Regular" panose="02000503030000020003" pitchFamily="2" charset="77"/>
              <a:cs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tx2"/>
                </a:solidFill>
                <a:effectLst/>
                <a:latin typeface="DINOT-Regular" panose="02000503030000020003" pitchFamily="2" charset="77"/>
                <a:cs typeface="Arial"/>
              </a:rPr>
              <a:t>Cost of change and scale-up?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750" dirty="0">
                <a:solidFill>
                  <a:schemeClr val="tx2"/>
                </a:solidFill>
                <a:effectLst/>
                <a:latin typeface="DINOT-Regular" panose="02000503030000020003" pitchFamily="2" charset="77"/>
                <a:cs typeface="Arial"/>
              </a:rPr>
              <a:t>Costs still 1.5–3.0% lower, and total staff-time for testing still falls by 40% and 80% respectively, when considering scale-up costs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1AFE8-30F4-2339-FA7E-ACE3BFF7AFB4}"/>
              </a:ext>
            </a:extLst>
          </p:cNvPr>
          <p:cNvSpPr txBox="1"/>
          <p:nvPr/>
        </p:nvSpPr>
        <p:spPr>
          <a:xfrm>
            <a:off x="736600" y="6457949"/>
            <a:ext cx="114393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i="1" dirty="0">
                <a:solidFill>
                  <a:srgbClr val="000000"/>
                </a:solidFill>
                <a:effectLst/>
                <a:latin typeface="DINOT-LightItalic" panose="020B0504020101010102" pitchFamily="34" charset="77"/>
                <a:cs typeface="Arial" panose="020B0604020202020204" pitchFamily="34" charset="0"/>
              </a:rPr>
              <a:t>Source: WHO 2024, Nichols, </a:t>
            </a:r>
            <a:r>
              <a:rPr lang="en-US" sz="1250" i="1" dirty="0" err="1">
                <a:solidFill>
                  <a:srgbClr val="000000"/>
                </a:solidFill>
                <a:effectLst/>
                <a:latin typeface="DINOT-LightItalic" panose="020B0504020101010102" pitchFamily="34" charset="77"/>
                <a:cs typeface="Arial" panose="020B0604020202020204" pitchFamily="34" charset="0"/>
              </a:rPr>
              <a:t>Edun</a:t>
            </a:r>
            <a:r>
              <a:rPr lang="en-US" sz="1250" i="1" dirty="0">
                <a:solidFill>
                  <a:srgbClr val="000000"/>
                </a:solidFill>
                <a:effectLst/>
                <a:latin typeface="DINOT-LightItalic" panose="020B0504020101010102" pitchFamily="34" charset="77"/>
                <a:cs typeface="Arial" panose="020B0604020202020204" pitchFamily="34" charset="0"/>
              </a:rPr>
              <a:t>, Imai-Eaton, </a:t>
            </a:r>
            <a:r>
              <a:rPr lang="en-US" sz="1250" i="1" dirty="0" err="1">
                <a:solidFill>
                  <a:srgbClr val="000000"/>
                </a:solidFill>
                <a:effectLst/>
                <a:latin typeface="DINOT-LightItalic" panose="020B0504020101010102" pitchFamily="34" charset="77"/>
                <a:cs typeface="Arial" panose="020B0604020202020204" pitchFamily="34" charset="0"/>
              </a:rPr>
              <a:t>Bernstey</a:t>
            </a:r>
            <a:r>
              <a:rPr lang="en-US" sz="1250" i="1" dirty="0" err="1">
                <a:solidFill>
                  <a:srgbClr val="000000"/>
                </a:solidFill>
                <a:latin typeface="DINOT-LightItalic" panose="020B0504020101010102" pitchFamily="34" charset="77"/>
                <a:cs typeface="Arial" panose="020B0604020202020204" pitchFamily="34" charset="0"/>
              </a:rPr>
              <a:t>n</a:t>
            </a:r>
            <a:r>
              <a:rPr lang="en-US" sz="1250" i="1" dirty="0">
                <a:solidFill>
                  <a:srgbClr val="000000"/>
                </a:solidFill>
                <a:latin typeface="DINOT-LightItalic" panose="020B0504020101010102" pitchFamily="34" charset="77"/>
                <a:cs typeface="Arial" panose="020B0604020202020204" pitchFamily="34" charset="0"/>
              </a:rPr>
              <a:t>, Johnson</a:t>
            </a:r>
            <a:r>
              <a:rPr lang="en-US" sz="1250" i="1" dirty="0">
                <a:solidFill>
                  <a:srgbClr val="000000"/>
                </a:solidFill>
                <a:effectLst/>
                <a:latin typeface="DINOT-LightItalic" panose="020B0504020101010102" pitchFamily="34" charset="77"/>
                <a:cs typeface="Arial" panose="020B0604020202020204" pitchFamily="34" charset="0"/>
              </a:rPr>
              <a:t> 2025 in preparation</a:t>
            </a:r>
            <a:r>
              <a:rPr lang="en-US" sz="1250" i="1" dirty="0">
                <a:solidFill>
                  <a:srgbClr val="000000"/>
                </a:solidFill>
                <a:latin typeface="DINOT-LightItalic" panose="020B0504020101010102" pitchFamily="34" charset="77"/>
                <a:cs typeface="Arial" panose="020B0604020202020204" pitchFamily="34" charset="0"/>
              </a:rPr>
              <a:t>; for copy of the country calculator that is in beta-testing email </a:t>
            </a:r>
            <a:r>
              <a:rPr lang="en-US" sz="1250" i="1" dirty="0">
                <a:solidFill>
                  <a:schemeClr val="tx2">
                    <a:lumMod val="60000"/>
                    <a:lumOff val="40000"/>
                  </a:schemeClr>
                </a:solidFill>
                <a:latin typeface="DINOT-LightItalic" panose="020B0504020101010102" pitchFamily="34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johnsonc@who.int</a:t>
            </a:r>
            <a:r>
              <a:rPr lang="en-US" sz="1250" i="1" dirty="0">
                <a:solidFill>
                  <a:schemeClr val="tx2">
                    <a:lumMod val="60000"/>
                    <a:lumOff val="40000"/>
                  </a:schemeClr>
                </a:solidFill>
                <a:latin typeface="DINOT-LightItalic" panose="020B0504020101010102" pitchFamily="34" charset="77"/>
                <a:cs typeface="Arial" panose="020B0604020202020204" pitchFamily="34" charset="0"/>
              </a:rPr>
              <a:t> </a:t>
            </a:r>
            <a:endParaRPr lang="en-US" sz="1250" i="1" dirty="0">
              <a:solidFill>
                <a:schemeClr val="tx2">
                  <a:lumMod val="60000"/>
                  <a:lumOff val="40000"/>
                </a:schemeClr>
              </a:solidFill>
              <a:latin typeface="DINOT-LightItalic" panose="020B0504020101010102" pitchFamily="34" charset="77"/>
            </a:endParaRP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DD98FFFA-B8F0-CF61-958E-069597F3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16" y="6444963"/>
            <a:ext cx="1088968" cy="3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464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262626"/>
      </a:dk1>
      <a:lt1>
        <a:srgbClr val="FFFFFF"/>
      </a:lt1>
      <a:dk2>
        <a:srgbClr val="595959"/>
      </a:dk2>
      <a:lt2>
        <a:srgbClr val="E6E6E6"/>
      </a:lt2>
      <a:accent1>
        <a:srgbClr val="0093D5"/>
      </a:accent1>
      <a:accent2>
        <a:srgbClr val="74CEE2"/>
      </a:accent2>
      <a:accent3>
        <a:srgbClr val="38B549"/>
      </a:accent3>
      <a:accent4>
        <a:srgbClr val="CBDB2A"/>
      </a:accent4>
      <a:accent5>
        <a:srgbClr val="F1593A"/>
      </a:accent5>
      <a:accent6>
        <a:srgbClr val="FFF200"/>
      </a:accent6>
      <a:hlink>
        <a:srgbClr val="0066CC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56CD889864843BBDDABBCD86C362D" ma:contentTypeVersion="4" ma:contentTypeDescription="Create a new document." ma:contentTypeScope="" ma:versionID="40018ac067066cd07ec7600bd30124f9">
  <xsd:schema xmlns:xsd="http://www.w3.org/2001/XMLSchema" xmlns:xs="http://www.w3.org/2001/XMLSchema" xmlns:p="http://schemas.microsoft.com/office/2006/metadata/properties" xmlns:ns2="0061148b-c7d6-4574-9263-e61503f8f51f" targetNamespace="http://schemas.microsoft.com/office/2006/metadata/properties" ma:root="true" ma:fieldsID="9cba2e774101c47c1d5b75b7966f1f8f" ns2:_="">
    <xsd:import namespace="0061148b-c7d6-4574-9263-e61503f8f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1148b-c7d6-4574-9263-e61503f8f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8C1731-608C-4822-A0AF-323A6FDD66B5}">
  <ds:schemaRefs>
    <ds:schemaRef ds:uri="0061148b-c7d6-4574-9263-e61503f8f5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E21886-64D4-491A-ABB8-B2AA00A34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4E9BED-C677-40DF-921F-111216069608}">
  <ds:schemaRefs>
    <ds:schemaRef ds:uri="0061148b-c7d6-4574-9263-e61503f8f5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3532</Words>
  <Application>Microsoft Office PowerPoint</Application>
  <PresentationFormat>Widescreen</PresentationFormat>
  <Paragraphs>385</Paragraphs>
  <Slides>26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Carlito</vt:lpstr>
      <vt:lpstr>DINOT-Regular</vt:lpstr>
      <vt:lpstr>Calibri Light</vt:lpstr>
      <vt:lpstr>Symbol</vt:lpstr>
      <vt:lpstr>DINOT-LightItalic</vt:lpstr>
      <vt:lpstr>Courier New</vt:lpstr>
      <vt:lpstr>Arial</vt:lpstr>
      <vt:lpstr>DINOT-Bold</vt:lpstr>
      <vt:lpstr>Calibri</vt:lpstr>
      <vt:lpstr>Office Theme</vt:lpstr>
      <vt:lpstr>think-cell Slide</vt:lpstr>
      <vt:lpstr>MODULE 3: FACILITY BASED HIV SELF-TESTING APPROACHES &amp; HIVST REPLACING RISK SCEENING TOOLS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TO DIFFERENTIATED TESTING SERVICES</dc:title>
  <dc:creator>Karin Hatzold</dc:creator>
  <cp:lastModifiedBy>MSIMANGA, Busisiwe</cp:lastModifiedBy>
  <cp:revision>134</cp:revision>
  <dcterms:created xsi:type="dcterms:W3CDTF">2024-10-24T12:53:48Z</dcterms:created>
  <dcterms:modified xsi:type="dcterms:W3CDTF">2025-06-12T19:51:49Z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0x010100D0F56CD889864843BBDDABBCD86C362D</vt:lpwstr>
  </property>
</Properties>
</file>