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5" r:id="rId4"/>
  </p:sldMasterIdLst>
  <p:notesMasterIdLst>
    <p:notesMasterId r:id="rId27"/>
  </p:notesMasterIdLst>
  <p:sldIdLst>
    <p:sldId id="282" r:id="rId5"/>
    <p:sldId id="2147482543" r:id="rId6"/>
    <p:sldId id="280" r:id="rId7"/>
    <p:sldId id="301" r:id="rId8"/>
    <p:sldId id="2957" r:id="rId9"/>
    <p:sldId id="281" r:id="rId10"/>
    <p:sldId id="308" r:id="rId11"/>
    <p:sldId id="303" r:id="rId12"/>
    <p:sldId id="309" r:id="rId13"/>
    <p:sldId id="306" r:id="rId14"/>
    <p:sldId id="297" r:id="rId15"/>
    <p:sldId id="2147482545" r:id="rId16"/>
    <p:sldId id="283" r:id="rId17"/>
    <p:sldId id="304" r:id="rId18"/>
    <p:sldId id="294" r:id="rId19"/>
    <p:sldId id="284" r:id="rId20"/>
    <p:sldId id="307" r:id="rId21"/>
    <p:sldId id="286" r:id="rId22"/>
    <p:sldId id="319" r:id="rId23"/>
    <p:sldId id="287" r:id="rId24"/>
    <p:sldId id="278" r:id="rId25"/>
    <p:sldId id="2147482538" r:id="rId26"/>
  </p:sldIdLst>
  <p:sldSz cx="12192000" cy="6858000"/>
  <p:notesSz cx="6858000" cy="9144000"/>
  <p:embeddedFontLst>
    <p:embeddedFont>
      <p:font typeface="DINOT-Regular" panose="020B0604020202020204" charset="0"/>
      <p:regular r:id="rId28"/>
    </p:embeddedFont>
  </p:embeddedFontLst>
  <p:defaultText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C34F09-1DDD-CADE-8710-CCC43B4920C7}" name="Tasha Vernon" initials="TV" userId="S::tvernon@psi.org::6865b858-747d-4b41-aef2-3b28ae02607d" providerId="AD"/>
  <p188:author id="{B9CFDA19-B247-0049-59D5-840303060F9E}" name="Bernhard Kerschberger" initials="BK" userId="S::bkerschberger@psi.org::592480ee-3c58-41db-935d-79587ec7796a" providerId="AD"/>
  <p188:author id="{38159D3C-EDD8-0CFD-ADEF-2834403D889A}" name="MSIMANGA, Busisiwe" initials="MB" userId="S::msimangaradebeb@who.int::d99ce02a-c1ee-401f-882a-d4f901638f44" providerId="AD"/>
  <p188:author id="{3CAA7B5E-C2C9-81C7-AFD6-E610C56C1149}" name="Karin Hatzold" initials="KH" userId="S::khatzold@psi.org::142006c1-edce-4b99-b7ac-3f5f12bedf84" providerId="AD"/>
  <p188:author id="{D808B7F2-4CD0-3427-F3F8-03F152467009}" name="Tasha Vernon" initials="TV" userId="Tasha Verno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36A"/>
    <a:srgbClr val="AD483A"/>
    <a:srgbClr val="5B9BD5"/>
    <a:srgbClr val="132348"/>
    <a:srgbClr val="E6F3F2"/>
    <a:srgbClr val="009C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5BFDFD-D2C1-7BC5-B25F-88513596ED6C}" v="4" dt="2025-05-30T21:31:34.9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803" autoAdjust="0"/>
    <p:restoredTop sz="85419" autoAdjust="0"/>
  </p:normalViewPr>
  <p:slideViewPr>
    <p:cSldViewPr snapToGrid="0">
      <p:cViewPr varScale="1">
        <p:scale>
          <a:sx n="83" d="100"/>
          <a:sy n="83" d="100"/>
        </p:scale>
        <p:origin x="144" y="77"/>
      </p:cViewPr>
      <p:guideLst/>
    </p:cSldViewPr>
  </p:slid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A9C54-6EA3-434F-84B8-C61A6C0DD5CC}" type="datetimeFigureOut">
              <a:rPr lang="en-US" smtClean="0"/>
              <a:t>6/12/2025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A3853-A653-454A-B9AA-E9038EC6C871}" type="slidenum">
              <a:rPr lang="en-US" smtClean="0"/>
              <a:t>‹#›</a:t>
            </a:fld>
            <a:endParaRPr lang="en-US"/>
          </a:p>
        </p:txBody>
      </p:sp>
    </p:spTree>
    <p:extLst>
      <p:ext uri="{BB962C8B-B14F-4D97-AF65-F5344CB8AC3E}">
        <p14:creationId xmlns:p14="http://schemas.microsoft.com/office/powerpoint/2010/main" val="209892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17A3853-A653-454A-B9AA-E9038EC6C871}" type="slidenum">
              <a:rPr lang="en-US" smtClean="0"/>
              <a:t>3</a:t>
            </a:fld>
            <a:endParaRPr lang="en-US"/>
          </a:p>
        </p:txBody>
      </p:sp>
    </p:spTree>
    <p:extLst>
      <p:ext uri="{BB962C8B-B14F-4D97-AF65-F5344CB8AC3E}">
        <p14:creationId xmlns:p14="http://schemas.microsoft.com/office/powerpoint/2010/main" val="80323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7A3853-A653-454A-B9AA-E9038EC6C871}" type="slidenum">
              <a:rPr lang="en-US" smtClean="0"/>
              <a:t>4</a:t>
            </a:fld>
            <a:endParaRPr lang="en-US"/>
          </a:p>
        </p:txBody>
      </p:sp>
    </p:spTree>
    <p:extLst>
      <p:ext uri="{BB962C8B-B14F-4D97-AF65-F5344CB8AC3E}">
        <p14:creationId xmlns:p14="http://schemas.microsoft.com/office/powerpoint/2010/main" val="245122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7A3853-A653-454A-B9AA-E9038EC6C871}" type="slidenum">
              <a:rPr lang="en-US" smtClean="0"/>
              <a:t>6</a:t>
            </a:fld>
            <a:endParaRPr lang="en-US"/>
          </a:p>
        </p:txBody>
      </p:sp>
    </p:spTree>
    <p:extLst>
      <p:ext uri="{BB962C8B-B14F-4D97-AF65-F5344CB8AC3E}">
        <p14:creationId xmlns:p14="http://schemas.microsoft.com/office/powerpoint/2010/main" val="968409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7A3853-A653-454A-B9AA-E9038EC6C871}" type="slidenum">
              <a:rPr lang="en-US" smtClean="0"/>
              <a:t>7</a:t>
            </a:fld>
            <a:endParaRPr lang="en-US"/>
          </a:p>
        </p:txBody>
      </p:sp>
    </p:spTree>
    <p:extLst>
      <p:ext uri="{BB962C8B-B14F-4D97-AF65-F5344CB8AC3E}">
        <p14:creationId xmlns:p14="http://schemas.microsoft.com/office/powerpoint/2010/main" val="2975457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7A3853-A653-454A-B9AA-E9038EC6C871}" type="slidenum">
              <a:rPr lang="en-US" smtClean="0"/>
              <a:t>10</a:t>
            </a:fld>
            <a:endParaRPr lang="en-US"/>
          </a:p>
        </p:txBody>
      </p:sp>
    </p:spTree>
    <p:extLst>
      <p:ext uri="{BB962C8B-B14F-4D97-AF65-F5344CB8AC3E}">
        <p14:creationId xmlns:p14="http://schemas.microsoft.com/office/powerpoint/2010/main" val="2830622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17A3853-A653-454A-B9AA-E9038EC6C871}" type="slidenum">
              <a:rPr lang="en-US" smtClean="0"/>
              <a:t>21</a:t>
            </a:fld>
            <a:endParaRPr lang="en-US"/>
          </a:p>
        </p:txBody>
      </p:sp>
    </p:spTree>
    <p:extLst>
      <p:ext uri="{BB962C8B-B14F-4D97-AF65-F5344CB8AC3E}">
        <p14:creationId xmlns:p14="http://schemas.microsoft.com/office/powerpoint/2010/main" val="1433161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00EAD-F2E9-25CB-76EA-E1F25F695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7A55F-8219-6A03-8382-9D6816ACC9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B5F8B1-E8DD-597E-B861-33B3BDD955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FE97CC-4BBD-EC54-992B-6DD804D2E5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A3853-A653-454A-B9AA-E9038EC6C87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248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318F8-CECA-99B1-53ED-FEA32677E1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X"/>
          </a:p>
        </p:txBody>
      </p:sp>
      <p:sp>
        <p:nvSpPr>
          <p:cNvPr id="3" name="Subtitle 2">
            <a:extLst>
              <a:ext uri="{FF2B5EF4-FFF2-40B4-BE49-F238E27FC236}">
                <a16:creationId xmlns:a16="http://schemas.microsoft.com/office/drawing/2014/main" id="{84C9D377-CE9B-3B38-0B6C-4464CE89C0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X"/>
          </a:p>
        </p:txBody>
      </p:sp>
      <p:sp>
        <p:nvSpPr>
          <p:cNvPr id="4" name="Date Placeholder 3">
            <a:extLst>
              <a:ext uri="{FF2B5EF4-FFF2-40B4-BE49-F238E27FC236}">
                <a16:creationId xmlns:a16="http://schemas.microsoft.com/office/drawing/2014/main" id="{F912E598-13D0-A89B-0954-341667D5A3B3}"/>
              </a:ext>
            </a:extLst>
          </p:cNvPr>
          <p:cNvSpPr>
            <a:spLocks noGrp="1"/>
          </p:cNvSpPr>
          <p:nvPr>
            <p:ph type="dt" sz="half" idx="10"/>
          </p:nvPr>
        </p:nvSpPr>
        <p:spPr/>
        <p:txBody>
          <a:bodyPr/>
          <a:lstStyle/>
          <a:p>
            <a:fld id="{9EC2028C-5444-4D4C-BAE8-B90B02C8C514}" type="datetimeFigureOut">
              <a:rPr lang="en-US" smtClean="0"/>
              <a:t>6/12/2025</a:t>
            </a:fld>
            <a:endParaRPr lang="en-US"/>
          </a:p>
        </p:txBody>
      </p:sp>
      <p:sp>
        <p:nvSpPr>
          <p:cNvPr id="5" name="Footer Placeholder 4">
            <a:extLst>
              <a:ext uri="{FF2B5EF4-FFF2-40B4-BE49-F238E27FC236}">
                <a16:creationId xmlns:a16="http://schemas.microsoft.com/office/drawing/2014/main" id="{EDAA86DD-6BEB-2C06-8C32-AB50969512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D4A8E8-93C7-5E15-B5E2-AC8F919E945F}"/>
              </a:ext>
            </a:extLst>
          </p:cNvPr>
          <p:cNvSpPr>
            <a:spLocks noGrp="1"/>
          </p:cNvSpPr>
          <p:nvPr>
            <p:ph type="sldNum" sz="quarter" idx="12"/>
          </p:nvPr>
        </p:nvSpPr>
        <p:spPr/>
        <p:txBody>
          <a:bodyPr/>
          <a:lstStyle/>
          <a:p>
            <a:fld id="{CD52F6B5-8A00-4CD9-BAFD-4D7481ACAF34}" type="slidenum">
              <a:rPr lang="en-US" smtClean="0"/>
              <a:t>‹#›</a:t>
            </a:fld>
            <a:endParaRPr lang="en-US"/>
          </a:p>
        </p:txBody>
      </p:sp>
    </p:spTree>
    <p:extLst>
      <p:ext uri="{BB962C8B-B14F-4D97-AF65-F5344CB8AC3E}">
        <p14:creationId xmlns:p14="http://schemas.microsoft.com/office/powerpoint/2010/main" val="3032278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BE694-631D-648E-29CA-72B622A411E1}"/>
              </a:ext>
            </a:extLst>
          </p:cNvPr>
          <p:cNvSpPr>
            <a:spLocks noGrp="1"/>
          </p:cNvSpPr>
          <p:nvPr>
            <p:ph type="title"/>
          </p:nvPr>
        </p:nvSpPr>
        <p:spPr/>
        <p:txBody>
          <a:bodyPr/>
          <a:lstStyle/>
          <a:p>
            <a:r>
              <a:rPr lang="en-US"/>
              <a:t>Click to edit Master title style</a:t>
            </a:r>
            <a:endParaRPr lang="en-MX"/>
          </a:p>
        </p:txBody>
      </p:sp>
      <p:sp>
        <p:nvSpPr>
          <p:cNvPr id="3" name="Vertical Text Placeholder 2">
            <a:extLst>
              <a:ext uri="{FF2B5EF4-FFF2-40B4-BE49-F238E27FC236}">
                <a16:creationId xmlns:a16="http://schemas.microsoft.com/office/drawing/2014/main" id="{E59A7BC8-9E64-0557-87EA-DFC1CE624D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B673EDE4-EA7D-2785-2BA5-50BA1E8AB190}"/>
              </a:ext>
            </a:extLst>
          </p:cNvPr>
          <p:cNvSpPr>
            <a:spLocks noGrp="1"/>
          </p:cNvSpPr>
          <p:nvPr>
            <p:ph type="dt" sz="half" idx="10"/>
          </p:nvPr>
        </p:nvSpPr>
        <p:spPr/>
        <p:txBody>
          <a:bodyPr/>
          <a:lstStyle/>
          <a:p>
            <a:fld id="{9EC2028C-5444-4D4C-BAE8-B90B02C8C514}" type="datetimeFigureOut">
              <a:rPr lang="en-US" smtClean="0"/>
              <a:t>6/12/2025</a:t>
            </a:fld>
            <a:endParaRPr lang="en-US"/>
          </a:p>
        </p:txBody>
      </p:sp>
      <p:sp>
        <p:nvSpPr>
          <p:cNvPr id="5" name="Footer Placeholder 4">
            <a:extLst>
              <a:ext uri="{FF2B5EF4-FFF2-40B4-BE49-F238E27FC236}">
                <a16:creationId xmlns:a16="http://schemas.microsoft.com/office/drawing/2014/main" id="{FC69C728-9E32-9303-67CD-00C336617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E791F-F5FD-F142-779F-ED73F46D4E7A}"/>
              </a:ext>
            </a:extLst>
          </p:cNvPr>
          <p:cNvSpPr>
            <a:spLocks noGrp="1"/>
          </p:cNvSpPr>
          <p:nvPr>
            <p:ph type="sldNum" sz="quarter" idx="12"/>
          </p:nvPr>
        </p:nvSpPr>
        <p:spPr/>
        <p:txBody>
          <a:bodyPr/>
          <a:lstStyle/>
          <a:p>
            <a:fld id="{CD52F6B5-8A00-4CD9-BAFD-4D7481ACAF34}" type="slidenum">
              <a:rPr lang="en-US" smtClean="0"/>
              <a:t>‹#›</a:t>
            </a:fld>
            <a:endParaRPr lang="en-US"/>
          </a:p>
        </p:txBody>
      </p:sp>
    </p:spTree>
    <p:extLst>
      <p:ext uri="{BB962C8B-B14F-4D97-AF65-F5344CB8AC3E}">
        <p14:creationId xmlns:p14="http://schemas.microsoft.com/office/powerpoint/2010/main" val="3212339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F9E67B-220F-DCC8-5F1E-6F8DA6D220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X"/>
          </a:p>
        </p:txBody>
      </p:sp>
      <p:sp>
        <p:nvSpPr>
          <p:cNvPr id="3" name="Vertical Text Placeholder 2">
            <a:extLst>
              <a:ext uri="{FF2B5EF4-FFF2-40B4-BE49-F238E27FC236}">
                <a16:creationId xmlns:a16="http://schemas.microsoft.com/office/drawing/2014/main" id="{008E9142-304B-BA9B-5E7A-226F34F32F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60D64D91-B546-1F3B-9A18-7150DEC55243}"/>
              </a:ext>
            </a:extLst>
          </p:cNvPr>
          <p:cNvSpPr>
            <a:spLocks noGrp="1"/>
          </p:cNvSpPr>
          <p:nvPr>
            <p:ph type="dt" sz="half" idx="10"/>
          </p:nvPr>
        </p:nvSpPr>
        <p:spPr/>
        <p:txBody>
          <a:bodyPr/>
          <a:lstStyle/>
          <a:p>
            <a:fld id="{9EC2028C-5444-4D4C-BAE8-B90B02C8C514}" type="datetimeFigureOut">
              <a:rPr lang="en-US" smtClean="0"/>
              <a:t>6/12/2025</a:t>
            </a:fld>
            <a:endParaRPr lang="en-US"/>
          </a:p>
        </p:txBody>
      </p:sp>
      <p:sp>
        <p:nvSpPr>
          <p:cNvPr id="5" name="Footer Placeholder 4">
            <a:extLst>
              <a:ext uri="{FF2B5EF4-FFF2-40B4-BE49-F238E27FC236}">
                <a16:creationId xmlns:a16="http://schemas.microsoft.com/office/drawing/2014/main" id="{B6F4DAB6-23C4-32BC-10B0-0E44C168F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30BC15-3741-8141-9790-E242CB2DDA4A}"/>
              </a:ext>
            </a:extLst>
          </p:cNvPr>
          <p:cNvSpPr>
            <a:spLocks noGrp="1"/>
          </p:cNvSpPr>
          <p:nvPr>
            <p:ph type="sldNum" sz="quarter" idx="12"/>
          </p:nvPr>
        </p:nvSpPr>
        <p:spPr/>
        <p:txBody>
          <a:bodyPr/>
          <a:lstStyle/>
          <a:p>
            <a:fld id="{CD52F6B5-8A00-4CD9-BAFD-4D7481ACAF34}" type="slidenum">
              <a:rPr lang="en-US" smtClean="0"/>
              <a:t>‹#›</a:t>
            </a:fld>
            <a:endParaRPr lang="en-US"/>
          </a:p>
        </p:txBody>
      </p:sp>
    </p:spTree>
    <p:extLst>
      <p:ext uri="{BB962C8B-B14F-4D97-AF65-F5344CB8AC3E}">
        <p14:creationId xmlns:p14="http://schemas.microsoft.com/office/powerpoint/2010/main" val="1177011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B7EA-D003-D09E-0A4B-40B25FA8D27E}"/>
              </a:ext>
            </a:extLst>
          </p:cNvPr>
          <p:cNvSpPr>
            <a:spLocks noGrp="1"/>
          </p:cNvSpPr>
          <p:nvPr>
            <p:ph type="title" hasCustomPrompt="1"/>
          </p:nvPr>
        </p:nvSpPr>
        <p:spPr/>
        <p:txBody>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01616FB2-350D-908B-438C-0238D6DBBC54}"/>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853905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766BF-4025-1FC2-FFEE-394AAB8EB4A7}"/>
              </a:ext>
            </a:extLst>
          </p:cNvPr>
          <p:cNvSpPr>
            <a:spLocks noGrp="1"/>
          </p:cNvSpPr>
          <p:nvPr>
            <p:ph type="title"/>
          </p:nvPr>
        </p:nvSpPr>
        <p:spPr/>
        <p:txBody>
          <a:bodyPr/>
          <a:lstStyle/>
          <a:p>
            <a:r>
              <a:rPr lang="en-US"/>
              <a:t>Click to edit Master title style</a:t>
            </a:r>
            <a:endParaRPr lang="en-MX"/>
          </a:p>
        </p:txBody>
      </p:sp>
      <p:sp>
        <p:nvSpPr>
          <p:cNvPr id="3" name="Content Placeholder 2">
            <a:extLst>
              <a:ext uri="{FF2B5EF4-FFF2-40B4-BE49-F238E27FC236}">
                <a16:creationId xmlns:a16="http://schemas.microsoft.com/office/drawing/2014/main" id="{3AE9CC93-8876-D349-BDA5-00B1683CDC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ECF9F234-0534-A17E-37D3-47E7F35D0C1E}"/>
              </a:ext>
            </a:extLst>
          </p:cNvPr>
          <p:cNvSpPr>
            <a:spLocks noGrp="1"/>
          </p:cNvSpPr>
          <p:nvPr>
            <p:ph type="dt" sz="half" idx="10"/>
          </p:nvPr>
        </p:nvSpPr>
        <p:spPr/>
        <p:txBody>
          <a:bodyPr/>
          <a:lstStyle/>
          <a:p>
            <a:fld id="{9EC2028C-5444-4D4C-BAE8-B90B02C8C514}" type="datetimeFigureOut">
              <a:rPr lang="en-US" smtClean="0"/>
              <a:t>6/12/2025</a:t>
            </a:fld>
            <a:endParaRPr lang="en-US"/>
          </a:p>
        </p:txBody>
      </p:sp>
      <p:sp>
        <p:nvSpPr>
          <p:cNvPr id="5" name="Footer Placeholder 4">
            <a:extLst>
              <a:ext uri="{FF2B5EF4-FFF2-40B4-BE49-F238E27FC236}">
                <a16:creationId xmlns:a16="http://schemas.microsoft.com/office/drawing/2014/main" id="{1B293C73-4E5A-0D49-559B-4B0DF5263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EB83A-E667-1A40-B1D8-0229CE8E680D}"/>
              </a:ext>
            </a:extLst>
          </p:cNvPr>
          <p:cNvSpPr>
            <a:spLocks noGrp="1"/>
          </p:cNvSpPr>
          <p:nvPr>
            <p:ph type="sldNum" sz="quarter" idx="12"/>
          </p:nvPr>
        </p:nvSpPr>
        <p:spPr/>
        <p:txBody>
          <a:bodyPr/>
          <a:lstStyle/>
          <a:p>
            <a:fld id="{CD52F6B5-8A00-4CD9-BAFD-4D7481ACAF34}" type="slidenum">
              <a:rPr lang="en-US" smtClean="0"/>
              <a:t>‹#›</a:t>
            </a:fld>
            <a:endParaRPr lang="en-US"/>
          </a:p>
        </p:txBody>
      </p:sp>
    </p:spTree>
    <p:extLst>
      <p:ext uri="{BB962C8B-B14F-4D97-AF65-F5344CB8AC3E}">
        <p14:creationId xmlns:p14="http://schemas.microsoft.com/office/powerpoint/2010/main" val="8965450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5A169-D4DB-27EC-9C96-9FA57C00AA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X"/>
          </a:p>
        </p:txBody>
      </p:sp>
      <p:sp>
        <p:nvSpPr>
          <p:cNvPr id="3" name="Text Placeholder 2">
            <a:extLst>
              <a:ext uri="{FF2B5EF4-FFF2-40B4-BE49-F238E27FC236}">
                <a16:creationId xmlns:a16="http://schemas.microsoft.com/office/drawing/2014/main" id="{8C42BE44-DDEB-E3E6-5D34-587BCD0FE7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D3B157-11A1-3F90-557A-7C9A0E5D3E2F}"/>
              </a:ext>
            </a:extLst>
          </p:cNvPr>
          <p:cNvSpPr>
            <a:spLocks noGrp="1"/>
          </p:cNvSpPr>
          <p:nvPr>
            <p:ph type="dt" sz="half" idx="10"/>
          </p:nvPr>
        </p:nvSpPr>
        <p:spPr/>
        <p:txBody>
          <a:bodyPr/>
          <a:lstStyle/>
          <a:p>
            <a:fld id="{9EC2028C-5444-4D4C-BAE8-B90B02C8C514}" type="datetimeFigureOut">
              <a:rPr lang="en-US" smtClean="0"/>
              <a:t>6/12/2025</a:t>
            </a:fld>
            <a:endParaRPr lang="en-US"/>
          </a:p>
        </p:txBody>
      </p:sp>
      <p:sp>
        <p:nvSpPr>
          <p:cNvPr id="5" name="Footer Placeholder 4">
            <a:extLst>
              <a:ext uri="{FF2B5EF4-FFF2-40B4-BE49-F238E27FC236}">
                <a16:creationId xmlns:a16="http://schemas.microsoft.com/office/drawing/2014/main" id="{343A6BB0-7499-2A07-651E-CC2C9C288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4B7B5-12DA-102C-50F0-5DF12DBEFDCC}"/>
              </a:ext>
            </a:extLst>
          </p:cNvPr>
          <p:cNvSpPr>
            <a:spLocks noGrp="1"/>
          </p:cNvSpPr>
          <p:nvPr>
            <p:ph type="sldNum" sz="quarter" idx="12"/>
          </p:nvPr>
        </p:nvSpPr>
        <p:spPr/>
        <p:txBody>
          <a:bodyPr/>
          <a:lstStyle/>
          <a:p>
            <a:fld id="{CD52F6B5-8A00-4CD9-BAFD-4D7481ACAF34}" type="slidenum">
              <a:rPr lang="en-US" smtClean="0"/>
              <a:t>‹#›</a:t>
            </a:fld>
            <a:endParaRPr lang="en-US"/>
          </a:p>
        </p:txBody>
      </p:sp>
    </p:spTree>
    <p:extLst>
      <p:ext uri="{BB962C8B-B14F-4D97-AF65-F5344CB8AC3E}">
        <p14:creationId xmlns:p14="http://schemas.microsoft.com/office/powerpoint/2010/main" val="735115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BF7AB-0189-C6A9-8555-15A9D54AD18B}"/>
              </a:ext>
            </a:extLst>
          </p:cNvPr>
          <p:cNvSpPr>
            <a:spLocks noGrp="1"/>
          </p:cNvSpPr>
          <p:nvPr>
            <p:ph type="title"/>
          </p:nvPr>
        </p:nvSpPr>
        <p:spPr/>
        <p:txBody>
          <a:bodyPr/>
          <a:lstStyle/>
          <a:p>
            <a:r>
              <a:rPr lang="en-US"/>
              <a:t>Click to edit Master title style</a:t>
            </a:r>
            <a:endParaRPr lang="en-MX"/>
          </a:p>
        </p:txBody>
      </p:sp>
      <p:sp>
        <p:nvSpPr>
          <p:cNvPr id="3" name="Content Placeholder 2">
            <a:extLst>
              <a:ext uri="{FF2B5EF4-FFF2-40B4-BE49-F238E27FC236}">
                <a16:creationId xmlns:a16="http://schemas.microsoft.com/office/drawing/2014/main" id="{6B6D27E0-76BF-AD39-BFA2-804DA09220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Content Placeholder 3">
            <a:extLst>
              <a:ext uri="{FF2B5EF4-FFF2-40B4-BE49-F238E27FC236}">
                <a16:creationId xmlns:a16="http://schemas.microsoft.com/office/drawing/2014/main" id="{D82EE51F-478D-4A01-B889-B348122148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5" name="Date Placeholder 4">
            <a:extLst>
              <a:ext uri="{FF2B5EF4-FFF2-40B4-BE49-F238E27FC236}">
                <a16:creationId xmlns:a16="http://schemas.microsoft.com/office/drawing/2014/main" id="{C299B7DE-B704-DD32-8E23-04F3366853C0}"/>
              </a:ext>
            </a:extLst>
          </p:cNvPr>
          <p:cNvSpPr>
            <a:spLocks noGrp="1"/>
          </p:cNvSpPr>
          <p:nvPr>
            <p:ph type="dt" sz="half" idx="10"/>
          </p:nvPr>
        </p:nvSpPr>
        <p:spPr/>
        <p:txBody>
          <a:bodyPr/>
          <a:lstStyle/>
          <a:p>
            <a:fld id="{9EC2028C-5444-4D4C-BAE8-B90B02C8C514}" type="datetimeFigureOut">
              <a:rPr lang="en-US" smtClean="0"/>
              <a:t>6/12/2025</a:t>
            </a:fld>
            <a:endParaRPr lang="en-US"/>
          </a:p>
        </p:txBody>
      </p:sp>
      <p:sp>
        <p:nvSpPr>
          <p:cNvPr id="6" name="Footer Placeholder 5">
            <a:extLst>
              <a:ext uri="{FF2B5EF4-FFF2-40B4-BE49-F238E27FC236}">
                <a16:creationId xmlns:a16="http://schemas.microsoft.com/office/drawing/2014/main" id="{02F67390-6134-5CF0-FEB4-06AB5554E6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7FDC7C-6FEA-5D57-31CB-F81FEE96CCD2}"/>
              </a:ext>
            </a:extLst>
          </p:cNvPr>
          <p:cNvSpPr>
            <a:spLocks noGrp="1"/>
          </p:cNvSpPr>
          <p:nvPr>
            <p:ph type="sldNum" sz="quarter" idx="12"/>
          </p:nvPr>
        </p:nvSpPr>
        <p:spPr/>
        <p:txBody>
          <a:bodyPr/>
          <a:lstStyle/>
          <a:p>
            <a:fld id="{CD52F6B5-8A00-4CD9-BAFD-4D7481ACAF34}" type="slidenum">
              <a:rPr lang="en-US" smtClean="0"/>
              <a:t>‹#›</a:t>
            </a:fld>
            <a:endParaRPr lang="en-US"/>
          </a:p>
        </p:txBody>
      </p:sp>
    </p:spTree>
    <p:extLst>
      <p:ext uri="{BB962C8B-B14F-4D97-AF65-F5344CB8AC3E}">
        <p14:creationId xmlns:p14="http://schemas.microsoft.com/office/powerpoint/2010/main" val="353084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F9B5-2CC2-B043-C66C-D3FE63952955}"/>
              </a:ext>
            </a:extLst>
          </p:cNvPr>
          <p:cNvSpPr>
            <a:spLocks noGrp="1"/>
          </p:cNvSpPr>
          <p:nvPr>
            <p:ph type="title"/>
          </p:nvPr>
        </p:nvSpPr>
        <p:spPr>
          <a:xfrm>
            <a:off x="839788" y="365125"/>
            <a:ext cx="10515600" cy="1325563"/>
          </a:xfrm>
        </p:spPr>
        <p:txBody>
          <a:bodyPr/>
          <a:lstStyle/>
          <a:p>
            <a:r>
              <a:rPr lang="en-US"/>
              <a:t>Click to edit Master title style</a:t>
            </a:r>
            <a:endParaRPr lang="en-MX"/>
          </a:p>
        </p:txBody>
      </p:sp>
      <p:sp>
        <p:nvSpPr>
          <p:cNvPr id="3" name="Text Placeholder 2">
            <a:extLst>
              <a:ext uri="{FF2B5EF4-FFF2-40B4-BE49-F238E27FC236}">
                <a16:creationId xmlns:a16="http://schemas.microsoft.com/office/drawing/2014/main" id="{3B839EEE-D77B-3BAA-F2AB-6D7C6A5158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EEED00-DFAA-6261-6DC4-1D111DB825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5" name="Text Placeholder 4">
            <a:extLst>
              <a:ext uri="{FF2B5EF4-FFF2-40B4-BE49-F238E27FC236}">
                <a16:creationId xmlns:a16="http://schemas.microsoft.com/office/drawing/2014/main" id="{EBD97DED-70C9-81F6-1B3E-2F26F259DC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D25761-CF73-8ABA-C952-ED7898BF72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7" name="Date Placeholder 6">
            <a:extLst>
              <a:ext uri="{FF2B5EF4-FFF2-40B4-BE49-F238E27FC236}">
                <a16:creationId xmlns:a16="http://schemas.microsoft.com/office/drawing/2014/main" id="{60658609-7086-77AD-6D13-9EBC9397B7A9}"/>
              </a:ext>
            </a:extLst>
          </p:cNvPr>
          <p:cNvSpPr>
            <a:spLocks noGrp="1"/>
          </p:cNvSpPr>
          <p:nvPr>
            <p:ph type="dt" sz="half" idx="10"/>
          </p:nvPr>
        </p:nvSpPr>
        <p:spPr/>
        <p:txBody>
          <a:bodyPr/>
          <a:lstStyle/>
          <a:p>
            <a:fld id="{9EC2028C-5444-4D4C-BAE8-B90B02C8C514}" type="datetimeFigureOut">
              <a:rPr lang="en-US" smtClean="0"/>
              <a:t>6/12/2025</a:t>
            </a:fld>
            <a:endParaRPr lang="en-US"/>
          </a:p>
        </p:txBody>
      </p:sp>
      <p:sp>
        <p:nvSpPr>
          <p:cNvPr id="8" name="Footer Placeholder 7">
            <a:extLst>
              <a:ext uri="{FF2B5EF4-FFF2-40B4-BE49-F238E27FC236}">
                <a16:creationId xmlns:a16="http://schemas.microsoft.com/office/drawing/2014/main" id="{2E96C77D-11F3-0006-DE8D-6816CA259F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4D6484-88B2-AAC8-4CF0-2916301E5560}"/>
              </a:ext>
            </a:extLst>
          </p:cNvPr>
          <p:cNvSpPr>
            <a:spLocks noGrp="1"/>
          </p:cNvSpPr>
          <p:nvPr>
            <p:ph type="sldNum" sz="quarter" idx="12"/>
          </p:nvPr>
        </p:nvSpPr>
        <p:spPr/>
        <p:txBody>
          <a:bodyPr/>
          <a:lstStyle/>
          <a:p>
            <a:fld id="{CD52F6B5-8A00-4CD9-BAFD-4D7481ACAF34}" type="slidenum">
              <a:rPr lang="en-US" smtClean="0"/>
              <a:t>‹#›</a:t>
            </a:fld>
            <a:endParaRPr lang="en-US"/>
          </a:p>
        </p:txBody>
      </p:sp>
    </p:spTree>
    <p:extLst>
      <p:ext uri="{BB962C8B-B14F-4D97-AF65-F5344CB8AC3E}">
        <p14:creationId xmlns:p14="http://schemas.microsoft.com/office/powerpoint/2010/main" val="184449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13104-C04C-C914-D002-0FAFAB3D00BC}"/>
              </a:ext>
            </a:extLst>
          </p:cNvPr>
          <p:cNvSpPr>
            <a:spLocks noGrp="1"/>
          </p:cNvSpPr>
          <p:nvPr>
            <p:ph type="title"/>
          </p:nvPr>
        </p:nvSpPr>
        <p:spPr/>
        <p:txBody>
          <a:bodyPr/>
          <a:lstStyle/>
          <a:p>
            <a:r>
              <a:rPr lang="en-US"/>
              <a:t>Click to edit Master title style</a:t>
            </a:r>
            <a:endParaRPr lang="en-MX"/>
          </a:p>
        </p:txBody>
      </p:sp>
      <p:sp>
        <p:nvSpPr>
          <p:cNvPr id="3" name="Date Placeholder 2">
            <a:extLst>
              <a:ext uri="{FF2B5EF4-FFF2-40B4-BE49-F238E27FC236}">
                <a16:creationId xmlns:a16="http://schemas.microsoft.com/office/drawing/2014/main" id="{47CC95A3-6693-83C4-8A71-8374C09059C2}"/>
              </a:ext>
            </a:extLst>
          </p:cNvPr>
          <p:cNvSpPr>
            <a:spLocks noGrp="1"/>
          </p:cNvSpPr>
          <p:nvPr>
            <p:ph type="dt" sz="half" idx="10"/>
          </p:nvPr>
        </p:nvSpPr>
        <p:spPr/>
        <p:txBody>
          <a:bodyPr/>
          <a:lstStyle/>
          <a:p>
            <a:fld id="{9EC2028C-5444-4D4C-BAE8-B90B02C8C514}" type="datetimeFigureOut">
              <a:rPr lang="en-US" smtClean="0"/>
              <a:t>6/12/2025</a:t>
            </a:fld>
            <a:endParaRPr lang="en-US"/>
          </a:p>
        </p:txBody>
      </p:sp>
      <p:sp>
        <p:nvSpPr>
          <p:cNvPr id="4" name="Footer Placeholder 3">
            <a:extLst>
              <a:ext uri="{FF2B5EF4-FFF2-40B4-BE49-F238E27FC236}">
                <a16:creationId xmlns:a16="http://schemas.microsoft.com/office/drawing/2014/main" id="{6879F549-D700-7F7B-735D-55FE905BF9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A1C1EB-3CDC-4EB0-2F7C-7C8BEEFE4F02}"/>
              </a:ext>
            </a:extLst>
          </p:cNvPr>
          <p:cNvSpPr>
            <a:spLocks noGrp="1"/>
          </p:cNvSpPr>
          <p:nvPr>
            <p:ph type="sldNum" sz="quarter" idx="12"/>
          </p:nvPr>
        </p:nvSpPr>
        <p:spPr/>
        <p:txBody>
          <a:bodyPr/>
          <a:lstStyle/>
          <a:p>
            <a:fld id="{CD52F6B5-8A00-4CD9-BAFD-4D7481ACAF34}" type="slidenum">
              <a:rPr lang="en-US" smtClean="0"/>
              <a:t>‹#›</a:t>
            </a:fld>
            <a:endParaRPr lang="en-US"/>
          </a:p>
        </p:txBody>
      </p:sp>
    </p:spTree>
    <p:extLst>
      <p:ext uri="{BB962C8B-B14F-4D97-AF65-F5344CB8AC3E}">
        <p14:creationId xmlns:p14="http://schemas.microsoft.com/office/powerpoint/2010/main" val="308037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E18232-993A-8349-9B3A-0C87221E83A4}"/>
              </a:ext>
            </a:extLst>
          </p:cNvPr>
          <p:cNvSpPr>
            <a:spLocks noGrp="1"/>
          </p:cNvSpPr>
          <p:nvPr>
            <p:ph type="dt" sz="half" idx="10"/>
          </p:nvPr>
        </p:nvSpPr>
        <p:spPr/>
        <p:txBody>
          <a:bodyPr/>
          <a:lstStyle/>
          <a:p>
            <a:fld id="{9EC2028C-5444-4D4C-BAE8-B90B02C8C514}" type="datetimeFigureOut">
              <a:rPr lang="en-US" smtClean="0"/>
              <a:t>6/12/2025</a:t>
            </a:fld>
            <a:endParaRPr lang="en-US"/>
          </a:p>
        </p:txBody>
      </p:sp>
      <p:sp>
        <p:nvSpPr>
          <p:cNvPr id="3" name="Footer Placeholder 2">
            <a:extLst>
              <a:ext uri="{FF2B5EF4-FFF2-40B4-BE49-F238E27FC236}">
                <a16:creationId xmlns:a16="http://schemas.microsoft.com/office/drawing/2014/main" id="{CEC0F084-EB8B-8A36-37E9-2D80FBC717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D8DCE9-2097-8FF3-2805-B1D73517E500}"/>
              </a:ext>
            </a:extLst>
          </p:cNvPr>
          <p:cNvSpPr>
            <a:spLocks noGrp="1"/>
          </p:cNvSpPr>
          <p:nvPr>
            <p:ph type="sldNum" sz="quarter" idx="12"/>
          </p:nvPr>
        </p:nvSpPr>
        <p:spPr/>
        <p:txBody>
          <a:bodyPr/>
          <a:lstStyle/>
          <a:p>
            <a:fld id="{CD52F6B5-8A00-4CD9-BAFD-4D7481ACAF34}" type="slidenum">
              <a:rPr lang="en-US" smtClean="0"/>
              <a:t>‹#›</a:t>
            </a:fld>
            <a:endParaRPr lang="en-US"/>
          </a:p>
        </p:txBody>
      </p:sp>
    </p:spTree>
    <p:extLst>
      <p:ext uri="{BB962C8B-B14F-4D97-AF65-F5344CB8AC3E}">
        <p14:creationId xmlns:p14="http://schemas.microsoft.com/office/powerpoint/2010/main" val="353860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75D53-4495-BD74-C03A-A2F6689452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X"/>
          </a:p>
        </p:txBody>
      </p:sp>
      <p:sp>
        <p:nvSpPr>
          <p:cNvPr id="3" name="Content Placeholder 2">
            <a:extLst>
              <a:ext uri="{FF2B5EF4-FFF2-40B4-BE49-F238E27FC236}">
                <a16:creationId xmlns:a16="http://schemas.microsoft.com/office/drawing/2014/main" id="{42F1C78B-A1A4-DC4D-B1BD-C666DB7C21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Text Placeholder 3">
            <a:extLst>
              <a:ext uri="{FF2B5EF4-FFF2-40B4-BE49-F238E27FC236}">
                <a16:creationId xmlns:a16="http://schemas.microsoft.com/office/drawing/2014/main" id="{F19D27DA-7BB4-5DBA-C46C-EE0D356DF8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C6A99D-5C1B-7D65-B062-287781792AA5}"/>
              </a:ext>
            </a:extLst>
          </p:cNvPr>
          <p:cNvSpPr>
            <a:spLocks noGrp="1"/>
          </p:cNvSpPr>
          <p:nvPr>
            <p:ph type="dt" sz="half" idx="10"/>
          </p:nvPr>
        </p:nvSpPr>
        <p:spPr/>
        <p:txBody>
          <a:bodyPr/>
          <a:lstStyle/>
          <a:p>
            <a:fld id="{9EC2028C-5444-4D4C-BAE8-B90B02C8C514}" type="datetimeFigureOut">
              <a:rPr lang="en-US" smtClean="0"/>
              <a:t>6/12/2025</a:t>
            </a:fld>
            <a:endParaRPr lang="en-US"/>
          </a:p>
        </p:txBody>
      </p:sp>
      <p:sp>
        <p:nvSpPr>
          <p:cNvPr id="6" name="Footer Placeholder 5">
            <a:extLst>
              <a:ext uri="{FF2B5EF4-FFF2-40B4-BE49-F238E27FC236}">
                <a16:creationId xmlns:a16="http://schemas.microsoft.com/office/drawing/2014/main" id="{C52F2E4F-C02D-B527-F592-7D7E4F1EBA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12F4BD-C153-6D80-7225-C10A9B3E7FC8}"/>
              </a:ext>
            </a:extLst>
          </p:cNvPr>
          <p:cNvSpPr>
            <a:spLocks noGrp="1"/>
          </p:cNvSpPr>
          <p:nvPr>
            <p:ph type="sldNum" sz="quarter" idx="12"/>
          </p:nvPr>
        </p:nvSpPr>
        <p:spPr/>
        <p:txBody>
          <a:bodyPr/>
          <a:lstStyle/>
          <a:p>
            <a:fld id="{CD52F6B5-8A00-4CD9-BAFD-4D7481ACAF34}" type="slidenum">
              <a:rPr lang="en-US" smtClean="0"/>
              <a:t>‹#›</a:t>
            </a:fld>
            <a:endParaRPr lang="en-US"/>
          </a:p>
        </p:txBody>
      </p:sp>
    </p:spTree>
    <p:extLst>
      <p:ext uri="{BB962C8B-B14F-4D97-AF65-F5344CB8AC3E}">
        <p14:creationId xmlns:p14="http://schemas.microsoft.com/office/powerpoint/2010/main" val="2917628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65063-A09B-9B49-77F0-5F0851EA52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X"/>
          </a:p>
        </p:txBody>
      </p:sp>
      <p:sp>
        <p:nvSpPr>
          <p:cNvPr id="3" name="Picture Placeholder 2">
            <a:extLst>
              <a:ext uri="{FF2B5EF4-FFF2-40B4-BE49-F238E27FC236}">
                <a16:creationId xmlns:a16="http://schemas.microsoft.com/office/drawing/2014/main" id="{92976E21-4A9A-C7AB-F6ED-036F12D615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X"/>
          </a:p>
        </p:txBody>
      </p:sp>
      <p:sp>
        <p:nvSpPr>
          <p:cNvPr id="4" name="Text Placeholder 3">
            <a:extLst>
              <a:ext uri="{FF2B5EF4-FFF2-40B4-BE49-F238E27FC236}">
                <a16:creationId xmlns:a16="http://schemas.microsoft.com/office/drawing/2014/main" id="{19B949A1-B054-1020-EB3D-E11D3E836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A4E71-9453-65F3-C9A5-A695CED0601D}"/>
              </a:ext>
            </a:extLst>
          </p:cNvPr>
          <p:cNvSpPr>
            <a:spLocks noGrp="1"/>
          </p:cNvSpPr>
          <p:nvPr>
            <p:ph type="dt" sz="half" idx="10"/>
          </p:nvPr>
        </p:nvSpPr>
        <p:spPr/>
        <p:txBody>
          <a:bodyPr/>
          <a:lstStyle/>
          <a:p>
            <a:fld id="{9EC2028C-5444-4D4C-BAE8-B90B02C8C514}" type="datetimeFigureOut">
              <a:rPr lang="en-US" smtClean="0"/>
              <a:t>6/12/2025</a:t>
            </a:fld>
            <a:endParaRPr lang="en-US"/>
          </a:p>
        </p:txBody>
      </p:sp>
      <p:sp>
        <p:nvSpPr>
          <p:cNvPr id="6" name="Footer Placeholder 5">
            <a:extLst>
              <a:ext uri="{FF2B5EF4-FFF2-40B4-BE49-F238E27FC236}">
                <a16:creationId xmlns:a16="http://schemas.microsoft.com/office/drawing/2014/main" id="{91860930-3D91-FEDF-BC8E-3B3645F95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01B5E5-6D53-4446-3E55-BD4E7F66683B}"/>
              </a:ext>
            </a:extLst>
          </p:cNvPr>
          <p:cNvSpPr>
            <a:spLocks noGrp="1"/>
          </p:cNvSpPr>
          <p:nvPr>
            <p:ph type="sldNum" sz="quarter" idx="12"/>
          </p:nvPr>
        </p:nvSpPr>
        <p:spPr/>
        <p:txBody>
          <a:bodyPr/>
          <a:lstStyle/>
          <a:p>
            <a:fld id="{CD52F6B5-8A00-4CD9-BAFD-4D7481ACAF34}" type="slidenum">
              <a:rPr lang="en-US" smtClean="0"/>
              <a:t>‹#›</a:t>
            </a:fld>
            <a:endParaRPr lang="en-US"/>
          </a:p>
        </p:txBody>
      </p:sp>
    </p:spTree>
    <p:extLst>
      <p:ext uri="{BB962C8B-B14F-4D97-AF65-F5344CB8AC3E}">
        <p14:creationId xmlns:p14="http://schemas.microsoft.com/office/powerpoint/2010/main" val="1220032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153043-0F16-A398-9D0B-53AC538B25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X"/>
          </a:p>
        </p:txBody>
      </p:sp>
      <p:sp>
        <p:nvSpPr>
          <p:cNvPr id="3" name="Text Placeholder 2">
            <a:extLst>
              <a:ext uri="{FF2B5EF4-FFF2-40B4-BE49-F238E27FC236}">
                <a16:creationId xmlns:a16="http://schemas.microsoft.com/office/drawing/2014/main" id="{1C64AB7A-3441-3F36-61E8-9E66CC4CC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4" name="Date Placeholder 3">
            <a:extLst>
              <a:ext uri="{FF2B5EF4-FFF2-40B4-BE49-F238E27FC236}">
                <a16:creationId xmlns:a16="http://schemas.microsoft.com/office/drawing/2014/main" id="{9DF0AEDF-B5C9-0158-692A-0A57888A1A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DDEAB-4709-7449-9F4F-31A4797809A3}" type="datetimeFigureOut">
              <a:rPr lang="en-MX" smtClean="0"/>
              <a:t>06/12/2025</a:t>
            </a:fld>
            <a:endParaRPr lang="en-MX"/>
          </a:p>
        </p:txBody>
      </p:sp>
      <p:sp>
        <p:nvSpPr>
          <p:cNvPr id="5" name="Footer Placeholder 4">
            <a:extLst>
              <a:ext uri="{FF2B5EF4-FFF2-40B4-BE49-F238E27FC236}">
                <a16:creationId xmlns:a16="http://schemas.microsoft.com/office/drawing/2014/main" id="{88AAFC56-DFCB-71C7-8972-F7D4E4BB70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1EC264E-D0F4-644E-A46F-C7A552BA45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D05FD-8684-374C-BDF6-59D46E603E43}" type="slidenum">
              <a:rPr lang="en-MX" smtClean="0"/>
              <a:t>‹#›</a:t>
            </a:fld>
            <a:endParaRPr lang="en-MX"/>
          </a:p>
        </p:txBody>
      </p:sp>
      <p:pic>
        <p:nvPicPr>
          <p:cNvPr id="7" name="Picture 6">
            <a:extLst>
              <a:ext uri="{FF2B5EF4-FFF2-40B4-BE49-F238E27FC236}">
                <a16:creationId xmlns:a16="http://schemas.microsoft.com/office/drawing/2014/main" id="{18861CFF-BCA6-833A-5A39-5E30B45E9BDF}"/>
              </a:ext>
            </a:extLst>
          </p:cNvPr>
          <p:cNvPicPr>
            <a:picLocks noChangeAspect="1"/>
          </p:cNvPicPr>
          <p:nvPr userDrawn="1"/>
        </p:nvPicPr>
        <p:blipFill>
          <a:blip r:embed="rId14"/>
          <a:stretch>
            <a:fillRect/>
          </a:stretch>
        </p:blipFill>
        <p:spPr>
          <a:xfrm>
            <a:off x="9698711" y="5883592"/>
            <a:ext cx="2205038" cy="852488"/>
          </a:xfrm>
          <a:prstGeom prst="rect">
            <a:avLst/>
          </a:prstGeom>
        </p:spPr>
      </p:pic>
      <p:sp>
        <p:nvSpPr>
          <p:cNvPr id="8" name="Rectangle 7">
            <a:extLst>
              <a:ext uri="{FF2B5EF4-FFF2-40B4-BE49-F238E27FC236}">
                <a16:creationId xmlns:a16="http://schemas.microsoft.com/office/drawing/2014/main" id="{D6783749-541F-08CE-C43D-E41AFCE1B7FD}"/>
              </a:ext>
            </a:extLst>
          </p:cNvPr>
          <p:cNvSpPr/>
          <p:nvPr userDrawn="1"/>
        </p:nvSpPr>
        <p:spPr>
          <a:xfrm>
            <a:off x="0" y="-1"/>
            <a:ext cx="12192000" cy="852488"/>
          </a:xfrm>
          <a:prstGeom prst="rect">
            <a:avLst/>
          </a:prstGeom>
          <a:solidFill>
            <a:srgbClr val="009C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708739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66183-84C9-CC70-D2C9-7D929647775F}"/>
              </a:ext>
            </a:extLst>
          </p:cNvPr>
          <p:cNvSpPr>
            <a:spLocks noGrp="1"/>
          </p:cNvSpPr>
          <p:nvPr>
            <p:ph type="title"/>
          </p:nvPr>
        </p:nvSpPr>
        <p:spPr>
          <a:xfrm>
            <a:off x="736597" y="736600"/>
            <a:ext cx="10718802" cy="5769131"/>
          </a:xfrm>
        </p:spPr>
        <p:txBody>
          <a:bodyPr>
            <a:noAutofit/>
          </a:bodyPr>
          <a:lstStyle/>
          <a:p>
            <a:pPr>
              <a:lnSpc>
                <a:spcPts val="5000"/>
              </a:lnSpc>
            </a:pPr>
            <a:r>
              <a:rPr lang="en-US" sz="5000" b="1" dirty="0">
                <a:solidFill>
                  <a:schemeClr val="bg1"/>
                </a:solidFill>
                <a:latin typeface="DINOT-Bold" panose="02000503030000020003" pitchFamily="2" charset="77"/>
              </a:rPr>
              <a:t>MODULE 4:</a:t>
            </a:r>
            <a:br>
              <a:rPr lang="en-US" sz="5000" b="1" dirty="0">
                <a:solidFill>
                  <a:schemeClr val="bg1"/>
                </a:solidFill>
                <a:latin typeface="DINOT-Bold" panose="02000503030000020003" pitchFamily="2" charset="77"/>
              </a:rPr>
            </a:br>
            <a:r>
              <a:rPr lang="en-US" sz="5000" dirty="0">
                <a:solidFill>
                  <a:schemeClr val="bg1"/>
                </a:solidFill>
                <a:latin typeface="DINOT-Regular" panose="02000503030000020003" pitchFamily="2" charset="77"/>
                <a:cs typeface="Poppins"/>
              </a:rPr>
              <a:t>MOBILISING FOR HIV SELF-TESTING</a:t>
            </a:r>
            <a:br>
              <a:rPr lang="en-US" sz="5000" dirty="0">
                <a:solidFill>
                  <a:schemeClr val="bg1"/>
                </a:solidFill>
                <a:latin typeface="DINOT-Regular" panose="02000503030000020003" pitchFamily="2" charset="77"/>
                <a:cs typeface="Poppins"/>
              </a:rPr>
            </a:br>
            <a:r>
              <a:rPr lang="en-US" sz="5000" dirty="0">
                <a:solidFill>
                  <a:schemeClr val="bg1"/>
                </a:solidFill>
                <a:latin typeface="DINOT-Regular" panose="02000503030000020003" pitchFamily="2" charset="77"/>
                <a:cs typeface="Poppins"/>
              </a:rPr>
              <a:t>PRE-TEST INFORMATION</a:t>
            </a:r>
            <a:br>
              <a:rPr lang="en-US" sz="5000" dirty="0">
                <a:solidFill>
                  <a:schemeClr val="bg1"/>
                </a:solidFill>
                <a:latin typeface="DINOT-Regular" panose="02000503030000020003" pitchFamily="2" charset="77"/>
                <a:cs typeface="Poppins"/>
              </a:rPr>
            </a:br>
            <a:r>
              <a:rPr lang="en-US" sz="5000" dirty="0">
                <a:solidFill>
                  <a:schemeClr val="bg1"/>
                </a:solidFill>
                <a:latin typeface="DINOT-Regular" panose="02000503030000020003" pitchFamily="2" charset="77"/>
                <a:cs typeface="Poppins"/>
              </a:rPr>
              <a:t>CONDUCTING HIV SELF-TESTING</a:t>
            </a:r>
            <a:endParaRPr lang="en-US" sz="5000" dirty="0">
              <a:solidFill>
                <a:schemeClr val="bg1"/>
              </a:solidFill>
              <a:latin typeface="DINOT-Regular" panose="02000503030000020003" pitchFamily="2" charset="77"/>
            </a:endParaRPr>
          </a:p>
        </p:txBody>
      </p:sp>
      <p:pic>
        <p:nvPicPr>
          <p:cNvPr id="17" name="Picture 16">
            <a:extLst>
              <a:ext uri="{FF2B5EF4-FFF2-40B4-BE49-F238E27FC236}">
                <a16:creationId xmlns:a16="http://schemas.microsoft.com/office/drawing/2014/main" id="{7C860D75-37A1-8085-4448-2ABD9E9D7420}"/>
              </a:ext>
            </a:extLst>
          </p:cNvPr>
          <p:cNvPicPr>
            <a:picLocks noChangeAspect="1"/>
          </p:cNvPicPr>
          <p:nvPr/>
        </p:nvPicPr>
        <p:blipFill>
          <a:blip r:embed="rId2"/>
          <a:stretch>
            <a:fillRect/>
          </a:stretch>
        </p:blipFill>
        <p:spPr>
          <a:xfrm>
            <a:off x="736598" y="365112"/>
            <a:ext cx="1714500" cy="533400"/>
          </a:xfrm>
          <a:prstGeom prst="rect">
            <a:avLst/>
          </a:prstGeom>
        </p:spPr>
      </p:pic>
    </p:spTree>
    <p:extLst>
      <p:ext uri="{BB962C8B-B14F-4D97-AF65-F5344CB8AC3E}">
        <p14:creationId xmlns:p14="http://schemas.microsoft.com/office/powerpoint/2010/main" val="3476676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9A52690-4F85-9E42-830C-E42B5DF211F1}"/>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lang="en-US" sz="2500" dirty="0">
                <a:solidFill>
                  <a:schemeClr val="accent1"/>
                </a:solidFill>
                <a:latin typeface="DINOT-Regular" panose="02000503030000020003" pitchFamily="2" charset="77"/>
              </a:rPr>
              <a:t>Key Messages for Pre-Test Information</a:t>
            </a:r>
            <a:endPar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sp>
        <p:nvSpPr>
          <p:cNvPr id="6" name="Rectangle 5">
            <a:extLst>
              <a:ext uri="{FF2B5EF4-FFF2-40B4-BE49-F238E27FC236}">
                <a16:creationId xmlns:a16="http://schemas.microsoft.com/office/drawing/2014/main" id="{EB1BB464-7320-CF22-8B84-C5DEB1D63A67}"/>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7" name="Title 1">
            <a:extLst>
              <a:ext uri="{FF2B5EF4-FFF2-40B4-BE49-F238E27FC236}">
                <a16:creationId xmlns:a16="http://schemas.microsoft.com/office/drawing/2014/main" id="{FB398ED4-1EE4-BA79-B50E-7AEA47A2EC5F}"/>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4</a:t>
            </a:r>
          </a:p>
        </p:txBody>
      </p:sp>
      <p:sp>
        <p:nvSpPr>
          <p:cNvPr id="8" name="Content Placeholder 2">
            <a:extLst>
              <a:ext uri="{FF2B5EF4-FFF2-40B4-BE49-F238E27FC236}">
                <a16:creationId xmlns:a16="http://schemas.microsoft.com/office/drawing/2014/main" id="{6AEAD3EC-29FB-CE38-2EB0-688284148BE3}"/>
              </a:ext>
            </a:extLst>
          </p:cNvPr>
          <p:cNvSpPr txBox="1">
            <a:spLocks/>
          </p:cNvSpPr>
          <p:nvPr/>
        </p:nvSpPr>
        <p:spPr>
          <a:xfrm>
            <a:off x="736600" y="1109883"/>
            <a:ext cx="10718799" cy="33470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SzPts val="1000"/>
              <a:buNone/>
              <a:tabLst>
                <a:tab pos="457200" algn="l"/>
              </a:tabLst>
            </a:pPr>
            <a:r>
              <a:rPr lang="en-ZA" sz="1750" b="1" dirty="0">
                <a:solidFill>
                  <a:schemeClr val="accent1"/>
                </a:solidFill>
                <a:effectLst/>
                <a:latin typeface="DINOT-Bold" panose="02000503030000020003" pitchFamily="2" charset="77"/>
                <a:ea typeface="Times New Roman" panose="02020603050405020304" pitchFamily="18" charset="0"/>
              </a:rPr>
              <a:t>Main talking points:</a:t>
            </a:r>
          </a:p>
        </p:txBody>
      </p:sp>
      <p:sp>
        <p:nvSpPr>
          <p:cNvPr id="9" name="TextBox 8">
            <a:extLst>
              <a:ext uri="{FF2B5EF4-FFF2-40B4-BE49-F238E27FC236}">
                <a16:creationId xmlns:a16="http://schemas.microsoft.com/office/drawing/2014/main" id="{A94F1F12-4685-7C97-0CE0-EEA1C4B556F1}"/>
              </a:ext>
            </a:extLst>
          </p:cNvPr>
          <p:cNvSpPr txBox="1"/>
          <p:nvPr/>
        </p:nvSpPr>
        <p:spPr>
          <a:xfrm>
            <a:off x="736599" y="1705447"/>
            <a:ext cx="10718799" cy="630942"/>
          </a:xfrm>
          <a:prstGeom prst="rect">
            <a:avLst/>
          </a:prstGeom>
          <a:solidFill>
            <a:schemeClr val="bg2"/>
          </a:solidFill>
        </p:spPr>
        <p:txBody>
          <a:bodyPr wrap="square" lIns="91440" tIns="45720" rIns="91440" bIns="45720" anchor="t">
            <a:spAutoFit/>
          </a:bodyPr>
          <a:lstStyle/>
          <a:p>
            <a:pPr marL="0" marR="0" algn="l">
              <a:spcBef>
                <a:spcPts val="0"/>
              </a:spcBef>
            </a:pPr>
            <a:r>
              <a:rPr lang="en-GB" sz="1750" b="1" kern="100" dirty="0">
                <a:solidFill>
                  <a:schemeClr val="tx2"/>
                </a:solidFill>
                <a:effectLst/>
                <a:latin typeface="DINOT-Bold" panose="02000503030000020003" pitchFamily="2" charset="77"/>
              </a:rPr>
              <a:t>PURPOSE: </a:t>
            </a:r>
          </a:p>
          <a:p>
            <a:pPr marL="285750" marR="0" indent="-285750" algn="l">
              <a:spcBef>
                <a:spcPts val="0"/>
              </a:spcBef>
              <a:buFont typeface="Arial" panose="020B0604020202020204" pitchFamily="34" charset="0"/>
              <a:buChar char="•"/>
            </a:pPr>
            <a:r>
              <a:rPr lang="en-GB" sz="1750" b="0" i="0" kern="100" dirty="0">
                <a:solidFill>
                  <a:schemeClr val="tx2"/>
                </a:solidFill>
                <a:effectLst/>
                <a:latin typeface="DINOT-Regular" panose="02000503030000020003" pitchFamily="2" charset="77"/>
              </a:rPr>
              <a:t>HIVST is a private and convenient way to test yourself in private for you to know your HIV status</a:t>
            </a:r>
          </a:p>
        </p:txBody>
      </p:sp>
      <p:sp>
        <p:nvSpPr>
          <p:cNvPr id="12" name="TextBox 11">
            <a:extLst>
              <a:ext uri="{FF2B5EF4-FFF2-40B4-BE49-F238E27FC236}">
                <a16:creationId xmlns:a16="http://schemas.microsoft.com/office/drawing/2014/main" id="{B3ED67AA-DAB2-39A3-921B-92BE7E25FD5C}"/>
              </a:ext>
            </a:extLst>
          </p:cNvPr>
          <p:cNvSpPr txBox="1"/>
          <p:nvPr/>
        </p:nvSpPr>
        <p:spPr>
          <a:xfrm>
            <a:off x="736599" y="2384860"/>
            <a:ext cx="10718799" cy="630942"/>
          </a:xfrm>
          <a:prstGeom prst="rect">
            <a:avLst/>
          </a:prstGeom>
          <a:solidFill>
            <a:schemeClr val="bg2"/>
          </a:solidFill>
        </p:spPr>
        <p:txBody>
          <a:bodyPr wrap="square" lIns="91440" tIns="45720" rIns="91440" bIns="45720" anchor="t">
            <a:spAutoFit/>
          </a:bodyPr>
          <a:lstStyle/>
          <a:p>
            <a:pPr marL="0" marR="0" algn="l">
              <a:spcBef>
                <a:spcPts val="0"/>
              </a:spcBef>
            </a:pPr>
            <a:r>
              <a:rPr lang="en-GB" sz="1750" b="1" kern="100" dirty="0">
                <a:solidFill>
                  <a:schemeClr val="tx2"/>
                </a:solidFill>
                <a:effectLst/>
                <a:latin typeface="DINOT-Bold" panose="02000503030000020003" pitchFamily="2" charset="77"/>
              </a:rPr>
              <a:t>USING THE TEST: </a:t>
            </a:r>
          </a:p>
          <a:p>
            <a:pPr marL="285750" marR="0" indent="-285750" algn="l">
              <a:spcBef>
                <a:spcPts val="0"/>
              </a:spcBef>
              <a:buFont typeface="Arial" panose="020B0604020202020204" pitchFamily="34" charset="0"/>
              <a:buChar char="•"/>
            </a:pPr>
            <a:r>
              <a:rPr lang="en-GB" sz="1750" b="0" i="0" kern="100" dirty="0">
                <a:solidFill>
                  <a:schemeClr val="tx2"/>
                </a:solidFill>
                <a:effectLst/>
                <a:latin typeface="DINOT-Regular" panose="02000503030000020003" pitchFamily="2" charset="77"/>
                <a:ea typeface="+mn-ea"/>
                <a:cs typeface="+mn-cs"/>
              </a:rPr>
              <a:t>Carefully</a:t>
            </a:r>
            <a:r>
              <a:rPr lang="en-GB" sz="1750" b="0" i="0" kern="100" dirty="0">
                <a:solidFill>
                  <a:schemeClr val="tx2"/>
                </a:solidFill>
                <a:effectLst/>
                <a:latin typeface="DINOT-Regular" panose="02000503030000020003" pitchFamily="2" charset="77"/>
              </a:rPr>
              <a:t> follow the step-by-step instructions provided in the HIVST kit</a:t>
            </a:r>
            <a:endParaRPr lang="en-GB" sz="1750" b="0" i="0" kern="100" dirty="0">
              <a:solidFill>
                <a:schemeClr val="tx2"/>
              </a:solidFill>
              <a:effectLst/>
              <a:latin typeface="DINOT-Regular" panose="02000503030000020003" pitchFamily="2" charset="77"/>
              <a:cs typeface="Times New Roman" panose="02020603050405020304" pitchFamily="18" charset="0"/>
            </a:endParaRPr>
          </a:p>
        </p:txBody>
      </p:sp>
      <p:sp>
        <p:nvSpPr>
          <p:cNvPr id="13" name="TextBox 12">
            <a:extLst>
              <a:ext uri="{FF2B5EF4-FFF2-40B4-BE49-F238E27FC236}">
                <a16:creationId xmlns:a16="http://schemas.microsoft.com/office/drawing/2014/main" id="{7EB2BDAC-21B9-252B-D768-E04EE96CC1DA}"/>
              </a:ext>
            </a:extLst>
          </p:cNvPr>
          <p:cNvSpPr txBox="1"/>
          <p:nvPr/>
        </p:nvSpPr>
        <p:spPr>
          <a:xfrm>
            <a:off x="736599" y="3064273"/>
            <a:ext cx="10718799" cy="1708160"/>
          </a:xfrm>
          <a:prstGeom prst="rect">
            <a:avLst/>
          </a:prstGeom>
          <a:solidFill>
            <a:schemeClr val="bg2"/>
          </a:solidFill>
        </p:spPr>
        <p:txBody>
          <a:bodyPr wrap="square" lIns="91440" tIns="45720" rIns="91440" bIns="45720" anchor="t">
            <a:spAutoFit/>
          </a:bodyPr>
          <a:lstStyle/>
          <a:p>
            <a:pPr marL="0" marR="0" algn="l">
              <a:spcBef>
                <a:spcPts val="0"/>
              </a:spcBef>
            </a:pPr>
            <a:r>
              <a:rPr lang="en-GB" sz="1750" b="1" kern="100" dirty="0">
                <a:solidFill>
                  <a:schemeClr val="tx2"/>
                </a:solidFill>
                <a:effectLst/>
                <a:latin typeface="DINOT-Bold" panose="02000503030000020003" pitchFamily="2" charset="77"/>
              </a:rPr>
              <a:t>UNDERSTANDING RESULTS AND NEXT STEPS:</a:t>
            </a:r>
          </a:p>
          <a:p>
            <a:pPr marL="285750" marR="0" indent="-285750" algn="l">
              <a:spcBef>
                <a:spcPts val="0"/>
              </a:spcBef>
              <a:buFont typeface="Arial" panose="020B0604020202020204" pitchFamily="34" charset="0"/>
              <a:buChar char="•"/>
            </a:pPr>
            <a:r>
              <a:rPr lang="en-GB" sz="1750" b="0" i="0" kern="100" dirty="0">
                <a:solidFill>
                  <a:schemeClr val="tx2"/>
                </a:solidFill>
                <a:effectLst/>
                <a:latin typeface="DINOT-Regular" panose="02000503030000020003" pitchFamily="2" charset="77"/>
              </a:rPr>
              <a:t>Non-reactive /Negative (one line): Interpret as HIV negative and no need for further testing, but consider retesting based on risk </a:t>
            </a:r>
          </a:p>
          <a:p>
            <a:pPr marL="285750" marR="0" indent="-285750" algn="l">
              <a:spcBef>
                <a:spcPts val="0"/>
              </a:spcBef>
              <a:buFont typeface="Arial" panose="020B0604020202020204" pitchFamily="34" charset="0"/>
              <a:buChar char="•"/>
            </a:pPr>
            <a:r>
              <a:rPr lang="en-GB" sz="1750" b="0" i="0" kern="100" dirty="0">
                <a:solidFill>
                  <a:schemeClr val="tx2"/>
                </a:solidFill>
                <a:effectLst/>
                <a:latin typeface="DINOT-Regular" panose="02000503030000020003" pitchFamily="2" charset="77"/>
              </a:rPr>
              <a:t>Reactive (two lines): Confirmatory testing </a:t>
            </a:r>
            <a:r>
              <a:rPr lang="en-GB" sz="1750" b="0" i="0" kern="100" dirty="0">
                <a:solidFill>
                  <a:schemeClr val="tx2"/>
                </a:solidFill>
                <a:effectLst/>
                <a:latin typeface="DINOT-Regular" panose="02000503030000020003" pitchFamily="2" charset="77"/>
                <a:ea typeface="+mn-ea"/>
                <a:cs typeface="+mn-cs"/>
              </a:rPr>
              <a:t>with</a:t>
            </a:r>
            <a:r>
              <a:rPr lang="en-GB" sz="1750" b="0" i="0" kern="100" dirty="0">
                <a:solidFill>
                  <a:schemeClr val="tx2"/>
                </a:solidFill>
                <a:effectLst/>
                <a:latin typeface="DINOT-Regular" panose="02000503030000020003" pitchFamily="2" charset="77"/>
              </a:rPr>
              <a:t> a healthcare provider is necessary to confirm an HIV reactive test result</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lang="en-ZA" sz="1750" b="0" i="0" kern="100" dirty="0">
                <a:solidFill>
                  <a:schemeClr val="tx2"/>
                </a:solidFill>
                <a:effectLst/>
                <a:latin typeface="DINOT-Regular" panose="02000503030000020003" pitchFamily="2" charset="77"/>
                <a:ea typeface="+mn-ea"/>
                <a:cs typeface="+mn-cs"/>
              </a:rPr>
              <a:t>Invalid: Retest with a new kit, or test with a health care provider using another test.</a:t>
            </a:r>
            <a:endParaRPr lang="en-GB" sz="1750" b="0" i="0" kern="100" dirty="0">
              <a:solidFill>
                <a:schemeClr val="tx2"/>
              </a:solidFill>
              <a:effectLst/>
              <a:latin typeface="DINOT-Regular" panose="02000503030000020003" pitchFamily="2" charset="77"/>
              <a:cs typeface="Times New Roman" panose="02020603050405020304" pitchFamily="18" charset="0"/>
            </a:endParaRPr>
          </a:p>
        </p:txBody>
      </p:sp>
      <p:sp>
        <p:nvSpPr>
          <p:cNvPr id="16" name="TextBox 15">
            <a:extLst>
              <a:ext uri="{FF2B5EF4-FFF2-40B4-BE49-F238E27FC236}">
                <a16:creationId xmlns:a16="http://schemas.microsoft.com/office/drawing/2014/main" id="{2F595EE7-5DAE-6C33-9ED9-37EBE0F4581F}"/>
              </a:ext>
            </a:extLst>
          </p:cNvPr>
          <p:cNvSpPr txBox="1"/>
          <p:nvPr/>
        </p:nvSpPr>
        <p:spPr>
          <a:xfrm>
            <a:off x="736599" y="4812177"/>
            <a:ext cx="10718799" cy="630942"/>
          </a:xfrm>
          <a:prstGeom prst="rect">
            <a:avLst/>
          </a:prstGeom>
          <a:solidFill>
            <a:schemeClr val="bg2"/>
          </a:solidFill>
        </p:spPr>
        <p:txBody>
          <a:bodyPr wrap="square" lIns="91440" tIns="45720" rIns="91440" bIns="45720" anchor="t">
            <a:spAutoFit/>
          </a:bodyPr>
          <a:lstStyle/>
          <a:p>
            <a:pPr marL="0" marR="0" algn="l">
              <a:spcBef>
                <a:spcPts val="0"/>
              </a:spcBef>
            </a:pPr>
            <a:r>
              <a:rPr lang="en-GB" sz="1750" b="1" kern="100" dirty="0">
                <a:solidFill>
                  <a:schemeClr val="tx2"/>
                </a:solidFill>
                <a:effectLst/>
                <a:latin typeface="DINOT-Bold" panose="02000503030000020003" pitchFamily="2" charset="77"/>
              </a:rPr>
              <a:t>PRIVACY: </a:t>
            </a:r>
          </a:p>
          <a:p>
            <a:pPr marL="285750" marR="0" indent="-285750" algn="l">
              <a:spcBef>
                <a:spcPts val="0"/>
              </a:spcBef>
              <a:buFont typeface="Arial" panose="020B0604020202020204" pitchFamily="34" charset="0"/>
              <a:buChar char="•"/>
            </a:pPr>
            <a:r>
              <a:rPr lang="en-GB" sz="1750" b="0" i="0" kern="100" dirty="0">
                <a:solidFill>
                  <a:schemeClr val="tx2"/>
                </a:solidFill>
                <a:effectLst/>
                <a:latin typeface="DINOT-Regular" panose="02000503030000020003" pitchFamily="2" charset="77"/>
              </a:rPr>
              <a:t>Testing is private, with options for provider support or </a:t>
            </a:r>
            <a:r>
              <a:rPr lang="en-GB" sz="1750" b="0" i="0" kern="100" dirty="0">
                <a:solidFill>
                  <a:schemeClr val="tx2"/>
                </a:solidFill>
                <a:effectLst/>
                <a:latin typeface="DINOT-Regular" panose="02000503030000020003" pitchFamily="2" charset="77"/>
                <a:ea typeface="+mn-ea"/>
                <a:cs typeface="+mn-cs"/>
              </a:rPr>
              <a:t>self-testing</a:t>
            </a:r>
            <a:r>
              <a:rPr lang="en-GB" sz="1750" b="0" i="0" kern="100" dirty="0">
                <a:solidFill>
                  <a:schemeClr val="tx2"/>
                </a:solidFill>
                <a:effectLst/>
                <a:latin typeface="DINOT-Regular" panose="02000503030000020003" pitchFamily="2" charset="77"/>
              </a:rPr>
              <a:t> in a private space</a:t>
            </a:r>
          </a:p>
        </p:txBody>
      </p:sp>
      <p:sp>
        <p:nvSpPr>
          <p:cNvPr id="17" name="TextBox 16">
            <a:extLst>
              <a:ext uri="{FF2B5EF4-FFF2-40B4-BE49-F238E27FC236}">
                <a16:creationId xmlns:a16="http://schemas.microsoft.com/office/drawing/2014/main" id="{E5D5CF4D-2D75-F1CD-4A13-139538BCB5E8}"/>
              </a:ext>
            </a:extLst>
          </p:cNvPr>
          <p:cNvSpPr txBox="1"/>
          <p:nvPr/>
        </p:nvSpPr>
        <p:spPr>
          <a:xfrm>
            <a:off x="736599" y="5482863"/>
            <a:ext cx="10718799" cy="900246"/>
          </a:xfrm>
          <a:prstGeom prst="rect">
            <a:avLst/>
          </a:prstGeom>
          <a:solidFill>
            <a:schemeClr val="bg2"/>
          </a:solidFill>
        </p:spPr>
        <p:txBody>
          <a:bodyPr wrap="square" lIns="91440" tIns="45720" rIns="91440" bIns="45720" anchor="t">
            <a:spAutoFit/>
          </a:bodyPr>
          <a:lstStyle/>
          <a:p>
            <a:pPr marL="0" marR="0" lvl="0" indent="0" algn="l" defTabSz="914400" rtl="0" eaLnBrk="1" fontAlgn="auto" latinLnBrk="0" hangingPunct="1">
              <a:spcBef>
                <a:spcPts val="0"/>
              </a:spcBef>
              <a:buClrTx/>
              <a:buSzTx/>
              <a:buFontTx/>
              <a:buNone/>
              <a:tabLst/>
              <a:defRPr/>
            </a:pPr>
            <a:r>
              <a:rPr lang="en-GB" sz="1750" b="1" kern="100" dirty="0">
                <a:solidFill>
                  <a:schemeClr val="tx2"/>
                </a:solidFill>
                <a:effectLst/>
                <a:latin typeface="DINOT-Bold" panose="02000503030000020003" pitchFamily="2" charset="77"/>
              </a:rPr>
              <a:t>SUPPORT: </a:t>
            </a:r>
          </a:p>
          <a:p>
            <a:pPr marL="285750" marR="0" lvl="0" indent="-285750" algn="l" defTabSz="914400" rtl="0" eaLnBrk="1" fontAlgn="auto" latinLnBrk="0" hangingPunct="1">
              <a:spcBef>
                <a:spcPts val="0"/>
              </a:spcBef>
              <a:buClrTx/>
              <a:buSzTx/>
              <a:buFont typeface="Arial" panose="020B0604020202020204" pitchFamily="34" charset="0"/>
              <a:buChar char="•"/>
              <a:tabLst/>
              <a:defRPr/>
            </a:pPr>
            <a:r>
              <a:rPr lang="en-ZA" sz="1750" b="0" i="0" kern="100" dirty="0">
                <a:solidFill>
                  <a:schemeClr val="tx2"/>
                </a:solidFill>
                <a:effectLst/>
                <a:latin typeface="DINOT-Regular" panose="02000503030000020003" pitchFamily="2" charset="77"/>
                <a:ea typeface="+mn-ea"/>
                <a:cs typeface="+mn-cs"/>
              </a:rPr>
              <a:t>Contact details for questions, follow-up, and support are available, referral information for post-test services is available.</a:t>
            </a:r>
          </a:p>
        </p:txBody>
      </p:sp>
      <p:pic>
        <p:nvPicPr>
          <p:cNvPr id="2" name="Picture 19">
            <a:extLst>
              <a:ext uri="{FF2B5EF4-FFF2-40B4-BE49-F238E27FC236}">
                <a16:creationId xmlns:a16="http://schemas.microsoft.com/office/drawing/2014/main" id="{3308FE9D-5C11-BAA9-0363-683B0DE26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170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B8B4E3-3CA3-2F9F-6FB0-78F0C54762A5}"/>
              </a:ext>
            </a:extLst>
          </p:cNvPr>
          <p:cNvSpPr/>
          <p:nvPr/>
        </p:nvSpPr>
        <p:spPr>
          <a:xfrm>
            <a:off x="736599" y="529674"/>
            <a:ext cx="6944362" cy="5647264"/>
          </a:xfrm>
          <a:prstGeom prst="rect">
            <a:avLst/>
          </a:prstGeom>
          <a:noFill/>
        </p:spPr>
        <p:txBody>
          <a:bodyPr/>
          <a:lstStyle/>
          <a:p>
            <a:endParaRPr lang="en-US"/>
          </a:p>
        </p:txBody>
      </p:sp>
      <p:sp>
        <p:nvSpPr>
          <p:cNvPr id="18" name="Freeform 17">
            <a:extLst>
              <a:ext uri="{FF2B5EF4-FFF2-40B4-BE49-F238E27FC236}">
                <a16:creationId xmlns:a16="http://schemas.microsoft.com/office/drawing/2014/main" id="{CAEC43B7-8A6A-6E81-AA56-B038E415A82F}"/>
              </a:ext>
            </a:extLst>
          </p:cNvPr>
          <p:cNvSpPr/>
          <p:nvPr/>
        </p:nvSpPr>
        <p:spPr>
          <a:xfrm>
            <a:off x="745308" y="1091038"/>
            <a:ext cx="3420000" cy="1620000"/>
          </a:xfrm>
          <a:custGeom>
            <a:avLst/>
            <a:gdLst>
              <a:gd name="connsiteX0" fmla="*/ 0 w 2002006"/>
              <a:gd name="connsiteY0" fmla="*/ 0 h 1201204"/>
              <a:gd name="connsiteX1" fmla="*/ 2002006 w 2002006"/>
              <a:gd name="connsiteY1" fmla="*/ 0 h 1201204"/>
              <a:gd name="connsiteX2" fmla="*/ 2002006 w 2002006"/>
              <a:gd name="connsiteY2" fmla="*/ 1201204 h 1201204"/>
              <a:gd name="connsiteX3" fmla="*/ 0 w 2002006"/>
              <a:gd name="connsiteY3" fmla="*/ 1201204 h 1201204"/>
              <a:gd name="connsiteX4" fmla="*/ 0 w 2002006"/>
              <a:gd name="connsiteY4" fmla="*/ 0 h 120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006" h="1201204">
                <a:moveTo>
                  <a:pt x="0" y="0"/>
                </a:moveTo>
                <a:lnTo>
                  <a:pt x="2002006" y="0"/>
                </a:lnTo>
                <a:lnTo>
                  <a:pt x="2002006" y="1201204"/>
                </a:lnTo>
                <a:lnTo>
                  <a:pt x="0" y="1201204"/>
                </a:lnTo>
                <a:lnTo>
                  <a:pt x="0" y="0"/>
                </a:lnTo>
                <a:close/>
              </a:path>
            </a:pathLst>
          </a:custGeom>
          <a:no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lvl="0" indent="0" algn="ctr" defTabSz="533400">
              <a:spcBef>
                <a:spcPct val="0"/>
              </a:spcBef>
              <a:buFont typeface="+mj-lt"/>
              <a:buNone/>
            </a:pPr>
            <a:r>
              <a:rPr lang="en-ZA" sz="1750" b="1" kern="1200" dirty="0">
                <a:solidFill>
                  <a:schemeClr val="accent1"/>
                </a:solidFill>
                <a:effectLst/>
                <a:latin typeface="DINOT-Bold" panose="02000503030000020003" pitchFamily="2" charset="77"/>
                <a:ea typeface="Aptos" panose="020B0004020202020204" pitchFamily="34" charset="0"/>
                <a:cs typeface="Times New Roman" panose="02020603050405020304" pitchFamily="18" charset="0"/>
              </a:rPr>
              <a:t>Introduce the HIVST:</a:t>
            </a:r>
            <a:endParaRPr lang="en-GB" sz="1750" b="1" kern="1200" dirty="0">
              <a:solidFill>
                <a:schemeClr val="accent1"/>
              </a:solidFill>
              <a:latin typeface="DINOT-Bold" panose="02000503030000020003" pitchFamily="2" charset="77"/>
            </a:endParaRPr>
          </a:p>
        </p:txBody>
      </p:sp>
      <p:sp>
        <p:nvSpPr>
          <p:cNvPr id="20" name="Freeform 19">
            <a:extLst>
              <a:ext uri="{FF2B5EF4-FFF2-40B4-BE49-F238E27FC236}">
                <a16:creationId xmlns:a16="http://schemas.microsoft.com/office/drawing/2014/main" id="{9DFBD3B8-6054-A107-4E31-80B125428096}"/>
              </a:ext>
            </a:extLst>
          </p:cNvPr>
          <p:cNvSpPr/>
          <p:nvPr/>
        </p:nvSpPr>
        <p:spPr>
          <a:xfrm>
            <a:off x="4386000" y="1091037"/>
            <a:ext cx="3420000" cy="1620000"/>
          </a:xfrm>
          <a:custGeom>
            <a:avLst/>
            <a:gdLst>
              <a:gd name="connsiteX0" fmla="*/ 0 w 2002006"/>
              <a:gd name="connsiteY0" fmla="*/ 0 h 1201204"/>
              <a:gd name="connsiteX1" fmla="*/ 2002006 w 2002006"/>
              <a:gd name="connsiteY1" fmla="*/ 0 h 1201204"/>
              <a:gd name="connsiteX2" fmla="*/ 2002006 w 2002006"/>
              <a:gd name="connsiteY2" fmla="*/ 1201204 h 1201204"/>
              <a:gd name="connsiteX3" fmla="*/ 0 w 2002006"/>
              <a:gd name="connsiteY3" fmla="*/ 1201204 h 1201204"/>
              <a:gd name="connsiteX4" fmla="*/ 0 w 2002006"/>
              <a:gd name="connsiteY4" fmla="*/ 0 h 120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006" h="1201204">
                <a:moveTo>
                  <a:pt x="0" y="0"/>
                </a:moveTo>
                <a:lnTo>
                  <a:pt x="2002006" y="0"/>
                </a:lnTo>
                <a:lnTo>
                  <a:pt x="2002006" y="1201204"/>
                </a:lnTo>
                <a:lnTo>
                  <a:pt x="0" y="1201204"/>
                </a:lnTo>
                <a:lnTo>
                  <a:pt x="0" y="0"/>
                </a:lnTo>
                <a:close/>
              </a:path>
            </a:pathLst>
          </a:custGeom>
          <a:solidFill>
            <a:schemeClr val="accent1"/>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lvl="0" indent="0" algn="ctr" defTabSz="533400">
              <a:spcBef>
                <a:spcPct val="0"/>
              </a:spcBef>
              <a:buNone/>
            </a:pPr>
            <a:r>
              <a:rPr lang="en-ZA" sz="1500" kern="1200" dirty="0">
                <a:solidFill>
                  <a:schemeClr val="bg1"/>
                </a:solidFill>
                <a:effectLst/>
                <a:latin typeface="DINOT-Regular" panose="02000503030000020003" pitchFamily="2" charset="77"/>
                <a:ea typeface="Aptos" panose="020B0004020202020204" pitchFamily="34" charset="0"/>
                <a:cs typeface="Times New Roman" panose="02020603050405020304" pitchFamily="18" charset="0"/>
              </a:rPr>
              <a:t>Explain the purpose of HIVST and briefly describe the testing steps.</a:t>
            </a:r>
            <a:endParaRPr lang="de-DE" sz="1500" kern="1200" dirty="0">
              <a:solidFill>
                <a:schemeClr val="bg1"/>
              </a:solidFill>
              <a:latin typeface="DINOT-Regular" panose="02000503030000020003" pitchFamily="2" charset="77"/>
            </a:endParaRPr>
          </a:p>
        </p:txBody>
      </p:sp>
      <p:sp>
        <p:nvSpPr>
          <p:cNvPr id="21" name="Freeform 20">
            <a:extLst>
              <a:ext uri="{FF2B5EF4-FFF2-40B4-BE49-F238E27FC236}">
                <a16:creationId xmlns:a16="http://schemas.microsoft.com/office/drawing/2014/main" id="{A62C6BE8-1A32-B9D2-9AA6-AFBE6D224F08}"/>
              </a:ext>
            </a:extLst>
          </p:cNvPr>
          <p:cNvSpPr/>
          <p:nvPr/>
        </p:nvSpPr>
        <p:spPr>
          <a:xfrm>
            <a:off x="2447925" y="2711037"/>
            <a:ext cx="7296937" cy="264269"/>
          </a:xfrm>
          <a:custGeom>
            <a:avLst/>
            <a:gdLst>
              <a:gd name="connsiteX0" fmla="*/ 4924936 w 4924936"/>
              <a:gd name="connsiteY0" fmla="*/ 0 h 429861"/>
              <a:gd name="connsiteX1" fmla="*/ 4924936 w 4924936"/>
              <a:gd name="connsiteY1" fmla="*/ 232030 h 429861"/>
              <a:gd name="connsiteX2" fmla="*/ 0 w 4924936"/>
              <a:gd name="connsiteY2" fmla="*/ 232030 h 429861"/>
              <a:gd name="connsiteX3" fmla="*/ 0 w 4924936"/>
              <a:gd name="connsiteY3" fmla="*/ 429861 h 429861"/>
            </a:gdLst>
            <a:ahLst/>
            <a:cxnLst>
              <a:cxn ang="0">
                <a:pos x="connsiteX0" y="connsiteY0"/>
              </a:cxn>
              <a:cxn ang="0">
                <a:pos x="connsiteX1" y="connsiteY1"/>
              </a:cxn>
              <a:cxn ang="0">
                <a:pos x="connsiteX2" y="connsiteY2"/>
              </a:cxn>
              <a:cxn ang="0">
                <a:pos x="connsiteX3" y="connsiteY3"/>
              </a:cxn>
            </a:cxnLst>
            <a:rect l="l" t="t" r="r" b="b"/>
            <a:pathLst>
              <a:path w="4924936" h="429861">
                <a:moveTo>
                  <a:pt x="4924936" y="0"/>
                </a:moveTo>
                <a:lnTo>
                  <a:pt x="4924936" y="232030"/>
                </a:lnTo>
                <a:lnTo>
                  <a:pt x="0" y="232030"/>
                </a:lnTo>
                <a:lnTo>
                  <a:pt x="0" y="429861"/>
                </a:lnTo>
              </a:path>
            </a:pathLst>
          </a:custGeom>
          <a:noFill/>
          <a:ln w="12700">
            <a:solidFill>
              <a:schemeClr val="accent1"/>
            </a:solidFill>
            <a:tailEnd type="arrow"/>
          </a:ln>
        </p:spPr>
        <p:style>
          <a:lnRef idx="1">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spcFirstLastPara="0" vert="horz" wrap="square" lIns="2351508" tIns="212626" rIns="2351508" bIns="212626"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50000"/>
                </a:schemeClr>
              </a:solidFill>
            </a:endParaRPr>
          </a:p>
        </p:txBody>
      </p:sp>
      <p:sp>
        <p:nvSpPr>
          <p:cNvPr id="24" name="Freeform 23">
            <a:extLst>
              <a:ext uri="{FF2B5EF4-FFF2-40B4-BE49-F238E27FC236}">
                <a16:creationId xmlns:a16="http://schemas.microsoft.com/office/drawing/2014/main" id="{3651EA16-3BBE-63C5-024B-0899FA842295}"/>
              </a:ext>
            </a:extLst>
          </p:cNvPr>
          <p:cNvSpPr/>
          <p:nvPr/>
        </p:nvSpPr>
        <p:spPr>
          <a:xfrm>
            <a:off x="736589" y="2998409"/>
            <a:ext cx="3420000" cy="1620000"/>
          </a:xfrm>
          <a:custGeom>
            <a:avLst/>
            <a:gdLst>
              <a:gd name="connsiteX0" fmla="*/ 0 w 2002006"/>
              <a:gd name="connsiteY0" fmla="*/ 0 h 1201204"/>
              <a:gd name="connsiteX1" fmla="*/ 2002006 w 2002006"/>
              <a:gd name="connsiteY1" fmla="*/ 0 h 1201204"/>
              <a:gd name="connsiteX2" fmla="*/ 2002006 w 2002006"/>
              <a:gd name="connsiteY2" fmla="*/ 1201204 h 1201204"/>
              <a:gd name="connsiteX3" fmla="*/ 0 w 2002006"/>
              <a:gd name="connsiteY3" fmla="*/ 1201204 h 1201204"/>
              <a:gd name="connsiteX4" fmla="*/ 0 w 2002006"/>
              <a:gd name="connsiteY4" fmla="*/ 0 h 120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006" h="1201204">
                <a:moveTo>
                  <a:pt x="0" y="0"/>
                </a:moveTo>
                <a:lnTo>
                  <a:pt x="2002006" y="0"/>
                </a:lnTo>
                <a:lnTo>
                  <a:pt x="2002006" y="1201204"/>
                </a:lnTo>
                <a:lnTo>
                  <a:pt x="0" y="1201204"/>
                </a:lnTo>
                <a:lnTo>
                  <a:pt x="0" y="0"/>
                </a:lnTo>
                <a:close/>
              </a:path>
            </a:pathLst>
          </a:custGeom>
          <a:solidFill>
            <a:schemeClr val="accent1"/>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lvl="0" indent="0" algn="ctr" defTabSz="533400">
              <a:spcBef>
                <a:spcPct val="0"/>
              </a:spcBef>
              <a:buNone/>
            </a:pPr>
            <a:r>
              <a:rPr lang="en-ZA" sz="1500" kern="1200" dirty="0">
                <a:solidFill>
                  <a:schemeClr val="bg1"/>
                </a:solidFill>
                <a:effectLst/>
                <a:latin typeface="DINOT-Regular" panose="02000503030000020003" pitchFamily="2" charset="77"/>
                <a:ea typeface="Aptos" panose="020B0004020202020204" pitchFamily="34" charset="0"/>
                <a:cs typeface="Times New Roman" panose="02020603050405020304" pitchFamily="18" charset="0"/>
              </a:rPr>
              <a:t>Demonstrate sample </a:t>
            </a:r>
            <a:r>
              <a:rPr lang="en-ZA" sz="1500" kern="1200" dirty="0">
                <a:solidFill>
                  <a:schemeClr val="bg1"/>
                </a:solidFill>
                <a:latin typeface="DINOT-Regular" panose="02000503030000020003" pitchFamily="2" charset="77"/>
                <a:ea typeface="Aptos" panose="020B0004020202020204" pitchFamily="34" charset="0"/>
                <a:cs typeface="Times New Roman" panose="02020603050405020304" pitchFamily="18" charset="0"/>
              </a:rPr>
              <a:t>c</a:t>
            </a:r>
            <a:r>
              <a:rPr lang="en-ZA" sz="1500" kern="1200" dirty="0">
                <a:solidFill>
                  <a:schemeClr val="bg1"/>
                </a:solidFill>
                <a:effectLst/>
                <a:latin typeface="DINOT-Regular" panose="02000503030000020003" pitchFamily="2" charset="77"/>
                <a:ea typeface="Aptos" panose="020B0004020202020204" pitchFamily="34" charset="0"/>
                <a:cs typeface="Times New Roman" panose="02020603050405020304" pitchFamily="18" charset="0"/>
              </a:rPr>
              <a:t>ollection:</a:t>
            </a:r>
          </a:p>
          <a:p>
            <a:pPr marL="0" lvl="0" indent="0" algn="ctr" defTabSz="533400">
              <a:spcBef>
                <a:spcPct val="0"/>
              </a:spcBef>
              <a:buNone/>
            </a:pPr>
            <a:r>
              <a:rPr lang="en-ZA" sz="1500" kern="1200" dirty="0">
                <a:solidFill>
                  <a:schemeClr val="bg1"/>
                </a:solidFill>
                <a:effectLst/>
                <a:latin typeface="DINOT-Regular" panose="02000503030000020003" pitchFamily="2" charset="77"/>
                <a:ea typeface="Aptos" panose="020B0004020202020204" pitchFamily="34" charset="0"/>
                <a:cs typeface="Times New Roman" panose="02020603050405020304" pitchFamily="18" charset="0"/>
              </a:rPr>
              <a:t>For oral tests, show how to swab the gums properly.</a:t>
            </a:r>
          </a:p>
          <a:p>
            <a:pPr marL="0" lvl="0" indent="0" algn="ctr" defTabSz="533400">
              <a:spcBef>
                <a:spcPct val="0"/>
              </a:spcBef>
              <a:buNone/>
            </a:pPr>
            <a:r>
              <a:rPr lang="en-ZA" sz="1500" kern="1200" dirty="0">
                <a:solidFill>
                  <a:schemeClr val="bg1"/>
                </a:solidFill>
                <a:effectLst/>
                <a:latin typeface="DINOT-Regular" panose="02000503030000020003" pitchFamily="2" charset="77"/>
                <a:ea typeface="Aptos" panose="020B0004020202020204" pitchFamily="34" charset="0"/>
                <a:cs typeface="Times New Roman" panose="02020603050405020304" pitchFamily="18" charset="0"/>
              </a:rPr>
              <a:t>For blood-based tests, demonstrate finger-pricking safely using a lancet.</a:t>
            </a:r>
          </a:p>
        </p:txBody>
      </p:sp>
      <p:sp>
        <p:nvSpPr>
          <p:cNvPr id="25" name="Freeform 24">
            <a:extLst>
              <a:ext uri="{FF2B5EF4-FFF2-40B4-BE49-F238E27FC236}">
                <a16:creationId xmlns:a16="http://schemas.microsoft.com/office/drawing/2014/main" id="{DC5B8129-1BCC-0220-8DB1-9948B883B798}"/>
              </a:ext>
            </a:extLst>
          </p:cNvPr>
          <p:cNvSpPr/>
          <p:nvPr/>
        </p:nvSpPr>
        <p:spPr>
          <a:xfrm>
            <a:off x="7805680" y="1857801"/>
            <a:ext cx="221011" cy="91440"/>
          </a:xfrm>
          <a:custGeom>
            <a:avLst/>
            <a:gdLst>
              <a:gd name="connsiteX0" fmla="*/ 0 w 429861"/>
              <a:gd name="connsiteY0" fmla="*/ 45720 h 91440"/>
              <a:gd name="connsiteX1" fmla="*/ 429861 w 429861"/>
              <a:gd name="connsiteY1" fmla="*/ 45720 h 91440"/>
            </a:gdLst>
            <a:ahLst/>
            <a:cxnLst>
              <a:cxn ang="0">
                <a:pos x="connsiteX0" y="connsiteY0"/>
              </a:cxn>
              <a:cxn ang="0">
                <a:pos x="connsiteX1" y="connsiteY1"/>
              </a:cxn>
            </a:cxnLst>
            <a:rect l="l" t="t" r="r" b="b"/>
            <a:pathLst>
              <a:path w="429861" h="91440">
                <a:moveTo>
                  <a:pt x="0" y="45720"/>
                </a:moveTo>
                <a:lnTo>
                  <a:pt x="429861" y="45720"/>
                </a:lnTo>
              </a:path>
            </a:pathLst>
          </a:custGeom>
          <a:noFill/>
          <a:ln w="12700">
            <a:solidFill>
              <a:schemeClr val="accent1"/>
            </a:solidFill>
            <a:tailEnd type="arrow"/>
          </a:ln>
        </p:spPr>
        <p:style>
          <a:lnRef idx="1">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spcFirstLastPara="0" vert="horz" wrap="square" lIns="216119" tIns="43415" rIns="216119" bIns="43416"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50000"/>
                </a:schemeClr>
              </a:solidFill>
            </a:endParaRPr>
          </a:p>
        </p:txBody>
      </p:sp>
      <p:sp>
        <p:nvSpPr>
          <p:cNvPr id="26" name="Freeform 25">
            <a:extLst>
              <a:ext uri="{FF2B5EF4-FFF2-40B4-BE49-F238E27FC236}">
                <a16:creationId xmlns:a16="http://schemas.microsoft.com/office/drawing/2014/main" id="{318D02EB-86EC-432D-B853-C77A54541334}"/>
              </a:ext>
            </a:extLst>
          </p:cNvPr>
          <p:cNvSpPr/>
          <p:nvPr/>
        </p:nvSpPr>
        <p:spPr>
          <a:xfrm>
            <a:off x="4385680" y="2998409"/>
            <a:ext cx="3420000" cy="1620000"/>
          </a:xfrm>
          <a:custGeom>
            <a:avLst/>
            <a:gdLst>
              <a:gd name="connsiteX0" fmla="*/ 0 w 2002006"/>
              <a:gd name="connsiteY0" fmla="*/ 0 h 1201204"/>
              <a:gd name="connsiteX1" fmla="*/ 2002006 w 2002006"/>
              <a:gd name="connsiteY1" fmla="*/ 0 h 1201204"/>
              <a:gd name="connsiteX2" fmla="*/ 2002006 w 2002006"/>
              <a:gd name="connsiteY2" fmla="*/ 1201204 h 1201204"/>
              <a:gd name="connsiteX3" fmla="*/ 0 w 2002006"/>
              <a:gd name="connsiteY3" fmla="*/ 1201204 h 1201204"/>
              <a:gd name="connsiteX4" fmla="*/ 0 w 2002006"/>
              <a:gd name="connsiteY4" fmla="*/ 0 h 120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006" h="1201204">
                <a:moveTo>
                  <a:pt x="0" y="0"/>
                </a:moveTo>
                <a:lnTo>
                  <a:pt x="2002006" y="0"/>
                </a:lnTo>
                <a:lnTo>
                  <a:pt x="2002006" y="1201204"/>
                </a:lnTo>
                <a:lnTo>
                  <a:pt x="0" y="1201204"/>
                </a:lnTo>
                <a:lnTo>
                  <a:pt x="0" y="0"/>
                </a:lnTo>
                <a:close/>
              </a:path>
            </a:pathLst>
          </a:custGeom>
          <a:solidFill>
            <a:schemeClr val="accent1"/>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lvl="0" indent="0" algn="ctr" defTabSz="533400">
              <a:spcBef>
                <a:spcPct val="0"/>
              </a:spcBef>
              <a:buNone/>
            </a:pPr>
            <a:r>
              <a:rPr lang="en-ZA" sz="1500" kern="1200" dirty="0">
                <a:solidFill>
                  <a:schemeClr val="bg1"/>
                </a:solidFill>
                <a:effectLst/>
                <a:latin typeface="DINOT-Regular" panose="02000503030000020003" pitchFamily="2" charset="77"/>
                <a:ea typeface="Aptos" panose="020B0004020202020204" pitchFamily="34" charset="0"/>
                <a:cs typeface="Times New Roman" panose="02020603050405020304" pitchFamily="18" charset="0"/>
              </a:rPr>
              <a:t>Explain test activation:</a:t>
            </a:r>
          </a:p>
          <a:p>
            <a:pPr marL="0" lvl="0" indent="0" algn="ctr" defTabSz="533400">
              <a:spcBef>
                <a:spcPct val="0"/>
              </a:spcBef>
              <a:buNone/>
            </a:pPr>
            <a:r>
              <a:rPr lang="en-ZA" sz="1500" kern="1200" dirty="0">
                <a:solidFill>
                  <a:schemeClr val="bg1"/>
                </a:solidFill>
                <a:effectLst/>
                <a:latin typeface="DINOT-Regular" panose="02000503030000020003" pitchFamily="2" charset="77"/>
                <a:ea typeface="Aptos" panose="020B0004020202020204" pitchFamily="34" charset="0"/>
                <a:cs typeface="Times New Roman" panose="02020603050405020304" pitchFamily="18" charset="0"/>
              </a:rPr>
              <a:t>Show how to place the sample (swab or blood drop) on the test device and activate the test (e.g., adding buffer solution).</a:t>
            </a:r>
          </a:p>
        </p:txBody>
      </p:sp>
      <p:sp>
        <p:nvSpPr>
          <p:cNvPr id="28" name="Freeform 27">
            <a:extLst>
              <a:ext uri="{FF2B5EF4-FFF2-40B4-BE49-F238E27FC236}">
                <a16:creationId xmlns:a16="http://schemas.microsoft.com/office/drawing/2014/main" id="{262576B0-D9A0-B04C-AE15-244AE3874F43}"/>
              </a:ext>
            </a:extLst>
          </p:cNvPr>
          <p:cNvSpPr/>
          <p:nvPr/>
        </p:nvSpPr>
        <p:spPr>
          <a:xfrm>
            <a:off x="8044685" y="2998409"/>
            <a:ext cx="3420000" cy="1620000"/>
          </a:xfrm>
          <a:custGeom>
            <a:avLst/>
            <a:gdLst>
              <a:gd name="connsiteX0" fmla="*/ 0 w 2002006"/>
              <a:gd name="connsiteY0" fmla="*/ 0 h 1201204"/>
              <a:gd name="connsiteX1" fmla="*/ 2002006 w 2002006"/>
              <a:gd name="connsiteY1" fmla="*/ 0 h 1201204"/>
              <a:gd name="connsiteX2" fmla="*/ 2002006 w 2002006"/>
              <a:gd name="connsiteY2" fmla="*/ 1201204 h 1201204"/>
              <a:gd name="connsiteX3" fmla="*/ 0 w 2002006"/>
              <a:gd name="connsiteY3" fmla="*/ 1201204 h 1201204"/>
              <a:gd name="connsiteX4" fmla="*/ 0 w 2002006"/>
              <a:gd name="connsiteY4" fmla="*/ 0 h 120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006" h="1201204">
                <a:moveTo>
                  <a:pt x="0" y="0"/>
                </a:moveTo>
                <a:lnTo>
                  <a:pt x="2002006" y="0"/>
                </a:lnTo>
                <a:lnTo>
                  <a:pt x="2002006" y="1201204"/>
                </a:lnTo>
                <a:lnTo>
                  <a:pt x="0" y="1201204"/>
                </a:lnTo>
                <a:lnTo>
                  <a:pt x="0" y="0"/>
                </a:lnTo>
                <a:close/>
              </a:path>
            </a:pathLst>
          </a:custGeom>
          <a:solidFill>
            <a:schemeClr val="accent1"/>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lvl="0" indent="0" algn="ctr" defTabSz="533400">
              <a:spcBef>
                <a:spcPct val="0"/>
              </a:spcBef>
              <a:buNone/>
            </a:pPr>
            <a:r>
              <a:rPr lang="en-ZA" sz="1500" kern="1200" dirty="0">
                <a:solidFill>
                  <a:schemeClr val="bg1"/>
                </a:solidFill>
                <a:effectLst/>
                <a:latin typeface="DINOT-Regular" panose="02000503030000020003" pitchFamily="2" charset="77"/>
                <a:ea typeface="Aptos" panose="020B0004020202020204" pitchFamily="34" charset="0"/>
                <a:cs typeface="Times New Roman" panose="02020603050405020304" pitchFamily="18" charset="0"/>
              </a:rPr>
              <a:t>Describe waiting time:</a:t>
            </a:r>
          </a:p>
          <a:p>
            <a:pPr marL="0" lvl="0" indent="0" algn="ctr" defTabSz="533400">
              <a:spcBef>
                <a:spcPct val="0"/>
              </a:spcBef>
              <a:buNone/>
            </a:pPr>
            <a:r>
              <a:rPr lang="en-ZA" sz="1500" kern="1200" dirty="0">
                <a:solidFill>
                  <a:schemeClr val="bg1"/>
                </a:solidFill>
                <a:effectLst/>
                <a:latin typeface="DINOT-Regular" panose="02000503030000020003" pitchFamily="2" charset="77"/>
                <a:ea typeface="Aptos" panose="020B0004020202020204" pitchFamily="34" charset="0"/>
                <a:cs typeface="Times New Roman" panose="02020603050405020304" pitchFamily="18" charset="0"/>
              </a:rPr>
              <a:t>Inform the client about the required wait time (usually 20 minutes) before reading the result.</a:t>
            </a:r>
          </a:p>
        </p:txBody>
      </p:sp>
      <p:sp>
        <p:nvSpPr>
          <p:cNvPr id="30" name="Freeform 29">
            <a:extLst>
              <a:ext uri="{FF2B5EF4-FFF2-40B4-BE49-F238E27FC236}">
                <a16:creationId xmlns:a16="http://schemas.microsoft.com/office/drawing/2014/main" id="{F2302812-7063-65FD-5818-A38B1B607B5E}"/>
              </a:ext>
            </a:extLst>
          </p:cNvPr>
          <p:cNvSpPr/>
          <p:nvPr/>
        </p:nvSpPr>
        <p:spPr>
          <a:xfrm>
            <a:off x="745300" y="4905781"/>
            <a:ext cx="3420000" cy="1620000"/>
          </a:xfrm>
          <a:custGeom>
            <a:avLst/>
            <a:gdLst>
              <a:gd name="connsiteX0" fmla="*/ 0 w 2002006"/>
              <a:gd name="connsiteY0" fmla="*/ 0 h 1201204"/>
              <a:gd name="connsiteX1" fmla="*/ 2002006 w 2002006"/>
              <a:gd name="connsiteY1" fmla="*/ 0 h 1201204"/>
              <a:gd name="connsiteX2" fmla="*/ 2002006 w 2002006"/>
              <a:gd name="connsiteY2" fmla="*/ 1201204 h 1201204"/>
              <a:gd name="connsiteX3" fmla="*/ 0 w 2002006"/>
              <a:gd name="connsiteY3" fmla="*/ 1201204 h 1201204"/>
              <a:gd name="connsiteX4" fmla="*/ 0 w 2002006"/>
              <a:gd name="connsiteY4" fmla="*/ 0 h 120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006" h="1201204">
                <a:moveTo>
                  <a:pt x="0" y="0"/>
                </a:moveTo>
                <a:lnTo>
                  <a:pt x="2002006" y="0"/>
                </a:lnTo>
                <a:lnTo>
                  <a:pt x="2002006" y="1201204"/>
                </a:lnTo>
                <a:lnTo>
                  <a:pt x="0" y="1201204"/>
                </a:lnTo>
                <a:lnTo>
                  <a:pt x="0" y="0"/>
                </a:lnTo>
                <a:close/>
              </a:path>
            </a:pathLst>
          </a:custGeom>
          <a:solidFill>
            <a:schemeClr val="accent1"/>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lvl="0" indent="0" algn="ctr" defTabSz="533400">
              <a:spcBef>
                <a:spcPct val="0"/>
              </a:spcBef>
              <a:buNone/>
            </a:pPr>
            <a:r>
              <a:rPr lang="en-ZA" sz="1500" kern="1200" dirty="0">
                <a:solidFill>
                  <a:schemeClr val="bg1"/>
                </a:solidFill>
                <a:effectLst/>
                <a:latin typeface="DINOT-Regular" panose="02000503030000020003" pitchFamily="2" charset="77"/>
                <a:ea typeface="Aptos" panose="020B0004020202020204" pitchFamily="34" charset="0"/>
                <a:cs typeface="Times New Roman" panose="02020603050405020304" pitchFamily="18" charset="0"/>
              </a:rPr>
              <a:t>Guide on result </a:t>
            </a:r>
            <a:r>
              <a:rPr lang="en-ZA" sz="1500" kern="1200" dirty="0">
                <a:solidFill>
                  <a:schemeClr val="bg1"/>
                </a:solidFill>
                <a:latin typeface="DINOT-Regular" panose="02000503030000020003" pitchFamily="2" charset="77"/>
                <a:ea typeface="Aptos" panose="020B0004020202020204" pitchFamily="34" charset="0"/>
                <a:cs typeface="Times New Roman" panose="02020603050405020304" pitchFamily="18" charset="0"/>
              </a:rPr>
              <a:t>i</a:t>
            </a:r>
            <a:r>
              <a:rPr lang="en-ZA" sz="1500" kern="1200" dirty="0">
                <a:solidFill>
                  <a:schemeClr val="bg1"/>
                </a:solidFill>
                <a:effectLst/>
                <a:latin typeface="DINOT-Regular" panose="02000503030000020003" pitchFamily="2" charset="77"/>
                <a:ea typeface="Aptos" panose="020B0004020202020204" pitchFamily="34" charset="0"/>
                <a:cs typeface="Times New Roman" panose="02020603050405020304" pitchFamily="18" charset="0"/>
              </a:rPr>
              <a:t>nterpretation:</a:t>
            </a:r>
          </a:p>
          <a:p>
            <a:pPr marL="0" lvl="0" indent="0" algn="ctr" defTabSz="533400" rtl="0">
              <a:spcBef>
                <a:spcPct val="0"/>
              </a:spcBef>
              <a:buNone/>
            </a:pPr>
            <a:r>
              <a:rPr lang="en-ZA" sz="1500" kern="1200" dirty="0">
                <a:solidFill>
                  <a:schemeClr val="bg1"/>
                </a:solidFill>
                <a:effectLst/>
                <a:latin typeface="DINOT-Regular" panose="02000503030000020003" pitchFamily="2" charset="77"/>
                <a:ea typeface="Aptos" panose="020B0004020202020204" pitchFamily="34" charset="0"/>
                <a:cs typeface="Times New Roman"/>
              </a:rPr>
              <a:t>Explain how to read the results, covering reactive, negative, and invalid outcomes.</a:t>
            </a:r>
          </a:p>
        </p:txBody>
      </p:sp>
      <p:sp>
        <p:nvSpPr>
          <p:cNvPr id="31" name="Freeform 30">
            <a:extLst>
              <a:ext uri="{FF2B5EF4-FFF2-40B4-BE49-F238E27FC236}">
                <a16:creationId xmlns:a16="http://schemas.microsoft.com/office/drawing/2014/main" id="{1149AAFC-A02F-703F-B3B6-FBACE6AA3BCC}"/>
              </a:ext>
            </a:extLst>
          </p:cNvPr>
          <p:cNvSpPr/>
          <p:nvPr/>
        </p:nvSpPr>
        <p:spPr>
          <a:xfrm>
            <a:off x="4385680" y="4905781"/>
            <a:ext cx="3420000" cy="1620000"/>
          </a:xfrm>
          <a:custGeom>
            <a:avLst/>
            <a:gdLst>
              <a:gd name="connsiteX0" fmla="*/ 0 w 2002006"/>
              <a:gd name="connsiteY0" fmla="*/ 0 h 1201204"/>
              <a:gd name="connsiteX1" fmla="*/ 2002006 w 2002006"/>
              <a:gd name="connsiteY1" fmla="*/ 0 h 1201204"/>
              <a:gd name="connsiteX2" fmla="*/ 2002006 w 2002006"/>
              <a:gd name="connsiteY2" fmla="*/ 1201204 h 1201204"/>
              <a:gd name="connsiteX3" fmla="*/ 0 w 2002006"/>
              <a:gd name="connsiteY3" fmla="*/ 1201204 h 1201204"/>
              <a:gd name="connsiteX4" fmla="*/ 0 w 2002006"/>
              <a:gd name="connsiteY4" fmla="*/ 0 h 120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006" h="1201204">
                <a:moveTo>
                  <a:pt x="0" y="0"/>
                </a:moveTo>
                <a:lnTo>
                  <a:pt x="2002006" y="0"/>
                </a:lnTo>
                <a:lnTo>
                  <a:pt x="2002006" y="1201204"/>
                </a:lnTo>
                <a:lnTo>
                  <a:pt x="0" y="1201204"/>
                </a:lnTo>
                <a:lnTo>
                  <a:pt x="0" y="0"/>
                </a:lnTo>
                <a:close/>
              </a:path>
            </a:pathLst>
          </a:custGeom>
          <a:solidFill>
            <a:schemeClr val="accent1"/>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lvl="0" indent="0" algn="ctr" defTabSz="533400">
              <a:spcBef>
                <a:spcPct val="0"/>
              </a:spcBef>
              <a:buNone/>
            </a:pPr>
            <a:r>
              <a:rPr lang="en-ZA" sz="1500" kern="1200" dirty="0">
                <a:solidFill>
                  <a:schemeClr val="bg1"/>
                </a:solidFill>
                <a:effectLst/>
                <a:latin typeface="DINOT-Regular" panose="02000503030000020003" pitchFamily="2" charset="77"/>
                <a:ea typeface="Aptos" panose="020B0004020202020204" pitchFamily="34" charset="0"/>
                <a:cs typeface="Times New Roman" panose="02020603050405020304" pitchFamily="18" charset="0"/>
              </a:rPr>
              <a:t>Discuss disposal:</a:t>
            </a:r>
          </a:p>
          <a:p>
            <a:pPr marL="0" lvl="0" indent="0" algn="ctr" defTabSz="533400">
              <a:spcBef>
                <a:spcPct val="0"/>
              </a:spcBef>
              <a:buNone/>
            </a:pPr>
            <a:r>
              <a:rPr lang="en-ZA" sz="1500" kern="1200" dirty="0">
                <a:solidFill>
                  <a:schemeClr val="bg1"/>
                </a:solidFill>
                <a:effectLst/>
                <a:latin typeface="DINOT-Regular" panose="02000503030000020003" pitchFamily="2" charset="77"/>
                <a:ea typeface="Aptos" panose="020B0004020202020204" pitchFamily="34" charset="0"/>
                <a:cs typeface="Times New Roman" panose="02020603050405020304" pitchFamily="18" charset="0"/>
              </a:rPr>
              <a:t>Instruct on safe disposal of test materials after testing.</a:t>
            </a:r>
          </a:p>
        </p:txBody>
      </p:sp>
      <p:sp>
        <p:nvSpPr>
          <p:cNvPr id="12" name="Title 1">
            <a:extLst>
              <a:ext uri="{FF2B5EF4-FFF2-40B4-BE49-F238E27FC236}">
                <a16:creationId xmlns:a16="http://schemas.microsoft.com/office/drawing/2014/main" id="{529DD94D-F81B-ACB9-6226-BB01B617DB2C}"/>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lang="en-ZA" sz="2500" dirty="0">
                <a:solidFill>
                  <a:schemeClr val="accent1"/>
                </a:solidFill>
                <a:latin typeface="DINOT-Regular" panose="02000503030000020003" pitchFamily="2" charset="77"/>
              </a:rPr>
              <a:t>Step by Step Guide for providers to demonstrate HIV Self-Testing (1)</a:t>
            </a:r>
            <a:endPar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sp>
        <p:nvSpPr>
          <p:cNvPr id="13" name="Rectangle 12">
            <a:extLst>
              <a:ext uri="{FF2B5EF4-FFF2-40B4-BE49-F238E27FC236}">
                <a16:creationId xmlns:a16="http://schemas.microsoft.com/office/drawing/2014/main" id="{890E509D-3FEA-B9A7-BF75-2EA736E3A711}"/>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4" name="Title 1">
            <a:extLst>
              <a:ext uri="{FF2B5EF4-FFF2-40B4-BE49-F238E27FC236}">
                <a16:creationId xmlns:a16="http://schemas.microsoft.com/office/drawing/2014/main" id="{2C020BEF-34A7-2FB4-3C4C-15AD47D01A94}"/>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4</a:t>
            </a:r>
          </a:p>
        </p:txBody>
      </p:sp>
      <p:sp>
        <p:nvSpPr>
          <p:cNvPr id="34" name="Freeform 33">
            <a:extLst>
              <a:ext uri="{FF2B5EF4-FFF2-40B4-BE49-F238E27FC236}">
                <a16:creationId xmlns:a16="http://schemas.microsoft.com/office/drawing/2014/main" id="{994D5A55-2513-06B5-5188-508971CC25F0}"/>
              </a:ext>
            </a:extLst>
          </p:cNvPr>
          <p:cNvSpPr/>
          <p:nvPr/>
        </p:nvSpPr>
        <p:spPr>
          <a:xfrm>
            <a:off x="8035400" y="1091038"/>
            <a:ext cx="3420000" cy="1620000"/>
          </a:xfrm>
          <a:custGeom>
            <a:avLst/>
            <a:gdLst>
              <a:gd name="connsiteX0" fmla="*/ 0 w 2002006"/>
              <a:gd name="connsiteY0" fmla="*/ 0 h 1201204"/>
              <a:gd name="connsiteX1" fmla="*/ 2002006 w 2002006"/>
              <a:gd name="connsiteY1" fmla="*/ 0 h 1201204"/>
              <a:gd name="connsiteX2" fmla="*/ 2002006 w 2002006"/>
              <a:gd name="connsiteY2" fmla="*/ 1201204 h 1201204"/>
              <a:gd name="connsiteX3" fmla="*/ 0 w 2002006"/>
              <a:gd name="connsiteY3" fmla="*/ 1201204 h 1201204"/>
              <a:gd name="connsiteX4" fmla="*/ 0 w 2002006"/>
              <a:gd name="connsiteY4" fmla="*/ 0 h 120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006" h="1201204">
                <a:moveTo>
                  <a:pt x="0" y="0"/>
                </a:moveTo>
                <a:lnTo>
                  <a:pt x="2002006" y="0"/>
                </a:lnTo>
                <a:lnTo>
                  <a:pt x="2002006" y="1201204"/>
                </a:lnTo>
                <a:lnTo>
                  <a:pt x="0" y="1201204"/>
                </a:lnTo>
                <a:lnTo>
                  <a:pt x="0" y="0"/>
                </a:lnTo>
                <a:close/>
              </a:path>
            </a:pathLst>
          </a:custGeom>
          <a:solidFill>
            <a:schemeClr val="accent1"/>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lvl="0" indent="0" algn="ctr" defTabSz="533400">
              <a:spcBef>
                <a:spcPct val="0"/>
              </a:spcBef>
              <a:buNone/>
            </a:pPr>
            <a:r>
              <a:rPr lang="en-ZA" sz="1500" kern="1200" dirty="0">
                <a:solidFill>
                  <a:schemeClr val="bg1"/>
                </a:solidFill>
                <a:effectLst/>
                <a:latin typeface="DINOT-Regular" panose="02000503030000020003" pitchFamily="2" charset="77"/>
                <a:ea typeface="Aptos" panose="020B0004020202020204" pitchFamily="34" charset="0"/>
                <a:cs typeface="Times New Roman" panose="02020603050405020304" pitchFamily="18" charset="0"/>
              </a:rPr>
              <a:t>Show the kit components:</a:t>
            </a:r>
          </a:p>
          <a:p>
            <a:pPr marL="0" lvl="0" indent="0" algn="ctr" defTabSz="533400">
              <a:spcBef>
                <a:spcPct val="0"/>
              </a:spcBef>
              <a:buNone/>
            </a:pPr>
            <a:r>
              <a:rPr lang="en-ZA" sz="1500" kern="1200" dirty="0">
                <a:solidFill>
                  <a:schemeClr val="bg1"/>
                </a:solidFill>
                <a:effectLst/>
                <a:latin typeface="DINOT-Regular" panose="02000503030000020003" pitchFamily="2" charset="77"/>
                <a:ea typeface="Aptos" panose="020B0004020202020204" pitchFamily="34" charset="0"/>
                <a:cs typeface="Times New Roman" panose="02020603050405020304" pitchFamily="18" charset="0"/>
              </a:rPr>
              <a:t>Display each item in the kit (e.g., swab, test device, buffer solution, lancet for blood-based tests) and explain their use.</a:t>
            </a:r>
          </a:p>
        </p:txBody>
      </p:sp>
      <p:sp>
        <p:nvSpPr>
          <p:cNvPr id="36" name="Freeform 35">
            <a:extLst>
              <a:ext uri="{FF2B5EF4-FFF2-40B4-BE49-F238E27FC236}">
                <a16:creationId xmlns:a16="http://schemas.microsoft.com/office/drawing/2014/main" id="{9236700B-2A14-0C04-02B5-3BD311D84F08}"/>
              </a:ext>
            </a:extLst>
          </p:cNvPr>
          <p:cNvSpPr/>
          <p:nvPr/>
        </p:nvSpPr>
        <p:spPr>
          <a:xfrm>
            <a:off x="2447925" y="4618409"/>
            <a:ext cx="7296937" cy="264269"/>
          </a:xfrm>
          <a:custGeom>
            <a:avLst/>
            <a:gdLst>
              <a:gd name="connsiteX0" fmla="*/ 4924936 w 4924936"/>
              <a:gd name="connsiteY0" fmla="*/ 0 h 429861"/>
              <a:gd name="connsiteX1" fmla="*/ 4924936 w 4924936"/>
              <a:gd name="connsiteY1" fmla="*/ 232030 h 429861"/>
              <a:gd name="connsiteX2" fmla="*/ 0 w 4924936"/>
              <a:gd name="connsiteY2" fmla="*/ 232030 h 429861"/>
              <a:gd name="connsiteX3" fmla="*/ 0 w 4924936"/>
              <a:gd name="connsiteY3" fmla="*/ 429861 h 429861"/>
            </a:gdLst>
            <a:ahLst/>
            <a:cxnLst>
              <a:cxn ang="0">
                <a:pos x="connsiteX0" y="connsiteY0"/>
              </a:cxn>
              <a:cxn ang="0">
                <a:pos x="connsiteX1" y="connsiteY1"/>
              </a:cxn>
              <a:cxn ang="0">
                <a:pos x="connsiteX2" y="connsiteY2"/>
              </a:cxn>
              <a:cxn ang="0">
                <a:pos x="connsiteX3" y="connsiteY3"/>
              </a:cxn>
            </a:cxnLst>
            <a:rect l="l" t="t" r="r" b="b"/>
            <a:pathLst>
              <a:path w="4924936" h="429861">
                <a:moveTo>
                  <a:pt x="4924936" y="0"/>
                </a:moveTo>
                <a:lnTo>
                  <a:pt x="4924936" y="232030"/>
                </a:lnTo>
                <a:lnTo>
                  <a:pt x="0" y="232030"/>
                </a:lnTo>
                <a:lnTo>
                  <a:pt x="0" y="429861"/>
                </a:lnTo>
              </a:path>
            </a:pathLst>
          </a:custGeom>
          <a:noFill/>
          <a:ln w="12700">
            <a:solidFill>
              <a:schemeClr val="accent1"/>
            </a:solidFill>
            <a:tailEnd type="arrow"/>
          </a:ln>
        </p:spPr>
        <p:style>
          <a:lnRef idx="1">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spcFirstLastPara="0" vert="horz" wrap="square" lIns="2351508" tIns="212626" rIns="2351508" bIns="212626"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50000"/>
                </a:schemeClr>
              </a:solidFill>
            </a:endParaRPr>
          </a:p>
        </p:txBody>
      </p:sp>
      <p:sp>
        <p:nvSpPr>
          <p:cNvPr id="37" name="Freeform 36">
            <a:extLst>
              <a:ext uri="{FF2B5EF4-FFF2-40B4-BE49-F238E27FC236}">
                <a16:creationId xmlns:a16="http://schemas.microsoft.com/office/drawing/2014/main" id="{2165916A-962A-9998-BF52-2EC1605602AE}"/>
              </a:ext>
            </a:extLst>
          </p:cNvPr>
          <p:cNvSpPr/>
          <p:nvPr/>
        </p:nvSpPr>
        <p:spPr>
          <a:xfrm>
            <a:off x="7805680" y="3756388"/>
            <a:ext cx="221011" cy="91440"/>
          </a:xfrm>
          <a:custGeom>
            <a:avLst/>
            <a:gdLst>
              <a:gd name="connsiteX0" fmla="*/ 0 w 429861"/>
              <a:gd name="connsiteY0" fmla="*/ 45720 h 91440"/>
              <a:gd name="connsiteX1" fmla="*/ 429861 w 429861"/>
              <a:gd name="connsiteY1" fmla="*/ 45720 h 91440"/>
            </a:gdLst>
            <a:ahLst/>
            <a:cxnLst>
              <a:cxn ang="0">
                <a:pos x="connsiteX0" y="connsiteY0"/>
              </a:cxn>
              <a:cxn ang="0">
                <a:pos x="connsiteX1" y="connsiteY1"/>
              </a:cxn>
            </a:cxnLst>
            <a:rect l="l" t="t" r="r" b="b"/>
            <a:pathLst>
              <a:path w="429861" h="91440">
                <a:moveTo>
                  <a:pt x="0" y="45720"/>
                </a:moveTo>
                <a:lnTo>
                  <a:pt x="429861" y="45720"/>
                </a:lnTo>
              </a:path>
            </a:pathLst>
          </a:custGeom>
          <a:noFill/>
          <a:ln w="12700">
            <a:solidFill>
              <a:schemeClr val="accent1"/>
            </a:solidFill>
            <a:tailEnd type="arrow"/>
          </a:ln>
        </p:spPr>
        <p:style>
          <a:lnRef idx="1">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spcFirstLastPara="0" vert="horz" wrap="square" lIns="216119" tIns="43415" rIns="216119" bIns="43416"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50000"/>
                </a:schemeClr>
              </a:solidFill>
            </a:endParaRPr>
          </a:p>
        </p:txBody>
      </p:sp>
      <p:sp>
        <p:nvSpPr>
          <p:cNvPr id="38" name="Freeform 37">
            <a:extLst>
              <a:ext uri="{FF2B5EF4-FFF2-40B4-BE49-F238E27FC236}">
                <a16:creationId xmlns:a16="http://schemas.microsoft.com/office/drawing/2014/main" id="{1CF7E67A-967C-7C5F-DB7E-A08F79C6764B}"/>
              </a:ext>
            </a:extLst>
          </p:cNvPr>
          <p:cNvSpPr/>
          <p:nvPr/>
        </p:nvSpPr>
        <p:spPr>
          <a:xfrm>
            <a:off x="4155672" y="3756388"/>
            <a:ext cx="221011" cy="91440"/>
          </a:xfrm>
          <a:custGeom>
            <a:avLst/>
            <a:gdLst>
              <a:gd name="connsiteX0" fmla="*/ 0 w 429861"/>
              <a:gd name="connsiteY0" fmla="*/ 45720 h 91440"/>
              <a:gd name="connsiteX1" fmla="*/ 429861 w 429861"/>
              <a:gd name="connsiteY1" fmla="*/ 45720 h 91440"/>
            </a:gdLst>
            <a:ahLst/>
            <a:cxnLst>
              <a:cxn ang="0">
                <a:pos x="connsiteX0" y="connsiteY0"/>
              </a:cxn>
              <a:cxn ang="0">
                <a:pos x="connsiteX1" y="connsiteY1"/>
              </a:cxn>
            </a:cxnLst>
            <a:rect l="l" t="t" r="r" b="b"/>
            <a:pathLst>
              <a:path w="429861" h="91440">
                <a:moveTo>
                  <a:pt x="0" y="45720"/>
                </a:moveTo>
                <a:lnTo>
                  <a:pt x="429861" y="45720"/>
                </a:lnTo>
              </a:path>
            </a:pathLst>
          </a:custGeom>
          <a:noFill/>
          <a:ln w="12700">
            <a:solidFill>
              <a:schemeClr val="accent1"/>
            </a:solidFill>
            <a:tailEnd type="arrow"/>
          </a:ln>
        </p:spPr>
        <p:style>
          <a:lnRef idx="1">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spcFirstLastPara="0" vert="horz" wrap="square" lIns="216119" tIns="43415" rIns="216119" bIns="43416"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50000"/>
                </a:schemeClr>
              </a:solidFill>
            </a:endParaRPr>
          </a:p>
        </p:txBody>
      </p:sp>
      <p:sp>
        <p:nvSpPr>
          <p:cNvPr id="39" name="Freeform 38">
            <a:extLst>
              <a:ext uri="{FF2B5EF4-FFF2-40B4-BE49-F238E27FC236}">
                <a16:creationId xmlns:a16="http://schemas.microsoft.com/office/drawing/2014/main" id="{12EF3D7D-888C-DCB2-10FB-15A7333B7DDF}"/>
              </a:ext>
            </a:extLst>
          </p:cNvPr>
          <p:cNvSpPr/>
          <p:nvPr/>
        </p:nvSpPr>
        <p:spPr>
          <a:xfrm>
            <a:off x="4155672" y="5670061"/>
            <a:ext cx="221011" cy="91440"/>
          </a:xfrm>
          <a:custGeom>
            <a:avLst/>
            <a:gdLst>
              <a:gd name="connsiteX0" fmla="*/ 0 w 429861"/>
              <a:gd name="connsiteY0" fmla="*/ 45720 h 91440"/>
              <a:gd name="connsiteX1" fmla="*/ 429861 w 429861"/>
              <a:gd name="connsiteY1" fmla="*/ 45720 h 91440"/>
            </a:gdLst>
            <a:ahLst/>
            <a:cxnLst>
              <a:cxn ang="0">
                <a:pos x="connsiteX0" y="connsiteY0"/>
              </a:cxn>
              <a:cxn ang="0">
                <a:pos x="connsiteX1" y="connsiteY1"/>
              </a:cxn>
            </a:cxnLst>
            <a:rect l="l" t="t" r="r" b="b"/>
            <a:pathLst>
              <a:path w="429861" h="91440">
                <a:moveTo>
                  <a:pt x="0" y="45720"/>
                </a:moveTo>
                <a:lnTo>
                  <a:pt x="429861" y="45720"/>
                </a:lnTo>
              </a:path>
            </a:pathLst>
          </a:custGeom>
          <a:noFill/>
          <a:ln w="12700">
            <a:solidFill>
              <a:schemeClr val="accent1"/>
            </a:solidFill>
            <a:tailEnd type="arrow"/>
          </a:ln>
        </p:spPr>
        <p:style>
          <a:lnRef idx="1">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txBody>
          <a:bodyPr spcFirstLastPara="0" vert="horz" wrap="square" lIns="216119" tIns="43415" rIns="216119" bIns="43416" numCol="1" spcCol="1270" anchor="ctr" anchorCtr="0">
            <a:noAutofit/>
          </a:bodyPr>
          <a:lstStyle/>
          <a:p>
            <a:pPr marL="0" lvl="0" indent="0" algn="ctr" defTabSz="222250">
              <a:lnSpc>
                <a:spcPct val="90000"/>
              </a:lnSpc>
              <a:spcBef>
                <a:spcPct val="0"/>
              </a:spcBef>
              <a:spcAft>
                <a:spcPct val="35000"/>
              </a:spcAft>
              <a:buNone/>
            </a:pPr>
            <a:endParaRPr lang="en-GB" sz="500" kern="1200">
              <a:solidFill>
                <a:schemeClr val="tx1">
                  <a:lumMod val="50000"/>
                </a:schemeClr>
              </a:solidFill>
            </a:endParaRPr>
          </a:p>
        </p:txBody>
      </p:sp>
      <p:pic>
        <p:nvPicPr>
          <p:cNvPr id="2" name="Picture 19">
            <a:extLst>
              <a:ext uri="{FF2B5EF4-FFF2-40B4-BE49-F238E27FC236}">
                <a16:creationId xmlns:a16="http://schemas.microsoft.com/office/drawing/2014/main" id="{115BCCBD-EF5C-A27B-2BD2-4466BEF0B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674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B8B4E3-3CA3-2F9F-6FB0-78F0C54762A5}"/>
              </a:ext>
            </a:extLst>
          </p:cNvPr>
          <p:cNvSpPr/>
          <p:nvPr/>
        </p:nvSpPr>
        <p:spPr>
          <a:xfrm>
            <a:off x="736599" y="529674"/>
            <a:ext cx="6944362" cy="5647264"/>
          </a:xfrm>
          <a:prstGeom prst="rect">
            <a:avLst/>
          </a:prstGeom>
          <a:noFill/>
        </p:spPr>
        <p:txBody>
          <a:bodyPr/>
          <a:lstStyle/>
          <a:p>
            <a:endParaRPr lang="en-US"/>
          </a:p>
        </p:txBody>
      </p:sp>
      <p:sp>
        <p:nvSpPr>
          <p:cNvPr id="9" name="Star: 10 Points 8">
            <a:extLst>
              <a:ext uri="{FF2B5EF4-FFF2-40B4-BE49-F238E27FC236}">
                <a16:creationId xmlns:a16="http://schemas.microsoft.com/office/drawing/2014/main" id="{A641C32E-F88F-85AF-EBF1-7745ADA839C9}"/>
              </a:ext>
            </a:extLst>
          </p:cNvPr>
          <p:cNvSpPr/>
          <p:nvPr/>
        </p:nvSpPr>
        <p:spPr>
          <a:xfrm>
            <a:off x="8559131" y="3651119"/>
            <a:ext cx="2427340" cy="2479906"/>
          </a:xfrm>
          <a:prstGeom prst="star10">
            <a:avLst/>
          </a:prstGeom>
          <a:solidFill>
            <a:schemeClr val="accent2">
              <a:alpha val="7498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75000"/>
              </a:lnSpc>
            </a:pPr>
            <a:r>
              <a:rPr lang="en-US" sz="1500" b="1" dirty="0">
                <a:solidFill>
                  <a:schemeClr val="accent1"/>
                </a:solidFill>
                <a:latin typeface="DINOT-Bold" panose="02000503030000020003" pitchFamily="2" charset="77"/>
              </a:rPr>
              <a:t>Videos, brochures, posters and in-person can be used for demonstration</a:t>
            </a:r>
          </a:p>
        </p:txBody>
      </p:sp>
      <p:pic>
        <p:nvPicPr>
          <p:cNvPr id="4" name="Picture 3">
            <a:extLst>
              <a:ext uri="{FF2B5EF4-FFF2-40B4-BE49-F238E27FC236}">
                <a16:creationId xmlns:a16="http://schemas.microsoft.com/office/drawing/2014/main" id="{C08314B4-58AC-0BF2-5AF6-78FFC1CC2267}"/>
              </a:ext>
            </a:extLst>
          </p:cNvPr>
          <p:cNvPicPr>
            <a:picLocks noChangeAspect="1"/>
          </p:cNvPicPr>
          <p:nvPr/>
        </p:nvPicPr>
        <p:blipFill>
          <a:blip r:embed="rId2"/>
          <a:stretch>
            <a:fillRect/>
          </a:stretch>
        </p:blipFill>
        <p:spPr>
          <a:xfrm>
            <a:off x="565473" y="922445"/>
            <a:ext cx="7462959" cy="5237892"/>
          </a:xfrm>
          <a:prstGeom prst="rect">
            <a:avLst/>
          </a:prstGeom>
        </p:spPr>
      </p:pic>
      <p:sp>
        <p:nvSpPr>
          <p:cNvPr id="11" name="TextBox 10">
            <a:extLst>
              <a:ext uri="{FF2B5EF4-FFF2-40B4-BE49-F238E27FC236}">
                <a16:creationId xmlns:a16="http://schemas.microsoft.com/office/drawing/2014/main" id="{CCC4DC05-4567-744D-FDD7-2FCF23A85523}"/>
              </a:ext>
            </a:extLst>
          </p:cNvPr>
          <p:cNvSpPr txBox="1"/>
          <p:nvPr/>
        </p:nvSpPr>
        <p:spPr>
          <a:xfrm>
            <a:off x="736599" y="6327082"/>
            <a:ext cx="10759441" cy="284693"/>
          </a:xfrm>
          <a:prstGeom prst="rect">
            <a:avLst/>
          </a:prstGeom>
          <a:noFill/>
        </p:spPr>
        <p:txBody>
          <a:bodyPr wrap="square">
            <a:spAutoFit/>
          </a:bodyPr>
          <a:lstStyle/>
          <a:p>
            <a:pPr marL="0" indent="0">
              <a:buNone/>
            </a:pPr>
            <a:r>
              <a:rPr lang="en-ZA" sz="1250" i="1" kern="100" dirty="0">
                <a:solidFill>
                  <a:schemeClr val="tx2"/>
                </a:solidFill>
                <a:effectLst/>
                <a:latin typeface="DINOT-LightItalic" panose="020B0504020101010102" pitchFamily="34" charset="77"/>
                <a:ea typeface="Aptos" panose="020B0004020202020204" pitchFamily="34" charset="0"/>
                <a:cs typeface="Times New Roman" panose="02020603050405020304" pitchFamily="18" charset="0"/>
              </a:rPr>
              <a:t>Note: Use existing guidance</a:t>
            </a:r>
            <a:r>
              <a:rPr lang="en-ZA" sz="1250" i="1" kern="100" dirty="0">
                <a:solidFill>
                  <a:schemeClr val="tx2"/>
                </a:solidFill>
                <a:latin typeface="DINOT-LightItalic" panose="020B0504020101010102" pitchFamily="34" charset="77"/>
                <a:ea typeface="Aptos" panose="020B0004020202020204" pitchFamily="34" charset="0"/>
                <a:cs typeface="Times New Roman" panose="02020603050405020304" pitchFamily="18" charset="0"/>
              </a:rPr>
              <a:t> if</a:t>
            </a:r>
            <a:r>
              <a:rPr lang="en-ZA" sz="1250" i="1" kern="100" dirty="0">
                <a:solidFill>
                  <a:schemeClr val="tx2"/>
                </a:solidFill>
                <a:effectLst/>
                <a:latin typeface="DINOT-LightItalic" panose="020B0504020101010102" pitchFamily="34" charset="77"/>
                <a:ea typeface="Aptos" panose="020B0004020202020204" pitchFamily="34" charset="0"/>
                <a:cs typeface="Times New Roman" panose="02020603050405020304" pitchFamily="18" charset="0"/>
              </a:rPr>
              <a:t> available. Adapt these steps and information based on the specific type of test kit used at your facility.</a:t>
            </a:r>
          </a:p>
        </p:txBody>
      </p:sp>
      <p:sp>
        <p:nvSpPr>
          <p:cNvPr id="3" name="Star: 10 Points 2">
            <a:extLst>
              <a:ext uri="{FF2B5EF4-FFF2-40B4-BE49-F238E27FC236}">
                <a16:creationId xmlns:a16="http://schemas.microsoft.com/office/drawing/2014/main" id="{26DA8E2C-7488-7F84-B7C4-C520A1626C3F}"/>
              </a:ext>
            </a:extLst>
          </p:cNvPr>
          <p:cNvSpPr/>
          <p:nvPr/>
        </p:nvSpPr>
        <p:spPr>
          <a:xfrm>
            <a:off x="8559131" y="1054461"/>
            <a:ext cx="2427340" cy="2479906"/>
          </a:xfrm>
          <a:prstGeom prst="star10">
            <a:avLst/>
          </a:prstGeom>
          <a:solidFill>
            <a:schemeClr val="accent2">
              <a:alpha val="4990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75000"/>
              </a:lnSpc>
            </a:pPr>
            <a:r>
              <a:rPr lang="en-US" sz="1500" b="1" dirty="0">
                <a:solidFill>
                  <a:schemeClr val="accent1"/>
                </a:solidFill>
                <a:latin typeface="DINOT-Bold" panose="02000503030000020003" pitchFamily="2" charset="77"/>
              </a:rPr>
              <a:t>Encourage clients to ask questions throughout and remind them of available provider support if needed, during or after testing.</a:t>
            </a:r>
            <a:endParaRPr lang="en-GB" sz="1500" b="1" dirty="0">
              <a:solidFill>
                <a:schemeClr val="accent1"/>
              </a:solidFill>
              <a:latin typeface="DINOT-Bold" panose="02000503030000020003" pitchFamily="2" charset="77"/>
            </a:endParaRPr>
          </a:p>
        </p:txBody>
      </p:sp>
      <p:sp>
        <p:nvSpPr>
          <p:cNvPr id="12" name="Title 1">
            <a:extLst>
              <a:ext uri="{FF2B5EF4-FFF2-40B4-BE49-F238E27FC236}">
                <a16:creationId xmlns:a16="http://schemas.microsoft.com/office/drawing/2014/main" id="{529DD94D-F81B-ACB9-6226-BB01B617DB2C}"/>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lang="en-ZA" sz="2500" dirty="0">
                <a:solidFill>
                  <a:schemeClr val="accent1"/>
                </a:solidFill>
                <a:latin typeface="DINOT-Regular" panose="02000503030000020003" pitchFamily="2" charset="77"/>
              </a:rPr>
              <a:t>Step by Step Guide for providers to demonstrate HIV Self-Testing (2)</a:t>
            </a:r>
            <a:endPar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sp>
        <p:nvSpPr>
          <p:cNvPr id="13" name="Rectangle 12">
            <a:extLst>
              <a:ext uri="{FF2B5EF4-FFF2-40B4-BE49-F238E27FC236}">
                <a16:creationId xmlns:a16="http://schemas.microsoft.com/office/drawing/2014/main" id="{890E509D-3FEA-B9A7-BF75-2EA736E3A711}"/>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4" name="Title 1">
            <a:extLst>
              <a:ext uri="{FF2B5EF4-FFF2-40B4-BE49-F238E27FC236}">
                <a16:creationId xmlns:a16="http://schemas.microsoft.com/office/drawing/2014/main" id="{2C020BEF-34A7-2FB4-3C4C-15AD47D01A94}"/>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4</a:t>
            </a:r>
          </a:p>
        </p:txBody>
      </p:sp>
      <p:pic>
        <p:nvPicPr>
          <p:cNvPr id="2" name="Picture 19">
            <a:extLst>
              <a:ext uri="{FF2B5EF4-FFF2-40B4-BE49-F238E27FC236}">
                <a16:creationId xmlns:a16="http://schemas.microsoft.com/office/drawing/2014/main" id="{8519D4E4-0D78-E98C-7DCF-E07D2DFC3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697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43D73C-FDE9-AD3D-3B7C-BD6D1642CDC3}"/>
              </a:ext>
            </a:extLst>
          </p:cNvPr>
          <p:cNvSpPr>
            <a:spLocks noGrp="1"/>
          </p:cNvSpPr>
          <p:nvPr>
            <p:ph idx="1"/>
          </p:nvPr>
        </p:nvSpPr>
        <p:spPr>
          <a:xfrm>
            <a:off x="736599" y="2032806"/>
            <a:ext cx="10718801" cy="4488971"/>
          </a:xfrm>
        </p:spPr>
        <p:txBody>
          <a:bodyPr vert="horz" lIns="91440" tIns="45720" rIns="91440" bIns="45720" rtlCol="0" anchor="t">
            <a:normAutofit/>
          </a:bodyPr>
          <a:lstStyle/>
          <a:p>
            <a:pPr marL="0" indent="0">
              <a:lnSpc>
                <a:spcPct val="100000"/>
              </a:lnSpc>
              <a:spcBef>
                <a:spcPts val="0"/>
              </a:spcBef>
              <a:buSzPts val="1000"/>
              <a:buFont typeface="Arial" panose="020B0604020202020204" pitchFamily="34" charset="0"/>
              <a:buNone/>
              <a:tabLst>
                <a:tab pos="914400" algn="l"/>
              </a:tabLst>
            </a:pPr>
            <a:r>
              <a:rPr lang="en-US" sz="1600" b="1" dirty="0">
                <a:solidFill>
                  <a:schemeClr val="accent1"/>
                </a:solidFill>
                <a:latin typeface="DINOT-Bold" panose="02000503030000020003" pitchFamily="2" charset="77"/>
              </a:rPr>
              <a:t>When might clients need increased provider support/additional information on HIVST?</a:t>
            </a:r>
          </a:p>
          <a:p>
            <a:pPr>
              <a:lnSpc>
                <a:spcPct val="100000"/>
              </a:lnSpc>
              <a:spcBef>
                <a:spcPts val="0"/>
              </a:spcBef>
              <a:buSzPts val="1000"/>
              <a:tabLst>
                <a:tab pos="914400" algn="l"/>
              </a:tabLst>
            </a:pPr>
            <a:r>
              <a:rPr lang="en-US" sz="1600" dirty="0">
                <a:solidFill>
                  <a:schemeClr val="tx2"/>
                </a:solidFill>
                <a:latin typeface="DINOT-Regular" panose="02000503030000020003" pitchFamily="2" charset="77"/>
              </a:rPr>
              <a:t>Clients who may need additional support include first-time testers, those with questions, or individuals with concerns about the testing process. Providers can offer detailed guidance while respecting client privacy, ensuring clients feel in control of their testing experience.</a:t>
            </a:r>
            <a:endParaRPr lang="en-ZA" sz="1600" dirty="0">
              <a:solidFill>
                <a:schemeClr val="tx2"/>
              </a:solidFill>
              <a:latin typeface="DINOT-Regular" panose="02000503030000020003" pitchFamily="2" charset="77"/>
            </a:endParaRPr>
          </a:p>
          <a:p>
            <a:pPr marL="0" indent="0">
              <a:lnSpc>
                <a:spcPct val="100000"/>
              </a:lnSpc>
              <a:spcBef>
                <a:spcPts val="0"/>
              </a:spcBef>
              <a:buSzPts val="1000"/>
              <a:buNone/>
              <a:tabLst>
                <a:tab pos="914400" algn="l"/>
              </a:tabLst>
            </a:pPr>
            <a:endParaRPr lang="en-ZA" sz="1600" dirty="0">
              <a:solidFill>
                <a:schemeClr val="tx2"/>
              </a:solidFill>
              <a:effectLst/>
              <a:latin typeface="DINOT-Regular" panose="02000503030000020003" pitchFamily="2" charset="77"/>
              <a:ea typeface="Times New Roman" panose="02020603050405020304" pitchFamily="18" charset="0"/>
            </a:endParaRPr>
          </a:p>
          <a:p>
            <a:pPr marL="0" indent="0">
              <a:lnSpc>
                <a:spcPct val="100000"/>
              </a:lnSpc>
              <a:spcBef>
                <a:spcPts val="0"/>
              </a:spcBef>
              <a:buSzPts val="1000"/>
              <a:buNone/>
              <a:tabLst>
                <a:tab pos="914400" algn="l"/>
              </a:tabLst>
            </a:pPr>
            <a:r>
              <a:rPr lang="en-ZA" sz="1600" b="1" dirty="0">
                <a:solidFill>
                  <a:schemeClr val="accent1"/>
                </a:solidFill>
                <a:effectLst/>
                <a:latin typeface="DINOT-Bold" panose="02000503030000020003" pitchFamily="2" charset="77"/>
                <a:ea typeface="Times New Roman" panose="02020603050405020304" pitchFamily="18" charset="0"/>
              </a:rPr>
              <a:t>When might clients need less or no </a:t>
            </a:r>
            <a:r>
              <a:rPr lang="en-ZA" sz="1600" b="1" dirty="0">
                <a:solidFill>
                  <a:schemeClr val="accent1"/>
                </a:solidFill>
                <a:latin typeface="DINOT-Bold" panose="02000503030000020003" pitchFamily="2" charset="77"/>
                <a:ea typeface="Times New Roman" panose="02020603050405020304" pitchFamily="18" charset="0"/>
              </a:rPr>
              <a:t>additional</a:t>
            </a:r>
            <a:r>
              <a:rPr lang="en-ZA" sz="1600" b="1" dirty="0">
                <a:solidFill>
                  <a:schemeClr val="accent1"/>
                </a:solidFill>
                <a:effectLst/>
                <a:latin typeface="DINOT-Bold" panose="02000503030000020003" pitchFamily="2" charset="77"/>
                <a:ea typeface="Times New Roman" panose="02020603050405020304" pitchFamily="18" charset="0"/>
              </a:rPr>
              <a:t> support for HIVST?</a:t>
            </a:r>
          </a:p>
          <a:p>
            <a:pPr>
              <a:lnSpc>
                <a:spcPct val="100000"/>
              </a:lnSpc>
              <a:spcBef>
                <a:spcPts val="0"/>
              </a:spcBef>
              <a:buSzPts val="1000"/>
              <a:tabLst>
                <a:tab pos="914400" algn="l"/>
              </a:tabLst>
            </a:pPr>
            <a:r>
              <a:rPr lang="en-ZA" sz="1600" dirty="0">
                <a:solidFill>
                  <a:schemeClr val="tx2"/>
                </a:solidFill>
                <a:latin typeface="DINOT-Regular" panose="02000503030000020003" pitchFamily="2" charset="77"/>
                <a:ea typeface="Times New Roman" panose="02020603050405020304" pitchFamily="18" charset="0"/>
                <a:cs typeface="Times New Roman"/>
              </a:rPr>
              <a:t>C</a:t>
            </a:r>
            <a:r>
              <a:rPr lang="en-ZA" sz="1600" dirty="0">
                <a:solidFill>
                  <a:schemeClr val="tx2"/>
                </a:solidFill>
                <a:effectLst/>
                <a:latin typeface="DINOT-Regular" panose="02000503030000020003" pitchFamily="2" charset="77"/>
                <a:ea typeface="Times New Roman" panose="02020603050405020304" pitchFamily="18" charset="0"/>
                <a:cs typeface="Times New Roman"/>
              </a:rPr>
              <a:t>lients who feel confident and prefer testing independently.</a:t>
            </a:r>
          </a:p>
          <a:p>
            <a:pPr>
              <a:lnSpc>
                <a:spcPct val="100000"/>
              </a:lnSpc>
              <a:spcBef>
                <a:spcPts val="0"/>
              </a:spcBef>
              <a:buSzPts val="1000"/>
              <a:tabLst>
                <a:tab pos="914400" algn="l"/>
              </a:tabLst>
            </a:pPr>
            <a:r>
              <a:rPr lang="en-ZA" sz="1600" dirty="0">
                <a:solidFill>
                  <a:schemeClr val="tx2"/>
                </a:solidFill>
                <a:latin typeface="DINOT-Regular" panose="02000503030000020003" pitchFamily="2" charset="77"/>
                <a:ea typeface="Times New Roman" panose="02020603050405020304" pitchFamily="18" charset="0"/>
                <a:cs typeface="Times New Roman"/>
              </a:rPr>
              <a:t>Clients who used HIVST in the past</a:t>
            </a:r>
          </a:p>
          <a:p>
            <a:pPr>
              <a:lnSpc>
                <a:spcPct val="100000"/>
              </a:lnSpc>
              <a:spcBef>
                <a:spcPts val="0"/>
              </a:spcBef>
              <a:buSzPts val="1000"/>
              <a:tabLst>
                <a:tab pos="914400" algn="l"/>
              </a:tabLst>
            </a:pPr>
            <a:r>
              <a:rPr lang="en-ZA" sz="16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rPr>
              <a:t>Providers have ensured instructions are clear, and clients are informed about available support if needed.</a:t>
            </a:r>
          </a:p>
        </p:txBody>
      </p:sp>
      <p:sp>
        <p:nvSpPr>
          <p:cNvPr id="5" name="TextBox 4">
            <a:extLst>
              <a:ext uri="{FF2B5EF4-FFF2-40B4-BE49-F238E27FC236}">
                <a16:creationId xmlns:a16="http://schemas.microsoft.com/office/drawing/2014/main" id="{E9747CF9-9C13-9F24-1F48-046BD1B5DAD2}"/>
              </a:ext>
            </a:extLst>
          </p:cNvPr>
          <p:cNvSpPr txBox="1"/>
          <p:nvPr/>
        </p:nvSpPr>
        <p:spPr>
          <a:xfrm>
            <a:off x="736600" y="1091038"/>
            <a:ext cx="10718800" cy="717962"/>
          </a:xfrm>
          <a:prstGeom prst="homePlate">
            <a:avLst/>
          </a:prstGeom>
          <a:solidFill>
            <a:schemeClr val="accent1"/>
          </a:solidFill>
        </p:spPr>
        <p:txBody>
          <a:bodyPr wrap="square" anchor="ctr">
            <a:noAutofit/>
          </a:bodyPr>
          <a:lstStyle/>
          <a:p>
            <a:r>
              <a:rPr lang="en-US" sz="1750" b="1" dirty="0">
                <a:solidFill>
                  <a:schemeClr val="bg1"/>
                </a:solidFill>
                <a:latin typeface="DINOT-Bold" panose="02000503030000020003" pitchFamily="2" charset="77"/>
              </a:rPr>
              <a:t>Assessing Client Needs: </a:t>
            </a:r>
            <a:r>
              <a:rPr lang="en-US" sz="1750" dirty="0">
                <a:solidFill>
                  <a:schemeClr val="bg1"/>
                </a:solidFill>
                <a:latin typeface="DINOT-Regular" panose="02000503030000020003" pitchFamily="2" charset="77"/>
              </a:rPr>
              <a:t>Determine whether the client would benefit from additional information and provider support for HIV self-testing based on their comfort and experience with self-testing.</a:t>
            </a:r>
          </a:p>
        </p:txBody>
      </p:sp>
      <p:sp>
        <p:nvSpPr>
          <p:cNvPr id="6" name="Title 1">
            <a:extLst>
              <a:ext uri="{FF2B5EF4-FFF2-40B4-BE49-F238E27FC236}">
                <a16:creationId xmlns:a16="http://schemas.microsoft.com/office/drawing/2014/main" id="{93A35483-35FF-D73E-207E-29E4E93862E3}"/>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lang="en-US" sz="2500" dirty="0">
                <a:solidFill>
                  <a:schemeClr val="accent1"/>
                </a:solidFill>
                <a:latin typeface="DINOT-Regular" panose="02000503030000020003" pitchFamily="2" charset="77"/>
              </a:rPr>
              <a:t>Determine Level of Provider Support needed for HIVST</a:t>
            </a:r>
            <a:endPar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sp>
        <p:nvSpPr>
          <p:cNvPr id="7" name="Rectangle 6">
            <a:extLst>
              <a:ext uri="{FF2B5EF4-FFF2-40B4-BE49-F238E27FC236}">
                <a16:creationId xmlns:a16="http://schemas.microsoft.com/office/drawing/2014/main" id="{28B544AC-9146-CBD3-3FEE-C55998B582EB}"/>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8" name="Title 1">
            <a:extLst>
              <a:ext uri="{FF2B5EF4-FFF2-40B4-BE49-F238E27FC236}">
                <a16:creationId xmlns:a16="http://schemas.microsoft.com/office/drawing/2014/main" id="{A1FAC0C3-24FC-D1F1-3EEC-6C41009A6FD1}"/>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4</a:t>
            </a:r>
          </a:p>
        </p:txBody>
      </p:sp>
      <p:pic>
        <p:nvPicPr>
          <p:cNvPr id="2" name="Picture 19">
            <a:extLst>
              <a:ext uri="{FF2B5EF4-FFF2-40B4-BE49-F238E27FC236}">
                <a16:creationId xmlns:a16="http://schemas.microsoft.com/office/drawing/2014/main" id="{8EE0DCF4-2459-F4CE-5606-78E857D5A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0877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76AE23D-07E6-D5C4-4517-02D7DC945878}"/>
              </a:ext>
            </a:extLst>
          </p:cNvPr>
          <p:cNvSpPr txBox="1">
            <a:spLocks/>
          </p:cNvSpPr>
          <p:nvPr/>
        </p:nvSpPr>
        <p:spPr>
          <a:xfrm>
            <a:off x="736599" y="2032806"/>
            <a:ext cx="10718801" cy="1815882"/>
          </a:xfrm>
          <a:prstGeom prst="rect">
            <a:avLst/>
          </a:prstGeom>
        </p:spPr>
        <p:txBody>
          <a:bodyPr vert="horz"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SzPts val="1000"/>
              <a:buNone/>
              <a:tabLst>
                <a:tab pos="457200" algn="l"/>
              </a:tabLst>
            </a:pPr>
            <a:r>
              <a:rPr lang="en-ZA" sz="1600" b="1" kern="100" dirty="0">
                <a:solidFill>
                  <a:schemeClr val="accent1"/>
                </a:solidFill>
                <a:effectLst/>
                <a:latin typeface="DINOT-Bold" panose="02000503030000020003" pitchFamily="2" charset="77"/>
                <a:ea typeface="Aptos" panose="020B0004020202020204" pitchFamily="34" charset="0"/>
                <a:cs typeface="Times New Roman" panose="02020603050405020304" pitchFamily="18" charset="0"/>
              </a:rPr>
              <a:t>Kit Pick-Up: </a:t>
            </a:r>
          </a:p>
          <a:p>
            <a:pPr>
              <a:lnSpc>
                <a:spcPct val="100000"/>
              </a:lnSpc>
              <a:spcBef>
                <a:spcPts val="0"/>
              </a:spcBef>
              <a:buSzPts val="1000"/>
              <a:tabLst>
                <a:tab pos="457200" algn="l"/>
              </a:tabLst>
            </a:pPr>
            <a:r>
              <a:rPr lang="en-ZA" sz="16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rPr>
              <a:t>Clients can pick up HIVST kits directly from a designated area in the waiting room.</a:t>
            </a:r>
          </a:p>
          <a:p>
            <a:pPr marL="0" lvl="0" indent="0">
              <a:lnSpc>
                <a:spcPct val="100000"/>
              </a:lnSpc>
              <a:spcBef>
                <a:spcPts val="0"/>
              </a:spcBef>
              <a:buSzPts val="1000"/>
              <a:buNone/>
              <a:tabLst>
                <a:tab pos="457200" algn="l"/>
              </a:tabLst>
            </a:pPr>
            <a:r>
              <a:rPr lang="en-ZA" sz="1600" b="1" kern="100" dirty="0">
                <a:solidFill>
                  <a:schemeClr val="accent1"/>
                </a:solidFill>
                <a:effectLst/>
                <a:latin typeface="DINOT-Bold" panose="02000503030000020003" pitchFamily="2" charset="77"/>
                <a:ea typeface="Aptos" panose="020B0004020202020204" pitchFamily="34" charset="0"/>
                <a:cs typeface="Times New Roman" panose="02020603050405020304" pitchFamily="18" charset="0"/>
              </a:rPr>
              <a:t>Testing Options:</a:t>
            </a:r>
          </a:p>
          <a:p>
            <a:pPr>
              <a:lnSpc>
                <a:spcPct val="100000"/>
              </a:lnSpc>
              <a:spcBef>
                <a:spcPts val="0"/>
              </a:spcBef>
              <a:buSzPts val="1000"/>
              <a:tabLst>
                <a:tab pos="914400" algn="l"/>
              </a:tabLst>
            </a:pPr>
            <a:r>
              <a:rPr lang="en-ZA" sz="16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rPr>
              <a:t>Self-testing in Private Spaces: Clients are directed to nearby private spaces (e.g., designated testing booths or rooms) to ensure privacy while testing.</a:t>
            </a:r>
          </a:p>
          <a:p>
            <a:pPr>
              <a:lnSpc>
                <a:spcPct val="100000"/>
              </a:lnSpc>
              <a:spcBef>
                <a:spcPts val="0"/>
              </a:spcBef>
              <a:buSzPts val="1000"/>
              <a:tabLst>
                <a:tab pos="914400" algn="l"/>
              </a:tabLst>
            </a:pPr>
            <a:r>
              <a:rPr lang="en-ZA" sz="16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rPr>
              <a:t>Follow-Up Support: Instructions are provided on how to seek assistance if needed after testing. </a:t>
            </a:r>
            <a:r>
              <a:rPr lang="en-ZA" sz="1600" kern="100" dirty="0">
                <a:solidFill>
                  <a:schemeClr val="tx2"/>
                </a:solidFill>
                <a:latin typeface="DINOT-Regular" panose="02000503030000020003" pitchFamily="2" charset="77"/>
                <a:ea typeface="Aptos" panose="020B0004020202020204" pitchFamily="34" charset="0"/>
                <a:cs typeface="Times New Roman" panose="02020603050405020304" pitchFamily="18" charset="0"/>
              </a:rPr>
              <a:t>Offer higher level of provider support if needed.</a:t>
            </a:r>
            <a:endParaRPr lang="en-ZA" sz="16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779E9F8-0383-2E15-755D-BAE3ECCD70F6}"/>
              </a:ext>
            </a:extLst>
          </p:cNvPr>
          <p:cNvSpPr txBox="1"/>
          <p:nvPr/>
        </p:nvSpPr>
        <p:spPr>
          <a:xfrm>
            <a:off x="736600" y="1091038"/>
            <a:ext cx="10718800" cy="717962"/>
          </a:xfrm>
          <a:prstGeom prst="homePlate">
            <a:avLst/>
          </a:prstGeom>
          <a:solidFill>
            <a:schemeClr val="accent1"/>
          </a:solidFill>
        </p:spPr>
        <p:txBody>
          <a:bodyPr wrap="square" anchor="ctr">
            <a:noAutofit/>
          </a:bodyPr>
          <a:lstStyle/>
          <a:p>
            <a:r>
              <a:rPr lang="en-US" sz="1750" b="1" dirty="0">
                <a:solidFill>
                  <a:schemeClr val="bg1"/>
                </a:solidFill>
                <a:latin typeface="DINOT-Bold" panose="02000503030000020003" pitchFamily="2" charset="77"/>
              </a:rPr>
              <a:t>Public Areas (e.g., waiting rooms)</a:t>
            </a:r>
            <a:endParaRPr lang="en-GB" sz="1750" b="1" dirty="0">
              <a:solidFill>
                <a:schemeClr val="bg1"/>
              </a:solidFill>
              <a:latin typeface="DINOT-Bold" panose="02000503030000020003" pitchFamily="2" charset="77"/>
            </a:endParaRPr>
          </a:p>
        </p:txBody>
      </p:sp>
      <p:sp>
        <p:nvSpPr>
          <p:cNvPr id="10" name="Title 1">
            <a:extLst>
              <a:ext uri="{FF2B5EF4-FFF2-40B4-BE49-F238E27FC236}">
                <a16:creationId xmlns:a16="http://schemas.microsoft.com/office/drawing/2014/main" id="{14CBAA22-0879-94FC-03D4-DF2F7FB742F7}"/>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lang="en-US" sz="2500" dirty="0">
                <a:solidFill>
                  <a:schemeClr val="accent1"/>
                </a:solidFill>
                <a:latin typeface="DINOT-Regular" panose="02000503030000020003" pitchFamily="2" charset="77"/>
              </a:rPr>
              <a:t>HIVST Kit access and Pick-Up</a:t>
            </a:r>
            <a:endPar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sp>
        <p:nvSpPr>
          <p:cNvPr id="11" name="Rectangle 10">
            <a:extLst>
              <a:ext uri="{FF2B5EF4-FFF2-40B4-BE49-F238E27FC236}">
                <a16:creationId xmlns:a16="http://schemas.microsoft.com/office/drawing/2014/main" id="{1178E468-C9D6-D9B3-5094-1D90BC4F7611}"/>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2" name="Title 1">
            <a:extLst>
              <a:ext uri="{FF2B5EF4-FFF2-40B4-BE49-F238E27FC236}">
                <a16:creationId xmlns:a16="http://schemas.microsoft.com/office/drawing/2014/main" id="{50BB36A1-078A-118E-3EFF-504FD6D65439}"/>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4</a:t>
            </a:r>
          </a:p>
        </p:txBody>
      </p:sp>
      <p:sp>
        <p:nvSpPr>
          <p:cNvPr id="16" name="Content Placeholder 2">
            <a:extLst>
              <a:ext uri="{FF2B5EF4-FFF2-40B4-BE49-F238E27FC236}">
                <a16:creationId xmlns:a16="http://schemas.microsoft.com/office/drawing/2014/main" id="{DA9F20C0-69A0-A636-010B-4ED3A53BA21A}"/>
              </a:ext>
            </a:extLst>
          </p:cNvPr>
          <p:cNvSpPr txBox="1">
            <a:spLocks/>
          </p:cNvSpPr>
          <p:nvPr/>
        </p:nvSpPr>
        <p:spPr>
          <a:xfrm>
            <a:off x="736599" y="4906540"/>
            <a:ext cx="10718801" cy="1569660"/>
          </a:xfrm>
          <a:prstGeom prst="rect">
            <a:avLst/>
          </a:prstGeom>
        </p:spPr>
        <p:txBody>
          <a:bodyPr vert="horz"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SzPts val="1000"/>
              <a:buNone/>
              <a:tabLst>
                <a:tab pos="457200" algn="l"/>
              </a:tabLst>
            </a:pPr>
            <a:r>
              <a:rPr lang="en-ZA" sz="1600" b="1" kern="100" dirty="0">
                <a:solidFill>
                  <a:schemeClr val="accent1"/>
                </a:solidFill>
                <a:effectLst/>
                <a:latin typeface="DINOT-Bold" panose="02000503030000020003" pitchFamily="2" charset="77"/>
                <a:ea typeface="Aptos" panose="020B0004020202020204" pitchFamily="34" charset="0"/>
                <a:cs typeface="Times New Roman" panose="02020603050405020304" pitchFamily="18" charset="0"/>
              </a:rPr>
              <a:t>Kit Pick-Up: </a:t>
            </a:r>
          </a:p>
          <a:p>
            <a:pPr marL="285750" lvl="0" indent="-285750">
              <a:lnSpc>
                <a:spcPct val="100000"/>
              </a:lnSpc>
              <a:spcBef>
                <a:spcPts val="0"/>
              </a:spcBef>
              <a:buSzPts val="1000"/>
              <a:buFont typeface="Arial" panose="020B0604020202020204" pitchFamily="34" charset="0"/>
              <a:buChar char="•"/>
              <a:tabLst>
                <a:tab pos="457200" algn="l"/>
              </a:tabLst>
            </a:pPr>
            <a:r>
              <a:rPr lang="en-ZA" sz="16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rPr>
              <a:t>Health care provider hands the kit directly to the client, explaining usage if needed.</a:t>
            </a:r>
          </a:p>
          <a:p>
            <a:pPr marL="0" lvl="0" indent="0">
              <a:lnSpc>
                <a:spcPct val="100000"/>
              </a:lnSpc>
              <a:spcBef>
                <a:spcPts val="0"/>
              </a:spcBef>
              <a:buSzPts val="1000"/>
              <a:buNone/>
              <a:tabLst>
                <a:tab pos="457200" algn="l"/>
              </a:tabLst>
            </a:pPr>
            <a:r>
              <a:rPr lang="en-ZA" sz="1600" b="1" kern="100" dirty="0">
                <a:solidFill>
                  <a:schemeClr val="accent1"/>
                </a:solidFill>
                <a:effectLst/>
                <a:latin typeface="DINOT-Bold" panose="02000503030000020003" pitchFamily="2" charset="77"/>
                <a:ea typeface="Aptos" panose="020B0004020202020204" pitchFamily="34" charset="0"/>
                <a:cs typeface="Times New Roman" panose="02020603050405020304" pitchFamily="18" charset="0"/>
              </a:rPr>
              <a:t>Testing Options:</a:t>
            </a:r>
          </a:p>
          <a:p>
            <a:pPr marL="285750" indent="-285750">
              <a:lnSpc>
                <a:spcPct val="100000"/>
              </a:lnSpc>
              <a:spcBef>
                <a:spcPts val="0"/>
              </a:spcBef>
              <a:buSzPts val="1000"/>
              <a:buFont typeface="Arial" panose="020B0604020202020204" pitchFamily="34" charset="0"/>
              <a:buChar char="•"/>
              <a:tabLst>
                <a:tab pos="914400" algn="l"/>
              </a:tabLst>
            </a:pPr>
            <a:r>
              <a:rPr lang="en-ZA" sz="16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rPr>
              <a:t>Increased provider support: Clients have the option to self-test in front of the provider, who can guide them through the steps and answer questions in real time. Alternatively, the client may choose to test alone by moving to a designated private testing space or by having the provider leave the consultation room temporarily.</a:t>
            </a:r>
          </a:p>
        </p:txBody>
      </p:sp>
      <p:sp>
        <p:nvSpPr>
          <p:cNvPr id="17" name="TextBox 16">
            <a:extLst>
              <a:ext uri="{FF2B5EF4-FFF2-40B4-BE49-F238E27FC236}">
                <a16:creationId xmlns:a16="http://schemas.microsoft.com/office/drawing/2014/main" id="{90FA6A0E-7A11-E8F7-EF05-2F4903C55C35}"/>
              </a:ext>
            </a:extLst>
          </p:cNvPr>
          <p:cNvSpPr txBox="1"/>
          <p:nvPr/>
        </p:nvSpPr>
        <p:spPr>
          <a:xfrm>
            <a:off x="736600" y="3964772"/>
            <a:ext cx="10718800" cy="717962"/>
          </a:xfrm>
          <a:prstGeom prst="homePlate">
            <a:avLst/>
          </a:prstGeom>
          <a:solidFill>
            <a:schemeClr val="accent1"/>
          </a:solidFill>
        </p:spPr>
        <p:txBody>
          <a:bodyPr wrap="square" anchor="ctr">
            <a:noAutofit/>
          </a:bodyPr>
          <a:lstStyle/>
          <a:p>
            <a:r>
              <a:rPr lang="en-US" sz="1750" b="1" dirty="0">
                <a:solidFill>
                  <a:schemeClr val="bg1"/>
                </a:solidFill>
                <a:latin typeface="DINOT-Bold" panose="02000503030000020003" pitchFamily="2" charset="77"/>
              </a:rPr>
              <a:t>Private Areas (e.g., consultation room)</a:t>
            </a:r>
            <a:endParaRPr lang="en-GB" sz="1750" b="1" dirty="0">
              <a:solidFill>
                <a:schemeClr val="bg1"/>
              </a:solidFill>
              <a:latin typeface="DINOT-Bold" panose="02000503030000020003" pitchFamily="2" charset="77"/>
            </a:endParaRPr>
          </a:p>
        </p:txBody>
      </p:sp>
      <p:pic>
        <p:nvPicPr>
          <p:cNvPr id="2" name="Picture 19">
            <a:extLst>
              <a:ext uri="{FF2B5EF4-FFF2-40B4-BE49-F238E27FC236}">
                <a16:creationId xmlns:a16="http://schemas.microsoft.com/office/drawing/2014/main" id="{783189DE-43E6-FA40-3C2A-9A7B53D84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3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D3AD55-A503-85DD-3371-D0DB24791842}"/>
              </a:ext>
            </a:extLst>
          </p:cNvPr>
          <p:cNvPicPr>
            <a:picLocks noChangeAspect="1"/>
          </p:cNvPicPr>
          <p:nvPr/>
        </p:nvPicPr>
        <p:blipFill>
          <a:blip r:embed="rId2"/>
          <a:stretch>
            <a:fillRect/>
          </a:stretch>
        </p:blipFill>
        <p:spPr>
          <a:xfrm>
            <a:off x="6214360" y="1109883"/>
            <a:ext cx="5241039" cy="4000228"/>
          </a:xfrm>
          <a:prstGeom prst="rect">
            <a:avLst/>
          </a:prstGeom>
        </p:spPr>
      </p:pic>
      <p:sp>
        <p:nvSpPr>
          <p:cNvPr id="6" name="TextBox 5">
            <a:extLst>
              <a:ext uri="{FF2B5EF4-FFF2-40B4-BE49-F238E27FC236}">
                <a16:creationId xmlns:a16="http://schemas.microsoft.com/office/drawing/2014/main" id="{83456F30-1427-5066-2E5C-DA9931792C20}"/>
              </a:ext>
            </a:extLst>
          </p:cNvPr>
          <p:cNvSpPr txBox="1"/>
          <p:nvPr/>
        </p:nvSpPr>
        <p:spPr>
          <a:xfrm>
            <a:off x="6214360" y="5288361"/>
            <a:ext cx="5241039" cy="477054"/>
          </a:xfrm>
          <a:prstGeom prst="rect">
            <a:avLst/>
          </a:prstGeom>
          <a:noFill/>
        </p:spPr>
        <p:txBody>
          <a:bodyPr wrap="square" rtlCol="0">
            <a:spAutoFit/>
          </a:bodyPr>
          <a:lstStyle/>
          <a:p>
            <a:r>
              <a:rPr lang="en-ZA" sz="1250" i="1" dirty="0">
                <a:solidFill>
                  <a:schemeClr val="tx2"/>
                </a:solidFill>
                <a:latin typeface="DINOT-LightItalic" panose="020B0504020101010102" pitchFamily="34" charset="77"/>
              </a:rPr>
              <a:t>Source: </a:t>
            </a:r>
            <a:r>
              <a:rPr lang="en-ZA" sz="1250" i="1" dirty="0" err="1">
                <a:solidFill>
                  <a:schemeClr val="tx2"/>
                </a:solidFill>
                <a:latin typeface="DINOT-LightItalic" panose="020B0504020101010102" pitchFamily="34" charset="77"/>
              </a:rPr>
              <a:t>global.oraquick.com</a:t>
            </a:r>
            <a:r>
              <a:rPr lang="en-ZA" sz="1250" i="1" dirty="0">
                <a:solidFill>
                  <a:schemeClr val="tx2"/>
                </a:solidFill>
                <a:latin typeface="DINOT-LightItalic" panose="020B0504020101010102" pitchFamily="34" charset="77"/>
              </a:rPr>
              <a:t>/media/howtouse/instructions/3/0/3001-3031-OQ_Self_Test-ENG.pdf</a:t>
            </a:r>
          </a:p>
        </p:txBody>
      </p:sp>
      <p:sp>
        <p:nvSpPr>
          <p:cNvPr id="7" name="Title 1">
            <a:extLst>
              <a:ext uri="{FF2B5EF4-FFF2-40B4-BE49-F238E27FC236}">
                <a16:creationId xmlns:a16="http://schemas.microsoft.com/office/drawing/2014/main" id="{07DADD19-CBB7-1D1B-C128-A81F9F9528CE}"/>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lang="en-ZA" sz="2500" dirty="0">
                <a:solidFill>
                  <a:schemeClr val="accent1"/>
                </a:solidFill>
                <a:latin typeface="DINOT-Regular" panose="02000503030000020003" pitchFamily="2" charset="77"/>
              </a:rPr>
              <a:t>Client Prepares the Test Kit</a:t>
            </a:r>
            <a:endPar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sp>
        <p:nvSpPr>
          <p:cNvPr id="8" name="Rectangle 7">
            <a:extLst>
              <a:ext uri="{FF2B5EF4-FFF2-40B4-BE49-F238E27FC236}">
                <a16:creationId xmlns:a16="http://schemas.microsoft.com/office/drawing/2014/main" id="{548B44A3-4C2F-43B4-4FAE-1C191F93CDFB}"/>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9" name="Title 1">
            <a:extLst>
              <a:ext uri="{FF2B5EF4-FFF2-40B4-BE49-F238E27FC236}">
                <a16:creationId xmlns:a16="http://schemas.microsoft.com/office/drawing/2014/main" id="{72BF412D-BBDD-0975-3B28-A7E3758A8570}"/>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4</a:t>
            </a:r>
          </a:p>
        </p:txBody>
      </p:sp>
      <p:sp>
        <p:nvSpPr>
          <p:cNvPr id="10" name="Content Placeholder 2">
            <a:extLst>
              <a:ext uri="{FF2B5EF4-FFF2-40B4-BE49-F238E27FC236}">
                <a16:creationId xmlns:a16="http://schemas.microsoft.com/office/drawing/2014/main" id="{4821FD96-8AC1-CE78-1A79-E8A277A36260}"/>
              </a:ext>
            </a:extLst>
          </p:cNvPr>
          <p:cNvSpPr txBox="1">
            <a:spLocks/>
          </p:cNvSpPr>
          <p:nvPr/>
        </p:nvSpPr>
        <p:spPr>
          <a:xfrm>
            <a:off x="736601" y="1109883"/>
            <a:ext cx="5359400" cy="1862048"/>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ZA" sz="1750" dirty="0">
                <a:solidFill>
                  <a:schemeClr val="accent1"/>
                </a:solidFill>
                <a:latin typeface="DINOT-Regular" panose="02000503030000020003" pitchFamily="2" charset="77"/>
              </a:rPr>
              <a:t>Client accesses private area</a:t>
            </a:r>
          </a:p>
          <a:p>
            <a:pPr>
              <a:lnSpc>
                <a:spcPct val="100000"/>
              </a:lnSpc>
              <a:spcBef>
                <a:spcPts val="0"/>
              </a:spcBef>
            </a:pPr>
            <a:r>
              <a:rPr lang="en-ZA" sz="1750" dirty="0">
                <a:solidFill>
                  <a:schemeClr val="accent1"/>
                </a:solidFill>
                <a:latin typeface="DINOT-Regular" panose="02000503030000020003" pitchFamily="2" charset="77"/>
              </a:rPr>
              <a:t>Client reads the instructions</a:t>
            </a:r>
          </a:p>
          <a:p>
            <a:pPr>
              <a:lnSpc>
                <a:spcPct val="100000"/>
              </a:lnSpc>
              <a:spcBef>
                <a:spcPts val="0"/>
              </a:spcBef>
            </a:pPr>
            <a:r>
              <a:rPr lang="en-ZA" sz="1750" dirty="0">
                <a:solidFill>
                  <a:schemeClr val="accent1"/>
                </a:solidFill>
                <a:latin typeface="DINOT-Regular" panose="02000503030000020003" pitchFamily="2" charset="77"/>
              </a:rPr>
              <a:t>Clients prepares the material for the test</a:t>
            </a:r>
          </a:p>
          <a:p>
            <a:pPr>
              <a:lnSpc>
                <a:spcPct val="100000"/>
              </a:lnSpc>
              <a:spcBef>
                <a:spcPts val="0"/>
              </a:spcBef>
            </a:pPr>
            <a:endParaRPr lang="en-ZA" sz="1750" dirty="0">
              <a:solidFill>
                <a:schemeClr val="accent1"/>
              </a:solidFill>
              <a:latin typeface="DINOT-Regular" panose="02000503030000020003" pitchFamily="2" charset="77"/>
            </a:endParaRPr>
          </a:p>
          <a:p>
            <a:pPr marL="0" indent="0">
              <a:lnSpc>
                <a:spcPct val="100000"/>
              </a:lnSpc>
              <a:spcBef>
                <a:spcPts val="0"/>
              </a:spcBef>
              <a:buNone/>
            </a:pPr>
            <a:r>
              <a:rPr lang="en-ZA" sz="1500" i="1" dirty="0">
                <a:solidFill>
                  <a:schemeClr val="tx2"/>
                </a:solidFill>
                <a:latin typeface="DINOT-LightItalic" panose="020B0504020101010102" pitchFamily="34" charset="77"/>
              </a:rPr>
              <a:t>Note: there are different test kits available, provide test kit specific information in the testing area for the preparation, testing and interpretation of results</a:t>
            </a:r>
          </a:p>
        </p:txBody>
      </p:sp>
      <p:pic>
        <p:nvPicPr>
          <p:cNvPr id="2" name="Picture 19">
            <a:extLst>
              <a:ext uri="{FF2B5EF4-FFF2-40B4-BE49-F238E27FC236}">
                <a16:creationId xmlns:a16="http://schemas.microsoft.com/office/drawing/2014/main" id="{98F011D6-52D1-C83A-A2AB-44B1C91F35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2159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45B9EF-98BB-9742-31A0-62E7D237B18E}"/>
              </a:ext>
            </a:extLst>
          </p:cNvPr>
          <p:cNvPicPr>
            <a:picLocks noChangeAspect="1"/>
          </p:cNvPicPr>
          <p:nvPr/>
        </p:nvPicPr>
        <p:blipFill>
          <a:blip r:embed="rId2"/>
          <a:stretch>
            <a:fillRect/>
          </a:stretch>
        </p:blipFill>
        <p:spPr>
          <a:xfrm>
            <a:off x="687614" y="2993152"/>
            <a:ext cx="10895298" cy="3142172"/>
          </a:xfrm>
          <a:prstGeom prst="rect">
            <a:avLst/>
          </a:prstGeom>
        </p:spPr>
      </p:pic>
      <p:sp>
        <p:nvSpPr>
          <p:cNvPr id="7" name="TextBox 6">
            <a:extLst>
              <a:ext uri="{FF2B5EF4-FFF2-40B4-BE49-F238E27FC236}">
                <a16:creationId xmlns:a16="http://schemas.microsoft.com/office/drawing/2014/main" id="{2DD31098-2BEB-5D4D-94B0-CC28B09BA617}"/>
              </a:ext>
            </a:extLst>
          </p:cNvPr>
          <p:cNvSpPr txBox="1"/>
          <p:nvPr/>
        </p:nvSpPr>
        <p:spPr>
          <a:xfrm>
            <a:off x="736600" y="6457949"/>
            <a:ext cx="6891630" cy="284693"/>
          </a:xfrm>
          <a:prstGeom prst="rect">
            <a:avLst/>
          </a:prstGeom>
          <a:noFill/>
        </p:spPr>
        <p:txBody>
          <a:bodyPr wrap="none" rtlCol="0">
            <a:spAutoFit/>
          </a:bodyPr>
          <a:lstStyle/>
          <a:p>
            <a:r>
              <a:rPr lang="en-ZA" sz="1250" i="1" dirty="0">
                <a:solidFill>
                  <a:schemeClr val="accent3">
                    <a:lumMod val="10000"/>
                  </a:schemeClr>
                </a:solidFill>
                <a:latin typeface="DINOT-LightItalic" panose="020B0504020101010102" pitchFamily="34" charset="77"/>
              </a:rPr>
              <a:t>Source: </a:t>
            </a:r>
            <a:r>
              <a:rPr lang="en-ZA" sz="1250" i="1" dirty="0" err="1">
                <a:solidFill>
                  <a:schemeClr val="accent3">
                    <a:lumMod val="10000"/>
                  </a:schemeClr>
                </a:solidFill>
                <a:latin typeface="DINOT-LightItalic" panose="020B0504020101010102" pitchFamily="34" charset="77"/>
              </a:rPr>
              <a:t>global.oraquick.com</a:t>
            </a:r>
            <a:r>
              <a:rPr lang="en-ZA" sz="1250" i="1" dirty="0">
                <a:solidFill>
                  <a:schemeClr val="accent3">
                    <a:lumMod val="10000"/>
                  </a:schemeClr>
                </a:solidFill>
                <a:latin typeface="DINOT-LightItalic" panose="020B0504020101010102" pitchFamily="34" charset="77"/>
              </a:rPr>
              <a:t>/media/</a:t>
            </a:r>
            <a:r>
              <a:rPr lang="en-ZA" sz="1250" i="1" dirty="0" err="1">
                <a:solidFill>
                  <a:schemeClr val="accent3">
                    <a:lumMod val="10000"/>
                  </a:schemeClr>
                </a:solidFill>
                <a:latin typeface="DINOT-LightItalic" panose="020B0504020101010102" pitchFamily="34" charset="77"/>
              </a:rPr>
              <a:t>howtouse</a:t>
            </a:r>
            <a:r>
              <a:rPr lang="en-ZA" sz="1250" i="1" dirty="0">
                <a:solidFill>
                  <a:schemeClr val="accent3">
                    <a:lumMod val="10000"/>
                  </a:schemeClr>
                </a:solidFill>
                <a:latin typeface="DINOT-LightItalic" panose="020B0504020101010102" pitchFamily="34" charset="77"/>
              </a:rPr>
              <a:t>/instructions/3/0/3001-3031-OQ_Self_Test-ENG.pdf</a:t>
            </a:r>
          </a:p>
        </p:txBody>
      </p:sp>
      <p:sp>
        <p:nvSpPr>
          <p:cNvPr id="8" name="Title 1">
            <a:extLst>
              <a:ext uri="{FF2B5EF4-FFF2-40B4-BE49-F238E27FC236}">
                <a16:creationId xmlns:a16="http://schemas.microsoft.com/office/drawing/2014/main" id="{EB7BD782-1BCB-699B-91D5-F4A61FD65EFA}"/>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lang="en-ZA" sz="2500" dirty="0">
                <a:solidFill>
                  <a:schemeClr val="accent1"/>
                </a:solidFill>
                <a:latin typeface="DINOT-Regular" panose="02000503030000020003" pitchFamily="2" charset="77"/>
              </a:rPr>
              <a:t>Client Performs the Test</a:t>
            </a:r>
            <a:endPar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sp>
        <p:nvSpPr>
          <p:cNvPr id="9" name="Rectangle 8">
            <a:extLst>
              <a:ext uri="{FF2B5EF4-FFF2-40B4-BE49-F238E27FC236}">
                <a16:creationId xmlns:a16="http://schemas.microsoft.com/office/drawing/2014/main" id="{1CBB9288-26B7-A20A-19AD-C242782C57D8}"/>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0" name="Title 1">
            <a:extLst>
              <a:ext uri="{FF2B5EF4-FFF2-40B4-BE49-F238E27FC236}">
                <a16:creationId xmlns:a16="http://schemas.microsoft.com/office/drawing/2014/main" id="{3B77C7A5-E363-56D7-E5AC-F2BFC4F724AD}"/>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4</a:t>
            </a:r>
          </a:p>
        </p:txBody>
      </p:sp>
      <p:sp>
        <p:nvSpPr>
          <p:cNvPr id="11" name="Content Placeholder 2">
            <a:extLst>
              <a:ext uri="{FF2B5EF4-FFF2-40B4-BE49-F238E27FC236}">
                <a16:creationId xmlns:a16="http://schemas.microsoft.com/office/drawing/2014/main" id="{0F7829C9-9C03-3B3A-6C54-E4EAE7C39872}"/>
              </a:ext>
            </a:extLst>
          </p:cNvPr>
          <p:cNvSpPr txBox="1">
            <a:spLocks/>
          </p:cNvSpPr>
          <p:nvPr/>
        </p:nvSpPr>
        <p:spPr>
          <a:xfrm>
            <a:off x="736600" y="1109883"/>
            <a:ext cx="10718799" cy="156966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spcBef>
                <a:spcPts val="0"/>
              </a:spcBef>
              <a:buSzPts val="1000"/>
              <a:buFont typeface="Symbol" panose="05050102010706020507" pitchFamily="18" charset="2"/>
              <a:buChar char=""/>
              <a:tabLst>
                <a:tab pos="457200" algn="l"/>
              </a:tabLst>
            </a:pPr>
            <a:r>
              <a:rPr lang="en-ZA" sz="1600" b="1" dirty="0">
                <a:solidFill>
                  <a:schemeClr val="accent1"/>
                </a:solidFill>
                <a:effectLst/>
                <a:latin typeface="DINOT-Bold" panose="02000503030000020003" pitchFamily="2" charset="77"/>
                <a:ea typeface="Times New Roman" panose="02020603050405020304" pitchFamily="18" charset="0"/>
              </a:rPr>
              <a:t>Follow Instructions Carefully: </a:t>
            </a:r>
            <a:r>
              <a:rPr lang="en-ZA" sz="1600" dirty="0">
                <a:solidFill>
                  <a:schemeClr val="tx2"/>
                </a:solidFill>
                <a:effectLst/>
                <a:latin typeface="DINOT-Regular" panose="02000503030000020003" pitchFamily="2" charset="77"/>
                <a:ea typeface="Times New Roman" panose="02020603050405020304" pitchFamily="18" charset="0"/>
              </a:rPr>
              <a:t>Each client should follow the instructions for either the oral fluid or finger-prick test and can ask for more provider support if needed.</a:t>
            </a:r>
          </a:p>
          <a:p>
            <a:pPr marL="342900" lvl="0" indent="-342900">
              <a:lnSpc>
                <a:spcPct val="100000"/>
              </a:lnSpc>
              <a:spcBef>
                <a:spcPts val="0"/>
              </a:spcBef>
              <a:buSzPts val="1000"/>
              <a:buFont typeface="Symbol" panose="05050102010706020507" pitchFamily="18" charset="2"/>
              <a:buChar char=""/>
              <a:tabLst>
                <a:tab pos="457200" algn="l"/>
              </a:tabLst>
            </a:pPr>
            <a:r>
              <a:rPr lang="en-ZA" sz="1600" b="1" dirty="0">
                <a:solidFill>
                  <a:schemeClr val="accent1"/>
                </a:solidFill>
                <a:effectLst/>
                <a:latin typeface="DINOT-Bold" panose="02000503030000020003" pitchFamily="2" charset="77"/>
                <a:ea typeface="Times New Roman" panose="02020603050405020304" pitchFamily="18" charset="0"/>
              </a:rPr>
              <a:t>Maintain Timing: </a:t>
            </a:r>
            <a:r>
              <a:rPr lang="en-ZA" sz="1600" dirty="0">
                <a:solidFill>
                  <a:schemeClr val="tx2"/>
                </a:solidFill>
                <a:effectLst/>
                <a:latin typeface="DINOT-Regular" panose="02000503030000020003" pitchFamily="2" charset="77"/>
                <a:ea typeface="Times New Roman" panose="02020603050405020304" pitchFamily="18" charset="0"/>
              </a:rPr>
              <a:t>Reinforce the importance of waiting 15–20 minutes for accurate results for </a:t>
            </a:r>
            <a:r>
              <a:rPr lang="en-ZA" sz="1600" dirty="0" err="1">
                <a:solidFill>
                  <a:schemeClr val="tx2"/>
                </a:solidFill>
                <a:effectLst/>
                <a:latin typeface="DINOT-Regular" panose="02000503030000020003" pitchFamily="2" charset="77"/>
                <a:ea typeface="Times New Roman" panose="02020603050405020304" pitchFamily="18" charset="0"/>
              </a:rPr>
              <a:t>OraQuick</a:t>
            </a:r>
            <a:r>
              <a:rPr lang="en-ZA" sz="1600" dirty="0">
                <a:solidFill>
                  <a:schemeClr val="tx2"/>
                </a:solidFill>
                <a:effectLst/>
                <a:latin typeface="DINOT-Regular" panose="02000503030000020003" pitchFamily="2" charset="77"/>
                <a:ea typeface="Times New Roman" panose="02020603050405020304" pitchFamily="18" charset="0"/>
              </a:rPr>
              <a:t>. Note that other test kits may have different waiting time.</a:t>
            </a:r>
          </a:p>
          <a:p>
            <a:pPr marL="342900" lvl="0" indent="-342900">
              <a:lnSpc>
                <a:spcPct val="100000"/>
              </a:lnSpc>
              <a:spcBef>
                <a:spcPts val="0"/>
              </a:spcBef>
              <a:buSzPts val="1000"/>
              <a:buFont typeface="Symbol" panose="05050102010706020507" pitchFamily="18" charset="2"/>
              <a:buChar char=""/>
              <a:tabLst>
                <a:tab pos="457200" algn="l"/>
              </a:tabLst>
            </a:pPr>
            <a:r>
              <a:rPr lang="en-ZA" sz="1600" b="1" dirty="0">
                <a:solidFill>
                  <a:schemeClr val="accent1"/>
                </a:solidFill>
                <a:effectLst/>
                <a:latin typeface="DINOT-Bold" panose="02000503030000020003" pitchFamily="2" charset="77"/>
                <a:ea typeface="Times New Roman" panose="02020603050405020304" pitchFamily="18" charset="0"/>
              </a:rPr>
              <a:t>Reading Results: </a:t>
            </a:r>
            <a:r>
              <a:rPr lang="en-ZA" sz="1600" dirty="0">
                <a:solidFill>
                  <a:schemeClr val="tx2"/>
                </a:solidFill>
                <a:effectLst/>
                <a:latin typeface="DINOT-Regular" panose="02000503030000020003" pitchFamily="2" charset="77"/>
                <a:ea typeface="Times New Roman" panose="02020603050405020304" pitchFamily="18" charset="0"/>
              </a:rPr>
              <a:t>After the waiting period, clients should review the results based on provided instructions, with staff support available if requested.</a:t>
            </a:r>
          </a:p>
        </p:txBody>
      </p:sp>
      <p:pic>
        <p:nvPicPr>
          <p:cNvPr id="2" name="Picture 19">
            <a:extLst>
              <a:ext uri="{FF2B5EF4-FFF2-40B4-BE49-F238E27FC236}">
                <a16:creationId xmlns:a16="http://schemas.microsoft.com/office/drawing/2014/main" id="{09376C3D-E70D-B7E1-3669-6CDA7A4DC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960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4DB51D-2072-2A0F-96F1-D50D7A489DBB}"/>
              </a:ext>
            </a:extLst>
          </p:cNvPr>
          <p:cNvPicPr>
            <a:picLocks noChangeAspect="1"/>
          </p:cNvPicPr>
          <p:nvPr/>
        </p:nvPicPr>
        <p:blipFill>
          <a:blip r:embed="rId2"/>
          <a:stretch>
            <a:fillRect/>
          </a:stretch>
        </p:blipFill>
        <p:spPr>
          <a:xfrm>
            <a:off x="6725265" y="2521502"/>
            <a:ext cx="4763690" cy="1778888"/>
          </a:xfrm>
          <a:prstGeom prst="rect">
            <a:avLst/>
          </a:prstGeom>
        </p:spPr>
      </p:pic>
      <p:sp>
        <p:nvSpPr>
          <p:cNvPr id="11" name="Title 1">
            <a:extLst>
              <a:ext uri="{FF2B5EF4-FFF2-40B4-BE49-F238E27FC236}">
                <a16:creationId xmlns:a16="http://schemas.microsoft.com/office/drawing/2014/main" id="{9E52ADB0-E9A6-C2F0-B89C-311F71DA0DA8}"/>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lang="en-US" sz="2500" dirty="0">
                <a:solidFill>
                  <a:schemeClr val="accent1"/>
                </a:solidFill>
                <a:latin typeface="DINOT-Regular" panose="02000503030000020003" pitchFamily="2" charset="77"/>
              </a:rPr>
              <a:t>Client Reads the Results</a:t>
            </a:r>
            <a:endPar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sp>
        <p:nvSpPr>
          <p:cNvPr id="14" name="Rectangle 13">
            <a:extLst>
              <a:ext uri="{FF2B5EF4-FFF2-40B4-BE49-F238E27FC236}">
                <a16:creationId xmlns:a16="http://schemas.microsoft.com/office/drawing/2014/main" id="{F01F5B87-439D-2BBB-A83C-662BD861951C}"/>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5" name="Title 1">
            <a:extLst>
              <a:ext uri="{FF2B5EF4-FFF2-40B4-BE49-F238E27FC236}">
                <a16:creationId xmlns:a16="http://schemas.microsoft.com/office/drawing/2014/main" id="{71D12C27-FD2F-7A4A-9D90-A17C1C176DE7}"/>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4</a:t>
            </a:r>
          </a:p>
        </p:txBody>
      </p:sp>
      <p:sp>
        <p:nvSpPr>
          <p:cNvPr id="16" name="Content Placeholder 4">
            <a:extLst>
              <a:ext uri="{FF2B5EF4-FFF2-40B4-BE49-F238E27FC236}">
                <a16:creationId xmlns:a16="http://schemas.microsoft.com/office/drawing/2014/main" id="{FF2CAD43-BE10-5D87-D195-2538B27AEAD5}"/>
              </a:ext>
            </a:extLst>
          </p:cNvPr>
          <p:cNvSpPr txBox="1">
            <a:spLocks/>
          </p:cNvSpPr>
          <p:nvPr/>
        </p:nvSpPr>
        <p:spPr>
          <a:xfrm>
            <a:off x="736599" y="1471522"/>
            <a:ext cx="5796935" cy="1246495"/>
          </a:xfrm>
          <a:prstGeom prst="rect">
            <a:avLst/>
          </a:prstGeom>
          <a:solidFill>
            <a:srgbClr val="5B9BD5">
              <a:alpha val="14716"/>
            </a:srgbClr>
          </a:solidFill>
          <a:ln w="57150">
            <a:noFill/>
          </a:ln>
        </p:spPr>
        <p:txBody>
          <a:bodyPr vert="horz" wrap="square" lIns="91440" tIns="45720" rIns="91440" bIns="45720" rtlCol="0" anchor="t">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buSzPts val="1000"/>
              <a:buFont typeface="Arial" panose="020B0604020202020204" pitchFamily="34" charset="0"/>
              <a:buChar char="•"/>
              <a:tabLst>
                <a:tab pos="457200" algn="l"/>
              </a:tabLst>
            </a:pPr>
            <a:r>
              <a:rPr lang="en-ZA" sz="15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rPr>
              <a:t>Only one line appears (Control line).</a:t>
            </a:r>
          </a:p>
          <a:p>
            <a:pPr marL="285750" lvl="0" indent="-285750" algn="l">
              <a:buSzPts val="1000"/>
              <a:buFont typeface="Arial" panose="020B0604020202020204" pitchFamily="34" charset="0"/>
              <a:buChar char="•"/>
              <a:tabLst>
                <a:tab pos="457200" algn="l"/>
              </a:tabLst>
            </a:pPr>
            <a:r>
              <a:rPr lang="en-ZA" sz="15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rPr>
              <a:t>Interpretation: </a:t>
            </a:r>
            <a:r>
              <a:rPr lang="en-ZA" sz="1500" kern="100" dirty="0">
                <a:solidFill>
                  <a:schemeClr val="tx2"/>
                </a:solidFill>
                <a:latin typeface="DINOT-Regular" panose="02000503030000020003" pitchFamily="2" charset="77"/>
                <a:ea typeface="Aptos" panose="020B0004020202020204" pitchFamily="34" charset="0"/>
                <a:cs typeface="Times New Roman" panose="02020603050405020304" pitchFamily="18" charset="0"/>
              </a:rPr>
              <a:t>HIV-negative </a:t>
            </a:r>
            <a:r>
              <a:rPr lang="en-ZA" sz="15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rPr>
              <a:t>No detectable HIV antibodies</a:t>
            </a:r>
            <a:endParaRPr lang="en-ZA" sz="1500" strike="dblStrike"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p>
            <a:pPr marL="285750" lvl="0" indent="-285750" algn="l">
              <a:buSzPts val="1000"/>
              <a:buFont typeface="Arial" panose="020B0604020202020204" pitchFamily="34" charset="0"/>
              <a:buChar char="•"/>
              <a:tabLst>
                <a:tab pos="457200" algn="l"/>
              </a:tabLst>
            </a:pPr>
            <a:r>
              <a:rPr lang="en-ZA" sz="15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rPr>
              <a:t>Next Steps: No need for further testing. </a:t>
            </a:r>
          </a:p>
          <a:p>
            <a:pPr marL="285750" lvl="0" indent="-285750" algn="l">
              <a:buSzPts val="1000"/>
              <a:buFont typeface="Arial" panose="020B0604020202020204" pitchFamily="34" charset="0"/>
              <a:buChar char="•"/>
              <a:tabLst>
                <a:tab pos="457200" algn="l"/>
              </a:tabLst>
            </a:pPr>
            <a:r>
              <a:rPr lang="en-ZA" sz="1500" kern="100" dirty="0">
                <a:solidFill>
                  <a:schemeClr val="tx2"/>
                </a:solidFill>
                <a:latin typeface="DINOT-Regular" panose="02000503030000020003" pitchFamily="2" charset="77"/>
                <a:ea typeface="Aptos" panose="020B0004020202020204" pitchFamily="34" charset="0"/>
                <a:cs typeface="Times New Roman" panose="02020603050405020304" pitchFamily="18" charset="0"/>
              </a:rPr>
              <a:t>T</a:t>
            </a:r>
            <a:r>
              <a:rPr lang="en-US" sz="15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rPr>
              <a:t>hose at high ongoing risk should be offered </a:t>
            </a:r>
            <a:r>
              <a:rPr lang="en-US" sz="1500" kern="100" dirty="0" err="1">
                <a:solidFill>
                  <a:schemeClr val="tx2"/>
                </a:solidFill>
                <a:effectLst/>
                <a:latin typeface="DINOT-Regular" panose="02000503030000020003" pitchFamily="2" charset="77"/>
                <a:ea typeface="Aptos" panose="020B0004020202020204" pitchFamily="34" charset="0"/>
                <a:cs typeface="Times New Roman" panose="02020603050405020304" pitchFamily="18" charset="0"/>
              </a:rPr>
              <a:t>PrEP</a:t>
            </a:r>
            <a:r>
              <a:rPr lang="en-US" sz="15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rPr>
              <a:t> and PEP, if and when eligible</a:t>
            </a:r>
            <a:endParaRPr lang="en-ZA" sz="15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8251122-9CB8-4ED6-0E7C-0F505EBF95DD}"/>
              </a:ext>
            </a:extLst>
          </p:cNvPr>
          <p:cNvSpPr txBox="1"/>
          <p:nvPr/>
        </p:nvSpPr>
        <p:spPr>
          <a:xfrm>
            <a:off x="736599" y="1109885"/>
            <a:ext cx="5796935" cy="361637"/>
          </a:xfrm>
          <a:prstGeom prst="rect">
            <a:avLst/>
          </a:prstGeom>
          <a:solidFill>
            <a:srgbClr val="5B9BD5"/>
          </a:solidFill>
        </p:spPr>
        <p:txBody>
          <a:bodyPr wrap="square" lIns="91440" tIns="45720" rIns="91440" bIns="45720" anchor="t">
            <a:spAutoFit/>
          </a:bodyPr>
          <a:lstStyle/>
          <a:p>
            <a:r>
              <a:rPr lang="en-US" sz="1750" b="1" dirty="0">
                <a:solidFill>
                  <a:schemeClr val="bg1"/>
                </a:solidFill>
                <a:latin typeface="DINOT-Bold" panose="02000503030000020003" pitchFamily="2" charset="77"/>
              </a:rPr>
              <a:t>NON-REACTIVE RESULT</a:t>
            </a:r>
            <a:endParaRPr lang="en-GB" sz="1750" b="1" dirty="0">
              <a:solidFill>
                <a:schemeClr val="bg1"/>
              </a:solidFill>
              <a:latin typeface="DINOT-Bold" panose="02000503030000020003" pitchFamily="2" charset="77"/>
            </a:endParaRPr>
          </a:p>
        </p:txBody>
      </p:sp>
      <p:sp>
        <p:nvSpPr>
          <p:cNvPr id="18" name="Content Placeholder 4">
            <a:extLst>
              <a:ext uri="{FF2B5EF4-FFF2-40B4-BE49-F238E27FC236}">
                <a16:creationId xmlns:a16="http://schemas.microsoft.com/office/drawing/2014/main" id="{40498357-31B5-BA40-AE5E-902E93076D2D}"/>
              </a:ext>
            </a:extLst>
          </p:cNvPr>
          <p:cNvSpPr txBox="1">
            <a:spLocks/>
          </p:cNvSpPr>
          <p:nvPr/>
        </p:nvSpPr>
        <p:spPr>
          <a:xfrm>
            <a:off x="736599" y="3142309"/>
            <a:ext cx="5796935" cy="1708160"/>
          </a:xfrm>
          <a:prstGeom prst="rect">
            <a:avLst/>
          </a:prstGeom>
          <a:solidFill>
            <a:srgbClr val="AD483A">
              <a:alpha val="14716"/>
            </a:srgbClr>
          </a:solidFill>
          <a:ln w="57150">
            <a:noFill/>
          </a:ln>
        </p:spPr>
        <p:txBody>
          <a:bodyPr vert="horz" wrap="square" lIns="91440" tIns="45720" rIns="91440" bIns="45720" rtlCol="0" anchor="t">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buSzPts val="1000"/>
              <a:buFont typeface="Arial" panose="020B0604020202020204" pitchFamily="34" charset="0"/>
              <a:buChar char="•"/>
              <a:tabLst>
                <a:tab pos="457200" algn="l"/>
              </a:tabLst>
            </a:pPr>
            <a:r>
              <a:rPr lang="en-ZA" sz="1500" kern="100" dirty="0">
                <a:solidFill>
                  <a:schemeClr val="tx2"/>
                </a:solidFill>
                <a:effectLst/>
                <a:latin typeface="DINOT-Regular" panose="02000503030000020003" pitchFamily="2" charset="77"/>
                <a:ea typeface="Aptos" panose="020B0004020202020204" pitchFamily="34" charset="0"/>
                <a:cs typeface="Times New Roman"/>
              </a:rPr>
              <a:t>Two lines appear (Control and Test lines).</a:t>
            </a:r>
          </a:p>
          <a:p>
            <a:pPr marL="285750" lvl="0" indent="-285750" algn="l">
              <a:buSzPts val="1000"/>
              <a:buFont typeface="Arial" panose="020B0604020202020204" pitchFamily="34" charset="0"/>
              <a:buChar char="•"/>
              <a:tabLst>
                <a:tab pos="457200" algn="l"/>
              </a:tabLst>
            </a:pPr>
            <a:r>
              <a:rPr lang="en-ZA" sz="1500" kern="100" dirty="0">
                <a:solidFill>
                  <a:schemeClr val="tx2"/>
                </a:solidFill>
                <a:effectLst/>
                <a:latin typeface="DINOT-Regular" panose="02000503030000020003" pitchFamily="2" charset="77"/>
                <a:ea typeface="Aptos" panose="020B0004020202020204" pitchFamily="34" charset="0"/>
                <a:cs typeface="Times New Roman"/>
              </a:rPr>
              <a:t>Interpretation: Possible HIV infection.</a:t>
            </a:r>
          </a:p>
          <a:p>
            <a:pPr marL="285750" indent="-285750" algn="l">
              <a:buSzPts val="1000"/>
              <a:buFont typeface="Arial" panose="020B0604020202020204" pitchFamily="34" charset="0"/>
              <a:buChar char="•"/>
              <a:tabLst>
                <a:tab pos="457200" algn="l"/>
              </a:tabLst>
            </a:pPr>
            <a:r>
              <a:rPr lang="en-ZA" sz="1500" kern="100" dirty="0">
                <a:solidFill>
                  <a:schemeClr val="tx2"/>
                </a:solidFill>
                <a:effectLst/>
                <a:latin typeface="DINOT-Regular" panose="02000503030000020003" pitchFamily="2" charset="77"/>
                <a:ea typeface="Aptos" panose="020B0004020202020204" pitchFamily="34" charset="0"/>
                <a:cs typeface="Times New Roman"/>
              </a:rPr>
              <a:t>Next Steps: This is not a definitive result. Requires further testing by a trained provider, beginning with the first test (A1) in national testing algorithm</a:t>
            </a:r>
          </a:p>
          <a:p>
            <a:pPr marL="285750" indent="-285750" algn="l">
              <a:buSzPts val="1000"/>
              <a:buFont typeface="Arial" panose="020B0604020202020204" pitchFamily="34" charset="0"/>
              <a:buChar char="•"/>
              <a:tabLst>
                <a:tab pos="457200" algn="l"/>
              </a:tabLst>
            </a:pPr>
            <a:r>
              <a:rPr lang="en-ZA" sz="1500" kern="100" dirty="0">
                <a:solidFill>
                  <a:schemeClr val="tx2"/>
                </a:solidFill>
                <a:effectLst/>
                <a:latin typeface="DINOT-Regular" panose="02000503030000020003" pitchFamily="2" charset="77"/>
                <a:ea typeface="Aptos" panose="020B0004020202020204" pitchFamily="34" charset="0"/>
                <a:cs typeface="Times New Roman"/>
              </a:rPr>
              <a:t>Initiate post-test counselling as per need.</a:t>
            </a:r>
            <a:r>
              <a:rPr lang="en-ZA" sz="1500" kern="100" dirty="0">
                <a:solidFill>
                  <a:schemeClr val="tx2"/>
                </a:solidFill>
                <a:latin typeface="DINOT-Regular" panose="02000503030000020003" pitchFamily="2" charset="77"/>
                <a:ea typeface="Aptos" panose="020B0004020202020204" pitchFamily="34" charset="0"/>
                <a:cs typeface="Times New Roman"/>
              </a:rPr>
              <a:t> Perform or link to provider-administered RDT testing.</a:t>
            </a:r>
          </a:p>
        </p:txBody>
      </p:sp>
      <p:sp>
        <p:nvSpPr>
          <p:cNvPr id="19" name="TextBox 18">
            <a:extLst>
              <a:ext uri="{FF2B5EF4-FFF2-40B4-BE49-F238E27FC236}">
                <a16:creationId xmlns:a16="http://schemas.microsoft.com/office/drawing/2014/main" id="{59029EA2-391C-1A25-82A4-313FE5DBF566}"/>
              </a:ext>
            </a:extLst>
          </p:cNvPr>
          <p:cNvSpPr txBox="1"/>
          <p:nvPr/>
        </p:nvSpPr>
        <p:spPr>
          <a:xfrm>
            <a:off x="736599" y="2780672"/>
            <a:ext cx="5796935" cy="361637"/>
          </a:xfrm>
          <a:prstGeom prst="rect">
            <a:avLst/>
          </a:prstGeom>
          <a:solidFill>
            <a:srgbClr val="AD483A"/>
          </a:solidFill>
        </p:spPr>
        <p:txBody>
          <a:bodyPr wrap="square" lIns="91440" tIns="45720" rIns="91440" bIns="45720" anchor="t">
            <a:spAutoFit/>
          </a:bodyPr>
          <a:lstStyle/>
          <a:p>
            <a:r>
              <a:rPr lang="en-US" sz="1750" b="1" dirty="0">
                <a:solidFill>
                  <a:schemeClr val="bg1"/>
                </a:solidFill>
                <a:latin typeface="DINOT-Bold" panose="02000503030000020003" pitchFamily="2" charset="77"/>
              </a:rPr>
              <a:t>REACTIVE RESULT</a:t>
            </a:r>
            <a:endParaRPr lang="en-GB" sz="1750" b="1" dirty="0">
              <a:solidFill>
                <a:schemeClr val="bg1"/>
              </a:solidFill>
              <a:latin typeface="DINOT-Bold" panose="02000503030000020003" pitchFamily="2" charset="77"/>
            </a:endParaRPr>
          </a:p>
        </p:txBody>
      </p:sp>
      <p:sp>
        <p:nvSpPr>
          <p:cNvPr id="20" name="Content Placeholder 4">
            <a:extLst>
              <a:ext uri="{FF2B5EF4-FFF2-40B4-BE49-F238E27FC236}">
                <a16:creationId xmlns:a16="http://schemas.microsoft.com/office/drawing/2014/main" id="{05DD7FB0-16E7-138A-F0AC-68EA1B6D7135}"/>
              </a:ext>
            </a:extLst>
          </p:cNvPr>
          <p:cNvSpPr txBox="1">
            <a:spLocks/>
          </p:cNvSpPr>
          <p:nvPr/>
        </p:nvSpPr>
        <p:spPr>
          <a:xfrm>
            <a:off x="736599" y="5274761"/>
            <a:ext cx="5796935" cy="1246495"/>
          </a:xfrm>
          <a:prstGeom prst="rect">
            <a:avLst/>
          </a:prstGeom>
          <a:solidFill>
            <a:srgbClr val="60A36A">
              <a:alpha val="14716"/>
            </a:srgbClr>
          </a:solidFill>
          <a:ln w="57150">
            <a:noFill/>
          </a:ln>
        </p:spPr>
        <p:txBody>
          <a:bodyPr vert="horz" wrap="square" lIns="91440" tIns="45720" rIns="91440" bIns="45720" rtlCol="0" anchor="t">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lnSpc>
                <a:spcPct val="100000"/>
              </a:lnSpc>
              <a:spcBef>
                <a:spcPts val="0"/>
              </a:spcBef>
              <a:buSzPts val="1000"/>
              <a:buFont typeface="Symbol" panose="05050102010706020507" pitchFamily="18" charset="2"/>
              <a:buChar char=""/>
              <a:tabLst>
                <a:tab pos="457200" algn="l"/>
              </a:tabLst>
            </a:pPr>
            <a:r>
              <a:rPr lang="en-ZA" sz="15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rPr>
              <a:t>No lines, or only the test line appears.</a:t>
            </a:r>
          </a:p>
          <a:p>
            <a:pPr marL="342900" lvl="0" indent="-342900" algn="l">
              <a:lnSpc>
                <a:spcPct val="100000"/>
              </a:lnSpc>
              <a:spcBef>
                <a:spcPts val="0"/>
              </a:spcBef>
              <a:buSzPts val="1000"/>
              <a:buFont typeface="Symbol" panose="05050102010706020507" pitchFamily="18" charset="2"/>
              <a:buChar char=""/>
              <a:tabLst>
                <a:tab pos="457200" algn="l"/>
              </a:tabLst>
            </a:pPr>
            <a:r>
              <a:rPr lang="en-ZA" sz="15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rPr>
              <a:t>Interpretation: Invalid results. The test did not work correctly and cannot be interpreted</a:t>
            </a:r>
          </a:p>
          <a:p>
            <a:pPr marL="342900" lvl="0" indent="-342900" algn="l">
              <a:lnSpc>
                <a:spcPct val="100000"/>
              </a:lnSpc>
              <a:spcBef>
                <a:spcPts val="0"/>
              </a:spcBef>
              <a:buSzPts val="1000"/>
              <a:buFont typeface="Symbol" panose="05050102010706020507" pitchFamily="18" charset="2"/>
              <a:buChar char=""/>
              <a:tabLst>
                <a:tab pos="457200" algn="l"/>
              </a:tabLst>
            </a:pPr>
            <a:r>
              <a:rPr lang="en-ZA" sz="15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rPr>
              <a:t>Next steps: Discard this test and retest with a new kit</a:t>
            </a:r>
            <a:r>
              <a:rPr lang="en-ZA" sz="1500" kern="100" dirty="0">
                <a:solidFill>
                  <a:schemeClr val="tx2"/>
                </a:solidFill>
                <a:latin typeface="DINOT-Regular" panose="02000503030000020003" pitchFamily="2" charset="77"/>
                <a:ea typeface="Aptos" panose="020B0004020202020204" pitchFamily="34" charset="0"/>
                <a:cs typeface="Times New Roman" panose="02020603050405020304" pitchFamily="18" charset="0"/>
              </a:rPr>
              <a:t> </a:t>
            </a:r>
            <a:r>
              <a:rPr lang="en-ZA" sz="15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rPr>
              <a:t>or </a:t>
            </a:r>
            <a:r>
              <a:rPr lang="en-ZA" sz="1500" kern="100" dirty="0">
                <a:solidFill>
                  <a:schemeClr val="tx2"/>
                </a:solidFill>
                <a:latin typeface="DINOT-Regular" panose="02000503030000020003" pitchFamily="2" charset="77"/>
                <a:ea typeface="Aptos" panose="020B0004020202020204" pitchFamily="34" charset="0"/>
                <a:cs typeface="Times New Roman" panose="02020603050405020304" pitchFamily="18" charset="0"/>
              </a:rPr>
              <a:t>the client can be </a:t>
            </a:r>
            <a:r>
              <a:rPr lang="en-ZA" sz="15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rPr>
              <a:t>offered provider-administered RDT testing.</a:t>
            </a:r>
          </a:p>
        </p:txBody>
      </p:sp>
      <p:sp>
        <p:nvSpPr>
          <p:cNvPr id="21" name="TextBox 20">
            <a:extLst>
              <a:ext uri="{FF2B5EF4-FFF2-40B4-BE49-F238E27FC236}">
                <a16:creationId xmlns:a16="http://schemas.microsoft.com/office/drawing/2014/main" id="{81D2C8C5-8947-4E9D-9532-7AA649BD60EB}"/>
              </a:ext>
            </a:extLst>
          </p:cNvPr>
          <p:cNvSpPr txBox="1"/>
          <p:nvPr/>
        </p:nvSpPr>
        <p:spPr>
          <a:xfrm>
            <a:off x="736599" y="4913124"/>
            <a:ext cx="5796935" cy="361637"/>
          </a:xfrm>
          <a:prstGeom prst="rect">
            <a:avLst/>
          </a:prstGeom>
          <a:solidFill>
            <a:srgbClr val="60A36A"/>
          </a:solidFill>
        </p:spPr>
        <p:txBody>
          <a:bodyPr wrap="square" lIns="91440" tIns="45720" rIns="91440" bIns="45720" anchor="t">
            <a:spAutoFit/>
          </a:bodyPr>
          <a:lstStyle/>
          <a:p>
            <a:r>
              <a:rPr lang="en-US" sz="1750" b="1" dirty="0">
                <a:solidFill>
                  <a:schemeClr val="bg1"/>
                </a:solidFill>
                <a:latin typeface="DINOT-Bold" panose="02000503030000020003" pitchFamily="2" charset="77"/>
              </a:rPr>
              <a:t>INVALID RESULT</a:t>
            </a:r>
            <a:endParaRPr lang="en-GB" sz="1750" b="1" dirty="0">
              <a:solidFill>
                <a:schemeClr val="bg1"/>
              </a:solidFill>
              <a:latin typeface="DINOT-Bold" panose="02000503030000020003" pitchFamily="2" charset="77"/>
            </a:endParaRPr>
          </a:p>
        </p:txBody>
      </p:sp>
      <p:pic>
        <p:nvPicPr>
          <p:cNvPr id="2" name="Picture 19">
            <a:extLst>
              <a:ext uri="{FF2B5EF4-FFF2-40B4-BE49-F238E27FC236}">
                <a16:creationId xmlns:a16="http://schemas.microsoft.com/office/drawing/2014/main" id="{6D4D5F0A-CE6C-9772-D750-6C396FCFD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67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43D73C-FDE9-AD3D-3B7C-BD6D1642CDC3}"/>
              </a:ext>
            </a:extLst>
          </p:cNvPr>
          <p:cNvSpPr>
            <a:spLocks noGrp="1"/>
          </p:cNvSpPr>
          <p:nvPr>
            <p:ph idx="1"/>
          </p:nvPr>
        </p:nvSpPr>
        <p:spPr>
          <a:xfrm>
            <a:off x="736601" y="1109883"/>
            <a:ext cx="7289800" cy="5678461"/>
          </a:xfrm>
          <a:noFill/>
        </p:spPr>
        <p:txBody>
          <a:bodyPr vert="horz" lIns="91440" tIns="45720" rIns="91440" bIns="45720" rtlCol="0" anchor="t">
            <a:normAutofit/>
          </a:bodyPr>
          <a:lstStyle/>
          <a:p>
            <a:pPr lvl="0">
              <a:lnSpc>
                <a:spcPct val="100000"/>
              </a:lnSpc>
              <a:spcBef>
                <a:spcPts val="600"/>
              </a:spcBef>
              <a:tabLst>
                <a:tab pos="228600" algn="l"/>
                <a:tab pos="457200" algn="l"/>
              </a:tabLst>
            </a:pPr>
            <a:r>
              <a:rPr lang="en-ZA" sz="16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rPr>
              <a:t>Attend to the client</a:t>
            </a:r>
          </a:p>
          <a:p>
            <a:pPr>
              <a:lnSpc>
                <a:spcPct val="100000"/>
              </a:lnSpc>
              <a:spcBef>
                <a:spcPts val="600"/>
              </a:spcBef>
              <a:tabLst>
                <a:tab pos="228600" algn="l"/>
                <a:tab pos="457200" algn="l"/>
              </a:tabLst>
            </a:pPr>
            <a:r>
              <a:rPr lang="en-ZA" sz="1600" dirty="0">
                <a:solidFill>
                  <a:schemeClr val="tx2"/>
                </a:solidFill>
                <a:effectLst/>
                <a:latin typeface="DINOT-Regular" panose="02000503030000020003" pitchFamily="2" charset="77"/>
                <a:ea typeface="Times New Roman" panose="02020603050405020304" pitchFamily="18" charset="0"/>
                <a:cs typeface="Times New Roman"/>
              </a:rPr>
              <a:t>If possible, read the test result yourself to confirm the </a:t>
            </a:r>
            <a:r>
              <a:rPr lang="en-ZA" sz="1600" dirty="0">
                <a:solidFill>
                  <a:schemeClr val="tx2"/>
                </a:solidFill>
                <a:latin typeface="DINOT-Regular" panose="02000503030000020003" pitchFamily="2" charset="77"/>
                <a:ea typeface="Times New Roman" panose="02020603050405020304" pitchFamily="18" charset="0"/>
                <a:cs typeface="Times New Roman"/>
              </a:rPr>
              <a:t>reactive HIVST</a:t>
            </a:r>
            <a:r>
              <a:rPr lang="en-ZA" sz="1600" dirty="0">
                <a:solidFill>
                  <a:schemeClr val="tx2"/>
                </a:solidFill>
                <a:effectLst/>
                <a:latin typeface="DINOT-Regular" panose="02000503030000020003" pitchFamily="2" charset="77"/>
                <a:ea typeface="Times New Roman" panose="02020603050405020304" pitchFamily="18" charset="0"/>
                <a:cs typeface="Times New Roman"/>
              </a:rPr>
              <a:t> test result.</a:t>
            </a:r>
          </a:p>
          <a:p>
            <a:pPr lvl="0">
              <a:lnSpc>
                <a:spcPct val="100000"/>
              </a:lnSpc>
              <a:spcBef>
                <a:spcPts val="600"/>
              </a:spcBef>
              <a:tabLst>
                <a:tab pos="228600" algn="l"/>
                <a:tab pos="457200" algn="l"/>
              </a:tabLst>
            </a:pPr>
            <a:r>
              <a:rPr lang="en-ZA" sz="16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rPr>
              <a:t>Show empathy and encourage clients to get confirmatory testing from a trained provider within facility for an accurate diagnosis.</a:t>
            </a:r>
          </a:p>
          <a:p>
            <a:pPr lvl="0">
              <a:lnSpc>
                <a:spcPct val="100000"/>
              </a:lnSpc>
              <a:spcBef>
                <a:spcPts val="600"/>
              </a:spcBef>
              <a:tabLst>
                <a:tab pos="228600" algn="l"/>
              </a:tabLst>
            </a:pPr>
            <a:r>
              <a:rPr lang="en-ZA" sz="16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rPr>
              <a:t>Use supportive language to reassure that confirmatory testing is a routine part of the process.</a:t>
            </a:r>
          </a:p>
          <a:p>
            <a:pPr lvl="0">
              <a:lnSpc>
                <a:spcPct val="100000"/>
              </a:lnSpc>
              <a:spcBef>
                <a:spcPts val="600"/>
              </a:spcBef>
              <a:tabLst>
                <a:tab pos="228600" algn="l"/>
              </a:tabLst>
            </a:pPr>
            <a:r>
              <a:rPr lang="en-ZA" sz="16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rPr>
              <a:t>Encourage clients to bring any questions or concerns forward, offering resources for counselling.</a:t>
            </a:r>
          </a:p>
          <a:p>
            <a:pPr lvl="0">
              <a:lnSpc>
                <a:spcPct val="100000"/>
              </a:lnSpc>
              <a:spcBef>
                <a:spcPts val="600"/>
              </a:spcBef>
              <a:tabLst>
                <a:tab pos="228600" algn="l"/>
              </a:tabLst>
            </a:pPr>
            <a:r>
              <a:rPr lang="en-ZA" sz="16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rPr>
              <a:t>Explain how confirmatory testing links to further care, including ART if the result is confirmed as positive, and include U=U.</a:t>
            </a:r>
          </a:p>
          <a:p>
            <a:pPr lvl="0">
              <a:lnSpc>
                <a:spcPct val="100000"/>
              </a:lnSpc>
              <a:spcBef>
                <a:spcPts val="600"/>
              </a:spcBef>
              <a:tabLst>
                <a:tab pos="228600" algn="l"/>
              </a:tabLst>
            </a:pPr>
            <a:r>
              <a:rPr lang="en-ZA" sz="1600" kern="0" dirty="0">
                <a:solidFill>
                  <a:schemeClr val="tx2"/>
                </a:solidFill>
                <a:effectLst/>
                <a:latin typeface="DINOT-Regular" panose="02000503030000020003" pitchFamily="2" charset="77"/>
                <a:ea typeface="Times New Roman" panose="02020603050405020304" pitchFamily="18" charset="0"/>
              </a:rPr>
              <a:t>If possible, perform the confirmatory test immediately in the clinic, following the national testing algorith</a:t>
            </a:r>
            <a:r>
              <a:rPr lang="en-ZA" sz="1600" kern="0" dirty="0">
                <a:solidFill>
                  <a:schemeClr val="tx2"/>
                </a:solidFill>
                <a:latin typeface="DINOT-Regular" panose="02000503030000020003" pitchFamily="2" charset="77"/>
                <a:ea typeface="Times New Roman" panose="02020603050405020304" pitchFamily="18" charset="0"/>
              </a:rPr>
              <a:t>m.</a:t>
            </a:r>
            <a:r>
              <a:rPr lang="en-ZA" sz="1600" kern="0" dirty="0">
                <a:solidFill>
                  <a:schemeClr val="tx2"/>
                </a:solidFill>
                <a:effectLst/>
                <a:latin typeface="DINOT-Regular" panose="02000503030000020003" pitchFamily="2" charset="77"/>
                <a:ea typeface="Times New Roman" panose="02020603050405020304" pitchFamily="18" charset="0"/>
              </a:rPr>
              <a:t> If not possible, ensure that clients have contact information and directions to the nearest confirmatory testing and treatment </a:t>
            </a:r>
            <a:r>
              <a:rPr lang="en-ZA" sz="1600" kern="0" dirty="0" err="1">
                <a:solidFill>
                  <a:schemeClr val="tx2"/>
                </a:solidFill>
                <a:effectLst/>
                <a:latin typeface="DINOT-Regular" panose="02000503030000020003" pitchFamily="2" charset="77"/>
                <a:ea typeface="Times New Roman" panose="02020603050405020304" pitchFamily="18" charset="0"/>
              </a:rPr>
              <a:t>center</a:t>
            </a:r>
            <a:r>
              <a:rPr lang="en-ZA" sz="1600" kern="0" dirty="0">
                <a:solidFill>
                  <a:schemeClr val="tx2"/>
                </a:solidFill>
                <a:effectLst/>
                <a:latin typeface="DINOT-Regular" panose="02000503030000020003" pitchFamily="2" charset="77"/>
                <a:ea typeface="Times New Roman" panose="02020603050405020304" pitchFamily="18" charset="0"/>
              </a:rPr>
              <a:t>.</a:t>
            </a:r>
            <a:endParaRPr lang="en-ZA" sz="16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503088-F8D0-4244-7F7A-B36B3EF588E9}"/>
              </a:ext>
            </a:extLst>
          </p:cNvPr>
          <p:cNvPicPr>
            <a:picLocks noChangeAspect="1"/>
          </p:cNvPicPr>
          <p:nvPr/>
        </p:nvPicPr>
        <p:blipFill>
          <a:blip r:embed="rId2"/>
          <a:stretch>
            <a:fillRect/>
          </a:stretch>
        </p:blipFill>
        <p:spPr>
          <a:xfrm>
            <a:off x="8349405" y="1109883"/>
            <a:ext cx="3133988" cy="2470877"/>
          </a:xfrm>
          <a:prstGeom prst="rect">
            <a:avLst/>
          </a:prstGeom>
        </p:spPr>
      </p:pic>
      <p:sp>
        <p:nvSpPr>
          <p:cNvPr id="6" name="Title 1">
            <a:extLst>
              <a:ext uri="{FF2B5EF4-FFF2-40B4-BE49-F238E27FC236}">
                <a16:creationId xmlns:a16="http://schemas.microsoft.com/office/drawing/2014/main" id="{A2996D65-C226-4FA6-C87B-DBC956A85228}"/>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lang="en-US" sz="2500" dirty="0">
                <a:solidFill>
                  <a:schemeClr val="accent1"/>
                </a:solidFill>
                <a:latin typeface="DINOT-Regular" panose="02000503030000020003" pitchFamily="2" charset="77"/>
                <a:cs typeface="Poppins"/>
              </a:rPr>
              <a:t>How to Address a Reactive HIVST Test Result (1/2)</a:t>
            </a:r>
            <a:endPar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sp>
        <p:nvSpPr>
          <p:cNvPr id="7" name="Rectangle 6">
            <a:extLst>
              <a:ext uri="{FF2B5EF4-FFF2-40B4-BE49-F238E27FC236}">
                <a16:creationId xmlns:a16="http://schemas.microsoft.com/office/drawing/2014/main" id="{9081BAE0-0011-80B0-A684-945EA0343402}"/>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8" name="Title 1">
            <a:extLst>
              <a:ext uri="{FF2B5EF4-FFF2-40B4-BE49-F238E27FC236}">
                <a16:creationId xmlns:a16="http://schemas.microsoft.com/office/drawing/2014/main" id="{DF8D2428-3CA5-1A8D-17E1-FE76EA14DA1E}"/>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4</a:t>
            </a:r>
          </a:p>
        </p:txBody>
      </p:sp>
      <p:pic>
        <p:nvPicPr>
          <p:cNvPr id="2" name="Picture 19">
            <a:extLst>
              <a:ext uri="{FF2B5EF4-FFF2-40B4-BE49-F238E27FC236}">
                <a16:creationId xmlns:a16="http://schemas.microsoft.com/office/drawing/2014/main" id="{EB48AA91-7D2D-B1E2-2E47-4262B66CB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561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7BF58B6-1122-D1EC-6EBA-619EB5C613EF}"/>
              </a:ext>
            </a:extLst>
          </p:cNvPr>
          <p:cNvSpPr txBox="1">
            <a:spLocks/>
          </p:cNvSpPr>
          <p:nvPr/>
        </p:nvSpPr>
        <p:spPr>
          <a:xfrm>
            <a:off x="736599" y="2032806"/>
            <a:ext cx="10718801" cy="300082"/>
          </a:xfrm>
          <a:prstGeom prst="rect">
            <a:avLst/>
          </a:prstGeom>
        </p:spPr>
        <p:txBody>
          <a:bodyPr vert="horz"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dirty="0">
                <a:solidFill>
                  <a:schemeClr val="accent1"/>
                </a:solidFill>
                <a:latin typeface="DINOT-Bold" panose="02000503030000020003" pitchFamily="2" charset="77"/>
              </a:rPr>
              <a:t>HIVST counseling should begin as soon as a client receives HIVST at the facility</a:t>
            </a:r>
            <a:endParaRPr lang="en-US" sz="1500" b="1" strike="dblStrike" dirty="0">
              <a:solidFill>
                <a:schemeClr val="accent1"/>
              </a:solidFill>
              <a:latin typeface="DINOT-Bold" panose="02000503030000020003" pitchFamily="2" charset="77"/>
            </a:endParaRPr>
          </a:p>
        </p:txBody>
      </p:sp>
      <p:sp>
        <p:nvSpPr>
          <p:cNvPr id="9" name="TextBox 8">
            <a:extLst>
              <a:ext uri="{FF2B5EF4-FFF2-40B4-BE49-F238E27FC236}">
                <a16:creationId xmlns:a16="http://schemas.microsoft.com/office/drawing/2014/main" id="{1B00DDDD-61CB-9E85-1ADB-3170279BD375}"/>
              </a:ext>
            </a:extLst>
          </p:cNvPr>
          <p:cNvSpPr txBox="1"/>
          <p:nvPr/>
        </p:nvSpPr>
        <p:spPr>
          <a:xfrm>
            <a:off x="736600" y="1091038"/>
            <a:ext cx="10718800" cy="717962"/>
          </a:xfrm>
          <a:prstGeom prst="homePlate">
            <a:avLst/>
          </a:prstGeom>
          <a:solidFill>
            <a:schemeClr val="accent1"/>
          </a:solidFill>
        </p:spPr>
        <p:txBody>
          <a:bodyPr wrap="square" anchor="ctr">
            <a:noAutofit/>
          </a:bodyPr>
          <a:lstStyle/>
          <a:p>
            <a:r>
              <a:rPr lang="en-US" sz="1750" b="1" spc="-30" dirty="0">
                <a:solidFill>
                  <a:schemeClr val="bg1"/>
                </a:solidFill>
                <a:latin typeface="DINOT-Bold" panose="02000503030000020003" pitchFamily="2" charset="77"/>
              </a:rPr>
              <a:t>CRITICAL SKILLS TO FOSTER TRUST AND SUPPORTIVE, EFFECTIVE, COMPASSIONATE TESTING SERVICES</a:t>
            </a:r>
            <a:endParaRPr lang="en-GB" sz="1750" b="1" spc="-30" dirty="0">
              <a:solidFill>
                <a:schemeClr val="bg1"/>
              </a:solidFill>
              <a:latin typeface="DINOT-Bold" panose="02000503030000020003" pitchFamily="2" charset="77"/>
            </a:endParaRPr>
          </a:p>
        </p:txBody>
      </p:sp>
      <p:sp>
        <p:nvSpPr>
          <p:cNvPr id="10" name="Title 1">
            <a:extLst>
              <a:ext uri="{FF2B5EF4-FFF2-40B4-BE49-F238E27FC236}">
                <a16:creationId xmlns:a16="http://schemas.microsoft.com/office/drawing/2014/main" id="{57FE8936-D096-4ED8-A9C3-FCFB6BEF5A57}"/>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lang="en-US" sz="2500" dirty="0">
                <a:solidFill>
                  <a:schemeClr val="accent1"/>
                </a:solidFill>
                <a:latin typeface="DINOT-Regular" panose="02000503030000020003" pitchFamily="2" charset="77"/>
                <a:cs typeface="Poppins"/>
              </a:rPr>
              <a:t>How to Address a Reactive HIVST Test Result (2/2)</a:t>
            </a:r>
            <a:endPar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sp>
        <p:nvSpPr>
          <p:cNvPr id="11" name="Rectangle 10">
            <a:extLst>
              <a:ext uri="{FF2B5EF4-FFF2-40B4-BE49-F238E27FC236}">
                <a16:creationId xmlns:a16="http://schemas.microsoft.com/office/drawing/2014/main" id="{20683DAC-F5C7-66F0-C3CA-5B183A385DCF}"/>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2" name="Title 1">
            <a:extLst>
              <a:ext uri="{FF2B5EF4-FFF2-40B4-BE49-F238E27FC236}">
                <a16:creationId xmlns:a16="http://schemas.microsoft.com/office/drawing/2014/main" id="{F7CA0DA2-8EB2-DEA6-4AEC-D476A4C7C90D}"/>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4</a:t>
            </a:r>
          </a:p>
        </p:txBody>
      </p:sp>
      <p:sp>
        <p:nvSpPr>
          <p:cNvPr id="13" name="Freeform 12">
            <a:extLst>
              <a:ext uri="{FF2B5EF4-FFF2-40B4-BE49-F238E27FC236}">
                <a16:creationId xmlns:a16="http://schemas.microsoft.com/office/drawing/2014/main" id="{3DC6EFDA-E345-7DD0-6083-A276E62D1F0E}"/>
              </a:ext>
            </a:extLst>
          </p:cNvPr>
          <p:cNvSpPr/>
          <p:nvPr/>
        </p:nvSpPr>
        <p:spPr>
          <a:xfrm>
            <a:off x="736589" y="2558308"/>
            <a:ext cx="3420000" cy="1620000"/>
          </a:xfrm>
          <a:custGeom>
            <a:avLst/>
            <a:gdLst>
              <a:gd name="connsiteX0" fmla="*/ 0 w 2002006"/>
              <a:gd name="connsiteY0" fmla="*/ 0 h 1201204"/>
              <a:gd name="connsiteX1" fmla="*/ 2002006 w 2002006"/>
              <a:gd name="connsiteY1" fmla="*/ 0 h 1201204"/>
              <a:gd name="connsiteX2" fmla="*/ 2002006 w 2002006"/>
              <a:gd name="connsiteY2" fmla="*/ 1201204 h 1201204"/>
              <a:gd name="connsiteX3" fmla="*/ 0 w 2002006"/>
              <a:gd name="connsiteY3" fmla="*/ 1201204 h 1201204"/>
              <a:gd name="connsiteX4" fmla="*/ 0 w 2002006"/>
              <a:gd name="connsiteY4" fmla="*/ 0 h 120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006" h="1201204">
                <a:moveTo>
                  <a:pt x="0" y="0"/>
                </a:moveTo>
                <a:lnTo>
                  <a:pt x="2002006" y="0"/>
                </a:lnTo>
                <a:lnTo>
                  <a:pt x="2002006" y="1201204"/>
                </a:lnTo>
                <a:lnTo>
                  <a:pt x="0" y="1201204"/>
                </a:lnTo>
                <a:lnTo>
                  <a:pt x="0" y="0"/>
                </a:lnTo>
                <a:close/>
              </a:path>
            </a:pathLst>
          </a:custGeom>
          <a:solidFill>
            <a:schemeClr val="accent1"/>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lvl="0" indent="0" algn="ctr" defTabSz="711200">
              <a:spcBef>
                <a:spcPct val="0"/>
              </a:spcBef>
              <a:buNone/>
            </a:pPr>
            <a:r>
              <a:rPr lang="en-US" sz="1500" b="1" kern="1200" dirty="0">
                <a:solidFill>
                  <a:schemeClr val="bg1"/>
                </a:solidFill>
                <a:latin typeface="DINOT-Bold" panose="02000503030000020003" pitchFamily="2" charset="77"/>
              </a:rPr>
              <a:t>Non-judgmental:</a:t>
            </a:r>
          </a:p>
          <a:p>
            <a:pPr marL="0" lvl="0" indent="0" algn="ctr" defTabSz="711200">
              <a:spcBef>
                <a:spcPct val="0"/>
              </a:spcBef>
              <a:buNone/>
            </a:pPr>
            <a:r>
              <a:rPr lang="en-US" sz="1500" kern="1200" dirty="0">
                <a:solidFill>
                  <a:schemeClr val="bg1"/>
                </a:solidFill>
                <a:latin typeface="DINOT-Regular" panose="02000503030000020003" pitchFamily="2" charset="77"/>
              </a:rPr>
              <a:t>Provide services without judgment to create a safe space for clients.</a:t>
            </a:r>
            <a:endParaRPr lang="en-GB" sz="1500" kern="1200" dirty="0">
              <a:solidFill>
                <a:schemeClr val="bg1"/>
              </a:solidFill>
              <a:latin typeface="DINOT-Regular" panose="02000503030000020003" pitchFamily="2" charset="77"/>
            </a:endParaRPr>
          </a:p>
        </p:txBody>
      </p:sp>
      <p:sp>
        <p:nvSpPr>
          <p:cNvPr id="14" name="Freeform 13">
            <a:extLst>
              <a:ext uri="{FF2B5EF4-FFF2-40B4-BE49-F238E27FC236}">
                <a16:creationId xmlns:a16="http://schemas.microsoft.com/office/drawing/2014/main" id="{173B6085-F010-ECFE-8C87-BB17C95FCCDD}"/>
              </a:ext>
            </a:extLst>
          </p:cNvPr>
          <p:cNvSpPr/>
          <p:nvPr/>
        </p:nvSpPr>
        <p:spPr>
          <a:xfrm>
            <a:off x="4385680" y="2558308"/>
            <a:ext cx="3420000" cy="1620000"/>
          </a:xfrm>
          <a:custGeom>
            <a:avLst/>
            <a:gdLst>
              <a:gd name="connsiteX0" fmla="*/ 0 w 2002006"/>
              <a:gd name="connsiteY0" fmla="*/ 0 h 1201204"/>
              <a:gd name="connsiteX1" fmla="*/ 2002006 w 2002006"/>
              <a:gd name="connsiteY1" fmla="*/ 0 h 1201204"/>
              <a:gd name="connsiteX2" fmla="*/ 2002006 w 2002006"/>
              <a:gd name="connsiteY2" fmla="*/ 1201204 h 1201204"/>
              <a:gd name="connsiteX3" fmla="*/ 0 w 2002006"/>
              <a:gd name="connsiteY3" fmla="*/ 1201204 h 1201204"/>
              <a:gd name="connsiteX4" fmla="*/ 0 w 2002006"/>
              <a:gd name="connsiteY4" fmla="*/ 0 h 120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006" h="1201204">
                <a:moveTo>
                  <a:pt x="0" y="0"/>
                </a:moveTo>
                <a:lnTo>
                  <a:pt x="2002006" y="0"/>
                </a:lnTo>
                <a:lnTo>
                  <a:pt x="2002006" y="1201204"/>
                </a:lnTo>
                <a:lnTo>
                  <a:pt x="0" y="1201204"/>
                </a:lnTo>
                <a:lnTo>
                  <a:pt x="0" y="0"/>
                </a:lnTo>
                <a:close/>
              </a:path>
            </a:pathLst>
          </a:custGeom>
          <a:solidFill>
            <a:schemeClr val="accent1"/>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lvl="0" indent="0" algn="ctr" defTabSz="711200">
              <a:spcBef>
                <a:spcPct val="0"/>
              </a:spcBef>
              <a:buNone/>
            </a:pPr>
            <a:r>
              <a:rPr lang="en-US" sz="1500" b="1" kern="1200" dirty="0">
                <a:solidFill>
                  <a:schemeClr val="bg1"/>
                </a:solidFill>
                <a:latin typeface="DINOT-Bold" panose="02000503030000020003" pitchFamily="2" charset="77"/>
              </a:rPr>
              <a:t>Respect: </a:t>
            </a:r>
          </a:p>
          <a:p>
            <a:pPr marL="0" lvl="0" indent="0" algn="ctr" defTabSz="711200">
              <a:spcBef>
                <a:spcPct val="0"/>
              </a:spcBef>
              <a:buNone/>
            </a:pPr>
            <a:r>
              <a:rPr lang="en-US" sz="1500" kern="1200" dirty="0">
                <a:solidFill>
                  <a:schemeClr val="bg1"/>
                </a:solidFill>
                <a:latin typeface="DINOT-Regular" panose="02000503030000020003" pitchFamily="2" charset="77"/>
              </a:rPr>
              <a:t>Show respect for the client’s experiences and perspectives.</a:t>
            </a:r>
          </a:p>
        </p:txBody>
      </p:sp>
      <p:sp>
        <p:nvSpPr>
          <p:cNvPr id="15" name="Freeform 14">
            <a:extLst>
              <a:ext uri="{FF2B5EF4-FFF2-40B4-BE49-F238E27FC236}">
                <a16:creationId xmlns:a16="http://schemas.microsoft.com/office/drawing/2014/main" id="{2B15C10C-0691-3263-8649-745BF5E5C07C}"/>
              </a:ext>
            </a:extLst>
          </p:cNvPr>
          <p:cNvSpPr/>
          <p:nvPr/>
        </p:nvSpPr>
        <p:spPr>
          <a:xfrm>
            <a:off x="8044685" y="2558308"/>
            <a:ext cx="3420000" cy="1620000"/>
          </a:xfrm>
          <a:custGeom>
            <a:avLst/>
            <a:gdLst>
              <a:gd name="connsiteX0" fmla="*/ 0 w 2002006"/>
              <a:gd name="connsiteY0" fmla="*/ 0 h 1201204"/>
              <a:gd name="connsiteX1" fmla="*/ 2002006 w 2002006"/>
              <a:gd name="connsiteY1" fmla="*/ 0 h 1201204"/>
              <a:gd name="connsiteX2" fmla="*/ 2002006 w 2002006"/>
              <a:gd name="connsiteY2" fmla="*/ 1201204 h 1201204"/>
              <a:gd name="connsiteX3" fmla="*/ 0 w 2002006"/>
              <a:gd name="connsiteY3" fmla="*/ 1201204 h 1201204"/>
              <a:gd name="connsiteX4" fmla="*/ 0 w 2002006"/>
              <a:gd name="connsiteY4" fmla="*/ 0 h 120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006" h="1201204">
                <a:moveTo>
                  <a:pt x="0" y="0"/>
                </a:moveTo>
                <a:lnTo>
                  <a:pt x="2002006" y="0"/>
                </a:lnTo>
                <a:lnTo>
                  <a:pt x="2002006" y="1201204"/>
                </a:lnTo>
                <a:lnTo>
                  <a:pt x="0" y="1201204"/>
                </a:lnTo>
                <a:lnTo>
                  <a:pt x="0" y="0"/>
                </a:lnTo>
                <a:close/>
              </a:path>
            </a:pathLst>
          </a:custGeom>
          <a:solidFill>
            <a:schemeClr val="accent1"/>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lvl="0" indent="0" algn="ctr" defTabSz="711200">
              <a:spcBef>
                <a:spcPct val="0"/>
              </a:spcBef>
              <a:buNone/>
            </a:pPr>
            <a:r>
              <a:rPr lang="en-US" sz="1500" b="1" kern="1200" dirty="0">
                <a:solidFill>
                  <a:schemeClr val="bg1"/>
                </a:solidFill>
                <a:latin typeface="DINOT-Bold" panose="02000503030000020003" pitchFamily="2" charset="77"/>
              </a:rPr>
              <a:t>Tolerance of intense situations: </a:t>
            </a:r>
          </a:p>
          <a:p>
            <a:pPr marL="0" lvl="0" indent="0" algn="ctr" defTabSz="711200">
              <a:spcBef>
                <a:spcPct val="0"/>
              </a:spcBef>
              <a:buNone/>
            </a:pPr>
            <a:r>
              <a:rPr lang="en-US" sz="1500" kern="1200" dirty="0">
                <a:solidFill>
                  <a:schemeClr val="bg1"/>
                </a:solidFill>
                <a:latin typeface="DINOT-Regular" panose="02000503030000020003" pitchFamily="2" charset="77"/>
              </a:rPr>
              <a:t>Maintain composure in challenging or emotionally charged situations.</a:t>
            </a:r>
          </a:p>
        </p:txBody>
      </p:sp>
      <p:sp>
        <p:nvSpPr>
          <p:cNvPr id="16" name="Freeform 15">
            <a:extLst>
              <a:ext uri="{FF2B5EF4-FFF2-40B4-BE49-F238E27FC236}">
                <a16:creationId xmlns:a16="http://schemas.microsoft.com/office/drawing/2014/main" id="{A9539B6F-5B0A-57B3-7840-BBE446C8F3F1}"/>
              </a:ext>
            </a:extLst>
          </p:cNvPr>
          <p:cNvSpPr/>
          <p:nvPr/>
        </p:nvSpPr>
        <p:spPr>
          <a:xfrm>
            <a:off x="745300" y="4402616"/>
            <a:ext cx="3420000" cy="1620000"/>
          </a:xfrm>
          <a:custGeom>
            <a:avLst/>
            <a:gdLst>
              <a:gd name="connsiteX0" fmla="*/ 0 w 2002006"/>
              <a:gd name="connsiteY0" fmla="*/ 0 h 1201204"/>
              <a:gd name="connsiteX1" fmla="*/ 2002006 w 2002006"/>
              <a:gd name="connsiteY1" fmla="*/ 0 h 1201204"/>
              <a:gd name="connsiteX2" fmla="*/ 2002006 w 2002006"/>
              <a:gd name="connsiteY2" fmla="*/ 1201204 h 1201204"/>
              <a:gd name="connsiteX3" fmla="*/ 0 w 2002006"/>
              <a:gd name="connsiteY3" fmla="*/ 1201204 h 1201204"/>
              <a:gd name="connsiteX4" fmla="*/ 0 w 2002006"/>
              <a:gd name="connsiteY4" fmla="*/ 0 h 120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006" h="1201204">
                <a:moveTo>
                  <a:pt x="0" y="0"/>
                </a:moveTo>
                <a:lnTo>
                  <a:pt x="2002006" y="0"/>
                </a:lnTo>
                <a:lnTo>
                  <a:pt x="2002006" y="1201204"/>
                </a:lnTo>
                <a:lnTo>
                  <a:pt x="0" y="1201204"/>
                </a:lnTo>
                <a:lnTo>
                  <a:pt x="0" y="0"/>
                </a:lnTo>
                <a:close/>
              </a:path>
            </a:pathLst>
          </a:custGeom>
          <a:solidFill>
            <a:schemeClr val="accent1"/>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lvl="0" indent="0" algn="ctr" defTabSz="711200">
              <a:spcBef>
                <a:spcPct val="0"/>
              </a:spcBef>
              <a:buNone/>
            </a:pPr>
            <a:r>
              <a:rPr lang="en-US" sz="1500" b="1" kern="1200" dirty="0">
                <a:solidFill>
                  <a:schemeClr val="bg1"/>
                </a:solidFill>
                <a:latin typeface="DINOT-Bold" panose="02000503030000020003" pitchFamily="2" charset="77"/>
              </a:rPr>
              <a:t>De-escalation skills: </a:t>
            </a:r>
          </a:p>
          <a:p>
            <a:pPr marL="0" lvl="0" indent="0" algn="ctr" defTabSz="711200">
              <a:spcBef>
                <a:spcPct val="0"/>
              </a:spcBef>
              <a:buNone/>
            </a:pPr>
            <a:r>
              <a:rPr lang="en-US" sz="1500" kern="1200" dirty="0">
                <a:solidFill>
                  <a:schemeClr val="bg1"/>
                </a:solidFill>
                <a:latin typeface="DINOT-Regular" panose="02000503030000020003" pitchFamily="2" charset="77"/>
              </a:rPr>
              <a:t>Calm tensions that may arise from addressing HIV-positive status.</a:t>
            </a:r>
          </a:p>
        </p:txBody>
      </p:sp>
      <p:sp>
        <p:nvSpPr>
          <p:cNvPr id="17" name="Freeform 16">
            <a:extLst>
              <a:ext uri="{FF2B5EF4-FFF2-40B4-BE49-F238E27FC236}">
                <a16:creationId xmlns:a16="http://schemas.microsoft.com/office/drawing/2014/main" id="{347E896C-7079-3274-310C-5B197CAF9624}"/>
              </a:ext>
            </a:extLst>
          </p:cNvPr>
          <p:cNvSpPr/>
          <p:nvPr/>
        </p:nvSpPr>
        <p:spPr>
          <a:xfrm>
            <a:off x="4385680" y="4402616"/>
            <a:ext cx="3420000" cy="1620000"/>
          </a:xfrm>
          <a:custGeom>
            <a:avLst/>
            <a:gdLst>
              <a:gd name="connsiteX0" fmla="*/ 0 w 2002006"/>
              <a:gd name="connsiteY0" fmla="*/ 0 h 1201204"/>
              <a:gd name="connsiteX1" fmla="*/ 2002006 w 2002006"/>
              <a:gd name="connsiteY1" fmla="*/ 0 h 1201204"/>
              <a:gd name="connsiteX2" fmla="*/ 2002006 w 2002006"/>
              <a:gd name="connsiteY2" fmla="*/ 1201204 h 1201204"/>
              <a:gd name="connsiteX3" fmla="*/ 0 w 2002006"/>
              <a:gd name="connsiteY3" fmla="*/ 1201204 h 1201204"/>
              <a:gd name="connsiteX4" fmla="*/ 0 w 2002006"/>
              <a:gd name="connsiteY4" fmla="*/ 0 h 120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006" h="1201204">
                <a:moveTo>
                  <a:pt x="0" y="0"/>
                </a:moveTo>
                <a:lnTo>
                  <a:pt x="2002006" y="0"/>
                </a:lnTo>
                <a:lnTo>
                  <a:pt x="2002006" y="1201204"/>
                </a:lnTo>
                <a:lnTo>
                  <a:pt x="0" y="1201204"/>
                </a:lnTo>
                <a:lnTo>
                  <a:pt x="0" y="0"/>
                </a:lnTo>
                <a:close/>
              </a:path>
            </a:pathLst>
          </a:custGeom>
          <a:solidFill>
            <a:schemeClr val="accent1"/>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lvl="0" indent="0" algn="ctr" defTabSz="711200">
              <a:spcBef>
                <a:spcPct val="0"/>
              </a:spcBef>
              <a:buNone/>
            </a:pPr>
            <a:r>
              <a:rPr lang="en-US" sz="1500" b="1" kern="1200" dirty="0">
                <a:solidFill>
                  <a:schemeClr val="bg1"/>
                </a:solidFill>
                <a:latin typeface="DINOT-Bold" panose="02000503030000020003" pitchFamily="2" charset="77"/>
              </a:rPr>
              <a:t>Empathy: </a:t>
            </a:r>
          </a:p>
          <a:p>
            <a:pPr marL="0" lvl="0" indent="0" algn="ctr" defTabSz="711200">
              <a:spcBef>
                <a:spcPct val="0"/>
              </a:spcBef>
              <a:buNone/>
            </a:pPr>
            <a:r>
              <a:rPr lang="en-US" sz="1500" kern="1200" dirty="0">
                <a:solidFill>
                  <a:schemeClr val="bg1"/>
                </a:solidFill>
                <a:latin typeface="DINOT-Regular" panose="02000503030000020003" pitchFamily="2" charset="77"/>
              </a:rPr>
              <a:t>Demonstrate genuine understanding and compassion for the client.</a:t>
            </a:r>
          </a:p>
        </p:txBody>
      </p:sp>
      <p:sp>
        <p:nvSpPr>
          <p:cNvPr id="25" name="Freeform 24">
            <a:extLst>
              <a:ext uri="{FF2B5EF4-FFF2-40B4-BE49-F238E27FC236}">
                <a16:creationId xmlns:a16="http://schemas.microsoft.com/office/drawing/2014/main" id="{848B5504-AAB0-6075-8578-AFFC257EB30E}"/>
              </a:ext>
            </a:extLst>
          </p:cNvPr>
          <p:cNvSpPr/>
          <p:nvPr/>
        </p:nvSpPr>
        <p:spPr>
          <a:xfrm>
            <a:off x="8044685" y="4402616"/>
            <a:ext cx="3420000" cy="1620000"/>
          </a:xfrm>
          <a:custGeom>
            <a:avLst/>
            <a:gdLst>
              <a:gd name="connsiteX0" fmla="*/ 0 w 2002006"/>
              <a:gd name="connsiteY0" fmla="*/ 0 h 1201204"/>
              <a:gd name="connsiteX1" fmla="*/ 2002006 w 2002006"/>
              <a:gd name="connsiteY1" fmla="*/ 0 h 1201204"/>
              <a:gd name="connsiteX2" fmla="*/ 2002006 w 2002006"/>
              <a:gd name="connsiteY2" fmla="*/ 1201204 h 1201204"/>
              <a:gd name="connsiteX3" fmla="*/ 0 w 2002006"/>
              <a:gd name="connsiteY3" fmla="*/ 1201204 h 1201204"/>
              <a:gd name="connsiteX4" fmla="*/ 0 w 2002006"/>
              <a:gd name="connsiteY4" fmla="*/ 0 h 1201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006" h="1201204">
                <a:moveTo>
                  <a:pt x="0" y="0"/>
                </a:moveTo>
                <a:lnTo>
                  <a:pt x="2002006" y="0"/>
                </a:lnTo>
                <a:lnTo>
                  <a:pt x="2002006" y="1201204"/>
                </a:lnTo>
                <a:lnTo>
                  <a:pt x="0" y="1201204"/>
                </a:lnTo>
                <a:lnTo>
                  <a:pt x="0" y="0"/>
                </a:lnTo>
                <a:close/>
              </a:path>
            </a:pathLst>
          </a:custGeom>
          <a:solidFill>
            <a:schemeClr val="accent1"/>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5344" tIns="85344" rIns="85344" bIns="85344" numCol="1" spcCol="1270" anchor="ctr" anchorCtr="0">
            <a:noAutofit/>
          </a:bodyPr>
          <a:lstStyle/>
          <a:p>
            <a:pPr marL="0" lvl="0" indent="0" algn="ctr" defTabSz="711200">
              <a:spcBef>
                <a:spcPct val="0"/>
              </a:spcBef>
              <a:buNone/>
            </a:pPr>
            <a:r>
              <a:rPr lang="en-US" sz="1500" b="1" kern="1200" spc="-20" dirty="0">
                <a:solidFill>
                  <a:schemeClr val="bg1"/>
                </a:solidFill>
                <a:latin typeface="DINOT-Bold" panose="02000503030000020003" pitchFamily="2" charset="77"/>
              </a:rPr>
              <a:t>Validation and constructive challenge: </a:t>
            </a:r>
          </a:p>
          <a:p>
            <a:pPr marL="0" lvl="0" indent="0" algn="ctr" defTabSz="711200">
              <a:spcBef>
                <a:spcPct val="0"/>
              </a:spcBef>
              <a:buNone/>
            </a:pPr>
            <a:r>
              <a:rPr lang="en-US" sz="1500" kern="1200" dirty="0">
                <a:solidFill>
                  <a:schemeClr val="bg1"/>
                </a:solidFill>
                <a:latin typeface="DINOT-Regular" panose="02000503030000020003" pitchFamily="2" charset="77"/>
              </a:rPr>
              <a:t>Acknowledge client fears and concerns while gently encouraging them to consider different perspectives.</a:t>
            </a:r>
          </a:p>
        </p:txBody>
      </p:sp>
      <p:pic>
        <p:nvPicPr>
          <p:cNvPr id="2" name="Picture 19">
            <a:extLst>
              <a:ext uri="{FF2B5EF4-FFF2-40B4-BE49-F238E27FC236}">
                <a16:creationId xmlns:a16="http://schemas.microsoft.com/office/drawing/2014/main" id="{ED7F20B5-BB30-4C4C-7C1B-677637D27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864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033D-4230-8230-8945-73999592CE09}"/>
              </a:ext>
            </a:extLst>
          </p:cNvPr>
          <p:cNvSpPr>
            <a:spLocks noGrp="1"/>
          </p:cNvSpPr>
          <p:nvPr>
            <p:ph type="title"/>
          </p:nvPr>
        </p:nvSpPr>
        <p:spPr>
          <a:xfrm>
            <a:off x="736601" y="256469"/>
            <a:ext cx="10718799" cy="480131"/>
          </a:xfrm>
        </p:spPr>
        <p:txBody>
          <a:bodyPr wrap="square" anchor="b" anchorCtr="0">
            <a:spAutoFit/>
          </a:bodyPr>
          <a:lstStyle/>
          <a:p>
            <a:r>
              <a:rPr lang="en-ZA" sz="2800" dirty="0">
                <a:solidFill>
                  <a:schemeClr val="accent1"/>
                </a:solidFill>
                <a:latin typeface="DINOT-Regular" panose="02000503030000020003" pitchFamily="2" charset="77"/>
              </a:rPr>
              <a:t>Learning Objectives</a:t>
            </a:r>
          </a:p>
        </p:txBody>
      </p:sp>
      <p:sp>
        <p:nvSpPr>
          <p:cNvPr id="4" name="Title 1">
            <a:extLst>
              <a:ext uri="{FF2B5EF4-FFF2-40B4-BE49-F238E27FC236}">
                <a16:creationId xmlns:a16="http://schemas.microsoft.com/office/drawing/2014/main" id="{07D58FE6-D71C-20B9-B973-A29720F6DF38}"/>
              </a:ext>
            </a:extLst>
          </p:cNvPr>
          <p:cNvSpPr txBox="1">
            <a:spLocks/>
          </p:cNvSpPr>
          <p:nvPr/>
        </p:nvSpPr>
        <p:spPr>
          <a:xfrm>
            <a:off x="736599" y="736600"/>
            <a:ext cx="10718799" cy="57857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accent1"/>
                </a:solidFill>
                <a:latin typeface="DINOT-Bold"/>
              </a:rPr>
              <a:t>By the end of this module, participants will be able to:</a:t>
            </a:r>
          </a:p>
          <a:p>
            <a:pPr marL="342900" indent="-342900">
              <a:buFont typeface="Arial" panose="020B0604020202020204" pitchFamily="34" charset="0"/>
              <a:buChar char="•"/>
            </a:pPr>
            <a:endParaRPr lang="en-US" sz="2400" dirty="0">
              <a:latin typeface="DINOT-Regular" panose="02000503030000020003" pitchFamily="2" charset="77"/>
              <a:cs typeface="DINOT-Regular"/>
            </a:endParaRPr>
          </a:p>
          <a:p>
            <a:pPr marL="342900" indent="-342900">
              <a:buClr>
                <a:schemeClr val="accent2"/>
              </a:buClr>
              <a:buFont typeface="Arial" panose="020B0604020202020204" pitchFamily="34" charset="0"/>
              <a:buChar char="•"/>
            </a:pPr>
            <a:r>
              <a:rPr lang="en-US" sz="2400" dirty="0">
                <a:solidFill>
                  <a:schemeClr val="tx2"/>
                </a:solidFill>
                <a:latin typeface="DINOT-Regular"/>
                <a:cs typeface="DINOT-Regular"/>
              </a:rPr>
              <a:t>Outline key demand creation principles</a:t>
            </a:r>
          </a:p>
          <a:p>
            <a:pPr marL="342900" indent="-342900">
              <a:buClr>
                <a:schemeClr val="accent2"/>
              </a:buClr>
              <a:buFont typeface="Arial" panose="020B0604020202020204" pitchFamily="34" charset="0"/>
              <a:buChar char="•"/>
            </a:pPr>
            <a:r>
              <a:rPr lang="en-US" sz="2400" dirty="0">
                <a:solidFill>
                  <a:schemeClr val="tx2"/>
                </a:solidFill>
                <a:latin typeface="DINOT-Regular"/>
                <a:cs typeface="DINOT-Regular"/>
              </a:rPr>
              <a:t>Describe the platforms for demand creation</a:t>
            </a:r>
          </a:p>
          <a:p>
            <a:pPr marL="342900" indent="-342900">
              <a:buClr>
                <a:schemeClr val="accent2"/>
              </a:buClr>
              <a:buFont typeface="Arial" panose="020B0604020202020204" pitchFamily="34" charset="0"/>
              <a:buChar char="•"/>
            </a:pPr>
            <a:r>
              <a:rPr lang="en-US" sz="2400" dirty="0">
                <a:solidFill>
                  <a:schemeClr val="tx2"/>
                </a:solidFill>
                <a:latin typeface="DINOT-Regular"/>
                <a:cs typeface="DINOT-Regular"/>
              </a:rPr>
              <a:t>Explain how to provide clear pre-test information for HIVST </a:t>
            </a:r>
          </a:p>
          <a:p>
            <a:pPr marL="342900" indent="-342900">
              <a:buClr>
                <a:schemeClr val="accent2"/>
              </a:buClr>
              <a:buFont typeface="Arial" panose="020B0604020202020204" pitchFamily="34" charset="0"/>
              <a:buChar char="•"/>
            </a:pPr>
            <a:r>
              <a:rPr lang="en-US" sz="2400" dirty="0">
                <a:solidFill>
                  <a:schemeClr val="tx2"/>
                </a:solidFill>
                <a:latin typeface="DINOT-Regular"/>
                <a:cs typeface="DINOT-Regular"/>
              </a:rPr>
              <a:t>Describe how HIV self-testing is conducted</a:t>
            </a:r>
          </a:p>
          <a:p>
            <a:pPr marL="342900" indent="-342900">
              <a:buClr>
                <a:schemeClr val="accent2"/>
              </a:buClr>
              <a:buFont typeface="Arial" panose="020B0604020202020204" pitchFamily="34" charset="0"/>
              <a:buChar char="•"/>
            </a:pPr>
            <a:r>
              <a:rPr lang="en-US" sz="2400" dirty="0">
                <a:solidFill>
                  <a:schemeClr val="tx2"/>
                </a:solidFill>
                <a:latin typeface="DINOT-Regular"/>
                <a:cs typeface="DINOT-Regular"/>
              </a:rPr>
              <a:t>Role play HIVST procedure</a:t>
            </a:r>
          </a:p>
          <a:p>
            <a:pPr marL="342900" indent="-342900">
              <a:buClr>
                <a:schemeClr val="accent2"/>
              </a:buClr>
              <a:buFont typeface="Arial" panose="020B0604020202020204" pitchFamily="34" charset="0"/>
              <a:buChar char="•"/>
            </a:pPr>
            <a:r>
              <a:rPr lang="en-US" sz="2400" dirty="0">
                <a:solidFill>
                  <a:schemeClr val="tx2"/>
                </a:solidFill>
                <a:latin typeface="DINOT-Regular"/>
                <a:cs typeface="DINOT-Regular"/>
              </a:rPr>
              <a:t>Have knowledge of how to support clients learning how to test</a:t>
            </a:r>
          </a:p>
        </p:txBody>
      </p:sp>
      <p:sp>
        <p:nvSpPr>
          <p:cNvPr id="11" name="Rectangle 10">
            <a:extLst>
              <a:ext uri="{FF2B5EF4-FFF2-40B4-BE49-F238E27FC236}">
                <a16:creationId xmlns:a16="http://schemas.microsoft.com/office/drawing/2014/main" id="{B25ACE1B-D795-FCED-1BF2-9CF0B0292509}"/>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6" name="Title 1">
            <a:extLst>
              <a:ext uri="{FF2B5EF4-FFF2-40B4-BE49-F238E27FC236}">
                <a16:creationId xmlns:a16="http://schemas.microsoft.com/office/drawing/2014/main" id="{F2B337DD-8792-0F81-5F46-46AF50F8503F}"/>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4</a:t>
            </a:r>
          </a:p>
        </p:txBody>
      </p:sp>
      <p:pic>
        <p:nvPicPr>
          <p:cNvPr id="3" name="Picture 19">
            <a:extLst>
              <a:ext uri="{FF2B5EF4-FFF2-40B4-BE49-F238E27FC236}">
                <a16:creationId xmlns:a16="http://schemas.microsoft.com/office/drawing/2014/main" id="{C447C645-4E6C-A5E8-3595-C0C30B837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795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0DD9B6-68E4-2BD7-9A7B-A43568FA3735}"/>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lang="en-US" sz="2500" dirty="0">
                <a:solidFill>
                  <a:schemeClr val="accent1"/>
                </a:solidFill>
                <a:latin typeface="DINOT-Regular" panose="02000503030000020003" pitchFamily="2" charset="77"/>
              </a:rPr>
              <a:t>Closing Guidance – Gather Client Feedback on HIVST Experience!</a:t>
            </a:r>
            <a:endPar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sp>
        <p:nvSpPr>
          <p:cNvPr id="5" name="Rectangle 4">
            <a:extLst>
              <a:ext uri="{FF2B5EF4-FFF2-40B4-BE49-F238E27FC236}">
                <a16:creationId xmlns:a16="http://schemas.microsoft.com/office/drawing/2014/main" id="{F789038C-2B68-A06B-B2DE-65607155C03A}"/>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6" name="Title 1">
            <a:extLst>
              <a:ext uri="{FF2B5EF4-FFF2-40B4-BE49-F238E27FC236}">
                <a16:creationId xmlns:a16="http://schemas.microsoft.com/office/drawing/2014/main" id="{3C16F8F8-E5AA-7A5C-D431-3BEA7A920E6D}"/>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4</a:t>
            </a:r>
          </a:p>
        </p:txBody>
      </p:sp>
      <p:sp>
        <p:nvSpPr>
          <p:cNvPr id="7" name="Content Placeholder 4">
            <a:extLst>
              <a:ext uri="{FF2B5EF4-FFF2-40B4-BE49-F238E27FC236}">
                <a16:creationId xmlns:a16="http://schemas.microsoft.com/office/drawing/2014/main" id="{3C8C7F0A-B2BD-254D-A319-18F4098B8576}"/>
              </a:ext>
            </a:extLst>
          </p:cNvPr>
          <p:cNvSpPr txBox="1">
            <a:spLocks/>
          </p:cNvSpPr>
          <p:nvPr/>
        </p:nvSpPr>
        <p:spPr>
          <a:xfrm>
            <a:off x="736599" y="1471522"/>
            <a:ext cx="10718799" cy="553998"/>
          </a:xfrm>
          <a:prstGeom prst="rect">
            <a:avLst/>
          </a:prstGeom>
          <a:solidFill>
            <a:schemeClr val="accent1">
              <a:alpha val="14716"/>
            </a:schemeClr>
          </a:solidFill>
          <a:ln w="57150">
            <a:noFill/>
          </a:ln>
        </p:spPr>
        <p:txBody>
          <a:bodyPr vert="horz" wrap="square" lIns="91440" tIns="45720" rIns="91440" bIns="45720" rtlCol="0" anchor="t">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buSzPts val="1000"/>
              <a:buFont typeface="Arial" panose="020B0604020202020204" pitchFamily="34" charset="0"/>
              <a:buChar char="•"/>
              <a:tabLst>
                <a:tab pos="914400" algn="l"/>
              </a:tabLst>
            </a:pPr>
            <a:r>
              <a:rPr lang="en-ZA" sz="15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rPr>
              <a:t>Improve service quality by understanding client experiences with HIVST.</a:t>
            </a:r>
          </a:p>
          <a:p>
            <a:pPr marL="171450" indent="-171450" algn="l">
              <a:buSzPts val="1000"/>
              <a:buFont typeface="Arial" panose="020B0604020202020204" pitchFamily="34" charset="0"/>
              <a:buChar char="•"/>
              <a:tabLst>
                <a:tab pos="914400" algn="l"/>
              </a:tabLst>
            </a:pPr>
            <a:r>
              <a:rPr lang="en-ZA" sz="15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rPr>
              <a:t>Identify areas</a:t>
            </a:r>
            <a:r>
              <a:rPr lang="en-ZA" sz="1500" dirty="0">
                <a:solidFill>
                  <a:schemeClr val="tx2"/>
                </a:solidFill>
                <a:latin typeface="DINOT-Regular" panose="02000503030000020003" pitchFamily="2" charset="77"/>
                <a:ea typeface="Times New Roman" panose="02020603050405020304" pitchFamily="18" charset="0"/>
                <a:cs typeface="Times New Roman" panose="02020603050405020304" pitchFamily="18" charset="0"/>
              </a:rPr>
              <a:t> where communication can be strengthened </a:t>
            </a:r>
            <a:r>
              <a:rPr lang="en-ZA" sz="15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rPr>
              <a:t>and to adjust HIVST approaches based on client needs.</a:t>
            </a:r>
            <a:endParaRPr lang="en-ZA" sz="15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755EDB2-FBFC-2496-EE8A-7E06540751F0}"/>
              </a:ext>
            </a:extLst>
          </p:cNvPr>
          <p:cNvSpPr txBox="1"/>
          <p:nvPr/>
        </p:nvSpPr>
        <p:spPr>
          <a:xfrm>
            <a:off x="736599" y="1109885"/>
            <a:ext cx="10718799" cy="361637"/>
          </a:xfrm>
          <a:prstGeom prst="rect">
            <a:avLst/>
          </a:prstGeom>
          <a:solidFill>
            <a:schemeClr val="accent1"/>
          </a:solidFill>
        </p:spPr>
        <p:txBody>
          <a:bodyPr wrap="square" lIns="91440" tIns="45720" rIns="91440" bIns="45720" anchor="t">
            <a:spAutoFit/>
          </a:bodyPr>
          <a:lstStyle/>
          <a:p>
            <a:pPr marL="0" lvl="0" indent="0">
              <a:buSzPts val="1000"/>
              <a:buNone/>
              <a:tabLst>
                <a:tab pos="457200" algn="l"/>
              </a:tabLst>
            </a:pPr>
            <a:r>
              <a:rPr lang="en-ZA" sz="1750" b="1" dirty="0">
                <a:solidFill>
                  <a:schemeClr val="bg1"/>
                </a:solidFill>
                <a:effectLst/>
                <a:latin typeface="DINOT-Bold" panose="02000503030000020003" pitchFamily="2" charset="77"/>
                <a:ea typeface="Times New Roman" panose="02020603050405020304" pitchFamily="18" charset="0"/>
              </a:rPr>
              <a:t>Purpose of Feedback:</a:t>
            </a:r>
          </a:p>
        </p:txBody>
      </p:sp>
      <p:sp>
        <p:nvSpPr>
          <p:cNvPr id="9" name="Content Placeholder 4">
            <a:extLst>
              <a:ext uri="{FF2B5EF4-FFF2-40B4-BE49-F238E27FC236}">
                <a16:creationId xmlns:a16="http://schemas.microsoft.com/office/drawing/2014/main" id="{09ADB885-A4BD-9C63-098C-76D0E7322B9D}"/>
              </a:ext>
            </a:extLst>
          </p:cNvPr>
          <p:cNvSpPr txBox="1">
            <a:spLocks/>
          </p:cNvSpPr>
          <p:nvPr/>
        </p:nvSpPr>
        <p:spPr>
          <a:xfrm>
            <a:off x="736599" y="2422115"/>
            <a:ext cx="10718799" cy="1015663"/>
          </a:xfrm>
          <a:prstGeom prst="rect">
            <a:avLst/>
          </a:prstGeom>
          <a:solidFill>
            <a:schemeClr val="accent1">
              <a:alpha val="14716"/>
            </a:schemeClr>
          </a:solidFill>
          <a:ln w="57150">
            <a:noFill/>
          </a:ln>
        </p:spPr>
        <p:txBody>
          <a:bodyPr vert="horz" wrap="square" lIns="91440" tIns="45720" rIns="91440" bIns="45720" rtlCol="0" anchor="t">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buSzPts val="1000"/>
              <a:buFont typeface="Arial" panose="020B0604020202020204" pitchFamily="34" charset="0"/>
              <a:buChar char="•"/>
              <a:tabLst>
                <a:tab pos="914400" algn="l"/>
              </a:tabLst>
            </a:pPr>
            <a:r>
              <a:rPr lang="en-ZA" sz="15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rPr>
              <a:t>Perform </a:t>
            </a:r>
            <a:r>
              <a:rPr lang="en-ZA" sz="1500" dirty="0">
                <a:solidFill>
                  <a:schemeClr val="tx2"/>
                </a:solidFill>
                <a:latin typeface="DINOT-Regular" panose="02000503030000020003" pitchFamily="2" charset="77"/>
                <a:ea typeface="Times New Roman" panose="02020603050405020304" pitchFamily="18" charset="0"/>
                <a:cs typeface="Times New Roman" panose="02020603050405020304" pitchFamily="18" charset="0"/>
              </a:rPr>
              <a:t>it during exit</a:t>
            </a:r>
            <a:endParaRPr lang="en-ZA" sz="15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endParaRPr>
          </a:p>
          <a:p>
            <a:pPr marL="171450" indent="-171450" algn="l">
              <a:buSzPts val="1000"/>
              <a:buFont typeface="Arial" panose="020B0604020202020204" pitchFamily="34" charset="0"/>
              <a:buChar char="•"/>
              <a:tabLst>
                <a:tab pos="914400" algn="l"/>
              </a:tabLst>
            </a:pPr>
            <a:r>
              <a:rPr lang="en-ZA" sz="15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rPr>
              <a:t>Short surveys or verbal feedback sessions for clients to share thoughts on clarity of instructions, comfort, and overall satisfaction.</a:t>
            </a:r>
          </a:p>
          <a:p>
            <a:pPr marL="171450" indent="-171450" algn="l">
              <a:buSzPts val="1000"/>
              <a:buFont typeface="Arial" panose="020B0604020202020204" pitchFamily="34" charset="0"/>
              <a:buChar char="•"/>
              <a:tabLst>
                <a:tab pos="914400" algn="l"/>
              </a:tabLst>
            </a:pPr>
            <a:r>
              <a:rPr lang="en-ZA" sz="15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rPr>
              <a:t>Anonymous options if clients prefer confidentiality.</a:t>
            </a:r>
          </a:p>
        </p:txBody>
      </p:sp>
      <p:sp>
        <p:nvSpPr>
          <p:cNvPr id="10" name="TextBox 9">
            <a:extLst>
              <a:ext uri="{FF2B5EF4-FFF2-40B4-BE49-F238E27FC236}">
                <a16:creationId xmlns:a16="http://schemas.microsoft.com/office/drawing/2014/main" id="{E4A13ABA-4433-CDA4-9C0B-3B3C6C75DCF7}"/>
              </a:ext>
            </a:extLst>
          </p:cNvPr>
          <p:cNvSpPr txBox="1"/>
          <p:nvPr/>
        </p:nvSpPr>
        <p:spPr>
          <a:xfrm>
            <a:off x="736599" y="2060478"/>
            <a:ext cx="10718799" cy="361637"/>
          </a:xfrm>
          <a:prstGeom prst="rect">
            <a:avLst/>
          </a:prstGeom>
          <a:solidFill>
            <a:schemeClr val="accent1"/>
          </a:solidFill>
        </p:spPr>
        <p:txBody>
          <a:bodyPr wrap="square" lIns="91440" tIns="45720" rIns="91440" bIns="45720" anchor="t">
            <a:spAutoFit/>
          </a:bodyPr>
          <a:lstStyle/>
          <a:p>
            <a:r>
              <a:rPr lang="en-ZA" sz="1750" b="1" dirty="0">
                <a:solidFill>
                  <a:schemeClr val="bg1"/>
                </a:solidFill>
                <a:effectLst/>
                <a:latin typeface="DINOT-Bold" panose="02000503030000020003" pitchFamily="2" charset="77"/>
                <a:ea typeface="Times New Roman" panose="02020603050405020304" pitchFamily="18" charset="0"/>
              </a:rPr>
              <a:t>Feedback Collection Methods:</a:t>
            </a:r>
          </a:p>
        </p:txBody>
      </p:sp>
      <p:sp>
        <p:nvSpPr>
          <p:cNvPr id="11" name="Content Placeholder 4">
            <a:extLst>
              <a:ext uri="{FF2B5EF4-FFF2-40B4-BE49-F238E27FC236}">
                <a16:creationId xmlns:a16="http://schemas.microsoft.com/office/drawing/2014/main" id="{A4FA8D1F-BB36-EBEC-150C-150927F2966E}"/>
              </a:ext>
            </a:extLst>
          </p:cNvPr>
          <p:cNvSpPr txBox="1">
            <a:spLocks/>
          </p:cNvSpPr>
          <p:nvPr/>
        </p:nvSpPr>
        <p:spPr>
          <a:xfrm>
            <a:off x="736599" y="3839039"/>
            <a:ext cx="10718799" cy="784830"/>
          </a:xfrm>
          <a:prstGeom prst="rect">
            <a:avLst/>
          </a:prstGeom>
          <a:solidFill>
            <a:schemeClr val="accent1">
              <a:alpha val="14716"/>
            </a:schemeClr>
          </a:solidFill>
          <a:ln w="57150">
            <a:noFill/>
          </a:ln>
        </p:spPr>
        <p:txBody>
          <a:bodyPr vert="horz" wrap="square" lIns="91440" tIns="45720" rIns="91440" bIns="45720" rtlCol="0" anchor="t">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l">
              <a:buSzPts val="1000"/>
              <a:buFont typeface="Arial" panose="020B0604020202020204" pitchFamily="34" charset="0"/>
              <a:buChar char="•"/>
              <a:tabLst>
                <a:tab pos="914400" algn="l"/>
              </a:tabLst>
            </a:pPr>
            <a:r>
              <a:rPr lang="en-ZA" sz="15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rPr>
              <a:t>Was the information clear and easy to understand?</a:t>
            </a:r>
          </a:p>
          <a:p>
            <a:pPr marL="171450" indent="-171450" algn="l">
              <a:buSzPts val="1000"/>
              <a:buFont typeface="Arial" panose="020B0604020202020204" pitchFamily="34" charset="0"/>
              <a:buChar char="•"/>
              <a:tabLst>
                <a:tab pos="914400" algn="l"/>
              </a:tabLst>
            </a:pPr>
            <a:r>
              <a:rPr lang="en-ZA" sz="15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rPr>
              <a:t>Did the client feel comfortable with the testing process?</a:t>
            </a:r>
          </a:p>
          <a:p>
            <a:pPr marL="171450" indent="-171450" algn="l">
              <a:buSzPts val="1000"/>
              <a:buFont typeface="Arial" panose="020B0604020202020204" pitchFamily="34" charset="0"/>
              <a:buChar char="•"/>
              <a:tabLst>
                <a:tab pos="914400" algn="l"/>
              </a:tabLst>
            </a:pPr>
            <a:r>
              <a:rPr lang="en-ZA" sz="15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rPr>
              <a:t>Was assistance accessible and respectful if needed?</a:t>
            </a:r>
          </a:p>
        </p:txBody>
      </p:sp>
      <p:sp>
        <p:nvSpPr>
          <p:cNvPr id="12" name="TextBox 11">
            <a:extLst>
              <a:ext uri="{FF2B5EF4-FFF2-40B4-BE49-F238E27FC236}">
                <a16:creationId xmlns:a16="http://schemas.microsoft.com/office/drawing/2014/main" id="{5B5D8456-66CF-DBAD-A506-E2004190FBA5}"/>
              </a:ext>
            </a:extLst>
          </p:cNvPr>
          <p:cNvSpPr txBox="1"/>
          <p:nvPr/>
        </p:nvSpPr>
        <p:spPr>
          <a:xfrm>
            <a:off x="736599" y="3477402"/>
            <a:ext cx="10718799" cy="361637"/>
          </a:xfrm>
          <a:prstGeom prst="rect">
            <a:avLst/>
          </a:prstGeom>
          <a:solidFill>
            <a:schemeClr val="accent1"/>
          </a:solidFill>
        </p:spPr>
        <p:txBody>
          <a:bodyPr wrap="square" lIns="91440" tIns="45720" rIns="91440" bIns="45720" anchor="t">
            <a:spAutoFit/>
          </a:bodyPr>
          <a:lstStyle/>
          <a:p>
            <a:pPr marL="0" lvl="0" indent="0">
              <a:buSzPts val="1000"/>
              <a:buNone/>
              <a:tabLst>
                <a:tab pos="457200" algn="l"/>
              </a:tabLst>
            </a:pPr>
            <a:r>
              <a:rPr lang="en-ZA" sz="1750" b="1" dirty="0">
                <a:solidFill>
                  <a:schemeClr val="bg1"/>
                </a:solidFill>
                <a:effectLst/>
                <a:latin typeface="DINOT-Bold" panose="02000503030000020003" pitchFamily="2" charset="77"/>
                <a:ea typeface="Times New Roman" panose="02020603050405020304" pitchFamily="18" charset="0"/>
              </a:rPr>
              <a:t>Key Feedback Areas:</a:t>
            </a:r>
          </a:p>
        </p:txBody>
      </p:sp>
      <p:pic>
        <p:nvPicPr>
          <p:cNvPr id="2" name="Picture 19">
            <a:extLst>
              <a:ext uri="{FF2B5EF4-FFF2-40B4-BE49-F238E27FC236}">
                <a16:creationId xmlns:a16="http://schemas.microsoft.com/office/drawing/2014/main" id="{68C7426B-34BE-8034-8DA2-4315F71F5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5589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A97F718F-DEED-AF5F-F40A-7DECA9F6F8F9}"/>
              </a:ext>
            </a:extLst>
          </p:cNvPr>
          <p:cNvSpPr txBox="1">
            <a:spLocks noChangeArrowheads="1"/>
          </p:cNvSpPr>
          <p:nvPr/>
        </p:nvSpPr>
        <p:spPr bwMode="auto">
          <a:xfrm>
            <a:off x="736600" y="921022"/>
            <a:ext cx="10718799" cy="5740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ZA" sz="1600" b="1" dirty="0">
                <a:solidFill>
                  <a:schemeClr val="accent1"/>
                </a:solidFill>
                <a:effectLst/>
                <a:latin typeface="DINOT-Bold" panose="02000503030000020003" pitchFamily="2" charset="77"/>
                <a:ea typeface="Times New Roman" panose="02020603050405020304" pitchFamily="18" charset="0"/>
              </a:rPr>
              <a:t>What are the key goals of provider communication in HIVST?</a:t>
            </a:r>
          </a:p>
          <a:p>
            <a:pPr>
              <a:lnSpc>
                <a:spcPct val="100000"/>
              </a:lnSpc>
              <a:spcBef>
                <a:spcPts val="0"/>
              </a:spcBef>
            </a:pPr>
            <a:r>
              <a:rPr lang="en-ZA" sz="1600" kern="1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rPr>
              <a:t>Why is it important to provide clear instructions to clients using HIVST?</a:t>
            </a:r>
            <a:endParaRPr lang="en-ZA" sz="16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p>
            <a:pPr>
              <a:lnSpc>
                <a:spcPct val="100000"/>
              </a:lnSpc>
              <a:spcBef>
                <a:spcPts val="0"/>
              </a:spcBef>
            </a:pPr>
            <a:r>
              <a:rPr lang="en-ZA" sz="1600" kern="1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rPr>
              <a:t>How does effective communication support client autonomy?</a:t>
            </a:r>
            <a:endParaRPr lang="en-ZA" sz="16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p>
            <a:pPr marL="0" indent="0">
              <a:lnSpc>
                <a:spcPct val="100000"/>
              </a:lnSpc>
              <a:spcBef>
                <a:spcPts val="0"/>
              </a:spcBef>
              <a:buNone/>
            </a:pPr>
            <a:endParaRPr lang="en-ZA" sz="1600" dirty="0">
              <a:solidFill>
                <a:schemeClr val="tx2"/>
              </a:solidFill>
              <a:effectLst/>
              <a:latin typeface="DINOT-Regular" panose="02000503030000020003" pitchFamily="2" charset="77"/>
              <a:ea typeface="Times New Roman" panose="02020603050405020304" pitchFamily="18" charset="0"/>
            </a:endParaRPr>
          </a:p>
          <a:p>
            <a:pPr marL="0" indent="0">
              <a:lnSpc>
                <a:spcPct val="100000"/>
              </a:lnSpc>
              <a:spcBef>
                <a:spcPts val="0"/>
              </a:spcBef>
              <a:buNone/>
            </a:pPr>
            <a:r>
              <a:rPr lang="en-ZA" sz="1600" b="1" dirty="0">
                <a:solidFill>
                  <a:schemeClr val="accent1"/>
                </a:solidFill>
                <a:effectLst/>
                <a:latin typeface="DINOT-Bold" panose="02000503030000020003" pitchFamily="2" charset="77"/>
                <a:ea typeface="Times New Roman" panose="02020603050405020304" pitchFamily="18" charset="0"/>
              </a:rPr>
              <a:t>How can pre-test information be effectively delivered in public areas?</a:t>
            </a:r>
          </a:p>
          <a:p>
            <a:pPr>
              <a:lnSpc>
                <a:spcPct val="100000"/>
              </a:lnSpc>
              <a:spcBef>
                <a:spcPts val="0"/>
              </a:spcBef>
            </a:pPr>
            <a:r>
              <a:rPr lang="en-ZA" sz="1600" kern="1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rPr>
              <a:t>What materials can be used to educate clients on HIVST in public areas like waiting rooms?</a:t>
            </a:r>
            <a:endParaRPr lang="en-ZA" sz="16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p>
            <a:pPr>
              <a:lnSpc>
                <a:spcPct val="100000"/>
              </a:lnSpc>
              <a:spcBef>
                <a:spcPts val="0"/>
              </a:spcBef>
            </a:pPr>
            <a:r>
              <a:rPr lang="en-ZA" sz="1600" kern="1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rPr>
              <a:t>How do these methods support client comfort and understanding?</a:t>
            </a:r>
            <a:endParaRPr lang="en-ZA" sz="16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p>
            <a:pPr marL="0" indent="0">
              <a:lnSpc>
                <a:spcPct val="100000"/>
              </a:lnSpc>
              <a:spcBef>
                <a:spcPts val="0"/>
              </a:spcBef>
              <a:buNone/>
            </a:pPr>
            <a:endParaRPr lang="en-ZA" sz="1600" dirty="0">
              <a:solidFill>
                <a:schemeClr val="tx2"/>
              </a:solidFill>
              <a:effectLst/>
              <a:latin typeface="DINOT-Regular" panose="02000503030000020003" pitchFamily="2" charset="77"/>
              <a:ea typeface="Times New Roman" panose="02020603050405020304" pitchFamily="18" charset="0"/>
            </a:endParaRPr>
          </a:p>
          <a:p>
            <a:pPr marL="0" indent="0">
              <a:lnSpc>
                <a:spcPct val="100000"/>
              </a:lnSpc>
              <a:spcBef>
                <a:spcPts val="0"/>
              </a:spcBef>
              <a:buNone/>
            </a:pPr>
            <a:r>
              <a:rPr lang="en-ZA" sz="1600" b="1" dirty="0">
                <a:solidFill>
                  <a:schemeClr val="accent1"/>
                </a:solidFill>
                <a:effectLst/>
                <a:latin typeface="DINOT-Bold" panose="02000503030000020003" pitchFamily="2" charset="77"/>
                <a:ea typeface="Times New Roman" panose="02020603050405020304" pitchFamily="18" charset="0"/>
              </a:rPr>
              <a:t>What specific pre-test information and support should be provided in private consultation areas?</a:t>
            </a:r>
          </a:p>
          <a:p>
            <a:pPr>
              <a:lnSpc>
                <a:spcPct val="100000"/>
              </a:lnSpc>
              <a:spcBef>
                <a:spcPts val="0"/>
              </a:spcBef>
            </a:pPr>
            <a:r>
              <a:rPr lang="en-ZA" sz="1600" kern="1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rPr>
              <a:t>How can providers tailor HIVST instructions to individual client needs in private areas?</a:t>
            </a:r>
            <a:endParaRPr lang="en-ZA" sz="16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p>
            <a:pPr>
              <a:lnSpc>
                <a:spcPct val="100000"/>
              </a:lnSpc>
              <a:spcBef>
                <a:spcPts val="0"/>
              </a:spcBef>
            </a:pPr>
            <a:r>
              <a:rPr lang="en-ZA" sz="1600" kern="1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rPr>
              <a:t>Why is privacy essential during HIVST instruction?</a:t>
            </a:r>
            <a:endParaRPr lang="en-ZA" sz="16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p>
            <a:pPr marL="0" indent="0">
              <a:lnSpc>
                <a:spcPct val="100000"/>
              </a:lnSpc>
              <a:spcBef>
                <a:spcPts val="0"/>
              </a:spcBef>
              <a:buNone/>
            </a:pPr>
            <a:endParaRPr lang="en-ZA" sz="1600" dirty="0">
              <a:solidFill>
                <a:schemeClr val="tx2"/>
              </a:solidFill>
              <a:effectLst/>
              <a:latin typeface="DINOT-Regular" panose="02000503030000020003" pitchFamily="2" charset="77"/>
              <a:ea typeface="Times New Roman" panose="02020603050405020304" pitchFamily="18" charset="0"/>
            </a:endParaRPr>
          </a:p>
          <a:p>
            <a:pPr marL="0" indent="0">
              <a:lnSpc>
                <a:spcPct val="100000"/>
              </a:lnSpc>
              <a:spcBef>
                <a:spcPts val="0"/>
              </a:spcBef>
              <a:buNone/>
            </a:pPr>
            <a:r>
              <a:rPr lang="en-ZA" sz="1600" b="1" dirty="0">
                <a:solidFill>
                  <a:schemeClr val="accent1"/>
                </a:solidFill>
                <a:effectLst/>
                <a:latin typeface="DINOT-Bold" panose="02000503030000020003" pitchFamily="2" charset="77"/>
                <a:ea typeface="Times New Roman" panose="02020603050405020304" pitchFamily="18" charset="0"/>
              </a:rPr>
              <a:t>How should providers guide clients in interpreting their HIVST results?</a:t>
            </a:r>
          </a:p>
          <a:p>
            <a:pPr>
              <a:lnSpc>
                <a:spcPct val="100000"/>
              </a:lnSpc>
              <a:spcBef>
                <a:spcPts val="0"/>
              </a:spcBef>
            </a:pPr>
            <a:r>
              <a:rPr lang="en-ZA" sz="16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rPr>
              <a:t>What are the three possible HIVST outcomes, and what follow-up actions are recommended for each?</a:t>
            </a:r>
          </a:p>
          <a:p>
            <a:pPr>
              <a:lnSpc>
                <a:spcPct val="100000"/>
              </a:lnSpc>
              <a:spcBef>
                <a:spcPts val="0"/>
              </a:spcBef>
            </a:pPr>
            <a:r>
              <a:rPr lang="en-ZA" sz="16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rPr>
              <a:t>Why is it essential to support clients in understanding each result?</a:t>
            </a:r>
          </a:p>
          <a:p>
            <a:pPr marL="0" indent="0">
              <a:lnSpc>
                <a:spcPct val="100000"/>
              </a:lnSpc>
              <a:spcBef>
                <a:spcPts val="0"/>
              </a:spcBef>
              <a:buNone/>
            </a:pPr>
            <a:endParaRPr lang="en-US" sz="1600" dirty="0">
              <a:solidFill>
                <a:schemeClr val="tx2"/>
              </a:solidFill>
              <a:effectLst/>
              <a:latin typeface="DINOT-Regular" panose="02000503030000020003" pitchFamily="2" charset="77"/>
              <a:ea typeface="Times New Roman" panose="02020603050405020304" pitchFamily="18" charset="0"/>
            </a:endParaRPr>
          </a:p>
          <a:p>
            <a:pPr marL="0" indent="0">
              <a:lnSpc>
                <a:spcPct val="100000"/>
              </a:lnSpc>
              <a:spcBef>
                <a:spcPts val="0"/>
              </a:spcBef>
              <a:buNone/>
            </a:pPr>
            <a:r>
              <a:rPr lang="en-US" sz="1600" b="1" dirty="0">
                <a:solidFill>
                  <a:schemeClr val="accent1"/>
                </a:solidFill>
                <a:effectLst/>
                <a:latin typeface="DINOT-Bold" panose="02000503030000020003" pitchFamily="2" charset="77"/>
                <a:ea typeface="Times New Roman" panose="02020603050405020304" pitchFamily="18" charset="0"/>
              </a:rPr>
              <a:t>Why are communication skills essential in facility-based HIVST?</a:t>
            </a:r>
          </a:p>
          <a:p>
            <a:pPr>
              <a:lnSpc>
                <a:spcPct val="100000"/>
              </a:lnSpc>
              <a:spcBef>
                <a:spcPts val="0"/>
              </a:spcBef>
            </a:pPr>
            <a:r>
              <a:rPr lang="en-US" sz="1600" dirty="0">
                <a:solidFill>
                  <a:schemeClr val="tx2"/>
                </a:solidFill>
                <a:effectLst/>
                <a:latin typeface="DINOT-Regular" panose="02000503030000020003" pitchFamily="2" charset="77"/>
                <a:ea typeface="Times New Roman" panose="02020603050405020304" pitchFamily="18" charset="0"/>
              </a:rPr>
              <a:t>How does effective communication help build trust and reduce stigma?</a:t>
            </a:r>
          </a:p>
          <a:p>
            <a:pPr>
              <a:lnSpc>
                <a:spcPct val="100000"/>
              </a:lnSpc>
              <a:spcBef>
                <a:spcPts val="0"/>
              </a:spcBef>
            </a:pPr>
            <a:r>
              <a:rPr lang="en-US" sz="1600" dirty="0">
                <a:solidFill>
                  <a:schemeClr val="tx2"/>
                </a:solidFill>
                <a:effectLst/>
                <a:latin typeface="DINOT-Regular" panose="02000503030000020003" pitchFamily="2" charset="77"/>
                <a:ea typeface="Times New Roman" panose="02020603050405020304" pitchFamily="18" charset="0"/>
              </a:rPr>
              <a:t>How does it support client autonomy and self-care?</a:t>
            </a:r>
          </a:p>
          <a:p>
            <a:pPr marL="0" indent="0">
              <a:lnSpc>
                <a:spcPct val="100000"/>
              </a:lnSpc>
              <a:spcBef>
                <a:spcPts val="0"/>
              </a:spcBef>
              <a:buNone/>
            </a:pPr>
            <a:endParaRPr lang="en-ZA" sz="1600" dirty="0">
              <a:solidFill>
                <a:schemeClr val="tx2"/>
              </a:solidFill>
              <a:effectLst/>
              <a:latin typeface="DINOT-Regular" panose="02000503030000020003" pitchFamily="2" charset="77"/>
              <a:ea typeface="Times New Roman" panose="02020603050405020304" pitchFamily="18" charset="0"/>
            </a:endParaRPr>
          </a:p>
          <a:p>
            <a:pPr marL="0" indent="0">
              <a:lnSpc>
                <a:spcPct val="100000"/>
              </a:lnSpc>
              <a:spcBef>
                <a:spcPts val="0"/>
              </a:spcBef>
              <a:buNone/>
            </a:pPr>
            <a:r>
              <a:rPr lang="en-ZA" sz="1600" b="1" dirty="0">
                <a:solidFill>
                  <a:schemeClr val="accent1"/>
                </a:solidFill>
                <a:effectLst/>
                <a:latin typeface="DINOT-Bold" panose="02000503030000020003" pitchFamily="2" charset="77"/>
                <a:ea typeface="Times New Roman" panose="02020603050405020304" pitchFamily="18" charset="0"/>
              </a:rPr>
              <a:t>How can client feedback improve HIVST service quality?</a:t>
            </a:r>
          </a:p>
          <a:p>
            <a:pPr>
              <a:lnSpc>
                <a:spcPct val="100000"/>
              </a:lnSpc>
              <a:spcBef>
                <a:spcPts val="0"/>
              </a:spcBef>
            </a:pPr>
            <a:r>
              <a:rPr lang="en-ZA" sz="1600" kern="100" dirty="0">
                <a:solidFill>
                  <a:schemeClr val="tx2"/>
                </a:solidFill>
                <a:effectLst/>
                <a:latin typeface="DINOT-Regular" panose="02000503030000020003" pitchFamily="2" charset="77"/>
                <a:ea typeface="Times New Roman" panose="02020603050405020304" pitchFamily="18" charset="0"/>
                <a:cs typeface="Times New Roman" panose="02020603050405020304" pitchFamily="18" charset="0"/>
              </a:rPr>
              <a:t>What are effective methods to gather feedback from clients on their HIVST experience?</a:t>
            </a:r>
            <a:endParaRPr lang="en-ZA" sz="1600" kern="100" dirty="0">
              <a:solidFill>
                <a:schemeClr val="tx2"/>
              </a:solidFill>
              <a:effectLst/>
              <a:latin typeface="DINOT-Regular" panose="02000503030000020003" pitchFamily="2" charset="77"/>
              <a:ea typeface="Aptos" panose="020B0004020202020204" pitchFamily="34" charset="0"/>
              <a:cs typeface="Times New Roman" panose="02020603050405020304" pitchFamily="18" charset="0"/>
            </a:endParaRPr>
          </a:p>
          <a:p>
            <a:pPr>
              <a:lnSpc>
                <a:spcPct val="100000"/>
              </a:lnSpc>
              <a:spcBef>
                <a:spcPts val="0"/>
              </a:spcBef>
            </a:pPr>
            <a:r>
              <a:rPr lang="en-ZA" sz="1600" kern="0" dirty="0">
                <a:solidFill>
                  <a:schemeClr val="tx2"/>
                </a:solidFill>
                <a:effectLst/>
                <a:latin typeface="DINOT-Regular" panose="02000503030000020003" pitchFamily="2" charset="77"/>
                <a:ea typeface="Times New Roman" panose="02020603050405020304" pitchFamily="18" charset="0"/>
              </a:rPr>
              <a:t>What feedback areas should be prioritized for quality improvement?</a:t>
            </a:r>
            <a:endParaRPr lang="en-ZA" sz="1600" dirty="0">
              <a:solidFill>
                <a:schemeClr val="tx2"/>
              </a:solidFill>
              <a:latin typeface="DINOT-Regular" panose="02000503030000020003" pitchFamily="2" charset="77"/>
            </a:endParaRPr>
          </a:p>
        </p:txBody>
      </p:sp>
      <p:sp>
        <p:nvSpPr>
          <p:cNvPr id="7" name="Title 1">
            <a:extLst>
              <a:ext uri="{FF2B5EF4-FFF2-40B4-BE49-F238E27FC236}">
                <a16:creationId xmlns:a16="http://schemas.microsoft.com/office/drawing/2014/main" id="{9CEB12A2-F095-4E8D-2660-3567E87D9E50}"/>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ZA" sz="2500" dirty="0">
                <a:solidFill>
                  <a:schemeClr val="accent1"/>
                </a:solidFill>
                <a:latin typeface="DINOT-Regular" panose="02000503030000020003" pitchFamily="2" charset="77"/>
              </a:rPr>
              <a:t>Questions</a:t>
            </a:r>
            <a:endParaRPr lang="en-ZA" sz="2500" b="0" dirty="0">
              <a:solidFill>
                <a:schemeClr val="accent1"/>
              </a:solidFill>
              <a:latin typeface="DINOT-Regular" panose="02000503030000020003" pitchFamily="2" charset="77"/>
            </a:endParaRPr>
          </a:p>
        </p:txBody>
      </p:sp>
      <p:sp>
        <p:nvSpPr>
          <p:cNvPr id="8" name="Rectangle 7">
            <a:extLst>
              <a:ext uri="{FF2B5EF4-FFF2-40B4-BE49-F238E27FC236}">
                <a16:creationId xmlns:a16="http://schemas.microsoft.com/office/drawing/2014/main" id="{735139A5-E993-1B91-A5D7-C9C426D44A0E}"/>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9" name="Title 1">
            <a:extLst>
              <a:ext uri="{FF2B5EF4-FFF2-40B4-BE49-F238E27FC236}">
                <a16:creationId xmlns:a16="http://schemas.microsoft.com/office/drawing/2014/main" id="{F2F5B372-C579-A97E-7D68-A36B19541717}"/>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4</a:t>
            </a:r>
          </a:p>
        </p:txBody>
      </p:sp>
      <p:pic>
        <p:nvPicPr>
          <p:cNvPr id="2" name="Picture 19">
            <a:extLst>
              <a:ext uri="{FF2B5EF4-FFF2-40B4-BE49-F238E27FC236}">
                <a16:creationId xmlns:a16="http://schemas.microsoft.com/office/drawing/2014/main" id="{8193ACF1-C2D6-C6D5-4BD5-FFF6A4C82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946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307CCB2-AD1F-5D2F-0A63-896D07C24EE5}"/>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25FB6FD8-6418-EE57-A3BB-4E8298A24201}"/>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rPr>
              <a:t>Exercise</a:t>
            </a:r>
          </a:p>
        </p:txBody>
      </p:sp>
      <p:sp>
        <p:nvSpPr>
          <p:cNvPr id="13" name="Rectangle 12">
            <a:extLst>
              <a:ext uri="{FF2B5EF4-FFF2-40B4-BE49-F238E27FC236}">
                <a16:creationId xmlns:a16="http://schemas.microsoft.com/office/drawing/2014/main" id="{03541759-8D91-0C90-5C0F-30E87320EE84}"/>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5" name="Title 1">
            <a:extLst>
              <a:ext uri="{FF2B5EF4-FFF2-40B4-BE49-F238E27FC236}">
                <a16:creationId xmlns:a16="http://schemas.microsoft.com/office/drawing/2014/main" id="{591E0314-39F3-E02B-9161-FFB3D005543F}"/>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4</a:t>
            </a:r>
          </a:p>
        </p:txBody>
      </p:sp>
    </p:spTree>
    <p:extLst>
      <p:ext uri="{BB962C8B-B14F-4D97-AF65-F5344CB8AC3E}">
        <p14:creationId xmlns:p14="http://schemas.microsoft.com/office/powerpoint/2010/main" val="307286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B98DBF-56B8-A0A0-61DE-71591C82226B}"/>
              </a:ext>
            </a:extLst>
          </p:cNvPr>
          <p:cNvSpPr>
            <a:spLocks noGrp="1"/>
          </p:cNvSpPr>
          <p:nvPr>
            <p:ph idx="1"/>
          </p:nvPr>
        </p:nvSpPr>
        <p:spPr>
          <a:xfrm>
            <a:off x="736600" y="1109883"/>
            <a:ext cx="11094432" cy="5748117"/>
          </a:xfrm>
        </p:spPr>
        <p:txBody>
          <a:bodyPr vert="horz" lIns="91440" tIns="45720" rIns="91440" bIns="45720" rtlCol="0" anchor="t">
            <a:normAutofit/>
          </a:bodyPr>
          <a:lstStyle/>
          <a:p>
            <a:pPr>
              <a:lnSpc>
                <a:spcPct val="100000"/>
              </a:lnSpc>
              <a:spcBef>
                <a:spcPts val="0"/>
              </a:spcBef>
            </a:pPr>
            <a:r>
              <a:rPr lang="en-US" sz="2000" dirty="0">
                <a:solidFill>
                  <a:schemeClr val="tx2"/>
                </a:solidFill>
                <a:latin typeface="DINOT-Regular"/>
                <a:cs typeface="DINOT-Regular"/>
              </a:rPr>
              <a:t>As more countries reach the 95-95-95 targets, the population of people living with HIV (PLHIV) who remain undiagnosed becomes systematically different from those previously tested</a:t>
            </a:r>
          </a:p>
          <a:p>
            <a:pPr>
              <a:lnSpc>
                <a:spcPct val="100000"/>
              </a:lnSpc>
              <a:spcBef>
                <a:spcPts val="0"/>
              </a:spcBef>
            </a:pPr>
            <a:endParaRPr lang="en-US" sz="2000" dirty="0">
              <a:solidFill>
                <a:schemeClr val="tx2"/>
              </a:solidFill>
              <a:latin typeface="DINOT-Regular"/>
              <a:cs typeface="DINOT-Regular"/>
            </a:endParaRPr>
          </a:p>
          <a:p>
            <a:pPr>
              <a:lnSpc>
                <a:spcPct val="100000"/>
              </a:lnSpc>
              <a:spcBef>
                <a:spcPts val="0"/>
              </a:spcBef>
            </a:pPr>
            <a:r>
              <a:rPr lang="en-US" sz="2000" dirty="0">
                <a:solidFill>
                  <a:schemeClr val="tx2"/>
                </a:solidFill>
                <a:latin typeface="DINOT-Regular"/>
                <a:cs typeface="DINOT-Regular"/>
              </a:rPr>
              <a:t>Some demand-creation activities used previously to encourage testing are now less effective</a:t>
            </a:r>
          </a:p>
          <a:p>
            <a:pPr>
              <a:lnSpc>
                <a:spcPct val="100000"/>
              </a:lnSpc>
              <a:spcBef>
                <a:spcPts val="0"/>
              </a:spcBef>
            </a:pPr>
            <a:endParaRPr lang="en-US" sz="2000" dirty="0">
              <a:solidFill>
                <a:schemeClr val="tx2"/>
              </a:solidFill>
              <a:latin typeface="DINOT-Regular"/>
              <a:cs typeface="DINOT-Regular"/>
            </a:endParaRPr>
          </a:p>
          <a:p>
            <a:pPr>
              <a:lnSpc>
                <a:spcPct val="100000"/>
              </a:lnSpc>
              <a:spcBef>
                <a:spcPts val="0"/>
              </a:spcBef>
            </a:pPr>
            <a:r>
              <a:rPr lang="en-US" sz="2000" dirty="0">
                <a:solidFill>
                  <a:schemeClr val="tx2"/>
                </a:solidFill>
                <a:latin typeface="DINOT-Regular"/>
                <a:cs typeface="DINOT-Regular"/>
              </a:rPr>
              <a:t>Tailor messages for subpopulations unreached or underserved by existing approaches</a:t>
            </a:r>
          </a:p>
          <a:p>
            <a:pPr>
              <a:lnSpc>
                <a:spcPct val="100000"/>
              </a:lnSpc>
              <a:spcBef>
                <a:spcPts val="0"/>
              </a:spcBef>
            </a:pPr>
            <a:endParaRPr lang="en-US" sz="2000" dirty="0">
              <a:solidFill>
                <a:schemeClr val="tx2"/>
              </a:solidFill>
              <a:latin typeface="DINOT-Regular"/>
              <a:cs typeface="DINOT-Regular"/>
            </a:endParaRPr>
          </a:p>
          <a:p>
            <a:pPr>
              <a:lnSpc>
                <a:spcPct val="100000"/>
              </a:lnSpc>
              <a:spcBef>
                <a:spcPts val="0"/>
              </a:spcBef>
            </a:pPr>
            <a:r>
              <a:rPr lang="en-US" sz="2000" dirty="0">
                <a:solidFill>
                  <a:schemeClr val="tx2"/>
                </a:solidFill>
                <a:latin typeface="DINOT-Regular"/>
                <a:cs typeface="DINOT-Regular"/>
              </a:rPr>
              <a:t>Demand creation and mobilization strategies - activities must improve an individual’s knowledge, attitudes, motivations and intentions to test </a:t>
            </a:r>
          </a:p>
          <a:p>
            <a:pPr>
              <a:lnSpc>
                <a:spcPct val="100000"/>
              </a:lnSpc>
              <a:spcBef>
                <a:spcPts val="0"/>
              </a:spcBef>
            </a:pPr>
            <a:endParaRPr lang="en-US" sz="2000" dirty="0">
              <a:solidFill>
                <a:schemeClr val="tx2"/>
              </a:solidFill>
              <a:latin typeface="DINOT-Regular"/>
              <a:cs typeface="DINOT-Regular"/>
            </a:endParaRPr>
          </a:p>
          <a:p>
            <a:pPr>
              <a:lnSpc>
                <a:spcPct val="100000"/>
              </a:lnSpc>
              <a:spcBef>
                <a:spcPts val="0"/>
              </a:spcBef>
            </a:pPr>
            <a:r>
              <a:rPr lang="en-US" sz="2000" dirty="0">
                <a:solidFill>
                  <a:schemeClr val="tx2"/>
                </a:solidFill>
                <a:latin typeface="DINOT-Regular"/>
                <a:cs typeface="DINOT-Regular"/>
              </a:rPr>
              <a:t>Demand creation must inform the decision to access HIV testing services. </a:t>
            </a:r>
          </a:p>
          <a:p>
            <a:pPr marL="0" indent="0">
              <a:lnSpc>
                <a:spcPct val="100000"/>
              </a:lnSpc>
              <a:spcBef>
                <a:spcPts val="0"/>
              </a:spcBef>
              <a:buNone/>
            </a:pPr>
            <a:endParaRPr lang="en-US" sz="1500" dirty="0">
              <a:solidFill>
                <a:schemeClr val="tx2"/>
              </a:solidFill>
              <a:latin typeface="DINOT-Regular" panose="02000503030000020003" pitchFamily="2" charset="77"/>
            </a:endParaRPr>
          </a:p>
        </p:txBody>
      </p:sp>
      <p:sp>
        <p:nvSpPr>
          <p:cNvPr id="4" name="Title 1">
            <a:extLst>
              <a:ext uri="{FF2B5EF4-FFF2-40B4-BE49-F238E27FC236}">
                <a16:creationId xmlns:a16="http://schemas.microsoft.com/office/drawing/2014/main" id="{CABBDDB4-C3CB-189E-433D-732C9C60F733}"/>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2500" dirty="0">
                <a:solidFill>
                  <a:schemeClr val="accent1"/>
                </a:solidFill>
                <a:latin typeface="DINOT-Regular" panose="02000503030000020003" pitchFamily="2" charset="77"/>
              </a:rPr>
              <a:t>Introduction</a:t>
            </a:r>
          </a:p>
        </p:txBody>
      </p:sp>
      <p:sp>
        <p:nvSpPr>
          <p:cNvPr id="5" name="Rectangle 4">
            <a:extLst>
              <a:ext uri="{FF2B5EF4-FFF2-40B4-BE49-F238E27FC236}">
                <a16:creationId xmlns:a16="http://schemas.microsoft.com/office/drawing/2014/main" id="{FD6623F5-E565-FF0F-E80D-198F71D05B21}"/>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6" name="Title 1">
            <a:extLst>
              <a:ext uri="{FF2B5EF4-FFF2-40B4-BE49-F238E27FC236}">
                <a16:creationId xmlns:a16="http://schemas.microsoft.com/office/drawing/2014/main" id="{ED29F641-EA6A-A554-AE6A-C8991C8490A4}"/>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4</a:t>
            </a:r>
          </a:p>
        </p:txBody>
      </p:sp>
      <p:pic>
        <p:nvPicPr>
          <p:cNvPr id="2" name="Picture 19">
            <a:extLst>
              <a:ext uri="{FF2B5EF4-FFF2-40B4-BE49-F238E27FC236}">
                <a16:creationId xmlns:a16="http://schemas.microsoft.com/office/drawing/2014/main" id="{130F4BBE-F22D-E030-9EEC-BB00B74BB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091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Top Corners Rounded 4">
            <a:extLst>
              <a:ext uri="{FF2B5EF4-FFF2-40B4-BE49-F238E27FC236}">
                <a16:creationId xmlns:a16="http://schemas.microsoft.com/office/drawing/2014/main" id="{DF276A91-D38D-08BA-4DC0-9D56792C88CB}"/>
              </a:ext>
            </a:extLst>
          </p:cNvPr>
          <p:cNvSpPr/>
          <p:nvPr/>
        </p:nvSpPr>
        <p:spPr>
          <a:xfrm>
            <a:off x="736599" y="1109883"/>
            <a:ext cx="2106000" cy="4197613"/>
          </a:xfrm>
          <a:prstGeom prst="round2Same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en-US" sz="1750" dirty="0">
              <a:solidFill>
                <a:schemeClr val="bg1"/>
              </a:solidFill>
              <a:latin typeface="DINOT-Regular" panose="02000503030000020003" pitchFamily="2" charset="77"/>
            </a:endParaRPr>
          </a:p>
          <a:p>
            <a:r>
              <a:rPr lang="en-US" sz="1750" dirty="0">
                <a:solidFill>
                  <a:schemeClr val="bg1"/>
                </a:solidFill>
                <a:latin typeface="DINOT-Regular" panose="02000503030000020003" pitchFamily="2" charset="77"/>
              </a:rPr>
              <a:t>Couples-oriented counselling and partner services (including social network-based approaches)</a:t>
            </a:r>
          </a:p>
        </p:txBody>
      </p:sp>
      <p:sp>
        <p:nvSpPr>
          <p:cNvPr id="9" name="Title 1">
            <a:extLst>
              <a:ext uri="{FF2B5EF4-FFF2-40B4-BE49-F238E27FC236}">
                <a16:creationId xmlns:a16="http://schemas.microsoft.com/office/drawing/2014/main" id="{F070AF3A-C985-CF38-F439-3DE4CF13728C}"/>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lang="en-US" sz="2500" dirty="0">
                <a:solidFill>
                  <a:schemeClr val="accent1"/>
                </a:solidFill>
                <a:latin typeface="DINOT-Regular" panose="02000503030000020003" pitchFamily="2" charset="77"/>
              </a:rPr>
              <a:t>Mobilization platforms for creating demand</a:t>
            </a:r>
            <a:endPar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sp>
        <p:nvSpPr>
          <p:cNvPr id="12" name="Rectangle 11">
            <a:extLst>
              <a:ext uri="{FF2B5EF4-FFF2-40B4-BE49-F238E27FC236}">
                <a16:creationId xmlns:a16="http://schemas.microsoft.com/office/drawing/2014/main" id="{CDF9A832-B01A-0F9B-649A-88427D94281D}"/>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0" name="Title 1">
            <a:extLst>
              <a:ext uri="{FF2B5EF4-FFF2-40B4-BE49-F238E27FC236}">
                <a16:creationId xmlns:a16="http://schemas.microsoft.com/office/drawing/2014/main" id="{3D4A6F12-EDB2-722F-B221-62F7ED3919F1}"/>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4</a:t>
            </a:r>
          </a:p>
        </p:txBody>
      </p:sp>
      <p:sp>
        <p:nvSpPr>
          <p:cNvPr id="13" name="Rectangle: Top Corners Rounded 4">
            <a:extLst>
              <a:ext uri="{FF2B5EF4-FFF2-40B4-BE49-F238E27FC236}">
                <a16:creationId xmlns:a16="http://schemas.microsoft.com/office/drawing/2014/main" id="{3D9F3A99-E1A4-8B9E-FDDF-01289BD6FFBD}"/>
              </a:ext>
            </a:extLst>
          </p:cNvPr>
          <p:cNvSpPr/>
          <p:nvPr/>
        </p:nvSpPr>
        <p:spPr>
          <a:xfrm>
            <a:off x="9349400" y="1109883"/>
            <a:ext cx="2106000" cy="4197613"/>
          </a:xfrm>
          <a:prstGeom prst="round2Same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en-US" sz="1750" dirty="0">
              <a:solidFill>
                <a:schemeClr val="bg1"/>
              </a:solidFill>
              <a:latin typeface="DINOT-Regular" panose="02000503030000020003" pitchFamily="2" charset="77"/>
            </a:endParaRPr>
          </a:p>
          <a:p>
            <a:r>
              <a:rPr lang="en-US" sz="1750" dirty="0">
                <a:solidFill>
                  <a:schemeClr val="bg1"/>
                </a:solidFill>
                <a:latin typeface="DINOT-Regular" panose="02000503030000020003" pitchFamily="2" charset="77"/>
              </a:rPr>
              <a:t>Online targeted advertisements</a:t>
            </a:r>
          </a:p>
          <a:p>
            <a:r>
              <a:rPr lang="en-US" sz="1750" dirty="0">
                <a:solidFill>
                  <a:schemeClr val="bg1"/>
                </a:solidFill>
                <a:latin typeface="DINOT-Regular" panose="02000503030000020003" pitchFamily="2" charset="77"/>
              </a:rPr>
              <a:t>adaptive social media promotions</a:t>
            </a:r>
          </a:p>
          <a:p>
            <a:r>
              <a:rPr lang="en-US" sz="1750" dirty="0">
                <a:solidFill>
                  <a:schemeClr val="bg1"/>
                </a:solidFill>
                <a:latin typeface="DINOT-Regular" panose="02000503030000020003" pitchFamily="2" charset="77"/>
              </a:rPr>
              <a:t>engaging  social media influencers</a:t>
            </a:r>
          </a:p>
          <a:p>
            <a:r>
              <a:rPr lang="en-US" sz="1750" dirty="0">
                <a:solidFill>
                  <a:schemeClr val="bg1"/>
                </a:solidFill>
                <a:latin typeface="DINOT-Regular" panose="02000503030000020003" pitchFamily="2" charset="77"/>
              </a:rPr>
              <a:t>online peer outreach</a:t>
            </a:r>
          </a:p>
        </p:txBody>
      </p:sp>
      <p:sp>
        <p:nvSpPr>
          <p:cNvPr id="15" name="Rectangle: Top Corners Rounded 4">
            <a:extLst>
              <a:ext uri="{FF2B5EF4-FFF2-40B4-BE49-F238E27FC236}">
                <a16:creationId xmlns:a16="http://schemas.microsoft.com/office/drawing/2014/main" id="{FC6CCEC6-FF5C-DECC-BFAB-62261C137AF9}"/>
              </a:ext>
            </a:extLst>
          </p:cNvPr>
          <p:cNvSpPr/>
          <p:nvPr/>
        </p:nvSpPr>
        <p:spPr>
          <a:xfrm>
            <a:off x="7196199" y="1109883"/>
            <a:ext cx="2106000" cy="4197613"/>
          </a:xfrm>
          <a:prstGeom prst="round2Same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lvl="0">
              <a:buSzPts val="1000"/>
              <a:tabLst>
                <a:tab pos="457200" algn="l"/>
              </a:tabLst>
            </a:pPr>
            <a:endParaRPr lang="en-MX" sz="1750" dirty="0">
              <a:solidFill>
                <a:schemeClr val="bg1"/>
              </a:solidFill>
              <a:latin typeface="DINOT-Regular" panose="02000503030000020003" pitchFamily="2" charset="77"/>
              <a:ea typeface="Times New Roman" panose="02020603050405020304" pitchFamily="18" charset="0"/>
            </a:endParaRPr>
          </a:p>
          <a:p>
            <a:r>
              <a:rPr lang="en-US" sz="1750" dirty="0">
                <a:solidFill>
                  <a:schemeClr val="bg1"/>
                </a:solidFill>
                <a:latin typeface="DINOT-Regular" panose="02000503030000020003" pitchFamily="2" charset="77"/>
              </a:rPr>
              <a:t>Technology and internet-driven solutions</a:t>
            </a:r>
          </a:p>
          <a:p>
            <a:r>
              <a:rPr lang="en-US" sz="1750" dirty="0">
                <a:solidFill>
                  <a:schemeClr val="bg1"/>
                </a:solidFill>
                <a:latin typeface="DINOT-Regular" panose="02000503030000020003" pitchFamily="2" charset="77"/>
              </a:rPr>
              <a:t>mobile phone-based</a:t>
            </a:r>
          </a:p>
          <a:p>
            <a:r>
              <a:rPr lang="en-US" sz="1750" dirty="0">
                <a:solidFill>
                  <a:schemeClr val="bg1"/>
                </a:solidFill>
                <a:latin typeface="DINOT-Regular" panose="02000503030000020003" pitchFamily="2" charset="77"/>
              </a:rPr>
              <a:t>social media platforms</a:t>
            </a:r>
          </a:p>
          <a:p>
            <a:r>
              <a:rPr lang="en-US" sz="1750" dirty="0">
                <a:solidFill>
                  <a:schemeClr val="bg1"/>
                </a:solidFill>
                <a:latin typeface="DINOT-Regular" panose="02000503030000020003" pitchFamily="2" charset="77"/>
              </a:rPr>
              <a:t>dating apps</a:t>
            </a:r>
          </a:p>
          <a:p>
            <a:r>
              <a:rPr lang="en-US" sz="1750" dirty="0">
                <a:solidFill>
                  <a:schemeClr val="bg1"/>
                </a:solidFill>
                <a:latin typeface="DINOT-Regular" panose="02000503030000020003" pitchFamily="2" charset="77"/>
              </a:rPr>
              <a:t>telehealth platforms or models</a:t>
            </a:r>
          </a:p>
          <a:p>
            <a:r>
              <a:rPr lang="en-US" sz="1750" dirty="0">
                <a:solidFill>
                  <a:schemeClr val="bg1"/>
                </a:solidFill>
                <a:latin typeface="DINOT-Regular" panose="02000503030000020003" pitchFamily="2" charset="77"/>
              </a:rPr>
              <a:t>other digital media channels</a:t>
            </a:r>
          </a:p>
        </p:txBody>
      </p:sp>
      <p:sp>
        <p:nvSpPr>
          <p:cNvPr id="20" name="Rectangle: Top Corners Rounded 4">
            <a:extLst>
              <a:ext uri="{FF2B5EF4-FFF2-40B4-BE49-F238E27FC236}">
                <a16:creationId xmlns:a16="http://schemas.microsoft.com/office/drawing/2014/main" id="{CBD54654-B78B-3BA8-4CAD-21D12D8B3408}"/>
              </a:ext>
            </a:extLst>
          </p:cNvPr>
          <p:cNvSpPr/>
          <p:nvPr/>
        </p:nvSpPr>
        <p:spPr>
          <a:xfrm>
            <a:off x="5042999" y="1109883"/>
            <a:ext cx="2106000" cy="4197613"/>
          </a:xfrm>
          <a:prstGeom prst="round2Same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en-US" sz="1750" dirty="0">
              <a:solidFill>
                <a:schemeClr val="bg1"/>
              </a:solidFill>
              <a:latin typeface="DINOT-Regular" panose="02000503030000020003" pitchFamily="2" charset="77"/>
            </a:endParaRPr>
          </a:p>
          <a:p>
            <a:r>
              <a:rPr lang="en-US" sz="1750" dirty="0">
                <a:solidFill>
                  <a:schemeClr val="bg1"/>
                </a:solidFill>
                <a:latin typeface="DINOT-Regular" panose="02000503030000020003" pitchFamily="2" charset="77"/>
              </a:rPr>
              <a:t>Educational messages through drama, sports-based, and faith-centered activities </a:t>
            </a:r>
          </a:p>
        </p:txBody>
      </p:sp>
      <p:sp>
        <p:nvSpPr>
          <p:cNvPr id="21" name="Rectangle: Top Corners Rounded 4">
            <a:extLst>
              <a:ext uri="{FF2B5EF4-FFF2-40B4-BE49-F238E27FC236}">
                <a16:creationId xmlns:a16="http://schemas.microsoft.com/office/drawing/2014/main" id="{676FA721-5D4A-7542-0A5F-15D8F677A759}"/>
              </a:ext>
            </a:extLst>
          </p:cNvPr>
          <p:cNvSpPr/>
          <p:nvPr/>
        </p:nvSpPr>
        <p:spPr>
          <a:xfrm>
            <a:off x="2889799" y="1109883"/>
            <a:ext cx="2106000" cy="4197613"/>
          </a:xfrm>
          <a:prstGeom prst="round2Same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en-US" sz="1750" dirty="0">
              <a:solidFill>
                <a:schemeClr val="bg1"/>
              </a:solidFill>
              <a:latin typeface="DINOT-Regular" panose="02000503030000020003" pitchFamily="2" charset="77"/>
            </a:endParaRPr>
          </a:p>
          <a:p>
            <a:r>
              <a:rPr lang="en-US" sz="1750" dirty="0">
                <a:solidFill>
                  <a:schemeClr val="bg1"/>
                </a:solidFill>
                <a:latin typeface="DINOT-Regular" panose="02000503030000020003" pitchFamily="2" charset="77"/>
              </a:rPr>
              <a:t>Peer-delivered, participatory and community-led approaches</a:t>
            </a:r>
          </a:p>
          <a:p>
            <a:endParaRPr lang="en-US" sz="1750" dirty="0">
              <a:solidFill>
                <a:schemeClr val="bg1"/>
              </a:solidFill>
              <a:latin typeface="DINOT-Regular" panose="02000503030000020003" pitchFamily="2" charset="77"/>
            </a:endParaRPr>
          </a:p>
          <a:p>
            <a:r>
              <a:rPr lang="en-US" sz="1750" dirty="0">
                <a:solidFill>
                  <a:schemeClr val="bg1"/>
                </a:solidFill>
                <a:latin typeface="DINOT-Regular" panose="02000503030000020003" pitchFamily="2" charset="77"/>
              </a:rPr>
              <a:t>(using peer educators, community groups, and faith-based </a:t>
            </a:r>
            <a:r>
              <a:rPr lang="en-US" sz="1750" dirty="0" err="1">
                <a:solidFill>
                  <a:schemeClr val="bg1"/>
                </a:solidFill>
                <a:latin typeface="DINOT-Regular" panose="02000503030000020003" pitchFamily="2" charset="77"/>
              </a:rPr>
              <a:t>programmes</a:t>
            </a:r>
            <a:r>
              <a:rPr lang="en-US" sz="1750" dirty="0">
                <a:solidFill>
                  <a:schemeClr val="bg1"/>
                </a:solidFill>
                <a:latin typeface="DINOT-Regular" panose="02000503030000020003" pitchFamily="2" charset="77"/>
              </a:rPr>
              <a:t>) </a:t>
            </a:r>
          </a:p>
        </p:txBody>
      </p:sp>
      <p:pic>
        <p:nvPicPr>
          <p:cNvPr id="2" name="Picture 19">
            <a:extLst>
              <a:ext uri="{FF2B5EF4-FFF2-40B4-BE49-F238E27FC236}">
                <a16:creationId xmlns:a16="http://schemas.microsoft.com/office/drawing/2014/main" id="{96118656-4FED-6B18-4E74-DC4F7FF6C9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726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Amazon.com: 40&amp;quot; Mighty High Five Mighty Bright Foil Balloon : Toys &amp;amp; Games">
            <a:extLst>
              <a:ext uri="{FF2B5EF4-FFF2-40B4-BE49-F238E27FC236}">
                <a16:creationId xmlns:a16="http://schemas.microsoft.com/office/drawing/2014/main" id="{067F2019-FE1F-46BC-BCDE-FF323263E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664" y="1695285"/>
            <a:ext cx="3685388" cy="367747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97B341FD-F7D5-8639-2197-30D87141519E}"/>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lang="en-GB" sz="2500" dirty="0">
                <a:solidFill>
                  <a:schemeClr val="accent1"/>
                </a:solidFill>
                <a:latin typeface="DINOT-Regular" panose="02000503030000020003" pitchFamily="2" charset="77"/>
              </a:rPr>
              <a:t>Guiding Principles for HTS adapted to HIVST </a:t>
            </a:r>
            <a:endPar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sp>
        <p:nvSpPr>
          <p:cNvPr id="8" name="Rectangle 7">
            <a:extLst>
              <a:ext uri="{FF2B5EF4-FFF2-40B4-BE49-F238E27FC236}">
                <a16:creationId xmlns:a16="http://schemas.microsoft.com/office/drawing/2014/main" id="{EC4D94C5-DFAF-D80F-36EC-D395DCEBC952}"/>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9" name="Title 1">
            <a:extLst>
              <a:ext uri="{FF2B5EF4-FFF2-40B4-BE49-F238E27FC236}">
                <a16:creationId xmlns:a16="http://schemas.microsoft.com/office/drawing/2014/main" id="{05C25EB9-3CBA-A7A5-9B75-A22F8F8CFC3B}"/>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4</a:t>
            </a:r>
          </a:p>
        </p:txBody>
      </p:sp>
      <p:sp>
        <p:nvSpPr>
          <p:cNvPr id="12" name="Content Placeholder 4">
            <a:extLst>
              <a:ext uri="{FF2B5EF4-FFF2-40B4-BE49-F238E27FC236}">
                <a16:creationId xmlns:a16="http://schemas.microsoft.com/office/drawing/2014/main" id="{1701F258-EF9D-1988-0097-307E7B2391A2}"/>
              </a:ext>
            </a:extLst>
          </p:cNvPr>
          <p:cNvSpPr txBox="1">
            <a:spLocks/>
          </p:cNvSpPr>
          <p:nvPr/>
        </p:nvSpPr>
        <p:spPr>
          <a:xfrm>
            <a:off x="736600" y="1471522"/>
            <a:ext cx="6280426" cy="1569852"/>
          </a:xfrm>
          <a:prstGeom prst="rect">
            <a:avLst/>
          </a:prstGeom>
          <a:solidFill>
            <a:schemeClr val="accent1"/>
          </a:solidFill>
          <a:ln w="57150">
            <a:noFill/>
          </a:ln>
        </p:spPr>
        <p:txBody>
          <a:bodyPr vert="horz" lIns="91440" tIns="45720" rIns="91440" bIns="45720" rtlCol="0" anchor="t">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lnSpc>
                <a:spcPct val="100000"/>
              </a:lnSpc>
              <a:spcBef>
                <a:spcPts val="0"/>
              </a:spcBef>
              <a:buFont typeface="Arial" panose="020B0604020202020204" pitchFamily="34" charset="0"/>
              <a:buChar char="•"/>
            </a:pPr>
            <a:r>
              <a:rPr lang="en-GB" sz="1750" dirty="0">
                <a:solidFill>
                  <a:schemeClr val="bg1"/>
                </a:solidFill>
                <a:latin typeface="DINOT-Regular" panose="02000503030000020003" pitchFamily="2" charset="77"/>
                <a:cs typeface="Arial" panose="020B0604020202020204" pitchFamily="34" charset="0"/>
              </a:rPr>
              <a:t>Consent</a:t>
            </a:r>
          </a:p>
          <a:p>
            <a:pPr marL="285750" indent="-285750" algn="l">
              <a:lnSpc>
                <a:spcPct val="100000"/>
              </a:lnSpc>
              <a:spcBef>
                <a:spcPts val="0"/>
              </a:spcBef>
              <a:buFont typeface="Arial" panose="020B0604020202020204" pitchFamily="34" charset="0"/>
              <a:buChar char="•"/>
            </a:pPr>
            <a:r>
              <a:rPr lang="en-GB" sz="1750" dirty="0">
                <a:solidFill>
                  <a:schemeClr val="bg1"/>
                </a:solidFill>
                <a:latin typeface="DINOT-Regular" panose="02000503030000020003" pitchFamily="2" charset="77"/>
                <a:cs typeface="Arial" panose="020B0604020202020204" pitchFamily="34" charset="0"/>
              </a:rPr>
              <a:t>Confidentiality</a:t>
            </a:r>
          </a:p>
          <a:p>
            <a:pPr marL="285750" indent="-285750" algn="l">
              <a:lnSpc>
                <a:spcPct val="100000"/>
              </a:lnSpc>
              <a:spcBef>
                <a:spcPts val="0"/>
              </a:spcBef>
              <a:buFont typeface="Arial" panose="020B0604020202020204" pitchFamily="34" charset="0"/>
              <a:buChar char="•"/>
            </a:pPr>
            <a:r>
              <a:rPr lang="en-GB" sz="1750" dirty="0">
                <a:solidFill>
                  <a:schemeClr val="bg1"/>
                </a:solidFill>
                <a:latin typeface="DINOT-Regular" panose="02000503030000020003" pitchFamily="2" charset="77"/>
                <a:cs typeface="Arial" panose="020B0604020202020204" pitchFamily="34" charset="0"/>
              </a:rPr>
              <a:t>Counselling (pre-test information and post-test messages)</a:t>
            </a:r>
          </a:p>
          <a:p>
            <a:pPr marL="285750" indent="-285750" algn="l">
              <a:lnSpc>
                <a:spcPct val="100000"/>
              </a:lnSpc>
              <a:spcBef>
                <a:spcPts val="0"/>
              </a:spcBef>
              <a:buFont typeface="Arial" panose="020B0604020202020204" pitchFamily="34" charset="0"/>
              <a:buChar char="•"/>
            </a:pPr>
            <a:r>
              <a:rPr lang="en-GB" sz="1750" dirty="0">
                <a:solidFill>
                  <a:schemeClr val="bg1"/>
                </a:solidFill>
                <a:latin typeface="DINOT-Regular" panose="02000503030000020003" pitchFamily="2" charset="77"/>
                <a:cs typeface="Arial" panose="020B0604020202020204" pitchFamily="34" charset="0"/>
              </a:rPr>
              <a:t>Correct results and</a:t>
            </a:r>
          </a:p>
          <a:p>
            <a:pPr marL="285750" indent="-285750" algn="l">
              <a:lnSpc>
                <a:spcPct val="100000"/>
              </a:lnSpc>
              <a:spcBef>
                <a:spcPts val="0"/>
              </a:spcBef>
              <a:buFont typeface="Arial" panose="020B0604020202020204" pitchFamily="34" charset="0"/>
              <a:buChar char="•"/>
            </a:pPr>
            <a:r>
              <a:rPr lang="en-GB" sz="1750" dirty="0">
                <a:solidFill>
                  <a:schemeClr val="bg1"/>
                </a:solidFill>
                <a:latin typeface="DINOT-Regular" panose="02000503030000020003" pitchFamily="2" charset="77"/>
                <a:cs typeface="Arial" panose="020B0604020202020204" pitchFamily="34" charset="0"/>
              </a:rPr>
              <a:t>Connection (linkage)</a:t>
            </a:r>
          </a:p>
        </p:txBody>
      </p:sp>
      <p:sp>
        <p:nvSpPr>
          <p:cNvPr id="13" name="TextBox 12">
            <a:extLst>
              <a:ext uri="{FF2B5EF4-FFF2-40B4-BE49-F238E27FC236}">
                <a16:creationId xmlns:a16="http://schemas.microsoft.com/office/drawing/2014/main" id="{C98339A8-8E13-96B0-B691-85F853D04B2E}"/>
              </a:ext>
            </a:extLst>
          </p:cNvPr>
          <p:cNvSpPr txBox="1"/>
          <p:nvPr/>
        </p:nvSpPr>
        <p:spPr>
          <a:xfrm>
            <a:off x="736600" y="1109885"/>
            <a:ext cx="6280426" cy="361637"/>
          </a:xfrm>
          <a:prstGeom prst="rect">
            <a:avLst/>
          </a:prstGeom>
          <a:solidFill>
            <a:schemeClr val="accent2"/>
          </a:solidFill>
        </p:spPr>
        <p:txBody>
          <a:bodyPr wrap="square" lIns="91440" tIns="45720" rIns="91440" bIns="45720" anchor="t">
            <a:spAutoFit/>
          </a:bodyPr>
          <a:lstStyle/>
          <a:p>
            <a:pPr marL="0" indent="0">
              <a:buFont typeface="Arial" panose="020B0604020202020204" pitchFamily="34" charset="0"/>
              <a:buNone/>
            </a:pPr>
            <a:r>
              <a:rPr lang="en-GB" sz="1750" b="1" dirty="0">
                <a:solidFill>
                  <a:schemeClr val="tx2"/>
                </a:solidFill>
                <a:latin typeface="DINOT-Bold" panose="02000503030000020003" pitchFamily="2" charset="77"/>
                <a:cs typeface="Arial" panose="020B0604020202020204" pitchFamily="34" charset="0"/>
              </a:rPr>
              <a:t>WHO 5Cs Encourage All Testing to Include</a:t>
            </a:r>
          </a:p>
        </p:txBody>
      </p:sp>
      <p:pic>
        <p:nvPicPr>
          <p:cNvPr id="2" name="Picture 19">
            <a:extLst>
              <a:ext uri="{FF2B5EF4-FFF2-40B4-BE49-F238E27FC236}">
                <a16:creationId xmlns:a16="http://schemas.microsoft.com/office/drawing/2014/main" id="{E5B7D76D-C38A-26EE-89CF-50524AAE5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201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ar: 10 Points 6">
            <a:extLst>
              <a:ext uri="{FF2B5EF4-FFF2-40B4-BE49-F238E27FC236}">
                <a16:creationId xmlns:a16="http://schemas.microsoft.com/office/drawing/2014/main" id="{7C5B1E87-E5CF-E1D3-9FBC-58618C6ECFD0}"/>
              </a:ext>
            </a:extLst>
          </p:cNvPr>
          <p:cNvSpPr/>
          <p:nvPr/>
        </p:nvSpPr>
        <p:spPr>
          <a:xfrm>
            <a:off x="9765748" y="1667347"/>
            <a:ext cx="1689652" cy="1655795"/>
          </a:xfrm>
          <a:prstGeom prst="star1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750" b="1" dirty="0">
                <a:solidFill>
                  <a:schemeClr val="bg1"/>
                </a:solidFill>
                <a:latin typeface="DINOT-Bold" panose="02000503030000020003" pitchFamily="2" charset="77"/>
              </a:rPr>
              <a:t>Increases quality</a:t>
            </a:r>
          </a:p>
          <a:p>
            <a:pPr algn="ctr"/>
            <a:r>
              <a:rPr lang="en-US" sz="1750" b="1" dirty="0">
                <a:solidFill>
                  <a:schemeClr val="bg1"/>
                </a:solidFill>
                <a:latin typeface="DINOT-Bold" panose="02000503030000020003" pitchFamily="2" charset="77"/>
              </a:rPr>
              <a:t>of care </a:t>
            </a:r>
            <a:endParaRPr lang="en-GB" sz="1750" b="1" dirty="0">
              <a:solidFill>
                <a:schemeClr val="bg1"/>
              </a:solidFill>
              <a:latin typeface="DINOT-Bold" panose="02000503030000020003" pitchFamily="2" charset="77"/>
            </a:endParaRPr>
          </a:p>
        </p:txBody>
      </p:sp>
      <p:sp>
        <p:nvSpPr>
          <p:cNvPr id="8" name="Title 1">
            <a:extLst>
              <a:ext uri="{FF2B5EF4-FFF2-40B4-BE49-F238E27FC236}">
                <a16:creationId xmlns:a16="http://schemas.microsoft.com/office/drawing/2014/main" id="{1AC2E0E6-4D10-1B16-777C-A9F7DF38EF75}"/>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lang="en-GB" sz="2500" dirty="0">
                <a:solidFill>
                  <a:schemeClr val="accent1"/>
                </a:solidFill>
                <a:latin typeface="DINOT-Regular" panose="02000503030000020003" pitchFamily="2" charset="77"/>
              </a:rPr>
              <a:t>Guiding Principles for HTS adapted to HIVST </a:t>
            </a:r>
            <a:endPar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sp>
        <p:nvSpPr>
          <p:cNvPr id="9" name="Rectangle 8">
            <a:extLst>
              <a:ext uri="{FF2B5EF4-FFF2-40B4-BE49-F238E27FC236}">
                <a16:creationId xmlns:a16="http://schemas.microsoft.com/office/drawing/2014/main" id="{E10BE2C0-A8F5-EE8E-54EE-3595067601ED}"/>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0" name="Title 1">
            <a:extLst>
              <a:ext uri="{FF2B5EF4-FFF2-40B4-BE49-F238E27FC236}">
                <a16:creationId xmlns:a16="http://schemas.microsoft.com/office/drawing/2014/main" id="{BA7FC0BF-2873-C979-273D-BE6DFE350159}"/>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4</a:t>
            </a:r>
          </a:p>
        </p:txBody>
      </p:sp>
      <p:sp>
        <p:nvSpPr>
          <p:cNvPr id="13" name="Content Placeholder 2">
            <a:extLst>
              <a:ext uri="{FF2B5EF4-FFF2-40B4-BE49-F238E27FC236}">
                <a16:creationId xmlns:a16="http://schemas.microsoft.com/office/drawing/2014/main" id="{FA3EBD39-98B2-8CEA-0D35-646C7C9B3610}"/>
              </a:ext>
            </a:extLst>
          </p:cNvPr>
          <p:cNvSpPr>
            <a:spLocks noGrp="1"/>
          </p:cNvSpPr>
          <p:nvPr>
            <p:ph idx="1"/>
          </p:nvPr>
        </p:nvSpPr>
        <p:spPr>
          <a:xfrm>
            <a:off x="736601" y="1109883"/>
            <a:ext cx="5525304" cy="334707"/>
          </a:xfrm>
        </p:spPr>
        <p:txBody>
          <a:bodyPr wrap="square">
            <a:spAutoFit/>
          </a:bodyPr>
          <a:lstStyle/>
          <a:p>
            <a:pPr marL="0" indent="0">
              <a:buNone/>
            </a:pPr>
            <a:r>
              <a:rPr lang="en-ZA" sz="1750" b="1" dirty="0">
                <a:solidFill>
                  <a:schemeClr val="accent1"/>
                </a:solidFill>
                <a:effectLst/>
                <a:latin typeface="DINOT-Bold" panose="02000503030000020003" pitchFamily="2" charset="77"/>
                <a:ea typeface="Times New Roman" panose="02020603050405020304" pitchFamily="18" charset="0"/>
              </a:rPr>
              <a:t>Why effective communication is crucial for HIVST</a:t>
            </a:r>
          </a:p>
        </p:txBody>
      </p:sp>
      <p:sp>
        <p:nvSpPr>
          <p:cNvPr id="16" name="Content Placeholder 4">
            <a:extLst>
              <a:ext uri="{FF2B5EF4-FFF2-40B4-BE49-F238E27FC236}">
                <a16:creationId xmlns:a16="http://schemas.microsoft.com/office/drawing/2014/main" id="{69D6EBDF-0867-D1F8-1E8B-D284A4483C28}"/>
              </a:ext>
            </a:extLst>
          </p:cNvPr>
          <p:cNvSpPr txBox="1">
            <a:spLocks/>
          </p:cNvSpPr>
          <p:nvPr/>
        </p:nvSpPr>
        <p:spPr>
          <a:xfrm>
            <a:off x="736600" y="2067084"/>
            <a:ext cx="8616950" cy="553998"/>
          </a:xfrm>
          <a:prstGeom prst="rect">
            <a:avLst/>
          </a:prstGeom>
          <a:solidFill>
            <a:schemeClr val="accent2">
              <a:alpha val="48820"/>
            </a:schemeClr>
          </a:solidFill>
          <a:ln w="57150">
            <a:noFill/>
          </a:ln>
        </p:spPr>
        <p:txBody>
          <a:bodyPr vert="horz" lIns="91440" tIns="45720" rIns="91440" bIns="45720" rtlCol="0" anchor="t">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rtl="0">
              <a:buFont typeface="Arial" panose="020B0604020202020204" pitchFamily="34" charset="0"/>
              <a:buChar char="•"/>
            </a:pPr>
            <a:r>
              <a:rPr lang="en-US" sz="1500" b="0" i="0" dirty="0">
                <a:solidFill>
                  <a:schemeClr val="tx2"/>
                </a:solidFill>
                <a:latin typeface="DINOT-Regular" panose="02000503030000020003" pitchFamily="2" charset="77"/>
              </a:rPr>
              <a:t>Effective communication reduces anxiety and helps clients feel confident in self-test including its accuracy, while also feeling comfortable and respected</a:t>
            </a:r>
            <a:endParaRPr lang="en-GB" sz="1500" b="0" i="0" dirty="0">
              <a:solidFill>
                <a:schemeClr val="tx2"/>
              </a:solidFill>
              <a:latin typeface="DINOT-Regular" panose="02000503030000020003" pitchFamily="2" charset="77"/>
            </a:endParaRPr>
          </a:p>
        </p:txBody>
      </p:sp>
      <p:sp>
        <p:nvSpPr>
          <p:cNvPr id="17" name="TextBox 16">
            <a:extLst>
              <a:ext uri="{FF2B5EF4-FFF2-40B4-BE49-F238E27FC236}">
                <a16:creationId xmlns:a16="http://schemas.microsoft.com/office/drawing/2014/main" id="{43B26948-C930-2C4B-7420-48ECF22B1D04}"/>
              </a:ext>
            </a:extLst>
          </p:cNvPr>
          <p:cNvSpPr txBox="1"/>
          <p:nvPr/>
        </p:nvSpPr>
        <p:spPr>
          <a:xfrm>
            <a:off x="736600" y="1705447"/>
            <a:ext cx="8616950" cy="369332"/>
          </a:xfrm>
          <a:prstGeom prst="rect">
            <a:avLst/>
          </a:prstGeom>
          <a:solidFill>
            <a:schemeClr val="accent1"/>
          </a:solidFill>
        </p:spPr>
        <p:txBody>
          <a:bodyPr wrap="square" lIns="91440" tIns="45720" rIns="91440" bIns="45720" anchor="t">
            <a:spAutoFit/>
          </a:bodyPr>
          <a:lstStyle/>
          <a:p>
            <a:pPr lvl="0"/>
            <a:r>
              <a:rPr lang="en-US" sz="1750" b="1" i="0" dirty="0">
                <a:solidFill>
                  <a:schemeClr val="bg1"/>
                </a:solidFill>
                <a:latin typeface="DINOT-Bold" panose="02000503030000020003" pitchFamily="2" charset="77"/>
              </a:rPr>
              <a:t>Builds client trust and reduces stigma</a:t>
            </a:r>
            <a:endParaRPr lang="en-GB" sz="1750" b="1" i="0" dirty="0">
              <a:solidFill>
                <a:schemeClr val="bg1"/>
              </a:solidFill>
              <a:latin typeface="DINOT-Bold" panose="02000503030000020003" pitchFamily="2" charset="77"/>
            </a:endParaRPr>
          </a:p>
        </p:txBody>
      </p:sp>
      <p:sp>
        <p:nvSpPr>
          <p:cNvPr id="18" name="Content Placeholder 4">
            <a:extLst>
              <a:ext uri="{FF2B5EF4-FFF2-40B4-BE49-F238E27FC236}">
                <a16:creationId xmlns:a16="http://schemas.microsoft.com/office/drawing/2014/main" id="{D5F84F88-5F49-2FDE-7EF7-9F5F667C546E}"/>
              </a:ext>
            </a:extLst>
          </p:cNvPr>
          <p:cNvSpPr txBox="1">
            <a:spLocks/>
          </p:cNvSpPr>
          <p:nvPr/>
        </p:nvSpPr>
        <p:spPr>
          <a:xfrm>
            <a:off x="736600" y="3021526"/>
            <a:ext cx="8616950" cy="553998"/>
          </a:xfrm>
          <a:prstGeom prst="rect">
            <a:avLst/>
          </a:prstGeom>
          <a:solidFill>
            <a:schemeClr val="accent2">
              <a:alpha val="48820"/>
            </a:schemeClr>
          </a:solidFill>
          <a:ln w="57150">
            <a:noFill/>
          </a:ln>
        </p:spPr>
        <p:txBody>
          <a:bodyPr vert="horz" lIns="91440" tIns="45720" rIns="91440" bIns="45720" rtlCol="0" anchor="t">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buFont typeface="Arial" panose="020B0604020202020204" pitchFamily="34" charset="0"/>
              <a:buChar char="•"/>
            </a:pPr>
            <a:r>
              <a:rPr lang="en-ZA" sz="1500" b="0" i="0" dirty="0">
                <a:solidFill>
                  <a:schemeClr val="tx2"/>
                </a:solidFill>
                <a:effectLst/>
                <a:latin typeface="DINOT-Regular" panose="02000503030000020003" pitchFamily="2" charset="77"/>
                <a:ea typeface="Times New Roman" panose="02020603050405020304" pitchFamily="18" charset="0"/>
              </a:rPr>
              <a:t>Ensures clients understand test use, benefits, and follow-up needs to prevent misunderstandings</a:t>
            </a:r>
            <a:r>
              <a:rPr lang="en-US" sz="1500" b="0" i="0" dirty="0">
                <a:solidFill>
                  <a:schemeClr val="tx2"/>
                </a:solidFill>
                <a:latin typeface="DINOT-Regular" panose="02000503030000020003" pitchFamily="2" charset="77"/>
              </a:rPr>
              <a:t>.</a:t>
            </a:r>
            <a:endParaRPr lang="en-GB" sz="1500" b="0" i="0" dirty="0">
              <a:solidFill>
                <a:schemeClr val="tx2"/>
              </a:solidFill>
              <a:latin typeface="DINOT-Regular" panose="02000503030000020003" pitchFamily="2" charset="77"/>
            </a:endParaRPr>
          </a:p>
        </p:txBody>
      </p:sp>
      <p:sp>
        <p:nvSpPr>
          <p:cNvPr id="19" name="TextBox 18">
            <a:extLst>
              <a:ext uri="{FF2B5EF4-FFF2-40B4-BE49-F238E27FC236}">
                <a16:creationId xmlns:a16="http://schemas.microsoft.com/office/drawing/2014/main" id="{0A54BE6F-35BE-DEE4-16A7-B2EBA66586F5}"/>
              </a:ext>
            </a:extLst>
          </p:cNvPr>
          <p:cNvSpPr txBox="1"/>
          <p:nvPr/>
        </p:nvSpPr>
        <p:spPr>
          <a:xfrm>
            <a:off x="736600" y="2659889"/>
            <a:ext cx="8616950" cy="369332"/>
          </a:xfrm>
          <a:prstGeom prst="rect">
            <a:avLst/>
          </a:prstGeom>
          <a:solidFill>
            <a:schemeClr val="accent1"/>
          </a:solidFill>
        </p:spPr>
        <p:txBody>
          <a:bodyPr wrap="square" lIns="91440" tIns="45720" rIns="91440" bIns="45720" anchor="t">
            <a:spAutoFit/>
          </a:bodyPr>
          <a:lstStyle/>
          <a:p>
            <a:pPr lvl="0"/>
            <a:r>
              <a:rPr lang="en-US" sz="1750" b="1" i="0" dirty="0">
                <a:solidFill>
                  <a:schemeClr val="bg1"/>
                </a:solidFill>
                <a:latin typeface="DINOT-Bold" panose="02000503030000020003" pitchFamily="2" charset="77"/>
              </a:rPr>
              <a:t>Ensures client understanding</a:t>
            </a:r>
            <a:endParaRPr lang="en-GB" sz="1750" b="1" i="0" dirty="0">
              <a:solidFill>
                <a:schemeClr val="bg1"/>
              </a:solidFill>
              <a:latin typeface="DINOT-Bold" panose="02000503030000020003" pitchFamily="2" charset="77"/>
            </a:endParaRPr>
          </a:p>
        </p:txBody>
      </p:sp>
      <p:sp>
        <p:nvSpPr>
          <p:cNvPr id="20" name="Content Placeholder 4">
            <a:extLst>
              <a:ext uri="{FF2B5EF4-FFF2-40B4-BE49-F238E27FC236}">
                <a16:creationId xmlns:a16="http://schemas.microsoft.com/office/drawing/2014/main" id="{6BC9BE4A-C003-55B6-1F47-BE6A430636E0}"/>
              </a:ext>
            </a:extLst>
          </p:cNvPr>
          <p:cNvSpPr txBox="1">
            <a:spLocks/>
          </p:cNvSpPr>
          <p:nvPr/>
        </p:nvSpPr>
        <p:spPr>
          <a:xfrm>
            <a:off x="736600" y="3969643"/>
            <a:ext cx="8616950" cy="553998"/>
          </a:xfrm>
          <a:prstGeom prst="rect">
            <a:avLst/>
          </a:prstGeom>
          <a:solidFill>
            <a:schemeClr val="accent2">
              <a:alpha val="48820"/>
            </a:schemeClr>
          </a:solidFill>
          <a:ln w="57150">
            <a:noFill/>
          </a:ln>
        </p:spPr>
        <p:txBody>
          <a:bodyPr vert="horz" lIns="91440" tIns="45720" rIns="91440" bIns="45720" rtlCol="0" anchor="t">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buFont typeface="Arial" panose="020B0604020202020204" pitchFamily="34" charset="0"/>
              <a:buChar char="•"/>
            </a:pPr>
            <a:r>
              <a:rPr lang="en-US" sz="1500" b="0" i="0" dirty="0">
                <a:solidFill>
                  <a:schemeClr val="tx2"/>
                </a:solidFill>
                <a:latin typeface="DINOT-Regular" panose="02000503030000020003" pitchFamily="2" charset="77"/>
              </a:rPr>
              <a:t>Encourages informed decision-making, balancing guidance with independence. Strengthens the concept of self-care</a:t>
            </a:r>
            <a:endParaRPr lang="en-GB" sz="1500" b="0" i="0" dirty="0">
              <a:solidFill>
                <a:schemeClr val="tx2"/>
              </a:solidFill>
              <a:latin typeface="DINOT-Regular" panose="02000503030000020003" pitchFamily="2" charset="77"/>
            </a:endParaRPr>
          </a:p>
        </p:txBody>
      </p:sp>
      <p:sp>
        <p:nvSpPr>
          <p:cNvPr id="21" name="TextBox 20">
            <a:extLst>
              <a:ext uri="{FF2B5EF4-FFF2-40B4-BE49-F238E27FC236}">
                <a16:creationId xmlns:a16="http://schemas.microsoft.com/office/drawing/2014/main" id="{DFEFA0DB-0757-7A58-7A03-AB69071DBB9E}"/>
              </a:ext>
            </a:extLst>
          </p:cNvPr>
          <p:cNvSpPr txBox="1"/>
          <p:nvPr/>
        </p:nvSpPr>
        <p:spPr>
          <a:xfrm>
            <a:off x="736600" y="3608006"/>
            <a:ext cx="8616950" cy="369332"/>
          </a:xfrm>
          <a:prstGeom prst="rect">
            <a:avLst/>
          </a:prstGeom>
          <a:solidFill>
            <a:schemeClr val="accent1"/>
          </a:solidFill>
        </p:spPr>
        <p:txBody>
          <a:bodyPr wrap="square" lIns="91440" tIns="45720" rIns="91440" bIns="45720" anchor="t">
            <a:spAutoFit/>
          </a:bodyPr>
          <a:lstStyle/>
          <a:p>
            <a:pPr lvl="0"/>
            <a:r>
              <a:rPr lang="en-US" sz="1750" b="1" i="0" dirty="0">
                <a:solidFill>
                  <a:schemeClr val="bg1"/>
                </a:solidFill>
                <a:latin typeface="DINOT-Bold" panose="02000503030000020003" pitchFamily="2" charset="77"/>
              </a:rPr>
              <a:t>Supports client autonomy</a:t>
            </a:r>
            <a:endParaRPr lang="en-GB" sz="1750" b="1" i="0" dirty="0">
              <a:solidFill>
                <a:schemeClr val="bg1"/>
              </a:solidFill>
              <a:latin typeface="DINOT-Bold" panose="02000503030000020003" pitchFamily="2" charset="77"/>
            </a:endParaRPr>
          </a:p>
        </p:txBody>
      </p:sp>
      <p:sp>
        <p:nvSpPr>
          <p:cNvPr id="22" name="Content Placeholder 4">
            <a:extLst>
              <a:ext uri="{FF2B5EF4-FFF2-40B4-BE49-F238E27FC236}">
                <a16:creationId xmlns:a16="http://schemas.microsoft.com/office/drawing/2014/main" id="{E4B1AAC4-1BFC-DD8D-CFD7-BF5F347AE918}"/>
              </a:ext>
            </a:extLst>
          </p:cNvPr>
          <p:cNvSpPr txBox="1">
            <a:spLocks/>
          </p:cNvSpPr>
          <p:nvPr/>
        </p:nvSpPr>
        <p:spPr>
          <a:xfrm>
            <a:off x="736600" y="4924085"/>
            <a:ext cx="8616950" cy="1015663"/>
          </a:xfrm>
          <a:prstGeom prst="rect">
            <a:avLst/>
          </a:prstGeom>
          <a:solidFill>
            <a:schemeClr val="accent2">
              <a:alpha val="48820"/>
            </a:schemeClr>
          </a:solidFill>
          <a:ln w="57150">
            <a:noFill/>
          </a:ln>
        </p:spPr>
        <p:txBody>
          <a:bodyPr vert="horz" lIns="91440" tIns="45720" rIns="91440" bIns="45720" rtlCol="0" anchor="t">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l">
              <a:buSzPts val="1000"/>
              <a:buFont typeface="Arial" panose="020B0604020202020204" pitchFamily="34" charset="0"/>
              <a:buChar char="•"/>
            </a:pPr>
            <a:r>
              <a:rPr lang="en-ZA" sz="1500" b="0" i="0" dirty="0">
                <a:solidFill>
                  <a:schemeClr val="tx2"/>
                </a:solidFill>
                <a:effectLst/>
                <a:latin typeface="DINOT-Regular" panose="02000503030000020003" pitchFamily="2" charset="77"/>
                <a:ea typeface="Times New Roman" panose="02020603050405020304" pitchFamily="18" charset="0"/>
                <a:cs typeface="Times New Roman"/>
              </a:rPr>
              <a:t>Compassionate guidance supports clients with reactive results, encouraging them to seek confirmatory testing and necessary care.</a:t>
            </a:r>
            <a:endParaRPr lang="en-GB" sz="1500" b="0" i="0" dirty="0">
              <a:solidFill>
                <a:schemeClr val="tx2"/>
              </a:solidFill>
              <a:latin typeface="DINOT-Regular" panose="02000503030000020003" pitchFamily="2" charset="77"/>
              <a:cs typeface="Times New Roman"/>
            </a:endParaRPr>
          </a:p>
          <a:p>
            <a:pPr marL="285750" lvl="0" indent="-285750" algn="l">
              <a:buSzPts val="1000"/>
              <a:buFont typeface="Arial" panose="020B0604020202020204" pitchFamily="34" charset="0"/>
              <a:buChar char="•"/>
            </a:pPr>
            <a:r>
              <a:rPr lang="en-ZA" sz="1500" b="0" i="0" dirty="0">
                <a:solidFill>
                  <a:schemeClr val="tx2"/>
                </a:solidFill>
                <a:effectLst/>
                <a:latin typeface="DINOT-Regular" panose="02000503030000020003" pitchFamily="2" charset="77"/>
                <a:ea typeface="Times New Roman" panose="02020603050405020304" pitchFamily="18" charset="0"/>
                <a:cs typeface="Times New Roman"/>
              </a:rPr>
              <a:t>This approach also reinforces the importance of continued preventive services for clients with negative test results</a:t>
            </a:r>
            <a:endParaRPr lang="en-GB" sz="1500" b="0" i="0" dirty="0">
              <a:solidFill>
                <a:schemeClr val="tx2"/>
              </a:solidFill>
              <a:latin typeface="DINOT-Regular" panose="02000503030000020003" pitchFamily="2" charset="77"/>
              <a:cs typeface="Times New Roman"/>
            </a:endParaRPr>
          </a:p>
        </p:txBody>
      </p:sp>
      <p:sp>
        <p:nvSpPr>
          <p:cNvPr id="23" name="TextBox 22">
            <a:extLst>
              <a:ext uri="{FF2B5EF4-FFF2-40B4-BE49-F238E27FC236}">
                <a16:creationId xmlns:a16="http://schemas.microsoft.com/office/drawing/2014/main" id="{3ABB8B01-5ACD-83B9-63A6-8183AB2C8738}"/>
              </a:ext>
            </a:extLst>
          </p:cNvPr>
          <p:cNvSpPr txBox="1"/>
          <p:nvPr/>
        </p:nvSpPr>
        <p:spPr>
          <a:xfrm>
            <a:off x="736600" y="4562448"/>
            <a:ext cx="8616950" cy="369332"/>
          </a:xfrm>
          <a:prstGeom prst="rect">
            <a:avLst/>
          </a:prstGeom>
          <a:solidFill>
            <a:schemeClr val="accent1"/>
          </a:solidFill>
        </p:spPr>
        <p:txBody>
          <a:bodyPr wrap="square" lIns="91440" tIns="45720" rIns="91440" bIns="45720" anchor="t">
            <a:spAutoFit/>
          </a:bodyPr>
          <a:lstStyle/>
          <a:p>
            <a:pPr lvl="0"/>
            <a:r>
              <a:rPr lang="en-US" sz="1750" b="1" i="0" dirty="0">
                <a:solidFill>
                  <a:schemeClr val="bg1"/>
                </a:solidFill>
                <a:latin typeface="DINOT-Bold" panose="02000503030000020003" pitchFamily="2" charset="77"/>
              </a:rPr>
              <a:t>Increases uptake and linkage to onward services </a:t>
            </a:r>
            <a:endParaRPr lang="en-GB" sz="1750" b="1" i="0" dirty="0">
              <a:solidFill>
                <a:schemeClr val="bg1"/>
              </a:solidFill>
              <a:latin typeface="DINOT-Bold" panose="02000503030000020003" pitchFamily="2" charset="77"/>
            </a:endParaRPr>
          </a:p>
        </p:txBody>
      </p:sp>
      <p:pic>
        <p:nvPicPr>
          <p:cNvPr id="2" name="Picture 19">
            <a:extLst>
              <a:ext uri="{FF2B5EF4-FFF2-40B4-BE49-F238E27FC236}">
                <a16:creationId xmlns:a16="http://schemas.microsoft.com/office/drawing/2014/main" id="{6C46FBB7-5957-C02C-8448-419E46CDD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2444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Top Corners Rounded 4">
            <a:extLst>
              <a:ext uri="{FF2B5EF4-FFF2-40B4-BE49-F238E27FC236}">
                <a16:creationId xmlns:a16="http://schemas.microsoft.com/office/drawing/2014/main" id="{1CB465DA-169B-48E3-8706-EBEC83EBAF4D}"/>
              </a:ext>
            </a:extLst>
          </p:cNvPr>
          <p:cNvSpPr/>
          <p:nvPr/>
        </p:nvSpPr>
        <p:spPr>
          <a:xfrm>
            <a:off x="736599" y="1847765"/>
            <a:ext cx="2106000" cy="4674613"/>
          </a:xfrm>
          <a:prstGeom prst="round2Same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en-US" sz="1750" dirty="0">
              <a:solidFill>
                <a:schemeClr val="tx2"/>
              </a:solidFill>
              <a:latin typeface="DINOT-Regular" panose="02000503030000020003" pitchFamily="2" charset="77"/>
            </a:endParaRPr>
          </a:p>
          <a:p>
            <a:r>
              <a:rPr lang="en-US" sz="1750" b="1" dirty="0">
                <a:solidFill>
                  <a:schemeClr val="tx2"/>
                </a:solidFill>
                <a:latin typeface="DINOT-Bold" panose="02000503030000020003" pitchFamily="2" charset="77"/>
              </a:rPr>
              <a:t>Mobilize for HIVST:</a:t>
            </a:r>
          </a:p>
          <a:p>
            <a:endParaRPr lang="en-US" sz="1500" dirty="0">
              <a:solidFill>
                <a:schemeClr val="tx2"/>
              </a:solidFill>
              <a:latin typeface="DINOT-Regular" panose="02000503030000020003" pitchFamily="2" charset="77"/>
            </a:endParaRPr>
          </a:p>
          <a:p>
            <a:r>
              <a:rPr lang="en-US" sz="1500" dirty="0">
                <a:solidFill>
                  <a:schemeClr val="tx2"/>
                </a:solidFill>
                <a:latin typeface="DINOT-Regular" panose="02000503030000020003" pitchFamily="2" charset="77"/>
              </a:rPr>
              <a:t>Encourage clients to consider HIVST as a convenient, confidential, and empowering way to know their HIV status. </a:t>
            </a:r>
          </a:p>
          <a:p>
            <a:endParaRPr lang="en-US" sz="1500" dirty="0">
              <a:solidFill>
                <a:schemeClr val="tx2"/>
              </a:solidFill>
              <a:latin typeface="DINOT-Regular" panose="02000503030000020003" pitchFamily="2" charset="77"/>
            </a:endParaRPr>
          </a:p>
          <a:p>
            <a:r>
              <a:rPr lang="en-US" sz="1500" dirty="0">
                <a:solidFill>
                  <a:schemeClr val="tx2"/>
                </a:solidFill>
                <a:latin typeface="DINOT-Regular" panose="02000503030000020003" pitchFamily="2" charset="77"/>
              </a:rPr>
              <a:t>Highlight the benefits of HIVST for individuals and communities.</a:t>
            </a:r>
          </a:p>
          <a:p>
            <a:pPr algn="ctr"/>
            <a:endParaRPr lang="en-GB" sz="1750" dirty="0">
              <a:solidFill>
                <a:schemeClr val="tx2"/>
              </a:solidFill>
              <a:latin typeface="DINOT-Regular" panose="02000503030000020003" pitchFamily="2" charset="77"/>
            </a:endParaRPr>
          </a:p>
        </p:txBody>
      </p:sp>
      <p:sp>
        <p:nvSpPr>
          <p:cNvPr id="13" name="Title 1">
            <a:extLst>
              <a:ext uri="{FF2B5EF4-FFF2-40B4-BE49-F238E27FC236}">
                <a16:creationId xmlns:a16="http://schemas.microsoft.com/office/drawing/2014/main" id="{F239950A-3781-4AB7-638F-4EE950522F86}"/>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lang="en-US" sz="2500" dirty="0">
                <a:solidFill>
                  <a:schemeClr val="accent1"/>
                </a:solidFill>
                <a:latin typeface="DINOT-Regular" panose="02000503030000020003" pitchFamily="2" charset="77"/>
              </a:rPr>
              <a:t>Provider Communication &amp; Instructions for HIVST</a:t>
            </a:r>
            <a:endPar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sp>
        <p:nvSpPr>
          <p:cNvPr id="14" name="Rectangle 13">
            <a:extLst>
              <a:ext uri="{FF2B5EF4-FFF2-40B4-BE49-F238E27FC236}">
                <a16:creationId xmlns:a16="http://schemas.microsoft.com/office/drawing/2014/main" id="{B88E9ED2-9098-C487-BE4D-DE44F97E7DCE}"/>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5" name="Title 1">
            <a:extLst>
              <a:ext uri="{FF2B5EF4-FFF2-40B4-BE49-F238E27FC236}">
                <a16:creationId xmlns:a16="http://schemas.microsoft.com/office/drawing/2014/main" id="{BA1E6836-B5BB-3633-11C8-373D325CE293}"/>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4</a:t>
            </a:r>
          </a:p>
        </p:txBody>
      </p:sp>
      <p:sp>
        <p:nvSpPr>
          <p:cNvPr id="16" name="Rectangle: Top Corners Rounded 4">
            <a:extLst>
              <a:ext uri="{FF2B5EF4-FFF2-40B4-BE49-F238E27FC236}">
                <a16:creationId xmlns:a16="http://schemas.microsoft.com/office/drawing/2014/main" id="{F92813F0-0357-F912-D974-7B35F100EBFC}"/>
              </a:ext>
            </a:extLst>
          </p:cNvPr>
          <p:cNvSpPr/>
          <p:nvPr/>
        </p:nvSpPr>
        <p:spPr>
          <a:xfrm>
            <a:off x="9349400" y="1847765"/>
            <a:ext cx="2106000" cy="4674613"/>
          </a:xfrm>
          <a:prstGeom prst="round2Same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en-US" sz="1750" dirty="0">
              <a:solidFill>
                <a:schemeClr val="tx2"/>
              </a:solidFill>
              <a:latin typeface="DINOT-Regular" panose="02000503030000020003" pitchFamily="2" charset="77"/>
            </a:endParaRPr>
          </a:p>
          <a:p>
            <a:r>
              <a:rPr lang="en-US" sz="1750" b="1" dirty="0">
                <a:solidFill>
                  <a:schemeClr val="tx2"/>
                </a:solidFill>
                <a:latin typeface="DINOT-Bold" panose="02000503030000020003" pitchFamily="2" charset="77"/>
              </a:rPr>
              <a:t>Encourage client agency:</a:t>
            </a:r>
          </a:p>
          <a:p>
            <a:endParaRPr lang="en-US" sz="1500" dirty="0">
              <a:solidFill>
                <a:schemeClr val="tx2"/>
              </a:solidFill>
              <a:latin typeface="DINOT-Regular" panose="02000503030000020003" pitchFamily="2" charset="77"/>
            </a:endParaRPr>
          </a:p>
          <a:p>
            <a:r>
              <a:rPr lang="en-US" sz="1500" dirty="0">
                <a:solidFill>
                  <a:schemeClr val="tx2"/>
                </a:solidFill>
                <a:latin typeface="DINOT-Regular" panose="02000503030000020003" pitchFamily="2" charset="77"/>
              </a:rPr>
              <a:t>Instill confidence in client to interpret their results and understand next steps.</a:t>
            </a:r>
          </a:p>
        </p:txBody>
      </p:sp>
      <p:sp>
        <p:nvSpPr>
          <p:cNvPr id="17" name="Rectangle: Top Corners Rounded 4">
            <a:extLst>
              <a:ext uri="{FF2B5EF4-FFF2-40B4-BE49-F238E27FC236}">
                <a16:creationId xmlns:a16="http://schemas.microsoft.com/office/drawing/2014/main" id="{0A25974D-0E2C-77EE-9E58-22F9522EC97A}"/>
              </a:ext>
            </a:extLst>
          </p:cNvPr>
          <p:cNvSpPr/>
          <p:nvPr/>
        </p:nvSpPr>
        <p:spPr>
          <a:xfrm>
            <a:off x="7196199" y="1847765"/>
            <a:ext cx="2106000" cy="4674613"/>
          </a:xfrm>
          <a:prstGeom prst="round2Same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en-US" sz="1750" dirty="0">
              <a:solidFill>
                <a:schemeClr val="tx2"/>
              </a:solidFill>
              <a:latin typeface="DINOT-Regular" panose="02000503030000020003" pitchFamily="2" charset="77"/>
            </a:endParaRPr>
          </a:p>
          <a:p>
            <a:r>
              <a:rPr lang="en-US" sz="1750" b="1" dirty="0">
                <a:solidFill>
                  <a:schemeClr val="tx2"/>
                </a:solidFill>
                <a:latin typeface="DINOT-Bold" panose="02000503030000020003" pitchFamily="2" charset="77"/>
              </a:rPr>
              <a:t>Ensure linkage to care:</a:t>
            </a:r>
          </a:p>
          <a:p>
            <a:endParaRPr lang="en-US" sz="1500" dirty="0">
              <a:solidFill>
                <a:schemeClr val="tx2"/>
              </a:solidFill>
              <a:latin typeface="DINOT-Regular" panose="02000503030000020003" pitchFamily="2" charset="77"/>
            </a:endParaRPr>
          </a:p>
          <a:p>
            <a:r>
              <a:rPr lang="en-US" sz="1500" dirty="0">
                <a:solidFill>
                  <a:schemeClr val="tx2"/>
                </a:solidFill>
                <a:latin typeface="DINOT-Regular" panose="02000503030000020003" pitchFamily="2" charset="77"/>
              </a:rPr>
              <a:t>Explain follow-up options for reactive, negative, and invalid results, ensuring clients know how and where to access further testing or support within facility</a:t>
            </a:r>
          </a:p>
        </p:txBody>
      </p:sp>
      <p:sp>
        <p:nvSpPr>
          <p:cNvPr id="18" name="Rectangle: Top Corners Rounded 4">
            <a:extLst>
              <a:ext uri="{FF2B5EF4-FFF2-40B4-BE49-F238E27FC236}">
                <a16:creationId xmlns:a16="http://schemas.microsoft.com/office/drawing/2014/main" id="{A0DB095B-A131-CC03-2E2F-712F0A1CCD24}"/>
              </a:ext>
            </a:extLst>
          </p:cNvPr>
          <p:cNvSpPr/>
          <p:nvPr/>
        </p:nvSpPr>
        <p:spPr>
          <a:xfrm>
            <a:off x="5042999" y="1847765"/>
            <a:ext cx="2106000" cy="4674613"/>
          </a:xfrm>
          <a:prstGeom prst="round2Same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en-US" sz="1750" dirty="0">
              <a:solidFill>
                <a:schemeClr val="tx2"/>
              </a:solidFill>
              <a:latin typeface="DINOT-Regular" panose="02000503030000020003" pitchFamily="2" charset="77"/>
            </a:endParaRPr>
          </a:p>
          <a:p>
            <a:r>
              <a:rPr lang="en-US" sz="1750" b="1" dirty="0">
                <a:solidFill>
                  <a:schemeClr val="tx2"/>
                </a:solidFill>
                <a:latin typeface="DINOT-Bold" panose="02000503030000020003" pitchFamily="2" charset="77"/>
              </a:rPr>
              <a:t>Adapt to client needs:</a:t>
            </a:r>
          </a:p>
          <a:p>
            <a:endParaRPr lang="en-US" sz="1500" dirty="0">
              <a:solidFill>
                <a:schemeClr val="tx2"/>
              </a:solidFill>
              <a:latin typeface="DINOT-Regular" panose="02000503030000020003" pitchFamily="2" charset="77"/>
            </a:endParaRPr>
          </a:p>
          <a:p>
            <a:r>
              <a:rPr lang="en-US" sz="1500" dirty="0">
                <a:solidFill>
                  <a:schemeClr val="tx2"/>
                </a:solidFill>
                <a:latin typeface="DINOT-Regular" panose="02000503030000020003" pitchFamily="2" charset="77"/>
              </a:rPr>
              <a:t>Tailor communication based on client familiarity and comfort with HIV testing. </a:t>
            </a:r>
          </a:p>
          <a:p>
            <a:endParaRPr lang="en-US" sz="1500" dirty="0">
              <a:solidFill>
                <a:schemeClr val="tx2"/>
              </a:solidFill>
              <a:latin typeface="DINOT-Regular" panose="02000503030000020003" pitchFamily="2" charset="77"/>
            </a:endParaRPr>
          </a:p>
          <a:p>
            <a:r>
              <a:rPr lang="en-US" sz="1500" dirty="0">
                <a:solidFill>
                  <a:schemeClr val="tx2"/>
                </a:solidFill>
                <a:latin typeface="DINOT-Regular" panose="02000503030000020003" pitchFamily="2" charset="77"/>
              </a:rPr>
              <a:t>Offer different levels of support based on client preference and needs.</a:t>
            </a:r>
          </a:p>
        </p:txBody>
      </p:sp>
      <p:sp>
        <p:nvSpPr>
          <p:cNvPr id="19" name="Rectangle: Top Corners Rounded 4">
            <a:extLst>
              <a:ext uri="{FF2B5EF4-FFF2-40B4-BE49-F238E27FC236}">
                <a16:creationId xmlns:a16="http://schemas.microsoft.com/office/drawing/2014/main" id="{549BA5CB-BF9E-A204-216A-685885177A79}"/>
              </a:ext>
            </a:extLst>
          </p:cNvPr>
          <p:cNvSpPr/>
          <p:nvPr/>
        </p:nvSpPr>
        <p:spPr>
          <a:xfrm>
            <a:off x="2889799" y="1847765"/>
            <a:ext cx="2106000" cy="4674613"/>
          </a:xfrm>
          <a:prstGeom prst="round2Same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endParaRPr lang="en-US" sz="1750" dirty="0">
              <a:solidFill>
                <a:schemeClr val="tx2"/>
              </a:solidFill>
              <a:latin typeface="DINOT-Regular" panose="02000503030000020003" pitchFamily="2" charset="77"/>
            </a:endParaRPr>
          </a:p>
          <a:p>
            <a:r>
              <a:rPr lang="en-US" sz="1750" b="1" dirty="0">
                <a:solidFill>
                  <a:schemeClr val="tx2"/>
                </a:solidFill>
                <a:latin typeface="DINOT-Bold" panose="02000503030000020003" pitchFamily="2" charset="77"/>
              </a:rPr>
              <a:t>Provide clear instructions:</a:t>
            </a:r>
          </a:p>
          <a:p>
            <a:endParaRPr lang="en-US" sz="1500" dirty="0">
              <a:solidFill>
                <a:schemeClr val="tx2"/>
              </a:solidFill>
              <a:latin typeface="DINOT-Regular" panose="02000503030000020003" pitchFamily="2" charset="77"/>
            </a:endParaRPr>
          </a:p>
          <a:p>
            <a:r>
              <a:rPr lang="en-US" sz="1500" dirty="0">
                <a:solidFill>
                  <a:schemeClr val="tx2"/>
                </a:solidFill>
                <a:latin typeface="DINOT-Regular" panose="02000503030000020003" pitchFamily="2" charset="77"/>
              </a:rPr>
              <a:t>Ensure that clients understand each step of the HIVST process, including sample collection, timing, and  interpretation of results.</a:t>
            </a:r>
          </a:p>
          <a:p>
            <a:pPr algn="ctr"/>
            <a:endParaRPr lang="en-GB" sz="1750" dirty="0">
              <a:solidFill>
                <a:schemeClr val="tx2"/>
              </a:solidFill>
              <a:latin typeface="DINOT-Regular" panose="02000503030000020003" pitchFamily="2" charset="77"/>
            </a:endParaRPr>
          </a:p>
        </p:txBody>
      </p:sp>
      <p:sp>
        <p:nvSpPr>
          <p:cNvPr id="3" name="Content Placeholder 2">
            <a:extLst>
              <a:ext uri="{FF2B5EF4-FFF2-40B4-BE49-F238E27FC236}">
                <a16:creationId xmlns:a16="http://schemas.microsoft.com/office/drawing/2014/main" id="{1188A6FC-A759-3284-AE09-3899BB3EE76F}"/>
              </a:ext>
            </a:extLst>
          </p:cNvPr>
          <p:cNvSpPr>
            <a:spLocks noGrp="1"/>
          </p:cNvSpPr>
          <p:nvPr>
            <p:ph idx="1"/>
          </p:nvPr>
        </p:nvSpPr>
        <p:spPr>
          <a:xfrm>
            <a:off x="736599" y="1124227"/>
            <a:ext cx="10718799" cy="630942"/>
          </a:xfrm>
        </p:spPr>
        <p:txBody>
          <a:bodyPr>
            <a:spAutoFit/>
          </a:bodyPr>
          <a:lstStyle/>
          <a:p>
            <a:pPr marL="0" indent="0">
              <a:lnSpc>
                <a:spcPct val="100000"/>
              </a:lnSpc>
              <a:buNone/>
            </a:pPr>
            <a:r>
              <a:rPr lang="en-US" sz="1750" b="1" dirty="0">
                <a:solidFill>
                  <a:schemeClr val="accent1"/>
                </a:solidFill>
                <a:latin typeface="DINOT-Bold" panose="02000503030000020003" pitchFamily="2" charset="77"/>
              </a:rPr>
              <a:t>Mobilize and support clients in understanding and using HIVST kits confidently through clear, empathetic communication.</a:t>
            </a:r>
          </a:p>
        </p:txBody>
      </p:sp>
      <p:pic>
        <p:nvPicPr>
          <p:cNvPr id="2" name="Picture 19">
            <a:extLst>
              <a:ext uri="{FF2B5EF4-FFF2-40B4-BE49-F238E27FC236}">
                <a16:creationId xmlns:a16="http://schemas.microsoft.com/office/drawing/2014/main" id="{8DBE373F-F3DC-943D-B986-764ED9D46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15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B4737F9-3C93-8064-62D2-CC97F5F8034C}"/>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lang="en-US" sz="2500" dirty="0">
                <a:solidFill>
                  <a:schemeClr val="accent1"/>
                </a:solidFill>
                <a:latin typeface="DINOT-Regular" panose="02000503030000020003" pitchFamily="2" charset="77"/>
              </a:rPr>
              <a:t>Delivery HIVST &amp; Pre-Test Information (1)</a:t>
            </a:r>
            <a:endPar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sp>
        <p:nvSpPr>
          <p:cNvPr id="12" name="Rectangle 11">
            <a:extLst>
              <a:ext uri="{FF2B5EF4-FFF2-40B4-BE49-F238E27FC236}">
                <a16:creationId xmlns:a16="http://schemas.microsoft.com/office/drawing/2014/main" id="{78A30C8F-288F-E09F-C22E-10AD9224D736}"/>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3" name="Title 1">
            <a:extLst>
              <a:ext uri="{FF2B5EF4-FFF2-40B4-BE49-F238E27FC236}">
                <a16:creationId xmlns:a16="http://schemas.microsoft.com/office/drawing/2014/main" id="{F06D9F5E-CED5-7715-9BE2-32B016891F1E}"/>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4</a:t>
            </a:r>
          </a:p>
        </p:txBody>
      </p:sp>
      <p:sp>
        <p:nvSpPr>
          <p:cNvPr id="14" name="Content Placeholder 2">
            <a:extLst>
              <a:ext uri="{FF2B5EF4-FFF2-40B4-BE49-F238E27FC236}">
                <a16:creationId xmlns:a16="http://schemas.microsoft.com/office/drawing/2014/main" id="{A800F7D0-E336-1C98-F493-9C2A660BE062}"/>
              </a:ext>
            </a:extLst>
          </p:cNvPr>
          <p:cNvSpPr txBox="1">
            <a:spLocks/>
          </p:cNvSpPr>
          <p:nvPr/>
        </p:nvSpPr>
        <p:spPr>
          <a:xfrm>
            <a:off x="736600" y="1109883"/>
            <a:ext cx="10718799" cy="33470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SzPts val="1000"/>
              <a:buNone/>
              <a:tabLst>
                <a:tab pos="457200" algn="l"/>
              </a:tabLst>
            </a:pPr>
            <a:r>
              <a:rPr lang="en-ZA" sz="1750" b="1" dirty="0">
                <a:solidFill>
                  <a:schemeClr val="accent1"/>
                </a:solidFill>
                <a:effectLst/>
                <a:latin typeface="DINOT-Bold" panose="02000503030000020003" pitchFamily="2" charset="77"/>
                <a:ea typeface="Times New Roman" panose="02020603050405020304" pitchFamily="18" charset="0"/>
              </a:rPr>
              <a:t>Communicating about HIVST in Public Spaces (e.g., </a:t>
            </a:r>
            <a:r>
              <a:rPr lang="en-ZA" sz="1750" b="1" dirty="0">
                <a:solidFill>
                  <a:schemeClr val="accent1"/>
                </a:solidFill>
                <a:latin typeface="DINOT-Bold" panose="02000503030000020003" pitchFamily="2" charset="77"/>
                <a:ea typeface="Times New Roman" panose="02020603050405020304" pitchFamily="18" charset="0"/>
              </a:rPr>
              <a:t>w</a:t>
            </a:r>
            <a:r>
              <a:rPr lang="en-ZA" sz="1750" b="1" dirty="0">
                <a:solidFill>
                  <a:schemeClr val="accent1"/>
                </a:solidFill>
                <a:effectLst/>
                <a:latin typeface="DINOT-Bold" panose="02000503030000020003" pitchFamily="2" charset="77"/>
                <a:ea typeface="Times New Roman" panose="02020603050405020304" pitchFamily="18" charset="0"/>
              </a:rPr>
              <a:t>aiting areas):</a:t>
            </a:r>
          </a:p>
        </p:txBody>
      </p:sp>
      <p:sp>
        <p:nvSpPr>
          <p:cNvPr id="15" name="TextBox 14">
            <a:extLst>
              <a:ext uri="{FF2B5EF4-FFF2-40B4-BE49-F238E27FC236}">
                <a16:creationId xmlns:a16="http://schemas.microsoft.com/office/drawing/2014/main" id="{878FECC9-88BC-AEC1-24CB-D08F1EECBBAE}"/>
              </a:ext>
            </a:extLst>
          </p:cNvPr>
          <p:cNvSpPr txBox="1"/>
          <p:nvPr/>
        </p:nvSpPr>
        <p:spPr>
          <a:xfrm>
            <a:off x="736599" y="1705447"/>
            <a:ext cx="10718799" cy="369332"/>
          </a:xfrm>
          <a:prstGeom prst="rect">
            <a:avLst/>
          </a:prstGeom>
          <a:solidFill>
            <a:schemeClr val="accent1"/>
          </a:solidFill>
        </p:spPr>
        <p:txBody>
          <a:bodyPr wrap="square" lIns="91440" tIns="45720" rIns="91440" bIns="45720" anchor="t">
            <a:spAutoFit/>
          </a:bodyPr>
          <a:lstStyle/>
          <a:p>
            <a:r>
              <a:rPr lang="en-US" sz="1750" b="1" dirty="0">
                <a:solidFill>
                  <a:schemeClr val="bg1"/>
                </a:solidFill>
                <a:latin typeface="DINOT-Bold" panose="02000503030000020003" pitchFamily="2" charset="77"/>
              </a:rPr>
              <a:t>Visual aids: </a:t>
            </a:r>
            <a:r>
              <a:rPr lang="en-US" sz="1750" dirty="0">
                <a:solidFill>
                  <a:schemeClr val="bg1"/>
                </a:solidFill>
                <a:latin typeface="DINOT-Regular" panose="02000503030000020003" pitchFamily="2" charset="77"/>
              </a:rPr>
              <a:t>Place posters or infographics with HIVST basics in waiting areas</a:t>
            </a:r>
            <a:endParaRPr lang="en-GB" sz="1750" dirty="0">
              <a:solidFill>
                <a:schemeClr val="bg1"/>
              </a:solidFill>
              <a:latin typeface="DINOT-Regular" panose="02000503030000020003" pitchFamily="2" charset="77"/>
            </a:endParaRPr>
          </a:p>
        </p:txBody>
      </p:sp>
      <p:sp>
        <p:nvSpPr>
          <p:cNvPr id="18" name="TextBox 17">
            <a:extLst>
              <a:ext uri="{FF2B5EF4-FFF2-40B4-BE49-F238E27FC236}">
                <a16:creationId xmlns:a16="http://schemas.microsoft.com/office/drawing/2014/main" id="{ADA1E72D-0EB6-8FA3-EBA1-88FF925A9C33}"/>
              </a:ext>
            </a:extLst>
          </p:cNvPr>
          <p:cNvSpPr txBox="1"/>
          <p:nvPr/>
        </p:nvSpPr>
        <p:spPr>
          <a:xfrm>
            <a:off x="736599" y="2100826"/>
            <a:ext cx="10718799" cy="369332"/>
          </a:xfrm>
          <a:prstGeom prst="rect">
            <a:avLst/>
          </a:prstGeom>
          <a:solidFill>
            <a:schemeClr val="accent1"/>
          </a:solidFill>
        </p:spPr>
        <p:txBody>
          <a:bodyPr wrap="square" lIns="91440" tIns="45720" rIns="91440" bIns="45720" anchor="t">
            <a:spAutoFit/>
          </a:bodyPr>
          <a:lstStyle/>
          <a:p>
            <a:r>
              <a:rPr lang="en-US" sz="1750" b="1" dirty="0">
                <a:solidFill>
                  <a:schemeClr val="bg1"/>
                </a:solidFill>
                <a:latin typeface="DINOT-Bold" panose="02000503030000020003" pitchFamily="2" charset="77"/>
              </a:rPr>
              <a:t>Educational materials: </a:t>
            </a:r>
            <a:r>
              <a:rPr lang="en-US" sz="1750" dirty="0">
                <a:solidFill>
                  <a:schemeClr val="bg1"/>
                </a:solidFill>
                <a:latin typeface="DINOT-Regular" panose="02000503030000020003" pitchFamily="2" charset="77"/>
              </a:rPr>
              <a:t>Provide brochures, posters, or videos to make HIVST information easily accessible </a:t>
            </a:r>
            <a:endParaRPr lang="en-GB" sz="1750" dirty="0">
              <a:solidFill>
                <a:schemeClr val="bg1"/>
              </a:solidFill>
              <a:latin typeface="DINOT-Regular" panose="02000503030000020003" pitchFamily="2" charset="77"/>
            </a:endParaRPr>
          </a:p>
        </p:txBody>
      </p:sp>
      <p:sp>
        <p:nvSpPr>
          <p:cNvPr id="19" name="TextBox 18">
            <a:extLst>
              <a:ext uri="{FF2B5EF4-FFF2-40B4-BE49-F238E27FC236}">
                <a16:creationId xmlns:a16="http://schemas.microsoft.com/office/drawing/2014/main" id="{5FF984FF-B458-D07F-6227-8C71029B7C7D}"/>
              </a:ext>
            </a:extLst>
          </p:cNvPr>
          <p:cNvSpPr txBox="1"/>
          <p:nvPr/>
        </p:nvSpPr>
        <p:spPr>
          <a:xfrm>
            <a:off x="736599" y="2496205"/>
            <a:ext cx="10718799" cy="900246"/>
          </a:xfrm>
          <a:prstGeom prst="rect">
            <a:avLst/>
          </a:prstGeom>
          <a:solidFill>
            <a:schemeClr val="accent1"/>
          </a:solidFill>
        </p:spPr>
        <p:txBody>
          <a:bodyPr wrap="square" lIns="91440" tIns="45720" rIns="91440" bIns="45720" anchor="t">
            <a:spAutoFit/>
          </a:bodyPr>
          <a:lstStyle/>
          <a:p>
            <a:r>
              <a:rPr lang="en-US" sz="1750" b="1" dirty="0">
                <a:solidFill>
                  <a:schemeClr val="bg1"/>
                </a:solidFill>
                <a:latin typeface="DINOT-Bold" panose="02000503030000020003" pitchFamily="2" charset="77"/>
              </a:rPr>
              <a:t>Health talks, group education: </a:t>
            </a:r>
            <a:r>
              <a:rPr lang="en-US" sz="1750" dirty="0">
                <a:solidFill>
                  <a:schemeClr val="bg1"/>
                </a:solidFill>
                <a:latin typeface="DINOT-Regular" panose="02000503030000020003" pitchFamily="2" charset="77"/>
              </a:rPr>
              <a:t>Integrate HIVST into health talks. Provide information on the benefits of HIVST, its limitations, and steps to using an HIVST in short, informative sessions. These can be conducted while clients wait for health services</a:t>
            </a:r>
            <a:endParaRPr lang="en-GB" sz="1750" dirty="0">
              <a:solidFill>
                <a:schemeClr val="bg1"/>
              </a:solidFill>
              <a:latin typeface="DINOT-Regular" panose="02000503030000020003" pitchFamily="2" charset="77"/>
            </a:endParaRPr>
          </a:p>
        </p:txBody>
      </p:sp>
      <p:sp>
        <p:nvSpPr>
          <p:cNvPr id="20" name="TextBox 19">
            <a:extLst>
              <a:ext uri="{FF2B5EF4-FFF2-40B4-BE49-F238E27FC236}">
                <a16:creationId xmlns:a16="http://schemas.microsoft.com/office/drawing/2014/main" id="{D3093EC0-D543-2F9D-CDB1-DB5C6D02DE5A}"/>
              </a:ext>
            </a:extLst>
          </p:cNvPr>
          <p:cNvSpPr txBox="1"/>
          <p:nvPr/>
        </p:nvSpPr>
        <p:spPr>
          <a:xfrm>
            <a:off x="736599" y="3422498"/>
            <a:ext cx="10718799" cy="361637"/>
          </a:xfrm>
          <a:prstGeom prst="rect">
            <a:avLst/>
          </a:prstGeom>
          <a:solidFill>
            <a:schemeClr val="accent1"/>
          </a:solidFill>
        </p:spPr>
        <p:txBody>
          <a:bodyPr wrap="square" lIns="91440" tIns="45720" rIns="91440" bIns="45720" anchor="t">
            <a:spAutoFit/>
          </a:bodyPr>
          <a:lstStyle/>
          <a:p>
            <a:r>
              <a:rPr lang="en-US" sz="1750" b="1" dirty="0">
                <a:solidFill>
                  <a:schemeClr val="bg1"/>
                </a:solidFill>
                <a:latin typeface="DINOT-Bold" panose="02000503030000020003" pitchFamily="2" charset="77"/>
              </a:rPr>
              <a:t>Pre-recorded messages: </a:t>
            </a:r>
            <a:r>
              <a:rPr lang="en-US" sz="1750" dirty="0">
                <a:solidFill>
                  <a:schemeClr val="bg1"/>
                </a:solidFill>
                <a:latin typeface="DINOT-Regular" panose="02000503030000020003" pitchFamily="2" charset="77"/>
              </a:rPr>
              <a:t>Use looping video or audio in the waiting area to share consistent information.</a:t>
            </a:r>
            <a:endParaRPr lang="en-GB" sz="1750" dirty="0">
              <a:solidFill>
                <a:schemeClr val="bg1"/>
              </a:solidFill>
              <a:latin typeface="DINOT-Regular" panose="02000503030000020003" pitchFamily="2" charset="77"/>
            </a:endParaRPr>
          </a:p>
        </p:txBody>
      </p:sp>
      <p:sp>
        <p:nvSpPr>
          <p:cNvPr id="21" name="TextBox 20">
            <a:extLst>
              <a:ext uri="{FF2B5EF4-FFF2-40B4-BE49-F238E27FC236}">
                <a16:creationId xmlns:a16="http://schemas.microsoft.com/office/drawing/2014/main" id="{FB439E85-4C32-F7CE-EFB3-7C9A1AAD8E58}"/>
              </a:ext>
            </a:extLst>
          </p:cNvPr>
          <p:cNvSpPr txBox="1"/>
          <p:nvPr/>
        </p:nvSpPr>
        <p:spPr>
          <a:xfrm>
            <a:off x="736599" y="3810183"/>
            <a:ext cx="10718799" cy="361637"/>
          </a:xfrm>
          <a:prstGeom prst="rect">
            <a:avLst/>
          </a:prstGeom>
          <a:solidFill>
            <a:schemeClr val="accent1"/>
          </a:solidFill>
        </p:spPr>
        <p:txBody>
          <a:bodyPr wrap="square" lIns="91440" tIns="45720" rIns="91440" bIns="45720" anchor="t">
            <a:spAutoFit/>
          </a:bodyPr>
          <a:lstStyle/>
          <a:p>
            <a:r>
              <a:rPr lang="en-US" sz="1750" b="1" dirty="0">
                <a:solidFill>
                  <a:schemeClr val="bg1"/>
                </a:solidFill>
                <a:latin typeface="DINOT-Bold" panose="02000503030000020003" pitchFamily="2" charset="77"/>
              </a:rPr>
              <a:t>QR Codes for digital access: </a:t>
            </a:r>
            <a:r>
              <a:rPr lang="en-US" sz="1750" dirty="0">
                <a:solidFill>
                  <a:schemeClr val="bg1"/>
                </a:solidFill>
                <a:latin typeface="DINOT-Regular" panose="02000503030000020003" pitchFamily="2" charset="77"/>
              </a:rPr>
              <a:t>Provide QR codes linking to online videos, FAQs, and user guides.</a:t>
            </a:r>
            <a:endParaRPr lang="en-GB" sz="1750" dirty="0">
              <a:solidFill>
                <a:schemeClr val="bg1"/>
              </a:solidFill>
              <a:latin typeface="DINOT-Regular" panose="02000503030000020003" pitchFamily="2" charset="77"/>
            </a:endParaRPr>
          </a:p>
        </p:txBody>
      </p:sp>
      <p:pic>
        <p:nvPicPr>
          <p:cNvPr id="2" name="Picture 19">
            <a:extLst>
              <a:ext uri="{FF2B5EF4-FFF2-40B4-BE49-F238E27FC236}">
                <a16:creationId xmlns:a16="http://schemas.microsoft.com/office/drawing/2014/main" id="{9F8A0863-289D-CD09-3F63-E18ED562A9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72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E9B1CC3-6788-5BAD-07AA-C33B7D5936D2}"/>
              </a:ext>
            </a:extLst>
          </p:cNvPr>
          <p:cNvSpPr txBox="1">
            <a:spLocks/>
          </p:cNvSpPr>
          <p:nvPr/>
        </p:nvSpPr>
        <p:spPr>
          <a:xfrm>
            <a:off x="736601" y="298018"/>
            <a:ext cx="10718799" cy="438582"/>
          </a:xfrm>
          <a:prstGeom prst="rect">
            <a:avLst/>
          </a:prstGeom>
        </p:spPr>
        <p:txBody>
          <a:bodyPr vert="horz" wrap="square" lIns="91440" tIns="45720" rIns="91440" bIns="45720" rtlCol="0" anchor="b"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sz="1800" b="0" i="0" u="none" strike="noStrike" kern="0" cap="none" spc="0" baseline="0">
                <a:solidFill>
                  <a:srgbClr val="000000"/>
                </a:solidFill>
                <a:uFillTx/>
              </a:defRPr>
            </a:pPr>
            <a:r>
              <a:rPr lang="en-US" sz="2500" dirty="0">
                <a:solidFill>
                  <a:schemeClr val="accent1"/>
                </a:solidFill>
                <a:latin typeface="DINOT-Regular" panose="02000503030000020003" pitchFamily="2" charset="77"/>
              </a:rPr>
              <a:t>Delivery HIVST &amp; Pre-Test Information (2)</a:t>
            </a:r>
            <a:endParaRPr kumimoji="0" lang="en-US" sz="2500" u="none" strike="noStrike" kern="1200" cap="none" spc="0" normalizeH="0" baseline="0" noProof="0" dirty="0">
              <a:ln>
                <a:noFill/>
              </a:ln>
              <a:solidFill>
                <a:schemeClr val="accent1"/>
              </a:solidFill>
              <a:effectLst/>
              <a:uLnTx/>
              <a:uFillTx/>
              <a:latin typeface="DINOT-Regular" panose="02000503030000020003" pitchFamily="2" charset="77"/>
              <a:cs typeface="Poppins" panose="00000500000000000000" pitchFamily="2" charset="0"/>
            </a:endParaRPr>
          </a:p>
        </p:txBody>
      </p:sp>
      <p:sp>
        <p:nvSpPr>
          <p:cNvPr id="13" name="Rectangle 12">
            <a:extLst>
              <a:ext uri="{FF2B5EF4-FFF2-40B4-BE49-F238E27FC236}">
                <a16:creationId xmlns:a16="http://schemas.microsoft.com/office/drawing/2014/main" id="{906191BB-F926-DBA0-1E10-9D8F1BA8768E}"/>
              </a:ext>
            </a:extLst>
          </p:cNvPr>
          <p:cNvSpPr/>
          <p:nvPr/>
        </p:nvSpPr>
        <p:spPr>
          <a:xfrm>
            <a:off x="736601" y="0"/>
            <a:ext cx="10718799" cy="15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14" name="Title 1">
            <a:extLst>
              <a:ext uri="{FF2B5EF4-FFF2-40B4-BE49-F238E27FC236}">
                <a16:creationId xmlns:a16="http://schemas.microsoft.com/office/drawing/2014/main" id="{2D9A1846-1955-1265-C2C4-C95C7DA9DCEA}"/>
              </a:ext>
            </a:extLst>
          </p:cNvPr>
          <p:cNvSpPr txBox="1">
            <a:spLocks/>
          </p:cNvSpPr>
          <p:nvPr/>
        </p:nvSpPr>
        <p:spPr>
          <a:xfrm>
            <a:off x="0" y="335622"/>
            <a:ext cx="736600" cy="400978"/>
          </a:xfrm>
          <a:prstGeom prst="rect">
            <a:avLst/>
          </a:prstGeom>
        </p:spPr>
        <p:txBody>
          <a:bodyPr vert="horz" wrap="square" lIns="91440" tIns="10800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250" dirty="0">
                <a:solidFill>
                  <a:schemeClr val="tx2"/>
                </a:solidFill>
                <a:latin typeface="DINOT-Regular" panose="02000503030000020003" pitchFamily="2" charset="77"/>
              </a:rPr>
              <a:t>4</a:t>
            </a:r>
          </a:p>
        </p:txBody>
      </p:sp>
      <p:sp>
        <p:nvSpPr>
          <p:cNvPr id="15" name="Content Placeholder 2">
            <a:extLst>
              <a:ext uri="{FF2B5EF4-FFF2-40B4-BE49-F238E27FC236}">
                <a16:creationId xmlns:a16="http://schemas.microsoft.com/office/drawing/2014/main" id="{F5273010-E1B1-63A0-1791-ABE7FE174875}"/>
              </a:ext>
            </a:extLst>
          </p:cNvPr>
          <p:cNvSpPr txBox="1">
            <a:spLocks/>
          </p:cNvSpPr>
          <p:nvPr/>
        </p:nvSpPr>
        <p:spPr>
          <a:xfrm>
            <a:off x="736600" y="1109883"/>
            <a:ext cx="10718799" cy="33470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SzPts val="1000"/>
              <a:buNone/>
              <a:tabLst>
                <a:tab pos="457200" algn="l"/>
              </a:tabLst>
            </a:pPr>
            <a:r>
              <a:rPr lang="en-ZA" sz="1750" b="1" dirty="0">
                <a:solidFill>
                  <a:schemeClr val="accent1"/>
                </a:solidFill>
                <a:effectLst/>
                <a:latin typeface="DINOT-Bold" panose="02000503030000020003" pitchFamily="2" charset="77"/>
                <a:ea typeface="Times New Roman" panose="02020603050405020304" pitchFamily="18" charset="0"/>
              </a:rPr>
              <a:t>Communicating about HIVST in Private Spaces (e.g., consultation rooms):</a:t>
            </a:r>
          </a:p>
        </p:txBody>
      </p:sp>
      <p:sp>
        <p:nvSpPr>
          <p:cNvPr id="16" name="TextBox 15">
            <a:extLst>
              <a:ext uri="{FF2B5EF4-FFF2-40B4-BE49-F238E27FC236}">
                <a16:creationId xmlns:a16="http://schemas.microsoft.com/office/drawing/2014/main" id="{2520B12E-A22C-CD2F-DC09-4DAA540ED2E2}"/>
              </a:ext>
            </a:extLst>
          </p:cNvPr>
          <p:cNvSpPr txBox="1"/>
          <p:nvPr/>
        </p:nvSpPr>
        <p:spPr>
          <a:xfrm>
            <a:off x="736599" y="1705447"/>
            <a:ext cx="10718799" cy="630942"/>
          </a:xfrm>
          <a:prstGeom prst="rect">
            <a:avLst/>
          </a:prstGeom>
          <a:solidFill>
            <a:schemeClr val="accent1"/>
          </a:solidFill>
        </p:spPr>
        <p:txBody>
          <a:bodyPr wrap="square" lIns="91440" tIns="45720" rIns="91440" bIns="45720" anchor="t">
            <a:spAutoFit/>
          </a:bodyPr>
          <a:lstStyle/>
          <a:p>
            <a:r>
              <a:rPr lang="en-US" sz="1750" b="1" dirty="0">
                <a:solidFill>
                  <a:schemeClr val="bg1"/>
                </a:solidFill>
                <a:latin typeface="DINOT-Bold" panose="02000503030000020003" pitchFamily="2" charset="77"/>
              </a:rPr>
              <a:t>One-on-one pre-test information: </a:t>
            </a:r>
            <a:r>
              <a:rPr lang="en-US" sz="1750" dirty="0">
                <a:solidFill>
                  <a:schemeClr val="bg1"/>
                </a:solidFill>
                <a:latin typeface="DINOT-Regular" panose="02000503030000020003" pitchFamily="2" charset="77"/>
              </a:rPr>
              <a:t>Provide personalized education and guidance on using an HIVST, interpreting results, and next steps based on HIVST result.</a:t>
            </a:r>
            <a:endParaRPr lang="en-GB" sz="1750" dirty="0">
              <a:solidFill>
                <a:schemeClr val="bg1"/>
              </a:solidFill>
              <a:latin typeface="DINOT-Regular" panose="02000503030000020003" pitchFamily="2" charset="77"/>
            </a:endParaRPr>
          </a:p>
        </p:txBody>
      </p:sp>
      <p:sp>
        <p:nvSpPr>
          <p:cNvPr id="19" name="TextBox 18">
            <a:extLst>
              <a:ext uri="{FF2B5EF4-FFF2-40B4-BE49-F238E27FC236}">
                <a16:creationId xmlns:a16="http://schemas.microsoft.com/office/drawing/2014/main" id="{5CB76123-F722-8970-98C7-92BCC02EFE5F}"/>
              </a:ext>
            </a:extLst>
          </p:cNvPr>
          <p:cNvSpPr txBox="1"/>
          <p:nvPr/>
        </p:nvSpPr>
        <p:spPr>
          <a:xfrm>
            <a:off x="736599" y="2364768"/>
            <a:ext cx="10718799" cy="900246"/>
          </a:xfrm>
          <a:prstGeom prst="rect">
            <a:avLst/>
          </a:prstGeom>
          <a:solidFill>
            <a:schemeClr val="accent1"/>
          </a:solidFill>
        </p:spPr>
        <p:txBody>
          <a:bodyPr wrap="square" lIns="91440" tIns="45720" rIns="91440" bIns="45720" anchor="t">
            <a:spAutoFit/>
          </a:bodyPr>
          <a:lstStyle/>
          <a:p>
            <a:r>
              <a:rPr lang="en-US" sz="1750" b="1" dirty="0">
                <a:solidFill>
                  <a:schemeClr val="bg1"/>
                </a:solidFill>
                <a:latin typeface="DINOT-Bold" panose="02000503030000020003" pitchFamily="2" charset="77"/>
              </a:rPr>
              <a:t>Additional pre-test information: </a:t>
            </a:r>
            <a:r>
              <a:rPr lang="en-US" sz="1750" dirty="0">
                <a:solidFill>
                  <a:schemeClr val="bg1"/>
                </a:solidFill>
                <a:latin typeface="DINOT-Regular" panose="02000503030000020003" pitchFamily="2" charset="77"/>
              </a:rPr>
              <a:t>Provide additional counseling support to clients who express specific fears or questions, offering detailed explanations and reassurance. The client's specific situation can be taken into account when considering HIV testing.</a:t>
            </a:r>
            <a:endParaRPr lang="en-GB" sz="1750" dirty="0">
              <a:solidFill>
                <a:schemeClr val="bg1"/>
              </a:solidFill>
              <a:latin typeface="DINOT-Regular" panose="02000503030000020003" pitchFamily="2" charset="77"/>
            </a:endParaRPr>
          </a:p>
        </p:txBody>
      </p:sp>
      <p:sp>
        <p:nvSpPr>
          <p:cNvPr id="20" name="TextBox 19">
            <a:extLst>
              <a:ext uri="{FF2B5EF4-FFF2-40B4-BE49-F238E27FC236}">
                <a16:creationId xmlns:a16="http://schemas.microsoft.com/office/drawing/2014/main" id="{4A272125-8183-2D0D-5729-C559DBA38E76}"/>
              </a:ext>
            </a:extLst>
          </p:cNvPr>
          <p:cNvSpPr txBox="1"/>
          <p:nvPr/>
        </p:nvSpPr>
        <p:spPr>
          <a:xfrm>
            <a:off x="736599" y="3293393"/>
            <a:ext cx="10718799" cy="630942"/>
          </a:xfrm>
          <a:prstGeom prst="rect">
            <a:avLst/>
          </a:prstGeom>
          <a:solidFill>
            <a:schemeClr val="accent1"/>
          </a:solidFill>
        </p:spPr>
        <p:txBody>
          <a:bodyPr wrap="square" lIns="91440" tIns="45720" rIns="91440" bIns="45720" anchor="t">
            <a:spAutoFit/>
          </a:bodyPr>
          <a:lstStyle/>
          <a:p>
            <a:r>
              <a:rPr lang="en-US" sz="1750" b="1" dirty="0">
                <a:solidFill>
                  <a:schemeClr val="bg1"/>
                </a:solidFill>
                <a:latin typeface="DINOT-Bold" panose="02000503030000020003" pitchFamily="2" charset="77"/>
              </a:rPr>
              <a:t>Demonstration or visual aid: </a:t>
            </a:r>
            <a:r>
              <a:rPr lang="en-US" sz="1750" dirty="0">
                <a:solidFill>
                  <a:schemeClr val="bg1"/>
                </a:solidFill>
                <a:latin typeface="DINOT-Regular" panose="02000503030000020003" pitchFamily="2" charset="77"/>
              </a:rPr>
              <a:t>Show a sample kit or step-by-step guide to ensure clients understand the testing procedure using self-tests.</a:t>
            </a:r>
            <a:endParaRPr lang="en-GB" sz="1750" dirty="0">
              <a:solidFill>
                <a:schemeClr val="bg1"/>
              </a:solidFill>
              <a:latin typeface="DINOT-Regular" panose="02000503030000020003" pitchFamily="2" charset="77"/>
            </a:endParaRPr>
          </a:p>
        </p:txBody>
      </p:sp>
      <p:sp>
        <p:nvSpPr>
          <p:cNvPr id="21" name="TextBox 20">
            <a:extLst>
              <a:ext uri="{FF2B5EF4-FFF2-40B4-BE49-F238E27FC236}">
                <a16:creationId xmlns:a16="http://schemas.microsoft.com/office/drawing/2014/main" id="{C88543E0-9FD8-C18D-DC3C-4086875D87D3}"/>
              </a:ext>
            </a:extLst>
          </p:cNvPr>
          <p:cNvSpPr txBox="1"/>
          <p:nvPr/>
        </p:nvSpPr>
        <p:spPr>
          <a:xfrm>
            <a:off x="736599" y="3952714"/>
            <a:ext cx="10718799" cy="361637"/>
          </a:xfrm>
          <a:prstGeom prst="rect">
            <a:avLst/>
          </a:prstGeom>
          <a:solidFill>
            <a:schemeClr val="accent1"/>
          </a:solidFill>
        </p:spPr>
        <p:txBody>
          <a:bodyPr wrap="square" lIns="91440" tIns="45720" rIns="91440" bIns="45720" anchor="t">
            <a:spAutoFit/>
          </a:bodyPr>
          <a:lstStyle/>
          <a:p>
            <a:r>
              <a:rPr lang="en-US" sz="1750" b="1" dirty="0">
                <a:solidFill>
                  <a:schemeClr val="bg1"/>
                </a:solidFill>
                <a:latin typeface="DINOT-Bold" panose="02000503030000020003" pitchFamily="2" charset="77"/>
              </a:rPr>
              <a:t>Written guide: </a:t>
            </a:r>
            <a:r>
              <a:rPr lang="en-US" sz="1750" dirty="0">
                <a:solidFill>
                  <a:schemeClr val="bg1"/>
                </a:solidFill>
                <a:latin typeface="DINOT-Regular" panose="02000503030000020003" pitchFamily="2" charset="77"/>
              </a:rPr>
              <a:t>Offer a simple guide covering self-testing steps, result interpretation, and next steps</a:t>
            </a:r>
            <a:endParaRPr lang="en-GB" sz="1750" dirty="0">
              <a:solidFill>
                <a:schemeClr val="bg1"/>
              </a:solidFill>
              <a:latin typeface="DINOT-Regular" panose="02000503030000020003" pitchFamily="2" charset="77"/>
            </a:endParaRPr>
          </a:p>
        </p:txBody>
      </p:sp>
      <p:sp>
        <p:nvSpPr>
          <p:cNvPr id="22" name="TextBox 21">
            <a:extLst>
              <a:ext uri="{FF2B5EF4-FFF2-40B4-BE49-F238E27FC236}">
                <a16:creationId xmlns:a16="http://schemas.microsoft.com/office/drawing/2014/main" id="{2D94BEA2-1F54-4445-18BC-E6A553F09A13}"/>
              </a:ext>
            </a:extLst>
          </p:cNvPr>
          <p:cNvSpPr txBox="1"/>
          <p:nvPr/>
        </p:nvSpPr>
        <p:spPr>
          <a:xfrm>
            <a:off x="736599" y="4342730"/>
            <a:ext cx="10718799" cy="630942"/>
          </a:xfrm>
          <a:prstGeom prst="rect">
            <a:avLst/>
          </a:prstGeom>
          <a:solidFill>
            <a:schemeClr val="accent1"/>
          </a:solidFill>
        </p:spPr>
        <p:txBody>
          <a:bodyPr wrap="square" lIns="91440" tIns="45720" rIns="91440" bIns="45720" anchor="t">
            <a:spAutoFit/>
          </a:bodyPr>
          <a:lstStyle/>
          <a:p>
            <a:r>
              <a:rPr lang="en-US" sz="1750" b="1" dirty="0">
                <a:solidFill>
                  <a:schemeClr val="bg1"/>
                </a:solidFill>
                <a:latin typeface="DINOT-Bold" panose="02000503030000020003" pitchFamily="2" charset="77"/>
              </a:rPr>
              <a:t>Reassurance of privacy and confidentiality: </a:t>
            </a:r>
            <a:r>
              <a:rPr lang="en-US" sz="1750" dirty="0">
                <a:solidFill>
                  <a:schemeClr val="bg1"/>
                </a:solidFill>
                <a:latin typeface="DINOT-Regular" panose="02000503030000020003" pitchFamily="2" charset="77"/>
              </a:rPr>
              <a:t>Emphasize confidentiality to create a comfortable environment for testing</a:t>
            </a:r>
            <a:endParaRPr lang="en-GB" sz="1750" dirty="0">
              <a:solidFill>
                <a:schemeClr val="bg1"/>
              </a:solidFill>
              <a:latin typeface="DINOT-Regular" panose="02000503030000020003" pitchFamily="2" charset="77"/>
            </a:endParaRPr>
          </a:p>
        </p:txBody>
      </p:sp>
      <p:sp>
        <p:nvSpPr>
          <p:cNvPr id="23" name="TextBox 22">
            <a:extLst>
              <a:ext uri="{FF2B5EF4-FFF2-40B4-BE49-F238E27FC236}">
                <a16:creationId xmlns:a16="http://schemas.microsoft.com/office/drawing/2014/main" id="{2CAE81D9-3F99-793F-950E-6B50EA9E9DF2}"/>
              </a:ext>
            </a:extLst>
          </p:cNvPr>
          <p:cNvSpPr txBox="1"/>
          <p:nvPr/>
        </p:nvSpPr>
        <p:spPr>
          <a:xfrm>
            <a:off x="736599" y="5002050"/>
            <a:ext cx="10718799" cy="900246"/>
          </a:xfrm>
          <a:prstGeom prst="rect">
            <a:avLst/>
          </a:prstGeom>
          <a:solidFill>
            <a:schemeClr val="accent1"/>
          </a:solidFill>
        </p:spPr>
        <p:txBody>
          <a:bodyPr wrap="square" lIns="91440" tIns="45720" rIns="91440" bIns="45720" anchor="t">
            <a:spAutoFit/>
          </a:bodyPr>
          <a:lstStyle/>
          <a:p>
            <a:r>
              <a:rPr lang="en-US" sz="1750" b="1" dirty="0">
                <a:solidFill>
                  <a:schemeClr val="bg1"/>
                </a:solidFill>
                <a:latin typeface="DINOT-Bold" panose="02000503030000020003" pitchFamily="2" charset="77"/>
              </a:rPr>
              <a:t>Linkage to support services: </a:t>
            </a:r>
            <a:r>
              <a:rPr lang="en-US" sz="1750" dirty="0">
                <a:solidFill>
                  <a:schemeClr val="bg1"/>
                </a:solidFill>
                <a:latin typeface="DINOT-Regular" panose="02000503030000020003" pitchFamily="2" charset="77"/>
              </a:rPr>
              <a:t>Give clear instructions for confirmatory testing within facility and linkage to both prevention and care services during the same visit, follow-up, including contact details for post-test support.</a:t>
            </a:r>
            <a:endParaRPr lang="en-GB" sz="1750" dirty="0">
              <a:solidFill>
                <a:schemeClr val="bg1"/>
              </a:solidFill>
              <a:latin typeface="DINOT-Regular" panose="02000503030000020003" pitchFamily="2" charset="77"/>
            </a:endParaRPr>
          </a:p>
        </p:txBody>
      </p:sp>
      <p:pic>
        <p:nvPicPr>
          <p:cNvPr id="2" name="Picture 19">
            <a:extLst>
              <a:ext uri="{FF2B5EF4-FFF2-40B4-BE49-F238E27FC236}">
                <a16:creationId xmlns:a16="http://schemas.microsoft.com/office/drawing/2014/main" id="{10D4CA2D-424E-C38F-51E9-E5FF395AE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0916" y="6444963"/>
            <a:ext cx="1088968" cy="34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587557"/>
      </p:ext>
    </p:extLst>
  </p:cSld>
  <p:clrMapOvr>
    <a:masterClrMapping/>
  </p:clrMapOvr>
</p:sld>
</file>

<file path=ppt/theme/theme1.xml><?xml version="1.0" encoding="utf-8"?>
<a:theme xmlns:a="http://schemas.openxmlformats.org/drawingml/2006/main" name="Office Theme">
  <a:themeElements>
    <a:clrScheme name="Custom 1">
      <a:dk1>
        <a:srgbClr val="262626"/>
      </a:dk1>
      <a:lt1>
        <a:srgbClr val="FFFFFF"/>
      </a:lt1>
      <a:dk2>
        <a:srgbClr val="595959"/>
      </a:dk2>
      <a:lt2>
        <a:srgbClr val="E6E6E6"/>
      </a:lt2>
      <a:accent1>
        <a:srgbClr val="0093D5"/>
      </a:accent1>
      <a:accent2>
        <a:srgbClr val="74CEE2"/>
      </a:accent2>
      <a:accent3>
        <a:srgbClr val="38B549"/>
      </a:accent3>
      <a:accent4>
        <a:srgbClr val="CBDB2A"/>
      </a:accent4>
      <a:accent5>
        <a:srgbClr val="F1593A"/>
      </a:accent5>
      <a:accent6>
        <a:srgbClr val="FFF200"/>
      </a:accent6>
      <a:hlink>
        <a:srgbClr val="0066CC"/>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F56CD889864843BBDDABBCD86C362D" ma:contentTypeVersion="4" ma:contentTypeDescription="Create a new document." ma:contentTypeScope="" ma:versionID="40018ac067066cd07ec7600bd30124f9">
  <xsd:schema xmlns:xsd="http://www.w3.org/2001/XMLSchema" xmlns:xs="http://www.w3.org/2001/XMLSchema" xmlns:p="http://schemas.microsoft.com/office/2006/metadata/properties" xmlns:ns2="0061148b-c7d6-4574-9263-e61503f8f51f" targetNamespace="http://schemas.microsoft.com/office/2006/metadata/properties" ma:root="true" ma:fieldsID="9cba2e774101c47c1d5b75b7966f1f8f" ns2:_="">
    <xsd:import namespace="0061148b-c7d6-4574-9263-e61503f8f51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1148b-c7d6-4574-9263-e61503f8f5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E21886-64D4-491A-ABB8-B2AA00A34D6D}">
  <ds:schemaRefs>
    <ds:schemaRef ds:uri="http://schemas.microsoft.com/sharepoint/v3/contenttype/forms"/>
  </ds:schemaRefs>
</ds:datastoreItem>
</file>

<file path=customXml/itemProps2.xml><?xml version="1.0" encoding="utf-8"?>
<ds:datastoreItem xmlns:ds="http://schemas.openxmlformats.org/officeDocument/2006/customXml" ds:itemID="{F34E9BED-C677-40DF-921F-111216069608}">
  <ds:schemaRefs>
    <ds:schemaRef ds:uri="http://schemas.microsoft.com/office/2006/documentManagement/type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0061148b-c7d6-4574-9263-e61503f8f51f"/>
    <ds:schemaRef ds:uri="http://www.w3.org/XML/1998/namespace"/>
  </ds:schemaRefs>
</ds:datastoreItem>
</file>

<file path=customXml/itemProps3.xml><?xml version="1.0" encoding="utf-8"?>
<ds:datastoreItem xmlns:ds="http://schemas.openxmlformats.org/officeDocument/2006/customXml" ds:itemID="{0E8C1731-608C-4822-A0AF-323A6FDD66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61148b-c7d6-4574-9263-e61503f8f5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23396</TotalTime>
  <Words>2514</Words>
  <Application>Microsoft Office PowerPoint</Application>
  <PresentationFormat>Widescreen</PresentationFormat>
  <Paragraphs>272</Paragraphs>
  <Slides>22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DINOT-Regular</vt:lpstr>
      <vt:lpstr>Calibri Light</vt:lpstr>
      <vt:lpstr>Symbol</vt:lpstr>
      <vt:lpstr>DINOT-LightItalic</vt:lpstr>
      <vt:lpstr>Arial</vt:lpstr>
      <vt:lpstr>DINOT-Bold</vt:lpstr>
      <vt:lpstr>Calibri</vt:lpstr>
      <vt:lpstr>Office Theme</vt:lpstr>
      <vt:lpstr>MODULE 4: MOBILISING FOR HIV SELF-TESTING PRE-TEST INFORMATION CONDUCTING HIV SELF-TESTING</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INTRODUCTION TO DIFFERENTIATED TESTING SERVICES</dc:title>
  <dc:creator>Karin Hatzold</dc:creator>
  <cp:lastModifiedBy>MSIMANGA, Busisiwe</cp:lastModifiedBy>
  <cp:revision>535</cp:revision>
  <dcterms:created xsi:type="dcterms:W3CDTF">2024-10-24T12:53:48Z</dcterms:created>
  <dcterms:modified xsi:type="dcterms:W3CDTF">2025-06-12T19:56:21Z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0x010100D0F56CD889864843BBDDABBCD86C362D</vt:lpwstr>
  </property>
</Properties>
</file>