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i7qN21oRmUXa5R/2Qt6khpIuh55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ZA"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5" name="Google Shape;23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8" name="Google Shape;248;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9" name="Google Shape;249;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ZA"/>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7" name="Google Shape;257;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8" name="Google Shape;258;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ZA" sz="1200" u="none" strike="noStrike" cap="none">
                <a:solidFill>
                  <a:srgbClr val="000000"/>
                </a:solidFill>
              </a:rPr>
              <a:t>13</a:t>
            </a:fld>
            <a:endParaRPr sz="1200" u="none" strike="noStrike" cap="none">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6" name="Google Shape;12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5" name="Google Shape;13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4" name="Google Shape;14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 name="Google Shape;16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4" name="Google Shape;174;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and Content" type="obj">
  <p:cSld name="OBJECT">
    <p:spTree>
      <p:nvGrpSpPr>
        <p:cNvPr id="1" name="Shape 17"/>
        <p:cNvGrpSpPr/>
        <p:nvPr/>
      </p:nvGrpSpPr>
      <p:grpSpPr>
        <a:xfrm>
          <a:off x="0" y="0"/>
          <a:ext cx="0" cy="0"/>
          <a:chOff x="0" y="0"/>
          <a:chExt cx="0" cy="0"/>
        </a:xfrm>
      </p:grpSpPr>
      <p:sp>
        <p:nvSpPr>
          <p:cNvPr id="18" name="Google Shape;18;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ZA"/>
              <a:t>‹#›</a:t>
            </a:fld>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Title and Vertical Text" type="vertTx">
  <p:cSld name="VERTICAL_TEXT">
    <p:spTree>
      <p:nvGrpSpPr>
        <p:cNvPr id="1" name="Shape 74"/>
        <p:cNvGrpSpPr/>
        <p:nvPr/>
      </p:nvGrpSpPr>
      <p:grpSpPr>
        <a:xfrm>
          <a:off x="0" y="0"/>
          <a:ext cx="0" cy="0"/>
          <a:chOff x="0" y="0"/>
          <a:chExt cx="0" cy="0"/>
        </a:xfrm>
      </p:grpSpPr>
      <p:sp>
        <p:nvSpPr>
          <p:cNvPr id="75" name="Google Shape;75;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Z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80"/>
        <p:cNvGrpSpPr/>
        <p:nvPr/>
      </p:nvGrpSpPr>
      <p:grpSpPr>
        <a:xfrm>
          <a:off x="0" y="0"/>
          <a:ext cx="0" cy="0"/>
          <a:chOff x="0" y="0"/>
          <a:chExt cx="0" cy="0"/>
        </a:xfrm>
      </p:grpSpPr>
      <p:sp>
        <p:nvSpPr>
          <p:cNvPr id="81" name="Google Shape;81;p2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2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3" name="Google Shape;83;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ZA"/>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1_Custom Layout">
  <p:cSld name="1_Custom Layout">
    <p:spTree>
      <p:nvGrpSpPr>
        <p:cNvPr id="1" name="Shape 86"/>
        <p:cNvGrpSpPr/>
        <p:nvPr/>
      </p:nvGrpSpPr>
      <p:grpSpPr>
        <a:xfrm>
          <a:off x="0" y="0"/>
          <a:ext cx="0" cy="0"/>
          <a:chOff x="0" y="0"/>
          <a:chExt cx="0" cy="0"/>
        </a:xfrm>
      </p:grpSpPr>
      <p:sp>
        <p:nvSpPr>
          <p:cNvPr id="87" name="Google Shape;87;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3"/>
        <p:cNvGrpSpPr/>
        <p:nvPr/>
      </p:nvGrpSpPr>
      <p:grpSpPr>
        <a:xfrm>
          <a:off x="0" y="0"/>
          <a:ext cx="0" cy="0"/>
          <a:chOff x="0" y="0"/>
          <a:chExt cx="0" cy="0"/>
        </a:xfrm>
      </p:grpSpPr>
      <p:sp>
        <p:nvSpPr>
          <p:cNvPr id="24" name="Google Shape;24;p1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6" name="Google Shape;26;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Z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29"/>
        <p:cNvGrpSpPr/>
        <p:nvPr/>
      </p:nvGrpSpPr>
      <p:grpSpPr>
        <a:xfrm>
          <a:off x="0" y="0"/>
          <a:ext cx="0" cy="0"/>
          <a:chOff x="0" y="0"/>
          <a:chExt cx="0" cy="0"/>
        </a:xfrm>
      </p:grpSpPr>
      <p:sp>
        <p:nvSpPr>
          <p:cNvPr id="30" name="Google Shape;30;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Z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33"/>
        <p:cNvGrpSpPr/>
        <p:nvPr/>
      </p:nvGrpSpPr>
      <p:grpSpPr>
        <a:xfrm>
          <a:off x="0" y="0"/>
          <a:ext cx="0" cy="0"/>
          <a:chOff x="0" y="0"/>
          <a:chExt cx="0" cy="0"/>
        </a:xfrm>
      </p:grpSpPr>
      <p:sp>
        <p:nvSpPr>
          <p:cNvPr id="34" name="Google Shape;34;p1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B8B8B"/>
              </a:buClr>
              <a:buSzPts val="2400"/>
              <a:buNone/>
              <a:defRPr sz="2400">
                <a:solidFill>
                  <a:srgbClr val="8B8B8B"/>
                </a:solidFill>
              </a:defRPr>
            </a:lvl1pPr>
            <a:lvl2pPr marL="914400" lvl="1" indent="-228600" algn="l">
              <a:lnSpc>
                <a:spcPct val="90000"/>
              </a:lnSpc>
              <a:spcBef>
                <a:spcPts val="500"/>
              </a:spcBef>
              <a:spcAft>
                <a:spcPts val="0"/>
              </a:spcAft>
              <a:buClr>
                <a:srgbClr val="8B8B8B"/>
              </a:buClr>
              <a:buSzPts val="2000"/>
              <a:buNone/>
              <a:defRPr sz="2000">
                <a:solidFill>
                  <a:srgbClr val="8B8B8B"/>
                </a:solidFill>
              </a:defRPr>
            </a:lvl2pPr>
            <a:lvl3pPr marL="1371600" lvl="2" indent="-228600" algn="l">
              <a:lnSpc>
                <a:spcPct val="90000"/>
              </a:lnSpc>
              <a:spcBef>
                <a:spcPts val="500"/>
              </a:spcBef>
              <a:spcAft>
                <a:spcPts val="0"/>
              </a:spcAft>
              <a:buClr>
                <a:srgbClr val="8B8B8B"/>
              </a:buClr>
              <a:buSzPts val="1800"/>
              <a:buNone/>
              <a:defRPr sz="1800">
                <a:solidFill>
                  <a:srgbClr val="8B8B8B"/>
                </a:solidFill>
              </a:defRPr>
            </a:lvl3pPr>
            <a:lvl4pPr marL="1828800" lvl="3" indent="-228600" algn="l">
              <a:lnSpc>
                <a:spcPct val="90000"/>
              </a:lnSpc>
              <a:spcBef>
                <a:spcPts val="500"/>
              </a:spcBef>
              <a:spcAft>
                <a:spcPts val="0"/>
              </a:spcAft>
              <a:buClr>
                <a:srgbClr val="8B8B8B"/>
              </a:buClr>
              <a:buSzPts val="1600"/>
              <a:buNone/>
              <a:defRPr sz="1600">
                <a:solidFill>
                  <a:srgbClr val="8B8B8B"/>
                </a:solidFill>
              </a:defRPr>
            </a:lvl4pPr>
            <a:lvl5pPr marL="2286000" lvl="4" indent="-228600" algn="l">
              <a:lnSpc>
                <a:spcPct val="90000"/>
              </a:lnSpc>
              <a:spcBef>
                <a:spcPts val="500"/>
              </a:spcBef>
              <a:spcAft>
                <a:spcPts val="0"/>
              </a:spcAft>
              <a:buClr>
                <a:srgbClr val="8B8B8B"/>
              </a:buClr>
              <a:buSzPts val="1600"/>
              <a:buNone/>
              <a:defRPr sz="1600">
                <a:solidFill>
                  <a:srgbClr val="8B8B8B"/>
                </a:solidFill>
              </a:defRPr>
            </a:lvl5pPr>
            <a:lvl6pPr marL="2743200" lvl="5" indent="-228600" algn="l">
              <a:lnSpc>
                <a:spcPct val="90000"/>
              </a:lnSpc>
              <a:spcBef>
                <a:spcPts val="500"/>
              </a:spcBef>
              <a:spcAft>
                <a:spcPts val="0"/>
              </a:spcAft>
              <a:buClr>
                <a:srgbClr val="8B8B8B"/>
              </a:buClr>
              <a:buSzPts val="1600"/>
              <a:buNone/>
              <a:defRPr sz="1600">
                <a:solidFill>
                  <a:srgbClr val="8B8B8B"/>
                </a:solidFill>
              </a:defRPr>
            </a:lvl6pPr>
            <a:lvl7pPr marL="3200400" lvl="6" indent="-228600" algn="l">
              <a:lnSpc>
                <a:spcPct val="90000"/>
              </a:lnSpc>
              <a:spcBef>
                <a:spcPts val="500"/>
              </a:spcBef>
              <a:spcAft>
                <a:spcPts val="0"/>
              </a:spcAft>
              <a:buClr>
                <a:srgbClr val="8B8B8B"/>
              </a:buClr>
              <a:buSzPts val="1600"/>
              <a:buNone/>
              <a:defRPr sz="1600">
                <a:solidFill>
                  <a:srgbClr val="8B8B8B"/>
                </a:solidFill>
              </a:defRPr>
            </a:lvl7pPr>
            <a:lvl8pPr marL="3657600" lvl="7" indent="-228600" algn="l">
              <a:lnSpc>
                <a:spcPct val="90000"/>
              </a:lnSpc>
              <a:spcBef>
                <a:spcPts val="500"/>
              </a:spcBef>
              <a:spcAft>
                <a:spcPts val="0"/>
              </a:spcAft>
              <a:buClr>
                <a:srgbClr val="8B8B8B"/>
              </a:buClr>
              <a:buSzPts val="1600"/>
              <a:buNone/>
              <a:defRPr sz="1600">
                <a:solidFill>
                  <a:srgbClr val="8B8B8B"/>
                </a:solidFill>
              </a:defRPr>
            </a:lvl8pPr>
            <a:lvl9pPr marL="4114800" lvl="8" indent="-228600" algn="l">
              <a:lnSpc>
                <a:spcPct val="90000"/>
              </a:lnSpc>
              <a:spcBef>
                <a:spcPts val="500"/>
              </a:spcBef>
              <a:spcAft>
                <a:spcPts val="0"/>
              </a:spcAft>
              <a:buClr>
                <a:srgbClr val="8B8B8B"/>
              </a:buClr>
              <a:buSzPts val="1600"/>
              <a:buNone/>
              <a:defRPr sz="1600">
                <a:solidFill>
                  <a:srgbClr val="8B8B8B"/>
                </a:solidFill>
              </a:defRPr>
            </a:lvl9pPr>
          </a:lstStyle>
          <a:p>
            <a:endParaRPr/>
          </a:p>
        </p:txBody>
      </p:sp>
      <p:sp>
        <p:nvSpPr>
          <p:cNvPr id="36" name="Google Shape;36;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Z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wo Content" type="twoObj">
  <p:cSld name="TWO_OBJECTS">
    <p:spTree>
      <p:nvGrpSpPr>
        <p:cNvPr id="1" name="Shape 39"/>
        <p:cNvGrpSpPr/>
        <p:nvPr/>
      </p:nvGrpSpPr>
      <p:grpSpPr>
        <a:xfrm>
          <a:off x="0" y="0"/>
          <a:ext cx="0" cy="0"/>
          <a:chOff x="0" y="0"/>
          <a:chExt cx="0" cy="0"/>
        </a:xfrm>
      </p:grpSpPr>
      <p:sp>
        <p:nvSpPr>
          <p:cNvPr id="40" name="Google Shape;40;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1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Z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Comparison" type="twoTxTwoObj">
  <p:cSld name="TWO_OBJECTS_WITH_TEXT">
    <p:spTree>
      <p:nvGrpSpPr>
        <p:cNvPr id="1" name="Shape 46"/>
        <p:cNvGrpSpPr/>
        <p:nvPr/>
      </p:nvGrpSpPr>
      <p:grpSpPr>
        <a:xfrm>
          <a:off x="0" y="0"/>
          <a:ext cx="0" cy="0"/>
          <a:chOff x="0" y="0"/>
          <a:chExt cx="0" cy="0"/>
        </a:xfrm>
      </p:grpSpPr>
      <p:sp>
        <p:nvSpPr>
          <p:cNvPr id="47" name="Google Shape;47;p2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2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2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2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1" name="Google Shape;51;p2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2" name="Google Shape;52;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Z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Title Only" type="titleOnly">
  <p:cSld name="TITLE_ONLY">
    <p:spTree>
      <p:nvGrpSpPr>
        <p:cNvPr id="1" name="Shape 55"/>
        <p:cNvGrpSpPr/>
        <p:nvPr/>
      </p:nvGrpSpPr>
      <p:grpSpPr>
        <a:xfrm>
          <a:off x="0" y="0"/>
          <a:ext cx="0" cy="0"/>
          <a:chOff x="0" y="0"/>
          <a:chExt cx="0" cy="0"/>
        </a:xfrm>
      </p:grpSpPr>
      <p:sp>
        <p:nvSpPr>
          <p:cNvPr id="56" name="Google Shape;56;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Z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60"/>
        <p:cNvGrpSpPr/>
        <p:nvPr/>
      </p:nvGrpSpPr>
      <p:grpSpPr>
        <a:xfrm>
          <a:off x="0" y="0"/>
          <a:ext cx="0" cy="0"/>
          <a:chOff x="0" y="0"/>
          <a:chExt cx="0" cy="0"/>
        </a:xfrm>
      </p:grpSpPr>
      <p:sp>
        <p:nvSpPr>
          <p:cNvPr id="61" name="Google Shape;61;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3" name="Google Shape;63;p2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4" name="Google Shape;64;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Z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67"/>
        <p:cNvGrpSpPr/>
        <p:nvPr/>
      </p:nvGrpSpPr>
      <p:grpSpPr>
        <a:xfrm>
          <a:off x="0" y="0"/>
          <a:ext cx="0" cy="0"/>
          <a:chOff x="0" y="0"/>
          <a:chExt cx="0" cy="0"/>
        </a:xfrm>
      </p:grpSpPr>
      <p:sp>
        <p:nvSpPr>
          <p:cNvPr id="68" name="Google Shape;68;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23"/>
          <p:cNvSpPr>
            <a:spLocks noGrp="1"/>
          </p:cNvSpPr>
          <p:nvPr>
            <p:ph type="pic" idx="2"/>
          </p:nvPr>
        </p:nvSpPr>
        <p:spPr>
          <a:xfrm>
            <a:off x="5183188" y="987425"/>
            <a:ext cx="6172200" cy="4873625"/>
          </a:xfrm>
          <a:prstGeom prst="rect">
            <a:avLst/>
          </a:prstGeom>
          <a:noFill/>
          <a:ln>
            <a:noFill/>
          </a:ln>
        </p:spPr>
      </p:sp>
      <p:sp>
        <p:nvSpPr>
          <p:cNvPr id="70" name="Google Shape;70;p2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1" name="Google Shape;71;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Z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B8B8B"/>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B8B8B"/>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B8B8B"/>
                </a:solidFill>
                <a:latin typeface="Arial"/>
                <a:ea typeface="Arial"/>
                <a:cs typeface="Arial"/>
                <a:sym typeface="Arial"/>
              </a:defRPr>
            </a:lvl1pPr>
            <a:lvl2pPr marL="0" marR="0" lvl="1" indent="0" algn="r" rtl="0">
              <a:spcBef>
                <a:spcPts val="0"/>
              </a:spcBef>
              <a:buNone/>
              <a:defRPr sz="1200" b="0" i="0" u="none" strike="noStrike" cap="none">
                <a:solidFill>
                  <a:srgbClr val="8B8B8B"/>
                </a:solidFill>
                <a:latin typeface="Arial"/>
                <a:ea typeface="Arial"/>
                <a:cs typeface="Arial"/>
                <a:sym typeface="Arial"/>
              </a:defRPr>
            </a:lvl2pPr>
            <a:lvl3pPr marL="0" marR="0" lvl="2" indent="0" algn="r" rtl="0">
              <a:spcBef>
                <a:spcPts val="0"/>
              </a:spcBef>
              <a:buNone/>
              <a:defRPr sz="1200" b="0" i="0" u="none" strike="noStrike" cap="none">
                <a:solidFill>
                  <a:srgbClr val="8B8B8B"/>
                </a:solidFill>
                <a:latin typeface="Arial"/>
                <a:ea typeface="Arial"/>
                <a:cs typeface="Arial"/>
                <a:sym typeface="Arial"/>
              </a:defRPr>
            </a:lvl3pPr>
            <a:lvl4pPr marL="0" marR="0" lvl="3" indent="0" algn="r" rtl="0">
              <a:spcBef>
                <a:spcPts val="0"/>
              </a:spcBef>
              <a:buNone/>
              <a:defRPr sz="1200" b="0" i="0" u="none" strike="noStrike" cap="none">
                <a:solidFill>
                  <a:srgbClr val="8B8B8B"/>
                </a:solidFill>
                <a:latin typeface="Arial"/>
                <a:ea typeface="Arial"/>
                <a:cs typeface="Arial"/>
                <a:sym typeface="Arial"/>
              </a:defRPr>
            </a:lvl4pPr>
            <a:lvl5pPr marL="0" marR="0" lvl="4" indent="0" algn="r" rtl="0">
              <a:spcBef>
                <a:spcPts val="0"/>
              </a:spcBef>
              <a:buNone/>
              <a:defRPr sz="1200" b="0" i="0" u="none" strike="noStrike" cap="none">
                <a:solidFill>
                  <a:srgbClr val="8B8B8B"/>
                </a:solidFill>
                <a:latin typeface="Arial"/>
                <a:ea typeface="Arial"/>
                <a:cs typeface="Arial"/>
                <a:sym typeface="Arial"/>
              </a:defRPr>
            </a:lvl5pPr>
            <a:lvl6pPr marL="0" marR="0" lvl="5" indent="0" algn="r" rtl="0">
              <a:spcBef>
                <a:spcPts val="0"/>
              </a:spcBef>
              <a:buNone/>
              <a:defRPr sz="1200" b="0" i="0" u="none" strike="noStrike" cap="none">
                <a:solidFill>
                  <a:srgbClr val="8B8B8B"/>
                </a:solidFill>
                <a:latin typeface="Arial"/>
                <a:ea typeface="Arial"/>
                <a:cs typeface="Arial"/>
                <a:sym typeface="Arial"/>
              </a:defRPr>
            </a:lvl6pPr>
            <a:lvl7pPr marL="0" marR="0" lvl="6" indent="0" algn="r" rtl="0">
              <a:spcBef>
                <a:spcPts val="0"/>
              </a:spcBef>
              <a:buNone/>
              <a:defRPr sz="1200" b="0" i="0" u="none" strike="noStrike" cap="none">
                <a:solidFill>
                  <a:srgbClr val="8B8B8B"/>
                </a:solidFill>
                <a:latin typeface="Arial"/>
                <a:ea typeface="Arial"/>
                <a:cs typeface="Arial"/>
                <a:sym typeface="Arial"/>
              </a:defRPr>
            </a:lvl7pPr>
            <a:lvl8pPr marL="0" marR="0" lvl="7" indent="0" algn="r" rtl="0">
              <a:spcBef>
                <a:spcPts val="0"/>
              </a:spcBef>
              <a:buNone/>
              <a:defRPr sz="1200" b="0" i="0" u="none" strike="noStrike" cap="none">
                <a:solidFill>
                  <a:srgbClr val="8B8B8B"/>
                </a:solidFill>
                <a:latin typeface="Arial"/>
                <a:ea typeface="Arial"/>
                <a:cs typeface="Arial"/>
                <a:sym typeface="Arial"/>
              </a:defRPr>
            </a:lvl8pPr>
            <a:lvl9pPr marL="0" marR="0" lvl="8" indent="0" algn="r" rtl="0">
              <a:spcBef>
                <a:spcPts val="0"/>
              </a:spcBef>
              <a:buNone/>
              <a:defRPr sz="1200" b="0" i="0" u="none" strike="noStrike" cap="none">
                <a:solidFill>
                  <a:srgbClr val="8B8B8B"/>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ZA"/>
              <a:t>‹#›</a:t>
            </a:fld>
            <a:endParaRPr/>
          </a:p>
        </p:txBody>
      </p:sp>
      <p:pic>
        <p:nvPicPr>
          <p:cNvPr id="15" name="Google Shape;15;p14"/>
          <p:cNvPicPr preferRelativeResize="0"/>
          <p:nvPr/>
        </p:nvPicPr>
        <p:blipFill rotWithShape="1">
          <a:blip r:embed="rId14">
            <a:alphaModFix/>
          </a:blip>
          <a:srcRect/>
          <a:stretch/>
        </p:blipFill>
        <p:spPr>
          <a:xfrm>
            <a:off x="9698711" y="5883592"/>
            <a:ext cx="2205038" cy="852488"/>
          </a:xfrm>
          <a:prstGeom prst="rect">
            <a:avLst/>
          </a:prstGeom>
          <a:noFill/>
          <a:ln>
            <a:noFill/>
          </a:ln>
        </p:spPr>
      </p:pic>
      <p:sp>
        <p:nvSpPr>
          <p:cNvPr id="16" name="Google Shape;16;p14"/>
          <p:cNvSpPr/>
          <p:nvPr/>
        </p:nvSpPr>
        <p:spPr>
          <a:xfrm>
            <a:off x="0" y="-1"/>
            <a:ext cx="12192000" cy="852488"/>
          </a:xfrm>
          <a:prstGeom prst="rect">
            <a:avLst/>
          </a:prstGeom>
          <a:solidFill>
            <a:srgbClr val="009C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Shape 92"/>
        <p:cNvGrpSpPr/>
        <p:nvPr/>
      </p:nvGrpSpPr>
      <p:grpSpPr>
        <a:xfrm>
          <a:off x="0" y="0"/>
          <a:ext cx="0" cy="0"/>
          <a:chOff x="0" y="0"/>
          <a:chExt cx="0" cy="0"/>
        </a:xfrm>
      </p:grpSpPr>
      <p:sp>
        <p:nvSpPr>
          <p:cNvPr id="93" name="Google Shape;93;p1"/>
          <p:cNvSpPr txBox="1">
            <a:spLocks noGrp="1"/>
          </p:cNvSpPr>
          <p:nvPr>
            <p:ph type="title"/>
          </p:nvPr>
        </p:nvSpPr>
        <p:spPr>
          <a:xfrm>
            <a:off x="736597" y="736600"/>
            <a:ext cx="10718802" cy="5769131"/>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lt1"/>
              </a:buClr>
              <a:buSzPts val="5000"/>
              <a:buFont typeface="Arial"/>
              <a:buNone/>
            </a:pPr>
            <a:r>
              <a:rPr lang="en-ZA" sz="5000" b="1">
                <a:solidFill>
                  <a:schemeClr val="lt1"/>
                </a:solidFill>
                <a:latin typeface="Arial"/>
                <a:ea typeface="Arial"/>
                <a:cs typeface="Arial"/>
                <a:sym typeface="Arial"/>
              </a:rPr>
              <a:t>MODULE 5:</a:t>
            </a:r>
            <a:br>
              <a:rPr lang="en-ZA" sz="5000" b="1">
                <a:solidFill>
                  <a:schemeClr val="lt1"/>
                </a:solidFill>
                <a:latin typeface="Arial"/>
                <a:ea typeface="Arial"/>
                <a:cs typeface="Arial"/>
                <a:sym typeface="Arial"/>
              </a:rPr>
            </a:br>
            <a:r>
              <a:rPr lang="en-ZA" sz="5000">
                <a:solidFill>
                  <a:schemeClr val="lt1"/>
                </a:solidFill>
                <a:latin typeface="Arial"/>
                <a:ea typeface="Arial"/>
                <a:cs typeface="Arial"/>
                <a:sym typeface="Arial"/>
              </a:rPr>
              <a:t>FACILITY BASED HIVST DISTRIBUTION APPROACHES</a:t>
            </a:r>
            <a:br>
              <a:rPr lang="en-ZA" sz="5000">
                <a:solidFill>
                  <a:schemeClr val="lt1"/>
                </a:solidFill>
                <a:latin typeface="Arial"/>
                <a:ea typeface="Arial"/>
                <a:cs typeface="Arial"/>
                <a:sym typeface="Arial"/>
              </a:rPr>
            </a:br>
            <a:endParaRPr sz="5000">
              <a:solidFill>
                <a:schemeClr val="lt1"/>
              </a:solidFill>
              <a:latin typeface="Arial"/>
              <a:ea typeface="Arial"/>
              <a:cs typeface="Arial"/>
              <a:sym typeface="Arial"/>
            </a:endParaRPr>
          </a:p>
        </p:txBody>
      </p:sp>
      <p:pic>
        <p:nvPicPr>
          <p:cNvPr id="94" name="Google Shape;94;p1"/>
          <p:cNvPicPr preferRelativeResize="0"/>
          <p:nvPr/>
        </p:nvPicPr>
        <p:blipFill rotWithShape="1">
          <a:blip r:embed="rId3">
            <a:alphaModFix/>
          </a:blip>
          <a:srcRect/>
          <a:stretch/>
        </p:blipFill>
        <p:spPr>
          <a:xfrm>
            <a:off x="736598" y="365112"/>
            <a:ext cx="1714500" cy="5334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10"/>
          <p:cNvSpPr txBox="1"/>
          <p:nvPr/>
        </p:nvSpPr>
        <p:spPr>
          <a:xfrm>
            <a:off x="736601" y="298018"/>
            <a:ext cx="10718799" cy="438582"/>
          </a:xfrm>
          <a:prstGeom prst="rect">
            <a:avLst/>
          </a:prstGeom>
          <a:noFill/>
          <a:ln>
            <a:noFill/>
          </a:ln>
        </p:spPr>
        <p:txBody>
          <a:bodyPr spcFirstLastPara="1" wrap="square" lIns="91425" tIns="45700" rIns="91425" bIns="45700" anchor="b" anchorCtr="0">
            <a:spAutoFit/>
          </a:bodyPr>
          <a:lstStyle/>
          <a:p>
            <a:pPr marL="0" marR="0" lvl="0" indent="0" algn="l" rtl="0">
              <a:lnSpc>
                <a:spcPct val="90000"/>
              </a:lnSpc>
              <a:spcBef>
                <a:spcPts val="0"/>
              </a:spcBef>
              <a:spcAft>
                <a:spcPts val="0"/>
              </a:spcAft>
              <a:buClr>
                <a:schemeClr val="accent1"/>
              </a:buClr>
              <a:buSzPts val="2500"/>
              <a:buFont typeface="Arial"/>
              <a:buNone/>
            </a:pPr>
            <a:r>
              <a:rPr lang="en-ZA" sz="2500">
                <a:solidFill>
                  <a:schemeClr val="accent1"/>
                </a:solidFill>
                <a:latin typeface="Arial"/>
                <a:ea typeface="Arial"/>
                <a:cs typeface="Arial"/>
                <a:sym typeface="Arial"/>
              </a:rPr>
              <a:t>Secondary Distribution – Challenges &amp; Solutions (1)</a:t>
            </a:r>
            <a:endParaRPr sz="2500">
              <a:solidFill>
                <a:schemeClr val="accent1"/>
              </a:solidFill>
              <a:latin typeface="Arial"/>
              <a:ea typeface="Arial"/>
              <a:cs typeface="Arial"/>
              <a:sym typeface="Arial"/>
            </a:endParaRPr>
          </a:p>
        </p:txBody>
      </p:sp>
      <p:sp>
        <p:nvSpPr>
          <p:cNvPr id="227" name="Google Shape;227;p10"/>
          <p:cNvSpPr/>
          <p:nvPr/>
        </p:nvSpPr>
        <p:spPr>
          <a:xfrm>
            <a:off x="736601" y="0"/>
            <a:ext cx="10718799" cy="1512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28" name="Google Shape;228;p10"/>
          <p:cNvSpPr txBox="1"/>
          <p:nvPr/>
        </p:nvSpPr>
        <p:spPr>
          <a:xfrm>
            <a:off x="0" y="335622"/>
            <a:ext cx="736600" cy="400978"/>
          </a:xfrm>
          <a:prstGeom prst="rect">
            <a:avLst/>
          </a:prstGeom>
          <a:noFill/>
          <a:ln>
            <a:noFill/>
          </a:ln>
        </p:spPr>
        <p:txBody>
          <a:bodyPr spcFirstLastPara="1" wrap="square" lIns="91425" tIns="108000" rIns="91425" bIns="45700" anchor="ctr" anchorCtr="0">
            <a:noAutofit/>
          </a:bodyPr>
          <a:lstStyle/>
          <a:p>
            <a:pPr marL="0" marR="0" lvl="0" indent="0" algn="ctr" rtl="0">
              <a:lnSpc>
                <a:spcPct val="90000"/>
              </a:lnSpc>
              <a:spcBef>
                <a:spcPts val="0"/>
              </a:spcBef>
              <a:spcAft>
                <a:spcPts val="0"/>
              </a:spcAft>
              <a:buClr>
                <a:schemeClr val="dk2"/>
              </a:buClr>
              <a:buSzPts val="1250"/>
              <a:buFont typeface="Arial"/>
              <a:buNone/>
            </a:pPr>
            <a:r>
              <a:rPr lang="en-ZA" sz="1250">
                <a:solidFill>
                  <a:schemeClr val="dk2"/>
                </a:solidFill>
                <a:latin typeface="Arial"/>
                <a:ea typeface="Arial"/>
                <a:cs typeface="Arial"/>
                <a:sym typeface="Arial"/>
              </a:rPr>
              <a:t>5</a:t>
            </a:r>
            <a:endParaRPr/>
          </a:p>
        </p:txBody>
      </p:sp>
      <p:sp>
        <p:nvSpPr>
          <p:cNvPr id="229" name="Google Shape;229;p10"/>
          <p:cNvSpPr txBox="1"/>
          <p:nvPr/>
        </p:nvSpPr>
        <p:spPr>
          <a:xfrm>
            <a:off x="736599" y="1471521"/>
            <a:ext cx="10718798" cy="1477328"/>
          </a:xfrm>
          <a:prstGeom prst="rect">
            <a:avLst/>
          </a:prstGeom>
          <a:solidFill>
            <a:schemeClr val="accen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1500"/>
              <a:buFont typeface="Arial"/>
              <a:buNone/>
            </a:pPr>
            <a:r>
              <a:rPr lang="en-ZA" sz="1500" b="1">
                <a:solidFill>
                  <a:schemeClr val="lt1"/>
                </a:solidFill>
                <a:latin typeface="Arial"/>
                <a:ea typeface="Arial"/>
                <a:cs typeface="Arial"/>
                <a:sym typeface="Arial"/>
              </a:rPr>
              <a:t>Challenge: </a:t>
            </a:r>
            <a:r>
              <a:rPr lang="en-ZA" sz="1500">
                <a:solidFill>
                  <a:schemeClr val="lt1"/>
                </a:solidFill>
                <a:latin typeface="Arial"/>
                <a:ea typeface="Arial"/>
                <a:cs typeface="Arial"/>
                <a:sym typeface="Arial"/>
              </a:rPr>
              <a:t>Effective secondary distribution relies on clients understanding proper kit usage and conveying it correctly to others.</a:t>
            </a:r>
            <a:endParaRPr/>
          </a:p>
          <a:p>
            <a:pPr marL="0" marR="0" lvl="0" indent="0" algn="l" rtl="0">
              <a:lnSpc>
                <a:spcPct val="100000"/>
              </a:lnSpc>
              <a:spcBef>
                <a:spcPts val="0"/>
              </a:spcBef>
              <a:spcAft>
                <a:spcPts val="0"/>
              </a:spcAft>
              <a:buClr>
                <a:schemeClr val="lt1"/>
              </a:buClr>
              <a:buSzPts val="1500"/>
              <a:buFont typeface="Arial"/>
              <a:buNone/>
            </a:pPr>
            <a:r>
              <a:rPr lang="en-ZA" sz="1500" b="1">
                <a:solidFill>
                  <a:schemeClr val="lt1"/>
                </a:solidFill>
                <a:latin typeface="Arial"/>
                <a:ea typeface="Arial"/>
                <a:cs typeface="Arial"/>
                <a:sym typeface="Arial"/>
              </a:rPr>
              <a:t>Solution: </a:t>
            </a:r>
            <a:r>
              <a:rPr lang="en-ZA" sz="1500">
                <a:solidFill>
                  <a:schemeClr val="lt1"/>
                </a:solidFill>
                <a:latin typeface="Arial"/>
                <a:ea typeface="Arial"/>
                <a:cs typeface="Arial"/>
                <a:sym typeface="Arial"/>
              </a:rPr>
              <a:t>Provide clear instructions on kit usage and emphasize the steps to take if a reactive result is obtained.</a:t>
            </a:r>
            <a:endParaRPr/>
          </a:p>
          <a:p>
            <a:pPr marL="0" marR="0" lvl="0" indent="0" algn="l" rtl="0">
              <a:lnSpc>
                <a:spcPct val="100000"/>
              </a:lnSpc>
              <a:spcBef>
                <a:spcPts val="0"/>
              </a:spcBef>
              <a:spcAft>
                <a:spcPts val="0"/>
              </a:spcAft>
              <a:buClr>
                <a:srgbClr val="8B8B8B"/>
              </a:buClr>
              <a:buSzPts val="1500"/>
              <a:buFont typeface="Calibri"/>
              <a:buNone/>
            </a:pPr>
            <a:endParaRPr sz="150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1500"/>
              <a:buFont typeface="Arial"/>
              <a:buNone/>
            </a:pPr>
            <a:r>
              <a:rPr lang="en-ZA" sz="1500" b="1">
                <a:solidFill>
                  <a:schemeClr val="lt1"/>
                </a:solidFill>
                <a:latin typeface="Arial"/>
                <a:ea typeface="Arial"/>
                <a:cs typeface="Arial"/>
                <a:sym typeface="Arial"/>
              </a:rPr>
              <a:t>Challenge: </a:t>
            </a:r>
            <a:r>
              <a:rPr lang="en-ZA" sz="1500">
                <a:solidFill>
                  <a:schemeClr val="lt1"/>
                </a:solidFill>
                <a:latin typeface="Arial"/>
                <a:ea typeface="Arial"/>
                <a:cs typeface="Arial"/>
                <a:sym typeface="Arial"/>
              </a:rPr>
              <a:t>Support by health providers usually not feasible, limiting guidance and support for individuals requiring more support. </a:t>
            </a:r>
            <a:endParaRPr/>
          </a:p>
          <a:p>
            <a:pPr marL="0" marR="0" lvl="0" indent="0" algn="l" rtl="0">
              <a:lnSpc>
                <a:spcPct val="100000"/>
              </a:lnSpc>
              <a:spcBef>
                <a:spcPts val="0"/>
              </a:spcBef>
              <a:spcAft>
                <a:spcPts val="0"/>
              </a:spcAft>
              <a:buClr>
                <a:schemeClr val="lt1"/>
              </a:buClr>
              <a:buSzPts val="1500"/>
              <a:buFont typeface="Arial"/>
              <a:buNone/>
            </a:pPr>
            <a:r>
              <a:rPr lang="en-ZA" sz="1500" b="1">
                <a:solidFill>
                  <a:schemeClr val="lt1"/>
                </a:solidFill>
                <a:latin typeface="Arial"/>
                <a:ea typeface="Arial"/>
                <a:cs typeface="Arial"/>
                <a:sym typeface="Arial"/>
              </a:rPr>
              <a:t>Solution: </a:t>
            </a:r>
            <a:r>
              <a:rPr lang="en-ZA" sz="1500">
                <a:solidFill>
                  <a:schemeClr val="lt1"/>
                </a:solidFill>
                <a:latin typeface="Arial"/>
                <a:ea typeface="Arial"/>
                <a:cs typeface="Arial"/>
                <a:sym typeface="Arial"/>
              </a:rPr>
              <a:t>Implement digital health interventions, such as remotely-supported testing via video or online support platforms. These tools provide step-by-step guidance, ensuring clients have the support needed for accurate test use and linkage to care.</a:t>
            </a:r>
            <a:endParaRPr sz="1500">
              <a:solidFill>
                <a:schemeClr val="lt1"/>
              </a:solidFill>
              <a:latin typeface="Arial"/>
              <a:ea typeface="Arial"/>
              <a:cs typeface="Arial"/>
              <a:sym typeface="Arial"/>
            </a:endParaRPr>
          </a:p>
        </p:txBody>
      </p:sp>
      <p:sp>
        <p:nvSpPr>
          <p:cNvPr id="230" name="Google Shape;230;p10"/>
          <p:cNvSpPr txBox="1"/>
          <p:nvPr/>
        </p:nvSpPr>
        <p:spPr>
          <a:xfrm>
            <a:off x="736599" y="1109885"/>
            <a:ext cx="10718798" cy="369332"/>
          </a:xfrm>
          <a:prstGeom prst="rect">
            <a:avLst/>
          </a:prstGeom>
          <a:solidFill>
            <a:schemeClr val="accent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ZA" sz="1750" b="1">
                <a:solidFill>
                  <a:schemeClr val="dk2"/>
                </a:solidFill>
                <a:latin typeface="Arial"/>
                <a:ea typeface="Arial"/>
                <a:cs typeface="Arial"/>
                <a:sym typeface="Arial"/>
              </a:rPr>
              <a:t>Accurate Use</a:t>
            </a:r>
            <a:endParaRPr/>
          </a:p>
        </p:txBody>
      </p:sp>
      <p:sp>
        <p:nvSpPr>
          <p:cNvPr id="231" name="Google Shape;231;p10"/>
          <p:cNvSpPr txBox="1"/>
          <p:nvPr/>
        </p:nvSpPr>
        <p:spPr>
          <a:xfrm>
            <a:off x="736599" y="3352049"/>
            <a:ext cx="10718798" cy="1246495"/>
          </a:xfrm>
          <a:prstGeom prst="rect">
            <a:avLst/>
          </a:prstGeom>
          <a:solidFill>
            <a:schemeClr val="accent1"/>
          </a:solid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lt1"/>
              </a:buClr>
              <a:buSzPts val="1500"/>
              <a:buFont typeface="Arial"/>
              <a:buNone/>
            </a:pPr>
            <a:r>
              <a:rPr lang="en-ZA" sz="1500" b="1">
                <a:solidFill>
                  <a:schemeClr val="lt1"/>
                </a:solidFill>
                <a:latin typeface="Arial"/>
                <a:ea typeface="Arial"/>
                <a:cs typeface="Arial"/>
                <a:sym typeface="Arial"/>
              </a:rPr>
              <a:t>Challenge: </a:t>
            </a:r>
            <a:r>
              <a:rPr lang="en-ZA" sz="1500">
                <a:solidFill>
                  <a:schemeClr val="lt1"/>
                </a:solidFill>
                <a:latin typeface="Arial"/>
                <a:ea typeface="Arial"/>
                <a:cs typeface="Arial"/>
                <a:sym typeface="Arial"/>
              </a:rPr>
              <a:t>Tracking whether individuals with reactive results follow through with confirmatory testing, or linkages to HIV preventive services</a:t>
            </a:r>
            <a:br>
              <a:rPr lang="en-ZA" sz="1500">
                <a:solidFill>
                  <a:schemeClr val="lt1"/>
                </a:solidFill>
                <a:latin typeface="Arial"/>
                <a:ea typeface="Arial"/>
                <a:cs typeface="Arial"/>
                <a:sym typeface="Arial"/>
              </a:rPr>
            </a:br>
            <a:r>
              <a:rPr lang="en-ZA" sz="1500" b="1">
                <a:solidFill>
                  <a:schemeClr val="lt1"/>
                </a:solidFill>
                <a:latin typeface="Arial"/>
                <a:ea typeface="Arial"/>
                <a:cs typeface="Arial"/>
                <a:sym typeface="Arial"/>
              </a:rPr>
              <a:t>Solution: </a:t>
            </a:r>
            <a:r>
              <a:rPr lang="en-ZA" sz="1500">
                <a:solidFill>
                  <a:schemeClr val="lt1"/>
                </a:solidFill>
                <a:latin typeface="Arial"/>
                <a:ea typeface="Arial"/>
                <a:cs typeface="Arial"/>
                <a:sym typeface="Arial"/>
              </a:rPr>
              <a:t>Include contact information for follow-up care or counseling and provide local facility cards to ease access to services for clients needing support, follow up with the client who distributed HIVST kit to partners to identify ways to follow up with secondary recipient.  </a:t>
            </a:r>
            <a:endParaRPr/>
          </a:p>
        </p:txBody>
      </p:sp>
      <p:sp>
        <p:nvSpPr>
          <p:cNvPr id="232" name="Google Shape;232;p10"/>
          <p:cNvSpPr txBox="1"/>
          <p:nvPr/>
        </p:nvSpPr>
        <p:spPr>
          <a:xfrm>
            <a:off x="736599" y="2990413"/>
            <a:ext cx="10718798" cy="369332"/>
          </a:xfrm>
          <a:prstGeom prst="rect">
            <a:avLst/>
          </a:prstGeom>
          <a:solidFill>
            <a:schemeClr val="accent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ZA" sz="1750" b="1">
                <a:solidFill>
                  <a:schemeClr val="dk2"/>
                </a:solidFill>
                <a:latin typeface="Arial"/>
                <a:ea typeface="Arial"/>
                <a:cs typeface="Arial"/>
                <a:sym typeface="Arial"/>
              </a:rPr>
              <a:t>Ensuring Linkages</a:t>
            </a:r>
            <a:endParaRPr/>
          </a:p>
        </p:txBody>
      </p:sp>
      <p:pic>
        <p:nvPicPr>
          <p:cNvPr id="2" name="Picture 19">
            <a:extLst>
              <a:ext uri="{FF2B5EF4-FFF2-40B4-BE49-F238E27FC236}">
                <a16:creationId xmlns:a16="http://schemas.microsoft.com/office/drawing/2014/main" id="{4620AAC4-2761-0DAC-D11E-9DB3A95BF3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10916" y="6444963"/>
            <a:ext cx="1088968" cy="343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11"/>
          <p:cNvSpPr txBox="1"/>
          <p:nvPr/>
        </p:nvSpPr>
        <p:spPr>
          <a:xfrm>
            <a:off x="736601" y="298018"/>
            <a:ext cx="10718799" cy="438582"/>
          </a:xfrm>
          <a:prstGeom prst="rect">
            <a:avLst/>
          </a:prstGeom>
          <a:noFill/>
          <a:ln>
            <a:noFill/>
          </a:ln>
        </p:spPr>
        <p:txBody>
          <a:bodyPr spcFirstLastPara="1" wrap="square" lIns="91425" tIns="45700" rIns="91425" bIns="45700" anchor="b" anchorCtr="0">
            <a:spAutoFit/>
          </a:bodyPr>
          <a:lstStyle/>
          <a:p>
            <a:pPr marL="0" marR="0" lvl="0" indent="0" algn="l" rtl="0">
              <a:lnSpc>
                <a:spcPct val="90000"/>
              </a:lnSpc>
              <a:spcBef>
                <a:spcPts val="0"/>
              </a:spcBef>
              <a:spcAft>
                <a:spcPts val="0"/>
              </a:spcAft>
              <a:buClr>
                <a:schemeClr val="accent1"/>
              </a:buClr>
              <a:buSzPts val="2500"/>
              <a:buFont typeface="Arial"/>
              <a:buNone/>
            </a:pPr>
            <a:r>
              <a:rPr lang="en-ZA" sz="2500">
                <a:solidFill>
                  <a:schemeClr val="accent1"/>
                </a:solidFill>
                <a:latin typeface="Arial"/>
                <a:ea typeface="Arial"/>
                <a:cs typeface="Arial"/>
                <a:sym typeface="Arial"/>
              </a:rPr>
              <a:t>Secondary Distribution – Challenges &amp; Solutions (2)</a:t>
            </a:r>
            <a:endParaRPr sz="2500">
              <a:solidFill>
                <a:schemeClr val="accent1"/>
              </a:solidFill>
              <a:latin typeface="Arial"/>
              <a:ea typeface="Arial"/>
              <a:cs typeface="Arial"/>
              <a:sym typeface="Arial"/>
            </a:endParaRPr>
          </a:p>
        </p:txBody>
      </p:sp>
      <p:sp>
        <p:nvSpPr>
          <p:cNvPr id="238" name="Google Shape;238;p11"/>
          <p:cNvSpPr/>
          <p:nvPr/>
        </p:nvSpPr>
        <p:spPr>
          <a:xfrm>
            <a:off x="736601" y="0"/>
            <a:ext cx="10718799" cy="1512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39" name="Google Shape;239;p11"/>
          <p:cNvSpPr txBox="1"/>
          <p:nvPr/>
        </p:nvSpPr>
        <p:spPr>
          <a:xfrm>
            <a:off x="0" y="335622"/>
            <a:ext cx="736600" cy="400978"/>
          </a:xfrm>
          <a:prstGeom prst="rect">
            <a:avLst/>
          </a:prstGeom>
          <a:noFill/>
          <a:ln>
            <a:noFill/>
          </a:ln>
        </p:spPr>
        <p:txBody>
          <a:bodyPr spcFirstLastPara="1" wrap="square" lIns="91425" tIns="108000" rIns="91425" bIns="45700" anchor="ctr" anchorCtr="0">
            <a:noAutofit/>
          </a:bodyPr>
          <a:lstStyle/>
          <a:p>
            <a:pPr marL="0" marR="0" lvl="0" indent="0" algn="ctr" rtl="0">
              <a:lnSpc>
                <a:spcPct val="90000"/>
              </a:lnSpc>
              <a:spcBef>
                <a:spcPts val="0"/>
              </a:spcBef>
              <a:spcAft>
                <a:spcPts val="0"/>
              </a:spcAft>
              <a:buClr>
                <a:schemeClr val="dk2"/>
              </a:buClr>
              <a:buSzPts val="1250"/>
              <a:buFont typeface="Arial"/>
              <a:buNone/>
            </a:pPr>
            <a:r>
              <a:rPr lang="en-ZA" sz="1250">
                <a:solidFill>
                  <a:schemeClr val="dk2"/>
                </a:solidFill>
                <a:latin typeface="Arial"/>
                <a:ea typeface="Arial"/>
                <a:cs typeface="Arial"/>
                <a:sym typeface="Arial"/>
              </a:rPr>
              <a:t>5</a:t>
            </a:r>
            <a:endParaRPr/>
          </a:p>
        </p:txBody>
      </p:sp>
      <p:sp>
        <p:nvSpPr>
          <p:cNvPr id="240" name="Google Shape;240;p11"/>
          <p:cNvSpPr txBox="1"/>
          <p:nvPr/>
        </p:nvSpPr>
        <p:spPr>
          <a:xfrm>
            <a:off x="736599" y="1471521"/>
            <a:ext cx="10718798" cy="784830"/>
          </a:xfrm>
          <a:prstGeom prst="rect">
            <a:avLst/>
          </a:prstGeom>
          <a:solidFill>
            <a:schemeClr val="accen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1500"/>
              <a:buFont typeface="Arial"/>
              <a:buNone/>
            </a:pPr>
            <a:r>
              <a:rPr lang="en-ZA" sz="1500" b="1">
                <a:solidFill>
                  <a:schemeClr val="lt1"/>
                </a:solidFill>
                <a:latin typeface="Arial"/>
                <a:ea typeface="Arial"/>
                <a:cs typeface="Arial"/>
                <a:sym typeface="Arial"/>
              </a:rPr>
              <a:t>Challenge: </a:t>
            </a:r>
            <a:r>
              <a:rPr lang="en-ZA" sz="1500">
                <a:solidFill>
                  <a:schemeClr val="lt1"/>
                </a:solidFill>
                <a:latin typeface="Arial"/>
                <a:ea typeface="Arial"/>
                <a:cs typeface="Arial"/>
                <a:sym typeface="Arial"/>
              </a:rPr>
              <a:t>Clients may worry about maintaining confidentiality when sharing kits within their social networks.</a:t>
            </a:r>
            <a:br>
              <a:rPr lang="en-ZA" sz="1500">
                <a:solidFill>
                  <a:schemeClr val="lt1"/>
                </a:solidFill>
                <a:latin typeface="Arial"/>
                <a:ea typeface="Arial"/>
                <a:cs typeface="Arial"/>
                <a:sym typeface="Arial"/>
              </a:rPr>
            </a:br>
            <a:r>
              <a:rPr lang="en-ZA" sz="1500" b="1">
                <a:solidFill>
                  <a:schemeClr val="lt1"/>
                </a:solidFill>
                <a:latin typeface="Arial"/>
                <a:ea typeface="Arial"/>
                <a:cs typeface="Arial"/>
                <a:sym typeface="Arial"/>
              </a:rPr>
              <a:t>Solution: </a:t>
            </a:r>
            <a:r>
              <a:rPr lang="en-ZA" sz="1500">
                <a:solidFill>
                  <a:schemeClr val="lt1"/>
                </a:solidFill>
                <a:latin typeface="Arial"/>
                <a:ea typeface="Arial"/>
                <a:cs typeface="Arial"/>
                <a:sym typeface="Arial"/>
              </a:rPr>
              <a:t>Offer guidance on maintaining discretion and educate clients on respectful, private ways to introduce the kits to partners or family.</a:t>
            </a:r>
            <a:endParaRPr/>
          </a:p>
        </p:txBody>
      </p:sp>
      <p:sp>
        <p:nvSpPr>
          <p:cNvPr id="241" name="Google Shape;241;p11"/>
          <p:cNvSpPr txBox="1"/>
          <p:nvPr/>
        </p:nvSpPr>
        <p:spPr>
          <a:xfrm>
            <a:off x="736599" y="1109885"/>
            <a:ext cx="10718798" cy="369332"/>
          </a:xfrm>
          <a:prstGeom prst="rect">
            <a:avLst/>
          </a:prstGeom>
          <a:solidFill>
            <a:schemeClr val="accent2"/>
          </a:solid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dk2"/>
              </a:buClr>
              <a:buSzPts val="1750"/>
              <a:buFont typeface="Arial"/>
              <a:buNone/>
            </a:pPr>
            <a:r>
              <a:rPr lang="en-ZA" sz="1750" b="1">
                <a:solidFill>
                  <a:schemeClr val="dk2"/>
                </a:solidFill>
                <a:latin typeface="Arial"/>
                <a:ea typeface="Arial"/>
                <a:cs typeface="Arial"/>
                <a:sym typeface="Arial"/>
              </a:rPr>
              <a:t>Privacy and Confidentiality </a:t>
            </a:r>
            <a:endParaRPr/>
          </a:p>
        </p:txBody>
      </p:sp>
      <p:sp>
        <p:nvSpPr>
          <p:cNvPr id="242" name="Google Shape;242;p11"/>
          <p:cNvSpPr txBox="1"/>
          <p:nvPr/>
        </p:nvSpPr>
        <p:spPr>
          <a:xfrm>
            <a:off x="736599" y="2651855"/>
            <a:ext cx="10718798" cy="1015663"/>
          </a:xfrm>
          <a:prstGeom prst="rect">
            <a:avLst/>
          </a:prstGeom>
          <a:solidFill>
            <a:schemeClr val="accent1"/>
          </a:solid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lt1"/>
              </a:buClr>
              <a:buSzPts val="1500"/>
              <a:buFont typeface="Arial"/>
              <a:buNone/>
            </a:pPr>
            <a:r>
              <a:rPr lang="en-ZA" sz="1500" b="1">
                <a:solidFill>
                  <a:schemeClr val="lt1"/>
                </a:solidFill>
                <a:latin typeface="Arial"/>
                <a:ea typeface="Arial"/>
                <a:cs typeface="Arial"/>
                <a:sym typeface="Arial"/>
              </a:rPr>
              <a:t>Challenge: </a:t>
            </a:r>
            <a:r>
              <a:rPr lang="en-ZA" sz="1500">
                <a:solidFill>
                  <a:schemeClr val="lt1"/>
                </a:solidFill>
                <a:latin typeface="Arial"/>
                <a:ea typeface="Arial"/>
                <a:cs typeface="Arial"/>
                <a:sym typeface="Arial"/>
              </a:rPr>
              <a:t>Some clients may feel hesitant to suggest testing to close contacts due to perceived stigma, discomfort, or fear of social judgment.</a:t>
            </a:r>
            <a:br>
              <a:rPr lang="en-ZA" sz="1500">
                <a:solidFill>
                  <a:schemeClr val="lt1"/>
                </a:solidFill>
                <a:latin typeface="Arial"/>
                <a:ea typeface="Arial"/>
                <a:cs typeface="Arial"/>
                <a:sym typeface="Arial"/>
              </a:rPr>
            </a:br>
            <a:r>
              <a:rPr lang="en-ZA" sz="1500" b="1">
                <a:solidFill>
                  <a:schemeClr val="lt1"/>
                </a:solidFill>
                <a:latin typeface="Arial"/>
                <a:ea typeface="Arial"/>
                <a:cs typeface="Arial"/>
                <a:sym typeface="Arial"/>
              </a:rPr>
              <a:t>Solution: </a:t>
            </a:r>
            <a:r>
              <a:rPr lang="en-ZA" sz="1500">
                <a:solidFill>
                  <a:schemeClr val="lt1"/>
                </a:solidFill>
                <a:latin typeface="Arial"/>
                <a:ea typeface="Arial"/>
                <a:cs typeface="Arial"/>
                <a:sym typeface="Arial"/>
              </a:rPr>
              <a:t>Provide counseling and stigma-sensitive materials to help clients initiate respectful discussions about HIVST with close contacts.</a:t>
            </a:r>
            <a:endParaRPr/>
          </a:p>
        </p:txBody>
      </p:sp>
      <p:sp>
        <p:nvSpPr>
          <p:cNvPr id="243" name="Google Shape;243;p11"/>
          <p:cNvSpPr txBox="1"/>
          <p:nvPr/>
        </p:nvSpPr>
        <p:spPr>
          <a:xfrm>
            <a:off x="736599" y="2290219"/>
            <a:ext cx="10718798" cy="369332"/>
          </a:xfrm>
          <a:prstGeom prst="rect">
            <a:avLst/>
          </a:prstGeom>
          <a:solidFill>
            <a:schemeClr val="accent2"/>
          </a:solid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dk2"/>
              </a:buClr>
              <a:buSzPts val="1750"/>
              <a:buFont typeface="Arial"/>
              <a:buNone/>
            </a:pPr>
            <a:r>
              <a:rPr lang="en-ZA" sz="1750" b="1">
                <a:solidFill>
                  <a:schemeClr val="dk2"/>
                </a:solidFill>
                <a:latin typeface="Arial"/>
                <a:ea typeface="Arial"/>
                <a:cs typeface="Arial"/>
                <a:sym typeface="Arial"/>
              </a:rPr>
              <a:t>Stigma and Client Discomfort</a:t>
            </a:r>
            <a:endParaRPr/>
          </a:p>
        </p:txBody>
      </p:sp>
      <p:sp>
        <p:nvSpPr>
          <p:cNvPr id="244" name="Google Shape;244;p11"/>
          <p:cNvSpPr txBox="1"/>
          <p:nvPr/>
        </p:nvSpPr>
        <p:spPr>
          <a:xfrm>
            <a:off x="736599" y="4070084"/>
            <a:ext cx="10718798" cy="553998"/>
          </a:xfrm>
          <a:prstGeom prst="rect">
            <a:avLst/>
          </a:prstGeom>
          <a:solidFill>
            <a:schemeClr val="accent1"/>
          </a:solid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lt1"/>
              </a:buClr>
              <a:buSzPts val="1500"/>
              <a:buFont typeface="Arial"/>
              <a:buNone/>
            </a:pPr>
            <a:r>
              <a:rPr lang="en-ZA" sz="1500" b="1">
                <a:solidFill>
                  <a:schemeClr val="lt1"/>
                </a:solidFill>
                <a:latin typeface="Arial"/>
                <a:ea typeface="Arial"/>
                <a:cs typeface="Arial"/>
                <a:sym typeface="Arial"/>
              </a:rPr>
              <a:t>Challenge: </a:t>
            </a:r>
            <a:r>
              <a:rPr lang="en-ZA" sz="1500">
                <a:solidFill>
                  <a:schemeClr val="lt1"/>
                </a:solidFill>
                <a:latin typeface="Arial"/>
                <a:ea typeface="Arial"/>
                <a:cs typeface="Arial"/>
                <a:sym typeface="Arial"/>
              </a:rPr>
              <a:t>Sharing HIVST kits with partners could increase tension or risk of partner violence for certain clients.</a:t>
            </a:r>
            <a:br>
              <a:rPr lang="en-ZA" sz="1500">
                <a:solidFill>
                  <a:schemeClr val="lt1"/>
                </a:solidFill>
                <a:latin typeface="Arial"/>
                <a:ea typeface="Arial"/>
                <a:cs typeface="Arial"/>
                <a:sym typeface="Arial"/>
              </a:rPr>
            </a:br>
            <a:r>
              <a:rPr lang="en-ZA" sz="1500" b="1">
                <a:solidFill>
                  <a:schemeClr val="lt1"/>
                </a:solidFill>
                <a:latin typeface="Arial"/>
                <a:ea typeface="Arial"/>
                <a:cs typeface="Arial"/>
                <a:sym typeface="Arial"/>
              </a:rPr>
              <a:t>Solution: </a:t>
            </a:r>
            <a:r>
              <a:rPr lang="en-ZA" sz="1500">
                <a:solidFill>
                  <a:schemeClr val="lt1"/>
                </a:solidFill>
                <a:latin typeface="Arial"/>
                <a:ea typeface="Arial"/>
                <a:cs typeface="Arial"/>
                <a:sym typeface="Arial"/>
              </a:rPr>
              <a:t>Screen clients for potential risks of partner violence and offer additional counseling or alternative testing options </a:t>
            </a:r>
            <a:endParaRPr sz="1500">
              <a:solidFill>
                <a:schemeClr val="lt1"/>
              </a:solidFill>
              <a:latin typeface="Arial"/>
              <a:ea typeface="Arial"/>
              <a:cs typeface="Arial"/>
              <a:sym typeface="Arial"/>
            </a:endParaRPr>
          </a:p>
        </p:txBody>
      </p:sp>
      <p:sp>
        <p:nvSpPr>
          <p:cNvPr id="245" name="Google Shape;245;p11"/>
          <p:cNvSpPr txBox="1"/>
          <p:nvPr/>
        </p:nvSpPr>
        <p:spPr>
          <a:xfrm>
            <a:off x="736599" y="3708448"/>
            <a:ext cx="10718798" cy="369332"/>
          </a:xfrm>
          <a:prstGeom prst="rect">
            <a:avLst/>
          </a:prstGeom>
          <a:solidFill>
            <a:schemeClr val="accent2"/>
          </a:solid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dk2"/>
              </a:buClr>
              <a:buSzPts val="1750"/>
              <a:buFont typeface="Arial"/>
              <a:buNone/>
            </a:pPr>
            <a:r>
              <a:rPr lang="en-ZA" sz="1750" b="1">
                <a:solidFill>
                  <a:schemeClr val="dk2"/>
                </a:solidFill>
                <a:latin typeface="Arial"/>
                <a:ea typeface="Arial"/>
                <a:cs typeface="Arial"/>
                <a:sym typeface="Arial"/>
              </a:rPr>
              <a:t>Risk of Partner Violence</a:t>
            </a:r>
            <a:endParaRPr/>
          </a:p>
        </p:txBody>
      </p:sp>
      <p:pic>
        <p:nvPicPr>
          <p:cNvPr id="2" name="Picture 19">
            <a:extLst>
              <a:ext uri="{FF2B5EF4-FFF2-40B4-BE49-F238E27FC236}">
                <a16:creationId xmlns:a16="http://schemas.microsoft.com/office/drawing/2014/main" id="{DDE1CFFF-412E-76DE-5341-00CB8CAB23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10916" y="6444963"/>
            <a:ext cx="1088968" cy="343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12"/>
          <p:cNvSpPr txBox="1"/>
          <p:nvPr/>
        </p:nvSpPr>
        <p:spPr>
          <a:xfrm>
            <a:off x="736600" y="1117302"/>
            <a:ext cx="10718799" cy="528719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accent1"/>
              </a:buClr>
              <a:buSzPts val="1800"/>
              <a:buFont typeface="Arial"/>
              <a:buNone/>
            </a:pPr>
            <a:r>
              <a:rPr lang="en-ZA" sz="1800" b="1">
                <a:solidFill>
                  <a:schemeClr val="accent1"/>
                </a:solidFill>
                <a:latin typeface="Arial"/>
                <a:ea typeface="Arial"/>
                <a:cs typeface="Arial"/>
                <a:sym typeface="Arial"/>
              </a:rPr>
              <a:t>What are the key differences between primary</a:t>
            </a:r>
            <a:r>
              <a:rPr lang="en-ZA" sz="1800" b="1" strike="sngStrike">
                <a:solidFill>
                  <a:schemeClr val="accent1"/>
                </a:solidFill>
                <a:latin typeface="Arial"/>
                <a:ea typeface="Arial"/>
                <a:cs typeface="Arial"/>
                <a:sym typeface="Arial"/>
              </a:rPr>
              <a:t> </a:t>
            </a:r>
            <a:r>
              <a:rPr lang="en-ZA" sz="1800" b="1">
                <a:solidFill>
                  <a:schemeClr val="accent1"/>
                </a:solidFill>
                <a:latin typeface="Arial"/>
                <a:ea typeface="Arial"/>
                <a:cs typeface="Arial"/>
                <a:sym typeface="Arial"/>
              </a:rPr>
              <a:t>and secondary distribution models in HIVST?</a:t>
            </a:r>
            <a:endParaRPr sz="1800" b="1">
              <a:solidFill>
                <a:schemeClr val="accent1"/>
              </a:solidFill>
              <a:latin typeface="Arial"/>
              <a:ea typeface="Arial"/>
              <a:cs typeface="Arial"/>
              <a:sym typeface="Arial"/>
            </a:endParaRPr>
          </a:p>
          <a:p>
            <a:pPr marL="228600" marR="0" lvl="0" indent="-228600" algn="l" rtl="0">
              <a:lnSpc>
                <a:spcPct val="100000"/>
              </a:lnSpc>
              <a:spcBef>
                <a:spcPts val="0"/>
              </a:spcBef>
              <a:spcAft>
                <a:spcPts val="0"/>
              </a:spcAft>
              <a:buClr>
                <a:schemeClr val="dk2"/>
              </a:buClr>
              <a:buSzPts val="1800"/>
              <a:buFont typeface="Arial"/>
              <a:buChar char="•"/>
            </a:pPr>
            <a:r>
              <a:rPr lang="en-ZA" sz="1800">
                <a:solidFill>
                  <a:schemeClr val="dk2"/>
                </a:solidFill>
                <a:latin typeface="Arial"/>
                <a:ea typeface="Arial"/>
                <a:cs typeface="Arial"/>
                <a:sym typeface="Arial"/>
              </a:rPr>
              <a:t>What role does network testing play in secondary distribution?</a:t>
            </a:r>
            <a:endParaRPr/>
          </a:p>
          <a:p>
            <a:pPr marL="0" marR="0" lvl="0" indent="0" algn="l" rtl="0">
              <a:lnSpc>
                <a:spcPct val="100000"/>
              </a:lnSpc>
              <a:spcBef>
                <a:spcPts val="0"/>
              </a:spcBef>
              <a:spcAft>
                <a:spcPts val="0"/>
              </a:spcAft>
              <a:buClr>
                <a:schemeClr val="dk1"/>
              </a:buClr>
              <a:buSzPts val="1800"/>
              <a:buFont typeface="Arial"/>
              <a:buNone/>
            </a:pPr>
            <a:endParaRPr sz="1800" b="1">
              <a:solidFill>
                <a:schemeClr val="accent1"/>
              </a:solidFill>
              <a:latin typeface="Arial"/>
              <a:ea typeface="Arial"/>
              <a:cs typeface="Arial"/>
              <a:sym typeface="Arial"/>
            </a:endParaRPr>
          </a:p>
          <a:p>
            <a:pPr marL="0" marR="0" lvl="0" indent="0" algn="l" rtl="0">
              <a:lnSpc>
                <a:spcPct val="100000"/>
              </a:lnSpc>
              <a:spcBef>
                <a:spcPts val="0"/>
              </a:spcBef>
              <a:spcAft>
                <a:spcPts val="0"/>
              </a:spcAft>
              <a:buClr>
                <a:schemeClr val="accent1"/>
              </a:buClr>
              <a:buSzPts val="1800"/>
              <a:buFont typeface="Arial"/>
              <a:buNone/>
            </a:pPr>
            <a:r>
              <a:rPr lang="en-ZA" sz="1800" b="1">
                <a:solidFill>
                  <a:schemeClr val="accent1"/>
                </a:solidFill>
                <a:latin typeface="Arial"/>
                <a:ea typeface="Arial"/>
                <a:cs typeface="Arial"/>
                <a:sym typeface="Arial"/>
              </a:rPr>
              <a:t>How can health workers ensure privacy and confidentiality in HIVST distribution?</a:t>
            </a:r>
            <a:endParaRPr/>
          </a:p>
          <a:p>
            <a:pPr marL="228600" marR="0" lvl="0" indent="-228600" algn="l" rtl="0">
              <a:lnSpc>
                <a:spcPct val="100000"/>
              </a:lnSpc>
              <a:spcBef>
                <a:spcPts val="0"/>
              </a:spcBef>
              <a:spcAft>
                <a:spcPts val="0"/>
              </a:spcAft>
              <a:buClr>
                <a:schemeClr val="dk2"/>
              </a:buClr>
              <a:buSzPts val="1800"/>
              <a:buFont typeface="Arial"/>
              <a:buChar char="•"/>
            </a:pPr>
            <a:r>
              <a:rPr lang="en-ZA" sz="1800">
                <a:solidFill>
                  <a:schemeClr val="dk2"/>
                </a:solidFill>
                <a:latin typeface="Arial"/>
                <a:ea typeface="Arial"/>
                <a:cs typeface="Arial"/>
                <a:sym typeface="Arial"/>
              </a:rPr>
              <a:t>Why is maintaining client privacy essential in facility-based HIVST?</a:t>
            </a:r>
            <a:endParaRPr sz="1800">
              <a:solidFill>
                <a:schemeClr val="dk2"/>
              </a:solidFill>
              <a:latin typeface="Arial"/>
              <a:ea typeface="Arial"/>
              <a:cs typeface="Arial"/>
              <a:sym typeface="Arial"/>
            </a:endParaRPr>
          </a:p>
          <a:p>
            <a:pPr marL="228600" marR="0" lvl="0" indent="-228600" algn="l" rtl="0">
              <a:lnSpc>
                <a:spcPct val="100000"/>
              </a:lnSpc>
              <a:spcBef>
                <a:spcPts val="0"/>
              </a:spcBef>
              <a:spcAft>
                <a:spcPts val="0"/>
              </a:spcAft>
              <a:buClr>
                <a:schemeClr val="dk2"/>
              </a:buClr>
              <a:buSzPts val="1800"/>
              <a:buFont typeface="Arial"/>
              <a:buChar char="•"/>
            </a:pPr>
            <a:r>
              <a:rPr lang="en-ZA" sz="1800">
                <a:solidFill>
                  <a:schemeClr val="dk2"/>
                </a:solidFill>
                <a:latin typeface="Arial"/>
                <a:ea typeface="Arial"/>
                <a:cs typeface="Arial"/>
                <a:sym typeface="Arial"/>
              </a:rPr>
              <a:t>What practical steps can be taken to protect client confidentiality?</a:t>
            </a:r>
            <a:endParaRPr/>
          </a:p>
          <a:p>
            <a:pPr marL="0" marR="0" lvl="0" indent="0" algn="l" rtl="0">
              <a:lnSpc>
                <a:spcPct val="100000"/>
              </a:lnSpc>
              <a:spcBef>
                <a:spcPts val="0"/>
              </a:spcBef>
              <a:spcAft>
                <a:spcPts val="0"/>
              </a:spcAft>
              <a:buClr>
                <a:schemeClr val="dk1"/>
              </a:buClr>
              <a:buSzPts val="1800"/>
              <a:buFont typeface="Arial"/>
              <a:buNone/>
            </a:pPr>
            <a:endParaRPr sz="1800" b="1">
              <a:solidFill>
                <a:schemeClr val="accent1"/>
              </a:solidFill>
              <a:latin typeface="Arial"/>
              <a:ea typeface="Arial"/>
              <a:cs typeface="Arial"/>
              <a:sym typeface="Arial"/>
            </a:endParaRPr>
          </a:p>
          <a:p>
            <a:pPr marL="0" marR="0" lvl="0" indent="0" algn="l" rtl="0">
              <a:lnSpc>
                <a:spcPct val="100000"/>
              </a:lnSpc>
              <a:spcBef>
                <a:spcPts val="0"/>
              </a:spcBef>
              <a:spcAft>
                <a:spcPts val="0"/>
              </a:spcAft>
              <a:buClr>
                <a:schemeClr val="accent1"/>
              </a:buClr>
              <a:buSzPts val="1800"/>
              <a:buFont typeface="Arial"/>
              <a:buNone/>
            </a:pPr>
            <a:r>
              <a:rPr lang="en-ZA" sz="1800" b="1">
                <a:solidFill>
                  <a:schemeClr val="accent1"/>
                </a:solidFill>
                <a:latin typeface="Arial"/>
                <a:ea typeface="Arial"/>
                <a:cs typeface="Arial"/>
                <a:sym typeface="Arial"/>
              </a:rPr>
              <a:t>What are some operational considerations when implementing HIVST at a facility?</a:t>
            </a:r>
            <a:endParaRPr/>
          </a:p>
          <a:p>
            <a:pPr marL="228600" marR="0" lvl="0" indent="-228600" algn="l" rtl="0">
              <a:lnSpc>
                <a:spcPct val="100000"/>
              </a:lnSpc>
              <a:spcBef>
                <a:spcPts val="0"/>
              </a:spcBef>
              <a:spcAft>
                <a:spcPts val="0"/>
              </a:spcAft>
              <a:buClr>
                <a:schemeClr val="dk2"/>
              </a:buClr>
              <a:buSzPts val="1800"/>
              <a:buFont typeface="Arial"/>
              <a:buChar char="•"/>
            </a:pPr>
            <a:r>
              <a:rPr lang="en-ZA" sz="1800">
                <a:solidFill>
                  <a:schemeClr val="dk2"/>
                </a:solidFill>
                <a:latin typeface="Arial"/>
                <a:ea typeface="Arial"/>
                <a:cs typeface="Arial"/>
                <a:sym typeface="Arial"/>
              </a:rPr>
              <a:t>What resources are needed to ensure efficient HIVST delivery?</a:t>
            </a:r>
            <a:endParaRPr/>
          </a:p>
          <a:p>
            <a:pPr marL="0" marR="0" lvl="0" indent="0" algn="l" rtl="0">
              <a:lnSpc>
                <a:spcPct val="100000"/>
              </a:lnSpc>
              <a:spcBef>
                <a:spcPts val="0"/>
              </a:spcBef>
              <a:spcAft>
                <a:spcPts val="0"/>
              </a:spcAft>
              <a:buClr>
                <a:schemeClr val="dk1"/>
              </a:buClr>
              <a:buSzPts val="1800"/>
              <a:buFont typeface="Arial"/>
              <a:buNone/>
            </a:pPr>
            <a:endParaRPr sz="1800" b="1">
              <a:solidFill>
                <a:schemeClr val="accent1"/>
              </a:solidFill>
              <a:latin typeface="Arial"/>
              <a:ea typeface="Arial"/>
              <a:cs typeface="Arial"/>
              <a:sym typeface="Arial"/>
            </a:endParaRPr>
          </a:p>
          <a:p>
            <a:pPr marL="0" marR="0" lvl="0" indent="0" algn="l" rtl="0">
              <a:lnSpc>
                <a:spcPct val="100000"/>
              </a:lnSpc>
              <a:spcBef>
                <a:spcPts val="0"/>
              </a:spcBef>
              <a:spcAft>
                <a:spcPts val="0"/>
              </a:spcAft>
              <a:buClr>
                <a:schemeClr val="accent1"/>
              </a:buClr>
              <a:buSzPts val="1800"/>
              <a:buFont typeface="Arial"/>
              <a:buNone/>
            </a:pPr>
            <a:r>
              <a:rPr lang="en-ZA" sz="1800" b="1">
                <a:solidFill>
                  <a:schemeClr val="accent1"/>
                </a:solidFill>
                <a:latin typeface="Arial"/>
                <a:ea typeface="Arial"/>
                <a:cs typeface="Arial"/>
                <a:sym typeface="Arial"/>
              </a:rPr>
              <a:t>How can linkage to care be supported after an HIVST reactive result?</a:t>
            </a:r>
            <a:endParaRPr sz="1800" b="1">
              <a:solidFill>
                <a:schemeClr val="accent1"/>
              </a:solidFill>
              <a:latin typeface="Arial"/>
              <a:ea typeface="Arial"/>
              <a:cs typeface="Arial"/>
              <a:sym typeface="Arial"/>
            </a:endParaRPr>
          </a:p>
          <a:p>
            <a:pPr marL="228600" marR="0" lvl="0" indent="-228600" algn="l" rtl="0">
              <a:lnSpc>
                <a:spcPct val="100000"/>
              </a:lnSpc>
              <a:spcBef>
                <a:spcPts val="0"/>
              </a:spcBef>
              <a:spcAft>
                <a:spcPts val="0"/>
              </a:spcAft>
              <a:buClr>
                <a:schemeClr val="dk2"/>
              </a:buClr>
              <a:buSzPts val="1800"/>
              <a:buFont typeface="Arial"/>
              <a:buChar char="•"/>
            </a:pPr>
            <a:r>
              <a:rPr lang="en-ZA" sz="1800">
                <a:solidFill>
                  <a:schemeClr val="dk2"/>
                </a:solidFill>
                <a:latin typeface="Arial"/>
                <a:ea typeface="Arial"/>
                <a:cs typeface="Arial"/>
                <a:sym typeface="Arial"/>
              </a:rPr>
              <a:t>What systems can facilities put in place for follow-up testing and counseling?</a:t>
            </a:r>
            <a:endParaRPr sz="1800">
              <a:solidFill>
                <a:schemeClr val="dk2"/>
              </a:solidFill>
              <a:latin typeface="Arial"/>
              <a:ea typeface="Arial"/>
              <a:cs typeface="Arial"/>
              <a:sym typeface="Arial"/>
            </a:endParaRPr>
          </a:p>
          <a:p>
            <a:pPr marL="228600" marR="0" lvl="0" indent="-228600" algn="l" rtl="0">
              <a:lnSpc>
                <a:spcPct val="100000"/>
              </a:lnSpc>
              <a:spcBef>
                <a:spcPts val="0"/>
              </a:spcBef>
              <a:spcAft>
                <a:spcPts val="0"/>
              </a:spcAft>
              <a:buClr>
                <a:schemeClr val="dk2"/>
              </a:buClr>
              <a:buSzPts val="1800"/>
              <a:buFont typeface="Arial"/>
              <a:buChar char="•"/>
            </a:pPr>
            <a:r>
              <a:rPr lang="en-ZA" sz="1800">
                <a:solidFill>
                  <a:schemeClr val="dk2"/>
                </a:solidFill>
                <a:latin typeface="Arial"/>
                <a:ea typeface="Arial"/>
                <a:cs typeface="Arial"/>
                <a:sym typeface="Arial"/>
              </a:rPr>
              <a:t>How can health workers encourage clients to seek confirmatory testing?</a:t>
            </a:r>
            <a:endParaRPr sz="1800">
              <a:solidFill>
                <a:schemeClr val="dk2"/>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a:solidFill>
                <a:schemeClr val="accent1"/>
              </a:solidFill>
              <a:latin typeface="Arial"/>
              <a:ea typeface="Arial"/>
              <a:cs typeface="Arial"/>
              <a:sym typeface="Arial"/>
            </a:endParaRPr>
          </a:p>
          <a:p>
            <a:pPr marL="0" marR="0" lvl="0" indent="0" algn="l" rtl="0">
              <a:lnSpc>
                <a:spcPct val="100000"/>
              </a:lnSpc>
              <a:spcBef>
                <a:spcPts val="0"/>
              </a:spcBef>
              <a:spcAft>
                <a:spcPts val="0"/>
              </a:spcAft>
              <a:buClr>
                <a:schemeClr val="accent1"/>
              </a:buClr>
              <a:buSzPts val="1800"/>
              <a:buFont typeface="Arial"/>
              <a:buNone/>
            </a:pPr>
            <a:r>
              <a:rPr lang="en-ZA" sz="1800">
                <a:solidFill>
                  <a:schemeClr val="accent1"/>
                </a:solidFill>
                <a:latin typeface="Arial"/>
                <a:ea typeface="Arial"/>
                <a:cs typeface="Arial"/>
                <a:sym typeface="Arial"/>
              </a:rPr>
              <a:t>What is the role of Partner Services</a:t>
            </a:r>
            <a:r>
              <a:rPr lang="en-ZA" sz="1800" strike="sngStrike">
                <a:solidFill>
                  <a:schemeClr val="accent1"/>
                </a:solidFill>
                <a:latin typeface="Arial"/>
                <a:ea typeface="Arial"/>
                <a:cs typeface="Arial"/>
                <a:sym typeface="Arial"/>
              </a:rPr>
              <a:t> </a:t>
            </a:r>
            <a:r>
              <a:rPr lang="en-ZA" sz="1800">
                <a:solidFill>
                  <a:schemeClr val="accent1"/>
                </a:solidFill>
                <a:latin typeface="Arial"/>
                <a:ea typeface="Arial"/>
                <a:cs typeface="Arial"/>
                <a:sym typeface="Arial"/>
              </a:rPr>
              <a:t>in facility-based HIVST distribution?</a:t>
            </a:r>
            <a:endParaRPr sz="1800">
              <a:solidFill>
                <a:schemeClr val="accent1"/>
              </a:solidFill>
              <a:latin typeface="Arial"/>
              <a:ea typeface="Arial"/>
              <a:cs typeface="Arial"/>
              <a:sym typeface="Arial"/>
            </a:endParaRPr>
          </a:p>
          <a:p>
            <a:pPr marL="228600" marR="0" lvl="0" indent="-228600" algn="l" rtl="0">
              <a:lnSpc>
                <a:spcPct val="100000"/>
              </a:lnSpc>
              <a:spcBef>
                <a:spcPts val="0"/>
              </a:spcBef>
              <a:spcAft>
                <a:spcPts val="0"/>
              </a:spcAft>
              <a:buClr>
                <a:schemeClr val="dk2"/>
              </a:buClr>
              <a:buSzPts val="1800"/>
              <a:buFont typeface="Arial"/>
              <a:buChar char="•"/>
            </a:pPr>
            <a:r>
              <a:rPr lang="en-ZA" sz="1800">
                <a:solidFill>
                  <a:schemeClr val="dk2"/>
                </a:solidFill>
                <a:latin typeface="Arial"/>
                <a:ea typeface="Arial"/>
                <a:cs typeface="Arial"/>
                <a:sym typeface="Arial"/>
              </a:rPr>
              <a:t>How does partner services help identify new HIV cases among close contacts?</a:t>
            </a:r>
            <a:endParaRPr sz="1800">
              <a:solidFill>
                <a:schemeClr val="dk2"/>
              </a:solidFill>
              <a:latin typeface="Arial"/>
              <a:ea typeface="Arial"/>
              <a:cs typeface="Arial"/>
              <a:sym typeface="Arial"/>
            </a:endParaRPr>
          </a:p>
          <a:p>
            <a:pPr marL="228600" marR="0" lvl="0" indent="-228600" algn="l" rtl="0">
              <a:lnSpc>
                <a:spcPct val="100000"/>
              </a:lnSpc>
              <a:spcBef>
                <a:spcPts val="0"/>
              </a:spcBef>
              <a:spcAft>
                <a:spcPts val="0"/>
              </a:spcAft>
              <a:buClr>
                <a:schemeClr val="dk2"/>
              </a:buClr>
              <a:buSzPts val="1800"/>
              <a:buFont typeface="Arial"/>
              <a:buChar char="•"/>
            </a:pPr>
            <a:r>
              <a:rPr lang="en-ZA" sz="1800">
                <a:solidFill>
                  <a:schemeClr val="dk2"/>
                </a:solidFill>
                <a:latin typeface="Arial"/>
                <a:ea typeface="Arial"/>
                <a:cs typeface="Arial"/>
                <a:sym typeface="Arial"/>
              </a:rPr>
              <a:t>What are some ways to ensure privacy and safety when encouraging clients to offer HIVST kits to partners?</a:t>
            </a:r>
            <a:endParaRPr/>
          </a:p>
          <a:p>
            <a:pPr marL="0" marR="0" lvl="0" indent="0" algn="l" rtl="0">
              <a:lnSpc>
                <a:spcPct val="100000"/>
              </a:lnSpc>
              <a:spcBef>
                <a:spcPts val="0"/>
              </a:spcBef>
              <a:spcAft>
                <a:spcPts val="0"/>
              </a:spcAft>
              <a:buClr>
                <a:schemeClr val="dk1"/>
              </a:buClr>
              <a:buSzPts val="1500"/>
              <a:buFont typeface="Arial"/>
              <a:buNone/>
            </a:pPr>
            <a:endParaRPr sz="1500" u="none" strike="noStrike" cap="none">
              <a:solidFill>
                <a:schemeClr val="dk2"/>
              </a:solidFill>
              <a:latin typeface="Arial"/>
              <a:ea typeface="Arial"/>
              <a:cs typeface="Arial"/>
              <a:sym typeface="Arial"/>
            </a:endParaRPr>
          </a:p>
        </p:txBody>
      </p:sp>
      <p:sp>
        <p:nvSpPr>
          <p:cNvPr id="252" name="Google Shape;252;p12"/>
          <p:cNvSpPr/>
          <p:nvPr/>
        </p:nvSpPr>
        <p:spPr>
          <a:xfrm>
            <a:off x="736601" y="0"/>
            <a:ext cx="10718799" cy="1512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53" name="Google Shape;253;p12"/>
          <p:cNvSpPr txBox="1"/>
          <p:nvPr/>
        </p:nvSpPr>
        <p:spPr>
          <a:xfrm>
            <a:off x="0" y="335622"/>
            <a:ext cx="736600" cy="400978"/>
          </a:xfrm>
          <a:prstGeom prst="rect">
            <a:avLst/>
          </a:prstGeom>
          <a:noFill/>
          <a:ln>
            <a:noFill/>
          </a:ln>
        </p:spPr>
        <p:txBody>
          <a:bodyPr spcFirstLastPara="1" wrap="square" lIns="91425" tIns="108000" rIns="91425" bIns="45700" anchor="ctr" anchorCtr="0">
            <a:noAutofit/>
          </a:bodyPr>
          <a:lstStyle/>
          <a:p>
            <a:pPr marL="0" marR="0" lvl="0" indent="0" algn="ctr" rtl="0">
              <a:lnSpc>
                <a:spcPct val="90000"/>
              </a:lnSpc>
              <a:spcBef>
                <a:spcPts val="0"/>
              </a:spcBef>
              <a:spcAft>
                <a:spcPts val="0"/>
              </a:spcAft>
              <a:buClr>
                <a:schemeClr val="dk2"/>
              </a:buClr>
              <a:buSzPts val="1250"/>
              <a:buFont typeface="Arial"/>
              <a:buNone/>
            </a:pPr>
            <a:r>
              <a:rPr lang="en-ZA" sz="1250">
                <a:solidFill>
                  <a:schemeClr val="dk2"/>
                </a:solidFill>
                <a:latin typeface="Arial"/>
                <a:ea typeface="Arial"/>
                <a:cs typeface="Arial"/>
                <a:sym typeface="Arial"/>
              </a:rPr>
              <a:t>5</a:t>
            </a:r>
            <a:endParaRPr/>
          </a:p>
        </p:txBody>
      </p:sp>
      <p:sp>
        <p:nvSpPr>
          <p:cNvPr id="254" name="Google Shape;254;p12"/>
          <p:cNvSpPr txBox="1"/>
          <p:nvPr/>
        </p:nvSpPr>
        <p:spPr>
          <a:xfrm>
            <a:off x="736601" y="298018"/>
            <a:ext cx="10718799" cy="438582"/>
          </a:xfrm>
          <a:prstGeom prst="rect">
            <a:avLst/>
          </a:prstGeom>
          <a:noFill/>
          <a:ln>
            <a:noFill/>
          </a:ln>
        </p:spPr>
        <p:txBody>
          <a:bodyPr spcFirstLastPara="1" wrap="square" lIns="91425" tIns="45700" rIns="91425" bIns="45700" anchor="b" anchorCtr="0">
            <a:spAutoFit/>
          </a:bodyPr>
          <a:lstStyle/>
          <a:p>
            <a:pPr marL="0" marR="0" lvl="0" indent="0" algn="l" rtl="0">
              <a:lnSpc>
                <a:spcPct val="90000"/>
              </a:lnSpc>
              <a:spcBef>
                <a:spcPts val="0"/>
              </a:spcBef>
              <a:spcAft>
                <a:spcPts val="0"/>
              </a:spcAft>
              <a:buClr>
                <a:schemeClr val="accent1"/>
              </a:buClr>
              <a:buSzPts val="2500"/>
              <a:buFont typeface="Arial"/>
              <a:buNone/>
            </a:pPr>
            <a:r>
              <a:rPr lang="en-ZA" sz="2500">
                <a:solidFill>
                  <a:schemeClr val="accent1"/>
                </a:solidFill>
                <a:latin typeface="Arial"/>
                <a:ea typeface="Arial"/>
                <a:cs typeface="Arial"/>
                <a:sym typeface="Arial"/>
              </a:rPr>
              <a:t>Questions</a:t>
            </a:r>
            <a:endParaRPr sz="2500">
              <a:solidFill>
                <a:schemeClr val="accent1"/>
              </a:solidFill>
              <a:latin typeface="Arial"/>
              <a:ea typeface="Arial"/>
              <a:cs typeface="Arial"/>
              <a:sym typeface="Arial"/>
            </a:endParaRPr>
          </a:p>
        </p:txBody>
      </p:sp>
      <p:pic>
        <p:nvPicPr>
          <p:cNvPr id="2" name="Picture 19">
            <a:extLst>
              <a:ext uri="{FF2B5EF4-FFF2-40B4-BE49-F238E27FC236}">
                <a16:creationId xmlns:a16="http://schemas.microsoft.com/office/drawing/2014/main" id="{5BA9D035-5961-73EF-0893-38582353B8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10916" y="6444963"/>
            <a:ext cx="1088968" cy="343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259"/>
        <p:cNvGrpSpPr/>
        <p:nvPr/>
      </p:nvGrpSpPr>
      <p:grpSpPr>
        <a:xfrm>
          <a:off x="0" y="0"/>
          <a:ext cx="0" cy="0"/>
          <a:chOff x="0" y="0"/>
          <a:chExt cx="0" cy="0"/>
        </a:xfrm>
      </p:grpSpPr>
      <p:sp>
        <p:nvSpPr>
          <p:cNvPr id="260" name="Google Shape;260;p13"/>
          <p:cNvSpPr txBox="1"/>
          <p:nvPr/>
        </p:nvSpPr>
        <p:spPr>
          <a:xfrm>
            <a:off x="736601" y="298018"/>
            <a:ext cx="10718799" cy="438582"/>
          </a:xfrm>
          <a:prstGeom prst="rect">
            <a:avLst/>
          </a:prstGeom>
          <a:noFill/>
          <a:ln>
            <a:noFill/>
          </a:ln>
        </p:spPr>
        <p:txBody>
          <a:bodyPr spcFirstLastPara="1" wrap="square" lIns="91425" tIns="45700" rIns="91425" bIns="45700" anchor="b" anchorCtr="0">
            <a:spAutoFit/>
          </a:bodyPr>
          <a:lstStyle/>
          <a:p>
            <a:pPr marL="0" marR="0" lvl="0" indent="0" algn="l" rtl="0">
              <a:lnSpc>
                <a:spcPct val="90000"/>
              </a:lnSpc>
              <a:spcBef>
                <a:spcPts val="0"/>
              </a:spcBef>
              <a:spcAft>
                <a:spcPts val="0"/>
              </a:spcAft>
              <a:buClr>
                <a:schemeClr val="accent1"/>
              </a:buClr>
              <a:buSzPts val="2500"/>
              <a:buFont typeface="Arial"/>
              <a:buNone/>
            </a:pPr>
            <a:r>
              <a:rPr lang="en-ZA" sz="2500" u="none" strike="noStrike" cap="none">
                <a:solidFill>
                  <a:schemeClr val="accent1"/>
                </a:solidFill>
                <a:latin typeface="Arial"/>
                <a:ea typeface="Arial"/>
                <a:cs typeface="Arial"/>
                <a:sym typeface="Arial"/>
              </a:rPr>
              <a:t>Exercise</a:t>
            </a:r>
            <a:endParaRPr/>
          </a:p>
        </p:txBody>
      </p:sp>
      <p:sp>
        <p:nvSpPr>
          <p:cNvPr id="261" name="Google Shape;261;p13"/>
          <p:cNvSpPr/>
          <p:nvPr/>
        </p:nvSpPr>
        <p:spPr>
          <a:xfrm>
            <a:off x="736601" y="0"/>
            <a:ext cx="10718799" cy="1512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2" name="Google Shape;262;p13"/>
          <p:cNvSpPr txBox="1"/>
          <p:nvPr/>
        </p:nvSpPr>
        <p:spPr>
          <a:xfrm>
            <a:off x="0" y="335622"/>
            <a:ext cx="736600" cy="400978"/>
          </a:xfrm>
          <a:prstGeom prst="rect">
            <a:avLst/>
          </a:prstGeom>
          <a:noFill/>
          <a:ln>
            <a:noFill/>
          </a:ln>
        </p:spPr>
        <p:txBody>
          <a:bodyPr spcFirstLastPara="1" wrap="square" lIns="91425" tIns="108000" rIns="91425" bIns="45700" anchor="ctr" anchorCtr="0">
            <a:noAutofit/>
          </a:bodyPr>
          <a:lstStyle/>
          <a:p>
            <a:pPr marL="0" marR="0" lvl="0" indent="0" algn="ctr" rtl="0">
              <a:lnSpc>
                <a:spcPct val="90000"/>
              </a:lnSpc>
              <a:spcBef>
                <a:spcPts val="0"/>
              </a:spcBef>
              <a:spcAft>
                <a:spcPts val="0"/>
              </a:spcAft>
              <a:buClr>
                <a:schemeClr val="dk2"/>
              </a:buClr>
              <a:buSzPts val="1250"/>
              <a:buFont typeface="Arial"/>
              <a:buNone/>
            </a:pPr>
            <a:r>
              <a:rPr lang="en-ZA" sz="1250">
                <a:solidFill>
                  <a:schemeClr val="dk2"/>
                </a:solidFill>
                <a:latin typeface="Arial"/>
                <a:ea typeface="Arial"/>
                <a:cs typeface="Arial"/>
                <a:sym typeface="Arial"/>
              </a:rPr>
              <a:t>5</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736601" y="298018"/>
            <a:ext cx="10718799" cy="438582"/>
          </a:xfrm>
          <a:prstGeom prst="rect">
            <a:avLst/>
          </a:prstGeom>
          <a:noFill/>
          <a:ln>
            <a:noFill/>
          </a:ln>
        </p:spPr>
        <p:txBody>
          <a:bodyPr spcFirstLastPara="1" wrap="square" lIns="91425" tIns="45700" rIns="91425" bIns="45700" anchor="b" anchorCtr="0">
            <a:spAutoFit/>
          </a:bodyPr>
          <a:lstStyle/>
          <a:p>
            <a:pPr marL="0" lvl="0" indent="0" algn="l" rtl="0">
              <a:lnSpc>
                <a:spcPct val="90000"/>
              </a:lnSpc>
              <a:spcBef>
                <a:spcPts val="0"/>
              </a:spcBef>
              <a:spcAft>
                <a:spcPts val="0"/>
              </a:spcAft>
              <a:buClr>
                <a:schemeClr val="accent1"/>
              </a:buClr>
              <a:buSzPts val="2500"/>
              <a:buFont typeface="Arial"/>
              <a:buNone/>
            </a:pPr>
            <a:r>
              <a:rPr lang="en-ZA" sz="2500">
                <a:solidFill>
                  <a:schemeClr val="accent1"/>
                </a:solidFill>
                <a:latin typeface="Arial"/>
                <a:ea typeface="Arial"/>
                <a:cs typeface="Arial"/>
                <a:sym typeface="Arial"/>
              </a:rPr>
              <a:t>Learning Objectives</a:t>
            </a:r>
            <a:endParaRPr/>
          </a:p>
        </p:txBody>
      </p:sp>
      <p:sp>
        <p:nvSpPr>
          <p:cNvPr id="100" name="Google Shape;100;p2"/>
          <p:cNvSpPr txBox="1"/>
          <p:nvPr/>
        </p:nvSpPr>
        <p:spPr>
          <a:xfrm>
            <a:off x="736599" y="736600"/>
            <a:ext cx="10718799" cy="5785778"/>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accent1"/>
              </a:buClr>
              <a:buSzPts val="3200"/>
              <a:buFont typeface="Arial"/>
              <a:buNone/>
            </a:pPr>
            <a:r>
              <a:rPr lang="en-ZA" sz="3200" b="1" i="0" u="none" strike="noStrike" cap="none">
                <a:solidFill>
                  <a:schemeClr val="accent1"/>
                </a:solidFill>
                <a:latin typeface="Arial"/>
                <a:ea typeface="Arial"/>
                <a:cs typeface="Arial"/>
                <a:sym typeface="Arial"/>
              </a:rPr>
              <a:t>By the end of this module, participants will be able to:</a:t>
            </a:r>
            <a:endParaRPr/>
          </a:p>
          <a:p>
            <a:pPr marL="342900" marR="0" lvl="0" indent="-165100" algn="l" rtl="0">
              <a:lnSpc>
                <a:spcPct val="90000"/>
              </a:lnSpc>
              <a:spcBef>
                <a:spcPts val="0"/>
              </a:spcBef>
              <a:spcAft>
                <a:spcPts val="0"/>
              </a:spcAft>
              <a:buClr>
                <a:schemeClr val="dk1"/>
              </a:buClr>
              <a:buSzPts val="2800"/>
              <a:buFont typeface="Arial"/>
              <a:buNone/>
            </a:pPr>
            <a:endParaRPr sz="2800" b="0" i="0" u="none" strike="noStrike" cap="none">
              <a:solidFill>
                <a:schemeClr val="dk1"/>
              </a:solidFill>
              <a:latin typeface="Arial"/>
              <a:ea typeface="Arial"/>
              <a:cs typeface="Arial"/>
              <a:sym typeface="Arial"/>
            </a:endParaRPr>
          </a:p>
          <a:p>
            <a:pPr marL="342900" marR="0" lvl="0" indent="-342900" algn="l" rtl="0">
              <a:lnSpc>
                <a:spcPct val="90000"/>
              </a:lnSpc>
              <a:spcBef>
                <a:spcPts val="0"/>
              </a:spcBef>
              <a:spcAft>
                <a:spcPts val="0"/>
              </a:spcAft>
              <a:buClr>
                <a:schemeClr val="accent2"/>
              </a:buClr>
              <a:buSzPts val="2800"/>
              <a:buFont typeface="Arial"/>
              <a:buChar char="•"/>
            </a:pPr>
            <a:r>
              <a:rPr lang="en-ZA" sz="2800" b="0" i="0" u="none" strike="noStrike" cap="none">
                <a:solidFill>
                  <a:schemeClr val="dk2"/>
                </a:solidFill>
                <a:latin typeface="Arial"/>
                <a:ea typeface="Arial"/>
                <a:cs typeface="Arial"/>
                <a:sym typeface="Arial"/>
              </a:rPr>
              <a:t>Understand facility-based HIVST Distribution Models</a:t>
            </a:r>
            <a:endParaRPr/>
          </a:p>
          <a:p>
            <a:pPr marL="342900" marR="0" lvl="0" indent="-342900" algn="l" rtl="0">
              <a:lnSpc>
                <a:spcPct val="90000"/>
              </a:lnSpc>
              <a:spcBef>
                <a:spcPts val="0"/>
              </a:spcBef>
              <a:spcAft>
                <a:spcPts val="0"/>
              </a:spcAft>
              <a:buClr>
                <a:schemeClr val="accent2"/>
              </a:buClr>
              <a:buSzPts val="2800"/>
              <a:buFont typeface="Arial"/>
              <a:buChar char="•"/>
            </a:pPr>
            <a:r>
              <a:rPr lang="en-ZA" sz="2800" b="0" i="0" u="none" strike="noStrike" cap="none">
                <a:solidFill>
                  <a:schemeClr val="dk2"/>
                </a:solidFill>
                <a:latin typeface="Arial"/>
                <a:ea typeface="Arial"/>
                <a:cs typeface="Arial"/>
                <a:sym typeface="Arial"/>
              </a:rPr>
              <a:t>Explain the difference between primary and secondary HIVST distribution</a:t>
            </a:r>
            <a:endParaRPr/>
          </a:p>
          <a:p>
            <a:pPr marL="342900" marR="0" lvl="0" indent="-342900" algn="l" rtl="0">
              <a:lnSpc>
                <a:spcPct val="90000"/>
              </a:lnSpc>
              <a:spcBef>
                <a:spcPts val="0"/>
              </a:spcBef>
              <a:spcAft>
                <a:spcPts val="0"/>
              </a:spcAft>
              <a:buClr>
                <a:schemeClr val="accent2"/>
              </a:buClr>
              <a:buSzPts val="2800"/>
              <a:buFont typeface="Arial"/>
              <a:buChar char="•"/>
            </a:pPr>
            <a:r>
              <a:rPr lang="en-ZA" sz="2800" b="0" i="0" u="none" strike="noStrike" cap="none">
                <a:solidFill>
                  <a:schemeClr val="dk2"/>
                </a:solidFill>
                <a:latin typeface="Arial"/>
                <a:ea typeface="Arial"/>
                <a:cs typeface="Arial"/>
                <a:sym typeface="Arial"/>
              </a:rPr>
              <a:t>Describe the operational considerations for each distribution model</a:t>
            </a:r>
            <a:endParaRPr sz="2800" b="0" i="0" u="none" strike="noStrike" cap="none">
              <a:solidFill>
                <a:schemeClr val="dk2"/>
              </a:solidFill>
              <a:latin typeface="Arial"/>
              <a:ea typeface="Arial"/>
              <a:cs typeface="Arial"/>
              <a:sym typeface="Arial"/>
            </a:endParaRPr>
          </a:p>
          <a:p>
            <a:pPr marL="342900" marR="0" lvl="0" indent="-342900" algn="l" rtl="0">
              <a:lnSpc>
                <a:spcPct val="90000"/>
              </a:lnSpc>
              <a:spcBef>
                <a:spcPts val="0"/>
              </a:spcBef>
              <a:spcAft>
                <a:spcPts val="0"/>
              </a:spcAft>
              <a:buClr>
                <a:schemeClr val="accent2"/>
              </a:buClr>
              <a:buSzPts val="2800"/>
              <a:buFont typeface="Arial"/>
              <a:buChar char="•"/>
            </a:pPr>
            <a:r>
              <a:rPr lang="en-ZA" sz="2800" b="0" i="0" u="none" strike="noStrike" cap="none">
                <a:solidFill>
                  <a:schemeClr val="dk2"/>
                </a:solidFill>
                <a:latin typeface="Arial"/>
                <a:ea typeface="Arial"/>
                <a:cs typeface="Arial"/>
                <a:sym typeface="Arial"/>
              </a:rPr>
              <a:t>Know about the challenges and solutions related to HIVST Distribution</a:t>
            </a:r>
            <a:endParaRPr/>
          </a:p>
        </p:txBody>
      </p:sp>
      <p:sp>
        <p:nvSpPr>
          <p:cNvPr id="101" name="Google Shape;101;p2"/>
          <p:cNvSpPr/>
          <p:nvPr/>
        </p:nvSpPr>
        <p:spPr>
          <a:xfrm>
            <a:off x="736601" y="0"/>
            <a:ext cx="10718799" cy="1512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02" name="Google Shape;102;p2"/>
          <p:cNvSpPr txBox="1"/>
          <p:nvPr/>
        </p:nvSpPr>
        <p:spPr>
          <a:xfrm>
            <a:off x="0" y="335622"/>
            <a:ext cx="736600" cy="400978"/>
          </a:xfrm>
          <a:prstGeom prst="rect">
            <a:avLst/>
          </a:prstGeom>
          <a:noFill/>
          <a:ln>
            <a:noFill/>
          </a:ln>
        </p:spPr>
        <p:txBody>
          <a:bodyPr spcFirstLastPara="1" wrap="square" lIns="91425" tIns="108000" rIns="91425" bIns="45700" anchor="ctr" anchorCtr="0">
            <a:noAutofit/>
          </a:bodyPr>
          <a:lstStyle/>
          <a:p>
            <a:pPr marL="0" marR="0" lvl="0" indent="0" algn="ctr" rtl="0">
              <a:lnSpc>
                <a:spcPct val="90000"/>
              </a:lnSpc>
              <a:spcBef>
                <a:spcPts val="0"/>
              </a:spcBef>
              <a:spcAft>
                <a:spcPts val="0"/>
              </a:spcAft>
              <a:buClr>
                <a:schemeClr val="dk2"/>
              </a:buClr>
              <a:buSzPts val="1250"/>
              <a:buFont typeface="Arial"/>
              <a:buNone/>
            </a:pPr>
            <a:r>
              <a:rPr lang="en-ZA" sz="1250" b="0" i="0" u="none" strike="noStrike" cap="none">
                <a:solidFill>
                  <a:schemeClr val="dk2"/>
                </a:solidFill>
                <a:latin typeface="Arial"/>
                <a:ea typeface="Arial"/>
                <a:cs typeface="Arial"/>
                <a:sym typeface="Arial"/>
              </a:rPr>
              <a:t>5</a:t>
            </a:r>
            <a:endParaRPr/>
          </a:p>
        </p:txBody>
      </p:sp>
      <p:pic>
        <p:nvPicPr>
          <p:cNvPr id="103" name="Google Shape;103;p2"/>
          <p:cNvPicPr preferRelativeResize="0"/>
          <p:nvPr/>
        </p:nvPicPr>
        <p:blipFill>
          <a:blip r:embed="rId3">
            <a:alphaModFix/>
          </a:blip>
          <a:stretch>
            <a:fillRect/>
          </a:stretch>
        </p:blipFill>
        <p:spPr>
          <a:xfrm>
            <a:off x="10110200" y="6151663"/>
            <a:ext cx="1695450" cy="5429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3"/>
          <p:cNvSpPr txBox="1"/>
          <p:nvPr/>
        </p:nvSpPr>
        <p:spPr>
          <a:xfrm>
            <a:off x="736601" y="298018"/>
            <a:ext cx="10718799" cy="438582"/>
          </a:xfrm>
          <a:prstGeom prst="rect">
            <a:avLst/>
          </a:prstGeom>
          <a:noFill/>
          <a:ln>
            <a:noFill/>
          </a:ln>
        </p:spPr>
        <p:txBody>
          <a:bodyPr spcFirstLastPara="1" wrap="square" lIns="91425" tIns="45700" rIns="91425" bIns="45700" anchor="b" anchorCtr="0">
            <a:spAutoFit/>
          </a:bodyPr>
          <a:lstStyle/>
          <a:p>
            <a:pPr marL="0" marR="0" lvl="0" indent="0" algn="l" rtl="0">
              <a:lnSpc>
                <a:spcPct val="90000"/>
              </a:lnSpc>
              <a:spcBef>
                <a:spcPts val="0"/>
              </a:spcBef>
              <a:spcAft>
                <a:spcPts val="0"/>
              </a:spcAft>
              <a:buClr>
                <a:schemeClr val="accent1"/>
              </a:buClr>
              <a:buSzPts val="2500"/>
              <a:buFont typeface="Arial"/>
              <a:buNone/>
            </a:pPr>
            <a:r>
              <a:rPr lang="en-ZA" sz="2500" b="0" i="0" u="none" strike="noStrike" cap="none">
                <a:solidFill>
                  <a:schemeClr val="accent1"/>
                </a:solidFill>
                <a:latin typeface="Arial"/>
                <a:ea typeface="Arial"/>
                <a:cs typeface="Arial"/>
                <a:sym typeface="Arial"/>
              </a:rPr>
              <a:t>Overview of Facility-Based HIVST Distribution Approaches</a:t>
            </a:r>
            <a:endParaRPr sz="2500" b="0" i="0" u="none" strike="noStrike" cap="none">
              <a:solidFill>
                <a:schemeClr val="accent1"/>
              </a:solidFill>
              <a:latin typeface="Arial"/>
              <a:ea typeface="Arial"/>
              <a:cs typeface="Arial"/>
              <a:sym typeface="Arial"/>
            </a:endParaRPr>
          </a:p>
        </p:txBody>
      </p:sp>
      <p:sp>
        <p:nvSpPr>
          <p:cNvPr id="109" name="Google Shape;109;p3"/>
          <p:cNvSpPr/>
          <p:nvPr/>
        </p:nvSpPr>
        <p:spPr>
          <a:xfrm>
            <a:off x="736601" y="0"/>
            <a:ext cx="10718799" cy="1512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0" name="Google Shape;110;p3"/>
          <p:cNvSpPr txBox="1"/>
          <p:nvPr/>
        </p:nvSpPr>
        <p:spPr>
          <a:xfrm>
            <a:off x="0" y="335622"/>
            <a:ext cx="736600" cy="400978"/>
          </a:xfrm>
          <a:prstGeom prst="rect">
            <a:avLst/>
          </a:prstGeom>
          <a:noFill/>
          <a:ln>
            <a:noFill/>
          </a:ln>
        </p:spPr>
        <p:txBody>
          <a:bodyPr spcFirstLastPara="1" wrap="square" lIns="91425" tIns="108000" rIns="91425" bIns="45700" anchor="ctr" anchorCtr="0">
            <a:noAutofit/>
          </a:bodyPr>
          <a:lstStyle/>
          <a:p>
            <a:pPr marL="0" marR="0" lvl="0" indent="0" algn="ctr" rtl="0">
              <a:lnSpc>
                <a:spcPct val="90000"/>
              </a:lnSpc>
              <a:spcBef>
                <a:spcPts val="0"/>
              </a:spcBef>
              <a:spcAft>
                <a:spcPts val="0"/>
              </a:spcAft>
              <a:buClr>
                <a:schemeClr val="dk2"/>
              </a:buClr>
              <a:buSzPts val="1250"/>
              <a:buFont typeface="Arial"/>
              <a:buNone/>
            </a:pPr>
            <a:r>
              <a:rPr lang="en-ZA" sz="1250" b="0" i="0" u="none" strike="noStrike" cap="none">
                <a:solidFill>
                  <a:schemeClr val="dk2"/>
                </a:solidFill>
                <a:latin typeface="Arial"/>
                <a:ea typeface="Arial"/>
                <a:cs typeface="Arial"/>
                <a:sym typeface="Arial"/>
              </a:rPr>
              <a:t>5</a:t>
            </a:r>
            <a:endParaRPr/>
          </a:p>
        </p:txBody>
      </p:sp>
      <p:sp>
        <p:nvSpPr>
          <p:cNvPr id="111" name="Google Shape;111;p3"/>
          <p:cNvSpPr/>
          <p:nvPr/>
        </p:nvSpPr>
        <p:spPr>
          <a:xfrm>
            <a:off x="3799233" y="1109885"/>
            <a:ext cx="2296767" cy="357545"/>
          </a:xfrm>
          <a:prstGeom prst="roundRect">
            <a:avLst>
              <a:gd name="adj" fmla="val 16667"/>
            </a:avLst>
          </a:prstGeom>
          <a:solidFill>
            <a:schemeClr val="accent1"/>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ZA" sz="1500" b="1" i="0" u="none" strike="noStrike" cap="none">
                <a:solidFill>
                  <a:schemeClr val="lt1"/>
                </a:solidFill>
                <a:latin typeface="Arial"/>
                <a:ea typeface="Arial"/>
                <a:cs typeface="Arial"/>
                <a:sym typeface="Arial"/>
              </a:rPr>
              <a:t>Facility-Based HIVST</a:t>
            </a:r>
            <a:endParaRPr sz="1500" b="0" i="0" u="none" strike="noStrike" cap="none">
              <a:solidFill>
                <a:schemeClr val="lt1"/>
              </a:solidFill>
              <a:latin typeface="Arial"/>
              <a:ea typeface="Arial"/>
              <a:cs typeface="Arial"/>
              <a:sym typeface="Arial"/>
            </a:endParaRPr>
          </a:p>
        </p:txBody>
      </p:sp>
      <p:sp>
        <p:nvSpPr>
          <p:cNvPr id="112" name="Google Shape;112;p3"/>
          <p:cNvSpPr/>
          <p:nvPr/>
        </p:nvSpPr>
        <p:spPr>
          <a:xfrm>
            <a:off x="736600" y="2138735"/>
            <a:ext cx="4120514" cy="3677603"/>
          </a:xfrm>
          <a:prstGeom prst="roundRect">
            <a:avLst>
              <a:gd name="adj" fmla="val 16667"/>
            </a:avLst>
          </a:prstGeom>
          <a:solidFill>
            <a:schemeClr val="accent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ZA" sz="1500" b="0" i="0" u="none" strike="noStrike" cap="none">
                <a:solidFill>
                  <a:schemeClr val="dk2"/>
                </a:solidFill>
                <a:latin typeface="Arial"/>
                <a:ea typeface="Arial"/>
                <a:cs typeface="Arial"/>
                <a:sym typeface="Arial"/>
              </a:rPr>
              <a:t>HIVST kits are provided directly to clients by healthcare workers or outreach staff, either in facility-based settings (e.g., clinics, hospitals) or community locations (e.g., mobile clinics, health events). </a:t>
            </a:r>
            <a:endParaRPr/>
          </a:p>
          <a:p>
            <a:pPr marL="0" marR="0" lvl="0" indent="0" algn="l" rtl="0">
              <a:spcBef>
                <a:spcPts val="0"/>
              </a:spcBef>
              <a:spcAft>
                <a:spcPts val="0"/>
              </a:spcAft>
              <a:buNone/>
            </a:pPr>
            <a:endParaRPr sz="1500">
              <a:solidFill>
                <a:schemeClr val="dk2"/>
              </a:solidFill>
              <a:latin typeface="Arial"/>
              <a:ea typeface="Arial"/>
              <a:cs typeface="Arial"/>
              <a:sym typeface="Arial"/>
            </a:endParaRPr>
          </a:p>
          <a:p>
            <a:pPr marL="0" marR="0" lvl="0" indent="0" algn="l" rtl="0">
              <a:spcBef>
                <a:spcPts val="0"/>
              </a:spcBef>
              <a:spcAft>
                <a:spcPts val="0"/>
              </a:spcAft>
              <a:buNone/>
            </a:pPr>
            <a:r>
              <a:rPr lang="en-ZA" sz="1500">
                <a:solidFill>
                  <a:schemeClr val="dk2"/>
                </a:solidFill>
                <a:latin typeface="Arial"/>
                <a:ea typeface="Arial"/>
                <a:cs typeface="Arial"/>
                <a:sym typeface="Arial"/>
              </a:rPr>
              <a:t>Examples of settings:</a:t>
            </a:r>
            <a:endParaRPr sz="1500">
              <a:solidFill>
                <a:schemeClr val="dk2"/>
              </a:solidFill>
              <a:latin typeface="Arial"/>
              <a:ea typeface="Arial"/>
              <a:cs typeface="Arial"/>
              <a:sym typeface="Arial"/>
            </a:endParaRPr>
          </a:p>
          <a:p>
            <a:pPr marL="285750" marR="0" lvl="0" indent="-285750" algn="l" rtl="0">
              <a:spcBef>
                <a:spcPts val="0"/>
              </a:spcBef>
              <a:spcAft>
                <a:spcPts val="0"/>
              </a:spcAft>
              <a:buClr>
                <a:schemeClr val="dk2"/>
              </a:buClr>
              <a:buSzPts val="1500"/>
              <a:buFont typeface="Arial"/>
              <a:buChar char="•"/>
            </a:pPr>
            <a:r>
              <a:rPr lang="en-ZA" sz="1500">
                <a:solidFill>
                  <a:schemeClr val="dk2"/>
                </a:solidFill>
                <a:latin typeface="Arial"/>
                <a:ea typeface="Arial"/>
                <a:cs typeface="Arial"/>
                <a:sym typeface="Arial"/>
              </a:rPr>
              <a:t>OPD</a:t>
            </a:r>
            <a:endParaRPr/>
          </a:p>
          <a:p>
            <a:pPr marL="285750" marR="0" lvl="0" indent="-285750" algn="l" rtl="0">
              <a:spcBef>
                <a:spcPts val="0"/>
              </a:spcBef>
              <a:spcAft>
                <a:spcPts val="0"/>
              </a:spcAft>
              <a:buClr>
                <a:schemeClr val="dk2"/>
              </a:buClr>
              <a:buSzPts val="1500"/>
              <a:buFont typeface="Arial"/>
              <a:buChar char="•"/>
            </a:pPr>
            <a:r>
              <a:rPr lang="en-ZA" sz="1500">
                <a:solidFill>
                  <a:schemeClr val="dk2"/>
                </a:solidFill>
                <a:latin typeface="Arial"/>
                <a:ea typeface="Arial"/>
                <a:cs typeface="Arial"/>
                <a:sym typeface="Arial"/>
              </a:rPr>
              <a:t>Family Planning</a:t>
            </a:r>
            <a:endParaRPr sz="1500">
              <a:solidFill>
                <a:schemeClr val="dk2"/>
              </a:solidFill>
              <a:latin typeface="Arial"/>
              <a:ea typeface="Arial"/>
              <a:cs typeface="Arial"/>
              <a:sym typeface="Arial"/>
            </a:endParaRPr>
          </a:p>
          <a:p>
            <a:pPr marL="285750" marR="0" lvl="0" indent="-285750" algn="l" rtl="0">
              <a:spcBef>
                <a:spcPts val="0"/>
              </a:spcBef>
              <a:spcAft>
                <a:spcPts val="0"/>
              </a:spcAft>
              <a:buClr>
                <a:schemeClr val="dk2"/>
              </a:buClr>
              <a:buSzPts val="1500"/>
              <a:buFont typeface="Arial"/>
              <a:buChar char="•"/>
            </a:pPr>
            <a:r>
              <a:rPr lang="en-ZA" sz="1500">
                <a:solidFill>
                  <a:schemeClr val="dk2"/>
                </a:solidFill>
                <a:latin typeface="Arial"/>
                <a:ea typeface="Arial"/>
                <a:cs typeface="Arial"/>
                <a:sym typeface="Arial"/>
              </a:rPr>
              <a:t>STI care</a:t>
            </a:r>
            <a:endParaRPr/>
          </a:p>
          <a:p>
            <a:pPr marL="285750" marR="0" lvl="0" indent="-285750" algn="l" rtl="0">
              <a:spcBef>
                <a:spcPts val="0"/>
              </a:spcBef>
              <a:spcAft>
                <a:spcPts val="0"/>
              </a:spcAft>
              <a:buClr>
                <a:schemeClr val="dk2"/>
              </a:buClr>
              <a:buSzPts val="1500"/>
              <a:buFont typeface="Arial"/>
              <a:buChar char="•"/>
            </a:pPr>
            <a:r>
              <a:rPr lang="en-ZA" sz="1500">
                <a:solidFill>
                  <a:schemeClr val="dk2"/>
                </a:solidFill>
                <a:latin typeface="Arial"/>
                <a:ea typeface="Arial"/>
                <a:cs typeface="Arial"/>
                <a:sym typeface="Arial"/>
              </a:rPr>
              <a:t>HIV prevention services (PREP, PEP, VMMC, condoms)</a:t>
            </a:r>
            <a:endParaRPr/>
          </a:p>
          <a:p>
            <a:pPr marL="285750" marR="0" lvl="0" indent="-285750" algn="l" rtl="0">
              <a:spcBef>
                <a:spcPts val="0"/>
              </a:spcBef>
              <a:spcAft>
                <a:spcPts val="0"/>
              </a:spcAft>
              <a:buClr>
                <a:schemeClr val="dk2"/>
              </a:buClr>
              <a:buSzPts val="1500"/>
              <a:buFont typeface="Arial"/>
              <a:buChar char="•"/>
            </a:pPr>
            <a:r>
              <a:rPr lang="en-ZA" sz="1500">
                <a:solidFill>
                  <a:schemeClr val="dk2"/>
                </a:solidFill>
                <a:latin typeface="Arial"/>
                <a:ea typeface="Arial"/>
                <a:cs typeface="Arial"/>
                <a:sym typeface="Arial"/>
              </a:rPr>
              <a:t>TB clinic</a:t>
            </a:r>
            <a:endParaRPr sz="1500">
              <a:solidFill>
                <a:schemeClr val="dk2"/>
              </a:solidFill>
              <a:latin typeface="Arial"/>
              <a:ea typeface="Arial"/>
              <a:cs typeface="Arial"/>
              <a:sym typeface="Arial"/>
            </a:endParaRPr>
          </a:p>
          <a:p>
            <a:pPr marL="285750" marR="0" lvl="0" indent="-285750" algn="l" rtl="0">
              <a:spcBef>
                <a:spcPts val="0"/>
              </a:spcBef>
              <a:spcAft>
                <a:spcPts val="0"/>
              </a:spcAft>
              <a:buClr>
                <a:schemeClr val="dk2"/>
              </a:buClr>
              <a:buSzPts val="1500"/>
              <a:buFont typeface="Arial"/>
              <a:buChar char="•"/>
            </a:pPr>
            <a:r>
              <a:rPr lang="en-ZA" sz="1500">
                <a:solidFill>
                  <a:schemeClr val="dk2"/>
                </a:solidFill>
                <a:latin typeface="Arial"/>
                <a:ea typeface="Arial"/>
                <a:cs typeface="Arial"/>
                <a:sym typeface="Arial"/>
              </a:rPr>
              <a:t>ANC</a:t>
            </a:r>
            <a:endParaRPr/>
          </a:p>
        </p:txBody>
      </p:sp>
      <p:sp>
        <p:nvSpPr>
          <p:cNvPr id="113" name="Google Shape;113;p3"/>
          <p:cNvSpPr/>
          <p:nvPr/>
        </p:nvSpPr>
        <p:spPr>
          <a:xfrm>
            <a:off x="5044229" y="2329053"/>
            <a:ext cx="2103531" cy="612934"/>
          </a:xfrm>
          <a:prstGeom prst="roundRect">
            <a:avLst>
              <a:gd name="adj" fmla="val 16667"/>
            </a:avLst>
          </a:prstGeom>
          <a:solidFill>
            <a:schemeClr val="accen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ZA" sz="1500">
                <a:solidFill>
                  <a:schemeClr val="dk2"/>
                </a:solidFill>
                <a:latin typeface="Arial"/>
                <a:ea typeface="Arial"/>
                <a:cs typeface="Arial"/>
                <a:sym typeface="Arial"/>
              </a:rPr>
              <a:t>Partner Services</a:t>
            </a:r>
            <a:endParaRPr/>
          </a:p>
        </p:txBody>
      </p:sp>
      <p:sp>
        <p:nvSpPr>
          <p:cNvPr id="114" name="Google Shape;114;p3"/>
          <p:cNvSpPr/>
          <p:nvPr/>
        </p:nvSpPr>
        <p:spPr>
          <a:xfrm>
            <a:off x="5044230" y="1689175"/>
            <a:ext cx="2103539" cy="357545"/>
          </a:xfrm>
          <a:prstGeom prst="roundRect">
            <a:avLst>
              <a:gd name="adj" fmla="val 16667"/>
            </a:avLst>
          </a:prstGeom>
          <a:solidFill>
            <a:schemeClr val="accent1">
              <a:alpha val="49803"/>
            </a:schemeClr>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ZA" sz="1500">
                <a:solidFill>
                  <a:schemeClr val="dk2"/>
                </a:solidFill>
                <a:latin typeface="Arial"/>
                <a:ea typeface="Arial"/>
                <a:cs typeface="Arial"/>
                <a:sym typeface="Arial"/>
              </a:rPr>
              <a:t>Secondary Distribution</a:t>
            </a:r>
            <a:endParaRPr/>
          </a:p>
        </p:txBody>
      </p:sp>
      <p:cxnSp>
        <p:nvCxnSpPr>
          <p:cNvPr id="115" name="Google Shape;115;p3"/>
          <p:cNvCxnSpPr/>
          <p:nvPr/>
        </p:nvCxnSpPr>
        <p:spPr>
          <a:xfrm flipH="1">
            <a:off x="3809715" y="1500083"/>
            <a:ext cx="127030" cy="143354"/>
          </a:xfrm>
          <a:prstGeom prst="straightConnector1">
            <a:avLst/>
          </a:prstGeom>
          <a:noFill/>
          <a:ln w="38100" cap="flat" cmpd="sng">
            <a:solidFill>
              <a:schemeClr val="dk2"/>
            </a:solidFill>
            <a:prstDash val="solid"/>
            <a:miter lim="800000"/>
            <a:headEnd type="none" w="sm" len="sm"/>
            <a:tailEnd type="triangle" w="med" len="med"/>
          </a:ln>
        </p:spPr>
      </p:cxnSp>
      <p:cxnSp>
        <p:nvCxnSpPr>
          <p:cNvPr id="116" name="Google Shape;116;p3"/>
          <p:cNvCxnSpPr/>
          <p:nvPr/>
        </p:nvCxnSpPr>
        <p:spPr>
          <a:xfrm>
            <a:off x="5645401" y="1500708"/>
            <a:ext cx="102546" cy="143354"/>
          </a:xfrm>
          <a:prstGeom prst="straightConnector1">
            <a:avLst/>
          </a:prstGeom>
          <a:noFill/>
          <a:ln w="38100" cap="flat" cmpd="sng">
            <a:solidFill>
              <a:schemeClr val="dk2"/>
            </a:solidFill>
            <a:prstDash val="solid"/>
            <a:miter lim="800000"/>
            <a:headEnd type="none" w="sm" len="sm"/>
            <a:tailEnd type="triangle" w="med" len="med"/>
          </a:ln>
        </p:spPr>
      </p:cxnSp>
      <p:sp>
        <p:nvSpPr>
          <p:cNvPr id="117" name="Google Shape;117;p3"/>
          <p:cNvSpPr/>
          <p:nvPr/>
        </p:nvSpPr>
        <p:spPr>
          <a:xfrm>
            <a:off x="2747463" y="1689175"/>
            <a:ext cx="2103539" cy="357545"/>
          </a:xfrm>
          <a:prstGeom prst="roundRect">
            <a:avLst>
              <a:gd name="adj" fmla="val 16667"/>
            </a:avLst>
          </a:prstGeom>
          <a:solidFill>
            <a:schemeClr val="accent1">
              <a:alpha val="49803"/>
            </a:schemeClr>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ZA" sz="1500">
                <a:solidFill>
                  <a:schemeClr val="dk2"/>
                </a:solidFill>
                <a:latin typeface="Arial"/>
                <a:ea typeface="Arial"/>
                <a:cs typeface="Arial"/>
                <a:sym typeface="Arial"/>
              </a:rPr>
              <a:t>Primary Distribution</a:t>
            </a:r>
            <a:endParaRPr/>
          </a:p>
        </p:txBody>
      </p:sp>
      <p:sp>
        <p:nvSpPr>
          <p:cNvPr id="118" name="Google Shape;118;p3"/>
          <p:cNvSpPr/>
          <p:nvPr/>
        </p:nvSpPr>
        <p:spPr>
          <a:xfrm>
            <a:off x="7199681" y="2329052"/>
            <a:ext cx="2102400" cy="612934"/>
          </a:xfrm>
          <a:prstGeom prst="roundRect">
            <a:avLst>
              <a:gd name="adj" fmla="val 16667"/>
            </a:avLst>
          </a:prstGeom>
          <a:solidFill>
            <a:schemeClr val="accent1">
              <a:alpha val="49803"/>
            </a:schemeClr>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ZA" sz="1500">
                <a:solidFill>
                  <a:schemeClr val="dk2"/>
                </a:solidFill>
                <a:latin typeface="Arial"/>
                <a:ea typeface="Arial"/>
                <a:cs typeface="Arial"/>
                <a:sym typeface="Arial"/>
              </a:rPr>
              <a:t>Network based Approaches</a:t>
            </a:r>
            <a:endParaRPr sz="1500">
              <a:solidFill>
                <a:schemeClr val="dk2"/>
              </a:solidFill>
              <a:latin typeface="Arial"/>
              <a:ea typeface="Arial"/>
              <a:cs typeface="Arial"/>
              <a:sym typeface="Arial"/>
            </a:endParaRPr>
          </a:p>
        </p:txBody>
      </p:sp>
      <p:sp>
        <p:nvSpPr>
          <p:cNvPr id="119" name="Google Shape;119;p3"/>
          <p:cNvSpPr/>
          <p:nvPr/>
        </p:nvSpPr>
        <p:spPr>
          <a:xfrm>
            <a:off x="9353000" y="2329052"/>
            <a:ext cx="2102400" cy="612934"/>
          </a:xfrm>
          <a:prstGeom prst="roundRect">
            <a:avLst>
              <a:gd name="adj" fmla="val 16667"/>
            </a:avLst>
          </a:prstGeom>
          <a:solidFill>
            <a:schemeClr val="accent1">
              <a:alpha val="49803"/>
            </a:schemeClr>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ZA" sz="1500">
                <a:solidFill>
                  <a:schemeClr val="dk2"/>
                </a:solidFill>
                <a:latin typeface="Arial"/>
                <a:ea typeface="Arial"/>
                <a:cs typeface="Arial"/>
                <a:sym typeface="Arial"/>
              </a:rPr>
              <a:t>Family &amp; household testing services</a:t>
            </a:r>
            <a:endParaRPr sz="1500">
              <a:solidFill>
                <a:schemeClr val="dk2"/>
              </a:solidFill>
              <a:latin typeface="Arial"/>
              <a:ea typeface="Arial"/>
              <a:cs typeface="Arial"/>
              <a:sym typeface="Arial"/>
            </a:endParaRPr>
          </a:p>
        </p:txBody>
      </p:sp>
      <p:cxnSp>
        <p:nvCxnSpPr>
          <p:cNvPr id="120" name="Google Shape;120;p3"/>
          <p:cNvCxnSpPr/>
          <p:nvPr/>
        </p:nvCxnSpPr>
        <p:spPr>
          <a:xfrm>
            <a:off x="7259815" y="2092458"/>
            <a:ext cx="102546" cy="143354"/>
          </a:xfrm>
          <a:prstGeom prst="straightConnector1">
            <a:avLst/>
          </a:prstGeom>
          <a:noFill/>
          <a:ln w="38100" cap="flat" cmpd="sng">
            <a:solidFill>
              <a:schemeClr val="dk2"/>
            </a:solidFill>
            <a:prstDash val="solid"/>
            <a:miter lim="800000"/>
            <a:headEnd type="none" w="sm" len="sm"/>
            <a:tailEnd type="triangle" w="med" len="med"/>
          </a:ln>
        </p:spPr>
      </p:cxnSp>
      <p:cxnSp>
        <p:nvCxnSpPr>
          <p:cNvPr id="121" name="Google Shape;121;p3"/>
          <p:cNvCxnSpPr/>
          <p:nvPr/>
        </p:nvCxnSpPr>
        <p:spPr>
          <a:xfrm>
            <a:off x="6095999" y="2092458"/>
            <a:ext cx="0" cy="176007"/>
          </a:xfrm>
          <a:prstGeom prst="straightConnector1">
            <a:avLst/>
          </a:prstGeom>
          <a:noFill/>
          <a:ln w="38100" cap="flat" cmpd="sng">
            <a:solidFill>
              <a:schemeClr val="dk2"/>
            </a:solidFill>
            <a:prstDash val="solid"/>
            <a:miter lim="800000"/>
            <a:headEnd type="none" w="sm" len="sm"/>
            <a:tailEnd type="triangle" w="med" len="med"/>
          </a:ln>
        </p:spPr>
      </p:cxnSp>
      <p:cxnSp>
        <p:nvCxnSpPr>
          <p:cNvPr id="122" name="Google Shape;122;p3"/>
          <p:cNvCxnSpPr/>
          <p:nvPr/>
        </p:nvCxnSpPr>
        <p:spPr>
          <a:xfrm>
            <a:off x="7224173" y="1867947"/>
            <a:ext cx="2255865" cy="367865"/>
          </a:xfrm>
          <a:prstGeom prst="straightConnector1">
            <a:avLst/>
          </a:prstGeom>
          <a:noFill/>
          <a:ln w="38100" cap="flat" cmpd="sng">
            <a:solidFill>
              <a:schemeClr val="dk2"/>
            </a:solidFill>
            <a:prstDash val="solid"/>
            <a:miter lim="800000"/>
            <a:headEnd type="none" w="sm" len="sm"/>
            <a:tailEnd type="triangle" w="med" len="med"/>
          </a:ln>
        </p:spPr>
      </p:cxnSp>
      <p:sp>
        <p:nvSpPr>
          <p:cNvPr id="123" name="Google Shape;123;p3"/>
          <p:cNvSpPr/>
          <p:nvPr/>
        </p:nvSpPr>
        <p:spPr>
          <a:xfrm>
            <a:off x="5044228" y="3035226"/>
            <a:ext cx="6411171" cy="612934"/>
          </a:xfrm>
          <a:prstGeom prst="roundRect">
            <a:avLst>
              <a:gd name="adj" fmla="val 16667"/>
            </a:avLst>
          </a:prstGeom>
          <a:solidFill>
            <a:schemeClr val="accent2"/>
          </a:solid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dk2"/>
              </a:buClr>
              <a:buSzPts val="1000"/>
              <a:buFont typeface="Arial"/>
              <a:buNone/>
            </a:pPr>
            <a:r>
              <a:rPr lang="en-ZA" sz="1500">
                <a:solidFill>
                  <a:schemeClr val="dk2"/>
                </a:solidFill>
                <a:latin typeface="Arial"/>
                <a:ea typeface="Arial"/>
                <a:cs typeface="Arial"/>
                <a:sym typeface="Arial"/>
              </a:rPr>
              <a:t>HIVST kits are provided to clients who distribute them within their personal networks, such as their sexual partners, family members, or social networks.</a:t>
            </a:r>
            <a:endParaRPr/>
          </a:p>
        </p:txBody>
      </p:sp>
      <p:pic>
        <p:nvPicPr>
          <p:cNvPr id="2" name="Picture 19">
            <a:extLst>
              <a:ext uri="{FF2B5EF4-FFF2-40B4-BE49-F238E27FC236}">
                <a16:creationId xmlns:a16="http://schemas.microsoft.com/office/drawing/2014/main" id="{B865B6BA-E053-99A0-7211-60233EEBA0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10916" y="6444963"/>
            <a:ext cx="1088968" cy="343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4"/>
          <p:cNvSpPr txBox="1"/>
          <p:nvPr/>
        </p:nvSpPr>
        <p:spPr>
          <a:xfrm>
            <a:off x="736601" y="298018"/>
            <a:ext cx="10718799" cy="438582"/>
          </a:xfrm>
          <a:prstGeom prst="rect">
            <a:avLst/>
          </a:prstGeom>
          <a:noFill/>
          <a:ln>
            <a:noFill/>
          </a:ln>
        </p:spPr>
        <p:txBody>
          <a:bodyPr spcFirstLastPara="1" wrap="square" lIns="91425" tIns="45700" rIns="91425" bIns="45700" anchor="b" anchorCtr="0">
            <a:spAutoFit/>
          </a:bodyPr>
          <a:lstStyle/>
          <a:p>
            <a:pPr marL="0" marR="0" lvl="0" indent="0" algn="l" rtl="0">
              <a:lnSpc>
                <a:spcPct val="90000"/>
              </a:lnSpc>
              <a:spcBef>
                <a:spcPts val="0"/>
              </a:spcBef>
              <a:spcAft>
                <a:spcPts val="0"/>
              </a:spcAft>
              <a:buClr>
                <a:schemeClr val="accent1"/>
              </a:buClr>
              <a:buSzPts val="2500"/>
              <a:buFont typeface="Arial"/>
              <a:buNone/>
            </a:pPr>
            <a:r>
              <a:rPr lang="en-ZA" sz="2500">
                <a:solidFill>
                  <a:schemeClr val="accent1"/>
                </a:solidFill>
                <a:latin typeface="Arial"/>
                <a:ea typeface="Arial"/>
                <a:cs typeface="Arial"/>
                <a:sym typeface="Arial"/>
              </a:rPr>
              <a:t>Facility-Based HIVST Primary Distribution (1)</a:t>
            </a:r>
            <a:endParaRPr sz="2500">
              <a:solidFill>
                <a:schemeClr val="accent1"/>
              </a:solidFill>
              <a:latin typeface="Arial"/>
              <a:ea typeface="Arial"/>
              <a:cs typeface="Arial"/>
              <a:sym typeface="Arial"/>
            </a:endParaRPr>
          </a:p>
        </p:txBody>
      </p:sp>
      <p:sp>
        <p:nvSpPr>
          <p:cNvPr id="129" name="Google Shape;129;p4"/>
          <p:cNvSpPr/>
          <p:nvPr/>
        </p:nvSpPr>
        <p:spPr>
          <a:xfrm>
            <a:off x="736601" y="0"/>
            <a:ext cx="10718799" cy="1512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30" name="Google Shape;130;p4"/>
          <p:cNvSpPr txBox="1"/>
          <p:nvPr/>
        </p:nvSpPr>
        <p:spPr>
          <a:xfrm>
            <a:off x="736600" y="1471521"/>
            <a:ext cx="10718798" cy="2246729"/>
          </a:xfrm>
          <a:prstGeom prst="rect">
            <a:avLst/>
          </a:prstGeom>
          <a:solidFill>
            <a:srgbClr val="0093D5"/>
          </a:solid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chemeClr val="lt1"/>
              </a:buClr>
              <a:buSzPts val="1000"/>
              <a:buFont typeface="Arial"/>
              <a:buChar char="•"/>
            </a:pPr>
            <a:r>
              <a:rPr lang="en-ZA" sz="2000" b="1" dirty="0">
                <a:solidFill>
                  <a:schemeClr val="lt1"/>
                </a:solidFill>
                <a:latin typeface="Arial"/>
                <a:ea typeface="Arial"/>
                <a:cs typeface="Arial"/>
                <a:sym typeface="Arial"/>
              </a:rPr>
              <a:t>Routine offer: </a:t>
            </a:r>
            <a:r>
              <a:rPr lang="en-ZA" sz="2000" dirty="0">
                <a:solidFill>
                  <a:schemeClr val="lt1"/>
                </a:solidFill>
                <a:latin typeface="Arial"/>
                <a:ea typeface="Arial"/>
                <a:cs typeface="Arial"/>
                <a:sym typeface="Arial"/>
              </a:rPr>
              <a:t>staff provide HIVST kits during regular client visits</a:t>
            </a:r>
            <a:endParaRPr sz="1800" dirty="0"/>
          </a:p>
          <a:p>
            <a:pPr marL="742950" marR="0" lvl="1" indent="-285750" algn="l" rtl="0">
              <a:spcBef>
                <a:spcPts val="0"/>
              </a:spcBef>
              <a:spcAft>
                <a:spcPts val="0"/>
              </a:spcAft>
              <a:buClr>
                <a:schemeClr val="lt1"/>
              </a:buClr>
              <a:buSzPts val="1000"/>
              <a:buFont typeface="Arial"/>
              <a:buChar char="•"/>
            </a:pPr>
            <a:r>
              <a:rPr lang="en-ZA" sz="2000" b="0" i="0" u="none" strike="noStrike" cap="none" dirty="0">
                <a:solidFill>
                  <a:schemeClr val="lt1"/>
                </a:solidFill>
                <a:latin typeface="Arial"/>
                <a:ea typeface="Arial"/>
                <a:cs typeface="Arial"/>
                <a:sym typeface="Arial"/>
              </a:rPr>
              <a:t>Outpatient departments (OPD), TB clinics, family planning clinics, maternal, neonatal and child health (MNCH) services, STI-clinics </a:t>
            </a:r>
            <a:endParaRPr sz="1800" dirty="0"/>
          </a:p>
          <a:p>
            <a:pPr marL="285750" marR="0" lvl="0" indent="-285750" algn="l" rtl="0">
              <a:lnSpc>
                <a:spcPct val="100000"/>
              </a:lnSpc>
              <a:spcBef>
                <a:spcPts val="0"/>
              </a:spcBef>
              <a:spcAft>
                <a:spcPts val="0"/>
              </a:spcAft>
              <a:buClr>
                <a:schemeClr val="lt1"/>
              </a:buClr>
              <a:buSzPts val="1000"/>
              <a:buFont typeface="Arial"/>
              <a:buChar char="•"/>
            </a:pPr>
            <a:r>
              <a:rPr lang="en-ZA" sz="2000" b="1" dirty="0">
                <a:solidFill>
                  <a:schemeClr val="lt1"/>
                </a:solidFill>
                <a:latin typeface="Arial"/>
                <a:ea typeface="Arial"/>
                <a:cs typeface="Arial"/>
                <a:sym typeface="Arial"/>
              </a:rPr>
              <a:t>Instructions: </a:t>
            </a:r>
            <a:r>
              <a:rPr lang="en-ZA" sz="2000" dirty="0">
                <a:solidFill>
                  <a:schemeClr val="lt1"/>
                </a:solidFill>
                <a:latin typeface="Arial"/>
                <a:ea typeface="Arial"/>
                <a:cs typeface="Arial"/>
                <a:sym typeface="Arial"/>
              </a:rPr>
              <a:t>clear guidance on how to use self-test kit accurately and interpret the results. </a:t>
            </a:r>
            <a:endParaRPr sz="1800" dirty="0"/>
          </a:p>
          <a:p>
            <a:pPr marL="285750" marR="0" lvl="0" indent="-285750" algn="l" rtl="0">
              <a:lnSpc>
                <a:spcPct val="100000"/>
              </a:lnSpc>
              <a:spcBef>
                <a:spcPts val="0"/>
              </a:spcBef>
              <a:spcAft>
                <a:spcPts val="0"/>
              </a:spcAft>
              <a:buClr>
                <a:schemeClr val="lt1"/>
              </a:buClr>
              <a:buSzPts val="1000"/>
              <a:buFont typeface="Arial"/>
              <a:buChar char="•"/>
            </a:pPr>
            <a:r>
              <a:rPr lang="en-ZA" sz="2000" b="1" dirty="0">
                <a:solidFill>
                  <a:schemeClr val="lt1"/>
                </a:solidFill>
                <a:latin typeface="Arial"/>
                <a:ea typeface="Arial"/>
                <a:cs typeface="Arial"/>
                <a:sym typeface="Arial"/>
              </a:rPr>
              <a:t>Testing: </a:t>
            </a:r>
            <a:r>
              <a:rPr lang="en-ZA" sz="2000" dirty="0">
                <a:solidFill>
                  <a:schemeClr val="lt1"/>
                </a:solidFill>
                <a:latin typeface="Arial"/>
                <a:ea typeface="Arial"/>
                <a:cs typeface="Arial"/>
                <a:sym typeface="Arial"/>
              </a:rPr>
              <a:t>the client performs the test and interprets the results privately</a:t>
            </a:r>
            <a:endParaRPr sz="2000" dirty="0">
              <a:solidFill>
                <a:schemeClr val="lt1"/>
              </a:solidFill>
              <a:latin typeface="Arial"/>
              <a:ea typeface="Arial"/>
              <a:cs typeface="Arial"/>
              <a:sym typeface="Arial"/>
            </a:endParaRPr>
          </a:p>
          <a:p>
            <a:pPr marL="285750" marR="0" lvl="0" indent="-285750" algn="l" rtl="0">
              <a:lnSpc>
                <a:spcPct val="100000"/>
              </a:lnSpc>
              <a:spcBef>
                <a:spcPts val="0"/>
              </a:spcBef>
              <a:spcAft>
                <a:spcPts val="0"/>
              </a:spcAft>
              <a:buClr>
                <a:schemeClr val="lt1"/>
              </a:buClr>
              <a:buSzPts val="1000"/>
              <a:buFont typeface="Arial"/>
              <a:buChar char="•"/>
            </a:pPr>
            <a:r>
              <a:rPr lang="en-ZA" sz="2000" b="1" dirty="0">
                <a:solidFill>
                  <a:schemeClr val="lt1"/>
                </a:solidFill>
                <a:latin typeface="Arial"/>
                <a:ea typeface="Arial"/>
                <a:cs typeface="Arial"/>
                <a:sym typeface="Arial"/>
              </a:rPr>
              <a:t>Linkage to care: </a:t>
            </a:r>
            <a:r>
              <a:rPr lang="en-ZA" sz="2000" dirty="0">
                <a:solidFill>
                  <a:schemeClr val="lt1"/>
                </a:solidFill>
                <a:latin typeface="Arial"/>
                <a:ea typeface="Arial"/>
                <a:cs typeface="Arial"/>
                <a:sym typeface="Arial"/>
              </a:rPr>
              <a:t>information shared with client on next steps if the result is reactive (provider-administered confirmatory testing) or negative (HIV prevention services)</a:t>
            </a:r>
            <a:endParaRPr sz="1800" dirty="0"/>
          </a:p>
        </p:txBody>
      </p:sp>
      <p:sp>
        <p:nvSpPr>
          <p:cNvPr id="131" name="Google Shape;131;p4"/>
          <p:cNvSpPr txBox="1"/>
          <p:nvPr/>
        </p:nvSpPr>
        <p:spPr>
          <a:xfrm>
            <a:off x="736600" y="1109885"/>
            <a:ext cx="10718798" cy="361637"/>
          </a:xfrm>
          <a:prstGeom prst="rect">
            <a:avLst/>
          </a:prstGeom>
          <a:solidFill>
            <a:schemeClr val="accent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ZA" sz="1750" b="1" u="none" strike="noStrike" cap="none">
                <a:solidFill>
                  <a:schemeClr val="dk2"/>
                </a:solidFill>
                <a:latin typeface="Arial"/>
                <a:ea typeface="Arial"/>
                <a:cs typeface="Arial"/>
                <a:sym typeface="Arial"/>
              </a:rPr>
              <a:t>Approaches</a:t>
            </a:r>
            <a:endParaRPr/>
          </a:p>
        </p:txBody>
      </p:sp>
      <p:sp>
        <p:nvSpPr>
          <p:cNvPr id="132" name="Google Shape;132;p4"/>
          <p:cNvSpPr txBox="1"/>
          <p:nvPr/>
        </p:nvSpPr>
        <p:spPr>
          <a:xfrm>
            <a:off x="0" y="335622"/>
            <a:ext cx="736600" cy="400978"/>
          </a:xfrm>
          <a:prstGeom prst="rect">
            <a:avLst/>
          </a:prstGeom>
          <a:noFill/>
          <a:ln>
            <a:noFill/>
          </a:ln>
        </p:spPr>
        <p:txBody>
          <a:bodyPr spcFirstLastPara="1" wrap="square" lIns="91425" tIns="108000" rIns="91425" bIns="45700" anchor="ctr" anchorCtr="0">
            <a:noAutofit/>
          </a:bodyPr>
          <a:lstStyle/>
          <a:p>
            <a:pPr marL="0" marR="0" lvl="0" indent="0" algn="ctr" rtl="0">
              <a:lnSpc>
                <a:spcPct val="90000"/>
              </a:lnSpc>
              <a:spcBef>
                <a:spcPts val="0"/>
              </a:spcBef>
              <a:spcAft>
                <a:spcPts val="0"/>
              </a:spcAft>
              <a:buClr>
                <a:schemeClr val="dk2"/>
              </a:buClr>
              <a:buSzPts val="1250"/>
              <a:buFont typeface="Arial"/>
              <a:buNone/>
            </a:pPr>
            <a:r>
              <a:rPr lang="en-ZA" sz="1250">
                <a:solidFill>
                  <a:schemeClr val="dk2"/>
                </a:solidFill>
                <a:latin typeface="Arial"/>
                <a:ea typeface="Arial"/>
                <a:cs typeface="Arial"/>
                <a:sym typeface="Arial"/>
              </a:rPr>
              <a:t>5</a:t>
            </a:r>
            <a:endParaRPr/>
          </a:p>
        </p:txBody>
      </p:sp>
      <p:pic>
        <p:nvPicPr>
          <p:cNvPr id="2" name="Picture 19">
            <a:extLst>
              <a:ext uri="{FF2B5EF4-FFF2-40B4-BE49-F238E27FC236}">
                <a16:creationId xmlns:a16="http://schemas.microsoft.com/office/drawing/2014/main" id="{D63D580E-3B06-C68E-2AE0-0F0A2ED5FD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10916" y="6444963"/>
            <a:ext cx="1088968" cy="343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5"/>
          <p:cNvSpPr txBox="1"/>
          <p:nvPr/>
        </p:nvSpPr>
        <p:spPr>
          <a:xfrm>
            <a:off x="736601" y="298018"/>
            <a:ext cx="10718799" cy="438582"/>
          </a:xfrm>
          <a:prstGeom prst="rect">
            <a:avLst/>
          </a:prstGeom>
          <a:noFill/>
          <a:ln>
            <a:noFill/>
          </a:ln>
        </p:spPr>
        <p:txBody>
          <a:bodyPr spcFirstLastPara="1" wrap="square" lIns="91425" tIns="45700" rIns="91425" bIns="45700" anchor="b" anchorCtr="0">
            <a:spAutoFit/>
          </a:bodyPr>
          <a:lstStyle/>
          <a:p>
            <a:pPr marL="0" marR="0" lvl="0" indent="0" algn="l" rtl="0">
              <a:lnSpc>
                <a:spcPct val="90000"/>
              </a:lnSpc>
              <a:spcBef>
                <a:spcPts val="0"/>
              </a:spcBef>
              <a:spcAft>
                <a:spcPts val="0"/>
              </a:spcAft>
              <a:buClr>
                <a:schemeClr val="accent1"/>
              </a:buClr>
              <a:buSzPts val="2500"/>
              <a:buFont typeface="Arial"/>
              <a:buNone/>
            </a:pPr>
            <a:r>
              <a:rPr lang="en-ZA" sz="2500">
                <a:solidFill>
                  <a:schemeClr val="accent1"/>
                </a:solidFill>
                <a:latin typeface="Arial"/>
                <a:ea typeface="Arial"/>
                <a:cs typeface="Arial"/>
                <a:sym typeface="Arial"/>
              </a:rPr>
              <a:t>Facility-Based HIVST Primary Distribution (2)</a:t>
            </a:r>
            <a:endParaRPr sz="2500">
              <a:solidFill>
                <a:schemeClr val="accent1"/>
              </a:solidFill>
              <a:latin typeface="Arial"/>
              <a:ea typeface="Arial"/>
              <a:cs typeface="Arial"/>
              <a:sym typeface="Arial"/>
            </a:endParaRPr>
          </a:p>
        </p:txBody>
      </p:sp>
      <p:sp>
        <p:nvSpPr>
          <p:cNvPr id="138" name="Google Shape;138;p5"/>
          <p:cNvSpPr/>
          <p:nvPr/>
        </p:nvSpPr>
        <p:spPr>
          <a:xfrm>
            <a:off x="736601" y="0"/>
            <a:ext cx="10718799" cy="1512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39" name="Google Shape;139;p5"/>
          <p:cNvSpPr txBox="1"/>
          <p:nvPr/>
        </p:nvSpPr>
        <p:spPr>
          <a:xfrm>
            <a:off x="736600" y="1471522"/>
            <a:ext cx="10718798" cy="3116197"/>
          </a:xfrm>
          <a:prstGeom prst="rect">
            <a:avLst/>
          </a:prstGeom>
          <a:solidFill>
            <a:srgbClr val="0093D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ZA" sz="1800" b="1">
                <a:solidFill>
                  <a:schemeClr val="lt1"/>
                </a:solidFill>
                <a:latin typeface="Arial"/>
                <a:ea typeface="Arial"/>
                <a:cs typeface="Arial"/>
                <a:sym typeface="Arial"/>
              </a:rPr>
              <a:t>Benefits</a:t>
            </a:r>
            <a:endParaRPr sz="1600"/>
          </a:p>
          <a:p>
            <a:pPr marL="285750" marR="0" lvl="0" indent="-285750" algn="l" rtl="0">
              <a:lnSpc>
                <a:spcPct val="100000"/>
              </a:lnSpc>
              <a:spcBef>
                <a:spcPts val="0"/>
              </a:spcBef>
              <a:spcAft>
                <a:spcPts val="0"/>
              </a:spcAft>
              <a:buClr>
                <a:schemeClr val="lt1"/>
              </a:buClr>
              <a:buSzPts val="1000"/>
              <a:buFont typeface="Arial"/>
              <a:buChar char="•"/>
            </a:pPr>
            <a:r>
              <a:rPr lang="en-ZA" sz="1800" b="1">
                <a:solidFill>
                  <a:schemeClr val="lt1"/>
                </a:solidFill>
                <a:latin typeface="Arial"/>
                <a:ea typeface="Arial"/>
                <a:cs typeface="Arial"/>
                <a:sym typeface="Arial"/>
              </a:rPr>
              <a:t>High reach: </a:t>
            </a:r>
            <a:r>
              <a:rPr lang="en-ZA" sz="1800">
                <a:solidFill>
                  <a:schemeClr val="lt1"/>
                </a:solidFill>
                <a:latin typeface="Arial"/>
                <a:ea typeface="Arial"/>
                <a:cs typeface="Arial"/>
                <a:sym typeface="Arial"/>
              </a:rPr>
              <a:t>effective in facilities where clients are already engaged in healthcare</a:t>
            </a:r>
            <a:endParaRPr sz="1600"/>
          </a:p>
          <a:p>
            <a:pPr marL="285750" marR="0" lvl="0" indent="-285750" algn="l" rtl="0">
              <a:lnSpc>
                <a:spcPct val="100000"/>
              </a:lnSpc>
              <a:spcBef>
                <a:spcPts val="0"/>
              </a:spcBef>
              <a:spcAft>
                <a:spcPts val="0"/>
              </a:spcAft>
              <a:buClr>
                <a:schemeClr val="lt1"/>
              </a:buClr>
              <a:buSzPts val="1000"/>
              <a:buFont typeface="Arial"/>
              <a:buChar char="•"/>
            </a:pPr>
            <a:r>
              <a:rPr lang="en-ZA" sz="1800" b="1">
                <a:solidFill>
                  <a:schemeClr val="lt1"/>
                </a:solidFill>
                <a:latin typeface="Arial"/>
                <a:ea typeface="Arial"/>
                <a:cs typeface="Arial"/>
                <a:sym typeface="Arial"/>
              </a:rPr>
              <a:t>Enhanced testing coverage: </a:t>
            </a:r>
            <a:r>
              <a:rPr lang="en-ZA" sz="1800">
                <a:solidFill>
                  <a:schemeClr val="lt1"/>
                </a:solidFill>
                <a:latin typeface="Arial"/>
                <a:ea typeface="Arial"/>
                <a:cs typeface="Arial"/>
                <a:sym typeface="Arial"/>
              </a:rPr>
              <a:t>extends access to HIVST across multiple service points within the facility</a:t>
            </a:r>
            <a:endParaRPr sz="1600"/>
          </a:p>
          <a:p>
            <a:pPr marL="285750" marR="0" lvl="0" indent="-285750" algn="l" rtl="0">
              <a:lnSpc>
                <a:spcPct val="100000"/>
              </a:lnSpc>
              <a:spcBef>
                <a:spcPts val="0"/>
              </a:spcBef>
              <a:spcAft>
                <a:spcPts val="0"/>
              </a:spcAft>
              <a:buClr>
                <a:schemeClr val="lt1"/>
              </a:buClr>
              <a:buSzPts val="1000"/>
              <a:buFont typeface="Arial"/>
              <a:buChar char="•"/>
            </a:pPr>
            <a:r>
              <a:rPr lang="en-ZA" sz="1800" b="1">
                <a:solidFill>
                  <a:schemeClr val="lt1"/>
                </a:solidFill>
                <a:latin typeface="Arial"/>
                <a:ea typeface="Arial"/>
                <a:cs typeface="Arial"/>
                <a:sym typeface="Arial"/>
              </a:rPr>
              <a:t>Immediate linkage: </a:t>
            </a:r>
            <a:r>
              <a:rPr lang="en-ZA" sz="1800">
                <a:solidFill>
                  <a:schemeClr val="lt1"/>
                </a:solidFill>
                <a:latin typeface="Arial"/>
                <a:ea typeface="Arial"/>
                <a:cs typeface="Arial"/>
                <a:sym typeface="Arial"/>
              </a:rPr>
              <a:t>supports timely access to confirmatory HIV testing and preventive services</a:t>
            </a:r>
            <a:endParaRPr sz="1600"/>
          </a:p>
          <a:p>
            <a:pPr marL="285750" marR="0" lvl="0" indent="-285750" algn="l" rtl="0">
              <a:lnSpc>
                <a:spcPct val="100000"/>
              </a:lnSpc>
              <a:spcBef>
                <a:spcPts val="0"/>
              </a:spcBef>
              <a:spcAft>
                <a:spcPts val="0"/>
              </a:spcAft>
              <a:buClr>
                <a:schemeClr val="lt1"/>
              </a:buClr>
              <a:buSzPts val="1000"/>
              <a:buFont typeface="Arial"/>
              <a:buChar char="•"/>
            </a:pPr>
            <a:r>
              <a:rPr lang="en-ZA" sz="1800" b="1">
                <a:solidFill>
                  <a:schemeClr val="lt1"/>
                </a:solidFill>
                <a:latin typeface="Arial"/>
                <a:ea typeface="Arial"/>
                <a:cs typeface="Arial"/>
                <a:sym typeface="Arial"/>
              </a:rPr>
              <a:t>Real-time support: </a:t>
            </a:r>
            <a:r>
              <a:rPr lang="en-ZA" sz="1800">
                <a:solidFill>
                  <a:schemeClr val="lt1"/>
                </a:solidFill>
                <a:latin typeface="Arial"/>
                <a:ea typeface="Arial"/>
                <a:cs typeface="Arial"/>
                <a:sym typeface="Arial"/>
              </a:rPr>
              <a:t>staff are present to guide clients through testing and address any questions or concerns</a:t>
            </a:r>
            <a:endParaRPr sz="1600"/>
          </a:p>
          <a:p>
            <a:pPr marL="285750" marR="0" lvl="0" indent="-285750" algn="l" rtl="0">
              <a:lnSpc>
                <a:spcPct val="100000"/>
              </a:lnSpc>
              <a:spcBef>
                <a:spcPts val="0"/>
              </a:spcBef>
              <a:spcAft>
                <a:spcPts val="0"/>
              </a:spcAft>
              <a:buClr>
                <a:schemeClr val="lt1"/>
              </a:buClr>
              <a:buSzPts val="1000"/>
              <a:buFont typeface="Arial"/>
              <a:buChar char="•"/>
            </a:pPr>
            <a:r>
              <a:rPr lang="en-ZA" sz="1800" b="1">
                <a:solidFill>
                  <a:schemeClr val="lt1"/>
                </a:solidFill>
                <a:latin typeface="Arial"/>
                <a:ea typeface="Arial"/>
                <a:cs typeface="Arial"/>
                <a:sym typeface="Arial"/>
              </a:rPr>
              <a:t>More efficient </a:t>
            </a:r>
            <a:r>
              <a:rPr lang="en-ZA" sz="1800">
                <a:solidFill>
                  <a:schemeClr val="lt1"/>
                </a:solidFill>
                <a:latin typeface="Arial"/>
                <a:ea typeface="Arial"/>
                <a:cs typeface="Arial"/>
                <a:sym typeface="Arial"/>
              </a:rPr>
              <a:t>than provider-administered RDT testing, or risk-based testing approaches.</a:t>
            </a:r>
            <a:endParaRPr sz="1600"/>
          </a:p>
          <a:p>
            <a:pPr marL="0" marR="0" lvl="0" indent="0" algn="l" rtl="0">
              <a:lnSpc>
                <a:spcPct val="100000"/>
              </a:lnSpc>
              <a:spcBef>
                <a:spcPts val="0"/>
              </a:spcBef>
              <a:spcAft>
                <a:spcPts val="0"/>
              </a:spcAft>
              <a:buNone/>
            </a:pPr>
            <a:endParaRPr sz="1800">
              <a:solidFill>
                <a:schemeClr val="lt1"/>
              </a:solidFill>
              <a:latin typeface="Arial"/>
              <a:ea typeface="Arial"/>
              <a:cs typeface="Arial"/>
              <a:sym typeface="Arial"/>
            </a:endParaRPr>
          </a:p>
          <a:p>
            <a:pPr marL="0" marR="0" lvl="0" indent="0" algn="l" rtl="0">
              <a:lnSpc>
                <a:spcPct val="100000"/>
              </a:lnSpc>
              <a:spcBef>
                <a:spcPts val="0"/>
              </a:spcBef>
              <a:spcAft>
                <a:spcPts val="0"/>
              </a:spcAft>
              <a:buNone/>
            </a:pPr>
            <a:r>
              <a:rPr lang="en-ZA" sz="1800" b="1">
                <a:solidFill>
                  <a:schemeClr val="lt1"/>
                </a:solidFill>
                <a:latin typeface="Arial"/>
                <a:ea typeface="Arial"/>
                <a:cs typeface="Arial"/>
                <a:sym typeface="Arial"/>
              </a:rPr>
              <a:t>Challenges</a:t>
            </a:r>
            <a:endParaRPr sz="1600"/>
          </a:p>
          <a:p>
            <a:pPr marL="285750" marR="0" lvl="0" indent="-285750" algn="l" rtl="0">
              <a:lnSpc>
                <a:spcPct val="100000"/>
              </a:lnSpc>
              <a:spcBef>
                <a:spcPts val="0"/>
              </a:spcBef>
              <a:spcAft>
                <a:spcPts val="0"/>
              </a:spcAft>
              <a:buClr>
                <a:schemeClr val="lt1"/>
              </a:buClr>
              <a:buSzPts val="1000"/>
              <a:buFont typeface="Arial"/>
              <a:buChar char="•"/>
            </a:pPr>
            <a:r>
              <a:rPr lang="en-ZA" sz="1800" b="1">
                <a:solidFill>
                  <a:schemeClr val="lt1"/>
                </a:solidFill>
                <a:latin typeface="Arial"/>
                <a:ea typeface="Arial"/>
                <a:cs typeface="Arial"/>
                <a:sym typeface="Arial"/>
              </a:rPr>
              <a:t>Potential stigma: </a:t>
            </a:r>
            <a:r>
              <a:rPr lang="en-ZA" sz="1800">
                <a:solidFill>
                  <a:schemeClr val="lt1"/>
                </a:solidFill>
                <a:latin typeface="Arial"/>
                <a:ea typeface="Arial"/>
                <a:cs typeface="Arial"/>
                <a:sym typeface="Arial"/>
              </a:rPr>
              <a:t>some clients may feel uncomfortable receiving a kit in a visible or high-traffic area</a:t>
            </a:r>
            <a:endParaRPr sz="1600"/>
          </a:p>
        </p:txBody>
      </p:sp>
      <p:sp>
        <p:nvSpPr>
          <p:cNvPr id="140" name="Google Shape;140;p5"/>
          <p:cNvSpPr txBox="1"/>
          <p:nvPr/>
        </p:nvSpPr>
        <p:spPr>
          <a:xfrm>
            <a:off x="736600" y="1109885"/>
            <a:ext cx="10718798" cy="361637"/>
          </a:xfrm>
          <a:prstGeom prst="rect">
            <a:avLst/>
          </a:prstGeom>
          <a:solidFill>
            <a:schemeClr val="accent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ZA" sz="1750" b="1" u="none" strike="noStrike" cap="none">
                <a:solidFill>
                  <a:schemeClr val="dk2"/>
                </a:solidFill>
                <a:latin typeface="Arial"/>
                <a:ea typeface="Arial"/>
                <a:cs typeface="Arial"/>
                <a:sym typeface="Arial"/>
              </a:rPr>
              <a:t>Benefits and challenges</a:t>
            </a:r>
            <a:endParaRPr sz="1750" u="none" strike="noStrike" cap="none">
              <a:solidFill>
                <a:schemeClr val="dk2"/>
              </a:solidFill>
              <a:latin typeface="Arial"/>
              <a:ea typeface="Arial"/>
              <a:cs typeface="Arial"/>
              <a:sym typeface="Arial"/>
            </a:endParaRPr>
          </a:p>
        </p:txBody>
      </p:sp>
      <p:sp>
        <p:nvSpPr>
          <p:cNvPr id="141" name="Google Shape;141;p5"/>
          <p:cNvSpPr txBox="1"/>
          <p:nvPr/>
        </p:nvSpPr>
        <p:spPr>
          <a:xfrm>
            <a:off x="0" y="335622"/>
            <a:ext cx="736600" cy="400978"/>
          </a:xfrm>
          <a:prstGeom prst="rect">
            <a:avLst/>
          </a:prstGeom>
          <a:noFill/>
          <a:ln>
            <a:noFill/>
          </a:ln>
        </p:spPr>
        <p:txBody>
          <a:bodyPr spcFirstLastPara="1" wrap="square" lIns="91425" tIns="108000" rIns="91425" bIns="45700" anchor="ctr" anchorCtr="0">
            <a:noAutofit/>
          </a:bodyPr>
          <a:lstStyle/>
          <a:p>
            <a:pPr marL="0" marR="0" lvl="0" indent="0" algn="ctr" rtl="0">
              <a:lnSpc>
                <a:spcPct val="90000"/>
              </a:lnSpc>
              <a:spcBef>
                <a:spcPts val="0"/>
              </a:spcBef>
              <a:spcAft>
                <a:spcPts val="0"/>
              </a:spcAft>
              <a:buClr>
                <a:schemeClr val="dk2"/>
              </a:buClr>
              <a:buSzPts val="1250"/>
              <a:buFont typeface="Arial"/>
              <a:buNone/>
            </a:pPr>
            <a:r>
              <a:rPr lang="en-ZA" sz="1250">
                <a:solidFill>
                  <a:schemeClr val="dk2"/>
                </a:solidFill>
                <a:latin typeface="Arial"/>
                <a:ea typeface="Arial"/>
                <a:cs typeface="Arial"/>
                <a:sym typeface="Arial"/>
              </a:rPr>
              <a:t>5</a:t>
            </a:r>
            <a:endParaRPr/>
          </a:p>
        </p:txBody>
      </p:sp>
      <p:pic>
        <p:nvPicPr>
          <p:cNvPr id="2" name="Picture 19">
            <a:extLst>
              <a:ext uri="{FF2B5EF4-FFF2-40B4-BE49-F238E27FC236}">
                <a16:creationId xmlns:a16="http://schemas.microsoft.com/office/drawing/2014/main" id="{EFC1F4DE-5D9B-AE04-B9A2-F984D09639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10916" y="6444963"/>
            <a:ext cx="1088968" cy="343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6"/>
          <p:cNvSpPr txBox="1"/>
          <p:nvPr/>
        </p:nvSpPr>
        <p:spPr>
          <a:xfrm>
            <a:off x="736601" y="298018"/>
            <a:ext cx="10718799" cy="438582"/>
          </a:xfrm>
          <a:prstGeom prst="rect">
            <a:avLst/>
          </a:prstGeom>
          <a:noFill/>
          <a:ln>
            <a:noFill/>
          </a:ln>
        </p:spPr>
        <p:txBody>
          <a:bodyPr spcFirstLastPara="1" wrap="square" lIns="91425" tIns="45700" rIns="91425" bIns="45700" anchor="b" anchorCtr="0">
            <a:spAutoFit/>
          </a:bodyPr>
          <a:lstStyle/>
          <a:p>
            <a:pPr marL="0" marR="0" lvl="0" indent="0" algn="l" rtl="0">
              <a:lnSpc>
                <a:spcPct val="90000"/>
              </a:lnSpc>
              <a:spcBef>
                <a:spcPts val="0"/>
              </a:spcBef>
              <a:spcAft>
                <a:spcPts val="0"/>
              </a:spcAft>
              <a:buClr>
                <a:schemeClr val="accent1"/>
              </a:buClr>
              <a:buSzPts val="2500"/>
              <a:buFont typeface="Arial"/>
              <a:buNone/>
            </a:pPr>
            <a:r>
              <a:rPr lang="en-ZA" sz="2500">
                <a:solidFill>
                  <a:schemeClr val="accent1"/>
                </a:solidFill>
                <a:latin typeface="Arial"/>
                <a:ea typeface="Arial"/>
                <a:cs typeface="Arial"/>
                <a:sym typeface="Arial"/>
              </a:rPr>
              <a:t>Facility-Based HIVST Secondary Distribution (1)</a:t>
            </a:r>
            <a:endParaRPr sz="2500">
              <a:solidFill>
                <a:schemeClr val="accent1"/>
              </a:solidFill>
              <a:latin typeface="Arial"/>
              <a:ea typeface="Arial"/>
              <a:cs typeface="Arial"/>
              <a:sym typeface="Arial"/>
            </a:endParaRPr>
          </a:p>
        </p:txBody>
      </p:sp>
      <p:sp>
        <p:nvSpPr>
          <p:cNvPr id="147" name="Google Shape;147;p6"/>
          <p:cNvSpPr/>
          <p:nvPr/>
        </p:nvSpPr>
        <p:spPr>
          <a:xfrm>
            <a:off x="736601" y="0"/>
            <a:ext cx="10718799" cy="1512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8" name="Google Shape;148;p6"/>
          <p:cNvSpPr txBox="1"/>
          <p:nvPr/>
        </p:nvSpPr>
        <p:spPr>
          <a:xfrm>
            <a:off x="736599" y="1471522"/>
            <a:ext cx="10718798" cy="2285241"/>
          </a:xfrm>
          <a:prstGeom prst="rect">
            <a:avLst/>
          </a:prstGeom>
          <a:solidFill>
            <a:srgbClr val="0093D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ZA" sz="1500" b="1">
                <a:solidFill>
                  <a:schemeClr val="lt1"/>
                </a:solidFill>
                <a:latin typeface="Arial"/>
                <a:ea typeface="Arial"/>
                <a:cs typeface="Arial"/>
                <a:sym typeface="Arial"/>
              </a:rPr>
              <a:t>Network based testing using HIVST: </a:t>
            </a:r>
            <a:r>
              <a:rPr lang="en-ZA" sz="1500">
                <a:solidFill>
                  <a:schemeClr val="lt1"/>
                </a:solidFill>
                <a:latin typeface="Arial"/>
                <a:ea typeface="Arial"/>
                <a:cs typeface="Arial"/>
                <a:sym typeface="Arial"/>
              </a:rPr>
              <a:t>Involves encouraging at-risk individuals to distribute HIVST kits among personal networks, such as friends, family, or peers. This approach leverages trusted relationships to expand HIV testing reach to individuals with shared risk behavior.</a:t>
            </a:r>
            <a:endParaRPr sz="1500">
              <a:solidFill>
                <a:schemeClr val="lt1"/>
              </a:solidFill>
              <a:latin typeface="Arial"/>
              <a:ea typeface="Arial"/>
              <a:cs typeface="Arial"/>
              <a:sym typeface="Arial"/>
            </a:endParaRPr>
          </a:p>
          <a:p>
            <a:pPr marL="0" marR="0" lvl="0" indent="0" algn="l" rtl="0">
              <a:lnSpc>
                <a:spcPct val="150000"/>
              </a:lnSpc>
              <a:spcBef>
                <a:spcPts val="0"/>
              </a:spcBef>
              <a:spcAft>
                <a:spcPts val="0"/>
              </a:spcAft>
              <a:buNone/>
            </a:pPr>
            <a:r>
              <a:rPr lang="en-ZA" sz="1500" b="1">
                <a:solidFill>
                  <a:schemeClr val="lt1"/>
                </a:solidFill>
                <a:latin typeface="Arial"/>
                <a:ea typeface="Arial"/>
                <a:cs typeface="Arial"/>
                <a:sym typeface="Arial"/>
              </a:rPr>
              <a:t>Purpose:</a:t>
            </a:r>
            <a:endParaRPr/>
          </a:p>
          <a:p>
            <a:pPr marL="285750" marR="0" lvl="0" indent="-285750" algn="l" rtl="0">
              <a:lnSpc>
                <a:spcPct val="100000"/>
              </a:lnSpc>
              <a:spcBef>
                <a:spcPts val="0"/>
              </a:spcBef>
              <a:spcAft>
                <a:spcPts val="0"/>
              </a:spcAft>
              <a:buClr>
                <a:schemeClr val="lt1"/>
              </a:buClr>
              <a:buSzPts val="1000"/>
              <a:buFont typeface="Arial"/>
              <a:buChar char="•"/>
            </a:pPr>
            <a:r>
              <a:rPr lang="en-ZA" sz="1500" b="1">
                <a:solidFill>
                  <a:schemeClr val="lt1"/>
                </a:solidFill>
                <a:latin typeface="Arial"/>
                <a:ea typeface="Arial"/>
                <a:cs typeface="Arial"/>
                <a:sym typeface="Arial"/>
              </a:rPr>
              <a:t>Targeted access: </a:t>
            </a:r>
            <a:r>
              <a:rPr lang="en-ZA" sz="1500">
                <a:solidFill>
                  <a:schemeClr val="lt1"/>
                </a:solidFill>
                <a:latin typeface="Arial"/>
                <a:ea typeface="Arial"/>
                <a:cs typeface="Arial"/>
                <a:sym typeface="Arial"/>
              </a:rPr>
              <a:t>Engages those identified by peers as being at risk.</a:t>
            </a:r>
            <a:endParaRPr sz="1500">
              <a:solidFill>
                <a:schemeClr val="lt1"/>
              </a:solidFill>
              <a:latin typeface="Arial"/>
              <a:ea typeface="Arial"/>
              <a:cs typeface="Arial"/>
              <a:sym typeface="Arial"/>
            </a:endParaRPr>
          </a:p>
          <a:p>
            <a:pPr marL="285750" marR="0" lvl="0" indent="-285750" algn="l" rtl="0">
              <a:lnSpc>
                <a:spcPct val="100000"/>
              </a:lnSpc>
              <a:spcBef>
                <a:spcPts val="0"/>
              </a:spcBef>
              <a:spcAft>
                <a:spcPts val="0"/>
              </a:spcAft>
              <a:buClr>
                <a:schemeClr val="lt1"/>
              </a:buClr>
              <a:buSzPts val="1000"/>
              <a:buFont typeface="Arial"/>
              <a:buChar char="•"/>
            </a:pPr>
            <a:r>
              <a:rPr lang="en-ZA" sz="1500" b="1">
                <a:solidFill>
                  <a:schemeClr val="lt1"/>
                </a:solidFill>
                <a:latin typeface="Arial"/>
                <a:ea typeface="Arial"/>
                <a:cs typeface="Arial"/>
                <a:sym typeface="Arial"/>
              </a:rPr>
              <a:t>Reduces stigma in social networks: </a:t>
            </a:r>
            <a:r>
              <a:rPr lang="en-ZA" sz="1500">
                <a:solidFill>
                  <a:schemeClr val="lt1"/>
                </a:solidFill>
                <a:latin typeface="Arial"/>
                <a:ea typeface="Arial"/>
                <a:cs typeface="Arial"/>
                <a:sym typeface="Arial"/>
              </a:rPr>
              <a:t>Provides a private, supportive way to reach close contacts and encourage testing.</a:t>
            </a:r>
            <a:endParaRPr/>
          </a:p>
          <a:p>
            <a:pPr marL="285750" marR="0" lvl="0" indent="-285750" algn="l" rtl="0">
              <a:lnSpc>
                <a:spcPct val="100000"/>
              </a:lnSpc>
              <a:spcBef>
                <a:spcPts val="0"/>
              </a:spcBef>
              <a:spcAft>
                <a:spcPts val="0"/>
              </a:spcAft>
              <a:buClr>
                <a:schemeClr val="lt1"/>
              </a:buClr>
              <a:buSzPts val="1000"/>
              <a:buFont typeface="Arial"/>
              <a:buChar char="•"/>
            </a:pPr>
            <a:r>
              <a:rPr lang="en-ZA" sz="1500" b="1">
                <a:solidFill>
                  <a:schemeClr val="lt1"/>
                </a:solidFill>
                <a:latin typeface="Arial"/>
                <a:ea typeface="Arial"/>
                <a:cs typeface="Arial"/>
                <a:sym typeface="Arial"/>
              </a:rPr>
              <a:t>Expanded HIV testing access: </a:t>
            </a:r>
            <a:r>
              <a:rPr lang="en-ZA" sz="1500">
                <a:solidFill>
                  <a:schemeClr val="lt1"/>
                </a:solidFill>
                <a:latin typeface="Arial"/>
                <a:ea typeface="Arial"/>
                <a:cs typeface="Arial"/>
                <a:sym typeface="Arial"/>
              </a:rPr>
              <a:t>Reaches contacts who may avoid healthcare settings.</a:t>
            </a:r>
            <a:endParaRPr/>
          </a:p>
          <a:p>
            <a:pPr marL="285750" marR="0" lvl="0" indent="-285750" algn="l" rtl="0">
              <a:lnSpc>
                <a:spcPct val="100000"/>
              </a:lnSpc>
              <a:spcBef>
                <a:spcPts val="0"/>
              </a:spcBef>
              <a:spcAft>
                <a:spcPts val="0"/>
              </a:spcAft>
              <a:buClr>
                <a:schemeClr val="lt1"/>
              </a:buClr>
              <a:buSzPts val="1000"/>
              <a:buFont typeface="Arial"/>
              <a:buChar char="•"/>
            </a:pPr>
            <a:r>
              <a:rPr lang="en-ZA" sz="1500" b="1">
                <a:solidFill>
                  <a:schemeClr val="lt1"/>
                </a:solidFill>
                <a:latin typeface="Arial"/>
                <a:ea typeface="Arial"/>
                <a:cs typeface="Arial"/>
                <a:sym typeface="Arial"/>
              </a:rPr>
              <a:t>Linkage to care: </a:t>
            </a:r>
            <a:r>
              <a:rPr lang="en-ZA" sz="1500">
                <a:solidFill>
                  <a:schemeClr val="lt1"/>
                </a:solidFill>
                <a:latin typeface="Arial"/>
                <a:ea typeface="Arial"/>
                <a:cs typeface="Arial"/>
                <a:sym typeface="Arial"/>
              </a:rPr>
              <a:t>Enhancing early HIV detection within a client’s social network and linkages for confirmatory testing or HIV preventive services if HIV negative.</a:t>
            </a:r>
            <a:endParaRPr/>
          </a:p>
        </p:txBody>
      </p:sp>
      <p:sp>
        <p:nvSpPr>
          <p:cNvPr id="149" name="Google Shape;149;p6"/>
          <p:cNvSpPr txBox="1"/>
          <p:nvPr/>
        </p:nvSpPr>
        <p:spPr>
          <a:xfrm>
            <a:off x="0" y="335622"/>
            <a:ext cx="736600" cy="400978"/>
          </a:xfrm>
          <a:prstGeom prst="rect">
            <a:avLst/>
          </a:prstGeom>
          <a:noFill/>
          <a:ln>
            <a:noFill/>
          </a:ln>
        </p:spPr>
        <p:txBody>
          <a:bodyPr spcFirstLastPara="1" wrap="square" lIns="91425" tIns="108000" rIns="91425" bIns="45700" anchor="ctr" anchorCtr="0">
            <a:noAutofit/>
          </a:bodyPr>
          <a:lstStyle/>
          <a:p>
            <a:pPr marL="0" marR="0" lvl="0" indent="0" algn="ctr" rtl="0">
              <a:lnSpc>
                <a:spcPct val="90000"/>
              </a:lnSpc>
              <a:spcBef>
                <a:spcPts val="0"/>
              </a:spcBef>
              <a:spcAft>
                <a:spcPts val="0"/>
              </a:spcAft>
              <a:buClr>
                <a:schemeClr val="dk2"/>
              </a:buClr>
              <a:buSzPts val="1250"/>
              <a:buFont typeface="Arial"/>
              <a:buNone/>
            </a:pPr>
            <a:r>
              <a:rPr lang="en-ZA" sz="1250">
                <a:solidFill>
                  <a:schemeClr val="dk2"/>
                </a:solidFill>
                <a:latin typeface="Arial"/>
                <a:ea typeface="Arial"/>
                <a:cs typeface="Arial"/>
                <a:sym typeface="Arial"/>
              </a:rPr>
              <a:t>5</a:t>
            </a:r>
            <a:endParaRPr/>
          </a:p>
        </p:txBody>
      </p:sp>
      <p:sp>
        <p:nvSpPr>
          <p:cNvPr id="150" name="Google Shape;150;p6"/>
          <p:cNvSpPr txBox="1"/>
          <p:nvPr/>
        </p:nvSpPr>
        <p:spPr>
          <a:xfrm>
            <a:off x="736599" y="3783267"/>
            <a:ext cx="10718798" cy="1823576"/>
          </a:xfrm>
          <a:prstGeom prst="rect">
            <a:avLst/>
          </a:prstGeom>
          <a:solidFill>
            <a:srgbClr val="0093D5"/>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ZA" sz="1500" b="1">
                <a:solidFill>
                  <a:schemeClr val="lt1"/>
                </a:solidFill>
                <a:latin typeface="Arial"/>
                <a:ea typeface="Arial"/>
                <a:cs typeface="Arial"/>
                <a:sym typeface="Arial"/>
              </a:rPr>
              <a:t>Partner services: </a:t>
            </a:r>
            <a:r>
              <a:rPr lang="en-ZA" sz="1500">
                <a:solidFill>
                  <a:schemeClr val="lt1"/>
                </a:solidFill>
                <a:latin typeface="Arial"/>
                <a:ea typeface="Arial"/>
                <a:cs typeface="Arial"/>
                <a:sym typeface="Arial"/>
              </a:rPr>
              <a:t>PLHIV offer kits to their sexual and/or injection partners, facilitating testing.</a:t>
            </a:r>
            <a:endParaRPr sz="1500">
              <a:solidFill>
                <a:schemeClr val="lt1"/>
              </a:solidFill>
              <a:latin typeface="Arial"/>
              <a:ea typeface="Arial"/>
              <a:cs typeface="Arial"/>
              <a:sym typeface="Arial"/>
            </a:endParaRPr>
          </a:p>
          <a:p>
            <a:pPr marL="0" marR="0" lvl="0" indent="0" algn="l" rtl="0">
              <a:lnSpc>
                <a:spcPct val="150000"/>
              </a:lnSpc>
              <a:spcBef>
                <a:spcPts val="0"/>
              </a:spcBef>
              <a:spcAft>
                <a:spcPts val="0"/>
              </a:spcAft>
              <a:buNone/>
            </a:pPr>
            <a:r>
              <a:rPr lang="en-ZA" sz="1500" b="1">
                <a:solidFill>
                  <a:schemeClr val="lt1"/>
                </a:solidFill>
                <a:latin typeface="Arial"/>
                <a:ea typeface="Arial"/>
                <a:cs typeface="Arial"/>
                <a:sym typeface="Arial"/>
              </a:rPr>
              <a:t>Purpose:</a:t>
            </a:r>
            <a:endParaRPr/>
          </a:p>
          <a:p>
            <a:pPr marL="285750" marR="0" lvl="0" indent="-285750" algn="l" rtl="0">
              <a:spcBef>
                <a:spcPts val="0"/>
              </a:spcBef>
              <a:spcAft>
                <a:spcPts val="0"/>
              </a:spcAft>
              <a:buClr>
                <a:schemeClr val="lt1"/>
              </a:buClr>
              <a:buSzPts val="1000"/>
              <a:buFont typeface="Arial"/>
              <a:buChar char="•"/>
            </a:pPr>
            <a:r>
              <a:rPr lang="en-ZA" sz="1500">
                <a:solidFill>
                  <a:schemeClr val="lt1"/>
                </a:solidFill>
                <a:latin typeface="Arial"/>
                <a:ea typeface="Arial"/>
                <a:cs typeface="Arial"/>
                <a:sym typeface="Arial"/>
              </a:rPr>
              <a:t>Helps to facilitate disclosure of own status </a:t>
            </a:r>
            <a:endParaRPr sz="1500">
              <a:solidFill>
                <a:schemeClr val="lt1"/>
              </a:solidFill>
              <a:latin typeface="Arial"/>
              <a:ea typeface="Arial"/>
              <a:cs typeface="Arial"/>
              <a:sym typeface="Arial"/>
            </a:endParaRPr>
          </a:p>
          <a:p>
            <a:pPr marL="285750" marR="0" lvl="0" indent="-285750" algn="l" rtl="0">
              <a:spcBef>
                <a:spcPts val="0"/>
              </a:spcBef>
              <a:spcAft>
                <a:spcPts val="0"/>
              </a:spcAft>
              <a:buClr>
                <a:schemeClr val="lt1"/>
              </a:buClr>
              <a:buSzPts val="1000"/>
              <a:buFont typeface="Arial"/>
              <a:buChar char="•"/>
            </a:pPr>
            <a:r>
              <a:rPr lang="en-ZA" sz="1500">
                <a:solidFill>
                  <a:schemeClr val="lt1"/>
                </a:solidFill>
                <a:latin typeface="Arial"/>
                <a:ea typeface="Arial"/>
                <a:cs typeface="Arial"/>
                <a:sym typeface="Arial"/>
              </a:rPr>
              <a:t>Strengthens secondary distribution by leveraging personal relationships, encouraging those at risk to test privately.</a:t>
            </a:r>
            <a:endParaRPr/>
          </a:p>
          <a:p>
            <a:pPr marL="285750" marR="0" lvl="0" indent="-285750" algn="l" rtl="0">
              <a:spcBef>
                <a:spcPts val="0"/>
              </a:spcBef>
              <a:spcAft>
                <a:spcPts val="0"/>
              </a:spcAft>
              <a:buClr>
                <a:schemeClr val="lt1"/>
              </a:buClr>
              <a:buSzPts val="1000"/>
              <a:buFont typeface="Arial"/>
              <a:buChar char="•"/>
            </a:pPr>
            <a:r>
              <a:rPr lang="en-ZA" sz="1500">
                <a:solidFill>
                  <a:schemeClr val="lt1"/>
                </a:solidFill>
                <a:latin typeface="Arial"/>
                <a:ea typeface="Arial"/>
                <a:cs typeface="Arial"/>
                <a:sym typeface="Arial"/>
              </a:rPr>
              <a:t>Identifies new cases and those in need of prevention</a:t>
            </a:r>
            <a:endParaRPr sz="1500">
              <a:solidFill>
                <a:schemeClr val="lt1"/>
              </a:solidFill>
              <a:latin typeface="Arial"/>
              <a:ea typeface="Arial"/>
              <a:cs typeface="Arial"/>
              <a:sym typeface="Arial"/>
            </a:endParaRPr>
          </a:p>
          <a:p>
            <a:pPr marL="285750" marR="0" lvl="0" indent="-285750" algn="l" rtl="0">
              <a:spcBef>
                <a:spcPts val="0"/>
              </a:spcBef>
              <a:spcAft>
                <a:spcPts val="0"/>
              </a:spcAft>
              <a:buClr>
                <a:schemeClr val="lt1"/>
              </a:buClr>
              <a:buSzPts val="1000"/>
              <a:buFont typeface="Arial"/>
              <a:buChar char="•"/>
            </a:pPr>
            <a:r>
              <a:rPr lang="en-ZA" sz="1500">
                <a:solidFill>
                  <a:schemeClr val="lt1"/>
                </a:solidFill>
                <a:latin typeface="Arial"/>
                <a:ea typeface="Arial"/>
                <a:cs typeface="Arial"/>
                <a:sym typeface="Arial"/>
              </a:rPr>
              <a:t>Break the chain of transmission (if partner HIV negative)</a:t>
            </a:r>
            <a:endParaRPr/>
          </a:p>
          <a:p>
            <a:pPr marL="285750" marR="0" lvl="0" indent="-285750" algn="l" rtl="0">
              <a:spcBef>
                <a:spcPts val="0"/>
              </a:spcBef>
              <a:spcAft>
                <a:spcPts val="0"/>
              </a:spcAft>
              <a:buClr>
                <a:schemeClr val="lt1"/>
              </a:buClr>
              <a:buSzPts val="1000"/>
              <a:buFont typeface="Arial"/>
              <a:buChar char="•"/>
            </a:pPr>
            <a:r>
              <a:rPr lang="en-ZA" sz="1500">
                <a:solidFill>
                  <a:schemeClr val="lt1"/>
                </a:solidFill>
                <a:latin typeface="Arial"/>
                <a:ea typeface="Arial"/>
                <a:cs typeface="Arial"/>
                <a:sym typeface="Arial"/>
              </a:rPr>
              <a:t>Linking partners to treatment or preventive HIV services.</a:t>
            </a:r>
            <a:endParaRPr/>
          </a:p>
        </p:txBody>
      </p:sp>
      <p:sp>
        <p:nvSpPr>
          <p:cNvPr id="151" name="Google Shape;151;p6"/>
          <p:cNvSpPr txBox="1"/>
          <p:nvPr/>
        </p:nvSpPr>
        <p:spPr>
          <a:xfrm>
            <a:off x="736599" y="5633347"/>
            <a:ext cx="10718798" cy="784830"/>
          </a:xfrm>
          <a:prstGeom prst="rect">
            <a:avLst/>
          </a:prstGeom>
          <a:solidFill>
            <a:srgbClr val="0093D5"/>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ZA" sz="1500">
                <a:solidFill>
                  <a:schemeClr val="lt1"/>
                </a:solidFill>
                <a:latin typeface="Arial"/>
                <a:ea typeface="Arial"/>
                <a:cs typeface="Arial"/>
                <a:sym typeface="Arial"/>
              </a:rPr>
              <a:t>A partner includes a spouse, primary or casual partner, drug-injecting partner, or anyone the index client may have had sexual contact with since acquiring HIV. Additionally, all children of index clients should be tested for HIV, with provider-administered testing often being the more appropriate approach for these cases.</a:t>
            </a:r>
            <a:endParaRPr sz="1500">
              <a:solidFill>
                <a:schemeClr val="lt1"/>
              </a:solidFill>
              <a:latin typeface="Arial"/>
              <a:ea typeface="Arial"/>
              <a:cs typeface="Arial"/>
              <a:sym typeface="Arial"/>
            </a:endParaRPr>
          </a:p>
        </p:txBody>
      </p:sp>
      <p:sp>
        <p:nvSpPr>
          <p:cNvPr id="152" name="Google Shape;152;p6"/>
          <p:cNvSpPr txBox="1"/>
          <p:nvPr/>
        </p:nvSpPr>
        <p:spPr>
          <a:xfrm>
            <a:off x="736600" y="1109885"/>
            <a:ext cx="10718798" cy="361637"/>
          </a:xfrm>
          <a:prstGeom prst="rect">
            <a:avLst/>
          </a:prstGeom>
          <a:solidFill>
            <a:schemeClr val="accent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ZA" sz="1750" b="1" u="none" strike="noStrike" cap="none">
                <a:solidFill>
                  <a:schemeClr val="dk2"/>
                </a:solidFill>
                <a:latin typeface="Arial"/>
                <a:ea typeface="Arial"/>
                <a:cs typeface="Arial"/>
                <a:sym typeface="Arial"/>
              </a:rPr>
              <a:t>Approaches</a:t>
            </a:r>
            <a:endParaRPr/>
          </a:p>
        </p:txBody>
      </p:sp>
      <p:pic>
        <p:nvPicPr>
          <p:cNvPr id="2" name="Picture 19">
            <a:extLst>
              <a:ext uri="{FF2B5EF4-FFF2-40B4-BE49-F238E27FC236}">
                <a16:creationId xmlns:a16="http://schemas.microsoft.com/office/drawing/2014/main" id="{2CC54433-7429-9DFD-3EB5-6E27926615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10916" y="6444963"/>
            <a:ext cx="1088968" cy="343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7"/>
          <p:cNvSpPr txBox="1"/>
          <p:nvPr/>
        </p:nvSpPr>
        <p:spPr>
          <a:xfrm>
            <a:off x="736601" y="298018"/>
            <a:ext cx="10718799" cy="438582"/>
          </a:xfrm>
          <a:prstGeom prst="rect">
            <a:avLst/>
          </a:prstGeom>
          <a:noFill/>
          <a:ln>
            <a:noFill/>
          </a:ln>
        </p:spPr>
        <p:txBody>
          <a:bodyPr spcFirstLastPara="1" wrap="square" lIns="91425" tIns="45700" rIns="91425" bIns="45700" anchor="b" anchorCtr="0">
            <a:spAutoFit/>
          </a:bodyPr>
          <a:lstStyle/>
          <a:p>
            <a:pPr marL="0" marR="0" lvl="0" indent="0" algn="l" rtl="0">
              <a:lnSpc>
                <a:spcPct val="90000"/>
              </a:lnSpc>
              <a:spcBef>
                <a:spcPts val="0"/>
              </a:spcBef>
              <a:spcAft>
                <a:spcPts val="0"/>
              </a:spcAft>
              <a:buClr>
                <a:schemeClr val="accent1"/>
              </a:buClr>
              <a:buSzPts val="2500"/>
              <a:buFont typeface="Arial"/>
              <a:buNone/>
            </a:pPr>
            <a:r>
              <a:rPr lang="en-ZA" sz="2500">
                <a:solidFill>
                  <a:schemeClr val="accent1"/>
                </a:solidFill>
                <a:latin typeface="Arial"/>
                <a:ea typeface="Arial"/>
                <a:cs typeface="Arial"/>
                <a:sym typeface="Arial"/>
              </a:rPr>
              <a:t>Facility-Based HIVST Secondary Distribution (2)</a:t>
            </a:r>
            <a:endParaRPr sz="2500">
              <a:solidFill>
                <a:schemeClr val="accent1"/>
              </a:solidFill>
              <a:latin typeface="Arial"/>
              <a:ea typeface="Arial"/>
              <a:cs typeface="Arial"/>
              <a:sym typeface="Arial"/>
            </a:endParaRPr>
          </a:p>
        </p:txBody>
      </p:sp>
      <p:sp>
        <p:nvSpPr>
          <p:cNvPr id="158" name="Google Shape;158;p7"/>
          <p:cNvSpPr/>
          <p:nvPr/>
        </p:nvSpPr>
        <p:spPr>
          <a:xfrm>
            <a:off x="736601" y="0"/>
            <a:ext cx="10718799" cy="1512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59" name="Google Shape;159;p7"/>
          <p:cNvSpPr txBox="1"/>
          <p:nvPr/>
        </p:nvSpPr>
        <p:spPr>
          <a:xfrm>
            <a:off x="0" y="335622"/>
            <a:ext cx="736600" cy="400978"/>
          </a:xfrm>
          <a:prstGeom prst="rect">
            <a:avLst/>
          </a:prstGeom>
          <a:noFill/>
          <a:ln>
            <a:noFill/>
          </a:ln>
        </p:spPr>
        <p:txBody>
          <a:bodyPr spcFirstLastPara="1" wrap="square" lIns="91425" tIns="108000" rIns="91425" bIns="45700" anchor="ctr" anchorCtr="0">
            <a:noAutofit/>
          </a:bodyPr>
          <a:lstStyle/>
          <a:p>
            <a:pPr marL="0" marR="0" lvl="0" indent="0" algn="ctr" rtl="0">
              <a:lnSpc>
                <a:spcPct val="90000"/>
              </a:lnSpc>
              <a:spcBef>
                <a:spcPts val="0"/>
              </a:spcBef>
              <a:spcAft>
                <a:spcPts val="0"/>
              </a:spcAft>
              <a:buClr>
                <a:schemeClr val="dk2"/>
              </a:buClr>
              <a:buSzPts val="1250"/>
              <a:buFont typeface="Arial"/>
              <a:buNone/>
            </a:pPr>
            <a:r>
              <a:rPr lang="en-ZA" sz="1250">
                <a:solidFill>
                  <a:schemeClr val="dk2"/>
                </a:solidFill>
                <a:latin typeface="Arial"/>
                <a:ea typeface="Arial"/>
                <a:cs typeface="Arial"/>
                <a:sym typeface="Arial"/>
              </a:rPr>
              <a:t>5</a:t>
            </a:r>
            <a:endParaRPr/>
          </a:p>
        </p:txBody>
      </p:sp>
      <p:sp>
        <p:nvSpPr>
          <p:cNvPr id="160" name="Google Shape;160;p7"/>
          <p:cNvSpPr txBox="1"/>
          <p:nvPr/>
        </p:nvSpPr>
        <p:spPr>
          <a:xfrm>
            <a:off x="736600" y="1471522"/>
            <a:ext cx="10718798" cy="1477287"/>
          </a:xfrm>
          <a:prstGeom prst="rect">
            <a:avLst/>
          </a:prstGeom>
          <a:solidFill>
            <a:srgbClr val="0093D5"/>
          </a:solid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lt1"/>
              </a:buClr>
              <a:buSzPts val="1000"/>
              <a:buFont typeface="Arial"/>
              <a:buChar char="•"/>
            </a:pPr>
            <a:r>
              <a:rPr lang="en-ZA" sz="1800" b="1">
                <a:solidFill>
                  <a:schemeClr val="lt1"/>
                </a:solidFill>
                <a:latin typeface="Arial"/>
                <a:ea typeface="Arial"/>
                <a:cs typeface="Arial"/>
                <a:sym typeface="Arial"/>
              </a:rPr>
              <a:t>Expanded access beyond the facility: </a:t>
            </a:r>
            <a:r>
              <a:rPr lang="en-ZA" sz="1800">
                <a:solidFill>
                  <a:schemeClr val="lt1"/>
                </a:solidFill>
                <a:latin typeface="Arial"/>
                <a:ea typeface="Arial"/>
                <a:cs typeface="Arial"/>
                <a:sym typeface="Arial"/>
              </a:rPr>
              <a:t>Reaches individuals who may not visit healthcare settings.</a:t>
            </a:r>
            <a:endParaRPr sz="1600"/>
          </a:p>
          <a:p>
            <a:pPr marL="285750" marR="0" lvl="0" indent="-285750" algn="l" rtl="0">
              <a:spcBef>
                <a:spcPts val="0"/>
              </a:spcBef>
              <a:spcAft>
                <a:spcPts val="0"/>
              </a:spcAft>
              <a:buClr>
                <a:schemeClr val="lt1"/>
              </a:buClr>
              <a:buSzPts val="1000"/>
              <a:buFont typeface="Arial"/>
              <a:buChar char="•"/>
            </a:pPr>
            <a:r>
              <a:rPr lang="en-ZA" sz="1800" b="1">
                <a:solidFill>
                  <a:schemeClr val="lt1"/>
                </a:solidFill>
                <a:latin typeface="Arial"/>
                <a:ea typeface="Arial"/>
                <a:cs typeface="Arial"/>
                <a:sym typeface="Arial"/>
              </a:rPr>
              <a:t>Facilitates disclosure </a:t>
            </a:r>
            <a:r>
              <a:rPr lang="en-ZA" sz="1800">
                <a:solidFill>
                  <a:schemeClr val="lt1"/>
                </a:solidFill>
                <a:latin typeface="Arial"/>
                <a:ea typeface="Arial"/>
                <a:cs typeface="Arial"/>
                <a:sym typeface="Arial"/>
              </a:rPr>
              <a:t>of HIV status to partner, family, social network.</a:t>
            </a:r>
            <a:endParaRPr sz="1600"/>
          </a:p>
          <a:p>
            <a:pPr marL="285750" marR="0" lvl="0" indent="-285750" algn="l" rtl="0">
              <a:spcBef>
                <a:spcPts val="0"/>
              </a:spcBef>
              <a:spcAft>
                <a:spcPts val="0"/>
              </a:spcAft>
              <a:buClr>
                <a:schemeClr val="lt1"/>
              </a:buClr>
              <a:buSzPts val="1000"/>
              <a:buFont typeface="Arial"/>
              <a:buChar char="•"/>
            </a:pPr>
            <a:r>
              <a:rPr lang="en-ZA" sz="1800" b="1">
                <a:solidFill>
                  <a:schemeClr val="lt1"/>
                </a:solidFill>
                <a:latin typeface="Arial"/>
                <a:ea typeface="Arial"/>
                <a:cs typeface="Arial"/>
                <a:sym typeface="Arial"/>
              </a:rPr>
              <a:t>Leverages trust </a:t>
            </a:r>
            <a:r>
              <a:rPr lang="en-ZA" sz="1800">
                <a:solidFill>
                  <a:schemeClr val="lt1"/>
                </a:solidFill>
                <a:latin typeface="Arial"/>
                <a:ea typeface="Arial"/>
                <a:cs typeface="Arial"/>
                <a:sym typeface="Arial"/>
              </a:rPr>
              <a:t>in personal relationships to promote testing uptake.</a:t>
            </a:r>
            <a:endParaRPr sz="1600"/>
          </a:p>
          <a:p>
            <a:pPr marL="285750" marR="0" lvl="0" indent="-285750" algn="l" rtl="0">
              <a:spcBef>
                <a:spcPts val="0"/>
              </a:spcBef>
              <a:spcAft>
                <a:spcPts val="0"/>
              </a:spcAft>
              <a:buClr>
                <a:schemeClr val="lt1"/>
              </a:buClr>
              <a:buSzPts val="1000"/>
              <a:buFont typeface="Arial"/>
              <a:buChar char="•"/>
            </a:pPr>
            <a:r>
              <a:rPr lang="en-ZA" sz="1800" b="1">
                <a:solidFill>
                  <a:schemeClr val="lt1"/>
                </a:solidFill>
                <a:latin typeface="Arial"/>
                <a:ea typeface="Arial"/>
                <a:cs typeface="Arial"/>
                <a:sym typeface="Arial"/>
              </a:rPr>
              <a:t>Stigma reduction: </a:t>
            </a:r>
            <a:r>
              <a:rPr lang="en-ZA" sz="1800">
                <a:solidFill>
                  <a:schemeClr val="lt1"/>
                </a:solidFill>
                <a:latin typeface="Arial"/>
                <a:ea typeface="Arial"/>
                <a:cs typeface="Arial"/>
                <a:sym typeface="Arial"/>
              </a:rPr>
              <a:t>Allows for private, trusted testing in personal relationships, fostering greater acceptance.</a:t>
            </a:r>
            <a:endParaRPr sz="1600"/>
          </a:p>
        </p:txBody>
      </p:sp>
      <p:sp>
        <p:nvSpPr>
          <p:cNvPr id="161" name="Google Shape;161;p7"/>
          <p:cNvSpPr txBox="1"/>
          <p:nvPr/>
        </p:nvSpPr>
        <p:spPr>
          <a:xfrm>
            <a:off x="736600" y="1109885"/>
            <a:ext cx="10718798" cy="361637"/>
          </a:xfrm>
          <a:prstGeom prst="rect">
            <a:avLst/>
          </a:prstGeom>
          <a:solidFill>
            <a:schemeClr val="accent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ZA" sz="1750" b="1" u="none" strike="noStrike" cap="none">
                <a:solidFill>
                  <a:schemeClr val="dk2"/>
                </a:solidFill>
                <a:latin typeface="Arial"/>
                <a:ea typeface="Arial"/>
                <a:cs typeface="Arial"/>
                <a:sym typeface="Arial"/>
              </a:rPr>
              <a:t>Benefits</a:t>
            </a:r>
            <a:endParaRPr sz="1750" u="none" strike="noStrike" cap="none">
              <a:solidFill>
                <a:schemeClr val="dk2"/>
              </a:solidFill>
              <a:latin typeface="Arial"/>
              <a:ea typeface="Arial"/>
              <a:cs typeface="Arial"/>
              <a:sym typeface="Arial"/>
            </a:endParaRPr>
          </a:p>
        </p:txBody>
      </p:sp>
      <p:pic>
        <p:nvPicPr>
          <p:cNvPr id="2" name="Picture 19">
            <a:extLst>
              <a:ext uri="{FF2B5EF4-FFF2-40B4-BE49-F238E27FC236}">
                <a16:creationId xmlns:a16="http://schemas.microsoft.com/office/drawing/2014/main" id="{DBF95DC2-33E6-9B37-2288-E6FC632306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10916" y="6444963"/>
            <a:ext cx="1088968" cy="343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8"/>
          <p:cNvSpPr txBox="1"/>
          <p:nvPr/>
        </p:nvSpPr>
        <p:spPr>
          <a:xfrm>
            <a:off x="736601" y="298018"/>
            <a:ext cx="10718799" cy="438582"/>
          </a:xfrm>
          <a:prstGeom prst="rect">
            <a:avLst/>
          </a:prstGeom>
          <a:noFill/>
          <a:ln>
            <a:noFill/>
          </a:ln>
        </p:spPr>
        <p:txBody>
          <a:bodyPr spcFirstLastPara="1" wrap="square" lIns="91425" tIns="45700" rIns="91425" bIns="45700" anchor="b" anchorCtr="0">
            <a:spAutoFit/>
          </a:bodyPr>
          <a:lstStyle/>
          <a:p>
            <a:pPr marL="0" marR="0" lvl="0" indent="0" algn="l" rtl="0">
              <a:lnSpc>
                <a:spcPct val="90000"/>
              </a:lnSpc>
              <a:spcBef>
                <a:spcPts val="0"/>
              </a:spcBef>
              <a:spcAft>
                <a:spcPts val="0"/>
              </a:spcAft>
              <a:buClr>
                <a:schemeClr val="accent1"/>
              </a:buClr>
              <a:buSzPts val="2500"/>
              <a:buFont typeface="Arial"/>
              <a:buNone/>
            </a:pPr>
            <a:r>
              <a:rPr lang="en-ZA" sz="2500" b="0" i="0" u="none" strike="noStrike" cap="none">
                <a:solidFill>
                  <a:schemeClr val="accent1"/>
                </a:solidFill>
                <a:latin typeface="Arial"/>
                <a:ea typeface="Arial"/>
                <a:cs typeface="Arial"/>
                <a:sym typeface="Arial"/>
              </a:rPr>
              <a:t>Secondary Distribution – Referral Options for Partner Services</a:t>
            </a:r>
            <a:endParaRPr sz="2500" u="none" strike="noStrike" cap="none">
              <a:solidFill>
                <a:schemeClr val="accent1"/>
              </a:solidFill>
              <a:latin typeface="Arial"/>
              <a:ea typeface="Arial"/>
              <a:cs typeface="Arial"/>
              <a:sym typeface="Arial"/>
            </a:endParaRPr>
          </a:p>
        </p:txBody>
      </p:sp>
      <p:sp>
        <p:nvSpPr>
          <p:cNvPr id="167" name="Google Shape;167;p8"/>
          <p:cNvSpPr/>
          <p:nvPr/>
        </p:nvSpPr>
        <p:spPr>
          <a:xfrm>
            <a:off x="736601" y="0"/>
            <a:ext cx="10718799" cy="1512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68" name="Google Shape;168;p8"/>
          <p:cNvSpPr/>
          <p:nvPr/>
        </p:nvSpPr>
        <p:spPr>
          <a:xfrm>
            <a:off x="6096000" y="1109884"/>
            <a:ext cx="5220000" cy="4538392"/>
          </a:xfrm>
          <a:prstGeom prst="round2SameRect">
            <a:avLst>
              <a:gd name="adj1" fmla="val 16667"/>
              <a:gd name="adj2" fmla="val 0"/>
            </a:avLst>
          </a:pr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750">
              <a:solidFill>
                <a:schemeClr val="lt1"/>
              </a:solidFill>
              <a:latin typeface="Arial"/>
              <a:ea typeface="Arial"/>
              <a:cs typeface="Arial"/>
              <a:sym typeface="Arial"/>
            </a:endParaRPr>
          </a:p>
          <a:p>
            <a:pPr marL="0" marR="0" lvl="0" indent="0" algn="l" rtl="0">
              <a:spcBef>
                <a:spcPts val="0"/>
              </a:spcBef>
              <a:spcAft>
                <a:spcPts val="0"/>
              </a:spcAft>
              <a:buNone/>
            </a:pPr>
            <a:r>
              <a:rPr lang="en-ZA" sz="1750">
                <a:solidFill>
                  <a:schemeClr val="lt1"/>
                </a:solidFill>
                <a:latin typeface="Arial"/>
                <a:ea typeface="Arial"/>
                <a:cs typeface="Arial"/>
                <a:sym typeface="Arial"/>
              </a:rPr>
              <a:t>Assisted Partner Services</a:t>
            </a:r>
            <a:endParaRPr/>
          </a:p>
          <a:p>
            <a:pPr marL="0" marR="0" lvl="0" indent="0" algn="l" rtl="0">
              <a:spcBef>
                <a:spcPts val="0"/>
              </a:spcBef>
              <a:spcAft>
                <a:spcPts val="0"/>
              </a:spcAft>
              <a:buNone/>
            </a:pPr>
            <a:br>
              <a:rPr lang="en-ZA" sz="1500">
                <a:solidFill>
                  <a:schemeClr val="lt1"/>
                </a:solidFill>
                <a:latin typeface="Arial"/>
                <a:ea typeface="Arial"/>
                <a:cs typeface="Arial"/>
                <a:sym typeface="Arial"/>
              </a:rPr>
            </a:br>
            <a:r>
              <a:rPr lang="en-ZA" sz="1500">
                <a:solidFill>
                  <a:schemeClr val="lt1"/>
                </a:solidFill>
                <a:latin typeface="Arial"/>
                <a:ea typeface="Arial"/>
                <a:cs typeface="Arial"/>
                <a:sym typeface="Arial"/>
              </a:rPr>
              <a:t>Trained providers help clients living with HIV  disclose their status or anonymously notify partners of potential exposure.</a:t>
            </a:r>
            <a:endParaRPr/>
          </a:p>
          <a:p>
            <a:pPr marL="0" marR="0" lvl="0" indent="0" algn="l" rtl="0">
              <a:spcBef>
                <a:spcPts val="0"/>
              </a:spcBef>
              <a:spcAft>
                <a:spcPts val="0"/>
              </a:spcAft>
              <a:buNone/>
            </a:pPr>
            <a:endParaRPr sz="1500">
              <a:solidFill>
                <a:schemeClr val="lt1"/>
              </a:solidFill>
              <a:latin typeface="Arial"/>
              <a:ea typeface="Arial"/>
              <a:cs typeface="Arial"/>
              <a:sym typeface="Arial"/>
            </a:endParaRPr>
          </a:p>
          <a:p>
            <a:pPr marL="342900" marR="0" lvl="0" indent="-342900" algn="l" rtl="0">
              <a:spcBef>
                <a:spcPts val="0"/>
              </a:spcBef>
              <a:spcAft>
                <a:spcPts val="0"/>
              </a:spcAft>
              <a:buClr>
                <a:schemeClr val="lt1"/>
              </a:buClr>
              <a:buSzPts val="1000"/>
              <a:buFont typeface="Arial"/>
              <a:buChar char="•"/>
            </a:pPr>
            <a:r>
              <a:rPr lang="en-ZA" sz="1500">
                <a:solidFill>
                  <a:schemeClr val="lt1"/>
                </a:solidFill>
                <a:latin typeface="Arial"/>
                <a:ea typeface="Arial"/>
                <a:cs typeface="Arial"/>
                <a:sym typeface="Arial"/>
              </a:rPr>
              <a:t>Contract Referral: Clients agree to refer partners for testing within a set timeframe; if not done, the provider contacts the partners directly.</a:t>
            </a:r>
            <a:endParaRPr/>
          </a:p>
          <a:p>
            <a:pPr marL="342900" marR="0" lvl="0" indent="-342900" algn="l" rtl="0">
              <a:spcBef>
                <a:spcPts val="0"/>
              </a:spcBef>
              <a:spcAft>
                <a:spcPts val="0"/>
              </a:spcAft>
              <a:buClr>
                <a:schemeClr val="lt1"/>
              </a:buClr>
              <a:buSzPts val="1000"/>
              <a:buFont typeface="Arial"/>
              <a:buChar char="•"/>
            </a:pPr>
            <a:r>
              <a:rPr lang="en-ZA" sz="1500">
                <a:solidFill>
                  <a:schemeClr val="lt1"/>
                </a:solidFill>
                <a:latin typeface="Arial"/>
                <a:ea typeface="Arial"/>
                <a:cs typeface="Arial"/>
                <a:sym typeface="Arial"/>
              </a:rPr>
              <a:t>Provider Referral: With client consent, the provider directly and confidentially contacts partners to offer testing.</a:t>
            </a:r>
            <a:endParaRPr/>
          </a:p>
          <a:p>
            <a:pPr marL="342900" marR="0" lvl="0" indent="-342900" algn="l" rtl="0">
              <a:spcBef>
                <a:spcPts val="0"/>
              </a:spcBef>
              <a:spcAft>
                <a:spcPts val="0"/>
              </a:spcAft>
              <a:buClr>
                <a:schemeClr val="lt1"/>
              </a:buClr>
              <a:buSzPts val="1000"/>
              <a:buFont typeface="Arial"/>
              <a:buChar char="•"/>
            </a:pPr>
            <a:r>
              <a:rPr lang="en-ZA" sz="1500">
                <a:solidFill>
                  <a:schemeClr val="lt1"/>
                </a:solidFill>
                <a:latin typeface="Arial"/>
                <a:ea typeface="Arial"/>
                <a:cs typeface="Arial"/>
                <a:sym typeface="Arial"/>
              </a:rPr>
              <a:t>Dual Referral: The provider accompanies the client during disclosure and offers  testing to the partner(s) in person.</a:t>
            </a:r>
            <a:endParaRPr/>
          </a:p>
          <a:p>
            <a:pPr marL="342900" marR="0" lvl="0" indent="-279400" algn="l" rtl="0">
              <a:spcBef>
                <a:spcPts val="0"/>
              </a:spcBef>
              <a:spcAft>
                <a:spcPts val="0"/>
              </a:spcAft>
              <a:buClr>
                <a:schemeClr val="dk1"/>
              </a:buClr>
              <a:buSzPts val="1000"/>
              <a:buFont typeface="Arial"/>
              <a:buNone/>
            </a:pPr>
            <a:endParaRPr sz="1800">
              <a:solidFill>
                <a:schemeClr val="lt1"/>
              </a:solidFill>
              <a:latin typeface="Arial"/>
              <a:ea typeface="Arial"/>
              <a:cs typeface="Arial"/>
              <a:sym typeface="Arial"/>
            </a:endParaRPr>
          </a:p>
        </p:txBody>
      </p:sp>
      <p:sp>
        <p:nvSpPr>
          <p:cNvPr id="169" name="Google Shape;169;p8"/>
          <p:cNvSpPr/>
          <p:nvPr/>
        </p:nvSpPr>
        <p:spPr>
          <a:xfrm>
            <a:off x="736600" y="1109883"/>
            <a:ext cx="5220000" cy="4292207"/>
          </a:xfrm>
          <a:prstGeom prst="round2SameRect">
            <a:avLst>
              <a:gd name="adj1" fmla="val 16667"/>
              <a:gd name="adj2" fmla="val 0"/>
            </a:avLst>
          </a:pr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750">
              <a:solidFill>
                <a:schemeClr val="lt1"/>
              </a:solidFill>
              <a:latin typeface="Arial"/>
              <a:ea typeface="Arial"/>
              <a:cs typeface="Arial"/>
              <a:sym typeface="Arial"/>
            </a:endParaRPr>
          </a:p>
          <a:p>
            <a:pPr marL="0" marR="0" lvl="0" indent="0" algn="l" rtl="0">
              <a:spcBef>
                <a:spcPts val="0"/>
              </a:spcBef>
              <a:spcAft>
                <a:spcPts val="0"/>
              </a:spcAft>
              <a:buNone/>
            </a:pPr>
            <a:r>
              <a:rPr lang="en-ZA" sz="1750">
                <a:solidFill>
                  <a:schemeClr val="lt1"/>
                </a:solidFill>
                <a:latin typeface="Arial"/>
                <a:ea typeface="Arial"/>
                <a:cs typeface="Arial"/>
                <a:sym typeface="Arial"/>
              </a:rPr>
              <a:t>Passive referral</a:t>
            </a:r>
            <a:endParaRPr/>
          </a:p>
          <a:p>
            <a:pPr marL="0" marR="0" lvl="0" indent="0" algn="l" rtl="0">
              <a:spcBef>
                <a:spcPts val="0"/>
              </a:spcBef>
              <a:spcAft>
                <a:spcPts val="0"/>
              </a:spcAft>
              <a:buNone/>
            </a:pPr>
            <a:br>
              <a:rPr lang="en-ZA" sz="1500">
                <a:solidFill>
                  <a:schemeClr val="lt1"/>
                </a:solidFill>
                <a:latin typeface="Arial"/>
                <a:ea typeface="Arial"/>
                <a:cs typeface="Arial"/>
                <a:sym typeface="Arial"/>
              </a:rPr>
            </a:br>
            <a:r>
              <a:rPr lang="en-ZA" sz="1500">
                <a:solidFill>
                  <a:schemeClr val="lt1"/>
                </a:solidFill>
                <a:latin typeface="Arial"/>
                <a:ea typeface="Arial"/>
                <a:cs typeface="Arial"/>
                <a:sym typeface="Arial"/>
              </a:rPr>
              <a:t>Clients living with HIV are encouraged to disclose their status and suggest testing to their sexual or drug-injecting partners independently, without direct provider involvement.</a:t>
            </a:r>
            <a:endParaRPr/>
          </a:p>
        </p:txBody>
      </p:sp>
      <p:sp>
        <p:nvSpPr>
          <p:cNvPr id="170" name="Google Shape;170;p8"/>
          <p:cNvSpPr txBox="1"/>
          <p:nvPr/>
        </p:nvSpPr>
        <p:spPr>
          <a:xfrm>
            <a:off x="736600" y="5402091"/>
            <a:ext cx="10579400" cy="1056013"/>
          </a:xfrm>
          <a:prstGeom prst="rect">
            <a:avLst/>
          </a:prstGeom>
          <a:solidFill>
            <a:schemeClr val="accent2"/>
          </a:solidFill>
          <a:ln>
            <a:noFill/>
          </a:ln>
        </p:spPr>
        <p:txBody>
          <a:bodyPr spcFirstLastPara="1" wrap="square" lIns="251975" tIns="180000" rIns="251975" bIns="180000" anchor="t" anchorCtr="0">
            <a:spAutoFit/>
          </a:bodyPr>
          <a:lstStyle/>
          <a:p>
            <a:pPr marL="0" marR="0" lvl="0" indent="0" algn="l" rtl="0">
              <a:spcBef>
                <a:spcPts val="0"/>
              </a:spcBef>
              <a:spcAft>
                <a:spcPts val="0"/>
              </a:spcAft>
              <a:buClr>
                <a:schemeClr val="lt1"/>
              </a:buClr>
              <a:buSzPts val="1500"/>
              <a:buFont typeface="Arial"/>
              <a:buNone/>
            </a:pPr>
            <a:r>
              <a:rPr lang="en-ZA" sz="1500">
                <a:solidFill>
                  <a:schemeClr val="lt1"/>
                </a:solidFill>
                <a:latin typeface="Arial"/>
                <a:ea typeface="Arial"/>
                <a:cs typeface="Arial"/>
                <a:sym typeface="Arial"/>
              </a:rPr>
              <a:t>HIVST can be integrated into these referral options whereby the partner can test at home instead of coming to the facility.</a:t>
            </a:r>
            <a:endParaRPr/>
          </a:p>
          <a:p>
            <a:pPr marL="457200" marR="0" lvl="1" indent="0" algn="l" rtl="0">
              <a:spcBef>
                <a:spcPts val="0"/>
              </a:spcBef>
              <a:spcAft>
                <a:spcPts val="0"/>
              </a:spcAft>
              <a:buNone/>
            </a:pPr>
            <a:r>
              <a:rPr lang="en-ZA" sz="1500" b="0" i="0" u="none" strike="noStrike" cap="none">
                <a:solidFill>
                  <a:schemeClr val="lt1"/>
                </a:solidFill>
                <a:latin typeface="Arial"/>
                <a:ea typeface="Arial"/>
                <a:cs typeface="Arial"/>
                <a:sym typeface="Arial"/>
              </a:rPr>
              <a:t>*Assisted partner services are more effective than passive approaches, and WHO recommends prioritizing assisted options whenever possible</a:t>
            </a:r>
            <a:endParaRPr sz="1500" b="0" i="0" u="none" strike="noStrike" cap="none">
              <a:solidFill>
                <a:schemeClr val="lt1"/>
              </a:solidFill>
              <a:latin typeface="Arial"/>
              <a:ea typeface="Arial"/>
              <a:cs typeface="Arial"/>
              <a:sym typeface="Arial"/>
            </a:endParaRPr>
          </a:p>
        </p:txBody>
      </p:sp>
      <p:sp>
        <p:nvSpPr>
          <p:cNvPr id="171" name="Google Shape;171;p8"/>
          <p:cNvSpPr txBox="1"/>
          <p:nvPr/>
        </p:nvSpPr>
        <p:spPr>
          <a:xfrm>
            <a:off x="0" y="335622"/>
            <a:ext cx="736600" cy="400978"/>
          </a:xfrm>
          <a:prstGeom prst="rect">
            <a:avLst/>
          </a:prstGeom>
          <a:noFill/>
          <a:ln>
            <a:noFill/>
          </a:ln>
        </p:spPr>
        <p:txBody>
          <a:bodyPr spcFirstLastPara="1" wrap="square" lIns="91425" tIns="108000" rIns="91425" bIns="45700" anchor="ctr" anchorCtr="0">
            <a:noAutofit/>
          </a:bodyPr>
          <a:lstStyle/>
          <a:p>
            <a:pPr marL="0" marR="0" lvl="0" indent="0" algn="ctr" rtl="0">
              <a:lnSpc>
                <a:spcPct val="90000"/>
              </a:lnSpc>
              <a:spcBef>
                <a:spcPts val="0"/>
              </a:spcBef>
              <a:spcAft>
                <a:spcPts val="0"/>
              </a:spcAft>
              <a:buClr>
                <a:schemeClr val="dk2"/>
              </a:buClr>
              <a:buSzPts val="1250"/>
              <a:buFont typeface="Arial"/>
              <a:buNone/>
            </a:pPr>
            <a:r>
              <a:rPr lang="en-ZA" sz="1250">
                <a:solidFill>
                  <a:schemeClr val="dk2"/>
                </a:solidFill>
                <a:latin typeface="Arial"/>
                <a:ea typeface="Arial"/>
                <a:cs typeface="Arial"/>
                <a:sym typeface="Arial"/>
              </a:rPr>
              <a:t>5</a:t>
            </a:r>
            <a:endParaRPr/>
          </a:p>
        </p:txBody>
      </p:sp>
      <p:pic>
        <p:nvPicPr>
          <p:cNvPr id="2" name="Picture 19">
            <a:extLst>
              <a:ext uri="{FF2B5EF4-FFF2-40B4-BE49-F238E27FC236}">
                <a16:creationId xmlns:a16="http://schemas.microsoft.com/office/drawing/2014/main" id="{76DB7163-4D9F-0902-14F4-983C340435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10916" y="6444963"/>
            <a:ext cx="1088968" cy="343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cxnSp>
        <p:nvCxnSpPr>
          <p:cNvPr id="176" name="Google Shape;176;p9"/>
          <p:cNvCxnSpPr/>
          <p:nvPr/>
        </p:nvCxnSpPr>
        <p:spPr>
          <a:xfrm flipH="1">
            <a:off x="9770563" y="4958494"/>
            <a:ext cx="367477" cy="683257"/>
          </a:xfrm>
          <a:prstGeom prst="straightConnector1">
            <a:avLst/>
          </a:prstGeom>
          <a:noFill/>
          <a:ln w="31750" cap="flat" cmpd="sng">
            <a:solidFill>
              <a:schemeClr val="accent1"/>
            </a:solidFill>
            <a:prstDash val="solid"/>
            <a:miter lim="800000"/>
            <a:headEnd type="none" w="sm" len="sm"/>
            <a:tailEnd type="triangle" w="med" len="med"/>
          </a:ln>
        </p:spPr>
      </p:cxnSp>
      <p:cxnSp>
        <p:nvCxnSpPr>
          <p:cNvPr id="177" name="Google Shape;177;p9"/>
          <p:cNvCxnSpPr>
            <a:stCxn id="178" idx="2"/>
          </p:cNvCxnSpPr>
          <p:nvPr/>
        </p:nvCxnSpPr>
        <p:spPr>
          <a:xfrm>
            <a:off x="7201098" y="5006303"/>
            <a:ext cx="0" cy="468300"/>
          </a:xfrm>
          <a:prstGeom prst="straightConnector1">
            <a:avLst/>
          </a:prstGeom>
          <a:noFill/>
          <a:ln w="31750" cap="flat" cmpd="sng">
            <a:solidFill>
              <a:schemeClr val="accent1"/>
            </a:solidFill>
            <a:prstDash val="solid"/>
            <a:miter lim="800000"/>
            <a:headEnd type="none" w="sm" len="sm"/>
            <a:tailEnd type="triangle" w="med" len="med"/>
          </a:ln>
        </p:spPr>
      </p:cxnSp>
      <p:cxnSp>
        <p:nvCxnSpPr>
          <p:cNvPr id="179" name="Google Shape;179;p9"/>
          <p:cNvCxnSpPr/>
          <p:nvPr/>
        </p:nvCxnSpPr>
        <p:spPr>
          <a:xfrm>
            <a:off x="8889690" y="4999379"/>
            <a:ext cx="0" cy="469177"/>
          </a:xfrm>
          <a:prstGeom prst="straightConnector1">
            <a:avLst/>
          </a:prstGeom>
          <a:noFill/>
          <a:ln w="31750" cap="flat" cmpd="sng">
            <a:solidFill>
              <a:schemeClr val="accent1"/>
            </a:solidFill>
            <a:prstDash val="solid"/>
            <a:miter lim="800000"/>
            <a:headEnd type="none" w="sm" len="sm"/>
            <a:tailEnd type="triangle" w="med" len="med"/>
          </a:ln>
        </p:spPr>
      </p:cxnSp>
      <p:cxnSp>
        <p:nvCxnSpPr>
          <p:cNvPr id="180" name="Google Shape;180;p9"/>
          <p:cNvCxnSpPr/>
          <p:nvPr/>
        </p:nvCxnSpPr>
        <p:spPr>
          <a:xfrm>
            <a:off x="8050043" y="1633780"/>
            <a:ext cx="0" cy="112140"/>
          </a:xfrm>
          <a:prstGeom prst="straightConnector1">
            <a:avLst/>
          </a:prstGeom>
          <a:noFill/>
          <a:ln w="31750" cap="flat" cmpd="sng">
            <a:solidFill>
              <a:schemeClr val="accent1"/>
            </a:solidFill>
            <a:prstDash val="solid"/>
            <a:miter lim="800000"/>
            <a:headEnd type="none" w="sm" len="sm"/>
            <a:tailEnd type="triangle" w="med" len="med"/>
          </a:ln>
        </p:spPr>
      </p:cxnSp>
      <p:sp>
        <p:nvSpPr>
          <p:cNvPr id="181" name="Google Shape;181;p9"/>
          <p:cNvSpPr/>
          <p:nvPr/>
        </p:nvSpPr>
        <p:spPr>
          <a:xfrm>
            <a:off x="735690" y="1109047"/>
            <a:ext cx="3702083" cy="612934"/>
          </a:xfrm>
          <a:prstGeom prst="roundRect">
            <a:avLst>
              <a:gd name="adj" fmla="val 16667"/>
            </a:avLst>
          </a:prstGeom>
          <a:solidFill>
            <a:schemeClr val="accent1"/>
          </a:solid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ZA" sz="1500" b="1">
                <a:solidFill>
                  <a:schemeClr val="lt1"/>
                </a:solidFill>
                <a:latin typeface="Arial"/>
                <a:ea typeface="Arial"/>
                <a:cs typeface="Arial"/>
                <a:sym typeface="Arial"/>
              </a:rPr>
              <a:t>STEP 1: </a:t>
            </a:r>
            <a:r>
              <a:rPr lang="en-ZA" sz="1500">
                <a:solidFill>
                  <a:schemeClr val="lt1"/>
                </a:solidFill>
                <a:latin typeface="Arial"/>
                <a:ea typeface="Arial"/>
                <a:cs typeface="Arial"/>
                <a:sym typeface="Arial"/>
              </a:rPr>
              <a:t>Introduce partner testing services to client during pre-test session</a:t>
            </a:r>
            <a:endParaRPr/>
          </a:p>
        </p:txBody>
      </p:sp>
      <p:sp>
        <p:nvSpPr>
          <p:cNvPr id="182" name="Google Shape;182;p9"/>
          <p:cNvSpPr/>
          <p:nvPr/>
        </p:nvSpPr>
        <p:spPr>
          <a:xfrm>
            <a:off x="735689" y="1732718"/>
            <a:ext cx="3702069" cy="612934"/>
          </a:xfrm>
          <a:prstGeom prst="roundRect">
            <a:avLst>
              <a:gd name="adj" fmla="val 16667"/>
            </a:avLst>
          </a:prstGeom>
          <a:solidFill>
            <a:schemeClr val="accent1"/>
          </a:solid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ZA" sz="1500" b="1">
                <a:solidFill>
                  <a:schemeClr val="lt1"/>
                </a:solidFill>
                <a:latin typeface="Arial"/>
                <a:ea typeface="Arial"/>
                <a:cs typeface="Arial"/>
                <a:sym typeface="Arial"/>
              </a:rPr>
              <a:t>STEP 2: </a:t>
            </a:r>
            <a:r>
              <a:rPr lang="en-ZA" sz="1500">
                <a:solidFill>
                  <a:schemeClr val="lt1"/>
                </a:solidFill>
                <a:latin typeface="Arial"/>
                <a:ea typeface="Arial"/>
                <a:cs typeface="Arial"/>
                <a:sym typeface="Arial"/>
              </a:rPr>
              <a:t>Obtain a list of sex and needle-sharing partners </a:t>
            </a:r>
            <a:endParaRPr/>
          </a:p>
        </p:txBody>
      </p:sp>
      <p:sp>
        <p:nvSpPr>
          <p:cNvPr id="183" name="Google Shape;183;p9"/>
          <p:cNvSpPr/>
          <p:nvPr/>
        </p:nvSpPr>
        <p:spPr>
          <a:xfrm>
            <a:off x="735690" y="2356389"/>
            <a:ext cx="3702069" cy="612934"/>
          </a:xfrm>
          <a:prstGeom prst="roundRect">
            <a:avLst>
              <a:gd name="adj" fmla="val 16667"/>
            </a:avLst>
          </a:prstGeom>
          <a:solidFill>
            <a:schemeClr val="accent1"/>
          </a:solid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ZA" sz="1500" b="1">
                <a:solidFill>
                  <a:schemeClr val="lt1"/>
                </a:solidFill>
                <a:latin typeface="Arial"/>
                <a:ea typeface="Arial"/>
                <a:cs typeface="Arial"/>
                <a:sym typeface="Arial"/>
              </a:rPr>
              <a:t>STEP 3: </a:t>
            </a:r>
            <a:r>
              <a:rPr lang="en-ZA" sz="1500">
                <a:solidFill>
                  <a:schemeClr val="lt1"/>
                </a:solidFill>
                <a:latin typeface="Arial"/>
                <a:ea typeface="Arial"/>
                <a:cs typeface="Arial"/>
                <a:sym typeface="Arial"/>
              </a:rPr>
              <a:t>Screen all named partners for intimate partner violence (IPV) </a:t>
            </a:r>
            <a:endParaRPr/>
          </a:p>
        </p:txBody>
      </p:sp>
      <p:sp>
        <p:nvSpPr>
          <p:cNvPr id="184" name="Google Shape;184;p9"/>
          <p:cNvSpPr/>
          <p:nvPr/>
        </p:nvSpPr>
        <p:spPr>
          <a:xfrm>
            <a:off x="735689" y="2980061"/>
            <a:ext cx="3702070" cy="1123712"/>
          </a:xfrm>
          <a:prstGeom prst="roundRect">
            <a:avLst>
              <a:gd name="adj" fmla="val 16667"/>
            </a:avLst>
          </a:prstGeom>
          <a:solidFill>
            <a:schemeClr val="accent1"/>
          </a:solid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ZA" sz="1500" b="1">
                <a:solidFill>
                  <a:schemeClr val="lt1"/>
                </a:solidFill>
                <a:latin typeface="Arial"/>
                <a:ea typeface="Arial"/>
                <a:cs typeface="Arial"/>
                <a:sym typeface="Arial"/>
              </a:rPr>
              <a:t>STEP 4: </a:t>
            </a:r>
            <a:r>
              <a:rPr lang="en-ZA" sz="1500">
                <a:solidFill>
                  <a:schemeClr val="lt1"/>
                </a:solidFill>
                <a:latin typeface="Arial"/>
                <a:ea typeface="Arial"/>
                <a:cs typeface="Arial"/>
                <a:sym typeface="Arial"/>
              </a:rPr>
              <a:t>Identify preferred method of partner notification for each named partner, record on Partner Information Form</a:t>
            </a:r>
            <a:endParaRPr/>
          </a:p>
        </p:txBody>
      </p:sp>
      <p:sp>
        <p:nvSpPr>
          <p:cNvPr id="185" name="Google Shape;185;p9"/>
          <p:cNvSpPr/>
          <p:nvPr/>
        </p:nvSpPr>
        <p:spPr>
          <a:xfrm>
            <a:off x="735690" y="4582823"/>
            <a:ext cx="3702068" cy="612934"/>
          </a:xfrm>
          <a:prstGeom prst="roundRect">
            <a:avLst>
              <a:gd name="adj" fmla="val 16667"/>
            </a:avLst>
          </a:prstGeom>
          <a:solidFill>
            <a:schemeClr val="lt2"/>
          </a:solid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ZA" sz="1500" b="1">
                <a:solidFill>
                  <a:schemeClr val="accent1"/>
                </a:solidFill>
                <a:latin typeface="Arial"/>
                <a:ea typeface="Arial"/>
                <a:cs typeface="Arial"/>
                <a:sym typeface="Arial"/>
              </a:rPr>
              <a:t>STEP 5: </a:t>
            </a:r>
            <a:r>
              <a:rPr lang="en-ZA" sz="1500">
                <a:solidFill>
                  <a:schemeClr val="accent1"/>
                </a:solidFill>
                <a:latin typeface="Arial"/>
                <a:ea typeface="Arial"/>
                <a:cs typeface="Arial"/>
                <a:sym typeface="Arial"/>
              </a:rPr>
              <a:t>Contact all named partners using preferred approach</a:t>
            </a:r>
            <a:endParaRPr/>
          </a:p>
        </p:txBody>
      </p:sp>
      <p:sp>
        <p:nvSpPr>
          <p:cNvPr id="186" name="Google Shape;186;p9"/>
          <p:cNvSpPr/>
          <p:nvPr/>
        </p:nvSpPr>
        <p:spPr>
          <a:xfrm>
            <a:off x="735690" y="5209568"/>
            <a:ext cx="3702068" cy="612934"/>
          </a:xfrm>
          <a:prstGeom prst="roundRect">
            <a:avLst>
              <a:gd name="adj" fmla="val 16667"/>
            </a:avLst>
          </a:prstGeom>
          <a:solidFill>
            <a:schemeClr val="lt2"/>
          </a:solid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ZA" sz="1500" b="1">
                <a:solidFill>
                  <a:schemeClr val="accent1"/>
                </a:solidFill>
                <a:latin typeface="Arial"/>
                <a:ea typeface="Arial"/>
                <a:cs typeface="Arial"/>
                <a:sym typeface="Arial"/>
              </a:rPr>
              <a:t>STEP 6: </a:t>
            </a:r>
            <a:r>
              <a:rPr lang="en-ZA" sz="1500">
                <a:solidFill>
                  <a:schemeClr val="accent1"/>
                </a:solidFill>
                <a:latin typeface="Arial"/>
                <a:ea typeface="Arial"/>
                <a:cs typeface="Arial"/>
                <a:sym typeface="Arial"/>
              </a:rPr>
              <a:t>Record partner notification outcomes</a:t>
            </a:r>
            <a:endParaRPr/>
          </a:p>
        </p:txBody>
      </p:sp>
      <p:sp>
        <p:nvSpPr>
          <p:cNvPr id="187" name="Google Shape;187;p9"/>
          <p:cNvSpPr/>
          <p:nvPr/>
        </p:nvSpPr>
        <p:spPr>
          <a:xfrm>
            <a:off x="735690" y="5836313"/>
            <a:ext cx="3702068" cy="612934"/>
          </a:xfrm>
          <a:prstGeom prst="roundRect">
            <a:avLst>
              <a:gd name="adj" fmla="val 16667"/>
            </a:avLst>
          </a:prstGeom>
          <a:solidFill>
            <a:schemeClr val="lt2"/>
          </a:solid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ZA" sz="1500" b="1">
                <a:solidFill>
                  <a:schemeClr val="accent1"/>
                </a:solidFill>
                <a:latin typeface="Arial"/>
                <a:ea typeface="Arial"/>
                <a:cs typeface="Arial"/>
                <a:sym typeface="Arial"/>
              </a:rPr>
              <a:t>STEP 7: </a:t>
            </a:r>
            <a:r>
              <a:rPr lang="en-ZA" sz="1500">
                <a:solidFill>
                  <a:schemeClr val="accent1"/>
                </a:solidFill>
                <a:latin typeface="Arial"/>
                <a:ea typeface="Arial"/>
                <a:cs typeface="Arial"/>
                <a:sym typeface="Arial"/>
              </a:rPr>
              <a:t>Provide appropriate services for partners; work to support disclosure</a:t>
            </a:r>
            <a:endParaRPr/>
          </a:p>
        </p:txBody>
      </p:sp>
      <p:sp>
        <p:nvSpPr>
          <p:cNvPr id="188" name="Google Shape;188;p9"/>
          <p:cNvSpPr/>
          <p:nvPr/>
        </p:nvSpPr>
        <p:spPr>
          <a:xfrm>
            <a:off x="4652758" y="1105976"/>
            <a:ext cx="6797221" cy="527804"/>
          </a:xfrm>
          <a:prstGeom prst="roundRect">
            <a:avLst>
              <a:gd name="adj" fmla="val 16667"/>
            </a:avLst>
          </a:prstGeom>
          <a:solidFill>
            <a:schemeClr val="dk2"/>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ZA" sz="1250">
                <a:solidFill>
                  <a:schemeClr val="lt1"/>
                </a:solidFill>
                <a:latin typeface="Arial"/>
                <a:ea typeface="Arial"/>
                <a:cs typeface="Arial"/>
                <a:sym typeface="Arial"/>
              </a:rPr>
              <a:t>Use </a:t>
            </a:r>
            <a:r>
              <a:rPr lang="en-ZA" sz="1250" b="1">
                <a:solidFill>
                  <a:schemeClr val="lt1"/>
                </a:solidFill>
                <a:latin typeface="Arial"/>
                <a:ea typeface="Arial"/>
                <a:cs typeface="Arial"/>
                <a:sym typeface="Arial"/>
              </a:rPr>
              <a:t>Partner Testing Talking Points </a:t>
            </a:r>
            <a:r>
              <a:rPr lang="en-ZA" sz="1250">
                <a:solidFill>
                  <a:schemeClr val="lt1"/>
                </a:solidFill>
                <a:latin typeface="Arial"/>
                <a:ea typeface="Arial"/>
                <a:cs typeface="Arial"/>
                <a:sym typeface="Arial"/>
              </a:rPr>
              <a:t>to introduce partner testing to client and complete</a:t>
            </a:r>
            <a:r>
              <a:rPr lang="en-ZA" sz="1250">
                <a:solidFill>
                  <a:schemeClr val="dk1"/>
                </a:solidFill>
                <a:latin typeface="Arial"/>
                <a:ea typeface="Arial"/>
                <a:cs typeface="Arial"/>
                <a:sym typeface="Arial"/>
              </a:rPr>
              <a:t> </a:t>
            </a:r>
            <a:r>
              <a:rPr lang="en-ZA" sz="1250" b="1">
                <a:solidFill>
                  <a:schemeClr val="lt1"/>
                </a:solidFill>
                <a:latin typeface="Arial"/>
                <a:ea typeface="Arial"/>
                <a:cs typeface="Arial"/>
                <a:sym typeface="Arial"/>
              </a:rPr>
              <a:t>Client Information Form</a:t>
            </a:r>
            <a:endParaRPr/>
          </a:p>
        </p:txBody>
      </p:sp>
      <p:sp>
        <p:nvSpPr>
          <p:cNvPr id="189" name="Google Shape;189;p9"/>
          <p:cNvSpPr/>
          <p:nvPr/>
        </p:nvSpPr>
        <p:spPr>
          <a:xfrm>
            <a:off x="4652759" y="1745749"/>
            <a:ext cx="6797220" cy="314980"/>
          </a:xfrm>
          <a:prstGeom prst="roundRect">
            <a:avLst>
              <a:gd name="adj" fmla="val 16667"/>
            </a:avLst>
          </a:prstGeom>
          <a:solidFill>
            <a:schemeClr val="dk2"/>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ZA" sz="1250">
                <a:solidFill>
                  <a:schemeClr val="lt1"/>
                </a:solidFill>
                <a:latin typeface="Arial"/>
                <a:ea typeface="Arial"/>
                <a:cs typeface="Arial"/>
                <a:sym typeface="Arial"/>
              </a:rPr>
              <a:t>Use </a:t>
            </a:r>
            <a:r>
              <a:rPr lang="en-ZA" sz="1250" b="1">
                <a:solidFill>
                  <a:schemeClr val="lt1"/>
                </a:solidFill>
                <a:latin typeface="Arial"/>
                <a:ea typeface="Arial"/>
                <a:cs typeface="Arial"/>
                <a:sym typeface="Arial"/>
              </a:rPr>
              <a:t>Partner Elicitation Form </a:t>
            </a:r>
            <a:r>
              <a:rPr lang="en-ZA" sz="1250">
                <a:solidFill>
                  <a:schemeClr val="lt1"/>
                </a:solidFill>
                <a:latin typeface="Arial"/>
                <a:ea typeface="Arial"/>
                <a:cs typeface="Arial"/>
                <a:sym typeface="Arial"/>
              </a:rPr>
              <a:t>to record partner/s names and contact details</a:t>
            </a:r>
            <a:endParaRPr/>
          </a:p>
        </p:txBody>
      </p:sp>
      <p:sp>
        <p:nvSpPr>
          <p:cNvPr id="190" name="Google Shape;190;p9"/>
          <p:cNvSpPr/>
          <p:nvPr/>
        </p:nvSpPr>
        <p:spPr>
          <a:xfrm>
            <a:off x="4652757" y="2171610"/>
            <a:ext cx="3949005" cy="740628"/>
          </a:xfrm>
          <a:prstGeom prst="roundRect">
            <a:avLst>
              <a:gd name="adj" fmla="val 16667"/>
            </a:avLst>
          </a:prstGeom>
          <a:solidFill>
            <a:schemeClr val="lt2"/>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ZA" sz="1250">
                <a:solidFill>
                  <a:schemeClr val="dk2"/>
                </a:solidFill>
                <a:latin typeface="Arial"/>
                <a:ea typeface="Arial"/>
                <a:cs typeface="Arial"/>
                <a:sym typeface="Arial"/>
              </a:rPr>
              <a:t>Use the </a:t>
            </a:r>
            <a:r>
              <a:rPr lang="en-ZA" sz="1250" b="1">
                <a:solidFill>
                  <a:schemeClr val="dk2"/>
                </a:solidFill>
                <a:latin typeface="Arial"/>
                <a:ea typeface="Arial"/>
                <a:cs typeface="Arial"/>
                <a:sym typeface="Arial"/>
              </a:rPr>
              <a:t>Partner Information Form </a:t>
            </a:r>
            <a:r>
              <a:rPr lang="en-ZA" sz="1250">
                <a:solidFill>
                  <a:schemeClr val="dk2"/>
                </a:solidFill>
                <a:latin typeface="Arial"/>
                <a:ea typeface="Arial"/>
                <a:cs typeface="Arial"/>
                <a:sym typeface="Arial"/>
              </a:rPr>
              <a:t>(one for each partner) to record results of IPV screening. Offer HIVST for partner, if applicable.</a:t>
            </a:r>
            <a:endParaRPr/>
          </a:p>
        </p:txBody>
      </p:sp>
      <p:sp>
        <p:nvSpPr>
          <p:cNvPr id="191" name="Google Shape;191;p9"/>
          <p:cNvSpPr/>
          <p:nvPr/>
        </p:nvSpPr>
        <p:spPr>
          <a:xfrm>
            <a:off x="8768653" y="2171213"/>
            <a:ext cx="2681330" cy="740628"/>
          </a:xfrm>
          <a:prstGeom prst="roundRect">
            <a:avLst>
              <a:gd name="adj" fmla="val 16667"/>
            </a:avLst>
          </a:prstGeom>
          <a:solidFill>
            <a:schemeClr val="lt2"/>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ZA" sz="1250">
                <a:solidFill>
                  <a:schemeClr val="dk2"/>
                </a:solidFill>
                <a:latin typeface="Arial"/>
                <a:ea typeface="Arial"/>
                <a:cs typeface="Arial"/>
                <a:sym typeface="Arial"/>
              </a:rPr>
              <a:t>Exclude partners posing risk of IPV, refer index client to IPV services and discuss other disclosure options</a:t>
            </a:r>
            <a:endParaRPr/>
          </a:p>
        </p:txBody>
      </p:sp>
      <p:sp>
        <p:nvSpPr>
          <p:cNvPr id="192" name="Google Shape;192;p9"/>
          <p:cNvSpPr/>
          <p:nvPr/>
        </p:nvSpPr>
        <p:spPr>
          <a:xfrm>
            <a:off x="4652758" y="2972704"/>
            <a:ext cx="6797221" cy="284693"/>
          </a:xfrm>
          <a:prstGeom prst="rect">
            <a:avLst/>
          </a:prstGeom>
          <a:solidFill>
            <a:schemeClr val="accent2"/>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ZA" sz="1250" b="1">
                <a:solidFill>
                  <a:schemeClr val="dk1"/>
                </a:solidFill>
                <a:latin typeface="Arial"/>
                <a:ea typeface="Arial"/>
                <a:cs typeface="Arial"/>
                <a:sym typeface="Arial"/>
              </a:rPr>
              <a:t>HIVST FOR PARTNER/S OFFER ACCEPTED</a:t>
            </a:r>
            <a:endParaRPr/>
          </a:p>
        </p:txBody>
      </p:sp>
      <p:sp>
        <p:nvSpPr>
          <p:cNvPr id="193" name="Google Shape;193;p9"/>
          <p:cNvSpPr/>
          <p:nvPr/>
        </p:nvSpPr>
        <p:spPr>
          <a:xfrm>
            <a:off x="5884234" y="5154442"/>
            <a:ext cx="928246" cy="278220"/>
          </a:xfrm>
          <a:prstGeom prst="rect">
            <a:avLst/>
          </a:prstGeom>
          <a:solidFill>
            <a:schemeClr val="accen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ZA" sz="1250" b="1">
                <a:solidFill>
                  <a:schemeClr val="lt1"/>
                </a:solidFill>
                <a:latin typeface="Arial"/>
                <a:ea typeface="Arial"/>
                <a:cs typeface="Arial"/>
                <a:sym typeface="Arial"/>
              </a:rPr>
              <a:t>HIVST</a:t>
            </a:r>
            <a:endParaRPr/>
          </a:p>
        </p:txBody>
      </p:sp>
      <p:sp>
        <p:nvSpPr>
          <p:cNvPr id="194" name="Google Shape;194;p9"/>
          <p:cNvSpPr/>
          <p:nvPr/>
        </p:nvSpPr>
        <p:spPr>
          <a:xfrm>
            <a:off x="6348357" y="5490590"/>
            <a:ext cx="3401065" cy="314980"/>
          </a:xfrm>
          <a:prstGeom prst="roundRect">
            <a:avLst>
              <a:gd name="adj" fmla="val 16667"/>
            </a:avLst>
          </a:prstGeom>
          <a:solidFill>
            <a:schemeClr val="dk2">
              <a:alpha val="48627"/>
            </a:schemeClr>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ZA" sz="1250" b="1">
                <a:solidFill>
                  <a:schemeClr val="lt1"/>
                </a:solidFill>
                <a:latin typeface="Arial"/>
                <a:ea typeface="Arial"/>
                <a:cs typeface="Arial"/>
                <a:sym typeface="Arial"/>
              </a:rPr>
              <a:t>Were partners successfully contacted?</a:t>
            </a:r>
            <a:endParaRPr/>
          </a:p>
        </p:txBody>
      </p:sp>
      <p:sp>
        <p:nvSpPr>
          <p:cNvPr id="195" name="Google Shape;195;p9"/>
          <p:cNvSpPr/>
          <p:nvPr/>
        </p:nvSpPr>
        <p:spPr>
          <a:xfrm>
            <a:off x="4604633" y="5921840"/>
            <a:ext cx="3441325" cy="527804"/>
          </a:xfrm>
          <a:prstGeom prst="roundRect">
            <a:avLst>
              <a:gd name="adj" fmla="val 16667"/>
            </a:avLst>
          </a:prstGeom>
          <a:solidFill>
            <a:schemeClr val="lt2"/>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None/>
            </a:pPr>
            <a:r>
              <a:rPr lang="en-ZA" sz="1250" b="1">
                <a:solidFill>
                  <a:schemeClr val="dk2"/>
                </a:solidFill>
                <a:latin typeface="Arial"/>
                <a:ea typeface="Arial"/>
                <a:cs typeface="Arial"/>
                <a:sym typeface="Arial"/>
              </a:rPr>
              <a:t>YES: </a:t>
            </a:r>
            <a:r>
              <a:rPr lang="en-ZA" sz="1250">
                <a:solidFill>
                  <a:schemeClr val="dk2"/>
                </a:solidFill>
                <a:latin typeface="Arial"/>
                <a:ea typeface="Arial"/>
                <a:cs typeface="Arial"/>
                <a:sym typeface="Arial"/>
              </a:rPr>
              <a:t>Record successful partner contact and HIV status on Outcome of Partner Testing Form</a:t>
            </a:r>
            <a:endParaRPr/>
          </a:p>
        </p:txBody>
      </p:sp>
      <p:sp>
        <p:nvSpPr>
          <p:cNvPr id="196" name="Google Shape;196;p9"/>
          <p:cNvSpPr/>
          <p:nvPr/>
        </p:nvSpPr>
        <p:spPr>
          <a:xfrm>
            <a:off x="8045294" y="5921443"/>
            <a:ext cx="3401065" cy="527804"/>
          </a:xfrm>
          <a:prstGeom prst="roundRect">
            <a:avLst>
              <a:gd name="adj" fmla="val 16667"/>
            </a:avLst>
          </a:prstGeom>
          <a:solidFill>
            <a:schemeClr val="lt2"/>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None/>
            </a:pPr>
            <a:r>
              <a:rPr lang="en-ZA" sz="1250" b="1">
                <a:solidFill>
                  <a:schemeClr val="dk2"/>
                </a:solidFill>
                <a:latin typeface="Arial"/>
                <a:ea typeface="Arial"/>
                <a:cs typeface="Arial"/>
                <a:sym typeface="Arial"/>
              </a:rPr>
              <a:t>NO: </a:t>
            </a:r>
            <a:r>
              <a:rPr lang="en-ZA" sz="1250">
                <a:solidFill>
                  <a:schemeClr val="dk2"/>
                </a:solidFill>
                <a:latin typeface="Arial"/>
                <a:ea typeface="Arial"/>
                <a:cs typeface="Arial"/>
                <a:sym typeface="Arial"/>
              </a:rPr>
              <a:t>Record successful partner contact and HIV status on Outcome of Partner Testing Form</a:t>
            </a:r>
            <a:endParaRPr/>
          </a:p>
        </p:txBody>
      </p:sp>
      <p:cxnSp>
        <p:nvCxnSpPr>
          <p:cNvPr id="197" name="Google Shape;197;p9"/>
          <p:cNvCxnSpPr/>
          <p:nvPr/>
        </p:nvCxnSpPr>
        <p:spPr>
          <a:xfrm>
            <a:off x="4437758" y="1369943"/>
            <a:ext cx="166875" cy="0"/>
          </a:xfrm>
          <a:prstGeom prst="straightConnector1">
            <a:avLst/>
          </a:prstGeom>
          <a:noFill/>
          <a:ln w="31750" cap="flat" cmpd="sng">
            <a:solidFill>
              <a:schemeClr val="accent1"/>
            </a:solidFill>
            <a:prstDash val="solid"/>
            <a:miter lim="800000"/>
            <a:headEnd type="none" w="sm" len="sm"/>
            <a:tailEnd type="triangle" w="med" len="med"/>
          </a:ln>
        </p:spPr>
      </p:cxnSp>
      <p:sp>
        <p:nvSpPr>
          <p:cNvPr id="198" name="Google Shape;198;p9"/>
          <p:cNvSpPr txBox="1"/>
          <p:nvPr/>
        </p:nvSpPr>
        <p:spPr>
          <a:xfrm>
            <a:off x="736601" y="298018"/>
            <a:ext cx="10718799" cy="438582"/>
          </a:xfrm>
          <a:prstGeom prst="rect">
            <a:avLst/>
          </a:prstGeom>
          <a:noFill/>
          <a:ln>
            <a:noFill/>
          </a:ln>
        </p:spPr>
        <p:txBody>
          <a:bodyPr spcFirstLastPara="1" wrap="square" lIns="91425" tIns="45700" rIns="91425" bIns="45700" anchor="b" anchorCtr="0">
            <a:spAutoFit/>
          </a:bodyPr>
          <a:lstStyle/>
          <a:p>
            <a:pPr marL="0" marR="0" lvl="0" indent="0" algn="l" rtl="0">
              <a:lnSpc>
                <a:spcPct val="90000"/>
              </a:lnSpc>
              <a:spcBef>
                <a:spcPts val="0"/>
              </a:spcBef>
              <a:spcAft>
                <a:spcPts val="0"/>
              </a:spcAft>
              <a:buClr>
                <a:schemeClr val="accent1"/>
              </a:buClr>
              <a:buSzPts val="2500"/>
              <a:buFont typeface="Arial"/>
              <a:buNone/>
            </a:pPr>
            <a:r>
              <a:rPr lang="en-ZA" sz="2500">
                <a:solidFill>
                  <a:schemeClr val="accent1"/>
                </a:solidFill>
                <a:latin typeface="Arial"/>
                <a:ea typeface="Arial"/>
                <a:cs typeface="Arial"/>
                <a:sym typeface="Arial"/>
              </a:rPr>
              <a:t>Example for Steps in Provision of Partner Services​</a:t>
            </a:r>
            <a:endParaRPr sz="2500">
              <a:solidFill>
                <a:schemeClr val="accent1"/>
              </a:solidFill>
              <a:latin typeface="Arial"/>
              <a:ea typeface="Arial"/>
              <a:cs typeface="Arial"/>
              <a:sym typeface="Arial"/>
            </a:endParaRPr>
          </a:p>
        </p:txBody>
      </p:sp>
      <p:sp>
        <p:nvSpPr>
          <p:cNvPr id="199" name="Google Shape;199;p9"/>
          <p:cNvSpPr/>
          <p:nvPr/>
        </p:nvSpPr>
        <p:spPr>
          <a:xfrm>
            <a:off x="736601" y="0"/>
            <a:ext cx="10718799" cy="1512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00" name="Google Shape;200;p9"/>
          <p:cNvSpPr txBox="1"/>
          <p:nvPr/>
        </p:nvSpPr>
        <p:spPr>
          <a:xfrm>
            <a:off x="0" y="335622"/>
            <a:ext cx="736600" cy="400978"/>
          </a:xfrm>
          <a:prstGeom prst="rect">
            <a:avLst/>
          </a:prstGeom>
          <a:noFill/>
          <a:ln>
            <a:noFill/>
          </a:ln>
        </p:spPr>
        <p:txBody>
          <a:bodyPr spcFirstLastPara="1" wrap="square" lIns="91425" tIns="108000" rIns="91425" bIns="45700" anchor="ctr" anchorCtr="0">
            <a:noAutofit/>
          </a:bodyPr>
          <a:lstStyle/>
          <a:p>
            <a:pPr marL="0" marR="0" lvl="0" indent="0" algn="ctr" rtl="0">
              <a:lnSpc>
                <a:spcPct val="90000"/>
              </a:lnSpc>
              <a:spcBef>
                <a:spcPts val="0"/>
              </a:spcBef>
              <a:spcAft>
                <a:spcPts val="0"/>
              </a:spcAft>
              <a:buClr>
                <a:schemeClr val="dk2"/>
              </a:buClr>
              <a:buSzPts val="1250"/>
              <a:buFont typeface="Arial"/>
              <a:buNone/>
            </a:pPr>
            <a:r>
              <a:rPr lang="en-ZA" sz="1250">
                <a:solidFill>
                  <a:schemeClr val="dk2"/>
                </a:solidFill>
                <a:latin typeface="Arial"/>
                <a:ea typeface="Arial"/>
                <a:cs typeface="Arial"/>
                <a:sym typeface="Arial"/>
              </a:rPr>
              <a:t>5</a:t>
            </a:r>
            <a:endParaRPr/>
          </a:p>
        </p:txBody>
      </p:sp>
      <p:sp>
        <p:nvSpPr>
          <p:cNvPr id="201" name="Google Shape;201;p9"/>
          <p:cNvSpPr txBox="1"/>
          <p:nvPr/>
        </p:nvSpPr>
        <p:spPr>
          <a:xfrm>
            <a:off x="736600" y="6457949"/>
            <a:ext cx="10395795" cy="28469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2"/>
              </a:buClr>
              <a:buSzPts val="1250"/>
              <a:buFont typeface="Arial"/>
              <a:buNone/>
            </a:pPr>
            <a:r>
              <a:rPr lang="en-ZA" sz="1250" i="1" u="none" strike="noStrike" cap="none">
                <a:solidFill>
                  <a:schemeClr val="dk2"/>
                </a:solidFill>
                <a:latin typeface="Arial"/>
                <a:ea typeface="Arial"/>
                <a:cs typeface="Arial"/>
                <a:sym typeface="Arial"/>
              </a:rPr>
              <a:t>Source: HIV Self-Testing Operational Guide – For the planning, implementation, monitoring and reporting of HIV self-testing. PEPFAR, USAID, EpiC. 2021</a:t>
            </a:r>
            <a:endParaRPr/>
          </a:p>
        </p:txBody>
      </p:sp>
      <p:cxnSp>
        <p:nvCxnSpPr>
          <p:cNvPr id="202" name="Google Shape;202;p9"/>
          <p:cNvCxnSpPr/>
          <p:nvPr/>
        </p:nvCxnSpPr>
        <p:spPr>
          <a:xfrm>
            <a:off x="4437758" y="1905756"/>
            <a:ext cx="166875" cy="0"/>
          </a:xfrm>
          <a:prstGeom prst="straightConnector1">
            <a:avLst/>
          </a:prstGeom>
          <a:noFill/>
          <a:ln w="31750" cap="flat" cmpd="sng">
            <a:solidFill>
              <a:schemeClr val="accent1"/>
            </a:solidFill>
            <a:prstDash val="solid"/>
            <a:miter lim="800000"/>
            <a:headEnd type="none" w="sm" len="sm"/>
            <a:tailEnd type="triangle" w="med" len="med"/>
          </a:ln>
        </p:spPr>
      </p:cxnSp>
      <p:cxnSp>
        <p:nvCxnSpPr>
          <p:cNvPr id="203" name="Google Shape;203;p9"/>
          <p:cNvCxnSpPr/>
          <p:nvPr/>
        </p:nvCxnSpPr>
        <p:spPr>
          <a:xfrm>
            <a:off x="4437758" y="2538561"/>
            <a:ext cx="166875" cy="0"/>
          </a:xfrm>
          <a:prstGeom prst="straightConnector1">
            <a:avLst/>
          </a:prstGeom>
          <a:noFill/>
          <a:ln w="31750" cap="flat" cmpd="sng">
            <a:solidFill>
              <a:schemeClr val="accent1"/>
            </a:solidFill>
            <a:prstDash val="solid"/>
            <a:miter lim="800000"/>
            <a:headEnd type="none" w="sm" len="sm"/>
            <a:tailEnd type="triangle" w="med" len="med"/>
          </a:ln>
        </p:spPr>
      </p:cxnSp>
      <p:cxnSp>
        <p:nvCxnSpPr>
          <p:cNvPr id="204" name="Google Shape;204;p9"/>
          <p:cNvCxnSpPr/>
          <p:nvPr/>
        </p:nvCxnSpPr>
        <p:spPr>
          <a:xfrm>
            <a:off x="4437758" y="3113820"/>
            <a:ext cx="166875" cy="0"/>
          </a:xfrm>
          <a:prstGeom prst="straightConnector1">
            <a:avLst/>
          </a:prstGeom>
          <a:noFill/>
          <a:ln w="31750" cap="flat" cmpd="sng">
            <a:solidFill>
              <a:schemeClr val="accent1"/>
            </a:solidFill>
            <a:prstDash val="solid"/>
            <a:miter lim="800000"/>
            <a:headEnd type="none" w="sm" len="sm"/>
            <a:tailEnd type="triangle" w="med" len="med"/>
          </a:ln>
        </p:spPr>
      </p:cxnSp>
      <p:cxnSp>
        <p:nvCxnSpPr>
          <p:cNvPr id="205" name="Google Shape;205;p9"/>
          <p:cNvCxnSpPr/>
          <p:nvPr/>
        </p:nvCxnSpPr>
        <p:spPr>
          <a:xfrm>
            <a:off x="6418365" y="2060729"/>
            <a:ext cx="0" cy="112140"/>
          </a:xfrm>
          <a:prstGeom prst="straightConnector1">
            <a:avLst/>
          </a:prstGeom>
          <a:noFill/>
          <a:ln w="31750" cap="flat" cmpd="sng">
            <a:solidFill>
              <a:schemeClr val="accent1"/>
            </a:solidFill>
            <a:prstDash val="solid"/>
            <a:miter lim="800000"/>
            <a:headEnd type="none" w="sm" len="sm"/>
            <a:tailEnd type="triangle" w="med" len="med"/>
          </a:ln>
        </p:spPr>
      </p:cxnSp>
      <p:cxnSp>
        <p:nvCxnSpPr>
          <p:cNvPr id="206" name="Google Shape;206;p9"/>
          <p:cNvCxnSpPr/>
          <p:nvPr/>
        </p:nvCxnSpPr>
        <p:spPr>
          <a:xfrm>
            <a:off x="8601778" y="2538561"/>
            <a:ext cx="166875" cy="0"/>
          </a:xfrm>
          <a:prstGeom prst="straightConnector1">
            <a:avLst/>
          </a:prstGeom>
          <a:noFill/>
          <a:ln w="31750" cap="flat" cmpd="sng">
            <a:solidFill>
              <a:schemeClr val="accent1"/>
            </a:solidFill>
            <a:prstDash val="solid"/>
            <a:miter lim="800000"/>
            <a:headEnd type="none" w="sm" len="sm"/>
            <a:tailEnd type="triangle" w="med" len="med"/>
          </a:ln>
        </p:spPr>
      </p:cxnSp>
      <p:sp>
        <p:nvSpPr>
          <p:cNvPr id="207" name="Google Shape;207;p9"/>
          <p:cNvSpPr/>
          <p:nvPr/>
        </p:nvSpPr>
        <p:spPr>
          <a:xfrm>
            <a:off x="4652757" y="3375503"/>
            <a:ext cx="1695600" cy="1630800"/>
          </a:xfrm>
          <a:prstGeom prst="rect">
            <a:avLst/>
          </a:prstGeom>
          <a:solidFill>
            <a:schemeClr val="accent2">
              <a:alpha val="49803"/>
            </a:schemeClr>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ZA" sz="1250" b="1">
                <a:solidFill>
                  <a:schemeClr val="dk2"/>
                </a:solidFill>
                <a:latin typeface="Arial"/>
                <a:ea typeface="Arial"/>
                <a:cs typeface="Arial"/>
                <a:sym typeface="Arial"/>
              </a:rPr>
              <a:t>Client referral: </a:t>
            </a:r>
            <a:r>
              <a:rPr lang="en-ZA" sz="1250">
                <a:solidFill>
                  <a:schemeClr val="dk2"/>
                </a:solidFill>
                <a:latin typeface="Arial"/>
                <a:ea typeface="Arial"/>
                <a:cs typeface="Arial"/>
                <a:sym typeface="Arial"/>
              </a:rPr>
              <a:t>Coach client on disclosure, provide HIVST kit plus Tips for Telling your Partner about HIV and referral slip</a:t>
            </a:r>
            <a:endParaRPr/>
          </a:p>
        </p:txBody>
      </p:sp>
      <p:cxnSp>
        <p:nvCxnSpPr>
          <p:cNvPr id="208" name="Google Shape;208;p9"/>
          <p:cNvCxnSpPr/>
          <p:nvPr/>
        </p:nvCxnSpPr>
        <p:spPr>
          <a:xfrm>
            <a:off x="5497618" y="3257387"/>
            <a:ext cx="0" cy="112140"/>
          </a:xfrm>
          <a:prstGeom prst="straightConnector1">
            <a:avLst/>
          </a:prstGeom>
          <a:noFill/>
          <a:ln w="31750" cap="flat" cmpd="sng">
            <a:solidFill>
              <a:schemeClr val="accent1"/>
            </a:solidFill>
            <a:prstDash val="solid"/>
            <a:miter lim="800000"/>
            <a:headEnd type="none" w="sm" len="sm"/>
            <a:tailEnd type="triangle" w="med" len="med"/>
          </a:ln>
        </p:spPr>
      </p:cxnSp>
      <p:sp>
        <p:nvSpPr>
          <p:cNvPr id="178" name="Google Shape;178;p9"/>
          <p:cNvSpPr/>
          <p:nvPr/>
        </p:nvSpPr>
        <p:spPr>
          <a:xfrm>
            <a:off x="6353298" y="3375503"/>
            <a:ext cx="1695600" cy="1630800"/>
          </a:xfrm>
          <a:prstGeom prst="rect">
            <a:avLst/>
          </a:prstGeom>
          <a:solidFill>
            <a:schemeClr val="accent2">
              <a:alpha val="49803"/>
            </a:schemeClr>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ZA" sz="1250" b="1">
                <a:solidFill>
                  <a:schemeClr val="dk2"/>
                </a:solidFill>
                <a:latin typeface="Arial"/>
                <a:ea typeface="Arial"/>
                <a:cs typeface="Arial"/>
                <a:sym typeface="Arial"/>
              </a:rPr>
              <a:t>Contract referral: </a:t>
            </a:r>
            <a:r>
              <a:rPr lang="en-ZA" sz="1250">
                <a:solidFill>
                  <a:schemeClr val="dk2"/>
                </a:solidFill>
                <a:latin typeface="Arial"/>
                <a:ea typeface="Arial"/>
                <a:cs typeface="Arial"/>
                <a:sym typeface="Arial"/>
              </a:rPr>
              <a:t>Provide HIVST kit plus referral slip and Disclosure Script; agree that client will refer partner for HTS within 30 days.</a:t>
            </a:r>
            <a:endParaRPr/>
          </a:p>
        </p:txBody>
      </p:sp>
      <p:sp>
        <p:nvSpPr>
          <p:cNvPr id="209" name="Google Shape;209;p9"/>
          <p:cNvSpPr/>
          <p:nvPr/>
        </p:nvSpPr>
        <p:spPr>
          <a:xfrm>
            <a:off x="8053839" y="3375503"/>
            <a:ext cx="1695600" cy="1630800"/>
          </a:xfrm>
          <a:prstGeom prst="rect">
            <a:avLst/>
          </a:prstGeom>
          <a:solidFill>
            <a:schemeClr val="accent2">
              <a:alpha val="49803"/>
            </a:schemeClr>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ZA" sz="1250" b="1">
                <a:solidFill>
                  <a:schemeClr val="dk2"/>
                </a:solidFill>
                <a:latin typeface="Arial"/>
                <a:ea typeface="Arial"/>
                <a:cs typeface="Arial"/>
                <a:sym typeface="Arial"/>
              </a:rPr>
              <a:t>Provider referral: </a:t>
            </a:r>
            <a:r>
              <a:rPr lang="en-ZA" sz="1250">
                <a:solidFill>
                  <a:schemeClr val="dk2"/>
                </a:solidFill>
                <a:latin typeface="Arial"/>
                <a:ea typeface="Arial"/>
                <a:cs typeface="Arial"/>
                <a:sym typeface="Arial"/>
              </a:rPr>
              <a:t>Initiate partner contact attempts using Telephone and Home Visit Scripts; CHWs conduct assisted HIVST during home visit</a:t>
            </a:r>
            <a:endParaRPr/>
          </a:p>
        </p:txBody>
      </p:sp>
      <p:sp>
        <p:nvSpPr>
          <p:cNvPr id="210" name="Google Shape;210;p9"/>
          <p:cNvSpPr/>
          <p:nvPr/>
        </p:nvSpPr>
        <p:spPr>
          <a:xfrm>
            <a:off x="9754379" y="3375503"/>
            <a:ext cx="1695600" cy="1630800"/>
          </a:xfrm>
          <a:prstGeom prst="rect">
            <a:avLst/>
          </a:prstGeom>
          <a:solidFill>
            <a:schemeClr val="accent2">
              <a:alpha val="49803"/>
            </a:schemeClr>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ZA" sz="1250" b="1">
                <a:solidFill>
                  <a:schemeClr val="dk2"/>
                </a:solidFill>
                <a:latin typeface="Arial"/>
                <a:ea typeface="Arial"/>
                <a:cs typeface="Arial"/>
                <a:sym typeface="Arial"/>
              </a:rPr>
              <a:t>Dual referral: </a:t>
            </a:r>
            <a:r>
              <a:rPr lang="en-ZA" sz="1250">
                <a:solidFill>
                  <a:schemeClr val="dk2"/>
                </a:solidFill>
                <a:latin typeface="Arial"/>
                <a:ea typeface="Arial"/>
                <a:cs typeface="Arial"/>
                <a:sym typeface="Arial"/>
              </a:rPr>
              <a:t>Coach client on joint disclosure, make a plan for when and where it will take place. Offer HTS/HIVST to partner</a:t>
            </a:r>
            <a:endParaRPr/>
          </a:p>
        </p:txBody>
      </p:sp>
      <p:cxnSp>
        <p:nvCxnSpPr>
          <p:cNvPr id="211" name="Google Shape;211;p9"/>
          <p:cNvCxnSpPr/>
          <p:nvPr/>
        </p:nvCxnSpPr>
        <p:spPr>
          <a:xfrm>
            <a:off x="10589786" y="3257387"/>
            <a:ext cx="0" cy="112140"/>
          </a:xfrm>
          <a:prstGeom prst="straightConnector1">
            <a:avLst/>
          </a:prstGeom>
          <a:noFill/>
          <a:ln w="31750" cap="flat" cmpd="sng">
            <a:solidFill>
              <a:schemeClr val="accent1"/>
            </a:solidFill>
            <a:prstDash val="solid"/>
            <a:miter lim="800000"/>
            <a:headEnd type="none" w="sm" len="sm"/>
            <a:tailEnd type="triangle" w="med" len="med"/>
          </a:ln>
        </p:spPr>
      </p:cxnSp>
      <p:cxnSp>
        <p:nvCxnSpPr>
          <p:cNvPr id="212" name="Google Shape;212;p9"/>
          <p:cNvCxnSpPr/>
          <p:nvPr/>
        </p:nvCxnSpPr>
        <p:spPr>
          <a:xfrm>
            <a:off x="8892396" y="3257387"/>
            <a:ext cx="0" cy="112140"/>
          </a:xfrm>
          <a:prstGeom prst="straightConnector1">
            <a:avLst/>
          </a:prstGeom>
          <a:noFill/>
          <a:ln w="31750" cap="flat" cmpd="sng">
            <a:solidFill>
              <a:schemeClr val="accent1"/>
            </a:solidFill>
            <a:prstDash val="solid"/>
            <a:miter lim="800000"/>
            <a:headEnd type="none" w="sm" len="sm"/>
            <a:tailEnd type="triangle" w="med" len="med"/>
          </a:ln>
        </p:spPr>
      </p:cxnSp>
      <p:cxnSp>
        <p:nvCxnSpPr>
          <p:cNvPr id="213" name="Google Shape;213;p9"/>
          <p:cNvCxnSpPr/>
          <p:nvPr/>
        </p:nvCxnSpPr>
        <p:spPr>
          <a:xfrm>
            <a:off x="7195007" y="3257387"/>
            <a:ext cx="0" cy="112140"/>
          </a:xfrm>
          <a:prstGeom prst="straightConnector1">
            <a:avLst/>
          </a:prstGeom>
          <a:noFill/>
          <a:ln w="31750" cap="flat" cmpd="sng">
            <a:solidFill>
              <a:schemeClr val="accent1"/>
            </a:solidFill>
            <a:prstDash val="solid"/>
            <a:miter lim="800000"/>
            <a:headEnd type="none" w="sm" len="sm"/>
            <a:tailEnd type="triangle" w="med" len="med"/>
          </a:ln>
        </p:spPr>
      </p:cxnSp>
      <p:cxnSp>
        <p:nvCxnSpPr>
          <p:cNvPr id="214" name="Google Shape;214;p9"/>
          <p:cNvCxnSpPr/>
          <p:nvPr/>
        </p:nvCxnSpPr>
        <p:spPr>
          <a:xfrm rot="10800000" flipH="1">
            <a:off x="6838994" y="5016313"/>
            <a:ext cx="235556" cy="254379"/>
          </a:xfrm>
          <a:prstGeom prst="straightConnector1">
            <a:avLst/>
          </a:prstGeom>
          <a:noFill/>
          <a:ln w="31750" cap="flat" cmpd="sng">
            <a:solidFill>
              <a:schemeClr val="accent1"/>
            </a:solidFill>
            <a:prstDash val="solid"/>
            <a:miter lim="800000"/>
            <a:headEnd type="none" w="sm" len="sm"/>
            <a:tailEnd type="triangle" w="med" len="med"/>
          </a:ln>
        </p:spPr>
      </p:cxnSp>
      <p:cxnSp>
        <p:nvCxnSpPr>
          <p:cNvPr id="215" name="Google Shape;215;p9"/>
          <p:cNvCxnSpPr>
            <a:stCxn id="207" idx="2"/>
          </p:cNvCxnSpPr>
          <p:nvPr/>
        </p:nvCxnSpPr>
        <p:spPr>
          <a:xfrm>
            <a:off x="5500557" y="5006303"/>
            <a:ext cx="0" cy="657900"/>
          </a:xfrm>
          <a:prstGeom prst="straightConnector1">
            <a:avLst/>
          </a:prstGeom>
          <a:noFill/>
          <a:ln w="31750" cap="flat" cmpd="sng">
            <a:solidFill>
              <a:schemeClr val="accent1"/>
            </a:solidFill>
            <a:prstDash val="solid"/>
            <a:miter lim="800000"/>
            <a:headEnd type="none" w="sm" len="sm"/>
            <a:tailEnd type="none" w="sm" len="sm"/>
          </a:ln>
        </p:spPr>
      </p:cxnSp>
      <p:cxnSp>
        <p:nvCxnSpPr>
          <p:cNvPr id="216" name="Google Shape;216;p9"/>
          <p:cNvCxnSpPr/>
          <p:nvPr/>
        </p:nvCxnSpPr>
        <p:spPr>
          <a:xfrm>
            <a:off x="5497618" y="5648080"/>
            <a:ext cx="834555" cy="0"/>
          </a:xfrm>
          <a:prstGeom prst="straightConnector1">
            <a:avLst/>
          </a:prstGeom>
          <a:noFill/>
          <a:ln w="31750" cap="flat" cmpd="sng">
            <a:solidFill>
              <a:schemeClr val="accent1"/>
            </a:solidFill>
            <a:prstDash val="solid"/>
            <a:miter lim="800000"/>
            <a:headEnd type="none" w="sm" len="sm"/>
            <a:tailEnd type="triangle" w="med" len="med"/>
          </a:ln>
        </p:spPr>
      </p:cxnSp>
      <p:cxnSp>
        <p:nvCxnSpPr>
          <p:cNvPr id="217" name="Google Shape;217;p9"/>
          <p:cNvCxnSpPr/>
          <p:nvPr/>
        </p:nvCxnSpPr>
        <p:spPr>
          <a:xfrm rot="10800000">
            <a:off x="5625636" y="5016313"/>
            <a:ext cx="235556" cy="254379"/>
          </a:xfrm>
          <a:prstGeom prst="straightConnector1">
            <a:avLst/>
          </a:prstGeom>
          <a:noFill/>
          <a:ln w="31750" cap="flat" cmpd="sng">
            <a:solidFill>
              <a:schemeClr val="accent1"/>
            </a:solidFill>
            <a:prstDash val="solid"/>
            <a:miter lim="800000"/>
            <a:headEnd type="none" w="sm" len="sm"/>
            <a:tailEnd type="triangle" w="med" len="med"/>
          </a:ln>
        </p:spPr>
      </p:cxnSp>
      <p:sp>
        <p:nvSpPr>
          <p:cNvPr id="218" name="Google Shape;218;p9"/>
          <p:cNvSpPr/>
          <p:nvPr/>
        </p:nvSpPr>
        <p:spPr>
          <a:xfrm>
            <a:off x="10138056" y="5154442"/>
            <a:ext cx="928246" cy="278220"/>
          </a:xfrm>
          <a:prstGeom prst="rect">
            <a:avLst/>
          </a:prstGeom>
          <a:solidFill>
            <a:schemeClr val="accen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ZA" sz="1250" b="1">
                <a:solidFill>
                  <a:schemeClr val="lt1"/>
                </a:solidFill>
                <a:latin typeface="Arial"/>
                <a:ea typeface="Arial"/>
                <a:cs typeface="Arial"/>
                <a:sym typeface="Arial"/>
              </a:rPr>
              <a:t>HIVST</a:t>
            </a:r>
            <a:endParaRPr/>
          </a:p>
        </p:txBody>
      </p:sp>
      <p:cxnSp>
        <p:nvCxnSpPr>
          <p:cNvPr id="219" name="Google Shape;219;p9"/>
          <p:cNvCxnSpPr>
            <a:endCxn id="210" idx="2"/>
          </p:cNvCxnSpPr>
          <p:nvPr/>
        </p:nvCxnSpPr>
        <p:spPr>
          <a:xfrm rot="10800000">
            <a:off x="10602179" y="5006303"/>
            <a:ext cx="0" cy="148200"/>
          </a:xfrm>
          <a:prstGeom prst="straightConnector1">
            <a:avLst/>
          </a:prstGeom>
          <a:noFill/>
          <a:ln w="31750" cap="flat" cmpd="sng">
            <a:solidFill>
              <a:schemeClr val="accent1"/>
            </a:solidFill>
            <a:prstDash val="solid"/>
            <a:miter lim="800000"/>
            <a:headEnd type="none" w="sm" len="sm"/>
            <a:tailEnd type="triangle" w="med" len="med"/>
          </a:ln>
        </p:spPr>
      </p:cxnSp>
      <p:cxnSp>
        <p:nvCxnSpPr>
          <p:cNvPr id="220" name="Google Shape;220;p9"/>
          <p:cNvCxnSpPr/>
          <p:nvPr/>
        </p:nvCxnSpPr>
        <p:spPr>
          <a:xfrm>
            <a:off x="8889690" y="5805570"/>
            <a:ext cx="0" cy="114808"/>
          </a:xfrm>
          <a:prstGeom prst="straightConnector1">
            <a:avLst/>
          </a:prstGeom>
          <a:noFill/>
          <a:ln w="31750" cap="flat" cmpd="sng">
            <a:solidFill>
              <a:schemeClr val="accent1"/>
            </a:solidFill>
            <a:prstDash val="solid"/>
            <a:miter lim="800000"/>
            <a:headEnd type="none" w="sm" len="sm"/>
            <a:tailEnd type="triangle" w="med" len="med"/>
          </a:ln>
        </p:spPr>
      </p:cxnSp>
      <p:cxnSp>
        <p:nvCxnSpPr>
          <p:cNvPr id="221" name="Google Shape;221;p9"/>
          <p:cNvCxnSpPr/>
          <p:nvPr/>
        </p:nvCxnSpPr>
        <p:spPr>
          <a:xfrm>
            <a:off x="7199115" y="5805570"/>
            <a:ext cx="0" cy="114808"/>
          </a:xfrm>
          <a:prstGeom prst="straightConnector1">
            <a:avLst/>
          </a:prstGeom>
          <a:noFill/>
          <a:ln w="31750" cap="flat" cmpd="sng">
            <a:solidFill>
              <a:schemeClr val="accent1"/>
            </a:solidFill>
            <a:prstDash val="solid"/>
            <a:miter lim="800000"/>
            <a:headEnd type="none" w="sm" len="sm"/>
            <a:tailEnd type="triangle" w="med" len="med"/>
          </a:ln>
        </p:spPr>
      </p:cxnSp>
      <p:pic>
        <p:nvPicPr>
          <p:cNvPr id="2" name="Picture 19">
            <a:extLst>
              <a:ext uri="{FF2B5EF4-FFF2-40B4-BE49-F238E27FC236}">
                <a16:creationId xmlns:a16="http://schemas.microsoft.com/office/drawing/2014/main" id="{F5ABE30B-5D31-18DC-5F32-097C87CB54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10916" y="6444963"/>
            <a:ext cx="1088968" cy="343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Custom 1">
      <a:dk1>
        <a:srgbClr val="262626"/>
      </a:dk1>
      <a:lt1>
        <a:srgbClr val="FFFFFF"/>
      </a:lt1>
      <a:dk2>
        <a:srgbClr val="595959"/>
      </a:dk2>
      <a:lt2>
        <a:srgbClr val="E6E6E6"/>
      </a:lt2>
      <a:accent1>
        <a:srgbClr val="0093D5"/>
      </a:accent1>
      <a:accent2>
        <a:srgbClr val="74CEE2"/>
      </a:accent2>
      <a:accent3>
        <a:srgbClr val="38B549"/>
      </a:accent3>
      <a:accent4>
        <a:srgbClr val="CBDB2A"/>
      </a:accent4>
      <a:accent5>
        <a:srgbClr val="F1593A"/>
      </a:accent5>
      <a:accent6>
        <a:srgbClr val="FFF200"/>
      </a:accent6>
      <a:hlink>
        <a:srgbClr val="0066CC"/>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1685</Words>
  <Application>Microsoft Office PowerPoint</Application>
  <PresentationFormat>Widescreen</PresentationFormat>
  <Paragraphs>150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MODULE 5: FACILITY BASED HIVST DISTRIBUTION APPROACHES </vt:lpstr>
      <vt:lpstr>Learning Objectives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Karin Hatzold</dc:creator>
  <cp:lastModifiedBy>MSIMANGA, Busisiwe</cp:lastModifiedBy>
  <cp:revision>1</cp:revision>
  <dcterms:created xsi:type="dcterms:W3CDTF">2024-10-24T12:53:48Z</dcterms:created>
  <dcterms:modified xsi:type="dcterms:W3CDTF">2025-06-17T13:50:40Z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0x010100D0F56CD889864843BBDDABBCD86C362D</vt:lpwstr>
  </property>
</Properties>
</file>