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5" r:id="rId4"/>
  </p:sldMasterIdLst>
  <p:notesMasterIdLst>
    <p:notesMasterId r:id="rId27"/>
  </p:notesMasterIdLst>
  <p:sldIdLst>
    <p:sldId id="282" r:id="rId5"/>
    <p:sldId id="2147482543" r:id="rId6"/>
    <p:sldId id="2147482560" r:id="rId7"/>
    <p:sldId id="283" r:id="rId8"/>
    <p:sldId id="284" r:id="rId9"/>
    <p:sldId id="285" r:id="rId10"/>
    <p:sldId id="297" r:id="rId11"/>
    <p:sldId id="288" r:id="rId12"/>
    <p:sldId id="298" r:id="rId13"/>
    <p:sldId id="705" r:id="rId14"/>
    <p:sldId id="2147482530" r:id="rId15"/>
    <p:sldId id="300" r:id="rId16"/>
    <p:sldId id="289" r:id="rId17"/>
    <p:sldId id="290" r:id="rId18"/>
    <p:sldId id="286" r:id="rId19"/>
    <p:sldId id="2147482561" r:id="rId20"/>
    <p:sldId id="2147482562" r:id="rId21"/>
    <p:sldId id="291" r:id="rId22"/>
    <p:sldId id="303" r:id="rId23"/>
    <p:sldId id="292" r:id="rId24"/>
    <p:sldId id="278" r:id="rId25"/>
    <p:sldId id="2147482538" r:id="rId26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C34F09-1DDD-CADE-8710-CCC43B4920C7}" name="Tasha Vernon" initials="TV" userId="S::tvernon@psi.org::6865b858-747d-4b41-aef2-3b28ae02607d" providerId="AD"/>
  <p188:author id="{B9CFDA19-B247-0049-59D5-840303060F9E}" name="Bernhard Kerschberger" initials="BK" userId="S::bkerschberger@psi.org::592480ee-3c58-41db-935d-79587ec7796a" providerId="AD"/>
  <p188:author id="{38159D3C-EDD8-0CFD-ADEF-2834403D889A}" name="MSIMANGA, Busisiwe" initials="MB" userId="S::msimangaradebeb@who.int::d99ce02a-c1ee-401f-882a-d4f901638f44" providerId="AD"/>
  <p188:author id="{3CAA7B5E-C2C9-81C7-AFD6-E610C56C1149}" name="Karin Hatzold" initials="KH" userId="S::khatzold@psi.org::142006c1-edce-4b99-b7ac-3f5f12bedf84" providerId="AD"/>
  <p188:author id="{D808B7F2-4CD0-3427-F3F8-03F152467009}" name="Tasha Vernon" initials="TV" userId="Tasha Verno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348"/>
    <a:srgbClr val="E6F3F2"/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35CD0C-CE4D-CAED-3574-435B277EBB4F}" v="24" dt="2025-05-30T21:51:49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 autoAdjust="0"/>
    <p:restoredTop sz="93972" autoAdjust="0"/>
  </p:normalViewPr>
  <p:slideViewPr>
    <p:cSldViewPr snapToGrid="0">
      <p:cViewPr varScale="1">
        <p:scale>
          <a:sx n="78" d="100"/>
          <a:sy n="78" d="100"/>
        </p:scale>
        <p:origin x="859" y="7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A9C54-6EA3-434F-84B8-C61A6C0DD5C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3853-A653-454A-B9AA-E9038EC6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2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can flowcharts and service layout design improve the integration of HIVST in facilities?</a:t>
            </a:r>
            <a:endParaRPr lang="en-Z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Why is it important to establish clear client flow for HIVST services?</a:t>
            </a:r>
            <a:b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Answer</a:t>
            </a: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Clear client flow ensures clients know where to go and what to do, reducing confusion and wait times.</a:t>
            </a:r>
          </a:p>
          <a:p>
            <a:pPr indent="0">
              <a:buNone/>
            </a:pP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What are some essential elements to include in an HIVST service layout?</a:t>
            </a:r>
            <a:b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Answer</a:t>
            </a: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Key elements include designated testing areas, clear signage, private spaces for confidentiality, and areas for disposal and </a:t>
            </a:r>
            <a:r>
              <a:rPr lang="en-ZA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counseling</a:t>
            </a: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operational considerations are critical for effective HIVST integration?</a:t>
            </a:r>
            <a:endParaRPr lang="en-Z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How does facility setup, such as space and privacy, impact client experience in HIVST?</a:t>
            </a:r>
            <a:b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Answer</a:t>
            </a: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Proper space and privacy arrangements ensure clients feel comfortable and safe, encouraging testing uptake.</a:t>
            </a:r>
          </a:p>
          <a:p>
            <a:pPr indent="0">
              <a:buNone/>
            </a:pP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Why is hygiene and security important in areas designated for HIVST?</a:t>
            </a:r>
            <a:b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Answer</a:t>
            </a: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Ensuring hygiene prevents contamination, while security provides clients a safe environment to test without fear.</a:t>
            </a:r>
          </a:p>
          <a:p>
            <a:pPr marL="0" indent="0">
              <a:buNone/>
            </a:pP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can health workers support clients with HIVST instructions and result interpretation?</a:t>
            </a:r>
            <a:endParaRPr lang="en-Z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What strategies can be used to make HIVST instructions clear and easy to follow?</a:t>
            </a:r>
            <a:b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Answer</a:t>
            </a: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Simple written instructions, visual aids, and demonstrations can improve comprehension.</a:t>
            </a:r>
          </a:p>
          <a:p>
            <a:pPr indent="0">
              <a:buNone/>
            </a:pP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How can staff assist clients who have questions about interpreting their HIVST results?</a:t>
            </a:r>
            <a:b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Answer</a:t>
            </a: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Staff can provide contact information, on-site </a:t>
            </a:r>
            <a:r>
              <a:rPr lang="en-ZA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counseling</a:t>
            </a: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or access to follow-up guidance as needed.</a:t>
            </a:r>
          </a:p>
          <a:p>
            <a:pPr marL="0" indent="0">
              <a:buNone/>
            </a:pP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</a:t>
            </a: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are the linkage to care requirements for clients with reactive HIVST results?</a:t>
            </a:r>
            <a:endParaRPr lang="en-Z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Why is it important to have a clear linkage pathway to confirmatory testing for reactive results?</a:t>
            </a:r>
            <a:b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Answer</a:t>
            </a: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Prompt linkage ensures clients receive accurate diagnosis and access to ART if needed.</a:t>
            </a:r>
          </a:p>
          <a:p>
            <a:pPr indent="0">
              <a:buNone/>
            </a:pP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How can facilities support clients with non-reactive results to engage in preventive services?</a:t>
            </a:r>
            <a:b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Z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Answer</a:t>
            </a: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Facilities can offer </a:t>
            </a:r>
            <a:r>
              <a:rPr lang="en-ZA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</a:t>
            </a:r>
            <a:r>
              <a:rPr lang="en-Z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education on safe practices, and regular testing to maintain negative status.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00EAD-F2E9-25CB-76EA-E1F25F695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7A55F-8219-6A03-8382-9D6816ACC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5F8B1-E8DD-597E-B861-33B3BDD95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E97CC-4BBD-EC54-992B-6DD804D2E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A3853-A653-454A-B9AA-E9038EC6C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48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18F8-CECA-99B1-53ED-FEA32677E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9D377-CE9B-3B38-0B6C-4464CE89C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2E598-13D0-A89B-0954-341667D5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A86DD-6BEB-2C06-8C32-AB509695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4A8E8-93C7-5E15-B5E2-AC8F919E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7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E694-631D-648E-29CA-72B622A4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A7BC8-9E64-0557-87EA-DFC1CE624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EDE4-EA7D-2785-2BA5-50BA1E8A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C728-9E32-9303-67CD-00C33661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E791F-F5FD-F142-779F-ED73F46D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3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9E67B-220F-DCC8-5F1E-6F8DA6D22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E9142-304B-BA9B-5E7A-226F34F32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64D91-B546-1F3B-9A18-7150DEC5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4DAB6-23C4-32BC-10B0-0E44C168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0BC15-3741-8141-9790-E242CB2D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B7EA-D003-D09E-0A4B-40B25FA8D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16FB2-350D-908B-438C-0238D6DBB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0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66BF-4025-1FC2-FFEE-394AAB8E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9CC93-8876-D349-BDA5-00B1683CD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F234-0534-A17E-37D3-47E7F35D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3C73-4E5A-0D49-559B-4B0DF526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EB83A-E667-1A40-B1D8-0229CE8E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5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A169-D4DB-27EC-9C96-9FA57C00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2BE44-DDEB-E3E6-5D34-587BCD0FE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3B157-11A1-3F90-557A-7C9A0E5D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A6BB0-7499-2A07-651E-CC2C9C28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4B7B5-12DA-102C-50F0-5DF12DBE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F7AB-0189-C6A9-8555-15A9D54A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27E0-76BF-AD39-BFA2-804DA0922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EE51F-478D-4A01-B889-B34812214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9B7DE-B704-DD32-8E23-04F33668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7390-6134-5CF0-FEB4-06AB5554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FDC7C-6FEA-5D57-31CB-F81FEE96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4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F9B5-2CC2-B043-C66C-D3FE6395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9EEE-D77B-3BAA-F2AB-6D7C6A515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EED00-DFAA-6261-6DC4-1D111DB82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97DED-70C9-81F6-1B3E-2F26F259D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25761-CF73-8ABA-C952-ED7898BF7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58609-7086-77AD-6D13-9EBC9397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6C77D-11F3-0006-DE8D-6816CA25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D6484-88B2-AAC8-4CF0-2916301E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3104-C04C-C914-D002-0FAFAB3D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C95A3-6693-83C4-8A71-8374C090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9F549-D700-7F7B-735D-55FE905B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1C1EB-3CDC-4EB0-2F7C-7C8BEEFE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7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18232-993A-8349-9B3A-0C87221E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0F084-EB8B-8A36-37E9-2D80FBC7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8DCE9-2097-8FF3-2805-B1D73517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0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5D53-4495-BD74-C03A-A2F66894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1C78B-A1A4-DC4D-B1BD-C666DB7C2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D27DA-7BB4-5DBA-C46C-EE0D356DF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6A99D-5C1B-7D65-B062-28778179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F2E4F-C02D-B527-F592-7D7E4F1E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F4BD-C153-6D80-7225-C10A9B3E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5063-A09B-9B49-77F0-5F0851EA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76E21-4A9A-C7AB-F6ED-036F12D61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949A1-B054-1020-EB3D-E11D3E836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A4E71-9453-65F3-C9A5-A695CED0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60930-3D91-FEDF-BC8E-3B3645F9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1B5E5-6D53-4446-3E55-BD4E7F66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3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53043-0F16-A398-9D0B-53AC538B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4AB7A-3441-3F36-61E8-9E66CC4C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AEDF-B5C9-0158-692A-0A57888A1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DEAB-4709-7449-9F4F-31A4797809A3}" type="datetimeFigureOut">
              <a:rPr lang="en-MX" smtClean="0"/>
              <a:t>06/12/2025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AFC56-DFCB-71C7-8972-F7D4E4BB7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C264E-D0F4-644E-A46F-C7A552BA4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05FD-8684-374C-BDF6-59D46E603E43}" type="slidenum">
              <a:rPr lang="en-MX" smtClean="0"/>
              <a:t>‹#›</a:t>
            </a:fld>
            <a:endParaRPr lang="en-MX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61CFF-BCA6-833A-5A39-5E30B45E9BD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98711" y="5883592"/>
            <a:ext cx="2205038" cy="8524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783749-541F-08CE-C43D-E41AFCE1B7FD}"/>
              </a:ext>
            </a:extLst>
          </p:cNvPr>
          <p:cNvSpPr/>
          <p:nvPr userDrawn="1"/>
        </p:nvSpPr>
        <p:spPr>
          <a:xfrm>
            <a:off x="0" y="-1"/>
            <a:ext cx="12192000" cy="852488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08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6183-84C9-CC70-D2C9-7D929647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7" y="736600"/>
            <a:ext cx="10718802" cy="5769131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bg1"/>
                </a:solidFill>
                <a:latin typeface="DINOT-Bold" panose="02000503030000020003" pitchFamily="2" charset="77"/>
              </a:rPr>
              <a:t>MODULE 6:</a:t>
            </a:r>
            <a:br>
              <a:rPr lang="en-US" sz="5000" b="1" dirty="0">
                <a:solidFill>
                  <a:schemeClr val="bg1"/>
                </a:solidFill>
                <a:latin typeface="DINOT-Bold" panose="02000503030000020003" pitchFamily="2" charset="77"/>
              </a:rPr>
            </a:br>
            <a:r>
              <a:rPr lang="en-US" sz="5000" dirty="0">
                <a:solidFill>
                  <a:schemeClr val="bg1"/>
                </a:solidFill>
                <a:latin typeface="DINOT-Regular" panose="02000503030000020003" pitchFamily="2" charset="77"/>
                <a:cs typeface="Poppins"/>
              </a:rPr>
              <a:t>HIV SELF-TESTING FLOWCHARTS, SERVICES LAY-OUT &amp; SOPs   </a:t>
            </a:r>
            <a:endParaRPr lang="en-US" sz="5000" dirty="0">
              <a:solidFill>
                <a:schemeClr val="bg1"/>
              </a:solidFill>
              <a:latin typeface="DINOT-Regular" panose="02000503030000020003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860D75-37A1-8085-4448-2ABD9E9D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8" y="365112"/>
            <a:ext cx="171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7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32B03-FF28-6648-357B-74BAA1132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A8BAC0-0116-0C94-61A6-6B35B1A97AA0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78483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Flowchart for </a:t>
            </a: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Facility Based Secondary Distribution, HIV Positive Client/Partner Test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80331F-9969-9811-80BB-ED847396A658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357AA51-165C-814B-D517-24803DD59843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0FDC51F-4C8D-5291-F6B7-26F0F17D781B}"/>
              </a:ext>
            </a:extLst>
          </p:cNvPr>
          <p:cNvSpPr/>
          <p:nvPr/>
        </p:nvSpPr>
        <p:spPr>
          <a:xfrm>
            <a:off x="731517" y="2279838"/>
            <a:ext cx="1620000" cy="2019783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buNone/>
            </a:pPr>
            <a:r>
              <a:rPr lang="en-GB" sz="1250" kern="12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Use Partner Testing Talking Points to introduce partner testing to client and complete  Client Information Form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89EA744-8F45-9E6C-7E18-7B1A16F12E35}"/>
              </a:ext>
            </a:extLst>
          </p:cNvPr>
          <p:cNvSpPr/>
          <p:nvPr/>
        </p:nvSpPr>
        <p:spPr>
          <a:xfrm>
            <a:off x="721006" y="4370263"/>
            <a:ext cx="2628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buNone/>
            </a:pPr>
            <a:endParaRPr lang="en-ZA" sz="1250" b="1" kern="1200" dirty="0">
              <a:solidFill>
                <a:schemeClr val="tx2"/>
              </a:solidFill>
              <a:latin typeface="DINOT-Bold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622300">
              <a:spcBef>
                <a:spcPct val="0"/>
              </a:spcBef>
              <a:buNone/>
            </a:pPr>
            <a:r>
              <a:rPr lang="en-ZA" sz="1250" b="1" kern="1200" dirty="0">
                <a:solidFill>
                  <a:schemeClr val="tx2"/>
                </a:solidFill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Kit Distribution: </a:t>
            </a:r>
          </a:p>
          <a:p>
            <a:pPr marL="0" lvl="0" indent="0" algn="ctr" defTabSz="622300">
              <a:spcBef>
                <a:spcPct val="0"/>
              </a:spcBef>
              <a:buNone/>
            </a:pPr>
            <a:r>
              <a:rPr lang="en-ZA" sz="1250" kern="12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provide take-home HIVST kits for clients to give to their partners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55BF29A-5C78-1FAB-A29C-9B83ABFBEB3B}"/>
              </a:ext>
            </a:extLst>
          </p:cNvPr>
          <p:cNvSpPr/>
          <p:nvPr/>
        </p:nvSpPr>
        <p:spPr>
          <a:xfrm>
            <a:off x="5809995" y="2279837"/>
            <a:ext cx="5641673" cy="2019783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622300">
              <a:spcBef>
                <a:spcPct val="0"/>
              </a:spcBef>
              <a:buNone/>
            </a:pPr>
            <a:r>
              <a:rPr lang="en-GB" sz="1250" b="1" kern="1200" dirty="0">
                <a:solidFill>
                  <a:schemeClr val="tx2"/>
                </a:solidFill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Discuss Options:</a:t>
            </a:r>
          </a:p>
          <a:p>
            <a:pPr marL="285750" lvl="1" indent="-285750" algn="l" defTabSz="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50" kern="12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Client referral: Coach client on disclosure, provide HIVST kit plus Tips for Telling your Partner about HIV and referral slip</a:t>
            </a:r>
          </a:p>
          <a:p>
            <a:pPr marL="285750" lvl="1" indent="-285750" algn="l" defTabSz="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50" kern="12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Contract referral: Provide HIVST kit plus referral slip and Disclosure Script; agree that client will refer partner for HTS within 30 days</a:t>
            </a:r>
          </a:p>
          <a:p>
            <a:pPr marL="285750" lvl="1" indent="-285750" algn="l" defTabSz="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50" kern="12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Provider referral: Initiate partner contact attempts using Telephone and Home Visit Scripts; CHWs conduct assisted HIVST during home visit</a:t>
            </a:r>
          </a:p>
          <a:p>
            <a:pPr marL="285750" lvl="1" indent="-285750" algn="l" defTabSz="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50" kern="12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Dual referral: Coach client on joint disclosure, make a plan for when and where it will take place. Offer HTS/HIVST to partner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4410E0-4217-8C50-D8AE-D14AA7789C15}"/>
              </a:ext>
            </a:extLst>
          </p:cNvPr>
          <p:cNvSpPr txBox="1"/>
          <p:nvPr/>
        </p:nvSpPr>
        <p:spPr>
          <a:xfrm>
            <a:off x="731518" y="1384660"/>
            <a:ext cx="1072896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1750" b="1" spc="-20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Context: </a:t>
            </a:r>
            <a:r>
              <a:rPr lang="en-ZA" sz="1750" spc="-2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promote HIVST for partner testing with clients who test HIV positive at health care facilities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2CD0DE-03EC-D2F0-25F7-E26F948E4B26}"/>
              </a:ext>
            </a:extLst>
          </p:cNvPr>
          <p:cNvSpPr txBox="1"/>
          <p:nvPr/>
        </p:nvSpPr>
        <p:spPr>
          <a:xfrm>
            <a:off x="740332" y="1813012"/>
            <a:ext cx="10711336" cy="36163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1750" b="1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Workflow Steps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CC4D1CC-226D-EDA2-698C-C33B0788365B}"/>
              </a:ext>
            </a:extLst>
          </p:cNvPr>
          <p:cNvSpPr/>
          <p:nvPr/>
        </p:nvSpPr>
        <p:spPr>
          <a:xfrm>
            <a:off x="2424343" y="2279838"/>
            <a:ext cx="1620000" cy="2019783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buNone/>
            </a:pPr>
            <a:r>
              <a:rPr lang="en-GB" sz="1250" kern="12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Use Partner Elicitation Form to record partner/s names and contact details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5A310702-A473-E7DD-F104-8B5F1F968600}"/>
              </a:ext>
            </a:extLst>
          </p:cNvPr>
          <p:cNvSpPr/>
          <p:nvPr/>
        </p:nvSpPr>
        <p:spPr>
          <a:xfrm>
            <a:off x="4117169" y="2279838"/>
            <a:ext cx="1620000" cy="2019783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buNone/>
            </a:pPr>
            <a:r>
              <a:rPr lang="en-GB" sz="1250" kern="12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Use the Partner Information Form (one for each partner) to record results of IPV screening. Offer HIVST for partner, if applicable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128A0C4-4053-6C5A-02CF-80C30B7EE0FA}"/>
              </a:ext>
            </a:extLst>
          </p:cNvPr>
          <p:cNvSpPr/>
          <p:nvPr/>
        </p:nvSpPr>
        <p:spPr>
          <a:xfrm>
            <a:off x="8821681" y="4370263"/>
            <a:ext cx="2628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buNone/>
            </a:pPr>
            <a:endParaRPr lang="en-ZA" sz="1250" b="1" kern="1200" dirty="0">
              <a:solidFill>
                <a:schemeClr val="tx2"/>
              </a:solidFill>
              <a:latin typeface="DINOT-Bold" panose="02000503030000020003" pitchFamily="2" charset="77"/>
              <a:ea typeface="Times New Roman" panose="02020603050405020304" pitchFamily="18" charset="0"/>
              <a:cs typeface="Times New Roman"/>
            </a:endParaRPr>
          </a:p>
          <a:p>
            <a:pPr marL="0" lvl="0" indent="0" algn="ctr" defTabSz="622300">
              <a:spcBef>
                <a:spcPct val="0"/>
              </a:spcBef>
              <a:buNone/>
            </a:pPr>
            <a:r>
              <a:rPr lang="en-ZA" sz="1250" b="1" kern="1200" dirty="0">
                <a:solidFill>
                  <a:schemeClr val="tx2"/>
                </a:solidFill>
                <a:latin typeface="DINOT-Bold" panose="02000503030000020003" pitchFamily="2" charset="77"/>
                <a:ea typeface="Times New Roman" panose="02020603050405020304" pitchFamily="18" charset="0"/>
                <a:cs typeface="Times New Roman"/>
              </a:rPr>
              <a:t>Linkage to Preventive Services: </a:t>
            </a:r>
          </a:p>
          <a:p>
            <a:pPr marL="0" lvl="0" indent="0" algn="ctr" defTabSz="622300">
              <a:spcBef>
                <a:spcPct val="0"/>
              </a:spcBef>
              <a:buNone/>
            </a:pPr>
            <a:r>
              <a:rPr lang="en-ZA" sz="1250" kern="12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for clients and partners testing negative, offer preventive services such as </a:t>
            </a:r>
            <a:r>
              <a:rPr lang="en-ZA" sz="125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PrEP</a:t>
            </a:r>
            <a:r>
              <a:rPr lang="en-ZA" sz="1250" kern="12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, VMMC, </a:t>
            </a:r>
            <a:r>
              <a:rPr lang="en-ZA" sz="125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counseling</a:t>
            </a:r>
            <a:r>
              <a:rPr lang="en-ZA" sz="1250" kern="12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, and routine follow-up testing as appropriate and needed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E6BA830A-671A-2364-57B4-431856240F58}"/>
              </a:ext>
            </a:extLst>
          </p:cNvPr>
          <p:cNvSpPr/>
          <p:nvPr/>
        </p:nvSpPr>
        <p:spPr>
          <a:xfrm>
            <a:off x="6121456" y="4370263"/>
            <a:ext cx="2628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buNone/>
            </a:pPr>
            <a:endParaRPr lang="en-ZA" sz="1250" b="1" kern="1200" dirty="0">
              <a:solidFill>
                <a:schemeClr val="tx2"/>
              </a:solidFill>
              <a:latin typeface="DINOT-Bold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622300">
              <a:spcBef>
                <a:spcPct val="0"/>
              </a:spcBef>
              <a:buNone/>
            </a:pPr>
            <a:r>
              <a:rPr lang="en-ZA" sz="1250" b="1" kern="1200" dirty="0">
                <a:solidFill>
                  <a:schemeClr val="tx2"/>
                </a:solidFill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Support for Reactive Results:</a:t>
            </a:r>
          </a:p>
          <a:p>
            <a:pPr marL="0" lvl="0" indent="0" algn="ctr" defTabSz="622300">
              <a:spcBef>
                <a:spcPct val="0"/>
              </a:spcBef>
              <a:buNone/>
            </a:pPr>
            <a:r>
              <a:rPr lang="en-ZA" sz="1250" kern="12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advise clients on next steps, including confirmatory testing at the clinic for any reactive results of partner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CDB9E97-4BAF-1A43-8EC4-330B71746217}"/>
              </a:ext>
            </a:extLst>
          </p:cNvPr>
          <p:cNvSpPr/>
          <p:nvPr/>
        </p:nvSpPr>
        <p:spPr>
          <a:xfrm>
            <a:off x="3421231" y="4370263"/>
            <a:ext cx="2628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buNone/>
            </a:pPr>
            <a:endParaRPr lang="en-ZA" sz="1250" b="1" kern="1200" dirty="0">
              <a:solidFill>
                <a:schemeClr val="tx2"/>
              </a:solidFill>
              <a:latin typeface="DINOT-Bold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622300">
              <a:spcBef>
                <a:spcPct val="0"/>
              </a:spcBef>
              <a:buNone/>
            </a:pPr>
            <a:r>
              <a:rPr lang="en-ZA" sz="1250" b="1" kern="1200" dirty="0">
                <a:solidFill>
                  <a:schemeClr val="tx2"/>
                </a:solidFill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Test Performance and Support:</a:t>
            </a:r>
          </a:p>
          <a:p>
            <a:pPr marL="0" lvl="0" indent="0" algn="ctr" defTabSz="622300">
              <a:spcBef>
                <a:spcPct val="0"/>
              </a:spcBef>
              <a:buNone/>
            </a:pPr>
            <a:r>
              <a:rPr lang="en-ZA" sz="1250" kern="12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offer guidance on performing the test at home and provide contact details for any questions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59091F36-24D8-58F1-9081-370854AC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51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7C655976-0BA5-8490-81EC-B6A9BD55E045}"/>
              </a:ext>
            </a:extLst>
          </p:cNvPr>
          <p:cNvCxnSpPr>
            <a:cxnSpLocks/>
          </p:cNvCxnSpPr>
          <p:nvPr/>
        </p:nvCxnSpPr>
        <p:spPr>
          <a:xfrm flipH="1">
            <a:off x="9770563" y="4958494"/>
            <a:ext cx="367477" cy="683257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FECE191-AF3B-9206-EDD2-46A6F1A4C56D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7201098" y="5006303"/>
            <a:ext cx="0" cy="468229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EDAF07C-7CCA-2CD2-4936-FCBC8F1D6760}"/>
              </a:ext>
            </a:extLst>
          </p:cNvPr>
          <p:cNvCxnSpPr>
            <a:cxnSpLocks/>
          </p:cNvCxnSpPr>
          <p:nvPr/>
        </p:nvCxnSpPr>
        <p:spPr>
          <a:xfrm>
            <a:off x="8889690" y="4999379"/>
            <a:ext cx="0" cy="469177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0074E91-06FA-9BFB-B2C5-90C8E8AE27F8}"/>
              </a:ext>
            </a:extLst>
          </p:cNvPr>
          <p:cNvCxnSpPr>
            <a:cxnSpLocks/>
          </p:cNvCxnSpPr>
          <p:nvPr/>
        </p:nvCxnSpPr>
        <p:spPr>
          <a:xfrm>
            <a:off x="8050043" y="1633780"/>
            <a:ext cx="0" cy="11214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A30130-020F-4E06-BBFD-62A3D5E05329}"/>
              </a:ext>
            </a:extLst>
          </p:cNvPr>
          <p:cNvSpPr/>
          <p:nvPr/>
        </p:nvSpPr>
        <p:spPr>
          <a:xfrm>
            <a:off x="735690" y="1109047"/>
            <a:ext cx="3702083" cy="6129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DINOT-Bold" panose="02000503030000020003" pitchFamily="2" charset="77"/>
              </a:rPr>
              <a:t>STEP 1: </a:t>
            </a:r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Introduce partner testing services to client during pre-test session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EB07BF-9633-4745-9F9B-30479F34D3CA}"/>
              </a:ext>
            </a:extLst>
          </p:cNvPr>
          <p:cNvSpPr/>
          <p:nvPr/>
        </p:nvSpPr>
        <p:spPr>
          <a:xfrm>
            <a:off x="735689" y="1732718"/>
            <a:ext cx="3702069" cy="6129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1500" b="1" spc="-40" dirty="0">
                <a:solidFill>
                  <a:schemeClr val="bg1"/>
                </a:solidFill>
                <a:latin typeface="DINOT-Bold" panose="02000503030000020003" pitchFamily="2" charset="77"/>
              </a:rPr>
              <a:t>STEP 2: </a:t>
            </a:r>
            <a:r>
              <a:rPr lang="en-GB" sz="1500" spc="-40" dirty="0">
                <a:solidFill>
                  <a:schemeClr val="bg1"/>
                </a:solidFill>
                <a:latin typeface="DINOT-Regular" panose="02000503030000020003" pitchFamily="2" charset="77"/>
              </a:rPr>
              <a:t>Obtain a list of sex and needle-sharing partners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7AF8C8-FE73-4701-BA00-AE581CC28A8C}"/>
              </a:ext>
            </a:extLst>
          </p:cNvPr>
          <p:cNvSpPr/>
          <p:nvPr/>
        </p:nvSpPr>
        <p:spPr>
          <a:xfrm>
            <a:off x="735690" y="2356389"/>
            <a:ext cx="3702069" cy="6129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DINOT-Bold" panose="02000503030000020003" pitchFamily="2" charset="77"/>
              </a:rPr>
              <a:t>STEP 3: </a:t>
            </a:r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Screen all named partners for intimate partner violence (IPV)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F342D1-870A-4D24-A6E3-FA6B605FC412}"/>
              </a:ext>
            </a:extLst>
          </p:cNvPr>
          <p:cNvSpPr/>
          <p:nvPr/>
        </p:nvSpPr>
        <p:spPr>
          <a:xfrm>
            <a:off x="735689" y="2980061"/>
            <a:ext cx="3702070" cy="112371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DINOT-Bold" panose="02000503030000020003" pitchFamily="2" charset="77"/>
              </a:rPr>
              <a:t>STEP 4: </a:t>
            </a:r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Identify preferred method of partner notification for each named partner, record on Partner Information Form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41EF19-CA64-4BD5-A18F-5F65AF39C14C}"/>
              </a:ext>
            </a:extLst>
          </p:cNvPr>
          <p:cNvSpPr/>
          <p:nvPr/>
        </p:nvSpPr>
        <p:spPr>
          <a:xfrm>
            <a:off x="735690" y="4582823"/>
            <a:ext cx="3702068" cy="61293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en-GB" sz="1500" b="1" dirty="0">
                <a:solidFill>
                  <a:schemeClr val="accent1"/>
                </a:solidFill>
                <a:latin typeface="DINOT-Bold" panose="02000503030000020003" pitchFamily="2" charset="77"/>
              </a:rPr>
              <a:t>STEP 5: </a:t>
            </a:r>
            <a:r>
              <a:rPr lang="en-GB" sz="1500" dirty="0">
                <a:solidFill>
                  <a:schemeClr val="accent1"/>
                </a:solidFill>
                <a:latin typeface="DINOT-Regular" panose="02000503030000020003" pitchFamily="2" charset="77"/>
              </a:rPr>
              <a:t>Contact all named partners using preferred approach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B47B42-90BA-4EF6-BB97-CB6313567817}"/>
              </a:ext>
            </a:extLst>
          </p:cNvPr>
          <p:cNvSpPr/>
          <p:nvPr/>
        </p:nvSpPr>
        <p:spPr>
          <a:xfrm>
            <a:off x="735690" y="5209568"/>
            <a:ext cx="3702068" cy="61293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en-GB" sz="1500" b="1" dirty="0">
                <a:solidFill>
                  <a:schemeClr val="accent1"/>
                </a:solidFill>
                <a:latin typeface="DINOT-Bold" panose="02000503030000020003" pitchFamily="2" charset="77"/>
              </a:rPr>
              <a:t>STEP 6: </a:t>
            </a:r>
            <a:r>
              <a:rPr lang="en-GB" sz="1500" dirty="0">
                <a:solidFill>
                  <a:schemeClr val="accent1"/>
                </a:solidFill>
                <a:latin typeface="DINOT-Regular" panose="02000503030000020003" pitchFamily="2" charset="77"/>
              </a:rPr>
              <a:t>Record partner notification outcomes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B74CED-56CD-4F03-B05C-529659575932}"/>
              </a:ext>
            </a:extLst>
          </p:cNvPr>
          <p:cNvSpPr/>
          <p:nvPr/>
        </p:nvSpPr>
        <p:spPr>
          <a:xfrm>
            <a:off x="735690" y="5836313"/>
            <a:ext cx="3702068" cy="61293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1500" b="1" dirty="0">
                <a:solidFill>
                  <a:schemeClr val="accent1"/>
                </a:solidFill>
                <a:latin typeface="DINOT-Bold" panose="02000503030000020003" pitchFamily="2" charset="77"/>
              </a:rPr>
              <a:t>STEP 7: </a:t>
            </a:r>
            <a:r>
              <a:rPr lang="en-GB" sz="1500" dirty="0">
                <a:solidFill>
                  <a:schemeClr val="accent1"/>
                </a:solidFill>
                <a:latin typeface="DINOT-Regular" panose="02000503030000020003" pitchFamily="2" charset="77"/>
              </a:rPr>
              <a:t>Provide appropriate services for partners; work to support disclosure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04ECFE-746F-42D8-8FBD-33D21CB876FF}"/>
              </a:ext>
            </a:extLst>
          </p:cNvPr>
          <p:cNvSpPr/>
          <p:nvPr/>
        </p:nvSpPr>
        <p:spPr>
          <a:xfrm>
            <a:off x="4652758" y="1105976"/>
            <a:ext cx="6797221" cy="5278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50" dirty="0">
                <a:latin typeface="DINOT-Regular" panose="02000503030000020003" pitchFamily="2" charset="77"/>
              </a:rPr>
              <a:t>Use </a:t>
            </a:r>
            <a:r>
              <a:rPr lang="en-GB" sz="1250" b="1" dirty="0">
                <a:solidFill>
                  <a:schemeClr val="bg1"/>
                </a:solidFill>
                <a:latin typeface="DINOT-Bold" panose="02000503030000020003" pitchFamily="2" charset="77"/>
              </a:rPr>
              <a:t>Partner Testing Talking Points </a:t>
            </a:r>
            <a:r>
              <a:rPr lang="en-GB" sz="1250" dirty="0">
                <a:latin typeface="DINOT-Regular" panose="02000503030000020003" pitchFamily="2" charset="77"/>
              </a:rPr>
              <a:t>to introduce partner testing to client and complete</a:t>
            </a:r>
            <a:r>
              <a:rPr lang="en-GB" sz="1250" dirty="0">
                <a:solidFill>
                  <a:schemeClr val="tx1"/>
                </a:solidFill>
                <a:latin typeface="DINOT-Regular" panose="02000503030000020003" pitchFamily="2" charset="77"/>
              </a:rPr>
              <a:t> </a:t>
            </a:r>
            <a:r>
              <a:rPr lang="en-GB" sz="1250" b="1" dirty="0">
                <a:solidFill>
                  <a:schemeClr val="bg1"/>
                </a:solidFill>
                <a:latin typeface="DINOT-Bold" panose="02000503030000020003" pitchFamily="2" charset="77"/>
              </a:rPr>
              <a:t>Client Information Form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6FC702B-49C3-4FF4-8816-909576BE197C}"/>
              </a:ext>
            </a:extLst>
          </p:cNvPr>
          <p:cNvSpPr/>
          <p:nvPr/>
        </p:nvSpPr>
        <p:spPr>
          <a:xfrm>
            <a:off x="4652759" y="1745749"/>
            <a:ext cx="6797220" cy="31498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50" dirty="0">
                <a:latin typeface="DINOT-Regular" panose="02000503030000020003" pitchFamily="2" charset="77"/>
              </a:rPr>
              <a:t>Use </a:t>
            </a:r>
            <a:r>
              <a:rPr lang="en-GB" sz="1250" b="1" dirty="0">
                <a:solidFill>
                  <a:schemeClr val="bg1"/>
                </a:solidFill>
                <a:latin typeface="DINOT-Bold" panose="02000503030000020003" pitchFamily="2" charset="77"/>
              </a:rPr>
              <a:t>Partner Elicitation Form </a:t>
            </a:r>
            <a:r>
              <a:rPr lang="en-GB" sz="1250" dirty="0">
                <a:latin typeface="DINOT-Regular" panose="02000503030000020003" pitchFamily="2" charset="77"/>
              </a:rPr>
              <a:t>to record partner/s names and contact details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68BD8C-3FCA-4492-A89F-FE06D97E5650}"/>
              </a:ext>
            </a:extLst>
          </p:cNvPr>
          <p:cNvSpPr/>
          <p:nvPr/>
        </p:nvSpPr>
        <p:spPr>
          <a:xfrm>
            <a:off x="4652757" y="2171610"/>
            <a:ext cx="3949005" cy="7406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50" spc="-20" dirty="0">
                <a:solidFill>
                  <a:schemeClr val="tx2"/>
                </a:solidFill>
                <a:latin typeface="DINOT-Regular" panose="02000503030000020003" pitchFamily="2" charset="77"/>
              </a:rPr>
              <a:t>Use the </a:t>
            </a:r>
            <a:r>
              <a:rPr lang="en-GB" sz="1250" b="1" spc="-20" dirty="0">
                <a:solidFill>
                  <a:schemeClr val="tx2"/>
                </a:solidFill>
                <a:latin typeface="DINOT-Bold" panose="02000503030000020003" pitchFamily="2" charset="77"/>
              </a:rPr>
              <a:t>Partner Information Form </a:t>
            </a:r>
            <a:r>
              <a:rPr lang="en-GB" sz="1250" spc="-20" dirty="0">
                <a:solidFill>
                  <a:schemeClr val="tx2"/>
                </a:solidFill>
                <a:latin typeface="DINOT-Regular" panose="02000503030000020003" pitchFamily="2" charset="77"/>
              </a:rPr>
              <a:t>(one for each partner) to record results of IPV screening. Offer HIVST for partner, if applicable.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940592-71DB-4CA0-8561-8F02F4F36ECF}"/>
              </a:ext>
            </a:extLst>
          </p:cNvPr>
          <p:cNvSpPr/>
          <p:nvPr/>
        </p:nvSpPr>
        <p:spPr>
          <a:xfrm>
            <a:off x="8768653" y="2171213"/>
            <a:ext cx="2681330" cy="7406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50" spc="-30" dirty="0">
                <a:solidFill>
                  <a:schemeClr val="tx2"/>
                </a:solidFill>
                <a:latin typeface="DINOT-Regular" panose="02000503030000020003" pitchFamily="2" charset="77"/>
              </a:rPr>
              <a:t>Exclude partners posing risk of IPV, refer index client to IPV services and discuss other disclosure options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B01DC9-807E-42D1-97C8-1C89789199E5}"/>
              </a:ext>
            </a:extLst>
          </p:cNvPr>
          <p:cNvSpPr/>
          <p:nvPr/>
        </p:nvSpPr>
        <p:spPr>
          <a:xfrm>
            <a:off x="4652758" y="2972704"/>
            <a:ext cx="6797221" cy="28469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50" b="1" dirty="0">
                <a:solidFill>
                  <a:schemeClr val="tx1"/>
                </a:solidFill>
                <a:latin typeface="DINOT-Bold" panose="02000503030000020003" pitchFamily="2" charset="77"/>
              </a:rPr>
              <a:t>HIVST FOR PARTNER/S OFFER ACCEPTED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241CEA-1F48-403F-9F8A-8B693DEC58EC}"/>
              </a:ext>
            </a:extLst>
          </p:cNvPr>
          <p:cNvSpPr/>
          <p:nvPr/>
        </p:nvSpPr>
        <p:spPr>
          <a:xfrm>
            <a:off x="5884234" y="5154442"/>
            <a:ext cx="928246" cy="278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50" b="1" dirty="0">
                <a:solidFill>
                  <a:schemeClr val="bg1"/>
                </a:solidFill>
                <a:latin typeface="DINOT-Bold" panose="02000503030000020003" pitchFamily="2" charset="77"/>
              </a:rPr>
              <a:t>HIVST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48B9F29-5B6E-4A5D-9DA6-72E8F45FB411}"/>
              </a:ext>
            </a:extLst>
          </p:cNvPr>
          <p:cNvSpPr/>
          <p:nvPr/>
        </p:nvSpPr>
        <p:spPr>
          <a:xfrm>
            <a:off x="6348357" y="5490590"/>
            <a:ext cx="3401065" cy="314980"/>
          </a:xfrm>
          <a:prstGeom prst="roundRect">
            <a:avLst/>
          </a:prstGeom>
          <a:solidFill>
            <a:schemeClr val="tx2">
              <a:alpha val="4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50" b="1" dirty="0">
                <a:latin typeface="DINOT-Bold" panose="02000503030000020003" pitchFamily="2" charset="77"/>
              </a:rPr>
              <a:t>Were partners successfully contacted?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23BA2EA-4296-4DB1-A3E4-D28665C74170}"/>
              </a:ext>
            </a:extLst>
          </p:cNvPr>
          <p:cNvSpPr/>
          <p:nvPr/>
        </p:nvSpPr>
        <p:spPr>
          <a:xfrm>
            <a:off x="4604633" y="5921840"/>
            <a:ext cx="3441325" cy="52780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50" b="1" spc="-40" dirty="0">
                <a:solidFill>
                  <a:schemeClr val="tx2"/>
                </a:solidFill>
                <a:latin typeface="DINOT-Bold" panose="02000503030000020003" pitchFamily="2" charset="77"/>
              </a:rPr>
              <a:t>YES: </a:t>
            </a:r>
            <a:r>
              <a:rPr lang="en-GB" sz="1250" spc="-40" dirty="0">
                <a:solidFill>
                  <a:schemeClr val="tx2"/>
                </a:solidFill>
                <a:latin typeface="DINOT-Regular" panose="02000503030000020003" pitchFamily="2" charset="77"/>
              </a:rPr>
              <a:t>Record successful partner contact and HIV status on Outcome of Partner Testing Form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0E591FC-2BCA-47AB-B33E-1733477887C9}"/>
              </a:ext>
            </a:extLst>
          </p:cNvPr>
          <p:cNvSpPr/>
          <p:nvPr/>
        </p:nvSpPr>
        <p:spPr>
          <a:xfrm>
            <a:off x="8045294" y="5921443"/>
            <a:ext cx="3401065" cy="52780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50" b="1" spc="-40" dirty="0">
                <a:solidFill>
                  <a:schemeClr val="tx2"/>
                </a:solidFill>
                <a:latin typeface="DINOT-Bold" panose="02000503030000020003" pitchFamily="2" charset="77"/>
              </a:rPr>
              <a:t>NO: </a:t>
            </a:r>
            <a:r>
              <a:rPr lang="en-GB" sz="1250" spc="-40" dirty="0">
                <a:solidFill>
                  <a:schemeClr val="tx2"/>
                </a:solidFill>
                <a:latin typeface="DINOT-Regular" panose="02000503030000020003" pitchFamily="2" charset="77"/>
              </a:rPr>
              <a:t>Record successful partner contact and HIV status on Outcome of Partner Testing Form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AF8D32-9C5B-47B2-9BC1-EFF2665DF5A5}"/>
              </a:ext>
            </a:extLst>
          </p:cNvPr>
          <p:cNvCxnSpPr>
            <a:cxnSpLocks/>
          </p:cNvCxnSpPr>
          <p:nvPr/>
        </p:nvCxnSpPr>
        <p:spPr>
          <a:xfrm>
            <a:off x="4437758" y="1369943"/>
            <a:ext cx="166875" cy="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910D5172-9091-D7C1-017A-7116FCCE1741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Steps</a:t>
            </a:r>
            <a:r>
              <a:rPr lang="en-ZA" sz="2500" baseline="0" dirty="0">
                <a:solidFill>
                  <a:schemeClr val="accent1"/>
                </a:solidFill>
                <a:latin typeface="DINOT-Regular" panose="02000503030000020003" pitchFamily="2" charset="77"/>
              </a:rPr>
              <a:t> for Partner Testing Options Using HIV Self-Testing</a:t>
            </a:r>
            <a:endParaRPr lang="en-ZA" sz="2500" dirty="0">
              <a:solidFill>
                <a:schemeClr val="accent1"/>
              </a:solidFill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BD0668-E01C-BA17-1959-F71B95801B38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B16DBE95-A8AD-5B59-5E94-887A55C38A23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D2DF2F-6DE0-0EF7-653F-DBE6305811D2}"/>
              </a:ext>
            </a:extLst>
          </p:cNvPr>
          <p:cNvSpPr txBox="1"/>
          <p:nvPr/>
        </p:nvSpPr>
        <p:spPr>
          <a:xfrm>
            <a:off x="736600" y="6457949"/>
            <a:ext cx="1039579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5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LightItalic" panose="020B0504020101010102" pitchFamily="34" charset="77"/>
              </a:rPr>
              <a:t>Source: HIV Self-Testing Operational Guide – For the planning, implementation, monitoring and reporting of HIV self-testing. PEPFAR, USAID, </a:t>
            </a:r>
            <a:r>
              <a:rPr kumimoji="0" lang="en-ZA" sz="125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LightItalic" panose="020B0504020101010102" pitchFamily="34" charset="77"/>
              </a:rPr>
              <a:t>EpiC</a:t>
            </a:r>
            <a:r>
              <a:rPr kumimoji="0" lang="en-ZA" sz="125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LightItalic" panose="020B0504020101010102" pitchFamily="34" charset="77"/>
              </a:rPr>
              <a:t>. 2021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EA1B09F-2DA6-D8CA-ACB1-399FED25D898}"/>
              </a:ext>
            </a:extLst>
          </p:cNvPr>
          <p:cNvCxnSpPr>
            <a:cxnSpLocks/>
          </p:cNvCxnSpPr>
          <p:nvPr/>
        </p:nvCxnSpPr>
        <p:spPr>
          <a:xfrm>
            <a:off x="4437758" y="1905756"/>
            <a:ext cx="166875" cy="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1AB1FA9-548D-F5E9-7796-BF720272F7B0}"/>
              </a:ext>
            </a:extLst>
          </p:cNvPr>
          <p:cNvCxnSpPr>
            <a:cxnSpLocks/>
          </p:cNvCxnSpPr>
          <p:nvPr/>
        </p:nvCxnSpPr>
        <p:spPr>
          <a:xfrm>
            <a:off x="4437758" y="2538561"/>
            <a:ext cx="166875" cy="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89BF9AF-81C1-2FC5-6E28-5078D6F9F22F}"/>
              </a:ext>
            </a:extLst>
          </p:cNvPr>
          <p:cNvCxnSpPr>
            <a:cxnSpLocks/>
          </p:cNvCxnSpPr>
          <p:nvPr/>
        </p:nvCxnSpPr>
        <p:spPr>
          <a:xfrm>
            <a:off x="4437758" y="3113820"/>
            <a:ext cx="166875" cy="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45C9FB5-044E-3B0A-ECE7-A049FCE9B5FE}"/>
              </a:ext>
            </a:extLst>
          </p:cNvPr>
          <p:cNvCxnSpPr>
            <a:cxnSpLocks/>
          </p:cNvCxnSpPr>
          <p:nvPr/>
        </p:nvCxnSpPr>
        <p:spPr>
          <a:xfrm>
            <a:off x="6418365" y="2060729"/>
            <a:ext cx="0" cy="11214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5AEB407-A54E-B2F7-FC4B-1C666A5AA0F8}"/>
              </a:ext>
            </a:extLst>
          </p:cNvPr>
          <p:cNvCxnSpPr>
            <a:cxnSpLocks/>
          </p:cNvCxnSpPr>
          <p:nvPr/>
        </p:nvCxnSpPr>
        <p:spPr>
          <a:xfrm>
            <a:off x="8601778" y="2538561"/>
            <a:ext cx="166875" cy="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0F505AB-885F-7A5E-17E0-593B11E249ED}"/>
              </a:ext>
            </a:extLst>
          </p:cNvPr>
          <p:cNvSpPr/>
          <p:nvPr/>
        </p:nvSpPr>
        <p:spPr>
          <a:xfrm>
            <a:off x="4652757" y="3375503"/>
            <a:ext cx="1695600" cy="1630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en-GB" sz="1250" b="1" dirty="0">
                <a:solidFill>
                  <a:schemeClr val="tx2"/>
                </a:solidFill>
                <a:latin typeface="DINOT-Bold" panose="02000503030000020003" pitchFamily="2" charset="77"/>
              </a:rPr>
              <a:t>Client referral: </a:t>
            </a:r>
            <a:r>
              <a:rPr lang="en-GB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Coach client on disclosure, provide HIVST kit plus Tips for Telling your Partner about HIV and referral slip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F519717-5021-047F-D9A2-773583E7AAC2}"/>
              </a:ext>
            </a:extLst>
          </p:cNvPr>
          <p:cNvCxnSpPr>
            <a:cxnSpLocks/>
          </p:cNvCxnSpPr>
          <p:nvPr/>
        </p:nvCxnSpPr>
        <p:spPr>
          <a:xfrm>
            <a:off x="5497618" y="3257387"/>
            <a:ext cx="0" cy="11214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87B7FEAF-4163-6DF7-1CB5-1F75A2B6AFC2}"/>
              </a:ext>
            </a:extLst>
          </p:cNvPr>
          <p:cNvSpPr/>
          <p:nvPr/>
        </p:nvSpPr>
        <p:spPr>
          <a:xfrm>
            <a:off x="6353298" y="3375503"/>
            <a:ext cx="1695600" cy="1630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en-GB" sz="1250" b="1" dirty="0">
                <a:solidFill>
                  <a:schemeClr val="tx2"/>
                </a:solidFill>
                <a:latin typeface="DINOT-Bold" panose="02000503030000020003" pitchFamily="2" charset="77"/>
              </a:rPr>
              <a:t>Contract referral: </a:t>
            </a:r>
            <a:r>
              <a:rPr lang="en-GB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Provide HIVST kit plus referral slip and Disclosure Script; agree that client will refer partner for HTS within 30 days.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5195BBB-5F48-34C9-ACE3-B42980BDC23E}"/>
              </a:ext>
            </a:extLst>
          </p:cNvPr>
          <p:cNvSpPr/>
          <p:nvPr/>
        </p:nvSpPr>
        <p:spPr>
          <a:xfrm>
            <a:off x="8053839" y="3375503"/>
            <a:ext cx="1695600" cy="1630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en-GB" sz="1250" b="1" dirty="0">
                <a:solidFill>
                  <a:schemeClr val="tx2"/>
                </a:solidFill>
                <a:latin typeface="DINOT-Bold" panose="02000503030000020003" pitchFamily="2" charset="77"/>
              </a:rPr>
              <a:t>Provider referral: </a:t>
            </a:r>
            <a:r>
              <a:rPr lang="en-GB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Initiate partner contact attempts using Telephone and Home Visit Scripts; CHWs conduct assisted HIVST during home visit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9D3E191-8EDE-7048-8149-1E20E59C781D}"/>
              </a:ext>
            </a:extLst>
          </p:cNvPr>
          <p:cNvSpPr/>
          <p:nvPr/>
        </p:nvSpPr>
        <p:spPr>
          <a:xfrm>
            <a:off x="9754379" y="3375503"/>
            <a:ext cx="1695600" cy="1630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en-GB" sz="1250" b="1" dirty="0">
                <a:solidFill>
                  <a:schemeClr val="tx2"/>
                </a:solidFill>
                <a:latin typeface="DINOT-Bold" panose="02000503030000020003" pitchFamily="2" charset="77"/>
              </a:rPr>
              <a:t>Dual referral: </a:t>
            </a:r>
            <a:r>
              <a:rPr lang="en-GB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Coach client on joint disclosure, make a plan for when and where it will take place. Offer HTS/HIVST to partner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A6BD449-4097-A72A-2A29-7096AD1118F3}"/>
              </a:ext>
            </a:extLst>
          </p:cNvPr>
          <p:cNvCxnSpPr>
            <a:cxnSpLocks/>
          </p:cNvCxnSpPr>
          <p:nvPr/>
        </p:nvCxnSpPr>
        <p:spPr>
          <a:xfrm>
            <a:off x="10589786" y="3257387"/>
            <a:ext cx="0" cy="11214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F325159-50EC-0409-619A-9CA8365BBF99}"/>
              </a:ext>
            </a:extLst>
          </p:cNvPr>
          <p:cNvCxnSpPr>
            <a:cxnSpLocks/>
          </p:cNvCxnSpPr>
          <p:nvPr/>
        </p:nvCxnSpPr>
        <p:spPr>
          <a:xfrm>
            <a:off x="8892396" y="3257387"/>
            <a:ext cx="0" cy="11214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3AECE8A-46AF-4A13-6BEF-B3016038F5D3}"/>
              </a:ext>
            </a:extLst>
          </p:cNvPr>
          <p:cNvCxnSpPr>
            <a:cxnSpLocks/>
          </p:cNvCxnSpPr>
          <p:nvPr/>
        </p:nvCxnSpPr>
        <p:spPr>
          <a:xfrm>
            <a:off x="7195007" y="3257387"/>
            <a:ext cx="0" cy="11214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BCA766-4D70-DA1B-05A5-6A3BFE00C8E5}"/>
              </a:ext>
            </a:extLst>
          </p:cNvPr>
          <p:cNvCxnSpPr>
            <a:cxnSpLocks/>
          </p:cNvCxnSpPr>
          <p:nvPr/>
        </p:nvCxnSpPr>
        <p:spPr>
          <a:xfrm flipV="1">
            <a:off x="6838994" y="5016313"/>
            <a:ext cx="235556" cy="254379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19D6FC9-9B67-1287-1FBC-B2D8B062A3B5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5500557" y="5006303"/>
            <a:ext cx="0" cy="657897"/>
          </a:xfrm>
          <a:prstGeom prst="straightConnector1">
            <a:avLst/>
          </a:prstGeom>
          <a:ln w="317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0CCDF05-E0B8-6D69-B4C6-BB53B044AFD5}"/>
              </a:ext>
            </a:extLst>
          </p:cNvPr>
          <p:cNvCxnSpPr>
            <a:cxnSpLocks/>
          </p:cNvCxnSpPr>
          <p:nvPr/>
        </p:nvCxnSpPr>
        <p:spPr>
          <a:xfrm>
            <a:off x="5497618" y="5648080"/>
            <a:ext cx="834555" cy="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A017B51-2EEA-4636-192D-469A62C300B8}"/>
              </a:ext>
            </a:extLst>
          </p:cNvPr>
          <p:cNvCxnSpPr>
            <a:cxnSpLocks/>
          </p:cNvCxnSpPr>
          <p:nvPr/>
        </p:nvCxnSpPr>
        <p:spPr>
          <a:xfrm flipH="1" flipV="1">
            <a:off x="5625636" y="5016313"/>
            <a:ext cx="235556" cy="254379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D093EB7-A3C9-328C-8A02-DF48A802439D}"/>
              </a:ext>
            </a:extLst>
          </p:cNvPr>
          <p:cNvSpPr/>
          <p:nvPr/>
        </p:nvSpPr>
        <p:spPr>
          <a:xfrm>
            <a:off x="10138056" y="5154442"/>
            <a:ext cx="928246" cy="278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50" b="1" dirty="0">
                <a:solidFill>
                  <a:schemeClr val="bg1"/>
                </a:solidFill>
                <a:latin typeface="DINOT-Bold" panose="02000503030000020003" pitchFamily="2" charset="77"/>
              </a:rPr>
              <a:t>HIVST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9C2B7393-F1EE-C9F0-123C-1E2727386D20}"/>
              </a:ext>
            </a:extLst>
          </p:cNvPr>
          <p:cNvCxnSpPr>
            <a:cxnSpLocks/>
            <a:endCxn id="85" idx="2"/>
          </p:cNvCxnSpPr>
          <p:nvPr/>
        </p:nvCxnSpPr>
        <p:spPr>
          <a:xfrm flipV="1">
            <a:off x="10602179" y="5006303"/>
            <a:ext cx="0" cy="148139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384574D8-D60E-827A-75DE-0740D4BCA214}"/>
              </a:ext>
            </a:extLst>
          </p:cNvPr>
          <p:cNvCxnSpPr>
            <a:cxnSpLocks/>
          </p:cNvCxnSpPr>
          <p:nvPr/>
        </p:nvCxnSpPr>
        <p:spPr>
          <a:xfrm>
            <a:off x="8889690" y="5805570"/>
            <a:ext cx="0" cy="114808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301F957E-25EE-11FB-AF19-51B8C07B4FBC}"/>
              </a:ext>
            </a:extLst>
          </p:cNvPr>
          <p:cNvCxnSpPr>
            <a:cxnSpLocks/>
          </p:cNvCxnSpPr>
          <p:nvPr/>
        </p:nvCxnSpPr>
        <p:spPr>
          <a:xfrm>
            <a:off x="7199115" y="5805570"/>
            <a:ext cx="0" cy="114808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9">
            <a:extLst>
              <a:ext uri="{FF2B5EF4-FFF2-40B4-BE49-F238E27FC236}">
                <a16:creationId xmlns:a16="http://schemas.microsoft.com/office/drawing/2014/main" id="{8E14AEAC-4998-C52A-58CB-F73B16CC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2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40">
            <a:extLst>
              <a:ext uri="{FF2B5EF4-FFF2-40B4-BE49-F238E27FC236}">
                <a16:creationId xmlns:a16="http://schemas.microsoft.com/office/drawing/2014/main" id="{62F250A4-954F-85BE-28CF-2439CF3E35DC}"/>
              </a:ext>
            </a:extLst>
          </p:cNvPr>
          <p:cNvSpPr/>
          <p:nvPr/>
        </p:nvSpPr>
        <p:spPr>
          <a:xfrm>
            <a:off x="4950374" y="3437448"/>
            <a:ext cx="3901202" cy="3519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Client offered HIVST kits for partner/s</a:t>
            </a: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id="{8ED92891-DD5B-0282-DC97-CF6926D7380C}"/>
              </a:ext>
            </a:extLst>
          </p:cNvPr>
          <p:cNvSpPr/>
          <p:nvPr/>
        </p:nvSpPr>
        <p:spPr>
          <a:xfrm>
            <a:off x="4956098" y="1103587"/>
            <a:ext cx="6499302" cy="3575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Clients testing positive for HIV </a:t>
            </a:r>
          </a:p>
        </p:txBody>
      </p:sp>
      <p:sp>
        <p:nvSpPr>
          <p:cNvPr id="28" name="Rectangle: Rounded Corners 39">
            <a:extLst>
              <a:ext uri="{FF2B5EF4-FFF2-40B4-BE49-F238E27FC236}">
                <a16:creationId xmlns:a16="http://schemas.microsoft.com/office/drawing/2014/main" id="{2727875F-CF63-5B8F-FF2A-03242E11527A}"/>
              </a:ext>
            </a:extLst>
          </p:cNvPr>
          <p:cNvSpPr/>
          <p:nvPr/>
        </p:nvSpPr>
        <p:spPr>
          <a:xfrm>
            <a:off x="4950372" y="2835345"/>
            <a:ext cx="3901177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DINOT-Bold" panose="02000503030000020003" pitchFamily="2" charset="77"/>
              </a:rPr>
              <a:t>Eligible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5A62F1-3035-54A2-71EF-03D433CDC363}"/>
              </a:ext>
            </a:extLst>
          </p:cNvPr>
          <p:cNvCxnSpPr>
            <a:cxnSpLocks/>
          </p:cNvCxnSpPr>
          <p:nvPr/>
        </p:nvCxnSpPr>
        <p:spPr>
          <a:xfrm>
            <a:off x="8205749" y="1495092"/>
            <a:ext cx="0" cy="45601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6E761B0-CAA4-73D0-08C0-6D39FDF04EDC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FBCB3FB-A0DD-6763-652D-CD662129440C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38" name="Rectangle: Rounded Corners 50">
            <a:extLst>
              <a:ext uri="{FF2B5EF4-FFF2-40B4-BE49-F238E27FC236}">
                <a16:creationId xmlns:a16="http://schemas.microsoft.com/office/drawing/2014/main" id="{312B1716-1A65-2A05-F49E-1BFF0D21A874}"/>
              </a:ext>
            </a:extLst>
          </p:cNvPr>
          <p:cNvSpPr/>
          <p:nvPr/>
        </p:nvSpPr>
        <p:spPr>
          <a:xfrm>
            <a:off x="8996082" y="3189432"/>
            <a:ext cx="2459318" cy="1140628"/>
          </a:xfrm>
          <a:prstGeom prst="roundRect">
            <a:avLst/>
          </a:prstGeom>
          <a:solidFill>
            <a:schemeClr val="bg2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Referral to gender-based violence services.</a:t>
            </a:r>
          </a:p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No HIVST distribution.</a:t>
            </a:r>
          </a:p>
        </p:txBody>
      </p:sp>
      <p:sp>
        <p:nvSpPr>
          <p:cNvPr id="39" name="Rectangle: Rounded Corners 3">
            <a:extLst>
              <a:ext uri="{FF2B5EF4-FFF2-40B4-BE49-F238E27FC236}">
                <a16:creationId xmlns:a16="http://schemas.microsoft.com/office/drawing/2014/main" id="{2E43C2B2-F562-8356-358F-CB359C3618DA}"/>
              </a:ext>
            </a:extLst>
          </p:cNvPr>
          <p:cNvSpPr/>
          <p:nvPr/>
        </p:nvSpPr>
        <p:spPr>
          <a:xfrm>
            <a:off x="4956098" y="1997708"/>
            <a:ext cx="6499302" cy="61293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Eligibility assessment for HIVST secondary distribution</a:t>
            </a:r>
          </a:p>
          <a:p>
            <a:pPr algn="ctr"/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(screening for intimate partner violence)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F260238-24FD-18F4-FFC0-FDED7D3B92D4}"/>
              </a:ext>
            </a:extLst>
          </p:cNvPr>
          <p:cNvCxnSpPr>
            <a:cxnSpLocks/>
          </p:cNvCxnSpPr>
          <p:nvPr/>
        </p:nvCxnSpPr>
        <p:spPr>
          <a:xfrm rot="2700000">
            <a:off x="7009821" y="2618812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39">
            <a:extLst>
              <a:ext uri="{FF2B5EF4-FFF2-40B4-BE49-F238E27FC236}">
                <a16:creationId xmlns:a16="http://schemas.microsoft.com/office/drawing/2014/main" id="{9E00361B-96F1-314D-7348-2DC79DAB0080}"/>
              </a:ext>
            </a:extLst>
          </p:cNvPr>
          <p:cNvSpPr/>
          <p:nvPr/>
        </p:nvSpPr>
        <p:spPr>
          <a:xfrm>
            <a:off x="8996083" y="2835345"/>
            <a:ext cx="2459318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DINOT-Bold" panose="02000503030000020003" pitchFamily="2" charset="77"/>
              </a:rPr>
              <a:t>Ineligible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06E0D47-C317-7176-BD2C-B7BC80AE508C}"/>
              </a:ext>
            </a:extLst>
          </p:cNvPr>
          <p:cNvCxnSpPr>
            <a:cxnSpLocks/>
          </p:cNvCxnSpPr>
          <p:nvPr/>
        </p:nvCxnSpPr>
        <p:spPr>
          <a:xfrm rot="18900000" flipH="1">
            <a:off x="10125379" y="2618811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B1BAAB1-531C-4057-78EE-D0829EBFCBDC}"/>
              </a:ext>
            </a:extLst>
          </p:cNvPr>
          <p:cNvCxnSpPr>
            <a:cxnSpLocks/>
          </p:cNvCxnSpPr>
          <p:nvPr/>
        </p:nvCxnSpPr>
        <p:spPr>
          <a:xfrm>
            <a:off x="6912094" y="3204939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50">
            <a:extLst>
              <a:ext uri="{FF2B5EF4-FFF2-40B4-BE49-F238E27FC236}">
                <a16:creationId xmlns:a16="http://schemas.microsoft.com/office/drawing/2014/main" id="{C1A84B9E-89AC-DA0A-3B5F-9D20A3D66D91}"/>
              </a:ext>
            </a:extLst>
          </p:cNvPr>
          <p:cNvSpPr/>
          <p:nvPr/>
        </p:nvSpPr>
        <p:spPr>
          <a:xfrm>
            <a:off x="6227577" y="4398530"/>
            <a:ext cx="2617200" cy="692644"/>
          </a:xfrm>
          <a:prstGeom prst="roundRect">
            <a:avLst/>
          </a:prstGeom>
          <a:solidFill>
            <a:schemeClr val="bg2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Client offered option of anonymous contact testing</a:t>
            </a:r>
          </a:p>
        </p:txBody>
      </p:sp>
      <p:sp>
        <p:nvSpPr>
          <p:cNvPr id="49" name="Rectangle: Rounded Corners 39">
            <a:extLst>
              <a:ext uri="{FF2B5EF4-FFF2-40B4-BE49-F238E27FC236}">
                <a16:creationId xmlns:a16="http://schemas.microsoft.com/office/drawing/2014/main" id="{4C5E5E85-FCD1-DEDE-4EBD-7EDC8BBB4048}"/>
              </a:ext>
            </a:extLst>
          </p:cNvPr>
          <p:cNvSpPr/>
          <p:nvPr/>
        </p:nvSpPr>
        <p:spPr>
          <a:xfrm>
            <a:off x="6233707" y="4044443"/>
            <a:ext cx="2617200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DINOT-Bold" panose="02000503030000020003" pitchFamily="2" charset="77"/>
              </a:rPr>
              <a:t>Offer refused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ED7461-1E1E-0539-2403-347152737DC5}"/>
              </a:ext>
            </a:extLst>
          </p:cNvPr>
          <p:cNvCxnSpPr>
            <a:cxnSpLocks/>
          </p:cNvCxnSpPr>
          <p:nvPr/>
        </p:nvCxnSpPr>
        <p:spPr>
          <a:xfrm>
            <a:off x="7618971" y="3808828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39">
            <a:extLst>
              <a:ext uri="{FF2B5EF4-FFF2-40B4-BE49-F238E27FC236}">
                <a16:creationId xmlns:a16="http://schemas.microsoft.com/office/drawing/2014/main" id="{A233ECE0-C65D-982C-BE05-37C6A8B604FD}"/>
              </a:ext>
            </a:extLst>
          </p:cNvPr>
          <p:cNvSpPr/>
          <p:nvPr/>
        </p:nvSpPr>
        <p:spPr>
          <a:xfrm>
            <a:off x="3398523" y="4041340"/>
            <a:ext cx="2617200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DINOT-Bold" panose="02000503030000020003" pitchFamily="2" charset="77"/>
              </a:rPr>
              <a:t>Offer accepted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D94E0BD-8A82-2ED9-86AA-02A970AD980C}"/>
              </a:ext>
            </a:extLst>
          </p:cNvPr>
          <p:cNvCxnSpPr>
            <a:cxnSpLocks/>
          </p:cNvCxnSpPr>
          <p:nvPr/>
        </p:nvCxnSpPr>
        <p:spPr>
          <a:xfrm flipH="1">
            <a:off x="4718411" y="3778011"/>
            <a:ext cx="209680" cy="20968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3">
            <a:extLst>
              <a:ext uri="{FF2B5EF4-FFF2-40B4-BE49-F238E27FC236}">
                <a16:creationId xmlns:a16="http://schemas.microsoft.com/office/drawing/2014/main" id="{1BEB1CE2-E4C0-A03B-3F2D-751E53F5D105}"/>
              </a:ext>
            </a:extLst>
          </p:cNvPr>
          <p:cNvSpPr/>
          <p:nvPr/>
        </p:nvSpPr>
        <p:spPr>
          <a:xfrm>
            <a:off x="736601" y="4647980"/>
            <a:ext cx="5279122" cy="3575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spc="-50" dirty="0">
                <a:solidFill>
                  <a:schemeClr val="bg1"/>
                </a:solidFill>
                <a:latin typeface="DINOT-Regular" panose="02000503030000020003" pitchFamily="2" charset="77"/>
              </a:rPr>
              <a:t>Video or in-person HIVST demonstration (individuals or groups)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930BA2-A49C-16DC-5C31-A29D4D40919C}"/>
              </a:ext>
            </a:extLst>
          </p:cNvPr>
          <p:cNvCxnSpPr>
            <a:cxnSpLocks/>
          </p:cNvCxnSpPr>
          <p:nvPr/>
        </p:nvCxnSpPr>
        <p:spPr>
          <a:xfrm>
            <a:off x="3415875" y="5016035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3">
            <a:extLst>
              <a:ext uri="{FF2B5EF4-FFF2-40B4-BE49-F238E27FC236}">
                <a16:creationId xmlns:a16="http://schemas.microsoft.com/office/drawing/2014/main" id="{2F5F5BD8-BDE1-7684-6D3D-4CD619BB4EBD}"/>
              </a:ext>
            </a:extLst>
          </p:cNvPr>
          <p:cNvSpPr/>
          <p:nvPr/>
        </p:nvSpPr>
        <p:spPr>
          <a:xfrm>
            <a:off x="736601" y="5223774"/>
            <a:ext cx="5279122" cy="3575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Distribution of HIVST kits and IEC materials for partners</a:t>
            </a:r>
          </a:p>
        </p:txBody>
      </p:sp>
      <p:sp>
        <p:nvSpPr>
          <p:cNvPr id="57" name="Rectangle: Rounded Corners 50">
            <a:extLst>
              <a:ext uri="{FF2B5EF4-FFF2-40B4-BE49-F238E27FC236}">
                <a16:creationId xmlns:a16="http://schemas.microsoft.com/office/drawing/2014/main" id="{96B8FD33-E5A8-7DC4-A018-480BF132D907}"/>
              </a:ext>
            </a:extLst>
          </p:cNvPr>
          <p:cNvSpPr/>
          <p:nvPr/>
        </p:nvSpPr>
        <p:spPr>
          <a:xfrm>
            <a:off x="727767" y="5588223"/>
            <a:ext cx="5284323" cy="612934"/>
          </a:xfrm>
          <a:prstGeom prst="roundRect">
            <a:avLst/>
          </a:prstGeom>
          <a:solidFill>
            <a:schemeClr val="bg2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spc="-30" dirty="0">
                <a:solidFill>
                  <a:schemeClr val="tx2"/>
                </a:solidFill>
                <a:latin typeface="DINOT-Regular" panose="02000503030000020003" pitchFamily="2" charset="77"/>
              </a:rPr>
              <a:t>Follow-up with clients; at next clinic visit; follow-up with sexual partners directly or through community-level tracing 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14C89BB-BAFE-5FD5-19E0-A1FBFBD17232}"/>
              </a:ext>
            </a:extLst>
          </p:cNvPr>
          <p:cNvCxnSpPr>
            <a:cxnSpLocks/>
          </p:cNvCxnSpPr>
          <p:nvPr/>
        </p:nvCxnSpPr>
        <p:spPr>
          <a:xfrm>
            <a:off x="4706535" y="4408512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1">
            <a:extLst>
              <a:ext uri="{FF2B5EF4-FFF2-40B4-BE49-F238E27FC236}">
                <a16:creationId xmlns:a16="http://schemas.microsoft.com/office/drawing/2014/main" id="{4F318D03-4692-B5CD-ACBD-B2E8A95BB823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78483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Flowchart: </a:t>
            </a: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Facility Based Secondary Distribution, HIV Positive Client/Partner Test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73A6410F-4ED2-BCA6-D930-383C3293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3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A859B2B-CA0A-E867-772B-D243DB1E5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47" y="1109884"/>
            <a:ext cx="3744000" cy="24959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08B8EB-DF17-D01F-0F0D-B9E1259D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47" y="3638378"/>
            <a:ext cx="3745754" cy="280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0FFB9A-9889-FF48-09DD-7DF6FDCCA035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  <a:cs typeface="Poppins"/>
              </a:rPr>
              <a:t>Operational Aspects (1) – HIVST stations: Indoor Spaces within Facilities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4235D4-300B-AE2B-5730-CF36C0316539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24C081-882A-C39C-C84C-B4D5A3AA3860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33B92-009F-4D6C-2262-60258FE5D117}"/>
              </a:ext>
            </a:extLst>
          </p:cNvPr>
          <p:cNvSpPr txBox="1"/>
          <p:nvPr/>
        </p:nvSpPr>
        <p:spPr>
          <a:xfrm>
            <a:off x="731519" y="1109883"/>
            <a:ext cx="6424655" cy="4362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75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Private Rooms or Partitioned Areas: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Room setup: </a:t>
            </a:r>
            <a:r>
              <a:rPr lang="en-ZA" sz="15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Use designated private rooms with ventilation and comfortable seating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Partitions and cubicles: </a:t>
            </a:r>
            <a:r>
              <a:rPr lang="en-ZA" sz="15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Use portable partitions OR tents to create testing spaces in larger rooms or waiting areas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Signage for privacy: </a:t>
            </a:r>
            <a:r>
              <a:rPr lang="en-ZA" sz="15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Clearly mark areas with signs like "Testing in Progress" to maintain confidentiality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914400" algn="l"/>
              </a:tabLst>
            </a:pPr>
            <a:endParaRPr lang="en-ZA" sz="1500" dirty="0">
              <a:solidFill>
                <a:schemeClr val="tx2"/>
              </a:solidFill>
              <a:latin typeface="DINOT-Regular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914400" algn="l"/>
              </a:tabLst>
            </a:pPr>
            <a:r>
              <a:rPr lang="en-ZA" sz="175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Dedicated HIVST Stations: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Centralized kiosk or desk: </a:t>
            </a:r>
            <a:r>
              <a:rPr lang="en-ZA" sz="15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Place an HIVST station in high-traffic areas to increase accessibility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Information desk: </a:t>
            </a:r>
            <a:r>
              <a:rPr lang="en-ZA" sz="15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Provide staff to answer questions, distribute kits, and clarify the testing process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ZA" sz="15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75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Separate Entry and Exit Points: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5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Where possible, create separate entrances and exits for discreet client flow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ZA" sz="15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88310A5D-6625-134E-EE27-E6AD6ACF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94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1EA80-634D-B303-9A05-43963512E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400" y="1109883"/>
            <a:ext cx="3744000" cy="249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ED6E5A-E993-0C01-48A1-79B754668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400" y="3641053"/>
            <a:ext cx="3744000" cy="24370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A75997-D9A1-649A-7715-24080C949E8A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  <a:cs typeface="Poppins"/>
              </a:rPr>
              <a:t>Operational Aspects (2) – HIVST stations: Outdoor Spaces around Facilities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DD0587-0A3C-5DB7-52C1-7CE122F47A02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B14063-EEA9-3D8C-AEF3-A52A81261D66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8D0BE4-147E-3757-891A-9DF1BCCF233A}"/>
              </a:ext>
            </a:extLst>
          </p:cNvPr>
          <p:cNvSpPr txBox="1"/>
          <p:nvPr/>
        </p:nvSpPr>
        <p:spPr>
          <a:xfrm>
            <a:off x="731519" y="1109883"/>
            <a:ext cx="665402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20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Gazebos or Portable Tents:</a:t>
            </a:r>
          </a:p>
          <a:p>
            <a:pPr marL="285750" indent="-285750"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Gazebo setup: </a:t>
            </a: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Place outside the facility for high-traffic periods, ensuring privacy and ventilation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Ventilation and lighting: </a:t>
            </a: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Ensure adequate lighting for instructions and ventilation for client comfort</a:t>
            </a:r>
          </a:p>
          <a:p>
            <a:pPr>
              <a:buSzPts val="1000"/>
              <a:tabLst>
                <a:tab pos="914400" algn="l"/>
              </a:tabLst>
            </a:pPr>
            <a:endParaRPr lang="en-ZA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20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Mobile or Pop-Up Units:</a:t>
            </a:r>
          </a:p>
          <a:p>
            <a:pPr marL="285750" indent="-285750"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Vans or mobile clinics: </a:t>
            </a: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Provide a self-contained testing space for facilities with limited indoor space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Pop-up cubicles: </a:t>
            </a: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Set up modular cubicles or temporary walls for privacy during community events or outreach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97943EC8-6782-5991-AE7B-D195D9A3D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37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B3D52-84CF-E326-AD01-37904517B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0" y="1384660"/>
            <a:ext cx="4414520" cy="24866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82B4ED-00CF-446B-C390-3894B4E9C56E}"/>
              </a:ext>
            </a:extLst>
          </p:cNvPr>
          <p:cNvSpPr txBox="1">
            <a:spLocks/>
          </p:cNvSpPr>
          <p:nvPr/>
        </p:nvSpPr>
        <p:spPr>
          <a:xfrm>
            <a:off x="736601" y="212977"/>
            <a:ext cx="10718799" cy="86793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1"/>
                </a:solidFill>
                <a:latin typeface="DINOT-Regular" panose="02000503030000020003" pitchFamily="2" charset="77"/>
                <a:cs typeface="Poppins"/>
              </a:rPr>
              <a:t>Operational Aspects (3) – Other Facility Layout Considerations for HIVST in Facilities</a:t>
            </a:r>
            <a:endParaRPr lang="en-ZA" sz="28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2B9EDA-1DAE-B6B4-10DE-33A195CF335B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8F807F-C824-B559-116E-4027E0695A09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A935C-8A45-2112-09B4-50C9EBAAB2EB}"/>
              </a:ext>
            </a:extLst>
          </p:cNvPr>
          <p:cNvSpPr txBox="1"/>
          <p:nvPr/>
        </p:nvSpPr>
        <p:spPr>
          <a:xfrm>
            <a:off x="731519" y="1384660"/>
            <a:ext cx="6126481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SzPts val="1000"/>
              <a:buNone/>
              <a:tabLst>
                <a:tab pos="457200" algn="l"/>
              </a:tabLst>
            </a:pPr>
            <a:r>
              <a:rPr lang="en-ZA" sz="20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Clear Signage and Directions: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Post signs in high-traffic areas to direct clients easily to HIVST stations</a:t>
            </a:r>
          </a:p>
          <a:p>
            <a:pPr indent="0">
              <a:buSzPts val="1000"/>
              <a:buNone/>
              <a:tabLst>
                <a:tab pos="457200" algn="l"/>
              </a:tabLst>
            </a:pPr>
            <a:endParaRPr lang="en-ZA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indent="0">
              <a:buSzPts val="1000"/>
              <a:buNone/>
              <a:tabLst>
                <a:tab pos="457200" algn="l"/>
              </a:tabLst>
            </a:pPr>
            <a:r>
              <a:rPr lang="en-ZA" sz="20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Accessible Hygiene </a:t>
            </a:r>
            <a:r>
              <a:rPr lang="en-ZA" sz="2000" b="1" dirty="0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S</a:t>
            </a:r>
            <a:r>
              <a:rPr lang="en-ZA" sz="20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tations: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Hand-washing or hand sanitizer stations at testing area entrances for client hygiene</a:t>
            </a:r>
          </a:p>
          <a:p>
            <a:pPr indent="0">
              <a:buSzPts val="1000"/>
              <a:buNone/>
              <a:tabLst>
                <a:tab pos="457200" algn="l"/>
              </a:tabLst>
            </a:pPr>
            <a:endParaRPr lang="en-ZA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indent="0">
              <a:buSzPts val="1000"/>
              <a:buNone/>
              <a:tabLst>
                <a:tab pos="457200" algn="l"/>
              </a:tabLst>
            </a:pPr>
            <a:r>
              <a:rPr lang="en-ZA" sz="20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Seating Arrangements: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Place chairs outside testing rooms or gazebos to ensure client comfort and orderly flow</a:t>
            </a:r>
          </a:p>
          <a:p>
            <a:pPr indent="0">
              <a:buSzPts val="1000"/>
              <a:buNone/>
              <a:tabLst>
                <a:tab pos="457200" algn="l"/>
              </a:tabLst>
            </a:pPr>
            <a:endParaRPr lang="en-ZA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indent="0">
              <a:buSzPts val="1000"/>
              <a:buNone/>
              <a:tabLst>
                <a:tab pos="457200" algn="l"/>
              </a:tabLst>
            </a:pPr>
            <a:r>
              <a:rPr lang="en-ZA" sz="20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Privacy Screens for Public </a:t>
            </a:r>
            <a:r>
              <a:rPr lang="en-ZA" sz="2000" b="1" dirty="0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A</a:t>
            </a:r>
            <a:r>
              <a:rPr lang="en-ZA" sz="20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reas: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Use screens around testing booths in public areas to protect client privacy</a:t>
            </a:r>
          </a:p>
          <a:p>
            <a:pPr indent="0">
              <a:buNone/>
            </a:pPr>
            <a:endParaRPr lang="en-ZA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97FD09F6-56E9-78A3-E500-436CFF4AD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894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CBB3FF7-73DE-4D44-AB70-2076D4803988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  <a:cs typeface="Poppins"/>
              </a:rPr>
              <a:t>Operational Aspects (4) – Security and Safety Measures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5794B5-A922-DEC2-8673-A22C0D32B406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B370BB-2204-A2EF-DA3B-C9EE68E6A533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0C2604-A6A7-AF61-6412-602174F18DE2}"/>
              </a:ext>
            </a:extLst>
          </p:cNvPr>
          <p:cNvSpPr txBox="1"/>
          <p:nvPr/>
        </p:nvSpPr>
        <p:spPr>
          <a:xfrm>
            <a:off x="731519" y="1109883"/>
            <a:ext cx="1071879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Security personnel: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Ensure client safety with nearby security staff, especially for outdoor and mobile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ZA" sz="16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Response procedures: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Develop response plans for distressed clients, particularly for reactive results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ZA" sz="16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Temperature control: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Manage temperature in both indoor and outdoor settings for client comfort, especially in direct sunlight or low-ventilation areas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1600" dirty="0">
              <a:solidFill>
                <a:schemeClr val="tx2"/>
              </a:solidFill>
              <a:latin typeface="DINOT-Regular" panose="02000503030000020003" pitchFamily="2" charset="77"/>
            </a:endParaRP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ZA" sz="16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16CDF202-D3ED-4666-3BF1-8C81C7E6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>
            <a:extLst>
              <a:ext uri="{FF2B5EF4-FFF2-40B4-BE49-F238E27FC236}">
                <a16:creationId xmlns:a16="http://schemas.microsoft.com/office/drawing/2014/main" id="{8043D39C-C829-D64B-03CC-9707AF32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316" y="65973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>
            <a:extLst>
              <a:ext uri="{FF2B5EF4-FFF2-40B4-BE49-F238E27FC236}">
                <a16:creationId xmlns:a16="http://schemas.microsoft.com/office/drawing/2014/main" id="{9A9DF76A-7559-1D46-36D1-54730B58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716" y="67497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28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CBB3FF7-73DE-4D44-AB70-2076D4803988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  <a:cs typeface="Poppins"/>
              </a:rPr>
              <a:t>Operational Aspects (5) – Equipment and Supplies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5794B5-A922-DEC2-8673-A22C0D32B406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B370BB-2204-A2EF-DA3B-C9EE68E6A533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0C2604-A6A7-AF61-6412-602174F18DE2}"/>
              </a:ext>
            </a:extLst>
          </p:cNvPr>
          <p:cNvSpPr txBox="1"/>
          <p:nvPr/>
        </p:nvSpPr>
        <p:spPr>
          <a:xfrm>
            <a:off x="731519" y="1109883"/>
            <a:ext cx="107187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ZA" b="1" dirty="0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Test kit storage and accessibility:</a:t>
            </a:r>
          </a:p>
          <a:p>
            <a:pPr marL="285750" indent="-285750"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Store kits securely in a temperature-controlled area, with regular checks to prevent shortages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A" sz="1600" kern="100" dirty="0">
              <a:solidFill>
                <a:schemeClr val="tx2"/>
              </a:solidFill>
              <a:latin typeface="DINOT-Regular" panose="02000503030000020003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ZA" b="1" kern="100" dirty="0">
                <a:solidFill>
                  <a:schemeClr val="accent1"/>
                </a:solidFill>
                <a:latin typeface="DINOT-Bold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Disposal Bins for HIVST Kits:</a:t>
            </a:r>
          </a:p>
          <a:p>
            <a:pPr marL="285750" indent="-285750"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600" kern="100" dirty="0">
                <a:solidFill>
                  <a:schemeClr val="tx2"/>
                </a:solidFill>
                <a:latin typeface="DINOT-Regular" panose="02000503030000020003" pitchFamily="2" charset="77"/>
                <a:ea typeface="Aptos" panose="020B0004020202020204" pitchFamily="34" charset="0"/>
                <a:cs typeface="Times New Roman"/>
              </a:rPr>
              <a:t>Use designated bins for used kits, with scheduled collection to ensure cleanliness and safety. Some facilities may provide </a:t>
            </a:r>
            <a:r>
              <a:rPr lang="en-ZA" sz="1600" kern="100" dirty="0" err="1">
                <a:solidFill>
                  <a:schemeClr val="tx2"/>
                </a:solidFill>
                <a:latin typeface="DINOT-Regular" panose="02000503030000020003" pitchFamily="2" charset="77"/>
                <a:ea typeface="Aptos" panose="020B0004020202020204" pitchFamily="34" charset="0"/>
                <a:cs typeface="Times New Roman"/>
              </a:rPr>
              <a:t>labeled</a:t>
            </a:r>
            <a:r>
              <a:rPr lang="en-ZA" sz="1600" kern="100" dirty="0">
                <a:solidFill>
                  <a:schemeClr val="tx2"/>
                </a:solidFill>
                <a:latin typeface="DINOT-Regular" panose="02000503030000020003" pitchFamily="2" charset="77"/>
                <a:ea typeface="Aptos" panose="020B0004020202020204" pitchFamily="34" charset="0"/>
                <a:cs typeface="Times New Roman"/>
              </a:rPr>
              <a:t> disposal bins specifically for HIVST kits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824C3-A63A-3CF4-1575-59A4AB3EE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" t="1228" r="1911" b="1357"/>
          <a:stretch/>
        </p:blipFill>
        <p:spPr>
          <a:xfrm>
            <a:off x="8006830" y="1109883"/>
            <a:ext cx="3448570" cy="4894746"/>
          </a:xfrm>
          <a:prstGeom prst="rect">
            <a:avLst/>
          </a:prstGeom>
        </p:spPr>
      </p:pic>
      <p:pic>
        <p:nvPicPr>
          <p:cNvPr id="2" name="Picture 19">
            <a:extLst>
              <a:ext uri="{FF2B5EF4-FFF2-40B4-BE49-F238E27FC236}">
                <a16:creationId xmlns:a16="http://schemas.microsoft.com/office/drawing/2014/main" id="{0775B062-F4DA-DF31-897F-CC8B64BA2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657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FBC111-2DAD-C7C5-295E-148851D25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4" t="2642" r="1905" b="2521"/>
          <a:stretch/>
        </p:blipFill>
        <p:spPr>
          <a:xfrm>
            <a:off x="4569383" y="1109883"/>
            <a:ext cx="6886016" cy="48947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486F274-8D7D-882F-9CD4-F8D293DEF318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  <a:cs typeface="Poppins"/>
              </a:rPr>
              <a:t>Operational Aspects (6) – Placement of Client Educational Materials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89B474-276D-3C09-28B8-F3816B512F72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388DB8-8602-315C-B342-F7D04A616AF1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12923-BADA-4EF1-A7FF-C0A0D40785CC}"/>
              </a:ext>
            </a:extLst>
          </p:cNvPr>
          <p:cNvSpPr txBox="1"/>
          <p:nvPr/>
        </p:nvSpPr>
        <p:spPr>
          <a:xfrm>
            <a:off x="731519" y="1109883"/>
            <a:ext cx="3837863" cy="459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en-ZA" sz="175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Purpose: </a:t>
            </a:r>
          </a:p>
          <a:p>
            <a:pPr marL="285750" lvl="0" indent="-285750">
              <a:lnSpc>
                <a:spcPct val="10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5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Enhance client understanding of HIVST procedures without needing constant staff assistance</a:t>
            </a:r>
          </a:p>
          <a:p>
            <a:pPr marL="0" lvl="0" indent="0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endParaRPr lang="en-ZA" sz="15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en-ZA" sz="175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Types of materials:</a:t>
            </a:r>
          </a:p>
          <a:p>
            <a:pPr marL="285750" indent="-285750">
              <a:lnSpc>
                <a:spcPct val="100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Posters and brochures: </a:t>
            </a:r>
            <a:r>
              <a:rPr lang="en-ZA" sz="15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Place at HIVST stations to provide step-by-step instructions and contact information for follow-up</a:t>
            </a:r>
          </a:p>
          <a:p>
            <a:pPr marL="285750" indent="-285750">
              <a:lnSpc>
                <a:spcPct val="100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Instructional videos: </a:t>
            </a:r>
            <a:r>
              <a:rPr lang="en-ZA" sz="15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Set up video loops on tablets or monitors in waiting areas to guide clients on HIVST use and next steps</a:t>
            </a:r>
          </a:p>
          <a:p>
            <a:pPr>
              <a:lnSpc>
                <a:spcPct val="100000"/>
              </a:lnSpc>
              <a:buSzPts val="1000"/>
              <a:tabLst>
                <a:tab pos="914400" algn="l"/>
              </a:tabLst>
            </a:pPr>
            <a:endParaRPr lang="en-ZA" sz="15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en-ZA" sz="175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Placement: </a:t>
            </a:r>
          </a:p>
          <a:p>
            <a:pPr marL="285750" lvl="0" indent="-285750">
              <a:lnSpc>
                <a:spcPct val="10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5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Ensure materials are visible and easily accessible at registration areas, testing stations, and waiting areas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BAC3413B-2BC9-61B8-B2EF-B7104D2E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02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99A3EC7-1543-7B76-7CAF-09ADD9565670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  <a:cs typeface="Poppins"/>
              </a:rPr>
              <a:t>Operational Aspects (7) – Placement of Client Educational Materials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363B3A-2D42-D003-D772-069F3D4F429A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02F119-BD6E-2405-46D8-5E4135C0378D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687E6-F126-50A5-6B6E-C51C1D79F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" t="1228" r="1911" b="1357"/>
          <a:stretch/>
        </p:blipFill>
        <p:spPr>
          <a:xfrm>
            <a:off x="8006830" y="1109883"/>
            <a:ext cx="3448570" cy="4894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6FCBD0-9388-4363-7BD8-8D6B36CBD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2098" r="2549" b="2194"/>
          <a:stretch/>
        </p:blipFill>
        <p:spPr>
          <a:xfrm>
            <a:off x="4210704" y="1109883"/>
            <a:ext cx="3796126" cy="48947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592D49-B387-52F0-B821-5ACA054CCD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1016" r="1402" b="1357"/>
          <a:stretch/>
        </p:blipFill>
        <p:spPr>
          <a:xfrm>
            <a:off x="728133" y="1109883"/>
            <a:ext cx="3482571" cy="4910330"/>
          </a:xfrm>
          <a:prstGeom prst="rect">
            <a:avLst/>
          </a:prstGeom>
        </p:spPr>
      </p:pic>
      <p:pic>
        <p:nvPicPr>
          <p:cNvPr id="2" name="Picture 19">
            <a:extLst>
              <a:ext uri="{FF2B5EF4-FFF2-40B4-BE49-F238E27FC236}">
                <a16:creationId xmlns:a16="http://schemas.microsoft.com/office/drawing/2014/main" id="{890B1A2E-ADD1-7130-CB7D-0B91C8F2B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08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033D-4230-8230-8945-73999592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1" y="298018"/>
            <a:ext cx="10718799" cy="438582"/>
          </a:xfrm>
        </p:spPr>
        <p:txBody>
          <a:bodyPr wrap="square" anchor="b" anchorCtr="0">
            <a:spAutoFit/>
          </a:bodyPr>
          <a:lstStyle/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Learning Objectives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D58FE6-D71C-20B9-B973-A29720F6DF38}"/>
              </a:ext>
            </a:extLst>
          </p:cNvPr>
          <p:cNvSpPr txBox="1">
            <a:spLocks/>
          </p:cNvSpPr>
          <p:nvPr/>
        </p:nvSpPr>
        <p:spPr>
          <a:xfrm>
            <a:off x="736599" y="736600"/>
            <a:ext cx="10718799" cy="578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chemeClr val="accent1"/>
                </a:solidFill>
                <a:latin typeface="DINOT-Bold" panose="02000503030000020003" pitchFamily="2" charset="77"/>
              </a:rPr>
              <a:t>By the end of this module, participants will be able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DINOT-Regular" panose="02000503030000020003" pitchFamily="2" charset="77"/>
            </a:endParaRPr>
          </a:p>
          <a:p>
            <a:pPr marL="594995" lvl="1" indent="-34290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DINOT-Regular" panose="02000503030000020003" pitchFamily="2" charset="77"/>
              </a:rPr>
              <a:t>Design patient flow charts for HIVST in facilities</a:t>
            </a:r>
          </a:p>
          <a:p>
            <a:pPr marL="594995" lvl="1" indent="-34290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DINOT-Regular" panose="02000503030000020003" pitchFamily="2" charset="77"/>
              </a:rPr>
              <a:t>Understand the various available options for HIVST stations</a:t>
            </a:r>
          </a:p>
          <a:p>
            <a:pPr marL="594995" lvl="1" indent="-34290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DINOT-Regular" panose="02000503030000020003" pitchFamily="2" charset="77"/>
              </a:rPr>
              <a:t> Know the various digital and print resources available to clients in facilities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5ACE1B-D795-FCED-1BF2-9CF0B0292509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B337DD-8792-0F81-5F46-46AF50F8503F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6503C9B8-AE50-1947-B653-08C917A7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9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6D3128-C3AF-ED46-C30D-39D4FFEF4A76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  <a:cs typeface="Poppins"/>
              </a:rPr>
              <a:t>Operational Aspects (7) – Human Resources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7873D-33DD-1E32-072E-99BE34DDAB5C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82A80C-05CD-EE58-7907-6D4DB6E9A119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11E35-C54C-0FD2-4799-FEF6BE530F54}"/>
              </a:ext>
            </a:extLst>
          </p:cNvPr>
          <p:cNvSpPr txBox="1"/>
          <p:nvPr/>
        </p:nvSpPr>
        <p:spPr>
          <a:xfrm>
            <a:off x="731519" y="1109883"/>
            <a:ext cx="1071879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20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Apply Principles of Task </a:t>
            </a:r>
            <a:r>
              <a:rPr lang="en-ZA" sz="2000" b="1" dirty="0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S</a:t>
            </a:r>
            <a:r>
              <a:rPr lang="en-ZA" sz="20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haring:</a:t>
            </a:r>
          </a:p>
          <a:p>
            <a:pPr marL="285750" indent="-285750"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Allow multiple staff members (e.g., nurses, </a:t>
            </a:r>
            <a:r>
              <a:rPr lang="en-ZA" dirty="0" err="1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counselors</a:t>
            </a: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and support staff) to share responsibilities, ensuring all critical services are covered)</a:t>
            </a:r>
            <a:endParaRPr lang="en-ZA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ZA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20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Designated roles in HIVST: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Mobilisation and pre-test education: </a:t>
            </a: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Lay staff or trained volunteers can 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Kit distribution and initial guidance: </a:t>
            </a: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Lay staff or trained volunteers can distribute kits, provide basic usage instructions, and answer initial questions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Results interpretation support: </a:t>
            </a: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Lay staff can offer optional guidance on results interpretation, enhancing client confidence in self-testing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Linkage to confirmatory testing and preventive services: </a:t>
            </a: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Nurses or trained </a:t>
            </a:r>
            <a:r>
              <a:rPr lang="en-ZA" dirty="0" err="1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counselors</a:t>
            </a: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guide clients with reactive results to confirmatory testing, while lay staff can refer HIV-negative clients to HIV preventive services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69B712DD-101B-85BA-77D8-841A6593F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818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A97F718F-DEED-AF5F-F40A-7DECA9F6F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1117302"/>
            <a:ext cx="10718799" cy="528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800" b="1" kern="100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How can flowcharts and service layout design improve the integration of HIVST in facilities?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800" kern="1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Why is it important to establish clear client flow for HIVST services?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800" kern="1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What are some essential elements to include in an HIVST service layout?</a:t>
            </a:r>
            <a:br>
              <a:rPr lang="en-ZA" sz="1800" kern="1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ZA" sz="1800" kern="1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800" b="1" kern="100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What operational considerations are critical for effective HIVST integration?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800" kern="1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How does facility setup, such as space and privacy, impact client experience in HIVST?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800" kern="1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Why is hygiene and security important in areas designated for HIVST?</a:t>
            </a:r>
            <a:br>
              <a:rPr lang="en-ZA" sz="1800" kern="1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ZA" sz="1800" kern="1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800" b="1" kern="100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How can health workers support clients with HIVST instructions and result interpretation?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800" kern="1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What strategies can be used to make HIVST instructions clear and easy to follow?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800" kern="1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How can staff assist clients who have questions about interpreting their HIVST results?</a:t>
            </a:r>
            <a:br>
              <a:rPr lang="en-ZA" sz="1800" kern="1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ZA" sz="1800" kern="1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800" b="1" kern="100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What are the linkage to care requirements for clients with reactive HIVST results?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800" kern="1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Why is it important to have a clear linkage pathway to confirmatory testing for reactive results?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800" kern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How can facilities support clients with the non-reactive results to engage in preventive services?</a:t>
            </a:r>
            <a:endParaRPr kumimoji="0" lang="en-US" altLang="en-US" sz="18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EB12A2-F095-4E8D-2660-3567E87D9E50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Questions</a:t>
            </a:r>
            <a:endParaRPr lang="en-ZA" sz="2500" b="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5139A5-E993-1B91-A5D7-C9C426D44A0E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F5B372-C579-A97E-7D68-A36B19541717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2D7D8405-B239-82B1-3AB0-54204BFF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4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307CCB2-AD1F-5D2F-0A63-896D07C2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5FB6FD8-6418-EE57-A3BB-4E8298A24201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cs typeface="Poppins" panose="00000500000000000000" pitchFamily="2" charset="0"/>
              </a:rPr>
              <a:t>Exercise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41759-8D91-0C90-5C0F-30E87320EE84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1E0314-39F3-E02B-9161-FFB3D005543F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728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D73C-FDE9-AD3D-3B7C-BD6D1642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09047"/>
            <a:ext cx="7504875" cy="1836400"/>
          </a:xfrm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en-ZA" sz="1500" b="1" kern="100" dirty="0">
                <a:solidFill>
                  <a:srgbClr val="009CDE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Flowcharts</a:t>
            </a:r>
            <a:r>
              <a:rPr lang="en-ZA" sz="1500" kern="100" dirty="0">
                <a:effectLst/>
                <a:latin typeface="DINOT-Regular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are visual diagrams that map each step in the facility-based HIVST process, providing a clear, structured workflow for staff and clients. They streamline client movement through test kits distribution, testing, interpretation, and linkage steps, ensuring consistency and reducing confusion.</a:t>
            </a:r>
          </a:p>
          <a:p>
            <a:pPr marL="0" indent="0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en-ZA" sz="1500" b="1" kern="100" dirty="0">
                <a:solidFill>
                  <a:srgbClr val="009CDE"/>
                </a:solidFill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Service layouts</a:t>
            </a:r>
            <a:r>
              <a:rPr lang="en-ZA" sz="1500" b="1" kern="100" dirty="0">
                <a:solidFill>
                  <a:srgbClr val="009CDE"/>
                </a:solidFill>
                <a:latin typeface="DINOT-Bold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500" kern="100" dirty="0">
                <a:latin typeface="DINOT-Regular" panose="02000503030000020003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are the physical arrangements in a clinic that support privacy, accessibility, and ease of navigation. They are designed to create a client-friendly environment, enhancing comfort and confidentiality throughout the HIVST process.</a:t>
            </a:r>
            <a:endParaRPr lang="en-ZA" sz="1500" kern="100" dirty="0">
              <a:effectLst/>
              <a:latin typeface="DINOT-Regular" panose="02000503030000020003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20FCF-23A9-414F-1416-BFA68DF30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636" y="997340"/>
            <a:ext cx="3535053" cy="5528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0CAE96-D318-9AB5-C5E6-CB6106F17261}"/>
              </a:ext>
            </a:extLst>
          </p:cNvPr>
          <p:cNvSpPr txBox="1"/>
          <p:nvPr/>
        </p:nvSpPr>
        <p:spPr>
          <a:xfrm>
            <a:off x="736600" y="6457949"/>
            <a:ext cx="1039579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ZA" sz="1250" i="1" u="none" strike="noStrike" baseline="0" dirty="0">
                <a:solidFill>
                  <a:schemeClr val="tx2"/>
                </a:solidFill>
                <a:latin typeface="DINOT-LightItalic" panose="020B0504020101010102" pitchFamily="34" charset="77"/>
              </a:rPr>
              <a:t>Source: HIV Self-Testing Operational Guide – For the planning, implementation, monitoring and reporting of HIV self-testing. PEPFAR, USAID, </a:t>
            </a:r>
            <a:r>
              <a:rPr lang="en-ZA" sz="1250" i="1" u="none" strike="noStrike" baseline="0" dirty="0" err="1">
                <a:solidFill>
                  <a:schemeClr val="tx2"/>
                </a:solidFill>
                <a:latin typeface="DINOT-LightItalic" panose="020B0504020101010102" pitchFamily="34" charset="77"/>
              </a:rPr>
              <a:t>EpiC</a:t>
            </a:r>
            <a:r>
              <a:rPr lang="en-ZA" sz="1250" i="1" u="none" strike="noStrike" baseline="0" dirty="0">
                <a:solidFill>
                  <a:schemeClr val="tx2"/>
                </a:solidFill>
                <a:latin typeface="DINOT-LightItalic" panose="020B0504020101010102" pitchFamily="34" charset="77"/>
              </a:rPr>
              <a:t>. 2021</a:t>
            </a:r>
            <a:endParaRPr lang="en-ZA" sz="1250" i="1" dirty="0">
              <a:solidFill>
                <a:schemeClr val="tx2"/>
              </a:solidFill>
              <a:latin typeface="DINOT-LightItalic" panose="020B0504020101010102" pitchFamily="34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BBC4AD-5345-36BF-22A8-0EDFD456EF66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spc="-20" dirty="0">
                <a:solidFill>
                  <a:schemeClr val="accent1"/>
                </a:solidFill>
                <a:latin typeface="DINOT-Regular" panose="02000503030000020003" pitchFamily="2" charset="77"/>
              </a:rPr>
              <a:t>Introduction to Flowcharts and Service Layouts for Facility-Based HIVST (1)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284E53-7747-960F-3883-94D79108E635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C87476-39D6-65C2-528F-98DA07C2D04B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DC85B4-BFC6-A9FA-778B-658CB5C1B423}"/>
              </a:ext>
            </a:extLst>
          </p:cNvPr>
          <p:cNvGrpSpPr/>
          <p:nvPr/>
        </p:nvGrpSpPr>
        <p:grpSpPr>
          <a:xfrm>
            <a:off x="956018" y="3181983"/>
            <a:ext cx="6296693" cy="3242096"/>
            <a:chOff x="541175" y="3181983"/>
            <a:chExt cx="6296693" cy="3242096"/>
          </a:xfrm>
        </p:grpSpPr>
        <p:pic>
          <p:nvPicPr>
            <p:cNvPr id="6" name="Content Placeholder 6">
              <a:extLst>
                <a:ext uri="{FF2B5EF4-FFF2-40B4-BE49-F238E27FC236}">
                  <a16:creationId xmlns:a16="http://schemas.microsoft.com/office/drawing/2014/main" id="{F20308DE-52FE-BD46-C91D-33E817020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1938"/>
            <a:stretch/>
          </p:blipFill>
          <p:spPr>
            <a:xfrm>
              <a:off x="541175" y="3181983"/>
              <a:ext cx="6112843" cy="6206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Content Placeholder 6">
              <a:extLst>
                <a:ext uri="{FF2B5EF4-FFF2-40B4-BE49-F238E27FC236}">
                  <a16:creationId xmlns:a16="http://schemas.microsoft.com/office/drawing/2014/main" id="{951DC1CB-314A-734C-B6A4-096379DC5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0" t="25294" r="-460" b="-604"/>
            <a:stretch/>
          </p:blipFill>
          <p:spPr>
            <a:xfrm>
              <a:off x="725025" y="3836469"/>
              <a:ext cx="6112843" cy="258761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955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FCBFB4-9C96-60E1-8726-61CA526B4335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Practical Steps for Creating HIVST Flowcharts &amp; Service Layouts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72A70-5EA3-1A18-82F7-334BDB936055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F981D0-664E-38AC-9D4A-61AA74FC6B4D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2740B1C-52C7-B873-A748-45E2F76B4965}"/>
              </a:ext>
            </a:extLst>
          </p:cNvPr>
          <p:cNvSpPr txBox="1">
            <a:spLocks/>
          </p:cNvSpPr>
          <p:nvPr/>
        </p:nvSpPr>
        <p:spPr>
          <a:xfrm>
            <a:off x="736599" y="1471521"/>
            <a:ext cx="10718798" cy="323165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Font typeface="Arial" panose="020B0604020202020204" pitchFamily="34" charset="0"/>
              <a:buNone/>
            </a:pPr>
            <a:r>
              <a:rPr lang="en-US" sz="15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Assess the clinic setting, volume of clients, and privacy needs to tailor the workflow  </a:t>
            </a:r>
            <a:endParaRPr lang="en-GB" sz="1500" b="0" i="0" dirty="0">
              <a:solidFill>
                <a:schemeClr val="bg1"/>
              </a:solidFill>
              <a:latin typeface="DINOT-Regular" panose="02000503030000020003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AD3D6-8FBA-FEF9-F52B-5D7C14590CA4}"/>
              </a:ext>
            </a:extLst>
          </p:cNvPr>
          <p:cNvSpPr txBox="1"/>
          <p:nvPr/>
        </p:nvSpPr>
        <p:spPr>
          <a:xfrm>
            <a:off x="736599" y="1109885"/>
            <a:ext cx="1071879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1750" b="1" i="0" dirty="0">
                <a:solidFill>
                  <a:schemeClr val="tx2"/>
                </a:solidFill>
                <a:latin typeface="DINOT-Bold" panose="02000503030000020003" pitchFamily="2" charset="77"/>
              </a:rPr>
              <a:t>Define the context</a:t>
            </a:r>
            <a:endParaRPr lang="en-GB" sz="1750" b="1" i="0" dirty="0">
              <a:solidFill>
                <a:schemeClr val="tx2"/>
              </a:solidFill>
              <a:latin typeface="DINOT-Bold" panose="02000503030000020003" pitchFamily="2" charset="77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6B496D0-ABAA-D14F-02BA-9F6113F0DB49}"/>
              </a:ext>
            </a:extLst>
          </p:cNvPr>
          <p:cNvSpPr txBox="1">
            <a:spLocks/>
          </p:cNvSpPr>
          <p:nvPr/>
        </p:nvSpPr>
        <p:spPr>
          <a:xfrm>
            <a:off x="736599" y="2173429"/>
            <a:ext cx="10718798" cy="1477328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SzPts val="1000"/>
              <a:buFont typeface="Arial" panose="020B0604020202020204" pitchFamily="34" charset="0"/>
              <a:buChar char="•"/>
            </a:pPr>
            <a:r>
              <a:rPr lang="en-ZA" sz="1500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Client arrival: </a:t>
            </a:r>
            <a:r>
              <a:rPr lang="en-ZA" sz="1500" b="0" i="0" dirty="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include registration and a brief introduction to HIVST options</a:t>
            </a:r>
            <a:endParaRPr lang="en-GB" sz="1500" b="0" i="0" dirty="0">
              <a:solidFill>
                <a:schemeClr val="bg1"/>
              </a:solidFill>
              <a:latin typeface="DINOT-Regular" panose="02000503030000020003" pitchFamily="2" charset="77"/>
            </a:endParaRPr>
          </a:p>
          <a:p>
            <a:pPr marL="285750" lvl="0" indent="-285750" algn="l">
              <a:buSzPts val="1000"/>
              <a:buFont typeface="Arial" panose="020B0604020202020204" pitchFamily="34" charset="0"/>
              <a:buChar char="•"/>
            </a:pPr>
            <a:r>
              <a:rPr lang="en-ZA" sz="1500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Mobilisation/Pre-test information: </a:t>
            </a:r>
            <a:r>
              <a:rPr lang="en-ZA" sz="1500" b="0" i="0" dirty="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provide brief instructions and answer common questions</a:t>
            </a:r>
            <a:endParaRPr lang="en-GB" sz="1500" b="0" i="0" dirty="0">
              <a:solidFill>
                <a:schemeClr val="bg1"/>
              </a:solidFill>
              <a:latin typeface="DINOT-Regular" panose="02000503030000020003" pitchFamily="2" charset="77"/>
            </a:endParaRPr>
          </a:p>
          <a:p>
            <a:pPr marL="285750" lvl="0" indent="-285750" algn="l">
              <a:buSzPts val="1000"/>
              <a:buFont typeface="Arial" panose="020B0604020202020204" pitchFamily="34" charset="0"/>
              <a:buChar char="•"/>
            </a:pPr>
            <a:r>
              <a:rPr lang="en-ZA" sz="1500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HIVST kit distribution: </a:t>
            </a:r>
            <a:r>
              <a:rPr lang="en-ZA" sz="1500" b="0" i="0" dirty="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ensure staff give clear usage instructions with the kit</a:t>
            </a:r>
            <a:endParaRPr lang="en-GB" sz="1500" b="0" i="0" dirty="0">
              <a:solidFill>
                <a:schemeClr val="bg1"/>
              </a:solidFill>
              <a:latin typeface="DINOT-Regular" panose="02000503030000020003" pitchFamily="2" charset="77"/>
            </a:endParaRPr>
          </a:p>
          <a:p>
            <a:pPr marL="285750" lvl="0" indent="-285750" algn="l">
              <a:buSzPts val="1000"/>
              <a:buFont typeface="Arial" panose="020B0604020202020204" pitchFamily="34" charset="0"/>
              <a:buChar char="•"/>
            </a:pPr>
            <a:r>
              <a:rPr lang="en-ZA" sz="1500" b="1" dirty="0">
                <a:solidFill>
                  <a:schemeClr val="bg1"/>
                </a:solidFill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HIV self-testing: </a:t>
            </a:r>
            <a:r>
              <a:rPr lang="en-ZA" sz="1500" b="0" i="0" dirty="0">
                <a:solidFill>
                  <a:schemeClr val="bg1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ensure staff gives support if needed</a:t>
            </a:r>
            <a:endParaRPr lang="en-GB" sz="1500" b="0" i="0" dirty="0">
              <a:solidFill>
                <a:schemeClr val="bg1"/>
              </a:solidFill>
              <a:latin typeface="DINOT-Regular" panose="02000503030000020003" pitchFamily="2" charset="77"/>
            </a:endParaRPr>
          </a:p>
          <a:p>
            <a:pPr marL="285750" lvl="0" indent="-285750" algn="l">
              <a:buSzPts val="1000"/>
              <a:buFont typeface="Arial" panose="020B0604020202020204" pitchFamily="34" charset="0"/>
              <a:buChar char="•"/>
            </a:pPr>
            <a:r>
              <a:rPr lang="en-ZA" sz="1500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Results interpretation: </a:t>
            </a:r>
            <a:r>
              <a:rPr lang="en-ZA" sz="1500" b="0" i="0" dirty="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guide clients on how to read and understand their results</a:t>
            </a:r>
            <a:endParaRPr lang="en-GB" sz="1500" b="0" i="0" dirty="0">
              <a:solidFill>
                <a:schemeClr val="bg1"/>
              </a:solidFill>
              <a:latin typeface="DINOT-Regular" panose="02000503030000020003" pitchFamily="2" charset="77"/>
            </a:endParaRPr>
          </a:p>
          <a:p>
            <a:pPr marL="285750" lvl="0" indent="-285750" algn="l">
              <a:buSzPts val="1000"/>
              <a:buFont typeface="Arial" panose="020B0604020202020204" pitchFamily="34" charset="0"/>
              <a:buChar char="•"/>
            </a:pPr>
            <a:r>
              <a:rPr lang="en-ZA" sz="1500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Linkage to care: </a:t>
            </a:r>
            <a:r>
              <a:rPr lang="en-ZA" sz="1500" b="0" i="0" dirty="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outline steps for confirmatory testing, and HIV preventive services</a:t>
            </a:r>
            <a:endParaRPr lang="en-GB" sz="1500" b="0" i="0" dirty="0">
              <a:solidFill>
                <a:schemeClr val="bg1"/>
              </a:solidFill>
              <a:latin typeface="DINOT-Regular" panose="02000503030000020003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8AE752-19FB-4606-59EF-559BA7D9FBEA}"/>
              </a:ext>
            </a:extLst>
          </p:cNvPr>
          <p:cNvSpPr txBox="1"/>
          <p:nvPr/>
        </p:nvSpPr>
        <p:spPr>
          <a:xfrm>
            <a:off x="736599" y="1811793"/>
            <a:ext cx="1071879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lvl="0">
              <a:buNone/>
            </a:pPr>
            <a:r>
              <a:rPr lang="en-US" sz="1800" b="1" i="0" dirty="0">
                <a:solidFill>
                  <a:schemeClr val="tx2"/>
                </a:solidFill>
                <a:latin typeface="DINOT-Bold" panose="02000503030000020003" pitchFamily="2" charset="77"/>
              </a:rPr>
              <a:t>Designing the flowchart</a:t>
            </a:r>
            <a:endParaRPr lang="en-GB" sz="1800" b="1" i="0" dirty="0">
              <a:solidFill>
                <a:schemeClr val="tx2"/>
              </a:solidFill>
              <a:latin typeface="DINOT-Bold" panose="02000503030000020003" pitchFamily="2" charset="77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8C28B3-6FFF-8A4A-5730-A6F18AF7819F}"/>
              </a:ext>
            </a:extLst>
          </p:cNvPr>
          <p:cNvSpPr txBox="1">
            <a:spLocks/>
          </p:cNvSpPr>
          <p:nvPr/>
        </p:nvSpPr>
        <p:spPr>
          <a:xfrm>
            <a:off x="736599" y="4034430"/>
            <a:ext cx="10718798" cy="784830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ZA" sz="1500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Client flow: </a:t>
            </a:r>
            <a:r>
              <a:rPr lang="en-ZA" sz="1500" b="0" i="0" dirty="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position entry and exit points to streamline movement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ZA" sz="1500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Privacy: </a:t>
            </a:r>
            <a:r>
              <a:rPr lang="en-ZA" sz="1500" b="0" i="0" dirty="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arrange private testing spaces, such as cubicles, to ensure confidentiality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ZA" sz="1500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Clear signage: </a:t>
            </a:r>
            <a:r>
              <a:rPr lang="en-ZA" sz="1500" b="0" i="0" dirty="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provide visual cues from registration to testing areas to reduce confusion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A32337-3148-866C-EDC7-EC7E1039463B}"/>
              </a:ext>
            </a:extLst>
          </p:cNvPr>
          <p:cNvSpPr txBox="1"/>
          <p:nvPr/>
        </p:nvSpPr>
        <p:spPr>
          <a:xfrm>
            <a:off x="736599" y="3672794"/>
            <a:ext cx="1071879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lvl="0">
              <a:buSzPts val="1000"/>
              <a:buNone/>
            </a:pPr>
            <a:r>
              <a:rPr lang="en-ZA" sz="1800" b="1" i="0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Setting up the service layout</a:t>
            </a:r>
            <a:endParaRPr lang="en-ZA" sz="1800" b="1" i="0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79549988-6759-7818-CE02-3700970D1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95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D490B2-9B25-FBA8-2ED5-26CB61AB05B8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Flowchart for High-Volume Outpatients Settings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6D380B-9C69-DC5C-D2F0-C2945420D4BB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916253-839A-4527-5433-34E6DB0D9585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02502B0-660C-530E-16CD-69F47D7E0EBB}"/>
              </a:ext>
            </a:extLst>
          </p:cNvPr>
          <p:cNvSpPr/>
          <p:nvPr/>
        </p:nvSpPr>
        <p:spPr>
          <a:xfrm>
            <a:off x="731518" y="2005062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>
              <a:buSzPts val="1000"/>
              <a:buNone/>
            </a:pPr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>
              <a:buSzPts val="1000"/>
              <a:buNone/>
            </a:pPr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Registration and triage</a:t>
            </a:r>
          </a:p>
          <a:p>
            <a:pPr lvl="0" algn="ctr">
              <a:buSzPts val="1000"/>
              <a:buNone/>
            </a:pPr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clients are informed of HIVST options at registration</a:t>
            </a:r>
            <a:endParaRPr lang="en-GB" sz="1750" b="0" i="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5DE3FE2-35EF-FD8B-CF0E-FFC997846BB4}"/>
              </a:ext>
            </a:extLst>
          </p:cNvPr>
          <p:cNvSpPr/>
          <p:nvPr/>
        </p:nvSpPr>
        <p:spPr>
          <a:xfrm>
            <a:off x="721006" y="4095487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/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/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Results interpretation</a:t>
            </a:r>
          </a:p>
          <a:p>
            <a:pPr lvl="0" algn="ctr"/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optional </a:t>
            </a:r>
            <a:r>
              <a:rPr lang="en-ZA" sz="1750" b="0" i="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</a:rPr>
              <a:t>provider </a:t>
            </a:r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support is available if clients need help interpreting results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F412306-06A0-BC1C-49DC-F0D1A4CCD684}"/>
              </a:ext>
            </a:extLst>
          </p:cNvPr>
          <p:cNvSpPr/>
          <p:nvPr/>
        </p:nvSpPr>
        <p:spPr>
          <a:xfrm>
            <a:off x="7941668" y="2005061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/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/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Test performance</a:t>
            </a:r>
          </a:p>
          <a:p>
            <a:pPr lvl="0" algn="ctr"/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clients proceed to a designated area to </a:t>
            </a:r>
            <a:r>
              <a:rPr lang="en-ZA" sz="1750" b="0" i="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</a:rPr>
              <a:t>perform the HIVST</a:t>
            </a:r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, with optional assistance</a:t>
            </a:r>
            <a:r>
              <a:rPr lang="en-ZA" sz="1750" b="0" i="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</a:rPr>
              <a:t> by the provider if needed</a:t>
            </a:r>
            <a:endParaRPr lang="en-ZA" sz="1750" b="0" i="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72D48D0-4D9F-D08E-ED82-2BF4336765EE}"/>
              </a:ext>
            </a:extLst>
          </p:cNvPr>
          <p:cNvSpPr/>
          <p:nvPr/>
        </p:nvSpPr>
        <p:spPr>
          <a:xfrm>
            <a:off x="4336593" y="2005061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/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/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HIVST station</a:t>
            </a:r>
          </a:p>
          <a:p>
            <a:pPr lvl="0" algn="ctr"/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clients collect the kit and receive brief instructions for use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A9A4027-98D4-07B0-21AC-1A39E356C239}"/>
              </a:ext>
            </a:extLst>
          </p:cNvPr>
          <p:cNvSpPr/>
          <p:nvPr/>
        </p:nvSpPr>
        <p:spPr>
          <a:xfrm>
            <a:off x="4336593" y="4095486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/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/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Linkage to confirmatory testing</a:t>
            </a:r>
          </a:p>
          <a:p>
            <a:pPr lvl="0" algn="ctr"/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clients with reactive results are guided to follow-up testing for confirmation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9281D7D-EA20-55C4-0B17-8777A9EDC289}"/>
              </a:ext>
            </a:extLst>
          </p:cNvPr>
          <p:cNvSpPr/>
          <p:nvPr/>
        </p:nvSpPr>
        <p:spPr>
          <a:xfrm>
            <a:off x="7941668" y="4095485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/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/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Linkage to preventive services</a:t>
            </a:r>
          </a:p>
          <a:p>
            <a:pPr lvl="0" algn="ctr"/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clients with negative results are offered referrals to preventive options, such as </a:t>
            </a:r>
            <a:r>
              <a:rPr lang="en-ZA" sz="1750" b="0" i="0" dirty="0" err="1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PrEP</a:t>
            </a:r>
            <a:endParaRPr lang="en-ZA" sz="1750" b="0" i="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CDA8E-DA88-519A-F018-80831B2F57D5}"/>
              </a:ext>
            </a:extLst>
          </p:cNvPr>
          <p:cNvSpPr txBox="1"/>
          <p:nvPr/>
        </p:nvSpPr>
        <p:spPr>
          <a:xfrm>
            <a:off x="731518" y="1109884"/>
            <a:ext cx="1072896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175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Context: </a:t>
            </a:r>
            <a:r>
              <a:rPr lang="en-ZA" sz="175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high-traffic outpatient departments where efficient client flow is essential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D170E-663B-038B-E236-2BC0392AFD9E}"/>
              </a:ext>
            </a:extLst>
          </p:cNvPr>
          <p:cNvSpPr txBox="1"/>
          <p:nvPr/>
        </p:nvSpPr>
        <p:spPr>
          <a:xfrm>
            <a:off x="740332" y="1538236"/>
            <a:ext cx="10711336" cy="36163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1750" b="1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Workflow Steps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FE78BB1F-BC0B-CBCB-BD4B-720F5B5A3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7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680A2F3-8F38-F2E3-AE59-93D6C0A3E3AB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Flowchart for Outpatients Settings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437C2F-5B69-C92E-BAA6-784AF1E3E306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126E434-D548-2874-9EEB-3B6C63EA5E7F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66567940-53B6-D299-F080-124EE595EA50}"/>
              </a:ext>
            </a:extLst>
          </p:cNvPr>
          <p:cNvSpPr/>
          <p:nvPr/>
        </p:nvSpPr>
        <p:spPr>
          <a:xfrm>
            <a:off x="731518" y="2005062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>
              <a:buSzPts val="1000"/>
              <a:buNone/>
            </a:pPr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>
              <a:buSzPts val="1000"/>
              <a:buNone/>
            </a:pPr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Registration and triage</a:t>
            </a:r>
          </a:p>
          <a:p>
            <a:pPr lvl="0" algn="ctr">
              <a:buSzPts val="1000"/>
              <a:buNone/>
            </a:pPr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clients are informed of HIVST options at registration</a:t>
            </a:r>
            <a:endParaRPr lang="en-GB" sz="1750" b="0" i="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618FE7B-75AA-49C5-0020-2EC17AC75929}"/>
              </a:ext>
            </a:extLst>
          </p:cNvPr>
          <p:cNvSpPr/>
          <p:nvPr/>
        </p:nvSpPr>
        <p:spPr>
          <a:xfrm>
            <a:off x="721006" y="4095487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/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/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Results interpretation</a:t>
            </a:r>
          </a:p>
          <a:p>
            <a:pPr lvl="0" algn="ctr"/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optional </a:t>
            </a:r>
            <a:r>
              <a:rPr lang="en-ZA" sz="1750" b="0" i="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</a:rPr>
              <a:t>provider </a:t>
            </a:r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support is available if clients need help interpreting results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7DFCD77-0AAA-8300-D323-8421F341BD4C}"/>
              </a:ext>
            </a:extLst>
          </p:cNvPr>
          <p:cNvSpPr/>
          <p:nvPr/>
        </p:nvSpPr>
        <p:spPr>
          <a:xfrm>
            <a:off x="7941668" y="2005061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/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/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Test performance</a:t>
            </a:r>
          </a:p>
          <a:p>
            <a:pPr lvl="0" algn="ctr"/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clients proceed to a designated area to </a:t>
            </a:r>
            <a:r>
              <a:rPr lang="en-ZA" sz="1750" b="0" i="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</a:rPr>
              <a:t>perform the HIVST</a:t>
            </a:r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, with optional assistance</a:t>
            </a:r>
            <a:r>
              <a:rPr lang="en-ZA" sz="1750" b="0" i="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</a:rPr>
              <a:t> by the provider if needed</a:t>
            </a:r>
            <a:endParaRPr lang="en-ZA" sz="1750" b="0" i="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AA50EBB-B5CA-7705-C84D-D8C62CBF2AC4}"/>
              </a:ext>
            </a:extLst>
          </p:cNvPr>
          <p:cNvSpPr/>
          <p:nvPr/>
        </p:nvSpPr>
        <p:spPr>
          <a:xfrm>
            <a:off x="4336593" y="2005061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/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/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HIVST station</a:t>
            </a:r>
          </a:p>
          <a:p>
            <a:pPr lvl="0" algn="ctr"/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clients collect the kit and receive brief instructions for use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E0B527E6-CD84-31D9-9605-552D0DC4BBBC}"/>
              </a:ext>
            </a:extLst>
          </p:cNvPr>
          <p:cNvSpPr/>
          <p:nvPr/>
        </p:nvSpPr>
        <p:spPr>
          <a:xfrm>
            <a:off x="4336593" y="4095486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/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/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Linkage to confirmatory testing</a:t>
            </a:r>
          </a:p>
          <a:p>
            <a:pPr lvl="0" algn="ctr"/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clients with reactive results are guided to follow-up testing for confirmation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4478460-914B-39C2-CEFB-EBC0FEB99318}"/>
              </a:ext>
            </a:extLst>
          </p:cNvPr>
          <p:cNvSpPr/>
          <p:nvPr/>
        </p:nvSpPr>
        <p:spPr>
          <a:xfrm>
            <a:off x="7941668" y="4095485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/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 algn="ctr"/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Linkage to preventive services</a:t>
            </a:r>
          </a:p>
          <a:p>
            <a:pPr lvl="0" algn="ctr"/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clients with negative results are offered referrals to preventive options, such as </a:t>
            </a:r>
            <a:r>
              <a:rPr lang="en-ZA" sz="1750" b="0" i="0" dirty="0" err="1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PrEP</a:t>
            </a:r>
            <a:endParaRPr lang="en-ZA" sz="1750" b="0" i="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8315A2-B7BB-578E-78D7-642805D6967A}"/>
              </a:ext>
            </a:extLst>
          </p:cNvPr>
          <p:cNvSpPr txBox="1"/>
          <p:nvPr/>
        </p:nvSpPr>
        <p:spPr>
          <a:xfrm>
            <a:off x="731518" y="1109884"/>
            <a:ext cx="1072896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175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Context: </a:t>
            </a:r>
            <a:r>
              <a:rPr lang="en-ZA" sz="1750" b="1" spc="-3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</a:rPr>
              <a:t>a</a:t>
            </a:r>
            <a:r>
              <a:rPr lang="en-ZA" sz="1750" spc="-3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dapted workflow for smaller clinics with lower client volumes, allowing for personalized interaction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95D224-E56D-1B80-0CF9-DA41299F3BB9}"/>
              </a:ext>
            </a:extLst>
          </p:cNvPr>
          <p:cNvSpPr txBox="1"/>
          <p:nvPr/>
        </p:nvSpPr>
        <p:spPr>
          <a:xfrm>
            <a:off x="740332" y="1538236"/>
            <a:ext cx="10711336" cy="36163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1750" b="1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Workflow Steps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6A40C86F-22A2-88D4-36AC-BCD080F8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6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864BED52-68BC-2FB9-8992-2233AF3F0B88}"/>
              </a:ext>
            </a:extLst>
          </p:cNvPr>
          <p:cNvSpPr/>
          <p:nvPr/>
        </p:nvSpPr>
        <p:spPr>
          <a:xfrm>
            <a:off x="5290798" y="1109885"/>
            <a:ext cx="2660368" cy="3575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Clients at health facility</a:t>
            </a:r>
          </a:p>
        </p:txBody>
      </p:sp>
      <p:sp>
        <p:nvSpPr>
          <p:cNvPr id="42" name="Rectangle: Rounded Corners 16">
            <a:extLst>
              <a:ext uri="{FF2B5EF4-FFF2-40B4-BE49-F238E27FC236}">
                <a16:creationId xmlns:a16="http://schemas.microsoft.com/office/drawing/2014/main" id="{002A0521-40E9-0986-4BDE-931B2184477B}"/>
              </a:ext>
            </a:extLst>
          </p:cNvPr>
          <p:cNvSpPr/>
          <p:nvPr/>
        </p:nvSpPr>
        <p:spPr>
          <a:xfrm>
            <a:off x="4783414" y="2989451"/>
            <a:ext cx="1547556" cy="3575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500" spc="-30" dirty="0">
                <a:solidFill>
                  <a:schemeClr val="bg1"/>
                </a:solidFill>
                <a:latin typeface="DINOT-Regular"/>
                <a:cs typeface="DINOT-Regular"/>
              </a:rPr>
              <a:t>HIVST</a:t>
            </a:r>
          </a:p>
        </p:txBody>
      </p:sp>
      <p:sp>
        <p:nvSpPr>
          <p:cNvPr id="43" name="Rectangle: Rounded Corners 26">
            <a:extLst>
              <a:ext uri="{FF2B5EF4-FFF2-40B4-BE49-F238E27FC236}">
                <a16:creationId xmlns:a16="http://schemas.microsoft.com/office/drawing/2014/main" id="{6240D1CB-8D4B-4487-84F9-FD5318A21B26}"/>
              </a:ext>
            </a:extLst>
          </p:cNvPr>
          <p:cNvSpPr/>
          <p:nvPr/>
        </p:nvSpPr>
        <p:spPr>
          <a:xfrm>
            <a:off x="8308182" y="4731147"/>
            <a:ext cx="2845763" cy="86832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DINOT-Bold" panose="02000503030000020003" pitchFamily="2" charset="77"/>
              </a:rPr>
              <a:t>HIV (+) linkage:</a:t>
            </a:r>
          </a:p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ART initiation, TB screening, STI screening, medical care</a:t>
            </a:r>
          </a:p>
        </p:txBody>
      </p:sp>
      <p:sp>
        <p:nvSpPr>
          <p:cNvPr id="45" name="Rectangle: Rounded Corners 38">
            <a:extLst>
              <a:ext uri="{FF2B5EF4-FFF2-40B4-BE49-F238E27FC236}">
                <a16:creationId xmlns:a16="http://schemas.microsoft.com/office/drawing/2014/main" id="{2265F6B1-0C04-34F4-A5B3-BCF93E9D8C73}"/>
              </a:ext>
            </a:extLst>
          </p:cNvPr>
          <p:cNvSpPr/>
          <p:nvPr/>
        </p:nvSpPr>
        <p:spPr>
          <a:xfrm>
            <a:off x="8308182" y="3815237"/>
            <a:ext cx="2845763" cy="868323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Testing and follow-up done according to national rapid HIV testing algorithm </a:t>
            </a:r>
          </a:p>
        </p:txBody>
      </p:sp>
      <p:sp>
        <p:nvSpPr>
          <p:cNvPr id="46" name="Rectangle: Rounded Corners 36">
            <a:extLst>
              <a:ext uri="{FF2B5EF4-FFF2-40B4-BE49-F238E27FC236}">
                <a16:creationId xmlns:a16="http://schemas.microsoft.com/office/drawing/2014/main" id="{E38866F9-1892-8E80-AA6E-F3673985B3B9}"/>
              </a:ext>
            </a:extLst>
          </p:cNvPr>
          <p:cNvSpPr/>
          <p:nvPr/>
        </p:nvSpPr>
        <p:spPr>
          <a:xfrm>
            <a:off x="4780334" y="1682086"/>
            <a:ext cx="3690651" cy="11237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500" b="1" dirty="0">
                <a:solidFill>
                  <a:schemeClr val="bg1"/>
                </a:solidFill>
                <a:latin typeface="DINOT-Bold" panose="02000503030000020003" pitchFamily="2" charset="77"/>
              </a:rPr>
              <a:t>Facility reception:</a:t>
            </a:r>
          </a:p>
          <a:p>
            <a:pPr algn="ctr"/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Pre-screening for eligibility</a:t>
            </a:r>
          </a:p>
          <a:p>
            <a:pPr algn="ctr"/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Clients are informed about available testing services and offered choice</a:t>
            </a:r>
          </a:p>
        </p:txBody>
      </p:sp>
      <p:sp>
        <p:nvSpPr>
          <p:cNvPr id="47" name="Rectangle: Rounded Corners 39">
            <a:extLst>
              <a:ext uri="{FF2B5EF4-FFF2-40B4-BE49-F238E27FC236}">
                <a16:creationId xmlns:a16="http://schemas.microsoft.com/office/drawing/2014/main" id="{F44821FC-0C9C-54C8-BC64-F37CD109A3F1}"/>
              </a:ext>
            </a:extLst>
          </p:cNvPr>
          <p:cNvSpPr/>
          <p:nvPr/>
        </p:nvSpPr>
        <p:spPr>
          <a:xfrm>
            <a:off x="6367441" y="2989450"/>
            <a:ext cx="2103539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spc="-50" dirty="0">
                <a:solidFill>
                  <a:schemeClr val="tx2"/>
                </a:solidFill>
                <a:latin typeface="DINOT-Regular" panose="02000503030000020003" pitchFamily="2" charset="77"/>
              </a:rPr>
              <a:t>Provider-delivered HTS</a:t>
            </a:r>
          </a:p>
        </p:txBody>
      </p:sp>
      <p:sp>
        <p:nvSpPr>
          <p:cNvPr id="52" name="Rectangle: Rounded Corners 40">
            <a:extLst>
              <a:ext uri="{FF2B5EF4-FFF2-40B4-BE49-F238E27FC236}">
                <a16:creationId xmlns:a16="http://schemas.microsoft.com/office/drawing/2014/main" id="{0D59165D-2F75-52A0-8027-4A909EF7F5C6}"/>
              </a:ext>
            </a:extLst>
          </p:cNvPr>
          <p:cNvSpPr/>
          <p:nvPr/>
        </p:nvSpPr>
        <p:spPr>
          <a:xfrm>
            <a:off x="3048029" y="3537037"/>
            <a:ext cx="3055630" cy="61293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spc="-40" dirty="0">
                <a:solidFill>
                  <a:schemeClr val="bg1"/>
                </a:solidFill>
                <a:latin typeface="DINOT-Regular" panose="02000503030000020003" pitchFamily="2" charset="77"/>
              </a:rPr>
              <a:t>Video or in-person demonstration (individuals or groups)</a:t>
            </a:r>
          </a:p>
        </p:txBody>
      </p:sp>
      <p:sp>
        <p:nvSpPr>
          <p:cNvPr id="53" name="Rectangle: Rounded Corners 49">
            <a:extLst>
              <a:ext uri="{FF2B5EF4-FFF2-40B4-BE49-F238E27FC236}">
                <a16:creationId xmlns:a16="http://schemas.microsoft.com/office/drawing/2014/main" id="{9FA35837-6177-C21B-06FD-18A4A9911FC2}"/>
              </a:ext>
            </a:extLst>
          </p:cNvPr>
          <p:cNvSpPr/>
          <p:nvPr/>
        </p:nvSpPr>
        <p:spPr>
          <a:xfrm>
            <a:off x="2367578" y="5188640"/>
            <a:ext cx="2182627" cy="3575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Non-reactive</a:t>
            </a:r>
          </a:p>
        </p:txBody>
      </p:sp>
      <p:sp>
        <p:nvSpPr>
          <p:cNvPr id="54" name="Rectangle: Rounded Corners 50">
            <a:extLst>
              <a:ext uri="{FF2B5EF4-FFF2-40B4-BE49-F238E27FC236}">
                <a16:creationId xmlns:a16="http://schemas.microsoft.com/office/drawing/2014/main" id="{A52AD2C5-146E-9B53-0F1E-2AFC23A92AE9}"/>
              </a:ext>
            </a:extLst>
          </p:cNvPr>
          <p:cNvSpPr/>
          <p:nvPr/>
        </p:nvSpPr>
        <p:spPr>
          <a:xfrm>
            <a:off x="4597318" y="5185505"/>
            <a:ext cx="1505597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Reactive</a:t>
            </a:r>
          </a:p>
        </p:txBody>
      </p:sp>
      <p:sp>
        <p:nvSpPr>
          <p:cNvPr id="56" name="Rectangle: Rounded Corners 54">
            <a:extLst>
              <a:ext uri="{FF2B5EF4-FFF2-40B4-BE49-F238E27FC236}">
                <a16:creationId xmlns:a16="http://schemas.microsoft.com/office/drawing/2014/main" id="{40EFA02B-7645-D5C0-1CBD-7BB7A85A57F3}"/>
              </a:ext>
            </a:extLst>
          </p:cNvPr>
          <p:cNvSpPr/>
          <p:nvPr/>
        </p:nvSpPr>
        <p:spPr>
          <a:xfrm>
            <a:off x="2367580" y="5579371"/>
            <a:ext cx="2182626" cy="86832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DINOT-Bold" panose="02000503030000020003" pitchFamily="2" charset="77"/>
              </a:rPr>
              <a:t>Linkage:</a:t>
            </a:r>
          </a:p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VMMC, </a:t>
            </a:r>
            <a:r>
              <a:rPr lang="en-GB" sz="1500" dirty="0" err="1">
                <a:solidFill>
                  <a:schemeClr val="tx2"/>
                </a:solidFill>
                <a:latin typeface="DINOT-Regular" panose="02000503030000020003" pitchFamily="2" charset="77"/>
              </a:rPr>
              <a:t>PrEP</a:t>
            </a:r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, family planning, etc. </a:t>
            </a:r>
          </a:p>
        </p:txBody>
      </p:sp>
      <p:sp>
        <p:nvSpPr>
          <p:cNvPr id="57" name="Rectangle: Rounded Corners 28">
            <a:extLst>
              <a:ext uri="{FF2B5EF4-FFF2-40B4-BE49-F238E27FC236}">
                <a16:creationId xmlns:a16="http://schemas.microsoft.com/office/drawing/2014/main" id="{E7D72147-15FE-9A0F-BE39-A48A9F7F59AD}"/>
              </a:ext>
            </a:extLst>
          </p:cNvPr>
          <p:cNvSpPr/>
          <p:nvPr/>
        </p:nvSpPr>
        <p:spPr>
          <a:xfrm>
            <a:off x="3048028" y="4383776"/>
            <a:ext cx="3055630" cy="61293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Client performs test in tent/cubicle and interprets result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31E039-690F-6748-DDAB-56DB98C0A289}"/>
              </a:ext>
            </a:extLst>
          </p:cNvPr>
          <p:cNvCxnSpPr>
            <a:cxnSpLocks/>
          </p:cNvCxnSpPr>
          <p:nvPr/>
        </p:nvCxnSpPr>
        <p:spPr>
          <a:xfrm flipH="1">
            <a:off x="3783874" y="5023783"/>
            <a:ext cx="127030" cy="14335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985DE3C-EA2F-E2EC-593B-0B7265FBDA8D}"/>
              </a:ext>
            </a:extLst>
          </p:cNvPr>
          <p:cNvCxnSpPr>
            <a:cxnSpLocks/>
          </p:cNvCxnSpPr>
          <p:nvPr/>
        </p:nvCxnSpPr>
        <p:spPr>
          <a:xfrm>
            <a:off x="5247570" y="5023783"/>
            <a:ext cx="102546" cy="14335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E316E6F-F3C4-3D9D-4DEE-E62CDB40966F}"/>
              </a:ext>
            </a:extLst>
          </p:cNvPr>
          <p:cNvCxnSpPr>
            <a:cxnSpLocks/>
          </p:cNvCxnSpPr>
          <p:nvPr/>
        </p:nvCxnSpPr>
        <p:spPr>
          <a:xfrm>
            <a:off x="4579023" y="4183794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320581A-55B8-E9AA-F3C5-103025A3AFB6}"/>
              </a:ext>
            </a:extLst>
          </p:cNvPr>
          <p:cNvCxnSpPr>
            <a:cxnSpLocks/>
          </p:cNvCxnSpPr>
          <p:nvPr/>
        </p:nvCxnSpPr>
        <p:spPr>
          <a:xfrm flipV="1">
            <a:off x="6150028" y="4731147"/>
            <a:ext cx="1064420" cy="63313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BC7061F-7E6E-75DB-E20D-5B0C808735B0}"/>
              </a:ext>
            </a:extLst>
          </p:cNvPr>
          <p:cNvCxnSpPr>
            <a:cxnSpLocks/>
          </p:cNvCxnSpPr>
          <p:nvPr/>
        </p:nvCxnSpPr>
        <p:spPr>
          <a:xfrm flipH="1">
            <a:off x="4597318" y="3340072"/>
            <a:ext cx="127030" cy="14335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EAAEF36-CDD5-453A-3078-4880EBF59ABB}"/>
              </a:ext>
            </a:extLst>
          </p:cNvPr>
          <p:cNvCxnSpPr>
            <a:cxnSpLocks/>
          </p:cNvCxnSpPr>
          <p:nvPr/>
        </p:nvCxnSpPr>
        <p:spPr>
          <a:xfrm>
            <a:off x="6620982" y="1486901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6C2EFD8-F68A-4B80-8EAF-F8372C741DA6}"/>
              </a:ext>
            </a:extLst>
          </p:cNvPr>
          <p:cNvCxnSpPr>
            <a:cxnSpLocks/>
          </p:cNvCxnSpPr>
          <p:nvPr/>
        </p:nvCxnSpPr>
        <p:spPr>
          <a:xfrm flipH="1">
            <a:off x="5480978" y="2828937"/>
            <a:ext cx="127030" cy="14335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340AEC6-A4EA-5CC1-B829-9EF09E2F6179}"/>
              </a:ext>
            </a:extLst>
          </p:cNvPr>
          <p:cNvCxnSpPr>
            <a:cxnSpLocks/>
          </p:cNvCxnSpPr>
          <p:nvPr/>
        </p:nvCxnSpPr>
        <p:spPr>
          <a:xfrm>
            <a:off x="7316664" y="2829562"/>
            <a:ext cx="102546" cy="14335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0586153-E69B-EDD2-3B33-20790FF82CD7}"/>
              </a:ext>
            </a:extLst>
          </p:cNvPr>
          <p:cNvCxnSpPr>
            <a:cxnSpLocks/>
          </p:cNvCxnSpPr>
          <p:nvPr/>
        </p:nvCxnSpPr>
        <p:spPr>
          <a:xfrm>
            <a:off x="8507451" y="3334469"/>
            <a:ext cx="1195220" cy="43318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E4FD599-6C34-4692-8CF3-0B31CF9172C3}"/>
              </a:ext>
            </a:extLst>
          </p:cNvPr>
          <p:cNvSpPr/>
          <p:nvPr/>
        </p:nvSpPr>
        <p:spPr>
          <a:xfrm>
            <a:off x="6367441" y="3815236"/>
            <a:ext cx="1704367" cy="86832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500" b="1" dirty="0">
                <a:solidFill>
                  <a:schemeClr val="accent1"/>
                </a:solidFill>
                <a:latin typeface="DINOT-Bold" panose="02000503030000020003" pitchFamily="2" charset="77"/>
              </a:rPr>
              <a:t>Confirmative testing by provider on site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CCBC1-9EAC-0AD5-7D41-6128D3A0E8E2}"/>
              </a:ext>
            </a:extLst>
          </p:cNvPr>
          <p:cNvSpPr txBox="1"/>
          <p:nvPr/>
        </p:nvSpPr>
        <p:spPr>
          <a:xfrm>
            <a:off x="728371" y="1107132"/>
            <a:ext cx="3821832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buSzPts val="1000"/>
            </a:pPr>
            <a:r>
              <a:rPr lang="en-ZA" sz="1500" i="1" dirty="0">
                <a:solidFill>
                  <a:schemeClr val="tx2"/>
                </a:solidFill>
                <a:effectLst/>
                <a:latin typeface="DINOT-MediumItalic" panose="020B0504020101010102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Mobilisation/Pre-test information</a:t>
            </a:r>
            <a:r>
              <a:rPr lang="en-ZA" sz="1500" i="1" dirty="0">
                <a:solidFill>
                  <a:schemeClr val="tx2"/>
                </a:solidFill>
                <a:latin typeface="DINOT-MediumItalic" panose="020B0504020101010102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in waiting area:</a:t>
            </a:r>
          </a:p>
          <a:p>
            <a:pPr lvl="0">
              <a:buSzPts val="1000"/>
            </a:pPr>
            <a:r>
              <a:rPr lang="en-ZA" sz="1500" i="1" dirty="0">
                <a:solidFill>
                  <a:schemeClr val="tx2"/>
                </a:solidFill>
                <a:effectLst/>
                <a:latin typeface="DINOT-LightItalic" panose="020B0504020101010102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provide brief instructions on HIVST and answer common questions</a:t>
            </a:r>
            <a:endParaRPr lang="en-GB" sz="1500" i="1" dirty="0">
              <a:solidFill>
                <a:schemeClr val="tx2"/>
              </a:solidFill>
              <a:latin typeface="DINOT-LightItalic" panose="020B0504020101010102" pitchFamily="34" charset="77"/>
              <a:cs typeface="Arial" panose="020B0604020202020204" pitchFamily="34" charset="0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08A0F01A-6846-03AE-0836-8A00C042B9A7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  <a:cs typeface="Poppins" panose="00000500000000000000" pitchFamily="2" charset="0"/>
              </a:rPr>
              <a:t>Flowchart: Facility Based Primary Distribution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AB7C12C-5341-7A5D-9242-14E8CBE5CFC8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397DF3EF-D021-09C1-3293-9D0E970FC4EE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5313474-F2A4-FD0C-6B9C-496F47824C86}"/>
              </a:ext>
            </a:extLst>
          </p:cNvPr>
          <p:cNvCxnSpPr>
            <a:cxnSpLocks/>
          </p:cNvCxnSpPr>
          <p:nvPr/>
        </p:nvCxnSpPr>
        <p:spPr>
          <a:xfrm rot="5400000">
            <a:off x="2928110" y="3617322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50">
            <a:extLst>
              <a:ext uri="{FF2B5EF4-FFF2-40B4-BE49-F238E27FC236}">
                <a16:creationId xmlns:a16="http://schemas.microsoft.com/office/drawing/2014/main" id="{1C62F64E-7DAE-86EB-8E07-8B973C2330DF}"/>
              </a:ext>
            </a:extLst>
          </p:cNvPr>
          <p:cNvSpPr/>
          <p:nvPr/>
        </p:nvSpPr>
        <p:spPr>
          <a:xfrm>
            <a:off x="736600" y="3537037"/>
            <a:ext cx="2080570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Take test home</a:t>
            </a:r>
          </a:p>
        </p:txBody>
      </p:sp>
      <p:sp>
        <p:nvSpPr>
          <p:cNvPr id="73" name="Rectangle: Rounded Corners 50">
            <a:extLst>
              <a:ext uri="{FF2B5EF4-FFF2-40B4-BE49-F238E27FC236}">
                <a16:creationId xmlns:a16="http://schemas.microsoft.com/office/drawing/2014/main" id="{E4E46824-BE30-A3C8-CF06-3C16D4C1B98C}"/>
              </a:ext>
            </a:extLst>
          </p:cNvPr>
          <p:cNvSpPr/>
          <p:nvPr/>
        </p:nvSpPr>
        <p:spPr>
          <a:xfrm>
            <a:off x="736600" y="3894582"/>
            <a:ext cx="2080570" cy="1140628"/>
          </a:xfrm>
          <a:prstGeom prst="roundRect">
            <a:avLst/>
          </a:prstGeom>
          <a:solidFill>
            <a:schemeClr val="bg2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Client performs test</a:t>
            </a:r>
          </a:p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off-site, follow up conducted via phone, SMS, </a:t>
            </a:r>
            <a:r>
              <a:rPr lang="en-GB" sz="1500" dirty="0" err="1">
                <a:solidFill>
                  <a:schemeClr val="tx2"/>
                </a:solidFill>
                <a:latin typeface="DINOT-Regular" panose="02000503030000020003" pitchFamily="2" charset="77"/>
              </a:rPr>
              <a:t>WhatsAPP</a:t>
            </a:r>
            <a:endParaRPr lang="en-GB" sz="15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B0A1268-E45C-4135-07F7-5EFEF7AC5B7B}"/>
              </a:ext>
            </a:extLst>
          </p:cNvPr>
          <p:cNvCxnSpPr>
            <a:cxnSpLocks/>
          </p:cNvCxnSpPr>
          <p:nvPr/>
        </p:nvCxnSpPr>
        <p:spPr>
          <a:xfrm flipV="1">
            <a:off x="7214448" y="3392556"/>
            <a:ext cx="0" cy="41416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9">
            <a:extLst>
              <a:ext uri="{FF2B5EF4-FFF2-40B4-BE49-F238E27FC236}">
                <a16:creationId xmlns:a16="http://schemas.microsoft.com/office/drawing/2014/main" id="{41E0730F-2B14-E84C-BAF8-2BCA91D6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27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F6CA77-B78C-3AC9-10C7-02A154704133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Key steps in HIVST offer for ANC/FP/STI Partner Testing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39F8A1-50F3-559F-89DD-3F9582B4C141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23D0DD-4692-A410-4032-6A7A150F8E7B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6C3BD6-1F08-5E85-8739-B7B31C1D038B}"/>
              </a:ext>
            </a:extLst>
          </p:cNvPr>
          <p:cNvSpPr/>
          <p:nvPr/>
        </p:nvSpPr>
        <p:spPr>
          <a:xfrm>
            <a:off x="731518" y="2005062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Routine offer to pregnant clients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encourage HIVST for partners as part of routine ANC services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D607118-6656-4F4D-3BF4-E3E601C98ED6}"/>
              </a:ext>
            </a:extLst>
          </p:cNvPr>
          <p:cNvSpPr/>
          <p:nvPr/>
        </p:nvSpPr>
        <p:spPr>
          <a:xfrm>
            <a:off x="721006" y="4095487"/>
            <a:ext cx="5328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Support for reactive results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advise clients on next steps, including confirmatory testing at the clinic for any reactive results of partner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8BC4990-8376-2EC8-7DF7-8BD1C4C9BF00}"/>
              </a:ext>
            </a:extLst>
          </p:cNvPr>
          <p:cNvSpPr/>
          <p:nvPr/>
        </p:nvSpPr>
        <p:spPr>
          <a:xfrm>
            <a:off x="7941668" y="2005061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Test performance and support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offer guidance on performing the test at home and provide contact details for any questions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9614AF5-3FA7-8643-64E8-83046F1D461C}"/>
              </a:ext>
            </a:extLst>
          </p:cNvPr>
          <p:cNvSpPr/>
          <p:nvPr/>
        </p:nvSpPr>
        <p:spPr>
          <a:xfrm>
            <a:off x="4336593" y="2005061"/>
            <a:ext cx="3510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Kit distribution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provide take-home HIVST kits for clients to give to their partners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09B080F-ACAC-C48F-ABB5-002C224BE7EC}"/>
              </a:ext>
            </a:extLst>
          </p:cNvPr>
          <p:cNvSpPr/>
          <p:nvPr/>
        </p:nvSpPr>
        <p:spPr>
          <a:xfrm>
            <a:off x="6123668" y="4095486"/>
            <a:ext cx="5328000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endParaRPr lang="en-ZA" sz="1750" b="1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  <a:cs typeface="Times New Roman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ZA" sz="175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/>
              </a:rPr>
              <a:t>Linkage to preventive services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for clients and partners testing negative, offer preventive services such as </a:t>
            </a:r>
            <a:r>
              <a:rPr lang="en-ZA" sz="1750" b="0" i="0" dirty="0" err="1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PrEP</a:t>
            </a:r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ZA" sz="1750" b="0" i="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VMMC, </a:t>
            </a:r>
            <a:r>
              <a:rPr lang="en-ZA" sz="1750" b="0" i="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counselling, and routine follow-up testing as appropriate</a:t>
            </a:r>
            <a:r>
              <a:rPr lang="en-ZA" sz="1750" b="0" i="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 and needed</a:t>
            </a:r>
            <a:endParaRPr lang="en-ZA" sz="1750" b="0" i="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860A8B-C82A-DF28-B01E-FCD1A72C9692}"/>
              </a:ext>
            </a:extLst>
          </p:cNvPr>
          <p:cNvSpPr txBox="1"/>
          <p:nvPr/>
        </p:nvSpPr>
        <p:spPr>
          <a:xfrm>
            <a:off x="731518" y="1109884"/>
            <a:ext cx="1072896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1750" b="1" spc="-20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Context: </a:t>
            </a:r>
            <a:r>
              <a:rPr lang="en-ZA" sz="1750" spc="-2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promote HIVST for partner testing within ANC/FP/STI  settings, supporting </a:t>
            </a:r>
            <a:r>
              <a:rPr lang="en-ZA" sz="1750" spc="-2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</a:rPr>
              <a:t>client</a:t>
            </a:r>
            <a:r>
              <a:rPr lang="en-ZA" sz="1750" spc="-2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 and partner 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41F20C-8543-28CD-7C89-C0D3D6A4222D}"/>
              </a:ext>
            </a:extLst>
          </p:cNvPr>
          <p:cNvSpPr txBox="1"/>
          <p:nvPr/>
        </p:nvSpPr>
        <p:spPr>
          <a:xfrm>
            <a:off x="740332" y="1538236"/>
            <a:ext cx="10711336" cy="36163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1750" b="1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Workflow Steps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9000193C-A759-84E6-D469-83C71C65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78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1A9BE73-4703-493D-81B9-252B75A269AF}"/>
              </a:ext>
            </a:extLst>
          </p:cNvPr>
          <p:cNvSpPr/>
          <p:nvPr/>
        </p:nvSpPr>
        <p:spPr>
          <a:xfrm>
            <a:off x="4950374" y="3162672"/>
            <a:ext cx="3901202" cy="3519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Client offered HIVST kits for partner/s</a:t>
            </a: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id="{E776142E-CC4B-07B9-0771-5DA21F3588A7}"/>
              </a:ext>
            </a:extLst>
          </p:cNvPr>
          <p:cNvSpPr/>
          <p:nvPr/>
        </p:nvSpPr>
        <p:spPr>
          <a:xfrm>
            <a:off x="4956098" y="1109884"/>
            <a:ext cx="6499302" cy="3575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Clients attending ante or post-natal clinics/family planning/STI services </a:t>
            </a:r>
          </a:p>
        </p:txBody>
      </p:sp>
      <p:sp>
        <p:nvSpPr>
          <p:cNvPr id="29" name="Rectangle: Rounded Corners 39">
            <a:extLst>
              <a:ext uri="{FF2B5EF4-FFF2-40B4-BE49-F238E27FC236}">
                <a16:creationId xmlns:a16="http://schemas.microsoft.com/office/drawing/2014/main" id="{52A2CCC1-89A9-B1C7-96B1-D80B3C7B6C89}"/>
              </a:ext>
            </a:extLst>
          </p:cNvPr>
          <p:cNvSpPr/>
          <p:nvPr/>
        </p:nvSpPr>
        <p:spPr>
          <a:xfrm>
            <a:off x="4950372" y="2560569"/>
            <a:ext cx="3901177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DINOT-Bold" panose="02000503030000020003" pitchFamily="2" charset="77"/>
              </a:rPr>
              <a:t>Eligible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34D8AA1-8840-4E04-12B1-8E42CFF9D182}"/>
              </a:ext>
            </a:extLst>
          </p:cNvPr>
          <p:cNvCxnSpPr>
            <a:cxnSpLocks/>
          </p:cNvCxnSpPr>
          <p:nvPr/>
        </p:nvCxnSpPr>
        <p:spPr>
          <a:xfrm>
            <a:off x="8205749" y="1486901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CCBCC09-B395-20A8-292B-D483F282EAC7}"/>
              </a:ext>
            </a:extLst>
          </p:cNvPr>
          <p:cNvSpPr txBox="1"/>
          <p:nvPr/>
        </p:nvSpPr>
        <p:spPr>
          <a:xfrm>
            <a:off x="728370" y="1107132"/>
            <a:ext cx="3978753" cy="55399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ZA" sz="1500" i="1" dirty="0">
                <a:solidFill>
                  <a:schemeClr val="tx1">
                    <a:lumMod val="50000"/>
                  </a:schemeClr>
                </a:solidFill>
                <a:latin typeface="DINOT-LightItalic" panose="020B0504020101010102" pitchFamily="34" charset="77"/>
              </a:rPr>
              <a:t>Facility based secondary distribution, HIV negative client </a:t>
            </a:r>
            <a:r>
              <a:rPr lang="en-ZA" sz="1500" i="1" dirty="0">
                <a:solidFill>
                  <a:schemeClr val="accent5">
                    <a:lumMod val="10000"/>
                  </a:schemeClr>
                </a:solidFill>
                <a:latin typeface="DINOT-LightItalic" panose="020B0504020101010102" pitchFamily="34" charset="77"/>
              </a:rPr>
              <a:t>at ANC, PNC, FP and STI clinics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B683139-C6E4-EB74-CE6F-25C43E31ECFD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  <a:cs typeface="Poppins" panose="00000500000000000000" pitchFamily="2" charset="0"/>
              </a:rPr>
              <a:t>Flowchart: Facility Based Secondary Distribution, HIV Negative Client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821F95-DE95-3C38-B3F7-F7B45A1F2F4A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C49B03A-EE05-0288-DFA3-B2C01DA89132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6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66BC172-A809-68BA-02C1-4607C7F1B520}"/>
              </a:ext>
            </a:extLst>
          </p:cNvPr>
          <p:cNvSpPr/>
          <p:nvPr/>
        </p:nvSpPr>
        <p:spPr>
          <a:xfrm>
            <a:off x="8996082" y="2914656"/>
            <a:ext cx="2459318" cy="1140628"/>
          </a:xfrm>
          <a:prstGeom prst="roundRect">
            <a:avLst/>
          </a:prstGeom>
          <a:solidFill>
            <a:schemeClr val="bg2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Referral to gender-based violence services.</a:t>
            </a:r>
          </a:p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No HIVST distribution.</a:t>
            </a:r>
          </a:p>
        </p:txBody>
      </p:sp>
      <p:sp>
        <p:nvSpPr>
          <p:cNvPr id="52" name="Rectangle: Rounded Corners 3">
            <a:extLst>
              <a:ext uri="{FF2B5EF4-FFF2-40B4-BE49-F238E27FC236}">
                <a16:creationId xmlns:a16="http://schemas.microsoft.com/office/drawing/2014/main" id="{EFAB22BD-442E-C766-BE5F-30719E9E5F44}"/>
              </a:ext>
            </a:extLst>
          </p:cNvPr>
          <p:cNvSpPr/>
          <p:nvPr/>
        </p:nvSpPr>
        <p:spPr>
          <a:xfrm>
            <a:off x="4956098" y="1722932"/>
            <a:ext cx="6499302" cy="61293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Eligibility assessment for HIVST secondary distribution</a:t>
            </a:r>
          </a:p>
          <a:p>
            <a:pPr algn="ctr"/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(screening for intimate partner violence)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737B882-0342-8614-A037-F5C8EDE81A28}"/>
              </a:ext>
            </a:extLst>
          </p:cNvPr>
          <p:cNvCxnSpPr>
            <a:cxnSpLocks/>
          </p:cNvCxnSpPr>
          <p:nvPr/>
        </p:nvCxnSpPr>
        <p:spPr>
          <a:xfrm rot="2700000">
            <a:off x="7009821" y="2344036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39">
            <a:extLst>
              <a:ext uri="{FF2B5EF4-FFF2-40B4-BE49-F238E27FC236}">
                <a16:creationId xmlns:a16="http://schemas.microsoft.com/office/drawing/2014/main" id="{D566EFFB-E2B7-A8BB-B442-859A0C3F7BED}"/>
              </a:ext>
            </a:extLst>
          </p:cNvPr>
          <p:cNvSpPr/>
          <p:nvPr/>
        </p:nvSpPr>
        <p:spPr>
          <a:xfrm>
            <a:off x="8996083" y="2560569"/>
            <a:ext cx="2459318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DINOT-Bold" panose="02000503030000020003" pitchFamily="2" charset="77"/>
              </a:rPr>
              <a:t>Ineligible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73C938-6073-B75F-84C5-C8096FD185F2}"/>
              </a:ext>
            </a:extLst>
          </p:cNvPr>
          <p:cNvCxnSpPr>
            <a:cxnSpLocks/>
          </p:cNvCxnSpPr>
          <p:nvPr/>
        </p:nvCxnSpPr>
        <p:spPr>
          <a:xfrm rot="18900000" flipH="1">
            <a:off x="10125379" y="2344035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3E94565-1B5C-166E-57CD-3DDE7DDC2DF8}"/>
              </a:ext>
            </a:extLst>
          </p:cNvPr>
          <p:cNvCxnSpPr>
            <a:cxnSpLocks/>
          </p:cNvCxnSpPr>
          <p:nvPr/>
        </p:nvCxnSpPr>
        <p:spPr>
          <a:xfrm>
            <a:off x="6912094" y="2930163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0">
            <a:extLst>
              <a:ext uri="{FF2B5EF4-FFF2-40B4-BE49-F238E27FC236}">
                <a16:creationId xmlns:a16="http://schemas.microsoft.com/office/drawing/2014/main" id="{B6B8BB0F-928C-6260-53EA-5BB37E9A9F45}"/>
              </a:ext>
            </a:extLst>
          </p:cNvPr>
          <p:cNvSpPr/>
          <p:nvPr/>
        </p:nvSpPr>
        <p:spPr>
          <a:xfrm>
            <a:off x="6227577" y="4123754"/>
            <a:ext cx="2617200" cy="1140628"/>
          </a:xfrm>
          <a:prstGeom prst="roundRect">
            <a:avLst/>
          </a:prstGeom>
          <a:solidFill>
            <a:schemeClr val="bg2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Client offered option of anonymous contact testing for sexual partner </a:t>
            </a:r>
          </a:p>
        </p:txBody>
      </p:sp>
      <p:sp>
        <p:nvSpPr>
          <p:cNvPr id="60" name="Rectangle: Rounded Corners 39">
            <a:extLst>
              <a:ext uri="{FF2B5EF4-FFF2-40B4-BE49-F238E27FC236}">
                <a16:creationId xmlns:a16="http://schemas.microsoft.com/office/drawing/2014/main" id="{7A387295-E83E-4708-81E8-070B4BF8651F}"/>
              </a:ext>
            </a:extLst>
          </p:cNvPr>
          <p:cNvSpPr/>
          <p:nvPr/>
        </p:nvSpPr>
        <p:spPr>
          <a:xfrm>
            <a:off x="6233707" y="3769667"/>
            <a:ext cx="2617200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DINOT-Bold" panose="02000503030000020003" pitchFamily="2" charset="77"/>
              </a:rPr>
              <a:t>Offer refused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61D42FA-F9BF-3ADD-F2A8-15AC1F700532}"/>
              </a:ext>
            </a:extLst>
          </p:cNvPr>
          <p:cNvCxnSpPr>
            <a:cxnSpLocks/>
          </p:cNvCxnSpPr>
          <p:nvPr/>
        </p:nvCxnSpPr>
        <p:spPr>
          <a:xfrm>
            <a:off x="7618971" y="3534052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39">
            <a:extLst>
              <a:ext uri="{FF2B5EF4-FFF2-40B4-BE49-F238E27FC236}">
                <a16:creationId xmlns:a16="http://schemas.microsoft.com/office/drawing/2014/main" id="{4EBD1436-35A5-F918-D5BB-B85E4CA14001}"/>
              </a:ext>
            </a:extLst>
          </p:cNvPr>
          <p:cNvSpPr/>
          <p:nvPr/>
        </p:nvSpPr>
        <p:spPr>
          <a:xfrm>
            <a:off x="3398523" y="3766564"/>
            <a:ext cx="2617200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DINOT-Bold" panose="02000503030000020003" pitchFamily="2" charset="77"/>
              </a:rPr>
              <a:t>Offer accepted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B61B40B-3F20-1C4D-6374-1B51A5B79E3B}"/>
              </a:ext>
            </a:extLst>
          </p:cNvPr>
          <p:cNvCxnSpPr>
            <a:cxnSpLocks/>
          </p:cNvCxnSpPr>
          <p:nvPr/>
        </p:nvCxnSpPr>
        <p:spPr>
          <a:xfrm flipH="1">
            <a:off x="4718411" y="3503235"/>
            <a:ext cx="209680" cy="20968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3">
            <a:extLst>
              <a:ext uri="{FF2B5EF4-FFF2-40B4-BE49-F238E27FC236}">
                <a16:creationId xmlns:a16="http://schemas.microsoft.com/office/drawing/2014/main" id="{BEE52BF7-6E80-B749-253C-80E21F4C378B}"/>
              </a:ext>
            </a:extLst>
          </p:cNvPr>
          <p:cNvSpPr/>
          <p:nvPr/>
        </p:nvSpPr>
        <p:spPr>
          <a:xfrm>
            <a:off x="736601" y="4373204"/>
            <a:ext cx="5279122" cy="3575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spc="-50" dirty="0">
                <a:solidFill>
                  <a:schemeClr val="bg1"/>
                </a:solidFill>
                <a:latin typeface="DINOT-Regular" panose="02000503030000020003" pitchFamily="2" charset="77"/>
              </a:rPr>
              <a:t>Video or in-person HIVST demonstration (individuals or groups)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C7E5D21-1D9C-42AC-54E2-4D172F3E2B7A}"/>
              </a:ext>
            </a:extLst>
          </p:cNvPr>
          <p:cNvCxnSpPr>
            <a:cxnSpLocks/>
          </p:cNvCxnSpPr>
          <p:nvPr/>
        </p:nvCxnSpPr>
        <p:spPr>
          <a:xfrm>
            <a:off x="3415875" y="4741259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3">
            <a:extLst>
              <a:ext uri="{FF2B5EF4-FFF2-40B4-BE49-F238E27FC236}">
                <a16:creationId xmlns:a16="http://schemas.microsoft.com/office/drawing/2014/main" id="{BC040905-9FB9-2873-547C-D4D6960110E2}"/>
              </a:ext>
            </a:extLst>
          </p:cNvPr>
          <p:cNvSpPr/>
          <p:nvPr/>
        </p:nvSpPr>
        <p:spPr>
          <a:xfrm>
            <a:off x="736601" y="4948998"/>
            <a:ext cx="5279122" cy="3575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DINOT-Regular" panose="02000503030000020003" pitchFamily="2" charset="77"/>
              </a:rPr>
              <a:t>Distribution of HIVST kits and IEC materials for partners</a:t>
            </a:r>
          </a:p>
        </p:txBody>
      </p:sp>
      <p:sp>
        <p:nvSpPr>
          <p:cNvPr id="68" name="Rectangle: Rounded Corners 50">
            <a:extLst>
              <a:ext uri="{FF2B5EF4-FFF2-40B4-BE49-F238E27FC236}">
                <a16:creationId xmlns:a16="http://schemas.microsoft.com/office/drawing/2014/main" id="{A05609E9-1EE1-0185-FB97-3B4E9486D732}"/>
              </a:ext>
            </a:extLst>
          </p:cNvPr>
          <p:cNvSpPr/>
          <p:nvPr/>
        </p:nvSpPr>
        <p:spPr>
          <a:xfrm>
            <a:off x="727767" y="5294673"/>
            <a:ext cx="5284323" cy="868323"/>
          </a:xfrm>
          <a:prstGeom prst="roundRect">
            <a:avLst/>
          </a:prstGeom>
          <a:solidFill>
            <a:schemeClr val="bg2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  <a:latin typeface="DINOT-Regular" panose="02000503030000020003" pitchFamily="2" charset="77"/>
              </a:rPr>
              <a:t>Follow-up with ANC/PNC/FP/STI client  at next clinic visit; follow-up with sexual partners directly or through community-level contact tracing 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E3723F1-1E3F-91B5-93B2-4EEBC92DE8F7}"/>
              </a:ext>
            </a:extLst>
          </p:cNvPr>
          <p:cNvCxnSpPr>
            <a:cxnSpLocks/>
          </p:cNvCxnSpPr>
          <p:nvPr/>
        </p:nvCxnSpPr>
        <p:spPr>
          <a:xfrm>
            <a:off x="4706535" y="4133736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9">
            <a:extLst>
              <a:ext uri="{FF2B5EF4-FFF2-40B4-BE49-F238E27FC236}">
                <a16:creationId xmlns:a16="http://schemas.microsoft.com/office/drawing/2014/main" id="{13F5022A-A461-592E-B891-B8AC6B42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940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62626"/>
      </a:dk1>
      <a:lt1>
        <a:srgbClr val="FFFFFF"/>
      </a:lt1>
      <a:dk2>
        <a:srgbClr val="595959"/>
      </a:dk2>
      <a:lt2>
        <a:srgbClr val="E6E6E6"/>
      </a:lt2>
      <a:accent1>
        <a:srgbClr val="0093D5"/>
      </a:accent1>
      <a:accent2>
        <a:srgbClr val="74CEE2"/>
      </a:accent2>
      <a:accent3>
        <a:srgbClr val="38B549"/>
      </a:accent3>
      <a:accent4>
        <a:srgbClr val="CBDB2A"/>
      </a:accent4>
      <a:accent5>
        <a:srgbClr val="F1593A"/>
      </a:accent5>
      <a:accent6>
        <a:srgbClr val="FFF200"/>
      </a:accent6>
      <a:hlink>
        <a:srgbClr val="0066CC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56CD889864843BBDDABBCD86C362D" ma:contentTypeVersion="4" ma:contentTypeDescription="Create a new document." ma:contentTypeScope="" ma:versionID="40018ac067066cd07ec7600bd30124f9">
  <xsd:schema xmlns:xsd="http://www.w3.org/2001/XMLSchema" xmlns:xs="http://www.w3.org/2001/XMLSchema" xmlns:p="http://schemas.microsoft.com/office/2006/metadata/properties" xmlns:ns2="0061148b-c7d6-4574-9263-e61503f8f51f" targetNamespace="http://schemas.microsoft.com/office/2006/metadata/properties" ma:root="true" ma:fieldsID="9cba2e774101c47c1d5b75b7966f1f8f" ns2:_="">
    <xsd:import namespace="0061148b-c7d6-4574-9263-e61503f8f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1148b-c7d6-4574-9263-e61503f8f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4E9BED-C677-40DF-921F-11121606960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0061148b-c7d6-4574-9263-e61503f8f51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E21886-64D4-491A-ABB8-B2AA00A34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8C1731-608C-4822-A0AF-323A6FDD6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61148b-c7d6-4574-9263-e61503f8f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23010</TotalTime>
  <Words>2837</Words>
  <Application>Microsoft Office PowerPoint</Application>
  <PresentationFormat>Widescreen</PresentationFormat>
  <Paragraphs>301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DINOT-MediumItalic</vt:lpstr>
      <vt:lpstr>DINOT-Regular</vt:lpstr>
      <vt:lpstr>Calibri Light</vt:lpstr>
      <vt:lpstr>DINOT-LightItalic</vt:lpstr>
      <vt:lpstr>Arial</vt:lpstr>
      <vt:lpstr>DINOT-Bold</vt:lpstr>
      <vt:lpstr>Calibri</vt:lpstr>
      <vt:lpstr>Office Theme</vt:lpstr>
      <vt:lpstr>MODULE 6: HIV SELF-TESTING FLOWCHARTS, SERVICES LAY-OUT &amp; SOPs   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INTRODUCTION TO DIFFERENTIATED TESTING SERVICES</dc:title>
  <dc:creator>Karin Hatzold</dc:creator>
  <cp:lastModifiedBy>MSIMANGA, Busisiwe</cp:lastModifiedBy>
  <cp:revision>573</cp:revision>
  <dcterms:created xsi:type="dcterms:W3CDTF">2024-10-24T12:53:48Z</dcterms:created>
  <dcterms:modified xsi:type="dcterms:W3CDTF">2025-06-12T20:08:06Z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0x010100D0F56CD889864843BBDDABBCD86C362D</vt:lpwstr>
  </property>
</Properties>
</file>