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5" r:id="rId4"/>
  </p:sldMasterIdLst>
  <p:notesMasterIdLst>
    <p:notesMasterId r:id="rId31"/>
  </p:notesMasterIdLst>
  <p:sldIdLst>
    <p:sldId id="282" r:id="rId5"/>
    <p:sldId id="2147482543" r:id="rId6"/>
    <p:sldId id="2147482544" r:id="rId7"/>
    <p:sldId id="294" r:id="rId8"/>
    <p:sldId id="289" r:id="rId9"/>
    <p:sldId id="4676" r:id="rId10"/>
    <p:sldId id="259" r:id="rId11"/>
    <p:sldId id="2147482845" r:id="rId12"/>
    <p:sldId id="261" r:id="rId13"/>
    <p:sldId id="262" r:id="rId14"/>
    <p:sldId id="2147482850" r:id="rId15"/>
    <p:sldId id="2147482852" r:id="rId16"/>
    <p:sldId id="2147482855" r:id="rId17"/>
    <p:sldId id="330" r:id="rId18"/>
    <p:sldId id="2147482856" r:id="rId19"/>
    <p:sldId id="288" r:id="rId20"/>
    <p:sldId id="2147482857" r:id="rId21"/>
    <p:sldId id="285" r:id="rId22"/>
    <p:sldId id="286" r:id="rId23"/>
    <p:sldId id="287" r:id="rId24"/>
    <p:sldId id="2147482858" r:id="rId25"/>
    <p:sldId id="290" r:id="rId26"/>
    <p:sldId id="291" r:id="rId27"/>
    <p:sldId id="292" r:id="rId28"/>
    <p:sldId id="278" r:id="rId29"/>
    <p:sldId id="2147482538" r:id="rId30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C34F09-1DDD-CADE-8710-CCC43B4920C7}" name="Tasha Vernon" initials="TV" userId="S::tvernon@psi.org::6865b858-747d-4b41-aef2-3b28ae02607d" providerId="AD"/>
  <p188:author id="{B9CFDA19-B247-0049-59D5-840303060F9E}" name="Bernhard Kerschberger" initials="BK" userId="S::bkerschberger@psi.org::592480ee-3c58-41db-935d-79587ec7796a" providerId="AD"/>
  <p188:author id="{38159D3C-EDD8-0CFD-ADEF-2834403D889A}" name="MSIMANGA, Busisiwe" initials="MB" userId="S::msimangaradebeb@who.int::d99ce02a-c1ee-401f-882a-d4f901638f44" providerId="AD"/>
  <p188:author id="{3CAA7B5E-C2C9-81C7-AFD6-E610C56C1149}" name="Karin Hatzold" initials="KH" userId="S::khatzold@psi.org::142006c1-edce-4b99-b7ac-3f5f12bedf84" providerId="AD"/>
  <p188:author id="{D808B7F2-4CD0-3427-F3F8-03F152467009}" name="Tasha Vernon" initials="TV" userId="Tasha Verno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348"/>
    <a:srgbClr val="E6F3F2"/>
    <a:srgbClr val="009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55" autoAdjust="0"/>
    <p:restoredTop sz="95827" autoAdjust="0"/>
  </p:normalViewPr>
  <p:slideViewPr>
    <p:cSldViewPr snapToGrid="0">
      <p:cViewPr varScale="1">
        <p:scale>
          <a:sx n="79" d="100"/>
          <a:sy n="79" d="100"/>
        </p:scale>
        <p:origin x="538" y="77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'[_charts.xlsx]HIVST care cascade'!$B$1</c:f>
              <c:strCache>
                <c:ptCount val="1"/>
                <c:pt idx="0">
                  <c:v>Number of Clients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0E-4231-9940-65401A4DE87C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0E-4231-9940-65401A4DE87C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30E-4231-9940-65401A4DE87C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30E-4231-9940-65401A4DE87C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30E-4231-9940-65401A4DE87C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30E-4231-9940-65401A4DE87C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30E-4231-9940-65401A4DE87C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BDA5ED13-EE8B-48D2-A594-7D2D18299B88}" type="VALUE">
                      <a:rPr lang="en-US" b="0" i="0">
                        <a:latin typeface="DINOT-Regular" panose="02000503030000020003" pitchFamily="2" charset="77"/>
                      </a:rPr>
                      <a:pPr/>
                      <a:t>[VALUE]</a:t>
                    </a:fld>
                    <a:r>
                      <a:rPr lang="en-US" b="0" i="0" dirty="0">
                        <a:latin typeface="DINOT-Regular" panose="02000503030000020003" pitchFamily="2" charset="77"/>
                      </a:rPr>
                      <a:t> (80%)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D30E-4231-9940-65401A4DE87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3BE35A2-1250-4E26-BAAC-457ACAC31015}" type="VALUE">
                      <a:rPr lang="en-US" sz="1250" b="0" i="0">
                        <a:latin typeface="DINOT-Regular" panose="02000503030000020003" pitchFamily="2" charset="77"/>
                      </a:rPr>
                      <a:pPr/>
                      <a:t>[VALUE]</a:t>
                    </a:fld>
                    <a:r>
                      <a:rPr lang="en-US" sz="1250" b="0" i="0" dirty="0">
                        <a:latin typeface="DINOT-Regular" panose="02000503030000020003" pitchFamily="2" charset="77"/>
                      </a:rPr>
                      <a:t> (88%)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30E-4231-9940-65401A4DE87C}"/>
                </c:ext>
              </c:extLst>
            </c:dLbl>
            <c:dLbl>
              <c:idx val="4"/>
              <c:layout>
                <c:manualLayout>
                  <c:x val="0"/>
                  <c:y val="-4.1407867494824016E-2"/>
                </c:manualLayout>
              </c:layout>
              <c:tx>
                <c:rich>
                  <a:bodyPr/>
                  <a:lstStyle/>
                  <a:p>
                    <a:fld id="{62CDC5DE-38D7-4C0E-A6D8-880910B0D007}" type="VALUE">
                      <a:rPr lang="en-US" sz="1250" b="0" i="0">
                        <a:latin typeface="DINOT-Regular" panose="02000503030000020003" pitchFamily="2" charset="77"/>
                      </a:rPr>
                      <a:pPr/>
                      <a:t>[VALUE]</a:t>
                    </a:fld>
                    <a:r>
                      <a:rPr lang="en-US" sz="1250" b="0" i="0" dirty="0">
                        <a:latin typeface="DINOT-Regular" panose="02000503030000020003" pitchFamily="2" charset="77"/>
                      </a:rPr>
                      <a:t> (17%*)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30E-4231-9940-65401A4DE87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1220FE1-9EBF-4A5F-8E2E-E30A583E1CF1}" type="VALUE">
                      <a:rPr lang="en-US" b="0" i="0">
                        <a:latin typeface="DINOT-Regular" panose="02000503030000020003" pitchFamily="2" charset="77"/>
                      </a:rPr>
                      <a:pPr/>
                      <a:t>[VALUE]</a:t>
                    </a:fld>
                    <a:r>
                      <a:rPr lang="en-US" b="0" i="0" dirty="0">
                        <a:latin typeface="DINOT-Regular" panose="02000503030000020003" pitchFamily="2" charset="77"/>
                      </a:rPr>
                      <a:t> (83%)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30E-4231-9940-65401A4DE87C}"/>
                </c:ext>
              </c:extLst>
            </c:dLbl>
            <c:dLbl>
              <c:idx val="6"/>
              <c:layout>
                <c:manualLayout>
                  <c:x val="0"/>
                  <c:y val="-5.5210489993098771E-2"/>
                </c:manualLayout>
              </c:layout>
              <c:tx>
                <c:rich>
                  <a:bodyPr/>
                  <a:lstStyle/>
                  <a:p>
                    <a:fld id="{319E02D6-A9AD-4756-B429-6FF43EFACA37}" type="VALUE">
                      <a:rPr lang="en-US" b="0" i="0">
                        <a:latin typeface="DINOT-Regular" panose="02000503030000020003" pitchFamily="2" charset="77"/>
                      </a:rPr>
                      <a:pPr/>
                      <a:t>[VALUE]</a:t>
                    </a:fld>
                    <a:r>
                      <a:rPr lang="en-US" b="0" i="0" dirty="0">
                        <a:latin typeface="DINOT-Regular" panose="02000503030000020003" pitchFamily="2" charset="77"/>
                      </a:rPr>
                      <a:t> (95%)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30E-4231-9940-65401A4DE87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5196C08-8FF0-4918-B56B-CC3C47900189}" type="VALUE">
                      <a:rPr lang="en-US" b="0" i="0">
                        <a:latin typeface="DINOT-Regular" panose="02000503030000020003" pitchFamily="2" charset="77"/>
                      </a:rPr>
                      <a:pPr/>
                      <a:t>[VALUE]</a:t>
                    </a:fld>
                    <a:r>
                      <a:rPr lang="en-US" b="0" i="0" dirty="0">
                        <a:latin typeface="DINOT-Regular" panose="02000503030000020003" pitchFamily="2" charset="77"/>
                      </a:rPr>
                      <a:t> (93%)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30E-4231-9940-65401A4DE87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7BA22FB-8E0D-4748-804E-6D65E2A2F169}" type="VALUE">
                      <a:rPr lang="en-US" sz="1250" b="0" i="0">
                        <a:latin typeface="DINOT-Regular" panose="02000503030000020003" pitchFamily="2" charset="77"/>
                      </a:rPr>
                      <a:pPr/>
                      <a:t>[VALUE]</a:t>
                    </a:fld>
                    <a:r>
                      <a:rPr lang="en-US" sz="1250" b="0" i="0" dirty="0">
                        <a:latin typeface="DINOT-Regular" panose="02000503030000020003" pitchFamily="2" charset="77"/>
                      </a:rPr>
                      <a:t> (81%*)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30E-4231-9940-65401A4DE87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E4D90BA7-2FFE-46EC-A176-A9F5EE12662C}" type="VALUE">
                      <a:rPr lang="en-US" b="0" i="0">
                        <a:latin typeface="DINOT-Regular" panose="02000503030000020003" pitchFamily="2" charset="77"/>
                      </a:rPr>
                      <a:pPr/>
                      <a:t>[VALUE]</a:t>
                    </a:fld>
                    <a:r>
                      <a:rPr lang="en-US" b="0" i="0" dirty="0">
                        <a:latin typeface="DINOT-Regular" panose="02000503030000020003" pitchFamily="2" charset="77"/>
                      </a:rPr>
                      <a:t> (39%)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30E-4231-9940-65401A4DE87C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70D40F90-D988-4814-9D71-B7F4C8B3E5A0}" type="VALUE">
                      <a:rPr lang="en-US" sz="1250" b="0" i="0">
                        <a:latin typeface="DINOT-Regular" panose="02000503030000020003" pitchFamily="2" charset="77"/>
                      </a:rPr>
                      <a:pPr/>
                      <a:t>[VALUE]</a:t>
                    </a:fld>
                    <a:r>
                      <a:rPr lang="en-US" sz="1250" b="0" i="0" dirty="0">
                        <a:latin typeface="DINOT-Regular" panose="02000503030000020003" pitchFamily="2" charset="77"/>
                      </a:rPr>
                      <a:t> (2%*)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30E-4231-9940-65401A4DE8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OT-Regular" panose="02000503030000020003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'[_charts.xlsx]HIVST care cascade'!$A$2:$A$14</c:f>
              <c:strCache>
                <c:ptCount val="13"/>
                <c:pt idx="0">
                  <c:v>Eligible for HIVST</c:v>
                </c:pt>
                <c:pt idx="1">
                  <c:v>Issued HIVST kits</c:v>
                </c:pt>
                <c:pt idx="2">
                  <c:v>Used HIVST Kits</c:v>
                </c:pt>
                <c:pt idx="4">
                  <c:v>Reactive HIVST results</c:v>
                </c:pt>
                <c:pt idx="5">
                  <c:v>Linked to confirmatory RDT testing</c:v>
                </c:pt>
                <c:pt idx="6">
                  <c:v>Reactive RDT test result</c:v>
                </c:pt>
                <c:pt idx="7">
                  <c:v>Initiated ART</c:v>
                </c:pt>
                <c:pt idx="9">
                  <c:v>Negative HIVST results</c:v>
                </c:pt>
                <c:pt idx="10">
                  <c:v>Linkage to preventive services (Negative)</c:v>
                </c:pt>
                <c:pt idx="12">
                  <c:v>Invalid/ unkown test result</c:v>
                </c:pt>
              </c:strCache>
            </c:strRef>
          </c:cat>
          <c:val>
            <c:numRef>
              <c:f>'[_charts.xlsx]HIVST care cascade'!$B$2:$B$14</c:f>
              <c:numCache>
                <c:formatCode>General</c:formatCode>
                <c:ptCount val="13"/>
                <c:pt idx="0">
                  <c:v>1000</c:v>
                </c:pt>
                <c:pt idx="1">
                  <c:v>800</c:v>
                </c:pt>
                <c:pt idx="2">
                  <c:v>700</c:v>
                </c:pt>
                <c:pt idx="4">
                  <c:v>120</c:v>
                </c:pt>
                <c:pt idx="5">
                  <c:v>100</c:v>
                </c:pt>
                <c:pt idx="6">
                  <c:v>95</c:v>
                </c:pt>
                <c:pt idx="7">
                  <c:v>88</c:v>
                </c:pt>
                <c:pt idx="9">
                  <c:v>568</c:v>
                </c:pt>
                <c:pt idx="10">
                  <c:v>220</c:v>
                </c:pt>
                <c:pt idx="1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30E-4231-9940-65401A4DE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6307263"/>
        <c:axId val="666306303"/>
      </c:barChart>
      <c:catAx>
        <c:axId val="66630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1250" b="0" i="0" u="none" strike="noStrike" kern="1200" baseline="0">
                <a:solidFill>
                  <a:schemeClr val="tx2"/>
                </a:solidFill>
                <a:latin typeface="DINOT-Regular" panose="02000503030000020003" pitchFamily="2" charset="77"/>
                <a:ea typeface="+mn-ea"/>
                <a:cs typeface="+mn-cs"/>
              </a:defRPr>
            </a:pPr>
            <a:endParaRPr lang="en-US"/>
          </a:p>
        </c:txPr>
        <c:crossAx val="666306303"/>
        <c:crosses val="autoZero"/>
        <c:auto val="1"/>
        <c:lblAlgn val="ctr"/>
        <c:lblOffset val="100"/>
        <c:noMultiLvlLbl val="0"/>
      </c:catAx>
      <c:valAx>
        <c:axId val="666306303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0" i="0" u="none" strike="noStrike" kern="1200" baseline="0">
                <a:solidFill>
                  <a:schemeClr val="tx2"/>
                </a:solidFill>
                <a:latin typeface="DINOT-Regular" panose="02000503030000020003" pitchFamily="2" charset="77"/>
                <a:ea typeface="+mn-ea"/>
                <a:cs typeface="+mn-cs"/>
              </a:defRPr>
            </a:pPr>
            <a:endParaRPr lang="en-US"/>
          </a:p>
        </c:txPr>
        <c:crossAx val="666307263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'[_charts.xlsx]HIVST care cascade'!$B$1</c:f>
              <c:strCache>
                <c:ptCount val="1"/>
                <c:pt idx="0">
                  <c:v>Number of Clients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0E-4231-9940-65401A4DE87C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0E-4231-9940-65401A4DE87C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30E-4231-9940-65401A4DE87C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30E-4231-9940-65401A4DE87C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30E-4231-9940-65401A4DE87C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30E-4231-9940-65401A4DE87C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30E-4231-9940-65401A4DE87C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BDA5ED13-EE8B-48D2-A594-7D2D18299B88}" type="VALUE">
                      <a:rPr lang="en-US" b="0" i="0">
                        <a:latin typeface="DINOT-Regular" panose="02000503030000020003" pitchFamily="2" charset="77"/>
                      </a:rPr>
                      <a:pPr/>
                      <a:t>[VALUE]</a:t>
                    </a:fld>
                    <a:r>
                      <a:rPr lang="en-US" b="0" i="0" dirty="0">
                        <a:latin typeface="DINOT-Regular" panose="02000503030000020003" pitchFamily="2" charset="77"/>
                      </a:rPr>
                      <a:t> (80%)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D30E-4231-9940-65401A4DE87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3BE35A2-1250-4E26-BAAC-457ACAC31015}" type="VALUE">
                      <a:rPr lang="en-US" sz="1250" b="0" i="0">
                        <a:latin typeface="DINOT-Regular" panose="02000503030000020003" pitchFamily="2" charset="77"/>
                      </a:rPr>
                      <a:pPr/>
                      <a:t>[VALUE]</a:t>
                    </a:fld>
                    <a:r>
                      <a:rPr lang="en-US" sz="1250" b="0" i="0" dirty="0">
                        <a:latin typeface="DINOT-Regular" panose="02000503030000020003" pitchFamily="2" charset="77"/>
                      </a:rPr>
                      <a:t> (88%)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30E-4231-9940-65401A4DE87C}"/>
                </c:ext>
              </c:extLst>
            </c:dLbl>
            <c:dLbl>
              <c:idx val="4"/>
              <c:layout>
                <c:manualLayout>
                  <c:x val="0"/>
                  <c:y val="-4.1407867494824016E-2"/>
                </c:manualLayout>
              </c:layout>
              <c:tx>
                <c:rich>
                  <a:bodyPr/>
                  <a:lstStyle/>
                  <a:p>
                    <a:fld id="{62CDC5DE-38D7-4C0E-A6D8-880910B0D007}" type="VALUE">
                      <a:rPr lang="en-US" sz="1250" b="0" i="0">
                        <a:latin typeface="DINOT-Regular" panose="02000503030000020003" pitchFamily="2" charset="77"/>
                      </a:rPr>
                      <a:pPr/>
                      <a:t>[VALUE]</a:t>
                    </a:fld>
                    <a:r>
                      <a:rPr lang="en-US" sz="1250" b="0" i="0" dirty="0">
                        <a:latin typeface="DINOT-Regular" panose="02000503030000020003" pitchFamily="2" charset="77"/>
                      </a:rPr>
                      <a:t> (17%*)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30E-4231-9940-65401A4DE87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1220FE1-9EBF-4A5F-8E2E-E30A583E1CF1}" type="VALUE">
                      <a:rPr lang="en-US" b="0" i="0">
                        <a:latin typeface="DINOT-Regular" panose="02000503030000020003" pitchFamily="2" charset="77"/>
                      </a:rPr>
                      <a:pPr/>
                      <a:t>[VALUE]</a:t>
                    </a:fld>
                    <a:r>
                      <a:rPr lang="en-US" b="0" i="0" dirty="0">
                        <a:latin typeface="DINOT-Regular" panose="02000503030000020003" pitchFamily="2" charset="77"/>
                      </a:rPr>
                      <a:t> (83%)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30E-4231-9940-65401A4DE87C}"/>
                </c:ext>
              </c:extLst>
            </c:dLbl>
            <c:dLbl>
              <c:idx val="6"/>
              <c:layout>
                <c:manualLayout>
                  <c:x val="0"/>
                  <c:y val="-5.5210489993098771E-2"/>
                </c:manualLayout>
              </c:layout>
              <c:tx>
                <c:rich>
                  <a:bodyPr/>
                  <a:lstStyle/>
                  <a:p>
                    <a:fld id="{319E02D6-A9AD-4756-B429-6FF43EFACA37}" type="VALUE">
                      <a:rPr lang="en-US" b="0" i="0">
                        <a:latin typeface="DINOT-Regular" panose="02000503030000020003" pitchFamily="2" charset="77"/>
                      </a:rPr>
                      <a:pPr/>
                      <a:t>[VALUE]</a:t>
                    </a:fld>
                    <a:r>
                      <a:rPr lang="en-US" b="0" i="0" dirty="0">
                        <a:latin typeface="DINOT-Regular" panose="02000503030000020003" pitchFamily="2" charset="77"/>
                      </a:rPr>
                      <a:t> (95%)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30E-4231-9940-65401A4DE87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5196C08-8FF0-4918-B56B-CC3C47900189}" type="VALUE">
                      <a:rPr lang="en-US" b="0" i="0">
                        <a:latin typeface="DINOT-Regular" panose="02000503030000020003" pitchFamily="2" charset="77"/>
                      </a:rPr>
                      <a:pPr/>
                      <a:t>[VALUE]</a:t>
                    </a:fld>
                    <a:r>
                      <a:rPr lang="en-US" b="0" i="0" dirty="0">
                        <a:latin typeface="DINOT-Regular" panose="02000503030000020003" pitchFamily="2" charset="77"/>
                      </a:rPr>
                      <a:t> (93%)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30E-4231-9940-65401A4DE87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7BA22FB-8E0D-4748-804E-6D65E2A2F169}" type="VALUE">
                      <a:rPr lang="en-US" sz="1250" b="0" i="0">
                        <a:latin typeface="DINOT-Regular" panose="02000503030000020003" pitchFamily="2" charset="77"/>
                      </a:rPr>
                      <a:pPr/>
                      <a:t>[VALUE]</a:t>
                    </a:fld>
                    <a:r>
                      <a:rPr lang="en-US" sz="1250" b="0" i="0" dirty="0">
                        <a:latin typeface="DINOT-Regular" panose="02000503030000020003" pitchFamily="2" charset="77"/>
                      </a:rPr>
                      <a:t> (81%*)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30E-4231-9940-65401A4DE87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E4D90BA7-2FFE-46EC-A176-A9F5EE12662C}" type="VALUE">
                      <a:rPr lang="en-US" b="0" i="0">
                        <a:latin typeface="DINOT-Regular" panose="02000503030000020003" pitchFamily="2" charset="77"/>
                      </a:rPr>
                      <a:pPr/>
                      <a:t>[VALUE]</a:t>
                    </a:fld>
                    <a:r>
                      <a:rPr lang="en-US" b="0" i="0" dirty="0">
                        <a:latin typeface="DINOT-Regular" panose="02000503030000020003" pitchFamily="2" charset="77"/>
                      </a:rPr>
                      <a:t> (39%)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30E-4231-9940-65401A4DE87C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70D40F90-D988-4814-9D71-B7F4C8B3E5A0}" type="VALUE">
                      <a:rPr lang="en-US" sz="1250" b="0" i="0">
                        <a:latin typeface="DINOT-Regular" panose="02000503030000020003" pitchFamily="2" charset="77"/>
                      </a:rPr>
                      <a:pPr/>
                      <a:t>[VALUE]</a:t>
                    </a:fld>
                    <a:r>
                      <a:rPr lang="en-US" sz="1250" b="0" i="0" dirty="0">
                        <a:latin typeface="DINOT-Regular" panose="02000503030000020003" pitchFamily="2" charset="77"/>
                      </a:rPr>
                      <a:t> (2%*)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30E-4231-9940-65401A4DE8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OT-Regular" panose="02000503030000020003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'[_charts.xlsx]HIVST care cascade'!$A$2:$A$14</c:f>
              <c:strCache>
                <c:ptCount val="13"/>
                <c:pt idx="0">
                  <c:v>Eligible for HIVST</c:v>
                </c:pt>
                <c:pt idx="1">
                  <c:v>Issued HIVST kits</c:v>
                </c:pt>
                <c:pt idx="2">
                  <c:v>Used HIVST Kits</c:v>
                </c:pt>
                <c:pt idx="4">
                  <c:v>Reactive HIVST results</c:v>
                </c:pt>
                <c:pt idx="5">
                  <c:v>Linked to confirmatory RDT testing</c:v>
                </c:pt>
                <c:pt idx="6">
                  <c:v>Reactive RDT test result</c:v>
                </c:pt>
                <c:pt idx="7">
                  <c:v>Initiated ART</c:v>
                </c:pt>
                <c:pt idx="9">
                  <c:v>Negative HIVST results</c:v>
                </c:pt>
                <c:pt idx="10">
                  <c:v>Linkage to preventive services (Negative)</c:v>
                </c:pt>
                <c:pt idx="12">
                  <c:v>Invalid/ unkown test result</c:v>
                </c:pt>
              </c:strCache>
            </c:strRef>
          </c:cat>
          <c:val>
            <c:numRef>
              <c:f>'[_charts.xlsx]HIVST care cascade'!$B$2:$B$14</c:f>
              <c:numCache>
                <c:formatCode>General</c:formatCode>
                <c:ptCount val="13"/>
                <c:pt idx="0">
                  <c:v>1000</c:v>
                </c:pt>
                <c:pt idx="1">
                  <c:v>800</c:v>
                </c:pt>
                <c:pt idx="2">
                  <c:v>700</c:v>
                </c:pt>
                <c:pt idx="4">
                  <c:v>120</c:v>
                </c:pt>
                <c:pt idx="5">
                  <c:v>100</c:v>
                </c:pt>
                <c:pt idx="6">
                  <c:v>95</c:v>
                </c:pt>
                <c:pt idx="7">
                  <c:v>88</c:v>
                </c:pt>
                <c:pt idx="9">
                  <c:v>568</c:v>
                </c:pt>
                <c:pt idx="10">
                  <c:v>220</c:v>
                </c:pt>
                <c:pt idx="1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30E-4231-9940-65401A4DE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6307263"/>
        <c:axId val="666306303"/>
      </c:barChart>
      <c:catAx>
        <c:axId val="66630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1250" b="0" i="0" u="none" strike="noStrike" kern="1200" baseline="0">
                <a:solidFill>
                  <a:schemeClr val="tx2"/>
                </a:solidFill>
                <a:latin typeface="DINOT-Regular" panose="02000503030000020003" pitchFamily="2" charset="77"/>
                <a:ea typeface="+mn-ea"/>
                <a:cs typeface="+mn-cs"/>
              </a:defRPr>
            </a:pPr>
            <a:endParaRPr lang="en-US"/>
          </a:p>
        </c:txPr>
        <c:crossAx val="666306303"/>
        <c:crosses val="autoZero"/>
        <c:auto val="1"/>
        <c:lblAlgn val="ctr"/>
        <c:lblOffset val="100"/>
        <c:noMultiLvlLbl val="0"/>
      </c:catAx>
      <c:valAx>
        <c:axId val="666306303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0" i="0" u="none" strike="noStrike" kern="1200" baseline="0">
                <a:solidFill>
                  <a:schemeClr val="tx2"/>
                </a:solidFill>
                <a:latin typeface="DINOT-Regular" panose="02000503030000020003" pitchFamily="2" charset="77"/>
                <a:ea typeface="+mn-ea"/>
                <a:cs typeface="+mn-cs"/>
              </a:defRPr>
            </a:pPr>
            <a:endParaRPr lang="en-US"/>
          </a:p>
        </c:txPr>
        <c:crossAx val="666307263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0.31226</cdr:x>
      <cdr:y>0.35943</cdr:y>
    </cdr:from>
    <cdr:to>
      <cdr:x>0.66581</cdr:x>
      <cdr:y>0.44892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5D4DB20-51EB-0B3E-EECF-C3BC6435915D}"/>
            </a:ext>
          </a:extLst>
        </cdr:cNvPr>
        <cdr:cNvSpPr txBox="1"/>
      </cdr:nvSpPr>
      <cdr:spPr>
        <a:xfrm xmlns:a="http://schemas.openxmlformats.org/drawingml/2006/main">
          <a:off x="3472815" y="1721372"/>
          <a:ext cx="3931920" cy="428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ZA" sz="1750" dirty="0">
              <a:solidFill>
                <a:srgbClr val="FF0000"/>
              </a:solidFill>
              <a:latin typeface="DINOT-Regular" panose="02000503030000020003" pitchFamily="2" charset="77"/>
            </a:rPr>
            <a:t>HIVST positive care cascade</a:t>
          </a:r>
        </a:p>
      </cdr:txBody>
    </cdr:sp>
  </cdr:relSizeAnchor>
  <cdr:relSizeAnchor xmlns:cdr="http://schemas.openxmlformats.org/drawingml/2006/chartDrawing">
    <cdr:from>
      <cdr:x>0.68693</cdr:x>
      <cdr:y>0.1078</cdr:y>
    </cdr:from>
    <cdr:to>
      <cdr:x>0.887</cdr:x>
      <cdr:y>0.19728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C69545CB-F458-A0E0-95C8-D44B4D187ACE}"/>
            </a:ext>
          </a:extLst>
        </cdr:cNvPr>
        <cdr:cNvSpPr txBox="1"/>
      </cdr:nvSpPr>
      <cdr:spPr>
        <a:xfrm xmlns:a="http://schemas.openxmlformats.org/drawingml/2006/main">
          <a:off x="7686793" y="516279"/>
          <a:ext cx="2238806" cy="428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ZA" sz="1750" dirty="0">
              <a:solidFill>
                <a:srgbClr val="00B050"/>
              </a:solidFill>
              <a:latin typeface="DINOT-Regular" panose="02000503030000020003" pitchFamily="2" charset="77"/>
            </a:rPr>
            <a:t>HIVST prevention cascade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0.31226</cdr:x>
      <cdr:y>0.35943</cdr:y>
    </cdr:from>
    <cdr:to>
      <cdr:x>0.66581</cdr:x>
      <cdr:y>0.44892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5D4DB20-51EB-0B3E-EECF-C3BC6435915D}"/>
            </a:ext>
          </a:extLst>
        </cdr:cNvPr>
        <cdr:cNvSpPr txBox="1"/>
      </cdr:nvSpPr>
      <cdr:spPr>
        <a:xfrm xmlns:a="http://schemas.openxmlformats.org/drawingml/2006/main">
          <a:off x="3472815" y="1721372"/>
          <a:ext cx="3931920" cy="428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ZA" sz="1750" dirty="0">
              <a:solidFill>
                <a:srgbClr val="FF0000"/>
              </a:solidFill>
              <a:latin typeface="DINOT-Regular" panose="02000503030000020003" pitchFamily="2" charset="77"/>
            </a:rPr>
            <a:t>HIVST positive care cascade</a:t>
          </a:r>
        </a:p>
      </cdr:txBody>
    </cdr:sp>
  </cdr:relSizeAnchor>
  <cdr:relSizeAnchor xmlns:cdr="http://schemas.openxmlformats.org/drawingml/2006/chartDrawing">
    <cdr:from>
      <cdr:x>0.68579</cdr:x>
      <cdr:y>0.10992</cdr:y>
    </cdr:from>
    <cdr:to>
      <cdr:x>0.88586</cdr:x>
      <cdr:y>0.1994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F318634-2160-2591-88F3-4934B0F89021}"/>
            </a:ext>
          </a:extLst>
        </cdr:cNvPr>
        <cdr:cNvSpPr txBox="1"/>
      </cdr:nvSpPr>
      <cdr:spPr>
        <a:xfrm xmlns:a="http://schemas.openxmlformats.org/drawingml/2006/main">
          <a:off x="7674093" y="526439"/>
          <a:ext cx="2238806" cy="428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ZA" sz="1750" dirty="0">
              <a:solidFill>
                <a:srgbClr val="00B050"/>
              </a:solidFill>
              <a:latin typeface="DINOT-Regular" panose="02000503030000020003" pitchFamily="2" charset="77"/>
            </a:rPr>
            <a:t>HIVST prevention cascade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A9C54-6EA3-434F-84B8-C61A6C0DD5CC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A3853-A653-454A-B9AA-E9038EC6C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29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A3853-A653-454A-B9AA-E9038EC6C8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77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00EAD-F2E9-25CB-76EA-E1F25F695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E7A55F-8219-6A03-8382-9D6816ACC9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B5F8B1-E8DD-597E-B861-33B3BDD955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E97CC-4BBD-EC54-992B-6DD804D2E5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A3853-A653-454A-B9AA-E9038EC6C8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487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A3853-A653-454A-B9AA-E9038EC6C8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0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A3853-A653-454A-B9AA-E9038EC6C8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50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,Sans-Serif"/>
              <a:buChar char="Ø"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BB67A-D29F-4A0B-9551-637BE1B3F8B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524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A3853-A653-454A-B9AA-E9038EC6C8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93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A3853-A653-454A-B9AA-E9038EC6C8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73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A3853-A653-454A-B9AA-E9038EC6C8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87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A3853-A653-454A-B9AA-E9038EC6C8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28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Why is Monitoring and Evaluation (M&amp;E) essential in facility-based HIVST programs?</a:t>
            </a:r>
            <a:endParaRPr lang="en-Z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en-Z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r>
              <a: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What are two key benefits of M&amp;E for HIVST programs?</a:t>
            </a:r>
          </a:p>
          <a:p>
            <a:pPr marL="457200"/>
            <a:r>
              <a:rPr lang="en-Z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Answer</a:t>
            </a:r>
            <a:r>
              <a: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M&amp;E helps track program reach and impact and identifies gaps in service delivery that need improvement.</a:t>
            </a:r>
          </a:p>
          <a:p>
            <a:pPr marL="457200"/>
            <a:r>
              <a:rPr lang="en-Z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How does M&amp;E contribute to quality improvement in HIVST programs?</a:t>
            </a:r>
          </a:p>
          <a:p>
            <a:pPr marL="457200"/>
            <a:r>
              <a:rPr lang="en-Z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Answer</a:t>
            </a:r>
            <a:r>
              <a: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It enables data-driven adjustments to improve outcomes, making the program more effective and accountable.</a:t>
            </a:r>
          </a:p>
          <a:p>
            <a:r>
              <a:rPr lang="en-Z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What are the main proposed indicators for monitoring facility-based HIVST?</a:t>
            </a:r>
            <a:endParaRPr lang="en-Z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en-Z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r>
              <a: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Name two indicators for direct distribution monitoring.</a:t>
            </a:r>
          </a:p>
          <a:p>
            <a:pPr marL="457200"/>
            <a:r>
              <a:rPr lang="en-Z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Answer</a:t>
            </a:r>
            <a:r>
              <a: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Number of clients issued HIVST kits and the number of clients with reactive HIVST results.</a:t>
            </a:r>
          </a:p>
          <a:p>
            <a:pPr marL="457200"/>
            <a:r>
              <a:rPr lang="en-Z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How is linkage to care measured in facility-based HIVST?</a:t>
            </a:r>
          </a:p>
          <a:p>
            <a:pPr marL="457200"/>
            <a:r>
              <a:rPr lang="en-Z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Answer</a:t>
            </a:r>
            <a:r>
              <a: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By calculating the percentage of clients with reactive results who proceed to confirmatory testing and those linked to treatment or prevention services.</a:t>
            </a:r>
          </a:p>
          <a:p>
            <a:r>
              <a:rPr lang="en-Z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How does cascade analysis help in monitoring HIVST programs?</a:t>
            </a:r>
            <a:endParaRPr lang="en-Z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en-Z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r>
              <a: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What does cascade analysis track in an HIVST program?</a:t>
            </a:r>
          </a:p>
          <a:p>
            <a:pPr marL="457200"/>
            <a:r>
              <a:rPr lang="en-Z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Answer</a:t>
            </a:r>
            <a:r>
              <a: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It tracks the client journey across key stages, from testing to treatment and retention.</a:t>
            </a:r>
          </a:p>
          <a:p>
            <a:pPr marL="457200"/>
            <a:r>
              <a:rPr lang="en-Z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Why is identifying drop-off points important in cascade analysis?</a:t>
            </a:r>
          </a:p>
          <a:p>
            <a:pPr marL="457200"/>
            <a:r>
              <a:rPr lang="en-Z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Answer</a:t>
            </a:r>
            <a:r>
              <a: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It helps pinpoint where clients disengage, allowing targeted interventions to improve retention and service continuity.</a:t>
            </a:r>
          </a:p>
          <a:p>
            <a:r>
              <a:rPr lang="en-Z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What are the key steps in data management for facility-based HIVST programs?</a:t>
            </a:r>
            <a:endParaRPr lang="en-Z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en-Z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r>
              <a: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What are the main stages of the data management process?</a:t>
            </a:r>
          </a:p>
          <a:p>
            <a:pPr marL="457200"/>
            <a:r>
              <a:rPr lang="en-Z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Answer</a:t>
            </a:r>
            <a:r>
              <a: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Collecting, collating, </a:t>
            </a:r>
            <a:r>
              <a:rPr lang="en-ZA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analyzing</a:t>
            </a:r>
            <a:r>
              <a: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reporting, and ensuring data quality.</a:t>
            </a:r>
          </a:p>
          <a:p>
            <a:pPr marL="457200"/>
            <a:r>
              <a:rPr lang="en-Z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Why is data quality important in the data management process?</a:t>
            </a:r>
          </a:p>
          <a:p>
            <a:pPr marL="457200"/>
            <a:r>
              <a:rPr lang="en-Z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Answer</a:t>
            </a:r>
            <a:r>
              <a: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Reliable data quality supports accurate decision-making across all levels of health programming.</a:t>
            </a:r>
          </a:p>
          <a:p>
            <a:r>
              <a:rPr lang="en-Z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How can feedback loops improve facility-based HIVST programs?</a:t>
            </a:r>
            <a:endParaRPr lang="en-Z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en-Z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r>
              <a: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Describe one key component of a data feedback loop.</a:t>
            </a:r>
          </a:p>
          <a:p>
            <a:pPr marL="457200"/>
            <a:r>
              <a:rPr lang="en-Z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Answer</a:t>
            </a:r>
            <a:r>
              <a: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Regular data review and sharing findings with staff to highlight successes and identify improvement areas.</a:t>
            </a:r>
          </a:p>
          <a:p>
            <a:pPr marL="457200"/>
            <a:r>
              <a:rPr lang="en-Z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How can feedback loops drive program adjustments?</a:t>
            </a:r>
          </a:p>
          <a:p>
            <a:pPr marL="457200"/>
            <a:r>
              <a:rPr lang="en-Z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Answer</a:t>
            </a:r>
            <a:r>
              <a: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By using feedback to implement action plans that address service gaps or challenges identified through the data.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A3853-A653-454A-B9AA-E9038EC6C87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6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318F8-CECA-99B1-53ED-FEA32677E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9D377-CE9B-3B38-0B6C-4464CE89C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2E598-13D0-A89B-0954-341667D5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A86DD-6BEB-2C06-8C32-AB509695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4A8E8-93C7-5E15-B5E2-AC8F919E9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7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BE694-631D-648E-29CA-72B622A41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A7BC8-9E64-0557-87EA-DFC1CE624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3EDE4-EA7D-2785-2BA5-50BA1E8AB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9C728-9E32-9303-67CD-00C336617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E791F-F5FD-F142-779F-ED73F46D4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39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F9E67B-220F-DCC8-5F1E-6F8DA6D22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E9142-304B-BA9B-5E7A-226F34F32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64D91-B546-1F3B-9A18-7150DEC55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4DAB6-23C4-32BC-10B0-0E44C168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0BC15-3741-8141-9790-E242CB2D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11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8B7EA-D003-D09E-0A4B-40B25FA8D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616FB2-350D-908B-438C-0238D6DBBC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05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sng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A8F"/>
                </a:solidFill>
                <a:latin typeface="Carlito"/>
                <a:cs typeface="Carlito"/>
              </a:defRPr>
            </a:lvl1pPr>
          </a:lstStyle>
          <a:p>
            <a:pPr marL="11557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>
                <a:solidFill>
                  <a:srgbClr val="7E7E7E"/>
                </a:solidFill>
              </a:rPr>
              <a:t>‹#›</a:t>
            </a:fld>
            <a:endParaRPr spc="-50">
              <a:solidFill>
                <a:srgbClr val="7E7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55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ontent +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2725" y="979836"/>
            <a:ext cx="3959605" cy="4551088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“Click to edit Master text”</a:t>
            </a:r>
          </a:p>
          <a:p>
            <a:pPr lvl="0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8326" y="336551"/>
            <a:ext cx="6140742" cy="83819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221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81281-E39B-231E-47D2-649DE2D920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8326" y="1599764"/>
            <a:ext cx="6140450" cy="47386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226114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766BF-4025-1FC2-FFEE-394AAB8EB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9CC93-8876-D349-BDA5-00B1683CD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9F234-0534-A17E-37D3-47E7F35D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93C73-4E5A-0D49-559B-4B0DF5263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EB83A-E667-1A40-B1D8-0229CE8E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45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5A169-D4DB-27EC-9C96-9FA57C00A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2BE44-DDEB-E3E6-5D34-587BCD0FE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3B157-11A1-3F90-557A-7C9A0E5D3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A6BB0-7499-2A07-651E-CC2C9C28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4B7B5-12DA-102C-50F0-5DF12DBEF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1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BF7AB-0189-C6A9-8555-15A9D54AD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D27E0-76BF-AD39-BFA2-804DA09220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EE51F-478D-4A01-B889-B34812214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9B7DE-B704-DD32-8E23-04F336685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67390-6134-5CF0-FEB4-06AB5554E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FDC7C-6FEA-5D57-31CB-F81FEE96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4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2F9B5-2CC2-B043-C66C-D3FE6395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39EEE-D77B-3BAA-F2AB-6D7C6A515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EED00-DFAA-6261-6DC4-1D111DB82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D97DED-70C9-81F6-1B3E-2F26F259DC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D25761-CF73-8ABA-C952-ED7898BF72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658609-7086-77AD-6D13-9EBC9397B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96C77D-11F3-0006-DE8D-6816CA25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4D6484-88B2-AAC8-4CF0-2916301E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9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3104-C04C-C914-D002-0FAFAB3D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CC95A3-6693-83C4-8A71-8374C090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9F549-D700-7F7B-735D-55FE905B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1C1EB-3CDC-4EB0-2F7C-7C8BEEFE4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7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E18232-993A-8349-9B3A-0C87221E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C0F084-EB8B-8A36-37E9-2D80FBC71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8DCE9-2097-8FF3-2805-B1D73517E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0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75D53-4495-BD74-C03A-A2F668945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1C78B-A1A4-DC4D-B1BD-C666DB7C2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D27DA-7BB4-5DBA-C46C-EE0D356DF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6A99D-5C1B-7D65-B062-287781792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F2E4F-C02D-B527-F592-7D7E4F1EB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F4BD-C153-6D80-7225-C10A9B3E7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28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65063-A09B-9B49-77F0-5F0851EA5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76E21-4A9A-C7AB-F6ED-036F12D615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949A1-B054-1020-EB3D-E11D3E836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A4E71-9453-65F3-C9A5-A695CED06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60930-3D91-FEDF-BC8E-3B3645F9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1B5E5-6D53-4446-3E55-BD4E7F666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3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153043-0F16-A398-9D0B-53AC538B2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MX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4AB7A-3441-3F36-61E8-9E66CC4CC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X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0AEDF-B5C9-0158-692A-0A57888A1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DINOT-Regular" panose="02000503030000020003" pitchFamily="2" charset="77"/>
              </a:defRPr>
            </a:lvl1pPr>
          </a:lstStyle>
          <a:p>
            <a:fld id="{310DDEAB-4709-7449-9F4F-31A4797809A3}" type="datetimeFigureOut">
              <a:rPr lang="en-MX" smtClean="0"/>
              <a:pPr/>
              <a:t>06/12/2025</a:t>
            </a:fld>
            <a:endParaRPr lang="en-MX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AFC56-DFCB-71C7-8972-F7D4E4BB7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DINOT-Regular" panose="02000503030000020003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C264E-D0F4-644E-A46F-C7A552BA4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DINOT-Regular" panose="02000503030000020003" pitchFamily="2" charset="77"/>
              </a:defRPr>
            </a:lvl1pPr>
          </a:lstStyle>
          <a:p>
            <a:fld id="{2CBD05FD-8684-374C-BDF6-59D46E603E43}" type="slidenum">
              <a:rPr lang="en-MX" smtClean="0"/>
              <a:pPr/>
              <a:t>‹#›</a:t>
            </a:fld>
            <a:endParaRPr lang="en-MX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861CFF-BCA6-833A-5A39-5E30B45E9BD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698711" y="5883592"/>
            <a:ext cx="2205038" cy="8524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783749-541F-08CE-C43D-E41AFCE1B7FD}"/>
              </a:ext>
            </a:extLst>
          </p:cNvPr>
          <p:cNvSpPr/>
          <p:nvPr userDrawn="1"/>
        </p:nvSpPr>
        <p:spPr>
          <a:xfrm>
            <a:off x="0" y="-1"/>
            <a:ext cx="12192000" cy="852488"/>
          </a:xfrm>
          <a:prstGeom prst="rect">
            <a:avLst/>
          </a:prstGeom>
          <a:solidFill>
            <a:srgbClr val="009C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DINOT-Regular" panose="020005030300000200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8708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660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DINOT-Regular" panose="02000503030000020003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DINOT-Regular" panose="02000503030000020003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DINOT-Regular" panose="02000503030000020003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DINOT-Regular" panose="02000503030000020003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INOT-Regular" panose="02000503030000020003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INOT-Regular" panose="02000503030000020003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3.jpe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66183-84C9-CC70-D2C9-7D9296477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97" y="736600"/>
            <a:ext cx="10718802" cy="5769131"/>
          </a:xfrm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bg1"/>
                </a:solidFill>
                <a:latin typeface="DINOT-Bold" panose="02000503030000020003" pitchFamily="2" charset="77"/>
              </a:rPr>
              <a:t>MODULE 7:</a:t>
            </a:r>
            <a:br>
              <a:rPr lang="en-US" sz="5000" b="1" dirty="0">
                <a:solidFill>
                  <a:schemeClr val="bg1"/>
                </a:solidFill>
                <a:latin typeface="DINOT-Bold" panose="02000503030000020003" pitchFamily="2" charset="77"/>
              </a:rPr>
            </a:br>
            <a:r>
              <a:rPr lang="en-US" sz="5000" dirty="0">
                <a:solidFill>
                  <a:schemeClr val="bg1"/>
                </a:solidFill>
                <a:latin typeface="DINOT-Regular" panose="02000503030000020003" pitchFamily="2" charset="77"/>
                <a:cs typeface="Poppins"/>
              </a:rPr>
              <a:t>MONITORING AND EVALUATION OF FACILITY BASED HIV SELF-TESTING </a:t>
            </a:r>
            <a:endParaRPr lang="en-US" sz="5000" dirty="0">
              <a:solidFill>
                <a:schemeClr val="bg1"/>
              </a:solidFill>
              <a:latin typeface="DINOT-Regular" panose="02000503030000020003" pitchFamily="2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C860D75-37A1-8085-4448-2ABD9E9D7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98" y="365112"/>
            <a:ext cx="1714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76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: Rounded Corners 38">
            <a:extLst>
              <a:ext uri="{FF2B5EF4-FFF2-40B4-BE49-F238E27FC236}">
                <a16:creationId xmlns:a16="http://schemas.microsoft.com/office/drawing/2014/main" id="{7C993CF4-780B-CF29-16B3-28D25BED4644}"/>
              </a:ext>
            </a:extLst>
          </p:cNvPr>
          <p:cNvSpPr/>
          <p:nvPr/>
        </p:nvSpPr>
        <p:spPr>
          <a:xfrm>
            <a:off x="736599" y="3930174"/>
            <a:ext cx="10718799" cy="357545"/>
          </a:xfrm>
          <a:prstGeom prst="roundRect">
            <a:avLst/>
          </a:prstGeom>
          <a:solidFill>
            <a:schemeClr val="accent1">
              <a:alpha val="5007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R="98425" indent="59055"/>
            <a:r>
              <a:rPr lang="en-US" sz="1500" b="1" spc="-10" dirty="0">
                <a:solidFill>
                  <a:schemeClr val="tx2"/>
                </a:solidFill>
                <a:latin typeface="DINOT-Bold" panose="02000503030000020003" pitchFamily="2" charset="77"/>
                <a:cs typeface="Carlito"/>
              </a:rPr>
              <a:t>HIVST distribution</a:t>
            </a:r>
            <a:endParaRPr lang="en-US" sz="1500" b="1" dirty="0">
              <a:solidFill>
                <a:schemeClr val="tx2"/>
              </a:solidFill>
              <a:latin typeface="DINOT-Bold" panose="02000503030000020003" pitchFamily="2" charset="77"/>
              <a:cs typeface="Carlito"/>
            </a:endParaRPr>
          </a:p>
        </p:txBody>
      </p:sp>
      <p:sp>
        <p:nvSpPr>
          <p:cNvPr id="63" name="Rectangle: Rounded Corners 38">
            <a:extLst>
              <a:ext uri="{FF2B5EF4-FFF2-40B4-BE49-F238E27FC236}">
                <a16:creationId xmlns:a16="http://schemas.microsoft.com/office/drawing/2014/main" id="{9D3BC210-3749-C216-12D7-4961345C16B8}"/>
              </a:ext>
            </a:extLst>
          </p:cNvPr>
          <p:cNvSpPr/>
          <p:nvPr/>
        </p:nvSpPr>
        <p:spPr>
          <a:xfrm>
            <a:off x="736599" y="4465751"/>
            <a:ext cx="10718799" cy="357545"/>
          </a:xfrm>
          <a:prstGeom prst="roundRect">
            <a:avLst/>
          </a:prstGeom>
          <a:solidFill>
            <a:schemeClr val="accent2">
              <a:alpha val="5007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R="98425" indent="59055"/>
            <a:r>
              <a:rPr lang="en-US" sz="1500" b="1" spc="-10" dirty="0">
                <a:solidFill>
                  <a:schemeClr val="tx2"/>
                </a:solidFill>
                <a:latin typeface="DINOT-Bold" panose="02000503030000020003" pitchFamily="2" charset="77"/>
                <a:cs typeface="Carlito"/>
              </a:rPr>
              <a:t>HIVST use/results</a:t>
            </a:r>
            <a:endParaRPr lang="en-US" sz="1500" b="1" dirty="0">
              <a:solidFill>
                <a:schemeClr val="tx2"/>
              </a:solidFill>
              <a:latin typeface="DINOT-Bold" panose="02000503030000020003" pitchFamily="2" charset="77"/>
              <a:cs typeface="Carlito"/>
            </a:endParaRPr>
          </a:p>
        </p:txBody>
      </p:sp>
      <p:sp>
        <p:nvSpPr>
          <p:cNvPr id="64" name="Rectangle: Rounded Corners 38">
            <a:extLst>
              <a:ext uri="{FF2B5EF4-FFF2-40B4-BE49-F238E27FC236}">
                <a16:creationId xmlns:a16="http://schemas.microsoft.com/office/drawing/2014/main" id="{16EC1953-CA6C-924B-3F05-843E7808E579}"/>
              </a:ext>
            </a:extLst>
          </p:cNvPr>
          <p:cNvSpPr/>
          <p:nvPr/>
        </p:nvSpPr>
        <p:spPr>
          <a:xfrm>
            <a:off x="736599" y="5001328"/>
            <a:ext cx="10718799" cy="357545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R="98425" indent="59055"/>
            <a:r>
              <a:rPr lang="en-US" sz="1500" b="1" spc="-10" dirty="0">
                <a:solidFill>
                  <a:schemeClr val="tx2"/>
                </a:solidFill>
                <a:latin typeface="DINOT-Bold" panose="02000503030000020003" pitchFamily="2" charset="77"/>
                <a:cs typeface="Carlito"/>
              </a:rPr>
              <a:t>HIVST linkage</a:t>
            </a:r>
            <a:endParaRPr lang="en-US" sz="1500" b="1" dirty="0">
              <a:solidFill>
                <a:schemeClr val="tx2"/>
              </a:solidFill>
              <a:latin typeface="DINOT-Bold" panose="02000503030000020003" pitchFamily="2" charset="77"/>
              <a:cs typeface="Carlito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4E4DFE2-97AC-786E-B75F-69AB074317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49" b="17358"/>
          <a:stretch/>
        </p:blipFill>
        <p:spPr>
          <a:xfrm>
            <a:off x="6581830" y="2915041"/>
            <a:ext cx="752270" cy="665186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AE1E29A-7E39-027E-9F9B-29A173F7ED5F}"/>
              </a:ext>
            </a:extLst>
          </p:cNvPr>
          <p:cNvGrpSpPr/>
          <p:nvPr/>
        </p:nvGrpSpPr>
        <p:grpSpPr>
          <a:xfrm>
            <a:off x="2871717" y="2904458"/>
            <a:ext cx="1150415" cy="672471"/>
            <a:chOff x="1341151" y="1463912"/>
            <a:chExt cx="1150415" cy="67247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C789F99-E5A1-8F89-0D88-420A4E989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9095" y="1463912"/>
              <a:ext cx="672471" cy="672471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914C936-733E-14EC-0EDB-62FA485B8DA5}"/>
                </a:ext>
              </a:extLst>
            </p:cNvPr>
            <p:cNvGrpSpPr/>
            <p:nvPr/>
          </p:nvGrpSpPr>
          <p:grpSpPr>
            <a:xfrm>
              <a:off x="1341151" y="1510663"/>
              <a:ext cx="375935" cy="530280"/>
              <a:chOff x="1341151" y="1510663"/>
              <a:chExt cx="375935" cy="530280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4D702E53-FD40-082A-B42B-0966E57A5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C0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1566119" y="1732787"/>
                <a:ext cx="127772" cy="308156"/>
              </a:xfrm>
              <a:prstGeom prst="rect">
                <a:avLst/>
              </a:prstGeom>
            </p:spPr>
          </p:pic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C69A8AF3-6305-AA6B-C456-17BAFC9BCF3B}"/>
                  </a:ext>
                </a:extLst>
              </p:cNvPr>
              <p:cNvSpPr/>
              <p:nvPr/>
            </p:nvSpPr>
            <p:spPr>
              <a:xfrm>
                <a:off x="1378758" y="1510663"/>
                <a:ext cx="338328" cy="157047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INOT-Regular" panose="02000503030000020003" pitchFamily="2" charset="77"/>
                </a:endParaRPr>
              </a:p>
            </p:txBody>
          </p:sp>
          <p:pic>
            <p:nvPicPr>
              <p:cNvPr id="52" name="Picture 2" descr="Image result for HIV test icon">
                <a:extLst>
                  <a:ext uri="{FF2B5EF4-FFF2-40B4-BE49-F238E27FC236}">
                    <a16:creationId xmlns:a16="http://schemas.microsoft.com/office/drawing/2014/main" id="{6D1F74A4-00B0-01E3-907E-30CFA1B25D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900000">
                <a:off x="1341151" y="1796203"/>
                <a:ext cx="252771" cy="1431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26" name="Picture 2" descr="Drugstore ">
            <a:extLst>
              <a:ext uri="{FF2B5EF4-FFF2-40B4-BE49-F238E27FC236}">
                <a16:creationId xmlns:a16="http://schemas.microsoft.com/office/drawing/2014/main" id="{047A7DB4-260D-1B1B-43B1-7635ECEFF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918" y="2913870"/>
            <a:ext cx="638589" cy="63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14A9B7C-FC32-2D9C-234B-1D158AE0E8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1548" y="2910282"/>
            <a:ext cx="666647" cy="666647"/>
          </a:xfrm>
          <a:prstGeom prst="rect">
            <a:avLst/>
          </a:prstGeom>
        </p:spPr>
      </p:pic>
      <p:sp>
        <p:nvSpPr>
          <p:cNvPr id="54" name="Title 1">
            <a:extLst>
              <a:ext uri="{FF2B5EF4-FFF2-40B4-BE49-F238E27FC236}">
                <a16:creationId xmlns:a16="http://schemas.microsoft.com/office/drawing/2014/main" id="{A8AEC31F-CCF5-B6F6-890D-4B245A53D8BC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dirty="0">
                <a:solidFill>
                  <a:schemeClr val="accent1"/>
                </a:solidFill>
                <a:latin typeface="DINOT-Regular" panose="02000503030000020003" pitchFamily="2" charset="77"/>
                <a:cs typeface="Arial"/>
              </a:rPr>
              <a:t>Routine</a:t>
            </a:r>
            <a:r>
              <a:rPr lang="en-GB" sz="2500" spc="45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GB" sz="2500" dirty="0">
                <a:solidFill>
                  <a:schemeClr val="accent1"/>
                </a:solidFill>
                <a:latin typeface="DINOT-Regular" panose="02000503030000020003" pitchFamily="2" charset="77"/>
                <a:cs typeface="Arial"/>
              </a:rPr>
              <a:t>Data</a:t>
            </a:r>
            <a:r>
              <a:rPr lang="en-GB" sz="2500" spc="6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GB" sz="2500" dirty="0">
                <a:solidFill>
                  <a:schemeClr val="accent1"/>
                </a:solidFill>
                <a:latin typeface="DINOT-Regular" panose="02000503030000020003" pitchFamily="2" charset="77"/>
                <a:cs typeface="Arial"/>
              </a:rPr>
              <a:t>Sources</a:t>
            </a:r>
            <a:r>
              <a:rPr lang="en-GB" sz="2500" spc="35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GB" sz="2500" dirty="0">
                <a:solidFill>
                  <a:schemeClr val="accent1"/>
                </a:solidFill>
                <a:latin typeface="DINOT-Regular" panose="02000503030000020003" pitchFamily="2" charset="77"/>
                <a:cs typeface="Arial"/>
              </a:rPr>
              <a:t>for</a:t>
            </a:r>
            <a:r>
              <a:rPr lang="en-GB" sz="2500" spc="6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GB" sz="2500" dirty="0">
                <a:solidFill>
                  <a:schemeClr val="accent1"/>
                </a:solidFill>
                <a:latin typeface="DINOT-Regular" panose="02000503030000020003" pitchFamily="2" charset="77"/>
                <a:cs typeface="Arial"/>
              </a:rPr>
              <a:t>HIVST</a:t>
            </a:r>
            <a:r>
              <a:rPr lang="en-GB" sz="2500" spc="3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GB" sz="2500" spc="-25" dirty="0">
                <a:solidFill>
                  <a:schemeClr val="accent1"/>
                </a:solidFill>
                <a:latin typeface="DINOT-Regular" panose="02000503030000020003" pitchFamily="2" charset="77"/>
                <a:cs typeface="Arial"/>
              </a:rPr>
              <a:t>M&amp;E</a:t>
            </a:r>
            <a:endParaRPr lang="en-US" sz="250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C930EA-A69B-71DE-5FDD-FAA0AF5B2C5C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 dirty="0">
              <a:latin typeface="DINOT-Regular" panose="02000503030000020003" pitchFamily="2" charset="77"/>
            </a:endParaRP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4F7AA752-1ECD-E9F3-26F6-6F78AB407178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A0EF075-14D0-BC45-33D9-2ED74E73B7CF}"/>
              </a:ext>
            </a:extLst>
          </p:cNvPr>
          <p:cNvSpPr txBox="1"/>
          <p:nvPr/>
        </p:nvSpPr>
        <p:spPr>
          <a:xfrm>
            <a:off x="2608505" y="1261112"/>
            <a:ext cx="5239853" cy="361637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750" dirty="0">
                <a:latin typeface="DINOT-Regular" panose="02000503030000020003" pitchFamily="2" charset="77"/>
                <a:cs typeface="Carlito"/>
              </a:rPr>
              <a:t>Community</a:t>
            </a:r>
            <a:r>
              <a:rPr lang="en-US" sz="1750" spc="-65" dirty="0"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750" dirty="0">
                <a:latin typeface="DINOT-Regular" panose="02000503030000020003" pitchFamily="2" charset="77"/>
                <a:cs typeface="Carlito"/>
              </a:rPr>
              <a:t>and</a:t>
            </a:r>
            <a:r>
              <a:rPr lang="en-US" sz="1750" spc="-30" dirty="0"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750" spc="-10" dirty="0">
                <a:latin typeface="DINOT-Regular" panose="02000503030000020003" pitchFamily="2" charset="77"/>
                <a:cs typeface="Carlito"/>
              </a:rPr>
              <a:t>facility-</a:t>
            </a:r>
            <a:r>
              <a:rPr lang="en-US" sz="1750" dirty="0">
                <a:latin typeface="DINOT-Regular" panose="02000503030000020003" pitchFamily="2" charset="77"/>
                <a:cs typeface="Carlito"/>
              </a:rPr>
              <a:t>based</a:t>
            </a:r>
            <a:r>
              <a:rPr lang="en-US" sz="1750" spc="-65" dirty="0"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750" spc="-10" dirty="0">
                <a:latin typeface="DINOT-Regular" panose="02000503030000020003" pitchFamily="2" charset="77"/>
                <a:cs typeface="Carlito"/>
              </a:rPr>
              <a:t>models</a:t>
            </a:r>
            <a:endParaRPr lang="en-US" sz="1750" dirty="0">
              <a:latin typeface="DINOT-Regular" panose="02000503030000020003" pitchFamily="2" charset="77"/>
              <a:cs typeface="Carlito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29FB86E-BC9C-4673-102E-295C7D72E10F}"/>
              </a:ext>
            </a:extLst>
          </p:cNvPr>
          <p:cNvGrpSpPr/>
          <p:nvPr/>
        </p:nvGrpSpPr>
        <p:grpSpPr>
          <a:xfrm>
            <a:off x="5024309" y="3173552"/>
            <a:ext cx="357309" cy="303880"/>
            <a:chOff x="4673778" y="2769016"/>
            <a:chExt cx="357309" cy="30388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E2D5210-F017-AC7A-3833-1A4300E6C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905088" y="2769016"/>
              <a:ext cx="125999" cy="303880"/>
            </a:xfrm>
            <a:prstGeom prst="rect">
              <a:avLst/>
            </a:prstGeom>
          </p:spPr>
        </p:pic>
        <p:pic>
          <p:nvPicPr>
            <p:cNvPr id="69" name="Picture 2" descr="Image result for HIV test icon">
              <a:extLst>
                <a:ext uri="{FF2B5EF4-FFF2-40B4-BE49-F238E27FC236}">
                  <a16:creationId xmlns:a16="http://schemas.microsoft.com/office/drawing/2014/main" id="{C17D5A7E-ECEA-1B24-2B9D-E017B8A069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673778" y="2832215"/>
              <a:ext cx="252771" cy="143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0" name="Rectangle: Rounded Corners 36">
            <a:extLst>
              <a:ext uri="{FF2B5EF4-FFF2-40B4-BE49-F238E27FC236}">
                <a16:creationId xmlns:a16="http://schemas.microsoft.com/office/drawing/2014/main" id="{B78F6B30-F6D7-6524-845B-7465E1FED091}"/>
              </a:ext>
            </a:extLst>
          </p:cNvPr>
          <p:cNvSpPr/>
          <p:nvPr/>
        </p:nvSpPr>
        <p:spPr>
          <a:xfrm>
            <a:off x="2608505" y="3852304"/>
            <a:ext cx="1728000" cy="1584925"/>
          </a:xfrm>
          <a:prstGeom prst="roundRect">
            <a:avLst/>
          </a:prstGeom>
          <a:solidFill>
            <a:schemeClr val="bg2">
              <a:alpha val="64762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R="5080" algn="ctr"/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Individual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HIV testing 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register</a:t>
            </a:r>
            <a:endParaRPr lang="en-US" sz="1500" dirty="0">
              <a:solidFill>
                <a:schemeClr val="tx2"/>
              </a:solidFill>
              <a:latin typeface="DINOT-Regular" panose="02000503030000020003" pitchFamily="2" charset="77"/>
              <a:cs typeface="Carlito"/>
            </a:endParaRPr>
          </a:p>
        </p:txBody>
      </p:sp>
      <p:sp>
        <p:nvSpPr>
          <p:cNvPr id="71" name="Rectangle: Rounded Corners 36">
            <a:extLst>
              <a:ext uri="{FF2B5EF4-FFF2-40B4-BE49-F238E27FC236}">
                <a16:creationId xmlns:a16="http://schemas.microsoft.com/office/drawing/2014/main" id="{193548C9-851B-3EA0-11C8-6E485B51DEEC}"/>
              </a:ext>
            </a:extLst>
          </p:cNvPr>
          <p:cNvSpPr/>
          <p:nvPr/>
        </p:nvSpPr>
        <p:spPr>
          <a:xfrm>
            <a:off x="4356654" y="3852304"/>
            <a:ext cx="7098744" cy="508380"/>
          </a:xfrm>
          <a:prstGeom prst="roundRect">
            <a:avLst/>
          </a:prstGeom>
          <a:solidFill>
            <a:schemeClr val="bg2">
              <a:alpha val="64762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50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Individual</a:t>
            </a:r>
            <a:r>
              <a:rPr lang="en-US" sz="1500" spc="-7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HIV Testing</a:t>
            </a:r>
            <a:r>
              <a:rPr lang="en-US" sz="1500" spc="-65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register;</a:t>
            </a:r>
            <a:r>
              <a:rPr lang="en-US" sz="1500" spc="-45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self-administered</a:t>
            </a:r>
            <a:r>
              <a:rPr lang="en-US" sz="1500" spc="-7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forms;</a:t>
            </a:r>
            <a:r>
              <a:rPr lang="en-US" sz="1500" spc="-7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self- assessment</a:t>
            </a:r>
            <a:endParaRPr lang="en-US" sz="1500" dirty="0">
              <a:solidFill>
                <a:schemeClr val="tx2"/>
              </a:solidFill>
              <a:latin typeface="DINOT-Regular" panose="02000503030000020003" pitchFamily="2" charset="77"/>
              <a:cs typeface="Carlito"/>
            </a:endParaRPr>
          </a:p>
        </p:txBody>
      </p:sp>
      <p:sp>
        <p:nvSpPr>
          <p:cNvPr id="72" name="Rectangle: Rounded Corners 36">
            <a:extLst>
              <a:ext uri="{FF2B5EF4-FFF2-40B4-BE49-F238E27FC236}">
                <a16:creationId xmlns:a16="http://schemas.microsoft.com/office/drawing/2014/main" id="{A4F1A3D6-59A1-A57C-BEB4-FCF75BD541E4}"/>
              </a:ext>
            </a:extLst>
          </p:cNvPr>
          <p:cNvSpPr/>
          <p:nvPr/>
        </p:nvSpPr>
        <p:spPr>
          <a:xfrm>
            <a:off x="4356654" y="4394211"/>
            <a:ext cx="7098744" cy="1043018"/>
          </a:xfrm>
          <a:prstGeom prst="roundRect">
            <a:avLst/>
          </a:prstGeom>
          <a:solidFill>
            <a:schemeClr val="bg2">
              <a:alpha val="64762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85750" marR="508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Individual</a:t>
            </a:r>
            <a:r>
              <a:rPr lang="en-US" sz="1500" spc="-7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self-administered</a:t>
            </a:r>
            <a:r>
              <a:rPr lang="en-US" sz="1500" spc="-65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tools</a:t>
            </a:r>
            <a:r>
              <a:rPr lang="en-US" sz="1500" spc="-65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(cards,</a:t>
            </a:r>
            <a:r>
              <a:rPr lang="en-US" sz="1500" spc="-7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online</a:t>
            </a:r>
            <a:r>
              <a:rPr lang="en-US" sz="1500" spc="-5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forms,</a:t>
            </a:r>
            <a:r>
              <a:rPr lang="en-US" sz="1500" spc="-8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etc.)</a:t>
            </a:r>
            <a:endParaRPr lang="en-US" sz="1500" spc="-10" dirty="0">
              <a:solidFill>
                <a:schemeClr val="tx2"/>
              </a:solidFill>
              <a:latin typeface="DINOT-Regular" panose="02000503030000020003" pitchFamily="2" charset="77"/>
              <a:cs typeface="Times New Roman"/>
            </a:endParaRPr>
          </a:p>
          <a:p>
            <a:pPr marL="285750" marR="508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Site</a:t>
            </a:r>
            <a:r>
              <a:rPr lang="en-US" sz="1500" spc="-55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Level</a:t>
            </a:r>
            <a:r>
              <a:rPr lang="en-US" sz="1500" spc="-6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follow up of</a:t>
            </a:r>
            <a:r>
              <a:rPr lang="en-US" sz="1500" spc="-5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self-test</a:t>
            </a:r>
            <a:r>
              <a:rPr lang="en-US" sz="1500" spc="-8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use</a:t>
            </a:r>
            <a:r>
              <a:rPr lang="en-US" sz="1500" spc="-65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by</a:t>
            </a:r>
            <a:r>
              <a:rPr lang="en-US" sz="1500" spc="-5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partner (secondary/network based)</a:t>
            </a:r>
            <a:endParaRPr lang="en-US" sz="1500" dirty="0">
              <a:solidFill>
                <a:schemeClr val="tx2"/>
              </a:solidFill>
              <a:latin typeface="DINOT-Regular" panose="02000503030000020003" pitchFamily="2" charset="77"/>
              <a:cs typeface="Carlito"/>
            </a:endParaRPr>
          </a:p>
          <a:p>
            <a:pPr marL="285750" marR="49022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Site</a:t>
            </a:r>
            <a:r>
              <a:rPr lang="en-US" sz="1500" spc="-6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level</a:t>
            </a:r>
            <a:r>
              <a:rPr lang="en-US" sz="1500" spc="-8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tracking</a:t>
            </a:r>
            <a:r>
              <a:rPr lang="en-US" sz="1500" spc="-55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previous</a:t>
            </a:r>
            <a:r>
              <a:rPr lang="en-US" sz="1500" spc="-6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use</a:t>
            </a:r>
            <a:r>
              <a:rPr lang="en-US" sz="1500" spc="-65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of</a:t>
            </a:r>
            <a:r>
              <a:rPr lang="en-US" sz="1500" spc="-7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HIVST</a:t>
            </a:r>
            <a:r>
              <a:rPr lang="en-US" sz="1500" spc="-6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(linkage)</a:t>
            </a:r>
            <a:endParaRPr lang="en-US" sz="1500" spc="-10" dirty="0">
              <a:solidFill>
                <a:schemeClr val="tx2"/>
              </a:solidFill>
              <a:latin typeface="DINOT-Regular" panose="02000503030000020003" pitchFamily="2" charset="77"/>
              <a:cs typeface="Times New Roman"/>
            </a:endParaRPr>
          </a:p>
          <a:p>
            <a:pPr marL="285750" marR="490220" indent="-285750">
              <a:buFont typeface="Arial" panose="020B0604020202020204" pitchFamily="34" charset="0"/>
              <a:buChar char="•"/>
            </a:pP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Indirect</a:t>
            </a:r>
            <a:r>
              <a:rPr lang="en-US" sz="1500" spc="-5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data</a:t>
            </a:r>
            <a:r>
              <a:rPr lang="en-US" sz="1500" spc="-6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on</a:t>
            </a:r>
            <a:r>
              <a:rPr lang="en-US" sz="1500" spc="-4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2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ART/</a:t>
            </a:r>
            <a:r>
              <a:rPr lang="en-US" sz="1500" spc="-20" dirty="0" err="1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PrEP</a:t>
            </a:r>
            <a:r>
              <a:rPr lang="en-US" sz="1500" spc="-65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initiation</a:t>
            </a:r>
            <a:endParaRPr lang="en-US" sz="1500" dirty="0">
              <a:solidFill>
                <a:schemeClr val="tx2"/>
              </a:solidFill>
              <a:latin typeface="DINOT-Regular" panose="02000503030000020003" pitchFamily="2" charset="77"/>
              <a:cs typeface="Carlito"/>
            </a:endParaRPr>
          </a:p>
        </p:txBody>
      </p:sp>
      <p:sp>
        <p:nvSpPr>
          <p:cNvPr id="59" name="Rectangle: Rounded Corners 36">
            <a:extLst>
              <a:ext uri="{FF2B5EF4-FFF2-40B4-BE49-F238E27FC236}">
                <a16:creationId xmlns:a16="http://schemas.microsoft.com/office/drawing/2014/main" id="{DBC3BC94-D2E0-C467-770D-06E0A9C017F2}"/>
              </a:ext>
            </a:extLst>
          </p:cNvPr>
          <p:cNvSpPr/>
          <p:nvPr/>
        </p:nvSpPr>
        <p:spPr>
          <a:xfrm>
            <a:off x="2608505" y="1680819"/>
            <a:ext cx="1728000" cy="3956808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12700" marR="5080" indent="-635">
              <a:spcBef>
                <a:spcPts val="100"/>
              </a:spcBef>
            </a:pP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On-site</a:t>
            </a: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self-</a:t>
            </a: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testing</a:t>
            </a:r>
          </a:p>
          <a:p>
            <a:pPr marL="12700" marR="5080" indent="-635">
              <a:spcBef>
                <a:spcPts val="100"/>
              </a:spcBef>
            </a:pP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facility</a:t>
            </a:r>
          </a:p>
        </p:txBody>
      </p:sp>
      <p:sp>
        <p:nvSpPr>
          <p:cNvPr id="65" name="Rectangle: Rounded Corners 36">
            <a:extLst>
              <a:ext uri="{FF2B5EF4-FFF2-40B4-BE49-F238E27FC236}">
                <a16:creationId xmlns:a16="http://schemas.microsoft.com/office/drawing/2014/main" id="{9C27AFD8-319B-91B8-7F7A-2F65BB7D3D86}"/>
              </a:ext>
            </a:extLst>
          </p:cNvPr>
          <p:cNvSpPr/>
          <p:nvPr/>
        </p:nvSpPr>
        <p:spPr>
          <a:xfrm>
            <a:off x="4364432" y="1680819"/>
            <a:ext cx="1728000" cy="3956808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12700" marR="5080">
              <a:spcBef>
                <a:spcPts val="100"/>
              </a:spcBef>
            </a:pPr>
            <a:r>
              <a:rPr lang="en-US" sz="1500" spc="-1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Primary</a:t>
            </a:r>
            <a:r>
              <a:rPr lang="en-US" sz="1500" spc="-1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distribution</a:t>
            </a:r>
            <a:r>
              <a:rPr lang="en-US" sz="1500" spc="-1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25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of</a:t>
            </a:r>
            <a:r>
              <a:rPr lang="en-US" sz="1500" spc="-25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HIVST</a:t>
            </a:r>
            <a:r>
              <a:rPr lang="en-US" sz="1500" spc="-8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kits</a:t>
            </a:r>
            <a:r>
              <a:rPr lang="en-US" sz="1500" spc="-8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25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for</a:t>
            </a:r>
            <a:r>
              <a:rPr lang="en-US" sz="1500" spc="-25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later</a:t>
            </a:r>
            <a:r>
              <a:rPr lang="en-US" sz="1500" spc="-11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25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use</a:t>
            </a:r>
            <a:endParaRPr lang="en-US" sz="1500" dirty="0">
              <a:solidFill>
                <a:schemeClr val="accent1"/>
              </a:solidFill>
              <a:latin typeface="DINOT-Regular" panose="02000503030000020003" pitchFamily="2" charset="77"/>
              <a:cs typeface="Carlito"/>
            </a:endParaRPr>
          </a:p>
        </p:txBody>
      </p:sp>
      <p:sp>
        <p:nvSpPr>
          <p:cNvPr id="66" name="Rectangle: Rounded Corners 36">
            <a:extLst>
              <a:ext uri="{FF2B5EF4-FFF2-40B4-BE49-F238E27FC236}">
                <a16:creationId xmlns:a16="http://schemas.microsoft.com/office/drawing/2014/main" id="{ADD4AA4F-EBFE-BB6B-B85F-7FC3B7D4D801}"/>
              </a:ext>
            </a:extLst>
          </p:cNvPr>
          <p:cNvSpPr/>
          <p:nvPr/>
        </p:nvSpPr>
        <p:spPr>
          <a:xfrm>
            <a:off x="6120359" y="1680818"/>
            <a:ext cx="1728000" cy="3956807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12700" marR="5080">
              <a:spcBef>
                <a:spcPts val="95"/>
              </a:spcBef>
            </a:pPr>
            <a:r>
              <a:rPr lang="en-US" sz="1500" spc="-1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Secondary distribution</a:t>
            </a:r>
            <a:r>
              <a:rPr lang="en-US" sz="1500" spc="-1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, index testing, </a:t>
            </a:r>
            <a:r>
              <a:rPr lang="en-US" sz="1500" spc="-25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network  </a:t>
            </a:r>
            <a:r>
              <a:rPr lang="en-US" sz="1500" spc="-1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based</a:t>
            </a:r>
            <a:endParaRPr lang="en-US" sz="1500" dirty="0">
              <a:solidFill>
                <a:schemeClr val="accent1"/>
              </a:solidFill>
              <a:latin typeface="DINOT-Regular" panose="02000503030000020003" pitchFamily="2" charset="77"/>
              <a:cs typeface="Carlito"/>
            </a:endParaRPr>
          </a:p>
        </p:txBody>
      </p:sp>
      <p:sp>
        <p:nvSpPr>
          <p:cNvPr id="67" name="Rectangle: Rounded Corners 36">
            <a:extLst>
              <a:ext uri="{FF2B5EF4-FFF2-40B4-BE49-F238E27FC236}">
                <a16:creationId xmlns:a16="http://schemas.microsoft.com/office/drawing/2014/main" id="{4F47ADDD-7194-FCA2-5B61-202E1010B03B}"/>
              </a:ext>
            </a:extLst>
          </p:cNvPr>
          <p:cNvSpPr/>
          <p:nvPr/>
        </p:nvSpPr>
        <p:spPr>
          <a:xfrm>
            <a:off x="9632213" y="1261112"/>
            <a:ext cx="1728000" cy="4376513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12700" marR="5080">
              <a:spcBef>
                <a:spcPts val="105"/>
              </a:spcBef>
            </a:pP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Retail</a:t>
            </a: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stores</a:t>
            </a: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pharmacy-</a:t>
            </a: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based,</a:t>
            </a: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v</a:t>
            </a: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ending</a:t>
            </a: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m</a:t>
            </a: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achine</a:t>
            </a: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distribution</a:t>
            </a:r>
          </a:p>
        </p:txBody>
      </p:sp>
      <p:sp>
        <p:nvSpPr>
          <p:cNvPr id="68" name="Rectangle: Rounded Corners 36">
            <a:extLst>
              <a:ext uri="{FF2B5EF4-FFF2-40B4-BE49-F238E27FC236}">
                <a16:creationId xmlns:a16="http://schemas.microsoft.com/office/drawing/2014/main" id="{2CED4CF1-190B-883B-FED9-E3E1793F75ED}"/>
              </a:ext>
            </a:extLst>
          </p:cNvPr>
          <p:cNvSpPr/>
          <p:nvPr/>
        </p:nvSpPr>
        <p:spPr>
          <a:xfrm>
            <a:off x="7876286" y="1261112"/>
            <a:ext cx="1728000" cy="4376513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12700" marR="5080">
              <a:spcBef>
                <a:spcPts val="100"/>
              </a:spcBef>
            </a:pP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Internet</a:t>
            </a: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based</a:t>
            </a: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distribution</a:t>
            </a: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models:</a:t>
            </a: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</a:p>
          <a:p>
            <a:pPr marL="12700" marR="5080">
              <a:spcBef>
                <a:spcPts val="100"/>
              </a:spcBef>
            </a:pP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Online,</a:t>
            </a: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mail</a:t>
            </a: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order</a:t>
            </a: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and</a:t>
            </a: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pick</a:t>
            </a: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up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875F5FFD-D10B-F8B7-B369-13BE1947D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36">
            <a:extLst>
              <a:ext uri="{FF2B5EF4-FFF2-40B4-BE49-F238E27FC236}">
                <a16:creationId xmlns:a16="http://schemas.microsoft.com/office/drawing/2014/main" id="{1DEB4C2D-5C57-36DF-39C3-6101787B377A}"/>
              </a:ext>
            </a:extLst>
          </p:cNvPr>
          <p:cNvSpPr/>
          <p:nvPr/>
        </p:nvSpPr>
        <p:spPr>
          <a:xfrm>
            <a:off x="736598" y="3664103"/>
            <a:ext cx="7136880" cy="35641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Information on </a:t>
            </a: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  <a:ea typeface="+mn-ea"/>
                <a:cs typeface="Times New Roman" panose="02020603050405020304" pitchFamily="18" charset="0"/>
              </a:rPr>
              <a:t>people receiving HIVST</a:t>
            </a:r>
            <a:endParaRPr kumimoji="0" lang="en-US" sz="15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NOT-Regular" panose="02000503030000020003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AC87543-E9DD-63A5-2DBE-5F0C43B54853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Routine HIVST Monitoring Tools Measuring Distribution</a:t>
            </a:r>
            <a:r>
              <a:rPr lang="en-US" sz="2500" dirty="0">
                <a:solidFill>
                  <a:schemeClr val="accent1"/>
                </a:solidFill>
                <a:effectLst/>
                <a:latin typeface="DINOT-Regular" panose="02000503030000020003" pitchFamily="2" charset="77"/>
                <a:cs typeface="Arial" panose="020B0604020202020204" pitchFamily="34" charset="0"/>
              </a:rPr>
              <a:t> </a:t>
            </a:r>
            <a:endParaRPr lang="en-US" sz="250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ADDFB2-7D70-028D-BCC5-18FDB4F575EF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 dirty="0">
              <a:latin typeface="DINOT-Regular" panose="02000503030000020003" pitchFamily="2" charset="77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DEE5D08-02E0-AF34-67F2-ABE25CDAECE8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7</a:t>
            </a:r>
          </a:p>
        </p:txBody>
      </p:sp>
      <p:sp>
        <p:nvSpPr>
          <p:cNvPr id="37" name="Rectangle: Rounded Corners 35">
            <a:extLst>
              <a:ext uri="{FF2B5EF4-FFF2-40B4-BE49-F238E27FC236}">
                <a16:creationId xmlns:a16="http://schemas.microsoft.com/office/drawing/2014/main" id="{414FE670-BF3A-0193-387A-FC3F3352FA80}"/>
              </a:ext>
            </a:extLst>
          </p:cNvPr>
          <p:cNvSpPr/>
          <p:nvPr/>
        </p:nvSpPr>
        <p:spPr>
          <a:xfrm>
            <a:off x="736597" y="1678682"/>
            <a:ext cx="1764000" cy="1944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INOT-Regular" panose="02000503030000020003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Provider or self-administered assessment form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250DA1-CD81-DCDA-F2E8-91709241BB2A}"/>
              </a:ext>
            </a:extLst>
          </p:cNvPr>
          <p:cNvSpPr txBox="1"/>
          <p:nvPr/>
        </p:nvSpPr>
        <p:spPr>
          <a:xfrm>
            <a:off x="736597" y="1275622"/>
            <a:ext cx="7136880" cy="361637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Bold" panose="02000503030000020003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Individual level data</a:t>
            </a:r>
          </a:p>
        </p:txBody>
      </p:sp>
      <p:sp>
        <p:nvSpPr>
          <p:cNvPr id="39" name="Rectangle: Rounded Corners 35">
            <a:extLst>
              <a:ext uri="{FF2B5EF4-FFF2-40B4-BE49-F238E27FC236}">
                <a16:creationId xmlns:a16="http://schemas.microsoft.com/office/drawing/2014/main" id="{6CD5B5BE-72E8-37CB-5759-2CF9D7477F3D}"/>
              </a:ext>
            </a:extLst>
          </p:cNvPr>
          <p:cNvSpPr/>
          <p:nvPr/>
        </p:nvSpPr>
        <p:spPr>
          <a:xfrm>
            <a:off x="9691399" y="1678682"/>
            <a:ext cx="1764000" cy="1944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INOT-Regular" panose="02000503030000020003" pitchFamily="2" charset="77"/>
                <a:ea typeface="+mn-ea"/>
                <a:cs typeface="Times New Roman" panose="02020603050405020304" pitchFamily="18" charset="0"/>
              </a:rPr>
              <a:t>Online or retail Sale </a:t>
            </a: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INOT-Regular" panose="02000503030000020003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register</a:t>
            </a:r>
          </a:p>
        </p:txBody>
      </p:sp>
      <p:sp>
        <p:nvSpPr>
          <p:cNvPr id="40" name="Rectangle: Rounded Corners 35">
            <a:extLst>
              <a:ext uri="{FF2B5EF4-FFF2-40B4-BE49-F238E27FC236}">
                <a16:creationId xmlns:a16="http://schemas.microsoft.com/office/drawing/2014/main" id="{FB637967-F81C-6CFD-A6BD-6091FF7C458B}"/>
              </a:ext>
            </a:extLst>
          </p:cNvPr>
          <p:cNvSpPr/>
          <p:nvPr/>
        </p:nvSpPr>
        <p:spPr>
          <a:xfrm>
            <a:off x="7900437" y="1678682"/>
            <a:ext cx="1764000" cy="1944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INOT-Regular" panose="02000503030000020003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Event register or site level commodity register</a:t>
            </a:r>
          </a:p>
        </p:txBody>
      </p:sp>
      <p:sp>
        <p:nvSpPr>
          <p:cNvPr id="41" name="Rectangle: Rounded Corners 35">
            <a:extLst>
              <a:ext uri="{FF2B5EF4-FFF2-40B4-BE49-F238E27FC236}">
                <a16:creationId xmlns:a16="http://schemas.microsoft.com/office/drawing/2014/main" id="{091D199A-4FC6-1713-A221-F8B76FA5B501}"/>
              </a:ext>
            </a:extLst>
          </p:cNvPr>
          <p:cNvSpPr/>
          <p:nvPr/>
        </p:nvSpPr>
        <p:spPr>
          <a:xfrm>
            <a:off x="6109477" y="1678682"/>
            <a:ext cx="1764000" cy="1944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INOT-Regular" panose="02000503030000020003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HIVST online </a:t>
            </a: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INOT-Regular" panose="02000503030000020003" pitchFamily="2" charset="77"/>
                <a:ea typeface="+mn-ea"/>
                <a:cs typeface="Times New Roman" panose="02020603050405020304" pitchFamily="18" charset="0"/>
              </a:rPr>
              <a:t>order and assessment form</a:t>
            </a:r>
          </a:p>
        </p:txBody>
      </p:sp>
      <p:sp>
        <p:nvSpPr>
          <p:cNvPr id="42" name="Rectangle: Rounded Corners 35">
            <a:extLst>
              <a:ext uri="{FF2B5EF4-FFF2-40B4-BE49-F238E27FC236}">
                <a16:creationId xmlns:a16="http://schemas.microsoft.com/office/drawing/2014/main" id="{5E4C154E-1858-D743-D244-42BBAFDDB9A0}"/>
              </a:ext>
            </a:extLst>
          </p:cNvPr>
          <p:cNvSpPr/>
          <p:nvPr/>
        </p:nvSpPr>
        <p:spPr>
          <a:xfrm>
            <a:off x="4318517" y="1678682"/>
            <a:ext cx="1764000" cy="1944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INOT-Regular" panose="02000503030000020003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Individual HIVST form (client self-administered)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INOT-Regular" panose="02000503030000020003" pitchFamily="2" charset="77"/>
                <a:ea typeface="+mn-ea"/>
                <a:cs typeface="Times New Roman" panose="02020603050405020304" pitchFamily="18" charset="0"/>
              </a:rPr>
              <a:t>Client referral card</a:t>
            </a:r>
          </a:p>
        </p:txBody>
      </p:sp>
      <p:sp>
        <p:nvSpPr>
          <p:cNvPr id="43" name="Rectangle: Rounded Corners 35">
            <a:extLst>
              <a:ext uri="{FF2B5EF4-FFF2-40B4-BE49-F238E27FC236}">
                <a16:creationId xmlns:a16="http://schemas.microsoft.com/office/drawing/2014/main" id="{27F24071-CADD-55A1-C9C6-040F71CD352F}"/>
              </a:ext>
            </a:extLst>
          </p:cNvPr>
          <p:cNvSpPr/>
          <p:nvPr/>
        </p:nvSpPr>
        <p:spPr>
          <a:xfrm>
            <a:off x="2527557" y="1678681"/>
            <a:ext cx="1764000" cy="1944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INOT-Regular" panose="02000503030000020003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Individual HIV Testing register (provider administered)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INOT-Regular" panose="02000503030000020003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Existing services register add-on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F933E5-6C62-5C3A-4D0A-A2445BCEFDC2}"/>
              </a:ext>
            </a:extLst>
          </p:cNvPr>
          <p:cNvSpPr txBox="1"/>
          <p:nvPr/>
        </p:nvSpPr>
        <p:spPr>
          <a:xfrm>
            <a:off x="7900437" y="1275622"/>
            <a:ext cx="3555880" cy="361637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Bold" panose="02000503030000020003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Site level data</a:t>
            </a:r>
          </a:p>
        </p:txBody>
      </p:sp>
      <p:sp>
        <p:nvSpPr>
          <p:cNvPr id="45" name="Rectangle: Rounded Corners 36">
            <a:extLst>
              <a:ext uri="{FF2B5EF4-FFF2-40B4-BE49-F238E27FC236}">
                <a16:creationId xmlns:a16="http://schemas.microsoft.com/office/drawing/2014/main" id="{501DAF86-4EB2-E0C7-F1CC-F4410A1F8F18}"/>
              </a:ext>
            </a:extLst>
          </p:cNvPr>
          <p:cNvSpPr/>
          <p:nvPr/>
        </p:nvSpPr>
        <p:spPr>
          <a:xfrm>
            <a:off x="736598" y="4055828"/>
            <a:ext cx="7136880" cy="35641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Information on HIVST approach, use by self or secondary distribution</a:t>
            </a:r>
          </a:p>
        </p:txBody>
      </p:sp>
      <p:sp>
        <p:nvSpPr>
          <p:cNvPr id="46" name="Rectangle: Rounded Corners 36">
            <a:extLst>
              <a:ext uri="{FF2B5EF4-FFF2-40B4-BE49-F238E27FC236}">
                <a16:creationId xmlns:a16="http://schemas.microsoft.com/office/drawing/2014/main" id="{69EC8C5D-2954-97A5-A96D-B537CBF1FB5A}"/>
              </a:ext>
            </a:extLst>
          </p:cNvPr>
          <p:cNvSpPr/>
          <p:nvPr/>
        </p:nvSpPr>
        <p:spPr>
          <a:xfrm>
            <a:off x="2527557" y="4445926"/>
            <a:ext cx="8927839" cy="35641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Information on HIVST approach, use by self or secondary distribution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7E468A1A-F694-8049-3C76-C3A1D4EE9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614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B77E0479-809A-D3BA-C757-600A8E2587A1}"/>
              </a:ext>
            </a:extLst>
          </p:cNvPr>
          <p:cNvSpPr/>
          <p:nvPr/>
        </p:nvSpPr>
        <p:spPr>
          <a:xfrm>
            <a:off x="736597" y="3213397"/>
            <a:ext cx="8033867" cy="35641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Number of people self-reported positive tests results confirmed after HIVST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620A66-1B0B-3248-6EA4-3911628CB192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Routine HIVST Monitoring Tools Measuring Linkage</a:t>
            </a:r>
            <a:r>
              <a:rPr lang="en-US" sz="2500" dirty="0">
                <a:solidFill>
                  <a:schemeClr val="accent1"/>
                </a:solidFill>
                <a:effectLst/>
                <a:latin typeface="DINOT-Regular" panose="02000503030000020003" pitchFamily="2" charset="77"/>
                <a:cs typeface="Arial" panose="020B0604020202020204" pitchFamily="34" charset="0"/>
              </a:rPr>
              <a:t> </a:t>
            </a:r>
            <a:endParaRPr lang="en-US" sz="250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ECA1CF-83C4-1A4E-2257-A60DDFD6B073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 dirty="0">
              <a:latin typeface="DINOT-Regular" panose="02000503030000020003" pitchFamily="2" charset="77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9CA605B-B49D-482D-A56F-9B681BC08AA5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7</a:t>
            </a:r>
          </a:p>
        </p:txBody>
      </p:sp>
      <p:sp>
        <p:nvSpPr>
          <p:cNvPr id="23" name="Rectangle: Rounded Corners 35">
            <a:extLst>
              <a:ext uri="{FF2B5EF4-FFF2-40B4-BE49-F238E27FC236}">
                <a16:creationId xmlns:a16="http://schemas.microsoft.com/office/drawing/2014/main" id="{A559F529-EAA7-3361-41AE-2D803C8B1B59}"/>
              </a:ext>
            </a:extLst>
          </p:cNvPr>
          <p:cNvSpPr/>
          <p:nvPr/>
        </p:nvSpPr>
        <p:spPr>
          <a:xfrm>
            <a:off x="736597" y="1962102"/>
            <a:ext cx="2664000" cy="121140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INOT-Regular" panose="02000503030000020003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Referral cards to link to services. Automated SMS and messages. Interactive voice response systems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8E3F62-925F-A0C5-30A8-9CDE6AF167D6}"/>
              </a:ext>
            </a:extLst>
          </p:cNvPr>
          <p:cNvSpPr txBox="1"/>
          <p:nvPr/>
        </p:nvSpPr>
        <p:spPr>
          <a:xfrm>
            <a:off x="736597" y="1275622"/>
            <a:ext cx="2664000" cy="646587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OT-Bold" panose="02000503030000020003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Notifications and referrals</a:t>
            </a:r>
            <a:endParaRPr kumimoji="0" lang="en-US" sz="175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-Bold" panose="02000503030000020003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35">
            <a:extLst>
              <a:ext uri="{FF2B5EF4-FFF2-40B4-BE49-F238E27FC236}">
                <a16:creationId xmlns:a16="http://schemas.microsoft.com/office/drawing/2014/main" id="{58BB88B3-CEF7-1D6B-FDC5-50320AFA70CB}"/>
              </a:ext>
            </a:extLst>
          </p:cNvPr>
          <p:cNvSpPr/>
          <p:nvPr/>
        </p:nvSpPr>
        <p:spPr>
          <a:xfrm>
            <a:off x="8791400" y="1962102"/>
            <a:ext cx="2664000" cy="1211404"/>
          </a:xfrm>
          <a:prstGeom prst="roundRect">
            <a:avLst/>
          </a:prstGeom>
          <a:solidFill>
            <a:schemeClr val="accent1">
              <a:alpha val="49896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INOT-Regular" panose="02000503030000020003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HTS registers, ART registers, </a:t>
            </a:r>
            <a:r>
              <a:rPr kumimoji="0" lang="en-US" sz="150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INOT-Regular" panose="02000503030000020003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PrEP</a:t>
            </a: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INOT-Regular" panose="02000503030000020003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registers, etc.</a:t>
            </a:r>
          </a:p>
        </p:txBody>
      </p:sp>
      <p:sp>
        <p:nvSpPr>
          <p:cNvPr id="28" name="Rectangle: Rounded Corners 35">
            <a:extLst>
              <a:ext uri="{FF2B5EF4-FFF2-40B4-BE49-F238E27FC236}">
                <a16:creationId xmlns:a16="http://schemas.microsoft.com/office/drawing/2014/main" id="{ADA12BE2-0FB0-3ECA-12E2-80F1FFCC58C1}"/>
              </a:ext>
            </a:extLst>
          </p:cNvPr>
          <p:cNvSpPr/>
          <p:nvPr/>
        </p:nvSpPr>
        <p:spPr>
          <a:xfrm>
            <a:off x="6106465" y="1962102"/>
            <a:ext cx="2664000" cy="121140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INOT-Regular" panose="02000503030000020003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Provider administered individual follow up forms</a:t>
            </a: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INOT-Regular" panose="02000503030000020003" pitchFamily="2" charset="77"/>
                <a:ea typeface="+mn-ea"/>
                <a:cs typeface="Times New Roman" panose="02020603050405020304" pitchFamily="18" charset="0"/>
              </a:rPr>
              <a:t>, peer referral and navigation</a:t>
            </a:r>
          </a:p>
        </p:txBody>
      </p:sp>
      <p:sp>
        <p:nvSpPr>
          <p:cNvPr id="29" name="Rectangle: Rounded Corners 35">
            <a:extLst>
              <a:ext uri="{FF2B5EF4-FFF2-40B4-BE49-F238E27FC236}">
                <a16:creationId xmlns:a16="http://schemas.microsoft.com/office/drawing/2014/main" id="{A56B9344-04CF-A851-D6D6-1A9300A3DB07}"/>
              </a:ext>
            </a:extLst>
          </p:cNvPr>
          <p:cNvSpPr/>
          <p:nvPr/>
        </p:nvSpPr>
        <p:spPr>
          <a:xfrm>
            <a:off x="3421531" y="1962101"/>
            <a:ext cx="2664000" cy="121140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INOT-Regular" panose="02000503030000020003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Mobile apps, messengers, chat bots, web apps and online feedback collection forms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8F75B8-6750-B09D-6BDF-FE45B11EA146}"/>
              </a:ext>
            </a:extLst>
          </p:cNvPr>
          <p:cNvSpPr txBox="1"/>
          <p:nvPr/>
        </p:nvSpPr>
        <p:spPr>
          <a:xfrm>
            <a:off x="8791399" y="1275622"/>
            <a:ext cx="2664917" cy="646587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OT-Bold" panose="02000503030000020003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Clinic registers</a:t>
            </a:r>
            <a:endParaRPr kumimoji="0" lang="en-US" sz="175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-Bold" panose="02000503030000020003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16F44F-FC38-6196-C30F-CD9CD4637D66}"/>
              </a:ext>
            </a:extLst>
          </p:cNvPr>
          <p:cNvSpPr txBox="1"/>
          <p:nvPr/>
        </p:nvSpPr>
        <p:spPr>
          <a:xfrm>
            <a:off x="3421531" y="1275622"/>
            <a:ext cx="2664000" cy="646587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OT-Bold" panose="02000503030000020003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Self-administered reporting</a:t>
            </a:r>
            <a:endParaRPr kumimoji="0" lang="en-US" sz="175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-Bold" panose="02000503030000020003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F090C8-DC1D-9278-7AD3-4E95DABA050D}"/>
              </a:ext>
            </a:extLst>
          </p:cNvPr>
          <p:cNvSpPr txBox="1"/>
          <p:nvPr/>
        </p:nvSpPr>
        <p:spPr>
          <a:xfrm>
            <a:off x="6106465" y="1275622"/>
            <a:ext cx="2664000" cy="646587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OT-Bold" panose="02000503030000020003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Individual-level follow up</a:t>
            </a:r>
            <a:endParaRPr kumimoji="0" lang="en-US" sz="175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-Bold" panose="02000503030000020003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5">
            <a:extLst>
              <a:ext uri="{FF2B5EF4-FFF2-40B4-BE49-F238E27FC236}">
                <a16:creationId xmlns:a16="http://schemas.microsoft.com/office/drawing/2014/main" id="{150B3B28-BC86-CF3D-4F57-002319DB53D2}"/>
              </a:ext>
            </a:extLst>
          </p:cNvPr>
          <p:cNvSpPr/>
          <p:nvPr/>
        </p:nvSpPr>
        <p:spPr>
          <a:xfrm>
            <a:off x="8791400" y="3213397"/>
            <a:ext cx="2664000" cy="86832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INOT-Regular" panose="02000503030000020003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Proportion of people using prevention, testing and care services prompted by HIVST</a:t>
            </a:r>
          </a:p>
        </p:txBody>
      </p:sp>
      <p:sp>
        <p:nvSpPr>
          <p:cNvPr id="36" name="Rectangle: Rounded Corners 36">
            <a:extLst>
              <a:ext uri="{FF2B5EF4-FFF2-40B4-BE49-F238E27FC236}">
                <a16:creationId xmlns:a16="http://schemas.microsoft.com/office/drawing/2014/main" id="{722672AA-0B63-4B2D-B50B-822763CA1F10}"/>
              </a:ext>
            </a:extLst>
          </p:cNvPr>
          <p:cNvSpPr/>
          <p:nvPr/>
        </p:nvSpPr>
        <p:spPr>
          <a:xfrm>
            <a:off x="736597" y="3611228"/>
            <a:ext cx="8033867" cy="35641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Number of people self-reported link to prevention and treatment services after HIVST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1095A406-7474-DC20-DECE-0D86309E8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045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8347A2C-F042-21D2-0D7C-1C4ED40D9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0FAAF77-731F-1844-3057-F66F338DF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597" y="1109884"/>
            <a:ext cx="3612119" cy="4377900"/>
          </a:xfrm>
          <a:noFill/>
        </p:spPr>
        <p:txBody>
          <a:bodyPr>
            <a:normAutofit/>
          </a:bodyPr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2"/>
                </a:solidFill>
              </a:rPr>
              <a:t>Include questions into existing clinic registers on prior use of self-testing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2"/>
                </a:solidFill>
              </a:rPr>
              <a:t>All referral health service points (ART services, </a:t>
            </a:r>
            <a:r>
              <a:rPr lang="en-US" sz="1500" b="0" dirty="0" err="1">
                <a:solidFill>
                  <a:schemeClr val="tx2"/>
                </a:solidFill>
              </a:rPr>
              <a:t>PrEP</a:t>
            </a:r>
            <a:r>
              <a:rPr lang="en-US" sz="1500" b="0" dirty="0">
                <a:solidFill>
                  <a:schemeClr val="tx2"/>
                </a:solidFill>
              </a:rPr>
              <a:t> and VMMC services) can adopt data collection to capture prior HIVST use (e.g. HIVST referral cards; clinic register etc.)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500" b="0" dirty="0">
                <a:solidFill>
                  <a:schemeClr val="tx2"/>
                </a:solidFill>
              </a:rPr>
              <a:t>Data can provide useful information on the proportion of all ART/</a:t>
            </a:r>
            <a:r>
              <a:rPr lang="en-GB" sz="1500" b="0" dirty="0" err="1">
                <a:solidFill>
                  <a:schemeClr val="tx2"/>
                </a:solidFill>
              </a:rPr>
              <a:t>PrEP</a:t>
            </a:r>
            <a:r>
              <a:rPr lang="en-GB" sz="1500" b="0" dirty="0">
                <a:solidFill>
                  <a:schemeClr val="tx2"/>
                </a:solidFill>
              </a:rPr>
              <a:t> initiations prompted by HIVST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500" b="0" dirty="0">
              <a:solidFill>
                <a:schemeClr val="tx2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chemeClr val="accent1"/>
                </a:solidFill>
                <a:latin typeface="DINOT-Bold" panose="02000503030000020003" pitchFamily="2" charset="77"/>
              </a:rPr>
              <a:t>Caveat: 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2"/>
                </a:solidFill>
              </a:rPr>
              <a:t>Data may be subject to recall bias and some people may not disclose prior HIVST use and/or results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2"/>
                </a:solidFill>
              </a:rPr>
              <a:t>Data do not provide a denominator to measure linkage following HIVST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7078DFB-41B6-B29B-D37B-4360921A6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610" y="1109389"/>
            <a:ext cx="1857948" cy="334707"/>
          </a:xfrm>
        </p:spPr>
        <p:txBody>
          <a:bodyPr wrap="square">
            <a:spAutoFit/>
          </a:bodyPr>
          <a:lstStyle/>
          <a:p>
            <a:r>
              <a:rPr lang="en-US" sz="1750" u="none" dirty="0">
                <a:solidFill>
                  <a:schemeClr val="accent1"/>
                </a:solidFill>
              </a:rPr>
              <a:t>Clinic registers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45E792-0E87-8EAB-F2A3-FD2EBFA03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536" y="1930014"/>
            <a:ext cx="6902863" cy="3064608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9C53FA47-7BE4-CA4A-9F43-8BD1775BD548}"/>
              </a:ext>
            </a:extLst>
          </p:cNvPr>
          <p:cNvSpPr/>
          <p:nvPr/>
        </p:nvSpPr>
        <p:spPr>
          <a:xfrm>
            <a:off x="7166466" y="1343595"/>
            <a:ext cx="551829" cy="541185"/>
          </a:xfrm>
          <a:prstGeom prst="down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-Regular" panose="02000503030000020003" pitchFamily="2" charset="77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B5AD930-621F-F308-7C2A-1184C6CD7598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INOT-Regular" panose="02000503030000020003" pitchFamily="2" charset="77"/>
              </a:rPr>
              <a:t>Measuring HIVST Linkage in Care and Prevention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6E61F-3570-10D0-6A5F-A0329CFC876E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 dirty="0">
              <a:latin typeface="DINOT-Regular" panose="02000503030000020003" pitchFamily="2" charset="77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26AC81-8A6D-5957-F5D9-5DDDEFE631C9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7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BCCF9553-3C25-2FB4-58DB-9517538BAA0C}"/>
              </a:ext>
            </a:extLst>
          </p:cNvPr>
          <p:cNvSpPr txBox="1">
            <a:spLocks/>
          </p:cNvSpPr>
          <p:nvPr/>
        </p:nvSpPr>
        <p:spPr>
          <a:xfrm>
            <a:off x="6440558" y="1313465"/>
            <a:ext cx="2003646" cy="3231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22169"/>
                </a:solidFill>
                <a:latin typeface="DINOT-Regular" panose="02000503030000020003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INOT-Regular" panose="02000503030000020003" pitchFamily="2" charset="77"/>
                <a:ea typeface="+mn-ea"/>
                <a:cs typeface="+mn-cs"/>
              </a:rPr>
              <a:t>Prior HIVST use</a:t>
            </a:r>
          </a:p>
        </p:txBody>
      </p:sp>
      <p:sp>
        <p:nvSpPr>
          <p:cNvPr id="17" name="Arrow: Down 2">
            <a:extLst>
              <a:ext uri="{FF2B5EF4-FFF2-40B4-BE49-F238E27FC236}">
                <a16:creationId xmlns:a16="http://schemas.microsoft.com/office/drawing/2014/main" id="{84374B5F-0037-A414-F2C4-DED7259C2958}"/>
              </a:ext>
            </a:extLst>
          </p:cNvPr>
          <p:cNvSpPr/>
          <p:nvPr/>
        </p:nvSpPr>
        <p:spPr>
          <a:xfrm rot="10800000">
            <a:off x="7545709" y="5095788"/>
            <a:ext cx="551829" cy="541185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-Regular" panose="02000503030000020003" pitchFamily="2" charset="77"/>
              <a:ea typeface="+mn-ea"/>
              <a:cs typeface="+mn-cs"/>
            </a:endParaRPr>
          </a:p>
        </p:txBody>
      </p:sp>
      <p:sp>
        <p:nvSpPr>
          <p:cNvPr id="18" name="Title 10">
            <a:extLst>
              <a:ext uri="{FF2B5EF4-FFF2-40B4-BE49-F238E27FC236}">
                <a16:creationId xmlns:a16="http://schemas.microsoft.com/office/drawing/2014/main" id="{C8E217DA-D963-A0F4-F95E-A598280F60BC}"/>
              </a:ext>
            </a:extLst>
          </p:cNvPr>
          <p:cNvSpPr txBox="1">
            <a:spLocks/>
          </p:cNvSpPr>
          <p:nvPr/>
        </p:nvSpPr>
        <p:spPr>
          <a:xfrm>
            <a:off x="7191174" y="5322107"/>
            <a:ext cx="1260897" cy="3231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22169"/>
                </a:solidFill>
                <a:latin typeface="DINOT-Regular" panose="02000503030000020003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INOT-Regular" panose="02000503030000020003" pitchFamily="2" charset="77"/>
                <a:ea typeface="+mn-ea"/>
                <a:cs typeface="+mn-cs"/>
              </a:rPr>
              <a:t>HIVST result</a:t>
            </a:r>
          </a:p>
        </p:txBody>
      </p:sp>
      <p:sp>
        <p:nvSpPr>
          <p:cNvPr id="19" name="Arrow: Down 2">
            <a:extLst>
              <a:ext uri="{FF2B5EF4-FFF2-40B4-BE49-F238E27FC236}">
                <a16:creationId xmlns:a16="http://schemas.microsoft.com/office/drawing/2014/main" id="{93E314C2-1F11-6686-6BE3-07BB624DDDAB}"/>
              </a:ext>
            </a:extLst>
          </p:cNvPr>
          <p:cNvSpPr/>
          <p:nvPr/>
        </p:nvSpPr>
        <p:spPr>
          <a:xfrm rot="10800000">
            <a:off x="9095835" y="5095788"/>
            <a:ext cx="551829" cy="541185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-Regular" panose="02000503030000020003" pitchFamily="2" charset="77"/>
              <a:ea typeface="+mn-ea"/>
              <a:cs typeface="+mn-cs"/>
            </a:endParaRPr>
          </a:p>
        </p:txBody>
      </p:sp>
      <p:sp>
        <p:nvSpPr>
          <p:cNvPr id="20" name="Title 10">
            <a:extLst>
              <a:ext uri="{FF2B5EF4-FFF2-40B4-BE49-F238E27FC236}">
                <a16:creationId xmlns:a16="http://schemas.microsoft.com/office/drawing/2014/main" id="{489196DF-7A34-8FD0-BC44-5B24A89D56AC}"/>
              </a:ext>
            </a:extLst>
          </p:cNvPr>
          <p:cNvSpPr txBox="1">
            <a:spLocks/>
          </p:cNvSpPr>
          <p:nvPr/>
        </p:nvSpPr>
        <p:spPr>
          <a:xfrm>
            <a:off x="8741300" y="5322107"/>
            <a:ext cx="1273557" cy="55399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22169"/>
                </a:solidFill>
                <a:latin typeface="DINOT-Regular" panose="02000503030000020003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INOT-Regular" panose="02000503030000020003" pitchFamily="2" charset="77"/>
                <a:ea typeface="+mn-ea"/>
                <a:cs typeface="+mn-cs"/>
              </a:rPr>
              <a:t>Confirmative test result</a:t>
            </a:r>
          </a:p>
        </p:txBody>
      </p:sp>
      <p:sp>
        <p:nvSpPr>
          <p:cNvPr id="21" name="Arrow: Down 2">
            <a:extLst>
              <a:ext uri="{FF2B5EF4-FFF2-40B4-BE49-F238E27FC236}">
                <a16:creationId xmlns:a16="http://schemas.microsoft.com/office/drawing/2014/main" id="{AF282DE9-C184-140A-5D33-2335232826A7}"/>
              </a:ext>
            </a:extLst>
          </p:cNvPr>
          <p:cNvSpPr/>
          <p:nvPr/>
        </p:nvSpPr>
        <p:spPr>
          <a:xfrm rot="10800000">
            <a:off x="10706921" y="5095788"/>
            <a:ext cx="551829" cy="541185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-Regular" panose="02000503030000020003" pitchFamily="2" charset="77"/>
              <a:ea typeface="+mn-ea"/>
              <a:cs typeface="+mn-cs"/>
            </a:endParaRPr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CBB193B7-4BED-FF84-4228-7738D685EB0F}"/>
              </a:ext>
            </a:extLst>
          </p:cNvPr>
          <p:cNvSpPr txBox="1">
            <a:spLocks/>
          </p:cNvSpPr>
          <p:nvPr/>
        </p:nvSpPr>
        <p:spPr>
          <a:xfrm>
            <a:off x="10352386" y="5322107"/>
            <a:ext cx="1273557" cy="55399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22169"/>
                </a:solidFill>
                <a:latin typeface="DINOT-Regular" panose="02000503030000020003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INOT-Regular" panose="02000503030000020003" pitchFamily="2" charset="77"/>
                <a:ea typeface="+mn-ea"/>
                <a:cs typeface="+mn-cs"/>
              </a:rPr>
              <a:t>Post-test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solidFill>
                  <a:schemeClr val="tx2"/>
                </a:solidFill>
                <a:ea typeface="+mn-ea"/>
                <a:cs typeface="+mn-cs"/>
              </a:rPr>
              <a:t>services</a:t>
            </a:r>
            <a:endParaRPr kumimoji="0" lang="en-US" sz="15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DINOT-Regular" panose="02000503030000020003" pitchFamily="2" charset="77"/>
              <a:ea typeface="+mn-ea"/>
              <a:cs typeface="+mn-cs"/>
            </a:endParaRPr>
          </a:p>
        </p:txBody>
      </p:sp>
      <p:pic>
        <p:nvPicPr>
          <p:cNvPr id="4" name="Picture 19">
            <a:extLst>
              <a:ext uri="{FF2B5EF4-FFF2-40B4-BE49-F238E27FC236}">
                <a16:creationId xmlns:a16="http://schemas.microsoft.com/office/drawing/2014/main" id="{8B77CB74-544A-CBA8-9B18-BA3FF6EA1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775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97391056-9D17-145C-5786-834DB128C48E}"/>
              </a:ext>
            </a:extLst>
          </p:cNvPr>
          <p:cNvSpPr txBox="1">
            <a:spLocks/>
          </p:cNvSpPr>
          <p:nvPr/>
        </p:nvSpPr>
        <p:spPr>
          <a:xfrm>
            <a:off x="736597" y="1109884"/>
            <a:ext cx="10718799" cy="43779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DINOT-Regular" panose="02000503030000020003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DINOT-Regular" panose="02000503030000020003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DINOT-Regular" panose="02000503030000020003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DINOT-Regular" panose="02000503030000020003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DINOT-Regular" panose="02000503030000020003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2"/>
                </a:solidFill>
                <a:latin typeface="DINOT-Bold" panose="02000503030000020003" pitchFamily="2" charset="77"/>
              </a:rPr>
              <a:t>Leveraging testing and outcome indicators </a:t>
            </a: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could be used to </a:t>
            </a:r>
            <a:r>
              <a:rPr lang="en-US" sz="1600" b="1" dirty="0">
                <a:solidFill>
                  <a:schemeClr val="tx2"/>
                </a:solidFill>
                <a:latin typeface="DINOT-Bold" panose="02000503030000020003" pitchFamily="2" charset="77"/>
              </a:rPr>
              <a:t>derive routinely key programmatic indicators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Dashboards or visualizations can be used by country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tx2"/>
              </a:solidFill>
              <a:latin typeface="DINOT-Regular" panose="02000503030000020003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2"/>
                </a:solidFill>
                <a:latin typeface="DINOT-Bold" panose="02000503030000020003" pitchFamily="2" charset="77"/>
              </a:rPr>
              <a:t>Reporting HIVST volumes will be key to assess changes in testing positivity: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Ignoring HIVST volumes may lead to misinterpretation of changes in testing positivity</a:t>
            </a:r>
          </a:p>
          <a:p>
            <a:pPr marL="742950" lvl="3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Especially in countries using HIVST as screening tool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Need to be included in Epidemiological models such as EPP/Spectrum, Shiny90, NAOMI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tx2"/>
              </a:solidFill>
              <a:latin typeface="DINOT-Regular" panose="02000503030000020003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2"/>
                </a:solidFill>
                <a:latin typeface="DINOT-Bold" panose="02000503030000020003" pitchFamily="2" charset="77"/>
              </a:rPr>
              <a:t>Estimating the impact of HIVST in terms of new HIV diagnoses and ART initiations requires to incorporate other data sources and modelling tools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Population-based HIV surveys and UNAIDS estimates could be used to analyze testing and outcome indicators jointly with demographic and burden estimates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Bayesian hierarchical models could be used to incorporate uncertainty at the various levels of the modelling.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WHO is working on improving methods, working with countries on routine impact analysis and developing tools to use routine </a:t>
            </a:r>
            <a:r>
              <a:rPr lang="en-US" sz="1600" dirty="0" err="1">
                <a:solidFill>
                  <a:schemeClr val="tx2"/>
                </a:solidFill>
                <a:latin typeface="DINOT-Regular" panose="02000503030000020003" pitchFamily="2" charset="77"/>
              </a:rPr>
              <a:t>programme</a:t>
            </a: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 data together with efforts to align epidemiological modelling, academic modelling and other project and study specific data analysis.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52FC5F-4181-E3AE-4738-A6AB0D1EB058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500" u="none" dirty="0" err="1">
                <a:solidFill>
                  <a:schemeClr val="accent1"/>
                </a:solidFill>
                <a:latin typeface="DINOT-Regular" panose="02000503030000020003" pitchFamily="2" charset="77"/>
              </a:rPr>
              <a:t>Some</a:t>
            </a:r>
            <a:r>
              <a:rPr lang="fr-FR" sz="2500" u="none" dirty="0">
                <a:solidFill>
                  <a:schemeClr val="accent1"/>
                </a:solidFill>
                <a:latin typeface="DINOT-Regular" panose="02000503030000020003" pitchFamily="2" charset="77"/>
              </a:rPr>
              <a:t> </a:t>
            </a:r>
            <a:r>
              <a:rPr lang="fr-FR" sz="2500" u="none" dirty="0" err="1">
                <a:solidFill>
                  <a:schemeClr val="accent1"/>
                </a:solidFill>
                <a:latin typeface="DINOT-Regular" panose="02000503030000020003" pitchFamily="2" charset="77"/>
              </a:rPr>
              <a:t>Considerations</a:t>
            </a:r>
            <a:r>
              <a:rPr lang="fr-FR" sz="2500" u="none" dirty="0">
                <a:solidFill>
                  <a:schemeClr val="accent1"/>
                </a:solidFill>
                <a:latin typeface="DINOT-Regular" panose="02000503030000020003" pitchFamily="2" charset="77"/>
              </a:rPr>
              <a:t> for Data Triangulation and Impact </a:t>
            </a:r>
            <a:r>
              <a:rPr lang="fr-FR" sz="2500" dirty="0" err="1">
                <a:solidFill>
                  <a:schemeClr val="accent1"/>
                </a:solidFill>
                <a:latin typeface="DINOT-Regular" panose="02000503030000020003" pitchFamily="2" charset="77"/>
              </a:rPr>
              <a:t>A</a:t>
            </a:r>
            <a:r>
              <a:rPr lang="fr-FR" sz="2500" u="none" dirty="0" err="1">
                <a:solidFill>
                  <a:schemeClr val="accent1"/>
                </a:solidFill>
                <a:latin typeface="DINOT-Regular" panose="02000503030000020003" pitchFamily="2" charset="77"/>
              </a:rPr>
              <a:t>ssessment</a:t>
            </a:r>
            <a:r>
              <a:rPr lang="fr-FR" sz="2500" u="none" dirty="0">
                <a:solidFill>
                  <a:schemeClr val="accent1"/>
                </a:solidFill>
                <a:latin typeface="DINOT-Regular" panose="02000503030000020003" pitchFamily="2" charset="77"/>
              </a:rPr>
              <a:t> </a:t>
            </a:r>
            <a:endParaRPr lang="en-US" sz="250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5A85C1-3A65-C2E9-103D-C4624A3DDCE6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 dirty="0">
              <a:latin typeface="DINOT-Regular" panose="02000503030000020003" pitchFamily="2" charset="77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F82EB53-3883-09D1-02EB-090E6BC3DA05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F61B86-EDEF-AE78-36E6-521533691119}"/>
              </a:ext>
            </a:extLst>
          </p:cNvPr>
          <p:cNvSpPr txBox="1"/>
          <p:nvPr/>
        </p:nvSpPr>
        <p:spPr>
          <a:xfrm>
            <a:off x="736600" y="6457949"/>
            <a:ext cx="2348720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50" i="1" dirty="0">
                <a:solidFill>
                  <a:schemeClr val="tx2"/>
                </a:solidFill>
                <a:latin typeface="DINOT-LightItalic" panose="020B0504020101010102" pitchFamily="34" charset="77"/>
              </a:rPr>
              <a:t>Courtesy Cheryl Johnson,  WHO </a:t>
            </a:r>
            <a:endParaRPr kumimoji="0" lang="en-US" sz="125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DINOT-LightItalic" panose="020B0504020101010102" pitchFamily="34" charset="77"/>
            </a:endParaRP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DC9F4282-EA56-E8F2-2F63-444086A5E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91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3D73C-FDE9-AD3D-3B7C-BD6D1642C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597" y="1109884"/>
            <a:ext cx="10718799" cy="50352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ZA" sz="1800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 Distribution and HIV self-</a:t>
            </a:r>
            <a:r>
              <a:rPr lang="en-ZA" sz="1800" dirty="0" err="1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tesing</a:t>
            </a:r>
            <a:r>
              <a:rPr lang="en-ZA" sz="1800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 at the facility: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160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No. of clients eligible for HIV testing (e.g. in ANC, TB, OPD) </a:t>
            </a:r>
            <a:r>
              <a:rPr lang="en-ZA" sz="16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(can serve as overall denominator)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160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No.</a:t>
            </a:r>
            <a:r>
              <a:rPr lang="en-ZA" sz="1600" b="1" dirty="0">
                <a:solidFill>
                  <a:schemeClr val="tx2"/>
                </a:solidFill>
                <a:latin typeface="DINOT-Bold" panose="02000503030000020003" pitchFamily="2" charset="77"/>
                <a:ea typeface="Times New Roman" panose="02020603050405020304" pitchFamily="18" charset="0"/>
              </a:rPr>
              <a:t> /%</a:t>
            </a:r>
            <a:r>
              <a:rPr lang="en-ZA" sz="160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 of clients </a:t>
            </a:r>
            <a:r>
              <a:rPr lang="en-ZA" sz="1600" b="1" u="sng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issued</a:t>
            </a:r>
            <a:r>
              <a:rPr lang="en-ZA" sz="160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 facility-based HIVST: </a:t>
            </a:r>
            <a:r>
              <a:rPr lang="en-ZA" sz="16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reach of self-testing in the facility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160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No./% of clients </a:t>
            </a:r>
            <a:r>
              <a:rPr lang="en-ZA" sz="1600" b="1" u="sng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using</a:t>
            </a:r>
            <a:r>
              <a:rPr lang="en-ZA" sz="160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 HIVST kits: </a:t>
            </a:r>
            <a:r>
              <a:rPr lang="en-ZA" sz="16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actual uptake and coverage among clients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160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No./% of clients with reactive HIVST test result </a:t>
            </a:r>
            <a:endParaRPr lang="en-ZA" sz="1600" b="1" strike="sngStrike" dirty="0">
              <a:solidFill>
                <a:schemeClr val="tx2"/>
              </a:solidFill>
              <a:effectLst/>
              <a:latin typeface="DINOT-Bold" panose="02000503030000020003" pitchFamily="2" charset="77"/>
              <a:ea typeface="Times New Roman" panose="02020603050405020304" pitchFamily="18" charset="0"/>
            </a:endParaRPr>
          </a:p>
          <a:p>
            <a:pPr marL="742950" lvl="2" indent="-285750">
              <a:lnSpc>
                <a:spcPct val="100000"/>
              </a:lnSpc>
              <a:spcBef>
                <a:spcPts val="0"/>
              </a:spcBef>
            </a:pPr>
            <a:r>
              <a:rPr lang="en-ZA" sz="160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Linkage rates (for HIVST positive): </a:t>
            </a:r>
            <a:r>
              <a:rPr lang="en-ZA" sz="16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No</a:t>
            </a:r>
            <a:r>
              <a:rPr lang="en-ZA" sz="1600" dirty="0">
                <a:solidFill>
                  <a:schemeClr val="tx2"/>
                </a:solidFill>
                <a:ea typeface="Times New Roman" panose="02020603050405020304" pitchFamily="18" charset="0"/>
              </a:rPr>
              <a:t>/%</a:t>
            </a:r>
            <a:r>
              <a:rPr lang="en-ZA" sz="16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 of clients with reactive results who proceed to confirmatory testing</a:t>
            </a:r>
          </a:p>
          <a:p>
            <a:pPr marL="742950" lvl="2" indent="-285750">
              <a:lnSpc>
                <a:spcPct val="100000"/>
              </a:lnSpc>
              <a:spcBef>
                <a:spcPts val="0"/>
              </a:spcBef>
            </a:pPr>
            <a:r>
              <a:rPr lang="en-ZA" sz="160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Confirmatory test results: </a:t>
            </a:r>
            <a:r>
              <a:rPr lang="en-ZA" sz="16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outcomes of confirmatory testing (reactive/non-reactive/ invalid)</a:t>
            </a:r>
          </a:p>
          <a:p>
            <a:pPr marL="742950" lvl="2" indent="-285750">
              <a:lnSpc>
                <a:spcPct val="100000"/>
              </a:lnSpc>
              <a:spcBef>
                <a:spcPts val="0"/>
              </a:spcBef>
            </a:pPr>
            <a:r>
              <a:rPr lang="en-ZA" sz="160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No./% initiated ART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1600" b="1" dirty="0">
                <a:solidFill>
                  <a:schemeClr val="tx2"/>
                </a:solidFill>
                <a:latin typeface="DINOT-Bold" panose="02000503030000020003" pitchFamily="2" charset="77"/>
                <a:ea typeface="Times New Roman" panose="02020603050405020304" pitchFamily="18" charset="0"/>
              </a:rPr>
              <a:t>Linkage rates (for HIVST negative): </a:t>
            </a:r>
            <a:r>
              <a:rPr lang="en-ZA" sz="1600" dirty="0">
                <a:solidFill>
                  <a:schemeClr val="tx2"/>
                </a:solidFill>
                <a:ea typeface="Times New Roman" panose="02020603050405020304" pitchFamily="18" charset="0"/>
              </a:rPr>
              <a:t>percentage of clients with negative results who proceed to key HIV preventive services (</a:t>
            </a:r>
            <a:r>
              <a:rPr lang="en-ZA" sz="1600" dirty="0" err="1">
                <a:solidFill>
                  <a:schemeClr val="tx2"/>
                </a:solidFill>
                <a:ea typeface="Times New Roman" panose="02020603050405020304" pitchFamily="18" charset="0"/>
              </a:rPr>
              <a:t>PrEP</a:t>
            </a:r>
            <a:r>
              <a:rPr lang="en-ZA" sz="1600" dirty="0">
                <a:solidFill>
                  <a:schemeClr val="tx2"/>
                </a:solidFill>
                <a:ea typeface="Times New Roman" panose="02020603050405020304" pitchFamily="18" charset="0"/>
              </a:rPr>
              <a:t>, VMMC)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160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Frequency of repeat testing: </a:t>
            </a:r>
            <a:r>
              <a:rPr lang="en-ZA" sz="16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patterns of retesting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ZA" sz="1600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2"/>
                </a:solidFill>
                <a:ea typeface="Times New Roman" panose="02020603050405020304" pitchFamily="18" charset="0"/>
              </a:rPr>
              <a:t>All indicators can be further disaggregated by sociodemographic factors (e.g., age, sex), entry points, and population characteristics (e.g., MSM, sex workers, PWID, etc.)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2"/>
                </a:solidFill>
                <a:ea typeface="Times New Roman" panose="02020603050405020304" pitchFamily="18" charset="0"/>
              </a:rPr>
              <a:t>Data may be compiled and reported on monthly and/or quarterly basis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Complete data may not always be available, so the cascade might begin at a later denominator rather than the first possible one.</a:t>
            </a:r>
            <a:endParaRPr lang="en-US" sz="1600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2"/>
                </a:solidFill>
                <a:ea typeface="Times New Roman" panose="02020603050405020304" pitchFamily="18" charset="0"/>
              </a:rPr>
              <a:t>Additional indicators further along the care cascade are typically monitored by other program components, such as those for </a:t>
            </a:r>
            <a:r>
              <a:rPr lang="en-US" sz="1600" dirty="0" err="1">
                <a:solidFill>
                  <a:schemeClr val="tx2"/>
                </a:solidFill>
                <a:ea typeface="Times New Roman" panose="02020603050405020304" pitchFamily="18" charset="0"/>
              </a:rPr>
              <a:t>PrEP</a:t>
            </a:r>
            <a:r>
              <a:rPr lang="en-US" sz="1600" dirty="0">
                <a:solidFill>
                  <a:schemeClr val="tx2"/>
                </a:solidFill>
                <a:ea typeface="Times New Roman" panose="02020603050405020304" pitchFamily="18" charset="0"/>
              </a:rPr>
              <a:t>, PEP, family planning, and ART care.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E47554-95F2-1548-0C37-B114A1E44775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Indicators for Facility-Based HIVST (1)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BCF844-6B6B-532D-BB6C-53A91DBA8C5F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 dirty="0">
              <a:latin typeface="DINOT-Regular" panose="02000503030000020003" pitchFamily="2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4CC0F1-9C08-77E1-3BD7-DC1C25630C72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7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9EAE159D-A0B4-0E66-1BD4-5B41A02A0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44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70F4B6-A759-24C7-98EC-BBABA2DD7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411039"/>
              </p:ext>
            </p:extLst>
          </p:nvPr>
        </p:nvGraphicFramePr>
        <p:xfrm>
          <a:off x="736601" y="1275622"/>
          <a:ext cx="10718799" cy="476656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584699">
                  <a:extLst>
                    <a:ext uri="{9D8B030D-6E8A-4147-A177-3AD203B41FA5}">
                      <a16:colId xmlns:a16="http://schemas.microsoft.com/office/drawing/2014/main" val="3867045401"/>
                    </a:ext>
                  </a:extLst>
                </a:gridCol>
                <a:gridCol w="6134100">
                  <a:extLst>
                    <a:ext uri="{9D8B030D-6E8A-4147-A177-3AD203B41FA5}">
                      <a16:colId xmlns:a16="http://schemas.microsoft.com/office/drawing/2014/main" val="2658051484"/>
                    </a:ext>
                  </a:extLst>
                </a:gridCol>
              </a:tblGrid>
              <a:tr h="544486">
                <a:tc>
                  <a:txBody>
                    <a:bodyPr/>
                    <a:lstStyle/>
                    <a:p>
                      <a:pPr algn="l"/>
                      <a:r>
                        <a:rPr lang="en-ZA" sz="1800" b="1" i="0" strike="noStrike" kern="100" dirty="0">
                          <a:solidFill>
                            <a:schemeClr val="bg1"/>
                          </a:solidFill>
                          <a:effectLst/>
                          <a:latin typeface="DINOT-Bold" panose="02000503030000020003" pitchFamily="2" charset="77"/>
                        </a:rPr>
                        <a:t>Partner services, family/household testing</a:t>
                      </a:r>
                      <a:endParaRPr lang="en-ZA" sz="1800" b="1" i="0" strike="noStrike" kern="100" dirty="0">
                        <a:solidFill>
                          <a:schemeClr val="bg1"/>
                        </a:solidFill>
                        <a:effectLst/>
                        <a:latin typeface="DINOT-Bold" panose="02000503030000020003" pitchFamily="2" charset="77"/>
                        <a:ea typeface="Times New Roman" panose="02020603050405020304" pitchFamily="18" charset="0"/>
                      </a:endParaRPr>
                    </a:p>
                  </a:txBody>
                  <a:tcPr marL="108000" marR="108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800" b="1" i="0" strike="noStrike" kern="100" dirty="0">
                          <a:solidFill>
                            <a:schemeClr val="bg1"/>
                          </a:solidFill>
                          <a:effectLst/>
                          <a:latin typeface="DINOT-Bold" panose="02000503030000020003" pitchFamily="2" charset="77"/>
                        </a:rPr>
                        <a:t>Social network testing</a:t>
                      </a:r>
                      <a:endParaRPr lang="en-ZA" sz="1800" b="1" i="0" strike="sngStrike" kern="100" dirty="0">
                        <a:solidFill>
                          <a:schemeClr val="bg1"/>
                        </a:solidFill>
                        <a:effectLst/>
                        <a:latin typeface="DINOT-Bold" panose="02000503030000020003" pitchFamily="2" charset="77"/>
                        <a:ea typeface="Times New Roman" panose="02020603050405020304" pitchFamily="18" charset="0"/>
                      </a:endParaRPr>
                    </a:p>
                  </a:txBody>
                  <a:tcPr marL="108000" marR="108000" marT="36000" marB="3600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736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i="0" kern="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DINOT-Regular" panose="02000503030000020003" pitchFamily="2" charset="77"/>
                        </a:rPr>
                        <a:t>No. clients offered kits for secondary distribution</a:t>
                      </a:r>
                      <a:endParaRPr lang="en-ZA" sz="1600" b="0" i="0" kern="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DINOT-Regular" panose="02000503030000020003" pitchFamily="2" charset="77"/>
                        <a:ea typeface="Times New Roman" panose="02020603050405020304" pitchFamily="18" charset="0"/>
                      </a:endParaRPr>
                    </a:p>
                  </a:txBody>
                  <a:tcPr marL="51259" marR="51259" marT="72000" marB="72000" anchor="ctr">
                    <a:solidFill>
                      <a:schemeClr val="accent1">
                        <a:alpha val="152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i="0" kern="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DINOT-Regular" panose="02000503030000020003" pitchFamily="2" charset="77"/>
                        </a:rPr>
                        <a:t>No. clients offered kits for secondary distribution</a:t>
                      </a:r>
                      <a:endParaRPr lang="en-ZA" sz="1600" b="0" i="0" strike="sngStrike" kern="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DINOT-Regular" panose="02000503030000020003" pitchFamily="2" charset="77"/>
                        <a:ea typeface="Times New Roman" panose="02020603050405020304" pitchFamily="18" charset="0"/>
                      </a:endParaRPr>
                    </a:p>
                  </a:txBody>
                  <a:tcPr marL="51259" marR="51259" marT="72000" marB="72000" anchor="ctr">
                    <a:solidFill>
                      <a:schemeClr val="accent1">
                        <a:alpha val="152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233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i="0" kern="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DINOT-Regular" panose="02000503030000020003" pitchFamily="2" charset="77"/>
                        </a:rPr>
                        <a:t>No./% clients agree to secondary distribution</a:t>
                      </a:r>
                      <a:endParaRPr lang="en-ZA" sz="1600" b="0" i="0" kern="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DINOT-Regular" panose="02000503030000020003" pitchFamily="2" charset="77"/>
                        <a:ea typeface="Times New Roman" panose="02020603050405020304" pitchFamily="18" charset="0"/>
                      </a:endParaRPr>
                    </a:p>
                  </a:txBody>
                  <a:tcPr marL="51259" marR="51259" marT="72000" marB="7200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i="0" kern="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DINOT-Regular" panose="02000503030000020003" pitchFamily="2" charset="77"/>
                        </a:rPr>
                        <a:t>No. /%</a:t>
                      </a:r>
                      <a:r>
                        <a:rPr lang="en-ZA" sz="1600" b="0" i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DINOT-Regular" panose="02000503030000020003" pitchFamily="2" charset="77"/>
                        </a:rPr>
                        <a:t> </a:t>
                      </a:r>
                      <a:r>
                        <a:rPr lang="en-ZA" sz="1600" b="0" i="0" kern="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DINOT-Regular" panose="02000503030000020003" pitchFamily="2" charset="77"/>
                        </a:rPr>
                        <a:t> clients agree to secondary distribution</a:t>
                      </a:r>
                      <a:endParaRPr lang="en-ZA" sz="1600" b="0" i="0" kern="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DINOT-Regular" panose="02000503030000020003" pitchFamily="2" charset="77"/>
                        <a:ea typeface="Times New Roman" panose="02020603050405020304" pitchFamily="18" charset="0"/>
                      </a:endParaRPr>
                    </a:p>
                  </a:txBody>
                  <a:tcPr marL="51259" marR="51259" marT="72000" marB="7200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58059"/>
                  </a:ext>
                </a:extLst>
              </a:tr>
              <a:tr h="27120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i="0" kern="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DINOT-Regular" panose="02000503030000020003" pitchFamily="2" charset="77"/>
                        </a:rPr>
                        <a:t>No. of kits distributed</a:t>
                      </a:r>
                      <a:endParaRPr lang="en-ZA" sz="1600" b="0" i="0" kern="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DINOT-Regular" panose="02000503030000020003" pitchFamily="2" charset="77"/>
                        <a:ea typeface="Times New Roman" panose="02020603050405020304" pitchFamily="18" charset="0"/>
                      </a:endParaRPr>
                    </a:p>
                  </a:txBody>
                  <a:tcPr marL="51259" marR="51259" marT="72000" marB="72000" anchor="ctr"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i="0" kern="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DINOT-Regular" panose="02000503030000020003" pitchFamily="2" charset="77"/>
                        </a:rPr>
                        <a:t>No. of kits distributed</a:t>
                      </a:r>
                      <a:endParaRPr lang="en-ZA" sz="1600" b="0" i="0" kern="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DINOT-Regular" panose="02000503030000020003" pitchFamily="2" charset="77"/>
                        <a:ea typeface="Times New Roman" panose="02020603050405020304" pitchFamily="18" charset="0"/>
                      </a:endParaRPr>
                    </a:p>
                  </a:txBody>
                  <a:tcPr marL="51259" marR="51259" marT="72000" marB="72000" anchor="ctr">
                    <a:solidFill>
                      <a:schemeClr val="accent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474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i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DINOT-Regular" panose="02000503030000020003" pitchFamily="2" charset="77"/>
                        </a:rPr>
                        <a:t>No. contacts listed and eligible for  testing</a:t>
                      </a:r>
                      <a:endParaRPr lang="en-ZA" sz="1600" b="0" i="0" kern="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DINOT-Regular" panose="02000503030000020003" pitchFamily="2" charset="77"/>
                        <a:ea typeface="Times New Roman" panose="02020603050405020304" pitchFamily="18" charset="0"/>
                      </a:endParaRPr>
                    </a:p>
                  </a:txBody>
                  <a:tcPr marL="51259" marR="51259" marT="72000" marB="7200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i="0" kern="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DINOT-Regular" panose="02000503030000020003" pitchFamily="2" charset="77"/>
                        </a:rPr>
                        <a:t>No. /%</a:t>
                      </a:r>
                      <a:r>
                        <a:rPr lang="en-ZA" sz="1600" b="0" i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DINOT-Regular" panose="02000503030000020003" pitchFamily="2" charset="77"/>
                        </a:rPr>
                        <a:t> </a:t>
                      </a:r>
                      <a:r>
                        <a:rPr lang="en-ZA" sz="1600" b="0" i="0" kern="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DINOT-Regular" panose="02000503030000020003" pitchFamily="2" charset="77"/>
                        </a:rPr>
                        <a:t> contacts performing HIVST</a:t>
                      </a:r>
                      <a:endParaRPr lang="en-ZA" sz="1600" b="0" i="0" kern="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DINOT-Regular" panose="02000503030000020003" pitchFamily="2" charset="77"/>
                        <a:ea typeface="+mn-ea"/>
                      </a:endParaRPr>
                    </a:p>
                  </a:txBody>
                  <a:tcPr marL="51259" marR="51259" marT="72000" marB="7200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688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i="0" kern="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DINOT-Regular" panose="02000503030000020003" pitchFamily="2" charset="77"/>
                        </a:rPr>
                        <a:t>%</a:t>
                      </a:r>
                      <a:r>
                        <a:rPr lang="en-ZA" sz="1600" b="0" i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DINOT-Regular" panose="02000503030000020003" pitchFamily="2" charset="77"/>
                        </a:rPr>
                        <a:t> of eligible contacts successfully contacted </a:t>
                      </a:r>
                      <a:endParaRPr lang="en-ZA" sz="1600" b="0" i="0" strike="sngStrike" kern="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DINOT-Regular" panose="02000503030000020003" pitchFamily="2" charset="77"/>
                        <a:ea typeface="Times New Roman" panose="02020603050405020304" pitchFamily="18" charset="0"/>
                      </a:endParaRPr>
                    </a:p>
                  </a:txBody>
                  <a:tcPr marL="51259" marR="51259" marT="72000" marB="72000" anchor="ctr"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i="0" kern="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DINOT-Regular" panose="02000503030000020003" pitchFamily="2" charset="77"/>
                        </a:rPr>
                        <a:t>No. /% contacts with test result</a:t>
                      </a:r>
                      <a:endParaRPr lang="en-ZA" sz="1600" b="0" i="0" strike="sngStrike" kern="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DINOT-Regular" panose="02000503030000020003" pitchFamily="2" charset="77"/>
                        <a:ea typeface="+mn-ea"/>
                      </a:endParaRPr>
                    </a:p>
                  </a:txBody>
                  <a:tcPr marL="51259" marR="51259" marT="72000" marB="72000" anchor="ctr">
                    <a:solidFill>
                      <a:schemeClr val="accent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503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i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DINOT-Regular" panose="02000503030000020003" pitchFamily="2" charset="77"/>
                        </a:rPr>
                        <a:t>No.</a:t>
                      </a:r>
                      <a:r>
                        <a:rPr lang="en-ZA" sz="1600" b="0" i="0" kern="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DINOT-Regular" panose="02000503030000020003" pitchFamily="2" charset="77"/>
                        </a:rPr>
                        <a:t> /%</a:t>
                      </a:r>
                      <a:r>
                        <a:rPr lang="en-ZA" sz="1600" b="0" i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DINOT-Regular" panose="02000503030000020003" pitchFamily="2" charset="77"/>
                        </a:rPr>
                        <a:t> of eligible contacts tested</a:t>
                      </a:r>
                      <a:endParaRPr lang="en-ZA" sz="1600" b="0" i="0" kern="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DINOT-Regular" panose="02000503030000020003" pitchFamily="2" charset="77"/>
                        <a:ea typeface="Times New Roman" panose="02020603050405020304" pitchFamily="18" charset="0"/>
                      </a:endParaRPr>
                    </a:p>
                  </a:txBody>
                  <a:tcPr marL="51259" marR="51259" marT="72000" marB="7200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i="0" kern="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DINOT-Regular" panose="02000503030000020003" pitchFamily="2" charset="77"/>
                        </a:rPr>
                        <a:t>No. positive contacts linked for confirmatory testing, and treatment</a:t>
                      </a:r>
                      <a:endParaRPr lang="en-ZA" sz="1600" b="0" i="0" kern="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DINOT-Regular" panose="02000503030000020003" pitchFamily="2" charset="77"/>
                        <a:ea typeface="Times New Roman" panose="02020603050405020304" pitchFamily="18" charset="0"/>
                      </a:endParaRPr>
                    </a:p>
                  </a:txBody>
                  <a:tcPr marL="51259" marR="51259" marT="72000" marB="7200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821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i="0" kern="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DINOT-Regular" panose="02000503030000020003" pitchFamily="2" charset="77"/>
                        </a:rPr>
                        <a:t>%</a:t>
                      </a:r>
                      <a:r>
                        <a:rPr lang="en-ZA" sz="1600" b="0" i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DINOT-Regular" panose="02000503030000020003" pitchFamily="2" charset="77"/>
                        </a:rPr>
                        <a:t> eligible contacts tested HIV positive</a:t>
                      </a:r>
                      <a:endParaRPr lang="en-ZA" sz="1600" b="0" i="0" kern="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DINOT-Regular" panose="02000503030000020003" pitchFamily="2" charset="77"/>
                        <a:ea typeface="Times New Roman" panose="02020603050405020304" pitchFamily="18" charset="0"/>
                      </a:endParaRPr>
                    </a:p>
                  </a:txBody>
                  <a:tcPr marL="51259" marR="51259" marT="72000" marB="72000" anchor="ctr"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i="0" kern="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DINOT-Regular" panose="02000503030000020003" pitchFamily="2" charset="77"/>
                        </a:rPr>
                        <a:t>No. negative contacts linked to HIV preventive services (</a:t>
                      </a:r>
                      <a:r>
                        <a:rPr lang="en-ZA" sz="1600" b="0" i="0" kern="1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DINOT-Regular" panose="02000503030000020003" pitchFamily="2" charset="77"/>
                        </a:rPr>
                        <a:t>PrEP</a:t>
                      </a:r>
                      <a:r>
                        <a:rPr lang="en-ZA" sz="1600" b="0" i="0" kern="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DINOT-Regular" panose="02000503030000020003" pitchFamily="2" charset="77"/>
                        </a:rPr>
                        <a:t>/PEP, VMMC)</a:t>
                      </a:r>
                      <a:endParaRPr lang="en-ZA" sz="1600" b="0" i="0" kern="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DINOT-Regular" panose="02000503030000020003" pitchFamily="2" charset="77"/>
                        <a:ea typeface="Times New Roman" panose="02020603050405020304" pitchFamily="18" charset="0"/>
                      </a:endParaRPr>
                    </a:p>
                  </a:txBody>
                  <a:tcPr marL="51259" marR="51259" marT="72000" marB="72000" anchor="ctr">
                    <a:solidFill>
                      <a:schemeClr val="accent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774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i="0" kern="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DINOT-Regular" panose="02000503030000020003" pitchFamily="2" charset="77"/>
                        </a:rPr>
                        <a:t>%</a:t>
                      </a:r>
                      <a:r>
                        <a:rPr lang="en-ZA" sz="1600" b="0" i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DINOT-Regular" panose="02000503030000020003" pitchFamily="2" charset="77"/>
                        </a:rPr>
                        <a:t> eligible contacts linked to HIV care </a:t>
                      </a:r>
                      <a:br>
                        <a:rPr lang="en-ZA" sz="1600" b="0" i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DINOT-Regular" panose="02000503030000020003" pitchFamily="2" charset="77"/>
                        </a:rPr>
                      </a:br>
                      <a:r>
                        <a:rPr lang="en-ZA" sz="1600" b="0" i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DINOT-Regular" panose="02000503030000020003" pitchFamily="2" charset="77"/>
                        </a:rPr>
                        <a:t>(confirmatory testing, ART initiation)</a:t>
                      </a:r>
                      <a:endParaRPr lang="en-ZA" sz="1600" b="0" i="0" kern="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DINOT-Regular" panose="02000503030000020003" pitchFamily="2" charset="77"/>
                        <a:ea typeface="Times New Roman" panose="02020603050405020304" pitchFamily="18" charset="0"/>
                      </a:endParaRPr>
                    </a:p>
                  </a:txBody>
                  <a:tcPr marL="51259" marR="51259" marT="72000" marB="7200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sz="1600" b="0" i="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DINOT-Regular" panose="02000503030000020003" pitchFamily="2" charset="77"/>
                        <a:ea typeface="Times New Roman" panose="02020603050405020304" pitchFamily="18" charset="0"/>
                      </a:endParaRPr>
                    </a:p>
                  </a:txBody>
                  <a:tcPr marL="51259" marR="51259" marT="72000" marB="7200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81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i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DINOT-Regular" panose="02000503030000020003" pitchFamily="2" charset="77"/>
                        </a:rPr>
                        <a:t>No.</a:t>
                      </a:r>
                      <a:r>
                        <a:rPr lang="en-ZA" sz="1600" b="0" i="0" kern="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DINOT-Regular" panose="02000503030000020003" pitchFamily="2" charset="77"/>
                        </a:rPr>
                        <a:t> /%</a:t>
                      </a:r>
                      <a:r>
                        <a:rPr lang="en-ZA" sz="1600" b="0" i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DINOT-Regular" panose="02000503030000020003" pitchFamily="2" charset="77"/>
                        </a:rPr>
                        <a:t> eligible contacts HIV-negative partners linked to HIV prevention (</a:t>
                      </a:r>
                      <a:r>
                        <a:rPr lang="en-ZA" sz="1600" b="0" i="0" kern="12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DINOT-Regular" panose="02000503030000020003" pitchFamily="2" charset="77"/>
                        </a:rPr>
                        <a:t>PrEP</a:t>
                      </a:r>
                      <a:r>
                        <a:rPr lang="en-ZA" sz="1600" b="0" i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DINOT-Regular" panose="02000503030000020003" pitchFamily="2" charset="77"/>
                        </a:rPr>
                        <a:t>, VMMC)</a:t>
                      </a:r>
                      <a:endParaRPr lang="en-ZA" sz="1600" b="0" i="0" kern="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DINOT-Regular" panose="02000503030000020003" pitchFamily="2" charset="77"/>
                        <a:ea typeface="Times New Roman" panose="02020603050405020304" pitchFamily="18" charset="0"/>
                      </a:endParaRPr>
                    </a:p>
                  </a:txBody>
                  <a:tcPr marL="51259" marR="51259" marT="72000" marB="72000" anchor="ctr"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sz="1600" b="0" i="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DINOT-Regular" panose="02000503030000020003" pitchFamily="2" charset="77"/>
                        <a:ea typeface="Times New Roman" panose="02020603050405020304" pitchFamily="18" charset="0"/>
                      </a:endParaRPr>
                    </a:p>
                  </a:txBody>
                  <a:tcPr marL="51259" marR="51259" marT="72000" marB="72000" anchor="ctr">
                    <a:solidFill>
                      <a:schemeClr val="accent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459336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2A19514A-ED70-5576-991A-2F8A7CCA26C1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Indicators for Facility-Based HIVST (2)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9D41FC-06DB-F12E-514A-DFBB84DD6C58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 dirty="0">
              <a:latin typeface="DINOT-Regular" panose="02000503030000020003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17A8A2-5BC7-5A1D-27DF-1B61F253469E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7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BAFF9B46-28D4-A410-5BD4-937D249F1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020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479033-CDD3-7AAE-9C1E-46A8A97EACCF}"/>
              </a:ext>
            </a:extLst>
          </p:cNvPr>
          <p:cNvSpPr txBox="1">
            <a:spLocks/>
          </p:cNvSpPr>
          <p:nvPr/>
        </p:nvSpPr>
        <p:spPr>
          <a:xfrm>
            <a:off x="736597" y="1109884"/>
            <a:ext cx="10718799" cy="5035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DINOT-Regular" panose="02000503030000020003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DINOT-Regular" panose="02000503030000020003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DINOT-Regular" panose="02000503030000020003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DINOT-Regular" panose="02000503030000020003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DINOT-Regular" panose="02000503030000020003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914400" algn="l"/>
              </a:tabLst>
            </a:pPr>
            <a:r>
              <a:rPr lang="en-ZA" sz="1800" b="1" dirty="0">
                <a:solidFill>
                  <a:schemeClr val="accent1"/>
                </a:solidFill>
                <a:latin typeface="DINOT-Bold" panose="02000503030000020003" pitchFamily="2" charset="77"/>
              </a:rPr>
              <a:t>Operational indicators:</a:t>
            </a:r>
          </a:p>
          <a:p>
            <a:pPr>
              <a:lnSpc>
                <a:spcPct val="100000"/>
              </a:lnSpc>
              <a:spcBef>
                <a:spcPts val="0"/>
              </a:spcBef>
              <a:buSzPts val="1000"/>
              <a:tabLst>
                <a:tab pos="914400" algn="l"/>
              </a:tabLst>
            </a:pPr>
            <a:r>
              <a:rPr lang="en-ZA" sz="16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HIVST Kit stock levels: monitors kit availability to prevent shortages</a:t>
            </a:r>
          </a:p>
          <a:p>
            <a:pPr>
              <a:lnSpc>
                <a:spcPct val="100000"/>
              </a:lnSpc>
              <a:spcBef>
                <a:spcPts val="0"/>
              </a:spcBef>
              <a:buSzPts val="1000"/>
              <a:tabLst>
                <a:tab pos="914400" algn="l"/>
              </a:tabLst>
            </a:pPr>
            <a:r>
              <a:rPr lang="en-ZA" sz="16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Number of days with kits stock outs</a:t>
            </a:r>
            <a:endParaRPr lang="en-ZA" sz="1600" dirty="0">
              <a:solidFill>
                <a:schemeClr val="tx2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ts val="1000"/>
              <a:tabLst>
                <a:tab pos="914400" algn="l"/>
              </a:tabLst>
            </a:pPr>
            <a:r>
              <a:rPr lang="en-ZA" sz="16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Facility coverage: tracks the number &amp; proportion of service points offering HIVST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C11A65-F9C8-659D-5400-BE5D00137A5B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Additional Operational Indicators</a:t>
            </a:r>
            <a:endParaRPr lang="en-US" sz="250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9E4B1B-395A-9C8B-257C-A84EAF47B05F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 dirty="0">
              <a:latin typeface="DINOT-Regular" panose="02000503030000020003" pitchFamily="2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D110D6-493C-7045-027E-E89A376158E2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7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475D9C6B-DE46-EB6C-B645-44352FF6E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972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3C0DD9-E726-1446-7B41-24277CF93C32}"/>
              </a:ext>
            </a:extLst>
          </p:cNvPr>
          <p:cNvSpPr txBox="1">
            <a:spLocks/>
          </p:cNvSpPr>
          <p:nvPr/>
        </p:nvSpPr>
        <p:spPr>
          <a:xfrm>
            <a:off x="736597" y="1109884"/>
            <a:ext cx="10718799" cy="3260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DINOT-Regular" panose="02000503030000020003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DINOT-Regular" panose="02000503030000020003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DINOT-Regular" panose="02000503030000020003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DINOT-Regular" panose="02000503030000020003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DINOT-Regular" panose="02000503030000020003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ZA" sz="1800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Avoid duplication or parallel data collection: </a:t>
            </a:r>
            <a:r>
              <a:rPr lang="en-ZA" sz="18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streamline processes by using existing systems where possible</a:t>
            </a:r>
          </a:p>
          <a:p>
            <a:pPr>
              <a:lnSpc>
                <a:spcPct val="10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ZA" sz="180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Integrate into existing tools and reporting: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ts val="1000"/>
              <a:tabLst>
                <a:tab pos="914400" algn="l"/>
              </a:tabLst>
            </a:pPr>
            <a:r>
              <a:rPr lang="en-ZA" sz="18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HTS / HIVST testing register: used for comprehensive tracking and monthly summaries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ts val="1000"/>
              <a:tabLst>
                <a:tab pos="914400" algn="l"/>
              </a:tabLst>
            </a:pPr>
            <a:r>
              <a:rPr lang="en-ZA" sz="18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Monthly summary forms: captures key indicators and outcomes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ts val="1000"/>
              <a:tabLst>
                <a:tab pos="914400" algn="l"/>
              </a:tabLst>
            </a:pPr>
            <a:r>
              <a:rPr lang="en-ZA" sz="18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Testing cascade reporting: helps identify bottlenecks and areas for quality improvement</a:t>
            </a:r>
            <a:endParaRPr lang="en-ZA" sz="1800" dirty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ts val="1000"/>
              <a:tabLst>
                <a:tab pos="914400" algn="l"/>
              </a:tabLst>
            </a:pPr>
            <a:r>
              <a:rPr lang="en-ZA" sz="180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Feedback forms: </a:t>
            </a:r>
            <a:r>
              <a:rPr lang="en-ZA" sz="18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Simple surveys to gather client feedback on HIVST</a:t>
            </a:r>
            <a:endParaRPr lang="en-ZA" sz="1800" strike="sngStrike" dirty="0">
              <a:solidFill>
                <a:schemeClr val="tx2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ts val="1000"/>
              <a:tabLst>
                <a:tab pos="914400" algn="l"/>
              </a:tabLst>
            </a:pPr>
            <a:r>
              <a:rPr lang="en-ZA" sz="180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Periodic check-ins: </a:t>
            </a:r>
            <a:r>
              <a:rPr lang="en-ZA" sz="18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Schedule follow-up contacts with clients who received / distributed kits to assess their experience and linkage to care.</a:t>
            </a:r>
          </a:p>
          <a:p>
            <a:pPr>
              <a:lnSpc>
                <a:spcPct val="100000"/>
              </a:lnSpc>
              <a:spcBef>
                <a:spcPts val="0"/>
              </a:spcBef>
              <a:buSzPts val="1000"/>
              <a:tabLst>
                <a:tab pos="914400" algn="l"/>
              </a:tabLst>
            </a:pPr>
            <a:r>
              <a:rPr lang="en-ZA" sz="1800" b="1" dirty="0">
                <a:solidFill>
                  <a:schemeClr val="tx2"/>
                </a:solidFill>
                <a:latin typeface="DINOT-Bold" panose="02000503030000020003" pitchFamily="2" charset="77"/>
                <a:cs typeface="Times New Roman" panose="02020603050405020304" pitchFamily="18" charset="0"/>
              </a:rPr>
              <a:t>Qualitative interview data: </a:t>
            </a:r>
            <a:r>
              <a:rPr lang="en-ZA" sz="1800" dirty="0">
                <a:solidFill>
                  <a:schemeClr val="tx2"/>
                </a:solidFill>
                <a:cs typeface="Times New Roman" panose="02020603050405020304" pitchFamily="18" charset="0"/>
              </a:rPr>
              <a:t>Also collect and analyse simple interview data for in depth understanding of perceived and experienced quality of services, testing process, linkages, and recommendations for improvements.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E43A6B-D07B-E96D-D3B0-209D3A238CD7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500" dirty="0">
                <a:solidFill>
                  <a:schemeClr val="accent1"/>
                </a:solidFill>
                <a:latin typeface="DINOT-Regular" panose="02000503030000020003" pitchFamily="2" charset="77"/>
                <a:ea typeface="Times New Roman" panose="02020603050405020304" pitchFamily="18" charset="0"/>
              </a:rPr>
              <a:t>Methods of Data Collection</a:t>
            </a:r>
            <a:endParaRPr lang="en-US" sz="250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49BC14-914B-76EA-43D3-86378E1CD729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 dirty="0">
              <a:latin typeface="DINOT-Regular" panose="02000503030000020003" pitchFamily="2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1F4D178-97B5-707E-1169-2B82BA6BEBBE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7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914E24CC-6E13-89E7-5C1E-89FD3294B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551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92D6CE-8DF8-403A-D7AE-AFCFDED0A54B}"/>
              </a:ext>
            </a:extLst>
          </p:cNvPr>
          <p:cNvSpPr txBox="1">
            <a:spLocks/>
          </p:cNvSpPr>
          <p:nvPr/>
        </p:nvSpPr>
        <p:spPr>
          <a:xfrm>
            <a:off x="736597" y="1109884"/>
            <a:ext cx="10718799" cy="3260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DINOT-Regular" panose="02000503030000020003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DINOT-Regular" panose="02000503030000020003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DINOT-Regular" panose="02000503030000020003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DINOT-Regular" panose="02000503030000020003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DINOT-Regular" panose="02000503030000020003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228600" algn="l"/>
              </a:tabLst>
            </a:pPr>
            <a:r>
              <a:rPr lang="en-ZA" sz="1800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What is cascade analysis?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SzPts val="1000"/>
              <a:tabLst>
                <a:tab pos="685800" algn="l"/>
                <a:tab pos="914400" algn="l"/>
              </a:tabLst>
            </a:pPr>
            <a:r>
              <a:rPr lang="en-ZA" sz="16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Tracks the client journey across key stages, from testing to treatment and retention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SzPts val="1000"/>
              <a:tabLst>
                <a:tab pos="685800" algn="l"/>
                <a:tab pos="914400" algn="l"/>
              </a:tabLst>
            </a:pPr>
            <a:r>
              <a:rPr lang="en-ZA" sz="16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Identifies drop-off points where clients may disengage from the care process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228600" algn="l"/>
              </a:tabLst>
            </a:pPr>
            <a:endParaRPr lang="en-ZA" sz="1600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228600" algn="l"/>
              </a:tabLst>
            </a:pPr>
            <a:r>
              <a:rPr lang="en-ZA" sz="1800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Purpose: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SzPts val="1000"/>
              <a:tabLst>
                <a:tab pos="685800" algn="l"/>
                <a:tab pos="914400" algn="l"/>
              </a:tabLst>
            </a:pPr>
            <a:r>
              <a:rPr lang="en-ZA" sz="16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Helps to visualize challenges along the cascade and to ask the right questions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SzPts val="1000"/>
              <a:tabLst>
                <a:tab pos="685800" algn="l"/>
                <a:tab pos="914400" algn="l"/>
              </a:tabLst>
            </a:pPr>
            <a:r>
              <a:rPr lang="en-ZA" sz="16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Highlights areas needing improvement to ensure clients receive timely and continuous care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SzPts val="1000"/>
              <a:tabLst>
                <a:tab pos="685800" algn="l"/>
                <a:tab pos="914400" algn="l"/>
              </a:tabLst>
            </a:pPr>
            <a:r>
              <a:rPr lang="en-ZA" sz="16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Supports targeted interventions to enhance service retention and outcomes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69BFEC-F4D7-464E-0DC7-5942EA2AF4CB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What is Cascade Analysis in Program Monitoring?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BA9D4B-6857-B2D0-3FED-2D613482D30F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 dirty="0">
              <a:latin typeface="DINOT-Regular" panose="02000503030000020003" pitchFamily="2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B0773C-FF22-ADCF-DB77-AED0E02FFB4B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7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B0DDBEEE-4E58-2B36-B79B-75F656C60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472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033D-4230-8230-8945-73999592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1" y="298018"/>
            <a:ext cx="10718799" cy="438582"/>
          </a:xfrm>
        </p:spPr>
        <p:txBody>
          <a:bodyPr wrap="square" anchor="b" anchorCtr="0">
            <a:spAutoFit/>
          </a:bodyPr>
          <a:lstStyle/>
          <a:p>
            <a:r>
              <a:rPr lang="en-ZA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Learning Objectives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D58FE6-D71C-20B9-B973-A29720F6DF38}"/>
              </a:ext>
            </a:extLst>
          </p:cNvPr>
          <p:cNvSpPr txBox="1">
            <a:spLocks/>
          </p:cNvSpPr>
          <p:nvPr/>
        </p:nvSpPr>
        <p:spPr>
          <a:xfrm>
            <a:off x="736599" y="736600"/>
            <a:ext cx="10718799" cy="5785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chemeClr val="accent1"/>
                </a:solidFill>
                <a:latin typeface="DINOT-Bold" panose="02000503030000020003" pitchFamily="2" charset="77"/>
              </a:rPr>
              <a:t>By the end of this module, participants will be able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DINOT-Regular" panose="02000503030000020003" pitchFamily="2" charset="77"/>
            </a:endParaRP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DINOT-Regular" panose="02000503030000020003" pitchFamily="2" charset="77"/>
              </a:rPr>
              <a:t>Understand the Basics of Monitoring &amp; Evaluation (M&amp;E) in Facility-Based HIV Self-Testing (HIVST)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DINOT-Regular" panose="02000503030000020003" pitchFamily="2" charset="77"/>
              </a:rPr>
              <a:t>Identify and Apply Key Indicators for Facility-Based HIVST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DINOT-Regular" panose="02000503030000020003" pitchFamily="2" charset="77"/>
              </a:rPr>
              <a:t>Use Data to Enhance Program Quality and Identify Areas for Improvement</a:t>
            </a:r>
            <a:endParaRPr lang="en-ZA" sz="2000" dirty="0">
              <a:solidFill>
                <a:schemeClr val="tx2"/>
              </a:solidFill>
              <a:latin typeface="DINOT-Regular" panose="02000503030000020003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5ACE1B-D795-FCED-1BF2-9CF0B0292509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 dirty="0">
              <a:latin typeface="DINOT-Regular" panose="02000503030000020003" pitchFamily="2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B337DD-8792-0F81-5F46-46AF50F8503F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7</a:t>
            </a:r>
          </a:p>
        </p:txBody>
      </p:sp>
      <p:pic>
        <p:nvPicPr>
          <p:cNvPr id="3" name="Picture 19">
            <a:extLst>
              <a:ext uri="{FF2B5EF4-FFF2-40B4-BE49-F238E27FC236}">
                <a16:creationId xmlns:a16="http://schemas.microsoft.com/office/drawing/2014/main" id="{5B44657D-120D-63EB-4C77-FEDC1C547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795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A6116-E9BE-A18A-879D-016F66D52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298018"/>
            <a:ext cx="10718799" cy="784830"/>
          </a:xfrm>
        </p:spPr>
        <p:txBody>
          <a:bodyPr>
            <a:spAutoFit/>
          </a:bodyPr>
          <a:lstStyle/>
          <a:p>
            <a:r>
              <a:rPr lang="en-US" sz="2500" dirty="0">
                <a:solidFill>
                  <a:schemeClr val="accent1"/>
                </a:solidFill>
              </a:rPr>
              <a:t>How to Identify Bottlenecks and Areas for Improvement? </a:t>
            </a:r>
            <a:br>
              <a:rPr lang="en-US" sz="2500" dirty="0">
                <a:solidFill>
                  <a:schemeClr val="accent1"/>
                </a:solidFill>
              </a:rPr>
            </a:br>
            <a:r>
              <a:rPr lang="en-US" sz="2500" dirty="0">
                <a:solidFill>
                  <a:schemeClr val="accent1"/>
                </a:solidFill>
              </a:rPr>
              <a:t>Cascade Analysis (1)</a:t>
            </a:r>
            <a:endParaRPr lang="en-ZA" sz="25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30E0D7B-4FF3-3E2C-F9D0-698091E9C9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6644111"/>
              </p:ext>
            </p:extLst>
          </p:nvPr>
        </p:nvGraphicFramePr>
        <p:xfrm>
          <a:off x="401665" y="1760220"/>
          <a:ext cx="11190114" cy="4789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61E68BF-839C-DE80-D562-CAA24CD71776}"/>
              </a:ext>
            </a:extLst>
          </p:cNvPr>
          <p:cNvSpPr txBox="1"/>
          <p:nvPr/>
        </p:nvSpPr>
        <p:spPr>
          <a:xfrm>
            <a:off x="736600" y="1433158"/>
            <a:ext cx="299720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750" dirty="0">
                <a:solidFill>
                  <a:srgbClr val="002060"/>
                </a:solidFill>
                <a:latin typeface="DINOT-Regular" panose="02000503030000020003" pitchFamily="2" charset="77"/>
              </a:rPr>
              <a:t>HIVST testing cascade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7BB02E-7DEB-E064-11F3-E32EDE70B198}"/>
              </a:ext>
            </a:extLst>
          </p:cNvPr>
          <p:cNvSpPr txBox="1"/>
          <p:nvPr/>
        </p:nvSpPr>
        <p:spPr>
          <a:xfrm>
            <a:off x="736600" y="6457949"/>
            <a:ext cx="4196983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50" i="1" dirty="0">
                <a:solidFill>
                  <a:schemeClr val="tx2"/>
                </a:solidFill>
                <a:latin typeface="DINOT-LightItalic" panose="020B0504020101010102" pitchFamily="34" charset="77"/>
              </a:rPr>
              <a:t>* The denominator is number of clients who used HIVST kits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B7C422-EEE4-77AF-6423-BEB5CBCCF4AB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 dirty="0">
              <a:latin typeface="DINOT-Regular" panose="02000503030000020003" pitchFamily="2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60F80A-20F7-4129-662C-3A5230B2B9A8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7</a:t>
            </a:r>
          </a:p>
        </p:txBody>
      </p:sp>
      <p:pic>
        <p:nvPicPr>
          <p:cNvPr id="3" name="Picture 19">
            <a:extLst>
              <a:ext uri="{FF2B5EF4-FFF2-40B4-BE49-F238E27FC236}">
                <a16:creationId xmlns:a16="http://schemas.microsoft.com/office/drawing/2014/main" id="{5F94749B-86C9-C522-8BFF-EE89B71FB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238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A6116-E9BE-A18A-879D-016F66D52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298018"/>
            <a:ext cx="10718799" cy="784830"/>
          </a:xfrm>
        </p:spPr>
        <p:txBody>
          <a:bodyPr>
            <a:spAutoFit/>
          </a:bodyPr>
          <a:lstStyle/>
          <a:p>
            <a:r>
              <a:rPr lang="en-US" sz="2500" dirty="0">
                <a:solidFill>
                  <a:schemeClr val="accent1"/>
                </a:solidFill>
              </a:rPr>
              <a:t>How to Identify Bottlenecks and Areas for Improvement? </a:t>
            </a:r>
            <a:br>
              <a:rPr lang="en-US" sz="2500" dirty="0">
                <a:solidFill>
                  <a:schemeClr val="accent1"/>
                </a:solidFill>
              </a:rPr>
            </a:br>
            <a:r>
              <a:rPr lang="en-US" sz="2500" dirty="0">
                <a:solidFill>
                  <a:schemeClr val="accent1"/>
                </a:solidFill>
              </a:rPr>
              <a:t>Cascade Analysis (2)</a:t>
            </a:r>
            <a:endParaRPr lang="en-ZA" sz="25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30E0D7B-4FF3-3E2C-F9D0-698091E9C9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297382"/>
              </p:ext>
            </p:extLst>
          </p:nvPr>
        </p:nvGraphicFramePr>
        <p:xfrm>
          <a:off x="401665" y="1760220"/>
          <a:ext cx="11190114" cy="4789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61E68BF-839C-DE80-D562-CAA24CD71776}"/>
              </a:ext>
            </a:extLst>
          </p:cNvPr>
          <p:cNvSpPr txBox="1"/>
          <p:nvPr/>
        </p:nvSpPr>
        <p:spPr>
          <a:xfrm>
            <a:off x="736600" y="1433158"/>
            <a:ext cx="299720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750" dirty="0">
                <a:solidFill>
                  <a:srgbClr val="002060"/>
                </a:solidFill>
                <a:latin typeface="DINOT-Regular" panose="02000503030000020003" pitchFamily="2" charset="77"/>
              </a:rPr>
              <a:t>HIVST testing cascade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7BB02E-7DEB-E064-11F3-E32EDE70B198}"/>
              </a:ext>
            </a:extLst>
          </p:cNvPr>
          <p:cNvSpPr txBox="1"/>
          <p:nvPr/>
        </p:nvSpPr>
        <p:spPr>
          <a:xfrm>
            <a:off x="736600" y="6457949"/>
            <a:ext cx="4196983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50" i="1" dirty="0">
                <a:solidFill>
                  <a:schemeClr val="tx2"/>
                </a:solidFill>
                <a:latin typeface="DINOT-LightItalic" panose="020B0504020101010102" pitchFamily="34" charset="77"/>
              </a:rPr>
              <a:t>* The denominator is number of clients who used HIVST kits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B7C422-EEE4-77AF-6423-BEB5CBCCF4AB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 dirty="0">
              <a:latin typeface="DINOT-Regular" panose="02000503030000020003" pitchFamily="2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60F80A-20F7-4129-662C-3A5230B2B9A8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63BA80-3137-235A-BDD3-1E82AAE1502C}"/>
              </a:ext>
            </a:extLst>
          </p:cNvPr>
          <p:cNvSpPr/>
          <p:nvPr/>
        </p:nvSpPr>
        <p:spPr>
          <a:xfrm>
            <a:off x="3634740" y="1433158"/>
            <a:ext cx="1912620" cy="853501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ZA" sz="1250" i="1" dirty="0">
                <a:solidFill>
                  <a:schemeClr val="tx2">
                    <a:lumMod val="50000"/>
                  </a:schemeClr>
                </a:solidFill>
                <a:latin typeface="DINOT-LightItalic" panose="020B0504020101010102" pitchFamily="34" charset="77"/>
              </a:rPr>
              <a:t>Why are the reasons that not everybody undergoes HJIVST (on ART, know status, decline HIVST, …)?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7F8832-2EB7-E8FF-2C2A-D758913569A1}"/>
              </a:ext>
            </a:extLst>
          </p:cNvPr>
          <p:cNvCxnSpPr>
            <a:cxnSpLocks/>
          </p:cNvCxnSpPr>
          <p:nvPr/>
        </p:nvCxnSpPr>
        <p:spPr>
          <a:xfrm flipH="1">
            <a:off x="3532631" y="2286659"/>
            <a:ext cx="102109" cy="151741"/>
          </a:xfrm>
          <a:prstGeom prst="straightConnector1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91088-F242-0577-6458-D291E36F0CCB}"/>
              </a:ext>
            </a:extLst>
          </p:cNvPr>
          <p:cNvSpPr/>
          <p:nvPr/>
        </p:nvSpPr>
        <p:spPr>
          <a:xfrm>
            <a:off x="3634740" y="2624670"/>
            <a:ext cx="1610360" cy="6715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ZA" sz="1250" i="1" dirty="0">
                <a:solidFill>
                  <a:schemeClr val="tx2">
                    <a:lumMod val="50000"/>
                  </a:schemeClr>
                </a:solidFill>
                <a:latin typeface="DINOT-LightItalic" panose="020B0504020101010102" pitchFamily="34" charset="77"/>
              </a:rPr>
              <a:t>17% among clients have a reactive HIVST result – why so high?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33D93A6-928A-DA6F-9F6D-BD923E622D44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4439920" y="3296184"/>
            <a:ext cx="292947" cy="606949"/>
          </a:xfrm>
          <a:prstGeom prst="straightConnector1">
            <a:avLst/>
          </a:prstGeom>
          <a:ln w="127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A359FC1-0647-6A0A-A62E-F56B840F8333}"/>
              </a:ext>
            </a:extLst>
          </p:cNvPr>
          <p:cNvSpPr/>
          <p:nvPr/>
        </p:nvSpPr>
        <p:spPr>
          <a:xfrm>
            <a:off x="5273886" y="2626770"/>
            <a:ext cx="1610360" cy="669414"/>
          </a:xfrm>
          <a:prstGeom prst="rect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250" i="1" dirty="0">
                <a:solidFill>
                  <a:schemeClr val="tx2"/>
                </a:solidFill>
                <a:latin typeface="DINOT-LightItalic" panose="020B0504020101010102" pitchFamily="34" charset="77"/>
              </a:rPr>
              <a:t>Why is not everybody linked to confirmatory testing?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669871-ED4F-96D3-726F-9CB6849F4915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5547360" y="3296184"/>
            <a:ext cx="531706" cy="864450"/>
          </a:xfrm>
          <a:prstGeom prst="straightConnector1">
            <a:avLst/>
          </a:prstGeom>
          <a:ln w="127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AEDE342-43A1-6127-B16D-25AAA3FD3372}"/>
              </a:ext>
            </a:extLst>
          </p:cNvPr>
          <p:cNvSpPr/>
          <p:nvPr/>
        </p:nvSpPr>
        <p:spPr>
          <a:xfrm>
            <a:off x="6913032" y="2624670"/>
            <a:ext cx="1128660" cy="6715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250" i="1" dirty="0">
                <a:solidFill>
                  <a:schemeClr val="tx2"/>
                </a:solidFill>
                <a:latin typeface="DINOT-LightItalic" panose="020B0504020101010102" pitchFamily="34" charset="77"/>
              </a:rPr>
              <a:t>Why are some clients not starting ART?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7CFEFC2-8BF0-45E4-9C61-614BA2A63CA1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7120467" y="3296184"/>
            <a:ext cx="356895" cy="864450"/>
          </a:xfrm>
          <a:prstGeom prst="straightConnector1">
            <a:avLst/>
          </a:prstGeom>
          <a:ln w="127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ABBFB64-0FC3-D031-3FF3-F1A91A841636}"/>
              </a:ext>
            </a:extLst>
          </p:cNvPr>
          <p:cNvSpPr/>
          <p:nvPr/>
        </p:nvSpPr>
        <p:spPr>
          <a:xfrm>
            <a:off x="9283355" y="2624670"/>
            <a:ext cx="1673542" cy="861774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250" i="1" dirty="0">
                <a:solidFill>
                  <a:schemeClr val="tx2">
                    <a:lumMod val="50000"/>
                  </a:schemeClr>
                </a:solidFill>
                <a:latin typeface="DINOT-LightItalic" panose="020B0504020101010102" pitchFamily="34" charset="77"/>
              </a:rPr>
              <a:t>Why is there a huge drop between testing negative and linkage to prevention?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7EA384D-5F62-F544-FF3C-7BC53EE2640E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9501447" y="3486444"/>
            <a:ext cx="618679" cy="345723"/>
          </a:xfrm>
          <a:prstGeom prst="straightConnector1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6386B36-6B5E-7D31-D2A2-74D032844750}"/>
              </a:ext>
            </a:extLst>
          </p:cNvPr>
          <p:cNvSpPr/>
          <p:nvPr/>
        </p:nvSpPr>
        <p:spPr>
          <a:xfrm>
            <a:off x="10214955" y="3637166"/>
            <a:ext cx="1240444" cy="477054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ZA" sz="1250" i="1" dirty="0">
                <a:solidFill>
                  <a:schemeClr val="tx2">
                    <a:lumMod val="50000"/>
                  </a:schemeClr>
                </a:solidFill>
                <a:latin typeface="DINOT-LightItalic" panose="020B0504020101010102" pitchFamily="34" charset="77"/>
              </a:rPr>
              <a:t>Why are there invalid results?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E8D08E8-8153-DF40-2149-0B1C84EC5B99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10835177" y="4114220"/>
            <a:ext cx="229063" cy="333089"/>
          </a:xfrm>
          <a:prstGeom prst="straightConnector1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" name="Picture 19">
            <a:extLst>
              <a:ext uri="{FF2B5EF4-FFF2-40B4-BE49-F238E27FC236}">
                <a16:creationId xmlns:a16="http://schemas.microsoft.com/office/drawing/2014/main" id="{FA04731B-49DA-F2A1-7FD7-3FEB405BD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522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6E0BF8A2-7BA5-C062-7CD6-C811CD79231D}"/>
              </a:ext>
            </a:extLst>
          </p:cNvPr>
          <p:cNvSpPr/>
          <p:nvPr/>
        </p:nvSpPr>
        <p:spPr>
          <a:xfrm>
            <a:off x="9067800" y="1498962"/>
            <a:ext cx="2387600" cy="1423467"/>
          </a:xfrm>
          <a:custGeom>
            <a:avLst/>
            <a:gdLst>
              <a:gd name="connsiteX0" fmla="*/ 0 w 1617424"/>
              <a:gd name="connsiteY0" fmla="*/ 0 h 1617424"/>
              <a:gd name="connsiteX1" fmla="*/ 1617424 w 1617424"/>
              <a:gd name="connsiteY1" fmla="*/ 0 h 1617424"/>
              <a:gd name="connsiteX2" fmla="*/ 1617424 w 1617424"/>
              <a:gd name="connsiteY2" fmla="*/ 1617424 h 1617424"/>
              <a:gd name="connsiteX3" fmla="*/ 0 w 1617424"/>
              <a:gd name="connsiteY3" fmla="*/ 1617424 h 1617424"/>
              <a:gd name="connsiteX4" fmla="*/ 0 w 1617424"/>
              <a:gd name="connsiteY4" fmla="*/ 0 h 161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424" h="1617424">
                <a:moveTo>
                  <a:pt x="0" y="0"/>
                </a:moveTo>
                <a:lnTo>
                  <a:pt x="1617424" y="0"/>
                </a:lnTo>
                <a:lnTo>
                  <a:pt x="1617424" y="1617424"/>
                </a:lnTo>
                <a:lnTo>
                  <a:pt x="0" y="16174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19050" rIns="19050" bIns="19050" numCol="1" spcCol="1270" anchor="ctr" anchorCtr="0">
            <a:spAutoFit/>
          </a:bodyPr>
          <a:lstStyle/>
          <a:p>
            <a:pPr marL="0" lvl="0" indent="0" algn="l" defTabSz="6667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GB" sz="1500" b="1" kern="1200" dirty="0">
                <a:solidFill>
                  <a:schemeClr val="accent1"/>
                </a:solidFill>
                <a:latin typeface="DINOT-Bold" panose="02000503030000020003" pitchFamily="2" charset="77"/>
              </a:rPr>
              <a:t>PROCESS</a:t>
            </a:r>
          </a:p>
          <a:p>
            <a:pPr marL="0" lvl="1" algn="l" defTabSz="6667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GB" sz="1500" b="0" i="0" kern="1200" dirty="0">
                <a:latin typeface="DINOT-Regular" panose="02000503030000020003" pitchFamily="2" charset="77"/>
              </a:rPr>
              <a:t>Monthly stat data form based on:</a:t>
            </a:r>
          </a:p>
          <a:p>
            <a:pPr marL="0" lvl="1" indent="-342900" defTabSz="666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500" b="0" i="0" kern="1200" dirty="0">
                <a:latin typeface="DINOT-Regular" panose="02000503030000020003" pitchFamily="2" charset="77"/>
              </a:rPr>
              <a:t>Minimum indicator set</a:t>
            </a:r>
          </a:p>
          <a:p>
            <a:pPr marL="0" lvl="1" indent="-342900" defTabSz="666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500" b="0" i="0" kern="1200" dirty="0">
                <a:latin typeface="DINOT-Regular" panose="02000503030000020003" pitchFamily="2" charset="77"/>
              </a:rPr>
              <a:t>Standard definitions</a:t>
            </a:r>
          </a:p>
          <a:p>
            <a:pPr marL="0" lvl="1" indent="-342900" defTabSz="666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500" b="0" i="0" kern="1200" dirty="0">
                <a:latin typeface="DINOT-Regular" panose="02000503030000020003" pitchFamily="2" charset="77"/>
              </a:rPr>
              <a:t>Data Sources and Tools</a:t>
            </a:r>
          </a:p>
        </p:txBody>
      </p:sp>
      <p:sp>
        <p:nvSpPr>
          <p:cNvPr id="15" name="Circular Arrow 14">
            <a:extLst>
              <a:ext uri="{FF2B5EF4-FFF2-40B4-BE49-F238E27FC236}">
                <a16:creationId xmlns:a16="http://schemas.microsoft.com/office/drawing/2014/main" id="{52F5020A-ACDB-893E-6D86-FE5C4C234A57}"/>
              </a:ext>
            </a:extLst>
          </p:cNvPr>
          <p:cNvSpPr/>
          <p:nvPr/>
        </p:nvSpPr>
        <p:spPr>
          <a:xfrm>
            <a:off x="6012772" y="1308057"/>
            <a:ext cx="4612643" cy="4611855"/>
          </a:xfrm>
          <a:prstGeom prst="circularArrow">
            <a:avLst>
              <a:gd name="adj1" fmla="val 6908"/>
              <a:gd name="adj2" fmla="val 465818"/>
              <a:gd name="adj3" fmla="val 547455"/>
              <a:gd name="adj4" fmla="val 20586727"/>
              <a:gd name="adj5" fmla="val 8059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E0DBDDE-0E30-FAF3-837B-94EFD0B239A5}"/>
              </a:ext>
            </a:extLst>
          </p:cNvPr>
          <p:cNvSpPr/>
          <p:nvPr/>
        </p:nvSpPr>
        <p:spPr>
          <a:xfrm>
            <a:off x="9067800" y="4490817"/>
            <a:ext cx="2527601" cy="730969"/>
          </a:xfrm>
          <a:custGeom>
            <a:avLst/>
            <a:gdLst>
              <a:gd name="connsiteX0" fmla="*/ 0 w 1617424"/>
              <a:gd name="connsiteY0" fmla="*/ 0 h 1617424"/>
              <a:gd name="connsiteX1" fmla="*/ 1617424 w 1617424"/>
              <a:gd name="connsiteY1" fmla="*/ 0 h 1617424"/>
              <a:gd name="connsiteX2" fmla="*/ 1617424 w 1617424"/>
              <a:gd name="connsiteY2" fmla="*/ 1617424 h 1617424"/>
              <a:gd name="connsiteX3" fmla="*/ 0 w 1617424"/>
              <a:gd name="connsiteY3" fmla="*/ 1617424 h 1617424"/>
              <a:gd name="connsiteX4" fmla="*/ 0 w 1617424"/>
              <a:gd name="connsiteY4" fmla="*/ 0 h 161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424" h="1617424">
                <a:moveTo>
                  <a:pt x="0" y="0"/>
                </a:moveTo>
                <a:lnTo>
                  <a:pt x="1617424" y="0"/>
                </a:lnTo>
                <a:lnTo>
                  <a:pt x="1617424" y="1617424"/>
                </a:lnTo>
                <a:lnTo>
                  <a:pt x="0" y="16174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19050" rIns="19050" bIns="19050" numCol="1" spcCol="1270" anchor="ctr" anchorCtr="0">
            <a:spAutoFit/>
          </a:bodyPr>
          <a:lstStyle/>
          <a:p>
            <a:pPr marL="0" lvl="0" indent="0" algn="l" defTabSz="6667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GB" sz="1500" b="1" kern="1200" dirty="0">
                <a:solidFill>
                  <a:schemeClr val="accent1"/>
                </a:solidFill>
                <a:latin typeface="DINOT-Bold" panose="02000503030000020003" pitchFamily="2" charset="77"/>
              </a:rPr>
              <a:t>REPORT</a:t>
            </a:r>
          </a:p>
          <a:p>
            <a:pPr marL="285750" indent="-285750" defTabSz="666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500" b="0" i="0" kern="1200" dirty="0">
                <a:latin typeface="DINOT-Regular" panose="02000503030000020003" pitchFamily="2" charset="77"/>
              </a:rPr>
              <a:t>Data quality checks</a:t>
            </a:r>
          </a:p>
          <a:p>
            <a:pPr marL="285750" indent="-285750" defTabSz="666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500" b="0" i="0" kern="1200" dirty="0">
                <a:latin typeface="DINOT-Regular" panose="02000503030000020003" pitchFamily="2" charset="77"/>
              </a:rPr>
              <a:t>Data analysis: Indicators</a:t>
            </a:r>
          </a:p>
        </p:txBody>
      </p:sp>
      <p:sp>
        <p:nvSpPr>
          <p:cNvPr id="17" name="Circular Arrow 16">
            <a:extLst>
              <a:ext uri="{FF2B5EF4-FFF2-40B4-BE49-F238E27FC236}">
                <a16:creationId xmlns:a16="http://schemas.microsoft.com/office/drawing/2014/main" id="{2DC5DD6B-D240-5A06-A311-423B80F776BC}"/>
              </a:ext>
            </a:extLst>
          </p:cNvPr>
          <p:cNvSpPr/>
          <p:nvPr/>
        </p:nvSpPr>
        <p:spPr>
          <a:xfrm>
            <a:off x="6012772" y="1308057"/>
            <a:ext cx="4612643" cy="4611855"/>
          </a:xfrm>
          <a:prstGeom prst="circularArrow">
            <a:avLst>
              <a:gd name="adj1" fmla="val 6908"/>
              <a:gd name="adj2" fmla="val 465818"/>
              <a:gd name="adj3" fmla="val 5947455"/>
              <a:gd name="adj4" fmla="val 4386727"/>
              <a:gd name="adj5" fmla="val 8059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D08E7149-0005-E180-F8B3-D32FCE5B6A82}"/>
              </a:ext>
            </a:extLst>
          </p:cNvPr>
          <p:cNvSpPr/>
          <p:nvPr/>
        </p:nvSpPr>
        <p:spPr>
          <a:xfrm>
            <a:off x="5398171" y="4490818"/>
            <a:ext cx="2350172" cy="961802"/>
          </a:xfrm>
          <a:custGeom>
            <a:avLst/>
            <a:gdLst>
              <a:gd name="connsiteX0" fmla="*/ 0 w 1617424"/>
              <a:gd name="connsiteY0" fmla="*/ 0 h 1617424"/>
              <a:gd name="connsiteX1" fmla="*/ 1617424 w 1617424"/>
              <a:gd name="connsiteY1" fmla="*/ 0 h 1617424"/>
              <a:gd name="connsiteX2" fmla="*/ 1617424 w 1617424"/>
              <a:gd name="connsiteY2" fmla="*/ 1617424 h 1617424"/>
              <a:gd name="connsiteX3" fmla="*/ 0 w 1617424"/>
              <a:gd name="connsiteY3" fmla="*/ 1617424 h 1617424"/>
              <a:gd name="connsiteX4" fmla="*/ 0 w 1617424"/>
              <a:gd name="connsiteY4" fmla="*/ 0 h 161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424" h="1617424">
                <a:moveTo>
                  <a:pt x="0" y="0"/>
                </a:moveTo>
                <a:lnTo>
                  <a:pt x="1617424" y="0"/>
                </a:lnTo>
                <a:lnTo>
                  <a:pt x="1617424" y="1617424"/>
                </a:lnTo>
                <a:lnTo>
                  <a:pt x="0" y="16174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19050" rIns="19050" bIns="19050" numCol="1" spcCol="1270" anchor="ctr" anchorCtr="0">
            <a:spAutoFit/>
          </a:bodyPr>
          <a:lstStyle/>
          <a:p>
            <a:pPr marL="0" lvl="0" indent="0" algn="l" defTabSz="6667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GB" sz="1500" b="1" kern="1200" dirty="0">
                <a:solidFill>
                  <a:schemeClr val="accent1"/>
                </a:solidFill>
                <a:latin typeface="DINOT-Bold" panose="02000503030000020003" pitchFamily="2" charset="77"/>
              </a:rPr>
              <a:t>USE</a:t>
            </a:r>
          </a:p>
          <a:p>
            <a:pPr marL="285750" indent="-285750" defTabSz="666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500" b="0" i="0" kern="1200" dirty="0">
                <a:latin typeface="DINOT-Regular" panose="02000503030000020003" pitchFamily="2" charset="77"/>
              </a:rPr>
              <a:t>Narrative</a:t>
            </a:r>
          </a:p>
          <a:p>
            <a:pPr marL="285750" indent="-285750" defTabSz="666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500" b="0" i="0" kern="1200" dirty="0">
                <a:latin typeface="DINOT-Regular" panose="02000503030000020003" pitchFamily="2" charset="77"/>
              </a:rPr>
              <a:t>Tables</a:t>
            </a:r>
          </a:p>
          <a:p>
            <a:pPr marL="285750" indent="-285750" defTabSz="666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500" b="0" i="0" kern="1200" dirty="0">
                <a:latin typeface="DINOT-Regular" panose="02000503030000020003" pitchFamily="2" charset="77"/>
              </a:rPr>
              <a:t>Graphs</a:t>
            </a:r>
          </a:p>
        </p:txBody>
      </p:sp>
      <p:sp>
        <p:nvSpPr>
          <p:cNvPr id="19" name="Circular Arrow 18">
            <a:extLst>
              <a:ext uri="{FF2B5EF4-FFF2-40B4-BE49-F238E27FC236}">
                <a16:creationId xmlns:a16="http://schemas.microsoft.com/office/drawing/2014/main" id="{E3564618-6E0C-3F68-21FE-0EC8BC29F463}"/>
              </a:ext>
            </a:extLst>
          </p:cNvPr>
          <p:cNvSpPr/>
          <p:nvPr/>
        </p:nvSpPr>
        <p:spPr>
          <a:xfrm>
            <a:off x="6012772" y="1308057"/>
            <a:ext cx="4612643" cy="4611855"/>
          </a:xfrm>
          <a:prstGeom prst="circularArrow">
            <a:avLst>
              <a:gd name="adj1" fmla="val 6908"/>
              <a:gd name="adj2" fmla="val 465818"/>
              <a:gd name="adj3" fmla="val 11347455"/>
              <a:gd name="adj4" fmla="val 9786727"/>
              <a:gd name="adj5" fmla="val 8059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653202F7-68B3-CE00-D936-9E922E73F07D}"/>
              </a:ext>
            </a:extLst>
          </p:cNvPr>
          <p:cNvSpPr/>
          <p:nvPr/>
        </p:nvSpPr>
        <p:spPr>
          <a:xfrm>
            <a:off x="5398171" y="1475970"/>
            <a:ext cx="2160869" cy="1423467"/>
          </a:xfrm>
          <a:custGeom>
            <a:avLst/>
            <a:gdLst>
              <a:gd name="connsiteX0" fmla="*/ 0 w 1617424"/>
              <a:gd name="connsiteY0" fmla="*/ 0 h 1617424"/>
              <a:gd name="connsiteX1" fmla="*/ 1617424 w 1617424"/>
              <a:gd name="connsiteY1" fmla="*/ 0 h 1617424"/>
              <a:gd name="connsiteX2" fmla="*/ 1617424 w 1617424"/>
              <a:gd name="connsiteY2" fmla="*/ 1617424 h 1617424"/>
              <a:gd name="connsiteX3" fmla="*/ 0 w 1617424"/>
              <a:gd name="connsiteY3" fmla="*/ 1617424 h 1617424"/>
              <a:gd name="connsiteX4" fmla="*/ 0 w 1617424"/>
              <a:gd name="connsiteY4" fmla="*/ 0 h 161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424" h="1617424">
                <a:moveTo>
                  <a:pt x="0" y="0"/>
                </a:moveTo>
                <a:lnTo>
                  <a:pt x="1617424" y="0"/>
                </a:lnTo>
                <a:lnTo>
                  <a:pt x="1617424" y="1617424"/>
                </a:lnTo>
                <a:lnTo>
                  <a:pt x="0" y="16174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19050" rIns="19050" bIns="19050" numCol="1" spcCol="1270" anchor="ctr" anchorCtr="0">
            <a:spAutoFit/>
          </a:bodyPr>
          <a:lstStyle/>
          <a:p>
            <a:pPr marL="0" lvl="0" indent="0" algn="l" defTabSz="6667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GB" sz="1500" b="1" kern="1200" dirty="0">
                <a:solidFill>
                  <a:schemeClr val="accent1"/>
                </a:solidFill>
                <a:latin typeface="DINOT-Bold" panose="02000503030000020003" pitchFamily="2" charset="77"/>
              </a:rPr>
              <a:t>COLLECT</a:t>
            </a:r>
          </a:p>
          <a:p>
            <a:pPr marL="285750" indent="-285750" defTabSz="666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500" b="0" i="0" kern="1200" dirty="0">
                <a:latin typeface="DINOT-Regular" panose="02000503030000020003" pitchFamily="2" charset="77"/>
              </a:rPr>
              <a:t>Interpret information</a:t>
            </a:r>
          </a:p>
          <a:p>
            <a:pPr marL="285750" indent="-285750" defTabSz="666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500" b="0" i="0" kern="1200" dirty="0">
                <a:latin typeface="DINOT-Regular" panose="02000503030000020003" pitchFamily="2" charset="77"/>
              </a:rPr>
              <a:t>Comparisons and trends</a:t>
            </a:r>
          </a:p>
          <a:p>
            <a:pPr marL="285750" indent="-285750" defTabSz="666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500" b="0" i="0" kern="1200" dirty="0">
                <a:latin typeface="DINOT-Regular" panose="02000503030000020003" pitchFamily="2" charset="77"/>
              </a:rPr>
              <a:t>Decisions based on information</a:t>
            </a:r>
          </a:p>
        </p:txBody>
      </p:sp>
      <p:sp>
        <p:nvSpPr>
          <p:cNvPr id="21" name="Circular Arrow 20">
            <a:extLst>
              <a:ext uri="{FF2B5EF4-FFF2-40B4-BE49-F238E27FC236}">
                <a16:creationId xmlns:a16="http://schemas.microsoft.com/office/drawing/2014/main" id="{8F60426C-0F68-AEE5-FC57-B367CF961794}"/>
              </a:ext>
            </a:extLst>
          </p:cNvPr>
          <p:cNvSpPr/>
          <p:nvPr/>
        </p:nvSpPr>
        <p:spPr>
          <a:xfrm>
            <a:off x="6012772" y="1308056"/>
            <a:ext cx="4612643" cy="4774897"/>
          </a:xfrm>
          <a:prstGeom prst="circularArrow">
            <a:avLst>
              <a:gd name="adj1" fmla="val 6908"/>
              <a:gd name="adj2" fmla="val 465818"/>
              <a:gd name="adj3" fmla="val 16747455"/>
              <a:gd name="adj4" fmla="val 15186727"/>
              <a:gd name="adj5" fmla="val 8059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FA981A9-C9E6-E908-623C-FE1730D47BC5}"/>
              </a:ext>
            </a:extLst>
          </p:cNvPr>
          <p:cNvSpPr txBox="1">
            <a:spLocks/>
          </p:cNvSpPr>
          <p:nvPr/>
        </p:nvSpPr>
        <p:spPr>
          <a:xfrm>
            <a:off x="736597" y="1109884"/>
            <a:ext cx="4405515" cy="51324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DINOT-Regular" panose="02000503030000020003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DINOT-Regular" panose="02000503030000020003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DINOT-Regular" panose="02000503030000020003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DINOT-Regular" panose="02000503030000020003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DINOT-Regular" panose="02000503030000020003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ZA" sz="16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Use data and data feedback loops for monitoring and quality improvement at facility level and higher levels (e.g. program, national)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ZA" sz="1600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SzPts val="1000"/>
              <a:buNone/>
              <a:tabLst>
                <a:tab pos="228600" algn="l"/>
              </a:tabLst>
            </a:pPr>
            <a:r>
              <a:rPr lang="en-ZA" sz="1800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Feedback loop process:</a:t>
            </a:r>
          </a:p>
          <a:p>
            <a:pPr marL="285750" lvl="1" indent="-285750">
              <a:lnSpc>
                <a:spcPct val="120000"/>
              </a:lnSpc>
              <a:spcBef>
                <a:spcPts val="0"/>
              </a:spcBef>
              <a:buSzPts val="1000"/>
              <a:tabLst>
                <a:tab pos="685800" algn="l"/>
                <a:tab pos="914400" algn="l"/>
              </a:tabLst>
            </a:pPr>
            <a:r>
              <a:rPr lang="en-ZA" sz="160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Data collection: </a:t>
            </a:r>
            <a:r>
              <a:rPr lang="en-ZA" sz="16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gather data on key indicators (e.g. linkage rates, client satisfaction)</a:t>
            </a:r>
          </a:p>
          <a:p>
            <a:pPr marL="285750" lvl="1" indent="-285750">
              <a:lnSpc>
                <a:spcPct val="120000"/>
              </a:lnSpc>
              <a:spcBef>
                <a:spcPts val="0"/>
              </a:spcBef>
              <a:buSzPts val="1000"/>
              <a:tabLst>
                <a:tab pos="685800" algn="l"/>
                <a:tab pos="914400" algn="l"/>
              </a:tabLst>
            </a:pPr>
            <a:r>
              <a:rPr lang="en-ZA" sz="160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Analysis and review: </a:t>
            </a:r>
            <a:r>
              <a:rPr lang="en-ZA" sz="16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regularly review data to identify patterns and trends (e.g. monthly, quarterly, annually)</a:t>
            </a:r>
          </a:p>
          <a:p>
            <a:pPr marL="285750" lvl="1" indent="-285750">
              <a:lnSpc>
                <a:spcPct val="120000"/>
              </a:lnSpc>
              <a:spcBef>
                <a:spcPts val="0"/>
              </a:spcBef>
              <a:buSzPts val="1000"/>
              <a:tabLst>
                <a:tab pos="685800" algn="l"/>
                <a:tab pos="914400" algn="l"/>
              </a:tabLst>
            </a:pPr>
            <a:r>
              <a:rPr lang="en-ZA" sz="160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Feedback to staff: </a:t>
            </a:r>
            <a:r>
              <a:rPr lang="en-ZA" sz="16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share findings with staff to highlight successes and areas needing improvement</a:t>
            </a:r>
          </a:p>
          <a:p>
            <a:pPr marL="285750" lvl="1" indent="-285750">
              <a:lnSpc>
                <a:spcPct val="120000"/>
              </a:lnSpc>
              <a:spcBef>
                <a:spcPts val="0"/>
              </a:spcBef>
              <a:buSzPts val="1000"/>
              <a:tabLst>
                <a:tab pos="685800" algn="l"/>
                <a:tab pos="914400" algn="l"/>
              </a:tabLst>
            </a:pPr>
            <a:r>
              <a:rPr lang="en-ZA" sz="160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Action and adjustments: </a:t>
            </a:r>
            <a:r>
              <a:rPr lang="en-ZA" sz="16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implement improvements plans based on feedback to address service gaps or challenges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ZA" sz="1600" dirty="0">
              <a:solidFill>
                <a:schemeClr val="tx2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5ABD610-B4A2-A71D-D238-04D2C2A0E22C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Data Feedback Loops for Program Monitoring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E8C2B5-2370-83AB-E88D-6ACCB555F144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 dirty="0">
              <a:latin typeface="DINOT-Regular" panose="02000503030000020003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DF2FDD6-EB66-328C-83E5-AD4A533EFB9F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7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1537261D-3AD0-0587-6416-97F1A9009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896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AB3FEE-70E8-B65A-8605-7973943BAA45}"/>
              </a:ext>
            </a:extLst>
          </p:cNvPr>
          <p:cNvSpPr txBox="1">
            <a:spLocks/>
          </p:cNvSpPr>
          <p:nvPr/>
        </p:nvSpPr>
        <p:spPr>
          <a:xfrm>
            <a:off x="736597" y="1109884"/>
            <a:ext cx="10718799" cy="28623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DINOT-Regular" panose="02000503030000020003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DINOT-Regular" panose="02000503030000020003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DINOT-Regular" panose="02000503030000020003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DINOT-Regular" panose="02000503030000020003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DINOT-Regular" panose="02000503030000020003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ZA" sz="1800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Examples of improvements informed by data:</a:t>
            </a:r>
          </a:p>
          <a:p>
            <a:pPr>
              <a:lnSpc>
                <a:spcPct val="10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ZA" sz="160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Identifying service gaps: </a:t>
            </a:r>
            <a:r>
              <a:rPr lang="en-ZA" sz="16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highlights issues in linkage rates, client satisfaction, or test availability for targeted improvements</a:t>
            </a:r>
          </a:p>
          <a:p>
            <a:pPr>
              <a:lnSpc>
                <a:spcPct val="10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ZA" sz="160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Adjusting service models: </a:t>
            </a:r>
            <a:r>
              <a:rPr lang="en-ZA" sz="16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adapt HIVST approaches based on identified needs, like adding peer support or integrating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ZA" sz="160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Enhancing client experience: </a:t>
            </a:r>
            <a:r>
              <a:rPr lang="en-ZA" sz="16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leverage client feedback to improve delivery, reduce stigma, and create a more client-</a:t>
            </a:r>
            <a:r>
              <a:rPr lang="en-ZA" sz="1600" dirty="0" err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centered</a:t>
            </a:r>
            <a:r>
              <a:rPr lang="en-ZA" sz="16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 program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ZA" sz="1600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ZA" sz="1800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Other important use of data</a:t>
            </a:r>
          </a:p>
          <a:p>
            <a:pPr>
              <a:lnSpc>
                <a:spcPct val="10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ZA" sz="16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Data driven advocacy (e.g. addressing service gaps)</a:t>
            </a:r>
          </a:p>
          <a:p>
            <a:pPr>
              <a:lnSpc>
                <a:spcPct val="10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ZA" sz="16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Policy development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ZA" sz="1600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75D20F-C1B3-5C1D-22F4-3FD1FB0D16C4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Using Data for Program Improvements</a:t>
            </a:r>
            <a:endParaRPr lang="en-US" sz="250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1AED25-9D09-03AD-E06C-D8F72FD6DD06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 dirty="0">
              <a:latin typeface="DINOT-Regular" panose="02000503030000020003" pitchFamily="2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063120-3B5D-6D18-9FE0-74BE02D87F6C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7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BD54C2C4-1F9E-C6D2-B87F-69EB567DC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425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A6116-E9BE-A18A-879D-016F66D52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90" y="-112939"/>
            <a:ext cx="10515600" cy="671513"/>
          </a:xfrm>
        </p:spPr>
        <p:txBody>
          <a:bodyPr>
            <a:normAutofit fontScale="90000"/>
          </a:bodyPr>
          <a:lstStyle/>
          <a:p>
            <a:r>
              <a:rPr lang="en-ZA" dirty="0">
                <a:solidFill>
                  <a:schemeClr val="bg1"/>
                </a:solidFill>
              </a:rPr>
              <a:t>Addressing Challenges in M&amp;E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53965E-4786-AF4D-FBDB-8DF6B9F55383}"/>
              </a:ext>
            </a:extLst>
          </p:cNvPr>
          <p:cNvSpPr txBox="1">
            <a:spLocks/>
          </p:cNvSpPr>
          <p:nvPr/>
        </p:nvSpPr>
        <p:spPr>
          <a:xfrm>
            <a:off x="736597" y="1109884"/>
            <a:ext cx="10718799" cy="261610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DINOT-Regular" panose="02000503030000020003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DINOT-Regular" panose="02000503030000020003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DINOT-Regular" panose="02000503030000020003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DINOT-Regular" panose="02000503030000020003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DINOT-Regular" panose="02000503030000020003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228600" algn="l"/>
              </a:tabLst>
            </a:pPr>
            <a:r>
              <a:rPr lang="en-ZA" sz="1800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Key challenges: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SzPts val="1000"/>
              <a:tabLst>
                <a:tab pos="685800" algn="l"/>
                <a:tab pos="914400" algn="l"/>
              </a:tabLst>
            </a:pPr>
            <a:r>
              <a:rPr lang="en-ZA" sz="160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Data issues: </a:t>
            </a:r>
            <a:r>
              <a:rPr lang="en-ZA" sz="16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gaps, inconsistent data, unlikely and duplication of values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SzPts val="1000"/>
              <a:tabLst>
                <a:tab pos="685800" algn="l"/>
                <a:tab pos="914400" algn="l"/>
              </a:tabLst>
            </a:pPr>
            <a:r>
              <a:rPr lang="en-ZA" sz="1600" b="1" dirty="0">
                <a:solidFill>
                  <a:schemeClr val="tx2"/>
                </a:solidFill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ZA" sz="160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elays in reporting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SzPts val="1000"/>
              <a:tabLst>
                <a:tab pos="685800" algn="l"/>
                <a:tab pos="914400" algn="l"/>
              </a:tabLst>
            </a:pPr>
            <a:r>
              <a:rPr lang="en-ZA" sz="160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Staff capacity: </a:t>
            </a:r>
            <a:r>
              <a:rPr lang="en-ZA" sz="16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limited resources for effective supervision and feedback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SzPts val="1000"/>
              <a:tabLst>
                <a:tab pos="685800" algn="l"/>
                <a:tab pos="914400" algn="l"/>
              </a:tabLst>
            </a:pPr>
            <a:r>
              <a:rPr lang="en-ZA" sz="160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Client privacy concerns: </a:t>
            </a:r>
            <a:r>
              <a:rPr lang="en-ZA" sz="16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ensuring confidentiality while collecting feedback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685800" algn="l"/>
                <a:tab pos="914400" algn="l"/>
              </a:tabLst>
            </a:pPr>
            <a:endParaRPr lang="en-ZA" sz="1600" dirty="0">
              <a:solidFill>
                <a:schemeClr val="tx2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228600" algn="l"/>
              </a:tabLst>
            </a:pPr>
            <a:r>
              <a:rPr lang="en-ZA" sz="1800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Solutions: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SzPts val="1000"/>
              <a:tabLst>
                <a:tab pos="685800" algn="l"/>
                <a:tab pos="914400" algn="l"/>
              </a:tabLst>
            </a:pPr>
            <a:r>
              <a:rPr lang="en-ZA" sz="160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Regular training:</a:t>
            </a:r>
            <a:r>
              <a:rPr lang="en-ZA" sz="16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build staff skills in data collection and quality assurance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SzPts val="1000"/>
              <a:tabLst>
                <a:tab pos="685800" algn="l"/>
                <a:tab pos="914400" algn="l"/>
              </a:tabLst>
            </a:pPr>
            <a:r>
              <a:rPr lang="en-ZA" sz="160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Simplified tools: </a:t>
            </a:r>
            <a:r>
              <a:rPr lang="en-ZA" sz="16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adopt user-friendly tools to streamline data collection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SzPts val="1000"/>
              <a:tabLst>
                <a:tab pos="685800" algn="l"/>
                <a:tab pos="914400" algn="l"/>
              </a:tabLst>
            </a:pPr>
            <a:r>
              <a:rPr lang="en-ZA" sz="1600" b="1" dirty="0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Secure reporting: </a:t>
            </a:r>
            <a:r>
              <a:rPr lang="en-ZA" sz="16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protect client privacy with secure data handling methods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EF3F71-5D7A-FA5A-EF42-391CD73D1A9C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Using Data for Program Improvements</a:t>
            </a:r>
            <a:endParaRPr lang="en-US" sz="250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FE6136-CCCF-6E12-A4E3-4F876D2B4CCC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 dirty="0">
              <a:latin typeface="DINOT-Regular" panose="02000503030000020003" pitchFamily="2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1A9DB6-D694-414C-14A7-43B11110D7E3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7</a:t>
            </a:r>
          </a:p>
        </p:txBody>
      </p:sp>
      <p:pic>
        <p:nvPicPr>
          <p:cNvPr id="3" name="Picture 19">
            <a:extLst>
              <a:ext uri="{FF2B5EF4-FFF2-40B4-BE49-F238E27FC236}">
                <a16:creationId xmlns:a16="http://schemas.microsoft.com/office/drawing/2014/main" id="{724552BB-455B-B78C-DAEA-4E86F2943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165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A97F718F-DEED-AF5F-F40A-7DECA9F6F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1117302"/>
            <a:ext cx="10718799" cy="528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ZA" sz="1600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Why is Monitoring and Evaluation (M&amp;E) essential in facility-based HIVST programs?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16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What are two key benefits of M&amp;E for HIVST programs?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16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How does M&amp;E contribute to quality improvement in HIVST programs?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ZA" sz="1600" dirty="0">
              <a:solidFill>
                <a:schemeClr val="tx2"/>
              </a:solidFill>
              <a:effectLst/>
              <a:latin typeface="DINOT-Regular" panose="02000503030000020003" pitchFamily="2" charset="77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ZA" sz="1600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What are the main proposed indicators for monitoring facility-based HIVST?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16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Name two indicators for direct distribution monitoring.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16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How is linkage to care measured in facility-based HIVST?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ZA" sz="1600" dirty="0">
              <a:solidFill>
                <a:schemeClr val="tx2"/>
              </a:solidFill>
              <a:effectLst/>
              <a:latin typeface="DINOT-Regular" panose="02000503030000020003" pitchFamily="2" charset="77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ZA" sz="1600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How does cascade analysis help in monitoring HIVST programs?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16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What does cascade analysis track in an HIVST program?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16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Why is identifying drop-off points important in cascade analysis?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ZA" sz="1600" dirty="0">
              <a:solidFill>
                <a:schemeClr val="tx2"/>
              </a:solidFill>
              <a:effectLst/>
              <a:latin typeface="DINOT-Regular" panose="02000503030000020003" pitchFamily="2" charset="77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ZA" sz="1600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What are the key steps in data management for facility-based HIVST programs?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16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What are the main stages of the data management process?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16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Why is data quality important in the data management process?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ZA" sz="1600" dirty="0">
              <a:solidFill>
                <a:schemeClr val="tx2"/>
              </a:solidFill>
              <a:effectLst/>
              <a:latin typeface="DINOT-Regular" panose="02000503030000020003" pitchFamily="2" charset="77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ZA" sz="1600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How can feedback loops improve facility-based HIVST programs?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16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Describe one key component of a data feedback loop.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16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How can feedback loops drive program adjustments?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ZA" sz="1600" dirty="0">
              <a:solidFill>
                <a:schemeClr val="tx2"/>
              </a:solidFill>
              <a:latin typeface="DINOT-Regular" panose="02000503030000020003" pitchFamily="2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EB12A2-F095-4E8D-2660-3567E87D9E50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Questions</a:t>
            </a:r>
            <a:endParaRPr lang="en-ZA" sz="2500" b="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5139A5-E993-1B91-A5D7-C9C426D44A0E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 dirty="0">
              <a:latin typeface="DINOT-Regular" panose="02000503030000020003" pitchFamily="2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F5B372-C579-A97E-7D68-A36B19541717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7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82A90181-A54B-7AE8-AA04-AD64255B7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946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307CCB2-AD1F-5D2F-0A63-896D07C24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5FB6FD8-6418-EE57-A3BB-4E8298A24201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INOT-Regular" panose="02000503030000020003" pitchFamily="2" charset="77"/>
                <a:cs typeface="Poppins" panose="00000500000000000000" pitchFamily="2" charset="0"/>
              </a:rPr>
              <a:t>Exercise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41759-8D91-0C90-5C0F-30E87320EE84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 dirty="0">
              <a:latin typeface="DINOT-Regular" panose="02000503030000020003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1E0314-39F3-E02B-9161-FFB3D005543F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728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280EB54-649C-8087-065E-E774D0000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1" y="298018"/>
            <a:ext cx="10718799" cy="438582"/>
          </a:xfrm>
        </p:spPr>
        <p:txBody>
          <a:bodyPr wrap="square" anchor="b" anchorCtr="0">
            <a:spAutoFit/>
          </a:bodyPr>
          <a:lstStyle/>
          <a:p>
            <a:r>
              <a:rPr lang="en-ZA" sz="2500" dirty="0">
                <a:solidFill>
                  <a:schemeClr val="accent1"/>
                </a:solidFill>
                <a:latin typeface="DINOT-Regular" panose="02000503030000020003" pitchFamily="2" charset="77"/>
                <a:cs typeface="Poppins" panose="00000500000000000000" pitchFamily="2" charset="0"/>
              </a:rPr>
              <a:t>Introduction to Monitoring &amp; Evaluation</a:t>
            </a:r>
            <a:endParaRPr lang="en-US" sz="2500" dirty="0">
              <a:solidFill>
                <a:schemeClr val="accent1"/>
              </a:solidFill>
              <a:latin typeface="DINOT-Regular" panose="02000503030000020003" pitchFamily="2" charset="77"/>
              <a:cs typeface="Poppins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B8181A-9531-7AA0-8B40-A973D9491A31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 dirty="0">
              <a:latin typeface="DINOT-Regular" panose="02000503030000020003" pitchFamily="2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DCE2D2-A72F-598F-9DDD-A5B04695232E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C6849D-63A1-BD58-F848-2AB450AC27B0}"/>
              </a:ext>
            </a:extLst>
          </p:cNvPr>
          <p:cNvSpPr txBox="1"/>
          <p:nvPr/>
        </p:nvSpPr>
        <p:spPr>
          <a:xfrm>
            <a:off x="731518" y="1109884"/>
            <a:ext cx="1072896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ZA" sz="2000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Why does M&amp;E matter?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Monitoring indicators provides insights into program reach, impact, and progress toward objectives.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Identifying program gaps: detects gaps or challenges in service delivery.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Data-driven adjustments: uses data to enhance outcomes, improving overall program quality and effectiveness. Part of quality improvement interventions.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Demonstrate accountability and good governance</a:t>
            </a:r>
          </a:p>
          <a:p>
            <a:pPr marL="228600"/>
            <a:endParaRPr lang="en-ZA" dirty="0">
              <a:solidFill>
                <a:schemeClr val="tx2"/>
              </a:solidFill>
              <a:effectLst/>
              <a:latin typeface="DINOT-Regular" panose="02000503030000020003" pitchFamily="2" charset="77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ZA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Overall, its goal is to improve current and future management of inputs, outputs, outcomes, and impact of the program.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577FB8C9-675D-D162-1876-744DE8B49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424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78D6AA-08F3-FBAD-2FFC-1261E1CA30BB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Understanding The Existing M&amp;E System</a:t>
            </a:r>
            <a:endParaRPr lang="en-US" sz="2500" dirty="0">
              <a:solidFill>
                <a:schemeClr val="accent1"/>
              </a:solidFill>
              <a:latin typeface="DINOT-Regular" panose="02000503030000020003" pitchFamily="2" charset="77"/>
              <a:cs typeface="Poppins" panose="00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212C84-5C00-7625-CBB2-6B55745AC202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 dirty="0">
              <a:latin typeface="DINOT-Regular" panose="02000503030000020003" pitchFamily="2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8F525B-9D44-B3DB-C695-6F4B632C79F7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7B6DAA-39CC-FCC4-B139-021A0A9E7760}"/>
              </a:ext>
            </a:extLst>
          </p:cNvPr>
          <p:cNvSpPr txBox="1"/>
          <p:nvPr/>
        </p:nvSpPr>
        <p:spPr>
          <a:xfrm>
            <a:off x="731518" y="1109884"/>
            <a:ext cx="1072896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Facilities use different M&amp;E systems based on facility size, available resources, and operational needs.</a:t>
            </a:r>
          </a:p>
          <a:p>
            <a:endParaRPr lang="en-US" sz="1600" dirty="0">
              <a:solidFill>
                <a:schemeClr val="tx2"/>
              </a:solidFill>
              <a:latin typeface="DINOT-Regular" panose="02000503030000020003" pitchFamily="2" charset="77"/>
            </a:endParaRPr>
          </a:p>
          <a:p>
            <a:r>
              <a:rPr lang="en-US" sz="1600" b="1" dirty="0">
                <a:solidFill>
                  <a:schemeClr val="tx2"/>
                </a:solidFill>
                <a:latin typeface="DINOT-Bold" panose="02000503030000020003" pitchFamily="2" charset="77"/>
              </a:rPr>
              <a:t>Paper-based system: </a:t>
            </a: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Includes registers for HIV testing, care, and prevention  (e.g., </a:t>
            </a:r>
            <a:r>
              <a:rPr lang="en-US" sz="1600" dirty="0" err="1">
                <a:solidFill>
                  <a:schemeClr val="tx2"/>
                </a:solidFill>
                <a:latin typeface="DINOT-Regular" panose="02000503030000020003" pitchFamily="2" charset="77"/>
              </a:rPr>
              <a:t>PrEP</a:t>
            </a: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, PEP), recording client data, test outcomes, and linkage.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Pros: Simple setup, minimal technology reliance.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Cons: Labor-intensive data entry, limited adaptability to changing indicators, and challenges in data completeness.</a:t>
            </a:r>
          </a:p>
          <a:p>
            <a:endParaRPr lang="en-US" sz="1600" dirty="0">
              <a:solidFill>
                <a:schemeClr val="tx2"/>
              </a:solidFill>
              <a:latin typeface="DINOT-Regular" panose="02000503030000020003" pitchFamily="2" charset="77"/>
            </a:endParaRPr>
          </a:p>
          <a:p>
            <a:r>
              <a:rPr lang="en-US" sz="1600" b="1" dirty="0">
                <a:solidFill>
                  <a:schemeClr val="tx2"/>
                </a:solidFill>
                <a:latin typeface="DINOT-Bold" panose="02000503030000020003" pitchFamily="2" charset="77"/>
              </a:rPr>
              <a:t>Electronic system: </a:t>
            </a: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Supports efficient data collection, cleaning, analysis, and real-time reporting.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Pros: Enables quicker data access, easier adaptability to new indicators.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Cons: Requires stable electricity, IT support, and dedicated staff time, upfront investment.</a:t>
            </a:r>
          </a:p>
          <a:p>
            <a:endParaRPr lang="en-US" sz="1600" dirty="0">
              <a:solidFill>
                <a:schemeClr val="tx2"/>
              </a:solidFill>
              <a:latin typeface="DINOT-Regular" panose="02000503030000020003" pitchFamily="2" charset="77"/>
            </a:endParaRPr>
          </a:p>
          <a:p>
            <a:r>
              <a:rPr lang="en-US" sz="1600" b="1" dirty="0">
                <a:solidFill>
                  <a:schemeClr val="tx2"/>
                </a:solidFill>
                <a:latin typeface="DINOT-Bold" panose="02000503030000020003" pitchFamily="2" charset="77"/>
              </a:rPr>
              <a:t>Hybrid approach: </a:t>
            </a: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Combines electronic and paper systems for flexible data management where full digital integration isn’t feasible.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Pros: Balances digital efficiency with the simplicity of paper.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Cons: Complexity in synchronizing data and managing dual systems.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  <a:latin typeface="DINOT-Regular" panose="02000503030000020003" pitchFamily="2" charset="77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Comprehensive monitoring of facility-based HIVST may be limited by data availability. Therefore, be realistic and prioritize tracking key indicators as a minimum requirement.</a:t>
            </a:r>
            <a:endParaRPr lang="en-ZA" sz="1600" dirty="0">
              <a:solidFill>
                <a:schemeClr val="tx2"/>
              </a:solidFill>
              <a:latin typeface="DINOT-Regular" panose="02000503030000020003" pitchFamily="2" charset="77"/>
            </a:endParaRP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DD12D769-D251-9972-714B-711D91EC2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748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F6D3C2-82FD-DB12-EA84-FCD8CB1AF537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Data Management Process</a:t>
            </a:r>
            <a:endParaRPr lang="en-US" sz="2500" dirty="0">
              <a:solidFill>
                <a:schemeClr val="accent1"/>
              </a:solidFill>
              <a:latin typeface="DINOT-Regular" panose="02000503030000020003" pitchFamily="2" charset="77"/>
              <a:cs typeface="Poppins" panose="00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E98789-A468-40EA-D9AB-50056D369F50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 dirty="0">
              <a:latin typeface="DINOT-Regular" panose="02000503030000020003" pitchFamily="2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6CCD6D-568C-0595-2944-3C7945522BF7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3230CF-2A14-A7C6-4590-E3A8906D0BEB}"/>
              </a:ext>
            </a:extLst>
          </p:cNvPr>
          <p:cNvSpPr txBox="1"/>
          <p:nvPr/>
        </p:nvSpPr>
        <p:spPr>
          <a:xfrm>
            <a:off x="731518" y="1109884"/>
            <a:ext cx="10728964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ZA" sz="1600" dirty="0"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The systematic approach of collecting, collating, analysing, reporting, and ensuring the quality of data to support program decisions and improvements.</a:t>
            </a:r>
          </a:p>
          <a:p>
            <a:pPr marL="0" indent="0">
              <a:buNone/>
            </a:pPr>
            <a:endParaRPr lang="en-ZA" sz="1600" dirty="0">
              <a:effectLst/>
              <a:latin typeface="DINOT-Regular" panose="02000503030000020003" pitchFamily="2" charset="77"/>
              <a:ea typeface="Times New Roman" panose="02020603050405020304" pitchFamily="18" charset="0"/>
            </a:endParaRPr>
          </a:p>
          <a:p>
            <a:pPr>
              <a:buSzPts val="1000"/>
              <a:tabLst>
                <a:tab pos="457200" algn="l"/>
              </a:tabLst>
            </a:pPr>
            <a:r>
              <a:rPr lang="en-ZA" sz="1600" b="1" dirty="0"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Data sources: </a:t>
            </a:r>
            <a:r>
              <a:rPr lang="en-ZA" sz="1600" dirty="0"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origin of data, categorized as primary (e.g., HTS / HIVST register), secondary (e.g., site spreadsheets), or tertiary (e.g., national census data)</a:t>
            </a:r>
          </a:p>
          <a:p>
            <a:pPr>
              <a:buSzPts val="1000"/>
              <a:tabLst>
                <a:tab pos="457200" algn="l"/>
              </a:tabLst>
            </a:pPr>
            <a:endParaRPr lang="en-ZA" sz="1600" dirty="0">
              <a:effectLst/>
              <a:latin typeface="DINOT-Regular" panose="02000503030000020003" pitchFamily="2" charset="77"/>
              <a:ea typeface="Times New Roman" panose="02020603050405020304" pitchFamily="18" charset="0"/>
            </a:endParaRPr>
          </a:p>
          <a:p>
            <a:pPr>
              <a:buSzPts val="1000"/>
              <a:tabLst>
                <a:tab pos="457200" algn="l"/>
              </a:tabLst>
            </a:pPr>
            <a:r>
              <a:rPr lang="en-ZA" sz="1600" b="1" dirty="0"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Data collection and collation:</a:t>
            </a:r>
          </a:p>
          <a:p>
            <a:pPr marL="285750" lvl="1" indent="-28575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600" b="1" dirty="0"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Collection: </a:t>
            </a:r>
            <a:r>
              <a:rPr lang="en-ZA" sz="1600" dirty="0"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gathering data from primary sources, both paper and electronic</a:t>
            </a:r>
          </a:p>
          <a:p>
            <a:pPr marL="285750" lvl="1" indent="-28575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600" b="1" dirty="0"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Collation: </a:t>
            </a:r>
            <a:r>
              <a:rPr lang="en-ZA" sz="1600" dirty="0"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aggregating data into standardized formats, done manually or electronically</a:t>
            </a:r>
          </a:p>
          <a:p>
            <a:pPr>
              <a:buSzPts val="1000"/>
              <a:tabLst>
                <a:tab pos="457200" algn="l"/>
              </a:tabLst>
            </a:pPr>
            <a:endParaRPr lang="en-ZA" sz="1600" dirty="0">
              <a:effectLst/>
              <a:latin typeface="DINOT-Regular" panose="02000503030000020003" pitchFamily="2" charset="77"/>
              <a:ea typeface="Times New Roman" panose="02020603050405020304" pitchFamily="18" charset="0"/>
            </a:endParaRPr>
          </a:p>
          <a:p>
            <a:pPr>
              <a:buSzPts val="1000"/>
              <a:tabLst>
                <a:tab pos="457200" algn="l"/>
              </a:tabLst>
            </a:pPr>
            <a:r>
              <a:rPr lang="en-ZA" sz="1600" b="1" dirty="0"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Data analysis: </a:t>
            </a:r>
            <a:r>
              <a:rPr lang="en-ZA" sz="1600" dirty="0"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reviewing data to derive insights; enables identifying trends, predicting relationships, and confirming data accuracy</a:t>
            </a:r>
          </a:p>
          <a:p>
            <a:pPr>
              <a:buSzPts val="1000"/>
              <a:tabLst>
                <a:tab pos="457200" algn="l"/>
              </a:tabLst>
            </a:pPr>
            <a:endParaRPr lang="en-ZA" sz="1600" dirty="0">
              <a:effectLst/>
              <a:latin typeface="DINOT-Regular" panose="02000503030000020003" pitchFamily="2" charset="77"/>
              <a:ea typeface="Times New Roman" panose="02020603050405020304" pitchFamily="18" charset="0"/>
            </a:endParaRPr>
          </a:p>
          <a:p>
            <a:pPr>
              <a:buSzPts val="1000"/>
              <a:tabLst>
                <a:tab pos="457200" algn="l"/>
              </a:tabLst>
            </a:pPr>
            <a:r>
              <a:rPr lang="en-ZA" sz="1600" b="1" dirty="0"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Data reporting and quality:</a:t>
            </a:r>
          </a:p>
          <a:p>
            <a:pPr marL="285750" lvl="1" indent="-28575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600" b="1" dirty="0"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Reporting: </a:t>
            </a:r>
            <a:r>
              <a:rPr lang="en-ZA" sz="1600" dirty="0"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presenting data as knowledge for stakeholders to track progress, address challenges, and share successes</a:t>
            </a:r>
          </a:p>
          <a:p>
            <a:pPr marL="285750" lvl="1" indent="-28575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600" b="1" dirty="0"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Data quality: </a:t>
            </a:r>
            <a:r>
              <a:rPr lang="en-ZA" sz="1600" dirty="0"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ensuring reliable data to support decision-making at all health program levels</a:t>
            </a:r>
          </a:p>
          <a:p>
            <a:endParaRPr lang="en-ZA" sz="1600" dirty="0">
              <a:latin typeface="DINOT-Regular" panose="02000503030000020003" pitchFamily="2" charset="77"/>
            </a:endParaRP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BDCD34EE-5B09-A697-FD3A-454692CE1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18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FFE4171-4BA0-4E3F-BD2A-D0D10AC6F4EF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u="none" dirty="0">
                <a:solidFill>
                  <a:schemeClr val="accent1"/>
                </a:solidFill>
                <a:latin typeface="DINOT-Regular" panose="02000503030000020003" pitchFamily="2" charset="77"/>
              </a:rPr>
              <a:t>M&amp;E Indicators Related to HIVST</a:t>
            </a:r>
            <a:endParaRPr lang="en-ZA" sz="2500" spc="-2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2F8BC-9EBC-90D5-E5DF-DA8A8F2A31B8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 dirty="0">
              <a:latin typeface="DINOT-Regular" panose="02000503030000020003" pitchFamily="2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853E5C-70A6-1E6E-9552-E95292E78C7D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7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A57D450-FD1B-C2C8-F854-9496F64E0BCD}"/>
              </a:ext>
            </a:extLst>
          </p:cNvPr>
          <p:cNvSpPr txBox="1">
            <a:spLocks/>
          </p:cNvSpPr>
          <p:nvPr/>
        </p:nvSpPr>
        <p:spPr>
          <a:xfrm>
            <a:off x="736599" y="1471520"/>
            <a:ext cx="3564000" cy="3469755"/>
          </a:xfrm>
          <a:prstGeom prst="rect">
            <a:avLst/>
          </a:prstGeom>
          <a:solidFill>
            <a:schemeClr val="accent1"/>
          </a:solidFill>
          <a:ln w="57150">
            <a:noFill/>
          </a:ln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bg1"/>
                </a:solidFill>
                <a:latin typeface="DINOT-Regular" panose="02000503030000020003" pitchFamily="2" charset="77"/>
              </a:rPr>
              <a:t>Number of individual HIVST kits distributed (</a:t>
            </a:r>
            <a:r>
              <a:rPr lang="en-US" sz="1600" b="0" i="0" dirty="0" err="1">
                <a:solidFill>
                  <a:schemeClr val="bg1"/>
                </a:solidFill>
                <a:latin typeface="DINOT-Regular" panose="02000503030000020003" pitchFamily="2" charset="77"/>
              </a:rPr>
              <a:t>programme</a:t>
            </a:r>
            <a:r>
              <a:rPr lang="en-US" sz="1600" b="0" i="0" dirty="0">
                <a:solidFill>
                  <a:schemeClr val="bg1"/>
                </a:solidFill>
                <a:latin typeface="DINOT-Regular" panose="02000503030000020003" pitchFamily="2" charset="77"/>
              </a:rPr>
              <a:t> data) (required)</a:t>
            </a:r>
            <a:endParaRPr lang="en-US" sz="1600" b="0" i="0" dirty="0">
              <a:solidFill>
                <a:schemeClr val="bg1"/>
              </a:solidFill>
              <a:effectLst/>
              <a:latin typeface="DINOT-Regular" panose="02000503030000020003" pitchFamily="2" charset="77"/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bg1"/>
                </a:solidFill>
                <a:latin typeface="DINOT-Regular" panose="02000503030000020003" pitchFamily="2" charset="77"/>
              </a:rPr>
              <a:t>Number of sites distributing HIVST kits (</a:t>
            </a:r>
            <a:r>
              <a:rPr lang="en-US" sz="1600" b="0" i="0" dirty="0" err="1">
                <a:solidFill>
                  <a:schemeClr val="bg1"/>
                </a:solidFill>
                <a:latin typeface="DINOT-Regular" panose="02000503030000020003" pitchFamily="2" charset="77"/>
              </a:rPr>
              <a:t>programme</a:t>
            </a:r>
            <a:r>
              <a:rPr lang="en-US" sz="1600" b="0" i="0" dirty="0">
                <a:solidFill>
                  <a:schemeClr val="bg1"/>
                </a:solidFill>
                <a:latin typeface="DINOT-Regular" panose="02000503030000020003" pitchFamily="2" charset="77"/>
              </a:rPr>
              <a:t> data)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bg1"/>
                </a:solidFill>
                <a:latin typeface="DINOT-Regular" panose="02000503030000020003" pitchFamily="2" charset="77"/>
              </a:rPr>
              <a:t>Percentage of first-time testers among people who received HIVST (</a:t>
            </a:r>
            <a:r>
              <a:rPr lang="en-US" sz="1600" b="0" i="0" dirty="0" err="1">
                <a:solidFill>
                  <a:schemeClr val="bg1"/>
                </a:solidFill>
                <a:latin typeface="DINOT-Regular" panose="02000503030000020003" pitchFamily="2" charset="77"/>
              </a:rPr>
              <a:t>programme</a:t>
            </a:r>
            <a:r>
              <a:rPr lang="en-US" sz="1600" b="0" i="0" dirty="0">
                <a:solidFill>
                  <a:schemeClr val="bg1"/>
                </a:solidFill>
                <a:latin typeface="DINOT-Regular" panose="02000503030000020003" pitchFamily="2" charset="77"/>
              </a:rPr>
              <a:t> data)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bg1"/>
                </a:solidFill>
                <a:latin typeface="DINOT-Regular" panose="02000503030000020003" pitchFamily="2" charset="77"/>
              </a:rPr>
              <a:t>Percentage of the population aware of HIVST (survey)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DINOT-Regular" panose="02000503030000020003" pitchFamily="2" charset="77"/>
              </a:rPr>
              <a:t> 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bg1"/>
                </a:solidFill>
                <a:latin typeface="DINOT-Regular" panose="02000503030000020003" pitchFamily="2" charset="77"/>
              </a:rPr>
              <a:t>Percentage of the population willing to self-test if available (survey)</a:t>
            </a:r>
            <a:endParaRPr lang="en-US" sz="1600" b="0" i="0" dirty="0">
              <a:solidFill>
                <a:schemeClr val="bg1"/>
              </a:solidFill>
              <a:effectLst/>
              <a:latin typeface="DINOT-Regular" panose="02000503030000020003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7D6F9E-EA61-D8FC-DDF5-27B56F50B863}"/>
              </a:ext>
            </a:extLst>
          </p:cNvPr>
          <p:cNvSpPr txBox="1"/>
          <p:nvPr/>
        </p:nvSpPr>
        <p:spPr>
          <a:xfrm>
            <a:off x="736599" y="1109885"/>
            <a:ext cx="3564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n-US" sz="1750" b="1" i="0" dirty="0">
                <a:solidFill>
                  <a:schemeClr val="tx2"/>
                </a:solidFill>
                <a:latin typeface="DINOT-Bold" panose="02000503030000020003" pitchFamily="2" charset="77"/>
              </a:rPr>
              <a:t>Distribution</a:t>
            </a:r>
            <a:endParaRPr lang="en-GB" sz="1750" b="1" i="0" dirty="0">
              <a:solidFill>
                <a:schemeClr val="tx2"/>
              </a:solidFill>
              <a:latin typeface="DINOT-Bold" panose="02000503030000020003" pitchFamily="2" charset="77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88AE7B9-1FC8-DA16-64F8-4222CFDAEE09}"/>
              </a:ext>
            </a:extLst>
          </p:cNvPr>
          <p:cNvSpPr txBox="1">
            <a:spLocks/>
          </p:cNvSpPr>
          <p:nvPr/>
        </p:nvSpPr>
        <p:spPr>
          <a:xfrm>
            <a:off x="7891403" y="1471521"/>
            <a:ext cx="3564000" cy="3469756"/>
          </a:xfrm>
          <a:prstGeom prst="rect">
            <a:avLst/>
          </a:prstGeom>
          <a:solidFill>
            <a:schemeClr val="accent1"/>
          </a:solidFill>
          <a:ln w="57150">
            <a:noFill/>
          </a:ln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bg1"/>
                </a:solidFill>
                <a:latin typeface="DINOT-Regular" panose="02000503030000020003" pitchFamily="2" charset="77"/>
              </a:rPr>
              <a:t>Number and percentage of people diagnosed with HIV following HIVST (</a:t>
            </a:r>
            <a:r>
              <a:rPr lang="en-US" sz="1600" b="0" i="0" dirty="0" err="1">
                <a:solidFill>
                  <a:schemeClr val="bg1"/>
                </a:solidFill>
                <a:latin typeface="DINOT-Regular" panose="02000503030000020003" pitchFamily="2" charset="77"/>
              </a:rPr>
              <a:t>programme</a:t>
            </a:r>
            <a:r>
              <a:rPr lang="en-US" sz="1600" b="0" i="0" dirty="0">
                <a:solidFill>
                  <a:schemeClr val="bg1"/>
                </a:solidFill>
                <a:latin typeface="DINOT-Regular" panose="02000503030000020003" pitchFamily="2" charset="77"/>
              </a:rPr>
              <a:t> data)</a:t>
            </a:r>
            <a:endParaRPr lang="en-US" sz="1600" b="0" i="0" dirty="0">
              <a:solidFill>
                <a:schemeClr val="bg1"/>
              </a:solidFill>
              <a:effectLst/>
              <a:latin typeface="DINOT-Regular" panose="02000503030000020003" pitchFamily="2" charset="77"/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bg1"/>
                </a:solidFill>
                <a:latin typeface="DINOT-Regular" panose="02000503030000020003" pitchFamily="2" charset="77"/>
              </a:rPr>
              <a:t>Percentage of new ART initiations among people diagnosed with HIV who report prior self-testing in the past 12 months (</a:t>
            </a:r>
            <a:r>
              <a:rPr lang="en-US" sz="1600" b="0" i="0" dirty="0" err="1">
                <a:solidFill>
                  <a:schemeClr val="bg1"/>
                </a:solidFill>
                <a:latin typeface="DINOT-Regular" panose="02000503030000020003" pitchFamily="2" charset="77"/>
              </a:rPr>
              <a:t>programme</a:t>
            </a:r>
            <a:r>
              <a:rPr lang="en-US" sz="1600" b="0" i="0" dirty="0">
                <a:solidFill>
                  <a:schemeClr val="bg1"/>
                </a:solidFill>
                <a:latin typeface="DINOT-Regular" panose="02000503030000020003" pitchFamily="2" charset="77"/>
              </a:rPr>
              <a:t> data)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bg1"/>
                </a:solidFill>
                <a:latin typeface="DINOT-Regular" panose="02000503030000020003" pitchFamily="2" charset="77"/>
              </a:rPr>
              <a:t>Proportion of people who test positive for HIV using an HIVST, enrolled in ART services (survey)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bg1"/>
                </a:solidFill>
                <a:latin typeface="DINOT-Regular" panose="02000503030000020003" pitchFamily="2" charset="77"/>
              </a:rPr>
              <a:t>Percentage of </a:t>
            </a:r>
            <a:r>
              <a:rPr lang="en-US" sz="1600" b="0" i="0" dirty="0" err="1">
                <a:solidFill>
                  <a:schemeClr val="bg1"/>
                </a:solidFill>
                <a:latin typeface="DINOT-Regular" panose="02000503030000020003" pitchFamily="2" charset="77"/>
              </a:rPr>
              <a:t>PrEP</a:t>
            </a:r>
            <a:r>
              <a:rPr lang="en-US" sz="1600" b="0" i="0" dirty="0">
                <a:solidFill>
                  <a:schemeClr val="bg1"/>
                </a:solidFill>
                <a:latin typeface="DINOT-Regular" panose="02000503030000020003" pitchFamily="2" charset="77"/>
              </a:rPr>
              <a:t> initiations among people who report prior self-testing in the past 12 months (survey)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CC8003-5986-41D4-E502-096A7EF3FFF4}"/>
              </a:ext>
            </a:extLst>
          </p:cNvPr>
          <p:cNvSpPr txBox="1"/>
          <p:nvPr/>
        </p:nvSpPr>
        <p:spPr>
          <a:xfrm>
            <a:off x="7891403" y="1109885"/>
            <a:ext cx="3564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n-US" sz="1750" b="1" i="0" dirty="0">
                <a:solidFill>
                  <a:schemeClr val="tx2"/>
                </a:solidFill>
                <a:latin typeface="DINOT-Bold" panose="02000503030000020003" pitchFamily="2" charset="77"/>
              </a:rPr>
              <a:t>Linkage</a:t>
            </a:r>
            <a:endParaRPr lang="en-GB" sz="1750" b="1" i="0" dirty="0">
              <a:solidFill>
                <a:schemeClr val="tx2"/>
              </a:solidFill>
              <a:latin typeface="DINOT-Bold" panose="02000503030000020003" pitchFamily="2" charset="77"/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1B71802C-186B-A991-82EE-ECBBBB4A0112}"/>
              </a:ext>
            </a:extLst>
          </p:cNvPr>
          <p:cNvSpPr txBox="1">
            <a:spLocks/>
          </p:cNvSpPr>
          <p:nvPr/>
        </p:nvSpPr>
        <p:spPr>
          <a:xfrm>
            <a:off x="4314000" y="1471520"/>
            <a:ext cx="3564000" cy="3469755"/>
          </a:xfrm>
          <a:prstGeom prst="rect">
            <a:avLst/>
          </a:prstGeom>
          <a:solidFill>
            <a:schemeClr val="accent1"/>
          </a:solidFill>
          <a:ln w="57150">
            <a:noFill/>
          </a:ln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 kern="1200" dirty="0">
                <a:solidFill>
                  <a:schemeClr val="bg1"/>
                </a:solidFill>
                <a:latin typeface="DINOT-Regular" panose="02000503030000020003" pitchFamily="2" charset="77"/>
                <a:ea typeface="+mn-ea"/>
                <a:cs typeface="+mn-cs"/>
              </a:rPr>
              <a:t>Number of HIVST tests used and the percentage of HIVST-positive results observed and self-reported (</a:t>
            </a:r>
            <a:r>
              <a:rPr lang="en-US" sz="1600" b="0" i="0" kern="1200" dirty="0" err="1">
                <a:solidFill>
                  <a:schemeClr val="bg1"/>
                </a:solidFill>
                <a:latin typeface="DINOT-Regular" panose="02000503030000020003" pitchFamily="2" charset="77"/>
                <a:ea typeface="+mn-ea"/>
                <a:cs typeface="+mn-cs"/>
              </a:rPr>
              <a:t>programme</a:t>
            </a:r>
            <a:r>
              <a:rPr lang="en-US" sz="1600" b="0" i="0" kern="1200" dirty="0">
                <a:solidFill>
                  <a:schemeClr val="bg1"/>
                </a:solidFill>
                <a:latin typeface="DINOT-Regular" panose="02000503030000020003" pitchFamily="2" charset="77"/>
                <a:ea typeface="+mn-ea"/>
                <a:cs typeface="+mn-cs"/>
              </a:rPr>
              <a:t> data)</a:t>
            </a:r>
          </a:p>
          <a:p>
            <a:pPr marL="285750" indent="-28575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 kern="1200" dirty="0">
                <a:solidFill>
                  <a:schemeClr val="bg1"/>
                </a:solidFill>
                <a:latin typeface="DINOT-Regular" panose="02000503030000020003" pitchFamily="2" charset="77"/>
                <a:ea typeface="+mn-ea"/>
                <a:cs typeface="+mn-cs"/>
              </a:rPr>
              <a:t>% of the population who has ever self-tested (survey)</a:t>
            </a:r>
          </a:p>
          <a:p>
            <a:pPr marL="285750" indent="-28575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 kern="1200" dirty="0">
                <a:solidFill>
                  <a:schemeClr val="bg1"/>
                </a:solidFill>
                <a:latin typeface="DINOT-Regular" panose="02000503030000020003" pitchFamily="2" charset="77"/>
                <a:ea typeface="+mn-ea"/>
                <a:cs typeface="+mn-cs"/>
              </a:rPr>
              <a:t>% of the population who has ever self-tested and reported positive result of self-test (survey)</a:t>
            </a:r>
          </a:p>
          <a:p>
            <a:pPr marL="285750" indent="-28575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 kern="1200" dirty="0">
                <a:solidFill>
                  <a:schemeClr val="bg1"/>
                </a:solidFill>
                <a:latin typeface="DINOT-Regular" panose="02000503030000020003" pitchFamily="2" charset="77"/>
                <a:ea typeface="+mn-ea"/>
                <a:cs typeface="+mn-cs"/>
              </a:rPr>
              <a:t>% of those tested in the last 12 months reporting self-test as their last test (survey)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496A25-73B6-E44E-8A72-47BE1E4652F2}"/>
              </a:ext>
            </a:extLst>
          </p:cNvPr>
          <p:cNvSpPr txBox="1"/>
          <p:nvPr/>
        </p:nvSpPr>
        <p:spPr>
          <a:xfrm>
            <a:off x="4314000" y="1109885"/>
            <a:ext cx="3564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n-US" sz="1750" b="1" i="0" dirty="0">
                <a:solidFill>
                  <a:schemeClr val="tx2"/>
                </a:solidFill>
                <a:latin typeface="DINOT-Bold" panose="02000503030000020003" pitchFamily="2" charset="77"/>
              </a:rPr>
              <a:t>Use and results</a:t>
            </a:r>
            <a:endParaRPr lang="en-GB" sz="1750" b="1" i="0" dirty="0">
              <a:solidFill>
                <a:schemeClr val="tx2"/>
              </a:solidFill>
              <a:latin typeface="DINOT-Bold" panose="02000503030000020003" pitchFamily="2" charset="77"/>
            </a:endParaRP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D98DE277-20D2-9E56-D6D7-471DA7D3A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217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36597" y="1695285"/>
            <a:ext cx="6947221" cy="3616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-20" dirty="0">
                <a:solidFill>
                  <a:srgbClr val="595959"/>
                </a:solidFill>
                <a:latin typeface="DINOT-Regular" panose="02000503030000020003" pitchFamily="2" charset="77"/>
                <a:cs typeface="Carlito"/>
              </a:rPr>
              <a:t>120%</a:t>
            </a:r>
            <a:endParaRPr sz="1250" dirty="0">
              <a:latin typeface="DINOT-Regular" panose="02000503030000020003" pitchFamily="2" charset="77"/>
              <a:cs typeface="Carlito"/>
            </a:endParaRP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sz="1250" dirty="0">
              <a:latin typeface="DINOT-Regular" panose="02000503030000020003" pitchFamily="2" charset="77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50" spc="-20" dirty="0">
                <a:solidFill>
                  <a:srgbClr val="595959"/>
                </a:solidFill>
                <a:latin typeface="DINOT-Regular" panose="02000503030000020003" pitchFamily="2" charset="77"/>
                <a:cs typeface="Carlito"/>
              </a:rPr>
              <a:t>100%</a:t>
            </a:r>
            <a:endParaRPr sz="1250" dirty="0">
              <a:latin typeface="DINOT-Regular" panose="02000503030000020003" pitchFamily="2" charset="77"/>
              <a:cs typeface="Carlito"/>
            </a:endParaRP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sz="1250" dirty="0">
              <a:latin typeface="DINOT-Regular" panose="02000503030000020003" pitchFamily="2" charset="77"/>
              <a:cs typeface="Carlito"/>
            </a:endParaRPr>
          </a:p>
          <a:p>
            <a:pPr marL="70485">
              <a:lnSpc>
                <a:spcPct val="100000"/>
              </a:lnSpc>
              <a:spcBef>
                <a:spcPts val="5"/>
              </a:spcBef>
            </a:pPr>
            <a:r>
              <a:rPr sz="1250" spc="-25" dirty="0">
                <a:solidFill>
                  <a:srgbClr val="595959"/>
                </a:solidFill>
                <a:latin typeface="DINOT-Regular" panose="02000503030000020003" pitchFamily="2" charset="77"/>
                <a:cs typeface="Carlito"/>
              </a:rPr>
              <a:t>80%</a:t>
            </a:r>
            <a:endParaRPr sz="1250" dirty="0">
              <a:latin typeface="DINOT-Regular" panose="02000503030000020003" pitchFamily="2" charset="77"/>
              <a:cs typeface="Carlito"/>
            </a:endParaRP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sz="1250" dirty="0">
              <a:latin typeface="DINOT-Regular" panose="02000503030000020003" pitchFamily="2" charset="77"/>
              <a:cs typeface="Carlito"/>
            </a:endParaRPr>
          </a:p>
          <a:p>
            <a:pPr marL="70485">
              <a:lnSpc>
                <a:spcPct val="100000"/>
              </a:lnSpc>
            </a:pPr>
            <a:r>
              <a:rPr sz="1250" spc="-25" dirty="0">
                <a:solidFill>
                  <a:srgbClr val="595959"/>
                </a:solidFill>
                <a:latin typeface="DINOT-Regular" panose="02000503030000020003" pitchFamily="2" charset="77"/>
                <a:cs typeface="Carlito"/>
              </a:rPr>
              <a:t>60%</a:t>
            </a:r>
            <a:endParaRPr sz="1250" dirty="0">
              <a:latin typeface="DINOT-Regular" panose="02000503030000020003" pitchFamily="2" charset="77"/>
              <a:cs typeface="Carlito"/>
            </a:endParaRP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sz="1250" dirty="0">
              <a:latin typeface="DINOT-Regular" panose="02000503030000020003" pitchFamily="2" charset="77"/>
              <a:cs typeface="Carlito"/>
            </a:endParaRPr>
          </a:p>
          <a:p>
            <a:pPr marL="70485">
              <a:lnSpc>
                <a:spcPct val="100000"/>
              </a:lnSpc>
            </a:pPr>
            <a:r>
              <a:rPr sz="1250" spc="-25" dirty="0">
                <a:solidFill>
                  <a:srgbClr val="595959"/>
                </a:solidFill>
                <a:latin typeface="DINOT-Regular" panose="02000503030000020003" pitchFamily="2" charset="77"/>
                <a:cs typeface="Carlito"/>
              </a:rPr>
              <a:t>40%</a:t>
            </a:r>
            <a:endParaRPr sz="1250" dirty="0">
              <a:latin typeface="DINOT-Regular" panose="02000503030000020003" pitchFamily="2" charset="77"/>
              <a:cs typeface="Carlito"/>
            </a:endParaRPr>
          </a:p>
          <a:p>
            <a:pPr>
              <a:lnSpc>
                <a:spcPct val="100000"/>
              </a:lnSpc>
              <a:spcBef>
                <a:spcPts val="905"/>
              </a:spcBef>
            </a:pPr>
            <a:endParaRPr sz="1250" dirty="0">
              <a:latin typeface="DINOT-Regular" panose="02000503030000020003" pitchFamily="2" charset="77"/>
              <a:cs typeface="Carlito"/>
            </a:endParaRPr>
          </a:p>
          <a:p>
            <a:pPr marL="70485">
              <a:lnSpc>
                <a:spcPct val="100000"/>
              </a:lnSpc>
            </a:pPr>
            <a:r>
              <a:rPr sz="1250" spc="-25" dirty="0">
                <a:solidFill>
                  <a:srgbClr val="595959"/>
                </a:solidFill>
                <a:latin typeface="DINOT-Regular" panose="02000503030000020003" pitchFamily="2" charset="77"/>
                <a:cs typeface="Carlito"/>
              </a:rPr>
              <a:t>20%</a:t>
            </a:r>
            <a:endParaRPr sz="1250" dirty="0">
              <a:latin typeface="DINOT-Regular" panose="02000503030000020003" pitchFamily="2" charset="77"/>
              <a:cs typeface="Carlito"/>
            </a:endParaRP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sz="1250" dirty="0">
              <a:latin typeface="DINOT-Regular" panose="02000503030000020003" pitchFamily="2" charset="77"/>
              <a:cs typeface="Carlito"/>
            </a:endParaRPr>
          </a:p>
          <a:p>
            <a:pPr marL="128270">
              <a:lnSpc>
                <a:spcPct val="100000"/>
              </a:lnSpc>
            </a:pPr>
            <a:r>
              <a:rPr sz="1250" spc="-25" dirty="0">
                <a:solidFill>
                  <a:srgbClr val="595959"/>
                </a:solidFill>
                <a:latin typeface="DINOT-Regular" panose="02000503030000020003" pitchFamily="2" charset="77"/>
                <a:cs typeface="Carlito"/>
              </a:rPr>
              <a:t>0%</a:t>
            </a:r>
            <a:endParaRPr sz="1250" dirty="0">
              <a:latin typeface="DINOT-Regular" panose="02000503030000020003" pitchFamily="2" charset="77"/>
              <a:cs typeface="Carlito"/>
            </a:endParaRPr>
          </a:p>
          <a:p>
            <a:pPr marL="387350">
              <a:lnSpc>
                <a:spcPct val="100000"/>
              </a:lnSpc>
              <a:spcBef>
                <a:spcPts val="90"/>
              </a:spcBef>
              <a:tabLst>
                <a:tab pos="4080510" algn="l"/>
              </a:tabLst>
            </a:pPr>
            <a:r>
              <a:rPr lang="es-ES" sz="1250" dirty="0">
                <a:solidFill>
                  <a:srgbClr val="595959"/>
                </a:solidFill>
                <a:latin typeface="DINOT-Regular" panose="02000503030000020003" pitchFamily="2" charset="77"/>
                <a:cs typeface="Carlito"/>
              </a:rPr>
              <a:t>           </a:t>
            </a:r>
            <a:r>
              <a:rPr sz="1250" dirty="0">
                <a:solidFill>
                  <a:srgbClr val="595959"/>
                </a:solidFill>
                <a:latin typeface="DINOT-Regular" panose="02000503030000020003" pitchFamily="2" charset="77"/>
                <a:cs typeface="Carlito"/>
              </a:rPr>
              <a:t>HIVST</a:t>
            </a:r>
            <a:r>
              <a:rPr lang="en-US" sz="1250" dirty="0">
                <a:solidFill>
                  <a:srgbClr val="595959"/>
                </a:solidFill>
                <a:latin typeface="DINOT-Regular" panose="02000503030000020003" pitchFamily="2" charset="77"/>
                <a:cs typeface="Carlito"/>
              </a:rPr>
              <a:t>                   HIVST                  Result</a:t>
            </a:r>
            <a:r>
              <a:rPr lang="en-US" sz="1250" spc="-35" dirty="0">
                <a:solidFill>
                  <a:srgbClr val="595959"/>
                </a:solidFill>
                <a:latin typeface="DINOT-Regular" panose="02000503030000020003" pitchFamily="2" charset="77"/>
                <a:cs typeface="Times New Roman"/>
              </a:rPr>
              <a:t>         </a:t>
            </a:r>
            <a:r>
              <a:rPr lang="en-US" sz="1250" spc="-10" dirty="0">
                <a:solidFill>
                  <a:srgbClr val="595959"/>
                </a:solidFill>
                <a:latin typeface="DINOT-Regular" panose="02000503030000020003" pitchFamily="2" charset="77"/>
                <a:cs typeface="Carlito"/>
              </a:rPr>
              <a:t>Confirmative</a:t>
            </a:r>
            <a:r>
              <a:rPr lang="en-US" sz="1250" spc="-25" dirty="0">
                <a:solidFill>
                  <a:srgbClr val="595959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250" dirty="0">
                <a:solidFill>
                  <a:srgbClr val="595959"/>
                </a:solidFill>
                <a:latin typeface="DINOT-Regular" panose="02000503030000020003" pitchFamily="2" charset="77"/>
                <a:cs typeface="Carlito"/>
              </a:rPr>
              <a:t>test   HIV </a:t>
            </a:r>
            <a:r>
              <a:rPr lang="en-US" sz="1250" spc="-10" dirty="0">
                <a:solidFill>
                  <a:srgbClr val="595959"/>
                </a:solidFill>
                <a:latin typeface="DINOT-Regular" panose="02000503030000020003" pitchFamily="2" charset="77"/>
                <a:cs typeface="Carlito"/>
              </a:rPr>
              <a:t>treatment</a:t>
            </a:r>
            <a:endParaRPr lang="es-ES" sz="1250" spc="-45" dirty="0">
              <a:solidFill>
                <a:srgbClr val="595959"/>
              </a:solidFill>
              <a:latin typeface="DINOT-Regular" panose="02000503030000020003" pitchFamily="2" charset="77"/>
              <a:cs typeface="Times New Roman"/>
            </a:endParaRPr>
          </a:p>
          <a:p>
            <a:pPr marL="387350">
              <a:lnSpc>
                <a:spcPct val="100000"/>
              </a:lnSpc>
              <a:spcBef>
                <a:spcPts val="90"/>
              </a:spcBef>
              <a:tabLst>
                <a:tab pos="4080510" algn="l"/>
              </a:tabLst>
            </a:pPr>
            <a:r>
              <a:rPr lang="es-ES" sz="1250" dirty="0">
                <a:solidFill>
                  <a:srgbClr val="595959"/>
                </a:solidFill>
                <a:latin typeface="DINOT-Regular" panose="02000503030000020003" pitchFamily="2" charset="77"/>
                <a:cs typeface="Carlito"/>
              </a:rPr>
              <a:t>      </a:t>
            </a:r>
            <a:r>
              <a:rPr sz="1250" dirty="0">
                <a:solidFill>
                  <a:srgbClr val="595959"/>
                </a:solidFill>
                <a:latin typeface="DINOT-Regular" panose="02000503030000020003" pitchFamily="2" charset="77"/>
                <a:cs typeface="Carlito"/>
              </a:rPr>
              <a:t>Distribution</a:t>
            </a:r>
            <a:r>
              <a:rPr lang="es-ES" sz="1250" dirty="0">
                <a:solidFill>
                  <a:srgbClr val="595959"/>
                </a:solidFill>
                <a:latin typeface="DINOT-Regular" panose="02000503030000020003" pitchFamily="2" charset="77"/>
                <a:cs typeface="Carlito"/>
              </a:rPr>
              <a:t>.        </a:t>
            </a:r>
            <a:r>
              <a:rPr lang="en-US" sz="1250" dirty="0" err="1">
                <a:solidFill>
                  <a:srgbClr val="595959"/>
                </a:solidFill>
                <a:latin typeface="DINOT-Regular" panose="02000503030000020003" pitchFamily="2" charset="77"/>
                <a:cs typeface="Carlito"/>
              </a:rPr>
              <a:t>Utilisation</a:t>
            </a:r>
            <a:r>
              <a:rPr lang="en-US" sz="1250" dirty="0">
                <a:solidFill>
                  <a:srgbClr val="595959"/>
                </a:solidFill>
                <a:latin typeface="DINOT-Regular" panose="02000503030000020003" pitchFamily="2" charset="77"/>
                <a:cs typeface="Carlito"/>
              </a:rPr>
              <a:t>             (reactive)             </a:t>
            </a:r>
            <a:r>
              <a:rPr lang="en-US" sz="1250" spc="-50" dirty="0">
                <a:solidFill>
                  <a:srgbClr val="595959"/>
                </a:solidFill>
                <a:latin typeface="DINOT-Regular" panose="02000503030000020003" pitchFamily="2" charset="77"/>
                <a:cs typeface="Carlito"/>
              </a:rPr>
              <a:t>(</a:t>
            </a:r>
            <a:r>
              <a:rPr lang="en-US" sz="1250" spc="-10" dirty="0">
                <a:solidFill>
                  <a:srgbClr val="595959"/>
                </a:solidFill>
                <a:latin typeface="DINOT-Regular" panose="02000503030000020003" pitchFamily="2" charset="77"/>
                <a:cs typeface="Carlito"/>
              </a:rPr>
              <a:t>positive)                uptake</a:t>
            </a:r>
            <a:endParaRPr lang="es-ES" sz="1250" dirty="0">
              <a:solidFill>
                <a:srgbClr val="595959"/>
              </a:solidFill>
              <a:latin typeface="DINOT-Regular" panose="02000503030000020003" pitchFamily="2" charset="77"/>
              <a:cs typeface="Carlito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401756"/>
              </p:ext>
            </p:extLst>
          </p:nvPr>
        </p:nvGraphicFramePr>
        <p:xfrm>
          <a:off x="1184829" y="2351339"/>
          <a:ext cx="5821449" cy="2461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3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32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3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32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03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57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935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914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97C6E2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97C6E2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97C6E2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32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97C6E2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0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97C6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6949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6949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6949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736597" y="1109884"/>
            <a:ext cx="3176642" cy="282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HIV</a:t>
            </a:r>
            <a:r>
              <a:rPr sz="1750" spc="-1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sz="1750" spc="-1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Self-</a:t>
            </a:r>
            <a:r>
              <a:rPr sz="1750" spc="-3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Testing</a:t>
            </a:r>
            <a:r>
              <a:rPr sz="1750" spc="-45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sz="1750" spc="-1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Cascade</a:t>
            </a:r>
            <a:endParaRPr sz="1750" dirty="0">
              <a:solidFill>
                <a:schemeClr val="accent1"/>
              </a:solidFill>
              <a:latin typeface="DINOT-Regular" panose="02000503030000020003" pitchFamily="2" charset="77"/>
              <a:cs typeface="Carlito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20A173-3324-BBFA-87B6-AC917B8990C7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HIV Self-Testing “Cascade” M&amp;E Challenges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9A6976-A6DB-F4E5-3FF6-58D6F1BC0FA6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 dirty="0">
              <a:latin typeface="DINOT-Regular" panose="02000503030000020003" pitchFamily="2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4A845E-09F1-BE65-AE23-315162C1FBDD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7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B9E3C101-67EE-024F-A52D-F8B079E1EEBC}"/>
              </a:ext>
            </a:extLst>
          </p:cNvPr>
          <p:cNvSpPr txBox="1">
            <a:spLocks/>
          </p:cNvSpPr>
          <p:nvPr/>
        </p:nvSpPr>
        <p:spPr>
          <a:xfrm>
            <a:off x="7362701" y="2351338"/>
            <a:ext cx="4092701" cy="2461855"/>
          </a:xfrm>
          <a:prstGeom prst="rect">
            <a:avLst/>
          </a:prstGeom>
          <a:solidFill>
            <a:schemeClr val="accent1"/>
          </a:solidFill>
          <a:ln w="57150">
            <a:noFill/>
          </a:ln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835025" algn="l"/>
              </a:tabLst>
            </a:pPr>
            <a:r>
              <a:rPr lang="en-US" sz="1600" spc="-1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Privacy</a:t>
            </a:r>
            <a:r>
              <a:rPr lang="en-US" sz="1600" spc="-100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of</a:t>
            </a:r>
            <a:r>
              <a:rPr lang="en-US" sz="1600" spc="-80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the</a:t>
            </a:r>
            <a:r>
              <a:rPr lang="en-US" sz="1600" spc="-100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test</a:t>
            </a:r>
            <a:r>
              <a:rPr lang="en-US" sz="1600" spc="-100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&amp;</a:t>
            </a:r>
            <a:r>
              <a:rPr lang="en-US" sz="1600" spc="-100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600" spc="-1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autonomy</a:t>
            </a:r>
            <a:r>
              <a:rPr lang="en-US" sz="1600" spc="-85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of</a:t>
            </a:r>
            <a:r>
              <a:rPr lang="en-US" sz="1600" spc="-90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600" spc="-1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users</a:t>
            </a:r>
            <a:endParaRPr lang="en-US" sz="1600" dirty="0">
              <a:solidFill>
                <a:schemeClr val="bg1"/>
              </a:solidFill>
              <a:latin typeface="DINOT-Regular" panose="02000503030000020003" pitchFamily="2" charset="77"/>
              <a:cs typeface="Carlito"/>
            </a:endParaRPr>
          </a:p>
          <a:p>
            <a:pPr marL="285750" marR="184150" indent="-285750" algn="l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835025" algn="l"/>
                <a:tab pos="3459479" algn="l"/>
              </a:tabLst>
            </a:pPr>
            <a:r>
              <a:rPr lang="en-US" sz="1600" spc="-1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Relying</a:t>
            </a:r>
            <a:r>
              <a:rPr lang="en-US" sz="1600" spc="-120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on</a:t>
            </a:r>
            <a:r>
              <a:rPr lang="en-US" sz="1600" spc="-95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600" spc="-1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self-</a:t>
            </a:r>
            <a:r>
              <a:rPr lang="en-US" sz="160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report</a:t>
            </a:r>
            <a:r>
              <a:rPr lang="en-US" sz="1600" spc="-85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to</a:t>
            </a:r>
            <a:r>
              <a:rPr lang="en-US" sz="1600" spc="-100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600" spc="-1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measure</a:t>
            </a:r>
            <a:r>
              <a:rPr lang="en-US" sz="1600" spc="-10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outcome</a:t>
            </a:r>
            <a:r>
              <a:rPr lang="en-US" sz="1600" spc="-120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of</a:t>
            </a:r>
            <a:r>
              <a:rPr lang="en-US" sz="1600" spc="-110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600" spc="-1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self-</a:t>
            </a:r>
            <a:r>
              <a:rPr lang="en-US" sz="1600" spc="-2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test</a:t>
            </a:r>
            <a:r>
              <a:rPr lang="en-US" sz="1600" spc="-20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and</a:t>
            </a:r>
            <a:r>
              <a:rPr lang="en-US" sz="1600" spc="-100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600" spc="-25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uptake</a:t>
            </a:r>
            <a:r>
              <a:rPr lang="en-US" sz="1600" spc="-110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600" spc="-25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of</a:t>
            </a:r>
            <a:r>
              <a:rPr lang="en-US" sz="1600" spc="-25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600" spc="-1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linkage</a:t>
            </a:r>
            <a:r>
              <a:rPr lang="en-US" sz="1600" spc="-60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to</a:t>
            </a:r>
            <a:r>
              <a:rPr lang="en-US" sz="1600" spc="-70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600" spc="-2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treatment/prevention</a:t>
            </a:r>
            <a:r>
              <a:rPr lang="en-US" sz="1600" spc="-40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600" spc="-1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services</a:t>
            </a:r>
            <a:endParaRPr lang="en-US" sz="1600" dirty="0">
              <a:solidFill>
                <a:schemeClr val="bg1"/>
              </a:solidFill>
              <a:latin typeface="DINOT-Regular" panose="02000503030000020003" pitchFamily="2" charset="77"/>
              <a:cs typeface="Carlito"/>
            </a:endParaRPr>
          </a:p>
          <a:p>
            <a:pPr marL="285750" marR="915669" indent="-285750" algn="l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835025" algn="l"/>
              </a:tabLst>
            </a:pPr>
            <a:r>
              <a:rPr lang="en-US" sz="160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Cost</a:t>
            </a:r>
            <a:r>
              <a:rPr lang="en-US" sz="1600" spc="-110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and</a:t>
            </a:r>
            <a:r>
              <a:rPr lang="en-US" sz="1600" spc="-95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600" spc="-1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feasibility</a:t>
            </a:r>
            <a:r>
              <a:rPr lang="en-US" sz="1600" spc="-105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of</a:t>
            </a:r>
            <a:r>
              <a:rPr lang="en-US" sz="1600" spc="-95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600" spc="-1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self-</a:t>
            </a:r>
            <a:r>
              <a:rPr lang="en-US" sz="160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test</a:t>
            </a:r>
            <a:r>
              <a:rPr lang="en-US" sz="1600" spc="-95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600" spc="-2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user</a:t>
            </a:r>
            <a:r>
              <a:rPr lang="en-US" sz="1600" spc="-20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follow</a:t>
            </a:r>
            <a:r>
              <a:rPr lang="en-US" sz="1600" spc="-150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600" spc="-25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up</a:t>
            </a:r>
            <a:endParaRPr lang="en-US" sz="1600" dirty="0">
              <a:solidFill>
                <a:schemeClr val="bg1"/>
              </a:solidFill>
              <a:latin typeface="DINOT-Regular" panose="02000503030000020003" pitchFamily="2" charset="77"/>
              <a:cs typeface="Carlito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835025" algn="l"/>
              </a:tabLst>
            </a:pPr>
            <a:r>
              <a:rPr lang="en-US" sz="1600" spc="-25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Measuring</a:t>
            </a:r>
            <a:r>
              <a:rPr lang="en-US" sz="1600" spc="-85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600" spc="-1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secondary</a:t>
            </a:r>
            <a:r>
              <a:rPr lang="en-US" sz="1600" spc="-80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600" spc="-1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distribution</a:t>
            </a:r>
            <a:endParaRPr lang="en-US" sz="1600" dirty="0">
              <a:solidFill>
                <a:schemeClr val="bg1"/>
              </a:solidFill>
              <a:latin typeface="DINOT-Regular" panose="02000503030000020003" pitchFamily="2" charset="77"/>
              <a:cs typeface="Carlito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1D0886-13BB-E28F-79B3-04E74614395C}"/>
              </a:ext>
            </a:extLst>
          </p:cNvPr>
          <p:cNvSpPr txBox="1"/>
          <p:nvPr/>
        </p:nvSpPr>
        <p:spPr>
          <a:xfrm>
            <a:off x="736600" y="6457949"/>
            <a:ext cx="2706510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50" i="1" dirty="0">
                <a:solidFill>
                  <a:schemeClr val="tx2"/>
                </a:solidFill>
                <a:latin typeface="DINOT-LightItalic" panose="020B0504020101010102" pitchFamily="34" charset="77"/>
                <a:cs typeface="Carlito"/>
              </a:rPr>
              <a:t>CQUIN</a:t>
            </a:r>
            <a:r>
              <a:rPr lang="en-US" sz="1250" i="1" spc="-25" dirty="0">
                <a:solidFill>
                  <a:schemeClr val="tx2"/>
                </a:solidFill>
                <a:latin typeface="DINOT-LightItalic" panose="020B0504020101010102" pitchFamily="34" charset="77"/>
                <a:cs typeface="Times New Roman"/>
              </a:rPr>
              <a:t> </a:t>
            </a:r>
            <a:r>
              <a:rPr lang="en-US" sz="1250" i="1" dirty="0" err="1">
                <a:solidFill>
                  <a:schemeClr val="tx2"/>
                </a:solidFill>
                <a:latin typeface="DINOT-LightItalic" panose="020B0504020101010102" pitchFamily="34" charset="77"/>
                <a:cs typeface="Carlito"/>
              </a:rPr>
              <a:t>dHTS</a:t>
            </a:r>
            <a:r>
              <a:rPr lang="en-US" sz="1250" i="1" spc="-55" dirty="0">
                <a:solidFill>
                  <a:schemeClr val="tx2"/>
                </a:solidFill>
                <a:latin typeface="DINOT-LightItalic" panose="020B0504020101010102" pitchFamily="34" charset="77"/>
                <a:cs typeface="Times New Roman"/>
              </a:rPr>
              <a:t> </a:t>
            </a:r>
            <a:r>
              <a:rPr lang="en-US" sz="1250" i="1" dirty="0">
                <a:solidFill>
                  <a:schemeClr val="tx2"/>
                </a:solidFill>
                <a:latin typeface="DINOT-LightItalic" panose="020B0504020101010102" pitchFamily="34" charset="77"/>
                <a:cs typeface="Carlito"/>
              </a:rPr>
              <a:t>Meeting</a:t>
            </a:r>
            <a:r>
              <a:rPr lang="en-US" sz="1250" i="1" spc="-60" dirty="0">
                <a:solidFill>
                  <a:schemeClr val="tx2"/>
                </a:solidFill>
                <a:latin typeface="DINOT-LightItalic" panose="020B0504020101010102" pitchFamily="34" charset="77"/>
                <a:cs typeface="Times New Roman"/>
              </a:rPr>
              <a:t> </a:t>
            </a:r>
            <a:r>
              <a:rPr lang="en-US" sz="1250" i="1" dirty="0">
                <a:solidFill>
                  <a:schemeClr val="tx2"/>
                </a:solidFill>
                <a:latin typeface="DINOT-LightItalic" panose="020B0504020101010102" pitchFamily="34" charset="77"/>
                <a:cs typeface="Carlito"/>
              </a:rPr>
              <a:t>|</a:t>
            </a:r>
            <a:r>
              <a:rPr lang="en-US" sz="1250" i="1" spc="-40" dirty="0">
                <a:solidFill>
                  <a:schemeClr val="tx2"/>
                </a:solidFill>
                <a:latin typeface="DINOT-LightItalic" panose="020B0504020101010102" pitchFamily="34" charset="77"/>
                <a:cs typeface="Times New Roman"/>
              </a:rPr>
              <a:t> </a:t>
            </a:r>
            <a:r>
              <a:rPr lang="en-US" sz="1250" i="1" dirty="0">
                <a:solidFill>
                  <a:schemeClr val="tx2"/>
                </a:solidFill>
                <a:latin typeface="DINOT-LightItalic" panose="020B0504020101010102" pitchFamily="34" charset="77"/>
                <a:cs typeface="Carlito"/>
              </a:rPr>
              <a:t>July</a:t>
            </a:r>
            <a:r>
              <a:rPr lang="en-US" sz="1250" i="1" spc="-50" dirty="0">
                <a:solidFill>
                  <a:schemeClr val="tx2"/>
                </a:solidFill>
                <a:latin typeface="DINOT-LightItalic" panose="020B0504020101010102" pitchFamily="34" charset="77"/>
                <a:cs typeface="Times New Roman"/>
              </a:rPr>
              <a:t> </a:t>
            </a:r>
            <a:r>
              <a:rPr lang="en-US" sz="1250" i="1" spc="-10" dirty="0">
                <a:solidFill>
                  <a:schemeClr val="tx2"/>
                </a:solidFill>
                <a:latin typeface="DINOT-LightItalic" panose="020B0504020101010102" pitchFamily="34" charset="77"/>
                <a:cs typeface="Carlito"/>
              </a:rPr>
              <a:t>9-</a:t>
            </a:r>
            <a:r>
              <a:rPr lang="en-US" sz="1250" i="1" dirty="0">
                <a:solidFill>
                  <a:schemeClr val="tx2"/>
                </a:solidFill>
                <a:latin typeface="DINOT-LightItalic" panose="020B0504020101010102" pitchFamily="34" charset="77"/>
                <a:cs typeface="Carlito"/>
              </a:rPr>
              <a:t>12,</a:t>
            </a:r>
            <a:r>
              <a:rPr lang="en-US" sz="1250" i="1" spc="-55" dirty="0">
                <a:solidFill>
                  <a:schemeClr val="tx2"/>
                </a:solidFill>
                <a:latin typeface="DINOT-LightItalic" panose="020B0504020101010102" pitchFamily="34" charset="77"/>
                <a:cs typeface="Times New Roman"/>
              </a:rPr>
              <a:t> </a:t>
            </a:r>
            <a:r>
              <a:rPr lang="en-US" sz="1250" i="1" spc="-20" dirty="0">
                <a:solidFill>
                  <a:schemeClr val="tx2"/>
                </a:solidFill>
                <a:latin typeface="DINOT-LightItalic" panose="020B0504020101010102" pitchFamily="34" charset="77"/>
                <a:cs typeface="Carlito"/>
              </a:rPr>
              <a:t>2024</a:t>
            </a:r>
            <a:endParaRPr lang="en-US" sz="1250" i="1" dirty="0">
              <a:solidFill>
                <a:schemeClr val="tx2"/>
              </a:solidFill>
              <a:latin typeface="DINOT-LightItalic" panose="020B0504020101010102" pitchFamily="34" charset="77"/>
              <a:cs typeface="Carlito"/>
            </a:endParaRP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2FA3CF65-6091-15B5-76A7-1D0656ACD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3">
            <a:extLst>
              <a:ext uri="{FF2B5EF4-FFF2-40B4-BE49-F238E27FC236}">
                <a16:creationId xmlns:a16="http://schemas.microsoft.com/office/drawing/2014/main" id="{38FDECF6-3257-20CB-ECA4-1837D37BA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18" y="1800425"/>
            <a:ext cx="503517" cy="50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4">
            <a:extLst>
              <a:ext uri="{FF2B5EF4-FFF2-40B4-BE49-F238E27FC236}">
                <a16:creationId xmlns:a16="http://schemas.microsoft.com/office/drawing/2014/main" id="{24CFCF6A-BE2F-D1F3-99AF-5D913F52E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17" y="2592228"/>
            <a:ext cx="503517" cy="50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5">
            <a:extLst>
              <a:ext uri="{FF2B5EF4-FFF2-40B4-BE49-F238E27FC236}">
                <a16:creationId xmlns:a16="http://schemas.microsoft.com/office/drawing/2014/main" id="{23B084AA-A10D-FCC2-3B20-59DFC1DCC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17" y="3385709"/>
            <a:ext cx="503517" cy="50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6">
            <a:extLst>
              <a:ext uri="{FF2B5EF4-FFF2-40B4-BE49-F238E27FC236}">
                <a16:creationId xmlns:a16="http://schemas.microsoft.com/office/drawing/2014/main" id="{99F9F438-8B1A-BCDA-E09B-AD2DF76E8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17" y="4185049"/>
            <a:ext cx="503517" cy="50351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A71DAF6-8D02-E9CE-9A31-01CF63E6A9F7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E3747A-377D-DD36-DAD8-29F7CCD99060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7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9E22EEDD-C417-112B-777E-D63297EBCF3D}"/>
              </a:ext>
            </a:extLst>
          </p:cNvPr>
          <p:cNvSpPr/>
          <p:nvPr/>
        </p:nvSpPr>
        <p:spPr>
          <a:xfrm>
            <a:off x="1783831" y="1672574"/>
            <a:ext cx="9676652" cy="750007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softEdge rad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r>
              <a:rPr lang="en-GB" sz="1750" b="1" kern="0" dirty="0">
                <a:solidFill>
                  <a:schemeClr val="tx2"/>
                </a:solidFill>
                <a:latin typeface="DINOT-Bold" panose="02000503030000020003" pitchFamily="2" charset="77"/>
              </a:rPr>
              <a:t>Using multiple data sources and information (including triangulation)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D8CCBDF1-3A32-BDD9-859E-9983FF8C982E}"/>
              </a:ext>
            </a:extLst>
          </p:cNvPr>
          <p:cNvSpPr/>
          <p:nvPr/>
        </p:nvSpPr>
        <p:spPr>
          <a:xfrm>
            <a:off x="1783831" y="2468984"/>
            <a:ext cx="9676652" cy="750007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softEdge rad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r>
              <a:rPr lang="en-GB" sz="1750" b="1" kern="0" spc="-20" dirty="0">
                <a:solidFill>
                  <a:schemeClr val="tx2"/>
                </a:solidFill>
                <a:latin typeface="DINOT-Bold" panose="02000503030000020003" pitchFamily="2" charset="77"/>
              </a:rPr>
              <a:t>Data collection should not be intrusive or burdensome, protection of confidentiality and privacy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26F6BBF1-6549-EE0E-A99F-55070704D151}"/>
              </a:ext>
            </a:extLst>
          </p:cNvPr>
          <p:cNvSpPr/>
          <p:nvPr/>
        </p:nvSpPr>
        <p:spPr>
          <a:xfrm>
            <a:off x="1783831" y="3265394"/>
            <a:ext cx="9676652" cy="750007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softEdge rad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r>
              <a:rPr lang="en-GB" sz="1750" b="1" kern="0" dirty="0">
                <a:solidFill>
                  <a:schemeClr val="tx2"/>
                </a:solidFill>
                <a:latin typeface="DINOT-Bold" panose="02000503030000020003" pitchFamily="2" charset="77"/>
              </a:rPr>
              <a:t>Human and financial cost of active monitoring to be considered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7950BD8E-A59D-C529-F1EE-9D7E19EE3F7F}"/>
              </a:ext>
            </a:extLst>
          </p:cNvPr>
          <p:cNvSpPr/>
          <p:nvPr/>
        </p:nvSpPr>
        <p:spPr>
          <a:xfrm>
            <a:off x="1783831" y="4061805"/>
            <a:ext cx="9676652" cy="750007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softEdge rad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r>
              <a:rPr lang="en-GB" sz="1750" b="1" kern="0" dirty="0">
                <a:solidFill>
                  <a:schemeClr val="tx2"/>
                </a:solidFill>
                <a:latin typeface="DINOT-Bold" panose="02000503030000020003" pitchFamily="2" charset="77"/>
              </a:rPr>
              <a:t>Human and financial cost of active monitoring to be considered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E05B54B-C476-C0D3-E5FD-7E5253257DAC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00" dirty="0">
                <a:solidFill>
                  <a:schemeClr val="accent1"/>
                </a:solidFill>
                <a:latin typeface="DINOT-Regular" panose="02000503030000020003" pitchFamily="2" charset="77"/>
              </a:rPr>
              <a:t>HIVST M&amp;E General </a:t>
            </a:r>
            <a:r>
              <a:rPr lang="it-IT" sz="2500" dirty="0" err="1">
                <a:solidFill>
                  <a:schemeClr val="accent1"/>
                </a:solidFill>
                <a:latin typeface="DINOT-Regular" panose="02000503030000020003" pitchFamily="2" charset="77"/>
              </a:rPr>
              <a:t>Principles</a:t>
            </a:r>
            <a:endParaRPr lang="en-US" sz="250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61EABD7A-C705-7C0A-02DF-8FDD0A555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167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: Rounded Corners 26">
            <a:extLst>
              <a:ext uri="{FF2B5EF4-FFF2-40B4-BE49-F238E27FC236}">
                <a16:creationId xmlns:a16="http://schemas.microsoft.com/office/drawing/2014/main" id="{F479A618-736F-D8CF-7C21-97FDE14B70DF}"/>
              </a:ext>
            </a:extLst>
          </p:cNvPr>
          <p:cNvSpPr/>
          <p:nvPr/>
        </p:nvSpPr>
        <p:spPr>
          <a:xfrm>
            <a:off x="9004514" y="2899951"/>
            <a:ext cx="2450885" cy="86832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en-US" sz="1500" spc="-3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Target</a:t>
            </a:r>
            <a:r>
              <a:rPr lang="en-US" sz="1500" spc="-65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groups</a:t>
            </a:r>
            <a:r>
              <a:rPr lang="en-US" sz="1500" spc="-55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for</a:t>
            </a:r>
            <a:r>
              <a:rPr lang="en-US" sz="1500" spc="-5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35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HIVST.</a:t>
            </a:r>
            <a:r>
              <a:rPr lang="en-US" sz="1500" spc="-65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2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Group</a:t>
            </a:r>
            <a:r>
              <a:rPr lang="en-US" sz="1500" spc="-2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size.</a:t>
            </a:r>
            <a:r>
              <a:rPr lang="en-US" sz="1500" spc="-8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Coverage</a:t>
            </a:r>
            <a:r>
              <a:rPr lang="en-US" sz="1500" spc="-65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of</a:t>
            </a:r>
            <a:r>
              <a:rPr lang="en-US" sz="1500" spc="-7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HIVST.</a:t>
            </a:r>
            <a:endParaRPr lang="en-US" sz="1500" dirty="0">
              <a:solidFill>
                <a:schemeClr val="tx2"/>
              </a:solidFill>
              <a:latin typeface="DINOT-Regular" panose="02000503030000020003" pitchFamily="2" charset="77"/>
              <a:cs typeface="Carlito"/>
            </a:endParaRPr>
          </a:p>
        </p:txBody>
      </p:sp>
      <p:sp>
        <p:nvSpPr>
          <p:cNvPr id="56" name="Rectangle: Rounded Corners 38">
            <a:extLst>
              <a:ext uri="{FF2B5EF4-FFF2-40B4-BE49-F238E27FC236}">
                <a16:creationId xmlns:a16="http://schemas.microsoft.com/office/drawing/2014/main" id="{0B33E221-1B22-458E-7B44-4CF0EA978024}"/>
              </a:ext>
            </a:extLst>
          </p:cNvPr>
          <p:cNvSpPr/>
          <p:nvPr/>
        </p:nvSpPr>
        <p:spPr>
          <a:xfrm>
            <a:off x="736597" y="2249006"/>
            <a:ext cx="2681417" cy="901027"/>
          </a:xfrm>
          <a:prstGeom prst="roundRect">
            <a:avLst/>
          </a:prstGeom>
          <a:solidFill>
            <a:schemeClr val="accent1">
              <a:alpha val="5007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26060" marR="219710" indent="-635" algn="ctr">
              <a:spcBef>
                <a:spcPts val="390"/>
              </a:spcBef>
            </a:pPr>
            <a:r>
              <a:rPr lang="en-US" sz="150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HIV Testing service</a:t>
            </a:r>
            <a:r>
              <a:rPr lang="en-US" sz="1500" spc="-7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register,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HIVST</a:t>
            </a:r>
            <a:r>
              <a:rPr lang="en-US" sz="1500" spc="-95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order</a:t>
            </a:r>
            <a:r>
              <a:rPr lang="en-US" sz="1500" spc="-65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form,</a:t>
            </a:r>
            <a:r>
              <a:rPr lang="en-US" sz="1500" spc="-85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2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sale</a:t>
            </a:r>
            <a:r>
              <a:rPr lang="en-US" sz="1500" spc="-2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registers</a:t>
            </a:r>
            <a:endParaRPr lang="en-US" sz="1500" dirty="0">
              <a:solidFill>
                <a:schemeClr val="tx2"/>
              </a:solidFill>
              <a:latin typeface="DINOT-Regular" panose="02000503030000020003" pitchFamily="2" charset="77"/>
              <a:cs typeface="Carlito"/>
            </a:endParaRPr>
          </a:p>
        </p:txBody>
      </p:sp>
      <p:sp>
        <p:nvSpPr>
          <p:cNvPr id="57" name="Rectangle: Rounded Corners 36">
            <a:extLst>
              <a:ext uri="{FF2B5EF4-FFF2-40B4-BE49-F238E27FC236}">
                <a16:creationId xmlns:a16="http://schemas.microsoft.com/office/drawing/2014/main" id="{A5B34CE2-AF98-C7AB-E1DD-8F072184A334}"/>
              </a:ext>
            </a:extLst>
          </p:cNvPr>
          <p:cNvSpPr/>
          <p:nvPr/>
        </p:nvSpPr>
        <p:spPr>
          <a:xfrm>
            <a:off x="736597" y="1838454"/>
            <a:ext cx="2681417" cy="35641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2700" marR="5080" algn="ctr">
              <a:lnSpc>
                <a:spcPct val="107500"/>
              </a:lnSpc>
              <a:spcBef>
                <a:spcPts val="100"/>
              </a:spcBef>
            </a:pPr>
            <a:r>
              <a:rPr lang="en-US" sz="1500" spc="-1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Routine</a:t>
            </a:r>
            <a:r>
              <a:rPr lang="en-US" sz="1500" spc="-55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2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HIVST</a:t>
            </a:r>
            <a:r>
              <a:rPr lang="en-US" sz="1500" spc="-20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monitoring</a:t>
            </a:r>
            <a:endParaRPr lang="en-US" sz="1500" dirty="0">
              <a:solidFill>
                <a:schemeClr val="bg1"/>
              </a:solidFill>
              <a:latin typeface="DINOT-Regular" panose="02000503030000020003" pitchFamily="2" charset="77"/>
              <a:cs typeface="Carlito"/>
            </a:endParaRPr>
          </a:p>
        </p:txBody>
      </p:sp>
      <p:sp>
        <p:nvSpPr>
          <p:cNvPr id="58" name="Rectangle: Rounded Corners 35">
            <a:extLst>
              <a:ext uri="{FF2B5EF4-FFF2-40B4-BE49-F238E27FC236}">
                <a16:creationId xmlns:a16="http://schemas.microsoft.com/office/drawing/2014/main" id="{5B265F00-F9AB-AF0F-B37E-C144C3E3F7D0}"/>
              </a:ext>
            </a:extLst>
          </p:cNvPr>
          <p:cNvSpPr/>
          <p:nvPr/>
        </p:nvSpPr>
        <p:spPr>
          <a:xfrm>
            <a:off x="9004514" y="4496112"/>
            <a:ext cx="2450885" cy="86832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lang="en-US" sz="1500" spc="-2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Percentage</a:t>
            </a:r>
            <a:r>
              <a:rPr lang="en-US" sz="1500" spc="-5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accessing</a:t>
            </a:r>
            <a:r>
              <a:rPr lang="en-US" sz="1500" spc="-1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confirmatory</a:t>
            </a:r>
            <a:r>
              <a:rPr lang="en-US" sz="1500" spc="-55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test,</a:t>
            </a:r>
            <a:r>
              <a:rPr lang="en-US" sz="1500" spc="-7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55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ART,</a:t>
            </a:r>
            <a:r>
              <a:rPr lang="en-US" sz="1500" spc="-45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30" dirty="0" err="1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PrEP</a:t>
            </a: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,</a:t>
            </a:r>
            <a:r>
              <a:rPr lang="en-US" sz="1500" spc="-3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2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etc.</a:t>
            </a:r>
            <a:endParaRPr lang="en-US" sz="1500" dirty="0">
              <a:solidFill>
                <a:schemeClr val="accent1"/>
              </a:solidFill>
              <a:latin typeface="DINOT-Regular" panose="02000503030000020003" pitchFamily="2" charset="77"/>
              <a:cs typeface="Carlito"/>
            </a:endParaRPr>
          </a:p>
        </p:txBody>
      </p:sp>
      <p:sp>
        <p:nvSpPr>
          <p:cNvPr id="59" name="object 7">
            <a:extLst>
              <a:ext uri="{FF2B5EF4-FFF2-40B4-BE49-F238E27FC236}">
                <a16:creationId xmlns:a16="http://schemas.microsoft.com/office/drawing/2014/main" id="{E94E0DC9-0C46-0A3E-295F-F654F4638231}"/>
              </a:ext>
            </a:extLst>
          </p:cNvPr>
          <p:cNvSpPr txBox="1"/>
          <p:nvPr/>
        </p:nvSpPr>
        <p:spPr>
          <a:xfrm>
            <a:off x="736597" y="1109884"/>
            <a:ext cx="3176642" cy="282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750" spc="-1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Routine</a:t>
            </a:r>
            <a:r>
              <a:rPr lang="en-US" sz="1750" spc="-9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750" spc="-10" dirty="0" err="1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programme</a:t>
            </a:r>
            <a:r>
              <a:rPr lang="en-US" sz="1750" spc="-45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750" spc="-1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monitoring</a:t>
            </a:r>
            <a:endParaRPr lang="en-US" sz="1750" dirty="0">
              <a:solidFill>
                <a:schemeClr val="accent1"/>
              </a:solidFill>
              <a:latin typeface="DINOT-Regular" panose="02000503030000020003" pitchFamily="2" charset="77"/>
              <a:cs typeface="Carlito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3C36AE28-8D97-6B75-E3E2-6AC51FB51932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dirty="0">
                <a:solidFill>
                  <a:schemeClr val="accent1"/>
                </a:solidFill>
                <a:latin typeface="DINOT-Regular" panose="02000503030000020003" pitchFamily="2" charset="77"/>
                <a:cs typeface="Arial"/>
              </a:rPr>
              <a:t>Key</a:t>
            </a:r>
            <a:r>
              <a:rPr lang="en-GB" sz="2500" spc="45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GB" sz="2500" dirty="0">
                <a:solidFill>
                  <a:schemeClr val="accent1"/>
                </a:solidFill>
                <a:latin typeface="DINOT-Regular" panose="02000503030000020003" pitchFamily="2" charset="77"/>
                <a:cs typeface="Arial"/>
              </a:rPr>
              <a:t>Data</a:t>
            </a:r>
            <a:r>
              <a:rPr lang="en-GB" sz="2500" spc="6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GB" sz="2500" dirty="0">
                <a:solidFill>
                  <a:schemeClr val="accent1"/>
                </a:solidFill>
                <a:latin typeface="DINOT-Regular" panose="02000503030000020003" pitchFamily="2" charset="77"/>
                <a:cs typeface="Arial"/>
              </a:rPr>
              <a:t>Sources</a:t>
            </a:r>
            <a:r>
              <a:rPr lang="en-GB" sz="2500" spc="35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GB" sz="2500" dirty="0">
                <a:solidFill>
                  <a:schemeClr val="accent1"/>
                </a:solidFill>
                <a:latin typeface="DINOT-Regular" panose="02000503030000020003" pitchFamily="2" charset="77"/>
                <a:cs typeface="Arial"/>
              </a:rPr>
              <a:t>for</a:t>
            </a:r>
            <a:r>
              <a:rPr lang="en-GB" sz="2500" spc="6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GB" sz="2500" dirty="0">
                <a:solidFill>
                  <a:schemeClr val="accent1"/>
                </a:solidFill>
                <a:latin typeface="DINOT-Regular" panose="02000503030000020003" pitchFamily="2" charset="77"/>
                <a:cs typeface="Arial"/>
              </a:rPr>
              <a:t>HIVST</a:t>
            </a:r>
            <a:r>
              <a:rPr lang="en-GB" sz="2500" spc="3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GB" sz="2500" spc="-25" dirty="0">
                <a:solidFill>
                  <a:schemeClr val="accent1"/>
                </a:solidFill>
                <a:latin typeface="DINOT-Regular" panose="02000503030000020003" pitchFamily="2" charset="77"/>
                <a:cs typeface="Arial"/>
              </a:rPr>
              <a:t>M&amp;E</a:t>
            </a:r>
            <a:endParaRPr lang="en-US" sz="250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F3B3308-EAB3-593A-EE9F-689556323334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 dirty="0">
              <a:latin typeface="DINOT-Regular" panose="02000503030000020003" pitchFamily="2" charset="77"/>
            </a:endParaRP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8CC6A5BC-AAA0-95B8-935C-10A195ECC2A6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 dirty="0">
                <a:solidFill>
                  <a:schemeClr val="tx2"/>
                </a:solidFill>
                <a:latin typeface="DINOT-Regular" panose="02000503030000020003" pitchFamily="2" charset="77"/>
              </a:rPr>
              <a:t>7</a:t>
            </a:r>
          </a:p>
        </p:txBody>
      </p:sp>
      <p:sp>
        <p:nvSpPr>
          <p:cNvPr id="63" name="Right Brace 62">
            <a:extLst>
              <a:ext uri="{FF2B5EF4-FFF2-40B4-BE49-F238E27FC236}">
                <a16:creationId xmlns:a16="http://schemas.microsoft.com/office/drawing/2014/main" id="{DB78AB5A-8D9F-4BA2-9488-FB344D25D55F}"/>
              </a:ext>
            </a:extLst>
          </p:cNvPr>
          <p:cNvSpPr/>
          <p:nvPr/>
        </p:nvSpPr>
        <p:spPr>
          <a:xfrm rot="16200000">
            <a:off x="4669099" y="-2364155"/>
            <a:ext cx="219014" cy="8084018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: Rounded Corners 26">
            <a:extLst>
              <a:ext uri="{FF2B5EF4-FFF2-40B4-BE49-F238E27FC236}">
                <a16:creationId xmlns:a16="http://schemas.microsoft.com/office/drawing/2014/main" id="{7FEAD860-76E8-3047-FDCF-989E048AB443}"/>
              </a:ext>
            </a:extLst>
          </p:cNvPr>
          <p:cNvSpPr/>
          <p:nvPr/>
        </p:nvSpPr>
        <p:spPr>
          <a:xfrm>
            <a:off x="9004514" y="3816078"/>
            <a:ext cx="2450885" cy="632230"/>
          </a:xfrm>
          <a:prstGeom prst="roundRect">
            <a:avLst/>
          </a:prstGeom>
          <a:solidFill>
            <a:schemeClr val="accent2">
              <a:alpha val="49765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en-US" sz="150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Group</a:t>
            </a:r>
            <a:r>
              <a:rPr lang="en-US" sz="1500" spc="-3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using</a:t>
            </a:r>
            <a:r>
              <a:rPr lang="en-US" sz="1500" spc="-75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3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HIVST.</a:t>
            </a:r>
            <a:r>
              <a:rPr lang="en-US" sz="1500" spc="-4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Positivity</a:t>
            </a:r>
            <a:r>
              <a:rPr lang="en-US" sz="1500" spc="-65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2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rate</a:t>
            </a:r>
            <a:r>
              <a:rPr lang="en-US" sz="1500" spc="-2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of</a:t>
            </a:r>
            <a:r>
              <a:rPr lang="en-US" sz="1500" spc="-45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HIVST.</a:t>
            </a:r>
            <a:endParaRPr lang="en-US" sz="1500" dirty="0">
              <a:solidFill>
                <a:schemeClr val="tx2"/>
              </a:solidFill>
              <a:latin typeface="DINOT-Regular" panose="02000503030000020003" pitchFamily="2" charset="77"/>
              <a:cs typeface="Carlito"/>
            </a:endParaRPr>
          </a:p>
        </p:txBody>
      </p:sp>
      <p:sp>
        <p:nvSpPr>
          <p:cNvPr id="65" name="Rectangle: Rounded Corners 38">
            <a:extLst>
              <a:ext uri="{FF2B5EF4-FFF2-40B4-BE49-F238E27FC236}">
                <a16:creationId xmlns:a16="http://schemas.microsoft.com/office/drawing/2014/main" id="{54CAAFC7-FF88-3C46-159B-CEE5CFD4112C}"/>
              </a:ext>
            </a:extLst>
          </p:cNvPr>
          <p:cNvSpPr/>
          <p:nvPr/>
        </p:nvSpPr>
        <p:spPr>
          <a:xfrm>
            <a:off x="6139198" y="2518070"/>
            <a:ext cx="2681417" cy="901027"/>
          </a:xfrm>
          <a:prstGeom prst="roundRect">
            <a:avLst/>
          </a:prstGeom>
          <a:solidFill>
            <a:schemeClr val="accent1">
              <a:alpha val="5007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41935" marR="236854" algn="ctr">
              <a:lnSpc>
                <a:spcPct val="107200"/>
              </a:lnSpc>
              <a:spcBef>
                <a:spcPts val="740"/>
              </a:spcBef>
            </a:pPr>
            <a:r>
              <a:rPr lang="en-US" sz="1500" spc="-2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ART/</a:t>
            </a:r>
            <a:r>
              <a:rPr lang="en-US" sz="1500" spc="-20" dirty="0" err="1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PrEP</a:t>
            </a:r>
            <a:r>
              <a:rPr lang="en-US" sz="1500" spc="-3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service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3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register,</a:t>
            </a:r>
            <a:r>
              <a:rPr lang="en-US" sz="1500" spc="-4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HTS</a:t>
            </a:r>
            <a:r>
              <a:rPr lang="en-US" sz="1500" spc="-35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25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register,</a:t>
            </a:r>
            <a:r>
              <a:rPr lang="en-US" sz="1500" spc="-25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health</a:t>
            </a:r>
            <a:r>
              <a:rPr lang="en-US" sz="1500" spc="-75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statistics</a:t>
            </a:r>
            <a:endParaRPr lang="en-US" sz="1500" dirty="0">
              <a:solidFill>
                <a:schemeClr val="tx2"/>
              </a:solidFill>
              <a:latin typeface="DINOT-Regular" panose="02000503030000020003" pitchFamily="2" charset="77"/>
              <a:cs typeface="Carlito"/>
            </a:endParaRPr>
          </a:p>
        </p:txBody>
      </p:sp>
      <p:sp>
        <p:nvSpPr>
          <p:cNvPr id="66" name="Rectangle: Rounded Corners 36">
            <a:extLst>
              <a:ext uri="{FF2B5EF4-FFF2-40B4-BE49-F238E27FC236}">
                <a16:creationId xmlns:a16="http://schemas.microsoft.com/office/drawing/2014/main" id="{C7F8D6AD-D58A-8FE1-58FF-8AF0B9C3D2A6}"/>
              </a:ext>
            </a:extLst>
          </p:cNvPr>
          <p:cNvSpPr/>
          <p:nvPr/>
        </p:nvSpPr>
        <p:spPr>
          <a:xfrm>
            <a:off x="6139198" y="1839605"/>
            <a:ext cx="2681417" cy="63223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100"/>
              </a:spcBef>
            </a:pPr>
            <a:r>
              <a:rPr lang="en-US" sz="150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Data</a:t>
            </a:r>
            <a:r>
              <a:rPr lang="en-US" sz="1500" spc="-75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on</a:t>
            </a:r>
            <a:r>
              <a:rPr lang="en-US" sz="1500" spc="-55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use</a:t>
            </a:r>
            <a:r>
              <a:rPr lang="en-US" sz="1500" spc="-50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of</a:t>
            </a:r>
            <a:r>
              <a:rPr lang="en-US" sz="1500" spc="-55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2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HIVST</a:t>
            </a:r>
            <a:r>
              <a:rPr lang="en-US" sz="1500" spc="-20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from</a:t>
            </a:r>
            <a:r>
              <a:rPr lang="en-US" sz="1500" spc="-70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other</a:t>
            </a:r>
            <a:r>
              <a:rPr lang="en-US" sz="1500" spc="-70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service</a:t>
            </a:r>
            <a:r>
              <a:rPr lang="en-US" sz="1500" spc="-75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2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data</a:t>
            </a:r>
            <a:endParaRPr lang="en-US" sz="1500" dirty="0">
              <a:solidFill>
                <a:schemeClr val="bg1"/>
              </a:solidFill>
              <a:latin typeface="DINOT-Regular" panose="02000503030000020003" pitchFamily="2" charset="77"/>
              <a:cs typeface="Carlito"/>
            </a:endParaRPr>
          </a:p>
        </p:txBody>
      </p:sp>
      <p:sp>
        <p:nvSpPr>
          <p:cNvPr id="67" name="Rectangle: Rounded Corners 38">
            <a:extLst>
              <a:ext uri="{FF2B5EF4-FFF2-40B4-BE49-F238E27FC236}">
                <a16:creationId xmlns:a16="http://schemas.microsoft.com/office/drawing/2014/main" id="{0AC2071B-C3BC-E0F7-7646-25585D524EBE}"/>
              </a:ext>
            </a:extLst>
          </p:cNvPr>
          <p:cNvSpPr/>
          <p:nvPr/>
        </p:nvSpPr>
        <p:spPr>
          <a:xfrm>
            <a:off x="3437898" y="2249006"/>
            <a:ext cx="2681417" cy="901027"/>
          </a:xfrm>
          <a:prstGeom prst="roundRect">
            <a:avLst/>
          </a:prstGeom>
          <a:solidFill>
            <a:schemeClr val="accent1">
              <a:alpha val="5007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04775" marR="98425" indent="59055" algn="ctr">
              <a:spcBef>
                <a:spcPts val="985"/>
              </a:spcBef>
            </a:pP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Self-administered</a:t>
            </a:r>
            <a:r>
              <a:rPr lang="en-US" sz="1500" spc="-5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forms,</a:t>
            </a:r>
            <a:r>
              <a:rPr lang="en-US" sz="1500" spc="-3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client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feedback,</a:t>
            </a:r>
            <a:r>
              <a:rPr lang="en-US" sz="1500" spc="-6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hotline</a:t>
            </a:r>
            <a:r>
              <a:rPr lang="en-US" sz="1500" spc="-75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follow</a:t>
            </a:r>
            <a:r>
              <a:rPr lang="en-US" sz="1500" spc="-4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up</a:t>
            </a:r>
            <a:r>
              <a:rPr lang="en-US" sz="1500" spc="-6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2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calls</a:t>
            </a:r>
            <a:endParaRPr lang="en-US" sz="1500" dirty="0">
              <a:solidFill>
                <a:schemeClr val="tx2"/>
              </a:solidFill>
              <a:latin typeface="DINOT-Regular" panose="02000503030000020003" pitchFamily="2" charset="77"/>
              <a:cs typeface="Carlito"/>
            </a:endParaRPr>
          </a:p>
        </p:txBody>
      </p:sp>
      <p:sp>
        <p:nvSpPr>
          <p:cNvPr id="68" name="Rectangle: Rounded Corners 36">
            <a:extLst>
              <a:ext uri="{FF2B5EF4-FFF2-40B4-BE49-F238E27FC236}">
                <a16:creationId xmlns:a16="http://schemas.microsoft.com/office/drawing/2014/main" id="{29A51B82-D5DB-CC4A-9A10-17023376F3C0}"/>
              </a:ext>
            </a:extLst>
          </p:cNvPr>
          <p:cNvSpPr/>
          <p:nvPr/>
        </p:nvSpPr>
        <p:spPr>
          <a:xfrm>
            <a:off x="3437898" y="1838454"/>
            <a:ext cx="2681417" cy="35641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500" spc="-10" dirty="0">
                <a:solidFill>
                  <a:srgbClr val="FFFFFF"/>
                </a:solidFill>
                <a:latin typeface="DINOT-Regular" panose="02000503030000020003" pitchFamily="2" charset="77"/>
                <a:cs typeface="Carlito"/>
              </a:rPr>
              <a:t>Self-reported</a:t>
            </a:r>
            <a:r>
              <a:rPr lang="en-US" sz="1500" spc="-35" dirty="0">
                <a:solidFill>
                  <a:srgbClr val="FFFFFF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rgbClr val="FFFFFF"/>
                </a:solidFill>
                <a:latin typeface="DINOT-Regular" panose="02000503030000020003" pitchFamily="2" charset="77"/>
                <a:cs typeface="Carlito"/>
              </a:rPr>
              <a:t>data</a:t>
            </a:r>
            <a:r>
              <a:rPr lang="en-US" sz="1500" spc="-65" dirty="0">
                <a:solidFill>
                  <a:srgbClr val="FFFFFF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rgbClr val="FFFFFF"/>
                </a:solidFill>
                <a:latin typeface="DINOT-Regular" panose="02000503030000020003" pitchFamily="2" charset="77"/>
                <a:cs typeface="Carlito"/>
              </a:rPr>
              <a:t>on</a:t>
            </a:r>
            <a:r>
              <a:rPr lang="en-US" sz="1500" spc="-55" dirty="0">
                <a:solidFill>
                  <a:srgbClr val="FFFFFF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20" dirty="0">
                <a:solidFill>
                  <a:srgbClr val="FFFFFF"/>
                </a:solidFill>
                <a:latin typeface="DINOT-Regular" panose="02000503030000020003" pitchFamily="2" charset="77"/>
                <a:cs typeface="Carlito"/>
              </a:rPr>
              <a:t>HIVST</a:t>
            </a:r>
            <a:endParaRPr lang="en-US" sz="1500" dirty="0">
              <a:latin typeface="DINOT-Regular" panose="02000503030000020003" pitchFamily="2" charset="77"/>
              <a:cs typeface="Carlito"/>
            </a:endParaRPr>
          </a:p>
        </p:txBody>
      </p:sp>
      <p:sp>
        <p:nvSpPr>
          <p:cNvPr id="69" name="Rectangle: Rounded Corners 36">
            <a:extLst>
              <a:ext uri="{FF2B5EF4-FFF2-40B4-BE49-F238E27FC236}">
                <a16:creationId xmlns:a16="http://schemas.microsoft.com/office/drawing/2014/main" id="{0043E642-18AC-7E84-AFA8-C7E14DEF3755}"/>
              </a:ext>
            </a:extLst>
          </p:cNvPr>
          <p:cNvSpPr/>
          <p:nvPr/>
        </p:nvSpPr>
        <p:spPr>
          <a:xfrm>
            <a:off x="9004514" y="1677853"/>
            <a:ext cx="2450885" cy="117429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2700" marR="5080" algn="ctr">
              <a:lnSpc>
                <a:spcPct val="107200"/>
              </a:lnSpc>
              <a:spcBef>
                <a:spcPts val="105"/>
              </a:spcBef>
            </a:pPr>
            <a:r>
              <a:rPr lang="en-US" sz="150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Special</a:t>
            </a:r>
            <a:r>
              <a:rPr lang="en-US" sz="1500" spc="-80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surveys,</a:t>
            </a:r>
            <a:r>
              <a:rPr lang="en-US" sz="1500" spc="-55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population</a:t>
            </a:r>
            <a:r>
              <a:rPr lang="en-US" sz="1500" spc="-75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2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size</a:t>
            </a:r>
            <a:r>
              <a:rPr lang="en-US" sz="1500" spc="-20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data,</a:t>
            </a:r>
            <a:r>
              <a:rPr lang="en-US" sz="1500" spc="-45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client/patient-</a:t>
            </a:r>
            <a:r>
              <a:rPr lang="en-US" sz="1500" spc="-2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based</a:t>
            </a:r>
            <a:r>
              <a:rPr lang="en-US" sz="1500" spc="-20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surveys</a:t>
            </a:r>
            <a:endParaRPr lang="en-US" sz="1500" dirty="0">
              <a:solidFill>
                <a:schemeClr val="bg1"/>
              </a:solidFill>
              <a:latin typeface="DINOT-Regular" panose="02000503030000020003" pitchFamily="2" charset="77"/>
              <a:cs typeface="Carlito"/>
            </a:endParaRPr>
          </a:p>
        </p:txBody>
      </p:sp>
      <p:sp>
        <p:nvSpPr>
          <p:cNvPr id="70" name="Rectangle: Rounded Corners 26">
            <a:extLst>
              <a:ext uri="{FF2B5EF4-FFF2-40B4-BE49-F238E27FC236}">
                <a16:creationId xmlns:a16="http://schemas.microsoft.com/office/drawing/2014/main" id="{89F0B0CA-5027-C7DC-72BA-3DD7FFC23549}"/>
              </a:ext>
            </a:extLst>
          </p:cNvPr>
          <p:cNvSpPr/>
          <p:nvPr/>
        </p:nvSpPr>
        <p:spPr>
          <a:xfrm>
            <a:off x="736598" y="3209853"/>
            <a:ext cx="2681416" cy="137910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984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HIVST</a:t>
            </a:r>
            <a:r>
              <a:rPr lang="en-US" sz="1500" spc="-65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kits</a:t>
            </a:r>
            <a:r>
              <a:rPr lang="en-US" sz="1500" spc="-75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distributed</a:t>
            </a:r>
            <a:endParaRPr lang="en-US" sz="1500" dirty="0">
              <a:solidFill>
                <a:schemeClr val="bg1"/>
              </a:solidFill>
              <a:latin typeface="DINOT-Regular" panose="02000503030000020003" pitchFamily="2" charset="77"/>
              <a:cs typeface="Carlito"/>
            </a:endParaRPr>
          </a:p>
          <a:p>
            <a:pPr marL="298450" marR="471170" indent="-285750">
              <a:buFont typeface="Arial" panose="020B0604020202020204" pitchFamily="34" charset="0"/>
              <a:buChar char="•"/>
            </a:pPr>
            <a:r>
              <a:rPr lang="en-US" sz="1500" spc="-1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People</a:t>
            </a:r>
            <a:r>
              <a:rPr lang="en-US" sz="1500" spc="-55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receiving</a:t>
            </a:r>
            <a:r>
              <a:rPr lang="en-US" sz="1500" spc="-10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HIVST</a:t>
            </a:r>
            <a:endParaRPr lang="en-US" sz="1500" dirty="0">
              <a:solidFill>
                <a:schemeClr val="bg1"/>
              </a:solidFill>
              <a:latin typeface="DINOT-Regular" panose="02000503030000020003" pitchFamily="2" charset="77"/>
              <a:cs typeface="Carlito"/>
            </a:endParaRPr>
          </a:p>
          <a:p>
            <a:pPr marL="298450" marR="314960" indent="-285750">
              <a:buFont typeface="Arial" panose="020B0604020202020204" pitchFamily="34" charset="0"/>
              <a:buChar char="•"/>
            </a:pPr>
            <a:r>
              <a:rPr lang="en-US" sz="1500" spc="-1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Coverage</a:t>
            </a:r>
            <a:r>
              <a:rPr lang="en-US" sz="1500" spc="-50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of</a:t>
            </a:r>
            <a:r>
              <a:rPr lang="en-US" sz="1500" spc="-75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20" dirty="0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HIVST</a:t>
            </a:r>
            <a:r>
              <a:rPr lang="en-US" sz="1500" spc="-20" dirty="0">
                <a:solidFill>
                  <a:schemeClr val="bg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 err="1">
                <a:solidFill>
                  <a:schemeClr val="bg1"/>
                </a:solidFill>
                <a:latin typeface="DINOT-Regular" panose="02000503030000020003" pitchFamily="2" charset="77"/>
                <a:cs typeface="Carlito"/>
              </a:rPr>
              <a:t>programme</a:t>
            </a:r>
            <a:endParaRPr lang="en-US" sz="1500" dirty="0">
              <a:solidFill>
                <a:schemeClr val="bg1"/>
              </a:solidFill>
              <a:latin typeface="DINOT-Regular" panose="02000503030000020003" pitchFamily="2" charset="77"/>
              <a:cs typeface="Carlito"/>
            </a:endParaRPr>
          </a:p>
        </p:txBody>
      </p:sp>
      <p:sp>
        <p:nvSpPr>
          <p:cNvPr id="71" name="Rectangle: Rounded Corners 26">
            <a:extLst>
              <a:ext uri="{FF2B5EF4-FFF2-40B4-BE49-F238E27FC236}">
                <a16:creationId xmlns:a16="http://schemas.microsoft.com/office/drawing/2014/main" id="{12D239D1-6036-0F2A-85D6-2E1D59752802}"/>
              </a:ext>
            </a:extLst>
          </p:cNvPr>
          <p:cNvSpPr/>
          <p:nvPr/>
        </p:nvSpPr>
        <p:spPr>
          <a:xfrm>
            <a:off x="3437899" y="3208157"/>
            <a:ext cx="2681416" cy="901027"/>
          </a:xfrm>
          <a:prstGeom prst="roundRect">
            <a:avLst/>
          </a:prstGeom>
          <a:solidFill>
            <a:schemeClr val="accent2">
              <a:alpha val="49765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2700" marR="5080" algn="ctr">
              <a:lnSpc>
                <a:spcPct val="107200"/>
              </a:lnSpc>
              <a:spcBef>
                <a:spcPts val="105"/>
              </a:spcBef>
            </a:pP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People</a:t>
            </a:r>
            <a:r>
              <a:rPr lang="en-US" sz="1500" spc="-55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reported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on</a:t>
            </a:r>
            <a:r>
              <a:rPr lang="en-US" sz="1500" spc="-45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using</a:t>
            </a:r>
            <a:r>
              <a:rPr lang="en-US" sz="1500" spc="-75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2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HIVST</a:t>
            </a:r>
            <a:r>
              <a:rPr lang="en-US" sz="1500" spc="-2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results.</a:t>
            </a:r>
            <a:r>
              <a:rPr lang="en-US" sz="1500" spc="-5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Reported</a:t>
            </a:r>
            <a:r>
              <a:rPr lang="en-US" sz="1500" spc="-2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results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positivity.</a:t>
            </a:r>
            <a:endParaRPr lang="en-US" sz="1500" dirty="0">
              <a:solidFill>
                <a:schemeClr val="tx2"/>
              </a:solidFill>
              <a:latin typeface="DINOT-Regular" panose="02000503030000020003" pitchFamily="2" charset="77"/>
              <a:cs typeface="Carlito"/>
            </a:endParaRPr>
          </a:p>
        </p:txBody>
      </p:sp>
      <p:sp>
        <p:nvSpPr>
          <p:cNvPr id="72" name="Rectangle: Rounded Corners 35">
            <a:extLst>
              <a:ext uri="{FF2B5EF4-FFF2-40B4-BE49-F238E27FC236}">
                <a16:creationId xmlns:a16="http://schemas.microsoft.com/office/drawing/2014/main" id="{36117138-3540-8674-B68D-E0E79CC6C781}"/>
              </a:ext>
            </a:extLst>
          </p:cNvPr>
          <p:cNvSpPr/>
          <p:nvPr/>
        </p:nvSpPr>
        <p:spPr>
          <a:xfrm>
            <a:off x="6139198" y="3465242"/>
            <a:ext cx="2681416" cy="112371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lang="en-US" sz="1500" spc="-1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People</a:t>
            </a:r>
            <a:r>
              <a:rPr lang="en-US" sz="1500" spc="-65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reported</a:t>
            </a:r>
            <a:r>
              <a:rPr lang="en-US" sz="1500" spc="-25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25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on</a:t>
            </a:r>
            <a:r>
              <a:rPr lang="en-US" sz="1500" spc="-25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using</a:t>
            </a:r>
            <a:r>
              <a:rPr lang="en-US" sz="1500" spc="-8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HIVST</a:t>
            </a:r>
            <a:r>
              <a:rPr lang="en-US" sz="1500" spc="-6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services</a:t>
            </a:r>
            <a:r>
              <a:rPr lang="en-US" sz="1500" spc="-1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prior</a:t>
            </a:r>
            <a:r>
              <a:rPr lang="en-US" sz="1500" spc="-6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to</a:t>
            </a:r>
            <a:r>
              <a:rPr lang="en-US" sz="1500" spc="-75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confirmatory</a:t>
            </a:r>
            <a:r>
              <a:rPr lang="en-US" sz="1500" spc="-1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HIV</a:t>
            </a:r>
            <a:r>
              <a:rPr lang="en-US" sz="1500" spc="-65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test,</a:t>
            </a:r>
            <a:r>
              <a:rPr lang="en-US" sz="1500" spc="-65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55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ART,</a:t>
            </a:r>
            <a:r>
              <a:rPr lang="en-US" sz="1500" spc="-45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20" dirty="0" err="1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PrEP</a:t>
            </a:r>
            <a:r>
              <a:rPr lang="en-US" sz="1500" spc="-2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,</a:t>
            </a:r>
            <a:r>
              <a:rPr lang="en-US" sz="150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 </a:t>
            </a:r>
            <a:r>
              <a:rPr lang="en-US" sz="1500" spc="-2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etc.</a:t>
            </a:r>
            <a:endParaRPr lang="en-US" sz="1500" dirty="0">
              <a:solidFill>
                <a:schemeClr val="accent1"/>
              </a:solidFill>
              <a:latin typeface="DINOT-Regular" panose="02000503030000020003" pitchFamily="2" charset="77"/>
              <a:cs typeface="Carlito"/>
            </a:endParaRPr>
          </a:p>
        </p:txBody>
      </p:sp>
      <p:sp>
        <p:nvSpPr>
          <p:cNvPr id="73" name="Rectangle: Rounded Corners 35">
            <a:extLst>
              <a:ext uri="{FF2B5EF4-FFF2-40B4-BE49-F238E27FC236}">
                <a16:creationId xmlns:a16="http://schemas.microsoft.com/office/drawing/2014/main" id="{8DE804EA-7FCB-1293-BD6E-F223481394E4}"/>
              </a:ext>
            </a:extLst>
          </p:cNvPr>
          <p:cNvSpPr/>
          <p:nvPr/>
        </p:nvSpPr>
        <p:spPr>
          <a:xfrm>
            <a:off x="3414583" y="4167308"/>
            <a:ext cx="2704731" cy="137910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98450" marR="248285" indent="-285750">
              <a:buFont typeface="Arial" panose="020B0604020202020204" pitchFamily="34" charset="0"/>
              <a:buChar char="•"/>
            </a:pPr>
            <a:r>
              <a:rPr lang="en-US" sz="1500" spc="-1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People</a:t>
            </a:r>
            <a:r>
              <a:rPr lang="en-US" sz="1500" spc="-65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reported</a:t>
            </a:r>
            <a:r>
              <a:rPr lang="en-US" sz="1500" spc="-2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on</a:t>
            </a:r>
            <a:r>
              <a:rPr lang="en-US" sz="1500" spc="-6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2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using</a:t>
            </a:r>
            <a:r>
              <a:rPr lang="en-US" sz="1500" spc="-2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services</a:t>
            </a:r>
            <a:r>
              <a:rPr lang="en-US" sz="1500" spc="-75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after</a:t>
            </a:r>
            <a:r>
              <a:rPr lang="en-US" sz="1500" spc="-10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HIVST.</a:t>
            </a:r>
            <a:endParaRPr lang="en-US" sz="1500" dirty="0">
              <a:solidFill>
                <a:schemeClr val="accent1"/>
              </a:solidFill>
              <a:latin typeface="DINOT-Regular" panose="02000503030000020003" pitchFamily="2" charset="77"/>
              <a:cs typeface="Carlito"/>
            </a:endParaRPr>
          </a:p>
          <a:p>
            <a:pPr marL="298450" marR="508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Accessing</a:t>
            </a:r>
            <a:r>
              <a:rPr lang="en-US" sz="1500" spc="-75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1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confirmatory</a:t>
            </a:r>
            <a:r>
              <a:rPr lang="en-US" sz="1500" spc="-65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2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test,</a:t>
            </a:r>
            <a:r>
              <a:rPr lang="en-US" sz="1500" spc="-20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5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ART,</a:t>
            </a:r>
            <a:r>
              <a:rPr lang="en-US" sz="1500" spc="-35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55" dirty="0" err="1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PrEP</a:t>
            </a:r>
            <a:r>
              <a:rPr lang="en-US" sz="1500" spc="-55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,</a:t>
            </a:r>
            <a:r>
              <a:rPr lang="en-US" sz="1500" spc="-15" dirty="0">
                <a:solidFill>
                  <a:schemeClr val="accent1"/>
                </a:solidFill>
                <a:latin typeface="DINOT-Regular" panose="02000503030000020003" pitchFamily="2" charset="77"/>
                <a:cs typeface="Times New Roman"/>
              </a:rPr>
              <a:t> </a:t>
            </a:r>
            <a:r>
              <a:rPr lang="en-US" sz="1500" spc="-20" dirty="0">
                <a:solidFill>
                  <a:schemeClr val="accent1"/>
                </a:solidFill>
                <a:latin typeface="DINOT-Regular" panose="02000503030000020003" pitchFamily="2" charset="77"/>
                <a:cs typeface="Carlito"/>
              </a:rPr>
              <a:t>etc.</a:t>
            </a:r>
            <a:endParaRPr lang="en-US" sz="1500" dirty="0">
              <a:solidFill>
                <a:schemeClr val="accent1"/>
              </a:solidFill>
              <a:latin typeface="DINOT-Regular" panose="02000503030000020003" pitchFamily="2" charset="77"/>
              <a:cs typeface="Carlito"/>
            </a:endParaRP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25166971-55FB-C4BA-D6D5-DDCB97BDA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62626"/>
      </a:dk1>
      <a:lt1>
        <a:srgbClr val="FFFFFF"/>
      </a:lt1>
      <a:dk2>
        <a:srgbClr val="595959"/>
      </a:dk2>
      <a:lt2>
        <a:srgbClr val="E6E6E6"/>
      </a:lt2>
      <a:accent1>
        <a:srgbClr val="0093D5"/>
      </a:accent1>
      <a:accent2>
        <a:srgbClr val="74CEE2"/>
      </a:accent2>
      <a:accent3>
        <a:srgbClr val="38B549"/>
      </a:accent3>
      <a:accent4>
        <a:srgbClr val="CBDB2A"/>
      </a:accent4>
      <a:accent5>
        <a:srgbClr val="F1593A"/>
      </a:accent5>
      <a:accent6>
        <a:srgbClr val="FFF200"/>
      </a:accent6>
      <a:hlink>
        <a:srgbClr val="0066CC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F56CD889864843BBDDABBCD86C362D" ma:contentTypeVersion="4" ma:contentTypeDescription="Create a new document." ma:contentTypeScope="" ma:versionID="40018ac067066cd07ec7600bd30124f9">
  <xsd:schema xmlns:xsd="http://www.w3.org/2001/XMLSchema" xmlns:xs="http://www.w3.org/2001/XMLSchema" xmlns:p="http://schemas.microsoft.com/office/2006/metadata/properties" xmlns:ns2="0061148b-c7d6-4574-9263-e61503f8f51f" targetNamespace="http://schemas.microsoft.com/office/2006/metadata/properties" ma:root="true" ma:fieldsID="9cba2e774101c47c1d5b75b7966f1f8f" ns2:_="">
    <xsd:import namespace="0061148b-c7d6-4574-9263-e61503f8f5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61148b-c7d6-4574-9263-e61503f8f5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4E9BED-C677-40DF-921F-11121606960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0061148b-c7d6-4574-9263-e61503f8f51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5E21886-64D4-491A-ABB8-B2AA00A34D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8C1731-608C-4822-A0AF-323A6FDD66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61148b-c7d6-4574-9263-e61503f8f5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23514</TotalTime>
  <Words>3386</Words>
  <Application>Microsoft Office PowerPoint</Application>
  <PresentationFormat>Widescreen</PresentationFormat>
  <Paragraphs>398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Aptos</vt:lpstr>
      <vt:lpstr>Carlito</vt:lpstr>
      <vt:lpstr>Times New Roman</vt:lpstr>
      <vt:lpstr>DINOT-Regular</vt:lpstr>
      <vt:lpstr>Symbol</vt:lpstr>
      <vt:lpstr>DINOT-LightItalic</vt:lpstr>
      <vt:lpstr>Arial</vt:lpstr>
      <vt:lpstr>DINOT-Bold</vt:lpstr>
      <vt:lpstr>Wingdings,Sans-Serif</vt:lpstr>
      <vt:lpstr>Office Theme</vt:lpstr>
      <vt:lpstr>MODULE 7: MONITORING AND EVALUATION OF FACILITY BASED HIV SELF-TESTING </vt:lpstr>
      <vt:lpstr>Learning Objectives</vt:lpstr>
      <vt:lpstr>Introduction to Monitoring &amp;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 registers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Identify Bottlenecks and Areas for Improvement?  Cascade Analysis (1)</vt:lpstr>
      <vt:lpstr>How to Identify Bottlenecks and Areas for Improvement?  Cascade Analysis (2)</vt:lpstr>
      <vt:lpstr>PowerPoint Presentation</vt:lpstr>
      <vt:lpstr>PowerPoint Presentation</vt:lpstr>
      <vt:lpstr>Addressing Challenges in M&amp;E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INTRODUCTION TO DIFFERENTIATED TESTING SERVICES</dc:title>
  <dc:creator>Karin Hatzold</dc:creator>
  <cp:lastModifiedBy>MSIMANGA, Busisiwe</cp:lastModifiedBy>
  <cp:revision>636</cp:revision>
  <dcterms:created xsi:type="dcterms:W3CDTF">2024-10-24T12:53:48Z</dcterms:created>
  <dcterms:modified xsi:type="dcterms:W3CDTF">2025-06-12T20:14:35Z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0x010100D0F56CD889864843BBDDABBCD86C362D</vt:lpwstr>
  </property>
</Properties>
</file>