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8"/>
  </p:normalViewPr>
  <p:slideViewPr>
    <p:cSldViewPr snapToGrid="0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EA60-1C7C-0B42-A79A-F5069E74B38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AED0A-79F9-484A-A776-A43C58E816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1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AED0A-79F9-484A-A776-A43C58E816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BBC02-2526-52A5-A514-9B30F6550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629A7B-4145-0278-6B87-E00305077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13CCA-4808-EE21-313F-6901DFE7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E7C63-C9CE-9923-1ABC-AB24F701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4853B-5239-C489-886A-A15D2896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2A685-B463-5837-B552-B7DC9952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952189-449F-881D-70B5-D2C376FA9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AA35E-3042-3AAD-8B69-24177870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A95BB-4514-43CE-F1F7-8A1419B4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CB931-8C78-BBF8-8098-2CF17697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F0AFEB-CD58-933E-5613-57BEAD855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E22B1E-5500-AB3E-FBB1-C4A8A7B56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902E5-BEB0-C150-DD08-FBF40274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E0AED-3DEC-4FD2-AA96-0431EB1B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7D8E2-FDD0-B4F6-FC04-F2310A2C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7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1184B-DE73-CDD1-77D2-31FB0106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92846-CAC9-1AE2-68BF-5C63A127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8580A-FAAC-121F-20E4-B2457571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DA8B1-5286-50B2-7446-4896C4E2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1FB9C4-163D-E6CD-1ABE-BB6E0DD1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3D243-4F08-8EA2-8A5C-BC9F7A39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7FCCE-65CF-B07D-0AF5-D12316D30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7539F6-3702-E417-93B7-8342D123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C0F22D-3DFB-3C60-D4C5-73DA3F5C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5DEAAA-59F5-7EE8-E193-611AE7EB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2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A9D1D-B02B-1D0C-2651-22B0B06F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37E8F-DB26-BABB-6ED6-642CADF8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4BFA09-7CE6-3A67-EFF0-EB536ED0D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FB4939-14BD-1F05-035D-F2CC58E6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C135AE-194C-5816-C57D-600484A4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A0744D-BEBD-436B-F95A-FA91D8D2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17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640C1-3EE3-809D-4AEC-6A1FCC0A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BB91B-3DE0-FD67-2B2F-FC54C423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1BFC48-B08D-BB93-0B96-8686D4B5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2909BB-4135-DD13-398B-25516711E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A1A133-7292-70CA-5F8D-E34603154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B0CD9E-C87D-24A6-A1E5-AD13ECC4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D37615-D76C-9072-3657-FD6BDAFA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CFAEB2-8775-CFF1-4B8C-F89DC603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4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58667-E224-5449-A4C4-8E3D6B6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38A7BC-ACD2-29D3-BF7B-4B3EA49E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DA0325-A8D1-9316-86EB-5F428825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207F00-578E-E8D5-1598-150C740F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4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B8D807-4772-C30E-A87B-60E89563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B6020F-3B45-CA8D-2487-70CFEDFE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C9E3BE-707E-8E0C-9B7C-81852118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6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8A945-74E5-9307-5E36-3909B0FB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8B214-508D-55F0-E7EC-136C233D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B9A737-68C1-E032-6750-5FF8D16A4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008D61-5F3E-967E-8C47-04BD5E26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36298A-14A2-F915-E417-04A9D76C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B25ED3-3E8E-EF9F-B6A6-81964506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0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3057E-6DF6-01BB-916B-D888C8C8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5A4CA3-62D9-F224-557D-D017166F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343990-4264-CF78-A630-E7E387526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BE65DC-5305-AF28-7D9E-F2AB25A7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629DDE-85FF-A356-EEB9-3142C53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AE8C5A-1281-5EC9-DCAC-525179AF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1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BA5BF9A-C213-1B45-4228-B8937214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9AC8A-460F-2BD4-868E-0731D076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69E88-CDF2-3772-C16A-DDCA09D3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F5AF8A-F335-204F-B5EE-59C39A67B3E9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182F0-C694-D23A-2928-C1C6B06DA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572B6-2D2C-B866-C441-76800C3D2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57336D-26E1-B64C-9170-FFE992938A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file:////Users/celinelastrucci/Library/Group%20Containers/UBF8T346G9.ms/WebArchiveCopyPasteTempFiles/com.microsoft.Word/images%3fq=tbnANd9GcRz2U0Ek7xsbpQHUT9gdH8ilaNBzxkRnbSFoA&amp;s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file:////Users/celinelastrucci/Library/Group%20Containers/UBF8T346G9.ms/WebArchiveCopyPasteTempFiles/com.microsoft.Word/minuterie-numerique-cuisine-plastique-isole-sur-fond-blanc-p4jp0j.jp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file:////Users/celinelastrucci/Library/Group%20Containers/UBF8T346G9.ms/WebArchiveCopyPasteTempFiles/com.microsoft.Word/lic%25C3%25B4ne-de-chronom%25C3%25A8tre-de-minuterie-a-d%25C3%25A9fini-la-conception-simple.jpg%3fs=612x612&amp;w=0&amp;k=20&amp;c=dUUY1ejfmfYdpsKwvFyn3WQ9RfMcmxMhtjyBDt6ECb0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90DA78E-9413-9809-C94A-2287AED654FB}"/>
              </a:ext>
            </a:extLst>
          </p:cNvPr>
          <p:cNvGrpSpPr/>
          <p:nvPr/>
        </p:nvGrpSpPr>
        <p:grpSpPr>
          <a:xfrm>
            <a:off x="3902567" y="4127838"/>
            <a:ext cx="3615173" cy="1883649"/>
            <a:chOff x="0" y="0"/>
            <a:chExt cx="5883564" cy="300643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66E94B93-77CD-CB36-BDDD-EFD8F5BBBF37}"/>
                </a:ext>
              </a:extLst>
            </p:cNvPr>
            <p:cNvGrpSpPr/>
            <p:nvPr/>
          </p:nvGrpSpPr>
          <p:grpSpPr>
            <a:xfrm>
              <a:off x="0" y="0"/>
              <a:ext cx="5883564" cy="3006436"/>
              <a:chOff x="0" y="0"/>
              <a:chExt cx="5883564" cy="300643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180B6C7-9000-1831-F302-EC7580DA1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91" t="26184" b="26185"/>
              <a:stretch/>
            </p:blipFill>
            <p:spPr bwMode="auto">
              <a:xfrm>
                <a:off x="0" y="0"/>
                <a:ext cx="5883564" cy="300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ZoneTexte 1">
                <a:extLst>
                  <a:ext uri="{FF2B5EF4-FFF2-40B4-BE49-F238E27FC236}">
                    <a16:creationId xmlns:a16="http://schemas.microsoft.com/office/drawing/2014/main" id="{40B27BC6-EE22-9B91-84A8-4C463C38167F}"/>
                  </a:ext>
                </a:extLst>
              </p:cNvPr>
              <p:cNvSpPr txBox="1"/>
              <p:nvPr/>
            </p:nvSpPr>
            <p:spPr>
              <a:xfrm>
                <a:off x="152400" y="235527"/>
                <a:ext cx="5541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1" name="ZoneTexte 4">
              <a:extLst>
                <a:ext uri="{FF2B5EF4-FFF2-40B4-BE49-F238E27FC236}">
                  <a16:creationId xmlns:a16="http://schemas.microsoft.com/office/drawing/2014/main" id="{07126EC3-FFA6-7971-3660-EDD0D33190C8}"/>
                </a:ext>
              </a:extLst>
            </p:cNvPr>
            <p:cNvSpPr txBox="1"/>
            <p:nvPr/>
          </p:nvSpPr>
          <p:spPr>
            <a:xfrm>
              <a:off x="1663074" y="1840879"/>
              <a:ext cx="1484789" cy="518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fr-FR" sz="10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REACTIVE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Texte 5">
              <a:extLst>
                <a:ext uri="{FF2B5EF4-FFF2-40B4-BE49-F238E27FC236}">
                  <a16:creationId xmlns:a16="http://schemas.microsoft.com/office/drawing/2014/main" id="{E2BB98F0-DF70-5CE1-A6AC-2D6CE663B121}"/>
                </a:ext>
              </a:extLst>
            </p:cNvPr>
            <p:cNvSpPr txBox="1"/>
            <p:nvPr/>
          </p:nvSpPr>
          <p:spPr>
            <a:xfrm>
              <a:off x="4488419" y="1842006"/>
              <a:ext cx="1284132" cy="629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fr-FR" sz="10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INVALID</a:t>
              </a:r>
              <a:endPara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Texte 3">
              <a:extLst>
                <a:ext uri="{FF2B5EF4-FFF2-40B4-BE49-F238E27FC236}">
                  <a16:creationId xmlns:a16="http://schemas.microsoft.com/office/drawing/2014/main" id="{8813FFC8-09B4-CE6E-D7F5-76FB7B5C9139}"/>
                </a:ext>
              </a:extLst>
            </p:cNvPr>
            <p:cNvSpPr txBox="1"/>
            <p:nvPr/>
          </p:nvSpPr>
          <p:spPr>
            <a:xfrm>
              <a:off x="2886271" y="1790465"/>
              <a:ext cx="1312901" cy="758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 REACTIVE</a:t>
              </a:r>
              <a:endPara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A47BA3FA-B1DD-F38F-B977-F575CCE1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29" y="580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C2701C-89D1-64ED-2E29-2D38675E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229" y="733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 descr="Une image contenant texte, ligne, cercle, diagramme&#10;&#10;Description générée automatiquement">
            <a:extLst>
              <a:ext uri="{FF2B5EF4-FFF2-40B4-BE49-F238E27FC236}">
                <a16:creationId xmlns:a16="http://schemas.microsoft.com/office/drawing/2014/main" id="{456A5454-F8E8-5320-7F7E-799CD05B8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5" y="372072"/>
            <a:ext cx="1604208" cy="1011555"/>
          </a:xfrm>
          <a:prstGeom prst="rect">
            <a:avLst/>
          </a:prstGeom>
        </p:spPr>
      </p:pic>
      <p:pic>
        <p:nvPicPr>
          <p:cNvPr id="5" name="Image 4" descr="Une image contenant texte, boîte, plastique, trousse de secours&#10;&#10;Description générée automatiquement">
            <a:extLst>
              <a:ext uri="{FF2B5EF4-FFF2-40B4-BE49-F238E27FC236}">
                <a16:creationId xmlns:a16="http://schemas.microsoft.com/office/drawing/2014/main" id="{A473A6BE-9147-C1FE-43D9-BE1C39AE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473" y="404020"/>
            <a:ext cx="1533413" cy="896620"/>
          </a:xfrm>
          <a:prstGeom prst="rect">
            <a:avLst/>
          </a:prstGeom>
        </p:spPr>
      </p:pic>
      <p:pic>
        <p:nvPicPr>
          <p:cNvPr id="1025" name="Image 5" descr="Digital timer Banque de photographies et d'images à haute résolution - Alamy">
            <a:extLst>
              <a:ext uri="{FF2B5EF4-FFF2-40B4-BE49-F238E27FC236}">
                <a16:creationId xmlns:a16="http://schemas.microsoft.com/office/drawing/2014/main" id="{3780B61E-052A-07A0-5DC5-03CEAE1F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11671"/>
          <a:stretch>
            <a:fillRect/>
          </a:stretch>
        </p:blipFill>
        <p:spPr bwMode="auto">
          <a:xfrm>
            <a:off x="3908809" y="459250"/>
            <a:ext cx="1090239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texte, conception, croquis, tableau blanc&#10;&#10;Description générée automatiquement">
            <a:extLst>
              <a:ext uri="{FF2B5EF4-FFF2-40B4-BE49-F238E27FC236}">
                <a16:creationId xmlns:a16="http://schemas.microsoft.com/office/drawing/2014/main" id="{D375A87F-97FC-60AE-B3A1-D149A646A7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17" t="14475" r="11702"/>
          <a:stretch/>
        </p:blipFill>
        <p:spPr bwMode="auto">
          <a:xfrm>
            <a:off x="5827870" y="514249"/>
            <a:ext cx="1689870" cy="68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Une image contenant gants&#10;&#10;Description générée automatiquement">
            <a:extLst>
              <a:ext uri="{FF2B5EF4-FFF2-40B4-BE49-F238E27FC236}">
                <a16:creationId xmlns:a16="http://schemas.microsoft.com/office/drawing/2014/main" id="{ECFA74DC-A04E-6F69-A2B9-84EDC55BA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7740" y="415929"/>
            <a:ext cx="1116433" cy="869220"/>
          </a:xfrm>
          <a:prstGeom prst="rect">
            <a:avLst/>
          </a:prstGeom>
        </p:spPr>
      </p:pic>
      <p:pic>
        <p:nvPicPr>
          <p:cNvPr id="10" name="Image 9" descr="Une image contenant croquis, fournitures de bureau, dessin, texte&#10;&#10;Description générée automatiquement">
            <a:extLst>
              <a:ext uri="{FF2B5EF4-FFF2-40B4-BE49-F238E27FC236}">
                <a16:creationId xmlns:a16="http://schemas.microsoft.com/office/drawing/2014/main" id="{4D200DD1-9665-61CD-3DEC-03DD5B1B7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7907" y="312572"/>
            <a:ext cx="1601381" cy="927180"/>
          </a:xfrm>
          <a:prstGeom prst="rect">
            <a:avLst/>
          </a:prstGeom>
        </p:spPr>
      </p:pic>
      <p:pic>
        <p:nvPicPr>
          <p:cNvPr id="14" name="Image 13" descr="Une image contenant diagramme, clipart, dessin, ligne&#10;&#10;Description générée automatiquement">
            <a:extLst>
              <a:ext uri="{FF2B5EF4-FFF2-40B4-BE49-F238E27FC236}">
                <a16:creationId xmlns:a16="http://schemas.microsoft.com/office/drawing/2014/main" id="{5EDA9F3A-38AA-6599-416B-1156E18846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14" r="41504"/>
          <a:stretch/>
        </p:blipFill>
        <p:spPr bwMode="auto">
          <a:xfrm>
            <a:off x="5827870" y="2265921"/>
            <a:ext cx="1141344" cy="1220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3A4D5CB8-D4EB-CE97-6714-815B240746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977"/>
          <a:stretch/>
        </p:blipFill>
        <p:spPr bwMode="auto">
          <a:xfrm>
            <a:off x="420030" y="2387969"/>
            <a:ext cx="1215390" cy="995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Une image contenant doigt, pouce, personne&#10;&#10;Description générée automatiquement">
            <a:extLst>
              <a:ext uri="{FF2B5EF4-FFF2-40B4-BE49-F238E27FC236}">
                <a16:creationId xmlns:a16="http://schemas.microsoft.com/office/drawing/2014/main" id="{9E9FE2BC-50FF-0488-0535-592D586C5D7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7874"/>
          <a:stretch/>
        </p:blipFill>
        <p:spPr bwMode="auto">
          <a:xfrm>
            <a:off x="1754556" y="2354766"/>
            <a:ext cx="1665605" cy="110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Une image contenant dessin humoristique, dessin, croquis, clipart&#10;&#10;Description générée automatiquement">
            <a:extLst>
              <a:ext uri="{FF2B5EF4-FFF2-40B4-BE49-F238E27FC236}">
                <a16:creationId xmlns:a16="http://schemas.microsoft.com/office/drawing/2014/main" id="{AA1254D5-8051-90BA-3A5A-68C7840ABE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2430" y="2306923"/>
            <a:ext cx="1455102" cy="1272342"/>
          </a:xfrm>
          <a:prstGeom prst="rect">
            <a:avLst/>
          </a:prstGeom>
        </p:spPr>
      </p:pic>
      <p:pic>
        <p:nvPicPr>
          <p:cNvPr id="15" name="Image 1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552B8C20-873B-D0F3-A8CB-01EB9A0216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4260" y="2584571"/>
            <a:ext cx="1828800" cy="905510"/>
          </a:xfrm>
          <a:prstGeom prst="rect">
            <a:avLst/>
          </a:prstGeom>
        </p:spPr>
      </p:pic>
      <p:pic>
        <p:nvPicPr>
          <p:cNvPr id="16" name="Image 15" descr="Une image contenant balance&#10;&#10;Description générée automatiquement">
            <a:extLst>
              <a:ext uri="{FF2B5EF4-FFF2-40B4-BE49-F238E27FC236}">
                <a16:creationId xmlns:a16="http://schemas.microsoft.com/office/drawing/2014/main" id="{62577E7F-A79B-9E69-035F-A7DC964AF5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3940" y="2138846"/>
            <a:ext cx="1545609" cy="130598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2446B21-7770-03C1-166A-DB8AA045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5" y="37219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106D411-A176-37C9-685B-76FF551C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965" y="37283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6BC3ED8-9165-6369-1032-33B92E563729}"/>
              </a:ext>
            </a:extLst>
          </p:cNvPr>
          <p:cNvGrpSpPr/>
          <p:nvPr/>
        </p:nvGrpSpPr>
        <p:grpSpPr>
          <a:xfrm>
            <a:off x="479158" y="4862284"/>
            <a:ext cx="2108200" cy="774700"/>
            <a:chOff x="667265" y="3721993"/>
            <a:chExt cx="2108200" cy="774700"/>
          </a:xfrm>
        </p:grpSpPr>
        <p:pic>
          <p:nvPicPr>
            <p:cNvPr id="1029" name="Image 4" descr="Hourglass Clock Vector Graphics Image Timer, PNG, 1000x1000px, Hourglass,  Can Stock Photo, Clock, Drink, Drinkware Download">
              <a:extLst>
                <a:ext uri="{FF2B5EF4-FFF2-40B4-BE49-F238E27FC236}">
                  <a16:creationId xmlns:a16="http://schemas.microsoft.com/office/drawing/2014/main" id="{FD6C369C-F6D9-28C3-7528-F8CC1AF78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r:link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65" y="3721993"/>
              <a:ext cx="774700" cy="77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Image 2" descr="illustrations, cliparts, dessins animés et icônes de l’icône de chronomètre de minuterie a défini la conception simple - timer">
              <a:extLst>
                <a:ext uri="{FF2B5EF4-FFF2-40B4-BE49-F238E27FC236}">
                  <a16:creationId xmlns:a16="http://schemas.microsoft.com/office/drawing/2014/main" id="{1CD53AFE-62DE-3672-2E9B-FC9653988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r:link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8" t="14728" r="29733" b="53487"/>
            <a:stretch>
              <a:fillRect/>
            </a:stretch>
          </p:blipFill>
          <p:spPr bwMode="auto">
            <a:xfrm>
              <a:off x="1441965" y="3728312"/>
              <a:ext cx="1333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 25" descr="Une image contenant personne, plastique, conteneur, intérieur&#10;&#10;Description générée automatiquement">
            <a:extLst>
              <a:ext uri="{FF2B5EF4-FFF2-40B4-BE49-F238E27FC236}">
                <a16:creationId xmlns:a16="http://schemas.microsoft.com/office/drawing/2014/main" id="{417A8E6E-4072-C9A2-0819-3449C49E1F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51361" y="4748970"/>
            <a:ext cx="2239645" cy="118999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8B66DD1-E22F-F655-5C78-D72C904BACAF}"/>
              </a:ext>
            </a:extLst>
          </p:cNvPr>
          <p:cNvSpPr txBox="1"/>
          <p:nvPr/>
        </p:nvSpPr>
        <p:spPr>
          <a:xfrm>
            <a:off x="192047" y="4795"/>
            <a:ext cx="1188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Bench </a:t>
            </a:r>
            <a:r>
              <a:rPr lang="fr-FR" sz="1400" b="1" dirty="0" err="1"/>
              <a:t>Aid</a:t>
            </a:r>
            <a:r>
              <a:rPr lang="fr-FR" sz="1400" b="1" dirty="0"/>
              <a:t>: </a:t>
            </a:r>
            <a:r>
              <a:rPr lang="fr-FR" sz="1400" b="1" dirty="0" err="1"/>
              <a:t>perform</a:t>
            </a:r>
            <a:r>
              <a:rPr lang="fr-FR" sz="1400" b="1" dirty="0"/>
              <a:t> a RDT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F08CA7B-55F5-5835-7CCC-9608CC2EA358}"/>
              </a:ext>
            </a:extLst>
          </p:cNvPr>
          <p:cNvSpPr txBox="1"/>
          <p:nvPr/>
        </p:nvSpPr>
        <p:spPr>
          <a:xfrm>
            <a:off x="188452" y="1369821"/>
            <a:ext cx="5413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all necessary items from the test kit;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use expired or damaged items </a:t>
            </a:r>
            <a:r>
              <a:rPr lang="fr-FR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kit at room temperature (18-25°C) prior to use if stored in a fridge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necessary equipment: timer/ clock/ phone to respect waiting time. Gloves, Sharp and infectious </a:t>
            </a: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container</a:t>
            </a:r>
            <a:endParaRPr lang="fr-FR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D17C56-66BA-8F55-C7ED-8B4A061276DE}"/>
              </a:ext>
            </a:extLst>
          </p:cNvPr>
          <p:cNvSpPr txBox="1"/>
          <p:nvPr/>
        </p:nvSpPr>
        <p:spPr>
          <a:xfrm>
            <a:off x="5719620" y="1344648"/>
            <a:ext cx="3420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the test in a clean, organized, flat surface and bright space.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use universal safety precaution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handling specimens</a:t>
            </a:r>
            <a:r>
              <a:rPr lang="fr-FR" sz="1200" dirty="0">
                <a:effectLst/>
              </a:rPr>
              <a:t> 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508AE9-9850-5F10-FC49-0E70ED417B1A}"/>
              </a:ext>
            </a:extLst>
          </p:cNvPr>
          <p:cNvSpPr txBox="1"/>
          <p:nvPr/>
        </p:nvSpPr>
        <p:spPr>
          <a:xfrm>
            <a:off x="8896864" y="1138699"/>
            <a:ext cx="31762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test packaging just before conducting the test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the cassette/strip and buffer to room temperature (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IFU°C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cassette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number/name of the client to be tested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3AB4CB9-AD77-331A-0DC0-7C87B54B4BB4}"/>
              </a:ext>
            </a:extLst>
          </p:cNvPr>
          <p:cNvSpPr txBox="1"/>
          <p:nvPr/>
        </p:nvSpPr>
        <p:spPr>
          <a:xfrm>
            <a:off x="205099" y="3618183"/>
            <a:ext cx="3414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 client finger to warm it up</a:t>
            </a:r>
            <a:r>
              <a:rPr lang="fr-FR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and dry the client finger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one).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client finger is dry, open the lancet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Prick client finger</a:t>
            </a:r>
            <a:r>
              <a:rPr lang="fr-FR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the 1</a:t>
            </a:r>
            <a:r>
              <a:rPr lang="en-US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drop of blood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13C677F-1522-F927-B3CF-806A2645F3D2}"/>
              </a:ext>
            </a:extLst>
          </p:cNvPr>
          <p:cNvSpPr txBox="1"/>
          <p:nvPr/>
        </p:nvSpPr>
        <p:spPr>
          <a:xfrm>
            <a:off x="4146074" y="3639579"/>
            <a:ext cx="293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the collection device up to the mark line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too little, not too much)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34712AA-61C7-1980-D7A5-C23B58BDD582}"/>
              </a:ext>
            </a:extLst>
          </p:cNvPr>
          <p:cNvSpPr txBox="1"/>
          <p:nvPr/>
        </p:nvSpPr>
        <p:spPr>
          <a:xfrm>
            <a:off x="7584345" y="3635127"/>
            <a:ext cx="2053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vol {from IFU}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client sample in the dedicated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{from IFU}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area.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C2625E8-7CF1-5CCC-E9C9-E0AE454CAE36}"/>
              </a:ext>
            </a:extLst>
          </p:cNvPr>
          <p:cNvSpPr txBox="1"/>
          <p:nvPr/>
        </p:nvSpPr>
        <p:spPr>
          <a:xfrm>
            <a:off x="9870341" y="3599093"/>
            <a:ext cx="19788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vol {from IFU}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buffer in the dedicated {from IFU} area.</a:t>
            </a:r>
            <a:endParaRPr lang="fr-FR" sz="12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CE9D4FA-66DD-36AF-F46E-8B9CCD461157}"/>
              </a:ext>
            </a:extLst>
          </p:cNvPr>
          <p:cNvSpPr txBox="1"/>
          <p:nvPr/>
        </p:nvSpPr>
        <p:spPr>
          <a:xfrm>
            <a:off x="177709" y="5811560"/>
            <a:ext cx="35415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for specified time (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IFU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result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exactly during the recommended reading time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between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and Y {from IFU} minutes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depositing the buffer (neither before nor after)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81D94D9-2D07-4418-82CF-DDED8D487991}"/>
              </a:ext>
            </a:extLst>
          </p:cNvPr>
          <p:cNvSpPr txBox="1"/>
          <p:nvPr/>
        </p:nvSpPr>
        <p:spPr>
          <a:xfrm>
            <a:off x="3804886" y="5938960"/>
            <a:ext cx="4432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 the test as specified (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IFU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is valid only if the internal control line is visible. Otherwise, the test is invalid and must be repeated using a new cassette/strip.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6ED59F3-9F17-456B-9DDF-E6820CBF6591}"/>
              </a:ext>
            </a:extLst>
          </p:cNvPr>
          <p:cNvSpPr txBox="1"/>
          <p:nvPr/>
        </p:nvSpPr>
        <p:spPr>
          <a:xfrm>
            <a:off x="8542191" y="6069473"/>
            <a:ext cx="3307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Discard sharp and infectious material in appropriate container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58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327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LASTRUCCI, Celine</dc:creator>
  <cp:lastModifiedBy>LASTRUCCI, Celine</cp:lastModifiedBy>
  <cp:revision>6</cp:revision>
  <dcterms:created xsi:type="dcterms:W3CDTF">2024-11-29T14:48:59Z</dcterms:created>
  <dcterms:modified xsi:type="dcterms:W3CDTF">2025-10-08T13:16:20Z</dcterms:modified>
</cp:coreProperties>
</file>