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ROkpv5iwKYgirurxr7CNIMZzS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D3D004-6500-586E-369C-1B1F16464928}" v="94" dt="2025-07-17T10:20:31.091"/>
  </p1510:revLst>
</p1510:revInfo>
</file>

<file path=ppt/tableStyles.xml><?xml version="1.0" encoding="utf-8"?>
<a:tblStyleLst xmlns:a="http://schemas.openxmlformats.org/drawingml/2006/main" def="{2DDB3851-4803-451E-8C3A-22F7F985105A}">
  <a:tblStyle styleId="{2DDB3851-4803-451E-8C3A-22F7F985105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TRUCCI, Celine" userId="S::lastruccic@who.int::108db32c-9e5c-4c2f-b4f8-40a71ff58886" providerId="AD" clId="Web-{5DC4C826-5226-D259-DC64-22A4D252B37E}"/>
    <pc:docChg chg="modSld">
      <pc:chgData name="LASTRUCCI, Celine" userId="S::lastruccic@who.int::108db32c-9e5c-4c2f-b4f8-40a71ff58886" providerId="AD" clId="Web-{5DC4C826-5226-D259-DC64-22A4D252B37E}" dt="2025-07-07T13:14:22.968" v="0" actId="20577"/>
      <pc:docMkLst>
        <pc:docMk/>
      </pc:docMkLst>
      <pc:sldChg chg="modSp">
        <pc:chgData name="LASTRUCCI, Celine" userId="S::lastruccic@who.int::108db32c-9e5c-4c2f-b4f8-40a71ff58886" providerId="AD" clId="Web-{5DC4C826-5226-D259-DC64-22A4D252B37E}" dt="2025-07-07T13:14:22.968" v="0" actId="20577"/>
        <pc:sldMkLst>
          <pc:docMk/>
          <pc:sldMk cId="0" sldId="259"/>
        </pc:sldMkLst>
        <pc:spChg chg="mod">
          <ac:chgData name="LASTRUCCI, Celine" userId="S::lastruccic@who.int::108db32c-9e5c-4c2f-b4f8-40a71ff58886" providerId="AD" clId="Web-{5DC4C826-5226-D259-DC64-22A4D252B37E}" dt="2025-07-07T13:14:22.968" v="0" actId="20577"/>
          <ac:spMkLst>
            <pc:docMk/>
            <pc:sldMk cId="0" sldId="259"/>
            <ac:spMk id="117" creationId="{00000000-0000-0000-0000-000000000000}"/>
          </ac:spMkLst>
        </pc:spChg>
      </pc:sldChg>
    </pc:docChg>
  </pc:docChgLst>
  <pc:docChgLst>
    <pc:chgData name="LASTRUCCI, Celine" userId="S::lastruccic@who.int::108db32c-9e5c-4c2f-b4f8-40a71ff58886" providerId="AD" clId="Web-{FDD3D004-6500-586E-369C-1B1F16464928}"/>
    <pc:docChg chg="modSld">
      <pc:chgData name="LASTRUCCI, Celine" userId="S::lastruccic@who.int::108db32c-9e5c-4c2f-b4f8-40a71ff58886" providerId="AD" clId="Web-{FDD3D004-6500-586E-369C-1B1F16464928}" dt="2025-07-17T10:20:31.076" v="68" actId="20577"/>
      <pc:docMkLst>
        <pc:docMk/>
      </pc:docMkLst>
      <pc:sldChg chg="modSp">
        <pc:chgData name="LASTRUCCI, Celine" userId="S::lastruccic@who.int::108db32c-9e5c-4c2f-b4f8-40a71ff58886" providerId="AD" clId="Web-{FDD3D004-6500-586E-369C-1B1F16464928}" dt="2025-07-17T10:19:42.824" v="66"/>
        <pc:sldMkLst>
          <pc:docMk/>
          <pc:sldMk cId="0" sldId="260"/>
        </pc:sldMkLst>
        <pc:graphicFrameChg chg="mod modGraphic">
          <ac:chgData name="LASTRUCCI, Celine" userId="S::lastruccic@who.int::108db32c-9e5c-4c2f-b4f8-40a71ff58886" providerId="AD" clId="Web-{FDD3D004-6500-586E-369C-1B1F16464928}" dt="2025-07-17T10:19:42.824" v="66"/>
          <ac:graphicFrameMkLst>
            <pc:docMk/>
            <pc:sldMk cId="0" sldId="260"/>
            <ac:graphicFrameMk id="136" creationId="{00000000-0000-0000-0000-000000000000}"/>
          </ac:graphicFrameMkLst>
        </pc:graphicFrameChg>
      </pc:sldChg>
      <pc:sldChg chg="modSp">
        <pc:chgData name="LASTRUCCI, Celine" userId="S::lastruccic@who.int::108db32c-9e5c-4c2f-b4f8-40a71ff58886" providerId="AD" clId="Web-{FDD3D004-6500-586E-369C-1B1F16464928}" dt="2025-07-17T10:20:31.076" v="68" actId="20577"/>
        <pc:sldMkLst>
          <pc:docMk/>
          <pc:sldMk cId="0" sldId="262"/>
        </pc:sldMkLst>
        <pc:spChg chg="mod">
          <ac:chgData name="LASTRUCCI, Celine" userId="S::lastruccic@who.int::108db32c-9e5c-4c2f-b4f8-40a71ff58886" providerId="AD" clId="Web-{FDD3D004-6500-586E-369C-1B1F16464928}" dt="2025-07-17T10:20:31.076" v="68" actId="20577"/>
          <ac:spMkLst>
            <pc:docMk/>
            <pc:sldMk cId="0" sldId="262"/>
            <ac:spMk id="15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9" name="Google Shape;19;p9"/>
          <p:cNvSpPr/>
          <p:nvPr/>
        </p:nvSpPr>
        <p:spPr>
          <a:xfrm>
            <a:off x="0" y="1010155"/>
            <a:ext cx="6394174" cy="5036476"/>
          </a:xfrm>
          <a:custGeom>
            <a:avLst/>
            <a:gdLst/>
            <a:ahLst/>
            <a:cxnLst/>
            <a:rect l="l" t="t" r="r" b="b"/>
            <a:pathLst>
              <a:path w="6394174" h="5036476" extrusionOk="0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9"/>
          <p:cNvSpPr txBox="1"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2" name="Google Shape;22;p9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92956" y="496956"/>
            <a:ext cx="5396948" cy="5396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 List" type="tx">
  <p:cSld name="TITLE_AND_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1pPr>
            <a:lvl2pPr marL="914400" lvl="1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2pPr>
            <a:lvl3pPr marL="1371600" lvl="2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3pPr>
            <a:lvl4pPr marL="1828800" lvl="3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4pPr>
            <a:lvl5pPr marL="2286000" lvl="4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/>
          <p:nvPr/>
        </p:nvSpPr>
        <p:spPr>
          <a:xfrm>
            <a:off x="-1" y="6311900"/>
            <a:ext cx="11353800" cy="570346"/>
          </a:xfrm>
          <a:custGeom>
            <a:avLst/>
            <a:gdLst/>
            <a:ahLst/>
            <a:cxnLst/>
            <a:rect l="l" t="t" r="r" b="b"/>
            <a:pathLst>
              <a:path w="11353800" h="570346" extrusionOk="0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/>
          <p:nvPr/>
        </p:nvSpPr>
        <p:spPr>
          <a:xfrm>
            <a:off x="0" y="0"/>
            <a:ext cx="5627866" cy="6858000"/>
          </a:xfrm>
          <a:custGeom>
            <a:avLst/>
            <a:gdLst/>
            <a:ahLst/>
            <a:cxnLst/>
            <a:rect l="l" t="t" r="r" b="b"/>
            <a:pathLst>
              <a:path w="5627866" h="6858000" extrusionOk="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2000"/>
              <a:buNone/>
              <a:defRPr sz="2000">
                <a:solidFill>
                  <a:srgbClr val="9191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800"/>
              <a:buNone/>
              <a:defRPr sz="1800">
                <a:solidFill>
                  <a:srgbClr val="9191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9pPr>
          </a:lstStyle>
          <a:p>
            <a:endParaRPr/>
          </a:p>
        </p:txBody>
      </p:sp>
      <p:pic>
        <p:nvPicPr>
          <p:cNvPr id="33" name="Google Shape;33;p11" descr="A picture containing squar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56744" y="420327"/>
            <a:ext cx="6017346" cy="6017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tcqi.org/training-packages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ris.who.int/bitstream/handle/10665/363501/9789240058972-eng.pdf?sequence=1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www.who.int/publications/i/item/9789241548274" TargetMode="External"/><Relationship Id="rId4" Type="http://schemas.openxmlformats.org/officeDocument/2006/relationships/hyperlink" Target="https://www.who.int/publications/i/item/9789241508179" TargetMode="Externa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350664" y="3611776"/>
            <a:ext cx="4588565" cy="173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0: QMS in Non-lab testing: Introduction to the training package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 descr="https://logos-download.com/wp-content/uploads/2016/12/World_Health_Organization_logo_logotyp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49" y="56863"/>
            <a:ext cx="2972151" cy="876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38125" y="79907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Learning objectives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238125" y="1115670"/>
            <a:ext cx="11625926" cy="514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At the end of this training module, the trainees will: 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know the composition of the QMS for non-lab testing sites training curriculum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know the training methods to ensure efficiency of the training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Understand the importance of the competency-based assessment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The target audience will be the QA officers/Supervisors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3100" strike="sngStrike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 sz="1000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QMS in Non-lab testing site –Training Package– v1.0 | Introduction to the training package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552450" y="232288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Let's introduce ourselves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 sz="1000"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1"/>
          </p:nvPr>
        </p:nvSpPr>
        <p:spPr>
          <a:xfrm>
            <a:off x="381000" y="1545346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As part of the whole group or in small groups, please share the following: 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Your name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Job position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Organization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Expectations for the workshop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QMS in Non-lab testing site –Training Package– v1.0 | Introduction to the training package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 sz="1000"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1"/>
          </p:nvPr>
        </p:nvSpPr>
        <p:spPr>
          <a:xfrm>
            <a:off x="136145" y="1219331"/>
            <a:ext cx="9922200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These training packages have been developed using already available guidance and resources from WHO and partners 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should be used as templates/examples for developing nationally tailored training packages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2 training module types: for testing providers, for Quality officer/site supervisor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competency-based assessment must validate the proficiency of the testing provider at the end of the training period and before starting testing clients.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An "authorization of practice attestation" must be delivered to successful testing providers</a:t>
            </a:r>
            <a:endParaRPr sz="2100" strike="sngStrik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425" y="195598"/>
            <a:ext cx="1337624" cy="1762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136139" y="9"/>
            <a:ext cx="117279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QMS in Non-lab Training Package Overview </a:t>
            </a:r>
            <a:endParaRPr/>
          </a:p>
        </p:txBody>
      </p:sp>
      <p:sp>
        <p:nvSpPr>
          <p:cNvPr id="120" name="Google Shape;120;p24"/>
          <p:cNvSpPr txBox="1"/>
          <p:nvPr/>
        </p:nvSpPr>
        <p:spPr>
          <a:xfrm>
            <a:off x="10438827" y="1958191"/>
            <a:ext cx="1600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3C424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800" b="1" i="0" u="sng" strike="noStrike" cap="none">
                <a:solidFill>
                  <a:srgbClr val="3C4245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https://www.who.int/publications/i/item/9789241508179</a:t>
            </a:r>
            <a:endParaRPr sz="800" b="1" i="0" u="none" strike="noStrike" cap="none">
              <a:solidFill>
                <a:srgbClr val="3C42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4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QMS in Non-lab testing site –Training Package– v1.0 | Introduction to the training package</a:t>
            </a:r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6426" y="2312200"/>
            <a:ext cx="1337623" cy="187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 txBox="1"/>
          <p:nvPr/>
        </p:nvSpPr>
        <p:spPr>
          <a:xfrm>
            <a:off x="10395138" y="4183875"/>
            <a:ext cx="16002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00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https://iris.who.int/bitstream/handle/10665/363501/9789240058972-eng.pdf?sequence=1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08317" y="4494075"/>
            <a:ext cx="2383683" cy="13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/>
          <p:nvPr/>
        </p:nvSpPr>
        <p:spPr>
          <a:xfrm>
            <a:off x="10365888" y="5898475"/>
            <a:ext cx="1658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https://www.rtcqi.org/training-packages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94900" y="4494075"/>
            <a:ext cx="1175536" cy="156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4"/>
          <p:cNvSpPr txBox="1"/>
          <p:nvPr/>
        </p:nvSpPr>
        <p:spPr>
          <a:xfrm>
            <a:off x="7931550" y="6031750"/>
            <a:ext cx="21903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https://www.who.int/publications/i/item/9789241548274</a:t>
            </a: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257820" y="74693"/>
            <a:ext cx="10953103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Modules overview: Training package</a:t>
            </a:r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 sz="1000"/>
          </a:p>
        </p:txBody>
      </p:sp>
      <p:pic>
        <p:nvPicPr>
          <p:cNvPr id="134" name="Google Shape;13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963" y="1872783"/>
            <a:ext cx="3722255" cy="289631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QMS in Non-lab testing site –Training Package– v1.0 | Introduction to the training package</a:t>
            </a:r>
            <a:endParaRPr/>
          </a:p>
        </p:txBody>
      </p:sp>
      <p:graphicFrame>
        <p:nvGraphicFramePr>
          <p:cNvPr id="136" name="Google Shape;136;p25"/>
          <p:cNvGraphicFramePr/>
          <p:nvPr>
            <p:extLst>
              <p:ext uri="{D42A27DB-BD31-4B8C-83A1-F6EECF244321}">
                <p14:modId xmlns:p14="http://schemas.microsoft.com/office/powerpoint/2010/main" val="2887460232"/>
              </p:ext>
            </p:extLst>
          </p:nvPr>
        </p:nvGraphicFramePr>
        <p:xfrm>
          <a:off x="4784202" y="1562582"/>
          <a:ext cx="6832600" cy="3461572"/>
        </p:xfrm>
        <a:graphic>
          <a:graphicData uri="http://schemas.openxmlformats.org/drawingml/2006/table">
            <a:tbl>
              <a:tblPr bandRow="1">
                <a:noFill/>
                <a:tableStyleId>{2DDB3851-4803-451E-8C3A-22F7F985105A}</a:tableStyleId>
              </a:tblPr>
              <a:tblGrid>
                <a:gridCol w="683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3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00 – Introduction to the training package 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01 − </a:t>
                      </a:r>
                      <a:r>
                        <a:rPr lang="en-US" sz="1200" b="0" i="0" u="none" strike="noStrike" cap="none" noProof="0" dirty="0">
                          <a:solidFill>
                            <a:srgbClr val="FFFFFF"/>
                          </a:solidFill>
                          <a:sym typeface="Arial"/>
                        </a:rPr>
                        <a:t>Introduction to rapid serology testing</a:t>
                      </a:r>
                      <a:r>
                        <a:rPr lang="en-US" sz="1200" b="0" i="0" u="none" strike="noStrike" cap="none" noProof="0" dirty="0">
                          <a:solidFill>
                            <a:srgbClr val="FFFFFF"/>
                          </a:solidFill>
                        </a:rPr>
                        <a:t> and </a:t>
                      </a:r>
                      <a:r>
                        <a:rPr lang="en-US" sz="1200" b="0" i="0" u="none" strike="noStrike" cap="none" noProof="0" dirty="0">
                          <a:solidFill>
                            <a:srgbClr val="FFFFFF"/>
                          </a:solidFill>
                          <a:sym typeface="Arial"/>
                        </a:rPr>
                        <a:t>national testing </a:t>
                      </a:r>
                      <a:r>
                        <a:rPr lang="en-US" sz="1200" b="0" i="0" u="none" strike="noStrike" cap="none" noProof="0" dirty="0">
                          <a:solidFill>
                            <a:srgbClr val="FFFFFF"/>
                          </a:solidFill>
                        </a:rPr>
                        <a:t>guidance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2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02 − Introduction to QMS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03 - </a:t>
                      </a:r>
                      <a:r>
                        <a:rPr lang="en-US" sz="1200" b="0" i="0" u="none" strike="noStrike" cap="none" noProof="0" dirty="0">
                          <a:solidFill>
                            <a:srgbClr val="FFFFFF"/>
                          </a:solidFill>
                          <a:sym typeface="Arial"/>
                        </a:rPr>
                        <a:t>Testing environment, Safety and IPC measures</a:t>
                      </a:r>
                      <a:endParaRPr sz="1800" b="0" i="0" u="none" strike="noStrike" cap="none" noProof="0" dirty="0">
                        <a:sym typeface="Arial"/>
                      </a:endParaRPr>
                    </a:p>
                  </a:txBody>
                  <a:tcPr marL="9525" marR="9525" marT="9525" marB="9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2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 </a:t>
                      </a:r>
                      <a:r>
                        <a:rPr lang="en-US" sz="1200" u="none" strike="noStrike" cap="none" dirty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lang="en-US" sz="1200" b="0" i="0" u="none" strike="noStrike" cap="none" noProof="0" dirty="0">
                          <a:solidFill>
                            <a:srgbClr val="FFFFFF"/>
                          </a:solidFill>
                          <a:latin typeface="Arial"/>
                        </a:rPr>
                        <a:t>Test procedure result interpretation</a:t>
                      </a:r>
                      <a:r>
                        <a:rPr lang="en-US" sz="1200" u="none" strike="noStrike" cap="none" dirty="0">
                          <a:solidFill>
                            <a:srgbClr val="FFFFFF"/>
                          </a:solidFill>
                        </a:rPr>
                        <a:t> 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2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05 − </a:t>
                      </a:r>
                      <a:r>
                        <a:rPr lang="en-US" sz="1200" b="0" i="0" u="none" strike="noStrike" cap="none" noProof="0" dirty="0">
                          <a:solidFill>
                            <a:srgbClr val="FFFFFF"/>
                          </a:solidFill>
                        </a:rPr>
                        <a:t>Site </a:t>
                      </a:r>
                      <a:r>
                        <a:rPr lang="en-US" sz="1200" b="0" i="0" u="none" strike="noStrike" cap="none" noProof="0" dirty="0">
                          <a:solidFill>
                            <a:srgbClr val="FFFFFF"/>
                          </a:solidFill>
                          <a:sym typeface="Arial"/>
                        </a:rPr>
                        <a:t>Inventory, stock </a:t>
                      </a:r>
                      <a:r>
                        <a:rPr lang="en-US" sz="1200" b="0" i="0" u="none" strike="noStrike" cap="none" noProof="0" dirty="0">
                          <a:solidFill>
                            <a:srgbClr val="FFFFFF"/>
                          </a:solidFill>
                        </a:rPr>
                        <a:t>management </a:t>
                      </a:r>
                      <a:r>
                        <a:rPr lang="en-US" sz="1200" b="0" i="0" u="none" strike="noStrike" cap="none" noProof="0" dirty="0">
                          <a:solidFill>
                            <a:srgbClr val="FFFFFF"/>
                          </a:solidFill>
                          <a:sym typeface="Arial"/>
                        </a:rPr>
                        <a:t>and </a:t>
                      </a:r>
                      <a:r>
                        <a:rPr lang="en-US" sz="1200" b="0" i="0" u="none" strike="noStrike" cap="none" noProof="0" dirty="0">
                          <a:solidFill>
                            <a:srgbClr val="FFFFFF"/>
                          </a:solidFill>
                        </a:rPr>
                        <a:t>ordering process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3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06 − </a:t>
                      </a:r>
                      <a:r>
                        <a:rPr lang="en-US" sz="1200" b="0" i="0" u="none" strike="noStrike" cap="none" noProof="0" dirty="0">
                          <a:solidFill>
                            <a:srgbClr val="FFFFFF"/>
                          </a:solidFill>
                        </a:rPr>
                        <a:t>Testing provider professional ethics and code of conduct</a:t>
                      </a:r>
                      <a:endParaRPr sz="1800" b="0" i="0" u="none" strike="noStrike" cap="none" noProof="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5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2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07 − </a:t>
                      </a:r>
                      <a:r>
                        <a:rPr lang="en-US" sz="1200" b="0" i="0" u="none" strike="noStrike" cap="none" noProof="0" dirty="0">
                          <a:solidFill>
                            <a:srgbClr val="FFFFFF"/>
                          </a:solidFill>
                        </a:rPr>
                        <a:t>Documents, records and information management</a:t>
                      </a:r>
                      <a:endParaRPr sz="1800" b="0" i="0" u="none" strike="noStrike" cap="none" noProof="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2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noProof="0" dirty="0">
                          <a:solidFill>
                            <a:schemeClr val="lt1"/>
                          </a:solidFill>
                          <a:latin typeface="Arial"/>
                        </a:rPr>
                        <a:t>08 - Collect, review, </a:t>
                      </a:r>
                      <a:r>
                        <a:rPr lang="en-US" sz="1200" b="0" i="0" u="none" strike="noStrike" cap="none" noProof="0" dirty="0" err="1">
                          <a:solidFill>
                            <a:schemeClr val="lt1"/>
                          </a:solidFill>
                          <a:latin typeface="Arial"/>
                        </a:rPr>
                        <a:t>analyse</a:t>
                      </a:r>
                      <a:r>
                        <a:rPr lang="en-US" sz="1200" b="0" i="0" u="none" strike="noStrike" cap="none" noProof="0" dirty="0">
                          <a:solidFill>
                            <a:schemeClr val="lt1"/>
                          </a:solidFill>
                          <a:latin typeface="Arial"/>
                        </a:rPr>
                        <a:t> and use routine data </a:t>
                      </a:r>
                      <a:endParaRPr lang="fr-FR" dirty="0">
                        <a:sym typeface="Arial"/>
                      </a:endParaRPr>
                    </a:p>
                  </a:txBody>
                  <a:tcPr marL="9524" marR="9524" marT="9524" marB="0" anchor="ctr">
                    <a:lnL w="9524">
                      <a:solidFill>
                        <a:srgbClr val="000000">
                          <a:alpha val="0"/>
                        </a:srgbClr>
                      </a:solidFill>
                    </a:lnL>
                    <a:lnR w="9524">
                      <a:solidFill>
                        <a:srgbClr val="000000">
                          <a:alpha val="0"/>
                        </a:srgbClr>
                      </a:solidFill>
                    </a:lnR>
                    <a:lnT w="9524">
                      <a:solidFill>
                        <a:srgbClr val="000000">
                          <a:alpha val="0"/>
                        </a:srgbClr>
                      </a:solidFill>
                    </a:lnT>
                    <a:lnB w="9524">
                      <a:solidFill>
                        <a:srgbClr val="000000">
                          <a:alpha val="0"/>
                        </a:srgbClr>
                      </a:solidFill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12560"/>
                  </a:ext>
                </a:extLst>
              </a:tr>
              <a:tr h="238246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09 − Process control and assessment (QC, PT-EQA scheme)</a:t>
                      </a:r>
                      <a:endParaRPr lang="fr-FR" dirty="0">
                        <a:sym typeface="Arial"/>
                      </a:endParaRPr>
                    </a:p>
                  </a:txBody>
                  <a:tcPr marL="9525" marR="9525" marT="9525" marB="9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2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en-US" sz="1200" b="0" i="0" u="none" strike="noStrike" cap="none" noProof="0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2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0</a:t>
                      </a:r>
                      <a:r>
                        <a:rPr lang="en-US" sz="12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 </a:t>
                      </a:r>
                      <a:r>
                        <a:rPr lang="en-US" sz="1200" b="0" i="0" u="none" strike="noStrike" cap="none" noProof="0" dirty="0">
                          <a:solidFill>
                            <a:srgbClr val="FFFFFF"/>
                          </a:solidFill>
                        </a:rPr>
                        <a:t>Site supportive supervision visits</a:t>
                      </a:r>
                      <a:r>
                        <a:rPr lang="en-US" sz="12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 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4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1- </a:t>
                      </a:r>
                      <a:r>
                        <a:rPr lang="en-US" sz="12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200" b="0" i="0" u="none" strike="noStrike" cap="none" noProof="0" dirty="0">
                          <a:solidFill>
                            <a:srgbClr val="FFFFFF"/>
                          </a:solidFill>
                        </a:rPr>
                        <a:t>Competency-based Assessment and </a:t>
                      </a:r>
                      <a:r>
                        <a:rPr lang="en-US" sz="1200" b="0" i="0" u="none" strike="noStrike" cap="none" noProof="0" dirty="0">
                          <a:solidFill>
                            <a:srgbClr val="FFFFFF"/>
                          </a:solidFill>
                          <a:sym typeface="Arial"/>
                        </a:rPr>
                        <a:t>Testing provider </a:t>
                      </a:r>
                      <a:r>
                        <a:rPr lang="en-US" sz="1200" b="0" i="0" u="none" strike="noStrike" cap="none" noProof="0" dirty="0">
                          <a:solidFill>
                            <a:srgbClr val="FFFFFF"/>
                          </a:solidFill>
                        </a:rPr>
                        <a:t>Authorization of </a:t>
                      </a:r>
                      <a:r>
                        <a:rPr lang="en-US" sz="1200" b="0" i="0" u="none" strike="noStrike" cap="none" noProof="0" dirty="0">
                          <a:solidFill>
                            <a:srgbClr val="FFFFFF"/>
                          </a:solidFill>
                          <a:sym typeface="Arial"/>
                        </a:rPr>
                        <a:t>practice</a:t>
                      </a:r>
                      <a:endParaRPr sz="1800" b="0" i="0" u="none" strike="noStrike" cap="none" noProof="0" dirty="0">
                        <a:sym typeface="Arial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7" name="Google Shape;137;p25"/>
          <p:cNvSpPr txBox="1"/>
          <p:nvPr/>
        </p:nvSpPr>
        <p:spPr>
          <a:xfrm>
            <a:off x="518932" y="5225969"/>
            <a:ext cx="68522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023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600" b="0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For sites tester+ QA officer/supervisor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23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600" b="0" i="0" u="none" strike="noStrike" cap="none">
                <a:solidFill>
                  <a:srgbClr val="548235"/>
                </a:solidFill>
                <a:latin typeface="Calibri"/>
                <a:ea typeface="Calibri"/>
                <a:cs typeface="Calibri"/>
                <a:sym typeface="Calibri"/>
              </a:rPr>
              <a:t>For QA officer/supervisor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421257" y="14946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What training methods to include </a:t>
            </a:r>
            <a:endParaRPr b="1"/>
          </a:p>
        </p:txBody>
      </p:sp>
      <p:sp>
        <p:nvSpPr>
          <p:cNvPr id="143" name="Google Shape;143;p26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 sz="1000"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823823" y="152054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Several methods should be use: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/>
              <a:t>Lectures 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/>
              <a:t>Paper-based exercises/case study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Hands-on practice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Q&amp;A and discussions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A </a:t>
            </a:r>
            <a:r>
              <a:rPr lang="en-US" b="1"/>
              <a:t>Competency-based assessment must be done</a:t>
            </a:r>
            <a:r>
              <a:rPr lang="en-US"/>
              <a:t> to validate testing provider competency, skills and ability to perform testing and related tasks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In person trainings should be organized where possible but online option could be possible for some modules and in places where it is not possible to do in-person trainings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QMS in Non-lab testing site –Training Package– v1.0 | Introduction to the training package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76200" y="53887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Competency-based assessment</a:t>
            </a:r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 sz="1000"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544781" y="1112104"/>
            <a:ext cx="10515600" cy="300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uccessful completion of training for both trainers and users requires them to:</a:t>
            </a:r>
            <a:endParaRPr dirty="0"/>
          </a:p>
          <a:p>
            <a:pPr marL="229870" lvl="3" indent="-2298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obtain a passing score of 80% on the practical tests, in which trainers and users will be required to  perform RDTs on blinded samples while being observed by a supervisor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2860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obtain a passing score of 80% on the written theoretical test, in which trainers and users will be required to answer five multiple-choice questions on content presented in the workshop 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29870" lvl="0" indent="-2298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obtain a passing score of 80% on the practical result reading test, in which trainers and users will be required to correctly interpret different RDT results from photographs provided.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29870" lvl="0" indent="-2298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dirty="0"/>
              <a:t>Authorization of practice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QMS in Non-lab testing site –Training Package– v1.0 | Introduction to the training package</a:t>
            </a:r>
            <a:endParaRPr/>
          </a:p>
        </p:txBody>
      </p:sp>
      <p:grpSp>
        <p:nvGrpSpPr>
          <p:cNvPr id="154" name="Google Shape;154;p27"/>
          <p:cNvGrpSpPr/>
          <p:nvPr/>
        </p:nvGrpSpPr>
        <p:grpSpPr>
          <a:xfrm>
            <a:off x="1350417" y="4054054"/>
            <a:ext cx="9260661" cy="2064899"/>
            <a:chOff x="1557" y="1680744"/>
            <a:chExt cx="9260661" cy="2064899"/>
          </a:xfrm>
        </p:grpSpPr>
        <p:sp>
          <p:nvSpPr>
            <p:cNvPr id="155" name="Google Shape;155;p27"/>
            <p:cNvSpPr/>
            <p:nvPr/>
          </p:nvSpPr>
          <p:spPr>
            <a:xfrm>
              <a:off x="1557" y="1680744"/>
              <a:ext cx="2064899" cy="2064899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7"/>
            <p:cNvSpPr txBox="1"/>
            <p:nvPr/>
          </p:nvSpPr>
          <p:spPr>
            <a:xfrm>
              <a:off x="303954" y="1983141"/>
              <a:ext cx="1460105" cy="1460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Theoritical test</a:t>
              </a:r>
              <a:endPara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20-30 Multiple choice questions</a:t>
              </a: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Covering the training content</a:t>
              </a: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Passing score: 80%</a:t>
              </a:r>
              <a:endParaRPr sz="11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2234127" y="2114373"/>
              <a:ext cx="1197641" cy="1197641"/>
            </a:xfrm>
            <a:prstGeom prst="mathPlus">
              <a:avLst>
                <a:gd name="adj1" fmla="val 23520"/>
              </a:avLst>
            </a:prstGeom>
            <a:solidFill>
              <a:srgbClr val="A7C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7"/>
            <p:cNvSpPr txBox="1"/>
            <p:nvPr/>
          </p:nvSpPr>
          <p:spPr>
            <a:xfrm>
              <a:off x="2392874" y="2572351"/>
              <a:ext cx="880147" cy="281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3599438" y="1680744"/>
              <a:ext cx="2064899" cy="2064899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7"/>
            <p:cNvSpPr txBox="1"/>
            <p:nvPr/>
          </p:nvSpPr>
          <p:spPr>
            <a:xfrm>
              <a:off x="3901835" y="1983141"/>
              <a:ext cx="1460105" cy="1460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Practical tests</a:t>
              </a:r>
              <a:endPara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Test a panel of unknown samples using validated testing strategies</a:t>
              </a: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Under direct observation (check list)</a:t>
              </a: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Passing score: 90%</a:t>
              </a:r>
              <a:endParaRPr sz="11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5832008" y="2114373"/>
              <a:ext cx="1197641" cy="1197641"/>
            </a:xfrm>
            <a:prstGeom prst="mathEqual">
              <a:avLst>
                <a:gd name="adj1" fmla="val 23520"/>
                <a:gd name="adj2" fmla="val 11760"/>
              </a:avLst>
            </a:prstGeom>
            <a:solidFill>
              <a:srgbClr val="A7C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7"/>
            <p:cNvSpPr txBox="1"/>
            <p:nvPr/>
          </p:nvSpPr>
          <p:spPr>
            <a:xfrm>
              <a:off x="5990755" y="2361087"/>
              <a:ext cx="880147" cy="704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197319" y="1680744"/>
              <a:ext cx="2064899" cy="2064899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7"/>
            <p:cNvSpPr txBox="1"/>
            <p:nvPr/>
          </p:nvSpPr>
          <p:spPr>
            <a:xfrm>
              <a:off x="7499716" y="1983141"/>
              <a:ext cx="1460105" cy="1460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Authorization of practice/work letter</a:t>
              </a:r>
              <a:endPara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8</Slides>
  <Notes>8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Office Theme</vt:lpstr>
      <vt:lpstr>Présentation PowerPoint</vt:lpstr>
      <vt:lpstr>Learning objectives </vt:lpstr>
      <vt:lpstr>Let's introduce ourselves</vt:lpstr>
      <vt:lpstr>QMS in Non-lab Training Package Overview </vt:lpstr>
      <vt:lpstr>Modules overview: Training package</vt:lpstr>
      <vt:lpstr>What training methods to include </vt:lpstr>
      <vt:lpstr>Competency-based assessment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JOHN ROSS PAPA</dc:creator>
  <cp:revision>24</cp:revision>
  <dcterms:created xsi:type="dcterms:W3CDTF">2020-10-08T10:02:18Z</dcterms:created>
  <dcterms:modified xsi:type="dcterms:W3CDTF">2025-07-17T10:20:40Z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0x01010032EB33F0B292F044865AC5360FB5C193</vt:lpwstr>
  </property>
  <property fmtid="{D5CDD505-2E9C-101B-9397-08002B2CF9AE}" pid="3" name="ArticulateGUID">
    <vt:lpwstr>A240604E-E401-4331-A33D-1AAD6D011A8C</vt:lpwstr>
  </property>
  <property fmtid="{D5CDD505-2E9C-101B-9397-08002B2CF9AE}" pid="4" name="ArticulatePath">
    <vt:lpwstr>https://worldhealthorg-my.sharepoint.com/personal/traorez_who_int/Documents/Track changes_EN/1_SARS-CoV-2 RDT_OpenWHO_01_Intro_v1.0</vt:lpwstr>
  </property>
</Properties>
</file>