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d7JRc9VdhRT/bQaS4Rl1WRk2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61D4C-5ACB-2066-13C3-3F4A47791E01}" v="58" dt="2025-10-02T09:39:56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tenantanon#f610c0b7-bd24-4b39-810b-3dc280afb590::" providerId="AD" clId="Web-{31661D4C-5ACB-2066-13C3-3F4A47791E01}"/>
    <pc:docChg chg="modSld">
      <pc:chgData name="Utilisateur invité" userId="S::urn:spo:tenantanon#f610c0b7-bd24-4b39-810b-3dc280afb590::" providerId="AD" clId="Web-{31661D4C-5ACB-2066-13C3-3F4A47791E01}" dt="2025-10-02T09:39:56.062" v="45"/>
      <pc:docMkLst>
        <pc:docMk/>
      </pc:docMkLst>
      <pc:sldChg chg="modSp">
        <pc:chgData name="Utilisateur invité" userId="S::urn:spo:tenantanon#f610c0b7-bd24-4b39-810b-3dc280afb590::" providerId="AD" clId="Web-{31661D4C-5ACB-2066-13C3-3F4A47791E01}" dt="2025-10-02T09:34:17.355" v="0" actId="20577"/>
        <pc:sldMkLst>
          <pc:docMk/>
          <pc:sldMk cId="0" sldId="257"/>
        </pc:sldMkLst>
        <pc:spChg chg="mod">
          <ac:chgData name="Utilisateur invité" userId="S::urn:spo:tenantanon#f610c0b7-bd24-4b39-810b-3dc280afb590::" providerId="AD" clId="Web-{31661D4C-5ACB-2066-13C3-3F4A47791E01}" dt="2025-10-02T09:34:17.355" v="0" actId="20577"/>
          <ac:spMkLst>
            <pc:docMk/>
            <pc:sldMk cId="0" sldId="257"/>
            <ac:spMk id="9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31661D4C-5ACB-2066-13C3-3F4A47791E01}" dt="2025-10-02T09:36:12.265" v="5" actId="14100"/>
        <pc:sldMkLst>
          <pc:docMk/>
          <pc:sldMk cId="0" sldId="258"/>
        </pc:sldMkLst>
        <pc:spChg chg="mod">
          <ac:chgData name="Utilisateur invité" userId="S::urn:spo:tenantanon#f610c0b7-bd24-4b39-810b-3dc280afb590::" providerId="AD" clId="Web-{31661D4C-5ACB-2066-13C3-3F4A47791E01}" dt="2025-10-02T09:36:12.265" v="5" actId="14100"/>
          <ac:spMkLst>
            <pc:docMk/>
            <pc:sldMk cId="0" sldId="258"/>
            <ac:spMk id="99" creationId="{00000000-0000-0000-0000-000000000000}"/>
          </ac:spMkLst>
        </pc:spChg>
      </pc:sldChg>
      <pc:sldChg chg="addSp delSp modSp">
        <pc:chgData name="Utilisateur invité" userId="S::urn:spo:tenantanon#f610c0b7-bd24-4b39-810b-3dc280afb590::" providerId="AD" clId="Web-{31661D4C-5ACB-2066-13C3-3F4A47791E01}" dt="2025-10-02T09:36:34.656" v="15" actId="20577"/>
        <pc:sldMkLst>
          <pc:docMk/>
          <pc:sldMk cId="0" sldId="259"/>
        </pc:sldMkLst>
        <pc:spChg chg="add del mod">
          <ac:chgData name="Utilisateur invité" userId="S::urn:spo:tenantanon#f610c0b7-bd24-4b39-810b-3dc280afb590::" providerId="AD" clId="Web-{31661D4C-5ACB-2066-13C3-3F4A47791E01}" dt="2025-10-02T09:36:34.656" v="15" actId="20577"/>
          <ac:spMkLst>
            <pc:docMk/>
            <pc:sldMk cId="0" sldId="259"/>
            <ac:spMk id="11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31661D4C-5ACB-2066-13C3-3F4A47791E01}" dt="2025-10-02T09:36:40.187" v="17" actId="20577"/>
        <pc:sldMkLst>
          <pc:docMk/>
          <pc:sldMk cId="0" sldId="260"/>
        </pc:sldMkLst>
        <pc:spChg chg="mod">
          <ac:chgData name="Utilisateur invité" userId="S::urn:spo:tenantanon#f610c0b7-bd24-4b39-810b-3dc280afb590::" providerId="AD" clId="Web-{31661D4C-5ACB-2066-13C3-3F4A47791E01}" dt="2025-10-02T09:36:40.187" v="17" actId="20577"/>
          <ac:spMkLst>
            <pc:docMk/>
            <pc:sldMk cId="0" sldId="260"/>
            <ac:spMk id="127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31661D4C-5ACB-2066-13C3-3F4A47791E01}" dt="2025-10-02T09:36:52.828" v="19" actId="20577"/>
        <pc:sldMkLst>
          <pc:docMk/>
          <pc:sldMk cId="0" sldId="261"/>
        </pc:sldMkLst>
        <pc:spChg chg="mod">
          <ac:chgData name="Utilisateur invité" userId="S::urn:spo:tenantanon#f610c0b7-bd24-4b39-810b-3dc280afb590::" providerId="AD" clId="Web-{31661D4C-5ACB-2066-13C3-3F4A47791E01}" dt="2025-10-02T09:36:52.828" v="19" actId="20577"/>
          <ac:spMkLst>
            <pc:docMk/>
            <pc:sldMk cId="0" sldId="261"/>
            <ac:spMk id="16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31661D4C-5ACB-2066-13C3-3F4A47791E01}" dt="2025-10-02T09:37:04.078" v="21" actId="20577"/>
        <pc:sldMkLst>
          <pc:docMk/>
          <pc:sldMk cId="0" sldId="263"/>
        </pc:sldMkLst>
        <pc:spChg chg="mod">
          <ac:chgData name="Utilisateur invité" userId="S::urn:spo:tenantanon#f610c0b7-bd24-4b39-810b-3dc280afb590::" providerId="AD" clId="Web-{31661D4C-5ACB-2066-13C3-3F4A47791E01}" dt="2025-10-02T09:37:04.078" v="21" actId="20577"/>
          <ac:spMkLst>
            <pc:docMk/>
            <pc:sldMk cId="0" sldId="263"/>
            <ac:spMk id="194" creationId="{00000000-0000-0000-0000-000000000000}"/>
          </ac:spMkLst>
        </pc:spChg>
      </pc:sldChg>
      <pc:sldChg chg="addSp delSp modSp mod modClrScheme chgLayout">
        <pc:chgData name="Utilisateur invité" userId="S::urn:spo:tenantanon#f610c0b7-bd24-4b39-810b-3dc280afb590::" providerId="AD" clId="Web-{31661D4C-5ACB-2066-13C3-3F4A47791E01}" dt="2025-10-02T09:39:30.484" v="39"/>
        <pc:sldMkLst>
          <pc:docMk/>
          <pc:sldMk cId="0" sldId="264"/>
        </pc:sldMkLst>
        <pc:spChg chg="add del mod ord">
          <ac:chgData name="Utilisateur invité" userId="S::urn:spo:tenantanon#f610c0b7-bd24-4b39-810b-3dc280afb590::" providerId="AD" clId="Web-{31661D4C-5ACB-2066-13C3-3F4A47791E01}" dt="2025-10-02T09:38:48.672" v="31"/>
          <ac:spMkLst>
            <pc:docMk/>
            <pc:sldMk cId="0" sldId="264"/>
            <ac:spMk id="2" creationId="{B87FC5B1-3F26-08C8-8DF4-A871EBC33074}"/>
          </ac:spMkLst>
        </pc:spChg>
        <pc:spChg chg="add del mod ord">
          <ac:chgData name="Utilisateur invité" userId="S::urn:spo:tenantanon#f610c0b7-bd24-4b39-810b-3dc280afb590::" providerId="AD" clId="Web-{31661D4C-5ACB-2066-13C3-3F4A47791E01}" dt="2025-10-02T09:38:54.218" v="32"/>
          <ac:spMkLst>
            <pc:docMk/>
            <pc:sldMk cId="0" sldId="264"/>
            <ac:spMk id="3" creationId="{599EEEE3-A96C-1F4B-FDA7-185B6776C4D1}"/>
          </ac:spMkLst>
        </pc:spChg>
        <pc:spChg chg="add">
          <ac:chgData name="Utilisateur invité" userId="S::urn:spo:tenantanon#f610c0b7-bd24-4b39-810b-3dc280afb590::" providerId="AD" clId="Web-{31661D4C-5ACB-2066-13C3-3F4A47791E01}" dt="2025-10-02T09:39:30.484" v="39"/>
          <ac:spMkLst>
            <pc:docMk/>
            <pc:sldMk cId="0" sldId="264"/>
            <ac:spMk id="5" creationId="{98198B07-C621-0ED7-992B-3EB294D1CC27}"/>
          </ac:spMkLst>
        </pc:spChg>
        <pc:spChg chg="mod">
          <ac:chgData name="Utilisateur invité" userId="S::urn:spo:tenantanon#f610c0b7-bd24-4b39-810b-3dc280afb590::" providerId="AD" clId="Web-{31661D4C-5ACB-2066-13C3-3F4A47791E01}" dt="2025-10-02T09:38:27.656" v="29" actId="20577"/>
          <ac:spMkLst>
            <pc:docMk/>
            <pc:sldMk cId="0" sldId="264"/>
            <ac:spMk id="216" creationId="{00000000-0000-0000-0000-000000000000}"/>
          </ac:spMkLst>
        </pc:spChg>
        <pc:spChg chg="mod ord">
          <ac:chgData name="Utilisateur invité" userId="S::urn:spo:tenantanon#f610c0b7-bd24-4b39-810b-3dc280afb590::" providerId="AD" clId="Web-{31661D4C-5ACB-2066-13C3-3F4A47791E01}" dt="2025-10-02T09:38:42.125" v="30"/>
          <ac:spMkLst>
            <pc:docMk/>
            <pc:sldMk cId="0" sldId="264"/>
            <ac:spMk id="226" creationId="{00000000-0000-0000-0000-000000000000}"/>
          </ac:spMkLst>
        </pc:spChg>
        <pc:picChg chg="del mod">
          <ac:chgData name="Utilisateur invité" userId="S::urn:spo:tenantanon#f610c0b7-bd24-4b39-810b-3dc280afb590::" providerId="AD" clId="Web-{31661D4C-5ACB-2066-13C3-3F4A47791E01}" dt="2025-10-02T09:39:04.140" v="34"/>
          <ac:picMkLst>
            <pc:docMk/>
            <pc:sldMk cId="0" sldId="264"/>
            <ac:picMk id="217" creationId="{00000000-0000-0000-0000-000000000000}"/>
          </ac:picMkLst>
        </pc:picChg>
      </pc:sldChg>
      <pc:sldChg chg="modSp">
        <pc:chgData name="Utilisateur invité" userId="S::urn:spo:tenantanon#f610c0b7-bd24-4b39-810b-3dc280afb590::" providerId="AD" clId="Web-{31661D4C-5ACB-2066-13C3-3F4A47791E01}" dt="2025-10-02T09:39:20.656" v="38" actId="20577"/>
        <pc:sldMkLst>
          <pc:docMk/>
          <pc:sldMk cId="0" sldId="265"/>
        </pc:sldMkLst>
        <pc:spChg chg="mod">
          <ac:chgData name="Utilisateur invité" userId="S::urn:spo:tenantanon#f610c0b7-bd24-4b39-810b-3dc280afb590::" providerId="AD" clId="Web-{31661D4C-5ACB-2066-13C3-3F4A47791E01}" dt="2025-10-02T09:39:20.656" v="38" actId="20577"/>
          <ac:spMkLst>
            <pc:docMk/>
            <pc:sldMk cId="0" sldId="265"/>
            <ac:spMk id="236" creationId="{00000000-0000-0000-0000-000000000000}"/>
          </ac:spMkLst>
        </pc:spChg>
      </pc:sldChg>
      <pc:sldChg chg="addSp delSp modSp">
        <pc:chgData name="Utilisateur invité" userId="S::urn:spo:tenantanon#f610c0b7-bd24-4b39-810b-3dc280afb590::" providerId="AD" clId="Web-{31661D4C-5ACB-2066-13C3-3F4A47791E01}" dt="2025-10-02T09:39:46.187" v="43"/>
        <pc:sldMkLst>
          <pc:docMk/>
          <pc:sldMk cId="0" sldId="266"/>
        </pc:sldMkLst>
        <pc:spChg chg="add">
          <ac:chgData name="Utilisateur invité" userId="S::urn:spo:tenantanon#f610c0b7-bd24-4b39-810b-3dc280afb590::" providerId="AD" clId="Web-{31661D4C-5ACB-2066-13C3-3F4A47791E01}" dt="2025-10-02T09:39:46.187" v="43"/>
          <ac:spMkLst>
            <pc:docMk/>
            <pc:sldMk cId="0" sldId="266"/>
            <ac:spMk id="3" creationId="{DF5C6E6B-CED8-4E2F-C24A-9348D4C20492}"/>
          </ac:spMkLst>
        </pc:spChg>
        <pc:spChg chg="del mod">
          <ac:chgData name="Utilisateur invité" userId="S::urn:spo:tenantanon#f610c0b7-bd24-4b39-810b-3dc280afb590::" providerId="AD" clId="Web-{31661D4C-5ACB-2066-13C3-3F4A47791E01}" dt="2025-10-02T09:39:45.234" v="42"/>
          <ac:spMkLst>
            <pc:docMk/>
            <pc:sldMk cId="0" sldId="266"/>
            <ac:spMk id="264" creationId="{00000000-0000-0000-0000-000000000000}"/>
          </ac:spMkLst>
        </pc:spChg>
      </pc:sldChg>
      <pc:sldChg chg="addSp delSp">
        <pc:chgData name="Utilisateur invité" userId="S::urn:spo:tenantanon#f610c0b7-bd24-4b39-810b-3dc280afb590::" providerId="AD" clId="Web-{31661D4C-5ACB-2066-13C3-3F4A47791E01}" dt="2025-10-02T09:39:56.062" v="45"/>
        <pc:sldMkLst>
          <pc:docMk/>
          <pc:sldMk cId="0" sldId="268"/>
        </pc:sldMkLst>
        <pc:spChg chg="add">
          <ac:chgData name="Utilisateur invité" userId="S::urn:spo:tenantanon#f610c0b7-bd24-4b39-810b-3dc280afb590::" providerId="AD" clId="Web-{31661D4C-5ACB-2066-13C3-3F4A47791E01}" dt="2025-10-02T09:39:56.062" v="45"/>
          <ac:spMkLst>
            <pc:docMk/>
            <pc:sldMk cId="0" sldId="268"/>
            <ac:spMk id="3" creationId="{83C3AD7E-5795-169D-1B34-C098F8365C8D}"/>
          </ac:spMkLst>
        </pc:spChg>
        <pc:spChg chg="del">
          <ac:chgData name="Utilisateur invité" userId="S::urn:spo:tenantanon#f610c0b7-bd24-4b39-810b-3dc280afb590::" providerId="AD" clId="Web-{31661D4C-5ACB-2066-13C3-3F4A47791E01}" dt="2025-10-02T09:39:55.562" v="44"/>
          <ac:spMkLst>
            <pc:docMk/>
            <pc:sldMk cId="0" sldId="268"/>
            <ac:spMk id="2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4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224170" y="1385299"/>
            <a:ext cx="4271630" cy="336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01 Introduction to rapid serology testing and national testing strategy/algorithm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4" descr="https://logos-download.com/wp-content/uploads/2016/12/World_Health_Organization_logo_logoty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4584" y="182369"/>
            <a:ext cx="2972151" cy="87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5572" y="4659841"/>
            <a:ext cx="1788826" cy="191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123165" y="7757"/>
            <a:ext cx="11567188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Importance of national testing strategies and algorithms (1/2)</a:t>
            </a:r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123165" y="886000"/>
            <a:ext cx="11740886" cy="518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556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6951"/>
              <a:buChar char="•"/>
            </a:pPr>
            <a:r>
              <a:rPr lang="en-US" sz="2200" b="1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To establish the presence or absence of a disease </a:t>
            </a:r>
            <a:r>
              <a:rPr lang="en-US" sz="2200" b="1" i="0" u="sng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with certitude </a:t>
            </a:r>
            <a:r>
              <a:rPr lang="en-US" sz="2200" b="0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and decide treatment/prevention measures: </a:t>
            </a:r>
            <a:r>
              <a:rPr lang="en-US" sz="2200" b="1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disease specific testing strategies and algorithms </a:t>
            </a:r>
            <a:r>
              <a:rPr lang="en-US" sz="2200" b="0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must be nationally validated. </a:t>
            </a:r>
            <a:endParaRPr/>
          </a:p>
          <a:p>
            <a:pPr marL="9144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 sz="2000" b="0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Testing strategy: describe the sequence of tests (type of tests, how many tests, </a:t>
            </a:r>
            <a:r>
              <a:rPr lang="en-US" sz="200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n parallel or in serie...)</a:t>
            </a:r>
            <a:endParaRPr/>
          </a:p>
          <a:p>
            <a:pPr marL="9144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 sz="2000" b="0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Testing algorithm: describe the </a:t>
            </a:r>
            <a:r>
              <a:rPr lang="en-US" sz="200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sequence of tests + indicate exact brand of each test </a:t>
            </a:r>
            <a:endParaRPr sz="2200" b="0" i="0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6951"/>
              <a:buChar char="•"/>
            </a:pPr>
            <a:r>
              <a:rPr lang="en-US" sz="2200" b="1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Testing strategy can be composed of one test only (e.g: Malaria) or several tests (e.g: HIV)</a:t>
            </a:r>
            <a:endParaRPr/>
          </a:p>
          <a:p>
            <a:pPr marL="9144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 sz="200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Malaria: the client is diagnosed with malaria and refer to treatment if 1 test reactive</a:t>
            </a:r>
            <a:endParaRPr/>
          </a:p>
          <a:p>
            <a:pPr marL="914400" lvl="1" indent="-342900" algn="just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ct val="105882"/>
              <a:buChar char="•"/>
            </a:pPr>
            <a:r>
              <a:rPr lang="en-US" sz="200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HIV: the client is diagnosed as HIV+ and refer to treatment ONLY if 3 consecutive tests are reactive</a:t>
            </a:r>
            <a:endParaRPr/>
          </a:p>
          <a:p>
            <a:pPr marL="457200" lvl="0" indent="-3556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6951"/>
              <a:buChar char="•"/>
            </a:pPr>
            <a:r>
              <a:rPr lang="en-US" sz="2200" b="1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Testing strategies and algorithms are validated by national level </a:t>
            </a:r>
            <a:r>
              <a:rPr lang="en-US" sz="2200" b="0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using several criteria including test performances, prevalence of the disease, tests available, delivery models, international guidance …</a:t>
            </a:r>
            <a:endParaRPr/>
          </a:p>
          <a:p>
            <a:pPr marL="457200" lvl="0" indent="-3556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6951"/>
              <a:buChar char="•"/>
            </a:pPr>
            <a:r>
              <a:rPr lang="en-US" sz="2200" b="1" i="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Updated nationally validated algorithms must</a:t>
            </a:r>
            <a:r>
              <a:rPr lang="en-US" sz="2200" b="1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 be known by testing providers </a:t>
            </a:r>
            <a:r>
              <a:rPr lang="en-US" sz="2200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and easily accessible in each testing site for reference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just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06951"/>
              <a:buNone/>
            </a:pPr>
            <a:endParaRPr sz="2200" b="0" i="0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just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28011"/>
              <a:buNone/>
            </a:pPr>
            <a:endParaRPr sz="8400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764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 sz="1000"/>
          </a:p>
        </p:txBody>
      </p:sp>
      <p:sp>
        <p:nvSpPr>
          <p:cNvPr id="235" name="Google Shape;235;p41" descr="Pink tissue paper"/>
          <p:cNvSpPr/>
          <p:nvPr/>
        </p:nvSpPr>
        <p:spPr>
          <a:xfrm>
            <a:off x="9829799" y="2242457"/>
            <a:ext cx="2362201" cy="206284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Always follow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nationally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validated algorithms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521677" y="6356350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 </a:t>
            </a:r>
            <a:r>
              <a:rPr lang="en-US" sz="1000" b="1" dirty="0">
                <a:solidFill>
                  <a:schemeClr val="lt1"/>
                </a:solidFill>
              </a:rPr>
              <a:t>v1.0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to rapid serology testing and national testing policy 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/>
        </p:nvSpPr>
        <p:spPr>
          <a:xfrm>
            <a:off x="6502806" y="923682"/>
            <a:ext cx="5416349" cy="53245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Malaria: 1-test strategy. Malaria is confirmed if 1 test is positive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103393" y="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Exemple of testing strategies</a:t>
            </a:r>
            <a:endParaRPr/>
          </a:p>
        </p:txBody>
      </p:sp>
      <p:pic>
        <p:nvPicPr>
          <p:cNvPr id="244" name="Google Shape;2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93" y="1571756"/>
            <a:ext cx="4341608" cy="43453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 txBox="1"/>
          <p:nvPr/>
        </p:nvSpPr>
        <p:spPr>
          <a:xfrm>
            <a:off x="6502806" y="5917140"/>
            <a:ext cx="573384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https://iris.who.int/bitstream/handle/10665/379635/B09146-eng.pdf?sequence=1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42"/>
          <p:cNvGrpSpPr/>
          <p:nvPr/>
        </p:nvGrpSpPr>
        <p:grpSpPr>
          <a:xfrm>
            <a:off x="7511557" y="1975699"/>
            <a:ext cx="3886169" cy="2825190"/>
            <a:chOff x="6146793" y="1763362"/>
            <a:chExt cx="3886169" cy="2825190"/>
          </a:xfrm>
        </p:grpSpPr>
        <p:sp>
          <p:nvSpPr>
            <p:cNvPr id="247" name="Google Shape;247;p42"/>
            <p:cNvSpPr txBox="1"/>
            <p:nvPr/>
          </p:nvSpPr>
          <p:spPr>
            <a:xfrm>
              <a:off x="7204073" y="1763362"/>
              <a:ext cx="1393826" cy="461665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Perform RDT or microscopy</a:t>
              </a:r>
              <a:endParaRPr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2"/>
            <p:cNvSpPr txBox="1"/>
            <p:nvPr/>
          </p:nvSpPr>
          <p:spPr>
            <a:xfrm>
              <a:off x="6178550" y="2883674"/>
              <a:ext cx="1470019" cy="276999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RDT</a:t>
              </a:r>
              <a:r>
                <a:rPr lang="en-US" sz="1200">
                  <a:solidFill>
                    <a:srgbClr val="002060"/>
                  </a:solidFill>
                </a:rPr>
                <a:t> or </a:t>
              </a: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microspy -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2"/>
            <p:cNvSpPr txBox="1"/>
            <p:nvPr/>
          </p:nvSpPr>
          <p:spPr>
            <a:xfrm>
              <a:off x="6146793" y="3507244"/>
              <a:ext cx="1501781" cy="276999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Report Malaria –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2"/>
            <p:cNvSpPr txBox="1"/>
            <p:nvPr/>
          </p:nvSpPr>
          <p:spPr>
            <a:xfrm>
              <a:off x="8464562" y="2859263"/>
              <a:ext cx="1568400" cy="276900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RDT</a:t>
              </a:r>
              <a:r>
                <a:rPr lang="en-US" sz="1200">
                  <a:solidFill>
                    <a:srgbClr val="002060"/>
                  </a:solidFill>
                </a:rPr>
                <a:t> or </a:t>
              </a: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microspy 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2"/>
            <p:cNvSpPr txBox="1"/>
            <p:nvPr/>
          </p:nvSpPr>
          <p:spPr>
            <a:xfrm>
              <a:off x="8464550" y="3524565"/>
              <a:ext cx="1398584" cy="276999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Report Malaria 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2"/>
            <p:cNvSpPr txBox="1"/>
            <p:nvPr/>
          </p:nvSpPr>
          <p:spPr>
            <a:xfrm>
              <a:off x="8464550" y="4183458"/>
              <a:ext cx="1398581" cy="276999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start treatment</a:t>
              </a:r>
              <a:endParaRPr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2"/>
            <p:cNvSpPr txBox="1"/>
            <p:nvPr/>
          </p:nvSpPr>
          <p:spPr>
            <a:xfrm>
              <a:off x="6146794" y="4126887"/>
              <a:ext cx="1568450" cy="461665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Do not treat and look for other cause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4" name="Google Shape;254;p42"/>
            <p:cNvCxnSpPr/>
            <p:nvPr/>
          </p:nvCxnSpPr>
          <p:spPr>
            <a:xfrm>
              <a:off x="7900986" y="2301227"/>
              <a:ext cx="0" cy="286045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42"/>
            <p:cNvCxnSpPr/>
            <p:nvPr/>
          </p:nvCxnSpPr>
          <p:spPr>
            <a:xfrm rot="10800000">
              <a:off x="6875464" y="2578100"/>
              <a:ext cx="1174745" cy="0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42"/>
            <p:cNvCxnSpPr/>
            <p:nvPr/>
          </p:nvCxnSpPr>
          <p:spPr>
            <a:xfrm rot="10800000">
              <a:off x="7900986" y="2578100"/>
              <a:ext cx="1174745" cy="0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42"/>
            <p:cNvCxnSpPr/>
            <p:nvPr/>
          </p:nvCxnSpPr>
          <p:spPr>
            <a:xfrm>
              <a:off x="9075731" y="2578100"/>
              <a:ext cx="0" cy="305573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8" name="Google Shape;258;p42"/>
            <p:cNvCxnSpPr/>
            <p:nvPr/>
          </p:nvCxnSpPr>
          <p:spPr>
            <a:xfrm>
              <a:off x="6875464" y="3201670"/>
              <a:ext cx="0" cy="305573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9" name="Google Shape;259;p42"/>
            <p:cNvCxnSpPr/>
            <p:nvPr/>
          </p:nvCxnSpPr>
          <p:spPr>
            <a:xfrm>
              <a:off x="6875464" y="3773174"/>
              <a:ext cx="0" cy="305573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0" name="Google Shape;260;p42"/>
            <p:cNvCxnSpPr/>
            <p:nvPr/>
          </p:nvCxnSpPr>
          <p:spPr>
            <a:xfrm>
              <a:off x="9055095" y="3174227"/>
              <a:ext cx="0" cy="305573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1" name="Google Shape;261;p42"/>
            <p:cNvCxnSpPr/>
            <p:nvPr/>
          </p:nvCxnSpPr>
          <p:spPr>
            <a:xfrm>
              <a:off x="9047159" y="3773174"/>
              <a:ext cx="0" cy="305573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62" name="Google Shape;262;p42"/>
            <p:cNvCxnSpPr/>
            <p:nvPr/>
          </p:nvCxnSpPr>
          <p:spPr>
            <a:xfrm>
              <a:off x="6867528" y="2574572"/>
              <a:ext cx="0" cy="305573"/>
            </a:xfrm>
            <a:prstGeom prst="straightConnector1">
              <a:avLst/>
            </a:prstGeom>
            <a:noFill/>
            <a:ln w="9525" cap="flat" cmpd="sng">
              <a:solidFill>
                <a:srgbClr val="40404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63" name="Google Shape;263;p42"/>
          <p:cNvSpPr txBox="1"/>
          <p:nvPr/>
        </p:nvSpPr>
        <p:spPr>
          <a:xfrm>
            <a:off x="161200" y="904549"/>
            <a:ext cx="5720362" cy="53245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HIV: 3-test strategy: 3 consecutive reactive tests for an HIV + diagnosis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https://www.who.int/publications/i/item/9789240096394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6;p41">
            <a:extLst>
              <a:ext uri="{FF2B5EF4-FFF2-40B4-BE49-F238E27FC236}">
                <a16:creationId xmlns:a16="http://schemas.microsoft.com/office/drawing/2014/main" id="{DF5C6E6B-CED8-4E2F-C24A-9348D4C20492}"/>
              </a:ext>
            </a:extLst>
          </p:cNvPr>
          <p:cNvSpPr txBox="1"/>
          <p:nvPr/>
        </p:nvSpPr>
        <p:spPr>
          <a:xfrm>
            <a:off x="521677" y="6356350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 </a:t>
            </a:r>
            <a:r>
              <a:rPr lang="en-US" sz="1000" b="1" dirty="0">
                <a:solidFill>
                  <a:schemeClr val="lt1"/>
                </a:solidFill>
              </a:rPr>
              <a:t>v1.0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to rapid serology testing and national testing policy 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 sz="1000"/>
          </a:p>
        </p:txBody>
      </p:sp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>
            <a:off x="271699" y="137713"/>
            <a:ext cx="11793301" cy="8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Importance of national testing strategies and algorithms 2/2)</a:t>
            </a:r>
            <a:endParaRPr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521677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 v1.0 |</a:t>
            </a: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to rapid serology testing and national testing policy 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549" y="834863"/>
            <a:ext cx="8377050" cy="518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452437" y="232289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Considerations for national implementation of testing strategies and algorithms</a:t>
            </a:r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body" idx="1"/>
          </p:nvPr>
        </p:nvSpPr>
        <p:spPr>
          <a:xfrm>
            <a:off x="452437" y="1175103"/>
            <a:ext cx="10515600" cy="481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When national testing algorithms are nationally validated, authorities need to ensure that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all testing providers and responsible staff are trained and authorized to perform testing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Specific supportive materials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(SOPs, bench aids, registers…) 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must be created or updated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Testing providers must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Know and understand the testing strategy/algorithm for each disease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they are testing for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Being trained and authorized to perform testing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Refer to SOPs, job aids and Instructions For Use (IFUs)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for each test devices they use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279" name="Google Shape;279;p4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 sz="1000"/>
          </a:p>
        </p:txBody>
      </p:sp>
      <p:sp>
        <p:nvSpPr>
          <p:cNvPr id="3" name="Google Shape;236;p41">
            <a:extLst>
              <a:ext uri="{FF2B5EF4-FFF2-40B4-BE49-F238E27FC236}">
                <a16:creationId xmlns:a16="http://schemas.microsoft.com/office/drawing/2014/main" id="{83C3AD7E-5795-169D-1B34-C098F8365C8D}"/>
              </a:ext>
            </a:extLst>
          </p:cNvPr>
          <p:cNvSpPr txBox="1"/>
          <p:nvPr/>
        </p:nvSpPr>
        <p:spPr>
          <a:xfrm>
            <a:off x="521677" y="6356350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 </a:t>
            </a:r>
            <a:r>
              <a:rPr lang="en-US" sz="1000" b="1" dirty="0">
                <a:solidFill>
                  <a:schemeClr val="lt1"/>
                </a:solidFill>
              </a:rPr>
              <a:t>v1.0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to rapid serology testing and national testing policy 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375139" y="17140"/>
            <a:ext cx="10515600" cy="67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en-US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184960" y="731107"/>
            <a:ext cx="11679091" cy="539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At the end of this module, you </a:t>
            </a:r>
            <a:r>
              <a:rPr lang="en-US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should be 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ble to: 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714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333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Explain the importance of correct diagnostic in patient care.</a:t>
            </a:r>
            <a:endParaRPr/>
          </a:p>
          <a:p>
            <a:pPr marL="381000" lvl="0" indent="-3714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333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Understand what is serological testing and Rapid Diagnostic Test (RDT)</a:t>
            </a:r>
            <a:endParaRPr/>
          </a:p>
          <a:p>
            <a:pPr marL="381000" lvl="0" indent="-3714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333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Understand Antigen/ Antibody reaction principle used in RDT</a:t>
            </a:r>
            <a:endParaRPr/>
          </a:p>
          <a:p>
            <a:pPr marL="381000" lvl="0" indent="-3714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333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Understand the concepts of test performances: sensitivity, specificity, PPV and NPV,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714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333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Know what are testing strategies and algorithms and understand the different types of testing strategies</a:t>
            </a:r>
            <a:endParaRPr/>
          </a:p>
          <a:p>
            <a:pPr marL="457200" lvl="0" indent="-3460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333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Know the main considerations for national implementation of testing algorithms</a:t>
            </a:r>
            <a:endParaRPr/>
          </a:p>
          <a:p>
            <a:pPr marL="22860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0909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/>
          </a:p>
        </p:txBody>
      </p:sp>
      <p:sp>
        <p:nvSpPr>
          <p:cNvPr id="90" name="Google Shape;90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 sz="1000"/>
          </a:p>
        </p:txBody>
      </p:sp>
      <p:sp>
        <p:nvSpPr>
          <p:cNvPr id="91" name="Google Shape;91;p2"/>
          <p:cNvSpPr txBox="1"/>
          <p:nvPr/>
        </p:nvSpPr>
        <p:spPr>
          <a:xfrm>
            <a:off x="951983" y="633921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QMS in Non-lab testing site –Training Package– </a:t>
            </a:r>
            <a:r>
              <a:rPr lang="en-US" sz="10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v1.0</a:t>
            </a:r>
            <a:r>
              <a:rPr lang="en-US" sz="105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| Introduction to rapid serology testing and national testing policy </a:t>
            </a:r>
            <a:endParaRPr sz="105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264683" y="4679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None/>
            </a:pPr>
            <a:r>
              <a:rPr lang="en-US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Importance of Diagnostic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 sz="1000"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1"/>
          </p:nvPr>
        </p:nvSpPr>
        <p:spPr>
          <a:xfrm>
            <a:off x="184489" y="1208620"/>
            <a:ext cx="11424436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To empower health workforce in the identification of diseases or health conditions to decide patient care/prevention interventions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is important to increase equitable access to testing services</a:t>
            </a:r>
            <a:endParaRPr/>
          </a:p>
          <a:p>
            <a:pPr marL="8001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Rapid Diagnostic Tests support decentralization of diagnosis and increase access especially for the hard-to-reach population.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Testing providers should refer to national testing strategies and algorithms which are specific to each disease. </a:t>
            </a:r>
            <a:endParaRPr/>
          </a:p>
          <a:p>
            <a:pPr marL="22860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220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99" name="Google Shape;99;p35"/>
          <p:cNvSpPr txBox="1"/>
          <p:nvPr/>
        </p:nvSpPr>
        <p:spPr>
          <a:xfrm>
            <a:off x="650631" y="6316708"/>
            <a:ext cx="7657547" cy="54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</a:t>
            </a:r>
            <a:r>
              <a:rPr lang="en-US" sz="1000" b="1" dirty="0">
                <a:solidFill>
                  <a:schemeClr val="lt1"/>
                </a:solidFill>
              </a:rPr>
              <a:t> </a:t>
            </a:r>
            <a:r>
              <a:rPr 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v1.0</a:t>
            </a:r>
            <a:r>
              <a:rPr lang="en-US" sz="1000" b="1" dirty="0">
                <a:solidFill>
                  <a:schemeClr val="lt1"/>
                </a:solidFill>
              </a:rPr>
              <a:t> 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to rapid serology testing and national testing policy </a:t>
            </a:r>
            <a:endParaRPr lang="fr-FR"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>
            <a:spLocks noGrp="1"/>
          </p:cNvSpPr>
          <p:nvPr>
            <p:ph type="title"/>
          </p:nvPr>
        </p:nvSpPr>
        <p:spPr>
          <a:xfrm>
            <a:off x="257907" y="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None/>
            </a:pPr>
            <a:r>
              <a:rPr lang="en-US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Serological testing: Basic terms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 sz="1000"/>
          </a:p>
        </p:txBody>
      </p:sp>
      <p:sp>
        <p:nvSpPr>
          <p:cNvPr id="106" name="Google Shape;106;p36"/>
          <p:cNvSpPr/>
          <p:nvPr/>
        </p:nvSpPr>
        <p:spPr>
          <a:xfrm>
            <a:off x="551307" y="4047826"/>
            <a:ext cx="4964400" cy="17213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Toxin or foreign substance which induces an immune response by the body.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6"/>
          <p:cNvSpPr/>
          <p:nvPr/>
        </p:nvSpPr>
        <p:spPr>
          <a:xfrm>
            <a:off x="551306" y="3477828"/>
            <a:ext cx="4964401" cy="501651"/>
          </a:xfrm>
          <a:prstGeom prst="rect">
            <a:avLst/>
          </a:prstGeom>
          <a:solidFill>
            <a:srgbClr val="009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6"/>
          <p:cNvSpPr/>
          <p:nvPr/>
        </p:nvSpPr>
        <p:spPr>
          <a:xfrm>
            <a:off x="6096000" y="3469341"/>
            <a:ext cx="4963886" cy="501650"/>
          </a:xfrm>
          <a:prstGeom prst="rect">
            <a:avLst/>
          </a:prstGeom>
          <a:solidFill>
            <a:srgbClr val="009A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Antibody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096000" y="4021699"/>
            <a:ext cx="4963886" cy="17475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 P</a:t>
            </a:r>
            <a:r>
              <a:rPr lang="en-US" sz="24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rotein (immunoglobulin) produced by the body's immune system in response to and counteracting a specific antigen</a:t>
            </a:r>
            <a:endParaRPr sz="2400" b="0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 txBox="1"/>
          <p:nvPr/>
        </p:nvSpPr>
        <p:spPr>
          <a:xfrm>
            <a:off x="456614" y="1069196"/>
            <a:ext cx="10827912" cy="235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Serological testing: to identify directly or indirectly if a person has a specific disease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Antigen test: detect directly the pathogen (eg: viral proteine, toxin)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Antibody test: detect antibodies produced by the immune response to an antigen (indirect)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RDTs are serological tests (antibodies/antigens tests) easy to perform that aim to diagnose  the cause of an infection quickly (within few minutes)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6"/>
          <p:cNvSpPr txBox="1"/>
          <p:nvPr/>
        </p:nvSpPr>
        <p:spPr>
          <a:xfrm>
            <a:off x="951983" y="6317124"/>
            <a:ext cx="7790069" cy="54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</a:t>
            </a:r>
            <a:r>
              <a:rPr lang="en-US" sz="1000" b="1">
                <a:solidFill>
                  <a:schemeClr val="lt1"/>
                </a:solidFill>
              </a:rPr>
              <a:t> </a:t>
            </a: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v1.0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rapid serology testing and national testing policy </a:t>
            </a:r>
            <a:endParaRPr lang="fr-FR"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 sz="1000"/>
          </a:p>
        </p:txBody>
      </p:sp>
      <p:sp>
        <p:nvSpPr>
          <p:cNvPr id="117" name="Google Shape;117;p7"/>
          <p:cNvSpPr txBox="1"/>
          <p:nvPr/>
        </p:nvSpPr>
        <p:spPr>
          <a:xfrm>
            <a:off x="1211493" y="4504224"/>
            <a:ext cx="26435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1211493" y="5088545"/>
            <a:ext cx="18357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antibodies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8100924" y="5220179"/>
            <a:ext cx="2493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 proteins detected by antigen tests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7973923" y="3575073"/>
            <a:ext cx="262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Pathogen-specific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antibodies detected by antibody tests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7"/>
          <p:cNvCxnSpPr/>
          <p:nvPr/>
        </p:nvCxnSpPr>
        <p:spPr>
          <a:xfrm rot="10800000">
            <a:off x="7410414" y="3916443"/>
            <a:ext cx="563509" cy="0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2" name="Google Shape;122;p7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6107" y="3063985"/>
            <a:ext cx="3596746" cy="329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30111"/>
          <a:stretch/>
        </p:blipFill>
        <p:spPr>
          <a:xfrm>
            <a:off x="860813" y="4981255"/>
            <a:ext cx="333743" cy="5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8570" r="30061" b="70979"/>
          <a:stretch/>
        </p:blipFill>
        <p:spPr>
          <a:xfrm>
            <a:off x="860813" y="4378620"/>
            <a:ext cx="354496" cy="589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7"/>
          <p:cNvCxnSpPr/>
          <p:nvPr/>
        </p:nvCxnSpPr>
        <p:spPr>
          <a:xfrm rot="10800000">
            <a:off x="6651805" y="5220020"/>
            <a:ext cx="1322118" cy="207079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6" name="Google Shape;126;p7"/>
          <p:cNvSpPr txBox="1"/>
          <p:nvPr/>
        </p:nvSpPr>
        <p:spPr>
          <a:xfrm>
            <a:off x="226820" y="2046"/>
            <a:ext cx="11633859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Principle of RDTs (1/2): Antibody(Ab)/Antigen(Ag) reaction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521677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</a:t>
            </a:r>
            <a:r>
              <a:rPr lang="en-US" sz="1000" b="1" dirty="0">
                <a:solidFill>
                  <a:schemeClr val="lt1"/>
                </a:solidFill>
              </a:rPr>
              <a:t> </a:t>
            </a:r>
            <a:r>
              <a:rPr 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v1.0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rapid serology testing and national testing policy </a:t>
            </a:r>
            <a:endParaRPr lang="fr-FR" dirty="0">
              <a:solidFill>
                <a:schemeClr val="lt1"/>
              </a:solidFill>
              <a:sym typeface="Calibri"/>
            </a:endParaRPr>
          </a:p>
          <a:p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524493" y="1128154"/>
            <a:ext cx="1122218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Serological tests (including RDT) use the antigen/antibody reaction principle to detect the disease.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Antibody tests: detect the pathogen specific antibodies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Antigen tests: detect pathogen protein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different sample type: capilary blood, oral fluid, urin, serum, plasma….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7"/>
          <p:cNvCxnSpPr/>
          <p:nvPr/>
        </p:nvCxnSpPr>
        <p:spPr>
          <a:xfrm rot="10800000">
            <a:off x="6389679" y="4675618"/>
            <a:ext cx="1763721" cy="33356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7"/>
          <p:cNvSpPr txBox="1"/>
          <p:nvPr/>
        </p:nvSpPr>
        <p:spPr>
          <a:xfrm>
            <a:off x="8184862" y="4504224"/>
            <a:ext cx="31689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Pathogen: virus, bacteria, parasite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 txBox="1"/>
          <p:nvPr/>
        </p:nvSpPr>
        <p:spPr>
          <a:xfrm>
            <a:off x="4364755" y="544472"/>
            <a:ext cx="7393964" cy="56938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Ag/Ab reaction principle. Eg: Lateral flow RDT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7"/>
          <p:cNvSpPr txBox="1">
            <a:spLocks noGrp="1"/>
          </p:cNvSpPr>
          <p:nvPr>
            <p:ph type="title"/>
          </p:nvPr>
        </p:nvSpPr>
        <p:spPr>
          <a:xfrm>
            <a:off x="0" y="-74461"/>
            <a:ext cx="11941629" cy="71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2800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Principle of RDTs (2/2): Antibody(Ab)/Antigen(Ag) reaction on a cassette /strip</a:t>
            </a:r>
            <a:endParaRPr sz="2800"/>
          </a:p>
        </p:txBody>
      </p:sp>
      <p:grpSp>
        <p:nvGrpSpPr>
          <p:cNvPr id="137" name="Google Shape;137;p37"/>
          <p:cNvGrpSpPr/>
          <p:nvPr/>
        </p:nvGrpSpPr>
        <p:grpSpPr>
          <a:xfrm>
            <a:off x="4491780" y="1087295"/>
            <a:ext cx="7586044" cy="5141812"/>
            <a:chOff x="4202907" y="1093811"/>
            <a:chExt cx="8162986" cy="5020030"/>
          </a:xfrm>
        </p:grpSpPr>
        <p:sp>
          <p:nvSpPr>
            <p:cNvPr id="138" name="Google Shape;138;p37"/>
            <p:cNvSpPr txBox="1"/>
            <p:nvPr/>
          </p:nvSpPr>
          <p:spPr>
            <a:xfrm>
              <a:off x="4202907" y="4029632"/>
              <a:ext cx="81629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Ab/conjugate complex migrate on T line and stop if sample contain pathogen specific Ab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39;p37"/>
            <p:cNvGrpSpPr/>
            <p:nvPr/>
          </p:nvGrpSpPr>
          <p:grpSpPr>
            <a:xfrm>
              <a:off x="4399127" y="1093811"/>
              <a:ext cx="6639514" cy="5020030"/>
              <a:chOff x="3452067" y="1185331"/>
              <a:chExt cx="6639514" cy="5020030"/>
            </a:xfrm>
          </p:grpSpPr>
          <p:pic>
            <p:nvPicPr>
              <p:cNvPr id="140" name="Google Shape;140;p37"/>
              <p:cNvPicPr preferRelativeResize="0"/>
              <p:nvPr/>
            </p:nvPicPr>
            <p:blipFill rotWithShape="1">
              <a:blip r:embed="rId3">
                <a:alphaModFix/>
              </a:blip>
              <a:srcRect b="10532"/>
              <a:stretch/>
            </p:blipFill>
            <p:spPr>
              <a:xfrm>
                <a:off x="4181207" y="5420308"/>
                <a:ext cx="4267609" cy="7228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37"/>
              <p:cNvPicPr preferRelativeResize="0"/>
              <p:nvPr/>
            </p:nvPicPr>
            <p:blipFill rotWithShape="1">
              <a:blip r:embed="rId4">
                <a:alphaModFix/>
              </a:blip>
              <a:srcRect t="8090"/>
              <a:stretch/>
            </p:blipFill>
            <p:spPr>
              <a:xfrm>
                <a:off x="4144461" y="3394778"/>
                <a:ext cx="4211135" cy="78164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3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23084" y="4382718"/>
                <a:ext cx="4230977" cy="781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3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144461" y="1543225"/>
                <a:ext cx="4176029" cy="1610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" name="Google Shape;144;p37"/>
              <p:cNvSpPr txBox="1"/>
              <p:nvPr/>
            </p:nvSpPr>
            <p:spPr>
              <a:xfrm>
                <a:off x="3452067" y="1185331"/>
                <a:ext cx="542583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1. Sample (Ab) and buffer added on the test strip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7"/>
              <p:cNvSpPr txBox="1"/>
              <p:nvPr/>
            </p:nvSpPr>
            <p:spPr>
              <a:xfrm>
                <a:off x="3527675" y="3124908"/>
                <a:ext cx="49263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2. Ab from the sample linked to conjugate (color)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7"/>
              <p:cNvSpPr txBox="1"/>
              <p:nvPr/>
            </p:nvSpPr>
            <p:spPr>
              <a:xfrm>
                <a:off x="3452067" y="5126451"/>
                <a:ext cx="663951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4. Visible T line appaears if pathogen specific Ab present in the sample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7" name="Google Shape;147;p37"/>
              <p:cNvCxnSpPr/>
              <p:nvPr/>
            </p:nvCxnSpPr>
            <p:spPr>
              <a:xfrm>
                <a:off x="6270559" y="1813581"/>
                <a:ext cx="0" cy="6457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84BB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148" name="Google Shape;148;p37"/>
              <p:cNvSpPr txBox="1"/>
              <p:nvPr/>
            </p:nvSpPr>
            <p:spPr>
              <a:xfrm>
                <a:off x="5708678" y="1521184"/>
                <a:ext cx="11237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Pathogen specific Ag capture on the strip</a:t>
                </a:r>
                <a:endPara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7"/>
              <p:cNvSpPr txBox="1"/>
              <p:nvPr/>
            </p:nvSpPr>
            <p:spPr>
              <a:xfrm>
                <a:off x="6096156" y="3394778"/>
                <a:ext cx="858864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T           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7"/>
              <p:cNvSpPr txBox="1"/>
              <p:nvPr/>
            </p:nvSpPr>
            <p:spPr>
              <a:xfrm>
                <a:off x="6137170" y="4603222"/>
                <a:ext cx="9601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              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7"/>
              <p:cNvSpPr txBox="1"/>
              <p:nvPr/>
            </p:nvSpPr>
            <p:spPr>
              <a:xfrm>
                <a:off x="6137170" y="5741308"/>
                <a:ext cx="96014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              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2" name="Google Shape;152;p37"/>
              <p:cNvPicPr preferRelativeResize="0"/>
              <p:nvPr/>
            </p:nvPicPr>
            <p:blipFill rotWithShape="1">
              <a:blip r:embed="rId7">
                <a:alphaModFix/>
              </a:blip>
              <a:srcRect l="58560" t="38159" r="28538" b="44210"/>
              <a:stretch/>
            </p:blipFill>
            <p:spPr>
              <a:xfrm>
                <a:off x="8645637" y="5508088"/>
                <a:ext cx="805478" cy="6972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3" name="Google Shape;153;p37"/>
          <p:cNvGrpSpPr/>
          <p:nvPr/>
        </p:nvGrpSpPr>
        <p:grpSpPr>
          <a:xfrm>
            <a:off x="162434" y="722653"/>
            <a:ext cx="3645617" cy="5293757"/>
            <a:chOff x="114176" y="537308"/>
            <a:chExt cx="3645617" cy="5293757"/>
          </a:xfrm>
        </p:grpSpPr>
        <p:sp>
          <p:nvSpPr>
            <p:cNvPr id="154" name="Google Shape;154;p37"/>
            <p:cNvSpPr txBox="1"/>
            <p:nvPr/>
          </p:nvSpPr>
          <p:spPr>
            <a:xfrm>
              <a:off x="114176" y="537308"/>
              <a:ext cx="3645617" cy="529375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RDTs: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Different formats, different samples but same principle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" name="Google Shape;155;p3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73529" y="2440080"/>
              <a:ext cx="1221228" cy="961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37" descr="Immunochromatography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1798" y="4037389"/>
              <a:ext cx="1033463" cy="15938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p37"/>
            <p:cNvGrpSpPr/>
            <p:nvPr/>
          </p:nvGrpSpPr>
          <p:grpSpPr>
            <a:xfrm>
              <a:off x="628630" y="2146301"/>
              <a:ext cx="783348" cy="1914188"/>
              <a:chOff x="0" y="0"/>
              <a:chExt cx="1167961" cy="3006436"/>
            </a:xfrm>
          </p:grpSpPr>
          <p:pic>
            <p:nvPicPr>
              <p:cNvPr id="158" name="Google Shape;158;p37"/>
              <p:cNvPicPr preferRelativeResize="0"/>
              <p:nvPr/>
            </p:nvPicPr>
            <p:blipFill rotWithShape="1">
              <a:blip r:embed="rId7">
                <a:alphaModFix/>
              </a:blip>
              <a:srcRect l="42091" t="26183" r="46414" b="26185"/>
              <a:stretch/>
            </p:blipFill>
            <p:spPr>
              <a:xfrm>
                <a:off x="0" y="0"/>
                <a:ext cx="1167961" cy="30064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Google Shape;159;p37"/>
              <p:cNvSpPr txBox="1"/>
              <p:nvPr/>
            </p:nvSpPr>
            <p:spPr>
              <a:xfrm>
                <a:off x="152400" y="235527"/>
                <a:ext cx="554182" cy="36933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0" name="Google Shape;160;p37" descr="OraQuick Test Kit"/>
            <p:cNvPicPr preferRelativeResize="0"/>
            <p:nvPr/>
          </p:nvPicPr>
          <p:blipFill rotWithShape="1">
            <a:blip r:embed="rId10">
              <a:alphaModFix/>
            </a:blip>
            <a:srcRect l="40534" t="12017" r="35820" b="12015"/>
            <a:stretch/>
          </p:blipFill>
          <p:spPr>
            <a:xfrm>
              <a:off x="1679538" y="3595603"/>
              <a:ext cx="488439" cy="2184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7" descr="Determine HBsAg 2 | Diagnostic rapide en POC – Abbott"/>
            <p:cNvPicPr preferRelativeResize="0"/>
            <p:nvPr/>
          </p:nvPicPr>
          <p:blipFill rotWithShape="1">
            <a:blip r:embed="rId11">
              <a:alphaModFix/>
            </a:blip>
            <a:srcRect l="54113" r="27792"/>
            <a:stretch/>
          </p:blipFill>
          <p:spPr>
            <a:xfrm>
              <a:off x="2465709" y="3610551"/>
              <a:ext cx="478652" cy="2184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37" descr="Malaria Detection with Rapid Diagnostic Tests (RDTs) | The Partnership for  Global Health Technologies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15017" y="1192854"/>
              <a:ext cx="2291447" cy="1075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37"/>
          <p:cNvSpPr txBox="1"/>
          <p:nvPr/>
        </p:nvSpPr>
        <p:spPr>
          <a:xfrm>
            <a:off x="521677" y="6356350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</a:t>
            </a:r>
            <a:r>
              <a:rPr lang="en-US" sz="1000" b="1" dirty="0">
                <a:solidFill>
                  <a:schemeClr val="lt1"/>
                </a:solidFill>
              </a:rPr>
              <a:t> </a:t>
            </a:r>
            <a:r>
              <a:rPr 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v1.0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rapid serology testing and national testing policy </a:t>
            </a:r>
            <a:endParaRPr lang="fr-FR" dirty="0">
              <a:solidFill>
                <a:schemeClr val="lt1"/>
              </a:solidFill>
              <a:sym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>
            <a:spLocks noGrp="1"/>
          </p:cNvSpPr>
          <p:nvPr>
            <p:ph type="title"/>
          </p:nvPr>
        </p:nvSpPr>
        <p:spPr>
          <a:xfrm>
            <a:off x="131559" y="19198"/>
            <a:ext cx="11928882" cy="73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2800" b="1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Tests Performance characteristics: sensitivity (Sen) and specificity (Spe) (1/2)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0" y="753985"/>
            <a:ext cx="9000761" cy="597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Sensitivity and specificity depend on the test ONLY</a:t>
            </a:r>
            <a:endParaRPr/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Sensitivity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lang="en-US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probability/chance of correctly identifying an infected individual. 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True negative: test is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negative,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 </a:t>
            </a:r>
            <a:r>
              <a:rPr lang="en-US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infected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False negative: the test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negative,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client is infected</a:t>
            </a:r>
            <a:endParaRPr b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Specificity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the </a:t>
            </a:r>
            <a:r>
              <a:rPr lang="en-US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probability/chance of correctly identifying an uninfected individual. 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True positive: the test is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reactive,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the client is infected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False positive: the test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reactive,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client is </a:t>
            </a:r>
            <a:r>
              <a:rPr lang="en-US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infected</a:t>
            </a:r>
            <a:endParaRPr/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2" name="Google Shape;172;p38"/>
          <p:cNvSpPr/>
          <p:nvPr/>
        </p:nvSpPr>
        <p:spPr>
          <a:xfrm>
            <a:off x="-850220" y="5328288"/>
            <a:ext cx="84960" cy="94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4700" rIns="0" bIns="101550" anchor="ctr" anchorCtr="0">
            <a:sp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8"/>
          <p:cNvSpPr txBox="1"/>
          <p:nvPr/>
        </p:nvSpPr>
        <p:spPr>
          <a:xfrm>
            <a:off x="521677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 v1.0 |</a:t>
            </a:r>
            <a:r>
              <a:rPr lang="en-US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to rapid serology testing and national testing policy 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38"/>
          <p:cNvGrpSpPr/>
          <p:nvPr/>
        </p:nvGrpSpPr>
        <p:grpSpPr>
          <a:xfrm>
            <a:off x="1012822" y="4443718"/>
            <a:ext cx="6379029" cy="1354682"/>
            <a:chOff x="536426" y="1387746"/>
            <a:chExt cx="5445876" cy="979433"/>
          </a:xfrm>
        </p:grpSpPr>
        <p:grpSp>
          <p:nvGrpSpPr>
            <p:cNvPr id="175" name="Google Shape;175;p38"/>
            <p:cNvGrpSpPr/>
            <p:nvPr/>
          </p:nvGrpSpPr>
          <p:grpSpPr>
            <a:xfrm>
              <a:off x="536426" y="1395391"/>
              <a:ext cx="5445876" cy="971788"/>
              <a:chOff x="465869" y="1539601"/>
              <a:chExt cx="5445876" cy="971788"/>
            </a:xfrm>
          </p:grpSpPr>
          <p:sp>
            <p:nvSpPr>
              <p:cNvPr id="176" name="Google Shape;176;p38"/>
              <p:cNvSpPr txBox="1"/>
              <p:nvPr/>
            </p:nvSpPr>
            <p:spPr>
              <a:xfrm>
                <a:off x="484833" y="1539601"/>
                <a:ext cx="5426912" cy="2670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High sensitivity	                      few false negative results</a:t>
                </a: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8"/>
              <p:cNvSpPr txBox="1"/>
              <p:nvPr/>
            </p:nvSpPr>
            <p:spPr>
              <a:xfrm>
                <a:off x="465869" y="2044093"/>
                <a:ext cx="1500851" cy="467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High specificity</a:t>
                </a: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8"/>
              <p:cNvSpPr/>
              <p:nvPr/>
            </p:nvSpPr>
            <p:spPr>
              <a:xfrm>
                <a:off x="1836901" y="2032197"/>
                <a:ext cx="1230872" cy="3621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8"/>
              <p:cNvSpPr txBox="1"/>
              <p:nvPr/>
            </p:nvSpPr>
            <p:spPr>
              <a:xfrm>
                <a:off x="3067773" y="2044093"/>
                <a:ext cx="2306367" cy="467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few false positive results </a:t>
                </a:r>
                <a:endParaRPr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" name="Google Shape;180;p38"/>
            <p:cNvSpPr/>
            <p:nvPr/>
          </p:nvSpPr>
          <p:spPr>
            <a:xfrm>
              <a:off x="1907458" y="1387746"/>
              <a:ext cx="1230872" cy="3621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38"/>
          <p:cNvGrpSpPr/>
          <p:nvPr/>
        </p:nvGrpSpPr>
        <p:grpSpPr>
          <a:xfrm>
            <a:off x="8926286" y="670230"/>
            <a:ext cx="3058974" cy="5517539"/>
            <a:chOff x="8869908" y="674622"/>
            <a:chExt cx="3058974" cy="5517539"/>
          </a:xfrm>
        </p:grpSpPr>
        <p:pic>
          <p:nvPicPr>
            <p:cNvPr id="182" name="Google Shape;182;p38" descr="Sensitivity, Specificity &amp; ROC curve / Sensibilité, Spécificité et courbe  ROC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69908" y="753985"/>
              <a:ext cx="3058974" cy="543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38"/>
            <p:cNvSpPr txBox="1"/>
            <p:nvPr/>
          </p:nvSpPr>
          <p:spPr>
            <a:xfrm>
              <a:off x="9219928" y="674622"/>
              <a:ext cx="1092381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infected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8"/>
            <p:cNvSpPr txBox="1"/>
            <p:nvPr/>
          </p:nvSpPr>
          <p:spPr>
            <a:xfrm>
              <a:off x="10478818" y="677493"/>
              <a:ext cx="1212438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not infected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8"/>
            <p:cNvSpPr txBox="1"/>
            <p:nvPr/>
          </p:nvSpPr>
          <p:spPr>
            <a:xfrm>
              <a:off x="9427029" y="4078453"/>
              <a:ext cx="1404571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Reactive tests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body" idx="1"/>
          </p:nvPr>
        </p:nvSpPr>
        <p:spPr>
          <a:xfrm>
            <a:off x="127562" y="658247"/>
            <a:ext cx="11736489" cy="549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Positive predictive value (PPV) and Negative predictive value (NPV): depend on the test AND the prevalence</a:t>
            </a:r>
            <a:endParaRPr sz="24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PPV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robability/chance that, when the assay is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reactive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individual is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truly infected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NPV: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robability/chance that, when the assay is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 person is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truly not infected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lvl="0" indent="-355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Prevalence: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 of person infected in a population</a:t>
            </a:r>
            <a:endParaRPr sz="2400"/>
          </a:p>
        </p:txBody>
      </p:sp>
      <p:sp>
        <p:nvSpPr>
          <p:cNvPr id="192" name="Google Shape;192;p39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434591" y="-19722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Tests Performance characteristics: NPV and PPV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9"/>
          <p:cNvSpPr txBox="1"/>
          <p:nvPr/>
        </p:nvSpPr>
        <p:spPr>
          <a:xfrm>
            <a:off x="521677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</a:t>
            </a:r>
            <a:r>
              <a:rPr lang="en-US" sz="1000" b="1" dirty="0">
                <a:solidFill>
                  <a:schemeClr val="lt1"/>
                </a:solidFill>
              </a:rPr>
              <a:t> </a:t>
            </a:r>
            <a:r>
              <a:rPr 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v1.0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rapid serology testing and national testing policy </a:t>
            </a:r>
            <a:endParaRPr lang="fr-FR" dirty="0">
              <a:solidFill>
                <a:schemeClr val="lt1"/>
              </a:solidFill>
              <a:sym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195" name="Google Shape;195;p39" descr="Sensitivity and specificity across prevalence.Abbreviations: PPV,... |  Download Scientific Diagr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523" y="3743615"/>
            <a:ext cx="3454876" cy="205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9" descr="Point Prevalence | Definition, Formula &amp; Examples - Lesson | Study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608" y="3760074"/>
            <a:ext cx="3224415" cy="180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9"/>
          <p:cNvSpPr txBox="1"/>
          <p:nvPr/>
        </p:nvSpPr>
        <p:spPr>
          <a:xfrm>
            <a:off x="9714175" y="5280865"/>
            <a:ext cx="2242130" cy="70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prevalence= low NPV= high risk of false negative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9"/>
          <p:cNvSpPr txBox="1"/>
          <p:nvPr/>
        </p:nvSpPr>
        <p:spPr>
          <a:xfrm>
            <a:off x="9716491" y="3537623"/>
            <a:ext cx="2347947" cy="70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prevalence= high PPV= low risk of false positive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9"/>
          <p:cNvSpPr txBox="1"/>
          <p:nvPr/>
        </p:nvSpPr>
        <p:spPr>
          <a:xfrm>
            <a:off x="3965770" y="3537623"/>
            <a:ext cx="2159499" cy="70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prevalence= low PPV= high risk of false positive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9"/>
          <p:cNvSpPr txBox="1"/>
          <p:nvPr/>
        </p:nvSpPr>
        <p:spPr>
          <a:xfrm>
            <a:off x="3859003" y="5323390"/>
            <a:ext cx="2392039" cy="70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prevalence= high NPV= low risk of false negative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40"/>
          <p:cNvGrpSpPr/>
          <p:nvPr/>
        </p:nvGrpSpPr>
        <p:grpSpPr>
          <a:xfrm>
            <a:off x="538452" y="1905241"/>
            <a:ext cx="3805238" cy="4229953"/>
            <a:chOff x="6614111" y="1359568"/>
            <a:chExt cx="3805238" cy="4229953"/>
          </a:xfrm>
        </p:grpSpPr>
        <p:pic>
          <p:nvPicPr>
            <p:cNvPr id="206" name="Google Shape;206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14111" y="1359568"/>
              <a:ext cx="3805238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>
              <a:off x="7291137" y="4535905"/>
              <a:ext cx="834190" cy="505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>
              <a:off x="6614111" y="4561974"/>
              <a:ext cx="834190" cy="505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>
              <a:off x="6771275" y="3677653"/>
              <a:ext cx="677026" cy="41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>
              <a:off x="8223209" y="3719764"/>
              <a:ext cx="677026" cy="41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 flipH="1">
              <a:off x="7491787" y="4155631"/>
              <a:ext cx="633540" cy="474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 flipH="1">
              <a:off x="8125327" y="4707142"/>
              <a:ext cx="633540" cy="474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>
              <a:off x="7391462" y="4999651"/>
              <a:ext cx="633540" cy="474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 flipH="1">
              <a:off x="6707760" y="5020441"/>
              <a:ext cx="633540" cy="474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 l="36763" t="85263" r="41314"/>
            <a:stretch/>
          </p:blipFill>
          <p:spPr>
            <a:xfrm>
              <a:off x="8199960" y="5115426"/>
              <a:ext cx="633540" cy="4740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40"/>
          <p:cNvSpPr txBox="1"/>
          <p:nvPr/>
        </p:nvSpPr>
        <p:spPr>
          <a:xfrm>
            <a:off x="0" y="-10839"/>
            <a:ext cx="121920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solidFill>
                  <a:schemeClr val="accent5">
                    <a:lumMod val="76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Understanding positive predictive value (PPV) </a:t>
            </a:r>
            <a:r>
              <a:rPr lang="en-US" sz="3600" i="0" u="none" strike="noStrike" cap="none" dirty="0">
                <a:solidFill>
                  <a:srgbClr val="3DC8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i="0" u="none" strike="noStrike" cap="none" dirty="0">
              <a:solidFill>
                <a:srgbClr val="3DC8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0"/>
          <p:cNvSpPr txBox="1"/>
          <p:nvPr/>
        </p:nvSpPr>
        <p:spPr>
          <a:xfrm>
            <a:off x="860573" y="1488702"/>
            <a:ext cx="33352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HIV prevalence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40"/>
          <p:cNvGrpSpPr/>
          <p:nvPr/>
        </p:nvGrpSpPr>
        <p:grpSpPr>
          <a:xfrm>
            <a:off x="6341980" y="2047501"/>
            <a:ext cx="3805238" cy="3429000"/>
            <a:chOff x="7166872" y="2277080"/>
            <a:chExt cx="3805238" cy="3429000"/>
          </a:xfrm>
        </p:grpSpPr>
        <p:pic>
          <p:nvPicPr>
            <p:cNvPr id="220" name="Google Shape;220;p40" descr="Fishing Fish Fishery Pond Recreation Picnic Comments - Fishing Icon Png  Free Transparent PNG - 980x836 - Free Download on Nice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66872" y="2277080"/>
              <a:ext cx="3805238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40"/>
            <p:cNvSpPr/>
            <p:nvPr/>
          </p:nvSpPr>
          <p:spPr>
            <a:xfrm>
              <a:off x="8101263" y="4605876"/>
              <a:ext cx="946484" cy="520683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40"/>
          <p:cNvSpPr txBox="1"/>
          <p:nvPr/>
        </p:nvSpPr>
        <p:spPr>
          <a:xfrm>
            <a:off x="6985880" y="1467980"/>
            <a:ext cx="33352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HIV prevalence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0"/>
          <p:cNvSpPr/>
          <p:nvPr/>
        </p:nvSpPr>
        <p:spPr>
          <a:xfrm>
            <a:off x="2832474" y="4543631"/>
            <a:ext cx="2739472" cy="1792304"/>
          </a:xfrm>
          <a:prstGeom prst="roundRect">
            <a:avLst>
              <a:gd name="adj" fmla="val 16667"/>
            </a:avLst>
          </a:prstGeom>
          <a:solidFill>
            <a:srgbClr val="045743"/>
          </a:solidFill>
          <a:ln w="25400" cap="flat" cmpd="sng">
            <a:solidFill>
              <a:srgbClr val="0062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HIV testing with more undiagnosed PLHIV = greater likelihood of accurately diagnosing person with fewer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0"/>
          <p:cNvSpPr/>
          <p:nvPr/>
        </p:nvSpPr>
        <p:spPr>
          <a:xfrm>
            <a:off x="8770763" y="4669962"/>
            <a:ext cx="3171576" cy="179230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HIV testing with few undiagnosed PLHIV = lower likelihood of accurately diagnosing person with fewer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1732898" y="886432"/>
            <a:ext cx="80975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sng" strike="noStrike" cap="none">
                <a:solidFill>
                  <a:srgbClr val="A0A0A0"/>
                </a:solidFill>
                <a:latin typeface="Arial"/>
                <a:ea typeface="Arial"/>
                <a:cs typeface="Arial"/>
                <a:sym typeface="Arial"/>
              </a:rPr>
              <a:t>PPV= probability a person with a reactive HIV test result has HIV</a:t>
            </a:r>
            <a:endParaRPr sz="1800" b="0" i="1" u="sng" strike="noStrike" cap="none">
              <a:solidFill>
                <a:srgbClr val="A0A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" name="Google Shape;236;p41">
            <a:extLst>
              <a:ext uri="{FF2B5EF4-FFF2-40B4-BE49-F238E27FC236}">
                <a16:creationId xmlns:a16="http://schemas.microsoft.com/office/drawing/2014/main" id="{98198B07-C621-0ED7-992B-3EB294D1CC27}"/>
              </a:ext>
            </a:extLst>
          </p:cNvPr>
          <p:cNvSpPr txBox="1"/>
          <p:nvPr/>
        </p:nvSpPr>
        <p:spPr>
          <a:xfrm>
            <a:off x="521677" y="6356350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in Non-lab testing site –Training Package– </a:t>
            </a:r>
            <a:r>
              <a:rPr lang="en-US" sz="1000" b="1" dirty="0">
                <a:solidFill>
                  <a:schemeClr val="lt1"/>
                </a:solidFill>
              </a:rPr>
              <a:t>v1.0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-US" sz="1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to rapid serology testing and national testing policy </a:t>
            </a:r>
            <a:endParaRPr sz="1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14</Slides>
  <Notes>14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Présentation PowerPoint</vt:lpstr>
      <vt:lpstr>Learning objectives</vt:lpstr>
      <vt:lpstr>Importance of Diagnostic </vt:lpstr>
      <vt:lpstr>Serological testing: Basic terms</vt:lpstr>
      <vt:lpstr>Présentation PowerPoint</vt:lpstr>
      <vt:lpstr>Principle of RDTs (2/2): Antibody(Ab)/Antigen(Ag) reaction on a cassette /strip</vt:lpstr>
      <vt:lpstr>Tests Performance characteristics: sensitivity (Sen) and specificity (Spe) (1/2)</vt:lpstr>
      <vt:lpstr>Tests Performance characteristics: NPV and PPV</vt:lpstr>
      <vt:lpstr>Présentation PowerPoint</vt:lpstr>
      <vt:lpstr>Importance of national testing strategies and algorithms (1/2)</vt:lpstr>
      <vt:lpstr>Exemple of testing strategies</vt:lpstr>
      <vt:lpstr>Importance of national testing strategies and algorithms 2/2)</vt:lpstr>
      <vt:lpstr>Considerations for national implementation of testing strategies and algorithms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ROSS PAPA</dc:creator>
  <cp:revision>31</cp:revision>
  <dcterms:created xsi:type="dcterms:W3CDTF">2020-10-08T10:02:18Z</dcterms:created>
  <dcterms:modified xsi:type="dcterms:W3CDTF">2025-10-02T09:40:05Z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0x0101008A2F18066C03F5499150099924B49185</vt:lpwstr>
  </property>
  <property fmtid="{D5CDD505-2E9C-101B-9397-08002B2CF9AE}" pid="3" name="ArticulateGUID">
    <vt:lpwstr>5CC4800A-DB3E-4406-98CA-B986B9135539</vt:lpwstr>
  </property>
  <property fmtid="{D5CDD505-2E9C-101B-9397-08002B2CF9AE}" pid="4" name="ArticulatePath">
    <vt:lpwstr>https://worldhealthorg-my.sharepoint.com/personal/traorez_who_int/Documents/Track changes_EN/2_SARS-CoV-2 RDT_OpenWHO_02_Overview_v1.1_AT</vt:lpwstr>
  </property>
</Properties>
</file>