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Arial Black" panose="020B0A04020102020204" pitchFamily="34" charset="0"/>
      <p:regular r:id="rId21"/>
      <p:bold r:id="rId22"/>
    </p:embeddedFont>
    <p:embeddedFont>
      <p:font typeface="Cambria" panose="02040503050406030204" pitchFamily="18" charset="0"/>
      <p:regular r:id="rId23"/>
      <p:bold r:id="rId24"/>
      <p:italic r:id="rId25"/>
      <p:boldItalic r:id="rId26"/>
    </p:embeddedFont>
    <p:embeddedFont>
      <p:font typeface="Libre Franklin Medium"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DGutFofWi9Fy+Wzjf70xHvhyle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F68D7F-9467-D1F7-CC07-3ABC39D80BEC}" v="47" dt="2025-10-02T09:44:05.062"/>
  </p1510:revLst>
</p1510:revInfo>
</file>

<file path=ppt/tableStyles.xml><?xml version="1.0" encoding="utf-8"?>
<a:tblStyleLst xmlns:a="http://schemas.openxmlformats.org/drawingml/2006/main" def="{DEB0B461-05AF-49DC-8E66-705519851974}">
  <a:tblStyle styleId="{DEB0B461-05AF-49DC-8E66-70551985197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DF3"/>
          </a:solidFill>
        </a:fill>
      </a:tcStyle>
    </a:wholeTbl>
    <a:band1H>
      <a:tcTxStyle b="off" i="off"/>
      <a:tcStyle>
        <a:tcBdr/>
        <a:fill>
          <a:solidFill>
            <a:srgbClr val="CAD9E7"/>
          </a:solidFill>
        </a:fill>
      </a:tcStyle>
    </a:band1H>
    <a:band2H>
      <a:tcTxStyle b="off" i="off"/>
      <a:tcStyle>
        <a:tcBdr/>
      </a:tcStyle>
    </a:band2H>
    <a:band1V>
      <a:tcTxStyle b="off" i="off"/>
      <a:tcStyle>
        <a:tcBdr/>
        <a:fill>
          <a:solidFill>
            <a:srgbClr val="CAD9E7"/>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ilisateur invité" userId="S::urn:spo:tenantanon#f610c0b7-bd24-4b39-810b-3dc280afb590::" providerId="AD" clId="Web-{FFF68D7F-9467-D1F7-CC07-3ABC39D80BEC}"/>
    <pc:docChg chg="modSld">
      <pc:chgData name="Utilisateur invité" userId="S::urn:spo:tenantanon#f610c0b7-bd24-4b39-810b-3dc280afb590::" providerId="AD" clId="Web-{FFF68D7F-9467-D1F7-CC07-3ABC39D80BEC}" dt="2025-10-02T09:44:05.062" v="42" actId="20577"/>
      <pc:docMkLst>
        <pc:docMk/>
      </pc:docMkLst>
      <pc:sldChg chg="modSp">
        <pc:chgData name="Utilisateur invité" userId="S::urn:spo:tenantanon#f610c0b7-bd24-4b39-810b-3dc280afb590::" providerId="AD" clId="Web-{FFF68D7F-9467-D1F7-CC07-3ABC39D80BEC}" dt="2025-10-02T09:41:08.545" v="2" actId="20577"/>
        <pc:sldMkLst>
          <pc:docMk/>
          <pc:sldMk cId="0" sldId="257"/>
        </pc:sldMkLst>
        <pc:spChg chg="mod">
          <ac:chgData name="Utilisateur invité" userId="S::urn:spo:tenantanon#f610c0b7-bd24-4b39-810b-3dc280afb590::" providerId="AD" clId="Web-{FFF68D7F-9467-D1F7-CC07-3ABC39D80BEC}" dt="2025-10-02T09:41:08.545" v="2" actId="20577"/>
          <ac:spMkLst>
            <pc:docMk/>
            <pc:sldMk cId="0" sldId="257"/>
            <ac:spMk id="95" creationId="{00000000-0000-0000-0000-000000000000}"/>
          </ac:spMkLst>
        </pc:spChg>
      </pc:sldChg>
      <pc:sldChg chg="modSp">
        <pc:chgData name="Utilisateur invité" userId="S::urn:spo:tenantanon#f610c0b7-bd24-4b39-810b-3dc280afb590::" providerId="AD" clId="Web-{FFF68D7F-9467-D1F7-CC07-3ABC39D80BEC}" dt="2025-10-02T09:41:21.951" v="4" actId="20577"/>
        <pc:sldMkLst>
          <pc:docMk/>
          <pc:sldMk cId="0" sldId="258"/>
        </pc:sldMkLst>
        <pc:spChg chg="mod">
          <ac:chgData name="Utilisateur invité" userId="S::urn:spo:tenantanon#f610c0b7-bd24-4b39-810b-3dc280afb590::" providerId="AD" clId="Web-{FFF68D7F-9467-D1F7-CC07-3ABC39D80BEC}" dt="2025-10-02T09:41:21.951" v="4" actId="20577"/>
          <ac:spMkLst>
            <pc:docMk/>
            <pc:sldMk cId="0" sldId="258"/>
            <ac:spMk id="123" creationId="{00000000-0000-0000-0000-000000000000}"/>
          </ac:spMkLst>
        </pc:spChg>
      </pc:sldChg>
      <pc:sldChg chg="modSp">
        <pc:chgData name="Utilisateur invité" userId="S::urn:spo:tenantanon#f610c0b7-bd24-4b39-810b-3dc280afb590::" providerId="AD" clId="Web-{FFF68D7F-9467-D1F7-CC07-3ABC39D80BEC}" dt="2025-10-02T09:41:27.029" v="5" actId="20577"/>
        <pc:sldMkLst>
          <pc:docMk/>
          <pc:sldMk cId="0" sldId="259"/>
        </pc:sldMkLst>
        <pc:spChg chg="mod">
          <ac:chgData name="Utilisateur invité" userId="S::urn:spo:tenantanon#f610c0b7-bd24-4b39-810b-3dc280afb590::" providerId="AD" clId="Web-{FFF68D7F-9467-D1F7-CC07-3ABC39D80BEC}" dt="2025-10-02T09:41:27.029" v="5" actId="20577"/>
          <ac:spMkLst>
            <pc:docMk/>
            <pc:sldMk cId="0" sldId="259"/>
            <ac:spMk id="132" creationId="{00000000-0000-0000-0000-000000000000}"/>
          </ac:spMkLst>
        </pc:spChg>
      </pc:sldChg>
      <pc:sldChg chg="modSp">
        <pc:chgData name="Utilisateur invité" userId="S::urn:spo:tenantanon#f610c0b7-bd24-4b39-810b-3dc280afb590::" providerId="AD" clId="Web-{FFF68D7F-9467-D1F7-CC07-3ABC39D80BEC}" dt="2025-10-02T09:41:43.561" v="7" actId="20577"/>
        <pc:sldMkLst>
          <pc:docMk/>
          <pc:sldMk cId="0" sldId="260"/>
        </pc:sldMkLst>
        <pc:spChg chg="mod">
          <ac:chgData name="Utilisateur invité" userId="S::urn:spo:tenantanon#f610c0b7-bd24-4b39-810b-3dc280afb590::" providerId="AD" clId="Web-{FFF68D7F-9467-D1F7-CC07-3ABC39D80BEC}" dt="2025-10-02T09:41:43.561" v="7" actId="20577"/>
          <ac:spMkLst>
            <pc:docMk/>
            <pc:sldMk cId="0" sldId="260"/>
            <ac:spMk id="140" creationId="{00000000-0000-0000-0000-000000000000}"/>
          </ac:spMkLst>
        </pc:spChg>
      </pc:sldChg>
      <pc:sldChg chg="modSp">
        <pc:chgData name="Utilisateur invité" userId="S::urn:spo:tenantanon#f610c0b7-bd24-4b39-810b-3dc280afb590::" providerId="AD" clId="Web-{FFF68D7F-9467-D1F7-CC07-3ABC39D80BEC}" dt="2025-10-02T09:41:49.233" v="9" actId="20577"/>
        <pc:sldMkLst>
          <pc:docMk/>
          <pc:sldMk cId="0" sldId="261"/>
        </pc:sldMkLst>
        <pc:spChg chg="mod">
          <ac:chgData name="Utilisateur invité" userId="S::urn:spo:tenantanon#f610c0b7-bd24-4b39-810b-3dc280afb590::" providerId="AD" clId="Web-{FFF68D7F-9467-D1F7-CC07-3ABC39D80BEC}" dt="2025-10-02T09:41:49.233" v="9" actId="20577"/>
          <ac:spMkLst>
            <pc:docMk/>
            <pc:sldMk cId="0" sldId="261"/>
            <ac:spMk id="168" creationId="{00000000-0000-0000-0000-000000000000}"/>
          </ac:spMkLst>
        </pc:spChg>
      </pc:sldChg>
      <pc:sldChg chg="modSp">
        <pc:chgData name="Utilisateur invité" userId="S::urn:spo:tenantanon#f610c0b7-bd24-4b39-810b-3dc280afb590::" providerId="AD" clId="Web-{FFF68D7F-9467-D1F7-CC07-3ABC39D80BEC}" dt="2025-10-02T09:41:54.170" v="10" actId="20577"/>
        <pc:sldMkLst>
          <pc:docMk/>
          <pc:sldMk cId="0" sldId="262"/>
        </pc:sldMkLst>
        <pc:spChg chg="mod">
          <ac:chgData name="Utilisateur invité" userId="S::urn:spo:tenantanon#f610c0b7-bd24-4b39-810b-3dc280afb590::" providerId="AD" clId="Web-{FFF68D7F-9467-D1F7-CC07-3ABC39D80BEC}" dt="2025-10-02T09:41:54.170" v="10" actId="20577"/>
          <ac:spMkLst>
            <pc:docMk/>
            <pc:sldMk cId="0" sldId="262"/>
            <ac:spMk id="175" creationId="{00000000-0000-0000-0000-000000000000}"/>
          </ac:spMkLst>
        </pc:spChg>
      </pc:sldChg>
      <pc:sldChg chg="modSp">
        <pc:chgData name="Utilisateur invité" userId="S::urn:spo:tenantanon#f610c0b7-bd24-4b39-810b-3dc280afb590::" providerId="AD" clId="Web-{FFF68D7F-9467-D1F7-CC07-3ABC39D80BEC}" dt="2025-10-02T09:42:02.654" v="12" actId="20577"/>
        <pc:sldMkLst>
          <pc:docMk/>
          <pc:sldMk cId="0" sldId="263"/>
        </pc:sldMkLst>
        <pc:spChg chg="mod">
          <ac:chgData name="Utilisateur invité" userId="S::urn:spo:tenantanon#f610c0b7-bd24-4b39-810b-3dc280afb590::" providerId="AD" clId="Web-{FFF68D7F-9467-D1F7-CC07-3ABC39D80BEC}" dt="2025-10-02T09:42:02.654" v="12" actId="20577"/>
          <ac:spMkLst>
            <pc:docMk/>
            <pc:sldMk cId="0" sldId="263"/>
            <ac:spMk id="218" creationId="{00000000-0000-0000-0000-000000000000}"/>
          </ac:spMkLst>
        </pc:spChg>
      </pc:sldChg>
      <pc:sldChg chg="modSp">
        <pc:chgData name="Utilisateur invité" userId="S::urn:spo:tenantanon#f610c0b7-bd24-4b39-810b-3dc280afb590::" providerId="AD" clId="Web-{FFF68D7F-9467-D1F7-CC07-3ABC39D80BEC}" dt="2025-10-02T09:42:07.326" v="14" actId="20577"/>
        <pc:sldMkLst>
          <pc:docMk/>
          <pc:sldMk cId="0" sldId="264"/>
        </pc:sldMkLst>
        <pc:spChg chg="mod">
          <ac:chgData name="Utilisateur invité" userId="S::urn:spo:tenantanon#f610c0b7-bd24-4b39-810b-3dc280afb590::" providerId="AD" clId="Web-{FFF68D7F-9467-D1F7-CC07-3ABC39D80BEC}" dt="2025-10-02T09:42:07.326" v="14" actId="20577"/>
          <ac:spMkLst>
            <pc:docMk/>
            <pc:sldMk cId="0" sldId="264"/>
            <ac:spMk id="227" creationId="{00000000-0000-0000-0000-000000000000}"/>
          </ac:spMkLst>
        </pc:spChg>
      </pc:sldChg>
      <pc:sldChg chg="modSp">
        <pc:chgData name="Utilisateur invité" userId="S::urn:spo:tenantanon#f610c0b7-bd24-4b39-810b-3dc280afb590::" providerId="AD" clId="Web-{FFF68D7F-9467-D1F7-CC07-3ABC39D80BEC}" dt="2025-10-02T09:42:12.451" v="16" actId="20577"/>
        <pc:sldMkLst>
          <pc:docMk/>
          <pc:sldMk cId="0" sldId="265"/>
        </pc:sldMkLst>
        <pc:spChg chg="mod">
          <ac:chgData name="Utilisateur invité" userId="S::urn:spo:tenantanon#f610c0b7-bd24-4b39-810b-3dc280afb590::" providerId="AD" clId="Web-{FFF68D7F-9467-D1F7-CC07-3ABC39D80BEC}" dt="2025-10-02T09:42:12.451" v="16" actId="20577"/>
          <ac:spMkLst>
            <pc:docMk/>
            <pc:sldMk cId="0" sldId="265"/>
            <ac:spMk id="245" creationId="{00000000-0000-0000-0000-000000000000}"/>
          </ac:spMkLst>
        </pc:spChg>
      </pc:sldChg>
      <pc:sldChg chg="addSp modSp">
        <pc:chgData name="Utilisateur invité" userId="S::urn:spo:tenantanon#f610c0b7-bd24-4b39-810b-3dc280afb590::" providerId="AD" clId="Web-{FFF68D7F-9467-D1F7-CC07-3ABC39D80BEC}" dt="2025-10-02T09:42:27.920" v="21" actId="1076"/>
        <pc:sldMkLst>
          <pc:docMk/>
          <pc:sldMk cId="0" sldId="266"/>
        </pc:sldMkLst>
        <pc:spChg chg="add mod">
          <ac:chgData name="Utilisateur invité" userId="S::urn:spo:tenantanon#f610c0b7-bd24-4b39-810b-3dc280afb590::" providerId="AD" clId="Web-{FFF68D7F-9467-D1F7-CC07-3ABC39D80BEC}" dt="2025-10-02T09:42:27.920" v="21" actId="1076"/>
          <ac:spMkLst>
            <pc:docMk/>
            <pc:sldMk cId="0" sldId="266"/>
            <ac:spMk id="2" creationId="{1C4B0643-6EF7-95DC-1198-B80170F5B54E}"/>
          </ac:spMkLst>
        </pc:spChg>
      </pc:sldChg>
      <pc:sldChg chg="modSp">
        <pc:chgData name="Utilisateur invité" userId="S::urn:spo:tenantanon#f610c0b7-bd24-4b39-810b-3dc280afb590::" providerId="AD" clId="Web-{FFF68D7F-9467-D1F7-CC07-3ABC39D80BEC}" dt="2025-10-02T09:42:37.561" v="23" actId="20577"/>
        <pc:sldMkLst>
          <pc:docMk/>
          <pc:sldMk cId="0" sldId="267"/>
        </pc:sldMkLst>
        <pc:spChg chg="mod">
          <ac:chgData name="Utilisateur invité" userId="S::urn:spo:tenantanon#f610c0b7-bd24-4b39-810b-3dc280afb590::" providerId="AD" clId="Web-{FFF68D7F-9467-D1F7-CC07-3ABC39D80BEC}" dt="2025-10-02T09:42:37.561" v="23" actId="20577"/>
          <ac:spMkLst>
            <pc:docMk/>
            <pc:sldMk cId="0" sldId="267"/>
            <ac:spMk id="265" creationId="{00000000-0000-0000-0000-000000000000}"/>
          </ac:spMkLst>
        </pc:spChg>
      </pc:sldChg>
      <pc:sldChg chg="modSp">
        <pc:chgData name="Utilisateur invité" userId="S::urn:spo:tenantanon#f610c0b7-bd24-4b39-810b-3dc280afb590::" providerId="AD" clId="Web-{FFF68D7F-9467-D1F7-CC07-3ABC39D80BEC}" dt="2025-10-02T09:42:44.576" v="25" actId="20577"/>
        <pc:sldMkLst>
          <pc:docMk/>
          <pc:sldMk cId="0" sldId="268"/>
        </pc:sldMkLst>
        <pc:spChg chg="mod">
          <ac:chgData name="Utilisateur invité" userId="S::urn:spo:tenantanon#f610c0b7-bd24-4b39-810b-3dc280afb590::" providerId="AD" clId="Web-{FFF68D7F-9467-D1F7-CC07-3ABC39D80BEC}" dt="2025-10-02T09:42:44.576" v="25" actId="20577"/>
          <ac:spMkLst>
            <pc:docMk/>
            <pc:sldMk cId="0" sldId="268"/>
            <ac:spMk id="277" creationId="{00000000-0000-0000-0000-000000000000}"/>
          </ac:spMkLst>
        </pc:spChg>
      </pc:sldChg>
      <pc:sldChg chg="modSp">
        <pc:chgData name="Utilisateur invité" userId="S::urn:spo:tenantanon#f610c0b7-bd24-4b39-810b-3dc280afb590::" providerId="AD" clId="Web-{FFF68D7F-9467-D1F7-CC07-3ABC39D80BEC}" dt="2025-10-02T09:42:50.123" v="27" actId="20577"/>
        <pc:sldMkLst>
          <pc:docMk/>
          <pc:sldMk cId="0" sldId="269"/>
        </pc:sldMkLst>
        <pc:spChg chg="mod">
          <ac:chgData name="Utilisateur invité" userId="S::urn:spo:tenantanon#f610c0b7-bd24-4b39-810b-3dc280afb590::" providerId="AD" clId="Web-{FFF68D7F-9467-D1F7-CC07-3ABC39D80BEC}" dt="2025-10-02T09:42:50.123" v="27" actId="20577"/>
          <ac:spMkLst>
            <pc:docMk/>
            <pc:sldMk cId="0" sldId="269"/>
            <ac:spMk id="287" creationId="{00000000-0000-0000-0000-000000000000}"/>
          </ac:spMkLst>
        </pc:spChg>
      </pc:sldChg>
      <pc:sldChg chg="modSp">
        <pc:chgData name="Utilisateur invité" userId="S::urn:spo:tenantanon#f610c0b7-bd24-4b39-810b-3dc280afb590::" providerId="AD" clId="Web-{FFF68D7F-9467-D1F7-CC07-3ABC39D80BEC}" dt="2025-10-02T09:42:54.092" v="29" actId="20577"/>
        <pc:sldMkLst>
          <pc:docMk/>
          <pc:sldMk cId="0" sldId="270"/>
        </pc:sldMkLst>
        <pc:spChg chg="mod">
          <ac:chgData name="Utilisateur invité" userId="S::urn:spo:tenantanon#f610c0b7-bd24-4b39-810b-3dc280afb590::" providerId="AD" clId="Web-{FFF68D7F-9467-D1F7-CC07-3ABC39D80BEC}" dt="2025-10-02T09:42:54.092" v="29" actId="20577"/>
          <ac:spMkLst>
            <pc:docMk/>
            <pc:sldMk cId="0" sldId="270"/>
            <ac:spMk id="297" creationId="{00000000-0000-0000-0000-000000000000}"/>
          </ac:spMkLst>
        </pc:spChg>
      </pc:sldChg>
      <pc:sldChg chg="modSp">
        <pc:chgData name="Utilisateur invité" userId="S::urn:spo:tenantanon#f610c0b7-bd24-4b39-810b-3dc280afb590::" providerId="AD" clId="Web-{FFF68D7F-9467-D1F7-CC07-3ABC39D80BEC}" dt="2025-10-02T09:43:00.076" v="31" actId="20577"/>
        <pc:sldMkLst>
          <pc:docMk/>
          <pc:sldMk cId="0" sldId="271"/>
        </pc:sldMkLst>
        <pc:spChg chg="mod">
          <ac:chgData name="Utilisateur invité" userId="S::urn:spo:tenantanon#f610c0b7-bd24-4b39-810b-3dc280afb590::" providerId="AD" clId="Web-{FFF68D7F-9467-D1F7-CC07-3ABC39D80BEC}" dt="2025-10-02T09:43:00.076" v="31" actId="20577"/>
          <ac:spMkLst>
            <pc:docMk/>
            <pc:sldMk cId="0" sldId="271"/>
            <ac:spMk id="309" creationId="{00000000-0000-0000-0000-000000000000}"/>
          </ac:spMkLst>
        </pc:spChg>
      </pc:sldChg>
      <pc:sldChg chg="modSp">
        <pc:chgData name="Utilisateur invité" userId="S::urn:spo:tenantanon#f610c0b7-bd24-4b39-810b-3dc280afb590::" providerId="AD" clId="Web-{FFF68D7F-9467-D1F7-CC07-3ABC39D80BEC}" dt="2025-10-02T09:44:05.062" v="42" actId="20577"/>
        <pc:sldMkLst>
          <pc:docMk/>
          <pc:sldMk cId="0" sldId="272"/>
        </pc:sldMkLst>
        <pc:spChg chg="mod">
          <ac:chgData name="Utilisateur invité" userId="S::urn:spo:tenantanon#f610c0b7-bd24-4b39-810b-3dc280afb590::" providerId="AD" clId="Web-{FFF68D7F-9467-D1F7-CC07-3ABC39D80BEC}" dt="2025-10-02T09:43:24.436" v="38"/>
          <ac:spMkLst>
            <pc:docMk/>
            <pc:sldMk cId="0" sldId="272"/>
            <ac:spMk id="317" creationId="{00000000-0000-0000-0000-000000000000}"/>
          </ac:spMkLst>
        </pc:spChg>
        <pc:spChg chg="mod">
          <ac:chgData name="Utilisateur invité" userId="S::urn:spo:tenantanon#f610c0b7-bd24-4b39-810b-3dc280afb590::" providerId="AD" clId="Web-{FFF68D7F-9467-D1F7-CC07-3ABC39D80BEC}" dt="2025-10-02T09:44:05.062" v="42" actId="20577"/>
          <ac:spMkLst>
            <pc:docMk/>
            <pc:sldMk cId="0" sldId="272"/>
            <ac:spMk id="32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5fdb2d494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5fdb2d494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35fdb2d494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25" name="Google Shape;325;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97" name="Google Shape;197;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11" descr="Shape&#10;&#10;Description automatically generated"/>
          <p:cNvPicPr preferRelativeResize="0"/>
          <p:nvPr/>
        </p:nvPicPr>
        <p:blipFill rotWithShape="1">
          <a:blip r:embed="rId2">
            <a:alphaModFix/>
          </a:blip>
          <a:srcRect l="17779" t="21339" r="19134" b="19929"/>
          <a:stretch/>
        </p:blipFill>
        <p:spPr>
          <a:xfrm>
            <a:off x="6515100" y="1278462"/>
            <a:ext cx="4840356" cy="4506112"/>
          </a:xfrm>
          <a:prstGeom prst="rect">
            <a:avLst/>
          </a:prstGeom>
          <a:noFill/>
          <a:ln>
            <a:noFill/>
          </a:ln>
        </p:spPr>
      </p:pic>
      <p:sp>
        <p:nvSpPr>
          <p:cNvPr id="17" name="Google Shape;1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
        <p:nvSpPr>
          <p:cNvPr id="20" name="Google Shape;20;p11"/>
          <p:cNvSpPr/>
          <p:nvPr/>
        </p:nvSpPr>
        <p:spPr>
          <a:xfrm>
            <a:off x="0" y="1010155"/>
            <a:ext cx="6394174" cy="5036476"/>
          </a:xfrm>
          <a:custGeom>
            <a:avLst/>
            <a:gdLst/>
            <a:ahLst/>
            <a:cxnLst/>
            <a:rect l="l" t="t" r="r" b="b"/>
            <a:pathLst>
              <a:path w="6394174" h="5036476" extrusionOk="0">
                <a:moveTo>
                  <a:pt x="0" y="0"/>
                </a:moveTo>
                <a:lnTo>
                  <a:pt x="6394174" y="0"/>
                </a:lnTo>
                <a:lnTo>
                  <a:pt x="5135055" y="5036476"/>
                </a:lnTo>
                <a:lnTo>
                  <a:pt x="0" y="503647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 name="Google Shape;21;p11"/>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1"/>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2"/>
          <p:cNvSpPr/>
          <p:nvPr/>
        </p:nvSpPr>
        <p:spPr>
          <a:xfrm>
            <a:off x="-1" y="6311900"/>
            <a:ext cx="11353800" cy="570346"/>
          </a:xfrm>
          <a:custGeom>
            <a:avLst/>
            <a:gdLst/>
            <a:ahLst/>
            <a:cxnLst/>
            <a:rect l="l" t="t" r="r" b="b"/>
            <a:pathLst>
              <a:path w="11353800" h="570346" extrusionOk="0">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p12"/>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a:buNone/>
              <a:defRPr sz="3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accent1"/>
              </a:buClr>
              <a:buSzPts val="2000"/>
              <a:buChar char="•"/>
              <a:defRPr sz="2000"/>
            </a:lvl1pPr>
            <a:lvl2pPr marL="914400" lvl="1" indent="-342900" algn="l">
              <a:lnSpc>
                <a:spcPct val="100000"/>
              </a:lnSpc>
              <a:spcBef>
                <a:spcPts val="500"/>
              </a:spcBef>
              <a:spcAft>
                <a:spcPts val="0"/>
              </a:spcAft>
              <a:buClr>
                <a:schemeClr val="accent1"/>
              </a:buClr>
              <a:buSzPts val="1800"/>
              <a:buChar char="•"/>
              <a:defRPr sz="1800"/>
            </a:lvl2pPr>
            <a:lvl3pPr marL="1371600" lvl="2" indent="-342900" algn="l">
              <a:lnSpc>
                <a:spcPct val="100000"/>
              </a:lnSpc>
              <a:spcBef>
                <a:spcPts val="500"/>
              </a:spcBef>
              <a:spcAft>
                <a:spcPts val="0"/>
              </a:spcAft>
              <a:buClr>
                <a:schemeClr val="accent1"/>
              </a:buClr>
              <a:buSzPts val="1800"/>
              <a:buChar char="•"/>
              <a:defRPr sz="1800"/>
            </a:lvl3pPr>
            <a:lvl4pPr marL="1828800" lvl="3" indent="-342900" algn="l">
              <a:lnSpc>
                <a:spcPct val="100000"/>
              </a:lnSpc>
              <a:spcBef>
                <a:spcPts val="500"/>
              </a:spcBef>
              <a:spcAft>
                <a:spcPts val="0"/>
              </a:spcAft>
              <a:buClr>
                <a:schemeClr val="accent1"/>
              </a:buClr>
              <a:buSzPts val="1800"/>
              <a:buChar char="•"/>
              <a:defRPr sz="1800"/>
            </a:lvl4pPr>
            <a:lvl5pPr marL="2286000" lvl="4" indent="-342900" algn="l">
              <a:lnSpc>
                <a:spcPct val="100000"/>
              </a:lnSpc>
              <a:spcBef>
                <a:spcPts val="500"/>
              </a:spcBef>
              <a:spcAft>
                <a:spcPts val="0"/>
              </a:spcAft>
              <a:buClr>
                <a:schemeClr val="accent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2"/>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4"/>
          <p:cNvSpPr/>
          <p:nvPr/>
        </p:nvSpPr>
        <p:spPr>
          <a:xfrm>
            <a:off x="0" y="0"/>
            <a:ext cx="5627866" cy="6858000"/>
          </a:xfrm>
          <a:custGeom>
            <a:avLst/>
            <a:gdLst/>
            <a:ahLst/>
            <a:cxnLst/>
            <a:rect l="l" t="t" r="r" b="b"/>
            <a:pathLst>
              <a:path w="5627866" h="6858000" extrusionOk="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 name="Google Shape;35;p14"/>
          <p:cNvSpPr txBox="1">
            <a:spLocks noGrp="1"/>
          </p:cNvSpPr>
          <p:nvPr>
            <p:ph type="title"/>
          </p:nvPr>
        </p:nvSpPr>
        <p:spPr>
          <a:xfrm>
            <a:off x="831850" y="0"/>
            <a:ext cx="3890621" cy="22570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body" idx="1"/>
          </p:nvPr>
        </p:nvSpPr>
        <p:spPr>
          <a:xfrm>
            <a:off x="831850" y="2650603"/>
            <a:ext cx="3890621" cy="16609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rgbClr val="919191"/>
              </a:buClr>
              <a:buSzPts val="2000"/>
              <a:buNone/>
              <a:defRPr sz="2000">
                <a:solidFill>
                  <a:srgbClr val="919191"/>
                </a:solidFill>
              </a:defRPr>
            </a:lvl2pPr>
            <a:lvl3pPr marL="1371600" lvl="2" indent="-228600" algn="l">
              <a:lnSpc>
                <a:spcPct val="90000"/>
              </a:lnSpc>
              <a:spcBef>
                <a:spcPts val="500"/>
              </a:spcBef>
              <a:spcAft>
                <a:spcPts val="0"/>
              </a:spcAft>
              <a:buClr>
                <a:srgbClr val="919191"/>
              </a:buClr>
              <a:buSzPts val="1800"/>
              <a:buNone/>
              <a:defRPr sz="1800">
                <a:solidFill>
                  <a:srgbClr val="919191"/>
                </a:solidFill>
              </a:defRPr>
            </a:lvl3pPr>
            <a:lvl4pPr marL="1828800" lvl="3" indent="-228600" algn="l">
              <a:lnSpc>
                <a:spcPct val="90000"/>
              </a:lnSpc>
              <a:spcBef>
                <a:spcPts val="500"/>
              </a:spcBef>
              <a:spcAft>
                <a:spcPts val="0"/>
              </a:spcAft>
              <a:buClr>
                <a:srgbClr val="919191"/>
              </a:buClr>
              <a:buSzPts val="1600"/>
              <a:buNone/>
              <a:defRPr sz="1600">
                <a:solidFill>
                  <a:srgbClr val="919191"/>
                </a:solidFill>
              </a:defRPr>
            </a:lvl4pPr>
            <a:lvl5pPr marL="2286000" lvl="4" indent="-228600" algn="l">
              <a:lnSpc>
                <a:spcPct val="90000"/>
              </a:lnSpc>
              <a:spcBef>
                <a:spcPts val="500"/>
              </a:spcBef>
              <a:spcAft>
                <a:spcPts val="0"/>
              </a:spcAft>
              <a:buClr>
                <a:srgbClr val="919191"/>
              </a:buClr>
              <a:buSzPts val="1600"/>
              <a:buNone/>
              <a:defRPr sz="1600">
                <a:solidFill>
                  <a:srgbClr val="919191"/>
                </a:solidFill>
              </a:defRPr>
            </a:lvl5pPr>
            <a:lvl6pPr marL="2743200" lvl="5" indent="-228600" algn="l">
              <a:lnSpc>
                <a:spcPct val="90000"/>
              </a:lnSpc>
              <a:spcBef>
                <a:spcPts val="500"/>
              </a:spcBef>
              <a:spcAft>
                <a:spcPts val="0"/>
              </a:spcAft>
              <a:buClr>
                <a:srgbClr val="919191"/>
              </a:buClr>
              <a:buSzPts val="1600"/>
              <a:buNone/>
              <a:defRPr sz="1600">
                <a:solidFill>
                  <a:srgbClr val="919191"/>
                </a:solidFill>
              </a:defRPr>
            </a:lvl6pPr>
            <a:lvl7pPr marL="3200400" lvl="6" indent="-228600" algn="l">
              <a:lnSpc>
                <a:spcPct val="90000"/>
              </a:lnSpc>
              <a:spcBef>
                <a:spcPts val="500"/>
              </a:spcBef>
              <a:spcAft>
                <a:spcPts val="0"/>
              </a:spcAft>
              <a:buClr>
                <a:srgbClr val="919191"/>
              </a:buClr>
              <a:buSzPts val="1600"/>
              <a:buNone/>
              <a:defRPr sz="1600">
                <a:solidFill>
                  <a:srgbClr val="919191"/>
                </a:solidFill>
              </a:defRPr>
            </a:lvl7pPr>
            <a:lvl8pPr marL="3657600" lvl="7" indent="-228600" algn="l">
              <a:lnSpc>
                <a:spcPct val="90000"/>
              </a:lnSpc>
              <a:spcBef>
                <a:spcPts val="500"/>
              </a:spcBef>
              <a:spcAft>
                <a:spcPts val="0"/>
              </a:spcAft>
              <a:buClr>
                <a:srgbClr val="919191"/>
              </a:buClr>
              <a:buSzPts val="1600"/>
              <a:buNone/>
              <a:defRPr sz="1600">
                <a:solidFill>
                  <a:srgbClr val="919191"/>
                </a:solidFill>
              </a:defRPr>
            </a:lvl8pPr>
            <a:lvl9pPr marL="4114800" lvl="8" indent="-228600" algn="l">
              <a:lnSpc>
                <a:spcPct val="90000"/>
              </a:lnSpc>
              <a:spcBef>
                <a:spcPts val="500"/>
              </a:spcBef>
              <a:spcAft>
                <a:spcPts val="0"/>
              </a:spcAft>
              <a:buClr>
                <a:srgbClr val="919191"/>
              </a:buClr>
              <a:buSzPts val="1600"/>
              <a:buNone/>
              <a:defRPr sz="1600">
                <a:solidFill>
                  <a:srgbClr val="919191"/>
                </a:solidFill>
              </a:defRPr>
            </a:lvl9pPr>
          </a:lstStyle>
          <a:p>
            <a:endParaRPr/>
          </a:p>
        </p:txBody>
      </p:sp>
      <p:pic>
        <p:nvPicPr>
          <p:cNvPr id="37" name="Google Shape;37;p14" descr="A picture containing square&#10;&#10;Description automatically generated"/>
          <p:cNvPicPr preferRelativeResize="0"/>
          <p:nvPr/>
        </p:nvPicPr>
        <p:blipFill rotWithShape="1">
          <a:blip r:embed="rId2">
            <a:alphaModFix/>
          </a:blip>
          <a:srcRect/>
          <a:stretch/>
        </p:blipFill>
        <p:spPr>
          <a:xfrm>
            <a:off x="5756744" y="420327"/>
            <a:ext cx="6017346" cy="60173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a:spLocks noGrp="1"/>
          </p:cNvSpPr>
          <p:nvPr>
            <p:ph type="pic" idx="2"/>
          </p:nvPr>
        </p:nvSpPr>
        <p:spPr>
          <a:xfrm>
            <a:off x="5183188" y="987425"/>
            <a:ext cx="6172200" cy="4873625"/>
          </a:xfrm>
          <a:prstGeom prst="rect">
            <a:avLst/>
          </a:prstGeom>
          <a:noFill/>
          <a:ln>
            <a:noFill/>
          </a:ln>
        </p:spPr>
      </p:sp>
      <p:sp>
        <p:nvSpPr>
          <p:cNvPr id="64" name="Google Shape;64;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1919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1919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838199" y="2919045"/>
            <a:ext cx="3992217" cy="643507"/>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4000"/>
              <a:buFont typeface="Arial"/>
              <a:buNone/>
            </a:pPr>
            <a:r>
              <a:rPr lang="en-US">
                <a:latin typeface="Calibri"/>
                <a:ea typeface="Calibri"/>
                <a:cs typeface="Calibri"/>
                <a:sym typeface="Calibri"/>
              </a:rPr>
              <a:t>10</a:t>
            </a:r>
            <a:endParaRPr>
              <a:latin typeface="Calibri"/>
              <a:ea typeface="Calibri"/>
              <a:cs typeface="Calibri"/>
              <a:sym typeface="Calibri"/>
            </a:endParaRPr>
          </a:p>
        </p:txBody>
      </p:sp>
      <p:sp>
        <p:nvSpPr>
          <p:cNvPr id="85" name="Google Shape;85;p1"/>
          <p:cNvSpPr txBox="1">
            <a:spLocks noGrp="1"/>
          </p:cNvSpPr>
          <p:nvPr>
            <p:ph type="subTitle" idx="1"/>
          </p:nvPr>
        </p:nvSpPr>
        <p:spPr>
          <a:xfrm>
            <a:off x="838200" y="3562553"/>
            <a:ext cx="3992217" cy="1044615"/>
          </a:xfrm>
          <a:prstGeom prst="rect">
            <a:avLst/>
          </a:prstGeom>
          <a:noFill/>
          <a:ln>
            <a:noFill/>
          </a:ln>
        </p:spPr>
        <p:txBody>
          <a:bodyPr spcFirstLastPara="1" wrap="square" lIns="0" tIns="0" rIns="0" bIns="0" anchor="t" anchorCtr="0">
            <a:normAutofit lnSpcReduction="10000"/>
          </a:bodyPr>
          <a:lstStyle/>
          <a:p>
            <a:pPr marL="0" lvl="0" indent="0" algn="l" rtl="0">
              <a:lnSpc>
                <a:spcPct val="90000"/>
              </a:lnSpc>
              <a:spcBef>
                <a:spcPts val="0"/>
              </a:spcBef>
              <a:spcAft>
                <a:spcPts val="0"/>
              </a:spcAft>
              <a:buSzPts val="4000"/>
              <a:buNone/>
            </a:pPr>
            <a:r>
              <a:rPr lang="en-US" sz="4000">
                <a:latin typeface="Calibri"/>
                <a:ea typeface="Calibri"/>
                <a:cs typeface="Calibri"/>
                <a:sym typeface="Calibri"/>
              </a:rPr>
              <a:t>Site supportive supervision visits</a:t>
            </a:r>
            <a:endParaRPr/>
          </a:p>
        </p:txBody>
      </p:sp>
      <p:pic>
        <p:nvPicPr>
          <p:cNvPr id="86" name="Google Shape;86;p1" descr="https://logos-download.com/wp-content/uploads/2016/12/World_Health_Organization_logo_logotype.png"/>
          <p:cNvPicPr preferRelativeResize="0"/>
          <p:nvPr/>
        </p:nvPicPr>
        <p:blipFill rotWithShape="1">
          <a:blip r:embed="rId3">
            <a:alphaModFix/>
          </a:blip>
          <a:srcRect/>
          <a:stretch/>
        </p:blipFill>
        <p:spPr>
          <a:xfrm>
            <a:off x="164749" y="56863"/>
            <a:ext cx="2972151" cy="876928"/>
          </a:xfrm>
          <a:prstGeom prst="rect">
            <a:avLst/>
          </a:prstGeom>
          <a:noFill/>
          <a:ln>
            <a:noFill/>
          </a:ln>
        </p:spPr>
      </p:pic>
      <p:sp>
        <p:nvSpPr>
          <p:cNvPr id="87" name="Google Shape;87;p1"/>
          <p:cNvSpPr txBox="1"/>
          <p:nvPr/>
        </p:nvSpPr>
        <p:spPr>
          <a:xfrm>
            <a:off x="1841500" y="4978400"/>
            <a:ext cx="330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00"/>
                </a:solidFill>
                <a:latin typeface="Arial"/>
                <a:ea typeface="Arial"/>
                <a:cs typeface="Arial"/>
                <a:sym typeface="Arial"/>
              </a:rPr>
              <a:t>Target audience: QA officers</a:t>
            </a:r>
            <a:endParaRPr sz="1800" b="0" i="0" u="none" strike="noStrike" cap="none">
              <a:solidFill>
                <a:srgbClr val="FFFF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10</a:t>
            </a:fld>
            <a:endParaRPr/>
          </a:p>
        </p:txBody>
      </p:sp>
      <p:pic>
        <p:nvPicPr>
          <p:cNvPr id="234" name="Google Shape;234;p41"/>
          <p:cNvPicPr preferRelativeResize="0"/>
          <p:nvPr/>
        </p:nvPicPr>
        <p:blipFill rotWithShape="1">
          <a:blip r:embed="rId3">
            <a:alphaModFix/>
          </a:blip>
          <a:srcRect/>
          <a:stretch/>
        </p:blipFill>
        <p:spPr>
          <a:xfrm>
            <a:off x="3628972" y="1464976"/>
            <a:ext cx="1518036" cy="481626"/>
          </a:xfrm>
          <a:prstGeom prst="rect">
            <a:avLst/>
          </a:prstGeom>
          <a:noFill/>
          <a:ln>
            <a:noFill/>
          </a:ln>
        </p:spPr>
      </p:pic>
      <p:sp>
        <p:nvSpPr>
          <p:cNvPr id="235" name="Google Shape;235;p41"/>
          <p:cNvSpPr txBox="1"/>
          <p:nvPr/>
        </p:nvSpPr>
        <p:spPr>
          <a:xfrm>
            <a:off x="4940135" y="2483587"/>
            <a:ext cx="3334869"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A checklist to evaluate quality assurance (QA) processes for HIV rapid testing (can be expanded and adapted to other pathologies), establishing minimum standards against which testing sites measure their performance</a:t>
            </a:r>
            <a:endParaRPr sz="1400" b="1" i="0" u="none" strike="noStrike" cap="none">
              <a:solidFill>
                <a:schemeClr val="dk1"/>
              </a:solidFill>
              <a:latin typeface="Calibri"/>
              <a:ea typeface="Calibri"/>
              <a:cs typeface="Calibri"/>
              <a:sym typeface="Calibri"/>
            </a:endParaRPr>
          </a:p>
        </p:txBody>
      </p:sp>
      <p:graphicFrame>
        <p:nvGraphicFramePr>
          <p:cNvPr id="236" name="Google Shape;236;p41"/>
          <p:cNvGraphicFramePr/>
          <p:nvPr/>
        </p:nvGraphicFramePr>
        <p:xfrm>
          <a:off x="8329462" y="1794332"/>
          <a:ext cx="3619450" cy="2945130"/>
        </p:xfrm>
        <a:graphic>
          <a:graphicData uri="http://schemas.openxmlformats.org/drawingml/2006/table">
            <a:tbl>
              <a:tblPr>
                <a:noFill/>
                <a:tableStyleId>{DEB0B461-05AF-49DC-8E66-705519851974}</a:tableStyleId>
              </a:tblPr>
              <a:tblGrid>
                <a:gridCol w="560475">
                  <a:extLst>
                    <a:ext uri="{9D8B030D-6E8A-4147-A177-3AD203B41FA5}">
                      <a16:colId xmlns:a16="http://schemas.microsoft.com/office/drawing/2014/main" val="20000"/>
                    </a:ext>
                  </a:extLst>
                </a:gridCol>
                <a:gridCol w="2096925">
                  <a:extLst>
                    <a:ext uri="{9D8B030D-6E8A-4147-A177-3AD203B41FA5}">
                      <a16:colId xmlns:a16="http://schemas.microsoft.com/office/drawing/2014/main" val="20001"/>
                    </a:ext>
                  </a:extLst>
                </a:gridCol>
                <a:gridCol w="962050">
                  <a:extLst>
                    <a:ext uri="{9D8B030D-6E8A-4147-A177-3AD203B41FA5}">
                      <a16:colId xmlns:a16="http://schemas.microsoft.com/office/drawing/2014/main" val="20002"/>
                    </a:ext>
                  </a:extLst>
                </a:gridCol>
              </a:tblGrid>
              <a:tr h="145850">
                <a:tc gridSpan="3">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t>Audit Score Sheet</a:t>
                      </a:r>
                      <a:endParaRPr sz="1100" b="1"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555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Section </a:t>
                      </a:r>
                      <a:endParaRPr sz="1100" b="1"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Section Name</a:t>
                      </a:r>
                      <a:endParaRPr sz="1100" b="1"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t>Total Points</a:t>
                      </a:r>
                      <a:endParaRPr sz="1100" b="1"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555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Section 1</a:t>
                      </a:r>
                      <a:endParaRPr sz="1100" b="0"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Personnel Training and Certification</a:t>
                      </a:r>
                      <a:endParaRPr sz="1100" b="0"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t>10</a:t>
                      </a:r>
                      <a:endParaRPr sz="1100" b="0"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555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Section 2</a:t>
                      </a:r>
                      <a:endParaRPr sz="1100" b="0"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Physical Facility</a:t>
                      </a:r>
                      <a:endParaRPr sz="1100" b="0"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t>5</a:t>
                      </a:r>
                      <a:endParaRPr sz="1100" b="0"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555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Section 3 </a:t>
                      </a:r>
                      <a:endParaRPr sz="1100" b="0"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Safety </a:t>
                      </a:r>
                      <a:endParaRPr sz="1100" b="0"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t>11</a:t>
                      </a:r>
                      <a:endParaRPr sz="1100" b="0"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555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Section 4</a:t>
                      </a:r>
                      <a:endParaRPr sz="1100" b="0"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Pre-Testing Phase</a:t>
                      </a:r>
                      <a:endParaRPr sz="1100" b="0"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t>12</a:t>
                      </a:r>
                      <a:endParaRPr sz="1100" b="0"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555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Section 5</a:t>
                      </a:r>
                      <a:endParaRPr sz="1100" b="0"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Testing Phase</a:t>
                      </a:r>
                      <a:endParaRPr sz="1100" b="0"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t>9</a:t>
                      </a:r>
                      <a:endParaRPr sz="1100" b="0"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555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Section 6</a:t>
                      </a:r>
                      <a:endParaRPr sz="1100" b="0"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Post-Testing Phase</a:t>
                      </a:r>
                      <a:endParaRPr sz="1100" b="0"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t>9</a:t>
                      </a:r>
                      <a:endParaRPr sz="1100" b="0"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555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Section 7 </a:t>
                      </a:r>
                      <a:endParaRPr sz="1100" b="0"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External Quality Assessment</a:t>
                      </a:r>
                      <a:endParaRPr sz="1100" b="0"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t>8/14</a:t>
                      </a:r>
                      <a:endParaRPr sz="1100" b="0"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55550">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TOTAL SCORE</a:t>
                      </a:r>
                      <a:endParaRPr sz="1100" b="1"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fr-FR"/>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t>64/70</a:t>
                      </a:r>
                      <a:endParaRPr sz="1100" b="1" i="0" u="none" strike="noStrike" cap="none">
                        <a:solidFill>
                          <a:srgbClr val="000000"/>
                        </a:solidFill>
                        <a:latin typeface="Cambria"/>
                        <a:ea typeface="Cambria"/>
                        <a:cs typeface="Cambria"/>
                        <a:sym typeface="Cambria"/>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pic>
        <p:nvPicPr>
          <p:cNvPr id="237" name="Google Shape;237;p41"/>
          <p:cNvPicPr preferRelativeResize="0"/>
          <p:nvPr/>
        </p:nvPicPr>
        <p:blipFill rotWithShape="1">
          <a:blip r:embed="rId4">
            <a:alphaModFix/>
          </a:blip>
          <a:srcRect/>
          <a:stretch/>
        </p:blipFill>
        <p:spPr>
          <a:xfrm>
            <a:off x="5222099" y="4887193"/>
            <a:ext cx="6777002" cy="1180510"/>
          </a:xfrm>
          <a:prstGeom prst="rect">
            <a:avLst/>
          </a:prstGeom>
          <a:noFill/>
          <a:ln>
            <a:noFill/>
          </a:ln>
        </p:spPr>
      </p:pic>
      <p:pic>
        <p:nvPicPr>
          <p:cNvPr id="238" name="Google Shape;238;p41"/>
          <p:cNvPicPr preferRelativeResize="0"/>
          <p:nvPr/>
        </p:nvPicPr>
        <p:blipFill rotWithShape="1">
          <a:blip r:embed="rId5">
            <a:alphaModFix/>
          </a:blip>
          <a:srcRect/>
          <a:stretch/>
        </p:blipFill>
        <p:spPr>
          <a:xfrm>
            <a:off x="243081" y="1970806"/>
            <a:ext cx="2061990" cy="2916387"/>
          </a:xfrm>
          <a:prstGeom prst="rect">
            <a:avLst/>
          </a:prstGeom>
          <a:noFill/>
          <a:ln>
            <a:noFill/>
          </a:ln>
          <a:effectLst>
            <a:outerShdw blurRad="50800" dist="38100" algn="l" rotWithShape="0">
              <a:srgbClr val="000000">
                <a:alpha val="40000"/>
              </a:srgbClr>
            </a:outerShdw>
          </a:effectLst>
        </p:spPr>
      </p:pic>
      <p:grpSp>
        <p:nvGrpSpPr>
          <p:cNvPr id="239" name="Google Shape;239;p41"/>
          <p:cNvGrpSpPr/>
          <p:nvPr/>
        </p:nvGrpSpPr>
        <p:grpSpPr>
          <a:xfrm>
            <a:off x="2570854" y="2252996"/>
            <a:ext cx="2369281" cy="1846179"/>
            <a:chOff x="0" y="749036"/>
            <a:chExt cx="2369281" cy="1846179"/>
          </a:xfrm>
        </p:grpSpPr>
        <p:sp>
          <p:nvSpPr>
            <p:cNvPr id="240" name="Google Shape;240;p41"/>
            <p:cNvSpPr/>
            <p:nvPr/>
          </p:nvSpPr>
          <p:spPr>
            <a:xfrm>
              <a:off x="0" y="749036"/>
              <a:ext cx="2369281" cy="1846179"/>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41"/>
            <p:cNvSpPr/>
            <p:nvPr/>
          </p:nvSpPr>
          <p:spPr>
            <a:xfrm flipH="1">
              <a:off x="124046" y="789708"/>
              <a:ext cx="1728399" cy="16459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41"/>
            <p:cNvSpPr txBox="1"/>
            <p:nvPr/>
          </p:nvSpPr>
          <p:spPr>
            <a:xfrm>
              <a:off x="124046" y="789708"/>
              <a:ext cx="1728399" cy="1645983"/>
            </a:xfrm>
            <a:prstGeom prst="rect">
              <a:avLst/>
            </a:prstGeom>
            <a:noFill/>
            <a:ln>
              <a:noFill/>
            </a:ln>
          </p:spPr>
          <p:txBody>
            <a:bodyPr spcFirstLastPara="1" wrap="square" lIns="0" tIns="101600" rIns="0" bIns="1016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WHO 2015 Guidelines were used to create the SPI-RT checklist</a:t>
              </a:r>
              <a:endParaRPr sz="1400" b="0" i="0" u="none" strike="noStrike" cap="none">
                <a:solidFill>
                  <a:srgbClr val="000000"/>
                </a:solidFill>
                <a:latin typeface="Arial"/>
                <a:ea typeface="Arial"/>
                <a:cs typeface="Arial"/>
                <a:sym typeface="Arial"/>
              </a:endParaRPr>
            </a:p>
          </p:txBody>
        </p:sp>
      </p:grpSp>
      <p:pic>
        <p:nvPicPr>
          <p:cNvPr id="243" name="Google Shape;243;p41" descr="cdc logo from onemap.cdc.gov"/>
          <p:cNvPicPr preferRelativeResize="0"/>
          <p:nvPr/>
        </p:nvPicPr>
        <p:blipFill rotWithShape="1">
          <a:blip r:embed="rId6">
            <a:alphaModFix/>
          </a:blip>
          <a:srcRect/>
          <a:stretch/>
        </p:blipFill>
        <p:spPr>
          <a:xfrm>
            <a:off x="5330687" y="1343101"/>
            <a:ext cx="832592" cy="832592"/>
          </a:xfrm>
          <a:prstGeom prst="rect">
            <a:avLst/>
          </a:prstGeom>
          <a:noFill/>
          <a:ln>
            <a:noFill/>
          </a:ln>
        </p:spPr>
      </p:pic>
      <p:sp>
        <p:nvSpPr>
          <p:cNvPr id="244" name="Google Shape;244;p41"/>
          <p:cNvSpPr txBox="1"/>
          <p:nvPr/>
        </p:nvSpPr>
        <p:spPr>
          <a:xfrm>
            <a:off x="-18096" y="-31651"/>
            <a:ext cx="1180124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accent1"/>
                </a:solidFill>
                <a:latin typeface="Calibri"/>
                <a:ea typeface="Calibri"/>
                <a:cs typeface="Calibri"/>
                <a:sym typeface="Calibri"/>
              </a:rPr>
              <a:t>The Stepwise Process for Improving the Quality of HIV Rapid Testing (SPI-RT) checklist</a:t>
            </a:r>
            <a:endParaRPr sz="1400" b="0" i="0" u="none" strike="noStrike" cap="none">
              <a:solidFill>
                <a:srgbClr val="000000"/>
              </a:solidFill>
              <a:latin typeface="Arial"/>
              <a:ea typeface="Arial"/>
              <a:cs typeface="Arial"/>
              <a:sym typeface="Arial"/>
            </a:endParaRPr>
          </a:p>
        </p:txBody>
      </p:sp>
      <p:sp>
        <p:nvSpPr>
          <p:cNvPr id="245" name="Google Shape;245;p41"/>
          <p:cNvSpPr txBox="1"/>
          <p:nvPr/>
        </p:nvSpPr>
        <p:spPr>
          <a:xfrm>
            <a:off x="838200" y="6385287"/>
            <a:ext cx="7315200" cy="501650"/>
          </a:xfrm>
          <a:prstGeom prst="rect">
            <a:avLst/>
          </a:prstGeom>
          <a:noFill/>
          <a:ln>
            <a:noFill/>
          </a:ln>
        </p:spPr>
        <p:txBody>
          <a:bodyPr spcFirstLastPara="1" wrap="square" lIns="0" tIns="0" rIns="0" bIns="0" anchor="ctr" anchorCtr="0">
            <a:noAutofit/>
          </a:bodyPr>
          <a:lstStyle/>
          <a:p>
            <a:r>
              <a:rPr lang="en-US" sz="1000" b="1" i="0" u="none" strike="noStrike" cap="none" dirty="0">
                <a:solidFill>
                  <a:schemeClr val="lt1"/>
                </a:solidFill>
                <a:latin typeface="Arial"/>
                <a:ea typeface="Arial"/>
                <a:cs typeface="Arial"/>
                <a:sym typeface="Arial"/>
              </a:rPr>
              <a:t>QMS non-lab testing sites; training package – </a:t>
            </a:r>
            <a:r>
              <a:rPr lang="en-US" sz="1000" b="1" dirty="0">
                <a:solidFill>
                  <a:schemeClr val="lt1"/>
                </a:solidFill>
              </a:rPr>
              <a:t>v1.0 </a:t>
            </a:r>
            <a:r>
              <a:rPr lang="en-US" sz="1000" b="1" i="0" u="none" strike="noStrike" cap="none" dirty="0">
                <a:solidFill>
                  <a:schemeClr val="lt1"/>
                </a:solidFill>
                <a:latin typeface="Arial"/>
                <a:ea typeface="Arial"/>
                <a:cs typeface="Arial"/>
                <a:sym typeface="Arial"/>
              </a:rPr>
              <a:t>| </a:t>
            </a:r>
            <a:r>
              <a:rPr lang="en-US" sz="1000" b="1" i="0" u="none" strike="noStrike" cap="none" dirty="0">
                <a:solidFill>
                  <a:schemeClr val="lt1"/>
                </a:solidFill>
                <a:latin typeface="Calibri"/>
                <a:ea typeface="Calibri"/>
                <a:cs typeface="Calibri"/>
                <a:sym typeface="Calibri"/>
              </a:rPr>
              <a:t>Site supportive supervision visits</a:t>
            </a:r>
            <a:endParaRPr lang="fr-FR" dirty="0">
              <a:solidFill>
                <a:schemeClr val="lt1"/>
              </a:solidFill>
            </a:endParaRPr>
          </a:p>
          <a:p>
            <a:pPr marL="0" marR="0" lvl="0" indent="0" algn="l">
              <a:lnSpc>
                <a:spcPct val="100000"/>
              </a:lnSpc>
              <a:spcBef>
                <a:spcPts val="0"/>
              </a:spcBef>
              <a:spcAft>
                <a:spcPts val="0"/>
              </a:spcAft>
              <a:buNone/>
            </a:pPr>
            <a:endParaRPr lang="fr-FR"/>
          </a:p>
        </p:txBody>
      </p:sp>
      <p:sp>
        <p:nvSpPr>
          <p:cNvPr id="246" name="Google Shape;246;p41"/>
          <p:cNvSpPr txBox="1"/>
          <p:nvPr/>
        </p:nvSpPr>
        <p:spPr>
          <a:xfrm>
            <a:off x="43554" y="5913814"/>
            <a:ext cx="32266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https://rtcqi.org/tools/spi-rrt</a:t>
            </a:r>
            <a:endParaRPr sz="1400" b="0" i="0" u="none" strike="noStrike" cap="none">
              <a:solidFill>
                <a:srgbClr val="000000"/>
              </a:solidFill>
              <a:latin typeface="Arial"/>
              <a:ea typeface="Arial"/>
              <a:cs typeface="Arial"/>
              <a:sym typeface="Arial"/>
            </a:endParaRPr>
          </a:p>
        </p:txBody>
      </p:sp>
      <p:pic>
        <p:nvPicPr>
          <p:cNvPr id="247" name="Google Shape;247;p41" descr="Pencil"/>
          <p:cNvPicPr preferRelativeResize="0"/>
          <p:nvPr/>
        </p:nvPicPr>
        <p:blipFill rotWithShape="1">
          <a:blip r:embed="rId7">
            <a:alphaModFix/>
          </a:blip>
          <a:srcRect/>
          <a:stretch/>
        </p:blipFill>
        <p:spPr>
          <a:xfrm>
            <a:off x="9924145" y="794847"/>
            <a:ext cx="173202" cy="4876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35fdb2d4944_0_0"/>
          <p:cNvSpPr txBox="1">
            <a:spLocks noGrp="1"/>
          </p:cNvSpPr>
          <p:nvPr>
            <p:ph type="title"/>
          </p:nvPr>
        </p:nvSpPr>
        <p:spPr>
          <a:xfrm>
            <a:off x="838200" y="365126"/>
            <a:ext cx="10515600" cy="942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Supportive site supervision visit components</a:t>
            </a:r>
            <a:endParaRPr/>
          </a:p>
        </p:txBody>
      </p:sp>
      <p:sp>
        <p:nvSpPr>
          <p:cNvPr id="254" name="Google Shape;254;g35fdb2d4944_0_0"/>
          <p:cNvSpPr txBox="1">
            <a:spLocks noGrp="1"/>
          </p:cNvSpPr>
          <p:nvPr>
            <p:ph type="body" idx="1"/>
          </p:nvPr>
        </p:nvSpPr>
        <p:spPr>
          <a:xfrm>
            <a:off x="838200" y="1736203"/>
            <a:ext cx="10515600" cy="44409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It is important to optimize supportive site supervision visit as much as possible by performing several activities:</a:t>
            </a:r>
            <a:endParaRPr/>
          </a:p>
          <a:p>
            <a:pPr marL="457200" lvl="0" indent="-355600" algn="l" rtl="0">
              <a:spcBef>
                <a:spcPts val="1000"/>
              </a:spcBef>
              <a:spcAft>
                <a:spcPts val="0"/>
              </a:spcAft>
              <a:buSzPts val="2000"/>
              <a:buAutoNum type="arabicPeriod"/>
            </a:pPr>
            <a:r>
              <a:rPr lang="en-US" b="1"/>
              <a:t>Site general assessment:</a:t>
            </a:r>
            <a:r>
              <a:rPr lang="en-US"/>
              <a:t> assess if testing site environment is adequate</a:t>
            </a:r>
            <a:endParaRPr/>
          </a:p>
          <a:p>
            <a:pPr marL="457200" lvl="0" indent="-355600" algn="l" rtl="0">
              <a:spcBef>
                <a:spcPts val="0"/>
              </a:spcBef>
              <a:spcAft>
                <a:spcPts val="0"/>
              </a:spcAft>
              <a:buSzPts val="2000"/>
              <a:buAutoNum type="arabicPeriod"/>
            </a:pPr>
            <a:r>
              <a:rPr lang="en-US" b="1"/>
              <a:t>Testing provider competency-based assessment:</a:t>
            </a:r>
            <a:r>
              <a:rPr lang="en-US"/>
              <a:t> assess competency of testing providers through</a:t>
            </a:r>
            <a:endParaRPr/>
          </a:p>
          <a:p>
            <a:pPr marL="914400" lvl="1" indent="-342900" algn="l" rtl="0">
              <a:spcBef>
                <a:spcPts val="0"/>
              </a:spcBef>
              <a:spcAft>
                <a:spcPts val="0"/>
              </a:spcAft>
              <a:buSzPts val="1800"/>
              <a:buAutoNum type="alphaLcPeriod"/>
            </a:pPr>
            <a:r>
              <a:rPr lang="en-US"/>
              <a:t>Direct observation </a:t>
            </a:r>
            <a:endParaRPr/>
          </a:p>
          <a:p>
            <a:pPr marL="914400" lvl="1" indent="-342900" algn="l" rtl="0">
              <a:spcBef>
                <a:spcPts val="0"/>
              </a:spcBef>
              <a:spcAft>
                <a:spcPts val="0"/>
              </a:spcAft>
              <a:buSzPts val="1800"/>
              <a:buAutoNum type="alphaLcPeriod"/>
            </a:pPr>
            <a:r>
              <a:rPr lang="en-US"/>
              <a:t>Proficiency testing event (if possible)</a:t>
            </a:r>
            <a:endParaRPr/>
          </a:p>
          <a:p>
            <a:pPr marL="457200" lvl="0" indent="-355600" algn="l" rtl="0">
              <a:spcBef>
                <a:spcPts val="0"/>
              </a:spcBef>
              <a:spcAft>
                <a:spcPts val="0"/>
              </a:spcAft>
              <a:buSzPts val="2000"/>
              <a:buAutoNum type="arabicPeriod"/>
            </a:pPr>
            <a:r>
              <a:rPr lang="en-US" b="1"/>
              <a:t>Routine testing indicators review:</a:t>
            </a:r>
            <a:r>
              <a:rPr lang="en-US"/>
              <a:t> assess capacity of testing site to collect, calculate routine testing indicators </a:t>
            </a:r>
            <a:endParaRPr/>
          </a:p>
          <a:p>
            <a:pPr marL="457200" lvl="0" indent="-355600" algn="l" rtl="0">
              <a:spcBef>
                <a:spcPts val="0"/>
              </a:spcBef>
              <a:spcAft>
                <a:spcPts val="0"/>
              </a:spcAft>
              <a:buSzPts val="2000"/>
              <a:buAutoNum type="arabicPeriod"/>
            </a:pPr>
            <a:r>
              <a:rPr lang="en-US" b="1"/>
              <a:t>Use of indicators review: </a:t>
            </a:r>
            <a:r>
              <a:rPr lang="en-US"/>
              <a:t>assess capacity of testing site personnel to use routine testing indicators and implement root cause analysis and actions (preventive, corrective) in case of any concerns</a:t>
            </a:r>
            <a:endParaRPr/>
          </a:p>
        </p:txBody>
      </p:sp>
      <p:sp>
        <p:nvSpPr>
          <p:cNvPr id="255" name="Google Shape;255;g35fdb2d4944_0_0"/>
          <p:cNvSpPr txBox="1">
            <a:spLocks noGrp="1"/>
          </p:cNvSpPr>
          <p:nvPr>
            <p:ph type="sldNum" idx="12"/>
          </p:nvPr>
        </p:nvSpPr>
        <p:spPr>
          <a:xfrm>
            <a:off x="11353799" y="6311900"/>
            <a:ext cx="510300" cy="5751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11</a:t>
            </a:fld>
            <a:endParaRPr/>
          </a:p>
        </p:txBody>
      </p:sp>
      <p:sp>
        <p:nvSpPr>
          <p:cNvPr id="2" name="ZoneTexte 1">
            <a:extLst>
              <a:ext uri="{FF2B5EF4-FFF2-40B4-BE49-F238E27FC236}">
                <a16:creationId xmlns:a16="http://schemas.microsoft.com/office/drawing/2014/main" id="{1C4B0643-6EF7-95DC-1198-B80170F5B54E}"/>
              </a:ext>
            </a:extLst>
          </p:cNvPr>
          <p:cNvSpPr txBox="1"/>
          <p:nvPr/>
        </p:nvSpPr>
        <p:spPr>
          <a:xfrm>
            <a:off x="741680" y="6482080"/>
            <a:ext cx="592328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a:solidFill>
                  <a:srgbClr val="FFFFFF"/>
                </a:solidFill>
              </a:rPr>
              <a:t>QMS non-lab testing sites; training package – v1.0 | </a:t>
            </a:r>
            <a:r>
              <a:rPr lang="en-US" sz="1000" b="1">
                <a:solidFill>
                  <a:srgbClr val="FFFFFF"/>
                </a:solidFill>
                <a:latin typeface="Calibri"/>
              </a:rPr>
              <a:t>Site supportive supervision visits</a:t>
            </a:r>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2"/>
          <p:cNvSpPr txBox="1">
            <a:spLocks noGrp="1"/>
          </p:cNvSpPr>
          <p:nvPr>
            <p:ph type="title"/>
          </p:nvPr>
        </p:nvSpPr>
        <p:spPr>
          <a:xfrm>
            <a:off x="480598" y="17903"/>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WHO supervision tools (1/4)</a:t>
            </a:r>
            <a:endParaRPr/>
          </a:p>
        </p:txBody>
      </p:sp>
      <p:sp>
        <p:nvSpPr>
          <p:cNvPr id="261" name="Google Shape;261;p42"/>
          <p:cNvSpPr txBox="1">
            <a:spLocks noGrp="1"/>
          </p:cNvSpPr>
          <p:nvPr>
            <p:ph type="body" idx="1"/>
          </p:nvPr>
        </p:nvSpPr>
        <p:spPr>
          <a:xfrm>
            <a:off x="291900" y="1903875"/>
            <a:ext cx="4996200" cy="3935400"/>
          </a:xfrm>
          <a:prstGeom prst="rect">
            <a:avLst/>
          </a:prstGeom>
          <a:noFill/>
          <a:ln>
            <a:noFill/>
          </a:ln>
        </p:spPr>
        <p:txBody>
          <a:bodyPr spcFirstLastPara="1" wrap="square" lIns="91425" tIns="45700" rIns="91425" bIns="45700" anchor="t" anchorCtr="0">
            <a:normAutofit fontScale="70000" lnSpcReduction="20000"/>
          </a:bodyPr>
          <a:lstStyle/>
          <a:p>
            <a:pPr marL="101600" lvl="0" indent="0" algn="l" rtl="0">
              <a:lnSpc>
                <a:spcPct val="100000"/>
              </a:lnSpc>
              <a:spcBef>
                <a:spcPts val="1000"/>
              </a:spcBef>
              <a:spcAft>
                <a:spcPts val="0"/>
              </a:spcAft>
              <a:buSzPct val="119047"/>
              <a:buNone/>
            </a:pPr>
            <a:r>
              <a:rPr lang="en-US" sz="2400">
                <a:latin typeface="Calibri"/>
                <a:ea typeface="Calibri"/>
                <a:cs typeface="Calibri"/>
                <a:sym typeface="Calibri"/>
              </a:rPr>
              <a:t>Composed of:</a:t>
            </a:r>
            <a:endParaRPr/>
          </a:p>
          <a:p>
            <a:pPr marL="558800" lvl="0" indent="-457200" algn="l" rtl="0">
              <a:lnSpc>
                <a:spcPct val="100000"/>
              </a:lnSpc>
              <a:spcBef>
                <a:spcPts val="1000"/>
              </a:spcBef>
              <a:spcAft>
                <a:spcPts val="0"/>
              </a:spcAft>
              <a:buSzPct val="102039"/>
              <a:buFont typeface="Arial"/>
              <a:buAutoNum type="arabicPeriod"/>
            </a:pPr>
            <a:r>
              <a:rPr lang="en-US" sz="2800" b="1">
                <a:latin typeface="Calibri"/>
                <a:ea typeface="Calibri"/>
                <a:cs typeface="Calibri"/>
                <a:sym typeface="Calibri"/>
              </a:rPr>
              <a:t>Site general assessment checklist</a:t>
            </a:r>
            <a:endParaRPr/>
          </a:p>
          <a:p>
            <a:pPr marL="101600" lvl="0" indent="0" algn="l" rtl="0">
              <a:lnSpc>
                <a:spcPct val="100000"/>
              </a:lnSpc>
              <a:spcBef>
                <a:spcPts val="1000"/>
              </a:spcBef>
              <a:spcAft>
                <a:spcPts val="0"/>
              </a:spcAft>
              <a:buSzPct val="119047"/>
              <a:buNone/>
            </a:pPr>
            <a:r>
              <a:rPr lang="en-US" sz="2400">
                <a:latin typeface="Calibri"/>
                <a:ea typeface="Calibri"/>
                <a:cs typeface="Calibri"/>
                <a:sym typeface="Calibri"/>
              </a:rPr>
              <a:t>Assess site capacity to perform testing activities</a:t>
            </a:r>
            <a:endParaRPr sz="2400">
              <a:latin typeface="Calibri"/>
              <a:ea typeface="Calibri"/>
              <a:cs typeface="Calibri"/>
              <a:sym typeface="Calibri"/>
            </a:endParaRPr>
          </a:p>
          <a:p>
            <a:pPr marL="101600" lvl="0" indent="0" algn="l" rtl="0">
              <a:lnSpc>
                <a:spcPct val="100000"/>
              </a:lnSpc>
              <a:spcBef>
                <a:spcPts val="1000"/>
              </a:spcBef>
              <a:spcAft>
                <a:spcPts val="0"/>
              </a:spcAft>
              <a:buSzPct val="119047"/>
              <a:buNone/>
            </a:pPr>
            <a:r>
              <a:rPr lang="en-US" sz="2400">
                <a:latin typeface="Calibri"/>
                <a:ea typeface="Calibri"/>
                <a:cs typeface="Calibri"/>
                <a:sym typeface="Calibri"/>
              </a:rPr>
              <a:t>For each « no »: implement corrective action</a:t>
            </a:r>
            <a:endParaRPr/>
          </a:p>
          <a:p>
            <a:pPr marL="101600" lvl="0" indent="0" algn="l" rtl="0">
              <a:lnSpc>
                <a:spcPct val="100000"/>
              </a:lnSpc>
              <a:spcBef>
                <a:spcPts val="1000"/>
              </a:spcBef>
              <a:spcAft>
                <a:spcPts val="0"/>
              </a:spcAft>
              <a:buSzPct val="119047"/>
              <a:buNone/>
            </a:pPr>
            <a:r>
              <a:rPr lang="en-US" sz="2400">
                <a:latin typeface="Calibri"/>
                <a:ea typeface="Calibri"/>
                <a:cs typeface="Calibri"/>
                <a:sym typeface="Calibri"/>
              </a:rPr>
              <a:t>If score:</a:t>
            </a:r>
            <a:endParaRPr/>
          </a:p>
          <a:p>
            <a:pPr marL="457200" lvl="0" indent="-355600" algn="l" rtl="0">
              <a:lnSpc>
                <a:spcPct val="100000"/>
              </a:lnSpc>
              <a:spcBef>
                <a:spcPts val="1000"/>
              </a:spcBef>
              <a:spcAft>
                <a:spcPts val="0"/>
              </a:spcAft>
              <a:buSzPct val="119047"/>
              <a:buFont typeface="Calibri"/>
              <a:buChar char="-"/>
            </a:pPr>
            <a:r>
              <a:rPr lang="en-US" sz="2400">
                <a:latin typeface="Calibri"/>
                <a:ea typeface="Calibri"/>
                <a:cs typeface="Calibri"/>
                <a:sym typeface="Calibri"/>
              </a:rPr>
              <a:t>&gt;90%: site performing well </a:t>
            </a:r>
            <a:endParaRPr/>
          </a:p>
          <a:p>
            <a:pPr marL="457200" lvl="0" indent="-355600" algn="l" rtl="0">
              <a:lnSpc>
                <a:spcPct val="100000"/>
              </a:lnSpc>
              <a:spcBef>
                <a:spcPts val="1000"/>
              </a:spcBef>
              <a:spcAft>
                <a:spcPts val="0"/>
              </a:spcAft>
              <a:buSzPct val="119047"/>
              <a:buFont typeface="Calibri"/>
              <a:buChar char="-"/>
            </a:pPr>
            <a:r>
              <a:rPr lang="en-US" sz="2400">
                <a:latin typeface="Calibri"/>
                <a:ea typeface="Calibri"/>
                <a:cs typeface="Calibri"/>
                <a:sym typeface="Calibri"/>
              </a:rPr>
              <a:t>80% &gt; score&lt; 90%: site adequately performing, need improvements</a:t>
            </a:r>
            <a:endParaRPr sz="2400">
              <a:latin typeface="Calibri"/>
              <a:ea typeface="Calibri"/>
              <a:cs typeface="Calibri"/>
              <a:sym typeface="Calibri"/>
            </a:endParaRPr>
          </a:p>
          <a:p>
            <a:pPr marL="457200" lvl="0" indent="-355600" algn="l" rtl="0">
              <a:lnSpc>
                <a:spcPct val="100000"/>
              </a:lnSpc>
              <a:spcBef>
                <a:spcPts val="1000"/>
              </a:spcBef>
              <a:spcAft>
                <a:spcPts val="0"/>
              </a:spcAft>
              <a:buSzPct val="119047"/>
              <a:buFont typeface="Calibri"/>
              <a:buChar char="-"/>
            </a:pPr>
            <a:r>
              <a:rPr lang="en-US" sz="2400">
                <a:latin typeface="Calibri"/>
                <a:ea typeface="Calibri"/>
                <a:cs typeface="Calibri"/>
                <a:sym typeface="Calibri"/>
              </a:rPr>
              <a:t>&lt;80%: site not performant enough. Implement immediate corrective action and inform management line for further action</a:t>
            </a:r>
            <a:endParaRPr/>
          </a:p>
          <a:p>
            <a:pPr marL="101600" lvl="0" indent="0" algn="l" rtl="0">
              <a:lnSpc>
                <a:spcPct val="100000"/>
              </a:lnSpc>
              <a:spcBef>
                <a:spcPts val="1000"/>
              </a:spcBef>
              <a:spcAft>
                <a:spcPts val="0"/>
              </a:spcAft>
              <a:buSzPct val="119047"/>
              <a:buNone/>
            </a:pPr>
            <a:endParaRPr sz="2400"/>
          </a:p>
        </p:txBody>
      </p:sp>
      <p:sp>
        <p:nvSpPr>
          <p:cNvPr id="262" name="Google Shape;262;p4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12</a:t>
            </a:fld>
            <a:endParaRPr/>
          </a:p>
        </p:txBody>
      </p:sp>
      <p:pic>
        <p:nvPicPr>
          <p:cNvPr id="263" name="Google Shape;263;p42"/>
          <p:cNvPicPr preferRelativeResize="0"/>
          <p:nvPr/>
        </p:nvPicPr>
        <p:blipFill rotWithShape="1">
          <a:blip r:embed="rId3">
            <a:alphaModFix/>
          </a:blip>
          <a:srcRect/>
          <a:stretch/>
        </p:blipFill>
        <p:spPr>
          <a:xfrm>
            <a:off x="5288169" y="1021950"/>
            <a:ext cx="5877721" cy="5289950"/>
          </a:xfrm>
          <a:prstGeom prst="rect">
            <a:avLst/>
          </a:prstGeom>
          <a:noFill/>
          <a:ln>
            <a:noFill/>
          </a:ln>
        </p:spPr>
      </p:pic>
      <p:pic>
        <p:nvPicPr>
          <p:cNvPr id="264" name="Google Shape;264;p42" descr="Pencil"/>
          <p:cNvPicPr preferRelativeResize="0"/>
          <p:nvPr/>
        </p:nvPicPr>
        <p:blipFill rotWithShape="1">
          <a:blip r:embed="rId4">
            <a:alphaModFix/>
          </a:blip>
          <a:srcRect/>
          <a:stretch/>
        </p:blipFill>
        <p:spPr>
          <a:xfrm>
            <a:off x="9543145" y="129156"/>
            <a:ext cx="173202" cy="487694"/>
          </a:xfrm>
          <a:prstGeom prst="rect">
            <a:avLst/>
          </a:prstGeom>
          <a:noFill/>
          <a:ln>
            <a:noFill/>
          </a:ln>
        </p:spPr>
      </p:pic>
      <p:sp>
        <p:nvSpPr>
          <p:cNvPr id="265" name="Google Shape;265;p42"/>
          <p:cNvSpPr txBox="1"/>
          <p:nvPr/>
        </p:nvSpPr>
        <p:spPr>
          <a:xfrm>
            <a:off x="838200" y="6385287"/>
            <a:ext cx="7315200" cy="501650"/>
          </a:xfrm>
          <a:prstGeom prst="rect">
            <a:avLst/>
          </a:prstGeom>
          <a:noFill/>
          <a:ln>
            <a:noFill/>
          </a:ln>
        </p:spPr>
        <p:txBody>
          <a:bodyPr spcFirstLastPara="1" wrap="square" lIns="0" tIns="0" rIns="0" bIns="0" anchor="ctr" anchorCtr="0">
            <a:noAutofit/>
          </a:bodyPr>
          <a:lstStyle/>
          <a:p>
            <a:r>
              <a:rPr lang="en-US" sz="1000" b="1" i="0" u="none" strike="noStrike" cap="none" dirty="0">
                <a:solidFill>
                  <a:schemeClr val="lt1"/>
                </a:solidFill>
                <a:latin typeface="Arial"/>
                <a:ea typeface="Arial"/>
                <a:cs typeface="Arial"/>
                <a:sym typeface="Arial"/>
              </a:rPr>
              <a:t>QMS non-lab testing sites; training package – </a:t>
            </a:r>
            <a:r>
              <a:rPr lang="en-US" sz="1000" b="1" dirty="0">
                <a:solidFill>
                  <a:schemeClr val="lt1"/>
                </a:solidFill>
              </a:rPr>
              <a:t>v1.0 </a:t>
            </a:r>
            <a:r>
              <a:rPr lang="en-US" sz="1000" b="1" i="0" u="none" strike="noStrike" cap="none" dirty="0">
                <a:solidFill>
                  <a:schemeClr val="lt1"/>
                </a:solidFill>
                <a:latin typeface="Arial"/>
                <a:ea typeface="Arial"/>
                <a:cs typeface="Arial"/>
                <a:sym typeface="Arial"/>
              </a:rPr>
              <a:t>| </a:t>
            </a:r>
            <a:r>
              <a:rPr lang="en-US" sz="1000" b="1" i="0" u="none" strike="noStrike" cap="none" dirty="0">
                <a:solidFill>
                  <a:schemeClr val="lt1"/>
                </a:solidFill>
                <a:latin typeface="Calibri"/>
                <a:ea typeface="Calibri"/>
                <a:cs typeface="Calibri"/>
                <a:sym typeface="Calibri"/>
              </a:rPr>
              <a:t>Site supportive supervision visits</a:t>
            </a:r>
            <a:endParaRPr lang="fr-FR" dirty="0">
              <a:solidFill>
                <a:schemeClr val="lt1"/>
              </a:solidFill>
              <a:sym typeface="Calibri"/>
            </a:endParaRPr>
          </a:p>
          <a:p>
            <a:pPr marL="0" marR="0" lvl="0" indent="0" algn="l">
              <a:lnSpc>
                <a:spcPct val="100000"/>
              </a:lnSpc>
              <a:spcBef>
                <a:spcPts val="0"/>
              </a:spcBef>
              <a:spcAft>
                <a:spcPts val="0"/>
              </a:spcAft>
              <a:buNone/>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3"/>
          <p:cNvSpPr txBox="1">
            <a:spLocks noGrp="1"/>
          </p:cNvSpPr>
          <p:nvPr>
            <p:ph type="title"/>
          </p:nvPr>
        </p:nvSpPr>
        <p:spPr>
          <a:xfrm>
            <a:off x="125680" y="136098"/>
            <a:ext cx="10515600" cy="94281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WHO supervision tools (2/4)</a:t>
            </a:r>
            <a:endParaRPr/>
          </a:p>
        </p:txBody>
      </p:sp>
      <p:sp>
        <p:nvSpPr>
          <p:cNvPr id="271" name="Google Shape;271;p43"/>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13</a:t>
            </a:fld>
            <a:endParaRPr/>
          </a:p>
        </p:txBody>
      </p:sp>
      <p:sp>
        <p:nvSpPr>
          <p:cNvPr id="272" name="Google Shape;272;p43"/>
          <p:cNvSpPr txBox="1">
            <a:spLocks noGrp="1"/>
          </p:cNvSpPr>
          <p:nvPr>
            <p:ph type="body" idx="1"/>
          </p:nvPr>
        </p:nvSpPr>
        <p:spPr>
          <a:xfrm>
            <a:off x="88550" y="1141525"/>
            <a:ext cx="6636600" cy="5019300"/>
          </a:xfrm>
          <a:prstGeom prst="rect">
            <a:avLst/>
          </a:prstGeom>
          <a:noFill/>
          <a:ln>
            <a:noFill/>
          </a:ln>
        </p:spPr>
        <p:txBody>
          <a:bodyPr spcFirstLastPara="1" wrap="square" lIns="91425" tIns="45700" rIns="91425" bIns="45700" anchor="t" anchorCtr="0">
            <a:spAutoFit/>
          </a:bodyPr>
          <a:lstStyle/>
          <a:p>
            <a:pPr marL="558800" lvl="0" indent="-450850" algn="l" rtl="0">
              <a:lnSpc>
                <a:spcPct val="100000"/>
              </a:lnSpc>
              <a:spcBef>
                <a:spcPts val="1000"/>
              </a:spcBef>
              <a:spcAft>
                <a:spcPts val="0"/>
              </a:spcAft>
              <a:buSzPts val="1900"/>
              <a:buFont typeface="Arial"/>
              <a:buAutoNum type="arabicPeriod" startAt="2"/>
            </a:pPr>
            <a:r>
              <a:rPr lang="en-US" sz="1900" b="1">
                <a:latin typeface="Calibri"/>
                <a:ea typeface="Calibri"/>
                <a:cs typeface="Calibri"/>
                <a:sym typeface="Calibri"/>
              </a:rPr>
              <a:t>Testing provider competency-based assessment checklist</a:t>
            </a:r>
            <a:endParaRPr sz="1900"/>
          </a:p>
          <a:p>
            <a:pPr marL="914400" lvl="0" indent="-349250" algn="l" rtl="0">
              <a:lnSpc>
                <a:spcPct val="100000"/>
              </a:lnSpc>
              <a:spcBef>
                <a:spcPts val="0"/>
              </a:spcBef>
              <a:spcAft>
                <a:spcPts val="0"/>
              </a:spcAft>
              <a:buClr>
                <a:srgbClr val="000000"/>
              </a:buClr>
              <a:buSzPts val="1900"/>
              <a:buFont typeface="Calibri"/>
              <a:buAutoNum type="alphaLcPeriod"/>
            </a:pPr>
            <a:r>
              <a:rPr lang="en-US" sz="1900" b="1">
                <a:latin typeface="Calibri"/>
                <a:ea typeface="Calibri"/>
                <a:cs typeface="Calibri"/>
                <a:sym typeface="Calibri"/>
              </a:rPr>
              <a:t>Direct Observation: assess the competency of the tester to conduct testing</a:t>
            </a:r>
            <a:endParaRPr sz="1900" b="1">
              <a:latin typeface="Calibri"/>
              <a:ea typeface="Calibri"/>
              <a:cs typeface="Calibri"/>
              <a:sym typeface="Calibri"/>
            </a:endParaRPr>
          </a:p>
          <a:p>
            <a:pPr marL="0" lvl="4" indent="0" algn="l" rtl="0">
              <a:lnSpc>
                <a:spcPct val="100000"/>
              </a:lnSpc>
              <a:spcBef>
                <a:spcPts val="500"/>
              </a:spcBef>
              <a:spcAft>
                <a:spcPts val="0"/>
              </a:spcAft>
              <a:buSzPts val="1800"/>
              <a:buNone/>
            </a:pPr>
            <a:r>
              <a:rPr lang="en-US" sz="1900">
                <a:latin typeface="Calibri"/>
                <a:ea typeface="Calibri"/>
                <a:cs typeface="Calibri"/>
                <a:sym typeface="Calibri"/>
              </a:rPr>
              <a:t>For each « no »: implement corrective action</a:t>
            </a:r>
            <a:endParaRPr sz="1700"/>
          </a:p>
          <a:p>
            <a:pPr marL="101600" lvl="0" indent="0" algn="l" rtl="0">
              <a:lnSpc>
                <a:spcPct val="100000"/>
              </a:lnSpc>
              <a:spcBef>
                <a:spcPts val="1000"/>
              </a:spcBef>
              <a:spcAft>
                <a:spcPts val="0"/>
              </a:spcAft>
              <a:buSzPts val="2000"/>
              <a:buNone/>
            </a:pPr>
            <a:r>
              <a:rPr lang="en-US" sz="1900">
                <a:latin typeface="Calibri"/>
                <a:ea typeface="Calibri"/>
                <a:cs typeface="Calibri"/>
                <a:sym typeface="Calibri"/>
              </a:rPr>
              <a:t>If score:</a:t>
            </a:r>
            <a:endParaRPr sz="1900"/>
          </a:p>
          <a:p>
            <a:pPr marL="457200" lvl="0" indent="-349250" algn="l" rtl="0">
              <a:lnSpc>
                <a:spcPct val="100000"/>
              </a:lnSpc>
              <a:spcBef>
                <a:spcPts val="1000"/>
              </a:spcBef>
              <a:spcAft>
                <a:spcPts val="0"/>
              </a:spcAft>
              <a:buSzPts val="1900"/>
              <a:buFont typeface="Calibri"/>
              <a:buChar char="-"/>
            </a:pPr>
            <a:r>
              <a:rPr lang="en-US" sz="1900">
                <a:latin typeface="Calibri"/>
                <a:ea typeface="Calibri"/>
                <a:cs typeface="Calibri"/>
                <a:sym typeface="Calibri"/>
              </a:rPr>
              <a:t>&gt;90%: testing provider pass</a:t>
            </a:r>
            <a:endParaRPr sz="1900">
              <a:latin typeface="Calibri"/>
              <a:ea typeface="Calibri"/>
              <a:cs typeface="Calibri"/>
              <a:sym typeface="Calibri"/>
            </a:endParaRPr>
          </a:p>
          <a:p>
            <a:pPr marL="457200" lvl="0" indent="-349250" algn="l" rtl="0">
              <a:lnSpc>
                <a:spcPct val="100000"/>
              </a:lnSpc>
              <a:spcBef>
                <a:spcPts val="1000"/>
              </a:spcBef>
              <a:spcAft>
                <a:spcPts val="0"/>
              </a:spcAft>
              <a:buSzPts val="1900"/>
              <a:buFont typeface="Calibri"/>
              <a:buChar char="-"/>
            </a:pPr>
            <a:r>
              <a:rPr lang="en-US" sz="1900">
                <a:latin typeface="Calibri"/>
                <a:ea typeface="Calibri"/>
                <a:cs typeface="Calibri"/>
                <a:sym typeface="Calibri"/>
              </a:rPr>
              <a:t>&lt;90%: testing provider fail; need refresher training prior to perform testing</a:t>
            </a:r>
            <a:endParaRPr sz="1900">
              <a:latin typeface="Calibri"/>
              <a:ea typeface="Calibri"/>
              <a:cs typeface="Calibri"/>
              <a:sym typeface="Calibri"/>
            </a:endParaRPr>
          </a:p>
          <a:p>
            <a:pPr marL="0" lvl="0" indent="0" algn="l" rtl="0">
              <a:lnSpc>
                <a:spcPct val="100000"/>
              </a:lnSpc>
              <a:spcBef>
                <a:spcPts val="1000"/>
              </a:spcBef>
              <a:spcAft>
                <a:spcPts val="0"/>
              </a:spcAft>
              <a:buNone/>
            </a:pPr>
            <a:endParaRPr sz="100">
              <a:latin typeface="Calibri"/>
              <a:ea typeface="Calibri"/>
              <a:cs typeface="Calibri"/>
              <a:sym typeface="Calibri"/>
            </a:endParaRPr>
          </a:p>
          <a:p>
            <a:pPr marL="914400" lvl="0" indent="-349250" algn="l" rtl="0">
              <a:lnSpc>
                <a:spcPct val="100000"/>
              </a:lnSpc>
              <a:spcBef>
                <a:spcPts val="1000"/>
              </a:spcBef>
              <a:spcAft>
                <a:spcPts val="0"/>
              </a:spcAft>
              <a:buClr>
                <a:srgbClr val="000000"/>
              </a:buClr>
              <a:buSzPts val="1900"/>
              <a:buFont typeface="Calibri"/>
              <a:buAutoNum type="alphaLcPeriod"/>
            </a:pPr>
            <a:r>
              <a:rPr lang="en-US" sz="1900" b="1">
                <a:latin typeface="Calibri"/>
                <a:ea typeface="Calibri"/>
                <a:cs typeface="Calibri"/>
                <a:sym typeface="Calibri"/>
              </a:rPr>
              <a:t>Where possible, add a proficiency testing (PT) event </a:t>
            </a:r>
            <a:r>
              <a:rPr lang="en-US" sz="1900">
                <a:latin typeface="Calibri"/>
                <a:ea typeface="Calibri"/>
                <a:cs typeface="Calibri"/>
                <a:sym typeface="Calibri"/>
              </a:rPr>
              <a:t>to assess tester competency.</a:t>
            </a:r>
            <a:endParaRPr sz="1900"/>
          </a:p>
          <a:p>
            <a:pPr marL="101600" lvl="0" indent="0" algn="l" rtl="0">
              <a:lnSpc>
                <a:spcPct val="100000"/>
              </a:lnSpc>
              <a:spcBef>
                <a:spcPts val="1000"/>
              </a:spcBef>
              <a:spcAft>
                <a:spcPts val="0"/>
              </a:spcAft>
              <a:buSzPts val="2000"/>
              <a:buNone/>
            </a:pPr>
            <a:r>
              <a:rPr lang="en-US" sz="1900">
                <a:latin typeface="Calibri"/>
                <a:ea typeface="Calibri"/>
                <a:cs typeface="Calibri"/>
                <a:sym typeface="Calibri"/>
              </a:rPr>
              <a:t>Expected PT score: 100% </a:t>
            </a:r>
            <a:endParaRPr sz="1900"/>
          </a:p>
          <a:p>
            <a:pPr marL="101600" lvl="0" indent="0" algn="ctr" rtl="0">
              <a:lnSpc>
                <a:spcPct val="100000"/>
              </a:lnSpc>
              <a:spcBef>
                <a:spcPts val="1000"/>
              </a:spcBef>
              <a:spcAft>
                <a:spcPts val="0"/>
              </a:spcAft>
              <a:buSzPts val="2000"/>
              <a:buNone/>
            </a:pPr>
            <a:r>
              <a:rPr lang="en-US" sz="1900" b="1">
                <a:solidFill>
                  <a:schemeClr val="accent1"/>
                </a:solidFill>
                <a:latin typeface="Calibri"/>
                <a:ea typeface="Calibri"/>
                <a:cs typeface="Calibri"/>
                <a:sym typeface="Calibri"/>
              </a:rPr>
              <a:t>Competency-based assessment successful only if: </a:t>
            </a:r>
            <a:endParaRPr sz="1900" b="1">
              <a:solidFill>
                <a:schemeClr val="accent1"/>
              </a:solidFill>
              <a:latin typeface="Calibri"/>
              <a:ea typeface="Calibri"/>
              <a:cs typeface="Calibri"/>
              <a:sym typeface="Calibri"/>
            </a:endParaRPr>
          </a:p>
          <a:p>
            <a:pPr marL="101600" lvl="0" indent="0" algn="ctr" rtl="0">
              <a:lnSpc>
                <a:spcPct val="100000"/>
              </a:lnSpc>
              <a:spcBef>
                <a:spcPts val="1000"/>
              </a:spcBef>
              <a:spcAft>
                <a:spcPts val="0"/>
              </a:spcAft>
              <a:buSzPts val="2000"/>
              <a:buNone/>
            </a:pPr>
            <a:r>
              <a:rPr lang="en-US" sz="1900" b="1">
                <a:solidFill>
                  <a:schemeClr val="accent1"/>
                </a:solidFill>
                <a:latin typeface="Calibri"/>
                <a:ea typeface="Calibri"/>
                <a:cs typeface="Calibri"/>
                <a:sym typeface="Calibri"/>
              </a:rPr>
              <a:t>PT score=100% and checklist score&gt;90%</a:t>
            </a:r>
            <a:endParaRPr sz="1900" b="1">
              <a:solidFill>
                <a:schemeClr val="accent1"/>
              </a:solidFill>
            </a:endParaRPr>
          </a:p>
        </p:txBody>
      </p:sp>
      <p:sp>
        <p:nvSpPr>
          <p:cNvPr id="273" name="Google Shape;273;p43"/>
          <p:cNvSpPr txBox="1"/>
          <p:nvPr/>
        </p:nvSpPr>
        <p:spPr>
          <a:xfrm>
            <a:off x="9870863" y="218262"/>
            <a:ext cx="1840539" cy="430887"/>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Arial"/>
                <a:ea typeface="Arial"/>
                <a:cs typeface="Arial"/>
                <a:sym typeface="Arial"/>
              </a:rPr>
              <a:t>Adapt according to the guidelines in your country</a:t>
            </a:r>
            <a:endParaRPr sz="1100" b="0" i="0" u="sng" strike="noStrike" cap="none">
              <a:solidFill>
                <a:srgbClr val="FFFFFF"/>
              </a:solidFill>
              <a:latin typeface="Arial"/>
              <a:ea typeface="Arial"/>
              <a:cs typeface="Arial"/>
              <a:sym typeface="Arial"/>
            </a:endParaRPr>
          </a:p>
        </p:txBody>
      </p:sp>
      <p:sp>
        <p:nvSpPr>
          <p:cNvPr id="274" name="Google Shape;274;p43"/>
          <p:cNvSpPr/>
          <p:nvPr/>
        </p:nvSpPr>
        <p:spPr>
          <a:xfrm>
            <a:off x="9410584" y="49164"/>
            <a:ext cx="460279" cy="670052"/>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pic>
        <p:nvPicPr>
          <p:cNvPr id="275" name="Google Shape;275;p43" descr="Pencil"/>
          <p:cNvPicPr preferRelativeResize="0"/>
          <p:nvPr/>
        </p:nvPicPr>
        <p:blipFill rotWithShape="1">
          <a:blip r:embed="rId3">
            <a:alphaModFix/>
          </a:blip>
          <a:srcRect/>
          <a:stretch/>
        </p:blipFill>
        <p:spPr>
          <a:xfrm>
            <a:off x="9543145" y="129156"/>
            <a:ext cx="173202" cy="487694"/>
          </a:xfrm>
          <a:prstGeom prst="rect">
            <a:avLst/>
          </a:prstGeom>
          <a:noFill/>
          <a:ln>
            <a:noFill/>
          </a:ln>
        </p:spPr>
      </p:pic>
      <p:pic>
        <p:nvPicPr>
          <p:cNvPr id="276" name="Google Shape;276;p43"/>
          <p:cNvPicPr preferRelativeResize="0"/>
          <p:nvPr/>
        </p:nvPicPr>
        <p:blipFill rotWithShape="1">
          <a:blip r:embed="rId4">
            <a:alphaModFix/>
          </a:blip>
          <a:srcRect/>
          <a:stretch/>
        </p:blipFill>
        <p:spPr>
          <a:xfrm>
            <a:off x="6725140" y="910643"/>
            <a:ext cx="5138911" cy="5164953"/>
          </a:xfrm>
          <a:prstGeom prst="rect">
            <a:avLst/>
          </a:prstGeom>
          <a:noFill/>
          <a:ln>
            <a:noFill/>
          </a:ln>
        </p:spPr>
      </p:pic>
      <p:sp>
        <p:nvSpPr>
          <p:cNvPr id="277" name="Google Shape;277;p43"/>
          <p:cNvSpPr txBox="1"/>
          <p:nvPr/>
        </p:nvSpPr>
        <p:spPr>
          <a:xfrm>
            <a:off x="838200" y="6385287"/>
            <a:ext cx="7315200" cy="501650"/>
          </a:xfrm>
          <a:prstGeom prst="rect">
            <a:avLst/>
          </a:prstGeom>
          <a:noFill/>
          <a:ln>
            <a:noFill/>
          </a:ln>
        </p:spPr>
        <p:txBody>
          <a:bodyPr spcFirstLastPara="1" wrap="square" lIns="0" tIns="0" rIns="0" bIns="0" anchor="ctr" anchorCtr="0">
            <a:noAutofit/>
          </a:bodyPr>
          <a:lstStyle/>
          <a:p>
            <a:r>
              <a:rPr lang="en-US" sz="1000" b="1" i="0" u="none" strike="noStrike" cap="none" dirty="0">
                <a:solidFill>
                  <a:schemeClr val="lt1"/>
                </a:solidFill>
                <a:latin typeface="Arial"/>
                <a:ea typeface="Arial"/>
                <a:cs typeface="Arial"/>
                <a:sym typeface="Arial"/>
              </a:rPr>
              <a:t>QMS non-lab testing sites; training package – </a:t>
            </a:r>
            <a:r>
              <a:rPr lang="en-US" sz="1000" b="1" dirty="0">
                <a:solidFill>
                  <a:schemeClr val="lt1"/>
                </a:solidFill>
              </a:rPr>
              <a:t>v1.0 </a:t>
            </a:r>
            <a:r>
              <a:rPr lang="en-US" sz="1000" b="1" i="0" u="none" strike="noStrike" cap="none" dirty="0">
                <a:solidFill>
                  <a:schemeClr val="lt1"/>
                </a:solidFill>
                <a:latin typeface="Arial"/>
                <a:ea typeface="Arial"/>
                <a:cs typeface="Arial"/>
                <a:sym typeface="Arial"/>
              </a:rPr>
              <a:t>| </a:t>
            </a:r>
            <a:r>
              <a:rPr lang="en-US" sz="1000" b="1" i="0" u="none" strike="noStrike" cap="none" dirty="0">
                <a:solidFill>
                  <a:schemeClr val="lt1"/>
                </a:solidFill>
                <a:latin typeface="Calibri"/>
                <a:ea typeface="Calibri"/>
                <a:cs typeface="Calibri"/>
                <a:sym typeface="Calibri"/>
              </a:rPr>
              <a:t>Site supportive supervision visits</a:t>
            </a:r>
            <a:endParaRPr lang="fr-FR" dirty="0">
              <a:solidFill>
                <a:schemeClr val="lt1"/>
              </a:solidFill>
              <a:sym typeface="Calibri"/>
            </a:endParaRPr>
          </a:p>
          <a:p>
            <a:pPr marL="0" marR="0" lvl="0" indent="0" algn="l">
              <a:lnSpc>
                <a:spcPct val="100000"/>
              </a:lnSpc>
              <a:spcBef>
                <a:spcPts val="0"/>
              </a:spcBef>
              <a:spcAft>
                <a:spcPts val="0"/>
              </a:spcAft>
              <a:buNone/>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4"/>
          <p:cNvSpPr txBox="1">
            <a:spLocks noGrp="1"/>
          </p:cNvSpPr>
          <p:nvPr>
            <p:ph type="title"/>
          </p:nvPr>
        </p:nvSpPr>
        <p:spPr>
          <a:xfrm>
            <a:off x="125681" y="246373"/>
            <a:ext cx="10515600" cy="94281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WHO supervision tools (3/4)</a:t>
            </a:r>
            <a:endParaRPr/>
          </a:p>
        </p:txBody>
      </p:sp>
      <p:sp>
        <p:nvSpPr>
          <p:cNvPr id="283" name="Google Shape;283;p44"/>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14</a:t>
            </a:fld>
            <a:endParaRPr/>
          </a:p>
        </p:txBody>
      </p:sp>
      <p:sp>
        <p:nvSpPr>
          <p:cNvPr id="284" name="Google Shape;284;p44"/>
          <p:cNvSpPr txBox="1">
            <a:spLocks noGrp="1"/>
          </p:cNvSpPr>
          <p:nvPr>
            <p:ph type="body" idx="1"/>
          </p:nvPr>
        </p:nvSpPr>
        <p:spPr>
          <a:xfrm>
            <a:off x="240425" y="1311075"/>
            <a:ext cx="6666900" cy="4899900"/>
          </a:xfrm>
          <a:prstGeom prst="rect">
            <a:avLst/>
          </a:prstGeom>
          <a:noFill/>
          <a:ln>
            <a:noFill/>
          </a:ln>
        </p:spPr>
        <p:txBody>
          <a:bodyPr spcFirstLastPara="1" wrap="square" lIns="91425" tIns="45700" rIns="91425" bIns="45700" anchor="t" anchorCtr="0">
            <a:normAutofit/>
          </a:bodyPr>
          <a:lstStyle/>
          <a:p>
            <a:pPr marL="558800" lvl="0" indent="-457200" algn="l" rtl="0">
              <a:lnSpc>
                <a:spcPct val="100000"/>
              </a:lnSpc>
              <a:spcBef>
                <a:spcPts val="1000"/>
              </a:spcBef>
              <a:spcAft>
                <a:spcPts val="0"/>
              </a:spcAft>
              <a:buSzPts val="2000"/>
              <a:buFont typeface="Arial"/>
              <a:buAutoNum type="arabicPeriod" startAt="3"/>
            </a:pPr>
            <a:r>
              <a:rPr lang="en-US" sz="2800" b="1">
                <a:latin typeface="Calibri"/>
                <a:ea typeface="Calibri"/>
                <a:cs typeface="Calibri"/>
                <a:sym typeface="Calibri"/>
              </a:rPr>
              <a:t>Routine Testing indicators reporting form</a:t>
            </a:r>
            <a:endParaRPr sz="2800" b="1">
              <a:latin typeface="Calibri"/>
              <a:ea typeface="Calibri"/>
              <a:cs typeface="Calibri"/>
              <a:sym typeface="Calibri"/>
            </a:endParaRPr>
          </a:p>
          <a:p>
            <a:pPr marL="114300" lvl="0" indent="0" algn="l" rtl="0">
              <a:lnSpc>
                <a:spcPct val="100000"/>
              </a:lnSpc>
              <a:spcBef>
                <a:spcPts val="1000"/>
              </a:spcBef>
              <a:spcAft>
                <a:spcPts val="0"/>
              </a:spcAft>
              <a:buSzPts val="2000"/>
              <a:buNone/>
            </a:pPr>
            <a:r>
              <a:rPr lang="en-US" sz="3000">
                <a:latin typeface="Calibri"/>
                <a:ea typeface="Calibri"/>
                <a:cs typeface="Calibri"/>
                <a:sym typeface="Calibri"/>
              </a:rPr>
              <a:t>Compile all testing indicators to review</a:t>
            </a:r>
            <a:endParaRPr sz="3000">
              <a:latin typeface="Calibri"/>
              <a:ea typeface="Calibri"/>
              <a:cs typeface="Calibri"/>
              <a:sym typeface="Calibri"/>
            </a:endParaRPr>
          </a:p>
          <a:p>
            <a:pPr marL="114300" lvl="0" indent="0" algn="l" rtl="0">
              <a:lnSpc>
                <a:spcPct val="100000"/>
              </a:lnSpc>
              <a:spcBef>
                <a:spcPts val="1000"/>
              </a:spcBef>
              <a:spcAft>
                <a:spcPts val="0"/>
              </a:spcAft>
              <a:buSzPts val="2000"/>
              <a:buNone/>
            </a:pPr>
            <a:r>
              <a:rPr lang="en-US" sz="2800">
                <a:latin typeface="Calibri"/>
                <a:ea typeface="Calibri"/>
                <a:cs typeface="Calibri"/>
                <a:sym typeface="Calibri"/>
              </a:rPr>
              <a:t>To be filled by the site supervisor and reviewed by the assessor</a:t>
            </a:r>
            <a:endParaRPr sz="2800">
              <a:latin typeface="Calibri"/>
              <a:ea typeface="Calibri"/>
              <a:cs typeface="Calibri"/>
              <a:sym typeface="Calibri"/>
            </a:endParaRPr>
          </a:p>
          <a:p>
            <a:pPr marL="114300" lvl="0" indent="0" algn="l" rtl="0">
              <a:lnSpc>
                <a:spcPct val="100000"/>
              </a:lnSpc>
              <a:spcBef>
                <a:spcPts val="1000"/>
              </a:spcBef>
              <a:spcAft>
                <a:spcPts val="0"/>
              </a:spcAft>
              <a:buSzPts val="2000"/>
              <a:buNone/>
            </a:pPr>
            <a:endParaRPr sz="2800">
              <a:latin typeface="Calibri"/>
              <a:ea typeface="Calibri"/>
              <a:cs typeface="Calibri"/>
              <a:sym typeface="Calibri"/>
            </a:endParaRPr>
          </a:p>
          <a:p>
            <a:pPr marL="114300" lvl="0" indent="0" algn="l" rtl="0">
              <a:lnSpc>
                <a:spcPct val="100000"/>
              </a:lnSpc>
              <a:spcBef>
                <a:spcPts val="1000"/>
              </a:spcBef>
              <a:spcAft>
                <a:spcPts val="0"/>
              </a:spcAft>
              <a:buSzPts val="2000"/>
              <a:buNone/>
            </a:pPr>
            <a:r>
              <a:rPr lang="en-US" sz="2800">
                <a:latin typeface="Calibri"/>
                <a:ea typeface="Calibri"/>
                <a:cs typeface="Calibri"/>
                <a:sym typeface="Calibri"/>
              </a:rPr>
              <a:t>If data are not complete, perform a refresher training on data collection and/or calculation of indicator</a:t>
            </a:r>
            <a:endParaRPr sz="2800"/>
          </a:p>
        </p:txBody>
      </p:sp>
      <p:pic>
        <p:nvPicPr>
          <p:cNvPr id="285" name="Google Shape;285;p44"/>
          <p:cNvPicPr preferRelativeResize="0"/>
          <p:nvPr/>
        </p:nvPicPr>
        <p:blipFill rotWithShape="1">
          <a:blip r:embed="rId3">
            <a:alphaModFix/>
          </a:blip>
          <a:srcRect/>
          <a:stretch/>
        </p:blipFill>
        <p:spPr>
          <a:xfrm>
            <a:off x="6975599" y="596287"/>
            <a:ext cx="3926774" cy="5737263"/>
          </a:xfrm>
          <a:prstGeom prst="rect">
            <a:avLst/>
          </a:prstGeom>
          <a:noFill/>
          <a:ln>
            <a:noFill/>
          </a:ln>
        </p:spPr>
      </p:pic>
      <p:pic>
        <p:nvPicPr>
          <p:cNvPr id="286" name="Google Shape;286;p44" descr="Pencil"/>
          <p:cNvPicPr preferRelativeResize="0"/>
          <p:nvPr/>
        </p:nvPicPr>
        <p:blipFill rotWithShape="1">
          <a:blip r:embed="rId4">
            <a:alphaModFix/>
          </a:blip>
          <a:srcRect/>
          <a:stretch/>
        </p:blipFill>
        <p:spPr>
          <a:xfrm>
            <a:off x="9622471" y="63083"/>
            <a:ext cx="152095" cy="428262"/>
          </a:xfrm>
          <a:prstGeom prst="rect">
            <a:avLst/>
          </a:prstGeom>
          <a:noFill/>
          <a:ln>
            <a:noFill/>
          </a:ln>
        </p:spPr>
      </p:pic>
      <p:sp>
        <p:nvSpPr>
          <p:cNvPr id="287" name="Google Shape;287;p44"/>
          <p:cNvSpPr txBox="1"/>
          <p:nvPr/>
        </p:nvSpPr>
        <p:spPr>
          <a:xfrm>
            <a:off x="838200" y="6385287"/>
            <a:ext cx="7315200" cy="501650"/>
          </a:xfrm>
          <a:prstGeom prst="rect">
            <a:avLst/>
          </a:prstGeom>
          <a:noFill/>
          <a:ln>
            <a:noFill/>
          </a:ln>
        </p:spPr>
        <p:txBody>
          <a:bodyPr spcFirstLastPara="1" wrap="square" lIns="0" tIns="0" rIns="0" bIns="0" anchor="ctr" anchorCtr="0">
            <a:noAutofit/>
          </a:bodyPr>
          <a:lstStyle/>
          <a:p>
            <a:r>
              <a:rPr lang="en-US" sz="1000" b="1" i="0" u="none" strike="noStrike" cap="none" dirty="0">
                <a:solidFill>
                  <a:schemeClr val="lt1"/>
                </a:solidFill>
                <a:latin typeface="Arial"/>
                <a:ea typeface="Arial"/>
                <a:cs typeface="Arial"/>
                <a:sym typeface="Arial"/>
              </a:rPr>
              <a:t>QMS non-lab testing sites; training package – </a:t>
            </a:r>
            <a:r>
              <a:rPr lang="en-US" sz="1000" b="1" dirty="0">
                <a:solidFill>
                  <a:schemeClr val="lt1"/>
                </a:solidFill>
              </a:rPr>
              <a:t>v1.0 </a:t>
            </a:r>
            <a:r>
              <a:rPr lang="en-US" sz="1000" b="1" i="0" u="none" strike="noStrike" cap="none" dirty="0">
                <a:solidFill>
                  <a:schemeClr val="lt1"/>
                </a:solidFill>
                <a:latin typeface="Arial"/>
                <a:ea typeface="Arial"/>
                <a:cs typeface="Arial"/>
                <a:sym typeface="Arial"/>
              </a:rPr>
              <a:t>| </a:t>
            </a:r>
            <a:r>
              <a:rPr lang="en-US" sz="1000" b="1" i="0" u="none" strike="noStrike" cap="none" dirty="0">
                <a:solidFill>
                  <a:schemeClr val="lt1"/>
                </a:solidFill>
                <a:latin typeface="Calibri"/>
                <a:ea typeface="Calibri"/>
                <a:cs typeface="Calibri"/>
                <a:sym typeface="Calibri"/>
              </a:rPr>
              <a:t>Site supportive supervision visits</a:t>
            </a:r>
            <a:endParaRPr lang="fr-FR" dirty="0">
              <a:solidFill>
                <a:schemeClr val="lt1"/>
              </a:solidFill>
              <a:sym typeface="Calibri"/>
            </a:endParaRPr>
          </a:p>
          <a:p>
            <a:pPr marL="0" marR="0" lvl="0" indent="0" algn="l">
              <a:lnSpc>
                <a:spcPct val="100000"/>
              </a:lnSpc>
              <a:spcBef>
                <a:spcPts val="0"/>
              </a:spcBef>
              <a:spcAft>
                <a:spcPts val="0"/>
              </a:spcAft>
              <a:buNone/>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5"/>
          <p:cNvSpPr txBox="1">
            <a:spLocks noGrp="1"/>
          </p:cNvSpPr>
          <p:nvPr>
            <p:ph type="title"/>
          </p:nvPr>
        </p:nvSpPr>
        <p:spPr>
          <a:xfrm>
            <a:off x="76200" y="127982"/>
            <a:ext cx="10515600" cy="9429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WHO supervision tools (4/4</a:t>
            </a:r>
            <a:r>
              <a:rPr lang="en-US"/>
              <a:t>)</a:t>
            </a:r>
            <a:endParaRPr/>
          </a:p>
        </p:txBody>
      </p:sp>
      <p:sp>
        <p:nvSpPr>
          <p:cNvPr id="293" name="Google Shape;293;p45"/>
          <p:cNvSpPr txBox="1">
            <a:spLocks noGrp="1"/>
          </p:cNvSpPr>
          <p:nvPr>
            <p:ph type="sldNum" idx="12"/>
          </p:nvPr>
        </p:nvSpPr>
        <p:spPr>
          <a:xfrm>
            <a:off x="11353799" y="6311900"/>
            <a:ext cx="510300" cy="57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15</a:t>
            </a:fld>
            <a:endParaRPr/>
          </a:p>
        </p:txBody>
      </p:sp>
      <p:sp>
        <p:nvSpPr>
          <p:cNvPr id="294" name="Google Shape;294;p45"/>
          <p:cNvSpPr txBox="1">
            <a:spLocks noGrp="1"/>
          </p:cNvSpPr>
          <p:nvPr>
            <p:ph type="body" idx="1"/>
          </p:nvPr>
        </p:nvSpPr>
        <p:spPr>
          <a:xfrm>
            <a:off x="205000" y="1265375"/>
            <a:ext cx="5731500" cy="4766400"/>
          </a:xfrm>
          <a:prstGeom prst="rect">
            <a:avLst/>
          </a:prstGeom>
          <a:noFill/>
          <a:ln>
            <a:noFill/>
          </a:ln>
        </p:spPr>
        <p:txBody>
          <a:bodyPr spcFirstLastPara="1" wrap="square" lIns="91425" tIns="45700" rIns="91425" bIns="45700" anchor="t" anchorCtr="0">
            <a:spAutoFit/>
          </a:bodyPr>
          <a:lstStyle/>
          <a:p>
            <a:pPr marL="558800" lvl="0" indent="-457200" algn="l" rtl="0">
              <a:lnSpc>
                <a:spcPct val="100000"/>
              </a:lnSpc>
              <a:spcBef>
                <a:spcPts val="1000"/>
              </a:spcBef>
              <a:spcAft>
                <a:spcPts val="0"/>
              </a:spcAft>
              <a:buSzPts val="2000"/>
              <a:buFont typeface="Arial"/>
              <a:buAutoNum type="arabicPeriod" startAt="4"/>
            </a:pPr>
            <a:r>
              <a:rPr lang="en-US" sz="2800" b="1">
                <a:latin typeface="Calibri"/>
                <a:ea typeface="Calibri"/>
                <a:cs typeface="Calibri"/>
                <a:sym typeface="Calibri"/>
              </a:rPr>
              <a:t>Use of indicators tool</a:t>
            </a:r>
            <a:endParaRPr sz="2800" b="1">
              <a:latin typeface="Calibri"/>
              <a:ea typeface="Calibri"/>
              <a:cs typeface="Calibri"/>
              <a:sym typeface="Calibri"/>
            </a:endParaRPr>
          </a:p>
          <a:p>
            <a:pPr marL="114300" lvl="0" indent="0" algn="l" rtl="0">
              <a:lnSpc>
                <a:spcPct val="100000"/>
              </a:lnSpc>
              <a:spcBef>
                <a:spcPts val="1000"/>
              </a:spcBef>
              <a:spcAft>
                <a:spcPts val="0"/>
              </a:spcAft>
              <a:buSzPts val="2000"/>
              <a:buNone/>
            </a:pPr>
            <a:r>
              <a:rPr lang="en-US" sz="2600">
                <a:latin typeface="Calibri"/>
                <a:ea typeface="Calibri"/>
                <a:cs typeface="Calibri"/>
                <a:sym typeface="Calibri"/>
              </a:rPr>
              <a:t>Describe:</a:t>
            </a:r>
            <a:endParaRPr/>
          </a:p>
          <a:p>
            <a:pPr marL="571500" lvl="0" indent="-457200" algn="l" rtl="0">
              <a:lnSpc>
                <a:spcPct val="100000"/>
              </a:lnSpc>
              <a:spcBef>
                <a:spcPts val="1000"/>
              </a:spcBef>
              <a:spcAft>
                <a:spcPts val="0"/>
              </a:spcAft>
              <a:buSzPts val="2000"/>
              <a:buFont typeface="Calibri"/>
              <a:buChar char="-"/>
            </a:pPr>
            <a:r>
              <a:rPr lang="en-US" sz="2600">
                <a:latin typeface="Calibri"/>
                <a:ea typeface="Calibri"/>
                <a:cs typeface="Calibri"/>
                <a:sym typeface="Calibri"/>
              </a:rPr>
              <a:t>Objective</a:t>
            </a:r>
            <a:endParaRPr/>
          </a:p>
          <a:p>
            <a:pPr marL="571500" lvl="0" indent="-457200" algn="l" rtl="0">
              <a:lnSpc>
                <a:spcPct val="100000"/>
              </a:lnSpc>
              <a:spcBef>
                <a:spcPts val="1000"/>
              </a:spcBef>
              <a:spcAft>
                <a:spcPts val="0"/>
              </a:spcAft>
              <a:buSzPts val="2000"/>
              <a:buFont typeface="Calibri"/>
              <a:buChar char="-"/>
            </a:pPr>
            <a:r>
              <a:rPr lang="en-US" sz="2600">
                <a:latin typeface="Calibri"/>
                <a:ea typeface="Calibri"/>
                <a:cs typeface="Calibri"/>
                <a:sym typeface="Calibri"/>
              </a:rPr>
              <a:t>expected value</a:t>
            </a:r>
            <a:endParaRPr/>
          </a:p>
          <a:p>
            <a:pPr marL="571500" lvl="0" indent="-457200" algn="l" rtl="0">
              <a:lnSpc>
                <a:spcPct val="100000"/>
              </a:lnSpc>
              <a:spcBef>
                <a:spcPts val="1000"/>
              </a:spcBef>
              <a:spcAft>
                <a:spcPts val="0"/>
              </a:spcAft>
              <a:buSzPts val="2000"/>
              <a:buFont typeface="Calibri"/>
              <a:buChar char="-"/>
            </a:pPr>
            <a:r>
              <a:rPr lang="en-US" sz="2600">
                <a:latin typeface="Calibri"/>
                <a:ea typeface="Calibri"/>
                <a:cs typeface="Calibri"/>
                <a:sym typeface="Calibri"/>
              </a:rPr>
              <a:t>Action to implement if result not the one expected</a:t>
            </a:r>
            <a:endParaRPr sz="2600">
              <a:latin typeface="Calibri"/>
              <a:ea typeface="Calibri"/>
              <a:cs typeface="Calibri"/>
              <a:sym typeface="Calibri"/>
            </a:endParaRPr>
          </a:p>
          <a:p>
            <a:pPr marL="0" lvl="0" indent="0" algn="l" rtl="0">
              <a:lnSpc>
                <a:spcPct val="100000"/>
              </a:lnSpc>
              <a:spcBef>
                <a:spcPts val="1000"/>
              </a:spcBef>
              <a:spcAft>
                <a:spcPts val="0"/>
              </a:spcAft>
              <a:buNone/>
            </a:pPr>
            <a:r>
              <a:rPr lang="en-US" sz="2600">
                <a:latin typeface="Calibri"/>
                <a:ea typeface="Calibri"/>
                <a:cs typeface="Calibri"/>
                <a:sym typeface="Calibri"/>
              </a:rPr>
              <a:t>If data are not regularly analysed and/or action taken in case of any concerns, refresher training on how to use data should be implemented</a:t>
            </a:r>
            <a:endParaRPr sz="2800"/>
          </a:p>
        </p:txBody>
      </p:sp>
      <p:pic>
        <p:nvPicPr>
          <p:cNvPr id="295" name="Google Shape;295;p45"/>
          <p:cNvPicPr preferRelativeResize="0"/>
          <p:nvPr/>
        </p:nvPicPr>
        <p:blipFill rotWithShape="1">
          <a:blip r:embed="rId3">
            <a:alphaModFix/>
          </a:blip>
          <a:srcRect/>
          <a:stretch/>
        </p:blipFill>
        <p:spPr>
          <a:xfrm>
            <a:off x="6141716" y="384236"/>
            <a:ext cx="5611885" cy="5542745"/>
          </a:xfrm>
          <a:prstGeom prst="rect">
            <a:avLst/>
          </a:prstGeom>
          <a:noFill/>
          <a:ln>
            <a:noFill/>
          </a:ln>
        </p:spPr>
      </p:pic>
      <p:pic>
        <p:nvPicPr>
          <p:cNvPr id="296" name="Google Shape;296;p45" descr="Pencil"/>
          <p:cNvPicPr preferRelativeResize="0"/>
          <p:nvPr/>
        </p:nvPicPr>
        <p:blipFill rotWithShape="1">
          <a:blip r:embed="rId4">
            <a:alphaModFix/>
          </a:blip>
          <a:srcRect/>
          <a:stretch/>
        </p:blipFill>
        <p:spPr>
          <a:xfrm>
            <a:off x="9462552" y="40698"/>
            <a:ext cx="211258" cy="460542"/>
          </a:xfrm>
          <a:prstGeom prst="rect">
            <a:avLst/>
          </a:prstGeom>
          <a:noFill/>
          <a:ln>
            <a:noFill/>
          </a:ln>
        </p:spPr>
      </p:pic>
      <p:sp>
        <p:nvSpPr>
          <p:cNvPr id="297" name="Google Shape;297;p45"/>
          <p:cNvSpPr txBox="1"/>
          <p:nvPr/>
        </p:nvSpPr>
        <p:spPr>
          <a:xfrm>
            <a:off x="838200" y="6385287"/>
            <a:ext cx="7315200" cy="501600"/>
          </a:xfrm>
          <a:prstGeom prst="rect">
            <a:avLst/>
          </a:prstGeom>
          <a:noFill/>
          <a:ln>
            <a:noFill/>
          </a:ln>
        </p:spPr>
        <p:txBody>
          <a:bodyPr spcFirstLastPara="1" wrap="square" lIns="0" tIns="0" rIns="0" bIns="0" anchor="ctr" anchorCtr="0">
            <a:noAutofit/>
          </a:bodyPr>
          <a:lstStyle/>
          <a:p>
            <a:r>
              <a:rPr lang="en-US" sz="1000" b="1" i="0" u="none" strike="noStrike" cap="none" dirty="0">
                <a:solidFill>
                  <a:schemeClr val="lt1"/>
                </a:solidFill>
                <a:latin typeface="Arial"/>
                <a:ea typeface="Arial"/>
                <a:cs typeface="Arial"/>
                <a:sym typeface="Arial"/>
              </a:rPr>
              <a:t>QMS non-lab testing sites; training package – </a:t>
            </a:r>
            <a:r>
              <a:rPr lang="en-US" sz="1000" b="1" dirty="0">
                <a:solidFill>
                  <a:schemeClr val="lt1"/>
                </a:solidFill>
              </a:rPr>
              <a:t>v1.0 </a:t>
            </a:r>
            <a:r>
              <a:rPr lang="en-US" sz="1000" b="1" i="0" u="none" strike="noStrike" cap="none" dirty="0">
                <a:solidFill>
                  <a:schemeClr val="lt1"/>
                </a:solidFill>
                <a:latin typeface="Arial"/>
                <a:ea typeface="Arial"/>
                <a:cs typeface="Arial"/>
                <a:sym typeface="Arial"/>
              </a:rPr>
              <a:t>| </a:t>
            </a:r>
            <a:r>
              <a:rPr lang="en-US" sz="1000" b="1" i="0" u="none" strike="noStrike" cap="none" dirty="0">
                <a:solidFill>
                  <a:schemeClr val="lt1"/>
                </a:solidFill>
                <a:latin typeface="Calibri"/>
                <a:ea typeface="Calibri"/>
                <a:cs typeface="Calibri"/>
                <a:sym typeface="Calibri"/>
              </a:rPr>
              <a:t>Site supportive supervision visits</a:t>
            </a:r>
            <a:endParaRPr lang="fr-FR" dirty="0">
              <a:solidFill>
                <a:schemeClr val="lt1"/>
              </a:solidFill>
              <a:sym typeface="Calibri"/>
            </a:endParaRPr>
          </a:p>
          <a:p>
            <a:pPr marL="0" marR="0" lvl="0" indent="0" algn="l">
              <a:lnSpc>
                <a:spcPct val="100000"/>
              </a:lnSpc>
              <a:spcBef>
                <a:spcPts val="0"/>
              </a:spcBef>
              <a:spcAft>
                <a:spcPts val="0"/>
              </a:spcAft>
              <a:buNone/>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pSp>
        <p:nvGrpSpPr>
          <p:cNvPr id="302" name="Google Shape;302;p46"/>
          <p:cNvGrpSpPr/>
          <p:nvPr/>
        </p:nvGrpSpPr>
        <p:grpSpPr>
          <a:xfrm>
            <a:off x="426899" y="1864702"/>
            <a:ext cx="6226073" cy="3428759"/>
            <a:chOff x="550791" y="0"/>
            <a:chExt cx="6226073" cy="3428759"/>
          </a:xfrm>
        </p:grpSpPr>
        <p:sp>
          <p:nvSpPr>
            <p:cNvPr id="303" name="Google Shape;303;p46"/>
            <p:cNvSpPr/>
            <p:nvPr/>
          </p:nvSpPr>
          <p:spPr>
            <a:xfrm>
              <a:off x="550791" y="0"/>
              <a:ext cx="6226073" cy="3428759"/>
            </a:xfrm>
            <a:prstGeom prst="rightArrow">
              <a:avLst>
                <a:gd name="adj1" fmla="val 50000"/>
                <a:gd name="adj2" fmla="val 50000"/>
              </a:avLst>
            </a:prstGeom>
            <a:solidFill>
              <a:srgbClr val="CAD9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46"/>
            <p:cNvSpPr/>
            <p:nvPr/>
          </p:nvSpPr>
          <p:spPr>
            <a:xfrm>
              <a:off x="1533328" y="921019"/>
              <a:ext cx="4208739" cy="1644679"/>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46"/>
            <p:cNvSpPr txBox="1"/>
            <p:nvPr/>
          </p:nvSpPr>
          <p:spPr>
            <a:xfrm>
              <a:off x="1613615" y="1001306"/>
              <a:ext cx="4048165" cy="1484105"/>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Assessor should provide feedback on:</a:t>
              </a:r>
              <a:endParaRPr sz="1600" b="0" i="0" u="none" strike="noStrike" cap="none">
                <a:solidFill>
                  <a:schemeClr val="lt1"/>
                </a:solidFill>
                <a:latin typeface="Arial"/>
                <a:ea typeface="Arial"/>
                <a:cs typeface="Arial"/>
                <a:sym typeface="Arial"/>
              </a:endParaRPr>
            </a:p>
            <a:p>
              <a:pPr marL="114300" marR="0" lvl="1" indent="-114300" algn="l" rtl="0">
                <a:lnSpc>
                  <a:spcPct val="90000"/>
                </a:lnSpc>
                <a:spcBef>
                  <a:spcPts val="560"/>
                </a:spcBef>
                <a:spcAft>
                  <a:spcPts val="0"/>
                </a:spcAft>
                <a:buClr>
                  <a:srgbClr val="000000"/>
                </a:buClr>
                <a:buSzPts val="1200"/>
                <a:buFont typeface="Arial"/>
                <a:buChar char="•"/>
              </a:pPr>
              <a:r>
                <a:rPr lang="en-US" sz="1200" b="0" i="0" u="none" strike="noStrike" cap="none">
                  <a:solidFill>
                    <a:schemeClr val="lt1"/>
                  </a:solidFill>
                  <a:latin typeface="Arial"/>
                  <a:ea typeface="Arial"/>
                  <a:cs typeface="Arial"/>
                  <a:sym typeface="Arial"/>
                </a:rPr>
                <a:t>Overall site performance</a:t>
              </a:r>
              <a:endParaRPr sz="1200" b="0" i="0" u="none" strike="noStrike" cap="none">
                <a:solidFill>
                  <a:schemeClr val="lt1"/>
                </a:solidFill>
                <a:latin typeface="Arial"/>
                <a:ea typeface="Arial"/>
                <a:cs typeface="Arial"/>
                <a:sym typeface="Arial"/>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chemeClr val="lt1"/>
                  </a:solidFill>
                  <a:latin typeface="Arial"/>
                  <a:ea typeface="Arial"/>
                  <a:cs typeface="Arial"/>
                  <a:sym typeface="Arial"/>
                </a:rPr>
                <a:t>Best practices and deficiencies</a:t>
              </a:r>
              <a:endParaRPr sz="1200" b="0" i="0" u="none" strike="noStrike" cap="none">
                <a:solidFill>
                  <a:schemeClr val="lt1"/>
                </a:solidFill>
                <a:latin typeface="Arial"/>
                <a:ea typeface="Arial"/>
                <a:cs typeface="Arial"/>
                <a:sym typeface="Arial"/>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chemeClr val="lt1"/>
                  </a:solidFill>
                  <a:latin typeface="Arial"/>
                  <a:ea typeface="Arial"/>
                  <a:cs typeface="Arial"/>
                  <a:sym typeface="Arial"/>
                </a:rPr>
                <a:t>Opportunities for improvement </a:t>
              </a:r>
              <a:endParaRPr sz="1200" b="0" i="0" u="none" strike="noStrike" cap="none">
                <a:solidFill>
                  <a:schemeClr val="lt1"/>
                </a:solidFill>
                <a:latin typeface="Arial"/>
                <a:ea typeface="Arial"/>
                <a:cs typeface="Arial"/>
                <a:sym typeface="Arial"/>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chemeClr val="lt1"/>
                  </a:solidFill>
                  <a:latin typeface="Arial"/>
                  <a:ea typeface="Arial"/>
                  <a:cs typeface="Arial"/>
                  <a:sym typeface="Arial"/>
                </a:rPr>
                <a:t>Corrective actions, action plan and contact point</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chemeClr val="lt1"/>
                  </a:solidFill>
                  <a:latin typeface="Arial"/>
                  <a:ea typeface="Arial"/>
                  <a:cs typeface="Arial"/>
                  <a:sym typeface="Arial"/>
                </a:rPr>
                <a:t>The probable date of the final report</a:t>
              </a:r>
              <a:endParaRPr sz="1200" b="0" i="0" u="none" strike="noStrike" cap="none">
                <a:solidFill>
                  <a:schemeClr val="lt1"/>
                </a:solidFill>
                <a:latin typeface="Arial"/>
                <a:ea typeface="Arial"/>
                <a:cs typeface="Arial"/>
                <a:sym typeface="Arial"/>
              </a:endParaRPr>
            </a:p>
          </p:txBody>
        </p:sp>
      </p:grpSp>
      <p:sp>
        <p:nvSpPr>
          <p:cNvPr id="306" name="Google Shape;306;p46"/>
          <p:cNvSpPr/>
          <p:nvPr/>
        </p:nvSpPr>
        <p:spPr>
          <a:xfrm>
            <a:off x="222812" y="116580"/>
            <a:ext cx="598593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accent1"/>
                </a:solidFill>
                <a:latin typeface="Calibri"/>
                <a:ea typeface="Calibri"/>
                <a:cs typeface="Calibri"/>
                <a:sym typeface="Calibri"/>
              </a:rPr>
              <a:t>Supervision visit site feedbacks</a:t>
            </a:r>
            <a:endParaRPr sz="1400" b="0" i="0" u="none" strike="noStrike" cap="none">
              <a:solidFill>
                <a:srgbClr val="000000"/>
              </a:solidFill>
              <a:latin typeface="Arial"/>
              <a:ea typeface="Arial"/>
              <a:cs typeface="Arial"/>
              <a:sym typeface="Arial"/>
            </a:endParaRPr>
          </a:p>
        </p:txBody>
      </p:sp>
      <p:sp>
        <p:nvSpPr>
          <p:cNvPr id="307" name="Google Shape;307;p46"/>
          <p:cNvSpPr/>
          <p:nvPr/>
        </p:nvSpPr>
        <p:spPr>
          <a:xfrm>
            <a:off x="6555113" y="1541988"/>
            <a:ext cx="5301900" cy="41997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100" b="1" i="0" u="sng" strike="noStrike" cap="none">
                <a:solidFill>
                  <a:srgbClr val="002060"/>
                </a:solidFill>
                <a:latin typeface="Calibri"/>
                <a:ea typeface="Calibri"/>
                <a:cs typeface="Calibri"/>
                <a:sym typeface="Calibri"/>
              </a:rPr>
              <a:t>Constructive and future-oriented </a:t>
            </a:r>
            <a:r>
              <a:rPr lang="en-US" sz="2100" b="1" i="0" u="none" strike="noStrike" cap="none">
                <a:solidFill>
                  <a:srgbClr val="002060"/>
                </a:solidFill>
                <a:latin typeface="Calibri"/>
                <a:ea typeface="Calibri"/>
                <a:cs typeface="Calibri"/>
                <a:sym typeface="Calibri"/>
              </a:rPr>
              <a:t>feedbacks.</a:t>
            </a:r>
            <a:endParaRPr sz="15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100" b="1" i="0" u="none" strike="noStrike" cap="none">
                <a:solidFill>
                  <a:srgbClr val="000000"/>
                </a:solidFill>
                <a:latin typeface="Calibri"/>
                <a:ea typeface="Calibri"/>
                <a:cs typeface="Calibri"/>
                <a:sym typeface="Calibri"/>
              </a:rPr>
              <a:t>Positive feedbacks</a:t>
            </a:r>
            <a:endParaRPr sz="1500" b="0" i="0" u="none" strike="noStrike" cap="none">
              <a:solidFill>
                <a:srgbClr val="000000"/>
              </a:solidFill>
              <a:latin typeface="Arial"/>
              <a:ea typeface="Arial"/>
              <a:cs typeface="Arial"/>
              <a:sym typeface="Arial"/>
            </a:endParaRPr>
          </a:p>
          <a:p>
            <a:pPr marL="457200" marR="0" lvl="0" indent="-463550" algn="l" rtl="0">
              <a:lnSpc>
                <a:spcPct val="150000"/>
              </a:lnSpc>
              <a:spcBef>
                <a:spcPts val="0"/>
              </a:spcBef>
              <a:spcAft>
                <a:spcPts val="0"/>
              </a:spcAft>
              <a:buClr>
                <a:srgbClr val="000000"/>
              </a:buClr>
              <a:buSzPts val="2100"/>
              <a:buFont typeface="Noto Sans Symbols"/>
              <a:buChar char="✔"/>
            </a:pPr>
            <a:r>
              <a:rPr lang="en-US" sz="2100" b="0" i="0" u="none" strike="noStrike" cap="none">
                <a:solidFill>
                  <a:srgbClr val="000000"/>
                </a:solidFill>
                <a:latin typeface="Calibri"/>
                <a:ea typeface="Calibri"/>
                <a:cs typeface="Calibri"/>
                <a:sym typeface="Calibri"/>
              </a:rPr>
              <a:t>What was performed according to standard.</a:t>
            </a:r>
            <a:endParaRPr sz="1500" b="0" i="0" u="none" strike="noStrike" cap="none">
              <a:solidFill>
                <a:srgbClr val="000000"/>
              </a:solidFill>
              <a:latin typeface="Arial"/>
              <a:ea typeface="Arial"/>
              <a:cs typeface="Arial"/>
              <a:sym typeface="Arial"/>
            </a:endParaRPr>
          </a:p>
          <a:p>
            <a:pPr marL="457200" marR="0" lvl="0" indent="-463550" algn="l" rtl="0">
              <a:lnSpc>
                <a:spcPct val="150000"/>
              </a:lnSpc>
              <a:spcBef>
                <a:spcPts val="0"/>
              </a:spcBef>
              <a:spcAft>
                <a:spcPts val="0"/>
              </a:spcAft>
              <a:buClr>
                <a:srgbClr val="000000"/>
              </a:buClr>
              <a:buSzPts val="2100"/>
              <a:buFont typeface="Noto Sans Symbols"/>
              <a:buChar char="✔"/>
            </a:pPr>
            <a:r>
              <a:rPr lang="en-US" sz="2100" b="0" i="0" u="none" strike="noStrike" cap="none">
                <a:solidFill>
                  <a:srgbClr val="000000"/>
                </a:solidFill>
                <a:latin typeface="Calibri"/>
                <a:ea typeface="Calibri"/>
                <a:cs typeface="Calibri"/>
                <a:sym typeface="Calibri"/>
              </a:rPr>
              <a:t>Encourage to continue that way;</a:t>
            </a:r>
            <a:endParaRPr sz="15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rgbClr val="000000"/>
              </a:buClr>
              <a:buSzPts val="2000"/>
              <a:buFont typeface="Arial"/>
              <a:buNone/>
            </a:pPr>
            <a:r>
              <a:rPr lang="en-US" sz="2100" b="0" i="0" u="none" strike="noStrike" cap="none">
                <a:solidFill>
                  <a:srgbClr val="000000"/>
                </a:solidFill>
                <a:latin typeface="Calibri"/>
                <a:ea typeface="Calibri"/>
                <a:cs typeface="Calibri"/>
                <a:sym typeface="Calibri"/>
              </a:rPr>
              <a:t>	</a:t>
            </a:r>
            <a:endParaRPr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100" b="1" i="0" u="none" strike="noStrike" cap="none">
                <a:solidFill>
                  <a:srgbClr val="000000"/>
                </a:solidFill>
                <a:latin typeface="Calibri"/>
                <a:ea typeface="Calibri"/>
                <a:cs typeface="Calibri"/>
                <a:sym typeface="Calibri"/>
              </a:rPr>
              <a:t>Negative feedbacks</a:t>
            </a:r>
            <a:endParaRPr sz="1500" b="0" i="0" u="none" strike="noStrike" cap="none">
              <a:solidFill>
                <a:srgbClr val="000000"/>
              </a:solidFill>
              <a:latin typeface="Arial"/>
              <a:ea typeface="Arial"/>
              <a:cs typeface="Arial"/>
              <a:sym typeface="Arial"/>
            </a:endParaRPr>
          </a:p>
          <a:p>
            <a:pPr marL="457200" marR="0" lvl="0" indent="-463550" algn="l" rtl="0">
              <a:lnSpc>
                <a:spcPct val="150000"/>
              </a:lnSpc>
              <a:spcBef>
                <a:spcPts val="0"/>
              </a:spcBef>
              <a:spcAft>
                <a:spcPts val="0"/>
              </a:spcAft>
              <a:buClr>
                <a:srgbClr val="000000"/>
              </a:buClr>
              <a:buSzPts val="2100"/>
              <a:buFont typeface="Noto Sans Symbols"/>
              <a:buChar char="✔"/>
            </a:pPr>
            <a:r>
              <a:rPr lang="en-US" sz="2100" b="0" i="0" u="none" strike="noStrike" cap="none">
                <a:solidFill>
                  <a:srgbClr val="000000"/>
                </a:solidFill>
                <a:latin typeface="Calibri"/>
                <a:ea typeface="Calibri"/>
                <a:cs typeface="Calibri"/>
                <a:sym typeface="Calibri"/>
              </a:rPr>
              <a:t>What did not reach the standards.</a:t>
            </a:r>
            <a:endParaRPr sz="1500" b="0" i="0" u="none" strike="noStrike" cap="none">
              <a:solidFill>
                <a:srgbClr val="000000"/>
              </a:solidFill>
              <a:latin typeface="Arial"/>
              <a:ea typeface="Arial"/>
              <a:cs typeface="Arial"/>
              <a:sym typeface="Arial"/>
            </a:endParaRPr>
          </a:p>
          <a:p>
            <a:pPr marL="457200" marR="0" lvl="0" indent="-463550" algn="l" rtl="0">
              <a:lnSpc>
                <a:spcPct val="150000"/>
              </a:lnSpc>
              <a:spcBef>
                <a:spcPts val="0"/>
              </a:spcBef>
              <a:spcAft>
                <a:spcPts val="0"/>
              </a:spcAft>
              <a:buClr>
                <a:srgbClr val="000000"/>
              </a:buClr>
              <a:buSzPts val="2100"/>
              <a:buFont typeface="Noto Sans Symbols"/>
              <a:buChar char="✔"/>
            </a:pPr>
            <a:r>
              <a:rPr lang="en-US" sz="2100" b="0" i="0" u="none" strike="noStrike" cap="none">
                <a:solidFill>
                  <a:srgbClr val="000000"/>
                </a:solidFill>
                <a:latin typeface="Calibri"/>
                <a:ea typeface="Calibri"/>
                <a:cs typeface="Calibri"/>
                <a:sym typeface="Calibri"/>
              </a:rPr>
              <a:t>Discourages from continuing</a:t>
            </a:r>
            <a:endParaRPr sz="1500" b="0" i="0" u="none" strike="noStrike" cap="none">
              <a:solidFill>
                <a:srgbClr val="000000"/>
              </a:solidFill>
              <a:latin typeface="Arial"/>
              <a:ea typeface="Arial"/>
              <a:cs typeface="Arial"/>
              <a:sym typeface="Arial"/>
            </a:endParaRPr>
          </a:p>
          <a:p>
            <a:pPr marL="457200" marR="0" lvl="0" indent="-463550" algn="l" rtl="0">
              <a:lnSpc>
                <a:spcPct val="150000"/>
              </a:lnSpc>
              <a:spcBef>
                <a:spcPts val="0"/>
              </a:spcBef>
              <a:spcAft>
                <a:spcPts val="0"/>
              </a:spcAft>
              <a:buClr>
                <a:srgbClr val="000000"/>
              </a:buClr>
              <a:buSzPts val="2100"/>
              <a:buFont typeface="Noto Sans Symbols"/>
              <a:buChar char="✔"/>
            </a:pPr>
            <a:r>
              <a:rPr lang="en-US" sz="2100" b="0" i="0" u="none" strike="noStrike" cap="none">
                <a:solidFill>
                  <a:srgbClr val="000000"/>
                </a:solidFill>
                <a:latin typeface="Calibri"/>
                <a:ea typeface="Calibri"/>
                <a:cs typeface="Calibri"/>
                <a:sym typeface="Calibri"/>
              </a:rPr>
              <a:t>Propose improvement measures  </a:t>
            </a:r>
            <a:endParaRPr sz="1500" b="0" i="0" u="none" strike="noStrike" cap="none">
              <a:solidFill>
                <a:srgbClr val="000000"/>
              </a:solidFill>
              <a:latin typeface="Arial"/>
              <a:ea typeface="Arial"/>
              <a:cs typeface="Arial"/>
              <a:sym typeface="Arial"/>
            </a:endParaRPr>
          </a:p>
        </p:txBody>
      </p:sp>
      <p:sp>
        <p:nvSpPr>
          <p:cNvPr id="308" name="Google Shape;308;p46"/>
          <p:cNvSpPr txBox="1"/>
          <p:nvPr/>
        </p:nvSpPr>
        <p:spPr>
          <a:xfrm>
            <a:off x="166650" y="900896"/>
            <a:ext cx="118587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200" b="1" i="0" u="none" strike="noStrike" cap="none">
                <a:solidFill>
                  <a:srgbClr val="002060"/>
                </a:solidFill>
                <a:latin typeface="Arial"/>
                <a:ea typeface="Arial"/>
                <a:cs typeface="Arial"/>
                <a:sym typeface="Arial"/>
              </a:rPr>
              <a:t>Important to provide feedback to the site directly at the end of the site visit and to the management line</a:t>
            </a:r>
            <a:endParaRPr sz="1600" b="0" i="0" u="none" strike="noStrike" cap="none">
              <a:solidFill>
                <a:srgbClr val="000000"/>
              </a:solidFill>
              <a:latin typeface="Arial"/>
              <a:ea typeface="Arial"/>
              <a:cs typeface="Arial"/>
              <a:sym typeface="Arial"/>
            </a:endParaRPr>
          </a:p>
        </p:txBody>
      </p:sp>
      <p:sp>
        <p:nvSpPr>
          <p:cNvPr id="309" name="Google Shape;309;p46"/>
          <p:cNvSpPr txBox="1"/>
          <p:nvPr/>
        </p:nvSpPr>
        <p:spPr>
          <a:xfrm>
            <a:off x="838200" y="6385287"/>
            <a:ext cx="7315200" cy="501650"/>
          </a:xfrm>
          <a:prstGeom prst="rect">
            <a:avLst/>
          </a:prstGeom>
          <a:noFill/>
          <a:ln>
            <a:noFill/>
          </a:ln>
        </p:spPr>
        <p:txBody>
          <a:bodyPr spcFirstLastPara="1" wrap="square" lIns="0" tIns="0" rIns="0" bIns="0" anchor="ctr" anchorCtr="0">
            <a:noAutofit/>
          </a:bodyPr>
          <a:lstStyle/>
          <a:p>
            <a:r>
              <a:rPr lang="en-US" sz="1000" b="1" i="0" u="none" strike="noStrike" cap="none" dirty="0">
                <a:solidFill>
                  <a:schemeClr val="lt1"/>
                </a:solidFill>
                <a:latin typeface="Arial"/>
                <a:ea typeface="Arial"/>
                <a:cs typeface="Arial"/>
                <a:sym typeface="Arial"/>
              </a:rPr>
              <a:t>QMS non-lab testing sites; training package – </a:t>
            </a:r>
            <a:r>
              <a:rPr lang="en-US" sz="1000" b="1" dirty="0">
                <a:solidFill>
                  <a:schemeClr val="lt1"/>
                </a:solidFill>
              </a:rPr>
              <a:t>v1.0 </a:t>
            </a:r>
            <a:r>
              <a:rPr lang="en-US" sz="1000" b="1" i="0" u="none" strike="noStrike" cap="none" dirty="0">
                <a:solidFill>
                  <a:schemeClr val="lt1"/>
                </a:solidFill>
                <a:latin typeface="Arial"/>
                <a:ea typeface="Arial"/>
                <a:cs typeface="Arial"/>
                <a:sym typeface="Arial"/>
              </a:rPr>
              <a:t>| </a:t>
            </a:r>
            <a:r>
              <a:rPr lang="en-US" sz="1000" b="1" i="0" u="none" strike="noStrike" cap="none" dirty="0">
                <a:solidFill>
                  <a:schemeClr val="lt1"/>
                </a:solidFill>
                <a:latin typeface="Calibri"/>
                <a:ea typeface="Calibri"/>
                <a:cs typeface="Calibri"/>
                <a:sym typeface="Calibri"/>
              </a:rPr>
              <a:t>Site supportive supervision visits</a:t>
            </a:r>
            <a:endParaRPr lang="fr-FR" dirty="0">
              <a:solidFill>
                <a:schemeClr val="lt1"/>
              </a:solidFill>
              <a:sym typeface="Calibri"/>
            </a:endParaRPr>
          </a:p>
          <a:p>
            <a:pPr marL="0" marR="0" lvl="0" indent="0" algn="l">
              <a:lnSpc>
                <a:spcPct val="100000"/>
              </a:lnSpc>
              <a:spcBef>
                <a:spcPts val="0"/>
              </a:spcBef>
              <a:spcAft>
                <a:spcPts val="0"/>
              </a:spcAft>
              <a:buNone/>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315" name="Google Shape;315;p47"/>
          <p:cNvPicPr preferRelativeResize="0"/>
          <p:nvPr/>
        </p:nvPicPr>
        <p:blipFill rotWithShape="1">
          <a:blip r:embed="rId3">
            <a:alphaModFix/>
          </a:blip>
          <a:srcRect/>
          <a:stretch/>
        </p:blipFill>
        <p:spPr>
          <a:xfrm>
            <a:off x="1" y="0"/>
            <a:ext cx="1981364" cy="1550126"/>
          </a:xfrm>
          <a:prstGeom prst="rect">
            <a:avLst/>
          </a:prstGeom>
          <a:noFill/>
          <a:ln>
            <a:noFill/>
          </a:ln>
        </p:spPr>
      </p:pic>
      <p:pic>
        <p:nvPicPr>
          <p:cNvPr id="316" name="Google Shape;316;p47"/>
          <p:cNvPicPr preferRelativeResize="0"/>
          <p:nvPr/>
        </p:nvPicPr>
        <p:blipFill rotWithShape="1">
          <a:blip r:embed="rId4">
            <a:alphaModFix/>
          </a:blip>
          <a:srcRect/>
          <a:stretch/>
        </p:blipFill>
        <p:spPr>
          <a:xfrm>
            <a:off x="10403175" y="4572755"/>
            <a:ext cx="1788826" cy="1917801"/>
          </a:xfrm>
          <a:prstGeom prst="rect">
            <a:avLst/>
          </a:prstGeom>
          <a:noFill/>
          <a:ln>
            <a:noFill/>
          </a:ln>
        </p:spPr>
      </p:pic>
      <p:sp>
        <p:nvSpPr>
          <p:cNvPr id="317" name="Google Shape;317;p47"/>
          <p:cNvSpPr/>
          <p:nvPr/>
        </p:nvSpPr>
        <p:spPr>
          <a:xfrm>
            <a:off x="0" y="428502"/>
            <a:ext cx="10849708" cy="6429498"/>
          </a:xfrm>
          <a:prstGeom prst="flowChartInputOutput">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18" name="Google Shape;318;p47"/>
          <p:cNvSpPr txBox="1"/>
          <p:nvPr/>
        </p:nvSpPr>
        <p:spPr>
          <a:xfrm>
            <a:off x="2858589" y="303656"/>
            <a:ext cx="4674326" cy="94281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Key points</a:t>
            </a:r>
            <a:endParaRPr sz="1400" b="0" i="0" u="none" strike="noStrike" cap="none">
              <a:solidFill>
                <a:srgbClr val="000000"/>
              </a:solidFill>
              <a:latin typeface="Arial"/>
              <a:ea typeface="Arial"/>
              <a:cs typeface="Arial"/>
              <a:sym typeface="Arial"/>
            </a:endParaRPr>
          </a:p>
        </p:txBody>
      </p:sp>
      <p:sp>
        <p:nvSpPr>
          <p:cNvPr id="319" name="Google Shape;319;p47"/>
          <p:cNvSpPr txBox="1"/>
          <p:nvPr/>
        </p:nvSpPr>
        <p:spPr>
          <a:xfrm>
            <a:off x="1866900" y="1527673"/>
            <a:ext cx="7315200" cy="455395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Regular) on-site supervision visits are crucial to monitor the trend of the quality of testing in a testing site and individual tester competency and provide adequate, timely support for continuous improvement when needed.</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On-site supervision visit aims to:</a:t>
            </a: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 </a:t>
            </a: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Ensure that </a:t>
            </a:r>
            <a:r>
              <a:rPr lang="en-US" sz="2000" b="1" i="0" u="none" strike="noStrike" cap="none">
                <a:solidFill>
                  <a:srgbClr val="000000"/>
                </a:solidFill>
                <a:latin typeface="Calibri"/>
                <a:ea typeface="Calibri"/>
                <a:cs typeface="Calibri"/>
                <a:sym typeface="Calibri"/>
              </a:rPr>
              <a:t>testing strategies are aligned </a:t>
            </a:r>
            <a:r>
              <a:rPr lang="en-US" sz="2000" b="0" i="0" u="none" strike="noStrike" cap="none">
                <a:solidFill>
                  <a:srgbClr val="000000"/>
                </a:solidFill>
                <a:latin typeface="Calibri"/>
                <a:ea typeface="Calibri"/>
                <a:cs typeface="Calibri"/>
                <a:sym typeface="Calibri"/>
              </a:rPr>
              <a:t>with national guidelines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Determine if a testing site and/or users are providing accurate and reliable results</a:t>
            </a:r>
            <a:endParaRPr sz="20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Identify the quality of testing improvement </a:t>
            </a:r>
            <a:r>
              <a:rPr lang="en-US" sz="2000" b="0" i="0" u="none" strike="noStrike" cap="none">
                <a:solidFill>
                  <a:srgbClr val="000000"/>
                </a:solidFill>
                <a:latin typeface="Calibri"/>
                <a:ea typeface="Calibri"/>
                <a:cs typeface="Calibri"/>
                <a:sym typeface="Calibri"/>
              </a:rPr>
              <a:t>areas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Plan and implement corrective actions as needed and </a:t>
            </a:r>
            <a:r>
              <a:rPr lang="en-US" sz="2000" b="1" i="0" u="sng" strike="noStrike" cap="none">
                <a:solidFill>
                  <a:srgbClr val="000000"/>
                </a:solidFill>
                <a:latin typeface="Calibri"/>
                <a:ea typeface="Calibri"/>
                <a:cs typeface="Calibri"/>
                <a:sym typeface="Calibri"/>
              </a:rPr>
              <a:t>promptly</a:t>
            </a:r>
            <a:endParaRPr sz="2000" b="1" i="0" u="sng"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It is recommended to use a </a:t>
            </a:r>
            <a:r>
              <a:rPr lang="en-US" sz="2000" b="1" i="0" u="none" strike="noStrike" cap="none">
                <a:solidFill>
                  <a:srgbClr val="000000"/>
                </a:solidFill>
                <a:latin typeface="Calibri"/>
                <a:ea typeface="Calibri"/>
                <a:cs typeface="Calibri"/>
                <a:sym typeface="Calibri"/>
              </a:rPr>
              <a:t>standardized supervision tools</a:t>
            </a:r>
            <a:r>
              <a:rPr lang="en-US" sz="20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Integration of activities </a:t>
            </a:r>
            <a:r>
              <a:rPr lang="en-US" sz="2000" b="0" i="0" u="none" strike="noStrike" cap="none">
                <a:solidFill>
                  <a:srgbClr val="000000"/>
                </a:solidFill>
                <a:latin typeface="Calibri"/>
                <a:ea typeface="Calibri"/>
                <a:cs typeface="Calibri"/>
                <a:sym typeface="Calibri"/>
              </a:rPr>
              <a:t>is recommended to optimize resources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320" name="Google Shape;320;p47"/>
          <p:cNvSpPr txBox="1"/>
          <p:nvPr/>
        </p:nvSpPr>
        <p:spPr>
          <a:xfrm>
            <a:off x="2617694" y="1674972"/>
            <a:ext cx="5992906" cy="4003983"/>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47"/>
          <p:cNvSpPr txBox="1"/>
          <p:nvPr/>
        </p:nvSpPr>
        <p:spPr>
          <a:xfrm>
            <a:off x="838200" y="6385287"/>
            <a:ext cx="7315200" cy="501650"/>
          </a:xfrm>
          <a:prstGeom prst="rect">
            <a:avLst/>
          </a:prstGeom>
          <a:noFill/>
          <a:ln>
            <a:noFill/>
          </a:ln>
        </p:spPr>
        <p:txBody>
          <a:bodyPr spcFirstLastPara="1" wrap="square" lIns="0" tIns="0" rIns="0" bIns="0" anchor="ctr" anchorCtr="0">
            <a:noAutofit/>
          </a:bodyPr>
          <a:lstStyle/>
          <a:p>
            <a:r>
              <a:rPr lang="en-US" sz="1000" b="1" i="0" u="none" strike="noStrike" cap="none" dirty="0">
                <a:solidFill>
                  <a:schemeClr val="tx1"/>
                </a:solidFill>
                <a:latin typeface="Arial"/>
                <a:ea typeface="Arial"/>
                <a:cs typeface="Arial"/>
                <a:sym typeface="Arial"/>
              </a:rPr>
              <a:t>QMS non-lab testing sites; training package – </a:t>
            </a:r>
            <a:r>
              <a:rPr lang="en-US" sz="1000" b="1" dirty="0">
                <a:solidFill>
                  <a:schemeClr val="tx1"/>
                </a:solidFill>
              </a:rPr>
              <a:t>v1.0 </a:t>
            </a:r>
            <a:r>
              <a:rPr lang="en-US" sz="1000" b="1" i="0" u="none" strike="noStrike" cap="none" dirty="0">
                <a:solidFill>
                  <a:schemeClr val="tx1"/>
                </a:solidFill>
                <a:latin typeface="Arial"/>
                <a:ea typeface="Arial"/>
                <a:cs typeface="Arial"/>
                <a:sym typeface="Arial"/>
              </a:rPr>
              <a:t>| </a:t>
            </a:r>
            <a:r>
              <a:rPr lang="en-US" sz="1000" b="1" i="0" u="none" strike="noStrike" cap="none" dirty="0">
                <a:solidFill>
                  <a:schemeClr val="tx1"/>
                </a:solidFill>
                <a:latin typeface="Calibri"/>
                <a:ea typeface="Calibri"/>
                <a:cs typeface="Calibri"/>
                <a:sym typeface="Calibri"/>
              </a:rPr>
              <a:t>Site supportive supervision visits</a:t>
            </a:r>
            <a:endParaRPr lang="fr-FR" dirty="0">
              <a:solidFill>
                <a:schemeClr val="tx1"/>
              </a:solidFill>
              <a:sym typeface="Calibri"/>
            </a:endParaRPr>
          </a:p>
          <a:p>
            <a:pPr marL="0" marR="0" lvl="0" indent="0" algn="l">
              <a:lnSpc>
                <a:spcPct val="100000"/>
              </a:lnSpc>
              <a:spcBef>
                <a:spcPts val="0"/>
              </a:spcBef>
              <a:spcAft>
                <a:spcPts val="0"/>
              </a:spcAft>
              <a:buNone/>
            </a:pPr>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8"/>
          <p:cNvSpPr txBox="1">
            <a:spLocks noGrp="1"/>
          </p:cNvSpPr>
          <p:nvPr>
            <p:ph type="title"/>
          </p:nvPr>
        </p:nvSpPr>
        <p:spPr>
          <a:xfrm>
            <a:off x="831850" y="0"/>
            <a:ext cx="3890621" cy="22570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3600"/>
              <a:buFont typeface="Arial"/>
              <a:buNone/>
            </a:pPr>
            <a:r>
              <a:rPr lang="en-US"/>
              <a:t>Questions?</a:t>
            </a:r>
            <a:endParaRPr/>
          </a:p>
        </p:txBody>
      </p:sp>
      <p:sp>
        <p:nvSpPr>
          <p:cNvPr id="328" name="Google Shape;328;p48"/>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a:t>18</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457199" y="285536"/>
            <a:ext cx="10515600" cy="617515"/>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9AC9"/>
              </a:buClr>
              <a:buSzPts val="3600"/>
              <a:buFont typeface="Arial"/>
              <a:buNone/>
            </a:pPr>
            <a:r>
              <a:rPr lang="en-US">
                <a:solidFill>
                  <a:srgbClr val="009AC9"/>
                </a:solidFill>
                <a:latin typeface="Calibri"/>
                <a:ea typeface="Calibri"/>
                <a:cs typeface="Calibri"/>
                <a:sym typeface="Calibri"/>
              </a:rPr>
              <a:t>Overall Learning objectives</a:t>
            </a:r>
            <a:endParaRPr>
              <a:latin typeface="Calibri"/>
              <a:ea typeface="Calibri"/>
              <a:cs typeface="Calibri"/>
              <a:sym typeface="Calibri"/>
            </a:endParaRPr>
          </a:p>
        </p:txBody>
      </p:sp>
      <p:sp>
        <p:nvSpPr>
          <p:cNvPr id="93" name="Google Shape;93;p2"/>
          <p:cNvSpPr txBox="1">
            <a:spLocks noGrp="1"/>
          </p:cNvSpPr>
          <p:nvPr>
            <p:ph type="body" idx="1"/>
          </p:nvPr>
        </p:nvSpPr>
        <p:spPr>
          <a:xfrm>
            <a:off x="266552" y="1249811"/>
            <a:ext cx="11658896" cy="389552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a:t>    </a:t>
            </a:r>
            <a:r>
              <a:rPr lang="en-US">
                <a:latin typeface="Calibri"/>
                <a:ea typeface="Calibri"/>
                <a:cs typeface="Calibri"/>
                <a:sym typeface="Calibri"/>
              </a:rPr>
              <a:t>At the end of this module, you </a:t>
            </a:r>
            <a:r>
              <a:rPr lang="en-US">
                <a:highlight>
                  <a:schemeClr val="lt1"/>
                </a:highlight>
                <a:latin typeface="Calibri"/>
                <a:ea typeface="Calibri"/>
                <a:cs typeface="Calibri"/>
                <a:sym typeface="Calibri"/>
              </a:rPr>
              <a:t>should be a</a:t>
            </a:r>
            <a:r>
              <a:rPr lang="en-US">
                <a:latin typeface="Calibri"/>
                <a:ea typeface="Calibri"/>
                <a:cs typeface="Calibri"/>
                <a:sym typeface="Calibri"/>
              </a:rPr>
              <a:t>ble to:</a:t>
            </a:r>
            <a:endParaRPr/>
          </a:p>
          <a:p>
            <a:pPr marL="0" lvl="0" indent="0" algn="l" rtl="0">
              <a:lnSpc>
                <a:spcPct val="100000"/>
              </a:lnSpc>
              <a:spcBef>
                <a:spcPts val="0"/>
              </a:spcBef>
              <a:spcAft>
                <a:spcPts val="0"/>
              </a:spcAft>
              <a:buSzPts val="2000"/>
              <a:buNone/>
            </a:pPr>
            <a:endParaRPr>
              <a:latin typeface="Calibri"/>
              <a:ea typeface="Calibri"/>
              <a:cs typeface="Calibri"/>
              <a:sym typeface="Calibri"/>
            </a:endParaRPr>
          </a:p>
          <a:p>
            <a:pPr marL="0" lvl="0" indent="0" algn="l" rtl="0">
              <a:lnSpc>
                <a:spcPct val="100000"/>
              </a:lnSpc>
              <a:spcBef>
                <a:spcPts val="0"/>
              </a:spcBef>
              <a:spcAft>
                <a:spcPts val="0"/>
              </a:spcAft>
              <a:buSzPts val="2000"/>
              <a:buNone/>
            </a:pPr>
            <a:r>
              <a:rPr lang="en-US">
                <a:latin typeface="Calibri"/>
                <a:ea typeface="Calibri"/>
                <a:cs typeface="Calibri"/>
                <a:sym typeface="Calibri"/>
              </a:rPr>
              <a:t> </a:t>
            </a:r>
            <a:endParaRPr>
              <a:latin typeface="Calibri"/>
              <a:ea typeface="Calibri"/>
              <a:cs typeface="Calibri"/>
              <a:sym typeface="Calibri"/>
            </a:endParaRPr>
          </a:p>
          <a:p>
            <a:pPr marL="381000" lvl="0" indent="-254000" algn="l" rtl="0">
              <a:lnSpc>
                <a:spcPct val="100000"/>
              </a:lnSpc>
              <a:spcBef>
                <a:spcPts val="1000"/>
              </a:spcBef>
              <a:spcAft>
                <a:spcPts val="0"/>
              </a:spcAft>
              <a:buSzPts val="2000"/>
              <a:buNone/>
            </a:pPr>
            <a:endParaRPr>
              <a:latin typeface="Calibri"/>
              <a:ea typeface="Calibri"/>
              <a:cs typeface="Calibri"/>
              <a:sym typeface="Calibri"/>
            </a:endParaRPr>
          </a:p>
          <a:p>
            <a:pPr marL="228600" lvl="0" indent="-101600" algn="l" rtl="0">
              <a:lnSpc>
                <a:spcPct val="100000"/>
              </a:lnSpc>
              <a:spcBef>
                <a:spcPts val="1000"/>
              </a:spcBef>
              <a:spcAft>
                <a:spcPts val="0"/>
              </a:spcAft>
              <a:buClr>
                <a:schemeClr val="accent1"/>
              </a:buClr>
              <a:buSzPts val="2000"/>
              <a:buNone/>
            </a:pPr>
            <a:endParaRPr/>
          </a:p>
        </p:txBody>
      </p:sp>
      <p:sp>
        <p:nvSpPr>
          <p:cNvPr id="94" name="Google Shape;94;p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a:t>
            </a:fld>
            <a:endParaRPr sz="1000"/>
          </a:p>
        </p:txBody>
      </p:sp>
      <p:sp>
        <p:nvSpPr>
          <p:cNvPr id="95" name="Google Shape;95;p2"/>
          <p:cNvSpPr txBox="1"/>
          <p:nvPr/>
        </p:nvSpPr>
        <p:spPr>
          <a:xfrm>
            <a:off x="838200" y="6385287"/>
            <a:ext cx="7315200" cy="50165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000" b="1" i="0" u="none" strike="noStrike" cap="none" dirty="0">
                <a:solidFill>
                  <a:schemeClr val="lt1"/>
                </a:solidFill>
                <a:latin typeface="Arial"/>
                <a:ea typeface="Arial"/>
                <a:cs typeface="Arial"/>
                <a:sym typeface="Arial"/>
              </a:rPr>
              <a:t>QMS non-lab testing sites; training package – </a:t>
            </a:r>
            <a:r>
              <a:rPr lang="en-US" sz="1000" b="1" dirty="0">
                <a:solidFill>
                  <a:schemeClr val="lt1"/>
                </a:solidFill>
              </a:rPr>
              <a:t>v1.0</a:t>
            </a:r>
            <a:r>
              <a:rPr lang="en-US" sz="1000" b="1" i="0" u="none" strike="noStrike" cap="none" dirty="0">
                <a:solidFill>
                  <a:schemeClr val="lt1"/>
                </a:solidFill>
                <a:latin typeface="Arial"/>
                <a:ea typeface="Arial"/>
                <a:cs typeface="Arial"/>
                <a:sym typeface="Arial"/>
              </a:rPr>
              <a:t> | </a:t>
            </a:r>
            <a:r>
              <a:rPr lang="en-US" sz="1000" b="1" i="0" u="none" strike="noStrike" cap="none" dirty="0">
                <a:solidFill>
                  <a:schemeClr val="lt1"/>
                </a:solidFill>
                <a:latin typeface="Calibri"/>
                <a:ea typeface="Calibri"/>
                <a:cs typeface="Calibri"/>
                <a:sym typeface="Calibri"/>
              </a:rPr>
              <a:t>Site supportive supervision visits</a:t>
            </a:r>
            <a:endParaRPr sz="1400" b="0" i="0" u="none" strike="noStrike" cap="none" dirty="0">
              <a:solidFill>
                <a:schemeClr val="lt1"/>
              </a:solidFill>
              <a:latin typeface="Arial"/>
              <a:ea typeface="Arial"/>
              <a:cs typeface="Arial"/>
              <a:sym typeface="Arial"/>
            </a:endParaRPr>
          </a:p>
        </p:txBody>
      </p:sp>
      <p:sp>
        <p:nvSpPr>
          <p:cNvPr id="96" name="Google Shape;96;p2"/>
          <p:cNvSpPr/>
          <p:nvPr/>
        </p:nvSpPr>
        <p:spPr>
          <a:xfrm>
            <a:off x="1014411" y="2393698"/>
            <a:ext cx="9401177" cy="169706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rgbClr val="000000"/>
              </a:buClr>
              <a:buSzPts val="2400"/>
              <a:buFont typeface="Arial"/>
              <a:buAutoNum type="arabicPeriod"/>
            </a:pPr>
            <a:r>
              <a:rPr lang="en-US" sz="2400" b="0" i="0" u="none" strike="noStrike" cap="none">
                <a:solidFill>
                  <a:srgbClr val="000000"/>
                </a:solidFill>
                <a:latin typeface="Calibri"/>
                <a:ea typeface="Calibri"/>
                <a:cs typeface="Calibri"/>
                <a:sym typeface="Calibri"/>
              </a:rPr>
              <a:t>Explain the supervision visit process</a:t>
            </a:r>
            <a:endParaRPr sz="1400" b="0" i="0" u="none" strike="noStrike" cap="none">
              <a:solidFill>
                <a:srgbClr val="000000"/>
              </a:solidFill>
              <a:latin typeface="Arial"/>
              <a:ea typeface="Arial"/>
              <a:cs typeface="Arial"/>
              <a:sym typeface="Arial"/>
            </a:endParaRPr>
          </a:p>
          <a:p>
            <a:pPr marL="457200" marR="0" lvl="0" indent="-457200" algn="just" rtl="0">
              <a:lnSpc>
                <a:spcPct val="150000"/>
              </a:lnSpc>
              <a:spcBef>
                <a:spcPts val="0"/>
              </a:spcBef>
              <a:spcAft>
                <a:spcPts val="0"/>
              </a:spcAft>
              <a:buClr>
                <a:srgbClr val="000000"/>
              </a:buClr>
              <a:buSzPts val="2400"/>
              <a:buFont typeface="Arial"/>
              <a:buAutoNum type="arabicPeriod"/>
            </a:pPr>
            <a:r>
              <a:rPr lang="en-US" sz="2400" b="0" i="0" u="none" strike="noStrike" cap="none">
                <a:solidFill>
                  <a:srgbClr val="000000"/>
                </a:solidFill>
                <a:latin typeface="Calibri"/>
                <a:ea typeface="Calibri"/>
                <a:cs typeface="Calibri"/>
                <a:sym typeface="Calibri"/>
              </a:rPr>
              <a:t>know the different steps for conducting a supervision visit</a:t>
            </a:r>
            <a:endParaRPr sz="1400" b="0" i="0" u="none" strike="noStrike" cap="none">
              <a:solidFill>
                <a:srgbClr val="000000"/>
              </a:solidFill>
              <a:latin typeface="Arial"/>
              <a:ea typeface="Arial"/>
              <a:cs typeface="Arial"/>
              <a:sym typeface="Arial"/>
            </a:endParaRPr>
          </a:p>
          <a:p>
            <a:pPr marL="457200" marR="0" lvl="0" indent="-457200" algn="just" rtl="0">
              <a:lnSpc>
                <a:spcPct val="150000"/>
              </a:lnSpc>
              <a:spcBef>
                <a:spcPts val="0"/>
              </a:spcBef>
              <a:spcAft>
                <a:spcPts val="0"/>
              </a:spcAft>
              <a:buClr>
                <a:srgbClr val="000000"/>
              </a:buClr>
              <a:buSzPts val="2400"/>
              <a:buFont typeface="Arial"/>
              <a:buAutoNum type="arabicPeriod"/>
            </a:pPr>
            <a:r>
              <a:rPr lang="en-US" sz="2400" b="0" i="0" u="none" strike="noStrike" cap="none">
                <a:solidFill>
                  <a:srgbClr val="000000"/>
                </a:solidFill>
                <a:latin typeface="Calibri"/>
                <a:ea typeface="Calibri"/>
                <a:cs typeface="Calibri"/>
                <a:sym typeface="Calibri"/>
              </a:rPr>
              <a:t>Know the supervision visit tools that need to be used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4"/>
          <p:cNvSpPr txBox="1">
            <a:spLocks noGrp="1"/>
          </p:cNvSpPr>
          <p:nvPr>
            <p:ph type="title"/>
          </p:nvPr>
        </p:nvSpPr>
        <p:spPr>
          <a:xfrm>
            <a:off x="482600" y="53284"/>
            <a:ext cx="10515600" cy="94281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Quality Assurance Cycle (QAC) and site supervision visits</a:t>
            </a:r>
            <a:endParaRPr/>
          </a:p>
        </p:txBody>
      </p:sp>
      <p:sp>
        <p:nvSpPr>
          <p:cNvPr id="102" name="Google Shape;102;p34"/>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a:t>
            </a:fld>
            <a:endParaRPr/>
          </a:p>
        </p:txBody>
      </p:sp>
      <p:grpSp>
        <p:nvGrpSpPr>
          <p:cNvPr id="103" name="Google Shape;103;p34"/>
          <p:cNvGrpSpPr/>
          <p:nvPr/>
        </p:nvGrpSpPr>
        <p:grpSpPr>
          <a:xfrm>
            <a:off x="1104979" y="996098"/>
            <a:ext cx="5534038" cy="4921855"/>
            <a:chOff x="1892379" y="0"/>
            <a:chExt cx="5534038" cy="4921855"/>
          </a:xfrm>
        </p:grpSpPr>
        <p:sp>
          <p:nvSpPr>
            <p:cNvPr id="104" name="Google Shape;104;p34"/>
            <p:cNvSpPr/>
            <p:nvPr/>
          </p:nvSpPr>
          <p:spPr>
            <a:xfrm>
              <a:off x="3400909" y="1439825"/>
              <a:ext cx="2618887" cy="2027634"/>
            </a:xfrm>
            <a:prstGeom prst="hexagon">
              <a:avLst>
                <a:gd name="adj" fmla="val 28570"/>
                <a:gd name="vf" fmla="val 11547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4"/>
            <p:cNvSpPr txBox="1"/>
            <p:nvPr/>
          </p:nvSpPr>
          <p:spPr>
            <a:xfrm>
              <a:off x="3812248" y="1758298"/>
              <a:ext cx="1796209" cy="1390688"/>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chemeClr val="lt1"/>
                  </a:solidFill>
                  <a:latin typeface="Libre Franklin Medium"/>
                  <a:ea typeface="Libre Franklin Medium"/>
                  <a:cs typeface="Libre Franklin Medium"/>
                  <a:sym typeface="Libre Franklin Medium"/>
                </a:rPr>
                <a:t>QAC</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840"/>
                </a:spcBef>
                <a:spcAft>
                  <a:spcPts val="0"/>
                </a:spcAft>
                <a:buClr>
                  <a:srgbClr val="000000"/>
                </a:buClr>
                <a:buSzPts val="2400"/>
                <a:buFont typeface="Arial"/>
                <a:buNone/>
              </a:pPr>
              <a:r>
                <a:rPr lang="en-US" sz="2400" b="1" i="0" u="none" strike="noStrike" cap="none">
                  <a:solidFill>
                    <a:schemeClr val="lt1"/>
                  </a:solidFill>
                  <a:latin typeface="Libre Franklin Medium"/>
                  <a:ea typeface="Libre Franklin Medium"/>
                  <a:cs typeface="Libre Franklin Medium"/>
                  <a:sym typeface="Libre Franklin Medium"/>
                </a:rPr>
                <a:t>Site supervision</a:t>
              </a:r>
              <a:endParaRPr sz="1400" b="0" i="0" u="none" strike="noStrike" cap="none">
                <a:solidFill>
                  <a:srgbClr val="000000"/>
                </a:solidFill>
                <a:latin typeface="Arial"/>
                <a:ea typeface="Arial"/>
                <a:cs typeface="Arial"/>
                <a:sym typeface="Arial"/>
              </a:endParaRPr>
            </a:p>
          </p:txBody>
        </p:sp>
        <p:sp>
          <p:nvSpPr>
            <p:cNvPr id="106" name="Google Shape;106;p34"/>
            <p:cNvSpPr/>
            <p:nvPr/>
          </p:nvSpPr>
          <p:spPr>
            <a:xfrm>
              <a:off x="4918198" y="777665"/>
              <a:ext cx="786852" cy="677977"/>
            </a:xfrm>
            <a:prstGeom prst="hexagon">
              <a:avLst>
                <a:gd name="adj" fmla="val 28900"/>
                <a:gd name="vf" fmla="val 115470"/>
              </a:avLst>
            </a:prstGeom>
            <a:solidFill>
              <a:srgbClr val="F7D5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4"/>
            <p:cNvSpPr/>
            <p:nvPr/>
          </p:nvSpPr>
          <p:spPr>
            <a:xfrm>
              <a:off x="3662288" y="0"/>
              <a:ext cx="2133375" cy="1478531"/>
            </a:xfrm>
            <a:prstGeom prst="hexagon">
              <a:avLst>
                <a:gd name="adj" fmla="val 28570"/>
                <a:gd name="vf" fmla="val 115470"/>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34"/>
            <p:cNvSpPr txBox="1"/>
            <p:nvPr/>
          </p:nvSpPr>
          <p:spPr>
            <a:xfrm>
              <a:off x="3980875" y="220796"/>
              <a:ext cx="1496201" cy="1036939"/>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Plan</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9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Establish supervision team(s)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9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Develop tools</a:t>
              </a:r>
              <a:endParaRPr sz="1400" b="0" i="0" u="none" strike="noStrike" cap="none">
                <a:solidFill>
                  <a:srgbClr val="000000"/>
                </a:solidFill>
                <a:latin typeface="Arial"/>
                <a:ea typeface="Arial"/>
                <a:cs typeface="Arial"/>
                <a:sym typeface="Arial"/>
              </a:endParaRPr>
            </a:p>
          </p:txBody>
        </p:sp>
        <p:sp>
          <p:nvSpPr>
            <p:cNvPr id="109" name="Google Shape;109;p34"/>
            <p:cNvSpPr/>
            <p:nvPr/>
          </p:nvSpPr>
          <p:spPr>
            <a:xfrm>
              <a:off x="5836516" y="2045123"/>
              <a:ext cx="786852" cy="677977"/>
            </a:xfrm>
            <a:prstGeom prst="hexagon">
              <a:avLst>
                <a:gd name="adj" fmla="val 28900"/>
                <a:gd name="vf" fmla="val 115470"/>
              </a:avLst>
            </a:prstGeom>
            <a:solidFill>
              <a:srgbClr val="F7D5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34"/>
            <p:cNvSpPr/>
            <p:nvPr/>
          </p:nvSpPr>
          <p:spPr>
            <a:xfrm>
              <a:off x="5473928" y="665482"/>
              <a:ext cx="1952489" cy="1561742"/>
            </a:xfrm>
            <a:prstGeom prst="hexagon">
              <a:avLst>
                <a:gd name="adj" fmla="val 28570"/>
                <a:gd name="vf" fmla="val 11547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4"/>
            <p:cNvSpPr txBox="1"/>
            <p:nvPr/>
          </p:nvSpPr>
          <p:spPr>
            <a:xfrm>
              <a:off x="5785365" y="914592"/>
              <a:ext cx="1329615" cy="1063522"/>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Define</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490"/>
                </a:spcBef>
                <a:spcAft>
                  <a:spcPts val="0"/>
                </a:spcAft>
                <a:buClr>
                  <a:srgbClr val="000000"/>
                </a:buClr>
                <a:buSzPts val="1400"/>
                <a:buFont typeface="Arial"/>
                <a:buChar char="•"/>
              </a:pPr>
              <a:r>
                <a:rPr lang="en-US" sz="1400" b="1" i="0" u="none" strike="noStrike" cap="none">
                  <a:solidFill>
                    <a:schemeClr val="lt1"/>
                  </a:solidFill>
                  <a:latin typeface="Calibri"/>
                  <a:ea typeface="Calibri"/>
                  <a:cs typeface="Calibri"/>
                  <a:sym typeface="Calibri"/>
                </a:rPr>
                <a:t>Requirement</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en-US" sz="1400" b="1" i="0" u="none" strike="noStrike" cap="none">
                  <a:solidFill>
                    <a:schemeClr val="lt1"/>
                  </a:solidFill>
                  <a:latin typeface="Calibri"/>
                  <a:ea typeface="Calibri"/>
                  <a:cs typeface="Calibri"/>
                  <a:sym typeface="Calibri"/>
                </a:rPr>
                <a:t>Role &amp; Responsibility</a:t>
              </a:r>
              <a:endParaRPr sz="1400" b="0" i="0" u="none" strike="noStrike" cap="none">
                <a:solidFill>
                  <a:srgbClr val="000000"/>
                </a:solidFill>
                <a:latin typeface="Arial"/>
                <a:ea typeface="Arial"/>
                <a:cs typeface="Arial"/>
                <a:sym typeface="Arial"/>
              </a:endParaRPr>
            </a:p>
          </p:txBody>
        </p:sp>
        <p:sp>
          <p:nvSpPr>
            <p:cNvPr id="112" name="Google Shape;112;p34"/>
            <p:cNvSpPr/>
            <p:nvPr/>
          </p:nvSpPr>
          <p:spPr>
            <a:xfrm>
              <a:off x="5198593" y="3475844"/>
              <a:ext cx="786852" cy="677977"/>
            </a:xfrm>
            <a:prstGeom prst="hexagon">
              <a:avLst>
                <a:gd name="adj" fmla="val 28900"/>
                <a:gd name="vf" fmla="val 115470"/>
              </a:avLst>
            </a:prstGeom>
            <a:solidFill>
              <a:srgbClr val="F7D5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4"/>
            <p:cNvSpPr/>
            <p:nvPr/>
          </p:nvSpPr>
          <p:spPr>
            <a:xfrm>
              <a:off x="5499103" y="2597435"/>
              <a:ext cx="1904294" cy="1557661"/>
            </a:xfrm>
            <a:prstGeom prst="hexagon">
              <a:avLst>
                <a:gd name="adj" fmla="val 28570"/>
                <a:gd name="vf" fmla="val 11547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34"/>
            <p:cNvSpPr txBox="1"/>
            <p:nvPr/>
          </p:nvSpPr>
          <p:spPr>
            <a:xfrm>
              <a:off x="5806135" y="2848579"/>
              <a:ext cx="1290230" cy="1055373"/>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Implement</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9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Train monitors/ auditors/supervisors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9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Conduct site supervision</a:t>
              </a:r>
              <a:endParaRPr sz="1400" b="0" i="0" u="none" strike="noStrike" cap="none">
                <a:solidFill>
                  <a:srgbClr val="000000"/>
                </a:solidFill>
                <a:latin typeface="Arial"/>
                <a:ea typeface="Arial"/>
                <a:cs typeface="Arial"/>
                <a:sym typeface="Arial"/>
              </a:endParaRPr>
            </a:p>
          </p:txBody>
        </p:sp>
        <p:sp>
          <p:nvSpPr>
            <p:cNvPr id="115" name="Google Shape;115;p34"/>
            <p:cNvSpPr/>
            <p:nvPr/>
          </p:nvSpPr>
          <p:spPr>
            <a:xfrm>
              <a:off x="3616155" y="3624359"/>
              <a:ext cx="786852" cy="677977"/>
            </a:xfrm>
            <a:prstGeom prst="hexagon">
              <a:avLst>
                <a:gd name="adj" fmla="val 28900"/>
                <a:gd name="vf" fmla="val 115470"/>
              </a:avLst>
            </a:prstGeom>
            <a:solidFill>
              <a:srgbClr val="F7D5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4"/>
            <p:cNvSpPr/>
            <p:nvPr/>
          </p:nvSpPr>
          <p:spPr>
            <a:xfrm>
              <a:off x="3650043" y="3443324"/>
              <a:ext cx="2062672" cy="1478531"/>
            </a:xfrm>
            <a:prstGeom prst="hexagon">
              <a:avLst>
                <a:gd name="adj" fmla="val 28570"/>
                <a:gd name="vf" fmla="val 11547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34"/>
            <p:cNvSpPr txBox="1"/>
            <p:nvPr/>
          </p:nvSpPr>
          <p:spPr>
            <a:xfrm>
              <a:off x="3962738" y="3667465"/>
              <a:ext cx="1437282" cy="1030249"/>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Monitor</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9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Collect data</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9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Identify gaps</a:t>
              </a:r>
              <a:endParaRPr sz="1400" b="0" i="0" u="none" strike="noStrike" cap="none">
                <a:solidFill>
                  <a:srgbClr val="000000"/>
                </a:solidFill>
                <a:latin typeface="Arial"/>
                <a:ea typeface="Arial"/>
                <a:cs typeface="Arial"/>
                <a:sym typeface="Arial"/>
              </a:endParaRPr>
            </a:p>
          </p:txBody>
        </p:sp>
        <p:sp>
          <p:nvSpPr>
            <p:cNvPr id="118" name="Google Shape;118;p34"/>
            <p:cNvSpPr/>
            <p:nvPr/>
          </p:nvSpPr>
          <p:spPr>
            <a:xfrm>
              <a:off x="2682798" y="2357410"/>
              <a:ext cx="786852" cy="677977"/>
            </a:xfrm>
            <a:prstGeom prst="hexagon">
              <a:avLst>
                <a:gd name="adj" fmla="val 28900"/>
                <a:gd name="vf" fmla="val 115470"/>
              </a:avLst>
            </a:prstGeom>
            <a:solidFill>
              <a:srgbClr val="F7D5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4"/>
            <p:cNvSpPr/>
            <p:nvPr/>
          </p:nvSpPr>
          <p:spPr>
            <a:xfrm>
              <a:off x="1958707" y="2631467"/>
              <a:ext cx="1984226" cy="1478531"/>
            </a:xfrm>
            <a:prstGeom prst="hexagon">
              <a:avLst>
                <a:gd name="adj" fmla="val 28570"/>
                <a:gd name="vf" fmla="val 115470"/>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34"/>
            <p:cNvSpPr txBox="1"/>
            <p:nvPr/>
          </p:nvSpPr>
          <p:spPr>
            <a:xfrm>
              <a:off x="2264865" y="2859598"/>
              <a:ext cx="1371910" cy="1022269"/>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Evaluate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9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Review &amp; analyze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9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Identify root causes </a:t>
              </a:r>
              <a:endParaRPr sz="1400" b="0" i="0" u="none" strike="noStrike" cap="none">
                <a:solidFill>
                  <a:srgbClr val="000000"/>
                </a:solidFill>
                <a:latin typeface="Arial"/>
                <a:ea typeface="Arial"/>
                <a:cs typeface="Arial"/>
                <a:sym typeface="Arial"/>
              </a:endParaRPr>
            </a:p>
          </p:txBody>
        </p:sp>
        <p:sp>
          <p:nvSpPr>
            <p:cNvPr id="121" name="Google Shape;121;p34"/>
            <p:cNvSpPr/>
            <p:nvPr/>
          </p:nvSpPr>
          <p:spPr>
            <a:xfrm>
              <a:off x="1892379" y="858850"/>
              <a:ext cx="2015912" cy="1478531"/>
            </a:xfrm>
            <a:prstGeom prst="hexagon">
              <a:avLst>
                <a:gd name="adj" fmla="val 28570"/>
                <a:gd name="vf" fmla="val 115470"/>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34"/>
            <p:cNvSpPr txBox="1"/>
            <p:nvPr/>
          </p:nvSpPr>
          <p:spPr>
            <a:xfrm>
              <a:off x="2201177" y="1085332"/>
              <a:ext cx="1398316" cy="1025567"/>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Improve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9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Provide feedback</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9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Corrective action plan</a:t>
              </a:r>
              <a:endParaRPr sz="1400" b="0" i="0" u="none" strike="noStrike" cap="none">
                <a:solidFill>
                  <a:srgbClr val="000000"/>
                </a:solidFill>
                <a:latin typeface="Arial"/>
                <a:ea typeface="Arial"/>
                <a:cs typeface="Arial"/>
                <a:sym typeface="Arial"/>
              </a:endParaRPr>
            </a:p>
          </p:txBody>
        </p:sp>
      </p:grpSp>
      <p:sp>
        <p:nvSpPr>
          <p:cNvPr id="123" name="Google Shape;123;p34"/>
          <p:cNvSpPr txBox="1"/>
          <p:nvPr/>
        </p:nvSpPr>
        <p:spPr>
          <a:xfrm>
            <a:off x="838200" y="6385287"/>
            <a:ext cx="7315200" cy="501650"/>
          </a:xfrm>
          <a:prstGeom prst="rect">
            <a:avLst/>
          </a:prstGeom>
          <a:noFill/>
          <a:ln>
            <a:noFill/>
          </a:ln>
        </p:spPr>
        <p:txBody>
          <a:bodyPr spcFirstLastPara="1" wrap="square" lIns="0" tIns="0" rIns="0" bIns="0" anchor="ctr" anchorCtr="0">
            <a:noAutofit/>
          </a:bodyPr>
          <a:lstStyle/>
          <a:p>
            <a:r>
              <a:rPr lang="en-US" sz="1000" b="1" i="0" u="none" strike="noStrike" cap="none" dirty="0">
                <a:solidFill>
                  <a:schemeClr val="lt1"/>
                </a:solidFill>
                <a:latin typeface="Arial"/>
                <a:ea typeface="Arial"/>
                <a:cs typeface="Arial"/>
                <a:sym typeface="Arial"/>
              </a:rPr>
              <a:t>QMS non-lab testing sites; training package – </a:t>
            </a:r>
            <a:r>
              <a:rPr lang="en-US" sz="1000" b="1" dirty="0">
                <a:solidFill>
                  <a:schemeClr val="lt1"/>
                </a:solidFill>
              </a:rPr>
              <a:t>v1.0 </a:t>
            </a:r>
            <a:r>
              <a:rPr lang="en-US" sz="1000" b="1" i="0" u="none" strike="noStrike" cap="none" dirty="0">
                <a:solidFill>
                  <a:schemeClr val="lt1"/>
                </a:solidFill>
                <a:latin typeface="Arial"/>
                <a:ea typeface="Arial"/>
                <a:cs typeface="Arial"/>
                <a:sym typeface="Arial"/>
              </a:rPr>
              <a:t>| </a:t>
            </a:r>
            <a:r>
              <a:rPr lang="en-US" sz="1000" b="1" i="0" u="none" strike="noStrike" cap="none" dirty="0">
                <a:solidFill>
                  <a:schemeClr val="lt1"/>
                </a:solidFill>
                <a:latin typeface="Calibri"/>
                <a:ea typeface="Calibri"/>
                <a:cs typeface="Calibri"/>
                <a:sym typeface="Calibri"/>
              </a:rPr>
              <a:t>Site supportive supervision visits</a:t>
            </a:r>
            <a:endParaRPr lang="fr-FR" dirty="0">
              <a:solidFill>
                <a:schemeClr val="lt1"/>
              </a:solidFill>
              <a:sym typeface="Calibri"/>
            </a:endParaRPr>
          </a:p>
          <a:p>
            <a:pPr marL="0" marR="0" lvl="0" indent="0" algn="l">
              <a:lnSpc>
                <a:spcPct val="100000"/>
              </a:lnSpc>
              <a:spcBef>
                <a:spcPts val="0"/>
              </a:spcBef>
              <a:spcAft>
                <a:spcPts val="0"/>
              </a:spcAft>
              <a:buNone/>
            </a:pPr>
            <a:endParaRPr lang="fr-FR"/>
          </a:p>
        </p:txBody>
      </p:sp>
      <p:sp>
        <p:nvSpPr>
          <p:cNvPr id="124" name="Google Shape;124;p34"/>
          <p:cNvSpPr/>
          <p:nvPr/>
        </p:nvSpPr>
        <p:spPr>
          <a:xfrm>
            <a:off x="7391400" y="1395405"/>
            <a:ext cx="4472651" cy="4287492"/>
          </a:xfrm>
          <a:prstGeom prst="rect">
            <a:avLst/>
          </a:prstGeom>
          <a:noFill/>
          <a:ln>
            <a:noFill/>
          </a:ln>
        </p:spPr>
        <p:txBody>
          <a:bodyPr spcFirstLastPara="1" wrap="square" lIns="91425" tIns="45700" rIns="91425" bIns="45700" anchor="t" anchorCtr="0">
            <a:normAutofit/>
          </a:bodyPr>
          <a:lstStyle/>
          <a:p>
            <a:pPr marL="339725" marR="0" lvl="0" indent="-295275" algn="l" rtl="0">
              <a:lnSpc>
                <a:spcPct val="80000"/>
              </a:lnSpc>
              <a:spcBef>
                <a:spcPts val="0"/>
              </a:spcBef>
              <a:spcAft>
                <a:spcPts val="0"/>
              </a:spcAft>
              <a:buClr>
                <a:schemeClr val="accent1"/>
              </a:buClr>
              <a:buSzPts val="2682"/>
              <a:buFont typeface="Noto Sans Symbols"/>
              <a:buChar char="◼"/>
            </a:pPr>
            <a:r>
              <a:rPr lang="en-US" sz="2682" b="0" i="0" u="none" strike="noStrike" cap="none">
                <a:solidFill>
                  <a:srgbClr val="000000"/>
                </a:solidFill>
                <a:latin typeface="Calibri"/>
                <a:ea typeface="Calibri"/>
                <a:cs typeface="Calibri"/>
                <a:sym typeface="Calibri"/>
              </a:rPr>
              <a:t>Ensure sites and testing providers are ready to perform testing</a:t>
            </a:r>
            <a:endParaRPr sz="1400" b="0" i="0" u="none" strike="noStrike" cap="none">
              <a:solidFill>
                <a:srgbClr val="000000"/>
              </a:solidFill>
              <a:latin typeface="Arial"/>
              <a:ea typeface="Arial"/>
              <a:cs typeface="Arial"/>
              <a:sym typeface="Arial"/>
            </a:endParaRPr>
          </a:p>
          <a:p>
            <a:pPr marL="339725" marR="0" lvl="0" indent="-124968" algn="l" rtl="0">
              <a:lnSpc>
                <a:spcPct val="80000"/>
              </a:lnSpc>
              <a:spcBef>
                <a:spcPts val="1200"/>
              </a:spcBef>
              <a:spcAft>
                <a:spcPts val="0"/>
              </a:spcAft>
              <a:buClr>
                <a:schemeClr val="accent1"/>
              </a:buClr>
              <a:buSzPts val="2682"/>
              <a:buFont typeface="Noto Sans Symbols"/>
              <a:buNone/>
            </a:pPr>
            <a:endParaRPr sz="2682" b="0" i="0" u="none" strike="noStrike" cap="none">
              <a:solidFill>
                <a:srgbClr val="000000"/>
              </a:solidFill>
              <a:latin typeface="Calibri"/>
              <a:ea typeface="Calibri"/>
              <a:cs typeface="Calibri"/>
              <a:sym typeface="Calibri"/>
            </a:endParaRPr>
          </a:p>
          <a:p>
            <a:pPr marL="339725" marR="0" lvl="0" indent="-295275" algn="l" rtl="0">
              <a:lnSpc>
                <a:spcPct val="80000"/>
              </a:lnSpc>
              <a:spcBef>
                <a:spcPts val="1200"/>
              </a:spcBef>
              <a:spcAft>
                <a:spcPts val="0"/>
              </a:spcAft>
              <a:buClr>
                <a:schemeClr val="accent1"/>
              </a:buClr>
              <a:buSzPts val="2682"/>
              <a:buFont typeface="Noto Sans Symbols"/>
              <a:buChar char="◼"/>
            </a:pPr>
            <a:r>
              <a:rPr lang="en-US" sz="2682" b="0" i="0" u="none" strike="noStrike" cap="none">
                <a:solidFill>
                  <a:srgbClr val="000000"/>
                </a:solidFill>
                <a:latin typeface="Calibri"/>
                <a:ea typeface="Calibri"/>
                <a:cs typeface="Calibri"/>
                <a:sym typeface="Calibri"/>
              </a:rPr>
              <a:t>Provides means to prevent, detect, and correct errors </a:t>
            </a:r>
            <a:endParaRPr sz="1400" b="0" i="0" u="none" strike="noStrike" cap="none">
              <a:solidFill>
                <a:srgbClr val="000000"/>
              </a:solidFill>
              <a:latin typeface="Arial"/>
              <a:ea typeface="Arial"/>
              <a:cs typeface="Arial"/>
              <a:sym typeface="Arial"/>
            </a:endParaRPr>
          </a:p>
          <a:p>
            <a:pPr marL="339725" marR="0" lvl="0" indent="-124968" algn="l" rtl="0">
              <a:lnSpc>
                <a:spcPct val="80000"/>
              </a:lnSpc>
              <a:spcBef>
                <a:spcPts val="1200"/>
              </a:spcBef>
              <a:spcAft>
                <a:spcPts val="0"/>
              </a:spcAft>
              <a:buClr>
                <a:schemeClr val="accent1"/>
              </a:buClr>
              <a:buSzPts val="2682"/>
              <a:buFont typeface="Noto Sans Symbols"/>
              <a:buNone/>
            </a:pPr>
            <a:endParaRPr sz="2682" b="0" i="0" u="none" strike="noStrike" cap="none">
              <a:solidFill>
                <a:srgbClr val="000000"/>
              </a:solidFill>
              <a:latin typeface="Calibri"/>
              <a:ea typeface="Calibri"/>
              <a:cs typeface="Calibri"/>
              <a:sym typeface="Calibri"/>
            </a:endParaRPr>
          </a:p>
          <a:p>
            <a:pPr marL="339725" marR="0" lvl="0" indent="-295275" algn="l" rtl="0">
              <a:lnSpc>
                <a:spcPct val="80000"/>
              </a:lnSpc>
              <a:spcBef>
                <a:spcPts val="1200"/>
              </a:spcBef>
              <a:spcAft>
                <a:spcPts val="0"/>
              </a:spcAft>
              <a:buClr>
                <a:schemeClr val="accent1"/>
              </a:buClr>
              <a:buSzPts val="2682"/>
              <a:buFont typeface="Noto Sans Symbols"/>
              <a:buChar char="◼"/>
            </a:pPr>
            <a:r>
              <a:rPr lang="en-US" sz="2682" b="0" i="0" u="none" strike="noStrike" cap="none">
                <a:solidFill>
                  <a:srgbClr val="000000"/>
                </a:solidFill>
                <a:latin typeface="Calibri"/>
                <a:ea typeface="Calibri"/>
                <a:cs typeface="Calibri"/>
                <a:sym typeface="Calibri"/>
              </a:rPr>
              <a:t>Ensures quality data for targeted response</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5"/>
          <p:cNvSpPr txBox="1">
            <a:spLocks noGrp="1"/>
          </p:cNvSpPr>
          <p:nvPr>
            <p:ph type="title"/>
          </p:nvPr>
        </p:nvSpPr>
        <p:spPr>
          <a:xfrm>
            <a:off x="241852" y="209630"/>
            <a:ext cx="10515600" cy="94281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Objectives of site supportive supervision visits</a:t>
            </a:r>
            <a:endParaRPr>
              <a:latin typeface="Calibri"/>
              <a:ea typeface="Calibri"/>
              <a:cs typeface="Calibri"/>
              <a:sym typeface="Calibri"/>
            </a:endParaRPr>
          </a:p>
        </p:txBody>
      </p:sp>
      <p:sp>
        <p:nvSpPr>
          <p:cNvPr id="130" name="Google Shape;130;p35"/>
          <p:cNvSpPr txBox="1">
            <a:spLocks noGrp="1"/>
          </p:cNvSpPr>
          <p:nvPr>
            <p:ph type="body" idx="1"/>
          </p:nvPr>
        </p:nvSpPr>
        <p:spPr>
          <a:xfrm>
            <a:off x="145774" y="1152444"/>
            <a:ext cx="11804374" cy="5024519"/>
          </a:xfrm>
          <a:prstGeom prst="rect">
            <a:avLst/>
          </a:prstGeom>
          <a:noFill/>
          <a:ln>
            <a:noFill/>
          </a:ln>
        </p:spPr>
        <p:txBody>
          <a:bodyPr spcFirstLastPara="1" wrap="square" lIns="91425" tIns="45700" rIns="91425" bIns="45700" anchor="t" anchorCtr="0">
            <a:normAutofit fontScale="92500" lnSpcReduction="20000"/>
          </a:bodyPr>
          <a:lstStyle/>
          <a:p>
            <a:pPr marL="101600" lvl="0" indent="0" algn="l" rtl="0">
              <a:lnSpc>
                <a:spcPct val="100000"/>
              </a:lnSpc>
              <a:spcBef>
                <a:spcPts val="1000"/>
              </a:spcBef>
              <a:spcAft>
                <a:spcPts val="0"/>
              </a:spcAft>
              <a:buSzPct val="98279"/>
              <a:buNone/>
            </a:pPr>
            <a:r>
              <a:rPr lang="en-US" sz="2200" b="0" i="0" u="none" strike="noStrike">
                <a:solidFill>
                  <a:srgbClr val="000000"/>
                </a:solidFill>
                <a:latin typeface="Calibri"/>
                <a:ea typeface="Calibri"/>
                <a:cs typeface="Calibri"/>
                <a:sym typeface="Calibri"/>
              </a:rPr>
              <a:t>Objectives of site supportive supervision visits:</a:t>
            </a:r>
            <a:endParaRPr/>
          </a:p>
          <a:p>
            <a:pPr marL="457200" lvl="0" indent="-355600" algn="just" rtl="0">
              <a:lnSpc>
                <a:spcPct val="100000"/>
              </a:lnSpc>
              <a:spcBef>
                <a:spcPts val="1000"/>
              </a:spcBef>
              <a:spcAft>
                <a:spcPts val="0"/>
              </a:spcAft>
              <a:buSzPct val="98279"/>
              <a:buFont typeface="Arial"/>
              <a:buChar char="•"/>
            </a:pPr>
            <a:r>
              <a:rPr lang="en-US" sz="2200" b="0" i="0" u="none" strike="noStrike">
                <a:solidFill>
                  <a:srgbClr val="000000"/>
                </a:solidFill>
                <a:latin typeface="Calibri"/>
                <a:ea typeface="Calibri"/>
                <a:cs typeface="Calibri"/>
                <a:sym typeface="Calibri"/>
              </a:rPr>
              <a:t>Ensure that </a:t>
            </a:r>
            <a:r>
              <a:rPr lang="en-US" sz="2200" b="1" i="0" u="none" strike="noStrike">
                <a:solidFill>
                  <a:srgbClr val="000000"/>
                </a:solidFill>
                <a:latin typeface="Calibri"/>
                <a:ea typeface="Calibri"/>
                <a:cs typeface="Calibri"/>
                <a:sym typeface="Calibri"/>
              </a:rPr>
              <a:t>testing strategies are aligned </a:t>
            </a:r>
            <a:r>
              <a:rPr lang="en-US" sz="2200" b="0" i="0" u="none" strike="noStrike">
                <a:solidFill>
                  <a:srgbClr val="000000"/>
                </a:solidFill>
                <a:latin typeface="Calibri"/>
                <a:ea typeface="Calibri"/>
                <a:cs typeface="Calibri"/>
                <a:sym typeface="Calibri"/>
              </a:rPr>
              <a:t>with national guidelines </a:t>
            </a:r>
            <a:endParaRPr/>
          </a:p>
          <a:p>
            <a:pPr marL="457200" lvl="0" indent="-355600" algn="just" rtl="0">
              <a:lnSpc>
                <a:spcPct val="100000"/>
              </a:lnSpc>
              <a:spcBef>
                <a:spcPts val="1000"/>
              </a:spcBef>
              <a:spcAft>
                <a:spcPts val="0"/>
              </a:spcAft>
              <a:buSzPct val="98279"/>
              <a:buFont typeface="Arial"/>
              <a:buChar char="•"/>
            </a:pPr>
            <a:r>
              <a:rPr lang="en-US" sz="2200" b="1" i="0" u="none" strike="noStrike">
                <a:solidFill>
                  <a:srgbClr val="000000"/>
                </a:solidFill>
                <a:latin typeface="Calibri"/>
                <a:ea typeface="Calibri"/>
                <a:cs typeface="Calibri"/>
                <a:sym typeface="Calibri"/>
              </a:rPr>
              <a:t>Determine if a testing site and/or users are providing accurate and reliable results</a:t>
            </a:r>
            <a:endParaRPr sz="2200" b="1" i="0" u="none" strike="noStrike">
              <a:solidFill>
                <a:srgbClr val="000000"/>
              </a:solidFill>
              <a:latin typeface="Calibri"/>
              <a:ea typeface="Calibri"/>
              <a:cs typeface="Calibri"/>
              <a:sym typeface="Calibri"/>
            </a:endParaRPr>
          </a:p>
          <a:p>
            <a:pPr marL="457200" lvl="0" indent="-355600" algn="just" rtl="0">
              <a:lnSpc>
                <a:spcPct val="100000"/>
              </a:lnSpc>
              <a:spcBef>
                <a:spcPts val="1000"/>
              </a:spcBef>
              <a:spcAft>
                <a:spcPts val="0"/>
              </a:spcAft>
              <a:buSzPct val="98279"/>
              <a:buFont typeface="Arial"/>
              <a:buChar char="•"/>
            </a:pPr>
            <a:r>
              <a:rPr lang="en-US" sz="2200" b="1" i="0" u="none" strike="noStrike">
                <a:solidFill>
                  <a:srgbClr val="000000"/>
                </a:solidFill>
                <a:latin typeface="Calibri"/>
                <a:ea typeface="Calibri"/>
                <a:cs typeface="Calibri"/>
                <a:sym typeface="Calibri"/>
              </a:rPr>
              <a:t>Identify the quality of testing improvement </a:t>
            </a:r>
            <a:r>
              <a:rPr lang="en-US" sz="2200" b="0" i="0" u="none" strike="noStrike">
                <a:solidFill>
                  <a:srgbClr val="000000"/>
                </a:solidFill>
                <a:latin typeface="Calibri"/>
                <a:ea typeface="Calibri"/>
                <a:cs typeface="Calibri"/>
                <a:sym typeface="Calibri"/>
              </a:rPr>
              <a:t>areas</a:t>
            </a:r>
            <a:endParaRPr/>
          </a:p>
          <a:p>
            <a:pPr marL="457200" lvl="0" indent="-355600" algn="just" rtl="0">
              <a:lnSpc>
                <a:spcPct val="100000"/>
              </a:lnSpc>
              <a:spcBef>
                <a:spcPts val="1000"/>
              </a:spcBef>
              <a:spcAft>
                <a:spcPts val="0"/>
              </a:spcAft>
              <a:buSzPct val="98279"/>
              <a:buFont typeface="Arial"/>
              <a:buChar char="•"/>
            </a:pPr>
            <a:r>
              <a:rPr lang="en-US" sz="2200" b="1" i="0" u="none" strike="noStrike">
                <a:solidFill>
                  <a:srgbClr val="000000"/>
                </a:solidFill>
                <a:latin typeface="Calibri"/>
                <a:ea typeface="Calibri"/>
                <a:cs typeface="Calibri"/>
                <a:sym typeface="Calibri"/>
              </a:rPr>
              <a:t>Plan and implement corrective actions as needed and </a:t>
            </a:r>
            <a:r>
              <a:rPr lang="en-US" sz="2200" b="1" i="0" u="sng" strike="noStrike">
                <a:solidFill>
                  <a:srgbClr val="000000"/>
                </a:solidFill>
                <a:latin typeface="Calibri"/>
                <a:ea typeface="Calibri"/>
                <a:cs typeface="Calibri"/>
                <a:sym typeface="Calibri"/>
              </a:rPr>
              <a:t>promptly</a:t>
            </a:r>
            <a:endParaRPr sz="2200" b="1" i="0" u="sng" strike="noStrike">
              <a:solidFill>
                <a:srgbClr val="000000"/>
              </a:solidFill>
              <a:latin typeface="Calibri"/>
              <a:ea typeface="Calibri"/>
              <a:cs typeface="Calibri"/>
              <a:sym typeface="Calibri"/>
            </a:endParaRPr>
          </a:p>
          <a:p>
            <a:pPr marL="457200" lvl="0" indent="-228600" algn="just" rtl="0">
              <a:lnSpc>
                <a:spcPct val="100000"/>
              </a:lnSpc>
              <a:spcBef>
                <a:spcPts val="1000"/>
              </a:spcBef>
              <a:spcAft>
                <a:spcPts val="0"/>
              </a:spcAft>
              <a:buSzPct val="90089"/>
              <a:buFont typeface="Arial"/>
              <a:buNone/>
            </a:pPr>
            <a:endParaRPr sz="2400" b="1" u="sng">
              <a:solidFill>
                <a:srgbClr val="000000"/>
              </a:solidFill>
              <a:latin typeface="Calibri"/>
              <a:ea typeface="Calibri"/>
              <a:cs typeface="Calibri"/>
              <a:sym typeface="Calibri"/>
            </a:endParaRPr>
          </a:p>
          <a:p>
            <a:pPr marL="101600" lvl="0" indent="0" algn="just" rtl="0">
              <a:lnSpc>
                <a:spcPct val="100000"/>
              </a:lnSpc>
              <a:spcBef>
                <a:spcPts val="1000"/>
              </a:spcBef>
              <a:spcAft>
                <a:spcPts val="0"/>
              </a:spcAft>
              <a:buSzPct val="90089"/>
              <a:buNone/>
            </a:pPr>
            <a:r>
              <a:rPr lang="en-US" sz="2400">
                <a:solidFill>
                  <a:srgbClr val="000000"/>
                </a:solidFill>
                <a:latin typeface="Calibri"/>
                <a:ea typeface="Calibri"/>
                <a:cs typeface="Calibri"/>
                <a:sym typeface="Calibri"/>
              </a:rPr>
              <a:t>Frequency: at least </a:t>
            </a:r>
            <a:r>
              <a:rPr lang="en-US" sz="2400" b="1">
                <a:solidFill>
                  <a:srgbClr val="000000"/>
                </a:solidFill>
                <a:latin typeface="Calibri"/>
                <a:ea typeface="Calibri"/>
                <a:cs typeface="Calibri"/>
                <a:sym typeface="Calibri"/>
              </a:rPr>
              <a:t>once/year per testing site (remote tools available if not possible to go onsite)</a:t>
            </a:r>
            <a:endParaRPr/>
          </a:p>
          <a:p>
            <a:pPr marL="101600" lvl="0" indent="0" algn="ctr" rtl="0">
              <a:lnSpc>
                <a:spcPct val="100000"/>
              </a:lnSpc>
              <a:spcBef>
                <a:spcPts val="1000"/>
              </a:spcBef>
              <a:spcAft>
                <a:spcPts val="0"/>
              </a:spcAft>
              <a:buSzPct val="83159"/>
              <a:buNone/>
            </a:pPr>
            <a:r>
              <a:rPr lang="en-US" sz="2600" b="1">
                <a:solidFill>
                  <a:srgbClr val="002060"/>
                </a:solidFill>
                <a:latin typeface="Calibri"/>
                <a:ea typeface="Calibri"/>
                <a:cs typeface="Calibri"/>
                <a:sym typeface="Calibri"/>
              </a:rPr>
              <a:t>Site supervision visits are not punitive but supportive for continuous improvement.</a:t>
            </a:r>
            <a:endParaRPr/>
          </a:p>
          <a:p>
            <a:pPr marL="101600" lvl="0" indent="0" algn="just" rtl="0">
              <a:lnSpc>
                <a:spcPct val="100000"/>
              </a:lnSpc>
              <a:spcBef>
                <a:spcPts val="1000"/>
              </a:spcBef>
              <a:spcAft>
                <a:spcPts val="0"/>
              </a:spcAft>
              <a:buSzPct val="127186"/>
              <a:buNone/>
            </a:pPr>
            <a:endParaRPr sz="1700" b="1" i="0" u="sng" strike="noStrike">
              <a:solidFill>
                <a:srgbClr val="000000"/>
              </a:solidFill>
              <a:latin typeface="Calibri"/>
              <a:ea typeface="Calibri"/>
              <a:cs typeface="Calibri"/>
              <a:sym typeface="Calibri"/>
            </a:endParaRPr>
          </a:p>
          <a:p>
            <a:pPr marL="101600" lvl="0" indent="0" algn="l" rtl="0">
              <a:lnSpc>
                <a:spcPct val="100000"/>
              </a:lnSpc>
              <a:spcBef>
                <a:spcPts val="1000"/>
              </a:spcBef>
              <a:spcAft>
                <a:spcPts val="0"/>
              </a:spcAft>
              <a:buSzPct val="102959"/>
              <a:buNone/>
            </a:pPr>
            <a:r>
              <a:rPr lang="en-US" sz="2100" b="1" i="0" u="none" strike="noStrike">
                <a:solidFill>
                  <a:schemeClr val="dk1"/>
                </a:solidFill>
                <a:latin typeface="Calibri"/>
                <a:ea typeface="Calibri"/>
                <a:cs typeface="Calibri"/>
                <a:sym typeface="Calibri"/>
              </a:rPr>
              <a:t>Supervision visits can integrate (resources optimization)</a:t>
            </a:r>
            <a:r>
              <a:rPr lang="en-US" sz="2100" b="1">
                <a:solidFill>
                  <a:schemeClr val="dk1"/>
                </a:solidFill>
                <a:latin typeface="Calibri"/>
                <a:ea typeface="Calibri"/>
                <a:cs typeface="Calibri"/>
                <a:sym typeface="Calibri"/>
              </a:rPr>
              <a:t>:</a:t>
            </a:r>
            <a:endParaRPr/>
          </a:p>
          <a:p>
            <a:pPr marL="457200" lvl="0" indent="-355632" algn="l" rtl="0">
              <a:lnSpc>
                <a:spcPct val="100000"/>
              </a:lnSpc>
              <a:spcBef>
                <a:spcPts val="1000"/>
              </a:spcBef>
              <a:spcAft>
                <a:spcPts val="0"/>
              </a:spcAft>
              <a:buSzPct val="102959"/>
              <a:buFont typeface="Calibri"/>
              <a:buChar char="-"/>
            </a:pPr>
            <a:r>
              <a:rPr lang="en-US" sz="2100" b="1" i="0" u="none" strike="noStrike">
                <a:solidFill>
                  <a:schemeClr val="dk1"/>
                </a:solidFill>
                <a:latin typeface="Calibri"/>
                <a:ea typeface="Calibri"/>
                <a:cs typeface="Calibri"/>
                <a:sym typeface="Calibri"/>
              </a:rPr>
              <a:t>Testing provider competency-based assessment</a:t>
            </a:r>
            <a:endParaRPr sz="2100" b="1" i="0" u="none" strike="noStrike">
              <a:solidFill>
                <a:schemeClr val="dk1"/>
              </a:solidFill>
              <a:latin typeface="Calibri"/>
              <a:ea typeface="Calibri"/>
              <a:cs typeface="Calibri"/>
              <a:sym typeface="Calibri"/>
            </a:endParaRPr>
          </a:p>
          <a:p>
            <a:pPr marL="457200" lvl="0" indent="-355632" algn="l" rtl="0">
              <a:lnSpc>
                <a:spcPct val="100000"/>
              </a:lnSpc>
              <a:spcBef>
                <a:spcPts val="1000"/>
              </a:spcBef>
              <a:spcAft>
                <a:spcPts val="0"/>
              </a:spcAft>
              <a:buSzPct val="102959"/>
              <a:buFont typeface="Calibri"/>
              <a:buChar char="-"/>
            </a:pPr>
            <a:r>
              <a:rPr lang="en-US" sz="2100" b="1" i="0" u="none" strike="noStrike">
                <a:solidFill>
                  <a:schemeClr val="dk1"/>
                </a:solidFill>
                <a:latin typeface="Calibri"/>
                <a:ea typeface="Calibri"/>
                <a:cs typeface="Calibri"/>
                <a:sym typeface="Calibri"/>
              </a:rPr>
              <a:t>Site </a:t>
            </a:r>
            <a:r>
              <a:rPr lang="en-US" sz="2100" b="1">
                <a:latin typeface="Calibri"/>
                <a:ea typeface="Calibri"/>
                <a:cs typeface="Calibri"/>
                <a:sym typeface="Calibri"/>
              </a:rPr>
              <a:t>premises</a:t>
            </a:r>
            <a:r>
              <a:rPr lang="en-US" sz="2100" b="1" i="0" u="none" strike="noStrike">
                <a:solidFill>
                  <a:schemeClr val="dk1"/>
                </a:solidFill>
                <a:latin typeface="Calibri"/>
                <a:ea typeface="Calibri"/>
                <a:cs typeface="Calibri"/>
                <a:sym typeface="Calibri"/>
              </a:rPr>
              <a:t> and organisation </a:t>
            </a:r>
            <a:r>
              <a:rPr lang="en-US" sz="2100" b="1">
                <a:latin typeface="Calibri"/>
                <a:ea typeface="Calibri"/>
                <a:cs typeface="Calibri"/>
                <a:sym typeface="Calibri"/>
              </a:rPr>
              <a:t>assessment</a:t>
            </a:r>
            <a:endParaRPr sz="2100" b="1" i="0" u="none" strike="noStrike">
              <a:solidFill>
                <a:schemeClr val="dk1"/>
              </a:solidFill>
              <a:latin typeface="Calibri"/>
              <a:ea typeface="Calibri"/>
              <a:cs typeface="Calibri"/>
              <a:sym typeface="Calibri"/>
            </a:endParaRPr>
          </a:p>
          <a:p>
            <a:pPr marL="457200" lvl="0" indent="-355631" algn="l" rtl="0">
              <a:lnSpc>
                <a:spcPct val="100000"/>
              </a:lnSpc>
              <a:spcBef>
                <a:spcPts val="1000"/>
              </a:spcBef>
              <a:spcAft>
                <a:spcPts val="0"/>
              </a:spcAft>
              <a:buSzPct val="102959"/>
              <a:buFont typeface="Calibri"/>
              <a:buChar char="-"/>
            </a:pPr>
            <a:r>
              <a:rPr lang="en-US" sz="2100" b="1" i="0" u="none" strike="noStrike">
                <a:solidFill>
                  <a:schemeClr val="dk1"/>
                </a:solidFill>
                <a:latin typeface="Calibri"/>
                <a:ea typeface="Calibri"/>
                <a:cs typeface="Calibri"/>
                <a:sym typeface="Calibri"/>
              </a:rPr>
              <a:t>External quality assessment scheme event</a:t>
            </a:r>
            <a:endParaRPr sz="2600">
              <a:solidFill>
                <a:srgbClr val="000000"/>
              </a:solidFill>
              <a:latin typeface="Calibri"/>
              <a:ea typeface="Calibri"/>
              <a:cs typeface="Calibri"/>
              <a:sym typeface="Calibri"/>
            </a:endParaRPr>
          </a:p>
        </p:txBody>
      </p:sp>
      <p:sp>
        <p:nvSpPr>
          <p:cNvPr id="131" name="Google Shape;131;p3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4</a:t>
            </a:fld>
            <a:endParaRPr/>
          </a:p>
        </p:txBody>
      </p:sp>
      <p:sp>
        <p:nvSpPr>
          <p:cNvPr id="132" name="Google Shape;132;p35"/>
          <p:cNvSpPr txBox="1"/>
          <p:nvPr/>
        </p:nvSpPr>
        <p:spPr>
          <a:xfrm>
            <a:off x="838200" y="6385287"/>
            <a:ext cx="7315200" cy="501650"/>
          </a:xfrm>
          <a:prstGeom prst="rect">
            <a:avLst/>
          </a:prstGeom>
          <a:noFill/>
          <a:ln>
            <a:noFill/>
          </a:ln>
        </p:spPr>
        <p:txBody>
          <a:bodyPr spcFirstLastPara="1" wrap="square" lIns="0" tIns="0" rIns="0" bIns="0" anchor="ctr" anchorCtr="0">
            <a:noAutofit/>
          </a:bodyPr>
          <a:lstStyle/>
          <a:p>
            <a:r>
              <a:rPr lang="en-US" sz="1000" b="1" i="0" u="none" strike="noStrike" cap="none" dirty="0">
                <a:solidFill>
                  <a:schemeClr val="lt1"/>
                </a:solidFill>
                <a:latin typeface="Arial"/>
                <a:ea typeface="Arial"/>
                <a:cs typeface="Arial"/>
                <a:sym typeface="Arial"/>
              </a:rPr>
              <a:t>QMS non-lab testing sites; training package – </a:t>
            </a:r>
            <a:r>
              <a:rPr lang="en-US" sz="1000" b="1" dirty="0">
                <a:solidFill>
                  <a:schemeClr val="lt1"/>
                </a:solidFill>
              </a:rPr>
              <a:t>v1.0 </a:t>
            </a:r>
            <a:r>
              <a:rPr lang="en-US" sz="1000" b="1" i="0" u="none" strike="noStrike" cap="none" dirty="0">
                <a:solidFill>
                  <a:schemeClr val="lt1"/>
                </a:solidFill>
                <a:latin typeface="Arial"/>
                <a:ea typeface="Arial"/>
                <a:cs typeface="Arial"/>
                <a:sym typeface="Arial"/>
              </a:rPr>
              <a:t>| </a:t>
            </a:r>
            <a:r>
              <a:rPr lang="en-US" sz="1000" b="1" i="0" u="none" strike="noStrike" cap="none" dirty="0">
                <a:solidFill>
                  <a:schemeClr val="lt1"/>
                </a:solidFill>
                <a:latin typeface="Calibri"/>
                <a:ea typeface="Calibri"/>
                <a:cs typeface="Calibri"/>
                <a:sym typeface="Calibri"/>
              </a:rPr>
              <a:t>Site supportive supervision visits</a:t>
            </a:r>
            <a:endParaRPr lang="fr-FR" dirty="0">
              <a:solidFill>
                <a:schemeClr val="lt1"/>
              </a:solidFill>
              <a:sym typeface="Calibri"/>
            </a:endParaRPr>
          </a:p>
          <a:p>
            <a:pPr marL="0" marR="0" lvl="0" indent="0" algn="l">
              <a:lnSpc>
                <a:spcPct val="100000"/>
              </a:lnSpc>
              <a:spcBef>
                <a:spcPts val="0"/>
              </a:spcBef>
              <a:spcAft>
                <a:spcPts val="0"/>
              </a:spcAft>
              <a:buNone/>
            </a:pP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6"/>
          <p:cNvSpPr txBox="1">
            <a:spLocks noGrp="1"/>
          </p:cNvSpPr>
          <p:nvPr>
            <p:ph type="title"/>
          </p:nvPr>
        </p:nvSpPr>
        <p:spPr>
          <a:xfrm>
            <a:off x="393700" y="167902"/>
            <a:ext cx="10515600" cy="63757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Supervision visit planning</a:t>
            </a:r>
            <a:endParaRPr/>
          </a:p>
        </p:txBody>
      </p:sp>
      <p:sp>
        <p:nvSpPr>
          <p:cNvPr id="138" name="Google Shape;138;p36"/>
          <p:cNvSpPr txBox="1">
            <a:spLocks noGrp="1"/>
          </p:cNvSpPr>
          <p:nvPr>
            <p:ph type="body" idx="1"/>
          </p:nvPr>
        </p:nvSpPr>
        <p:spPr>
          <a:xfrm>
            <a:off x="393700" y="1611765"/>
            <a:ext cx="10769600" cy="4440760"/>
          </a:xfrm>
          <a:prstGeom prst="rect">
            <a:avLst/>
          </a:prstGeom>
          <a:noFill/>
          <a:ln>
            <a:noFill/>
          </a:ln>
        </p:spPr>
        <p:txBody>
          <a:bodyPr spcFirstLastPara="1" wrap="square" lIns="91425" tIns="45700" rIns="91425" bIns="45700" anchor="t" anchorCtr="0">
            <a:normAutofit fontScale="92500" lnSpcReduction="20000"/>
          </a:bodyPr>
          <a:lstStyle/>
          <a:p>
            <a:pPr marL="101600" lvl="0" indent="0" algn="just" rtl="0">
              <a:lnSpc>
                <a:spcPct val="100000"/>
              </a:lnSpc>
              <a:spcBef>
                <a:spcPts val="1000"/>
              </a:spcBef>
              <a:spcAft>
                <a:spcPts val="0"/>
              </a:spcAft>
              <a:buSzPct val="90089"/>
              <a:buNone/>
            </a:pPr>
            <a:r>
              <a:rPr lang="en-US" sz="2400" b="1">
                <a:solidFill>
                  <a:srgbClr val="000000"/>
                </a:solidFill>
                <a:latin typeface="Calibri"/>
                <a:ea typeface="Calibri"/>
                <a:cs typeface="Calibri"/>
                <a:sym typeface="Calibri"/>
              </a:rPr>
              <a:t>National level should:</a:t>
            </a:r>
            <a:endParaRPr/>
          </a:p>
          <a:p>
            <a:pPr marL="457200" lvl="0" indent="-355600" algn="just" rtl="0">
              <a:lnSpc>
                <a:spcPct val="100000"/>
              </a:lnSpc>
              <a:spcBef>
                <a:spcPts val="1000"/>
              </a:spcBef>
              <a:spcAft>
                <a:spcPts val="0"/>
              </a:spcAft>
              <a:buSzPct val="90089"/>
              <a:buFont typeface="Calibri"/>
              <a:buChar char="-"/>
            </a:pPr>
            <a:r>
              <a:rPr lang="en-US" sz="2400" b="1">
                <a:solidFill>
                  <a:srgbClr val="000000"/>
                </a:solidFill>
                <a:latin typeface="Calibri"/>
                <a:ea typeface="Calibri"/>
                <a:cs typeface="Calibri"/>
                <a:sym typeface="Calibri"/>
              </a:rPr>
              <a:t>Allocate adequate resources, </a:t>
            </a:r>
            <a:endParaRPr/>
          </a:p>
          <a:p>
            <a:pPr marL="457200" lvl="0" indent="-355600" algn="just" rtl="0">
              <a:lnSpc>
                <a:spcPct val="100000"/>
              </a:lnSpc>
              <a:spcBef>
                <a:spcPts val="1000"/>
              </a:spcBef>
              <a:spcAft>
                <a:spcPts val="0"/>
              </a:spcAft>
              <a:buSzPct val="90089"/>
              <a:buFont typeface="Calibri"/>
              <a:buChar char="-"/>
            </a:pPr>
            <a:r>
              <a:rPr lang="en-US" sz="2400" b="1">
                <a:solidFill>
                  <a:srgbClr val="000000"/>
                </a:solidFill>
                <a:latin typeface="Calibri"/>
                <a:ea typeface="Calibri"/>
                <a:cs typeface="Calibri"/>
                <a:sym typeface="Calibri"/>
              </a:rPr>
              <a:t>Identify a team </a:t>
            </a:r>
            <a:r>
              <a:rPr lang="en-US" sz="2400">
                <a:solidFill>
                  <a:srgbClr val="000000"/>
                </a:solidFill>
                <a:latin typeface="Calibri"/>
                <a:ea typeface="Calibri"/>
                <a:cs typeface="Calibri"/>
                <a:sym typeface="Calibri"/>
              </a:rPr>
              <a:t>responsible</a:t>
            </a:r>
            <a:r>
              <a:rPr lang="en-US" sz="2400" b="1">
                <a:solidFill>
                  <a:srgbClr val="000000"/>
                </a:solidFill>
                <a:latin typeface="Calibri"/>
                <a:ea typeface="Calibri"/>
                <a:cs typeface="Calibri"/>
                <a:sym typeface="Calibri"/>
              </a:rPr>
              <a:t> </a:t>
            </a:r>
            <a:r>
              <a:rPr lang="en-US" sz="2400">
                <a:solidFill>
                  <a:srgbClr val="000000"/>
                </a:solidFill>
                <a:latin typeface="Calibri"/>
                <a:ea typeface="Calibri"/>
                <a:cs typeface="Calibri"/>
                <a:sym typeface="Calibri"/>
              </a:rPr>
              <a:t>to plan and conduct the visit (Eg: QA officer) </a:t>
            </a:r>
            <a:endParaRPr/>
          </a:p>
          <a:p>
            <a:pPr marL="457200" lvl="0" indent="-355600" algn="just" rtl="0">
              <a:lnSpc>
                <a:spcPct val="100000"/>
              </a:lnSpc>
              <a:spcBef>
                <a:spcPts val="1000"/>
              </a:spcBef>
              <a:spcAft>
                <a:spcPts val="0"/>
              </a:spcAft>
              <a:buSzPct val="90089"/>
              <a:buFont typeface="Calibri"/>
              <a:buChar char="-"/>
            </a:pPr>
            <a:r>
              <a:rPr lang="en-US" sz="2400" b="1">
                <a:solidFill>
                  <a:srgbClr val="000000"/>
                </a:solidFill>
                <a:latin typeface="Calibri"/>
                <a:ea typeface="Calibri"/>
                <a:cs typeface="Calibri"/>
                <a:sym typeface="Calibri"/>
              </a:rPr>
              <a:t>Develop and validate the supervision visit tools</a:t>
            </a:r>
            <a:endParaRPr sz="2400" b="1">
              <a:solidFill>
                <a:srgbClr val="000000"/>
              </a:solidFill>
              <a:latin typeface="Calibri"/>
              <a:ea typeface="Calibri"/>
              <a:cs typeface="Calibri"/>
              <a:sym typeface="Calibri"/>
            </a:endParaRPr>
          </a:p>
          <a:p>
            <a:pPr marL="101600" lvl="0" indent="0" algn="just" rtl="0">
              <a:lnSpc>
                <a:spcPct val="100000"/>
              </a:lnSpc>
              <a:spcBef>
                <a:spcPts val="1000"/>
              </a:spcBef>
              <a:spcAft>
                <a:spcPts val="0"/>
              </a:spcAft>
              <a:buSzPct val="90089"/>
              <a:buNone/>
            </a:pPr>
            <a:endParaRPr sz="2400">
              <a:solidFill>
                <a:srgbClr val="000000"/>
              </a:solidFill>
              <a:latin typeface="Calibri"/>
              <a:ea typeface="Calibri"/>
              <a:cs typeface="Calibri"/>
              <a:sym typeface="Calibri"/>
            </a:endParaRPr>
          </a:p>
          <a:p>
            <a:pPr marL="101600" lvl="0" indent="0" algn="just" rtl="0">
              <a:lnSpc>
                <a:spcPct val="100000"/>
              </a:lnSpc>
              <a:spcBef>
                <a:spcPts val="1000"/>
              </a:spcBef>
              <a:spcAft>
                <a:spcPts val="0"/>
              </a:spcAft>
              <a:buSzPct val="90089"/>
              <a:buNone/>
            </a:pPr>
            <a:r>
              <a:rPr lang="en-US" sz="2400">
                <a:solidFill>
                  <a:srgbClr val="000000"/>
                </a:solidFill>
                <a:latin typeface="Calibri"/>
                <a:ea typeface="Calibri"/>
                <a:cs typeface="Calibri"/>
                <a:sym typeface="Calibri"/>
              </a:rPr>
              <a:t>Frequency: at least </a:t>
            </a:r>
            <a:r>
              <a:rPr lang="en-US" sz="2400" b="1">
                <a:solidFill>
                  <a:srgbClr val="000000"/>
                </a:solidFill>
                <a:latin typeface="Calibri"/>
                <a:ea typeface="Calibri"/>
                <a:cs typeface="Calibri"/>
                <a:sym typeface="Calibri"/>
              </a:rPr>
              <a:t>once/year per testing site </a:t>
            </a:r>
            <a:endParaRPr/>
          </a:p>
          <a:p>
            <a:pPr marL="101600" lvl="0" indent="0" algn="just" rtl="0">
              <a:lnSpc>
                <a:spcPct val="100000"/>
              </a:lnSpc>
              <a:spcBef>
                <a:spcPts val="1000"/>
              </a:spcBef>
              <a:spcAft>
                <a:spcPts val="0"/>
              </a:spcAft>
              <a:buSzPct val="90089"/>
              <a:buNone/>
            </a:pPr>
            <a:r>
              <a:rPr lang="en-US" sz="2400" b="1" i="0" u="none" strike="noStrike">
                <a:solidFill>
                  <a:srgbClr val="000000"/>
                </a:solidFill>
                <a:latin typeface="Calibri"/>
                <a:ea typeface="Calibri"/>
                <a:cs typeface="Calibri"/>
                <a:sym typeface="Calibri"/>
              </a:rPr>
              <a:t>Standardized tools </a:t>
            </a:r>
            <a:r>
              <a:rPr lang="en-US" sz="2400" b="0" i="0" u="none" strike="noStrike">
                <a:solidFill>
                  <a:srgbClr val="000000"/>
                </a:solidFill>
                <a:latin typeface="Calibri"/>
                <a:ea typeface="Calibri"/>
                <a:cs typeface="Calibri"/>
                <a:sym typeface="Calibri"/>
              </a:rPr>
              <a:t>should be used</a:t>
            </a:r>
            <a:endParaRPr sz="2400" b="0" i="0" u="none" strike="noStrike">
              <a:solidFill>
                <a:srgbClr val="000000"/>
              </a:solidFill>
              <a:latin typeface="Calibri"/>
              <a:ea typeface="Calibri"/>
              <a:cs typeface="Calibri"/>
              <a:sym typeface="Calibri"/>
            </a:endParaRPr>
          </a:p>
          <a:p>
            <a:pPr marL="101600" lvl="0" indent="0" algn="just" rtl="0">
              <a:lnSpc>
                <a:spcPct val="100000"/>
              </a:lnSpc>
              <a:spcBef>
                <a:spcPts val="1000"/>
              </a:spcBef>
              <a:spcAft>
                <a:spcPts val="0"/>
              </a:spcAft>
              <a:buSzPct val="90089"/>
              <a:buNone/>
            </a:pPr>
            <a:r>
              <a:rPr lang="en-US" sz="2400" b="0" i="0" u="none" strike="noStrike">
                <a:solidFill>
                  <a:srgbClr val="000000"/>
                </a:solidFill>
                <a:latin typeface="Calibri"/>
                <a:ea typeface="Calibri"/>
                <a:cs typeface="Calibri"/>
                <a:sym typeface="Calibri"/>
              </a:rPr>
              <a:t>Important to plan: </a:t>
            </a:r>
            <a:r>
              <a:rPr lang="en-US" sz="2400" b="1" i="0" u="none" strike="noStrike">
                <a:solidFill>
                  <a:srgbClr val="000000"/>
                </a:solidFill>
                <a:latin typeface="Calibri"/>
                <a:ea typeface="Calibri"/>
                <a:cs typeface="Calibri"/>
                <a:sym typeface="Calibri"/>
              </a:rPr>
              <a:t>One testing site can have several testing points and several </a:t>
            </a:r>
            <a:r>
              <a:rPr lang="en-US" sz="2400" b="1">
                <a:solidFill>
                  <a:srgbClr val="000000"/>
                </a:solidFill>
                <a:latin typeface="Calibri"/>
                <a:ea typeface="Calibri"/>
                <a:cs typeface="Calibri"/>
                <a:sym typeface="Calibri"/>
              </a:rPr>
              <a:t>testing</a:t>
            </a:r>
            <a:r>
              <a:rPr lang="en-US" sz="2400" b="1" i="0" u="none" strike="noStrike">
                <a:solidFill>
                  <a:srgbClr val="000000"/>
                </a:solidFill>
                <a:latin typeface="Calibri"/>
                <a:ea typeface="Calibri"/>
                <a:cs typeface="Calibri"/>
                <a:sym typeface="Calibri"/>
              </a:rPr>
              <a:t> providers</a:t>
            </a:r>
            <a:endParaRPr/>
          </a:p>
          <a:p>
            <a:pPr marL="101600" lvl="0" indent="0" algn="just" rtl="0">
              <a:lnSpc>
                <a:spcPct val="100000"/>
              </a:lnSpc>
              <a:spcBef>
                <a:spcPts val="1000"/>
              </a:spcBef>
              <a:spcAft>
                <a:spcPts val="0"/>
              </a:spcAft>
              <a:buSzPct val="90089"/>
              <a:buNone/>
            </a:pPr>
            <a:endParaRPr sz="2400" b="1" i="0" u="none" strike="noStrike">
              <a:solidFill>
                <a:srgbClr val="000000"/>
              </a:solidFill>
              <a:latin typeface="Calibri"/>
              <a:ea typeface="Calibri"/>
              <a:cs typeface="Calibri"/>
              <a:sym typeface="Calibri"/>
            </a:endParaRPr>
          </a:p>
          <a:p>
            <a:pPr marL="101600" lvl="0" indent="0" algn="l" rtl="0">
              <a:lnSpc>
                <a:spcPct val="100000"/>
              </a:lnSpc>
              <a:spcBef>
                <a:spcPts val="1000"/>
              </a:spcBef>
              <a:spcAft>
                <a:spcPts val="0"/>
              </a:spcAft>
              <a:buSzPct val="83159"/>
              <a:buNone/>
            </a:pPr>
            <a:r>
              <a:rPr lang="en-US" sz="2600" b="1">
                <a:solidFill>
                  <a:srgbClr val="002060"/>
                </a:solidFill>
                <a:latin typeface="Calibri"/>
                <a:ea typeface="Calibri"/>
                <a:cs typeface="Calibri"/>
                <a:sym typeface="Calibri"/>
              </a:rPr>
              <a:t>Site supervision visits are not punitive but supportive for continuous improvement</a:t>
            </a:r>
            <a:endParaRPr sz="2400"/>
          </a:p>
        </p:txBody>
      </p:sp>
      <p:sp>
        <p:nvSpPr>
          <p:cNvPr id="139" name="Google Shape;139;p36"/>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5</a:t>
            </a:fld>
            <a:endParaRPr/>
          </a:p>
        </p:txBody>
      </p:sp>
      <p:sp>
        <p:nvSpPr>
          <p:cNvPr id="140" name="Google Shape;140;p36"/>
          <p:cNvSpPr txBox="1"/>
          <p:nvPr/>
        </p:nvSpPr>
        <p:spPr>
          <a:xfrm>
            <a:off x="838200" y="6385287"/>
            <a:ext cx="7315200" cy="501650"/>
          </a:xfrm>
          <a:prstGeom prst="rect">
            <a:avLst/>
          </a:prstGeom>
          <a:noFill/>
          <a:ln>
            <a:noFill/>
          </a:ln>
        </p:spPr>
        <p:txBody>
          <a:bodyPr spcFirstLastPara="1" wrap="square" lIns="0" tIns="0" rIns="0" bIns="0" anchor="ctr" anchorCtr="0">
            <a:noAutofit/>
          </a:bodyPr>
          <a:lstStyle/>
          <a:p>
            <a:r>
              <a:rPr lang="en-US" sz="1000" b="1" i="0" u="none" strike="noStrike" cap="none" dirty="0">
                <a:solidFill>
                  <a:schemeClr val="lt1"/>
                </a:solidFill>
                <a:latin typeface="Arial"/>
                <a:ea typeface="Arial"/>
                <a:cs typeface="Arial"/>
                <a:sym typeface="Arial"/>
              </a:rPr>
              <a:t>QMS non-lab testing sites; training package – </a:t>
            </a:r>
            <a:r>
              <a:rPr lang="en-US" sz="1000" b="1" dirty="0">
                <a:solidFill>
                  <a:schemeClr val="lt1"/>
                </a:solidFill>
              </a:rPr>
              <a:t>v1.0 </a:t>
            </a:r>
            <a:r>
              <a:rPr lang="en-US" sz="1000" b="1" i="0" u="none" strike="noStrike" cap="none" dirty="0">
                <a:solidFill>
                  <a:schemeClr val="lt1"/>
                </a:solidFill>
                <a:latin typeface="Arial"/>
                <a:ea typeface="Arial"/>
                <a:cs typeface="Arial"/>
                <a:sym typeface="Arial"/>
              </a:rPr>
              <a:t>| </a:t>
            </a:r>
            <a:r>
              <a:rPr lang="en-US" sz="1000" b="1" i="0" u="none" strike="noStrike" cap="none" dirty="0">
                <a:solidFill>
                  <a:schemeClr val="lt1"/>
                </a:solidFill>
                <a:latin typeface="Calibri"/>
                <a:ea typeface="Calibri"/>
                <a:cs typeface="Calibri"/>
                <a:sym typeface="Calibri"/>
              </a:rPr>
              <a:t>Site supportive supervision visits</a:t>
            </a:r>
            <a:endParaRPr lang="fr-FR">
              <a:solidFill>
                <a:schemeClr val="lt1"/>
              </a:solidFill>
            </a:endParaRPr>
          </a:p>
          <a:p>
            <a:pPr marL="0" marR="0" lvl="0" indent="0" algn="l">
              <a:lnSpc>
                <a:spcPct val="100000"/>
              </a:lnSpc>
              <a:spcBef>
                <a:spcPts val="0"/>
              </a:spcBef>
              <a:spcAft>
                <a:spcPts val="0"/>
              </a:spcAft>
              <a:buNone/>
            </a:pPr>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7"/>
          <p:cNvSpPr txBox="1">
            <a:spLocks noGrp="1"/>
          </p:cNvSpPr>
          <p:nvPr>
            <p:ph type="title"/>
          </p:nvPr>
        </p:nvSpPr>
        <p:spPr>
          <a:xfrm>
            <a:off x="215153" y="-111570"/>
            <a:ext cx="10515600" cy="94281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Site supportive supervision visit process</a:t>
            </a:r>
            <a:endParaRPr/>
          </a:p>
        </p:txBody>
      </p:sp>
      <p:sp>
        <p:nvSpPr>
          <p:cNvPr id="146" name="Google Shape;146;p37"/>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6</a:t>
            </a:fld>
            <a:endParaRPr/>
          </a:p>
        </p:txBody>
      </p:sp>
      <p:grpSp>
        <p:nvGrpSpPr>
          <p:cNvPr id="147" name="Google Shape;147;p37"/>
          <p:cNvGrpSpPr/>
          <p:nvPr/>
        </p:nvGrpSpPr>
        <p:grpSpPr>
          <a:xfrm>
            <a:off x="1676400" y="626001"/>
            <a:ext cx="8860162" cy="5605996"/>
            <a:chOff x="0" y="2465"/>
            <a:chExt cx="8860162" cy="5605996"/>
          </a:xfrm>
        </p:grpSpPr>
        <p:sp>
          <p:nvSpPr>
            <p:cNvPr id="148" name="Google Shape;148;p37"/>
            <p:cNvSpPr/>
            <p:nvPr/>
          </p:nvSpPr>
          <p:spPr>
            <a:xfrm rot="5400000">
              <a:off x="5593680" y="-2293748"/>
              <a:ext cx="862460" cy="5670504"/>
            </a:xfrm>
            <a:prstGeom prst="round2SameRect">
              <a:avLst>
                <a:gd name="adj1" fmla="val 16667"/>
                <a:gd name="adj2" fmla="val 0"/>
              </a:avLst>
            </a:prstGeom>
            <a:solidFill>
              <a:srgbClr val="CAD9E7">
                <a:alpha val="89411"/>
              </a:srgbClr>
            </a:solidFill>
            <a:ln w="25400" cap="flat" cmpd="sng">
              <a:solidFill>
                <a:srgbClr val="CAD9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7"/>
            <p:cNvSpPr txBox="1"/>
            <p:nvPr/>
          </p:nvSpPr>
          <p:spPr>
            <a:xfrm>
              <a:off x="3189658" y="152376"/>
              <a:ext cx="5628402" cy="778256"/>
            </a:xfrm>
            <a:prstGeom prst="rect">
              <a:avLst/>
            </a:prstGeom>
            <a:noFill/>
            <a:ln>
              <a:noFill/>
            </a:ln>
          </p:spPr>
          <p:txBody>
            <a:bodyPr spcFirstLastPara="1" wrap="square" lIns="118100" tIns="59050" rIns="118100" bIns="59050" anchor="ctr"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Develop site supervision visit program and plans</a:t>
              </a:r>
              <a:endParaRPr sz="1200" b="0"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Allocate budget and resources</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Identify and train the supervision team  </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Develop and validate tools (check list)</a:t>
              </a:r>
              <a:endParaRPr sz="1200" b="0" i="0" u="none" strike="noStrike" cap="none">
                <a:solidFill>
                  <a:srgbClr val="000000"/>
                </a:solidFill>
                <a:latin typeface="Calibri"/>
                <a:ea typeface="Calibri"/>
                <a:cs typeface="Calibri"/>
                <a:sym typeface="Calibri"/>
              </a:endParaRPr>
            </a:p>
          </p:txBody>
        </p:sp>
        <p:sp>
          <p:nvSpPr>
            <p:cNvPr id="150" name="Google Shape;150;p37"/>
            <p:cNvSpPr/>
            <p:nvPr/>
          </p:nvSpPr>
          <p:spPr>
            <a:xfrm>
              <a:off x="0" y="2465"/>
              <a:ext cx="3189658" cy="107807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37"/>
            <p:cNvSpPr txBox="1"/>
            <p:nvPr/>
          </p:nvSpPr>
          <p:spPr>
            <a:xfrm>
              <a:off x="52627" y="55092"/>
              <a:ext cx="3084404" cy="972822"/>
            </a:xfrm>
            <a:prstGeom prst="rect">
              <a:avLst/>
            </a:prstGeom>
            <a:noFill/>
            <a:ln>
              <a:noFill/>
            </a:ln>
          </p:spPr>
          <p:txBody>
            <a:bodyPr spcFirstLastPara="1" wrap="square" lIns="118100" tIns="59050" rIns="118100" bIns="590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Calibri"/>
                  <a:ea typeface="Calibri"/>
                  <a:cs typeface="Calibri"/>
                  <a:sym typeface="Calibri"/>
                </a:rPr>
                <a:t>National planning</a:t>
              </a:r>
              <a:endParaRPr sz="1400" b="0" i="0" u="none" strike="noStrike" cap="none">
                <a:solidFill>
                  <a:srgbClr val="000000"/>
                </a:solidFill>
                <a:latin typeface="Arial"/>
                <a:ea typeface="Arial"/>
                <a:cs typeface="Arial"/>
                <a:sym typeface="Arial"/>
              </a:endParaRPr>
            </a:p>
          </p:txBody>
        </p:sp>
        <p:sp>
          <p:nvSpPr>
            <p:cNvPr id="152" name="Google Shape;152;p37"/>
            <p:cNvSpPr/>
            <p:nvPr/>
          </p:nvSpPr>
          <p:spPr>
            <a:xfrm rot="5400000">
              <a:off x="5593680" y="-1161768"/>
              <a:ext cx="862460" cy="5670504"/>
            </a:xfrm>
            <a:prstGeom prst="round2SameRect">
              <a:avLst>
                <a:gd name="adj1" fmla="val 16667"/>
                <a:gd name="adj2" fmla="val 0"/>
              </a:avLst>
            </a:prstGeom>
            <a:solidFill>
              <a:srgbClr val="CAD9E7">
                <a:alpha val="89411"/>
              </a:srgbClr>
            </a:solidFill>
            <a:ln w="25400" cap="flat" cmpd="sng">
              <a:solidFill>
                <a:srgbClr val="CAD9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7"/>
            <p:cNvSpPr txBox="1"/>
            <p:nvPr/>
          </p:nvSpPr>
          <p:spPr>
            <a:xfrm>
              <a:off x="3189658" y="1284356"/>
              <a:ext cx="5628402" cy="778256"/>
            </a:xfrm>
            <a:prstGeom prst="rect">
              <a:avLst/>
            </a:prstGeom>
            <a:noFill/>
            <a:ln>
              <a:noFill/>
            </a:ln>
          </p:spPr>
          <p:txBody>
            <a:bodyPr spcFirstLastPara="1" wrap="square" lIns="118100" tIns="59050" rIns="118100" bIns="59050" anchor="ctr"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Identify site (including all testing points)&amp; notify site</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Organize logistical arrangements for transportation and lodging</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Prepare tools: PT samples, checklist, report template</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Preparatory meetings: aligned on visit duration, agenda, ensure staff will be present, provide list of necessary documents</a:t>
              </a:r>
              <a:endParaRPr sz="1200" b="0" i="0" u="none" strike="noStrike" cap="none">
                <a:solidFill>
                  <a:srgbClr val="000000"/>
                </a:solidFill>
                <a:latin typeface="Calibri"/>
                <a:ea typeface="Calibri"/>
                <a:cs typeface="Calibri"/>
                <a:sym typeface="Calibri"/>
              </a:endParaRPr>
            </a:p>
          </p:txBody>
        </p:sp>
        <p:sp>
          <p:nvSpPr>
            <p:cNvPr id="154" name="Google Shape;154;p37"/>
            <p:cNvSpPr/>
            <p:nvPr/>
          </p:nvSpPr>
          <p:spPr>
            <a:xfrm>
              <a:off x="0" y="1134445"/>
              <a:ext cx="3189658" cy="107807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37"/>
            <p:cNvSpPr txBox="1"/>
            <p:nvPr/>
          </p:nvSpPr>
          <p:spPr>
            <a:xfrm>
              <a:off x="52627" y="1187072"/>
              <a:ext cx="3084404" cy="972822"/>
            </a:xfrm>
            <a:prstGeom prst="rect">
              <a:avLst/>
            </a:prstGeom>
            <a:noFill/>
            <a:ln>
              <a:noFill/>
            </a:ln>
          </p:spPr>
          <p:txBody>
            <a:bodyPr spcFirstLastPara="1" wrap="square" lIns="118100" tIns="59050" rIns="118100" bIns="590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Planning</a:t>
              </a:r>
              <a:endParaRPr sz="1400" b="0" i="0" u="none" strike="noStrike" cap="none">
                <a:solidFill>
                  <a:srgbClr val="000000"/>
                </a:solidFill>
                <a:latin typeface="Arial"/>
                <a:ea typeface="Arial"/>
                <a:cs typeface="Arial"/>
                <a:sym typeface="Arial"/>
              </a:endParaRPr>
            </a:p>
          </p:txBody>
        </p:sp>
        <p:sp>
          <p:nvSpPr>
            <p:cNvPr id="156" name="Google Shape;156;p37"/>
            <p:cNvSpPr/>
            <p:nvPr/>
          </p:nvSpPr>
          <p:spPr>
            <a:xfrm rot="5400000">
              <a:off x="5593680" y="-29788"/>
              <a:ext cx="862460" cy="5670504"/>
            </a:xfrm>
            <a:prstGeom prst="round2SameRect">
              <a:avLst>
                <a:gd name="adj1" fmla="val 16667"/>
                <a:gd name="adj2" fmla="val 0"/>
              </a:avLst>
            </a:prstGeom>
            <a:solidFill>
              <a:srgbClr val="CAD9E7">
                <a:alpha val="89411"/>
              </a:srgbClr>
            </a:solidFill>
            <a:ln w="25400" cap="flat" cmpd="sng">
              <a:solidFill>
                <a:srgbClr val="CAD9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37"/>
            <p:cNvSpPr txBox="1"/>
            <p:nvPr/>
          </p:nvSpPr>
          <p:spPr>
            <a:xfrm>
              <a:off x="3189658" y="2416336"/>
              <a:ext cx="5628402" cy="778256"/>
            </a:xfrm>
            <a:prstGeom prst="rect">
              <a:avLst/>
            </a:prstGeom>
            <a:noFill/>
            <a:ln>
              <a:noFill/>
            </a:ln>
          </p:spPr>
          <p:txBody>
            <a:bodyPr spcFirstLastPara="1" wrap="square" lIns="41900" tIns="20950" rIns="41900" bIns="20950" anchor="ctr"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en-US" sz="1100" b="0" i="0" u="none" strike="noStrike" cap="none">
                  <a:solidFill>
                    <a:srgbClr val="000000"/>
                  </a:solidFill>
                  <a:latin typeface="Calibri"/>
                  <a:ea typeface="Calibri"/>
                  <a:cs typeface="Calibri"/>
                  <a:sym typeface="Calibri"/>
                </a:rPr>
                <a:t>Site </a:t>
              </a:r>
              <a:r>
                <a:rPr lang="en-US" sz="1100">
                  <a:latin typeface="Calibri"/>
                  <a:ea typeface="Calibri"/>
                  <a:cs typeface="Calibri"/>
                  <a:sym typeface="Calibri"/>
                </a:rPr>
                <a:t>assessment</a:t>
              </a:r>
              <a:endParaRPr sz="1100" b="0" i="0" u="none" strike="noStrike" cap="none">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0" i="0" u="none" strike="noStrike" cap="none">
                  <a:solidFill>
                    <a:srgbClr val="000000"/>
                  </a:solidFill>
                  <a:latin typeface="Calibri"/>
                  <a:ea typeface="Calibri"/>
                  <a:cs typeface="Calibri"/>
                  <a:sym typeface="Calibri"/>
                </a:rPr>
                <a:t>Tester competency-based </a:t>
              </a:r>
              <a:r>
                <a:rPr lang="en-US" sz="1100">
                  <a:latin typeface="Calibri"/>
                  <a:ea typeface="Calibri"/>
                  <a:cs typeface="Calibri"/>
                  <a:sym typeface="Calibri"/>
                </a:rPr>
                <a:t>assessment</a:t>
              </a:r>
              <a:r>
                <a:rPr lang="en-US" sz="1100" b="0" i="0" u="none" strike="noStrike" cap="none">
                  <a:solidFill>
                    <a:srgbClr val="000000"/>
                  </a:solidFill>
                  <a:latin typeface="Calibri"/>
                  <a:ea typeface="Calibri"/>
                  <a:cs typeface="Calibri"/>
                  <a:sym typeface="Calibri"/>
                </a:rPr>
                <a:t>: direct observation, PT…</a:t>
              </a:r>
              <a:endParaRPr sz="1400" b="0" i="0" u="none" strike="noStrike" cap="none">
                <a:solidFill>
                  <a:srgbClr val="000000"/>
                </a:solidFill>
                <a:latin typeface="Arial"/>
                <a:ea typeface="Arial"/>
                <a:cs typeface="Arial"/>
                <a:sym typeface="Arial"/>
              </a:endParaRPr>
            </a:p>
            <a:p>
              <a:pPr marL="57150" marR="0" lvl="1" indent="-69850" algn="l" rtl="0">
                <a:lnSpc>
                  <a:spcPct val="90000"/>
                </a:lnSpc>
                <a:spcBef>
                  <a:spcPts val="165"/>
                </a:spcBef>
                <a:spcAft>
                  <a:spcPts val="0"/>
                </a:spcAft>
                <a:buClr>
                  <a:srgbClr val="000000"/>
                </a:buClr>
                <a:buSzPts val="1100"/>
                <a:buFont typeface="Arial"/>
                <a:buChar char="•"/>
              </a:pPr>
              <a:r>
                <a:rPr lang="en-US" sz="1100" b="0" i="0" u="none" strike="noStrike" cap="none">
                  <a:solidFill>
                    <a:srgbClr val="000000"/>
                  </a:solidFill>
                  <a:latin typeface="Calibri"/>
                  <a:ea typeface="Calibri"/>
                  <a:cs typeface="Calibri"/>
                  <a:sym typeface="Calibri"/>
                </a:rPr>
                <a:t>Documents and records review</a:t>
              </a:r>
              <a:endParaRPr sz="1100" b="0" i="0" u="none" strike="noStrike" cap="none">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0" i="0" u="none" strike="noStrike" cap="none">
                  <a:solidFill>
                    <a:srgbClr val="000000"/>
                  </a:solidFill>
                  <a:latin typeface="Calibri"/>
                  <a:ea typeface="Calibri"/>
                  <a:cs typeface="Calibri"/>
                  <a:sym typeface="Calibri"/>
                </a:rPr>
                <a:t>M&amp;E: quality indicators review (including EQA results)</a:t>
              </a:r>
              <a:endParaRPr sz="1400" b="0" i="0" u="none" strike="noStrike" cap="none">
                <a:solidFill>
                  <a:srgbClr val="000000"/>
                </a:solidFill>
                <a:latin typeface="Arial"/>
                <a:ea typeface="Arial"/>
                <a:cs typeface="Arial"/>
                <a:sym typeface="Arial"/>
              </a:endParaRPr>
            </a:p>
          </p:txBody>
        </p:sp>
        <p:sp>
          <p:nvSpPr>
            <p:cNvPr id="158" name="Google Shape;158;p37"/>
            <p:cNvSpPr/>
            <p:nvPr/>
          </p:nvSpPr>
          <p:spPr>
            <a:xfrm>
              <a:off x="0" y="2266425"/>
              <a:ext cx="3189658" cy="107807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37"/>
            <p:cNvSpPr txBox="1"/>
            <p:nvPr/>
          </p:nvSpPr>
          <p:spPr>
            <a:xfrm>
              <a:off x="52627" y="2319052"/>
              <a:ext cx="3084404" cy="972822"/>
            </a:xfrm>
            <a:prstGeom prst="rect">
              <a:avLst/>
            </a:prstGeom>
            <a:noFill/>
            <a:ln>
              <a:noFill/>
            </a:ln>
          </p:spPr>
          <p:txBody>
            <a:bodyPr spcFirstLastPara="1" wrap="square" lIns="118100" tIns="59050" rIns="118100" bIns="590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Calibri"/>
                  <a:ea typeface="Calibri"/>
                  <a:cs typeface="Calibri"/>
                  <a:sym typeface="Calibri"/>
                </a:rPr>
                <a:t>Conducting</a:t>
              </a:r>
              <a:endParaRPr sz="3100" b="0" i="0" u="none" strike="noStrike" cap="none">
                <a:solidFill>
                  <a:schemeClr val="lt1"/>
                </a:solidFill>
                <a:latin typeface="Calibri"/>
                <a:ea typeface="Calibri"/>
                <a:cs typeface="Calibri"/>
                <a:sym typeface="Calibri"/>
              </a:endParaRPr>
            </a:p>
          </p:txBody>
        </p:sp>
        <p:sp>
          <p:nvSpPr>
            <p:cNvPr id="160" name="Google Shape;160;p37"/>
            <p:cNvSpPr/>
            <p:nvPr/>
          </p:nvSpPr>
          <p:spPr>
            <a:xfrm rot="5400000">
              <a:off x="5593680" y="1102191"/>
              <a:ext cx="862460" cy="5670504"/>
            </a:xfrm>
            <a:prstGeom prst="round2SameRect">
              <a:avLst>
                <a:gd name="adj1" fmla="val 16667"/>
                <a:gd name="adj2" fmla="val 0"/>
              </a:avLst>
            </a:prstGeom>
            <a:solidFill>
              <a:srgbClr val="CAD9E7">
                <a:alpha val="89411"/>
              </a:srgbClr>
            </a:solidFill>
            <a:ln w="25400" cap="flat" cmpd="sng">
              <a:solidFill>
                <a:srgbClr val="CAD9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37"/>
            <p:cNvSpPr txBox="1"/>
            <p:nvPr/>
          </p:nvSpPr>
          <p:spPr>
            <a:xfrm>
              <a:off x="3189658" y="3548315"/>
              <a:ext cx="5628402" cy="778256"/>
            </a:xfrm>
            <a:prstGeom prst="rect">
              <a:avLst/>
            </a:prstGeom>
            <a:noFill/>
            <a:ln>
              <a:noFill/>
            </a:ln>
          </p:spPr>
          <p:txBody>
            <a:bodyPr spcFirstLastPara="1" wrap="square" lIns="41900" tIns="20950" rIns="41900" bIns="20950" anchor="ctr"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en-US" sz="1100" b="0" i="0" u="none" strike="noStrike" cap="none">
                  <a:solidFill>
                    <a:srgbClr val="000000"/>
                  </a:solidFill>
                  <a:latin typeface="Calibri"/>
                  <a:ea typeface="Calibri"/>
                  <a:cs typeface="Calibri"/>
                  <a:sym typeface="Calibri"/>
                </a:rPr>
                <a:t>Fill and share the reporting Form/report</a:t>
              </a:r>
              <a:endParaRPr sz="1400" b="0" i="0" u="none" strike="noStrike" cap="none">
                <a:solidFill>
                  <a:srgbClr val="000000"/>
                </a:solidFill>
                <a:latin typeface="Arial"/>
                <a:ea typeface="Arial"/>
                <a:cs typeface="Arial"/>
                <a:sym typeface="Arial"/>
              </a:endParaRPr>
            </a:p>
            <a:p>
              <a:pPr marL="57150" marR="0" lvl="1" indent="-69850" algn="l" rtl="0">
                <a:lnSpc>
                  <a:spcPct val="90000"/>
                </a:lnSpc>
                <a:spcBef>
                  <a:spcPts val="165"/>
                </a:spcBef>
                <a:spcAft>
                  <a:spcPts val="0"/>
                </a:spcAft>
                <a:buClr>
                  <a:srgbClr val="000000"/>
                </a:buClr>
                <a:buSzPts val="1100"/>
                <a:buFont typeface="Arial"/>
                <a:buChar char="•"/>
              </a:pPr>
              <a:r>
                <a:rPr lang="en-US" sz="1100" b="0" i="0" u="none" strike="noStrike" cap="none">
                  <a:solidFill>
                    <a:srgbClr val="000000"/>
                  </a:solidFill>
                  <a:latin typeface="Calibri"/>
                  <a:ea typeface="Calibri"/>
                  <a:cs typeface="Calibri"/>
                  <a:sym typeface="Calibri"/>
                </a:rPr>
                <a:t>Provide direct feedback to the testing site including improvement/corrective action with action plan</a:t>
              </a:r>
              <a:endParaRPr sz="1400" b="0" i="0" u="none" strike="noStrike" cap="none">
                <a:solidFill>
                  <a:srgbClr val="000000"/>
                </a:solidFill>
                <a:latin typeface="Arial"/>
                <a:ea typeface="Arial"/>
                <a:cs typeface="Arial"/>
                <a:sym typeface="Arial"/>
              </a:endParaRPr>
            </a:p>
            <a:p>
              <a:pPr marL="57150" marR="0" lvl="1" indent="-69850" algn="l" rtl="0">
                <a:lnSpc>
                  <a:spcPct val="90000"/>
                </a:lnSpc>
                <a:spcBef>
                  <a:spcPts val="165"/>
                </a:spcBef>
                <a:spcAft>
                  <a:spcPts val="0"/>
                </a:spcAft>
                <a:buClr>
                  <a:srgbClr val="000000"/>
                </a:buClr>
                <a:buSzPts val="1100"/>
                <a:buFont typeface="Arial"/>
                <a:buChar char="•"/>
              </a:pPr>
              <a:r>
                <a:rPr lang="en-US" sz="1100" b="0" i="0" u="none" strike="noStrike" cap="none">
                  <a:solidFill>
                    <a:srgbClr val="000000"/>
                  </a:solidFill>
                  <a:latin typeface="Calibri"/>
                  <a:ea typeface="Calibri"/>
                  <a:cs typeface="Calibri"/>
                  <a:sym typeface="Calibri"/>
                </a:rPr>
                <a:t>Inform management line of findings</a:t>
              </a:r>
              <a:endParaRPr sz="1100" b="0" i="0" u="none" strike="noStrike" cap="none">
                <a:solidFill>
                  <a:srgbClr val="000000"/>
                </a:solidFill>
                <a:latin typeface="Calibri"/>
                <a:ea typeface="Calibri"/>
                <a:cs typeface="Calibri"/>
                <a:sym typeface="Calibri"/>
              </a:endParaRPr>
            </a:p>
          </p:txBody>
        </p:sp>
        <p:sp>
          <p:nvSpPr>
            <p:cNvPr id="162" name="Google Shape;162;p37"/>
            <p:cNvSpPr/>
            <p:nvPr/>
          </p:nvSpPr>
          <p:spPr>
            <a:xfrm>
              <a:off x="0" y="3362548"/>
              <a:ext cx="3189658" cy="107807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37"/>
            <p:cNvSpPr txBox="1"/>
            <p:nvPr/>
          </p:nvSpPr>
          <p:spPr>
            <a:xfrm>
              <a:off x="52627" y="3415175"/>
              <a:ext cx="3084404" cy="972822"/>
            </a:xfrm>
            <a:prstGeom prst="rect">
              <a:avLst/>
            </a:prstGeom>
            <a:noFill/>
            <a:ln>
              <a:noFill/>
            </a:ln>
          </p:spPr>
          <p:txBody>
            <a:bodyPr spcFirstLastPara="1" wrap="square" lIns="118100" tIns="59050" rIns="118100" bIns="590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Calibri"/>
                  <a:ea typeface="Calibri"/>
                  <a:cs typeface="Calibri"/>
                  <a:sym typeface="Calibri"/>
                </a:rPr>
                <a:t>Reporting</a:t>
              </a:r>
              <a:endParaRPr sz="3100" b="0" i="0" u="none" strike="noStrike" cap="none">
                <a:solidFill>
                  <a:schemeClr val="lt1"/>
                </a:solidFill>
                <a:latin typeface="Calibri"/>
                <a:ea typeface="Calibri"/>
                <a:cs typeface="Calibri"/>
                <a:sym typeface="Calibri"/>
              </a:endParaRPr>
            </a:p>
          </p:txBody>
        </p:sp>
        <p:sp>
          <p:nvSpPr>
            <p:cNvPr id="164" name="Google Shape;164;p37"/>
            <p:cNvSpPr/>
            <p:nvPr/>
          </p:nvSpPr>
          <p:spPr>
            <a:xfrm rot="5400000">
              <a:off x="5593680" y="2234171"/>
              <a:ext cx="862460" cy="5670504"/>
            </a:xfrm>
            <a:prstGeom prst="round2SameRect">
              <a:avLst>
                <a:gd name="adj1" fmla="val 16667"/>
                <a:gd name="adj2" fmla="val 0"/>
              </a:avLst>
            </a:prstGeom>
            <a:solidFill>
              <a:srgbClr val="CAD9E7">
                <a:alpha val="89411"/>
              </a:srgbClr>
            </a:solidFill>
            <a:ln w="25400" cap="flat" cmpd="sng">
              <a:solidFill>
                <a:srgbClr val="CAD9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37"/>
            <p:cNvSpPr txBox="1"/>
            <p:nvPr/>
          </p:nvSpPr>
          <p:spPr>
            <a:xfrm>
              <a:off x="3189658" y="4680295"/>
              <a:ext cx="5628402" cy="778256"/>
            </a:xfrm>
            <a:prstGeom prst="rect">
              <a:avLst/>
            </a:prstGeom>
            <a:noFill/>
            <a:ln>
              <a:noFill/>
            </a:ln>
          </p:spPr>
          <p:txBody>
            <a:bodyPr spcFirstLastPara="1" wrap="square" lIns="41900" tIns="20950" rIns="41900" bIns="20950" anchor="ctr"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en-US" sz="1100" b="0" i="0" u="none" strike="noStrike" cap="none">
                  <a:solidFill>
                    <a:srgbClr val="000000"/>
                  </a:solidFill>
                  <a:latin typeface="Calibri"/>
                  <a:ea typeface="Calibri"/>
                  <a:cs typeface="Calibri"/>
                  <a:sym typeface="Calibri"/>
                </a:rPr>
                <a:t>Regular contacts with the site to monitor </a:t>
              </a:r>
              <a:r>
                <a:rPr lang="en-US" sz="1100">
                  <a:latin typeface="Calibri"/>
                  <a:ea typeface="Calibri"/>
                  <a:cs typeface="Calibri"/>
                  <a:sym typeface="Calibri"/>
                </a:rPr>
                <a:t>implementation</a:t>
              </a:r>
              <a:r>
                <a:rPr lang="en-US" sz="1100" b="0" i="0" u="none" strike="noStrike" cap="none">
                  <a:solidFill>
                    <a:srgbClr val="000000"/>
                  </a:solidFill>
                  <a:latin typeface="Calibri"/>
                  <a:ea typeface="Calibri"/>
                  <a:cs typeface="Calibri"/>
                  <a:sym typeface="Calibri"/>
                </a:rPr>
                <a:t> of any corrective actions and improvement measures</a:t>
              </a:r>
              <a:endParaRPr sz="1100" b="0" i="0" u="none" strike="noStrike" cap="none">
                <a:solidFill>
                  <a:srgbClr val="000000"/>
                </a:solidFill>
                <a:latin typeface="Calibri"/>
                <a:ea typeface="Calibri"/>
                <a:cs typeface="Calibri"/>
                <a:sym typeface="Calibri"/>
              </a:endParaRPr>
            </a:p>
          </p:txBody>
        </p:sp>
        <p:sp>
          <p:nvSpPr>
            <p:cNvPr id="166" name="Google Shape;166;p37"/>
            <p:cNvSpPr/>
            <p:nvPr/>
          </p:nvSpPr>
          <p:spPr>
            <a:xfrm>
              <a:off x="0" y="4530385"/>
              <a:ext cx="3189658" cy="107807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37"/>
            <p:cNvSpPr txBox="1"/>
            <p:nvPr/>
          </p:nvSpPr>
          <p:spPr>
            <a:xfrm>
              <a:off x="52627" y="4583012"/>
              <a:ext cx="3084404" cy="972822"/>
            </a:xfrm>
            <a:prstGeom prst="rect">
              <a:avLst/>
            </a:prstGeom>
            <a:noFill/>
            <a:ln>
              <a:noFill/>
            </a:ln>
          </p:spPr>
          <p:txBody>
            <a:bodyPr spcFirstLastPara="1" wrap="square" lIns="118100" tIns="59050" rIns="118100" bIns="590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Calibri"/>
                  <a:ea typeface="Calibri"/>
                  <a:cs typeface="Calibri"/>
                  <a:sym typeface="Calibri"/>
                </a:rPr>
                <a:t>Following</a:t>
              </a:r>
              <a:endParaRPr sz="1400" b="0" i="0" u="none" strike="noStrike" cap="none">
                <a:solidFill>
                  <a:srgbClr val="000000"/>
                </a:solidFill>
                <a:latin typeface="Arial"/>
                <a:ea typeface="Arial"/>
                <a:cs typeface="Arial"/>
                <a:sym typeface="Arial"/>
              </a:endParaRPr>
            </a:p>
          </p:txBody>
        </p:sp>
      </p:grpSp>
      <p:sp>
        <p:nvSpPr>
          <p:cNvPr id="168" name="Google Shape;168;p37"/>
          <p:cNvSpPr txBox="1"/>
          <p:nvPr/>
        </p:nvSpPr>
        <p:spPr>
          <a:xfrm>
            <a:off x="838200" y="6385287"/>
            <a:ext cx="7315200" cy="501650"/>
          </a:xfrm>
          <a:prstGeom prst="rect">
            <a:avLst/>
          </a:prstGeom>
          <a:noFill/>
          <a:ln>
            <a:noFill/>
          </a:ln>
        </p:spPr>
        <p:txBody>
          <a:bodyPr spcFirstLastPara="1" wrap="square" lIns="0" tIns="0" rIns="0" bIns="0" anchor="ctr" anchorCtr="0">
            <a:noAutofit/>
          </a:bodyPr>
          <a:lstStyle/>
          <a:p>
            <a:r>
              <a:rPr lang="en-US" sz="1000" b="1" i="0" u="none" strike="noStrike" cap="none" dirty="0">
                <a:solidFill>
                  <a:schemeClr val="lt1"/>
                </a:solidFill>
                <a:latin typeface="Arial"/>
                <a:ea typeface="Arial"/>
                <a:cs typeface="Arial"/>
                <a:sym typeface="Arial"/>
              </a:rPr>
              <a:t>QMS non-lab testing sites; training package – </a:t>
            </a:r>
            <a:r>
              <a:rPr lang="en-US" sz="1000" b="1" dirty="0">
                <a:solidFill>
                  <a:schemeClr val="lt1"/>
                </a:solidFill>
              </a:rPr>
              <a:t>v1.0 </a:t>
            </a:r>
            <a:r>
              <a:rPr lang="en-US" sz="1000" b="1" i="0" u="none" strike="noStrike" cap="none" dirty="0">
                <a:solidFill>
                  <a:schemeClr val="lt1"/>
                </a:solidFill>
                <a:latin typeface="Arial"/>
                <a:ea typeface="Arial"/>
                <a:cs typeface="Arial"/>
                <a:sym typeface="Arial"/>
              </a:rPr>
              <a:t>| </a:t>
            </a:r>
            <a:r>
              <a:rPr lang="en-US" sz="1000" b="1" i="0" u="none" strike="noStrike" cap="none" dirty="0">
                <a:solidFill>
                  <a:schemeClr val="lt1"/>
                </a:solidFill>
                <a:latin typeface="Calibri"/>
                <a:ea typeface="Calibri"/>
                <a:cs typeface="Calibri"/>
                <a:sym typeface="Calibri"/>
              </a:rPr>
              <a:t>Site supportive supervision visits</a:t>
            </a:r>
            <a:endParaRPr lang="fr-FR" dirty="0">
              <a:solidFill>
                <a:schemeClr val="lt1"/>
              </a:solidFill>
              <a:sym typeface="Calibri"/>
            </a:endParaRPr>
          </a:p>
          <a:p>
            <a:pPr marL="0" marR="0" lvl="0" indent="0" algn="l">
              <a:lnSpc>
                <a:spcPct val="100000"/>
              </a:lnSpc>
              <a:spcBef>
                <a:spcPts val="0"/>
              </a:spcBef>
              <a:spcAft>
                <a:spcPts val="0"/>
              </a:spcAft>
              <a:buNone/>
            </a:pPr>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8"/>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7</a:t>
            </a:fld>
            <a:endParaRPr/>
          </a:p>
        </p:txBody>
      </p:sp>
      <p:sp>
        <p:nvSpPr>
          <p:cNvPr id="174" name="Google Shape;174;p38"/>
          <p:cNvSpPr txBox="1">
            <a:spLocks noGrp="1"/>
          </p:cNvSpPr>
          <p:nvPr>
            <p:ph type="title"/>
          </p:nvPr>
        </p:nvSpPr>
        <p:spPr>
          <a:xfrm>
            <a:off x="333073" y="17567"/>
            <a:ext cx="10515600" cy="942814"/>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accent1"/>
              </a:buClr>
              <a:buSzPts val="3600"/>
              <a:buFont typeface="Arial"/>
              <a:buNone/>
            </a:pPr>
            <a:r>
              <a:rPr lang="en-US" sz="3600" b="0" i="0" u="none" strike="noStrike" cap="none">
                <a:solidFill>
                  <a:schemeClr val="accent1"/>
                </a:solidFill>
                <a:latin typeface="Calibri"/>
                <a:ea typeface="Calibri"/>
                <a:cs typeface="Calibri"/>
                <a:sym typeface="Calibri"/>
              </a:rPr>
              <a:t>During a site supervision visit (1/2)</a:t>
            </a:r>
            <a:endParaRPr/>
          </a:p>
        </p:txBody>
      </p:sp>
      <p:sp>
        <p:nvSpPr>
          <p:cNvPr id="175" name="Google Shape;175;p38"/>
          <p:cNvSpPr txBox="1"/>
          <p:nvPr/>
        </p:nvSpPr>
        <p:spPr>
          <a:xfrm>
            <a:off x="838200" y="6385287"/>
            <a:ext cx="7315200" cy="501650"/>
          </a:xfrm>
          <a:prstGeom prst="rect">
            <a:avLst/>
          </a:prstGeom>
          <a:noFill/>
          <a:ln>
            <a:noFill/>
          </a:ln>
        </p:spPr>
        <p:txBody>
          <a:bodyPr spcFirstLastPara="1" wrap="square" lIns="0" tIns="0" rIns="0" bIns="0" anchor="ctr" anchorCtr="0">
            <a:noAutofit/>
          </a:bodyPr>
          <a:lstStyle/>
          <a:p>
            <a:r>
              <a:rPr lang="en-US" sz="1000" b="1" i="0" u="none" strike="noStrike" cap="none">
                <a:solidFill>
                  <a:schemeClr val="lt1"/>
                </a:solidFill>
                <a:latin typeface="Arial"/>
                <a:ea typeface="Arial"/>
                <a:cs typeface="Arial"/>
                <a:sym typeface="Arial"/>
              </a:rPr>
              <a:t>QMS non-lab testing sites; training package – </a:t>
            </a:r>
            <a:r>
              <a:rPr lang="en-US" sz="1000" b="1">
                <a:solidFill>
                  <a:schemeClr val="lt1"/>
                </a:solidFill>
              </a:rPr>
              <a:t>v1.0 </a:t>
            </a:r>
            <a:r>
              <a:rPr lang="en-US" sz="1000" b="1" i="0" u="none" strike="noStrike" cap="none">
                <a:solidFill>
                  <a:schemeClr val="lt1"/>
                </a:solidFill>
                <a:latin typeface="Arial"/>
                <a:ea typeface="Arial"/>
                <a:cs typeface="Arial"/>
                <a:sym typeface="Arial"/>
              </a:rPr>
              <a:t>| </a:t>
            </a:r>
            <a:r>
              <a:rPr lang="en-US" sz="1000" b="1" i="0" u="none" strike="noStrike" cap="none">
                <a:solidFill>
                  <a:schemeClr val="lt1"/>
                </a:solidFill>
                <a:latin typeface="Calibri"/>
                <a:ea typeface="Calibri"/>
                <a:cs typeface="Calibri"/>
                <a:sym typeface="Calibri"/>
              </a:rPr>
              <a:t>Site supportive supervision visits</a:t>
            </a:r>
            <a:endParaRPr lang="fr-FR">
              <a:solidFill>
                <a:schemeClr val="lt1"/>
              </a:solidFill>
              <a:sym typeface="Calibri"/>
            </a:endParaRPr>
          </a:p>
          <a:p>
            <a:pPr marL="0" marR="0" lvl="0" indent="0" algn="l">
              <a:lnSpc>
                <a:spcPct val="100000"/>
              </a:lnSpc>
              <a:spcBef>
                <a:spcPts val="0"/>
              </a:spcBef>
              <a:spcAft>
                <a:spcPts val="0"/>
              </a:spcAft>
              <a:buNone/>
            </a:pPr>
            <a:endParaRPr lang="fr-FR"/>
          </a:p>
        </p:txBody>
      </p:sp>
      <p:grpSp>
        <p:nvGrpSpPr>
          <p:cNvPr id="176" name="Google Shape;176;p38"/>
          <p:cNvGrpSpPr/>
          <p:nvPr/>
        </p:nvGrpSpPr>
        <p:grpSpPr>
          <a:xfrm>
            <a:off x="3301999" y="787400"/>
            <a:ext cx="8051799" cy="5350932"/>
            <a:chOff x="0" y="0"/>
            <a:chExt cx="8051799" cy="5350932"/>
          </a:xfrm>
        </p:grpSpPr>
        <p:sp>
          <p:nvSpPr>
            <p:cNvPr id="177" name="Google Shape;177;p38"/>
            <p:cNvSpPr/>
            <p:nvPr/>
          </p:nvSpPr>
          <p:spPr>
            <a:xfrm>
              <a:off x="0" y="0"/>
              <a:ext cx="8051799" cy="2407919"/>
            </a:xfrm>
            <a:prstGeom prst="roundRect">
              <a:avLst>
                <a:gd name="adj" fmla="val 10000"/>
              </a:avLst>
            </a:prstGeom>
            <a:solidFill>
              <a:srgbClr val="CAD9E7">
                <a:alpha val="89411"/>
              </a:srgbClr>
            </a:solidFill>
            <a:ln w="25400" cap="flat" cmpd="sng">
              <a:solidFill>
                <a:srgbClr val="CAD9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8"/>
            <p:cNvSpPr/>
            <p:nvPr/>
          </p:nvSpPr>
          <p:spPr>
            <a:xfrm>
              <a:off x="244140" y="321055"/>
              <a:ext cx="1400651" cy="1765807"/>
            </a:xfrm>
            <a:prstGeom prst="roundRect">
              <a:avLst>
                <a:gd name="adj" fmla="val 10000"/>
              </a:avLst>
            </a:prstGeom>
            <a:blipFill rotWithShape="1">
              <a:blip r:embed="rId3">
                <a:alphaModFix/>
              </a:blip>
              <a:stretch>
                <a:fillRect l="-998" r="-997"/>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38"/>
            <p:cNvSpPr/>
            <p:nvPr/>
          </p:nvSpPr>
          <p:spPr>
            <a:xfrm rot="10800000">
              <a:off x="244140" y="2407919"/>
              <a:ext cx="1400651" cy="2943013"/>
            </a:xfrm>
            <a:prstGeom prst="round2SameRect">
              <a:avLst>
                <a:gd name="adj1" fmla="val 10500"/>
                <a:gd name="adj2" fmla="val 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38"/>
            <p:cNvSpPr txBox="1"/>
            <p:nvPr/>
          </p:nvSpPr>
          <p:spPr>
            <a:xfrm>
              <a:off x="287215" y="2407919"/>
              <a:ext cx="1314501" cy="2899938"/>
            </a:xfrm>
            <a:prstGeom prst="rect">
              <a:avLst/>
            </a:prstGeom>
            <a:noFill/>
            <a:ln>
              <a:noFill/>
            </a:ln>
          </p:spPr>
          <p:txBody>
            <a:bodyPr spcFirstLastPara="1" wrap="square" lIns="106675" tIns="106675" rIns="106675" bIns="106675" anchor="t"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Calibri"/>
                  <a:ea typeface="Calibri"/>
                  <a:cs typeface="Calibri"/>
                  <a:sym typeface="Calibri"/>
                </a:rPr>
                <a:t>Review site records and documents </a:t>
              </a:r>
              <a:endParaRPr sz="1500" b="0" i="0" u="none" strike="noStrike" cap="none">
                <a:solidFill>
                  <a:schemeClr val="lt1"/>
                </a:solidFill>
                <a:latin typeface="Arial"/>
                <a:ea typeface="Arial"/>
                <a:cs typeface="Arial"/>
                <a:sym typeface="Arial"/>
              </a:endParaRPr>
            </a:p>
          </p:txBody>
        </p:sp>
        <p:sp>
          <p:nvSpPr>
            <p:cNvPr id="181" name="Google Shape;181;p38"/>
            <p:cNvSpPr/>
            <p:nvPr/>
          </p:nvSpPr>
          <p:spPr>
            <a:xfrm>
              <a:off x="1784857" y="321055"/>
              <a:ext cx="1400651" cy="1765807"/>
            </a:xfrm>
            <a:prstGeom prst="roundRect">
              <a:avLst>
                <a:gd name="adj" fmla="val 10000"/>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8"/>
            <p:cNvSpPr/>
            <p:nvPr/>
          </p:nvSpPr>
          <p:spPr>
            <a:xfrm rot="10800000">
              <a:off x="1784857" y="2407919"/>
              <a:ext cx="1400651" cy="2943013"/>
            </a:xfrm>
            <a:prstGeom prst="round2SameRect">
              <a:avLst>
                <a:gd name="adj1" fmla="val 10500"/>
                <a:gd name="adj2" fmla="val 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38"/>
            <p:cNvSpPr txBox="1"/>
            <p:nvPr/>
          </p:nvSpPr>
          <p:spPr>
            <a:xfrm>
              <a:off x="1827932" y="2407919"/>
              <a:ext cx="1314501" cy="2899938"/>
            </a:xfrm>
            <a:prstGeom prst="rect">
              <a:avLst/>
            </a:prstGeom>
            <a:noFill/>
            <a:ln>
              <a:noFill/>
            </a:ln>
          </p:spPr>
          <p:txBody>
            <a:bodyPr spcFirstLastPara="1" wrap="square" lIns="106675" tIns="106675" rIns="106675" bIns="106675" anchor="t"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Calibri"/>
                  <a:ea typeface="Calibri"/>
                  <a:cs typeface="Calibri"/>
                  <a:sym typeface="Calibri"/>
                </a:rPr>
                <a:t>Observe site organization and operations</a:t>
              </a:r>
              <a:endParaRPr sz="1500" b="0" i="0" u="none" strike="noStrike" cap="none">
                <a:solidFill>
                  <a:schemeClr val="lt1"/>
                </a:solidFill>
                <a:latin typeface="Arial"/>
                <a:ea typeface="Arial"/>
                <a:cs typeface="Arial"/>
                <a:sym typeface="Arial"/>
              </a:endParaRPr>
            </a:p>
          </p:txBody>
        </p:sp>
        <p:sp>
          <p:nvSpPr>
            <p:cNvPr id="184" name="Google Shape;184;p38"/>
            <p:cNvSpPr/>
            <p:nvPr/>
          </p:nvSpPr>
          <p:spPr>
            <a:xfrm>
              <a:off x="3325573" y="321055"/>
              <a:ext cx="1400651" cy="1765807"/>
            </a:xfrm>
            <a:prstGeom prst="roundRect">
              <a:avLst>
                <a:gd name="adj" fmla="val 10000"/>
              </a:avLst>
            </a:prstGeom>
            <a:blipFill rotWithShape="1">
              <a:blip r:embed="rId5">
                <a:alphaModFix/>
              </a:blip>
              <a:stretch>
                <a:fillRect l="-6996" r="-6996"/>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38"/>
            <p:cNvSpPr/>
            <p:nvPr/>
          </p:nvSpPr>
          <p:spPr>
            <a:xfrm rot="10800000">
              <a:off x="3325573" y="2407919"/>
              <a:ext cx="1400651" cy="2943013"/>
            </a:xfrm>
            <a:prstGeom prst="round2SameRect">
              <a:avLst>
                <a:gd name="adj1" fmla="val 10500"/>
                <a:gd name="adj2" fmla="val 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38"/>
            <p:cNvSpPr txBox="1"/>
            <p:nvPr/>
          </p:nvSpPr>
          <p:spPr>
            <a:xfrm>
              <a:off x="3368648" y="2407919"/>
              <a:ext cx="1314501" cy="2899938"/>
            </a:xfrm>
            <a:prstGeom prst="rect">
              <a:avLst/>
            </a:prstGeom>
            <a:noFill/>
            <a:ln>
              <a:noFill/>
            </a:ln>
          </p:spPr>
          <p:txBody>
            <a:bodyPr spcFirstLastPara="1" wrap="square" lIns="106675" tIns="106675" rIns="106675" bIns="106675" anchor="t"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Calibri"/>
                  <a:ea typeface="Calibri"/>
                  <a:cs typeface="Calibri"/>
                  <a:sym typeface="Calibri"/>
                </a:rPr>
                <a:t>Ask open ended questions? </a:t>
              </a:r>
              <a:endParaRPr sz="1500" b="0" i="0" u="none" strike="noStrike" cap="none">
                <a:solidFill>
                  <a:schemeClr val="lt1"/>
                </a:solidFill>
                <a:latin typeface="Arial"/>
                <a:ea typeface="Arial"/>
                <a:cs typeface="Arial"/>
                <a:sym typeface="Arial"/>
              </a:endParaRPr>
            </a:p>
          </p:txBody>
        </p:sp>
        <p:sp>
          <p:nvSpPr>
            <p:cNvPr id="187" name="Google Shape;187;p38"/>
            <p:cNvSpPr/>
            <p:nvPr/>
          </p:nvSpPr>
          <p:spPr>
            <a:xfrm>
              <a:off x="4866290" y="321055"/>
              <a:ext cx="1400651" cy="1765807"/>
            </a:xfrm>
            <a:prstGeom prst="roundRect">
              <a:avLst>
                <a:gd name="adj" fmla="val 10000"/>
              </a:avLst>
            </a:prstGeom>
            <a:blipFill rotWithShape="1">
              <a:blip r:embed="rId6">
                <a:alphaModFix/>
              </a:blip>
              <a:stretch>
                <a:fillRect l="-34996" r="-34996"/>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8"/>
            <p:cNvSpPr/>
            <p:nvPr/>
          </p:nvSpPr>
          <p:spPr>
            <a:xfrm rot="10800000">
              <a:off x="4866290" y="2407919"/>
              <a:ext cx="1400651" cy="2943013"/>
            </a:xfrm>
            <a:prstGeom prst="round2SameRect">
              <a:avLst>
                <a:gd name="adj1" fmla="val 10500"/>
                <a:gd name="adj2" fmla="val 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38"/>
            <p:cNvSpPr txBox="1"/>
            <p:nvPr/>
          </p:nvSpPr>
          <p:spPr>
            <a:xfrm>
              <a:off x="4909365" y="2407919"/>
              <a:ext cx="1314501" cy="2899938"/>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Calibri"/>
                  <a:ea typeface="Calibri"/>
                  <a:cs typeface="Calibri"/>
                  <a:sym typeface="Calibri"/>
                </a:rPr>
                <a:t>Follow client specimen through the entire testing process</a:t>
              </a:r>
              <a:endParaRPr sz="1500" b="0" i="0" u="none" strike="noStrike" cap="none">
                <a:solidFill>
                  <a:schemeClr val="lt1"/>
                </a:solidFill>
                <a:latin typeface="Arial"/>
                <a:ea typeface="Arial"/>
                <a:cs typeface="Arial"/>
                <a:sym typeface="Arial"/>
              </a:endParaRPr>
            </a:p>
            <a:p>
              <a:pPr marL="114300" marR="0" lvl="1" indent="-114300" algn="l" rtl="0">
                <a:lnSpc>
                  <a:spcPct val="90000"/>
                </a:lnSpc>
                <a:spcBef>
                  <a:spcPts val="525"/>
                </a:spcBef>
                <a:spcAft>
                  <a:spcPts val="0"/>
                </a:spcAft>
                <a:buClr>
                  <a:srgbClr val="000000"/>
                </a:buClr>
                <a:buSzPts val="1200"/>
                <a:buFont typeface="Arial"/>
                <a:buChar char="•"/>
              </a:pPr>
              <a:r>
                <a:rPr lang="en-US" sz="1200" b="0" i="0" u="none" strike="noStrike" cap="none">
                  <a:solidFill>
                    <a:schemeClr val="lt1"/>
                  </a:solidFill>
                  <a:latin typeface="Arial"/>
                  <a:ea typeface="Arial"/>
                  <a:cs typeface="Arial"/>
                  <a:sym typeface="Arial"/>
                </a:rPr>
                <a:t>from sample collection to result report and recording</a:t>
              </a:r>
              <a:endParaRPr sz="1200" b="0" i="0" u="none" strike="noStrike" cap="none">
                <a:solidFill>
                  <a:schemeClr val="lt1"/>
                </a:solidFill>
                <a:latin typeface="Arial"/>
                <a:ea typeface="Arial"/>
                <a:cs typeface="Arial"/>
                <a:sym typeface="Arial"/>
              </a:endParaRPr>
            </a:p>
          </p:txBody>
        </p:sp>
        <p:sp>
          <p:nvSpPr>
            <p:cNvPr id="190" name="Google Shape;190;p38"/>
            <p:cNvSpPr/>
            <p:nvPr/>
          </p:nvSpPr>
          <p:spPr>
            <a:xfrm>
              <a:off x="6407006" y="321055"/>
              <a:ext cx="1400651" cy="1765807"/>
            </a:xfrm>
            <a:prstGeom prst="roundRect">
              <a:avLst>
                <a:gd name="adj" fmla="val 10000"/>
              </a:avLst>
            </a:prstGeom>
            <a:blipFill rotWithShape="1">
              <a:blip r:embed="rId7">
                <a:alphaModFix/>
              </a:blip>
              <a:stretch>
                <a:fillRect l="-33996" r="-33994"/>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8"/>
            <p:cNvSpPr/>
            <p:nvPr/>
          </p:nvSpPr>
          <p:spPr>
            <a:xfrm rot="10800000">
              <a:off x="6407006" y="2407919"/>
              <a:ext cx="1400651" cy="2943013"/>
            </a:xfrm>
            <a:prstGeom prst="round2SameRect">
              <a:avLst>
                <a:gd name="adj1" fmla="val 10500"/>
                <a:gd name="adj2" fmla="val 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8"/>
            <p:cNvSpPr txBox="1"/>
            <p:nvPr/>
          </p:nvSpPr>
          <p:spPr>
            <a:xfrm>
              <a:off x="6450081" y="2407919"/>
              <a:ext cx="1314501" cy="2899938"/>
            </a:xfrm>
            <a:prstGeom prst="rect">
              <a:avLst/>
            </a:prstGeom>
            <a:noFill/>
            <a:ln>
              <a:noFill/>
            </a:ln>
          </p:spPr>
          <p:txBody>
            <a:bodyPr spcFirstLastPara="1" wrap="square" lIns="106675" tIns="106675" rIns="106675" bIns="106675" anchor="t"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Compile informations and disseminate findings</a:t>
              </a:r>
              <a:endParaRPr sz="1500" b="0" i="0" u="none" strike="noStrike" cap="none">
                <a:solidFill>
                  <a:schemeClr val="lt1"/>
                </a:solidFill>
                <a:latin typeface="Arial"/>
                <a:ea typeface="Arial"/>
                <a:cs typeface="Arial"/>
                <a:sym typeface="Arial"/>
              </a:endParaRPr>
            </a:p>
          </p:txBody>
        </p:sp>
      </p:grpSp>
      <p:sp>
        <p:nvSpPr>
          <p:cNvPr id="193" name="Google Shape;193;p38"/>
          <p:cNvSpPr txBox="1"/>
          <p:nvPr/>
        </p:nvSpPr>
        <p:spPr>
          <a:xfrm>
            <a:off x="0" y="2134050"/>
            <a:ext cx="3162299" cy="3077568"/>
          </a:xfrm>
          <a:prstGeom prst="rect">
            <a:avLst/>
          </a:prstGeom>
          <a:noFill/>
          <a:ln>
            <a:noFill/>
          </a:ln>
        </p:spPr>
        <p:txBody>
          <a:bodyPr spcFirstLastPara="1" wrap="square" lIns="91425" tIns="45700" rIns="91425" bIns="45700" anchor="t" anchorCtr="0">
            <a:noAutofit/>
          </a:bodyPr>
          <a:lstStyle/>
          <a:p>
            <a:pPr marL="460375" marR="0" lvl="1" indent="-342900" algn="just" rtl="0">
              <a:lnSpc>
                <a:spcPct val="150000"/>
              </a:lnSpc>
              <a:spcBef>
                <a:spcPts val="600"/>
              </a:spcBef>
              <a:spcAft>
                <a:spcPts val="0"/>
              </a:spcAft>
              <a:buClr>
                <a:schemeClr val="accent1"/>
              </a:buClr>
              <a:buSzPts val="1800"/>
              <a:buFont typeface="Noto Sans Symbols"/>
              <a:buChar char="❑"/>
            </a:pPr>
            <a:r>
              <a:rPr lang="en-US" sz="1800" b="1" i="0" u="none" strike="noStrike" cap="none">
                <a:solidFill>
                  <a:srgbClr val="212121"/>
                </a:solidFill>
                <a:latin typeface="Calibri"/>
                <a:ea typeface="Calibri"/>
                <a:cs typeface="Calibri"/>
                <a:sym typeface="Calibri"/>
              </a:rPr>
              <a:t>Put the personnel at ease</a:t>
            </a:r>
            <a:endParaRPr sz="1400" b="0" i="0" u="none" strike="noStrike" cap="none">
              <a:solidFill>
                <a:srgbClr val="000000"/>
              </a:solidFill>
              <a:latin typeface="Arial"/>
              <a:ea typeface="Arial"/>
              <a:cs typeface="Arial"/>
              <a:sym typeface="Arial"/>
            </a:endParaRPr>
          </a:p>
          <a:p>
            <a:pPr marL="460375" marR="0" lvl="1" indent="-342900" algn="just" rtl="0">
              <a:lnSpc>
                <a:spcPct val="150000"/>
              </a:lnSpc>
              <a:spcBef>
                <a:spcPts val="600"/>
              </a:spcBef>
              <a:spcAft>
                <a:spcPts val="0"/>
              </a:spcAft>
              <a:buClr>
                <a:schemeClr val="accent1"/>
              </a:buClr>
              <a:buSzPts val="1800"/>
              <a:buFont typeface="Noto Sans Symbols"/>
              <a:buChar char="❑"/>
            </a:pPr>
            <a:r>
              <a:rPr lang="en-US" sz="1800" b="1" i="0" u="none" strike="noStrike" cap="none">
                <a:solidFill>
                  <a:srgbClr val="212121"/>
                </a:solidFill>
                <a:latin typeface="Calibri"/>
                <a:ea typeface="Calibri"/>
                <a:cs typeface="Calibri"/>
                <a:sym typeface="Calibri"/>
              </a:rPr>
              <a:t>Show respect and allay fears</a:t>
            </a:r>
            <a:endParaRPr sz="1400" b="0" i="0" u="none" strike="noStrike" cap="none">
              <a:solidFill>
                <a:srgbClr val="000000"/>
              </a:solidFill>
              <a:latin typeface="Arial"/>
              <a:ea typeface="Arial"/>
              <a:cs typeface="Arial"/>
              <a:sym typeface="Arial"/>
            </a:endParaRPr>
          </a:p>
          <a:p>
            <a:pPr marL="460375" marR="0" lvl="1" indent="-342900" algn="l" rtl="0">
              <a:lnSpc>
                <a:spcPct val="150000"/>
              </a:lnSpc>
              <a:spcBef>
                <a:spcPts val="600"/>
              </a:spcBef>
              <a:spcAft>
                <a:spcPts val="0"/>
              </a:spcAft>
              <a:buClr>
                <a:schemeClr val="accent1"/>
              </a:buClr>
              <a:buSzPts val="1800"/>
              <a:buFont typeface="Noto Sans Symbols"/>
              <a:buChar char="❑"/>
            </a:pPr>
            <a:r>
              <a:rPr lang="en-US" sz="1800" b="1" i="0" u="none" strike="noStrike" cap="none">
                <a:solidFill>
                  <a:srgbClr val="212121"/>
                </a:solidFill>
                <a:latin typeface="Calibri"/>
                <a:ea typeface="Calibri"/>
                <a:cs typeface="Calibri"/>
                <a:sym typeface="Calibri"/>
              </a:rPr>
              <a:t>Provide constructive feedbacks</a:t>
            </a:r>
            <a:endParaRPr sz="1400" b="0" i="0" u="none" strike="noStrike" cap="none">
              <a:solidFill>
                <a:srgbClr val="000000"/>
              </a:solidFill>
              <a:latin typeface="Arial"/>
              <a:ea typeface="Arial"/>
              <a:cs typeface="Arial"/>
              <a:sym typeface="Arial"/>
            </a:endParaRPr>
          </a:p>
          <a:p>
            <a:pPr marL="117475" marR="0" lvl="1" indent="0" algn="l" rtl="0">
              <a:lnSpc>
                <a:spcPct val="150000"/>
              </a:lnSpc>
              <a:spcBef>
                <a:spcPts val="600"/>
              </a:spcBef>
              <a:spcAft>
                <a:spcPts val="0"/>
              </a:spcAft>
              <a:buClr>
                <a:schemeClr val="accent1"/>
              </a:buClr>
              <a:buSzPts val="1800"/>
              <a:buFont typeface="Arial"/>
              <a:buNone/>
            </a:pPr>
            <a:endParaRPr sz="1800" b="1" i="0" u="none" strike="noStrike" cap="none">
              <a:solidFill>
                <a:srgbClr val="212121"/>
              </a:solidFill>
              <a:latin typeface="Calibri"/>
              <a:ea typeface="Calibri"/>
              <a:cs typeface="Calibri"/>
              <a:sym typeface="Calibri"/>
            </a:endParaRPr>
          </a:p>
          <a:p>
            <a:pPr marL="460375" marR="0" lvl="1" indent="-228600" algn="just" rtl="0">
              <a:lnSpc>
                <a:spcPct val="150000"/>
              </a:lnSpc>
              <a:spcBef>
                <a:spcPts val="600"/>
              </a:spcBef>
              <a:spcAft>
                <a:spcPts val="0"/>
              </a:spcAft>
              <a:buClr>
                <a:schemeClr val="accent1"/>
              </a:buClr>
              <a:buSzPts val="1800"/>
              <a:buFont typeface="Noto Sans Symbols"/>
              <a:buNone/>
            </a:pPr>
            <a:endParaRPr sz="1800" b="1" i="0" u="none" strike="noStrike" cap="none">
              <a:solidFill>
                <a:srgbClr val="212121"/>
              </a:solidFill>
              <a:latin typeface="Calibri"/>
              <a:ea typeface="Calibri"/>
              <a:cs typeface="Calibri"/>
              <a:sym typeface="Calibri"/>
            </a:endParaRPr>
          </a:p>
          <a:p>
            <a:pPr marL="101600" marR="0" lvl="0" indent="0" algn="l" rtl="0">
              <a:lnSpc>
                <a:spcPct val="150000"/>
              </a:lnSpc>
              <a:spcBef>
                <a:spcPts val="1000"/>
              </a:spcBef>
              <a:spcAft>
                <a:spcPts val="0"/>
              </a:spcAft>
              <a:buClr>
                <a:schemeClr val="accent1"/>
              </a:buClr>
              <a:buSzPts val="2000"/>
              <a:buFont typeface="Arial"/>
              <a:buNone/>
            </a:pPr>
            <a:endParaRPr sz="1800" b="1" i="0" u="none" strike="noStrike" cap="none">
              <a:solidFill>
                <a:srgbClr val="21212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9"/>
          <p:cNvSpPr txBox="1">
            <a:spLocks noGrp="1"/>
          </p:cNvSpPr>
          <p:nvPr>
            <p:ph type="title"/>
          </p:nvPr>
        </p:nvSpPr>
        <p:spPr>
          <a:xfrm>
            <a:off x="325780" y="247050"/>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During a supervision visit (2/2)</a:t>
            </a:r>
            <a:br>
              <a:rPr lang="en-US">
                <a:latin typeface="Calibri"/>
                <a:ea typeface="Calibri"/>
                <a:cs typeface="Calibri"/>
                <a:sym typeface="Calibri"/>
              </a:rPr>
            </a:br>
            <a:endParaRPr>
              <a:latin typeface="Calibri"/>
              <a:ea typeface="Calibri"/>
              <a:cs typeface="Calibri"/>
              <a:sym typeface="Calibri"/>
            </a:endParaRPr>
          </a:p>
        </p:txBody>
      </p:sp>
      <p:sp>
        <p:nvSpPr>
          <p:cNvPr id="200" name="Google Shape;200;p39"/>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8</a:t>
            </a:fld>
            <a:endParaRPr/>
          </a:p>
        </p:txBody>
      </p:sp>
      <p:grpSp>
        <p:nvGrpSpPr>
          <p:cNvPr id="201" name="Google Shape;201;p39"/>
          <p:cNvGrpSpPr/>
          <p:nvPr/>
        </p:nvGrpSpPr>
        <p:grpSpPr>
          <a:xfrm>
            <a:off x="309554" y="664764"/>
            <a:ext cx="11299369" cy="5637891"/>
            <a:chOff x="0" y="-1"/>
            <a:chExt cx="11299369" cy="5637891"/>
          </a:xfrm>
        </p:grpSpPr>
        <p:sp>
          <p:nvSpPr>
            <p:cNvPr id="202" name="Google Shape;202;p39"/>
            <p:cNvSpPr/>
            <p:nvPr/>
          </p:nvSpPr>
          <p:spPr>
            <a:xfrm rot="5400000">
              <a:off x="-222146" y="222146"/>
              <a:ext cx="1480976" cy="1036683"/>
            </a:xfrm>
            <a:prstGeom prst="chevron">
              <a:avLst>
                <a:gd name="adj" fmla="val 5000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39"/>
            <p:cNvSpPr txBox="1"/>
            <p:nvPr/>
          </p:nvSpPr>
          <p:spPr>
            <a:xfrm>
              <a:off x="1" y="518342"/>
              <a:ext cx="1036683" cy="444293"/>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a:solidFill>
                    <a:schemeClr val="lt1"/>
                  </a:solidFill>
                  <a:latin typeface="Arial Black"/>
                  <a:ea typeface="Arial Black"/>
                  <a:cs typeface="Arial Black"/>
                  <a:sym typeface="Arial Black"/>
                </a:rPr>
                <a:t>R</a:t>
              </a:r>
              <a:endParaRPr sz="1400" b="0" i="0" u="none" strike="noStrike" cap="none">
                <a:solidFill>
                  <a:srgbClr val="000000"/>
                </a:solidFill>
                <a:latin typeface="Arial"/>
                <a:ea typeface="Arial"/>
                <a:cs typeface="Arial"/>
                <a:sym typeface="Arial"/>
              </a:endParaRPr>
            </a:p>
          </p:txBody>
        </p:sp>
        <p:sp>
          <p:nvSpPr>
            <p:cNvPr id="204" name="Google Shape;204;p39"/>
            <p:cNvSpPr/>
            <p:nvPr/>
          </p:nvSpPr>
          <p:spPr>
            <a:xfrm rot="5400000">
              <a:off x="5686456" y="-4645952"/>
              <a:ext cx="963140" cy="10262687"/>
            </a:xfrm>
            <a:prstGeom prst="round2SameRect">
              <a:avLst>
                <a:gd name="adj1" fmla="val 16667"/>
                <a:gd name="adj2" fmla="val 0"/>
              </a:avLst>
            </a:prstGeom>
            <a:solidFill>
              <a:schemeClr val="lt1">
                <a:alpha val="89411"/>
              </a:scheme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39"/>
            <p:cNvSpPr txBox="1"/>
            <p:nvPr/>
          </p:nvSpPr>
          <p:spPr>
            <a:xfrm>
              <a:off x="1036683" y="50838"/>
              <a:ext cx="10215670" cy="869106"/>
            </a:xfrm>
            <a:prstGeom prst="rect">
              <a:avLst/>
            </a:prstGeom>
            <a:noFill/>
            <a:ln>
              <a:noFill/>
            </a:ln>
          </p:spPr>
          <p:txBody>
            <a:bodyPr spcFirstLastPara="1" wrap="square" lIns="128000" tIns="11425" rIns="11425" bIns="11425" anchor="ctr" anchorCtr="0">
              <a:noAutofit/>
            </a:bodyPr>
            <a:lstStyle/>
            <a:p>
              <a:pPr marL="171450" marR="0" lvl="1" indent="-171450" algn="just" rtl="0">
                <a:lnSpc>
                  <a:spcPct val="90000"/>
                </a:lnSpc>
                <a:spcBef>
                  <a:spcPts val="0"/>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Review </a:t>
              </a:r>
              <a:r>
                <a:rPr lang="en-US" sz="1800" b="0" i="0" u="none" strike="noStrike" cap="none">
                  <a:solidFill>
                    <a:srgbClr val="000000"/>
                  </a:solidFill>
                  <a:latin typeface="Arial"/>
                  <a:ea typeface="Arial"/>
                  <a:cs typeface="Arial"/>
                  <a:sym typeface="Arial"/>
                </a:rPr>
                <a:t>site documents and records: registers, standard operating procedures (SOPs), job aids, HR authorization of work, EQA results, previous visits reports, incident reports… to ensure all are complete, updated and accurate...</a:t>
              </a:r>
              <a:endParaRPr sz="1400" b="0" i="0" u="none" strike="noStrike" cap="none">
                <a:solidFill>
                  <a:srgbClr val="000000"/>
                </a:solidFill>
                <a:latin typeface="Arial"/>
                <a:ea typeface="Arial"/>
                <a:cs typeface="Arial"/>
                <a:sym typeface="Arial"/>
              </a:endParaRPr>
            </a:p>
          </p:txBody>
        </p:sp>
        <p:sp>
          <p:nvSpPr>
            <p:cNvPr id="206" name="Google Shape;206;p39"/>
            <p:cNvSpPr/>
            <p:nvPr/>
          </p:nvSpPr>
          <p:spPr>
            <a:xfrm rot="5400000">
              <a:off x="-222146" y="1589126"/>
              <a:ext cx="1480976" cy="1036683"/>
            </a:xfrm>
            <a:prstGeom prst="chevron">
              <a:avLst>
                <a:gd name="adj" fmla="val 50000"/>
              </a:avLst>
            </a:prstGeom>
            <a:solidFill>
              <a:srgbClr val="50C9B6"/>
            </a:solidFill>
            <a:ln w="25400" cap="flat" cmpd="sng">
              <a:solidFill>
                <a:srgbClr val="50C9B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9"/>
            <p:cNvSpPr txBox="1"/>
            <p:nvPr/>
          </p:nvSpPr>
          <p:spPr>
            <a:xfrm>
              <a:off x="1" y="1885322"/>
              <a:ext cx="1036683" cy="444293"/>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a:solidFill>
                    <a:schemeClr val="lt1"/>
                  </a:solidFill>
                  <a:latin typeface="Arial Black"/>
                  <a:ea typeface="Arial Black"/>
                  <a:cs typeface="Arial Black"/>
                  <a:sym typeface="Arial Black"/>
                </a:rPr>
                <a:t>O</a:t>
              </a:r>
              <a:endParaRPr sz="1400" b="0" i="0" u="none" strike="noStrike" cap="none">
                <a:solidFill>
                  <a:srgbClr val="000000"/>
                </a:solidFill>
                <a:latin typeface="Arial"/>
                <a:ea typeface="Arial"/>
                <a:cs typeface="Arial"/>
                <a:sym typeface="Arial"/>
              </a:endParaRPr>
            </a:p>
          </p:txBody>
        </p:sp>
        <p:sp>
          <p:nvSpPr>
            <p:cNvPr id="208" name="Google Shape;208;p39"/>
            <p:cNvSpPr/>
            <p:nvPr/>
          </p:nvSpPr>
          <p:spPr>
            <a:xfrm rot="5400000">
              <a:off x="5278885" y="-3117955"/>
              <a:ext cx="1745853" cy="10262687"/>
            </a:xfrm>
            <a:prstGeom prst="round2SameRect">
              <a:avLst>
                <a:gd name="adj1" fmla="val 16667"/>
                <a:gd name="adj2" fmla="val 0"/>
              </a:avLst>
            </a:prstGeom>
            <a:solidFill>
              <a:schemeClr val="lt1">
                <a:alpha val="89411"/>
              </a:schemeClr>
            </a:solidFill>
            <a:ln w="25400" cap="flat" cmpd="sng">
              <a:solidFill>
                <a:srgbClr val="50C9B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39"/>
            <p:cNvSpPr txBox="1"/>
            <p:nvPr/>
          </p:nvSpPr>
          <p:spPr>
            <a:xfrm>
              <a:off x="1020468" y="1225688"/>
              <a:ext cx="10177461" cy="1575401"/>
            </a:xfrm>
            <a:prstGeom prst="rect">
              <a:avLst/>
            </a:prstGeom>
            <a:noFill/>
            <a:ln>
              <a:noFill/>
            </a:ln>
          </p:spPr>
          <p:txBody>
            <a:bodyPr spcFirstLastPara="1" wrap="square" lIns="128000" tIns="11425" rIns="11425" bIns="11425" anchor="ctr" anchorCtr="0">
              <a:noAutofit/>
            </a:bodyPr>
            <a:lstStyle/>
            <a:p>
              <a:pPr marL="171450" marR="0" lvl="1" indent="-171450" algn="just" rtl="0">
                <a:lnSpc>
                  <a:spcPct val="90000"/>
                </a:lnSpc>
                <a:spcBef>
                  <a:spcPts val="0"/>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OBSERVE </a:t>
              </a:r>
              <a:r>
                <a:rPr lang="en-US" sz="1800" b="0" i="0" u="none" strike="noStrike" cap="none">
                  <a:solidFill>
                    <a:srgbClr val="000000"/>
                  </a:solidFill>
                  <a:latin typeface="Arial"/>
                  <a:ea typeface="Arial"/>
                  <a:cs typeface="Arial"/>
                  <a:sym typeface="Arial"/>
                </a:rPr>
                <a:t>rapid testing site operations to ensure that:</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All testing points are adapted to perform testing (using check list): organization, safety…</a:t>
              </a:r>
              <a:endParaRPr sz="1800" b="0" i="0" u="none" strike="noStrike" cap="none">
                <a:solidFill>
                  <a:schemeClr val="dk1"/>
                </a:solidFill>
                <a:latin typeface="Arial"/>
                <a:ea typeface="Arial"/>
                <a:cs typeface="Arial"/>
                <a:sym typeface="Arial"/>
              </a:endParaRPr>
            </a:p>
            <a:p>
              <a:pPr marL="171450" marR="0" lvl="1" indent="-171450" algn="l" rtl="0">
                <a:lnSpc>
                  <a:spcPct val="90000"/>
                </a:lnSpc>
                <a:spcBef>
                  <a:spcPts val="27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All tests are conducted according to validated procedure and QMS measures are in place  (using </a:t>
              </a:r>
              <a:r>
                <a:rPr lang="en-US" sz="1800"/>
                <a:t>checklist</a:t>
              </a:r>
              <a:r>
                <a:rPr lang="en-US" sz="1800" b="0" i="0" u="none" strike="noStrike" cap="none">
                  <a:solidFill>
                    <a:srgbClr val="000000"/>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p>
              <a:pPr marL="171450" marR="0" lvl="1" indent="-171450" algn="l" rtl="0">
                <a:lnSpc>
                  <a:spcPct val="90000"/>
                </a:lnSpc>
                <a:spcBef>
                  <a:spcPts val="27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Identified gaps and improvement areas and propose corrective/improvement actions.</a:t>
              </a:r>
              <a:endParaRPr sz="1400" b="0" i="0" u="none" strike="noStrike" cap="none">
                <a:solidFill>
                  <a:srgbClr val="000000"/>
                </a:solidFill>
                <a:latin typeface="Arial"/>
                <a:ea typeface="Arial"/>
                <a:cs typeface="Arial"/>
                <a:sym typeface="Arial"/>
              </a:endParaRPr>
            </a:p>
          </p:txBody>
        </p:sp>
        <p:sp>
          <p:nvSpPr>
            <p:cNvPr id="210" name="Google Shape;210;p39"/>
            <p:cNvSpPr/>
            <p:nvPr/>
          </p:nvSpPr>
          <p:spPr>
            <a:xfrm rot="5400000">
              <a:off x="-222146" y="3182715"/>
              <a:ext cx="1480976" cy="1036683"/>
            </a:xfrm>
            <a:prstGeom prst="chevron">
              <a:avLst>
                <a:gd name="adj" fmla="val 50000"/>
              </a:avLst>
            </a:prstGeom>
            <a:solidFill>
              <a:srgbClr val="48BD62"/>
            </a:solidFill>
            <a:ln w="25400" cap="flat" cmpd="sng">
              <a:solidFill>
                <a:srgbClr val="48BD6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39"/>
            <p:cNvSpPr txBox="1"/>
            <p:nvPr/>
          </p:nvSpPr>
          <p:spPr>
            <a:xfrm>
              <a:off x="1" y="3478911"/>
              <a:ext cx="1036683" cy="444293"/>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a:solidFill>
                    <a:schemeClr val="lt1"/>
                  </a:solidFill>
                  <a:latin typeface="Arial Black"/>
                  <a:ea typeface="Arial Black"/>
                  <a:cs typeface="Arial Black"/>
                  <a:sym typeface="Arial Black"/>
                </a:rPr>
                <a:t>A</a:t>
              </a:r>
              <a:endParaRPr sz="1400" b="0" i="0" u="none" strike="noStrike" cap="none">
                <a:solidFill>
                  <a:srgbClr val="000000"/>
                </a:solidFill>
                <a:latin typeface="Arial"/>
                <a:ea typeface="Arial"/>
                <a:cs typeface="Arial"/>
                <a:sym typeface="Arial"/>
              </a:endParaRPr>
            </a:p>
          </p:txBody>
        </p:sp>
        <p:sp>
          <p:nvSpPr>
            <p:cNvPr id="212" name="Google Shape;212;p39"/>
            <p:cNvSpPr/>
            <p:nvPr/>
          </p:nvSpPr>
          <p:spPr>
            <a:xfrm rot="5400000">
              <a:off x="5479185" y="-1500889"/>
              <a:ext cx="1370704" cy="10262687"/>
            </a:xfrm>
            <a:prstGeom prst="round2SameRect">
              <a:avLst>
                <a:gd name="adj1" fmla="val 16667"/>
                <a:gd name="adj2" fmla="val 0"/>
              </a:avLst>
            </a:prstGeom>
            <a:solidFill>
              <a:schemeClr val="lt1">
                <a:alpha val="89411"/>
              </a:schemeClr>
            </a:solidFill>
            <a:ln w="25400" cap="flat" cmpd="sng">
              <a:solidFill>
                <a:srgbClr val="48BD6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39"/>
            <p:cNvSpPr txBox="1"/>
            <p:nvPr/>
          </p:nvSpPr>
          <p:spPr>
            <a:xfrm>
              <a:off x="1033194" y="3012014"/>
              <a:ext cx="10195775" cy="1236880"/>
            </a:xfrm>
            <a:prstGeom prst="rect">
              <a:avLst/>
            </a:prstGeom>
            <a:noFill/>
            <a:ln>
              <a:noFill/>
            </a:ln>
          </p:spPr>
          <p:txBody>
            <a:bodyPr spcFirstLastPara="1" wrap="square" lIns="128000" tIns="11425" rIns="11425" bIns="11425" anchor="ctr" anchorCtr="0">
              <a:noAutofit/>
            </a:bodyPr>
            <a:lstStyle/>
            <a:p>
              <a:pPr marL="171450" marR="0" lvl="1" indent="-171450" algn="just" rtl="0">
                <a:lnSpc>
                  <a:spcPct val="90000"/>
                </a:lnSpc>
                <a:spcBef>
                  <a:spcPts val="0"/>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ASK </a:t>
              </a:r>
              <a:r>
                <a:rPr lang="en-US" sz="1800" b="0" i="0" u="none" strike="noStrike" cap="none">
                  <a:solidFill>
                    <a:srgbClr val="000000"/>
                  </a:solidFill>
                  <a:latin typeface="Arial"/>
                  <a:ea typeface="Arial"/>
                  <a:cs typeface="Arial"/>
                  <a:sym typeface="Arial"/>
                </a:rPr>
                <a:t>open-ended questions to clarify evidence gathered and observations made. Ask questions such as "show me how..." or "tell me about...". It is often not necessary to ask every question on the checklist word for word.</a:t>
              </a:r>
              <a:endParaRPr sz="1400" b="0" i="0" u="none" strike="noStrike" cap="none">
                <a:solidFill>
                  <a:srgbClr val="000000"/>
                </a:solidFill>
                <a:latin typeface="Arial"/>
                <a:ea typeface="Arial"/>
                <a:cs typeface="Arial"/>
                <a:sym typeface="Arial"/>
              </a:endParaRPr>
            </a:p>
          </p:txBody>
        </p:sp>
        <p:sp>
          <p:nvSpPr>
            <p:cNvPr id="214" name="Google Shape;214;p39"/>
            <p:cNvSpPr/>
            <p:nvPr/>
          </p:nvSpPr>
          <p:spPr>
            <a:xfrm rot="5400000">
              <a:off x="-222146" y="4379061"/>
              <a:ext cx="1480976" cy="1036683"/>
            </a:xfrm>
            <a:prstGeom prst="chevron">
              <a:avLst>
                <a:gd name="adj" fmla="val 50000"/>
              </a:avLst>
            </a:prstGeom>
            <a:solidFill>
              <a:srgbClr val="6FAB46"/>
            </a:solidFill>
            <a:ln w="25400" cap="flat" cmpd="sng">
              <a:solidFill>
                <a:srgbClr val="6FAB4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39"/>
            <p:cNvSpPr txBox="1"/>
            <p:nvPr/>
          </p:nvSpPr>
          <p:spPr>
            <a:xfrm>
              <a:off x="1" y="4675257"/>
              <a:ext cx="1036683" cy="444293"/>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a:solidFill>
                    <a:schemeClr val="lt1"/>
                  </a:solidFill>
                  <a:latin typeface="Arial Black"/>
                  <a:ea typeface="Arial Black"/>
                  <a:cs typeface="Arial Black"/>
                  <a:sym typeface="Arial Black"/>
                </a:rPr>
                <a:t>D</a:t>
              </a:r>
              <a:endParaRPr sz="1400" b="0" i="0" u="none" strike="noStrike" cap="none">
                <a:solidFill>
                  <a:srgbClr val="000000"/>
                </a:solidFill>
                <a:latin typeface="Arial"/>
                <a:ea typeface="Arial"/>
                <a:cs typeface="Arial"/>
                <a:sym typeface="Arial"/>
              </a:endParaRPr>
            </a:p>
          </p:txBody>
        </p:sp>
        <p:sp>
          <p:nvSpPr>
            <p:cNvPr id="216" name="Google Shape;216;p39"/>
            <p:cNvSpPr/>
            <p:nvPr/>
          </p:nvSpPr>
          <p:spPr>
            <a:xfrm rot="5400000">
              <a:off x="5670494" y="-190233"/>
              <a:ext cx="962634" cy="10262687"/>
            </a:xfrm>
            <a:prstGeom prst="round2SameRect">
              <a:avLst>
                <a:gd name="adj1" fmla="val 16667"/>
                <a:gd name="adj2" fmla="val 0"/>
              </a:avLst>
            </a:prstGeom>
            <a:solidFill>
              <a:schemeClr val="lt1">
                <a:alpha val="89411"/>
              </a:schemeClr>
            </a:solidFill>
            <a:ln w="25400" cap="flat" cmpd="sng">
              <a:solidFill>
                <a:srgbClr val="6FAB4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39"/>
            <p:cNvSpPr txBox="1"/>
            <p:nvPr/>
          </p:nvSpPr>
          <p:spPr>
            <a:xfrm>
              <a:off x="1020468" y="4506785"/>
              <a:ext cx="10215695" cy="868650"/>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DISCOVER</a:t>
              </a:r>
              <a:r>
                <a:rPr lang="en-US" sz="1800" b="0" i="0" u="none" strike="noStrike" cap="none">
                  <a:solidFill>
                    <a:srgbClr val="000000"/>
                  </a:solidFill>
                  <a:latin typeface="Arial"/>
                  <a:ea typeface="Arial"/>
                  <a:cs typeface="Arial"/>
                  <a:sym typeface="Arial"/>
                </a:rPr>
                <a:t>: Whenever possible, follow a sample through the specified RDT process, from sample collection to testing, analysis, and results reporting.</a:t>
              </a:r>
              <a:endParaRPr sz="1400" b="0" i="0" u="none" strike="noStrike" cap="none">
                <a:solidFill>
                  <a:srgbClr val="000000"/>
                </a:solidFill>
                <a:latin typeface="Arial"/>
                <a:ea typeface="Arial"/>
                <a:cs typeface="Arial"/>
                <a:sym typeface="Arial"/>
              </a:endParaRPr>
            </a:p>
          </p:txBody>
        </p:sp>
      </p:grpSp>
      <p:sp>
        <p:nvSpPr>
          <p:cNvPr id="218" name="Google Shape;218;p39"/>
          <p:cNvSpPr txBox="1"/>
          <p:nvPr/>
        </p:nvSpPr>
        <p:spPr>
          <a:xfrm>
            <a:off x="838200" y="6385287"/>
            <a:ext cx="7315200" cy="501650"/>
          </a:xfrm>
          <a:prstGeom prst="rect">
            <a:avLst/>
          </a:prstGeom>
          <a:noFill/>
          <a:ln>
            <a:noFill/>
          </a:ln>
        </p:spPr>
        <p:txBody>
          <a:bodyPr spcFirstLastPara="1" wrap="square" lIns="0" tIns="0" rIns="0" bIns="0" anchor="ctr" anchorCtr="0">
            <a:noAutofit/>
          </a:bodyPr>
          <a:lstStyle/>
          <a:p>
            <a:r>
              <a:rPr lang="en-US" sz="1000" b="1" i="0" u="none" strike="noStrike" cap="none" dirty="0">
                <a:solidFill>
                  <a:schemeClr val="lt1"/>
                </a:solidFill>
                <a:latin typeface="Arial"/>
                <a:ea typeface="Arial"/>
                <a:cs typeface="Arial"/>
                <a:sym typeface="Arial"/>
              </a:rPr>
              <a:t>QMS non-lab testing sites; training package – </a:t>
            </a:r>
            <a:r>
              <a:rPr lang="en-US" sz="1000" b="1" dirty="0">
                <a:solidFill>
                  <a:schemeClr val="lt1"/>
                </a:solidFill>
              </a:rPr>
              <a:t>v1.0 </a:t>
            </a:r>
            <a:r>
              <a:rPr lang="en-US" sz="1000" b="1" i="0" u="none" strike="noStrike" cap="none" dirty="0">
                <a:solidFill>
                  <a:schemeClr val="lt1"/>
                </a:solidFill>
                <a:latin typeface="Arial"/>
                <a:ea typeface="Arial"/>
                <a:cs typeface="Arial"/>
                <a:sym typeface="Arial"/>
              </a:rPr>
              <a:t>| </a:t>
            </a:r>
            <a:r>
              <a:rPr lang="en-US" sz="1000" b="1" i="0" u="none" strike="noStrike" cap="none" dirty="0">
                <a:solidFill>
                  <a:schemeClr val="lt1"/>
                </a:solidFill>
                <a:latin typeface="Calibri"/>
                <a:ea typeface="Calibri"/>
                <a:cs typeface="Calibri"/>
                <a:sym typeface="Calibri"/>
              </a:rPr>
              <a:t>Site supportive supervision visits</a:t>
            </a:r>
            <a:endParaRPr lang="fr-FR" dirty="0">
              <a:solidFill>
                <a:schemeClr val="lt1"/>
              </a:solidFill>
            </a:endParaRPr>
          </a:p>
          <a:p>
            <a:pPr marL="0" marR="0" lvl="0" indent="0" algn="l">
              <a:lnSpc>
                <a:spcPct val="100000"/>
              </a:lnSpc>
              <a:spcBef>
                <a:spcPts val="0"/>
              </a:spcBef>
              <a:spcAft>
                <a:spcPts val="0"/>
              </a:spcAft>
              <a:buNone/>
            </a:pPr>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0"/>
          <p:cNvSpPr txBox="1">
            <a:spLocks noGrp="1"/>
          </p:cNvSpPr>
          <p:nvPr>
            <p:ph type="title"/>
          </p:nvPr>
        </p:nvSpPr>
        <p:spPr>
          <a:xfrm>
            <a:off x="838200" y="230750"/>
            <a:ext cx="10515600" cy="94281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Sites Supervision visit tools available</a:t>
            </a:r>
            <a:endParaRPr>
              <a:latin typeface="Calibri"/>
              <a:ea typeface="Calibri"/>
              <a:cs typeface="Calibri"/>
              <a:sym typeface="Calibri"/>
            </a:endParaRPr>
          </a:p>
        </p:txBody>
      </p:sp>
      <p:sp>
        <p:nvSpPr>
          <p:cNvPr id="224" name="Google Shape;224;p40"/>
          <p:cNvSpPr txBox="1">
            <a:spLocks noGrp="1"/>
          </p:cNvSpPr>
          <p:nvPr>
            <p:ph type="body" idx="1"/>
          </p:nvPr>
        </p:nvSpPr>
        <p:spPr>
          <a:xfrm>
            <a:off x="491987" y="1275158"/>
            <a:ext cx="11208026" cy="4440760"/>
          </a:xfrm>
          <a:prstGeom prst="rect">
            <a:avLst/>
          </a:prstGeom>
          <a:noFill/>
          <a:ln>
            <a:noFill/>
          </a:ln>
        </p:spPr>
        <p:txBody>
          <a:bodyPr spcFirstLastPara="1" wrap="square" lIns="91425" tIns="45700" rIns="91425" bIns="45700" anchor="t" anchorCtr="0">
            <a:normAutofit lnSpcReduction="10000"/>
          </a:bodyPr>
          <a:lstStyle/>
          <a:p>
            <a:pPr marL="457200" lvl="0" indent="-355600" algn="l" rtl="0">
              <a:lnSpc>
                <a:spcPct val="100000"/>
              </a:lnSpc>
              <a:spcBef>
                <a:spcPts val="1000"/>
              </a:spcBef>
              <a:spcAft>
                <a:spcPts val="0"/>
              </a:spcAft>
              <a:buClr>
                <a:schemeClr val="accent1"/>
              </a:buClr>
              <a:buSzPts val="2000"/>
              <a:buChar char="•"/>
            </a:pPr>
            <a:r>
              <a:rPr lang="en-US" sz="3200" b="1">
                <a:latin typeface="Calibri"/>
                <a:ea typeface="Calibri"/>
                <a:cs typeface="Calibri"/>
                <a:sym typeface="Calibri"/>
              </a:rPr>
              <a:t>Have to be nationally validated before used </a:t>
            </a:r>
            <a:endParaRPr/>
          </a:p>
          <a:p>
            <a:pPr marL="457200" lvl="0" indent="-355600" algn="l" rtl="0">
              <a:lnSpc>
                <a:spcPct val="100000"/>
              </a:lnSpc>
              <a:spcBef>
                <a:spcPts val="1000"/>
              </a:spcBef>
              <a:spcAft>
                <a:spcPts val="0"/>
              </a:spcAft>
              <a:buClr>
                <a:schemeClr val="accent1"/>
              </a:buClr>
              <a:buSzPts val="2000"/>
              <a:buChar char="•"/>
            </a:pPr>
            <a:r>
              <a:rPr lang="en-US" sz="3200" b="1">
                <a:latin typeface="Calibri"/>
                <a:ea typeface="Calibri"/>
                <a:cs typeface="Calibri"/>
                <a:sym typeface="Calibri"/>
              </a:rPr>
              <a:t>Several standardized tools exist</a:t>
            </a:r>
            <a:endParaRPr sz="3200" b="1">
              <a:latin typeface="Calibri"/>
              <a:ea typeface="Calibri"/>
              <a:cs typeface="Calibri"/>
              <a:sym typeface="Calibri"/>
            </a:endParaRPr>
          </a:p>
          <a:p>
            <a:pPr marL="914400" lvl="1" indent="-342900" algn="l" rtl="0">
              <a:lnSpc>
                <a:spcPct val="100000"/>
              </a:lnSpc>
              <a:spcBef>
                <a:spcPts val="500"/>
              </a:spcBef>
              <a:spcAft>
                <a:spcPts val="0"/>
              </a:spcAft>
              <a:buSzPts val="1800"/>
              <a:buChar char="•"/>
            </a:pPr>
            <a:r>
              <a:rPr lang="en-US" sz="2400">
                <a:solidFill>
                  <a:schemeClr val="dk1"/>
                </a:solidFill>
                <a:latin typeface="Calibri"/>
                <a:ea typeface="Calibri"/>
                <a:cs typeface="Calibri"/>
                <a:sym typeface="Calibri"/>
              </a:rPr>
              <a:t>CDC The Stepwise Process for Improving the Quality of Rapid Testing (SPI-RT) checklist (https://rtcqi.org/tools/spi-rrt)</a:t>
            </a:r>
            <a:endParaRPr/>
          </a:p>
          <a:p>
            <a:pPr marL="1371600" lvl="2" indent="-342900" algn="l" rtl="0">
              <a:lnSpc>
                <a:spcPct val="100000"/>
              </a:lnSpc>
              <a:spcBef>
                <a:spcPts val="500"/>
              </a:spcBef>
              <a:spcAft>
                <a:spcPts val="0"/>
              </a:spcAft>
              <a:buSzPts val="1800"/>
              <a:buChar char="•"/>
            </a:pPr>
            <a:r>
              <a:rPr lang="en-US" sz="2400">
                <a:solidFill>
                  <a:schemeClr val="dk1"/>
                </a:solidFill>
                <a:latin typeface="Calibri"/>
                <a:ea typeface="Calibri"/>
                <a:cs typeface="Calibri"/>
                <a:sym typeface="Calibri"/>
              </a:rPr>
              <a:t>Paper-based</a:t>
            </a:r>
            <a:endParaRPr/>
          </a:p>
          <a:p>
            <a:pPr marL="1371600" lvl="2" indent="-342900" algn="l" rtl="0">
              <a:lnSpc>
                <a:spcPct val="100000"/>
              </a:lnSpc>
              <a:spcBef>
                <a:spcPts val="500"/>
              </a:spcBef>
              <a:spcAft>
                <a:spcPts val="0"/>
              </a:spcAft>
              <a:buSzPts val="1800"/>
              <a:buChar char="•"/>
            </a:pPr>
            <a:r>
              <a:rPr lang="en-US" sz="2400">
                <a:solidFill>
                  <a:schemeClr val="dk1"/>
                </a:solidFill>
                <a:latin typeface="Calibri"/>
                <a:ea typeface="Calibri"/>
                <a:cs typeface="Calibri"/>
                <a:sym typeface="Calibri"/>
              </a:rPr>
              <a:t>Open-source software (ODK) to collect, manage, and use the data generated during supervision visits</a:t>
            </a:r>
            <a:endParaRPr/>
          </a:p>
          <a:p>
            <a:pPr marL="914400" lvl="1" indent="-342900" algn="l" rtl="0">
              <a:lnSpc>
                <a:spcPct val="100000"/>
              </a:lnSpc>
              <a:spcBef>
                <a:spcPts val="500"/>
              </a:spcBef>
              <a:spcAft>
                <a:spcPts val="0"/>
              </a:spcAft>
              <a:buSzPts val="1800"/>
              <a:buChar char="•"/>
            </a:pPr>
            <a:r>
              <a:rPr lang="en-US" sz="2400">
                <a:solidFill>
                  <a:schemeClr val="dk1"/>
                </a:solidFill>
                <a:latin typeface="Calibri"/>
                <a:ea typeface="Calibri"/>
                <a:cs typeface="Calibri"/>
                <a:sym typeface="Calibri"/>
              </a:rPr>
              <a:t>WHO site supportive supervision checklist</a:t>
            </a:r>
            <a:endParaRPr/>
          </a:p>
          <a:p>
            <a:pPr marL="1371600" lvl="2" indent="-342900" algn="l" rtl="0">
              <a:lnSpc>
                <a:spcPct val="100000"/>
              </a:lnSpc>
              <a:spcBef>
                <a:spcPts val="500"/>
              </a:spcBef>
              <a:spcAft>
                <a:spcPts val="0"/>
              </a:spcAft>
              <a:buSzPts val="1800"/>
              <a:buChar char="•"/>
            </a:pPr>
            <a:r>
              <a:rPr lang="en-US" sz="2400">
                <a:solidFill>
                  <a:schemeClr val="dk1"/>
                </a:solidFill>
                <a:latin typeface="Calibri"/>
                <a:ea typeface="Calibri"/>
                <a:cs typeface="Calibri"/>
                <a:sym typeface="Calibri"/>
              </a:rPr>
              <a:t>Agnostic</a:t>
            </a:r>
            <a:endParaRPr/>
          </a:p>
          <a:p>
            <a:pPr marL="1371600" lvl="2" indent="-342900" algn="l" rtl="0">
              <a:lnSpc>
                <a:spcPct val="100000"/>
              </a:lnSpc>
              <a:spcBef>
                <a:spcPts val="500"/>
              </a:spcBef>
              <a:spcAft>
                <a:spcPts val="0"/>
              </a:spcAft>
              <a:buSzPts val="1800"/>
              <a:buChar char="•"/>
            </a:pPr>
            <a:r>
              <a:rPr lang="en-US" sz="2400">
                <a:solidFill>
                  <a:schemeClr val="dk1"/>
                </a:solidFill>
                <a:latin typeface="Calibri"/>
                <a:ea typeface="Calibri"/>
                <a:cs typeface="Calibri"/>
                <a:sym typeface="Calibri"/>
              </a:rPr>
              <a:t>Lighter/simpler SPI-RT</a:t>
            </a:r>
            <a:endParaRPr/>
          </a:p>
          <a:p>
            <a:pPr marL="914400" lvl="1" indent="-228600" algn="l" rtl="0">
              <a:lnSpc>
                <a:spcPct val="100000"/>
              </a:lnSpc>
              <a:spcBef>
                <a:spcPts val="500"/>
              </a:spcBef>
              <a:spcAft>
                <a:spcPts val="0"/>
              </a:spcAft>
              <a:buSzPts val="1800"/>
              <a:buNone/>
            </a:pPr>
            <a:endParaRPr sz="2400">
              <a:solidFill>
                <a:schemeClr val="dk1"/>
              </a:solidFill>
              <a:latin typeface="Calibri"/>
              <a:ea typeface="Calibri"/>
              <a:cs typeface="Calibri"/>
              <a:sym typeface="Calibri"/>
            </a:endParaRPr>
          </a:p>
        </p:txBody>
      </p:sp>
      <p:sp>
        <p:nvSpPr>
          <p:cNvPr id="225" name="Google Shape;225;p40"/>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9</a:t>
            </a:fld>
            <a:endParaRPr/>
          </a:p>
        </p:txBody>
      </p:sp>
      <p:pic>
        <p:nvPicPr>
          <p:cNvPr id="226" name="Google Shape;226;p40" descr="Pencil"/>
          <p:cNvPicPr preferRelativeResize="0"/>
          <p:nvPr/>
        </p:nvPicPr>
        <p:blipFill rotWithShape="1">
          <a:blip r:embed="rId3">
            <a:alphaModFix/>
          </a:blip>
          <a:srcRect/>
          <a:stretch/>
        </p:blipFill>
        <p:spPr>
          <a:xfrm>
            <a:off x="9543145" y="129156"/>
            <a:ext cx="173202" cy="487694"/>
          </a:xfrm>
          <a:prstGeom prst="rect">
            <a:avLst/>
          </a:prstGeom>
          <a:noFill/>
          <a:ln>
            <a:noFill/>
          </a:ln>
        </p:spPr>
      </p:pic>
      <p:sp>
        <p:nvSpPr>
          <p:cNvPr id="227" name="Google Shape;227;p40"/>
          <p:cNvSpPr txBox="1"/>
          <p:nvPr/>
        </p:nvSpPr>
        <p:spPr>
          <a:xfrm>
            <a:off x="838200" y="6385287"/>
            <a:ext cx="7315200" cy="501650"/>
          </a:xfrm>
          <a:prstGeom prst="rect">
            <a:avLst/>
          </a:prstGeom>
          <a:noFill/>
          <a:ln>
            <a:noFill/>
          </a:ln>
        </p:spPr>
        <p:txBody>
          <a:bodyPr spcFirstLastPara="1" wrap="square" lIns="0" tIns="0" rIns="0" bIns="0" anchor="ctr" anchorCtr="0">
            <a:noAutofit/>
          </a:bodyPr>
          <a:lstStyle/>
          <a:p>
            <a:r>
              <a:rPr lang="en-US" sz="1000" b="1" i="0" u="none" strike="noStrike" cap="none" dirty="0">
                <a:solidFill>
                  <a:schemeClr val="lt1"/>
                </a:solidFill>
                <a:latin typeface="Arial"/>
                <a:ea typeface="Arial"/>
                <a:cs typeface="Arial"/>
                <a:sym typeface="Arial"/>
              </a:rPr>
              <a:t>QMS non-lab testing sites; training package – </a:t>
            </a:r>
            <a:r>
              <a:rPr lang="en-US" sz="1000" b="1" dirty="0">
                <a:solidFill>
                  <a:schemeClr val="lt1"/>
                </a:solidFill>
              </a:rPr>
              <a:t>v1.0 </a:t>
            </a:r>
            <a:r>
              <a:rPr lang="en-US" sz="1000" b="1" i="0" u="none" strike="noStrike" cap="none" dirty="0">
                <a:solidFill>
                  <a:schemeClr val="lt1"/>
                </a:solidFill>
                <a:latin typeface="Arial"/>
                <a:ea typeface="Arial"/>
                <a:cs typeface="Arial"/>
                <a:sym typeface="Arial"/>
              </a:rPr>
              <a:t>| </a:t>
            </a:r>
            <a:r>
              <a:rPr lang="en-US" sz="1000" b="1" i="0" u="none" strike="noStrike" cap="none" dirty="0">
                <a:solidFill>
                  <a:schemeClr val="lt1"/>
                </a:solidFill>
                <a:latin typeface="Calibri"/>
                <a:ea typeface="Calibri"/>
                <a:cs typeface="Calibri"/>
                <a:sym typeface="Calibri"/>
              </a:rPr>
              <a:t>Site supportive supervision visits</a:t>
            </a:r>
            <a:endParaRPr lang="fr-FR">
              <a:solidFill>
                <a:schemeClr val="lt1"/>
              </a:solidFill>
            </a:endParaRPr>
          </a:p>
          <a:p>
            <a:pPr marL="0" marR="0" lvl="0" indent="0" algn="l">
              <a:lnSpc>
                <a:spcPct val="100000"/>
              </a:lnSpc>
              <a:spcBef>
                <a:spcPts val="0"/>
              </a:spcBef>
              <a:spcAft>
                <a:spcPts val="0"/>
              </a:spcAft>
              <a:buNone/>
            </a:pPr>
            <a:endParaRPr lang="fr-FR"/>
          </a:p>
        </p:txBody>
      </p:sp>
    </p:spTree>
  </p:cSld>
  <p:clrMapOvr>
    <a:masterClrMapping/>
  </p:clrMapOvr>
</p:sld>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18</Slides>
  <Notes>18</Notes>
  <HiddenSlides>0</HiddenSlide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Office Theme</vt:lpstr>
      <vt:lpstr>10</vt:lpstr>
      <vt:lpstr>Overall Learning objectives</vt:lpstr>
      <vt:lpstr>Quality Assurance Cycle (QAC) and site supervision visits</vt:lpstr>
      <vt:lpstr>Objectives of site supportive supervision visits</vt:lpstr>
      <vt:lpstr>Supervision visit planning</vt:lpstr>
      <vt:lpstr>Site supportive supervision visit process</vt:lpstr>
      <vt:lpstr>During a site supervision visit (1/2)</vt:lpstr>
      <vt:lpstr>During a supervision visit (2/2) </vt:lpstr>
      <vt:lpstr>Sites Supervision visit tools available</vt:lpstr>
      <vt:lpstr>Présentation PowerPoint</vt:lpstr>
      <vt:lpstr>Supportive site supervision visit components</vt:lpstr>
      <vt:lpstr>WHO supervision tools (1/4)</vt:lpstr>
      <vt:lpstr>WHO supervision tools (2/4)</vt:lpstr>
      <vt:lpstr>WHO supervision tools (3/4)</vt:lpstr>
      <vt:lpstr>WHO supervision tools (4/4)</vt:lpstr>
      <vt:lpstr>Présentation PowerPoint</vt:lpstr>
      <vt:lpstr>Présentation PowerPoint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JOHN ROSS PAPA</dc:creator>
  <cp:revision>24</cp:revision>
  <dcterms:created xsi:type="dcterms:W3CDTF">2020-10-08T10:02:18Z</dcterms:created>
  <dcterms:modified xsi:type="dcterms:W3CDTF">2025-10-02T09:44:09Z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0x0101008A2F18066C03F5499150099924B49185</vt:lpwstr>
  </property>
  <property fmtid="{D5CDD505-2E9C-101B-9397-08002B2CF9AE}" pid="3" name="ArticulateGUID">
    <vt:lpwstr>5CC4800A-DB3E-4406-98CA-B986B9135539</vt:lpwstr>
  </property>
  <property fmtid="{D5CDD505-2E9C-101B-9397-08002B2CF9AE}" pid="4" name="ArticulatePath">
    <vt:lpwstr>https://worldhealthorg-my.sharepoint.com/personal/traorez_who_int/Documents/Track changes_EN/2_SARS-CoV-2 RDT_OpenWHO_02_Overview_v1.1_AT</vt:lpwstr>
  </property>
</Properties>
</file>