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embeddedFontLst>
    <p:embeddedFont>
      <p:font typeface="Garamond" panose="02020404030301010803" pitchFamily="18" charset="0"/>
      <p:regular r:id="rId17"/>
      <p:bold r:id="rId18"/>
      <p:italic r:id="rId19"/>
      <p:boldItalic r:id="rId20"/>
    </p:embeddedFont>
    <p:embeddedFont>
      <p:font typeface="Trebuchet MS" panose="020B0603020202020204" pitchFamily="34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5" roundtripDataSignature="AMtx7mjjOANFM2a2YHJHDsKjNfryH1xok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53A3DC4-1D0E-3B4D-E81B-F7E8E0892586}" v="61" dt="2025-10-02T09:47:59.548"/>
  </p1510:revLst>
</p1510:revInfo>
</file>

<file path=ppt/tableStyles.xml><?xml version="1.0" encoding="utf-8"?>
<a:tblStyleLst xmlns:a="http://schemas.openxmlformats.org/drawingml/2006/main" def="{F125C4CA-6661-46FC-9E73-A7A057626EC6}">
  <a:tblStyle styleId="{F125C4CA-6661-46FC-9E73-A7A057626EC6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6EDF3"/>
          </a:solidFill>
        </a:fill>
      </a:tcStyle>
    </a:wholeTbl>
    <a:band1H>
      <a:tcTxStyle b="off" i="off"/>
      <a:tcStyle>
        <a:tcBdr/>
        <a:fill>
          <a:solidFill>
            <a:srgbClr val="CAD9E7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CAD9E7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14A30540-861C-4281-8FF4-0B4AAF33C48D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Utilisateur invité" userId="S::urn:spo:tenantanon#f610c0b7-bd24-4b39-810b-3dc280afb590::" providerId="AD" clId="Web-{753A3DC4-1D0E-3B4D-E81B-F7E8E0892586}"/>
    <pc:docChg chg="modSld">
      <pc:chgData name="Utilisateur invité" userId="S::urn:spo:tenantanon#f610c0b7-bd24-4b39-810b-3dc280afb590::" providerId="AD" clId="Web-{753A3DC4-1D0E-3B4D-E81B-F7E8E0892586}" dt="2025-10-02T09:47:59.548" v="48" actId="14100"/>
      <pc:docMkLst>
        <pc:docMk/>
      </pc:docMkLst>
      <pc:sldChg chg="modSp">
        <pc:chgData name="Utilisateur invité" userId="S::urn:spo:tenantanon#f610c0b7-bd24-4b39-810b-3dc280afb590::" providerId="AD" clId="Web-{753A3DC4-1D0E-3B4D-E81B-F7E8E0892586}" dt="2025-10-02T09:45:39.516" v="10" actId="20577"/>
        <pc:sldMkLst>
          <pc:docMk/>
          <pc:sldMk cId="0" sldId="257"/>
        </pc:sldMkLst>
        <pc:spChg chg="mod">
          <ac:chgData name="Utilisateur invité" userId="S::urn:spo:tenantanon#f610c0b7-bd24-4b39-810b-3dc280afb590::" providerId="AD" clId="Web-{753A3DC4-1D0E-3B4D-E81B-F7E8E0892586}" dt="2025-10-02T09:45:39.516" v="10" actId="20577"/>
          <ac:spMkLst>
            <pc:docMk/>
            <pc:sldMk cId="0" sldId="257"/>
            <ac:spMk id="93" creationId="{00000000-0000-0000-0000-000000000000}"/>
          </ac:spMkLst>
        </pc:spChg>
      </pc:sldChg>
      <pc:sldChg chg="modSp">
        <pc:chgData name="Utilisateur invité" userId="S::urn:spo:tenantanon#f610c0b7-bd24-4b39-810b-3dc280afb590::" providerId="AD" clId="Web-{753A3DC4-1D0E-3B4D-E81B-F7E8E0892586}" dt="2025-10-02T09:46:02.625" v="12" actId="20577"/>
        <pc:sldMkLst>
          <pc:docMk/>
          <pc:sldMk cId="0" sldId="258"/>
        </pc:sldMkLst>
        <pc:spChg chg="mod">
          <ac:chgData name="Utilisateur invité" userId="S::urn:spo:tenantanon#f610c0b7-bd24-4b39-810b-3dc280afb590::" providerId="AD" clId="Web-{753A3DC4-1D0E-3B4D-E81B-F7E8E0892586}" dt="2025-10-02T09:46:02.625" v="12" actId="20577"/>
          <ac:spMkLst>
            <pc:docMk/>
            <pc:sldMk cId="0" sldId="258"/>
            <ac:spMk id="100" creationId="{00000000-0000-0000-0000-000000000000}"/>
          </ac:spMkLst>
        </pc:spChg>
      </pc:sldChg>
      <pc:sldChg chg="modSp">
        <pc:chgData name="Utilisateur invité" userId="S::urn:spo:tenantanon#f610c0b7-bd24-4b39-810b-3dc280afb590::" providerId="AD" clId="Web-{753A3DC4-1D0E-3B4D-E81B-F7E8E0892586}" dt="2025-10-02T09:46:18.266" v="15" actId="20577"/>
        <pc:sldMkLst>
          <pc:docMk/>
          <pc:sldMk cId="0" sldId="259"/>
        </pc:sldMkLst>
        <pc:spChg chg="mod">
          <ac:chgData name="Utilisateur invité" userId="S::urn:spo:tenantanon#f610c0b7-bd24-4b39-810b-3dc280afb590::" providerId="AD" clId="Web-{753A3DC4-1D0E-3B4D-E81B-F7E8E0892586}" dt="2025-10-02T09:46:18.266" v="15" actId="20577"/>
          <ac:spMkLst>
            <pc:docMk/>
            <pc:sldMk cId="0" sldId="259"/>
            <ac:spMk id="109" creationId="{00000000-0000-0000-0000-000000000000}"/>
          </ac:spMkLst>
        </pc:spChg>
      </pc:sldChg>
      <pc:sldChg chg="modSp">
        <pc:chgData name="Utilisateur invité" userId="S::urn:spo:tenantanon#f610c0b7-bd24-4b39-810b-3dc280afb590::" providerId="AD" clId="Web-{753A3DC4-1D0E-3B4D-E81B-F7E8E0892586}" dt="2025-10-02T09:46:28.813" v="18" actId="20577"/>
        <pc:sldMkLst>
          <pc:docMk/>
          <pc:sldMk cId="0" sldId="260"/>
        </pc:sldMkLst>
        <pc:spChg chg="mod">
          <ac:chgData name="Utilisateur invité" userId="S::urn:spo:tenantanon#f610c0b7-bd24-4b39-810b-3dc280afb590::" providerId="AD" clId="Web-{753A3DC4-1D0E-3B4D-E81B-F7E8E0892586}" dt="2025-10-02T09:46:28.813" v="18" actId="20577"/>
          <ac:spMkLst>
            <pc:docMk/>
            <pc:sldMk cId="0" sldId="260"/>
            <ac:spMk id="140" creationId="{00000000-0000-0000-0000-000000000000}"/>
          </ac:spMkLst>
        </pc:spChg>
      </pc:sldChg>
      <pc:sldChg chg="modSp">
        <pc:chgData name="Utilisateur invité" userId="S::urn:spo:tenantanon#f610c0b7-bd24-4b39-810b-3dc280afb590::" providerId="AD" clId="Web-{753A3DC4-1D0E-3B4D-E81B-F7E8E0892586}" dt="2025-10-02T09:46:39.016" v="21" actId="20577"/>
        <pc:sldMkLst>
          <pc:docMk/>
          <pc:sldMk cId="0" sldId="261"/>
        </pc:sldMkLst>
        <pc:spChg chg="mod">
          <ac:chgData name="Utilisateur invité" userId="S::urn:spo:tenantanon#f610c0b7-bd24-4b39-810b-3dc280afb590::" providerId="AD" clId="Web-{753A3DC4-1D0E-3B4D-E81B-F7E8E0892586}" dt="2025-10-02T09:46:39.016" v="21" actId="20577"/>
          <ac:spMkLst>
            <pc:docMk/>
            <pc:sldMk cId="0" sldId="261"/>
            <ac:spMk id="149" creationId="{00000000-0000-0000-0000-000000000000}"/>
          </ac:spMkLst>
        </pc:spChg>
      </pc:sldChg>
      <pc:sldChg chg="modSp">
        <pc:chgData name="Utilisateur invité" userId="S::urn:spo:tenantanon#f610c0b7-bd24-4b39-810b-3dc280afb590::" providerId="AD" clId="Web-{753A3DC4-1D0E-3B4D-E81B-F7E8E0892586}" dt="2025-10-02T09:46:51.954" v="25" actId="20577"/>
        <pc:sldMkLst>
          <pc:docMk/>
          <pc:sldMk cId="0" sldId="262"/>
        </pc:sldMkLst>
        <pc:spChg chg="mod">
          <ac:chgData name="Utilisateur invité" userId="S::urn:spo:tenantanon#f610c0b7-bd24-4b39-810b-3dc280afb590::" providerId="AD" clId="Web-{753A3DC4-1D0E-3B4D-E81B-F7E8E0892586}" dt="2025-10-02T09:46:51.954" v="25" actId="20577"/>
          <ac:spMkLst>
            <pc:docMk/>
            <pc:sldMk cId="0" sldId="262"/>
            <ac:spMk id="164" creationId="{00000000-0000-0000-0000-000000000000}"/>
          </ac:spMkLst>
        </pc:spChg>
      </pc:sldChg>
      <pc:sldChg chg="modSp">
        <pc:chgData name="Utilisateur invité" userId="S::urn:spo:tenantanon#f610c0b7-bd24-4b39-810b-3dc280afb590::" providerId="AD" clId="Web-{753A3DC4-1D0E-3B4D-E81B-F7E8E0892586}" dt="2025-10-02T09:47:02.563" v="28" actId="20577"/>
        <pc:sldMkLst>
          <pc:docMk/>
          <pc:sldMk cId="0" sldId="263"/>
        </pc:sldMkLst>
        <pc:spChg chg="mod">
          <ac:chgData name="Utilisateur invité" userId="S::urn:spo:tenantanon#f610c0b7-bd24-4b39-810b-3dc280afb590::" providerId="AD" clId="Web-{753A3DC4-1D0E-3B4D-E81B-F7E8E0892586}" dt="2025-10-02T09:47:02.563" v="28" actId="20577"/>
          <ac:spMkLst>
            <pc:docMk/>
            <pc:sldMk cId="0" sldId="263"/>
            <ac:spMk id="175" creationId="{00000000-0000-0000-0000-000000000000}"/>
          </ac:spMkLst>
        </pc:spChg>
      </pc:sldChg>
      <pc:sldChg chg="modSp">
        <pc:chgData name="Utilisateur invité" userId="S::urn:spo:tenantanon#f610c0b7-bd24-4b39-810b-3dc280afb590::" providerId="AD" clId="Web-{753A3DC4-1D0E-3B4D-E81B-F7E8E0892586}" dt="2025-10-02T09:47:10.407" v="31" actId="20577"/>
        <pc:sldMkLst>
          <pc:docMk/>
          <pc:sldMk cId="0" sldId="264"/>
        </pc:sldMkLst>
        <pc:spChg chg="mod">
          <ac:chgData name="Utilisateur invité" userId="S::urn:spo:tenantanon#f610c0b7-bd24-4b39-810b-3dc280afb590::" providerId="AD" clId="Web-{753A3DC4-1D0E-3B4D-E81B-F7E8E0892586}" dt="2025-10-02T09:47:10.407" v="31" actId="20577"/>
          <ac:spMkLst>
            <pc:docMk/>
            <pc:sldMk cId="0" sldId="264"/>
            <ac:spMk id="182" creationId="{00000000-0000-0000-0000-000000000000}"/>
          </ac:spMkLst>
        </pc:spChg>
      </pc:sldChg>
      <pc:sldChg chg="modSp">
        <pc:chgData name="Utilisateur invité" userId="S::urn:spo:tenantanon#f610c0b7-bd24-4b39-810b-3dc280afb590::" providerId="AD" clId="Web-{753A3DC4-1D0E-3B4D-E81B-F7E8E0892586}" dt="2025-10-02T09:47:16.798" v="34" actId="20577"/>
        <pc:sldMkLst>
          <pc:docMk/>
          <pc:sldMk cId="0" sldId="265"/>
        </pc:sldMkLst>
        <pc:spChg chg="mod">
          <ac:chgData name="Utilisateur invité" userId="S::urn:spo:tenantanon#f610c0b7-bd24-4b39-810b-3dc280afb590::" providerId="AD" clId="Web-{753A3DC4-1D0E-3B4D-E81B-F7E8E0892586}" dt="2025-10-02T09:47:16.798" v="34" actId="20577"/>
          <ac:spMkLst>
            <pc:docMk/>
            <pc:sldMk cId="0" sldId="265"/>
            <ac:spMk id="195" creationId="{00000000-0000-0000-0000-000000000000}"/>
          </ac:spMkLst>
        </pc:spChg>
      </pc:sldChg>
      <pc:sldChg chg="modSp">
        <pc:chgData name="Utilisateur invité" userId="S::urn:spo:tenantanon#f610c0b7-bd24-4b39-810b-3dc280afb590::" providerId="AD" clId="Web-{753A3DC4-1D0E-3B4D-E81B-F7E8E0892586}" dt="2025-10-02T09:47:26.376" v="36" actId="20577"/>
        <pc:sldMkLst>
          <pc:docMk/>
          <pc:sldMk cId="0" sldId="266"/>
        </pc:sldMkLst>
        <pc:spChg chg="mod">
          <ac:chgData name="Utilisateur invité" userId="S::urn:spo:tenantanon#f610c0b7-bd24-4b39-810b-3dc280afb590::" providerId="AD" clId="Web-{753A3DC4-1D0E-3B4D-E81B-F7E8E0892586}" dt="2025-10-02T09:47:26.376" v="36" actId="20577"/>
          <ac:spMkLst>
            <pc:docMk/>
            <pc:sldMk cId="0" sldId="266"/>
            <ac:spMk id="219" creationId="{00000000-0000-0000-0000-000000000000}"/>
          </ac:spMkLst>
        </pc:spChg>
      </pc:sldChg>
      <pc:sldChg chg="addSp delSp modSp mod modClrScheme chgLayout">
        <pc:chgData name="Utilisateur invité" userId="S::urn:spo:tenantanon#f610c0b7-bd24-4b39-810b-3dc280afb590::" providerId="AD" clId="Web-{753A3DC4-1D0E-3B4D-E81B-F7E8E0892586}" dt="2025-10-02T09:47:44.204" v="43" actId="14100"/>
        <pc:sldMkLst>
          <pc:docMk/>
          <pc:sldMk cId="0" sldId="267"/>
        </pc:sldMkLst>
        <pc:spChg chg="add mod ord">
          <ac:chgData name="Utilisateur invité" userId="S::urn:spo:tenantanon#f610c0b7-bd24-4b39-810b-3dc280afb590::" providerId="AD" clId="Web-{753A3DC4-1D0E-3B4D-E81B-F7E8E0892586}" dt="2025-10-02T09:44:40.376" v="0"/>
          <ac:spMkLst>
            <pc:docMk/>
            <pc:sldMk cId="0" sldId="267"/>
            <ac:spMk id="2" creationId="{BF59FAFC-6D88-26A1-8775-5CB7DAD92633}"/>
          </ac:spMkLst>
        </pc:spChg>
        <pc:spChg chg="add del mod ord">
          <ac:chgData name="Utilisateur invité" userId="S::urn:spo:tenantanon#f610c0b7-bd24-4b39-810b-3dc280afb590::" providerId="AD" clId="Web-{753A3DC4-1D0E-3B4D-E81B-F7E8E0892586}" dt="2025-10-02T09:45:01.719" v="2"/>
          <ac:spMkLst>
            <pc:docMk/>
            <pc:sldMk cId="0" sldId="267"/>
            <ac:spMk id="3" creationId="{FA611B8B-3793-9B0A-1F0D-74EEE3876604}"/>
          </ac:spMkLst>
        </pc:spChg>
        <pc:spChg chg="add mod">
          <ac:chgData name="Utilisateur invité" userId="S::urn:spo:tenantanon#f610c0b7-bd24-4b39-810b-3dc280afb590::" providerId="AD" clId="Web-{753A3DC4-1D0E-3B4D-E81B-F7E8E0892586}" dt="2025-10-02T09:47:44.204" v="43" actId="14100"/>
          <ac:spMkLst>
            <pc:docMk/>
            <pc:sldMk cId="0" sldId="267"/>
            <ac:spMk id="4" creationId="{501C83AE-6A6A-9D19-375E-F2EA78361F25}"/>
          </ac:spMkLst>
        </pc:spChg>
        <pc:spChg chg="mod">
          <ac:chgData name="Utilisateur invité" userId="S::urn:spo:tenantanon#f610c0b7-bd24-4b39-810b-3dc280afb590::" providerId="AD" clId="Web-{753A3DC4-1D0E-3B4D-E81B-F7E8E0892586}" dt="2025-10-02T09:45:14.110" v="4" actId="1076"/>
          <ac:spMkLst>
            <pc:docMk/>
            <pc:sldMk cId="0" sldId="267"/>
            <ac:spMk id="240" creationId="{00000000-0000-0000-0000-000000000000}"/>
          </ac:spMkLst>
        </pc:spChg>
        <pc:spChg chg="mod">
          <ac:chgData name="Utilisateur invité" userId="S::urn:spo:tenantanon#f610c0b7-bd24-4b39-810b-3dc280afb590::" providerId="AD" clId="Web-{753A3DC4-1D0E-3B4D-E81B-F7E8E0892586}" dt="2025-10-02T09:45:19.266" v="6" actId="20577"/>
          <ac:spMkLst>
            <pc:docMk/>
            <pc:sldMk cId="0" sldId="267"/>
            <ac:spMk id="246" creationId="{00000000-0000-0000-0000-000000000000}"/>
          </ac:spMkLst>
        </pc:spChg>
      </pc:sldChg>
      <pc:sldChg chg="modSp">
        <pc:chgData name="Utilisateur invité" userId="S::urn:spo:tenantanon#f610c0b7-bd24-4b39-810b-3dc280afb590::" providerId="AD" clId="Web-{753A3DC4-1D0E-3B4D-E81B-F7E8E0892586}" dt="2025-10-02T09:47:59.548" v="48" actId="14100"/>
        <pc:sldMkLst>
          <pc:docMk/>
          <pc:sldMk cId="0" sldId="268"/>
        </pc:sldMkLst>
        <pc:spChg chg="mod">
          <ac:chgData name="Utilisateur invité" userId="S::urn:spo:tenantanon#f610c0b7-bd24-4b39-810b-3dc280afb590::" providerId="AD" clId="Web-{753A3DC4-1D0E-3B4D-E81B-F7E8E0892586}" dt="2025-10-02T09:47:59.548" v="48" actId="14100"/>
          <ac:spMkLst>
            <pc:docMk/>
            <pc:sldMk cId="0" sldId="268"/>
            <ac:spMk id="26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0" name="Google Shape;8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4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4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4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4" name="Google Shape;254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6" name="Google Shape;266;p4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7" name="Google Shape;267;p4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7" name="Google Shape;8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2" name="Google Shape;112;p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Points to mention: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Written and practical exam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Don’t want to interrupt services of facility </a:t>
            </a:r>
            <a:endParaRPr/>
          </a:p>
        </p:txBody>
      </p:sp>
      <p:sp>
        <p:nvSpPr>
          <p:cNvPr id="113" name="Google Shape;113;p3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4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11" descr="Shap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 l="17779" t="21339" r="19134" b="19930"/>
          <a:stretch/>
        </p:blipFill>
        <p:spPr>
          <a:xfrm>
            <a:off x="6515100" y="1278462"/>
            <a:ext cx="4840356" cy="4506112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  <p:sp>
        <p:nvSpPr>
          <p:cNvPr id="20" name="Google Shape;20;p11"/>
          <p:cNvSpPr/>
          <p:nvPr/>
        </p:nvSpPr>
        <p:spPr>
          <a:xfrm>
            <a:off x="0" y="1010155"/>
            <a:ext cx="6394174" cy="5036476"/>
          </a:xfrm>
          <a:custGeom>
            <a:avLst/>
            <a:gdLst/>
            <a:ahLst/>
            <a:cxnLst/>
            <a:rect l="l" t="t" r="r" b="b"/>
            <a:pathLst>
              <a:path w="6394174" h="5036476" extrusionOk="0">
                <a:moveTo>
                  <a:pt x="0" y="0"/>
                </a:moveTo>
                <a:lnTo>
                  <a:pt x="6394174" y="0"/>
                </a:lnTo>
                <a:lnTo>
                  <a:pt x="5135055" y="5036476"/>
                </a:lnTo>
                <a:lnTo>
                  <a:pt x="0" y="503647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11"/>
          <p:cNvSpPr txBox="1">
            <a:spLocks noGrp="1"/>
          </p:cNvSpPr>
          <p:nvPr>
            <p:ph type="ctrTitle"/>
          </p:nvPr>
        </p:nvSpPr>
        <p:spPr>
          <a:xfrm>
            <a:off x="838200" y="1122362"/>
            <a:ext cx="4588565" cy="29403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4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1"/>
          <p:cNvSpPr txBox="1">
            <a:spLocks noGrp="1"/>
          </p:cNvSpPr>
          <p:nvPr>
            <p:ph type="subTitle" idx="1"/>
          </p:nvPr>
        </p:nvSpPr>
        <p:spPr>
          <a:xfrm>
            <a:off x="838200" y="4213184"/>
            <a:ext cx="3992217" cy="1044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1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1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2"/>
          <p:cNvSpPr/>
          <p:nvPr/>
        </p:nvSpPr>
        <p:spPr>
          <a:xfrm>
            <a:off x="-1" y="6311900"/>
            <a:ext cx="11353800" cy="570346"/>
          </a:xfrm>
          <a:custGeom>
            <a:avLst/>
            <a:gdLst/>
            <a:ahLst/>
            <a:cxnLst/>
            <a:rect l="l" t="t" r="r" b="b"/>
            <a:pathLst>
              <a:path w="11353800" h="570346" extrusionOk="0">
                <a:moveTo>
                  <a:pt x="0" y="0"/>
                </a:moveTo>
                <a:lnTo>
                  <a:pt x="4419175" y="0"/>
                </a:lnTo>
                <a:lnTo>
                  <a:pt x="6934625" y="0"/>
                </a:lnTo>
                <a:lnTo>
                  <a:pt x="11353800" y="0"/>
                </a:lnTo>
                <a:lnTo>
                  <a:pt x="11211214" y="570346"/>
                </a:lnTo>
                <a:lnTo>
                  <a:pt x="6792039" y="570346"/>
                </a:lnTo>
                <a:lnTo>
                  <a:pt x="4419175" y="570346"/>
                </a:lnTo>
                <a:lnTo>
                  <a:pt x="0" y="57034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12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942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  <a:defRPr sz="36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2"/>
          <p:cNvSpPr txBox="1">
            <a:spLocks noGrp="1"/>
          </p:cNvSpPr>
          <p:nvPr>
            <p:ph type="body" idx="1"/>
          </p:nvPr>
        </p:nvSpPr>
        <p:spPr>
          <a:xfrm>
            <a:off x="838200" y="1736203"/>
            <a:ext cx="10515600" cy="4440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  <a:defRPr sz="2000"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 sz="1800"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 sz="1800"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 sz="18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12"/>
          <p:cNvSpPr txBox="1">
            <a:spLocks noGrp="1"/>
          </p:cNvSpPr>
          <p:nvPr>
            <p:ph type="ftr" idx="11"/>
          </p:nvPr>
        </p:nvSpPr>
        <p:spPr>
          <a:xfrm>
            <a:off x="838200" y="6356350"/>
            <a:ext cx="7315200" cy="501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 b="1" i="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sldNum" idx="12"/>
          </p:nvPr>
        </p:nvSpPr>
        <p:spPr>
          <a:xfrm>
            <a:off x="11353799" y="6311900"/>
            <a:ext cx="510252" cy="575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4"/>
          <p:cNvSpPr/>
          <p:nvPr/>
        </p:nvSpPr>
        <p:spPr>
          <a:xfrm>
            <a:off x="0" y="0"/>
            <a:ext cx="5627866" cy="6858000"/>
          </a:xfrm>
          <a:custGeom>
            <a:avLst/>
            <a:gdLst/>
            <a:ahLst/>
            <a:cxnLst/>
            <a:rect l="l" t="t" r="r" b="b"/>
            <a:pathLst>
              <a:path w="5627866" h="6858000" extrusionOk="0">
                <a:moveTo>
                  <a:pt x="0" y="0"/>
                </a:moveTo>
                <a:lnTo>
                  <a:pt x="381000" y="0"/>
                </a:lnTo>
                <a:lnTo>
                  <a:pt x="5246866" y="0"/>
                </a:lnTo>
                <a:lnTo>
                  <a:pt x="5627866" y="0"/>
                </a:lnTo>
                <a:lnTo>
                  <a:pt x="3913366" y="6858000"/>
                </a:lnTo>
                <a:lnTo>
                  <a:pt x="3532366" y="6858000"/>
                </a:lnTo>
                <a:lnTo>
                  <a:pt x="381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35;p14"/>
          <p:cNvSpPr txBox="1">
            <a:spLocks noGrp="1"/>
          </p:cNvSpPr>
          <p:nvPr>
            <p:ph type="title"/>
          </p:nvPr>
        </p:nvSpPr>
        <p:spPr>
          <a:xfrm>
            <a:off x="831850" y="0"/>
            <a:ext cx="3890621" cy="2257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4"/>
          <p:cNvSpPr txBox="1">
            <a:spLocks noGrp="1"/>
          </p:cNvSpPr>
          <p:nvPr>
            <p:ph type="body" idx="1"/>
          </p:nvPr>
        </p:nvSpPr>
        <p:spPr>
          <a:xfrm>
            <a:off x="831850" y="2650603"/>
            <a:ext cx="3890621" cy="16609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19191"/>
              </a:buClr>
              <a:buSzPts val="2000"/>
              <a:buNone/>
              <a:defRPr sz="2000">
                <a:solidFill>
                  <a:srgbClr val="91919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19191"/>
              </a:buClr>
              <a:buSzPts val="1800"/>
              <a:buNone/>
              <a:defRPr sz="1800">
                <a:solidFill>
                  <a:srgbClr val="91919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19191"/>
              </a:buClr>
              <a:buSzPts val="1600"/>
              <a:buNone/>
              <a:defRPr sz="1600">
                <a:solidFill>
                  <a:srgbClr val="91919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19191"/>
              </a:buClr>
              <a:buSzPts val="1600"/>
              <a:buNone/>
              <a:defRPr sz="1600">
                <a:solidFill>
                  <a:srgbClr val="919191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19191"/>
              </a:buClr>
              <a:buSzPts val="1600"/>
              <a:buNone/>
              <a:defRPr sz="1600">
                <a:solidFill>
                  <a:srgbClr val="919191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19191"/>
              </a:buClr>
              <a:buSzPts val="1600"/>
              <a:buNone/>
              <a:defRPr sz="1600">
                <a:solidFill>
                  <a:srgbClr val="919191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19191"/>
              </a:buClr>
              <a:buSzPts val="1600"/>
              <a:buNone/>
              <a:defRPr sz="1600">
                <a:solidFill>
                  <a:srgbClr val="919191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19191"/>
              </a:buClr>
              <a:buSzPts val="1600"/>
              <a:buNone/>
              <a:defRPr sz="1600">
                <a:solidFill>
                  <a:srgbClr val="919191"/>
                </a:solidFill>
              </a:defRPr>
            </a:lvl9pPr>
          </a:lstStyle>
          <a:p>
            <a:endParaRPr/>
          </a:p>
        </p:txBody>
      </p:sp>
      <p:pic>
        <p:nvPicPr>
          <p:cNvPr id="37" name="Google Shape;37;p14" descr="A picture containing squar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756744" y="420327"/>
            <a:ext cx="6017346" cy="60173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5" name="Google Shape;55;p1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2" name="Google Shape;62;p1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"/>
          <p:cNvSpPr txBox="1">
            <a:spLocks noGrp="1"/>
          </p:cNvSpPr>
          <p:nvPr>
            <p:ph type="ctrTitle"/>
          </p:nvPr>
        </p:nvSpPr>
        <p:spPr>
          <a:xfrm>
            <a:off x="763073" y="1626784"/>
            <a:ext cx="2967974" cy="1931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en-US"/>
              <a:t>11</a:t>
            </a:r>
            <a:endParaRPr/>
          </a:p>
        </p:txBody>
      </p:sp>
      <p:sp>
        <p:nvSpPr>
          <p:cNvPr id="83" name="Google Shape;83;p1"/>
          <p:cNvSpPr txBox="1">
            <a:spLocks noGrp="1"/>
          </p:cNvSpPr>
          <p:nvPr>
            <p:ph type="subTitle" idx="1"/>
          </p:nvPr>
        </p:nvSpPr>
        <p:spPr>
          <a:xfrm>
            <a:off x="529480" y="3901944"/>
            <a:ext cx="4442977" cy="1420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fontScale="92500"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Testing provider Competency-based assessment  for authorization to work/practice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US" sz="24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Target audience: Assessors/evaluators</a:t>
            </a:r>
            <a:endParaRPr/>
          </a:p>
        </p:txBody>
      </p:sp>
      <p:pic>
        <p:nvPicPr>
          <p:cNvPr id="84" name="Google Shape;84;p1" descr="https://logos-download.com/wp-content/uploads/2016/12/World_Health_Organization_logo_logotyp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4749" y="56863"/>
            <a:ext cx="2972151" cy="8769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41"/>
          <p:cNvSpPr txBox="1">
            <a:spLocks noGrp="1"/>
          </p:cNvSpPr>
          <p:nvPr>
            <p:ph type="body" idx="1"/>
          </p:nvPr>
        </p:nvSpPr>
        <p:spPr>
          <a:xfrm>
            <a:off x="0" y="1027617"/>
            <a:ext cx="9088245" cy="5116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</a:pPr>
            <a:r>
              <a:rPr lang="en-US" b="1">
                <a:latin typeface="Calibri"/>
                <a:ea typeface="Calibri"/>
                <a:cs typeface="Calibri"/>
                <a:sym typeface="Calibri"/>
              </a:rPr>
              <a:t>Proficiency testing events should be part 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of the competency-based assessment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Should include the </a:t>
            </a:r>
            <a:r>
              <a:rPr lang="en-US" b="1">
                <a:latin typeface="Calibri"/>
                <a:ea typeface="Calibri"/>
                <a:cs typeface="Calibri"/>
                <a:sym typeface="Calibri"/>
              </a:rPr>
              <a:t>testing procedure 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using a validated national algorithm and </a:t>
            </a:r>
            <a:r>
              <a:rPr lang="en-US" b="1">
                <a:latin typeface="Calibri"/>
                <a:ea typeface="Calibri"/>
                <a:cs typeface="Calibri"/>
                <a:sym typeface="Calibri"/>
              </a:rPr>
              <a:t>result reporting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</a:pPr>
            <a:r>
              <a:rPr lang="en-US" b="1">
                <a:latin typeface="Calibri"/>
                <a:ea typeface="Calibri"/>
                <a:cs typeface="Calibri"/>
                <a:sym typeface="Calibri"/>
              </a:rPr>
              <a:t>At least 4 samples/disease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: at least </a:t>
            </a:r>
            <a:r>
              <a:rPr lang="en-US" b="1">
                <a:latin typeface="Calibri"/>
                <a:ea typeface="Calibri"/>
                <a:cs typeface="Calibri"/>
                <a:sym typeface="Calibri"/>
              </a:rPr>
              <a:t>1 pos 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and </a:t>
            </a:r>
            <a:r>
              <a:rPr lang="en-US" b="1">
                <a:latin typeface="Calibri"/>
                <a:ea typeface="Calibri"/>
                <a:cs typeface="Calibri"/>
                <a:sym typeface="Calibri"/>
              </a:rPr>
              <a:t>1 neg 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sample (using the entire testing algorithm). </a:t>
            </a:r>
            <a:endParaRPr/>
          </a:p>
          <a:p>
            <a:pPr marL="457200" lvl="0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The testing provider </a:t>
            </a:r>
            <a:r>
              <a:rPr lang="en-US" b="1">
                <a:latin typeface="Calibri"/>
                <a:ea typeface="Calibri"/>
                <a:cs typeface="Calibri"/>
                <a:sym typeface="Calibri"/>
              </a:rPr>
              <a:t>must be blinded 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from the result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Depending on resources and local capacity different samples can be used:</a:t>
            </a:r>
            <a:endParaRPr/>
          </a:p>
          <a:p>
            <a:pPr marL="91440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en-US" b="1">
                <a:latin typeface="Calibri"/>
                <a:ea typeface="Calibri"/>
                <a:cs typeface="Calibri"/>
                <a:sym typeface="Calibri"/>
              </a:rPr>
              <a:t>Dry Tube Specimen (DTS) 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obtained from national/subnational level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en-US" b="1">
                <a:latin typeface="Calibri"/>
                <a:ea typeface="Calibri"/>
                <a:cs typeface="Calibri"/>
                <a:sym typeface="Calibri"/>
              </a:rPr>
              <a:t>Stored samples 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from the closest site</a:t>
            </a:r>
            <a:endParaRPr/>
          </a:p>
          <a:p>
            <a:pPr marL="91440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en-US" b="1">
                <a:latin typeface="Calibri"/>
                <a:ea typeface="Calibri"/>
                <a:cs typeface="Calibri"/>
                <a:sym typeface="Calibri"/>
              </a:rPr>
              <a:t>Commercial 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pos and Neg solutions</a:t>
            </a:r>
            <a:endParaRPr/>
          </a:p>
          <a:p>
            <a:pPr marL="457200" lvl="0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Where available, </a:t>
            </a:r>
            <a:r>
              <a:rPr lang="en-US" b="1">
                <a:latin typeface="Calibri"/>
                <a:ea typeface="Calibri"/>
                <a:cs typeface="Calibri"/>
                <a:sym typeface="Calibri"/>
              </a:rPr>
              <a:t>multiparametric/multi-disease samples 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are preferred in case the testing provider is trained in several diseases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000000"/>
                </a:solidFill>
                <a:highlight>
                  <a:schemeClr val="lt1"/>
                </a:highlight>
              </a:rPr>
              <a:t>Successful if score ≥100%</a:t>
            </a:r>
            <a:endParaRPr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41"/>
          <p:cNvSpPr txBox="1">
            <a:spLocks noGrp="1"/>
          </p:cNvSpPr>
          <p:nvPr>
            <p:ph type="sldNum" idx="12"/>
          </p:nvPr>
        </p:nvSpPr>
        <p:spPr>
          <a:xfrm>
            <a:off x="11353799" y="6311900"/>
            <a:ext cx="510252" cy="575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  <p:sp>
        <p:nvSpPr>
          <p:cNvPr id="191" name="Google Shape;191;p41"/>
          <p:cNvSpPr txBox="1">
            <a:spLocks noGrp="1"/>
          </p:cNvSpPr>
          <p:nvPr>
            <p:ph type="title"/>
          </p:nvPr>
        </p:nvSpPr>
        <p:spPr>
          <a:xfrm>
            <a:off x="242962" y="84803"/>
            <a:ext cx="11949038" cy="942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Competency based assessment tools:  Proficiency Testing panel</a:t>
            </a:r>
            <a:endParaRPr sz="3600"/>
          </a:p>
        </p:txBody>
      </p:sp>
      <p:pic>
        <p:nvPicPr>
          <p:cNvPr id="192" name="Google Shape;192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481231" y="2382492"/>
            <a:ext cx="1872567" cy="13234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4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481231" y="1166721"/>
            <a:ext cx="1872567" cy="121577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94" name="Google Shape;194;p41"/>
          <p:cNvGraphicFramePr/>
          <p:nvPr/>
        </p:nvGraphicFramePr>
        <p:xfrm>
          <a:off x="8960495" y="4173712"/>
          <a:ext cx="3231500" cy="1451655"/>
        </p:xfrm>
        <a:graphic>
          <a:graphicData uri="http://schemas.openxmlformats.org/drawingml/2006/table">
            <a:tbl>
              <a:tblPr firstRow="1" bandRow="1">
                <a:noFill/>
                <a:tableStyleId>{F125C4CA-6661-46FC-9E73-A7A057626EC6}</a:tableStyleId>
              </a:tblPr>
              <a:tblGrid>
                <a:gridCol w="807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7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78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78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457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u="none" strike="noStrike" cap="none"/>
                        <a:t>sample</a:t>
                      </a:r>
                      <a:endParaRPr sz="105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u="none" strike="noStrike" cap="none"/>
                        <a:t>Tester  result</a:t>
                      </a:r>
                      <a:endParaRPr sz="105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u="none" strike="noStrike" cap="none"/>
                        <a:t>Expected result</a:t>
                      </a:r>
                      <a:endParaRPr sz="105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u="none" strike="noStrike" cap="none"/>
                        <a:t>Pass/fail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8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u="none" strike="noStrike" cap="none"/>
                        <a:t>Sample 1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5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5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5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8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u="none" strike="noStrike" cap="none"/>
                        <a:t>Sample 2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5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5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5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8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u="none" strike="noStrike" cap="none"/>
                        <a:t>Sample 3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5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5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5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8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u="none" strike="noStrike" cap="none"/>
                        <a:t>Sample 4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5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5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5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95" name="Google Shape;195;p41"/>
          <p:cNvSpPr txBox="1">
            <a:spLocks noGrp="1"/>
          </p:cNvSpPr>
          <p:nvPr>
            <p:ph type="ftr" idx="11"/>
          </p:nvPr>
        </p:nvSpPr>
        <p:spPr>
          <a:xfrm>
            <a:off x="866775" y="6311900"/>
            <a:ext cx="7315200" cy="501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dirty="0"/>
              <a:t>QMS non-lab testing sites; training package – v1,0| </a:t>
            </a:r>
            <a:r>
              <a:rPr lang="en-US" sz="1000" dirty="0">
                <a:latin typeface="Calibri"/>
                <a:ea typeface="Calibri"/>
                <a:cs typeface="Calibri"/>
                <a:sym typeface="Calibri"/>
              </a:rPr>
              <a:t>Competency-based assessment  for Personnel </a:t>
            </a:r>
            <a:r>
              <a:rPr lang="en-US" sz="1000" dirty="0"/>
              <a:t>authorization to practice </a:t>
            </a:r>
            <a:endParaRPr lang="fr-FR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42"/>
          <p:cNvSpPr txBox="1">
            <a:spLocks noGrp="1"/>
          </p:cNvSpPr>
          <p:nvPr>
            <p:ph type="sldNum" idx="12"/>
          </p:nvPr>
        </p:nvSpPr>
        <p:spPr>
          <a:xfrm>
            <a:off x="11353799" y="6311900"/>
            <a:ext cx="510252" cy="575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  <p:sp>
        <p:nvSpPr>
          <p:cNvPr id="201" name="Google Shape;201;p42"/>
          <p:cNvSpPr txBox="1"/>
          <p:nvPr/>
        </p:nvSpPr>
        <p:spPr>
          <a:xfrm>
            <a:off x="310978" y="105694"/>
            <a:ext cx="11770500" cy="9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rgbClr val="009AC9"/>
                </a:solidFill>
                <a:latin typeface="Calibri"/>
                <a:ea typeface="Calibri"/>
                <a:cs typeface="Calibri"/>
                <a:sym typeface="Calibri"/>
              </a:rPr>
              <a:t>Summary of the competency-based assessment Process Flow</a:t>
            </a:r>
            <a:endParaRPr/>
          </a:p>
        </p:txBody>
      </p:sp>
      <p:sp>
        <p:nvSpPr>
          <p:cNvPr id="202" name="Google Shape;202;p42"/>
          <p:cNvSpPr/>
          <p:nvPr/>
        </p:nvSpPr>
        <p:spPr>
          <a:xfrm>
            <a:off x="235753" y="3023529"/>
            <a:ext cx="1798151" cy="889000"/>
          </a:xfrm>
          <a:prstGeom prst="rect">
            <a:avLst/>
          </a:prstGeom>
          <a:solidFill>
            <a:schemeClr val="accent5"/>
          </a:solidFill>
          <a:ln w="25400" cap="flat" cmpd="sng">
            <a:solidFill>
              <a:srgbClr val="42719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Testing provider to be assessed</a:t>
            </a:r>
            <a:endParaRPr/>
          </a:p>
        </p:txBody>
      </p:sp>
      <p:grpSp>
        <p:nvGrpSpPr>
          <p:cNvPr id="203" name="Google Shape;203;p42"/>
          <p:cNvGrpSpPr/>
          <p:nvPr/>
        </p:nvGrpSpPr>
        <p:grpSpPr>
          <a:xfrm rot="-5400000">
            <a:off x="1225987" y="3105581"/>
            <a:ext cx="3608782" cy="544450"/>
            <a:chOff x="4423049" y="1103905"/>
            <a:chExt cx="3374931" cy="778212"/>
          </a:xfrm>
        </p:grpSpPr>
        <p:cxnSp>
          <p:nvCxnSpPr>
            <p:cNvPr id="204" name="Google Shape;204;p42"/>
            <p:cNvCxnSpPr/>
            <p:nvPr/>
          </p:nvCxnSpPr>
          <p:spPr>
            <a:xfrm rot="5400000">
              <a:off x="5849035" y="1300069"/>
              <a:ext cx="394696" cy="2367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5" name="Google Shape;205;p42"/>
            <p:cNvCxnSpPr/>
            <p:nvPr/>
          </p:nvCxnSpPr>
          <p:spPr>
            <a:xfrm rot="-5400000" flipH="1">
              <a:off x="6109116" y="-202784"/>
              <a:ext cx="2617" cy="3374752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6" name="Google Shape;206;p42"/>
            <p:cNvCxnSpPr/>
            <p:nvPr/>
          </p:nvCxnSpPr>
          <p:spPr>
            <a:xfrm rot="-5400000" flipH="1">
              <a:off x="4269964" y="1641481"/>
              <a:ext cx="334877" cy="10205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7" name="Google Shape;207;p42"/>
            <p:cNvCxnSpPr/>
            <p:nvPr/>
          </p:nvCxnSpPr>
          <p:spPr>
            <a:xfrm rot="5400000">
              <a:off x="7595202" y="1679339"/>
              <a:ext cx="396395" cy="916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cxnSp>
        <p:nvCxnSpPr>
          <p:cNvPr id="208" name="Google Shape;208;p42"/>
          <p:cNvCxnSpPr/>
          <p:nvPr/>
        </p:nvCxnSpPr>
        <p:spPr>
          <a:xfrm>
            <a:off x="2223183" y="3456989"/>
            <a:ext cx="412395" cy="1104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209" name="Google Shape;209;p42"/>
          <p:cNvSpPr txBox="1"/>
          <p:nvPr/>
        </p:nvSpPr>
        <p:spPr>
          <a:xfrm>
            <a:off x="3499024" y="1300839"/>
            <a:ext cx="817521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Written Exam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(Initial)</a:t>
            </a:r>
            <a:endParaRPr/>
          </a:p>
        </p:txBody>
      </p:sp>
      <p:sp>
        <p:nvSpPr>
          <p:cNvPr id="210" name="Google Shape;210;p42"/>
          <p:cNvSpPr txBox="1"/>
          <p:nvPr/>
        </p:nvSpPr>
        <p:spPr>
          <a:xfrm>
            <a:off x="3217812" y="4699947"/>
            <a:ext cx="996785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Practical exam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(Initial and regular)</a:t>
            </a:r>
            <a:endParaRPr/>
          </a:p>
        </p:txBody>
      </p:sp>
      <p:sp>
        <p:nvSpPr>
          <p:cNvPr id="211" name="Google Shape;211;p42"/>
          <p:cNvSpPr/>
          <p:nvPr/>
        </p:nvSpPr>
        <p:spPr>
          <a:xfrm>
            <a:off x="7571616" y="1269526"/>
            <a:ext cx="1274167" cy="1160457"/>
          </a:xfrm>
          <a:prstGeom prst="rect">
            <a:avLst/>
          </a:prstGeom>
          <a:solidFill>
            <a:schemeClr val="accent5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Successful if score </a:t>
            </a:r>
            <a:r>
              <a:rPr lang="en-U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≥ 80%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42"/>
          <p:cNvSpPr/>
          <p:nvPr/>
        </p:nvSpPr>
        <p:spPr>
          <a:xfrm>
            <a:off x="4611612" y="3866415"/>
            <a:ext cx="1302261" cy="751799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Direct observation check list</a:t>
            </a:r>
            <a:endParaRPr/>
          </a:p>
        </p:txBody>
      </p:sp>
      <p:sp>
        <p:nvSpPr>
          <p:cNvPr id="213" name="Google Shape;213;p42"/>
          <p:cNvSpPr/>
          <p:nvPr/>
        </p:nvSpPr>
        <p:spPr>
          <a:xfrm>
            <a:off x="9690754" y="2743200"/>
            <a:ext cx="2258904" cy="2471268"/>
          </a:xfrm>
          <a:prstGeom prst="rect">
            <a:avLst/>
          </a:prstGeom>
          <a:solidFill>
            <a:schemeClr val="accent6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if the 3 parts are successful =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Authorization of practice letter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Can be provided directly by assessor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 copy to testing provider and 1 copy to the assessor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4" name="Google Shape;214;p42"/>
          <p:cNvGrpSpPr/>
          <p:nvPr/>
        </p:nvGrpSpPr>
        <p:grpSpPr>
          <a:xfrm rot="5400000">
            <a:off x="7218088" y="3339936"/>
            <a:ext cx="3947777" cy="795070"/>
            <a:chOff x="4423049" y="1083615"/>
            <a:chExt cx="3374931" cy="798501"/>
          </a:xfrm>
        </p:grpSpPr>
        <p:cxnSp>
          <p:nvCxnSpPr>
            <p:cNvPr id="215" name="Google Shape;215;p42"/>
            <p:cNvCxnSpPr/>
            <p:nvPr/>
          </p:nvCxnSpPr>
          <p:spPr>
            <a:xfrm rot="5400000">
              <a:off x="5967196" y="1279780"/>
              <a:ext cx="394696" cy="2367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16" name="Google Shape;216;p42"/>
            <p:cNvCxnSpPr/>
            <p:nvPr/>
          </p:nvCxnSpPr>
          <p:spPr>
            <a:xfrm rot="-5400000" flipH="1">
              <a:off x="6109116" y="-202784"/>
              <a:ext cx="2617" cy="3374752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17" name="Google Shape;217;p42"/>
            <p:cNvCxnSpPr/>
            <p:nvPr/>
          </p:nvCxnSpPr>
          <p:spPr>
            <a:xfrm rot="-5400000" flipH="1">
              <a:off x="4269964" y="1641481"/>
              <a:ext cx="334877" cy="10205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18" name="Google Shape;218;p42"/>
            <p:cNvCxnSpPr/>
            <p:nvPr/>
          </p:nvCxnSpPr>
          <p:spPr>
            <a:xfrm rot="5400000">
              <a:off x="7595202" y="1679339"/>
              <a:ext cx="396395" cy="916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219" name="Google Shape;219;p42"/>
          <p:cNvSpPr txBox="1">
            <a:spLocks noGrp="1"/>
          </p:cNvSpPr>
          <p:nvPr>
            <p:ph type="ftr" idx="11"/>
          </p:nvPr>
        </p:nvSpPr>
        <p:spPr>
          <a:xfrm>
            <a:off x="866775" y="6311900"/>
            <a:ext cx="7315200" cy="501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QMS non-lab testing sites; training package – v1,0| </a:t>
            </a:r>
            <a:r>
              <a:rPr lang="en-US" sz="1000" dirty="0">
                <a:latin typeface="Calibri"/>
                <a:ea typeface="Calibri"/>
                <a:cs typeface="Calibri"/>
                <a:sym typeface="Calibri"/>
              </a:rPr>
              <a:t>Competency-based assessment  for Personnel </a:t>
            </a:r>
            <a:r>
              <a:rPr lang="en-US" sz="1000" dirty="0"/>
              <a:t>authorization to practice </a:t>
            </a:r>
            <a:endParaRPr lang="fr-FR" dirty="0"/>
          </a:p>
        </p:txBody>
      </p:sp>
      <p:pic>
        <p:nvPicPr>
          <p:cNvPr id="220" name="Google Shape;220;p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6001" y="4812445"/>
            <a:ext cx="1137638" cy="8040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4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96000" y="4088484"/>
            <a:ext cx="1137639" cy="73861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2" name="Google Shape;222;p42"/>
          <p:cNvGrpSpPr/>
          <p:nvPr/>
        </p:nvGrpSpPr>
        <p:grpSpPr>
          <a:xfrm>
            <a:off x="4569884" y="821865"/>
            <a:ext cx="1368054" cy="2339102"/>
            <a:chOff x="4220372" y="1007342"/>
            <a:chExt cx="1368054" cy="2339102"/>
          </a:xfrm>
        </p:grpSpPr>
        <p:sp>
          <p:nvSpPr>
            <p:cNvPr id="223" name="Google Shape;223;p42"/>
            <p:cNvSpPr txBox="1"/>
            <p:nvPr/>
          </p:nvSpPr>
          <p:spPr>
            <a:xfrm>
              <a:off x="4220372" y="1007342"/>
              <a:ext cx="1368054" cy="2339102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Questionnaire</a:t>
              </a:r>
              <a:endParaRPr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24" name="Google Shape;224;p42" descr="Defining Descriptive Writing Test: What ...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4478020" y="1478987"/>
              <a:ext cx="630268" cy="63026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5" name="Google Shape;225;p42"/>
            <p:cNvPicPr preferRelativeResize="0"/>
            <p:nvPr/>
          </p:nvPicPr>
          <p:blipFill rotWithShape="1">
            <a:blip r:embed="rId6">
              <a:alphaModFix/>
            </a:blip>
            <a:srcRect l="7895" r="12448"/>
            <a:stretch/>
          </p:blipFill>
          <p:spPr>
            <a:xfrm>
              <a:off x="4246336" y="2361366"/>
              <a:ext cx="1001533" cy="6477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6" name="Google Shape;226;p42"/>
            <p:cNvSpPr txBox="1"/>
            <p:nvPr/>
          </p:nvSpPr>
          <p:spPr>
            <a:xfrm>
              <a:off x="4355730" y="1280743"/>
              <a:ext cx="914033" cy="2462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Paper-based</a:t>
              </a:r>
              <a:endPara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42"/>
            <p:cNvSpPr txBox="1"/>
            <p:nvPr/>
          </p:nvSpPr>
          <p:spPr>
            <a:xfrm>
              <a:off x="4353766" y="3021886"/>
              <a:ext cx="780983" cy="2462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Digital tool</a:t>
              </a:r>
              <a:endPara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42"/>
            <p:cNvSpPr txBox="1"/>
            <p:nvPr/>
          </p:nvSpPr>
          <p:spPr>
            <a:xfrm>
              <a:off x="4580983" y="2115145"/>
              <a:ext cx="377026" cy="2462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OR</a:t>
              </a:r>
              <a:endParaRPr/>
            </a:p>
          </p:txBody>
        </p:sp>
      </p:grpSp>
      <p:sp>
        <p:nvSpPr>
          <p:cNvPr id="229" name="Google Shape;229;p42"/>
          <p:cNvSpPr/>
          <p:nvPr/>
        </p:nvSpPr>
        <p:spPr>
          <a:xfrm>
            <a:off x="4268090" y="4172028"/>
            <a:ext cx="182923" cy="1605927"/>
          </a:xfrm>
          <a:prstGeom prst="leftBracket">
            <a:avLst>
              <a:gd name="adj" fmla="val 8333"/>
            </a:avLst>
          </a:prstGeom>
          <a:noFill/>
          <a:ln w="9525" cap="flat" cmpd="sng">
            <a:solidFill>
              <a:srgbClr val="4040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42"/>
          <p:cNvSpPr/>
          <p:nvPr/>
        </p:nvSpPr>
        <p:spPr>
          <a:xfrm>
            <a:off x="4627617" y="5331015"/>
            <a:ext cx="1302261" cy="751799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Proficiency Testing</a:t>
            </a:r>
            <a:endParaRPr/>
          </a:p>
        </p:txBody>
      </p:sp>
      <p:sp>
        <p:nvSpPr>
          <p:cNvPr id="231" name="Google Shape;231;p42"/>
          <p:cNvSpPr/>
          <p:nvPr/>
        </p:nvSpPr>
        <p:spPr>
          <a:xfrm>
            <a:off x="7537197" y="3866415"/>
            <a:ext cx="1294443" cy="733077"/>
          </a:xfrm>
          <a:prstGeom prst="rect">
            <a:avLst/>
          </a:prstGeom>
          <a:solidFill>
            <a:schemeClr val="accent5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Successful if score </a:t>
            </a:r>
            <a:r>
              <a:rPr lang="en-U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≥ 90%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42"/>
          <p:cNvSpPr/>
          <p:nvPr/>
        </p:nvSpPr>
        <p:spPr>
          <a:xfrm>
            <a:off x="7543911" y="5217238"/>
            <a:ext cx="1294443" cy="733077"/>
          </a:xfrm>
          <a:prstGeom prst="rect">
            <a:avLst/>
          </a:prstGeom>
          <a:solidFill>
            <a:schemeClr val="accent5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Successful if score </a:t>
            </a:r>
            <a:r>
              <a:rPr lang="en-U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≥ 100%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33" name="Google Shape;233;p42"/>
          <p:cNvCxnSpPr/>
          <p:nvPr/>
        </p:nvCxnSpPr>
        <p:spPr>
          <a:xfrm rot="10800000" flipH="1">
            <a:off x="4189661" y="5061550"/>
            <a:ext cx="71582" cy="4455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34" name="Google Shape;234;p42"/>
          <p:cNvCxnSpPr>
            <a:endCxn id="231" idx="3"/>
          </p:cNvCxnSpPr>
          <p:nvPr/>
        </p:nvCxnSpPr>
        <p:spPr>
          <a:xfrm rot="10800000">
            <a:off x="8831640" y="4232954"/>
            <a:ext cx="3639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43"/>
          <p:cNvSpPr/>
          <p:nvPr/>
        </p:nvSpPr>
        <p:spPr>
          <a:xfrm>
            <a:off x="2450024" y="725580"/>
            <a:ext cx="734961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Ministry of Health</a:t>
            </a:r>
            <a:endParaRPr/>
          </a:p>
        </p:txBody>
      </p:sp>
      <p:sp>
        <p:nvSpPr>
          <p:cNvPr id="240" name="Google Shape;240;p43"/>
          <p:cNvSpPr txBox="1"/>
          <p:nvPr/>
        </p:nvSpPr>
        <p:spPr>
          <a:xfrm>
            <a:off x="3432215" y="2440572"/>
            <a:ext cx="507334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First Name Middle Name and Last Name </a:t>
            </a:r>
            <a:endParaRPr/>
          </a:p>
        </p:txBody>
      </p:sp>
      <p:sp>
        <p:nvSpPr>
          <p:cNvPr id="241" name="Google Shape;241;p43"/>
          <p:cNvSpPr/>
          <p:nvPr/>
        </p:nvSpPr>
        <p:spPr>
          <a:xfrm>
            <a:off x="3822661" y="1466397"/>
            <a:ext cx="4576894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Letter of Authorization</a:t>
            </a:r>
            <a:endParaRPr/>
          </a:p>
        </p:txBody>
      </p:sp>
      <p:sp>
        <p:nvSpPr>
          <p:cNvPr id="242" name="Google Shape;242;p43"/>
          <p:cNvSpPr/>
          <p:nvPr/>
        </p:nvSpPr>
        <p:spPr>
          <a:xfrm>
            <a:off x="5487797" y="2072631"/>
            <a:ext cx="127406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is issued to </a:t>
            </a:r>
            <a:endParaRPr/>
          </a:p>
        </p:txBody>
      </p:sp>
      <p:sp>
        <p:nvSpPr>
          <p:cNvPr id="243" name="Google Shape;243;p43"/>
          <p:cNvSpPr/>
          <p:nvPr/>
        </p:nvSpPr>
        <p:spPr>
          <a:xfrm>
            <a:off x="1866796" y="3097719"/>
            <a:ext cx="8516069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 having successfully fulfilled the requirements of the national tester Authorization program and being Authorized to be Competent in the Area of </a:t>
            </a:r>
            <a:r>
              <a:rPr lang="en-US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…. Rapid diagnostic Testing</a:t>
            </a: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Note. This letter is </a:t>
            </a:r>
            <a:r>
              <a:rPr lang="en-US" sz="1400" b="1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only </a:t>
            </a:r>
            <a:r>
              <a:rPr lang="en-US" sz="14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issued for … Testing and does not allow performing any other test.</a:t>
            </a:r>
            <a:endParaRPr/>
          </a:p>
        </p:txBody>
      </p:sp>
      <p:sp>
        <p:nvSpPr>
          <p:cNvPr id="244" name="Google Shape;244;p43"/>
          <p:cNvSpPr/>
          <p:nvPr/>
        </p:nvSpPr>
        <p:spPr>
          <a:xfrm>
            <a:off x="9799636" y="4753835"/>
            <a:ext cx="1571450" cy="1598451"/>
          </a:xfrm>
          <a:prstGeom prst="ellipse">
            <a:avLst/>
          </a:prstGeom>
          <a:solidFill>
            <a:schemeClr val="accent1"/>
          </a:solidFill>
          <a:ln w="25400" cap="flat" cmpd="sng">
            <a:solidFill>
              <a:srgbClr val="0062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Seal of authorized body</a:t>
            </a:r>
            <a:endParaRPr/>
          </a:p>
        </p:txBody>
      </p:sp>
      <p:sp>
        <p:nvSpPr>
          <p:cNvPr id="245" name="Google Shape;245;p43"/>
          <p:cNvSpPr/>
          <p:nvPr/>
        </p:nvSpPr>
        <p:spPr>
          <a:xfrm>
            <a:off x="3076830" y="4007063"/>
            <a:ext cx="6096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Valid &lt;&lt;Date Month Year&gt;&gt; through &lt;&lt;Date Month Year&gt;&gt;</a:t>
            </a:r>
            <a:endParaRPr/>
          </a:p>
        </p:txBody>
      </p:sp>
      <p:sp>
        <p:nvSpPr>
          <p:cNvPr id="246" name="Google Shape;246;p43"/>
          <p:cNvSpPr/>
          <p:nvPr/>
        </p:nvSpPr>
        <p:spPr>
          <a:xfrm>
            <a:off x="3076830" y="4403093"/>
            <a:ext cx="60960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Professional Registration No.: ………………………………………    </a:t>
            </a:r>
            <a:endParaRPr dirty="0"/>
          </a:p>
          <a:p>
            <a:pPr algn="ctr"/>
            <a:r>
              <a:rPr lang="en-US" dirty="0"/>
              <a:t>   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Authorization No.: …………………………………………………..……    </a:t>
            </a:r>
            <a:endParaRPr dirty="0"/>
          </a:p>
        </p:txBody>
      </p:sp>
      <p:sp>
        <p:nvSpPr>
          <p:cNvPr id="247" name="Google Shape;247;p43"/>
          <p:cNvSpPr txBox="1"/>
          <p:nvPr/>
        </p:nvSpPr>
        <p:spPr>
          <a:xfrm>
            <a:off x="1850873" y="5305554"/>
            <a:ext cx="765786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Signature of Registrar / evaluator ………………………………………………………………………</a:t>
            </a:r>
            <a:endParaRPr/>
          </a:p>
        </p:txBody>
      </p:sp>
      <p:sp>
        <p:nvSpPr>
          <p:cNvPr id="248" name="Google Shape;248;p43"/>
          <p:cNvSpPr txBox="1"/>
          <p:nvPr/>
        </p:nvSpPr>
        <p:spPr>
          <a:xfrm>
            <a:off x="1850873" y="5694772"/>
            <a:ext cx="589937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Name and Title ………………………………………………………………………</a:t>
            </a:r>
            <a:endParaRPr/>
          </a:p>
        </p:txBody>
      </p:sp>
      <p:sp>
        <p:nvSpPr>
          <p:cNvPr id="249" name="Google Shape;249;p43"/>
          <p:cNvSpPr/>
          <p:nvPr/>
        </p:nvSpPr>
        <p:spPr>
          <a:xfrm>
            <a:off x="9345706" y="711882"/>
            <a:ext cx="1842247" cy="1184153"/>
          </a:xfrm>
          <a:prstGeom prst="rect">
            <a:avLst/>
          </a:prstGeom>
          <a:solidFill>
            <a:srgbClr val="473EF2"/>
          </a:solidFill>
          <a:ln w="25400" cap="flat" cmpd="sng">
            <a:solidFill>
              <a:srgbClr val="0062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Authorized body logo if not MOH</a:t>
            </a:r>
            <a:endParaRPr/>
          </a:p>
        </p:txBody>
      </p:sp>
      <p:sp>
        <p:nvSpPr>
          <p:cNvPr id="250" name="Google Shape;250;p43"/>
          <p:cNvSpPr/>
          <p:nvPr/>
        </p:nvSpPr>
        <p:spPr>
          <a:xfrm>
            <a:off x="847165" y="711882"/>
            <a:ext cx="1761564" cy="1184153"/>
          </a:xfrm>
          <a:prstGeom prst="rect">
            <a:avLst/>
          </a:prstGeom>
          <a:solidFill>
            <a:srgbClr val="473EF2"/>
          </a:solidFill>
          <a:ln w="25400" cap="flat" cmpd="sng">
            <a:solidFill>
              <a:srgbClr val="0062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MOH logo</a:t>
            </a:r>
            <a:endParaRPr/>
          </a:p>
        </p:txBody>
      </p:sp>
      <p:sp>
        <p:nvSpPr>
          <p:cNvPr id="251" name="Google Shape;251;p43"/>
          <p:cNvSpPr txBox="1"/>
          <p:nvPr/>
        </p:nvSpPr>
        <p:spPr>
          <a:xfrm>
            <a:off x="229997" y="-282798"/>
            <a:ext cx="10515600" cy="942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rgbClr val="009AC9"/>
                </a:solidFill>
                <a:latin typeface="Calibri"/>
                <a:ea typeface="Calibri"/>
                <a:cs typeface="Calibri"/>
                <a:sym typeface="Calibri"/>
              </a:rPr>
              <a:t>Example of an Authorization to practice letter</a:t>
            </a:r>
            <a:endParaRPr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BF59FAFC-6D88-26A1-8775-5CB7DAD926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501C83AE-6A6A-9D19-375E-F2EA78361F25}"/>
              </a:ext>
            </a:extLst>
          </p:cNvPr>
          <p:cNvSpPr txBox="1"/>
          <p:nvPr/>
        </p:nvSpPr>
        <p:spPr>
          <a:xfrm>
            <a:off x="1036320" y="6350000"/>
            <a:ext cx="7884160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 b="1">
                <a:solidFill>
                  <a:srgbClr val="FFFFFF"/>
                </a:solidFill>
              </a:rPr>
              <a:t>QMS non-lab testing sites; training package – v1,0| </a:t>
            </a:r>
            <a:r>
              <a:rPr lang="en-US" sz="1000" b="1">
                <a:solidFill>
                  <a:srgbClr val="FFFFFF"/>
                </a:solidFill>
                <a:latin typeface="Calibri"/>
              </a:rPr>
              <a:t>Competency-based assessment  for Personnel </a:t>
            </a:r>
            <a:r>
              <a:rPr lang="en-US" sz="1000" b="1">
                <a:solidFill>
                  <a:srgbClr val="FFFFFF"/>
                </a:solidFill>
              </a:rPr>
              <a:t>authorization to practice </a:t>
            </a:r>
            <a:endParaRPr lang="fr-FR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  <p:pic>
        <p:nvPicPr>
          <p:cNvPr id="257" name="Google Shape;257;p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0"/>
            <a:ext cx="1981364" cy="1550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4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403175" y="4572755"/>
            <a:ext cx="1788826" cy="1917801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44"/>
          <p:cNvSpPr/>
          <p:nvPr/>
        </p:nvSpPr>
        <p:spPr>
          <a:xfrm>
            <a:off x="0" y="428502"/>
            <a:ext cx="10849708" cy="6429498"/>
          </a:xfrm>
          <a:prstGeom prst="flowChartInputOutput">
            <a:avLst/>
          </a:prstGeom>
          <a:solidFill>
            <a:schemeClr val="accent1"/>
          </a:solidFill>
          <a:ln w="12700" cap="flat" cmpd="sng">
            <a:solidFill>
              <a:srgbClr val="00628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p44"/>
          <p:cNvSpPr txBox="1"/>
          <p:nvPr/>
        </p:nvSpPr>
        <p:spPr>
          <a:xfrm>
            <a:off x="2825135" y="798474"/>
            <a:ext cx="4674326" cy="942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Key points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Google Shape;261;p44"/>
          <p:cNvSpPr txBox="1"/>
          <p:nvPr/>
        </p:nvSpPr>
        <p:spPr>
          <a:xfrm>
            <a:off x="1906389" y="1983763"/>
            <a:ext cx="8494676" cy="4003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44"/>
          <p:cNvSpPr txBox="1"/>
          <p:nvPr/>
        </p:nvSpPr>
        <p:spPr>
          <a:xfrm>
            <a:off x="1649204" y="2348425"/>
            <a:ext cx="7374507" cy="2960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400"/>
              <a:buFont typeface="Arial"/>
              <a:buChar char="•"/>
            </a:pPr>
            <a:r>
              <a:rPr lang="en-US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Countries must understand and establish the components/overall structure &amp; format of personnel competency-based assessment and Authorization program.</a:t>
            </a:r>
            <a:endParaRPr/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400"/>
              <a:buFont typeface="Arial"/>
              <a:buChar char="•"/>
            </a:pPr>
            <a:r>
              <a:rPr lang="en-US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Decentralization of the program will simplify process: need to train and authorize subnational personnel (QA officer) to provide authorization of practice letter</a:t>
            </a: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400"/>
              <a:buFont typeface="Arial"/>
              <a:buChar char="•"/>
            </a:pPr>
            <a:r>
              <a:rPr lang="en-US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Testing provider Authorization programs should use nationally validated competency-based assessment tools.</a:t>
            </a:r>
            <a:endParaRPr/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400"/>
              <a:buFont typeface="Arial"/>
              <a:buChar char="•"/>
            </a:pPr>
            <a:r>
              <a:rPr lang="en-US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Competency-based assessment has 3 parts: written test (questionnaire) and practical exams (direct observation + PT exercice)</a:t>
            </a:r>
            <a:endParaRPr/>
          </a:p>
          <a:p>
            <a:pPr marL="342900" marR="0" lvl="0" indent="-190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p44"/>
          <p:cNvSpPr txBox="1">
            <a:spLocks noGrp="1"/>
          </p:cNvSpPr>
          <p:nvPr>
            <p:ph type="ftr" idx="11"/>
          </p:nvPr>
        </p:nvSpPr>
        <p:spPr>
          <a:xfrm>
            <a:off x="866775" y="6352540"/>
            <a:ext cx="7315200" cy="359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l"/>
            <a:r>
              <a:rPr lang="en-US" sz="1000" b="1" dirty="0">
                <a:solidFill>
                  <a:schemeClr val="lt1"/>
                </a:solidFill>
                <a:ea typeface="Calibri"/>
                <a:sym typeface="Calibri"/>
              </a:rPr>
              <a:t>QMS non-lab testing sites; training package – v1,0| </a:t>
            </a:r>
            <a:r>
              <a:rPr lang="en-US" sz="10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Competency-based assessment  for Personnel </a:t>
            </a:r>
            <a:r>
              <a:rPr lang="en-US" sz="1000" b="1" dirty="0">
                <a:solidFill>
                  <a:schemeClr val="lt1"/>
                </a:solidFill>
                <a:ea typeface="Calibri"/>
                <a:sym typeface="Calibri"/>
              </a:rPr>
              <a:t>authorization to practice</a:t>
            </a:r>
            <a:endParaRPr lang="fr-FR" b="1" dirty="0">
              <a:solidFill>
                <a:schemeClr val="lt1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45"/>
          <p:cNvSpPr txBox="1">
            <a:spLocks noGrp="1"/>
          </p:cNvSpPr>
          <p:nvPr>
            <p:ph type="title"/>
          </p:nvPr>
        </p:nvSpPr>
        <p:spPr>
          <a:xfrm>
            <a:off x="831850" y="0"/>
            <a:ext cx="3890621" cy="2257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US"/>
              <a:t>Questions?</a:t>
            </a:r>
            <a:endParaRPr/>
          </a:p>
        </p:txBody>
      </p:sp>
      <p:sp>
        <p:nvSpPr>
          <p:cNvPr id="270" name="Google Shape;270;p45"/>
          <p:cNvSpPr txBox="1">
            <a:spLocks noGrp="1"/>
          </p:cNvSpPr>
          <p:nvPr>
            <p:ph type="sldNum" idx="4294967295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"/>
          <p:cNvSpPr txBox="1">
            <a:spLocks noGrp="1"/>
          </p:cNvSpPr>
          <p:nvPr>
            <p:ph type="title"/>
          </p:nvPr>
        </p:nvSpPr>
        <p:spPr>
          <a:xfrm>
            <a:off x="252656" y="178130"/>
            <a:ext cx="10515600" cy="5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AC9"/>
              </a:buClr>
              <a:buSzPts val="3600"/>
              <a:buFont typeface="Arial"/>
              <a:buNone/>
            </a:pPr>
            <a:r>
              <a:rPr lang="en-US">
                <a:solidFill>
                  <a:srgbClr val="009AC9"/>
                </a:solidFill>
                <a:latin typeface="Calibri"/>
                <a:ea typeface="Calibri"/>
                <a:cs typeface="Calibri"/>
                <a:sym typeface="Calibri"/>
              </a:rPr>
              <a:t>Learning objectives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2"/>
          <p:cNvSpPr txBox="1">
            <a:spLocks noGrp="1"/>
          </p:cNvSpPr>
          <p:nvPr>
            <p:ph type="body" idx="1"/>
          </p:nvPr>
        </p:nvSpPr>
        <p:spPr>
          <a:xfrm>
            <a:off x="335783" y="867473"/>
            <a:ext cx="11269015" cy="51297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At the end of this module, you should be able to: 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marL="381000" lvl="0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Understand the importance and objectives of a testing provider competency-based assessment program.</a:t>
            </a:r>
            <a:endParaRPr/>
          </a:p>
          <a:p>
            <a:pPr marL="381000" lvl="0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Describe the national competency-based assessment program cycle: initial and regular/ongoing</a:t>
            </a:r>
            <a:endParaRPr/>
          </a:p>
          <a:p>
            <a:pPr marL="381000" lvl="0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List the different components of competency-based assessment at initial and ongoing:  theoretical exams (questionnaire) and practical (observation checklist +/- proficiency testing using known samples)   </a:t>
            </a:r>
            <a:endParaRPr/>
          </a:p>
          <a:p>
            <a:pPr marL="381000" lvl="0" indent="-254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endParaRPr sz="2800"/>
          </a:p>
          <a:p>
            <a:pPr marL="228600" lvl="0" indent="-101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</a:pPr>
            <a:endParaRPr sz="2800"/>
          </a:p>
        </p:txBody>
      </p:sp>
      <p:sp>
        <p:nvSpPr>
          <p:cNvPr id="91" name="Google Shape;91;p2"/>
          <p:cNvSpPr txBox="1">
            <a:spLocks noGrp="1"/>
          </p:cNvSpPr>
          <p:nvPr>
            <p:ph type="sldNum" idx="12"/>
          </p:nvPr>
        </p:nvSpPr>
        <p:spPr>
          <a:xfrm>
            <a:off x="11353799" y="6311900"/>
            <a:ext cx="510252" cy="575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2</a:t>
            </a:fld>
            <a:endParaRPr sz="1000"/>
          </a:p>
        </p:txBody>
      </p:sp>
      <p:sp>
        <p:nvSpPr>
          <p:cNvPr id="92" name="Google Shape;92;p2"/>
          <p:cNvSpPr txBox="1"/>
          <p:nvPr/>
        </p:nvSpPr>
        <p:spPr>
          <a:xfrm>
            <a:off x="26525" y="4762995"/>
            <a:ext cx="115824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00A0E2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93" name="Google Shape;93;p2"/>
          <p:cNvSpPr txBox="1">
            <a:spLocks noGrp="1"/>
          </p:cNvSpPr>
          <p:nvPr>
            <p:ph type="ftr" idx="11"/>
          </p:nvPr>
        </p:nvSpPr>
        <p:spPr>
          <a:xfrm>
            <a:off x="866775" y="6311900"/>
            <a:ext cx="7315200" cy="501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QMS non-lab testing sites; training package – v1,0| </a:t>
            </a:r>
            <a:r>
              <a:rPr lang="en-US" sz="1000" dirty="0">
                <a:latin typeface="Calibri"/>
                <a:ea typeface="Calibri"/>
                <a:cs typeface="Calibri"/>
                <a:sym typeface="Calibri"/>
              </a:rPr>
              <a:t>Competency-based assessment  for Personnel </a:t>
            </a:r>
            <a:r>
              <a:rPr lang="en-US" sz="1000" dirty="0"/>
              <a:t>authorization to practice 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4"/>
          <p:cNvSpPr/>
          <p:nvPr/>
        </p:nvSpPr>
        <p:spPr>
          <a:xfrm>
            <a:off x="439783" y="1197620"/>
            <a:ext cx="11312434" cy="4462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Assessor/ Evaluator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 individual who assess the testing provider competencies and deliver the authorization of practice/work</a:t>
            </a:r>
            <a:endParaRPr sz="2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Assessment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systematic process of collecting and analyzing data to determine the knowledge and competencies of a testing provider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Competence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demonstration of the ability to apply knowledge and skills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Tester Authorization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procedure by which an authorized person like a QA officer gives written assurance that an individual performing testing according to specified requirements</a:t>
            </a: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rgbClr val="000000"/>
              </a:solidFill>
              <a:highlight>
                <a:srgbClr val="FFFF00"/>
              </a:highlight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99" name="Google Shape;99;p34"/>
          <p:cNvSpPr txBox="1">
            <a:spLocks noGrp="1"/>
          </p:cNvSpPr>
          <p:nvPr>
            <p:ph type="title"/>
          </p:nvPr>
        </p:nvSpPr>
        <p:spPr>
          <a:xfrm>
            <a:off x="213756" y="-253519"/>
            <a:ext cx="12192000" cy="984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Key Definitions</a:t>
            </a:r>
            <a:endParaRPr/>
          </a:p>
        </p:txBody>
      </p:sp>
      <p:sp>
        <p:nvSpPr>
          <p:cNvPr id="100" name="Google Shape;100;p34"/>
          <p:cNvSpPr txBox="1">
            <a:spLocks noGrp="1"/>
          </p:cNvSpPr>
          <p:nvPr>
            <p:ph type="ftr" idx="11"/>
          </p:nvPr>
        </p:nvSpPr>
        <p:spPr>
          <a:xfrm>
            <a:off x="866775" y="6311900"/>
            <a:ext cx="7315200" cy="501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r>
              <a:rPr lang="en-US"/>
              <a:t>QMS non-lab testing sites; training package – v1,0| </a:t>
            </a:r>
            <a:r>
              <a:rPr lang="en-US"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Competency-based assessment  for Personnel </a:t>
            </a:r>
            <a:r>
              <a:rPr lang="en-US" sz="1000"/>
              <a:t>authorization to practice </a:t>
            </a:r>
            <a:endParaRPr lang="fr-FR"/>
          </a:p>
          <a:p>
            <a: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fr-FR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5"/>
          <p:cNvSpPr txBox="1">
            <a:spLocks noGrp="1"/>
          </p:cNvSpPr>
          <p:nvPr>
            <p:ph type="title"/>
          </p:nvPr>
        </p:nvSpPr>
        <p:spPr>
          <a:xfrm>
            <a:off x="175630" y="49934"/>
            <a:ext cx="11840737" cy="942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Certification vs. competency-based assessment programs</a:t>
            </a:r>
            <a:endParaRPr/>
          </a:p>
        </p:txBody>
      </p:sp>
      <p:sp>
        <p:nvSpPr>
          <p:cNvPr id="106" name="Google Shape;106;p35"/>
          <p:cNvSpPr txBox="1">
            <a:spLocks noGrp="1"/>
          </p:cNvSpPr>
          <p:nvPr>
            <p:ph type="body" idx="1"/>
          </p:nvPr>
        </p:nvSpPr>
        <p:spPr>
          <a:xfrm>
            <a:off x="175630" y="827605"/>
            <a:ext cx="10515600" cy="53191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016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Certification programs (eg RT-CQI) are used to assess and recognize testing provider competencies. Can be difficult to implement in some contexts (lack of resources). Competency-based assessment programs can be an alternative</a:t>
            </a:r>
            <a:endParaRPr/>
          </a:p>
          <a:p>
            <a:pPr marL="1016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Same objectives (ensure testing provider competencies are adequate) but ≠ organization (national versus simplified/decentralized approach)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</a:pPr>
            <a:endParaRPr/>
          </a:p>
        </p:txBody>
      </p:sp>
      <p:sp>
        <p:nvSpPr>
          <p:cNvPr id="107" name="Google Shape;107;p35"/>
          <p:cNvSpPr txBox="1">
            <a:spLocks noGrp="1"/>
          </p:cNvSpPr>
          <p:nvPr>
            <p:ph type="sldNum" idx="12"/>
          </p:nvPr>
        </p:nvSpPr>
        <p:spPr>
          <a:xfrm>
            <a:off x="11353799" y="6311900"/>
            <a:ext cx="510252" cy="575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graphicFrame>
        <p:nvGraphicFramePr>
          <p:cNvPr id="108" name="Google Shape;108;p35"/>
          <p:cNvGraphicFramePr/>
          <p:nvPr/>
        </p:nvGraphicFramePr>
        <p:xfrm>
          <a:off x="935152" y="2808103"/>
          <a:ext cx="8996550" cy="2978450"/>
        </p:xfrm>
        <a:graphic>
          <a:graphicData uri="http://schemas.openxmlformats.org/drawingml/2006/table">
            <a:tbl>
              <a:tblPr firstRow="1" bandRow="1">
                <a:noFill/>
                <a:tableStyleId>{F125C4CA-6661-46FC-9E73-A7A057626EC6}</a:tableStyleId>
              </a:tblPr>
              <a:tblGrid>
                <a:gridCol w="4498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98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86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Certification program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Competency-based assessment program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33575">
                <a:tc>
                  <a:txBody>
                    <a:bodyPr/>
                    <a:lstStyle/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Char char="-"/>
                      </a:pPr>
                      <a:r>
                        <a:rPr lang="en-US" sz="16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Assess competencies of testing providers</a:t>
                      </a:r>
                      <a:endParaRPr/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Char char="-"/>
                      </a:pPr>
                      <a:r>
                        <a:rPr lang="en-US" sz="16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Theoretical and practical exams</a:t>
                      </a:r>
                      <a:endParaRPr/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Char char="-"/>
                      </a:pPr>
                      <a:r>
                        <a:rPr lang="en-US" sz="16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Cycle: initial and regular intervals</a:t>
                      </a:r>
                      <a:endParaRPr/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Char char="-"/>
                      </a:pPr>
                      <a:r>
                        <a:rPr lang="en-US" sz="16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Managed at central/national level: centralization (national level) of testing providers assessment results</a:t>
                      </a:r>
                      <a:endParaRPr/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Char char="-"/>
                      </a:pPr>
                      <a:r>
                        <a:rPr lang="en-US" sz="16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Certification provided by a nationally recognized body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Char char="-"/>
                      </a:pPr>
                      <a:r>
                        <a:rPr lang="en-US" sz="16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Assess competencies of testing providers</a:t>
                      </a:r>
                      <a:endParaRPr/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Char char="-"/>
                      </a:pPr>
                      <a:r>
                        <a:rPr lang="en-US" sz="16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Theoretical and practical exams</a:t>
                      </a:r>
                      <a:endParaRPr/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Char char="-"/>
                      </a:pPr>
                      <a:r>
                        <a:rPr lang="en-US" sz="16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Cycle: initial and regular intervals</a:t>
                      </a:r>
                      <a:endParaRPr/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Char char="-"/>
                      </a:pPr>
                      <a:r>
                        <a:rPr lang="en-US" sz="16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Decentralized (subnational level) management</a:t>
                      </a:r>
                      <a:endParaRPr/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Char char="-"/>
                      </a:pPr>
                      <a:r>
                        <a:rPr lang="en-US" sz="16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Authorization of practice/work provided by subnational QA officers</a:t>
                      </a:r>
                      <a:endParaRPr/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Char char="-"/>
                      </a:pPr>
                      <a:r>
                        <a:rPr lang="en-US" sz="16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Integration with regular site supervision visits program</a:t>
                      </a:r>
                      <a:endParaRPr/>
                    </a:p>
                    <a:p>
                      <a:pPr marL="285750" marR="0" lvl="0" indent="-1841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9" name="Google Shape;109;p35"/>
          <p:cNvSpPr txBox="1">
            <a:spLocks noGrp="1"/>
          </p:cNvSpPr>
          <p:nvPr>
            <p:ph type="ftr" idx="11"/>
          </p:nvPr>
        </p:nvSpPr>
        <p:spPr>
          <a:xfrm>
            <a:off x="866775" y="6311900"/>
            <a:ext cx="7315200" cy="501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dirty="0"/>
              <a:t>QMS non-lab testing sites; training package – v1,0| </a:t>
            </a:r>
            <a:r>
              <a:rPr lang="en-US" sz="1000" dirty="0">
                <a:latin typeface="Calibri"/>
                <a:ea typeface="Calibri"/>
                <a:cs typeface="Calibri"/>
                <a:sym typeface="Calibri"/>
              </a:rPr>
              <a:t>Competency-based assessment  for Personnel </a:t>
            </a:r>
            <a:r>
              <a:rPr lang="en-US" sz="1000" dirty="0"/>
              <a:t>authorization to practice </a:t>
            </a:r>
            <a:endParaRPr lang="fr-F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6"/>
          <p:cNvSpPr txBox="1">
            <a:spLocks noGrp="1"/>
          </p:cNvSpPr>
          <p:nvPr>
            <p:ph type="sldNum" idx="12"/>
          </p:nvPr>
        </p:nvSpPr>
        <p:spPr>
          <a:xfrm>
            <a:off x="11353799" y="6311900"/>
            <a:ext cx="510252" cy="575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sp>
        <p:nvSpPr>
          <p:cNvPr id="116" name="Google Shape;116;p36"/>
          <p:cNvSpPr txBox="1"/>
          <p:nvPr/>
        </p:nvSpPr>
        <p:spPr>
          <a:xfrm>
            <a:off x="130630" y="1687286"/>
            <a:ext cx="115824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684213" marR="0" lvl="1" indent="-44132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5DAA"/>
              </a:buClr>
              <a:buSzPts val="288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17" name="Google Shape;117;p36"/>
          <p:cNvSpPr txBox="1">
            <a:spLocks noGrp="1"/>
          </p:cNvSpPr>
          <p:nvPr>
            <p:ph type="title"/>
          </p:nvPr>
        </p:nvSpPr>
        <p:spPr>
          <a:xfrm>
            <a:off x="130630" y="32474"/>
            <a:ext cx="12192000" cy="984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Objectives of testing providers competency-based assessment</a:t>
            </a:r>
            <a:endParaRPr sz="3600"/>
          </a:p>
        </p:txBody>
      </p:sp>
      <p:sp>
        <p:nvSpPr>
          <p:cNvPr id="118" name="Google Shape;118;p36"/>
          <p:cNvSpPr txBox="1"/>
          <p:nvPr/>
        </p:nvSpPr>
        <p:spPr>
          <a:xfrm>
            <a:off x="130630" y="1096998"/>
            <a:ext cx="6448561" cy="5116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Ensure testing providers are </a:t>
            </a: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trained and recognized as competent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 perform testing and related tasks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just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be done after </a:t>
            </a: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initial training and regularly 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(at least once every 2 years) : Cycle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just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Competencies requirements 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should be nationally </a:t>
            </a: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validated</a:t>
            </a:r>
            <a:endParaRPr sz="32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just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Using a </a:t>
            </a: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standardized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competency-assessment tool</a:t>
            </a: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composed of 2 parts: </a:t>
            </a: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theoretical and practical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marL="457200" marR="0" lvl="0" indent="-457200" algn="just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Recognized by an authorization of practice letter/attestation</a:t>
            </a:r>
            <a:endParaRPr/>
          </a:p>
          <a:p>
            <a:pPr marL="457200" marR="0" lvl="0" indent="-304800" algn="just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457200" marR="0" lvl="0" indent="-304800" algn="just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44ADE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9" name="Google Shape;119;p36"/>
          <p:cNvGrpSpPr/>
          <p:nvPr/>
        </p:nvGrpSpPr>
        <p:grpSpPr>
          <a:xfrm>
            <a:off x="6862434" y="1281020"/>
            <a:ext cx="4783109" cy="4617229"/>
            <a:chOff x="468833" y="1041"/>
            <a:chExt cx="4783109" cy="4617229"/>
          </a:xfrm>
        </p:grpSpPr>
        <p:sp>
          <p:nvSpPr>
            <p:cNvPr id="120" name="Google Shape;120;p36"/>
            <p:cNvSpPr/>
            <p:nvPr/>
          </p:nvSpPr>
          <p:spPr>
            <a:xfrm>
              <a:off x="2163448" y="1041"/>
              <a:ext cx="1393880" cy="1393880"/>
            </a:xfrm>
            <a:prstGeom prst="ellipse">
              <a:avLst/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36"/>
            <p:cNvSpPr txBox="1"/>
            <p:nvPr/>
          </p:nvSpPr>
          <p:spPr>
            <a:xfrm>
              <a:off x="2367577" y="205170"/>
              <a:ext cx="985622" cy="9856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225" tIns="15225" rIns="15225" bIns="152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Initial training</a:t>
              </a:r>
              <a:endPara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36"/>
            <p:cNvSpPr/>
            <p:nvPr/>
          </p:nvSpPr>
          <p:spPr>
            <a:xfrm rot="2160000">
              <a:off x="3513485" y="1072191"/>
              <a:ext cx="371412" cy="470434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A7C2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36"/>
            <p:cNvSpPr txBox="1"/>
            <p:nvPr/>
          </p:nvSpPr>
          <p:spPr>
            <a:xfrm rot="2160000">
              <a:off x="3524125" y="1133531"/>
              <a:ext cx="259988" cy="2822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endPara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36"/>
            <p:cNvSpPr/>
            <p:nvPr/>
          </p:nvSpPr>
          <p:spPr>
            <a:xfrm>
              <a:off x="3858062" y="1232251"/>
              <a:ext cx="1393880" cy="1393880"/>
            </a:xfrm>
            <a:prstGeom prst="ellipse">
              <a:avLst/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36"/>
            <p:cNvSpPr txBox="1"/>
            <p:nvPr/>
          </p:nvSpPr>
          <p:spPr>
            <a:xfrm>
              <a:off x="4062191" y="1436380"/>
              <a:ext cx="985622" cy="9856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225" tIns="15225" rIns="15225" bIns="152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Initial competency-based assessment</a:t>
              </a:r>
              <a:endPara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36"/>
            <p:cNvSpPr/>
            <p:nvPr/>
          </p:nvSpPr>
          <p:spPr>
            <a:xfrm rot="6480000">
              <a:off x="4048902" y="2680046"/>
              <a:ext cx="371412" cy="470434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A7C2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36"/>
            <p:cNvSpPr txBox="1"/>
            <p:nvPr/>
          </p:nvSpPr>
          <p:spPr>
            <a:xfrm rot="-4320000">
              <a:off x="4121830" y="2721148"/>
              <a:ext cx="259988" cy="2822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endPara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36"/>
            <p:cNvSpPr/>
            <p:nvPr/>
          </p:nvSpPr>
          <p:spPr>
            <a:xfrm>
              <a:off x="3210777" y="3224390"/>
              <a:ext cx="1393880" cy="1393880"/>
            </a:xfrm>
            <a:prstGeom prst="ellipse">
              <a:avLst/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36"/>
            <p:cNvSpPr txBox="1"/>
            <p:nvPr/>
          </p:nvSpPr>
          <p:spPr>
            <a:xfrm>
              <a:off x="3414906" y="3428519"/>
              <a:ext cx="985622" cy="9856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225" tIns="15225" rIns="15225" bIns="152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Authorization letter</a:t>
              </a:r>
              <a:endPara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36"/>
            <p:cNvSpPr/>
            <p:nvPr/>
          </p:nvSpPr>
          <p:spPr>
            <a:xfrm rot="10800000">
              <a:off x="2685193" y="3686113"/>
              <a:ext cx="371412" cy="470434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A7C2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36"/>
            <p:cNvSpPr txBox="1"/>
            <p:nvPr/>
          </p:nvSpPr>
          <p:spPr>
            <a:xfrm>
              <a:off x="2796617" y="3780200"/>
              <a:ext cx="259988" cy="2822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endPara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36"/>
            <p:cNvSpPr/>
            <p:nvPr/>
          </p:nvSpPr>
          <p:spPr>
            <a:xfrm>
              <a:off x="1116118" y="3224390"/>
              <a:ext cx="1393880" cy="1393880"/>
            </a:xfrm>
            <a:prstGeom prst="ellipse">
              <a:avLst/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36"/>
            <p:cNvSpPr txBox="1"/>
            <p:nvPr/>
          </p:nvSpPr>
          <p:spPr>
            <a:xfrm>
              <a:off x="1320247" y="3428519"/>
              <a:ext cx="985622" cy="9856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225" tIns="15225" rIns="15225" bIns="152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 per 2 years re-assessment</a:t>
              </a:r>
              <a:endPara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36"/>
            <p:cNvSpPr/>
            <p:nvPr/>
          </p:nvSpPr>
          <p:spPr>
            <a:xfrm rot="-6480000">
              <a:off x="1306958" y="2700041"/>
              <a:ext cx="371412" cy="470434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A7C2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36"/>
            <p:cNvSpPr txBox="1"/>
            <p:nvPr/>
          </p:nvSpPr>
          <p:spPr>
            <a:xfrm rot="4320000">
              <a:off x="1379886" y="2847113"/>
              <a:ext cx="259988" cy="2822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endPara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36"/>
            <p:cNvSpPr/>
            <p:nvPr/>
          </p:nvSpPr>
          <p:spPr>
            <a:xfrm>
              <a:off x="468833" y="1232251"/>
              <a:ext cx="1393880" cy="1393880"/>
            </a:xfrm>
            <a:prstGeom prst="ellipse">
              <a:avLst/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36"/>
            <p:cNvSpPr txBox="1"/>
            <p:nvPr/>
          </p:nvSpPr>
          <p:spPr>
            <a:xfrm>
              <a:off x="672962" y="1436380"/>
              <a:ext cx="985622" cy="9856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225" tIns="15225" rIns="15225" bIns="152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If not competent: redo training and assesment</a:t>
              </a:r>
              <a:endPara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36"/>
            <p:cNvSpPr/>
            <p:nvPr/>
          </p:nvSpPr>
          <p:spPr>
            <a:xfrm rot="-2160000">
              <a:off x="1818870" y="1084548"/>
              <a:ext cx="371412" cy="470434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A7C2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36"/>
            <p:cNvSpPr txBox="1"/>
            <p:nvPr/>
          </p:nvSpPr>
          <p:spPr>
            <a:xfrm rot="-2160000">
              <a:off x="1829510" y="1211382"/>
              <a:ext cx="259988" cy="2822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endPara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0" name="Google Shape;140;p36"/>
          <p:cNvSpPr txBox="1">
            <a:spLocks noGrp="1"/>
          </p:cNvSpPr>
          <p:nvPr>
            <p:ph type="ftr" idx="11"/>
          </p:nvPr>
        </p:nvSpPr>
        <p:spPr>
          <a:xfrm>
            <a:off x="866775" y="6311900"/>
            <a:ext cx="7315200" cy="501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dirty="0"/>
              <a:t>QMS non-lab testing sites; training package – v1,0| </a:t>
            </a:r>
            <a:r>
              <a:rPr lang="en-US" sz="1000" dirty="0">
                <a:latin typeface="Calibri"/>
                <a:ea typeface="Calibri"/>
                <a:cs typeface="Calibri"/>
                <a:sym typeface="Calibri"/>
              </a:rPr>
              <a:t>Competency-based assessment  for Personnel </a:t>
            </a:r>
            <a:r>
              <a:rPr lang="en-US" sz="1000" dirty="0"/>
              <a:t>authorization to practice </a:t>
            </a:r>
            <a:endParaRPr lang="fr-F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37"/>
          <p:cNvSpPr txBox="1">
            <a:spLocks noGrp="1"/>
          </p:cNvSpPr>
          <p:nvPr>
            <p:ph type="sldNum" idx="12"/>
          </p:nvPr>
        </p:nvSpPr>
        <p:spPr>
          <a:xfrm>
            <a:off x="11353799" y="6311900"/>
            <a:ext cx="510252" cy="575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sp>
        <p:nvSpPr>
          <p:cNvPr id="146" name="Google Shape;146;p37"/>
          <p:cNvSpPr txBox="1"/>
          <p:nvPr/>
        </p:nvSpPr>
        <p:spPr>
          <a:xfrm>
            <a:off x="130630" y="1687286"/>
            <a:ext cx="115824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684213" marR="0" lvl="1" indent="-44132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5DAA"/>
              </a:buClr>
              <a:buSzPts val="288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47" name="Google Shape;147;p37"/>
          <p:cNvSpPr txBox="1">
            <a:spLocks noGrp="1"/>
          </p:cNvSpPr>
          <p:nvPr>
            <p:ph type="title"/>
          </p:nvPr>
        </p:nvSpPr>
        <p:spPr>
          <a:xfrm>
            <a:off x="270649" y="-93444"/>
            <a:ext cx="12192000" cy="984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Competency-based Assessment Components</a:t>
            </a:r>
            <a:endParaRPr sz="3600"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48" name="Google Shape;148;p37"/>
          <p:cNvGraphicFramePr/>
          <p:nvPr/>
        </p:nvGraphicFramePr>
        <p:xfrm>
          <a:off x="270649" y="1231150"/>
          <a:ext cx="11338275" cy="4639501"/>
        </p:xfrm>
        <a:graphic>
          <a:graphicData uri="http://schemas.openxmlformats.org/drawingml/2006/table">
            <a:tbl>
              <a:tblPr>
                <a:noFill/>
                <a:tableStyleId>{14A30540-861C-4281-8FF4-0B4AAF33C48D}</a:tableStyleId>
              </a:tblPr>
              <a:tblGrid>
                <a:gridCol w="4197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40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85925">
                <a:tc rowSpan="3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Competency-based Assessment program definition: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Standardized and nationally validated method to assess testing provider competencies to perform testing and related tasks and, if successful, provide an authorization of practice/work attestation/letter</a:t>
                      </a:r>
                      <a:endParaRPr/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Countries to:</a:t>
                      </a:r>
                      <a:endParaRPr/>
                    </a:p>
                    <a:p>
                      <a:pPr marL="342900" marR="0" lvl="0" indent="-34290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Noto Sans Symbols"/>
                        <a:buChar char="∙"/>
                      </a:pPr>
                      <a:r>
                        <a:rPr lang="en-US" sz="24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Decide testing providers competency requirements</a:t>
                      </a:r>
                      <a:endParaRPr/>
                    </a:p>
                    <a:p>
                      <a:pPr marL="342900" marR="0" lvl="0" indent="-34290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Noto Sans Symbols"/>
                        <a:buChar char="∙"/>
                      </a:pPr>
                      <a:r>
                        <a:rPr lang="en-US" sz="24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Establish training and competency- based assessment programs </a:t>
                      </a:r>
                      <a:endParaRPr sz="2400" u="none" strike="noStrike" cap="none"/>
                    </a:p>
                    <a:p>
                      <a:pPr marL="342900" marR="0" lvl="0" indent="-34290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Noto Sans Symbols"/>
                        <a:buChar char="∙"/>
                      </a:pPr>
                      <a:r>
                        <a:rPr lang="en-US" sz="24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Develop and validate competency-based assessment tools </a:t>
                      </a:r>
                      <a:endParaRPr sz="2400" u="none" strike="noStrike" cap="none"/>
                    </a:p>
                    <a:p>
                      <a:pPr marL="342900" marR="0" lvl="0" indent="-34290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Noto Sans Symbols"/>
                        <a:buChar char="∙"/>
                      </a:pPr>
                      <a:r>
                        <a:rPr lang="en-US" sz="24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train and authorize evaluator/assessor to provide authorization letter to successful testing providers</a:t>
                      </a:r>
                      <a:endParaRPr/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Feedback to testing providers</a:t>
                      </a:r>
                      <a:endParaRPr sz="2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342900" marR="0" lvl="0" indent="-34290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Noto Sans Symbols"/>
                        <a:buChar char="∙"/>
                      </a:pPr>
                      <a:r>
                        <a:rPr lang="en-US" sz="24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Summary, assessment conclusions 🡪 authorization letter/attestation or additional trainings</a:t>
                      </a:r>
                      <a:endParaRPr/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49" name="Google Shape;149;p37"/>
          <p:cNvSpPr txBox="1">
            <a:spLocks noGrp="1"/>
          </p:cNvSpPr>
          <p:nvPr>
            <p:ph type="ftr" idx="11"/>
          </p:nvPr>
        </p:nvSpPr>
        <p:spPr>
          <a:xfrm>
            <a:off x="866775" y="6311900"/>
            <a:ext cx="7315200" cy="501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dirty="0"/>
              <a:t>QMS non-lab testing sites; training package – v1,0| </a:t>
            </a:r>
            <a:r>
              <a:rPr lang="en-US" sz="1000" dirty="0">
                <a:latin typeface="Calibri"/>
                <a:ea typeface="Calibri"/>
                <a:cs typeface="Calibri"/>
                <a:sym typeface="Calibri"/>
              </a:rPr>
              <a:t>Competency-based assessment  for Personnel </a:t>
            </a:r>
            <a:r>
              <a:rPr lang="en-US" sz="1000" dirty="0"/>
              <a:t>authorization to practice </a:t>
            </a:r>
            <a:endParaRPr lang="fr-F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8"/>
          <p:cNvSpPr txBox="1">
            <a:spLocks noGrp="1"/>
          </p:cNvSpPr>
          <p:nvPr>
            <p:ph type="sldNum" idx="12"/>
          </p:nvPr>
        </p:nvSpPr>
        <p:spPr>
          <a:xfrm>
            <a:off x="11353799" y="6311900"/>
            <a:ext cx="510252" cy="575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sp>
        <p:nvSpPr>
          <p:cNvPr id="155" name="Google Shape;155;p38"/>
          <p:cNvSpPr txBox="1"/>
          <p:nvPr/>
        </p:nvSpPr>
        <p:spPr>
          <a:xfrm>
            <a:off x="368836" y="134144"/>
            <a:ext cx="11495213" cy="958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>
                <a:solidFill>
                  <a:srgbClr val="009AC9"/>
                </a:solidFill>
                <a:latin typeface="Calibri"/>
                <a:ea typeface="Calibri"/>
                <a:cs typeface="Calibri"/>
                <a:sym typeface="Calibri"/>
              </a:rPr>
              <a:t>Testing provider Training and competency-based assessment Program</a:t>
            </a:r>
            <a:endParaRPr sz="3600" b="0" i="0" u="none" strike="noStrike" cap="none">
              <a:solidFill>
                <a:srgbClr val="009AC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38"/>
          <p:cNvSpPr/>
          <p:nvPr/>
        </p:nvSpPr>
        <p:spPr>
          <a:xfrm>
            <a:off x="476159" y="1730277"/>
            <a:ext cx="1638590" cy="400110"/>
          </a:xfrm>
          <a:custGeom>
            <a:avLst/>
            <a:gdLst/>
            <a:ahLst/>
            <a:cxnLst/>
            <a:rect l="l" t="t" r="r" b="b"/>
            <a:pathLst>
              <a:path w="1881206" h="619943" extrusionOk="0">
                <a:moveTo>
                  <a:pt x="0" y="0"/>
                </a:moveTo>
                <a:lnTo>
                  <a:pt x="1881206" y="0"/>
                </a:lnTo>
                <a:lnTo>
                  <a:pt x="1881206" y="619943"/>
                </a:lnTo>
                <a:lnTo>
                  <a:pt x="0" y="619943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25400" tIns="25400" rIns="25400" bIns="254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Initial</a:t>
            </a:r>
            <a:endParaRPr/>
          </a:p>
        </p:txBody>
      </p:sp>
      <p:sp>
        <p:nvSpPr>
          <p:cNvPr id="157" name="Google Shape;157;p38"/>
          <p:cNvSpPr txBox="1"/>
          <p:nvPr/>
        </p:nvSpPr>
        <p:spPr>
          <a:xfrm>
            <a:off x="3897891" y="1745666"/>
            <a:ext cx="283824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Regular</a:t>
            </a:r>
            <a:endParaRPr/>
          </a:p>
        </p:txBody>
      </p:sp>
      <p:sp>
        <p:nvSpPr>
          <p:cNvPr id="158" name="Google Shape;158;p38"/>
          <p:cNvSpPr txBox="1"/>
          <p:nvPr/>
        </p:nvSpPr>
        <p:spPr>
          <a:xfrm>
            <a:off x="2720979" y="1714888"/>
            <a:ext cx="646216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/>
              <a:t>and</a:t>
            </a: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38"/>
          <p:cNvSpPr/>
          <p:nvPr/>
        </p:nvSpPr>
        <p:spPr>
          <a:xfrm>
            <a:off x="7266830" y="1401684"/>
            <a:ext cx="480809" cy="1057295"/>
          </a:xfrm>
          <a:prstGeom prst="chevron">
            <a:avLst>
              <a:gd name="adj" fmla="val 62310"/>
            </a:avLst>
          </a:prstGeom>
          <a:gradFill>
            <a:gsLst>
              <a:gs pos="0">
                <a:srgbClr val="F08B54"/>
              </a:gs>
              <a:gs pos="50000">
                <a:srgbClr val="F67A26"/>
              </a:gs>
              <a:gs pos="100000">
                <a:srgbClr val="E36A1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38"/>
          <p:cNvSpPr txBox="1"/>
          <p:nvPr/>
        </p:nvSpPr>
        <p:spPr>
          <a:xfrm>
            <a:off x="7963007" y="1339401"/>
            <a:ext cx="3901042" cy="15511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Authorization of work/practice 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84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provided on-site by the evaluator/assessor</a:t>
            </a:r>
            <a:endParaRPr/>
          </a:p>
        </p:txBody>
      </p:sp>
      <p:sp>
        <p:nvSpPr>
          <p:cNvPr id="161" name="Google Shape;161;p38"/>
          <p:cNvSpPr/>
          <p:nvPr/>
        </p:nvSpPr>
        <p:spPr>
          <a:xfrm>
            <a:off x="238857" y="2418172"/>
            <a:ext cx="2913665" cy="3100921"/>
          </a:xfrm>
          <a:custGeom>
            <a:avLst/>
            <a:gdLst/>
            <a:ahLst/>
            <a:cxnLst/>
            <a:rect l="l" t="t" r="r" b="b"/>
            <a:pathLst>
              <a:path w="2200691" h="1161471" extrusionOk="0">
                <a:moveTo>
                  <a:pt x="0" y="0"/>
                </a:moveTo>
                <a:lnTo>
                  <a:pt x="2200691" y="0"/>
                </a:lnTo>
                <a:lnTo>
                  <a:pt x="2200691" y="1161471"/>
                </a:lnTo>
                <a:lnTo>
                  <a:pt x="0" y="1161471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22850" tIns="22850" rIns="22850" bIns="2285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B1107"/>
                </a:solidFill>
                <a:latin typeface="Calibri"/>
                <a:ea typeface="Calibri"/>
                <a:cs typeface="Calibri"/>
                <a:sym typeface="Calibri"/>
              </a:rPr>
              <a:t>- In-person (preferred)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63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B1107"/>
                </a:solidFill>
                <a:latin typeface="Calibri"/>
                <a:ea typeface="Calibri"/>
                <a:cs typeface="Calibri"/>
                <a:sym typeface="Calibri"/>
              </a:rPr>
              <a:t>- National </a:t>
            </a:r>
            <a:r>
              <a:rPr lang="en-US" sz="1800" b="1" i="0" u="none" strike="noStrike" cap="none">
                <a:solidFill>
                  <a:srgbClr val="0B1107"/>
                </a:solidFill>
                <a:latin typeface="Calibri"/>
                <a:ea typeface="Calibri"/>
                <a:cs typeface="Calibri"/>
                <a:sym typeface="Calibri"/>
              </a:rPr>
              <a:t>Training</a:t>
            </a:r>
            <a:r>
              <a:rPr lang="en-US" sz="1800" b="0" i="0" u="none" strike="noStrike" cap="none">
                <a:solidFill>
                  <a:srgbClr val="0B1107"/>
                </a:solidFill>
                <a:latin typeface="Calibri"/>
                <a:ea typeface="Calibri"/>
                <a:cs typeface="Calibri"/>
                <a:sym typeface="Calibri"/>
              </a:rPr>
              <a:t> Package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63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B1107"/>
                </a:solidFill>
                <a:latin typeface="Calibri"/>
                <a:ea typeface="Calibri"/>
                <a:cs typeface="Calibri"/>
                <a:sym typeface="Calibri"/>
              </a:rPr>
              <a:t>- National </a:t>
            </a:r>
            <a:r>
              <a:rPr lang="en-US" sz="1800" b="1" i="0" u="none" strike="noStrike" cap="none">
                <a:solidFill>
                  <a:srgbClr val="0B1107"/>
                </a:solidFill>
                <a:latin typeface="Calibri"/>
                <a:ea typeface="Calibri"/>
                <a:cs typeface="Calibri"/>
                <a:sym typeface="Calibri"/>
              </a:rPr>
              <a:t>Competency-based assessment tools</a:t>
            </a:r>
            <a:r>
              <a:rPr lang="en-US" sz="1800" b="0" i="0" u="none" strike="noStrike" cap="none">
                <a:solidFill>
                  <a:srgbClr val="0B1107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1800" b="0" i="0" u="sng" strike="noStrike" cap="none">
                <a:solidFill>
                  <a:srgbClr val="0B1107"/>
                </a:solidFill>
                <a:latin typeface="Calibri"/>
                <a:ea typeface="Calibri"/>
                <a:cs typeface="Calibri"/>
                <a:sym typeface="Calibri"/>
              </a:rPr>
              <a:t>theoretica</a:t>
            </a:r>
            <a:r>
              <a:rPr lang="en-US" sz="1800" b="0" i="0" u="none" strike="noStrike" cap="none">
                <a:solidFill>
                  <a:srgbClr val="0B1107"/>
                </a:solidFill>
                <a:latin typeface="Calibri"/>
                <a:ea typeface="Calibri"/>
                <a:cs typeface="Calibri"/>
                <a:sym typeface="Calibri"/>
              </a:rPr>
              <a:t>l (written test) + </a:t>
            </a:r>
            <a:r>
              <a:rPr lang="en-US" sz="1800" b="0" i="0" u="sng" strike="noStrike" cap="none">
                <a:solidFill>
                  <a:srgbClr val="0B1107"/>
                </a:solidFill>
                <a:latin typeface="Calibri"/>
                <a:ea typeface="Calibri"/>
                <a:cs typeface="Calibri"/>
                <a:sym typeface="Calibri"/>
              </a:rPr>
              <a:t>practical</a:t>
            </a:r>
            <a:r>
              <a:rPr lang="en-US" sz="1800" b="0" i="0" u="none" strike="noStrike" cap="none">
                <a:solidFill>
                  <a:srgbClr val="0B1107"/>
                </a:solidFill>
                <a:latin typeface="Calibri"/>
                <a:ea typeface="Calibri"/>
                <a:cs typeface="Calibri"/>
                <a:sym typeface="Calibri"/>
              </a:rPr>
              <a:t> (direct observation +/- proficiency testing). Eg:</a:t>
            </a:r>
            <a:endParaRPr/>
          </a:p>
          <a:p>
            <a:pPr marL="171450" marR="0" lvl="1" indent="-171450" algn="l" rtl="0">
              <a:lnSpc>
                <a:spcPct val="90000"/>
              </a:lnSpc>
              <a:spcBef>
                <a:spcPts val="63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•"/>
            </a:pP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Locally developed</a:t>
            </a:r>
            <a:endParaRPr/>
          </a:p>
          <a:p>
            <a:pPr marL="171450" marR="0" lvl="1" indent="-171450" algn="l" rtl="0">
              <a:lnSpc>
                <a:spcPct val="90000"/>
              </a:lnSpc>
              <a:spcBef>
                <a:spcPts val="27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•"/>
            </a:pP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CDC/CLSI packages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27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B110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63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38"/>
          <p:cNvSpPr txBox="1"/>
          <p:nvPr/>
        </p:nvSpPr>
        <p:spPr>
          <a:xfrm>
            <a:off x="3417929" y="2345479"/>
            <a:ext cx="4066954" cy="3374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 Integration with site supportive supervision visits:  </a:t>
            </a:r>
            <a:endParaRPr sz="1800" b="1" i="0" u="none" strike="noStrike" cap="none">
              <a:solidFill>
                <a:srgbClr val="0B110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marR="0" lvl="3" indent="-171450" algn="l" rtl="0">
              <a:lnSpc>
                <a:spcPct val="90000"/>
              </a:lnSpc>
              <a:spcBef>
                <a:spcPts val="27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•"/>
            </a:pPr>
            <a:r>
              <a:rPr lang="en-US" sz="1800" b="0" i="0" u="none" strike="noStrike" cap="none">
                <a:solidFill>
                  <a:srgbClr val="0B1107"/>
                </a:solidFill>
                <a:latin typeface="Calibri"/>
                <a:ea typeface="Calibri"/>
                <a:cs typeface="Calibri"/>
                <a:sym typeface="Calibri"/>
              </a:rPr>
              <a:t>Ongoing training</a:t>
            </a:r>
            <a:endParaRPr/>
          </a:p>
          <a:p>
            <a:pPr marL="171450" marR="0" lvl="1" indent="-171450" algn="l" rtl="0">
              <a:lnSpc>
                <a:spcPct val="90000"/>
              </a:lnSpc>
              <a:spcBef>
                <a:spcPts val="27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•"/>
            </a:pPr>
            <a:r>
              <a:rPr lang="en-US" sz="1800" b="0" i="0" u="none" strike="noStrike" cap="none">
                <a:solidFill>
                  <a:srgbClr val="0B1107"/>
                </a:solidFill>
                <a:latin typeface="Calibri"/>
                <a:ea typeface="Calibri"/>
                <a:cs typeface="Calibri"/>
                <a:sym typeface="Calibri"/>
              </a:rPr>
              <a:t>Mentoring/coaching</a:t>
            </a:r>
            <a:endParaRPr/>
          </a:p>
          <a:p>
            <a:pPr marL="171450" marR="0" lvl="1" indent="-171450" algn="l" rtl="0">
              <a:lnSpc>
                <a:spcPct val="90000"/>
              </a:lnSpc>
              <a:spcBef>
                <a:spcPts val="27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•"/>
            </a:pPr>
            <a:r>
              <a:rPr lang="en-US" sz="1800" b="0" i="0" u="none" strike="noStrike" cap="none">
                <a:solidFill>
                  <a:srgbClr val="0B1107"/>
                </a:solidFill>
                <a:latin typeface="Calibri"/>
                <a:ea typeface="Calibri"/>
                <a:cs typeface="Calibri"/>
                <a:sym typeface="Calibri"/>
              </a:rPr>
              <a:t>Practical competency-based assessment (direct observation +/- proficiency testing)</a:t>
            </a:r>
            <a:endParaRPr sz="1800" b="0" i="0" u="none" strike="noStrike" cap="none">
              <a:solidFill>
                <a:srgbClr val="0B110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1" indent="0" algn="l" rtl="0">
              <a:lnSpc>
                <a:spcPct val="90000"/>
              </a:lnSpc>
              <a:spcBef>
                <a:spcPts val="27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rgbClr val="0B110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1" indent="0" algn="l" rtl="0">
              <a:lnSpc>
                <a:spcPct val="90000"/>
              </a:lnSpc>
              <a:spcBef>
                <a:spcPts val="27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0B1107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en-US" sz="1800" b="0" i="0" u="none" strike="noStrike" cap="none">
                <a:solidFill>
                  <a:srgbClr val="0B1107"/>
                </a:solidFill>
                <a:latin typeface="Calibri"/>
                <a:ea typeface="Calibri"/>
                <a:cs typeface="Calibri"/>
                <a:sym typeface="Calibri"/>
              </a:rPr>
              <a:t>During targeted training (in-person or online). Eg: </a:t>
            </a:r>
            <a:endParaRPr/>
          </a:p>
          <a:p>
            <a:pPr marL="342900" marR="0" lvl="2" indent="-171450" algn="l" rtl="0">
              <a:lnSpc>
                <a:spcPct val="90000"/>
              </a:lnSpc>
              <a:spcBef>
                <a:spcPts val="27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•"/>
            </a:pP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RT-CQI training program</a:t>
            </a:r>
            <a:endParaRPr/>
          </a:p>
          <a:p>
            <a:pPr marL="342900" marR="0" lvl="2" indent="-171450" algn="l" rtl="0">
              <a:lnSpc>
                <a:spcPct val="90000"/>
              </a:lnSpc>
              <a:spcBef>
                <a:spcPts val="27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Refresher training videos </a:t>
            </a:r>
            <a:endParaRPr/>
          </a:p>
        </p:txBody>
      </p:sp>
      <p:sp>
        <p:nvSpPr>
          <p:cNvPr id="163" name="Google Shape;163;p38"/>
          <p:cNvSpPr txBox="1"/>
          <p:nvPr/>
        </p:nvSpPr>
        <p:spPr>
          <a:xfrm>
            <a:off x="308960" y="5791069"/>
            <a:ext cx="1155508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Data from Competency-based assessments should be recorded and can be managed using the Excel spreadsheet template or by e-tools </a:t>
            </a:r>
            <a:r>
              <a:rPr lang="en-US" sz="1400" b="0" i="0" u="none" strike="noStrike" cap="none">
                <a:solidFill>
                  <a:srgbClr val="002060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l</a:t>
            </a:r>
            <a:r>
              <a:rPr lang="en-US" sz="1400" b="0" i="0" u="none" strike="noStrike" cap="none">
                <a:solidFill>
                  <a:srgbClr val="002060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ike Certification Dashboards that will be accessible online and help to automatically generate analyses of the personnel certification data.</a:t>
            </a:r>
            <a:endParaRPr>
              <a:highlight>
                <a:schemeClr val="lt1"/>
              </a:highlight>
            </a:endParaRPr>
          </a:p>
        </p:txBody>
      </p:sp>
      <p:sp>
        <p:nvSpPr>
          <p:cNvPr id="164" name="Google Shape;164;p38"/>
          <p:cNvSpPr txBox="1">
            <a:spLocks noGrp="1"/>
          </p:cNvSpPr>
          <p:nvPr>
            <p:ph type="ftr" idx="11"/>
          </p:nvPr>
        </p:nvSpPr>
        <p:spPr>
          <a:xfrm>
            <a:off x="866775" y="6311900"/>
            <a:ext cx="7315200" cy="501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dirty="0"/>
              <a:t>QMS non-lab testing sites; training package – v1,0| </a:t>
            </a:r>
            <a:r>
              <a:rPr lang="en-US" sz="1000" dirty="0">
                <a:latin typeface="Calibri"/>
                <a:ea typeface="Calibri"/>
                <a:cs typeface="Calibri"/>
                <a:sym typeface="Calibri"/>
              </a:rPr>
              <a:t>Competency-based assessment  for Personnel </a:t>
            </a:r>
            <a:r>
              <a:rPr lang="en-US" sz="1000" dirty="0"/>
              <a:t>authorization to practice</a:t>
            </a:r>
            <a:endParaRPr lang="fr-FR" dirty="0"/>
          </a:p>
        </p:txBody>
      </p:sp>
      <p:pic>
        <p:nvPicPr>
          <p:cNvPr id="165" name="Google Shape;165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74072" y="3398448"/>
            <a:ext cx="2451100" cy="172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9"/>
          <p:cNvSpPr txBox="1">
            <a:spLocks noGrp="1"/>
          </p:cNvSpPr>
          <p:nvPr>
            <p:ph type="sldNum" idx="12"/>
          </p:nvPr>
        </p:nvSpPr>
        <p:spPr>
          <a:xfrm>
            <a:off x="11353799" y="6311900"/>
            <a:ext cx="510252" cy="575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  <p:sp>
        <p:nvSpPr>
          <p:cNvPr id="171" name="Google Shape;171;p39"/>
          <p:cNvSpPr txBox="1">
            <a:spLocks noGrp="1"/>
          </p:cNvSpPr>
          <p:nvPr>
            <p:ph type="title"/>
          </p:nvPr>
        </p:nvSpPr>
        <p:spPr>
          <a:xfrm>
            <a:off x="199874" y="-10125"/>
            <a:ext cx="11664177" cy="942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Competency based assessment tools:  written questionnaire</a:t>
            </a:r>
            <a:endParaRPr sz="3600"/>
          </a:p>
        </p:txBody>
      </p:sp>
      <p:sp>
        <p:nvSpPr>
          <p:cNvPr id="172" name="Google Shape;172;p39"/>
          <p:cNvSpPr txBox="1">
            <a:spLocks noGrp="1"/>
          </p:cNvSpPr>
          <p:nvPr>
            <p:ph type="body" idx="1"/>
          </p:nvPr>
        </p:nvSpPr>
        <p:spPr>
          <a:xfrm>
            <a:off x="199884" y="1270842"/>
            <a:ext cx="5941200" cy="406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lvl="0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</a:pPr>
            <a:r>
              <a:rPr lang="en-US" sz="2000" b="1">
                <a:latin typeface="Calibri"/>
                <a:ea typeface="Calibri"/>
                <a:cs typeface="Calibri"/>
                <a:sym typeface="Calibri"/>
              </a:rPr>
              <a:t>20-25 questions covering the entire testing process and all QMS pillars</a:t>
            </a: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:</a:t>
            </a:r>
            <a:endParaRPr/>
          </a:p>
          <a:p>
            <a:pPr marL="285750" lvl="0" indent="-2857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Calibri"/>
              <a:buChar char="-"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Test Preparation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marL="285750" lvl="0" indent="-2857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Calibri"/>
              <a:buChar char="-"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Hygiene and safety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marL="285750" lvl="0" indent="-2857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Calibri"/>
              <a:buChar char="-"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Sample collection</a:t>
            </a:r>
            <a:endParaRPr/>
          </a:p>
          <a:p>
            <a:pPr marL="285750" lvl="0" indent="-2857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Calibri"/>
              <a:buChar char="-"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Test procedure and algorithm interpretation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marL="285750" lvl="0" indent="-2857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Calibri"/>
              <a:buChar char="-"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Reading and reporting results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</a:pPr>
            <a:r>
              <a:rPr lang="en-US" b="1">
                <a:latin typeface="Calibri"/>
                <a:ea typeface="Calibri"/>
                <a:cs typeface="Calibri"/>
                <a:sym typeface="Calibri"/>
              </a:rPr>
              <a:t>Successful if score </a:t>
            </a:r>
            <a:r>
              <a:rPr lang="en-US" b="1"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≥80%</a:t>
            </a:r>
            <a:endParaRPr>
              <a:highlight>
                <a:schemeClr val="lt1"/>
              </a:highlight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This can be done: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>
                <a:latin typeface="Calibri"/>
                <a:ea typeface="Calibri"/>
                <a:cs typeface="Calibri"/>
                <a:sym typeface="Calibri"/>
              </a:rPr>
              <a:t>on-site using the paper-based system or online</a:t>
            </a:r>
            <a:endParaRPr/>
          </a:p>
        </p:txBody>
      </p:sp>
      <p:pic>
        <p:nvPicPr>
          <p:cNvPr id="173" name="Google Shape;173;p39"/>
          <p:cNvPicPr preferRelativeResize="0"/>
          <p:nvPr/>
        </p:nvPicPr>
        <p:blipFill rotWithShape="1">
          <a:blip r:embed="rId3">
            <a:alphaModFix/>
          </a:blip>
          <a:srcRect b="46667"/>
          <a:stretch/>
        </p:blipFill>
        <p:spPr>
          <a:xfrm>
            <a:off x="6413810" y="1005747"/>
            <a:ext cx="2215941" cy="52775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39"/>
          <p:cNvPicPr preferRelativeResize="0"/>
          <p:nvPr/>
        </p:nvPicPr>
        <p:blipFill rotWithShape="1">
          <a:blip r:embed="rId4">
            <a:alphaModFix/>
          </a:blip>
          <a:srcRect t="53332"/>
          <a:stretch/>
        </p:blipFill>
        <p:spPr>
          <a:xfrm>
            <a:off x="8629751" y="1005747"/>
            <a:ext cx="2487222" cy="5183180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39"/>
          <p:cNvSpPr txBox="1">
            <a:spLocks noGrp="1"/>
          </p:cNvSpPr>
          <p:nvPr>
            <p:ph type="ftr" idx="11"/>
          </p:nvPr>
        </p:nvSpPr>
        <p:spPr>
          <a:xfrm>
            <a:off x="866775" y="6311900"/>
            <a:ext cx="7315200" cy="501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dirty="0"/>
              <a:t>QMS non-lab testing sites; training package – v1,0| </a:t>
            </a:r>
            <a:r>
              <a:rPr lang="en-US" sz="1000" dirty="0">
                <a:latin typeface="Calibri"/>
                <a:ea typeface="Calibri"/>
                <a:cs typeface="Calibri"/>
                <a:sym typeface="Calibri"/>
              </a:rPr>
              <a:t>Competency-based assessment  for Personnel </a:t>
            </a:r>
            <a:r>
              <a:rPr lang="en-US" sz="1000" dirty="0"/>
              <a:t>authorization to practice </a:t>
            </a:r>
            <a:endParaRPr lang="fr-F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40"/>
          <p:cNvSpPr/>
          <p:nvPr/>
        </p:nvSpPr>
        <p:spPr>
          <a:xfrm>
            <a:off x="1499061" y="483696"/>
            <a:ext cx="1015735" cy="54771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40"/>
          <p:cNvSpPr txBox="1">
            <a:spLocks noGrp="1"/>
          </p:cNvSpPr>
          <p:nvPr>
            <p:ph type="title"/>
          </p:nvPr>
        </p:nvSpPr>
        <p:spPr>
          <a:xfrm>
            <a:off x="164146" y="44450"/>
            <a:ext cx="12192000" cy="10434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Competency based assessment tools:  direct observation checklist</a:t>
            </a:r>
            <a:endParaRPr sz="3600"/>
          </a:p>
        </p:txBody>
      </p:sp>
      <p:sp>
        <p:nvSpPr>
          <p:cNvPr id="182" name="Google Shape;182;p40"/>
          <p:cNvSpPr txBox="1">
            <a:spLocks noGrp="1"/>
          </p:cNvSpPr>
          <p:nvPr>
            <p:ph type="ftr" idx="11"/>
          </p:nvPr>
        </p:nvSpPr>
        <p:spPr>
          <a:xfrm>
            <a:off x="866775" y="6311900"/>
            <a:ext cx="7315200" cy="501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dirty="0"/>
              <a:t>QMS non-lab testing sites; training package – v1,0| </a:t>
            </a:r>
            <a:r>
              <a:rPr lang="en-US" dirty="0">
                <a:latin typeface="Calibri"/>
                <a:ea typeface="Calibri"/>
                <a:cs typeface="Calibri"/>
              </a:rPr>
              <a:t>Competency-based assessment  for Personnel </a:t>
            </a:r>
            <a:r>
              <a:rPr lang="en-US" dirty="0"/>
              <a:t>authorization to practice </a:t>
            </a:r>
            <a:endParaRPr lang="fr-FR" dirty="0"/>
          </a:p>
        </p:txBody>
      </p:sp>
      <p:sp>
        <p:nvSpPr>
          <p:cNvPr id="183" name="Google Shape;183;p40"/>
          <p:cNvSpPr txBox="1"/>
          <p:nvPr/>
        </p:nvSpPr>
        <p:spPr>
          <a:xfrm>
            <a:off x="164146" y="1031410"/>
            <a:ext cx="5309400" cy="47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Should cover the entire testing process: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-"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Test Preparation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-"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Hygiene and safety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-"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Sample collection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-"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Test procedure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-"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Reading and reporting results (tests and algorithm)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Can be used while testing provider is :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-"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Testing </a:t>
            </a:r>
            <a:r>
              <a:rPr lang="en-US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DTS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-"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Testing </a:t>
            </a:r>
            <a:r>
              <a:rPr lang="en-US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stored samples </a:t>
            </a: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or 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-"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Testing </a:t>
            </a:r>
            <a:r>
              <a:rPr lang="en-US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client</a:t>
            </a:r>
            <a:endParaRPr/>
          </a:p>
          <a:p>
            <a:pPr marL="285750" marR="0" lvl="0" indent="-158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Successful if score </a:t>
            </a:r>
            <a:r>
              <a:rPr lang="en-US" sz="2000" b="1" i="0" u="none" strike="noStrike" cap="none">
                <a:solidFill>
                  <a:srgbClr val="000000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≥90%</a:t>
            </a:r>
            <a:endParaRPr>
              <a:highlight>
                <a:schemeClr val="lt1"/>
              </a:highlight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4" name="Google Shape;184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37734" y="950564"/>
            <a:ext cx="5834548" cy="49568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0">
      <a:dk1>
        <a:srgbClr val="424242"/>
      </a:dk1>
      <a:lt1>
        <a:srgbClr val="FFFFFF"/>
      </a:lt1>
      <a:dk2>
        <a:srgbClr val="44546A"/>
      </a:dk2>
      <a:lt2>
        <a:srgbClr val="E7E6E6"/>
      </a:lt2>
      <a:accent1>
        <a:srgbClr val="0087BC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Grand écran</PresentationFormat>
  <Slides>14</Slides>
  <Notes>14</Notes>
  <HiddenSlides>0</HiddenSlide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5" baseType="lpstr">
      <vt:lpstr>Office Theme</vt:lpstr>
      <vt:lpstr>11</vt:lpstr>
      <vt:lpstr>Learning objectives</vt:lpstr>
      <vt:lpstr>Key Definitions</vt:lpstr>
      <vt:lpstr>Certification vs. competency-based assessment programs</vt:lpstr>
      <vt:lpstr>Objectives of testing providers competency-based assessment</vt:lpstr>
      <vt:lpstr>Competency-based Assessment Components</vt:lpstr>
      <vt:lpstr>Présentation PowerPoint</vt:lpstr>
      <vt:lpstr>Competency based assessment tools:  written questionnaire</vt:lpstr>
      <vt:lpstr>Competency based assessment tools:  direct observation checklist</vt:lpstr>
      <vt:lpstr>Competency based assessment tools:  Proficiency Testing panel</vt:lpstr>
      <vt:lpstr>Présentation PowerPoint</vt:lpstr>
      <vt:lpstr>Présentation PowerPoint</vt:lpstr>
      <vt:lpstr>Présentation PowerPoint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JOHN ROSS PAPA</dc:creator>
  <cp:revision>27</cp:revision>
  <dcterms:created xsi:type="dcterms:W3CDTF">2020-10-08T10:02:18Z</dcterms:created>
  <dcterms:modified xsi:type="dcterms:W3CDTF">2025-10-02T09:48:04Z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0x0101008A2F18066C03F5499150099924B49185</vt:lpwstr>
  </property>
  <property fmtid="{D5CDD505-2E9C-101B-9397-08002B2CF9AE}" pid="3" name="ArticulateGUID">
    <vt:lpwstr>5CC4800A-DB3E-4406-98CA-B986B9135539</vt:lpwstr>
  </property>
  <property fmtid="{D5CDD505-2E9C-101B-9397-08002B2CF9AE}" pid="4" name="ArticulatePath">
    <vt:lpwstr>https://worldhealthorg-my.sharepoint.com/personal/traorez_who_int/Documents/Track changes_EN/2_SARS-CoV-2 RDT_OpenWHO_02_Overview_v1.1_AT</vt:lpwstr>
  </property>
</Properties>
</file>