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Noto Sans Symbols" panose="020B0604020202020204" charset="0"/>
      <p:regular r:id="rId24"/>
      <p:bold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xMaM1HYRsJXEmjatZYlOluhfk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0B2486-81C6-5AFD-97FD-A03397322EF4}" v="72" dt="2025-10-02T09:52:50.186"/>
  </p1510:revLst>
</p1510:revInfo>
</file>

<file path=ppt/tableStyles.xml><?xml version="1.0" encoding="utf-8"?>
<a:tblStyleLst xmlns:a="http://schemas.openxmlformats.org/drawingml/2006/main" def="{0AE9F2BB-C0CF-476C-8608-D497F7469D54}">
  <a:tblStyle styleId="{0AE9F2BB-C0CF-476C-8608-D497F7469D5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customschemas.google.com/relationships/presentationmetadata" Target="meta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tilisateur invité" userId="S::urn:spo:tenantanon#f610c0b7-bd24-4b39-810b-3dc280afb590::" providerId="AD" clId="Web-{7C0B2486-81C6-5AFD-97FD-A03397322EF4}"/>
    <pc:docChg chg="modSld">
      <pc:chgData name="Utilisateur invité" userId="S::urn:spo:tenantanon#f610c0b7-bd24-4b39-810b-3dc280afb590::" providerId="AD" clId="Web-{7C0B2486-81C6-5AFD-97FD-A03397322EF4}" dt="2025-10-02T09:52:50.186" v="51" actId="20577"/>
      <pc:docMkLst>
        <pc:docMk/>
      </pc:docMkLst>
      <pc:sldChg chg="modSp">
        <pc:chgData name="Utilisateur invité" userId="S::urn:spo:tenantanon#f610c0b7-bd24-4b39-810b-3dc280afb590::" providerId="AD" clId="Web-{7C0B2486-81C6-5AFD-97FD-A03397322EF4}" dt="2025-10-02T09:50:16.242" v="7" actId="20577"/>
        <pc:sldMkLst>
          <pc:docMk/>
          <pc:sldMk cId="0" sldId="257"/>
        </pc:sldMkLst>
        <pc:spChg chg="mod">
          <ac:chgData name="Utilisateur invité" userId="S::urn:spo:tenantanon#f610c0b7-bd24-4b39-810b-3dc280afb590::" providerId="AD" clId="Web-{7C0B2486-81C6-5AFD-97FD-A03397322EF4}" dt="2025-10-02T09:50:16.242" v="7" actId="20577"/>
          <ac:spMkLst>
            <pc:docMk/>
            <pc:sldMk cId="0" sldId="257"/>
            <ac:spMk id="105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7C0B2486-81C6-5AFD-97FD-A03397322EF4}" dt="2025-10-02T09:50:23.836" v="10" actId="20577"/>
        <pc:sldMkLst>
          <pc:docMk/>
          <pc:sldMk cId="0" sldId="258"/>
        </pc:sldMkLst>
        <pc:spChg chg="mod">
          <ac:chgData name="Utilisateur invité" userId="S::urn:spo:tenantanon#f610c0b7-bd24-4b39-810b-3dc280afb590::" providerId="AD" clId="Web-{7C0B2486-81C6-5AFD-97FD-A03397322EF4}" dt="2025-10-02T09:50:23.836" v="10" actId="20577"/>
          <ac:spMkLst>
            <pc:docMk/>
            <pc:sldMk cId="0" sldId="258"/>
            <ac:spMk id="112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7C0B2486-81C6-5AFD-97FD-A03397322EF4}" dt="2025-10-02T09:50:29.055" v="12" actId="20577"/>
        <pc:sldMkLst>
          <pc:docMk/>
          <pc:sldMk cId="0" sldId="259"/>
        </pc:sldMkLst>
        <pc:spChg chg="mod">
          <ac:chgData name="Utilisateur invité" userId="S::urn:spo:tenantanon#f610c0b7-bd24-4b39-810b-3dc280afb590::" providerId="AD" clId="Web-{7C0B2486-81C6-5AFD-97FD-A03397322EF4}" dt="2025-10-02T09:50:29.055" v="12" actId="20577"/>
          <ac:spMkLst>
            <pc:docMk/>
            <pc:sldMk cId="0" sldId="259"/>
            <ac:spMk id="154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7C0B2486-81C6-5AFD-97FD-A03397322EF4}" dt="2025-10-02T09:50:34.789" v="14" actId="20577"/>
        <pc:sldMkLst>
          <pc:docMk/>
          <pc:sldMk cId="0" sldId="260"/>
        </pc:sldMkLst>
        <pc:spChg chg="mod">
          <ac:chgData name="Utilisateur invité" userId="S::urn:spo:tenantanon#f610c0b7-bd24-4b39-810b-3dc280afb590::" providerId="AD" clId="Web-{7C0B2486-81C6-5AFD-97FD-A03397322EF4}" dt="2025-10-02T09:50:34.789" v="14" actId="20577"/>
          <ac:spMkLst>
            <pc:docMk/>
            <pc:sldMk cId="0" sldId="260"/>
            <ac:spMk id="171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7C0B2486-81C6-5AFD-97FD-A03397322EF4}" dt="2025-10-02T09:50:43.306" v="16" actId="20577"/>
        <pc:sldMkLst>
          <pc:docMk/>
          <pc:sldMk cId="0" sldId="261"/>
        </pc:sldMkLst>
        <pc:spChg chg="mod">
          <ac:chgData name="Utilisateur invité" userId="S::urn:spo:tenantanon#f610c0b7-bd24-4b39-810b-3dc280afb590::" providerId="AD" clId="Web-{7C0B2486-81C6-5AFD-97FD-A03397322EF4}" dt="2025-10-02T09:50:43.306" v="16" actId="20577"/>
          <ac:spMkLst>
            <pc:docMk/>
            <pc:sldMk cId="0" sldId="261"/>
            <ac:spMk id="181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7C0B2486-81C6-5AFD-97FD-A03397322EF4}" dt="2025-10-02T09:50:51.978" v="18" actId="20577"/>
        <pc:sldMkLst>
          <pc:docMk/>
          <pc:sldMk cId="0" sldId="262"/>
        </pc:sldMkLst>
        <pc:spChg chg="mod">
          <ac:chgData name="Utilisateur invité" userId="S::urn:spo:tenantanon#f610c0b7-bd24-4b39-810b-3dc280afb590::" providerId="AD" clId="Web-{7C0B2486-81C6-5AFD-97FD-A03397322EF4}" dt="2025-10-02T09:50:51.978" v="18" actId="20577"/>
          <ac:spMkLst>
            <pc:docMk/>
            <pc:sldMk cId="0" sldId="262"/>
            <ac:spMk id="199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7C0B2486-81C6-5AFD-97FD-A03397322EF4}" dt="2025-10-02T09:51:00.885" v="21" actId="20577"/>
        <pc:sldMkLst>
          <pc:docMk/>
          <pc:sldMk cId="0" sldId="263"/>
        </pc:sldMkLst>
        <pc:spChg chg="mod">
          <ac:chgData name="Utilisateur invité" userId="S::urn:spo:tenantanon#f610c0b7-bd24-4b39-810b-3dc280afb590::" providerId="AD" clId="Web-{7C0B2486-81C6-5AFD-97FD-A03397322EF4}" dt="2025-10-02T09:51:00.885" v="21" actId="20577"/>
          <ac:spMkLst>
            <pc:docMk/>
            <pc:sldMk cId="0" sldId="263"/>
            <ac:spMk id="214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7C0B2486-81C6-5AFD-97FD-A03397322EF4}" dt="2025-10-02T09:51:06.432" v="23" actId="20577"/>
        <pc:sldMkLst>
          <pc:docMk/>
          <pc:sldMk cId="0" sldId="264"/>
        </pc:sldMkLst>
        <pc:spChg chg="mod">
          <ac:chgData name="Utilisateur invité" userId="S::urn:spo:tenantanon#f610c0b7-bd24-4b39-810b-3dc280afb590::" providerId="AD" clId="Web-{7C0B2486-81C6-5AFD-97FD-A03397322EF4}" dt="2025-10-02T09:51:06.432" v="23" actId="20577"/>
          <ac:spMkLst>
            <pc:docMk/>
            <pc:sldMk cId="0" sldId="264"/>
            <ac:spMk id="250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7C0B2486-81C6-5AFD-97FD-A03397322EF4}" dt="2025-10-02T09:51:15.135" v="26" actId="20577"/>
        <pc:sldMkLst>
          <pc:docMk/>
          <pc:sldMk cId="0" sldId="265"/>
        </pc:sldMkLst>
        <pc:spChg chg="mod">
          <ac:chgData name="Utilisateur invité" userId="S::urn:spo:tenantanon#f610c0b7-bd24-4b39-810b-3dc280afb590::" providerId="AD" clId="Web-{7C0B2486-81C6-5AFD-97FD-A03397322EF4}" dt="2025-10-02T09:51:15.135" v="26" actId="20577"/>
          <ac:spMkLst>
            <pc:docMk/>
            <pc:sldMk cId="0" sldId="265"/>
            <ac:spMk id="262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7C0B2486-81C6-5AFD-97FD-A03397322EF4}" dt="2025-10-02T09:51:20.135" v="28" actId="20577"/>
        <pc:sldMkLst>
          <pc:docMk/>
          <pc:sldMk cId="0" sldId="266"/>
        </pc:sldMkLst>
        <pc:spChg chg="mod">
          <ac:chgData name="Utilisateur invité" userId="S::urn:spo:tenantanon#f610c0b7-bd24-4b39-810b-3dc280afb590::" providerId="AD" clId="Web-{7C0B2486-81C6-5AFD-97FD-A03397322EF4}" dt="2025-10-02T09:51:20.135" v="28" actId="20577"/>
          <ac:spMkLst>
            <pc:docMk/>
            <pc:sldMk cId="0" sldId="266"/>
            <ac:spMk id="284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7C0B2486-81C6-5AFD-97FD-A03397322EF4}" dt="2025-10-02T09:51:28.276" v="30" actId="20577"/>
        <pc:sldMkLst>
          <pc:docMk/>
          <pc:sldMk cId="0" sldId="267"/>
        </pc:sldMkLst>
        <pc:spChg chg="mod">
          <ac:chgData name="Utilisateur invité" userId="S::urn:spo:tenantanon#f610c0b7-bd24-4b39-810b-3dc280afb590::" providerId="AD" clId="Web-{7C0B2486-81C6-5AFD-97FD-A03397322EF4}" dt="2025-10-02T09:51:28.276" v="30" actId="20577"/>
          <ac:spMkLst>
            <pc:docMk/>
            <pc:sldMk cId="0" sldId="267"/>
            <ac:spMk id="313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7C0B2486-81C6-5AFD-97FD-A03397322EF4}" dt="2025-10-02T09:51:35.527" v="32" actId="20577"/>
        <pc:sldMkLst>
          <pc:docMk/>
          <pc:sldMk cId="0" sldId="268"/>
        </pc:sldMkLst>
        <pc:spChg chg="mod">
          <ac:chgData name="Utilisateur invité" userId="S::urn:spo:tenantanon#f610c0b7-bd24-4b39-810b-3dc280afb590::" providerId="AD" clId="Web-{7C0B2486-81C6-5AFD-97FD-A03397322EF4}" dt="2025-10-02T09:51:35.527" v="32" actId="20577"/>
          <ac:spMkLst>
            <pc:docMk/>
            <pc:sldMk cId="0" sldId="268"/>
            <ac:spMk id="323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7C0B2486-81C6-5AFD-97FD-A03397322EF4}" dt="2025-10-02T09:51:45.152" v="34" actId="20577"/>
        <pc:sldMkLst>
          <pc:docMk/>
          <pc:sldMk cId="0" sldId="269"/>
        </pc:sldMkLst>
        <pc:spChg chg="mod">
          <ac:chgData name="Utilisateur invité" userId="S::urn:spo:tenantanon#f610c0b7-bd24-4b39-810b-3dc280afb590::" providerId="AD" clId="Web-{7C0B2486-81C6-5AFD-97FD-A03397322EF4}" dt="2025-10-02T09:51:45.152" v="34" actId="20577"/>
          <ac:spMkLst>
            <pc:docMk/>
            <pc:sldMk cId="0" sldId="269"/>
            <ac:spMk id="331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7C0B2486-81C6-5AFD-97FD-A03397322EF4}" dt="2025-10-02T09:51:52.168" v="36" actId="20577"/>
        <pc:sldMkLst>
          <pc:docMk/>
          <pc:sldMk cId="0" sldId="270"/>
        </pc:sldMkLst>
        <pc:spChg chg="mod">
          <ac:chgData name="Utilisateur invité" userId="S::urn:spo:tenantanon#f610c0b7-bd24-4b39-810b-3dc280afb590::" providerId="AD" clId="Web-{7C0B2486-81C6-5AFD-97FD-A03397322EF4}" dt="2025-10-02T09:51:52.168" v="36" actId="20577"/>
          <ac:spMkLst>
            <pc:docMk/>
            <pc:sldMk cId="0" sldId="270"/>
            <ac:spMk id="342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7C0B2486-81C6-5AFD-97FD-A03397322EF4}" dt="2025-10-02T09:51:58.731" v="38" actId="20577"/>
        <pc:sldMkLst>
          <pc:docMk/>
          <pc:sldMk cId="0" sldId="271"/>
        </pc:sldMkLst>
        <pc:spChg chg="mod">
          <ac:chgData name="Utilisateur invité" userId="S::urn:spo:tenantanon#f610c0b7-bd24-4b39-810b-3dc280afb590::" providerId="AD" clId="Web-{7C0B2486-81C6-5AFD-97FD-A03397322EF4}" dt="2025-10-02T09:51:58.731" v="38" actId="20577"/>
          <ac:spMkLst>
            <pc:docMk/>
            <pc:sldMk cId="0" sldId="271"/>
            <ac:spMk id="372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7C0B2486-81C6-5AFD-97FD-A03397322EF4}" dt="2025-10-02T09:52:07.512" v="41" actId="20577"/>
        <pc:sldMkLst>
          <pc:docMk/>
          <pc:sldMk cId="0" sldId="272"/>
        </pc:sldMkLst>
        <pc:spChg chg="mod">
          <ac:chgData name="Utilisateur invité" userId="S::urn:spo:tenantanon#f610c0b7-bd24-4b39-810b-3dc280afb590::" providerId="AD" clId="Web-{7C0B2486-81C6-5AFD-97FD-A03397322EF4}" dt="2025-10-02T09:52:07.512" v="41" actId="20577"/>
          <ac:spMkLst>
            <pc:docMk/>
            <pc:sldMk cId="0" sldId="272"/>
            <ac:spMk id="378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7C0B2486-81C6-5AFD-97FD-A03397322EF4}" dt="2025-10-02T09:52:14.841" v="44" actId="20577"/>
        <pc:sldMkLst>
          <pc:docMk/>
          <pc:sldMk cId="0" sldId="273"/>
        </pc:sldMkLst>
        <pc:spChg chg="mod">
          <ac:chgData name="Utilisateur invité" userId="S::urn:spo:tenantanon#f610c0b7-bd24-4b39-810b-3dc280afb590::" providerId="AD" clId="Web-{7C0B2486-81C6-5AFD-97FD-A03397322EF4}" dt="2025-10-02T09:52:14.841" v="44" actId="20577"/>
          <ac:spMkLst>
            <pc:docMk/>
            <pc:sldMk cId="0" sldId="273"/>
            <ac:spMk id="389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7C0B2486-81C6-5AFD-97FD-A03397322EF4}" dt="2025-10-02T09:52:20.732" v="46" actId="20577"/>
        <pc:sldMkLst>
          <pc:docMk/>
          <pc:sldMk cId="0" sldId="274"/>
        </pc:sldMkLst>
        <pc:spChg chg="mod">
          <ac:chgData name="Utilisateur invité" userId="S::urn:spo:tenantanon#f610c0b7-bd24-4b39-810b-3dc280afb590::" providerId="AD" clId="Web-{7C0B2486-81C6-5AFD-97FD-A03397322EF4}" dt="2025-10-02T09:52:20.732" v="46" actId="20577"/>
          <ac:spMkLst>
            <pc:docMk/>
            <pc:sldMk cId="0" sldId="274"/>
            <ac:spMk id="399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7C0B2486-81C6-5AFD-97FD-A03397322EF4}" dt="2025-10-02T09:52:50.186" v="51" actId="20577"/>
        <pc:sldMkLst>
          <pc:docMk/>
          <pc:sldMk cId="0" sldId="275"/>
        </pc:sldMkLst>
        <pc:spChg chg="mod">
          <ac:chgData name="Utilisateur invité" userId="S::urn:spo:tenantanon#f610c0b7-bd24-4b39-810b-3dc280afb590::" providerId="AD" clId="Web-{7C0B2486-81C6-5AFD-97FD-A03397322EF4}" dt="2025-10-02T09:52:38.170" v="49"/>
          <ac:spMkLst>
            <pc:docMk/>
            <pc:sldMk cId="0" sldId="275"/>
            <ac:spMk id="407" creationId="{00000000-0000-0000-0000-000000000000}"/>
          </ac:spMkLst>
        </pc:spChg>
        <pc:spChg chg="mod">
          <ac:chgData name="Utilisateur invité" userId="S::urn:spo:tenantanon#f610c0b7-bd24-4b39-810b-3dc280afb590::" providerId="AD" clId="Web-{7C0B2486-81C6-5AFD-97FD-A03397322EF4}" dt="2025-10-02T09:52:30.498" v="48" actId="20577"/>
          <ac:spMkLst>
            <pc:docMk/>
            <pc:sldMk cId="0" sldId="275"/>
            <ac:spMk id="410" creationId="{00000000-0000-0000-0000-000000000000}"/>
          </ac:spMkLst>
        </pc:spChg>
        <pc:spChg chg="mod">
          <ac:chgData name="Utilisateur invité" userId="S::urn:spo:tenantanon#f610c0b7-bd24-4b39-810b-3dc280afb590::" providerId="AD" clId="Web-{7C0B2486-81C6-5AFD-97FD-A03397322EF4}" dt="2025-10-02T09:52:50.186" v="51" actId="20577"/>
          <ac:spMkLst>
            <pc:docMk/>
            <pc:sldMk cId="0" sldId="275"/>
            <ac:spMk id="421" creationId="{00000000-0000-0000-0000-000000000000}"/>
          </ac:spMkLst>
        </pc:spChg>
      </pc:sldChg>
    </pc:docChg>
  </pc:docChgLst>
  <pc:docChgLst>
    <pc:chgData name="LASTRUCCI, Celine" userId="S::lastruccic@who.int::108db32c-9e5c-4c2f-b4f8-40a71ff58886" providerId="AD" clId="Web-{278EF009-5AE0-FE1A-1D13-EE1D8952BBD8}"/>
    <pc:docChg chg="modSld">
      <pc:chgData name="LASTRUCCI, Celine" userId="S::lastruccic@who.int::108db32c-9e5c-4c2f-b4f8-40a71ff58886" providerId="AD" clId="Web-{278EF009-5AE0-FE1A-1D13-EE1D8952BBD8}" dt="2025-08-28T08:19:58.309" v="0" actId="1076"/>
      <pc:docMkLst>
        <pc:docMk/>
      </pc:docMkLst>
      <pc:sldChg chg="modSp">
        <pc:chgData name="LASTRUCCI, Celine" userId="S::lastruccic@who.int::108db32c-9e5c-4c2f-b4f8-40a71ff58886" providerId="AD" clId="Web-{278EF009-5AE0-FE1A-1D13-EE1D8952BBD8}" dt="2025-08-28T08:19:58.309" v="0" actId="1076"/>
        <pc:sldMkLst>
          <pc:docMk/>
          <pc:sldMk cId="0" sldId="266"/>
        </pc:sldMkLst>
        <pc:picChg chg="mod">
          <ac:chgData name="LASTRUCCI, Celine" userId="S::lastruccic@who.int::108db32c-9e5c-4c2f-b4f8-40a71ff58886" providerId="AD" clId="Web-{278EF009-5AE0-FE1A-1D13-EE1D8952BBD8}" dt="2025-08-28T08:19:58.309" v="0" actId="1076"/>
          <ac:picMkLst>
            <pc:docMk/>
            <pc:sldMk cId="0" sldId="266"/>
            <ac:picMk id="270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7" name="Google Shape;32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7" name="Google Shape;33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6" name="Google Shape;34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" name="Google Shape;37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4" name="Google Shape;38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4" name="Google Shape;3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3" name="Google Shape;40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5" name="Google Shape;425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21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200"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fr-FR" sz="1200" i="0">
                <a:latin typeface="Calibri"/>
                <a:ea typeface="Calibri"/>
                <a:cs typeface="Calibri"/>
                <a:sym typeface="Calibri"/>
              </a:rPr>
              <a:t>uidelines and policies, regulatory affairs, HR organigram, roles, and responsibilities, [QA FP] managerial commitment/organizational structure, financial needs, facility and safety, personnel with a focus on training modules, 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200" i="0">
                <a:latin typeface="Calibri"/>
                <a:ea typeface="Calibri"/>
                <a:cs typeface="Calibri"/>
                <a:sym typeface="Calibri"/>
              </a:rPr>
              <a:t>, managerial commitment/organizational structure, financial needs, facility and safety, personnel with a focus on training modules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/>
          <p:nvPr/>
        </p:nvSpPr>
        <p:spPr>
          <a:xfrm>
            <a:off x="0" y="0"/>
            <a:ext cx="5627866" cy="6858000"/>
          </a:xfrm>
          <a:custGeom>
            <a:avLst/>
            <a:gdLst/>
            <a:ahLst/>
            <a:cxnLst/>
            <a:rect l="l" t="t" r="r" b="b"/>
            <a:pathLst>
              <a:path w="5627866" h="6858000" extrusionOk="0">
                <a:moveTo>
                  <a:pt x="0" y="0"/>
                </a:moveTo>
                <a:lnTo>
                  <a:pt x="381000" y="0"/>
                </a:lnTo>
                <a:lnTo>
                  <a:pt x="5246866" y="0"/>
                </a:lnTo>
                <a:lnTo>
                  <a:pt x="5627866" y="0"/>
                </a:lnTo>
                <a:lnTo>
                  <a:pt x="3913366" y="6858000"/>
                </a:lnTo>
                <a:lnTo>
                  <a:pt x="3532366" y="6858000"/>
                </a:lnTo>
                <a:lnTo>
                  <a:pt x="381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3"/>
          <p:cNvSpPr txBox="1">
            <a:spLocks noGrp="1"/>
          </p:cNvSpPr>
          <p:nvPr>
            <p:ph type="title"/>
          </p:nvPr>
        </p:nvSpPr>
        <p:spPr>
          <a:xfrm>
            <a:off x="831850" y="0"/>
            <a:ext cx="3890621" cy="225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body" idx="1"/>
          </p:nvPr>
        </p:nvSpPr>
        <p:spPr>
          <a:xfrm>
            <a:off x="831850" y="2650603"/>
            <a:ext cx="3890621" cy="166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2000"/>
              <a:buNone/>
              <a:defRPr sz="2000">
                <a:solidFill>
                  <a:srgbClr val="91919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800"/>
              <a:buNone/>
              <a:defRPr sz="1800">
                <a:solidFill>
                  <a:srgbClr val="91919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9pPr>
          </a:lstStyle>
          <a:p>
            <a:endParaRPr/>
          </a:p>
        </p:txBody>
      </p:sp>
      <p:pic>
        <p:nvPicPr>
          <p:cNvPr id="19" name="Google Shape;19;p23" descr="A picture containing squar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56744" y="420327"/>
            <a:ext cx="6017346" cy="6017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ullet List" type="tx">
  <p:cSld name="TITLE_AND_BOD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5275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2100"/>
            </a:lvl1pPr>
            <a:lvl2pPr marL="914400" lvl="1" indent="-295275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2100"/>
            </a:lvl2pPr>
            <a:lvl3pPr marL="1371600" lvl="2" indent="-295275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2100"/>
            </a:lvl3pPr>
            <a:lvl4pPr marL="1828800" lvl="3" indent="-295275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2100"/>
            </a:lvl4pPr>
            <a:lvl5pPr marL="2286000" lvl="4" indent="-295275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2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4"/>
          <p:cNvSpPr/>
          <p:nvPr/>
        </p:nvSpPr>
        <p:spPr>
          <a:xfrm>
            <a:off x="-1" y="6311900"/>
            <a:ext cx="11353800" cy="570346"/>
          </a:xfrm>
          <a:custGeom>
            <a:avLst/>
            <a:gdLst/>
            <a:ahLst/>
            <a:cxnLst/>
            <a:rect l="l" t="t" r="r" b="b"/>
            <a:pathLst>
              <a:path w="11353800" h="570346" extrusionOk="0">
                <a:moveTo>
                  <a:pt x="0" y="0"/>
                </a:moveTo>
                <a:lnTo>
                  <a:pt x="4419175" y="0"/>
                </a:lnTo>
                <a:lnTo>
                  <a:pt x="6934625" y="0"/>
                </a:lnTo>
                <a:lnTo>
                  <a:pt x="11353800" y="0"/>
                </a:lnTo>
                <a:lnTo>
                  <a:pt x="11211214" y="570346"/>
                </a:lnTo>
                <a:lnTo>
                  <a:pt x="6792039" y="570346"/>
                </a:lnTo>
                <a:lnTo>
                  <a:pt x="4419175" y="570346"/>
                </a:lnTo>
                <a:lnTo>
                  <a:pt x="0" y="5703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736203"/>
            <a:ext cx="10515600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4" name="Google Shape;34;p26"/>
          <p:cNvSpPr/>
          <p:nvPr/>
        </p:nvSpPr>
        <p:spPr>
          <a:xfrm>
            <a:off x="0" y="1010155"/>
            <a:ext cx="6394174" cy="5036476"/>
          </a:xfrm>
          <a:custGeom>
            <a:avLst/>
            <a:gdLst/>
            <a:ahLst/>
            <a:cxnLst/>
            <a:rect l="l" t="t" r="r" b="b"/>
            <a:pathLst>
              <a:path w="6394174" h="5036476" extrusionOk="0">
                <a:moveTo>
                  <a:pt x="0" y="0"/>
                </a:moveTo>
                <a:lnTo>
                  <a:pt x="6394174" y="0"/>
                </a:lnTo>
                <a:lnTo>
                  <a:pt x="5135055" y="5036476"/>
                </a:lnTo>
                <a:lnTo>
                  <a:pt x="0" y="50364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6"/>
          <p:cNvSpPr txBox="1">
            <a:spLocks noGrp="1"/>
          </p:cNvSpPr>
          <p:nvPr>
            <p:ph type="ctrTitle"/>
          </p:nvPr>
        </p:nvSpPr>
        <p:spPr>
          <a:xfrm>
            <a:off x="838200" y="1122362"/>
            <a:ext cx="4588565" cy="2940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subTitle" idx="1"/>
          </p:nvPr>
        </p:nvSpPr>
        <p:spPr>
          <a:xfrm>
            <a:off x="838200" y="4213184"/>
            <a:ext cx="3992217" cy="104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7" name="Google Shape;37;p26" descr="https://logos-download.com/wp-content/uploads/2016/12/World_Health_Organization_logo_logotyp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749" y="56863"/>
            <a:ext cx="2972151" cy="876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2503" y="159407"/>
            <a:ext cx="1917098" cy="67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26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06210" y="1678259"/>
            <a:ext cx="2384454" cy="2384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32697" y="3297090"/>
            <a:ext cx="1960709" cy="1960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26" descr="A picture containing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13502" y="3672631"/>
            <a:ext cx="1960709" cy="1960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5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>
            <a:spLocks noGrp="1"/>
          </p:cNvSpPr>
          <p:nvPr>
            <p:ph type="body" idx="1"/>
          </p:nvPr>
        </p:nvSpPr>
        <p:spPr>
          <a:xfrm>
            <a:off x="349020" y="2325472"/>
            <a:ext cx="3890621" cy="166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fr-FR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fr-FR" sz="4000">
                <a:latin typeface="Calibri"/>
                <a:ea typeface="Calibri"/>
                <a:cs typeface="Calibri"/>
                <a:sym typeface="Calibri"/>
              </a:rPr>
              <a:t>2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fr-FR" sz="4000">
                <a:latin typeface="Calibri"/>
                <a:ea typeface="Calibri"/>
                <a:cs typeface="Calibri"/>
                <a:sym typeface="Calibri"/>
              </a:rPr>
              <a:t>Introduction to Quality Management System (QMS)</a:t>
            </a:r>
            <a:endParaRPr sz="4000" strike="sng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"/>
          <p:cNvSpPr txBox="1"/>
          <p:nvPr/>
        </p:nvSpPr>
        <p:spPr>
          <a:xfrm>
            <a:off x="257556" y="1199388"/>
            <a:ext cx="3648710" cy="2190115"/>
          </a:xfrm>
          <a:prstGeom prst="rect">
            <a:avLst/>
          </a:prstGeom>
          <a:solidFill>
            <a:srgbClr val="001F5F"/>
          </a:solidFill>
          <a:ln>
            <a:noFill/>
          </a:ln>
        </p:spPr>
        <p:txBody>
          <a:bodyPr spcFirstLastPara="1" wrap="square" lIns="0" tIns="352425" rIns="0" bIns="0" anchor="t" anchorCtr="0">
            <a:spAutoFit/>
          </a:bodyPr>
          <a:lstStyle/>
          <a:p>
            <a:pPr marL="508634" marR="499109" lvl="0" indent="-1905" algn="ctr" rtl="0">
              <a:lnSpc>
                <a:spcPct val="91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fr-FR" sz="3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Individual responsibilities unclear</a:t>
            </a:r>
            <a:endParaRPr sz="3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0"/>
          <p:cNvSpPr txBox="1"/>
          <p:nvPr/>
        </p:nvSpPr>
        <p:spPr>
          <a:xfrm>
            <a:off x="4271771" y="1199388"/>
            <a:ext cx="3648710" cy="2190115"/>
          </a:xfrm>
          <a:prstGeom prst="rect">
            <a:avLst/>
          </a:prstGeom>
          <a:solidFill>
            <a:srgbClr val="B1B1B1"/>
          </a:solidFill>
          <a:ln>
            <a:noFill/>
          </a:ln>
        </p:spPr>
        <p:txBody>
          <a:bodyPr spcFirstLastPara="1" wrap="square" lIns="0" tIns="115550" rIns="0" bIns="0" anchor="t" anchorCtr="0">
            <a:spAutoFit/>
          </a:bodyPr>
          <a:lstStyle/>
          <a:p>
            <a:pPr marL="487044" marR="478790" lvl="0" indent="-1269" algn="ctr" rtl="0">
              <a:lnSpc>
                <a:spcPct val="91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fr-FR"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written procedures or procedures not followed</a:t>
            </a:r>
            <a:endParaRPr sz="3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0"/>
          <p:cNvSpPr txBox="1"/>
          <p:nvPr/>
        </p:nvSpPr>
        <p:spPr>
          <a:xfrm>
            <a:off x="8285988" y="1199388"/>
            <a:ext cx="3648710" cy="2190115"/>
          </a:xfrm>
          <a:prstGeom prst="rect">
            <a:avLst/>
          </a:prstGeom>
          <a:solidFill>
            <a:srgbClr val="001F5F"/>
          </a:solidFill>
          <a:ln>
            <a:noFill/>
          </a:ln>
        </p:spPr>
        <p:txBody>
          <a:bodyPr spcFirstLastPara="1" wrap="square" lIns="0" tIns="352425" rIns="0" bIns="0" anchor="t" anchorCtr="0">
            <a:spAutoFit/>
          </a:bodyPr>
          <a:lstStyle/>
          <a:p>
            <a:pPr marL="599440" marR="590550" lvl="0" indent="0" algn="ctr" rtl="0">
              <a:lnSpc>
                <a:spcPct val="91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fr-FR" sz="3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Training is not done or not completed</a:t>
            </a:r>
            <a:endParaRPr sz="3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0"/>
          <p:cNvSpPr txBox="1"/>
          <p:nvPr/>
        </p:nvSpPr>
        <p:spPr>
          <a:xfrm>
            <a:off x="257556" y="3753611"/>
            <a:ext cx="3648710" cy="2190115"/>
          </a:xfrm>
          <a:prstGeom prst="rect">
            <a:avLst/>
          </a:prstGeom>
          <a:solidFill>
            <a:srgbClr val="B1B1B1"/>
          </a:solidFill>
          <a:ln>
            <a:noFill/>
          </a:ln>
        </p:spPr>
        <p:txBody>
          <a:bodyPr spcFirstLastPara="1" wrap="square" lIns="0" tIns="353050" rIns="0" bIns="0" anchor="t" anchorCtr="0">
            <a:spAutoFit/>
          </a:bodyPr>
          <a:lstStyle/>
          <a:p>
            <a:pPr marL="370840" marR="361950" lvl="0" indent="0" algn="ctr" rtl="0">
              <a:lnSpc>
                <a:spcPct val="91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fr-FR"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Checks not done for transcription errors</a:t>
            </a:r>
            <a:endParaRPr sz="3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0"/>
          <p:cNvSpPr txBox="1"/>
          <p:nvPr/>
        </p:nvSpPr>
        <p:spPr>
          <a:xfrm>
            <a:off x="4271771" y="3753611"/>
            <a:ext cx="3648600" cy="2300700"/>
          </a:xfrm>
          <a:prstGeom prst="rect">
            <a:avLst/>
          </a:prstGeom>
          <a:solidFill>
            <a:srgbClr val="001F5F"/>
          </a:solidFill>
          <a:ln>
            <a:noFill/>
          </a:ln>
        </p:spPr>
        <p:txBody>
          <a:bodyPr spcFirstLastPara="1" wrap="square" lIns="0" tIns="10160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81405" marR="158750" lvl="0" indent="-91440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fr-FR"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 not stored properly</a:t>
            </a:r>
            <a:endParaRPr sz="3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0"/>
          <p:cNvSpPr txBox="1"/>
          <p:nvPr/>
        </p:nvSpPr>
        <p:spPr>
          <a:xfrm>
            <a:off x="8285988" y="3753611"/>
            <a:ext cx="3648710" cy="2190115"/>
          </a:xfrm>
          <a:prstGeom prst="rect">
            <a:avLst/>
          </a:prstGeom>
          <a:solidFill>
            <a:srgbClr val="B1B1B1"/>
          </a:solidFill>
          <a:ln>
            <a:noFill/>
          </a:ln>
        </p:spPr>
        <p:txBody>
          <a:bodyPr spcFirstLastPara="1" wrap="square" lIns="0" tIns="10160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84555" marR="733425" lvl="0" indent="-14351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fr-FR"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QC, EQA not performed</a:t>
            </a:r>
            <a:endParaRPr sz="3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0"/>
          <p:cNvSpPr txBox="1"/>
          <p:nvPr/>
        </p:nvSpPr>
        <p:spPr>
          <a:xfrm>
            <a:off x="257556" y="182715"/>
            <a:ext cx="6461167" cy="641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FR" sz="3600" b="0" i="0" u="none" strike="noStrike" cap="none">
                <a:solidFill>
                  <a:srgbClr val="009AC9"/>
                </a:solidFill>
                <a:latin typeface="Calibri"/>
                <a:ea typeface="Calibri"/>
                <a:cs typeface="Calibri"/>
                <a:sym typeface="Calibri"/>
              </a:rPr>
              <a:t>Why do errors occur?</a:t>
            </a:r>
            <a:endParaRPr sz="3600" b="0" i="0" u="none" strike="noStrike" cap="none">
              <a:solidFill>
                <a:srgbClr val="009A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0"/>
          <p:cNvSpPr txBox="1">
            <a:spLocks noGrp="1"/>
          </p:cNvSpPr>
          <p:nvPr>
            <p:ph type="ftr" idx="11"/>
          </p:nvPr>
        </p:nvSpPr>
        <p:spPr>
          <a:xfrm>
            <a:off x="866775" y="631190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fr-FR"/>
              <a:t>QMS non-</a:t>
            </a:r>
            <a:r>
              <a:rPr lang="fr-FR" err="1"/>
              <a:t>lab</a:t>
            </a:r>
            <a:r>
              <a:rPr lang="fr-FR"/>
              <a:t> </a:t>
            </a:r>
            <a:r>
              <a:rPr lang="fr-FR" err="1"/>
              <a:t>testing</a:t>
            </a:r>
            <a:r>
              <a:rPr lang="fr-FR"/>
              <a:t> sites; training package – v1.0 | Introduction to </a:t>
            </a:r>
            <a:r>
              <a:rPr lang="fr-FR" err="1"/>
              <a:t>Quality</a:t>
            </a:r>
            <a:r>
              <a:rPr lang="fr-FR"/>
              <a:t> Management System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"/>
          <p:cNvSpPr txBox="1">
            <a:spLocks noGrp="1"/>
          </p:cNvSpPr>
          <p:nvPr>
            <p:ph type="title"/>
          </p:nvPr>
        </p:nvSpPr>
        <p:spPr>
          <a:xfrm>
            <a:off x="406540" y="37782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When do testing errors occur?</a:t>
            </a:r>
            <a:endParaRPr/>
          </a:p>
        </p:txBody>
      </p:sp>
      <p:sp>
        <p:nvSpPr>
          <p:cNvPr id="268" name="Google Shape;268;p11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11</a:t>
            </a:fld>
            <a:endParaRPr sz="1000"/>
          </a:p>
        </p:txBody>
      </p:sp>
      <p:sp>
        <p:nvSpPr>
          <p:cNvPr id="269" name="Google Shape;269;p11"/>
          <p:cNvSpPr txBox="1"/>
          <p:nvPr/>
        </p:nvSpPr>
        <p:spPr>
          <a:xfrm>
            <a:off x="1675699" y="5632289"/>
            <a:ext cx="88635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all stages of the testing process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4481" y="4080098"/>
            <a:ext cx="1116512" cy="15284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" name="Google Shape;271;p11"/>
          <p:cNvGrpSpPr/>
          <p:nvPr/>
        </p:nvGrpSpPr>
        <p:grpSpPr>
          <a:xfrm>
            <a:off x="406539" y="1470388"/>
            <a:ext cx="11457510" cy="2989428"/>
            <a:chOff x="0" y="1649618"/>
            <a:chExt cx="11457510" cy="2989428"/>
          </a:xfrm>
        </p:grpSpPr>
        <p:sp>
          <p:nvSpPr>
            <p:cNvPr id="272" name="Google Shape;272;p11"/>
            <p:cNvSpPr/>
            <p:nvPr/>
          </p:nvSpPr>
          <p:spPr>
            <a:xfrm>
              <a:off x="0" y="1903486"/>
              <a:ext cx="3300565" cy="2735560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CAD9E7">
                <a:alpha val="89019"/>
              </a:srgbClr>
            </a:solidFill>
            <a:ln w="12700" cap="flat" cmpd="sng">
              <a:solidFill>
                <a:srgbClr val="CAD9E7">
                  <a:alpha val="89019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0" y="2587247"/>
              <a:ext cx="1145751" cy="1145751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1"/>
            <p:cNvSpPr txBox="1"/>
            <p:nvPr/>
          </p:nvSpPr>
          <p:spPr>
            <a:xfrm>
              <a:off x="167791" y="2755038"/>
              <a:ext cx="810169" cy="8101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fr-FR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Before testing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1"/>
            <p:cNvSpPr/>
            <p:nvPr/>
          </p:nvSpPr>
          <p:spPr>
            <a:xfrm>
              <a:off x="3588332" y="1947193"/>
              <a:ext cx="4431398" cy="2525399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CAD9E7">
                <a:alpha val="89019"/>
              </a:srgbClr>
            </a:solidFill>
            <a:ln w="12700" cap="flat" cmpd="sng">
              <a:solidFill>
                <a:srgbClr val="CAD9E7">
                  <a:alpha val="89019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3646994" y="2463592"/>
              <a:ext cx="1145751" cy="1144639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1"/>
            <p:cNvSpPr txBox="1"/>
            <p:nvPr/>
          </p:nvSpPr>
          <p:spPr>
            <a:xfrm>
              <a:off x="3814785" y="2631221"/>
              <a:ext cx="810169" cy="8093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fr-FR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During testing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8171519" y="1649618"/>
              <a:ext cx="3285991" cy="2920523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CAD9E7">
                <a:alpha val="89019"/>
              </a:srgbClr>
            </a:solidFill>
            <a:ln w="12700" cap="flat" cmpd="sng">
              <a:solidFill>
                <a:srgbClr val="CAD9E7">
                  <a:alpha val="89019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8091317" y="2446205"/>
              <a:ext cx="1145751" cy="1145751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 txBox="1"/>
            <p:nvPr/>
          </p:nvSpPr>
          <p:spPr>
            <a:xfrm>
              <a:off x="8259108" y="2613996"/>
              <a:ext cx="810169" cy="8101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fr-FR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After testing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1" name="Google Shape;281;p11" descr="Text, whiteboa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4305" t="7072" r="24869" b="8521"/>
          <a:stretch/>
        </p:blipFill>
        <p:spPr>
          <a:xfrm>
            <a:off x="9810534" y="4587377"/>
            <a:ext cx="1764905" cy="118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37199" y="4621536"/>
            <a:ext cx="1354907" cy="1354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1" descr="A picture containing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06686" y="4228433"/>
            <a:ext cx="1239140" cy="123914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1"/>
          <p:cNvSpPr txBox="1">
            <a:spLocks noGrp="1"/>
          </p:cNvSpPr>
          <p:nvPr>
            <p:ph type="ftr" idx="11"/>
          </p:nvPr>
        </p:nvSpPr>
        <p:spPr>
          <a:xfrm>
            <a:off x="866775" y="631190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fr-FR"/>
              <a:t>QMS non-</a:t>
            </a:r>
            <a:r>
              <a:rPr lang="fr-FR" err="1"/>
              <a:t>lab</a:t>
            </a:r>
            <a:r>
              <a:rPr lang="fr-FR"/>
              <a:t> </a:t>
            </a:r>
            <a:r>
              <a:rPr lang="fr-FR" err="1"/>
              <a:t>testing</a:t>
            </a:r>
            <a:r>
              <a:rPr lang="fr-FR"/>
              <a:t> sites; training package – v1.0 | Introduction to </a:t>
            </a:r>
            <a:r>
              <a:rPr lang="fr-FR" err="1"/>
              <a:t>Quality</a:t>
            </a:r>
            <a:r>
              <a:rPr lang="fr-FR"/>
              <a:t> Management System</a:t>
            </a:r>
          </a:p>
        </p:txBody>
      </p:sp>
      <p:sp>
        <p:nvSpPr>
          <p:cNvPr id="285" name="Google Shape;285;p11"/>
          <p:cNvSpPr txBox="1"/>
          <p:nvPr/>
        </p:nvSpPr>
        <p:spPr>
          <a:xfrm>
            <a:off x="1455664" y="2236464"/>
            <a:ext cx="2928637" cy="1735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4785" marR="0" lvl="0" indent="-1720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kit selection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4785" marR="0" lvl="0" indent="-172085" algn="l" rtl="0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Sample collection/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transport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4785" marR="0" lvl="0" indent="-172085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Sample/test kit storage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4785" marR="0" lvl="0" indent="-172085" algn="l" rtl="0">
              <a:lnSpc>
                <a:spcPct val="100000"/>
              </a:lnSpc>
              <a:spcBef>
                <a:spcPts val="15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of PPE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4785" marR="554990" lvl="0" indent="-172720" algn="l" rtl="0">
              <a:lnSpc>
                <a:spcPct val="16575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Personnel competency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4785" marR="554990" lvl="0" indent="-172720" algn="l" rtl="0">
              <a:lnSpc>
                <a:spcPct val="16575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 responsibilities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1"/>
          <p:cNvSpPr txBox="1"/>
          <p:nvPr/>
        </p:nvSpPr>
        <p:spPr>
          <a:xfrm>
            <a:off x="5789815" y="2392585"/>
            <a:ext cx="1860550" cy="104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2375" rIns="0" bIns="0" anchor="t" anchorCtr="0">
            <a:spAutoFit/>
          </a:bodyPr>
          <a:lstStyle/>
          <a:p>
            <a:pPr marL="184785" marR="0" lvl="0" indent="-1720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fr-FR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QC/ EQA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4785" marR="182880" lvl="0" indent="-172720" algn="l" rtl="0">
              <a:lnSpc>
                <a:spcPct val="141428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fr-FR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testing procedures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4785" marR="0" lvl="0" indent="-172085" algn="l" rtl="0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fr-FR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Interpretation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1"/>
          <p:cNvSpPr txBox="1"/>
          <p:nvPr/>
        </p:nvSpPr>
        <p:spPr>
          <a:xfrm>
            <a:off x="9525534" y="2221997"/>
            <a:ext cx="2607733" cy="147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40029" marR="0" lvl="0" indent="-2273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fr-F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 Results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0029" marR="0" lvl="0" indent="-227329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fr-F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 Results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029" marR="0" lvl="0" indent="-227329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fr-F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of registers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029" marR="0" lvl="0" indent="-227329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fr-F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Transcription errors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9395" marR="5080" lvl="0" indent="-227329" algn="l" rtl="0">
              <a:lnSpc>
                <a:spcPct val="1375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fr-F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Disposal of waste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2"/>
          <p:cNvSpPr txBox="1">
            <a:spLocks noGrp="1"/>
          </p:cNvSpPr>
          <p:nvPr>
            <p:ph type="title"/>
          </p:nvPr>
        </p:nvSpPr>
        <p:spPr>
          <a:xfrm>
            <a:off x="397933" y="254514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AC9"/>
              </a:buClr>
              <a:buSzPts val="3600"/>
              <a:buFont typeface="Calibri"/>
              <a:buNone/>
            </a:pPr>
            <a:r>
              <a:rPr lang="fr-FR" sz="3600">
                <a:solidFill>
                  <a:srgbClr val="009AC9"/>
                </a:solidFill>
                <a:latin typeface="Calibri"/>
                <a:ea typeface="Calibri"/>
                <a:cs typeface="Calibri"/>
                <a:sym typeface="Calibri"/>
              </a:rPr>
              <a:t>Personnel/workforce development</a:t>
            </a:r>
            <a:endParaRPr>
              <a:solidFill>
                <a:srgbClr val="009A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3" name="Google Shape;293;p12"/>
          <p:cNvGrpSpPr/>
          <p:nvPr/>
        </p:nvGrpSpPr>
        <p:grpSpPr>
          <a:xfrm>
            <a:off x="397933" y="1563113"/>
            <a:ext cx="10515600" cy="4438589"/>
            <a:chOff x="0" y="1"/>
            <a:chExt cx="10515600" cy="4438589"/>
          </a:xfrm>
        </p:grpSpPr>
        <p:cxnSp>
          <p:nvCxnSpPr>
            <p:cNvPr id="294" name="Google Shape;294;p12"/>
            <p:cNvCxnSpPr/>
            <p:nvPr/>
          </p:nvCxnSpPr>
          <p:spPr>
            <a:xfrm>
              <a:off x="0" y="2168"/>
              <a:ext cx="10515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95" name="Google Shape;295;p12"/>
            <p:cNvSpPr/>
            <p:nvPr/>
          </p:nvSpPr>
          <p:spPr>
            <a:xfrm>
              <a:off x="0" y="1"/>
              <a:ext cx="10515600" cy="739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2"/>
            <p:cNvSpPr txBox="1"/>
            <p:nvPr/>
          </p:nvSpPr>
          <p:spPr>
            <a:xfrm>
              <a:off x="0" y="1"/>
              <a:ext cx="10515600" cy="739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9525" tIns="129525" rIns="129525" bIns="1295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Calibri"/>
                <a:buNone/>
              </a:pPr>
              <a:r>
                <a:rPr lang="fr-FR" sz="3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Job descriptions and clear responsibilities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97" name="Google Shape;297;p12"/>
            <p:cNvCxnSpPr/>
            <p:nvPr/>
          </p:nvCxnSpPr>
          <p:spPr>
            <a:xfrm>
              <a:off x="0" y="741572"/>
              <a:ext cx="10515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98" name="Google Shape;298;p12"/>
            <p:cNvSpPr/>
            <p:nvPr/>
          </p:nvSpPr>
          <p:spPr>
            <a:xfrm>
              <a:off x="0" y="741572"/>
              <a:ext cx="10515600" cy="739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2"/>
            <p:cNvSpPr txBox="1"/>
            <p:nvPr/>
          </p:nvSpPr>
          <p:spPr>
            <a:xfrm>
              <a:off x="0" y="741572"/>
              <a:ext cx="10515600" cy="739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rPr lang="fr-FR" sz="3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Job Qualifications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0" name="Google Shape;300;p12"/>
            <p:cNvCxnSpPr/>
            <p:nvPr/>
          </p:nvCxnSpPr>
          <p:spPr>
            <a:xfrm>
              <a:off x="0" y="1480976"/>
              <a:ext cx="10515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01" name="Google Shape;301;p12"/>
            <p:cNvSpPr/>
            <p:nvPr/>
          </p:nvSpPr>
          <p:spPr>
            <a:xfrm>
              <a:off x="0" y="1480976"/>
              <a:ext cx="10515600" cy="739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2"/>
            <p:cNvSpPr txBox="1"/>
            <p:nvPr/>
          </p:nvSpPr>
          <p:spPr>
            <a:xfrm>
              <a:off x="0" y="1480976"/>
              <a:ext cx="10515600" cy="739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rPr lang="fr-FR" sz="3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Training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3" name="Google Shape;303;p12"/>
            <p:cNvCxnSpPr/>
            <p:nvPr/>
          </p:nvCxnSpPr>
          <p:spPr>
            <a:xfrm>
              <a:off x="0" y="2220380"/>
              <a:ext cx="10515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04" name="Google Shape;304;p12"/>
            <p:cNvSpPr/>
            <p:nvPr/>
          </p:nvSpPr>
          <p:spPr>
            <a:xfrm>
              <a:off x="0" y="2220379"/>
              <a:ext cx="10515600" cy="739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2"/>
            <p:cNvSpPr txBox="1"/>
            <p:nvPr/>
          </p:nvSpPr>
          <p:spPr>
            <a:xfrm>
              <a:off x="0" y="2220379"/>
              <a:ext cx="10515600" cy="739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rPr lang="fr-FR" sz="3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Competency-based assessments (initial and regular)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6" name="Google Shape;306;p12"/>
            <p:cNvCxnSpPr/>
            <p:nvPr/>
          </p:nvCxnSpPr>
          <p:spPr>
            <a:xfrm>
              <a:off x="0" y="2959783"/>
              <a:ext cx="10515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07" name="Google Shape;307;p12"/>
            <p:cNvSpPr/>
            <p:nvPr/>
          </p:nvSpPr>
          <p:spPr>
            <a:xfrm>
              <a:off x="0" y="2959783"/>
              <a:ext cx="10515600" cy="739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2"/>
            <p:cNvSpPr txBox="1"/>
            <p:nvPr/>
          </p:nvSpPr>
          <p:spPr>
            <a:xfrm>
              <a:off x="0" y="2959783"/>
              <a:ext cx="10515600" cy="739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rPr lang="fr-FR" sz="3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Supportive supervision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9" name="Google Shape;309;p12"/>
            <p:cNvCxnSpPr/>
            <p:nvPr/>
          </p:nvCxnSpPr>
          <p:spPr>
            <a:xfrm>
              <a:off x="0" y="3699187"/>
              <a:ext cx="10515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10" name="Google Shape;310;p12"/>
            <p:cNvSpPr/>
            <p:nvPr/>
          </p:nvSpPr>
          <p:spPr>
            <a:xfrm>
              <a:off x="0" y="3699187"/>
              <a:ext cx="10515600" cy="739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2"/>
            <p:cNvSpPr txBox="1"/>
            <p:nvPr/>
          </p:nvSpPr>
          <p:spPr>
            <a:xfrm>
              <a:off x="0" y="3699187"/>
              <a:ext cx="10515600" cy="739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rPr lang="fr-FR" sz="3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Professional development and continuing education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2" name="Google Shape;312;p12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12</a:t>
            </a:fld>
            <a:endParaRPr sz="1000"/>
          </a:p>
        </p:txBody>
      </p:sp>
      <p:sp>
        <p:nvSpPr>
          <p:cNvPr id="313" name="Google Shape;313;p12"/>
          <p:cNvSpPr txBox="1">
            <a:spLocks noGrp="1"/>
          </p:cNvSpPr>
          <p:nvPr>
            <p:ph type="ftr" idx="11"/>
          </p:nvPr>
        </p:nvSpPr>
        <p:spPr>
          <a:xfrm>
            <a:off x="866775" y="631190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fr-FR"/>
              <a:t>QMS non-</a:t>
            </a:r>
            <a:r>
              <a:rPr lang="fr-FR" err="1"/>
              <a:t>lab</a:t>
            </a:r>
            <a:r>
              <a:rPr lang="fr-FR"/>
              <a:t> </a:t>
            </a:r>
            <a:r>
              <a:rPr lang="fr-FR" err="1"/>
              <a:t>testing</a:t>
            </a:r>
            <a:r>
              <a:rPr lang="fr-FR"/>
              <a:t> sites; training package – v1.0 | Introduction to </a:t>
            </a:r>
            <a:r>
              <a:rPr lang="fr-FR" err="1"/>
              <a:t>Quality</a:t>
            </a:r>
            <a:r>
              <a:rPr lang="fr-FR"/>
              <a:t> Management System</a:t>
            </a:r>
          </a:p>
        </p:txBody>
      </p:sp>
      <p:pic>
        <p:nvPicPr>
          <p:cNvPr id="314" name="Google Shape;31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92416" y="880063"/>
            <a:ext cx="2416509" cy="171227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3"/>
          <p:cNvSpPr txBox="1">
            <a:spLocks noGrp="1"/>
          </p:cNvSpPr>
          <p:nvPr>
            <p:ph type="body" idx="1"/>
          </p:nvPr>
        </p:nvSpPr>
        <p:spPr>
          <a:xfrm>
            <a:off x="491067" y="1501614"/>
            <a:ext cx="10862733" cy="4675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7BC"/>
              </a:buClr>
              <a:buSzPts val="2300"/>
              <a:buFont typeface="Noto Sans Symbols"/>
              <a:buChar char="§"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Safety 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87BC"/>
              </a:buClr>
              <a:buSzPts val="2300"/>
              <a:buFont typeface="Noto Sans Symbols"/>
              <a:buChar char="§"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Ergonomics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87BC"/>
              </a:buClr>
              <a:buSzPts val="2000"/>
              <a:buFont typeface="Noto Sans Symbols"/>
              <a:buChar char="§"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Lighting 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87BC"/>
              </a:buClr>
              <a:buSzPts val="2000"/>
              <a:buFont typeface="Noto Sans Symbols"/>
              <a:buChar char="§"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Waste management and IPC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87BC"/>
              </a:buClr>
              <a:buSzPts val="2000"/>
              <a:buFont typeface="Noto Sans Symbols"/>
              <a:buChar char="§"/>
            </a:pPr>
            <a:r>
              <a:rPr lang="fr-FR" sz="2000">
                <a:latin typeface="Calibri"/>
                <a:ea typeface="Calibri"/>
                <a:cs typeface="Calibri"/>
                <a:sym typeface="Calibri"/>
              </a:rPr>
              <a:t>Security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87BC"/>
              </a:buClr>
              <a:buSzPts val="2000"/>
              <a:buNone/>
            </a:pPr>
            <a:endParaRPr strike="sngStrike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3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13</a:t>
            </a:fld>
            <a:endParaRPr sz="1000"/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AC9"/>
              </a:buClr>
              <a:buSzPts val="3600"/>
              <a:buFont typeface="Calibri"/>
              <a:buNone/>
            </a:pPr>
            <a:r>
              <a:rPr lang="fr-FR" sz="3600">
                <a:solidFill>
                  <a:srgbClr val="009AC9"/>
                </a:solidFill>
                <a:latin typeface="Calibri"/>
                <a:ea typeface="Calibri"/>
                <a:cs typeface="Calibri"/>
                <a:sym typeface="Calibri"/>
              </a:rPr>
              <a:t>Testing environment</a:t>
            </a:r>
            <a:endParaRPr/>
          </a:p>
        </p:txBody>
      </p:sp>
      <p:pic>
        <p:nvPicPr>
          <p:cNvPr id="322" name="Google Shape;32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75830" y="2109257"/>
            <a:ext cx="2400169" cy="179387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3"/>
          <p:cNvSpPr txBox="1">
            <a:spLocks noGrp="1"/>
          </p:cNvSpPr>
          <p:nvPr>
            <p:ph type="ftr" idx="11"/>
          </p:nvPr>
        </p:nvSpPr>
        <p:spPr>
          <a:xfrm>
            <a:off x="866775" y="631190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fr-FR"/>
              <a:t>QMS non-</a:t>
            </a:r>
            <a:r>
              <a:rPr lang="fr-FR" err="1"/>
              <a:t>lab</a:t>
            </a:r>
            <a:r>
              <a:rPr lang="fr-FR"/>
              <a:t> </a:t>
            </a:r>
            <a:r>
              <a:rPr lang="fr-FR" err="1"/>
              <a:t>testing</a:t>
            </a:r>
            <a:r>
              <a:rPr lang="fr-FR"/>
              <a:t> sites; training package – v1.0 | Introduction to </a:t>
            </a:r>
            <a:r>
              <a:rPr lang="fr-FR" err="1"/>
              <a:t>Quality</a:t>
            </a:r>
            <a:r>
              <a:rPr lang="fr-FR"/>
              <a:t> Management System</a:t>
            </a:r>
          </a:p>
        </p:txBody>
      </p:sp>
      <p:pic>
        <p:nvPicPr>
          <p:cNvPr id="324" name="Google Shape;324;p13" descr="‫سیفتی باکس(Safety Box) - شرکت تجهیز سلامت نیکان - تجهیزات پزشکی‬‎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4933" y="4139140"/>
            <a:ext cx="2129496" cy="200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4"/>
          <p:cNvSpPr txBox="1">
            <a:spLocks noGrp="1"/>
          </p:cNvSpPr>
          <p:nvPr>
            <p:ph type="title"/>
          </p:nvPr>
        </p:nvSpPr>
        <p:spPr>
          <a:xfrm>
            <a:off x="261144" y="350913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AC9"/>
              </a:buClr>
              <a:buSzPts val="3600"/>
              <a:buFont typeface="Calibri"/>
              <a:buNone/>
            </a:pPr>
            <a:r>
              <a:rPr lang="fr-FR" sz="3600" i="0" u="none" strike="noStrike" cap="none">
                <a:solidFill>
                  <a:srgbClr val="009AC9"/>
                </a:solidFill>
                <a:latin typeface="Calibri"/>
                <a:ea typeface="Calibri"/>
                <a:cs typeface="Calibri"/>
                <a:sym typeface="Calibri"/>
              </a:rPr>
              <a:t>Documents</a:t>
            </a:r>
            <a:r>
              <a:rPr lang="fr-FR">
                <a:solidFill>
                  <a:srgbClr val="009AC9"/>
                </a:solidFill>
                <a:latin typeface="Calibri"/>
                <a:ea typeface="Calibri"/>
                <a:cs typeface="Calibri"/>
                <a:sym typeface="Calibri"/>
              </a:rPr>
              <a:t> and records</a:t>
            </a:r>
            <a:br>
              <a:rPr lang="fr-FR" sz="3600" i="0" u="none" strike="noStrike" cap="none"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rgbClr val="009A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4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14</a:t>
            </a:fld>
            <a:endParaRPr sz="1000"/>
          </a:p>
        </p:txBody>
      </p:sp>
      <p:sp>
        <p:nvSpPr>
          <p:cNvPr id="331" name="Google Shape;331;p14"/>
          <p:cNvSpPr txBox="1">
            <a:spLocks noGrp="1"/>
          </p:cNvSpPr>
          <p:nvPr>
            <p:ph type="ftr" idx="11"/>
          </p:nvPr>
        </p:nvSpPr>
        <p:spPr>
          <a:xfrm>
            <a:off x="866775" y="631190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fr-FR"/>
              <a:t>QMS non-</a:t>
            </a:r>
            <a:r>
              <a:rPr lang="fr-FR" err="1"/>
              <a:t>lab</a:t>
            </a:r>
            <a:r>
              <a:rPr lang="fr-FR"/>
              <a:t> </a:t>
            </a:r>
            <a:r>
              <a:rPr lang="fr-FR" err="1"/>
              <a:t>testing</a:t>
            </a:r>
            <a:r>
              <a:rPr lang="fr-FR"/>
              <a:t> sites; training package – v1.0 | Introduction to </a:t>
            </a:r>
            <a:r>
              <a:rPr lang="fr-FR" err="1"/>
              <a:t>Quality</a:t>
            </a:r>
            <a:r>
              <a:rPr lang="fr-FR"/>
              <a:t> Management System</a:t>
            </a:r>
          </a:p>
        </p:txBody>
      </p:sp>
      <p:pic>
        <p:nvPicPr>
          <p:cNvPr id="332" name="Google Shape;332;p14"/>
          <p:cNvPicPr preferRelativeResize="0"/>
          <p:nvPr/>
        </p:nvPicPr>
        <p:blipFill rotWithShape="1">
          <a:blip r:embed="rId3">
            <a:alphaModFix/>
          </a:blip>
          <a:srcRect b="15469"/>
          <a:stretch/>
        </p:blipFill>
        <p:spPr>
          <a:xfrm>
            <a:off x="8806517" y="3482647"/>
            <a:ext cx="2904470" cy="225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4"/>
          <p:cNvPicPr preferRelativeResize="0"/>
          <p:nvPr/>
        </p:nvPicPr>
        <p:blipFill rotWithShape="1">
          <a:blip r:embed="rId4">
            <a:alphaModFix/>
          </a:blip>
          <a:srcRect l="3000" t="5326" r="10000" b="13313"/>
          <a:stretch/>
        </p:blipFill>
        <p:spPr>
          <a:xfrm>
            <a:off x="8174444" y="1040014"/>
            <a:ext cx="3536543" cy="18708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34" name="Google Shape;334;p14"/>
          <p:cNvGraphicFramePr/>
          <p:nvPr/>
        </p:nvGraphicFramePr>
        <p:xfrm>
          <a:off x="261144" y="2570161"/>
          <a:ext cx="6665100" cy="2131625"/>
        </p:xfrm>
        <a:graphic>
          <a:graphicData uri="http://schemas.openxmlformats.org/drawingml/2006/table">
            <a:tbl>
              <a:tblPr>
                <a:noFill/>
                <a:tableStyleId>{0AE9F2BB-C0CF-476C-8608-D497F7469D54}</a:tableStyleId>
              </a:tblPr>
              <a:tblGrid>
                <a:gridCol w="432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8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fr-FR" sz="2000" b="1" i="0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Documents</a:t>
                      </a:r>
                      <a:endParaRPr sz="2000" b="1" i="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00">
                        <a:alpha val="1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fr-FR" sz="2000" b="1" i="0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Records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fr-FR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creation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00">
                        <a:alpha val="1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fr-FR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collection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fr-FR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revisions and review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00">
                        <a:alpha val="1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fr-FR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review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32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fr-FR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control and distribution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9900">
                        <a:alpha val="1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fr-FR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storage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3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fr-FR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retention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5"/>
          <p:cNvSpPr txBox="1">
            <a:spLocks noGrp="1"/>
          </p:cNvSpPr>
          <p:nvPr>
            <p:ph type="title"/>
          </p:nvPr>
        </p:nvSpPr>
        <p:spPr>
          <a:xfrm>
            <a:off x="194733" y="209630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AC9"/>
              </a:buClr>
              <a:buSzPts val="3600"/>
              <a:buFont typeface="Calibri"/>
              <a:buNone/>
            </a:pPr>
            <a:r>
              <a:rPr lang="fr-FR" sz="3600">
                <a:solidFill>
                  <a:srgbClr val="009AC9"/>
                </a:solidFill>
                <a:latin typeface="Calibri"/>
                <a:ea typeface="Calibri"/>
                <a:cs typeface="Calibri"/>
                <a:sym typeface="Calibri"/>
              </a:rPr>
              <a:t>Information Management</a:t>
            </a:r>
            <a:endParaRPr>
              <a:solidFill>
                <a:srgbClr val="009A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5"/>
          <p:cNvSpPr txBox="1">
            <a:spLocks noGrp="1"/>
          </p:cNvSpPr>
          <p:nvPr>
            <p:ph type="body" idx="1"/>
          </p:nvPr>
        </p:nvSpPr>
        <p:spPr>
          <a:xfrm>
            <a:off x="508001" y="1498074"/>
            <a:ext cx="10515600" cy="32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Noto Sans Symbols"/>
              <a:buChar char="▪"/>
            </a:pPr>
            <a:r>
              <a:rPr lang="fr-FR">
                <a:latin typeface="Verdana"/>
                <a:ea typeface="Verdana"/>
                <a:cs typeface="Verdana"/>
                <a:sym typeface="Verdana"/>
              </a:rPr>
              <a:t>Confidentiality of client information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Noto Sans Symbols"/>
              <a:buChar char="▪"/>
            </a:pPr>
            <a:r>
              <a:rPr lang="fr-FR" sz="2000">
                <a:latin typeface="Verdana"/>
                <a:ea typeface="Verdana"/>
                <a:cs typeface="Verdana"/>
                <a:sym typeface="Verdana"/>
              </a:rPr>
              <a:t>logs and records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Noto Sans Symbols"/>
              <a:buChar char="▪"/>
            </a:pPr>
            <a:r>
              <a:rPr lang="fr-FR" sz="200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>
                <a:latin typeface="Verdana"/>
                <a:ea typeface="Verdana"/>
                <a:cs typeface="Verdana"/>
                <a:sym typeface="Verdana"/>
              </a:rPr>
              <a:t>Reports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Noto Sans Symbols"/>
              <a:buChar char="▪"/>
            </a:pPr>
            <a:r>
              <a:rPr lang="fr-FR">
                <a:latin typeface="Verdana"/>
                <a:ea typeface="Verdana"/>
                <a:cs typeface="Verdana"/>
                <a:sym typeface="Verdana"/>
              </a:rPr>
              <a:t>Use of data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Noto Sans Symbols"/>
              <a:buChar char="▪"/>
            </a:pPr>
            <a:r>
              <a:rPr lang="fr-FR" sz="200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>
                <a:latin typeface="Verdana"/>
                <a:ea typeface="Verdana"/>
                <a:cs typeface="Verdana"/>
                <a:sym typeface="Verdana"/>
              </a:rPr>
              <a:t>If possible, computerized</a:t>
            </a:r>
            <a:r>
              <a:rPr lang="fr-FR" sz="2000">
                <a:latin typeface="Verdana"/>
                <a:ea typeface="Verdana"/>
                <a:cs typeface="Verdana"/>
                <a:sym typeface="Verdana"/>
              </a:rPr>
              <a:t> information systems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1" name="Google Shape;341;p1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15</a:t>
            </a:fld>
            <a:endParaRPr sz="1000"/>
          </a:p>
        </p:txBody>
      </p:sp>
      <p:sp>
        <p:nvSpPr>
          <p:cNvPr id="342" name="Google Shape;342;p15"/>
          <p:cNvSpPr txBox="1">
            <a:spLocks noGrp="1"/>
          </p:cNvSpPr>
          <p:nvPr>
            <p:ph type="ftr" idx="11"/>
          </p:nvPr>
        </p:nvSpPr>
        <p:spPr>
          <a:xfrm>
            <a:off x="866775" y="631190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fr-FR"/>
              <a:t>QMS non-</a:t>
            </a:r>
            <a:r>
              <a:rPr lang="fr-FR" err="1"/>
              <a:t>lab</a:t>
            </a:r>
            <a:r>
              <a:rPr lang="fr-FR"/>
              <a:t> </a:t>
            </a:r>
            <a:r>
              <a:rPr lang="fr-FR" err="1"/>
              <a:t>testing</a:t>
            </a:r>
            <a:r>
              <a:rPr lang="fr-FR"/>
              <a:t> sites; training package – v1.0 | Introduction to </a:t>
            </a:r>
            <a:r>
              <a:rPr lang="fr-FR" err="1"/>
              <a:t>Quality</a:t>
            </a:r>
            <a:r>
              <a:rPr lang="fr-FR"/>
              <a:t> Management System</a:t>
            </a:r>
          </a:p>
        </p:txBody>
      </p:sp>
      <p:pic>
        <p:nvPicPr>
          <p:cNvPr id="343" name="Google Shape;343;p15"/>
          <p:cNvPicPr preferRelativeResize="0"/>
          <p:nvPr/>
        </p:nvPicPr>
        <p:blipFill rotWithShape="1">
          <a:blip r:embed="rId3">
            <a:alphaModFix/>
          </a:blip>
          <a:srcRect l="5014"/>
          <a:stretch/>
        </p:blipFill>
        <p:spPr>
          <a:xfrm>
            <a:off x="7610475" y="1738312"/>
            <a:ext cx="3981450" cy="2795588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6"/>
          <p:cNvSpPr txBox="1">
            <a:spLocks noGrp="1"/>
          </p:cNvSpPr>
          <p:nvPr>
            <p:ph type="title"/>
          </p:nvPr>
        </p:nvSpPr>
        <p:spPr>
          <a:xfrm>
            <a:off x="152400" y="216235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Procurement and stock management</a:t>
            </a:r>
            <a:endParaRPr/>
          </a:p>
        </p:txBody>
      </p:sp>
      <p:grpSp>
        <p:nvGrpSpPr>
          <p:cNvPr id="349" name="Google Shape;349;p16"/>
          <p:cNvGrpSpPr/>
          <p:nvPr/>
        </p:nvGrpSpPr>
        <p:grpSpPr>
          <a:xfrm>
            <a:off x="841525" y="2627832"/>
            <a:ext cx="9823148" cy="2288670"/>
            <a:chOff x="3325" y="891629"/>
            <a:chExt cx="9823148" cy="2288670"/>
          </a:xfrm>
        </p:grpSpPr>
        <p:sp>
          <p:nvSpPr>
            <p:cNvPr id="350" name="Google Shape;350;p16"/>
            <p:cNvSpPr/>
            <p:nvPr/>
          </p:nvSpPr>
          <p:spPr>
            <a:xfrm>
              <a:off x="3325" y="891629"/>
              <a:ext cx="603175" cy="60317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6"/>
            <p:cNvSpPr/>
            <p:nvPr/>
          </p:nvSpPr>
          <p:spPr>
            <a:xfrm>
              <a:off x="3325" y="1593218"/>
              <a:ext cx="1723359" cy="662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6"/>
            <p:cNvSpPr txBox="1"/>
            <p:nvPr/>
          </p:nvSpPr>
          <p:spPr>
            <a:xfrm>
              <a:off x="3325" y="1593218"/>
              <a:ext cx="1723359" cy="662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fr-FR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National selection and validation of quality-assured tests </a:t>
              </a: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6"/>
            <p:cNvSpPr/>
            <p:nvPr/>
          </p:nvSpPr>
          <p:spPr>
            <a:xfrm>
              <a:off x="3325" y="2301407"/>
              <a:ext cx="1723359" cy="8788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6"/>
            <p:cNvSpPr/>
            <p:nvPr/>
          </p:nvSpPr>
          <p:spPr>
            <a:xfrm>
              <a:off x="2028273" y="891629"/>
              <a:ext cx="603175" cy="60317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6"/>
            <p:cNvSpPr/>
            <p:nvPr/>
          </p:nvSpPr>
          <p:spPr>
            <a:xfrm>
              <a:off x="2028273" y="1593218"/>
              <a:ext cx="1723359" cy="662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6"/>
            <p:cNvSpPr txBox="1"/>
            <p:nvPr/>
          </p:nvSpPr>
          <p:spPr>
            <a:xfrm>
              <a:off x="2028273" y="1593218"/>
              <a:ext cx="1723359" cy="662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fr-FR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Appropriate (quantity and timely) orders. Define an alert stock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6"/>
            <p:cNvSpPr/>
            <p:nvPr/>
          </p:nvSpPr>
          <p:spPr>
            <a:xfrm>
              <a:off x="2028273" y="2301407"/>
              <a:ext cx="1723359" cy="8788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6"/>
            <p:cNvSpPr/>
            <p:nvPr/>
          </p:nvSpPr>
          <p:spPr>
            <a:xfrm>
              <a:off x="4053220" y="891629"/>
              <a:ext cx="603175" cy="60317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6"/>
            <p:cNvSpPr/>
            <p:nvPr/>
          </p:nvSpPr>
          <p:spPr>
            <a:xfrm>
              <a:off x="4053220" y="1593218"/>
              <a:ext cx="1723359" cy="662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6"/>
            <p:cNvSpPr txBox="1"/>
            <p:nvPr/>
          </p:nvSpPr>
          <p:spPr>
            <a:xfrm>
              <a:off x="4053220" y="1593218"/>
              <a:ext cx="1723359" cy="662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fr-FR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Review monthly consumption versus needs</a:t>
              </a: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6"/>
            <p:cNvSpPr/>
            <p:nvPr/>
          </p:nvSpPr>
          <p:spPr>
            <a:xfrm>
              <a:off x="4053220" y="2301407"/>
              <a:ext cx="1723359" cy="8788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6"/>
            <p:cNvSpPr/>
            <p:nvPr/>
          </p:nvSpPr>
          <p:spPr>
            <a:xfrm>
              <a:off x="6078167" y="891629"/>
              <a:ext cx="603175" cy="603175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6078167" y="1593218"/>
              <a:ext cx="1723359" cy="662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6"/>
            <p:cNvSpPr txBox="1"/>
            <p:nvPr/>
          </p:nvSpPr>
          <p:spPr>
            <a:xfrm>
              <a:off x="6078167" y="1593218"/>
              <a:ext cx="1723359" cy="662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fr-FR" sz="1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Stock management: 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6078167" y="1911943"/>
              <a:ext cx="1723359" cy="8788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6"/>
            <p:cNvSpPr txBox="1"/>
            <p:nvPr/>
          </p:nvSpPr>
          <p:spPr>
            <a:xfrm>
              <a:off x="6078167" y="1911943"/>
              <a:ext cx="1723359" cy="8788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fr-FR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Proper storage conditions (temperature...)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fr-FR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Regular inventory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fr-FR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Inspect incoming orders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8103114" y="891629"/>
              <a:ext cx="603175" cy="603175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8103114" y="1593218"/>
              <a:ext cx="1723359" cy="662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6"/>
            <p:cNvSpPr txBox="1"/>
            <p:nvPr/>
          </p:nvSpPr>
          <p:spPr>
            <a:xfrm>
              <a:off x="8103114" y="1593218"/>
              <a:ext cx="1723359" cy="662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fr-FR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Inform management of site needs.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8103114" y="2301407"/>
              <a:ext cx="1723359" cy="8788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1" name="Google Shape;371;p16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16</a:t>
            </a:fld>
            <a:endParaRPr sz="1000"/>
          </a:p>
        </p:txBody>
      </p:sp>
      <p:sp>
        <p:nvSpPr>
          <p:cNvPr id="372" name="Google Shape;372;p16"/>
          <p:cNvSpPr txBox="1"/>
          <p:nvPr/>
        </p:nvSpPr>
        <p:spPr>
          <a:xfrm>
            <a:off x="1002241" y="6385287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fr-FR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QMS non-</a:t>
            </a:r>
            <a:r>
              <a:rPr lang="fr-FR" sz="1000" b="1" i="0" u="none" strike="noStrike" cap="none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lab</a:t>
            </a:r>
            <a:r>
              <a:rPr lang="fr-FR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000" b="1" i="0" u="none" strike="noStrike" cap="none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testing</a:t>
            </a:r>
            <a:r>
              <a:rPr lang="fr-FR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sites; training package – </a:t>
            </a:r>
            <a:r>
              <a:rPr lang="fr-FR" sz="1000" b="1">
                <a:solidFill>
                  <a:schemeClr val="lt1"/>
                </a:solidFill>
              </a:rPr>
              <a:t>v1.0 </a:t>
            </a:r>
            <a:r>
              <a:rPr lang="fr-FR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 Introduction to </a:t>
            </a:r>
            <a:r>
              <a:rPr lang="fr-FR" sz="1000" b="1" i="0" u="none" strike="noStrike" cap="none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Quality</a:t>
            </a:r>
            <a:r>
              <a:rPr lang="fr-FR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Management System</a:t>
            </a:r>
            <a:endParaRPr lang="fr-FR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7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17</a:t>
            </a:fld>
            <a:endParaRPr sz="1000"/>
          </a:p>
        </p:txBody>
      </p:sp>
      <p:sp>
        <p:nvSpPr>
          <p:cNvPr id="378" name="Google Shape;378;p17"/>
          <p:cNvSpPr txBox="1"/>
          <p:nvPr/>
        </p:nvSpPr>
        <p:spPr>
          <a:xfrm>
            <a:off x="1002241" y="6385287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fr-FR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QMS non-</a:t>
            </a:r>
            <a:r>
              <a:rPr lang="fr-FR" sz="1000" b="1" i="0" u="none" strike="noStrike" cap="none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lab</a:t>
            </a:r>
            <a:r>
              <a:rPr lang="fr-FR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000" b="1" i="0" u="none" strike="noStrike" cap="none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testing</a:t>
            </a:r>
            <a:r>
              <a:rPr lang="fr-FR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sites; training package – </a:t>
            </a:r>
            <a:r>
              <a:rPr lang="fr-FR" sz="1000" b="1">
                <a:solidFill>
                  <a:schemeClr val="lt1"/>
                </a:solidFill>
              </a:rPr>
              <a:t>v1.0 </a:t>
            </a:r>
            <a:r>
              <a:rPr lang="fr-FR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 Introduction to </a:t>
            </a:r>
            <a:r>
              <a:rPr lang="fr-FR" sz="1000" b="1" i="0" u="none" strike="noStrike" cap="none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Quality</a:t>
            </a:r>
            <a:r>
              <a:rPr lang="fr-FR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Management System</a:t>
            </a:r>
            <a:endParaRPr lang="fr-FR">
              <a:solidFill>
                <a:schemeClr val="lt1"/>
              </a:solidFill>
            </a:endParaRPr>
          </a:p>
        </p:txBody>
      </p:sp>
      <p:sp>
        <p:nvSpPr>
          <p:cNvPr id="379" name="Google Shape;379;p17"/>
          <p:cNvSpPr/>
          <p:nvPr/>
        </p:nvSpPr>
        <p:spPr>
          <a:xfrm>
            <a:off x="6528399" y="1873200"/>
            <a:ext cx="5460900" cy="27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5425" marR="0" lvl="0" indent="-225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5425" marR="0" lvl="0" indent="-225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FR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External Quality Assessment: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5425" marR="0" lvl="0" indent="-225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F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5425" marR="0" lvl="0" indent="-225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FR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fr-F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Proficiency testing /EQA </a:t>
            </a:r>
            <a:br>
              <a:rPr lang="fr-F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scheme </a:t>
            </a:r>
            <a:br>
              <a:rPr lang="fr-F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Site supervision visit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5425" marR="0" lvl="0" indent="-2254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80"/>
              <a:buFont typeface="Noto Sans Symbols"/>
              <a:buNone/>
            </a:pPr>
            <a:r>
              <a:rPr lang="fr-FR" sz="3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7"/>
          <p:cNvSpPr txBox="1"/>
          <p:nvPr/>
        </p:nvSpPr>
        <p:spPr>
          <a:xfrm>
            <a:off x="648576" y="1093900"/>
            <a:ext cx="5573700" cy="50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FR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Controls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fr-F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IQC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fr-F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FR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Monthly testing indicators review: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fr-F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 rate; invalid rate, inconclusive rate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7"/>
          <p:cNvSpPr txBox="1"/>
          <p:nvPr/>
        </p:nvSpPr>
        <p:spPr>
          <a:xfrm>
            <a:off x="377450" y="246946"/>
            <a:ext cx="11437200" cy="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AC9"/>
              </a:buClr>
              <a:buSzPts val="3600"/>
              <a:buFont typeface="Calibri"/>
              <a:buNone/>
            </a:pPr>
            <a:r>
              <a:rPr lang="fr-FR" sz="3600" b="0" i="0" u="none" strike="noStrike" cap="none">
                <a:solidFill>
                  <a:srgbClr val="009AC9"/>
                </a:solidFill>
                <a:latin typeface="Calibri"/>
                <a:ea typeface="Calibri"/>
                <a:cs typeface="Calibri"/>
                <a:sym typeface="Calibri"/>
              </a:rPr>
              <a:t>Process control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8"/>
          <p:cNvSpPr txBox="1">
            <a:spLocks noGrp="1"/>
          </p:cNvSpPr>
          <p:nvPr>
            <p:ph type="title"/>
          </p:nvPr>
        </p:nvSpPr>
        <p:spPr>
          <a:xfrm>
            <a:off x="681038" y="44450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AC9"/>
              </a:buClr>
              <a:buSzPts val="3600"/>
              <a:buFont typeface="Calibri"/>
              <a:buNone/>
            </a:pPr>
            <a:r>
              <a:rPr lang="fr-FR" sz="3600">
                <a:solidFill>
                  <a:srgbClr val="009AC9"/>
                </a:solidFill>
                <a:latin typeface="Calibri"/>
                <a:ea typeface="Calibri"/>
                <a:cs typeface="Calibri"/>
                <a:sym typeface="Calibri"/>
              </a:rPr>
              <a:t>Occurrence Management and Post Market Surveillance</a:t>
            </a:r>
            <a:endParaRPr>
              <a:solidFill>
                <a:srgbClr val="009A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8"/>
          <p:cNvSpPr txBox="1">
            <a:spLocks noGrp="1"/>
          </p:cNvSpPr>
          <p:nvPr>
            <p:ph type="body" idx="1"/>
          </p:nvPr>
        </p:nvSpPr>
        <p:spPr>
          <a:xfrm>
            <a:off x="510913" y="1557665"/>
            <a:ext cx="10515600" cy="44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60"/>
              <a:buFont typeface="Noto Sans Symbols"/>
              <a:buChar char="▪"/>
            </a:pP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complaints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760"/>
              <a:buFont typeface="Noto Sans Symbols"/>
              <a:buChar char="▪"/>
            </a:pP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mistakes and problems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760"/>
              <a:buFont typeface="Noto Sans Symbols"/>
              <a:buChar char="▪"/>
            </a:pP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documentation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760"/>
              <a:buFont typeface="Noto Sans Symbols"/>
              <a:buChar char="▪"/>
            </a:pP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root cause analysis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760"/>
              <a:buFont typeface="Noto Sans Symbols"/>
              <a:buChar char="▪"/>
            </a:pP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immediate actions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760"/>
              <a:buFont typeface="Noto Sans Symbols"/>
              <a:buChar char="▪"/>
            </a:pP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corrective actions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760"/>
              <a:buFont typeface="Noto Sans Symbols"/>
              <a:buChar char="▪"/>
            </a:pP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preventive actions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30909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fr-FR" sz="2800">
                <a:solidFill>
                  <a:srgbClr val="E7E6E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▪</a:t>
            </a: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Post Market surveillance if problem mistake due to the test kit</a:t>
            </a:r>
            <a:endParaRPr/>
          </a:p>
        </p:txBody>
      </p:sp>
      <p:sp>
        <p:nvSpPr>
          <p:cNvPr id="388" name="Google Shape;388;p18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18</a:t>
            </a:fld>
            <a:endParaRPr sz="1000"/>
          </a:p>
        </p:txBody>
      </p:sp>
      <p:sp>
        <p:nvSpPr>
          <p:cNvPr id="389" name="Google Shape;389;p18"/>
          <p:cNvSpPr txBox="1">
            <a:spLocks noGrp="1"/>
          </p:cNvSpPr>
          <p:nvPr>
            <p:ph type="ftr" idx="11"/>
          </p:nvPr>
        </p:nvSpPr>
        <p:spPr>
          <a:xfrm>
            <a:off x="866775" y="631190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fr-FR"/>
              <a:t>QMS non-</a:t>
            </a:r>
            <a:r>
              <a:rPr lang="fr-FR" err="1"/>
              <a:t>lab</a:t>
            </a:r>
            <a:r>
              <a:rPr lang="fr-FR"/>
              <a:t> </a:t>
            </a:r>
            <a:r>
              <a:rPr lang="fr-FR" err="1"/>
              <a:t>testing</a:t>
            </a:r>
            <a:r>
              <a:rPr lang="fr-FR"/>
              <a:t> sites; training package – v1.0 | Introduction to </a:t>
            </a:r>
            <a:r>
              <a:rPr lang="fr-FR" err="1"/>
              <a:t>Quality</a:t>
            </a:r>
            <a:r>
              <a:rPr lang="fr-FR"/>
              <a:t> Management System</a:t>
            </a:r>
          </a:p>
        </p:txBody>
      </p:sp>
      <p:sp>
        <p:nvSpPr>
          <p:cNvPr id="390" name="Google Shape;390;p18"/>
          <p:cNvSpPr txBox="1"/>
          <p:nvPr/>
        </p:nvSpPr>
        <p:spPr>
          <a:xfrm>
            <a:off x="995361" y="1021051"/>
            <a:ext cx="105155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0" i="0" u="none" strike="noStrike" cap="none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rPr>
              <a:t>It is </a:t>
            </a:r>
            <a:r>
              <a:rPr lang="fr-FR" sz="2000" b="0" i="0" u="none" strike="noStrike" cap="none">
                <a:solidFill>
                  <a:srgbClr val="040C28"/>
                </a:solidFill>
                <a:latin typeface="Calibri"/>
                <a:ea typeface="Calibri"/>
                <a:cs typeface="Calibri"/>
                <a:sym typeface="Calibri"/>
              </a:rPr>
              <a:t>the process by which errors are identified and handled</a:t>
            </a:r>
            <a:r>
              <a:rPr lang="fr-FR" sz="2000" b="0" i="0" u="none" strike="noStrike" cap="none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1" name="Google Shape;391;p18" descr="occurrence management inside a testing site for serology and rapid test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3800" y="1839460"/>
            <a:ext cx="3429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AC9"/>
              </a:buClr>
              <a:buSzPts val="3600"/>
              <a:buFont typeface="Calibri"/>
              <a:buNone/>
            </a:pPr>
            <a:r>
              <a:rPr lang="fr-FR" sz="3600">
                <a:solidFill>
                  <a:srgbClr val="009AC9"/>
                </a:solidFill>
                <a:latin typeface="Calibri"/>
                <a:ea typeface="Calibri"/>
                <a:cs typeface="Calibri"/>
                <a:sym typeface="Calibri"/>
              </a:rPr>
              <a:t>Process Improvement</a:t>
            </a:r>
            <a:endParaRPr>
              <a:solidFill>
                <a:srgbClr val="009A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9"/>
          <p:cNvSpPr txBox="1">
            <a:spLocks noGrp="1"/>
          </p:cNvSpPr>
          <p:nvPr>
            <p:ph type="body" idx="1"/>
          </p:nvPr>
        </p:nvSpPr>
        <p:spPr>
          <a:xfrm>
            <a:off x="838200" y="1736203"/>
            <a:ext cx="10515600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Noto Sans Symbols"/>
              <a:buChar char="▪"/>
            </a:pPr>
            <a:r>
              <a:rPr lang="fr-FR" sz="2000">
                <a:latin typeface="Verdana"/>
                <a:ea typeface="Verdana"/>
                <a:cs typeface="Verdana"/>
                <a:sym typeface="Verdana"/>
              </a:rPr>
              <a:t>opportunities for improvement (OFIs)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Noto Sans Symbols"/>
              <a:buChar char="▪"/>
            </a:pPr>
            <a:r>
              <a:rPr lang="fr-FR" sz="2000">
                <a:latin typeface="Verdana"/>
                <a:ea typeface="Verdana"/>
                <a:cs typeface="Verdana"/>
                <a:sym typeface="Verdana"/>
              </a:rPr>
              <a:t>stakeholder feedback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Noto Sans Symbols"/>
              <a:buChar char="▪"/>
            </a:pPr>
            <a:r>
              <a:rPr lang="fr-FR" sz="2000">
                <a:latin typeface="Verdana"/>
                <a:ea typeface="Verdana"/>
                <a:cs typeface="Verdana"/>
                <a:sym typeface="Verdana"/>
              </a:rPr>
              <a:t>problem resolution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Noto Sans Symbols"/>
              <a:buChar char="▪"/>
            </a:pPr>
            <a:r>
              <a:rPr lang="fr-FR" sz="2000">
                <a:latin typeface="Verdana"/>
                <a:ea typeface="Verdana"/>
                <a:cs typeface="Verdana"/>
                <a:sym typeface="Verdana"/>
              </a:rPr>
              <a:t>risk assessment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Noto Sans Symbols"/>
              <a:buChar char="▪"/>
            </a:pPr>
            <a:r>
              <a:rPr lang="fr-FR" sz="2000">
                <a:latin typeface="Verdana"/>
                <a:ea typeface="Verdana"/>
                <a:cs typeface="Verdana"/>
                <a:sym typeface="Verdana"/>
              </a:rPr>
              <a:t>preventive actions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Noto Sans Symbols"/>
              <a:buChar char="▪"/>
            </a:pPr>
            <a:r>
              <a:rPr lang="fr-FR" sz="2000">
                <a:latin typeface="Verdana"/>
                <a:ea typeface="Verdana"/>
                <a:cs typeface="Verdana"/>
                <a:sym typeface="Verdana"/>
              </a:rPr>
              <a:t>corrective actions</a:t>
            </a:r>
            <a:endParaRPr/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/>
          </a:p>
        </p:txBody>
      </p:sp>
      <p:sp>
        <p:nvSpPr>
          <p:cNvPr id="398" name="Google Shape;398;p19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19</a:t>
            </a:fld>
            <a:endParaRPr sz="1000"/>
          </a:p>
        </p:txBody>
      </p:sp>
      <p:sp>
        <p:nvSpPr>
          <p:cNvPr id="399" name="Google Shape;399;p19"/>
          <p:cNvSpPr txBox="1">
            <a:spLocks noGrp="1"/>
          </p:cNvSpPr>
          <p:nvPr>
            <p:ph type="ftr" idx="11"/>
          </p:nvPr>
        </p:nvSpPr>
        <p:spPr>
          <a:xfrm>
            <a:off x="866775" y="631190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QMS non-</a:t>
            </a:r>
            <a:r>
              <a:rPr lang="fr-FR" err="1"/>
              <a:t>lab</a:t>
            </a:r>
            <a:r>
              <a:rPr lang="fr-FR"/>
              <a:t> </a:t>
            </a:r>
            <a:r>
              <a:rPr lang="fr-FR" err="1"/>
              <a:t>testing</a:t>
            </a:r>
            <a:r>
              <a:rPr lang="fr-FR"/>
              <a:t> sites; training package – v1.0 | Introduction to </a:t>
            </a:r>
            <a:r>
              <a:rPr lang="fr-FR" err="1"/>
              <a:t>Quality</a:t>
            </a:r>
            <a:r>
              <a:rPr lang="fr-FR"/>
              <a:t> Management System</a:t>
            </a:r>
          </a:p>
        </p:txBody>
      </p:sp>
      <p:pic>
        <p:nvPicPr>
          <p:cNvPr id="400" name="Google Shape;400;p19" descr="process improvement in serology and rapid testing si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9267" y="2370667"/>
            <a:ext cx="3429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title"/>
          </p:nvPr>
        </p:nvSpPr>
        <p:spPr>
          <a:xfrm>
            <a:off x="289560" y="-8559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Learning objectives</a:t>
            </a:r>
            <a:endParaRPr/>
          </a:p>
        </p:txBody>
      </p:sp>
      <p:sp>
        <p:nvSpPr>
          <p:cNvPr id="103" name="Google Shape;103;p2"/>
          <p:cNvSpPr txBox="1">
            <a:spLocks noGrp="1"/>
          </p:cNvSpPr>
          <p:nvPr>
            <p:ph type="body" idx="1"/>
          </p:nvPr>
        </p:nvSpPr>
        <p:spPr>
          <a:xfrm>
            <a:off x="289560" y="1402697"/>
            <a:ext cx="10852052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fr-FR" sz="2200">
                <a:latin typeface="Calibri"/>
                <a:ea typeface="Calibri"/>
                <a:cs typeface="Calibri"/>
                <a:sym typeface="Calibri"/>
              </a:rPr>
              <a:t>At the end of this module, you should be able to:   </a:t>
            </a:r>
            <a:endParaRPr/>
          </a:p>
          <a:p>
            <a:pPr marL="2286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fr-FR" sz="2200">
                <a:latin typeface="Calibri"/>
                <a:ea typeface="Calibri"/>
                <a:cs typeface="Calibri"/>
                <a:sym typeface="Calibri"/>
              </a:rPr>
              <a:t>Understand what quality means and explain why quality is important</a:t>
            </a:r>
            <a:endParaRPr/>
          </a:p>
          <a:p>
            <a:pPr marL="2286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fr-FR" sz="2200">
                <a:latin typeface="Calibri"/>
                <a:ea typeface="Calibri"/>
                <a:cs typeface="Calibri"/>
                <a:sym typeface="Calibri"/>
              </a:rPr>
              <a:t>Describe Quality Management System (QMS) </a:t>
            </a:r>
            <a:endParaRPr/>
          </a:p>
          <a:p>
            <a:pPr marL="2286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fr-FR" sz="2200">
                <a:latin typeface="Calibri"/>
                <a:ea typeface="Calibri"/>
                <a:cs typeface="Calibri"/>
                <a:sym typeface="Calibri"/>
              </a:rPr>
              <a:t>List the important elements of QMS specific to non-lab settings and serological RDTs (rapid diagnostic tests)</a:t>
            </a:r>
            <a:endParaRPr/>
          </a:p>
          <a:p>
            <a:pPr marL="2286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fr-FR" sz="2200">
                <a:latin typeface="Calibri"/>
                <a:ea typeface="Calibri"/>
                <a:cs typeface="Calibri"/>
                <a:sym typeface="Calibri"/>
              </a:rPr>
              <a:t>List key factors that may affect the quality of testing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2</a:t>
            </a:fld>
            <a:endParaRPr sz="1000"/>
          </a:p>
        </p:txBody>
      </p:sp>
      <p:sp>
        <p:nvSpPr>
          <p:cNvPr id="105" name="Google Shape;105;p2"/>
          <p:cNvSpPr txBox="1">
            <a:spLocks noGrp="1"/>
          </p:cNvSpPr>
          <p:nvPr>
            <p:ph type="ftr" idx="11"/>
          </p:nvPr>
        </p:nvSpPr>
        <p:spPr>
          <a:xfrm>
            <a:off x="866775" y="631190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QMS non-</a:t>
            </a:r>
            <a:r>
              <a:rPr lang="fr-FR" err="1"/>
              <a:t>lab</a:t>
            </a:r>
            <a:r>
              <a:rPr lang="fr-FR"/>
              <a:t> </a:t>
            </a:r>
            <a:r>
              <a:rPr lang="fr-FR" err="1"/>
              <a:t>testing</a:t>
            </a:r>
            <a:r>
              <a:rPr lang="fr-FR"/>
              <a:t> sites; training package – v1.0 | Introduction to </a:t>
            </a:r>
            <a:r>
              <a:rPr lang="fr-FR" err="1"/>
              <a:t>Quality</a:t>
            </a:r>
            <a:r>
              <a:rPr lang="fr-FR"/>
              <a:t> Management System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20</a:t>
            </a:fld>
            <a:endParaRPr/>
          </a:p>
        </p:txBody>
      </p:sp>
      <p:pic>
        <p:nvPicPr>
          <p:cNvPr id="406" name="Google Shape;40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981364" cy="1550126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20"/>
          <p:cNvSpPr/>
          <p:nvPr/>
        </p:nvSpPr>
        <p:spPr>
          <a:xfrm>
            <a:off x="0" y="303656"/>
            <a:ext cx="12192000" cy="6858000"/>
          </a:xfrm>
          <a:prstGeom prst="flowChartInputOutput">
            <a:avLst/>
          </a:prstGeom>
          <a:solidFill>
            <a:schemeClr val="accent1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20"/>
          <p:cNvSpPr txBox="1"/>
          <p:nvPr/>
        </p:nvSpPr>
        <p:spPr>
          <a:xfrm>
            <a:off x="2858589" y="303656"/>
            <a:ext cx="4674326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fr-FR"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Key points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" name="Google Shape;409;p20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2487" y="4714504"/>
            <a:ext cx="1526020" cy="152602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20"/>
          <p:cNvSpPr txBox="1">
            <a:spLocks noGrp="1"/>
          </p:cNvSpPr>
          <p:nvPr>
            <p:ph type="ftr" idx="11"/>
          </p:nvPr>
        </p:nvSpPr>
        <p:spPr>
          <a:xfrm>
            <a:off x="866775" y="6311900"/>
            <a:ext cx="73152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r>
              <a:rPr lang="fr-FR" sz="1000" b="1">
                <a:solidFill>
                  <a:schemeClr val="lt1"/>
                </a:solidFill>
              </a:rPr>
              <a:t>QMS non-</a:t>
            </a:r>
            <a:r>
              <a:rPr lang="fr-FR" sz="1000" b="1" err="1">
                <a:solidFill>
                  <a:schemeClr val="lt1"/>
                </a:solidFill>
              </a:rPr>
              <a:t>lab</a:t>
            </a:r>
            <a:r>
              <a:rPr lang="fr-FR" sz="1000" b="1">
                <a:solidFill>
                  <a:schemeClr val="lt1"/>
                </a:solidFill>
              </a:rPr>
              <a:t> </a:t>
            </a:r>
            <a:r>
              <a:rPr lang="fr-FR" sz="1000" b="1" err="1">
                <a:solidFill>
                  <a:schemeClr val="lt1"/>
                </a:solidFill>
              </a:rPr>
              <a:t>testing</a:t>
            </a:r>
            <a:r>
              <a:rPr lang="fr-FR" sz="1000" b="1">
                <a:solidFill>
                  <a:schemeClr val="lt1"/>
                </a:solidFill>
              </a:rPr>
              <a:t> sites; training package – v1.0 | Introduction to </a:t>
            </a:r>
            <a:r>
              <a:rPr lang="fr-FR" sz="1000" b="1" err="1">
                <a:solidFill>
                  <a:schemeClr val="lt1"/>
                </a:solidFill>
              </a:rPr>
              <a:t>Quality</a:t>
            </a:r>
            <a:r>
              <a:rPr lang="fr-FR" sz="1000" b="1">
                <a:solidFill>
                  <a:schemeClr val="lt1"/>
                </a:solidFill>
              </a:rPr>
              <a:t> Management System</a:t>
            </a:r>
          </a:p>
        </p:txBody>
      </p:sp>
      <p:grpSp>
        <p:nvGrpSpPr>
          <p:cNvPr id="411" name="Google Shape;411;p20"/>
          <p:cNvGrpSpPr/>
          <p:nvPr/>
        </p:nvGrpSpPr>
        <p:grpSpPr>
          <a:xfrm>
            <a:off x="1527326" y="3272628"/>
            <a:ext cx="8659660" cy="1803645"/>
            <a:chOff x="0" y="1274270"/>
            <a:chExt cx="8659660" cy="1803645"/>
          </a:xfrm>
        </p:grpSpPr>
        <p:sp>
          <p:nvSpPr>
            <p:cNvPr id="412" name="Google Shape;412;p20"/>
            <p:cNvSpPr/>
            <p:nvPr/>
          </p:nvSpPr>
          <p:spPr>
            <a:xfrm>
              <a:off x="0" y="1274270"/>
              <a:ext cx="2435529" cy="1546561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70614" y="1531354"/>
              <a:ext cx="2435529" cy="154656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0"/>
            <p:cNvSpPr txBox="1"/>
            <p:nvPr/>
          </p:nvSpPr>
          <p:spPr>
            <a:xfrm>
              <a:off x="315911" y="1576651"/>
              <a:ext cx="2344935" cy="1455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fr-FR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Implementing QMS </a:t>
              </a:r>
              <a:r>
                <a:rPr lang="fr-FR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does not </a:t>
              </a:r>
              <a:r>
                <a:rPr lang="fr-FR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guarantee an error-free site</a:t>
              </a: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976758" y="1274270"/>
              <a:ext cx="2435529" cy="1546561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3247372" y="1531354"/>
              <a:ext cx="2435529" cy="154656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0"/>
            <p:cNvSpPr txBox="1"/>
            <p:nvPr/>
          </p:nvSpPr>
          <p:spPr>
            <a:xfrm>
              <a:off x="3292669" y="1576651"/>
              <a:ext cx="2344935" cy="1455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fr-FR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But it </a:t>
              </a:r>
              <a:r>
                <a:rPr lang="fr-FR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detects</a:t>
              </a:r>
              <a:r>
                <a:rPr lang="fr-FR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errors that may occur and </a:t>
              </a:r>
              <a:r>
                <a:rPr lang="fr-FR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prevents</a:t>
              </a:r>
              <a:r>
                <a:rPr lang="fr-FR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them from recurring</a:t>
              </a: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5953516" y="1274270"/>
              <a:ext cx="2435529" cy="1546561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6224131" y="1531354"/>
              <a:ext cx="2435529" cy="154656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0"/>
            <p:cNvSpPr txBox="1"/>
            <p:nvPr/>
          </p:nvSpPr>
          <p:spPr>
            <a:xfrm>
              <a:off x="6269428" y="1576651"/>
              <a:ext cx="2344935" cy="1455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fr-FR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Sites without QMS will produce undetected errors</a:t>
              </a: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1" name="Google Shape;421;p20"/>
          <p:cNvSpPr txBox="1"/>
          <p:nvPr/>
        </p:nvSpPr>
        <p:spPr>
          <a:xfrm>
            <a:off x="2688804" y="1390671"/>
            <a:ext cx="812115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QMS = set of </a:t>
            </a:r>
            <a:r>
              <a:rPr lang="fr-FR" sz="1800" b="0" i="0" u="none" strike="noStrike" cap="none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policies</a:t>
            </a:r>
            <a:r>
              <a:rPr lang="fr-FR" sz="18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r-FR" sz="1800" b="0" i="0" u="none" strike="noStrike" cap="none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procedures</a:t>
            </a:r>
            <a:r>
              <a:rPr lang="fr-FR" sz="18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, and practices </a:t>
            </a:r>
            <a:r>
              <a:rPr lang="fr-FR" sz="1800" b="0" i="0" u="none" strike="noStrike" cap="none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implemented</a:t>
            </a:r>
            <a:r>
              <a:rPr lang="fr-FR" sz="18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fr-FR" sz="1800" b="0" i="0" u="none" strike="noStrike" cap="none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each</a:t>
            </a:r>
            <a:r>
              <a:rPr lang="fr-FR" sz="18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b="0" i="0" u="none" strike="noStrike" cap="none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testing</a:t>
            </a:r>
            <a:r>
              <a:rPr lang="fr-FR" sz="18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site to </a:t>
            </a:r>
            <a:r>
              <a:rPr lang="fr-FR" sz="1800" b="0" i="0" u="none" strike="noStrike" cap="none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ensure</a:t>
            </a:r>
            <a:r>
              <a:rPr lang="fr-FR" sz="18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constant </a:t>
            </a:r>
            <a:r>
              <a:rPr lang="fr-FR" sz="1800" b="0" i="0" u="none" strike="noStrike" cap="none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lang="fr-FR" sz="18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fr-FR" sz="1800" b="0" i="0" u="none" strike="noStrike" cap="none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testing</a:t>
            </a:r>
            <a:r>
              <a:rPr lang="fr-FR" sz="18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fr-FR" sz="1800" b="0" i="0" u="none" strike="noStrike" cap="none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accurate</a:t>
            </a:r>
            <a:r>
              <a:rPr lang="fr-FR" sz="18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, reliable, and </a:t>
            </a:r>
            <a:r>
              <a:rPr lang="fr-FR" sz="1800" b="0" i="0" u="none" strike="noStrike" cap="none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timely</a:t>
            </a:r>
            <a:r>
              <a:rPr lang="fr-FR" sz="18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b="0" i="0" u="none" strike="noStrike" cap="none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r>
              <a:rPr lang="fr-FR" sz="18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lang="fr-FR" sz="1400" b="0" i="0" u="none" strike="noStrike" cap="none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1"/>
          <p:cNvSpPr txBox="1">
            <a:spLocks noGrp="1"/>
          </p:cNvSpPr>
          <p:nvPr>
            <p:ph type="title"/>
          </p:nvPr>
        </p:nvSpPr>
        <p:spPr>
          <a:xfrm>
            <a:off x="831850" y="0"/>
            <a:ext cx="3890621" cy="225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fr-FR"/>
              <a:t>Questions?</a:t>
            </a:r>
            <a:endParaRPr/>
          </a:p>
        </p:txBody>
      </p:sp>
      <p:sp>
        <p:nvSpPr>
          <p:cNvPr id="428" name="Google Shape;428;p21"/>
          <p:cNvSpPr txBox="1">
            <a:spLocks noGrp="1"/>
          </p:cNvSpPr>
          <p:nvPr>
            <p:ph type="sldNum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21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body" idx="1"/>
          </p:nvPr>
        </p:nvSpPr>
        <p:spPr>
          <a:xfrm>
            <a:off x="330539" y="1318849"/>
            <a:ext cx="1105022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r-FR" sz="2200">
                <a:latin typeface="Calibri"/>
                <a:ea typeface="Calibri"/>
                <a:cs typeface="Calibri"/>
                <a:sym typeface="Calibri"/>
              </a:rPr>
              <a:t>The organizational structure, responsibilities, processes, procedures, and resources necessary to implement quality management in a testing site.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fr-FR" sz="2200">
                <a:latin typeface="Calibri"/>
                <a:ea typeface="Calibri"/>
                <a:cs typeface="Calibri"/>
                <a:sym typeface="Calibri"/>
              </a:rPr>
              <a:t>Through the QMS, the health system can monitor all parts of the test system and detect and reduce errors as we Improve consistency across test sites.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fr-FR" sz="2200">
                <a:latin typeface="Calibri"/>
                <a:ea typeface="Calibri"/>
                <a:cs typeface="Calibri"/>
                <a:sym typeface="Calibri"/>
              </a:rPr>
              <a:t>It is a set of building blocks that, if respected can ensure the quality of testing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88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fr-FR" sz="2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All activities that contribute to test quality, directly or indirectly.</a:t>
            </a:r>
            <a:endParaRPr sz="2200" b="1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>
            <a:spLocks noGrp="1"/>
          </p:cNvSpPr>
          <p:nvPr>
            <p:ph type="title"/>
          </p:nvPr>
        </p:nvSpPr>
        <p:spPr>
          <a:xfrm>
            <a:off x="330539" y="145851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Definition of a quality management system (QMS)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>
            <a:spLocks noGrp="1"/>
          </p:cNvSpPr>
          <p:nvPr>
            <p:ph type="ftr" idx="11"/>
          </p:nvPr>
        </p:nvSpPr>
        <p:spPr>
          <a:xfrm>
            <a:off x="866775" y="631190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fr-FR"/>
              <a:t>QMS non-</a:t>
            </a:r>
            <a:r>
              <a:rPr lang="fr-FR" err="1"/>
              <a:t>lab</a:t>
            </a:r>
            <a:r>
              <a:rPr lang="fr-FR"/>
              <a:t> </a:t>
            </a:r>
            <a:r>
              <a:rPr lang="fr-FR" err="1"/>
              <a:t>testing</a:t>
            </a:r>
            <a:r>
              <a:rPr lang="fr-FR"/>
              <a:t> sites; training package – v1.0 | Introduction to </a:t>
            </a:r>
            <a:r>
              <a:rPr lang="fr-FR" err="1"/>
              <a:t>Quality</a:t>
            </a:r>
            <a:r>
              <a:rPr lang="fr-FR"/>
              <a:t> Management System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/>
        </p:nvSpPr>
        <p:spPr>
          <a:xfrm>
            <a:off x="838199" y="365126"/>
            <a:ext cx="11080531" cy="596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4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9" name="Google Shape;119;p4"/>
          <p:cNvGrpSpPr/>
          <p:nvPr/>
        </p:nvGrpSpPr>
        <p:grpSpPr>
          <a:xfrm>
            <a:off x="5278767" y="1308125"/>
            <a:ext cx="6483740" cy="3912482"/>
            <a:chOff x="-169754" y="70689"/>
            <a:chExt cx="5794227" cy="3754781"/>
          </a:xfrm>
        </p:grpSpPr>
        <p:sp>
          <p:nvSpPr>
            <p:cNvPr id="120" name="Google Shape;120;p4"/>
            <p:cNvSpPr/>
            <p:nvPr/>
          </p:nvSpPr>
          <p:spPr>
            <a:xfrm>
              <a:off x="809480" y="70689"/>
              <a:ext cx="838511" cy="83851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988179" y="249388"/>
              <a:ext cx="481113" cy="48111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2">
                  <a:alpha val="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541431" y="1170376"/>
              <a:ext cx="1374609" cy="5847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 txBox="1"/>
            <p:nvPr/>
          </p:nvSpPr>
          <p:spPr>
            <a:xfrm>
              <a:off x="-46108" y="1170376"/>
              <a:ext cx="1962148" cy="5847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fr-FR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Organisation, </a:t>
              </a:r>
              <a:r>
                <a:rPr lang="fr-FR" sz="1600" b="1" i="0" u="none" strike="noStrike" cap="none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governance</a:t>
              </a:r>
              <a:r>
                <a:rPr lang="fr-FR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and planning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424646" y="70689"/>
              <a:ext cx="838511" cy="83851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2603345" y="249388"/>
              <a:ext cx="481113" cy="48111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2">
                  <a:alpha val="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2156597" y="1170376"/>
              <a:ext cx="1374609" cy="5847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 txBox="1"/>
            <p:nvPr/>
          </p:nvSpPr>
          <p:spPr>
            <a:xfrm>
              <a:off x="2156597" y="1170376"/>
              <a:ext cx="1374609" cy="5847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fr-FR" sz="1600" b="1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</a:t>
              </a:r>
              <a:r>
                <a:rPr lang="fr-FR" sz="1600" b="1" i="0" u="none" strike="noStrike" cap="none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orkforce</a:t>
              </a:r>
              <a:r>
                <a:rPr lang="fr-FR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600" b="1" i="0" u="none" strike="noStrike" cap="none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development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4039812" y="70689"/>
              <a:ext cx="838511" cy="83851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4218511" y="249388"/>
              <a:ext cx="481113" cy="48111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2">
                  <a:alpha val="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3771763" y="1170376"/>
              <a:ext cx="1374609" cy="5847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4"/>
            <p:cNvSpPr txBox="1"/>
            <p:nvPr/>
          </p:nvSpPr>
          <p:spPr>
            <a:xfrm>
              <a:off x="3569872" y="1084136"/>
              <a:ext cx="2054601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600"/>
              </a:pPr>
              <a:r>
                <a:rPr lang="fr-FR" sz="1600" b="1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Procurement</a:t>
              </a:r>
              <a:r>
                <a:rPr lang="fr-FR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fr-FR" sz="1600" b="1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supply</a:t>
              </a:r>
              <a:r>
                <a:rPr lang="fr-FR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600" b="1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chain</a:t>
              </a:r>
              <a:r>
                <a:rPr lang="fr-FR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and </a:t>
              </a:r>
              <a:r>
                <a:rPr lang="fr-FR" sz="1600" b="1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inventory</a:t>
              </a:r>
              <a:r>
                <a:rPr lang="fr-FR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management</a:t>
              </a:r>
              <a:endPara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662026" y="1959001"/>
              <a:ext cx="838500" cy="8385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846968" y="2137701"/>
              <a:ext cx="481200" cy="4812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2">
                  <a:alpha val="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40977" y="2993064"/>
              <a:ext cx="1930171" cy="7537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4"/>
            <p:cNvSpPr txBox="1"/>
            <p:nvPr/>
          </p:nvSpPr>
          <p:spPr>
            <a:xfrm>
              <a:off x="-169754" y="2937828"/>
              <a:ext cx="2165388" cy="7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600"/>
              </a:pPr>
              <a:r>
                <a:rPr lang="fr-FR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Process control </a:t>
              </a:r>
              <a:r>
                <a:rPr lang="fr-FR" sz="1600" b="1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assessment</a:t>
              </a:r>
              <a:r>
                <a:rPr lang="fr-FR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and </a:t>
              </a:r>
              <a:r>
                <a:rPr lang="fr-FR" sz="1600" b="1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continuous</a:t>
              </a:r>
              <a:r>
                <a:rPr lang="fr-FR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600" b="1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quality</a:t>
              </a:r>
              <a:r>
                <a:rPr lang="fr-FR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600" b="1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improvement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59928" y="1936440"/>
              <a:ext cx="838500" cy="8385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651532" y="2072090"/>
              <a:ext cx="481200" cy="4812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2">
                  <a:alpha val="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079633" y="3162684"/>
              <a:ext cx="1897290" cy="628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4"/>
            <p:cNvSpPr txBox="1"/>
            <p:nvPr/>
          </p:nvSpPr>
          <p:spPr>
            <a:xfrm>
              <a:off x="2077156" y="2946632"/>
              <a:ext cx="1817057" cy="83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600"/>
              </a:pPr>
              <a:r>
                <a:rPr lang="fr-FR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Documents, records  and information management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4088002" y="1972172"/>
              <a:ext cx="838500" cy="8385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4151334" y="2077649"/>
              <a:ext cx="745200" cy="53880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2">
                  <a:alpha val="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4057256" y="3240725"/>
              <a:ext cx="1374609" cy="5847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4"/>
            <p:cNvSpPr txBox="1"/>
            <p:nvPr/>
          </p:nvSpPr>
          <p:spPr>
            <a:xfrm>
              <a:off x="3793788" y="2916149"/>
              <a:ext cx="16356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fr-FR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Post </a:t>
              </a:r>
              <a:r>
                <a:rPr lang="fr-FR" sz="1600" b="1" i="0" u="none" strike="noStrike" cap="none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Market</a:t>
              </a:r>
              <a:r>
                <a:rPr lang="fr-FR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Surveillance</a:t>
              </a:r>
              <a:endPara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4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6103" y="1479149"/>
            <a:ext cx="2835747" cy="382496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4"/>
          <p:cNvSpPr txBox="1"/>
          <p:nvPr/>
        </p:nvSpPr>
        <p:spPr>
          <a:xfrm>
            <a:off x="6804838" y="826678"/>
            <a:ext cx="330361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</a:t>
            </a:r>
            <a:r>
              <a:rPr lang="fr-FR" sz="2000" b="1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laboratory</a:t>
            </a:r>
            <a:r>
              <a:rPr lang="fr-F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b="1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testing</a:t>
            </a:r>
            <a:r>
              <a:rPr lang="fr-F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sites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1109426" y="961698"/>
            <a:ext cx="15403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Laboratories 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8" name="Google Shape;148;p4"/>
          <p:cNvGrpSpPr/>
          <p:nvPr/>
        </p:nvGrpSpPr>
        <p:grpSpPr>
          <a:xfrm>
            <a:off x="3903483" y="2417430"/>
            <a:ext cx="1611086" cy="1224000"/>
            <a:chOff x="0" y="1332932"/>
            <a:chExt cx="1611086" cy="1224000"/>
          </a:xfrm>
        </p:grpSpPr>
        <p:sp>
          <p:nvSpPr>
            <p:cNvPr id="149" name="Google Shape;149;p4"/>
            <p:cNvSpPr/>
            <p:nvPr/>
          </p:nvSpPr>
          <p:spPr>
            <a:xfrm>
              <a:off x="0" y="1332932"/>
              <a:ext cx="1611086" cy="1224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39482" y="1553848"/>
              <a:ext cx="1320020" cy="61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"/>
            <p:cNvSpPr txBox="1"/>
            <p:nvPr/>
          </p:nvSpPr>
          <p:spPr>
            <a:xfrm>
              <a:off x="39482" y="1553848"/>
              <a:ext cx="1320020" cy="61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72700" rIns="0" bIns="17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lang="fr-FR" sz="1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Simplification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" name="Google Shape;152;p4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  <p:sp>
        <p:nvSpPr>
          <p:cNvPr id="153" name="Google Shape;153;p4"/>
          <p:cNvSpPr txBox="1"/>
          <p:nvPr/>
        </p:nvSpPr>
        <p:spPr>
          <a:xfrm>
            <a:off x="502357" y="229332"/>
            <a:ext cx="92702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FR" sz="3600" b="0" i="0" u="none" strike="noStrike" cap="none">
                <a:solidFill>
                  <a:srgbClr val="009AC9"/>
                </a:solidFill>
                <a:latin typeface="Calibri"/>
                <a:ea typeface="Calibri"/>
                <a:cs typeface="Calibri"/>
                <a:sym typeface="Calibri"/>
              </a:rPr>
              <a:t>Organization of the QMS toolkit by pillars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"/>
          <p:cNvSpPr txBox="1">
            <a:spLocks noGrp="1"/>
          </p:cNvSpPr>
          <p:nvPr>
            <p:ph type="ftr" idx="11"/>
          </p:nvPr>
        </p:nvSpPr>
        <p:spPr>
          <a:xfrm>
            <a:off x="866775" y="631190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fr-FR"/>
              <a:t>QMS non-</a:t>
            </a:r>
            <a:r>
              <a:rPr lang="fr-FR" err="1"/>
              <a:t>lab</a:t>
            </a:r>
            <a:r>
              <a:rPr lang="fr-FR"/>
              <a:t> </a:t>
            </a:r>
            <a:r>
              <a:rPr lang="fr-FR" err="1"/>
              <a:t>testing</a:t>
            </a:r>
            <a:r>
              <a:rPr lang="fr-FR"/>
              <a:t> sites; training package – v1.0 | Introduction to </a:t>
            </a:r>
            <a:r>
              <a:rPr lang="fr-FR" err="1"/>
              <a:t>Quality</a:t>
            </a:r>
            <a:r>
              <a:rPr lang="fr-FR"/>
              <a:t> Management System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"/>
          <p:cNvSpPr txBox="1">
            <a:spLocks noGrp="1"/>
          </p:cNvSpPr>
          <p:nvPr>
            <p:ph type="title"/>
          </p:nvPr>
        </p:nvSpPr>
        <p:spPr>
          <a:xfrm>
            <a:off x="438150" y="236539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What does Quality of testing mean?</a:t>
            </a:r>
            <a:endParaRPr/>
          </a:p>
        </p:txBody>
      </p:sp>
      <p:grpSp>
        <p:nvGrpSpPr>
          <p:cNvPr id="160" name="Google Shape;160;p5"/>
          <p:cNvGrpSpPr/>
          <p:nvPr/>
        </p:nvGrpSpPr>
        <p:grpSpPr>
          <a:xfrm>
            <a:off x="856121" y="3153851"/>
            <a:ext cx="9679657" cy="2376987"/>
            <a:chOff x="417971" y="1031886"/>
            <a:chExt cx="9679657" cy="2376987"/>
          </a:xfrm>
        </p:grpSpPr>
        <p:sp>
          <p:nvSpPr>
            <p:cNvPr id="161" name="Google Shape;161;p5"/>
            <p:cNvSpPr/>
            <p:nvPr/>
          </p:nvSpPr>
          <p:spPr>
            <a:xfrm>
              <a:off x="1212569" y="1031886"/>
              <a:ext cx="1300252" cy="130025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417971" y="2688873"/>
              <a:ext cx="28894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5"/>
            <p:cNvSpPr txBox="1"/>
            <p:nvPr/>
          </p:nvSpPr>
          <p:spPr>
            <a:xfrm>
              <a:off x="417971" y="2688873"/>
              <a:ext cx="28894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/>
                <a:buNone/>
              </a:pPr>
              <a:r>
                <a:rPr lang="fr-FR" sz="3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Accurate</a:t>
              </a:r>
              <a:endPara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4607673" y="1031886"/>
              <a:ext cx="1300252" cy="130025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3813075" y="2688873"/>
              <a:ext cx="28894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5"/>
            <p:cNvSpPr txBox="1"/>
            <p:nvPr/>
          </p:nvSpPr>
          <p:spPr>
            <a:xfrm>
              <a:off x="3813075" y="2688873"/>
              <a:ext cx="28894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/>
                <a:buNone/>
              </a:pPr>
              <a:r>
                <a:rPr lang="fr-FR" sz="3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Reliable</a:t>
              </a:r>
              <a:endPara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8002777" y="1031886"/>
              <a:ext cx="1300252" cy="130025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7208178" y="2688873"/>
              <a:ext cx="28894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5"/>
            <p:cNvSpPr txBox="1"/>
            <p:nvPr/>
          </p:nvSpPr>
          <p:spPr>
            <a:xfrm>
              <a:off x="7208178" y="2688873"/>
              <a:ext cx="28894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"/>
                <a:buNone/>
              </a:pPr>
              <a:r>
                <a:rPr lang="fr-FR" sz="3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Timely</a:t>
              </a:r>
              <a:endPara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" name="Google Shape;170;p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5</a:t>
            </a:fld>
            <a:endParaRPr sz="1000"/>
          </a:p>
        </p:txBody>
      </p:sp>
      <p:sp>
        <p:nvSpPr>
          <p:cNvPr id="171" name="Google Shape;171;p5"/>
          <p:cNvSpPr txBox="1">
            <a:spLocks noGrp="1"/>
          </p:cNvSpPr>
          <p:nvPr>
            <p:ph type="ftr" idx="11"/>
          </p:nvPr>
        </p:nvSpPr>
        <p:spPr>
          <a:xfrm>
            <a:off x="866775" y="631190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fr-FR"/>
              <a:t>QMS non-</a:t>
            </a:r>
            <a:r>
              <a:rPr lang="fr-FR" err="1"/>
              <a:t>lab</a:t>
            </a:r>
            <a:r>
              <a:rPr lang="fr-FR"/>
              <a:t> </a:t>
            </a:r>
            <a:r>
              <a:rPr lang="fr-FR" err="1"/>
              <a:t>testing</a:t>
            </a:r>
            <a:r>
              <a:rPr lang="fr-FR"/>
              <a:t> sites; training package – v1.0 | Introduction to </a:t>
            </a:r>
            <a:r>
              <a:rPr lang="fr-FR" err="1"/>
              <a:t>Quality</a:t>
            </a:r>
            <a:r>
              <a:rPr lang="fr-FR"/>
              <a:t> Management System</a:t>
            </a:r>
          </a:p>
        </p:txBody>
      </p:sp>
      <p:sp>
        <p:nvSpPr>
          <p:cNvPr id="172" name="Google Shape;172;p5"/>
          <p:cNvSpPr txBox="1"/>
          <p:nvPr/>
        </p:nvSpPr>
        <p:spPr>
          <a:xfrm>
            <a:off x="438150" y="1501808"/>
            <a:ext cx="6096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the testing site results are: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"/>
          <p:cNvSpPr txBox="1">
            <a:spLocks noGrp="1"/>
          </p:cNvSpPr>
          <p:nvPr>
            <p:ph type="title"/>
          </p:nvPr>
        </p:nvSpPr>
        <p:spPr>
          <a:xfrm>
            <a:off x="291523" y="14564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Why the quality of testing is important? (1/2)</a:t>
            </a:r>
            <a:endParaRPr/>
          </a:p>
        </p:txBody>
      </p:sp>
      <p:sp>
        <p:nvSpPr>
          <p:cNvPr id="178" name="Google Shape;178;p6"/>
          <p:cNvSpPr txBox="1">
            <a:spLocks noGrp="1"/>
          </p:cNvSpPr>
          <p:nvPr>
            <p:ph type="body" idx="1"/>
          </p:nvPr>
        </p:nvSpPr>
        <p:spPr>
          <a:xfrm>
            <a:off x="156056" y="1718893"/>
            <a:ext cx="6668387" cy="3864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FR" sz="2800">
                <a:latin typeface="Calibri"/>
                <a:ea typeface="Calibri"/>
                <a:cs typeface="Calibri"/>
                <a:sym typeface="Calibri"/>
              </a:rPr>
              <a:t>Accepting a 1% error rate would mean in France, every day: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fr-FR" sz="2800">
                <a:latin typeface="Calibri"/>
                <a:ea typeface="Calibri"/>
                <a:cs typeface="Calibri"/>
                <a:sym typeface="Calibri"/>
              </a:rPr>
              <a:t>50,000 letters lost by postal services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fr-FR" sz="2800">
                <a:latin typeface="Calibri"/>
                <a:ea typeface="Calibri"/>
                <a:cs typeface="Calibri"/>
                <a:sym typeface="Calibri"/>
              </a:rPr>
              <a:t>22 newborns falling from midwives’ hands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fr-FR" sz="2800">
                <a:latin typeface="Calibri"/>
                <a:ea typeface="Calibri"/>
                <a:cs typeface="Calibri"/>
                <a:sym typeface="Calibri"/>
              </a:rPr>
              <a:t>600,000 lunches contaminated by bacteria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fr-FR" sz="2800">
                <a:latin typeface="Calibri"/>
                <a:ea typeface="Calibri"/>
                <a:cs typeface="Calibri"/>
                <a:sym typeface="Calibri"/>
              </a:rPr>
              <a:t>Three bad landings at Paris airport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6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6</a:t>
            </a:fld>
            <a:endParaRPr sz="1000"/>
          </a:p>
        </p:txBody>
      </p:sp>
      <p:pic>
        <p:nvPicPr>
          <p:cNvPr id="180" name="Google Shape;18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2148" y="3429000"/>
            <a:ext cx="4585636" cy="256484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6"/>
          <p:cNvSpPr txBox="1">
            <a:spLocks noGrp="1"/>
          </p:cNvSpPr>
          <p:nvPr>
            <p:ph type="ftr" idx="11"/>
          </p:nvPr>
        </p:nvSpPr>
        <p:spPr>
          <a:xfrm>
            <a:off x="866775" y="631190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fr-FR"/>
              <a:t>QMS non-</a:t>
            </a:r>
            <a:r>
              <a:rPr lang="fr-FR" err="1"/>
              <a:t>lab</a:t>
            </a:r>
            <a:r>
              <a:rPr lang="fr-FR"/>
              <a:t> </a:t>
            </a:r>
            <a:r>
              <a:rPr lang="fr-FR" err="1"/>
              <a:t>testing</a:t>
            </a:r>
            <a:r>
              <a:rPr lang="fr-FR"/>
              <a:t> sites; training package – v1.0 | Introduction to </a:t>
            </a:r>
            <a:r>
              <a:rPr lang="fr-FR" err="1"/>
              <a:t>Quality</a:t>
            </a:r>
            <a:r>
              <a:rPr lang="fr-FR"/>
              <a:t> Management System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"/>
          <p:cNvSpPr txBox="1">
            <a:spLocks noGrp="1"/>
          </p:cNvSpPr>
          <p:nvPr>
            <p:ph type="title"/>
          </p:nvPr>
        </p:nvSpPr>
        <p:spPr>
          <a:xfrm>
            <a:off x="253409" y="0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Why the quality of testing is important? (2/2)</a:t>
            </a:r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1"/>
          </p:nvPr>
        </p:nvSpPr>
        <p:spPr>
          <a:xfrm>
            <a:off x="359735" y="1160831"/>
            <a:ext cx="10515600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r-FR" sz="2400">
                <a:latin typeface="Calibri"/>
                <a:ea typeface="Calibri"/>
                <a:cs typeface="Calibri"/>
                <a:sym typeface="Calibri"/>
              </a:rPr>
              <a:t>Testing errors (false positive, false negative) cost in: </a:t>
            </a:r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7</a:t>
            </a:fld>
            <a:endParaRPr sz="1000"/>
          </a:p>
        </p:txBody>
      </p:sp>
      <p:grpSp>
        <p:nvGrpSpPr>
          <p:cNvPr id="189" name="Google Shape;189;p7"/>
          <p:cNvGrpSpPr/>
          <p:nvPr/>
        </p:nvGrpSpPr>
        <p:grpSpPr>
          <a:xfrm>
            <a:off x="3305326" y="2790799"/>
            <a:ext cx="6583956" cy="2258194"/>
            <a:chOff x="253783" y="929976"/>
            <a:chExt cx="6583956" cy="2258194"/>
          </a:xfrm>
        </p:grpSpPr>
        <p:sp>
          <p:nvSpPr>
            <p:cNvPr id="190" name="Google Shape;190;p7"/>
            <p:cNvSpPr/>
            <p:nvPr/>
          </p:nvSpPr>
          <p:spPr>
            <a:xfrm>
              <a:off x="794257" y="929976"/>
              <a:ext cx="884412" cy="88441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253783" y="2153170"/>
              <a:ext cx="1965360" cy="103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 txBox="1"/>
            <p:nvPr/>
          </p:nvSpPr>
          <p:spPr>
            <a:xfrm>
              <a:off x="253783" y="2153170"/>
              <a:ext cx="1965360" cy="103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fr-FR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Time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98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fr-FR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Money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3103555" y="929976"/>
              <a:ext cx="884412" cy="88441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2563081" y="2153170"/>
              <a:ext cx="1965360" cy="103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 txBox="1"/>
            <p:nvPr/>
          </p:nvSpPr>
          <p:spPr>
            <a:xfrm>
              <a:off x="2563081" y="2153170"/>
              <a:ext cx="1965360" cy="103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fr-FR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Personnel effort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5412853" y="929976"/>
              <a:ext cx="884412" cy="88441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4872379" y="2153170"/>
              <a:ext cx="1965360" cy="103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 txBox="1"/>
            <p:nvPr/>
          </p:nvSpPr>
          <p:spPr>
            <a:xfrm>
              <a:off x="4872379" y="2153170"/>
              <a:ext cx="1965360" cy="103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fr-FR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poor outcomes</a:t>
              </a:r>
              <a:endPara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7"/>
          <p:cNvSpPr txBox="1">
            <a:spLocks noGrp="1"/>
          </p:cNvSpPr>
          <p:nvPr>
            <p:ph type="ftr" idx="11"/>
          </p:nvPr>
        </p:nvSpPr>
        <p:spPr>
          <a:xfrm>
            <a:off x="866775" y="631190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fr-FR"/>
              <a:t>QMS non-</a:t>
            </a:r>
            <a:r>
              <a:rPr lang="fr-FR" err="1"/>
              <a:t>lab</a:t>
            </a:r>
            <a:r>
              <a:rPr lang="fr-FR"/>
              <a:t> </a:t>
            </a:r>
            <a:r>
              <a:rPr lang="fr-FR" err="1"/>
              <a:t>testing</a:t>
            </a:r>
            <a:r>
              <a:rPr lang="fr-FR"/>
              <a:t> sites; training package – v1.0 | Introduction to </a:t>
            </a:r>
            <a:r>
              <a:rPr lang="fr-FR" err="1"/>
              <a:t>Quality</a:t>
            </a:r>
            <a:r>
              <a:rPr lang="fr-FR"/>
              <a:t> Management System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"/>
          <p:cNvSpPr txBox="1">
            <a:spLocks noGrp="1"/>
          </p:cNvSpPr>
          <p:nvPr>
            <p:ph type="title"/>
          </p:nvPr>
        </p:nvSpPr>
        <p:spPr>
          <a:xfrm>
            <a:off x="198900" y="157678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How Can we achieve quality testing in all testing sites?</a:t>
            </a:r>
            <a:endParaRPr/>
          </a:p>
        </p:txBody>
      </p:sp>
      <p:grpSp>
        <p:nvGrpSpPr>
          <p:cNvPr id="205" name="Google Shape;205;p8"/>
          <p:cNvGrpSpPr/>
          <p:nvPr/>
        </p:nvGrpSpPr>
        <p:grpSpPr>
          <a:xfrm>
            <a:off x="280858" y="2598506"/>
            <a:ext cx="5970375" cy="2300374"/>
            <a:chOff x="81958" y="1118728"/>
            <a:chExt cx="5970375" cy="2300374"/>
          </a:xfrm>
        </p:grpSpPr>
        <p:sp>
          <p:nvSpPr>
            <p:cNvPr id="206" name="Google Shape;206;p8"/>
            <p:cNvSpPr/>
            <p:nvPr/>
          </p:nvSpPr>
          <p:spPr>
            <a:xfrm>
              <a:off x="836833" y="1118728"/>
              <a:ext cx="1235250" cy="123525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81958" y="2699102"/>
              <a:ext cx="2745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8"/>
            <p:cNvSpPr txBox="1"/>
            <p:nvPr/>
          </p:nvSpPr>
          <p:spPr>
            <a:xfrm>
              <a:off x="81958" y="2699102"/>
              <a:ext cx="2745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rPr lang="fr-FR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All aspects (before, during, and after) of testing need to be addressed to ensure the quality of testing </a:t>
              </a:r>
              <a:endPara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4062209" y="1118728"/>
              <a:ext cx="1235250" cy="123525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3307333" y="2699102"/>
              <a:ext cx="2745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 txBox="1"/>
            <p:nvPr/>
          </p:nvSpPr>
          <p:spPr>
            <a:xfrm>
              <a:off x="3307333" y="2699102"/>
              <a:ext cx="2745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rPr lang="fr-FR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QMS = Coordinated activities to direct and control testing activities</a:t>
              </a:r>
              <a:endPara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2" name="Google Shape;212;p8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8</a:t>
            </a:fld>
            <a:endParaRPr sz="1000"/>
          </a:p>
        </p:txBody>
      </p:sp>
      <p:pic>
        <p:nvPicPr>
          <p:cNvPr id="213" name="Google Shape;213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3193" y="1113183"/>
            <a:ext cx="5758959" cy="4917117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8"/>
          <p:cNvSpPr txBox="1">
            <a:spLocks noGrp="1"/>
          </p:cNvSpPr>
          <p:nvPr>
            <p:ph type="ftr" idx="11"/>
          </p:nvPr>
        </p:nvSpPr>
        <p:spPr>
          <a:xfrm>
            <a:off x="866775" y="631190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fr-FR"/>
              <a:t>QMS non-</a:t>
            </a:r>
            <a:r>
              <a:rPr lang="fr-FR" err="1"/>
              <a:t>lab</a:t>
            </a:r>
            <a:r>
              <a:rPr lang="fr-FR"/>
              <a:t> </a:t>
            </a:r>
            <a:r>
              <a:rPr lang="fr-FR" err="1"/>
              <a:t>testing</a:t>
            </a:r>
            <a:r>
              <a:rPr lang="fr-FR"/>
              <a:t> sites; training package – v1.0 | Introduction to </a:t>
            </a:r>
            <a:r>
              <a:rPr lang="fr-FR" err="1"/>
              <a:t>Quality</a:t>
            </a:r>
            <a:r>
              <a:rPr lang="fr-FR"/>
              <a:t> Management System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9"/>
          <p:cNvGrpSpPr/>
          <p:nvPr/>
        </p:nvGrpSpPr>
        <p:grpSpPr>
          <a:xfrm>
            <a:off x="5367868" y="1248897"/>
            <a:ext cx="6046184" cy="4227069"/>
            <a:chOff x="0" y="361"/>
            <a:chExt cx="6046184" cy="4227069"/>
          </a:xfrm>
        </p:grpSpPr>
        <p:sp>
          <p:nvSpPr>
            <p:cNvPr id="220" name="Google Shape;220;p9"/>
            <p:cNvSpPr/>
            <p:nvPr/>
          </p:nvSpPr>
          <p:spPr>
            <a:xfrm>
              <a:off x="0" y="361"/>
              <a:ext cx="6046184" cy="497302"/>
            </a:xfrm>
            <a:prstGeom prst="roundRect">
              <a:avLst>
                <a:gd name="adj" fmla="val 10000"/>
              </a:avLst>
            </a:prstGeom>
            <a:solidFill>
              <a:srgbClr val="CAD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150433" y="112254"/>
              <a:ext cx="273516" cy="27351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574384" y="361"/>
              <a:ext cx="5471799" cy="497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9"/>
            <p:cNvSpPr txBox="1"/>
            <p:nvPr/>
          </p:nvSpPr>
          <p:spPr>
            <a:xfrm>
              <a:off x="574384" y="361"/>
              <a:ext cx="5471799" cy="497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2625" tIns="52625" rIns="52625" bIns="526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fr-FR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Everyone, each at their level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0" y="621989"/>
              <a:ext cx="6046184" cy="497302"/>
            </a:xfrm>
            <a:prstGeom prst="roundRect">
              <a:avLst>
                <a:gd name="adj" fmla="val 10000"/>
              </a:avLst>
            </a:prstGeom>
            <a:solidFill>
              <a:srgbClr val="CAD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150433" y="733882"/>
              <a:ext cx="273516" cy="27351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574384" y="621989"/>
              <a:ext cx="5471799" cy="497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9"/>
            <p:cNvSpPr txBox="1"/>
            <p:nvPr/>
          </p:nvSpPr>
          <p:spPr>
            <a:xfrm>
              <a:off x="574384" y="621989"/>
              <a:ext cx="5471799" cy="497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2625" tIns="52625" rIns="52625" bIns="526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fr-FR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All admin and other staff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0" y="1243616"/>
              <a:ext cx="6046184" cy="497302"/>
            </a:xfrm>
            <a:prstGeom prst="roundRect">
              <a:avLst>
                <a:gd name="adj" fmla="val 10000"/>
              </a:avLst>
            </a:prstGeom>
            <a:solidFill>
              <a:srgbClr val="CAD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150433" y="1355510"/>
              <a:ext cx="273516" cy="27351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574384" y="1243616"/>
              <a:ext cx="5471799" cy="497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 txBox="1"/>
            <p:nvPr/>
          </p:nvSpPr>
          <p:spPr>
            <a:xfrm>
              <a:off x="574384" y="1243616"/>
              <a:ext cx="5471799" cy="497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2625" tIns="52625" rIns="52625" bIns="526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fr-FR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All test site personnel implementing the procedures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0" y="1865244"/>
              <a:ext cx="6046184" cy="497302"/>
            </a:xfrm>
            <a:prstGeom prst="roundRect">
              <a:avLst>
                <a:gd name="adj" fmla="val 10000"/>
              </a:avLst>
            </a:prstGeom>
            <a:solidFill>
              <a:srgbClr val="CAD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150433" y="1977137"/>
              <a:ext cx="273516" cy="27351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574384" y="1865244"/>
              <a:ext cx="5471799" cy="497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 txBox="1"/>
            <p:nvPr/>
          </p:nvSpPr>
          <p:spPr>
            <a:xfrm>
              <a:off x="574384" y="1865244"/>
              <a:ext cx="5471799" cy="497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2625" tIns="52625" rIns="52625" bIns="526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fr-FR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Testing provider implementing QA procedures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0" y="2486872"/>
              <a:ext cx="6046184" cy="497302"/>
            </a:xfrm>
            <a:prstGeom prst="roundRect">
              <a:avLst>
                <a:gd name="adj" fmla="val 10000"/>
              </a:avLst>
            </a:prstGeom>
            <a:solidFill>
              <a:srgbClr val="CAD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150433" y="2598765"/>
              <a:ext cx="273516" cy="273516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574384" y="2486872"/>
              <a:ext cx="5471799" cy="497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 txBox="1"/>
            <p:nvPr/>
          </p:nvSpPr>
          <p:spPr>
            <a:xfrm>
              <a:off x="574384" y="2486872"/>
              <a:ext cx="5471799" cy="497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2625" tIns="52625" rIns="52625" bIns="526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fr-FR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All management and</a:t>
              </a:r>
              <a:r>
                <a:rPr lang="fr-FR" sz="1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fr-FR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program staff who supervise the procedures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0" y="3108500"/>
              <a:ext cx="6046184" cy="497302"/>
            </a:xfrm>
            <a:prstGeom prst="roundRect">
              <a:avLst>
                <a:gd name="adj" fmla="val 10000"/>
              </a:avLst>
            </a:prstGeom>
            <a:solidFill>
              <a:srgbClr val="CAD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150433" y="3220393"/>
              <a:ext cx="273516" cy="273516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574384" y="3108500"/>
              <a:ext cx="5471799" cy="497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 txBox="1"/>
            <p:nvPr/>
          </p:nvSpPr>
          <p:spPr>
            <a:xfrm>
              <a:off x="574384" y="3108500"/>
              <a:ext cx="5471799" cy="497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2625" tIns="52625" rIns="52625" bIns="526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fr-FR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Program staff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0" y="3730128"/>
              <a:ext cx="6046184" cy="497302"/>
            </a:xfrm>
            <a:prstGeom prst="roundRect">
              <a:avLst>
                <a:gd name="adj" fmla="val 10000"/>
              </a:avLst>
            </a:prstGeom>
            <a:solidFill>
              <a:srgbClr val="CAD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150433" y="3842021"/>
              <a:ext cx="273516" cy="273516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574384" y="3730128"/>
              <a:ext cx="5471799" cy="497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 txBox="1"/>
            <p:nvPr/>
          </p:nvSpPr>
          <p:spPr>
            <a:xfrm>
              <a:off x="574384" y="3730128"/>
              <a:ext cx="5471799" cy="497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2625" tIns="52625" rIns="52625" bIns="526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fr-FR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Supervisor, quality officer establishing QA procedures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 txBox="1">
            <a:spLocks noGrp="1"/>
          </p:cNvSpPr>
          <p:nvPr>
            <p:ph type="title"/>
          </p:nvPr>
        </p:nvSpPr>
        <p:spPr>
          <a:xfrm>
            <a:off x="567397" y="44450"/>
            <a:ext cx="8229600" cy="891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Who is responsible for quality?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9"/>
          <p:cNvSpPr/>
          <p:nvPr/>
        </p:nvSpPr>
        <p:spPr>
          <a:xfrm>
            <a:off x="864890" y="1710778"/>
            <a:ext cx="4015198" cy="2999864"/>
          </a:xfrm>
          <a:prstGeom prst="irregularSeal1">
            <a:avLst/>
          </a:prstGeom>
          <a:solidFill>
            <a:schemeClr val="accent1"/>
          </a:solidFill>
          <a:ln w="12700" cap="flat" cmpd="sng">
            <a:solidFill>
              <a:srgbClr val="0062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FR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Everyone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9"/>
          <p:cNvSpPr txBox="1">
            <a:spLocks noGrp="1"/>
          </p:cNvSpPr>
          <p:nvPr>
            <p:ph type="ftr" idx="11"/>
          </p:nvPr>
        </p:nvSpPr>
        <p:spPr>
          <a:xfrm>
            <a:off x="866775" y="631190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fr-FR"/>
              <a:t>QMS non-</a:t>
            </a:r>
            <a:r>
              <a:rPr lang="fr-FR" err="1"/>
              <a:t>lab</a:t>
            </a:r>
            <a:r>
              <a:rPr lang="fr-FR"/>
              <a:t> </a:t>
            </a:r>
            <a:r>
              <a:rPr lang="fr-FR" err="1"/>
              <a:t>testing</a:t>
            </a:r>
            <a:r>
              <a:rPr lang="fr-FR"/>
              <a:t> sites; training package – v1.0 | Introduction to </a:t>
            </a:r>
            <a:r>
              <a:rPr lang="fr-FR" err="1"/>
              <a:t>Quality</a:t>
            </a:r>
            <a:r>
              <a:rPr lang="fr-FR"/>
              <a:t> Management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0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87B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21</Slides>
  <Notes>21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Learning objectives</vt:lpstr>
      <vt:lpstr>Definition of a quality management system (QMS)</vt:lpstr>
      <vt:lpstr>PowerPoint Presentation</vt:lpstr>
      <vt:lpstr>What does Quality of testing mean?</vt:lpstr>
      <vt:lpstr>Why the quality of testing is important? (1/2)</vt:lpstr>
      <vt:lpstr>Why the quality of testing is important? (2/2)</vt:lpstr>
      <vt:lpstr>How Can we achieve quality testing in all testing sites?</vt:lpstr>
      <vt:lpstr>Who is responsible for quality?</vt:lpstr>
      <vt:lpstr>PowerPoint Presentation</vt:lpstr>
      <vt:lpstr>When do testing errors occur?</vt:lpstr>
      <vt:lpstr>Personnel/workforce development</vt:lpstr>
      <vt:lpstr>Testing environment</vt:lpstr>
      <vt:lpstr>Documents and records </vt:lpstr>
      <vt:lpstr>Information Management</vt:lpstr>
      <vt:lpstr>Procurement and stock management</vt:lpstr>
      <vt:lpstr>PowerPoint Presentation</vt:lpstr>
      <vt:lpstr>Occurrence Management and Post Market Surveillance</vt:lpstr>
      <vt:lpstr>Process Improvement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JOHN ROSS PAPA</dc:creator>
  <cp:revision>1</cp:revision>
  <dcterms:created xsi:type="dcterms:W3CDTF">2020-10-08T10:02:18Z</dcterms:created>
  <dcterms:modified xsi:type="dcterms:W3CDTF">2025-10-02T09:52:56Z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0x0101008A2F18066C03F5499150099924B49185</vt:lpwstr>
  </property>
  <property fmtid="{D5CDD505-2E9C-101B-9397-08002B2CF9AE}" pid="3" name="ArticulateGUID">
    <vt:lpwstr>6A65E97E-EC4D-494F-9756-111A6EBC98F5</vt:lpwstr>
  </property>
  <property fmtid="{D5CDD505-2E9C-101B-9397-08002B2CF9AE}" pid="4" name="ArticulatePath">
    <vt:lpwstr>https://worldhealthorg-my.sharepoint.com/personal/traorez_who_int/Documents/Track changes_EN/4_SARS-CoV-2 RDT_OpenWHO_04_Quality_v1.1_AT</vt:lpwstr>
  </property>
</Properties>
</file>