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FnzZ+64NNbtwzvpplcBckyxCC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724B9-06C9-9496-E573-11B494263843}" v="80" dt="2025-10-02T09:57:26.615"/>
  </p1510:revLst>
</p1510:revInfo>
</file>

<file path=ppt/tableStyles.xml><?xml version="1.0" encoding="utf-8"?>
<a:tblStyleLst xmlns:a="http://schemas.openxmlformats.org/drawingml/2006/main" def="{395CD523-BB5E-4FA4-891F-75A81D803867}">
  <a:tblStyle styleId="{395CD523-BB5E-4FA4-891F-75A81D803867}"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6E96F64-0729-4580-B8B6-40918243E4BB}"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tenantanon#f610c0b7-bd24-4b39-810b-3dc280afb590::" providerId="AD" clId="Web-{9FD724B9-06C9-9496-E573-11B494263843}"/>
    <pc:docChg chg="modSld">
      <pc:chgData name="Utilisateur invité" userId="S::urn:spo:tenantanon#f610c0b7-bd24-4b39-810b-3dc280afb590::" providerId="AD" clId="Web-{9FD724B9-06C9-9496-E573-11B494263843}" dt="2025-10-02T09:57:26.615" v="61" actId="20577"/>
      <pc:docMkLst>
        <pc:docMk/>
      </pc:docMkLst>
      <pc:sldChg chg="modSp">
        <pc:chgData name="Utilisateur invité" userId="S::urn:spo:tenantanon#f610c0b7-bd24-4b39-810b-3dc280afb590::" providerId="AD" clId="Web-{9FD724B9-06C9-9496-E573-11B494263843}" dt="2025-10-02T09:53:14.454" v="1" actId="20577"/>
        <pc:sldMkLst>
          <pc:docMk/>
          <pc:sldMk cId="0" sldId="257"/>
        </pc:sldMkLst>
        <pc:spChg chg="mod">
          <ac:chgData name="Utilisateur invité" userId="S::urn:spo:tenantanon#f610c0b7-bd24-4b39-810b-3dc280afb590::" providerId="AD" clId="Web-{9FD724B9-06C9-9496-E573-11B494263843}" dt="2025-10-02T09:53:14.454" v="1" actId="20577"/>
          <ac:spMkLst>
            <pc:docMk/>
            <pc:sldMk cId="0" sldId="257"/>
            <ac:spMk id="100" creationId="{00000000-0000-0000-0000-000000000000}"/>
          </ac:spMkLst>
        </pc:spChg>
      </pc:sldChg>
      <pc:sldChg chg="modSp">
        <pc:chgData name="Utilisateur invité" userId="S::urn:spo:tenantanon#f610c0b7-bd24-4b39-810b-3dc280afb590::" providerId="AD" clId="Web-{9FD724B9-06C9-9496-E573-11B494263843}" dt="2025-10-02T09:53:28.579" v="3" actId="20577"/>
        <pc:sldMkLst>
          <pc:docMk/>
          <pc:sldMk cId="0" sldId="258"/>
        </pc:sldMkLst>
        <pc:spChg chg="mod">
          <ac:chgData name="Utilisateur invité" userId="S::urn:spo:tenantanon#f610c0b7-bd24-4b39-810b-3dc280afb590::" providerId="AD" clId="Web-{9FD724B9-06C9-9496-E573-11B494263843}" dt="2025-10-02T09:53:28.579" v="3" actId="20577"/>
          <ac:spMkLst>
            <pc:docMk/>
            <pc:sldMk cId="0" sldId="258"/>
            <ac:spMk id="108" creationId="{00000000-0000-0000-0000-000000000000}"/>
          </ac:spMkLst>
        </pc:spChg>
      </pc:sldChg>
      <pc:sldChg chg="modSp">
        <pc:chgData name="Utilisateur invité" userId="S::urn:spo:tenantanon#f610c0b7-bd24-4b39-810b-3dc280afb590::" providerId="AD" clId="Web-{9FD724B9-06C9-9496-E573-11B494263843}" dt="2025-10-02T09:53:38.767" v="6" actId="20577"/>
        <pc:sldMkLst>
          <pc:docMk/>
          <pc:sldMk cId="0" sldId="259"/>
        </pc:sldMkLst>
        <pc:spChg chg="mod">
          <ac:chgData name="Utilisateur invité" userId="S::urn:spo:tenantanon#f610c0b7-bd24-4b39-810b-3dc280afb590::" providerId="AD" clId="Web-{9FD724B9-06C9-9496-E573-11B494263843}" dt="2025-10-02T09:53:38.767" v="6" actId="20577"/>
          <ac:spMkLst>
            <pc:docMk/>
            <pc:sldMk cId="0" sldId="259"/>
            <ac:spMk id="137" creationId="{00000000-0000-0000-0000-000000000000}"/>
          </ac:spMkLst>
        </pc:spChg>
      </pc:sldChg>
      <pc:sldChg chg="modSp">
        <pc:chgData name="Utilisateur invité" userId="S::urn:spo:tenantanon#f610c0b7-bd24-4b39-810b-3dc280afb590::" providerId="AD" clId="Web-{9FD724B9-06C9-9496-E573-11B494263843}" dt="2025-10-02T09:53:45.033" v="8" actId="20577"/>
        <pc:sldMkLst>
          <pc:docMk/>
          <pc:sldMk cId="0" sldId="260"/>
        </pc:sldMkLst>
        <pc:spChg chg="mod">
          <ac:chgData name="Utilisateur invité" userId="S::urn:spo:tenantanon#f610c0b7-bd24-4b39-810b-3dc280afb590::" providerId="AD" clId="Web-{9FD724B9-06C9-9496-E573-11B494263843}" dt="2025-10-02T09:53:45.033" v="8" actId="20577"/>
          <ac:spMkLst>
            <pc:docMk/>
            <pc:sldMk cId="0" sldId="260"/>
            <ac:spMk id="155" creationId="{00000000-0000-0000-0000-000000000000}"/>
          </ac:spMkLst>
        </pc:spChg>
      </pc:sldChg>
      <pc:sldChg chg="modSp">
        <pc:chgData name="Utilisateur invité" userId="S::urn:spo:tenantanon#f610c0b7-bd24-4b39-810b-3dc280afb590::" providerId="AD" clId="Web-{9FD724B9-06C9-9496-E573-11B494263843}" dt="2025-10-02T09:53:55.267" v="10" actId="20577"/>
        <pc:sldMkLst>
          <pc:docMk/>
          <pc:sldMk cId="0" sldId="261"/>
        </pc:sldMkLst>
        <pc:spChg chg="mod">
          <ac:chgData name="Utilisateur invité" userId="S::urn:spo:tenantanon#f610c0b7-bd24-4b39-810b-3dc280afb590::" providerId="AD" clId="Web-{9FD724B9-06C9-9496-E573-11B494263843}" dt="2025-10-02T09:53:55.267" v="10" actId="20577"/>
          <ac:spMkLst>
            <pc:docMk/>
            <pc:sldMk cId="0" sldId="261"/>
            <ac:spMk id="166" creationId="{00000000-0000-0000-0000-000000000000}"/>
          </ac:spMkLst>
        </pc:spChg>
      </pc:sldChg>
      <pc:sldChg chg="modSp">
        <pc:chgData name="Utilisateur invité" userId="S::urn:spo:tenantanon#f610c0b7-bd24-4b39-810b-3dc280afb590::" providerId="AD" clId="Web-{9FD724B9-06C9-9496-E573-11B494263843}" dt="2025-10-02T09:54:02.986" v="12" actId="20577"/>
        <pc:sldMkLst>
          <pc:docMk/>
          <pc:sldMk cId="0" sldId="262"/>
        </pc:sldMkLst>
        <pc:spChg chg="mod">
          <ac:chgData name="Utilisateur invité" userId="S::urn:spo:tenantanon#f610c0b7-bd24-4b39-810b-3dc280afb590::" providerId="AD" clId="Web-{9FD724B9-06C9-9496-E573-11B494263843}" dt="2025-10-02T09:54:02.986" v="12" actId="20577"/>
          <ac:spMkLst>
            <pc:docMk/>
            <pc:sldMk cId="0" sldId="262"/>
            <ac:spMk id="192" creationId="{00000000-0000-0000-0000-000000000000}"/>
          </ac:spMkLst>
        </pc:spChg>
      </pc:sldChg>
      <pc:sldChg chg="modSp">
        <pc:chgData name="Utilisateur invité" userId="S::urn:spo:tenantanon#f610c0b7-bd24-4b39-810b-3dc280afb590::" providerId="AD" clId="Web-{9FD724B9-06C9-9496-E573-11B494263843}" dt="2025-10-02T09:54:17.877" v="15" actId="20577"/>
        <pc:sldMkLst>
          <pc:docMk/>
          <pc:sldMk cId="0" sldId="263"/>
        </pc:sldMkLst>
        <pc:spChg chg="mod">
          <ac:chgData name="Utilisateur invité" userId="S::urn:spo:tenantanon#f610c0b7-bd24-4b39-810b-3dc280afb590::" providerId="AD" clId="Web-{9FD724B9-06C9-9496-E573-11B494263843}" dt="2025-10-02T09:54:17.877" v="15" actId="20577"/>
          <ac:spMkLst>
            <pc:docMk/>
            <pc:sldMk cId="0" sldId="263"/>
            <ac:spMk id="199" creationId="{00000000-0000-0000-0000-000000000000}"/>
          </ac:spMkLst>
        </pc:spChg>
      </pc:sldChg>
      <pc:sldChg chg="modSp">
        <pc:chgData name="Utilisateur invité" userId="S::urn:spo:tenantanon#f610c0b7-bd24-4b39-810b-3dc280afb590::" providerId="AD" clId="Web-{9FD724B9-06C9-9496-E573-11B494263843}" dt="2025-10-02T09:54:26.690" v="18" actId="20577"/>
        <pc:sldMkLst>
          <pc:docMk/>
          <pc:sldMk cId="0" sldId="264"/>
        </pc:sldMkLst>
        <pc:spChg chg="mod">
          <ac:chgData name="Utilisateur invité" userId="S::urn:spo:tenantanon#f610c0b7-bd24-4b39-810b-3dc280afb590::" providerId="AD" clId="Web-{9FD724B9-06C9-9496-E573-11B494263843}" dt="2025-10-02T09:54:26.690" v="18" actId="20577"/>
          <ac:spMkLst>
            <pc:docMk/>
            <pc:sldMk cId="0" sldId="264"/>
            <ac:spMk id="244" creationId="{00000000-0000-0000-0000-000000000000}"/>
          </ac:spMkLst>
        </pc:spChg>
      </pc:sldChg>
      <pc:sldChg chg="modSp">
        <pc:chgData name="Utilisateur invité" userId="S::urn:spo:tenantanon#f610c0b7-bd24-4b39-810b-3dc280afb590::" providerId="AD" clId="Web-{9FD724B9-06C9-9496-E573-11B494263843}" dt="2025-10-02T09:54:31.674" v="20" actId="20577"/>
        <pc:sldMkLst>
          <pc:docMk/>
          <pc:sldMk cId="0" sldId="265"/>
        </pc:sldMkLst>
        <pc:spChg chg="mod">
          <ac:chgData name="Utilisateur invité" userId="S::urn:spo:tenantanon#f610c0b7-bd24-4b39-810b-3dc280afb590::" providerId="AD" clId="Web-{9FD724B9-06C9-9496-E573-11B494263843}" dt="2025-10-02T09:54:31.674" v="20" actId="20577"/>
          <ac:spMkLst>
            <pc:docMk/>
            <pc:sldMk cId="0" sldId="265"/>
            <ac:spMk id="254" creationId="{00000000-0000-0000-0000-000000000000}"/>
          </ac:spMkLst>
        </pc:spChg>
      </pc:sldChg>
      <pc:sldChg chg="modSp">
        <pc:chgData name="Utilisateur invité" userId="S::urn:spo:tenantanon#f610c0b7-bd24-4b39-810b-3dc280afb590::" providerId="AD" clId="Web-{9FD724B9-06C9-9496-E573-11B494263843}" dt="2025-10-02T09:54:43.253" v="23" actId="20577"/>
        <pc:sldMkLst>
          <pc:docMk/>
          <pc:sldMk cId="0" sldId="266"/>
        </pc:sldMkLst>
        <pc:spChg chg="mod">
          <ac:chgData name="Utilisateur invité" userId="S::urn:spo:tenantanon#f610c0b7-bd24-4b39-810b-3dc280afb590::" providerId="AD" clId="Web-{9FD724B9-06C9-9496-E573-11B494263843}" dt="2025-10-02T09:54:43.253" v="23" actId="20577"/>
          <ac:spMkLst>
            <pc:docMk/>
            <pc:sldMk cId="0" sldId="266"/>
            <ac:spMk id="280" creationId="{00000000-0000-0000-0000-000000000000}"/>
          </ac:spMkLst>
        </pc:spChg>
      </pc:sldChg>
      <pc:sldChg chg="modSp">
        <pc:chgData name="Utilisateur invité" userId="S::urn:spo:tenantanon#f610c0b7-bd24-4b39-810b-3dc280afb590::" providerId="AD" clId="Web-{9FD724B9-06C9-9496-E573-11B494263843}" dt="2025-10-02T09:55:09.066" v="29" actId="20577"/>
        <pc:sldMkLst>
          <pc:docMk/>
          <pc:sldMk cId="0" sldId="267"/>
        </pc:sldMkLst>
        <pc:spChg chg="mod">
          <ac:chgData name="Utilisateur invité" userId="S::urn:spo:tenantanon#f610c0b7-bd24-4b39-810b-3dc280afb590::" providerId="AD" clId="Web-{9FD724B9-06C9-9496-E573-11B494263843}" dt="2025-10-02T09:55:09.066" v="29" actId="20577"/>
          <ac:spMkLst>
            <pc:docMk/>
            <pc:sldMk cId="0" sldId="267"/>
            <ac:spMk id="287" creationId="{00000000-0000-0000-0000-000000000000}"/>
          </ac:spMkLst>
        </pc:spChg>
        <pc:spChg chg="mod">
          <ac:chgData name="Utilisateur invité" userId="S::urn:spo:tenantanon#f610c0b7-bd24-4b39-810b-3dc280afb590::" providerId="AD" clId="Web-{9FD724B9-06C9-9496-E573-11B494263843}" dt="2025-10-02T09:54:49.768" v="25" actId="20577"/>
          <ac:spMkLst>
            <pc:docMk/>
            <pc:sldMk cId="0" sldId="267"/>
            <ac:spMk id="288" creationId="{00000000-0000-0000-0000-000000000000}"/>
          </ac:spMkLst>
        </pc:spChg>
        <pc:spChg chg="mod">
          <ac:chgData name="Utilisateur invité" userId="S::urn:spo:tenantanon#f610c0b7-bd24-4b39-810b-3dc280afb590::" providerId="AD" clId="Web-{9FD724B9-06C9-9496-E573-11B494263843}" dt="2025-10-02T09:55:01.331" v="26" actId="1076"/>
          <ac:spMkLst>
            <pc:docMk/>
            <pc:sldMk cId="0" sldId="267"/>
            <ac:spMk id="298" creationId="{00000000-0000-0000-0000-000000000000}"/>
          </ac:spMkLst>
        </pc:spChg>
      </pc:sldChg>
      <pc:sldChg chg="modSp">
        <pc:chgData name="Utilisateur invité" userId="S::urn:spo:tenantanon#f610c0b7-bd24-4b39-810b-3dc280afb590::" providerId="AD" clId="Web-{9FD724B9-06C9-9496-E573-11B494263843}" dt="2025-10-02T09:55:21.066" v="31" actId="20577"/>
        <pc:sldMkLst>
          <pc:docMk/>
          <pc:sldMk cId="0" sldId="268"/>
        </pc:sldMkLst>
        <pc:spChg chg="mod">
          <ac:chgData name="Utilisateur invité" userId="S::urn:spo:tenantanon#f610c0b7-bd24-4b39-810b-3dc280afb590::" providerId="AD" clId="Web-{9FD724B9-06C9-9496-E573-11B494263843}" dt="2025-10-02T09:55:21.066" v="31" actId="20577"/>
          <ac:spMkLst>
            <pc:docMk/>
            <pc:sldMk cId="0" sldId="268"/>
            <ac:spMk id="330" creationId="{00000000-0000-0000-0000-000000000000}"/>
          </ac:spMkLst>
        </pc:spChg>
      </pc:sldChg>
      <pc:sldChg chg="modSp">
        <pc:chgData name="Utilisateur invité" userId="S::urn:spo:tenantanon#f610c0b7-bd24-4b39-810b-3dc280afb590::" providerId="AD" clId="Web-{9FD724B9-06C9-9496-E573-11B494263843}" dt="2025-10-02T09:55:29.597" v="33" actId="20577"/>
        <pc:sldMkLst>
          <pc:docMk/>
          <pc:sldMk cId="0" sldId="269"/>
        </pc:sldMkLst>
        <pc:spChg chg="mod">
          <ac:chgData name="Utilisateur invité" userId="S::urn:spo:tenantanon#f610c0b7-bd24-4b39-810b-3dc280afb590::" providerId="AD" clId="Web-{9FD724B9-06C9-9496-E573-11B494263843}" dt="2025-10-02T09:55:29.597" v="33" actId="20577"/>
          <ac:spMkLst>
            <pc:docMk/>
            <pc:sldMk cId="0" sldId="269"/>
            <ac:spMk id="345" creationId="{00000000-0000-0000-0000-000000000000}"/>
          </ac:spMkLst>
        </pc:spChg>
      </pc:sldChg>
      <pc:sldChg chg="modSp">
        <pc:chgData name="Utilisateur invité" userId="S::urn:spo:tenantanon#f610c0b7-bd24-4b39-810b-3dc280afb590::" providerId="AD" clId="Web-{9FD724B9-06C9-9496-E573-11B494263843}" dt="2025-10-02T09:55:57.457" v="39" actId="1076"/>
        <pc:sldMkLst>
          <pc:docMk/>
          <pc:sldMk cId="0" sldId="270"/>
        </pc:sldMkLst>
        <pc:spChg chg="mod">
          <ac:chgData name="Utilisateur invité" userId="S::urn:spo:tenantanon#f610c0b7-bd24-4b39-810b-3dc280afb590::" providerId="AD" clId="Web-{9FD724B9-06C9-9496-E573-11B494263843}" dt="2025-10-02T09:55:51.801" v="38" actId="20577"/>
          <ac:spMkLst>
            <pc:docMk/>
            <pc:sldMk cId="0" sldId="270"/>
            <ac:spMk id="353" creationId="{00000000-0000-0000-0000-000000000000}"/>
          </ac:spMkLst>
        </pc:spChg>
        <pc:spChg chg="mod">
          <ac:chgData name="Utilisateur invité" userId="S::urn:spo:tenantanon#f610c0b7-bd24-4b39-810b-3dc280afb590::" providerId="AD" clId="Web-{9FD724B9-06C9-9496-E573-11B494263843}" dt="2025-10-02T09:55:39.816" v="35" actId="20577"/>
          <ac:spMkLst>
            <pc:docMk/>
            <pc:sldMk cId="0" sldId="270"/>
            <ac:spMk id="354" creationId="{00000000-0000-0000-0000-000000000000}"/>
          </ac:spMkLst>
        </pc:spChg>
        <pc:spChg chg="mod">
          <ac:chgData name="Utilisateur invité" userId="S::urn:spo:tenantanon#f610c0b7-bd24-4b39-810b-3dc280afb590::" providerId="AD" clId="Web-{9FD724B9-06C9-9496-E573-11B494263843}" dt="2025-10-02T09:55:57.457" v="39" actId="1076"/>
          <ac:spMkLst>
            <pc:docMk/>
            <pc:sldMk cId="0" sldId="270"/>
            <ac:spMk id="355" creationId="{00000000-0000-0000-0000-000000000000}"/>
          </ac:spMkLst>
        </pc:spChg>
      </pc:sldChg>
      <pc:sldChg chg="modSp">
        <pc:chgData name="Utilisateur invité" userId="S::urn:spo:tenantanon#f610c0b7-bd24-4b39-810b-3dc280afb590::" providerId="AD" clId="Web-{9FD724B9-06C9-9496-E573-11B494263843}" dt="2025-10-02T09:56:06.895" v="42" actId="20577"/>
        <pc:sldMkLst>
          <pc:docMk/>
          <pc:sldMk cId="0" sldId="271"/>
        </pc:sldMkLst>
        <pc:spChg chg="mod">
          <ac:chgData name="Utilisateur invité" userId="S::urn:spo:tenantanon#f610c0b7-bd24-4b39-810b-3dc280afb590::" providerId="AD" clId="Web-{9FD724B9-06C9-9496-E573-11B494263843}" dt="2025-10-02T09:56:06.895" v="42" actId="20577"/>
          <ac:spMkLst>
            <pc:docMk/>
            <pc:sldMk cId="0" sldId="271"/>
            <ac:spMk id="372" creationId="{00000000-0000-0000-0000-000000000000}"/>
          </ac:spMkLst>
        </pc:spChg>
      </pc:sldChg>
      <pc:sldChg chg="modSp">
        <pc:chgData name="Utilisateur invité" userId="S::urn:spo:tenantanon#f610c0b7-bd24-4b39-810b-3dc280afb590::" providerId="AD" clId="Web-{9FD724B9-06C9-9496-E573-11B494263843}" dt="2025-10-02T09:56:14.379" v="44" actId="20577"/>
        <pc:sldMkLst>
          <pc:docMk/>
          <pc:sldMk cId="0" sldId="272"/>
        </pc:sldMkLst>
        <pc:spChg chg="mod">
          <ac:chgData name="Utilisateur invité" userId="S::urn:spo:tenantanon#f610c0b7-bd24-4b39-810b-3dc280afb590::" providerId="AD" clId="Web-{9FD724B9-06C9-9496-E573-11B494263843}" dt="2025-10-02T09:56:14.379" v="44" actId="20577"/>
          <ac:spMkLst>
            <pc:docMk/>
            <pc:sldMk cId="0" sldId="272"/>
            <ac:spMk id="395" creationId="{00000000-0000-0000-0000-000000000000}"/>
          </ac:spMkLst>
        </pc:spChg>
      </pc:sldChg>
      <pc:sldChg chg="modSp">
        <pc:chgData name="Utilisateur invité" userId="S::urn:spo:tenantanon#f610c0b7-bd24-4b39-810b-3dc280afb590::" providerId="AD" clId="Web-{9FD724B9-06C9-9496-E573-11B494263843}" dt="2025-10-02T09:56:21.145" v="46" actId="20577"/>
        <pc:sldMkLst>
          <pc:docMk/>
          <pc:sldMk cId="0" sldId="273"/>
        </pc:sldMkLst>
        <pc:spChg chg="mod">
          <ac:chgData name="Utilisateur invité" userId="S::urn:spo:tenantanon#f610c0b7-bd24-4b39-810b-3dc280afb590::" providerId="AD" clId="Web-{9FD724B9-06C9-9496-E573-11B494263843}" dt="2025-10-02T09:56:21.145" v="46" actId="20577"/>
          <ac:spMkLst>
            <pc:docMk/>
            <pc:sldMk cId="0" sldId="273"/>
            <ac:spMk id="422" creationId="{00000000-0000-0000-0000-000000000000}"/>
          </ac:spMkLst>
        </pc:spChg>
      </pc:sldChg>
      <pc:sldChg chg="modSp">
        <pc:chgData name="Utilisateur invité" userId="S::urn:spo:tenantanon#f610c0b7-bd24-4b39-810b-3dc280afb590::" providerId="AD" clId="Web-{9FD724B9-06C9-9496-E573-11B494263843}" dt="2025-10-02T09:56:33.098" v="50" actId="20577"/>
        <pc:sldMkLst>
          <pc:docMk/>
          <pc:sldMk cId="0" sldId="274"/>
        </pc:sldMkLst>
        <pc:spChg chg="mod">
          <ac:chgData name="Utilisateur invité" userId="S::urn:spo:tenantanon#f610c0b7-bd24-4b39-810b-3dc280afb590::" providerId="AD" clId="Web-{9FD724B9-06C9-9496-E573-11B494263843}" dt="2025-10-02T09:56:33.098" v="50" actId="20577"/>
          <ac:spMkLst>
            <pc:docMk/>
            <pc:sldMk cId="0" sldId="274"/>
            <ac:spMk id="430" creationId="{00000000-0000-0000-0000-000000000000}"/>
          </ac:spMkLst>
        </pc:spChg>
      </pc:sldChg>
      <pc:sldChg chg="addSp modSp">
        <pc:chgData name="Utilisateur invité" userId="S::urn:spo:tenantanon#f610c0b7-bd24-4b39-810b-3dc280afb590::" providerId="AD" clId="Web-{9FD724B9-06C9-9496-E573-11B494263843}" dt="2025-10-02T09:56:54.521" v="55" actId="1076"/>
        <pc:sldMkLst>
          <pc:docMk/>
          <pc:sldMk cId="0" sldId="275"/>
        </pc:sldMkLst>
        <pc:spChg chg="add mod">
          <ac:chgData name="Utilisateur invité" userId="S::urn:spo:tenantanon#f610c0b7-bd24-4b39-810b-3dc280afb590::" providerId="AD" clId="Web-{9FD724B9-06C9-9496-E573-11B494263843}" dt="2025-10-02T09:56:54.521" v="55" actId="1076"/>
          <ac:spMkLst>
            <pc:docMk/>
            <pc:sldMk cId="0" sldId="275"/>
            <ac:spMk id="2" creationId="{A2D61C6F-0068-5C43-F19F-33F51BB08935}"/>
          </ac:spMkLst>
        </pc:spChg>
      </pc:sldChg>
      <pc:sldChg chg="modSp">
        <pc:chgData name="Utilisateur invité" userId="S::urn:spo:tenantanon#f610c0b7-bd24-4b39-810b-3dc280afb590::" providerId="AD" clId="Web-{9FD724B9-06C9-9496-E573-11B494263843}" dt="2025-10-02T09:57:03.599" v="57" actId="20577"/>
        <pc:sldMkLst>
          <pc:docMk/>
          <pc:sldMk cId="0" sldId="276"/>
        </pc:sldMkLst>
        <pc:spChg chg="mod">
          <ac:chgData name="Utilisateur invité" userId="S::urn:spo:tenantanon#f610c0b7-bd24-4b39-810b-3dc280afb590::" providerId="AD" clId="Web-{9FD724B9-06C9-9496-E573-11B494263843}" dt="2025-10-02T09:57:03.599" v="57" actId="20577"/>
          <ac:spMkLst>
            <pc:docMk/>
            <pc:sldMk cId="0" sldId="276"/>
            <ac:spMk id="480" creationId="{00000000-0000-0000-0000-000000000000}"/>
          </ac:spMkLst>
        </pc:spChg>
      </pc:sldChg>
      <pc:sldChg chg="modSp">
        <pc:chgData name="Utilisateur invité" userId="S::urn:spo:tenantanon#f610c0b7-bd24-4b39-810b-3dc280afb590::" providerId="AD" clId="Web-{9FD724B9-06C9-9496-E573-11B494263843}" dt="2025-10-02T09:57:09.287" v="59" actId="20577"/>
        <pc:sldMkLst>
          <pc:docMk/>
          <pc:sldMk cId="0" sldId="277"/>
        </pc:sldMkLst>
        <pc:spChg chg="mod">
          <ac:chgData name="Utilisateur invité" userId="S::urn:spo:tenantanon#f610c0b7-bd24-4b39-810b-3dc280afb590::" providerId="AD" clId="Web-{9FD724B9-06C9-9496-E573-11B494263843}" dt="2025-10-02T09:57:09.287" v="59" actId="20577"/>
          <ac:spMkLst>
            <pc:docMk/>
            <pc:sldMk cId="0" sldId="277"/>
            <ac:spMk id="492" creationId="{00000000-0000-0000-0000-000000000000}"/>
          </ac:spMkLst>
        </pc:spChg>
      </pc:sldChg>
      <pc:sldChg chg="modSp">
        <pc:chgData name="Utilisateur invité" userId="S::urn:spo:tenantanon#f610c0b7-bd24-4b39-810b-3dc280afb590::" providerId="AD" clId="Web-{9FD724B9-06C9-9496-E573-11B494263843}" dt="2025-10-02T09:57:26.615" v="61" actId="20577"/>
        <pc:sldMkLst>
          <pc:docMk/>
          <pc:sldMk cId="0" sldId="278"/>
        </pc:sldMkLst>
        <pc:spChg chg="mod">
          <ac:chgData name="Utilisateur invité" userId="S::urn:spo:tenantanon#f610c0b7-bd24-4b39-810b-3dc280afb590::" providerId="AD" clId="Web-{9FD724B9-06C9-9496-E573-11B494263843}" dt="2025-10-02T09:57:26.615" v="61" actId="20577"/>
          <ac:spMkLst>
            <pc:docMk/>
            <pc:sldMk cId="0" sldId="278"/>
            <ac:spMk id="50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4831d9730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34831d97304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g34831d97304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08" name="Google Shape;50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
        <p:nvSpPr>
          <p:cNvPr id="19" name="Google Shape;19;p27"/>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7"/>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 name="Google Shape;22;p27" descr="A close up of a sign&#10;&#10;Description automatically generated"/>
          <p:cNvPicPr preferRelativeResize="0"/>
          <p:nvPr/>
        </p:nvPicPr>
        <p:blipFill rotWithShape="1">
          <a:blip r:embed="rId2">
            <a:alphaModFix/>
          </a:blip>
          <a:srcRect/>
          <a:stretch/>
        </p:blipFill>
        <p:spPr>
          <a:xfrm>
            <a:off x="9402417" y="2789794"/>
            <a:ext cx="4262890" cy="3905899"/>
          </a:xfrm>
          <a:prstGeom prst="rect">
            <a:avLst/>
          </a:prstGeom>
          <a:noFill/>
          <a:ln>
            <a:noFill/>
          </a:ln>
        </p:spPr>
      </p:pic>
      <p:pic>
        <p:nvPicPr>
          <p:cNvPr id="23" name="Google Shape;23;p27" descr="A picture containing light, table, holding, person&#10;&#10;Description automatically generated"/>
          <p:cNvPicPr preferRelativeResize="0"/>
          <p:nvPr/>
        </p:nvPicPr>
        <p:blipFill rotWithShape="1">
          <a:blip r:embed="rId3">
            <a:alphaModFix/>
          </a:blip>
          <a:srcRect/>
          <a:stretch/>
        </p:blipFill>
        <p:spPr>
          <a:xfrm>
            <a:off x="4830417" y="2992002"/>
            <a:ext cx="5530421" cy="34869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1"/>
        <p:cNvGrpSpPr/>
        <p:nvPr/>
      </p:nvGrpSpPr>
      <p:grpSpPr>
        <a:xfrm>
          <a:off x="0" y="0"/>
          <a:ext cx="0" cy="0"/>
          <a:chOff x="0" y="0"/>
          <a:chExt cx="0" cy="0"/>
        </a:xfrm>
      </p:grpSpPr>
      <p:sp>
        <p:nvSpPr>
          <p:cNvPr id="82" name="Google Shape;8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8"/>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28"/>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9"/>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29"/>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a:spLocks noGrp="1"/>
          </p:cNvSpPr>
          <p:nvPr>
            <p:ph type="pic" idx="2"/>
          </p:nvPr>
        </p:nvSpPr>
        <p:spPr>
          <a:xfrm>
            <a:off x="5183188" y="987425"/>
            <a:ext cx="6172200" cy="4873625"/>
          </a:xfrm>
          <a:prstGeom prst="rect">
            <a:avLst/>
          </a:prstGeom>
          <a:noFill/>
          <a:ln>
            <a:noFill/>
          </a:ln>
        </p:spPr>
      </p:sp>
      <p:sp>
        <p:nvSpPr>
          <p:cNvPr id="65" name="Google Shape;65;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191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1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5.jpg"/><Relationship Id="rId7" Type="http://schemas.openxmlformats.org/officeDocument/2006/relationships/hyperlink" Target="https://www.who.int/publications/i/item/978924001131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png"/><Relationship Id="rId10" Type="http://schemas.openxmlformats.org/officeDocument/2006/relationships/image" Target="../media/image45.jp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ris.who.int/bitstream/handle/10665/332096/WHO-2019-nCoV-Disinfection-2020.1-eng.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3</a:t>
            </a:r>
            <a:endParaRPr/>
          </a:p>
        </p:txBody>
      </p:sp>
      <p:sp>
        <p:nvSpPr>
          <p:cNvPr id="90" name="Google Shape;90;p1"/>
          <p:cNvSpPr txBox="1">
            <a:spLocks noGrp="1"/>
          </p:cNvSpPr>
          <p:nvPr>
            <p:ph type="subTitle" idx="1"/>
          </p:nvPr>
        </p:nvSpPr>
        <p:spPr>
          <a:xfrm>
            <a:off x="838200" y="4213184"/>
            <a:ext cx="4295862" cy="1044615"/>
          </a:xfrm>
          <a:prstGeom prst="rect">
            <a:avLst/>
          </a:prstGeom>
          <a:noFill/>
          <a:ln>
            <a:noFill/>
          </a:ln>
        </p:spPr>
        <p:txBody>
          <a:bodyPr spcFirstLastPara="1" wrap="square" lIns="0" tIns="0" rIns="0" bIns="0" anchor="t" anchorCtr="0">
            <a:normAutofit fontScale="92500"/>
          </a:bodyPr>
          <a:lstStyle/>
          <a:p>
            <a:pPr marL="0" lvl="0" indent="0" algn="l" rtl="0">
              <a:lnSpc>
                <a:spcPct val="90000"/>
              </a:lnSpc>
              <a:spcBef>
                <a:spcPts val="0"/>
              </a:spcBef>
              <a:spcAft>
                <a:spcPts val="0"/>
              </a:spcAft>
              <a:buSzPct val="100000"/>
              <a:buNone/>
            </a:pPr>
            <a:r>
              <a:rPr lang="en-US" sz="3500">
                <a:latin typeface="Calibri"/>
                <a:ea typeface="Calibri"/>
                <a:cs typeface="Calibri"/>
                <a:sym typeface="Calibri"/>
              </a:rPr>
              <a:t>Testing environment, Safety, and IPC measures</a:t>
            </a:r>
            <a:endParaRPr>
              <a:latin typeface="Calibri"/>
              <a:ea typeface="Calibri"/>
              <a:cs typeface="Calibri"/>
              <a:sym typeface="Calibri"/>
            </a:endParaRPr>
          </a:p>
          <a:p>
            <a:pPr marL="0" lvl="0" indent="0" algn="l" rtl="0">
              <a:lnSpc>
                <a:spcPct val="90000"/>
              </a:lnSpc>
              <a:spcBef>
                <a:spcPts val="1000"/>
              </a:spcBef>
              <a:spcAft>
                <a:spcPts val="0"/>
              </a:spcAft>
              <a:buClr>
                <a:schemeClr val="lt1"/>
              </a:buClr>
              <a:buSzPct val="100000"/>
              <a:buNone/>
            </a:pPr>
            <a:endParaRPr sz="3600"/>
          </a:p>
        </p:txBody>
      </p:sp>
      <p:pic>
        <p:nvPicPr>
          <p:cNvPr id="91" name="Google Shape;91;p1" descr="https://logos-download.com/wp-content/uploads/2016/12/World_Health_Organization_logo_logotype.png"/>
          <p:cNvPicPr preferRelativeResize="0"/>
          <p:nvPr/>
        </p:nvPicPr>
        <p:blipFill rotWithShape="1">
          <a:blip r:embed="rId3">
            <a:alphaModFix/>
          </a:blip>
          <a:srcRect/>
          <a:stretch/>
        </p:blipFill>
        <p:spPr>
          <a:xfrm>
            <a:off x="164749" y="56863"/>
            <a:ext cx="2972151" cy="8769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graphicFrame>
        <p:nvGraphicFramePr>
          <p:cNvPr id="252" name="Google Shape;252;p45"/>
          <p:cNvGraphicFramePr/>
          <p:nvPr/>
        </p:nvGraphicFramePr>
        <p:xfrm>
          <a:off x="985090" y="1509889"/>
          <a:ext cx="7679950" cy="4688775"/>
        </p:xfrm>
        <a:graphic>
          <a:graphicData uri="http://schemas.openxmlformats.org/drawingml/2006/table">
            <a:tbl>
              <a:tblPr firstRow="1" bandRow="1">
                <a:noFill/>
                <a:tableStyleId>{395CD523-BB5E-4FA4-891F-75A81D803867}</a:tableStyleId>
              </a:tblPr>
              <a:tblGrid>
                <a:gridCol w="1256600">
                  <a:extLst>
                    <a:ext uri="{9D8B030D-6E8A-4147-A177-3AD203B41FA5}">
                      <a16:colId xmlns:a16="http://schemas.microsoft.com/office/drawing/2014/main" val="20000"/>
                    </a:ext>
                  </a:extLst>
                </a:gridCol>
                <a:gridCol w="2885700">
                  <a:extLst>
                    <a:ext uri="{9D8B030D-6E8A-4147-A177-3AD203B41FA5}">
                      <a16:colId xmlns:a16="http://schemas.microsoft.com/office/drawing/2014/main" val="20001"/>
                    </a:ext>
                  </a:extLst>
                </a:gridCol>
                <a:gridCol w="3537650">
                  <a:extLst>
                    <a:ext uri="{9D8B030D-6E8A-4147-A177-3AD203B41FA5}">
                      <a16:colId xmlns:a16="http://schemas.microsoft.com/office/drawing/2014/main" val="20002"/>
                    </a:ext>
                  </a:extLst>
                </a:gridCol>
              </a:tblGrid>
              <a:tr h="579525">
                <a:tc>
                  <a:txBody>
                    <a:bodyPr/>
                    <a:lstStyle/>
                    <a:p>
                      <a:pPr marL="6858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Type of Waste</a:t>
                      </a:r>
                      <a:endParaRPr sz="1800" u="none" strike="noStrike" cap="none">
                        <a:latin typeface="Calibri"/>
                        <a:ea typeface="Calibri"/>
                        <a:cs typeface="Calibri"/>
                        <a:sym typeface="Calibri"/>
                      </a:endParaRPr>
                    </a:p>
                  </a:txBody>
                  <a:tcPr marL="0" marR="0" marT="10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5EAA"/>
                    </a:solidFill>
                  </a:tcPr>
                </a:tc>
                <a:tc>
                  <a:txBody>
                    <a:bodyPr/>
                    <a:lstStyle/>
                    <a:p>
                      <a:pPr marL="68580" marR="0" lvl="0" indent="0" algn="just"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Disposal Method</a:t>
                      </a:r>
                      <a:endParaRPr sz="1800" u="none" strike="noStrike" cap="none">
                        <a:latin typeface="Calibri"/>
                        <a:ea typeface="Calibri"/>
                        <a:cs typeface="Calibri"/>
                        <a:sym typeface="Calibri"/>
                      </a:endParaRPr>
                    </a:p>
                  </a:txBody>
                  <a:tcPr marL="0" marR="0" marT="10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5EAA"/>
                    </a:solidFill>
                  </a:tcPr>
                </a:tc>
                <a:tc>
                  <a:txBody>
                    <a:bodyPr/>
                    <a:lstStyle/>
                    <a:p>
                      <a:pPr marL="68580" marR="0" lvl="0" indent="0" algn="just"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Requirements</a:t>
                      </a:r>
                      <a:endParaRPr sz="1800" u="none" strike="noStrike" cap="none">
                        <a:latin typeface="Calibri"/>
                        <a:ea typeface="Calibri"/>
                        <a:cs typeface="Calibri"/>
                        <a:sym typeface="Calibri"/>
                      </a:endParaRPr>
                    </a:p>
                  </a:txBody>
                  <a:tcPr marL="0" marR="0" marT="10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5EAA"/>
                    </a:solidFill>
                  </a:tcPr>
                </a:tc>
                <a:extLst>
                  <a:ext uri="{0D108BD9-81ED-4DB2-BD59-A6C34878D82A}">
                    <a16:rowId xmlns:a16="http://schemas.microsoft.com/office/drawing/2014/main" val="10000"/>
                  </a:ext>
                </a:extLst>
              </a:tr>
              <a:tr h="1338550">
                <a:tc>
                  <a:txBody>
                    <a:bodyPr/>
                    <a:lstStyle/>
                    <a:p>
                      <a:pPr marL="68580" marR="0" lvl="0" indent="0" algn="just"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Sharps</a:t>
                      </a:r>
                      <a:endParaRPr sz="1800" u="none" strike="noStrike" cap="none">
                        <a:latin typeface="Calibri"/>
                        <a:ea typeface="Calibri"/>
                        <a:cs typeface="Calibri"/>
                        <a:sym typeface="Calibri"/>
                      </a:endParaRPr>
                    </a:p>
                  </a:txBody>
                  <a:tcPr marL="0" marR="0" marT="1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5EAA"/>
                    </a:solidFill>
                  </a:tcPr>
                </a:tc>
                <a:tc>
                  <a:txBody>
                    <a:bodyPr/>
                    <a:lstStyle/>
                    <a:p>
                      <a:pPr marL="68580" marR="0" lvl="0" indent="0" algn="just"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Sharps Container-</a:t>
                      </a:r>
                      <a:endParaRPr sz="1800" u="none" strike="noStrike" cap="none">
                        <a:latin typeface="Calibri"/>
                        <a:ea typeface="Calibri"/>
                        <a:cs typeface="Calibri"/>
                        <a:sym typeface="Calibri"/>
                      </a:endParaRPr>
                    </a:p>
                    <a:p>
                      <a:pPr marL="68580" marR="772160" lvl="0" indent="0" algn="just" rtl="0">
                        <a:lnSpc>
                          <a:spcPct val="114999"/>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With “Biohazard” sign</a:t>
                      </a:r>
                      <a:endParaRPr sz="1800" u="none" strike="noStrike" cap="none">
                        <a:latin typeface="Calibri"/>
                        <a:ea typeface="Calibri"/>
                        <a:cs typeface="Calibri"/>
                        <a:sym typeface="Calibri"/>
                      </a:endParaRPr>
                    </a:p>
                  </a:txBody>
                  <a:tcPr marL="0" marR="0" marT="1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1"/>
                    </a:solidFill>
                  </a:tcPr>
                </a:tc>
                <a:tc>
                  <a:txBody>
                    <a:bodyPr/>
                    <a:lstStyle/>
                    <a:p>
                      <a:pPr marL="68580" marR="0" lvl="0" indent="0" algn="just"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Labelled puncture and leak proof</a:t>
                      </a:r>
                      <a:endParaRPr sz="1800" u="none" strike="noStrike" cap="none">
                        <a:latin typeface="Calibri"/>
                        <a:ea typeface="Calibri"/>
                        <a:cs typeface="Calibri"/>
                        <a:sym typeface="Calibri"/>
                      </a:endParaRPr>
                    </a:p>
                    <a:p>
                      <a:pPr marL="68580" marR="683260" lvl="0" indent="0" algn="just" rtl="0">
                        <a:lnSpc>
                          <a:spcPct val="114999"/>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containers, sealed when ¾ full and incinerated or in sharp pit. Do not shake!</a:t>
                      </a:r>
                      <a:endParaRPr sz="1800" u="none" strike="noStrike" cap="none">
                        <a:latin typeface="Calibri"/>
                        <a:ea typeface="Calibri"/>
                        <a:cs typeface="Calibri"/>
                        <a:sym typeface="Calibri"/>
                      </a:endParaRPr>
                    </a:p>
                  </a:txBody>
                  <a:tcPr marL="0" marR="0" marT="1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1"/>
                    </a:solidFill>
                  </a:tcPr>
                </a:tc>
                <a:extLst>
                  <a:ext uri="{0D108BD9-81ED-4DB2-BD59-A6C34878D82A}">
                    <a16:rowId xmlns:a16="http://schemas.microsoft.com/office/drawing/2014/main" val="10001"/>
                  </a:ext>
                </a:extLst>
              </a:tr>
              <a:tr h="1333200">
                <a:tc>
                  <a:txBody>
                    <a:bodyPr/>
                    <a:lstStyle/>
                    <a:p>
                      <a:pPr marL="68580" marR="0" lvl="0" indent="0" algn="just"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Infectious</a:t>
                      </a:r>
                      <a:endParaRPr sz="1800" u="none" strike="noStrike" cap="none">
                        <a:latin typeface="Calibri"/>
                        <a:ea typeface="Calibri"/>
                        <a:cs typeface="Calibri"/>
                        <a:sym typeface="Calibri"/>
                      </a:endParaRPr>
                    </a:p>
                  </a:txBody>
                  <a:tcPr marL="0" marR="0" marT="1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5EAA"/>
                    </a:solidFill>
                  </a:tcPr>
                </a:tc>
                <a:tc>
                  <a:txBody>
                    <a:bodyPr/>
                    <a:lstStyle/>
                    <a:p>
                      <a:pPr marL="69215" marR="0" lvl="0" indent="0" algn="just"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Bin liners color code: red or yellow with « biohazard » sign</a:t>
                      </a:r>
                      <a:endParaRPr sz="1800" u="none" strike="noStrike" cap="none">
                        <a:latin typeface="Calibri"/>
                        <a:ea typeface="Calibri"/>
                        <a:cs typeface="Calibri"/>
                        <a:sym typeface="Calibri"/>
                      </a:endParaRPr>
                    </a:p>
                    <a:p>
                      <a:pPr marL="69215" marR="1348740" lvl="1" indent="0" algn="just" rtl="0">
                        <a:lnSpc>
                          <a:spcPct val="114999"/>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0" marR="0" marT="1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F0"/>
                    </a:solidFill>
                  </a:tcPr>
                </a:tc>
                <a:tc>
                  <a:txBody>
                    <a:bodyPr/>
                    <a:lstStyle/>
                    <a:p>
                      <a:pPr marL="69215" marR="0" lvl="0" indent="0" algn="just"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Waste segregation, color coded bin liners labeled with biohazard sign, sealed and inciderated when ¾ full</a:t>
                      </a:r>
                      <a:endParaRPr sz="1800" u="none" strike="noStrike" cap="none">
                        <a:latin typeface="Calibri"/>
                        <a:ea typeface="Calibri"/>
                        <a:cs typeface="Calibri"/>
                        <a:sym typeface="Calibri"/>
                      </a:endParaRPr>
                    </a:p>
                  </a:txBody>
                  <a:tcPr marL="0" marR="0" marT="10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AF0"/>
                    </a:solidFill>
                  </a:tcPr>
                </a:tc>
                <a:extLst>
                  <a:ext uri="{0D108BD9-81ED-4DB2-BD59-A6C34878D82A}">
                    <a16:rowId xmlns:a16="http://schemas.microsoft.com/office/drawing/2014/main" val="10002"/>
                  </a:ext>
                </a:extLst>
              </a:tr>
              <a:tr h="1437500">
                <a:tc>
                  <a:txBody>
                    <a:bodyPr/>
                    <a:lstStyle/>
                    <a:p>
                      <a:pPr marL="69215" marR="0" lvl="0" indent="0" algn="just"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Non-Infectious</a:t>
                      </a:r>
                      <a:endParaRPr sz="1800" u="none" strike="noStrike" cap="none">
                        <a:latin typeface="Calibri"/>
                        <a:ea typeface="Calibri"/>
                        <a:cs typeface="Calibri"/>
                        <a:sym typeface="Calibri"/>
                      </a:endParaRPr>
                    </a:p>
                  </a:txBody>
                  <a:tcPr marL="0" marR="0" marT="10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5EAA"/>
                    </a:solidFill>
                  </a:tcPr>
                </a:tc>
                <a:tc>
                  <a:txBody>
                    <a:bodyPr/>
                    <a:lstStyle/>
                    <a:p>
                      <a:pPr marL="69215" marR="0" lvl="0" indent="0" algn="just"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Bin liners- Color</a:t>
                      </a:r>
                      <a:endParaRPr sz="1800" u="none" strike="noStrike" cap="none">
                        <a:latin typeface="Calibri"/>
                        <a:ea typeface="Calibri"/>
                        <a:cs typeface="Calibri"/>
                        <a:sym typeface="Calibri"/>
                      </a:endParaRPr>
                    </a:p>
                    <a:p>
                      <a:pPr marL="69215" marR="1052830" lvl="0" indent="0" algn="just" rtl="0">
                        <a:lnSpc>
                          <a:spcPct val="114999"/>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coded green or black</a:t>
                      </a:r>
                      <a:endParaRPr sz="1800" u="none" strike="noStrike" cap="none">
                        <a:latin typeface="Calibri"/>
                        <a:ea typeface="Calibri"/>
                        <a:cs typeface="Calibri"/>
                        <a:sym typeface="Calibri"/>
                      </a:endParaRPr>
                    </a:p>
                  </a:txBody>
                  <a:tcPr marL="0" marR="0" marT="10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1"/>
                    </a:solidFill>
                  </a:tcPr>
                </a:tc>
                <a:tc>
                  <a:txBody>
                    <a:bodyPr/>
                    <a:lstStyle/>
                    <a:p>
                      <a:pPr marL="69215" marR="0" lvl="0" indent="0" algn="just"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Waste segregation, without biohazard sign, sealed when ¾ full and incinerated</a:t>
                      </a:r>
                      <a:endParaRPr sz="1800" u="none" strike="noStrike" cap="none">
                        <a:latin typeface="Calibri"/>
                        <a:ea typeface="Calibri"/>
                        <a:cs typeface="Calibri"/>
                        <a:sym typeface="Calibri"/>
                      </a:endParaRPr>
                    </a:p>
                  </a:txBody>
                  <a:tcPr marL="0" marR="0" marT="10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1"/>
                    </a:solidFill>
                  </a:tcPr>
                </a:tc>
                <a:extLst>
                  <a:ext uri="{0D108BD9-81ED-4DB2-BD59-A6C34878D82A}">
                    <a16:rowId xmlns:a16="http://schemas.microsoft.com/office/drawing/2014/main" val="10003"/>
                  </a:ext>
                </a:extLst>
              </a:tr>
            </a:tbl>
          </a:graphicData>
        </a:graphic>
      </p:graphicFrame>
      <p:sp>
        <p:nvSpPr>
          <p:cNvPr id="253" name="Google Shape;253;p45"/>
          <p:cNvSpPr txBox="1">
            <a:spLocks noGrp="1"/>
          </p:cNvSpPr>
          <p:nvPr>
            <p:ph type="title"/>
          </p:nvPr>
        </p:nvSpPr>
        <p:spPr>
          <a:xfrm>
            <a:off x="203200" y="187541"/>
            <a:ext cx="10515600" cy="579005"/>
          </a:xfrm>
          <a:prstGeom prst="rect">
            <a:avLst/>
          </a:prstGeom>
          <a:noFill/>
          <a:ln>
            <a:noFill/>
          </a:ln>
        </p:spPr>
        <p:txBody>
          <a:bodyPr spcFirstLastPara="1" wrap="square" lIns="0" tIns="12050" rIns="0" bIns="0" anchor="b" anchorCtr="0">
            <a:spAutoFit/>
          </a:bodyPr>
          <a:lstStyle/>
          <a:p>
            <a:pPr marL="12700" lvl="0" indent="0" algn="l" rtl="0">
              <a:lnSpc>
                <a:spcPct val="100000"/>
              </a:lnSpc>
              <a:spcBef>
                <a:spcPts val="95"/>
              </a:spcBef>
              <a:spcAft>
                <a:spcPts val="0"/>
              </a:spcAft>
              <a:buSzPts val="3600"/>
              <a:buNone/>
            </a:pPr>
            <a:r>
              <a:rPr lang="en-US">
                <a:latin typeface="Calibri"/>
                <a:ea typeface="Calibri"/>
                <a:cs typeface="Calibri"/>
                <a:sym typeface="Calibri"/>
              </a:rPr>
              <a:t>Waste Management (1/3): segregation</a:t>
            </a:r>
            <a:endParaRPr>
              <a:latin typeface="Calibri"/>
              <a:ea typeface="Calibri"/>
              <a:cs typeface="Calibri"/>
              <a:sym typeface="Calibri"/>
            </a:endParaRPr>
          </a:p>
        </p:txBody>
      </p:sp>
      <p:sp>
        <p:nvSpPr>
          <p:cNvPr id="254" name="Google Shape;254;p45"/>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pic>
        <p:nvPicPr>
          <p:cNvPr id="255" name="Google Shape;255;p45"/>
          <p:cNvPicPr preferRelativeResize="0"/>
          <p:nvPr/>
        </p:nvPicPr>
        <p:blipFill rotWithShape="1">
          <a:blip r:embed="rId3">
            <a:alphaModFix/>
          </a:blip>
          <a:srcRect l="39461" t="-538" r="38908" b="47358"/>
          <a:stretch/>
        </p:blipFill>
        <p:spPr>
          <a:xfrm>
            <a:off x="8764508" y="2085477"/>
            <a:ext cx="949509" cy="1171154"/>
          </a:xfrm>
          <a:prstGeom prst="rect">
            <a:avLst/>
          </a:prstGeom>
          <a:noFill/>
          <a:ln>
            <a:noFill/>
          </a:ln>
        </p:spPr>
      </p:pic>
      <p:pic>
        <p:nvPicPr>
          <p:cNvPr id="256" name="Google Shape;256;p45"/>
          <p:cNvPicPr preferRelativeResize="0"/>
          <p:nvPr/>
        </p:nvPicPr>
        <p:blipFill rotWithShape="1">
          <a:blip r:embed="rId4">
            <a:alphaModFix/>
          </a:blip>
          <a:srcRect/>
          <a:stretch/>
        </p:blipFill>
        <p:spPr>
          <a:xfrm>
            <a:off x="8739789" y="3473930"/>
            <a:ext cx="827579" cy="1252403"/>
          </a:xfrm>
          <a:prstGeom prst="rect">
            <a:avLst/>
          </a:prstGeom>
          <a:noFill/>
          <a:ln>
            <a:noFill/>
          </a:ln>
        </p:spPr>
      </p:pic>
      <p:pic>
        <p:nvPicPr>
          <p:cNvPr id="257" name="Google Shape;257;p45"/>
          <p:cNvPicPr preferRelativeResize="0"/>
          <p:nvPr/>
        </p:nvPicPr>
        <p:blipFill rotWithShape="1">
          <a:blip r:embed="rId5">
            <a:alphaModFix/>
          </a:blip>
          <a:srcRect/>
          <a:stretch/>
        </p:blipFill>
        <p:spPr>
          <a:xfrm>
            <a:off x="8827869" y="4892978"/>
            <a:ext cx="687853" cy="1270890"/>
          </a:xfrm>
          <a:prstGeom prst="rect">
            <a:avLst/>
          </a:prstGeom>
          <a:noFill/>
          <a:ln>
            <a:noFill/>
          </a:ln>
        </p:spPr>
      </p:pic>
      <p:pic>
        <p:nvPicPr>
          <p:cNvPr id="258" name="Google Shape;258;p45"/>
          <p:cNvPicPr preferRelativeResize="0"/>
          <p:nvPr/>
        </p:nvPicPr>
        <p:blipFill rotWithShape="1">
          <a:blip r:embed="rId6">
            <a:alphaModFix/>
          </a:blip>
          <a:srcRect/>
          <a:stretch/>
        </p:blipFill>
        <p:spPr>
          <a:xfrm>
            <a:off x="9858229" y="2034551"/>
            <a:ext cx="1070543" cy="1222080"/>
          </a:xfrm>
          <a:prstGeom prst="rect">
            <a:avLst/>
          </a:prstGeom>
          <a:noFill/>
          <a:ln>
            <a:noFill/>
          </a:ln>
        </p:spPr>
      </p:pic>
      <p:pic>
        <p:nvPicPr>
          <p:cNvPr id="259" name="Google Shape;259;p45"/>
          <p:cNvPicPr preferRelativeResize="0"/>
          <p:nvPr/>
        </p:nvPicPr>
        <p:blipFill rotWithShape="1">
          <a:blip r:embed="rId7">
            <a:alphaModFix/>
          </a:blip>
          <a:srcRect/>
          <a:stretch/>
        </p:blipFill>
        <p:spPr>
          <a:xfrm>
            <a:off x="9858229" y="3473929"/>
            <a:ext cx="968607" cy="1252403"/>
          </a:xfrm>
          <a:prstGeom prst="rect">
            <a:avLst/>
          </a:prstGeom>
          <a:noFill/>
          <a:ln>
            <a:noFill/>
          </a:ln>
        </p:spPr>
      </p:pic>
      <p:sp>
        <p:nvSpPr>
          <p:cNvPr id="260" name="Google Shape;260;p45"/>
          <p:cNvSpPr txBox="1"/>
          <p:nvPr/>
        </p:nvSpPr>
        <p:spPr>
          <a:xfrm>
            <a:off x="120071" y="807179"/>
            <a:ext cx="1195713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Waste disposal methods are specific to type of waste (liquid, solid, sharp, infectious material, chemicals…) and risk of injury, contamination. </a:t>
            </a:r>
            <a:endParaRPr sz="1400" b="0" i="0" u="none" strike="noStrike" cap="none">
              <a:solidFill>
                <a:srgbClr val="000000"/>
              </a:solidFill>
              <a:latin typeface="Arial"/>
              <a:ea typeface="Arial"/>
              <a:cs typeface="Arial"/>
              <a:sym typeface="Arial"/>
            </a:endParaRPr>
          </a:p>
        </p:txBody>
      </p:sp>
      <p:sp>
        <p:nvSpPr>
          <p:cNvPr id="261" name="Google Shape;261;p45"/>
          <p:cNvSpPr/>
          <p:nvPr/>
        </p:nvSpPr>
        <p:spPr>
          <a:xfrm rot="1529180">
            <a:off x="10781724" y="1106936"/>
            <a:ext cx="1435777" cy="1073560"/>
          </a:xfrm>
          <a:prstGeom prst="irregularSeal2">
            <a:avLst/>
          </a:prstGeom>
          <a:solidFill>
            <a:schemeClr val="accent1"/>
          </a:solidFill>
          <a:ln w="25400" cap="flat" cmpd="sng">
            <a:solidFill>
              <a:srgbClr val="0038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262" name="Google Shape;262;p45"/>
          <p:cNvSpPr txBox="1"/>
          <p:nvPr/>
        </p:nvSpPr>
        <p:spPr>
          <a:xfrm rot="465265">
            <a:off x="11135486" y="1461694"/>
            <a:ext cx="667030" cy="369332"/>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Identify the risks</a:t>
            </a:r>
            <a:endParaRPr sz="900" b="1"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6"/>
          <p:cNvSpPr txBox="1">
            <a:spLocks noGrp="1"/>
          </p:cNvSpPr>
          <p:nvPr>
            <p:ph type="title"/>
          </p:nvPr>
        </p:nvSpPr>
        <p:spPr>
          <a:xfrm>
            <a:off x="239703" y="165292"/>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Waste management (2/3): Discard used lancets and any sharp material in special containers</a:t>
            </a:r>
            <a:endParaRPr/>
          </a:p>
        </p:txBody>
      </p:sp>
      <p:sp>
        <p:nvSpPr>
          <p:cNvPr id="268" name="Google Shape;268;p46"/>
          <p:cNvSpPr txBox="1">
            <a:spLocks noGrp="1"/>
          </p:cNvSpPr>
          <p:nvPr>
            <p:ph type="body" idx="1"/>
          </p:nvPr>
        </p:nvSpPr>
        <p:spPr>
          <a:xfrm>
            <a:off x="514260" y="1272082"/>
            <a:ext cx="8658260" cy="444076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1000"/>
              </a:spcBef>
              <a:spcAft>
                <a:spcPts val="0"/>
              </a:spcAft>
              <a:buClr>
                <a:schemeClr val="accent1"/>
              </a:buClr>
              <a:buSzPts val="2000"/>
              <a:buChar char="•"/>
            </a:pPr>
            <a:r>
              <a:rPr lang="en-US">
                <a:latin typeface="Calibri"/>
                <a:ea typeface="Calibri"/>
                <a:cs typeface="Calibri"/>
                <a:sym typeface="Calibri"/>
              </a:rPr>
              <a:t>Place the sharp container near the workspace</a:t>
            </a:r>
            <a:endParaRPr>
              <a:latin typeface="Calibri"/>
              <a:ea typeface="Calibri"/>
              <a:cs typeface="Calibri"/>
              <a:sym typeface="Calibri"/>
            </a:endParaRPr>
          </a:p>
          <a:p>
            <a:pPr marL="457200" lvl="0" indent="-355600" algn="l" rtl="0">
              <a:lnSpc>
                <a:spcPct val="100000"/>
              </a:lnSpc>
              <a:spcBef>
                <a:spcPts val="1000"/>
              </a:spcBef>
              <a:spcAft>
                <a:spcPts val="0"/>
              </a:spcAft>
              <a:buClr>
                <a:schemeClr val="accent1"/>
              </a:buClr>
              <a:buSzPts val="2000"/>
              <a:buChar char="•"/>
            </a:pPr>
            <a:r>
              <a:rPr lang="en-US">
                <a:latin typeface="Calibri"/>
                <a:ea typeface="Calibri"/>
                <a:cs typeface="Calibri"/>
                <a:sym typeface="Calibri"/>
              </a:rPr>
              <a:t>Dispose of lancet directly after use in the sharp container; never re-use a lancet</a:t>
            </a:r>
            <a:endParaRPr>
              <a:latin typeface="Calibri"/>
              <a:ea typeface="Calibri"/>
              <a:cs typeface="Calibri"/>
              <a:sym typeface="Calibri"/>
            </a:endParaRPr>
          </a:p>
          <a:p>
            <a:pPr marL="457200" lvl="0" indent="-355600" algn="l" rtl="0">
              <a:lnSpc>
                <a:spcPct val="100000"/>
              </a:lnSpc>
              <a:spcBef>
                <a:spcPts val="1000"/>
              </a:spcBef>
              <a:spcAft>
                <a:spcPts val="0"/>
              </a:spcAft>
              <a:buClr>
                <a:schemeClr val="accent1"/>
              </a:buClr>
              <a:buSzPts val="2000"/>
              <a:buChar char="•"/>
            </a:pPr>
            <a:r>
              <a:rPr lang="en-US">
                <a:latin typeface="Calibri"/>
                <a:ea typeface="Calibri"/>
                <a:cs typeface="Calibri"/>
                <a:sym typeface="Calibri"/>
              </a:rPr>
              <a:t>Always close when not in use</a:t>
            </a:r>
            <a:endParaRPr/>
          </a:p>
          <a:p>
            <a:pPr marL="457200" lvl="0" indent="-355600" algn="l" rtl="0">
              <a:lnSpc>
                <a:spcPct val="100000"/>
              </a:lnSpc>
              <a:spcBef>
                <a:spcPts val="1000"/>
              </a:spcBef>
              <a:spcAft>
                <a:spcPts val="0"/>
              </a:spcAft>
              <a:buClr>
                <a:schemeClr val="accent1"/>
              </a:buClr>
              <a:buSzPts val="2000"/>
              <a:buChar char="•"/>
            </a:pPr>
            <a:r>
              <a:rPr lang="en-US">
                <a:latin typeface="Calibri"/>
                <a:ea typeface="Calibri"/>
                <a:cs typeface="Calibri"/>
                <a:sym typeface="Calibri"/>
              </a:rPr>
              <a:t>Never shake sharp containers to make space</a:t>
            </a:r>
            <a:endParaRPr>
              <a:latin typeface="Calibri"/>
              <a:ea typeface="Calibri"/>
              <a:cs typeface="Calibri"/>
              <a:sym typeface="Calibri"/>
            </a:endParaRPr>
          </a:p>
          <a:p>
            <a:pPr marL="457200" lvl="0" indent="-355600" algn="l" rtl="0">
              <a:lnSpc>
                <a:spcPct val="100000"/>
              </a:lnSpc>
              <a:spcBef>
                <a:spcPts val="1000"/>
              </a:spcBef>
              <a:spcAft>
                <a:spcPts val="0"/>
              </a:spcAft>
              <a:buClr>
                <a:schemeClr val="accent1"/>
              </a:buClr>
              <a:buSzPts val="2000"/>
              <a:buChar char="•"/>
            </a:pPr>
            <a:r>
              <a:rPr lang="en-US">
                <a:latin typeface="Calibri"/>
                <a:ea typeface="Calibri"/>
                <a:cs typeface="Calibri"/>
                <a:sym typeface="Calibri"/>
              </a:rPr>
              <a:t>Discard when the sharp container is ¾ full</a:t>
            </a:r>
            <a:endParaRPr/>
          </a:p>
          <a:p>
            <a:pPr marL="457200" lvl="0" indent="-228600" algn="l" rtl="0">
              <a:lnSpc>
                <a:spcPct val="100000"/>
              </a:lnSpc>
              <a:spcBef>
                <a:spcPts val="1000"/>
              </a:spcBef>
              <a:spcAft>
                <a:spcPts val="0"/>
              </a:spcAft>
              <a:buClr>
                <a:schemeClr val="accent1"/>
              </a:buClr>
              <a:buSzPts val="2000"/>
              <a:buNone/>
            </a:pPr>
            <a:endParaRPr/>
          </a:p>
        </p:txBody>
      </p:sp>
      <p:sp>
        <p:nvSpPr>
          <p:cNvPr id="269" name="Google Shape;269;p4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grpSp>
        <p:nvGrpSpPr>
          <p:cNvPr id="270" name="Google Shape;270;p46"/>
          <p:cNvGrpSpPr/>
          <p:nvPr/>
        </p:nvGrpSpPr>
        <p:grpSpPr>
          <a:xfrm>
            <a:off x="9243239" y="1071844"/>
            <a:ext cx="2727187" cy="2671377"/>
            <a:chOff x="652462" y="3771901"/>
            <a:chExt cx="2376488" cy="2378562"/>
          </a:xfrm>
        </p:grpSpPr>
        <p:grpSp>
          <p:nvGrpSpPr>
            <p:cNvPr id="271" name="Google Shape;271;p46"/>
            <p:cNvGrpSpPr/>
            <p:nvPr/>
          </p:nvGrpSpPr>
          <p:grpSpPr>
            <a:xfrm>
              <a:off x="652462" y="3771901"/>
              <a:ext cx="2376488" cy="2378562"/>
              <a:chOff x="76200" y="990600"/>
              <a:chExt cx="6215380" cy="4523740"/>
            </a:xfrm>
          </p:grpSpPr>
          <p:sp>
            <p:nvSpPr>
              <p:cNvPr id="272" name="Google Shape;272;p46"/>
              <p:cNvSpPr/>
              <p:nvPr/>
            </p:nvSpPr>
            <p:spPr>
              <a:xfrm>
                <a:off x="152400" y="1066800"/>
                <a:ext cx="6139180" cy="4447540"/>
              </a:xfrm>
              <a:custGeom>
                <a:avLst/>
                <a:gdLst/>
                <a:ahLst/>
                <a:cxnLst/>
                <a:rect l="l" t="t" r="r" b="b"/>
                <a:pathLst>
                  <a:path w="6139180" h="4447540" extrusionOk="0">
                    <a:moveTo>
                      <a:pt x="6138672" y="0"/>
                    </a:moveTo>
                    <a:lnTo>
                      <a:pt x="0" y="0"/>
                    </a:lnTo>
                    <a:lnTo>
                      <a:pt x="0" y="4447032"/>
                    </a:lnTo>
                    <a:lnTo>
                      <a:pt x="6138672" y="4447032"/>
                    </a:lnTo>
                    <a:lnTo>
                      <a:pt x="6138672"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46"/>
              <p:cNvPicPr preferRelativeResize="0"/>
              <p:nvPr/>
            </p:nvPicPr>
            <p:blipFill rotWithShape="1">
              <a:blip r:embed="rId3">
                <a:alphaModFix/>
              </a:blip>
              <a:srcRect/>
              <a:stretch/>
            </p:blipFill>
            <p:spPr>
              <a:xfrm>
                <a:off x="76200" y="990600"/>
                <a:ext cx="6138671" cy="4447031"/>
              </a:xfrm>
              <a:prstGeom prst="rect">
                <a:avLst/>
              </a:prstGeom>
              <a:noFill/>
              <a:ln>
                <a:noFill/>
              </a:ln>
            </p:spPr>
          </p:pic>
        </p:grpSp>
        <p:pic>
          <p:nvPicPr>
            <p:cNvPr id="274" name="Google Shape;274;p46" descr="logo Panneau danger pictogramme"/>
            <p:cNvPicPr preferRelativeResize="0"/>
            <p:nvPr/>
          </p:nvPicPr>
          <p:blipFill rotWithShape="1">
            <a:blip r:embed="rId4">
              <a:alphaModFix/>
            </a:blip>
            <a:srcRect/>
            <a:stretch/>
          </p:blipFill>
          <p:spPr>
            <a:xfrm>
              <a:off x="731419" y="5139105"/>
              <a:ext cx="885264" cy="850773"/>
            </a:xfrm>
            <a:prstGeom prst="rect">
              <a:avLst/>
            </a:prstGeom>
            <a:noFill/>
            <a:ln>
              <a:noFill/>
            </a:ln>
          </p:spPr>
        </p:pic>
      </p:grpSp>
      <p:pic>
        <p:nvPicPr>
          <p:cNvPr id="275" name="Google Shape;275;p46"/>
          <p:cNvPicPr preferRelativeResize="0"/>
          <p:nvPr/>
        </p:nvPicPr>
        <p:blipFill rotWithShape="1">
          <a:blip r:embed="rId5">
            <a:alphaModFix/>
          </a:blip>
          <a:srcRect l="39461" t="-538" r="38908" b="47358"/>
          <a:stretch/>
        </p:blipFill>
        <p:spPr>
          <a:xfrm>
            <a:off x="7120326" y="3743221"/>
            <a:ext cx="1933575" cy="2384933"/>
          </a:xfrm>
          <a:prstGeom prst="rect">
            <a:avLst/>
          </a:prstGeom>
          <a:noFill/>
          <a:ln>
            <a:noFill/>
          </a:ln>
        </p:spPr>
      </p:pic>
      <p:pic>
        <p:nvPicPr>
          <p:cNvPr id="276" name="Google Shape;276;p46"/>
          <p:cNvPicPr preferRelativeResize="0"/>
          <p:nvPr/>
        </p:nvPicPr>
        <p:blipFill rotWithShape="1">
          <a:blip r:embed="rId5">
            <a:alphaModFix/>
          </a:blip>
          <a:srcRect l="5367" t="14362" r="72136" b="12796"/>
          <a:stretch/>
        </p:blipFill>
        <p:spPr>
          <a:xfrm>
            <a:off x="9882252" y="3900633"/>
            <a:ext cx="1449162" cy="2354170"/>
          </a:xfrm>
          <a:prstGeom prst="rect">
            <a:avLst/>
          </a:prstGeom>
          <a:noFill/>
          <a:ln>
            <a:noFill/>
          </a:ln>
        </p:spPr>
      </p:pic>
      <p:pic>
        <p:nvPicPr>
          <p:cNvPr id="277" name="Google Shape;277;p46"/>
          <p:cNvPicPr preferRelativeResize="0"/>
          <p:nvPr/>
        </p:nvPicPr>
        <p:blipFill rotWithShape="1">
          <a:blip r:embed="rId6">
            <a:alphaModFix/>
          </a:blip>
          <a:srcRect/>
          <a:stretch/>
        </p:blipFill>
        <p:spPr>
          <a:xfrm>
            <a:off x="4473240" y="3900633"/>
            <a:ext cx="2048526" cy="2338497"/>
          </a:xfrm>
          <a:prstGeom prst="rect">
            <a:avLst/>
          </a:prstGeom>
          <a:noFill/>
          <a:ln>
            <a:noFill/>
          </a:ln>
        </p:spPr>
      </p:pic>
      <p:pic>
        <p:nvPicPr>
          <p:cNvPr id="278" name="Google Shape;278;p46"/>
          <p:cNvPicPr preferRelativeResize="0"/>
          <p:nvPr/>
        </p:nvPicPr>
        <p:blipFill rotWithShape="1">
          <a:blip r:embed="rId7">
            <a:alphaModFix/>
          </a:blip>
          <a:srcRect/>
          <a:stretch/>
        </p:blipFill>
        <p:spPr>
          <a:xfrm>
            <a:off x="1112754" y="4038482"/>
            <a:ext cx="2286090" cy="2062797"/>
          </a:xfrm>
          <a:prstGeom prst="rect">
            <a:avLst/>
          </a:prstGeom>
          <a:noFill/>
          <a:ln>
            <a:noFill/>
          </a:ln>
        </p:spPr>
      </p:pic>
      <p:sp>
        <p:nvSpPr>
          <p:cNvPr id="279" name="Google Shape;279;p46"/>
          <p:cNvSpPr/>
          <p:nvPr/>
        </p:nvSpPr>
        <p:spPr>
          <a:xfrm>
            <a:off x="10545288" y="1484416"/>
            <a:ext cx="1098794" cy="122315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0" name="Google Shape;280;p46"/>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txBox="1">
            <a:spLocks noGrp="1"/>
          </p:cNvSpPr>
          <p:nvPr>
            <p:ph type="title"/>
          </p:nvPr>
        </p:nvSpPr>
        <p:spPr>
          <a:xfrm>
            <a:off x="261620" y="214696"/>
            <a:ext cx="7884853" cy="579005"/>
          </a:xfrm>
          <a:prstGeom prst="rect">
            <a:avLst/>
          </a:prstGeom>
          <a:noFill/>
          <a:ln>
            <a:noFill/>
          </a:ln>
        </p:spPr>
        <p:txBody>
          <a:bodyPr spcFirstLastPara="1" wrap="square" lIns="0" tIns="12050" rIns="0" bIns="0" anchor="b" anchorCtr="0">
            <a:spAutoFit/>
          </a:bodyPr>
          <a:lstStyle/>
          <a:p>
            <a:pPr marL="12700" lvl="0" indent="0" algn="l" rtl="0">
              <a:lnSpc>
                <a:spcPct val="100000"/>
              </a:lnSpc>
              <a:spcBef>
                <a:spcPts val="95"/>
              </a:spcBef>
              <a:spcAft>
                <a:spcPts val="0"/>
              </a:spcAft>
              <a:buSzPts val="3600"/>
              <a:buNone/>
            </a:pPr>
            <a:r>
              <a:rPr lang="en-US">
                <a:latin typeface="Calibri"/>
                <a:ea typeface="Calibri"/>
                <a:cs typeface="Calibri"/>
                <a:sym typeface="Calibri"/>
              </a:rPr>
              <a:t>Waste Management (3/3)- after disposal</a:t>
            </a:r>
            <a:endParaRPr>
              <a:latin typeface="Calibri"/>
              <a:ea typeface="Calibri"/>
              <a:cs typeface="Calibri"/>
              <a:sym typeface="Calibri"/>
            </a:endParaRPr>
          </a:p>
        </p:txBody>
      </p:sp>
      <p:sp>
        <p:nvSpPr>
          <p:cNvPr id="286" name="Google Shape;286;p17"/>
          <p:cNvSpPr txBox="1">
            <a:spLocks noGrp="1"/>
          </p:cNvSpPr>
          <p:nvPr>
            <p:ph type="sldNum" idx="12"/>
          </p:nvPr>
        </p:nvSpPr>
        <p:spPr>
          <a:xfrm>
            <a:off x="11711402" y="6599112"/>
            <a:ext cx="179704" cy="139700"/>
          </a:xfrm>
          <a:prstGeom prst="rect">
            <a:avLst/>
          </a:prstGeom>
          <a:noFill/>
          <a:ln>
            <a:noFill/>
          </a:ln>
        </p:spPr>
        <p:txBody>
          <a:bodyPr spcFirstLastPara="1" wrap="square" lIns="0" tIns="0" rIns="0" bIns="0" anchor="t" anchorCtr="0">
            <a:spAutoFit/>
          </a:bodyPr>
          <a:lstStyle/>
          <a:p>
            <a:pPr marL="70485" marR="0" lvl="0" indent="0" algn="l" rtl="0">
              <a:lnSpc>
                <a:spcPct val="106111"/>
              </a:lnSpc>
              <a:spcBef>
                <a:spcPts val="0"/>
              </a:spcBef>
              <a:spcAft>
                <a:spcPts val="0"/>
              </a:spcAft>
              <a:buSzPts val="1000"/>
              <a:buNone/>
            </a:pPr>
            <a:fld id="{00000000-1234-1234-1234-123412341234}" type="slidenum">
              <a:rPr lang="en-US" sz="900" b="0" i="0" u="none" strike="noStrike" cap="none">
                <a:solidFill>
                  <a:srgbClr val="888888"/>
                </a:solidFill>
                <a:latin typeface="Calibri"/>
                <a:ea typeface="Calibri"/>
                <a:cs typeface="Calibri"/>
                <a:sym typeface="Calibri"/>
              </a:rPr>
              <a:t>12</a:t>
            </a:fld>
            <a:endParaRPr sz="900" b="0" i="0" u="none" strike="noStrike" cap="none">
              <a:solidFill>
                <a:srgbClr val="888888"/>
              </a:solidFill>
              <a:latin typeface="Calibri"/>
              <a:ea typeface="Calibri"/>
              <a:cs typeface="Calibri"/>
              <a:sym typeface="Calibri"/>
            </a:endParaRPr>
          </a:p>
        </p:txBody>
      </p:sp>
      <p:sp>
        <p:nvSpPr>
          <p:cNvPr id="287" name="Google Shape;287;p17"/>
          <p:cNvSpPr txBox="1"/>
          <p:nvPr/>
        </p:nvSpPr>
        <p:spPr>
          <a:xfrm>
            <a:off x="189805" y="1040846"/>
            <a:ext cx="7884853" cy="5048413"/>
          </a:xfrm>
          <a:prstGeom prst="rect">
            <a:avLst/>
          </a:prstGeom>
          <a:noFill/>
          <a:ln>
            <a:noFill/>
          </a:ln>
        </p:spPr>
        <p:txBody>
          <a:bodyPr spcFirstLastPara="1" wrap="square" lIns="0" tIns="74275" rIns="0" bIns="0" anchor="t" anchorCtr="0">
            <a:spAutoFit/>
          </a:bodyPr>
          <a:lstStyle/>
          <a:p>
            <a:pPr marL="10795" marR="5080" lvl="0" indent="0" algn="l" rtl="0">
              <a:lnSpc>
                <a:spcPct val="138928"/>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After disposal, waste containers can be incinerated autoclave or disposed in a sharp pit (sharp containers)</a:t>
            </a:r>
            <a:endParaRPr sz="1400" b="0" i="0" u="none" strike="noStrike" cap="none" dirty="0">
              <a:solidFill>
                <a:srgbClr val="000000"/>
              </a:solidFill>
              <a:latin typeface="Arial"/>
              <a:ea typeface="Arial"/>
              <a:cs typeface="Arial"/>
              <a:sym typeface="Arial"/>
            </a:endParaRPr>
          </a:p>
          <a:p>
            <a:pPr marL="10795" marR="5080" lvl="0" indent="0" algn="l" rtl="0">
              <a:lnSpc>
                <a:spcPct val="138928"/>
              </a:lnSpc>
              <a:spcBef>
                <a:spcPts val="585"/>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Incineration is the burning of contaminated waste to destroy and kill microorganisms.</a:t>
            </a:r>
            <a:endParaRPr sz="2800" b="0" i="0" u="none" strike="noStrike" cap="none" dirty="0">
              <a:solidFill>
                <a:srgbClr val="000000"/>
              </a:solidFill>
              <a:latin typeface="Calibri"/>
              <a:ea typeface="Calibri"/>
              <a:cs typeface="Calibri"/>
              <a:sym typeface="Calibri"/>
            </a:endParaRPr>
          </a:p>
          <a:p>
            <a:pPr marL="288290" marR="0" lvl="0" indent="-275590" algn="l" rtl="0">
              <a:lnSpc>
                <a:spcPct val="100000"/>
              </a:lnSpc>
              <a:spcBef>
                <a:spcPts val="30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Incineration:</a:t>
            </a:r>
            <a:endParaRPr sz="2800" b="0" i="0" u="none" strike="noStrike" cap="none" dirty="0">
              <a:solidFill>
                <a:srgbClr val="000000"/>
              </a:solidFill>
              <a:latin typeface="Calibri"/>
              <a:ea typeface="Calibri"/>
              <a:cs typeface="Calibri"/>
              <a:sym typeface="Calibri"/>
            </a:endParaRPr>
          </a:p>
          <a:p>
            <a:pPr marL="355600" marR="0" lvl="0" indent="0" algn="l" rtl="0">
              <a:lnSpc>
                <a:spcPct val="100000"/>
              </a:lnSpc>
              <a:spcBef>
                <a:spcPts val="25"/>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–Prevents re-use</a:t>
            </a:r>
            <a:endParaRPr sz="2800" b="0" i="0" u="none" strike="noStrike" cap="none" dirty="0">
              <a:solidFill>
                <a:srgbClr val="000000"/>
              </a:solidFill>
              <a:latin typeface="Calibri"/>
              <a:ea typeface="Calibri"/>
              <a:cs typeface="Calibri"/>
              <a:sym typeface="Calibri"/>
            </a:endParaRPr>
          </a:p>
          <a:p>
            <a:pPr marL="355600" marR="0" lvl="0" indent="0" algn="l" rtl="0">
              <a:lnSpc>
                <a:spcPct val="100000"/>
              </a:lnSpc>
              <a:spcBef>
                <a:spcPts val="15"/>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–Protects environment</a:t>
            </a:r>
            <a:endParaRPr sz="2800" b="0" i="0" u="none" strike="noStrike" cap="none" dirty="0">
              <a:solidFill>
                <a:srgbClr val="000000"/>
              </a:solidFill>
              <a:latin typeface="Calibri"/>
              <a:ea typeface="Calibri"/>
              <a:cs typeface="Calibri"/>
              <a:sym typeface="Calibri"/>
            </a:endParaRPr>
          </a:p>
          <a:p>
            <a:pPr marL="35560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–Must be conducted by authorized institutions</a:t>
            </a:r>
            <a:endParaRPr sz="1400" b="0" i="0" u="none" strike="noStrike" cap="none" dirty="0">
              <a:solidFill>
                <a:srgbClr val="000000"/>
              </a:solidFill>
              <a:latin typeface="Arial"/>
              <a:ea typeface="Arial"/>
              <a:cs typeface="Arial"/>
              <a:sym typeface="Arial"/>
            </a:endParaRPr>
          </a:p>
          <a:p>
            <a:pPr marL="355600" marR="0" lvl="0" indent="0" algn="l" rtl="0">
              <a:lnSpc>
                <a:spcPct val="100000"/>
              </a:lnSpc>
              <a:spcBef>
                <a:spcPts val="0"/>
              </a:spcBef>
              <a:spcAft>
                <a:spcPts val="0"/>
              </a:spcAft>
              <a:buClr>
                <a:srgbClr val="000000"/>
              </a:buClr>
              <a:buSzPts val="2800"/>
              <a:buFont typeface="Arial"/>
              <a:buNone/>
            </a:pPr>
            <a:endParaRPr sz="2000" b="0" i="0" u="none" strike="noStrike" cap="none" dirty="0">
              <a:solidFill>
                <a:srgbClr val="000000"/>
              </a:solidFill>
              <a:latin typeface="Calibri"/>
              <a:ea typeface="Calibri"/>
              <a:cs typeface="Calibri"/>
            </a:endParaRPr>
          </a:p>
          <a:p>
            <a:pPr marL="35560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Be aware of what is done with your waste</a:t>
            </a:r>
            <a:endParaRPr sz="1400" b="0" i="0" u="none" strike="noStrike" cap="none" dirty="0">
              <a:solidFill>
                <a:srgbClr val="000000"/>
              </a:solidFill>
              <a:latin typeface="Arial"/>
              <a:ea typeface="Arial"/>
              <a:cs typeface="Arial"/>
              <a:sym typeface="Arial"/>
            </a:endParaRPr>
          </a:p>
        </p:txBody>
      </p:sp>
      <p:sp>
        <p:nvSpPr>
          <p:cNvPr id="288" name="Google Shape;288;p17"/>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pPr lvl="0" algn="l">
              <a:lnSpc>
                <a:spcPct val="100000"/>
              </a:lnSpc>
              <a:spcBef>
                <a:spcPts val="0"/>
              </a:spcBef>
              <a:spcAft>
                <a:spcPts val="0"/>
              </a:spcAft>
              <a:buNone/>
            </a:pPr>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rtl="0">
              <a:lnSpc>
                <a:spcPct val="100000"/>
              </a:lnSpc>
              <a:spcBef>
                <a:spcPts val="0"/>
              </a:spcBef>
              <a:spcAft>
                <a:spcPts val="0"/>
              </a:spcAft>
              <a:buSzPts val="1400"/>
              <a:buNone/>
            </a:pPr>
            <a:endParaRPr/>
          </a:p>
        </p:txBody>
      </p:sp>
      <p:pic>
        <p:nvPicPr>
          <p:cNvPr id="289" name="Google Shape;289;p17"/>
          <p:cNvPicPr preferRelativeResize="0"/>
          <p:nvPr/>
        </p:nvPicPr>
        <p:blipFill rotWithShape="1">
          <a:blip r:embed="rId3">
            <a:alphaModFix/>
          </a:blip>
          <a:srcRect l="62529"/>
          <a:stretch/>
        </p:blipFill>
        <p:spPr>
          <a:xfrm>
            <a:off x="11021102" y="2872157"/>
            <a:ext cx="1083734" cy="2169433"/>
          </a:xfrm>
          <a:prstGeom prst="rect">
            <a:avLst/>
          </a:prstGeom>
          <a:noFill/>
          <a:ln>
            <a:noFill/>
          </a:ln>
        </p:spPr>
      </p:pic>
      <p:sp>
        <p:nvSpPr>
          <p:cNvPr id="290" name="Google Shape;290;p17"/>
          <p:cNvSpPr txBox="1"/>
          <p:nvPr/>
        </p:nvSpPr>
        <p:spPr>
          <a:xfrm>
            <a:off x="11021101" y="5152541"/>
            <a:ext cx="11708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Sharp pit</a:t>
            </a:r>
            <a:endParaRPr sz="1400" b="0" i="0" u="none" strike="noStrike" cap="none">
              <a:solidFill>
                <a:srgbClr val="000000"/>
              </a:solidFill>
              <a:latin typeface="Arial"/>
              <a:ea typeface="Arial"/>
              <a:cs typeface="Arial"/>
              <a:sym typeface="Arial"/>
            </a:endParaRPr>
          </a:p>
        </p:txBody>
      </p:sp>
      <p:pic>
        <p:nvPicPr>
          <p:cNvPr id="291" name="Google Shape;291;p17" descr="basura fuego"/>
          <p:cNvPicPr preferRelativeResize="0"/>
          <p:nvPr/>
        </p:nvPicPr>
        <p:blipFill rotWithShape="1">
          <a:blip r:embed="rId4">
            <a:alphaModFix/>
          </a:blip>
          <a:srcRect/>
          <a:stretch/>
        </p:blipFill>
        <p:spPr>
          <a:xfrm>
            <a:off x="8498431" y="891219"/>
            <a:ext cx="2058733" cy="2057638"/>
          </a:xfrm>
          <a:prstGeom prst="rect">
            <a:avLst/>
          </a:prstGeom>
          <a:noFill/>
          <a:ln w="9525" cap="flat" cmpd="sng">
            <a:solidFill>
              <a:srgbClr val="FF0000"/>
            </a:solidFill>
            <a:prstDash val="solid"/>
            <a:miter lim="800000"/>
            <a:headEnd type="none" w="sm" len="sm"/>
            <a:tailEnd type="none" w="sm" len="sm"/>
          </a:ln>
        </p:spPr>
      </p:pic>
      <p:grpSp>
        <p:nvGrpSpPr>
          <p:cNvPr id="292" name="Google Shape;292;p17"/>
          <p:cNvGrpSpPr/>
          <p:nvPr/>
        </p:nvGrpSpPr>
        <p:grpSpPr>
          <a:xfrm>
            <a:off x="8498431" y="872248"/>
            <a:ext cx="2058733" cy="2030222"/>
            <a:chOff x="618" y="2340"/>
            <a:chExt cx="2034" cy="1871"/>
          </a:xfrm>
        </p:grpSpPr>
        <p:cxnSp>
          <p:nvCxnSpPr>
            <p:cNvPr id="293" name="Google Shape;293;p17"/>
            <p:cNvCxnSpPr/>
            <p:nvPr/>
          </p:nvCxnSpPr>
          <p:spPr>
            <a:xfrm rot="10800000" flipH="1">
              <a:off x="618" y="2340"/>
              <a:ext cx="2034" cy="1871"/>
            </a:xfrm>
            <a:prstGeom prst="straightConnector1">
              <a:avLst/>
            </a:prstGeom>
            <a:noFill/>
            <a:ln w="76200" cap="flat" cmpd="sng">
              <a:solidFill>
                <a:srgbClr val="FF0000"/>
              </a:solidFill>
              <a:prstDash val="solid"/>
              <a:round/>
              <a:headEnd type="none" w="sm" len="sm"/>
              <a:tailEnd type="none" w="sm" len="sm"/>
            </a:ln>
          </p:spPr>
        </p:cxnSp>
        <p:cxnSp>
          <p:nvCxnSpPr>
            <p:cNvPr id="294" name="Google Shape;294;p17"/>
            <p:cNvCxnSpPr/>
            <p:nvPr/>
          </p:nvCxnSpPr>
          <p:spPr>
            <a:xfrm rot="10800000">
              <a:off x="618" y="2340"/>
              <a:ext cx="2034" cy="1871"/>
            </a:xfrm>
            <a:prstGeom prst="straightConnector1">
              <a:avLst/>
            </a:prstGeom>
            <a:noFill/>
            <a:ln w="76200" cap="flat" cmpd="sng">
              <a:solidFill>
                <a:srgbClr val="FF0000"/>
              </a:solidFill>
              <a:prstDash val="solid"/>
              <a:round/>
              <a:headEnd type="none" w="sm" len="sm"/>
              <a:tailEnd type="none" w="sm" len="sm"/>
            </a:ln>
          </p:spPr>
        </p:cxnSp>
      </p:grpSp>
      <p:pic>
        <p:nvPicPr>
          <p:cNvPr id="295" name="Google Shape;295;p17" descr="incinerador"/>
          <p:cNvPicPr preferRelativeResize="0"/>
          <p:nvPr/>
        </p:nvPicPr>
        <p:blipFill rotWithShape="1">
          <a:blip r:embed="rId5">
            <a:alphaModFix/>
          </a:blip>
          <a:srcRect/>
          <a:stretch/>
        </p:blipFill>
        <p:spPr>
          <a:xfrm>
            <a:off x="9158392" y="3011368"/>
            <a:ext cx="1862710" cy="2030222"/>
          </a:xfrm>
          <a:prstGeom prst="rect">
            <a:avLst/>
          </a:prstGeom>
          <a:noFill/>
          <a:ln>
            <a:noFill/>
          </a:ln>
        </p:spPr>
      </p:pic>
      <p:sp>
        <p:nvSpPr>
          <p:cNvPr id="296" name="Google Shape;296;p17"/>
          <p:cNvSpPr txBox="1"/>
          <p:nvPr/>
        </p:nvSpPr>
        <p:spPr>
          <a:xfrm>
            <a:off x="7830417" y="5104101"/>
            <a:ext cx="29972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incinerators</a:t>
            </a:r>
            <a:endParaRPr sz="1800" b="0" i="0" u="none" strike="noStrike" cap="none">
              <a:solidFill>
                <a:srgbClr val="000000"/>
              </a:solidFill>
              <a:latin typeface="Arial"/>
              <a:ea typeface="Arial"/>
              <a:cs typeface="Arial"/>
              <a:sym typeface="Arial"/>
            </a:endParaRPr>
          </a:p>
        </p:txBody>
      </p:sp>
      <p:pic>
        <p:nvPicPr>
          <p:cNvPr id="297" name="Google Shape;297;p17" descr="Bruleur"/>
          <p:cNvPicPr preferRelativeResize="0"/>
          <p:nvPr/>
        </p:nvPicPr>
        <p:blipFill rotWithShape="1">
          <a:blip r:embed="rId6">
            <a:alphaModFix/>
          </a:blip>
          <a:srcRect/>
          <a:stretch/>
        </p:blipFill>
        <p:spPr>
          <a:xfrm>
            <a:off x="7463605" y="3011368"/>
            <a:ext cx="1694788" cy="2061478"/>
          </a:xfrm>
          <a:prstGeom prst="rect">
            <a:avLst/>
          </a:prstGeom>
          <a:noFill/>
          <a:ln>
            <a:noFill/>
          </a:ln>
        </p:spPr>
      </p:pic>
      <p:sp>
        <p:nvSpPr>
          <p:cNvPr id="298" name="Google Shape;298;p17"/>
          <p:cNvSpPr txBox="1"/>
          <p:nvPr/>
        </p:nvSpPr>
        <p:spPr>
          <a:xfrm>
            <a:off x="126544" y="6115963"/>
            <a:ext cx="10884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baseline="30000">
                <a:solidFill>
                  <a:schemeClr val="dk1"/>
                </a:solidFill>
                <a:latin typeface="Arial"/>
                <a:ea typeface="Arial"/>
                <a:cs typeface="Arial"/>
                <a:sym typeface="Arial"/>
              </a:rPr>
              <a:t>1 </a:t>
            </a:r>
            <a:r>
              <a:rPr lang="en-US" sz="1000" b="0" i="0" u="none" strike="noStrike" cap="none">
                <a:solidFill>
                  <a:schemeClr val="dk1"/>
                </a:solidFill>
                <a:latin typeface="Arial"/>
                <a:ea typeface="Arial"/>
                <a:cs typeface="Arial"/>
                <a:sym typeface="Arial"/>
              </a:rPr>
              <a:t>Laboratory biosafety manual. 4th edition. Geneva: World Health Organization; 2021 (</a:t>
            </a:r>
            <a:r>
              <a:rPr lang="en-US" sz="10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https://www.who.int/publications/i/item/9789240011311</a:t>
            </a:r>
            <a:r>
              <a:rPr lang="en-US" sz="1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99" name="Google Shape;299;p17"/>
          <p:cNvSpPr txBox="1"/>
          <p:nvPr/>
        </p:nvSpPr>
        <p:spPr>
          <a:xfrm>
            <a:off x="9870863" y="218262"/>
            <a:ext cx="1840539" cy="430887"/>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Adapt according to the guidelines in your country</a:t>
            </a:r>
            <a:endParaRPr sz="1100" b="0" i="0" u="sng" strike="noStrike" cap="none">
              <a:solidFill>
                <a:srgbClr val="FFFFFF"/>
              </a:solidFill>
              <a:latin typeface="Arial"/>
              <a:ea typeface="Arial"/>
              <a:cs typeface="Arial"/>
              <a:sym typeface="Arial"/>
            </a:endParaRPr>
          </a:p>
        </p:txBody>
      </p:sp>
      <p:sp>
        <p:nvSpPr>
          <p:cNvPr id="300" name="Google Shape;300;p17"/>
          <p:cNvSpPr/>
          <p:nvPr/>
        </p:nvSpPr>
        <p:spPr>
          <a:xfrm>
            <a:off x="9410584" y="49164"/>
            <a:ext cx="460279" cy="670052"/>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301" name="Google Shape;301;p17" descr="Pencil"/>
          <p:cNvPicPr preferRelativeResize="0"/>
          <p:nvPr/>
        </p:nvPicPr>
        <p:blipFill rotWithShape="1">
          <a:blip r:embed="rId8">
            <a:alphaModFix/>
          </a:blip>
          <a:srcRect/>
          <a:stretch/>
        </p:blipFill>
        <p:spPr>
          <a:xfrm>
            <a:off x="9543145" y="129156"/>
            <a:ext cx="173202" cy="4876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215900" y="166869"/>
            <a:ext cx="11208238" cy="66069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Use appropriate PPE during sample collection and testing</a:t>
            </a:r>
            <a:endParaRPr>
              <a:latin typeface="Calibri"/>
              <a:ea typeface="Calibri"/>
              <a:cs typeface="Calibri"/>
              <a:sym typeface="Calibri"/>
            </a:endParaRPr>
          </a:p>
        </p:txBody>
      </p:sp>
      <p:sp>
        <p:nvSpPr>
          <p:cNvPr id="308" name="Google Shape;308;p9"/>
          <p:cNvSpPr txBox="1">
            <a:spLocks noGrp="1"/>
          </p:cNvSpPr>
          <p:nvPr>
            <p:ph type="body" idx="1"/>
          </p:nvPr>
        </p:nvSpPr>
        <p:spPr>
          <a:xfrm>
            <a:off x="434560" y="1124144"/>
            <a:ext cx="981345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b="1"/>
              <a:t>Put on appropriate Personal Protective Equipment (PPE)</a:t>
            </a:r>
            <a:endParaRPr/>
          </a:p>
          <a:p>
            <a:pPr marL="0" lvl="0" indent="0" algn="l" rtl="0">
              <a:lnSpc>
                <a:spcPct val="100000"/>
              </a:lnSpc>
              <a:spcBef>
                <a:spcPts val="0"/>
              </a:spcBef>
              <a:spcAft>
                <a:spcPts val="0"/>
              </a:spcAft>
              <a:buSzPts val="2000"/>
              <a:buNone/>
            </a:pPr>
            <a:endParaRPr b="1"/>
          </a:p>
          <a:p>
            <a:pPr marL="0" lvl="0" indent="0" algn="l" rtl="0">
              <a:lnSpc>
                <a:spcPct val="100000"/>
              </a:lnSpc>
              <a:spcBef>
                <a:spcPts val="0"/>
              </a:spcBef>
              <a:spcAft>
                <a:spcPts val="0"/>
              </a:spcAft>
              <a:buSzPts val="2000"/>
              <a:buNone/>
            </a:pPr>
            <a:r>
              <a:rPr lang="en-US" b="1"/>
              <a:t>PPE is always specific to the define risk (including biohazard), route of  exposure (blood, aerosol …) and procedure</a:t>
            </a:r>
            <a:endParaRPr b="1"/>
          </a:p>
          <a:p>
            <a:pPr marL="0" lvl="0" indent="0" algn="l" rtl="0">
              <a:lnSpc>
                <a:spcPct val="100000"/>
              </a:lnSpc>
              <a:spcBef>
                <a:spcPts val="0"/>
              </a:spcBef>
              <a:spcAft>
                <a:spcPts val="0"/>
              </a:spcAft>
              <a:buSzPts val="2000"/>
              <a:buNone/>
            </a:pPr>
            <a:endParaRPr b="1"/>
          </a:p>
          <a:p>
            <a:pPr marL="0" lvl="0" indent="0" algn="l" rtl="0">
              <a:lnSpc>
                <a:spcPct val="100000"/>
              </a:lnSpc>
              <a:spcBef>
                <a:spcPts val="0"/>
              </a:spcBef>
              <a:spcAft>
                <a:spcPts val="0"/>
              </a:spcAft>
              <a:buSzPts val="2000"/>
              <a:buNone/>
            </a:pPr>
            <a:r>
              <a:rPr lang="en-US" b="1"/>
              <a:t>Eg: covid-19 PPE ≠ Ebola PPE ≠ HIV PPE</a:t>
            </a:r>
            <a:endParaRPr b="1"/>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309" name="Google Shape;309;p9"/>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sz="1000"/>
          </a:p>
        </p:txBody>
      </p:sp>
      <p:grpSp>
        <p:nvGrpSpPr>
          <p:cNvPr id="310" name="Google Shape;310;p9"/>
          <p:cNvGrpSpPr/>
          <p:nvPr/>
        </p:nvGrpSpPr>
        <p:grpSpPr>
          <a:xfrm>
            <a:off x="9431865" y="1035336"/>
            <a:ext cx="2604615" cy="912633"/>
            <a:chOff x="7861998" y="1620818"/>
            <a:chExt cx="3394345" cy="502980"/>
          </a:xfrm>
        </p:grpSpPr>
        <p:sp>
          <p:nvSpPr>
            <p:cNvPr id="311" name="Google Shape;311;p9"/>
            <p:cNvSpPr txBox="1"/>
            <p:nvPr/>
          </p:nvSpPr>
          <p:spPr>
            <a:xfrm>
              <a:off x="8612298" y="1658245"/>
              <a:ext cx="2644045" cy="4071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Adapt according to the guidelines in your country</a:t>
              </a:r>
              <a:endParaRPr sz="1400" b="0" i="0" u="sng" strike="noStrike" cap="none">
                <a:solidFill>
                  <a:srgbClr val="FFFFFF"/>
                </a:solidFill>
                <a:latin typeface="Arial"/>
                <a:ea typeface="Arial"/>
                <a:cs typeface="Arial"/>
                <a:sym typeface="Arial"/>
              </a:endParaRPr>
            </a:p>
          </p:txBody>
        </p:sp>
        <p:sp>
          <p:nvSpPr>
            <p:cNvPr id="312" name="Google Shape;312;p9"/>
            <p:cNvSpPr/>
            <p:nvPr/>
          </p:nvSpPr>
          <p:spPr>
            <a:xfrm>
              <a:off x="7861998" y="1620818"/>
              <a:ext cx="750300" cy="50298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3" name="Google Shape;313;p9" descr="Pencil"/>
            <p:cNvPicPr preferRelativeResize="0"/>
            <p:nvPr/>
          </p:nvPicPr>
          <p:blipFill rotWithShape="1">
            <a:blip r:embed="rId3">
              <a:alphaModFix/>
            </a:blip>
            <a:srcRect/>
            <a:stretch/>
          </p:blipFill>
          <p:spPr>
            <a:xfrm>
              <a:off x="8072210" y="1677390"/>
              <a:ext cx="352462" cy="352462"/>
            </a:xfrm>
            <a:prstGeom prst="rect">
              <a:avLst/>
            </a:prstGeom>
            <a:noFill/>
            <a:ln>
              <a:noFill/>
            </a:ln>
          </p:spPr>
        </p:pic>
      </p:grpSp>
      <p:pic>
        <p:nvPicPr>
          <p:cNvPr id="314" name="Google Shape;314;p9"/>
          <p:cNvPicPr preferRelativeResize="0"/>
          <p:nvPr/>
        </p:nvPicPr>
        <p:blipFill rotWithShape="1">
          <a:blip r:embed="rId4">
            <a:alphaModFix/>
          </a:blip>
          <a:srcRect/>
          <a:stretch/>
        </p:blipFill>
        <p:spPr>
          <a:xfrm>
            <a:off x="4868558" y="4622351"/>
            <a:ext cx="999589" cy="1014677"/>
          </a:xfrm>
          <a:prstGeom prst="rect">
            <a:avLst/>
          </a:prstGeom>
          <a:noFill/>
          <a:ln>
            <a:noFill/>
          </a:ln>
        </p:spPr>
      </p:pic>
      <p:pic>
        <p:nvPicPr>
          <p:cNvPr id="315" name="Google Shape;315;p9"/>
          <p:cNvPicPr preferRelativeResize="0"/>
          <p:nvPr/>
        </p:nvPicPr>
        <p:blipFill rotWithShape="1">
          <a:blip r:embed="rId5">
            <a:alphaModFix/>
          </a:blip>
          <a:srcRect/>
          <a:stretch/>
        </p:blipFill>
        <p:spPr>
          <a:xfrm>
            <a:off x="3650030" y="4695548"/>
            <a:ext cx="625531" cy="1014678"/>
          </a:xfrm>
          <a:prstGeom prst="rect">
            <a:avLst/>
          </a:prstGeom>
          <a:noFill/>
          <a:ln>
            <a:noFill/>
          </a:ln>
        </p:spPr>
      </p:pic>
      <p:sp>
        <p:nvSpPr>
          <p:cNvPr id="316" name="Google Shape;316;p9"/>
          <p:cNvSpPr txBox="1"/>
          <p:nvPr/>
        </p:nvSpPr>
        <p:spPr>
          <a:xfrm>
            <a:off x="1943990" y="5867460"/>
            <a:ext cx="137284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Visor</a:t>
            </a:r>
            <a:endParaRPr sz="1200" b="1" i="0" u="none" strike="noStrike" cap="none">
              <a:solidFill>
                <a:srgbClr val="000000"/>
              </a:solidFill>
              <a:latin typeface="Calibri"/>
              <a:ea typeface="Calibri"/>
              <a:cs typeface="Calibri"/>
              <a:sym typeface="Calibri"/>
            </a:endParaRPr>
          </a:p>
        </p:txBody>
      </p:sp>
      <p:sp>
        <p:nvSpPr>
          <p:cNvPr id="317" name="Google Shape;317;p9"/>
          <p:cNvSpPr txBox="1"/>
          <p:nvPr/>
        </p:nvSpPr>
        <p:spPr>
          <a:xfrm>
            <a:off x="3364605" y="5682794"/>
            <a:ext cx="115710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Lab coat or gown</a:t>
            </a:r>
            <a:endParaRPr sz="1200" b="1" i="0" u="none" strike="noStrike" cap="none">
              <a:solidFill>
                <a:srgbClr val="000000"/>
              </a:solidFill>
              <a:latin typeface="Calibri"/>
              <a:ea typeface="Calibri"/>
              <a:cs typeface="Calibri"/>
              <a:sym typeface="Calibri"/>
            </a:endParaRPr>
          </a:p>
        </p:txBody>
      </p:sp>
      <p:sp>
        <p:nvSpPr>
          <p:cNvPr id="318" name="Google Shape;318;p9"/>
          <p:cNvSpPr txBox="1"/>
          <p:nvPr/>
        </p:nvSpPr>
        <p:spPr>
          <a:xfrm>
            <a:off x="4868558" y="5867460"/>
            <a:ext cx="94784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Gloves</a:t>
            </a:r>
            <a:endParaRPr sz="1200" b="1" i="0" u="none" strike="noStrike" cap="none">
              <a:solidFill>
                <a:srgbClr val="000000"/>
              </a:solidFill>
              <a:latin typeface="Calibri"/>
              <a:ea typeface="Calibri"/>
              <a:cs typeface="Calibri"/>
              <a:sym typeface="Calibri"/>
            </a:endParaRPr>
          </a:p>
        </p:txBody>
      </p:sp>
      <p:sp>
        <p:nvSpPr>
          <p:cNvPr id="319" name="Google Shape;319;p9"/>
          <p:cNvSpPr txBox="1"/>
          <p:nvPr/>
        </p:nvSpPr>
        <p:spPr>
          <a:xfrm>
            <a:off x="8486420" y="5867460"/>
            <a:ext cx="232906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Overshoes</a:t>
            </a:r>
            <a:endParaRPr sz="1200" b="1" i="0" u="none" strike="noStrike" cap="none">
              <a:solidFill>
                <a:srgbClr val="000000"/>
              </a:solidFill>
              <a:latin typeface="Calibri"/>
              <a:ea typeface="Calibri"/>
              <a:cs typeface="Calibri"/>
              <a:sym typeface="Calibri"/>
            </a:endParaRPr>
          </a:p>
        </p:txBody>
      </p:sp>
      <p:pic>
        <p:nvPicPr>
          <p:cNvPr id="320" name="Google Shape;320;p9"/>
          <p:cNvPicPr preferRelativeResize="0"/>
          <p:nvPr/>
        </p:nvPicPr>
        <p:blipFill rotWithShape="1">
          <a:blip r:embed="rId6">
            <a:alphaModFix/>
          </a:blip>
          <a:srcRect/>
          <a:stretch/>
        </p:blipFill>
        <p:spPr>
          <a:xfrm>
            <a:off x="2161953" y="4792128"/>
            <a:ext cx="936915" cy="852983"/>
          </a:xfrm>
          <a:prstGeom prst="rect">
            <a:avLst/>
          </a:prstGeom>
          <a:noFill/>
          <a:ln>
            <a:noFill/>
          </a:ln>
        </p:spPr>
      </p:pic>
      <p:sp>
        <p:nvSpPr>
          <p:cNvPr id="321" name="Google Shape;321;p9"/>
          <p:cNvSpPr txBox="1"/>
          <p:nvPr/>
        </p:nvSpPr>
        <p:spPr>
          <a:xfrm>
            <a:off x="6156527" y="5867460"/>
            <a:ext cx="1470025"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Cap</a:t>
            </a:r>
            <a:endParaRPr sz="1200" b="1" i="0" u="none" strike="noStrike" cap="none">
              <a:solidFill>
                <a:srgbClr val="000000"/>
              </a:solidFill>
              <a:latin typeface="Calibri"/>
              <a:ea typeface="Calibri"/>
              <a:cs typeface="Calibri"/>
              <a:sym typeface="Calibri"/>
            </a:endParaRPr>
          </a:p>
        </p:txBody>
      </p:sp>
      <p:pic>
        <p:nvPicPr>
          <p:cNvPr id="322" name="Google Shape;322;p9"/>
          <p:cNvPicPr preferRelativeResize="0"/>
          <p:nvPr/>
        </p:nvPicPr>
        <p:blipFill rotWithShape="1">
          <a:blip r:embed="rId7">
            <a:alphaModFix/>
          </a:blip>
          <a:srcRect/>
          <a:stretch/>
        </p:blipFill>
        <p:spPr>
          <a:xfrm>
            <a:off x="703383" y="4800728"/>
            <a:ext cx="1026403" cy="852983"/>
          </a:xfrm>
          <a:prstGeom prst="rect">
            <a:avLst/>
          </a:prstGeom>
          <a:noFill/>
          <a:ln>
            <a:noFill/>
          </a:ln>
        </p:spPr>
      </p:pic>
      <p:sp>
        <p:nvSpPr>
          <p:cNvPr id="323" name="Google Shape;323;p9"/>
          <p:cNvSpPr txBox="1"/>
          <p:nvPr/>
        </p:nvSpPr>
        <p:spPr>
          <a:xfrm>
            <a:off x="414354" y="5867460"/>
            <a:ext cx="15240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Mask</a:t>
            </a:r>
            <a:endParaRPr sz="1200" b="1" i="0" u="none" strike="noStrike" cap="none">
              <a:solidFill>
                <a:srgbClr val="000000"/>
              </a:solidFill>
              <a:latin typeface="Calibri"/>
              <a:ea typeface="Calibri"/>
              <a:cs typeface="Calibri"/>
              <a:sym typeface="Calibri"/>
            </a:endParaRPr>
          </a:p>
        </p:txBody>
      </p:sp>
      <p:pic>
        <p:nvPicPr>
          <p:cNvPr id="324" name="Google Shape;324;p9"/>
          <p:cNvPicPr preferRelativeResize="0"/>
          <p:nvPr/>
        </p:nvPicPr>
        <p:blipFill rotWithShape="1">
          <a:blip r:embed="rId8">
            <a:alphaModFix/>
          </a:blip>
          <a:srcRect/>
          <a:stretch/>
        </p:blipFill>
        <p:spPr>
          <a:xfrm>
            <a:off x="7626552" y="4919366"/>
            <a:ext cx="1100238" cy="774319"/>
          </a:xfrm>
          <a:prstGeom prst="rect">
            <a:avLst/>
          </a:prstGeom>
          <a:noFill/>
          <a:ln>
            <a:noFill/>
          </a:ln>
        </p:spPr>
      </p:pic>
      <p:sp>
        <p:nvSpPr>
          <p:cNvPr id="325" name="Google Shape;325;p9"/>
          <p:cNvSpPr txBox="1"/>
          <p:nvPr/>
        </p:nvSpPr>
        <p:spPr>
          <a:xfrm>
            <a:off x="7268085" y="5867460"/>
            <a:ext cx="131554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Glasses</a:t>
            </a:r>
            <a:endParaRPr sz="1200" b="1" i="0" u="none" strike="noStrike" cap="none">
              <a:solidFill>
                <a:srgbClr val="000000"/>
              </a:solidFill>
              <a:latin typeface="Calibri"/>
              <a:ea typeface="Calibri"/>
              <a:cs typeface="Calibri"/>
              <a:sym typeface="Calibri"/>
            </a:endParaRPr>
          </a:p>
        </p:txBody>
      </p:sp>
      <p:pic>
        <p:nvPicPr>
          <p:cNvPr id="326" name="Google Shape;326;p9"/>
          <p:cNvPicPr preferRelativeResize="0"/>
          <p:nvPr/>
        </p:nvPicPr>
        <p:blipFill rotWithShape="1">
          <a:blip r:embed="rId9">
            <a:alphaModFix/>
          </a:blip>
          <a:srcRect/>
          <a:stretch/>
        </p:blipFill>
        <p:spPr>
          <a:xfrm>
            <a:off x="9259146" y="4926828"/>
            <a:ext cx="891244" cy="746561"/>
          </a:xfrm>
          <a:prstGeom prst="rect">
            <a:avLst/>
          </a:prstGeom>
          <a:noFill/>
          <a:ln>
            <a:noFill/>
          </a:ln>
        </p:spPr>
      </p:pic>
      <p:grpSp>
        <p:nvGrpSpPr>
          <p:cNvPr id="327" name="Google Shape;327;p9"/>
          <p:cNvGrpSpPr/>
          <p:nvPr/>
        </p:nvGrpSpPr>
        <p:grpSpPr>
          <a:xfrm>
            <a:off x="6428811" y="4768727"/>
            <a:ext cx="839274" cy="941691"/>
            <a:chOff x="6428811" y="4768727"/>
            <a:chExt cx="839274" cy="941691"/>
          </a:xfrm>
        </p:grpSpPr>
        <p:pic>
          <p:nvPicPr>
            <p:cNvPr id="328" name="Google Shape;328;p9"/>
            <p:cNvPicPr preferRelativeResize="0"/>
            <p:nvPr/>
          </p:nvPicPr>
          <p:blipFill rotWithShape="1">
            <a:blip r:embed="rId10">
              <a:alphaModFix/>
            </a:blip>
            <a:srcRect/>
            <a:stretch/>
          </p:blipFill>
          <p:spPr>
            <a:xfrm>
              <a:off x="6428811" y="4768727"/>
              <a:ext cx="839274" cy="941691"/>
            </a:xfrm>
            <a:prstGeom prst="rect">
              <a:avLst/>
            </a:prstGeom>
            <a:noFill/>
            <a:ln>
              <a:noFill/>
            </a:ln>
          </p:spPr>
        </p:pic>
        <p:sp>
          <p:nvSpPr>
            <p:cNvPr id="329" name="Google Shape;329;p9"/>
            <p:cNvSpPr/>
            <p:nvPr/>
          </p:nvSpPr>
          <p:spPr>
            <a:xfrm>
              <a:off x="6603291" y="5080960"/>
              <a:ext cx="549752" cy="132522"/>
            </a:xfrm>
            <a:prstGeom prst="rect">
              <a:avLst/>
            </a:prstGeom>
            <a:solidFill>
              <a:schemeClr val="accent1"/>
            </a:solidFill>
            <a:ln w="25400" cap="flat" cmpd="sng">
              <a:solidFill>
                <a:srgbClr val="0062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30" name="Google Shape;330;p9"/>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graphicFrame>
        <p:nvGraphicFramePr>
          <p:cNvPr id="331" name="Google Shape;331;p9"/>
          <p:cNvGraphicFramePr/>
          <p:nvPr/>
        </p:nvGraphicFramePr>
        <p:xfrm>
          <a:off x="504879" y="3114645"/>
          <a:ext cx="9935850" cy="1554510"/>
        </p:xfrm>
        <a:graphic>
          <a:graphicData uri="http://schemas.openxmlformats.org/drawingml/2006/table">
            <a:tbl>
              <a:tblPr firstRow="1" bandRow="1">
                <a:noFill/>
                <a:tableStyleId>{56E96F64-0729-4580-B8B6-40918243E4BB}</a:tableStyleId>
              </a:tblPr>
              <a:tblGrid>
                <a:gridCol w="3311950">
                  <a:extLst>
                    <a:ext uri="{9D8B030D-6E8A-4147-A177-3AD203B41FA5}">
                      <a16:colId xmlns:a16="http://schemas.microsoft.com/office/drawing/2014/main" val="20000"/>
                    </a:ext>
                  </a:extLst>
                </a:gridCol>
                <a:gridCol w="3311950">
                  <a:extLst>
                    <a:ext uri="{9D8B030D-6E8A-4147-A177-3AD203B41FA5}">
                      <a16:colId xmlns:a16="http://schemas.microsoft.com/office/drawing/2014/main" val="20001"/>
                    </a:ext>
                  </a:extLst>
                </a:gridCol>
                <a:gridCol w="3311950">
                  <a:extLst>
                    <a:ext uri="{9D8B030D-6E8A-4147-A177-3AD203B41FA5}">
                      <a16:colId xmlns:a16="http://schemas.microsoft.com/office/drawing/2014/main" val="20002"/>
                    </a:ext>
                  </a:extLst>
                </a:gridCol>
              </a:tblGrid>
              <a:tr h="183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Procedure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Infectious agent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PPE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Sample collection (lancet, needle) and testing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HIV</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latin typeface="Calibri"/>
                          <a:ea typeface="Calibri"/>
                          <a:cs typeface="Calibri"/>
                          <a:sym typeface="Calibri"/>
                        </a:rPr>
                        <a:t>Non-sterile gloves</a:t>
                      </a:r>
                      <a:endParaRPr sz="1400" u="none" strike="noStrike" cap="none"/>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latin typeface="Calibri"/>
                          <a:ea typeface="Calibri"/>
                          <a:cs typeface="Calibri"/>
                          <a:sym typeface="Calibri"/>
                        </a:rPr>
                        <a:t>Lab coat or gown</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Sample collection and testing</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Covid-19</a:t>
                      </a:r>
                      <a:endParaRPr sz="1400" u="none" strike="noStrike" cap="none"/>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1700"/>
                        <a:buFont typeface="Noto Sans Symbols"/>
                        <a:buChar char="∙"/>
                      </a:pPr>
                      <a:r>
                        <a:rPr lang="en-US" sz="1400" u="none" strike="noStrike" cap="none">
                          <a:latin typeface="Calibri"/>
                          <a:ea typeface="Calibri"/>
                          <a:cs typeface="Calibri"/>
                          <a:sym typeface="Calibri"/>
                        </a:rPr>
                        <a:t>Non-sterile gloves; sing</a:t>
                      </a:r>
                      <a:r>
                        <a:rPr lang="en-US" sz="1400" u="none" strike="noStrike" cap="none">
                          <a:solidFill>
                            <a:schemeClr val="dk1"/>
                          </a:solidFill>
                          <a:latin typeface="Calibri"/>
                          <a:ea typeface="Calibri"/>
                          <a:cs typeface="Calibri"/>
                          <a:sym typeface="Calibri"/>
                        </a:rPr>
                        <a:t>le-u</a:t>
                      </a:r>
                      <a:r>
                        <a:rPr lang="en-US" sz="1400" u="none" strike="noStrike" cap="none">
                          <a:latin typeface="Calibri"/>
                          <a:ea typeface="Calibri"/>
                          <a:cs typeface="Calibri"/>
                          <a:sym typeface="Calibri"/>
                        </a:rPr>
                        <a:t>se only </a:t>
                      </a:r>
                      <a:endParaRPr sz="1400" u="none" strike="noStrike" cap="none"/>
                    </a:p>
                    <a:p>
                      <a:pPr marL="342900" marR="0" lvl="0" indent="-342900" algn="l" rtl="0">
                        <a:lnSpc>
                          <a:spcPct val="100000"/>
                        </a:lnSpc>
                        <a:spcBef>
                          <a:spcPts val="0"/>
                        </a:spcBef>
                        <a:spcAft>
                          <a:spcPts val="0"/>
                        </a:spcAft>
                        <a:buClr>
                          <a:schemeClr val="dk1"/>
                        </a:buClr>
                        <a:buSzPts val="1700"/>
                        <a:buFont typeface="Noto Sans Symbols"/>
                        <a:buChar char="∙"/>
                      </a:pPr>
                      <a:r>
                        <a:rPr lang="en-US" sz="1400" u="none" strike="noStrike" cap="none">
                          <a:latin typeface="Calibri"/>
                          <a:ea typeface="Calibri"/>
                          <a:cs typeface="Calibri"/>
                          <a:sym typeface="Calibri"/>
                        </a:rPr>
                        <a:t>Gown</a:t>
                      </a:r>
                      <a:endParaRPr sz="1400" u="none" strike="noStrike" cap="none" baseline="30000">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700"/>
                        <a:buFont typeface="Noto Sans Symbols"/>
                        <a:buChar char="∙"/>
                      </a:pPr>
                      <a:r>
                        <a:rPr lang="en-US" sz="1400" u="none" strike="noStrike" cap="none">
                          <a:latin typeface="Calibri"/>
                          <a:ea typeface="Calibri"/>
                          <a:cs typeface="Calibri"/>
                          <a:sym typeface="Calibri"/>
                        </a:rPr>
                        <a:t>Medical mask </a:t>
                      </a:r>
                      <a:endParaRPr sz="1400" b="0" i="0" u="none" strike="noStrike" cap="none" baseline="3000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7"/>
          <p:cNvSpPr txBox="1">
            <a:spLocks noGrp="1"/>
          </p:cNvSpPr>
          <p:nvPr>
            <p:ph type="title"/>
          </p:nvPr>
        </p:nvSpPr>
        <p:spPr>
          <a:xfrm>
            <a:off x="196932" y="209630"/>
            <a:ext cx="1051560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t>Cleaning and disinfection of workstation (1/3)</a:t>
            </a:r>
            <a:endParaRPr/>
          </a:p>
        </p:txBody>
      </p:sp>
      <p:sp>
        <p:nvSpPr>
          <p:cNvPr id="337" name="Google Shape;337;p47"/>
          <p:cNvSpPr txBox="1">
            <a:spLocks noGrp="1"/>
          </p:cNvSpPr>
          <p:nvPr>
            <p:ph type="body" idx="1"/>
          </p:nvPr>
        </p:nvSpPr>
        <p:spPr>
          <a:xfrm>
            <a:off x="165952" y="1394565"/>
            <a:ext cx="11512137" cy="4872492"/>
          </a:xfrm>
          <a:prstGeom prst="rect">
            <a:avLst/>
          </a:prstGeom>
          <a:noFill/>
          <a:ln>
            <a:noFill/>
          </a:ln>
        </p:spPr>
        <p:txBody>
          <a:bodyPr spcFirstLastPara="1" wrap="square" lIns="91425" tIns="45700" rIns="91425" bIns="45700" anchor="t" anchorCtr="0">
            <a:normAutofit fontScale="77500" lnSpcReduction="20000"/>
          </a:bodyPr>
          <a:lstStyle/>
          <a:p>
            <a:pPr marL="101600" lvl="0" indent="0" algn="l" rtl="0">
              <a:lnSpc>
                <a:spcPct val="100000"/>
              </a:lnSpc>
              <a:spcBef>
                <a:spcPts val="1000"/>
              </a:spcBef>
              <a:spcAft>
                <a:spcPts val="0"/>
              </a:spcAft>
              <a:buSzPct val="92165"/>
              <a:buNone/>
            </a:pPr>
            <a:r>
              <a:rPr lang="en-US" sz="2800" b="0" i="0">
                <a:latin typeface="Calibri"/>
                <a:ea typeface="Calibri"/>
                <a:cs typeface="Calibri"/>
                <a:sym typeface="Calibri"/>
              </a:rPr>
              <a:t>Workstation must </a:t>
            </a:r>
            <a:r>
              <a:rPr lang="en-US" sz="2800">
                <a:latin typeface="Calibri"/>
                <a:ea typeface="Calibri"/>
                <a:cs typeface="Calibri"/>
                <a:sym typeface="Calibri"/>
              </a:rPr>
              <a:t>be washable and support disinfection:</a:t>
            </a:r>
            <a:endParaRPr/>
          </a:p>
          <a:p>
            <a:pPr marL="101600" lvl="0" indent="0" algn="l" rtl="0">
              <a:lnSpc>
                <a:spcPct val="100000"/>
              </a:lnSpc>
              <a:spcBef>
                <a:spcPts val="1000"/>
              </a:spcBef>
              <a:spcAft>
                <a:spcPts val="0"/>
              </a:spcAft>
              <a:buSzPct val="92165"/>
              <a:buNone/>
            </a:pPr>
            <a:r>
              <a:rPr lang="en-US" sz="2800" b="1" i="0" u="sng">
                <a:latin typeface="Calibri"/>
                <a:ea typeface="Calibri"/>
                <a:cs typeface="Calibri"/>
                <a:sym typeface="Calibri"/>
              </a:rPr>
              <a:t>Cleaning:</a:t>
            </a:r>
            <a:r>
              <a:rPr lang="en-US" sz="2800" b="1" i="0">
                <a:latin typeface="Calibri"/>
                <a:ea typeface="Calibri"/>
                <a:cs typeface="Calibri"/>
                <a:sym typeface="Calibri"/>
              </a:rPr>
              <a:t> </a:t>
            </a:r>
            <a:r>
              <a:rPr lang="en-US" sz="2800" b="0" i="0">
                <a:latin typeface="Calibri"/>
                <a:ea typeface="Calibri"/>
                <a:cs typeface="Calibri"/>
                <a:sym typeface="Calibri"/>
              </a:rPr>
              <a:t>removes germs, dirt and impurities from surfaces (using water, soap and scrubbing)</a:t>
            </a:r>
            <a:endParaRPr sz="2800" b="0" i="0" u="sng">
              <a:latin typeface="Calibri"/>
              <a:ea typeface="Calibri"/>
              <a:cs typeface="Calibri"/>
              <a:sym typeface="Calibri"/>
            </a:endParaRPr>
          </a:p>
          <a:p>
            <a:pPr marL="101600" lvl="0" indent="0" algn="l" rtl="0">
              <a:lnSpc>
                <a:spcPct val="100000"/>
              </a:lnSpc>
              <a:spcBef>
                <a:spcPts val="1000"/>
              </a:spcBef>
              <a:spcAft>
                <a:spcPts val="0"/>
              </a:spcAft>
              <a:buSzPct val="92165"/>
              <a:buNone/>
            </a:pPr>
            <a:r>
              <a:rPr lang="en-US" sz="2800" b="1" i="0" u="sng">
                <a:latin typeface="Calibri"/>
                <a:ea typeface="Calibri"/>
                <a:cs typeface="Calibri"/>
                <a:sym typeface="Calibri"/>
              </a:rPr>
              <a:t>Disinfection</a:t>
            </a:r>
            <a:r>
              <a:rPr lang="en-US" sz="2800" b="1" i="0">
                <a:latin typeface="Calibri"/>
                <a:ea typeface="Calibri"/>
                <a:cs typeface="Calibri"/>
                <a:sym typeface="Calibri"/>
              </a:rPr>
              <a:t>:</a:t>
            </a:r>
            <a:endParaRPr sz="2800" b="1">
              <a:latin typeface="Calibri"/>
              <a:ea typeface="Calibri"/>
              <a:cs typeface="Calibri"/>
              <a:sym typeface="Calibri"/>
            </a:endParaRPr>
          </a:p>
          <a:p>
            <a:pPr marL="914400" lvl="1" indent="-342900" algn="l" rtl="0">
              <a:lnSpc>
                <a:spcPct val="100000"/>
              </a:lnSpc>
              <a:spcBef>
                <a:spcPts val="500"/>
              </a:spcBef>
              <a:spcAft>
                <a:spcPts val="0"/>
              </a:spcAft>
              <a:buSzPct val="82949"/>
              <a:buChar char="•"/>
            </a:pPr>
            <a:r>
              <a:rPr lang="en-US" sz="2800" b="0" i="0">
                <a:latin typeface="Calibri"/>
                <a:ea typeface="Calibri"/>
                <a:cs typeface="Calibri"/>
                <a:sym typeface="Calibri"/>
              </a:rPr>
              <a:t>Kills germs and pathogens</a:t>
            </a:r>
            <a:endParaRPr sz="2800">
              <a:latin typeface="Calibri"/>
              <a:ea typeface="Calibri"/>
              <a:cs typeface="Calibri"/>
              <a:sym typeface="Calibri"/>
            </a:endParaRPr>
          </a:p>
          <a:p>
            <a:pPr marL="914400" lvl="1" indent="-342900" algn="l" rtl="0">
              <a:lnSpc>
                <a:spcPct val="100000"/>
              </a:lnSpc>
              <a:spcBef>
                <a:spcPts val="500"/>
              </a:spcBef>
              <a:spcAft>
                <a:spcPts val="0"/>
              </a:spcAft>
              <a:buSzPct val="82949"/>
              <a:buChar char="•"/>
            </a:pPr>
            <a:r>
              <a:rPr lang="en-US" sz="2800" b="0" i="0">
                <a:latin typeface="Calibri"/>
                <a:ea typeface="Calibri"/>
                <a:cs typeface="Calibri"/>
                <a:sym typeface="Calibri"/>
              </a:rPr>
              <a:t>Keeps work surface clean</a:t>
            </a:r>
            <a:endParaRPr sz="2800">
              <a:latin typeface="Calibri"/>
              <a:ea typeface="Calibri"/>
              <a:cs typeface="Calibri"/>
              <a:sym typeface="Calibri"/>
            </a:endParaRPr>
          </a:p>
          <a:p>
            <a:pPr marL="914400" lvl="1" indent="-342900" algn="l" rtl="0">
              <a:lnSpc>
                <a:spcPct val="100000"/>
              </a:lnSpc>
              <a:spcBef>
                <a:spcPts val="500"/>
              </a:spcBef>
              <a:spcAft>
                <a:spcPts val="0"/>
              </a:spcAft>
              <a:buSzPct val="82949"/>
              <a:buChar char="•"/>
            </a:pPr>
            <a:r>
              <a:rPr lang="en-US" sz="2800" b="0" i="0">
                <a:latin typeface="Calibri"/>
                <a:ea typeface="Calibri"/>
                <a:cs typeface="Calibri"/>
                <a:sym typeface="Calibri"/>
              </a:rPr>
              <a:t>Prevents cross-contamination</a:t>
            </a:r>
            <a:endParaRPr sz="2800">
              <a:latin typeface="Calibri"/>
              <a:ea typeface="Calibri"/>
              <a:cs typeface="Calibri"/>
              <a:sym typeface="Calibri"/>
            </a:endParaRPr>
          </a:p>
          <a:p>
            <a:pPr marL="914400" lvl="1" indent="-342900" algn="l" rtl="0">
              <a:lnSpc>
                <a:spcPct val="100000"/>
              </a:lnSpc>
              <a:spcBef>
                <a:spcPts val="500"/>
              </a:spcBef>
              <a:spcAft>
                <a:spcPts val="0"/>
              </a:spcAft>
              <a:buSzPct val="82949"/>
              <a:buChar char="•"/>
            </a:pPr>
            <a:r>
              <a:rPr lang="en-US" sz="2800" b="0" i="0">
                <a:latin typeface="Calibri"/>
                <a:ea typeface="Calibri"/>
                <a:cs typeface="Calibri"/>
                <a:sym typeface="Calibri"/>
              </a:rPr>
              <a:t>Reduces risks of infection</a:t>
            </a:r>
            <a:endParaRPr sz="2800">
              <a:latin typeface="Calibri"/>
              <a:ea typeface="Calibri"/>
              <a:cs typeface="Calibri"/>
              <a:sym typeface="Calibri"/>
            </a:endParaRPr>
          </a:p>
          <a:p>
            <a:pPr marL="101600" lvl="0" indent="0" algn="ctr" rtl="0">
              <a:lnSpc>
                <a:spcPct val="100000"/>
              </a:lnSpc>
              <a:spcBef>
                <a:spcPts val="1000"/>
              </a:spcBef>
              <a:spcAft>
                <a:spcPts val="0"/>
              </a:spcAft>
              <a:buSzPct val="99254"/>
              <a:buNone/>
            </a:pPr>
            <a:r>
              <a:rPr lang="en-US" sz="2600" b="1"/>
              <a:t>Always clean before desinfection</a:t>
            </a:r>
            <a:endParaRPr sz="2600" b="1"/>
          </a:p>
          <a:p>
            <a:pPr marL="101600" lvl="0" indent="0" algn="l" rtl="0">
              <a:lnSpc>
                <a:spcPct val="100000"/>
              </a:lnSpc>
              <a:spcBef>
                <a:spcPts val="1000"/>
              </a:spcBef>
              <a:spcAft>
                <a:spcPts val="0"/>
              </a:spcAft>
              <a:buSzPct val="107526"/>
              <a:buNone/>
            </a:pPr>
            <a:endParaRPr sz="2400"/>
          </a:p>
          <a:p>
            <a:pPr marL="101600" lvl="0" indent="0" algn="l" rtl="0">
              <a:lnSpc>
                <a:spcPct val="100000"/>
              </a:lnSpc>
              <a:spcBef>
                <a:spcPts val="1000"/>
              </a:spcBef>
              <a:spcAft>
                <a:spcPts val="0"/>
              </a:spcAft>
              <a:buSzPct val="107526"/>
              <a:buNone/>
            </a:pPr>
            <a:r>
              <a:rPr lang="en-US" sz="2400"/>
              <a:t>Differents solutions can be used: </a:t>
            </a:r>
            <a:r>
              <a:rPr lang="en-US" sz="2400" b="1"/>
              <a:t>Bleach/chlorine solutions,</a:t>
            </a:r>
            <a:r>
              <a:rPr lang="en-US" sz="2400"/>
              <a:t> surfanios….</a:t>
            </a:r>
            <a:endParaRPr/>
          </a:p>
          <a:p>
            <a:pPr marL="101600" lvl="0" indent="0" algn="l" rtl="0">
              <a:lnSpc>
                <a:spcPct val="100000"/>
              </a:lnSpc>
              <a:spcBef>
                <a:spcPts val="1000"/>
              </a:spcBef>
              <a:spcAft>
                <a:spcPts val="0"/>
              </a:spcAft>
              <a:buSzPct val="107526"/>
              <a:buNone/>
            </a:pPr>
            <a:r>
              <a:rPr lang="en-US" sz="2400"/>
              <a:t>Different concentrations must be used depending on:</a:t>
            </a:r>
            <a:endParaRPr/>
          </a:p>
          <a:p>
            <a:pPr marL="457200" lvl="0" indent="-355600" algn="l" rtl="0">
              <a:lnSpc>
                <a:spcPct val="100000"/>
              </a:lnSpc>
              <a:spcBef>
                <a:spcPts val="1000"/>
              </a:spcBef>
              <a:spcAft>
                <a:spcPts val="0"/>
              </a:spcAft>
              <a:buSzPct val="107526"/>
              <a:buFont typeface="Arial"/>
              <a:buChar char="-"/>
            </a:pPr>
            <a:r>
              <a:rPr lang="en-US" sz="2400"/>
              <a:t>what needs to be cleaned/desinfect (general cleaning, spills…), </a:t>
            </a:r>
            <a:endParaRPr/>
          </a:p>
          <a:p>
            <a:pPr marL="457200" lvl="0" indent="-355600" algn="l" rtl="0">
              <a:lnSpc>
                <a:spcPct val="100000"/>
              </a:lnSpc>
              <a:spcBef>
                <a:spcPts val="1000"/>
              </a:spcBef>
              <a:spcAft>
                <a:spcPts val="0"/>
              </a:spcAft>
              <a:buSzPct val="107526"/>
              <a:buFont typeface="Arial"/>
              <a:buChar char="-"/>
            </a:pPr>
            <a:r>
              <a:rPr lang="en-US" sz="2400"/>
              <a:t>Infectious agents risk (eg: HIV vs Ebola vs Covid vs TB..)</a:t>
            </a:r>
            <a:endParaRPr/>
          </a:p>
          <a:p>
            <a:pPr marL="101600" lvl="0" indent="0" algn="l" rtl="0">
              <a:lnSpc>
                <a:spcPct val="100000"/>
              </a:lnSpc>
              <a:spcBef>
                <a:spcPts val="1000"/>
              </a:spcBef>
              <a:spcAft>
                <a:spcPts val="0"/>
              </a:spcAft>
              <a:buSzPct val="129032"/>
              <a:buNone/>
            </a:pPr>
            <a:endParaRPr/>
          </a:p>
        </p:txBody>
      </p:sp>
      <p:sp>
        <p:nvSpPr>
          <p:cNvPr id="338" name="Google Shape;338;p4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grpSp>
        <p:nvGrpSpPr>
          <p:cNvPr id="339" name="Google Shape;339;p47"/>
          <p:cNvGrpSpPr/>
          <p:nvPr/>
        </p:nvGrpSpPr>
        <p:grpSpPr>
          <a:xfrm>
            <a:off x="9421433" y="590943"/>
            <a:ext cx="2604615" cy="912633"/>
            <a:chOff x="7861998" y="1620818"/>
            <a:chExt cx="3394345" cy="502980"/>
          </a:xfrm>
        </p:grpSpPr>
        <p:sp>
          <p:nvSpPr>
            <p:cNvPr id="340" name="Google Shape;340;p47"/>
            <p:cNvSpPr txBox="1"/>
            <p:nvPr/>
          </p:nvSpPr>
          <p:spPr>
            <a:xfrm>
              <a:off x="8612298" y="1658245"/>
              <a:ext cx="2644045" cy="4071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Adapt according to the guidelines in your country</a:t>
              </a:r>
              <a:endParaRPr sz="1400" b="0" i="0" u="sng" strike="noStrike" cap="none">
                <a:solidFill>
                  <a:srgbClr val="FFFFFF"/>
                </a:solidFill>
                <a:latin typeface="Arial"/>
                <a:ea typeface="Arial"/>
                <a:cs typeface="Arial"/>
                <a:sym typeface="Arial"/>
              </a:endParaRPr>
            </a:p>
          </p:txBody>
        </p:sp>
        <p:sp>
          <p:nvSpPr>
            <p:cNvPr id="341" name="Google Shape;341;p47"/>
            <p:cNvSpPr/>
            <p:nvPr/>
          </p:nvSpPr>
          <p:spPr>
            <a:xfrm>
              <a:off x="7861998" y="1620818"/>
              <a:ext cx="750300" cy="50298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42" name="Google Shape;342;p47" descr="Pencil"/>
            <p:cNvPicPr preferRelativeResize="0"/>
            <p:nvPr/>
          </p:nvPicPr>
          <p:blipFill rotWithShape="1">
            <a:blip r:embed="rId3">
              <a:alphaModFix/>
            </a:blip>
            <a:srcRect/>
            <a:stretch/>
          </p:blipFill>
          <p:spPr>
            <a:xfrm>
              <a:off x="8072210" y="1677390"/>
              <a:ext cx="352462" cy="352462"/>
            </a:xfrm>
            <a:prstGeom prst="rect">
              <a:avLst/>
            </a:prstGeom>
            <a:noFill/>
            <a:ln>
              <a:noFill/>
            </a:ln>
          </p:spPr>
        </p:pic>
      </p:grpSp>
      <p:sp>
        <p:nvSpPr>
          <p:cNvPr id="343" name="Google Shape;343;p47"/>
          <p:cNvSpPr/>
          <p:nvPr/>
        </p:nvSpPr>
        <p:spPr>
          <a:xfrm rot="1063915">
            <a:off x="9188437" y="4399167"/>
            <a:ext cx="1617460" cy="1591475"/>
          </a:xfrm>
          <a:prstGeom prst="irregularSeal2">
            <a:avLst/>
          </a:prstGeom>
          <a:solidFill>
            <a:schemeClr val="accent1"/>
          </a:solidFill>
          <a:ln w="25400" cap="flat" cmpd="sng">
            <a:solidFill>
              <a:srgbClr val="0038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4" name="Google Shape;344;p47"/>
          <p:cNvSpPr txBox="1"/>
          <p:nvPr/>
        </p:nvSpPr>
        <p:spPr>
          <a:xfrm>
            <a:off x="9555371" y="4871738"/>
            <a:ext cx="751436" cy="646331"/>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Identify the risks</a:t>
            </a:r>
            <a:endParaRPr sz="1200" b="1" i="0" u="none" strike="noStrike" cap="none">
              <a:solidFill>
                <a:schemeClr val="lt1"/>
              </a:solidFill>
              <a:latin typeface="Arial"/>
              <a:ea typeface="Arial"/>
              <a:cs typeface="Arial"/>
              <a:sym typeface="Arial"/>
            </a:endParaRPr>
          </a:p>
        </p:txBody>
      </p:sp>
      <p:sp>
        <p:nvSpPr>
          <p:cNvPr id="345" name="Google Shape;345;p47"/>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8"/>
          <p:cNvSpPr txBox="1">
            <a:spLocks noGrp="1"/>
          </p:cNvSpPr>
          <p:nvPr>
            <p:ph type="title"/>
          </p:nvPr>
        </p:nvSpPr>
        <p:spPr>
          <a:xfrm>
            <a:off x="237166" y="13555"/>
            <a:ext cx="11954834" cy="1071447"/>
          </a:xfrm>
          <a:prstGeom prst="rect">
            <a:avLst/>
          </a:prstGeom>
          <a:noFill/>
          <a:ln>
            <a:noFill/>
          </a:ln>
        </p:spPr>
        <p:txBody>
          <a:bodyPr spcFirstLastPara="1" wrap="square" lIns="0" tIns="12050" rIns="0" bIns="0" anchor="b" anchorCtr="0">
            <a:spAutoFit/>
          </a:bodyPr>
          <a:lstStyle/>
          <a:p>
            <a:pPr marL="12700" lvl="0" indent="0" algn="l" rtl="0">
              <a:lnSpc>
                <a:spcPct val="100000"/>
              </a:lnSpc>
              <a:spcBef>
                <a:spcPts val="95"/>
              </a:spcBef>
              <a:spcAft>
                <a:spcPts val="0"/>
              </a:spcAft>
              <a:buSzPts val="3600"/>
              <a:buNone/>
            </a:pPr>
            <a:r>
              <a:rPr lang="en-US">
                <a:latin typeface="Calibri"/>
                <a:ea typeface="Calibri"/>
                <a:cs typeface="Calibri"/>
                <a:sym typeface="Calibri"/>
              </a:rPr>
              <a:t>Cleaning and disinfection (2/3): </a:t>
            </a:r>
            <a:r>
              <a:rPr lang="en-US" sz="3200">
                <a:latin typeface="Calibri"/>
                <a:ea typeface="Calibri"/>
                <a:cs typeface="Calibri"/>
                <a:sym typeface="Calibri"/>
              </a:rPr>
              <a:t>Bleach dilutions for HIV, HepB, HepC, syphilis, and Malaria testing sites</a:t>
            </a:r>
            <a:endParaRPr>
              <a:latin typeface="Calibri"/>
              <a:ea typeface="Calibri"/>
              <a:cs typeface="Calibri"/>
              <a:sym typeface="Calibri"/>
            </a:endParaRPr>
          </a:p>
        </p:txBody>
      </p:sp>
      <p:sp>
        <p:nvSpPr>
          <p:cNvPr id="351" name="Google Shape;351;p48"/>
          <p:cNvSpPr txBox="1"/>
          <p:nvPr/>
        </p:nvSpPr>
        <p:spPr>
          <a:xfrm>
            <a:off x="361111" y="4223996"/>
            <a:ext cx="11251466" cy="444352"/>
          </a:xfrm>
          <a:prstGeom prst="rect">
            <a:avLst/>
          </a:prstGeom>
          <a:noFill/>
          <a:ln>
            <a:noFill/>
          </a:ln>
        </p:spPr>
        <p:txBody>
          <a:bodyPr spcFirstLastPara="1" wrap="square" lIns="0" tIns="74275" rIns="0" bIns="0" anchor="t" anchorCtr="0">
            <a:spAutoFit/>
          </a:bodyPr>
          <a:lstStyle/>
          <a:p>
            <a:pPr marL="184785" marR="5080" lvl="0" indent="-20955"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52" name="Google Shape;352;p48"/>
          <p:cNvSpPr txBox="1">
            <a:spLocks noGrp="1"/>
          </p:cNvSpPr>
          <p:nvPr>
            <p:ph type="sldNum" idx="12"/>
          </p:nvPr>
        </p:nvSpPr>
        <p:spPr>
          <a:xfrm>
            <a:off x="11711402" y="6599112"/>
            <a:ext cx="179704" cy="139700"/>
          </a:xfrm>
          <a:prstGeom prst="rect">
            <a:avLst/>
          </a:prstGeom>
          <a:noFill/>
          <a:ln>
            <a:noFill/>
          </a:ln>
        </p:spPr>
        <p:txBody>
          <a:bodyPr spcFirstLastPara="1" wrap="square" lIns="0" tIns="0" rIns="0" bIns="0" anchor="t" anchorCtr="0">
            <a:spAutoFit/>
          </a:bodyPr>
          <a:lstStyle/>
          <a:p>
            <a:pPr marL="70485" marR="0" lvl="0" indent="0" algn="l" rtl="0">
              <a:lnSpc>
                <a:spcPct val="106111"/>
              </a:lnSpc>
              <a:spcBef>
                <a:spcPts val="0"/>
              </a:spcBef>
              <a:spcAft>
                <a:spcPts val="0"/>
              </a:spcAft>
              <a:buSzPts val="1000"/>
              <a:buNone/>
            </a:pPr>
            <a:fld id="{00000000-1234-1234-1234-123412341234}" type="slidenum">
              <a:rPr lang="en-US" sz="900" b="0" i="0" u="none" strike="noStrike" cap="none">
                <a:solidFill>
                  <a:srgbClr val="888888"/>
                </a:solidFill>
                <a:latin typeface="Calibri"/>
                <a:ea typeface="Calibri"/>
                <a:cs typeface="Calibri"/>
                <a:sym typeface="Calibri"/>
              </a:rPr>
              <a:t>15</a:t>
            </a:fld>
            <a:endParaRPr sz="900" b="0" i="0" u="none" strike="noStrike" cap="none">
              <a:solidFill>
                <a:srgbClr val="888888"/>
              </a:solidFill>
              <a:latin typeface="Calibri"/>
              <a:ea typeface="Calibri"/>
              <a:cs typeface="Calibri"/>
              <a:sym typeface="Calibri"/>
            </a:endParaRPr>
          </a:p>
        </p:txBody>
      </p:sp>
      <p:sp>
        <p:nvSpPr>
          <p:cNvPr id="353" name="Google Shape;353;p48"/>
          <p:cNvSpPr txBox="1"/>
          <p:nvPr/>
        </p:nvSpPr>
        <p:spPr>
          <a:xfrm>
            <a:off x="35125" y="1560550"/>
            <a:ext cx="7840200" cy="4734600"/>
          </a:xfrm>
          <a:prstGeom prst="rect">
            <a:avLst/>
          </a:prstGeom>
          <a:noFill/>
          <a:ln>
            <a:noFill/>
          </a:ln>
        </p:spPr>
        <p:txBody>
          <a:bodyPr spcFirstLastPara="1" wrap="square" lIns="91425" tIns="45700" rIns="91425" bIns="45700" anchor="t" anchorCtr="0">
            <a:normAutofit fontScale="92500"/>
          </a:bodyPr>
          <a:lstStyle/>
          <a:p>
            <a:pPr marL="12065" marR="6096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For damp dusting/general cleaning, </a:t>
            </a:r>
            <a:r>
              <a:rPr lang="en-US" sz="2200" b="0" i="0" u="none" strike="noStrike" cap="none">
                <a:solidFill>
                  <a:srgbClr val="000000"/>
                </a:solidFill>
                <a:latin typeface="Calibri"/>
                <a:ea typeface="Calibri"/>
                <a:cs typeface="Calibri"/>
                <a:sym typeface="Calibri"/>
              </a:rPr>
              <a:t>prepare a </a:t>
            </a:r>
            <a:r>
              <a:rPr lang="en-US" sz="2200" b="1" i="0" u="none" strike="noStrike" cap="none">
                <a:solidFill>
                  <a:srgbClr val="000000"/>
                </a:solidFill>
                <a:latin typeface="Calibri"/>
                <a:ea typeface="Calibri"/>
                <a:cs typeface="Calibri"/>
                <a:sym typeface="Calibri"/>
              </a:rPr>
              <a:t>0.01% bleach solution </a:t>
            </a:r>
            <a:r>
              <a:rPr lang="en-US" sz="2200" b="0" i="0" u="none" strike="noStrike" cap="none">
                <a:solidFill>
                  <a:srgbClr val="000000"/>
                </a:solidFill>
                <a:latin typeface="Calibri"/>
                <a:ea typeface="Calibri"/>
                <a:cs typeface="Calibri"/>
                <a:sym typeface="Calibri"/>
              </a:rPr>
              <a:t>(100ppm) by adding 1 part 0.05% bleach plus nine parts water.</a:t>
            </a:r>
            <a:endParaRPr sz="2200" b="0" i="0" u="none" strike="noStrike" cap="none">
              <a:solidFill>
                <a:srgbClr val="000000"/>
              </a:solidFill>
              <a:latin typeface="Calibri"/>
              <a:ea typeface="Calibri"/>
              <a:cs typeface="Calibri"/>
              <a:sym typeface="Calibri"/>
            </a:endParaRPr>
          </a:p>
          <a:p>
            <a:pPr marL="12065" marR="60960" lvl="0" indent="0" algn="l" rtl="0">
              <a:lnSpc>
                <a:spcPct val="100000"/>
              </a:lnSpc>
              <a:spcBef>
                <a:spcPts val="86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For general disinfection </a:t>
            </a:r>
            <a:r>
              <a:rPr lang="en-US" sz="2200" b="0" i="0" u="none" strike="noStrike" cap="none">
                <a:solidFill>
                  <a:srgbClr val="000000"/>
                </a:solidFill>
                <a:latin typeface="Calibri"/>
                <a:ea typeface="Calibri"/>
                <a:cs typeface="Calibri"/>
                <a:sym typeface="Calibri"/>
              </a:rPr>
              <a:t>purposes, use </a:t>
            </a:r>
            <a:r>
              <a:rPr lang="en-US" sz="2200" b="1" i="0" u="none" strike="noStrike" cap="none">
                <a:solidFill>
                  <a:srgbClr val="000000"/>
                </a:solidFill>
                <a:latin typeface="Calibri"/>
                <a:ea typeface="Calibri"/>
                <a:cs typeface="Calibri"/>
                <a:sym typeface="Calibri"/>
              </a:rPr>
              <a:t>0.05% bleach solution </a:t>
            </a:r>
            <a:r>
              <a:rPr lang="en-US" sz="2200" b="0" i="0" u="none" strike="noStrike" cap="none">
                <a:solidFill>
                  <a:srgbClr val="000000"/>
                </a:solidFill>
                <a:latin typeface="Calibri"/>
                <a:ea typeface="Calibri"/>
                <a:cs typeface="Calibri"/>
                <a:sym typeface="Calibri"/>
              </a:rPr>
              <a:t>(1 part bleach </a:t>
            </a:r>
            <a:r>
              <a:rPr lang="en-US" sz="2200" b="1" i="0" u="none" strike="noStrike" cap="none">
                <a:solidFill>
                  <a:srgbClr val="000000"/>
                </a:solidFill>
                <a:latin typeface="Calibri"/>
                <a:ea typeface="Calibri"/>
                <a:cs typeface="Calibri"/>
                <a:sym typeface="Calibri"/>
              </a:rPr>
              <a:t>+ </a:t>
            </a:r>
            <a:r>
              <a:rPr lang="en-US" sz="2200" b="0" i="0" u="none" strike="noStrike" cap="none">
                <a:solidFill>
                  <a:srgbClr val="000000"/>
                </a:solidFill>
                <a:latin typeface="Calibri"/>
                <a:ea typeface="Calibri"/>
                <a:cs typeface="Calibri"/>
                <a:sym typeface="Calibri"/>
              </a:rPr>
              <a:t>99 parts water), i.e., 1:100 bleach solution. </a:t>
            </a:r>
            <a:endParaRPr sz="1400" b="0" i="0" u="none" strike="noStrike" cap="none">
              <a:solidFill>
                <a:srgbClr val="000000"/>
              </a:solidFill>
              <a:latin typeface="Arial"/>
              <a:ea typeface="Arial"/>
              <a:cs typeface="Arial"/>
              <a:sym typeface="Arial"/>
            </a:endParaRPr>
          </a:p>
          <a:p>
            <a:pPr marL="184785" marR="30480" lvl="0" indent="-17272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Make a 0.05% bleach (500 ppm) solution by adding 1 part of 5% stock household bleach plus 99 parts water.</a:t>
            </a:r>
            <a:endParaRPr sz="1400" b="0" i="0" u="none" strike="noStrike" cap="none">
              <a:solidFill>
                <a:srgbClr val="000000"/>
              </a:solidFill>
              <a:latin typeface="Arial"/>
              <a:ea typeface="Arial"/>
              <a:cs typeface="Arial"/>
              <a:sym typeface="Arial"/>
            </a:endParaRPr>
          </a:p>
          <a:p>
            <a:pPr marL="11430" marR="5080" lvl="0" indent="0" algn="l" rtl="0">
              <a:lnSpc>
                <a:spcPct val="100000"/>
              </a:lnSpc>
              <a:spcBef>
                <a:spcPts val="585"/>
              </a:spcBef>
              <a:spcAft>
                <a:spcPts val="0"/>
              </a:spcAft>
              <a:buClr>
                <a:srgbClr val="000000"/>
              </a:buClr>
              <a:buSzPts val="2200"/>
              <a:buFont typeface="Arial"/>
              <a:buNone/>
            </a:pPr>
            <a:r>
              <a:rPr lang="en-US" sz="2200" b="1" i="0" u="sng" strike="noStrike" cap="none" dirty="0">
                <a:solidFill>
                  <a:srgbClr val="000000"/>
                </a:solidFill>
                <a:latin typeface="Calibri"/>
                <a:ea typeface="Calibri"/>
                <a:cs typeface="Calibri"/>
                <a:sym typeface="Calibri"/>
              </a:rPr>
              <a:t>For spills </a:t>
            </a:r>
            <a:r>
              <a:rPr lang="en-US" sz="2200" b="0" i="0" u="none" strike="noStrike" cap="none" dirty="0">
                <a:solidFill>
                  <a:srgbClr val="000000"/>
                </a:solidFill>
                <a:latin typeface="Calibri"/>
                <a:ea typeface="Calibri"/>
                <a:cs typeface="Calibri"/>
                <a:sym typeface="Calibri"/>
              </a:rPr>
              <a:t>use </a:t>
            </a:r>
            <a:r>
              <a:rPr lang="en-US" sz="2200" b="1" i="0" u="none" strike="noStrike" cap="none" dirty="0">
                <a:solidFill>
                  <a:srgbClr val="000000"/>
                </a:solidFill>
                <a:latin typeface="Calibri"/>
                <a:ea typeface="Calibri"/>
                <a:cs typeface="Calibri"/>
                <a:sym typeface="Calibri"/>
              </a:rPr>
              <a:t>0.5% bleach solution </a:t>
            </a:r>
            <a:r>
              <a:rPr lang="en-US" sz="2200" b="0" i="0" u="none" strike="noStrike" cap="none" dirty="0">
                <a:solidFill>
                  <a:srgbClr val="000000"/>
                </a:solidFill>
                <a:latin typeface="Calibri"/>
                <a:ea typeface="Calibri"/>
                <a:cs typeface="Calibri"/>
                <a:sym typeface="Calibri"/>
              </a:rPr>
              <a:t>(1 part bleach and 9 parts water).</a:t>
            </a:r>
            <a:endParaRPr sz="2200" b="0" i="0" u="none" strike="noStrike" cap="none" dirty="0">
              <a:solidFill>
                <a:srgbClr val="000000"/>
              </a:solidFill>
              <a:latin typeface="Calibri"/>
              <a:ea typeface="Calibri"/>
              <a:cs typeface="Calibri"/>
              <a:sym typeface="Calibri"/>
            </a:endParaRPr>
          </a:p>
          <a:p>
            <a:pPr marL="184785" marR="584835" lvl="0" indent="-173990" algn="l" rtl="0">
              <a:lnSpc>
                <a:spcPct val="100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Calibri"/>
                <a:ea typeface="Calibri"/>
                <a:cs typeface="Calibri"/>
                <a:sym typeface="Calibri"/>
              </a:rPr>
              <a:t>The larger the spill is, the longer the contact time with 0.5% bleach solution.</a:t>
            </a:r>
            <a:endParaRPr sz="2200" b="0" i="0" u="none" strike="noStrike" cap="none" dirty="0">
              <a:solidFill>
                <a:srgbClr val="000000"/>
              </a:solidFill>
              <a:latin typeface="Calibri"/>
              <a:ea typeface="Calibri"/>
              <a:cs typeface="Calibri"/>
              <a:sym typeface="Calibri"/>
            </a:endParaRPr>
          </a:p>
          <a:p>
            <a:pPr marL="184785" marR="762000" lvl="0" indent="-17399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You must prepare 0.5% (5 000ppm) bleach </a:t>
            </a:r>
            <a:r>
              <a:rPr lang="en-US" sz="2200" b="0" i="0" u="sng" strike="noStrike" cap="none">
                <a:solidFill>
                  <a:srgbClr val="000000"/>
                </a:solidFill>
                <a:latin typeface="Calibri"/>
                <a:ea typeface="Calibri"/>
                <a:cs typeface="Calibri"/>
                <a:sym typeface="Calibri"/>
              </a:rPr>
              <a:t>when a spill occurs </a:t>
            </a:r>
            <a:r>
              <a:rPr lang="en-US" sz="2200" b="0" i="0" u="none" strike="noStrike" cap="none">
                <a:solidFill>
                  <a:srgbClr val="000000"/>
                </a:solidFill>
                <a:latin typeface="Calibri"/>
                <a:ea typeface="Calibri"/>
                <a:cs typeface="Calibri"/>
                <a:sym typeface="Calibri"/>
              </a:rPr>
              <a:t>at your test site (not in advance).</a:t>
            </a:r>
            <a:endParaRPr sz="2200" b="0" i="0" u="none" strike="noStrike" cap="none">
              <a:solidFill>
                <a:srgbClr val="000000"/>
              </a:solidFill>
              <a:latin typeface="Calibri"/>
              <a:ea typeface="Calibri"/>
              <a:cs typeface="Calibri"/>
              <a:sym typeface="Calibri"/>
            </a:endParaRPr>
          </a:p>
          <a:p>
            <a:pPr marL="184785" marR="762000" lvl="0" indent="-173990" algn="l" rtl="0">
              <a:lnSpc>
                <a:spcPct val="100000"/>
              </a:lnSpc>
              <a:spcBef>
                <a:spcPts val="0"/>
              </a:spcBef>
              <a:spcAft>
                <a:spcPts val="0"/>
              </a:spcAft>
              <a:buSzPts val="2200"/>
              <a:buFont typeface="Calibri"/>
              <a:buChar char="•"/>
            </a:pPr>
            <a:r>
              <a:rPr lang="en-US" sz="2200">
                <a:latin typeface="Calibri"/>
                <a:ea typeface="Calibri"/>
                <a:cs typeface="Calibri"/>
                <a:sym typeface="Calibri"/>
              </a:rPr>
              <a:t>Availability of already prepared kit for handling spills are useful</a:t>
            </a:r>
            <a:endParaRPr sz="2200" b="0" i="0" u="none" strike="noStrike" cap="none">
              <a:solidFill>
                <a:srgbClr val="000000"/>
              </a:solidFill>
              <a:latin typeface="Calibri"/>
              <a:ea typeface="Calibri"/>
              <a:cs typeface="Calibri"/>
              <a:sym typeface="Calibri"/>
            </a:endParaRPr>
          </a:p>
        </p:txBody>
      </p:sp>
      <p:sp>
        <p:nvSpPr>
          <p:cNvPr id="354" name="Google Shape;354;p48"/>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sp>
        <p:nvSpPr>
          <p:cNvPr id="355" name="Google Shape;355;p48"/>
          <p:cNvSpPr txBox="1"/>
          <p:nvPr/>
        </p:nvSpPr>
        <p:spPr>
          <a:xfrm>
            <a:off x="84766" y="5702029"/>
            <a:ext cx="7738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Source: </a:t>
            </a: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https://iris.who.int/bitstream/handle/10665/332096/WHO-2019-nCoV-Disinfection-2020.1-eng.pdf</a:t>
            </a:r>
            <a:r>
              <a:rPr lang="en-US" sz="1100" b="0" i="0" u="none" strike="noStrike" cap="none">
                <a:solidFill>
                  <a:srgbClr val="000000"/>
                </a:solidFill>
                <a:latin typeface="Arial"/>
                <a:ea typeface="Arial"/>
                <a:cs typeface="Arial"/>
                <a:sym typeface="Arial"/>
              </a:rPr>
              <a:t> https://www.cdc.gov/hygiene/about/cleaning-and-disinfecting-with-bleach.html</a:t>
            </a:r>
            <a:endParaRPr sz="1100" b="0" i="0" u="none" strike="noStrike" cap="none">
              <a:solidFill>
                <a:srgbClr val="000000"/>
              </a:solidFill>
              <a:latin typeface="Arial"/>
              <a:ea typeface="Arial"/>
              <a:cs typeface="Arial"/>
              <a:sym typeface="Arial"/>
            </a:endParaRPr>
          </a:p>
        </p:txBody>
      </p:sp>
      <p:grpSp>
        <p:nvGrpSpPr>
          <p:cNvPr id="356" name="Google Shape;356;p48"/>
          <p:cNvGrpSpPr/>
          <p:nvPr/>
        </p:nvGrpSpPr>
        <p:grpSpPr>
          <a:xfrm>
            <a:off x="9431866" y="841436"/>
            <a:ext cx="2279536" cy="729471"/>
            <a:chOff x="7861998" y="1620818"/>
            <a:chExt cx="3394345" cy="444527"/>
          </a:xfrm>
        </p:grpSpPr>
        <p:sp>
          <p:nvSpPr>
            <p:cNvPr id="357" name="Google Shape;357;p48"/>
            <p:cNvSpPr txBox="1"/>
            <p:nvPr/>
          </p:nvSpPr>
          <p:spPr>
            <a:xfrm>
              <a:off x="8612298" y="1658245"/>
              <a:ext cx="2644045" cy="4071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Adapt according to the guidelines in your country</a:t>
              </a:r>
              <a:endParaRPr sz="1400" b="0" i="0" u="sng" strike="noStrike" cap="none">
                <a:solidFill>
                  <a:srgbClr val="FFFFFF"/>
                </a:solidFill>
                <a:latin typeface="Arial"/>
                <a:ea typeface="Arial"/>
                <a:cs typeface="Arial"/>
                <a:sym typeface="Arial"/>
              </a:endParaRPr>
            </a:p>
          </p:txBody>
        </p:sp>
        <p:sp>
          <p:nvSpPr>
            <p:cNvPr id="358" name="Google Shape;358;p48"/>
            <p:cNvSpPr/>
            <p:nvPr/>
          </p:nvSpPr>
          <p:spPr>
            <a:xfrm>
              <a:off x="7861998" y="1620818"/>
              <a:ext cx="750300" cy="444527"/>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59" name="Google Shape;359;p48" descr="Pencil"/>
            <p:cNvPicPr preferRelativeResize="0"/>
            <p:nvPr/>
          </p:nvPicPr>
          <p:blipFill rotWithShape="1">
            <a:blip r:embed="rId4">
              <a:alphaModFix/>
            </a:blip>
            <a:srcRect/>
            <a:stretch/>
          </p:blipFill>
          <p:spPr>
            <a:xfrm>
              <a:off x="8072210" y="1677390"/>
              <a:ext cx="352462" cy="352462"/>
            </a:xfrm>
            <a:prstGeom prst="rect">
              <a:avLst/>
            </a:prstGeom>
            <a:noFill/>
            <a:ln>
              <a:noFill/>
            </a:ln>
          </p:spPr>
        </p:pic>
      </p:grpSp>
      <p:grpSp>
        <p:nvGrpSpPr>
          <p:cNvPr id="360" name="Google Shape;360;p48"/>
          <p:cNvGrpSpPr/>
          <p:nvPr/>
        </p:nvGrpSpPr>
        <p:grpSpPr>
          <a:xfrm>
            <a:off x="7875329" y="1947238"/>
            <a:ext cx="4243340" cy="4203699"/>
            <a:chOff x="0" y="-1"/>
            <a:chExt cx="4243340" cy="4203699"/>
          </a:xfrm>
        </p:grpSpPr>
        <p:sp>
          <p:nvSpPr>
            <p:cNvPr id="361" name="Google Shape;361;p48"/>
            <p:cNvSpPr/>
            <p:nvPr/>
          </p:nvSpPr>
          <p:spPr>
            <a:xfrm rot="5400000">
              <a:off x="-1335586" y="1335586"/>
              <a:ext cx="4203699" cy="1532525"/>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48"/>
            <p:cNvSpPr txBox="1"/>
            <p:nvPr/>
          </p:nvSpPr>
          <p:spPr>
            <a:xfrm>
              <a:off x="0" y="766263"/>
              <a:ext cx="1532525" cy="267117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Household Bleach </a:t>
              </a:r>
              <a:endParaRPr sz="2400" b="0" i="0" u="none" strike="noStrike" cap="none">
                <a:solidFill>
                  <a:schemeClr val="lt1"/>
                </a:solidFill>
                <a:latin typeface="Calibri"/>
                <a:ea typeface="Calibri"/>
                <a:cs typeface="Calibri"/>
                <a:sym typeface="Calibri"/>
              </a:endParaRPr>
            </a:p>
          </p:txBody>
        </p:sp>
        <p:sp>
          <p:nvSpPr>
            <p:cNvPr id="363" name="Google Shape;363;p48"/>
            <p:cNvSpPr/>
            <p:nvPr/>
          </p:nvSpPr>
          <p:spPr>
            <a:xfrm rot="5400000">
              <a:off x="1292823" y="428602"/>
              <a:ext cx="3355030" cy="2546004"/>
            </a:xfrm>
            <a:prstGeom prst="round2SameRect">
              <a:avLst>
                <a:gd name="adj1" fmla="val 16667"/>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48"/>
            <p:cNvSpPr txBox="1"/>
            <p:nvPr/>
          </p:nvSpPr>
          <p:spPr>
            <a:xfrm>
              <a:off x="1697336" y="148375"/>
              <a:ext cx="2421718" cy="3106458"/>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The container must be labeled with:</a:t>
              </a:r>
              <a:endParaRPr sz="1800" b="0" i="0" u="none" strike="noStrike" cap="none">
                <a:solidFill>
                  <a:srgbClr val="000000"/>
                </a:solidFill>
                <a:latin typeface="Calibri"/>
                <a:ea typeface="Calibri"/>
                <a:cs typeface="Calibri"/>
                <a:sym typeface="Calibri"/>
              </a:endParaRPr>
            </a:p>
            <a:p>
              <a:pPr marL="171450" marR="0" lvl="1" indent="-171450" algn="l" rtl="0">
                <a:lnSpc>
                  <a:spcPct val="90000"/>
                </a:lnSpc>
                <a:spcBef>
                  <a:spcPts val="27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Content</a:t>
              </a:r>
              <a:endParaRPr sz="1800" b="0" i="0" u="none" strike="noStrike" cap="none">
                <a:solidFill>
                  <a:srgbClr val="000000"/>
                </a:solidFill>
                <a:latin typeface="Calibri"/>
                <a:ea typeface="Calibri"/>
                <a:cs typeface="Calibri"/>
                <a:sym typeface="Calibri"/>
              </a:endParaRPr>
            </a:p>
            <a:p>
              <a:pPr marL="171450" marR="0" lvl="1" indent="-171450" algn="l" rtl="0">
                <a:lnSpc>
                  <a:spcPct val="90000"/>
                </a:lnSpc>
                <a:spcBef>
                  <a:spcPts val="27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Date of preparation</a:t>
              </a:r>
              <a:endParaRPr sz="1800" b="0" i="0" u="none" strike="noStrike" cap="none">
                <a:solidFill>
                  <a:srgbClr val="000000"/>
                </a:solidFill>
                <a:latin typeface="Calibri"/>
                <a:ea typeface="Calibri"/>
                <a:cs typeface="Calibri"/>
                <a:sym typeface="Calibri"/>
              </a:endParaRPr>
            </a:p>
            <a:p>
              <a:pPr marL="171450" marR="0" lvl="1" indent="-171450" algn="l" rtl="0">
                <a:lnSpc>
                  <a:spcPct val="90000"/>
                </a:lnSpc>
                <a:spcBef>
                  <a:spcPts val="27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Name of the person who prepared the solution</a:t>
              </a:r>
              <a:endParaRPr sz="1800" b="0" i="0" u="none" strike="noStrike" cap="none">
                <a:solidFill>
                  <a:srgbClr val="000000"/>
                </a:solidFill>
                <a:latin typeface="Calibri"/>
                <a:ea typeface="Calibri"/>
                <a:cs typeface="Calibri"/>
                <a:sym typeface="Calibri"/>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Prepare bleach fresh daily.</a:t>
              </a:r>
              <a:endParaRPr sz="1800" b="0" i="0" u="none" strike="noStrike" cap="none">
                <a:solidFill>
                  <a:srgbClr val="000000"/>
                </a:solidFill>
                <a:latin typeface="Calibri"/>
                <a:ea typeface="Calibri"/>
                <a:cs typeface="Calibri"/>
                <a:sym typeface="Calibri"/>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Opened stock is stable for up to 30 days.</a:t>
              </a: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9"/>
          <p:cNvSpPr txBox="1">
            <a:spLocks noGrp="1"/>
          </p:cNvSpPr>
          <p:nvPr>
            <p:ph type="title"/>
          </p:nvPr>
        </p:nvSpPr>
        <p:spPr>
          <a:xfrm>
            <a:off x="241300" y="62126"/>
            <a:ext cx="11622751" cy="97685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Cleaning and disinfection (3/3): Procedure for managing spills of blood and body fluids</a:t>
            </a:r>
            <a:endParaRPr>
              <a:latin typeface="Calibri"/>
              <a:ea typeface="Calibri"/>
              <a:cs typeface="Calibri"/>
              <a:sym typeface="Calibri"/>
            </a:endParaRPr>
          </a:p>
        </p:txBody>
      </p:sp>
      <p:sp>
        <p:nvSpPr>
          <p:cNvPr id="370" name="Google Shape;370;p49"/>
          <p:cNvSpPr txBox="1">
            <a:spLocks noGrp="1"/>
          </p:cNvSpPr>
          <p:nvPr>
            <p:ph type="body" idx="1"/>
          </p:nvPr>
        </p:nvSpPr>
        <p:spPr>
          <a:xfrm>
            <a:off x="241299" y="1309904"/>
            <a:ext cx="11112500" cy="4829697"/>
          </a:xfrm>
          <a:prstGeom prst="rect">
            <a:avLst/>
          </a:prstGeom>
          <a:noFill/>
          <a:ln>
            <a:noFill/>
          </a:ln>
        </p:spPr>
        <p:txBody>
          <a:bodyPr spcFirstLastPara="1" wrap="square" lIns="91425" tIns="45700" rIns="91425" bIns="45700" anchor="t" anchorCtr="0">
            <a:normAutofit/>
          </a:bodyPr>
          <a:lstStyle/>
          <a:p>
            <a:pPr marL="268604" lvl="0" indent="0" algn="l" rtl="0">
              <a:lnSpc>
                <a:spcPct val="100000"/>
              </a:lnSpc>
              <a:spcBef>
                <a:spcPts val="100"/>
              </a:spcBef>
              <a:spcAft>
                <a:spcPts val="0"/>
              </a:spcAft>
              <a:buSzPts val="2000"/>
              <a:buNone/>
            </a:pPr>
            <a:r>
              <a:rPr lang="en-US" sz="2400" b="1">
                <a:latin typeface="Calibri"/>
                <a:ea typeface="Calibri"/>
                <a:cs typeface="Calibri"/>
                <a:sym typeface="Calibri"/>
              </a:rPr>
              <a:t>Standard precautions</a:t>
            </a:r>
            <a:endParaRPr sz="2400" b="1">
              <a:latin typeface="Calibri"/>
              <a:ea typeface="Calibri"/>
              <a:cs typeface="Calibri"/>
              <a:sym typeface="Calibri"/>
            </a:endParaRPr>
          </a:p>
          <a:p>
            <a:pPr marL="257175" lvl="0" indent="0" algn="l" rtl="0">
              <a:lnSpc>
                <a:spcPct val="150000"/>
              </a:lnSpc>
              <a:spcBef>
                <a:spcPts val="40"/>
              </a:spcBef>
              <a:spcAft>
                <a:spcPts val="0"/>
              </a:spcAft>
              <a:buSzPts val="2000"/>
              <a:buNone/>
            </a:pPr>
            <a:r>
              <a:rPr lang="en-US" sz="2000">
                <a:latin typeface="Calibri"/>
                <a:ea typeface="Calibri"/>
                <a:cs typeface="Calibri"/>
                <a:sym typeface="Calibri"/>
              </a:rPr>
              <a:t>– Put personal protective equipment (PPE): at least gloves and gown</a:t>
            </a:r>
            <a:endParaRPr sz="2000">
              <a:latin typeface="Calibri"/>
              <a:ea typeface="Calibri"/>
              <a:cs typeface="Calibri"/>
              <a:sym typeface="Calibri"/>
            </a:endParaRPr>
          </a:p>
          <a:p>
            <a:pPr marL="257175" lvl="0" indent="0" algn="l" rtl="0">
              <a:lnSpc>
                <a:spcPct val="150000"/>
              </a:lnSpc>
              <a:spcBef>
                <a:spcPts val="10"/>
              </a:spcBef>
              <a:spcAft>
                <a:spcPts val="0"/>
              </a:spcAft>
              <a:buSzPts val="2000"/>
              <a:buNone/>
            </a:pPr>
            <a:r>
              <a:rPr lang="en-US" sz="2000">
                <a:latin typeface="Calibri"/>
                <a:ea typeface="Calibri"/>
                <a:cs typeface="Calibri"/>
                <a:sym typeface="Calibri"/>
              </a:rPr>
              <a:t>–</a:t>
            </a:r>
            <a:r>
              <a:rPr lang="en-US">
                <a:latin typeface="Calibri"/>
                <a:ea typeface="Calibri"/>
                <a:cs typeface="Calibri"/>
                <a:sym typeface="Calibri"/>
              </a:rPr>
              <a:t> </a:t>
            </a:r>
            <a:r>
              <a:rPr lang="en-US" sz="2000">
                <a:latin typeface="Calibri"/>
                <a:ea typeface="Calibri"/>
                <a:cs typeface="Calibri"/>
                <a:sym typeface="Calibri"/>
              </a:rPr>
              <a:t>Prepare 0,5% (1:10 dilution) of household bleach solution</a:t>
            </a:r>
            <a:endParaRPr sz="2000">
              <a:latin typeface="Calibri"/>
              <a:ea typeface="Calibri"/>
              <a:cs typeface="Calibri"/>
              <a:sym typeface="Calibri"/>
            </a:endParaRPr>
          </a:p>
          <a:p>
            <a:pPr marL="268604" lvl="0" indent="0" algn="l" rtl="0">
              <a:lnSpc>
                <a:spcPct val="100000"/>
              </a:lnSpc>
              <a:spcBef>
                <a:spcPts val="1000"/>
              </a:spcBef>
              <a:spcAft>
                <a:spcPts val="0"/>
              </a:spcAft>
              <a:buSzPts val="2000"/>
              <a:buNone/>
            </a:pPr>
            <a:r>
              <a:rPr lang="en-US" sz="2400" b="1">
                <a:latin typeface="Calibri"/>
                <a:ea typeface="Calibri"/>
                <a:cs typeface="Calibri"/>
                <a:sym typeface="Calibri"/>
              </a:rPr>
              <a:t>Spills on the floor</a:t>
            </a:r>
            <a:endParaRPr sz="2400" b="1">
              <a:latin typeface="Calibri"/>
              <a:ea typeface="Calibri"/>
              <a:cs typeface="Calibri"/>
              <a:sym typeface="Calibri"/>
            </a:endParaRPr>
          </a:p>
          <a:p>
            <a:pPr marL="257175" lvl="0" indent="0" algn="l" rtl="0">
              <a:lnSpc>
                <a:spcPct val="150000"/>
              </a:lnSpc>
              <a:spcBef>
                <a:spcPts val="50"/>
              </a:spcBef>
              <a:spcAft>
                <a:spcPts val="0"/>
              </a:spcAft>
              <a:buSzPts val="2000"/>
              <a:buNone/>
            </a:pPr>
            <a:r>
              <a:rPr lang="en-US" sz="2000">
                <a:latin typeface="Calibri"/>
                <a:ea typeface="Calibri"/>
                <a:cs typeface="Calibri"/>
                <a:sym typeface="Calibri"/>
              </a:rPr>
              <a:t>– Clear up spills before the area is cleaned</a:t>
            </a:r>
            <a:endParaRPr sz="2000">
              <a:latin typeface="Calibri"/>
              <a:ea typeface="Calibri"/>
              <a:cs typeface="Calibri"/>
              <a:sym typeface="Calibri"/>
            </a:endParaRPr>
          </a:p>
          <a:p>
            <a:pPr marL="257175" lvl="0" indent="0" algn="l" rtl="0">
              <a:lnSpc>
                <a:spcPct val="150000"/>
              </a:lnSpc>
              <a:spcBef>
                <a:spcPts val="15"/>
              </a:spcBef>
              <a:spcAft>
                <a:spcPts val="0"/>
              </a:spcAft>
              <a:buSzPts val="2000"/>
              <a:buNone/>
            </a:pPr>
            <a:r>
              <a:rPr lang="en-US" sz="2000">
                <a:latin typeface="Calibri"/>
                <a:ea typeface="Calibri"/>
                <a:cs typeface="Calibri"/>
                <a:sym typeface="Calibri"/>
              </a:rPr>
              <a:t>– Avoid adding cleaning liquids to spills</a:t>
            </a:r>
            <a:r>
              <a:rPr lang="en-US">
                <a:latin typeface="Calibri"/>
                <a:ea typeface="Calibri"/>
                <a:cs typeface="Calibri"/>
                <a:sym typeface="Calibri"/>
              </a:rPr>
              <a:t> </a:t>
            </a:r>
            <a:r>
              <a:rPr lang="en-US" sz="2000">
                <a:latin typeface="Calibri"/>
                <a:ea typeface="Calibri"/>
                <a:cs typeface="Calibri"/>
                <a:sym typeface="Calibri"/>
              </a:rPr>
              <a:t>(increases size of spill)</a:t>
            </a:r>
            <a:endParaRPr/>
          </a:p>
          <a:p>
            <a:pPr marL="257175" lvl="0" indent="0" algn="l" rtl="0">
              <a:lnSpc>
                <a:spcPct val="150000"/>
              </a:lnSpc>
              <a:spcBef>
                <a:spcPts val="15"/>
              </a:spcBef>
              <a:spcAft>
                <a:spcPts val="0"/>
              </a:spcAft>
              <a:buSzPts val="2000"/>
              <a:buNone/>
            </a:pPr>
            <a:r>
              <a:rPr lang="en-US" sz="2000">
                <a:latin typeface="Calibri"/>
                <a:ea typeface="Calibri"/>
                <a:cs typeface="Calibri"/>
                <a:sym typeface="Calibri"/>
              </a:rPr>
              <a:t>– Cover the spill with paper towels and soak with 1:10 dilution (0,5% bleach solution) of bleach solution</a:t>
            </a:r>
            <a:endParaRPr/>
          </a:p>
          <a:p>
            <a:pPr marL="257175" lvl="0" indent="0" algn="l" rtl="0">
              <a:lnSpc>
                <a:spcPct val="150000"/>
              </a:lnSpc>
              <a:spcBef>
                <a:spcPts val="15"/>
              </a:spcBef>
              <a:spcAft>
                <a:spcPts val="0"/>
              </a:spcAft>
              <a:buSzPts val="2000"/>
              <a:buNone/>
            </a:pPr>
            <a:r>
              <a:rPr lang="en-US" sz="2000">
                <a:latin typeface="Calibri"/>
                <a:ea typeface="Calibri"/>
                <a:cs typeface="Calibri"/>
                <a:sym typeface="Calibri"/>
              </a:rPr>
              <a:t>– Allow to stand for at least 15 minutes</a:t>
            </a:r>
            <a:endParaRPr/>
          </a:p>
          <a:p>
            <a:pPr marL="257175" lvl="0" indent="0" algn="l" rtl="0">
              <a:lnSpc>
                <a:spcPct val="150000"/>
              </a:lnSpc>
              <a:spcBef>
                <a:spcPts val="15"/>
              </a:spcBef>
              <a:spcAft>
                <a:spcPts val="0"/>
              </a:spcAft>
              <a:buSzPts val="2000"/>
              <a:buNone/>
            </a:pPr>
            <a:r>
              <a:rPr lang="en-US" sz="2000">
                <a:latin typeface="Calibri"/>
                <a:ea typeface="Calibri"/>
                <a:cs typeface="Calibri"/>
                <a:sym typeface="Calibri"/>
              </a:rPr>
              <a:t>– Discard contaminated towels in infectious waste containers</a:t>
            </a:r>
            <a:endParaRPr sz="2000">
              <a:latin typeface="Calibri"/>
              <a:ea typeface="Calibri"/>
              <a:cs typeface="Calibri"/>
              <a:sym typeface="Calibri"/>
            </a:endParaRPr>
          </a:p>
          <a:p>
            <a:pPr marL="101600" lvl="0" indent="0" algn="l" rtl="0">
              <a:lnSpc>
                <a:spcPct val="100000"/>
              </a:lnSpc>
              <a:spcBef>
                <a:spcPts val="1000"/>
              </a:spcBef>
              <a:spcAft>
                <a:spcPts val="0"/>
              </a:spcAft>
              <a:buSzPts val="2000"/>
              <a:buNone/>
            </a:pPr>
            <a:endParaRPr/>
          </a:p>
        </p:txBody>
      </p:sp>
      <p:sp>
        <p:nvSpPr>
          <p:cNvPr id="371" name="Google Shape;371;p49"/>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16</a:t>
            </a:fld>
            <a:endParaRPr/>
          </a:p>
        </p:txBody>
      </p:sp>
      <p:sp>
        <p:nvSpPr>
          <p:cNvPr id="372" name="Google Shape;372;p49"/>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sp>
        <p:nvSpPr>
          <p:cNvPr id="373" name="Google Shape;373;p49"/>
          <p:cNvSpPr txBox="1"/>
          <p:nvPr/>
        </p:nvSpPr>
        <p:spPr>
          <a:xfrm>
            <a:off x="10088393" y="1007567"/>
            <a:ext cx="1775658" cy="668053"/>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Adapt according to the guidelines in your country</a:t>
            </a:r>
            <a:endParaRPr sz="1400" b="0" i="0" u="sng" strike="noStrike" cap="none">
              <a:solidFill>
                <a:srgbClr val="FFFFFF"/>
              </a:solidFill>
              <a:latin typeface="Arial"/>
              <a:ea typeface="Arial"/>
              <a:cs typeface="Arial"/>
              <a:sym typeface="Arial"/>
            </a:endParaRPr>
          </a:p>
        </p:txBody>
      </p:sp>
      <p:sp>
        <p:nvSpPr>
          <p:cNvPr id="374" name="Google Shape;374;p49"/>
          <p:cNvSpPr/>
          <p:nvPr/>
        </p:nvSpPr>
        <p:spPr>
          <a:xfrm>
            <a:off x="9584515" y="946149"/>
            <a:ext cx="503878" cy="729471"/>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5" name="Google Shape;375;p49" descr="Pencil"/>
          <p:cNvPicPr preferRelativeResize="0"/>
          <p:nvPr/>
        </p:nvPicPr>
        <p:blipFill rotWithShape="1">
          <a:blip r:embed="rId3">
            <a:alphaModFix/>
          </a:blip>
          <a:srcRect/>
          <a:stretch/>
        </p:blipFill>
        <p:spPr>
          <a:xfrm>
            <a:off x="9725687" y="1038984"/>
            <a:ext cx="236702" cy="5783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0"/>
          <p:cNvSpPr txBox="1">
            <a:spLocks noGrp="1"/>
          </p:cNvSpPr>
          <p:nvPr>
            <p:ph type="title"/>
          </p:nvPr>
        </p:nvSpPr>
        <p:spPr>
          <a:xfrm>
            <a:off x="151844" y="198082"/>
            <a:ext cx="11888312" cy="579005"/>
          </a:xfrm>
          <a:prstGeom prst="rect">
            <a:avLst/>
          </a:prstGeom>
          <a:noFill/>
          <a:ln>
            <a:noFill/>
          </a:ln>
        </p:spPr>
        <p:txBody>
          <a:bodyPr spcFirstLastPara="1" wrap="square" lIns="0" tIns="12050" rIns="0" bIns="0" anchor="b" anchorCtr="0">
            <a:spAutoFit/>
          </a:bodyPr>
          <a:lstStyle/>
          <a:p>
            <a:pPr marL="12700" lvl="0" indent="0" algn="l" rtl="0">
              <a:lnSpc>
                <a:spcPct val="100000"/>
              </a:lnSpc>
              <a:spcBef>
                <a:spcPts val="95"/>
              </a:spcBef>
              <a:spcAft>
                <a:spcPts val="0"/>
              </a:spcAft>
              <a:buSzPts val="3600"/>
              <a:buNone/>
            </a:pPr>
            <a:r>
              <a:rPr lang="en-US">
                <a:latin typeface="Calibri"/>
                <a:ea typeface="Calibri"/>
                <a:cs typeface="Calibri"/>
                <a:sym typeface="Calibri"/>
              </a:rPr>
              <a:t>What can cause needle, lancet stick injury / exposure to blood ?</a:t>
            </a:r>
            <a:endParaRPr>
              <a:latin typeface="Calibri"/>
              <a:ea typeface="Calibri"/>
              <a:cs typeface="Calibri"/>
              <a:sym typeface="Calibri"/>
            </a:endParaRPr>
          </a:p>
        </p:txBody>
      </p:sp>
      <p:sp>
        <p:nvSpPr>
          <p:cNvPr id="381" name="Google Shape;381;p50"/>
          <p:cNvSpPr txBox="1">
            <a:spLocks noGrp="1"/>
          </p:cNvSpPr>
          <p:nvPr>
            <p:ph type="sldNum" idx="12"/>
          </p:nvPr>
        </p:nvSpPr>
        <p:spPr>
          <a:xfrm>
            <a:off x="11711402" y="6599112"/>
            <a:ext cx="179704" cy="139700"/>
          </a:xfrm>
          <a:prstGeom prst="rect">
            <a:avLst/>
          </a:prstGeom>
          <a:noFill/>
          <a:ln>
            <a:noFill/>
          </a:ln>
        </p:spPr>
        <p:txBody>
          <a:bodyPr spcFirstLastPara="1" wrap="square" lIns="0" tIns="0" rIns="0" bIns="0" anchor="t" anchorCtr="0">
            <a:spAutoFit/>
          </a:bodyPr>
          <a:lstStyle/>
          <a:p>
            <a:pPr marL="70485" marR="0" lvl="0" indent="0" algn="l" rtl="0">
              <a:lnSpc>
                <a:spcPct val="106111"/>
              </a:lnSpc>
              <a:spcBef>
                <a:spcPts val="0"/>
              </a:spcBef>
              <a:spcAft>
                <a:spcPts val="0"/>
              </a:spcAft>
              <a:buSzPts val="1000"/>
              <a:buNone/>
            </a:pPr>
            <a:fld id="{00000000-1234-1234-1234-123412341234}" type="slidenum">
              <a:rPr lang="en-US" sz="900" b="0" i="0" u="none" strike="noStrike" cap="none">
                <a:solidFill>
                  <a:srgbClr val="888888"/>
                </a:solidFill>
                <a:latin typeface="Calibri"/>
                <a:ea typeface="Calibri"/>
                <a:cs typeface="Calibri"/>
                <a:sym typeface="Calibri"/>
              </a:rPr>
              <a:t>17</a:t>
            </a:fld>
            <a:endParaRPr sz="900" b="0" i="0" u="none" strike="noStrike" cap="none">
              <a:solidFill>
                <a:srgbClr val="888888"/>
              </a:solidFill>
              <a:latin typeface="Calibri"/>
              <a:ea typeface="Calibri"/>
              <a:cs typeface="Calibri"/>
              <a:sym typeface="Calibri"/>
            </a:endParaRPr>
          </a:p>
        </p:txBody>
      </p:sp>
      <p:grpSp>
        <p:nvGrpSpPr>
          <p:cNvPr id="382" name="Google Shape;382;p50"/>
          <p:cNvGrpSpPr/>
          <p:nvPr/>
        </p:nvGrpSpPr>
        <p:grpSpPr>
          <a:xfrm>
            <a:off x="2845160" y="953148"/>
            <a:ext cx="5555612" cy="5291058"/>
            <a:chOff x="1277616" y="3122"/>
            <a:chExt cx="5555612" cy="5291058"/>
          </a:xfrm>
        </p:grpSpPr>
        <p:sp>
          <p:nvSpPr>
            <p:cNvPr id="383" name="Google Shape;383;p50"/>
            <p:cNvSpPr/>
            <p:nvPr/>
          </p:nvSpPr>
          <p:spPr>
            <a:xfrm>
              <a:off x="1277616" y="3122"/>
              <a:ext cx="2645529" cy="1587317"/>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50"/>
            <p:cNvSpPr txBox="1"/>
            <p:nvPr/>
          </p:nvSpPr>
          <p:spPr>
            <a:xfrm>
              <a:off x="1277616" y="3122"/>
              <a:ext cx="2645529" cy="1587317"/>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Lack of concentration</a:t>
              </a:r>
              <a:endParaRPr sz="3100" b="0" i="0" u="none" strike="noStrike" cap="none">
                <a:solidFill>
                  <a:schemeClr val="lt1"/>
                </a:solidFill>
                <a:latin typeface="Arial"/>
                <a:ea typeface="Arial"/>
                <a:cs typeface="Arial"/>
                <a:sym typeface="Arial"/>
              </a:endParaRPr>
            </a:p>
          </p:txBody>
        </p:sp>
        <p:sp>
          <p:nvSpPr>
            <p:cNvPr id="385" name="Google Shape;385;p50"/>
            <p:cNvSpPr/>
            <p:nvPr/>
          </p:nvSpPr>
          <p:spPr>
            <a:xfrm>
              <a:off x="4187699" y="3122"/>
              <a:ext cx="2645529" cy="1587317"/>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50"/>
            <p:cNvSpPr txBox="1"/>
            <p:nvPr/>
          </p:nvSpPr>
          <p:spPr>
            <a:xfrm>
              <a:off x="4187699" y="3122"/>
              <a:ext cx="2645529" cy="1587317"/>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rgbClr val="FFFFFF"/>
                  </a:solidFill>
                  <a:latin typeface="Calibri"/>
                  <a:ea typeface="Calibri"/>
                  <a:cs typeface="Calibri"/>
                  <a:sym typeface="Calibri"/>
                </a:rPr>
                <a:t>Inexperience</a:t>
              </a:r>
              <a:endParaRPr sz="3100" b="0" i="0" u="none" strike="noStrike" cap="none">
                <a:solidFill>
                  <a:schemeClr val="lt1"/>
                </a:solidFill>
                <a:latin typeface="Arial"/>
                <a:ea typeface="Arial"/>
                <a:cs typeface="Arial"/>
                <a:sym typeface="Arial"/>
              </a:endParaRPr>
            </a:p>
          </p:txBody>
        </p:sp>
        <p:sp>
          <p:nvSpPr>
            <p:cNvPr id="387" name="Google Shape;387;p50"/>
            <p:cNvSpPr/>
            <p:nvPr/>
          </p:nvSpPr>
          <p:spPr>
            <a:xfrm>
              <a:off x="1277616" y="1854993"/>
              <a:ext cx="2645529" cy="1587317"/>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50"/>
            <p:cNvSpPr txBox="1"/>
            <p:nvPr/>
          </p:nvSpPr>
          <p:spPr>
            <a:xfrm>
              <a:off x="1277616" y="1854993"/>
              <a:ext cx="2645529" cy="1587317"/>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rgbClr val="FFFFFF"/>
                  </a:solidFill>
                  <a:latin typeface="Calibri"/>
                  <a:ea typeface="Calibri"/>
                  <a:cs typeface="Calibri"/>
                  <a:sym typeface="Calibri"/>
                </a:rPr>
                <a:t>Improper disposal of sharps</a:t>
              </a:r>
              <a:endParaRPr sz="3100" b="0" i="0" u="none" strike="noStrike" cap="none">
                <a:solidFill>
                  <a:schemeClr val="lt1"/>
                </a:solidFill>
                <a:latin typeface="Arial"/>
                <a:ea typeface="Arial"/>
                <a:cs typeface="Arial"/>
                <a:sym typeface="Arial"/>
              </a:endParaRPr>
            </a:p>
          </p:txBody>
        </p:sp>
        <p:sp>
          <p:nvSpPr>
            <p:cNvPr id="389" name="Google Shape;389;p50"/>
            <p:cNvSpPr/>
            <p:nvPr/>
          </p:nvSpPr>
          <p:spPr>
            <a:xfrm>
              <a:off x="4187699" y="1854993"/>
              <a:ext cx="2645529" cy="1587317"/>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50"/>
            <p:cNvSpPr txBox="1"/>
            <p:nvPr/>
          </p:nvSpPr>
          <p:spPr>
            <a:xfrm>
              <a:off x="4187699" y="1854993"/>
              <a:ext cx="2645529" cy="1587317"/>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rgbClr val="FFFFFF"/>
                  </a:solidFill>
                  <a:latin typeface="Calibri"/>
                  <a:ea typeface="Calibri"/>
                  <a:cs typeface="Calibri"/>
                  <a:sym typeface="Calibri"/>
                </a:rPr>
                <a:t>Lack of concern for others</a:t>
              </a:r>
              <a:endParaRPr sz="3100" b="0" i="0" u="none" strike="noStrike" cap="none">
                <a:solidFill>
                  <a:schemeClr val="lt1"/>
                </a:solidFill>
                <a:latin typeface="Arial"/>
                <a:ea typeface="Arial"/>
                <a:cs typeface="Arial"/>
                <a:sym typeface="Arial"/>
              </a:endParaRPr>
            </a:p>
          </p:txBody>
        </p:sp>
        <p:sp>
          <p:nvSpPr>
            <p:cNvPr id="391" name="Google Shape;391;p50"/>
            <p:cNvSpPr/>
            <p:nvPr/>
          </p:nvSpPr>
          <p:spPr>
            <a:xfrm>
              <a:off x="1277616" y="3706863"/>
              <a:ext cx="2645529" cy="1587317"/>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50"/>
            <p:cNvSpPr txBox="1"/>
            <p:nvPr/>
          </p:nvSpPr>
          <p:spPr>
            <a:xfrm>
              <a:off x="1277616" y="3706863"/>
              <a:ext cx="2645529" cy="1587317"/>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Inadequate PPE</a:t>
              </a:r>
              <a:endParaRPr sz="1400" b="0" i="0" u="none" strike="noStrike" cap="none">
                <a:solidFill>
                  <a:srgbClr val="000000"/>
                </a:solidFill>
                <a:latin typeface="Arial"/>
                <a:ea typeface="Arial"/>
                <a:cs typeface="Arial"/>
                <a:sym typeface="Arial"/>
              </a:endParaRPr>
            </a:p>
          </p:txBody>
        </p:sp>
        <p:sp>
          <p:nvSpPr>
            <p:cNvPr id="393" name="Google Shape;393;p50"/>
            <p:cNvSpPr/>
            <p:nvPr/>
          </p:nvSpPr>
          <p:spPr>
            <a:xfrm>
              <a:off x="4187699" y="3706863"/>
              <a:ext cx="2645529" cy="1587317"/>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50"/>
            <p:cNvSpPr txBox="1"/>
            <p:nvPr/>
          </p:nvSpPr>
          <p:spPr>
            <a:xfrm>
              <a:off x="4187699" y="3706863"/>
              <a:ext cx="2645529" cy="1587317"/>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rgbClr val="FFFFFF"/>
                  </a:solidFill>
                  <a:latin typeface="Calibri"/>
                  <a:ea typeface="Calibri"/>
                  <a:cs typeface="Calibri"/>
                  <a:sym typeface="Calibri"/>
                </a:rPr>
                <a:t>No respect of procedures</a:t>
              </a:r>
              <a:endParaRPr sz="3100" b="0" i="0" u="none" strike="noStrike" cap="none">
                <a:solidFill>
                  <a:schemeClr val="lt1"/>
                </a:solidFill>
                <a:latin typeface="Arial"/>
                <a:ea typeface="Arial"/>
                <a:cs typeface="Arial"/>
                <a:sym typeface="Arial"/>
              </a:endParaRPr>
            </a:p>
          </p:txBody>
        </p:sp>
      </p:grpSp>
      <p:sp>
        <p:nvSpPr>
          <p:cNvPr id="395" name="Google Shape;395;p50"/>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5"/>
          <p:cNvSpPr txBox="1"/>
          <p:nvPr/>
        </p:nvSpPr>
        <p:spPr>
          <a:xfrm>
            <a:off x="8097508" y="1084459"/>
            <a:ext cx="3845799" cy="1522212"/>
          </a:xfrm>
          <a:prstGeom prst="rect">
            <a:avLst/>
          </a:prstGeom>
          <a:solidFill>
            <a:srgbClr val="005EAA"/>
          </a:solidFill>
          <a:ln>
            <a:noFill/>
          </a:ln>
        </p:spPr>
        <p:txBody>
          <a:bodyPr spcFirstLastPara="1" wrap="square" lIns="0" tIns="417825" rIns="0" bIns="0" anchor="t" anchorCtr="0">
            <a:spAutoFit/>
          </a:bodyPr>
          <a:lstStyle/>
          <a:p>
            <a:pPr marL="38735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Needle, lancet stick</a:t>
            </a:r>
            <a:endParaRPr sz="2800" b="0" i="0" u="none" strike="noStrike" cap="none">
              <a:solidFill>
                <a:srgbClr val="FFFFFF"/>
              </a:solidFill>
              <a:latin typeface="Calibri"/>
              <a:ea typeface="Calibri"/>
              <a:cs typeface="Calibri"/>
              <a:sym typeface="Calibri"/>
            </a:endParaRPr>
          </a:p>
          <a:p>
            <a:pPr marL="387350" marR="0" lvl="0" indent="0" algn="l" rtl="0">
              <a:lnSpc>
                <a:spcPct val="100000"/>
              </a:lnSpc>
              <a:spcBef>
                <a:spcPts val="329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pic>
        <p:nvPicPr>
          <p:cNvPr id="401" name="Google Shape;401;p25"/>
          <p:cNvPicPr preferRelativeResize="0"/>
          <p:nvPr/>
        </p:nvPicPr>
        <p:blipFill rotWithShape="1">
          <a:blip r:embed="rId3">
            <a:alphaModFix/>
          </a:blip>
          <a:srcRect/>
          <a:stretch/>
        </p:blipFill>
        <p:spPr>
          <a:xfrm>
            <a:off x="6480693" y="1084460"/>
            <a:ext cx="1523275" cy="1528111"/>
          </a:xfrm>
          <a:prstGeom prst="rect">
            <a:avLst/>
          </a:prstGeom>
          <a:noFill/>
          <a:ln>
            <a:noFill/>
          </a:ln>
        </p:spPr>
      </p:pic>
      <p:sp>
        <p:nvSpPr>
          <p:cNvPr id="402" name="Google Shape;402;p25"/>
          <p:cNvSpPr txBox="1"/>
          <p:nvPr/>
        </p:nvSpPr>
        <p:spPr>
          <a:xfrm>
            <a:off x="6480694" y="2711400"/>
            <a:ext cx="3755836" cy="1528111"/>
          </a:xfrm>
          <a:prstGeom prst="rect">
            <a:avLst/>
          </a:prstGeom>
          <a:solidFill>
            <a:srgbClr val="005EAA"/>
          </a:solidFill>
          <a:ln>
            <a:noFill/>
          </a:ln>
        </p:spPr>
        <p:txBody>
          <a:bodyPr spcFirstLastPara="1" wrap="square" lIns="0" tIns="156200" rIns="0" bIns="0" anchor="t" anchorCtr="0">
            <a:spAutoFit/>
          </a:bodyPr>
          <a:lstStyle/>
          <a:p>
            <a:pPr marL="1184910" marR="287020" lvl="0" indent="-891540" algn="l" rtl="0">
              <a:lnSpc>
                <a:spcPct val="188571"/>
              </a:lnSpc>
              <a:spcBef>
                <a:spcPts val="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Other sharp injuries</a:t>
            </a:r>
            <a:endParaRPr sz="1400" b="0" i="0" u="none" strike="noStrike" cap="none">
              <a:solidFill>
                <a:srgbClr val="000000"/>
              </a:solidFill>
              <a:latin typeface="Arial"/>
              <a:ea typeface="Arial"/>
              <a:cs typeface="Arial"/>
              <a:sym typeface="Arial"/>
            </a:endParaRPr>
          </a:p>
          <a:p>
            <a:pPr marL="1184910" marR="287020" lvl="0" indent="-891540" algn="l" rtl="0">
              <a:lnSpc>
                <a:spcPct val="660000"/>
              </a:lnSpc>
              <a:spcBef>
                <a:spcPts val="123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pic>
        <p:nvPicPr>
          <p:cNvPr id="403" name="Google Shape;403;p25"/>
          <p:cNvPicPr preferRelativeResize="0"/>
          <p:nvPr/>
        </p:nvPicPr>
        <p:blipFill rotWithShape="1">
          <a:blip r:embed="rId4">
            <a:alphaModFix/>
          </a:blip>
          <a:srcRect/>
          <a:stretch/>
        </p:blipFill>
        <p:spPr>
          <a:xfrm>
            <a:off x="10326598" y="2718649"/>
            <a:ext cx="1616709" cy="1520862"/>
          </a:xfrm>
          <a:prstGeom prst="rect">
            <a:avLst/>
          </a:prstGeom>
          <a:noFill/>
          <a:ln>
            <a:noFill/>
          </a:ln>
        </p:spPr>
      </p:pic>
      <p:pic>
        <p:nvPicPr>
          <p:cNvPr id="404" name="Google Shape;404;p25"/>
          <p:cNvPicPr preferRelativeResize="0"/>
          <p:nvPr/>
        </p:nvPicPr>
        <p:blipFill rotWithShape="1">
          <a:blip r:embed="rId5">
            <a:alphaModFix/>
          </a:blip>
          <a:srcRect/>
          <a:stretch/>
        </p:blipFill>
        <p:spPr>
          <a:xfrm>
            <a:off x="6564076" y="4435938"/>
            <a:ext cx="1613690" cy="1489838"/>
          </a:xfrm>
          <a:prstGeom prst="rect">
            <a:avLst/>
          </a:prstGeom>
          <a:noFill/>
          <a:ln>
            <a:noFill/>
          </a:ln>
        </p:spPr>
      </p:pic>
      <p:sp>
        <p:nvSpPr>
          <p:cNvPr id="405" name="Google Shape;405;p25"/>
          <p:cNvSpPr txBox="1">
            <a:spLocks noGrp="1"/>
          </p:cNvSpPr>
          <p:nvPr>
            <p:ph type="sldNum" idx="12"/>
          </p:nvPr>
        </p:nvSpPr>
        <p:spPr>
          <a:xfrm>
            <a:off x="11711402" y="6599112"/>
            <a:ext cx="179704" cy="139700"/>
          </a:xfrm>
          <a:prstGeom prst="rect">
            <a:avLst/>
          </a:prstGeom>
          <a:noFill/>
          <a:ln>
            <a:noFill/>
          </a:ln>
        </p:spPr>
        <p:txBody>
          <a:bodyPr spcFirstLastPara="1" wrap="square" lIns="0" tIns="0" rIns="0" bIns="0" anchor="t" anchorCtr="0">
            <a:spAutoFit/>
          </a:bodyPr>
          <a:lstStyle/>
          <a:p>
            <a:pPr marL="70485" marR="0" lvl="0" indent="0" algn="l" rtl="0">
              <a:lnSpc>
                <a:spcPct val="106111"/>
              </a:lnSpc>
              <a:spcBef>
                <a:spcPts val="0"/>
              </a:spcBef>
              <a:spcAft>
                <a:spcPts val="0"/>
              </a:spcAft>
              <a:buSzPts val="1000"/>
              <a:buNone/>
            </a:pPr>
            <a:fld id="{00000000-1234-1234-1234-123412341234}" type="slidenum">
              <a:rPr lang="en-US" sz="900" b="0" i="0" u="none" strike="noStrike" cap="none">
                <a:solidFill>
                  <a:srgbClr val="888888"/>
                </a:solidFill>
                <a:latin typeface="Calibri"/>
                <a:ea typeface="Calibri"/>
                <a:cs typeface="Calibri"/>
                <a:sym typeface="Calibri"/>
              </a:rPr>
              <a:t>18</a:t>
            </a:fld>
            <a:endParaRPr sz="900" b="0" i="0" u="none" strike="noStrike" cap="none">
              <a:solidFill>
                <a:srgbClr val="888888"/>
              </a:solidFill>
              <a:latin typeface="Calibri"/>
              <a:ea typeface="Calibri"/>
              <a:cs typeface="Calibri"/>
              <a:sym typeface="Calibri"/>
            </a:endParaRPr>
          </a:p>
        </p:txBody>
      </p:sp>
      <p:sp>
        <p:nvSpPr>
          <p:cNvPr id="406" name="Google Shape;406;p25"/>
          <p:cNvSpPr txBox="1"/>
          <p:nvPr/>
        </p:nvSpPr>
        <p:spPr>
          <a:xfrm>
            <a:off x="104228" y="393337"/>
            <a:ext cx="11160672" cy="76226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accent1"/>
              </a:buClr>
              <a:buSzPts val="3600"/>
              <a:buFont typeface="Arial"/>
              <a:buNone/>
            </a:pPr>
            <a:r>
              <a:rPr lang="en-US" sz="3600" b="0" i="0" u="none" strike="noStrike" cap="none">
                <a:solidFill>
                  <a:schemeClr val="accent1"/>
                </a:solidFill>
                <a:latin typeface="Calibri"/>
                <a:ea typeface="Calibri"/>
                <a:cs typeface="Calibri"/>
                <a:sym typeface="Calibri"/>
              </a:rPr>
              <a:t>Routes of infection in the testing site and Occupational Exposure to Blood</a:t>
            </a:r>
            <a:endParaRPr sz="3600" b="0" i="0" u="none" strike="noStrike" cap="none">
              <a:solidFill>
                <a:schemeClr val="accent1"/>
              </a:solidFill>
              <a:latin typeface="Calibri"/>
              <a:ea typeface="Calibri"/>
              <a:cs typeface="Calibri"/>
              <a:sym typeface="Calibri"/>
            </a:endParaRPr>
          </a:p>
        </p:txBody>
      </p:sp>
      <p:grpSp>
        <p:nvGrpSpPr>
          <p:cNvPr id="407" name="Google Shape;407;p25"/>
          <p:cNvGrpSpPr/>
          <p:nvPr/>
        </p:nvGrpSpPr>
        <p:grpSpPr>
          <a:xfrm>
            <a:off x="248692" y="1554756"/>
            <a:ext cx="5991772" cy="4301279"/>
            <a:chOff x="0" y="69740"/>
            <a:chExt cx="5991772" cy="4301279"/>
          </a:xfrm>
        </p:grpSpPr>
        <p:sp>
          <p:nvSpPr>
            <p:cNvPr id="408" name="Google Shape;408;p25"/>
            <p:cNvSpPr/>
            <p:nvPr/>
          </p:nvSpPr>
          <p:spPr>
            <a:xfrm>
              <a:off x="0" y="69740"/>
              <a:ext cx="5991772" cy="542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5"/>
            <p:cNvSpPr txBox="1"/>
            <p:nvPr/>
          </p:nvSpPr>
          <p:spPr>
            <a:xfrm>
              <a:off x="26501" y="96241"/>
              <a:ext cx="5938770" cy="48987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sng" strike="noStrike" cap="none">
                  <a:solidFill>
                    <a:schemeClr val="lt1"/>
                  </a:solidFill>
                  <a:latin typeface="Calibri"/>
                  <a:ea typeface="Calibri"/>
                  <a:cs typeface="Calibri"/>
                  <a:sym typeface="Calibri"/>
                </a:rPr>
                <a:t>Percutaneous:</a:t>
              </a:r>
              <a:endParaRPr sz="2000" b="0" i="0" u="none" strike="noStrike" cap="none">
                <a:solidFill>
                  <a:schemeClr val="lt1"/>
                </a:solidFill>
                <a:latin typeface="Calibri"/>
                <a:ea typeface="Calibri"/>
                <a:cs typeface="Calibri"/>
                <a:sym typeface="Calibri"/>
              </a:endParaRPr>
            </a:p>
          </p:txBody>
        </p:sp>
        <p:sp>
          <p:nvSpPr>
            <p:cNvPr id="410" name="Google Shape;410;p25"/>
            <p:cNvSpPr/>
            <p:nvPr/>
          </p:nvSpPr>
          <p:spPr>
            <a:xfrm>
              <a:off x="0" y="696140"/>
              <a:ext cx="5991772" cy="542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25"/>
            <p:cNvSpPr txBox="1"/>
            <p:nvPr/>
          </p:nvSpPr>
          <p:spPr>
            <a:xfrm>
              <a:off x="26501" y="722641"/>
              <a:ext cx="5938770" cy="48987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•Needle, lancet or any other sharp items </a:t>
              </a:r>
              <a:endParaRPr sz="2000" b="0" i="0" u="none" strike="noStrike" cap="none">
                <a:solidFill>
                  <a:schemeClr val="lt1"/>
                </a:solidFill>
                <a:latin typeface="Calibri"/>
                <a:ea typeface="Calibri"/>
                <a:cs typeface="Calibri"/>
                <a:sym typeface="Calibri"/>
              </a:endParaRPr>
            </a:p>
          </p:txBody>
        </p:sp>
        <p:sp>
          <p:nvSpPr>
            <p:cNvPr id="412" name="Google Shape;412;p25"/>
            <p:cNvSpPr/>
            <p:nvPr/>
          </p:nvSpPr>
          <p:spPr>
            <a:xfrm>
              <a:off x="0" y="1322540"/>
              <a:ext cx="5991772" cy="542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25"/>
            <p:cNvSpPr txBox="1"/>
            <p:nvPr/>
          </p:nvSpPr>
          <p:spPr>
            <a:xfrm>
              <a:off x="26501" y="1349041"/>
              <a:ext cx="5938770" cy="48987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•Injuries, abrasions from contaminated sharp objects</a:t>
              </a:r>
              <a:endParaRPr sz="2000" b="0" i="0" u="none" strike="noStrike" cap="none">
                <a:solidFill>
                  <a:schemeClr val="lt1"/>
                </a:solidFill>
                <a:latin typeface="Calibri"/>
                <a:ea typeface="Calibri"/>
                <a:cs typeface="Calibri"/>
                <a:sym typeface="Calibri"/>
              </a:endParaRPr>
            </a:p>
          </p:txBody>
        </p:sp>
        <p:sp>
          <p:nvSpPr>
            <p:cNvPr id="414" name="Google Shape;414;p25"/>
            <p:cNvSpPr/>
            <p:nvPr/>
          </p:nvSpPr>
          <p:spPr>
            <a:xfrm>
              <a:off x="0" y="1948940"/>
              <a:ext cx="5991772" cy="542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5"/>
            <p:cNvSpPr txBox="1"/>
            <p:nvPr/>
          </p:nvSpPr>
          <p:spPr>
            <a:xfrm>
              <a:off x="26501" y="1975441"/>
              <a:ext cx="5938770" cy="48987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•Pouring infected biological fluid onto damaged skin</a:t>
              </a:r>
              <a:endParaRPr sz="2000" b="0" i="0" u="none" strike="noStrike" cap="none">
                <a:solidFill>
                  <a:schemeClr val="lt1"/>
                </a:solidFill>
                <a:latin typeface="Calibri"/>
                <a:ea typeface="Calibri"/>
                <a:cs typeface="Calibri"/>
                <a:sym typeface="Calibri"/>
              </a:endParaRPr>
            </a:p>
          </p:txBody>
        </p:sp>
        <p:sp>
          <p:nvSpPr>
            <p:cNvPr id="416" name="Google Shape;416;p25"/>
            <p:cNvSpPr/>
            <p:nvPr/>
          </p:nvSpPr>
          <p:spPr>
            <a:xfrm>
              <a:off x="0" y="2575340"/>
              <a:ext cx="5991772" cy="542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25"/>
            <p:cNvSpPr txBox="1"/>
            <p:nvPr/>
          </p:nvSpPr>
          <p:spPr>
            <a:xfrm>
              <a:off x="26501" y="2601841"/>
              <a:ext cx="5938770" cy="48987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sng" strike="noStrike" cap="none">
                  <a:solidFill>
                    <a:schemeClr val="lt1"/>
                  </a:solidFill>
                  <a:latin typeface="Calibri"/>
                  <a:ea typeface="Calibri"/>
                  <a:cs typeface="Calibri"/>
                  <a:sym typeface="Calibri"/>
                </a:rPr>
                <a:t>Mucous membranes: </a:t>
              </a:r>
              <a:r>
                <a:rPr lang="en-US" sz="2000" b="0" i="0" u="none" strike="noStrike" cap="none">
                  <a:solidFill>
                    <a:schemeClr val="lt1"/>
                  </a:solidFill>
                  <a:latin typeface="Calibri"/>
                  <a:ea typeface="Calibri"/>
                  <a:cs typeface="Calibri"/>
                  <a:sym typeface="Calibri"/>
                </a:rPr>
                <a:t>conjunctivas, nostrils, </a:t>
              </a:r>
              <a:endParaRPr sz="2000" b="0" i="0" u="none" strike="noStrike" cap="none">
                <a:solidFill>
                  <a:schemeClr val="lt1"/>
                </a:solidFill>
                <a:latin typeface="Calibri"/>
                <a:ea typeface="Calibri"/>
                <a:cs typeface="Calibri"/>
                <a:sym typeface="Calibri"/>
              </a:endParaRPr>
            </a:p>
          </p:txBody>
        </p:sp>
        <p:sp>
          <p:nvSpPr>
            <p:cNvPr id="418" name="Google Shape;418;p25"/>
            <p:cNvSpPr/>
            <p:nvPr/>
          </p:nvSpPr>
          <p:spPr>
            <a:xfrm>
              <a:off x="0" y="3201740"/>
              <a:ext cx="5991772" cy="542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25"/>
            <p:cNvSpPr txBox="1"/>
            <p:nvPr/>
          </p:nvSpPr>
          <p:spPr>
            <a:xfrm>
              <a:off x="26501" y="3228241"/>
              <a:ext cx="5938770" cy="48987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•Splashing from contaminated liquids</a:t>
              </a:r>
              <a:endParaRPr sz="2000" b="0" i="0" u="none" strike="noStrike" cap="none">
                <a:solidFill>
                  <a:schemeClr val="lt1"/>
                </a:solidFill>
                <a:latin typeface="Calibri"/>
                <a:ea typeface="Calibri"/>
                <a:cs typeface="Calibri"/>
                <a:sym typeface="Calibri"/>
              </a:endParaRPr>
            </a:p>
          </p:txBody>
        </p:sp>
        <p:sp>
          <p:nvSpPr>
            <p:cNvPr id="420" name="Google Shape;420;p25"/>
            <p:cNvSpPr/>
            <p:nvPr/>
          </p:nvSpPr>
          <p:spPr>
            <a:xfrm>
              <a:off x="0" y="3828139"/>
              <a:ext cx="5991772" cy="542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25"/>
            <p:cNvSpPr txBox="1"/>
            <p:nvPr/>
          </p:nvSpPr>
          <p:spPr>
            <a:xfrm>
              <a:off x="26501" y="3854640"/>
              <a:ext cx="5938770" cy="48987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•Hands or objects soiled on a mucous membrane</a:t>
              </a:r>
              <a:endParaRPr sz="2000" b="0" i="0" u="none" strike="noStrike" cap="none">
                <a:solidFill>
                  <a:schemeClr val="lt1"/>
                </a:solidFill>
                <a:latin typeface="Calibri"/>
                <a:ea typeface="Calibri"/>
                <a:cs typeface="Calibri"/>
                <a:sym typeface="Calibri"/>
              </a:endParaRPr>
            </a:p>
          </p:txBody>
        </p:sp>
      </p:grpSp>
      <p:sp>
        <p:nvSpPr>
          <p:cNvPr id="422" name="Google Shape;422;p25"/>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dirty="0">
                <a:latin typeface="Calibri"/>
                <a:ea typeface="Calibri"/>
                <a:cs typeface="Calibri"/>
                <a:sym typeface="Calibri"/>
              </a:rPr>
              <a:t>QQMS </a:t>
            </a:r>
            <a:r>
              <a:rPr lang="en-US" sz="1000" dirty="0">
                <a:latin typeface="Calibri"/>
                <a:ea typeface="Calibri"/>
                <a:cs typeface="Calibri"/>
                <a:sym typeface="Calibri"/>
              </a:rPr>
              <a:t>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SzPts val="1400"/>
              <a:buNone/>
            </a:pPr>
            <a:endParaRPr lang="fr-FR"/>
          </a:p>
        </p:txBody>
      </p:sp>
      <p:sp>
        <p:nvSpPr>
          <p:cNvPr id="423" name="Google Shape;423;p25"/>
          <p:cNvSpPr txBox="1"/>
          <p:nvPr/>
        </p:nvSpPr>
        <p:spPr>
          <a:xfrm>
            <a:off x="8358612" y="4435068"/>
            <a:ext cx="3755836" cy="1528111"/>
          </a:xfrm>
          <a:prstGeom prst="rect">
            <a:avLst/>
          </a:prstGeom>
          <a:solidFill>
            <a:srgbClr val="005EAA"/>
          </a:solidFill>
          <a:ln>
            <a:noFill/>
          </a:ln>
        </p:spPr>
        <p:txBody>
          <a:bodyPr spcFirstLastPara="1" wrap="square" lIns="0" tIns="156200" rIns="0" bIns="0" anchor="ctr" anchorCtr="0">
            <a:spAutoFit/>
          </a:bodyPr>
          <a:lstStyle/>
          <a:p>
            <a:pPr marL="1184910" marR="287020" lvl="0" indent="-891540" algn="ctr" rtl="0">
              <a:lnSpc>
                <a:spcPct val="188571"/>
              </a:lnSpc>
              <a:spcBef>
                <a:spcPts val="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splaches</a:t>
            </a:r>
            <a:endParaRPr sz="2800" b="0" i="0" u="none" strike="noStrike" cap="none">
              <a:solidFill>
                <a:srgbClr val="FFFFFF"/>
              </a:solidFill>
              <a:latin typeface="Calibri"/>
              <a:ea typeface="Calibri"/>
              <a:cs typeface="Calibri"/>
              <a:sym typeface="Calibri"/>
            </a:endParaRPr>
          </a:p>
          <a:p>
            <a:pPr marL="1184910" marR="287020" lvl="0" indent="-891540" algn="l" rtl="0">
              <a:lnSpc>
                <a:spcPct val="660000"/>
              </a:lnSpc>
              <a:spcBef>
                <a:spcPts val="123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1"/>
          <p:cNvSpPr txBox="1">
            <a:spLocks noGrp="1"/>
          </p:cNvSpPr>
          <p:nvPr>
            <p:ph type="title"/>
          </p:nvPr>
        </p:nvSpPr>
        <p:spPr>
          <a:xfrm>
            <a:off x="151844" y="198082"/>
            <a:ext cx="11888312" cy="579005"/>
          </a:xfrm>
          <a:prstGeom prst="rect">
            <a:avLst/>
          </a:prstGeom>
          <a:noFill/>
          <a:ln>
            <a:noFill/>
          </a:ln>
        </p:spPr>
        <p:txBody>
          <a:bodyPr spcFirstLastPara="1" wrap="square" lIns="0" tIns="12050" rIns="0" bIns="0" anchor="b" anchorCtr="0">
            <a:spAutoFit/>
          </a:bodyPr>
          <a:lstStyle/>
          <a:p>
            <a:pPr marL="12700" lvl="0" indent="0" algn="l" rtl="0">
              <a:lnSpc>
                <a:spcPct val="100000"/>
              </a:lnSpc>
              <a:spcBef>
                <a:spcPts val="95"/>
              </a:spcBef>
              <a:spcAft>
                <a:spcPts val="0"/>
              </a:spcAft>
              <a:buSzPts val="3600"/>
              <a:buNone/>
            </a:pPr>
            <a:r>
              <a:rPr lang="en-US">
                <a:latin typeface="Calibri"/>
                <a:ea typeface="Calibri"/>
                <a:cs typeface="Calibri"/>
                <a:sym typeface="Calibri"/>
              </a:rPr>
              <a:t>Immediate Steps Taken by Exposed Healthcare Worker?</a:t>
            </a:r>
            <a:endParaRPr>
              <a:latin typeface="Calibri"/>
              <a:ea typeface="Calibri"/>
              <a:cs typeface="Calibri"/>
              <a:sym typeface="Calibri"/>
            </a:endParaRPr>
          </a:p>
        </p:txBody>
      </p:sp>
      <p:sp>
        <p:nvSpPr>
          <p:cNvPr id="429" name="Google Shape;429;p51"/>
          <p:cNvSpPr txBox="1">
            <a:spLocks noGrp="1"/>
          </p:cNvSpPr>
          <p:nvPr>
            <p:ph type="sldNum" idx="12"/>
          </p:nvPr>
        </p:nvSpPr>
        <p:spPr>
          <a:xfrm>
            <a:off x="11711402" y="6599112"/>
            <a:ext cx="179704" cy="139700"/>
          </a:xfrm>
          <a:prstGeom prst="rect">
            <a:avLst/>
          </a:prstGeom>
          <a:noFill/>
          <a:ln>
            <a:noFill/>
          </a:ln>
        </p:spPr>
        <p:txBody>
          <a:bodyPr spcFirstLastPara="1" wrap="square" lIns="0" tIns="0" rIns="0" bIns="0" anchor="t" anchorCtr="0">
            <a:spAutoFit/>
          </a:bodyPr>
          <a:lstStyle/>
          <a:p>
            <a:pPr marL="70485" marR="0" lvl="0" indent="0" algn="l" rtl="0">
              <a:lnSpc>
                <a:spcPct val="106111"/>
              </a:lnSpc>
              <a:spcBef>
                <a:spcPts val="0"/>
              </a:spcBef>
              <a:spcAft>
                <a:spcPts val="0"/>
              </a:spcAft>
              <a:buSzPts val="1000"/>
              <a:buNone/>
            </a:pPr>
            <a:fld id="{00000000-1234-1234-1234-123412341234}" type="slidenum">
              <a:rPr lang="en-US" sz="900" b="0" i="0" u="none" strike="noStrike" cap="none">
                <a:solidFill>
                  <a:srgbClr val="888888"/>
                </a:solidFill>
                <a:latin typeface="Calibri"/>
                <a:ea typeface="Calibri"/>
                <a:cs typeface="Calibri"/>
                <a:sym typeface="Calibri"/>
              </a:rPr>
              <a:t>19</a:t>
            </a:fld>
            <a:endParaRPr sz="900" b="0" i="0" u="none" strike="noStrike" cap="none">
              <a:solidFill>
                <a:srgbClr val="888888"/>
              </a:solidFill>
              <a:latin typeface="Calibri"/>
              <a:ea typeface="Calibri"/>
              <a:cs typeface="Calibri"/>
              <a:sym typeface="Calibri"/>
            </a:endParaRPr>
          </a:p>
        </p:txBody>
      </p:sp>
      <p:sp>
        <p:nvSpPr>
          <p:cNvPr id="430" name="Google Shape;430;p51"/>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pPr lvl="0" algn="l">
              <a:lnSpc>
                <a:spcPct val="100000"/>
              </a:lnSpc>
              <a:spcBef>
                <a:spcPts val="0"/>
              </a:spcBef>
              <a:spcAft>
                <a:spcPts val="0"/>
              </a:spcAft>
              <a:buNone/>
            </a:pPr>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a:t>
            </a:r>
            <a:r>
              <a:rPr lang="en-US" dirty="0"/>
              <a:t>measures</a:t>
            </a:r>
            <a:endParaRPr lang="fr-FR" dirty="0"/>
          </a:p>
          <a:p>
            <a:pPr marL="0" lvl="0" indent="0" algn="l" rtl="0">
              <a:lnSpc>
                <a:spcPct val="100000"/>
              </a:lnSpc>
              <a:spcBef>
                <a:spcPts val="0"/>
              </a:spcBef>
              <a:spcAft>
                <a:spcPts val="0"/>
              </a:spcAft>
              <a:buSzPts val="1400"/>
              <a:buNone/>
            </a:pPr>
            <a:endParaRPr/>
          </a:p>
        </p:txBody>
      </p:sp>
      <p:grpSp>
        <p:nvGrpSpPr>
          <p:cNvPr id="431" name="Google Shape;431;p51"/>
          <p:cNvGrpSpPr/>
          <p:nvPr/>
        </p:nvGrpSpPr>
        <p:grpSpPr>
          <a:xfrm>
            <a:off x="613457" y="1377390"/>
            <a:ext cx="6350253" cy="3514723"/>
            <a:chOff x="31" y="12289"/>
            <a:chExt cx="6350253" cy="3514723"/>
          </a:xfrm>
        </p:grpSpPr>
        <p:sp>
          <p:nvSpPr>
            <p:cNvPr id="432" name="Google Shape;432;p51"/>
            <p:cNvSpPr/>
            <p:nvPr/>
          </p:nvSpPr>
          <p:spPr>
            <a:xfrm>
              <a:off x="31" y="12289"/>
              <a:ext cx="2967408" cy="118696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51"/>
            <p:cNvSpPr txBox="1"/>
            <p:nvPr/>
          </p:nvSpPr>
          <p:spPr>
            <a:xfrm>
              <a:off x="31" y="12289"/>
              <a:ext cx="2967408" cy="1186963"/>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Exposure to eyes or nose</a:t>
              </a:r>
              <a:endParaRPr sz="2000" b="1" i="0" u="none" strike="noStrike" cap="none">
                <a:solidFill>
                  <a:schemeClr val="lt1"/>
                </a:solidFill>
                <a:latin typeface="Calibri"/>
                <a:ea typeface="Calibri"/>
                <a:cs typeface="Calibri"/>
                <a:sym typeface="Calibri"/>
              </a:endParaRPr>
            </a:p>
          </p:txBody>
        </p:sp>
        <p:sp>
          <p:nvSpPr>
            <p:cNvPr id="434" name="Google Shape;434;p51"/>
            <p:cNvSpPr/>
            <p:nvPr/>
          </p:nvSpPr>
          <p:spPr>
            <a:xfrm>
              <a:off x="31" y="1199252"/>
              <a:ext cx="2967408" cy="2327760"/>
            </a:xfrm>
            <a:prstGeom prst="rect">
              <a:avLst/>
            </a:prstGeom>
            <a:solidFill>
              <a:srgbClr val="CAD9E7">
                <a:alpha val="89411"/>
              </a:srgbClr>
            </a:solidFill>
            <a:ln w="25400" cap="flat" cmpd="sng">
              <a:solidFill>
                <a:srgbClr val="CAD9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51"/>
            <p:cNvSpPr txBox="1"/>
            <p:nvPr/>
          </p:nvSpPr>
          <p:spPr>
            <a:xfrm>
              <a:off x="31" y="1199252"/>
              <a:ext cx="2967408" cy="2327760"/>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Flush exposed mucous membranes with water only</a:t>
              </a:r>
              <a:endParaRPr sz="1600" b="1" i="0" u="none" strike="noStrike" cap="none">
                <a:solidFill>
                  <a:srgbClr val="000000"/>
                </a:solidFill>
                <a:latin typeface="Calibri"/>
                <a:ea typeface="Calibri"/>
                <a:cs typeface="Calibri"/>
                <a:sym typeface="Calibri"/>
              </a:endParaRPr>
            </a:p>
          </p:txBody>
        </p:sp>
        <p:sp>
          <p:nvSpPr>
            <p:cNvPr id="436" name="Google Shape;436;p51"/>
            <p:cNvSpPr/>
            <p:nvPr/>
          </p:nvSpPr>
          <p:spPr>
            <a:xfrm>
              <a:off x="3382876" y="12289"/>
              <a:ext cx="2967408" cy="118696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51"/>
            <p:cNvSpPr txBox="1"/>
            <p:nvPr/>
          </p:nvSpPr>
          <p:spPr>
            <a:xfrm>
              <a:off x="3382876" y="12289"/>
              <a:ext cx="2967408" cy="1186963"/>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Sharps Injury</a:t>
              </a:r>
              <a:endParaRPr sz="2000" b="1" i="0" u="none" strike="noStrike" cap="none">
                <a:solidFill>
                  <a:schemeClr val="lt1"/>
                </a:solidFill>
                <a:latin typeface="Calibri"/>
                <a:ea typeface="Calibri"/>
                <a:cs typeface="Calibri"/>
                <a:sym typeface="Calibri"/>
              </a:endParaRPr>
            </a:p>
          </p:txBody>
        </p:sp>
        <p:sp>
          <p:nvSpPr>
            <p:cNvPr id="438" name="Google Shape;438;p51"/>
            <p:cNvSpPr/>
            <p:nvPr/>
          </p:nvSpPr>
          <p:spPr>
            <a:xfrm>
              <a:off x="3382876" y="1199252"/>
              <a:ext cx="2967408" cy="2327760"/>
            </a:xfrm>
            <a:prstGeom prst="rect">
              <a:avLst/>
            </a:prstGeom>
            <a:solidFill>
              <a:srgbClr val="CAD9E7">
                <a:alpha val="89411"/>
              </a:srgbClr>
            </a:solidFill>
            <a:ln w="25400" cap="flat" cmpd="sng">
              <a:solidFill>
                <a:srgbClr val="CAD9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51"/>
            <p:cNvSpPr txBox="1"/>
            <p:nvPr/>
          </p:nvSpPr>
          <p:spPr>
            <a:xfrm>
              <a:off x="3382876" y="1199252"/>
              <a:ext cx="2967408" cy="232776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If bleeding occurs, </a:t>
              </a:r>
              <a:r>
                <a:rPr lang="en-US" sz="1400" b="1" i="0" u="none" strike="noStrike" cap="none">
                  <a:solidFill>
                    <a:srgbClr val="000000"/>
                  </a:solidFill>
                  <a:latin typeface="Calibri"/>
                  <a:ea typeface="Calibri"/>
                  <a:cs typeface="Calibri"/>
                  <a:sym typeface="Calibri"/>
                </a:rPr>
                <a:t>allow bleeding for a few seconds </a:t>
              </a:r>
              <a:r>
                <a:rPr lang="en-US" sz="1400" b="0" i="0" u="none" strike="noStrike" cap="none">
                  <a:solidFill>
                    <a:srgbClr val="000000"/>
                  </a:solidFill>
                  <a:latin typeface="Calibri"/>
                  <a:ea typeface="Calibri"/>
                  <a:cs typeface="Calibri"/>
                  <a:sym typeface="Calibri"/>
                </a:rPr>
                <a:t>before washing</a:t>
              </a:r>
              <a:endParaRPr sz="1400" b="0" i="0" u="none" strike="noStrike" cap="none">
                <a:solidFill>
                  <a:srgbClr val="000000"/>
                </a:solidFill>
                <a:latin typeface="Calibri"/>
                <a:ea typeface="Calibri"/>
                <a:cs typeface="Calibri"/>
                <a:sym typeface="Calibri"/>
              </a:endParaRPr>
            </a:p>
            <a:p>
              <a:pPr marL="228600" marR="0" lvl="2" indent="-114300" algn="l" rtl="0">
                <a:lnSpc>
                  <a:spcPct val="90000"/>
                </a:lnSpc>
                <a:spcBef>
                  <a:spcPts val="21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Flush the area well in clean running water and wash thoroughly with soap</a:t>
              </a:r>
              <a:endParaRPr sz="1400" b="0" i="0" u="none" strike="noStrike" cap="none">
                <a:solidFill>
                  <a:srgbClr val="000000"/>
                </a:solidFill>
                <a:latin typeface="Calibri"/>
                <a:ea typeface="Calibri"/>
                <a:cs typeface="Calibri"/>
                <a:sym typeface="Calibri"/>
              </a:endParaRPr>
            </a:p>
            <a:p>
              <a:pPr marL="114300" marR="0" lvl="1" indent="-114300" algn="l" rtl="0">
                <a:lnSpc>
                  <a:spcPct val="90000"/>
                </a:lnSpc>
                <a:spcBef>
                  <a:spcPts val="21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Do not apply bleach, antiseptics, or disinfectants to the wound</a:t>
              </a:r>
              <a:endParaRPr sz="14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Cover with dressing if necessary</a:t>
              </a:r>
              <a:endParaRPr sz="1400" b="0" i="0" u="none" strike="noStrike" cap="none">
                <a:solidFill>
                  <a:srgbClr val="000000"/>
                </a:solidFill>
                <a:latin typeface="Calibri"/>
                <a:ea typeface="Calibri"/>
                <a:cs typeface="Calibri"/>
                <a:sym typeface="Calibri"/>
              </a:endParaRPr>
            </a:p>
          </p:txBody>
        </p:sp>
      </p:grpSp>
      <p:sp>
        <p:nvSpPr>
          <p:cNvPr id="440" name="Google Shape;440;p51"/>
          <p:cNvSpPr txBox="1"/>
          <p:nvPr/>
        </p:nvSpPr>
        <p:spPr>
          <a:xfrm>
            <a:off x="613426" y="4968819"/>
            <a:ext cx="6350316" cy="1015663"/>
          </a:xfrm>
          <a:prstGeom prst="rect">
            <a:avLst/>
          </a:prstGeom>
          <a:solidFill>
            <a:schemeClr val="accent1"/>
          </a:solidFill>
          <a:ln w="25400" cap="flat" cmpd="sng">
            <a:solidFill>
              <a:srgbClr val="00384F"/>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Immediately inform the supervisor of exposure and action taken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Discuss </a:t>
            </a:r>
            <a:r>
              <a:rPr lang="en-US" sz="2000" b="0" i="0" u="sng" strike="noStrike" cap="none">
                <a:solidFill>
                  <a:schemeClr val="lt1"/>
                </a:solidFill>
                <a:latin typeface="Calibri"/>
                <a:ea typeface="Calibri"/>
                <a:cs typeface="Calibri"/>
                <a:sym typeface="Calibri"/>
              </a:rPr>
              <a:t>your PEP </a:t>
            </a:r>
            <a:r>
              <a:rPr lang="en-US" sz="2000" b="0" i="0" u="none" strike="noStrike" cap="none">
                <a:solidFill>
                  <a:schemeClr val="lt1"/>
                </a:solidFill>
                <a:latin typeface="Calibri"/>
                <a:ea typeface="Calibri"/>
                <a:cs typeface="Calibri"/>
                <a:sym typeface="Calibri"/>
              </a:rPr>
              <a:t>(Post exposure </a:t>
            </a:r>
            <a:r>
              <a:rPr lang="en-US" sz="2000">
                <a:solidFill>
                  <a:schemeClr val="lt1"/>
                </a:solidFill>
                <a:latin typeface="Calibri"/>
                <a:ea typeface="Calibri"/>
                <a:cs typeface="Calibri"/>
                <a:sym typeface="Calibri"/>
              </a:rPr>
              <a:t>Prophylaxis</a:t>
            </a:r>
            <a:r>
              <a:rPr lang="en-US" sz="2000" b="0" i="0" u="none" strike="noStrike" cap="none">
                <a:solidFill>
                  <a:schemeClr val="lt1"/>
                </a:solidFill>
                <a:latin typeface="Calibri"/>
                <a:ea typeface="Calibri"/>
                <a:cs typeface="Calibri"/>
                <a:sym typeface="Calibri"/>
              </a:rPr>
              <a:t>) </a:t>
            </a:r>
            <a:r>
              <a:rPr lang="en-US" sz="2000" b="0" i="0" u="sng" strike="noStrike" cap="none">
                <a:solidFill>
                  <a:schemeClr val="lt1"/>
                </a:solidFill>
                <a:latin typeface="Calibri"/>
                <a:ea typeface="Calibri"/>
                <a:cs typeface="Calibri"/>
                <a:sym typeface="Calibri"/>
              </a:rPr>
              <a:t>options</a:t>
            </a:r>
            <a:endParaRPr sz="3200" b="0" i="0" u="sng" strike="noStrike" cap="none">
              <a:solidFill>
                <a:schemeClr val="lt1"/>
              </a:solidFill>
              <a:latin typeface="Calibri"/>
              <a:ea typeface="Calibri"/>
              <a:cs typeface="Calibri"/>
              <a:sym typeface="Calibri"/>
            </a:endParaRPr>
          </a:p>
        </p:txBody>
      </p:sp>
      <p:grpSp>
        <p:nvGrpSpPr>
          <p:cNvPr id="441" name="Google Shape;441;p51"/>
          <p:cNvGrpSpPr/>
          <p:nvPr/>
        </p:nvGrpSpPr>
        <p:grpSpPr>
          <a:xfrm>
            <a:off x="7350565" y="878085"/>
            <a:ext cx="3313461" cy="5401867"/>
            <a:chOff x="1508881" y="16799"/>
            <a:chExt cx="3313461" cy="5401867"/>
          </a:xfrm>
        </p:grpSpPr>
        <p:sp>
          <p:nvSpPr>
            <p:cNvPr id="442" name="Google Shape;442;p51"/>
            <p:cNvSpPr/>
            <p:nvPr/>
          </p:nvSpPr>
          <p:spPr>
            <a:xfrm>
              <a:off x="2214193" y="16799"/>
              <a:ext cx="2608149" cy="2608546"/>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51"/>
            <p:cNvSpPr/>
            <p:nvPr/>
          </p:nvSpPr>
          <p:spPr>
            <a:xfrm>
              <a:off x="2809772" y="941764"/>
              <a:ext cx="1449298" cy="724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51"/>
            <p:cNvSpPr txBox="1"/>
            <p:nvPr/>
          </p:nvSpPr>
          <p:spPr>
            <a:xfrm>
              <a:off x="2809772" y="941764"/>
              <a:ext cx="1449298" cy="724475"/>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Assess and take action</a:t>
              </a:r>
              <a:endParaRPr sz="1400" b="0" i="0" u="none" strike="noStrike" cap="none">
                <a:solidFill>
                  <a:srgbClr val="000000"/>
                </a:solidFill>
                <a:latin typeface="Arial"/>
                <a:ea typeface="Arial"/>
                <a:cs typeface="Arial"/>
                <a:sym typeface="Arial"/>
              </a:endParaRPr>
            </a:p>
          </p:txBody>
        </p:sp>
        <p:sp>
          <p:nvSpPr>
            <p:cNvPr id="445" name="Google Shape;445;p51"/>
            <p:cNvSpPr/>
            <p:nvPr/>
          </p:nvSpPr>
          <p:spPr>
            <a:xfrm>
              <a:off x="1508881" y="1498803"/>
              <a:ext cx="2608149" cy="2608546"/>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1"/>
            <p:cNvSpPr/>
            <p:nvPr/>
          </p:nvSpPr>
          <p:spPr>
            <a:xfrm>
              <a:off x="2088306" y="2449237"/>
              <a:ext cx="1449298" cy="724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51"/>
            <p:cNvSpPr txBox="1"/>
            <p:nvPr/>
          </p:nvSpPr>
          <p:spPr>
            <a:xfrm>
              <a:off x="2088306" y="2449237"/>
              <a:ext cx="1449298" cy="724475"/>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Report to supervisor immediately</a:t>
              </a:r>
              <a:endParaRPr sz="1700" b="0" i="0" u="none" strike="noStrike" cap="none">
                <a:solidFill>
                  <a:srgbClr val="000000"/>
                </a:solidFill>
                <a:latin typeface="Arial"/>
                <a:ea typeface="Arial"/>
                <a:cs typeface="Arial"/>
                <a:sym typeface="Arial"/>
              </a:endParaRPr>
            </a:p>
          </p:txBody>
        </p:sp>
        <p:sp>
          <p:nvSpPr>
            <p:cNvPr id="448" name="Google Shape;448;p51"/>
            <p:cNvSpPr/>
            <p:nvPr/>
          </p:nvSpPr>
          <p:spPr>
            <a:xfrm>
              <a:off x="2418917" y="3176964"/>
              <a:ext cx="2240804" cy="2241702"/>
            </a:xfrm>
            <a:prstGeom prst="blockArc">
              <a:avLst>
                <a:gd name="adj1" fmla="val 13500000"/>
                <a:gd name="adj2" fmla="val 10800000"/>
                <a:gd name="adj3" fmla="val 1274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51"/>
            <p:cNvSpPr/>
            <p:nvPr/>
          </p:nvSpPr>
          <p:spPr>
            <a:xfrm>
              <a:off x="2813200" y="3958878"/>
              <a:ext cx="1449298" cy="724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51"/>
            <p:cNvSpPr txBox="1"/>
            <p:nvPr/>
          </p:nvSpPr>
          <p:spPr>
            <a:xfrm>
              <a:off x="2813200" y="3958878"/>
              <a:ext cx="1449298" cy="724475"/>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Record on standard form</a:t>
              </a:r>
              <a:endParaRPr sz="1700" b="0" i="0" u="none" strike="noStrike" cap="none">
                <a:solidFill>
                  <a:srgbClr val="000000"/>
                </a:solidFill>
                <a:latin typeface="Arial"/>
                <a:ea typeface="Arial"/>
                <a:cs typeface="Arial"/>
                <a:sym typeface="Arial"/>
              </a:endParaRPr>
            </a:p>
          </p:txBody>
        </p:sp>
      </p:grpSp>
      <p:sp>
        <p:nvSpPr>
          <p:cNvPr id="451" name="Google Shape;451;p51"/>
          <p:cNvSpPr txBox="1"/>
          <p:nvPr/>
        </p:nvSpPr>
        <p:spPr>
          <a:xfrm>
            <a:off x="10421096" y="764937"/>
            <a:ext cx="1626608" cy="600164"/>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Adapt according to the guidelines in your country</a:t>
            </a:r>
            <a:endParaRPr sz="1100" b="0" i="0" u="sng" strike="noStrike" cap="none">
              <a:solidFill>
                <a:srgbClr val="FFFFFF"/>
              </a:solidFill>
              <a:latin typeface="Arial"/>
              <a:ea typeface="Arial"/>
              <a:cs typeface="Arial"/>
              <a:sym typeface="Arial"/>
            </a:endParaRPr>
          </a:p>
        </p:txBody>
      </p:sp>
      <p:sp>
        <p:nvSpPr>
          <p:cNvPr id="452" name="Google Shape;452;p51"/>
          <p:cNvSpPr/>
          <p:nvPr/>
        </p:nvSpPr>
        <p:spPr>
          <a:xfrm>
            <a:off x="9959514" y="784889"/>
            <a:ext cx="461582" cy="572518"/>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453" name="Google Shape;453;p51" descr="Pencil"/>
          <p:cNvPicPr preferRelativeResize="0"/>
          <p:nvPr/>
        </p:nvPicPr>
        <p:blipFill rotWithShape="1">
          <a:blip r:embed="rId3">
            <a:alphaModFix/>
          </a:blip>
          <a:srcRect/>
          <a:stretch/>
        </p:blipFill>
        <p:spPr>
          <a:xfrm>
            <a:off x="10077418" y="778402"/>
            <a:ext cx="216833" cy="529841"/>
          </a:xfrm>
          <a:prstGeom prst="rect">
            <a:avLst/>
          </a:prstGeom>
          <a:noFill/>
          <a:ln>
            <a:noFill/>
          </a:ln>
        </p:spPr>
      </p:pic>
      <p:sp>
        <p:nvSpPr>
          <p:cNvPr id="454" name="Google Shape;454;p51"/>
          <p:cNvSpPr/>
          <p:nvPr/>
        </p:nvSpPr>
        <p:spPr>
          <a:xfrm rot="1063915">
            <a:off x="10498183" y="2309110"/>
            <a:ext cx="1617460" cy="1591475"/>
          </a:xfrm>
          <a:prstGeom prst="irregularSeal2">
            <a:avLst/>
          </a:prstGeom>
          <a:solidFill>
            <a:schemeClr val="accent1"/>
          </a:solidFill>
          <a:ln w="25400" cap="flat" cmpd="sng">
            <a:solidFill>
              <a:srgbClr val="0038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5" name="Google Shape;455;p51"/>
          <p:cNvSpPr txBox="1"/>
          <p:nvPr/>
        </p:nvSpPr>
        <p:spPr>
          <a:xfrm>
            <a:off x="10865117" y="2781681"/>
            <a:ext cx="751436" cy="646331"/>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Identify the risks</a:t>
            </a:r>
            <a:endParaRPr sz="1200" b="1"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252413" y="209630"/>
            <a:ext cx="10515600" cy="64762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Learning objectives</a:t>
            </a:r>
            <a:endParaRPr>
              <a:latin typeface="Calibri"/>
              <a:ea typeface="Calibri"/>
              <a:cs typeface="Calibri"/>
              <a:sym typeface="Calibri"/>
            </a:endParaRPr>
          </a:p>
        </p:txBody>
      </p:sp>
      <p:sp>
        <p:nvSpPr>
          <p:cNvPr id="98" name="Google Shape;98;p2"/>
          <p:cNvSpPr txBox="1">
            <a:spLocks noGrp="1"/>
          </p:cNvSpPr>
          <p:nvPr>
            <p:ph type="body" idx="1"/>
          </p:nvPr>
        </p:nvSpPr>
        <p:spPr>
          <a:xfrm>
            <a:off x="252413" y="1208620"/>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Font typeface="Arial"/>
              <a:buChar char="•"/>
            </a:pPr>
            <a:r>
              <a:rPr lang="en-US" sz="2400">
                <a:latin typeface="Calibri"/>
                <a:ea typeface="Calibri"/>
                <a:cs typeface="Calibri"/>
                <a:sym typeface="Calibri"/>
              </a:rPr>
              <a:t>At the end of this module, you will :   </a:t>
            </a:r>
            <a:endParaRPr sz="2400">
              <a:latin typeface="Calibri"/>
              <a:ea typeface="Calibri"/>
              <a:cs typeface="Calibri"/>
              <a:sym typeface="Calibri"/>
            </a:endParaRPr>
          </a:p>
          <a:p>
            <a:pPr marL="971550" lvl="1" indent="-311150" algn="l" rtl="0">
              <a:lnSpc>
                <a:spcPct val="100000"/>
              </a:lnSpc>
              <a:spcBef>
                <a:spcPts val="500"/>
              </a:spcBef>
              <a:spcAft>
                <a:spcPts val="0"/>
              </a:spcAft>
              <a:buSzPts val="2400"/>
              <a:buChar char="•"/>
            </a:pPr>
            <a:r>
              <a:rPr lang="en-US" sz="2400">
                <a:solidFill>
                  <a:srgbClr val="000000"/>
                </a:solidFill>
                <a:latin typeface="Calibri"/>
                <a:ea typeface="Calibri"/>
                <a:cs typeface="Calibri"/>
                <a:sym typeface="Calibri"/>
              </a:rPr>
              <a:t>Know and follow adequate personal health and safety practices.</a:t>
            </a:r>
            <a:endParaRPr/>
          </a:p>
          <a:p>
            <a:pPr marL="971550" lvl="1" indent="-311150" algn="l" rtl="0">
              <a:lnSpc>
                <a:spcPct val="100000"/>
              </a:lnSpc>
              <a:spcBef>
                <a:spcPts val="500"/>
              </a:spcBef>
              <a:spcAft>
                <a:spcPts val="0"/>
              </a:spcAft>
              <a:buSzPts val="2400"/>
              <a:buChar char="•"/>
            </a:pPr>
            <a:r>
              <a:rPr lang="en-US" sz="2400">
                <a:solidFill>
                  <a:srgbClr val="000000"/>
                </a:solidFill>
                <a:latin typeface="Calibri"/>
                <a:ea typeface="Calibri"/>
                <a:cs typeface="Calibri"/>
                <a:sym typeface="Calibri"/>
              </a:rPr>
              <a:t>Maintain a clean and organized workspace</a:t>
            </a:r>
            <a:endParaRPr/>
          </a:p>
          <a:p>
            <a:pPr marL="971550" lvl="1" indent="-311150" algn="l" rtl="0">
              <a:lnSpc>
                <a:spcPct val="100000"/>
              </a:lnSpc>
              <a:spcBef>
                <a:spcPts val="500"/>
              </a:spcBef>
              <a:spcAft>
                <a:spcPts val="0"/>
              </a:spcAft>
              <a:buSzPts val="2400"/>
              <a:buChar char="•"/>
            </a:pPr>
            <a:r>
              <a:rPr lang="en-US" sz="2400">
                <a:solidFill>
                  <a:srgbClr val="000000"/>
                </a:solidFill>
                <a:latin typeface="Calibri"/>
                <a:ea typeface="Calibri"/>
                <a:cs typeface="Calibri"/>
                <a:sym typeface="Calibri"/>
              </a:rPr>
              <a:t>Segregate and dispose of wastes properly</a:t>
            </a:r>
            <a:endParaRPr/>
          </a:p>
          <a:p>
            <a:pPr marL="971550" lvl="1" indent="-311150" algn="l" rtl="0">
              <a:lnSpc>
                <a:spcPct val="100000"/>
              </a:lnSpc>
              <a:spcBef>
                <a:spcPts val="500"/>
              </a:spcBef>
              <a:spcAft>
                <a:spcPts val="0"/>
              </a:spcAft>
              <a:buSzPts val="2400"/>
              <a:buChar char="•"/>
            </a:pPr>
            <a:r>
              <a:rPr lang="en-US" sz="2400">
                <a:solidFill>
                  <a:srgbClr val="000000"/>
                </a:solidFill>
                <a:latin typeface="Calibri"/>
                <a:ea typeface="Calibri"/>
                <a:cs typeface="Calibri"/>
                <a:sym typeface="Calibri"/>
              </a:rPr>
              <a:t>Describe what to do in the case of an accident</a:t>
            </a:r>
            <a:endParaRPr/>
          </a:p>
          <a:p>
            <a:pPr marL="971550" lvl="1" indent="-311150" algn="l" rtl="0">
              <a:lnSpc>
                <a:spcPct val="100000"/>
              </a:lnSpc>
              <a:spcBef>
                <a:spcPts val="500"/>
              </a:spcBef>
              <a:spcAft>
                <a:spcPts val="0"/>
              </a:spcAft>
              <a:buSzPts val="2400"/>
              <a:buChar char="•"/>
            </a:pPr>
            <a:r>
              <a:rPr lang="en-US" sz="2400">
                <a:solidFill>
                  <a:srgbClr val="000000"/>
                </a:solidFill>
                <a:latin typeface="Calibri"/>
                <a:ea typeface="Calibri"/>
                <a:cs typeface="Calibri"/>
                <a:sym typeface="Calibri"/>
              </a:rPr>
              <a:t>Follow safety procedures and keep safety records</a:t>
            </a:r>
            <a:endParaRPr sz="2400">
              <a:latin typeface="Calibri"/>
              <a:ea typeface="Calibri"/>
              <a:cs typeface="Calibri"/>
              <a:sym typeface="Calibri"/>
            </a:endParaRPr>
          </a:p>
          <a:p>
            <a:pPr marL="971550" lvl="1" indent="-158750" algn="l" rtl="0">
              <a:lnSpc>
                <a:spcPct val="100000"/>
              </a:lnSpc>
              <a:spcBef>
                <a:spcPts val="500"/>
              </a:spcBef>
              <a:spcAft>
                <a:spcPts val="0"/>
              </a:spcAft>
              <a:buSzPts val="2400"/>
              <a:buNone/>
            </a:pPr>
            <a:endParaRPr sz="2400">
              <a:solidFill>
                <a:srgbClr val="000000"/>
              </a:solidFill>
              <a:latin typeface="Calibri"/>
              <a:ea typeface="Calibri"/>
              <a:cs typeface="Calibri"/>
              <a:sym typeface="Calibri"/>
            </a:endParaRPr>
          </a:p>
          <a:p>
            <a:pPr marL="914400" lvl="0" indent="-190500" algn="l" rtl="0">
              <a:lnSpc>
                <a:spcPct val="100000"/>
              </a:lnSpc>
              <a:spcBef>
                <a:spcPts val="1000"/>
              </a:spcBef>
              <a:spcAft>
                <a:spcPts val="0"/>
              </a:spcAft>
              <a:buSzPts val="2400"/>
              <a:buNone/>
            </a:pPr>
            <a:endParaRPr sz="1400">
              <a:solidFill>
                <a:srgbClr val="000000"/>
              </a:solidFill>
              <a:latin typeface="Calibri"/>
              <a:ea typeface="Calibri"/>
              <a:cs typeface="Calibri"/>
              <a:sym typeface="Calibri"/>
            </a:endParaRPr>
          </a:p>
          <a:p>
            <a:pPr marL="571500" lvl="1" indent="0" algn="l" rtl="0">
              <a:lnSpc>
                <a:spcPct val="100000"/>
              </a:lnSpc>
              <a:spcBef>
                <a:spcPts val="500"/>
              </a:spcBef>
              <a:spcAft>
                <a:spcPts val="0"/>
              </a:spcAft>
              <a:buSzPts val="2400"/>
              <a:buNone/>
            </a:pPr>
            <a:endParaRPr sz="1400">
              <a:solidFill>
                <a:srgbClr val="000000"/>
              </a:solidFill>
              <a:latin typeface="Calibri"/>
              <a:ea typeface="Calibri"/>
              <a:cs typeface="Calibri"/>
              <a:sym typeface="Calibri"/>
            </a:endParaRPr>
          </a:p>
          <a:p>
            <a:pPr marL="914400" lvl="1" indent="-190500" algn="l" rtl="0">
              <a:lnSpc>
                <a:spcPct val="100000"/>
              </a:lnSpc>
              <a:spcBef>
                <a:spcPts val="500"/>
              </a:spcBef>
              <a:spcAft>
                <a:spcPts val="0"/>
              </a:spcAft>
              <a:buSzPts val="2400"/>
              <a:buNone/>
            </a:pPr>
            <a:endParaRPr sz="1400">
              <a:solidFill>
                <a:srgbClr val="000000"/>
              </a:solidFill>
            </a:endParaRPr>
          </a:p>
          <a:p>
            <a:pPr marL="914400" lvl="1" indent="-190500" algn="l" rtl="0">
              <a:lnSpc>
                <a:spcPct val="100000"/>
              </a:lnSpc>
              <a:spcBef>
                <a:spcPts val="500"/>
              </a:spcBef>
              <a:spcAft>
                <a:spcPts val="0"/>
              </a:spcAft>
              <a:buSzPts val="2400"/>
              <a:buNone/>
            </a:pPr>
            <a:endParaRPr sz="1400">
              <a:solidFill>
                <a:srgbClr val="000000"/>
              </a:solidFill>
            </a:endParaRPr>
          </a:p>
          <a:p>
            <a:pPr marL="228600" lvl="0" indent="-101600" algn="l" rtl="0">
              <a:lnSpc>
                <a:spcPct val="100000"/>
              </a:lnSpc>
              <a:spcBef>
                <a:spcPts val="1000"/>
              </a:spcBef>
              <a:spcAft>
                <a:spcPts val="0"/>
              </a:spcAft>
              <a:buClr>
                <a:schemeClr val="accent1"/>
              </a:buClr>
              <a:buSzPts val="2000"/>
              <a:buNone/>
            </a:pPr>
            <a:endParaRPr sz="2400"/>
          </a:p>
          <a:p>
            <a:pPr marL="228600" lvl="0" indent="-101600" algn="l" rtl="0">
              <a:lnSpc>
                <a:spcPct val="100000"/>
              </a:lnSpc>
              <a:spcBef>
                <a:spcPts val="1000"/>
              </a:spcBef>
              <a:spcAft>
                <a:spcPts val="0"/>
              </a:spcAft>
              <a:buClr>
                <a:schemeClr val="accent1"/>
              </a:buClr>
              <a:buSzPts val="2000"/>
              <a:buNone/>
            </a:pPr>
            <a:endParaRPr sz="2400"/>
          </a:p>
          <a:p>
            <a:pPr marL="228600" lvl="0" indent="-101600" algn="l" rtl="0">
              <a:lnSpc>
                <a:spcPct val="100000"/>
              </a:lnSpc>
              <a:spcBef>
                <a:spcPts val="1000"/>
              </a:spcBef>
              <a:spcAft>
                <a:spcPts val="0"/>
              </a:spcAft>
              <a:buSzPts val="2000"/>
              <a:buNone/>
            </a:pPr>
            <a:endParaRPr sz="2400"/>
          </a:p>
        </p:txBody>
      </p:sp>
      <p:sp>
        <p:nvSpPr>
          <p:cNvPr id="99" name="Google Shape;99;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sz="1000"/>
          </a:p>
        </p:txBody>
      </p:sp>
      <p:sp>
        <p:nvSpPr>
          <p:cNvPr id="100" name="Google Shape;100;p2"/>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1000">
                <a:latin typeface="Calibri"/>
                <a:ea typeface="Calibri"/>
                <a:cs typeface="Calibri"/>
                <a:sym typeface="Calibri"/>
              </a:rPr>
              <a:t>QMS in Non-lab testing site –Training Package– </a:t>
            </a:r>
            <a:r>
              <a:rPr lang="en-US">
                <a:latin typeface="Calibri"/>
                <a:ea typeface="Calibri"/>
                <a:cs typeface="Calibri"/>
                <a:sym typeface="Calibri"/>
              </a:rPr>
              <a:t>v1.0</a:t>
            </a:r>
            <a:r>
              <a:rPr lang="en-US" dirty="0"/>
              <a:t>| </a:t>
            </a:r>
            <a:r>
              <a:rPr lang="en-US" sz="1000" dirty="0"/>
              <a:t>Testing Environment, Safety, and IPC measures</a:t>
            </a:r>
            <a:endParaRPr dirty="0"/>
          </a:p>
          <a:p>
            <a:pPr marL="0" lvl="0" indent="0" algn="l" rtl="0">
              <a:lnSpc>
                <a:spcPct val="100000"/>
              </a:lnSpc>
              <a:spcBef>
                <a:spcPts val="0"/>
              </a:spcBef>
              <a:spcAft>
                <a:spcPts val="0"/>
              </a:spcAft>
              <a:buSzPts val="1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34831d97304_0_1"/>
          <p:cNvSpPr txBox="1">
            <a:spLocks noGrp="1"/>
          </p:cNvSpPr>
          <p:nvPr>
            <p:ph type="title"/>
          </p:nvPr>
        </p:nvSpPr>
        <p:spPr>
          <a:xfrm>
            <a:off x="163600" y="119825"/>
            <a:ext cx="11250900" cy="942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600"/>
              <a:buNone/>
            </a:pPr>
            <a:r>
              <a:rPr lang="en-US" sz="2800">
                <a:solidFill>
                  <a:srgbClr val="0087BC"/>
                </a:solidFill>
              </a:rPr>
              <a:t>HIV Post Exposure Prophilaxy (PEP)- WHO 2024 recommendations</a:t>
            </a:r>
            <a:endParaRPr/>
          </a:p>
        </p:txBody>
      </p:sp>
      <p:sp>
        <p:nvSpPr>
          <p:cNvPr id="462" name="Google Shape;462;g34831d97304_0_1"/>
          <p:cNvSpPr txBox="1">
            <a:spLocks noGrp="1"/>
          </p:cNvSpPr>
          <p:nvPr>
            <p:ph type="body" idx="1"/>
          </p:nvPr>
        </p:nvSpPr>
        <p:spPr>
          <a:xfrm>
            <a:off x="255175" y="1459600"/>
            <a:ext cx="11608800" cy="4329600"/>
          </a:xfrm>
          <a:prstGeom prst="rect">
            <a:avLst/>
          </a:prstGeom>
          <a:noFill/>
          <a:ln>
            <a:noFill/>
          </a:ln>
        </p:spPr>
        <p:txBody>
          <a:bodyPr spcFirstLastPara="1" wrap="square" lIns="91425" tIns="45700" rIns="91425" bIns="45700" anchor="t" anchorCtr="0">
            <a:normAutofit fontScale="92500"/>
          </a:bodyPr>
          <a:lstStyle/>
          <a:p>
            <a:pPr marL="457200" lvl="0" indent="-346075" algn="l" rtl="0">
              <a:lnSpc>
                <a:spcPct val="115000"/>
              </a:lnSpc>
              <a:spcBef>
                <a:spcPts val="1000"/>
              </a:spcBef>
              <a:spcAft>
                <a:spcPts val="0"/>
              </a:spcAft>
              <a:buSzPct val="100000"/>
              <a:buFont typeface="Calibri"/>
              <a:buChar char="●"/>
            </a:pPr>
            <a:r>
              <a:rPr lang="en-US" b="1">
                <a:latin typeface="Calibri"/>
                <a:ea typeface="Calibri"/>
                <a:cs typeface="Calibri"/>
                <a:sym typeface="Calibri"/>
              </a:rPr>
              <a:t>Start early </a:t>
            </a:r>
            <a:r>
              <a:rPr lang="en-US">
                <a:latin typeface="Calibri"/>
                <a:ea typeface="Calibri"/>
                <a:cs typeface="Calibri"/>
                <a:sym typeface="Calibri"/>
              </a:rPr>
              <a:t>- PEP should be offered, and as early as possible, to individuals with suspected or known exposure to HIV, ideally </a:t>
            </a:r>
            <a:r>
              <a:rPr lang="en-US" b="1">
                <a:latin typeface="Calibri"/>
                <a:ea typeface="Calibri"/>
                <a:cs typeface="Calibri"/>
                <a:sym typeface="Calibri"/>
              </a:rPr>
              <a:t>within 24 hours but not later than 72 hour</a:t>
            </a:r>
            <a:r>
              <a:rPr lang="en-US">
                <a:latin typeface="Calibri"/>
                <a:ea typeface="Calibri"/>
                <a:cs typeface="Calibri"/>
                <a:sym typeface="Calibri"/>
              </a:rPr>
              <a:t>s.</a:t>
            </a:r>
            <a:endParaRPr>
              <a:latin typeface="Calibri"/>
              <a:ea typeface="Calibri"/>
              <a:cs typeface="Calibri"/>
              <a:sym typeface="Calibri"/>
            </a:endParaRPr>
          </a:p>
          <a:p>
            <a:pPr marL="101600" lvl="0" indent="0" algn="l" rtl="0">
              <a:lnSpc>
                <a:spcPct val="115000"/>
              </a:lnSpc>
              <a:spcBef>
                <a:spcPts val="1000"/>
              </a:spcBef>
              <a:spcAft>
                <a:spcPts val="0"/>
              </a:spcAft>
              <a:buSzPct val="108108"/>
              <a:buNone/>
            </a:pPr>
            <a:r>
              <a:rPr lang="en-US" b="1">
                <a:solidFill>
                  <a:srgbClr val="0070C0"/>
                </a:solidFill>
                <a:latin typeface="Calibri"/>
                <a:ea typeface="Calibri"/>
                <a:cs typeface="Calibri"/>
                <a:sym typeface="Calibri"/>
              </a:rPr>
              <a:t>The crucial factor that influences PEP efficacy is the time between exposure and starting PEP drugs and starting as soon as possible after exposure is the most important consideration when taking PEP. </a:t>
            </a:r>
            <a:endParaRPr b="1">
              <a:solidFill>
                <a:srgbClr val="0070C0"/>
              </a:solidFill>
              <a:latin typeface="Calibri"/>
              <a:ea typeface="Calibri"/>
              <a:cs typeface="Calibri"/>
              <a:sym typeface="Calibri"/>
            </a:endParaRPr>
          </a:p>
          <a:p>
            <a:pPr marL="457200" lvl="0" indent="-346075" algn="l" rtl="0">
              <a:lnSpc>
                <a:spcPct val="115000"/>
              </a:lnSpc>
              <a:spcBef>
                <a:spcPts val="1000"/>
              </a:spcBef>
              <a:spcAft>
                <a:spcPts val="0"/>
              </a:spcAft>
              <a:buSzPct val="100000"/>
              <a:buFont typeface="Calibri"/>
              <a:buChar char="●"/>
            </a:pPr>
            <a:r>
              <a:rPr lang="en-US">
                <a:latin typeface="Calibri"/>
                <a:ea typeface="Calibri"/>
                <a:cs typeface="Calibri"/>
                <a:sym typeface="Calibri"/>
              </a:rPr>
              <a:t>PEP duration: </a:t>
            </a:r>
            <a:r>
              <a:rPr lang="en-US" b="1">
                <a:latin typeface="Calibri"/>
                <a:ea typeface="Calibri"/>
                <a:cs typeface="Calibri"/>
                <a:sym typeface="Calibri"/>
              </a:rPr>
              <a:t>A 28-day prescription of antiretroviral drugs should be provided for HIV post-exposure prophylaxis </a:t>
            </a:r>
            <a:r>
              <a:rPr lang="en-US" b="1" u="sng">
                <a:latin typeface="Calibri"/>
                <a:ea typeface="Calibri"/>
                <a:cs typeface="Calibri"/>
                <a:sym typeface="Calibri"/>
              </a:rPr>
              <a:t>following initial risk assessment</a:t>
            </a:r>
            <a:r>
              <a:rPr lang="en-US" b="1">
                <a:latin typeface="Calibri"/>
                <a:ea typeface="Calibri"/>
                <a:cs typeface="Calibri"/>
                <a:sym typeface="Calibri"/>
              </a:rPr>
              <a:t>. </a:t>
            </a:r>
            <a:r>
              <a:rPr lang="en-US" i="1">
                <a:latin typeface="Calibri"/>
                <a:ea typeface="Calibri"/>
                <a:cs typeface="Calibri"/>
                <a:sym typeface="Calibri"/>
              </a:rPr>
              <a:t>(Strong recommendation, low-quality evidence)</a:t>
            </a:r>
            <a:endParaRPr i="1">
              <a:latin typeface="Calibri"/>
              <a:ea typeface="Calibri"/>
              <a:cs typeface="Calibri"/>
              <a:sym typeface="Calibri"/>
            </a:endParaRPr>
          </a:p>
          <a:p>
            <a:pPr marL="457200" lvl="0" indent="-346075" algn="l" rtl="0">
              <a:lnSpc>
                <a:spcPct val="115000"/>
              </a:lnSpc>
              <a:spcBef>
                <a:spcPts val="0"/>
              </a:spcBef>
              <a:spcAft>
                <a:spcPts val="0"/>
              </a:spcAft>
              <a:buSzPct val="100000"/>
              <a:buFont typeface="Calibri"/>
              <a:buChar char="●"/>
            </a:pPr>
            <a:r>
              <a:rPr lang="en-US" b="1">
                <a:latin typeface="Calibri"/>
                <a:ea typeface="Calibri"/>
                <a:cs typeface="Calibri"/>
                <a:sym typeface="Calibri"/>
              </a:rPr>
              <a:t>HIV PEP should be delivered in community settings. </a:t>
            </a:r>
            <a:r>
              <a:rPr lang="en-US" i="1">
                <a:latin typeface="Calibri"/>
                <a:ea typeface="Calibri"/>
                <a:cs typeface="Calibri"/>
                <a:sym typeface="Calibri"/>
              </a:rPr>
              <a:t>(strong recommendation, very low certainty of evidence)</a:t>
            </a:r>
            <a:endParaRPr i="1">
              <a:latin typeface="Calibri"/>
              <a:ea typeface="Calibri"/>
              <a:cs typeface="Calibri"/>
              <a:sym typeface="Calibri"/>
            </a:endParaRPr>
          </a:p>
          <a:p>
            <a:pPr marL="457200" lvl="0" indent="-346075" algn="l" rtl="0">
              <a:lnSpc>
                <a:spcPct val="115000"/>
              </a:lnSpc>
              <a:spcBef>
                <a:spcPts val="0"/>
              </a:spcBef>
              <a:spcAft>
                <a:spcPts val="0"/>
              </a:spcAft>
              <a:buSzPct val="100000"/>
              <a:buFont typeface="Calibri"/>
              <a:buChar char="●"/>
            </a:pPr>
            <a:r>
              <a:rPr lang="en-US" b="1">
                <a:latin typeface="Calibri"/>
                <a:ea typeface="Calibri"/>
                <a:cs typeface="Calibri"/>
                <a:sym typeface="Calibri"/>
              </a:rPr>
              <a:t>After completion of the 28 days PEP regimen, HIV serological status should be assessed </a:t>
            </a:r>
            <a:r>
              <a:rPr lang="en-US">
                <a:latin typeface="Calibri"/>
                <a:ea typeface="Calibri"/>
                <a:cs typeface="Calibri"/>
                <a:sym typeface="Calibri"/>
              </a:rPr>
              <a:t>using nationally validated HIV testing strategy</a:t>
            </a:r>
            <a:endParaRPr>
              <a:latin typeface="Calibri"/>
              <a:ea typeface="Calibri"/>
              <a:cs typeface="Calibri"/>
              <a:sym typeface="Calibri"/>
            </a:endParaRPr>
          </a:p>
          <a:p>
            <a:pPr marL="101600" lvl="0" indent="0" algn="ctr" rtl="0">
              <a:lnSpc>
                <a:spcPct val="115000"/>
              </a:lnSpc>
              <a:spcBef>
                <a:spcPts val="1000"/>
              </a:spcBef>
              <a:spcAft>
                <a:spcPts val="0"/>
              </a:spcAft>
              <a:buSzPct val="90090"/>
              <a:buNone/>
            </a:pPr>
            <a:r>
              <a:rPr lang="en-US" sz="2400" b="1">
                <a:solidFill>
                  <a:srgbClr val="0070C0"/>
                </a:solidFill>
                <a:latin typeface="Calibri"/>
                <a:ea typeface="Calibri"/>
                <a:cs typeface="Calibri"/>
                <a:sym typeface="Calibri"/>
              </a:rPr>
              <a:t>In case of occupational exposure to blood= inform immediately to have access to a risk assessment and PEP regimen (if needed) ASAP and within 72 hours maximum post exposure</a:t>
            </a:r>
            <a:endParaRPr sz="1259"/>
          </a:p>
        </p:txBody>
      </p:sp>
      <p:sp>
        <p:nvSpPr>
          <p:cNvPr id="463" name="Google Shape;463;g34831d97304_0_1"/>
          <p:cNvSpPr txBox="1">
            <a:spLocks noGrp="1"/>
          </p:cNvSpPr>
          <p:nvPr>
            <p:ph type="sldNum" idx="12"/>
          </p:nvPr>
        </p:nvSpPr>
        <p:spPr>
          <a:xfrm>
            <a:off x="11353799" y="6311900"/>
            <a:ext cx="510300" cy="57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20</a:t>
            </a:fld>
            <a:endParaRPr/>
          </a:p>
        </p:txBody>
      </p:sp>
      <p:sp>
        <p:nvSpPr>
          <p:cNvPr id="464" name="Google Shape;464;g34831d97304_0_1"/>
          <p:cNvSpPr txBox="1"/>
          <p:nvPr/>
        </p:nvSpPr>
        <p:spPr>
          <a:xfrm>
            <a:off x="85850" y="5911700"/>
            <a:ext cx="561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https://www.who.int/publications/i/item/9789240095137</a:t>
            </a:r>
            <a:endParaRPr sz="1400" b="0" i="0" u="none" strike="noStrike" cap="none">
              <a:solidFill>
                <a:srgbClr val="000000"/>
              </a:solidFill>
              <a:latin typeface="Arial"/>
              <a:ea typeface="Arial"/>
              <a:cs typeface="Arial"/>
              <a:sym typeface="Arial"/>
            </a:endParaRPr>
          </a:p>
        </p:txBody>
      </p:sp>
      <p:sp>
        <p:nvSpPr>
          <p:cNvPr id="2" name="ZoneTexte 1">
            <a:extLst>
              <a:ext uri="{FF2B5EF4-FFF2-40B4-BE49-F238E27FC236}">
                <a16:creationId xmlns:a16="http://schemas.microsoft.com/office/drawing/2014/main" id="{A2D61C6F-0068-5C43-F19F-33F51BB08935}"/>
              </a:ext>
            </a:extLst>
          </p:cNvPr>
          <p:cNvSpPr txBox="1"/>
          <p:nvPr/>
        </p:nvSpPr>
        <p:spPr>
          <a:xfrm>
            <a:off x="589280" y="6482080"/>
            <a:ext cx="749808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solidFill>
                  <a:srgbClr val="FFFFFF"/>
                </a:solidFill>
                <a:latin typeface="Calibri"/>
              </a:rPr>
              <a:t>QMS in Non-lab testing site –Training Package– v1.0</a:t>
            </a:r>
            <a:r>
              <a:rPr lang="en-US" sz="1000" b="1">
                <a:solidFill>
                  <a:srgbClr val="FFFFFF"/>
                </a:solidFill>
              </a:rPr>
              <a:t>| Testing Environment, Safety, and IPC measures</a:t>
            </a: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3"/>
          <p:cNvSpPr txBox="1">
            <a:spLocks noGrp="1"/>
          </p:cNvSpPr>
          <p:nvPr>
            <p:ph type="title"/>
          </p:nvPr>
        </p:nvSpPr>
        <p:spPr>
          <a:xfrm>
            <a:off x="157151" y="43675"/>
            <a:ext cx="10023300" cy="9429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Summary/ safe work habits: When working with RDTs, you should:</a:t>
            </a:r>
            <a:endParaRPr>
              <a:latin typeface="Calibri"/>
              <a:ea typeface="Calibri"/>
              <a:cs typeface="Calibri"/>
              <a:sym typeface="Calibri"/>
            </a:endParaRPr>
          </a:p>
        </p:txBody>
      </p:sp>
      <p:sp>
        <p:nvSpPr>
          <p:cNvPr id="471" name="Google Shape;471;p13"/>
          <p:cNvSpPr txBox="1">
            <a:spLocks noGrp="1"/>
          </p:cNvSpPr>
          <p:nvPr>
            <p:ph type="body" idx="1"/>
          </p:nvPr>
        </p:nvSpPr>
        <p:spPr>
          <a:xfrm>
            <a:off x="244971" y="1088652"/>
            <a:ext cx="9174741" cy="5165544"/>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1000"/>
              </a:spcBef>
              <a:spcAft>
                <a:spcPts val="0"/>
              </a:spcAft>
              <a:buSzPts val="2400"/>
              <a:buFont typeface="Arial"/>
              <a:buAutoNum type="arabicPeriod"/>
            </a:pPr>
            <a:r>
              <a:rPr lang="en-US">
                <a:latin typeface="Calibri"/>
                <a:ea typeface="Calibri"/>
                <a:cs typeface="Calibri"/>
                <a:sym typeface="Calibri"/>
              </a:rPr>
              <a:t>Clean and organize your working station</a:t>
            </a:r>
            <a:endParaRPr/>
          </a:p>
          <a:p>
            <a:pPr marL="457200" lvl="0" indent="-457200" algn="l" rtl="0">
              <a:lnSpc>
                <a:spcPct val="100000"/>
              </a:lnSpc>
              <a:spcBef>
                <a:spcPts val="1000"/>
              </a:spcBef>
              <a:spcAft>
                <a:spcPts val="0"/>
              </a:spcAft>
              <a:buSzPts val="2400"/>
              <a:buFont typeface="Arial"/>
              <a:buAutoNum type="arabicPeriod"/>
            </a:pPr>
            <a:r>
              <a:rPr lang="en-US">
                <a:latin typeface="Calibri"/>
                <a:ea typeface="Calibri"/>
                <a:cs typeface="Calibri"/>
                <a:sym typeface="Calibri"/>
              </a:rPr>
              <a:t>Be trained on the procedures (SOPs)</a:t>
            </a:r>
            <a:endParaRPr/>
          </a:p>
          <a:p>
            <a:pPr marL="457200" lvl="0" indent="-457200" algn="l" rtl="0">
              <a:lnSpc>
                <a:spcPct val="100000"/>
              </a:lnSpc>
              <a:spcBef>
                <a:spcPts val="1000"/>
              </a:spcBef>
              <a:spcAft>
                <a:spcPts val="0"/>
              </a:spcAft>
              <a:buSzPts val="2400"/>
              <a:buFont typeface="Arial"/>
              <a:buAutoNum type="arabicPeriod"/>
            </a:pPr>
            <a:r>
              <a:rPr lang="en-US">
                <a:latin typeface="Calibri"/>
                <a:ea typeface="Calibri"/>
                <a:cs typeface="Calibri"/>
                <a:sym typeface="Calibri"/>
              </a:rPr>
              <a:t>Wear adequate PPE: at least gloves + lab coat (or gown)</a:t>
            </a:r>
            <a:endParaRPr/>
          </a:p>
          <a:p>
            <a:pPr marL="457200" lvl="0" indent="-457200" algn="l" rtl="0">
              <a:lnSpc>
                <a:spcPct val="100000"/>
              </a:lnSpc>
              <a:spcBef>
                <a:spcPts val="1000"/>
              </a:spcBef>
              <a:spcAft>
                <a:spcPts val="0"/>
              </a:spcAft>
              <a:buSzPts val="2400"/>
              <a:buFont typeface="Arial"/>
              <a:buAutoNum type="arabicPeriod"/>
            </a:pPr>
            <a:r>
              <a:rPr lang="en-US">
                <a:latin typeface="Calibri"/>
                <a:ea typeface="Calibri"/>
                <a:cs typeface="Calibri"/>
                <a:sym typeface="Calibri"/>
              </a:rPr>
              <a:t>Never eat, drink, smoke, apply make-up, put pencils/pens in your mouth, remove or insert contact lenses while testing</a:t>
            </a:r>
            <a:endParaRPr/>
          </a:p>
          <a:p>
            <a:pPr marL="457200" lvl="0" indent="-457200" algn="l" rtl="0">
              <a:lnSpc>
                <a:spcPct val="100000"/>
              </a:lnSpc>
              <a:spcBef>
                <a:spcPts val="1000"/>
              </a:spcBef>
              <a:spcAft>
                <a:spcPts val="0"/>
              </a:spcAft>
              <a:buSzPts val="2400"/>
              <a:buFont typeface="Arial"/>
              <a:buAutoNum type="arabicPeriod"/>
            </a:pPr>
            <a:r>
              <a:rPr lang="en-US">
                <a:latin typeface="Calibri"/>
                <a:ea typeface="Calibri"/>
                <a:cs typeface="Calibri"/>
                <a:sym typeface="Calibri"/>
              </a:rPr>
              <a:t>Wash hands before and after each client</a:t>
            </a:r>
            <a:endParaRPr/>
          </a:p>
          <a:p>
            <a:pPr marL="457200" lvl="0" indent="-457200" algn="l" rtl="0">
              <a:lnSpc>
                <a:spcPct val="100000"/>
              </a:lnSpc>
              <a:spcBef>
                <a:spcPts val="1000"/>
              </a:spcBef>
              <a:spcAft>
                <a:spcPts val="0"/>
              </a:spcAft>
              <a:buSzPts val="2400"/>
              <a:buFont typeface="Arial"/>
              <a:buAutoNum type="arabicPeriod"/>
            </a:pPr>
            <a:r>
              <a:rPr lang="en-US">
                <a:latin typeface="Calibri"/>
                <a:ea typeface="Calibri"/>
                <a:cs typeface="Calibri"/>
                <a:sym typeface="Calibri"/>
              </a:rPr>
              <a:t>Change gloves for each client</a:t>
            </a:r>
            <a:endParaRPr/>
          </a:p>
          <a:p>
            <a:pPr marL="457200" lvl="0" indent="-457200" algn="l" rtl="0">
              <a:lnSpc>
                <a:spcPct val="100000"/>
              </a:lnSpc>
              <a:spcBef>
                <a:spcPts val="1000"/>
              </a:spcBef>
              <a:spcAft>
                <a:spcPts val="0"/>
              </a:spcAft>
              <a:buSzPts val="2400"/>
              <a:buFont typeface="Arial"/>
              <a:buAutoNum type="arabicPeriod"/>
            </a:pPr>
            <a:r>
              <a:rPr lang="en-US">
                <a:latin typeface="Calibri"/>
                <a:ea typeface="Calibri"/>
                <a:cs typeface="Calibri"/>
                <a:sym typeface="Calibri"/>
              </a:rPr>
              <a:t>Discard disposable equipment after use. Lab coats should be re-used following proper cleaning and decontamination.</a:t>
            </a:r>
            <a:endParaRPr>
              <a:latin typeface="Calibri"/>
              <a:ea typeface="Calibri"/>
              <a:cs typeface="Calibri"/>
              <a:sym typeface="Calibri"/>
            </a:endParaRPr>
          </a:p>
          <a:p>
            <a:pPr marL="457200" lvl="0" indent="-457200" algn="l" rtl="0">
              <a:lnSpc>
                <a:spcPct val="100000"/>
              </a:lnSpc>
              <a:spcBef>
                <a:spcPts val="1000"/>
              </a:spcBef>
              <a:spcAft>
                <a:spcPts val="0"/>
              </a:spcAft>
              <a:buSzPts val="2400"/>
              <a:buFont typeface="Arial"/>
              <a:buAutoNum type="arabicPeriod"/>
            </a:pPr>
            <a:r>
              <a:rPr lang="en-US">
                <a:latin typeface="Calibri"/>
                <a:ea typeface="Calibri"/>
                <a:cs typeface="Calibri"/>
                <a:sym typeface="Calibri"/>
              </a:rPr>
              <a:t>Always perform hand hygiene before and after using gloves. </a:t>
            </a:r>
            <a:endParaRPr/>
          </a:p>
          <a:p>
            <a:pPr marL="457200" lvl="0" indent="-457200" algn="l" rtl="0">
              <a:lnSpc>
                <a:spcPct val="100000"/>
              </a:lnSpc>
              <a:spcBef>
                <a:spcPts val="1000"/>
              </a:spcBef>
              <a:spcAft>
                <a:spcPts val="0"/>
              </a:spcAft>
              <a:buSzPts val="2400"/>
              <a:buFont typeface="Arial"/>
              <a:buAutoNum type="arabicPeriod"/>
            </a:pPr>
            <a:r>
              <a:rPr lang="en-US">
                <a:latin typeface="Calibri"/>
                <a:ea typeface="Calibri"/>
                <a:cs typeface="Calibri"/>
                <a:sym typeface="Calibri"/>
              </a:rPr>
              <a:t>Remove PPE and wash your hands before leaving the workstation</a:t>
            </a:r>
            <a:endParaRPr/>
          </a:p>
          <a:p>
            <a:pPr marL="457200" lvl="0" indent="-457200" algn="l" rtl="0">
              <a:lnSpc>
                <a:spcPct val="100000"/>
              </a:lnSpc>
              <a:spcBef>
                <a:spcPts val="1000"/>
              </a:spcBef>
              <a:spcAft>
                <a:spcPts val="0"/>
              </a:spcAft>
              <a:buSzPts val="2400"/>
              <a:buFont typeface="Arial"/>
              <a:buAutoNum type="arabicPeriod"/>
            </a:pPr>
            <a:r>
              <a:rPr lang="en-US">
                <a:latin typeface="Calibri"/>
                <a:ea typeface="Calibri"/>
                <a:cs typeface="Calibri"/>
                <a:sym typeface="Calibri"/>
              </a:rPr>
              <a:t>Know the procedures in case of an exposure accident</a:t>
            </a:r>
            <a:endParaRPr/>
          </a:p>
        </p:txBody>
      </p:sp>
      <p:sp>
        <p:nvSpPr>
          <p:cNvPr id="472" name="Google Shape;472;p1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21</a:t>
            </a:fld>
            <a:endParaRPr sz="1000"/>
          </a:p>
        </p:txBody>
      </p:sp>
      <p:grpSp>
        <p:nvGrpSpPr>
          <p:cNvPr id="473" name="Google Shape;473;p13"/>
          <p:cNvGrpSpPr/>
          <p:nvPr/>
        </p:nvGrpSpPr>
        <p:grpSpPr>
          <a:xfrm>
            <a:off x="9959108" y="162148"/>
            <a:ext cx="2056922" cy="670969"/>
            <a:chOff x="7731277" y="1662151"/>
            <a:chExt cx="4054790" cy="317245"/>
          </a:xfrm>
        </p:grpSpPr>
        <p:sp>
          <p:nvSpPr>
            <p:cNvPr id="474" name="Google Shape;474;p13"/>
            <p:cNvSpPr txBox="1"/>
            <p:nvPr/>
          </p:nvSpPr>
          <p:spPr>
            <a:xfrm>
              <a:off x="8387593" y="1694820"/>
              <a:ext cx="3398474" cy="196454"/>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latin typeface="Arial"/>
                  <a:ea typeface="Arial"/>
                  <a:cs typeface="Arial"/>
                  <a:sym typeface="Arial"/>
                </a:rPr>
                <a:t>Adapt according to the guidelines in your country</a:t>
              </a:r>
              <a:endParaRPr sz="1050" b="0" i="0" u="sng" strike="noStrike" cap="none">
                <a:solidFill>
                  <a:srgbClr val="FFFFFF"/>
                </a:solidFill>
                <a:latin typeface="Arial"/>
                <a:ea typeface="Arial"/>
                <a:cs typeface="Arial"/>
                <a:sym typeface="Arial"/>
              </a:endParaRPr>
            </a:p>
          </p:txBody>
        </p:sp>
        <p:sp>
          <p:nvSpPr>
            <p:cNvPr id="475" name="Google Shape;475;p13"/>
            <p:cNvSpPr/>
            <p:nvPr/>
          </p:nvSpPr>
          <p:spPr>
            <a:xfrm>
              <a:off x="7731277" y="1677635"/>
              <a:ext cx="671274" cy="264769"/>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6" name="Google Shape;476;p13" descr="Pencil"/>
            <p:cNvPicPr preferRelativeResize="0"/>
            <p:nvPr/>
          </p:nvPicPr>
          <p:blipFill rotWithShape="1">
            <a:blip r:embed="rId3">
              <a:alphaModFix/>
            </a:blip>
            <a:srcRect/>
            <a:stretch/>
          </p:blipFill>
          <p:spPr>
            <a:xfrm>
              <a:off x="7890681" y="1662151"/>
              <a:ext cx="317246" cy="317245"/>
            </a:xfrm>
            <a:prstGeom prst="rect">
              <a:avLst/>
            </a:prstGeom>
            <a:noFill/>
            <a:ln>
              <a:noFill/>
            </a:ln>
          </p:spPr>
        </p:pic>
      </p:grpSp>
      <p:sp>
        <p:nvSpPr>
          <p:cNvPr id="477" name="Google Shape;477;p13"/>
          <p:cNvSpPr/>
          <p:nvPr/>
        </p:nvSpPr>
        <p:spPr>
          <a:xfrm rot="1529180">
            <a:off x="9699772" y="1019670"/>
            <a:ext cx="1945981" cy="1333664"/>
          </a:xfrm>
          <a:prstGeom prst="irregularSeal2">
            <a:avLst/>
          </a:prstGeom>
          <a:solidFill>
            <a:schemeClr val="accent1"/>
          </a:solidFill>
          <a:ln w="25400" cap="flat" cmpd="sng">
            <a:solidFill>
              <a:srgbClr val="0038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478" name="Google Shape;478;p13"/>
          <p:cNvSpPr txBox="1"/>
          <p:nvPr/>
        </p:nvSpPr>
        <p:spPr>
          <a:xfrm rot="465265">
            <a:off x="10132138" y="1478402"/>
            <a:ext cx="904060" cy="369332"/>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Identify the risks</a:t>
            </a:r>
            <a:endParaRPr sz="900" b="1" i="0" u="none" strike="noStrike" cap="none">
              <a:solidFill>
                <a:schemeClr val="lt1"/>
              </a:solidFill>
              <a:latin typeface="Arial"/>
              <a:ea typeface="Arial"/>
              <a:cs typeface="Arial"/>
              <a:sym typeface="Arial"/>
            </a:endParaRPr>
          </a:p>
        </p:txBody>
      </p:sp>
      <p:pic>
        <p:nvPicPr>
          <p:cNvPr id="479" name="Google Shape;479;p13"/>
          <p:cNvPicPr preferRelativeResize="0"/>
          <p:nvPr/>
        </p:nvPicPr>
        <p:blipFill rotWithShape="1">
          <a:blip r:embed="rId4">
            <a:alphaModFix/>
          </a:blip>
          <a:srcRect/>
          <a:stretch/>
        </p:blipFill>
        <p:spPr>
          <a:xfrm>
            <a:off x="9230287" y="3013750"/>
            <a:ext cx="2884950" cy="2665201"/>
          </a:xfrm>
          <a:prstGeom prst="rect">
            <a:avLst/>
          </a:prstGeom>
          <a:noFill/>
          <a:ln>
            <a:noFill/>
          </a:ln>
        </p:spPr>
      </p:pic>
      <p:sp>
        <p:nvSpPr>
          <p:cNvPr id="480" name="Google Shape;480;p13"/>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2"/>
          <p:cNvSpPr txBox="1">
            <a:spLocks noGrp="1"/>
          </p:cNvSpPr>
          <p:nvPr>
            <p:ph type="title"/>
          </p:nvPr>
        </p:nvSpPr>
        <p:spPr>
          <a:xfrm>
            <a:off x="208808" y="197757"/>
            <a:ext cx="1178527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Summary/ Waste management: When working with RDTs, you should:</a:t>
            </a:r>
            <a:endParaRPr>
              <a:latin typeface="Calibri"/>
              <a:ea typeface="Calibri"/>
              <a:cs typeface="Calibri"/>
              <a:sym typeface="Calibri"/>
            </a:endParaRPr>
          </a:p>
        </p:txBody>
      </p:sp>
      <p:sp>
        <p:nvSpPr>
          <p:cNvPr id="486" name="Google Shape;486;p22"/>
          <p:cNvSpPr txBox="1">
            <a:spLocks noGrp="1"/>
          </p:cNvSpPr>
          <p:nvPr>
            <p:ph type="body" idx="1"/>
          </p:nvPr>
        </p:nvSpPr>
        <p:spPr>
          <a:xfrm>
            <a:off x="451262" y="1470731"/>
            <a:ext cx="10902538" cy="4633185"/>
          </a:xfrm>
          <a:prstGeom prst="rect">
            <a:avLst/>
          </a:prstGeom>
          <a:noFill/>
          <a:ln>
            <a:noFill/>
          </a:ln>
        </p:spPr>
        <p:txBody>
          <a:bodyPr spcFirstLastPara="1" wrap="square" lIns="91425" tIns="45700" rIns="91425" bIns="45700" anchor="t" anchorCtr="0">
            <a:normAutofit/>
          </a:bodyPr>
          <a:lstStyle/>
          <a:p>
            <a:pPr marL="285750" lvl="0" indent="-222250" algn="l" rtl="0">
              <a:lnSpc>
                <a:spcPct val="90000"/>
              </a:lnSpc>
              <a:spcBef>
                <a:spcPts val="0"/>
              </a:spcBef>
              <a:spcAft>
                <a:spcPts val="0"/>
              </a:spcAft>
              <a:buSzPts val="1000"/>
              <a:buNone/>
            </a:pPr>
            <a:endParaRPr sz="2800"/>
          </a:p>
          <a:p>
            <a:pPr marL="285750" lvl="0" indent="-285750" algn="l" rtl="0">
              <a:lnSpc>
                <a:spcPct val="90000"/>
              </a:lnSpc>
              <a:spcBef>
                <a:spcPts val="1575"/>
              </a:spcBef>
              <a:spcAft>
                <a:spcPts val="0"/>
              </a:spcAft>
              <a:buSzPts val="1400"/>
              <a:buChar char="•"/>
            </a:pPr>
            <a:r>
              <a:rPr lang="en-US" sz="2800">
                <a:latin typeface="Calibri"/>
                <a:ea typeface="Calibri"/>
                <a:cs typeface="Calibri"/>
                <a:sym typeface="Calibri"/>
              </a:rPr>
              <a:t>All components of RDTs are single-use and must not be reused. </a:t>
            </a:r>
            <a:endParaRPr sz="2800">
              <a:latin typeface="Calibri"/>
              <a:ea typeface="Calibri"/>
              <a:cs typeface="Calibri"/>
              <a:sym typeface="Calibri"/>
            </a:endParaRPr>
          </a:p>
          <a:p>
            <a:pPr marL="285750" lvl="0" indent="-285750" algn="l" rtl="0">
              <a:lnSpc>
                <a:spcPct val="90000"/>
              </a:lnSpc>
              <a:spcBef>
                <a:spcPts val="1575"/>
              </a:spcBef>
              <a:spcAft>
                <a:spcPts val="0"/>
              </a:spcAft>
              <a:buSzPts val="1400"/>
              <a:buChar char="•"/>
            </a:pPr>
            <a:r>
              <a:rPr lang="en-US" sz="2800">
                <a:latin typeface="Calibri"/>
                <a:ea typeface="Calibri"/>
                <a:cs typeface="Calibri"/>
                <a:sym typeface="Calibri"/>
              </a:rPr>
              <a:t>Place all sharps material (lancet, needle) in a specific safety box</a:t>
            </a:r>
            <a:endParaRPr/>
          </a:p>
          <a:p>
            <a:pPr marL="285750" lvl="0" indent="-285750" algn="l" rtl="0">
              <a:lnSpc>
                <a:spcPct val="90000"/>
              </a:lnSpc>
              <a:spcBef>
                <a:spcPts val="1575"/>
              </a:spcBef>
              <a:spcAft>
                <a:spcPts val="0"/>
              </a:spcAft>
              <a:buSzPts val="1400"/>
              <a:buChar char="•"/>
            </a:pPr>
            <a:r>
              <a:rPr lang="en-US" sz="2800">
                <a:latin typeface="Calibri"/>
                <a:ea typeface="Calibri"/>
                <a:cs typeface="Calibri"/>
                <a:sym typeface="Calibri"/>
              </a:rPr>
              <a:t>Place all potentially contaminated materials (such as used sample containers, used extraction tubes, transfer pipettes, and used test cassettes) in a biohazard bag.</a:t>
            </a:r>
            <a:endParaRPr/>
          </a:p>
          <a:p>
            <a:pPr marL="285750" lvl="0" indent="-285750" algn="l" rtl="0">
              <a:lnSpc>
                <a:spcPct val="90000"/>
              </a:lnSpc>
              <a:spcBef>
                <a:spcPts val="1575"/>
              </a:spcBef>
              <a:spcAft>
                <a:spcPts val="0"/>
              </a:spcAft>
              <a:buSzPts val="1400"/>
              <a:buChar char="•"/>
            </a:pPr>
            <a:r>
              <a:rPr lang="en-US" sz="2800">
                <a:latin typeface="Calibri"/>
                <a:ea typeface="Calibri"/>
                <a:cs typeface="Calibri"/>
                <a:sym typeface="Calibri"/>
              </a:rPr>
              <a:t>At the end of the day, seal the biohazard bag and follow your facility’s guidelines for biohazardous waste disposal.</a:t>
            </a:r>
            <a:endParaRPr/>
          </a:p>
          <a:p>
            <a:pPr marL="228600" lvl="0" indent="-101600" algn="l" rtl="0">
              <a:lnSpc>
                <a:spcPct val="100000"/>
              </a:lnSpc>
              <a:spcBef>
                <a:spcPts val="1000"/>
              </a:spcBef>
              <a:spcAft>
                <a:spcPts val="0"/>
              </a:spcAft>
              <a:buClr>
                <a:schemeClr val="accent1"/>
              </a:buClr>
              <a:buSzPts val="2000"/>
              <a:buNone/>
            </a:pPr>
            <a:endParaRPr sz="2800"/>
          </a:p>
        </p:txBody>
      </p:sp>
      <p:sp>
        <p:nvSpPr>
          <p:cNvPr id="487" name="Google Shape;487;p2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22</a:t>
            </a:fld>
            <a:endParaRPr sz="1000"/>
          </a:p>
        </p:txBody>
      </p:sp>
      <p:grpSp>
        <p:nvGrpSpPr>
          <p:cNvPr id="488" name="Google Shape;488;p22"/>
          <p:cNvGrpSpPr/>
          <p:nvPr/>
        </p:nvGrpSpPr>
        <p:grpSpPr>
          <a:xfrm>
            <a:off x="7684856" y="1079270"/>
            <a:ext cx="3924069" cy="596348"/>
            <a:chOff x="7861998" y="1527451"/>
            <a:chExt cx="3924069" cy="596348"/>
          </a:xfrm>
        </p:grpSpPr>
        <p:sp>
          <p:nvSpPr>
            <p:cNvPr id="489" name="Google Shape;489;p22"/>
            <p:cNvSpPr txBox="1"/>
            <p:nvPr/>
          </p:nvSpPr>
          <p:spPr>
            <a:xfrm>
              <a:off x="8387592" y="1694820"/>
              <a:ext cx="3398475" cy="26161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Adapt according to the guidelines in your country</a:t>
              </a:r>
              <a:endParaRPr sz="1100" b="0" i="0" u="sng" strike="noStrike" cap="none">
                <a:solidFill>
                  <a:srgbClr val="FFFFFF"/>
                </a:solidFill>
                <a:latin typeface="Arial"/>
                <a:ea typeface="Arial"/>
                <a:cs typeface="Arial"/>
                <a:sym typeface="Arial"/>
              </a:endParaRPr>
            </a:p>
          </p:txBody>
        </p:sp>
        <p:sp>
          <p:nvSpPr>
            <p:cNvPr id="490" name="Google Shape;490;p22"/>
            <p:cNvSpPr/>
            <p:nvPr/>
          </p:nvSpPr>
          <p:spPr>
            <a:xfrm>
              <a:off x="7861998" y="1527451"/>
              <a:ext cx="596348" cy="596348"/>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91" name="Google Shape;491;p22" descr="Pencil"/>
            <p:cNvPicPr preferRelativeResize="0"/>
            <p:nvPr/>
          </p:nvPicPr>
          <p:blipFill rotWithShape="1">
            <a:blip r:embed="rId3">
              <a:alphaModFix/>
            </a:blip>
            <a:srcRect/>
            <a:stretch/>
          </p:blipFill>
          <p:spPr>
            <a:xfrm>
              <a:off x="7983941" y="1649394"/>
              <a:ext cx="352462" cy="352462"/>
            </a:xfrm>
            <a:prstGeom prst="rect">
              <a:avLst/>
            </a:prstGeom>
            <a:noFill/>
            <a:ln>
              <a:noFill/>
            </a:ln>
          </p:spPr>
        </p:pic>
      </p:grpSp>
      <p:sp>
        <p:nvSpPr>
          <p:cNvPr id="492" name="Google Shape;492;p22"/>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pPr lvl="0" algn="l">
              <a:lnSpc>
                <a:spcPct val="100000"/>
              </a:lnSpc>
              <a:spcBef>
                <a:spcPts val="0"/>
              </a:spcBef>
              <a:spcAft>
                <a:spcPts val="0"/>
              </a:spcAft>
              <a:buNone/>
            </a:pPr>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rtl="0">
              <a:lnSpc>
                <a:spcPct val="100000"/>
              </a:lnSpc>
              <a:spcBef>
                <a:spcPts val="0"/>
              </a:spcBef>
              <a:spcAft>
                <a:spcPts val="0"/>
              </a:spcAft>
              <a:buSzPts val="14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3"/>
          <p:cNvSpPr txBox="1">
            <a:spLocks noGrp="1"/>
          </p:cNvSpPr>
          <p:nvPr>
            <p:ph type="title"/>
          </p:nvPr>
        </p:nvSpPr>
        <p:spPr>
          <a:xfrm>
            <a:off x="220682" y="131836"/>
            <a:ext cx="11388243"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Summary/ Waste management: : while testing </a:t>
            </a:r>
            <a:r>
              <a:rPr lang="en-US" u="sng">
                <a:latin typeface="Calibri"/>
                <a:ea typeface="Calibri"/>
                <a:cs typeface="Calibri"/>
                <a:sym typeface="Calibri"/>
              </a:rPr>
              <a:t>in the community, you should:</a:t>
            </a:r>
            <a:endParaRPr>
              <a:latin typeface="Calibri"/>
              <a:ea typeface="Calibri"/>
              <a:cs typeface="Calibri"/>
              <a:sym typeface="Calibri"/>
            </a:endParaRPr>
          </a:p>
        </p:txBody>
      </p:sp>
      <p:sp>
        <p:nvSpPr>
          <p:cNvPr id="498" name="Google Shape;498;p23"/>
          <p:cNvSpPr txBox="1">
            <a:spLocks noGrp="1"/>
          </p:cNvSpPr>
          <p:nvPr>
            <p:ph type="body" idx="1"/>
          </p:nvPr>
        </p:nvSpPr>
        <p:spPr>
          <a:xfrm>
            <a:off x="588817" y="1670998"/>
            <a:ext cx="10515600" cy="444076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1575"/>
              </a:spcBef>
              <a:spcAft>
                <a:spcPts val="0"/>
              </a:spcAft>
              <a:buSzPts val="1400"/>
              <a:buChar char="•"/>
            </a:pPr>
            <a:r>
              <a:rPr lang="en-US" sz="2200">
                <a:latin typeface="Calibri"/>
                <a:ea typeface="Calibri"/>
                <a:cs typeface="Calibri"/>
                <a:sym typeface="Calibri"/>
              </a:rPr>
              <a:t>Take enough biohazard bags when going to perform testing in the community.</a:t>
            </a:r>
            <a:endParaRPr/>
          </a:p>
          <a:p>
            <a:pPr marL="285750" lvl="0" indent="-285750" algn="l" rtl="0">
              <a:lnSpc>
                <a:spcPct val="90000"/>
              </a:lnSpc>
              <a:spcBef>
                <a:spcPts val="1575"/>
              </a:spcBef>
              <a:spcAft>
                <a:spcPts val="0"/>
              </a:spcAft>
              <a:buSzPts val="1400"/>
              <a:buChar char="•"/>
            </a:pPr>
            <a:r>
              <a:rPr lang="en-US" sz="2200">
                <a:latin typeface="Calibri"/>
                <a:ea typeface="Calibri"/>
                <a:cs typeface="Calibri"/>
                <a:sym typeface="Calibri"/>
              </a:rPr>
              <a:t>Take a safety box for sharp material</a:t>
            </a:r>
            <a:endParaRPr sz="2200">
              <a:latin typeface="Calibri"/>
              <a:ea typeface="Calibri"/>
              <a:cs typeface="Calibri"/>
              <a:sym typeface="Calibri"/>
            </a:endParaRPr>
          </a:p>
          <a:p>
            <a:pPr marL="285750" lvl="0" indent="-285750" algn="l" rtl="0">
              <a:lnSpc>
                <a:spcPct val="90000"/>
              </a:lnSpc>
              <a:spcBef>
                <a:spcPts val="1575"/>
              </a:spcBef>
              <a:spcAft>
                <a:spcPts val="0"/>
              </a:spcAft>
              <a:buSzPts val="1400"/>
              <a:buChar char="•"/>
            </a:pPr>
            <a:r>
              <a:rPr lang="en-US" sz="2200">
                <a:latin typeface="Calibri"/>
                <a:ea typeface="Calibri"/>
                <a:cs typeface="Calibri"/>
                <a:sym typeface="Calibri"/>
              </a:rPr>
              <a:t>Place all potentially contaminated materials (such as used sample extraction tubes, transfer pipettes and used test cassettes) in a biohazard bag and seal the bag.</a:t>
            </a:r>
            <a:endParaRPr sz="2200">
              <a:latin typeface="Calibri"/>
              <a:ea typeface="Calibri"/>
              <a:cs typeface="Calibri"/>
              <a:sym typeface="Calibri"/>
            </a:endParaRPr>
          </a:p>
          <a:p>
            <a:pPr marL="285750" lvl="0" indent="-285750" algn="l" rtl="0">
              <a:lnSpc>
                <a:spcPct val="90000"/>
              </a:lnSpc>
              <a:spcBef>
                <a:spcPts val="1575"/>
              </a:spcBef>
              <a:spcAft>
                <a:spcPts val="0"/>
              </a:spcAft>
              <a:buSzPts val="1400"/>
              <a:buChar char="•"/>
            </a:pPr>
            <a:r>
              <a:rPr lang="en-US" sz="2200">
                <a:latin typeface="Calibri"/>
                <a:ea typeface="Calibri"/>
                <a:cs typeface="Calibri"/>
                <a:sym typeface="Calibri"/>
              </a:rPr>
              <a:t>Use a new (unused) biohazard bag for waste disposal at different locations in the community.</a:t>
            </a:r>
            <a:endParaRPr sz="2200">
              <a:latin typeface="Calibri"/>
              <a:ea typeface="Calibri"/>
              <a:cs typeface="Calibri"/>
              <a:sym typeface="Calibri"/>
            </a:endParaRPr>
          </a:p>
          <a:p>
            <a:pPr marL="285750" lvl="0" indent="-285750" algn="l" rtl="0">
              <a:lnSpc>
                <a:spcPct val="90000"/>
              </a:lnSpc>
              <a:spcBef>
                <a:spcPts val="1575"/>
              </a:spcBef>
              <a:spcAft>
                <a:spcPts val="0"/>
              </a:spcAft>
              <a:buSzPts val="1400"/>
              <a:buChar char="•"/>
            </a:pPr>
            <a:r>
              <a:rPr lang="en-US" sz="2200">
                <a:latin typeface="Calibri"/>
                <a:ea typeface="Calibri"/>
                <a:cs typeface="Calibri"/>
                <a:sym typeface="Calibri"/>
              </a:rPr>
              <a:t>Disposed of the sealed biohazard bags in the health facility for further management. </a:t>
            </a:r>
            <a:endParaRPr/>
          </a:p>
          <a:p>
            <a:pPr marL="228600" lvl="0" indent="-101600" algn="l" rtl="0">
              <a:lnSpc>
                <a:spcPct val="100000"/>
              </a:lnSpc>
              <a:spcBef>
                <a:spcPts val="1000"/>
              </a:spcBef>
              <a:spcAft>
                <a:spcPts val="0"/>
              </a:spcAft>
              <a:buClr>
                <a:schemeClr val="accent1"/>
              </a:buClr>
              <a:buSzPts val="2000"/>
              <a:buNone/>
            </a:pPr>
            <a:endParaRPr sz="2400"/>
          </a:p>
          <a:p>
            <a:pPr marL="228600" lvl="0" indent="-101600" algn="l" rtl="0">
              <a:lnSpc>
                <a:spcPct val="100000"/>
              </a:lnSpc>
              <a:spcBef>
                <a:spcPts val="1000"/>
              </a:spcBef>
              <a:spcAft>
                <a:spcPts val="0"/>
              </a:spcAft>
              <a:buClr>
                <a:schemeClr val="accent1"/>
              </a:buClr>
              <a:buSzPts val="2000"/>
              <a:buNone/>
            </a:pPr>
            <a:endParaRPr sz="2400"/>
          </a:p>
        </p:txBody>
      </p:sp>
      <p:sp>
        <p:nvSpPr>
          <p:cNvPr id="499" name="Google Shape;499;p2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23</a:t>
            </a:fld>
            <a:endParaRPr sz="1000"/>
          </a:p>
        </p:txBody>
      </p:sp>
      <p:grpSp>
        <p:nvGrpSpPr>
          <p:cNvPr id="500" name="Google Shape;500;p23"/>
          <p:cNvGrpSpPr/>
          <p:nvPr/>
        </p:nvGrpSpPr>
        <p:grpSpPr>
          <a:xfrm>
            <a:off x="7684856" y="1074650"/>
            <a:ext cx="3924069" cy="596348"/>
            <a:chOff x="7861998" y="1527451"/>
            <a:chExt cx="3924069" cy="596348"/>
          </a:xfrm>
        </p:grpSpPr>
        <p:sp>
          <p:nvSpPr>
            <p:cNvPr id="501" name="Google Shape;501;p23"/>
            <p:cNvSpPr txBox="1"/>
            <p:nvPr/>
          </p:nvSpPr>
          <p:spPr>
            <a:xfrm>
              <a:off x="8387592" y="1694820"/>
              <a:ext cx="3398475" cy="26161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Adapt according to the guidelines in your country</a:t>
              </a:r>
              <a:endParaRPr sz="1100" b="0" i="0" u="sng" strike="noStrike" cap="none">
                <a:solidFill>
                  <a:srgbClr val="FFFFFF"/>
                </a:solidFill>
                <a:latin typeface="Arial"/>
                <a:ea typeface="Arial"/>
                <a:cs typeface="Arial"/>
                <a:sym typeface="Arial"/>
              </a:endParaRPr>
            </a:p>
          </p:txBody>
        </p:sp>
        <p:sp>
          <p:nvSpPr>
            <p:cNvPr id="502" name="Google Shape;502;p23"/>
            <p:cNvSpPr/>
            <p:nvPr/>
          </p:nvSpPr>
          <p:spPr>
            <a:xfrm>
              <a:off x="7861998" y="1527451"/>
              <a:ext cx="596348" cy="596348"/>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03" name="Google Shape;503;p23" descr="Pencil"/>
            <p:cNvPicPr preferRelativeResize="0"/>
            <p:nvPr/>
          </p:nvPicPr>
          <p:blipFill rotWithShape="1">
            <a:blip r:embed="rId3">
              <a:alphaModFix/>
            </a:blip>
            <a:srcRect/>
            <a:stretch/>
          </p:blipFill>
          <p:spPr>
            <a:xfrm>
              <a:off x="7983941" y="1649394"/>
              <a:ext cx="352462" cy="352462"/>
            </a:xfrm>
            <a:prstGeom prst="rect">
              <a:avLst/>
            </a:prstGeom>
            <a:noFill/>
            <a:ln>
              <a:noFill/>
            </a:ln>
          </p:spPr>
        </p:pic>
      </p:grpSp>
      <p:sp>
        <p:nvSpPr>
          <p:cNvPr id="504" name="Google Shape;504;p23"/>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a:t>| </a:t>
            </a:r>
            <a:r>
              <a:rPr lang="en-US" sz="1000"/>
              <a:t>Testing Environment, Safety, and IPC measures</a:t>
            </a:r>
            <a:endParaRPr lang="fr-FR"/>
          </a:p>
          <a:p>
            <a:pPr marL="0" lvl="0" indent="0" algn="l">
              <a:lnSpc>
                <a:spcPct val="100000"/>
              </a:lnSpc>
              <a:spcBef>
                <a:spcPts val="0"/>
              </a:spcBef>
              <a:spcAft>
                <a:spcPts val="0"/>
              </a:spcAft>
              <a:buNone/>
            </a:pP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2"/>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a:t>Questions?</a:t>
            </a:r>
            <a:endParaRPr/>
          </a:p>
        </p:txBody>
      </p:sp>
      <p:sp>
        <p:nvSpPr>
          <p:cNvPr id="511" name="Google Shape;511;p52"/>
          <p:cNvSpPr txBox="1">
            <a:spLocks noGrp="1"/>
          </p:cNvSpPr>
          <p:nvPr>
            <p:ph type="sldNum" idx="4294967295"/>
          </p:nvPr>
        </p:nvSpPr>
        <p:spPr>
          <a:xfrm>
            <a:off x="9192861" y="6367984"/>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pic>
        <p:nvPicPr>
          <p:cNvPr id="512" name="Google Shape;512;p52"/>
          <p:cNvPicPr preferRelativeResize="0"/>
          <p:nvPr/>
        </p:nvPicPr>
        <p:blipFill rotWithShape="1">
          <a:blip r:embed="rId3">
            <a:alphaModFix/>
          </a:blip>
          <a:srcRect/>
          <a:stretch/>
        </p:blipFill>
        <p:spPr>
          <a:xfrm>
            <a:off x="5854162" y="1454197"/>
            <a:ext cx="4673706" cy="37735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9"/>
          <p:cNvSpPr txBox="1">
            <a:spLocks noGrp="1"/>
          </p:cNvSpPr>
          <p:nvPr>
            <p:ph type="title"/>
          </p:nvPr>
        </p:nvSpPr>
        <p:spPr>
          <a:xfrm>
            <a:off x="117474" y="68789"/>
            <a:ext cx="10515600" cy="73334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Definition of terms </a:t>
            </a:r>
            <a:endParaRPr/>
          </a:p>
        </p:txBody>
      </p:sp>
      <p:sp>
        <p:nvSpPr>
          <p:cNvPr id="106" name="Google Shape;106;p39"/>
          <p:cNvSpPr txBox="1">
            <a:spLocks noGrp="1"/>
          </p:cNvSpPr>
          <p:nvPr>
            <p:ph type="body" idx="1"/>
          </p:nvPr>
        </p:nvSpPr>
        <p:spPr>
          <a:xfrm>
            <a:off x="117474" y="1087142"/>
            <a:ext cx="11770484" cy="5509766"/>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1000"/>
              </a:spcBef>
              <a:spcAft>
                <a:spcPts val="0"/>
              </a:spcAft>
              <a:buClr>
                <a:schemeClr val="accent1"/>
              </a:buClr>
              <a:buSzPts val="2000"/>
              <a:buChar char="•"/>
            </a:pPr>
            <a:r>
              <a:rPr lang="en-US" sz="2400">
                <a:solidFill>
                  <a:schemeClr val="dk2"/>
                </a:solidFill>
                <a:latin typeface="Calibri"/>
                <a:ea typeface="Calibri"/>
                <a:cs typeface="Calibri"/>
                <a:sym typeface="Calibri"/>
              </a:rPr>
              <a:t>Hazard: Any organism, material, or substance (chemical, sharp…) capable of causing injury, infection, disease, or death </a:t>
            </a:r>
            <a:endParaRPr/>
          </a:p>
          <a:p>
            <a:pPr marL="914400" lvl="1" indent="-342900" algn="l" rtl="0">
              <a:lnSpc>
                <a:spcPct val="100000"/>
              </a:lnSpc>
              <a:spcBef>
                <a:spcPts val="500"/>
              </a:spcBef>
              <a:spcAft>
                <a:spcPts val="0"/>
              </a:spcAft>
              <a:buSzPts val="1800"/>
              <a:buChar char="•"/>
            </a:pPr>
            <a:r>
              <a:rPr lang="en-US" sz="2000">
                <a:solidFill>
                  <a:schemeClr val="dk2"/>
                </a:solidFill>
                <a:latin typeface="Calibri"/>
                <a:ea typeface="Calibri"/>
                <a:cs typeface="Calibri"/>
                <a:sym typeface="Calibri"/>
              </a:rPr>
              <a:t>Biological hazard: infectious agent (bacteria, virus…)</a:t>
            </a:r>
            <a:endParaRPr/>
          </a:p>
          <a:p>
            <a:pPr marL="914400" lvl="1" indent="-342900" algn="l" rtl="0">
              <a:lnSpc>
                <a:spcPct val="100000"/>
              </a:lnSpc>
              <a:spcBef>
                <a:spcPts val="500"/>
              </a:spcBef>
              <a:spcAft>
                <a:spcPts val="0"/>
              </a:spcAft>
              <a:buSzPts val="1800"/>
              <a:buChar char="•"/>
            </a:pPr>
            <a:r>
              <a:rPr lang="en-US" sz="2000">
                <a:solidFill>
                  <a:schemeClr val="dk2"/>
                </a:solidFill>
                <a:latin typeface="Calibri"/>
                <a:ea typeface="Calibri"/>
                <a:cs typeface="Calibri"/>
                <a:sym typeface="Calibri"/>
              </a:rPr>
              <a:t>Chemical hazard: chemical agent (test buffer, detergent..)</a:t>
            </a:r>
            <a:endParaRPr/>
          </a:p>
          <a:p>
            <a:pPr marL="914400" lvl="1" indent="-342900" algn="l" rtl="0">
              <a:lnSpc>
                <a:spcPct val="100000"/>
              </a:lnSpc>
              <a:spcBef>
                <a:spcPts val="500"/>
              </a:spcBef>
              <a:spcAft>
                <a:spcPts val="0"/>
              </a:spcAft>
              <a:buSzPts val="1800"/>
              <a:buChar char="•"/>
            </a:pPr>
            <a:r>
              <a:rPr lang="en-US" sz="2000">
                <a:solidFill>
                  <a:schemeClr val="dk2"/>
                </a:solidFill>
                <a:latin typeface="Calibri"/>
                <a:ea typeface="Calibri"/>
                <a:cs typeface="Calibri"/>
                <a:sym typeface="Calibri"/>
              </a:rPr>
              <a:t>Sharp hazard: needle, lancet</a:t>
            </a:r>
            <a:endParaRPr/>
          </a:p>
          <a:p>
            <a:pPr marL="457200" lvl="0" indent="-355600" algn="l" rtl="0">
              <a:lnSpc>
                <a:spcPct val="100000"/>
              </a:lnSpc>
              <a:spcBef>
                <a:spcPts val="1000"/>
              </a:spcBef>
              <a:spcAft>
                <a:spcPts val="0"/>
              </a:spcAft>
              <a:buClr>
                <a:schemeClr val="accent1"/>
              </a:buClr>
              <a:buSzPts val="2000"/>
              <a:buChar char="•"/>
            </a:pPr>
            <a:r>
              <a:rPr lang="en-US" sz="2400">
                <a:solidFill>
                  <a:schemeClr val="dk2"/>
                </a:solidFill>
                <a:latin typeface="Calibri"/>
                <a:ea typeface="Calibri"/>
                <a:cs typeface="Calibri"/>
                <a:sym typeface="Calibri"/>
              </a:rPr>
              <a:t>Biosafety: A set of measures to protect people's health in testing sites. Biosafety aims to reduce or eliminate exposure of testing providers, the community, and the environment to potentially infectious or hazardous agents. </a:t>
            </a:r>
            <a:endParaRPr/>
          </a:p>
          <a:p>
            <a:pPr marL="457200" lvl="0" indent="-355600" algn="l" rtl="0">
              <a:lnSpc>
                <a:spcPct val="100000"/>
              </a:lnSpc>
              <a:spcBef>
                <a:spcPts val="1000"/>
              </a:spcBef>
              <a:spcAft>
                <a:spcPts val="0"/>
              </a:spcAft>
              <a:buClr>
                <a:schemeClr val="accent1"/>
              </a:buClr>
              <a:buSzPts val="2000"/>
              <a:buChar char="•"/>
            </a:pPr>
            <a:r>
              <a:rPr lang="en-US" sz="2400">
                <a:solidFill>
                  <a:schemeClr val="dk2"/>
                </a:solidFill>
                <a:latin typeface="Calibri"/>
                <a:ea typeface="Calibri"/>
                <a:cs typeface="Calibri"/>
                <a:sym typeface="Calibri"/>
              </a:rPr>
              <a:t>Incident/accident: any irregularity during the handling of biological material likely to cause injury, infection, allergy, or poisoning</a:t>
            </a:r>
            <a:endParaRPr/>
          </a:p>
        </p:txBody>
      </p:sp>
      <p:sp>
        <p:nvSpPr>
          <p:cNvPr id="107" name="Google Shape;107;p39"/>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sp>
        <p:nvSpPr>
          <p:cNvPr id="108" name="Google Shape;108;p39"/>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sp>
        <p:nvSpPr>
          <p:cNvPr id="109" name="Google Shape;109;p39"/>
          <p:cNvSpPr/>
          <p:nvPr/>
        </p:nvSpPr>
        <p:spPr>
          <a:xfrm rot="1063915">
            <a:off x="7467163" y="1603168"/>
            <a:ext cx="1617460" cy="1591475"/>
          </a:xfrm>
          <a:prstGeom prst="irregularSeal2">
            <a:avLst/>
          </a:prstGeom>
          <a:solidFill>
            <a:schemeClr val="accent1"/>
          </a:solidFill>
          <a:ln w="25400" cap="flat" cmpd="sng">
            <a:solidFill>
              <a:srgbClr val="0038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0" name="Google Shape;110;p39"/>
          <p:cNvSpPr txBox="1"/>
          <p:nvPr/>
        </p:nvSpPr>
        <p:spPr>
          <a:xfrm>
            <a:off x="7844821" y="2094822"/>
            <a:ext cx="751436" cy="646331"/>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Identify the risks</a:t>
            </a:r>
            <a:endParaRPr sz="1200" b="1"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0"/>
          <p:cNvSpPr txBox="1">
            <a:spLocks noGrp="1"/>
          </p:cNvSpPr>
          <p:nvPr>
            <p:ph type="title"/>
          </p:nvPr>
        </p:nvSpPr>
        <p:spPr>
          <a:xfrm>
            <a:off x="78739" y="215331"/>
            <a:ext cx="9611361" cy="579005"/>
          </a:xfrm>
          <a:prstGeom prst="rect">
            <a:avLst/>
          </a:prstGeom>
          <a:noFill/>
          <a:ln>
            <a:noFill/>
          </a:ln>
        </p:spPr>
        <p:txBody>
          <a:bodyPr spcFirstLastPara="1" wrap="square" lIns="0" tIns="12050" rIns="0" bIns="0" anchor="b" anchorCtr="0">
            <a:spAutoFit/>
          </a:bodyPr>
          <a:lstStyle/>
          <a:p>
            <a:pPr marL="12700" lvl="0" indent="0" algn="l" rtl="0">
              <a:lnSpc>
                <a:spcPct val="100000"/>
              </a:lnSpc>
              <a:spcBef>
                <a:spcPts val="95"/>
              </a:spcBef>
              <a:spcAft>
                <a:spcPts val="0"/>
              </a:spcAft>
              <a:buSzPts val="3600"/>
              <a:buNone/>
            </a:pPr>
            <a:r>
              <a:rPr lang="en-US">
                <a:latin typeface="Calibri"/>
                <a:ea typeface="Calibri"/>
                <a:cs typeface="Calibri"/>
                <a:sym typeface="Calibri"/>
              </a:rPr>
              <a:t>Who Needs to be safe in a testing site?</a:t>
            </a:r>
            <a:endParaRPr/>
          </a:p>
        </p:txBody>
      </p:sp>
      <p:grpSp>
        <p:nvGrpSpPr>
          <p:cNvPr id="116" name="Google Shape;116;p40"/>
          <p:cNvGrpSpPr/>
          <p:nvPr/>
        </p:nvGrpSpPr>
        <p:grpSpPr>
          <a:xfrm>
            <a:off x="1140031" y="1001709"/>
            <a:ext cx="2767117" cy="2595460"/>
            <a:chOff x="287629" y="1083418"/>
            <a:chExt cx="2580386" cy="2722244"/>
          </a:xfrm>
        </p:grpSpPr>
        <p:grpSp>
          <p:nvGrpSpPr>
            <p:cNvPr id="117" name="Google Shape;117;p40"/>
            <p:cNvGrpSpPr/>
            <p:nvPr/>
          </p:nvGrpSpPr>
          <p:grpSpPr>
            <a:xfrm>
              <a:off x="287629" y="1083418"/>
              <a:ext cx="2580386" cy="2722244"/>
              <a:chOff x="3139440" y="990600"/>
              <a:chExt cx="2580386" cy="2722244"/>
            </a:xfrm>
          </p:grpSpPr>
          <p:pic>
            <p:nvPicPr>
              <p:cNvPr id="118" name="Google Shape;118;p40"/>
              <p:cNvPicPr preferRelativeResize="0"/>
              <p:nvPr/>
            </p:nvPicPr>
            <p:blipFill rotWithShape="1">
              <a:blip r:embed="rId3">
                <a:alphaModFix/>
              </a:blip>
              <a:srcRect/>
              <a:stretch/>
            </p:blipFill>
            <p:spPr>
              <a:xfrm>
                <a:off x="3139440" y="990600"/>
                <a:ext cx="2476487" cy="2176271"/>
              </a:xfrm>
              <a:prstGeom prst="rect">
                <a:avLst/>
              </a:prstGeom>
              <a:noFill/>
              <a:ln>
                <a:noFill/>
              </a:ln>
            </p:spPr>
          </p:pic>
          <p:sp>
            <p:nvSpPr>
              <p:cNvPr id="119" name="Google Shape;119;p40"/>
              <p:cNvSpPr/>
              <p:nvPr/>
            </p:nvSpPr>
            <p:spPr>
              <a:xfrm>
                <a:off x="3297936" y="2868929"/>
                <a:ext cx="2421890" cy="843915"/>
              </a:xfrm>
              <a:custGeom>
                <a:avLst/>
                <a:gdLst/>
                <a:ahLst/>
                <a:cxnLst/>
                <a:rect l="l" t="t" r="r" b="b"/>
                <a:pathLst>
                  <a:path w="2421890" h="843914" extrusionOk="0">
                    <a:moveTo>
                      <a:pt x="1701203" y="0"/>
                    </a:moveTo>
                    <a:lnTo>
                      <a:pt x="1412621" y="81534"/>
                    </a:lnTo>
                    <a:lnTo>
                      <a:pt x="0" y="81534"/>
                    </a:lnTo>
                    <a:lnTo>
                      <a:pt x="0" y="843534"/>
                    </a:lnTo>
                    <a:lnTo>
                      <a:pt x="2421636" y="843534"/>
                    </a:lnTo>
                    <a:lnTo>
                      <a:pt x="2421636" y="81534"/>
                    </a:lnTo>
                    <a:lnTo>
                      <a:pt x="2018030" y="81534"/>
                    </a:lnTo>
                    <a:lnTo>
                      <a:pt x="1701203" y="0"/>
                    </a:lnTo>
                    <a:close/>
                  </a:path>
                </a:pathLst>
              </a:custGeom>
              <a:solidFill>
                <a:srgbClr val="005EA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0"/>
              <p:cNvSpPr/>
              <p:nvPr/>
            </p:nvSpPr>
            <p:spPr>
              <a:xfrm>
                <a:off x="3297936" y="2868929"/>
                <a:ext cx="2421890" cy="843915"/>
              </a:xfrm>
              <a:custGeom>
                <a:avLst/>
                <a:gdLst/>
                <a:ahLst/>
                <a:cxnLst/>
                <a:rect l="l" t="t" r="r" b="b"/>
                <a:pathLst>
                  <a:path w="2421890" h="843914" extrusionOk="0">
                    <a:moveTo>
                      <a:pt x="0" y="81534"/>
                    </a:moveTo>
                    <a:lnTo>
                      <a:pt x="1412621" y="81534"/>
                    </a:lnTo>
                    <a:lnTo>
                      <a:pt x="1701203" y="0"/>
                    </a:lnTo>
                    <a:lnTo>
                      <a:pt x="2018030" y="81534"/>
                    </a:lnTo>
                    <a:lnTo>
                      <a:pt x="2421636" y="81534"/>
                    </a:lnTo>
                    <a:lnTo>
                      <a:pt x="2421636" y="208534"/>
                    </a:lnTo>
                    <a:lnTo>
                      <a:pt x="2421636" y="399034"/>
                    </a:lnTo>
                    <a:lnTo>
                      <a:pt x="2421636" y="843534"/>
                    </a:lnTo>
                    <a:lnTo>
                      <a:pt x="2018030" y="843534"/>
                    </a:lnTo>
                    <a:lnTo>
                      <a:pt x="1412621" y="843534"/>
                    </a:lnTo>
                    <a:lnTo>
                      <a:pt x="0" y="843534"/>
                    </a:lnTo>
                    <a:lnTo>
                      <a:pt x="0" y="399034"/>
                    </a:lnTo>
                    <a:lnTo>
                      <a:pt x="0" y="208534"/>
                    </a:lnTo>
                    <a:lnTo>
                      <a:pt x="0" y="81534"/>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p40"/>
            <p:cNvSpPr txBox="1"/>
            <p:nvPr/>
          </p:nvSpPr>
          <p:spPr>
            <a:xfrm>
              <a:off x="968977" y="3149282"/>
              <a:ext cx="1113790" cy="55943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FFFFFF"/>
                  </a:solidFill>
                  <a:latin typeface="Calibri"/>
                  <a:ea typeface="Calibri"/>
                  <a:cs typeface="Calibri"/>
                  <a:sym typeface="Calibri"/>
                </a:rPr>
                <a:t>Tester</a:t>
              </a:r>
              <a:endParaRPr sz="3500" b="0" i="0" u="none" strike="noStrike" cap="none">
                <a:solidFill>
                  <a:srgbClr val="000000"/>
                </a:solidFill>
                <a:latin typeface="Calibri"/>
                <a:ea typeface="Calibri"/>
                <a:cs typeface="Calibri"/>
                <a:sym typeface="Calibri"/>
              </a:endParaRPr>
            </a:p>
          </p:txBody>
        </p:sp>
      </p:grpSp>
      <p:grpSp>
        <p:nvGrpSpPr>
          <p:cNvPr id="122" name="Google Shape;122;p40"/>
          <p:cNvGrpSpPr/>
          <p:nvPr/>
        </p:nvGrpSpPr>
        <p:grpSpPr>
          <a:xfrm>
            <a:off x="4444710" y="1012410"/>
            <a:ext cx="2834863" cy="2579101"/>
            <a:chOff x="8760554" y="2217509"/>
            <a:chExt cx="2720339" cy="2720721"/>
          </a:xfrm>
        </p:grpSpPr>
        <p:grpSp>
          <p:nvGrpSpPr>
            <p:cNvPr id="123" name="Google Shape;123;p40"/>
            <p:cNvGrpSpPr/>
            <p:nvPr/>
          </p:nvGrpSpPr>
          <p:grpSpPr>
            <a:xfrm>
              <a:off x="8760554" y="2217509"/>
              <a:ext cx="2720339" cy="2720721"/>
              <a:chOff x="5992368" y="992124"/>
              <a:chExt cx="2720339" cy="2720721"/>
            </a:xfrm>
          </p:grpSpPr>
          <p:pic>
            <p:nvPicPr>
              <p:cNvPr id="124" name="Google Shape;124;p40"/>
              <p:cNvPicPr preferRelativeResize="0"/>
              <p:nvPr/>
            </p:nvPicPr>
            <p:blipFill rotWithShape="1">
              <a:blip r:embed="rId4">
                <a:alphaModFix/>
              </a:blip>
              <a:srcRect/>
              <a:stretch/>
            </p:blipFill>
            <p:spPr>
              <a:xfrm>
                <a:off x="5992368" y="992124"/>
                <a:ext cx="2720339" cy="2176271"/>
              </a:xfrm>
              <a:prstGeom prst="rect">
                <a:avLst/>
              </a:prstGeom>
              <a:noFill/>
              <a:ln>
                <a:noFill/>
              </a:ln>
            </p:spPr>
          </p:pic>
          <p:sp>
            <p:nvSpPr>
              <p:cNvPr id="125" name="Google Shape;125;p40"/>
              <p:cNvSpPr/>
              <p:nvPr/>
            </p:nvSpPr>
            <p:spPr>
              <a:xfrm>
                <a:off x="6236207" y="2868930"/>
                <a:ext cx="2421890" cy="843915"/>
              </a:xfrm>
              <a:custGeom>
                <a:avLst/>
                <a:gdLst/>
                <a:ahLst/>
                <a:cxnLst/>
                <a:rect l="l" t="t" r="r" b="b"/>
                <a:pathLst>
                  <a:path w="2421890" h="843914" extrusionOk="0">
                    <a:moveTo>
                      <a:pt x="1701203" y="0"/>
                    </a:moveTo>
                    <a:lnTo>
                      <a:pt x="1412621" y="81534"/>
                    </a:lnTo>
                    <a:lnTo>
                      <a:pt x="0" y="81534"/>
                    </a:lnTo>
                    <a:lnTo>
                      <a:pt x="0" y="843534"/>
                    </a:lnTo>
                    <a:lnTo>
                      <a:pt x="2421636" y="843534"/>
                    </a:lnTo>
                    <a:lnTo>
                      <a:pt x="2421636" y="81534"/>
                    </a:lnTo>
                    <a:lnTo>
                      <a:pt x="2018030" y="81534"/>
                    </a:lnTo>
                    <a:lnTo>
                      <a:pt x="1701203" y="0"/>
                    </a:lnTo>
                    <a:close/>
                  </a:path>
                </a:pathLst>
              </a:custGeom>
              <a:solidFill>
                <a:srgbClr val="005EA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0"/>
              <p:cNvSpPr/>
              <p:nvPr/>
            </p:nvSpPr>
            <p:spPr>
              <a:xfrm>
                <a:off x="6236207" y="2868930"/>
                <a:ext cx="2421890" cy="843915"/>
              </a:xfrm>
              <a:custGeom>
                <a:avLst/>
                <a:gdLst/>
                <a:ahLst/>
                <a:cxnLst/>
                <a:rect l="l" t="t" r="r" b="b"/>
                <a:pathLst>
                  <a:path w="2421890" h="843914" extrusionOk="0">
                    <a:moveTo>
                      <a:pt x="0" y="81534"/>
                    </a:moveTo>
                    <a:lnTo>
                      <a:pt x="1412621" y="81534"/>
                    </a:lnTo>
                    <a:lnTo>
                      <a:pt x="1701203" y="0"/>
                    </a:lnTo>
                    <a:lnTo>
                      <a:pt x="2018030" y="81534"/>
                    </a:lnTo>
                    <a:lnTo>
                      <a:pt x="2421636" y="81534"/>
                    </a:lnTo>
                    <a:lnTo>
                      <a:pt x="2421636" y="208534"/>
                    </a:lnTo>
                    <a:lnTo>
                      <a:pt x="2421636" y="399034"/>
                    </a:lnTo>
                    <a:lnTo>
                      <a:pt x="2421636" y="843534"/>
                    </a:lnTo>
                    <a:lnTo>
                      <a:pt x="2018030" y="843534"/>
                    </a:lnTo>
                    <a:lnTo>
                      <a:pt x="1412621" y="843534"/>
                    </a:lnTo>
                    <a:lnTo>
                      <a:pt x="0" y="843534"/>
                    </a:lnTo>
                    <a:lnTo>
                      <a:pt x="0" y="399034"/>
                    </a:lnTo>
                    <a:lnTo>
                      <a:pt x="0" y="208534"/>
                    </a:lnTo>
                    <a:lnTo>
                      <a:pt x="0" y="81534"/>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40"/>
            <p:cNvSpPr txBox="1"/>
            <p:nvPr/>
          </p:nvSpPr>
          <p:spPr>
            <a:xfrm>
              <a:off x="9907998" y="4203659"/>
              <a:ext cx="1066800" cy="55943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FFFFFF"/>
                  </a:solidFill>
                  <a:latin typeface="Calibri"/>
                  <a:ea typeface="Calibri"/>
                  <a:cs typeface="Calibri"/>
                  <a:sym typeface="Calibri"/>
                </a:rPr>
                <a:t>Client</a:t>
              </a:r>
              <a:endParaRPr sz="3500" b="0" i="0" u="none" strike="noStrike" cap="none">
                <a:solidFill>
                  <a:srgbClr val="000000"/>
                </a:solidFill>
                <a:latin typeface="Calibri"/>
                <a:ea typeface="Calibri"/>
                <a:cs typeface="Calibri"/>
                <a:sym typeface="Calibri"/>
              </a:endParaRPr>
            </a:p>
          </p:txBody>
        </p:sp>
      </p:grpSp>
      <p:grpSp>
        <p:nvGrpSpPr>
          <p:cNvPr id="128" name="Google Shape;128;p40"/>
          <p:cNvGrpSpPr/>
          <p:nvPr/>
        </p:nvGrpSpPr>
        <p:grpSpPr>
          <a:xfrm>
            <a:off x="7591896" y="987712"/>
            <a:ext cx="2834465" cy="2598099"/>
            <a:chOff x="4036986" y="1088976"/>
            <a:chExt cx="2721863" cy="2720721"/>
          </a:xfrm>
        </p:grpSpPr>
        <p:grpSp>
          <p:nvGrpSpPr>
            <p:cNvPr id="129" name="Google Shape;129;p40"/>
            <p:cNvGrpSpPr/>
            <p:nvPr/>
          </p:nvGrpSpPr>
          <p:grpSpPr>
            <a:xfrm>
              <a:off x="4036986" y="1088976"/>
              <a:ext cx="2721863" cy="2720721"/>
              <a:chOff x="4582668" y="3983735"/>
              <a:chExt cx="2721863" cy="2720721"/>
            </a:xfrm>
          </p:grpSpPr>
          <p:pic>
            <p:nvPicPr>
              <p:cNvPr id="130" name="Google Shape;130;p40"/>
              <p:cNvPicPr preferRelativeResize="0"/>
              <p:nvPr/>
            </p:nvPicPr>
            <p:blipFill rotWithShape="1">
              <a:blip r:embed="rId5">
                <a:alphaModFix/>
              </a:blip>
              <a:srcRect/>
              <a:stretch/>
            </p:blipFill>
            <p:spPr>
              <a:xfrm>
                <a:off x="4582668" y="3983735"/>
                <a:ext cx="2721863" cy="2176271"/>
              </a:xfrm>
              <a:prstGeom prst="rect">
                <a:avLst/>
              </a:prstGeom>
              <a:noFill/>
              <a:ln>
                <a:noFill/>
              </a:ln>
            </p:spPr>
          </p:pic>
          <p:sp>
            <p:nvSpPr>
              <p:cNvPr id="131" name="Google Shape;131;p40"/>
              <p:cNvSpPr/>
              <p:nvPr/>
            </p:nvSpPr>
            <p:spPr>
              <a:xfrm>
                <a:off x="4828031" y="5860541"/>
                <a:ext cx="2421890" cy="843915"/>
              </a:xfrm>
              <a:custGeom>
                <a:avLst/>
                <a:gdLst/>
                <a:ahLst/>
                <a:cxnLst/>
                <a:rect l="l" t="t" r="r" b="b"/>
                <a:pathLst>
                  <a:path w="2421890" h="843915" extrusionOk="0">
                    <a:moveTo>
                      <a:pt x="1701203" y="0"/>
                    </a:moveTo>
                    <a:lnTo>
                      <a:pt x="1412621" y="81534"/>
                    </a:lnTo>
                    <a:lnTo>
                      <a:pt x="0" y="81534"/>
                    </a:lnTo>
                    <a:lnTo>
                      <a:pt x="0" y="843534"/>
                    </a:lnTo>
                    <a:lnTo>
                      <a:pt x="2421636" y="843534"/>
                    </a:lnTo>
                    <a:lnTo>
                      <a:pt x="2421636" y="81534"/>
                    </a:lnTo>
                    <a:lnTo>
                      <a:pt x="2018030" y="81534"/>
                    </a:lnTo>
                    <a:lnTo>
                      <a:pt x="1701203" y="0"/>
                    </a:lnTo>
                    <a:close/>
                  </a:path>
                </a:pathLst>
              </a:custGeom>
              <a:solidFill>
                <a:srgbClr val="005EA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0"/>
              <p:cNvSpPr/>
              <p:nvPr/>
            </p:nvSpPr>
            <p:spPr>
              <a:xfrm>
                <a:off x="4828031" y="5860541"/>
                <a:ext cx="2421890" cy="843915"/>
              </a:xfrm>
              <a:custGeom>
                <a:avLst/>
                <a:gdLst/>
                <a:ahLst/>
                <a:cxnLst/>
                <a:rect l="l" t="t" r="r" b="b"/>
                <a:pathLst>
                  <a:path w="2421890" h="843915" extrusionOk="0">
                    <a:moveTo>
                      <a:pt x="0" y="81534"/>
                    </a:moveTo>
                    <a:lnTo>
                      <a:pt x="1412621" y="81534"/>
                    </a:lnTo>
                    <a:lnTo>
                      <a:pt x="1701203" y="0"/>
                    </a:lnTo>
                    <a:lnTo>
                      <a:pt x="2018030" y="81534"/>
                    </a:lnTo>
                    <a:lnTo>
                      <a:pt x="2421636" y="81534"/>
                    </a:lnTo>
                    <a:lnTo>
                      <a:pt x="2421636" y="208534"/>
                    </a:lnTo>
                    <a:lnTo>
                      <a:pt x="2421636" y="399034"/>
                    </a:lnTo>
                    <a:lnTo>
                      <a:pt x="2421636" y="843534"/>
                    </a:lnTo>
                    <a:lnTo>
                      <a:pt x="2018030" y="843534"/>
                    </a:lnTo>
                    <a:lnTo>
                      <a:pt x="1412621" y="843534"/>
                    </a:lnTo>
                    <a:lnTo>
                      <a:pt x="0" y="843534"/>
                    </a:lnTo>
                    <a:lnTo>
                      <a:pt x="0" y="399034"/>
                    </a:lnTo>
                    <a:lnTo>
                      <a:pt x="0" y="208534"/>
                    </a:lnTo>
                    <a:lnTo>
                      <a:pt x="0" y="81534"/>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3" name="Google Shape;133;p40"/>
            <p:cNvSpPr txBox="1"/>
            <p:nvPr/>
          </p:nvSpPr>
          <p:spPr>
            <a:xfrm>
              <a:off x="4850130" y="3178906"/>
              <a:ext cx="1245870" cy="5594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FFFFFF"/>
                  </a:solidFill>
                  <a:latin typeface="Calibri"/>
                  <a:ea typeface="Calibri"/>
                  <a:cs typeface="Calibri"/>
                  <a:sym typeface="Calibri"/>
                </a:rPr>
                <a:t>Others</a:t>
              </a:r>
              <a:endParaRPr sz="3500" b="0" i="0" u="none" strike="noStrike" cap="none">
                <a:solidFill>
                  <a:srgbClr val="000000"/>
                </a:solidFill>
                <a:latin typeface="Calibri"/>
                <a:ea typeface="Calibri"/>
                <a:cs typeface="Calibri"/>
                <a:sym typeface="Calibri"/>
              </a:endParaRPr>
            </a:p>
          </p:txBody>
        </p:sp>
      </p:grpSp>
      <p:sp>
        <p:nvSpPr>
          <p:cNvPr id="134" name="Google Shape;134;p40"/>
          <p:cNvSpPr txBox="1">
            <a:spLocks noGrp="1"/>
          </p:cNvSpPr>
          <p:nvPr>
            <p:ph type="ftr" idx="11"/>
          </p:nvPr>
        </p:nvSpPr>
        <p:spPr>
          <a:xfrm>
            <a:off x="-1713524" y="6961719"/>
            <a:ext cx="1278255" cy="139700"/>
          </a:xfrm>
          <a:prstGeom prst="rect">
            <a:avLst/>
          </a:prstGeom>
          <a:noFill/>
          <a:ln>
            <a:noFill/>
          </a:ln>
        </p:spPr>
        <p:txBody>
          <a:bodyPr spcFirstLastPara="1" wrap="square" lIns="0" tIns="0" rIns="0" bIns="0" anchor="t" anchorCtr="0">
            <a:spAutoFit/>
          </a:bodyPr>
          <a:lstStyle/>
          <a:p>
            <a:pPr marL="12700" marR="0" lvl="0" indent="0" algn="l" rtl="0">
              <a:lnSpc>
                <a:spcPct val="106111"/>
              </a:lnSpc>
              <a:spcBef>
                <a:spcPts val="0"/>
              </a:spcBef>
              <a:spcAft>
                <a:spcPts val="0"/>
              </a:spcAft>
              <a:buSzPts val="1400"/>
              <a:buNone/>
            </a:pPr>
            <a:r>
              <a:rPr lang="en-US" sz="900" b="0" i="0" u="none" strike="noStrike" cap="none">
                <a:solidFill>
                  <a:srgbClr val="888888"/>
                </a:solidFill>
                <a:latin typeface="Calibri"/>
                <a:ea typeface="Calibri"/>
                <a:cs typeface="Calibri"/>
                <a:sym typeface="Calibri"/>
              </a:rPr>
              <a:t>Division of Global HIV &amp; TB</a:t>
            </a:r>
            <a:endParaRPr sz="900" b="0" i="0" u="none" strike="noStrike" cap="none">
              <a:solidFill>
                <a:srgbClr val="888888"/>
              </a:solidFill>
              <a:latin typeface="Calibri"/>
              <a:ea typeface="Calibri"/>
              <a:cs typeface="Calibri"/>
              <a:sym typeface="Calibri"/>
            </a:endParaRPr>
          </a:p>
        </p:txBody>
      </p:sp>
      <p:sp>
        <p:nvSpPr>
          <p:cNvPr id="135" name="Google Shape;135;p40"/>
          <p:cNvSpPr txBox="1">
            <a:spLocks noGrp="1"/>
          </p:cNvSpPr>
          <p:nvPr>
            <p:ph type="sldNum" idx="12"/>
          </p:nvPr>
        </p:nvSpPr>
        <p:spPr>
          <a:xfrm>
            <a:off x="11711402" y="6599112"/>
            <a:ext cx="179704" cy="139700"/>
          </a:xfrm>
          <a:prstGeom prst="rect">
            <a:avLst/>
          </a:prstGeom>
          <a:noFill/>
          <a:ln>
            <a:noFill/>
          </a:ln>
        </p:spPr>
        <p:txBody>
          <a:bodyPr spcFirstLastPara="1" wrap="square" lIns="0" tIns="0" rIns="0" bIns="0" anchor="t" anchorCtr="0">
            <a:spAutoFit/>
          </a:bodyPr>
          <a:lstStyle/>
          <a:p>
            <a:pPr marL="70485" marR="0" lvl="0" indent="0" algn="l" rtl="0">
              <a:lnSpc>
                <a:spcPct val="106111"/>
              </a:lnSpc>
              <a:spcBef>
                <a:spcPts val="0"/>
              </a:spcBef>
              <a:spcAft>
                <a:spcPts val="0"/>
              </a:spcAft>
              <a:buSzPts val="1000"/>
              <a:buNone/>
            </a:pPr>
            <a:fld id="{00000000-1234-1234-1234-123412341234}" type="slidenum">
              <a:rPr lang="en-US" sz="900" b="0" i="0" u="none" strike="noStrike" cap="none">
                <a:solidFill>
                  <a:srgbClr val="888888"/>
                </a:solidFill>
                <a:latin typeface="Calibri"/>
                <a:ea typeface="Calibri"/>
                <a:cs typeface="Calibri"/>
                <a:sym typeface="Calibri"/>
              </a:rPr>
              <a:t>4</a:t>
            </a:fld>
            <a:endParaRPr sz="900" b="0" i="0" u="none" strike="noStrike" cap="none">
              <a:solidFill>
                <a:srgbClr val="888888"/>
              </a:solidFill>
              <a:latin typeface="Calibri"/>
              <a:ea typeface="Calibri"/>
              <a:cs typeface="Calibri"/>
              <a:sym typeface="Calibri"/>
            </a:endParaRPr>
          </a:p>
        </p:txBody>
      </p:sp>
      <p:sp>
        <p:nvSpPr>
          <p:cNvPr id="136" name="Google Shape;136;p40"/>
          <p:cNvSpPr txBox="1"/>
          <p:nvPr/>
        </p:nvSpPr>
        <p:spPr>
          <a:xfrm>
            <a:off x="155100" y="3804425"/>
            <a:ext cx="11881800" cy="829200"/>
          </a:xfrm>
          <a:prstGeom prst="rect">
            <a:avLst/>
          </a:prstGeom>
          <a:noFill/>
          <a:ln>
            <a:noFill/>
          </a:ln>
        </p:spPr>
        <p:txBody>
          <a:bodyPr spcFirstLastPara="1" wrap="square" lIns="91425" tIns="45700" rIns="91425" bIns="45700" anchor="t" anchorCtr="0">
            <a:spAutoFit/>
          </a:bodyPr>
          <a:lstStyle/>
          <a:p>
            <a:pPr marL="12700" marR="508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alibri"/>
                <a:ea typeface="Calibri"/>
                <a:cs typeface="Calibri"/>
                <a:sym typeface="Calibri"/>
              </a:rPr>
              <a:t>We cannot wait until a serious accident or illness occurs before implementing safe practices.</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705"/>
              </a:spcBef>
              <a:spcAft>
                <a:spcPts val="0"/>
              </a:spcAft>
              <a:buClr>
                <a:srgbClr val="000000"/>
              </a:buClr>
              <a:buSzPts val="1800"/>
              <a:buFont typeface="Arial"/>
              <a:buNone/>
            </a:pPr>
            <a:endParaRPr sz="1800" b="0" i="0" u="none" strike="noStrike" cap="none">
              <a:solidFill>
                <a:srgbClr val="0070C0"/>
              </a:solidFill>
              <a:latin typeface="Calibri"/>
              <a:ea typeface="Calibri"/>
              <a:cs typeface="Calibri"/>
              <a:sym typeface="Calibri"/>
            </a:endParaRPr>
          </a:p>
        </p:txBody>
      </p:sp>
      <p:sp>
        <p:nvSpPr>
          <p:cNvPr id="137" name="Google Shape;137;p40"/>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dirty="0">
                <a:latin typeface="Calibri"/>
                <a:ea typeface="Calibri"/>
                <a:cs typeface="Calibri"/>
                <a:sym typeface="Calibri"/>
              </a:rPr>
              <a:t>QMS </a:t>
            </a:r>
            <a:r>
              <a:rPr lang="en-US" sz="1000" dirty="0">
                <a:latin typeface="Calibri"/>
                <a:ea typeface="Calibri"/>
                <a:cs typeface="Calibri"/>
                <a:sym typeface="Calibri"/>
              </a:rPr>
              <a:t>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SzPts val="1400"/>
              <a:buNone/>
            </a:pPr>
            <a:endParaRPr lang="fr-FR"/>
          </a:p>
        </p:txBody>
      </p:sp>
      <p:grpSp>
        <p:nvGrpSpPr>
          <p:cNvPr id="138" name="Google Shape;138;p40"/>
          <p:cNvGrpSpPr/>
          <p:nvPr/>
        </p:nvGrpSpPr>
        <p:grpSpPr>
          <a:xfrm>
            <a:off x="2461120" y="4314942"/>
            <a:ext cx="6501481" cy="1674096"/>
            <a:chOff x="1440016" y="0"/>
            <a:chExt cx="6501481" cy="1674096"/>
          </a:xfrm>
        </p:grpSpPr>
        <p:sp>
          <p:nvSpPr>
            <p:cNvPr id="139" name="Google Shape;139;p40"/>
            <p:cNvSpPr/>
            <p:nvPr/>
          </p:nvSpPr>
          <p:spPr>
            <a:xfrm>
              <a:off x="4138739" y="0"/>
              <a:ext cx="1199075" cy="895084"/>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0"/>
            <p:cNvSpPr/>
            <p:nvPr/>
          </p:nvSpPr>
          <p:spPr>
            <a:xfrm>
              <a:off x="1440016" y="388769"/>
              <a:ext cx="6501481" cy="1285327"/>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0"/>
            <p:cNvSpPr txBox="1"/>
            <p:nvPr/>
          </p:nvSpPr>
          <p:spPr>
            <a:xfrm>
              <a:off x="1440016" y="388769"/>
              <a:ext cx="4578508" cy="1285327"/>
            </a:xfrm>
            <a:prstGeom prst="rect">
              <a:avLst/>
            </a:prstGeom>
            <a:noFill/>
            <a:ln>
              <a:noFill/>
            </a:ln>
          </p:spPr>
          <p:txBody>
            <a:bodyPr spcFirstLastPara="1" wrap="square" lIns="87625" tIns="0" rIns="29200" bIns="0" anchor="ctr" anchorCtr="0">
              <a:noAutofit/>
            </a:bodyPr>
            <a:lstStyle/>
            <a:p>
              <a:pPr marL="0" marR="0" lvl="0" indent="0" algn="l"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Calibri"/>
                  <a:ea typeface="Calibri"/>
                  <a:cs typeface="Calibri"/>
                  <a:sym typeface="Calibri"/>
                </a:rPr>
                <a:t>Biosafety: set of measures to protect yourself, the client, and others against infection, accident, or injury.</a:t>
              </a:r>
              <a:endParaRPr sz="2300" b="0" i="0" u="none" strike="noStrike" cap="none">
                <a:solidFill>
                  <a:schemeClr val="lt1"/>
                </a:solidFill>
                <a:latin typeface="Calibri"/>
                <a:ea typeface="Calibri"/>
                <a:cs typeface="Calibri"/>
                <a:sym typeface="Calibri"/>
              </a:endParaRPr>
            </a:p>
          </p:txBody>
        </p:sp>
        <p:sp>
          <p:nvSpPr>
            <p:cNvPr id="142" name="Google Shape;142;p40"/>
            <p:cNvSpPr/>
            <p:nvPr/>
          </p:nvSpPr>
          <p:spPr>
            <a:xfrm>
              <a:off x="6328597" y="600992"/>
              <a:ext cx="1057857" cy="876573"/>
            </a:xfrm>
            <a:prstGeom prst="ellipse">
              <a:avLst/>
            </a:prstGeom>
            <a:blipFill rotWithShape="1">
              <a:blip r:embed="rId6">
                <a:alphaModFix/>
              </a:blip>
              <a:stretch>
                <a:fillRect t="-15996" b="-15996"/>
              </a:stretch>
            </a:blipFill>
            <a:ln w="25400" cap="flat" cmpd="sng">
              <a:solidFill>
                <a:srgbClr val="CAD9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1"/>
          <p:cNvSpPr txBox="1">
            <a:spLocks noGrp="1"/>
          </p:cNvSpPr>
          <p:nvPr>
            <p:ph type="title"/>
          </p:nvPr>
        </p:nvSpPr>
        <p:spPr>
          <a:xfrm>
            <a:off x="776286" y="165101"/>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Testing site common hazards (1/2)</a:t>
            </a:r>
            <a:endParaRPr/>
          </a:p>
        </p:txBody>
      </p:sp>
      <p:sp>
        <p:nvSpPr>
          <p:cNvPr id="148" name="Google Shape;148;p41"/>
          <p:cNvSpPr txBox="1">
            <a:spLocks noGrp="1"/>
          </p:cNvSpPr>
          <p:nvPr>
            <p:ph type="body" idx="1"/>
          </p:nvPr>
        </p:nvSpPr>
        <p:spPr>
          <a:xfrm>
            <a:off x="302750" y="1208620"/>
            <a:ext cx="11306175" cy="444076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1000"/>
              </a:spcBef>
              <a:spcAft>
                <a:spcPts val="0"/>
              </a:spcAft>
              <a:buClr>
                <a:schemeClr val="accent1"/>
              </a:buClr>
              <a:buSzPts val="2000"/>
              <a:buChar char="•"/>
            </a:pPr>
            <a:r>
              <a:rPr lang="en-US"/>
              <a:t>Specific to each testing site, procedures and material available</a:t>
            </a:r>
            <a:endParaRPr/>
          </a:p>
          <a:p>
            <a:pPr marL="457200" lvl="0" indent="-355600" algn="l" rtl="0">
              <a:lnSpc>
                <a:spcPct val="100000"/>
              </a:lnSpc>
              <a:spcBef>
                <a:spcPts val="1000"/>
              </a:spcBef>
              <a:spcAft>
                <a:spcPts val="0"/>
              </a:spcAft>
              <a:buClr>
                <a:schemeClr val="accent1"/>
              </a:buClr>
              <a:buSzPts val="2000"/>
              <a:buChar char="•"/>
            </a:pPr>
            <a:r>
              <a:rPr lang="en-US"/>
              <a:t>Need to identify hazards and risk of exposure before defining biosaftery measures</a:t>
            </a:r>
            <a:endParaRPr/>
          </a:p>
        </p:txBody>
      </p:sp>
      <p:sp>
        <p:nvSpPr>
          <p:cNvPr id="149" name="Google Shape;149;p41"/>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pic>
        <p:nvPicPr>
          <p:cNvPr id="150" name="Google Shape;150;p41"/>
          <p:cNvPicPr preferRelativeResize="0"/>
          <p:nvPr/>
        </p:nvPicPr>
        <p:blipFill rotWithShape="1">
          <a:blip r:embed="rId3">
            <a:alphaModFix/>
          </a:blip>
          <a:srcRect/>
          <a:stretch/>
        </p:blipFill>
        <p:spPr>
          <a:xfrm>
            <a:off x="1924050" y="2261280"/>
            <a:ext cx="7205663" cy="3741585"/>
          </a:xfrm>
          <a:prstGeom prst="rect">
            <a:avLst/>
          </a:prstGeom>
          <a:noFill/>
          <a:ln>
            <a:noFill/>
          </a:ln>
        </p:spPr>
      </p:pic>
      <p:sp>
        <p:nvSpPr>
          <p:cNvPr id="151" name="Google Shape;151;p41"/>
          <p:cNvSpPr txBox="1"/>
          <p:nvPr/>
        </p:nvSpPr>
        <p:spPr>
          <a:xfrm>
            <a:off x="3043238" y="2271713"/>
            <a:ext cx="2457450" cy="183813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1"/>
          <p:cNvSpPr/>
          <p:nvPr/>
        </p:nvSpPr>
        <p:spPr>
          <a:xfrm>
            <a:off x="2580944" y="2349123"/>
            <a:ext cx="2969749" cy="1414463"/>
          </a:xfrm>
          <a:prstGeom prst="wedgeEllipseCallout">
            <a:avLst>
              <a:gd name="adj1" fmla="val -20833"/>
              <a:gd name="adj2" fmla="val 62500"/>
            </a:avLst>
          </a:prstGeom>
          <a:noFill/>
          <a:ln w="25400" cap="flat" cmpd="sng">
            <a:solidFill>
              <a:srgbClr val="0038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In fact, its is the middle containers that worries me most</a:t>
            </a:r>
            <a:endParaRPr sz="1400" b="0" i="0" u="none" strike="noStrike" cap="none">
              <a:solidFill>
                <a:schemeClr val="dk1"/>
              </a:solidFill>
              <a:latin typeface="Arial"/>
              <a:ea typeface="Arial"/>
              <a:cs typeface="Arial"/>
              <a:sym typeface="Arial"/>
            </a:endParaRPr>
          </a:p>
        </p:txBody>
      </p:sp>
      <p:sp>
        <p:nvSpPr>
          <p:cNvPr id="153" name="Google Shape;153;p41"/>
          <p:cNvSpPr/>
          <p:nvPr/>
        </p:nvSpPr>
        <p:spPr>
          <a:xfrm rot="1063915">
            <a:off x="10042658" y="2309866"/>
            <a:ext cx="1617460" cy="1591475"/>
          </a:xfrm>
          <a:prstGeom prst="irregularSeal2">
            <a:avLst/>
          </a:prstGeom>
          <a:solidFill>
            <a:schemeClr val="accent1"/>
          </a:solidFill>
          <a:ln w="25400" cap="flat" cmpd="sng">
            <a:solidFill>
              <a:srgbClr val="0038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4" name="Google Shape;154;p41"/>
          <p:cNvSpPr txBox="1"/>
          <p:nvPr/>
        </p:nvSpPr>
        <p:spPr>
          <a:xfrm>
            <a:off x="10420316" y="2801520"/>
            <a:ext cx="751436" cy="646331"/>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Identify the risks</a:t>
            </a:r>
            <a:endParaRPr sz="1200" b="1" i="0" u="none" strike="noStrike" cap="none">
              <a:solidFill>
                <a:schemeClr val="lt1"/>
              </a:solidFill>
              <a:latin typeface="Arial"/>
              <a:ea typeface="Arial"/>
              <a:cs typeface="Arial"/>
              <a:sym typeface="Arial"/>
            </a:endParaRPr>
          </a:p>
        </p:txBody>
      </p:sp>
      <p:sp>
        <p:nvSpPr>
          <p:cNvPr id="155" name="Google Shape;155;p41"/>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pPr lvl="0" algn="l">
              <a:lnSpc>
                <a:spcPct val="100000"/>
              </a:lnSpc>
              <a:spcBef>
                <a:spcPts val="0"/>
              </a:spcBef>
              <a:spcAft>
                <a:spcPts val="0"/>
              </a:spcAft>
              <a:buNone/>
            </a:pPr>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rtl="0">
              <a:lnSpc>
                <a:spcPct val="100000"/>
              </a:lnSpc>
              <a:spcBef>
                <a:spcPts val="0"/>
              </a:spcBef>
              <a:spcAft>
                <a:spcPts val="0"/>
              </a:spcAft>
              <a:buSzPts val="1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2"/>
          <p:cNvSpPr txBox="1">
            <a:spLocks noGrp="1"/>
          </p:cNvSpPr>
          <p:nvPr>
            <p:ph type="title"/>
          </p:nvPr>
        </p:nvSpPr>
        <p:spPr>
          <a:xfrm>
            <a:off x="623887" y="176373"/>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Testing site common hazards (2/2)</a:t>
            </a:r>
            <a:endParaRPr/>
          </a:p>
        </p:txBody>
      </p:sp>
      <p:sp>
        <p:nvSpPr>
          <p:cNvPr id="161" name="Google Shape;161;p4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pic>
        <p:nvPicPr>
          <p:cNvPr id="162" name="Google Shape;162;p42" descr="CCOHS: WHMIS - Pictograms"/>
          <p:cNvPicPr preferRelativeResize="0"/>
          <p:nvPr/>
        </p:nvPicPr>
        <p:blipFill rotWithShape="1">
          <a:blip r:embed="rId3">
            <a:alphaModFix/>
          </a:blip>
          <a:srcRect b="10214"/>
          <a:stretch/>
        </p:blipFill>
        <p:spPr>
          <a:xfrm>
            <a:off x="1423987" y="1331911"/>
            <a:ext cx="8102600" cy="4800600"/>
          </a:xfrm>
          <a:prstGeom prst="rect">
            <a:avLst/>
          </a:prstGeom>
          <a:noFill/>
          <a:ln>
            <a:noFill/>
          </a:ln>
        </p:spPr>
      </p:pic>
      <p:sp>
        <p:nvSpPr>
          <p:cNvPr id="163" name="Google Shape;163;p42"/>
          <p:cNvSpPr/>
          <p:nvPr/>
        </p:nvSpPr>
        <p:spPr>
          <a:xfrm>
            <a:off x="1199407" y="1331911"/>
            <a:ext cx="190005" cy="3833855"/>
          </a:xfrm>
          <a:prstGeom prst="leftBrace">
            <a:avLst>
              <a:gd name="adj1" fmla="val 8333"/>
              <a:gd name="adj2" fmla="val 50000"/>
            </a:avLst>
          </a:prstGeom>
          <a:noFill/>
          <a:ln w="9525" cap="flat" cmpd="sng">
            <a:solidFill>
              <a:srgbClr val="0084B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64" name="Google Shape;164;p42"/>
          <p:cNvSpPr txBox="1"/>
          <p:nvPr/>
        </p:nvSpPr>
        <p:spPr>
          <a:xfrm rot="-5400000">
            <a:off x="160747" y="2973207"/>
            <a:ext cx="12102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chemicals</a:t>
            </a:r>
            <a:endParaRPr sz="1400" b="0" i="0" u="none" strike="noStrike" cap="none">
              <a:solidFill>
                <a:srgbClr val="000000"/>
              </a:solidFill>
              <a:latin typeface="Arial"/>
              <a:ea typeface="Arial"/>
              <a:cs typeface="Arial"/>
              <a:sym typeface="Arial"/>
            </a:endParaRPr>
          </a:p>
        </p:txBody>
      </p:sp>
      <p:sp>
        <p:nvSpPr>
          <p:cNvPr id="165" name="Google Shape;165;p42"/>
          <p:cNvSpPr txBox="1"/>
          <p:nvPr/>
        </p:nvSpPr>
        <p:spPr>
          <a:xfrm>
            <a:off x="233084" y="5526057"/>
            <a:ext cx="1210231"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Biological</a:t>
            </a:r>
            <a:endParaRPr sz="1400" b="0" i="0" u="none" strike="noStrike" cap="none">
              <a:solidFill>
                <a:srgbClr val="000000"/>
              </a:solidFill>
              <a:latin typeface="Arial"/>
              <a:ea typeface="Arial"/>
              <a:cs typeface="Arial"/>
              <a:sym typeface="Arial"/>
            </a:endParaRPr>
          </a:p>
        </p:txBody>
      </p:sp>
      <p:sp>
        <p:nvSpPr>
          <p:cNvPr id="166" name="Google Shape;166;p42"/>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pPr lvl="0" algn="l">
              <a:lnSpc>
                <a:spcPct val="100000"/>
              </a:lnSpc>
              <a:spcBef>
                <a:spcPts val="0"/>
              </a:spcBef>
              <a:spcAft>
                <a:spcPts val="0"/>
              </a:spcAft>
              <a:buNone/>
            </a:pPr>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rtl="0">
              <a:lnSpc>
                <a:spcPct val="100000"/>
              </a:lnSpc>
              <a:spcBef>
                <a:spcPts val="0"/>
              </a:spcBef>
              <a:spcAft>
                <a:spcPts val="0"/>
              </a:spcAft>
              <a:buSzPts val="1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3"/>
          <p:cNvSpPr txBox="1">
            <a:spLocks noGrp="1"/>
          </p:cNvSpPr>
          <p:nvPr>
            <p:ph type="title"/>
          </p:nvPr>
        </p:nvSpPr>
        <p:spPr>
          <a:xfrm>
            <a:off x="251829" y="26524"/>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Universal Safety precautions (not exhaustive)</a:t>
            </a:r>
            <a:endParaRPr/>
          </a:p>
        </p:txBody>
      </p:sp>
      <p:sp>
        <p:nvSpPr>
          <p:cNvPr id="172" name="Google Shape;172;p4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pic>
        <p:nvPicPr>
          <p:cNvPr id="173" name="Google Shape;173;p43" descr="Restricted Access Stock Illustrations – 12,606 Restricted Access Stock  Illustrations, Vectors &amp; Clipart - Dreamstime"/>
          <p:cNvPicPr preferRelativeResize="0"/>
          <p:nvPr/>
        </p:nvPicPr>
        <p:blipFill rotWithShape="1">
          <a:blip r:embed="rId3">
            <a:alphaModFix/>
          </a:blip>
          <a:srcRect/>
          <a:stretch/>
        </p:blipFill>
        <p:spPr>
          <a:xfrm>
            <a:off x="32964" y="3511063"/>
            <a:ext cx="2186571" cy="2186571"/>
          </a:xfrm>
          <a:prstGeom prst="rect">
            <a:avLst/>
          </a:prstGeom>
          <a:noFill/>
          <a:ln>
            <a:noFill/>
          </a:ln>
        </p:spPr>
      </p:pic>
      <p:pic>
        <p:nvPicPr>
          <p:cNvPr id="174" name="Google Shape;174;p43" descr="No Eat Stock Illustrations – 5,878 No Eat Stock Illustrations, Vectors &amp;  Clipart - Dreamstime"/>
          <p:cNvPicPr preferRelativeResize="0"/>
          <p:nvPr/>
        </p:nvPicPr>
        <p:blipFill rotWithShape="1">
          <a:blip r:embed="rId4">
            <a:alphaModFix/>
          </a:blip>
          <a:srcRect b="11326"/>
          <a:stretch/>
        </p:blipFill>
        <p:spPr>
          <a:xfrm>
            <a:off x="2426585" y="3703395"/>
            <a:ext cx="1889963" cy="1744441"/>
          </a:xfrm>
          <a:prstGeom prst="rect">
            <a:avLst/>
          </a:prstGeom>
          <a:noFill/>
          <a:ln>
            <a:noFill/>
          </a:ln>
        </p:spPr>
      </p:pic>
      <p:pic>
        <p:nvPicPr>
          <p:cNvPr id="175" name="Google Shape;175;p43" descr="Sticker Biohazard symbole signe biologique menace alerte jaune noir -  PIXERS.FR"/>
          <p:cNvPicPr preferRelativeResize="0"/>
          <p:nvPr/>
        </p:nvPicPr>
        <p:blipFill rotWithShape="1">
          <a:blip r:embed="rId5">
            <a:alphaModFix/>
          </a:blip>
          <a:srcRect b="4259"/>
          <a:stretch/>
        </p:blipFill>
        <p:spPr>
          <a:xfrm>
            <a:off x="10207174" y="741648"/>
            <a:ext cx="1802500" cy="2354916"/>
          </a:xfrm>
          <a:prstGeom prst="rect">
            <a:avLst/>
          </a:prstGeom>
          <a:noFill/>
          <a:ln>
            <a:noFill/>
          </a:ln>
        </p:spPr>
      </p:pic>
      <p:pic>
        <p:nvPicPr>
          <p:cNvPr id="176" name="Google Shape;176;p43" descr="Medical Protective Gloves Isolated on a White Background.Hand-drawn Vector  Illustration in the Doodle Style. Stock Vector - Illustration of chemical,  accessory: 184401886"/>
          <p:cNvPicPr preferRelativeResize="0"/>
          <p:nvPr/>
        </p:nvPicPr>
        <p:blipFill rotWithShape="1">
          <a:blip r:embed="rId6">
            <a:alphaModFix/>
          </a:blip>
          <a:srcRect/>
          <a:stretch/>
        </p:blipFill>
        <p:spPr>
          <a:xfrm>
            <a:off x="4537337" y="3583582"/>
            <a:ext cx="1864254" cy="1864254"/>
          </a:xfrm>
          <a:prstGeom prst="rect">
            <a:avLst/>
          </a:prstGeom>
          <a:noFill/>
          <a:ln>
            <a:noFill/>
          </a:ln>
        </p:spPr>
      </p:pic>
      <p:sp>
        <p:nvSpPr>
          <p:cNvPr id="177" name="Google Shape;177;p43"/>
          <p:cNvSpPr txBox="1"/>
          <p:nvPr/>
        </p:nvSpPr>
        <p:spPr>
          <a:xfrm>
            <a:off x="1845961" y="1369915"/>
            <a:ext cx="851610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70C0"/>
                </a:solidFill>
                <a:latin typeface="Calibri"/>
                <a:ea typeface="Calibri"/>
                <a:cs typeface="Calibri"/>
                <a:sym typeface="Calibri"/>
              </a:rPr>
              <a:t>All specimens and materials that you come in contact with should be treated as infectious</a:t>
            </a:r>
            <a:endParaRPr sz="3200" b="0" i="0" u="none" strike="noStrike" cap="none">
              <a:solidFill>
                <a:srgbClr val="0070C0"/>
              </a:solidFill>
              <a:latin typeface="Calibri"/>
              <a:ea typeface="Calibri"/>
              <a:cs typeface="Calibri"/>
              <a:sym typeface="Calibri"/>
            </a:endParaRPr>
          </a:p>
        </p:txBody>
      </p:sp>
      <p:pic>
        <p:nvPicPr>
          <p:cNvPr id="178" name="Google Shape;178;p43" descr="Biohazard Lot de 10 autocollants pour laboratoires, hôpitaux et utilisation  industrielle Sutter Signs : Amazon.fr: Commerce, Industrie et Science"/>
          <p:cNvPicPr preferRelativeResize="0"/>
          <p:nvPr/>
        </p:nvPicPr>
        <p:blipFill rotWithShape="1">
          <a:blip r:embed="rId7">
            <a:alphaModFix/>
          </a:blip>
          <a:srcRect/>
          <a:stretch/>
        </p:blipFill>
        <p:spPr>
          <a:xfrm>
            <a:off x="198356" y="1106921"/>
            <a:ext cx="1729116" cy="1729116"/>
          </a:xfrm>
          <a:prstGeom prst="rect">
            <a:avLst/>
          </a:prstGeom>
          <a:noFill/>
          <a:ln>
            <a:noFill/>
          </a:ln>
        </p:spPr>
      </p:pic>
      <p:sp>
        <p:nvSpPr>
          <p:cNvPr id="179" name="Google Shape;179;p43"/>
          <p:cNvSpPr txBox="1"/>
          <p:nvPr/>
        </p:nvSpPr>
        <p:spPr>
          <a:xfrm>
            <a:off x="198356" y="2968684"/>
            <a:ext cx="100287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Protect yourself and others:</a:t>
            </a:r>
            <a:endParaRPr sz="1400" b="0" i="0" u="none" strike="noStrike" cap="none">
              <a:solidFill>
                <a:srgbClr val="000000"/>
              </a:solidFill>
              <a:latin typeface="Arial"/>
              <a:ea typeface="Arial"/>
              <a:cs typeface="Arial"/>
              <a:sym typeface="Arial"/>
            </a:endParaRPr>
          </a:p>
        </p:txBody>
      </p:sp>
      <p:sp>
        <p:nvSpPr>
          <p:cNvPr id="180" name="Google Shape;180;p43"/>
          <p:cNvSpPr txBox="1"/>
          <p:nvPr/>
        </p:nvSpPr>
        <p:spPr>
          <a:xfrm>
            <a:off x="198356" y="5644393"/>
            <a:ext cx="180231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Restcited access into the testing zone</a:t>
            </a:r>
            <a:endParaRPr sz="1400" b="0" i="0" u="none" strike="noStrike" cap="none">
              <a:solidFill>
                <a:srgbClr val="000000"/>
              </a:solidFill>
              <a:latin typeface="Arial"/>
              <a:ea typeface="Arial"/>
              <a:cs typeface="Arial"/>
              <a:sym typeface="Arial"/>
            </a:endParaRPr>
          </a:p>
        </p:txBody>
      </p:sp>
      <p:sp>
        <p:nvSpPr>
          <p:cNvPr id="181" name="Google Shape;181;p43"/>
          <p:cNvSpPr txBox="1"/>
          <p:nvPr/>
        </p:nvSpPr>
        <p:spPr>
          <a:xfrm>
            <a:off x="2072299" y="5644393"/>
            <a:ext cx="24650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Never eat, drink, smoke in the testing zone</a:t>
            </a:r>
            <a:endParaRPr sz="1400" b="0" i="0" u="none" strike="noStrike" cap="none">
              <a:solidFill>
                <a:srgbClr val="000000"/>
              </a:solidFill>
              <a:latin typeface="Arial"/>
              <a:ea typeface="Arial"/>
              <a:cs typeface="Arial"/>
              <a:sym typeface="Arial"/>
            </a:endParaRPr>
          </a:p>
        </p:txBody>
      </p:sp>
      <p:sp>
        <p:nvSpPr>
          <p:cNvPr id="182" name="Google Shape;182;p43"/>
          <p:cNvSpPr txBox="1"/>
          <p:nvPr/>
        </p:nvSpPr>
        <p:spPr>
          <a:xfrm>
            <a:off x="4929996" y="5644393"/>
            <a:ext cx="294318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Wear Protective Personal Equipement (PPE)</a:t>
            </a:r>
            <a:endParaRPr sz="1400" b="0" i="0" u="none" strike="noStrike" cap="none">
              <a:solidFill>
                <a:srgbClr val="000000"/>
              </a:solidFill>
              <a:latin typeface="Arial"/>
              <a:ea typeface="Arial"/>
              <a:cs typeface="Arial"/>
              <a:sym typeface="Arial"/>
            </a:endParaRPr>
          </a:p>
        </p:txBody>
      </p:sp>
      <p:pic>
        <p:nvPicPr>
          <p:cNvPr id="183" name="Google Shape;183;p43" descr="Safety mask store"/>
          <p:cNvPicPr preferRelativeResize="0"/>
          <p:nvPr/>
        </p:nvPicPr>
        <p:blipFill rotWithShape="1">
          <a:blip r:embed="rId8">
            <a:alphaModFix/>
          </a:blip>
          <a:srcRect/>
          <a:stretch/>
        </p:blipFill>
        <p:spPr>
          <a:xfrm>
            <a:off x="6260440" y="3830808"/>
            <a:ext cx="1428750" cy="1428750"/>
          </a:xfrm>
          <a:prstGeom prst="rect">
            <a:avLst/>
          </a:prstGeom>
          <a:noFill/>
          <a:ln>
            <a:noFill/>
          </a:ln>
        </p:spPr>
      </p:pic>
      <p:pic>
        <p:nvPicPr>
          <p:cNvPr id="184" name="Google Shape;184;p43" descr="Pickup - Adhésif &quot;désinfection des mains requise&quot; - 10 x 10 cm Pas Cher |  Bureau Vallée"/>
          <p:cNvPicPr preferRelativeResize="0"/>
          <p:nvPr/>
        </p:nvPicPr>
        <p:blipFill rotWithShape="1">
          <a:blip r:embed="rId9">
            <a:alphaModFix/>
          </a:blip>
          <a:srcRect l="9774" t="12750" r="7795" b="13561"/>
          <a:stretch/>
        </p:blipFill>
        <p:spPr>
          <a:xfrm>
            <a:off x="8124694" y="3872521"/>
            <a:ext cx="1781954" cy="1592974"/>
          </a:xfrm>
          <a:prstGeom prst="rect">
            <a:avLst/>
          </a:prstGeom>
          <a:noFill/>
          <a:ln>
            <a:noFill/>
          </a:ln>
        </p:spPr>
      </p:pic>
      <p:sp>
        <p:nvSpPr>
          <p:cNvPr id="185" name="Google Shape;185;p43"/>
          <p:cNvSpPr txBox="1"/>
          <p:nvPr/>
        </p:nvSpPr>
        <p:spPr>
          <a:xfrm>
            <a:off x="8153400" y="5859836"/>
            <a:ext cx="17877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Hand hygiena</a:t>
            </a:r>
            <a:endParaRPr sz="1400" b="0" i="0" u="none" strike="noStrike" cap="none">
              <a:solidFill>
                <a:srgbClr val="000000"/>
              </a:solidFill>
              <a:latin typeface="Arial"/>
              <a:ea typeface="Arial"/>
              <a:cs typeface="Arial"/>
              <a:sym typeface="Arial"/>
            </a:endParaRPr>
          </a:p>
        </p:txBody>
      </p:sp>
      <p:pic>
        <p:nvPicPr>
          <p:cNvPr id="186" name="Google Shape;186;p43" descr="Icône De Désinfection De Surface Illustration Simple De Vecteur De Nettoyage  De Table Vecteurs libres de droits et plus d'images vectorielles de Icône -  iStock"/>
          <p:cNvPicPr preferRelativeResize="0"/>
          <p:nvPr/>
        </p:nvPicPr>
        <p:blipFill rotWithShape="1">
          <a:blip r:embed="rId10">
            <a:alphaModFix/>
          </a:blip>
          <a:srcRect l="13735" t="13523" r="12751" b="18623"/>
          <a:stretch/>
        </p:blipFill>
        <p:spPr>
          <a:xfrm>
            <a:off x="10419594" y="3881488"/>
            <a:ext cx="1697013" cy="1566348"/>
          </a:xfrm>
          <a:prstGeom prst="rect">
            <a:avLst/>
          </a:prstGeom>
          <a:noFill/>
          <a:ln>
            <a:noFill/>
          </a:ln>
        </p:spPr>
      </p:pic>
      <p:sp>
        <p:nvSpPr>
          <p:cNvPr id="187" name="Google Shape;187;p43"/>
          <p:cNvSpPr txBox="1"/>
          <p:nvPr/>
        </p:nvSpPr>
        <p:spPr>
          <a:xfrm>
            <a:off x="10503089" y="5644393"/>
            <a:ext cx="17214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Desinfect work surfaces</a:t>
            </a:r>
            <a:endParaRPr sz="1400" b="0" i="0" u="none" strike="noStrike" cap="none">
              <a:solidFill>
                <a:srgbClr val="000000"/>
              </a:solidFill>
              <a:latin typeface="Arial"/>
              <a:ea typeface="Arial"/>
              <a:cs typeface="Arial"/>
              <a:sym typeface="Arial"/>
            </a:endParaRPr>
          </a:p>
        </p:txBody>
      </p:sp>
      <p:grpSp>
        <p:nvGrpSpPr>
          <p:cNvPr id="188" name="Google Shape;188;p43"/>
          <p:cNvGrpSpPr/>
          <p:nvPr/>
        </p:nvGrpSpPr>
        <p:grpSpPr>
          <a:xfrm>
            <a:off x="9512710" y="34833"/>
            <a:ext cx="1428750" cy="643629"/>
            <a:chOff x="7861998" y="1527451"/>
            <a:chExt cx="4074251" cy="1213039"/>
          </a:xfrm>
        </p:grpSpPr>
        <p:sp>
          <p:nvSpPr>
            <p:cNvPr id="189" name="Google Shape;189;p43"/>
            <p:cNvSpPr txBox="1"/>
            <p:nvPr/>
          </p:nvSpPr>
          <p:spPr>
            <a:xfrm>
              <a:off x="8387588" y="1694820"/>
              <a:ext cx="3548661" cy="104567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Adapt according to the guidelines in your country</a:t>
              </a:r>
              <a:endParaRPr sz="1100" b="0" i="0" u="sng" strike="noStrike" cap="none">
                <a:solidFill>
                  <a:srgbClr val="FFFFFF"/>
                </a:solidFill>
                <a:latin typeface="Arial"/>
                <a:ea typeface="Arial"/>
                <a:cs typeface="Arial"/>
                <a:sym typeface="Arial"/>
              </a:endParaRPr>
            </a:p>
          </p:txBody>
        </p:sp>
        <p:sp>
          <p:nvSpPr>
            <p:cNvPr id="190" name="Google Shape;190;p43"/>
            <p:cNvSpPr/>
            <p:nvPr/>
          </p:nvSpPr>
          <p:spPr>
            <a:xfrm>
              <a:off x="7861998" y="1527451"/>
              <a:ext cx="596348" cy="596348"/>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1" name="Google Shape;191;p43" descr="Pencil"/>
            <p:cNvPicPr preferRelativeResize="0"/>
            <p:nvPr/>
          </p:nvPicPr>
          <p:blipFill rotWithShape="1">
            <a:blip r:embed="rId11">
              <a:alphaModFix/>
            </a:blip>
            <a:srcRect/>
            <a:stretch/>
          </p:blipFill>
          <p:spPr>
            <a:xfrm>
              <a:off x="7983941" y="1649394"/>
              <a:ext cx="352462" cy="352462"/>
            </a:xfrm>
            <a:prstGeom prst="rect">
              <a:avLst/>
            </a:prstGeom>
            <a:noFill/>
            <a:ln>
              <a:noFill/>
            </a:ln>
          </p:spPr>
        </p:pic>
      </p:grpSp>
      <p:sp>
        <p:nvSpPr>
          <p:cNvPr id="192" name="Google Shape;192;p43"/>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pPr lvl="0" algn="l">
              <a:lnSpc>
                <a:spcPct val="100000"/>
              </a:lnSpc>
              <a:spcBef>
                <a:spcPts val="0"/>
              </a:spcBef>
              <a:spcAft>
                <a:spcPts val="0"/>
              </a:spcAft>
              <a:buNone/>
            </a:pPr>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rtl="0">
              <a:lnSpc>
                <a:spcPct val="100000"/>
              </a:lnSpc>
              <a:spcBef>
                <a:spcPts val="0"/>
              </a:spcBef>
              <a:spcAft>
                <a:spcPts val="0"/>
              </a:spcAft>
              <a:buSzPts val="1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4"/>
          <p:cNvSpPr txBox="1">
            <a:spLocks noGrp="1"/>
          </p:cNvSpPr>
          <p:nvPr>
            <p:ph type="title"/>
          </p:nvPr>
        </p:nvSpPr>
        <p:spPr>
          <a:xfrm>
            <a:off x="140373" y="-74405"/>
            <a:ext cx="10515600" cy="78080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Maintain clean and orderly workspace</a:t>
            </a:r>
            <a:endParaRPr/>
          </a:p>
        </p:txBody>
      </p:sp>
      <p:sp>
        <p:nvSpPr>
          <p:cNvPr id="198" name="Google Shape;198;p4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
        <p:nvSpPr>
          <p:cNvPr id="199" name="Google Shape;199;p44"/>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grpSp>
        <p:nvGrpSpPr>
          <p:cNvPr id="200" name="Google Shape;200;p44"/>
          <p:cNvGrpSpPr/>
          <p:nvPr/>
        </p:nvGrpSpPr>
        <p:grpSpPr>
          <a:xfrm>
            <a:off x="6762333" y="1146098"/>
            <a:ext cx="4185995" cy="4235333"/>
            <a:chOff x="800532" y="307533"/>
            <a:chExt cx="4185995" cy="4235333"/>
          </a:xfrm>
        </p:grpSpPr>
        <p:sp>
          <p:nvSpPr>
            <p:cNvPr id="201" name="Google Shape;201;p44"/>
            <p:cNvSpPr/>
            <p:nvPr/>
          </p:nvSpPr>
          <p:spPr>
            <a:xfrm>
              <a:off x="1329796" y="307533"/>
              <a:ext cx="866068" cy="866068"/>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4"/>
            <p:cNvSpPr/>
            <p:nvPr/>
          </p:nvSpPr>
          <p:spPr>
            <a:xfrm>
              <a:off x="800532" y="1464625"/>
              <a:ext cx="1924595"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44"/>
            <p:cNvSpPr txBox="1"/>
            <p:nvPr/>
          </p:nvSpPr>
          <p:spPr>
            <a:xfrm>
              <a:off x="800532" y="1464625"/>
              <a:ext cx="1924595"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Keep work areas uncluttered and clean</a:t>
              </a:r>
              <a:endParaRPr sz="1400" b="0" i="0" u="none" strike="noStrike" cap="none">
                <a:solidFill>
                  <a:srgbClr val="000000"/>
                </a:solidFill>
                <a:latin typeface="Arial"/>
                <a:ea typeface="Arial"/>
                <a:cs typeface="Arial"/>
                <a:sym typeface="Arial"/>
              </a:endParaRPr>
            </a:p>
          </p:txBody>
        </p:sp>
        <p:sp>
          <p:nvSpPr>
            <p:cNvPr id="204" name="Google Shape;204;p44"/>
            <p:cNvSpPr/>
            <p:nvPr/>
          </p:nvSpPr>
          <p:spPr>
            <a:xfrm>
              <a:off x="3591196" y="307533"/>
              <a:ext cx="866068" cy="86606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4"/>
            <p:cNvSpPr/>
            <p:nvPr/>
          </p:nvSpPr>
          <p:spPr>
            <a:xfrm>
              <a:off x="3061932" y="1464625"/>
              <a:ext cx="1924595"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4"/>
            <p:cNvSpPr txBox="1"/>
            <p:nvPr/>
          </p:nvSpPr>
          <p:spPr>
            <a:xfrm>
              <a:off x="3061932" y="1464625"/>
              <a:ext cx="1924595"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Disinfect work surfaces daily</a:t>
              </a:r>
              <a:endParaRPr sz="1400" b="0" i="0" u="none" strike="noStrike" cap="none">
                <a:solidFill>
                  <a:srgbClr val="000000"/>
                </a:solidFill>
                <a:latin typeface="Arial"/>
                <a:ea typeface="Arial"/>
                <a:cs typeface="Arial"/>
                <a:sym typeface="Arial"/>
              </a:endParaRPr>
            </a:p>
          </p:txBody>
        </p:sp>
        <p:sp>
          <p:nvSpPr>
            <p:cNvPr id="207" name="Google Shape;207;p44"/>
            <p:cNvSpPr/>
            <p:nvPr/>
          </p:nvSpPr>
          <p:spPr>
            <a:xfrm>
              <a:off x="1329796" y="2665774"/>
              <a:ext cx="866068" cy="86606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4"/>
            <p:cNvSpPr/>
            <p:nvPr/>
          </p:nvSpPr>
          <p:spPr>
            <a:xfrm>
              <a:off x="800532" y="3822866"/>
              <a:ext cx="1924595"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4"/>
            <p:cNvSpPr txBox="1"/>
            <p:nvPr/>
          </p:nvSpPr>
          <p:spPr>
            <a:xfrm>
              <a:off x="800532" y="3822866"/>
              <a:ext cx="1924595"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Restrict or limit access when working</a:t>
              </a:r>
              <a:endParaRPr sz="1400" b="0" i="0" u="none" strike="noStrike" cap="none">
                <a:solidFill>
                  <a:srgbClr val="000000"/>
                </a:solidFill>
                <a:latin typeface="Arial"/>
                <a:ea typeface="Arial"/>
                <a:cs typeface="Arial"/>
                <a:sym typeface="Arial"/>
              </a:endParaRPr>
            </a:p>
          </p:txBody>
        </p:sp>
        <p:sp>
          <p:nvSpPr>
            <p:cNvPr id="210" name="Google Shape;210;p44"/>
            <p:cNvSpPr/>
            <p:nvPr/>
          </p:nvSpPr>
          <p:spPr>
            <a:xfrm>
              <a:off x="3591196" y="2665774"/>
              <a:ext cx="866068" cy="866068"/>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4"/>
            <p:cNvSpPr/>
            <p:nvPr/>
          </p:nvSpPr>
          <p:spPr>
            <a:xfrm>
              <a:off x="3061932" y="3822866"/>
              <a:ext cx="1924595"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44"/>
            <p:cNvSpPr txBox="1"/>
            <p:nvPr/>
          </p:nvSpPr>
          <p:spPr>
            <a:xfrm>
              <a:off x="3061932" y="3822866"/>
              <a:ext cx="1924595"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Keep supplies locked in a safe and secure area</a:t>
              </a:r>
              <a:endParaRPr sz="1400" b="0" i="0" u="none" strike="noStrike" cap="none">
                <a:solidFill>
                  <a:srgbClr val="000000"/>
                </a:solidFill>
                <a:latin typeface="Arial"/>
                <a:ea typeface="Arial"/>
                <a:cs typeface="Arial"/>
                <a:sym typeface="Arial"/>
              </a:endParaRPr>
            </a:p>
          </p:txBody>
        </p:sp>
      </p:grpSp>
      <p:pic>
        <p:nvPicPr>
          <p:cNvPr id="213" name="Google Shape;213;p44"/>
          <p:cNvPicPr preferRelativeResize="0"/>
          <p:nvPr/>
        </p:nvPicPr>
        <p:blipFill rotWithShape="1">
          <a:blip r:embed="rId7">
            <a:alphaModFix/>
          </a:blip>
          <a:srcRect/>
          <a:stretch/>
        </p:blipFill>
        <p:spPr>
          <a:xfrm>
            <a:off x="140373" y="838565"/>
            <a:ext cx="3201999" cy="2930525"/>
          </a:xfrm>
          <a:prstGeom prst="rect">
            <a:avLst/>
          </a:prstGeom>
          <a:noFill/>
          <a:ln>
            <a:noFill/>
          </a:ln>
        </p:spPr>
      </p:pic>
      <p:pic>
        <p:nvPicPr>
          <p:cNvPr id="214" name="Google Shape;214;p44"/>
          <p:cNvPicPr preferRelativeResize="0"/>
          <p:nvPr/>
        </p:nvPicPr>
        <p:blipFill rotWithShape="1">
          <a:blip r:embed="rId8">
            <a:alphaModFix/>
          </a:blip>
          <a:srcRect/>
          <a:stretch/>
        </p:blipFill>
        <p:spPr>
          <a:xfrm>
            <a:off x="1867624" y="3385980"/>
            <a:ext cx="3201999" cy="2822503"/>
          </a:xfrm>
          <a:prstGeom prst="rect">
            <a:avLst/>
          </a:prstGeom>
          <a:noFill/>
          <a:ln>
            <a:noFill/>
          </a:ln>
        </p:spPr>
      </p:pic>
      <p:sp>
        <p:nvSpPr>
          <p:cNvPr id="215" name="Google Shape;215;p44"/>
          <p:cNvSpPr txBox="1"/>
          <p:nvPr/>
        </p:nvSpPr>
        <p:spPr>
          <a:xfrm>
            <a:off x="3453806" y="1686752"/>
            <a:ext cx="1123036" cy="52322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Cluttered workplace</a:t>
            </a:r>
            <a:endParaRPr sz="1400" b="0" i="0" u="none" strike="noStrike" cap="none">
              <a:solidFill>
                <a:schemeClr val="dk1"/>
              </a:solidFill>
              <a:latin typeface="Arial"/>
              <a:ea typeface="Arial"/>
              <a:cs typeface="Arial"/>
              <a:sym typeface="Arial"/>
            </a:endParaRPr>
          </a:p>
        </p:txBody>
      </p:sp>
      <p:sp>
        <p:nvSpPr>
          <p:cNvPr id="216" name="Google Shape;216;p44"/>
          <p:cNvSpPr txBox="1"/>
          <p:nvPr/>
        </p:nvSpPr>
        <p:spPr>
          <a:xfrm>
            <a:off x="443137" y="4653243"/>
            <a:ext cx="1123036" cy="52322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Organized workplace</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349796" y="150821"/>
            <a:ext cx="10515600" cy="712197"/>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latin typeface="Calibri"/>
                <a:ea typeface="Calibri"/>
                <a:cs typeface="Calibri"/>
                <a:sym typeface="Calibri"/>
              </a:rPr>
              <a:t>Organised Workstation setup</a:t>
            </a:r>
            <a:endParaRPr>
              <a:latin typeface="Calibri"/>
              <a:ea typeface="Calibri"/>
              <a:cs typeface="Calibri"/>
              <a:sym typeface="Calibri"/>
            </a:endParaRPr>
          </a:p>
        </p:txBody>
      </p:sp>
      <p:sp>
        <p:nvSpPr>
          <p:cNvPr id="223" name="Google Shape;223;p1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224" name="Google Shape;224;p1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sz="1000"/>
          </a:p>
        </p:txBody>
      </p:sp>
      <p:sp>
        <p:nvSpPr>
          <p:cNvPr id="225" name="Google Shape;225;p12"/>
          <p:cNvSpPr txBox="1"/>
          <p:nvPr/>
        </p:nvSpPr>
        <p:spPr>
          <a:xfrm>
            <a:off x="5298312" y="1947075"/>
            <a:ext cx="1190400" cy="410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2000" b="0" i="0" u="none" strike="noStrike" cap="none">
                <a:solidFill>
                  <a:schemeClr val="dk1"/>
                </a:solidFill>
                <a:latin typeface="Arial"/>
                <a:ea typeface="Arial"/>
                <a:cs typeface="Arial"/>
                <a:sym typeface="Arial"/>
              </a:rPr>
              <a:t>Supplies</a:t>
            </a:r>
            <a:endParaRPr sz="2000" b="0" i="0" u="none" strike="noStrike" cap="none">
              <a:solidFill>
                <a:srgbClr val="000000"/>
              </a:solidFill>
              <a:latin typeface="Arial"/>
              <a:ea typeface="Arial"/>
              <a:cs typeface="Arial"/>
              <a:sym typeface="Arial"/>
            </a:endParaRPr>
          </a:p>
        </p:txBody>
      </p:sp>
      <p:sp>
        <p:nvSpPr>
          <p:cNvPr id="226" name="Google Shape;226;p12"/>
          <p:cNvSpPr txBox="1"/>
          <p:nvPr/>
        </p:nvSpPr>
        <p:spPr>
          <a:xfrm>
            <a:off x="3166200" y="5564475"/>
            <a:ext cx="5542500" cy="718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2000" b="0" i="0" u="none" strike="noStrike" cap="none">
                <a:solidFill>
                  <a:schemeClr val="dk1"/>
                </a:solidFill>
                <a:latin typeface="Arial"/>
                <a:ea typeface="Arial"/>
                <a:cs typeface="Arial"/>
                <a:sym typeface="Arial"/>
              </a:rPr>
              <a:t>Testing done here</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a:solidFill>
                  <a:schemeClr val="dk1"/>
                </a:solidFill>
                <a:latin typeface="Avenir"/>
                <a:ea typeface="Avenir"/>
                <a:cs typeface="Avenir"/>
                <a:sym typeface="Avenir"/>
              </a:rPr>
              <a:t>(</a:t>
            </a:r>
            <a:r>
              <a:rPr lang="en-US" sz="2000" b="0" i="0" u="none" strike="noStrike" cap="none">
                <a:solidFill>
                  <a:schemeClr val="dk1"/>
                </a:solidFill>
                <a:latin typeface="Arial"/>
                <a:ea typeface="Arial"/>
                <a:cs typeface="Arial"/>
                <a:sym typeface="Arial"/>
              </a:rPr>
              <a:t>place a diaper or similar absorbent material)</a:t>
            </a:r>
            <a:endParaRPr sz="2000" b="0" i="0" u="none" strike="noStrike" cap="none">
              <a:solidFill>
                <a:schemeClr val="dk1"/>
              </a:solidFill>
              <a:latin typeface="Avenir"/>
              <a:ea typeface="Avenir"/>
              <a:cs typeface="Avenir"/>
              <a:sym typeface="Avenir"/>
            </a:endParaRPr>
          </a:p>
        </p:txBody>
      </p:sp>
      <p:sp>
        <p:nvSpPr>
          <p:cNvPr id="227" name="Google Shape;227;p12"/>
          <p:cNvSpPr txBox="1"/>
          <p:nvPr/>
        </p:nvSpPr>
        <p:spPr>
          <a:xfrm>
            <a:off x="9598997" y="3827980"/>
            <a:ext cx="2144588" cy="41036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a:solidFill>
                  <a:schemeClr val="dk1"/>
                </a:solidFill>
                <a:latin typeface="Arial"/>
                <a:ea typeface="Arial"/>
                <a:cs typeface="Arial"/>
                <a:sym typeface="Arial"/>
              </a:rPr>
              <a:t>Register/Logbook </a:t>
            </a:r>
            <a:endParaRPr sz="2000" b="0" i="0" u="none" strike="noStrike" cap="none">
              <a:solidFill>
                <a:srgbClr val="000000"/>
              </a:solidFill>
              <a:latin typeface="Arial"/>
              <a:ea typeface="Arial"/>
              <a:cs typeface="Arial"/>
              <a:sym typeface="Arial"/>
            </a:endParaRPr>
          </a:p>
        </p:txBody>
      </p:sp>
      <p:sp>
        <p:nvSpPr>
          <p:cNvPr id="228" name="Google Shape;228;p12"/>
          <p:cNvSpPr/>
          <p:nvPr/>
        </p:nvSpPr>
        <p:spPr>
          <a:xfrm>
            <a:off x="3552183" y="2712166"/>
            <a:ext cx="4715124" cy="2456954"/>
          </a:xfrm>
          <a:prstGeom prst="frame">
            <a:avLst>
              <a:gd name="adj1" fmla="val 2791"/>
            </a:avLst>
          </a:prstGeom>
          <a:solidFill>
            <a:schemeClr val="dk1"/>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29" name="Google Shape;229;p12"/>
          <p:cNvSpPr/>
          <p:nvPr/>
        </p:nvSpPr>
        <p:spPr>
          <a:xfrm>
            <a:off x="4761648" y="3136196"/>
            <a:ext cx="748414" cy="230832"/>
          </a:xfrm>
          <a:prstGeom prst="rect">
            <a:avLst/>
          </a:prstGeom>
          <a:solidFill>
            <a:srgbClr val="D0CECE"/>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rgbClr val="171616"/>
              </a:buClr>
              <a:buSzPts val="1000"/>
              <a:buFont typeface="Arial"/>
              <a:buNone/>
            </a:pPr>
            <a:r>
              <a:rPr lang="en-US" sz="1000" b="0" i="0" u="none" strike="noStrike" cap="none">
                <a:solidFill>
                  <a:srgbClr val="171616"/>
                </a:solidFill>
                <a:latin typeface="Arial"/>
                <a:ea typeface="Arial"/>
                <a:cs typeface="Arial"/>
                <a:sym typeface="Arial"/>
              </a:rPr>
              <a:t>RDT</a:t>
            </a:r>
            <a:endParaRPr sz="1400" b="0" i="0" u="none" strike="noStrike" cap="none">
              <a:solidFill>
                <a:srgbClr val="000000"/>
              </a:solidFill>
              <a:latin typeface="Arial"/>
              <a:ea typeface="Arial"/>
              <a:cs typeface="Arial"/>
              <a:sym typeface="Arial"/>
            </a:endParaRPr>
          </a:p>
        </p:txBody>
      </p:sp>
      <p:sp>
        <p:nvSpPr>
          <p:cNvPr id="230" name="Google Shape;230;p12"/>
          <p:cNvSpPr/>
          <p:nvPr/>
        </p:nvSpPr>
        <p:spPr>
          <a:xfrm>
            <a:off x="5607596" y="3134783"/>
            <a:ext cx="604298" cy="230832"/>
          </a:xfrm>
          <a:prstGeom prst="rect">
            <a:avLst/>
          </a:prstGeom>
          <a:solidFill>
            <a:srgbClr val="D0CECE"/>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rgbClr val="171616"/>
              </a:buClr>
              <a:buSzPts val="1000"/>
              <a:buFont typeface="Arial"/>
              <a:buNone/>
            </a:pPr>
            <a:r>
              <a:rPr lang="en-US" sz="1000" b="0" i="0" u="none" strike="noStrike" cap="none">
                <a:solidFill>
                  <a:srgbClr val="171616"/>
                </a:solidFill>
                <a:latin typeface="Arial"/>
                <a:ea typeface="Arial"/>
                <a:cs typeface="Arial"/>
                <a:sym typeface="Arial"/>
              </a:rPr>
              <a:t>Timer</a:t>
            </a:r>
            <a:endParaRPr sz="1400" b="0" i="0" u="none" strike="noStrike" cap="none">
              <a:solidFill>
                <a:srgbClr val="000000"/>
              </a:solidFill>
              <a:latin typeface="Arial"/>
              <a:ea typeface="Arial"/>
              <a:cs typeface="Arial"/>
              <a:sym typeface="Arial"/>
            </a:endParaRPr>
          </a:p>
        </p:txBody>
      </p:sp>
      <p:pic>
        <p:nvPicPr>
          <p:cNvPr id="231" name="Google Shape;231;p12" descr="Open book"/>
          <p:cNvPicPr preferRelativeResize="0"/>
          <p:nvPr/>
        </p:nvPicPr>
        <p:blipFill rotWithShape="1">
          <a:blip r:embed="rId3">
            <a:alphaModFix/>
          </a:blip>
          <a:srcRect/>
          <a:stretch/>
        </p:blipFill>
        <p:spPr>
          <a:xfrm>
            <a:off x="8521190" y="2744380"/>
            <a:ext cx="835503" cy="835503"/>
          </a:xfrm>
          <a:prstGeom prst="rect">
            <a:avLst/>
          </a:prstGeom>
          <a:noFill/>
          <a:ln>
            <a:noFill/>
          </a:ln>
        </p:spPr>
      </p:pic>
      <p:pic>
        <p:nvPicPr>
          <p:cNvPr id="232" name="Google Shape;232;p12" descr="Water Bottle"/>
          <p:cNvPicPr preferRelativeResize="0"/>
          <p:nvPr/>
        </p:nvPicPr>
        <p:blipFill rotWithShape="1">
          <a:blip r:embed="rId4">
            <a:alphaModFix/>
          </a:blip>
          <a:srcRect/>
          <a:stretch/>
        </p:blipFill>
        <p:spPr>
          <a:xfrm>
            <a:off x="3803146" y="3387654"/>
            <a:ext cx="457201" cy="457201"/>
          </a:xfrm>
          <a:prstGeom prst="rect">
            <a:avLst/>
          </a:prstGeom>
          <a:noFill/>
          <a:ln>
            <a:noFill/>
          </a:ln>
        </p:spPr>
      </p:pic>
      <p:sp>
        <p:nvSpPr>
          <p:cNvPr id="233" name="Google Shape;233;p12"/>
          <p:cNvSpPr/>
          <p:nvPr/>
        </p:nvSpPr>
        <p:spPr>
          <a:xfrm rot="10800000">
            <a:off x="9598997" y="3084356"/>
            <a:ext cx="857020" cy="363530"/>
          </a:xfrm>
          <a:prstGeom prst="rightArrow">
            <a:avLst>
              <a:gd name="adj1" fmla="val 50000"/>
              <a:gd name="adj2" fmla="val 50000"/>
            </a:avLst>
          </a:prstGeom>
          <a:solidFill>
            <a:srgbClr val="009AC9"/>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p:txBody>
      </p:sp>
      <p:pic>
        <p:nvPicPr>
          <p:cNvPr id="234" name="Google Shape;234;p12" descr="Water Bottle"/>
          <p:cNvPicPr preferRelativeResize="0"/>
          <p:nvPr/>
        </p:nvPicPr>
        <p:blipFill rotWithShape="1">
          <a:blip r:embed="rId4">
            <a:alphaModFix/>
          </a:blip>
          <a:srcRect/>
          <a:stretch/>
        </p:blipFill>
        <p:spPr>
          <a:xfrm>
            <a:off x="4192446" y="3378417"/>
            <a:ext cx="457201" cy="457201"/>
          </a:xfrm>
          <a:prstGeom prst="rect">
            <a:avLst/>
          </a:prstGeom>
          <a:noFill/>
          <a:ln>
            <a:noFill/>
          </a:ln>
        </p:spPr>
      </p:pic>
      <p:sp>
        <p:nvSpPr>
          <p:cNvPr id="235" name="Google Shape;235;p12"/>
          <p:cNvSpPr/>
          <p:nvPr/>
        </p:nvSpPr>
        <p:spPr>
          <a:xfrm>
            <a:off x="6293191" y="3133892"/>
            <a:ext cx="604298" cy="230832"/>
          </a:xfrm>
          <a:prstGeom prst="rect">
            <a:avLst/>
          </a:prstGeom>
          <a:solidFill>
            <a:srgbClr val="D0CECE"/>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rgbClr val="171616"/>
              </a:buClr>
              <a:buSzPts val="1000"/>
              <a:buFont typeface="Arial"/>
              <a:buNone/>
            </a:pPr>
            <a:r>
              <a:rPr lang="en-US" sz="1000" b="0" i="0" u="none" strike="noStrike" cap="none">
                <a:solidFill>
                  <a:srgbClr val="171616"/>
                </a:solidFill>
                <a:latin typeface="Arial"/>
                <a:ea typeface="Arial"/>
                <a:cs typeface="Arial"/>
                <a:sym typeface="Arial"/>
              </a:rPr>
              <a:t>Gloves</a:t>
            </a:r>
            <a:endParaRPr sz="1400" b="0" i="0" u="none" strike="noStrike" cap="none">
              <a:solidFill>
                <a:srgbClr val="000000"/>
              </a:solidFill>
              <a:latin typeface="Arial"/>
              <a:ea typeface="Arial"/>
              <a:cs typeface="Arial"/>
              <a:sym typeface="Arial"/>
            </a:endParaRPr>
          </a:p>
        </p:txBody>
      </p:sp>
      <p:sp>
        <p:nvSpPr>
          <p:cNvPr id="236" name="Google Shape;236;p12"/>
          <p:cNvSpPr/>
          <p:nvPr/>
        </p:nvSpPr>
        <p:spPr>
          <a:xfrm rot="-5400000">
            <a:off x="5523354" y="5003176"/>
            <a:ext cx="772795" cy="389604"/>
          </a:xfrm>
          <a:prstGeom prst="rightArrow">
            <a:avLst>
              <a:gd name="adj1" fmla="val 50000"/>
              <a:gd name="adj2" fmla="val 50000"/>
            </a:avLst>
          </a:prstGeom>
          <a:solidFill>
            <a:srgbClr val="009AC9"/>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37" name="Google Shape;237;p12"/>
          <p:cNvSpPr/>
          <p:nvPr/>
        </p:nvSpPr>
        <p:spPr>
          <a:xfrm rot="5400000">
            <a:off x="5556725" y="2536527"/>
            <a:ext cx="706043" cy="389614"/>
          </a:xfrm>
          <a:prstGeom prst="rightArrow">
            <a:avLst>
              <a:gd name="adj1" fmla="val 50000"/>
              <a:gd name="adj2" fmla="val 50000"/>
            </a:avLst>
          </a:prstGeom>
          <a:solidFill>
            <a:srgbClr val="009AC9"/>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38" name="Google Shape;238;p12"/>
          <p:cNvSpPr txBox="1"/>
          <p:nvPr/>
        </p:nvSpPr>
        <p:spPr>
          <a:xfrm>
            <a:off x="905757" y="2837265"/>
            <a:ext cx="2154079"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2000" b="0" i="0" u="none" strike="noStrike" cap="none">
                <a:solidFill>
                  <a:schemeClr val="dk1"/>
                </a:solidFill>
                <a:latin typeface="Arial"/>
                <a:ea typeface="Arial"/>
                <a:cs typeface="Arial"/>
                <a:sym typeface="Arial"/>
              </a:rPr>
              <a:t>infectious, Sharp containers and cleaning solutions</a:t>
            </a:r>
            <a:endParaRPr sz="2000" b="0" i="0" u="none" strike="noStrike" cap="none">
              <a:solidFill>
                <a:schemeClr val="dk1"/>
              </a:solidFill>
              <a:latin typeface="Arial"/>
              <a:ea typeface="Arial"/>
              <a:cs typeface="Arial"/>
              <a:sym typeface="Arial"/>
            </a:endParaRPr>
          </a:p>
        </p:txBody>
      </p:sp>
      <p:sp>
        <p:nvSpPr>
          <p:cNvPr id="239" name="Google Shape;239;p12"/>
          <p:cNvSpPr/>
          <p:nvPr/>
        </p:nvSpPr>
        <p:spPr>
          <a:xfrm>
            <a:off x="3957619" y="2801632"/>
            <a:ext cx="550146" cy="548594"/>
          </a:xfrm>
          <a:prstGeom prst="ellipse">
            <a:avLst/>
          </a:prstGeom>
          <a:solidFill>
            <a:srgbClr val="313131"/>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40" name="Google Shape;240;p12"/>
          <p:cNvSpPr/>
          <p:nvPr/>
        </p:nvSpPr>
        <p:spPr>
          <a:xfrm>
            <a:off x="4621230" y="3663493"/>
            <a:ext cx="2921125" cy="1148088"/>
          </a:xfrm>
          <a:prstGeom prst="roundRect">
            <a:avLst>
              <a:gd name="adj" fmla="val 16667"/>
            </a:avLst>
          </a:prstGeom>
          <a:noFill/>
          <a:ln w="25400" cap="flat" cmpd="sng">
            <a:solidFill>
              <a:schemeClr val="dk1"/>
            </a:solidFill>
            <a:prstDash val="dot"/>
            <a:miter lim="400000"/>
            <a:headEnd type="none" w="sm" len="sm"/>
            <a:tailEnd type="none" w="sm" len="sm"/>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41" name="Google Shape;241;p12"/>
          <p:cNvSpPr/>
          <p:nvPr/>
        </p:nvSpPr>
        <p:spPr>
          <a:xfrm>
            <a:off x="3162398" y="3216353"/>
            <a:ext cx="857020" cy="363530"/>
          </a:xfrm>
          <a:prstGeom prst="rightArrow">
            <a:avLst>
              <a:gd name="adj1" fmla="val 50000"/>
              <a:gd name="adj2" fmla="val 50000"/>
            </a:avLst>
          </a:prstGeom>
          <a:solidFill>
            <a:srgbClr val="009AC9"/>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42" name="Google Shape;242;p12"/>
          <p:cNvSpPr/>
          <p:nvPr/>
        </p:nvSpPr>
        <p:spPr>
          <a:xfrm>
            <a:off x="8428922" y="2719334"/>
            <a:ext cx="999530" cy="2456954"/>
          </a:xfrm>
          <a:prstGeom prst="frame">
            <a:avLst>
              <a:gd name="adj1" fmla="val 2791"/>
            </a:avLst>
          </a:prstGeom>
          <a:solidFill>
            <a:schemeClr val="dk1"/>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p:txBody>
      </p:sp>
      <p:pic>
        <p:nvPicPr>
          <p:cNvPr id="243" name="Google Shape;243;p12" descr="Water Bottle"/>
          <p:cNvPicPr preferRelativeResize="0"/>
          <p:nvPr/>
        </p:nvPicPr>
        <p:blipFill rotWithShape="1">
          <a:blip r:embed="rId4">
            <a:alphaModFix/>
          </a:blip>
          <a:srcRect/>
          <a:stretch/>
        </p:blipFill>
        <p:spPr>
          <a:xfrm>
            <a:off x="4002414" y="3490610"/>
            <a:ext cx="457201" cy="457201"/>
          </a:xfrm>
          <a:prstGeom prst="rect">
            <a:avLst/>
          </a:prstGeom>
          <a:noFill/>
          <a:ln>
            <a:noFill/>
          </a:ln>
        </p:spPr>
      </p:pic>
      <p:sp>
        <p:nvSpPr>
          <p:cNvPr id="244" name="Google Shape;244;p12"/>
          <p:cNvSpPr txBox="1">
            <a:spLocks noGrp="1"/>
          </p:cNvSpPr>
          <p:nvPr>
            <p:ph type="ftr" idx="11"/>
          </p:nvPr>
        </p:nvSpPr>
        <p:spPr>
          <a:xfrm>
            <a:off x="838199" y="6356350"/>
            <a:ext cx="8593667" cy="501650"/>
          </a:xfrm>
          <a:prstGeom prst="rect">
            <a:avLst/>
          </a:prstGeom>
          <a:noFill/>
          <a:ln>
            <a:noFill/>
          </a:ln>
        </p:spPr>
        <p:txBody>
          <a:bodyPr spcFirstLastPara="1" wrap="square" lIns="0" tIns="0" rIns="0" bIns="0" anchor="ctr" anchorCtr="0">
            <a:noAutofit/>
          </a:bodyPr>
          <a:lstStyle/>
          <a:p>
            <a:r>
              <a:rPr lang="en-US" sz="1000" dirty="0">
                <a:latin typeface="Calibri"/>
                <a:ea typeface="Calibri"/>
                <a:cs typeface="Calibri"/>
                <a:sym typeface="Calibri"/>
              </a:rPr>
              <a:t>QMS in Non-lab testing site –Training Package– </a:t>
            </a:r>
            <a:r>
              <a:rPr lang="en-US" dirty="0">
                <a:latin typeface="Calibri"/>
                <a:ea typeface="Calibri"/>
                <a:cs typeface="Calibri"/>
                <a:sym typeface="Calibri"/>
              </a:rPr>
              <a:t>v1.0</a:t>
            </a:r>
            <a:r>
              <a:rPr lang="en-US" dirty="0"/>
              <a:t>| </a:t>
            </a:r>
            <a:r>
              <a:rPr lang="en-US" sz="1000" dirty="0"/>
              <a:t>Testing Environment, Safety, and IPC measures</a:t>
            </a:r>
            <a:endParaRPr lang="fr-FR" dirty="0"/>
          </a:p>
          <a:p>
            <a:pPr marL="0" lvl="0" indent="0" algn="l">
              <a:lnSpc>
                <a:spcPct val="100000"/>
              </a:lnSpc>
              <a:spcBef>
                <a:spcPts val="0"/>
              </a:spcBef>
              <a:spcAft>
                <a:spcPts val="0"/>
              </a:spcAft>
              <a:buNone/>
            </a:pPr>
            <a:endParaRPr lang="fr-FR"/>
          </a:p>
        </p:txBody>
      </p:sp>
      <p:sp>
        <p:nvSpPr>
          <p:cNvPr id="245" name="Google Shape;245;p12"/>
          <p:cNvSpPr txBox="1"/>
          <p:nvPr/>
        </p:nvSpPr>
        <p:spPr>
          <a:xfrm>
            <a:off x="349796" y="1285914"/>
            <a:ext cx="98107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Don’t forget good lighting</a:t>
            </a:r>
            <a:endParaRPr sz="1800" b="1" i="0" u="none" strike="noStrike" cap="none">
              <a:solidFill>
                <a:srgbClr val="000000"/>
              </a:solidFill>
              <a:latin typeface="Arial"/>
              <a:ea typeface="Arial"/>
              <a:cs typeface="Arial"/>
              <a:sym typeface="Arial"/>
            </a:endParaRPr>
          </a:p>
        </p:txBody>
      </p:sp>
      <p:sp>
        <p:nvSpPr>
          <p:cNvPr id="246" name="Google Shape;246;p12"/>
          <p:cNvSpPr/>
          <p:nvPr/>
        </p:nvSpPr>
        <p:spPr>
          <a:xfrm>
            <a:off x="7006726" y="3149281"/>
            <a:ext cx="748414" cy="200055"/>
          </a:xfrm>
          <a:prstGeom prst="rect">
            <a:avLst/>
          </a:prstGeom>
          <a:solidFill>
            <a:srgbClr val="D0CECE"/>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rgbClr val="171616"/>
              </a:buClr>
              <a:buSzPts val="1000"/>
              <a:buFont typeface="Arial"/>
              <a:buNone/>
            </a:pPr>
            <a:r>
              <a:rPr lang="en-US" sz="800" b="0" i="0" u="none" strike="noStrike" cap="none">
                <a:solidFill>
                  <a:srgbClr val="171616"/>
                </a:solidFill>
                <a:latin typeface="Arial"/>
                <a:ea typeface="Arial"/>
                <a:cs typeface="Arial"/>
                <a:sym typeface="Arial"/>
              </a:rPr>
              <a:t>consumables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24</Slides>
  <Notes>24</Notes>
  <HiddenSlides>0</HiddenSlide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Office Theme</vt:lpstr>
      <vt:lpstr>3</vt:lpstr>
      <vt:lpstr>Learning objectives</vt:lpstr>
      <vt:lpstr>Definition of terms </vt:lpstr>
      <vt:lpstr>Who Needs to be safe in a testing site?</vt:lpstr>
      <vt:lpstr>Testing site common hazards (1/2)</vt:lpstr>
      <vt:lpstr>Testing site common hazards (2/2)</vt:lpstr>
      <vt:lpstr>Universal Safety precautions (not exhaustive)</vt:lpstr>
      <vt:lpstr>Maintain clean and orderly workspace</vt:lpstr>
      <vt:lpstr>Organised Workstation setup</vt:lpstr>
      <vt:lpstr>Waste Management (1/3): segregation</vt:lpstr>
      <vt:lpstr>Waste management (2/3): Discard used lancets and any sharp material in special containers</vt:lpstr>
      <vt:lpstr>Waste Management (3/3)- after disposal</vt:lpstr>
      <vt:lpstr>Use appropriate PPE during sample collection and testing</vt:lpstr>
      <vt:lpstr>Cleaning and disinfection of workstation (1/3)</vt:lpstr>
      <vt:lpstr>Cleaning and disinfection (2/3): Bleach dilutions for HIV, HepB, HepC, syphilis, and Malaria testing sites</vt:lpstr>
      <vt:lpstr>Cleaning and disinfection (3/3): Procedure for managing spills of blood and body fluids</vt:lpstr>
      <vt:lpstr>What can cause needle, lancet stick injury / exposure to blood ?</vt:lpstr>
      <vt:lpstr>Présentation PowerPoint</vt:lpstr>
      <vt:lpstr>Immediate Steps Taken by Exposed Healthcare Worker?</vt:lpstr>
      <vt:lpstr>HIV Post Exposure Prophilaxy (PEP)- WHO 2024 recommendations</vt:lpstr>
      <vt:lpstr>Summary/ safe work habits: When working with RDTs, you should:</vt:lpstr>
      <vt:lpstr>Summary/ Waste management: When working with RDTs, you should:</vt:lpstr>
      <vt:lpstr>Summary/ Waste management: : while testing in the community, you should: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 ROSS PAPA</dc:creator>
  <cp:revision>35</cp:revision>
  <dcterms:created xsi:type="dcterms:W3CDTF">2020-10-08T10:02:18Z</dcterms:created>
  <dcterms:modified xsi:type="dcterms:W3CDTF">2025-10-02T09:57:29Z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730734AC-825D-4C4D-8360-88FB110BEA7A</vt:lpwstr>
  </property>
  <property fmtid="{D5CDD505-2E9C-101B-9397-08002B2CF9AE}" pid="4" name="ArticulatePath">
    <vt:lpwstr>https://worldhealthorg-my.sharepoint.com/personal/traorez_who_int/Documents/Track changes_EN/5_SARS-CoV-2 RDT_OpenWHO_05_Safety_v1.0</vt:lpwstr>
  </property>
</Properties>
</file>