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8FLtKXcCNR+/mDz6wm75J8ldE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51E824-DDD0-814D-6FBA-95C356E07993}" v="58" dt="2025-10-02T10:01:31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ilisateur invité" userId="S::urn:spo:tenantanon#f610c0b7-bd24-4b39-810b-3dc280afb590::" providerId="AD" clId="Web-{D351E824-DDD0-814D-6FBA-95C356E07993}"/>
    <pc:docChg chg="modSld">
      <pc:chgData name="Utilisateur invité" userId="S::urn:spo:tenantanon#f610c0b7-bd24-4b39-810b-3dc280afb590::" providerId="AD" clId="Web-{D351E824-DDD0-814D-6FBA-95C356E07993}" dt="2025-10-02T10:01:27.516" v="42" actId="20577"/>
      <pc:docMkLst>
        <pc:docMk/>
      </pc:docMkLst>
      <pc:sldChg chg="modSp">
        <pc:chgData name="Utilisateur invité" userId="S::urn:spo:tenantanon#f610c0b7-bd24-4b39-810b-3dc280afb590::" providerId="AD" clId="Web-{D351E824-DDD0-814D-6FBA-95C356E07993}" dt="2025-10-02T09:57:52.674" v="1" actId="20577"/>
        <pc:sldMkLst>
          <pc:docMk/>
          <pc:sldMk cId="0" sldId="257"/>
        </pc:sldMkLst>
        <pc:spChg chg="mod">
          <ac:chgData name="Utilisateur invité" userId="S::urn:spo:tenantanon#f610c0b7-bd24-4b39-810b-3dc280afb590::" providerId="AD" clId="Web-{D351E824-DDD0-814D-6FBA-95C356E07993}" dt="2025-10-02T09:57:52.674" v="1" actId="20577"/>
          <ac:spMkLst>
            <pc:docMk/>
            <pc:sldMk cId="0" sldId="257"/>
            <ac:spMk id="97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8:12.049" v="5" actId="20577"/>
        <pc:sldMkLst>
          <pc:docMk/>
          <pc:sldMk cId="0" sldId="258"/>
        </pc:sldMkLst>
        <pc:spChg chg="mod">
          <ac:chgData name="Utilisateur invité" userId="S::urn:spo:tenantanon#f610c0b7-bd24-4b39-810b-3dc280afb590::" providerId="AD" clId="Web-{D351E824-DDD0-814D-6FBA-95C356E07993}" dt="2025-10-02T09:58:12.049" v="5" actId="20577"/>
          <ac:spMkLst>
            <pc:docMk/>
            <pc:sldMk cId="0" sldId="258"/>
            <ac:spMk id="11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8:23.487" v="8" actId="20577"/>
        <pc:sldMkLst>
          <pc:docMk/>
          <pc:sldMk cId="0" sldId="259"/>
        </pc:sldMkLst>
        <pc:spChg chg="mod">
          <ac:chgData name="Utilisateur invité" userId="S::urn:spo:tenantanon#f610c0b7-bd24-4b39-810b-3dc280afb590::" providerId="AD" clId="Web-{D351E824-DDD0-814D-6FBA-95C356E07993}" dt="2025-10-02T09:58:23.487" v="8" actId="20577"/>
          <ac:spMkLst>
            <pc:docMk/>
            <pc:sldMk cId="0" sldId="259"/>
            <ac:spMk id="12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8:35.863" v="11" actId="20577"/>
        <pc:sldMkLst>
          <pc:docMk/>
          <pc:sldMk cId="0" sldId="260"/>
        </pc:sldMkLst>
        <pc:spChg chg="mod">
          <ac:chgData name="Utilisateur invité" userId="S::urn:spo:tenantanon#f610c0b7-bd24-4b39-810b-3dc280afb590::" providerId="AD" clId="Web-{D351E824-DDD0-814D-6FBA-95C356E07993}" dt="2025-10-02T09:58:35.863" v="11" actId="20577"/>
          <ac:spMkLst>
            <pc:docMk/>
            <pc:sldMk cId="0" sldId="260"/>
            <ac:spMk id="14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8:52.927" v="13" actId="20577"/>
        <pc:sldMkLst>
          <pc:docMk/>
          <pc:sldMk cId="0" sldId="261"/>
        </pc:sldMkLst>
        <pc:spChg chg="mod">
          <ac:chgData name="Utilisateur invité" userId="S::urn:spo:tenantanon#f610c0b7-bd24-4b39-810b-3dc280afb590::" providerId="AD" clId="Web-{D351E824-DDD0-814D-6FBA-95C356E07993}" dt="2025-10-02T09:58:52.927" v="13" actId="20577"/>
          <ac:spMkLst>
            <pc:docMk/>
            <pc:sldMk cId="0" sldId="261"/>
            <ac:spMk id="15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9:04.287" v="15" actId="20577"/>
        <pc:sldMkLst>
          <pc:docMk/>
          <pc:sldMk cId="0" sldId="262"/>
        </pc:sldMkLst>
        <pc:spChg chg="mod">
          <ac:chgData name="Utilisateur invité" userId="S::urn:spo:tenantanon#f610c0b7-bd24-4b39-810b-3dc280afb590::" providerId="AD" clId="Web-{D351E824-DDD0-814D-6FBA-95C356E07993}" dt="2025-10-02T09:59:04.287" v="15" actId="20577"/>
          <ac:spMkLst>
            <pc:docMk/>
            <pc:sldMk cId="0" sldId="262"/>
            <ac:spMk id="17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9:13.944" v="17" actId="20577"/>
        <pc:sldMkLst>
          <pc:docMk/>
          <pc:sldMk cId="0" sldId="263"/>
        </pc:sldMkLst>
        <pc:spChg chg="mod">
          <ac:chgData name="Utilisateur invité" userId="S::urn:spo:tenantanon#f610c0b7-bd24-4b39-810b-3dc280afb590::" providerId="AD" clId="Web-{D351E824-DDD0-814D-6FBA-95C356E07993}" dt="2025-10-02T09:59:13.944" v="17" actId="20577"/>
          <ac:spMkLst>
            <pc:docMk/>
            <pc:sldMk cId="0" sldId="263"/>
            <ac:spMk id="177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9:27.758" v="19" actId="20577"/>
        <pc:sldMkLst>
          <pc:docMk/>
          <pc:sldMk cId="0" sldId="264"/>
        </pc:sldMkLst>
        <pc:spChg chg="mod">
          <ac:chgData name="Utilisateur invité" userId="S::urn:spo:tenantanon#f610c0b7-bd24-4b39-810b-3dc280afb590::" providerId="AD" clId="Web-{D351E824-DDD0-814D-6FBA-95C356E07993}" dt="2025-10-02T09:59:27.758" v="19" actId="20577"/>
          <ac:spMkLst>
            <pc:docMk/>
            <pc:sldMk cId="0" sldId="264"/>
            <ac:spMk id="186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09:59:48.619" v="21" actId="20577"/>
        <pc:sldMkLst>
          <pc:docMk/>
          <pc:sldMk cId="0" sldId="265"/>
        </pc:sldMkLst>
        <pc:spChg chg="mod">
          <ac:chgData name="Utilisateur invité" userId="S::urn:spo:tenantanon#f610c0b7-bd24-4b39-810b-3dc280afb590::" providerId="AD" clId="Web-{D351E824-DDD0-814D-6FBA-95C356E07993}" dt="2025-10-02T09:59:48.619" v="21" actId="20577"/>
          <ac:spMkLst>
            <pc:docMk/>
            <pc:sldMk cId="0" sldId="265"/>
            <ac:spMk id="20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0:03.995" v="24" actId="20577"/>
        <pc:sldMkLst>
          <pc:docMk/>
          <pc:sldMk cId="0" sldId="268"/>
        </pc:sldMkLst>
        <pc:spChg chg="mod">
          <ac:chgData name="Utilisateur invité" userId="S::urn:spo:tenantanon#f610c0b7-bd24-4b39-810b-3dc280afb590::" providerId="AD" clId="Web-{D351E824-DDD0-814D-6FBA-95C356E07993}" dt="2025-10-02T10:00:03.995" v="24" actId="20577"/>
          <ac:spMkLst>
            <pc:docMk/>
            <pc:sldMk cId="0" sldId="268"/>
            <ac:spMk id="242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0:28.028" v="27" actId="20577"/>
        <pc:sldMkLst>
          <pc:docMk/>
          <pc:sldMk cId="0" sldId="269"/>
        </pc:sldMkLst>
        <pc:spChg chg="mod">
          <ac:chgData name="Utilisateur invité" userId="S::urn:spo:tenantanon#f610c0b7-bd24-4b39-810b-3dc280afb590::" providerId="AD" clId="Web-{D351E824-DDD0-814D-6FBA-95C356E07993}" dt="2025-10-02T10:00:28.028" v="27" actId="20577"/>
          <ac:spMkLst>
            <pc:docMk/>
            <pc:sldMk cId="0" sldId="269"/>
            <ac:spMk id="254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0:48.107" v="32" actId="20577"/>
        <pc:sldMkLst>
          <pc:docMk/>
          <pc:sldMk cId="0" sldId="270"/>
        </pc:sldMkLst>
        <pc:spChg chg="mod">
          <ac:chgData name="Utilisateur invité" userId="S::urn:spo:tenantanon#f610c0b7-bd24-4b39-810b-3dc280afb590::" providerId="AD" clId="Web-{D351E824-DDD0-814D-6FBA-95C356E07993}" dt="2025-10-02T10:00:48.107" v="32" actId="20577"/>
          <ac:spMkLst>
            <pc:docMk/>
            <pc:sldMk cId="0" sldId="270"/>
            <ac:spMk id="268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0:57.717" v="35" actId="20577"/>
        <pc:sldMkLst>
          <pc:docMk/>
          <pc:sldMk cId="0" sldId="271"/>
        </pc:sldMkLst>
        <pc:spChg chg="mod">
          <ac:chgData name="Utilisateur invité" userId="S::urn:spo:tenantanon#f610c0b7-bd24-4b39-810b-3dc280afb590::" providerId="AD" clId="Web-{D351E824-DDD0-814D-6FBA-95C356E07993}" dt="2025-10-02T10:00:57.717" v="35" actId="20577"/>
          <ac:spMkLst>
            <pc:docMk/>
            <pc:sldMk cId="0" sldId="271"/>
            <ac:spMk id="283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1:09.265" v="38" actId="20577"/>
        <pc:sldMkLst>
          <pc:docMk/>
          <pc:sldMk cId="0" sldId="272"/>
        </pc:sldMkLst>
        <pc:spChg chg="mod">
          <ac:chgData name="Utilisateur invité" userId="S::urn:spo:tenantanon#f610c0b7-bd24-4b39-810b-3dc280afb590::" providerId="AD" clId="Web-{D351E824-DDD0-814D-6FBA-95C356E07993}" dt="2025-10-02T10:01:09.265" v="38" actId="20577"/>
          <ac:spMkLst>
            <pc:docMk/>
            <pc:sldMk cId="0" sldId="272"/>
            <ac:spMk id="295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1:17.249" v="40" actId="20577"/>
        <pc:sldMkLst>
          <pc:docMk/>
          <pc:sldMk cId="0" sldId="273"/>
        </pc:sldMkLst>
        <pc:spChg chg="mod">
          <ac:chgData name="Utilisateur invité" userId="S::urn:spo:tenantanon#f610c0b7-bd24-4b39-810b-3dc280afb590::" providerId="AD" clId="Web-{D351E824-DDD0-814D-6FBA-95C356E07993}" dt="2025-10-02T10:01:17.249" v="40" actId="20577"/>
          <ac:spMkLst>
            <pc:docMk/>
            <pc:sldMk cId="0" sldId="273"/>
            <ac:spMk id="310" creationId="{00000000-0000-0000-0000-000000000000}"/>
          </ac:spMkLst>
        </pc:spChg>
      </pc:sldChg>
      <pc:sldChg chg="modSp">
        <pc:chgData name="Utilisateur invité" userId="S::urn:spo:tenantanon#f610c0b7-bd24-4b39-810b-3dc280afb590::" providerId="AD" clId="Web-{D351E824-DDD0-814D-6FBA-95C356E07993}" dt="2025-10-02T10:01:27.516" v="42" actId="20577"/>
        <pc:sldMkLst>
          <pc:docMk/>
          <pc:sldMk cId="0" sldId="275"/>
        </pc:sldMkLst>
        <pc:spChg chg="mod">
          <ac:chgData name="Utilisateur invité" userId="S::urn:spo:tenantanon#f610c0b7-bd24-4b39-810b-3dc280afb590::" providerId="AD" clId="Web-{D351E824-DDD0-814D-6FBA-95C356E07993}" dt="2025-10-02T10:01:27.516" v="42" actId="20577"/>
          <ac:spMkLst>
            <pc:docMk/>
            <pc:sldMk cId="0" sldId="275"/>
            <ac:spMk id="3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9" name="Google Shape;19;p14"/>
          <p:cNvSpPr/>
          <p:nvPr/>
        </p:nvSpPr>
        <p:spPr>
          <a:xfrm>
            <a:off x="0" y="1010155"/>
            <a:ext cx="6394174" cy="5036476"/>
          </a:xfrm>
          <a:custGeom>
            <a:avLst/>
            <a:gdLst/>
            <a:ahLst/>
            <a:cxnLst/>
            <a:rect l="l" t="t" r="r" b="b"/>
            <a:pathLst>
              <a:path w="6394174" h="5036476" extrusionOk="0">
                <a:moveTo>
                  <a:pt x="0" y="0"/>
                </a:moveTo>
                <a:lnTo>
                  <a:pt x="6394174" y="0"/>
                </a:lnTo>
                <a:lnTo>
                  <a:pt x="5135055" y="5036476"/>
                </a:lnTo>
                <a:lnTo>
                  <a:pt x="0" y="50364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838200" y="42131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14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49429" y="1214515"/>
            <a:ext cx="4627756" cy="4627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 List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1pPr>
            <a:lvl2pPr marL="914400" lvl="1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2pPr>
            <a:lvl3pPr marL="1371600" lvl="2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3pPr>
            <a:lvl4pPr marL="1828800" lvl="3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4pPr>
            <a:lvl5pPr marL="2286000" lvl="4" indent="-295275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"/>
              <a:buChar char="•"/>
              <a:defRPr sz="21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-1" y="6311900"/>
            <a:ext cx="11353800" cy="570346"/>
          </a:xfrm>
          <a:custGeom>
            <a:avLst/>
            <a:gdLst/>
            <a:ahLst/>
            <a:cxnLst/>
            <a:rect l="l" t="t" r="r" b="b"/>
            <a:pathLst>
              <a:path w="11353800" h="570346" extrusionOk="0">
                <a:moveTo>
                  <a:pt x="0" y="0"/>
                </a:moveTo>
                <a:lnTo>
                  <a:pt x="4419175" y="0"/>
                </a:lnTo>
                <a:lnTo>
                  <a:pt x="6934625" y="0"/>
                </a:lnTo>
                <a:lnTo>
                  <a:pt x="11353800" y="0"/>
                </a:lnTo>
                <a:lnTo>
                  <a:pt x="11211214" y="570346"/>
                </a:lnTo>
                <a:lnTo>
                  <a:pt x="6792039" y="570346"/>
                </a:lnTo>
                <a:lnTo>
                  <a:pt x="4419175" y="570346"/>
                </a:lnTo>
                <a:lnTo>
                  <a:pt x="0" y="5703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731520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/>
          <p:nvPr/>
        </p:nvSpPr>
        <p:spPr>
          <a:xfrm>
            <a:off x="0" y="0"/>
            <a:ext cx="5627866" cy="6858000"/>
          </a:xfrm>
          <a:custGeom>
            <a:avLst/>
            <a:gdLst/>
            <a:ahLst/>
            <a:cxnLst/>
            <a:rect l="l" t="t" r="r" b="b"/>
            <a:pathLst>
              <a:path w="5627866" h="6858000" extrusionOk="0">
                <a:moveTo>
                  <a:pt x="0" y="0"/>
                </a:moveTo>
                <a:lnTo>
                  <a:pt x="381000" y="0"/>
                </a:lnTo>
                <a:lnTo>
                  <a:pt x="5246866" y="0"/>
                </a:lnTo>
                <a:lnTo>
                  <a:pt x="5627866" y="0"/>
                </a:lnTo>
                <a:lnTo>
                  <a:pt x="3913366" y="6858000"/>
                </a:lnTo>
                <a:lnTo>
                  <a:pt x="3532366" y="6858000"/>
                </a:lnTo>
                <a:lnTo>
                  <a:pt x="381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1850" y="0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1850" y="2650603"/>
            <a:ext cx="3890621" cy="16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2000"/>
              <a:buNone/>
              <a:defRPr sz="2000">
                <a:solidFill>
                  <a:srgbClr val="91919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800"/>
              <a:buNone/>
              <a:defRPr sz="1800">
                <a:solidFill>
                  <a:srgbClr val="91919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19191"/>
              </a:buClr>
              <a:buSzPts val="1600"/>
              <a:buNone/>
              <a:defRPr sz="1600">
                <a:solidFill>
                  <a:srgbClr val="919191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17" descr="A picture containing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56744" y="420327"/>
            <a:ext cx="6017346" cy="6017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ctrTitle"/>
          </p:nvPr>
        </p:nvSpPr>
        <p:spPr>
          <a:xfrm>
            <a:off x="838200" y="1122362"/>
            <a:ext cx="4588565" cy="2940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838200" y="4225884"/>
            <a:ext cx="3992217" cy="104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59999"/>
              <a:buNone/>
            </a:pPr>
            <a:r>
              <a:rPr lang="en-US" sz="3600"/>
              <a:t>Testing procedure and interpreting the results using the IFU and SOP/bench aids</a:t>
            </a:r>
            <a:endParaRPr/>
          </a:p>
        </p:txBody>
      </p:sp>
      <p:pic>
        <p:nvPicPr>
          <p:cNvPr id="88" name="Google Shape;88;p1" descr="https://logos-download.com/wp-content/uploads/2016/12/World_Health_Organization_logo_logotyp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49" y="56863"/>
            <a:ext cx="2972151" cy="876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4947" y="1311965"/>
            <a:ext cx="4434079" cy="4316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171102" y="66286"/>
            <a:ext cx="12220398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Arial"/>
              <a:buNone/>
            </a:pPr>
            <a:r>
              <a:rPr lang="en-US" sz="3340">
                <a:latin typeface="Calibri"/>
                <a:ea typeface="Calibri"/>
                <a:cs typeface="Calibri"/>
                <a:sym typeface="Calibri"/>
              </a:rPr>
              <a:t>Sample collection- capillary blood sample from finger prick (1/2)</a:t>
            </a:r>
            <a:endParaRPr sz="3340"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475902" y="2059192"/>
            <a:ext cx="8082900" cy="44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 specific sample collection SOP should be available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Universal precaution (PPE) will depend on the identified risks (see hygiene and safety)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Inform your client: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Identify your client (ID number)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Explain the sample collection procedure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Explain what test will be performed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Verify client consent for the procedure and test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Gather all necessary material</a:t>
            </a:r>
            <a:endParaRPr sz="2400"/>
          </a:p>
        </p:txBody>
      </p:sp>
      <p:sp>
        <p:nvSpPr>
          <p:cNvPr id="193" name="Google Shape;193;p3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9767" y="2652602"/>
            <a:ext cx="2050830" cy="34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7151" y="2253980"/>
            <a:ext cx="18669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7804" y="3934682"/>
            <a:ext cx="1816608" cy="216328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/>
        </p:nvSpPr>
        <p:spPr>
          <a:xfrm>
            <a:off x="10183513" y="1946203"/>
            <a:ext cx="15451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gloves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10183513" y="3595086"/>
            <a:ext cx="154519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Wash hands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104649" y="1062144"/>
            <a:ext cx="1140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Accurate result needs an adequate sample = good sample, correct quantity, collected, transported, and stored properly</a:t>
            </a:r>
            <a:endParaRPr sz="2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3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 rotWithShape="1">
          <a:blip r:embed="rId3">
            <a:alphaModFix/>
          </a:blip>
          <a:srcRect r="60237"/>
          <a:stretch/>
        </p:blipFill>
        <p:spPr>
          <a:xfrm>
            <a:off x="108987" y="862452"/>
            <a:ext cx="1966393" cy="337180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 rotWithShape="1">
          <a:blip r:embed="rId4">
            <a:alphaModFix/>
          </a:blip>
          <a:srcRect r="54820" b="44725"/>
          <a:stretch/>
        </p:blipFill>
        <p:spPr>
          <a:xfrm>
            <a:off x="31802" y="4314616"/>
            <a:ext cx="2043578" cy="1961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 rotWithShape="1">
          <a:blip r:embed="rId4">
            <a:alphaModFix/>
          </a:blip>
          <a:srcRect l="26896" t="52984" r="19826"/>
          <a:stretch/>
        </p:blipFill>
        <p:spPr>
          <a:xfrm>
            <a:off x="5298653" y="799677"/>
            <a:ext cx="2704672" cy="1872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3822" y="2116476"/>
            <a:ext cx="4125468" cy="297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27588" y="2621221"/>
            <a:ext cx="2246801" cy="161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5975" y="4314616"/>
            <a:ext cx="2092779" cy="182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l="47632"/>
          <a:stretch/>
        </p:blipFill>
        <p:spPr>
          <a:xfrm>
            <a:off x="2577658" y="799677"/>
            <a:ext cx="2606527" cy="339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4"/>
          <p:cNvPicPr preferRelativeResize="0"/>
          <p:nvPr/>
        </p:nvPicPr>
        <p:blipFill rotWithShape="1">
          <a:blip r:embed="rId4">
            <a:alphaModFix/>
          </a:blip>
          <a:srcRect l="58404" b="44725"/>
          <a:stretch/>
        </p:blipFill>
        <p:spPr>
          <a:xfrm>
            <a:off x="3030422" y="4287424"/>
            <a:ext cx="1881497" cy="196137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4"/>
          <p:cNvSpPr txBox="1"/>
          <p:nvPr/>
        </p:nvSpPr>
        <p:spPr>
          <a:xfrm>
            <a:off x="8003325" y="1520407"/>
            <a:ext cx="40174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Collection of the sample: depend on collection device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206018" y="95143"/>
            <a:ext cx="12220398" cy="74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Sample collection- capillary blood sample from finger prick (2/2)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QMS non-lab testing sites; training package – v02| </a:t>
            </a:r>
            <a:r>
              <a:rPr lang="en-US" sz="1000"/>
              <a:t>Test procedure with an example of an RDT and interpreting the results using the IFU and SOP/bench aids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274616" y="325947"/>
            <a:ext cx="10515600" cy="47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Generic RDTs procedure (1/5)</a:t>
            </a:r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581346" y="1349768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/>
              <a:t>To check before performing the test: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25" name="Google Shape;225;p35" descr="Penc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145" y="129156"/>
            <a:ext cx="173202" cy="48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975" y="1233699"/>
            <a:ext cx="7956590" cy="489749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9082634" y="3682447"/>
            <a:ext cx="29073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Don’t use expired or damaged items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1428" y="2742565"/>
            <a:ext cx="758788" cy="66299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5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QMS non-lab testing sites; training package – v02| </a:t>
            </a:r>
            <a:r>
              <a:rPr lang="en-US" sz="1000"/>
              <a:t>Test procedure with an example of an RDT and interpreting the results using the IFU and SOP/bench aids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30" name="Google Shape;230;p35" descr="Penc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4540" y="394244"/>
            <a:ext cx="173202" cy="48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480598" y="13664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Generic RDTs procedure (2/5)</a:t>
            </a: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 startAt="2"/>
            </a:pPr>
            <a:r>
              <a:rPr lang="en-US"/>
              <a:t>Identify test cassette/strip, collec blood</a:t>
            </a:r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3852" y="1524000"/>
            <a:ext cx="6870700" cy="47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 descr="Penc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3144" y="279003"/>
            <a:ext cx="173202" cy="48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/>
        </p:nvSpPr>
        <p:spPr>
          <a:xfrm>
            <a:off x="8335285" y="3764733"/>
            <a:ext cx="362677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Collect the adequate amount of blood: not too little, not too much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Remove the 1st drop of blood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1468" y="2645380"/>
            <a:ext cx="896842" cy="78362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QMS non-lab testing sites; training package – v1.0| </a:t>
            </a:r>
            <a:r>
              <a:rPr lang="en-US" sz="1000" dirty="0"/>
              <a:t>Test procedure with an example of an RDT and interpreting the results using the IFU and SOP/bench aids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588786" y="1244352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 startAt="3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Conduct the test</a:t>
            </a:r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49" name="Google Shape;249;p37" descr="Penc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145" y="129156"/>
            <a:ext cx="173202" cy="48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6546" y="1244352"/>
            <a:ext cx="7353893" cy="468963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/>
          <p:nvPr/>
        </p:nvSpPr>
        <p:spPr>
          <a:xfrm>
            <a:off x="7660439" y="3074881"/>
            <a:ext cx="4504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Apply proper volume of sample</a:t>
            </a:r>
            <a:endParaRPr sz="2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Apply proper volume of buffer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Buffer cannot be exchanged between test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read result exactly during the recommended reading 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43145" y="2173896"/>
            <a:ext cx="786095" cy="68685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480598" y="136642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Generic RDTs procedure (3/5)</a:t>
            </a:r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v1.0| </a:t>
            </a:r>
            <a:r>
              <a:rPr lang="en-US" sz="1000" dirty="0"/>
              <a:t>Test procedure with an example of an RDT and interpreting the results using the IFU and SOP/bench aids</a:t>
            </a:r>
            <a:endParaRPr lang="fr-FR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  <p:grpSp>
        <p:nvGrpSpPr>
          <p:cNvPr id="255" name="Google Shape;255;p37"/>
          <p:cNvGrpSpPr/>
          <p:nvPr/>
        </p:nvGrpSpPr>
        <p:grpSpPr>
          <a:xfrm>
            <a:off x="6378537" y="648134"/>
            <a:ext cx="5506917" cy="1337781"/>
            <a:chOff x="0" y="47703"/>
            <a:chExt cx="7320475" cy="1044809"/>
          </a:xfrm>
        </p:grpSpPr>
        <p:sp>
          <p:nvSpPr>
            <p:cNvPr id="256" name="Google Shape;256;p37"/>
            <p:cNvSpPr/>
            <p:nvPr/>
          </p:nvSpPr>
          <p:spPr>
            <a:xfrm>
              <a:off x="0" y="47703"/>
              <a:ext cx="7320475" cy="104480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 txBox="1"/>
            <p:nvPr/>
          </p:nvSpPr>
          <p:spPr>
            <a:xfrm>
              <a:off x="51003" y="98706"/>
              <a:ext cx="7218469" cy="942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For any pathologies that national/international recommendations require more than one test to confirm the disease, make sure that the algorithm is respected before dissemination of the final results</a:t>
              </a:r>
              <a:endPara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>
            <a:spLocks noGrp="1"/>
          </p:cNvSpPr>
          <p:nvPr>
            <p:ph type="body" idx="1"/>
          </p:nvPr>
        </p:nvSpPr>
        <p:spPr>
          <a:xfrm>
            <a:off x="561560" y="1156796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 startAt="4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Interpret the test</a:t>
            </a:r>
            <a:endParaRPr/>
          </a:p>
        </p:txBody>
      </p:sp>
      <p:sp>
        <p:nvSpPr>
          <p:cNvPr id="263" name="Google Shape;263;p3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64" name="Google Shape;26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5143" y="1399053"/>
            <a:ext cx="8622295" cy="436693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8"/>
          <p:cNvSpPr txBox="1"/>
          <p:nvPr/>
        </p:nvSpPr>
        <p:spPr>
          <a:xfrm>
            <a:off x="7835746" y="3369585"/>
            <a:ext cx="4356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control line visible = Test valid</a:t>
            </a:r>
            <a:endParaRPr sz="1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 control line = test invalid = redo the test with another cassette/strip</a:t>
            </a:r>
            <a:endParaRPr sz="1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« T » line visible = reactive result irrespective of its intensity (strong, very weak)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1974" y="2418676"/>
            <a:ext cx="933868" cy="81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213755" y="86913"/>
            <a:ext cx="10515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Generic RDTs procedure (4/5)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8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v1.0| </a:t>
            </a:r>
            <a:r>
              <a:rPr lang="en-US" sz="1000" dirty="0"/>
              <a:t>Test procedure with an example of an RDT and interpreting the results using the IFU and SOP/bench aids</a:t>
            </a:r>
            <a:endParaRPr lang="fr-FR" dirty="0"/>
          </a:p>
        </p:txBody>
      </p:sp>
      <p:sp>
        <p:nvSpPr>
          <p:cNvPr id="269" name="Google Shape;269;p38"/>
          <p:cNvSpPr txBox="1"/>
          <p:nvPr/>
        </p:nvSpPr>
        <p:spPr>
          <a:xfrm>
            <a:off x="3187600" y="3847950"/>
            <a:ext cx="1036800" cy="50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2"/>
              <a:buFont typeface="Arial"/>
              <a:buNone/>
            </a:pPr>
            <a:r>
              <a:rPr lang="en-US" sz="156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reactive </a:t>
            </a:r>
            <a:endParaRPr sz="156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5082100" y="3924150"/>
            <a:ext cx="933900" cy="64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Invalid</a:t>
            </a: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4224400" y="3847950"/>
            <a:ext cx="933900" cy="64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Non Reactive</a:t>
            </a:r>
            <a:endParaRPr sz="15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838200" y="1736203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 startAt="5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Record results in the result form and register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 startAt="5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Inform the client about the result and provide post-test messages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 startAt="5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Discard sharp and infectious material in an appropriate container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78" name="Google Shape;278;p39" descr="Penc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3145" y="129156"/>
            <a:ext cx="173202" cy="487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9" descr="Une image contenant personne, plastique, conteneur, intérieur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856" y="3429000"/>
            <a:ext cx="4251326" cy="2258856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9"/>
          <p:cNvSpPr txBox="1"/>
          <p:nvPr/>
        </p:nvSpPr>
        <p:spPr>
          <a:xfrm>
            <a:off x="7825237" y="3654758"/>
            <a:ext cx="436676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Each result needs to be recorded in the testing site register/log book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Refer client to appropriate services (treatment, prevention…)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526" y="2742145"/>
            <a:ext cx="890038" cy="77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9"/>
          <p:cNvSpPr txBox="1"/>
          <p:nvPr/>
        </p:nvSpPr>
        <p:spPr>
          <a:xfrm>
            <a:off x="692870" y="201958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Generic RDTs procedure (5/5)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9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v1.0| </a:t>
            </a:r>
            <a:r>
              <a:rPr lang="en-US" sz="1000" dirty="0"/>
              <a:t>Test procedure with an example of an RDT and interpreting the results using the IFU and SOP/bench aids</a:t>
            </a:r>
            <a:endParaRPr lang="fr-FR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247357" y="0"/>
            <a:ext cx="10515600" cy="81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Post-analytical phase: what to do after testing?</a:t>
            </a:r>
            <a:endParaRPr/>
          </a:p>
        </p:txBody>
      </p:sp>
      <p:sp>
        <p:nvSpPr>
          <p:cNvPr id="289" name="Google Shape;289;p40"/>
          <p:cNvSpPr txBox="1">
            <a:spLocks noGrp="1"/>
          </p:cNvSpPr>
          <p:nvPr>
            <p:ph type="body" idx="1"/>
          </p:nvPr>
        </p:nvSpPr>
        <p:spPr>
          <a:xfrm>
            <a:off x="4321337" y="1810377"/>
            <a:ext cx="6716064" cy="308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Registration and use of result forms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Write the following information on the resulting form: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Test name/Batch number and Expiration date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Sample/client  identifier (code)</a:t>
            </a:r>
            <a:endParaRPr/>
          </a:p>
          <a:p>
            <a:pPr marL="91440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Test date and Final result</a:t>
            </a:r>
            <a:endParaRPr/>
          </a:p>
          <a:p>
            <a:pPr marL="914400" lvl="1" indent="-342900" algn="l" rtl="0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Name and identification and tester and site supervisor</a:t>
            </a:r>
            <a:endParaRPr/>
          </a:p>
          <a:p>
            <a:pPr marL="9144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0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pSp>
        <p:nvGrpSpPr>
          <p:cNvPr id="291" name="Google Shape;291;p40"/>
          <p:cNvGrpSpPr/>
          <p:nvPr/>
        </p:nvGrpSpPr>
        <p:grpSpPr>
          <a:xfrm>
            <a:off x="863898" y="871826"/>
            <a:ext cx="3126522" cy="2718715"/>
            <a:chOff x="1514734" y="0"/>
            <a:chExt cx="3126522" cy="2718715"/>
          </a:xfrm>
        </p:grpSpPr>
        <p:sp>
          <p:nvSpPr>
            <p:cNvPr id="292" name="Google Shape;292;p40"/>
            <p:cNvSpPr/>
            <p:nvPr/>
          </p:nvSpPr>
          <p:spPr>
            <a:xfrm>
              <a:off x="1514734" y="0"/>
              <a:ext cx="2718715" cy="271871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2874092" y="272136"/>
              <a:ext cx="1767164" cy="1932836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0"/>
            <p:cNvSpPr txBox="1"/>
            <p:nvPr/>
          </p:nvSpPr>
          <p:spPr>
            <a:xfrm>
              <a:off x="2960358" y="358402"/>
              <a:ext cx="1594632" cy="1760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 not forget to fill out the specific registers and respect procedures to disseminate the results and refer clients for consultation or potential treatment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40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v1.0| </a:t>
            </a:r>
            <a:r>
              <a:rPr lang="en-US" sz="1000" dirty="0"/>
              <a:t>Test procedure with an example of an RDT and interpreting the results using the IFU and SOP/bench aids</a:t>
            </a:r>
            <a:endParaRPr lang="fr-FR" dirty="0"/>
          </a:p>
        </p:txBody>
      </p:sp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l="3000" t="5327" r="10000" b="13314"/>
          <a:stretch/>
        </p:blipFill>
        <p:spPr>
          <a:xfrm>
            <a:off x="403055" y="3975076"/>
            <a:ext cx="2089376" cy="1106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40"/>
          <p:cNvGrpSpPr/>
          <p:nvPr/>
        </p:nvGrpSpPr>
        <p:grpSpPr>
          <a:xfrm>
            <a:off x="4321337" y="855872"/>
            <a:ext cx="6441620" cy="1209728"/>
            <a:chOff x="0" y="0"/>
            <a:chExt cx="6441620" cy="1209728"/>
          </a:xfrm>
        </p:grpSpPr>
        <p:sp>
          <p:nvSpPr>
            <p:cNvPr id="298" name="Google Shape;298;p40"/>
            <p:cNvSpPr/>
            <p:nvPr/>
          </p:nvSpPr>
          <p:spPr>
            <a:xfrm>
              <a:off x="483121" y="0"/>
              <a:ext cx="5475377" cy="12097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AD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0" y="362918"/>
              <a:ext cx="6441620" cy="4838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0"/>
            <p:cNvSpPr txBox="1"/>
            <p:nvPr/>
          </p:nvSpPr>
          <p:spPr>
            <a:xfrm>
              <a:off x="23622" y="386540"/>
              <a:ext cx="6394376" cy="436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Referring the client to the care unit or prevention unit based on test results</a:t>
              </a:r>
              <a:endPara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1" name="Google Shape;301;p40" descr="RTCQI | Rapid Test Continuous Quality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4144" y="4735326"/>
            <a:ext cx="2614386" cy="15686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0"/>
          <p:cNvCxnSpPr/>
          <p:nvPr/>
        </p:nvCxnSpPr>
        <p:spPr>
          <a:xfrm>
            <a:off x="1861457" y="5241471"/>
            <a:ext cx="914400" cy="74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84BB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488878" y="180191"/>
            <a:ext cx="10515600" cy="71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Main causes of incorrect results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1"/>
          <p:cNvSpPr txBox="1">
            <a:spLocks noGrp="1"/>
          </p:cNvSpPr>
          <p:nvPr>
            <p:ph type="body" idx="1"/>
          </p:nvPr>
        </p:nvSpPr>
        <p:spPr>
          <a:xfrm>
            <a:off x="488878" y="1004947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procedure not known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Use of expired or damaged items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Improper storage conditions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Miss identification of the client versus sample versus test strip/cassette versus result form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Inappropriate specimen type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Improper quantity of specimen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Inappropriate buffer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Improper quantity of buffer: Do not shake buffer/reagents bottles,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Hold the bottle vertically and ensure that its tip does not touch the deposit area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 respect for the reading time 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Miss interpretation: faint/weak line considered as negative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QMS non-lab testing sites; training package – v1.0| </a:t>
            </a:r>
            <a:r>
              <a:rPr lang="en-US" sz="1000" dirty="0"/>
              <a:t>Test procedure with an example of an RDT and interpreting the results using the IFU and SOP/bench aids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2"/>
          <p:cNvSpPr txBox="1">
            <a:spLocks noGrp="1"/>
          </p:cNvSpPr>
          <p:nvPr>
            <p:ph type="title"/>
          </p:nvPr>
        </p:nvSpPr>
        <p:spPr>
          <a:xfrm>
            <a:off x="379787" y="1684962"/>
            <a:ext cx="3890621" cy="225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Questions? </a:t>
            </a:r>
            <a:br>
              <a:rPr lang="en-US"/>
            </a:br>
            <a:br>
              <a:rPr lang="en-US"/>
            </a:br>
            <a:r>
              <a:rPr lang="en-US"/>
              <a:t>Then practical exercise</a:t>
            </a:r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670560" y="103619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342611" y="1240823"/>
            <a:ext cx="11521440" cy="48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At the end of this module, you should be able to: 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Know the different steps of the testing process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Understand what are RDTs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Know what is needed to perform the testing procedure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Understand the importance of adequate RDT storage conditions and know where to find the information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Understand the importance of IFU, SOP, and bench aid and know what information is included in those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Know how to perform the finger prick procedure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Know how to perform RDT procedure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Know the main cause of errors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40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400"/>
          </a:p>
        </p:txBody>
      </p:sp>
      <p:sp>
        <p:nvSpPr>
          <p:cNvPr id="96" name="Google Shape;96;p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 sz="1000"/>
          </a:p>
        </p:txBody>
      </p:sp>
      <p:sp>
        <p:nvSpPr>
          <p:cNvPr id="97" name="Google Shape;97;p2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14095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QMS non-lab testing sites; training package – v1.0 | </a:t>
            </a:r>
            <a:r>
              <a:rPr lang="en-US" sz="1000" dirty="0"/>
              <a:t>Test procedure with an example of an RDT and interpreting the results using the IFU and SOP/bench aids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Practical exercise</a:t>
            </a:r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7716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QMS non-lab testing sites; training package – v1.0| Test procedure with an example of an RDT and interpreting the results using the IFU and SOP/bench aids</a:t>
            </a:r>
            <a:endParaRPr lang="fr-FR" dirty="0"/>
          </a:p>
        </p:txBody>
      </p:sp>
      <p:sp>
        <p:nvSpPr>
          <p:cNvPr id="324" name="Google Shape;324;p43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25" name="Google Shape;325;p43"/>
          <p:cNvSpPr txBox="1"/>
          <p:nvPr/>
        </p:nvSpPr>
        <p:spPr>
          <a:xfrm>
            <a:off x="464874" y="1307940"/>
            <a:ext cx="11399177" cy="482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part: Practical (</a:t>
            </a:r>
            <a:r>
              <a:rPr lang="en-US" sz="2000" b="1">
                <a:solidFill>
                  <a:schemeClr val="dk1"/>
                </a:solidFill>
              </a:rPr>
              <a:t>90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groups / 2-3 people (organise rotation</a:t>
            </a:r>
            <a:r>
              <a:rPr lang="en-US" sz="2000">
                <a:solidFill>
                  <a:schemeClr val="dk1"/>
                </a:solidFill>
              </a:rPr>
              <a:t> for each person to conduct testing)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uses the test(s)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uses the check-list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89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 observer)</a:t>
            </a:r>
            <a:endParaRPr sz="1800"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group gets the required material for: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Group1: HIV testing (using the national testing strategy)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2: Malaria Ag P.f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Groupe : Syphilis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group perform the entire testing process: test(s), interpretation of final result and fill the reporting file (register, result form)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part: Restitution  (</a:t>
            </a:r>
            <a:r>
              <a:rPr lang="en-US" sz="2000" b="1">
                <a:solidFill>
                  <a:schemeClr val="dk1"/>
                </a:solidFill>
              </a:rPr>
              <a:t>3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min)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DBF participants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7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Identification of the critical steps in the tests use and main sources of errors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380423" y="131510"/>
            <a:ext cx="10515600" cy="61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Testing process </a:t>
            </a:r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380423" y="917099"/>
            <a:ext cx="8977890" cy="5054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Remember: Testing = 3 phases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Pre-analytical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Sample collection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, storage, transport, handling, labeling…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Analytical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 u="sng">
                <a:latin typeface="Calibri"/>
                <a:ea typeface="Calibri"/>
                <a:cs typeface="Calibri"/>
                <a:sym typeface="Calibri"/>
              </a:rPr>
              <a:t>Test procedure (RDTs)</a:t>
            </a: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Post-analytical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2072"/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Report final result, record results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67567"/>
              <a:buNone/>
            </a:pPr>
            <a:endParaRPr sz="3200"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5" name="Google Shape;105;p26" descr="Une image contenant dessin humoristique, dessin, croquis, clipart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34927" y="561447"/>
            <a:ext cx="1545378" cy="135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 descr="Une image contenant conception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5251" y="3647785"/>
            <a:ext cx="1828800" cy="905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51916" y="1819469"/>
            <a:ext cx="1351280" cy="135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23300" y="3600685"/>
            <a:ext cx="1158240" cy="115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 descr="Rapid Hiv Test Result Form Pen Stock Photo 1681958038 | Shutter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7998" y="5089486"/>
            <a:ext cx="1473200" cy="107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 descr="Data Collection Metho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42622" y="5089486"/>
            <a:ext cx="1794147" cy="109019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/>
          <p:nvPr/>
        </p:nvSpPr>
        <p:spPr>
          <a:xfrm>
            <a:off x="3502661" y="3462084"/>
            <a:ext cx="223520" cy="22756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003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2913857" y="2157749"/>
            <a:ext cx="192900" cy="163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003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>
            <a:spLocks noGrp="1"/>
          </p:cNvSpPr>
          <p:nvPr>
            <p:ph type="ftr" idx="11"/>
          </p:nvPr>
        </p:nvSpPr>
        <p:spPr>
          <a:xfrm>
            <a:off x="838199" y="6314167"/>
            <a:ext cx="9776655" cy="57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400049" y="107920"/>
            <a:ext cx="10443599" cy="74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are RDTs?</a:t>
            </a:r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246075" y="797975"/>
            <a:ext cx="7008300" cy="5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RDTs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single-used serological tests 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(antibodies/antigens tests) 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easy to perform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and aim to diagnose  the cause of an infection 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quickly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 (within a few minutes)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Serological test: </a:t>
            </a:r>
            <a:r>
              <a:rPr lang="en-US" sz="1700" b="1">
                <a:latin typeface="Calibri"/>
                <a:ea typeface="Calibri"/>
                <a:cs typeface="Calibri"/>
                <a:sym typeface="Calibri"/>
              </a:rPr>
              <a:t>identify directly or indirectly if a person has a specific disease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Antigen test: detect directly the pathogen (eg: viral protein, toxin) 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Antibody test: detect antibodies produced by the immune response to an antigen (indirect)</a:t>
            </a:r>
            <a:endParaRPr sz="19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1700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RDTs do not require any equipment or electricity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RDTs can be performed using </a:t>
            </a:r>
            <a:r>
              <a:rPr lang="en-US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capillary whole blood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collected by a finger-stick, some are validated on urine or oral fluid.</a:t>
            </a:r>
            <a:endParaRPr sz="2100"/>
          </a:p>
          <a:p>
            <a:pPr marL="457200" lvl="0" indent="-3619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1700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With </a:t>
            </a:r>
            <a:r>
              <a:rPr lang="en-US" sz="1700" b="1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training and supervision, RDTs can be used in laboratory and non-laboratory settings including community.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7"/>
          <p:cNvSpPr txBox="1"/>
          <p:nvPr/>
        </p:nvSpPr>
        <p:spPr>
          <a:xfrm>
            <a:off x="7515397" y="657226"/>
            <a:ext cx="4430536" cy="52937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RDTs: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 formats, different samples but the same principle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0714" y="2548307"/>
            <a:ext cx="1221228" cy="96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 descr="Immunochromatogra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983" y="4145616"/>
            <a:ext cx="1033463" cy="159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5">
            <a:alphaModFix/>
          </a:blip>
          <a:srcRect l="42091" t="26183" r="46414" b="26185"/>
          <a:stretch/>
        </p:blipFill>
        <p:spPr>
          <a:xfrm>
            <a:off x="8465815" y="2254528"/>
            <a:ext cx="783348" cy="191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 descr="OraQuick Test Kit"/>
          <p:cNvPicPr preferRelativeResize="0"/>
          <p:nvPr/>
        </p:nvPicPr>
        <p:blipFill rotWithShape="1">
          <a:blip r:embed="rId6">
            <a:alphaModFix/>
          </a:blip>
          <a:srcRect l="40534" t="12017" r="35820" b="12015"/>
          <a:stretch/>
        </p:blipFill>
        <p:spPr>
          <a:xfrm>
            <a:off x="9516723" y="3703830"/>
            <a:ext cx="488439" cy="21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 descr="Determine HBsAg 2 | Diagnostic rapide en POC – Abbott"/>
          <p:cNvPicPr preferRelativeResize="0"/>
          <p:nvPr/>
        </p:nvPicPr>
        <p:blipFill rotWithShape="1">
          <a:blip r:embed="rId7">
            <a:alphaModFix/>
          </a:blip>
          <a:srcRect l="54113" r="27792"/>
          <a:stretch/>
        </p:blipFill>
        <p:spPr>
          <a:xfrm>
            <a:off x="10302894" y="3718778"/>
            <a:ext cx="478652" cy="218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 descr="Malaria Detection with Rapid Diagnostic Tests (RDTs) | The Partnership for  Global Health Technologi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52202" y="1301081"/>
            <a:ext cx="2291447" cy="107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7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14095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>
            <a:spLocks noGrp="1"/>
          </p:cNvSpPr>
          <p:nvPr>
            <p:ph type="title"/>
          </p:nvPr>
        </p:nvSpPr>
        <p:spPr>
          <a:xfrm>
            <a:off x="376256" y="7771"/>
            <a:ext cx="11160087" cy="92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do you need to perform an RDT?</a:t>
            </a:r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body" idx="1"/>
          </p:nvPr>
        </p:nvSpPr>
        <p:spPr>
          <a:xfrm>
            <a:off x="281693" y="940959"/>
            <a:ext cx="11582357" cy="533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All material and consumables to do the entire procedure: from sample collection to result interpretation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10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PPE material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Adequate space and lighting: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/>
              <a:t>IFU, SOPs and bench aids for reference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1150" y="1674287"/>
            <a:ext cx="4669219" cy="13914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/>
          <p:nvPr/>
        </p:nvSpPr>
        <p:spPr>
          <a:xfrm>
            <a:off x="-13970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8" descr="Digital timer Banque de photographies et d'images à haute résolution - Alamy"/>
          <p:cNvPicPr preferRelativeResize="0"/>
          <p:nvPr/>
        </p:nvPicPr>
        <p:blipFill rotWithShape="1">
          <a:blip r:embed="rId4">
            <a:alphaModFix/>
          </a:blip>
          <a:srcRect t="7023" b="11671"/>
          <a:stretch/>
        </p:blipFill>
        <p:spPr>
          <a:xfrm>
            <a:off x="7664450" y="1887615"/>
            <a:ext cx="9779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 descr="Une image contenant gants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4998" y="3455674"/>
            <a:ext cx="100139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 descr="Une image contenant texte, boîte, plastique, trousse de secours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64084" y="3503718"/>
            <a:ext cx="1307326" cy="85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 descr="Une image contenant texte, conception, croquis, tableau blanc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l="8217" t="14475" r="11702"/>
          <a:stretch/>
        </p:blipFill>
        <p:spPr>
          <a:xfrm>
            <a:off x="4578811" y="4518244"/>
            <a:ext cx="1515745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 descr="410+ Sop Stock Illustrations, Royalty-Free Vector Graphics &amp; Clip Art -  iStock | Sop working, Sop buntut, Small sop"/>
          <p:cNvPicPr preferRelativeResize="0"/>
          <p:nvPr/>
        </p:nvPicPr>
        <p:blipFill rotWithShape="1">
          <a:blip r:embed="rId8">
            <a:alphaModFix/>
          </a:blip>
          <a:srcRect l="9277" t="21528" b="28360"/>
          <a:stretch/>
        </p:blipFill>
        <p:spPr>
          <a:xfrm>
            <a:off x="5859229" y="5241771"/>
            <a:ext cx="1805221" cy="99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8" descr="One Step Rapid HIV Private Test - Ghana Medicals"/>
          <p:cNvPicPr preferRelativeResize="0"/>
          <p:nvPr/>
        </p:nvPicPr>
        <p:blipFill rotWithShape="1">
          <a:blip r:embed="rId9">
            <a:alphaModFix/>
          </a:blip>
          <a:srcRect t="50285" b="-1"/>
          <a:stretch/>
        </p:blipFill>
        <p:spPr>
          <a:xfrm>
            <a:off x="7841311" y="5245707"/>
            <a:ext cx="4068996" cy="83365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8"/>
          <p:cNvSpPr/>
          <p:nvPr/>
        </p:nvSpPr>
        <p:spPr>
          <a:xfrm>
            <a:off x="6476874" y="2736811"/>
            <a:ext cx="858384" cy="344586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14095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94480" y="109573"/>
            <a:ext cx="10515600" cy="75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RDTs storage conditions and shelf life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300494" y="862563"/>
            <a:ext cx="9421044" cy="53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Good storage conditions are critical to ensure quality of testing – </a:t>
            </a:r>
            <a:r>
              <a:rPr lang="en-US" sz="2200" b="1" u="sng">
                <a:latin typeface="Calibri"/>
                <a:ea typeface="Calibri"/>
                <a:cs typeface="Calibri"/>
                <a:sym typeface="Calibri"/>
              </a:rPr>
              <a:t>indicated in the IFU and on each box.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Appropriate storage conditions are indicated on each box: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protected from direct sunlight and humidity.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Expiration date is indicated on each box and on each component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(cassettes, strips, lancet, buffer…)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Appropriate storage and use temperature, depend on the test, e.g.: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from 1 to 40°C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from 8 to 30°C (no fridge, AC needed?)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from 1 to 27°C (AC needed?)….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Buffer stable until expiration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if properly closed between 2 uses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100" b="1"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Never use expired or damaged items</a:t>
            </a:r>
            <a:endParaRPr sz="21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7658100" y="3377361"/>
            <a:ext cx="4552720" cy="3065027"/>
            <a:chOff x="6997070" y="2381633"/>
            <a:chExt cx="5194930" cy="3512475"/>
          </a:xfrm>
        </p:grpSpPr>
        <p:pic>
          <p:nvPicPr>
            <p:cNvPr id="155" name="Google Shape;15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97070" y="2381633"/>
              <a:ext cx="5194930" cy="3319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29"/>
            <p:cNvSpPr/>
            <p:nvPr/>
          </p:nvSpPr>
          <p:spPr>
            <a:xfrm>
              <a:off x="9408405" y="3428999"/>
              <a:ext cx="683045" cy="451691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11138052" y="3208661"/>
              <a:ext cx="407625" cy="451691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10513402" y="4837578"/>
              <a:ext cx="1249300" cy="1056530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29" descr="WHO Prequalification of In Vitro Diagnostics PUBLIC REPORT Product: First  Response HIV 1-2.O Card test (Version 2.0) WHO referen"/>
          <p:cNvPicPr preferRelativeResize="0"/>
          <p:nvPr/>
        </p:nvPicPr>
        <p:blipFill rotWithShape="1">
          <a:blip r:embed="rId4">
            <a:alphaModFix/>
          </a:blip>
          <a:srcRect r="53494"/>
          <a:stretch/>
        </p:blipFill>
        <p:spPr>
          <a:xfrm>
            <a:off x="9777420" y="422233"/>
            <a:ext cx="1266116" cy="1269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 descr="covid expiration date"/>
          <p:cNvPicPr preferRelativeResize="0"/>
          <p:nvPr/>
        </p:nvPicPr>
        <p:blipFill rotWithShape="1">
          <a:blip r:embed="rId5">
            <a:alphaModFix/>
          </a:blip>
          <a:srcRect l="41749" t="2654" r="7736" b="8393"/>
          <a:stretch/>
        </p:blipFill>
        <p:spPr>
          <a:xfrm>
            <a:off x="9428813" y="2193498"/>
            <a:ext cx="2466010" cy="112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/>
          <p:nvPr/>
        </p:nvSpPr>
        <p:spPr>
          <a:xfrm>
            <a:off x="9428813" y="2860434"/>
            <a:ext cx="810567" cy="31048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10239380" y="1259174"/>
            <a:ext cx="860039" cy="336404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327950" y="7469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Instructions For Use (IFU)</a:t>
            </a:r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1"/>
          </p:nvPr>
        </p:nvSpPr>
        <p:spPr>
          <a:xfrm>
            <a:off x="327950" y="931972"/>
            <a:ext cx="11319408" cy="537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A critical document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contains all necessary information, in different languages, about the test kit and its use: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intended use of the test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Principle of test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Material provided,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Material required but not provided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Storage requirements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Safety and handling precautions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Specimen type (capillary blood, oral fluid, venous whole blood, serum, plasma)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 procedure: from sample collection to result interpretation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Test Limitations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….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Information are used to develop SOPs and Bench aids </a:t>
            </a:r>
            <a:r>
              <a:rPr lang="en-US" b="1" u="sng">
                <a:latin typeface="Calibri"/>
                <a:ea typeface="Calibri"/>
                <a:cs typeface="Calibri"/>
                <a:sym typeface="Calibri"/>
              </a:rPr>
              <a:t>but changes can happen anytime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Important to check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manufacturer must include any product changes in the IFU: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Important to check the IFU for every new batch of tests.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28163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20039" y="30243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Standard Operating Procedure (SOP)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20039" y="767930"/>
            <a:ext cx="11544012" cy="554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600"/>
              <a:t>SOP: </a:t>
            </a:r>
            <a:r>
              <a:rPr lang="en-US" sz="1600" b="1"/>
              <a:t>standardized and validated written document </a:t>
            </a:r>
            <a:r>
              <a:rPr lang="en-US" sz="1600"/>
              <a:t>describing each step to perform a procedure</a:t>
            </a:r>
            <a:endParaRPr sz="16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600" b="1"/>
              <a:t>SOP are specific to each procedure</a:t>
            </a:r>
            <a:r>
              <a:rPr lang="en-US" sz="1600"/>
              <a:t>: 1 procedure=1 SOP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Each Sample type collection procedure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Each Test procedure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Hygiene and safety</a:t>
            </a:r>
            <a:endParaRPr sz="16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600" b="1"/>
              <a:t>SOP should be reviewed once a year </a:t>
            </a:r>
            <a:r>
              <a:rPr lang="en-US" sz="1600"/>
              <a:t>by testing site supervisor/QA officer</a:t>
            </a:r>
            <a:endParaRPr sz="16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600" b="1"/>
              <a:t>IFUs serve as a reference to develop the SOP</a:t>
            </a:r>
            <a:r>
              <a:rPr lang="en-US" sz="1600"/>
              <a:t>: IFUs information is tailored to the testing site context in the SOP</a:t>
            </a:r>
            <a:endParaRPr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1600"/>
              <a:t>Contain (eg RDT procedure):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The intended use of the test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Principle of test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Material needed to perform the test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Storage requirements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Safety and handling precautions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Specimen type (capillary blood, oral fluid, venous whole blood, serum, plasma)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Test procedure</a:t>
            </a:r>
            <a:endParaRPr sz="1600"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Test Limitations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1600"/>
              <a:t>QC procedures</a:t>
            </a:r>
            <a:endParaRPr sz="1600"/>
          </a:p>
        </p:txBody>
      </p:sp>
      <p:sp>
        <p:nvSpPr>
          <p:cNvPr id="177" name="Google Shape;177;p31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9685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and IPC measures</a:t>
            </a:r>
            <a:endParaRPr lang="fr-FR" dirty="0"/>
          </a:p>
        </p:txBody>
      </p:sp>
      <p:sp>
        <p:nvSpPr>
          <p:cNvPr id="178" name="Google Shape;178;p31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487680" y="199946"/>
            <a:ext cx="10515600" cy="942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Bench aids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87680" y="1307940"/>
            <a:ext cx="10515600" cy="444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Bench Aids: a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standardized and validated written document 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describing each step to perform a procedure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Bench aids are specific to each procedure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 1 procedure bench aids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Bench aids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should be reviewed once/year</a:t>
            </a:r>
            <a:endParaRPr sz="28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Bench aid =Summarized version of the SOP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One page document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Easily accessible (eg: fixed on the wall)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Highlighting critical steps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Contain Picture/ image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sz="2800"/>
          </a:p>
        </p:txBody>
      </p:sp>
      <p:sp>
        <p:nvSpPr>
          <p:cNvPr id="185" name="Google Shape;185;p32"/>
          <p:cNvSpPr txBox="1">
            <a:spLocks noGrp="1"/>
          </p:cNvSpPr>
          <p:nvPr>
            <p:ph type="sldNum" idx="12"/>
          </p:nvPr>
        </p:nvSpPr>
        <p:spPr>
          <a:xfrm>
            <a:off x="11353799" y="6311900"/>
            <a:ext cx="510252" cy="57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ftr" idx="11"/>
          </p:nvPr>
        </p:nvSpPr>
        <p:spPr>
          <a:xfrm>
            <a:off x="838199" y="6385287"/>
            <a:ext cx="9614095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latin typeface="Calibri"/>
                <a:ea typeface="Calibri"/>
                <a:cs typeface="Calibri"/>
              </a:rPr>
              <a:t>QMS in Non-lab testing site –Training Package– v1.0</a:t>
            </a:r>
            <a:r>
              <a:rPr lang="en-US" dirty="0"/>
              <a:t>| Testing Environment, Safety, </a:t>
            </a:r>
            <a:r>
              <a:rPr lang="en-US" sz="1000" dirty="0"/>
              <a:t>and </a:t>
            </a:r>
            <a:r>
              <a:rPr lang="en-US" dirty="0"/>
              <a:t>IPC measures</a:t>
            </a:r>
            <a:endParaRPr lang="fr-FR"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424242"/>
      </a:dk1>
      <a:lt1>
        <a:srgbClr val="FFFFFF"/>
      </a:lt1>
      <a:dk2>
        <a:srgbClr val="44546A"/>
      </a:dk2>
      <a:lt2>
        <a:srgbClr val="E7E6E6"/>
      </a:lt2>
      <a:accent1>
        <a:srgbClr val="0087B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20</Slides>
  <Notes>20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Office Theme</vt:lpstr>
      <vt:lpstr>4</vt:lpstr>
      <vt:lpstr>Learning objectives</vt:lpstr>
      <vt:lpstr>Testing process </vt:lpstr>
      <vt:lpstr>What are RDTs?</vt:lpstr>
      <vt:lpstr>What do you need to perform an RDT?</vt:lpstr>
      <vt:lpstr>RDTs storage conditions and shelf life</vt:lpstr>
      <vt:lpstr>Instructions For Use (IFU)</vt:lpstr>
      <vt:lpstr>Standard Operating Procedure (SOP)</vt:lpstr>
      <vt:lpstr>Bench aids</vt:lpstr>
      <vt:lpstr>Sample collection- capillary blood sample from finger prick (1/2)</vt:lpstr>
      <vt:lpstr>Présentation PowerPoint</vt:lpstr>
      <vt:lpstr>Generic RDTs procedure (1/5)</vt:lpstr>
      <vt:lpstr>Generic RDTs procedure (2/5)</vt:lpstr>
      <vt:lpstr>Generic RDTs procedure (3/5)</vt:lpstr>
      <vt:lpstr>Présentation PowerPoint</vt:lpstr>
      <vt:lpstr>Présentation PowerPoint</vt:lpstr>
      <vt:lpstr>Post-analytical phase: what to do after testing?</vt:lpstr>
      <vt:lpstr>Main causes of incorrect results</vt:lpstr>
      <vt:lpstr>Questions?   Then practical exercise</vt:lpstr>
      <vt:lpstr>Practical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ROSS PAPA</dc:creator>
  <cp:revision>26</cp:revision>
  <dcterms:created xsi:type="dcterms:W3CDTF">2020-10-08T10:02:18Z</dcterms:created>
  <dcterms:modified xsi:type="dcterms:W3CDTF">2025-10-02T10:01:37Z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0x0101008A2F18066C03F5499150099924B49185</vt:lpwstr>
  </property>
  <property fmtid="{D5CDD505-2E9C-101B-9397-08002B2CF9AE}" pid="3" name="ArticulateGUID">
    <vt:lpwstr>DE4A125E-6A51-4914-9CAB-2C3A6913DC93</vt:lpwstr>
  </property>
  <property fmtid="{D5CDD505-2E9C-101B-9397-08002B2CF9AE}" pid="4" name="ArticulatePath">
    <vt:lpwstr>https://worldhealthorg-my.sharepoint.com/personal/traorez_who_int/Documents/Track changes_EN/3_SARS-CoV-2 RDT OpenWHO_03_Strategies_v1.0</vt:lpwstr>
  </property>
</Properties>
</file>