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hthJQyo/zCwDPK/V7dFuS3RKGu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9C67B3-5435-2C65-EEF8-8D02859F550B}" v="104" dt="2025-10-02T15:02:54.197"/>
  </p1510:revLst>
</p1510:revInfo>
</file>

<file path=ppt/tableStyles.xml><?xml version="1.0" encoding="utf-8"?>
<a:tblStyleLst xmlns:a="http://schemas.openxmlformats.org/drawingml/2006/main" def="{1412A980-A662-40E6-9285-F42A2BB0D5AA}">
  <a:tblStyle styleId="{1412A980-A662-40E6-9285-F42A2BB0D5A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F8CB9FA-76D6-4F12-8EB8-9C7802618D6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 invité" userId="S::urn:spo:tenantanon#f610c0b7-bd24-4b39-810b-3dc280afb590::" providerId="AD" clId="Web-{659C67B3-5435-2C65-EEF8-8D02859F550B}"/>
    <pc:docChg chg="modSld">
      <pc:chgData name="Utilisateur invité" userId="S::urn:spo:tenantanon#f610c0b7-bd24-4b39-810b-3dc280afb590::" providerId="AD" clId="Web-{659C67B3-5435-2C65-EEF8-8D02859F550B}" dt="2025-10-02T15:02:54.197" v="93" actId="1076"/>
      <pc:docMkLst>
        <pc:docMk/>
      </pc:docMkLst>
      <pc:sldChg chg="modSp">
        <pc:chgData name="Utilisateur invité" userId="S::urn:spo:tenantanon#f610c0b7-bd24-4b39-810b-3dc280afb590::" providerId="AD" clId="Web-{659C67B3-5435-2C65-EEF8-8D02859F550B}" dt="2025-10-02T14:57:42.927" v="4" actId="20577"/>
        <pc:sldMkLst>
          <pc:docMk/>
          <pc:sldMk cId="0" sldId="257"/>
        </pc:sldMkLst>
        <pc:spChg chg="mod">
          <ac:chgData name="Utilisateur invité" userId="S::urn:spo:tenantanon#f610c0b7-bd24-4b39-810b-3dc280afb590::" providerId="AD" clId="Web-{659C67B3-5435-2C65-EEF8-8D02859F550B}" dt="2025-10-02T14:57:42.927" v="4" actId="20577"/>
          <ac:spMkLst>
            <pc:docMk/>
            <pc:sldMk cId="0" sldId="257"/>
            <ac:spMk id="98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7:56.882" v="10" actId="20577"/>
        <pc:sldMkLst>
          <pc:docMk/>
          <pc:sldMk cId="0" sldId="258"/>
        </pc:sldMkLst>
        <pc:spChg chg="mod">
          <ac:chgData name="Utilisateur invité" userId="S::urn:spo:tenantanon#f610c0b7-bd24-4b39-810b-3dc280afb590::" providerId="AD" clId="Web-{659C67B3-5435-2C65-EEF8-8D02859F550B}" dt="2025-10-02T14:57:56.882" v="10" actId="20577"/>
          <ac:spMkLst>
            <pc:docMk/>
            <pc:sldMk cId="0" sldId="258"/>
            <ac:spMk id="117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8:09.289" v="14" actId="20577"/>
        <pc:sldMkLst>
          <pc:docMk/>
          <pc:sldMk cId="0" sldId="259"/>
        </pc:sldMkLst>
        <pc:spChg chg="mod">
          <ac:chgData name="Utilisateur invité" userId="S::urn:spo:tenantanon#f610c0b7-bd24-4b39-810b-3dc280afb590::" providerId="AD" clId="Web-{659C67B3-5435-2C65-EEF8-8D02859F550B}" dt="2025-10-02T14:58:09.289" v="14" actId="20577"/>
          <ac:spMkLst>
            <pc:docMk/>
            <pc:sldMk cId="0" sldId="259"/>
            <ac:spMk id="128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8:17.587" v="16" actId="20577"/>
        <pc:sldMkLst>
          <pc:docMk/>
          <pc:sldMk cId="0" sldId="260"/>
        </pc:sldMkLst>
        <pc:spChg chg="mod">
          <ac:chgData name="Utilisateur invité" userId="S::urn:spo:tenantanon#f610c0b7-bd24-4b39-810b-3dc280afb590::" providerId="AD" clId="Web-{659C67B3-5435-2C65-EEF8-8D02859F550B}" dt="2025-10-02T14:58:17.587" v="16" actId="20577"/>
          <ac:spMkLst>
            <pc:docMk/>
            <pc:sldMk cId="0" sldId="260"/>
            <ac:spMk id="137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8:29.947" v="20" actId="20577"/>
        <pc:sldMkLst>
          <pc:docMk/>
          <pc:sldMk cId="0" sldId="261"/>
        </pc:sldMkLst>
        <pc:spChg chg="mod">
          <ac:chgData name="Utilisateur invité" userId="S::urn:spo:tenantanon#f610c0b7-bd24-4b39-810b-3dc280afb590::" providerId="AD" clId="Web-{659C67B3-5435-2C65-EEF8-8D02859F550B}" dt="2025-10-02T14:58:29.947" v="20" actId="20577"/>
          <ac:spMkLst>
            <pc:docMk/>
            <pc:sldMk cId="0" sldId="261"/>
            <ac:spMk id="157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8:42.948" v="24" actId="20577"/>
        <pc:sldMkLst>
          <pc:docMk/>
          <pc:sldMk cId="0" sldId="262"/>
        </pc:sldMkLst>
        <pc:spChg chg="mod">
          <ac:chgData name="Utilisateur invité" userId="S::urn:spo:tenantanon#f610c0b7-bd24-4b39-810b-3dc280afb590::" providerId="AD" clId="Web-{659C67B3-5435-2C65-EEF8-8D02859F550B}" dt="2025-10-02T14:58:42.948" v="24" actId="20577"/>
          <ac:spMkLst>
            <pc:docMk/>
            <pc:sldMk cId="0" sldId="262"/>
            <ac:spMk id="168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9:02.637" v="28" actId="20577"/>
        <pc:sldMkLst>
          <pc:docMk/>
          <pc:sldMk cId="0" sldId="263"/>
        </pc:sldMkLst>
        <pc:spChg chg="mod">
          <ac:chgData name="Utilisateur invité" userId="S::urn:spo:tenantanon#f610c0b7-bd24-4b39-810b-3dc280afb590::" providerId="AD" clId="Web-{659C67B3-5435-2C65-EEF8-8D02859F550B}" dt="2025-10-02T14:59:02.637" v="28" actId="20577"/>
          <ac:spMkLst>
            <pc:docMk/>
            <pc:sldMk cId="0" sldId="263"/>
            <ac:spMk id="180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9:12.872" v="33" actId="20577"/>
        <pc:sldMkLst>
          <pc:docMk/>
          <pc:sldMk cId="0" sldId="264"/>
        </pc:sldMkLst>
        <pc:spChg chg="mod">
          <ac:chgData name="Utilisateur invité" userId="S::urn:spo:tenantanon#f610c0b7-bd24-4b39-810b-3dc280afb590::" providerId="AD" clId="Web-{659C67B3-5435-2C65-EEF8-8D02859F550B}" dt="2025-10-02T14:59:12.872" v="33" actId="20577"/>
          <ac:spMkLst>
            <pc:docMk/>
            <pc:sldMk cId="0" sldId="264"/>
            <ac:spMk id="194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4:59:39.859" v="36" actId="20577"/>
        <pc:sldMkLst>
          <pc:docMk/>
          <pc:sldMk cId="0" sldId="265"/>
        </pc:sldMkLst>
        <pc:spChg chg="mod">
          <ac:chgData name="Utilisateur invité" userId="S::urn:spo:tenantanon#f610c0b7-bd24-4b39-810b-3dc280afb590::" providerId="AD" clId="Web-{659C67B3-5435-2C65-EEF8-8D02859F550B}" dt="2025-10-02T14:59:39.859" v="36" actId="20577"/>
          <ac:spMkLst>
            <pc:docMk/>
            <pc:sldMk cId="0" sldId="265"/>
            <ac:spMk id="203" creationId="{00000000-0000-0000-0000-000000000000}"/>
          </ac:spMkLst>
        </pc:spChg>
      </pc:sldChg>
      <pc:sldChg chg="addSp modSp">
        <pc:chgData name="Utilisateur invité" userId="S::urn:spo:tenantanon#f610c0b7-bd24-4b39-810b-3dc280afb590::" providerId="AD" clId="Web-{659C67B3-5435-2C65-EEF8-8D02859F550B}" dt="2025-10-02T15:00:01.641" v="42"/>
        <pc:sldMkLst>
          <pc:docMk/>
          <pc:sldMk cId="0" sldId="266"/>
        </pc:sldMkLst>
        <pc:spChg chg="add mod">
          <ac:chgData name="Utilisateur invité" userId="S::urn:spo:tenantanon#f610c0b7-bd24-4b39-810b-3dc280afb590::" providerId="AD" clId="Web-{659C67B3-5435-2C65-EEF8-8D02859F550B}" dt="2025-10-02T15:00:01.641" v="42"/>
          <ac:spMkLst>
            <pc:docMk/>
            <pc:sldMk cId="0" sldId="266"/>
            <ac:spMk id="2" creationId="{ACAD5D56-4F1C-32AA-6B2A-A524DE5A4413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5:00:13.658" v="45" actId="20577"/>
        <pc:sldMkLst>
          <pc:docMk/>
          <pc:sldMk cId="0" sldId="267"/>
        </pc:sldMkLst>
        <pc:spChg chg="mod">
          <ac:chgData name="Utilisateur invité" userId="S::urn:spo:tenantanon#f610c0b7-bd24-4b39-810b-3dc280afb590::" providerId="AD" clId="Web-{659C67B3-5435-2C65-EEF8-8D02859F550B}" dt="2025-10-02T15:00:13.658" v="45" actId="20577"/>
          <ac:spMkLst>
            <pc:docMk/>
            <pc:sldMk cId="0" sldId="267"/>
            <ac:spMk id="222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5:00:23.143" v="48" actId="20577"/>
        <pc:sldMkLst>
          <pc:docMk/>
          <pc:sldMk cId="0" sldId="268"/>
        </pc:sldMkLst>
        <pc:spChg chg="mod">
          <ac:chgData name="Utilisateur invité" userId="S::urn:spo:tenantanon#f610c0b7-bd24-4b39-810b-3dc280afb590::" providerId="AD" clId="Web-{659C67B3-5435-2C65-EEF8-8D02859F550B}" dt="2025-10-02T15:00:23.143" v="48" actId="20577"/>
          <ac:spMkLst>
            <pc:docMk/>
            <pc:sldMk cId="0" sldId="268"/>
            <ac:spMk id="235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5:00:33.174" v="51" actId="20577"/>
        <pc:sldMkLst>
          <pc:docMk/>
          <pc:sldMk cId="0" sldId="269"/>
        </pc:sldMkLst>
        <pc:spChg chg="mod">
          <ac:chgData name="Utilisateur invité" userId="S::urn:spo:tenantanon#f610c0b7-bd24-4b39-810b-3dc280afb590::" providerId="AD" clId="Web-{659C67B3-5435-2C65-EEF8-8D02859F550B}" dt="2025-10-02T15:00:33.174" v="51" actId="20577"/>
          <ac:spMkLst>
            <pc:docMk/>
            <pc:sldMk cId="0" sldId="269"/>
            <ac:spMk id="258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5:00:42.503" v="54" actId="20577"/>
        <pc:sldMkLst>
          <pc:docMk/>
          <pc:sldMk cId="0" sldId="270"/>
        </pc:sldMkLst>
        <pc:spChg chg="mod">
          <ac:chgData name="Utilisateur invité" userId="S::urn:spo:tenantanon#f610c0b7-bd24-4b39-810b-3dc280afb590::" providerId="AD" clId="Web-{659C67B3-5435-2C65-EEF8-8D02859F550B}" dt="2025-10-02T15:00:42.503" v="54" actId="20577"/>
          <ac:spMkLst>
            <pc:docMk/>
            <pc:sldMk cId="0" sldId="270"/>
            <ac:spMk id="267" creationId="{00000000-0000-0000-0000-000000000000}"/>
          </ac:spMkLst>
        </pc:spChg>
      </pc:sldChg>
      <pc:sldChg chg="modSp">
        <pc:chgData name="Utilisateur invité" userId="S::urn:spo:tenantanon#f610c0b7-bd24-4b39-810b-3dc280afb590::" providerId="AD" clId="Web-{659C67B3-5435-2C65-EEF8-8D02859F550B}" dt="2025-10-02T15:00:52.097" v="57" actId="20577"/>
        <pc:sldMkLst>
          <pc:docMk/>
          <pc:sldMk cId="0" sldId="271"/>
        </pc:sldMkLst>
        <pc:spChg chg="mod">
          <ac:chgData name="Utilisateur invité" userId="S::urn:spo:tenantanon#f610c0b7-bd24-4b39-810b-3dc280afb590::" providerId="AD" clId="Web-{659C67B3-5435-2C65-EEF8-8D02859F550B}" dt="2025-10-02T15:00:52.097" v="57" actId="20577"/>
          <ac:spMkLst>
            <pc:docMk/>
            <pc:sldMk cId="0" sldId="271"/>
            <ac:spMk id="276" creationId="{00000000-0000-0000-0000-000000000000}"/>
          </ac:spMkLst>
        </pc:spChg>
      </pc:sldChg>
      <pc:sldChg chg="addSp modSp">
        <pc:chgData name="Utilisateur invité" userId="S::urn:spo:tenantanon#f610c0b7-bd24-4b39-810b-3dc280afb590::" providerId="AD" clId="Web-{659C67B3-5435-2C65-EEF8-8D02859F550B}" dt="2025-10-02T15:01:11.864" v="63" actId="1076"/>
        <pc:sldMkLst>
          <pc:docMk/>
          <pc:sldMk cId="0" sldId="273"/>
        </pc:sldMkLst>
        <pc:spChg chg="add mod">
          <ac:chgData name="Utilisateur invité" userId="S::urn:spo:tenantanon#f610c0b7-bd24-4b39-810b-3dc280afb590::" providerId="AD" clId="Web-{659C67B3-5435-2C65-EEF8-8D02859F550B}" dt="2025-10-02T15:01:11.864" v="63" actId="1076"/>
          <ac:spMkLst>
            <pc:docMk/>
            <pc:sldMk cId="0" sldId="273"/>
            <ac:spMk id="2" creationId="{7DE08B45-1D5B-14BD-5819-7F5013A48443}"/>
          </ac:spMkLst>
        </pc:spChg>
      </pc:sldChg>
      <pc:sldChg chg="addSp modSp">
        <pc:chgData name="Utilisateur invité" userId="S::urn:spo:tenantanon#f610c0b7-bd24-4b39-810b-3dc280afb590::" providerId="AD" clId="Web-{659C67B3-5435-2C65-EEF8-8D02859F550B}" dt="2025-10-02T15:01:35.334" v="68" actId="1076"/>
        <pc:sldMkLst>
          <pc:docMk/>
          <pc:sldMk cId="0" sldId="274"/>
        </pc:sldMkLst>
        <pc:spChg chg="add mod">
          <ac:chgData name="Utilisateur invité" userId="S::urn:spo:tenantanon#f610c0b7-bd24-4b39-810b-3dc280afb590::" providerId="AD" clId="Web-{659C67B3-5435-2C65-EEF8-8D02859F550B}" dt="2025-10-02T15:01:35.334" v="68" actId="1076"/>
          <ac:spMkLst>
            <pc:docMk/>
            <pc:sldMk cId="0" sldId="274"/>
            <ac:spMk id="2" creationId="{3B54A86B-4446-6846-FD79-44ED01C14468}"/>
          </ac:spMkLst>
        </pc:spChg>
      </pc:sldChg>
      <pc:sldChg chg="addSp modSp">
        <pc:chgData name="Utilisateur invité" userId="S::urn:spo:tenantanon#f610c0b7-bd24-4b39-810b-3dc280afb590::" providerId="AD" clId="Web-{659C67B3-5435-2C65-EEF8-8D02859F550B}" dt="2025-10-02T15:02:01.726" v="78" actId="1076"/>
        <pc:sldMkLst>
          <pc:docMk/>
          <pc:sldMk cId="0" sldId="275"/>
        </pc:sldMkLst>
        <pc:spChg chg="add mod">
          <ac:chgData name="Utilisateur invité" userId="S::urn:spo:tenantanon#f610c0b7-bd24-4b39-810b-3dc280afb590::" providerId="AD" clId="Web-{659C67B3-5435-2C65-EEF8-8D02859F550B}" dt="2025-10-02T15:02:01.726" v="78" actId="1076"/>
          <ac:spMkLst>
            <pc:docMk/>
            <pc:sldMk cId="0" sldId="275"/>
            <ac:spMk id="2" creationId="{E20AAB67-C669-3072-8948-1EAB5C9B16DF}"/>
          </ac:spMkLst>
        </pc:spChg>
        <pc:graphicFrameChg chg="mod">
          <ac:chgData name="Utilisateur invité" userId="S::urn:spo:tenantanon#f610c0b7-bd24-4b39-810b-3dc280afb590::" providerId="AD" clId="Web-{659C67B3-5435-2C65-EEF8-8D02859F550B}" dt="2025-10-02T15:01:53.475" v="77" actId="1076"/>
          <ac:graphicFrameMkLst>
            <pc:docMk/>
            <pc:sldMk cId="0" sldId="275"/>
            <ac:graphicFrameMk id="309" creationId="{00000000-0000-0000-0000-000000000000}"/>
          </ac:graphicFrameMkLst>
        </pc:graphicFrameChg>
      </pc:sldChg>
      <pc:sldChg chg="addSp modSp">
        <pc:chgData name="Utilisateur invité" userId="S::urn:spo:tenantanon#f610c0b7-bd24-4b39-810b-3dc280afb590::" providerId="AD" clId="Web-{659C67B3-5435-2C65-EEF8-8D02859F550B}" dt="2025-10-02T15:02:22.898" v="83" actId="1076"/>
        <pc:sldMkLst>
          <pc:docMk/>
          <pc:sldMk cId="0" sldId="276"/>
        </pc:sldMkLst>
        <pc:spChg chg="add mod">
          <ac:chgData name="Utilisateur invité" userId="S::urn:spo:tenantanon#f610c0b7-bd24-4b39-810b-3dc280afb590::" providerId="AD" clId="Web-{659C67B3-5435-2C65-EEF8-8D02859F550B}" dt="2025-10-02T15:02:22.898" v="83" actId="1076"/>
          <ac:spMkLst>
            <pc:docMk/>
            <pc:sldMk cId="0" sldId="276"/>
            <ac:spMk id="2" creationId="{CA40582B-6491-A699-5F6F-56923F1070C4}"/>
          </ac:spMkLst>
        </pc:spChg>
      </pc:sldChg>
      <pc:sldChg chg="addSp modSp">
        <pc:chgData name="Utilisateur invité" userId="S::urn:spo:tenantanon#f610c0b7-bd24-4b39-810b-3dc280afb590::" providerId="AD" clId="Web-{659C67B3-5435-2C65-EEF8-8D02859F550B}" dt="2025-10-02T15:02:38.243" v="88" actId="1076"/>
        <pc:sldMkLst>
          <pc:docMk/>
          <pc:sldMk cId="0" sldId="277"/>
        </pc:sldMkLst>
        <pc:spChg chg="add mod">
          <ac:chgData name="Utilisateur invité" userId="S::urn:spo:tenantanon#f610c0b7-bd24-4b39-810b-3dc280afb590::" providerId="AD" clId="Web-{659C67B3-5435-2C65-EEF8-8D02859F550B}" dt="2025-10-02T15:02:38.243" v="88" actId="1076"/>
          <ac:spMkLst>
            <pc:docMk/>
            <pc:sldMk cId="0" sldId="277"/>
            <ac:spMk id="2" creationId="{05CEE9FA-72D1-B86E-0E44-871305498FAD}"/>
          </ac:spMkLst>
        </pc:spChg>
      </pc:sldChg>
      <pc:sldChg chg="addSp modSp">
        <pc:chgData name="Utilisateur invité" userId="S::urn:spo:tenantanon#f610c0b7-bd24-4b39-810b-3dc280afb590::" providerId="AD" clId="Web-{659C67B3-5435-2C65-EEF8-8D02859F550B}" dt="2025-10-02T15:02:54.197" v="93" actId="1076"/>
        <pc:sldMkLst>
          <pc:docMk/>
          <pc:sldMk cId="0" sldId="278"/>
        </pc:sldMkLst>
        <pc:spChg chg="add mod">
          <ac:chgData name="Utilisateur invité" userId="S::urn:spo:tenantanon#f610c0b7-bd24-4b39-810b-3dc280afb590::" providerId="AD" clId="Web-{659C67B3-5435-2C65-EEF8-8D02859F550B}" dt="2025-10-02T15:02:54.197" v="93" actId="1076"/>
          <ac:spMkLst>
            <pc:docMk/>
            <pc:sldMk cId="0" sldId="278"/>
            <ac:spMk id="2" creationId="{89C4290F-0C70-6D7E-AEDA-74E5EC5E64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" name="Google Shape;19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35f953302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35f953302c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g335f953302c_0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7" name="Google Shape;21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8" name="Google Shape;22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8" name="Google Shape;238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1" name="Google Shape;26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1" name="Google Shape;27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9" name="Google Shape;279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0" name="Google Shape;280;p4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35f953302c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35f953302c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g335f953302c_0_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35f953302c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35f953302c_0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g335f953302c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35f953302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335f953302c_0_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g335f953302c_0_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35f953302c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35f953302c_0_6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g335f953302c_0_6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335f953302c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335f953302c_0_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g335f953302c_0_4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35f953302c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35f953302c_0_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g335f953302c_0_6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3" name="Google Shape;183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 descr="A picture containing icon&#10;&#10;Description automatically generated"/>
          <p:cNvSpPr/>
          <p:nvPr/>
        </p:nvSpPr>
        <p:spPr>
          <a:xfrm>
            <a:off x="5493026" y="811369"/>
            <a:ext cx="6698974" cy="556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sp>
        <p:nvSpPr>
          <p:cNvPr id="20" name="Google Shape;20;p21"/>
          <p:cNvSpPr/>
          <p:nvPr/>
        </p:nvSpPr>
        <p:spPr>
          <a:xfrm>
            <a:off x="0" y="1010155"/>
            <a:ext cx="6394174" cy="5036476"/>
          </a:xfrm>
          <a:custGeom>
            <a:avLst/>
            <a:gdLst/>
            <a:ahLst/>
            <a:cxnLst/>
            <a:rect l="l" t="t" r="r" b="b"/>
            <a:pathLst>
              <a:path w="6394174" h="5036476" extrusionOk="0">
                <a:moveTo>
                  <a:pt x="0" y="0"/>
                </a:moveTo>
                <a:lnTo>
                  <a:pt x="6394174" y="0"/>
                </a:lnTo>
                <a:lnTo>
                  <a:pt x="5135055" y="5036476"/>
                </a:lnTo>
                <a:lnTo>
                  <a:pt x="0" y="50364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1"/>
          <p:cNvSpPr txBox="1">
            <a:spLocks noGrp="1"/>
          </p:cNvSpPr>
          <p:nvPr>
            <p:ph type="ctrTitle"/>
          </p:nvPr>
        </p:nvSpPr>
        <p:spPr>
          <a:xfrm>
            <a:off x="838200" y="1122362"/>
            <a:ext cx="4588565" cy="2940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1"/>
          <p:cNvSpPr txBox="1">
            <a:spLocks noGrp="1"/>
          </p:cNvSpPr>
          <p:nvPr>
            <p:ph type="subTitle" idx="1"/>
          </p:nvPr>
        </p:nvSpPr>
        <p:spPr>
          <a:xfrm>
            <a:off x="838200" y="4213184"/>
            <a:ext cx="3992217" cy="104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ullet List" type="tx">
  <p:cSld name="TITLE_AND_BOD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5275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2100"/>
            </a:lvl1pPr>
            <a:lvl2pPr marL="914400" lvl="1" indent="-295275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2100"/>
            </a:lvl2pPr>
            <a:lvl3pPr marL="1371600" lvl="2" indent="-295275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2100"/>
            </a:lvl3pPr>
            <a:lvl4pPr marL="1828800" lvl="3" indent="-295275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2100"/>
            </a:lvl4pPr>
            <a:lvl5pPr marL="2286000" lvl="4" indent="-295275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21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2"/>
          <p:cNvSpPr/>
          <p:nvPr/>
        </p:nvSpPr>
        <p:spPr>
          <a:xfrm>
            <a:off x="-1" y="6311900"/>
            <a:ext cx="11353800" cy="570346"/>
          </a:xfrm>
          <a:custGeom>
            <a:avLst/>
            <a:gdLst/>
            <a:ahLst/>
            <a:cxnLst/>
            <a:rect l="l" t="t" r="r" b="b"/>
            <a:pathLst>
              <a:path w="11353800" h="570346" extrusionOk="0">
                <a:moveTo>
                  <a:pt x="0" y="0"/>
                </a:moveTo>
                <a:lnTo>
                  <a:pt x="4419175" y="0"/>
                </a:lnTo>
                <a:lnTo>
                  <a:pt x="6934625" y="0"/>
                </a:lnTo>
                <a:lnTo>
                  <a:pt x="11353800" y="0"/>
                </a:lnTo>
                <a:lnTo>
                  <a:pt x="11211214" y="570346"/>
                </a:lnTo>
                <a:lnTo>
                  <a:pt x="6792039" y="570346"/>
                </a:lnTo>
                <a:lnTo>
                  <a:pt x="4419175" y="570346"/>
                </a:lnTo>
                <a:lnTo>
                  <a:pt x="0" y="57034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22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94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body" idx="1"/>
          </p:nvPr>
        </p:nvSpPr>
        <p:spPr>
          <a:xfrm>
            <a:off x="838200" y="1736203"/>
            <a:ext cx="10515600" cy="44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ftr" idx="11"/>
          </p:nvPr>
        </p:nvSpPr>
        <p:spPr>
          <a:xfrm>
            <a:off x="838200" y="635635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3"/>
          <p:cNvSpPr/>
          <p:nvPr/>
        </p:nvSpPr>
        <p:spPr>
          <a:xfrm>
            <a:off x="0" y="0"/>
            <a:ext cx="5627866" cy="6858000"/>
          </a:xfrm>
          <a:custGeom>
            <a:avLst/>
            <a:gdLst/>
            <a:ahLst/>
            <a:cxnLst/>
            <a:rect l="l" t="t" r="r" b="b"/>
            <a:pathLst>
              <a:path w="5627866" h="6858000" extrusionOk="0">
                <a:moveTo>
                  <a:pt x="0" y="0"/>
                </a:moveTo>
                <a:lnTo>
                  <a:pt x="381000" y="0"/>
                </a:lnTo>
                <a:lnTo>
                  <a:pt x="5246866" y="0"/>
                </a:lnTo>
                <a:lnTo>
                  <a:pt x="5627866" y="0"/>
                </a:lnTo>
                <a:lnTo>
                  <a:pt x="3913366" y="6858000"/>
                </a:lnTo>
                <a:lnTo>
                  <a:pt x="3532366" y="6858000"/>
                </a:lnTo>
                <a:lnTo>
                  <a:pt x="381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3"/>
          <p:cNvSpPr txBox="1">
            <a:spLocks noGrp="1"/>
          </p:cNvSpPr>
          <p:nvPr>
            <p:ph type="title"/>
          </p:nvPr>
        </p:nvSpPr>
        <p:spPr>
          <a:xfrm>
            <a:off x="831850" y="0"/>
            <a:ext cx="3890621" cy="2257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3"/>
          <p:cNvSpPr txBox="1">
            <a:spLocks noGrp="1"/>
          </p:cNvSpPr>
          <p:nvPr>
            <p:ph type="body" idx="1"/>
          </p:nvPr>
        </p:nvSpPr>
        <p:spPr>
          <a:xfrm>
            <a:off x="831850" y="2650603"/>
            <a:ext cx="3890621" cy="166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2000"/>
              <a:buNone/>
              <a:defRPr sz="2000">
                <a:solidFill>
                  <a:srgbClr val="91919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1800"/>
              <a:buNone/>
              <a:defRPr sz="1800">
                <a:solidFill>
                  <a:srgbClr val="91919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1600"/>
              <a:buNone/>
              <a:defRPr sz="1600">
                <a:solidFill>
                  <a:srgbClr val="91919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1600"/>
              <a:buNone/>
              <a:defRPr sz="1600">
                <a:solidFill>
                  <a:srgbClr val="91919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1600"/>
              <a:buNone/>
              <a:defRPr sz="1600">
                <a:solidFill>
                  <a:srgbClr val="91919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1600"/>
              <a:buNone/>
              <a:defRPr sz="1600">
                <a:solidFill>
                  <a:srgbClr val="91919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1600"/>
              <a:buNone/>
              <a:defRPr sz="1600">
                <a:solidFill>
                  <a:srgbClr val="91919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19191"/>
              </a:buClr>
              <a:buSzPts val="1600"/>
              <a:buNone/>
              <a:defRPr sz="1600">
                <a:solidFill>
                  <a:srgbClr val="919191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3" descr="A picture containing square&#10;&#10;Description automatically generated"/>
          <p:cNvSpPr/>
          <p:nvPr/>
        </p:nvSpPr>
        <p:spPr>
          <a:xfrm>
            <a:off x="5756744" y="420327"/>
            <a:ext cx="6017346" cy="6017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191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838200" y="1009797"/>
            <a:ext cx="4588565" cy="2940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/>
              <a:t>05</a:t>
            </a:r>
            <a:endParaRPr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838200" y="4213184"/>
            <a:ext cx="3414823" cy="1337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457200" lvl="0" indent="-406400" algn="l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Supply chain and inventory management at testing site level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A blue and black drawing of medical items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26765" y="948634"/>
            <a:ext cx="6721475" cy="60030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"/>
          <p:cNvSpPr txBox="1">
            <a:spLocks noGrp="1"/>
          </p:cNvSpPr>
          <p:nvPr>
            <p:ph type="title"/>
          </p:nvPr>
        </p:nvSpPr>
        <p:spPr>
          <a:xfrm>
            <a:off x="373113" y="118531"/>
            <a:ext cx="10515600" cy="92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Inventory management- inventory book (1/3)</a:t>
            </a:r>
            <a:endParaRPr/>
          </a:p>
        </p:txBody>
      </p:sp>
      <p:sp>
        <p:nvSpPr>
          <p:cNvPr id="200" name="Google Shape;200;p11"/>
          <p:cNvSpPr txBox="1">
            <a:spLocks noGrp="1"/>
          </p:cNvSpPr>
          <p:nvPr>
            <p:ph type="body" idx="1"/>
          </p:nvPr>
        </p:nvSpPr>
        <p:spPr>
          <a:xfrm>
            <a:off x="136224" y="1124450"/>
            <a:ext cx="10820100" cy="45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3340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 b="1">
                <a:latin typeface="Calibri"/>
                <a:ea typeface="Calibri"/>
                <a:cs typeface="Calibri"/>
                <a:sym typeface="Calibri"/>
              </a:rPr>
              <a:t>Implementing </a:t>
            </a:r>
            <a:r>
              <a:rPr lang="en-US" sz="2200" b="1" u="sng">
                <a:latin typeface="Calibri"/>
                <a:ea typeface="Calibri"/>
                <a:cs typeface="Calibri"/>
                <a:sym typeface="Calibri"/>
              </a:rPr>
              <a:t>a inventory/stock book register</a:t>
            </a:r>
            <a:r>
              <a:rPr lang="en-US" sz="2200" b="1">
                <a:latin typeface="Calibri"/>
                <a:ea typeface="Calibri"/>
                <a:cs typeface="Calibri"/>
                <a:sym typeface="Calibri"/>
              </a:rPr>
              <a:t> (paper-based or electronic)</a:t>
            </a:r>
            <a:endParaRPr b="1"/>
          </a:p>
          <a:p>
            <a:pPr marL="68580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A list of all items available - complete overview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54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At least: exact name item, manufacturer and packaging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Should be updated regularly and at least after a physical inventory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1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10</a:t>
            </a:fld>
            <a:endParaRPr sz="1000"/>
          </a:p>
        </p:txBody>
      </p:sp>
      <p:sp>
        <p:nvSpPr>
          <p:cNvPr id="202" name="Google Shape;202;p11"/>
          <p:cNvSpPr txBox="1"/>
          <p:nvPr/>
        </p:nvSpPr>
        <p:spPr>
          <a:xfrm>
            <a:off x="838200" y="5481549"/>
            <a:ext cx="10515600" cy="656700"/>
          </a:xfrm>
          <a:prstGeom prst="rect">
            <a:avLst/>
          </a:prstGeom>
          <a:solidFill>
            <a:srgbClr val="007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All items must be accounted for.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Everything that comes in and goes out must be recorded.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1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>
              <a:sym typeface="Calibri"/>
            </a:endParaRPr>
          </a:p>
        </p:txBody>
      </p:sp>
      <p:graphicFrame>
        <p:nvGraphicFramePr>
          <p:cNvPr id="204" name="Google Shape;204;p11"/>
          <p:cNvGraphicFramePr/>
          <p:nvPr/>
        </p:nvGraphicFramePr>
        <p:xfrm>
          <a:off x="1869875" y="2926850"/>
          <a:ext cx="7772400" cy="2345067"/>
        </p:xfrm>
        <a:graphic>
          <a:graphicData uri="http://schemas.openxmlformats.org/drawingml/2006/table">
            <a:tbl>
              <a:tblPr>
                <a:noFill/>
                <a:tableStyleId>{1412A980-A662-40E6-9285-F42A2BB0D5AA}</a:tableStyleId>
              </a:tblPr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Number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CODE (Manufacturer Catalogue number)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(exact name)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Manufacturer name (exact name)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/>
                        <a:t>Packaging (Number of unit per box)</a:t>
                      </a:r>
                      <a:endParaRPr sz="1000" b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1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XXXXX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Malaria RDT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XXX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25</a:t>
                      </a:r>
                      <a:endParaRPr sz="10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2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YYYY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HIV RDT 1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YYY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100</a:t>
                      </a:r>
                      <a:endParaRPr sz="10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</a:t>
                      </a:r>
                      <a:endParaRPr sz="10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ZZZZ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gloves size M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ZZZ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100</a:t>
                      </a:r>
                      <a:endParaRPr sz="10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4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i="1"/>
                        <a:t>5</a:t>
                      </a:r>
                      <a:endParaRPr sz="10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35f953302c_0_14"/>
          <p:cNvSpPr txBox="1">
            <a:spLocks noGrp="1"/>
          </p:cNvSpPr>
          <p:nvPr>
            <p:ph type="title"/>
          </p:nvPr>
        </p:nvSpPr>
        <p:spPr>
          <a:xfrm>
            <a:off x="504825" y="388925"/>
            <a:ext cx="7417200" cy="942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Inventory management (2/3) - stock card </a:t>
            </a:r>
            <a:endParaRPr/>
          </a:p>
        </p:txBody>
      </p:sp>
      <p:sp>
        <p:nvSpPr>
          <p:cNvPr id="211" name="Google Shape;211;g335f953302c_0_14"/>
          <p:cNvSpPr txBox="1">
            <a:spLocks noGrp="1"/>
          </p:cNvSpPr>
          <p:nvPr>
            <p:ph type="body" idx="1"/>
          </p:nvPr>
        </p:nvSpPr>
        <p:spPr>
          <a:xfrm>
            <a:off x="553925" y="1605900"/>
            <a:ext cx="7701600" cy="444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 b="1">
                <a:latin typeface="Calibri"/>
                <a:ea typeface="Calibri"/>
                <a:cs typeface="Calibri"/>
                <a:sym typeface="Calibri"/>
              </a:rPr>
              <a:t>Visually represent each item’s stock availability</a:t>
            </a:r>
            <a:endParaRPr sz="22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 b="1">
                <a:latin typeface="Calibri"/>
                <a:ea typeface="Calibri"/>
                <a:cs typeface="Calibri"/>
                <a:sym typeface="Calibri"/>
              </a:rPr>
              <a:t>Can be </a:t>
            </a:r>
            <a:r>
              <a:rPr lang="en-US" sz="2200" b="1" u="sng">
                <a:latin typeface="Calibri"/>
                <a:ea typeface="Calibri"/>
                <a:cs typeface="Calibri"/>
                <a:sym typeface="Calibri"/>
              </a:rPr>
              <a:t>paper based or electronic)</a:t>
            </a:r>
            <a:r>
              <a:rPr lang="en-US" sz="2200" b="1"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1 stock card per item In each stock location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Each batch of each item should be included 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Should indicate: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All movements (IN/OUT) 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Available stock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Physical inventory value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-US" sz="2200" b="1">
                <a:latin typeface="Calibri"/>
                <a:ea typeface="Calibri"/>
                <a:cs typeface="Calibri"/>
                <a:sym typeface="Calibri"/>
              </a:rPr>
              <a:t>Must be filled at every movement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 and when </a:t>
            </a:r>
            <a:r>
              <a:rPr lang="en-US" sz="2200" b="1">
                <a:latin typeface="Calibri"/>
                <a:ea typeface="Calibri"/>
                <a:cs typeface="Calibri"/>
                <a:sym typeface="Calibri"/>
              </a:rPr>
              <a:t>physical inventory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 is performed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335f953302c_0_14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3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pic>
        <p:nvPicPr>
          <p:cNvPr id="213" name="Google Shape;213;g335f953302c_0_14" descr="A close-up of a stock card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81975" y="313223"/>
            <a:ext cx="3902590" cy="4945681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g335f953302c_0_14"/>
          <p:cNvSpPr txBox="1"/>
          <p:nvPr/>
        </p:nvSpPr>
        <p:spPr>
          <a:xfrm>
            <a:off x="423650" y="5363099"/>
            <a:ext cx="10515600" cy="780000"/>
          </a:xfrm>
          <a:prstGeom prst="rect">
            <a:avLst/>
          </a:prstGeom>
          <a:solidFill>
            <a:srgbClr val="007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All items must be accounted for. </a:t>
            </a: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Everything that comes in and goes out must be recorded.</a:t>
            </a: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CAD5D56-4F1C-32AA-6B2A-A524DE5A4413}"/>
              </a:ext>
            </a:extLst>
          </p:cNvPr>
          <p:cNvSpPr txBox="1"/>
          <p:nvPr/>
        </p:nvSpPr>
        <p:spPr>
          <a:xfrm>
            <a:off x="746311" y="6483722"/>
            <a:ext cx="9208994" cy="2539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>
                <a:solidFill>
                  <a:srgbClr val="FFFFFF"/>
                </a:solidFill>
              </a:rPr>
              <a:t>QMS non-lab testing sites - training package – v1.0 | </a:t>
            </a:r>
            <a:r>
              <a:rPr lang="en-US" sz="1050" b="1">
                <a:solidFill>
                  <a:srgbClr val="FFFFFF"/>
                </a:solidFill>
                <a:latin typeface="Calibri"/>
              </a:rPr>
              <a:t>Supply chain management, Quantification and Inventory</a:t>
            </a:r>
            <a:endParaRPr lang="fr-FR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7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220" name="Google Shape;220;p37"/>
          <p:cNvSpPr txBox="1"/>
          <p:nvPr/>
        </p:nvSpPr>
        <p:spPr>
          <a:xfrm>
            <a:off x="259653" y="857975"/>
            <a:ext cx="11672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334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Perform </a:t>
            </a:r>
            <a:r>
              <a:rPr lang="en-US" sz="18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regular physic</a:t>
            </a:r>
            <a:r>
              <a:rPr lang="en-US" sz="1800" b="1" u="sng">
                <a:latin typeface="Calibri"/>
                <a:ea typeface="Calibri"/>
                <a:cs typeface="Calibri"/>
                <a:sym typeface="Calibri"/>
              </a:rPr>
              <a:t>al </a:t>
            </a:r>
            <a:r>
              <a:rPr lang="en-US" sz="18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inventory</a:t>
            </a: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stock count: </a:t>
            </a:r>
            <a:r>
              <a:rPr lang="en-US" sz="180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least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every </a:t>
            </a:r>
            <a:r>
              <a:rPr lang="en-US" sz="180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months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AND before each order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37"/>
          <p:cNvSpPr txBox="1"/>
          <p:nvPr/>
        </p:nvSpPr>
        <p:spPr>
          <a:xfrm>
            <a:off x="222388" y="82981"/>
            <a:ext cx="10515600" cy="9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Inventory management (</a:t>
            </a:r>
            <a:r>
              <a:rPr lang="en-US" sz="36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3/3</a:t>
            </a:r>
            <a:r>
              <a:rPr lang="en-US"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)- physical inventory</a:t>
            </a:r>
            <a:endParaRPr sz="3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7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>
              <a:sym typeface="Calibri"/>
            </a:endParaRPr>
          </a:p>
        </p:txBody>
      </p:sp>
      <p:graphicFrame>
        <p:nvGraphicFramePr>
          <p:cNvPr id="223" name="Google Shape;223;p37"/>
          <p:cNvGraphicFramePr/>
          <p:nvPr/>
        </p:nvGraphicFramePr>
        <p:xfrm>
          <a:off x="222413" y="1258163"/>
          <a:ext cx="11600850" cy="2332745"/>
        </p:xfrm>
        <a:graphic>
          <a:graphicData uri="http://schemas.openxmlformats.org/drawingml/2006/table">
            <a:tbl>
              <a:tblPr>
                <a:noFill/>
                <a:tableStyleId>{1412A980-A662-40E6-9285-F42A2BB0D5AA}</a:tableStyleId>
              </a:tblPr>
              <a:tblGrid>
                <a:gridCol w="832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3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8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8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8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4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91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34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958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1221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86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765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CODE (Manufacturer Catalogue number)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(exact name)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Manufacturer name (exact name)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2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batch A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3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expiration date batch A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4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batch B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5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expiration date batch B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6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stock available batch A (D) + batch B (F)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7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Average Monthly Consumption (AMC) of the stock point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8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months of stock available: stock available (H)/ AMC (I)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9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/>
                        <a:t>Next delivery planned (in month)</a:t>
                      </a:r>
                      <a:endParaRPr sz="900" b="1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1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/>
                        <a:t>Risk of shortage before next delivery (Y/N) ? Number of months available (J) - next delivery (K)</a:t>
                      </a:r>
                      <a:endParaRPr sz="900" b="1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1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/>
                        <a:t>Risk of over stock (expired item before use) (Y/N)</a:t>
                      </a:r>
                      <a:endParaRPr sz="900" b="1"/>
                    </a:p>
                  </a:txBody>
                  <a:tcPr marL="28575" marR="2857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0:12"/>
                      </a:ext>
                    </a:extLs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XXXXX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Malaria RDT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XXX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2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1000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3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10/10/25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4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2000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5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01/01/2026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6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3000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7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500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8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6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9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5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1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N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1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Y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1:12"/>
                      </a:ext>
                    </a:extLs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9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YYYY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HIV RDT 1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YYY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2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600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3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30/1/2026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4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800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5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31/3/2026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6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1400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7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400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8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3.5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9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5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1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Y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1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N</a:t>
                      </a:r>
                      <a:endParaRPr sz="900" i="1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2:12"/>
                      </a:ext>
                    </a:extLs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2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3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4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5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6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7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8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9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1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1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3:3:12"/>
                      </a:ext>
                    </a:extLs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24" name="Google Shape;224;p37"/>
          <p:cNvGraphicFramePr/>
          <p:nvPr/>
        </p:nvGraphicFramePr>
        <p:xfrm>
          <a:off x="186475" y="4645300"/>
          <a:ext cx="11672725" cy="1666605"/>
        </p:xfrm>
        <a:graphic>
          <a:graphicData uri="http://schemas.openxmlformats.org/drawingml/2006/table">
            <a:tbl>
              <a:tblPr>
                <a:noFill/>
                <a:tableStyleId>{1412A980-A662-40E6-9285-F42A2BB0D5AA}</a:tableStyleId>
              </a:tblPr>
              <a:tblGrid>
                <a:gridCol w="125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6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79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81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CODE (Manufacturer Catalogue number)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0: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(exact name)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0: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manufacturer name (exact name)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0:2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physically stock (report physical iventory stock level)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0:3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theoritical stock (report stock card stock level)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3C47D"/>
                    </a:solidFill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0:4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difference physical stock and theoritical stock (D-E)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9999"/>
                    </a:solidFill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0:5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 case of difference, include reason for discrepency and action taken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0:6"/>
                      </a:ext>
                    </a:extLs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3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XXXX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1: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XXX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1: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1:2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100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1:3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100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1:4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0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1:5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1:6"/>
                      </a:ext>
                    </a:extLs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7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YYYY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2:0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YYYY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2:1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2:2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200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2:3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500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2:4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300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2:5"/>
                      </a:ext>
                    </a:extLs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i="1"/>
                        <a:t>Stock card not filled properly (value for OUT not included), refreshment on how to fill the stock card made, emergency order placed</a:t>
                      </a:r>
                      <a:endParaRPr sz="900" i="1"/>
                    </a:p>
                  </a:txBody>
                  <a:tcPr marL="28575" marR="28575" marT="91425" marB="914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ellId="224:2:6"/>
                      </a:ext>
                    </a:extLs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5" name="Google Shape;225;p37"/>
          <p:cNvSpPr txBox="1"/>
          <p:nvPr/>
        </p:nvSpPr>
        <p:spPr>
          <a:xfrm>
            <a:off x="222400" y="3607450"/>
            <a:ext cx="11515800" cy="96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33400" lvl="0" indent="-5334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Analyse your stock data: 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theoretical stock (from stock cards) vs physical stock and investigate in case of discrepancy; identify risk of shortage and overstock 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207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Take actions:</a:t>
            </a: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 immediate order, donnation, refresher training</a:t>
            </a: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4"/>
          <p:cNvSpPr txBox="1">
            <a:spLocks noGrp="1"/>
          </p:cNvSpPr>
          <p:nvPr>
            <p:ph type="title"/>
          </p:nvPr>
        </p:nvSpPr>
        <p:spPr>
          <a:xfrm>
            <a:off x="293688" y="44450"/>
            <a:ext cx="10515600" cy="73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Ordering process (1/3)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4"/>
          <p:cNvSpPr txBox="1">
            <a:spLocks noGrp="1"/>
          </p:cNvSpPr>
          <p:nvPr>
            <p:ph type="body" idx="1"/>
          </p:nvPr>
        </p:nvSpPr>
        <p:spPr>
          <a:xfrm>
            <a:off x="441400" y="780450"/>
            <a:ext cx="11422500" cy="44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9330"/>
              <a:buNone/>
            </a:pPr>
            <a:r>
              <a:rPr lang="en-US" sz="2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Adequate order = quantity to cover activity for a predefined period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10599"/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100" b="1">
                <a:latin typeface="Calibri"/>
                <a:ea typeface="Calibri"/>
                <a:cs typeface="Calibri"/>
                <a:sym typeface="Calibri"/>
              </a:rPr>
              <a:t>avoid shortage and overstock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 (not used before expiration date)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10599"/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100" b="1">
                <a:latin typeface="Calibri"/>
                <a:ea typeface="Calibri"/>
                <a:cs typeface="Calibri"/>
                <a:sym typeface="Calibri"/>
              </a:rPr>
              <a:t>follows known predefined timeline 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(monthly, quarterly, if alert stock reached…) </a:t>
            </a:r>
            <a:r>
              <a:rPr lang="en-US" sz="2100" b="1">
                <a:latin typeface="Calibri"/>
                <a:ea typeface="Calibri"/>
                <a:cs typeface="Calibri"/>
                <a:sym typeface="Calibri"/>
              </a:rPr>
              <a:t>and process 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(validated order form)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10599"/>
              <a:buNone/>
            </a:pPr>
            <a:r>
              <a:rPr lang="en-US" sz="2100" b="1">
                <a:latin typeface="Calibri"/>
                <a:ea typeface="Calibri"/>
                <a:cs typeface="Calibri"/>
                <a:sym typeface="Calibri"/>
              </a:rPr>
              <a:t>Storage capacity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 (cool and cold chain) should be in adequation with the predefined period to cover: is the storage capacity sufficient?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94070"/>
              <a:buNone/>
            </a:pPr>
            <a:endParaRPr sz="1196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10599"/>
              <a:buNone/>
            </a:pPr>
            <a:r>
              <a:rPr lang="en-US" sz="2100" b="1">
                <a:latin typeface="Calibri"/>
                <a:ea typeface="Calibri"/>
                <a:cs typeface="Calibri"/>
                <a:sym typeface="Calibri"/>
              </a:rPr>
              <a:t>Information's mandatory to place an adequate orde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r:</a:t>
            </a:r>
            <a:endParaRPr/>
          </a:p>
          <a:p>
            <a:pPr marL="685800" lvl="1" indent="-234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16742"/>
              <a:buChar char="•"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List of all the required commodities for sample collection and testing</a:t>
            </a:r>
            <a:endParaRPr/>
          </a:p>
          <a:p>
            <a:pPr marL="685800" lvl="1" indent="-234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16742"/>
              <a:buChar char="•"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What period the order will cover (P): 1 week, 1 month, 6 months?</a:t>
            </a:r>
            <a:endParaRPr/>
          </a:p>
          <a:p>
            <a:pPr marL="685800" lvl="1" indent="-234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16742"/>
              <a:buChar char="•"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Delivery time (D): delays to receive the order when placed: 1 day, 1 week, 1 month, 6 months? 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34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16742"/>
              <a:buChar char="•"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Average Monthly Consumption (AMC): how many items are used in average in 1 months (calculate over representative period)</a:t>
            </a:r>
            <a:endParaRPr/>
          </a:p>
          <a:p>
            <a:pPr marL="685800" lvl="1" indent="-234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16742"/>
              <a:buChar char="•"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What is the current stock (S) available? (from physical inventory)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34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16742"/>
              <a:buChar char="•"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What should be buffer Stock (BS)? BS: quantity always available to cover an unexpected increase in activity and/or absorb a supply delay - context specific</a:t>
            </a:r>
            <a:endParaRPr/>
          </a:p>
        </p:txBody>
      </p:sp>
      <p:sp>
        <p:nvSpPr>
          <p:cNvPr id="232" name="Google Shape;232;p14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13</a:t>
            </a:fld>
            <a:endParaRPr sz="1000"/>
          </a:p>
        </p:txBody>
      </p:sp>
      <p:sp>
        <p:nvSpPr>
          <p:cNvPr id="233" name="Google Shape;233;p14"/>
          <p:cNvSpPr txBox="1"/>
          <p:nvPr/>
        </p:nvSpPr>
        <p:spPr>
          <a:xfrm>
            <a:off x="4530000" y="5303875"/>
            <a:ext cx="6823800" cy="9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3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Quantity = AMC x (P + D) </a:t>
            </a:r>
            <a:r>
              <a:rPr lang="en-US" sz="3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+ BS </a:t>
            </a:r>
            <a:r>
              <a:rPr lang="en-US" sz="3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– S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4"/>
          <p:cNvSpPr txBox="1"/>
          <p:nvPr/>
        </p:nvSpPr>
        <p:spPr>
          <a:xfrm>
            <a:off x="509265" y="5284447"/>
            <a:ext cx="3534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334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AMC = Average Monthly Consumption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334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P: Period (months) of activity the order will cover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 = months of buffer stock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D= </a:t>
            </a: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delivery 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S= Current Stock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4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8"/>
          <p:cNvSpPr txBox="1">
            <a:spLocks noGrp="1"/>
          </p:cNvSpPr>
          <p:nvPr>
            <p:ph type="title"/>
          </p:nvPr>
        </p:nvSpPr>
        <p:spPr>
          <a:xfrm>
            <a:off x="326398" y="125060"/>
            <a:ext cx="10515600" cy="94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Ordering process (2/3)</a:t>
            </a:r>
            <a:endParaRPr/>
          </a:p>
        </p:txBody>
      </p:sp>
      <p:sp>
        <p:nvSpPr>
          <p:cNvPr id="241" name="Google Shape;241;p38"/>
          <p:cNvSpPr txBox="1">
            <a:spLocks noGrp="1"/>
          </p:cNvSpPr>
          <p:nvPr>
            <p:ph type="body" idx="1"/>
          </p:nvPr>
        </p:nvSpPr>
        <p:spPr>
          <a:xfrm>
            <a:off x="1194406" y="4379038"/>
            <a:ext cx="10515600" cy="44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</a:pPr>
            <a:endParaRPr/>
          </a:p>
        </p:txBody>
      </p:sp>
      <p:sp>
        <p:nvSpPr>
          <p:cNvPr id="242" name="Google Shape;242;p38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243" name="Google Shape;243;p38"/>
          <p:cNvSpPr txBox="1"/>
          <p:nvPr/>
        </p:nvSpPr>
        <p:spPr>
          <a:xfrm>
            <a:off x="576475" y="971816"/>
            <a:ext cx="10515600" cy="40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to calculate:</a:t>
            </a:r>
            <a:endParaRPr sz="1700" b="1" i="0" u="sng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-"/>
            </a:pPr>
            <a:r>
              <a:rPr lang="en-US" sz="17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Average Monthly Consumption </a:t>
            </a: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(AMC) = Total Consumption over a Period​ / Number of Months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E.g.: syphilis test kits. M1: 522 tests; M2: 152 tests; M3: 96 tests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AMC = (522+152+96)/3=257 tests per month</a:t>
            </a:r>
            <a:endParaRPr sz="1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-"/>
            </a:pPr>
            <a:r>
              <a:rPr lang="en-US" sz="1700" b="1">
                <a:latin typeface="Calibri"/>
                <a:ea typeface="Calibri"/>
                <a:cs typeface="Calibri"/>
                <a:sym typeface="Calibri"/>
              </a:rPr>
              <a:t>Buffer stock= total consumption for a predefined period. </a:t>
            </a:r>
            <a:endParaRPr sz="1700" b="1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latin typeface="Calibri"/>
                <a:ea typeface="Calibri"/>
                <a:cs typeface="Calibri"/>
                <a:sym typeface="Calibri"/>
              </a:rPr>
              <a:t>E.g. If the supply lead time is one month, BS should cover 1 month activity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-"/>
            </a:pPr>
            <a:r>
              <a:rPr lang="en-US" sz="1700" b="1">
                <a:latin typeface="Calibri"/>
                <a:ea typeface="Calibri"/>
                <a:cs typeface="Calibri"/>
                <a:sym typeface="Calibri"/>
              </a:rPr>
              <a:t>Alert Stock Level = Average Monthly Consumption (AMC) * (Lead time) + Buffer Stock 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>
                <a:latin typeface="Calibri"/>
                <a:ea typeface="Calibri"/>
                <a:cs typeface="Calibri"/>
                <a:sym typeface="Calibri"/>
              </a:rPr>
              <a:t>E.g.: AMC= 257 tests; lead time= 3 months, BS=257 tests (1 month consumption)</a:t>
            </a:r>
            <a:endParaRPr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>
                <a:latin typeface="Calibri"/>
                <a:ea typeface="Calibri"/>
                <a:cs typeface="Calibri"/>
                <a:sym typeface="Calibri"/>
              </a:rPr>
              <a:t>Alert Stock= 257*3+ 257= 1028 tests. When the stock of syphilis tests each 1028, place an order without delay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to place an order?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-"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pre-defined period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-"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the alert stock is reached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Alert stock: a pre-defined level of stock </a:t>
            </a:r>
            <a:r>
              <a:rPr lang="en-US" sz="1700">
                <a:latin typeface="Calibri"/>
                <a:ea typeface="Calibri"/>
                <a:cs typeface="Calibri"/>
                <a:sym typeface="Calibri"/>
              </a:rPr>
              <a:t>which triggers immediate order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4" name="Google Shape;244;p38"/>
          <p:cNvGrpSpPr/>
          <p:nvPr/>
        </p:nvGrpSpPr>
        <p:grpSpPr>
          <a:xfrm>
            <a:off x="870189" y="4480345"/>
            <a:ext cx="9983890" cy="1990354"/>
            <a:chOff x="3414" y="0"/>
            <a:chExt cx="9983890" cy="1990354"/>
          </a:xfrm>
        </p:grpSpPr>
        <p:sp>
          <p:nvSpPr>
            <p:cNvPr id="245" name="Google Shape;245;p38"/>
            <p:cNvSpPr/>
            <p:nvPr/>
          </p:nvSpPr>
          <p:spPr>
            <a:xfrm>
              <a:off x="749303" y="0"/>
              <a:ext cx="8492111" cy="199035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AD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38"/>
            <p:cNvSpPr/>
            <p:nvPr/>
          </p:nvSpPr>
          <p:spPr>
            <a:xfrm>
              <a:off x="3414" y="597106"/>
              <a:ext cx="2218642" cy="7961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38"/>
            <p:cNvSpPr txBox="1"/>
            <p:nvPr/>
          </p:nvSpPr>
          <p:spPr>
            <a:xfrm>
              <a:off x="42278" y="635970"/>
              <a:ext cx="2140914" cy="7184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Monitor your stock regularly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38"/>
            <p:cNvSpPr/>
            <p:nvPr/>
          </p:nvSpPr>
          <p:spPr>
            <a:xfrm>
              <a:off x="2591830" y="597106"/>
              <a:ext cx="2218642" cy="7961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38"/>
            <p:cNvSpPr txBox="1"/>
            <p:nvPr/>
          </p:nvSpPr>
          <p:spPr>
            <a:xfrm>
              <a:off x="2630694" y="635970"/>
              <a:ext cx="2140914" cy="7184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Calculate your AMC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38"/>
            <p:cNvSpPr/>
            <p:nvPr/>
          </p:nvSpPr>
          <p:spPr>
            <a:xfrm>
              <a:off x="5180246" y="597106"/>
              <a:ext cx="2218642" cy="7961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38"/>
            <p:cNvSpPr txBox="1"/>
            <p:nvPr/>
          </p:nvSpPr>
          <p:spPr>
            <a:xfrm>
              <a:off x="5219110" y="635970"/>
              <a:ext cx="2140914" cy="7184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Define Buffer and alert stocks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38"/>
            <p:cNvSpPr/>
            <p:nvPr/>
          </p:nvSpPr>
          <p:spPr>
            <a:xfrm>
              <a:off x="7768662" y="597106"/>
              <a:ext cx="2218642" cy="7961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38"/>
            <p:cNvSpPr txBox="1"/>
            <p:nvPr/>
          </p:nvSpPr>
          <p:spPr>
            <a:xfrm>
              <a:off x="7807526" y="635970"/>
              <a:ext cx="2140914" cy="7184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Prepare and place order when needed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" name="Google Shape;254;p38"/>
          <p:cNvSpPr txBox="1"/>
          <p:nvPr/>
        </p:nvSpPr>
        <p:spPr>
          <a:xfrm>
            <a:off x="326408" y="4571416"/>
            <a:ext cx="6102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To avoid stock rupture:</a:t>
            </a:r>
            <a:endParaRPr sz="2000" b="0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5" name="Google Shape;255;p38"/>
          <p:cNvGrpSpPr/>
          <p:nvPr/>
        </p:nvGrpSpPr>
        <p:grpSpPr>
          <a:xfrm>
            <a:off x="6724801" y="29002"/>
            <a:ext cx="5139250" cy="942814"/>
            <a:chOff x="5023" y="0"/>
            <a:chExt cx="5139250" cy="942814"/>
          </a:xfrm>
        </p:grpSpPr>
        <p:sp>
          <p:nvSpPr>
            <p:cNvPr id="256" name="Google Shape;256;p38"/>
            <p:cNvSpPr/>
            <p:nvPr/>
          </p:nvSpPr>
          <p:spPr>
            <a:xfrm>
              <a:off x="5023" y="0"/>
              <a:ext cx="5139250" cy="942814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38"/>
            <p:cNvSpPr txBox="1"/>
            <p:nvPr/>
          </p:nvSpPr>
          <p:spPr>
            <a:xfrm>
              <a:off x="32637" y="27614"/>
              <a:ext cx="5084022" cy="8875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To place an order: Each site needs to know </a:t>
              </a:r>
              <a:r>
                <a:rPr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it's</a:t>
              </a:r>
              <a:r>
                <a:rPr lang="en-U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AMC, lead time, buffer stock and order frequency.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8" name="Google Shape;258;p38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5"/>
          <p:cNvSpPr txBox="1">
            <a:spLocks noGrp="1"/>
          </p:cNvSpPr>
          <p:nvPr>
            <p:ph type="title"/>
          </p:nvPr>
        </p:nvSpPr>
        <p:spPr>
          <a:xfrm>
            <a:off x="715962" y="61919"/>
            <a:ext cx="10515600" cy="94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Ordering process (3/3)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5"/>
          <p:cNvSpPr txBox="1">
            <a:spLocks noGrp="1"/>
          </p:cNvSpPr>
          <p:nvPr>
            <p:ph type="body" idx="1"/>
          </p:nvPr>
        </p:nvSpPr>
        <p:spPr>
          <a:xfrm>
            <a:off x="838200" y="1736203"/>
            <a:ext cx="10515600" cy="44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</a:pPr>
            <a:endParaRPr/>
          </a:p>
          <a:p>
            <a:pPr marL="228600" lvl="0" indent="-101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</a:pPr>
            <a:endParaRPr/>
          </a:p>
        </p:txBody>
      </p:sp>
      <p:sp>
        <p:nvSpPr>
          <p:cNvPr id="265" name="Google Shape;265;p15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15</a:t>
            </a:fld>
            <a:endParaRPr sz="1000"/>
          </a:p>
        </p:txBody>
      </p:sp>
      <p:sp>
        <p:nvSpPr>
          <p:cNvPr id="266" name="Google Shape;266;p15"/>
          <p:cNvSpPr txBox="1"/>
          <p:nvPr/>
        </p:nvSpPr>
        <p:spPr>
          <a:xfrm>
            <a:off x="276500" y="1004725"/>
            <a:ext cx="11133900" cy="14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country-validated order forms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 comprehensive items informations: </a:t>
            </a:r>
            <a:r>
              <a:rPr lang="en-US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exact name</a:t>
            </a: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manufacturer name, product code, packaging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site specific order parameters: AMC, buffer stock, alert stock, period to cover, lead time, current stock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en-US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 a purchase order form and have it approved according to the testing site procedure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en-US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Forward the purchase order to the procurement officer according to the testing site procedure </a:t>
            </a:r>
            <a:endParaRPr sz="1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5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>
              <a:sym typeface="Calibri"/>
            </a:endParaRPr>
          </a:p>
        </p:txBody>
      </p:sp>
      <p:pic>
        <p:nvPicPr>
          <p:cNvPr id="268" name="Google Shape;2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4950" y="2591950"/>
            <a:ext cx="8497601" cy="345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6"/>
          <p:cNvSpPr txBox="1">
            <a:spLocks noGrp="1"/>
          </p:cNvSpPr>
          <p:nvPr>
            <p:ph type="title"/>
          </p:nvPr>
        </p:nvSpPr>
        <p:spPr>
          <a:xfrm>
            <a:off x="354723" y="118210"/>
            <a:ext cx="10515600" cy="842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Inspect orders at reception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6"/>
          <p:cNvSpPr txBox="1">
            <a:spLocks noGrp="1"/>
          </p:cNvSpPr>
          <p:nvPr>
            <p:ph type="body" idx="1"/>
          </p:nvPr>
        </p:nvSpPr>
        <p:spPr>
          <a:xfrm>
            <a:off x="354725" y="1133250"/>
            <a:ext cx="10687500" cy="50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Upon receipt: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Compare the contents of the order received with the requisition: check you have received everything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Check the quality and integrity of the received supplies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Date each item received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Note the lot numbers and expiry dates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Store the items according to the manufacturer's instructions, with later expiry dates behind the items with earlier expiry dates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Create or update records (stock cards)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>
                <a:latin typeface="Calibri"/>
                <a:ea typeface="Calibri"/>
                <a:cs typeface="Calibri"/>
                <a:sym typeface="Calibri"/>
              </a:rPr>
              <a:t>Inform supervisor immediately of the status of the reception (complete or not, quality…) </a:t>
            </a:r>
            <a:endParaRPr sz="24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6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16</a:t>
            </a:fld>
            <a:endParaRPr sz="1000"/>
          </a:p>
        </p:txBody>
      </p:sp>
      <p:sp>
        <p:nvSpPr>
          <p:cNvPr id="276" name="Google Shape;276;p16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2"/>
          <p:cNvSpPr txBox="1">
            <a:spLocks noGrp="1"/>
          </p:cNvSpPr>
          <p:nvPr>
            <p:ph type="title"/>
          </p:nvPr>
        </p:nvSpPr>
        <p:spPr>
          <a:xfrm>
            <a:off x="629450" y="1119200"/>
            <a:ext cx="3890700" cy="22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Exercise: how to calculate order quantity?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42"/>
          <p:cNvSpPr txBox="1">
            <a:spLocks noGrp="1"/>
          </p:cNvSpPr>
          <p:nvPr>
            <p:ph type="sldNum" idx="4294967295"/>
          </p:nvPr>
        </p:nvSpPr>
        <p:spPr>
          <a:xfrm>
            <a:off x="9192861" y="63679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pic>
        <p:nvPicPr>
          <p:cNvPr id="284" name="Google Shape;284;p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68437" y="482647"/>
            <a:ext cx="4673706" cy="3773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35f953302c_0_26"/>
          <p:cNvSpPr txBox="1">
            <a:spLocks noGrp="1"/>
          </p:cNvSpPr>
          <p:nvPr>
            <p:ph type="title"/>
          </p:nvPr>
        </p:nvSpPr>
        <p:spPr>
          <a:xfrm>
            <a:off x="660525" y="199301"/>
            <a:ext cx="10515600" cy="942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Exercise- How to calculate order quantities?</a:t>
            </a:r>
            <a:endParaRPr/>
          </a:p>
        </p:txBody>
      </p:sp>
      <p:sp>
        <p:nvSpPr>
          <p:cNvPr id="291" name="Google Shape;291;g335f953302c_0_26"/>
          <p:cNvSpPr txBox="1">
            <a:spLocks noGrp="1"/>
          </p:cNvSpPr>
          <p:nvPr>
            <p:ph type="body" idx="1"/>
          </p:nvPr>
        </p:nvSpPr>
        <p:spPr>
          <a:xfrm>
            <a:off x="838200" y="1463775"/>
            <a:ext cx="11025900" cy="4624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Depending on the trainees group composition, organise a group exercise (group of 3-4 persons) or individual exercise.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Expected duration: 45 minutes</a:t>
            </a:r>
            <a:endParaRPr/>
          </a:p>
          <a:p>
            <a:pPr marL="457200" lvl="0" indent="-336550" algn="l" rtl="0">
              <a:spcBef>
                <a:spcPts val="100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exercice explanation: 5 min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group constitution: 5 min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group discussion: 20 min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restitution: 15 min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In a testing site:</a:t>
            </a:r>
            <a:endParaRPr/>
          </a:p>
          <a:p>
            <a:pPr marL="457200" lvl="0" indent="-336550" algn="l" rtl="0">
              <a:spcBef>
                <a:spcPts val="100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HIV, syphilis testing are performed 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HIV testing algorithm is composed of 3 different RDTs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Syphilis algorithm is composed of 1 RDT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In 3 different testing points (laboratory, ANC, ER)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-US"/>
              <a:t>You have to place an order for HIV and syphilis testing for 6 months of activities(only RDTs)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Questions:</a:t>
            </a:r>
            <a:endParaRPr/>
          </a:p>
          <a:p>
            <a:pPr marL="457200" lvl="0" indent="-336550" algn="l" rtl="0">
              <a:spcBef>
                <a:spcPts val="1000"/>
              </a:spcBef>
              <a:spcAft>
                <a:spcPts val="0"/>
              </a:spcAft>
              <a:buSzPct val="100000"/>
              <a:buAutoNum type="arabicPeriod"/>
            </a:pPr>
            <a:r>
              <a:rPr lang="en-US"/>
              <a:t>What informations/data do you need to place the 6 months order for HIV and syphilis testing?</a:t>
            </a:r>
            <a:endParaRPr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/>
              <a:t>Using the provided informations, calculate the quantities to cover the 6 months activities</a:t>
            </a:r>
            <a:endParaRPr/>
          </a:p>
        </p:txBody>
      </p:sp>
      <p:sp>
        <p:nvSpPr>
          <p:cNvPr id="292" name="Google Shape;292;g335f953302c_0_26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3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DE08B45-1D5B-14BD-5819-7F5013A48443}"/>
              </a:ext>
            </a:extLst>
          </p:cNvPr>
          <p:cNvSpPr txBox="1"/>
          <p:nvPr/>
        </p:nvSpPr>
        <p:spPr>
          <a:xfrm>
            <a:off x="432547" y="6483724"/>
            <a:ext cx="8872817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rgbClr val="FFFFFF"/>
                </a:solidFill>
              </a:rPr>
              <a:t>QMS non-lab testing sites - training package – v1.0 | </a:t>
            </a:r>
            <a:r>
              <a:rPr lang="en-US" sz="1000" b="1">
                <a:solidFill>
                  <a:srgbClr val="FFFFFF"/>
                </a:solidFill>
                <a:latin typeface="Calibri"/>
              </a:rPr>
              <a:t>Supply chain management, Quantification and Inventory</a:t>
            </a:r>
            <a:endParaRPr lang="fr-F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35f953302c_0_3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942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Question 1 answers</a:t>
            </a:r>
            <a:endParaRPr/>
          </a:p>
        </p:txBody>
      </p:sp>
      <p:sp>
        <p:nvSpPr>
          <p:cNvPr id="299" name="Google Shape;299;g335f953302c_0_33"/>
          <p:cNvSpPr txBox="1">
            <a:spLocks noGrp="1"/>
          </p:cNvSpPr>
          <p:nvPr>
            <p:ph type="body" idx="1"/>
          </p:nvPr>
        </p:nvSpPr>
        <p:spPr>
          <a:xfrm>
            <a:off x="838200" y="1589515"/>
            <a:ext cx="10515600" cy="444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>What informations and data do you need to place this order?</a:t>
            </a:r>
            <a:endParaRPr b="1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list of necessary commodities to perform those activities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For testing activities: 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PPE material (gloves)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Disinfectant, cotton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Nationally validated tests/consumables (product manufacturer) for each testing activities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For Malaria and syphilis testing: testing algorithm composed of one test only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For HIV: 3-tests algorithm in place. need to order HIV RDT 1, 2 and 3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Average Monthly Consumption (AMC) for each of those items and each testing point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Use data from testing registers 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Calculate AMC over a minimum 3 month period 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The supply time delays (lead time) 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The Buffer Stock for each of the items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The current physical stock for each of the items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Packaging for each test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/>
              <a:t>Name of the person to place the order</a:t>
            </a:r>
            <a:endParaRPr/>
          </a:p>
        </p:txBody>
      </p:sp>
      <p:sp>
        <p:nvSpPr>
          <p:cNvPr id="300" name="Google Shape;300;g335f953302c_0_33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3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B54A86B-4446-6846-FD79-44ED01C14468}"/>
              </a:ext>
            </a:extLst>
          </p:cNvPr>
          <p:cNvSpPr txBox="1"/>
          <p:nvPr/>
        </p:nvSpPr>
        <p:spPr>
          <a:xfrm>
            <a:off x="578224" y="6483722"/>
            <a:ext cx="7841876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rgbClr val="FFFFFF"/>
                </a:solidFill>
              </a:rPr>
              <a:t>QMS non-lab testing sites - training package – v1.0 | </a:t>
            </a:r>
            <a:r>
              <a:rPr lang="en-US" sz="1000" b="1">
                <a:solidFill>
                  <a:srgbClr val="FFFFFF"/>
                </a:solidFill>
                <a:latin typeface="Calibri"/>
              </a:rPr>
              <a:t>Supply chain management, Quantification and Inventory</a:t>
            </a:r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279400" y="372533"/>
            <a:ext cx="10515600" cy="61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Learning objectives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504496" y="1430340"/>
            <a:ext cx="10849303" cy="44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At the end of this module, you should be able to:   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Identify the principles and importance of good supply chain management 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Identify and implement adequate storage conditions</a:t>
            </a:r>
            <a:r>
              <a:rPr lang="en-US" sz="2400"/>
              <a:t> </a:t>
            </a:r>
            <a:endParaRPr/>
          </a:p>
          <a:p>
            <a:pPr marL="97155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Define testing site needs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Define order parameters: Average Monthly Consumption, Buffer and alert stock, lead time…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Calculate quantity to order 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Describe how to inspect the delivery of supplies before acceptance  </a:t>
            </a:r>
            <a:endParaRPr/>
          </a:p>
          <a:p>
            <a:pPr marL="97155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Know good inventory practices and procedure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2</a:t>
            </a:fld>
            <a:endParaRPr sz="1000"/>
          </a:p>
        </p:txBody>
      </p:sp>
      <p:sp>
        <p:nvSpPr>
          <p:cNvPr id="98" name="Google Shape;98;p2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sz="1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35f953302c_0_40"/>
          <p:cNvSpPr txBox="1">
            <a:spLocks noGrp="1"/>
          </p:cNvSpPr>
          <p:nvPr>
            <p:ph type="title"/>
          </p:nvPr>
        </p:nvSpPr>
        <p:spPr>
          <a:xfrm>
            <a:off x="743450" y="187450"/>
            <a:ext cx="10935300" cy="942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Data/informations provided</a:t>
            </a:r>
            <a:endParaRPr/>
          </a:p>
        </p:txBody>
      </p:sp>
      <p:sp>
        <p:nvSpPr>
          <p:cNvPr id="307" name="Google Shape;307;g335f953302c_0_40"/>
          <p:cNvSpPr txBox="1">
            <a:spLocks noGrp="1"/>
          </p:cNvSpPr>
          <p:nvPr>
            <p:ph type="body" idx="1"/>
          </p:nvPr>
        </p:nvSpPr>
        <p:spPr>
          <a:xfrm>
            <a:off x="6894850" y="1187075"/>
            <a:ext cx="5093100" cy="4876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Supply delay (D): 3 months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Buffer stock (BS): 3 months of activities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Period to cover (P): 6 months of activities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Current stock available from physical inventory (S) and packaging: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g335f953302c_0_40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3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graphicFrame>
        <p:nvGraphicFramePr>
          <p:cNvPr id="309" name="Google Shape;309;g335f953302c_0_40"/>
          <p:cNvGraphicFramePr/>
          <p:nvPr>
            <p:extLst>
              <p:ext uri="{D42A27DB-BD31-4B8C-83A1-F6EECF244321}">
                <p14:modId xmlns:p14="http://schemas.microsoft.com/office/powerpoint/2010/main" val="891387090"/>
              </p:ext>
            </p:extLst>
          </p:nvPr>
        </p:nvGraphicFramePr>
        <p:xfrm>
          <a:off x="460350" y="1642871"/>
          <a:ext cx="5774175" cy="4341486"/>
        </p:xfrm>
        <a:graphic>
          <a:graphicData uri="http://schemas.openxmlformats.org/drawingml/2006/table">
            <a:tbl>
              <a:tblPr>
                <a:noFill/>
                <a:tableStyleId>{1412A980-A662-40E6-9285-F42A2BB0D5AA}</a:tableStyleId>
              </a:tblPr>
              <a:tblGrid>
                <a:gridCol w="219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2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4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Syphilis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1D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4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5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Nb of tests performed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negative test results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115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125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106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reactive test results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/>
                    </a:p>
                  </a:txBody>
                  <a:tcPr marL="91425" marR="91425" marT="91425" marB="91425" anchor="b"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 anchor="b"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 anchor="b"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 anchor="b"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 anchor="b"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 anchor="b"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HIV</a:t>
                      </a:r>
                      <a:endParaRPr sz="9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4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5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Nb of HIV tests performed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628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487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413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negative test results (A1)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314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246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reactive test results (A1)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negative test results (A2)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reactive test results (A2)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negative test results (A3)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reactive test results (A3)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10" name="Google Shape;310;g335f953302c_0_40"/>
          <p:cNvSpPr txBox="1"/>
          <p:nvPr/>
        </p:nvSpPr>
        <p:spPr>
          <a:xfrm>
            <a:off x="108937" y="1187075"/>
            <a:ext cx="6477000" cy="4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HIV and syphilis testing indicator forms tables (all testing point combined):</a:t>
            </a:r>
            <a:endParaRPr sz="3100">
              <a:solidFill>
                <a:schemeClr val="dk1"/>
              </a:solidFill>
            </a:endParaRPr>
          </a:p>
        </p:txBody>
      </p:sp>
      <p:graphicFrame>
        <p:nvGraphicFramePr>
          <p:cNvPr id="311" name="Google Shape;311;g335f953302c_0_40"/>
          <p:cNvGraphicFramePr/>
          <p:nvPr/>
        </p:nvGraphicFramePr>
        <p:xfrm>
          <a:off x="7786775" y="3492438"/>
          <a:ext cx="3148675" cy="2407770"/>
        </p:xfrm>
        <a:graphic>
          <a:graphicData uri="http://schemas.openxmlformats.org/drawingml/2006/table">
            <a:tbl>
              <a:tblPr>
                <a:noFill/>
                <a:tableStyleId>{2F8CB9FA-76D6-4F12-8EB8-9C7802618D62}</a:tableStyleId>
              </a:tblPr>
              <a:tblGrid>
                <a:gridCol w="107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2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Test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Quantity available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Packaging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HIV1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700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HIV2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HIV3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Syphilis RDT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350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E20AAB67-C669-3072-8948-1EAB5C9B16DF}"/>
              </a:ext>
            </a:extLst>
          </p:cNvPr>
          <p:cNvSpPr txBox="1"/>
          <p:nvPr/>
        </p:nvSpPr>
        <p:spPr>
          <a:xfrm>
            <a:off x="354106" y="6483721"/>
            <a:ext cx="8054788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rgbClr val="FFFFFF"/>
                </a:solidFill>
              </a:rPr>
              <a:t>QMS non-lab testing sites - training package – v1.0 | </a:t>
            </a:r>
            <a:r>
              <a:rPr lang="en-US" sz="1000" b="1">
                <a:solidFill>
                  <a:srgbClr val="FFFFFF"/>
                </a:solidFill>
                <a:latin typeface="Calibri"/>
              </a:rPr>
              <a:t>Supply chain management, Quantification and Inventory</a:t>
            </a:r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35f953302c_0_67"/>
          <p:cNvSpPr txBox="1">
            <a:spLocks noGrp="1"/>
          </p:cNvSpPr>
          <p:nvPr>
            <p:ph type="title"/>
          </p:nvPr>
        </p:nvSpPr>
        <p:spPr>
          <a:xfrm>
            <a:off x="647700" y="186525"/>
            <a:ext cx="11020500" cy="942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Informations provided- Order form </a:t>
            </a:r>
            <a:endParaRPr/>
          </a:p>
        </p:txBody>
      </p:sp>
      <p:sp>
        <p:nvSpPr>
          <p:cNvPr id="318" name="Google Shape;318;g335f953302c_0_67"/>
          <p:cNvSpPr txBox="1">
            <a:spLocks noGrp="1"/>
          </p:cNvSpPr>
          <p:nvPr>
            <p:ph type="body" idx="1"/>
          </p:nvPr>
        </p:nvSpPr>
        <p:spPr>
          <a:xfrm>
            <a:off x="838200" y="1736203"/>
            <a:ext cx="10515600" cy="444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g335f953302c_0_67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3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graphicFrame>
        <p:nvGraphicFramePr>
          <p:cNvPr id="320" name="Google Shape;320;g335f953302c_0_67"/>
          <p:cNvGraphicFramePr/>
          <p:nvPr/>
        </p:nvGraphicFramePr>
        <p:xfrm>
          <a:off x="735825" y="1366850"/>
          <a:ext cx="10763300" cy="4514536"/>
        </p:xfrm>
        <a:graphic>
          <a:graphicData uri="http://schemas.openxmlformats.org/drawingml/2006/table">
            <a:tbl>
              <a:tblPr>
                <a:noFill/>
                <a:tableStyleId>{1412A980-A662-40E6-9285-F42A2BB0D5AA}</a:tableStyleId>
              </a:tblPr>
              <a:tblGrid>
                <a:gridCol w="68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4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0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97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3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3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74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1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66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code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exact name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Manufacturer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Packaging requested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Average Monthly Consumption (AMC)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Current stock (physical inventory), unit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Buffer stock, unit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to cover, months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Delivery lead time, months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to order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received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A85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Quality of supply received, Y/N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A8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9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CA40582B-6491-A699-5F6F-56923F1070C4}"/>
              </a:ext>
            </a:extLst>
          </p:cNvPr>
          <p:cNvSpPr txBox="1"/>
          <p:nvPr/>
        </p:nvSpPr>
        <p:spPr>
          <a:xfrm>
            <a:off x="645459" y="6483722"/>
            <a:ext cx="770740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rgbClr val="FFFFFF"/>
                </a:solidFill>
              </a:rPr>
              <a:t>QMS non-lab testing sites - training package – v1.0 | </a:t>
            </a:r>
            <a:r>
              <a:rPr lang="en-US" sz="1000" b="1">
                <a:solidFill>
                  <a:srgbClr val="FFFFFF"/>
                </a:solidFill>
                <a:latin typeface="Calibri"/>
              </a:rPr>
              <a:t>Supply chain management, Quantification and Inventory</a:t>
            </a:r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35f953302c_0_49"/>
          <p:cNvSpPr txBox="1">
            <a:spLocks noGrp="1"/>
          </p:cNvSpPr>
          <p:nvPr>
            <p:ph type="title"/>
          </p:nvPr>
        </p:nvSpPr>
        <p:spPr>
          <a:xfrm>
            <a:off x="769175" y="317500"/>
            <a:ext cx="11234700" cy="942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Answers: Average Monthly Consumption calculation</a:t>
            </a:r>
            <a:endParaRPr/>
          </a:p>
        </p:txBody>
      </p:sp>
      <p:sp>
        <p:nvSpPr>
          <p:cNvPr id="327" name="Google Shape;327;g335f953302c_0_49"/>
          <p:cNvSpPr txBox="1">
            <a:spLocks noGrp="1"/>
          </p:cNvSpPr>
          <p:nvPr>
            <p:ph type="body" idx="1"/>
          </p:nvPr>
        </p:nvSpPr>
        <p:spPr>
          <a:xfrm>
            <a:off x="350025" y="1486175"/>
            <a:ext cx="5234100" cy="444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Calculate AMC for each of the tests used over the 5 months period provided: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Syphilis AMC: 113 tests/month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Participant should calculate the AMC for the 3 different tests needed. For each test, must include pos and neg tests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HIV A1 AMC: 387 tests/month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HIV A2 AMC: 29 tests/month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HIV A3 AMC: 27 tests/month</a:t>
            </a:r>
            <a:endParaRPr/>
          </a:p>
        </p:txBody>
      </p:sp>
      <p:sp>
        <p:nvSpPr>
          <p:cNvPr id="328" name="Google Shape;328;g335f953302c_0_49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3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graphicFrame>
        <p:nvGraphicFramePr>
          <p:cNvPr id="329" name="Google Shape;329;g335f953302c_0_49"/>
          <p:cNvGraphicFramePr/>
          <p:nvPr/>
        </p:nvGraphicFramePr>
        <p:xfrm>
          <a:off x="5676875" y="1640675"/>
          <a:ext cx="6327000" cy="3826053"/>
        </p:xfrm>
        <a:graphic>
          <a:graphicData uri="http://schemas.openxmlformats.org/drawingml/2006/table">
            <a:tbl>
              <a:tblPr>
                <a:noFill/>
                <a:tableStyleId>{1412A980-A662-40E6-9285-F42A2BB0D5AA}</a:tableStyleId>
              </a:tblPr>
              <a:tblGrid>
                <a:gridCol w="240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HIV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1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3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4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5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Nb of HIV tests performed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628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487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413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negative test results (A1)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314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246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508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383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343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reactive test results (A1)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41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negative test results (A2)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reactive test results (A2)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negative test results (A3)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Nb of reactive test results (A3)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A1: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334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268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549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418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367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A2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41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7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A3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 sz="10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05CEE9FA-72D1-B86E-0E44-871305498FAD}"/>
              </a:ext>
            </a:extLst>
          </p:cNvPr>
          <p:cNvSpPr txBox="1"/>
          <p:nvPr/>
        </p:nvSpPr>
        <p:spPr>
          <a:xfrm>
            <a:off x="544606" y="6483722"/>
            <a:ext cx="7931523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rgbClr val="FFFFFF"/>
                </a:solidFill>
              </a:rPr>
              <a:t>QMS non-lab testing sites - training package – v1.0 | </a:t>
            </a:r>
            <a:r>
              <a:rPr lang="en-US" sz="1000" b="1">
                <a:solidFill>
                  <a:srgbClr val="FFFFFF"/>
                </a:solidFill>
                <a:latin typeface="Calibri"/>
              </a:rPr>
              <a:t>Supply chain management, Quantification and Inventory</a:t>
            </a:r>
            <a:endParaRPr lang="fr-F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35f953302c_0_60"/>
          <p:cNvSpPr txBox="1">
            <a:spLocks noGrp="1"/>
          </p:cNvSpPr>
          <p:nvPr>
            <p:ph type="title"/>
          </p:nvPr>
        </p:nvSpPr>
        <p:spPr>
          <a:xfrm>
            <a:off x="171450" y="162700"/>
            <a:ext cx="105156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Answer - Order calculation </a:t>
            </a:r>
            <a:endParaRPr/>
          </a:p>
        </p:txBody>
      </p:sp>
      <p:sp>
        <p:nvSpPr>
          <p:cNvPr id="336" name="Google Shape;336;g335f953302c_0_60"/>
          <p:cNvSpPr txBox="1">
            <a:spLocks noGrp="1"/>
          </p:cNvSpPr>
          <p:nvPr>
            <p:ph type="body" idx="1"/>
          </p:nvPr>
        </p:nvSpPr>
        <p:spPr>
          <a:xfrm>
            <a:off x="600075" y="737800"/>
            <a:ext cx="11264100" cy="444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Formula: </a:t>
            </a:r>
            <a:r>
              <a:rPr lang="en-US" sz="2500" b="1">
                <a:solidFill>
                  <a:srgbClr val="1D3641"/>
                </a:solidFill>
                <a:latin typeface="Calibri"/>
                <a:ea typeface="Calibri"/>
                <a:cs typeface="Calibri"/>
                <a:sym typeface="Calibri"/>
              </a:rPr>
              <a:t>Quantity to order Q = AMC x (P + D) + BS – S             </a:t>
            </a:r>
            <a:r>
              <a:rPr lang="en-US" sz="2600" b="1">
                <a:solidFill>
                  <a:srgbClr val="1D364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>
                <a:solidFill>
                  <a:srgbClr val="1D3641"/>
                </a:solidFill>
                <a:latin typeface="Calibri"/>
                <a:ea typeface="Calibri"/>
                <a:cs typeface="Calibri"/>
                <a:sym typeface="Calibri"/>
              </a:rPr>
              <a:t>(eg: HIV A1 :  Q = 386 x (6 +3) + 1158 - 700 = 3932 tests)</a:t>
            </a:r>
            <a:endParaRPr sz="1100">
              <a:solidFill>
                <a:srgbClr val="1D364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500" b="1">
              <a:solidFill>
                <a:srgbClr val="1D364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500" b="1">
              <a:solidFill>
                <a:srgbClr val="1D36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g335f953302c_0_60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300" cy="57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graphicFrame>
        <p:nvGraphicFramePr>
          <p:cNvPr id="338" name="Google Shape;338;g335f953302c_0_60"/>
          <p:cNvGraphicFramePr/>
          <p:nvPr/>
        </p:nvGraphicFramePr>
        <p:xfrm>
          <a:off x="520475" y="1378725"/>
          <a:ext cx="11264025" cy="4836525"/>
        </p:xfrm>
        <a:graphic>
          <a:graphicData uri="http://schemas.openxmlformats.org/drawingml/2006/table">
            <a:tbl>
              <a:tblPr>
                <a:noFill/>
                <a:tableStyleId>{1412A980-A662-40E6-9285-F42A2BB0D5AA}</a:tableStyleId>
              </a:tblPr>
              <a:tblGrid>
                <a:gridCol w="68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4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0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97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3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3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74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725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2994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code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Item exact name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manufacturer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packaging requested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Average Monthly Consumption </a:t>
                      </a:r>
                      <a:r>
                        <a:rPr lang="en-US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AMC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current stock (physical inventory), unit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</a:t>
                      </a:r>
                      <a:r>
                        <a:rPr lang="en-US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buffer stock, unit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BS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 to cover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delivery lead time, months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to order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received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A85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quality of supply received, Y/N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A8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HIV A1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XXX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100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387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700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1158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6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40 kits/ 3941 tests 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4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HIV A2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XXX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29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87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6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 kits/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303 tests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4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HIV A3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XXX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20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27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85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6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12 kits/ 239 tests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4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Syphilis RDT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XXX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113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350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339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6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41 kits/ 1006 tests</a:t>
                      </a: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28575" marR="2857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89C4290F-0C70-6D7E-AEDA-74E5EC5E6421}"/>
              </a:ext>
            </a:extLst>
          </p:cNvPr>
          <p:cNvSpPr txBox="1"/>
          <p:nvPr/>
        </p:nvSpPr>
        <p:spPr>
          <a:xfrm>
            <a:off x="522194" y="6483724"/>
            <a:ext cx="6979023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rgbClr val="FFFFFF"/>
                </a:solidFill>
              </a:rPr>
              <a:t>QMS non-lab testing sites - training package – v1.0 | </a:t>
            </a:r>
            <a:r>
              <a:rPr lang="en-US" sz="1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Supply chain management, Quantification and Inventory</a:t>
            </a:r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3"/>
          <p:cNvSpPr txBox="1">
            <a:spLocks noGrp="1"/>
          </p:cNvSpPr>
          <p:nvPr>
            <p:ph type="title"/>
          </p:nvPr>
        </p:nvSpPr>
        <p:spPr>
          <a:xfrm>
            <a:off x="508591" y="169354"/>
            <a:ext cx="10515600" cy="94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What is good supply chain management?</a:t>
            </a:r>
            <a:endParaRPr/>
          </a:p>
        </p:txBody>
      </p:sp>
      <p:sp>
        <p:nvSpPr>
          <p:cNvPr id="104" name="Google Shape;104;p33"/>
          <p:cNvSpPr txBox="1">
            <a:spLocks noGrp="1"/>
          </p:cNvSpPr>
          <p:nvPr>
            <p:ph type="body" idx="1"/>
          </p:nvPr>
        </p:nvSpPr>
        <p:spPr>
          <a:xfrm>
            <a:off x="231500" y="927113"/>
            <a:ext cx="8405212" cy="3781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457200" lvl="0" indent="-34530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3159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When you have all the needed tests, materials, equipments, and consumables </a:t>
            </a:r>
            <a:r>
              <a:rPr lang="en-US" sz="2600" u="sng">
                <a:latin typeface="Calibri"/>
                <a:ea typeface="Calibri"/>
                <a:cs typeface="Calibri"/>
                <a:sym typeface="Calibri"/>
              </a:rPr>
              <a:t>when you need them: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530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3159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No stock rupture</a:t>
            </a:r>
            <a:endParaRPr/>
          </a:p>
          <a:p>
            <a:pPr marL="457200" lvl="0" indent="-34530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3159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No overstock, no expired items</a:t>
            </a:r>
            <a:endParaRPr/>
          </a:p>
          <a:p>
            <a:pPr marL="457200" lvl="0" indent="-34530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3159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Stock available to cover X (to be decided by country) months of activities + Buffer stock (to cover activity in case of any issue)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27186"/>
              <a:buNone/>
            </a:pPr>
            <a:endParaRPr sz="17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530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3159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Appropriate storage conditions (appropriate humidity, temperature, and space)</a:t>
            </a:r>
            <a:endParaRPr/>
          </a:p>
          <a:p>
            <a:pPr marL="1016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67567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3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grpSp>
        <p:nvGrpSpPr>
          <p:cNvPr id="106" name="Google Shape;106;p33"/>
          <p:cNvGrpSpPr/>
          <p:nvPr/>
        </p:nvGrpSpPr>
        <p:grpSpPr>
          <a:xfrm>
            <a:off x="8648275" y="1352479"/>
            <a:ext cx="3314546" cy="3128177"/>
            <a:chOff x="1090428" y="78990"/>
            <a:chExt cx="2813706" cy="2655724"/>
          </a:xfrm>
        </p:grpSpPr>
        <p:sp>
          <p:nvSpPr>
            <p:cNvPr id="107" name="Google Shape;107;p33"/>
            <p:cNvSpPr/>
            <p:nvPr/>
          </p:nvSpPr>
          <p:spPr>
            <a:xfrm>
              <a:off x="1680136" y="78990"/>
              <a:ext cx="1634291" cy="1634291"/>
            </a:xfrm>
            <a:prstGeom prst="ellipse">
              <a:avLst/>
            </a:prstGeom>
            <a:solidFill>
              <a:schemeClr val="accent1">
                <a:alpha val="49411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33"/>
            <p:cNvSpPr txBox="1"/>
            <p:nvPr/>
          </p:nvSpPr>
          <p:spPr>
            <a:xfrm>
              <a:off x="1898041" y="364991"/>
              <a:ext cx="1198480" cy="735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Ensures availability </a:t>
              </a: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what is needed</a:t>
              </a:r>
              <a:r>
                <a:rPr lang="en-US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when needed</a:t>
              </a: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33"/>
            <p:cNvSpPr/>
            <p:nvPr/>
          </p:nvSpPr>
          <p:spPr>
            <a:xfrm>
              <a:off x="2269843" y="1100423"/>
              <a:ext cx="1634291" cy="1634291"/>
            </a:xfrm>
            <a:prstGeom prst="ellipse">
              <a:avLst/>
            </a:prstGeom>
            <a:solidFill>
              <a:schemeClr val="accent1">
                <a:alpha val="49411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33"/>
            <p:cNvSpPr txBox="1"/>
            <p:nvPr/>
          </p:nvSpPr>
          <p:spPr>
            <a:xfrm>
              <a:off x="2769663" y="1522615"/>
              <a:ext cx="980575" cy="8988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ensures good storage conditions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3"/>
            <p:cNvSpPr/>
            <p:nvPr/>
          </p:nvSpPr>
          <p:spPr>
            <a:xfrm>
              <a:off x="1090428" y="1100423"/>
              <a:ext cx="1634291" cy="1634291"/>
            </a:xfrm>
            <a:prstGeom prst="ellipse">
              <a:avLst/>
            </a:prstGeom>
            <a:solidFill>
              <a:schemeClr val="accent1">
                <a:alpha val="49411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33"/>
            <p:cNvSpPr txBox="1"/>
            <p:nvPr/>
          </p:nvSpPr>
          <p:spPr>
            <a:xfrm>
              <a:off x="1244324" y="1522615"/>
              <a:ext cx="980575" cy="8988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Minimizes wastage and stock out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33"/>
          <p:cNvGrpSpPr/>
          <p:nvPr/>
        </p:nvGrpSpPr>
        <p:grpSpPr>
          <a:xfrm>
            <a:off x="2331564" y="4480513"/>
            <a:ext cx="6316759" cy="1757852"/>
            <a:chOff x="557361" y="0"/>
            <a:chExt cx="6316759" cy="1757852"/>
          </a:xfrm>
        </p:grpSpPr>
        <p:sp>
          <p:nvSpPr>
            <p:cNvPr id="114" name="Google Shape;114;p33"/>
            <p:cNvSpPr/>
            <p:nvPr/>
          </p:nvSpPr>
          <p:spPr>
            <a:xfrm>
              <a:off x="557361" y="0"/>
              <a:ext cx="6316759" cy="175785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AD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33"/>
            <p:cNvSpPr/>
            <p:nvPr/>
          </p:nvSpPr>
          <p:spPr>
            <a:xfrm>
              <a:off x="568972" y="527355"/>
              <a:ext cx="6293536" cy="70314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33"/>
            <p:cNvSpPr txBox="1"/>
            <p:nvPr/>
          </p:nvSpPr>
          <p:spPr>
            <a:xfrm>
              <a:off x="603296" y="561679"/>
              <a:ext cx="6224888" cy="6344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Proper Supply chain management = Uninterrupted testing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" name="Google Shape;117;p33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Inventory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4"/>
          <p:cNvSpPr txBox="1">
            <a:spLocks noGrp="1"/>
          </p:cNvSpPr>
          <p:nvPr>
            <p:ph type="title"/>
          </p:nvPr>
        </p:nvSpPr>
        <p:spPr>
          <a:xfrm>
            <a:off x="309562" y="0"/>
            <a:ext cx="10515600" cy="94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Who is responsible for supply chain management?</a:t>
            </a:r>
            <a:endParaRPr/>
          </a:p>
        </p:txBody>
      </p:sp>
      <p:sp>
        <p:nvSpPr>
          <p:cNvPr id="123" name="Google Shape;123;p34"/>
          <p:cNvSpPr txBox="1">
            <a:spLocks noGrp="1"/>
          </p:cNvSpPr>
          <p:nvPr>
            <p:ph type="body" idx="1"/>
          </p:nvPr>
        </p:nvSpPr>
        <p:spPr>
          <a:xfrm>
            <a:off x="142075" y="942814"/>
            <a:ext cx="11882439" cy="3630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In the testing site:  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Testing provider: identify needs, store items adequately, fill stock cards, and prepare the order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Site pharmacist/store manager receives orders, organizes the store, delivers items to different testing points, performs inventories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Site supervisor oversees the storage conditions, consumption, and ordering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At the district and central level, a designated person gathers all the orders, analyzes the consumption, and authorizes the delivery from the central warehouse.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4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grpSp>
        <p:nvGrpSpPr>
          <p:cNvPr id="125" name="Google Shape;125;p34"/>
          <p:cNvGrpSpPr/>
          <p:nvPr/>
        </p:nvGrpSpPr>
        <p:grpSpPr>
          <a:xfrm>
            <a:off x="2100997" y="4647691"/>
            <a:ext cx="8580786" cy="1619833"/>
            <a:chOff x="1406469" y="313"/>
            <a:chExt cx="8580786" cy="1619833"/>
          </a:xfrm>
        </p:grpSpPr>
        <p:sp>
          <p:nvSpPr>
            <p:cNvPr id="126" name="Google Shape;126;p34"/>
            <p:cNvSpPr/>
            <p:nvPr/>
          </p:nvSpPr>
          <p:spPr>
            <a:xfrm>
              <a:off x="1406469" y="313"/>
              <a:ext cx="8580786" cy="1619833"/>
            </a:xfrm>
            <a:prstGeom prst="chevron">
              <a:avLst>
                <a:gd name="adj" fmla="val 50000"/>
              </a:avLst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34"/>
            <p:cNvSpPr txBox="1"/>
            <p:nvPr/>
          </p:nvSpPr>
          <p:spPr>
            <a:xfrm>
              <a:off x="2216386" y="313"/>
              <a:ext cx="6960953" cy="1619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50" tIns="17775" rIns="0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Need to train the staff at different levels on «supply chain management», know the supply chain process, and how to place orders. </a:t>
              </a: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34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>
                <a:ea typeface="Calibri"/>
              </a:rPr>
              <a:t>QMS non-lab testing sites - training package – v1.0 | </a:t>
            </a:r>
            <a:r>
              <a:rPr lang="en-US" dirty="0">
                <a:latin typeface="Calibri"/>
                <a:ea typeface="Calibri"/>
                <a:cs typeface="Calibri"/>
              </a:rPr>
              <a:t>Supply chain management, Quantification and Inventory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"/>
          <p:cNvSpPr txBox="1">
            <a:spLocks noGrp="1"/>
          </p:cNvSpPr>
          <p:nvPr>
            <p:ph type="title"/>
          </p:nvPr>
        </p:nvSpPr>
        <p:spPr>
          <a:xfrm>
            <a:off x="347133" y="74930"/>
            <a:ext cx="11516917" cy="94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To implement good supply chain management, you need to know: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0"/>
          <p:cNvSpPr txBox="1">
            <a:spLocks noGrp="1"/>
          </p:cNvSpPr>
          <p:nvPr>
            <p:ph type="body" idx="1"/>
          </p:nvPr>
        </p:nvSpPr>
        <p:spPr>
          <a:xfrm>
            <a:off x="327950" y="1037125"/>
            <a:ext cx="11536200" cy="51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What do you need?</a:t>
            </a:r>
            <a:endParaRPr/>
          </a:p>
          <a:p>
            <a:pPr marL="685800" lvl="1" indent="-238897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What? specifications for commodities </a:t>
            </a:r>
            <a:r>
              <a:rPr lang="en-US" sz="2000" baseline="30000">
                <a:latin typeface="Calibri"/>
                <a:ea typeface="Calibri"/>
                <a:cs typeface="Calibri"/>
                <a:sym typeface="Calibri"/>
              </a:rPr>
              <a:t>1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38897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How much? What is your average monthly consumption (AMC), Buffer and Alert stocks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2861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For how long?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What are the appropriate storage conditions for each item?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Where and how to store?  sufficient storage capacity?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When was the last order?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What and how much was ordered?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When did this order arrive? Was the order complete?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How much of the received stock has been consumed?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What is your available stock (stock balance) for each item and each lot number?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How many months of activities does this stock cover?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When to order?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How much to order?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62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What is the supply time?</a:t>
            </a:r>
            <a:endParaRPr/>
          </a:p>
        </p:txBody>
      </p:sp>
      <p:sp>
        <p:nvSpPr>
          <p:cNvPr id="135" name="Google Shape;135;p10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5</a:t>
            </a:fld>
            <a:endParaRPr sz="1000"/>
          </a:p>
        </p:txBody>
      </p:sp>
      <p:sp>
        <p:nvSpPr>
          <p:cNvPr id="136" name="Google Shape;136;p10"/>
          <p:cNvSpPr txBox="1"/>
          <p:nvPr/>
        </p:nvSpPr>
        <p:spPr>
          <a:xfrm>
            <a:off x="0" y="6131616"/>
            <a:ext cx="10634400" cy="2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use tests approved in your country. Ensure that country requirements for sample collection swabs, disinfectants and PPE are followed. Only obtain supplies from reputable suppliers.</a:t>
            </a:r>
            <a:endParaRPr sz="1000" b="0" i="0" u="none" strike="noStrike" cap="none">
              <a:solidFill>
                <a:srgbClr val="7A7A7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0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5"/>
          <p:cNvSpPr txBox="1">
            <a:spLocks noGrp="1"/>
          </p:cNvSpPr>
          <p:nvPr>
            <p:ph type="title"/>
          </p:nvPr>
        </p:nvSpPr>
        <p:spPr>
          <a:xfrm>
            <a:off x="335901" y="262528"/>
            <a:ext cx="91695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b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36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Supply chain and inventory tasks</a:t>
            </a:r>
            <a:endParaRPr/>
          </a:p>
        </p:txBody>
      </p:sp>
      <p:sp>
        <p:nvSpPr>
          <p:cNvPr id="143" name="Google Shape;143;p35"/>
          <p:cNvSpPr txBox="1">
            <a:spLocks noGrp="1"/>
          </p:cNvSpPr>
          <p:nvPr>
            <p:ph type="sldNum" idx="12"/>
          </p:nvPr>
        </p:nvSpPr>
        <p:spPr>
          <a:xfrm>
            <a:off x="11646379" y="6551354"/>
            <a:ext cx="246536" cy="212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5570" marR="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4" name="Google Shape;144;p35"/>
          <p:cNvGrpSpPr/>
          <p:nvPr/>
        </p:nvGrpSpPr>
        <p:grpSpPr>
          <a:xfrm>
            <a:off x="2546553" y="895875"/>
            <a:ext cx="6869737" cy="5203876"/>
            <a:chOff x="1221976" y="2646"/>
            <a:chExt cx="5684045" cy="5413374"/>
          </a:xfrm>
        </p:grpSpPr>
        <p:sp>
          <p:nvSpPr>
            <p:cNvPr id="145" name="Google Shape;145;p35"/>
            <p:cNvSpPr/>
            <p:nvPr/>
          </p:nvSpPr>
          <p:spPr>
            <a:xfrm>
              <a:off x="1221978" y="2646"/>
              <a:ext cx="2706687" cy="1624012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35"/>
            <p:cNvSpPr txBox="1"/>
            <p:nvPr/>
          </p:nvSpPr>
          <p:spPr>
            <a:xfrm>
              <a:off x="1221978" y="2646"/>
              <a:ext cx="2706687" cy="16240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Identify and update your needs: </a:t>
              </a: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Develop, update, and submit a list of needs to management</a:t>
              </a: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35"/>
            <p:cNvSpPr/>
            <p:nvPr/>
          </p:nvSpPr>
          <p:spPr>
            <a:xfrm>
              <a:off x="4199334" y="2646"/>
              <a:ext cx="2706687" cy="1624012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35"/>
            <p:cNvSpPr txBox="1"/>
            <p:nvPr/>
          </p:nvSpPr>
          <p:spPr>
            <a:xfrm>
              <a:off x="4199334" y="2646"/>
              <a:ext cx="2706687" cy="16240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Ensure proper storage conditions and good cycling of stock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5"/>
            <p:cNvSpPr/>
            <p:nvPr/>
          </p:nvSpPr>
          <p:spPr>
            <a:xfrm>
              <a:off x="1221978" y="1897327"/>
              <a:ext cx="2706687" cy="1624012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35"/>
            <p:cNvSpPr txBox="1"/>
            <p:nvPr/>
          </p:nvSpPr>
          <p:spPr>
            <a:xfrm>
              <a:off x="1221976" y="1897317"/>
              <a:ext cx="2706600" cy="162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Manage inventory: </a:t>
              </a: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Perform regular inventory</a:t>
              </a: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maintain proper records and analyse data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5"/>
            <p:cNvSpPr/>
            <p:nvPr/>
          </p:nvSpPr>
          <p:spPr>
            <a:xfrm>
              <a:off x="4199334" y="1897327"/>
              <a:ext cx="2706687" cy="1624012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35"/>
            <p:cNvSpPr txBox="1"/>
            <p:nvPr/>
          </p:nvSpPr>
          <p:spPr>
            <a:xfrm>
              <a:off x="4199334" y="1897327"/>
              <a:ext cx="2706687" cy="16240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Calculate monthly consumption, buffer stock and alert stocks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35"/>
            <p:cNvSpPr/>
            <p:nvPr/>
          </p:nvSpPr>
          <p:spPr>
            <a:xfrm>
              <a:off x="1221978" y="3792008"/>
              <a:ext cx="2706687" cy="1624012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35"/>
            <p:cNvSpPr txBox="1"/>
            <p:nvPr/>
          </p:nvSpPr>
          <p:spPr>
            <a:xfrm>
              <a:off x="1221978" y="3792008"/>
              <a:ext cx="2706687" cy="16240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Decide when, what, and quantity to re-order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35"/>
            <p:cNvSpPr/>
            <p:nvPr/>
          </p:nvSpPr>
          <p:spPr>
            <a:xfrm>
              <a:off x="4199334" y="3792008"/>
              <a:ext cx="2706687" cy="1624012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35"/>
            <p:cNvSpPr txBox="1"/>
            <p:nvPr/>
          </p:nvSpPr>
          <p:spPr>
            <a:xfrm>
              <a:off x="4199334" y="3792008"/>
              <a:ext cx="2706687" cy="16240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Inspect incoming orders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7" name="Google Shape;157;p35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dirty="0">
                <a:latin typeface="Calibri"/>
                <a:ea typeface="Calibri"/>
                <a:cs typeface="Calibri"/>
              </a:rPr>
              <a:t>Supply chain management, Quantification and Inventory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 txBox="1">
            <a:spLocks noGrp="1"/>
          </p:cNvSpPr>
          <p:nvPr>
            <p:ph type="title"/>
          </p:nvPr>
        </p:nvSpPr>
        <p:spPr>
          <a:xfrm>
            <a:off x="346075" y="228325"/>
            <a:ext cx="11517900" cy="9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Ensuring proper storage conditions and good cycling - store rooms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7"/>
          <p:cNvSpPr txBox="1">
            <a:spLocks noGrp="1"/>
          </p:cNvSpPr>
          <p:nvPr>
            <p:ph type="body" idx="1"/>
          </p:nvPr>
        </p:nvSpPr>
        <p:spPr>
          <a:xfrm>
            <a:off x="346075" y="1224056"/>
            <a:ext cx="7315200" cy="48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1907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1428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Place items on shelves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1907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1428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Organize existing and new shipments by expiry dates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1907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1428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Keep the storeroom clean, organized, and locked 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1907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1428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Store according to manufacturers’ instructions (e.g., 2–30°C)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1907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1428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Keep temperature record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1907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1428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Store items away from direct sunlight</a:t>
            </a:r>
            <a:endParaRPr/>
          </a:p>
          <a:p>
            <a:pPr marL="228600" lvl="0" indent="-21907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1428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Stored items away from humidity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6606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Calibri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discuss with your logistic team any improvements needed (shelves, high temperature…)</a:t>
            </a:r>
            <a:endParaRPr/>
          </a:p>
        </p:txBody>
      </p:sp>
      <p:sp>
        <p:nvSpPr>
          <p:cNvPr id="164" name="Google Shape;164;p17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7</a:t>
            </a:fld>
            <a:endParaRPr sz="1000"/>
          </a:p>
        </p:txBody>
      </p:sp>
      <p:sp>
        <p:nvSpPr>
          <p:cNvPr id="165" name="Google Shape;165;p17"/>
          <p:cNvSpPr txBox="1"/>
          <p:nvPr/>
        </p:nvSpPr>
        <p:spPr>
          <a:xfrm>
            <a:off x="9168663" y="1506725"/>
            <a:ext cx="1943100" cy="31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Storerooms</a:t>
            </a: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6" name="Google Shape;16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7864" y="1879607"/>
            <a:ext cx="3886187" cy="2438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77864" y="4394207"/>
            <a:ext cx="3886187" cy="1676399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7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8"/>
          <p:cNvSpPr txBox="1">
            <a:spLocks noGrp="1"/>
          </p:cNvSpPr>
          <p:nvPr>
            <p:ph type="body" idx="1"/>
          </p:nvPr>
        </p:nvSpPr>
        <p:spPr>
          <a:xfrm>
            <a:off x="293119" y="1208620"/>
            <a:ext cx="8197919" cy="4812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4033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Label all supplies with the date received and the date first opened 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4033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Rotate stock using “first expired, first out” to ensure that expired reagents are not used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4033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Expired reagents should be separated, marked as "</a:t>
            </a:r>
            <a:r>
              <a:rPr lang="en-US" sz="2800" b="1">
                <a:latin typeface="Calibri"/>
                <a:ea typeface="Calibri"/>
                <a:cs typeface="Calibri"/>
                <a:sym typeface="Calibri"/>
              </a:rPr>
              <a:t>Expired − Do not use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", and then discarded according to the manufacturer's instructions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4033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Store according to manufacturers’ instructions (e.g., 2–30°C)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4033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Store items away from direct sunlight and humidity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4033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Identify adequate testing site stock levels based on workload, storage capacity, supply availability, and frequency of re-supply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8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8</a:t>
            </a:fld>
            <a:endParaRPr sz="1000"/>
          </a:p>
        </p:txBody>
      </p:sp>
      <p:grpSp>
        <p:nvGrpSpPr>
          <p:cNvPr id="175" name="Google Shape;175;p18"/>
          <p:cNvGrpSpPr/>
          <p:nvPr/>
        </p:nvGrpSpPr>
        <p:grpSpPr>
          <a:xfrm>
            <a:off x="8333384" y="1710757"/>
            <a:ext cx="3217332" cy="3803958"/>
            <a:chOff x="6096000" y="1825752"/>
            <a:chExt cx="4472939" cy="4264151"/>
          </a:xfrm>
        </p:grpSpPr>
        <p:pic>
          <p:nvPicPr>
            <p:cNvPr id="176" name="Google Shape;176;p1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096000" y="4267200"/>
              <a:ext cx="4472939" cy="182270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7" name="Google Shape;177;p1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096000" y="1825752"/>
              <a:ext cx="4472939" cy="240182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8" name="Google Shape;178;p18"/>
          <p:cNvSpPr txBox="1"/>
          <p:nvPr/>
        </p:nvSpPr>
        <p:spPr>
          <a:xfrm>
            <a:off x="9441881" y="1208620"/>
            <a:ext cx="2108835" cy="31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1D3641"/>
                </a:solidFill>
                <a:latin typeface="Calibri"/>
                <a:ea typeface="Calibri"/>
                <a:cs typeface="Calibri"/>
                <a:sym typeface="Calibri"/>
              </a:rPr>
              <a:t>Testing area</a:t>
            </a: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8"/>
          <p:cNvSpPr txBox="1">
            <a:spLocks noGrp="1"/>
          </p:cNvSpPr>
          <p:nvPr>
            <p:ph type="title"/>
          </p:nvPr>
        </p:nvSpPr>
        <p:spPr>
          <a:xfrm>
            <a:off x="551102" y="132033"/>
            <a:ext cx="10515600" cy="942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Ensuring proper storage conditions and good cycling- Testing areas</a:t>
            </a:r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QMS non-lab testing sites - training package – v1.0 | </a:t>
            </a:r>
            <a:r>
              <a:rPr lang="en-US" sz="1000" dirty="0">
                <a:latin typeface="Calibri"/>
                <a:ea typeface="Calibri"/>
                <a:cs typeface="Calibri"/>
                <a:sym typeface="Calibri"/>
              </a:rPr>
              <a:t>Supply chain management, Quantification and Inventory</a:t>
            </a:r>
            <a:endParaRPr lang="fr-FR" dirty="0"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6"/>
          <p:cNvSpPr txBox="1">
            <a:spLocks noGrp="1"/>
          </p:cNvSpPr>
          <p:nvPr>
            <p:ph type="body" idx="1"/>
          </p:nvPr>
        </p:nvSpPr>
        <p:spPr>
          <a:xfrm>
            <a:off x="246075" y="1234425"/>
            <a:ext cx="9123000" cy="48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b="1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Must know each items appropriate storage conditions (temperature, humidity) </a:t>
            </a:r>
            <a:endParaRPr b="1"/>
          </a:p>
          <a:p>
            <a:pPr marL="1016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b="1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Must implement those conditions in collaboration with logistics and pharmacy teams: </a:t>
            </a:r>
            <a:endParaRPr b="1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Must have the tools: thermometer, 3M card, tags... 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Must monitor: Temperature log (morning and evening)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Arial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alibri"/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Define responsibilities: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alibri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- Who is doing what?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alibri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- What to do in case of problems (temperature breaches)?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Arial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1016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               !!! And take action: inform/correct !!!</a:t>
            </a:r>
            <a:endParaRPr/>
          </a:p>
        </p:txBody>
      </p:sp>
      <p:sp>
        <p:nvSpPr>
          <p:cNvPr id="186" name="Google Shape;186;p36"/>
          <p:cNvSpPr txBox="1">
            <a:spLocks noGrp="1"/>
          </p:cNvSpPr>
          <p:nvPr>
            <p:ph type="sldNum" idx="12"/>
          </p:nvPr>
        </p:nvSpPr>
        <p:spPr>
          <a:xfrm>
            <a:off x="11353799" y="6311900"/>
            <a:ext cx="510252" cy="575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grpSp>
        <p:nvGrpSpPr>
          <p:cNvPr id="187" name="Google Shape;187;p36"/>
          <p:cNvGrpSpPr/>
          <p:nvPr/>
        </p:nvGrpSpPr>
        <p:grpSpPr>
          <a:xfrm>
            <a:off x="9215075" y="888770"/>
            <a:ext cx="2976816" cy="1740833"/>
            <a:chOff x="68732" y="406995"/>
            <a:chExt cx="2917303" cy="1695396"/>
          </a:xfrm>
        </p:grpSpPr>
        <p:sp>
          <p:nvSpPr>
            <p:cNvPr id="188" name="Google Shape;188;p36"/>
            <p:cNvSpPr/>
            <p:nvPr/>
          </p:nvSpPr>
          <p:spPr>
            <a:xfrm>
              <a:off x="68732" y="406995"/>
              <a:ext cx="1695396" cy="1695396"/>
            </a:xfrm>
            <a:prstGeom prst="ellipse">
              <a:avLst/>
            </a:prstGeom>
            <a:solidFill>
              <a:schemeClr val="accent1">
                <a:alpha val="49411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36"/>
            <p:cNvSpPr txBox="1"/>
            <p:nvPr/>
          </p:nvSpPr>
          <p:spPr>
            <a:xfrm>
              <a:off x="305476" y="606919"/>
              <a:ext cx="977525" cy="12955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Many reagents must be kept at « room temperature » under 25°C -30°C (instruction on the packaging) </a:t>
              </a:r>
              <a:endPara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36"/>
            <p:cNvSpPr/>
            <p:nvPr/>
          </p:nvSpPr>
          <p:spPr>
            <a:xfrm>
              <a:off x="1290639" y="406995"/>
              <a:ext cx="1695396" cy="1695396"/>
            </a:xfrm>
            <a:prstGeom prst="ellipse">
              <a:avLst/>
            </a:prstGeom>
            <a:solidFill>
              <a:schemeClr val="accent1">
                <a:alpha val="49411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36"/>
            <p:cNvSpPr txBox="1"/>
            <p:nvPr/>
          </p:nvSpPr>
          <p:spPr>
            <a:xfrm>
              <a:off x="1771765" y="606919"/>
              <a:ext cx="977525" cy="12955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Equipment (fridges, analyzers…) do not work well if the temperature is too hot.</a:t>
              </a:r>
              <a:endPara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2" name="Google Shape;192;p36"/>
          <p:cNvSpPr txBox="1"/>
          <p:nvPr/>
        </p:nvSpPr>
        <p:spPr>
          <a:xfrm>
            <a:off x="373126" y="118525"/>
            <a:ext cx="11305500" cy="9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US" sz="36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Ensure proper storage conditions according to manufacturer’s requirements</a:t>
            </a:r>
            <a:r>
              <a:rPr lang="en-US"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3" name="Google Shape;193;p36" descr="A graph paper with a number of times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11158" y="2937798"/>
            <a:ext cx="4799828" cy="3003002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36"/>
          <p:cNvSpPr txBox="1">
            <a:spLocks noGrp="1"/>
          </p:cNvSpPr>
          <p:nvPr>
            <p:ph type="ftr" idx="11"/>
          </p:nvPr>
        </p:nvSpPr>
        <p:spPr>
          <a:xfrm>
            <a:off x="866775" y="6311900"/>
            <a:ext cx="73152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>
                <a:ea typeface="Calibri"/>
              </a:rPr>
              <a:t>QMS non-lab testing sites - training package – v1.0 | </a:t>
            </a:r>
            <a:r>
              <a:rPr lang="en-US" dirty="0">
                <a:latin typeface="Calibri"/>
                <a:ea typeface="Calibri"/>
                <a:cs typeface="Calibri"/>
              </a:rPr>
              <a:t>Supply chain management, Quantification and Inventory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0">
      <a:dk1>
        <a:srgbClr val="424242"/>
      </a:dk1>
      <a:lt1>
        <a:srgbClr val="FFFFFF"/>
      </a:lt1>
      <a:dk2>
        <a:srgbClr val="44546A"/>
      </a:dk2>
      <a:lt2>
        <a:srgbClr val="E7E6E6"/>
      </a:lt2>
      <a:accent1>
        <a:srgbClr val="0087BC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Grand écran</PresentationFormat>
  <Slides>23</Slides>
  <Notes>23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Office Theme</vt:lpstr>
      <vt:lpstr>05</vt:lpstr>
      <vt:lpstr>Learning objectives</vt:lpstr>
      <vt:lpstr>What is good supply chain management?</vt:lpstr>
      <vt:lpstr>Who is responsible for supply chain management?</vt:lpstr>
      <vt:lpstr>To implement good supply chain management, you need to know:</vt:lpstr>
      <vt:lpstr>Supply chain and inventory tasks</vt:lpstr>
      <vt:lpstr>Ensuring proper storage conditions and good cycling - store rooms</vt:lpstr>
      <vt:lpstr>Ensuring proper storage conditions and good cycling- Testing areas</vt:lpstr>
      <vt:lpstr>Présentation PowerPoint</vt:lpstr>
      <vt:lpstr>Inventory management- inventory book (1/3)</vt:lpstr>
      <vt:lpstr>Inventory management (2/3) - stock card </vt:lpstr>
      <vt:lpstr>Présentation PowerPoint</vt:lpstr>
      <vt:lpstr>Ordering process (1/3)</vt:lpstr>
      <vt:lpstr>Ordering process (2/3)</vt:lpstr>
      <vt:lpstr>Ordering process (3/3)</vt:lpstr>
      <vt:lpstr>Inspect orders at reception</vt:lpstr>
      <vt:lpstr>Questions?  Exercise: how to calculate order quantity?</vt:lpstr>
      <vt:lpstr>Exercise- How to calculate order quantities?</vt:lpstr>
      <vt:lpstr>Question 1 answers</vt:lpstr>
      <vt:lpstr>Data/informations provided</vt:lpstr>
      <vt:lpstr>Informations provided- Order form </vt:lpstr>
      <vt:lpstr>Answers: Average Monthly Consumption calculation</vt:lpstr>
      <vt:lpstr>Answer - Order calculation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JOHN ROSS PAPA</dc:creator>
  <cp:revision>42</cp:revision>
  <dcterms:created xsi:type="dcterms:W3CDTF">2020-10-08T10:02:18Z</dcterms:created>
  <dcterms:modified xsi:type="dcterms:W3CDTF">2025-10-02T15:02:58Z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AA4097EC-157A-4801-8462-BCFDD53D0645</vt:lpwstr>
  </property>
  <property fmtid="{D5CDD505-2E9C-101B-9397-08002B2CF9AE}" pid="3" name="ArticulatePath">
    <vt:lpwstr>https://worldhealthorg-my.sharepoint.com/personal/traorez_who_int/Documents/Track changes_EN/7_SARS-CoV-2 RDT_OpenWHO_Training_07_Supplies_v1.0</vt:lpwstr>
  </property>
  <property fmtid="{D5CDD505-2E9C-101B-9397-08002B2CF9AE}" pid="4" name="ContentTypeId">
    <vt:lpwstr>0x0101008A2F18066C03F5499150099924B49185</vt:lpwstr>
  </property>
</Properties>
</file>