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Arial Black" panose="020B0A04020102020204" pitchFamily="34" charset="0"/>
      <p:regular r:id="rId14"/>
      <p:bold r:id="rId15"/>
    </p:embeddedFont>
    <p:embeddedFont>
      <p:font typeface="Verdana" panose="020B060403050404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jDqJIx5IUyY36p0NrvUCVLCampo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50A53A-52E9-9A2E-874E-EA6BB7BB61DD}" v="18" dt="2025-10-02T15:04:24.1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3.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tilisateur invité" userId="S::urn:spo:tenantanon#f610c0b7-bd24-4b39-810b-3dc280afb590::" providerId="AD" clId="Web-{6150A53A-52E9-9A2E-874E-EA6BB7BB61DD}"/>
    <pc:docChg chg="modSld">
      <pc:chgData name="Utilisateur invité" userId="S::urn:spo:tenantanon#f610c0b7-bd24-4b39-810b-3dc280afb590::" providerId="AD" clId="Web-{6150A53A-52E9-9A2E-874E-EA6BB7BB61DD}" dt="2025-10-02T15:04:24.102" v="17" actId="20577"/>
      <pc:docMkLst>
        <pc:docMk/>
      </pc:docMkLst>
      <pc:sldChg chg="modSp">
        <pc:chgData name="Utilisateur invité" userId="S::urn:spo:tenantanon#f610c0b7-bd24-4b39-810b-3dc280afb590::" providerId="AD" clId="Web-{6150A53A-52E9-9A2E-874E-EA6BB7BB61DD}" dt="2025-10-02T15:03:30.883" v="6" actId="20577"/>
        <pc:sldMkLst>
          <pc:docMk/>
          <pc:sldMk cId="0" sldId="257"/>
        </pc:sldMkLst>
        <pc:spChg chg="mod">
          <ac:chgData name="Utilisateur invité" userId="S::urn:spo:tenantanon#f610c0b7-bd24-4b39-810b-3dc280afb590::" providerId="AD" clId="Web-{6150A53A-52E9-9A2E-874E-EA6BB7BB61DD}" dt="2025-10-02T15:03:30.883" v="6" actId="20577"/>
          <ac:spMkLst>
            <pc:docMk/>
            <pc:sldMk cId="0" sldId="257"/>
            <ac:spMk id="90" creationId="{00000000-0000-0000-0000-000000000000}"/>
          </ac:spMkLst>
        </pc:spChg>
      </pc:sldChg>
      <pc:sldChg chg="modSp">
        <pc:chgData name="Utilisateur invité" userId="S::urn:spo:tenantanon#f610c0b7-bd24-4b39-810b-3dc280afb590::" providerId="AD" clId="Web-{6150A53A-52E9-9A2E-874E-EA6BB7BB61DD}" dt="2025-10-02T15:03:43.821" v="8" actId="20577"/>
        <pc:sldMkLst>
          <pc:docMk/>
          <pc:sldMk cId="0" sldId="258"/>
        </pc:sldMkLst>
        <pc:spChg chg="mod">
          <ac:chgData name="Utilisateur invité" userId="S::urn:spo:tenantanon#f610c0b7-bd24-4b39-810b-3dc280afb590::" providerId="AD" clId="Web-{6150A53A-52E9-9A2E-874E-EA6BB7BB61DD}" dt="2025-10-02T15:03:43.821" v="8" actId="20577"/>
          <ac:spMkLst>
            <pc:docMk/>
            <pc:sldMk cId="0" sldId="258"/>
            <ac:spMk id="102" creationId="{00000000-0000-0000-0000-000000000000}"/>
          </ac:spMkLst>
        </pc:spChg>
      </pc:sldChg>
      <pc:sldChg chg="modSp">
        <pc:chgData name="Utilisateur invité" userId="S::urn:spo:tenantanon#f610c0b7-bd24-4b39-810b-3dc280afb590::" providerId="AD" clId="Web-{6150A53A-52E9-9A2E-874E-EA6BB7BB61DD}" dt="2025-10-02T15:03:49.493" v="9" actId="20577"/>
        <pc:sldMkLst>
          <pc:docMk/>
          <pc:sldMk cId="0" sldId="259"/>
        </pc:sldMkLst>
        <pc:spChg chg="mod">
          <ac:chgData name="Utilisateur invité" userId="S::urn:spo:tenantanon#f610c0b7-bd24-4b39-810b-3dc280afb590::" providerId="AD" clId="Web-{6150A53A-52E9-9A2E-874E-EA6BB7BB61DD}" dt="2025-10-02T15:03:49.493" v="9" actId="20577"/>
          <ac:spMkLst>
            <pc:docMk/>
            <pc:sldMk cId="0" sldId="259"/>
            <ac:spMk id="118" creationId="{00000000-0000-0000-0000-000000000000}"/>
          </ac:spMkLst>
        </pc:spChg>
      </pc:sldChg>
      <pc:sldChg chg="modSp">
        <pc:chgData name="Utilisateur invité" userId="S::urn:spo:tenantanon#f610c0b7-bd24-4b39-810b-3dc280afb590::" providerId="AD" clId="Web-{6150A53A-52E9-9A2E-874E-EA6BB7BB61DD}" dt="2025-10-02T15:03:55.008" v="10" actId="20577"/>
        <pc:sldMkLst>
          <pc:docMk/>
          <pc:sldMk cId="0" sldId="260"/>
        </pc:sldMkLst>
        <pc:spChg chg="mod">
          <ac:chgData name="Utilisateur invité" userId="S::urn:spo:tenantanon#f610c0b7-bd24-4b39-810b-3dc280afb590::" providerId="AD" clId="Web-{6150A53A-52E9-9A2E-874E-EA6BB7BB61DD}" dt="2025-10-02T15:03:55.008" v="10" actId="20577"/>
          <ac:spMkLst>
            <pc:docMk/>
            <pc:sldMk cId="0" sldId="260"/>
            <ac:spMk id="126" creationId="{00000000-0000-0000-0000-000000000000}"/>
          </ac:spMkLst>
        </pc:spChg>
      </pc:sldChg>
      <pc:sldChg chg="modSp">
        <pc:chgData name="Utilisateur invité" userId="S::urn:spo:tenantanon#f610c0b7-bd24-4b39-810b-3dc280afb590::" providerId="AD" clId="Web-{6150A53A-52E9-9A2E-874E-EA6BB7BB61DD}" dt="2025-10-02T15:04:01.524" v="11" actId="20577"/>
        <pc:sldMkLst>
          <pc:docMk/>
          <pc:sldMk cId="0" sldId="261"/>
        </pc:sldMkLst>
        <pc:spChg chg="mod">
          <ac:chgData name="Utilisateur invité" userId="S::urn:spo:tenantanon#f610c0b7-bd24-4b39-810b-3dc280afb590::" providerId="AD" clId="Web-{6150A53A-52E9-9A2E-874E-EA6BB7BB61DD}" dt="2025-10-02T15:04:01.524" v="11" actId="20577"/>
          <ac:spMkLst>
            <pc:docMk/>
            <pc:sldMk cId="0" sldId="261"/>
            <ac:spMk id="145" creationId="{00000000-0000-0000-0000-000000000000}"/>
          </ac:spMkLst>
        </pc:spChg>
      </pc:sldChg>
      <pc:sldChg chg="modSp">
        <pc:chgData name="Utilisateur invité" userId="S::urn:spo:tenantanon#f610c0b7-bd24-4b39-810b-3dc280afb590::" providerId="AD" clId="Web-{6150A53A-52E9-9A2E-874E-EA6BB7BB61DD}" dt="2025-10-02T15:04:08.102" v="13" actId="20577"/>
        <pc:sldMkLst>
          <pc:docMk/>
          <pc:sldMk cId="0" sldId="262"/>
        </pc:sldMkLst>
        <pc:spChg chg="mod">
          <ac:chgData name="Utilisateur invité" userId="S::urn:spo:tenantanon#f610c0b7-bd24-4b39-810b-3dc280afb590::" providerId="AD" clId="Web-{6150A53A-52E9-9A2E-874E-EA6BB7BB61DD}" dt="2025-10-02T15:04:08.102" v="13" actId="20577"/>
          <ac:spMkLst>
            <pc:docMk/>
            <pc:sldMk cId="0" sldId="262"/>
            <ac:spMk id="165" creationId="{00000000-0000-0000-0000-000000000000}"/>
          </ac:spMkLst>
        </pc:spChg>
      </pc:sldChg>
      <pc:sldChg chg="modSp">
        <pc:chgData name="Utilisateur invité" userId="S::urn:spo:tenantanon#f610c0b7-bd24-4b39-810b-3dc280afb590::" providerId="AD" clId="Web-{6150A53A-52E9-9A2E-874E-EA6BB7BB61DD}" dt="2025-10-02T15:04:12.102" v="15" actId="20577"/>
        <pc:sldMkLst>
          <pc:docMk/>
          <pc:sldMk cId="0" sldId="263"/>
        </pc:sldMkLst>
        <pc:spChg chg="mod">
          <ac:chgData name="Utilisateur invité" userId="S::urn:spo:tenantanon#f610c0b7-bd24-4b39-810b-3dc280afb590::" providerId="AD" clId="Web-{6150A53A-52E9-9A2E-874E-EA6BB7BB61DD}" dt="2025-10-02T15:04:12.102" v="15" actId="20577"/>
          <ac:spMkLst>
            <pc:docMk/>
            <pc:sldMk cId="0" sldId="263"/>
            <ac:spMk id="173" creationId="{00000000-0000-0000-0000-000000000000}"/>
          </ac:spMkLst>
        </pc:spChg>
      </pc:sldChg>
      <pc:sldChg chg="modSp">
        <pc:chgData name="Utilisateur invité" userId="S::urn:spo:tenantanon#f610c0b7-bd24-4b39-810b-3dc280afb590::" providerId="AD" clId="Web-{6150A53A-52E9-9A2E-874E-EA6BB7BB61DD}" dt="2025-10-02T15:04:16.430" v="16" actId="20577"/>
        <pc:sldMkLst>
          <pc:docMk/>
          <pc:sldMk cId="0" sldId="264"/>
        </pc:sldMkLst>
        <pc:spChg chg="mod">
          <ac:chgData name="Utilisateur invité" userId="S::urn:spo:tenantanon#f610c0b7-bd24-4b39-810b-3dc280afb590::" providerId="AD" clId="Web-{6150A53A-52E9-9A2E-874E-EA6BB7BB61DD}" dt="2025-10-02T15:04:16.430" v="16" actId="20577"/>
          <ac:spMkLst>
            <pc:docMk/>
            <pc:sldMk cId="0" sldId="264"/>
            <ac:spMk id="181" creationId="{00000000-0000-0000-0000-000000000000}"/>
          </ac:spMkLst>
        </pc:spChg>
      </pc:sldChg>
      <pc:sldChg chg="modSp">
        <pc:chgData name="Utilisateur invité" userId="S::urn:spo:tenantanon#f610c0b7-bd24-4b39-810b-3dc280afb590::" providerId="AD" clId="Web-{6150A53A-52E9-9A2E-874E-EA6BB7BB61DD}" dt="2025-10-02T15:04:24.102" v="17" actId="20577"/>
        <pc:sldMkLst>
          <pc:docMk/>
          <pc:sldMk cId="0" sldId="265"/>
        </pc:sldMkLst>
        <pc:spChg chg="mod">
          <ac:chgData name="Utilisateur invité" userId="S::urn:spo:tenantanon#f610c0b7-bd24-4b39-810b-3dc280afb590::" providerId="AD" clId="Web-{6150A53A-52E9-9A2E-874E-EA6BB7BB61DD}" dt="2025-10-02T15:04:24.102" v="17" actId="20577"/>
          <ac:spMkLst>
            <pc:docMk/>
            <pc:sldMk cId="0" sldId="265"/>
            <ac:spMk id="19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sz="1400" b="0" i="0" u="none" strike="noStrike" cap="none">
                <a:solidFill>
                  <a:schemeClr val="dk1"/>
                </a:solidFill>
                <a:latin typeface="Arial"/>
                <a:ea typeface="Arial"/>
                <a:cs typeface="Arial"/>
                <a:sym typeface="Arial"/>
              </a:rPr>
              <a:t>10</a:t>
            </a:fld>
            <a:endParaRPr sz="1400" b="0" i="0" u="none" strike="noStrike" cap="none">
              <a:solidFill>
                <a:schemeClr val="dk1"/>
              </a:solidFill>
              <a:latin typeface="Arial"/>
              <a:ea typeface="Arial"/>
              <a:cs typeface="Arial"/>
              <a:sym typeface="Arial"/>
            </a:endParaRPr>
          </a:p>
        </p:txBody>
      </p:sp>
      <p:sp>
        <p:nvSpPr>
          <p:cNvPr id="184" name="Google Shape;18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5" name="Google Shape;185;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02" name="Google Shape;202;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1/28/25</a:t>
            </a:r>
            <a:endParaRPr sz="1200" b="0" i="0" u="none" strike="noStrike" cap="none">
              <a:solidFill>
                <a:schemeClr val="dk1"/>
              </a:solidFill>
              <a:latin typeface="Arial"/>
              <a:ea typeface="Arial"/>
              <a:cs typeface="Arial"/>
              <a:sym typeface="Arial"/>
            </a:endParaRPr>
          </a:p>
        </p:txBody>
      </p:sp>
      <p:sp>
        <p:nvSpPr>
          <p:cNvPr id="93" name="Google Shape;93;p3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Professional Ethics</a:t>
            </a:r>
            <a:endParaRPr/>
          </a:p>
        </p:txBody>
      </p:sp>
      <p:sp>
        <p:nvSpPr>
          <p:cNvPr id="94" name="Google Shape;94;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chemeClr val="dk1"/>
                </a:solidFill>
                <a:latin typeface="Arial"/>
                <a:ea typeface="Arial"/>
                <a:cs typeface="Arial"/>
                <a:sym typeface="Arial"/>
              </a:rPr>
              <a:t>3</a:t>
            </a:fld>
            <a:endParaRPr sz="1400" b="0" i="0" u="none" strike="noStrike" cap="none">
              <a:solidFill>
                <a:schemeClr val="dk1"/>
              </a:solidFill>
              <a:latin typeface="Arial"/>
              <a:ea typeface="Arial"/>
              <a:cs typeface="Arial"/>
              <a:sym typeface="Arial"/>
            </a:endParaRPr>
          </a:p>
        </p:txBody>
      </p:sp>
      <p:sp>
        <p:nvSpPr>
          <p:cNvPr id="95" name="Google Shape;9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6" name="Google Shape;9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900" b="0" i="0" u="none" strike="noStrike" cap="none">
                <a:solidFill>
                  <a:schemeClr val="dk1"/>
                </a:solidFill>
                <a:latin typeface="Arial"/>
                <a:ea typeface="Arial"/>
                <a:cs typeface="Arial"/>
                <a:sym typeface="Arial"/>
              </a:rPr>
              <a:t>2005</a:t>
            </a:r>
            <a:endParaRPr/>
          </a:p>
        </p:txBody>
      </p:sp>
      <p:sp>
        <p:nvSpPr>
          <p:cNvPr id="129" name="Google Shape;129;p3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900" b="0" i="0" u="none" strike="noStrike" cap="none">
                <a:solidFill>
                  <a:schemeClr val="dk1"/>
                </a:solidFill>
                <a:latin typeface="Arial"/>
                <a:ea typeface="Arial"/>
                <a:cs typeface="Arial"/>
                <a:sym typeface="Arial"/>
              </a:rPr>
              <a:t>Professional Ethics</a:t>
            </a:r>
            <a:endParaRPr/>
          </a:p>
        </p:txBody>
      </p:sp>
      <p:sp>
        <p:nvSpPr>
          <p:cNvPr id="130" name="Google Shape;130;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en-US" sz="900" b="0" i="0" u="none" strike="noStrike" cap="none">
                <a:solidFill>
                  <a:schemeClr val="dk1"/>
                </a:solidFill>
                <a:latin typeface="Arial"/>
                <a:ea typeface="Arial"/>
                <a:cs typeface="Arial"/>
                <a:sym typeface="Arial"/>
              </a:rPr>
              <a:t>6</a:t>
            </a:fld>
            <a:endParaRPr sz="900" b="0" i="0" u="none" strike="noStrike" cap="none">
              <a:solidFill>
                <a:schemeClr val="dk1"/>
              </a:solidFill>
              <a:latin typeface="Arial"/>
              <a:ea typeface="Arial"/>
              <a:cs typeface="Arial"/>
              <a:sym typeface="Arial"/>
            </a:endParaRPr>
          </a:p>
        </p:txBody>
      </p:sp>
      <p:sp>
        <p:nvSpPr>
          <p:cNvPr id="131" name="Google Shape;13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2" name="Google Shape;132;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400"/>
              <a:buNone/>
            </a:pPr>
            <a:r>
              <a:rPr lang="en-US"/>
              <a:t>2005</a:t>
            </a:r>
            <a:endParaRPr/>
          </a:p>
        </p:txBody>
      </p:sp>
      <p:sp>
        <p:nvSpPr>
          <p:cNvPr id="148" name="Google Shape;148;p3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SzPts val="1400"/>
              <a:buNone/>
            </a:pPr>
            <a:r>
              <a:rPr lang="en-US"/>
              <a:t>Professional Ethics</a:t>
            </a:r>
            <a:endParaRPr/>
          </a:p>
        </p:txBody>
      </p:sp>
      <p:sp>
        <p:nvSpPr>
          <p:cNvPr id="149" name="Google Shape;149;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7</a:t>
            </a:fld>
            <a:endParaRPr/>
          </a:p>
        </p:txBody>
      </p:sp>
      <p:sp>
        <p:nvSpPr>
          <p:cNvPr id="150" name="Google Shape;150;p3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1" name="Google Shape;151;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pic>
        <p:nvPicPr>
          <p:cNvPr id="16" name="Google Shape;16;p11" descr="Shape&#10;&#10;Description automatically generated"/>
          <p:cNvPicPr preferRelativeResize="0"/>
          <p:nvPr/>
        </p:nvPicPr>
        <p:blipFill rotWithShape="1">
          <a:blip r:embed="rId2">
            <a:alphaModFix/>
          </a:blip>
          <a:srcRect l="17779" t="21339" r="19134" b="19930"/>
          <a:stretch/>
        </p:blipFill>
        <p:spPr>
          <a:xfrm>
            <a:off x="6515100" y="1278462"/>
            <a:ext cx="4840356" cy="4506112"/>
          </a:xfrm>
          <a:prstGeom prst="rect">
            <a:avLst/>
          </a:prstGeom>
          <a:noFill/>
          <a:ln>
            <a:noFill/>
          </a:ln>
        </p:spPr>
      </p:pic>
      <p:sp>
        <p:nvSpPr>
          <p:cNvPr id="17" name="Google Shape;1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
        <p:nvSpPr>
          <p:cNvPr id="20" name="Google Shape;20;p11"/>
          <p:cNvSpPr/>
          <p:nvPr/>
        </p:nvSpPr>
        <p:spPr>
          <a:xfrm>
            <a:off x="0" y="1010155"/>
            <a:ext cx="6394174" cy="5036476"/>
          </a:xfrm>
          <a:custGeom>
            <a:avLst/>
            <a:gdLst/>
            <a:ahLst/>
            <a:cxnLst/>
            <a:rect l="l" t="t" r="r" b="b"/>
            <a:pathLst>
              <a:path w="6394174" h="5036476" extrusionOk="0">
                <a:moveTo>
                  <a:pt x="0" y="0"/>
                </a:moveTo>
                <a:lnTo>
                  <a:pt x="6394174" y="0"/>
                </a:lnTo>
                <a:lnTo>
                  <a:pt x="5135055" y="5036476"/>
                </a:lnTo>
                <a:lnTo>
                  <a:pt x="0" y="503647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 name="Google Shape;21;p11"/>
          <p:cNvSpPr txBox="1">
            <a:spLocks noGrp="1"/>
          </p:cNvSpPr>
          <p:nvPr>
            <p:ph type="ctrTitle"/>
          </p:nvPr>
        </p:nvSpPr>
        <p:spPr>
          <a:xfrm>
            <a:off x="838200" y="1122362"/>
            <a:ext cx="4588565" cy="294035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4000"/>
              <a:buFont typeface="Arial"/>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1"/>
          <p:cNvSpPr txBox="1">
            <a:spLocks noGrp="1"/>
          </p:cNvSpPr>
          <p:nvPr>
            <p:ph type="subTitle" idx="1"/>
          </p:nvPr>
        </p:nvSpPr>
        <p:spPr>
          <a:xfrm>
            <a:off x="838200" y="4213184"/>
            <a:ext cx="3992217" cy="1044615"/>
          </a:xfrm>
          <a:prstGeom prst="rect">
            <a:avLst/>
          </a:prstGeom>
          <a:noFill/>
          <a:ln>
            <a:noFill/>
          </a:ln>
        </p:spPr>
        <p:txBody>
          <a:bodyPr spcFirstLastPara="1" wrap="square" lIns="0" tIns="0" rIns="0" bIns="0" anchor="t" anchorCtr="0">
            <a:normAutofit/>
          </a:bodyPr>
          <a:lstStyle>
            <a:lvl1pPr lvl="0" algn="l">
              <a:lnSpc>
                <a:spcPct val="90000"/>
              </a:lnSpc>
              <a:spcBef>
                <a:spcPts val="1000"/>
              </a:spcBef>
              <a:spcAft>
                <a:spcPts val="0"/>
              </a:spcAft>
              <a:buClr>
                <a:schemeClr val="lt1"/>
              </a:buClr>
              <a:buSzPts val="1800"/>
              <a:buNone/>
              <a:defRPr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12"/>
          <p:cNvSpPr/>
          <p:nvPr/>
        </p:nvSpPr>
        <p:spPr>
          <a:xfrm>
            <a:off x="-1" y="6311900"/>
            <a:ext cx="11353800" cy="570346"/>
          </a:xfrm>
          <a:custGeom>
            <a:avLst/>
            <a:gdLst/>
            <a:ahLst/>
            <a:cxnLst/>
            <a:rect l="l" t="t" r="r" b="b"/>
            <a:pathLst>
              <a:path w="11353800" h="570346" extrusionOk="0">
                <a:moveTo>
                  <a:pt x="0" y="0"/>
                </a:moveTo>
                <a:lnTo>
                  <a:pt x="4419175" y="0"/>
                </a:lnTo>
                <a:lnTo>
                  <a:pt x="6934625" y="0"/>
                </a:lnTo>
                <a:lnTo>
                  <a:pt x="11353800" y="0"/>
                </a:lnTo>
                <a:lnTo>
                  <a:pt x="11211214" y="570346"/>
                </a:lnTo>
                <a:lnTo>
                  <a:pt x="6792039" y="570346"/>
                </a:lnTo>
                <a:lnTo>
                  <a:pt x="4419175" y="570346"/>
                </a:lnTo>
                <a:lnTo>
                  <a:pt x="0" y="57034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 name="Google Shape;25;p12"/>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3600"/>
              <a:buFont typeface="Arial"/>
              <a:buNone/>
              <a:defRPr sz="36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2"/>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chemeClr val="accent1"/>
              </a:buClr>
              <a:buSzPts val="2000"/>
              <a:buChar char="•"/>
              <a:defRPr sz="2000"/>
            </a:lvl1pPr>
            <a:lvl2pPr marL="914400" lvl="1" indent="-342900" algn="l">
              <a:lnSpc>
                <a:spcPct val="100000"/>
              </a:lnSpc>
              <a:spcBef>
                <a:spcPts val="500"/>
              </a:spcBef>
              <a:spcAft>
                <a:spcPts val="0"/>
              </a:spcAft>
              <a:buClr>
                <a:schemeClr val="accent1"/>
              </a:buClr>
              <a:buSzPts val="1800"/>
              <a:buChar char="•"/>
              <a:defRPr sz="1800"/>
            </a:lvl2pPr>
            <a:lvl3pPr marL="1371600" lvl="2" indent="-342900" algn="l">
              <a:lnSpc>
                <a:spcPct val="100000"/>
              </a:lnSpc>
              <a:spcBef>
                <a:spcPts val="500"/>
              </a:spcBef>
              <a:spcAft>
                <a:spcPts val="0"/>
              </a:spcAft>
              <a:buClr>
                <a:schemeClr val="accent1"/>
              </a:buClr>
              <a:buSzPts val="1800"/>
              <a:buChar char="•"/>
              <a:defRPr sz="1800"/>
            </a:lvl3pPr>
            <a:lvl4pPr marL="1828800" lvl="3" indent="-342900" algn="l">
              <a:lnSpc>
                <a:spcPct val="100000"/>
              </a:lnSpc>
              <a:spcBef>
                <a:spcPts val="500"/>
              </a:spcBef>
              <a:spcAft>
                <a:spcPts val="0"/>
              </a:spcAft>
              <a:buClr>
                <a:schemeClr val="accent1"/>
              </a:buClr>
              <a:buSzPts val="1800"/>
              <a:buChar char="•"/>
              <a:defRPr sz="1800"/>
            </a:lvl4pPr>
            <a:lvl5pPr marL="2286000" lvl="4" indent="-342900" algn="l">
              <a:lnSpc>
                <a:spcPct val="100000"/>
              </a:lnSpc>
              <a:spcBef>
                <a:spcPts val="500"/>
              </a:spcBef>
              <a:spcAft>
                <a:spcPts val="0"/>
              </a:spcAft>
              <a:buClr>
                <a:schemeClr val="accent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2"/>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1000" b="1"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14"/>
          <p:cNvSpPr/>
          <p:nvPr/>
        </p:nvSpPr>
        <p:spPr>
          <a:xfrm>
            <a:off x="0" y="0"/>
            <a:ext cx="5627866" cy="6858000"/>
          </a:xfrm>
          <a:custGeom>
            <a:avLst/>
            <a:gdLst/>
            <a:ahLst/>
            <a:cxnLst/>
            <a:rect l="l" t="t" r="r" b="b"/>
            <a:pathLst>
              <a:path w="5627866" h="6858000" extrusionOk="0">
                <a:moveTo>
                  <a:pt x="0" y="0"/>
                </a:moveTo>
                <a:lnTo>
                  <a:pt x="381000" y="0"/>
                </a:lnTo>
                <a:lnTo>
                  <a:pt x="5246866" y="0"/>
                </a:lnTo>
                <a:lnTo>
                  <a:pt x="5627866" y="0"/>
                </a:lnTo>
                <a:lnTo>
                  <a:pt x="3913366" y="6858000"/>
                </a:lnTo>
                <a:lnTo>
                  <a:pt x="3532366" y="6858000"/>
                </a:lnTo>
                <a:lnTo>
                  <a:pt x="381000" y="6858000"/>
                </a:lnTo>
                <a:lnTo>
                  <a:pt x="0" y="6858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 name="Google Shape;31;p14"/>
          <p:cNvSpPr txBox="1">
            <a:spLocks noGrp="1"/>
          </p:cNvSpPr>
          <p:nvPr>
            <p:ph type="title"/>
          </p:nvPr>
        </p:nvSpPr>
        <p:spPr>
          <a:xfrm>
            <a:off x="831850" y="0"/>
            <a:ext cx="3890621" cy="22570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4"/>
          <p:cNvSpPr txBox="1">
            <a:spLocks noGrp="1"/>
          </p:cNvSpPr>
          <p:nvPr>
            <p:ph type="body" idx="1"/>
          </p:nvPr>
        </p:nvSpPr>
        <p:spPr>
          <a:xfrm>
            <a:off x="831850" y="2650603"/>
            <a:ext cx="3890621" cy="166096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a:solidFill>
                  <a:schemeClr val="lt1"/>
                </a:solidFill>
              </a:defRPr>
            </a:lvl1pPr>
            <a:lvl2pPr marL="914400" lvl="1" indent="-228600" algn="l">
              <a:lnSpc>
                <a:spcPct val="90000"/>
              </a:lnSpc>
              <a:spcBef>
                <a:spcPts val="500"/>
              </a:spcBef>
              <a:spcAft>
                <a:spcPts val="0"/>
              </a:spcAft>
              <a:buClr>
                <a:srgbClr val="919191"/>
              </a:buClr>
              <a:buSzPts val="2000"/>
              <a:buNone/>
              <a:defRPr sz="2000">
                <a:solidFill>
                  <a:srgbClr val="919191"/>
                </a:solidFill>
              </a:defRPr>
            </a:lvl2pPr>
            <a:lvl3pPr marL="1371600" lvl="2" indent="-228600" algn="l">
              <a:lnSpc>
                <a:spcPct val="90000"/>
              </a:lnSpc>
              <a:spcBef>
                <a:spcPts val="500"/>
              </a:spcBef>
              <a:spcAft>
                <a:spcPts val="0"/>
              </a:spcAft>
              <a:buClr>
                <a:srgbClr val="919191"/>
              </a:buClr>
              <a:buSzPts val="1800"/>
              <a:buNone/>
              <a:defRPr sz="1800">
                <a:solidFill>
                  <a:srgbClr val="919191"/>
                </a:solidFill>
              </a:defRPr>
            </a:lvl3pPr>
            <a:lvl4pPr marL="1828800" lvl="3" indent="-228600" algn="l">
              <a:lnSpc>
                <a:spcPct val="90000"/>
              </a:lnSpc>
              <a:spcBef>
                <a:spcPts val="500"/>
              </a:spcBef>
              <a:spcAft>
                <a:spcPts val="0"/>
              </a:spcAft>
              <a:buClr>
                <a:srgbClr val="919191"/>
              </a:buClr>
              <a:buSzPts val="1600"/>
              <a:buNone/>
              <a:defRPr sz="1600">
                <a:solidFill>
                  <a:srgbClr val="919191"/>
                </a:solidFill>
              </a:defRPr>
            </a:lvl4pPr>
            <a:lvl5pPr marL="2286000" lvl="4" indent="-228600" algn="l">
              <a:lnSpc>
                <a:spcPct val="90000"/>
              </a:lnSpc>
              <a:spcBef>
                <a:spcPts val="500"/>
              </a:spcBef>
              <a:spcAft>
                <a:spcPts val="0"/>
              </a:spcAft>
              <a:buClr>
                <a:srgbClr val="919191"/>
              </a:buClr>
              <a:buSzPts val="1600"/>
              <a:buNone/>
              <a:defRPr sz="1600">
                <a:solidFill>
                  <a:srgbClr val="919191"/>
                </a:solidFill>
              </a:defRPr>
            </a:lvl5pPr>
            <a:lvl6pPr marL="2743200" lvl="5" indent="-228600" algn="l">
              <a:lnSpc>
                <a:spcPct val="90000"/>
              </a:lnSpc>
              <a:spcBef>
                <a:spcPts val="500"/>
              </a:spcBef>
              <a:spcAft>
                <a:spcPts val="0"/>
              </a:spcAft>
              <a:buClr>
                <a:srgbClr val="919191"/>
              </a:buClr>
              <a:buSzPts val="1600"/>
              <a:buNone/>
              <a:defRPr sz="1600">
                <a:solidFill>
                  <a:srgbClr val="919191"/>
                </a:solidFill>
              </a:defRPr>
            </a:lvl6pPr>
            <a:lvl7pPr marL="3200400" lvl="6" indent="-228600" algn="l">
              <a:lnSpc>
                <a:spcPct val="90000"/>
              </a:lnSpc>
              <a:spcBef>
                <a:spcPts val="500"/>
              </a:spcBef>
              <a:spcAft>
                <a:spcPts val="0"/>
              </a:spcAft>
              <a:buClr>
                <a:srgbClr val="919191"/>
              </a:buClr>
              <a:buSzPts val="1600"/>
              <a:buNone/>
              <a:defRPr sz="1600">
                <a:solidFill>
                  <a:srgbClr val="919191"/>
                </a:solidFill>
              </a:defRPr>
            </a:lvl7pPr>
            <a:lvl8pPr marL="3657600" lvl="7" indent="-228600" algn="l">
              <a:lnSpc>
                <a:spcPct val="90000"/>
              </a:lnSpc>
              <a:spcBef>
                <a:spcPts val="500"/>
              </a:spcBef>
              <a:spcAft>
                <a:spcPts val="0"/>
              </a:spcAft>
              <a:buClr>
                <a:srgbClr val="919191"/>
              </a:buClr>
              <a:buSzPts val="1600"/>
              <a:buNone/>
              <a:defRPr sz="1600">
                <a:solidFill>
                  <a:srgbClr val="919191"/>
                </a:solidFill>
              </a:defRPr>
            </a:lvl8pPr>
            <a:lvl9pPr marL="4114800" lvl="8" indent="-228600" algn="l">
              <a:lnSpc>
                <a:spcPct val="90000"/>
              </a:lnSpc>
              <a:spcBef>
                <a:spcPts val="500"/>
              </a:spcBef>
              <a:spcAft>
                <a:spcPts val="0"/>
              </a:spcAft>
              <a:buClr>
                <a:srgbClr val="919191"/>
              </a:buClr>
              <a:buSzPts val="1600"/>
              <a:buNone/>
              <a:defRPr sz="1600">
                <a:solidFill>
                  <a:srgbClr val="919191"/>
                </a:solidFill>
              </a:defRPr>
            </a:lvl9pPr>
          </a:lstStyle>
          <a:p>
            <a:endParaRPr/>
          </a:p>
        </p:txBody>
      </p:sp>
      <p:pic>
        <p:nvPicPr>
          <p:cNvPr id="33" name="Google Shape;33;p14" descr="A picture containing square&#10;&#10;Description automatically generated"/>
          <p:cNvPicPr preferRelativeResize="0"/>
          <p:nvPr/>
        </p:nvPicPr>
        <p:blipFill rotWithShape="1">
          <a:blip r:embed="rId2">
            <a:alphaModFix/>
          </a:blip>
          <a:srcRect/>
          <a:stretch/>
        </p:blipFill>
        <p:spPr>
          <a:xfrm>
            <a:off x="5756744" y="420327"/>
            <a:ext cx="6017346" cy="601734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
        <p:cNvGrpSpPr/>
        <p:nvPr/>
      </p:nvGrpSpPr>
      <p:grpSpPr>
        <a:xfrm>
          <a:off x="0" y="0"/>
          <a:ext cx="0" cy="0"/>
          <a:chOff x="0" y="0"/>
          <a:chExt cx="0" cy="0"/>
        </a:xfrm>
      </p:grpSpPr>
      <p:sp>
        <p:nvSpPr>
          <p:cNvPr id="51" name="Google Shape;51;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3" name="Google Shape;53;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4" name="Google Shape;5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7"/>
        <p:cNvGrpSpPr/>
        <p:nvPr/>
      </p:nvGrpSpPr>
      <p:grpSpPr>
        <a:xfrm>
          <a:off x="0" y="0"/>
          <a:ext cx="0" cy="0"/>
          <a:chOff x="0" y="0"/>
          <a:chExt cx="0" cy="0"/>
        </a:xfrm>
      </p:grpSpPr>
      <p:sp>
        <p:nvSpPr>
          <p:cNvPr id="58" name="Google Shape;58;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9"/>
          <p:cNvSpPr>
            <a:spLocks noGrp="1"/>
          </p:cNvSpPr>
          <p:nvPr>
            <p:ph type="pic" idx="2"/>
          </p:nvPr>
        </p:nvSpPr>
        <p:spPr>
          <a:xfrm>
            <a:off x="5183188" y="987425"/>
            <a:ext cx="6172200" cy="4873625"/>
          </a:xfrm>
          <a:prstGeom prst="rect">
            <a:avLst/>
          </a:prstGeom>
          <a:noFill/>
          <a:ln>
            <a:noFill/>
          </a:ln>
        </p:spPr>
      </p:sp>
      <p:sp>
        <p:nvSpPr>
          <p:cNvPr id="60" name="Google Shape;60;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4"/>
        <p:cNvGrpSpPr/>
        <p:nvPr/>
      </p:nvGrpSpPr>
      <p:grpSpPr>
        <a:xfrm>
          <a:off x="0" y="0"/>
          <a:ext cx="0" cy="0"/>
          <a:chOff x="0" y="0"/>
          <a:chExt cx="0" cy="0"/>
        </a:xfrm>
      </p:grpSpPr>
      <p:sp>
        <p:nvSpPr>
          <p:cNvPr id="65" name="Google Shape;65;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0"/>
        <p:cNvGrpSpPr/>
        <p:nvPr/>
      </p:nvGrpSpPr>
      <p:grpSpPr>
        <a:xfrm>
          <a:off x="0" y="0"/>
          <a:ext cx="0" cy="0"/>
          <a:chOff x="0" y="0"/>
          <a:chExt cx="0" cy="0"/>
        </a:xfrm>
      </p:grpSpPr>
      <p:sp>
        <p:nvSpPr>
          <p:cNvPr id="71" name="Google Shape;71;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1919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1919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
          <p:cNvSpPr txBox="1">
            <a:spLocks noGrp="1"/>
          </p:cNvSpPr>
          <p:nvPr>
            <p:ph type="ctrTitle"/>
          </p:nvPr>
        </p:nvSpPr>
        <p:spPr>
          <a:xfrm>
            <a:off x="838200" y="2355742"/>
            <a:ext cx="4588565" cy="1706971"/>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lt1"/>
              </a:buClr>
              <a:buSzPts val="4000"/>
              <a:buFont typeface="Arial"/>
              <a:buNone/>
            </a:pPr>
            <a:r>
              <a:rPr lang="en-US"/>
              <a:t>06</a:t>
            </a:r>
            <a:endParaRPr/>
          </a:p>
        </p:txBody>
      </p:sp>
      <p:sp>
        <p:nvSpPr>
          <p:cNvPr id="81" name="Google Shape;81;p1"/>
          <p:cNvSpPr txBox="1">
            <a:spLocks noGrp="1"/>
          </p:cNvSpPr>
          <p:nvPr>
            <p:ph type="subTitle" idx="1"/>
          </p:nvPr>
        </p:nvSpPr>
        <p:spPr>
          <a:xfrm>
            <a:off x="838200" y="4213184"/>
            <a:ext cx="3992217" cy="1044615"/>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None/>
            </a:pPr>
            <a:r>
              <a:rPr lang="en-US" sz="2400">
                <a:latin typeface="Calibri"/>
                <a:ea typeface="Calibri"/>
                <a:cs typeface="Calibri"/>
                <a:sym typeface="Calibri"/>
              </a:rPr>
              <a:t>Testing provider professional ethics and code of conduct</a:t>
            </a:r>
            <a:endParaRPr sz="1050">
              <a:latin typeface="Calibri"/>
              <a:ea typeface="Calibri"/>
              <a:cs typeface="Calibri"/>
              <a:sym typeface="Calibri"/>
            </a:endParaRPr>
          </a:p>
        </p:txBody>
      </p:sp>
      <p:pic>
        <p:nvPicPr>
          <p:cNvPr id="82" name="Google Shape;82;p1" descr="https://logos-download.com/wp-content/uploads/2016/12/World_Health_Organization_logo_logotype.png"/>
          <p:cNvPicPr preferRelativeResize="0"/>
          <p:nvPr/>
        </p:nvPicPr>
        <p:blipFill rotWithShape="1">
          <a:blip r:embed="rId3">
            <a:alphaModFix/>
          </a:blip>
          <a:srcRect/>
          <a:stretch/>
        </p:blipFill>
        <p:spPr>
          <a:xfrm>
            <a:off x="164749" y="56863"/>
            <a:ext cx="2972151" cy="87692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42"/>
          <p:cNvSpPr txBox="1"/>
          <p:nvPr/>
        </p:nvSpPr>
        <p:spPr>
          <a:xfrm>
            <a:off x="8077200" y="6248400"/>
            <a:ext cx="21336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Arial Black"/>
                <a:ea typeface="Arial Black"/>
                <a:cs typeface="Arial Black"/>
                <a:sym typeface="Arial Black"/>
              </a:rPr>
              <a:t>10</a:t>
            </a:fld>
            <a:endParaRPr sz="1200" b="0" i="0" u="none" strike="noStrike" cap="none">
              <a:solidFill>
                <a:schemeClr val="dk1"/>
              </a:solidFill>
              <a:latin typeface="Arial Black"/>
              <a:ea typeface="Arial Black"/>
              <a:cs typeface="Arial Black"/>
              <a:sym typeface="Arial Black"/>
            </a:endParaRPr>
          </a:p>
        </p:txBody>
      </p:sp>
      <p:sp>
        <p:nvSpPr>
          <p:cNvPr id="188" name="Google Shape;188;p42"/>
          <p:cNvSpPr txBox="1">
            <a:spLocks noGrp="1"/>
          </p:cNvSpPr>
          <p:nvPr>
            <p:ph type="title"/>
          </p:nvPr>
        </p:nvSpPr>
        <p:spPr>
          <a:xfrm>
            <a:off x="233082" y="79692"/>
            <a:ext cx="11405753"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latin typeface="Calibri"/>
                <a:ea typeface="Calibri"/>
                <a:cs typeface="Calibri"/>
                <a:sym typeface="Calibri"/>
              </a:rPr>
              <a:t>Received complaints may reflect only the “Tip of the Iceberg”</a:t>
            </a:r>
            <a:endParaRPr>
              <a:latin typeface="Calibri"/>
              <a:ea typeface="Calibri"/>
              <a:cs typeface="Calibri"/>
              <a:sym typeface="Calibri"/>
            </a:endParaRPr>
          </a:p>
        </p:txBody>
      </p:sp>
      <p:pic>
        <p:nvPicPr>
          <p:cNvPr id="189" name="Google Shape;189;p42" descr="14_under_iceberg"/>
          <p:cNvPicPr preferRelativeResize="0"/>
          <p:nvPr/>
        </p:nvPicPr>
        <p:blipFill rotWithShape="1">
          <a:blip r:embed="rId3">
            <a:alphaModFix/>
          </a:blip>
          <a:srcRect/>
          <a:stretch/>
        </p:blipFill>
        <p:spPr>
          <a:xfrm>
            <a:off x="8782765" y="1415890"/>
            <a:ext cx="2856070" cy="3844168"/>
          </a:xfrm>
          <a:prstGeom prst="rect">
            <a:avLst/>
          </a:prstGeom>
          <a:noFill/>
          <a:ln>
            <a:noFill/>
          </a:ln>
        </p:spPr>
      </p:pic>
      <p:sp>
        <p:nvSpPr>
          <p:cNvPr id="190" name="Google Shape;190;p42"/>
          <p:cNvSpPr txBox="1"/>
          <p:nvPr/>
        </p:nvSpPr>
        <p:spPr>
          <a:xfrm>
            <a:off x="5930159" y="1769534"/>
            <a:ext cx="4038600" cy="762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Arial"/>
              <a:buNone/>
            </a:pPr>
            <a:r>
              <a:rPr lang="en-US" sz="3200" b="0" i="0" u="none" strike="noStrike" cap="none">
                <a:solidFill>
                  <a:schemeClr val="dk1"/>
                </a:solidFill>
                <a:latin typeface="Calibri"/>
                <a:ea typeface="Calibri"/>
                <a:cs typeface="Calibri"/>
                <a:sym typeface="Calibri"/>
              </a:rPr>
              <a:t>Complaints</a:t>
            </a:r>
            <a:endParaRPr/>
          </a:p>
        </p:txBody>
      </p:sp>
      <p:sp>
        <p:nvSpPr>
          <p:cNvPr id="191" name="Google Shape;191;p42"/>
          <p:cNvSpPr/>
          <p:nvPr/>
        </p:nvSpPr>
        <p:spPr>
          <a:xfrm>
            <a:off x="8077200" y="1965176"/>
            <a:ext cx="1049867" cy="370717"/>
          </a:xfrm>
          <a:prstGeom prst="notchedRightArrow">
            <a:avLst>
              <a:gd name="adj1" fmla="val 50000"/>
              <a:gd name="adj2" fmla="val 70455"/>
            </a:avLst>
          </a:prstGeom>
          <a:solidFill>
            <a:srgbClr val="FF00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100" b="0" i="0" u="none" strike="noStrike" cap="none">
              <a:solidFill>
                <a:schemeClr val="dk1"/>
              </a:solidFill>
              <a:latin typeface="Calibri"/>
              <a:ea typeface="Calibri"/>
              <a:cs typeface="Calibri"/>
              <a:sym typeface="Calibri"/>
            </a:endParaRPr>
          </a:p>
        </p:txBody>
      </p:sp>
      <p:sp>
        <p:nvSpPr>
          <p:cNvPr id="192" name="Google Shape;192;p42"/>
          <p:cNvSpPr/>
          <p:nvPr/>
        </p:nvSpPr>
        <p:spPr>
          <a:xfrm rot="5400000">
            <a:off x="6807471" y="2821430"/>
            <a:ext cx="2074337" cy="1170685"/>
          </a:xfrm>
          <a:custGeom>
            <a:avLst/>
            <a:gdLst/>
            <a:ahLst/>
            <a:cxnLst/>
            <a:rect l="l" t="t" r="r" b="b"/>
            <a:pathLst>
              <a:path w="21600" h="21600" extrusionOk="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gradFill>
            <a:gsLst>
              <a:gs pos="0">
                <a:schemeClr val="lt1"/>
              </a:gs>
              <a:gs pos="100000">
                <a:srgbClr val="FF0000"/>
              </a:gs>
            </a:gsLst>
            <a:path path="circle">
              <a:fillToRect l="50000" t="50000" r="50000" b="50000"/>
            </a:path>
            <a:tileRect/>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Verdana"/>
              <a:ea typeface="Verdana"/>
              <a:cs typeface="Verdana"/>
              <a:sym typeface="Verdana"/>
            </a:endParaRPr>
          </a:p>
        </p:txBody>
      </p:sp>
      <p:sp>
        <p:nvSpPr>
          <p:cNvPr id="193" name="Google Shape;193;p42"/>
          <p:cNvSpPr txBox="1"/>
          <p:nvPr/>
        </p:nvSpPr>
        <p:spPr>
          <a:xfrm>
            <a:off x="4854708" y="2317907"/>
            <a:ext cx="2925650" cy="1747838"/>
          </a:xfrm>
          <a:prstGeom prst="rect">
            <a:avLst/>
          </a:prstGeom>
          <a:noFill/>
          <a:ln>
            <a:noFill/>
          </a:ln>
        </p:spPr>
        <p:txBody>
          <a:bodyPr spcFirstLastPara="1" wrap="square" lIns="91425" tIns="45700" rIns="91425" bIns="45700" anchor="t" anchorCtr="0">
            <a:normAutofit/>
          </a:bodyPr>
          <a:lstStyle/>
          <a:p>
            <a:pPr marL="457200" marR="0" lvl="0" indent="-406400" algn="ctr" rtl="0">
              <a:lnSpc>
                <a:spcPct val="90000"/>
              </a:lnSpc>
              <a:spcBef>
                <a:spcPts val="1000"/>
              </a:spcBef>
              <a:spcAft>
                <a:spcPts val="0"/>
              </a:spcAft>
              <a:buClr>
                <a:schemeClr val="dk1"/>
              </a:buClr>
              <a:buSzPts val="2800"/>
              <a:buFont typeface="Noto Sans Symbols"/>
              <a:buNone/>
            </a:pPr>
            <a:r>
              <a:rPr lang="en-US" sz="2400" b="1" i="0" u="none" strike="noStrike" cap="none">
                <a:solidFill>
                  <a:schemeClr val="dk2"/>
                </a:solidFill>
                <a:latin typeface="Calibri"/>
                <a:ea typeface="Calibri"/>
                <a:cs typeface="Calibri"/>
                <a:sym typeface="Calibri"/>
              </a:rPr>
              <a:t>Actual </a:t>
            </a:r>
            <a:endParaRPr/>
          </a:p>
          <a:p>
            <a:pPr marL="457200" marR="0" lvl="0" indent="-406400" algn="ctr" rtl="0">
              <a:lnSpc>
                <a:spcPct val="90000"/>
              </a:lnSpc>
              <a:spcBef>
                <a:spcPts val="1000"/>
              </a:spcBef>
              <a:spcAft>
                <a:spcPts val="0"/>
              </a:spcAft>
              <a:buClr>
                <a:schemeClr val="dk1"/>
              </a:buClr>
              <a:buSzPts val="2800"/>
              <a:buFont typeface="Noto Sans Symbols"/>
              <a:buNone/>
            </a:pPr>
            <a:r>
              <a:rPr lang="en-US" sz="2400" b="1" i="0" u="none" strike="noStrike" cap="none">
                <a:solidFill>
                  <a:schemeClr val="dk2"/>
                </a:solidFill>
                <a:latin typeface="Calibri"/>
                <a:ea typeface="Calibri"/>
                <a:cs typeface="Calibri"/>
                <a:sym typeface="Calibri"/>
              </a:rPr>
              <a:t>dissatisfied customers!</a:t>
            </a:r>
            <a:endParaRPr/>
          </a:p>
        </p:txBody>
      </p:sp>
      <p:pic>
        <p:nvPicPr>
          <p:cNvPr id="194" name="Google Shape;194;p42" descr="MCPE01538_0000[1]"/>
          <p:cNvPicPr preferRelativeResize="0"/>
          <p:nvPr/>
        </p:nvPicPr>
        <p:blipFill rotWithShape="1">
          <a:blip r:embed="rId4">
            <a:alphaModFix/>
          </a:blip>
          <a:srcRect/>
          <a:stretch/>
        </p:blipFill>
        <p:spPr>
          <a:xfrm>
            <a:off x="4039601" y="1363177"/>
            <a:ext cx="2200275" cy="3733800"/>
          </a:xfrm>
          <a:prstGeom prst="rect">
            <a:avLst/>
          </a:prstGeom>
          <a:noFill/>
          <a:ln>
            <a:noFill/>
          </a:ln>
        </p:spPr>
      </p:pic>
      <p:pic>
        <p:nvPicPr>
          <p:cNvPr id="195" name="Google Shape;195;p42" descr="MCj03262300000[1]"/>
          <p:cNvPicPr preferRelativeResize="0"/>
          <p:nvPr/>
        </p:nvPicPr>
        <p:blipFill rotWithShape="1">
          <a:blip r:embed="rId5">
            <a:alphaModFix/>
          </a:blip>
          <a:srcRect/>
          <a:stretch/>
        </p:blipFill>
        <p:spPr>
          <a:xfrm>
            <a:off x="5040331" y="4769908"/>
            <a:ext cx="1524000" cy="1260475"/>
          </a:xfrm>
          <a:prstGeom prst="rect">
            <a:avLst/>
          </a:prstGeom>
          <a:noFill/>
          <a:ln>
            <a:noFill/>
          </a:ln>
        </p:spPr>
      </p:pic>
      <p:pic>
        <p:nvPicPr>
          <p:cNvPr id="196" name="Google Shape;196;p42" descr="MCj03343020000[1]"/>
          <p:cNvPicPr preferRelativeResize="0"/>
          <p:nvPr/>
        </p:nvPicPr>
        <p:blipFill rotWithShape="1">
          <a:blip r:embed="rId6">
            <a:alphaModFix/>
          </a:blip>
          <a:srcRect/>
          <a:stretch/>
        </p:blipFill>
        <p:spPr>
          <a:xfrm>
            <a:off x="6328945" y="4447643"/>
            <a:ext cx="1176338" cy="1816100"/>
          </a:xfrm>
          <a:prstGeom prst="rect">
            <a:avLst/>
          </a:prstGeom>
          <a:noFill/>
          <a:ln>
            <a:noFill/>
          </a:ln>
        </p:spPr>
      </p:pic>
      <p:sp>
        <p:nvSpPr>
          <p:cNvPr id="197" name="Google Shape;197;p42"/>
          <p:cNvSpPr txBox="1"/>
          <p:nvPr/>
        </p:nvSpPr>
        <p:spPr>
          <a:xfrm>
            <a:off x="287107" y="1388570"/>
            <a:ext cx="3805728"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Any complaint and feedback should be listening carefully</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The investigation should always be conducted</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The situation must be improved without delays:</a:t>
            </a:r>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Training</a:t>
            </a:r>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Testing site re-organisation</a:t>
            </a:r>
            <a:endParaRPr sz="20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Reviewing client flow</a:t>
            </a:r>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Reviewing result communication….</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sp>
        <p:nvSpPr>
          <p:cNvPr id="198" name="Google Shape;198;p42"/>
          <p:cNvSpPr txBox="1"/>
          <p:nvPr/>
        </p:nvSpPr>
        <p:spPr>
          <a:xfrm>
            <a:off x="1017494" y="6348593"/>
            <a:ext cx="7315200" cy="501650"/>
          </a:xfrm>
          <a:prstGeom prst="rect">
            <a:avLst/>
          </a:prstGeom>
          <a:noFill/>
          <a:ln>
            <a:noFill/>
          </a:ln>
        </p:spPr>
        <p:txBody>
          <a:bodyPr spcFirstLastPara="1" wrap="square" lIns="0" tIns="0" rIns="0" bIns="0" anchor="ctr" anchorCtr="0">
            <a:noAutofit/>
          </a:bodyPr>
          <a:lstStyle/>
          <a:p>
            <a:r>
              <a:rPr lang="en-US" sz="1000" b="1" i="0" u="none" strike="noStrike" cap="none">
                <a:solidFill>
                  <a:schemeClr val="lt1"/>
                </a:solidFill>
                <a:latin typeface="Arial"/>
                <a:ea typeface="Arial"/>
                <a:cs typeface="Arial"/>
                <a:sym typeface="Arial"/>
              </a:rPr>
              <a:t>QMS non-lab testing sites; training package – </a:t>
            </a:r>
            <a:r>
              <a:rPr lang="en-US" sz="1000" b="1">
                <a:solidFill>
                  <a:schemeClr val="lt1"/>
                </a:solidFill>
              </a:rPr>
              <a:t>v1.0 </a:t>
            </a:r>
            <a:r>
              <a:rPr lang="en-US" sz="1000" b="1" i="0" u="none" strike="noStrike" cap="none">
                <a:solidFill>
                  <a:schemeClr val="lt1"/>
                </a:solidFill>
                <a:latin typeface="Arial"/>
                <a:ea typeface="Arial"/>
                <a:cs typeface="Arial"/>
                <a:sym typeface="Arial"/>
              </a:rPr>
              <a:t>| </a:t>
            </a:r>
            <a:r>
              <a:rPr lang="en-US" sz="1000" b="1" i="0" u="none" strike="noStrike" cap="none">
                <a:solidFill>
                  <a:schemeClr val="lt1"/>
                </a:solidFill>
                <a:latin typeface="Calibri"/>
                <a:ea typeface="Calibri"/>
                <a:cs typeface="Calibri"/>
                <a:sym typeface="Calibri"/>
              </a:rPr>
              <a:t>Testing provider professional ethics and code of conduct</a:t>
            </a:r>
            <a:endParaRPr lang="fr-FR">
              <a:solidFill>
                <a:schemeClr val="lt1"/>
              </a:solidFill>
              <a:sym typeface="Calibri"/>
            </a:endParaRPr>
          </a:p>
          <a:p>
            <a:pPr marL="0" marR="0" lvl="0" indent="0" algn="l">
              <a:lnSpc>
                <a:spcPct val="100000"/>
              </a:lnSpc>
              <a:spcBef>
                <a:spcPts val="0"/>
              </a:spcBef>
              <a:spcAft>
                <a:spcPts val="0"/>
              </a:spcAft>
              <a:buNone/>
            </a:pPr>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3"/>
          <p:cNvSpPr txBox="1">
            <a:spLocks noGrp="1"/>
          </p:cNvSpPr>
          <p:nvPr>
            <p:ph type="title"/>
          </p:nvPr>
        </p:nvSpPr>
        <p:spPr>
          <a:xfrm>
            <a:off x="831850" y="0"/>
            <a:ext cx="3890621" cy="2257063"/>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lt1"/>
              </a:buClr>
              <a:buSzPts val="3600"/>
              <a:buFont typeface="Arial"/>
              <a:buNone/>
            </a:pPr>
            <a:r>
              <a:rPr lang="en-US"/>
              <a:t>Questions?</a:t>
            </a:r>
            <a:endParaRPr/>
          </a:p>
        </p:txBody>
      </p:sp>
      <p:sp>
        <p:nvSpPr>
          <p:cNvPr id="205" name="Google Shape;205;p43"/>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US"/>
              <a:t>11</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34"/>
          <p:cNvSpPr txBox="1">
            <a:spLocks noGrp="1"/>
          </p:cNvSpPr>
          <p:nvPr>
            <p:ph type="title"/>
          </p:nvPr>
        </p:nvSpPr>
        <p:spPr>
          <a:xfrm>
            <a:off x="838199" y="107052"/>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latin typeface="Calibri"/>
                <a:ea typeface="Calibri"/>
                <a:cs typeface="Calibri"/>
                <a:sym typeface="Calibri"/>
              </a:rPr>
              <a:t>Learning Objectives</a:t>
            </a:r>
            <a:endParaRPr/>
          </a:p>
        </p:txBody>
      </p:sp>
      <p:sp>
        <p:nvSpPr>
          <p:cNvPr id="88" name="Google Shape;88;p34"/>
          <p:cNvSpPr txBox="1">
            <a:spLocks noGrp="1"/>
          </p:cNvSpPr>
          <p:nvPr>
            <p:ph type="body" idx="1"/>
          </p:nvPr>
        </p:nvSpPr>
        <p:spPr>
          <a:xfrm>
            <a:off x="766232" y="1242218"/>
            <a:ext cx="10659533" cy="4373563"/>
          </a:xfrm>
          <a:prstGeom prst="rect">
            <a:avLst/>
          </a:prstGeom>
          <a:noFill/>
          <a:ln>
            <a:noFill/>
          </a:ln>
        </p:spPr>
        <p:txBody>
          <a:bodyPr spcFirstLastPara="1" wrap="square" lIns="91425" tIns="45700" rIns="91425" bIns="45700" anchor="t" anchorCtr="0">
            <a:normAutofit/>
          </a:bodyPr>
          <a:lstStyle/>
          <a:p>
            <a:pPr marL="457200" lvl="0" indent="-355600" algn="l" rtl="0">
              <a:lnSpc>
                <a:spcPct val="150000"/>
              </a:lnSpc>
              <a:spcBef>
                <a:spcPts val="1000"/>
              </a:spcBef>
              <a:spcAft>
                <a:spcPts val="0"/>
              </a:spcAft>
              <a:buSzPts val="2000"/>
              <a:buChar char="•"/>
            </a:pPr>
            <a:r>
              <a:rPr lang="en-US">
                <a:latin typeface="Calibri"/>
                <a:ea typeface="Calibri"/>
                <a:cs typeface="Calibri"/>
                <a:sym typeface="Calibri"/>
              </a:rPr>
              <a:t>By the end of this section module, you will be able to:</a:t>
            </a:r>
            <a:endParaRPr/>
          </a:p>
          <a:p>
            <a:pPr marL="457200" lvl="0" indent="-355600" algn="l" rtl="0">
              <a:lnSpc>
                <a:spcPct val="150000"/>
              </a:lnSpc>
              <a:spcBef>
                <a:spcPts val="1000"/>
              </a:spcBef>
              <a:spcAft>
                <a:spcPts val="0"/>
              </a:spcAft>
              <a:buSzPts val="2000"/>
              <a:buChar char="•"/>
            </a:pPr>
            <a:r>
              <a:rPr lang="en-US">
                <a:latin typeface="Calibri"/>
                <a:ea typeface="Calibri"/>
                <a:cs typeface="Calibri"/>
                <a:sym typeface="Calibri"/>
              </a:rPr>
              <a:t>Explain the importance of professional ethics</a:t>
            </a:r>
            <a:endParaRPr/>
          </a:p>
          <a:p>
            <a:pPr marL="457200" lvl="0" indent="-355600" algn="l" rtl="0">
              <a:lnSpc>
                <a:spcPct val="150000"/>
              </a:lnSpc>
              <a:spcBef>
                <a:spcPts val="1000"/>
              </a:spcBef>
              <a:spcAft>
                <a:spcPts val="0"/>
              </a:spcAft>
              <a:buSzPts val="2000"/>
              <a:buChar char="•"/>
            </a:pPr>
            <a:r>
              <a:rPr lang="en-US">
                <a:latin typeface="Calibri"/>
                <a:ea typeface="Calibri"/>
                <a:cs typeface="Calibri"/>
                <a:sym typeface="Calibri"/>
              </a:rPr>
              <a:t>Describe the appropriate testing provider code of conduct</a:t>
            </a:r>
            <a:endParaRPr/>
          </a:p>
          <a:p>
            <a:pPr marL="457200" lvl="0" indent="-355600" algn="l" rtl="0">
              <a:lnSpc>
                <a:spcPct val="150000"/>
              </a:lnSpc>
              <a:spcBef>
                <a:spcPts val="1000"/>
              </a:spcBef>
              <a:spcAft>
                <a:spcPts val="0"/>
              </a:spcAft>
              <a:buSzPts val="2000"/>
              <a:buChar char="•"/>
            </a:pPr>
            <a:r>
              <a:rPr lang="en-US">
                <a:latin typeface="Calibri"/>
                <a:ea typeface="Calibri"/>
                <a:cs typeface="Calibri"/>
                <a:sym typeface="Calibri"/>
              </a:rPr>
              <a:t>Understand the importance of confidentiality and implement it in the testing site</a:t>
            </a:r>
            <a:endParaRPr/>
          </a:p>
          <a:p>
            <a:pPr marL="457200" lvl="0" indent="-355600" algn="l" rtl="0">
              <a:lnSpc>
                <a:spcPct val="150000"/>
              </a:lnSpc>
              <a:spcBef>
                <a:spcPts val="1000"/>
              </a:spcBef>
              <a:spcAft>
                <a:spcPts val="0"/>
              </a:spcAft>
              <a:buSzPts val="2000"/>
              <a:buChar char="•"/>
            </a:pPr>
            <a:r>
              <a:rPr lang="en-US">
                <a:latin typeface="Calibri"/>
                <a:ea typeface="Calibri"/>
                <a:cs typeface="Calibri"/>
                <a:sym typeface="Calibri"/>
              </a:rPr>
              <a:t>Know major unethical behaviors</a:t>
            </a:r>
            <a:endParaRPr/>
          </a:p>
          <a:p>
            <a:pPr marL="457200" lvl="0" indent="-355600" algn="l" rtl="0">
              <a:lnSpc>
                <a:spcPct val="150000"/>
              </a:lnSpc>
              <a:spcBef>
                <a:spcPts val="1000"/>
              </a:spcBef>
              <a:spcAft>
                <a:spcPts val="0"/>
              </a:spcAft>
              <a:buSzPts val="2000"/>
              <a:buChar char="•"/>
            </a:pPr>
            <a:r>
              <a:rPr lang="en-US">
                <a:latin typeface="Calibri"/>
                <a:ea typeface="Calibri"/>
                <a:cs typeface="Calibri"/>
                <a:sym typeface="Calibri"/>
              </a:rPr>
              <a:t>Understand the consequences of recurrent unethical behaviors </a:t>
            </a:r>
            <a:endParaRPr/>
          </a:p>
          <a:p>
            <a:pPr marL="457200" lvl="0" indent="-355600" algn="l" rtl="0">
              <a:lnSpc>
                <a:spcPct val="150000"/>
              </a:lnSpc>
              <a:spcBef>
                <a:spcPts val="1000"/>
              </a:spcBef>
              <a:spcAft>
                <a:spcPts val="0"/>
              </a:spcAft>
              <a:buSzPts val="2000"/>
              <a:buChar char="•"/>
            </a:pPr>
            <a:r>
              <a:rPr lang="en-US">
                <a:latin typeface="Calibri"/>
                <a:ea typeface="Calibri"/>
                <a:cs typeface="Calibri"/>
                <a:sym typeface="Calibri"/>
              </a:rPr>
              <a:t>Know what to do in case of client complaint</a:t>
            </a:r>
            <a:endParaRPr/>
          </a:p>
          <a:p>
            <a:pPr marL="457200" lvl="0" indent="-228600" algn="l" rtl="0">
              <a:lnSpc>
                <a:spcPct val="150000"/>
              </a:lnSpc>
              <a:spcBef>
                <a:spcPts val="1000"/>
              </a:spcBef>
              <a:spcAft>
                <a:spcPts val="0"/>
              </a:spcAft>
              <a:buSzPts val="2000"/>
              <a:buNone/>
            </a:pPr>
            <a:endParaRPr/>
          </a:p>
        </p:txBody>
      </p:sp>
      <p:sp>
        <p:nvSpPr>
          <p:cNvPr id="89" name="Google Shape;89;p34"/>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2</a:t>
            </a:fld>
            <a:endParaRPr/>
          </a:p>
        </p:txBody>
      </p:sp>
      <p:sp>
        <p:nvSpPr>
          <p:cNvPr id="90" name="Google Shape;90;p34"/>
          <p:cNvSpPr txBox="1"/>
          <p:nvPr/>
        </p:nvSpPr>
        <p:spPr>
          <a:xfrm>
            <a:off x="1017494" y="6348593"/>
            <a:ext cx="7315200" cy="50165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000" b="1" i="0" u="none" strike="noStrike" cap="none" dirty="0">
                <a:solidFill>
                  <a:schemeClr val="lt1"/>
                </a:solidFill>
                <a:latin typeface="Arial"/>
                <a:ea typeface="Arial"/>
                <a:cs typeface="Arial"/>
                <a:sym typeface="Arial"/>
              </a:rPr>
              <a:t>QMS non-lab testing sites; training package – </a:t>
            </a:r>
            <a:r>
              <a:rPr lang="en-US" sz="1000" b="1" dirty="0">
                <a:solidFill>
                  <a:schemeClr val="lt1"/>
                </a:solidFill>
              </a:rPr>
              <a:t>v1.0</a:t>
            </a:r>
            <a:r>
              <a:rPr lang="en-US" sz="1000" b="1" i="0" u="none" strike="noStrike" cap="none" dirty="0">
                <a:solidFill>
                  <a:schemeClr val="lt1"/>
                </a:solidFill>
                <a:latin typeface="Arial"/>
                <a:ea typeface="Arial"/>
                <a:cs typeface="Arial"/>
                <a:sym typeface="Arial"/>
              </a:rPr>
              <a:t> | </a:t>
            </a:r>
            <a:r>
              <a:rPr lang="en-US" sz="1000" b="1" i="0" u="none" strike="noStrike" cap="none" dirty="0">
                <a:solidFill>
                  <a:schemeClr val="lt1"/>
                </a:solidFill>
                <a:latin typeface="Calibri"/>
                <a:ea typeface="Calibri"/>
                <a:cs typeface="Calibri"/>
                <a:sym typeface="Calibri"/>
              </a:rPr>
              <a:t>Testing provider professional ethics and code of conduct</a:t>
            </a:r>
            <a:endParaRPr sz="800" b="1" i="0" u="none" strike="noStrike" cap="none" dirty="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5"/>
          <p:cNvSpPr/>
          <p:nvPr/>
        </p:nvSpPr>
        <p:spPr>
          <a:xfrm>
            <a:off x="1828800" y="3733801"/>
            <a:ext cx="2209800" cy="366713"/>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000" b="0" i="0" u="none" strike="noStrike" cap="none">
                <a:solidFill>
                  <a:srgbClr val="000000"/>
                </a:solidFill>
                <a:latin typeface="Arial"/>
                <a:ea typeface="Arial"/>
                <a:cs typeface="Arial"/>
                <a:sym typeface="Arial"/>
              </a:rPr>
              <a:t> </a:t>
            </a:r>
            <a:endParaRPr/>
          </a:p>
        </p:txBody>
      </p:sp>
      <p:sp>
        <p:nvSpPr>
          <p:cNvPr id="99" name="Google Shape;99;p35"/>
          <p:cNvSpPr txBox="1">
            <a:spLocks noGrp="1"/>
          </p:cNvSpPr>
          <p:nvPr>
            <p:ph type="title"/>
          </p:nvPr>
        </p:nvSpPr>
        <p:spPr>
          <a:xfrm>
            <a:off x="522747" y="0"/>
            <a:ext cx="8260672" cy="11429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3600"/>
              <a:buFont typeface="Arial"/>
              <a:buNone/>
            </a:pPr>
            <a:r>
              <a:rPr lang="en-US">
                <a:latin typeface="Calibri"/>
                <a:ea typeface="Calibri"/>
                <a:cs typeface="Calibri"/>
                <a:sym typeface="Calibri"/>
              </a:rPr>
              <a:t>What is Ethics?</a:t>
            </a:r>
            <a:endParaRPr/>
          </a:p>
        </p:txBody>
      </p:sp>
      <p:sp>
        <p:nvSpPr>
          <p:cNvPr id="100" name="Google Shape;100;p3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3</a:t>
            </a:fld>
            <a:endParaRPr/>
          </a:p>
        </p:txBody>
      </p:sp>
      <p:sp>
        <p:nvSpPr>
          <p:cNvPr id="101" name="Google Shape;101;p35"/>
          <p:cNvSpPr txBox="1"/>
          <p:nvPr/>
        </p:nvSpPr>
        <p:spPr>
          <a:xfrm>
            <a:off x="327949" y="900416"/>
            <a:ext cx="11341304" cy="188173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200" b="1" i="0" u="none" strike="noStrike" cap="none">
                <a:solidFill>
                  <a:srgbClr val="000000"/>
                </a:solidFill>
                <a:latin typeface="Calibri"/>
                <a:ea typeface="Calibri"/>
                <a:cs typeface="Calibri"/>
                <a:sym typeface="Calibri"/>
              </a:rPr>
              <a:t>A set of principles of ‘’right conduct”</a:t>
            </a:r>
            <a:endParaRPr/>
          </a:p>
          <a:p>
            <a:pPr marL="0" marR="0" lvl="0" indent="0" algn="l" rtl="0">
              <a:lnSpc>
                <a:spcPct val="150000"/>
              </a:lnSpc>
              <a:spcBef>
                <a:spcPts val="0"/>
              </a:spcBef>
              <a:spcAft>
                <a:spcPts val="0"/>
              </a:spcAft>
              <a:buNone/>
            </a:pPr>
            <a:r>
              <a:rPr lang="en-US" sz="2400" b="0" i="0" u="none" strike="noStrike" cap="none">
                <a:solidFill>
                  <a:srgbClr val="000000"/>
                </a:solidFill>
                <a:latin typeface="Calibri"/>
                <a:ea typeface="Calibri"/>
                <a:cs typeface="Calibri"/>
                <a:sym typeface="Calibri"/>
              </a:rPr>
              <a:t>Medical ethical principles are not laws but standards of good conduct and honorable behavior by health care professionals. It includes:</a:t>
            </a:r>
            <a:endParaRPr sz="2400" b="0" i="0" u="none" strike="noStrike" cap="none">
              <a:solidFill>
                <a:srgbClr val="000000"/>
              </a:solidFill>
              <a:latin typeface="Calibri"/>
              <a:ea typeface="Calibri"/>
              <a:cs typeface="Calibri"/>
              <a:sym typeface="Calibri"/>
            </a:endParaRPr>
          </a:p>
        </p:txBody>
      </p:sp>
      <p:sp>
        <p:nvSpPr>
          <p:cNvPr id="102" name="Google Shape;102;p35"/>
          <p:cNvSpPr txBox="1"/>
          <p:nvPr/>
        </p:nvSpPr>
        <p:spPr>
          <a:xfrm>
            <a:off x="1196788" y="6385287"/>
            <a:ext cx="7315200" cy="501650"/>
          </a:xfrm>
          <a:prstGeom prst="rect">
            <a:avLst/>
          </a:prstGeom>
          <a:noFill/>
          <a:ln>
            <a:noFill/>
          </a:ln>
        </p:spPr>
        <p:txBody>
          <a:bodyPr spcFirstLastPara="1" wrap="square" lIns="0" tIns="0" rIns="0" bIns="0" anchor="ctr" anchorCtr="0">
            <a:noAutofit/>
          </a:bodyPr>
          <a:lstStyle/>
          <a:p>
            <a:r>
              <a:rPr lang="en-US" sz="1000" b="1" i="0" u="none" strike="noStrike" cap="none" dirty="0">
                <a:solidFill>
                  <a:schemeClr val="lt1"/>
                </a:solidFill>
                <a:latin typeface="Arial"/>
                <a:ea typeface="Arial"/>
                <a:cs typeface="Arial"/>
                <a:sym typeface="Arial"/>
              </a:rPr>
              <a:t>QMS non-lab testing sites; training package – </a:t>
            </a:r>
            <a:r>
              <a:rPr lang="en-US" sz="1000" b="1" dirty="0">
                <a:solidFill>
                  <a:schemeClr val="lt1"/>
                </a:solidFill>
              </a:rPr>
              <a:t>v1.0 </a:t>
            </a:r>
            <a:r>
              <a:rPr lang="en-US" sz="1000" b="1" i="0" u="none" strike="noStrike" cap="none" dirty="0">
                <a:solidFill>
                  <a:schemeClr val="lt1"/>
                </a:solidFill>
                <a:latin typeface="Arial"/>
                <a:ea typeface="Arial"/>
                <a:cs typeface="Arial"/>
                <a:sym typeface="Arial"/>
              </a:rPr>
              <a:t>| </a:t>
            </a:r>
            <a:r>
              <a:rPr lang="en-US" sz="1000" b="1" i="0" u="none" strike="noStrike" cap="none" dirty="0">
                <a:solidFill>
                  <a:schemeClr val="lt1"/>
                </a:solidFill>
                <a:latin typeface="Calibri"/>
                <a:ea typeface="Calibri"/>
                <a:cs typeface="Calibri"/>
                <a:sym typeface="Calibri"/>
              </a:rPr>
              <a:t>Testing provider professional ethics and code of conduct</a:t>
            </a:r>
            <a:endParaRPr lang="fr-FR" dirty="0">
              <a:solidFill>
                <a:schemeClr val="lt1"/>
              </a:solidFill>
              <a:sym typeface="Calibri"/>
            </a:endParaRPr>
          </a:p>
          <a:p>
            <a:pPr marL="0" marR="0" lvl="0" indent="0" algn="l">
              <a:lnSpc>
                <a:spcPct val="100000"/>
              </a:lnSpc>
              <a:spcBef>
                <a:spcPts val="0"/>
              </a:spcBef>
              <a:spcAft>
                <a:spcPts val="0"/>
              </a:spcAft>
              <a:buNone/>
            </a:pPr>
            <a:endParaRPr lang="fr-FR"/>
          </a:p>
        </p:txBody>
      </p:sp>
      <p:grpSp>
        <p:nvGrpSpPr>
          <p:cNvPr id="103" name="Google Shape;103;p35"/>
          <p:cNvGrpSpPr/>
          <p:nvPr/>
        </p:nvGrpSpPr>
        <p:grpSpPr>
          <a:xfrm>
            <a:off x="5695365" y="2214128"/>
            <a:ext cx="4377342" cy="3723445"/>
            <a:chOff x="2096033" y="0"/>
            <a:chExt cx="4377342" cy="3723445"/>
          </a:xfrm>
        </p:grpSpPr>
        <p:sp>
          <p:nvSpPr>
            <p:cNvPr id="104" name="Google Shape;104;p35"/>
            <p:cNvSpPr/>
            <p:nvPr/>
          </p:nvSpPr>
          <p:spPr>
            <a:xfrm>
              <a:off x="2096033" y="0"/>
              <a:ext cx="3723445" cy="3723445"/>
            </a:xfrm>
            <a:prstGeom prst="triangl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5"/>
            <p:cNvSpPr/>
            <p:nvPr/>
          </p:nvSpPr>
          <p:spPr>
            <a:xfrm>
              <a:off x="3883744" y="217292"/>
              <a:ext cx="2482052" cy="798075"/>
            </a:xfrm>
            <a:prstGeom prst="roundRect">
              <a:avLst>
                <a:gd name="adj" fmla="val 16667"/>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5"/>
            <p:cNvSpPr txBox="1"/>
            <p:nvPr/>
          </p:nvSpPr>
          <p:spPr>
            <a:xfrm>
              <a:off x="3922703" y="256251"/>
              <a:ext cx="2404134" cy="72015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Integrity of Results</a:t>
              </a:r>
              <a:r>
                <a:rPr lang="en-US" sz="1400" b="0" i="0" u="none" strike="noStrike" cap="none">
                  <a:solidFill>
                    <a:srgbClr val="000000"/>
                  </a:solidFill>
                  <a:latin typeface="Calibri"/>
                  <a:ea typeface="Calibri"/>
                  <a:cs typeface="Calibri"/>
                  <a:sym typeface="Calibri"/>
                </a:rPr>
                <a:t>: Ethical practices ensure that test results are accurate, reliable, and trustworthy. </a:t>
              </a:r>
              <a:endParaRPr sz="1400" b="0" i="0" u="none" strike="noStrike" cap="none">
                <a:solidFill>
                  <a:srgbClr val="000000"/>
                </a:solidFill>
                <a:latin typeface="Calibri"/>
                <a:ea typeface="Calibri"/>
                <a:cs typeface="Calibri"/>
                <a:sym typeface="Calibri"/>
              </a:endParaRPr>
            </a:p>
          </p:txBody>
        </p:sp>
        <p:sp>
          <p:nvSpPr>
            <p:cNvPr id="107" name="Google Shape;107;p35"/>
            <p:cNvSpPr/>
            <p:nvPr/>
          </p:nvSpPr>
          <p:spPr>
            <a:xfrm>
              <a:off x="3901884" y="1151386"/>
              <a:ext cx="2485464" cy="1029619"/>
            </a:xfrm>
            <a:prstGeom prst="roundRect">
              <a:avLst>
                <a:gd name="adj" fmla="val 16667"/>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5"/>
            <p:cNvSpPr txBox="1"/>
            <p:nvPr/>
          </p:nvSpPr>
          <p:spPr>
            <a:xfrm>
              <a:off x="3952146" y="1201648"/>
              <a:ext cx="2384940" cy="929095"/>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Patient Rights</a:t>
              </a:r>
              <a:r>
                <a:rPr lang="en-US" sz="1400" b="0" i="0" u="none" strike="noStrike" cap="none">
                  <a:solidFill>
                    <a:srgbClr val="000000"/>
                  </a:solidFill>
                  <a:latin typeface="Calibri"/>
                  <a:ea typeface="Calibri"/>
                  <a:cs typeface="Calibri"/>
                  <a:sym typeface="Calibri"/>
                </a:rPr>
                <a:t>: Ethical testing respects the rights of patients, including informed consent, confidentiality, and the right to know the results of their tests. </a:t>
              </a:r>
              <a:endParaRPr sz="1400" b="0" i="0" u="none" strike="noStrike" cap="none">
                <a:solidFill>
                  <a:srgbClr val="000000"/>
                </a:solidFill>
                <a:latin typeface="Calibri"/>
                <a:ea typeface="Calibri"/>
                <a:cs typeface="Calibri"/>
                <a:sym typeface="Calibri"/>
              </a:endParaRPr>
            </a:p>
          </p:txBody>
        </p:sp>
        <p:sp>
          <p:nvSpPr>
            <p:cNvPr id="109" name="Google Shape;109;p35"/>
            <p:cNvSpPr/>
            <p:nvPr/>
          </p:nvSpPr>
          <p:spPr>
            <a:xfrm>
              <a:off x="3815856" y="2621957"/>
              <a:ext cx="2657519" cy="941382"/>
            </a:xfrm>
            <a:prstGeom prst="roundRect">
              <a:avLst>
                <a:gd name="adj" fmla="val 16667"/>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5"/>
            <p:cNvSpPr txBox="1"/>
            <p:nvPr/>
          </p:nvSpPr>
          <p:spPr>
            <a:xfrm>
              <a:off x="3861810" y="2667911"/>
              <a:ext cx="2565611" cy="849474"/>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Responsible use of resources: </a:t>
              </a:r>
              <a:r>
                <a:rPr lang="en-US" sz="1400" b="0" i="0" u="none" strike="noStrike" cap="none">
                  <a:solidFill>
                    <a:srgbClr val="000000"/>
                  </a:solidFill>
                  <a:latin typeface="Calibri"/>
                  <a:ea typeface="Calibri"/>
                  <a:cs typeface="Calibri"/>
                  <a:sym typeface="Calibri"/>
                </a:rPr>
                <a:t>ethical practices ensure the appropriate use of resources to ensure access to quality testing for a maximum of clients </a:t>
              </a:r>
              <a:r>
                <a:rPr lang="en-US" sz="1400" b="1"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6"/>
          <p:cNvSpPr txBox="1">
            <a:spLocks noGrp="1"/>
          </p:cNvSpPr>
          <p:nvPr>
            <p:ph type="title"/>
          </p:nvPr>
        </p:nvSpPr>
        <p:spPr>
          <a:xfrm>
            <a:off x="467139" y="188557"/>
            <a:ext cx="10515600" cy="568312"/>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latin typeface="Calibri"/>
                <a:ea typeface="Calibri"/>
                <a:cs typeface="Calibri"/>
                <a:sym typeface="Calibri"/>
              </a:rPr>
              <a:t>Why Ethics is important?</a:t>
            </a:r>
            <a:endParaRPr/>
          </a:p>
        </p:txBody>
      </p:sp>
      <p:sp>
        <p:nvSpPr>
          <p:cNvPr id="116" name="Google Shape;116;p36"/>
          <p:cNvSpPr txBox="1">
            <a:spLocks noGrp="1"/>
          </p:cNvSpPr>
          <p:nvPr>
            <p:ph type="body" idx="1"/>
          </p:nvPr>
        </p:nvSpPr>
        <p:spPr>
          <a:xfrm>
            <a:off x="467139" y="1208620"/>
            <a:ext cx="11396912" cy="4440760"/>
          </a:xfrm>
          <a:prstGeom prst="rect">
            <a:avLst/>
          </a:prstGeom>
          <a:noFill/>
          <a:ln>
            <a:noFill/>
          </a:ln>
        </p:spPr>
        <p:txBody>
          <a:bodyPr spcFirstLastPara="1" wrap="square" lIns="91425" tIns="45700" rIns="91425" bIns="45700" anchor="t" anchorCtr="0">
            <a:normAutofit/>
          </a:bodyPr>
          <a:lstStyle/>
          <a:p>
            <a:pPr marL="101600" lvl="0" indent="0" algn="l" rtl="0">
              <a:lnSpc>
                <a:spcPct val="100000"/>
              </a:lnSpc>
              <a:spcBef>
                <a:spcPts val="1000"/>
              </a:spcBef>
              <a:spcAft>
                <a:spcPts val="0"/>
              </a:spcAft>
              <a:buSzPts val="2000"/>
              <a:buNone/>
            </a:pPr>
            <a:r>
              <a:rPr lang="en-US" sz="2800" b="1">
                <a:solidFill>
                  <a:srgbClr val="000000"/>
                </a:solidFill>
                <a:latin typeface="Calibri"/>
                <a:ea typeface="Calibri"/>
                <a:cs typeface="Calibri"/>
                <a:sym typeface="Calibri"/>
              </a:rPr>
              <a:t>Decisions about diagnosis, prognosis, and treatment are frequently based on results and interpretations of laboratory tests. Irreversible harm may be caused by erroneous tests. </a:t>
            </a:r>
            <a:endParaRPr sz="2800" b="1">
              <a:solidFill>
                <a:srgbClr val="000000"/>
              </a:solidFill>
              <a:latin typeface="Calibri"/>
              <a:ea typeface="Calibri"/>
              <a:cs typeface="Calibri"/>
              <a:sym typeface="Calibri"/>
            </a:endParaRPr>
          </a:p>
          <a:p>
            <a:pPr marL="101600" lvl="0" indent="0" algn="l" rtl="0">
              <a:lnSpc>
                <a:spcPct val="100000"/>
              </a:lnSpc>
              <a:spcBef>
                <a:spcPts val="1000"/>
              </a:spcBef>
              <a:spcAft>
                <a:spcPts val="0"/>
              </a:spcAft>
              <a:buSzPts val="2000"/>
              <a:buNone/>
            </a:pPr>
            <a:endParaRPr sz="2400" b="1" i="0" u="none" strike="noStrike">
              <a:solidFill>
                <a:srgbClr val="000000"/>
              </a:solidFill>
              <a:latin typeface="Calibri"/>
              <a:ea typeface="Calibri"/>
              <a:cs typeface="Calibri"/>
              <a:sym typeface="Calibri"/>
            </a:endParaRPr>
          </a:p>
          <a:p>
            <a:pPr marL="457200" lvl="0" indent="-355600" algn="l" rtl="0">
              <a:lnSpc>
                <a:spcPct val="100000"/>
              </a:lnSpc>
              <a:spcBef>
                <a:spcPts val="1000"/>
              </a:spcBef>
              <a:spcAft>
                <a:spcPts val="0"/>
              </a:spcAft>
              <a:buClr>
                <a:schemeClr val="accent1"/>
              </a:buClr>
              <a:buSzPts val="2000"/>
              <a:buChar char="•"/>
            </a:pPr>
            <a:r>
              <a:rPr lang="en-US" sz="2400" b="1" i="0" u="none" strike="noStrike">
                <a:solidFill>
                  <a:srgbClr val="212121"/>
                </a:solidFill>
                <a:latin typeface="Calibri"/>
                <a:ea typeface="Calibri"/>
                <a:cs typeface="Calibri"/>
                <a:sym typeface="Calibri"/>
              </a:rPr>
              <a:t>Public Trust</a:t>
            </a:r>
            <a:r>
              <a:rPr lang="en-US" sz="2400" b="0" i="0" u="none" strike="noStrike">
                <a:solidFill>
                  <a:srgbClr val="212121"/>
                </a:solidFill>
                <a:latin typeface="Calibri"/>
                <a:ea typeface="Calibri"/>
                <a:cs typeface="Calibri"/>
                <a:sym typeface="Calibri"/>
              </a:rPr>
              <a:t>: Ethical standards help maintain public confidence in </a:t>
            </a:r>
            <a:r>
              <a:rPr lang="en-US" sz="2400">
                <a:solidFill>
                  <a:srgbClr val="212121"/>
                </a:solidFill>
                <a:latin typeface="Calibri"/>
                <a:ea typeface="Calibri"/>
                <a:cs typeface="Calibri"/>
                <a:sym typeface="Calibri"/>
              </a:rPr>
              <a:t>testing </a:t>
            </a:r>
            <a:r>
              <a:rPr lang="en-US" sz="2400" b="0" i="0" u="none" strike="noStrike">
                <a:solidFill>
                  <a:srgbClr val="212121"/>
                </a:solidFill>
                <a:latin typeface="Calibri"/>
                <a:ea typeface="Calibri"/>
                <a:cs typeface="Calibri"/>
                <a:sym typeface="Calibri"/>
              </a:rPr>
              <a:t>services. When people trust the site, they are more likely to seek necessary medical tests and follow through with treatments.</a:t>
            </a:r>
            <a:endParaRPr/>
          </a:p>
          <a:p>
            <a:pPr marL="457200" lvl="0" indent="-355600" algn="l" rtl="0">
              <a:lnSpc>
                <a:spcPct val="150000"/>
              </a:lnSpc>
              <a:spcBef>
                <a:spcPts val="1000"/>
              </a:spcBef>
              <a:spcAft>
                <a:spcPts val="0"/>
              </a:spcAft>
              <a:buSzPts val="2000"/>
              <a:buChar char="•"/>
            </a:pPr>
            <a:r>
              <a:rPr lang="en-US" sz="2400" b="1" i="0" u="none" strike="noStrike">
                <a:solidFill>
                  <a:srgbClr val="212121"/>
                </a:solidFill>
                <a:latin typeface="Calibri"/>
                <a:ea typeface="Calibri"/>
                <a:cs typeface="Calibri"/>
                <a:sym typeface="Calibri"/>
              </a:rPr>
              <a:t>Quality Improvement</a:t>
            </a:r>
            <a:r>
              <a:rPr lang="en-US" sz="2400" b="0" i="0" u="none" strike="noStrike">
                <a:solidFill>
                  <a:srgbClr val="212121"/>
                </a:solidFill>
                <a:latin typeface="Calibri"/>
                <a:ea typeface="Calibri"/>
                <a:cs typeface="Calibri"/>
                <a:sym typeface="Calibri"/>
              </a:rPr>
              <a:t>: Ethical practices foster a culture of quality improvement within testing sites, improving patient outcomes.</a:t>
            </a:r>
            <a:endParaRPr/>
          </a:p>
          <a:p>
            <a:pPr marL="457200" lvl="0" indent="-228600" algn="l" rtl="0">
              <a:lnSpc>
                <a:spcPct val="100000"/>
              </a:lnSpc>
              <a:spcBef>
                <a:spcPts val="1000"/>
              </a:spcBef>
              <a:spcAft>
                <a:spcPts val="0"/>
              </a:spcAft>
              <a:buClr>
                <a:schemeClr val="accent1"/>
              </a:buClr>
              <a:buSzPts val="2000"/>
              <a:buNone/>
            </a:pPr>
            <a:endParaRPr sz="2400"/>
          </a:p>
        </p:txBody>
      </p:sp>
      <p:sp>
        <p:nvSpPr>
          <p:cNvPr id="117" name="Google Shape;117;p36"/>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4</a:t>
            </a:fld>
            <a:endParaRPr/>
          </a:p>
        </p:txBody>
      </p:sp>
      <p:sp>
        <p:nvSpPr>
          <p:cNvPr id="118" name="Google Shape;118;p36"/>
          <p:cNvSpPr txBox="1"/>
          <p:nvPr/>
        </p:nvSpPr>
        <p:spPr>
          <a:xfrm>
            <a:off x="1143000" y="6385287"/>
            <a:ext cx="7315200" cy="501650"/>
          </a:xfrm>
          <a:prstGeom prst="rect">
            <a:avLst/>
          </a:prstGeom>
          <a:noFill/>
          <a:ln>
            <a:noFill/>
          </a:ln>
        </p:spPr>
        <p:txBody>
          <a:bodyPr spcFirstLastPara="1" wrap="square" lIns="0" tIns="0" rIns="0" bIns="0" anchor="ctr" anchorCtr="0">
            <a:noAutofit/>
          </a:bodyPr>
          <a:lstStyle/>
          <a:p>
            <a:r>
              <a:rPr lang="en-US" sz="1000" b="1" i="0" u="none" strike="noStrike" cap="none">
                <a:solidFill>
                  <a:schemeClr val="lt1"/>
                </a:solidFill>
                <a:latin typeface="Arial"/>
                <a:ea typeface="Arial"/>
                <a:cs typeface="Arial"/>
                <a:sym typeface="Arial"/>
              </a:rPr>
              <a:t>QMS non-lab testing sites; training package – </a:t>
            </a:r>
            <a:r>
              <a:rPr lang="en-US" sz="1000" b="1">
                <a:solidFill>
                  <a:schemeClr val="lt1"/>
                </a:solidFill>
              </a:rPr>
              <a:t>v1.0 </a:t>
            </a:r>
            <a:r>
              <a:rPr lang="en-US" sz="1000" b="1" i="0" u="none" strike="noStrike" cap="none">
                <a:solidFill>
                  <a:schemeClr val="lt1"/>
                </a:solidFill>
                <a:latin typeface="Arial"/>
                <a:ea typeface="Arial"/>
                <a:cs typeface="Arial"/>
                <a:sym typeface="Arial"/>
              </a:rPr>
              <a:t>| </a:t>
            </a:r>
            <a:r>
              <a:rPr lang="en-US" sz="1000" b="1" i="0" u="none" strike="noStrike" cap="none">
                <a:solidFill>
                  <a:schemeClr val="lt1"/>
                </a:solidFill>
                <a:latin typeface="Calibri"/>
                <a:ea typeface="Calibri"/>
                <a:cs typeface="Calibri"/>
                <a:sym typeface="Calibri"/>
              </a:rPr>
              <a:t>Testing provider professional ethics and code of conduct</a:t>
            </a:r>
            <a:endParaRPr lang="fr-FR">
              <a:solidFill>
                <a:schemeClr val="lt1"/>
              </a:solidFill>
              <a:sym typeface="Calibri"/>
            </a:endParaRPr>
          </a:p>
          <a:p>
            <a:pPr marL="0" marR="0" lvl="0" indent="0" algn="l">
              <a:lnSpc>
                <a:spcPct val="100000"/>
              </a:lnSpc>
              <a:spcBef>
                <a:spcPts val="0"/>
              </a:spcBef>
              <a:spcAft>
                <a:spcPts val="0"/>
              </a:spcAft>
              <a:buNone/>
            </a:pPr>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7"/>
          <p:cNvSpPr txBox="1">
            <a:spLocks noGrp="1"/>
          </p:cNvSpPr>
          <p:nvPr>
            <p:ph type="title"/>
          </p:nvPr>
        </p:nvSpPr>
        <p:spPr>
          <a:xfrm>
            <a:off x="406335" y="36132"/>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latin typeface="Calibri"/>
                <a:ea typeface="Calibri"/>
                <a:cs typeface="Calibri"/>
                <a:sym typeface="Calibri"/>
              </a:rPr>
              <a:t>Code of conduct for testing providers</a:t>
            </a:r>
            <a:endParaRPr/>
          </a:p>
        </p:txBody>
      </p:sp>
      <p:sp>
        <p:nvSpPr>
          <p:cNvPr id="124" name="Google Shape;124;p37"/>
          <p:cNvSpPr txBox="1">
            <a:spLocks noGrp="1"/>
          </p:cNvSpPr>
          <p:nvPr>
            <p:ph type="body" idx="1"/>
          </p:nvPr>
        </p:nvSpPr>
        <p:spPr>
          <a:xfrm>
            <a:off x="639418" y="1208620"/>
            <a:ext cx="10515600" cy="4874128"/>
          </a:xfrm>
          <a:prstGeom prst="rect">
            <a:avLst/>
          </a:prstGeom>
          <a:noFill/>
          <a:ln>
            <a:noFill/>
          </a:ln>
        </p:spPr>
        <p:txBody>
          <a:bodyPr spcFirstLastPara="1" wrap="square" lIns="91425" tIns="45700" rIns="91425" bIns="45700" anchor="t" anchorCtr="0">
            <a:normAutofit lnSpcReduction="10000"/>
          </a:bodyPr>
          <a:lstStyle/>
          <a:p>
            <a:pPr marL="101600" lvl="0" indent="0" algn="l" rtl="0">
              <a:lnSpc>
                <a:spcPct val="100000"/>
              </a:lnSpc>
              <a:spcBef>
                <a:spcPts val="1000"/>
              </a:spcBef>
              <a:spcAft>
                <a:spcPts val="0"/>
              </a:spcAft>
              <a:buSzPts val="2000"/>
              <a:buNone/>
            </a:pPr>
            <a:r>
              <a:rPr lang="en-US" b="1">
                <a:solidFill>
                  <a:srgbClr val="022243"/>
                </a:solidFill>
                <a:latin typeface="Calibri"/>
                <a:ea typeface="Calibri"/>
                <a:cs typeface="Calibri"/>
                <a:sym typeface="Calibri"/>
              </a:rPr>
              <a:t>Testing providers are required to adopt conduct based on respect for the clients and testing site:</a:t>
            </a:r>
            <a:endParaRPr/>
          </a:p>
          <a:p>
            <a:pPr marL="457200" lvl="0" indent="-355600" algn="l" rtl="0">
              <a:lnSpc>
                <a:spcPct val="100000"/>
              </a:lnSpc>
              <a:spcBef>
                <a:spcPts val="1000"/>
              </a:spcBef>
              <a:spcAft>
                <a:spcPts val="0"/>
              </a:spcAft>
              <a:buClr>
                <a:schemeClr val="accent1"/>
              </a:buClr>
              <a:buSzPts val="2000"/>
              <a:buChar char="•"/>
            </a:pPr>
            <a:r>
              <a:rPr lang="en-US">
                <a:solidFill>
                  <a:srgbClr val="022243"/>
                </a:solidFill>
                <a:latin typeface="Calibri"/>
                <a:ea typeface="Calibri"/>
                <a:cs typeface="Calibri"/>
                <a:sym typeface="Calibri"/>
              </a:rPr>
              <a:t>Adopting rules of courtesy and politeness</a:t>
            </a:r>
            <a:endParaRPr>
              <a:solidFill>
                <a:srgbClr val="022243"/>
              </a:solidFill>
              <a:latin typeface="Calibri"/>
              <a:ea typeface="Calibri"/>
              <a:cs typeface="Calibri"/>
              <a:sym typeface="Calibri"/>
            </a:endParaRPr>
          </a:p>
          <a:p>
            <a:pPr marL="457200" lvl="0" indent="-355600" algn="l" rtl="0">
              <a:lnSpc>
                <a:spcPct val="100000"/>
              </a:lnSpc>
              <a:spcBef>
                <a:spcPts val="1000"/>
              </a:spcBef>
              <a:spcAft>
                <a:spcPts val="0"/>
              </a:spcAft>
              <a:buClr>
                <a:schemeClr val="accent1"/>
              </a:buClr>
              <a:buSzPts val="2000"/>
              <a:buChar char="•"/>
            </a:pPr>
            <a:r>
              <a:rPr lang="en-US">
                <a:solidFill>
                  <a:srgbClr val="022243"/>
                </a:solidFill>
                <a:latin typeface="Calibri"/>
                <a:ea typeface="Calibri"/>
                <a:cs typeface="Calibri"/>
                <a:sym typeface="Calibri"/>
              </a:rPr>
              <a:t>Sensitivity and care for client's needs</a:t>
            </a:r>
            <a:endParaRPr>
              <a:solidFill>
                <a:srgbClr val="022243"/>
              </a:solidFill>
              <a:latin typeface="Calibri"/>
              <a:ea typeface="Calibri"/>
              <a:cs typeface="Calibri"/>
              <a:sym typeface="Calibri"/>
            </a:endParaRPr>
          </a:p>
          <a:p>
            <a:pPr marL="457200" lvl="0" indent="-355600" algn="l" rtl="0">
              <a:lnSpc>
                <a:spcPct val="100000"/>
              </a:lnSpc>
              <a:spcBef>
                <a:spcPts val="1000"/>
              </a:spcBef>
              <a:spcAft>
                <a:spcPts val="0"/>
              </a:spcAft>
              <a:buClr>
                <a:schemeClr val="accent1"/>
              </a:buClr>
              <a:buSzPts val="2000"/>
              <a:buChar char="•"/>
            </a:pPr>
            <a:r>
              <a:rPr lang="en-US">
                <a:solidFill>
                  <a:srgbClr val="022243"/>
                </a:solidFill>
                <a:latin typeface="Calibri"/>
                <a:ea typeface="Calibri"/>
                <a:cs typeface="Calibri"/>
                <a:sym typeface="Calibri"/>
              </a:rPr>
              <a:t>Maintaining a respectful appearance</a:t>
            </a:r>
            <a:endParaRPr>
              <a:solidFill>
                <a:srgbClr val="022243"/>
              </a:solidFill>
              <a:latin typeface="Calibri"/>
              <a:ea typeface="Calibri"/>
              <a:cs typeface="Calibri"/>
              <a:sym typeface="Calibri"/>
            </a:endParaRPr>
          </a:p>
          <a:p>
            <a:pPr marL="457200" lvl="0" indent="-355600" algn="l" rtl="0">
              <a:lnSpc>
                <a:spcPct val="100000"/>
              </a:lnSpc>
              <a:spcBef>
                <a:spcPts val="1000"/>
              </a:spcBef>
              <a:spcAft>
                <a:spcPts val="0"/>
              </a:spcAft>
              <a:buClr>
                <a:schemeClr val="accent1"/>
              </a:buClr>
              <a:buSzPts val="2000"/>
              <a:buChar char="•"/>
            </a:pPr>
            <a:r>
              <a:rPr lang="en-US">
                <a:solidFill>
                  <a:srgbClr val="022243"/>
                </a:solidFill>
                <a:latin typeface="Calibri"/>
                <a:ea typeface="Calibri"/>
                <a:cs typeface="Calibri"/>
                <a:sym typeface="Calibri"/>
              </a:rPr>
              <a:t>Arriving punctually</a:t>
            </a:r>
            <a:endParaRPr>
              <a:solidFill>
                <a:srgbClr val="022243"/>
              </a:solidFill>
              <a:latin typeface="Calibri"/>
              <a:ea typeface="Calibri"/>
              <a:cs typeface="Calibri"/>
              <a:sym typeface="Calibri"/>
            </a:endParaRPr>
          </a:p>
          <a:p>
            <a:pPr marL="457200" lvl="0" indent="-355600" algn="l" rtl="0">
              <a:lnSpc>
                <a:spcPct val="100000"/>
              </a:lnSpc>
              <a:spcBef>
                <a:spcPts val="1000"/>
              </a:spcBef>
              <a:spcAft>
                <a:spcPts val="0"/>
              </a:spcAft>
              <a:buClr>
                <a:schemeClr val="accent1"/>
              </a:buClr>
              <a:buSzPts val="2000"/>
              <a:buChar char="•"/>
            </a:pPr>
            <a:r>
              <a:rPr lang="en-US">
                <a:solidFill>
                  <a:srgbClr val="022243"/>
                </a:solidFill>
                <a:latin typeface="Calibri"/>
                <a:ea typeface="Calibri"/>
                <a:cs typeface="Calibri"/>
                <a:sym typeface="Calibri"/>
              </a:rPr>
              <a:t>Not abusing in any manner, whether direct or implied, the inherent “power” a testing provider has.</a:t>
            </a:r>
            <a:endParaRPr/>
          </a:p>
          <a:p>
            <a:pPr marL="457200" lvl="0" indent="-355600" algn="l" rtl="0">
              <a:lnSpc>
                <a:spcPct val="100000"/>
              </a:lnSpc>
              <a:spcBef>
                <a:spcPts val="1000"/>
              </a:spcBef>
              <a:spcAft>
                <a:spcPts val="0"/>
              </a:spcAft>
              <a:buClr>
                <a:schemeClr val="accent1"/>
              </a:buClr>
              <a:buSzPts val="2000"/>
              <a:buChar char="•"/>
            </a:pPr>
            <a:r>
              <a:rPr lang="en-US">
                <a:solidFill>
                  <a:srgbClr val="022243"/>
                </a:solidFill>
                <a:latin typeface="Calibri"/>
                <a:ea typeface="Calibri"/>
                <a:cs typeface="Calibri"/>
                <a:sym typeface="Calibri"/>
              </a:rPr>
              <a:t>Conduct only tests on which testing providers have been trained </a:t>
            </a:r>
            <a:endParaRPr/>
          </a:p>
          <a:p>
            <a:pPr marL="457200" lvl="0" indent="-355600" algn="l" rtl="0">
              <a:lnSpc>
                <a:spcPct val="100000"/>
              </a:lnSpc>
              <a:spcBef>
                <a:spcPts val="1000"/>
              </a:spcBef>
              <a:spcAft>
                <a:spcPts val="0"/>
              </a:spcAft>
              <a:buClr>
                <a:schemeClr val="accent1"/>
              </a:buClr>
              <a:buSzPts val="2000"/>
              <a:buChar char="•"/>
            </a:pPr>
            <a:r>
              <a:rPr lang="en-US">
                <a:solidFill>
                  <a:srgbClr val="022243"/>
                </a:solidFill>
                <a:latin typeface="Calibri"/>
                <a:ea typeface="Calibri"/>
                <a:cs typeface="Calibri"/>
                <a:sym typeface="Calibri"/>
              </a:rPr>
              <a:t>Conduct testing respecting validated testing strategy, test procedure, and QMS measures</a:t>
            </a:r>
            <a:endParaRPr>
              <a:solidFill>
                <a:srgbClr val="022243"/>
              </a:solidFill>
              <a:latin typeface="Calibri"/>
              <a:ea typeface="Calibri"/>
              <a:cs typeface="Calibri"/>
              <a:sym typeface="Calibri"/>
            </a:endParaRPr>
          </a:p>
          <a:p>
            <a:pPr marL="101600" lvl="0" indent="0" algn="l" rtl="0">
              <a:lnSpc>
                <a:spcPct val="100000"/>
              </a:lnSpc>
              <a:spcBef>
                <a:spcPts val="1000"/>
              </a:spcBef>
              <a:spcAft>
                <a:spcPts val="0"/>
              </a:spcAft>
              <a:buSzPts val="2000"/>
              <a:buNone/>
            </a:pPr>
            <a:endParaRPr>
              <a:solidFill>
                <a:srgbClr val="022243"/>
              </a:solidFill>
              <a:latin typeface="Calibri"/>
              <a:ea typeface="Calibri"/>
              <a:cs typeface="Calibri"/>
              <a:sym typeface="Calibri"/>
            </a:endParaRPr>
          </a:p>
          <a:p>
            <a:pPr marL="101600" lvl="0" indent="0" algn="l" rtl="0">
              <a:lnSpc>
                <a:spcPct val="100000"/>
              </a:lnSpc>
              <a:spcBef>
                <a:spcPts val="1000"/>
              </a:spcBef>
              <a:spcAft>
                <a:spcPts val="0"/>
              </a:spcAft>
              <a:buSzPts val="2000"/>
              <a:buNone/>
            </a:pPr>
            <a:r>
              <a:rPr lang="en-US" b="1">
                <a:solidFill>
                  <a:srgbClr val="022243"/>
                </a:solidFill>
                <a:latin typeface="Calibri"/>
                <a:ea typeface="Calibri"/>
                <a:cs typeface="Calibri"/>
                <a:sym typeface="Calibri"/>
              </a:rPr>
              <a:t>Testing providers are required to follow rules of conduct for:</a:t>
            </a:r>
            <a:endParaRPr/>
          </a:p>
          <a:p>
            <a:pPr marL="457200" lvl="0" indent="-355600" algn="l" rtl="0">
              <a:lnSpc>
                <a:spcPct val="100000"/>
              </a:lnSpc>
              <a:spcBef>
                <a:spcPts val="1000"/>
              </a:spcBef>
              <a:spcAft>
                <a:spcPts val="0"/>
              </a:spcAft>
              <a:buClr>
                <a:schemeClr val="accent1"/>
              </a:buClr>
              <a:buSzPts val="2000"/>
              <a:buChar char="•"/>
            </a:pPr>
            <a:r>
              <a:rPr lang="en-US">
                <a:solidFill>
                  <a:srgbClr val="022243"/>
                </a:solidFill>
                <a:latin typeface="Calibri"/>
                <a:ea typeface="Calibri"/>
                <a:cs typeface="Calibri"/>
                <a:sym typeface="Calibri"/>
              </a:rPr>
              <a:t>Consent, Confidentially, Competency, Integrity, Objectivity, </a:t>
            </a:r>
            <a:endParaRPr/>
          </a:p>
          <a:p>
            <a:pPr marL="457200" lvl="0" indent="-228600" algn="l" rtl="0">
              <a:lnSpc>
                <a:spcPct val="100000"/>
              </a:lnSpc>
              <a:spcBef>
                <a:spcPts val="1000"/>
              </a:spcBef>
              <a:spcAft>
                <a:spcPts val="0"/>
              </a:spcAft>
              <a:buClr>
                <a:schemeClr val="accent1"/>
              </a:buClr>
              <a:buSzPts val="2000"/>
              <a:buNone/>
            </a:pPr>
            <a:endParaRPr/>
          </a:p>
        </p:txBody>
      </p:sp>
      <p:sp>
        <p:nvSpPr>
          <p:cNvPr id="125" name="Google Shape;125;p37"/>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5</a:t>
            </a:fld>
            <a:endParaRPr/>
          </a:p>
        </p:txBody>
      </p:sp>
      <p:sp>
        <p:nvSpPr>
          <p:cNvPr id="126" name="Google Shape;126;p37"/>
          <p:cNvSpPr txBox="1"/>
          <p:nvPr/>
        </p:nvSpPr>
        <p:spPr>
          <a:xfrm>
            <a:off x="1017494" y="6348593"/>
            <a:ext cx="7315200" cy="501650"/>
          </a:xfrm>
          <a:prstGeom prst="rect">
            <a:avLst/>
          </a:prstGeom>
          <a:noFill/>
          <a:ln>
            <a:noFill/>
          </a:ln>
        </p:spPr>
        <p:txBody>
          <a:bodyPr spcFirstLastPara="1" wrap="square" lIns="0" tIns="0" rIns="0" bIns="0" anchor="ctr" anchorCtr="0">
            <a:noAutofit/>
          </a:bodyPr>
          <a:lstStyle/>
          <a:p>
            <a:r>
              <a:rPr lang="en-US" sz="1000" b="1" i="0" u="none" strike="noStrike" cap="none">
                <a:solidFill>
                  <a:schemeClr val="lt1"/>
                </a:solidFill>
                <a:latin typeface="Arial"/>
                <a:ea typeface="Arial"/>
                <a:cs typeface="Arial"/>
                <a:sym typeface="Arial"/>
              </a:rPr>
              <a:t>QMS non-lab testing sites; training package – </a:t>
            </a:r>
            <a:r>
              <a:rPr lang="en-US" sz="1000" b="1">
                <a:solidFill>
                  <a:schemeClr val="lt1"/>
                </a:solidFill>
              </a:rPr>
              <a:t>v1.0 </a:t>
            </a:r>
            <a:r>
              <a:rPr lang="en-US" sz="1000" b="1" i="0" u="none" strike="noStrike" cap="none">
                <a:solidFill>
                  <a:schemeClr val="lt1"/>
                </a:solidFill>
                <a:latin typeface="Arial"/>
                <a:ea typeface="Arial"/>
                <a:cs typeface="Arial"/>
                <a:sym typeface="Arial"/>
              </a:rPr>
              <a:t>| </a:t>
            </a:r>
            <a:r>
              <a:rPr lang="en-US" sz="1000" b="1" i="0" u="none" strike="noStrike" cap="none">
                <a:solidFill>
                  <a:schemeClr val="lt1"/>
                </a:solidFill>
                <a:latin typeface="Calibri"/>
                <a:ea typeface="Calibri"/>
                <a:cs typeface="Calibri"/>
                <a:sym typeface="Calibri"/>
              </a:rPr>
              <a:t>Testing provider professional ethics and code of conduct</a:t>
            </a:r>
            <a:endParaRPr lang="fr-FR">
              <a:solidFill>
                <a:schemeClr val="lt1"/>
              </a:solidFill>
              <a:sym typeface="Calibri"/>
            </a:endParaRPr>
          </a:p>
          <a:p>
            <a:pPr marL="0" marR="0" lvl="0" indent="0" algn="l">
              <a:lnSpc>
                <a:spcPct val="100000"/>
              </a:lnSpc>
              <a:spcBef>
                <a:spcPts val="0"/>
              </a:spcBef>
              <a:spcAft>
                <a:spcPts val="0"/>
              </a:spcAft>
              <a:buNone/>
            </a:pPr>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8"/>
          <p:cNvSpPr txBox="1">
            <a:spLocks noGrp="1"/>
          </p:cNvSpPr>
          <p:nvPr>
            <p:ph type="title"/>
          </p:nvPr>
        </p:nvSpPr>
        <p:spPr>
          <a:xfrm>
            <a:off x="288625" y="234771"/>
            <a:ext cx="10515600" cy="942814"/>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600"/>
              <a:buNone/>
            </a:pPr>
            <a:r>
              <a:rPr lang="en-US">
                <a:latin typeface="Calibri"/>
                <a:ea typeface="Calibri"/>
                <a:cs typeface="Calibri"/>
                <a:sym typeface="Calibri"/>
              </a:rPr>
              <a:t>Code of conduct</a:t>
            </a:r>
            <a:endParaRPr sz="4000">
              <a:latin typeface="Calibri"/>
              <a:ea typeface="Calibri"/>
              <a:cs typeface="Calibri"/>
              <a:sym typeface="Calibri"/>
            </a:endParaRPr>
          </a:p>
        </p:txBody>
      </p:sp>
      <p:grpSp>
        <p:nvGrpSpPr>
          <p:cNvPr id="135" name="Google Shape;135;p38"/>
          <p:cNvGrpSpPr/>
          <p:nvPr/>
        </p:nvGrpSpPr>
        <p:grpSpPr>
          <a:xfrm>
            <a:off x="3205230" y="445238"/>
            <a:ext cx="5768276" cy="5692887"/>
            <a:chOff x="2544376" y="-92300"/>
            <a:chExt cx="5768276" cy="5692887"/>
          </a:xfrm>
        </p:grpSpPr>
        <p:sp>
          <p:nvSpPr>
            <p:cNvPr id="136" name="Google Shape;136;p38"/>
            <p:cNvSpPr/>
            <p:nvPr/>
          </p:nvSpPr>
          <p:spPr>
            <a:xfrm>
              <a:off x="3828511" y="-92300"/>
              <a:ext cx="3331822" cy="3242427"/>
            </a:xfrm>
            <a:prstGeom prst="ellipse">
              <a:avLst/>
            </a:prstGeom>
            <a:solidFill>
              <a:schemeClr val="accent1">
                <a:alpha val="49803"/>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8"/>
            <p:cNvSpPr txBox="1"/>
            <p:nvPr/>
          </p:nvSpPr>
          <p:spPr>
            <a:xfrm>
              <a:off x="4212952" y="344180"/>
              <a:ext cx="2562940" cy="10288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1700" b="0" i="0" u="none" strike="noStrike" cap="none">
                  <a:solidFill>
                    <a:schemeClr val="dk1"/>
                  </a:solidFill>
                  <a:latin typeface="Calibri"/>
                  <a:ea typeface="Calibri"/>
                  <a:cs typeface="Calibri"/>
                  <a:sym typeface="Calibri"/>
                </a:rPr>
                <a:t>Maintain </a:t>
              </a:r>
              <a:r>
                <a:rPr lang="en-US" sz="1700" b="0" i="0" u="sng" strike="noStrike" cap="none">
                  <a:solidFill>
                    <a:schemeClr val="dk1"/>
                  </a:solidFill>
                  <a:latin typeface="Calibri"/>
                  <a:ea typeface="Calibri"/>
                  <a:cs typeface="Calibri"/>
                  <a:sym typeface="Calibri"/>
                </a:rPr>
                <a:t>strict confidentiality</a:t>
              </a:r>
              <a:r>
                <a:rPr lang="en-US" sz="1700" b="0" i="0" u="none" strike="noStrike" cap="none">
                  <a:solidFill>
                    <a:schemeClr val="dk1"/>
                  </a:solidFill>
                  <a:latin typeface="Calibri"/>
                  <a:ea typeface="Calibri"/>
                  <a:cs typeface="Calibri"/>
                  <a:sym typeface="Calibri"/>
                </a:rPr>
                <a:t> of client information, test results</a:t>
              </a:r>
              <a:endParaRPr sz="1700" b="0" i="0" u="none" strike="noStrike" cap="none">
                <a:solidFill>
                  <a:schemeClr val="dk1"/>
                </a:solidFill>
                <a:latin typeface="Calibri"/>
                <a:ea typeface="Calibri"/>
                <a:cs typeface="Calibri"/>
                <a:sym typeface="Calibri"/>
              </a:endParaRPr>
            </a:p>
          </p:txBody>
        </p:sp>
        <p:sp>
          <p:nvSpPr>
            <p:cNvPr id="138" name="Google Shape;138;p38"/>
            <p:cNvSpPr/>
            <p:nvPr/>
          </p:nvSpPr>
          <p:spPr>
            <a:xfrm>
              <a:off x="5210004" y="1241544"/>
              <a:ext cx="3102648" cy="3108549"/>
            </a:xfrm>
            <a:prstGeom prst="ellipse">
              <a:avLst/>
            </a:prstGeom>
            <a:solidFill>
              <a:schemeClr val="accent1">
                <a:alpha val="49803"/>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8"/>
            <p:cNvSpPr txBox="1"/>
            <p:nvPr/>
          </p:nvSpPr>
          <p:spPr>
            <a:xfrm>
              <a:off x="6880661" y="1600223"/>
              <a:ext cx="1193326" cy="239119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1700" b="0" i="0" u="none" strike="noStrike" cap="none">
                  <a:solidFill>
                    <a:schemeClr val="dk1"/>
                  </a:solidFill>
                  <a:latin typeface="Calibri"/>
                  <a:ea typeface="Calibri"/>
                  <a:cs typeface="Calibri"/>
                  <a:sym typeface="Calibri"/>
                </a:rPr>
                <a:t>Respect the </a:t>
              </a:r>
              <a:r>
                <a:rPr lang="en-US" sz="1700" b="0" i="0" u="sng" strike="noStrike" cap="none">
                  <a:solidFill>
                    <a:schemeClr val="dk1"/>
                  </a:solidFill>
                  <a:latin typeface="Calibri"/>
                  <a:ea typeface="Calibri"/>
                  <a:cs typeface="Calibri"/>
                  <a:sym typeface="Calibri"/>
                </a:rPr>
                <a:t>dignity and privacy</a:t>
              </a:r>
              <a:r>
                <a:rPr lang="en-US" sz="1700" b="0" i="0" u="none" strike="noStrike" cap="none">
                  <a:solidFill>
                    <a:schemeClr val="dk1"/>
                  </a:solidFill>
                  <a:latin typeface="Calibri"/>
                  <a:ea typeface="Calibri"/>
                  <a:cs typeface="Calibri"/>
                  <a:sym typeface="Calibri"/>
                </a:rPr>
                <a:t> of patients, including </a:t>
              </a:r>
              <a:r>
                <a:rPr lang="en-US" sz="1700" b="0" i="0" u="sng" strike="noStrike" cap="none">
                  <a:solidFill>
                    <a:schemeClr val="dk1"/>
                  </a:solidFill>
                  <a:latin typeface="Calibri"/>
                  <a:ea typeface="Calibri"/>
                  <a:cs typeface="Calibri"/>
                  <a:sym typeface="Calibri"/>
                </a:rPr>
                <a:t>client consent </a:t>
              </a:r>
              <a:r>
                <a:rPr lang="en-US" sz="1700" b="0" i="0" u="none" strike="noStrike" cap="none">
                  <a:solidFill>
                    <a:schemeClr val="dk1"/>
                  </a:solidFill>
                  <a:latin typeface="Calibri"/>
                  <a:ea typeface="Calibri"/>
                  <a:cs typeface="Calibri"/>
                  <a:sym typeface="Calibri"/>
                </a:rPr>
                <a:t>to testing</a:t>
              </a:r>
              <a:endParaRPr sz="1700" b="0" i="0" u="none" strike="noStrike" cap="none">
                <a:solidFill>
                  <a:schemeClr val="dk1"/>
                </a:solidFill>
                <a:latin typeface="Calibri"/>
                <a:ea typeface="Calibri"/>
                <a:cs typeface="Calibri"/>
                <a:sym typeface="Calibri"/>
              </a:endParaRPr>
            </a:p>
          </p:txBody>
        </p:sp>
        <p:sp>
          <p:nvSpPr>
            <p:cNvPr id="140" name="Google Shape;140;p38"/>
            <p:cNvSpPr/>
            <p:nvPr/>
          </p:nvSpPr>
          <p:spPr>
            <a:xfrm>
              <a:off x="3927730" y="2524863"/>
              <a:ext cx="3075352" cy="3075724"/>
            </a:xfrm>
            <a:prstGeom prst="ellipse">
              <a:avLst/>
            </a:prstGeom>
            <a:solidFill>
              <a:schemeClr val="accent1">
                <a:alpha val="49803"/>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8"/>
            <p:cNvSpPr txBox="1"/>
            <p:nvPr/>
          </p:nvSpPr>
          <p:spPr>
            <a:xfrm>
              <a:off x="4282579" y="4210597"/>
              <a:ext cx="2365655" cy="97595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1700" b="0" i="0" u="sng" strike="noStrike" cap="none">
                  <a:solidFill>
                    <a:schemeClr val="dk1"/>
                  </a:solidFill>
                  <a:latin typeface="Calibri"/>
                  <a:ea typeface="Calibri"/>
                  <a:cs typeface="Calibri"/>
                  <a:sym typeface="Calibri"/>
                </a:rPr>
                <a:t>Be accountable</a:t>
              </a:r>
              <a:r>
                <a:rPr lang="en-US" sz="1700" b="0" i="0" u="none" strike="noStrike" cap="none">
                  <a:solidFill>
                    <a:schemeClr val="dk1"/>
                  </a:solidFill>
                  <a:latin typeface="Calibri"/>
                  <a:ea typeface="Calibri"/>
                  <a:cs typeface="Calibri"/>
                  <a:sym typeface="Calibri"/>
                </a:rPr>
                <a:t> for the quality and integrity of testing sites and results</a:t>
              </a:r>
              <a:endParaRPr sz="1700" b="0" i="0" u="none" strike="noStrike" cap="none">
                <a:solidFill>
                  <a:schemeClr val="dk1"/>
                </a:solidFill>
                <a:latin typeface="Calibri"/>
                <a:ea typeface="Calibri"/>
                <a:cs typeface="Calibri"/>
                <a:sym typeface="Calibri"/>
              </a:endParaRPr>
            </a:p>
          </p:txBody>
        </p:sp>
        <p:sp>
          <p:nvSpPr>
            <p:cNvPr id="142" name="Google Shape;142;p38"/>
            <p:cNvSpPr/>
            <p:nvPr/>
          </p:nvSpPr>
          <p:spPr>
            <a:xfrm>
              <a:off x="2544376" y="1133775"/>
              <a:ext cx="3339756" cy="3221603"/>
            </a:xfrm>
            <a:prstGeom prst="ellipse">
              <a:avLst/>
            </a:prstGeom>
            <a:solidFill>
              <a:schemeClr val="accent1">
                <a:alpha val="49803"/>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8"/>
            <p:cNvSpPr txBox="1"/>
            <p:nvPr/>
          </p:nvSpPr>
          <p:spPr>
            <a:xfrm>
              <a:off x="2801280" y="1505498"/>
              <a:ext cx="1284521" cy="247815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1700" b="0" i="0" u="none" strike="noStrike" cap="none">
                  <a:solidFill>
                    <a:schemeClr val="dk1"/>
                  </a:solidFill>
                  <a:latin typeface="Calibri"/>
                  <a:ea typeface="Calibri"/>
                  <a:cs typeface="Calibri"/>
                  <a:sym typeface="Calibri"/>
                </a:rPr>
                <a:t>Perform testing in an accurate, precise, timely and responsible manner</a:t>
              </a:r>
              <a:endParaRPr sz="1700" b="0" i="0" u="none" strike="noStrike" cap="none">
                <a:solidFill>
                  <a:schemeClr val="dk1"/>
                </a:solidFill>
                <a:latin typeface="Calibri"/>
                <a:ea typeface="Calibri"/>
                <a:cs typeface="Calibri"/>
                <a:sym typeface="Calibri"/>
              </a:endParaRPr>
            </a:p>
          </p:txBody>
        </p:sp>
      </p:grpSp>
      <p:sp>
        <p:nvSpPr>
          <p:cNvPr id="144" name="Google Shape;144;p38"/>
          <p:cNvSpPr/>
          <p:nvPr/>
        </p:nvSpPr>
        <p:spPr>
          <a:xfrm>
            <a:off x="2133600" y="1905001"/>
            <a:ext cx="8229600" cy="2773363"/>
          </a:xfrm>
          <a:prstGeom prst="rect">
            <a:avLst/>
          </a:prstGeom>
          <a:noFill/>
          <a:ln>
            <a:noFill/>
          </a:ln>
          <a:effectLst>
            <a:outerShdw dist="35921" dir="2700000" algn="ctr" rotWithShape="0">
              <a:schemeClr val="dk1"/>
            </a:outerShdw>
          </a:effectLst>
        </p:spPr>
        <p:txBody>
          <a:bodyPr spcFirstLastPara="1" wrap="square" lIns="91425" tIns="45700" rIns="91425" bIns="45700" anchor="t" anchorCtr="0">
            <a:noAutofit/>
          </a:bodyPr>
          <a:lstStyle/>
          <a:p>
            <a:pPr marL="342900" marR="0" lvl="0" indent="-149860" algn="l" rtl="0">
              <a:lnSpc>
                <a:spcPct val="80000"/>
              </a:lnSpc>
              <a:spcBef>
                <a:spcPts val="0"/>
              </a:spcBef>
              <a:spcAft>
                <a:spcPts val="0"/>
              </a:spcAft>
              <a:buClr>
                <a:srgbClr val="FFD911"/>
              </a:buClr>
              <a:buSzPts val="3040"/>
              <a:buFont typeface="Arial"/>
              <a:buNone/>
            </a:pPr>
            <a:endParaRPr sz="3200" b="0" i="1" u="none" strike="noStrike" cap="none">
              <a:solidFill>
                <a:schemeClr val="lt1"/>
              </a:solidFill>
              <a:latin typeface="Arial"/>
              <a:ea typeface="Arial"/>
              <a:cs typeface="Arial"/>
              <a:sym typeface="Arial"/>
            </a:endParaRPr>
          </a:p>
        </p:txBody>
      </p:sp>
      <p:sp>
        <p:nvSpPr>
          <p:cNvPr id="145" name="Google Shape;145;p38"/>
          <p:cNvSpPr txBox="1"/>
          <p:nvPr/>
        </p:nvSpPr>
        <p:spPr>
          <a:xfrm>
            <a:off x="1017494" y="6348593"/>
            <a:ext cx="7315200" cy="501650"/>
          </a:xfrm>
          <a:prstGeom prst="rect">
            <a:avLst/>
          </a:prstGeom>
          <a:noFill/>
          <a:ln>
            <a:noFill/>
          </a:ln>
        </p:spPr>
        <p:txBody>
          <a:bodyPr spcFirstLastPara="1" wrap="square" lIns="0" tIns="0" rIns="0" bIns="0" anchor="ctr" anchorCtr="0">
            <a:noAutofit/>
          </a:bodyPr>
          <a:lstStyle/>
          <a:p>
            <a:r>
              <a:rPr lang="en-US" sz="1000" b="1" i="0" u="none" strike="noStrike" cap="none">
                <a:solidFill>
                  <a:schemeClr val="lt1"/>
                </a:solidFill>
                <a:latin typeface="Arial"/>
                <a:ea typeface="Arial"/>
                <a:cs typeface="Arial"/>
                <a:sym typeface="Arial"/>
              </a:rPr>
              <a:t>QMS non-lab testing sites; training package – </a:t>
            </a:r>
            <a:r>
              <a:rPr lang="en-US" sz="1000" b="1">
                <a:solidFill>
                  <a:schemeClr val="lt1"/>
                </a:solidFill>
              </a:rPr>
              <a:t>v1.0 </a:t>
            </a:r>
            <a:r>
              <a:rPr lang="en-US" sz="1000" b="1" i="0" u="none" strike="noStrike" cap="none">
                <a:solidFill>
                  <a:schemeClr val="lt1"/>
                </a:solidFill>
                <a:latin typeface="Arial"/>
                <a:ea typeface="Arial"/>
                <a:cs typeface="Arial"/>
                <a:sym typeface="Arial"/>
              </a:rPr>
              <a:t>| </a:t>
            </a:r>
            <a:r>
              <a:rPr lang="en-US" sz="1000" b="1" i="0" u="none" strike="noStrike" cap="none">
                <a:solidFill>
                  <a:schemeClr val="lt1"/>
                </a:solidFill>
                <a:latin typeface="Calibri"/>
                <a:ea typeface="Calibri"/>
                <a:cs typeface="Calibri"/>
                <a:sym typeface="Calibri"/>
              </a:rPr>
              <a:t>Testing provider professional ethics and code of conduct</a:t>
            </a:r>
            <a:endParaRPr lang="fr-FR">
              <a:solidFill>
                <a:schemeClr val="lt1"/>
              </a:solidFill>
              <a:sym typeface="Calibri"/>
            </a:endParaRPr>
          </a:p>
          <a:p>
            <a:pPr marL="0" marR="0" lvl="0" indent="0" algn="l">
              <a:lnSpc>
                <a:spcPct val="100000"/>
              </a:lnSpc>
              <a:spcBef>
                <a:spcPts val="0"/>
              </a:spcBef>
              <a:spcAft>
                <a:spcPts val="0"/>
              </a:spcAft>
              <a:buNone/>
            </a:pPr>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9"/>
          <p:cNvSpPr txBox="1">
            <a:spLocks noGrp="1"/>
          </p:cNvSpPr>
          <p:nvPr>
            <p:ph type="title"/>
          </p:nvPr>
        </p:nvSpPr>
        <p:spPr>
          <a:xfrm>
            <a:off x="443751" y="324724"/>
            <a:ext cx="10515600" cy="529926"/>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accent1"/>
              </a:buClr>
              <a:buSzPts val="3600"/>
              <a:buFont typeface="Arial"/>
              <a:buNone/>
            </a:pPr>
            <a:r>
              <a:rPr lang="en-US">
                <a:latin typeface="Calibri"/>
                <a:ea typeface="Calibri"/>
                <a:cs typeface="Calibri"/>
                <a:sym typeface="Calibri"/>
              </a:rPr>
              <a:t>Confidentiality</a:t>
            </a:r>
            <a:endParaRPr/>
          </a:p>
        </p:txBody>
      </p:sp>
      <p:sp>
        <p:nvSpPr>
          <p:cNvPr id="154" name="Google Shape;154;p39"/>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7</a:t>
            </a:fld>
            <a:endParaRPr/>
          </a:p>
        </p:txBody>
      </p:sp>
      <p:grpSp>
        <p:nvGrpSpPr>
          <p:cNvPr id="155" name="Google Shape;155;p39"/>
          <p:cNvGrpSpPr/>
          <p:nvPr/>
        </p:nvGrpSpPr>
        <p:grpSpPr>
          <a:xfrm>
            <a:off x="3124980" y="719666"/>
            <a:ext cx="5435931" cy="5364198"/>
            <a:chOff x="1265258" y="0"/>
            <a:chExt cx="5435931" cy="5364198"/>
          </a:xfrm>
        </p:grpSpPr>
        <p:sp>
          <p:nvSpPr>
            <p:cNvPr id="156" name="Google Shape;156;p39"/>
            <p:cNvSpPr/>
            <p:nvPr/>
          </p:nvSpPr>
          <p:spPr>
            <a:xfrm>
              <a:off x="2398637" y="0"/>
              <a:ext cx="3251200" cy="3251200"/>
            </a:xfrm>
            <a:prstGeom prst="ellipse">
              <a:avLst/>
            </a:prstGeom>
            <a:solidFill>
              <a:schemeClr val="accent1">
                <a:alpha val="49803"/>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9"/>
            <p:cNvSpPr txBox="1"/>
            <p:nvPr/>
          </p:nvSpPr>
          <p:spPr>
            <a:xfrm>
              <a:off x="2832131" y="568960"/>
              <a:ext cx="2384213" cy="146304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Keep all patient information private</a:t>
              </a:r>
              <a:endParaRPr sz="2000" b="0" i="0" u="none" strike="noStrike" cap="none">
                <a:solidFill>
                  <a:schemeClr val="dk1"/>
                </a:solidFill>
                <a:latin typeface="Calibri"/>
                <a:ea typeface="Calibri"/>
                <a:cs typeface="Calibri"/>
                <a:sym typeface="Calibri"/>
              </a:endParaRPr>
            </a:p>
          </p:txBody>
        </p:sp>
        <p:sp>
          <p:nvSpPr>
            <p:cNvPr id="158" name="Google Shape;158;p39"/>
            <p:cNvSpPr/>
            <p:nvPr/>
          </p:nvSpPr>
          <p:spPr>
            <a:xfrm>
              <a:off x="3449989" y="2112998"/>
              <a:ext cx="3251200" cy="3251200"/>
            </a:xfrm>
            <a:prstGeom prst="ellipse">
              <a:avLst/>
            </a:prstGeom>
            <a:solidFill>
              <a:schemeClr val="accent1">
                <a:alpha val="49803"/>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9"/>
            <p:cNvSpPr txBox="1"/>
            <p:nvPr/>
          </p:nvSpPr>
          <p:spPr>
            <a:xfrm>
              <a:off x="4444314" y="2952891"/>
              <a:ext cx="1950720" cy="178816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Secure all records /Registers</a:t>
              </a:r>
              <a:endParaRPr sz="1800" b="0" i="0" u="none" strike="noStrike" cap="none">
                <a:solidFill>
                  <a:schemeClr val="dk1"/>
                </a:solidFill>
                <a:latin typeface="Calibri"/>
                <a:ea typeface="Calibri"/>
                <a:cs typeface="Calibri"/>
                <a:sym typeface="Calibri"/>
              </a:endParaRPr>
            </a:p>
          </p:txBody>
        </p:sp>
        <p:sp>
          <p:nvSpPr>
            <p:cNvPr id="160" name="Google Shape;160;p39"/>
            <p:cNvSpPr/>
            <p:nvPr/>
          </p:nvSpPr>
          <p:spPr>
            <a:xfrm>
              <a:off x="1265258" y="2099733"/>
              <a:ext cx="3251200" cy="3251200"/>
            </a:xfrm>
            <a:prstGeom prst="ellipse">
              <a:avLst/>
            </a:prstGeom>
            <a:solidFill>
              <a:schemeClr val="accent1">
                <a:alpha val="49803"/>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9"/>
            <p:cNvSpPr txBox="1"/>
            <p:nvPr/>
          </p:nvSpPr>
          <p:spPr>
            <a:xfrm>
              <a:off x="1571413" y="2939626"/>
              <a:ext cx="1950720" cy="178816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Restrict access to testing areas</a:t>
              </a:r>
              <a:endParaRPr sz="2000" b="0" i="0" u="none" strike="noStrike" cap="none">
                <a:solidFill>
                  <a:schemeClr val="dk1"/>
                </a:solidFill>
                <a:latin typeface="Calibri"/>
                <a:ea typeface="Calibri"/>
                <a:cs typeface="Calibri"/>
                <a:sym typeface="Calibri"/>
              </a:endParaRPr>
            </a:p>
          </p:txBody>
        </p:sp>
      </p:grpSp>
      <p:sp>
        <p:nvSpPr>
          <p:cNvPr id="162" name="Google Shape;162;p39"/>
          <p:cNvSpPr txBox="1"/>
          <p:nvPr/>
        </p:nvSpPr>
        <p:spPr>
          <a:xfrm>
            <a:off x="8666932" y="4385949"/>
            <a:ext cx="2928710"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Make sure the registers are locked when not used.</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63" name="Google Shape;163;p39"/>
          <p:cNvSpPr txBox="1"/>
          <p:nvPr/>
        </p:nvSpPr>
        <p:spPr>
          <a:xfrm>
            <a:off x="7821543" y="1533718"/>
            <a:ext cx="2849217"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Registers, test request forms, results forms, results communication …</a:t>
            </a:r>
            <a:endParaRPr/>
          </a:p>
        </p:txBody>
      </p:sp>
      <p:sp>
        <p:nvSpPr>
          <p:cNvPr id="164" name="Google Shape;164;p39"/>
          <p:cNvSpPr txBox="1"/>
          <p:nvPr/>
        </p:nvSpPr>
        <p:spPr>
          <a:xfrm>
            <a:off x="838199" y="3831951"/>
            <a:ext cx="2262810"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Restrict to client and testing provider, reason for testing should not be obvious by others</a:t>
            </a:r>
            <a:endParaRPr sz="1800" b="0" i="0" u="none" strike="noStrike" cap="none">
              <a:solidFill>
                <a:srgbClr val="000000"/>
              </a:solidFill>
              <a:latin typeface="Calibri"/>
              <a:ea typeface="Calibri"/>
              <a:cs typeface="Calibri"/>
              <a:sym typeface="Calibri"/>
            </a:endParaRPr>
          </a:p>
        </p:txBody>
      </p:sp>
      <p:sp>
        <p:nvSpPr>
          <p:cNvPr id="165" name="Google Shape;165;p39"/>
          <p:cNvSpPr txBox="1"/>
          <p:nvPr/>
        </p:nvSpPr>
        <p:spPr>
          <a:xfrm>
            <a:off x="1017494" y="6348593"/>
            <a:ext cx="7315200" cy="501650"/>
          </a:xfrm>
          <a:prstGeom prst="rect">
            <a:avLst/>
          </a:prstGeom>
          <a:noFill/>
          <a:ln>
            <a:noFill/>
          </a:ln>
        </p:spPr>
        <p:txBody>
          <a:bodyPr spcFirstLastPara="1" wrap="square" lIns="0" tIns="0" rIns="0" bIns="0" anchor="ctr" anchorCtr="0">
            <a:noAutofit/>
          </a:bodyPr>
          <a:lstStyle/>
          <a:p>
            <a:r>
              <a:rPr lang="en-US" sz="1000" b="1" i="0" u="none" strike="noStrike" cap="none" dirty="0">
                <a:solidFill>
                  <a:schemeClr val="lt1"/>
                </a:solidFill>
                <a:latin typeface="Arial"/>
                <a:ea typeface="Arial"/>
                <a:cs typeface="Arial"/>
                <a:sym typeface="Arial"/>
              </a:rPr>
              <a:t>QMS non-lab testing sites; training package – </a:t>
            </a:r>
            <a:r>
              <a:rPr lang="en-US" sz="1000" b="1" dirty="0">
                <a:solidFill>
                  <a:schemeClr val="lt1"/>
                </a:solidFill>
              </a:rPr>
              <a:t>v1.0 </a:t>
            </a:r>
            <a:r>
              <a:rPr lang="en-US" sz="1000" b="1" i="0" u="none" strike="noStrike" cap="none" dirty="0">
                <a:solidFill>
                  <a:schemeClr val="lt1"/>
                </a:solidFill>
                <a:latin typeface="Arial"/>
                <a:ea typeface="Arial"/>
                <a:cs typeface="Arial"/>
                <a:sym typeface="Arial"/>
              </a:rPr>
              <a:t>| </a:t>
            </a:r>
            <a:r>
              <a:rPr lang="en-US" sz="1000" b="1" i="0" u="none" strike="noStrike" cap="none" dirty="0">
                <a:solidFill>
                  <a:schemeClr val="lt1"/>
                </a:solidFill>
                <a:latin typeface="Calibri"/>
                <a:ea typeface="Calibri"/>
                <a:cs typeface="Calibri"/>
                <a:sym typeface="Calibri"/>
              </a:rPr>
              <a:t>Testing provider professional ethics and code of conduct</a:t>
            </a:r>
            <a:endParaRPr lang="fr-FR" dirty="0">
              <a:solidFill>
                <a:schemeClr val="lt1"/>
              </a:solidFill>
              <a:sym typeface="Calibri"/>
            </a:endParaRPr>
          </a:p>
          <a:p>
            <a:pPr marL="0" marR="0" lvl="0" indent="0" algn="l">
              <a:lnSpc>
                <a:spcPct val="100000"/>
              </a:lnSpc>
              <a:spcBef>
                <a:spcPts val="0"/>
              </a:spcBef>
              <a:spcAft>
                <a:spcPts val="0"/>
              </a:spcAft>
              <a:buNone/>
            </a:pPr>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40"/>
          <p:cNvSpPr txBox="1">
            <a:spLocks noGrp="1"/>
          </p:cNvSpPr>
          <p:nvPr>
            <p:ph type="title"/>
          </p:nvPr>
        </p:nvSpPr>
        <p:spPr>
          <a:xfrm>
            <a:off x="466163" y="-7285"/>
            <a:ext cx="10887636" cy="942814"/>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accent1"/>
              </a:buClr>
              <a:buSzPts val="3600"/>
              <a:buFont typeface="Arial"/>
              <a:buNone/>
            </a:pPr>
            <a:r>
              <a:rPr lang="en-US">
                <a:latin typeface="Calibri"/>
                <a:ea typeface="Calibri"/>
                <a:cs typeface="Calibri"/>
                <a:sym typeface="Calibri"/>
              </a:rPr>
              <a:t>Example of unethical behavior within a testing service</a:t>
            </a:r>
            <a:endParaRPr/>
          </a:p>
        </p:txBody>
      </p:sp>
      <p:sp>
        <p:nvSpPr>
          <p:cNvPr id="171" name="Google Shape;171;p40"/>
          <p:cNvSpPr txBox="1">
            <a:spLocks noGrp="1"/>
          </p:cNvSpPr>
          <p:nvPr>
            <p:ph type="body" idx="1"/>
          </p:nvPr>
        </p:nvSpPr>
        <p:spPr>
          <a:xfrm>
            <a:off x="0" y="770965"/>
            <a:ext cx="12048566" cy="5809129"/>
          </a:xfrm>
          <a:prstGeom prst="rect">
            <a:avLst/>
          </a:prstGeom>
          <a:noFill/>
          <a:ln>
            <a:noFill/>
          </a:ln>
        </p:spPr>
        <p:txBody>
          <a:bodyPr spcFirstLastPara="1" wrap="square" lIns="91425" tIns="45700" rIns="91425" bIns="45700" anchor="t" anchorCtr="0">
            <a:noAutofit/>
          </a:bodyPr>
          <a:lstStyle/>
          <a:p>
            <a:pPr marL="457200" lvl="0" indent="-355600" algn="l" rtl="0">
              <a:lnSpc>
                <a:spcPct val="100000"/>
              </a:lnSpc>
              <a:spcBef>
                <a:spcPts val="1000"/>
              </a:spcBef>
              <a:spcAft>
                <a:spcPts val="0"/>
              </a:spcAft>
              <a:buSzPts val="2000"/>
              <a:buFont typeface="Arial"/>
              <a:buAutoNum type="arabicPeriod"/>
            </a:pPr>
            <a:r>
              <a:rPr lang="en-US" sz="1900" b="1" i="0" u="none" strike="noStrike">
                <a:solidFill>
                  <a:srgbClr val="374151"/>
                </a:solidFill>
                <a:latin typeface="Calibri"/>
                <a:ea typeface="Calibri"/>
                <a:cs typeface="Calibri"/>
                <a:sym typeface="Calibri"/>
              </a:rPr>
              <a:t>Client respect: </a:t>
            </a:r>
            <a:r>
              <a:rPr lang="en-US" sz="1900" i="0" u="none" strike="noStrike">
                <a:solidFill>
                  <a:srgbClr val="374151"/>
                </a:solidFill>
                <a:latin typeface="Calibri"/>
                <a:ea typeface="Calibri"/>
                <a:cs typeface="Calibri"/>
                <a:sym typeface="Calibri"/>
              </a:rPr>
              <a:t>being unrespectful to the client, not explaining the procedure, not answering client questions</a:t>
            </a:r>
            <a:endParaRPr/>
          </a:p>
          <a:p>
            <a:pPr marL="457200" lvl="0" indent="-355600" algn="l" rtl="0">
              <a:lnSpc>
                <a:spcPct val="100000"/>
              </a:lnSpc>
              <a:spcBef>
                <a:spcPts val="1000"/>
              </a:spcBef>
              <a:spcAft>
                <a:spcPts val="0"/>
              </a:spcAft>
              <a:buSzPts val="2000"/>
              <a:buFont typeface="Arial"/>
              <a:buAutoNum type="arabicPeriod"/>
            </a:pPr>
            <a:r>
              <a:rPr lang="en-US" sz="1900" b="1" i="0" u="none" strike="noStrike">
                <a:solidFill>
                  <a:srgbClr val="374151"/>
                </a:solidFill>
                <a:latin typeface="Calibri"/>
                <a:ea typeface="Calibri"/>
                <a:cs typeface="Calibri"/>
                <a:sym typeface="Calibri"/>
              </a:rPr>
              <a:t>Client Safety</a:t>
            </a:r>
            <a:r>
              <a:rPr lang="en-US" sz="1900" b="0" i="0" u="none" strike="noStrike">
                <a:solidFill>
                  <a:srgbClr val="374151"/>
                </a:solidFill>
                <a:latin typeface="Calibri"/>
                <a:ea typeface="Calibri"/>
                <a:cs typeface="Calibri"/>
                <a:sym typeface="Calibri"/>
              </a:rPr>
              <a:t>: not respecting hygiene and safety procedures that could lead to client </a:t>
            </a:r>
            <a:r>
              <a:rPr lang="en-US" sz="1900">
                <a:solidFill>
                  <a:srgbClr val="374151"/>
                </a:solidFill>
                <a:latin typeface="Calibri"/>
                <a:ea typeface="Calibri"/>
                <a:cs typeface="Calibri"/>
                <a:sym typeface="Calibri"/>
              </a:rPr>
              <a:t>hazard </a:t>
            </a:r>
            <a:r>
              <a:rPr lang="en-US" sz="1900" b="0" i="0" u="none" strike="noStrike">
                <a:solidFill>
                  <a:srgbClr val="374151"/>
                </a:solidFill>
                <a:latin typeface="Calibri"/>
                <a:ea typeface="Calibri"/>
                <a:cs typeface="Calibri"/>
                <a:sym typeface="Calibri"/>
              </a:rPr>
              <a:t>exposure. </a:t>
            </a:r>
            <a:endParaRPr sz="1900" i="0" u="none" strike="noStrike">
              <a:solidFill>
                <a:srgbClr val="374151"/>
              </a:solidFill>
              <a:latin typeface="Calibri"/>
              <a:ea typeface="Calibri"/>
              <a:cs typeface="Calibri"/>
              <a:sym typeface="Calibri"/>
            </a:endParaRPr>
          </a:p>
          <a:p>
            <a:pPr marL="457200" lvl="0" indent="-355600" algn="l" rtl="0">
              <a:lnSpc>
                <a:spcPct val="100000"/>
              </a:lnSpc>
              <a:spcBef>
                <a:spcPts val="1000"/>
              </a:spcBef>
              <a:spcAft>
                <a:spcPts val="0"/>
              </a:spcAft>
              <a:buSzPts val="2000"/>
              <a:buFont typeface="Arial"/>
              <a:buAutoNum type="arabicPeriod"/>
            </a:pPr>
            <a:r>
              <a:rPr lang="en-US" sz="1900" b="1" i="0" u="none" strike="noStrike">
                <a:solidFill>
                  <a:srgbClr val="374151"/>
                </a:solidFill>
                <a:latin typeface="Calibri"/>
                <a:ea typeface="Calibri"/>
                <a:cs typeface="Calibri"/>
                <a:sym typeface="Calibri"/>
              </a:rPr>
              <a:t>Informed Consent</a:t>
            </a:r>
            <a:r>
              <a:rPr lang="en-US" sz="1900" b="0" i="0" u="none" strike="noStrike">
                <a:solidFill>
                  <a:srgbClr val="374151"/>
                </a:solidFill>
                <a:latin typeface="Calibri"/>
                <a:ea typeface="Calibri"/>
                <a:cs typeface="Calibri"/>
                <a:sym typeface="Calibri"/>
              </a:rPr>
              <a:t>: </a:t>
            </a:r>
            <a:r>
              <a:rPr lang="en-US" sz="1900">
                <a:solidFill>
                  <a:srgbClr val="374151"/>
                </a:solidFill>
                <a:latin typeface="Calibri"/>
                <a:ea typeface="Calibri"/>
                <a:cs typeface="Calibri"/>
                <a:sym typeface="Calibri"/>
              </a:rPr>
              <a:t>T</a:t>
            </a:r>
            <a:r>
              <a:rPr lang="en-US" sz="1900" b="0" i="0" u="none" strike="noStrike">
                <a:solidFill>
                  <a:srgbClr val="374151"/>
                </a:solidFill>
                <a:latin typeface="Calibri"/>
                <a:ea typeface="Calibri"/>
                <a:cs typeface="Calibri"/>
                <a:sym typeface="Calibri"/>
              </a:rPr>
              <a:t>ests performed without obtaining consent from clients</a:t>
            </a:r>
            <a:endParaRPr/>
          </a:p>
          <a:p>
            <a:pPr marL="457200" lvl="0" indent="-355600" algn="l" rtl="0">
              <a:lnSpc>
                <a:spcPct val="100000"/>
              </a:lnSpc>
              <a:spcBef>
                <a:spcPts val="1000"/>
              </a:spcBef>
              <a:spcAft>
                <a:spcPts val="0"/>
              </a:spcAft>
              <a:buSzPts val="2000"/>
              <a:buFont typeface="Arial"/>
              <a:buAutoNum type="arabicPeriod"/>
            </a:pPr>
            <a:r>
              <a:rPr lang="en-US" sz="1900" b="1" i="0" u="none" strike="noStrike">
                <a:solidFill>
                  <a:srgbClr val="374151"/>
                </a:solidFill>
                <a:latin typeface="Calibri"/>
                <a:ea typeface="Calibri"/>
                <a:cs typeface="Calibri"/>
                <a:sym typeface="Calibri"/>
              </a:rPr>
              <a:t>Confidentiality Breaches</a:t>
            </a:r>
            <a:r>
              <a:rPr lang="en-US" sz="1900" b="0" i="0" u="none" strike="noStrike">
                <a:solidFill>
                  <a:srgbClr val="374151"/>
                </a:solidFill>
                <a:latin typeface="Calibri"/>
                <a:ea typeface="Calibri"/>
                <a:cs typeface="Calibri"/>
                <a:sym typeface="Calibri"/>
              </a:rPr>
              <a:t>: </a:t>
            </a:r>
            <a:r>
              <a:rPr lang="en-US" sz="1900">
                <a:solidFill>
                  <a:srgbClr val="374151"/>
                </a:solidFill>
                <a:latin typeface="Calibri"/>
                <a:ea typeface="Calibri"/>
                <a:cs typeface="Calibri"/>
                <a:sym typeface="Calibri"/>
              </a:rPr>
              <a:t>P</a:t>
            </a:r>
            <a:r>
              <a:rPr lang="en-US" sz="1900" b="0" i="0" u="none" strike="noStrike">
                <a:solidFill>
                  <a:srgbClr val="374151"/>
                </a:solidFill>
                <a:latin typeface="Calibri"/>
                <a:ea typeface="Calibri"/>
                <a:cs typeface="Calibri"/>
                <a:sym typeface="Calibri"/>
              </a:rPr>
              <a:t>atient information is shared without respecting the process, without client consent, or with proper legal justification. </a:t>
            </a:r>
            <a:r>
              <a:rPr lang="en-US" sz="1900">
                <a:solidFill>
                  <a:srgbClr val="374151"/>
                </a:solidFill>
                <a:latin typeface="Calibri"/>
                <a:ea typeface="Calibri"/>
                <a:cs typeface="Calibri"/>
                <a:sym typeface="Calibri"/>
              </a:rPr>
              <a:t>Testing registers are not to be kept in a locked place when not used (e.g.: after the end of working hours), providing testing in a crowded place</a:t>
            </a:r>
            <a:r>
              <a:rPr lang="en-US" sz="1900" b="0" i="0" u="none" strike="noStrike">
                <a:solidFill>
                  <a:srgbClr val="374151"/>
                </a:solidFill>
                <a:latin typeface="Calibri"/>
                <a:ea typeface="Calibri"/>
                <a:cs typeface="Calibri"/>
                <a:sym typeface="Calibri"/>
              </a:rPr>
              <a:t>.</a:t>
            </a:r>
            <a:endParaRPr/>
          </a:p>
          <a:p>
            <a:pPr marL="457200" lvl="0" indent="-355600" algn="l" rtl="0">
              <a:lnSpc>
                <a:spcPct val="100000"/>
              </a:lnSpc>
              <a:spcBef>
                <a:spcPts val="1000"/>
              </a:spcBef>
              <a:spcAft>
                <a:spcPts val="0"/>
              </a:spcAft>
              <a:buSzPts val="2000"/>
              <a:buFont typeface="Arial"/>
              <a:buAutoNum type="arabicPeriod"/>
            </a:pPr>
            <a:r>
              <a:rPr lang="en-US" sz="1900" b="1">
                <a:solidFill>
                  <a:srgbClr val="374151"/>
                </a:solidFill>
                <a:latin typeface="Calibri"/>
                <a:ea typeface="Calibri"/>
                <a:cs typeface="Calibri"/>
                <a:sym typeface="Calibri"/>
              </a:rPr>
              <a:t>Competency: </a:t>
            </a:r>
            <a:r>
              <a:rPr lang="en-US" sz="1900">
                <a:solidFill>
                  <a:srgbClr val="374151"/>
                </a:solidFill>
                <a:latin typeface="Calibri"/>
                <a:ea typeface="Calibri"/>
                <a:cs typeface="Calibri"/>
                <a:sym typeface="Calibri"/>
              </a:rPr>
              <a:t>providing testing without being trained and competency-assessed on the procedure</a:t>
            </a:r>
            <a:endParaRPr/>
          </a:p>
          <a:p>
            <a:pPr marL="457200" lvl="0" indent="-355600" algn="l" rtl="0">
              <a:lnSpc>
                <a:spcPct val="100000"/>
              </a:lnSpc>
              <a:spcBef>
                <a:spcPts val="1000"/>
              </a:spcBef>
              <a:spcAft>
                <a:spcPts val="0"/>
              </a:spcAft>
              <a:buSzPts val="2000"/>
              <a:buFont typeface="Arial"/>
              <a:buAutoNum type="arabicPeriod"/>
            </a:pPr>
            <a:r>
              <a:rPr lang="en-US" sz="1900" b="1">
                <a:solidFill>
                  <a:srgbClr val="374151"/>
                </a:solidFill>
                <a:latin typeface="Calibri"/>
                <a:ea typeface="Calibri"/>
                <a:cs typeface="Calibri"/>
                <a:sym typeface="Calibri"/>
              </a:rPr>
              <a:t>Accuracy: </a:t>
            </a:r>
            <a:r>
              <a:rPr lang="en-US" sz="1900">
                <a:solidFill>
                  <a:srgbClr val="374151"/>
                </a:solidFill>
                <a:latin typeface="Calibri"/>
                <a:ea typeface="Calibri"/>
                <a:cs typeface="Calibri"/>
                <a:sym typeface="Calibri"/>
              </a:rPr>
              <a:t>conduct testing without respecting validated testing strategy, test procedures, or QA measures</a:t>
            </a:r>
            <a:endParaRPr sz="1900" i="0" u="none" strike="noStrike">
              <a:solidFill>
                <a:srgbClr val="374151"/>
              </a:solidFill>
              <a:latin typeface="Calibri"/>
              <a:ea typeface="Calibri"/>
              <a:cs typeface="Calibri"/>
              <a:sym typeface="Calibri"/>
            </a:endParaRPr>
          </a:p>
          <a:p>
            <a:pPr marL="457200" lvl="0" indent="-355600" algn="l" rtl="0">
              <a:lnSpc>
                <a:spcPct val="100000"/>
              </a:lnSpc>
              <a:spcBef>
                <a:spcPts val="1000"/>
              </a:spcBef>
              <a:spcAft>
                <a:spcPts val="0"/>
              </a:spcAft>
              <a:buSzPts val="2000"/>
              <a:buFont typeface="Arial"/>
              <a:buAutoNum type="arabicPeriod"/>
            </a:pPr>
            <a:r>
              <a:rPr lang="en-US" sz="1900" b="1" i="0" u="none" strike="noStrike">
                <a:solidFill>
                  <a:srgbClr val="374151"/>
                </a:solidFill>
                <a:latin typeface="Calibri"/>
                <a:ea typeface="Calibri"/>
                <a:cs typeface="Calibri"/>
                <a:sym typeface="Calibri"/>
              </a:rPr>
              <a:t>Impartiality Compromises</a:t>
            </a:r>
            <a:r>
              <a:rPr lang="en-US" sz="1900" b="0" i="0" u="none" strike="noStrike">
                <a:solidFill>
                  <a:srgbClr val="374151"/>
                </a:solidFill>
                <a:latin typeface="Calibri"/>
                <a:ea typeface="Calibri"/>
                <a:cs typeface="Calibri"/>
                <a:sym typeface="Calibri"/>
              </a:rPr>
              <a:t>: If testing results are influenced by financial incentives or relationships that create a conflict of interest</a:t>
            </a:r>
            <a:endParaRPr/>
          </a:p>
          <a:p>
            <a:pPr marL="457200" lvl="0" indent="-355600" algn="l" rtl="0">
              <a:lnSpc>
                <a:spcPct val="100000"/>
              </a:lnSpc>
              <a:spcBef>
                <a:spcPts val="1000"/>
              </a:spcBef>
              <a:spcAft>
                <a:spcPts val="0"/>
              </a:spcAft>
              <a:buSzPts val="2000"/>
              <a:buFont typeface="Arial"/>
              <a:buAutoNum type="arabicPeriod"/>
            </a:pPr>
            <a:r>
              <a:rPr lang="en-US" sz="1900" b="1" i="0" u="none" strike="noStrike">
                <a:solidFill>
                  <a:srgbClr val="374151"/>
                </a:solidFill>
                <a:latin typeface="Calibri"/>
                <a:ea typeface="Calibri"/>
                <a:cs typeface="Calibri"/>
                <a:sym typeface="Calibri"/>
              </a:rPr>
              <a:t>Timely reporting</a:t>
            </a:r>
            <a:r>
              <a:rPr lang="en-US" sz="1900" b="0" i="0" u="none" strike="noStrike">
                <a:solidFill>
                  <a:srgbClr val="374151"/>
                </a:solidFill>
                <a:latin typeface="Calibri"/>
                <a:ea typeface="Calibri"/>
                <a:cs typeface="Calibri"/>
                <a:sym typeface="Calibri"/>
              </a:rPr>
              <a:t>: failing to promptly report test results to the appropriate healthcare provider or client can lead to potential harm to the client, it constitutes an ethical breach. Not reporting unexpected results (when something goes wrong)</a:t>
            </a:r>
            <a:endParaRPr/>
          </a:p>
          <a:p>
            <a:pPr marL="457200" lvl="0" indent="-355600" algn="l" rtl="0">
              <a:lnSpc>
                <a:spcPct val="100000"/>
              </a:lnSpc>
              <a:spcBef>
                <a:spcPts val="1000"/>
              </a:spcBef>
              <a:spcAft>
                <a:spcPts val="0"/>
              </a:spcAft>
              <a:buSzPts val="2000"/>
              <a:buFont typeface="Arial"/>
              <a:buAutoNum type="arabicPeriod"/>
            </a:pPr>
            <a:r>
              <a:rPr lang="en-US" sz="1900" b="1">
                <a:solidFill>
                  <a:srgbClr val="374151"/>
                </a:solidFill>
                <a:latin typeface="Calibri"/>
                <a:ea typeface="Calibri"/>
                <a:cs typeface="Calibri"/>
                <a:sym typeface="Calibri"/>
              </a:rPr>
              <a:t>Use of resources: </a:t>
            </a:r>
            <a:r>
              <a:rPr lang="en-US" sz="1900">
                <a:solidFill>
                  <a:srgbClr val="374151"/>
                </a:solidFill>
                <a:latin typeface="Calibri"/>
                <a:ea typeface="Calibri"/>
                <a:cs typeface="Calibri"/>
                <a:sym typeface="Calibri"/>
              </a:rPr>
              <a:t>not storing test kits adequately impacts test quality. Using too many tests without justification can lead to stock-out</a:t>
            </a:r>
            <a:endParaRPr sz="1900" b="0" i="0" u="none" strike="noStrike">
              <a:solidFill>
                <a:srgbClr val="374151"/>
              </a:solidFill>
              <a:latin typeface="Calibri"/>
              <a:ea typeface="Calibri"/>
              <a:cs typeface="Calibri"/>
              <a:sym typeface="Calibri"/>
            </a:endParaRPr>
          </a:p>
        </p:txBody>
      </p:sp>
      <p:sp>
        <p:nvSpPr>
          <p:cNvPr id="172" name="Google Shape;172;p40"/>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8</a:t>
            </a:fld>
            <a:endParaRPr/>
          </a:p>
        </p:txBody>
      </p:sp>
      <p:sp>
        <p:nvSpPr>
          <p:cNvPr id="173" name="Google Shape;173;p40"/>
          <p:cNvSpPr txBox="1"/>
          <p:nvPr/>
        </p:nvSpPr>
        <p:spPr>
          <a:xfrm>
            <a:off x="1017494" y="6348593"/>
            <a:ext cx="7315200" cy="501650"/>
          </a:xfrm>
          <a:prstGeom prst="rect">
            <a:avLst/>
          </a:prstGeom>
          <a:noFill/>
          <a:ln>
            <a:noFill/>
          </a:ln>
        </p:spPr>
        <p:txBody>
          <a:bodyPr spcFirstLastPara="1" wrap="square" lIns="0" tIns="0" rIns="0" bIns="0" anchor="ctr" anchorCtr="0">
            <a:noAutofit/>
          </a:bodyPr>
          <a:lstStyle/>
          <a:p>
            <a:r>
              <a:rPr lang="en-US" sz="1000" b="1" i="0" u="none" strike="noStrike" cap="none" dirty="0">
                <a:solidFill>
                  <a:schemeClr val="lt1"/>
                </a:solidFill>
                <a:latin typeface="Arial"/>
                <a:ea typeface="Arial"/>
                <a:cs typeface="Arial"/>
                <a:sym typeface="Arial"/>
              </a:rPr>
              <a:t>QMS non-lab testing sites; training package – </a:t>
            </a:r>
            <a:r>
              <a:rPr lang="en-US" sz="1000" b="1" dirty="0">
                <a:solidFill>
                  <a:schemeClr val="lt1"/>
                </a:solidFill>
              </a:rPr>
              <a:t>v1.0 </a:t>
            </a:r>
            <a:r>
              <a:rPr lang="en-US" sz="1000" b="1" i="0" u="none" strike="noStrike" cap="none" dirty="0">
                <a:solidFill>
                  <a:schemeClr val="lt1"/>
                </a:solidFill>
                <a:latin typeface="Arial"/>
                <a:ea typeface="Arial"/>
                <a:cs typeface="Arial"/>
                <a:sym typeface="Arial"/>
              </a:rPr>
              <a:t>| </a:t>
            </a:r>
            <a:r>
              <a:rPr lang="en-US" sz="1000" b="1" i="0" u="none" strike="noStrike" cap="none" dirty="0">
                <a:solidFill>
                  <a:schemeClr val="lt1"/>
                </a:solidFill>
                <a:latin typeface="Calibri"/>
                <a:ea typeface="Calibri"/>
                <a:cs typeface="Calibri"/>
                <a:sym typeface="Calibri"/>
              </a:rPr>
              <a:t>Testing provider professional ethics and code of conduct</a:t>
            </a:r>
            <a:endParaRPr lang="fr-FR">
              <a:solidFill>
                <a:schemeClr val="lt1"/>
              </a:solidFill>
            </a:endParaRPr>
          </a:p>
          <a:p>
            <a:pPr marL="0" marR="0" lvl="0" indent="0" algn="l">
              <a:lnSpc>
                <a:spcPct val="100000"/>
              </a:lnSpc>
              <a:spcBef>
                <a:spcPts val="0"/>
              </a:spcBef>
              <a:spcAft>
                <a:spcPts val="0"/>
              </a:spcAft>
              <a:buNone/>
            </a:pPr>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1"/>
          <p:cNvSpPr txBox="1">
            <a:spLocks noGrp="1"/>
          </p:cNvSpPr>
          <p:nvPr>
            <p:ph type="title"/>
          </p:nvPr>
        </p:nvSpPr>
        <p:spPr>
          <a:xfrm>
            <a:off x="506895" y="232289"/>
            <a:ext cx="11357156" cy="942814"/>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accent1"/>
              </a:buClr>
              <a:buSzPts val="3600"/>
              <a:buFont typeface="Arial"/>
              <a:buNone/>
            </a:pPr>
            <a:r>
              <a:rPr lang="en-US">
                <a:latin typeface="Calibri"/>
                <a:ea typeface="Calibri"/>
                <a:cs typeface="Calibri"/>
                <a:sym typeface="Calibri"/>
              </a:rPr>
              <a:t>Consequences in case of recurring unethical conduct?</a:t>
            </a:r>
            <a:endParaRPr/>
          </a:p>
        </p:txBody>
      </p:sp>
      <p:sp>
        <p:nvSpPr>
          <p:cNvPr id="179" name="Google Shape;179;p41"/>
          <p:cNvSpPr txBox="1">
            <a:spLocks noGrp="1"/>
          </p:cNvSpPr>
          <p:nvPr>
            <p:ph type="body" idx="1"/>
          </p:nvPr>
        </p:nvSpPr>
        <p:spPr>
          <a:xfrm>
            <a:off x="506895" y="1175102"/>
            <a:ext cx="10846904" cy="4788375"/>
          </a:xfrm>
          <a:prstGeom prst="rect">
            <a:avLst/>
          </a:prstGeom>
          <a:noFill/>
          <a:ln>
            <a:noFill/>
          </a:ln>
        </p:spPr>
        <p:txBody>
          <a:bodyPr spcFirstLastPara="1" wrap="square" lIns="91425" tIns="45700" rIns="91425" bIns="45700" anchor="t" anchorCtr="0">
            <a:normAutofit fontScale="92500" lnSpcReduction="20000"/>
          </a:bodyPr>
          <a:lstStyle/>
          <a:p>
            <a:pPr marL="101600" lvl="0" indent="0" algn="l" rtl="0">
              <a:lnSpc>
                <a:spcPct val="100000"/>
              </a:lnSpc>
              <a:spcBef>
                <a:spcPts val="1000"/>
              </a:spcBef>
              <a:spcAft>
                <a:spcPts val="0"/>
              </a:spcAft>
              <a:buSzPct val="77220"/>
              <a:buNone/>
            </a:pPr>
            <a:r>
              <a:rPr lang="en-US" sz="2800">
                <a:latin typeface="Calibri"/>
                <a:ea typeface="Calibri"/>
                <a:cs typeface="Calibri"/>
                <a:sym typeface="Calibri"/>
              </a:rPr>
              <a:t>In case of recurrent breaches on the ethical code of conduct, the testing site might:</a:t>
            </a:r>
            <a:endParaRPr/>
          </a:p>
          <a:p>
            <a:pPr marL="457200" lvl="0" indent="-355600" algn="l" rtl="0">
              <a:lnSpc>
                <a:spcPct val="100000"/>
              </a:lnSpc>
              <a:spcBef>
                <a:spcPts val="1000"/>
              </a:spcBef>
              <a:spcAft>
                <a:spcPts val="0"/>
              </a:spcAft>
              <a:buSzPct val="77220"/>
              <a:buFont typeface="Calibri"/>
              <a:buChar char="-"/>
            </a:pPr>
            <a:r>
              <a:rPr lang="en-US" sz="2800">
                <a:latin typeface="Calibri"/>
                <a:ea typeface="Calibri"/>
                <a:cs typeface="Calibri"/>
                <a:sym typeface="Calibri"/>
              </a:rPr>
              <a:t>Observed a decrease in client attendance</a:t>
            </a:r>
            <a:endParaRPr sz="2800">
              <a:latin typeface="Calibri"/>
              <a:ea typeface="Calibri"/>
              <a:cs typeface="Calibri"/>
              <a:sym typeface="Calibri"/>
            </a:endParaRPr>
          </a:p>
          <a:p>
            <a:pPr marL="457200" lvl="0" indent="-355600" algn="l" rtl="0">
              <a:lnSpc>
                <a:spcPct val="100000"/>
              </a:lnSpc>
              <a:spcBef>
                <a:spcPts val="1000"/>
              </a:spcBef>
              <a:spcAft>
                <a:spcPts val="0"/>
              </a:spcAft>
              <a:buSzPct val="77220"/>
              <a:buFont typeface="Calibri"/>
              <a:buChar char="-"/>
            </a:pPr>
            <a:r>
              <a:rPr lang="en-US" sz="2800">
                <a:latin typeface="Calibri"/>
                <a:ea typeface="Calibri"/>
                <a:cs typeface="Calibri"/>
                <a:sym typeface="Calibri"/>
              </a:rPr>
              <a:t>Received client complaints</a:t>
            </a:r>
            <a:endParaRPr/>
          </a:p>
          <a:p>
            <a:pPr marL="457200" lvl="0" indent="-355600" algn="l" rtl="0">
              <a:lnSpc>
                <a:spcPct val="100000"/>
              </a:lnSpc>
              <a:spcBef>
                <a:spcPts val="1000"/>
              </a:spcBef>
              <a:spcAft>
                <a:spcPts val="0"/>
              </a:spcAft>
              <a:buSzPct val="77220"/>
              <a:buFont typeface="Calibri"/>
              <a:buChar char="-"/>
            </a:pPr>
            <a:r>
              <a:rPr lang="en-US" sz="2800">
                <a:latin typeface="Calibri"/>
                <a:ea typeface="Calibri"/>
                <a:cs typeface="Calibri"/>
                <a:sym typeface="Calibri"/>
              </a:rPr>
              <a:t>Be alerted by other testing sites/providers about client feedback</a:t>
            </a:r>
            <a:endParaRPr/>
          </a:p>
          <a:p>
            <a:pPr marL="457200" lvl="0" indent="-228600" algn="l" rtl="0">
              <a:lnSpc>
                <a:spcPct val="100000"/>
              </a:lnSpc>
              <a:spcBef>
                <a:spcPts val="1000"/>
              </a:spcBef>
              <a:spcAft>
                <a:spcPts val="0"/>
              </a:spcAft>
              <a:buSzPct val="77220"/>
              <a:buFont typeface="Arial"/>
              <a:buNone/>
            </a:pPr>
            <a:endParaRPr sz="2800">
              <a:latin typeface="Calibri"/>
              <a:ea typeface="Calibri"/>
              <a:cs typeface="Calibri"/>
              <a:sym typeface="Calibri"/>
            </a:endParaRPr>
          </a:p>
          <a:p>
            <a:pPr marL="101600" lvl="0" indent="0" algn="l" rtl="0">
              <a:lnSpc>
                <a:spcPct val="100000"/>
              </a:lnSpc>
              <a:spcBef>
                <a:spcPts val="1000"/>
              </a:spcBef>
              <a:spcAft>
                <a:spcPts val="0"/>
              </a:spcAft>
              <a:buSzPct val="77220"/>
              <a:buNone/>
            </a:pPr>
            <a:r>
              <a:rPr lang="en-US" sz="2800">
                <a:latin typeface="Calibri"/>
                <a:ea typeface="Calibri"/>
                <a:cs typeface="Calibri"/>
                <a:sym typeface="Calibri"/>
              </a:rPr>
              <a:t>The testing provider must inform ASAP their supervisor in case of any feedback or complaint received.</a:t>
            </a:r>
            <a:endParaRPr/>
          </a:p>
          <a:p>
            <a:pPr marL="101600" lvl="0" indent="0" algn="l" rtl="0">
              <a:lnSpc>
                <a:spcPct val="100000"/>
              </a:lnSpc>
              <a:spcBef>
                <a:spcPts val="1000"/>
              </a:spcBef>
              <a:spcAft>
                <a:spcPts val="0"/>
              </a:spcAft>
              <a:buSzPct val="77220"/>
              <a:buNone/>
            </a:pPr>
            <a:endParaRPr sz="2800">
              <a:latin typeface="Calibri"/>
              <a:ea typeface="Calibri"/>
              <a:cs typeface="Calibri"/>
              <a:sym typeface="Calibri"/>
            </a:endParaRPr>
          </a:p>
          <a:p>
            <a:pPr marL="101600" lvl="0" indent="0" algn="l" rtl="0">
              <a:lnSpc>
                <a:spcPct val="100000"/>
              </a:lnSpc>
              <a:spcBef>
                <a:spcPts val="1000"/>
              </a:spcBef>
              <a:spcAft>
                <a:spcPts val="0"/>
              </a:spcAft>
              <a:buSzPct val="77220"/>
              <a:buNone/>
            </a:pPr>
            <a:r>
              <a:rPr lang="en-US" sz="2800">
                <a:latin typeface="Calibri"/>
                <a:ea typeface="Calibri"/>
                <a:cs typeface="Calibri"/>
                <a:sym typeface="Calibri"/>
              </a:rPr>
              <a:t>Any feedback or complaint received should be taken seriously and investigated to improve the situation.</a:t>
            </a:r>
            <a:endParaRPr/>
          </a:p>
          <a:p>
            <a:pPr marL="101600" lvl="0" indent="0" algn="l" rtl="0">
              <a:lnSpc>
                <a:spcPct val="100000"/>
              </a:lnSpc>
              <a:spcBef>
                <a:spcPts val="1000"/>
              </a:spcBef>
              <a:spcAft>
                <a:spcPts val="0"/>
              </a:spcAft>
              <a:buSzPct val="77220"/>
              <a:buNone/>
            </a:pPr>
            <a:endParaRPr sz="2800"/>
          </a:p>
          <a:p>
            <a:pPr marL="457200" lvl="0" indent="-228600" algn="l" rtl="0">
              <a:lnSpc>
                <a:spcPct val="100000"/>
              </a:lnSpc>
              <a:spcBef>
                <a:spcPts val="1000"/>
              </a:spcBef>
              <a:spcAft>
                <a:spcPts val="0"/>
              </a:spcAft>
              <a:buSzPct val="77220"/>
              <a:buFont typeface="Arial"/>
              <a:buNone/>
            </a:pPr>
            <a:endParaRPr sz="2800"/>
          </a:p>
          <a:p>
            <a:pPr marL="457200" lvl="0" indent="-228600" algn="l" rtl="0">
              <a:lnSpc>
                <a:spcPct val="100000"/>
              </a:lnSpc>
              <a:spcBef>
                <a:spcPts val="1000"/>
              </a:spcBef>
              <a:spcAft>
                <a:spcPts val="0"/>
              </a:spcAft>
              <a:buSzPct val="77220"/>
              <a:buFont typeface="Arial"/>
              <a:buNone/>
            </a:pPr>
            <a:endParaRPr sz="2800"/>
          </a:p>
          <a:p>
            <a:pPr marL="101600" lvl="0" indent="0" algn="l" rtl="0">
              <a:lnSpc>
                <a:spcPct val="100000"/>
              </a:lnSpc>
              <a:spcBef>
                <a:spcPts val="1000"/>
              </a:spcBef>
              <a:spcAft>
                <a:spcPts val="0"/>
              </a:spcAft>
              <a:buSzPct val="77220"/>
              <a:buNone/>
            </a:pPr>
            <a:endParaRPr sz="2800"/>
          </a:p>
        </p:txBody>
      </p:sp>
      <p:sp>
        <p:nvSpPr>
          <p:cNvPr id="180" name="Google Shape;180;p41"/>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9</a:t>
            </a:fld>
            <a:endParaRPr/>
          </a:p>
        </p:txBody>
      </p:sp>
      <p:sp>
        <p:nvSpPr>
          <p:cNvPr id="181" name="Google Shape;181;p41"/>
          <p:cNvSpPr txBox="1"/>
          <p:nvPr/>
        </p:nvSpPr>
        <p:spPr>
          <a:xfrm>
            <a:off x="1017494" y="6348593"/>
            <a:ext cx="7315200" cy="501650"/>
          </a:xfrm>
          <a:prstGeom prst="rect">
            <a:avLst/>
          </a:prstGeom>
          <a:noFill/>
          <a:ln>
            <a:noFill/>
          </a:ln>
        </p:spPr>
        <p:txBody>
          <a:bodyPr spcFirstLastPara="1" wrap="square" lIns="0" tIns="0" rIns="0" bIns="0" anchor="ctr" anchorCtr="0">
            <a:noAutofit/>
          </a:bodyPr>
          <a:lstStyle/>
          <a:p>
            <a:r>
              <a:rPr lang="en-US" sz="1000" b="1" i="0" u="none" strike="noStrike" cap="none">
                <a:solidFill>
                  <a:schemeClr val="lt1"/>
                </a:solidFill>
                <a:latin typeface="Arial"/>
                <a:ea typeface="Arial"/>
                <a:cs typeface="Arial"/>
                <a:sym typeface="Arial"/>
              </a:rPr>
              <a:t>QMS non-lab testing sites; training package – </a:t>
            </a:r>
            <a:r>
              <a:rPr lang="en-US" sz="1000" b="1">
                <a:solidFill>
                  <a:schemeClr val="lt1"/>
                </a:solidFill>
              </a:rPr>
              <a:t>v1.0 </a:t>
            </a:r>
            <a:r>
              <a:rPr lang="en-US" sz="1000" b="1" i="0" u="none" strike="noStrike" cap="none">
                <a:solidFill>
                  <a:schemeClr val="lt1"/>
                </a:solidFill>
                <a:latin typeface="Arial"/>
                <a:ea typeface="Arial"/>
                <a:cs typeface="Arial"/>
                <a:sym typeface="Arial"/>
              </a:rPr>
              <a:t>| </a:t>
            </a:r>
            <a:r>
              <a:rPr lang="en-US" sz="1000" b="1" i="0" u="none" strike="noStrike" cap="none">
                <a:solidFill>
                  <a:schemeClr val="lt1"/>
                </a:solidFill>
                <a:latin typeface="Calibri"/>
                <a:ea typeface="Calibri"/>
                <a:cs typeface="Calibri"/>
                <a:sym typeface="Calibri"/>
              </a:rPr>
              <a:t>Testing provider professional ethics and code of conduct</a:t>
            </a:r>
            <a:endParaRPr lang="fr-FR">
              <a:solidFill>
                <a:schemeClr val="lt1"/>
              </a:solidFill>
              <a:sym typeface="Calibri"/>
            </a:endParaRPr>
          </a:p>
          <a:p>
            <a:pPr marL="0" marR="0" lvl="0" indent="0" algn="l">
              <a:lnSpc>
                <a:spcPct val="100000"/>
              </a:lnSpc>
              <a:spcBef>
                <a:spcPts val="0"/>
              </a:spcBef>
              <a:spcAft>
                <a:spcPts val="0"/>
              </a:spcAft>
              <a:buNone/>
            </a:pPr>
            <a:endParaRPr lang="fr-FR"/>
          </a:p>
        </p:txBody>
      </p:sp>
    </p:spTree>
  </p:cSld>
  <p:clrMapOvr>
    <a:masterClrMapping/>
  </p:clrMapOvr>
</p:sld>
</file>

<file path=ppt/theme/theme1.xml><?xml version="1.0" encoding="utf-8"?>
<a:theme xmlns:a="http://schemas.openxmlformats.org/drawingml/2006/main" name="Office Theme">
  <a:themeElements>
    <a:clrScheme name="Custom 20">
      <a:dk1>
        <a:srgbClr val="424242"/>
      </a:dk1>
      <a:lt1>
        <a:srgbClr val="FFFFFF"/>
      </a:lt1>
      <a:dk2>
        <a:srgbClr val="44546A"/>
      </a:dk2>
      <a:lt2>
        <a:srgbClr val="E7E6E6"/>
      </a:lt2>
      <a:accent1>
        <a:srgbClr val="0087B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Grand écran</PresentationFormat>
  <Slides>11</Slides>
  <Notes>11</Notes>
  <HiddenSlides>0</HiddenSlide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Office Theme</vt:lpstr>
      <vt:lpstr>06</vt:lpstr>
      <vt:lpstr>Learning Objectives</vt:lpstr>
      <vt:lpstr>What is Ethics?</vt:lpstr>
      <vt:lpstr>Why Ethics is important?</vt:lpstr>
      <vt:lpstr>Code of conduct for testing providers</vt:lpstr>
      <vt:lpstr>Code of conduct</vt:lpstr>
      <vt:lpstr>Confidentiality</vt:lpstr>
      <vt:lpstr>Example of unethical behavior within a testing service</vt:lpstr>
      <vt:lpstr>Consequences in case of recurring unethical conduct?</vt:lpstr>
      <vt:lpstr>Received complaints may reflect only the “Tip of the Iceberg”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JOHN ROSS PAPA</dc:creator>
  <cp:revision>8</cp:revision>
  <dcterms:created xsi:type="dcterms:W3CDTF">2020-10-08T10:02:18Z</dcterms:created>
  <dcterms:modified xsi:type="dcterms:W3CDTF">2025-10-02T15:04:33Z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0x0101008A2F18066C03F5499150099924B49185</vt:lpwstr>
  </property>
  <property fmtid="{D5CDD505-2E9C-101B-9397-08002B2CF9AE}" pid="3" name="ArticulateGUID">
    <vt:lpwstr>5CC4800A-DB3E-4406-98CA-B986B9135539</vt:lpwstr>
  </property>
  <property fmtid="{D5CDD505-2E9C-101B-9397-08002B2CF9AE}" pid="4" name="ArticulatePath">
    <vt:lpwstr>https://worldhealthorg-my.sharepoint.com/personal/traorez_who_int/Documents/Track changes_EN/2_SARS-CoV-2 RDT_OpenWHO_02_Overview_v1.1_AT</vt:lpwstr>
  </property>
</Properties>
</file>