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349" r:id="rId5"/>
    <p:sldId id="350" r:id="rId6"/>
    <p:sldId id="351" r:id="rId7"/>
    <p:sldId id="357" r:id="rId8"/>
    <p:sldId id="354" r:id="rId9"/>
    <p:sldId id="352" r:id="rId10"/>
    <p:sldId id="353" r:id="rId11"/>
    <p:sldId id="355" r:id="rId12"/>
    <p:sldId id="358" r:id="rId13"/>
    <p:sldId id="359" r:id="rId14"/>
    <p:sldId id="259" r:id="rId15"/>
    <p:sldId id="361" r:id="rId16"/>
    <p:sldId id="362" r:id="rId17"/>
    <p:sldId id="262" r:id="rId18"/>
    <p:sldId id="263" r:id="rId19"/>
    <p:sldId id="363" r:id="rId20"/>
    <p:sldId id="364" r:id="rId21"/>
    <p:sldId id="347" r:id="rId22"/>
    <p:sldId id="348" r:id="rId23"/>
  </p:sldIdLst>
  <p:sldSz cx="12192000" cy="6858000"/>
  <p:notesSz cx="6858000" cy="9144000"/>
  <p:embeddedFontLst>
    <p:embeddedFont>
      <p:font typeface="Aptos Narrow" panose="020B0604020202020204" charset="0"/>
      <p:regular r:id="rId25"/>
      <p:bold r:id="rId26"/>
      <p:italic r:id="rId27"/>
      <p:boldItalic r:id="rId28"/>
    </p:embeddedFont>
    <p:embeddedFont>
      <p:font typeface="Verdana" panose="020B060403050404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10" roundtripDataSignature="AMtx7mi4+LOq+Bp3reW53/lYOVwZGVkjz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B8A4AC-412A-A37E-C4D0-DFDB8482C2E1}" v="32" dt="2025-10-02T15:11:39.488"/>
    <p1510:client id="{AC9F03BD-6BE1-E054-7ECF-390064AC803B}" v="25" dt="2025-10-02T15:13:58.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11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11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110" Type="http://customschemas.google.com/relationships/presentationmetadata" Target="metadata"/><Relationship Id="rId11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14"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11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ilisateur invité" userId="S::urn:spo:tenantanon#f610c0b7-bd24-4b39-810b-3dc280afb590::" providerId="AD" clId="Web-{AC9F03BD-6BE1-E054-7ECF-390064AC803B}"/>
    <pc:docChg chg="delSld modSld">
      <pc:chgData name="Utilisateur invité" userId="S::urn:spo:tenantanon#f610c0b7-bd24-4b39-810b-3dc280afb590::" providerId="AD" clId="Web-{AC9F03BD-6BE1-E054-7ECF-390064AC803B}" dt="2025-10-02T15:13:58.658" v="19" actId="20577"/>
      <pc:docMkLst>
        <pc:docMk/>
      </pc:docMkLst>
      <pc:sldChg chg="modSp">
        <pc:chgData name="Utilisateur invité" userId="S::urn:spo:tenantanon#f610c0b7-bd24-4b39-810b-3dc280afb590::" providerId="AD" clId="Web-{AC9F03BD-6BE1-E054-7ECF-390064AC803B}" dt="2025-10-02T15:12:38.530" v="2" actId="20577"/>
        <pc:sldMkLst>
          <pc:docMk/>
          <pc:sldMk cId="0" sldId="259"/>
        </pc:sldMkLst>
        <pc:spChg chg="mod">
          <ac:chgData name="Utilisateur invité" userId="S::urn:spo:tenantanon#f610c0b7-bd24-4b39-810b-3dc280afb590::" providerId="AD" clId="Web-{AC9F03BD-6BE1-E054-7ECF-390064AC803B}" dt="2025-10-02T15:12:38.530" v="2" actId="20577"/>
          <ac:spMkLst>
            <pc:docMk/>
            <pc:sldMk cId="0" sldId="259"/>
            <ac:spMk id="131" creationId="{00000000-0000-0000-0000-000000000000}"/>
          </ac:spMkLst>
        </pc:spChg>
      </pc:sldChg>
      <pc:sldChg chg="modSp">
        <pc:chgData name="Utilisateur invité" userId="S::urn:spo:tenantanon#f610c0b7-bd24-4b39-810b-3dc280afb590::" providerId="AD" clId="Web-{AC9F03BD-6BE1-E054-7ECF-390064AC803B}" dt="2025-10-02T15:13:12.609" v="10" actId="20577"/>
        <pc:sldMkLst>
          <pc:docMk/>
          <pc:sldMk cId="0" sldId="262"/>
        </pc:sldMkLst>
        <pc:spChg chg="mod">
          <ac:chgData name="Utilisateur invité" userId="S::urn:spo:tenantanon#f610c0b7-bd24-4b39-810b-3dc280afb590::" providerId="AD" clId="Web-{AC9F03BD-6BE1-E054-7ECF-390064AC803B}" dt="2025-10-02T15:13:12.609" v="10" actId="20577"/>
          <ac:spMkLst>
            <pc:docMk/>
            <pc:sldMk cId="0" sldId="262"/>
            <ac:spMk id="197" creationId="{00000000-0000-0000-0000-000000000000}"/>
          </ac:spMkLst>
        </pc:spChg>
      </pc:sldChg>
      <pc:sldChg chg="modSp">
        <pc:chgData name="Utilisateur invité" userId="S::urn:spo:tenantanon#f610c0b7-bd24-4b39-810b-3dc280afb590::" providerId="AD" clId="Web-{AC9F03BD-6BE1-E054-7ECF-390064AC803B}" dt="2025-10-02T15:13:19.532" v="12" actId="20577"/>
        <pc:sldMkLst>
          <pc:docMk/>
          <pc:sldMk cId="0" sldId="263"/>
        </pc:sldMkLst>
        <pc:spChg chg="mod">
          <ac:chgData name="Utilisateur invité" userId="S::urn:spo:tenantanon#f610c0b7-bd24-4b39-810b-3dc280afb590::" providerId="AD" clId="Web-{AC9F03BD-6BE1-E054-7ECF-390064AC803B}" dt="2025-10-02T15:13:19.532" v="12" actId="20577"/>
          <ac:spMkLst>
            <pc:docMk/>
            <pc:sldMk cId="0" sldId="263"/>
            <ac:spMk id="205" creationId="{00000000-0000-0000-0000-000000000000}"/>
          </ac:spMkLst>
        </pc:spChg>
      </pc:sldChg>
      <pc:sldChg chg="del">
        <pc:chgData name="Utilisateur invité" userId="S::urn:spo:tenantanon#f610c0b7-bd24-4b39-810b-3dc280afb590::" providerId="AD" clId="Web-{AC9F03BD-6BE1-E054-7ECF-390064AC803B}" dt="2025-10-02T15:12:28.045" v="0"/>
        <pc:sldMkLst>
          <pc:docMk/>
          <pc:sldMk cId="2265136432" sldId="337"/>
        </pc:sldMkLst>
      </pc:sldChg>
      <pc:sldChg chg="modSp">
        <pc:chgData name="Utilisateur invité" userId="S::urn:spo:tenantanon#f610c0b7-bd24-4b39-810b-3dc280afb590::" providerId="AD" clId="Web-{AC9F03BD-6BE1-E054-7ECF-390064AC803B}" dt="2025-10-02T15:13:58.658" v="19" actId="20577"/>
        <pc:sldMkLst>
          <pc:docMk/>
          <pc:sldMk cId="0" sldId="347"/>
        </pc:sldMkLst>
        <pc:spChg chg="mod">
          <ac:chgData name="Utilisateur invité" userId="S::urn:spo:tenantanon#f610c0b7-bd24-4b39-810b-3dc280afb590::" providerId="AD" clId="Web-{AC9F03BD-6BE1-E054-7ECF-390064AC803B}" dt="2025-10-02T15:13:58.658" v="19" actId="20577"/>
          <ac:spMkLst>
            <pc:docMk/>
            <pc:sldMk cId="0" sldId="347"/>
            <ac:spMk id="1478" creationId="{00000000-0000-0000-0000-000000000000}"/>
          </ac:spMkLst>
        </pc:spChg>
      </pc:sldChg>
      <pc:sldChg chg="modSp">
        <pc:chgData name="Utilisateur invité" userId="S::urn:spo:tenantanon#f610c0b7-bd24-4b39-810b-3dc280afb590::" providerId="AD" clId="Web-{AC9F03BD-6BE1-E054-7ECF-390064AC803B}" dt="2025-10-02T15:12:54.484" v="5" actId="20577"/>
        <pc:sldMkLst>
          <pc:docMk/>
          <pc:sldMk cId="856381473" sldId="361"/>
        </pc:sldMkLst>
        <pc:spChg chg="mod">
          <ac:chgData name="Utilisateur invité" userId="S::urn:spo:tenantanon#f610c0b7-bd24-4b39-810b-3dc280afb590::" providerId="AD" clId="Web-{AC9F03BD-6BE1-E054-7ECF-390064AC803B}" dt="2025-10-02T15:12:54.484" v="5" actId="20577"/>
          <ac:spMkLst>
            <pc:docMk/>
            <pc:sldMk cId="856381473" sldId="361"/>
            <ac:spMk id="4" creationId="{0CA38921-1167-E8DC-9429-8A65D7124E5D}"/>
          </ac:spMkLst>
        </pc:spChg>
        <pc:graphicFrameChg chg="mod">
          <ac:chgData name="Utilisateur invité" userId="S::urn:spo:tenantanon#f610c0b7-bd24-4b39-810b-3dc280afb590::" providerId="AD" clId="Web-{AC9F03BD-6BE1-E054-7ECF-390064AC803B}" dt="2025-10-02T15:12:49.531" v="4" actId="1076"/>
          <ac:graphicFrameMkLst>
            <pc:docMk/>
            <pc:sldMk cId="856381473" sldId="361"/>
            <ac:graphicFrameMk id="7" creationId="{2BD7A7A4-A988-4C14-BA89-109E4DF002EF}"/>
          </ac:graphicFrameMkLst>
        </pc:graphicFrameChg>
      </pc:sldChg>
      <pc:sldChg chg="modSp">
        <pc:chgData name="Utilisateur invité" userId="S::urn:spo:tenantanon#f610c0b7-bd24-4b39-810b-3dc280afb590::" providerId="AD" clId="Web-{AC9F03BD-6BE1-E054-7ECF-390064AC803B}" dt="2025-10-02T15:13:05.734" v="8" actId="20577"/>
        <pc:sldMkLst>
          <pc:docMk/>
          <pc:sldMk cId="415784399" sldId="362"/>
        </pc:sldMkLst>
        <pc:spChg chg="mod">
          <ac:chgData name="Utilisateur invité" userId="S::urn:spo:tenantanon#f610c0b7-bd24-4b39-810b-3dc280afb590::" providerId="AD" clId="Web-{AC9F03BD-6BE1-E054-7ECF-390064AC803B}" dt="2025-10-02T15:13:05.734" v="8" actId="20577"/>
          <ac:spMkLst>
            <pc:docMk/>
            <pc:sldMk cId="415784399" sldId="362"/>
            <ac:spMk id="4" creationId="{A8CE6A5F-163A-CA28-AB3A-D39CC542CBB2}"/>
          </ac:spMkLst>
        </pc:spChg>
      </pc:sldChg>
      <pc:sldChg chg="modSp">
        <pc:chgData name="Utilisateur invité" userId="S::urn:spo:tenantanon#f610c0b7-bd24-4b39-810b-3dc280afb590::" providerId="AD" clId="Web-{AC9F03BD-6BE1-E054-7ECF-390064AC803B}" dt="2025-10-02T15:13:35.423" v="14" actId="20577"/>
        <pc:sldMkLst>
          <pc:docMk/>
          <pc:sldMk cId="1508606427" sldId="363"/>
        </pc:sldMkLst>
        <pc:spChg chg="mod">
          <ac:chgData name="Utilisateur invité" userId="S::urn:spo:tenantanon#f610c0b7-bd24-4b39-810b-3dc280afb590::" providerId="AD" clId="Web-{AC9F03BD-6BE1-E054-7ECF-390064AC803B}" dt="2025-10-02T15:13:35.423" v="14" actId="20577"/>
          <ac:spMkLst>
            <pc:docMk/>
            <pc:sldMk cId="1508606427" sldId="363"/>
            <ac:spMk id="4" creationId="{BB913767-5EF7-122B-A35E-62380CADF8EE}"/>
          </ac:spMkLst>
        </pc:spChg>
      </pc:sldChg>
      <pc:sldChg chg="modSp">
        <pc:chgData name="Utilisateur invité" userId="S::urn:spo:tenantanon#f610c0b7-bd24-4b39-810b-3dc280afb590::" providerId="AD" clId="Web-{AC9F03BD-6BE1-E054-7ECF-390064AC803B}" dt="2025-10-02T15:13:49.767" v="17" actId="20577"/>
        <pc:sldMkLst>
          <pc:docMk/>
          <pc:sldMk cId="1761527410" sldId="364"/>
        </pc:sldMkLst>
        <pc:spChg chg="mod">
          <ac:chgData name="Utilisateur invité" userId="S::urn:spo:tenantanon#f610c0b7-bd24-4b39-810b-3dc280afb590::" providerId="AD" clId="Web-{AC9F03BD-6BE1-E054-7ECF-390064AC803B}" dt="2025-10-02T15:13:49.767" v="17" actId="20577"/>
          <ac:spMkLst>
            <pc:docMk/>
            <pc:sldMk cId="1761527410" sldId="364"/>
            <ac:spMk id="4" creationId="{7B252662-F470-C6D3-8FA4-F4CF5278A6CC}"/>
          </ac:spMkLst>
        </pc:spChg>
      </pc:sldChg>
    </pc:docChg>
  </pc:docChgLst>
  <pc:docChgLst>
    <pc:chgData name="Utilisateur invité" userId="S::urn:spo:tenantanon#f610c0b7-bd24-4b39-810b-3dc280afb590::" providerId="AD" clId="Web-{03B8A4AC-412A-A37E-C4D0-DFDB8482C2E1}"/>
    <pc:docChg chg="modSld">
      <pc:chgData name="Utilisateur invité" userId="S::urn:spo:tenantanon#f610c0b7-bd24-4b39-810b-3dc280afb590::" providerId="AD" clId="Web-{03B8A4AC-412A-A37E-C4D0-DFDB8482C2E1}" dt="2025-10-02T15:11:39.488" v="26" actId="20577"/>
      <pc:docMkLst>
        <pc:docMk/>
      </pc:docMkLst>
      <pc:sldChg chg="modSp">
        <pc:chgData name="Utilisateur invité" userId="S::urn:spo:tenantanon#f610c0b7-bd24-4b39-810b-3dc280afb590::" providerId="AD" clId="Web-{03B8A4AC-412A-A37E-C4D0-DFDB8482C2E1}" dt="2025-10-02T15:09:50.689" v="2" actId="20577"/>
        <pc:sldMkLst>
          <pc:docMk/>
          <pc:sldMk cId="0" sldId="257"/>
        </pc:sldMkLst>
        <pc:spChg chg="mod">
          <ac:chgData name="Utilisateur invité" userId="S::urn:spo:tenantanon#f610c0b7-bd24-4b39-810b-3dc280afb590::" providerId="AD" clId="Web-{03B8A4AC-412A-A37E-C4D0-DFDB8482C2E1}" dt="2025-10-02T15:09:50.689" v="2" actId="20577"/>
          <ac:spMkLst>
            <pc:docMk/>
            <pc:sldMk cId="0" sldId="257"/>
            <ac:spMk id="117" creationId="{00000000-0000-0000-0000-000000000000}"/>
          </ac:spMkLst>
        </pc:spChg>
      </pc:sldChg>
      <pc:sldChg chg="modSp">
        <pc:chgData name="Utilisateur invité" userId="S::urn:spo:tenantanon#f610c0b7-bd24-4b39-810b-3dc280afb590::" providerId="AD" clId="Web-{03B8A4AC-412A-A37E-C4D0-DFDB8482C2E1}" dt="2025-10-02T15:09:58.423" v="5" actId="20577"/>
        <pc:sldMkLst>
          <pc:docMk/>
          <pc:sldMk cId="0" sldId="258"/>
        </pc:sldMkLst>
        <pc:spChg chg="mod">
          <ac:chgData name="Utilisateur invité" userId="S::urn:spo:tenantanon#f610c0b7-bd24-4b39-810b-3dc280afb590::" providerId="AD" clId="Web-{03B8A4AC-412A-A37E-C4D0-DFDB8482C2E1}" dt="2025-10-02T15:09:58.423" v="5" actId="20577"/>
          <ac:spMkLst>
            <pc:docMk/>
            <pc:sldMk cId="0" sldId="258"/>
            <ac:spMk id="125" creationId="{00000000-0000-0000-0000-000000000000}"/>
          </ac:spMkLst>
        </pc:spChg>
      </pc:sldChg>
      <pc:sldChg chg="modSp">
        <pc:chgData name="Utilisateur invité" userId="S::urn:spo:tenantanon#f610c0b7-bd24-4b39-810b-3dc280afb590::" providerId="AD" clId="Web-{03B8A4AC-412A-A37E-C4D0-DFDB8482C2E1}" dt="2025-10-02T15:10:04.189" v="7" actId="20577"/>
        <pc:sldMkLst>
          <pc:docMk/>
          <pc:sldMk cId="1670659951" sldId="349"/>
        </pc:sldMkLst>
        <pc:spChg chg="mod">
          <ac:chgData name="Utilisateur invité" userId="S::urn:spo:tenantanon#f610c0b7-bd24-4b39-810b-3dc280afb590::" providerId="AD" clId="Web-{03B8A4AC-412A-A37E-C4D0-DFDB8482C2E1}" dt="2025-10-02T15:10:04.189" v="7" actId="20577"/>
          <ac:spMkLst>
            <pc:docMk/>
            <pc:sldMk cId="1670659951" sldId="349"/>
            <ac:spMk id="4" creationId="{36DA05AF-25B6-3C6F-5096-B8B5A0BD11EB}"/>
          </ac:spMkLst>
        </pc:spChg>
      </pc:sldChg>
      <pc:sldChg chg="modSp">
        <pc:chgData name="Utilisateur invité" userId="S::urn:spo:tenantanon#f610c0b7-bd24-4b39-810b-3dc280afb590::" providerId="AD" clId="Web-{03B8A4AC-412A-A37E-C4D0-DFDB8482C2E1}" dt="2025-10-02T15:10:10.830" v="10" actId="20577"/>
        <pc:sldMkLst>
          <pc:docMk/>
          <pc:sldMk cId="2460596591" sldId="350"/>
        </pc:sldMkLst>
        <pc:spChg chg="mod">
          <ac:chgData name="Utilisateur invité" userId="S::urn:spo:tenantanon#f610c0b7-bd24-4b39-810b-3dc280afb590::" providerId="AD" clId="Web-{03B8A4AC-412A-A37E-C4D0-DFDB8482C2E1}" dt="2025-10-02T15:10:10.830" v="10" actId="20577"/>
          <ac:spMkLst>
            <pc:docMk/>
            <pc:sldMk cId="2460596591" sldId="350"/>
            <ac:spMk id="4" creationId="{6E2835D9-3B8F-09FB-3BC8-0187C3EA4C39}"/>
          </ac:spMkLst>
        </pc:spChg>
      </pc:sldChg>
      <pc:sldChg chg="modSp">
        <pc:chgData name="Utilisateur invité" userId="S::urn:spo:tenantanon#f610c0b7-bd24-4b39-810b-3dc280afb590::" providerId="AD" clId="Web-{03B8A4AC-412A-A37E-C4D0-DFDB8482C2E1}" dt="2025-10-02T15:10:18.002" v="12" actId="20577"/>
        <pc:sldMkLst>
          <pc:docMk/>
          <pc:sldMk cId="3820432809" sldId="351"/>
        </pc:sldMkLst>
        <pc:spChg chg="mod">
          <ac:chgData name="Utilisateur invité" userId="S::urn:spo:tenantanon#f610c0b7-bd24-4b39-810b-3dc280afb590::" providerId="AD" clId="Web-{03B8A4AC-412A-A37E-C4D0-DFDB8482C2E1}" dt="2025-10-02T15:10:18.002" v="12" actId="20577"/>
          <ac:spMkLst>
            <pc:docMk/>
            <pc:sldMk cId="3820432809" sldId="351"/>
            <ac:spMk id="4" creationId="{4BEEA108-9B92-2A7A-6E8F-AF9764477F60}"/>
          </ac:spMkLst>
        </pc:spChg>
      </pc:sldChg>
      <pc:sldChg chg="modSp">
        <pc:chgData name="Utilisateur invité" userId="S::urn:spo:tenantanon#f610c0b7-bd24-4b39-810b-3dc280afb590::" providerId="AD" clId="Web-{03B8A4AC-412A-A37E-C4D0-DFDB8482C2E1}" dt="2025-10-02T15:10:46.174" v="18" actId="20577"/>
        <pc:sldMkLst>
          <pc:docMk/>
          <pc:sldMk cId="3522870807" sldId="352"/>
        </pc:sldMkLst>
        <pc:spChg chg="mod">
          <ac:chgData name="Utilisateur invité" userId="S::urn:spo:tenantanon#f610c0b7-bd24-4b39-810b-3dc280afb590::" providerId="AD" clId="Web-{03B8A4AC-412A-A37E-C4D0-DFDB8482C2E1}" dt="2025-10-02T15:10:46.174" v="18" actId="20577"/>
          <ac:spMkLst>
            <pc:docMk/>
            <pc:sldMk cId="3522870807" sldId="352"/>
            <ac:spMk id="4" creationId="{FDD1A176-0B26-6948-D151-2967996D4A4D}"/>
          </ac:spMkLst>
        </pc:spChg>
      </pc:sldChg>
      <pc:sldChg chg="modSp">
        <pc:chgData name="Utilisateur invité" userId="S::urn:spo:tenantanon#f610c0b7-bd24-4b39-810b-3dc280afb590::" providerId="AD" clId="Web-{03B8A4AC-412A-A37E-C4D0-DFDB8482C2E1}" dt="2025-10-02T15:11:15.925" v="22" actId="20577"/>
        <pc:sldMkLst>
          <pc:docMk/>
          <pc:sldMk cId="1049603476" sldId="353"/>
        </pc:sldMkLst>
        <pc:spChg chg="mod">
          <ac:chgData name="Utilisateur invité" userId="S::urn:spo:tenantanon#f610c0b7-bd24-4b39-810b-3dc280afb590::" providerId="AD" clId="Web-{03B8A4AC-412A-A37E-C4D0-DFDB8482C2E1}" dt="2025-10-02T15:10:59.050" v="20" actId="20577"/>
          <ac:spMkLst>
            <pc:docMk/>
            <pc:sldMk cId="1049603476" sldId="353"/>
            <ac:spMk id="4" creationId="{AB7913B7-0626-E504-6AB2-5ABB641B7932}"/>
          </ac:spMkLst>
        </pc:spChg>
        <pc:spChg chg="mod">
          <ac:chgData name="Utilisateur invité" userId="S::urn:spo:tenantanon#f610c0b7-bd24-4b39-810b-3dc280afb590::" providerId="AD" clId="Web-{03B8A4AC-412A-A37E-C4D0-DFDB8482C2E1}" dt="2025-10-02T15:11:15.925" v="22" actId="20577"/>
          <ac:spMkLst>
            <pc:docMk/>
            <pc:sldMk cId="1049603476" sldId="353"/>
            <ac:spMk id="17" creationId="{CE58EF54-F5EB-FB5B-7CED-569553FF91DA}"/>
          </ac:spMkLst>
        </pc:spChg>
      </pc:sldChg>
      <pc:sldChg chg="modSp">
        <pc:chgData name="Utilisateur invité" userId="S::urn:spo:tenantanon#f610c0b7-bd24-4b39-810b-3dc280afb590::" providerId="AD" clId="Web-{03B8A4AC-412A-A37E-C4D0-DFDB8482C2E1}" dt="2025-10-02T15:10:37.268" v="17" actId="20577"/>
        <pc:sldMkLst>
          <pc:docMk/>
          <pc:sldMk cId="2217223572" sldId="354"/>
        </pc:sldMkLst>
        <pc:spChg chg="mod">
          <ac:chgData name="Utilisateur invité" userId="S::urn:spo:tenantanon#f610c0b7-bd24-4b39-810b-3dc280afb590::" providerId="AD" clId="Web-{03B8A4AC-412A-A37E-C4D0-DFDB8482C2E1}" dt="2025-10-02T15:10:37.268" v="17" actId="20577"/>
          <ac:spMkLst>
            <pc:docMk/>
            <pc:sldMk cId="2217223572" sldId="354"/>
            <ac:spMk id="4" creationId="{3F39B6DE-2D21-94D4-F6B0-F189A90C7BE4}"/>
          </ac:spMkLst>
        </pc:spChg>
      </pc:sldChg>
      <pc:sldChg chg="modSp">
        <pc:chgData name="Utilisateur invité" userId="S::urn:spo:tenantanon#f610c0b7-bd24-4b39-810b-3dc280afb590::" providerId="AD" clId="Web-{03B8A4AC-412A-A37E-C4D0-DFDB8482C2E1}" dt="2025-10-02T15:11:23.113" v="24" actId="20577"/>
        <pc:sldMkLst>
          <pc:docMk/>
          <pc:sldMk cId="3638920736" sldId="355"/>
        </pc:sldMkLst>
        <pc:spChg chg="mod">
          <ac:chgData name="Utilisateur invité" userId="S::urn:spo:tenantanon#f610c0b7-bd24-4b39-810b-3dc280afb590::" providerId="AD" clId="Web-{03B8A4AC-412A-A37E-C4D0-DFDB8482C2E1}" dt="2025-10-02T15:11:23.113" v="24" actId="20577"/>
          <ac:spMkLst>
            <pc:docMk/>
            <pc:sldMk cId="3638920736" sldId="355"/>
            <ac:spMk id="4" creationId="{9BFB4EF6-5224-AF19-9B1A-68982259780B}"/>
          </ac:spMkLst>
        </pc:spChg>
      </pc:sldChg>
      <pc:sldChg chg="modSp">
        <pc:chgData name="Utilisateur invité" userId="S::urn:spo:tenantanon#f610c0b7-bd24-4b39-810b-3dc280afb590::" providerId="AD" clId="Web-{03B8A4AC-412A-A37E-C4D0-DFDB8482C2E1}" dt="2025-10-02T15:10:29.377" v="15" actId="20577"/>
        <pc:sldMkLst>
          <pc:docMk/>
          <pc:sldMk cId="2322700358" sldId="357"/>
        </pc:sldMkLst>
        <pc:spChg chg="mod">
          <ac:chgData name="Utilisateur invité" userId="S::urn:spo:tenantanon#f610c0b7-bd24-4b39-810b-3dc280afb590::" providerId="AD" clId="Web-{03B8A4AC-412A-A37E-C4D0-DFDB8482C2E1}" dt="2025-10-02T15:10:29.377" v="15" actId="20577"/>
          <ac:spMkLst>
            <pc:docMk/>
            <pc:sldMk cId="2322700358" sldId="357"/>
            <ac:spMk id="4" creationId="{0E76B8C3-CA0C-D79C-846B-8F3FB3ED8584}"/>
          </ac:spMkLst>
        </pc:spChg>
      </pc:sldChg>
      <pc:sldChg chg="modSp">
        <pc:chgData name="Utilisateur invité" userId="S::urn:spo:tenantanon#f610c0b7-bd24-4b39-810b-3dc280afb590::" providerId="AD" clId="Web-{03B8A4AC-412A-A37E-C4D0-DFDB8482C2E1}" dt="2025-10-02T15:11:32.207" v="25" actId="20577"/>
        <pc:sldMkLst>
          <pc:docMk/>
          <pc:sldMk cId="2901392357" sldId="358"/>
        </pc:sldMkLst>
        <pc:spChg chg="mod">
          <ac:chgData name="Utilisateur invité" userId="S::urn:spo:tenantanon#f610c0b7-bd24-4b39-810b-3dc280afb590::" providerId="AD" clId="Web-{03B8A4AC-412A-A37E-C4D0-DFDB8482C2E1}" dt="2025-10-02T15:11:32.207" v="25" actId="20577"/>
          <ac:spMkLst>
            <pc:docMk/>
            <pc:sldMk cId="2901392357" sldId="358"/>
            <ac:spMk id="4" creationId="{06C8D7E2-B252-DA77-C1E8-471010FBC4A5}"/>
          </ac:spMkLst>
        </pc:spChg>
      </pc:sldChg>
      <pc:sldChg chg="modSp">
        <pc:chgData name="Utilisateur invité" userId="S::urn:spo:tenantanon#f610c0b7-bd24-4b39-810b-3dc280afb590::" providerId="AD" clId="Web-{03B8A4AC-412A-A37E-C4D0-DFDB8482C2E1}" dt="2025-10-02T15:11:39.488" v="26" actId="20577"/>
        <pc:sldMkLst>
          <pc:docMk/>
          <pc:sldMk cId="392190150" sldId="359"/>
        </pc:sldMkLst>
        <pc:spChg chg="mod">
          <ac:chgData name="Utilisateur invité" userId="S::urn:spo:tenantanon#f610c0b7-bd24-4b39-810b-3dc280afb590::" providerId="AD" clId="Web-{03B8A4AC-412A-A37E-C4D0-DFDB8482C2E1}" dt="2025-10-02T15:11:39.488" v="26" actId="20577"/>
          <ac:spMkLst>
            <pc:docMk/>
            <pc:sldMk cId="392190150" sldId="359"/>
            <ac:spMk id="4" creationId="{4901EECB-8EB1-5EAA-F8BA-AF2327446C9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8" name="Google Shape;12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p1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9" name="Google Shape;1469;p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9"/>
        <p:cNvGrpSpPr/>
        <p:nvPr/>
      </p:nvGrpSpPr>
      <p:grpSpPr>
        <a:xfrm>
          <a:off x="0" y="0"/>
          <a:ext cx="0" cy="0"/>
          <a:chOff x="0" y="0"/>
          <a:chExt cx="0" cy="0"/>
        </a:xfrm>
      </p:grpSpPr>
      <p:sp>
        <p:nvSpPr>
          <p:cNvPr id="1480" name="Google Shape;1480;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1" name="Google Shape;1481;p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82" name="Google Shape;1482;p1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11" descr="Shape&#10;&#10;Description automatically generated"/>
          <p:cNvPicPr preferRelativeResize="0"/>
          <p:nvPr/>
        </p:nvPicPr>
        <p:blipFill rotWithShape="1">
          <a:blip r:embed="rId2">
            <a:alphaModFix/>
          </a:blip>
          <a:srcRect l="17779" t="21339" r="19134" b="19930"/>
          <a:stretch/>
        </p:blipFill>
        <p:spPr>
          <a:xfrm>
            <a:off x="6515100" y="1278462"/>
            <a:ext cx="4840356" cy="4506112"/>
          </a:xfrm>
          <a:prstGeom prst="rect">
            <a:avLst/>
          </a:prstGeom>
          <a:noFill/>
          <a:ln>
            <a:noFill/>
          </a:ln>
        </p:spPr>
      </p:pic>
      <p:sp>
        <p:nvSpPr>
          <p:cNvPr id="17" name="Google Shape;1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QMS non-lab testing sites; training package – collect, review, analyse and use testing routine data</a:t>
            </a:r>
            <a:endParaRPr/>
          </a:p>
        </p:txBody>
      </p:sp>
      <p:sp>
        <p:nvSpPr>
          <p:cNvPr id="19" name="Google Shape;1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1"/>
          <p:cNvSpPr/>
          <p:nvPr/>
        </p:nvSpPr>
        <p:spPr>
          <a:xfrm>
            <a:off x="0" y="1010155"/>
            <a:ext cx="6394174" cy="5036476"/>
          </a:xfrm>
          <a:custGeom>
            <a:avLst/>
            <a:gdLst/>
            <a:ahLst/>
            <a:cxnLst/>
            <a:rect l="l" t="t" r="r" b="b"/>
            <a:pathLst>
              <a:path w="6394174" h="5036476" extrusionOk="0">
                <a:moveTo>
                  <a:pt x="0" y="0"/>
                </a:moveTo>
                <a:lnTo>
                  <a:pt x="6394174" y="0"/>
                </a:lnTo>
                <a:lnTo>
                  <a:pt x="5135055" y="5036476"/>
                </a:lnTo>
                <a:lnTo>
                  <a:pt x="0" y="503647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 name="Google Shape;21;p11"/>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1"/>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QMS non-lab testing sites; training package – collect, review, analyse and use testing routine data</a:t>
            </a:r>
            <a:endParaRPr/>
          </a:p>
        </p:txBody>
      </p:sp>
      <p:sp>
        <p:nvSpPr>
          <p:cNvPr id="102" name="Google Shape;10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2"/>
          <p:cNvSpPr/>
          <p:nvPr/>
        </p:nvSpPr>
        <p:spPr>
          <a:xfrm>
            <a:off x="-1" y="6311900"/>
            <a:ext cx="11353800" cy="570346"/>
          </a:xfrm>
          <a:custGeom>
            <a:avLst/>
            <a:gdLst/>
            <a:ahLst/>
            <a:cxnLst/>
            <a:rect l="l" t="t" r="r" b="b"/>
            <a:pathLst>
              <a:path w="11353800" h="570346" extrusionOk="0">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12"/>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accent1"/>
              </a:buClr>
              <a:buSzPts val="2000"/>
              <a:buChar char="•"/>
              <a:defRPr sz="2000"/>
            </a:lvl1pPr>
            <a:lvl2pPr marL="914400" lvl="1" indent="-342900" algn="l">
              <a:lnSpc>
                <a:spcPct val="100000"/>
              </a:lnSpc>
              <a:spcBef>
                <a:spcPts val="500"/>
              </a:spcBef>
              <a:spcAft>
                <a:spcPts val="0"/>
              </a:spcAft>
              <a:buClr>
                <a:schemeClr val="accent1"/>
              </a:buClr>
              <a:buSzPts val="1800"/>
              <a:buChar char="•"/>
              <a:defRPr sz="1800"/>
            </a:lvl2pPr>
            <a:lvl3pPr marL="1371600" lvl="2" indent="-342900" algn="l">
              <a:lnSpc>
                <a:spcPct val="100000"/>
              </a:lnSpc>
              <a:spcBef>
                <a:spcPts val="500"/>
              </a:spcBef>
              <a:spcAft>
                <a:spcPts val="0"/>
              </a:spcAft>
              <a:buClr>
                <a:schemeClr val="accent1"/>
              </a:buClr>
              <a:buSzPts val="1800"/>
              <a:buChar char="•"/>
              <a:defRPr sz="1800"/>
            </a:lvl3pPr>
            <a:lvl4pPr marL="1828800" lvl="3" indent="-342900" algn="l">
              <a:lnSpc>
                <a:spcPct val="100000"/>
              </a:lnSpc>
              <a:spcBef>
                <a:spcPts val="500"/>
              </a:spcBef>
              <a:spcAft>
                <a:spcPts val="0"/>
              </a:spcAft>
              <a:buClr>
                <a:schemeClr val="accent1"/>
              </a:buClr>
              <a:buSzPts val="1800"/>
              <a:buChar char="•"/>
              <a:defRPr sz="1800"/>
            </a:lvl4pPr>
            <a:lvl5pPr marL="2286000" lvl="4" indent="-342900" algn="l">
              <a:lnSpc>
                <a:spcPct val="100000"/>
              </a:lnSpc>
              <a:spcBef>
                <a:spcPts val="500"/>
              </a:spcBef>
              <a:spcAft>
                <a:spcPts val="0"/>
              </a:spcAft>
              <a:buClr>
                <a:schemeClr val="accent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2"/>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QMS non-lab testing sites; training package – collect, review, analyse and use testing routine data</a:t>
            </a:r>
            <a:endParaRPr/>
          </a:p>
        </p:txBody>
      </p:sp>
      <p:sp>
        <p:nvSpPr>
          <p:cNvPr id="28" name="Google Shape;28;p1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1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QMS non-lab testing sites; training package – collect, review, analyse and use testing routine data</a:t>
            </a:r>
            <a:endParaRPr/>
          </a:p>
        </p:txBody>
      </p:sp>
      <p:sp>
        <p:nvSpPr>
          <p:cNvPr id="32" name="Google Shape;32;p1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14"/>
          <p:cNvSpPr/>
          <p:nvPr/>
        </p:nvSpPr>
        <p:spPr>
          <a:xfrm>
            <a:off x="0" y="0"/>
            <a:ext cx="5627866" cy="6858000"/>
          </a:xfrm>
          <a:custGeom>
            <a:avLst/>
            <a:gdLst/>
            <a:ahLst/>
            <a:cxnLst/>
            <a:rect l="l" t="t" r="r" b="b"/>
            <a:pathLst>
              <a:path w="5627866" h="6858000" extrusionOk="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 name="Google Shape;58;p14"/>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body" idx="1"/>
          </p:nvPr>
        </p:nvSpPr>
        <p:spPr>
          <a:xfrm>
            <a:off x="831850" y="2650603"/>
            <a:ext cx="3890621" cy="16609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rgbClr val="919191"/>
              </a:buClr>
              <a:buSzPts val="2000"/>
              <a:buNone/>
              <a:defRPr sz="2000">
                <a:solidFill>
                  <a:srgbClr val="919191"/>
                </a:solidFill>
              </a:defRPr>
            </a:lvl2pPr>
            <a:lvl3pPr marL="1371600" lvl="2" indent="-228600" algn="l">
              <a:lnSpc>
                <a:spcPct val="90000"/>
              </a:lnSpc>
              <a:spcBef>
                <a:spcPts val="500"/>
              </a:spcBef>
              <a:spcAft>
                <a:spcPts val="0"/>
              </a:spcAft>
              <a:buClr>
                <a:srgbClr val="919191"/>
              </a:buClr>
              <a:buSzPts val="1800"/>
              <a:buNone/>
              <a:defRPr sz="1800">
                <a:solidFill>
                  <a:srgbClr val="919191"/>
                </a:solidFill>
              </a:defRPr>
            </a:lvl3pPr>
            <a:lvl4pPr marL="1828800" lvl="3" indent="-228600" algn="l">
              <a:lnSpc>
                <a:spcPct val="90000"/>
              </a:lnSpc>
              <a:spcBef>
                <a:spcPts val="500"/>
              </a:spcBef>
              <a:spcAft>
                <a:spcPts val="0"/>
              </a:spcAft>
              <a:buClr>
                <a:srgbClr val="919191"/>
              </a:buClr>
              <a:buSzPts val="1600"/>
              <a:buNone/>
              <a:defRPr sz="1600">
                <a:solidFill>
                  <a:srgbClr val="919191"/>
                </a:solidFill>
              </a:defRPr>
            </a:lvl4pPr>
            <a:lvl5pPr marL="2286000" lvl="4" indent="-228600" algn="l">
              <a:lnSpc>
                <a:spcPct val="90000"/>
              </a:lnSpc>
              <a:spcBef>
                <a:spcPts val="500"/>
              </a:spcBef>
              <a:spcAft>
                <a:spcPts val="0"/>
              </a:spcAft>
              <a:buClr>
                <a:srgbClr val="919191"/>
              </a:buClr>
              <a:buSzPts val="1600"/>
              <a:buNone/>
              <a:defRPr sz="1600">
                <a:solidFill>
                  <a:srgbClr val="919191"/>
                </a:solidFill>
              </a:defRPr>
            </a:lvl5pPr>
            <a:lvl6pPr marL="2743200" lvl="5" indent="-228600" algn="l">
              <a:lnSpc>
                <a:spcPct val="90000"/>
              </a:lnSpc>
              <a:spcBef>
                <a:spcPts val="500"/>
              </a:spcBef>
              <a:spcAft>
                <a:spcPts val="0"/>
              </a:spcAft>
              <a:buClr>
                <a:srgbClr val="919191"/>
              </a:buClr>
              <a:buSzPts val="1600"/>
              <a:buNone/>
              <a:defRPr sz="1600">
                <a:solidFill>
                  <a:srgbClr val="919191"/>
                </a:solidFill>
              </a:defRPr>
            </a:lvl6pPr>
            <a:lvl7pPr marL="3200400" lvl="6" indent="-228600" algn="l">
              <a:lnSpc>
                <a:spcPct val="90000"/>
              </a:lnSpc>
              <a:spcBef>
                <a:spcPts val="500"/>
              </a:spcBef>
              <a:spcAft>
                <a:spcPts val="0"/>
              </a:spcAft>
              <a:buClr>
                <a:srgbClr val="919191"/>
              </a:buClr>
              <a:buSzPts val="1600"/>
              <a:buNone/>
              <a:defRPr sz="1600">
                <a:solidFill>
                  <a:srgbClr val="919191"/>
                </a:solidFill>
              </a:defRPr>
            </a:lvl7pPr>
            <a:lvl8pPr marL="3657600" lvl="7" indent="-228600" algn="l">
              <a:lnSpc>
                <a:spcPct val="90000"/>
              </a:lnSpc>
              <a:spcBef>
                <a:spcPts val="500"/>
              </a:spcBef>
              <a:spcAft>
                <a:spcPts val="0"/>
              </a:spcAft>
              <a:buClr>
                <a:srgbClr val="919191"/>
              </a:buClr>
              <a:buSzPts val="1600"/>
              <a:buNone/>
              <a:defRPr sz="1600">
                <a:solidFill>
                  <a:srgbClr val="919191"/>
                </a:solidFill>
              </a:defRPr>
            </a:lvl8pPr>
            <a:lvl9pPr marL="4114800" lvl="8" indent="-228600" algn="l">
              <a:lnSpc>
                <a:spcPct val="90000"/>
              </a:lnSpc>
              <a:spcBef>
                <a:spcPts val="500"/>
              </a:spcBef>
              <a:spcAft>
                <a:spcPts val="0"/>
              </a:spcAft>
              <a:buClr>
                <a:srgbClr val="919191"/>
              </a:buClr>
              <a:buSzPts val="1600"/>
              <a:buNone/>
              <a:defRPr sz="1600">
                <a:solidFill>
                  <a:srgbClr val="919191"/>
                </a:solidFill>
              </a:defRPr>
            </a:lvl9pPr>
          </a:lstStyle>
          <a:p>
            <a:endParaRPr/>
          </a:p>
        </p:txBody>
      </p:sp>
      <p:pic>
        <p:nvPicPr>
          <p:cNvPr id="60" name="Google Shape;60;p14" descr="A picture containing square&#10;&#10;Description automatically generated"/>
          <p:cNvPicPr preferRelativeResize="0"/>
          <p:nvPr/>
        </p:nvPicPr>
        <p:blipFill rotWithShape="1">
          <a:blip r:embed="rId2">
            <a:alphaModFix/>
          </a:blip>
          <a:srcRect/>
          <a:stretch/>
        </p:blipFill>
        <p:spPr>
          <a:xfrm>
            <a:off x="5756744" y="420327"/>
            <a:ext cx="6017346" cy="60173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QMS non-lab testing sites; training package – collect, review, analyse and use testing routine data</a:t>
            </a:r>
            <a:endParaRPr/>
          </a:p>
        </p:txBody>
      </p:sp>
      <p:sp>
        <p:nvSpPr>
          <p:cNvPr id="67" name="Google Shape;6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QMS non-lab testing sites; training package – collect, review, analyse and use testing routine data</a:t>
            </a:r>
            <a:endParaRPr/>
          </a:p>
        </p:txBody>
      </p:sp>
      <p:sp>
        <p:nvSpPr>
          <p:cNvPr id="76" name="Google Shape;7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0" name="Google Shape;80;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QMS non-lab testing sites; training package – collect, review, analyse and use testing routine data</a:t>
            </a:r>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9"/>
          <p:cNvSpPr>
            <a:spLocks noGrp="1"/>
          </p:cNvSpPr>
          <p:nvPr>
            <p:ph type="pic" idx="2"/>
          </p:nvPr>
        </p:nvSpPr>
        <p:spPr>
          <a:xfrm>
            <a:off x="5183188" y="987425"/>
            <a:ext cx="6172200" cy="4873625"/>
          </a:xfrm>
          <a:prstGeom prst="rect">
            <a:avLst/>
          </a:prstGeom>
          <a:noFill/>
          <a:ln>
            <a:noFill/>
          </a:ln>
        </p:spPr>
      </p:sp>
      <p:sp>
        <p:nvSpPr>
          <p:cNvPr id="87" name="Google Shape;87;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8" name="Google Shape;8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QMS non-lab testing sites; training package – collect, review, analyse and use testing routine data</a:t>
            </a:r>
            <a:endParaRPr/>
          </a:p>
        </p:txBody>
      </p:sp>
      <p:sp>
        <p:nvSpPr>
          <p:cNvPr id="90" name="Google Shape;9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QMS non-lab testing sites; training package – collect, review, analyse and use testing routine data</a:t>
            </a:r>
            <a:endParaRPr/>
          </a:p>
        </p:txBody>
      </p:sp>
      <p:sp>
        <p:nvSpPr>
          <p:cNvPr id="96" name="Google Shape;9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1919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1919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fr-FR"/>
              <a:t>QMS non-lab testing sites; training package – collect, review, analyse and use testing routine data</a:t>
            </a:r>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7" r:id="rId5"/>
    <p:sldLayoutId id="2147483658" r:id="rId6"/>
    <p:sldLayoutId id="2147483659" r:id="rId7"/>
    <p:sldLayoutId id="2147483660" r:id="rId8"/>
    <p:sldLayoutId id="2147483661" r:id="rId9"/>
    <p:sldLayoutId id="2147483662" r:id="rId10"/>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ctrTitle"/>
          </p:nvPr>
        </p:nvSpPr>
        <p:spPr>
          <a:xfrm>
            <a:off x="838200" y="2355742"/>
            <a:ext cx="4588565" cy="1706971"/>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4000"/>
              <a:buFont typeface="Arial"/>
              <a:buNone/>
            </a:pPr>
            <a:r>
              <a:rPr lang="en-US"/>
              <a:t>08</a:t>
            </a:r>
            <a:endParaRPr/>
          </a:p>
        </p:txBody>
      </p:sp>
      <p:sp>
        <p:nvSpPr>
          <p:cNvPr id="108" name="Google Shape;108;p1"/>
          <p:cNvSpPr txBox="1">
            <a:spLocks noGrp="1"/>
          </p:cNvSpPr>
          <p:nvPr>
            <p:ph type="subTitle" idx="1"/>
          </p:nvPr>
        </p:nvSpPr>
        <p:spPr>
          <a:xfrm>
            <a:off x="838200" y="4062714"/>
            <a:ext cx="3992217" cy="119508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1800"/>
              <a:buNone/>
            </a:pPr>
            <a:r>
              <a:rPr lang="en-US" sz="1800" b="0" i="0" u="none" strike="noStrike">
                <a:solidFill>
                  <a:srgbClr val="FFFFFF"/>
                </a:solidFill>
                <a:latin typeface="Arial"/>
                <a:ea typeface="Arial"/>
                <a:cs typeface="Arial"/>
                <a:sym typeface="Arial"/>
              </a:rPr>
              <a:t>M&amp;E: collect, review, analyze and use routine data</a:t>
            </a:r>
            <a:endParaRPr sz="800">
              <a:latin typeface="Calibri"/>
              <a:ea typeface="Calibri"/>
              <a:cs typeface="Calibri"/>
              <a:sym typeface="Calibri"/>
            </a:endParaRPr>
          </a:p>
        </p:txBody>
      </p:sp>
      <p:pic>
        <p:nvPicPr>
          <p:cNvPr id="109" name="Google Shape;109;p1" descr="https://logos-download.com/wp-content/uploads/2016/12/World_Health_Organization_logo_logotype.png"/>
          <p:cNvPicPr preferRelativeResize="0"/>
          <p:nvPr/>
        </p:nvPicPr>
        <p:blipFill rotWithShape="1">
          <a:blip r:embed="rId3">
            <a:alphaModFix/>
          </a:blip>
          <a:srcRect/>
          <a:stretch/>
        </p:blipFill>
        <p:spPr>
          <a:xfrm>
            <a:off x="164749" y="56863"/>
            <a:ext cx="2972151" cy="87692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286CA-CD8A-602F-58FC-63A2DCEC41A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46F0249-85E4-4389-588E-EB7C20AC7605}"/>
              </a:ext>
            </a:extLst>
          </p:cNvPr>
          <p:cNvSpPr>
            <a:spLocks noGrp="1"/>
          </p:cNvSpPr>
          <p:nvPr>
            <p:ph type="title"/>
          </p:nvPr>
        </p:nvSpPr>
        <p:spPr>
          <a:xfrm>
            <a:off x="444795" y="226902"/>
            <a:ext cx="10515600" cy="942814"/>
          </a:xfrm>
        </p:spPr>
        <p:txBody>
          <a:bodyPr anchor="ctr"/>
          <a:lstStyle/>
          <a:p>
            <a:r>
              <a:rPr lang="fr-FR"/>
              <a:t>Exemple of </a:t>
            </a:r>
            <a:r>
              <a:rPr lang="fr-FR" err="1"/>
              <a:t>multidisease</a:t>
            </a:r>
            <a:r>
              <a:rPr lang="fr-FR"/>
              <a:t> </a:t>
            </a:r>
            <a:r>
              <a:rPr lang="fr-FR" err="1"/>
              <a:t>serology</a:t>
            </a:r>
            <a:r>
              <a:rPr lang="fr-FR"/>
              <a:t> </a:t>
            </a:r>
            <a:r>
              <a:rPr lang="fr-FR" err="1"/>
              <a:t>testing</a:t>
            </a:r>
            <a:r>
              <a:rPr lang="fr-FR"/>
              <a:t> </a:t>
            </a:r>
            <a:r>
              <a:rPr lang="fr-FR" err="1"/>
              <a:t>register</a:t>
            </a:r>
            <a:r>
              <a:rPr lang="fr-FR"/>
              <a:t>- tests </a:t>
            </a:r>
            <a:r>
              <a:rPr lang="fr-FR" err="1"/>
              <a:t>results</a:t>
            </a:r>
            <a:endParaRPr lang="fr-FR"/>
          </a:p>
        </p:txBody>
      </p:sp>
      <p:sp>
        <p:nvSpPr>
          <p:cNvPr id="4" name="Espace réservé du pied de page 3">
            <a:extLst>
              <a:ext uri="{FF2B5EF4-FFF2-40B4-BE49-F238E27FC236}">
                <a16:creationId xmlns:a16="http://schemas.microsoft.com/office/drawing/2014/main" id="{AB7913B7-0626-E504-6AB2-5ABB641B7932}"/>
              </a:ext>
            </a:extLst>
          </p:cNvPr>
          <p:cNvSpPr>
            <a:spLocks noGrp="1"/>
          </p:cNvSpPr>
          <p:nvPr>
            <p:ph type="ftr" idx="11"/>
          </p:nvPr>
        </p:nvSpPr>
        <p:spPr/>
        <p:txBody>
          <a:bodyPr/>
          <a:lstStyle/>
          <a:p>
            <a:r>
              <a:rPr lang="en-US"/>
              <a:t>QMS non-lab testing sites; training package – v1.0 |  collect, review, analyse and use testing routine data</a:t>
            </a:r>
          </a:p>
        </p:txBody>
      </p:sp>
      <p:sp>
        <p:nvSpPr>
          <p:cNvPr id="5" name="Espace réservé du numéro de diapositive 4">
            <a:extLst>
              <a:ext uri="{FF2B5EF4-FFF2-40B4-BE49-F238E27FC236}">
                <a16:creationId xmlns:a16="http://schemas.microsoft.com/office/drawing/2014/main" id="{777835C9-0D01-4B28-3BA8-30CC0608D8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10" name="Image 9">
            <a:extLst>
              <a:ext uri="{FF2B5EF4-FFF2-40B4-BE49-F238E27FC236}">
                <a16:creationId xmlns:a16="http://schemas.microsoft.com/office/drawing/2014/main" id="{50A99BDB-CE80-A351-4FB8-E76263F10C9A}"/>
              </a:ext>
            </a:extLst>
          </p:cNvPr>
          <p:cNvPicPr>
            <a:picLocks noChangeAspect="1"/>
          </p:cNvPicPr>
          <p:nvPr/>
        </p:nvPicPr>
        <p:blipFill>
          <a:blip r:embed="rId2"/>
          <a:srcRect l="31659" r="38114"/>
          <a:stretch>
            <a:fillRect/>
          </a:stretch>
        </p:blipFill>
        <p:spPr>
          <a:xfrm>
            <a:off x="444795" y="1339699"/>
            <a:ext cx="3423820" cy="4817515"/>
          </a:xfrm>
          <a:prstGeom prst="rect">
            <a:avLst/>
          </a:prstGeom>
        </p:spPr>
      </p:pic>
      <p:sp>
        <p:nvSpPr>
          <p:cNvPr id="17" name="ZoneTexte 16">
            <a:extLst>
              <a:ext uri="{FF2B5EF4-FFF2-40B4-BE49-F238E27FC236}">
                <a16:creationId xmlns:a16="http://schemas.microsoft.com/office/drawing/2014/main" id="{CE58EF54-F5EB-FB5B-7CED-569553FF91DA}"/>
              </a:ext>
            </a:extLst>
          </p:cNvPr>
          <p:cNvSpPr txBox="1"/>
          <p:nvPr/>
        </p:nvSpPr>
        <p:spPr>
          <a:xfrm>
            <a:off x="6671166" y="1339699"/>
            <a:ext cx="4937759" cy="4524315"/>
          </a:xfrm>
          <a:prstGeom prst="rect">
            <a:avLst/>
          </a:prstGeom>
          <a:noFill/>
        </p:spPr>
        <p:txBody>
          <a:bodyPr wrap="square" lIns="91440" tIns="45720" rIns="91440" bIns="45720" rtlCol="0" anchor="t">
            <a:spAutoFit/>
          </a:bodyPr>
          <a:lstStyle/>
          <a:p>
            <a:r>
              <a:rPr lang="fr-FR" sz="2400"/>
              <a:t>-    Don’t </a:t>
            </a:r>
            <a:r>
              <a:rPr lang="fr-FR" sz="2400" err="1"/>
              <a:t>forget</a:t>
            </a:r>
            <a:r>
              <a:rPr lang="fr-FR" sz="2400"/>
              <a:t> the </a:t>
            </a:r>
            <a:r>
              <a:rPr lang="fr-FR" sz="2400" err="1"/>
              <a:t>legend</a:t>
            </a:r>
            <a:endParaRPr lang="fr-FR" sz="2400"/>
          </a:p>
          <a:p>
            <a:pPr marL="457200" indent="-457200">
              <a:buFontTx/>
              <a:buChar char="-"/>
            </a:pPr>
            <a:r>
              <a:rPr lang="fr-FR" sz="2400" err="1"/>
              <a:t>Include</a:t>
            </a:r>
            <a:r>
              <a:rPr lang="fr-FR" sz="2400"/>
              <a:t> </a:t>
            </a:r>
            <a:r>
              <a:rPr lang="fr-FR" sz="2400" err="1"/>
              <a:t>only</a:t>
            </a:r>
            <a:r>
              <a:rPr lang="fr-FR" sz="2400"/>
              <a:t> tests </a:t>
            </a:r>
            <a:r>
              <a:rPr lang="fr-FR" sz="2400" err="1"/>
              <a:t>performed</a:t>
            </a:r>
            <a:r>
              <a:rPr lang="fr-FR" sz="2400"/>
              <a:t> in the </a:t>
            </a:r>
            <a:r>
              <a:rPr lang="fr-FR" sz="2400" err="1"/>
              <a:t>testing</a:t>
            </a:r>
            <a:r>
              <a:rPr lang="fr-FR" sz="2400"/>
              <a:t> site</a:t>
            </a:r>
          </a:p>
          <a:p>
            <a:pPr marL="457200" indent="-457200">
              <a:buFontTx/>
              <a:buChar char="-"/>
            </a:pPr>
            <a:r>
              <a:rPr lang="fr-FR" sz="2400" err="1"/>
              <a:t>Each</a:t>
            </a:r>
            <a:r>
              <a:rPr lang="fr-FR" sz="2400"/>
              <a:t> tests </a:t>
            </a:r>
            <a:r>
              <a:rPr lang="fr-FR" sz="2400" err="1"/>
              <a:t>résults</a:t>
            </a:r>
            <a:r>
              <a:rPr lang="fr-FR" sz="2400"/>
              <a:t> </a:t>
            </a:r>
            <a:r>
              <a:rPr lang="fr-FR" sz="2400" err="1"/>
              <a:t>should</a:t>
            </a:r>
            <a:r>
              <a:rPr lang="fr-FR" sz="2400"/>
              <a:t> </a:t>
            </a:r>
            <a:r>
              <a:rPr lang="fr-FR" sz="2400" err="1"/>
              <a:t>be</a:t>
            </a:r>
            <a:r>
              <a:rPr lang="fr-FR" sz="2400"/>
              <a:t> </a:t>
            </a:r>
            <a:r>
              <a:rPr lang="fr-FR" sz="2400" err="1"/>
              <a:t>recorded</a:t>
            </a:r>
            <a:r>
              <a:rPr lang="fr-FR" sz="2400"/>
              <a:t>: </a:t>
            </a:r>
            <a:r>
              <a:rPr lang="fr-FR" sz="2400" err="1"/>
              <a:t>Reactive</a:t>
            </a:r>
            <a:r>
              <a:rPr lang="fr-FR" sz="2400"/>
              <a:t>, non </a:t>
            </a:r>
            <a:r>
              <a:rPr lang="fr-FR" sz="2400" err="1"/>
              <a:t>reactive</a:t>
            </a:r>
            <a:r>
              <a:rPr lang="fr-FR" sz="2400"/>
              <a:t> or </a:t>
            </a:r>
            <a:r>
              <a:rPr lang="fr-FR" sz="2400" err="1"/>
              <a:t>invalid</a:t>
            </a:r>
            <a:endParaRPr lang="fr-FR" sz="2400"/>
          </a:p>
          <a:p>
            <a:pPr marL="457200" indent="-457200">
              <a:buFontTx/>
              <a:buChar char="-"/>
            </a:pPr>
            <a:r>
              <a:rPr lang="fr-FR" sz="2400"/>
              <a:t>Final </a:t>
            </a:r>
            <a:r>
              <a:rPr lang="fr-FR" sz="2400" err="1"/>
              <a:t>status</a:t>
            </a:r>
            <a:r>
              <a:rPr lang="fr-FR" sz="2400"/>
              <a:t> </a:t>
            </a:r>
            <a:r>
              <a:rPr lang="fr-FR" sz="2400" err="1"/>
              <a:t>should</a:t>
            </a:r>
            <a:r>
              <a:rPr lang="fr-FR" sz="2400"/>
              <a:t> </a:t>
            </a:r>
            <a:r>
              <a:rPr lang="fr-FR" sz="2400" err="1"/>
              <a:t>be</a:t>
            </a:r>
            <a:r>
              <a:rPr lang="fr-FR" sz="2400"/>
              <a:t> </a:t>
            </a:r>
            <a:r>
              <a:rPr lang="fr-FR" sz="2400" err="1"/>
              <a:t>recorded</a:t>
            </a:r>
            <a:r>
              <a:rPr lang="fr-FR" sz="2400"/>
              <a:t> for all </a:t>
            </a:r>
            <a:r>
              <a:rPr lang="fr-FR" sz="2400" err="1"/>
              <a:t>disease</a:t>
            </a:r>
            <a:r>
              <a:rPr lang="fr-FR" sz="2400"/>
              <a:t> diagnosed </a:t>
            </a:r>
            <a:r>
              <a:rPr lang="fr-FR" sz="2400" err="1"/>
              <a:t>using</a:t>
            </a:r>
            <a:r>
              <a:rPr lang="fr-FR" sz="2400"/>
              <a:t> a multi –tests </a:t>
            </a:r>
            <a:r>
              <a:rPr lang="fr-FR" sz="2400" err="1"/>
              <a:t>strategy</a:t>
            </a:r>
            <a:r>
              <a:rPr lang="fr-FR" sz="2400"/>
              <a:t> (</a:t>
            </a:r>
            <a:r>
              <a:rPr lang="fr-FR" sz="2400" err="1"/>
              <a:t>eg</a:t>
            </a:r>
            <a:r>
              <a:rPr lang="fr-FR" sz="2400"/>
              <a:t>: HIV and 3-tests </a:t>
            </a:r>
            <a:r>
              <a:rPr lang="fr-FR" sz="2400" err="1"/>
              <a:t>strategy</a:t>
            </a:r>
            <a:r>
              <a:rPr lang="fr-FR" sz="2400"/>
              <a:t>): Positive, </a:t>
            </a:r>
            <a:r>
              <a:rPr lang="fr-FR" sz="2400" err="1"/>
              <a:t>negative</a:t>
            </a:r>
            <a:r>
              <a:rPr lang="fr-FR" sz="2400"/>
              <a:t> and </a:t>
            </a:r>
            <a:r>
              <a:rPr lang="fr-FR" sz="2400" err="1"/>
              <a:t>inconclusive</a:t>
            </a:r>
            <a:r>
              <a:rPr lang="fr-FR" sz="2400"/>
              <a:t> </a:t>
            </a:r>
            <a:r>
              <a:rPr lang="fr-FR" sz="2400" err="1"/>
              <a:t>status</a:t>
            </a:r>
            <a:endParaRPr lang="fr-FR" sz="2400"/>
          </a:p>
        </p:txBody>
      </p:sp>
      <p:graphicFrame>
        <p:nvGraphicFramePr>
          <p:cNvPr id="18" name="Tableau 17">
            <a:extLst>
              <a:ext uri="{FF2B5EF4-FFF2-40B4-BE49-F238E27FC236}">
                <a16:creationId xmlns:a16="http://schemas.microsoft.com/office/drawing/2014/main" id="{AE9615E0-9937-722F-BA08-0760223938B0}"/>
              </a:ext>
            </a:extLst>
          </p:cNvPr>
          <p:cNvGraphicFramePr>
            <a:graphicFrameLocks noGrp="1"/>
          </p:cNvGraphicFramePr>
          <p:nvPr>
            <p:extLst>
              <p:ext uri="{D42A27DB-BD31-4B8C-83A1-F6EECF244321}">
                <p14:modId xmlns:p14="http://schemas.microsoft.com/office/powerpoint/2010/main" val="4106251333"/>
              </p:ext>
            </p:extLst>
          </p:nvPr>
        </p:nvGraphicFramePr>
        <p:xfrm>
          <a:off x="4292137" y="1339699"/>
          <a:ext cx="1955506" cy="2423465"/>
        </p:xfrm>
        <a:graphic>
          <a:graphicData uri="http://schemas.openxmlformats.org/drawingml/2006/table">
            <a:tbl>
              <a:tblPr/>
              <a:tblGrid>
                <a:gridCol w="631962">
                  <a:extLst>
                    <a:ext uri="{9D8B030D-6E8A-4147-A177-3AD203B41FA5}">
                      <a16:colId xmlns:a16="http://schemas.microsoft.com/office/drawing/2014/main" val="382194810"/>
                    </a:ext>
                  </a:extLst>
                </a:gridCol>
                <a:gridCol w="1323544">
                  <a:extLst>
                    <a:ext uri="{9D8B030D-6E8A-4147-A177-3AD203B41FA5}">
                      <a16:colId xmlns:a16="http://schemas.microsoft.com/office/drawing/2014/main" val="1027069750"/>
                    </a:ext>
                  </a:extLst>
                </a:gridCol>
              </a:tblGrid>
              <a:tr h="549227">
                <a:tc gridSpan="2">
                  <a:txBody>
                    <a:bodyPr/>
                    <a:lstStyle/>
                    <a:p>
                      <a:pPr algn="ctr" rtl="0" fontAlgn="ctr"/>
                      <a:r>
                        <a:rPr lang="fr-FR" sz="1400" b="1">
                          <a:effectLst/>
                        </a:rPr>
                        <a:t>Legend</a:t>
                      </a:r>
                    </a:p>
                  </a:txBody>
                  <a:tcPr marL="28575" marR="28575"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635624881"/>
                  </a:ext>
                </a:extLst>
              </a:tr>
              <a:tr h="228845">
                <a:tc>
                  <a:txBody>
                    <a:bodyPr/>
                    <a:lstStyle/>
                    <a:p>
                      <a:pPr algn="ctr" rtl="0" fontAlgn="b"/>
                      <a:r>
                        <a:rPr lang="fr-FR" sz="900" b="1">
                          <a:effectLst/>
                        </a:rPr>
                        <a:t>NR</a:t>
                      </a:r>
                    </a:p>
                  </a:txBody>
                  <a:tcPr marL="28575" marR="28575"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900" b="1">
                          <a:solidFill>
                            <a:srgbClr val="242424"/>
                          </a:solidFill>
                          <a:effectLst/>
                        </a:rPr>
                        <a:t>non </a:t>
                      </a:r>
                      <a:r>
                        <a:rPr lang="fr-FR" sz="900" b="1" err="1">
                          <a:solidFill>
                            <a:srgbClr val="242424"/>
                          </a:solidFill>
                          <a:effectLst/>
                        </a:rPr>
                        <a:t>reactive</a:t>
                      </a:r>
                      <a:r>
                        <a:rPr lang="fr-FR" sz="900" b="1">
                          <a:solidFill>
                            <a:srgbClr val="242424"/>
                          </a:solidFill>
                          <a:effectLst/>
                        </a:rPr>
                        <a:t> test</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836193818"/>
                  </a:ext>
                </a:extLst>
              </a:tr>
              <a:tr h="228845">
                <a:tc>
                  <a:txBody>
                    <a:bodyPr/>
                    <a:lstStyle/>
                    <a:p>
                      <a:pPr algn="ctr" rtl="0" fontAlgn="b"/>
                      <a:r>
                        <a:rPr lang="fr-FR" sz="900" b="1">
                          <a:effectLst/>
                        </a:rPr>
                        <a:t>RE</a:t>
                      </a:r>
                    </a:p>
                  </a:txBody>
                  <a:tcPr marL="28575" marR="28575"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900" b="1">
                          <a:effectLst/>
                        </a:rPr>
                        <a:t>reactive test</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908040802"/>
                  </a:ext>
                </a:extLst>
              </a:tr>
              <a:tr h="228845">
                <a:tc>
                  <a:txBody>
                    <a:bodyPr/>
                    <a:lstStyle/>
                    <a:p>
                      <a:pPr algn="ctr" rtl="0" fontAlgn="b"/>
                      <a:r>
                        <a:rPr lang="fr-FR" sz="900" b="1">
                          <a:effectLst/>
                        </a:rPr>
                        <a:t>INV</a:t>
                      </a:r>
                    </a:p>
                  </a:txBody>
                  <a:tcPr marL="28575" marR="28575"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900" b="1">
                          <a:effectLst/>
                        </a:rPr>
                        <a:t>Invalid test</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16158163"/>
                  </a:ext>
                </a:extLst>
              </a:tr>
              <a:tr h="446247">
                <a:tc>
                  <a:txBody>
                    <a:bodyPr/>
                    <a:lstStyle/>
                    <a:p>
                      <a:pPr algn="ctr" rtl="0" fontAlgn="b"/>
                      <a:r>
                        <a:rPr lang="fr-FR" sz="900" b="1">
                          <a:effectLst/>
                        </a:rPr>
                        <a:t>P</a:t>
                      </a:r>
                    </a:p>
                  </a:txBody>
                  <a:tcPr marL="28575" marR="28575"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900" b="1">
                          <a:effectLst/>
                        </a:rPr>
                        <a:t>Positive HIV serology</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000627632"/>
                  </a:ext>
                </a:extLst>
              </a:tr>
              <a:tr h="411920">
                <a:tc>
                  <a:txBody>
                    <a:bodyPr/>
                    <a:lstStyle/>
                    <a:p>
                      <a:pPr algn="ctr" rtl="0" fontAlgn="b"/>
                      <a:r>
                        <a:rPr lang="fr-FR" sz="900" b="1">
                          <a:effectLst/>
                        </a:rPr>
                        <a:t>N</a:t>
                      </a:r>
                    </a:p>
                  </a:txBody>
                  <a:tcPr marL="28575" marR="28575"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900" b="1" err="1">
                          <a:solidFill>
                            <a:srgbClr val="242424"/>
                          </a:solidFill>
                          <a:effectLst/>
                        </a:rPr>
                        <a:t>Negative</a:t>
                      </a:r>
                      <a:r>
                        <a:rPr lang="fr-FR" sz="900" b="1">
                          <a:solidFill>
                            <a:srgbClr val="242424"/>
                          </a:solidFill>
                          <a:effectLst/>
                        </a:rPr>
                        <a:t> HIV </a:t>
                      </a:r>
                      <a:r>
                        <a:rPr lang="fr-FR" sz="900" b="1" err="1">
                          <a:solidFill>
                            <a:srgbClr val="242424"/>
                          </a:solidFill>
                          <a:effectLst/>
                        </a:rPr>
                        <a:t>serology</a:t>
                      </a:r>
                      <a:endParaRPr lang="fr-FR" sz="900" b="1">
                        <a:solidFill>
                          <a:srgbClr val="242424"/>
                        </a:solidFill>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412436114"/>
                  </a:ext>
                </a:extLst>
              </a:tr>
              <a:tr h="329536">
                <a:tc>
                  <a:txBody>
                    <a:bodyPr/>
                    <a:lstStyle/>
                    <a:p>
                      <a:pPr algn="ctr" rtl="0" fontAlgn="b"/>
                      <a:r>
                        <a:rPr lang="fr-FR" sz="900" b="1">
                          <a:effectLst/>
                        </a:rPr>
                        <a:t>I </a:t>
                      </a:r>
                    </a:p>
                  </a:txBody>
                  <a:tcPr marL="28575" marR="28575"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r>
                        <a:rPr lang="fr-FR" sz="900" b="1" err="1">
                          <a:effectLst/>
                        </a:rPr>
                        <a:t>Inconclusive</a:t>
                      </a:r>
                      <a:r>
                        <a:rPr lang="fr-FR" sz="900" b="1">
                          <a:effectLst/>
                        </a:rPr>
                        <a:t> HIV </a:t>
                      </a:r>
                      <a:r>
                        <a:rPr lang="fr-FR" sz="900" b="1" err="1">
                          <a:effectLst/>
                        </a:rPr>
                        <a:t>serology</a:t>
                      </a:r>
                      <a:endParaRPr lang="fr-FR" sz="900" b="1">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2623479"/>
                  </a:ext>
                </a:extLst>
              </a:tr>
            </a:tbl>
          </a:graphicData>
        </a:graphic>
      </p:graphicFrame>
    </p:spTree>
    <p:extLst>
      <p:ext uri="{BB962C8B-B14F-4D97-AF65-F5344CB8AC3E}">
        <p14:creationId xmlns:p14="http://schemas.microsoft.com/office/powerpoint/2010/main" val="1049603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8CAD1-7187-605C-5BCF-1FCAD8B1011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4C2C806-3C7A-637A-2AE1-16F0CC4BF8D8}"/>
              </a:ext>
            </a:extLst>
          </p:cNvPr>
          <p:cNvSpPr>
            <a:spLocks noGrp="1"/>
          </p:cNvSpPr>
          <p:nvPr>
            <p:ph type="title"/>
          </p:nvPr>
        </p:nvSpPr>
        <p:spPr>
          <a:xfrm>
            <a:off x="444795" y="226902"/>
            <a:ext cx="10515600" cy="942814"/>
          </a:xfrm>
        </p:spPr>
        <p:txBody>
          <a:bodyPr anchor="ctr"/>
          <a:lstStyle/>
          <a:p>
            <a:r>
              <a:rPr lang="fr-FR"/>
              <a:t>Exemple of </a:t>
            </a:r>
            <a:r>
              <a:rPr lang="fr-FR" err="1"/>
              <a:t>multidisease</a:t>
            </a:r>
            <a:r>
              <a:rPr lang="fr-FR"/>
              <a:t> </a:t>
            </a:r>
            <a:r>
              <a:rPr lang="fr-FR" err="1"/>
              <a:t>serology</a:t>
            </a:r>
            <a:r>
              <a:rPr lang="fr-FR"/>
              <a:t> </a:t>
            </a:r>
            <a:r>
              <a:rPr lang="fr-FR" err="1"/>
              <a:t>testing</a:t>
            </a:r>
            <a:r>
              <a:rPr lang="fr-FR"/>
              <a:t> </a:t>
            </a:r>
            <a:r>
              <a:rPr lang="fr-FR" err="1"/>
              <a:t>register</a:t>
            </a:r>
            <a:r>
              <a:rPr lang="fr-FR"/>
              <a:t>- post test and </a:t>
            </a:r>
            <a:r>
              <a:rPr lang="fr-FR" err="1"/>
              <a:t>delivery</a:t>
            </a:r>
            <a:r>
              <a:rPr lang="fr-FR"/>
              <a:t> </a:t>
            </a:r>
            <a:r>
              <a:rPr lang="fr-FR" err="1"/>
              <a:t>models</a:t>
            </a:r>
            <a:endParaRPr lang="fr-FR"/>
          </a:p>
        </p:txBody>
      </p:sp>
      <p:sp>
        <p:nvSpPr>
          <p:cNvPr id="4" name="Espace réservé du pied de page 3">
            <a:extLst>
              <a:ext uri="{FF2B5EF4-FFF2-40B4-BE49-F238E27FC236}">
                <a16:creationId xmlns:a16="http://schemas.microsoft.com/office/drawing/2014/main" id="{9BFB4EF6-5224-AF19-9B1A-68982259780B}"/>
              </a:ext>
            </a:extLst>
          </p:cNvPr>
          <p:cNvSpPr>
            <a:spLocks noGrp="1"/>
          </p:cNvSpPr>
          <p:nvPr>
            <p:ph type="ftr" idx="11"/>
          </p:nvPr>
        </p:nvSpPr>
        <p:spPr/>
        <p:txBody>
          <a:bodyPr/>
          <a:lstStyle/>
          <a:p>
            <a:r>
              <a:rPr lang="en-US"/>
              <a:t>QMS non-lab testing sites; training package – v1.0 |  collect, review, analyse and use testing routine data</a:t>
            </a:r>
          </a:p>
        </p:txBody>
      </p:sp>
      <p:sp>
        <p:nvSpPr>
          <p:cNvPr id="5" name="Espace réservé du numéro de diapositive 4">
            <a:extLst>
              <a:ext uri="{FF2B5EF4-FFF2-40B4-BE49-F238E27FC236}">
                <a16:creationId xmlns:a16="http://schemas.microsoft.com/office/drawing/2014/main" id="{305A099B-C417-B09B-CE65-7AF30CBF5D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9" name="Image 8">
            <a:extLst>
              <a:ext uri="{FF2B5EF4-FFF2-40B4-BE49-F238E27FC236}">
                <a16:creationId xmlns:a16="http://schemas.microsoft.com/office/drawing/2014/main" id="{4F57BDEF-0A9E-F5FF-D4F6-4C0162D239F6}"/>
              </a:ext>
            </a:extLst>
          </p:cNvPr>
          <p:cNvPicPr>
            <a:picLocks noChangeAspect="1"/>
          </p:cNvPicPr>
          <p:nvPr/>
        </p:nvPicPr>
        <p:blipFill>
          <a:blip r:embed="rId2"/>
          <a:srcRect l="61712"/>
          <a:stretch>
            <a:fillRect/>
          </a:stretch>
        </p:blipFill>
        <p:spPr>
          <a:xfrm>
            <a:off x="689316" y="1340912"/>
            <a:ext cx="4360985" cy="4844241"/>
          </a:xfrm>
          <a:prstGeom prst="rect">
            <a:avLst/>
          </a:prstGeom>
        </p:spPr>
      </p:pic>
      <p:sp>
        <p:nvSpPr>
          <p:cNvPr id="10" name="ZoneTexte 9">
            <a:extLst>
              <a:ext uri="{FF2B5EF4-FFF2-40B4-BE49-F238E27FC236}">
                <a16:creationId xmlns:a16="http://schemas.microsoft.com/office/drawing/2014/main" id="{5E8EE704-0320-6A22-4E4C-A944A01064DE}"/>
              </a:ext>
            </a:extLst>
          </p:cNvPr>
          <p:cNvSpPr txBox="1"/>
          <p:nvPr/>
        </p:nvSpPr>
        <p:spPr>
          <a:xfrm>
            <a:off x="5373858" y="2595199"/>
            <a:ext cx="6386731" cy="2246769"/>
          </a:xfrm>
          <a:prstGeom prst="rect">
            <a:avLst/>
          </a:prstGeom>
          <a:noFill/>
        </p:spPr>
        <p:txBody>
          <a:bodyPr wrap="square" rtlCol="0">
            <a:spAutoFit/>
          </a:bodyPr>
          <a:lstStyle/>
          <a:p>
            <a:pPr marL="285750" indent="-285750">
              <a:buFontTx/>
              <a:buChar char="-"/>
            </a:pPr>
            <a:r>
              <a:rPr lang="fr-FR" sz="2800" err="1"/>
              <a:t>Include</a:t>
            </a:r>
            <a:r>
              <a:rPr lang="fr-FR" sz="2800"/>
              <a:t> post tests informations: </a:t>
            </a:r>
            <a:r>
              <a:rPr lang="fr-FR" sz="2800" err="1"/>
              <a:t>referal</a:t>
            </a:r>
            <a:r>
              <a:rPr lang="fr-FR" sz="2800"/>
              <a:t> to care or </a:t>
            </a:r>
            <a:r>
              <a:rPr lang="fr-FR" sz="2800" err="1"/>
              <a:t>prevention</a:t>
            </a:r>
            <a:endParaRPr lang="fr-FR" sz="2800"/>
          </a:p>
          <a:p>
            <a:pPr marL="285750" indent="-285750">
              <a:buFontTx/>
              <a:buChar char="-"/>
            </a:pPr>
            <a:r>
              <a:rPr lang="fr-FR" sz="2800" err="1"/>
              <a:t>Include</a:t>
            </a:r>
            <a:r>
              <a:rPr lang="fr-FR" sz="2800"/>
              <a:t> all service </a:t>
            </a:r>
            <a:r>
              <a:rPr lang="fr-FR" sz="2800" err="1"/>
              <a:t>delivery</a:t>
            </a:r>
            <a:r>
              <a:rPr lang="fr-FR" sz="2800"/>
              <a:t> </a:t>
            </a:r>
            <a:r>
              <a:rPr lang="fr-FR" sz="2800" err="1"/>
              <a:t>modles</a:t>
            </a:r>
            <a:r>
              <a:rPr lang="fr-FR" sz="2800"/>
              <a:t> in place: </a:t>
            </a:r>
            <a:r>
              <a:rPr lang="fr-FR" sz="2800" err="1"/>
              <a:t>Partners</a:t>
            </a:r>
            <a:r>
              <a:rPr lang="fr-FR" sz="2800"/>
              <a:t> services , Self Test (</a:t>
            </a:r>
            <a:r>
              <a:rPr lang="fr-FR" sz="2800" err="1"/>
              <a:t>including</a:t>
            </a:r>
            <a:r>
              <a:rPr lang="fr-FR" sz="2800"/>
              <a:t> HIV) distribution</a:t>
            </a:r>
          </a:p>
        </p:txBody>
      </p:sp>
    </p:spTree>
    <p:extLst>
      <p:ext uri="{BB962C8B-B14F-4D97-AF65-F5344CB8AC3E}">
        <p14:creationId xmlns:p14="http://schemas.microsoft.com/office/powerpoint/2010/main" val="3638920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CBECF7-2814-424A-5EC2-49F6356536A1}"/>
              </a:ext>
            </a:extLst>
          </p:cNvPr>
          <p:cNvSpPr>
            <a:spLocks noGrp="1"/>
          </p:cNvSpPr>
          <p:nvPr>
            <p:ph type="title"/>
          </p:nvPr>
        </p:nvSpPr>
        <p:spPr>
          <a:xfrm>
            <a:off x="317696" y="252494"/>
            <a:ext cx="10515600" cy="942814"/>
          </a:xfrm>
        </p:spPr>
        <p:txBody>
          <a:bodyPr anchor="ctr"/>
          <a:lstStyle/>
          <a:p>
            <a:r>
              <a:rPr lang="en-US">
                <a:solidFill>
                  <a:srgbClr val="0070C0"/>
                </a:solidFill>
                <a:latin typeface="Verdana"/>
                <a:ea typeface="Verdana"/>
                <a:cs typeface="Verdana"/>
                <a:sym typeface="Verdana"/>
              </a:rPr>
              <a:t>Importance of data entry</a:t>
            </a:r>
            <a:br>
              <a:rPr lang="en-US">
                <a:solidFill>
                  <a:srgbClr val="0070C0"/>
                </a:solidFill>
              </a:rPr>
            </a:br>
            <a:endParaRPr lang="fr-FR"/>
          </a:p>
        </p:txBody>
      </p:sp>
      <p:sp>
        <p:nvSpPr>
          <p:cNvPr id="3" name="Espace réservé du texte 2">
            <a:extLst>
              <a:ext uri="{FF2B5EF4-FFF2-40B4-BE49-F238E27FC236}">
                <a16:creationId xmlns:a16="http://schemas.microsoft.com/office/drawing/2014/main" id="{6BB9BD11-EC80-D203-13B3-DE3905BF7033}"/>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06C8D7E2-B252-DA77-C1E8-471010FBC4A5}"/>
              </a:ext>
            </a:extLst>
          </p:cNvPr>
          <p:cNvSpPr>
            <a:spLocks noGrp="1"/>
          </p:cNvSpPr>
          <p:nvPr>
            <p:ph type="ftr" idx="11"/>
          </p:nvPr>
        </p:nvSpPr>
        <p:spPr/>
        <p:txBody>
          <a:bodyPr/>
          <a:lstStyle/>
          <a:p>
            <a:r>
              <a:rPr lang="en-US"/>
              <a:t>QMS non-lab testing sites; training package – v1.0 |  collect, review, analyse and use testing routine data</a:t>
            </a:r>
          </a:p>
          <a:p>
            <a:endParaRPr lang="fr-FR"/>
          </a:p>
        </p:txBody>
      </p:sp>
      <p:sp>
        <p:nvSpPr>
          <p:cNvPr id="5" name="Espace réservé du numéro de diapositive 4">
            <a:extLst>
              <a:ext uri="{FF2B5EF4-FFF2-40B4-BE49-F238E27FC236}">
                <a16:creationId xmlns:a16="http://schemas.microsoft.com/office/drawing/2014/main" id="{1EFDF63C-7C5B-8F1E-DD72-7163AC17AEC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6" name="Google Shape;1239;p112" descr="kat2">
            <a:extLst>
              <a:ext uri="{FF2B5EF4-FFF2-40B4-BE49-F238E27FC236}">
                <a16:creationId xmlns:a16="http://schemas.microsoft.com/office/drawing/2014/main" id="{7B16AC95-EAB0-0E73-9D52-349C50C982B0}"/>
              </a:ext>
            </a:extLst>
          </p:cNvPr>
          <p:cNvPicPr preferRelativeResize="0">
            <a:picLocks/>
          </p:cNvPicPr>
          <p:nvPr/>
        </p:nvPicPr>
        <p:blipFill rotWithShape="1">
          <a:blip r:embed="rId2">
            <a:alphaModFix/>
          </a:blip>
          <a:srcRect/>
          <a:stretch/>
        </p:blipFill>
        <p:spPr>
          <a:xfrm>
            <a:off x="2590800" y="1066800"/>
            <a:ext cx="6781800" cy="5259388"/>
          </a:xfrm>
          <a:prstGeom prst="rect">
            <a:avLst/>
          </a:prstGeom>
          <a:noFill/>
          <a:ln>
            <a:noFill/>
          </a:ln>
        </p:spPr>
      </p:pic>
      <p:sp>
        <p:nvSpPr>
          <p:cNvPr id="7" name="Google Shape;1240;p112">
            <a:extLst>
              <a:ext uri="{FF2B5EF4-FFF2-40B4-BE49-F238E27FC236}">
                <a16:creationId xmlns:a16="http://schemas.microsoft.com/office/drawing/2014/main" id="{6D621282-FB16-8CCA-8139-684E208D1113}"/>
              </a:ext>
            </a:extLst>
          </p:cNvPr>
          <p:cNvSpPr txBox="1"/>
          <p:nvPr/>
        </p:nvSpPr>
        <p:spPr>
          <a:xfrm>
            <a:off x="1828800" y="3352801"/>
            <a:ext cx="175260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8000"/>
                </a:solidFill>
                <a:latin typeface="Verdana"/>
                <a:ea typeface="Verdana"/>
                <a:cs typeface="Verdana"/>
                <a:sym typeface="Verdana"/>
              </a:rPr>
              <a:t>Age not recorded</a:t>
            </a:r>
            <a:endParaRPr/>
          </a:p>
        </p:txBody>
      </p:sp>
      <p:sp>
        <p:nvSpPr>
          <p:cNvPr id="8" name="Google Shape;1241;p112">
            <a:extLst>
              <a:ext uri="{FF2B5EF4-FFF2-40B4-BE49-F238E27FC236}">
                <a16:creationId xmlns:a16="http://schemas.microsoft.com/office/drawing/2014/main" id="{DD68ABE2-5F60-C541-60A8-A5F5CE9CA40D}"/>
              </a:ext>
            </a:extLst>
          </p:cNvPr>
          <p:cNvSpPr/>
          <p:nvPr/>
        </p:nvSpPr>
        <p:spPr>
          <a:xfrm>
            <a:off x="3733801" y="5791200"/>
            <a:ext cx="569913" cy="463550"/>
          </a:xfrm>
          <a:prstGeom prst="ellipse">
            <a:avLst/>
          </a:prstGeom>
          <a:noFill/>
          <a:ln w="5715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 name="Google Shape;1242;p112">
            <a:extLst>
              <a:ext uri="{FF2B5EF4-FFF2-40B4-BE49-F238E27FC236}">
                <a16:creationId xmlns:a16="http://schemas.microsoft.com/office/drawing/2014/main" id="{B093D6D0-5493-7637-5803-10BBF234E5F3}"/>
              </a:ext>
            </a:extLst>
          </p:cNvPr>
          <p:cNvSpPr/>
          <p:nvPr/>
        </p:nvSpPr>
        <p:spPr>
          <a:xfrm>
            <a:off x="4114801" y="1066800"/>
            <a:ext cx="568325" cy="463550"/>
          </a:xfrm>
          <a:prstGeom prst="ellipse">
            <a:avLst/>
          </a:prstGeom>
          <a:noFill/>
          <a:ln w="5715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cxnSp>
        <p:nvCxnSpPr>
          <p:cNvPr id="10" name="Google Shape;1243;p112">
            <a:extLst>
              <a:ext uri="{FF2B5EF4-FFF2-40B4-BE49-F238E27FC236}">
                <a16:creationId xmlns:a16="http://schemas.microsoft.com/office/drawing/2014/main" id="{7A72AA68-F880-C4B8-B77A-6E8F47428E00}"/>
              </a:ext>
            </a:extLst>
          </p:cNvPr>
          <p:cNvCxnSpPr/>
          <p:nvPr/>
        </p:nvCxnSpPr>
        <p:spPr>
          <a:xfrm rot="10800000" flipH="1">
            <a:off x="3048000" y="1524000"/>
            <a:ext cx="1066800" cy="1905000"/>
          </a:xfrm>
          <a:prstGeom prst="straightConnector1">
            <a:avLst/>
          </a:prstGeom>
          <a:noFill/>
          <a:ln w="57150" cap="flat" cmpd="sng">
            <a:solidFill>
              <a:srgbClr val="008000"/>
            </a:solidFill>
            <a:prstDash val="solid"/>
            <a:round/>
            <a:headEnd type="none" w="med" len="med"/>
            <a:tailEnd type="triangle" w="med" len="med"/>
          </a:ln>
        </p:spPr>
      </p:cxnSp>
      <p:cxnSp>
        <p:nvCxnSpPr>
          <p:cNvPr id="11" name="Google Shape;1244;p112">
            <a:extLst>
              <a:ext uri="{FF2B5EF4-FFF2-40B4-BE49-F238E27FC236}">
                <a16:creationId xmlns:a16="http://schemas.microsoft.com/office/drawing/2014/main" id="{06063970-46EE-8597-49AA-4824C847CA38}"/>
              </a:ext>
            </a:extLst>
          </p:cNvPr>
          <p:cNvCxnSpPr/>
          <p:nvPr/>
        </p:nvCxnSpPr>
        <p:spPr>
          <a:xfrm>
            <a:off x="3048000" y="4114800"/>
            <a:ext cx="685800" cy="1676400"/>
          </a:xfrm>
          <a:prstGeom prst="straightConnector1">
            <a:avLst/>
          </a:prstGeom>
          <a:noFill/>
          <a:ln w="57150" cap="flat" cmpd="sng">
            <a:solidFill>
              <a:srgbClr val="008000"/>
            </a:solidFill>
            <a:prstDash val="solid"/>
            <a:round/>
            <a:headEnd type="none" w="med" len="med"/>
            <a:tailEnd type="triangle" w="med" len="med"/>
          </a:ln>
        </p:spPr>
      </p:cxnSp>
      <p:sp>
        <p:nvSpPr>
          <p:cNvPr id="12" name="Google Shape;1245;p112">
            <a:extLst>
              <a:ext uri="{FF2B5EF4-FFF2-40B4-BE49-F238E27FC236}">
                <a16:creationId xmlns:a16="http://schemas.microsoft.com/office/drawing/2014/main" id="{4C6C720D-0B4A-0A26-70D5-141DEA51A846}"/>
              </a:ext>
            </a:extLst>
          </p:cNvPr>
          <p:cNvSpPr/>
          <p:nvPr/>
        </p:nvSpPr>
        <p:spPr>
          <a:xfrm>
            <a:off x="6096000" y="4343400"/>
            <a:ext cx="1905000" cy="1752600"/>
          </a:xfrm>
          <a:prstGeom prst="ellipse">
            <a:avLst/>
          </a:prstGeom>
          <a:noFill/>
          <a:ln w="5715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 name="Google Shape;1246;p112">
            <a:extLst>
              <a:ext uri="{FF2B5EF4-FFF2-40B4-BE49-F238E27FC236}">
                <a16:creationId xmlns:a16="http://schemas.microsoft.com/office/drawing/2014/main" id="{5DEB9C7B-FAB4-4FB4-F7F1-28816132E2A6}"/>
              </a:ext>
            </a:extLst>
          </p:cNvPr>
          <p:cNvSpPr txBox="1"/>
          <p:nvPr/>
        </p:nvSpPr>
        <p:spPr>
          <a:xfrm>
            <a:off x="7848600" y="5486401"/>
            <a:ext cx="243840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2"/>
                </a:solidFill>
                <a:latin typeface="Verdana"/>
                <a:ea typeface="Verdana"/>
                <a:cs typeface="Verdana"/>
                <a:sym typeface="Verdana"/>
              </a:rPr>
              <a:t>Village name not recorded</a:t>
            </a:r>
            <a:endParaRPr/>
          </a:p>
        </p:txBody>
      </p:sp>
      <p:cxnSp>
        <p:nvCxnSpPr>
          <p:cNvPr id="14" name="Google Shape;1247;p112">
            <a:extLst>
              <a:ext uri="{FF2B5EF4-FFF2-40B4-BE49-F238E27FC236}">
                <a16:creationId xmlns:a16="http://schemas.microsoft.com/office/drawing/2014/main" id="{938F427C-7012-3336-2D8F-204E91F457A2}"/>
              </a:ext>
            </a:extLst>
          </p:cNvPr>
          <p:cNvCxnSpPr/>
          <p:nvPr/>
        </p:nvCxnSpPr>
        <p:spPr>
          <a:xfrm flipH="1">
            <a:off x="7315200" y="4267200"/>
            <a:ext cx="685800" cy="609600"/>
          </a:xfrm>
          <a:prstGeom prst="straightConnector1">
            <a:avLst/>
          </a:prstGeom>
          <a:noFill/>
          <a:ln w="57150" cap="flat" cmpd="sng">
            <a:solidFill>
              <a:schemeClr val="dk1"/>
            </a:solidFill>
            <a:prstDash val="solid"/>
            <a:round/>
            <a:headEnd type="none" w="med" len="med"/>
            <a:tailEnd type="triangle" w="med" len="med"/>
          </a:ln>
        </p:spPr>
      </p:cxnSp>
      <p:sp>
        <p:nvSpPr>
          <p:cNvPr id="15" name="Google Shape;1248;p112">
            <a:extLst>
              <a:ext uri="{FF2B5EF4-FFF2-40B4-BE49-F238E27FC236}">
                <a16:creationId xmlns:a16="http://schemas.microsoft.com/office/drawing/2014/main" id="{3B528ECB-021F-4A15-9F48-26051EE21F97}"/>
              </a:ext>
            </a:extLst>
          </p:cNvPr>
          <p:cNvSpPr/>
          <p:nvPr/>
        </p:nvSpPr>
        <p:spPr>
          <a:xfrm>
            <a:off x="6324600" y="4495800"/>
            <a:ext cx="1447800" cy="1447800"/>
          </a:xfrm>
          <a:prstGeom prst="ellipse">
            <a:avLst/>
          </a:prstGeom>
          <a:noFill/>
          <a:ln w="571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6" name="Google Shape;1249;p112">
            <a:extLst>
              <a:ext uri="{FF2B5EF4-FFF2-40B4-BE49-F238E27FC236}">
                <a16:creationId xmlns:a16="http://schemas.microsoft.com/office/drawing/2014/main" id="{83DF668A-B05D-0935-FCBB-7C97AC38BA04}"/>
              </a:ext>
            </a:extLst>
          </p:cNvPr>
          <p:cNvSpPr txBox="1"/>
          <p:nvPr/>
        </p:nvSpPr>
        <p:spPr>
          <a:xfrm>
            <a:off x="8077200" y="3962400"/>
            <a:ext cx="243840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Verdana"/>
                <a:ea typeface="Verdana"/>
                <a:cs typeface="Verdana"/>
                <a:sym typeface="Verdana"/>
              </a:rPr>
              <a:t>Results  recorded </a:t>
            </a:r>
            <a:br>
              <a:rPr lang="en-US" sz="2400" b="1" i="0" u="none" strike="noStrike" cap="none">
                <a:solidFill>
                  <a:schemeClr val="dk1"/>
                </a:solidFill>
                <a:latin typeface="Verdana"/>
                <a:ea typeface="Verdana"/>
                <a:cs typeface="Verdana"/>
                <a:sym typeface="Verdana"/>
              </a:rPr>
            </a:br>
            <a:r>
              <a:rPr lang="en-US" sz="2400" b="1" i="0" u="none" strike="noStrike" cap="none">
                <a:solidFill>
                  <a:schemeClr val="dk1"/>
                </a:solidFill>
                <a:latin typeface="Verdana"/>
                <a:ea typeface="Verdana"/>
                <a:cs typeface="Verdana"/>
                <a:sym typeface="Verdana"/>
              </a:rPr>
              <a:t>in village column</a:t>
            </a:r>
            <a:endParaRPr/>
          </a:p>
        </p:txBody>
      </p:sp>
    </p:spTree>
    <p:extLst>
      <p:ext uri="{BB962C8B-B14F-4D97-AF65-F5344CB8AC3E}">
        <p14:creationId xmlns:p14="http://schemas.microsoft.com/office/powerpoint/2010/main" val="2901392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53A69-34EF-3395-0465-A7ED76A90421}"/>
              </a:ext>
            </a:extLst>
          </p:cNvPr>
          <p:cNvSpPr>
            <a:spLocks noGrp="1"/>
          </p:cNvSpPr>
          <p:nvPr>
            <p:ph type="title"/>
          </p:nvPr>
        </p:nvSpPr>
        <p:spPr>
          <a:xfrm>
            <a:off x="381000" y="28736"/>
            <a:ext cx="10515600" cy="942814"/>
          </a:xfrm>
        </p:spPr>
        <p:txBody>
          <a:bodyPr anchor="ctr"/>
          <a:lstStyle/>
          <a:p>
            <a:r>
              <a:rPr lang="en-US">
                <a:solidFill>
                  <a:srgbClr val="0070C0"/>
                </a:solidFill>
                <a:latin typeface="Verdana"/>
                <a:ea typeface="Verdana"/>
                <a:cs typeface="Verdana"/>
                <a:sym typeface="Verdana"/>
              </a:rPr>
              <a:t>Importance of data entry</a:t>
            </a:r>
            <a:endParaRPr lang="fr-FR"/>
          </a:p>
        </p:txBody>
      </p:sp>
      <p:sp>
        <p:nvSpPr>
          <p:cNvPr id="3" name="Espace réservé du texte 2">
            <a:extLst>
              <a:ext uri="{FF2B5EF4-FFF2-40B4-BE49-F238E27FC236}">
                <a16:creationId xmlns:a16="http://schemas.microsoft.com/office/drawing/2014/main" id="{314D2385-73F7-70EB-DC17-E13C1E950B1E}"/>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4901EECB-8EB1-5EAA-F8BA-AF2327446C96}"/>
              </a:ext>
            </a:extLst>
          </p:cNvPr>
          <p:cNvSpPr>
            <a:spLocks noGrp="1"/>
          </p:cNvSpPr>
          <p:nvPr>
            <p:ph type="ftr" idx="11"/>
          </p:nvPr>
        </p:nvSpPr>
        <p:spPr/>
        <p:txBody>
          <a:bodyPr/>
          <a:lstStyle/>
          <a:p>
            <a:r>
              <a:rPr lang="en-US"/>
              <a:t>QMS non-lab testing sites; training package – v1.0 |  collect, review, analyse and use testing routine data</a:t>
            </a:r>
          </a:p>
          <a:p>
            <a:endParaRPr lang="fr-FR"/>
          </a:p>
        </p:txBody>
      </p:sp>
      <p:sp>
        <p:nvSpPr>
          <p:cNvPr id="5" name="Espace réservé du numéro de diapositive 4">
            <a:extLst>
              <a:ext uri="{FF2B5EF4-FFF2-40B4-BE49-F238E27FC236}">
                <a16:creationId xmlns:a16="http://schemas.microsoft.com/office/drawing/2014/main" id="{93B43D7F-6420-EF4B-4050-F3A86A06B8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pic>
        <p:nvPicPr>
          <p:cNvPr id="6" name="Google Shape;1257;p113" descr="kat3">
            <a:extLst>
              <a:ext uri="{FF2B5EF4-FFF2-40B4-BE49-F238E27FC236}">
                <a16:creationId xmlns:a16="http://schemas.microsoft.com/office/drawing/2014/main" id="{6B3656C0-D25E-DEEB-054E-DA69D6656C96}"/>
              </a:ext>
            </a:extLst>
          </p:cNvPr>
          <p:cNvPicPr preferRelativeResize="0">
            <a:picLocks/>
          </p:cNvPicPr>
          <p:nvPr/>
        </p:nvPicPr>
        <p:blipFill rotWithShape="1">
          <a:blip r:embed="rId2">
            <a:alphaModFix/>
          </a:blip>
          <a:srcRect b="36629"/>
          <a:stretch/>
        </p:blipFill>
        <p:spPr>
          <a:xfrm>
            <a:off x="2057400" y="990600"/>
            <a:ext cx="7467600" cy="5314950"/>
          </a:xfrm>
          <a:prstGeom prst="rect">
            <a:avLst/>
          </a:prstGeom>
          <a:noFill/>
          <a:ln>
            <a:noFill/>
          </a:ln>
        </p:spPr>
      </p:pic>
      <p:sp>
        <p:nvSpPr>
          <p:cNvPr id="7" name="Google Shape;1258;p113">
            <a:extLst>
              <a:ext uri="{FF2B5EF4-FFF2-40B4-BE49-F238E27FC236}">
                <a16:creationId xmlns:a16="http://schemas.microsoft.com/office/drawing/2014/main" id="{65B381E2-9254-A532-A4C1-1D239D1EDDA2}"/>
              </a:ext>
            </a:extLst>
          </p:cNvPr>
          <p:cNvSpPr/>
          <p:nvPr/>
        </p:nvSpPr>
        <p:spPr>
          <a:xfrm>
            <a:off x="3352800" y="1600200"/>
            <a:ext cx="4572000" cy="1143000"/>
          </a:xfrm>
          <a:prstGeom prst="ellipse">
            <a:avLst/>
          </a:prstGeom>
          <a:noFill/>
          <a:ln w="5715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 name="Google Shape;1259;p113">
            <a:extLst>
              <a:ext uri="{FF2B5EF4-FFF2-40B4-BE49-F238E27FC236}">
                <a16:creationId xmlns:a16="http://schemas.microsoft.com/office/drawing/2014/main" id="{30F22291-DB98-06AF-2E34-2681C5F9D149}"/>
              </a:ext>
            </a:extLst>
          </p:cNvPr>
          <p:cNvSpPr txBox="1"/>
          <p:nvPr/>
        </p:nvSpPr>
        <p:spPr>
          <a:xfrm>
            <a:off x="2209800" y="3048000"/>
            <a:ext cx="259080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2"/>
                </a:solidFill>
                <a:latin typeface="Verdana"/>
                <a:ea typeface="Verdana"/>
                <a:cs typeface="Verdana"/>
                <a:sym typeface="Verdana"/>
              </a:rPr>
              <a:t>Unreadable-thick felt-tip pen used on other side</a:t>
            </a:r>
            <a:endParaRPr/>
          </a:p>
        </p:txBody>
      </p:sp>
      <p:sp>
        <p:nvSpPr>
          <p:cNvPr id="9" name="Google Shape;1260;p113">
            <a:extLst>
              <a:ext uri="{FF2B5EF4-FFF2-40B4-BE49-F238E27FC236}">
                <a16:creationId xmlns:a16="http://schemas.microsoft.com/office/drawing/2014/main" id="{79E97D2E-1171-F15F-6763-6693DA291CD7}"/>
              </a:ext>
            </a:extLst>
          </p:cNvPr>
          <p:cNvSpPr/>
          <p:nvPr/>
        </p:nvSpPr>
        <p:spPr>
          <a:xfrm>
            <a:off x="4876800" y="4191000"/>
            <a:ext cx="1905000" cy="609600"/>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1261;p113">
            <a:extLst>
              <a:ext uri="{FF2B5EF4-FFF2-40B4-BE49-F238E27FC236}">
                <a16:creationId xmlns:a16="http://schemas.microsoft.com/office/drawing/2014/main" id="{5EF9F60B-5F93-0C41-8E71-7C599182AC36}"/>
              </a:ext>
            </a:extLst>
          </p:cNvPr>
          <p:cNvSpPr txBox="1"/>
          <p:nvPr/>
        </p:nvSpPr>
        <p:spPr>
          <a:xfrm>
            <a:off x="5181600" y="3733800"/>
            <a:ext cx="30480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FF0000"/>
                </a:solidFill>
                <a:latin typeface="Verdana"/>
                <a:ea typeface="Verdana"/>
                <a:cs typeface="Verdana"/>
                <a:sym typeface="Verdana"/>
              </a:rPr>
              <a:t>Writing illegible</a:t>
            </a:r>
            <a:endParaRPr/>
          </a:p>
        </p:txBody>
      </p:sp>
      <p:sp>
        <p:nvSpPr>
          <p:cNvPr id="11" name="Google Shape;1262;p113">
            <a:extLst>
              <a:ext uri="{FF2B5EF4-FFF2-40B4-BE49-F238E27FC236}">
                <a16:creationId xmlns:a16="http://schemas.microsoft.com/office/drawing/2014/main" id="{D93A4F6C-DBD0-4900-F572-975DD4F5F943}"/>
              </a:ext>
            </a:extLst>
          </p:cNvPr>
          <p:cNvSpPr/>
          <p:nvPr/>
        </p:nvSpPr>
        <p:spPr>
          <a:xfrm>
            <a:off x="4953000" y="5867400"/>
            <a:ext cx="2514600" cy="457200"/>
          </a:xfrm>
          <a:prstGeom prst="ellipse">
            <a:avLst/>
          </a:prstGeom>
          <a:noFill/>
          <a:ln w="5715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cxnSp>
        <p:nvCxnSpPr>
          <p:cNvPr id="12" name="Google Shape;1263;p113">
            <a:extLst>
              <a:ext uri="{FF2B5EF4-FFF2-40B4-BE49-F238E27FC236}">
                <a16:creationId xmlns:a16="http://schemas.microsoft.com/office/drawing/2014/main" id="{D442CE11-864C-E874-4311-ECD73C8479FF}"/>
              </a:ext>
            </a:extLst>
          </p:cNvPr>
          <p:cNvCxnSpPr/>
          <p:nvPr/>
        </p:nvCxnSpPr>
        <p:spPr>
          <a:xfrm rot="10800000" flipH="1">
            <a:off x="3276600" y="2590800"/>
            <a:ext cx="381000" cy="457200"/>
          </a:xfrm>
          <a:prstGeom prst="straightConnector1">
            <a:avLst/>
          </a:prstGeom>
          <a:noFill/>
          <a:ln w="57150" cap="flat" cmpd="sng">
            <a:solidFill>
              <a:schemeClr val="dk2"/>
            </a:solidFill>
            <a:prstDash val="solid"/>
            <a:round/>
            <a:headEnd type="none" w="med" len="med"/>
            <a:tailEnd type="triangle" w="med" len="med"/>
          </a:ln>
        </p:spPr>
      </p:cxnSp>
      <p:cxnSp>
        <p:nvCxnSpPr>
          <p:cNvPr id="13" name="Google Shape;1264;p113">
            <a:extLst>
              <a:ext uri="{FF2B5EF4-FFF2-40B4-BE49-F238E27FC236}">
                <a16:creationId xmlns:a16="http://schemas.microsoft.com/office/drawing/2014/main" id="{9C4564AE-3051-E7C6-CE26-C438C1D33ADF}"/>
              </a:ext>
            </a:extLst>
          </p:cNvPr>
          <p:cNvCxnSpPr/>
          <p:nvPr/>
        </p:nvCxnSpPr>
        <p:spPr>
          <a:xfrm>
            <a:off x="3429000" y="4572000"/>
            <a:ext cx="1600200" cy="1371600"/>
          </a:xfrm>
          <a:prstGeom prst="straightConnector1">
            <a:avLst/>
          </a:prstGeom>
          <a:noFill/>
          <a:ln w="57150"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392190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5"/>
          <p:cNvSpPr txBox="1">
            <a:spLocks noGrp="1"/>
          </p:cNvSpPr>
          <p:nvPr>
            <p:ph type="title"/>
          </p:nvPr>
        </p:nvSpPr>
        <p:spPr>
          <a:xfrm>
            <a:off x="264459" y="270418"/>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i="0" u="none" strike="noStrike">
                <a:latin typeface="Calibri"/>
                <a:ea typeface="Calibri"/>
                <a:cs typeface="Calibri"/>
                <a:sym typeface="Calibri"/>
              </a:rPr>
              <a:t>Use of data- Through indicators</a:t>
            </a:r>
            <a:br>
              <a:rPr lang="en-US" b="1" i="0" u="none" strike="noStrike">
                <a:latin typeface="Arial"/>
                <a:ea typeface="Arial"/>
                <a:cs typeface="Arial"/>
                <a:sym typeface="Arial"/>
              </a:rPr>
            </a:br>
            <a:endParaRPr/>
          </a:p>
        </p:txBody>
      </p:sp>
      <p:sp>
        <p:nvSpPr>
          <p:cNvPr id="131" name="Google Shape;131;p35"/>
          <p:cNvSpPr txBox="1">
            <a:spLocks noGrp="1"/>
          </p:cNvSpPr>
          <p:nvPr>
            <p:ph type="ftr" idx="11"/>
          </p:nvPr>
        </p:nvSpPr>
        <p:spPr>
          <a:xfrm>
            <a:off x="866775" y="6311900"/>
            <a:ext cx="7882778" cy="501650"/>
          </a:xfrm>
          <a:prstGeom prst="rect">
            <a:avLst/>
          </a:prstGeom>
          <a:noFill/>
          <a:ln>
            <a:noFill/>
          </a:ln>
        </p:spPr>
        <p:txBody>
          <a:bodyPr spcFirstLastPara="1" wrap="square" lIns="0" tIns="0" rIns="0" bIns="0" anchor="ctr" anchorCtr="0">
            <a:noAutofit/>
          </a:bodyPr>
          <a:lstStyle/>
          <a:p>
            <a:r>
              <a:rPr lang="en-US"/>
              <a:t>QMS non-lab testing sites; training package – v1.0 |  collect, review, </a:t>
            </a:r>
            <a:r>
              <a:rPr lang="en-US" err="1"/>
              <a:t>analyse</a:t>
            </a:r>
            <a:r>
              <a:rPr lang="en-US"/>
              <a:t> and use testing routine data</a:t>
            </a:r>
            <a:endParaRPr lang="fr-FR"/>
          </a:p>
          <a:p>
            <a:pPr marL="0" lvl="0" indent="0" algn="l">
              <a:lnSpc>
                <a:spcPct val="100000"/>
              </a:lnSpc>
              <a:spcBef>
                <a:spcPts val="0"/>
              </a:spcBef>
              <a:spcAft>
                <a:spcPts val="0"/>
              </a:spcAft>
              <a:buNone/>
            </a:pPr>
            <a:endParaRPr lang="fr-FR"/>
          </a:p>
        </p:txBody>
      </p:sp>
      <p:sp>
        <p:nvSpPr>
          <p:cNvPr id="132" name="Google Shape;132;p35"/>
          <p:cNvSpPr txBox="1"/>
          <p:nvPr/>
        </p:nvSpPr>
        <p:spPr>
          <a:xfrm>
            <a:off x="143608" y="1157741"/>
            <a:ext cx="11391900" cy="3530157"/>
          </a:xfrm>
          <a:prstGeom prst="rect">
            <a:avLst/>
          </a:prstGeom>
          <a:noFill/>
          <a:ln>
            <a:noFill/>
          </a:ln>
        </p:spPr>
        <p:txBody>
          <a:bodyPr spcFirstLastPara="1" wrap="square" lIns="91425" tIns="45700" rIns="91425" bIns="45700" anchor="t" anchorCtr="0">
            <a:spAutoFit/>
          </a:bodyPr>
          <a:lstStyle/>
          <a:p>
            <a:pPr lvl="0"/>
            <a:r>
              <a:rPr lang="en-US" sz="1800" b="0" i="0" u="none" strike="noStrike" cap="none">
                <a:solidFill>
                  <a:srgbClr val="374151"/>
                </a:solidFill>
                <a:latin typeface="+mj-lt"/>
                <a:ea typeface="Calibri"/>
                <a:cs typeface="Calibri"/>
                <a:sym typeface="Calibri"/>
              </a:rPr>
              <a:t> </a:t>
            </a:r>
            <a:r>
              <a:rPr lang="fr-FR" sz="2400">
                <a:latin typeface="+mj-lt"/>
              </a:rPr>
              <a:t>An </a:t>
            </a:r>
            <a:r>
              <a:rPr lang="fr-FR" sz="2400" err="1">
                <a:latin typeface="+mj-lt"/>
              </a:rPr>
              <a:t>indicator</a:t>
            </a:r>
            <a:r>
              <a:rPr lang="fr-FR" sz="2400">
                <a:latin typeface="+mj-lt"/>
              </a:rPr>
              <a:t> </a:t>
            </a:r>
            <a:r>
              <a:rPr lang="fr-FR" sz="2400" err="1">
                <a:latin typeface="+mj-lt"/>
              </a:rPr>
              <a:t>is</a:t>
            </a:r>
            <a:r>
              <a:rPr lang="fr-FR" sz="2400">
                <a:latin typeface="+mj-lt"/>
              </a:rPr>
              <a:t> </a:t>
            </a:r>
            <a:r>
              <a:rPr lang="fr-FR" sz="2400" b="1">
                <a:latin typeface="+mj-lt"/>
              </a:rPr>
              <a:t>a quantitative or qualitative </a:t>
            </a:r>
            <a:r>
              <a:rPr lang="fr-FR" sz="2400" b="1" err="1">
                <a:latin typeface="+mj-lt"/>
              </a:rPr>
              <a:t>measure</a:t>
            </a:r>
            <a:r>
              <a:rPr lang="fr-FR" sz="2400" b="1">
                <a:latin typeface="+mj-lt"/>
              </a:rPr>
              <a:t> a </a:t>
            </a:r>
            <a:r>
              <a:rPr lang="fr-FR" sz="2400" b="1" err="1">
                <a:latin typeface="+mj-lt"/>
              </a:rPr>
              <a:t>current</a:t>
            </a:r>
            <a:r>
              <a:rPr lang="fr-FR" sz="2400" b="1">
                <a:latin typeface="+mj-lt"/>
              </a:rPr>
              <a:t> condition to </a:t>
            </a:r>
            <a:r>
              <a:rPr lang="fr-FR" sz="2400" b="1" err="1">
                <a:latin typeface="+mj-lt"/>
              </a:rPr>
              <a:t>see</a:t>
            </a:r>
            <a:r>
              <a:rPr lang="fr-FR" sz="2400" b="1">
                <a:latin typeface="+mj-lt"/>
              </a:rPr>
              <a:t> how close </a:t>
            </a:r>
            <a:r>
              <a:rPr lang="fr-FR" sz="2400" b="1" err="1">
                <a:latin typeface="+mj-lt"/>
              </a:rPr>
              <a:t>we</a:t>
            </a:r>
            <a:r>
              <a:rPr lang="fr-FR" sz="2400" b="1">
                <a:latin typeface="+mj-lt"/>
              </a:rPr>
              <a:t> are to </a:t>
            </a:r>
            <a:r>
              <a:rPr lang="fr-FR" sz="2400" b="1" err="1">
                <a:latin typeface="+mj-lt"/>
              </a:rPr>
              <a:t>achieving</a:t>
            </a:r>
            <a:r>
              <a:rPr lang="fr-FR" sz="2400" b="1">
                <a:latin typeface="+mj-lt"/>
              </a:rPr>
              <a:t> a set objective</a:t>
            </a:r>
            <a:r>
              <a:rPr lang="fr-FR" sz="2400">
                <a:latin typeface="+mj-lt"/>
              </a:rPr>
              <a:t>.</a:t>
            </a:r>
          </a:p>
          <a:p>
            <a:pPr lvl="0"/>
            <a:endParaRPr lang="fr-FR" sz="2400">
              <a:latin typeface="+mj-lt"/>
            </a:endParaRPr>
          </a:p>
          <a:p>
            <a:pPr lvl="0"/>
            <a:r>
              <a:rPr lang="fr-FR" sz="2400" err="1">
                <a:latin typeface="+mj-lt"/>
              </a:rPr>
              <a:t>Purpose</a:t>
            </a:r>
            <a:r>
              <a:rPr lang="fr-FR" sz="2400">
                <a:latin typeface="+mj-lt"/>
              </a:rPr>
              <a:t>:</a:t>
            </a:r>
          </a:p>
          <a:p>
            <a:pPr marL="114300" lvl="1" indent="-114300">
              <a:lnSpc>
                <a:spcPct val="90000"/>
              </a:lnSpc>
              <a:buSzPts val="1400"/>
              <a:buFont typeface="Arial"/>
              <a:buChar char="•"/>
            </a:pPr>
            <a:r>
              <a:rPr lang="en-US" sz="2400">
                <a:latin typeface="+mj-lt"/>
                <a:ea typeface="Calibri"/>
                <a:cs typeface="Calibri"/>
                <a:sym typeface="Calibri"/>
              </a:rPr>
              <a:t>To have a clear picture of testing activities</a:t>
            </a:r>
          </a:p>
          <a:p>
            <a:pPr marL="114300" lvl="1" indent="-114300">
              <a:lnSpc>
                <a:spcPct val="90000"/>
              </a:lnSpc>
              <a:buSzPts val="1400"/>
              <a:buFont typeface="Arial"/>
              <a:buChar char="•"/>
            </a:pPr>
            <a:r>
              <a:rPr lang="en-US" sz="2400">
                <a:latin typeface="+mj-lt"/>
                <a:ea typeface="Calibri"/>
                <a:cs typeface="Calibri"/>
                <a:sym typeface="Calibri"/>
              </a:rPr>
              <a:t>To assess performance against set standards.</a:t>
            </a:r>
          </a:p>
          <a:p>
            <a:pPr marL="114300" lvl="1" indent="-114300">
              <a:lnSpc>
                <a:spcPct val="90000"/>
              </a:lnSpc>
              <a:spcBef>
                <a:spcPts val="280"/>
              </a:spcBef>
              <a:buSzPts val="1400"/>
              <a:buFont typeface="Arial"/>
              <a:buChar char="•"/>
            </a:pPr>
            <a:r>
              <a:rPr lang="en-US" sz="2400">
                <a:latin typeface="+mj-lt"/>
                <a:ea typeface="Calibri"/>
                <a:cs typeface="Calibri"/>
                <a:sym typeface="Calibri"/>
              </a:rPr>
              <a:t>To identify areas needing improvement.</a:t>
            </a:r>
          </a:p>
          <a:p>
            <a:pPr marL="114300" lvl="1" indent="-114300">
              <a:lnSpc>
                <a:spcPct val="90000"/>
              </a:lnSpc>
              <a:spcBef>
                <a:spcPts val="280"/>
              </a:spcBef>
              <a:buSzPts val="1400"/>
              <a:buFont typeface="Arial"/>
              <a:buChar char="•"/>
            </a:pPr>
            <a:r>
              <a:rPr lang="en-US" sz="2400">
                <a:latin typeface="+mj-lt"/>
                <a:ea typeface="Calibri"/>
                <a:cs typeface="Calibri"/>
                <a:sym typeface="Calibri"/>
              </a:rPr>
              <a:t>To track changes over time and evaluate the impact of corrective actions</a:t>
            </a:r>
            <a:r>
              <a:rPr lang="en-US" sz="2400">
                <a:latin typeface="+mj-lt"/>
              </a:rPr>
              <a:t>.</a:t>
            </a:r>
          </a:p>
          <a:p>
            <a:pPr lvl="0"/>
            <a:endParaRPr lang="fr-FR" sz="1800"/>
          </a:p>
          <a:p>
            <a:pPr lvl="0"/>
            <a:endParaRPr sz="1800"/>
          </a:p>
        </p:txBody>
      </p:sp>
      <p:sp>
        <p:nvSpPr>
          <p:cNvPr id="2" name="Espace réservé du numéro de diapositive 1">
            <a:extLst>
              <a:ext uri="{FF2B5EF4-FFF2-40B4-BE49-F238E27FC236}">
                <a16:creationId xmlns:a16="http://schemas.microsoft.com/office/drawing/2014/main" id="{CFF94F0A-670D-BCDB-F981-4700079F9F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grpSp>
        <p:nvGrpSpPr>
          <p:cNvPr id="3" name="Google Shape;138;p35">
            <a:extLst>
              <a:ext uri="{FF2B5EF4-FFF2-40B4-BE49-F238E27FC236}">
                <a16:creationId xmlns:a16="http://schemas.microsoft.com/office/drawing/2014/main" id="{F73CF517-610A-EDEA-C361-3EB7AAD47E9F}"/>
              </a:ext>
            </a:extLst>
          </p:cNvPr>
          <p:cNvGrpSpPr/>
          <p:nvPr/>
        </p:nvGrpSpPr>
        <p:grpSpPr>
          <a:xfrm>
            <a:off x="264459" y="4508567"/>
            <a:ext cx="11321077" cy="1191692"/>
            <a:chOff x="2073" y="142817"/>
            <a:chExt cx="11321077" cy="1191692"/>
          </a:xfrm>
        </p:grpSpPr>
        <p:sp>
          <p:nvSpPr>
            <p:cNvPr id="4" name="Google Shape;139;p35">
              <a:extLst>
                <a:ext uri="{FF2B5EF4-FFF2-40B4-BE49-F238E27FC236}">
                  <a16:creationId xmlns:a16="http://schemas.microsoft.com/office/drawing/2014/main" id="{C194773A-00C4-8CD3-62B4-9659354EBC3D}"/>
                </a:ext>
              </a:extLst>
            </p:cNvPr>
            <p:cNvSpPr/>
            <p:nvPr/>
          </p:nvSpPr>
          <p:spPr>
            <a:xfrm>
              <a:off x="2073" y="142817"/>
              <a:ext cx="2383384" cy="1191692"/>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0;p35">
              <a:extLst>
                <a:ext uri="{FF2B5EF4-FFF2-40B4-BE49-F238E27FC236}">
                  <a16:creationId xmlns:a16="http://schemas.microsoft.com/office/drawing/2014/main" id="{1F34882F-67C9-DB2C-4CC8-7977E439C606}"/>
                </a:ext>
              </a:extLst>
            </p:cNvPr>
            <p:cNvSpPr txBox="1"/>
            <p:nvPr/>
          </p:nvSpPr>
          <p:spPr>
            <a:xfrm>
              <a:off x="36976" y="177720"/>
              <a:ext cx="2313578" cy="1121886"/>
            </a:xfrm>
            <a:prstGeom prst="rect">
              <a:avLst/>
            </a:prstGeom>
            <a:noFill/>
            <a:ln>
              <a:noFill/>
            </a:ln>
          </p:spPr>
          <p:txBody>
            <a:bodyPr spcFirstLastPara="1" wrap="square" lIns="24750" tIns="16500" rIns="2475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1" i="0" u="none" strike="noStrike" cap="none">
                  <a:solidFill>
                    <a:schemeClr val="lt1"/>
                  </a:solidFill>
                  <a:latin typeface="Calibri"/>
                  <a:ea typeface="Calibri"/>
                  <a:cs typeface="Calibri"/>
                  <a:sym typeface="Calibri"/>
                </a:rPr>
                <a:t>Qualitative Indicators</a:t>
              </a:r>
              <a:r>
                <a:rPr lang="en-US" sz="1300" b="0" i="0" u="none" strike="noStrike" cap="none">
                  <a:solidFill>
                    <a:schemeClr val="lt1"/>
                  </a:solidFill>
                  <a:latin typeface="Calibri"/>
                  <a:ea typeface="Calibri"/>
                  <a:cs typeface="Calibri"/>
                  <a:sym typeface="Calibri"/>
                </a:rPr>
                <a:t>: Measure the quality of outcomes, often through surveys or interviews.</a:t>
              </a:r>
              <a:endParaRPr sz="1300" b="0" i="0" u="none" strike="noStrike" cap="none">
                <a:solidFill>
                  <a:schemeClr val="lt1"/>
                </a:solidFill>
                <a:latin typeface="Calibri"/>
                <a:ea typeface="Calibri"/>
                <a:cs typeface="Calibri"/>
                <a:sym typeface="Calibri"/>
              </a:endParaRPr>
            </a:p>
          </p:txBody>
        </p:sp>
        <p:sp>
          <p:nvSpPr>
            <p:cNvPr id="6" name="Google Shape;141;p35">
              <a:extLst>
                <a:ext uri="{FF2B5EF4-FFF2-40B4-BE49-F238E27FC236}">
                  <a16:creationId xmlns:a16="http://schemas.microsoft.com/office/drawing/2014/main" id="{BF68D788-B773-2AFD-852E-6F685DA83E85}"/>
                </a:ext>
              </a:extLst>
            </p:cNvPr>
            <p:cNvSpPr/>
            <p:nvPr/>
          </p:nvSpPr>
          <p:spPr>
            <a:xfrm>
              <a:off x="2981304" y="142817"/>
              <a:ext cx="2383384" cy="1191692"/>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2;p35">
              <a:extLst>
                <a:ext uri="{FF2B5EF4-FFF2-40B4-BE49-F238E27FC236}">
                  <a16:creationId xmlns:a16="http://schemas.microsoft.com/office/drawing/2014/main" id="{88D420A4-E289-4D98-AA74-1A614CDA241E}"/>
                </a:ext>
              </a:extLst>
            </p:cNvPr>
            <p:cNvSpPr txBox="1"/>
            <p:nvPr/>
          </p:nvSpPr>
          <p:spPr>
            <a:xfrm>
              <a:off x="3016207" y="177720"/>
              <a:ext cx="2313578" cy="1121886"/>
            </a:xfrm>
            <a:prstGeom prst="rect">
              <a:avLst/>
            </a:prstGeom>
            <a:noFill/>
            <a:ln>
              <a:noFill/>
            </a:ln>
          </p:spPr>
          <p:txBody>
            <a:bodyPr spcFirstLastPara="1" wrap="square" lIns="24750" tIns="16500" rIns="2475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1" i="0" u="none" strike="noStrike" cap="none">
                  <a:solidFill>
                    <a:schemeClr val="lt1"/>
                  </a:solidFill>
                  <a:latin typeface="Calibri"/>
                  <a:ea typeface="Calibri"/>
                  <a:cs typeface="Calibri"/>
                  <a:sym typeface="Calibri"/>
                </a:rPr>
                <a:t>Quantitative Indicators</a:t>
              </a:r>
              <a:r>
                <a:rPr lang="en-US" sz="1300" b="0" i="0" u="none" strike="noStrike" cap="none">
                  <a:solidFill>
                    <a:schemeClr val="lt1"/>
                  </a:solidFill>
                  <a:latin typeface="Calibri"/>
                  <a:ea typeface="Calibri"/>
                  <a:cs typeface="Calibri"/>
                  <a:sym typeface="Calibri"/>
                </a:rPr>
                <a:t>: Numerical measures used to assess performance, such as the number of tests performed, positivity rate...</a:t>
              </a:r>
              <a:endParaRPr sz="1300" b="0" i="0" u="none" strike="noStrike" cap="none">
                <a:solidFill>
                  <a:schemeClr val="lt1"/>
                </a:solidFill>
                <a:latin typeface="Calibri"/>
                <a:ea typeface="Calibri"/>
                <a:cs typeface="Calibri"/>
                <a:sym typeface="Calibri"/>
              </a:endParaRPr>
            </a:p>
          </p:txBody>
        </p:sp>
        <p:sp>
          <p:nvSpPr>
            <p:cNvPr id="8" name="Google Shape;143;p35">
              <a:extLst>
                <a:ext uri="{FF2B5EF4-FFF2-40B4-BE49-F238E27FC236}">
                  <a16:creationId xmlns:a16="http://schemas.microsoft.com/office/drawing/2014/main" id="{726E3B81-DFF0-C470-4F69-9505BD95D57D}"/>
                </a:ext>
              </a:extLst>
            </p:cNvPr>
            <p:cNvSpPr/>
            <p:nvPr/>
          </p:nvSpPr>
          <p:spPr>
            <a:xfrm>
              <a:off x="5960535" y="142817"/>
              <a:ext cx="2383384" cy="1191692"/>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4;p35">
              <a:extLst>
                <a:ext uri="{FF2B5EF4-FFF2-40B4-BE49-F238E27FC236}">
                  <a16:creationId xmlns:a16="http://schemas.microsoft.com/office/drawing/2014/main" id="{553416AF-5893-6000-4738-93F79F5890FD}"/>
                </a:ext>
              </a:extLst>
            </p:cNvPr>
            <p:cNvSpPr txBox="1"/>
            <p:nvPr/>
          </p:nvSpPr>
          <p:spPr>
            <a:xfrm>
              <a:off x="5995438" y="177720"/>
              <a:ext cx="2313578" cy="1121886"/>
            </a:xfrm>
            <a:prstGeom prst="rect">
              <a:avLst/>
            </a:prstGeom>
            <a:noFill/>
            <a:ln>
              <a:noFill/>
            </a:ln>
          </p:spPr>
          <p:txBody>
            <a:bodyPr spcFirstLastPara="1" wrap="square" lIns="24750" tIns="16500" rIns="2475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1" i="0" u="none" strike="noStrike" cap="none">
                  <a:solidFill>
                    <a:schemeClr val="lt1"/>
                  </a:solidFill>
                  <a:latin typeface="Calibri"/>
                  <a:ea typeface="Calibri"/>
                  <a:cs typeface="Calibri"/>
                  <a:sym typeface="Calibri"/>
                </a:rPr>
                <a:t>Process Indicators</a:t>
              </a:r>
              <a:r>
                <a:rPr lang="en-US" sz="1300" b="0" i="0" u="none" strike="noStrike" cap="none">
                  <a:solidFill>
                    <a:schemeClr val="lt1"/>
                  </a:solidFill>
                  <a:latin typeface="Calibri"/>
                  <a:ea typeface="Calibri"/>
                  <a:cs typeface="Calibri"/>
                  <a:sym typeface="Calibri"/>
                </a:rPr>
                <a:t>: Track the efficiency and effectiveness of processes (e.g., turnaround time for test results).</a:t>
              </a:r>
              <a:endParaRPr sz="1300" b="0" i="0" u="none" strike="noStrike" cap="none">
                <a:solidFill>
                  <a:schemeClr val="lt1"/>
                </a:solidFill>
                <a:latin typeface="Calibri"/>
                <a:ea typeface="Calibri"/>
                <a:cs typeface="Calibri"/>
                <a:sym typeface="Calibri"/>
              </a:endParaRPr>
            </a:p>
          </p:txBody>
        </p:sp>
        <p:sp>
          <p:nvSpPr>
            <p:cNvPr id="10" name="Google Shape;145;p35">
              <a:extLst>
                <a:ext uri="{FF2B5EF4-FFF2-40B4-BE49-F238E27FC236}">
                  <a16:creationId xmlns:a16="http://schemas.microsoft.com/office/drawing/2014/main" id="{E38592CE-A402-2068-5C7D-0C7A439D2DB9}"/>
                </a:ext>
              </a:extLst>
            </p:cNvPr>
            <p:cNvSpPr/>
            <p:nvPr/>
          </p:nvSpPr>
          <p:spPr>
            <a:xfrm>
              <a:off x="8939766" y="142817"/>
              <a:ext cx="2383384" cy="1191692"/>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6;p35">
              <a:extLst>
                <a:ext uri="{FF2B5EF4-FFF2-40B4-BE49-F238E27FC236}">
                  <a16:creationId xmlns:a16="http://schemas.microsoft.com/office/drawing/2014/main" id="{5A8A9278-1283-A997-A722-68E0F8ED84B9}"/>
                </a:ext>
              </a:extLst>
            </p:cNvPr>
            <p:cNvSpPr txBox="1"/>
            <p:nvPr/>
          </p:nvSpPr>
          <p:spPr>
            <a:xfrm>
              <a:off x="8974669" y="177720"/>
              <a:ext cx="2313578" cy="1121886"/>
            </a:xfrm>
            <a:prstGeom prst="rect">
              <a:avLst/>
            </a:prstGeom>
            <a:noFill/>
            <a:ln>
              <a:noFill/>
            </a:ln>
          </p:spPr>
          <p:txBody>
            <a:bodyPr spcFirstLastPara="1" wrap="square" lIns="24750" tIns="16500" rIns="2475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1" i="0" u="none" strike="noStrike" cap="none">
                  <a:solidFill>
                    <a:schemeClr val="lt1"/>
                  </a:solidFill>
                  <a:latin typeface="Calibri"/>
                  <a:ea typeface="Calibri"/>
                  <a:cs typeface="Calibri"/>
                  <a:sym typeface="Calibri"/>
                </a:rPr>
                <a:t>Outcome Indicators</a:t>
              </a:r>
              <a:r>
                <a:rPr lang="en-US" sz="1300" b="0" i="0" u="none" strike="noStrike" cap="none">
                  <a:solidFill>
                    <a:schemeClr val="lt1"/>
                  </a:solidFill>
                  <a:latin typeface="Calibri"/>
                  <a:ea typeface="Calibri"/>
                  <a:cs typeface="Calibri"/>
                  <a:sym typeface="Calibri"/>
                </a:rPr>
                <a:t>: Measure the results of activities (e.g., improvement in patient care as a result of testing).</a:t>
              </a:r>
              <a:endParaRPr sz="1300" b="0" i="0" u="none" strike="noStrike" cap="none">
                <a:solidFill>
                  <a:schemeClr val="lt1"/>
                </a:solidFill>
                <a:latin typeface="Calibri"/>
                <a:ea typeface="Calibri"/>
                <a:cs typeface="Calibri"/>
                <a:sym typeface="Calibri"/>
              </a:endParaRPr>
            </a:p>
          </p:txBody>
        </p:sp>
      </p:grpSp>
      <p:sp>
        <p:nvSpPr>
          <p:cNvPr id="12" name="Rectangle 11">
            <a:extLst>
              <a:ext uri="{FF2B5EF4-FFF2-40B4-BE49-F238E27FC236}">
                <a16:creationId xmlns:a16="http://schemas.microsoft.com/office/drawing/2014/main" id="{FD363684-DDA9-32CB-8676-7BBDF1C35B63}"/>
              </a:ext>
            </a:extLst>
          </p:cNvPr>
          <p:cNvSpPr/>
          <p:nvPr/>
        </p:nvSpPr>
        <p:spPr>
          <a:xfrm>
            <a:off x="2912012" y="4178105"/>
            <a:ext cx="3183988" cy="196947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125B59-7F8D-206A-7D2D-0022D8C35E5B}"/>
              </a:ext>
            </a:extLst>
          </p:cNvPr>
          <p:cNvSpPr>
            <a:spLocks noGrp="1"/>
          </p:cNvSpPr>
          <p:nvPr>
            <p:ph type="title"/>
          </p:nvPr>
        </p:nvSpPr>
        <p:spPr>
          <a:xfrm>
            <a:off x="225083" y="117144"/>
            <a:ext cx="11638968" cy="942814"/>
          </a:xfrm>
        </p:spPr>
        <p:txBody>
          <a:bodyPr anchor="t"/>
          <a:lstStyle/>
          <a:p>
            <a:r>
              <a:rPr lang="fr-FR" sz="3200" err="1"/>
              <a:t>Testing</a:t>
            </a:r>
            <a:r>
              <a:rPr lang="fr-FR" sz="3200"/>
              <a:t> </a:t>
            </a:r>
            <a:r>
              <a:rPr lang="fr-FR" sz="3200" err="1"/>
              <a:t>activity</a:t>
            </a:r>
            <a:r>
              <a:rPr lang="fr-FR" sz="3200"/>
              <a:t> </a:t>
            </a:r>
            <a:r>
              <a:rPr lang="fr-FR" sz="3200" err="1"/>
              <a:t>indicators</a:t>
            </a:r>
            <a:r>
              <a:rPr lang="fr-FR" sz="3200"/>
              <a:t>, </a:t>
            </a:r>
            <a:r>
              <a:rPr lang="fr-FR" sz="3200" err="1"/>
              <a:t>pupose</a:t>
            </a:r>
            <a:r>
              <a:rPr lang="fr-FR" sz="3200"/>
              <a:t> and </a:t>
            </a:r>
            <a:r>
              <a:rPr lang="fr-FR" sz="3200" err="1"/>
              <a:t>target</a:t>
            </a:r>
            <a:r>
              <a:rPr lang="fr-FR" sz="3200"/>
              <a:t> values/range</a:t>
            </a:r>
          </a:p>
        </p:txBody>
      </p:sp>
      <p:sp>
        <p:nvSpPr>
          <p:cNvPr id="4" name="Espace réservé du pied de page 3">
            <a:extLst>
              <a:ext uri="{FF2B5EF4-FFF2-40B4-BE49-F238E27FC236}">
                <a16:creationId xmlns:a16="http://schemas.microsoft.com/office/drawing/2014/main" id="{0CA38921-1167-E8DC-9429-8A65D7124E5D}"/>
              </a:ext>
            </a:extLst>
          </p:cNvPr>
          <p:cNvSpPr>
            <a:spLocks noGrp="1"/>
          </p:cNvSpPr>
          <p:nvPr>
            <p:ph type="ftr" idx="11"/>
          </p:nvPr>
        </p:nvSpPr>
        <p:spPr/>
        <p:txBody>
          <a:bodyPr/>
          <a:lstStyle/>
          <a:p>
            <a:r>
              <a:rPr lang="en-US"/>
              <a:t>QMS non-lab testing sites; training package – v1.0 |  collect, review, </a:t>
            </a:r>
            <a:r>
              <a:rPr lang="en-US" err="1"/>
              <a:t>analyse</a:t>
            </a:r>
            <a:r>
              <a:rPr lang="en-US"/>
              <a:t> and use testing routine data</a:t>
            </a:r>
          </a:p>
        </p:txBody>
      </p:sp>
      <p:sp>
        <p:nvSpPr>
          <p:cNvPr id="5" name="Espace réservé du numéro de diapositive 4">
            <a:extLst>
              <a:ext uri="{FF2B5EF4-FFF2-40B4-BE49-F238E27FC236}">
                <a16:creationId xmlns:a16="http://schemas.microsoft.com/office/drawing/2014/main" id="{E38A9FC8-9E7D-F9AD-82AF-D64FA0B5F2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graphicFrame>
        <p:nvGraphicFramePr>
          <p:cNvPr id="7" name="Tableau 6">
            <a:extLst>
              <a:ext uri="{FF2B5EF4-FFF2-40B4-BE49-F238E27FC236}">
                <a16:creationId xmlns:a16="http://schemas.microsoft.com/office/drawing/2014/main" id="{2BD7A7A4-A988-4C14-BA89-109E4DF002EF}"/>
              </a:ext>
            </a:extLst>
          </p:cNvPr>
          <p:cNvGraphicFramePr>
            <a:graphicFrameLocks noGrp="1"/>
          </p:cNvGraphicFramePr>
          <p:nvPr>
            <p:extLst>
              <p:ext uri="{D42A27DB-BD31-4B8C-83A1-F6EECF244321}">
                <p14:modId xmlns:p14="http://schemas.microsoft.com/office/powerpoint/2010/main" val="1805346159"/>
              </p:ext>
            </p:extLst>
          </p:nvPr>
        </p:nvGraphicFramePr>
        <p:xfrm>
          <a:off x="102667" y="596481"/>
          <a:ext cx="11638968" cy="5806440"/>
        </p:xfrm>
        <a:graphic>
          <a:graphicData uri="http://schemas.openxmlformats.org/drawingml/2006/table">
            <a:tbl>
              <a:tblPr/>
              <a:tblGrid>
                <a:gridCol w="2023847">
                  <a:extLst>
                    <a:ext uri="{9D8B030D-6E8A-4147-A177-3AD203B41FA5}">
                      <a16:colId xmlns:a16="http://schemas.microsoft.com/office/drawing/2014/main" val="678227827"/>
                    </a:ext>
                  </a:extLst>
                </a:gridCol>
                <a:gridCol w="3917091">
                  <a:extLst>
                    <a:ext uri="{9D8B030D-6E8A-4147-A177-3AD203B41FA5}">
                      <a16:colId xmlns:a16="http://schemas.microsoft.com/office/drawing/2014/main" val="1968194697"/>
                    </a:ext>
                  </a:extLst>
                </a:gridCol>
                <a:gridCol w="1383957">
                  <a:extLst>
                    <a:ext uri="{9D8B030D-6E8A-4147-A177-3AD203B41FA5}">
                      <a16:colId xmlns:a16="http://schemas.microsoft.com/office/drawing/2014/main" val="1376011515"/>
                    </a:ext>
                  </a:extLst>
                </a:gridCol>
                <a:gridCol w="4314073">
                  <a:extLst>
                    <a:ext uri="{9D8B030D-6E8A-4147-A177-3AD203B41FA5}">
                      <a16:colId xmlns:a16="http://schemas.microsoft.com/office/drawing/2014/main" val="3238803446"/>
                    </a:ext>
                  </a:extLst>
                </a:gridCol>
              </a:tblGrid>
              <a:tr h="365760">
                <a:tc>
                  <a:txBody>
                    <a:bodyPr/>
                    <a:lstStyle/>
                    <a:p>
                      <a:pPr algn="ctr" rtl="0" fontAlgn="ctr"/>
                      <a:r>
                        <a:rPr lang="fr-FR" sz="1100" b="1" err="1">
                          <a:effectLst/>
                        </a:rPr>
                        <a:t>Indicators</a:t>
                      </a:r>
                      <a:r>
                        <a:rPr lang="fr-FR" sz="1100" b="1">
                          <a:effectLst/>
                        </a:rPr>
                        <a:t> (for </a:t>
                      </a:r>
                      <a:r>
                        <a:rPr lang="fr-FR" sz="1100" b="1" err="1">
                          <a:effectLst/>
                        </a:rPr>
                        <a:t>each</a:t>
                      </a:r>
                      <a:r>
                        <a:rPr lang="fr-FR" sz="1100" b="1">
                          <a:effectLst/>
                        </a:rPr>
                        <a:t> type of tests </a:t>
                      </a:r>
                      <a:r>
                        <a:rPr lang="fr-FR" sz="1100" b="1" err="1">
                          <a:effectLst/>
                        </a:rPr>
                        <a:t>performed</a:t>
                      </a:r>
                      <a:r>
                        <a:rPr lang="fr-FR" sz="1100" b="1">
                          <a:effectLst/>
                        </a:rPr>
                        <a:t>)</a:t>
                      </a:r>
                    </a:p>
                  </a:txBody>
                  <a:tcPr marL="8549" marR="8549"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1100" b="1">
                          <a:effectLst/>
                        </a:rPr>
                        <a:t>Objective</a:t>
                      </a: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1100" b="1">
                          <a:effectLst/>
                        </a:rPr>
                        <a:t>expected results</a:t>
                      </a: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1200" b="1">
                          <a:effectLst/>
                        </a:rPr>
                        <a:t>E.g. of actions if </a:t>
                      </a:r>
                      <a:r>
                        <a:rPr lang="fr-FR" sz="1200" b="1" err="1">
                          <a:effectLst/>
                        </a:rPr>
                        <a:t>result</a:t>
                      </a:r>
                      <a:r>
                        <a:rPr lang="fr-FR" sz="1200" b="1">
                          <a:effectLst/>
                        </a:rPr>
                        <a:t> not as </a:t>
                      </a:r>
                      <a:r>
                        <a:rPr lang="fr-FR" sz="1200" b="1" err="1">
                          <a:effectLst/>
                        </a:rPr>
                        <a:t>expected</a:t>
                      </a:r>
                      <a:endParaRPr lang="fr-FR" sz="1200" b="1">
                        <a:effectLst/>
                      </a:endParaRP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55257068"/>
                  </a:ext>
                </a:extLst>
              </a:tr>
              <a:tr h="902547">
                <a:tc>
                  <a:txBody>
                    <a:bodyPr/>
                    <a:lstStyle/>
                    <a:p>
                      <a:pPr algn="r" rtl="0" fontAlgn="ctr"/>
                      <a:r>
                        <a:rPr lang="fr-FR" sz="1200" b="1">
                          <a:effectLst/>
                        </a:rPr>
                        <a:t>No of tests </a:t>
                      </a:r>
                      <a:r>
                        <a:rPr lang="fr-FR" sz="1200" b="1" err="1">
                          <a:effectLst/>
                        </a:rPr>
                        <a:t>performed</a:t>
                      </a:r>
                      <a:r>
                        <a:rPr lang="fr-FR" sz="1200" b="1">
                          <a:effectLst/>
                        </a:rPr>
                        <a:t> (for </a:t>
                      </a:r>
                      <a:r>
                        <a:rPr lang="fr-FR" sz="1200" b="1" err="1">
                          <a:effectLst/>
                        </a:rPr>
                        <a:t>each</a:t>
                      </a:r>
                      <a:r>
                        <a:rPr lang="fr-FR" sz="1200" b="1">
                          <a:effectLst/>
                        </a:rPr>
                        <a:t> test in </a:t>
                      </a:r>
                      <a:r>
                        <a:rPr lang="fr-FR" sz="1200" b="1" err="1">
                          <a:effectLst/>
                        </a:rPr>
                        <a:t>used</a:t>
                      </a:r>
                      <a:r>
                        <a:rPr lang="fr-FR" sz="1200" b="1">
                          <a:effectLst/>
                        </a:rPr>
                        <a:t>)</a:t>
                      </a:r>
                    </a:p>
                  </a:txBody>
                  <a:tcPr marL="8549" marR="8549"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ctr"/>
                      <a:r>
                        <a:rPr lang="fr-FR" sz="1200">
                          <a:effectLst/>
                        </a:rPr>
                        <a:t>to monitor the use of tests to </a:t>
                      </a:r>
                      <a:r>
                        <a:rPr lang="fr-FR" sz="1200" err="1">
                          <a:effectLst/>
                        </a:rPr>
                        <a:t>ensure</a:t>
                      </a:r>
                      <a:r>
                        <a:rPr lang="fr-FR" sz="1200">
                          <a:effectLst/>
                        </a:rPr>
                        <a:t> no </a:t>
                      </a:r>
                      <a:r>
                        <a:rPr lang="fr-FR" sz="1200" err="1">
                          <a:effectLst/>
                        </a:rPr>
                        <a:t>shortage</a:t>
                      </a:r>
                      <a:r>
                        <a:rPr lang="fr-FR" sz="1200">
                          <a:effectLst/>
                        </a:rPr>
                        <a:t> or </a:t>
                      </a:r>
                      <a:r>
                        <a:rPr lang="fr-FR" sz="1200" err="1">
                          <a:effectLst/>
                        </a:rPr>
                        <a:t>excendent</a:t>
                      </a:r>
                      <a:r>
                        <a:rPr lang="fr-FR" sz="1200">
                          <a:effectLst/>
                        </a:rPr>
                        <a:t> of tests can </a:t>
                      </a:r>
                      <a:r>
                        <a:rPr lang="fr-FR" sz="1200" err="1">
                          <a:effectLst/>
                        </a:rPr>
                        <a:t>happen</a:t>
                      </a:r>
                      <a:r>
                        <a:rPr lang="fr-FR" sz="1200">
                          <a:effectLst/>
                        </a:rPr>
                        <a:t> for the </a:t>
                      </a:r>
                      <a:r>
                        <a:rPr lang="fr-FR" sz="1200" err="1">
                          <a:effectLst/>
                        </a:rPr>
                        <a:t>period</a:t>
                      </a:r>
                      <a:r>
                        <a:rPr lang="fr-FR" sz="1200">
                          <a:effectLst/>
                        </a:rPr>
                        <a:t> and </a:t>
                      </a:r>
                      <a:r>
                        <a:rPr lang="fr-FR" sz="1200" err="1">
                          <a:effectLst/>
                        </a:rPr>
                        <a:t>eventually</a:t>
                      </a:r>
                      <a:r>
                        <a:rPr lang="fr-FR" sz="1200">
                          <a:effectLst/>
                        </a:rPr>
                        <a:t> </a:t>
                      </a:r>
                      <a:r>
                        <a:rPr lang="fr-FR" sz="1200" err="1">
                          <a:effectLst/>
                        </a:rPr>
                        <a:t>being</a:t>
                      </a:r>
                      <a:r>
                        <a:rPr lang="fr-FR" sz="1200">
                          <a:effectLst/>
                        </a:rPr>
                        <a:t> able to </a:t>
                      </a:r>
                      <a:r>
                        <a:rPr lang="fr-FR" sz="1200" err="1">
                          <a:effectLst/>
                        </a:rPr>
                        <a:t>react</a:t>
                      </a:r>
                      <a:r>
                        <a:rPr lang="fr-FR" sz="1200">
                          <a:effectLst/>
                        </a:rPr>
                        <a:t> (plan </a:t>
                      </a:r>
                      <a:r>
                        <a:rPr lang="fr-FR" sz="1200" err="1">
                          <a:effectLst/>
                        </a:rPr>
                        <a:t>order</a:t>
                      </a:r>
                      <a:r>
                        <a:rPr lang="fr-FR" sz="1200">
                          <a:effectLst/>
                        </a:rPr>
                        <a:t> or plan donation)</a:t>
                      </a:r>
                      <a:endParaRPr lang="fr-FR" sz="1200" b="1">
                        <a:effectLst/>
                      </a:endParaRP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1200" b="1">
                          <a:effectLst/>
                        </a:rPr>
                        <a:t>stable (+/-10% over a 3 </a:t>
                      </a:r>
                      <a:r>
                        <a:rPr lang="fr-FR" sz="1200" b="1" err="1">
                          <a:effectLst/>
                        </a:rPr>
                        <a:t>months</a:t>
                      </a:r>
                      <a:r>
                        <a:rPr lang="fr-FR" sz="1200" b="1">
                          <a:effectLst/>
                        </a:rPr>
                        <a:t> </a:t>
                      </a:r>
                      <a:r>
                        <a:rPr lang="fr-FR" sz="1200" b="1" err="1">
                          <a:effectLst/>
                        </a:rPr>
                        <a:t>period</a:t>
                      </a:r>
                      <a:r>
                        <a:rPr lang="fr-FR" sz="1200" b="1">
                          <a:effectLst/>
                        </a:rPr>
                        <a:t>)</a:t>
                      </a: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1050" err="1">
                          <a:effectLst/>
                        </a:rPr>
                        <a:t>Review</a:t>
                      </a:r>
                      <a:r>
                        <a:rPr lang="fr-FR" sz="1050">
                          <a:effectLst/>
                        </a:rPr>
                        <a:t> the data and </a:t>
                      </a:r>
                      <a:r>
                        <a:rPr lang="fr-FR" sz="1050" err="1">
                          <a:effectLst/>
                        </a:rPr>
                        <a:t>any</a:t>
                      </a:r>
                      <a:r>
                        <a:rPr lang="fr-FR" sz="1050">
                          <a:effectLst/>
                        </a:rPr>
                        <a:t> actions </a:t>
                      </a:r>
                      <a:r>
                        <a:rPr lang="fr-FR" sz="1050" err="1">
                          <a:effectLst/>
                        </a:rPr>
                        <a:t>taken</a:t>
                      </a:r>
                      <a:r>
                        <a:rPr lang="fr-FR" sz="1050">
                          <a:effectLst/>
                        </a:rPr>
                        <a:t> by the </a:t>
                      </a:r>
                      <a:r>
                        <a:rPr lang="fr-FR" sz="1050" err="1">
                          <a:effectLst/>
                        </a:rPr>
                        <a:t>testing</a:t>
                      </a:r>
                      <a:r>
                        <a:rPr lang="fr-FR" sz="1050">
                          <a:effectLst/>
                        </a:rPr>
                        <a:t> site. If no actions have been </a:t>
                      </a:r>
                      <a:r>
                        <a:rPr lang="fr-FR" sz="1050" err="1">
                          <a:effectLst/>
                        </a:rPr>
                        <a:t>implemented</a:t>
                      </a:r>
                      <a:r>
                        <a:rPr lang="fr-FR" sz="1050">
                          <a:effectLst/>
                        </a:rPr>
                        <a:t> and </a:t>
                      </a:r>
                      <a:r>
                        <a:rPr lang="fr-FR" sz="1050" err="1">
                          <a:effectLst/>
                        </a:rPr>
                        <a:t>concerns</a:t>
                      </a:r>
                      <a:r>
                        <a:rPr lang="fr-FR" sz="1050">
                          <a:effectLst/>
                        </a:rPr>
                        <a:t> </a:t>
                      </a:r>
                      <a:r>
                        <a:rPr lang="fr-FR" sz="1050" err="1">
                          <a:effectLst/>
                        </a:rPr>
                        <a:t>persist</a:t>
                      </a:r>
                      <a:r>
                        <a:rPr lang="fr-FR" sz="1050">
                          <a:effectLst/>
                        </a:rPr>
                        <a:t> over a </a:t>
                      </a:r>
                      <a:r>
                        <a:rPr lang="fr-FR" sz="1050" err="1">
                          <a:effectLst/>
                        </a:rPr>
                        <a:t>three-month</a:t>
                      </a:r>
                      <a:r>
                        <a:rPr lang="fr-FR" sz="1050">
                          <a:effectLst/>
                        </a:rPr>
                        <a:t> </a:t>
                      </a:r>
                      <a:r>
                        <a:rPr lang="fr-FR" sz="1050" err="1">
                          <a:effectLst/>
                        </a:rPr>
                        <a:t>period</a:t>
                      </a:r>
                      <a:r>
                        <a:rPr lang="fr-FR" sz="1050">
                          <a:effectLst/>
                        </a:rPr>
                        <a:t> </a:t>
                      </a:r>
                      <a:r>
                        <a:rPr lang="fr-FR" sz="1050" err="1">
                          <a:effectLst/>
                        </a:rPr>
                        <a:t>conduct</a:t>
                      </a:r>
                      <a:r>
                        <a:rPr lang="fr-FR" sz="1050">
                          <a:effectLst/>
                        </a:rPr>
                        <a:t> a root cause </a:t>
                      </a:r>
                      <a:r>
                        <a:rPr lang="fr-FR" sz="1050" err="1">
                          <a:effectLst/>
                        </a:rPr>
                        <a:t>analysis</a:t>
                      </a:r>
                      <a:r>
                        <a:rPr lang="fr-FR" sz="1050">
                          <a:effectLst/>
                        </a:rPr>
                        <a:t>.</a:t>
                      </a:r>
                      <a:br>
                        <a:rPr lang="fr-FR" sz="1050">
                          <a:effectLst/>
                        </a:rPr>
                      </a:br>
                      <a:r>
                        <a:rPr lang="fr-FR" sz="1050">
                          <a:effectLst/>
                        </a:rPr>
                        <a:t>If the </a:t>
                      </a:r>
                      <a:r>
                        <a:rPr lang="fr-FR" sz="1050" err="1">
                          <a:effectLst/>
                        </a:rPr>
                        <a:t>number</a:t>
                      </a:r>
                      <a:r>
                        <a:rPr lang="fr-FR" sz="1050">
                          <a:effectLst/>
                        </a:rPr>
                        <a:t> of tests </a:t>
                      </a:r>
                      <a:r>
                        <a:rPr lang="fr-FR" sz="1050" err="1">
                          <a:effectLst/>
                        </a:rPr>
                        <a:t>is</a:t>
                      </a:r>
                      <a:r>
                        <a:rPr lang="fr-FR" sz="1050">
                          <a:effectLst/>
                        </a:rPr>
                        <a:t> </a:t>
                      </a:r>
                      <a:r>
                        <a:rPr lang="fr-FR" sz="1050" err="1">
                          <a:effectLst/>
                        </a:rPr>
                        <a:t>lower</a:t>
                      </a:r>
                      <a:r>
                        <a:rPr lang="fr-FR" sz="1050">
                          <a:effectLst/>
                        </a:rPr>
                        <a:t> </a:t>
                      </a:r>
                      <a:r>
                        <a:rPr lang="fr-FR" sz="1050" err="1">
                          <a:effectLst/>
                        </a:rPr>
                        <a:t>than</a:t>
                      </a:r>
                      <a:r>
                        <a:rPr lang="fr-FR" sz="1050">
                          <a:effectLst/>
                        </a:rPr>
                        <a:t> </a:t>
                      </a:r>
                      <a:r>
                        <a:rPr lang="fr-FR" sz="1050" err="1">
                          <a:effectLst/>
                        </a:rPr>
                        <a:t>usual</a:t>
                      </a:r>
                      <a:r>
                        <a:rPr lang="fr-FR" sz="1050">
                          <a:effectLst/>
                        </a:rPr>
                        <a:t>: Check the </a:t>
                      </a:r>
                      <a:r>
                        <a:rPr lang="fr-FR" sz="1050" err="1">
                          <a:effectLst/>
                        </a:rPr>
                        <a:t>availability</a:t>
                      </a:r>
                      <a:r>
                        <a:rPr lang="fr-FR" sz="1050">
                          <a:effectLst/>
                        </a:rPr>
                        <a:t> of test kits and </a:t>
                      </a:r>
                      <a:r>
                        <a:rPr lang="fr-FR" sz="1050" err="1">
                          <a:effectLst/>
                        </a:rPr>
                        <a:t>review</a:t>
                      </a:r>
                      <a:r>
                        <a:rPr lang="fr-FR" sz="1050">
                          <a:effectLst/>
                        </a:rPr>
                        <a:t> </a:t>
                      </a:r>
                      <a:r>
                        <a:rPr lang="fr-FR" sz="1050" err="1">
                          <a:effectLst/>
                        </a:rPr>
                        <a:t>orders</a:t>
                      </a:r>
                      <a:r>
                        <a:rPr lang="fr-FR" sz="1050">
                          <a:effectLst/>
                        </a:rPr>
                        <a:t> if </a:t>
                      </a:r>
                      <a:r>
                        <a:rPr lang="fr-FR" sz="1050" err="1">
                          <a:effectLst/>
                        </a:rPr>
                        <a:t>necessary</a:t>
                      </a:r>
                      <a:r>
                        <a:rPr lang="fr-FR" sz="1050">
                          <a:effectLst/>
                        </a:rPr>
                        <a:t>.</a:t>
                      </a:r>
                      <a:br>
                        <a:rPr lang="fr-FR" sz="1050">
                          <a:effectLst/>
                        </a:rPr>
                      </a:br>
                      <a:r>
                        <a:rPr lang="fr-FR" sz="1050">
                          <a:effectLst/>
                        </a:rPr>
                        <a:t>If the </a:t>
                      </a:r>
                      <a:r>
                        <a:rPr lang="fr-FR" sz="1050" err="1">
                          <a:effectLst/>
                        </a:rPr>
                        <a:t>number</a:t>
                      </a:r>
                      <a:r>
                        <a:rPr lang="fr-FR" sz="1050">
                          <a:effectLst/>
                        </a:rPr>
                        <a:t> of tests </a:t>
                      </a:r>
                      <a:r>
                        <a:rPr lang="fr-FR" sz="1050" err="1">
                          <a:effectLst/>
                        </a:rPr>
                        <a:t>is</a:t>
                      </a:r>
                      <a:r>
                        <a:rPr lang="fr-FR" sz="1050">
                          <a:effectLst/>
                        </a:rPr>
                        <a:t> </a:t>
                      </a:r>
                      <a:r>
                        <a:rPr lang="fr-FR" sz="1050" err="1">
                          <a:effectLst/>
                        </a:rPr>
                        <a:t>higher</a:t>
                      </a:r>
                      <a:r>
                        <a:rPr lang="fr-FR" sz="1050">
                          <a:effectLst/>
                        </a:rPr>
                        <a:t> </a:t>
                      </a:r>
                      <a:r>
                        <a:rPr lang="fr-FR" sz="1050" err="1">
                          <a:effectLst/>
                        </a:rPr>
                        <a:t>than</a:t>
                      </a:r>
                      <a:r>
                        <a:rPr lang="fr-FR" sz="1050">
                          <a:effectLst/>
                        </a:rPr>
                        <a:t> </a:t>
                      </a:r>
                      <a:r>
                        <a:rPr lang="fr-FR" sz="1050" err="1">
                          <a:effectLst/>
                        </a:rPr>
                        <a:t>usual</a:t>
                      </a:r>
                      <a:r>
                        <a:rPr lang="fr-FR" sz="1050">
                          <a:effectLst/>
                        </a:rPr>
                        <a:t>:</a:t>
                      </a:r>
                      <a:br>
                        <a:rPr lang="fr-FR" sz="1050">
                          <a:effectLst/>
                        </a:rPr>
                      </a:br>
                      <a:r>
                        <a:rPr lang="fr-FR" sz="1050" err="1">
                          <a:effectLst/>
                        </a:rPr>
                        <a:t>Review</a:t>
                      </a:r>
                      <a:r>
                        <a:rPr lang="fr-FR" sz="1050">
                          <a:effectLst/>
                        </a:rPr>
                        <a:t> stock </a:t>
                      </a:r>
                      <a:r>
                        <a:rPr lang="fr-FR" sz="1050" err="1">
                          <a:effectLst/>
                        </a:rPr>
                        <a:t>levels</a:t>
                      </a:r>
                      <a:r>
                        <a:rPr lang="fr-FR" sz="1050">
                          <a:effectLst/>
                        </a:rPr>
                        <a:t> and </a:t>
                      </a:r>
                      <a:r>
                        <a:rPr lang="fr-FR" sz="1050" err="1">
                          <a:effectLst/>
                        </a:rPr>
                        <a:t>monthly</a:t>
                      </a:r>
                      <a:r>
                        <a:rPr lang="fr-FR" sz="1050">
                          <a:effectLst/>
                        </a:rPr>
                        <a:t> </a:t>
                      </a:r>
                      <a:r>
                        <a:rPr lang="fr-FR" sz="1050" err="1">
                          <a:effectLst/>
                        </a:rPr>
                        <a:t>consumption</a:t>
                      </a:r>
                      <a:r>
                        <a:rPr lang="fr-FR" sz="1050">
                          <a:effectLst/>
                        </a:rPr>
                        <a:t>.</a:t>
                      </a:r>
                      <a:br>
                        <a:rPr lang="fr-FR" sz="1050">
                          <a:effectLst/>
                        </a:rPr>
                      </a:br>
                      <a:r>
                        <a:rPr lang="fr-FR" sz="1050" err="1">
                          <a:effectLst/>
                        </a:rPr>
                        <a:t>Inform</a:t>
                      </a:r>
                      <a:r>
                        <a:rPr lang="fr-FR" sz="1050">
                          <a:effectLst/>
                        </a:rPr>
                        <a:t> the management team and </a:t>
                      </a:r>
                      <a:r>
                        <a:rPr lang="fr-FR" sz="1050" err="1">
                          <a:effectLst/>
                        </a:rPr>
                        <a:t>adapt</a:t>
                      </a:r>
                      <a:r>
                        <a:rPr lang="fr-FR" sz="1050">
                          <a:effectLst/>
                        </a:rPr>
                        <a:t> </a:t>
                      </a:r>
                      <a:r>
                        <a:rPr lang="fr-FR" sz="1050" err="1">
                          <a:effectLst/>
                        </a:rPr>
                        <a:t>procurement</a:t>
                      </a:r>
                      <a:r>
                        <a:rPr lang="fr-FR" sz="1050">
                          <a:effectLst/>
                        </a:rPr>
                        <a:t> as </a:t>
                      </a:r>
                      <a:r>
                        <a:rPr lang="fr-FR" sz="1050" err="1">
                          <a:effectLst/>
                        </a:rPr>
                        <a:t>needed</a:t>
                      </a:r>
                      <a:r>
                        <a:rPr lang="fr-FR" sz="1050">
                          <a:effectLst/>
                        </a:rPr>
                        <a:t>.</a:t>
                      </a:r>
                      <a:endParaRPr lang="fr-FR" sz="1050" b="1">
                        <a:effectLst/>
                      </a:endParaRP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932500450"/>
                  </a:ext>
                </a:extLst>
              </a:tr>
              <a:tr h="526486">
                <a:tc>
                  <a:txBody>
                    <a:bodyPr/>
                    <a:lstStyle/>
                    <a:p>
                      <a:pPr algn="r" rtl="0" fontAlgn="ctr"/>
                      <a:r>
                        <a:rPr lang="fr-FR" sz="1200" b="1">
                          <a:solidFill>
                            <a:srgbClr val="242424"/>
                          </a:solidFill>
                          <a:effectLst/>
                          <a:latin typeface="Arial" panose="020B0604020202020204" pitchFamily="34" charset="0"/>
                        </a:rPr>
                        <a:t>No of Self Test distributed</a:t>
                      </a:r>
                    </a:p>
                  </a:txBody>
                  <a:tcPr marL="8549" marR="8549"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ctr"/>
                      <a:r>
                        <a:rPr lang="fr-FR" sz="1200">
                          <a:solidFill>
                            <a:srgbClr val="1F1F1F"/>
                          </a:solidFill>
                          <a:effectLst/>
                        </a:rPr>
                        <a:t>to monitor the use of tests to </a:t>
                      </a:r>
                      <a:r>
                        <a:rPr lang="fr-FR" sz="1200" err="1">
                          <a:solidFill>
                            <a:srgbClr val="1F1F1F"/>
                          </a:solidFill>
                          <a:effectLst/>
                        </a:rPr>
                        <a:t>ensure</a:t>
                      </a:r>
                      <a:r>
                        <a:rPr lang="fr-FR" sz="1200">
                          <a:solidFill>
                            <a:srgbClr val="1F1F1F"/>
                          </a:solidFill>
                          <a:effectLst/>
                        </a:rPr>
                        <a:t> no </a:t>
                      </a:r>
                      <a:r>
                        <a:rPr lang="fr-FR" sz="1200" err="1">
                          <a:solidFill>
                            <a:srgbClr val="1F1F1F"/>
                          </a:solidFill>
                          <a:effectLst/>
                        </a:rPr>
                        <a:t>shortage</a:t>
                      </a:r>
                      <a:r>
                        <a:rPr lang="fr-FR" sz="1200">
                          <a:solidFill>
                            <a:srgbClr val="1F1F1F"/>
                          </a:solidFill>
                          <a:effectLst/>
                        </a:rPr>
                        <a:t> or </a:t>
                      </a:r>
                      <a:r>
                        <a:rPr lang="fr-FR" sz="1200" err="1">
                          <a:solidFill>
                            <a:srgbClr val="1F1F1F"/>
                          </a:solidFill>
                          <a:effectLst/>
                        </a:rPr>
                        <a:t>excendent</a:t>
                      </a:r>
                      <a:r>
                        <a:rPr lang="fr-FR" sz="1200">
                          <a:solidFill>
                            <a:srgbClr val="1F1F1F"/>
                          </a:solidFill>
                          <a:effectLst/>
                        </a:rPr>
                        <a:t> of tests can </a:t>
                      </a:r>
                      <a:r>
                        <a:rPr lang="fr-FR" sz="1200" err="1">
                          <a:solidFill>
                            <a:srgbClr val="1F1F1F"/>
                          </a:solidFill>
                          <a:effectLst/>
                        </a:rPr>
                        <a:t>happen</a:t>
                      </a:r>
                      <a:r>
                        <a:rPr lang="fr-FR" sz="1200">
                          <a:solidFill>
                            <a:srgbClr val="1F1F1F"/>
                          </a:solidFill>
                          <a:effectLst/>
                        </a:rPr>
                        <a:t> for the </a:t>
                      </a:r>
                      <a:r>
                        <a:rPr lang="fr-FR" sz="1200" err="1">
                          <a:solidFill>
                            <a:srgbClr val="1F1F1F"/>
                          </a:solidFill>
                          <a:effectLst/>
                        </a:rPr>
                        <a:t>period</a:t>
                      </a:r>
                      <a:r>
                        <a:rPr lang="fr-FR" sz="1200">
                          <a:solidFill>
                            <a:srgbClr val="1F1F1F"/>
                          </a:solidFill>
                          <a:effectLst/>
                        </a:rPr>
                        <a:t> and </a:t>
                      </a:r>
                      <a:r>
                        <a:rPr lang="fr-FR" sz="1200" err="1">
                          <a:solidFill>
                            <a:srgbClr val="1F1F1F"/>
                          </a:solidFill>
                          <a:effectLst/>
                        </a:rPr>
                        <a:t>eventually</a:t>
                      </a:r>
                      <a:r>
                        <a:rPr lang="fr-FR" sz="1200">
                          <a:solidFill>
                            <a:srgbClr val="1F1F1F"/>
                          </a:solidFill>
                          <a:effectLst/>
                        </a:rPr>
                        <a:t> </a:t>
                      </a:r>
                      <a:r>
                        <a:rPr lang="fr-FR" sz="1200" err="1">
                          <a:solidFill>
                            <a:srgbClr val="1F1F1F"/>
                          </a:solidFill>
                          <a:effectLst/>
                        </a:rPr>
                        <a:t>being</a:t>
                      </a:r>
                      <a:r>
                        <a:rPr lang="fr-FR" sz="1200">
                          <a:solidFill>
                            <a:srgbClr val="1F1F1F"/>
                          </a:solidFill>
                          <a:effectLst/>
                        </a:rPr>
                        <a:t> able to </a:t>
                      </a:r>
                      <a:r>
                        <a:rPr lang="fr-FR" sz="1200" err="1">
                          <a:solidFill>
                            <a:srgbClr val="1F1F1F"/>
                          </a:solidFill>
                          <a:effectLst/>
                        </a:rPr>
                        <a:t>react</a:t>
                      </a:r>
                      <a:r>
                        <a:rPr lang="fr-FR" sz="1200">
                          <a:solidFill>
                            <a:srgbClr val="1F1F1F"/>
                          </a:solidFill>
                          <a:effectLst/>
                        </a:rPr>
                        <a:t> (plan </a:t>
                      </a:r>
                      <a:r>
                        <a:rPr lang="fr-FR" sz="1200" err="1">
                          <a:solidFill>
                            <a:srgbClr val="1F1F1F"/>
                          </a:solidFill>
                          <a:effectLst/>
                        </a:rPr>
                        <a:t>order</a:t>
                      </a:r>
                      <a:r>
                        <a:rPr lang="fr-FR" sz="1200">
                          <a:solidFill>
                            <a:srgbClr val="1F1F1F"/>
                          </a:solidFill>
                          <a:effectLst/>
                        </a:rPr>
                        <a:t> or plan donation)</a:t>
                      </a:r>
                      <a:endParaRPr lang="fr-FR" sz="1200" b="1">
                        <a:solidFill>
                          <a:srgbClr val="242424"/>
                        </a:solidFill>
                        <a:effectLst/>
                        <a:latin typeface="Arial" panose="020B0604020202020204" pitchFamily="34" charset="0"/>
                      </a:endParaRP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r>
                        <a:rPr lang="fr-FR" sz="1200" b="1">
                          <a:solidFill>
                            <a:srgbClr val="242424"/>
                          </a:solidFill>
                          <a:effectLst/>
                          <a:latin typeface="Aptos Narrow" panose="020B0004020202020204" pitchFamily="34" charset="0"/>
                        </a:rPr>
                        <a:t>stable (+/-10% over a 3 </a:t>
                      </a:r>
                      <a:r>
                        <a:rPr lang="fr-FR" sz="1200" b="1" err="1">
                          <a:solidFill>
                            <a:srgbClr val="242424"/>
                          </a:solidFill>
                          <a:effectLst/>
                          <a:latin typeface="Aptos Narrow" panose="020B0004020202020204" pitchFamily="34" charset="0"/>
                        </a:rPr>
                        <a:t>months</a:t>
                      </a:r>
                      <a:r>
                        <a:rPr lang="fr-FR" sz="1200" b="1">
                          <a:solidFill>
                            <a:srgbClr val="242424"/>
                          </a:solidFill>
                          <a:effectLst/>
                          <a:latin typeface="Aptos Narrow" panose="020B0004020202020204" pitchFamily="34" charset="0"/>
                        </a:rPr>
                        <a:t> </a:t>
                      </a:r>
                      <a:r>
                        <a:rPr lang="fr-FR" sz="1200" b="1" err="1">
                          <a:solidFill>
                            <a:srgbClr val="242424"/>
                          </a:solidFill>
                          <a:effectLst/>
                          <a:latin typeface="Aptos Narrow" panose="020B0004020202020204" pitchFamily="34" charset="0"/>
                        </a:rPr>
                        <a:t>period</a:t>
                      </a:r>
                      <a:r>
                        <a:rPr lang="fr-FR" sz="1200" b="1">
                          <a:solidFill>
                            <a:srgbClr val="242424"/>
                          </a:solidFill>
                          <a:effectLst/>
                          <a:latin typeface="Aptos Narrow" panose="020B0004020202020204" pitchFamily="34" charset="0"/>
                        </a:rPr>
                        <a:t>)</a:t>
                      </a: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r>
                        <a:rPr lang="fr-FR" sz="1050">
                          <a:effectLst/>
                        </a:rPr>
                        <a:t>if increased of number of tests performed over a 3 months period. Root cause analysis. Eg if Nb of test inferior to usual; Check availability of test kits and review order if needed; if Nb of test superior to usual review stock, monthly consuption, inform management team and adapt procurement</a:t>
                      </a:r>
                      <a:endParaRPr lang="fr-FR" sz="1050" b="1">
                        <a:solidFill>
                          <a:srgbClr val="242424"/>
                        </a:solidFill>
                        <a:effectLst/>
                        <a:latin typeface="Aptos Narrow" panose="020B0004020202020204" pitchFamily="34" charset="0"/>
                      </a:endParaRP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560087099"/>
                  </a:ext>
                </a:extLst>
              </a:tr>
              <a:tr h="407594">
                <a:tc>
                  <a:txBody>
                    <a:bodyPr/>
                    <a:lstStyle/>
                    <a:p>
                      <a:pPr algn="r" rtl="0" fontAlgn="ctr"/>
                      <a:r>
                        <a:rPr lang="fr-FR" sz="1200" b="1">
                          <a:effectLst/>
                        </a:rPr>
                        <a:t>No of day with kits shortage (for each test in use)</a:t>
                      </a:r>
                    </a:p>
                  </a:txBody>
                  <a:tcPr marL="8549" marR="8549"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ctr"/>
                      <a:r>
                        <a:rPr lang="fr-FR" sz="1200">
                          <a:effectLst/>
                        </a:rPr>
                        <a:t>to monitor if the procurment and supply plan correspond to the testing site needs. and being able to adapt if needed </a:t>
                      </a:r>
                      <a:endParaRPr lang="fr-FR" sz="1200" b="1">
                        <a:effectLst/>
                      </a:endParaRP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1200" b="1">
                          <a:effectLst/>
                        </a:rPr>
                        <a:t>0</a:t>
                      </a: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1050">
                          <a:effectLst/>
                        </a:rPr>
                        <a:t>in case of shortage, review stock, monthly consumption, inform management line and adapt procurement and suply chain</a:t>
                      </a:r>
                      <a:endParaRPr lang="fr-FR" sz="1050" b="1">
                        <a:effectLst/>
                      </a:endParaRP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885081656"/>
                  </a:ext>
                </a:extLst>
              </a:tr>
              <a:tr h="376061">
                <a:tc>
                  <a:txBody>
                    <a:bodyPr/>
                    <a:lstStyle/>
                    <a:p>
                      <a:pPr algn="r" rtl="0" fontAlgn="ctr"/>
                      <a:r>
                        <a:rPr lang="fr-FR" sz="1200" b="1">
                          <a:effectLst/>
                        </a:rPr>
                        <a:t>No of day with use of expired test kits (for each test in use)</a:t>
                      </a:r>
                    </a:p>
                  </a:txBody>
                  <a:tcPr marL="8549" marR="8549"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ctr"/>
                      <a:r>
                        <a:rPr lang="fr-FR" sz="1200">
                          <a:solidFill>
                            <a:srgbClr val="1F1F1F"/>
                          </a:solidFill>
                          <a:effectLst/>
                        </a:rPr>
                        <a:t>to monitor if the procurment and supply plan correspond to the testing site needs and being able to adapt if needed .</a:t>
                      </a:r>
                      <a:endParaRPr lang="fr-FR" sz="1200" b="1">
                        <a:effectLst/>
                      </a:endParaRP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fr-FR" sz="1200" b="1">
                          <a:effectLst/>
                        </a:rPr>
                        <a:t>0</a:t>
                      </a: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1050">
                          <a:effectLst/>
                        </a:rPr>
                        <a:t>in case of use of expired tests, review stock monthly consumption, inform management team and adapt procurement and suply chain. Conduct refresher training on importance of use of non expired tests, </a:t>
                      </a:r>
                      <a:endParaRPr lang="fr-FR" sz="1050" b="1">
                        <a:effectLst/>
                      </a:endParaRP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846465465"/>
                  </a:ext>
                </a:extLst>
              </a:tr>
              <a:tr h="526486">
                <a:tc>
                  <a:txBody>
                    <a:bodyPr/>
                    <a:lstStyle/>
                    <a:p>
                      <a:pPr algn="r" rtl="0" fontAlgn="ctr"/>
                      <a:r>
                        <a:rPr lang="fr-FR" sz="1200" b="1">
                          <a:effectLst/>
                        </a:rPr>
                        <a:t>% of reactive test (for each test in use)</a:t>
                      </a:r>
                    </a:p>
                  </a:txBody>
                  <a:tcPr marL="8549" marR="8549"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ctr"/>
                      <a:r>
                        <a:rPr lang="fr-FR" sz="1200">
                          <a:effectLst/>
                        </a:rPr>
                        <a:t>to monitor testing site results trend which should be stable over time. If a change occurs, root cause analysis should be done to understand why and implement corrective action if needed</a:t>
                      </a:r>
                      <a:endParaRPr lang="fr-FR" sz="1200" b="1">
                        <a:effectLst/>
                      </a:endParaRP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1200" b="1">
                          <a:effectLst/>
                        </a:rPr>
                        <a:t>stable (+/-10%)</a:t>
                      </a: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1050">
                          <a:effectLst/>
                        </a:rPr>
                        <a:t>if </a:t>
                      </a:r>
                      <a:r>
                        <a:rPr lang="fr-FR" sz="1050" err="1">
                          <a:effectLst/>
                        </a:rPr>
                        <a:t>unstable</a:t>
                      </a:r>
                      <a:r>
                        <a:rPr lang="fr-FR" sz="1050">
                          <a:effectLst/>
                        </a:rPr>
                        <a:t>, </a:t>
                      </a:r>
                      <a:r>
                        <a:rPr lang="fr-FR" sz="1050" err="1">
                          <a:effectLst/>
                        </a:rPr>
                        <a:t>conduct</a:t>
                      </a:r>
                      <a:r>
                        <a:rPr lang="fr-FR" sz="1050">
                          <a:effectLst/>
                        </a:rPr>
                        <a:t> root cause </a:t>
                      </a:r>
                      <a:r>
                        <a:rPr lang="fr-FR" sz="1050" err="1">
                          <a:effectLst/>
                        </a:rPr>
                        <a:t>analysis</a:t>
                      </a:r>
                      <a:r>
                        <a:rPr lang="fr-FR" sz="1050">
                          <a:effectLst/>
                        </a:rPr>
                        <a:t>: </a:t>
                      </a:r>
                      <a:r>
                        <a:rPr lang="fr-FR" sz="1050" err="1">
                          <a:effectLst/>
                        </a:rPr>
                        <a:t>investigate</a:t>
                      </a:r>
                      <a:r>
                        <a:rPr lang="fr-FR" sz="1050">
                          <a:effectLst/>
                        </a:rPr>
                        <a:t> </a:t>
                      </a:r>
                      <a:r>
                        <a:rPr lang="fr-FR" sz="1050" err="1">
                          <a:effectLst/>
                        </a:rPr>
                        <a:t>result</a:t>
                      </a:r>
                      <a:r>
                        <a:rPr lang="fr-FR" sz="1050">
                          <a:effectLst/>
                        </a:rPr>
                        <a:t> by batch </a:t>
                      </a:r>
                      <a:r>
                        <a:rPr lang="fr-FR" sz="1050" err="1">
                          <a:effectLst/>
                        </a:rPr>
                        <a:t>number</a:t>
                      </a:r>
                      <a:r>
                        <a:rPr lang="fr-FR" sz="1050">
                          <a:effectLst/>
                        </a:rPr>
                        <a:t>, by test provider, </a:t>
                      </a:r>
                      <a:r>
                        <a:rPr lang="fr-FR" sz="1050" err="1">
                          <a:effectLst/>
                        </a:rPr>
                        <a:t>review</a:t>
                      </a:r>
                      <a:r>
                        <a:rPr lang="fr-FR" sz="1050">
                          <a:effectLst/>
                        </a:rPr>
                        <a:t> IQC, EQA </a:t>
                      </a:r>
                      <a:r>
                        <a:rPr lang="fr-FR" sz="1050" err="1">
                          <a:effectLst/>
                        </a:rPr>
                        <a:t>results</a:t>
                      </a:r>
                      <a:r>
                        <a:rPr lang="fr-FR" sz="1050">
                          <a:effectLst/>
                        </a:rPr>
                        <a:t> and SOPs. </a:t>
                      </a:r>
                      <a:r>
                        <a:rPr lang="fr-FR" sz="1050" err="1">
                          <a:effectLst/>
                        </a:rPr>
                        <a:t>Investigate</a:t>
                      </a:r>
                      <a:r>
                        <a:rPr lang="fr-FR" sz="1050">
                          <a:effectLst/>
                        </a:rPr>
                        <a:t> if </a:t>
                      </a:r>
                      <a:r>
                        <a:rPr lang="fr-FR" sz="1050" err="1">
                          <a:effectLst/>
                        </a:rPr>
                        <a:t>testing</a:t>
                      </a:r>
                      <a:r>
                        <a:rPr lang="fr-FR" sz="1050">
                          <a:effectLst/>
                        </a:rPr>
                        <a:t> population has </a:t>
                      </a:r>
                      <a:r>
                        <a:rPr lang="fr-FR" sz="1050" err="1">
                          <a:effectLst/>
                        </a:rPr>
                        <a:t>changed</a:t>
                      </a:r>
                      <a:r>
                        <a:rPr lang="fr-FR" sz="1050">
                          <a:effectLst/>
                        </a:rPr>
                        <a:t> (</a:t>
                      </a:r>
                      <a:r>
                        <a:rPr lang="fr-FR" sz="1050" err="1">
                          <a:effectLst/>
                        </a:rPr>
                        <a:t>displaced</a:t>
                      </a:r>
                      <a:r>
                        <a:rPr lang="fr-FR" sz="1050">
                          <a:effectLst/>
                        </a:rPr>
                        <a:t> or </a:t>
                      </a:r>
                      <a:r>
                        <a:rPr lang="fr-FR" sz="1050" err="1">
                          <a:effectLst/>
                        </a:rPr>
                        <a:t>refugees</a:t>
                      </a:r>
                      <a:r>
                        <a:rPr lang="fr-FR" sz="1050">
                          <a:effectLst/>
                        </a:rPr>
                        <a:t>…). </a:t>
                      </a:r>
                      <a:r>
                        <a:rPr lang="fr-FR" sz="1050" err="1">
                          <a:effectLst/>
                        </a:rPr>
                        <a:t>Conduct</a:t>
                      </a:r>
                      <a:r>
                        <a:rPr lang="fr-FR" sz="1050">
                          <a:effectLst/>
                        </a:rPr>
                        <a:t> </a:t>
                      </a:r>
                      <a:r>
                        <a:rPr lang="fr-FR" sz="1050" err="1">
                          <a:effectLst/>
                        </a:rPr>
                        <a:t>refresher</a:t>
                      </a:r>
                      <a:r>
                        <a:rPr lang="fr-FR" sz="1050">
                          <a:effectLst/>
                        </a:rPr>
                        <a:t> trainings on use and </a:t>
                      </a:r>
                      <a:r>
                        <a:rPr lang="fr-FR" sz="1050" err="1">
                          <a:effectLst/>
                        </a:rPr>
                        <a:t>interpretation</a:t>
                      </a:r>
                      <a:r>
                        <a:rPr lang="fr-FR" sz="1050">
                          <a:effectLst/>
                        </a:rPr>
                        <a:t> of tests. </a:t>
                      </a:r>
                      <a:r>
                        <a:rPr lang="fr-FR" sz="1050" err="1">
                          <a:effectLst/>
                        </a:rPr>
                        <a:t>Implement</a:t>
                      </a:r>
                      <a:r>
                        <a:rPr lang="fr-FR" sz="1050">
                          <a:effectLst/>
                        </a:rPr>
                        <a:t> PMS </a:t>
                      </a:r>
                      <a:r>
                        <a:rPr lang="fr-FR" sz="1050" err="1">
                          <a:effectLst/>
                        </a:rPr>
                        <a:t>procedure</a:t>
                      </a:r>
                      <a:r>
                        <a:rPr lang="fr-FR" sz="1050">
                          <a:effectLst/>
                        </a:rPr>
                        <a:t> if </a:t>
                      </a:r>
                      <a:r>
                        <a:rPr lang="fr-FR" sz="1050" err="1">
                          <a:effectLst/>
                        </a:rPr>
                        <a:t>needed</a:t>
                      </a:r>
                      <a:r>
                        <a:rPr lang="fr-FR" sz="1050">
                          <a:effectLst/>
                        </a:rPr>
                        <a:t> </a:t>
                      </a:r>
                      <a:endParaRPr lang="fr-FR" sz="1050" b="1">
                        <a:effectLst/>
                      </a:endParaRP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290770411"/>
                  </a:ext>
                </a:extLst>
              </a:tr>
              <a:tr h="517008">
                <a:tc>
                  <a:txBody>
                    <a:bodyPr/>
                    <a:lstStyle/>
                    <a:p>
                      <a:pPr algn="r" rtl="0" fontAlgn="ctr"/>
                      <a:r>
                        <a:rPr lang="fr-FR" sz="1200" b="1">
                          <a:effectLst/>
                        </a:rPr>
                        <a:t>% invalid test (for each test in use)</a:t>
                      </a:r>
                    </a:p>
                  </a:txBody>
                  <a:tcPr marL="8549" marR="8549"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ctr"/>
                      <a:r>
                        <a:rPr lang="fr-FR" sz="1200">
                          <a:effectLst/>
                        </a:rPr>
                        <a:t>to monitor test invalid rate trend which should be stable and bellow 5%. If a change occurs, a root cause analysis should be done to understand why and implement corrective action if needed</a:t>
                      </a:r>
                      <a:endParaRPr lang="fr-FR" sz="1200" b="1">
                        <a:effectLst/>
                      </a:endParaRP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fr-FR" sz="1200" b="1">
                          <a:effectLst/>
                        </a:rPr>
                        <a:t>stable and &lt;5%</a:t>
                      </a: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1050">
                          <a:effectLst/>
                        </a:rPr>
                        <a:t>if above 5%, investigate by batch number, by test provider, review IQC, EQA results and SOPs. Conduct refresher training on use and interpretation of test, implement PMS procedure</a:t>
                      </a:r>
                      <a:endParaRPr lang="fr-FR" sz="1050" b="1">
                        <a:effectLst/>
                      </a:endParaRP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118005647"/>
                  </a:ext>
                </a:extLst>
              </a:tr>
              <a:tr h="727531">
                <a:tc>
                  <a:txBody>
                    <a:bodyPr/>
                    <a:lstStyle/>
                    <a:p>
                      <a:pPr algn="r" rtl="0" fontAlgn="ctr"/>
                      <a:r>
                        <a:rPr lang="fr-FR" sz="1200" b="1">
                          <a:effectLst/>
                        </a:rPr>
                        <a:t>EQA/PT scheme results (for each serology performed)</a:t>
                      </a:r>
                    </a:p>
                  </a:txBody>
                  <a:tcPr marL="8549" marR="8549"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ctr"/>
                      <a:r>
                        <a:rPr lang="fr-FR" sz="1200">
                          <a:effectLst/>
                        </a:rPr>
                        <a:t>to monitor </a:t>
                      </a:r>
                      <a:r>
                        <a:rPr lang="fr-FR" sz="1200" err="1">
                          <a:effectLst/>
                        </a:rPr>
                        <a:t>result</a:t>
                      </a:r>
                      <a:r>
                        <a:rPr lang="fr-FR" sz="1200">
                          <a:effectLst/>
                        </a:rPr>
                        <a:t> of EQA/PT </a:t>
                      </a:r>
                      <a:r>
                        <a:rPr lang="fr-FR" sz="1200" err="1">
                          <a:effectLst/>
                        </a:rPr>
                        <a:t>scheme</a:t>
                      </a:r>
                      <a:r>
                        <a:rPr lang="fr-FR" sz="1200">
                          <a:effectLst/>
                        </a:rPr>
                        <a:t>. in case of </a:t>
                      </a:r>
                      <a:r>
                        <a:rPr lang="fr-FR" sz="1200" err="1">
                          <a:effectLst/>
                        </a:rPr>
                        <a:t>unsatisfactory</a:t>
                      </a:r>
                      <a:r>
                        <a:rPr lang="fr-FR" sz="1200">
                          <a:effectLst/>
                        </a:rPr>
                        <a:t> </a:t>
                      </a:r>
                      <a:r>
                        <a:rPr lang="fr-FR" sz="1200" err="1">
                          <a:effectLst/>
                        </a:rPr>
                        <a:t>result</a:t>
                      </a:r>
                      <a:r>
                        <a:rPr lang="fr-FR" sz="1200">
                          <a:effectLst/>
                        </a:rPr>
                        <a:t>, root cause </a:t>
                      </a:r>
                      <a:r>
                        <a:rPr lang="fr-FR" sz="1200" err="1">
                          <a:effectLst/>
                        </a:rPr>
                        <a:t>analysis</a:t>
                      </a:r>
                      <a:r>
                        <a:rPr lang="fr-FR" sz="1200">
                          <a:effectLst/>
                        </a:rPr>
                        <a:t> </a:t>
                      </a:r>
                      <a:r>
                        <a:rPr lang="fr-FR" sz="1200" err="1">
                          <a:effectLst/>
                        </a:rPr>
                        <a:t>should</a:t>
                      </a:r>
                      <a:r>
                        <a:rPr lang="fr-FR" sz="1200">
                          <a:effectLst/>
                        </a:rPr>
                        <a:t> </a:t>
                      </a:r>
                      <a:r>
                        <a:rPr lang="fr-FR" sz="1200" err="1">
                          <a:effectLst/>
                        </a:rPr>
                        <a:t>be</a:t>
                      </a:r>
                      <a:r>
                        <a:rPr lang="fr-FR" sz="1200">
                          <a:effectLst/>
                        </a:rPr>
                        <a:t> </a:t>
                      </a:r>
                      <a:r>
                        <a:rPr lang="fr-FR" sz="1200" err="1">
                          <a:effectLst/>
                        </a:rPr>
                        <a:t>done</a:t>
                      </a:r>
                      <a:r>
                        <a:rPr lang="fr-FR" sz="1200">
                          <a:effectLst/>
                        </a:rPr>
                        <a:t> to </a:t>
                      </a:r>
                      <a:r>
                        <a:rPr lang="fr-FR" sz="1200" err="1">
                          <a:effectLst/>
                        </a:rPr>
                        <a:t>understand</a:t>
                      </a:r>
                      <a:r>
                        <a:rPr lang="fr-FR" sz="1200">
                          <a:effectLst/>
                        </a:rPr>
                        <a:t> </a:t>
                      </a:r>
                      <a:r>
                        <a:rPr lang="fr-FR" sz="1200" err="1">
                          <a:effectLst/>
                        </a:rPr>
                        <a:t>why</a:t>
                      </a:r>
                      <a:r>
                        <a:rPr lang="fr-FR" sz="1200">
                          <a:effectLst/>
                        </a:rPr>
                        <a:t> and </a:t>
                      </a:r>
                      <a:r>
                        <a:rPr lang="fr-FR" sz="1200" err="1">
                          <a:effectLst/>
                        </a:rPr>
                        <a:t>implement</a:t>
                      </a:r>
                      <a:r>
                        <a:rPr lang="fr-FR" sz="1200">
                          <a:effectLst/>
                        </a:rPr>
                        <a:t> corrective action to </a:t>
                      </a:r>
                      <a:r>
                        <a:rPr lang="fr-FR" sz="1200" err="1">
                          <a:effectLst/>
                        </a:rPr>
                        <a:t>improve</a:t>
                      </a:r>
                      <a:r>
                        <a:rPr lang="fr-FR" sz="1200">
                          <a:effectLst/>
                        </a:rPr>
                        <a:t> performance</a:t>
                      </a:r>
                      <a:endParaRPr lang="fr-FR" sz="1200" b="1">
                        <a:effectLst/>
                      </a:endParaRP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1200" b="1" err="1">
                          <a:effectLst/>
                        </a:rPr>
                        <a:t>pass</a:t>
                      </a:r>
                      <a:endParaRPr lang="fr-FR" sz="1200" b="1">
                        <a:effectLst/>
                      </a:endParaRP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1050">
                          <a:effectLst/>
                        </a:rPr>
                        <a:t>if "fail" </a:t>
                      </a:r>
                      <a:r>
                        <a:rPr lang="fr-FR" sz="1050" err="1">
                          <a:effectLst/>
                        </a:rPr>
                        <a:t>result</a:t>
                      </a:r>
                      <a:r>
                        <a:rPr lang="fr-FR" sz="1050">
                          <a:effectLst/>
                        </a:rPr>
                        <a:t>: </a:t>
                      </a:r>
                      <a:r>
                        <a:rPr lang="fr-FR" sz="1050" err="1">
                          <a:effectLst/>
                        </a:rPr>
                        <a:t>conduct</a:t>
                      </a:r>
                      <a:r>
                        <a:rPr lang="fr-FR" sz="1050">
                          <a:effectLst/>
                        </a:rPr>
                        <a:t> root cause </a:t>
                      </a:r>
                      <a:r>
                        <a:rPr lang="fr-FR" sz="1050" err="1">
                          <a:effectLst/>
                        </a:rPr>
                        <a:t>analysis</a:t>
                      </a:r>
                      <a:r>
                        <a:rPr lang="fr-FR" sz="1050">
                          <a:effectLst/>
                        </a:rPr>
                        <a:t>: by batch, by test providers, </a:t>
                      </a:r>
                      <a:r>
                        <a:rPr lang="fr-FR" sz="1050" err="1">
                          <a:effectLst/>
                        </a:rPr>
                        <a:t>review</a:t>
                      </a:r>
                      <a:r>
                        <a:rPr lang="fr-FR" sz="1050">
                          <a:effectLst/>
                        </a:rPr>
                        <a:t> SOPs, </a:t>
                      </a:r>
                      <a:r>
                        <a:rPr lang="fr-FR" sz="1050" err="1">
                          <a:effectLst/>
                        </a:rPr>
                        <a:t>conduct</a:t>
                      </a:r>
                      <a:r>
                        <a:rPr lang="fr-FR" sz="1050">
                          <a:effectLst/>
                        </a:rPr>
                        <a:t> </a:t>
                      </a:r>
                      <a:r>
                        <a:rPr lang="fr-FR" sz="1050" err="1">
                          <a:effectLst/>
                        </a:rPr>
                        <a:t>refresher</a:t>
                      </a:r>
                      <a:r>
                        <a:rPr lang="fr-FR" sz="1050">
                          <a:effectLst/>
                        </a:rPr>
                        <a:t> training </a:t>
                      </a:r>
                      <a:endParaRPr lang="fr-FR" sz="1050" b="1">
                        <a:effectLst/>
                      </a:endParaRPr>
                    </a:p>
                  </a:txBody>
                  <a:tcPr marL="8549" marR="854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895366502"/>
                  </a:ext>
                </a:extLst>
              </a:tr>
            </a:tbl>
          </a:graphicData>
        </a:graphic>
      </p:graphicFrame>
    </p:spTree>
    <p:extLst>
      <p:ext uri="{BB962C8B-B14F-4D97-AF65-F5344CB8AC3E}">
        <p14:creationId xmlns:p14="http://schemas.microsoft.com/office/powerpoint/2010/main" val="856381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D0F612-5C4F-622A-45BA-7D258D3F9240}"/>
              </a:ext>
            </a:extLst>
          </p:cNvPr>
          <p:cNvSpPr>
            <a:spLocks noGrp="1"/>
          </p:cNvSpPr>
          <p:nvPr>
            <p:ph type="title"/>
          </p:nvPr>
        </p:nvSpPr>
        <p:spPr>
          <a:xfrm>
            <a:off x="306858" y="146614"/>
            <a:ext cx="11444417" cy="942814"/>
          </a:xfrm>
        </p:spPr>
        <p:txBody>
          <a:bodyPr/>
          <a:lstStyle/>
          <a:p>
            <a:r>
              <a:rPr lang="fr-FR" err="1"/>
              <a:t>Testing</a:t>
            </a:r>
            <a:r>
              <a:rPr lang="fr-FR"/>
              <a:t> </a:t>
            </a:r>
            <a:r>
              <a:rPr lang="fr-FR" err="1"/>
              <a:t>activity</a:t>
            </a:r>
            <a:r>
              <a:rPr lang="fr-FR"/>
              <a:t> </a:t>
            </a:r>
            <a:r>
              <a:rPr lang="fr-FR" err="1"/>
              <a:t>indicators</a:t>
            </a:r>
            <a:r>
              <a:rPr lang="fr-FR"/>
              <a:t>, </a:t>
            </a:r>
            <a:r>
              <a:rPr lang="fr-FR" err="1"/>
              <a:t>pupose</a:t>
            </a:r>
            <a:r>
              <a:rPr lang="fr-FR"/>
              <a:t> and </a:t>
            </a:r>
            <a:r>
              <a:rPr lang="fr-FR" err="1"/>
              <a:t>target</a:t>
            </a:r>
            <a:r>
              <a:rPr lang="fr-FR"/>
              <a:t> values/range- </a:t>
            </a:r>
            <a:r>
              <a:rPr lang="fr-FR" err="1"/>
              <a:t>additional</a:t>
            </a:r>
            <a:r>
              <a:rPr lang="fr-FR"/>
              <a:t> HIV </a:t>
            </a:r>
            <a:r>
              <a:rPr lang="fr-FR" err="1"/>
              <a:t>testing</a:t>
            </a:r>
            <a:r>
              <a:rPr lang="fr-FR"/>
              <a:t> </a:t>
            </a:r>
            <a:r>
              <a:rPr lang="fr-FR" err="1"/>
              <a:t>specific</a:t>
            </a:r>
            <a:r>
              <a:rPr lang="fr-FR"/>
              <a:t> </a:t>
            </a:r>
            <a:r>
              <a:rPr lang="fr-FR" err="1"/>
              <a:t>indicators</a:t>
            </a:r>
            <a:endParaRPr lang="fr-FR"/>
          </a:p>
        </p:txBody>
      </p:sp>
      <p:sp>
        <p:nvSpPr>
          <p:cNvPr id="4" name="Espace réservé du pied de page 3">
            <a:extLst>
              <a:ext uri="{FF2B5EF4-FFF2-40B4-BE49-F238E27FC236}">
                <a16:creationId xmlns:a16="http://schemas.microsoft.com/office/drawing/2014/main" id="{A8CE6A5F-163A-CA28-AB3A-D39CC542CBB2}"/>
              </a:ext>
            </a:extLst>
          </p:cNvPr>
          <p:cNvSpPr>
            <a:spLocks noGrp="1"/>
          </p:cNvSpPr>
          <p:nvPr>
            <p:ph type="ftr" idx="11"/>
          </p:nvPr>
        </p:nvSpPr>
        <p:spPr/>
        <p:txBody>
          <a:bodyPr/>
          <a:lstStyle/>
          <a:p>
            <a:r>
              <a:rPr lang="en-US"/>
              <a:t>QMS non-lab testing sites; training package – v1.0 |  collect, review, </a:t>
            </a:r>
            <a:r>
              <a:rPr lang="en-US" err="1"/>
              <a:t>analyse</a:t>
            </a:r>
            <a:r>
              <a:rPr lang="en-US"/>
              <a:t> and use testing routine data</a:t>
            </a:r>
          </a:p>
        </p:txBody>
      </p:sp>
      <p:sp>
        <p:nvSpPr>
          <p:cNvPr id="5" name="Espace réservé du numéro de diapositive 4">
            <a:extLst>
              <a:ext uri="{FF2B5EF4-FFF2-40B4-BE49-F238E27FC236}">
                <a16:creationId xmlns:a16="http://schemas.microsoft.com/office/drawing/2014/main" id="{75AAD0A6-5AF8-56BB-62D8-23D5C4B5A5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graphicFrame>
        <p:nvGraphicFramePr>
          <p:cNvPr id="6" name="Tableau 5">
            <a:extLst>
              <a:ext uri="{FF2B5EF4-FFF2-40B4-BE49-F238E27FC236}">
                <a16:creationId xmlns:a16="http://schemas.microsoft.com/office/drawing/2014/main" id="{5E40A778-0DC5-BBF8-81CA-B40257A1D359}"/>
              </a:ext>
            </a:extLst>
          </p:cNvPr>
          <p:cNvGraphicFramePr>
            <a:graphicFrameLocks noGrp="1"/>
          </p:cNvGraphicFramePr>
          <p:nvPr>
            <p:extLst>
              <p:ext uri="{D42A27DB-BD31-4B8C-83A1-F6EECF244321}">
                <p14:modId xmlns:p14="http://schemas.microsoft.com/office/powerpoint/2010/main" val="3588799896"/>
              </p:ext>
            </p:extLst>
          </p:nvPr>
        </p:nvGraphicFramePr>
        <p:xfrm>
          <a:off x="566354" y="1866077"/>
          <a:ext cx="10515600" cy="4110111"/>
        </p:xfrm>
        <a:graphic>
          <a:graphicData uri="http://schemas.openxmlformats.org/drawingml/2006/table">
            <a:tbl>
              <a:tblPr/>
              <a:tblGrid>
                <a:gridCol w="2798581">
                  <a:extLst>
                    <a:ext uri="{9D8B030D-6E8A-4147-A177-3AD203B41FA5}">
                      <a16:colId xmlns:a16="http://schemas.microsoft.com/office/drawing/2014/main" val="3133264905"/>
                    </a:ext>
                  </a:extLst>
                </a:gridCol>
                <a:gridCol w="2798581">
                  <a:extLst>
                    <a:ext uri="{9D8B030D-6E8A-4147-A177-3AD203B41FA5}">
                      <a16:colId xmlns:a16="http://schemas.microsoft.com/office/drawing/2014/main" val="1187749109"/>
                    </a:ext>
                  </a:extLst>
                </a:gridCol>
                <a:gridCol w="1283071">
                  <a:extLst>
                    <a:ext uri="{9D8B030D-6E8A-4147-A177-3AD203B41FA5}">
                      <a16:colId xmlns:a16="http://schemas.microsoft.com/office/drawing/2014/main" val="833329134"/>
                    </a:ext>
                  </a:extLst>
                </a:gridCol>
                <a:gridCol w="3635367">
                  <a:extLst>
                    <a:ext uri="{9D8B030D-6E8A-4147-A177-3AD203B41FA5}">
                      <a16:colId xmlns:a16="http://schemas.microsoft.com/office/drawing/2014/main" val="722627202"/>
                    </a:ext>
                  </a:extLst>
                </a:gridCol>
              </a:tblGrid>
              <a:tr h="269631">
                <a:tc gridSpan="4">
                  <a:txBody>
                    <a:bodyPr/>
                    <a:lstStyle/>
                    <a:p>
                      <a:pPr algn="ctr" rtl="0" fontAlgn="ctr"/>
                      <a:r>
                        <a:rPr lang="fr-FR" sz="1400" b="1">
                          <a:effectLst/>
                        </a:rPr>
                        <a:t>Specific to HIV testing:</a:t>
                      </a:r>
                    </a:p>
                  </a:txBody>
                  <a:tcPr marL="27893" marR="2789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66664230"/>
                  </a:ext>
                </a:extLst>
              </a:tr>
              <a:tr h="1457866">
                <a:tc>
                  <a:txBody>
                    <a:bodyPr/>
                    <a:lstStyle/>
                    <a:p>
                      <a:pPr algn="r" rtl="0" fontAlgn="ctr"/>
                      <a:r>
                        <a:rPr lang="fr-FR" sz="1200" b="1">
                          <a:effectLst/>
                        </a:rPr>
                        <a:t>% of HIV pos clients</a:t>
                      </a:r>
                    </a:p>
                  </a:txBody>
                  <a:tcPr marL="27893" marR="27893"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r>
                        <a:rPr lang="fr-FR" sz="1400">
                          <a:effectLst/>
                        </a:rPr>
                        <a:t>to monitor testing site results trend which should be stable over time. If a change occurs, root cause analysis should be done to understand why and implement corrective action if needed</a:t>
                      </a:r>
                    </a:p>
                  </a:txBody>
                  <a:tcPr marL="27893" marR="278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ctr"/>
                      <a:r>
                        <a:rPr lang="fr-FR" sz="1200" b="1">
                          <a:effectLst/>
                        </a:rPr>
                        <a:t>stable (+/-10%)</a:t>
                      </a:r>
                    </a:p>
                  </a:txBody>
                  <a:tcPr marL="27893" marR="278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r>
                        <a:rPr lang="fr-FR" sz="1400">
                          <a:effectLst/>
                        </a:rPr>
                        <a:t>if unstable, conduct root cause analysis: investigate result by batch number, by test provider, review IQC, EQA results and SOPs. Investigate if testing population has changed (displaced or refugees…). Conduct refresher trainings on use and interpretation of tests. Implement PMS procedure if needed </a:t>
                      </a:r>
                    </a:p>
                  </a:txBody>
                  <a:tcPr marL="27893" marR="27893"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extLst>
                  <a:ext uri="{0D108BD9-81ED-4DB2-BD59-A6C34878D82A}">
                    <a16:rowId xmlns:a16="http://schemas.microsoft.com/office/drawing/2014/main" val="2547781960"/>
                  </a:ext>
                </a:extLst>
              </a:tr>
              <a:tr h="1041333">
                <a:tc>
                  <a:txBody>
                    <a:bodyPr/>
                    <a:lstStyle/>
                    <a:p>
                      <a:pPr algn="r" rtl="0" fontAlgn="ctr"/>
                      <a:r>
                        <a:rPr lang="fr-FR" sz="1200" b="1">
                          <a:effectLst/>
                        </a:rPr>
                        <a:t>% of pos serology with 3 consecutive reactive tests</a:t>
                      </a:r>
                    </a:p>
                  </a:txBody>
                  <a:tcPr marL="27893" marR="27893"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r>
                        <a:rPr lang="fr-FR" sz="1400">
                          <a:effectLst/>
                        </a:rPr>
                        <a:t>to monitor the capacity of the testing provider to interpret the national algorithm properly and implement corrective action if it is not the case</a:t>
                      </a:r>
                    </a:p>
                  </a:txBody>
                  <a:tcPr marL="27893" marR="278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ctr"/>
                      <a:r>
                        <a:rPr lang="fr-FR" sz="1200" b="1">
                          <a:effectLst/>
                        </a:rPr>
                        <a:t>100% of pos serology </a:t>
                      </a:r>
                    </a:p>
                  </a:txBody>
                  <a:tcPr marL="27893" marR="278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r>
                        <a:rPr lang="fr-FR" sz="1400">
                          <a:effectLst/>
                        </a:rPr>
                        <a:t>if not 100%. Check availability of test kits and adapt procurement and suply chain if needed and organize refresher training on the 3 tests algorithm interpretation</a:t>
                      </a:r>
                    </a:p>
                  </a:txBody>
                  <a:tcPr marL="27893" marR="27893"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extLst>
                  <a:ext uri="{0D108BD9-81ED-4DB2-BD59-A6C34878D82A}">
                    <a16:rowId xmlns:a16="http://schemas.microsoft.com/office/drawing/2014/main" val="1676339950"/>
                  </a:ext>
                </a:extLst>
              </a:tr>
              <a:tr h="1249599">
                <a:tc>
                  <a:txBody>
                    <a:bodyPr/>
                    <a:lstStyle/>
                    <a:p>
                      <a:pPr algn="r" rtl="0" fontAlgn="ctr"/>
                      <a:r>
                        <a:rPr lang="fr-FR" sz="1200" b="1">
                          <a:effectLst/>
                        </a:rPr>
                        <a:t>% of </a:t>
                      </a:r>
                      <a:r>
                        <a:rPr lang="fr-FR" sz="1200" b="1" err="1">
                          <a:effectLst/>
                        </a:rPr>
                        <a:t>inconclusive</a:t>
                      </a:r>
                      <a:r>
                        <a:rPr lang="fr-FR" sz="1200" b="1">
                          <a:effectLst/>
                        </a:rPr>
                        <a:t> </a:t>
                      </a:r>
                      <a:r>
                        <a:rPr lang="fr-FR" sz="1200" b="1" err="1">
                          <a:effectLst/>
                        </a:rPr>
                        <a:t>results</a:t>
                      </a:r>
                      <a:r>
                        <a:rPr lang="fr-FR" sz="1200" b="1">
                          <a:effectLst/>
                        </a:rPr>
                        <a:t> (</a:t>
                      </a:r>
                      <a:r>
                        <a:rPr lang="fr-FR" sz="1200" b="1" err="1">
                          <a:effectLst/>
                        </a:rPr>
                        <a:t>disagreement</a:t>
                      </a:r>
                      <a:r>
                        <a:rPr lang="fr-FR" sz="1200" b="1">
                          <a:effectLst/>
                        </a:rPr>
                        <a:t> </a:t>
                      </a:r>
                      <a:r>
                        <a:rPr lang="fr-FR" sz="1200" b="1" err="1">
                          <a:effectLst/>
                        </a:rPr>
                        <a:t>between</a:t>
                      </a:r>
                      <a:r>
                        <a:rPr lang="fr-FR" sz="1200" b="1">
                          <a:effectLst/>
                        </a:rPr>
                        <a:t> A1, A2 and A3) </a:t>
                      </a:r>
                    </a:p>
                  </a:txBody>
                  <a:tcPr marL="27893" marR="27893"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tc>
                  <a:txBody>
                    <a:bodyPr/>
                    <a:lstStyle/>
                    <a:p>
                      <a:pPr rtl="0" fontAlgn="ctr"/>
                      <a:r>
                        <a:rPr lang="fr-FR" sz="1400">
                          <a:effectLst/>
                        </a:rPr>
                        <a:t>to monitor testing site results trend which should be stable over time. If a change occurs, root cause analysis should be done to understand why and implement corrective action if needed</a:t>
                      </a:r>
                    </a:p>
                  </a:txBody>
                  <a:tcPr marL="27893" marR="278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tc>
                  <a:txBody>
                    <a:bodyPr/>
                    <a:lstStyle/>
                    <a:p>
                      <a:pPr algn="ctr" rtl="0" fontAlgn="ctr"/>
                      <a:r>
                        <a:rPr lang="fr-FR" sz="1200" b="1">
                          <a:effectLst/>
                        </a:rPr>
                        <a:t>&lt;2%</a:t>
                      </a:r>
                    </a:p>
                  </a:txBody>
                  <a:tcPr marL="27893" marR="278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tc>
                  <a:txBody>
                    <a:bodyPr/>
                    <a:lstStyle/>
                    <a:p>
                      <a:pPr rtl="0" fontAlgn="ctr"/>
                      <a:r>
                        <a:rPr lang="fr-FR" sz="1400">
                          <a:effectLst/>
                        </a:rPr>
                        <a:t>if &gt;2% </a:t>
                      </a:r>
                      <a:r>
                        <a:rPr lang="fr-FR" sz="1400" err="1">
                          <a:effectLst/>
                        </a:rPr>
                        <a:t>conduct</a:t>
                      </a:r>
                      <a:r>
                        <a:rPr lang="fr-FR" sz="1400">
                          <a:effectLst/>
                        </a:rPr>
                        <a:t> root cause </a:t>
                      </a:r>
                      <a:r>
                        <a:rPr lang="fr-FR" sz="1400" err="1">
                          <a:effectLst/>
                        </a:rPr>
                        <a:t>analysis</a:t>
                      </a:r>
                      <a:r>
                        <a:rPr lang="fr-FR" sz="1400">
                          <a:effectLst/>
                        </a:rPr>
                        <a:t>: </a:t>
                      </a:r>
                      <a:r>
                        <a:rPr lang="fr-FR" sz="1400" err="1">
                          <a:effectLst/>
                        </a:rPr>
                        <a:t>investigate</a:t>
                      </a:r>
                      <a:r>
                        <a:rPr lang="fr-FR" sz="1400">
                          <a:effectLst/>
                        </a:rPr>
                        <a:t> by batch </a:t>
                      </a:r>
                      <a:r>
                        <a:rPr lang="fr-FR" sz="1400" err="1">
                          <a:effectLst/>
                        </a:rPr>
                        <a:t>number</a:t>
                      </a:r>
                      <a:r>
                        <a:rPr lang="fr-FR" sz="1400">
                          <a:effectLst/>
                        </a:rPr>
                        <a:t>, by test provider, </a:t>
                      </a:r>
                      <a:r>
                        <a:rPr lang="fr-FR" sz="1400" err="1">
                          <a:effectLst/>
                        </a:rPr>
                        <a:t>conduct</a:t>
                      </a:r>
                      <a:r>
                        <a:rPr lang="fr-FR" sz="1400">
                          <a:effectLst/>
                        </a:rPr>
                        <a:t> training on use and </a:t>
                      </a:r>
                      <a:r>
                        <a:rPr lang="fr-FR" sz="1400" err="1">
                          <a:effectLst/>
                        </a:rPr>
                        <a:t>interpretation</a:t>
                      </a:r>
                      <a:r>
                        <a:rPr lang="fr-FR" sz="1400">
                          <a:effectLst/>
                        </a:rPr>
                        <a:t> of test. </a:t>
                      </a:r>
                      <a:r>
                        <a:rPr lang="fr-FR" sz="1400" err="1">
                          <a:effectLst/>
                        </a:rPr>
                        <a:t>Implement</a:t>
                      </a:r>
                      <a:r>
                        <a:rPr lang="fr-FR" sz="1400">
                          <a:effectLst/>
                        </a:rPr>
                        <a:t> PMS if </a:t>
                      </a:r>
                      <a:r>
                        <a:rPr lang="fr-FR" sz="1400" err="1">
                          <a:effectLst/>
                        </a:rPr>
                        <a:t>needed</a:t>
                      </a:r>
                      <a:r>
                        <a:rPr lang="fr-FR" sz="1400">
                          <a:effectLst/>
                        </a:rPr>
                        <a:t> </a:t>
                      </a:r>
                    </a:p>
                  </a:txBody>
                  <a:tcPr marL="27893" marR="27893"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254404665"/>
                  </a:ext>
                </a:extLst>
              </a:tr>
            </a:tbl>
          </a:graphicData>
        </a:graphic>
      </p:graphicFrame>
      <p:graphicFrame>
        <p:nvGraphicFramePr>
          <p:cNvPr id="7" name="Tableau 6">
            <a:extLst>
              <a:ext uri="{FF2B5EF4-FFF2-40B4-BE49-F238E27FC236}">
                <a16:creationId xmlns:a16="http://schemas.microsoft.com/office/drawing/2014/main" id="{3067B44C-CFE6-41C9-5743-88B14C92D46F}"/>
              </a:ext>
            </a:extLst>
          </p:cNvPr>
          <p:cNvGraphicFramePr>
            <a:graphicFrameLocks noGrp="1"/>
          </p:cNvGraphicFramePr>
          <p:nvPr>
            <p:extLst>
              <p:ext uri="{D42A27DB-BD31-4B8C-83A1-F6EECF244321}">
                <p14:modId xmlns:p14="http://schemas.microsoft.com/office/powerpoint/2010/main" val="891689987"/>
              </p:ext>
            </p:extLst>
          </p:nvPr>
        </p:nvGraphicFramePr>
        <p:xfrm>
          <a:off x="566354" y="1469590"/>
          <a:ext cx="10515600" cy="390500"/>
        </p:xfrm>
        <a:graphic>
          <a:graphicData uri="http://schemas.openxmlformats.org/drawingml/2006/table">
            <a:tbl>
              <a:tblPr/>
              <a:tblGrid>
                <a:gridCol w="2798581">
                  <a:extLst>
                    <a:ext uri="{9D8B030D-6E8A-4147-A177-3AD203B41FA5}">
                      <a16:colId xmlns:a16="http://schemas.microsoft.com/office/drawing/2014/main" val="1640328097"/>
                    </a:ext>
                  </a:extLst>
                </a:gridCol>
                <a:gridCol w="2798581">
                  <a:extLst>
                    <a:ext uri="{9D8B030D-6E8A-4147-A177-3AD203B41FA5}">
                      <a16:colId xmlns:a16="http://schemas.microsoft.com/office/drawing/2014/main" val="2498670110"/>
                    </a:ext>
                  </a:extLst>
                </a:gridCol>
                <a:gridCol w="1283071">
                  <a:extLst>
                    <a:ext uri="{9D8B030D-6E8A-4147-A177-3AD203B41FA5}">
                      <a16:colId xmlns:a16="http://schemas.microsoft.com/office/drawing/2014/main" val="807556296"/>
                    </a:ext>
                  </a:extLst>
                </a:gridCol>
                <a:gridCol w="3635367">
                  <a:extLst>
                    <a:ext uri="{9D8B030D-6E8A-4147-A177-3AD203B41FA5}">
                      <a16:colId xmlns:a16="http://schemas.microsoft.com/office/drawing/2014/main" val="2078049968"/>
                    </a:ext>
                  </a:extLst>
                </a:gridCol>
              </a:tblGrid>
              <a:tr h="390500">
                <a:tc>
                  <a:txBody>
                    <a:bodyPr/>
                    <a:lstStyle/>
                    <a:p>
                      <a:pPr algn="ctr" rtl="0" fontAlgn="ctr"/>
                      <a:r>
                        <a:rPr lang="fr-FR" sz="1200" b="1">
                          <a:effectLst/>
                        </a:rPr>
                        <a:t>Indicators (for each type of tests performed)</a:t>
                      </a:r>
                    </a:p>
                  </a:txBody>
                  <a:tcPr marL="27893" marR="27893"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r>
                        <a:rPr lang="fr-FR" sz="1200" b="1">
                          <a:effectLst/>
                        </a:rPr>
                        <a:t>Objective</a:t>
                      </a:r>
                    </a:p>
                  </a:txBody>
                  <a:tcPr marL="27893" marR="278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r>
                        <a:rPr lang="fr-FR" sz="1200" b="1">
                          <a:effectLst/>
                        </a:rPr>
                        <a:t>expected results</a:t>
                      </a:r>
                    </a:p>
                  </a:txBody>
                  <a:tcPr marL="27893" marR="278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r>
                        <a:rPr lang="fr-FR" sz="1200" b="1">
                          <a:effectLst/>
                        </a:rPr>
                        <a:t>E.g. of actions if </a:t>
                      </a:r>
                      <a:r>
                        <a:rPr lang="fr-FR" sz="1200" b="1" err="1">
                          <a:effectLst/>
                        </a:rPr>
                        <a:t>result</a:t>
                      </a:r>
                      <a:r>
                        <a:rPr lang="fr-FR" sz="1200" b="1">
                          <a:effectLst/>
                        </a:rPr>
                        <a:t> not as </a:t>
                      </a:r>
                      <a:r>
                        <a:rPr lang="fr-FR" sz="1200" b="1" err="1">
                          <a:effectLst/>
                        </a:rPr>
                        <a:t>expected</a:t>
                      </a:r>
                      <a:endParaRPr lang="fr-FR" sz="1200" b="1">
                        <a:effectLst/>
                      </a:endParaRPr>
                    </a:p>
                  </a:txBody>
                  <a:tcPr marL="27893" marR="27893"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2098983"/>
                  </a:ext>
                </a:extLst>
              </a:tr>
            </a:tbl>
          </a:graphicData>
        </a:graphic>
      </p:graphicFrame>
    </p:spTree>
    <p:extLst>
      <p:ext uri="{BB962C8B-B14F-4D97-AF65-F5344CB8AC3E}">
        <p14:creationId xmlns:p14="http://schemas.microsoft.com/office/powerpoint/2010/main" val="415784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8"/>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a:t>How to </a:t>
            </a:r>
            <a:r>
              <a:rPr lang="fr-FR" err="1"/>
              <a:t>calculate</a:t>
            </a:r>
            <a:r>
              <a:rPr lang="fr-FR"/>
              <a:t> </a:t>
            </a:r>
            <a:r>
              <a:rPr lang="fr-FR" err="1"/>
              <a:t>indicators</a:t>
            </a:r>
            <a:r>
              <a:rPr lang="fr-FR"/>
              <a:t> ? </a:t>
            </a:r>
            <a:br>
              <a:rPr lang="fr-FR"/>
            </a:br>
            <a:r>
              <a:rPr lang="fr-FR" err="1"/>
              <a:t>Using</a:t>
            </a:r>
            <a:r>
              <a:rPr lang="fr-FR"/>
              <a:t> data </a:t>
            </a:r>
            <a:r>
              <a:rPr lang="fr-FR" err="1"/>
              <a:t>included</a:t>
            </a:r>
            <a:r>
              <a:rPr lang="fr-FR"/>
              <a:t> in </a:t>
            </a:r>
            <a:r>
              <a:rPr lang="fr-FR" err="1"/>
              <a:t>testing</a:t>
            </a:r>
            <a:r>
              <a:rPr lang="fr-FR"/>
              <a:t> </a:t>
            </a:r>
            <a:r>
              <a:rPr lang="fr-FR" err="1"/>
              <a:t>register</a:t>
            </a:r>
            <a:endParaRPr/>
          </a:p>
        </p:txBody>
      </p:sp>
      <p:sp>
        <p:nvSpPr>
          <p:cNvPr id="195" name="Google Shape;195;p38"/>
          <p:cNvSpPr txBox="1">
            <a:spLocks noGrp="1"/>
          </p:cNvSpPr>
          <p:nvPr>
            <p:ph type="body" idx="1"/>
          </p:nvPr>
        </p:nvSpPr>
        <p:spPr>
          <a:xfrm>
            <a:off x="541637" y="1589540"/>
            <a:ext cx="11322413" cy="444076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1000"/>
              </a:spcBef>
              <a:spcAft>
                <a:spcPts val="0"/>
              </a:spcAft>
              <a:buClr>
                <a:schemeClr val="accent1"/>
              </a:buClr>
              <a:buSzPts val="2000"/>
              <a:buNone/>
            </a:pPr>
            <a:r>
              <a:rPr lang="fr-FR" sz="2800" err="1"/>
              <a:t>Indicators</a:t>
            </a:r>
            <a:r>
              <a:rPr lang="fr-FR" sz="2800"/>
              <a:t> must </a:t>
            </a:r>
            <a:r>
              <a:rPr lang="fr-FR" sz="2800" err="1"/>
              <a:t>be</a:t>
            </a:r>
            <a:r>
              <a:rPr lang="fr-FR" sz="2800"/>
              <a:t>:</a:t>
            </a:r>
          </a:p>
          <a:p>
            <a:pPr marL="571500" lvl="0" indent="-342900" algn="l" rtl="0">
              <a:lnSpc>
                <a:spcPct val="100000"/>
              </a:lnSpc>
              <a:spcBef>
                <a:spcPts val="1000"/>
              </a:spcBef>
              <a:spcAft>
                <a:spcPts val="0"/>
              </a:spcAft>
              <a:buClr>
                <a:schemeClr val="accent1"/>
              </a:buClr>
              <a:buSzPts val="2000"/>
              <a:buFontTx/>
              <a:buChar char="-"/>
            </a:pPr>
            <a:r>
              <a:rPr lang="fr-FR" sz="2800" err="1"/>
              <a:t>Calculated</a:t>
            </a:r>
            <a:r>
              <a:rPr lang="fr-FR" sz="2800"/>
              <a:t> and </a:t>
            </a:r>
            <a:r>
              <a:rPr lang="fr-FR" sz="2800" err="1"/>
              <a:t>recorded</a:t>
            </a:r>
            <a:r>
              <a:rPr lang="fr-FR" sz="2800"/>
              <a:t> in the </a:t>
            </a:r>
            <a:r>
              <a:rPr lang="fr-FR" sz="2800" err="1"/>
              <a:t>indicator</a:t>
            </a:r>
            <a:r>
              <a:rPr lang="fr-FR" sz="2800"/>
              <a:t> </a:t>
            </a:r>
            <a:r>
              <a:rPr lang="fr-FR" sz="2800" err="1"/>
              <a:t>reporting</a:t>
            </a:r>
            <a:r>
              <a:rPr lang="fr-FR" sz="2800"/>
              <a:t> </a:t>
            </a:r>
            <a:r>
              <a:rPr lang="fr-FR" sz="2800" err="1"/>
              <a:t>form</a:t>
            </a:r>
            <a:r>
              <a:rPr lang="fr-FR" sz="2800"/>
              <a:t> </a:t>
            </a:r>
            <a:r>
              <a:rPr lang="fr-FR" sz="2800" err="1"/>
              <a:t>monthly</a:t>
            </a:r>
            <a:r>
              <a:rPr lang="fr-FR" sz="2800"/>
              <a:t> </a:t>
            </a:r>
          </a:p>
          <a:p>
            <a:pPr marL="571500" lvl="0" indent="-342900" algn="l" rtl="0">
              <a:lnSpc>
                <a:spcPct val="100000"/>
              </a:lnSpc>
              <a:spcBef>
                <a:spcPts val="1000"/>
              </a:spcBef>
              <a:spcAft>
                <a:spcPts val="0"/>
              </a:spcAft>
              <a:buClr>
                <a:schemeClr val="accent1"/>
              </a:buClr>
              <a:buSzPts val="2000"/>
              <a:buFontTx/>
              <a:buChar char="-"/>
            </a:pPr>
            <a:r>
              <a:rPr lang="fr-FR" sz="2800" err="1"/>
              <a:t>Reviewed</a:t>
            </a:r>
            <a:r>
              <a:rPr lang="fr-FR" sz="2800"/>
              <a:t> in the </a:t>
            </a:r>
            <a:r>
              <a:rPr lang="fr-FR" sz="2800" err="1"/>
              <a:t>testing</a:t>
            </a:r>
            <a:r>
              <a:rPr lang="fr-FR" sz="2800"/>
              <a:t> site, by the </a:t>
            </a:r>
            <a:r>
              <a:rPr lang="fr-FR" sz="2800" err="1"/>
              <a:t>supervisor</a:t>
            </a:r>
            <a:r>
              <a:rPr lang="fr-FR" sz="2800"/>
              <a:t> </a:t>
            </a:r>
            <a:r>
              <a:rPr lang="fr-FR" sz="2800" err="1"/>
              <a:t>monthly</a:t>
            </a:r>
            <a:endParaRPr lang="fr-FR" sz="2800"/>
          </a:p>
          <a:p>
            <a:pPr marL="571500" lvl="0" indent="-342900">
              <a:buFontTx/>
              <a:buChar char="-"/>
            </a:pPr>
            <a:r>
              <a:rPr lang="fr-FR" sz="2800" err="1"/>
              <a:t>Analysed</a:t>
            </a:r>
            <a:r>
              <a:rPr lang="fr-FR" sz="2800"/>
              <a:t> in the </a:t>
            </a:r>
            <a:r>
              <a:rPr lang="fr-FR" sz="2800" err="1"/>
              <a:t>testing</a:t>
            </a:r>
            <a:r>
              <a:rPr lang="fr-FR" sz="2800"/>
              <a:t> site, by the </a:t>
            </a:r>
            <a:r>
              <a:rPr lang="fr-FR" sz="2800" err="1"/>
              <a:t>supervisor</a:t>
            </a:r>
            <a:r>
              <a:rPr lang="fr-FR" sz="2800"/>
              <a:t> </a:t>
            </a:r>
            <a:r>
              <a:rPr lang="fr-FR" sz="2800" err="1"/>
              <a:t>monthly</a:t>
            </a:r>
            <a:endParaRPr lang="fr-FR" sz="2800"/>
          </a:p>
          <a:p>
            <a:pPr marL="571500" lvl="0" indent="-342900">
              <a:buFontTx/>
              <a:buChar char="-"/>
            </a:pPr>
            <a:r>
              <a:rPr lang="fr-FR" sz="2800"/>
              <a:t>Actions </a:t>
            </a:r>
            <a:r>
              <a:rPr lang="fr-FR" sz="2800" err="1"/>
              <a:t>should</a:t>
            </a:r>
            <a:r>
              <a:rPr lang="fr-FR" sz="2800"/>
              <a:t> </a:t>
            </a:r>
            <a:r>
              <a:rPr lang="fr-FR" sz="2800" err="1"/>
              <a:t>be</a:t>
            </a:r>
            <a:r>
              <a:rPr lang="fr-FR" sz="2800"/>
              <a:t> </a:t>
            </a:r>
            <a:r>
              <a:rPr lang="fr-FR" sz="2800" err="1"/>
              <a:t>taken</a:t>
            </a:r>
            <a:r>
              <a:rPr lang="fr-FR" sz="2800"/>
              <a:t> if </a:t>
            </a:r>
            <a:r>
              <a:rPr lang="fr-FR" sz="2800" err="1"/>
              <a:t>needed</a:t>
            </a:r>
            <a:r>
              <a:rPr lang="fr-FR" sz="2800"/>
              <a:t> (</a:t>
            </a:r>
            <a:r>
              <a:rPr lang="fr-FR" sz="2800" err="1"/>
              <a:t>inform</a:t>
            </a:r>
            <a:r>
              <a:rPr lang="fr-FR" sz="2800"/>
              <a:t>, </a:t>
            </a:r>
            <a:r>
              <a:rPr lang="fr-FR" sz="2800" err="1"/>
              <a:t>decide</a:t>
            </a:r>
            <a:r>
              <a:rPr lang="fr-FR" sz="2800"/>
              <a:t> and </a:t>
            </a:r>
            <a:r>
              <a:rPr lang="fr-FR" sz="2800" err="1"/>
              <a:t>implement</a:t>
            </a:r>
            <a:r>
              <a:rPr lang="fr-FR" sz="2800"/>
              <a:t> </a:t>
            </a:r>
            <a:r>
              <a:rPr lang="fr-FR" sz="2800" err="1"/>
              <a:t>preventive</a:t>
            </a:r>
            <a:r>
              <a:rPr lang="fr-FR" sz="2800"/>
              <a:t> and corrective actions, PMS </a:t>
            </a:r>
            <a:r>
              <a:rPr lang="fr-FR" sz="2800" err="1"/>
              <a:t>procedures</a:t>
            </a:r>
            <a:r>
              <a:rPr lang="fr-FR" sz="2800"/>
              <a:t>)</a:t>
            </a:r>
          </a:p>
          <a:p>
            <a:pPr marL="571500" lvl="0" indent="-342900" algn="l" rtl="0">
              <a:lnSpc>
                <a:spcPct val="100000"/>
              </a:lnSpc>
              <a:spcBef>
                <a:spcPts val="1000"/>
              </a:spcBef>
              <a:spcAft>
                <a:spcPts val="0"/>
              </a:spcAft>
              <a:buClr>
                <a:schemeClr val="accent1"/>
              </a:buClr>
              <a:buSzPts val="2000"/>
              <a:buFontTx/>
              <a:buChar char="-"/>
            </a:pPr>
            <a:r>
              <a:rPr lang="fr-FR" sz="2800"/>
              <a:t>Be </a:t>
            </a:r>
            <a:r>
              <a:rPr lang="fr-FR" sz="2800" err="1"/>
              <a:t>available</a:t>
            </a:r>
            <a:r>
              <a:rPr lang="fr-FR" sz="2800"/>
              <a:t> </a:t>
            </a:r>
            <a:r>
              <a:rPr lang="fr-FR" sz="2800" err="1"/>
              <a:t>during</a:t>
            </a:r>
            <a:r>
              <a:rPr lang="fr-FR" sz="2800"/>
              <a:t> site supervision </a:t>
            </a:r>
            <a:r>
              <a:rPr lang="fr-FR" sz="2800" err="1"/>
              <a:t>visit</a:t>
            </a:r>
            <a:r>
              <a:rPr lang="fr-FR" sz="2800"/>
              <a:t> for </a:t>
            </a:r>
            <a:r>
              <a:rPr lang="fr-FR" sz="2800" err="1"/>
              <a:t>assessor</a:t>
            </a:r>
            <a:r>
              <a:rPr lang="fr-FR" sz="2800"/>
              <a:t> </a:t>
            </a:r>
            <a:r>
              <a:rPr lang="fr-FR" sz="2800" err="1"/>
              <a:t>review</a:t>
            </a:r>
            <a:endParaRPr sz="2800"/>
          </a:p>
        </p:txBody>
      </p:sp>
      <p:sp>
        <p:nvSpPr>
          <p:cNvPr id="196" name="Google Shape;196;p38"/>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17</a:t>
            </a:fld>
            <a:endParaRPr/>
          </a:p>
        </p:txBody>
      </p:sp>
      <p:sp>
        <p:nvSpPr>
          <p:cNvPr id="197" name="Google Shape;197;p38"/>
          <p:cNvSpPr txBox="1">
            <a:spLocks noGrp="1"/>
          </p:cNvSpPr>
          <p:nvPr>
            <p:ph type="ftr" idx="11"/>
          </p:nvPr>
        </p:nvSpPr>
        <p:spPr>
          <a:xfrm>
            <a:off x="866775" y="6311900"/>
            <a:ext cx="7882778" cy="501650"/>
          </a:xfrm>
          <a:prstGeom prst="rect">
            <a:avLst/>
          </a:prstGeom>
          <a:noFill/>
          <a:ln>
            <a:noFill/>
          </a:ln>
        </p:spPr>
        <p:txBody>
          <a:bodyPr spcFirstLastPara="1" wrap="square" lIns="0" tIns="0" rIns="0" bIns="0" anchor="ctr" anchorCtr="0">
            <a:noAutofit/>
          </a:bodyPr>
          <a:lstStyle/>
          <a:p>
            <a:r>
              <a:rPr lang="en-US"/>
              <a:t>QMS non-lab testing sites; training package – v1.0 |  collect, review, </a:t>
            </a:r>
            <a:r>
              <a:rPr lang="en-US" err="1"/>
              <a:t>analyse</a:t>
            </a:r>
            <a:r>
              <a:rPr lang="en-US"/>
              <a:t> and use testing routine data</a:t>
            </a:r>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9"/>
          <p:cNvSpPr txBox="1">
            <a:spLocks noGrp="1"/>
          </p:cNvSpPr>
          <p:nvPr>
            <p:ph type="title"/>
          </p:nvPr>
        </p:nvSpPr>
        <p:spPr>
          <a:xfrm>
            <a:off x="170934" y="44450"/>
            <a:ext cx="10515600" cy="94281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1"/>
              </a:buClr>
              <a:buSzPts val="3600"/>
              <a:buFont typeface="Arial"/>
              <a:buNone/>
            </a:pPr>
            <a:r>
              <a:rPr lang="fr-FR" err="1"/>
              <a:t>Indicators</a:t>
            </a:r>
            <a:r>
              <a:rPr lang="fr-FR"/>
              <a:t> </a:t>
            </a:r>
            <a:r>
              <a:rPr lang="fr-FR" err="1"/>
              <a:t>reporting</a:t>
            </a:r>
            <a:r>
              <a:rPr lang="fr-FR"/>
              <a:t> </a:t>
            </a:r>
            <a:r>
              <a:rPr lang="fr-FR" err="1"/>
              <a:t>form</a:t>
            </a:r>
            <a:endParaRPr/>
          </a:p>
        </p:txBody>
      </p:sp>
      <p:sp>
        <p:nvSpPr>
          <p:cNvPr id="204" name="Google Shape;204;p39"/>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18</a:t>
            </a:fld>
            <a:endParaRPr/>
          </a:p>
        </p:txBody>
      </p:sp>
      <p:sp>
        <p:nvSpPr>
          <p:cNvPr id="205" name="Google Shape;205;p39"/>
          <p:cNvSpPr txBox="1">
            <a:spLocks noGrp="1"/>
          </p:cNvSpPr>
          <p:nvPr>
            <p:ph type="ftr" idx="11"/>
          </p:nvPr>
        </p:nvSpPr>
        <p:spPr>
          <a:xfrm>
            <a:off x="866775" y="6311900"/>
            <a:ext cx="7882778" cy="501650"/>
          </a:xfrm>
          <a:prstGeom prst="rect">
            <a:avLst/>
          </a:prstGeom>
          <a:noFill/>
          <a:ln>
            <a:noFill/>
          </a:ln>
        </p:spPr>
        <p:txBody>
          <a:bodyPr spcFirstLastPara="1" wrap="square" lIns="0" tIns="0" rIns="0" bIns="0" anchor="ctr" anchorCtr="0">
            <a:noAutofit/>
          </a:bodyPr>
          <a:lstStyle/>
          <a:p>
            <a:r>
              <a:rPr lang="en-US"/>
              <a:t>QMS non-lab testing sites; training package – v1.0 |  collect, review, analyse and use testing routine data</a:t>
            </a:r>
            <a:endParaRPr lang="fr-FR"/>
          </a:p>
        </p:txBody>
      </p:sp>
      <p:graphicFrame>
        <p:nvGraphicFramePr>
          <p:cNvPr id="2" name="Tableau 1">
            <a:extLst>
              <a:ext uri="{FF2B5EF4-FFF2-40B4-BE49-F238E27FC236}">
                <a16:creationId xmlns:a16="http://schemas.microsoft.com/office/drawing/2014/main" id="{4E5B8B4C-ADE7-5535-F3F9-AD6FF766630F}"/>
              </a:ext>
            </a:extLst>
          </p:cNvPr>
          <p:cNvGraphicFramePr>
            <a:graphicFrameLocks noGrp="1"/>
          </p:cNvGraphicFramePr>
          <p:nvPr>
            <p:extLst>
              <p:ext uri="{D42A27DB-BD31-4B8C-83A1-F6EECF244321}">
                <p14:modId xmlns:p14="http://schemas.microsoft.com/office/powerpoint/2010/main" val="3280470731"/>
              </p:ext>
            </p:extLst>
          </p:nvPr>
        </p:nvGraphicFramePr>
        <p:xfrm>
          <a:off x="170934" y="1003836"/>
          <a:ext cx="3721443" cy="5264855"/>
        </p:xfrm>
        <a:graphic>
          <a:graphicData uri="http://schemas.openxmlformats.org/drawingml/2006/table">
            <a:tbl>
              <a:tblPr/>
              <a:tblGrid>
                <a:gridCol w="2667582">
                  <a:extLst>
                    <a:ext uri="{9D8B030D-6E8A-4147-A177-3AD203B41FA5}">
                      <a16:colId xmlns:a16="http://schemas.microsoft.com/office/drawing/2014/main" val="1527883480"/>
                    </a:ext>
                  </a:extLst>
                </a:gridCol>
                <a:gridCol w="544463">
                  <a:extLst>
                    <a:ext uri="{9D8B030D-6E8A-4147-A177-3AD203B41FA5}">
                      <a16:colId xmlns:a16="http://schemas.microsoft.com/office/drawing/2014/main" val="3259437840"/>
                    </a:ext>
                  </a:extLst>
                </a:gridCol>
                <a:gridCol w="509398">
                  <a:extLst>
                    <a:ext uri="{9D8B030D-6E8A-4147-A177-3AD203B41FA5}">
                      <a16:colId xmlns:a16="http://schemas.microsoft.com/office/drawing/2014/main" val="1864635083"/>
                    </a:ext>
                  </a:extLst>
                </a:gridCol>
              </a:tblGrid>
              <a:tr h="126876">
                <a:tc>
                  <a:txBody>
                    <a:bodyPr/>
                    <a:lstStyle/>
                    <a:p>
                      <a:pPr algn="ctr" rtl="0" fontAlgn="ctr"/>
                      <a:r>
                        <a:rPr lang="fr-FR" sz="1000" b="1">
                          <a:effectLst/>
                        </a:rPr>
                        <a:t>HIV</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ctr"/>
                      <a:r>
                        <a:rPr lang="fr-FR" sz="1000">
                          <a:effectLst/>
                        </a:rPr>
                        <a:t>month 1</a:t>
                      </a: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1000">
                          <a:effectLst/>
                        </a:rPr>
                        <a:t>month 2</a:t>
                      </a: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004910256"/>
                  </a:ext>
                </a:extLst>
              </a:tr>
              <a:tr h="253751">
                <a:tc>
                  <a:txBody>
                    <a:bodyPr/>
                    <a:lstStyle/>
                    <a:p>
                      <a:pPr algn="ctr" rtl="0" fontAlgn="ctr"/>
                      <a:r>
                        <a:rPr lang="fr-FR" sz="1000">
                          <a:effectLst/>
                        </a:rPr>
                        <a:t>Nb of </a:t>
                      </a:r>
                      <a:r>
                        <a:rPr lang="fr-FR" sz="1000" err="1">
                          <a:effectLst/>
                        </a:rPr>
                        <a:t>day</a:t>
                      </a:r>
                      <a:r>
                        <a:rPr lang="fr-FR" sz="1000">
                          <a:effectLst/>
                        </a:rPr>
                        <a:t> </a:t>
                      </a:r>
                      <a:r>
                        <a:rPr lang="fr-FR" sz="1000" err="1">
                          <a:effectLst/>
                        </a:rPr>
                        <a:t>with</a:t>
                      </a:r>
                      <a:r>
                        <a:rPr lang="fr-FR" sz="1000">
                          <a:effectLst/>
                        </a:rPr>
                        <a:t> </a:t>
                      </a:r>
                      <a:r>
                        <a:rPr lang="fr-FR" sz="1000" err="1">
                          <a:effectLst/>
                        </a:rPr>
                        <a:t>shortage</a:t>
                      </a:r>
                      <a:r>
                        <a:rPr lang="fr-FR" sz="1000">
                          <a:effectLst/>
                        </a:rPr>
                        <a:t> (</a:t>
                      </a:r>
                      <a:r>
                        <a:rPr lang="fr-FR" sz="1000" err="1">
                          <a:effectLst/>
                        </a:rPr>
                        <a:t>any</a:t>
                      </a:r>
                      <a:r>
                        <a:rPr lang="fr-FR" sz="1000">
                          <a:effectLst/>
                        </a:rPr>
                        <a:t> test)</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587999527"/>
                  </a:ext>
                </a:extLst>
              </a:tr>
              <a:tr h="253751">
                <a:tc>
                  <a:txBody>
                    <a:bodyPr/>
                    <a:lstStyle/>
                    <a:p>
                      <a:pPr algn="ctr" rtl="0" fontAlgn="ctr"/>
                      <a:r>
                        <a:rPr lang="fr-FR" sz="1000">
                          <a:effectLst/>
                        </a:rPr>
                        <a:t>Nb of </a:t>
                      </a:r>
                      <a:r>
                        <a:rPr lang="fr-FR" sz="1000" err="1">
                          <a:effectLst/>
                        </a:rPr>
                        <a:t>day</a:t>
                      </a:r>
                      <a:r>
                        <a:rPr lang="fr-FR" sz="1000">
                          <a:effectLst/>
                        </a:rPr>
                        <a:t> </a:t>
                      </a:r>
                      <a:r>
                        <a:rPr lang="fr-FR" sz="1000" err="1">
                          <a:effectLst/>
                        </a:rPr>
                        <a:t>with</a:t>
                      </a:r>
                      <a:r>
                        <a:rPr lang="fr-FR" sz="1000">
                          <a:effectLst/>
                        </a:rPr>
                        <a:t> </a:t>
                      </a:r>
                      <a:r>
                        <a:rPr lang="fr-FR" sz="1000" err="1">
                          <a:effectLst/>
                        </a:rPr>
                        <a:t>expired</a:t>
                      </a:r>
                      <a:r>
                        <a:rPr lang="fr-FR" sz="1000">
                          <a:effectLst/>
                        </a:rPr>
                        <a:t> kit </a:t>
                      </a:r>
                      <a:r>
                        <a:rPr lang="fr-FR" sz="1000" err="1">
                          <a:effectLst/>
                        </a:rPr>
                        <a:t>used</a:t>
                      </a:r>
                      <a:r>
                        <a:rPr lang="fr-FR" sz="1000">
                          <a:effectLst/>
                        </a:rPr>
                        <a:t> (</a:t>
                      </a:r>
                      <a:r>
                        <a:rPr lang="fr-FR" sz="1000" err="1">
                          <a:effectLst/>
                        </a:rPr>
                        <a:t>any</a:t>
                      </a:r>
                      <a:r>
                        <a:rPr lang="fr-FR" sz="1000">
                          <a:effectLst/>
                        </a:rPr>
                        <a:t> test)</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316901116"/>
                  </a:ext>
                </a:extLst>
              </a:tr>
              <a:tr h="126876">
                <a:tc>
                  <a:txBody>
                    <a:bodyPr/>
                    <a:lstStyle/>
                    <a:p>
                      <a:pPr algn="ctr" rtl="0" fontAlgn="ctr"/>
                      <a:r>
                        <a:rPr lang="fr-FR" sz="1000">
                          <a:effectLst/>
                        </a:rPr>
                        <a:t>Nb of HIVST </a:t>
                      </a:r>
                      <a:r>
                        <a:rPr lang="fr-FR" sz="1000" err="1">
                          <a:effectLst/>
                        </a:rPr>
                        <a:t>distributed</a:t>
                      </a:r>
                      <a:endParaRPr lang="fr-FR" sz="1000">
                        <a:effectLst/>
                      </a:endParaRP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780112781"/>
                  </a:ext>
                </a:extLst>
              </a:tr>
              <a:tr h="253751">
                <a:tc>
                  <a:txBody>
                    <a:bodyPr/>
                    <a:lstStyle/>
                    <a:p>
                      <a:pPr algn="ctr" rtl="0" fontAlgn="ctr"/>
                      <a:r>
                        <a:rPr lang="fr-FR" sz="1000">
                          <a:effectLst/>
                        </a:rPr>
                        <a:t>Nb of tests </a:t>
                      </a:r>
                      <a:r>
                        <a:rPr lang="fr-FR" sz="1000" err="1">
                          <a:effectLst/>
                        </a:rPr>
                        <a:t>performed</a:t>
                      </a:r>
                      <a:r>
                        <a:rPr lang="fr-FR" sz="1000">
                          <a:effectLst/>
                        </a:rPr>
                        <a:t> (</a:t>
                      </a:r>
                      <a:r>
                        <a:rPr lang="fr-FR" sz="1000" err="1">
                          <a:effectLst/>
                        </a:rPr>
                        <a:t>except</a:t>
                      </a:r>
                      <a:r>
                        <a:rPr lang="fr-FR" sz="1000">
                          <a:effectLst/>
                        </a:rPr>
                        <a:t> HIVST)</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643348749"/>
                  </a:ext>
                </a:extLst>
              </a:tr>
              <a:tr h="246817">
                <a:tc>
                  <a:txBody>
                    <a:bodyPr/>
                    <a:lstStyle/>
                    <a:p>
                      <a:pPr algn="ctr" rtl="0" fontAlgn="ctr"/>
                      <a:r>
                        <a:rPr lang="fr-FR" sz="1000">
                          <a:effectLst/>
                        </a:rPr>
                        <a:t>Nb of </a:t>
                      </a:r>
                      <a:r>
                        <a:rPr lang="fr-FR" sz="1000" err="1">
                          <a:effectLst/>
                        </a:rPr>
                        <a:t>negative</a:t>
                      </a:r>
                      <a:r>
                        <a:rPr lang="fr-FR" sz="1000">
                          <a:effectLst/>
                        </a:rPr>
                        <a:t> test </a:t>
                      </a:r>
                      <a:r>
                        <a:rPr lang="fr-FR" sz="1000" err="1">
                          <a:effectLst/>
                        </a:rPr>
                        <a:t>results</a:t>
                      </a:r>
                      <a:r>
                        <a:rPr lang="fr-FR" sz="1000">
                          <a:effectLst/>
                        </a:rPr>
                        <a:t> (A1)</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310074298"/>
                  </a:ext>
                </a:extLst>
              </a:tr>
              <a:tr h="246817">
                <a:tc>
                  <a:txBody>
                    <a:bodyPr/>
                    <a:lstStyle/>
                    <a:p>
                      <a:pPr algn="ctr" rtl="0" fontAlgn="ctr"/>
                      <a:r>
                        <a:rPr lang="fr-FR" sz="1000">
                          <a:effectLst/>
                        </a:rPr>
                        <a:t>Nb of </a:t>
                      </a:r>
                      <a:r>
                        <a:rPr lang="fr-FR" sz="1000" err="1">
                          <a:effectLst/>
                        </a:rPr>
                        <a:t>reactive</a:t>
                      </a:r>
                      <a:r>
                        <a:rPr lang="fr-FR" sz="1000">
                          <a:effectLst/>
                        </a:rPr>
                        <a:t> test </a:t>
                      </a:r>
                      <a:r>
                        <a:rPr lang="fr-FR" sz="1000" err="1">
                          <a:effectLst/>
                        </a:rPr>
                        <a:t>results</a:t>
                      </a:r>
                      <a:r>
                        <a:rPr lang="fr-FR" sz="1000">
                          <a:effectLst/>
                        </a:rPr>
                        <a:t> (A1)</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68911247"/>
                  </a:ext>
                </a:extLst>
              </a:tr>
              <a:tr h="246817">
                <a:tc>
                  <a:txBody>
                    <a:bodyPr/>
                    <a:lstStyle/>
                    <a:p>
                      <a:pPr algn="ctr" rtl="0" fontAlgn="ctr"/>
                      <a:r>
                        <a:rPr lang="fr-FR" sz="1000">
                          <a:effectLst/>
                        </a:rPr>
                        <a:t>Nb of </a:t>
                      </a:r>
                      <a:r>
                        <a:rPr lang="fr-FR" sz="1000" err="1">
                          <a:effectLst/>
                        </a:rPr>
                        <a:t>invalid</a:t>
                      </a:r>
                      <a:r>
                        <a:rPr lang="fr-FR" sz="1000">
                          <a:effectLst/>
                        </a:rPr>
                        <a:t> test </a:t>
                      </a:r>
                      <a:r>
                        <a:rPr lang="fr-FR" sz="1000" err="1">
                          <a:effectLst/>
                        </a:rPr>
                        <a:t>results</a:t>
                      </a:r>
                      <a:r>
                        <a:rPr lang="fr-FR" sz="1000">
                          <a:effectLst/>
                        </a:rPr>
                        <a:t> (A1) </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985793585"/>
                  </a:ext>
                </a:extLst>
              </a:tr>
              <a:tr h="126876">
                <a:tc>
                  <a:txBody>
                    <a:bodyPr/>
                    <a:lstStyle/>
                    <a:p>
                      <a:pPr algn="ctr" rtl="0" fontAlgn="ctr"/>
                      <a:r>
                        <a:rPr lang="fr-FR" sz="1000">
                          <a:effectLst/>
                        </a:rPr>
                        <a:t>% of </a:t>
                      </a:r>
                      <a:r>
                        <a:rPr lang="fr-FR" sz="1000" err="1">
                          <a:effectLst/>
                        </a:rPr>
                        <a:t>reactive</a:t>
                      </a:r>
                      <a:r>
                        <a:rPr lang="fr-FR" sz="1000">
                          <a:effectLst/>
                        </a:rPr>
                        <a:t> test (A1)</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800302906"/>
                  </a:ext>
                </a:extLst>
              </a:tr>
              <a:tr h="126876">
                <a:tc>
                  <a:txBody>
                    <a:bodyPr/>
                    <a:lstStyle/>
                    <a:p>
                      <a:pPr algn="ctr" rtl="0" fontAlgn="ctr"/>
                      <a:r>
                        <a:rPr lang="fr-FR" sz="1000">
                          <a:effectLst/>
                        </a:rPr>
                        <a:t>% </a:t>
                      </a:r>
                      <a:r>
                        <a:rPr lang="fr-FR" sz="1000" err="1">
                          <a:effectLst/>
                        </a:rPr>
                        <a:t>invalid</a:t>
                      </a:r>
                      <a:r>
                        <a:rPr lang="fr-FR" sz="1000">
                          <a:effectLst/>
                        </a:rPr>
                        <a:t> test (A1) </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494856393"/>
                  </a:ext>
                </a:extLst>
              </a:tr>
              <a:tr h="246817">
                <a:tc>
                  <a:txBody>
                    <a:bodyPr/>
                    <a:lstStyle/>
                    <a:p>
                      <a:pPr algn="ctr" rtl="0" fontAlgn="ctr"/>
                      <a:r>
                        <a:rPr lang="fr-FR" sz="1000">
                          <a:effectLst/>
                        </a:rPr>
                        <a:t>Nb of </a:t>
                      </a:r>
                      <a:r>
                        <a:rPr lang="fr-FR" sz="1000" err="1">
                          <a:effectLst/>
                        </a:rPr>
                        <a:t>negative</a:t>
                      </a:r>
                      <a:r>
                        <a:rPr lang="fr-FR" sz="1000">
                          <a:effectLst/>
                        </a:rPr>
                        <a:t> test </a:t>
                      </a:r>
                      <a:r>
                        <a:rPr lang="fr-FR" sz="1000" err="1">
                          <a:effectLst/>
                        </a:rPr>
                        <a:t>results</a:t>
                      </a:r>
                      <a:r>
                        <a:rPr lang="fr-FR" sz="1000">
                          <a:effectLst/>
                        </a:rPr>
                        <a:t> (A2)</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829530156"/>
                  </a:ext>
                </a:extLst>
              </a:tr>
              <a:tr h="246817">
                <a:tc>
                  <a:txBody>
                    <a:bodyPr/>
                    <a:lstStyle/>
                    <a:p>
                      <a:pPr algn="ctr" rtl="0" fontAlgn="ctr"/>
                      <a:r>
                        <a:rPr lang="fr-FR" sz="1000">
                          <a:effectLst/>
                        </a:rPr>
                        <a:t>Nb of </a:t>
                      </a:r>
                      <a:r>
                        <a:rPr lang="fr-FR" sz="1000" err="1">
                          <a:effectLst/>
                        </a:rPr>
                        <a:t>reactive</a:t>
                      </a:r>
                      <a:r>
                        <a:rPr lang="fr-FR" sz="1000">
                          <a:effectLst/>
                        </a:rPr>
                        <a:t> test </a:t>
                      </a:r>
                      <a:r>
                        <a:rPr lang="fr-FR" sz="1000" err="1">
                          <a:effectLst/>
                        </a:rPr>
                        <a:t>results</a:t>
                      </a:r>
                      <a:r>
                        <a:rPr lang="fr-FR" sz="1000">
                          <a:effectLst/>
                        </a:rPr>
                        <a:t> (A2)</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164716133"/>
                  </a:ext>
                </a:extLst>
              </a:tr>
              <a:tr h="246817">
                <a:tc>
                  <a:txBody>
                    <a:bodyPr/>
                    <a:lstStyle/>
                    <a:p>
                      <a:pPr algn="ctr" rtl="0" fontAlgn="ctr"/>
                      <a:r>
                        <a:rPr lang="fr-FR" sz="1000">
                          <a:effectLst/>
                        </a:rPr>
                        <a:t>Nb of </a:t>
                      </a:r>
                      <a:r>
                        <a:rPr lang="fr-FR" sz="1000" err="1">
                          <a:effectLst/>
                        </a:rPr>
                        <a:t>invalid</a:t>
                      </a:r>
                      <a:r>
                        <a:rPr lang="fr-FR" sz="1000">
                          <a:effectLst/>
                        </a:rPr>
                        <a:t> test </a:t>
                      </a:r>
                      <a:r>
                        <a:rPr lang="fr-FR" sz="1000" err="1">
                          <a:effectLst/>
                        </a:rPr>
                        <a:t>results</a:t>
                      </a:r>
                      <a:r>
                        <a:rPr lang="fr-FR" sz="1000">
                          <a:effectLst/>
                        </a:rPr>
                        <a:t> (A2) </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825503617"/>
                  </a:ext>
                </a:extLst>
              </a:tr>
              <a:tr h="126876">
                <a:tc>
                  <a:txBody>
                    <a:bodyPr/>
                    <a:lstStyle/>
                    <a:p>
                      <a:pPr algn="ctr" rtl="0" fontAlgn="ctr"/>
                      <a:r>
                        <a:rPr lang="fr-FR" sz="1000">
                          <a:effectLst/>
                        </a:rPr>
                        <a:t>% of </a:t>
                      </a:r>
                      <a:r>
                        <a:rPr lang="fr-FR" sz="1000" err="1">
                          <a:effectLst/>
                        </a:rPr>
                        <a:t>reactive</a:t>
                      </a:r>
                      <a:r>
                        <a:rPr lang="fr-FR" sz="1000">
                          <a:effectLst/>
                        </a:rPr>
                        <a:t> test (A2)</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710060122"/>
                  </a:ext>
                </a:extLst>
              </a:tr>
              <a:tr h="126876">
                <a:tc>
                  <a:txBody>
                    <a:bodyPr/>
                    <a:lstStyle/>
                    <a:p>
                      <a:pPr algn="ctr" rtl="0" fontAlgn="ctr"/>
                      <a:r>
                        <a:rPr lang="fr-FR" sz="1000">
                          <a:effectLst/>
                        </a:rPr>
                        <a:t>% </a:t>
                      </a:r>
                      <a:r>
                        <a:rPr lang="fr-FR" sz="1000" err="1">
                          <a:effectLst/>
                        </a:rPr>
                        <a:t>invalid</a:t>
                      </a:r>
                      <a:r>
                        <a:rPr lang="fr-FR" sz="1000">
                          <a:effectLst/>
                        </a:rPr>
                        <a:t> test (A2) </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534606131"/>
                  </a:ext>
                </a:extLst>
              </a:tr>
              <a:tr h="246817">
                <a:tc>
                  <a:txBody>
                    <a:bodyPr/>
                    <a:lstStyle/>
                    <a:p>
                      <a:pPr algn="ctr" rtl="0" fontAlgn="ctr"/>
                      <a:r>
                        <a:rPr lang="fr-FR" sz="1000">
                          <a:effectLst/>
                        </a:rPr>
                        <a:t>Nb of </a:t>
                      </a:r>
                      <a:r>
                        <a:rPr lang="fr-FR" sz="1000" err="1">
                          <a:effectLst/>
                        </a:rPr>
                        <a:t>negative</a:t>
                      </a:r>
                      <a:r>
                        <a:rPr lang="fr-FR" sz="1000">
                          <a:effectLst/>
                        </a:rPr>
                        <a:t> test </a:t>
                      </a:r>
                      <a:r>
                        <a:rPr lang="fr-FR" sz="1000" err="1">
                          <a:effectLst/>
                        </a:rPr>
                        <a:t>results</a:t>
                      </a:r>
                      <a:r>
                        <a:rPr lang="fr-FR" sz="1000">
                          <a:effectLst/>
                        </a:rPr>
                        <a:t> (A3)</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058177786"/>
                  </a:ext>
                </a:extLst>
              </a:tr>
              <a:tr h="246817">
                <a:tc>
                  <a:txBody>
                    <a:bodyPr/>
                    <a:lstStyle/>
                    <a:p>
                      <a:pPr algn="ctr" rtl="0" fontAlgn="ctr"/>
                      <a:r>
                        <a:rPr lang="fr-FR" sz="1000">
                          <a:effectLst/>
                        </a:rPr>
                        <a:t>Nb of </a:t>
                      </a:r>
                      <a:r>
                        <a:rPr lang="fr-FR" sz="1000" err="1">
                          <a:effectLst/>
                        </a:rPr>
                        <a:t>reactive</a:t>
                      </a:r>
                      <a:r>
                        <a:rPr lang="fr-FR" sz="1000">
                          <a:effectLst/>
                        </a:rPr>
                        <a:t> test </a:t>
                      </a:r>
                      <a:r>
                        <a:rPr lang="fr-FR" sz="1000" err="1">
                          <a:effectLst/>
                        </a:rPr>
                        <a:t>results</a:t>
                      </a:r>
                      <a:r>
                        <a:rPr lang="fr-FR" sz="1000">
                          <a:effectLst/>
                        </a:rPr>
                        <a:t> (A3)</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912238366"/>
                  </a:ext>
                </a:extLst>
              </a:tr>
              <a:tr h="246817">
                <a:tc>
                  <a:txBody>
                    <a:bodyPr/>
                    <a:lstStyle/>
                    <a:p>
                      <a:pPr algn="ctr" rtl="0" fontAlgn="ctr"/>
                      <a:r>
                        <a:rPr lang="fr-FR" sz="1000">
                          <a:effectLst/>
                        </a:rPr>
                        <a:t>Nb of </a:t>
                      </a:r>
                      <a:r>
                        <a:rPr lang="fr-FR" sz="1000" err="1">
                          <a:effectLst/>
                        </a:rPr>
                        <a:t>invalid</a:t>
                      </a:r>
                      <a:r>
                        <a:rPr lang="fr-FR" sz="1000">
                          <a:effectLst/>
                        </a:rPr>
                        <a:t> test </a:t>
                      </a:r>
                      <a:r>
                        <a:rPr lang="fr-FR" sz="1000" err="1">
                          <a:effectLst/>
                        </a:rPr>
                        <a:t>results</a:t>
                      </a:r>
                      <a:r>
                        <a:rPr lang="fr-FR" sz="1000">
                          <a:effectLst/>
                        </a:rPr>
                        <a:t> (A3) </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219391130"/>
                  </a:ext>
                </a:extLst>
              </a:tr>
              <a:tr h="126876">
                <a:tc>
                  <a:txBody>
                    <a:bodyPr/>
                    <a:lstStyle/>
                    <a:p>
                      <a:pPr algn="ctr" rtl="0" fontAlgn="ctr"/>
                      <a:r>
                        <a:rPr lang="fr-FR" sz="1000">
                          <a:effectLst/>
                        </a:rPr>
                        <a:t>% of </a:t>
                      </a:r>
                      <a:r>
                        <a:rPr lang="fr-FR" sz="1000" err="1">
                          <a:effectLst/>
                        </a:rPr>
                        <a:t>reactive</a:t>
                      </a:r>
                      <a:r>
                        <a:rPr lang="fr-FR" sz="1000">
                          <a:effectLst/>
                        </a:rPr>
                        <a:t> test (A3)</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921427886"/>
                  </a:ext>
                </a:extLst>
              </a:tr>
              <a:tr h="126876">
                <a:tc>
                  <a:txBody>
                    <a:bodyPr/>
                    <a:lstStyle/>
                    <a:p>
                      <a:pPr algn="ctr" rtl="0" fontAlgn="ctr"/>
                      <a:r>
                        <a:rPr lang="fr-FR" sz="1000">
                          <a:effectLst/>
                        </a:rPr>
                        <a:t>% </a:t>
                      </a:r>
                      <a:r>
                        <a:rPr lang="fr-FR" sz="1000" err="1">
                          <a:effectLst/>
                        </a:rPr>
                        <a:t>invalid</a:t>
                      </a:r>
                      <a:r>
                        <a:rPr lang="fr-FR" sz="1000">
                          <a:effectLst/>
                        </a:rPr>
                        <a:t> test (A3) </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896964975"/>
                  </a:ext>
                </a:extLst>
              </a:tr>
              <a:tr h="253751">
                <a:tc>
                  <a:txBody>
                    <a:bodyPr/>
                    <a:lstStyle/>
                    <a:p>
                      <a:pPr algn="ctr" rtl="0" fontAlgn="ctr"/>
                      <a:r>
                        <a:rPr lang="fr-FR" sz="1000">
                          <a:effectLst/>
                        </a:rPr>
                        <a:t>Nb of pos </a:t>
                      </a:r>
                      <a:r>
                        <a:rPr lang="fr-FR" sz="1000" err="1">
                          <a:effectLst/>
                        </a:rPr>
                        <a:t>serology</a:t>
                      </a:r>
                      <a:r>
                        <a:rPr lang="fr-FR" sz="1000">
                          <a:effectLst/>
                        </a:rPr>
                        <a:t> (</a:t>
                      </a:r>
                      <a:r>
                        <a:rPr lang="fr-FR" sz="1000" err="1">
                          <a:effectLst/>
                        </a:rPr>
                        <a:t>result</a:t>
                      </a:r>
                      <a:r>
                        <a:rPr lang="fr-FR" sz="1000">
                          <a:effectLst/>
                        </a:rPr>
                        <a:t> </a:t>
                      </a:r>
                      <a:r>
                        <a:rPr lang="fr-FR" sz="1000" err="1">
                          <a:effectLst/>
                        </a:rPr>
                        <a:t>after</a:t>
                      </a:r>
                      <a:r>
                        <a:rPr lang="fr-FR" sz="1000">
                          <a:effectLst/>
                        </a:rPr>
                        <a:t> HIV </a:t>
                      </a:r>
                      <a:r>
                        <a:rPr lang="fr-FR" sz="1000" err="1">
                          <a:effectLst/>
                        </a:rPr>
                        <a:t>algorithm</a:t>
                      </a:r>
                      <a:r>
                        <a:rPr lang="fr-FR" sz="1000">
                          <a:effectLst/>
                        </a:rPr>
                        <a:t>)</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066373458"/>
                  </a:ext>
                </a:extLst>
              </a:tr>
              <a:tr h="126876">
                <a:tc>
                  <a:txBody>
                    <a:bodyPr/>
                    <a:lstStyle/>
                    <a:p>
                      <a:pPr algn="ctr" rtl="0" fontAlgn="ctr"/>
                      <a:r>
                        <a:rPr lang="fr-FR" sz="1000">
                          <a:effectLst/>
                        </a:rPr>
                        <a:t>% of HIV pos clients</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087965893"/>
                  </a:ext>
                </a:extLst>
              </a:tr>
              <a:tr h="253751">
                <a:tc>
                  <a:txBody>
                    <a:bodyPr/>
                    <a:lstStyle/>
                    <a:p>
                      <a:pPr algn="ctr" rtl="0" fontAlgn="ctr"/>
                      <a:r>
                        <a:rPr lang="fr-FR" sz="1000">
                          <a:effectLst/>
                        </a:rPr>
                        <a:t>% of pos </a:t>
                      </a:r>
                      <a:r>
                        <a:rPr lang="fr-FR" sz="1000" err="1">
                          <a:effectLst/>
                        </a:rPr>
                        <a:t>serology</a:t>
                      </a:r>
                      <a:r>
                        <a:rPr lang="fr-FR" sz="1000">
                          <a:effectLst/>
                        </a:rPr>
                        <a:t> </a:t>
                      </a:r>
                      <a:r>
                        <a:rPr lang="fr-FR" sz="1000" err="1">
                          <a:effectLst/>
                        </a:rPr>
                        <a:t>with</a:t>
                      </a:r>
                      <a:r>
                        <a:rPr lang="fr-FR" sz="1000">
                          <a:effectLst/>
                        </a:rPr>
                        <a:t> 3 </a:t>
                      </a:r>
                      <a:r>
                        <a:rPr lang="fr-FR" sz="1000" err="1">
                          <a:effectLst/>
                        </a:rPr>
                        <a:t>consecutive</a:t>
                      </a:r>
                      <a:r>
                        <a:rPr lang="fr-FR" sz="1000">
                          <a:effectLst/>
                        </a:rPr>
                        <a:t> </a:t>
                      </a:r>
                      <a:r>
                        <a:rPr lang="fr-FR" sz="1000" err="1">
                          <a:effectLst/>
                        </a:rPr>
                        <a:t>reactive</a:t>
                      </a:r>
                      <a:r>
                        <a:rPr lang="fr-FR" sz="1000">
                          <a:effectLst/>
                        </a:rPr>
                        <a:t> tests</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482125548"/>
                  </a:ext>
                </a:extLst>
              </a:tr>
              <a:tr h="126876">
                <a:tc>
                  <a:txBody>
                    <a:bodyPr/>
                    <a:lstStyle/>
                    <a:p>
                      <a:pPr algn="ctr" rtl="0" fontAlgn="ctr"/>
                      <a:r>
                        <a:rPr lang="fr-FR" sz="1000">
                          <a:effectLst/>
                        </a:rPr>
                        <a:t>Nb of </a:t>
                      </a:r>
                      <a:r>
                        <a:rPr lang="fr-FR" sz="1000" err="1">
                          <a:effectLst/>
                        </a:rPr>
                        <a:t>inconclusive</a:t>
                      </a:r>
                      <a:r>
                        <a:rPr lang="fr-FR" sz="1000">
                          <a:effectLst/>
                        </a:rPr>
                        <a:t> </a:t>
                      </a:r>
                      <a:r>
                        <a:rPr lang="fr-FR" sz="1000" err="1">
                          <a:effectLst/>
                        </a:rPr>
                        <a:t>results</a:t>
                      </a:r>
                      <a:endParaRPr lang="fr-FR" sz="1000">
                        <a:effectLst/>
                      </a:endParaRP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3993311"/>
                  </a:ext>
                </a:extLst>
              </a:tr>
              <a:tr h="176298">
                <a:tc>
                  <a:txBody>
                    <a:bodyPr/>
                    <a:lstStyle/>
                    <a:p>
                      <a:pPr algn="ctr" rtl="0" fontAlgn="b"/>
                      <a:r>
                        <a:rPr lang="fr-FR" sz="1000">
                          <a:effectLst/>
                        </a:rPr>
                        <a:t>% of </a:t>
                      </a:r>
                      <a:r>
                        <a:rPr lang="fr-FR" sz="1000" err="1">
                          <a:effectLst/>
                        </a:rPr>
                        <a:t>inconclusive</a:t>
                      </a:r>
                      <a:r>
                        <a:rPr lang="fr-FR" sz="1000">
                          <a:effectLst/>
                        </a:rPr>
                        <a:t> </a:t>
                      </a:r>
                      <a:r>
                        <a:rPr lang="fr-FR" sz="1000" err="1">
                          <a:effectLst/>
                        </a:rPr>
                        <a:t>results</a:t>
                      </a:r>
                      <a:endParaRPr lang="fr-FR" sz="1000">
                        <a:effectLst/>
                      </a:endParaRPr>
                    </a:p>
                  </a:txBody>
                  <a:tcPr marL="14780" marR="14780"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rtl="0" fontAlgn="ctr"/>
                      <a:endParaRPr lang="fr-FR" sz="1000">
                        <a:effectLst/>
                      </a:endParaRPr>
                    </a:p>
                  </a:txBody>
                  <a:tcPr marL="14780" marR="14780"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fr-FR" sz="1000"/>
                    </a:p>
                  </a:txBody>
                  <a:tcPr marL="47297" marR="47297" marT="23649" marB="23649">
                    <a:lnL w="9525" cap="flat" cmpd="sng" algn="ctr">
                      <a:solidFill>
                        <a:srgbClr val="000000"/>
                      </a:solidFill>
                      <a:prstDash val="solid"/>
                      <a:round/>
                      <a:headEnd type="none" w="med" len="med"/>
                      <a:tailEnd type="none" w="med" len="med"/>
                    </a:lnL>
                    <a:lnT w="952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47087011"/>
                  </a:ext>
                </a:extLst>
              </a:tr>
            </a:tbl>
          </a:graphicData>
        </a:graphic>
      </p:graphicFrame>
      <p:graphicFrame>
        <p:nvGraphicFramePr>
          <p:cNvPr id="3" name="Tableau 2">
            <a:extLst>
              <a:ext uri="{FF2B5EF4-FFF2-40B4-BE49-F238E27FC236}">
                <a16:creationId xmlns:a16="http://schemas.microsoft.com/office/drawing/2014/main" id="{E149EAAF-8D74-00D6-0B13-11424507ADEA}"/>
              </a:ext>
            </a:extLst>
          </p:cNvPr>
          <p:cNvGraphicFramePr>
            <a:graphicFrameLocks noGrp="1"/>
          </p:cNvGraphicFramePr>
          <p:nvPr>
            <p:extLst>
              <p:ext uri="{D42A27DB-BD31-4B8C-83A1-F6EECF244321}">
                <p14:modId xmlns:p14="http://schemas.microsoft.com/office/powerpoint/2010/main" val="464993519"/>
              </p:ext>
            </p:extLst>
          </p:nvPr>
        </p:nvGraphicFramePr>
        <p:xfrm>
          <a:off x="4006549" y="1309817"/>
          <a:ext cx="3857625" cy="2225040"/>
        </p:xfrm>
        <a:graphic>
          <a:graphicData uri="http://schemas.openxmlformats.org/drawingml/2006/table">
            <a:tbl>
              <a:tblPr/>
              <a:tblGrid>
                <a:gridCol w="2352675">
                  <a:extLst>
                    <a:ext uri="{9D8B030D-6E8A-4147-A177-3AD203B41FA5}">
                      <a16:colId xmlns:a16="http://schemas.microsoft.com/office/drawing/2014/main" val="3563663054"/>
                    </a:ext>
                  </a:extLst>
                </a:gridCol>
                <a:gridCol w="752475">
                  <a:extLst>
                    <a:ext uri="{9D8B030D-6E8A-4147-A177-3AD203B41FA5}">
                      <a16:colId xmlns:a16="http://schemas.microsoft.com/office/drawing/2014/main" val="2672707626"/>
                    </a:ext>
                  </a:extLst>
                </a:gridCol>
                <a:gridCol w="752475">
                  <a:extLst>
                    <a:ext uri="{9D8B030D-6E8A-4147-A177-3AD203B41FA5}">
                      <a16:colId xmlns:a16="http://schemas.microsoft.com/office/drawing/2014/main" val="3565301550"/>
                    </a:ext>
                  </a:extLst>
                </a:gridCol>
              </a:tblGrid>
              <a:tr h="200025">
                <a:tc>
                  <a:txBody>
                    <a:bodyPr/>
                    <a:lstStyle/>
                    <a:p>
                      <a:pPr algn="ctr" rtl="0" fontAlgn="ctr"/>
                      <a:r>
                        <a:rPr lang="fr-FR" b="1">
                          <a:effectLst/>
                        </a:rPr>
                        <a:t>HepB</a:t>
                      </a: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ctr"/>
                      <a:r>
                        <a:rPr lang="fr-FR">
                          <a:effectLst/>
                        </a:rPr>
                        <a:t>month 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a:effectLst/>
                        </a:rPr>
                        <a:t>month 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983521221"/>
                  </a:ext>
                </a:extLst>
              </a:tr>
              <a:tr h="200025">
                <a:tc>
                  <a:txBody>
                    <a:bodyPr/>
                    <a:lstStyle/>
                    <a:p>
                      <a:pPr algn="ctr" rtl="0" fontAlgn="ctr"/>
                      <a:r>
                        <a:rPr lang="fr-FR">
                          <a:effectLst/>
                        </a:rPr>
                        <a:t>Nb of day with shortage </a:t>
                      </a: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99988546"/>
                  </a:ext>
                </a:extLst>
              </a:tr>
              <a:tr h="200025">
                <a:tc>
                  <a:txBody>
                    <a:bodyPr/>
                    <a:lstStyle/>
                    <a:p>
                      <a:pPr algn="ctr" rtl="0" fontAlgn="ctr"/>
                      <a:r>
                        <a:rPr lang="fr-FR">
                          <a:effectLst/>
                        </a:rPr>
                        <a:t>Nb of day with expired kit used</a:t>
                      </a: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120168885"/>
                  </a:ext>
                </a:extLst>
              </a:tr>
              <a:tr h="200025">
                <a:tc>
                  <a:txBody>
                    <a:bodyPr/>
                    <a:lstStyle/>
                    <a:p>
                      <a:pPr algn="ctr" rtl="0" fontAlgn="ctr"/>
                      <a:r>
                        <a:rPr lang="fr-FR">
                          <a:effectLst/>
                        </a:rPr>
                        <a:t>Nb of tests performed</a:t>
                      </a: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959713304"/>
                  </a:ext>
                </a:extLst>
              </a:tr>
              <a:tr h="200025">
                <a:tc>
                  <a:txBody>
                    <a:bodyPr/>
                    <a:lstStyle/>
                    <a:p>
                      <a:pPr algn="ctr" rtl="0" fontAlgn="ctr"/>
                      <a:r>
                        <a:rPr lang="fr-FR">
                          <a:effectLst/>
                        </a:rPr>
                        <a:t>Nb of negative test results</a:t>
                      </a: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260345076"/>
                  </a:ext>
                </a:extLst>
              </a:tr>
              <a:tr h="200025">
                <a:tc>
                  <a:txBody>
                    <a:bodyPr/>
                    <a:lstStyle/>
                    <a:p>
                      <a:pPr algn="ctr" rtl="0" fontAlgn="ctr"/>
                      <a:r>
                        <a:rPr lang="fr-FR">
                          <a:effectLst/>
                        </a:rPr>
                        <a:t>Nb of reactive test results</a:t>
                      </a: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93984135"/>
                  </a:ext>
                </a:extLst>
              </a:tr>
              <a:tr h="200025">
                <a:tc>
                  <a:txBody>
                    <a:bodyPr/>
                    <a:lstStyle/>
                    <a:p>
                      <a:pPr algn="ctr" rtl="0" fontAlgn="ctr"/>
                      <a:r>
                        <a:rPr lang="fr-FR">
                          <a:effectLst/>
                        </a:rPr>
                        <a:t>Nb of invalid test results</a:t>
                      </a: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929363483"/>
                  </a:ext>
                </a:extLst>
              </a:tr>
              <a:tr h="200025">
                <a:tc>
                  <a:txBody>
                    <a:bodyPr/>
                    <a:lstStyle/>
                    <a:p>
                      <a:pPr algn="ctr" rtl="0" fontAlgn="ctr"/>
                      <a:r>
                        <a:rPr lang="fr-FR">
                          <a:effectLst/>
                        </a:rPr>
                        <a:t>% of reactive test</a:t>
                      </a: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7813414"/>
                  </a:ext>
                </a:extLst>
              </a:tr>
              <a:tr h="200025">
                <a:tc>
                  <a:txBody>
                    <a:bodyPr/>
                    <a:lstStyle/>
                    <a:p>
                      <a:pPr algn="ctr" rtl="0" fontAlgn="ctr"/>
                      <a:r>
                        <a:rPr lang="fr-FR">
                          <a:effectLst/>
                        </a:rPr>
                        <a:t>% invalid test</a:t>
                      </a: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fr-FR"/>
                    </a:p>
                  </a:txBody>
                  <a:tcPr>
                    <a:lnL w="9525" cap="flat" cmpd="sng" algn="ctr">
                      <a:solidFill>
                        <a:srgbClr val="000000"/>
                      </a:solidFill>
                      <a:prstDash val="solid"/>
                      <a:round/>
                      <a:headEnd type="none" w="med" len="med"/>
                      <a:tailEnd type="none" w="med" len="med"/>
                    </a:lnL>
                    <a:lnT w="952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885901219"/>
                  </a:ext>
                </a:extLst>
              </a:tr>
            </a:tbl>
          </a:graphicData>
        </a:graphic>
      </p:graphicFrame>
      <p:graphicFrame>
        <p:nvGraphicFramePr>
          <p:cNvPr id="4" name="Tableau 3">
            <a:extLst>
              <a:ext uri="{FF2B5EF4-FFF2-40B4-BE49-F238E27FC236}">
                <a16:creationId xmlns:a16="http://schemas.microsoft.com/office/drawing/2014/main" id="{D2801ACF-DB02-FC2B-D3DF-5ABE031BB50C}"/>
              </a:ext>
            </a:extLst>
          </p:cNvPr>
          <p:cNvGraphicFramePr>
            <a:graphicFrameLocks noGrp="1"/>
          </p:cNvGraphicFramePr>
          <p:nvPr>
            <p:extLst>
              <p:ext uri="{D42A27DB-BD31-4B8C-83A1-F6EECF244321}">
                <p14:modId xmlns:p14="http://schemas.microsoft.com/office/powerpoint/2010/main" val="2496053810"/>
              </p:ext>
            </p:extLst>
          </p:nvPr>
        </p:nvGraphicFramePr>
        <p:xfrm>
          <a:off x="4006548" y="3727615"/>
          <a:ext cx="3857625" cy="2225040"/>
        </p:xfrm>
        <a:graphic>
          <a:graphicData uri="http://schemas.openxmlformats.org/drawingml/2006/table">
            <a:tbl>
              <a:tblPr/>
              <a:tblGrid>
                <a:gridCol w="2352675">
                  <a:extLst>
                    <a:ext uri="{9D8B030D-6E8A-4147-A177-3AD203B41FA5}">
                      <a16:colId xmlns:a16="http://schemas.microsoft.com/office/drawing/2014/main" val="1114899818"/>
                    </a:ext>
                  </a:extLst>
                </a:gridCol>
                <a:gridCol w="752475">
                  <a:extLst>
                    <a:ext uri="{9D8B030D-6E8A-4147-A177-3AD203B41FA5}">
                      <a16:colId xmlns:a16="http://schemas.microsoft.com/office/drawing/2014/main" val="446671553"/>
                    </a:ext>
                  </a:extLst>
                </a:gridCol>
                <a:gridCol w="752475">
                  <a:extLst>
                    <a:ext uri="{9D8B030D-6E8A-4147-A177-3AD203B41FA5}">
                      <a16:colId xmlns:a16="http://schemas.microsoft.com/office/drawing/2014/main" val="1145463164"/>
                    </a:ext>
                  </a:extLst>
                </a:gridCol>
              </a:tblGrid>
              <a:tr h="200025">
                <a:tc>
                  <a:txBody>
                    <a:bodyPr/>
                    <a:lstStyle/>
                    <a:p>
                      <a:pPr algn="ctr" rtl="0" fontAlgn="ctr"/>
                      <a:r>
                        <a:rPr lang="fr-FR" b="1">
                          <a:effectLst/>
                        </a:rPr>
                        <a:t>Syphilis</a:t>
                      </a: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ctr"/>
                      <a:r>
                        <a:rPr lang="fr-FR">
                          <a:effectLst/>
                        </a:rPr>
                        <a:t>month 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a:effectLst/>
                        </a:rPr>
                        <a:t>month 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86503914"/>
                  </a:ext>
                </a:extLst>
              </a:tr>
              <a:tr h="200025">
                <a:tc>
                  <a:txBody>
                    <a:bodyPr/>
                    <a:lstStyle/>
                    <a:p>
                      <a:pPr algn="ctr" rtl="0" fontAlgn="ctr"/>
                      <a:r>
                        <a:rPr lang="fr-FR">
                          <a:effectLst/>
                        </a:rPr>
                        <a:t>Nb of day with shortage </a:t>
                      </a: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634053007"/>
                  </a:ext>
                </a:extLst>
              </a:tr>
              <a:tr h="200025">
                <a:tc>
                  <a:txBody>
                    <a:bodyPr/>
                    <a:lstStyle/>
                    <a:p>
                      <a:pPr algn="ctr" rtl="0" fontAlgn="ctr"/>
                      <a:r>
                        <a:rPr lang="fr-FR">
                          <a:effectLst/>
                        </a:rPr>
                        <a:t>Nb of day with expired kit used</a:t>
                      </a: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669092327"/>
                  </a:ext>
                </a:extLst>
              </a:tr>
              <a:tr h="200025">
                <a:tc>
                  <a:txBody>
                    <a:bodyPr/>
                    <a:lstStyle/>
                    <a:p>
                      <a:pPr algn="ctr" rtl="0" fontAlgn="ctr"/>
                      <a:r>
                        <a:rPr lang="fr-FR">
                          <a:effectLst/>
                        </a:rPr>
                        <a:t>Nb of tests performed</a:t>
                      </a: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971783121"/>
                  </a:ext>
                </a:extLst>
              </a:tr>
              <a:tr h="200025">
                <a:tc>
                  <a:txBody>
                    <a:bodyPr/>
                    <a:lstStyle/>
                    <a:p>
                      <a:pPr algn="ctr" rtl="0" fontAlgn="ctr"/>
                      <a:r>
                        <a:rPr lang="fr-FR">
                          <a:effectLst/>
                        </a:rPr>
                        <a:t>Nb of negative test results</a:t>
                      </a: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335264074"/>
                  </a:ext>
                </a:extLst>
              </a:tr>
              <a:tr h="200025">
                <a:tc>
                  <a:txBody>
                    <a:bodyPr/>
                    <a:lstStyle/>
                    <a:p>
                      <a:pPr algn="ctr" rtl="0" fontAlgn="ctr"/>
                      <a:r>
                        <a:rPr lang="fr-FR">
                          <a:effectLst/>
                        </a:rPr>
                        <a:t>Nb of reactive test results</a:t>
                      </a: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910928894"/>
                  </a:ext>
                </a:extLst>
              </a:tr>
              <a:tr h="200025">
                <a:tc>
                  <a:txBody>
                    <a:bodyPr/>
                    <a:lstStyle/>
                    <a:p>
                      <a:pPr algn="ctr" rtl="0" fontAlgn="ctr"/>
                      <a:r>
                        <a:rPr lang="fr-FR">
                          <a:effectLst/>
                        </a:rPr>
                        <a:t>Nb of invalid test results</a:t>
                      </a: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129807357"/>
                  </a:ext>
                </a:extLst>
              </a:tr>
              <a:tr h="200025">
                <a:tc>
                  <a:txBody>
                    <a:bodyPr/>
                    <a:lstStyle/>
                    <a:p>
                      <a:pPr algn="ctr" rtl="0" fontAlgn="ctr"/>
                      <a:r>
                        <a:rPr lang="fr-FR">
                          <a:effectLst/>
                        </a:rPr>
                        <a:t>% of reactive test</a:t>
                      </a: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5956883"/>
                  </a:ext>
                </a:extLst>
              </a:tr>
              <a:tr h="200025">
                <a:tc>
                  <a:txBody>
                    <a:bodyPr/>
                    <a:lstStyle/>
                    <a:p>
                      <a:pPr algn="ctr" rtl="0" fontAlgn="ctr"/>
                      <a:r>
                        <a:rPr lang="fr-FR">
                          <a:effectLst/>
                        </a:rPr>
                        <a:t>% invalid test</a:t>
                      </a: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fr-FR"/>
                    </a:p>
                  </a:txBody>
                  <a:tcPr>
                    <a:lnL w="9525" cap="flat" cmpd="sng" algn="ctr">
                      <a:solidFill>
                        <a:srgbClr val="000000"/>
                      </a:solidFill>
                      <a:prstDash val="solid"/>
                      <a:round/>
                      <a:headEnd type="none" w="med" len="med"/>
                      <a:tailEnd type="none" w="med" len="med"/>
                    </a:lnL>
                    <a:lnT w="952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628624711"/>
                  </a:ext>
                </a:extLst>
              </a:tr>
            </a:tbl>
          </a:graphicData>
        </a:graphic>
      </p:graphicFrame>
      <p:sp>
        <p:nvSpPr>
          <p:cNvPr id="5" name="ZoneTexte 4">
            <a:extLst>
              <a:ext uri="{FF2B5EF4-FFF2-40B4-BE49-F238E27FC236}">
                <a16:creationId xmlns:a16="http://schemas.microsoft.com/office/drawing/2014/main" id="{633683A2-399F-FFA2-74AF-86AC5A2F8E40}"/>
              </a:ext>
            </a:extLst>
          </p:cNvPr>
          <p:cNvSpPr txBox="1"/>
          <p:nvPr/>
        </p:nvSpPr>
        <p:spPr>
          <a:xfrm>
            <a:off x="8068963" y="1742456"/>
            <a:ext cx="3952103" cy="3970318"/>
          </a:xfrm>
          <a:prstGeom prst="rect">
            <a:avLst/>
          </a:prstGeom>
          <a:noFill/>
        </p:spPr>
        <p:txBody>
          <a:bodyPr wrap="square" rtlCol="0">
            <a:spAutoFit/>
          </a:bodyPr>
          <a:lstStyle/>
          <a:p>
            <a:r>
              <a:rPr lang="fr-FR" sz="1800"/>
              <a:t>Must: </a:t>
            </a:r>
          </a:p>
          <a:p>
            <a:pPr marL="285750" indent="-285750">
              <a:buFontTx/>
              <a:buChar char="-"/>
            </a:pPr>
            <a:r>
              <a:rPr lang="fr-FR" sz="1800" err="1"/>
              <a:t>Include</a:t>
            </a:r>
            <a:r>
              <a:rPr lang="fr-FR" sz="1800"/>
              <a:t> all </a:t>
            </a:r>
            <a:r>
              <a:rPr lang="fr-FR" sz="1800" err="1"/>
              <a:t>testing</a:t>
            </a:r>
            <a:r>
              <a:rPr lang="fr-FR" sz="1800"/>
              <a:t> </a:t>
            </a:r>
            <a:r>
              <a:rPr lang="fr-FR" sz="1800" err="1"/>
              <a:t>activities</a:t>
            </a:r>
            <a:r>
              <a:rPr lang="fr-FR" sz="1800"/>
              <a:t> </a:t>
            </a:r>
            <a:r>
              <a:rPr lang="fr-FR" sz="1800" err="1"/>
              <a:t>performed</a:t>
            </a:r>
            <a:r>
              <a:rPr lang="fr-FR" sz="1800"/>
              <a:t> in the </a:t>
            </a:r>
            <a:r>
              <a:rPr lang="fr-FR" sz="1800" err="1"/>
              <a:t>testing</a:t>
            </a:r>
            <a:r>
              <a:rPr lang="fr-FR" sz="1800"/>
              <a:t> site</a:t>
            </a:r>
          </a:p>
          <a:p>
            <a:pPr marL="285750" indent="-285750">
              <a:buFontTx/>
              <a:buChar char="-"/>
            </a:pPr>
            <a:r>
              <a:rPr lang="fr-FR" sz="1800"/>
              <a:t>Be </a:t>
            </a:r>
            <a:r>
              <a:rPr lang="fr-FR" sz="1800" err="1"/>
              <a:t>calculated</a:t>
            </a:r>
            <a:r>
              <a:rPr lang="fr-FR" sz="1800"/>
              <a:t>, </a:t>
            </a:r>
            <a:r>
              <a:rPr lang="fr-FR" sz="1800" err="1"/>
              <a:t>recorded</a:t>
            </a:r>
            <a:r>
              <a:rPr lang="fr-FR" sz="1800"/>
              <a:t>, </a:t>
            </a:r>
            <a:r>
              <a:rPr lang="fr-FR" sz="1800" err="1"/>
              <a:t>review</a:t>
            </a:r>
            <a:r>
              <a:rPr lang="fr-FR" sz="1800"/>
              <a:t> and </a:t>
            </a:r>
            <a:r>
              <a:rPr lang="fr-FR" sz="1800" err="1"/>
              <a:t>analysed</a:t>
            </a:r>
            <a:r>
              <a:rPr lang="fr-FR" sz="1800"/>
              <a:t> </a:t>
            </a:r>
            <a:r>
              <a:rPr lang="fr-FR" sz="1800" err="1"/>
              <a:t>monthly</a:t>
            </a:r>
            <a:endParaRPr lang="fr-FR" sz="1800"/>
          </a:p>
          <a:p>
            <a:pPr marL="285750" indent="-285750">
              <a:buFontTx/>
              <a:buChar char="-"/>
            </a:pPr>
            <a:r>
              <a:rPr lang="fr-FR" sz="1800" err="1"/>
              <a:t>Reported</a:t>
            </a:r>
            <a:r>
              <a:rPr lang="fr-FR" sz="1800"/>
              <a:t> to the management at </a:t>
            </a:r>
            <a:r>
              <a:rPr lang="fr-FR" sz="1800" err="1"/>
              <a:t>pre-defined</a:t>
            </a:r>
            <a:r>
              <a:rPr lang="fr-FR" sz="1800"/>
              <a:t> </a:t>
            </a:r>
            <a:r>
              <a:rPr lang="fr-FR" sz="1800" err="1"/>
              <a:t>interval</a:t>
            </a:r>
            <a:endParaRPr lang="fr-FR" sz="1800"/>
          </a:p>
          <a:p>
            <a:pPr marL="285750" indent="-285750">
              <a:buFontTx/>
              <a:buChar char="-"/>
            </a:pPr>
            <a:endParaRPr lang="fr-FR" sz="1800"/>
          </a:p>
          <a:p>
            <a:pPr marL="285750" indent="-285750">
              <a:buFontTx/>
              <a:buChar char="-"/>
            </a:pPr>
            <a:r>
              <a:rPr lang="fr-FR" sz="1800"/>
              <a:t>Data </a:t>
            </a:r>
            <a:r>
              <a:rPr lang="fr-FR" sz="1800" err="1"/>
              <a:t>collected</a:t>
            </a:r>
            <a:r>
              <a:rPr lang="fr-FR" sz="1800"/>
              <a:t> </a:t>
            </a:r>
            <a:r>
              <a:rPr lang="fr-FR" sz="1800" err="1"/>
              <a:t>should</a:t>
            </a:r>
            <a:r>
              <a:rPr lang="fr-FR" sz="1800"/>
              <a:t> permit </a:t>
            </a:r>
            <a:r>
              <a:rPr lang="fr-FR" sz="1800" err="1"/>
              <a:t>indicators</a:t>
            </a:r>
            <a:r>
              <a:rPr lang="fr-FR" sz="1800"/>
              <a:t> </a:t>
            </a:r>
            <a:r>
              <a:rPr lang="fr-FR" sz="1800" err="1"/>
              <a:t>calculation</a:t>
            </a:r>
            <a:endParaRPr lang="fr-FR" sz="1800"/>
          </a:p>
          <a:p>
            <a:pPr marL="285750" indent="-285750">
              <a:buFontTx/>
              <a:buChar char="-"/>
            </a:pPr>
            <a:endParaRPr lang="fr-FR" sz="1800"/>
          </a:p>
          <a:p>
            <a:pPr marL="285750" indent="-285750">
              <a:buFontTx/>
              <a:buChar char="-"/>
            </a:pPr>
            <a:r>
              <a:rPr lang="fr-FR" sz="1800"/>
              <a:t>In case of un </a:t>
            </a:r>
            <a:r>
              <a:rPr lang="fr-FR" sz="1800" err="1"/>
              <a:t>expected</a:t>
            </a:r>
            <a:r>
              <a:rPr lang="fr-FR" sz="1800"/>
              <a:t> </a:t>
            </a:r>
            <a:r>
              <a:rPr lang="fr-FR" sz="1800" err="1"/>
              <a:t>results</a:t>
            </a:r>
            <a:r>
              <a:rPr lang="fr-FR" sz="1800"/>
              <a:t>, </a:t>
            </a:r>
            <a:r>
              <a:rPr lang="fr-FR" sz="1800" err="1"/>
              <a:t>inform</a:t>
            </a:r>
            <a:r>
              <a:rPr lang="fr-FR" sz="1800"/>
              <a:t> </a:t>
            </a:r>
            <a:r>
              <a:rPr lang="fr-FR" sz="1800" err="1"/>
              <a:t>supervisor</a:t>
            </a:r>
            <a:r>
              <a:rPr lang="fr-FR" sz="1800"/>
              <a:t> </a:t>
            </a:r>
            <a:r>
              <a:rPr lang="fr-FR" sz="1800" err="1"/>
              <a:t>take</a:t>
            </a:r>
            <a:r>
              <a:rPr lang="fr-FR" sz="1800"/>
              <a:t> action and, if </a:t>
            </a:r>
            <a:r>
              <a:rPr lang="fr-FR" sz="1800" err="1"/>
              <a:t>needed</a:t>
            </a:r>
            <a:r>
              <a:rPr lang="fr-FR" sz="1800"/>
              <a:t>, the management line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6E204A-58A5-49BE-56B2-27A67113A8D5}"/>
              </a:ext>
            </a:extLst>
          </p:cNvPr>
          <p:cNvSpPr>
            <a:spLocks noGrp="1"/>
          </p:cNvSpPr>
          <p:nvPr>
            <p:ph type="title"/>
          </p:nvPr>
        </p:nvSpPr>
        <p:spPr>
          <a:xfrm>
            <a:off x="455140" y="197330"/>
            <a:ext cx="10515600" cy="942814"/>
          </a:xfrm>
        </p:spPr>
        <p:txBody>
          <a:bodyPr anchor="ctr"/>
          <a:lstStyle/>
          <a:p>
            <a:r>
              <a:rPr lang="fr-FR"/>
              <a:t>How to </a:t>
            </a:r>
            <a:r>
              <a:rPr lang="fr-FR" err="1"/>
              <a:t>calculate</a:t>
            </a:r>
            <a:r>
              <a:rPr lang="fr-FR"/>
              <a:t> </a:t>
            </a:r>
            <a:r>
              <a:rPr lang="fr-FR" err="1"/>
              <a:t>monthly</a:t>
            </a:r>
            <a:r>
              <a:rPr lang="fr-FR"/>
              <a:t> </a:t>
            </a:r>
            <a:r>
              <a:rPr lang="fr-FR" err="1"/>
              <a:t>indicators</a:t>
            </a:r>
            <a:r>
              <a:rPr lang="fr-FR"/>
              <a:t>?</a:t>
            </a:r>
          </a:p>
        </p:txBody>
      </p:sp>
      <p:sp>
        <p:nvSpPr>
          <p:cNvPr id="3" name="Espace réservé du texte 2">
            <a:extLst>
              <a:ext uri="{FF2B5EF4-FFF2-40B4-BE49-F238E27FC236}">
                <a16:creationId xmlns:a16="http://schemas.microsoft.com/office/drawing/2014/main" id="{047A290F-8C37-FB8C-B62C-ED9C0651B522}"/>
              </a:ext>
            </a:extLst>
          </p:cNvPr>
          <p:cNvSpPr>
            <a:spLocks noGrp="1"/>
          </p:cNvSpPr>
          <p:nvPr>
            <p:ph type="body" idx="1"/>
          </p:nvPr>
        </p:nvSpPr>
        <p:spPr>
          <a:xfrm>
            <a:off x="145387" y="1140144"/>
            <a:ext cx="10515600" cy="4440760"/>
          </a:xfrm>
        </p:spPr>
        <p:txBody>
          <a:bodyPr/>
          <a:lstStyle/>
          <a:p>
            <a:r>
              <a:rPr lang="fr-FR" err="1"/>
              <a:t>During</a:t>
            </a:r>
            <a:r>
              <a:rPr lang="fr-FR"/>
              <a:t> the 5 first </a:t>
            </a:r>
            <a:r>
              <a:rPr lang="fr-FR" err="1"/>
              <a:t>days</a:t>
            </a:r>
            <a:r>
              <a:rPr lang="fr-FR"/>
              <a:t> of the </a:t>
            </a:r>
            <a:r>
              <a:rPr lang="fr-FR" err="1"/>
              <a:t>months</a:t>
            </a:r>
            <a:r>
              <a:rPr lang="fr-FR"/>
              <a:t> </a:t>
            </a:r>
            <a:r>
              <a:rPr lang="fr-FR" err="1"/>
              <a:t>calculate</a:t>
            </a:r>
            <a:r>
              <a:rPr lang="fr-FR"/>
              <a:t> the </a:t>
            </a:r>
            <a:r>
              <a:rPr lang="fr-FR" err="1"/>
              <a:t>indicators</a:t>
            </a:r>
            <a:r>
              <a:rPr lang="fr-FR"/>
              <a:t> of the </a:t>
            </a:r>
            <a:r>
              <a:rPr lang="fr-FR" err="1"/>
              <a:t>previous</a:t>
            </a:r>
            <a:r>
              <a:rPr lang="fr-FR"/>
              <a:t> </a:t>
            </a:r>
            <a:r>
              <a:rPr lang="fr-FR" err="1"/>
              <a:t>month</a:t>
            </a:r>
            <a:r>
              <a:rPr lang="fr-FR"/>
              <a:t>:</a:t>
            </a:r>
          </a:p>
        </p:txBody>
      </p:sp>
      <p:sp>
        <p:nvSpPr>
          <p:cNvPr id="4" name="Espace réservé du pied de page 3">
            <a:extLst>
              <a:ext uri="{FF2B5EF4-FFF2-40B4-BE49-F238E27FC236}">
                <a16:creationId xmlns:a16="http://schemas.microsoft.com/office/drawing/2014/main" id="{BB913767-5EF7-122B-A35E-62380CADF8EE}"/>
              </a:ext>
            </a:extLst>
          </p:cNvPr>
          <p:cNvSpPr>
            <a:spLocks noGrp="1"/>
          </p:cNvSpPr>
          <p:nvPr>
            <p:ph type="ftr" idx="11"/>
          </p:nvPr>
        </p:nvSpPr>
        <p:spPr/>
        <p:txBody>
          <a:bodyPr/>
          <a:lstStyle/>
          <a:p>
            <a:r>
              <a:rPr lang="en-US"/>
              <a:t>QMS non-lab testing sites; training package – v1.0 |  collect, review, </a:t>
            </a:r>
            <a:r>
              <a:rPr lang="en-US" err="1"/>
              <a:t>analyse</a:t>
            </a:r>
            <a:r>
              <a:rPr lang="en-US"/>
              <a:t> and use testing routine data</a:t>
            </a:r>
          </a:p>
        </p:txBody>
      </p:sp>
      <p:sp>
        <p:nvSpPr>
          <p:cNvPr id="5" name="Espace réservé du numéro de diapositive 4">
            <a:extLst>
              <a:ext uri="{FF2B5EF4-FFF2-40B4-BE49-F238E27FC236}">
                <a16:creationId xmlns:a16="http://schemas.microsoft.com/office/drawing/2014/main" id="{B7EADE99-43D3-99F8-23E6-2CCBEC9F80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graphicFrame>
        <p:nvGraphicFramePr>
          <p:cNvPr id="6" name="Tableau 5">
            <a:extLst>
              <a:ext uri="{FF2B5EF4-FFF2-40B4-BE49-F238E27FC236}">
                <a16:creationId xmlns:a16="http://schemas.microsoft.com/office/drawing/2014/main" id="{CD97B1CE-806F-D958-5092-DEA961FAFAD1}"/>
              </a:ext>
            </a:extLst>
          </p:cNvPr>
          <p:cNvGraphicFramePr>
            <a:graphicFrameLocks noGrp="1"/>
          </p:cNvGraphicFramePr>
          <p:nvPr>
            <p:extLst>
              <p:ext uri="{D42A27DB-BD31-4B8C-83A1-F6EECF244321}">
                <p14:modId xmlns:p14="http://schemas.microsoft.com/office/powerpoint/2010/main" val="2269405414"/>
              </p:ext>
            </p:extLst>
          </p:nvPr>
        </p:nvGraphicFramePr>
        <p:xfrm>
          <a:off x="676729" y="1802461"/>
          <a:ext cx="9984258" cy="4389120"/>
        </p:xfrm>
        <a:graphic>
          <a:graphicData uri="http://schemas.openxmlformats.org/drawingml/2006/table">
            <a:tbl>
              <a:tblPr/>
              <a:tblGrid>
                <a:gridCol w="3919150">
                  <a:extLst>
                    <a:ext uri="{9D8B030D-6E8A-4147-A177-3AD203B41FA5}">
                      <a16:colId xmlns:a16="http://schemas.microsoft.com/office/drawing/2014/main" val="499018153"/>
                    </a:ext>
                  </a:extLst>
                </a:gridCol>
                <a:gridCol w="6065108">
                  <a:extLst>
                    <a:ext uri="{9D8B030D-6E8A-4147-A177-3AD203B41FA5}">
                      <a16:colId xmlns:a16="http://schemas.microsoft.com/office/drawing/2014/main" val="854779238"/>
                    </a:ext>
                  </a:extLst>
                </a:gridCol>
              </a:tblGrid>
              <a:tr h="219009">
                <a:tc>
                  <a:txBody>
                    <a:bodyPr/>
                    <a:lstStyle/>
                    <a:p>
                      <a:pPr algn="ctr" rtl="0" fontAlgn="ctr"/>
                      <a:r>
                        <a:rPr lang="fr-FR" sz="1600">
                          <a:effectLst/>
                        </a:rPr>
                        <a:t>Nb of </a:t>
                      </a:r>
                      <a:r>
                        <a:rPr lang="fr-FR" sz="1600" err="1">
                          <a:effectLst/>
                        </a:rPr>
                        <a:t>day</a:t>
                      </a:r>
                      <a:r>
                        <a:rPr lang="fr-FR" sz="1600">
                          <a:effectLst/>
                        </a:rPr>
                        <a:t> </a:t>
                      </a:r>
                      <a:r>
                        <a:rPr lang="fr-FR" sz="1600" err="1">
                          <a:effectLst/>
                        </a:rPr>
                        <a:t>with</a:t>
                      </a:r>
                      <a:r>
                        <a:rPr lang="fr-FR" sz="1600">
                          <a:effectLst/>
                        </a:rPr>
                        <a:t> </a:t>
                      </a:r>
                      <a:r>
                        <a:rPr lang="fr-FR" sz="1600" err="1">
                          <a:effectLst/>
                        </a:rPr>
                        <a:t>shortage</a:t>
                      </a:r>
                      <a:r>
                        <a:rPr lang="fr-FR" sz="1600">
                          <a:effectLst/>
                        </a:rPr>
                        <a:t> </a:t>
                      </a:r>
                    </a:p>
                  </a:txBody>
                  <a:tcPr marL="28575" marR="2857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1600">
                          <a:effectLst/>
                        </a:rPr>
                        <a:t>In the </a:t>
                      </a:r>
                      <a:r>
                        <a:rPr lang="fr-FR" sz="1600" err="1">
                          <a:effectLst/>
                        </a:rPr>
                        <a:t>register</a:t>
                      </a:r>
                      <a:r>
                        <a:rPr lang="fr-FR" sz="1600">
                          <a:effectLst/>
                        </a:rPr>
                        <a:t>, count </a:t>
                      </a:r>
                      <a:r>
                        <a:rPr lang="fr-FR" sz="1600" err="1">
                          <a:effectLst/>
                        </a:rPr>
                        <a:t>each</a:t>
                      </a:r>
                      <a:r>
                        <a:rPr lang="fr-FR" sz="1600">
                          <a:effectLst/>
                        </a:rPr>
                        <a:t> </a:t>
                      </a:r>
                      <a:r>
                        <a:rPr lang="fr-FR" sz="1600" err="1">
                          <a:effectLst/>
                        </a:rPr>
                        <a:t>day</a:t>
                      </a:r>
                      <a:r>
                        <a:rPr lang="fr-FR" sz="1600">
                          <a:effectLst/>
                        </a:rPr>
                        <a:t> </a:t>
                      </a:r>
                      <a:r>
                        <a:rPr lang="fr-FR" sz="1600" err="1">
                          <a:effectLst/>
                        </a:rPr>
                        <a:t>where</a:t>
                      </a:r>
                      <a:r>
                        <a:rPr lang="fr-FR" sz="1600">
                          <a:effectLst/>
                        </a:rPr>
                        <a:t> </a:t>
                      </a:r>
                      <a:r>
                        <a:rPr lang="fr-FR" sz="1600" err="1">
                          <a:effectLst/>
                        </a:rPr>
                        <a:t>testing</a:t>
                      </a:r>
                      <a:r>
                        <a:rPr lang="fr-FR" sz="1600">
                          <a:effectLst/>
                        </a:rPr>
                        <a:t> </a:t>
                      </a:r>
                      <a:r>
                        <a:rPr lang="fr-FR" sz="1600" err="1">
                          <a:effectLst/>
                        </a:rPr>
                        <a:t>was</a:t>
                      </a:r>
                      <a:r>
                        <a:rPr lang="fr-FR" sz="1600">
                          <a:effectLst/>
                        </a:rPr>
                        <a:t> not possible </a:t>
                      </a:r>
                      <a:r>
                        <a:rPr lang="fr-FR" sz="1600" err="1">
                          <a:effectLst/>
                        </a:rPr>
                        <a:t>because</a:t>
                      </a:r>
                      <a:r>
                        <a:rPr lang="fr-FR" sz="1600">
                          <a:effectLst/>
                        </a:rPr>
                        <a:t> of </a:t>
                      </a:r>
                      <a:r>
                        <a:rPr lang="fr-FR" sz="1600" err="1">
                          <a:effectLst/>
                        </a:rPr>
                        <a:t>assay</a:t>
                      </a:r>
                      <a:r>
                        <a:rPr lang="fr-FR" sz="1600">
                          <a:effectLst/>
                        </a:rPr>
                        <a:t> </a:t>
                      </a:r>
                      <a:r>
                        <a:rPr lang="fr-FR" sz="1600" err="1">
                          <a:effectLst/>
                        </a:rPr>
                        <a:t>shortage</a:t>
                      </a:r>
                      <a:endParaRPr lang="fr-FR" sz="1600">
                        <a:effectLst/>
                      </a:endParaRP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915022579"/>
                  </a:ext>
                </a:extLst>
              </a:tr>
              <a:tr h="438018">
                <a:tc>
                  <a:txBody>
                    <a:bodyPr/>
                    <a:lstStyle/>
                    <a:p>
                      <a:pPr algn="ctr" rtl="0" fontAlgn="ctr"/>
                      <a:r>
                        <a:rPr lang="fr-FR" sz="1600">
                          <a:effectLst/>
                        </a:rPr>
                        <a:t>Nb of </a:t>
                      </a:r>
                      <a:r>
                        <a:rPr lang="fr-FR" sz="1600" err="1">
                          <a:effectLst/>
                        </a:rPr>
                        <a:t>day</a:t>
                      </a:r>
                      <a:r>
                        <a:rPr lang="fr-FR" sz="1600">
                          <a:effectLst/>
                        </a:rPr>
                        <a:t> </a:t>
                      </a:r>
                      <a:r>
                        <a:rPr lang="fr-FR" sz="1600" err="1">
                          <a:effectLst/>
                        </a:rPr>
                        <a:t>with</a:t>
                      </a:r>
                      <a:r>
                        <a:rPr lang="fr-FR" sz="1600">
                          <a:effectLst/>
                        </a:rPr>
                        <a:t> </a:t>
                      </a:r>
                      <a:r>
                        <a:rPr lang="fr-FR" sz="1600" err="1">
                          <a:effectLst/>
                        </a:rPr>
                        <a:t>expired</a:t>
                      </a:r>
                      <a:r>
                        <a:rPr lang="fr-FR" sz="1600">
                          <a:effectLst/>
                        </a:rPr>
                        <a:t> kit </a:t>
                      </a:r>
                      <a:r>
                        <a:rPr lang="fr-FR" sz="1600" err="1">
                          <a:effectLst/>
                        </a:rPr>
                        <a:t>used</a:t>
                      </a:r>
                      <a:endParaRPr lang="fr-FR" sz="1600">
                        <a:effectLst/>
                      </a:endParaRPr>
                    </a:p>
                  </a:txBody>
                  <a:tcPr marL="28575" marR="2857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600">
                          <a:effectLst/>
                        </a:rPr>
                        <a:t>In the </a:t>
                      </a:r>
                      <a:r>
                        <a:rPr lang="fr-FR" sz="1600" err="1">
                          <a:effectLst/>
                        </a:rPr>
                        <a:t>register</a:t>
                      </a:r>
                      <a:r>
                        <a:rPr lang="fr-FR" sz="1600">
                          <a:effectLst/>
                        </a:rPr>
                        <a:t>, count </a:t>
                      </a:r>
                      <a:r>
                        <a:rPr lang="fr-FR" sz="1600" err="1">
                          <a:effectLst/>
                        </a:rPr>
                        <a:t>each</a:t>
                      </a:r>
                      <a:r>
                        <a:rPr lang="fr-FR" sz="1600">
                          <a:effectLst/>
                        </a:rPr>
                        <a:t> </a:t>
                      </a:r>
                      <a:r>
                        <a:rPr lang="fr-FR" sz="1600" err="1">
                          <a:effectLst/>
                        </a:rPr>
                        <a:t>day</a:t>
                      </a:r>
                      <a:r>
                        <a:rPr lang="fr-FR" sz="1600">
                          <a:effectLst/>
                        </a:rPr>
                        <a:t> </a:t>
                      </a:r>
                      <a:r>
                        <a:rPr lang="fr-FR" sz="1600" err="1">
                          <a:effectLst/>
                        </a:rPr>
                        <a:t>where</a:t>
                      </a:r>
                      <a:r>
                        <a:rPr lang="fr-FR" sz="1600">
                          <a:effectLst/>
                        </a:rPr>
                        <a:t> </a:t>
                      </a:r>
                      <a:r>
                        <a:rPr lang="fr-FR" sz="1600" err="1">
                          <a:effectLst/>
                        </a:rPr>
                        <a:t>testing</a:t>
                      </a:r>
                      <a:r>
                        <a:rPr lang="fr-FR" sz="1600">
                          <a:effectLst/>
                        </a:rPr>
                        <a:t> </a:t>
                      </a:r>
                      <a:r>
                        <a:rPr lang="fr-FR" sz="1600" err="1">
                          <a:effectLst/>
                        </a:rPr>
                        <a:t>was</a:t>
                      </a:r>
                      <a:r>
                        <a:rPr lang="fr-FR" sz="1600">
                          <a:effectLst/>
                        </a:rPr>
                        <a:t> </a:t>
                      </a:r>
                      <a:r>
                        <a:rPr lang="fr-FR" sz="1600" err="1">
                          <a:effectLst/>
                        </a:rPr>
                        <a:t>done</a:t>
                      </a:r>
                      <a:r>
                        <a:rPr lang="fr-FR" sz="1600">
                          <a:effectLst/>
                        </a:rPr>
                        <a:t> </a:t>
                      </a:r>
                      <a:r>
                        <a:rPr lang="fr-FR" sz="1600" err="1">
                          <a:effectLst/>
                        </a:rPr>
                        <a:t>using</a:t>
                      </a:r>
                      <a:r>
                        <a:rPr lang="fr-FR" sz="1600">
                          <a:effectLst/>
                        </a:rPr>
                        <a:t> </a:t>
                      </a:r>
                      <a:r>
                        <a:rPr lang="fr-FR" sz="1600" err="1">
                          <a:effectLst/>
                        </a:rPr>
                        <a:t>expired</a:t>
                      </a:r>
                      <a:r>
                        <a:rPr lang="fr-FR" sz="1600">
                          <a:effectLst/>
                        </a:rPr>
                        <a:t> </a:t>
                      </a:r>
                      <a:r>
                        <a:rPr lang="fr-FR" sz="1600" err="1">
                          <a:effectLst/>
                        </a:rPr>
                        <a:t>assays</a:t>
                      </a:r>
                      <a:endParaRPr lang="fr-FR" sz="1600">
                        <a:effectLst/>
                      </a:endParaRPr>
                    </a:p>
                    <a:p>
                      <a:pPr algn="ctr" rtl="0" fontAlgn="ctr"/>
                      <a:endParaRPr lang="fr-FR" sz="1600">
                        <a:effectLst/>
                      </a:endParaRP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527276463"/>
                  </a:ext>
                </a:extLst>
              </a:tr>
              <a:tr h="219009">
                <a:tc>
                  <a:txBody>
                    <a:bodyPr/>
                    <a:lstStyle/>
                    <a:p>
                      <a:pPr algn="ctr" rtl="0" fontAlgn="ctr"/>
                      <a:r>
                        <a:rPr lang="fr-FR" sz="1600">
                          <a:effectLst/>
                        </a:rPr>
                        <a:t>Nb of tests performed</a:t>
                      </a:r>
                    </a:p>
                  </a:txBody>
                  <a:tcPr marL="28575" marR="2857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1600">
                          <a:effectLst/>
                        </a:rPr>
                        <a:t>In the </a:t>
                      </a:r>
                      <a:r>
                        <a:rPr lang="fr-FR" sz="1600" err="1">
                          <a:effectLst/>
                        </a:rPr>
                        <a:t>register</a:t>
                      </a:r>
                      <a:r>
                        <a:rPr lang="fr-FR" sz="1600">
                          <a:effectLst/>
                        </a:rPr>
                        <a:t>, count the total </a:t>
                      </a:r>
                      <a:r>
                        <a:rPr lang="fr-FR" sz="1600" err="1">
                          <a:effectLst/>
                        </a:rPr>
                        <a:t>number</a:t>
                      </a:r>
                      <a:r>
                        <a:rPr lang="fr-FR" sz="1600">
                          <a:effectLst/>
                        </a:rPr>
                        <a:t> of test </a:t>
                      </a:r>
                      <a:r>
                        <a:rPr lang="fr-FR" sz="1600" err="1">
                          <a:effectLst/>
                        </a:rPr>
                        <a:t>performed</a:t>
                      </a:r>
                      <a:r>
                        <a:rPr lang="fr-FR" sz="1600">
                          <a:effectLst/>
                        </a:rPr>
                        <a:t> over the </a:t>
                      </a:r>
                      <a:r>
                        <a:rPr lang="fr-FR" sz="1600" err="1">
                          <a:effectLst/>
                        </a:rPr>
                        <a:t>month</a:t>
                      </a:r>
                      <a:r>
                        <a:rPr lang="fr-FR" sz="1600">
                          <a:effectLst/>
                        </a:rPr>
                        <a:t> </a:t>
                      </a: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978612192"/>
                  </a:ext>
                </a:extLst>
              </a:tr>
              <a:tr h="219009">
                <a:tc>
                  <a:txBody>
                    <a:bodyPr/>
                    <a:lstStyle/>
                    <a:p>
                      <a:pPr algn="ctr" rtl="0" fontAlgn="ctr"/>
                      <a:r>
                        <a:rPr lang="fr-FR" sz="1600">
                          <a:effectLst/>
                        </a:rPr>
                        <a:t>Nb of negative test results</a:t>
                      </a:r>
                    </a:p>
                  </a:txBody>
                  <a:tcPr marL="28575" marR="2857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600">
                          <a:effectLst/>
                        </a:rPr>
                        <a:t>In the </a:t>
                      </a:r>
                      <a:r>
                        <a:rPr lang="fr-FR" sz="1600" err="1">
                          <a:effectLst/>
                        </a:rPr>
                        <a:t>register</a:t>
                      </a:r>
                      <a:r>
                        <a:rPr lang="fr-FR" sz="1600">
                          <a:effectLst/>
                        </a:rPr>
                        <a:t>, count the total </a:t>
                      </a:r>
                      <a:r>
                        <a:rPr lang="fr-FR" sz="1600" err="1">
                          <a:effectLst/>
                        </a:rPr>
                        <a:t>number</a:t>
                      </a:r>
                      <a:r>
                        <a:rPr lang="fr-FR" sz="1600">
                          <a:effectLst/>
                        </a:rPr>
                        <a:t> of </a:t>
                      </a:r>
                      <a:r>
                        <a:rPr lang="fr-FR" sz="1600" err="1">
                          <a:effectLst/>
                        </a:rPr>
                        <a:t>negative</a:t>
                      </a:r>
                      <a:r>
                        <a:rPr lang="fr-FR" sz="1600">
                          <a:effectLst/>
                        </a:rPr>
                        <a:t> test </a:t>
                      </a:r>
                      <a:r>
                        <a:rPr lang="fr-FR" sz="1600" err="1">
                          <a:effectLst/>
                        </a:rPr>
                        <a:t>performed</a:t>
                      </a:r>
                      <a:r>
                        <a:rPr lang="fr-FR" sz="1600">
                          <a:effectLst/>
                        </a:rPr>
                        <a:t> over the </a:t>
                      </a:r>
                      <a:r>
                        <a:rPr lang="fr-FR" sz="1600" err="1">
                          <a:effectLst/>
                        </a:rPr>
                        <a:t>month</a:t>
                      </a:r>
                      <a:r>
                        <a:rPr lang="fr-FR" sz="1600">
                          <a:effectLst/>
                        </a:rPr>
                        <a:t> </a:t>
                      </a:r>
                    </a:p>
                    <a:p>
                      <a:pPr algn="ctr" rtl="0" fontAlgn="ctr"/>
                      <a:endParaRPr lang="fr-FR" sz="1600">
                        <a:effectLst/>
                      </a:endParaRP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953965075"/>
                  </a:ext>
                </a:extLst>
              </a:tr>
              <a:tr h="219009">
                <a:tc>
                  <a:txBody>
                    <a:bodyPr/>
                    <a:lstStyle/>
                    <a:p>
                      <a:pPr algn="ctr" rtl="0" fontAlgn="ctr"/>
                      <a:r>
                        <a:rPr lang="fr-FR" sz="1600">
                          <a:effectLst/>
                        </a:rPr>
                        <a:t>Nb of reactive test results</a:t>
                      </a:r>
                    </a:p>
                  </a:txBody>
                  <a:tcPr marL="28575" marR="2857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600">
                          <a:effectLst/>
                        </a:rPr>
                        <a:t>In the </a:t>
                      </a:r>
                      <a:r>
                        <a:rPr lang="fr-FR" sz="1600" err="1">
                          <a:effectLst/>
                        </a:rPr>
                        <a:t>register</a:t>
                      </a:r>
                      <a:r>
                        <a:rPr lang="fr-FR" sz="1600">
                          <a:effectLst/>
                        </a:rPr>
                        <a:t>, count the total </a:t>
                      </a:r>
                      <a:r>
                        <a:rPr lang="fr-FR" sz="1600" err="1">
                          <a:effectLst/>
                        </a:rPr>
                        <a:t>number</a:t>
                      </a:r>
                      <a:r>
                        <a:rPr lang="fr-FR" sz="1600">
                          <a:effectLst/>
                        </a:rPr>
                        <a:t> of </a:t>
                      </a:r>
                      <a:r>
                        <a:rPr lang="fr-FR" sz="1600" err="1">
                          <a:effectLst/>
                        </a:rPr>
                        <a:t>reactive</a:t>
                      </a:r>
                      <a:r>
                        <a:rPr lang="fr-FR" sz="1600">
                          <a:effectLst/>
                        </a:rPr>
                        <a:t> test </a:t>
                      </a:r>
                      <a:r>
                        <a:rPr lang="fr-FR" sz="1600" err="1">
                          <a:effectLst/>
                        </a:rPr>
                        <a:t>performed</a:t>
                      </a:r>
                      <a:r>
                        <a:rPr lang="fr-FR" sz="1600">
                          <a:effectLst/>
                        </a:rPr>
                        <a:t> over the </a:t>
                      </a:r>
                      <a:r>
                        <a:rPr lang="fr-FR" sz="1600" err="1">
                          <a:effectLst/>
                        </a:rPr>
                        <a:t>month</a:t>
                      </a:r>
                      <a:r>
                        <a:rPr lang="fr-FR" sz="1600">
                          <a:effectLst/>
                        </a:rPr>
                        <a:t> </a:t>
                      </a: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891105776"/>
                  </a:ext>
                </a:extLst>
              </a:tr>
              <a:tr h="132512">
                <a:tc>
                  <a:txBody>
                    <a:bodyPr/>
                    <a:lstStyle/>
                    <a:p>
                      <a:pPr algn="ctr" rtl="0" fontAlgn="ctr"/>
                      <a:r>
                        <a:rPr lang="fr-FR" sz="1600">
                          <a:effectLst/>
                        </a:rPr>
                        <a:t>Nb of invalid test results</a:t>
                      </a:r>
                    </a:p>
                  </a:txBody>
                  <a:tcPr marL="28575" marR="2857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600">
                          <a:effectLst/>
                        </a:rPr>
                        <a:t>In the </a:t>
                      </a:r>
                      <a:r>
                        <a:rPr lang="fr-FR" sz="1600" err="1">
                          <a:effectLst/>
                        </a:rPr>
                        <a:t>register</a:t>
                      </a:r>
                      <a:r>
                        <a:rPr lang="fr-FR" sz="1600">
                          <a:effectLst/>
                        </a:rPr>
                        <a:t>, count the total </a:t>
                      </a:r>
                      <a:r>
                        <a:rPr lang="fr-FR" sz="1600" err="1">
                          <a:effectLst/>
                        </a:rPr>
                        <a:t>number</a:t>
                      </a:r>
                      <a:r>
                        <a:rPr lang="fr-FR" sz="1600">
                          <a:effectLst/>
                        </a:rPr>
                        <a:t> of </a:t>
                      </a:r>
                      <a:r>
                        <a:rPr lang="fr-FR" sz="1600" err="1">
                          <a:effectLst/>
                        </a:rPr>
                        <a:t>invalid</a:t>
                      </a:r>
                      <a:r>
                        <a:rPr lang="fr-FR" sz="1600">
                          <a:effectLst/>
                        </a:rPr>
                        <a:t> test </a:t>
                      </a:r>
                      <a:r>
                        <a:rPr lang="fr-FR" sz="1600" err="1">
                          <a:effectLst/>
                        </a:rPr>
                        <a:t>performed</a:t>
                      </a:r>
                      <a:r>
                        <a:rPr lang="fr-FR" sz="1600">
                          <a:effectLst/>
                        </a:rPr>
                        <a:t> over the </a:t>
                      </a:r>
                      <a:r>
                        <a:rPr lang="fr-FR" sz="1600" err="1">
                          <a:effectLst/>
                        </a:rPr>
                        <a:t>month</a:t>
                      </a:r>
                      <a:r>
                        <a:rPr lang="fr-FR" sz="1600">
                          <a:effectLst/>
                        </a:rPr>
                        <a:t> </a:t>
                      </a:r>
                    </a:p>
                    <a:p>
                      <a:pPr algn="ctr" rtl="0" fontAlgn="ctr"/>
                      <a:endParaRPr lang="fr-FR" sz="1600">
                        <a:effectLst/>
                      </a:endParaRP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741282128"/>
                  </a:ext>
                </a:extLst>
              </a:tr>
              <a:tr h="219009">
                <a:tc>
                  <a:txBody>
                    <a:bodyPr/>
                    <a:lstStyle/>
                    <a:p>
                      <a:pPr algn="ctr" rtl="0" fontAlgn="ctr"/>
                      <a:r>
                        <a:rPr lang="fr-FR" sz="1600">
                          <a:effectLst/>
                        </a:rPr>
                        <a:t>% of </a:t>
                      </a:r>
                      <a:r>
                        <a:rPr lang="fr-FR" sz="1600" err="1">
                          <a:effectLst/>
                        </a:rPr>
                        <a:t>reactive</a:t>
                      </a:r>
                      <a:r>
                        <a:rPr lang="fr-FR" sz="1600">
                          <a:effectLst/>
                        </a:rPr>
                        <a:t> test</a:t>
                      </a:r>
                    </a:p>
                  </a:txBody>
                  <a:tcPr marL="28575" marR="2857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1600" err="1">
                          <a:effectLst/>
                        </a:rPr>
                        <a:t>Number</a:t>
                      </a:r>
                      <a:r>
                        <a:rPr lang="fr-FR" sz="1600">
                          <a:effectLst/>
                        </a:rPr>
                        <a:t> of </a:t>
                      </a:r>
                      <a:r>
                        <a:rPr lang="fr-FR" sz="1600" err="1">
                          <a:effectLst/>
                        </a:rPr>
                        <a:t>reactive</a:t>
                      </a:r>
                      <a:r>
                        <a:rPr lang="fr-FR" sz="1600">
                          <a:effectLst/>
                        </a:rPr>
                        <a:t> tests / total </a:t>
                      </a:r>
                      <a:r>
                        <a:rPr lang="fr-FR" sz="1600" err="1">
                          <a:effectLst/>
                        </a:rPr>
                        <a:t>number</a:t>
                      </a:r>
                      <a:r>
                        <a:rPr lang="fr-FR" sz="1600">
                          <a:effectLst/>
                        </a:rPr>
                        <a:t> of tests </a:t>
                      </a:r>
                      <a:r>
                        <a:rPr lang="fr-FR" sz="1600" err="1">
                          <a:effectLst/>
                        </a:rPr>
                        <a:t>performed</a:t>
                      </a:r>
                      <a:endParaRPr lang="fr-FR" sz="1600">
                        <a:effectLst/>
                      </a:endParaRP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672255756"/>
                  </a:ext>
                </a:extLst>
              </a:tr>
              <a:tr h="378095">
                <a:tc>
                  <a:txBody>
                    <a:bodyPr/>
                    <a:lstStyle/>
                    <a:p>
                      <a:pPr algn="ctr" rtl="0" fontAlgn="ctr"/>
                      <a:r>
                        <a:rPr lang="fr-FR" sz="1600">
                          <a:effectLst/>
                        </a:rPr>
                        <a:t>% </a:t>
                      </a:r>
                      <a:r>
                        <a:rPr lang="fr-FR" sz="1600" err="1">
                          <a:effectLst/>
                        </a:rPr>
                        <a:t>invalid</a:t>
                      </a:r>
                      <a:r>
                        <a:rPr lang="fr-FR" sz="1600">
                          <a:effectLst/>
                        </a:rPr>
                        <a:t> test</a:t>
                      </a:r>
                    </a:p>
                  </a:txBody>
                  <a:tcPr marL="28575" marR="2857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600" err="1">
                          <a:effectLst/>
                        </a:rPr>
                        <a:t>Number</a:t>
                      </a:r>
                      <a:r>
                        <a:rPr lang="fr-FR" sz="1600">
                          <a:effectLst/>
                        </a:rPr>
                        <a:t> of </a:t>
                      </a:r>
                      <a:r>
                        <a:rPr lang="fr-FR" sz="1600" err="1">
                          <a:effectLst/>
                        </a:rPr>
                        <a:t>invalid</a:t>
                      </a:r>
                      <a:r>
                        <a:rPr lang="fr-FR" sz="1600">
                          <a:effectLst/>
                        </a:rPr>
                        <a:t> tests / total </a:t>
                      </a:r>
                      <a:r>
                        <a:rPr lang="fr-FR" sz="1600" err="1">
                          <a:effectLst/>
                        </a:rPr>
                        <a:t>number</a:t>
                      </a:r>
                      <a:r>
                        <a:rPr lang="fr-FR" sz="1600">
                          <a:effectLst/>
                        </a:rPr>
                        <a:t> of tests </a:t>
                      </a:r>
                      <a:r>
                        <a:rPr lang="fr-FR" sz="1600" err="1">
                          <a:effectLst/>
                        </a:rPr>
                        <a:t>performed</a:t>
                      </a:r>
                      <a:endParaRPr lang="fr-FR" sz="1600">
                        <a:effectLst/>
                      </a:endParaRPr>
                    </a:p>
                    <a:p>
                      <a:pPr algn="ctr" rtl="0" fontAlgn="ctr"/>
                      <a:endParaRPr lang="fr-FR" sz="1600">
                        <a:effectLst/>
                      </a:endParaRP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1210020"/>
                  </a:ext>
                </a:extLst>
              </a:tr>
            </a:tbl>
          </a:graphicData>
        </a:graphic>
      </p:graphicFrame>
    </p:spTree>
    <p:extLst>
      <p:ext uri="{BB962C8B-B14F-4D97-AF65-F5344CB8AC3E}">
        <p14:creationId xmlns:p14="http://schemas.microsoft.com/office/powerpoint/2010/main" val="1508606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201479" y="236748"/>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9AC9"/>
              </a:buClr>
              <a:buSzPts val="3600"/>
              <a:buFont typeface="Arial"/>
              <a:buNone/>
            </a:pPr>
            <a:r>
              <a:rPr lang="en-US">
                <a:solidFill>
                  <a:srgbClr val="009AC9"/>
                </a:solidFill>
                <a:latin typeface="Calibri"/>
                <a:ea typeface="Calibri"/>
                <a:cs typeface="Calibri"/>
                <a:sym typeface="Calibri"/>
              </a:rPr>
              <a:t>Learning objectives</a:t>
            </a:r>
            <a:endParaRPr>
              <a:latin typeface="Calibri"/>
              <a:ea typeface="Calibri"/>
              <a:cs typeface="Calibri"/>
              <a:sym typeface="Calibri"/>
            </a:endParaRPr>
          </a:p>
        </p:txBody>
      </p:sp>
      <p:sp>
        <p:nvSpPr>
          <p:cNvPr id="115" name="Google Shape;115;p2"/>
          <p:cNvSpPr txBox="1">
            <a:spLocks noGrp="1"/>
          </p:cNvSpPr>
          <p:nvPr>
            <p:ph type="body" idx="1"/>
          </p:nvPr>
        </p:nvSpPr>
        <p:spPr>
          <a:xfrm>
            <a:off x="201479" y="1587347"/>
            <a:ext cx="11658896" cy="3895522"/>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SzPts val="2000"/>
              <a:buNone/>
            </a:pPr>
            <a:r>
              <a:rPr lang="en-US" sz="2800">
                <a:latin typeface="+mj-lt"/>
                <a:ea typeface="Calibri"/>
                <a:cs typeface="Calibri"/>
                <a:sym typeface="Calibri"/>
              </a:rPr>
              <a:t>    At the end of this module, you </a:t>
            </a:r>
            <a:r>
              <a:rPr lang="en-US" sz="2800">
                <a:highlight>
                  <a:schemeClr val="lt1"/>
                </a:highlight>
                <a:latin typeface="+mj-lt"/>
                <a:ea typeface="Calibri"/>
                <a:cs typeface="Calibri"/>
                <a:sym typeface="Calibri"/>
              </a:rPr>
              <a:t>should be a</a:t>
            </a:r>
            <a:r>
              <a:rPr lang="en-US" sz="2800">
                <a:latin typeface="+mj-lt"/>
                <a:ea typeface="Calibri"/>
                <a:cs typeface="Calibri"/>
                <a:sym typeface="Calibri"/>
              </a:rPr>
              <a:t>ble to: </a:t>
            </a:r>
            <a:endParaRPr sz="2800">
              <a:latin typeface="+mj-lt"/>
              <a:ea typeface="Calibri"/>
              <a:cs typeface="Calibri"/>
              <a:sym typeface="Calibri"/>
            </a:endParaRPr>
          </a:p>
          <a:p>
            <a:pPr marL="381000" lvl="0" indent="-381000" algn="l" rtl="0">
              <a:lnSpc>
                <a:spcPct val="100000"/>
              </a:lnSpc>
              <a:spcBef>
                <a:spcPts val="1000"/>
              </a:spcBef>
              <a:spcAft>
                <a:spcPts val="0"/>
              </a:spcAft>
              <a:buSzPts val="2000"/>
              <a:buChar char="•"/>
            </a:pPr>
            <a:r>
              <a:rPr lang="en-US" sz="2800">
                <a:latin typeface="+mj-lt"/>
                <a:ea typeface="Calibri"/>
                <a:cs typeface="Calibri"/>
                <a:sym typeface="Calibri"/>
              </a:rPr>
              <a:t>Explain why it is important to collect data</a:t>
            </a:r>
          </a:p>
          <a:p>
            <a:pPr marL="381000" lvl="0" indent="-381000" algn="l" rtl="0">
              <a:lnSpc>
                <a:spcPct val="100000"/>
              </a:lnSpc>
              <a:spcBef>
                <a:spcPts val="1000"/>
              </a:spcBef>
              <a:spcAft>
                <a:spcPts val="0"/>
              </a:spcAft>
              <a:buSzPts val="2000"/>
              <a:buChar char="•"/>
            </a:pPr>
            <a:r>
              <a:rPr lang="en-US" sz="2800">
                <a:latin typeface="+mj-lt"/>
                <a:ea typeface="Calibri"/>
                <a:cs typeface="Calibri"/>
                <a:sym typeface="Calibri"/>
              </a:rPr>
              <a:t>Know how to fill the nationally validated standardized data collection tools</a:t>
            </a:r>
          </a:p>
          <a:p>
            <a:pPr marL="381000" indent="-381000"/>
            <a:r>
              <a:rPr lang="en-US" sz="2800">
                <a:latin typeface="+mj-lt"/>
                <a:ea typeface="Calibri"/>
                <a:cs typeface="Calibri"/>
                <a:sym typeface="Calibri"/>
              </a:rPr>
              <a:t>Know what are the testing indicators</a:t>
            </a:r>
          </a:p>
          <a:p>
            <a:pPr marL="381000" lvl="0" indent="-381000" algn="l" rtl="0">
              <a:lnSpc>
                <a:spcPct val="100000"/>
              </a:lnSpc>
              <a:spcBef>
                <a:spcPts val="1000"/>
              </a:spcBef>
              <a:spcAft>
                <a:spcPts val="0"/>
              </a:spcAft>
              <a:buSzPts val="2000"/>
              <a:buChar char="•"/>
            </a:pPr>
            <a:r>
              <a:rPr lang="en-US" sz="2800">
                <a:latin typeface="+mj-lt"/>
                <a:ea typeface="Calibri"/>
                <a:cs typeface="Calibri"/>
                <a:sym typeface="Calibri"/>
              </a:rPr>
              <a:t>Know how to calculate indicators and what are their expected values/range</a:t>
            </a:r>
          </a:p>
          <a:p>
            <a:pPr marL="381000" lvl="0" indent="-381000" algn="l" rtl="0">
              <a:lnSpc>
                <a:spcPct val="100000"/>
              </a:lnSpc>
              <a:spcBef>
                <a:spcPts val="1000"/>
              </a:spcBef>
              <a:spcAft>
                <a:spcPts val="0"/>
              </a:spcAft>
              <a:buSzPts val="2000"/>
              <a:buChar char="•"/>
            </a:pPr>
            <a:r>
              <a:rPr lang="en-US" sz="2800">
                <a:latin typeface="+mj-lt"/>
                <a:ea typeface="Calibri"/>
                <a:cs typeface="Calibri"/>
                <a:sym typeface="Calibri"/>
              </a:rPr>
              <a:t>Analyze indicators and know what to do in case indicators are not within expected range</a:t>
            </a:r>
            <a:endParaRPr sz="2800">
              <a:latin typeface="+mj-lt"/>
            </a:endParaRPr>
          </a:p>
          <a:p>
            <a:pPr marL="381000" lvl="0" indent="-254000" algn="l" rtl="0">
              <a:lnSpc>
                <a:spcPct val="100000"/>
              </a:lnSpc>
              <a:spcBef>
                <a:spcPts val="1000"/>
              </a:spcBef>
              <a:spcAft>
                <a:spcPts val="0"/>
              </a:spcAft>
              <a:buSzPts val="2000"/>
              <a:buNone/>
            </a:pPr>
            <a:endParaRPr sz="2800">
              <a:latin typeface="+mj-lt"/>
              <a:ea typeface="Calibri"/>
              <a:cs typeface="Calibri"/>
              <a:sym typeface="Calibri"/>
            </a:endParaRPr>
          </a:p>
          <a:p>
            <a:pPr marL="228600" lvl="0" indent="-101600" algn="l" rtl="0">
              <a:lnSpc>
                <a:spcPct val="100000"/>
              </a:lnSpc>
              <a:spcBef>
                <a:spcPts val="1000"/>
              </a:spcBef>
              <a:spcAft>
                <a:spcPts val="0"/>
              </a:spcAft>
              <a:buClr>
                <a:schemeClr val="accent1"/>
              </a:buClr>
              <a:buSzPts val="2000"/>
              <a:buNone/>
            </a:pPr>
            <a:endParaRPr sz="2800">
              <a:latin typeface="+mj-lt"/>
            </a:endParaRPr>
          </a:p>
        </p:txBody>
      </p:sp>
      <p:sp>
        <p:nvSpPr>
          <p:cNvPr id="116" name="Google Shape;116;p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a:t>
            </a:fld>
            <a:endParaRPr sz="1000"/>
          </a:p>
        </p:txBody>
      </p:sp>
      <p:sp>
        <p:nvSpPr>
          <p:cNvPr id="117" name="Google Shape;117;p2"/>
          <p:cNvSpPr txBox="1">
            <a:spLocks noGrp="1"/>
          </p:cNvSpPr>
          <p:nvPr>
            <p:ph type="ftr" idx="11"/>
          </p:nvPr>
        </p:nvSpPr>
        <p:spPr>
          <a:xfrm>
            <a:off x="866775" y="6311900"/>
            <a:ext cx="7882778" cy="501650"/>
          </a:xfrm>
          <a:prstGeom prst="rect">
            <a:avLst/>
          </a:prstGeom>
          <a:noFill/>
          <a:ln>
            <a:noFill/>
          </a:ln>
        </p:spPr>
        <p:txBody>
          <a:bodyPr spcFirstLastPara="1" wrap="square" lIns="0" tIns="0" rIns="0" bIns="0" anchor="ctr" anchorCtr="0">
            <a:noAutofit/>
          </a:bodyPr>
          <a:lstStyle/>
          <a:p>
            <a:r>
              <a:rPr lang="en-US"/>
              <a:t>QMS non-lab testing sites; training package – v1.0 |  collect, review, </a:t>
            </a:r>
            <a:r>
              <a:rPr lang="en-US" err="1"/>
              <a:t>analyse</a:t>
            </a:r>
            <a:r>
              <a:rPr lang="en-US"/>
              <a:t> and use testing routine data</a:t>
            </a:r>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7A125A-96ED-DE92-8EED-04A749D7C040}"/>
              </a:ext>
            </a:extLst>
          </p:cNvPr>
          <p:cNvSpPr>
            <a:spLocks noGrp="1"/>
          </p:cNvSpPr>
          <p:nvPr>
            <p:ph type="title"/>
          </p:nvPr>
        </p:nvSpPr>
        <p:spPr>
          <a:xfrm>
            <a:off x="331572" y="31339"/>
            <a:ext cx="11333205" cy="704335"/>
          </a:xfrm>
        </p:spPr>
        <p:txBody>
          <a:bodyPr anchor="ctr"/>
          <a:lstStyle/>
          <a:p>
            <a:r>
              <a:rPr lang="fr-FR"/>
              <a:t>HIV </a:t>
            </a:r>
            <a:r>
              <a:rPr lang="fr-FR" err="1"/>
              <a:t>specific</a:t>
            </a:r>
            <a:r>
              <a:rPr lang="fr-FR"/>
              <a:t> </a:t>
            </a:r>
            <a:r>
              <a:rPr lang="fr-FR" err="1"/>
              <a:t>indicators</a:t>
            </a:r>
            <a:r>
              <a:rPr lang="fr-FR"/>
              <a:t> </a:t>
            </a:r>
          </a:p>
        </p:txBody>
      </p:sp>
      <p:sp>
        <p:nvSpPr>
          <p:cNvPr id="4" name="Espace réservé du pied de page 3">
            <a:extLst>
              <a:ext uri="{FF2B5EF4-FFF2-40B4-BE49-F238E27FC236}">
                <a16:creationId xmlns:a16="http://schemas.microsoft.com/office/drawing/2014/main" id="{7B252662-F470-C6D3-8FA4-F4CF5278A6CC}"/>
              </a:ext>
            </a:extLst>
          </p:cNvPr>
          <p:cNvSpPr>
            <a:spLocks noGrp="1"/>
          </p:cNvSpPr>
          <p:nvPr>
            <p:ph type="ftr" idx="11"/>
          </p:nvPr>
        </p:nvSpPr>
        <p:spPr/>
        <p:txBody>
          <a:bodyPr/>
          <a:lstStyle/>
          <a:p>
            <a:r>
              <a:rPr lang="en-US"/>
              <a:t>QMS non-lab testing sites; training package – v1.0 |  collect, review, </a:t>
            </a:r>
            <a:r>
              <a:rPr lang="en-US" err="1"/>
              <a:t>analyse</a:t>
            </a:r>
            <a:r>
              <a:rPr lang="en-US"/>
              <a:t> and use testing routine data</a:t>
            </a:r>
          </a:p>
        </p:txBody>
      </p:sp>
      <p:sp>
        <p:nvSpPr>
          <p:cNvPr id="5" name="Espace réservé du numéro de diapositive 4">
            <a:extLst>
              <a:ext uri="{FF2B5EF4-FFF2-40B4-BE49-F238E27FC236}">
                <a16:creationId xmlns:a16="http://schemas.microsoft.com/office/drawing/2014/main" id="{5AB155E8-469B-0995-F993-AC4D1D08F2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graphicFrame>
        <p:nvGraphicFramePr>
          <p:cNvPr id="6" name="Tableau 5">
            <a:extLst>
              <a:ext uri="{FF2B5EF4-FFF2-40B4-BE49-F238E27FC236}">
                <a16:creationId xmlns:a16="http://schemas.microsoft.com/office/drawing/2014/main" id="{2FDEF887-757A-6380-E473-CBF60CFCF8C6}"/>
              </a:ext>
            </a:extLst>
          </p:cNvPr>
          <p:cNvGraphicFramePr>
            <a:graphicFrameLocks noGrp="1"/>
          </p:cNvGraphicFramePr>
          <p:nvPr>
            <p:extLst>
              <p:ext uri="{D42A27DB-BD31-4B8C-83A1-F6EECF244321}">
                <p14:modId xmlns:p14="http://schemas.microsoft.com/office/powerpoint/2010/main" val="1757526417"/>
              </p:ext>
            </p:extLst>
          </p:nvPr>
        </p:nvGraphicFramePr>
        <p:xfrm>
          <a:off x="299649" y="718189"/>
          <a:ext cx="11137554" cy="5542926"/>
        </p:xfrm>
        <a:graphic>
          <a:graphicData uri="http://schemas.openxmlformats.org/drawingml/2006/table">
            <a:tbl>
              <a:tblPr/>
              <a:tblGrid>
                <a:gridCol w="3144793">
                  <a:extLst>
                    <a:ext uri="{9D8B030D-6E8A-4147-A177-3AD203B41FA5}">
                      <a16:colId xmlns:a16="http://schemas.microsoft.com/office/drawing/2014/main" val="640072130"/>
                    </a:ext>
                  </a:extLst>
                </a:gridCol>
                <a:gridCol w="7992761">
                  <a:extLst>
                    <a:ext uri="{9D8B030D-6E8A-4147-A177-3AD203B41FA5}">
                      <a16:colId xmlns:a16="http://schemas.microsoft.com/office/drawing/2014/main" val="4232972370"/>
                    </a:ext>
                  </a:extLst>
                </a:gridCol>
              </a:tblGrid>
              <a:tr h="126876">
                <a:tc>
                  <a:txBody>
                    <a:bodyPr/>
                    <a:lstStyle/>
                    <a:p>
                      <a:pPr algn="ctr" rtl="0" fontAlgn="ctr"/>
                      <a:r>
                        <a:rPr lang="fr-FR" sz="1200" b="1">
                          <a:effectLst/>
                        </a:rPr>
                        <a:t>HIV</a:t>
                      </a: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ctr"/>
                      <a:endParaRPr lang="fr-FR" sz="1200" b="1">
                        <a:effectLst/>
                      </a:endParaRP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extLst>
                  <a:ext uri="{0D108BD9-81ED-4DB2-BD59-A6C34878D82A}">
                    <a16:rowId xmlns:a16="http://schemas.microsoft.com/office/drawing/2014/main" val="3142904964"/>
                  </a:ext>
                </a:extLst>
              </a:tr>
              <a:tr h="172763">
                <a:tc>
                  <a:txBody>
                    <a:bodyPr/>
                    <a:lstStyle/>
                    <a:p>
                      <a:pPr algn="ctr" rtl="0" fontAlgn="ctr"/>
                      <a:r>
                        <a:rPr lang="fr-FR" sz="1200">
                          <a:effectLst/>
                        </a:rPr>
                        <a:t>Nb of </a:t>
                      </a:r>
                      <a:r>
                        <a:rPr lang="fr-FR" sz="1200" err="1">
                          <a:effectLst/>
                        </a:rPr>
                        <a:t>day</a:t>
                      </a:r>
                      <a:r>
                        <a:rPr lang="fr-FR" sz="1200">
                          <a:effectLst/>
                        </a:rPr>
                        <a:t> </a:t>
                      </a:r>
                      <a:r>
                        <a:rPr lang="fr-FR" sz="1200" err="1">
                          <a:effectLst/>
                        </a:rPr>
                        <a:t>with</a:t>
                      </a:r>
                      <a:r>
                        <a:rPr lang="fr-FR" sz="1200">
                          <a:effectLst/>
                        </a:rPr>
                        <a:t> </a:t>
                      </a:r>
                      <a:r>
                        <a:rPr lang="fr-FR" sz="1200" err="1">
                          <a:effectLst/>
                        </a:rPr>
                        <a:t>shortage</a:t>
                      </a:r>
                      <a:r>
                        <a:rPr lang="fr-FR" sz="1200">
                          <a:effectLst/>
                        </a:rPr>
                        <a:t> (</a:t>
                      </a:r>
                      <a:r>
                        <a:rPr lang="fr-FR" sz="1200" err="1">
                          <a:effectLst/>
                        </a:rPr>
                        <a:t>any</a:t>
                      </a:r>
                      <a:r>
                        <a:rPr lang="fr-FR" sz="1200">
                          <a:effectLst/>
                        </a:rPr>
                        <a:t> test)</a:t>
                      </a: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200">
                          <a:effectLst/>
                        </a:rPr>
                        <a:t>In the </a:t>
                      </a:r>
                      <a:r>
                        <a:rPr lang="fr-FR" sz="1200" err="1">
                          <a:effectLst/>
                        </a:rPr>
                        <a:t>register</a:t>
                      </a:r>
                      <a:r>
                        <a:rPr lang="fr-FR" sz="1200">
                          <a:effectLst/>
                        </a:rPr>
                        <a:t>, count </a:t>
                      </a:r>
                      <a:r>
                        <a:rPr lang="fr-FR" sz="1200" err="1">
                          <a:effectLst/>
                        </a:rPr>
                        <a:t>each</a:t>
                      </a:r>
                      <a:r>
                        <a:rPr lang="fr-FR" sz="1200">
                          <a:effectLst/>
                        </a:rPr>
                        <a:t> </a:t>
                      </a:r>
                      <a:r>
                        <a:rPr lang="fr-FR" sz="1200" err="1">
                          <a:effectLst/>
                        </a:rPr>
                        <a:t>day</a:t>
                      </a:r>
                      <a:r>
                        <a:rPr lang="fr-FR" sz="1200">
                          <a:effectLst/>
                        </a:rPr>
                        <a:t> </a:t>
                      </a:r>
                      <a:r>
                        <a:rPr lang="fr-FR" sz="1200" err="1">
                          <a:effectLst/>
                        </a:rPr>
                        <a:t>where</a:t>
                      </a:r>
                      <a:r>
                        <a:rPr lang="fr-FR" sz="1200">
                          <a:effectLst/>
                        </a:rPr>
                        <a:t> </a:t>
                      </a:r>
                      <a:r>
                        <a:rPr lang="fr-FR" sz="1200" err="1">
                          <a:effectLst/>
                        </a:rPr>
                        <a:t>testing</a:t>
                      </a:r>
                      <a:r>
                        <a:rPr lang="fr-FR" sz="1200">
                          <a:effectLst/>
                        </a:rPr>
                        <a:t> </a:t>
                      </a:r>
                      <a:r>
                        <a:rPr lang="fr-FR" sz="1200" err="1">
                          <a:effectLst/>
                        </a:rPr>
                        <a:t>was</a:t>
                      </a:r>
                      <a:r>
                        <a:rPr lang="fr-FR" sz="1200">
                          <a:effectLst/>
                        </a:rPr>
                        <a:t> not possible </a:t>
                      </a:r>
                      <a:r>
                        <a:rPr lang="fr-FR" sz="1200" err="1">
                          <a:effectLst/>
                        </a:rPr>
                        <a:t>because</a:t>
                      </a:r>
                      <a:r>
                        <a:rPr lang="fr-FR" sz="1200">
                          <a:effectLst/>
                        </a:rPr>
                        <a:t> of </a:t>
                      </a:r>
                      <a:r>
                        <a:rPr lang="fr-FR" sz="1200" err="1">
                          <a:effectLst/>
                        </a:rPr>
                        <a:t>assay</a:t>
                      </a:r>
                      <a:r>
                        <a:rPr lang="fr-FR" sz="1200">
                          <a:effectLst/>
                        </a:rPr>
                        <a:t> </a:t>
                      </a:r>
                      <a:r>
                        <a:rPr lang="fr-FR" sz="1200" err="1">
                          <a:effectLst/>
                        </a:rPr>
                        <a:t>shortage</a:t>
                      </a:r>
                      <a:endParaRPr lang="fr-FR" sz="1200">
                        <a:effectLst/>
                      </a:endParaRP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250642269"/>
                  </a:ext>
                </a:extLst>
              </a:tr>
              <a:tr h="253751">
                <a:tc>
                  <a:txBody>
                    <a:bodyPr/>
                    <a:lstStyle/>
                    <a:p>
                      <a:pPr algn="ctr" rtl="0" fontAlgn="ctr"/>
                      <a:r>
                        <a:rPr lang="fr-FR" sz="1200">
                          <a:effectLst/>
                        </a:rPr>
                        <a:t>Nb of </a:t>
                      </a:r>
                      <a:r>
                        <a:rPr lang="fr-FR" sz="1200" err="1">
                          <a:effectLst/>
                        </a:rPr>
                        <a:t>day</a:t>
                      </a:r>
                      <a:r>
                        <a:rPr lang="fr-FR" sz="1200">
                          <a:effectLst/>
                        </a:rPr>
                        <a:t> </a:t>
                      </a:r>
                      <a:r>
                        <a:rPr lang="fr-FR" sz="1200" err="1">
                          <a:effectLst/>
                        </a:rPr>
                        <a:t>with</a:t>
                      </a:r>
                      <a:r>
                        <a:rPr lang="fr-FR" sz="1200">
                          <a:effectLst/>
                        </a:rPr>
                        <a:t> </a:t>
                      </a:r>
                      <a:r>
                        <a:rPr lang="fr-FR" sz="1200" err="1">
                          <a:effectLst/>
                        </a:rPr>
                        <a:t>expired</a:t>
                      </a:r>
                      <a:r>
                        <a:rPr lang="fr-FR" sz="1200">
                          <a:effectLst/>
                        </a:rPr>
                        <a:t> kit </a:t>
                      </a:r>
                      <a:r>
                        <a:rPr lang="fr-FR" sz="1200" err="1">
                          <a:effectLst/>
                        </a:rPr>
                        <a:t>used</a:t>
                      </a:r>
                      <a:r>
                        <a:rPr lang="fr-FR" sz="1200">
                          <a:effectLst/>
                        </a:rPr>
                        <a:t> (</a:t>
                      </a:r>
                      <a:r>
                        <a:rPr lang="fr-FR" sz="1200" err="1">
                          <a:effectLst/>
                        </a:rPr>
                        <a:t>any</a:t>
                      </a:r>
                      <a:r>
                        <a:rPr lang="fr-FR" sz="1200">
                          <a:effectLst/>
                        </a:rPr>
                        <a:t> test)</a:t>
                      </a: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200">
                          <a:effectLst/>
                        </a:rPr>
                        <a:t>In the </a:t>
                      </a:r>
                      <a:r>
                        <a:rPr lang="fr-FR" sz="1200" err="1">
                          <a:effectLst/>
                        </a:rPr>
                        <a:t>register</a:t>
                      </a:r>
                      <a:r>
                        <a:rPr lang="fr-FR" sz="1200">
                          <a:effectLst/>
                        </a:rPr>
                        <a:t>, count </a:t>
                      </a:r>
                      <a:r>
                        <a:rPr lang="fr-FR" sz="1200" err="1">
                          <a:effectLst/>
                        </a:rPr>
                        <a:t>each</a:t>
                      </a:r>
                      <a:r>
                        <a:rPr lang="fr-FR" sz="1200">
                          <a:effectLst/>
                        </a:rPr>
                        <a:t> </a:t>
                      </a:r>
                      <a:r>
                        <a:rPr lang="fr-FR" sz="1200" err="1">
                          <a:effectLst/>
                        </a:rPr>
                        <a:t>day</a:t>
                      </a:r>
                      <a:r>
                        <a:rPr lang="fr-FR" sz="1200">
                          <a:effectLst/>
                        </a:rPr>
                        <a:t> </a:t>
                      </a:r>
                      <a:r>
                        <a:rPr lang="fr-FR" sz="1200" err="1">
                          <a:effectLst/>
                        </a:rPr>
                        <a:t>where</a:t>
                      </a:r>
                      <a:r>
                        <a:rPr lang="fr-FR" sz="1200">
                          <a:effectLst/>
                        </a:rPr>
                        <a:t> </a:t>
                      </a:r>
                      <a:r>
                        <a:rPr lang="fr-FR" sz="1200" err="1">
                          <a:effectLst/>
                        </a:rPr>
                        <a:t>testing</a:t>
                      </a:r>
                      <a:r>
                        <a:rPr lang="fr-FR" sz="1200">
                          <a:effectLst/>
                        </a:rPr>
                        <a:t> </a:t>
                      </a:r>
                      <a:r>
                        <a:rPr lang="fr-FR" sz="1200" err="1">
                          <a:effectLst/>
                        </a:rPr>
                        <a:t>was</a:t>
                      </a:r>
                      <a:r>
                        <a:rPr lang="fr-FR" sz="1200">
                          <a:effectLst/>
                        </a:rPr>
                        <a:t> </a:t>
                      </a:r>
                      <a:r>
                        <a:rPr lang="fr-FR" sz="1200" err="1">
                          <a:effectLst/>
                        </a:rPr>
                        <a:t>done</a:t>
                      </a:r>
                      <a:r>
                        <a:rPr lang="fr-FR" sz="1200">
                          <a:effectLst/>
                        </a:rPr>
                        <a:t> </a:t>
                      </a:r>
                      <a:r>
                        <a:rPr lang="fr-FR" sz="1200" err="1">
                          <a:effectLst/>
                        </a:rPr>
                        <a:t>using</a:t>
                      </a:r>
                      <a:r>
                        <a:rPr lang="fr-FR" sz="1200">
                          <a:effectLst/>
                        </a:rPr>
                        <a:t> </a:t>
                      </a:r>
                      <a:r>
                        <a:rPr lang="fr-FR" sz="1200" err="1">
                          <a:effectLst/>
                        </a:rPr>
                        <a:t>expired</a:t>
                      </a:r>
                      <a:r>
                        <a:rPr lang="fr-FR" sz="1200">
                          <a:effectLst/>
                        </a:rPr>
                        <a:t> </a:t>
                      </a:r>
                      <a:r>
                        <a:rPr lang="fr-FR" sz="1200" err="1">
                          <a:effectLst/>
                        </a:rPr>
                        <a:t>assays</a:t>
                      </a:r>
                      <a:endParaRPr lang="fr-FR" sz="1200">
                        <a:effectLst/>
                      </a:endParaRPr>
                    </a:p>
                  </a:txBody>
                  <a:tcPr marL="28575" marR="28575"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08691496"/>
                  </a:ext>
                </a:extLst>
              </a:tr>
              <a:tr h="126876">
                <a:tc>
                  <a:txBody>
                    <a:bodyPr/>
                    <a:lstStyle/>
                    <a:p>
                      <a:pPr algn="ctr" rtl="0" fontAlgn="ctr"/>
                      <a:r>
                        <a:rPr lang="fr-FR" sz="1200">
                          <a:effectLst/>
                        </a:rPr>
                        <a:t>Nb of HIVST </a:t>
                      </a:r>
                      <a:r>
                        <a:rPr lang="fr-FR" sz="1200" err="1">
                          <a:effectLst/>
                        </a:rPr>
                        <a:t>distributed</a:t>
                      </a:r>
                      <a:endParaRPr lang="fr-FR" sz="1200">
                        <a:effectLst/>
                      </a:endParaRP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1200">
                          <a:effectLst/>
                        </a:rPr>
                        <a:t>In the </a:t>
                      </a:r>
                      <a:r>
                        <a:rPr lang="fr-FR" sz="1200" err="1">
                          <a:effectLst/>
                        </a:rPr>
                        <a:t>register</a:t>
                      </a:r>
                      <a:r>
                        <a:rPr lang="fr-FR" sz="1200">
                          <a:effectLst/>
                        </a:rPr>
                        <a:t> count the total </a:t>
                      </a:r>
                      <a:r>
                        <a:rPr lang="fr-FR" sz="1200" err="1">
                          <a:effectLst/>
                        </a:rPr>
                        <a:t>number</a:t>
                      </a:r>
                      <a:r>
                        <a:rPr lang="fr-FR" sz="1200">
                          <a:effectLst/>
                        </a:rPr>
                        <a:t> of HIV-ST </a:t>
                      </a:r>
                      <a:r>
                        <a:rPr lang="fr-FR" sz="1200" err="1">
                          <a:effectLst/>
                        </a:rPr>
                        <a:t>distributed</a:t>
                      </a:r>
                      <a:endParaRPr lang="fr-FR" sz="1200">
                        <a:effectLst/>
                      </a:endParaRP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12444839"/>
                  </a:ext>
                </a:extLst>
              </a:tr>
              <a:tr h="253751">
                <a:tc>
                  <a:txBody>
                    <a:bodyPr/>
                    <a:lstStyle/>
                    <a:p>
                      <a:pPr algn="ctr" rtl="0" fontAlgn="ctr"/>
                      <a:r>
                        <a:rPr lang="fr-FR" sz="1200">
                          <a:effectLst/>
                        </a:rPr>
                        <a:t>Nb of tests </a:t>
                      </a:r>
                      <a:r>
                        <a:rPr lang="fr-FR" sz="1200" err="1">
                          <a:effectLst/>
                        </a:rPr>
                        <a:t>performed</a:t>
                      </a:r>
                      <a:r>
                        <a:rPr lang="fr-FR" sz="1200">
                          <a:effectLst/>
                        </a:rPr>
                        <a:t> (</a:t>
                      </a:r>
                      <a:r>
                        <a:rPr lang="fr-FR" sz="1200" err="1">
                          <a:effectLst/>
                        </a:rPr>
                        <a:t>except</a:t>
                      </a:r>
                      <a:r>
                        <a:rPr lang="fr-FR" sz="1200">
                          <a:effectLst/>
                        </a:rPr>
                        <a:t> HIVST)</a:t>
                      </a: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200">
                          <a:effectLst/>
                        </a:rPr>
                        <a:t>In the </a:t>
                      </a:r>
                      <a:r>
                        <a:rPr lang="fr-FR" sz="1200" err="1">
                          <a:effectLst/>
                        </a:rPr>
                        <a:t>register</a:t>
                      </a:r>
                      <a:r>
                        <a:rPr lang="fr-FR" sz="1200">
                          <a:effectLst/>
                        </a:rPr>
                        <a:t>, count the total </a:t>
                      </a:r>
                      <a:r>
                        <a:rPr lang="fr-FR" sz="1200" err="1">
                          <a:effectLst/>
                        </a:rPr>
                        <a:t>number</a:t>
                      </a:r>
                      <a:r>
                        <a:rPr lang="fr-FR" sz="1200">
                          <a:effectLst/>
                        </a:rPr>
                        <a:t> of </a:t>
                      </a:r>
                      <a:r>
                        <a:rPr lang="fr-FR" sz="1200" err="1">
                          <a:effectLst/>
                        </a:rPr>
                        <a:t>testing</a:t>
                      </a:r>
                      <a:r>
                        <a:rPr lang="fr-FR" sz="1200">
                          <a:effectLst/>
                        </a:rPr>
                        <a:t> provider test </a:t>
                      </a:r>
                      <a:r>
                        <a:rPr lang="fr-FR" sz="1200" err="1">
                          <a:effectLst/>
                        </a:rPr>
                        <a:t>performed</a:t>
                      </a:r>
                      <a:r>
                        <a:rPr lang="fr-FR" sz="1200">
                          <a:effectLst/>
                        </a:rPr>
                        <a:t> over the </a:t>
                      </a:r>
                      <a:r>
                        <a:rPr lang="fr-FR" sz="1200" err="1">
                          <a:effectLst/>
                        </a:rPr>
                        <a:t>month</a:t>
                      </a:r>
                      <a:r>
                        <a:rPr lang="fr-FR" sz="1200">
                          <a:effectLst/>
                        </a:rPr>
                        <a:t> </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271476471"/>
                  </a:ext>
                </a:extLst>
              </a:tr>
              <a:tr h="246817">
                <a:tc>
                  <a:txBody>
                    <a:bodyPr/>
                    <a:lstStyle/>
                    <a:p>
                      <a:pPr algn="ctr" rtl="0" fontAlgn="ctr"/>
                      <a:r>
                        <a:rPr lang="fr-FR" sz="1200">
                          <a:effectLst/>
                        </a:rPr>
                        <a:t>Nb of </a:t>
                      </a:r>
                      <a:r>
                        <a:rPr lang="fr-FR" sz="1200" err="1">
                          <a:effectLst/>
                        </a:rPr>
                        <a:t>negative</a:t>
                      </a:r>
                      <a:r>
                        <a:rPr lang="fr-FR" sz="1200">
                          <a:effectLst/>
                        </a:rPr>
                        <a:t> test </a:t>
                      </a:r>
                      <a:r>
                        <a:rPr lang="fr-FR" sz="1200" err="1">
                          <a:effectLst/>
                        </a:rPr>
                        <a:t>results</a:t>
                      </a:r>
                      <a:r>
                        <a:rPr lang="fr-FR" sz="1200">
                          <a:effectLst/>
                        </a:rPr>
                        <a:t> (A1)</a:t>
                      </a: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200">
                          <a:effectLst/>
                        </a:rPr>
                        <a:t>In the </a:t>
                      </a:r>
                      <a:r>
                        <a:rPr lang="fr-FR" sz="1200" err="1">
                          <a:effectLst/>
                        </a:rPr>
                        <a:t>register</a:t>
                      </a:r>
                      <a:r>
                        <a:rPr lang="fr-FR" sz="1200">
                          <a:effectLst/>
                        </a:rPr>
                        <a:t>, count the total </a:t>
                      </a:r>
                      <a:r>
                        <a:rPr lang="fr-FR" sz="1200" err="1">
                          <a:effectLst/>
                        </a:rPr>
                        <a:t>number</a:t>
                      </a:r>
                      <a:r>
                        <a:rPr lang="fr-FR" sz="1200">
                          <a:effectLst/>
                        </a:rPr>
                        <a:t> of </a:t>
                      </a:r>
                      <a:r>
                        <a:rPr lang="fr-FR" sz="1200" err="1">
                          <a:effectLst/>
                        </a:rPr>
                        <a:t>negative</a:t>
                      </a:r>
                      <a:r>
                        <a:rPr lang="fr-FR" sz="1200">
                          <a:effectLst/>
                        </a:rPr>
                        <a:t> A1 test </a:t>
                      </a:r>
                      <a:r>
                        <a:rPr lang="fr-FR" sz="1200" err="1">
                          <a:effectLst/>
                        </a:rPr>
                        <a:t>performed</a:t>
                      </a:r>
                      <a:r>
                        <a:rPr lang="fr-FR" sz="1200">
                          <a:effectLst/>
                        </a:rPr>
                        <a:t> over the </a:t>
                      </a:r>
                      <a:r>
                        <a:rPr lang="fr-FR" sz="1200" err="1">
                          <a:effectLst/>
                        </a:rPr>
                        <a:t>month</a:t>
                      </a:r>
                      <a:r>
                        <a:rPr lang="fr-FR" sz="1200">
                          <a:effectLst/>
                        </a:rPr>
                        <a:t> </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982790132"/>
                  </a:ext>
                </a:extLst>
              </a:tr>
              <a:tr h="246817">
                <a:tc>
                  <a:txBody>
                    <a:bodyPr/>
                    <a:lstStyle/>
                    <a:p>
                      <a:pPr algn="ctr" rtl="0" fontAlgn="ctr"/>
                      <a:r>
                        <a:rPr lang="fr-FR" sz="1200">
                          <a:effectLst/>
                        </a:rPr>
                        <a:t>Nb of </a:t>
                      </a:r>
                      <a:r>
                        <a:rPr lang="fr-FR" sz="1200" err="1">
                          <a:effectLst/>
                        </a:rPr>
                        <a:t>reactive</a:t>
                      </a:r>
                      <a:r>
                        <a:rPr lang="fr-FR" sz="1200">
                          <a:effectLst/>
                        </a:rPr>
                        <a:t> test </a:t>
                      </a:r>
                      <a:r>
                        <a:rPr lang="fr-FR" sz="1200" err="1">
                          <a:effectLst/>
                        </a:rPr>
                        <a:t>results</a:t>
                      </a:r>
                      <a:r>
                        <a:rPr lang="fr-FR" sz="1200">
                          <a:effectLst/>
                        </a:rPr>
                        <a:t> (A1)</a:t>
                      </a: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200">
                          <a:effectLst/>
                        </a:rPr>
                        <a:t>In the </a:t>
                      </a:r>
                      <a:r>
                        <a:rPr lang="fr-FR" sz="1200" err="1">
                          <a:effectLst/>
                        </a:rPr>
                        <a:t>register</a:t>
                      </a:r>
                      <a:r>
                        <a:rPr lang="fr-FR" sz="1200">
                          <a:effectLst/>
                        </a:rPr>
                        <a:t>, count the total </a:t>
                      </a:r>
                      <a:r>
                        <a:rPr lang="fr-FR" sz="1200" err="1">
                          <a:effectLst/>
                        </a:rPr>
                        <a:t>number</a:t>
                      </a:r>
                      <a:r>
                        <a:rPr lang="fr-FR" sz="1200">
                          <a:effectLst/>
                        </a:rPr>
                        <a:t> of </a:t>
                      </a:r>
                      <a:r>
                        <a:rPr lang="fr-FR" sz="1200" err="1">
                          <a:effectLst/>
                        </a:rPr>
                        <a:t>invalid</a:t>
                      </a:r>
                      <a:r>
                        <a:rPr lang="fr-FR" sz="1200">
                          <a:effectLst/>
                        </a:rPr>
                        <a:t> A1 test </a:t>
                      </a:r>
                      <a:r>
                        <a:rPr lang="fr-FR" sz="1200" err="1">
                          <a:effectLst/>
                        </a:rPr>
                        <a:t>performed</a:t>
                      </a:r>
                      <a:r>
                        <a:rPr lang="fr-FR" sz="1200">
                          <a:effectLst/>
                        </a:rPr>
                        <a:t> over the </a:t>
                      </a:r>
                      <a:r>
                        <a:rPr lang="fr-FR" sz="1200" err="1">
                          <a:effectLst/>
                        </a:rPr>
                        <a:t>month</a:t>
                      </a:r>
                      <a:r>
                        <a:rPr lang="fr-FR" sz="1200">
                          <a:effectLst/>
                        </a:rPr>
                        <a:t> </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962985590"/>
                  </a:ext>
                </a:extLst>
              </a:tr>
              <a:tr h="246817">
                <a:tc>
                  <a:txBody>
                    <a:bodyPr/>
                    <a:lstStyle/>
                    <a:p>
                      <a:pPr algn="ctr" rtl="0" fontAlgn="ctr"/>
                      <a:r>
                        <a:rPr lang="fr-FR" sz="1200">
                          <a:effectLst/>
                        </a:rPr>
                        <a:t>Nb of </a:t>
                      </a:r>
                      <a:r>
                        <a:rPr lang="fr-FR" sz="1200" err="1">
                          <a:effectLst/>
                        </a:rPr>
                        <a:t>invalid</a:t>
                      </a:r>
                      <a:r>
                        <a:rPr lang="fr-FR" sz="1200">
                          <a:effectLst/>
                        </a:rPr>
                        <a:t> test </a:t>
                      </a:r>
                      <a:r>
                        <a:rPr lang="fr-FR" sz="1200" err="1">
                          <a:effectLst/>
                        </a:rPr>
                        <a:t>results</a:t>
                      </a:r>
                      <a:r>
                        <a:rPr lang="fr-FR" sz="1200">
                          <a:effectLst/>
                        </a:rPr>
                        <a:t> (A1) </a:t>
                      </a: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200">
                          <a:effectLst/>
                        </a:rPr>
                        <a:t>In the </a:t>
                      </a:r>
                      <a:r>
                        <a:rPr lang="fr-FR" sz="1200" err="1">
                          <a:effectLst/>
                        </a:rPr>
                        <a:t>register</a:t>
                      </a:r>
                      <a:r>
                        <a:rPr lang="fr-FR" sz="1200">
                          <a:effectLst/>
                        </a:rPr>
                        <a:t>, count the total </a:t>
                      </a:r>
                      <a:r>
                        <a:rPr lang="fr-FR" sz="1200" err="1">
                          <a:effectLst/>
                        </a:rPr>
                        <a:t>number</a:t>
                      </a:r>
                      <a:r>
                        <a:rPr lang="fr-FR" sz="1200">
                          <a:effectLst/>
                        </a:rPr>
                        <a:t> of </a:t>
                      </a:r>
                      <a:r>
                        <a:rPr lang="fr-FR" sz="1200" err="1">
                          <a:effectLst/>
                        </a:rPr>
                        <a:t>reactive</a:t>
                      </a:r>
                      <a:r>
                        <a:rPr lang="fr-FR" sz="1200">
                          <a:effectLst/>
                        </a:rPr>
                        <a:t> A1 test </a:t>
                      </a:r>
                      <a:r>
                        <a:rPr lang="fr-FR" sz="1200" err="1">
                          <a:effectLst/>
                        </a:rPr>
                        <a:t>performed</a:t>
                      </a:r>
                      <a:r>
                        <a:rPr lang="fr-FR" sz="1200">
                          <a:effectLst/>
                        </a:rPr>
                        <a:t> over the </a:t>
                      </a:r>
                      <a:r>
                        <a:rPr lang="fr-FR" sz="1200" err="1">
                          <a:effectLst/>
                        </a:rPr>
                        <a:t>month</a:t>
                      </a:r>
                      <a:r>
                        <a:rPr lang="fr-FR" sz="1200">
                          <a:effectLst/>
                        </a:rPr>
                        <a:t> </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168649906"/>
                  </a:ext>
                </a:extLst>
              </a:tr>
              <a:tr h="126876">
                <a:tc>
                  <a:txBody>
                    <a:bodyPr/>
                    <a:lstStyle/>
                    <a:p>
                      <a:pPr algn="ctr" rtl="0" fontAlgn="ctr"/>
                      <a:r>
                        <a:rPr lang="fr-FR" sz="1200">
                          <a:effectLst/>
                        </a:rPr>
                        <a:t>% of </a:t>
                      </a:r>
                      <a:r>
                        <a:rPr lang="fr-FR" sz="1200" err="1">
                          <a:effectLst/>
                        </a:rPr>
                        <a:t>reactive</a:t>
                      </a:r>
                      <a:r>
                        <a:rPr lang="fr-FR" sz="1200">
                          <a:effectLst/>
                        </a:rPr>
                        <a:t> test (A1)</a:t>
                      </a: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200" err="1">
                          <a:effectLst/>
                        </a:rPr>
                        <a:t>Number</a:t>
                      </a:r>
                      <a:r>
                        <a:rPr lang="fr-FR" sz="1200">
                          <a:effectLst/>
                        </a:rPr>
                        <a:t> of </a:t>
                      </a:r>
                      <a:r>
                        <a:rPr lang="fr-FR" sz="1200" err="1">
                          <a:effectLst/>
                        </a:rPr>
                        <a:t>reactive</a:t>
                      </a:r>
                      <a:r>
                        <a:rPr lang="fr-FR" sz="1200">
                          <a:effectLst/>
                        </a:rPr>
                        <a:t> A1  tests / total </a:t>
                      </a:r>
                      <a:r>
                        <a:rPr lang="fr-FR" sz="1200" err="1">
                          <a:effectLst/>
                        </a:rPr>
                        <a:t>number</a:t>
                      </a:r>
                      <a:r>
                        <a:rPr lang="fr-FR" sz="1200">
                          <a:effectLst/>
                        </a:rPr>
                        <a:t> of  A1 tests </a:t>
                      </a:r>
                      <a:r>
                        <a:rPr lang="fr-FR" sz="1200" err="1">
                          <a:effectLst/>
                        </a:rPr>
                        <a:t>performed</a:t>
                      </a:r>
                      <a:endParaRPr lang="fr-FR" sz="1200">
                        <a:effectLst/>
                      </a:endParaRP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622543158"/>
                  </a:ext>
                </a:extLst>
              </a:tr>
              <a:tr h="126876">
                <a:tc>
                  <a:txBody>
                    <a:bodyPr/>
                    <a:lstStyle/>
                    <a:p>
                      <a:pPr algn="ctr" rtl="0" fontAlgn="ctr"/>
                      <a:r>
                        <a:rPr lang="fr-FR" sz="1200">
                          <a:effectLst/>
                        </a:rPr>
                        <a:t>% </a:t>
                      </a:r>
                      <a:r>
                        <a:rPr lang="fr-FR" sz="1200" err="1">
                          <a:effectLst/>
                        </a:rPr>
                        <a:t>invalid</a:t>
                      </a:r>
                      <a:r>
                        <a:rPr lang="fr-FR" sz="1200">
                          <a:effectLst/>
                        </a:rPr>
                        <a:t> test (A1) </a:t>
                      </a: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200" err="1">
                          <a:effectLst/>
                        </a:rPr>
                        <a:t>Number</a:t>
                      </a:r>
                      <a:r>
                        <a:rPr lang="fr-FR" sz="1200">
                          <a:effectLst/>
                        </a:rPr>
                        <a:t> of </a:t>
                      </a:r>
                      <a:r>
                        <a:rPr lang="fr-FR" sz="1200" err="1">
                          <a:effectLst/>
                        </a:rPr>
                        <a:t>invalid</a:t>
                      </a:r>
                      <a:r>
                        <a:rPr lang="fr-FR" sz="1200">
                          <a:effectLst/>
                        </a:rPr>
                        <a:t> A1  tests / total </a:t>
                      </a:r>
                      <a:r>
                        <a:rPr lang="fr-FR" sz="1200" err="1">
                          <a:effectLst/>
                        </a:rPr>
                        <a:t>number</a:t>
                      </a:r>
                      <a:r>
                        <a:rPr lang="fr-FR" sz="1200">
                          <a:effectLst/>
                        </a:rPr>
                        <a:t> of  A1 tests </a:t>
                      </a:r>
                      <a:r>
                        <a:rPr lang="fr-FR" sz="1200" err="1">
                          <a:effectLst/>
                        </a:rPr>
                        <a:t>performed</a:t>
                      </a:r>
                      <a:endParaRPr lang="fr-FR" sz="1200">
                        <a:effectLst/>
                      </a:endParaRP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346420272"/>
                  </a:ext>
                </a:extLst>
              </a:tr>
              <a:tr h="246817">
                <a:tc>
                  <a:txBody>
                    <a:bodyPr/>
                    <a:lstStyle/>
                    <a:p>
                      <a:pPr algn="ctr" rtl="0" fontAlgn="ctr"/>
                      <a:r>
                        <a:rPr lang="fr-FR" sz="1200">
                          <a:effectLst/>
                        </a:rPr>
                        <a:t>Nb of </a:t>
                      </a:r>
                      <a:r>
                        <a:rPr lang="fr-FR" sz="1200" err="1">
                          <a:effectLst/>
                        </a:rPr>
                        <a:t>negative</a:t>
                      </a:r>
                      <a:r>
                        <a:rPr lang="fr-FR" sz="1200">
                          <a:effectLst/>
                        </a:rPr>
                        <a:t> test </a:t>
                      </a:r>
                      <a:r>
                        <a:rPr lang="fr-FR" sz="1200" err="1">
                          <a:effectLst/>
                        </a:rPr>
                        <a:t>results</a:t>
                      </a:r>
                      <a:r>
                        <a:rPr lang="fr-FR" sz="1200">
                          <a:effectLst/>
                        </a:rPr>
                        <a:t> (A2)</a:t>
                      </a: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200">
                          <a:effectLst/>
                        </a:rPr>
                        <a:t>In the </a:t>
                      </a:r>
                      <a:r>
                        <a:rPr lang="fr-FR" sz="1200" err="1">
                          <a:effectLst/>
                        </a:rPr>
                        <a:t>register</a:t>
                      </a:r>
                      <a:r>
                        <a:rPr lang="fr-FR" sz="1200">
                          <a:effectLst/>
                        </a:rPr>
                        <a:t>, count the total </a:t>
                      </a:r>
                      <a:r>
                        <a:rPr lang="fr-FR" sz="1200" err="1">
                          <a:effectLst/>
                        </a:rPr>
                        <a:t>number</a:t>
                      </a:r>
                      <a:r>
                        <a:rPr lang="fr-FR" sz="1200">
                          <a:effectLst/>
                        </a:rPr>
                        <a:t> of </a:t>
                      </a:r>
                      <a:r>
                        <a:rPr lang="fr-FR" sz="1200" err="1">
                          <a:effectLst/>
                        </a:rPr>
                        <a:t>negative</a:t>
                      </a:r>
                      <a:r>
                        <a:rPr lang="fr-FR" sz="1200">
                          <a:effectLst/>
                        </a:rPr>
                        <a:t> A2 test </a:t>
                      </a:r>
                      <a:r>
                        <a:rPr lang="fr-FR" sz="1200" err="1">
                          <a:effectLst/>
                        </a:rPr>
                        <a:t>performed</a:t>
                      </a:r>
                      <a:r>
                        <a:rPr lang="fr-FR" sz="1200">
                          <a:effectLst/>
                        </a:rPr>
                        <a:t> over the </a:t>
                      </a:r>
                      <a:r>
                        <a:rPr lang="fr-FR" sz="1200" err="1">
                          <a:effectLst/>
                        </a:rPr>
                        <a:t>month</a:t>
                      </a:r>
                      <a:r>
                        <a:rPr lang="fr-FR" sz="1200">
                          <a:effectLst/>
                        </a:rPr>
                        <a:t> </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840518035"/>
                  </a:ext>
                </a:extLst>
              </a:tr>
              <a:tr h="246817">
                <a:tc>
                  <a:txBody>
                    <a:bodyPr/>
                    <a:lstStyle/>
                    <a:p>
                      <a:pPr algn="ctr" rtl="0" fontAlgn="ctr"/>
                      <a:r>
                        <a:rPr lang="fr-FR" sz="1200">
                          <a:effectLst/>
                        </a:rPr>
                        <a:t>Nb of </a:t>
                      </a:r>
                      <a:r>
                        <a:rPr lang="fr-FR" sz="1200" err="1">
                          <a:effectLst/>
                        </a:rPr>
                        <a:t>reactive</a:t>
                      </a:r>
                      <a:r>
                        <a:rPr lang="fr-FR" sz="1200">
                          <a:effectLst/>
                        </a:rPr>
                        <a:t> test </a:t>
                      </a:r>
                      <a:r>
                        <a:rPr lang="fr-FR" sz="1200" err="1">
                          <a:effectLst/>
                        </a:rPr>
                        <a:t>results</a:t>
                      </a:r>
                      <a:r>
                        <a:rPr lang="fr-FR" sz="1200">
                          <a:effectLst/>
                        </a:rPr>
                        <a:t> (A2)</a:t>
                      </a: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200">
                          <a:effectLst/>
                        </a:rPr>
                        <a:t>In the </a:t>
                      </a:r>
                      <a:r>
                        <a:rPr lang="fr-FR" sz="1200" err="1">
                          <a:effectLst/>
                        </a:rPr>
                        <a:t>register</a:t>
                      </a:r>
                      <a:r>
                        <a:rPr lang="fr-FR" sz="1200">
                          <a:effectLst/>
                        </a:rPr>
                        <a:t>, count the total </a:t>
                      </a:r>
                      <a:r>
                        <a:rPr lang="fr-FR" sz="1200" err="1">
                          <a:effectLst/>
                        </a:rPr>
                        <a:t>number</a:t>
                      </a:r>
                      <a:r>
                        <a:rPr lang="fr-FR" sz="1200">
                          <a:effectLst/>
                        </a:rPr>
                        <a:t> of </a:t>
                      </a:r>
                      <a:r>
                        <a:rPr lang="fr-FR" sz="1200" err="1">
                          <a:effectLst/>
                        </a:rPr>
                        <a:t>invalid</a:t>
                      </a:r>
                      <a:r>
                        <a:rPr lang="fr-FR" sz="1200">
                          <a:effectLst/>
                        </a:rPr>
                        <a:t> A2 test </a:t>
                      </a:r>
                      <a:r>
                        <a:rPr lang="fr-FR" sz="1200" err="1">
                          <a:effectLst/>
                        </a:rPr>
                        <a:t>performed</a:t>
                      </a:r>
                      <a:r>
                        <a:rPr lang="fr-FR" sz="1200">
                          <a:effectLst/>
                        </a:rPr>
                        <a:t> over the </a:t>
                      </a:r>
                      <a:r>
                        <a:rPr lang="fr-FR" sz="1200" err="1">
                          <a:effectLst/>
                        </a:rPr>
                        <a:t>month</a:t>
                      </a:r>
                      <a:r>
                        <a:rPr lang="fr-FR" sz="1200">
                          <a:effectLst/>
                        </a:rPr>
                        <a:t> </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073452954"/>
                  </a:ext>
                </a:extLst>
              </a:tr>
              <a:tr h="246817">
                <a:tc>
                  <a:txBody>
                    <a:bodyPr/>
                    <a:lstStyle/>
                    <a:p>
                      <a:pPr algn="ctr" rtl="0" fontAlgn="ctr"/>
                      <a:r>
                        <a:rPr lang="fr-FR" sz="1200">
                          <a:effectLst/>
                        </a:rPr>
                        <a:t>Nb of </a:t>
                      </a:r>
                      <a:r>
                        <a:rPr lang="fr-FR" sz="1200" err="1">
                          <a:effectLst/>
                        </a:rPr>
                        <a:t>invalid</a:t>
                      </a:r>
                      <a:r>
                        <a:rPr lang="fr-FR" sz="1200">
                          <a:effectLst/>
                        </a:rPr>
                        <a:t> test </a:t>
                      </a:r>
                      <a:r>
                        <a:rPr lang="fr-FR" sz="1200" err="1">
                          <a:effectLst/>
                        </a:rPr>
                        <a:t>results</a:t>
                      </a:r>
                      <a:r>
                        <a:rPr lang="fr-FR" sz="1200">
                          <a:effectLst/>
                        </a:rPr>
                        <a:t> (A2) </a:t>
                      </a: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200">
                          <a:effectLst/>
                        </a:rPr>
                        <a:t>In the </a:t>
                      </a:r>
                      <a:r>
                        <a:rPr lang="fr-FR" sz="1200" err="1">
                          <a:effectLst/>
                        </a:rPr>
                        <a:t>register</a:t>
                      </a:r>
                      <a:r>
                        <a:rPr lang="fr-FR" sz="1200">
                          <a:effectLst/>
                        </a:rPr>
                        <a:t>, count the total </a:t>
                      </a:r>
                      <a:r>
                        <a:rPr lang="fr-FR" sz="1200" err="1">
                          <a:effectLst/>
                        </a:rPr>
                        <a:t>number</a:t>
                      </a:r>
                      <a:r>
                        <a:rPr lang="fr-FR" sz="1200">
                          <a:effectLst/>
                        </a:rPr>
                        <a:t> of </a:t>
                      </a:r>
                      <a:r>
                        <a:rPr lang="fr-FR" sz="1200" err="1">
                          <a:effectLst/>
                        </a:rPr>
                        <a:t>reactive</a:t>
                      </a:r>
                      <a:r>
                        <a:rPr lang="fr-FR" sz="1200">
                          <a:effectLst/>
                        </a:rPr>
                        <a:t> A2 test </a:t>
                      </a:r>
                      <a:r>
                        <a:rPr lang="fr-FR" sz="1200" err="1">
                          <a:effectLst/>
                        </a:rPr>
                        <a:t>performed</a:t>
                      </a:r>
                      <a:r>
                        <a:rPr lang="fr-FR" sz="1200">
                          <a:effectLst/>
                        </a:rPr>
                        <a:t> over the </a:t>
                      </a:r>
                      <a:r>
                        <a:rPr lang="fr-FR" sz="1200" err="1">
                          <a:effectLst/>
                        </a:rPr>
                        <a:t>month</a:t>
                      </a:r>
                      <a:r>
                        <a:rPr lang="fr-FR" sz="1200">
                          <a:effectLst/>
                        </a:rPr>
                        <a:t> </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763638983"/>
                  </a:ext>
                </a:extLst>
              </a:tr>
              <a:tr h="126876">
                <a:tc>
                  <a:txBody>
                    <a:bodyPr/>
                    <a:lstStyle/>
                    <a:p>
                      <a:pPr algn="ctr" rtl="0" fontAlgn="ctr"/>
                      <a:r>
                        <a:rPr lang="fr-FR" sz="1200">
                          <a:effectLst/>
                        </a:rPr>
                        <a:t>% of </a:t>
                      </a:r>
                      <a:r>
                        <a:rPr lang="fr-FR" sz="1200" err="1">
                          <a:effectLst/>
                        </a:rPr>
                        <a:t>reactive</a:t>
                      </a:r>
                      <a:r>
                        <a:rPr lang="fr-FR" sz="1200">
                          <a:effectLst/>
                        </a:rPr>
                        <a:t> test (A2)</a:t>
                      </a: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200" err="1">
                          <a:effectLst/>
                        </a:rPr>
                        <a:t>Number</a:t>
                      </a:r>
                      <a:r>
                        <a:rPr lang="fr-FR" sz="1200">
                          <a:effectLst/>
                        </a:rPr>
                        <a:t> of </a:t>
                      </a:r>
                      <a:r>
                        <a:rPr lang="fr-FR" sz="1200" err="1">
                          <a:effectLst/>
                        </a:rPr>
                        <a:t>reactive</a:t>
                      </a:r>
                      <a:r>
                        <a:rPr lang="fr-FR" sz="1200">
                          <a:effectLst/>
                        </a:rPr>
                        <a:t> A2  tests / total </a:t>
                      </a:r>
                      <a:r>
                        <a:rPr lang="fr-FR" sz="1200" err="1">
                          <a:effectLst/>
                        </a:rPr>
                        <a:t>number</a:t>
                      </a:r>
                      <a:r>
                        <a:rPr lang="fr-FR" sz="1200">
                          <a:effectLst/>
                        </a:rPr>
                        <a:t> of  A2 tests </a:t>
                      </a:r>
                      <a:r>
                        <a:rPr lang="fr-FR" sz="1200" err="1">
                          <a:effectLst/>
                        </a:rPr>
                        <a:t>performed</a:t>
                      </a:r>
                      <a:endParaRPr lang="fr-FR" sz="1200">
                        <a:effectLst/>
                      </a:endParaRP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027098414"/>
                  </a:ext>
                </a:extLst>
              </a:tr>
              <a:tr h="126876">
                <a:tc>
                  <a:txBody>
                    <a:bodyPr/>
                    <a:lstStyle/>
                    <a:p>
                      <a:pPr algn="ctr" rtl="0" fontAlgn="ctr"/>
                      <a:r>
                        <a:rPr lang="fr-FR" sz="1200">
                          <a:effectLst/>
                        </a:rPr>
                        <a:t>% </a:t>
                      </a:r>
                      <a:r>
                        <a:rPr lang="fr-FR" sz="1200" err="1">
                          <a:effectLst/>
                        </a:rPr>
                        <a:t>invalid</a:t>
                      </a:r>
                      <a:r>
                        <a:rPr lang="fr-FR" sz="1200">
                          <a:effectLst/>
                        </a:rPr>
                        <a:t> test (A2) </a:t>
                      </a: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200" err="1">
                          <a:effectLst/>
                        </a:rPr>
                        <a:t>Number</a:t>
                      </a:r>
                      <a:r>
                        <a:rPr lang="fr-FR" sz="1200">
                          <a:effectLst/>
                        </a:rPr>
                        <a:t> of </a:t>
                      </a:r>
                      <a:r>
                        <a:rPr lang="fr-FR" sz="1200" err="1">
                          <a:effectLst/>
                        </a:rPr>
                        <a:t>invalid</a:t>
                      </a:r>
                      <a:r>
                        <a:rPr lang="fr-FR" sz="1200">
                          <a:effectLst/>
                        </a:rPr>
                        <a:t> A2 tests / total </a:t>
                      </a:r>
                      <a:r>
                        <a:rPr lang="fr-FR" sz="1200" err="1">
                          <a:effectLst/>
                        </a:rPr>
                        <a:t>number</a:t>
                      </a:r>
                      <a:r>
                        <a:rPr lang="fr-FR" sz="1200">
                          <a:effectLst/>
                        </a:rPr>
                        <a:t> of  A2 tests </a:t>
                      </a:r>
                      <a:r>
                        <a:rPr lang="fr-FR" sz="1200" err="1">
                          <a:effectLst/>
                        </a:rPr>
                        <a:t>performed</a:t>
                      </a:r>
                      <a:endParaRPr lang="fr-FR" sz="1200">
                        <a:effectLst/>
                      </a:endParaRP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09331540"/>
                  </a:ext>
                </a:extLst>
              </a:tr>
              <a:tr h="246817">
                <a:tc>
                  <a:txBody>
                    <a:bodyPr/>
                    <a:lstStyle/>
                    <a:p>
                      <a:pPr algn="ctr" rtl="0" fontAlgn="ctr"/>
                      <a:r>
                        <a:rPr lang="fr-FR" sz="1200">
                          <a:effectLst/>
                        </a:rPr>
                        <a:t>Nb of </a:t>
                      </a:r>
                      <a:r>
                        <a:rPr lang="fr-FR" sz="1200" err="1">
                          <a:effectLst/>
                        </a:rPr>
                        <a:t>negative</a:t>
                      </a:r>
                      <a:r>
                        <a:rPr lang="fr-FR" sz="1200">
                          <a:effectLst/>
                        </a:rPr>
                        <a:t> test </a:t>
                      </a:r>
                      <a:r>
                        <a:rPr lang="fr-FR" sz="1200" err="1">
                          <a:effectLst/>
                        </a:rPr>
                        <a:t>results</a:t>
                      </a:r>
                      <a:r>
                        <a:rPr lang="fr-FR" sz="1200">
                          <a:effectLst/>
                        </a:rPr>
                        <a:t> (A3)</a:t>
                      </a: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200">
                          <a:effectLst/>
                        </a:rPr>
                        <a:t>In the </a:t>
                      </a:r>
                      <a:r>
                        <a:rPr lang="fr-FR" sz="1200" err="1">
                          <a:effectLst/>
                        </a:rPr>
                        <a:t>register</a:t>
                      </a:r>
                      <a:r>
                        <a:rPr lang="fr-FR" sz="1200">
                          <a:effectLst/>
                        </a:rPr>
                        <a:t>, count the total </a:t>
                      </a:r>
                      <a:r>
                        <a:rPr lang="fr-FR" sz="1200" err="1">
                          <a:effectLst/>
                        </a:rPr>
                        <a:t>number</a:t>
                      </a:r>
                      <a:r>
                        <a:rPr lang="fr-FR" sz="1200">
                          <a:effectLst/>
                        </a:rPr>
                        <a:t> of </a:t>
                      </a:r>
                      <a:r>
                        <a:rPr lang="fr-FR" sz="1200" err="1">
                          <a:effectLst/>
                        </a:rPr>
                        <a:t>negative</a:t>
                      </a:r>
                      <a:r>
                        <a:rPr lang="fr-FR" sz="1200">
                          <a:effectLst/>
                        </a:rPr>
                        <a:t> A3 test </a:t>
                      </a:r>
                      <a:r>
                        <a:rPr lang="fr-FR" sz="1200" err="1">
                          <a:effectLst/>
                        </a:rPr>
                        <a:t>performed</a:t>
                      </a:r>
                      <a:r>
                        <a:rPr lang="fr-FR" sz="1200">
                          <a:effectLst/>
                        </a:rPr>
                        <a:t> over the </a:t>
                      </a:r>
                      <a:r>
                        <a:rPr lang="fr-FR" sz="1200" err="1">
                          <a:effectLst/>
                        </a:rPr>
                        <a:t>month</a:t>
                      </a:r>
                      <a:r>
                        <a:rPr lang="fr-FR" sz="1200">
                          <a:effectLst/>
                        </a:rPr>
                        <a:t> </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472764515"/>
                  </a:ext>
                </a:extLst>
              </a:tr>
              <a:tr h="246817">
                <a:tc>
                  <a:txBody>
                    <a:bodyPr/>
                    <a:lstStyle/>
                    <a:p>
                      <a:pPr algn="ctr" rtl="0" fontAlgn="ctr"/>
                      <a:r>
                        <a:rPr lang="fr-FR" sz="1200">
                          <a:effectLst/>
                        </a:rPr>
                        <a:t>Nb of </a:t>
                      </a:r>
                      <a:r>
                        <a:rPr lang="fr-FR" sz="1200" err="1">
                          <a:effectLst/>
                        </a:rPr>
                        <a:t>reactive</a:t>
                      </a:r>
                      <a:r>
                        <a:rPr lang="fr-FR" sz="1200">
                          <a:effectLst/>
                        </a:rPr>
                        <a:t> test </a:t>
                      </a:r>
                      <a:r>
                        <a:rPr lang="fr-FR" sz="1200" err="1">
                          <a:effectLst/>
                        </a:rPr>
                        <a:t>results</a:t>
                      </a:r>
                      <a:r>
                        <a:rPr lang="fr-FR" sz="1200">
                          <a:effectLst/>
                        </a:rPr>
                        <a:t> (A3)</a:t>
                      </a: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200">
                          <a:effectLst/>
                        </a:rPr>
                        <a:t>In the </a:t>
                      </a:r>
                      <a:r>
                        <a:rPr lang="fr-FR" sz="1200" err="1">
                          <a:effectLst/>
                        </a:rPr>
                        <a:t>register</a:t>
                      </a:r>
                      <a:r>
                        <a:rPr lang="fr-FR" sz="1200">
                          <a:effectLst/>
                        </a:rPr>
                        <a:t>, count the total </a:t>
                      </a:r>
                      <a:r>
                        <a:rPr lang="fr-FR" sz="1200" err="1">
                          <a:effectLst/>
                        </a:rPr>
                        <a:t>number</a:t>
                      </a:r>
                      <a:r>
                        <a:rPr lang="fr-FR" sz="1200">
                          <a:effectLst/>
                        </a:rPr>
                        <a:t> of </a:t>
                      </a:r>
                      <a:r>
                        <a:rPr lang="fr-FR" sz="1200" err="1">
                          <a:effectLst/>
                        </a:rPr>
                        <a:t>invalid</a:t>
                      </a:r>
                      <a:r>
                        <a:rPr lang="fr-FR" sz="1200">
                          <a:effectLst/>
                        </a:rPr>
                        <a:t> A3 test </a:t>
                      </a:r>
                      <a:r>
                        <a:rPr lang="fr-FR" sz="1200" err="1">
                          <a:effectLst/>
                        </a:rPr>
                        <a:t>performed</a:t>
                      </a:r>
                      <a:r>
                        <a:rPr lang="fr-FR" sz="1200">
                          <a:effectLst/>
                        </a:rPr>
                        <a:t> over the </a:t>
                      </a:r>
                      <a:r>
                        <a:rPr lang="fr-FR" sz="1200" err="1">
                          <a:effectLst/>
                        </a:rPr>
                        <a:t>month</a:t>
                      </a:r>
                      <a:r>
                        <a:rPr lang="fr-FR" sz="1200">
                          <a:effectLst/>
                        </a:rPr>
                        <a:t> </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245139623"/>
                  </a:ext>
                </a:extLst>
              </a:tr>
              <a:tr h="246817">
                <a:tc>
                  <a:txBody>
                    <a:bodyPr/>
                    <a:lstStyle/>
                    <a:p>
                      <a:pPr algn="ctr" rtl="0" fontAlgn="ctr"/>
                      <a:r>
                        <a:rPr lang="fr-FR" sz="1200">
                          <a:effectLst/>
                        </a:rPr>
                        <a:t>Nb of </a:t>
                      </a:r>
                      <a:r>
                        <a:rPr lang="fr-FR" sz="1200" err="1">
                          <a:effectLst/>
                        </a:rPr>
                        <a:t>invalid</a:t>
                      </a:r>
                      <a:r>
                        <a:rPr lang="fr-FR" sz="1200">
                          <a:effectLst/>
                        </a:rPr>
                        <a:t> test </a:t>
                      </a:r>
                      <a:r>
                        <a:rPr lang="fr-FR" sz="1200" err="1">
                          <a:effectLst/>
                        </a:rPr>
                        <a:t>results</a:t>
                      </a:r>
                      <a:r>
                        <a:rPr lang="fr-FR" sz="1200">
                          <a:effectLst/>
                        </a:rPr>
                        <a:t> (A3) </a:t>
                      </a: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200">
                          <a:effectLst/>
                        </a:rPr>
                        <a:t>In the </a:t>
                      </a:r>
                      <a:r>
                        <a:rPr lang="fr-FR" sz="1200" err="1">
                          <a:effectLst/>
                        </a:rPr>
                        <a:t>register</a:t>
                      </a:r>
                      <a:r>
                        <a:rPr lang="fr-FR" sz="1200">
                          <a:effectLst/>
                        </a:rPr>
                        <a:t>, count the total </a:t>
                      </a:r>
                      <a:r>
                        <a:rPr lang="fr-FR" sz="1200" err="1">
                          <a:effectLst/>
                        </a:rPr>
                        <a:t>number</a:t>
                      </a:r>
                      <a:r>
                        <a:rPr lang="fr-FR" sz="1200">
                          <a:effectLst/>
                        </a:rPr>
                        <a:t> of </a:t>
                      </a:r>
                      <a:r>
                        <a:rPr lang="fr-FR" sz="1200" err="1">
                          <a:effectLst/>
                        </a:rPr>
                        <a:t>reactive</a:t>
                      </a:r>
                      <a:r>
                        <a:rPr lang="fr-FR" sz="1200">
                          <a:effectLst/>
                        </a:rPr>
                        <a:t> A3 test </a:t>
                      </a:r>
                      <a:r>
                        <a:rPr lang="fr-FR" sz="1200" err="1">
                          <a:effectLst/>
                        </a:rPr>
                        <a:t>performed</a:t>
                      </a:r>
                      <a:r>
                        <a:rPr lang="fr-FR" sz="1200">
                          <a:effectLst/>
                        </a:rPr>
                        <a:t> over the </a:t>
                      </a:r>
                      <a:r>
                        <a:rPr lang="fr-FR" sz="1200" err="1">
                          <a:effectLst/>
                        </a:rPr>
                        <a:t>month</a:t>
                      </a:r>
                      <a:r>
                        <a:rPr lang="fr-FR" sz="1200">
                          <a:effectLst/>
                        </a:rPr>
                        <a:t> </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009699258"/>
                  </a:ext>
                </a:extLst>
              </a:tr>
              <a:tr h="179080">
                <a:tc>
                  <a:txBody>
                    <a:bodyPr/>
                    <a:lstStyle/>
                    <a:p>
                      <a:pPr algn="ctr" rtl="0" fontAlgn="ctr"/>
                      <a:r>
                        <a:rPr lang="fr-FR" sz="1200">
                          <a:effectLst/>
                        </a:rPr>
                        <a:t>% of </a:t>
                      </a:r>
                      <a:r>
                        <a:rPr lang="fr-FR" sz="1200" err="1">
                          <a:effectLst/>
                        </a:rPr>
                        <a:t>reactive</a:t>
                      </a:r>
                      <a:r>
                        <a:rPr lang="fr-FR" sz="1200">
                          <a:effectLst/>
                        </a:rPr>
                        <a:t> test (A3)</a:t>
                      </a: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200" err="1">
                          <a:effectLst/>
                        </a:rPr>
                        <a:t>Number</a:t>
                      </a:r>
                      <a:r>
                        <a:rPr lang="fr-FR" sz="1200">
                          <a:effectLst/>
                        </a:rPr>
                        <a:t> of </a:t>
                      </a:r>
                      <a:r>
                        <a:rPr lang="fr-FR" sz="1200" err="1">
                          <a:effectLst/>
                        </a:rPr>
                        <a:t>reactive</a:t>
                      </a:r>
                      <a:r>
                        <a:rPr lang="fr-FR" sz="1200">
                          <a:effectLst/>
                        </a:rPr>
                        <a:t> A3  tests / total </a:t>
                      </a:r>
                      <a:r>
                        <a:rPr lang="fr-FR" sz="1200" err="1">
                          <a:effectLst/>
                        </a:rPr>
                        <a:t>number</a:t>
                      </a:r>
                      <a:r>
                        <a:rPr lang="fr-FR" sz="1200">
                          <a:effectLst/>
                        </a:rPr>
                        <a:t> of  A3 tests </a:t>
                      </a:r>
                      <a:r>
                        <a:rPr lang="fr-FR" sz="1200" err="1">
                          <a:effectLst/>
                        </a:rPr>
                        <a:t>performed</a:t>
                      </a:r>
                      <a:endParaRPr lang="fr-FR" sz="1200">
                        <a:effectLst/>
                      </a:endParaRP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505207911"/>
                  </a:ext>
                </a:extLst>
              </a:tr>
              <a:tr h="126876">
                <a:tc>
                  <a:txBody>
                    <a:bodyPr/>
                    <a:lstStyle/>
                    <a:p>
                      <a:pPr algn="ctr" rtl="0" fontAlgn="ctr"/>
                      <a:r>
                        <a:rPr lang="fr-FR" sz="1200">
                          <a:effectLst/>
                        </a:rPr>
                        <a:t>% </a:t>
                      </a:r>
                      <a:r>
                        <a:rPr lang="fr-FR" sz="1200" err="1">
                          <a:effectLst/>
                        </a:rPr>
                        <a:t>invalid</a:t>
                      </a:r>
                      <a:r>
                        <a:rPr lang="fr-FR" sz="1200">
                          <a:effectLst/>
                        </a:rPr>
                        <a:t> test (A3) </a:t>
                      </a: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200" err="1">
                          <a:effectLst/>
                        </a:rPr>
                        <a:t>Number</a:t>
                      </a:r>
                      <a:r>
                        <a:rPr lang="fr-FR" sz="1200">
                          <a:effectLst/>
                        </a:rPr>
                        <a:t> of </a:t>
                      </a:r>
                      <a:r>
                        <a:rPr lang="fr-FR" sz="1200" err="1">
                          <a:effectLst/>
                        </a:rPr>
                        <a:t>invalid</a:t>
                      </a:r>
                      <a:r>
                        <a:rPr lang="fr-FR" sz="1200">
                          <a:effectLst/>
                        </a:rPr>
                        <a:t> A3 tests / total </a:t>
                      </a:r>
                      <a:r>
                        <a:rPr lang="fr-FR" sz="1200" err="1">
                          <a:effectLst/>
                        </a:rPr>
                        <a:t>number</a:t>
                      </a:r>
                      <a:r>
                        <a:rPr lang="fr-FR" sz="1200">
                          <a:effectLst/>
                        </a:rPr>
                        <a:t> of  A3 tests </a:t>
                      </a:r>
                      <a:r>
                        <a:rPr lang="fr-FR" sz="1200" err="1">
                          <a:effectLst/>
                        </a:rPr>
                        <a:t>performed</a:t>
                      </a:r>
                      <a:endParaRPr lang="fr-FR" sz="1200">
                        <a:effectLst/>
                      </a:endParaRP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512385643"/>
                  </a:ext>
                </a:extLst>
              </a:tr>
              <a:tr h="253751">
                <a:tc>
                  <a:txBody>
                    <a:bodyPr/>
                    <a:lstStyle/>
                    <a:p>
                      <a:pPr algn="ctr" rtl="0" fontAlgn="ctr"/>
                      <a:r>
                        <a:rPr lang="fr-FR" sz="1200">
                          <a:effectLst/>
                        </a:rPr>
                        <a:t>Nb of pos </a:t>
                      </a:r>
                      <a:r>
                        <a:rPr lang="fr-FR" sz="1200" err="1">
                          <a:effectLst/>
                        </a:rPr>
                        <a:t>serology</a:t>
                      </a:r>
                      <a:r>
                        <a:rPr lang="fr-FR" sz="1200">
                          <a:effectLst/>
                        </a:rPr>
                        <a:t> (</a:t>
                      </a:r>
                      <a:r>
                        <a:rPr lang="fr-FR" sz="1200" err="1">
                          <a:effectLst/>
                        </a:rPr>
                        <a:t>result</a:t>
                      </a:r>
                      <a:r>
                        <a:rPr lang="fr-FR" sz="1200">
                          <a:effectLst/>
                        </a:rPr>
                        <a:t> </a:t>
                      </a:r>
                      <a:r>
                        <a:rPr lang="fr-FR" sz="1200" err="1">
                          <a:effectLst/>
                        </a:rPr>
                        <a:t>after</a:t>
                      </a:r>
                      <a:r>
                        <a:rPr lang="fr-FR" sz="1200">
                          <a:effectLst/>
                        </a:rPr>
                        <a:t> HIV </a:t>
                      </a:r>
                      <a:r>
                        <a:rPr lang="fr-FR" sz="1200" err="1">
                          <a:effectLst/>
                        </a:rPr>
                        <a:t>algorithm</a:t>
                      </a:r>
                      <a:r>
                        <a:rPr lang="fr-FR" sz="1200">
                          <a:effectLst/>
                        </a:rPr>
                        <a:t>)</a:t>
                      </a: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1200">
                          <a:effectLst/>
                        </a:rPr>
                        <a:t>In the </a:t>
                      </a:r>
                      <a:r>
                        <a:rPr lang="fr-FR" sz="1200" err="1">
                          <a:effectLst/>
                        </a:rPr>
                        <a:t>register</a:t>
                      </a:r>
                      <a:r>
                        <a:rPr lang="fr-FR" sz="1200">
                          <a:effectLst/>
                        </a:rPr>
                        <a:t> count the </a:t>
                      </a:r>
                      <a:r>
                        <a:rPr lang="fr-FR" sz="1200" err="1">
                          <a:effectLst/>
                        </a:rPr>
                        <a:t>Number</a:t>
                      </a:r>
                      <a:r>
                        <a:rPr lang="fr-FR" sz="1200">
                          <a:effectLst/>
                        </a:rPr>
                        <a:t> of positive </a:t>
                      </a:r>
                      <a:r>
                        <a:rPr lang="fr-FR" sz="1200" err="1">
                          <a:effectLst/>
                        </a:rPr>
                        <a:t>serology</a:t>
                      </a:r>
                      <a:r>
                        <a:rPr lang="fr-FR" sz="1200">
                          <a:effectLst/>
                        </a:rPr>
                        <a:t> over the </a:t>
                      </a:r>
                      <a:r>
                        <a:rPr lang="fr-FR" sz="1200" err="1">
                          <a:effectLst/>
                        </a:rPr>
                        <a:t>month</a:t>
                      </a:r>
                      <a:r>
                        <a:rPr lang="fr-FR" sz="1200">
                          <a:effectLst/>
                        </a:rPr>
                        <a:t> (</a:t>
                      </a:r>
                      <a:r>
                        <a:rPr lang="fr-FR" sz="1200" err="1">
                          <a:effectLst/>
                        </a:rPr>
                        <a:t>after</a:t>
                      </a:r>
                      <a:r>
                        <a:rPr lang="fr-FR" sz="1200">
                          <a:effectLst/>
                        </a:rPr>
                        <a:t> the </a:t>
                      </a:r>
                      <a:r>
                        <a:rPr lang="fr-FR" sz="1200" err="1">
                          <a:effectLst/>
                        </a:rPr>
                        <a:t>entire</a:t>
                      </a:r>
                      <a:r>
                        <a:rPr lang="fr-FR" sz="1200">
                          <a:effectLst/>
                        </a:rPr>
                        <a:t> HIV </a:t>
                      </a:r>
                      <a:r>
                        <a:rPr lang="fr-FR" sz="1200" err="1">
                          <a:effectLst/>
                        </a:rPr>
                        <a:t>algorithm</a:t>
                      </a:r>
                      <a:r>
                        <a:rPr lang="fr-FR" sz="1200">
                          <a:effectLst/>
                        </a:rPr>
                        <a:t>)</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834219025"/>
                  </a:ext>
                </a:extLst>
              </a:tr>
              <a:tr h="126876">
                <a:tc>
                  <a:txBody>
                    <a:bodyPr/>
                    <a:lstStyle/>
                    <a:p>
                      <a:pPr algn="ctr" rtl="0" fontAlgn="ctr"/>
                      <a:r>
                        <a:rPr lang="fr-FR" sz="1200">
                          <a:effectLst/>
                        </a:rPr>
                        <a:t>% of HIV pos clients</a:t>
                      </a: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200" err="1">
                          <a:effectLst/>
                        </a:rPr>
                        <a:t>Number</a:t>
                      </a:r>
                      <a:r>
                        <a:rPr lang="fr-FR" sz="1200">
                          <a:effectLst/>
                        </a:rPr>
                        <a:t> HIV </a:t>
                      </a:r>
                      <a:r>
                        <a:rPr lang="fr-FR" sz="1200" err="1">
                          <a:effectLst/>
                        </a:rPr>
                        <a:t>postive</a:t>
                      </a:r>
                      <a:r>
                        <a:rPr lang="fr-FR" sz="1200">
                          <a:effectLst/>
                        </a:rPr>
                        <a:t> client/ total </a:t>
                      </a:r>
                      <a:r>
                        <a:rPr lang="fr-FR" sz="1200" err="1">
                          <a:effectLst/>
                        </a:rPr>
                        <a:t>number</a:t>
                      </a:r>
                      <a:r>
                        <a:rPr lang="fr-FR" sz="1200">
                          <a:effectLst/>
                        </a:rPr>
                        <a:t> of client </a:t>
                      </a:r>
                      <a:r>
                        <a:rPr lang="fr-FR" sz="1200" err="1">
                          <a:effectLst/>
                        </a:rPr>
                        <a:t>tested</a:t>
                      </a:r>
                      <a:endParaRPr lang="fr-FR" sz="1200">
                        <a:effectLst/>
                      </a:endParaRP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677331464"/>
                  </a:ext>
                </a:extLst>
              </a:tr>
              <a:tr h="358652">
                <a:tc>
                  <a:txBody>
                    <a:bodyPr/>
                    <a:lstStyle/>
                    <a:p>
                      <a:pPr algn="ctr" rtl="0" fontAlgn="ctr"/>
                      <a:r>
                        <a:rPr lang="fr-FR" sz="1200">
                          <a:effectLst/>
                        </a:rPr>
                        <a:t>% of pos </a:t>
                      </a:r>
                      <a:r>
                        <a:rPr lang="fr-FR" sz="1200" err="1">
                          <a:effectLst/>
                        </a:rPr>
                        <a:t>serology</a:t>
                      </a:r>
                      <a:r>
                        <a:rPr lang="fr-FR" sz="1200">
                          <a:effectLst/>
                        </a:rPr>
                        <a:t> </a:t>
                      </a:r>
                      <a:r>
                        <a:rPr lang="fr-FR" sz="1200" err="1">
                          <a:effectLst/>
                        </a:rPr>
                        <a:t>with</a:t>
                      </a:r>
                      <a:r>
                        <a:rPr lang="fr-FR" sz="1200">
                          <a:effectLst/>
                        </a:rPr>
                        <a:t> 3 </a:t>
                      </a:r>
                      <a:r>
                        <a:rPr lang="fr-FR" sz="1200" err="1">
                          <a:effectLst/>
                        </a:rPr>
                        <a:t>consecutive</a:t>
                      </a:r>
                      <a:r>
                        <a:rPr lang="fr-FR" sz="1200">
                          <a:effectLst/>
                        </a:rPr>
                        <a:t> </a:t>
                      </a:r>
                      <a:r>
                        <a:rPr lang="fr-FR" sz="1200" err="1">
                          <a:effectLst/>
                        </a:rPr>
                        <a:t>reactive</a:t>
                      </a:r>
                      <a:r>
                        <a:rPr lang="fr-FR" sz="1200">
                          <a:effectLst/>
                        </a:rPr>
                        <a:t> tests</a:t>
                      </a: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sz="1200" err="1">
                          <a:effectLst/>
                        </a:rPr>
                        <a:t>Number</a:t>
                      </a:r>
                      <a:r>
                        <a:rPr lang="fr-FR" sz="1200">
                          <a:effectLst/>
                        </a:rPr>
                        <a:t> of pos </a:t>
                      </a:r>
                      <a:r>
                        <a:rPr lang="fr-FR" sz="1200" err="1">
                          <a:effectLst/>
                        </a:rPr>
                        <a:t>serology</a:t>
                      </a:r>
                      <a:r>
                        <a:rPr lang="fr-FR" sz="1200">
                          <a:effectLst/>
                        </a:rPr>
                        <a:t> </a:t>
                      </a:r>
                      <a:r>
                        <a:rPr lang="fr-FR" sz="1200" err="1">
                          <a:effectLst/>
                        </a:rPr>
                        <a:t>with</a:t>
                      </a:r>
                      <a:r>
                        <a:rPr lang="fr-FR" sz="1200">
                          <a:effectLst/>
                        </a:rPr>
                        <a:t> 3 </a:t>
                      </a:r>
                      <a:r>
                        <a:rPr lang="fr-FR" sz="1200" err="1">
                          <a:effectLst/>
                        </a:rPr>
                        <a:t>consercutive</a:t>
                      </a:r>
                      <a:r>
                        <a:rPr lang="fr-FR" sz="1200">
                          <a:effectLst/>
                        </a:rPr>
                        <a:t> </a:t>
                      </a:r>
                      <a:r>
                        <a:rPr lang="fr-FR" sz="1200" err="1">
                          <a:effectLst/>
                        </a:rPr>
                        <a:t>reactive</a:t>
                      </a:r>
                      <a:r>
                        <a:rPr lang="fr-FR" sz="1200">
                          <a:effectLst/>
                        </a:rPr>
                        <a:t> tests/ total </a:t>
                      </a:r>
                      <a:r>
                        <a:rPr lang="fr-FR" sz="1200" err="1">
                          <a:effectLst/>
                        </a:rPr>
                        <a:t>number</a:t>
                      </a:r>
                      <a:r>
                        <a:rPr lang="fr-FR" sz="1200">
                          <a:effectLst/>
                        </a:rPr>
                        <a:t> of positive </a:t>
                      </a:r>
                      <a:r>
                        <a:rPr lang="fr-FR" sz="1200" err="1">
                          <a:effectLst/>
                        </a:rPr>
                        <a:t>serology</a:t>
                      </a:r>
                      <a:r>
                        <a:rPr lang="fr-FR" sz="1200">
                          <a:effectLst/>
                        </a:rPr>
                        <a:t> </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875346603"/>
                  </a:ext>
                </a:extLst>
              </a:tr>
              <a:tr h="126876">
                <a:tc>
                  <a:txBody>
                    <a:bodyPr/>
                    <a:lstStyle/>
                    <a:p>
                      <a:pPr algn="ctr" rtl="0" fontAlgn="ctr"/>
                      <a:r>
                        <a:rPr lang="fr-FR" sz="1200">
                          <a:effectLst/>
                        </a:rPr>
                        <a:t>Nb of </a:t>
                      </a:r>
                      <a:r>
                        <a:rPr lang="fr-FR" sz="1200" err="1">
                          <a:effectLst/>
                        </a:rPr>
                        <a:t>inconclusive</a:t>
                      </a:r>
                      <a:r>
                        <a:rPr lang="fr-FR" sz="1200">
                          <a:effectLst/>
                        </a:rPr>
                        <a:t> </a:t>
                      </a:r>
                      <a:r>
                        <a:rPr lang="fr-FR" sz="1200" err="1">
                          <a:effectLst/>
                        </a:rPr>
                        <a:t>results</a:t>
                      </a:r>
                      <a:endParaRPr lang="fr-FR" sz="1200">
                        <a:effectLst/>
                      </a:endParaRPr>
                    </a:p>
                  </a:txBody>
                  <a:tcPr marL="14780" marR="14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fr-FR" sz="1200">
                          <a:effectLst/>
                        </a:rPr>
                        <a:t>In the </a:t>
                      </a:r>
                      <a:r>
                        <a:rPr lang="fr-FR" sz="1200" err="1">
                          <a:effectLst/>
                        </a:rPr>
                        <a:t>register</a:t>
                      </a:r>
                      <a:r>
                        <a:rPr lang="fr-FR" sz="1200">
                          <a:effectLst/>
                        </a:rPr>
                        <a:t> count the </a:t>
                      </a:r>
                      <a:r>
                        <a:rPr lang="fr-FR" sz="1200" err="1">
                          <a:effectLst/>
                        </a:rPr>
                        <a:t>Number</a:t>
                      </a:r>
                      <a:r>
                        <a:rPr lang="fr-FR" sz="1200">
                          <a:effectLst/>
                        </a:rPr>
                        <a:t> of </a:t>
                      </a:r>
                      <a:r>
                        <a:rPr lang="fr-FR" sz="1200" err="1">
                          <a:effectLst/>
                        </a:rPr>
                        <a:t>inconclusive</a:t>
                      </a:r>
                      <a:r>
                        <a:rPr lang="fr-FR" sz="1200">
                          <a:effectLst/>
                        </a:rPr>
                        <a:t> </a:t>
                      </a:r>
                      <a:r>
                        <a:rPr lang="fr-FR" sz="1200" err="1">
                          <a:effectLst/>
                        </a:rPr>
                        <a:t>serology</a:t>
                      </a:r>
                      <a:r>
                        <a:rPr lang="fr-FR" sz="1200">
                          <a:effectLst/>
                        </a:rPr>
                        <a:t> over the </a:t>
                      </a:r>
                      <a:r>
                        <a:rPr lang="fr-FR" sz="1200" err="1">
                          <a:effectLst/>
                        </a:rPr>
                        <a:t>month</a:t>
                      </a:r>
                      <a:r>
                        <a:rPr lang="fr-FR" sz="1200">
                          <a:effectLst/>
                        </a:rPr>
                        <a:t> (clients </a:t>
                      </a:r>
                      <a:r>
                        <a:rPr lang="fr-FR" sz="1200" err="1">
                          <a:effectLst/>
                        </a:rPr>
                        <a:t>with</a:t>
                      </a:r>
                      <a:r>
                        <a:rPr lang="fr-FR" sz="1200">
                          <a:effectLst/>
                        </a:rPr>
                        <a:t> discordant tests </a:t>
                      </a:r>
                      <a:r>
                        <a:rPr lang="fr-FR" sz="1200" err="1">
                          <a:effectLst/>
                        </a:rPr>
                        <a:t>results</a:t>
                      </a:r>
                      <a:r>
                        <a:rPr lang="fr-FR" sz="1200">
                          <a:effectLst/>
                        </a:rPr>
                        <a:t>)</a:t>
                      </a:r>
                    </a:p>
                  </a:txBody>
                  <a:tcPr marL="14780" marR="14780"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132019833"/>
                  </a:ext>
                </a:extLst>
              </a:tr>
              <a:tr h="176298">
                <a:tc>
                  <a:txBody>
                    <a:bodyPr/>
                    <a:lstStyle/>
                    <a:p>
                      <a:pPr algn="ctr" rtl="0" fontAlgn="b"/>
                      <a:r>
                        <a:rPr lang="fr-FR" sz="1200">
                          <a:effectLst/>
                        </a:rPr>
                        <a:t>% of </a:t>
                      </a:r>
                      <a:r>
                        <a:rPr lang="fr-FR" sz="1200" err="1">
                          <a:effectLst/>
                        </a:rPr>
                        <a:t>inconclusive</a:t>
                      </a:r>
                      <a:r>
                        <a:rPr lang="fr-FR" sz="1200">
                          <a:effectLst/>
                        </a:rPr>
                        <a:t> </a:t>
                      </a:r>
                      <a:r>
                        <a:rPr lang="fr-FR" sz="1200" err="1">
                          <a:effectLst/>
                        </a:rPr>
                        <a:t>results</a:t>
                      </a:r>
                      <a:endParaRPr lang="fr-FR" sz="1200">
                        <a:effectLst/>
                      </a:endParaRPr>
                    </a:p>
                  </a:txBody>
                  <a:tcPr marL="14780" marR="147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fr-FR" sz="1200" err="1">
                          <a:effectLst/>
                        </a:rPr>
                        <a:t>Number</a:t>
                      </a:r>
                      <a:r>
                        <a:rPr lang="fr-FR" sz="1200">
                          <a:effectLst/>
                        </a:rPr>
                        <a:t> HIV </a:t>
                      </a:r>
                      <a:r>
                        <a:rPr lang="fr-FR" sz="1200" err="1">
                          <a:effectLst/>
                        </a:rPr>
                        <a:t>inconclusive</a:t>
                      </a:r>
                      <a:r>
                        <a:rPr lang="fr-FR" sz="1200">
                          <a:effectLst/>
                        </a:rPr>
                        <a:t> client/ total </a:t>
                      </a:r>
                      <a:r>
                        <a:rPr lang="fr-FR" sz="1200" err="1">
                          <a:effectLst/>
                        </a:rPr>
                        <a:t>number</a:t>
                      </a:r>
                      <a:r>
                        <a:rPr lang="fr-FR" sz="1200">
                          <a:effectLst/>
                        </a:rPr>
                        <a:t> of client </a:t>
                      </a:r>
                      <a:r>
                        <a:rPr lang="fr-FR" sz="1200" err="1">
                          <a:effectLst/>
                        </a:rPr>
                        <a:t>tested</a:t>
                      </a:r>
                      <a:endParaRPr lang="fr-FR" sz="1200">
                        <a:effectLst/>
                      </a:endParaRPr>
                    </a:p>
                  </a:txBody>
                  <a:tcPr marL="14780" marR="14780"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8698602"/>
                  </a:ext>
                </a:extLst>
              </a:tr>
            </a:tbl>
          </a:graphicData>
        </a:graphic>
      </p:graphicFrame>
    </p:spTree>
    <p:extLst>
      <p:ext uri="{BB962C8B-B14F-4D97-AF65-F5344CB8AC3E}">
        <p14:creationId xmlns:p14="http://schemas.microsoft.com/office/powerpoint/2010/main" val="1761527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sp>
        <p:nvSpPr>
          <p:cNvPr id="1471" name="Google Shape;1471;p1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1472" name="Google Shape;1472;p123"/>
          <p:cNvPicPr preferRelativeResize="0"/>
          <p:nvPr/>
        </p:nvPicPr>
        <p:blipFill rotWithShape="1">
          <a:blip r:embed="rId3">
            <a:alphaModFix/>
          </a:blip>
          <a:srcRect/>
          <a:stretch/>
        </p:blipFill>
        <p:spPr>
          <a:xfrm>
            <a:off x="1" y="0"/>
            <a:ext cx="1981364" cy="1550126"/>
          </a:xfrm>
          <a:prstGeom prst="rect">
            <a:avLst/>
          </a:prstGeom>
          <a:noFill/>
          <a:ln>
            <a:noFill/>
          </a:ln>
        </p:spPr>
      </p:pic>
      <p:pic>
        <p:nvPicPr>
          <p:cNvPr id="1473" name="Google Shape;1473;p123"/>
          <p:cNvPicPr preferRelativeResize="0"/>
          <p:nvPr/>
        </p:nvPicPr>
        <p:blipFill rotWithShape="1">
          <a:blip r:embed="rId4">
            <a:alphaModFix/>
          </a:blip>
          <a:srcRect/>
          <a:stretch/>
        </p:blipFill>
        <p:spPr>
          <a:xfrm>
            <a:off x="10403175" y="4572755"/>
            <a:ext cx="1788826" cy="1917801"/>
          </a:xfrm>
          <a:prstGeom prst="rect">
            <a:avLst/>
          </a:prstGeom>
          <a:noFill/>
          <a:ln>
            <a:noFill/>
          </a:ln>
        </p:spPr>
      </p:pic>
      <p:sp>
        <p:nvSpPr>
          <p:cNvPr id="1474" name="Google Shape;1474;p123"/>
          <p:cNvSpPr/>
          <p:nvPr/>
        </p:nvSpPr>
        <p:spPr>
          <a:xfrm>
            <a:off x="0" y="428502"/>
            <a:ext cx="10849708" cy="6429498"/>
          </a:xfrm>
          <a:prstGeom prst="flowChartInputOutput">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75" name="Google Shape;1475;p123"/>
          <p:cNvSpPr txBox="1"/>
          <p:nvPr/>
        </p:nvSpPr>
        <p:spPr>
          <a:xfrm>
            <a:off x="2858589" y="303656"/>
            <a:ext cx="4674326" cy="94281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Key points</a:t>
            </a:r>
            <a:endParaRPr sz="1400" b="0" i="0" u="none" strike="noStrike" cap="none">
              <a:solidFill>
                <a:srgbClr val="000000"/>
              </a:solidFill>
              <a:latin typeface="Arial"/>
              <a:ea typeface="Arial"/>
              <a:cs typeface="Arial"/>
              <a:sym typeface="Arial"/>
            </a:endParaRPr>
          </a:p>
        </p:txBody>
      </p:sp>
      <p:sp>
        <p:nvSpPr>
          <p:cNvPr id="1476" name="Google Shape;1476;p123"/>
          <p:cNvSpPr txBox="1"/>
          <p:nvPr/>
        </p:nvSpPr>
        <p:spPr>
          <a:xfrm>
            <a:off x="1709945" y="1246470"/>
            <a:ext cx="8002465" cy="4003982"/>
          </a:xfrm>
          <a:prstGeom prst="rect">
            <a:avLst/>
          </a:prstGeom>
          <a:noFill/>
          <a:ln>
            <a:noFill/>
          </a:ln>
        </p:spPr>
        <p:txBody>
          <a:bodyPr spcFirstLastPara="1" wrap="square" lIns="91425" tIns="45700" rIns="91425" bIns="45700" anchor="t" anchorCtr="0">
            <a:noAutofit/>
          </a:bodyPr>
          <a:lstStyle/>
          <a:p>
            <a:pPr marL="469900" marR="0" lvl="0" indent="-342900" algn="l" rtl="0">
              <a:lnSpc>
                <a:spcPct val="100000"/>
              </a:lnSpc>
              <a:spcBef>
                <a:spcPts val="0"/>
              </a:spcBef>
              <a:spcAft>
                <a:spcPts val="0"/>
              </a:spcAft>
              <a:buClr>
                <a:schemeClr val="lt1"/>
              </a:buClr>
              <a:buSzPts val="2000"/>
              <a:buFontTx/>
              <a:buChar char="-"/>
            </a:pPr>
            <a:r>
              <a:rPr lang="fr-FR" sz="2000" err="1">
                <a:solidFill>
                  <a:schemeClr val="lt1"/>
                </a:solidFill>
              </a:rPr>
              <a:t>Collect</a:t>
            </a:r>
            <a:r>
              <a:rPr lang="fr-FR" sz="2000">
                <a:solidFill>
                  <a:schemeClr val="lt1"/>
                </a:solidFill>
              </a:rPr>
              <a:t> and analyse data </a:t>
            </a:r>
            <a:r>
              <a:rPr lang="fr-FR" sz="2000" err="1">
                <a:solidFill>
                  <a:schemeClr val="lt1"/>
                </a:solidFill>
              </a:rPr>
              <a:t>provide</a:t>
            </a:r>
            <a:r>
              <a:rPr lang="fr-FR" sz="2000">
                <a:solidFill>
                  <a:schemeClr val="lt1"/>
                </a:solidFill>
              </a:rPr>
              <a:t> a </a:t>
            </a:r>
            <a:r>
              <a:rPr lang="fr-FR" sz="2000" err="1">
                <a:solidFill>
                  <a:schemeClr val="lt1"/>
                </a:solidFill>
              </a:rPr>
              <a:t>picture</a:t>
            </a:r>
            <a:r>
              <a:rPr lang="fr-FR" sz="2000">
                <a:solidFill>
                  <a:schemeClr val="lt1"/>
                </a:solidFill>
              </a:rPr>
              <a:t> of the </a:t>
            </a:r>
            <a:r>
              <a:rPr lang="fr-FR" sz="2000" err="1">
                <a:solidFill>
                  <a:schemeClr val="lt1"/>
                </a:solidFill>
              </a:rPr>
              <a:t>testing</a:t>
            </a:r>
            <a:r>
              <a:rPr lang="fr-FR" sz="2000">
                <a:solidFill>
                  <a:schemeClr val="lt1"/>
                </a:solidFill>
              </a:rPr>
              <a:t> site </a:t>
            </a:r>
            <a:r>
              <a:rPr lang="fr-FR" sz="2000" err="1">
                <a:solidFill>
                  <a:schemeClr val="lt1"/>
                </a:solidFill>
              </a:rPr>
              <a:t>activity</a:t>
            </a:r>
            <a:endParaRPr lang="fr-FR" sz="2000">
              <a:solidFill>
                <a:schemeClr val="lt1"/>
              </a:solidFill>
            </a:endParaRPr>
          </a:p>
          <a:p>
            <a:pPr marL="469900" marR="0" lvl="0" indent="-342900" algn="l" rtl="0">
              <a:lnSpc>
                <a:spcPct val="100000"/>
              </a:lnSpc>
              <a:spcBef>
                <a:spcPts val="0"/>
              </a:spcBef>
              <a:spcAft>
                <a:spcPts val="0"/>
              </a:spcAft>
              <a:buClr>
                <a:schemeClr val="lt1"/>
              </a:buClr>
              <a:buSzPts val="2000"/>
              <a:buFontTx/>
              <a:buChar char="-"/>
            </a:pPr>
            <a:r>
              <a:rPr lang="fr-FR" sz="2000" b="0" i="0" u="none" strike="noStrike" cap="none">
                <a:solidFill>
                  <a:schemeClr val="lt1"/>
                </a:solidFill>
                <a:latin typeface="Arial"/>
                <a:ea typeface="Arial"/>
                <a:cs typeface="Arial"/>
                <a:sym typeface="Arial"/>
              </a:rPr>
              <a:t>Data collection </a:t>
            </a:r>
            <a:r>
              <a:rPr lang="fr-FR" sz="2000" b="0" i="0" u="none" strike="noStrike" cap="none" err="1">
                <a:solidFill>
                  <a:schemeClr val="lt1"/>
                </a:solidFill>
                <a:latin typeface="Arial"/>
                <a:ea typeface="Arial"/>
                <a:cs typeface="Arial"/>
                <a:sym typeface="Arial"/>
              </a:rPr>
              <a:t>form</a:t>
            </a:r>
            <a:r>
              <a:rPr lang="fr-FR" sz="2000" b="0" i="0" u="none" strike="noStrike" cap="none">
                <a:solidFill>
                  <a:schemeClr val="lt1"/>
                </a:solidFill>
                <a:latin typeface="Arial"/>
                <a:ea typeface="Arial"/>
                <a:cs typeface="Arial"/>
                <a:sym typeface="Arial"/>
              </a:rPr>
              <a:t> </a:t>
            </a:r>
            <a:r>
              <a:rPr lang="fr-FR" sz="2000" b="0" i="0" u="none" strike="noStrike" cap="none" err="1">
                <a:solidFill>
                  <a:schemeClr val="lt1"/>
                </a:solidFill>
                <a:latin typeface="Arial"/>
                <a:ea typeface="Arial"/>
                <a:cs typeface="Arial"/>
                <a:sym typeface="Arial"/>
              </a:rPr>
              <a:t>should</a:t>
            </a:r>
            <a:r>
              <a:rPr lang="fr-FR" sz="2000" b="0" i="0" u="none" strike="noStrike" cap="none">
                <a:solidFill>
                  <a:schemeClr val="lt1"/>
                </a:solidFill>
                <a:latin typeface="Arial"/>
                <a:ea typeface="Arial"/>
                <a:cs typeface="Arial"/>
                <a:sym typeface="Arial"/>
              </a:rPr>
              <a:t> </a:t>
            </a:r>
            <a:r>
              <a:rPr lang="fr-FR" sz="2000" b="0" i="0" u="none" strike="noStrike" cap="none" err="1">
                <a:solidFill>
                  <a:schemeClr val="lt1"/>
                </a:solidFill>
                <a:latin typeface="Arial"/>
                <a:ea typeface="Arial"/>
                <a:cs typeface="Arial"/>
                <a:sym typeface="Arial"/>
              </a:rPr>
              <a:t>be</a:t>
            </a:r>
            <a:r>
              <a:rPr lang="fr-FR" sz="2000" b="0" i="0" u="none" strike="noStrike" cap="none">
                <a:solidFill>
                  <a:schemeClr val="lt1"/>
                </a:solidFill>
                <a:latin typeface="Arial"/>
                <a:ea typeface="Arial"/>
                <a:cs typeface="Arial"/>
                <a:sym typeface="Arial"/>
              </a:rPr>
              <a:t> </a:t>
            </a:r>
            <a:r>
              <a:rPr lang="fr-FR" sz="2000" b="0" i="0" u="none" strike="noStrike" cap="none" err="1">
                <a:solidFill>
                  <a:schemeClr val="lt1"/>
                </a:solidFill>
                <a:latin typeface="Arial"/>
                <a:ea typeface="Arial"/>
                <a:cs typeface="Arial"/>
                <a:sym typeface="Arial"/>
              </a:rPr>
              <a:t>standardized</a:t>
            </a:r>
            <a:r>
              <a:rPr lang="fr-FR" sz="2000" b="0" i="0" u="none" strike="noStrike" cap="none">
                <a:solidFill>
                  <a:schemeClr val="lt1"/>
                </a:solidFill>
                <a:latin typeface="Arial"/>
                <a:ea typeface="Arial"/>
                <a:cs typeface="Arial"/>
                <a:sym typeface="Arial"/>
              </a:rPr>
              <a:t> and </a:t>
            </a:r>
            <a:r>
              <a:rPr lang="fr-FR" sz="2000" b="0" i="0" u="none" strike="noStrike" cap="none" err="1">
                <a:solidFill>
                  <a:schemeClr val="lt1"/>
                </a:solidFill>
                <a:latin typeface="Arial"/>
                <a:ea typeface="Arial"/>
                <a:cs typeface="Arial"/>
                <a:sym typeface="Arial"/>
              </a:rPr>
              <a:t>validated</a:t>
            </a:r>
            <a:r>
              <a:rPr lang="fr-FR" sz="2000" b="0" i="0" u="none" strike="noStrike" cap="none">
                <a:solidFill>
                  <a:schemeClr val="lt1"/>
                </a:solidFill>
                <a:latin typeface="Arial"/>
                <a:ea typeface="Arial"/>
                <a:cs typeface="Arial"/>
                <a:sym typeface="Arial"/>
              </a:rPr>
              <a:t> </a:t>
            </a:r>
            <a:r>
              <a:rPr lang="fr-FR" sz="2000" b="0" i="0" u="none" strike="noStrike" cap="none" err="1">
                <a:solidFill>
                  <a:schemeClr val="lt1"/>
                </a:solidFill>
                <a:latin typeface="Arial"/>
                <a:ea typeface="Arial"/>
                <a:cs typeface="Arial"/>
                <a:sym typeface="Arial"/>
              </a:rPr>
              <a:t>nationally</a:t>
            </a:r>
            <a:endParaRPr lang="fr-FR" sz="2000" b="0" i="0" u="none" strike="noStrike" cap="none">
              <a:solidFill>
                <a:schemeClr val="lt1"/>
              </a:solidFill>
              <a:latin typeface="Arial"/>
              <a:ea typeface="Arial"/>
              <a:cs typeface="Arial"/>
              <a:sym typeface="Arial"/>
            </a:endParaRPr>
          </a:p>
          <a:p>
            <a:pPr marL="469900" marR="0" lvl="0" indent="-342900" algn="l" rtl="0">
              <a:lnSpc>
                <a:spcPct val="100000"/>
              </a:lnSpc>
              <a:spcBef>
                <a:spcPts val="0"/>
              </a:spcBef>
              <a:spcAft>
                <a:spcPts val="0"/>
              </a:spcAft>
              <a:buClr>
                <a:schemeClr val="lt1"/>
              </a:buClr>
              <a:buSzPts val="2000"/>
              <a:buFontTx/>
              <a:buChar char="-"/>
            </a:pPr>
            <a:r>
              <a:rPr lang="fr-FR" sz="2000" err="1">
                <a:solidFill>
                  <a:schemeClr val="lt1"/>
                </a:solidFill>
              </a:rPr>
              <a:t>Testing</a:t>
            </a:r>
            <a:r>
              <a:rPr lang="fr-FR" sz="2000">
                <a:solidFill>
                  <a:schemeClr val="lt1"/>
                </a:solidFill>
              </a:rPr>
              <a:t> </a:t>
            </a:r>
            <a:r>
              <a:rPr lang="fr-FR" sz="2000" err="1">
                <a:solidFill>
                  <a:schemeClr val="lt1"/>
                </a:solidFill>
              </a:rPr>
              <a:t>indicators</a:t>
            </a:r>
            <a:r>
              <a:rPr lang="fr-FR" sz="2000">
                <a:solidFill>
                  <a:schemeClr val="lt1"/>
                </a:solidFill>
              </a:rPr>
              <a:t> </a:t>
            </a:r>
            <a:r>
              <a:rPr lang="fr-FR" sz="2000" err="1">
                <a:solidFill>
                  <a:schemeClr val="lt1"/>
                </a:solidFill>
              </a:rPr>
              <a:t>should</a:t>
            </a:r>
            <a:r>
              <a:rPr lang="fr-FR" sz="2000">
                <a:solidFill>
                  <a:schemeClr val="lt1"/>
                </a:solidFill>
              </a:rPr>
              <a:t> </a:t>
            </a:r>
            <a:r>
              <a:rPr lang="fr-FR" sz="2000" err="1">
                <a:solidFill>
                  <a:schemeClr val="lt1"/>
                </a:solidFill>
              </a:rPr>
              <a:t>be</a:t>
            </a:r>
            <a:r>
              <a:rPr lang="fr-FR" sz="2000">
                <a:solidFill>
                  <a:schemeClr val="lt1"/>
                </a:solidFill>
              </a:rPr>
              <a:t> </a:t>
            </a:r>
            <a:r>
              <a:rPr lang="fr-FR" sz="2000" err="1">
                <a:solidFill>
                  <a:schemeClr val="lt1"/>
                </a:solidFill>
              </a:rPr>
              <a:t>validated</a:t>
            </a:r>
            <a:r>
              <a:rPr lang="fr-FR" sz="2000">
                <a:solidFill>
                  <a:schemeClr val="lt1"/>
                </a:solidFill>
              </a:rPr>
              <a:t> </a:t>
            </a:r>
            <a:r>
              <a:rPr lang="fr-FR" sz="2000" err="1">
                <a:solidFill>
                  <a:schemeClr val="lt1"/>
                </a:solidFill>
              </a:rPr>
              <a:t>nationally</a:t>
            </a:r>
            <a:endParaRPr lang="fr-FR" sz="2000">
              <a:solidFill>
                <a:schemeClr val="lt1"/>
              </a:solidFill>
            </a:endParaRPr>
          </a:p>
          <a:p>
            <a:pPr marL="469900" marR="0" lvl="0" indent="-342900" algn="l" rtl="0">
              <a:lnSpc>
                <a:spcPct val="100000"/>
              </a:lnSpc>
              <a:spcBef>
                <a:spcPts val="0"/>
              </a:spcBef>
              <a:spcAft>
                <a:spcPts val="0"/>
              </a:spcAft>
              <a:buClr>
                <a:schemeClr val="lt1"/>
              </a:buClr>
              <a:buSzPts val="2000"/>
              <a:buFontTx/>
              <a:buChar char="-"/>
            </a:pPr>
            <a:r>
              <a:rPr lang="fr-FR" sz="2000">
                <a:solidFill>
                  <a:schemeClr val="lt1"/>
                </a:solidFill>
              </a:rPr>
              <a:t>Schedule for </a:t>
            </a:r>
            <a:r>
              <a:rPr lang="fr-FR" sz="2000" err="1">
                <a:solidFill>
                  <a:schemeClr val="lt1"/>
                </a:solidFill>
              </a:rPr>
              <a:t>reporting</a:t>
            </a:r>
            <a:r>
              <a:rPr lang="fr-FR" sz="2000">
                <a:solidFill>
                  <a:schemeClr val="lt1"/>
                </a:solidFill>
              </a:rPr>
              <a:t> </a:t>
            </a:r>
            <a:r>
              <a:rPr lang="fr-FR" sz="2000" err="1">
                <a:solidFill>
                  <a:schemeClr val="lt1"/>
                </a:solidFill>
              </a:rPr>
              <a:t>should</a:t>
            </a:r>
            <a:r>
              <a:rPr lang="fr-FR" sz="2000">
                <a:solidFill>
                  <a:schemeClr val="lt1"/>
                </a:solidFill>
              </a:rPr>
              <a:t> </a:t>
            </a:r>
            <a:r>
              <a:rPr lang="fr-FR" sz="2000" err="1">
                <a:solidFill>
                  <a:schemeClr val="lt1"/>
                </a:solidFill>
              </a:rPr>
              <a:t>be</a:t>
            </a:r>
            <a:r>
              <a:rPr lang="fr-FR" sz="2000">
                <a:solidFill>
                  <a:schemeClr val="lt1"/>
                </a:solidFill>
              </a:rPr>
              <a:t> </a:t>
            </a:r>
            <a:r>
              <a:rPr lang="fr-FR" sz="2000" err="1">
                <a:solidFill>
                  <a:schemeClr val="lt1"/>
                </a:solidFill>
              </a:rPr>
              <a:t>pre-defined</a:t>
            </a:r>
            <a:endParaRPr lang="fr-FR" sz="2000">
              <a:solidFill>
                <a:schemeClr val="lt1"/>
              </a:solidFill>
            </a:endParaRPr>
          </a:p>
          <a:p>
            <a:pPr marL="469900" marR="0" lvl="0" indent="-342900" algn="l" rtl="0">
              <a:lnSpc>
                <a:spcPct val="100000"/>
              </a:lnSpc>
              <a:spcBef>
                <a:spcPts val="0"/>
              </a:spcBef>
              <a:spcAft>
                <a:spcPts val="0"/>
              </a:spcAft>
              <a:buClr>
                <a:schemeClr val="lt1"/>
              </a:buClr>
              <a:buSzPts val="2000"/>
              <a:buFontTx/>
              <a:buChar char="-"/>
            </a:pPr>
            <a:r>
              <a:rPr lang="fr-FR" sz="2000" b="0" i="0" u="none" strike="noStrike" cap="none" err="1">
                <a:solidFill>
                  <a:schemeClr val="lt1"/>
                </a:solidFill>
                <a:latin typeface="Arial"/>
                <a:ea typeface="Arial"/>
                <a:cs typeface="Arial"/>
                <a:sym typeface="Arial"/>
              </a:rPr>
              <a:t>Testing</a:t>
            </a:r>
            <a:r>
              <a:rPr lang="fr-FR" sz="2000" b="0" i="0" u="none" strike="noStrike" cap="none">
                <a:solidFill>
                  <a:schemeClr val="lt1"/>
                </a:solidFill>
                <a:latin typeface="Arial"/>
                <a:ea typeface="Arial"/>
                <a:cs typeface="Arial"/>
                <a:sym typeface="Arial"/>
              </a:rPr>
              <a:t> provider and site </a:t>
            </a:r>
            <a:r>
              <a:rPr lang="fr-FR" sz="2000" b="0" i="0" u="none" strike="noStrike" cap="none" err="1">
                <a:solidFill>
                  <a:schemeClr val="lt1"/>
                </a:solidFill>
                <a:latin typeface="Arial"/>
                <a:ea typeface="Arial"/>
                <a:cs typeface="Arial"/>
                <a:sym typeface="Arial"/>
              </a:rPr>
              <a:t>supervisor</a:t>
            </a:r>
            <a:r>
              <a:rPr lang="fr-FR" sz="2000" b="0" i="0" u="none" strike="noStrike" cap="none">
                <a:solidFill>
                  <a:schemeClr val="lt1"/>
                </a:solidFill>
                <a:latin typeface="Arial"/>
                <a:ea typeface="Arial"/>
                <a:cs typeface="Arial"/>
                <a:sym typeface="Arial"/>
              </a:rPr>
              <a:t>/QA </a:t>
            </a:r>
            <a:r>
              <a:rPr lang="fr-FR" sz="2000" b="0" i="0" u="none" strike="noStrike" cap="none" err="1">
                <a:solidFill>
                  <a:schemeClr val="lt1"/>
                </a:solidFill>
                <a:latin typeface="Arial"/>
                <a:ea typeface="Arial"/>
                <a:cs typeface="Arial"/>
                <a:sym typeface="Arial"/>
              </a:rPr>
              <a:t>officer</a:t>
            </a:r>
            <a:r>
              <a:rPr lang="fr-FR" sz="2000" b="0" i="0" u="none" strike="noStrike" cap="none">
                <a:solidFill>
                  <a:schemeClr val="lt1"/>
                </a:solidFill>
                <a:latin typeface="Arial"/>
                <a:ea typeface="Arial"/>
                <a:cs typeface="Arial"/>
                <a:sym typeface="Arial"/>
              </a:rPr>
              <a:t> </a:t>
            </a:r>
            <a:r>
              <a:rPr lang="fr-FR" sz="2000" b="0" i="0" u="none" strike="noStrike" cap="none" err="1">
                <a:solidFill>
                  <a:schemeClr val="lt1"/>
                </a:solidFill>
                <a:latin typeface="Arial"/>
                <a:ea typeface="Arial"/>
                <a:cs typeface="Arial"/>
                <a:sym typeface="Arial"/>
              </a:rPr>
              <a:t>should</a:t>
            </a:r>
            <a:r>
              <a:rPr lang="fr-FR" sz="2000" b="0" i="0" u="none" strike="noStrike" cap="none">
                <a:solidFill>
                  <a:schemeClr val="lt1"/>
                </a:solidFill>
                <a:latin typeface="Arial"/>
                <a:ea typeface="Arial"/>
                <a:cs typeface="Arial"/>
                <a:sym typeface="Arial"/>
              </a:rPr>
              <a:t> </a:t>
            </a:r>
            <a:r>
              <a:rPr lang="fr-FR" sz="2000" b="0" i="0" u="none" strike="noStrike" cap="none" err="1">
                <a:solidFill>
                  <a:schemeClr val="lt1"/>
                </a:solidFill>
                <a:latin typeface="Arial"/>
                <a:ea typeface="Arial"/>
                <a:cs typeface="Arial"/>
                <a:sym typeface="Arial"/>
              </a:rPr>
              <a:t>be</a:t>
            </a:r>
            <a:r>
              <a:rPr lang="fr-FR" sz="2000" b="0" i="0" u="none" strike="noStrike" cap="none">
                <a:solidFill>
                  <a:schemeClr val="lt1"/>
                </a:solidFill>
                <a:latin typeface="Arial"/>
                <a:ea typeface="Arial"/>
                <a:cs typeface="Arial"/>
                <a:sym typeface="Arial"/>
              </a:rPr>
              <a:t> train on:</a:t>
            </a:r>
          </a:p>
          <a:p>
            <a:pPr marL="469900" lvl="3" indent="-342900">
              <a:buClr>
                <a:schemeClr val="lt1"/>
              </a:buClr>
              <a:buSzPts val="2000"/>
              <a:buFont typeface="Wingdings" pitchFamily="2" charset="2"/>
              <a:buChar char="v"/>
            </a:pPr>
            <a:r>
              <a:rPr lang="fr-FR" sz="2000" err="1">
                <a:solidFill>
                  <a:schemeClr val="lt1"/>
                </a:solidFill>
              </a:rPr>
              <a:t>Filling</a:t>
            </a:r>
            <a:r>
              <a:rPr lang="fr-FR" sz="2000">
                <a:solidFill>
                  <a:schemeClr val="lt1"/>
                </a:solidFill>
              </a:rPr>
              <a:t> the </a:t>
            </a:r>
            <a:r>
              <a:rPr lang="fr-FR" sz="2000" err="1">
                <a:solidFill>
                  <a:schemeClr val="lt1"/>
                </a:solidFill>
              </a:rPr>
              <a:t>testing</a:t>
            </a:r>
            <a:r>
              <a:rPr lang="fr-FR" sz="2000">
                <a:solidFill>
                  <a:schemeClr val="lt1"/>
                </a:solidFill>
              </a:rPr>
              <a:t> </a:t>
            </a:r>
            <a:r>
              <a:rPr lang="fr-FR" sz="2000" err="1">
                <a:solidFill>
                  <a:schemeClr val="lt1"/>
                </a:solidFill>
              </a:rPr>
              <a:t>registers</a:t>
            </a:r>
            <a:endParaRPr lang="fr-FR" sz="2000">
              <a:solidFill>
                <a:schemeClr val="lt1"/>
              </a:solidFill>
            </a:endParaRPr>
          </a:p>
          <a:p>
            <a:pPr marL="469900" lvl="3" indent="-342900">
              <a:buClr>
                <a:schemeClr val="lt1"/>
              </a:buClr>
              <a:buSzPts val="2000"/>
              <a:buFont typeface="Wingdings" pitchFamily="2" charset="2"/>
              <a:buChar char="v"/>
            </a:pPr>
            <a:r>
              <a:rPr lang="fr-FR" sz="2000" b="0" i="0" u="none" strike="noStrike" cap="none" err="1">
                <a:solidFill>
                  <a:schemeClr val="lt1"/>
                </a:solidFill>
                <a:latin typeface="Arial"/>
                <a:ea typeface="Arial"/>
                <a:cs typeface="Arial"/>
                <a:sym typeface="Arial"/>
              </a:rPr>
              <a:t>Calculating</a:t>
            </a:r>
            <a:r>
              <a:rPr lang="fr-FR" sz="2000" b="0" i="0" u="none" strike="noStrike" cap="none">
                <a:solidFill>
                  <a:schemeClr val="lt1"/>
                </a:solidFill>
                <a:latin typeface="Arial"/>
                <a:ea typeface="Arial"/>
                <a:cs typeface="Arial"/>
                <a:sym typeface="Arial"/>
              </a:rPr>
              <a:t> </a:t>
            </a:r>
            <a:r>
              <a:rPr lang="fr-FR" sz="2000" b="0" i="0" u="none" strike="noStrike" cap="none" err="1">
                <a:solidFill>
                  <a:schemeClr val="lt1"/>
                </a:solidFill>
                <a:latin typeface="Arial"/>
                <a:ea typeface="Arial"/>
                <a:cs typeface="Arial"/>
                <a:sym typeface="Arial"/>
              </a:rPr>
              <a:t>indicators</a:t>
            </a:r>
            <a:r>
              <a:rPr lang="fr-FR" sz="2000" b="0" i="0" u="none" strike="noStrike" cap="none">
                <a:solidFill>
                  <a:schemeClr val="lt1"/>
                </a:solidFill>
                <a:latin typeface="Arial"/>
                <a:ea typeface="Arial"/>
                <a:cs typeface="Arial"/>
                <a:sym typeface="Arial"/>
              </a:rPr>
              <a:t> value </a:t>
            </a:r>
          </a:p>
          <a:p>
            <a:pPr marL="469900" lvl="3" indent="-342900">
              <a:buClr>
                <a:schemeClr val="lt1"/>
              </a:buClr>
              <a:buSzPts val="2000"/>
              <a:buFont typeface="Wingdings" pitchFamily="2" charset="2"/>
              <a:buChar char="v"/>
            </a:pPr>
            <a:r>
              <a:rPr lang="fr-FR" sz="2000" err="1">
                <a:solidFill>
                  <a:schemeClr val="lt1"/>
                </a:solidFill>
              </a:rPr>
              <a:t>Interpreting</a:t>
            </a:r>
            <a:r>
              <a:rPr lang="fr-FR" sz="2000">
                <a:solidFill>
                  <a:schemeClr val="lt1"/>
                </a:solidFill>
              </a:rPr>
              <a:t> the value/range </a:t>
            </a:r>
            <a:r>
              <a:rPr lang="fr-FR" sz="2000" err="1">
                <a:solidFill>
                  <a:schemeClr val="lt1"/>
                </a:solidFill>
              </a:rPr>
              <a:t>compared</a:t>
            </a:r>
            <a:r>
              <a:rPr lang="fr-FR" sz="2000">
                <a:solidFill>
                  <a:schemeClr val="lt1"/>
                </a:solidFill>
              </a:rPr>
              <a:t> to </a:t>
            </a:r>
            <a:r>
              <a:rPr lang="fr-FR" sz="2000" err="1">
                <a:solidFill>
                  <a:schemeClr val="lt1"/>
                </a:solidFill>
              </a:rPr>
              <a:t>predifined</a:t>
            </a:r>
            <a:r>
              <a:rPr lang="fr-FR" sz="2000">
                <a:solidFill>
                  <a:schemeClr val="lt1"/>
                </a:solidFill>
              </a:rPr>
              <a:t> </a:t>
            </a:r>
            <a:r>
              <a:rPr lang="fr-FR" sz="2000" err="1">
                <a:solidFill>
                  <a:schemeClr val="lt1"/>
                </a:solidFill>
              </a:rPr>
              <a:t>targets</a:t>
            </a:r>
            <a:endParaRPr lang="fr-FR" sz="2000">
              <a:solidFill>
                <a:schemeClr val="lt1"/>
              </a:solidFill>
            </a:endParaRPr>
          </a:p>
          <a:p>
            <a:pPr marL="469900" lvl="3" indent="-342900">
              <a:buClr>
                <a:schemeClr val="lt1"/>
              </a:buClr>
              <a:buSzPts val="2000"/>
              <a:buFont typeface="Wingdings" pitchFamily="2" charset="2"/>
              <a:buChar char="v"/>
            </a:pPr>
            <a:r>
              <a:rPr lang="fr-FR" sz="2000" err="1">
                <a:solidFill>
                  <a:schemeClr val="lt1"/>
                </a:solidFill>
              </a:rPr>
              <a:t>Deciding</a:t>
            </a:r>
            <a:r>
              <a:rPr lang="fr-FR" sz="2000">
                <a:solidFill>
                  <a:schemeClr val="lt1"/>
                </a:solidFill>
              </a:rPr>
              <a:t> and </a:t>
            </a:r>
            <a:r>
              <a:rPr lang="fr-FR" sz="2000" err="1">
                <a:solidFill>
                  <a:schemeClr val="lt1"/>
                </a:solidFill>
              </a:rPr>
              <a:t>implementing</a:t>
            </a:r>
            <a:r>
              <a:rPr lang="fr-FR" sz="2000">
                <a:solidFill>
                  <a:schemeClr val="lt1"/>
                </a:solidFill>
              </a:rPr>
              <a:t> </a:t>
            </a:r>
            <a:r>
              <a:rPr lang="fr-FR" sz="2000" err="1">
                <a:solidFill>
                  <a:schemeClr val="lt1"/>
                </a:solidFill>
              </a:rPr>
              <a:t>preventive</a:t>
            </a:r>
            <a:r>
              <a:rPr lang="fr-FR" sz="2000">
                <a:solidFill>
                  <a:schemeClr val="lt1"/>
                </a:solidFill>
              </a:rPr>
              <a:t> and corrective actions in case of un </a:t>
            </a:r>
            <a:r>
              <a:rPr lang="fr-FR" sz="2000" err="1">
                <a:solidFill>
                  <a:schemeClr val="lt1"/>
                </a:solidFill>
              </a:rPr>
              <a:t>expected</a:t>
            </a:r>
            <a:r>
              <a:rPr lang="fr-FR" sz="2000">
                <a:solidFill>
                  <a:schemeClr val="lt1"/>
                </a:solidFill>
              </a:rPr>
              <a:t> value/range</a:t>
            </a:r>
          </a:p>
          <a:p>
            <a:pPr marL="469900" lvl="3" indent="-342900">
              <a:buClr>
                <a:schemeClr val="lt1"/>
              </a:buClr>
              <a:buSzPts val="2000"/>
              <a:buFont typeface="Wingdings" pitchFamily="2" charset="2"/>
              <a:buChar char="v"/>
            </a:pPr>
            <a:r>
              <a:rPr lang="fr-FR" sz="2000" b="0" i="0" u="none" strike="noStrike" cap="none" err="1">
                <a:solidFill>
                  <a:schemeClr val="lt1"/>
                </a:solidFill>
                <a:latin typeface="Arial"/>
                <a:ea typeface="Arial"/>
                <a:cs typeface="Arial"/>
                <a:sym typeface="Arial"/>
              </a:rPr>
              <a:t>Inform</a:t>
            </a:r>
            <a:r>
              <a:rPr lang="fr-FR" sz="2000" b="0" i="0" u="none" strike="noStrike" cap="none">
                <a:solidFill>
                  <a:schemeClr val="lt1"/>
                </a:solidFill>
                <a:latin typeface="Arial"/>
                <a:ea typeface="Arial"/>
                <a:cs typeface="Arial"/>
                <a:sym typeface="Arial"/>
              </a:rPr>
              <a:t> management line in case of </a:t>
            </a:r>
            <a:r>
              <a:rPr lang="fr-FR" sz="2000" b="0" i="0" u="none" strike="noStrike" cap="none" err="1">
                <a:solidFill>
                  <a:schemeClr val="lt1"/>
                </a:solidFill>
                <a:latin typeface="Arial"/>
                <a:ea typeface="Arial"/>
                <a:cs typeface="Arial"/>
                <a:sym typeface="Arial"/>
              </a:rPr>
              <a:t>unexpected</a:t>
            </a:r>
            <a:r>
              <a:rPr lang="fr-FR" sz="2000" b="0" i="0" u="none" strike="noStrike" cap="none">
                <a:solidFill>
                  <a:schemeClr val="lt1"/>
                </a:solidFill>
                <a:latin typeface="Arial"/>
                <a:ea typeface="Arial"/>
                <a:cs typeface="Arial"/>
                <a:sym typeface="Arial"/>
              </a:rPr>
              <a:t> range/</a:t>
            </a:r>
            <a:r>
              <a:rPr lang="fr-FR" sz="2000">
                <a:solidFill>
                  <a:schemeClr val="lt1"/>
                </a:solidFill>
              </a:rPr>
              <a:t>value</a:t>
            </a:r>
            <a:endParaRPr sz="2000" b="0" i="0" u="none" strike="noStrike" cap="none">
              <a:solidFill>
                <a:schemeClr val="lt1"/>
              </a:solidFill>
              <a:latin typeface="Arial"/>
              <a:ea typeface="Arial"/>
              <a:cs typeface="Arial"/>
              <a:sym typeface="Arial"/>
            </a:endParaRPr>
          </a:p>
        </p:txBody>
      </p:sp>
      <p:sp>
        <p:nvSpPr>
          <p:cNvPr id="1478" name="Google Shape;1478;p123"/>
          <p:cNvSpPr txBox="1">
            <a:spLocks noGrp="1"/>
          </p:cNvSpPr>
          <p:nvPr>
            <p:ph type="ftr" idx="11"/>
          </p:nvPr>
        </p:nvSpPr>
        <p:spPr>
          <a:xfrm>
            <a:off x="866775" y="6311900"/>
            <a:ext cx="7882778" cy="501650"/>
          </a:xfrm>
          <a:prstGeom prst="rect">
            <a:avLst/>
          </a:prstGeom>
          <a:noFill/>
          <a:ln>
            <a:noFill/>
          </a:ln>
        </p:spPr>
        <p:txBody>
          <a:bodyPr spcFirstLastPara="1" wrap="square" lIns="91425" tIns="45700" rIns="91425" bIns="45700" anchor="ctr" anchorCtr="0">
            <a:noAutofit/>
          </a:bodyPr>
          <a:lstStyle/>
          <a:p>
            <a:pPr algn="l"/>
            <a:r>
              <a:rPr lang="en-US" sz="1000" b="1">
                <a:solidFill>
                  <a:schemeClr val="lt1"/>
                </a:solidFill>
              </a:rPr>
              <a:t>QMS non-lab testing sites; training package – v1.0 |  collect, review, </a:t>
            </a:r>
            <a:r>
              <a:rPr lang="en-US" sz="1000" b="1" err="1">
                <a:solidFill>
                  <a:schemeClr val="lt1"/>
                </a:solidFill>
              </a:rPr>
              <a:t>analyse</a:t>
            </a:r>
            <a:r>
              <a:rPr lang="en-US" sz="1000" b="1">
                <a:solidFill>
                  <a:schemeClr val="lt1"/>
                </a:solidFill>
              </a:rPr>
              <a:t> and use testing routine data</a:t>
            </a:r>
            <a:endParaRPr lang="fr-FR" sz="1000" b="1">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sp>
        <p:nvSpPr>
          <p:cNvPr id="1484" name="Google Shape;1484;p124"/>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3600"/>
              <a:buFont typeface="Arial"/>
              <a:buNone/>
            </a:pPr>
            <a:r>
              <a:rPr lang="en-US"/>
              <a:t>Questions?</a:t>
            </a:r>
            <a:endParaRPr/>
          </a:p>
        </p:txBody>
      </p:sp>
      <p:sp>
        <p:nvSpPr>
          <p:cNvPr id="1485" name="Google Shape;1485;p124"/>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a:t>22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4"/>
          <p:cNvSpPr txBox="1">
            <a:spLocks noGrp="1"/>
          </p:cNvSpPr>
          <p:nvPr>
            <p:ph type="title"/>
          </p:nvPr>
        </p:nvSpPr>
        <p:spPr>
          <a:xfrm>
            <a:off x="287600" y="254514"/>
            <a:ext cx="10515600" cy="942814"/>
          </a:xfrm>
          <a:prstGeom prst="rect">
            <a:avLst/>
          </a:prstGeom>
          <a:noFill/>
          <a:ln>
            <a:noFill/>
          </a:ln>
        </p:spPr>
        <p:txBody>
          <a:bodyPr spcFirstLastPara="1" wrap="square" lIns="0" tIns="0" rIns="0" bIns="0" anchor="ctr" anchorCtr="0">
            <a:normAutofit fontScale="90000"/>
          </a:bodyPr>
          <a:lstStyle/>
          <a:p>
            <a:pPr marL="0" lvl="0" indent="0" algn="ctr" rtl="0">
              <a:lnSpc>
                <a:spcPct val="90000"/>
              </a:lnSpc>
              <a:spcBef>
                <a:spcPts val="0"/>
              </a:spcBef>
              <a:spcAft>
                <a:spcPts val="0"/>
              </a:spcAft>
              <a:buClr>
                <a:schemeClr val="accent1"/>
              </a:buClr>
              <a:buSzPts val="3600"/>
              <a:buFont typeface="Arial"/>
              <a:buNone/>
            </a:pPr>
            <a:r>
              <a:rPr lang="en-US" i="0" u="none" strike="noStrike">
                <a:latin typeface="Calibri"/>
                <a:ea typeface="Calibri"/>
                <a:cs typeface="Calibri"/>
                <a:sym typeface="Calibri"/>
              </a:rPr>
              <a:t>Why do we collect and analyze data?</a:t>
            </a:r>
            <a:br>
              <a:rPr lang="en-US" i="0" u="none" strike="noStrike">
                <a:latin typeface="Calibri"/>
                <a:ea typeface="Calibri"/>
                <a:cs typeface="Calibri"/>
                <a:sym typeface="Calibri"/>
              </a:rPr>
            </a:br>
            <a:r>
              <a:rPr lang="en-US" i="0" u="none" strike="noStrike">
                <a:latin typeface="Calibri"/>
                <a:ea typeface="Calibri"/>
                <a:cs typeface="Calibri"/>
                <a:sym typeface="Calibri"/>
              </a:rPr>
              <a:t>To have a clear picture of testing sites activities</a:t>
            </a:r>
            <a:br>
              <a:rPr lang="en-US" i="0" u="none" strike="noStrike">
                <a:latin typeface="Calibri"/>
                <a:ea typeface="Calibri"/>
                <a:cs typeface="Calibri"/>
                <a:sym typeface="Calibri"/>
              </a:rPr>
            </a:br>
            <a:endParaRPr>
              <a:latin typeface="Calibri"/>
              <a:ea typeface="Calibri"/>
              <a:cs typeface="Calibri"/>
              <a:sym typeface="Calibri"/>
            </a:endParaRPr>
          </a:p>
        </p:txBody>
      </p:sp>
      <p:sp>
        <p:nvSpPr>
          <p:cNvPr id="123" name="Google Shape;123;p34"/>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a:t>
            </a:fld>
            <a:endParaRPr/>
          </a:p>
        </p:txBody>
      </p:sp>
      <p:sp>
        <p:nvSpPr>
          <p:cNvPr id="124" name="Google Shape;124;p34"/>
          <p:cNvSpPr txBox="1">
            <a:spLocks noGrp="1"/>
          </p:cNvSpPr>
          <p:nvPr>
            <p:ph type="body" idx="1"/>
          </p:nvPr>
        </p:nvSpPr>
        <p:spPr>
          <a:xfrm>
            <a:off x="287600" y="1208620"/>
            <a:ext cx="11333786" cy="4820040"/>
          </a:xfrm>
          <a:prstGeom prst="rect">
            <a:avLst/>
          </a:prstGeom>
          <a:noFill/>
          <a:ln>
            <a:noFill/>
          </a:ln>
        </p:spPr>
        <p:txBody>
          <a:bodyPr spcFirstLastPara="1" wrap="square" lIns="91425" tIns="45700" rIns="91425" bIns="45700" anchor="t" anchorCtr="0">
            <a:normAutofit lnSpcReduction="10000"/>
          </a:bodyPr>
          <a:lstStyle/>
          <a:p>
            <a:pPr marL="457200" lvl="0" indent="-355600" algn="l" rtl="0">
              <a:lnSpc>
                <a:spcPct val="100000"/>
              </a:lnSpc>
              <a:spcBef>
                <a:spcPts val="1000"/>
              </a:spcBef>
              <a:spcAft>
                <a:spcPts val="0"/>
              </a:spcAft>
              <a:buSzPts val="2000"/>
              <a:buChar char="•"/>
            </a:pPr>
            <a:r>
              <a:rPr lang="en-US" sz="2400" b="1" i="0" u="none" strike="noStrike">
                <a:solidFill>
                  <a:srgbClr val="374151"/>
                </a:solidFill>
                <a:latin typeface="Calibri" panose="020F0502020204030204" pitchFamily="34" charset="0"/>
                <a:cs typeface="Calibri" panose="020F0502020204030204" pitchFamily="34" charset="0"/>
                <a:sym typeface="Arial"/>
              </a:rPr>
              <a:t>To monitor the Workload </a:t>
            </a:r>
          </a:p>
          <a:p>
            <a:r>
              <a:rPr lang="en-US" sz="2400" b="1" i="0" u="none" strike="noStrike">
                <a:solidFill>
                  <a:srgbClr val="374151"/>
                </a:solidFill>
                <a:latin typeface="Calibri" panose="020F0502020204030204" pitchFamily="34" charset="0"/>
                <a:cs typeface="Calibri" panose="020F0502020204030204" pitchFamily="34" charset="0"/>
                <a:sym typeface="Arial"/>
              </a:rPr>
              <a:t>To </a:t>
            </a:r>
            <a:r>
              <a:rPr lang="en-US" sz="2400" b="1">
                <a:solidFill>
                  <a:srgbClr val="374151"/>
                </a:solidFill>
                <a:latin typeface="Calibri" panose="020F0502020204030204" pitchFamily="34" charset="0"/>
                <a:cs typeface="Calibri" panose="020F0502020204030204" pitchFamily="34" charset="0"/>
              </a:rPr>
              <a:t>monitor epidemiological trends and adapt activities: </a:t>
            </a:r>
            <a:r>
              <a:rPr lang="en-US" sz="2400">
                <a:solidFill>
                  <a:srgbClr val="374151"/>
                </a:solidFill>
                <a:latin typeface="Calibri" panose="020F0502020204030204" pitchFamily="34" charset="0"/>
                <a:cs typeface="Calibri" panose="020F0502020204030204" pitchFamily="34" charset="0"/>
              </a:rPr>
              <a:t>pos rate, negative rate</a:t>
            </a:r>
          </a:p>
          <a:p>
            <a:r>
              <a:rPr lang="en-US" sz="2400" b="1">
                <a:solidFill>
                  <a:srgbClr val="374151"/>
                </a:solidFill>
                <a:latin typeface="Calibri" panose="020F0502020204030204" pitchFamily="34" charset="0"/>
                <a:cs typeface="Calibri" panose="020F0502020204030204" pitchFamily="34" charset="0"/>
              </a:rPr>
              <a:t>To monitor testing quality: </a:t>
            </a:r>
            <a:r>
              <a:rPr lang="en-US" sz="2400">
                <a:solidFill>
                  <a:srgbClr val="374151"/>
                </a:solidFill>
                <a:latin typeface="Calibri" panose="020F0502020204030204" pitchFamily="34" charset="0"/>
                <a:cs typeface="Calibri" panose="020F0502020204030204" pitchFamily="34" charset="0"/>
              </a:rPr>
              <a:t>pos rate, negative rate, invalid rate, discordant results rate</a:t>
            </a:r>
            <a:endParaRPr lang="en-US" sz="2400" b="1">
              <a:solidFill>
                <a:srgbClr val="374151"/>
              </a:solidFill>
              <a:latin typeface="Calibri" panose="020F0502020204030204" pitchFamily="34" charset="0"/>
              <a:cs typeface="Calibri" panose="020F0502020204030204" pitchFamily="34" charset="0"/>
            </a:endParaRPr>
          </a:p>
          <a:p>
            <a:r>
              <a:rPr lang="en-US" sz="2400" b="1" i="0" u="none" strike="noStrike">
                <a:solidFill>
                  <a:srgbClr val="374151"/>
                </a:solidFill>
                <a:latin typeface="Calibri" panose="020F0502020204030204" pitchFamily="34" charset="0"/>
                <a:cs typeface="Calibri" panose="020F0502020204030204" pitchFamily="34" charset="0"/>
                <a:sym typeface="Arial"/>
              </a:rPr>
              <a:t>To identify any occurrence (problem) and select corrective/preventive actions in a timely manner: </a:t>
            </a:r>
            <a:r>
              <a:rPr lang="en-US" sz="2400" i="0" u="none" strike="noStrike">
                <a:solidFill>
                  <a:srgbClr val="374151"/>
                </a:solidFill>
                <a:latin typeface="Calibri" panose="020F0502020204030204" pitchFamily="34" charset="0"/>
                <a:cs typeface="Calibri" panose="020F0502020204030204" pitchFamily="34" charset="0"/>
                <a:sym typeface="Arial"/>
              </a:rPr>
              <a:t>unexpected change in trends, failed QC results, </a:t>
            </a:r>
            <a:r>
              <a:rPr lang="en-US" sz="2400">
                <a:solidFill>
                  <a:srgbClr val="374151"/>
                </a:solidFill>
                <a:latin typeface="Calibri" panose="020F0502020204030204" pitchFamily="34" charset="0"/>
                <a:cs typeface="Calibri" panose="020F0502020204030204" pitchFamily="34" charset="0"/>
              </a:rPr>
              <a:t>high invalid rate, days without testing activity</a:t>
            </a:r>
            <a:endParaRPr lang="en-US" sz="2400" i="0" u="none" strike="noStrike">
              <a:solidFill>
                <a:srgbClr val="374151"/>
              </a:solidFill>
              <a:latin typeface="Calibri" panose="020F0502020204030204" pitchFamily="34" charset="0"/>
              <a:cs typeface="Calibri" panose="020F0502020204030204" pitchFamily="34" charset="0"/>
              <a:sym typeface="Arial"/>
            </a:endParaRPr>
          </a:p>
          <a:p>
            <a:r>
              <a:rPr lang="en-US" sz="2400" b="1">
                <a:solidFill>
                  <a:srgbClr val="374151"/>
                </a:solidFill>
                <a:latin typeface="Calibri" panose="020F0502020204030204" pitchFamily="34" charset="0"/>
                <a:cs typeface="Calibri" panose="020F0502020204030204" pitchFamily="34" charset="0"/>
              </a:rPr>
              <a:t>To manage stocks and place orders</a:t>
            </a:r>
          </a:p>
          <a:p>
            <a:r>
              <a:rPr lang="en-US" sz="2400" b="1">
                <a:solidFill>
                  <a:srgbClr val="374151"/>
                </a:solidFill>
                <a:latin typeface="Calibri" panose="020F0502020204030204" pitchFamily="34" charset="0"/>
                <a:cs typeface="Calibri" panose="020F0502020204030204" pitchFamily="34" charset="0"/>
              </a:rPr>
              <a:t>To define workforce requirement versus workload and type of testing</a:t>
            </a:r>
            <a:endParaRPr lang="en-US" sz="2400" b="1" i="0" u="none" strike="noStrike">
              <a:solidFill>
                <a:srgbClr val="374151"/>
              </a:solidFill>
              <a:latin typeface="Calibri" panose="020F0502020204030204" pitchFamily="34" charset="0"/>
              <a:cs typeface="Calibri" panose="020F0502020204030204" pitchFamily="34" charset="0"/>
              <a:sym typeface="Arial"/>
            </a:endParaRPr>
          </a:p>
          <a:p>
            <a:r>
              <a:rPr lang="en-US" sz="2400" b="1" i="0" u="none" strike="noStrike">
                <a:solidFill>
                  <a:srgbClr val="374151"/>
                </a:solidFill>
                <a:latin typeface="Calibri" panose="020F0502020204030204" pitchFamily="34" charset="0"/>
                <a:cs typeface="Calibri" panose="020F0502020204030204" pitchFamily="34" charset="0"/>
                <a:sym typeface="Arial"/>
              </a:rPr>
              <a:t>….</a:t>
            </a:r>
          </a:p>
          <a:p>
            <a:r>
              <a:rPr lang="en-US" sz="2400" b="1">
                <a:solidFill>
                  <a:srgbClr val="374151"/>
                </a:solidFill>
                <a:latin typeface="Calibri" panose="020F0502020204030204" pitchFamily="34" charset="0"/>
                <a:cs typeface="Calibri" panose="020F0502020204030204" pitchFamily="34" charset="0"/>
              </a:rPr>
              <a:t>Report to management line at pre defined schedule</a:t>
            </a:r>
            <a:endParaRPr lang="en-US" sz="2400" b="1" i="0" u="none" strike="noStrike">
              <a:solidFill>
                <a:srgbClr val="374151"/>
              </a:solidFill>
              <a:latin typeface="Calibri" panose="020F0502020204030204" pitchFamily="34" charset="0"/>
              <a:cs typeface="Calibri" panose="020F0502020204030204" pitchFamily="34" charset="0"/>
              <a:sym typeface="Arial"/>
            </a:endParaRPr>
          </a:p>
          <a:p>
            <a:pPr marL="457200" lvl="0" indent="-228600" algn="l" rtl="0">
              <a:lnSpc>
                <a:spcPct val="100000"/>
              </a:lnSpc>
              <a:spcBef>
                <a:spcPts val="1000"/>
              </a:spcBef>
              <a:spcAft>
                <a:spcPts val="0"/>
              </a:spcAft>
              <a:buClr>
                <a:schemeClr val="accent1"/>
              </a:buClr>
              <a:buSzPts val="2000"/>
              <a:buNone/>
            </a:pPr>
            <a:endParaRPr sz="2400"/>
          </a:p>
        </p:txBody>
      </p:sp>
      <p:sp>
        <p:nvSpPr>
          <p:cNvPr id="125" name="Google Shape;125;p34"/>
          <p:cNvSpPr txBox="1">
            <a:spLocks noGrp="1"/>
          </p:cNvSpPr>
          <p:nvPr>
            <p:ph type="ftr" idx="11"/>
          </p:nvPr>
        </p:nvSpPr>
        <p:spPr>
          <a:xfrm>
            <a:off x="866775" y="6311900"/>
            <a:ext cx="7882778" cy="501650"/>
          </a:xfrm>
          <a:prstGeom prst="rect">
            <a:avLst/>
          </a:prstGeom>
          <a:noFill/>
          <a:ln>
            <a:noFill/>
          </a:ln>
        </p:spPr>
        <p:txBody>
          <a:bodyPr spcFirstLastPara="1" wrap="square" lIns="0" tIns="0" rIns="0" bIns="0" anchor="ctr" anchorCtr="0">
            <a:noAutofit/>
          </a:bodyPr>
          <a:lstStyle/>
          <a:p>
            <a:r>
              <a:rPr lang="en-US"/>
              <a:t>QMS non-lab testing sites; training package – v1.0 |  collect, review, </a:t>
            </a:r>
            <a:r>
              <a:rPr lang="en-US" err="1"/>
              <a:t>analyse</a:t>
            </a:r>
            <a:r>
              <a:rPr lang="en-US"/>
              <a:t> and use testing routine data</a:t>
            </a: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F20080-2867-321B-5374-A9ACA9E7675A}"/>
              </a:ext>
            </a:extLst>
          </p:cNvPr>
          <p:cNvSpPr>
            <a:spLocks noGrp="1"/>
          </p:cNvSpPr>
          <p:nvPr>
            <p:ph type="title"/>
          </p:nvPr>
        </p:nvSpPr>
        <p:spPr>
          <a:xfrm>
            <a:off x="478465" y="365126"/>
            <a:ext cx="10875335" cy="942814"/>
          </a:xfrm>
        </p:spPr>
        <p:txBody>
          <a:bodyPr anchor="ctr"/>
          <a:lstStyle/>
          <a:p>
            <a:r>
              <a:rPr lang="fr-FR"/>
              <a:t>Collection of routine </a:t>
            </a:r>
            <a:r>
              <a:rPr lang="fr-FR" err="1"/>
              <a:t>testing</a:t>
            </a:r>
            <a:r>
              <a:rPr lang="fr-FR"/>
              <a:t> data- </a:t>
            </a:r>
            <a:r>
              <a:rPr lang="fr-FR" err="1"/>
              <a:t>standardize</a:t>
            </a:r>
            <a:r>
              <a:rPr lang="fr-FR"/>
              <a:t> system</a:t>
            </a:r>
          </a:p>
        </p:txBody>
      </p:sp>
      <p:sp>
        <p:nvSpPr>
          <p:cNvPr id="3" name="Espace réservé du texte 2">
            <a:extLst>
              <a:ext uri="{FF2B5EF4-FFF2-40B4-BE49-F238E27FC236}">
                <a16:creationId xmlns:a16="http://schemas.microsoft.com/office/drawing/2014/main" id="{8C2CEE95-1496-2407-6EEC-3B35E1A5C974}"/>
              </a:ext>
            </a:extLst>
          </p:cNvPr>
          <p:cNvSpPr>
            <a:spLocks noGrp="1"/>
          </p:cNvSpPr>
          <p:nvPr>
            <p:ph type="body" idx="1"/>
          </p:nvPr>
        </p:nvSpPr>
        <p:spPr>
          <a:xfrm>
            <a:off x="478464" y="1414927"/>
            <a:ext cx="11186313" cy="4440760"/>
          </a:xfrm>
        </p:spPr>
        <p:txBody>
          <a:bodyPr>
            <a:normAutofit fontScale="92500"/>
          </a:bodyPr>
          <a:lstStyle/>
          <a:p>
            <a:r>
              <a:rPr lang="fr-FR" sz="2400"/>
              <a:t>Data and informations must </a:t>
            </a:r>
            <a:r>
              <a:rPr lang="fr-FR" sz="2400" err="1"/>
              <a:t>be</a:t>
            </a:r>
            <a:r>
              <a:rPr lang="fr-FR" sz="2400"/>
              <a:t> </a:t>
            </a:r>
            <a:r>
              <a:rPr lang="fr-FR" sz="2400" err="1"/>
              <a:t>collected</a:t>
            </a:r>
            <a:r>
              <a:rPr lang="fr-FR" sz="2400"/>
              <a:t> in </a:t>
            </a:r>
            <a:r>
              <a:rPr lang="fr-FR" sz="2400" err="1"/>
              <a:t>each</a:t>
            </a:r>
            <a:r>
              <a:rPr lang="fr-FR" sz="2400"/>
              <a:t> </a:t>
            </a:r>
            <a:r>
              <a:rPr lang="fr-FR" sz="2400" err="1"/>
              <a:t>testing</a:t>
            </a:r>
            <a:r>
              <a:rPr lang="fr-FR" sz="2400"/>
              <a:t> site </a:t>
            </a:r>
            <a:r>
              <a:rPr lang="fr-FR" sz="2400" err="1"/>
              <a:t>using</a:t>
            </a:r>
            <a:r>
              <a:rPr lang="fr-FR" sz="2400"/>
              <a:t> </a:t>
            </a:r>
            <a:r>
              <a:rPr lang="fr-FR" sz="2400" err="1"/>
              <a:t>nationally</a:t>
            </a:r>
            <a:r>
              <a:rPr lang="fr-FR" sz="2400"/>
              <a:t> </a:t>
            </a:r>
            <a:r>
              <a:rPr lang="fr-FR" sz="2400" err="1"/>
              <a:t>validated</a:t>
            </a:r>
            <a:r>
              <a:rPr lang="fr-FR" sz="2400"/>
              <a:t> </a:t>
            </a:r>
            <a:r>
              <a:rPr lang="fr-FR" sz="2400" err="1"/>
              <a:t>strandardized</a:t>
            </a:r>
            <a:r>
              <a:rPr lang="fr-FR" sz="2400"/>
              <a:t> </a:t>
            </a:r>
            <a:r>
              <a:rPr lang="fr-FR" sz="2400" err="1"/>
              <a:t>testing</a:t>
            </a:r>
            <a:r>
              <a:rPr lang="fr-FR" sz="2400"/>
              <a:t> </a:t>
            </a:r>
            <a:r>
              <a:rPr lang="fr-FR" sz="2400" err="1"/>
              <a:t>register</a:t>
            </a:r>
            <a:endParaRPr lang="fr-FR" sz="2400"/>
          </a:p>
          <a:p>
            <a:r>
              <a:rPr lang="fr-FR" sz="2400"/>
              <a:t>Paper </a:t>
            </a:r>
            <a:r>
              <a:rPr lang="fr-FR" sz="2400" err="1"/>
              <a:t>based</a:t>
            </a:r>
            <a:r>
              <a:rPr lang="fr-FR" sz="2400"/>
              <a:t> or digital </a:t>
            </a:r>
            <a:r>
              <a:rPr lang="fr-FR" sz="2400" err="1"/>
              <a:t>systems</a:t>
            </a:r>
            <a:r>
              <a:rPr lang="fr-FR" sz="2400"/>
              <a:t> can </a:t>
            </a:r>
            <a:r>
              <a:rPr lang="fr-FR" sz="2400" err="1"/>
              <a:t>be</a:t>
            </a:r>
            <a:r>
              <a:rPr lang="fr-FR" sz="2400"/>
              <a:t> </a:t>
            </a:r>
            <a:r>
              <a:rPr lang="fr-FR" sz="2400" err="1"/>
              <a:t>used</a:t>
            </a:r>
            <a:endParaRPr lang="fr-FR" sz="2400"/>
          </a:p>
          <a:p>
            <a:r>
              <a:rPr lang="fr-FR" sz="2400"/>
              <a:t>All </a:t>
            </a:r>
            <a:r>
              <a:rPr lang="fr-FR" sz="2400" err="1"/>
              <a:t>testing</a:t>
            </a:r>
            <a:r>
              <a:rPr lang="fr-FR" sz="2400"/>
              <a:t> </a:t>
            </a:r>
            <a:r>
              <a:rPr lang="fr-FR" sz="2400" err="1"/>
              <a:t>activities</a:t>
            </a:r>
            <a:r>
              <a:rPr lang="fr-FR" sz="2400"/>
              <a:t> must </a:t>
            </a:r>
            <a:r>
              <a:rPr lang="fr-FR" sz="2400" err="1"/>
              <a:t>be</a:t>
            </a:r>
            <a:r>
              <a:rPr lang="fr-FR" sz="2400"/>
              <a:t> </a:t>
            </a:r>
            <a:r>
              <a:rPr lang="fr-FR" sz="2400" err="1"/>
              <a:t>reflected</a:t>
            </a:r>
            <a:r>
              <a:rPr lang="fr-FR" sz="2400"/>
              <a:t> in the </a:t>
            </a:r>
            <a:r>
              <a:rPr lang="fr-FR" sz="2400" err="1"/>
              <a:t>testing</a:t>
            </a:r>
            <a:r>
              <a:rPr lang="fr-FR" sz="2400"/>
              <a:t> </a:t>
            </a:r>
            <a:r>
              <a:rPr lang="fr-FR" sz="2400" err="1"/>
              <a:t>register</a:t>
            </a:r>
            <a:r>
              <a:rPr lang="fr-FR" sz="2400"/>
              <a:t>:</a:t>
            </a:r>
          </a:p>
          <a:p>
            <a:pPr lvl="1"/>
            <a:r>
              <a:rPr lang="fr-FR" sz="2000"/>
              <a:t>All </a:t>
            </a:r>
            <a:r>
              <a:rPr lang="fr-FR" sz="2000" err="1"/>
              <a:t>diseases</a:t>
            </a:r>
            <a:r>
              <a:rPr lang="fr-FR" sz="2000"/>
              <a:t> (HIV, </a:t>
            </a:r>
            <a:r>
              <a:rPr lang="fr-FR" sz="2000" err="1"/>
              <a:t>HepB</a:t>
            </a:r>
            <a:r>
              <a:rPr lang="fr-FR" sz="2000"/>
              <a:t>, </a:t>
            </a:r>
            <a:r>
              <a:rPr lang="fr-FR" sz="2000" err="1"/>
              <a:t>HepC</a:t>
            </a:r>
            <a:r>
              <a:rPr lang="fr-FR" sz="2000"/>
              <a:t>, Syphilis, malaria…)</a:t>
            </a:r>
          </a:p>
          <a:p>
            <a:pPr lvl="1"/>
            <a:r>
              <a:rPr lang="fr-FR" sz="2000"/>
              <a:t>All and </a:t>
            </a:r>
            <a:r>
              <a:rPr lang="fr-FR" sz="2000" err="1"/>
              <a:t>only</a:t>
            </a:r>
            <a:r>
              <a:rPr lang="fr-FR" sz="2000"/>
              <a:t> </a:t>
            </a:r>
            <a:r>
              <a:rPr lang="fr-FR" sz="2000" err="1"/>
              <a:t>nationally</a:t>
            </a:r>
            <a:r>
              <a:rPr lang="fr-FR" sz="2000"/>
              <a:t> </a:t>
            </a:r>
            <a:r>
              <a:rPr lang="fr-FR" sz="2000" err="1"/>
              <a:t>validated</a:t>
            </a:r>
            <a:r>
              <a:rPr lang="fr-FR" sz="2000"/>
              <a:t> </a:t>
            </a:r>
            <a:r>
              <a:rPr lang="fr-FR" sz="2000" err="1"/>
              <a:t>testing</a:t>
            </a:r>
            <a:r>
              <a:rPr lang="fr-FR" sz="2000"/>
              <a:t> </a:t>
            </a:r>
            <a:r>
              <a:rPr lang="fr-FR" sz="2000" err="1"/>
              <a:t>strategies</a:t>
            </a:r>
            <a:r>
              <a:rPr lang="fr-FR" sz="2000"/>
              <a:t> and </a:t>
            </a:r>
            <a:r>
              <a:rPr lang="fr-FR" sz="2000" err="1"/>
              <a:t>algorithms</a:t>
            </a:r>
            <a:endParaRPr lang="fr-FR" sz="2000"/>
          </a:p>
          <a:p>
            <a:pPr lvl="1"/>
            <a:r>
              <a:rPr lang="fr-FR" sz="2000"/>
              <a:t>All services </a:t>
            </a:r>
            <a:r>
              <a:rPr lang="fr-FR" sz="2000" err="1"/>
              <a:t>delivery</a:t>
            </a:r>
            <a:r>
              <a:rPr lang="fr-FR" sz="2000"/>
              <a:t> </a:t>
            </a:r>
            <a:r>
              <a:rPr lang="fr-FR" sz="2000" err="1"/>
              <a:t>models</a:t>
            </a:r>
            <a:endParaRPr lang="fr-FR" sz="2000"/>
          </a:p>
          <a:p>
            <a:r>
              <a:rPr lang="fr-FR" sz="2400" err="1"/>
              <a:t>Testing</a:t>
            </a:r>
            <a:r>
              <a:rPr lang="fr-FR" sz="2400"/>
              <a:t> </a:t>
            </a:r>
            <a:r>
              <a:rPr lang="fr-FR" sz="2400" err="1"/>
              <a:t>registers</a:t>
            </a:r>
            <a:r>
              <a:rPr lang="fr-FR" sz="2400"/>
              <a:t> </a:t>
            </a:r>
            <a:r>
              <a:rPr lang="fr-FR" sz="2400" err="1"/>
              <a:t>should</a:t>
            </a:r>
            <a:r>
              <a:rPr lang="fr-FR" sz="2400"/>
              <a:t> </a:t>
            </a:r>
            <a:r>
              <a:rPr lang="fr-FR" sz="2400" err="1"/>
              <a:t>include</a:t>
            </a:r>
            <a:r>
              <a:rPr lang="fr-FR" sz="2400"/>
              <a:t> ONLY </a:t>
            </a:r>
            <a:r>
              <a:rPr lang="fr-FR" sz="2400" err="1"/>
              <a:t>activities</a:t>
            </a:r>
            <a:r>
              <a:rPr lang="fr-FR" sz="2400"/>
              <a:t> </a:t>
            </a:r>
            <a:r>
              <a:rPr lang="fr-FR" sz="2400" err="1"/>
              <a:t>performed</a:t>
            </a:r>
            <a:r>
              <a:rPr lang="fr-FR" sz="2400"/>
              <a:t> in the </a:t>
            </a:r>
            <a:r>
              <a:rPr lang="fr-FR" sz="2400" err="1"/>
              <a:t>testing</a:t>
            </a:r>
            <a:r>
              <a:rPr lang="fr-FR" sz="2400"/>
              <a:t> site</a:t>
            </a:r>
          </a:p>
          <a:p>
            <a:r>
              <a:rPr lang="fr-FR" sz="2400" err="1"/>
              <a:t>Each</a:t>
            </a:r>
            <a:r>
              <a:rPr lang="fr-FR" sz="2400"/>
              <a:t> </a:t>
            </a:r>
            <a:r>
              <a:rPr lang="fr-FR" sz="2400" err="1"/>
              <a:t>testing</a:t>
            </a:r>
            <a:r>
              <a:rPr lang="fr-FR" sz="2400"/>
              <a:t> provider </a:t>
            </a:r>
            <a:r>
              <a:rPr lang="fr-FR" sz="2400" err="1"/>
              <a:t>should</a:t>
            </a:r>
            <a:r>
              <a:rPr lang="fr-FR" sz="2400"/>
              <a:t> </a:t>
            </a:r>
            <a:r>
              <a:rPr lang="fr-FR" sz="2400" err="1"/>
              <a:t>be</a:t>
            </a:r>
            <a:r>
              <a:rPr lang="fr-FR" sz="2400"/>
              <a:t> </a:t>
            </a:r>
            <a:r>
              <a:rPr lang="fr-FR" sz="2400" err="1"/>
              <a:t>trained</a:t>
            </a:r>
            <a:r>
              <a:rPr lang="fr-FR" sz="2400"/>
              <a:t> on how to </a:t>
            </a:r>
            <a:r>
              <a:rPr lang="fr-FR" sz="2400" err="1"/>
              <a:t>fill</a:t>
            </a:r>
            <a:r>
              <a:rPr lang="fr-FR" sz="2400"/>
              <a:t> </a:t>
            </a:r>
            <a:r>
              <a:rPr lang="fr-FR" sz="2400" err="1"/>
              <a:t>it</a:t>
            </a:r>
            <a:r>
              <a:rPr lang="fr-FR" sz="2400"/>
              <a:t> and on </a:t>
            </a:r>
            <a:r>
              <a:rPr lang="fr-FR" sz="2400" err="1"/>
              <a:t>what</a:t>
            </a:r>
            <a:r>
              <a:rPr lang="fr-FR" sz="2400"/>
              <a:t> do do </a:t>
            </a:r>
            <a:r>
              <a:rPr lang="fr-FR" sz="2400" err="1"/>
              <a:t>with</a:t>
            </a:r>
            <a:r>
              <a:rPr lang="fr-FR" sz="2400"/>
              <a:t> </a:t>
            </a:r>
            <a:r>
              <a:rPr lang="fr-FR" sz="2400" err="1"/>
              <a:t>it</a:t>
            </a:r>
            <a:endParaRPr lang="fr-FR" sz="2400"/>
          </a:p>
          <a:p>
            <a:pPr marL="101600" indent="0" algn="ctr">
              <a:buNone/>
            </a:pPr>
            <a:r>
              <a:rPr lang="fr-FR" sz="2400" b="1"/>
              <a:t>Always use </a:t>
            </a:r>
            <a:r>
              <a:rPr lang="fr-FR" sz="2400" b="1" err="1"/>
              <a:t>what</a:t>
            </a:r>
            <a:r>
              <a:rPr lang="fr-FR" sz="2400" b="1"/>
              <a:t> </a:t>
            </a:r>
            <a:r>
              <a:rPr lang="fr-FR" sz="2400" b="1" err="1"/>
              <a:t>is</a:t>
            </a:r>
            <a:r>
              <a:rPr lang="fr-FR" sz="2400" b="1"/>
              <a:t> </a:t>
            </a:r>
            <a:r>
              <a:rPr lang="fr-FR" sz="2400" b="1" err="1"/>
              <a:t>nationally</a:t>
            </a:r>
            <a:r>
              <a:rPr lang="fr-FR" sz="2400" b="1"/>
              <a:t> </a:t>
            </a:r>
            <a:r>
              <a:rPr lang="fr-FR" sz="2400" b="1" err="1"/>
              <a:t>validated</a:t>
            </a:r>
            <a:r>
              <a:rPr lang="fr-FR" sz="2400" b="1"/>
              <a:t> and not </a:t>
            </a:r>
            <a:r>
              <a:rPr lang="fr-FR" sz="2400" b="1" err="1"/>
              <a:t>what</a:t>
            </a:r>
            <a:r>
              <a:rPr lang="fr-FR" sz="2400" b="1"/>
              <a:t> </a:t>
            </a:r>
            <a:r>
              <a:rPr lang="fr-FR" sz="2400" b="1" err="1"/>
              <a:t>you</a:t>
            </a:r>
            <a:r>
              <a:rPr lang="fr-FR" sz="2400" b="1"/>
              <a:t> like</a:t>
            </a:r>
          </a:p>
          <a:p>
            <a:endParaRPr lang="fr-FR" sz="2400"/>
          </a:p>
        </p:txBody>
      </p:sp>
      <p:sp>
        <p:nvSpPr>
          <p:cNvPr id="4" name="Espace réservé du pied de page 3">
            <a:extLst>
              <a:ext uri="{FF2B5EF4-FFF2-40B4-BE49-F238E27FC236}">
                <a16:creationId xmlns:a16="http://schemas.microsoft.com/office/drawing/2014/main" id="{36DA05AF-25B6-3C6F-5096-B8B5A0BD11EB}"/>
              </a:ext>
            </a:extLst>
          </p:cNvPr>
          <p:cNvSpPr>
            <a:spLocks noGrp="1"/>
          </p:cNvSpPr>
          <p:nvPr>
            <p:ph type="ftr" idx="11"/>
          </p:nvPr>
        </p:nvSpPr>
        <p:spPr/>
        <p:txBody>
          <a:bodyPr/>
          <a:lstStyle/>
          <a:p>
            <a:r>
              <a:rPr lang="en-US"/>
              <a:t>QMS non-lab testing sites; training package – v1.0 |  collect, review, </a:t>
            </a:r>
            <a:r>
              <a:rPr lang="en-US" err="1"/>
              <a:t>analyse</a:t>
            </a:r>
            <a:r>
              <a:rPr lang="en-US"/>
              <a:t> and use testing routine data</a:t>
            </a:r>
            <a:endParaRPr lang="fr-FR"/>
          </a:p>
        </p:txBody>
      </p:sp>
      <p:sp>
        <p:nvSpPr>
          <p:cNvPr id="5" name="Espace réservé du numéro de diapositive 4">
            <a:extLst>
              <a:ext uri="{FF2B5EF4-FFF2-40B4-BE49-F238E27FC236}">
                <a16:creationId xmlns:a16="http://schemas.microsoft.com/office/drawing/2014/main" id="{0E9D285D-778D-542F-9486-4E8349ECEB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167065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8B2255-724A-5433-AA9A-CC03073524C7}"/>
              </a:ext>
            </a:extLst>
          </p:cNvPr>
          <p:cNvSpPr>
            <a:spLocks noGrp="1"/>
          </p:cNvSpPr>
          <p:nvPr>
            <p:ph type="title"/>
          </p:nvPr>
        </p:nvSpPr>
        <p:spPr/>
        <p:txBody>
          <a:bodyPr/>
          <a:lstStyle/>
          <a:p>
            <a:r>
              <a:rPr lang="fr-FR"/>
              <a:t>Data collection </a:t>
            </a:r>
            <a:r>
              <a:rPr lang="fr-FR" err="1"/>
              <a:t>tools</a:t>
            </a:r>
            <a:r>
              <a:rPr lang="fr-FR"/>
              <a:t>…</a:t>
            </a:r>
          </a:p>
        </p:txBody>
      </p:sp>
      <p:sp>
        <p:nvSpPr>
          <p:cNvPr id="3" name="Espace réservé du texte 2">
            <a:extLst>
              <a:ext uri="{FF2B5EF4-FFF2-40B4-BE49-F238E27FC236}">
                <a16:creationId xmlns:a16="http://schemas.microsoft.com/office/drawing/2014/main" id="{C627FAD4-987F-CA23-2F15-7D649B72ACA9}"/>
              </a:ext>
            </a:extLst>
          </p:cNvPr>
          <p:cNvSpPr>
            <a:spLocks noGrp="1"/>
          </p:cNvSpPr>
          <p:nvPr>
            <p:ph type="body" idx="1"/>
          </p:nvPr>
        </p:nvSpPr>
        <p:spPr>
          <a:xfrm>
            <a:off x="540489" y="1536426"/>
            <a:ext cx="10515600" cy="4440760"/>
          </a:xfrm>
        </p:spPr>
        <p:txBody>
          <a:bodyPr>
            <a:normAutofit fontScale="92500" lnSpcReduction="20000"/>
          </a:bodyPr>
          <a:lstStyle/>
          <a:p>
            <a:r>
              <a:rPr lang="fr-FR"/>
              <a:t>Need to </a:t>
            </a:r>
            <a:r>
              <a:rPr lang="fr-FR" err="1"/>
              <a:t>be</a:t>
            </a:r>
            <a:r>
              <a:rPr lang="fr-FR"/>
              <a:t> as simple as possible</a:t>
            </a:r>
          </a:p>
          <a:p>
            <a:r>
              <a:rPr lang="fr-FR"/>
              <a:t>Need to </a:t>
            </a:r>
            <a:r>
              <a:rPr lang="fr-FR" err="1"/>
              <a:t>be</a:t>
            </a:r>
            <a:r>
              <a:rPr lang="fr-FR"/>
              <a:t> </a:t>
            </a:r>
            <a:r>
              <a:rPr lang="fr-FR" err="1"/>
              <a:t>adapted</a:t>
            </a:r>
            <a:r>
              <a:rPr lang="fr-FR"/>
              <a:t> to the </a:t>
            </a:r>
            <a:r>
              <a:rPr lang="fr-FR" err="1"/>
              <a:t>testing</a:t>
            </a:r>
            <a:r>
              <a:rPr lang="fr-FR"/>
              <a:t> site </a:t>
            </a:r>
            <a:r>
              <a:rPr lang="fr-FR" err="1"/>
              <a:t>context</a:t>
            </a:r>
            <a:r>
              <a:rPr lang="fr-FR"/>
              <a:t> </a:t>
            </a:r>
          </a:p>
          <a:p>
            <a:pPr marL="101600" indent="0">
              <a:buNone/>
            </a:pPr>
            <a:r>
              <a:rPr lang="fr-FR"/>
              <a:t>(</a:t>
            </a:r>
            <a:r>
              <a:rPr lang="fr-FR" err="1"/>
              <a:t>eg</a:t>
            </a:r>
            <a:r>
              <a:rPr lang="fr-FR"/>
              <a:t>: </a:t>
            </a:r>
            <a:r>
              <a:rPr lang="fr-FR" err="1"/>
              <a:t>availability</a:t>
            </a:r>
            <a:r>
              <a:rPr lang="fr-FR"/>
              <a:t> of IT, power…)</a:t>
            </a:r>
          </a:p>
          <a:p>
            <a:r>
              <a:rPr lang="fr-FR" err="1"/>
              <a:t>Located</a:t>
            </a:r>
            <a:r>
              <a:rPr lang="fr-FR"/>
              <a:t> </a:t>
            </a:r>
            <a:r>
              <a:rPr lang="fr-FR" err="1"/>
              <a:t>where</a:t>
            </a:r>
            <a:r>
              <a:rPr lang="fr-FR"/>
              <a:t> </a:t>
            </a:r>
            <a:r>
              <a:rPr lang="fr-FR" err="1"/>
              <a:t>needed</a:t>
            </a:r>
            <a:endParaRPr lang="fr-FR"/>
          </a:p>
          <a:p>
            <a:r>
              <a:rPr lang="fr-FR"/>
              <a:t>Need to </a:t>
            </a:r>
            <a:r>
              <a:rPr lang="fr-FR" err="1"/>
              <a:t>be</a:t>
            </a:r>
            <a:r>
              <a:rPr lang="fr-FR"/>
              <a:t> </a:t>
            </a:r>
            <a:r>
              <a:rPr lang="fr-FR" err="1"/>
              <a:t>useful</a:t>
            </a:r>
            <a:r>
              <a:rPr lang="fr-FR"/>
              <a:t> (</a:t>
            </a:r>
            <a:r>
              <a:rPr lang="fr-FR" err="1"/>
              <a:t>testing</a:t>
            </a:r>
            <a:r>
              <a:rPr lang="fr-FR"/>
              <a:t> site, district, national </a:t>
            </a:r>
            <a:r>
              <a:rPr lang="fr-FR" err="1"/>
              <a:t>level</a:t>
            </a:r>
            <a:r>
              <a:rPr lang="fr-FR"/>
              <a:t>)</a:t>
            </a:r>
          </a:p>
          <a:p>
            <a:r>
              <a:rPr lang="fr-FR"/>
              <a:t>Need to </a:t>
            </a:r>
            <a:r>
              <a:rPr lang="fr-FR" err="1"/>
              <a:t>be</a:t>
            </a:r>
            <a:r>
              <a:rPr lang="fr-FR"/>
              <a:t> </a:t>
            </a:r>
            <a:r>
              <a:rPr lang="fr-FR" err="1"/>
              <a:t>understood</a:t>
            </a:r>
            <a:r>
              <a:rPr lang="fr-FR"/>
              <a:t>:</a:t>
            </a:r>
          </a:p>
          <a:p>
            <a:pPr lvl="1"/>
            <a:r>
              <a:rPr lang="fr-FR" err="1"/>
              <a:t>What</a:t>
            </a:r>
            <a:r>
              <a:rPr lang="fr-FR"/>
              <a:t> </a:t>
            </a:r>
            <a:r>
              <a:rPr lang="fr-FR" err="1"/>
              <a:t>does</a:t>
            </a:r>
            <a:r>
              <a:rPr lang="fr-FR"/>
              <a:t> </a:t>
            </a:r>
            <a:r>
              <a:rPr lang="fr-FR" err="1"/>
              <a:t>it</a:t>
            </a:r>
            <a:r>
              <a:rPr lang="fr-FR"/>
              <a:t> </a:t>
            </a:r>
            <a:r>
              <a:rPr lang="fr-FR" err="1"/>
              <a:t>mean</a:t>
            </a:r>
            <a:r>
              <a:rPr lang="fr-FR"/>
              <a:t>?</a:t>
            </a:r>
          </a:p>
          <a:p>
            <a:pPr lvl="1"/>
            <a:r>
              <a:rPr lang="fr-FR" err="1"/>
              <a:t>What</a:t>
            </a:r>
            <a:r>
              <a:rPr lang="fr-FR"/>
              <a:t> to do </a:t>
            </a:r>
            <a:r>
              <a:rPr lang="fr-FR" err="1"/>
              <a:t>with</a:t>
            </a:r>
            <a:r>
              <a:rPr lang="fr-FR"/>
              <a:t> </a:t>
            </a:r>
            <a:r>
              <a:rPr lang="fr-FR" err="1"/>
              <a:t>it</a:t>
            </a:r>
            <a:r>
              <a:rPr lang="fr-FR"/>
              <a:t>?</a:t>
            </a:r>
          </a:p>
          <a:p>
            <a:pPr lvl="2"/>
            <a:r>
              <a:rPr lang="fr-FR" err="1"/>
              <a:t>What</a:t>
            </a:r>
            <a:r>
              <a:rPr lang="fr-FR"/>
              <a:t> </a:t>
            </a:r>
            <a:r>
              <a:rPr lang="fr-FR" err="1"/>
              <a:t>indicators</a:t>
            </a:r>
            <a:r>
              <a:rPr lang="fr-FR"/>
              <a:t> </a:t>
            </a:r>
            <a:r>
              <a:rPr lang="fr-FR" err="1"/>
              <a:t>should</a:t>
            </a:r>
            <a:r>
              <a:rPr lang="fr-FR"/>
              <a:t> </a:t>
            </a:r>
            <a:r>
              <a:rPr lang="fr-FR" err="1"/>
              <a:t>be</a:t>
            </a:r>
            <a:r>
              <a:rPr lang="fr-FR"/>
              <a:t> </a:t>
            </a:r>
            <a:r>
              <a:rPr lang="fr-FR" err="1"/>
              <a:t>calculated</a:t>
            </a:r>
            <a:r>
              <a:rPr lang="fr-FR"/>
              <a:t>?</a:t>
            </a:r>
          </a:p>
          <a:p>
            <a:pPr lvl="2"/>
            <a:r>
              <a:rPr lang="fr-FR"/>
              <a:t>How to </a:t>
            </a:r>
            <a:r>
              <a:rPr lang="fr-FR" err="1"/>
              <a:t>calculate</a:t>
            </a:r>
            <a:r>
              <a:rPr lang="fr-FR"/>
              <a:t> </a:t>
            </a:r>
            <a:r>
              <a:rPr lang="fr-FR" err="1"/>
              <a:t>those</a:t>
            </a:r>
            <a:r>
              <a:rPr lang="fr-FR"/>
              <a:t>? </a:t>
            </a:r>
          </a:p>
          <a:p>
            <a:pPr lvl="2"/>
            <a:r>
              <a:rPr lang="fr-FR" err="1"/>
              <a:t>Where</a:t>
            </a:r>
            <a:r>
              <a:rPr lang="fr-FR"/>
              <a:t> to </a:t>
            </a:r>
            <a:r>
              <a:rPr lang="fr-FR" err="1"/>
              <a:t>find</a:t>
            </a:r>
            <a:r>
              <a:rPr lang="fr-FR"/>
              <a:t> the informations to </a:t>
            </a:r>
            <a:r>
              <a:rPr lang="fr-FR" err="1"/>
              <a:t>calculate</a:t>
            </a:r>
            <a:r>
              <a:rPr lang="fr-FR"/>
              <a:t> </a:t>
            </a:r>
            <a:r>
              <a:rPr lang="fr-FR" err="1"/>
              <a:t>indicators</a:t>
            </a:r>
            <a:r>
              <a:rPr lang="fr-FR"/>
              <a:t>?</a:t>
            </a:r>
          </a:p>
          <a:p>
            <a:pPr lvl="2"/>
            <a:r>
              <a:rPr lang="fr-FR" err="1"/>
              <a:t>What</a:t>
            </a:r>
            <a:r>
              <a:rPr lang="fr-FR"/>
              <a:t> are the </a:t>
            </a:r>
            <a:r>
              <a:rPr lang="fr-FR" err="1"/>
              <a:t>expected</a:t>
            </a:r>
            <a:r>
              <a:rPr lang="fr-FR"/>
              <a:t> </a:t>
            </a:r>
            <a:r>
              <a:rPr lang="fr-FR" err="1"/>
              <a:t>indicator</a:t>
            </a:r>
            <a:r>
              <a:rPr lang="fr-FR"/>
              <a:t> values/ranges</a:t>
            </a:r>
          </a:p>
          <a:p>
            <a:pPr lvl="2"/>
            <a:r>
              <a:rPr lang="fr-FR"/>
              <a:t>How to </a:t>
            </a:r>
            <a:r>
              <a:rPr lang="fr-FR" err="1"/>
              <a:t>interpret</a:t>
            </a:r>
            <a:r>
              <a:rPr lang="fr-FR"/>
              <a:t>?</a:t>
            </a:r>
          </a:p>
          <a:p>
            <a:endParaRPr lang="fr-FR"/>
          </a:p>
        </p:txBody>
      </p:sp>
      <p:sp>
        <p:nvSpPr>
          <p:cNvPr id="4" name="Espace réservé du pied de page 3">
            <a:extLst>
              <a:ext uri="{FF2B5EF4-FFF2-40B4-BE49-F238E27FC236}">
                <a16:creationId xmlns:a16="http://schemas.microsoft.com/office/drawing/2014/main" id="{6E2835D9-3B8F-09FB-3BC8-0187C3EA4C39}"/>
              </a:ext>
            </a:extLst>
          </p:cNvPr>
          <p:cNvSpPr>
            <a:spLocks noGrp="1"/>
          </p:cNvSpPr>
          <p:nvPr>
            <p:ph type="ftr" idx="11"/>
          </p:nvPr>
        </p:nvSpPr>
        <p:spPr/>
        <p:txBody>
          <a:bodyPr/>
          <a:lstStyle/>
          <a:p>
            <a:r>
              <a:rPr lang="en-US"/>
              <a:t>QMS non-lab testing sites; training package – v1.0 |  collect, review, </a:t>
            </a:r>
            <a:r>
              <a:rPr lang="en-US" err="1"/>
              <a:t>analyse</a:t>
            </a:r>
            <a:r>
              <a:rPr lang="en-US"/>
              <a:t> and use testing routine data</a:t>
            </a:r>
            <a:endParaRPr lang="fr-FR"/>
          </a:p>
        </p:txBody>
      </p:sp>
      <p:sp>
        <p:nvSpPr>
          <p:cNvPr id="5" name="Espace réservé du numéro de diapositive 4">
            <a:extLst>
              <a:ext uri="{FF2B5EF4-FFF2-40B4-BE49-F238E27FC236}">
                <a16:creationId xmlns:a16="http://schemas.microsoft.com/office/drawing/2014/main" id="{35B934FD-BFB9-029C-AFFC-A017313C68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1029" name="Picture 5">
            <a:extLst>
              <a:ext uri="{FF2B5EF4-FFF2-40B4-BE49-F238E27FC236}">
                <a16:creationId xmlns:a16="http://schemas.microsoft.com/office/drawing/2014/main" id="{F07FBDCB-5429-95E5-6B46-DDD699C0B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910" y="880814"/>
            <a:ext cx="3881179" cy="251947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2CF8A01D-C1B2-239A-E3D8-378F3815F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132" y="3628777"/>
            <a:ext cx="3896561" cy="239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596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EC4BA8-9C60-96FE-2E08-862398BF68E0}"/>
              </a:ext>
            </a:extLst>
          </p:cNvPr>
          <p:cNvSpPr>
            <a:spLocks noGrp="1"/>
          </p:cNvSpPr>
          <p:nvPr>
            <p:ph type="title"/>
          </p:nvPr>
        </p:nvSpPr>
        <p:spPr>
          <a:xfrm>
            <a:off x="444795" y="226902"/>
            <a:ext cx="10515600" cy="942814"/>
          </a:xfrm>
        </p:spPr>
        <p:txBody>
          <a:bodyPr anchor="ctr"/>
          <a:lstStyle/>
          <a:p>
            <a:r>
              <a:rPr lang="fr-FR"/>
              <a:t>Exemple of </a:t>
            </a:r>
            <a:r>
              <a:rPr lang="fr-FR" err="1"/>
              <a:t>multidisease</a:t>
            </a:r>
            <a:r>
              <a:rPr lang="fr-FR"/>
              <a:t> </a:t>
            </a:r>
            <a:r>
              <a:rPr lang="fr-FR" err="1"/>
              <a:t>serology</a:t>
            </a:r>
            <a:r>
              <a:rPr lang="fr-FR"/>
              <a:t> </a:t>
            </a:r>
            <a:r>
              <a:rPr lang="fr-FR" err="1"/>
              <a:t>testing</a:t>
            </a:r>
            <a:r>
              <a:rPr lang="fr-FR"/>
              <a:t> </a:t>
            </a:r>
            <a:r>
              <a:rPr lang="fr-FR" err="1"/>
              <a:t>register</a:t>
            </a:r>
            <a:endParaRPr lang="fr-FR"/>
          </a:p>
        </p:txBody>
      </p:sp>
      <p:sp>
        <p:nvSpPr>
          <p:cNvPr id="4" name="Espace réservé du pied de page 3">
            <a:extLst>
              <a:ext uri="{FF2B5EF4-FFF2-40B4-BE49-F238E27FC236}">
                <a16:creationId xmlns:a16="http://schemas.microsoft.com/office/drawing/2014/main" id="{4BEEA108-9B92-2A7A-6E8F-AF9764477F60}"/>
              </a:ext>
            </a:extLst>
          </p:cNvPr>
          <p:cNvSpPr>
            <a:spLocks noGrp="1"/>
          </p:cNvSpPr>
          <p:nvPr>
            <p:ph type="ftr" idx="11"/>
          </p:nvPr>
        </p:nvSpPr>
        <p:spPr/>
        <p:txBody>
          <a:bodyPr/>
          <a:lstStyle/>
          <a:p>
            <a:r>
              <a:rPr lang="en-US"/>
              <a:t>QMS non-lab testing sites; training package – v1.0 |  collect, review, analyse and use testing routine data</a:t>
            </a:r>
            <a:endParaRPr lang="fr-FR"/>
          </a:p>
        </p:txBody>
      </p:sp>
      <p:sp>
        <p:nvSpPr>
          <p:cNvPr id="5" name="Espace réservé du numéro de diapositive 4">
            <a:extLst>
              <a:ext uri="{FF2B5EF4-FFF2-40B4-BE49-F238E27FC236}">
                <a16:creationId xmlns:a16="http://schemas.microsoft.com/office/drawing/2014/main" id="{0C566B61-1911-1467-84EF-73A037E642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graphicFrame>
        <p:nvGraphicFramePr>
          <p:cNvPr id="11" name="Tableau 10">
            <a:extLst>
              <a:ext uri="{FF2B5EF4-FFF2-40B4-BE49-F238E27FC236}">
                <a16:creationId xmlns:a16="http://schemas.microsoft.com/office/drawing/2014/main" id="{A8D0AB12-9A2A-C41D-CCD3-43F8F9E7EB9D}"/>
              </a:ext>
            </a:extLst>
          </p:cNvPr>
          <p:cNvGraphicFramePr>
            <a:graphicFrameLocks noGrp="1"/>
          </p:cNvGraphicFramePr>
          <p:nvPr>
            <p:extLst>
              <p:ext uri="{D42A27DB-BD31-4B8C-83A1-F6EECF244321}">
                <p14:modId xmlns:p14="http://schemas.microsoft.com/office/powerpoint/2010/main" val="4102063280"/>
              </p:ext>
            </p:extLst>
          </p:nvPr>
        </p:nvGraphicFramePr>
        <p:xfrm>
          <a:off x="317204" y="1528368"/>
          <a:ext cx="10515599" cy="4425866"/>
        </p:xfrm>
        <a:graphic>
          <a:graphicData uri="http://schemas.openxmlformats.org/drawingml/2006/table">
            <a:tbl>
              <a:tblPr/>
              <a:tblGrid>
                <a:gridCol w="292240">
                  <a:extLst>
                    <a:ext uri="{9D8B030D-6E8A-4147-A177-3AD203B41FA5}">
                      <a16:colId xmlns:a16="http://schemas.microsoft.com/office/drawing/2014/main" val="4288870397"/>
                    </a:ext>
                  </a:extLst>
                </a:gridCol>
                <a:gridCol w="463553">
                  <a:extLst>
                    <a:ext uri="{9D8B030D-6E8A-4147-A177-3AD203B41FA5}">
                      <a16:colId xmlns:a16="http://schemas.microsoft.com/office/drawing/2014/main" val="3786112785"/>
                    </a:ext>
                  </a:extLst>
                </a:gridCol>
                <a:gridCol w="498823">
                  <a:extLst>
                    <a:ext uri="{9D8B030D-6E8A-4147-A177-3AD203B41FA5}">
                      <a16:colId xmlns:a16="http://schemas.microsoft.com/office/drawing/2014/main" val="2520415272"/>
                    </a:ext>
                  </a:extLst>
                </a:gridCol>
                <a:gridCol w="236815">
                  <a:extLst>
                    <a:ext uri="{9D8B030D-6E8A-4147-A177-3AD203B41FA5}">
                      <a16:colId xmlns:a16="http://schemas.microsoft.com/office/drawing/2014/main" val="778442377"/>
                    </a:ext>
                  </a:extLst>
                </a:gridCol>
                <a:gridCol w="201545">
                  <a:extLst>
                    <a:ext uri="{9D8B030D-6E8A-4147-A177-3AD203B41FA5}">
                      <a16:colId xmlns:a16="http://schemas.microsoft.com/office/drawing/2014/main" val="1755520921"/>
                    </a:ext>
                  </a:extLst>
                </a:gridCol>
                <a:gridCol w="251931">
                  <a:extLst>
                    <a:ext uri="{9D8B030D-6E8A-4147-A177-3AD203B41FA5}">
                      <a16:colId xmlns:a16="http://schemas.microsoft.com/office/drawing/2014/main" val="2320710544"/>
                    </a:ext>
                  </a:extLst>
                </a:gridCol>
                <a:gridCol w="256970">
                  <a:extLst>
                    <a:ext uri="{9D8B030D-6E8A-4147-A177-3AD203B41FA5}">
                      <a16:colId xmlns:a16="http://schemas.microsoft.com/office/drawing/2014/main" val="4259393792"/>
                    </a:ext>
                  </a:extLst>
                </a:gridCol>
                <a:gridCol w="302317">
                  <a:extLst>
                    <a:ext uri="{9D8B030D-6E8A-4147-A177-3AD203B41FA5}">
                      <a16:colId xmlns:a16="http://schemas.microsoft.com/office/drawing/2014/main" val="901730053"/>
                    </a:ext>
                  </a:extLst>
                </a:gridCol>
                <a:gridCol w="267047">
                  <a:extLst>
                    <a:ext uri="{9D8B030D-6E8A-4147-A177-3AD203B41FA5}">
                      <a16:colId xmlns:a16="http://schemas.microsoft.com/office/drawing/2014/main" val="1706934107"/>
                    </a:ext>
                  </a:extLst>
                </a:gridCol>
                <a:gridCol w="196506">
                  <a:extLst>
                    <a:ext uri="{9D8B030D-6E8A-4147-A177-3AD203B41FA5}">
                      <a16:colId xmlns:a16="http://schemas.microsoft.com/office/drawing/2014/main" val="4045651547"/>
                    </a:ext>
                  </a:extLst>
                </a:gridCol>
                <a:gridCol w="362781">
                  <a:extLst>
                    <a:ext uri="{9D8B030D-6E8A-4147-A177-3AD203B41FA5}">
                      <a16:colId xmlns:a16="http://schemas.microsoft.com/office/drawing/2014/main" val="2298565034"/>
                    </a:ext>
                  </a:extLst>
                </a:gridCol>
                <a:gridCol w="161236">
                  <a:extLst>
                    <a:ext uri="{9D8B030D-6E8A-4147-A177-3AD203B41FA5}">
                      <a16:colId xmlns:a16="http://schemas.microsoft.com/office/drawing/2014/main" val="4250845998"/>
                    </a:ext>
                  </a:extLst>
                </a:gridCol>
                <a:gridCol w="141081">
                  <a:extLst>
                    <a:ext uri="{9D8B030D-6E8A-4147-A177-3AD203B41FA5}">
                      <a16:colId xmlns:a16="http://schemas.microsoft.com/office/drawing/2014/main" val="547349611"/>
                    </a:ext>
                  </a:extLst>
                </a:gridCol>
                <a:gridCol w="176352">
                  <a:extLst>
                    <a:ext uri="{9D8B030D-6E8A-4147-A177-3AD203B41FA5}">
                      <a16:colId xmlns:a16="http://schemas.microsoft.com/office/drawing/2014/main" val="868829220"/>
                    </a:ext>
                  </a:extLst>
                </a:gridCol>
                <a:gridCol w="161236">
                  <a:extLst>
                    <a:ext uri="{9D8B030D-6E8A-4147-A177-3AD203B41FA5}">
                      <a16:colId xmlns:a16="http://schemas.microsoft.com/office/drawing/2014/main" val="2092736068"/>
                    </a:ext>
                  </a:extLst>
                </a:gridCol>
                <a:gridCol w="141081">
                  <a:extLst>
                    <a:ext uri="{9D8B030D-6E8A-4147-A177-3AD203B41FA5}">
                      <a16:colId xmlns:a16="http://schemas.microsoft.com/office/drawing/2014/main" val="1776234587"/>
                    </a:ext>
                  </a:extLst>
                </a:gridCol>
                <a:gridCol w="176352">
                  <a:extLst>
                    <a:ext uri="{9D8B030D-6E8A-4147-A177-3AD203B41FA5}">
                      <a16:colId xmlns:a16="http://schemas.microsoft.com/office/drawing/2014/main" val="1737596392"/>
                    </a:ext>
                  </a:extLst>
                </a:gridCol>
                <a:gridCol w="171313">
                  <a:extLst>
                    <a:ext uri="{9D8B030D-6E8A-4147-A177-3AD203B41FA5}">
                      <a16:colId xmlns:a16="http://schemas.microsoft.com/office/drawing/2014/main" val="1172259758"/>
                    </a:ext>
                  </a:extLst>
                </a:gridCol>
                <a:gridCol w="151159">
                  <a:extLst>
                    <a:ext uri="{9D8B030D-6E8A-4147-A177-3AD203B41FA5}">
                      <a16:colId xmlns:a16="http://schemas.microsoft.com/office/drawing/2014/main" val="617355658"/>
                    </a:ext>
                  </a:extLst>
                </a:gridCol>
                <a:gridCol w="196506">
                  <a:extLst>
                    <a:ext uri="{9D8B030D-6E8A-4147-A177-3AD203B41FA5}">
                      <a16:colId xmlns:a16="http://schemas.microsoft.com/office/drawing/2014/main" val="2013745257"/>
                    </a:ext>
                  </a:extLst>
                </a:gridCol>
                <a:gridCol w="100772">
                  <a:extLst>
                    <a:ext uri="{9D8B030D-6E8A-4147-A177-3AD203B41FA5}">
                      <a16:colId xmlns:a16="http://schemas.microsoft.com/office/drawing/2014/main" val="3071474490"/>
                    </a:ext>
                  </a:extLst>
                </a:gridCol>
                <a:gridCol w="80618">
                  <a:extLst>
                    <a:ext uri="{9D8B030D-6E8A-4147-A177-3AD203B41FA5}">
                      <a16:colId xmlns:a16="http://schemas.microsoft.com/office/drawing/2014/main" val="423355438"/>
                    </a:ext>
                  </a:extLst>
                </a:gridCol>
                <a:gridCol w="115888">
                  <a:extLst>
                    <a:ext uri="{9D8B030D-6E8A-4147-A177-3AD203B41FA5}">
                      <a16:colId xmlns:a16="http://schemas.microsoft.com/office/drawing/2014/main" val="1802105873"/>
                    </a:ext>
                  </a:extLst>
                </a:gridCol>
                <a:gridCol w="100772">
                  <a:extLst>
                    <a:ext uri="{9D8B030D-6E8A-4147-A177-3AD203B41FA5}">
                      <a16:colId xmlns:a16="http://schemas.microsoft.com/office/drawing/2014/main" val="1572912391"/>
                    </a:ext>
                  </a:extLst>
                </a:gridCol>
                <a:gridCol w="80618">
                  <a:extLst>
                    <a:ext uri="{9D8B030D-6E8A-4147-A177-3AD203B41FA5}">
                      <a16:colId xmlns:a16="http://schemas.microsoft.com/office/drawing/2014/main" val="395789503"/>
                    </a:ext>
                  </a:extLst>
                </a:gridCol>
                <a:gridCol w="115888">
                  <a:extLst>
                    <a:ext uri="{9D8B030D-6E8A-4147-A177-3AD203B41FA5}">
                      <a16:colId xmlns:a16="http://schemas.microsoft.com/office/drawing/2014/main" val="12779184"/>
                    </a:ext>
                  </a:extLst>
                </a:gridCol>
                <a:gridCol w="100772">
                  <a:extLst>
                    <a:ext uri="{9D8B030D-6E8A-4147-A177-3AD203B41FA5}">
                      <a16:colId xmlns:a16="http://schemas.microsoft.com/office/drawing/2014/main" val="559157259"/>
                    </a:ext>
                  </a:extLst>
                </a:gridCol>
                <a:gridCol w="80618">
                  <a:extLst>
                    <a:ext uri="{9D8B030D-6E8A-4147-A177-3AD203B41FA5}">
                      <a16:colId xmlns:a16="http://schemas.microsoft.com/office/drawing/2014/main" val="2425580107"/>
                    </a:ext>
                  </a:extLst>
                </a:gridCol>
                <a:gridCol w="115888">
                  <a:extLst>
                    <a:ext uri="{9D8B030D-6E8A-4147-A177-3AD203B41FA5}">
                      <a16:colId xmlns:a16="http://schemas.microsoft.com/office/drawing/2014/main" val="1223912423"/>
                    </a:ext>
                  </a:extLst>
                </a:gridCol>
                <a:gridCol w="151159">
                  <a:extLst>
                    <a:ext uri="{9D8B030D-6E8A-4147-A177-3AD203B41FA5}">
                      <a16:colId xmlns:a16="http://schemas.microsoft.com/office/drawing/2014/main" val="2023140049"/>
                    </a:ext>
                  </a:extLst>
                </a:gridCol>
                <a:gridCol w="105811">
                  <a:extLst>
                    <a:ext uri="{9D8B030D-6E8A-4147-A177-3AD203B41FA5}">
                      <a16:colId xmlns:a16="http://schemas.microsoft.com/office/drawing/2014/main" val="2759277541"/>
                    </a:ext>
                  </a:extLst>
                </a:gridCol>
                <a:gridCol w="171313">
                  <a:extLst>
                    <a:ext uri="{9D8B030D-6E8A-4147-A177-3AD203B41FA5}">
                      <a16:colId xmlns:a16="http://schemas.microsoft.com/office/drawing/2014/main" val="2593742434"/>
                    </a:ext>
                  </a:extLst>
                </a:gridCol>
                <a:gridCol w="105811">
                  <a:extLst>
                    <a:ext uri="{9D8B030D-6E8A-4147-A177-3AD203B41FA5}">
                      <a16:colId xmlns:a16="http://schemas.microsoft.com/office/drawing/2014/main" val="504200865"/>
                    </a:ext>
                  </a:extLst>
                </a:gridCol>
                <a:gridCol w="115888">
                  <a:extLst>
                    <a:ext uri="{9D8B030D-6E8A-4147-A177-3AD203B41FA5}">
                      <a16:colId xmlns:a16="http://schemas.microsoft.com/office/drawing/2014/main" val="3826753061"/>
                    </a:ext>
                  </a:extLst>
                </a:gridCol>
                <a:gridCol w="146120">
                  <a:extLst>
                    <a:ext uri="{9D8B030D-6E8A-4147-A177-3AD203B41FA5}">
                      <a16:colId xmlns:a16="http://schemas.microsoft.com/office/drawing/2014/main" val="2325567239"/>
                    </a:ext>
                  </a:extLst>
                </a:gridCol>
                <a:gridCol w="125965">
                  <a:extLst>
                    <a:ext uri="{9D8B030D-6E8A-4147-A177-3AD203B41FA5}">
                      <a16:colId xmlns:a16="http://schemas.microsoft.com/office/drawing/2014/main" val="3822469872"/>
                    </a:ext>
                  </a:extLst>
                </a:gridCol>
                <a:gridCol w="302317">
                  <a:extLst>
                    <a:ext uri="{9D8B030D-6E8A-4147-A177-3AD203B41FA5}">
                      <a16:colId xmlns:a16="http://schemas.microsoft.com/office/drawing/2014/main" val="2916672211"/>
                    </a:ext>
                  </a:extLst>
                </a:gridCol>
                <a:gridCol w="322472">
                  <a:extLst>
                    <a:ext uri="{9D8B030D-6E8A-4147-A177-3AD203B41FA5}">
                      <a16:colId xmlns:a16="http://schemas.microsoft.com/office/drawing/2014/main" val="3345668953"/>
                    </a:ext>
                  </a:extLst>
                </a:gridCol>
                <a:gridCol w="387974">
                  <a:extLst>
                    <a:ext uri="{9D8B030D-6E8A-4147-A177-3AD203B41FA5}">
                      <a16:colId xmlns:a16="http://schemas.microsoft.com/office/drawing/2014/main" val="722240814"/>
                    </a:ext>
                  </a:extLst>
                </a:gridCol>
                <a:gridCol w="377896">
                  <a:extLst>
                    <a:ext uri="{9D8B030D-6E8A-4147-A177-3AD203B41FA5}">
                      <a16:colId xmlns:a16="http://schemas.microsoft.com/office/drawing/2014/main" val="2016071988"/>
                    </a:ext>
                  </a:extLst>
                </a:gridCol>
                <a:gridCol w="357742">
                  <a:extLst>
                    <a:ext uri="{9D8B030D-6E8A-4147-A177-3AD203B41FA5}">
                      <a16:colId xmlns:a16="http://schemas.microsoft.com/office/drawing/2014/main" val="2620978498"/>
                    </a:ext>
                  </a:extLst>
                </a:gridCol>
                <a:gridCol w="342626">
                  <a:extLst>
                    <a:ext uri="{9D8B030D-6E8A-4147-A177-3AD203B41FA5}">
                      <a16:colId xmlns:a16="http://schemas.microsoft.com/office/drawing/2014/main" val="1652683910"/>
                    </a:ext>
                  </a:extLst>
                </a:gridCol>
                <a:gridCol w="347665">
                  <a:extLst>
                    <a:ext uri="{9D8B030D-6E8A-4147-A177-3AD203B41FA5}">
                      <a16:colId xmlns:a16="http://schemas.microsoft.com/office/drawing/2014/main" val="442980133"/>
                    </a:ext>
                  </a:extLst>
                </a:gridCol>
                <a:gridCol w="322472">
                  <a:extLst>
                    <a:ext uri="{9D8B030D-6E8A-4147-A177-3AD203B41FA5}">
                      <a16:colId xmlns:a16="http://schemas.microsoft.com/office/drawing/2014/main" val="590510787"/>
                    </a:ext>
                  </a:extLst>
                </a:gridCol>
                <a:gridCol w="337588">
                  <a:extLst>
                    <a:ext uri="{9D8B030D-6E8A-4147-A177-3AD203B41FA5}">
                      <a16:colId xmlns:a16="http://schemas.microsoft.com/office/drawing/2014/main" val="3405917695"/>
                    </a:ext>
                  </a:extLst>
                </a:gridCol>
                <a:gridCol w="398051">
                  <a:extLst>
                    <a:ext uri="{9D8B030D-6E8A-4147-A177-3AD203B41FA5}">
                      <a16:colId xmlns:a16="http://schemas.microsoft.com/office/drawing/2014/main" val="2695834450"/>
                    </a:ext>
                  </a:extLst>
                </a:gridCol>
                <a:gridCol w="398051">
                  <a:extLst>
                    <a:ext uri="{9D8B030D-6E8A-4147-A177-3AD203B41FA5}">
                      <a16:colId xmlns:a16="http://schemas.microsoft.com/office/drawing/2014/main" val="2178217563"/>
                    </a:ext>
                  </a:extLst>
                </a:gridCol>
              </a:tblGrid>
              <a:tr h="294851">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4">
                  <a:txBody>
                    <a:bodyPr/>
                    <a:lstStyle/>
                    <a:p>
                      <a:pPr algn="ctr" rtl="0" fontAlgn="ctr"/>
                      <a:r>
                        <a:rPr lang="fr-FR" sz="600" b="1" i="0">
                          <a:effectLst/>
                          <a:latin typeface="Calibri" panose="020F0502020204030204" pitchFamily="34" charset="0"/>
                        </a:rPr>
                        <a:t>TESTS RESULTS (NR: Non reactive test, RE: reactive test, INV: invalid test, P: HIV pos serology, N: HIV negative serology, I: HIV Inconclusive serology) </a:t>
                      </a:r>
                      <a:endParaRPr lang="fr-FR" sz="500" b="1">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ADAD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61971582"/>
                  </a:ext>
                </a:extLst>
              </a:tr>
              <a:tr h="117940">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4" gridSpan="3">
                  <a:txBody>
                    <a:bodyPr/>
                    <a:lstStyle/>
                    <a:p>
                      <a:pPr algn="ctr" rtl="0" fontAlgn="ctr">
                        <a:buNone/>
                      </a:pPr>
                      <a:r>
                        <a:rPr lang="fr-FR" sz="500" b="1">
                          <a:effectLst/>
                        </a:rPr>
                        <a:t>Hepatitis B</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rowSpan="4" hMerge="1">
                  <a:txBody>
                    <a:bodyPr/>
                    <a:lstStyle/>
                    <a:p>
                      <a:endParaRPr lang="fr-FR"/>
                    </a:p>
                  </a:txBody>
                  <a:tcPr/>
                </a:tc>
                <a:tc rowSpan="4" hMerge="1">
                  <a:txBody>
                    <a:bodyPr/>
                    <a:lstStyle/>
                    <a:p>
                      <a:endParaRPr lang="fr-FR"/>
                    </a:p>
                  </a:txBody>
                  <a:tcPr/>
                </a:tc>
                <a:tc rowSpan="4" gridSpan="3">
                  <a:txBody>
                    <a:bodyPr/>
                    <a:lstStyle/>
                    <a:p>
                      <a:pPr algn="ctr" rtl="0" fontAlgn="ctr">
                        <a:buNone/>
                      </a:pPr>
                      <a:r>
                        <a:rPr lang="fr-FR" sz="500" b="1" err="1">
                          <a:effectLst/>
                        </a:rPr>
                        <a:t>Hepatitis</a:t>
                      </a:r>
                      <a:r>
                        <a:rPr lang="fr-FR" sz="500" b="1">
                          <a:effectLst/>
                        </a:rPr>
                        <a:t> C</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rowSpan="4" hMerge="1">
                  <a:txBody>
                    <a:bodyPr/>
                    <a:lstStyle/>
                    <a:p>
                      <a:endParaRPr lang="fr-FR"/>
                    </a:p>
                  </a:txBody>
                  <a:tcPr/>
                </a:tc>
                <a:tc rowSpan="4" hMerge="1">
                  <a:txBody>
                    <a:bodyPr/>
                    <a:lstStyle/>
                    <a:p>
                      <a:endParaRPr lang="fr-FR"/>
                    </a:p>
                  </a:txBody>
                  <a:tcPr/>
                </a:tc>
                <a:tc rowSpan="4" gridSpan="3">
                  <a:txBody>
                    <a:bodyPr/>
                    <a:lstStyle/>
                    <a:p>
                      <a:pPr algn="ctr" rtl="0" fontAlgn="ctr">
                        <a:buNone/>
                      </a:pPr>
                      <a:r>
                        <a:rPr lang="fr-FR" sz="500" b="1">
                          <a:effectLst/>
                        </a:rPr>
                        <a:t>syphilis (dual HIV syphilis test or syphilis single test)</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rowSpan="4" hMerge="1">
                  <a:txBody>
                    <a:bodyPr/>
                    <a:lstStyle/>
                    <a:p>
                      <a:endParaRPr lang="fr-FR"/>
                    </a:p>
                  </a:txBody>
                  <a:tcPr/>
                </a:tc>
                <a:tc rowSpan="4" hMerge="1">
                  <a:txBody>
                    <a:bodyPr/>
                    <a:lstStyle/>
                    <a:p>
                      <a:endParaRPr lang="fr-FR"/>
                    </a:p>
                  </a:txBody>
                  <a:tcPr/>
                </a:tc>
                <a:tc gridSpan="15">
                  <a:txBody>
                    <a:bodyPr/>
                    <a:lstStyle/>
                    <a:p>
                      <a:pPr algn="ctr" rtl="0" fontAlgn="b"/>
                      <a:r>
                        <a:rPr lang="fr-FR" sz="500" b="1">
                          <a:effectLst/>
                        </a:rPr>
                        <a:t>HIV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873691219"/>
                  </a:ext>
                </a:extLst>
              </a:tr>
              <a:tr h="79626">
                <a:tc rowSpan="3">
                  <a:txBody>
                    <a:bodyPr/>
                    <a:lstStyle/>
                    <a:p>
                      <a:pPr algn="ctr" rtl="0" fontAlgn="ctr">
                        <a:buNone/>
                      </a:pPr>
                      <a:r>
                        <a:rPr lang="fr-FR" sz="500" b="1">
                          <a:effectLst/>
                        </a:rPr>
                        <a:t>N°</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3">
                  <a:txBody>
                    <a:bodyPr/>
                    <a:lstStyle/>
                    <a:p>
                      <a:pPr algn="ctr" rtl="0" fontAlgn="ctr">
                        <a:buNone/>
                      </a:pPr>
                      <a:r>
                        <a:rPr lang="fr-FR" sz="500" b="1">
                          <a:effectLst/>
                        </a:rPr>
                        <a:t>Date (JJ/MM/AAAA)</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3">
                  <a:txBody>
                    <a:bodyPr/>
                    <a:lstStyle/>
                    <a:p>
                      <a:pPr algn="ctr" rtl="0" fontAlgn="ctr">
                        <a:buNone/>
                      </a:pPr>
                      <a:r>
                        <a:rPr lang="fr-FR" sz="500" b="1">
                          <a:effectLst/>
                        </a:rPr>
                        <a:t>Code or ID client</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3">
                  <a:txBody>
                    <a:bodyPr/>
                    <a:lstStyle/>
                    <a:p>
                      <a:pPr algn="ctr" rtl="0" fontAlgn="ctr">
                        <a:buNone/>
                      </a:pPr>
                      <a:r>
                        <a:rPr lang="fr-FR" sz="500" b="1">
                          <a:effectLst/>
                        </a:rPr>
                        <a:t>Sex (M/F)</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3">
                  <a:txBody>
                    <a:bodyPr/>
                    <a:lstStyle/>
                    <a:p>
                      <a:pPr algn="ctr" rtl="0" fontAlgn="ctr">
                        <a:buNone/>
                      </a:pPr>
                      <a:r>
                        <a:rPr lang="fr-FR" sz="500" b="1">
                          <a:effectLst/>
                        </a:rPr>
                        <a:t>Age (year)</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3">
                  <a:txBody>
                    <a:bodyPr/>
                    <a:lstStyle/>
                    <a:p>
                      <a:pPr algn="ctr" rtl="0" fontAlgn="ctr">
                        <a:buNone/>
                      </a:pPr>
                      <a:r>
                        <a:rPr lang="fr-FR" sz="500" b="1">
                          <a:effectLst/>
                        </a:rPr>
                        <a:t>place of residence</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2" gridSpan="2">
                  <a:txBody>
                    <a:bodyPr/>
                    <a:lstStyle/>
                    <a:p>
                      <a:pPr algn="ctr" rtl="0" fontAlgn="ctr">
                        <a:buNone/>
                      </a:pPr>
                      <a:r>
                        <a:rPr lang="fr-FR" sz="500" b="1">
                          <a:effectLst/>
                        </a:rPr>
                        <a:t>HIV counselling </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2" hMerge="1">
                  <a:txBody>
                    <a:bodyPr/>
                    <a:lstStyle/>
                    <a:p>
                      <a:endParaRPr lang="fr-FR"/>
                    </a:p>
                  </a:txBody>
                  <a:tcPr/>
                </a:tc>
                <a:tc gridSpan="3">
                  <a:txBody>
                    <a:bodyPr/>
                    <a:lstStyle/>
                    <a:p>
                      <a:pPr algn="ctr" rtl="0" fontAlgn="ctr">
                        <a:buNone/>
                      </a:pPr>
                      <a:r>
                        <a:rPr lang="fr-FR" sz="500" b="1">
                          <a:effectLst/>
                        </a:rPr>
                        <a:t>HIV testing history</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hMerge="1">
                  <a:txBody>
                    <a:bodyPr/>
                    <a:lstStyle/>
                    <a:p>
                      <a:endParaRPr lang="fr-FR"/>
                    </a:p>
                  </a:txBody>
                  <a:tcPr/>
                </a:tc>
                <a:tc h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rowSpan="3" gridSpan="3">
                  <a:txBody>
                    <a:bodyPr/>
                    <a:lstStyle/>
                    <a:p>
                      <a:pPr algn="ctr" rtl="0" fontAlgn="ctr">
                        <a:buNone/>
                      </a:pPr>
                      <a:r>
                        <a:rPr lang="fr-FR" sz="500" b="1">
                          <a:effectLst/>
                        </a:rPr>
                        <a:t>Assay 1 HIV single test or HIV/syphilis dual test</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rowSpan="3" hMerge="1">
                  <a:txBody>
                    <a:bodyPr/>
                    <a:lstStyle/>
                    <a:p>
                      <a:endParaRPr lang="fr-FR"/>
                    </a:p>
                  </a:txBody>
                  <a:tcPr/>
                </a:tc>
                <a:tc rowSpan="3" hMerge="1">
                  <a:txBody>
                    <a:bodyPr/>
                    <a:lstStyle/>
                    <a:p>
                      <a:endParaRPr lang="fr-FR"/>
                    </a:p>
                  </a:txBody>
                  <a:tcPr/>
                </a:tc>
                <a:tc rowSpan="3" gridSpan="3">
                  <a:txBody>
                    <a:bodyPr/>
                    <a:lstStyle/>
                    <a:p>
                      <a:pPr algn="ctr" rtl="0" fontAlgn="ctr">
                        <a:buNone/>
                      </a:pPr>
                      <a:r>
                        <a:rPr lang="fr-FR" sz="500" b="1">
                          <a:effectLst/>
                        </a:rPr>
                        <a:t>Assay 2</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rowSpan="3" hMerge="1">
                  <a:txBody>
                    <a:bodyPr/>
                    <a:lstStyle/>
                    <a:p>
                      <a:endParaRPr lang="fr-FR"/>
                    </a:p>
                  </a:txBody>
                  <a:tcPr/>
                </a:tc>
                <a:tc rowSpan="3" hMerge="1">
                  <a:txBody>
                    <a:bodyPr/>
                    <a:lstStyle/>
                    <a:p>
                      <a:endParaRPr lang="fr-FR"/>
                    </a:p>
                  </a:txBody>
                  <a:tcPr/>
                </a:tc>
                <a:tc rowSpan="3" gridSpan="3">
                  <a:txBody>
                    <a:bodyPr/>
                    <a:lstStyle/>
                    <a:p>
                      <a:pPr algn="ctr" rtl="0" fontAlgn="ctr">
                        <a:buNone/>
                      </a:pPr>
                      <a:r>
                        <a:rPr lang="fr-FR" sz="500" b="1">
                          <a:effectLst/>
                        </a:rPr>
                        <a:t>Assay 3 </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rowSpan="3" hMerge="1">
                  <a:txBody>
                    <a:bodyPr/>
                    <a:lstStyle/>
                    <a:p>
                      <a:endParaRPr lang="fr-FR"/>
                    </a:p>
                  </a:txBody>
                  <a:tcPr/>
                </a:tc>
                <a:tc rowSpan="3" hMerge="1">
                  <a:txBody>
                    <a:bodyPr/>
                    <a:lstStyle/>
                    <a:p>
                      <a:endParaRPr lang="fr-FR"/>
                    </a:p>
                  </a:txBody>
                  <a:tcPr/>
                </a:tc>
                <a:tc rowSpan="3" gridSpan="3">
                  <a:txBody>
                    <a:bodyPr/>
                    <a:lstStyle/>
                    <a:p>
                      <a:pPr algn="ctr" rtl="0" fontAlgn="ctr">
                        <a:buNone/>
                      </a:pPr>
                      <a:r>
                        <a:rPr lang="fr-FR" sz="500" b="1">
                          <a:effectLst/>
                        </a:rPr>
                        <a:t>Repeated Assay 1 (if applicable)</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rowSpan="3" hMerge="1">
                  <a:txBody>
                    <a:bodyPr/>
                    <a:lstStyle/>
                    <a:p>
                      <a:endParaRPr lang="fr-FR"/>
                    </a:p>
                  </a:txBody>
                  <a:tcPr/>
                </a:tc>
                <a:tc rowSpan="3" hMerge="1">
                  <a:txBody>
                    <a:bodyPr/>
                    <a:lstStyle/>
                    <a:p>
                      <a:endParaRPr lang="fr-FR"/>
                    </a:p>
                  </a:txBody>
                  <a:tcPr/>
                </a:tc>
                <a:tc rowSpan="3" gridSpan="3">
                  <a:txBody>
                    <a:bodyPr/>
                    <a:lstStyle/>
                    <a:p>
                      <a:pPr algn="ctr" rtl="0" fontAlgn="ctr">
                        <a:buNone/>
                      </a:pPr>
                      <a:r>
                        <a:rPr lang="fr-FR" sz="500" b="1">
                          <a:effectLst/>
                        </a:rPr>
                        <a:t>HIV serology Final Result</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rowSpan="3" hMerge="1">
                  <a:txBody>
                    <a:bodyPr/>
                    <a:lstStyle/>
                    <a:p>
                      <a:endParaRPr lang="fr-FR"/>
                    </a:p>
                  </a:txBody>
                  <a:tcPr/>
                </a:tc>
                <a:tc rowSpan="3" hMerge="1">
                  <a:txBody>
                    <a:bodyPr/>
                    <a:lstStyle/>
                    <a:p>
                      <a:endParaRPr lang="fr-FR"/>
                    </a:p>
                  </a:txBody>
                  <a:tcPr/>
                </a:tc>
                <a:tc rowSpan="2" gridSpan="3">
                  <a:txBody>
                    <a:bodyPr/>
                    <a:lstStyle/>
                    <a:p>
                      <a:pPr algn="ctr" rtl="0" fontAlgn="ctr">
                        <a:buNone/>
                      </a:pPr>
                      <a:r>
                        <a:rPr lang="fr-FR" sz="500" b="1">
                          <a:effectLst/>
                        </a:rPr>
                        <a:t>HIVST /ST distribution</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2" hMerge="1">
                  <a:txBody>
                    <a:bodyPr/>
                    <a:lstStyle/>
                    <a:p>
                      <a:endParaRPr lang="fr-FR"/>
                    </a:p>
                  </a:txBody>
                  <a:tcPr/>
                </a:tc>
                <a:tc rowSpan="2" hMerge="1">
                  <a:txBody>
                    <a:bodyPr/>
                    <a:lstStyle/>
                    <a:p>
                      <a:endParaRPr lang="fr-FR"/>
                    </a:p>
                  </a:txBody>
                  <a:tcPr/>
                </a:tc>
                <a:tc rowSpan="2" gridSpan="2">
                  <a:txBody>
                    <a:bodyPr/>
                    <a:lstStyle/>
                    <a:p>
                      <a:pPr algn="ctr" rtl="0" fontAlgn="ctr">
                        <a:buNone/>
                      </a:pPr>
                      <a:r>
                        <a:rPr lang="fr-FR" sz="500" b="1">
                          <a:effectLst/>
                        </a:rPr>
                        <a:t>Partners sevices</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2" hMerge="1">
                  <a:txBody>
                    <a:bodyPr/>
                    <a:lstStyle/>
                    <a:p>
                      <a:endParaRPr lang="fr-FR"/>
                    </a:p>
                  </a:txBody>
                  <a:tcPr/>
                </a:tc>
                <a:tc rowSpan="2">
                  <a:txBody>
                    <a:bodyPr/>
                    <a:lstStyle/>
                    <a:p>
                      <a:pPr algn="ctr" rtl="0" fontAlgn="ctr">
                        <a:buNone/>
                      </a:pPr>
                      <a:r>
                        <a:rPr lang="fr-FR" sz="500" b="1">
                          <a:effectLst/>
                        </a:rPr>
                        <a:t>if Hep B pos client</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2">
                  <a:txBody>
                    <a:bodyPr/>
                    <a:lstStyle/>
                    <a:p>
                      <a:pPr algn="ctr" rtl="0" fontAlgn="ctr">
                        <a:buNone/>
                      </a:pPr>
                      <a:r>
                        <a:rPr lang="fr-FR" sz="500" b="1">
                          <a:effectLst/>
                        </a:rPr>
                        <a:t>If hep C pos client</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2">
                  <a:txBody>
                    <a:bodyPr/>
                    <a:lstStyle/>
                    <a:p>
                      <a:pPr algn="ctr" rtl="0" fontAlgn="ctr">
                        <a:buNone/>
                      </a:pPr>
                      <a:r>
                        <a:rPr lang="fr-FR" sz="500" b="1">
                          <a:effectLst/>
                        </a:rPr>
                        <a:t>If Syphilis pos client</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2">
                  <a:txBody>
                    <a:bodyPr/>
                    <a:lstStyle/>
                    <a:p>
                      <a:pPr algn="ctr" rtl="0" fontAlgn="ctr">
                        <a:buNone/>
                      </a:pPr>
                      <a:r>
                        <a:rPr lang="fr-FR" sz="500" b="1">
                          <a:effectLst/>
                        </a:rPr>
                        <a:t>If HIV pos status</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2">
                  <a:txBody>
                    <a:bodyPr/>
                    <a:lstStyle/>
                    <a:p>
                      <a:pPr algn="ctr" rtl="0" fontAlgn="ctr">
                        <a:buNone/>
                      </a:pPr>
                      <a:r>
                        <a:rPr lang="fr-FR" sz="500" b="1">
                          <a:effectLst/>
                        </a:rPr>
                        <a:t>if HIV neg status</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3">
                  <a:txBody>
                    <a:bodyPr/>
                    <a:lstStyle/>
                    <a:p>
                      <a:pPr algn="ctr" rtl="0" fontAlgn="ctr">
                        <a:buNone/>
                      </a:pPr>
                      <a:r>
                        <a:rPr lang="fr-FR" sz="500" b="1">
                          <a:effectLst/>
                        </a:rPr>
                        <a:t>Tester name or intials </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3">
                  <a:txBody>
                    <a:bodyPr/>
                    <a:lstStyle/>
                    <a:p>
                      <a:pPr algn="ctr" rtl="0" fontAlgn="ctr">
                        <a:buNone/>
                      </a:pPr>
                      <a:r>
                        <a:rPr lang="fr-FR" sz="500" b="1">
                          <a:effectLst/>
                        </a:rPr>
                        <a:t>comments</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3604995786"/>
                  </a:ext>
                </a:extLst>
              </a:tr>
              <a:tr h="152691">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gridSpan="2" vMerge="1">
                  <a:txBody>
                    <a:bodyPr/>
                    <a:lstStyle/>
                    <a:p>
                      <a:endParaRPr lang="fr-FR"/>
                    </a:p>
                  </a:txBody>
                  <a:tcPr/>
                </a:tc>
                <a:tc hMerge="1" vMerge="1">
                  <a:txBody>
                    <a:bodyPr/>
                    <a:lstStyle/>
                    <a:p>
                      <a:endParaRPr lang="fr-FR"/>
                    </a:p>
                  </a:txBody>
                  <a:tcPr/>
                </a:tc>
                <a:tc rowSpan="2">
                  <a:txBody>
                    <a:bodyPr/>
                    <a:lstStyle/>
                    <a:p>
                      <a:pPr algn="ctr" rtl="0" fontAlgn="ctr">
                        <a:buNone/>
                      </a:pPr>
                      <a:r>
                        <a:rPr lang="fr-FR" sz="500" b="1">
                          <a:effectLst/>
                        </a:rPr>
                        <a:t>never tested before</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gridSpan="2">
                  <a:txBody>
                    <a:bodyPr/>
                    <a:lstStyle/>
                    <a:p>
                      <a:pPr algn="ctr" rtl="0" fontAlgn="ctr"/>
                      <a:r>
                        <a:rPr lang="fr-FR" sz="500" b="1">
                          <a:effectLst/>
                        </a:rPr>
                        <a:t>if tested before</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h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2" vMerge="1">
                  <a:txBody>
                    <a:bodyPr/>
                    <a:lstStyle/>
                    <a:p>
                      <a:endParaRPr lang="fr-FR"/>
                    </a:p>
                  </a:txBody>
                  <a:tcPr/>
                </a:tc>
                <a:tc hMerge="1"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11731032"/>
                  </a:ext>
                </a:extLst>
              </a:tr>
              <a:tr h="398132">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rtl="0" fontAlgn="ctr"/>
                      <a:r>
                        <a:rPr lang="fr-FR" sz="500" b="1">
                          <a:effectLst/>
                        </a:rPr>
                        <a:t>pre-test (Y/N)</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fr-FR" sz="500" b="1">
                          <a:effectLst/>
                        </a:rPr>
                        <a:t>post-test (Y/N)</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vMerge="1">
                  <a:txBody>
                    <a:bodyPr/>
                    <a:lstStyle/>
                    <a:p>
                      <a:endParaRPr lang="fr-FR"/>
                    </a:p>
                  </a:txBody>
                  <a:tcPr/>
                </a:tc>
                <a:tc>
                  <a:txBody>
                    <a:bodyPr/>
                    <a:lstStyle/>
                    <a:p>
                      <a:pPr algn="ctr" rtl="0" fontAlgn="ctr"/>
                      <a:r>
                        <a:rPr lang="fr-FR" sz="500" b="1">
                          <a:effectLst/>
                        </a:rPr>
                        <a:t>Date (DD/MM/YY)</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fr-FR" sz="500" b="1">
                          <a:effectLst/>
                        </a:rPr>
                        <a:t>results</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ctr" rtl="0" fontAlgn="ctr"/>
                      <a:r>
                        <a:rPr lang="fr-FR" sz="500" b="1">
                          <a:effectLst/>
                        </a:rPr>
                        <a:t>Y/N</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fr-FR" sz="500" b="1">
                          <a:effectLst/>
                        </a:rPr>
                        <a:t>Nb for primary distrib</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fr-FR" sz="500" b="1">
                          <a:effectLst/>
                        </a:rPr>
                        <a:t>Nb for secondary distrib</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fr-FR" sz="500" b="1">
                          <a:effectLst/>
                        </a:rPr>
                        <a:t>proposition done (Y/N)</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fr-FR" sz="500" b="1">
                          <a:effectLst/>
                        </a:rPr>
                        <a:t>proposition accepted (Y/N)</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fr-FR" sz="500" b="1">
                          <a:effectLst/>
                        </a:rPr>
                        <a:t>referal for care services (Y/N)</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fr-FR" sz="500" b="1">
                          <a:effectLst/>
                        </a:rPr>
                        <a:t>referal for care services (Y/N)</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fr-FR" sz="500" b="1">
                          <a:effectLst/>
                        </a:rPr>
                        <a:t>referal for care services (Y/N)</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fr-FR" sz="500" b="1">
                          <a:effectLst/>
                        </a:rPr>
                        <a:t>referal for care services (Y/N)</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fr-FR" sz="500" b="1">
                          <a:effectLst/>
                        </a:rPr>
                        <a:t>referal for prevention services (Y/N)</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152869288"/>
                  </a:ext>
                </a:extLst>
              </a:tr>
              <a:tr h="159253">
                <a:tc>
                  <a:txBody>
                    <a:bodyPr/>
                    <a:lstStyle/>
                    <a:p>
                      <a:pPr algn="ctr" rtl="0" fontAlgn="ctr"/>
                      <a:r>
                        <a:rPr lang="fr-FR" sz="500" b="1">
                          <a:effectLst/>
                        </a:rPr>
                        <a:t>1</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774546695"/>
                  </a:ext>
                </a:extLst>
              </a:tr>
              <a:tr h="159253">
                <a:tc>
                  <a:txBody>
                    <a:bodyPr/>
                    <a:lstStyle/>
                    <a:p>
                      <a:pPr algn="ctr" rtl="0" fontAlgn="ctr"/>
                      <a:r>
                        <a:rPr lang="fr-FR" sz="500" b="1">
                          <a:effectLst/>
                        </a:rPr>
                        <a:t>2</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542900406"/>
                  </a:ext>
                </a:extLst>
              </a:tr>
              <a:tr h="159253">
                <a:tc>
                  <a:txBody>
                    <a:bodyPr/>
                    <a:lstStyle/>
                    <a:p>
                      <a:pPr algn="ctr" rtl="0" fontAlgn="ctr"/>
                      <a:r>
                        <a:rPr lang="fr-FR" sz="500" b="1">
                          <a:effectLst/>
                        </a:rPr>
                        <a:t>3</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012218264"/>
                  </a:ext>
                </a:extLst>
              </a:tr>
              <a:tr h="159253">
                <a:tc>
                  <a:txBody>
                    <a:bodyPr/>
                    <a:lstStyle/>
                    <a:p>
                      <a:pPr algn="ctr" rtl="0" fontAlgn="ctr"/>
                      <a:r>
                        <a:rPr lang="fr-FR" sz="500" b="1">
                          <a:effectLst/>
                        </a:rPr>
                        <a:t>4</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512058841"/>
                  </a:ext>
                </a:extLst>
              </a:tr>
              <a:tr h="159253">
                <a:tc>
                  <a:txBody>
                    <a:bodyPr/>
                    <a:lstStyle/>
                    <a:p>
                      <a:pPr algn="ctr" rtl="0" fontAlgn="ctr"/>
                      <a:r>
                        <a:rPr lang="fr-FR" sz="500" b="1">
                          <a:effectLst/>
                        </a:rPr>
                        <a:t>5</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852017287"/>
                  </a:ext>
                </a:extLst>
              </a:tr>
              <a:tr h="159253">
                <a:tc>
                  <a:txBody>
                    <a:bodyPr/>
                    <a:lstStyle/>
                    <a:p>
                      <a:pPr algn="ctr" rtl="0" fontAlgn="ctr"/>
                      <a:r>
                        <a:rPr lang="fr-FR" sz="500" b="1">
                          <a:effectLst/>
                        </a:rPr>
                        <a:t>6</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223002809"/>
                  </a:ext>
                </a:extLst>
              </a:tr>
              <a:tr h="159253">
                <a:tc>
                  <a:txBody>
                    <a:bodyPr/>
                    <a:lstStyle/>
                    <a:p>
                      <a:pPr algn="ctr" rtl="0" fontAlgn="ctr"/>
                      <a:r>
                        <a:rPr lang="fr-FR" sz="500" b="1">
                          <a:effectLst/>
                        </a:rPr>
                        <a:t>7</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959395238"/>
                  </a:ext>
                </a:extLst>
              </a:tr>
              <a:tr h="159253">
                <a:tc>
                  <a:txBody>
                    <a:bodyPr/>
                    <a:lstStyle/>
                    <a:p>
                      <a:pPr algn="ctr" rtl="0" fontAlgn="ctr"/>
                      <a:r>
                        <a:rPr lang="fr-FR" sz="500" b="1">
                          <a:effectLst/>
                        </a:rPr>
                        <a:t>8</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078797951"/>
                  </a:ext>
                </a:extLst>
              </a:tr>
              <a:tr h="159253">
                <a:tc>
                  <a:txBody>
                    <a:bodyPr/>
                    <a:lstStyle/>
                    <a:p>
                      <a:pPr algn="ctr" rtl="0" fontAlgn="ctr"/>
                      <a:r>
                        <a:rPr lang="fr-FR" sz="500" b="1">
                          <a:effectLst/>
                        </a:rPr>
                        <a:t>9</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917770938"/>
                  </a:ext>
                </a:extLst>
              </a:tr>
              <a:tr h="159253">
                <a:tc>
                  <a:txBody>
                    <a:bodyPr/>
                    <a:lstStyle/>
                    <a:p>
                      <a:pPr algn="ctr" rtl="0" fontAlgn="ctr"/>
                      <a:r>
                        <a:rPr lang="fr-FR" sz="500" b="1">
                          <a:effectLst/>
                        </a:rPr>
                        <a:t>10</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542694344"/>
                  </a:ext>
                </a:extLst>
              </a:tr>
              <a:tr h="159253">
                <a:tc>
                  <a:txBody>
                    <a:bodyPr/>
                    <a:lstStyle/>
                    <a:p>
                      <a:pPr algn="ctr" rtl="0" fontAlgn="ctr"/>
                      <a:r>
                        <a:rPr lang="fr-FR" sz="500" b="1">
                          <a:effectLst/>
                        </a:rPr>
                        <a:t>11</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722744524"/>
                  </a:ext>
                </a:extLst>
              </a:tr>
              <a:tr h="159253">
                <a:tc>
                  <a:txBody>
                    <a:bodyPr/>
                    <a:lstStyle/>
                    <a:p>
                      <a:pPr algn="ctr" rtl="0" fontAlgn="ctr"/>
                      <a:r>
                        <a:rPr lang="fr-FR" sz="500" b="1">
                          <a:effectLst/>
                        </a:rPr>
                        <a:t>12</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756097216"/>
                  </a:ext>
                </a:extLst>
              </a:tr>
              <a:tr h="159253">
                <a:tc>
                  <a:txBody>
                    <a:bodyPr/>
                    <a:lstStyle/>
                    <a:p>
                      <a:pPr algn="ctr" rtl="0" fontAlgn="ctr"/>
                      <a:r>
                        <a:rPr lang="fr-FR" sz="500" b="1">
                          <a:effectLst/>
                        </a:rPr>
                        <a:t>13</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254376766"/>
                  </a:ext>
                </a:extLst>
              </a:tr>
              <a:tr h="159253">
                <a:tc>
                  <a:txBody>
                    <a:bodyPr/>
                    <a:lstStyle/>
                    <a:p>
                      <a:pPr algn="ctr" rtl="0" fontAlgn="ctr"/>
                      <a:r>
                        <a:rPr lang="fr-FR" sz="500" b="1">
                          <a:effectLst/>
                        </a:rPr>
                        <a:t>14</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684098705"/>
                  </a:ext>
                </a:extLst>
              </a:tr>
              <a:tr h="159253">
                <a:tc>
                  <a:txBody>
                    <a:bodyPr/>
                    <a:lstStyle/>
                    <a:p>
                      <a:pPr algn="ctr" rtl="0" fontAlgn="ctr"/>
                      <a:r>
                        <a:rPr lang="fr-FR" sz="500" b="1">
                          <a:effectLst/>
                        </a:rPr>
                        <a:t>15</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276691416"/>
                  </a:ext>
                </a:extLst>
              </a:tr>
              <a:tr h="159253">
                <a:tc>
                  <a:txBody>
                    <a:bodyPr/>
                    <a:lstStyle/>
                    <a:p>
                      <a:pPr algn="ctr" rtl="0" fontAlgn="ctr"/>
                      <a:r>
                        <a:rPr lang="fr-FR" sz="500" b="1">
                          <a:effectLst/>
                        </a:rPr>
                        <a:t>16</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726896411"/>
                  </a:ext>
                </a:extLst>
              </a:tr>
              <a:tr h="159253">
                <a:tc>
                  <a:txBody>
                    <a:bodyPr/>
                    <a:lstStyle/>
                    <a:p>
                      <a:pPr algn="ctr" rtl="0" fontAlgn="ctr"/>
                      <a:r>
                        <a:rPr lang="fr-FR" sz="500" b="1">
                          <a:effectLst/>
                        </a:rPr>
                        <a:t>17</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108835580"/>
                  </a:ext>
                </a:extLst>
              </a:tr>
              <a:tr h="159253">
                <a:tc>
                  <a:txBody>
                    <a:bodyPr/>
                    <a:lstStyle/>
                    <a:p>
                      <a:pPr algn="ctr" rtl="0" fontAlgn="ctr"/>
                      <a:r>
                        <a:rPr lang="fr-FR" sz="500" b="1">
                          <a:effectLst/>
                        </a:rPr>
                        <a:t>18</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538453842"/>
                  </a:ext>
                </a:extLst>
              </a:tr>
              <a:tr h="159253">
                <a:tc>
                  <a:txBody>
                    <a:bodyPr/>
                    <a:lstStyle/>
                    <a:p>
                      <a:pPr algn="ctr" rtl="0" fontAlgn="ctr"/>
                      <a:r>
                        <a:rPr lang="fr-FR" sz="500" b="1">
                          <a:effectLst/>
                        </a:rPr>
                        <a:t>19</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272613627"/>
                  </a:ext>
                </a:extLst>
              </a:tr>
              <a:tr h="159253">
                <a:tc>
                  <a:txBody>
                    <a:bodyPr/>
                    <a:lstStyle/>
                    <a:p>
                      <a:pPr algn="ctr" rtl="0" fontAlgn="ctr"/>
                      <a:r>
                        <a:rPr lang="fr-FR" sz="500" b="1">
                          <a:effectLst/>
                        </a:rPr>
                        <a:t>20</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524210897"/>
                  </a:ext>
                </a:extLst>
              </a:tr>
              <a:tr h="117940">
                <a:tc gridSpan="11">
                  <a:txBody>
                    <a:bodyPr/>
                    <a:lstStyle/>
                    <a:p>
                      <a:pPr algn="ctr" rtl="0" fontAlgn="ctr"/>
                      <a:r>
                        <a:rPr lang="fr-FR" sz="600" b="1">
                          <a:effectLst/>
                        </a:rPr>
                        <a:t>page total </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028833705"/>
                  </a:ext>
                </a:extLst>
              </a:tr>
              <a:tr h="79626">
                <a:tc gridSpan="35">
                  <a:txBody>
                    <a:bodyPr/>
                    <a:lstStyle/>
                    <a:p>
                      <a:pPr rtl="0" fontAlgn="t">
                        <a:buNone/>
                      </a:pPr>
                      <a:r>
                        <a:rPr lang="fr-FR" sz="500" b="1">
                          <a:effectLst/>
                        </a:rPr>
                        <a:t>Tester comments:</a:t>
                      </a:r>
                    </a:p>
                  </a:txBody>
                  <a:tcPr marL="15116" marR="15116" marT="0" marB="0">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12">
                  <a:txBody>
                    <a:bodyPr/>
                    <a:lstStyle/>
                    <a:p>
                      <a:pPr rtl="0" fontAlgn="t">
                        <a:buNone/>
                      </a:pPr>
                      <a:r>
                        <a:rPr lang="fr-FR" sz="500" b="1" err="1">
                          <a:effectLst/>
                        </a:rPr>
                        <a:t>supervisor</a:t>
                      </a:r>
                      <a:r>
                        <a:rPr lang="fr-FR" sz="500" b="1">
                          <a:effectLst/>
                        </a:rPr>
                        <a:t> </a:t>
                      </a:r>
                      <a:r>
                        <a:rPr lang="fr-FR" sz="500" b="1" err="1">
                          <a:effectLst/>
                        </a:rPr>
                        <a:t>comments</a:t>
                      </a:r>
                      <a:r>
                        <a:rPr lang="fr-FR" sz="500" b="1">
                          <a:effectLst/>
                        </a:rPr>
                        <a:t>:</a:t>
                      </a:r>
                    </a:p>
                  </a:txBody>
                  <a:tcPr marL="15116" marR="15116"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826966495"/>
                  </a:ext>
                </a:extLst>
              </a:tr>
            </a:tbl>
          </a:graphicData>
        </a:graphic>
      </p:graphicFrame>
    </p:spTree>
    <p:extLst>
      <p:ext uri="{BB962C8B-B14F-4D97-AF65-F5344CB8AC3E}">
        <p14:creationId xmlns:p14="http://schemas.microsoft.com/office/powerpoint/2010/main" val="3820432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8A879-9CC1-2DDF-FA04-1A8F1B889E4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1C361ED-5ABB-DBBE-BB2A-A56416B3F910}"/>
              </a:ext>
            </a:extLst>
          </p:cNvPr>
          <p:cNvSpPr>
            <a:spLocks noGrp="1"/>
          </p:cNvSpPr>
          <p:nvPr>
            <p:ph type="title"/>
          </p:nvPr>
        </p:nvSpPr>
        <p:spPr>
          <a:xfrm>
            <a:off x="444795" y="226902"/>
            <a:ext cx="10515600" cy="942814"/>
          </a:xfrm>
        </p:spPr>
        <p:txBody>
          <a:bodyPr anchor="ctr"/>
          <a:lstStyle/>
          <a:p>
            <a:r>
              <a:rPr lang="fr-FR"/>
              <a:t>Exemple of </a:t>
            </a:r>
            <a:r>
              <a:rPr lang="fr-FR" err="1"/>
              <a:t>multidisease</a:t>
            </a:r>
            <a:r>
              <a:rPr lang="fr-FR"/>
              <a:t> </a:t>
            </a:r>
            <a:r>
              <a:rPr lang="fr-FR" err="1"/>
              <a:t>serology</a:t>
            </a:r>
            <a:r>
              <a:rPr lang="fr-FR"/>
              <a:t> </a:t>
            </a:r>
            <a:r>
              <a:rPr lang="fr-FR" err="1"/>
              <a:t>testing</a:t>
            </a:r>
            <a:r>
              <a:rPr lang="fr-FR"/>
              <a:t> </a:t>
            </a:r>
            <a:r>
              <a:rPr lang="fr-FR" err="1"/>
              <a:t>register</a:t>
            </a:r>
            <a:endParaRPr lang="fr-FR"/>
          </a:p>
        </p:txBody>
      </p:sp>
      <p:sp>
        <p:nvSpPr>
          <p:cNvPr id="4" name="Espace réservé du pied de page 3">
            <a:extLst>
              <a:ext uri="{FF2B5EF4-FFF2-40B4-BE49-F238E27FC236}">
                <a16:creationId xmlns:a16="http://schemas.microsoft.com/office/drawing/2014/main" id="{0E76B8C3-CA0C-D79C-846B-8F3FB3ED8584}"/>
              </a:ext>
            </a:extLst>
          </p:cNvPr>
          <p:cNvSpPr>
            <a:spLocks noGrp="1"/>
          </p:cNvSpPr>
          <p:nvPr>
            <p:ph type="ftr" idx="11"/>
          </p:nvPr>
        </p:nvSpPr>
        <p:spPr/>
        <p:txBody>
          <a:bodyPr/>
          <a:lstStyle/>
          <a:p>
            <a:r>
              <a:rPr lang="en-US"/>
              <a:t>QMS non-lab testing sites; training package – v1.0 |  collect, review, analyse and use testing routine data</a:t>
            </a:r>
            <a:endParaRPr lang="fr-FR"/>
          </a:p>
        </p:txBody>
      </p:sp>
      <p:sp>
        <p:nvSpPr>
          <p:cNvPr id="5" name="Espace réservé du numéro de diapositive 4">
            <a:extLst>
              <a:ext uri="{FF2B5EF4-FFF2-40B4-BE49-F238E27FC236}">
                <a16:creationId xmlns:a16="http://schemas.microsoft.com/office/drawing/2014/main" id="{DE5ECFD6-7971-1EB2-A91F-80B19D2F4F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graphicFrame>
        <p:nvGraphicFramePr>
          <p:cNvPr id="11" name="Tableau 10">
            <a:extLst>
              <a:ext uri="{FF2B5EF4-FFF2-40B4-BE49-F238E27FC236}">
                <a16:creationId xmlns:a16="http://schemas.microsoft.com/office/drawing/2014/main" id="{1138B2BE-78CA-66D2-0DA3-71B677B9D7A6}"/>
              </a:ext>
            </a:extLst>
          </p:cNvPr>
          <p:cNvGraphicFramePr>
            <a:graphicFrameLocks noGrp="1"/>
          </p:cNvGraphicFramePr>
          <p:nvPr/>
        </p:nvGraphicFramePr>
        <p:xfrm>
          <a:off x="317204" y="1528368"/>
          <a:ext cx="10515599" cy="4425866"/>
        </p:xfrm>
        <a:graphic>
          <a:graphicData uri="http://schemas.openxmlformats.org/drawingml/2006/table">
            <a:tbl>
              <a:tblPr/>
              <a:tblGrid>
                <a:gridCol w="292240">
                  <a:extLst>
                    <a:ext uri="{9D8B030D-6E8A-4147-A177-3AD203B41FA5}">
                      <a16:colId xmlns:a16="http://schemas.microsoft.com/office/drawing/2014/main" val="4288870397"/>
                    </a:ext>
                  </a:extLst>
                </a:gridCol>
                <a:gridCol w="463553">
                  <a:extLst>
                    <a:ext uri="{9D8B030D-6E8A-4147-A177-3AD203B41FA5}">
                      <a16:colId xmlns:a16="http://schemas.microsoft.com/office/drawing/2014/main" val="3786112785"/>
                    </a:ext>
                  </a:extLst>
                </a:gridCol>
                <a:gridCol w="498823">
                  <a:extLst>
                    <a:ext uri="{9D8B030D-6E8A-4147-A177-3AD203B41FA5}">
                      <a16:colId xmlns:a16="http://schemas.microsoft.com/office/drawing/2014/main" val="2520415272"/>
                    </a:ext>
                  </a:extLst>
                </a:gridCol>
                <a:gridCol w="236815">
                  <a:extLst>
                    <a:ext uri="{9D8B030D-6E8A-4147-A177-3AD203B41FA5}">
                      <a16:colId xmlns:a16="http://schemas.microsoft.com/office/drawing/2014/main" val="778442377"/>
                    </a:ext>
                  </a:extLst>
                </a:gridCol>
                <a:gridCol w="201545">
                  <a:extLst>
                    <a:ext uri="{9D8B030D-6E8A-4147-A177-3AD203B41FA5}">
                      <a16:colId xmlns:a16="http://schemas.microsoft.com/office/drawing/2014/main" val="1755520921"/>
                    </a:ext>
                  </a:extLst>
                </a:gridCol>
                <a:gridCol w="251931">
                  <a:extLst>
                    <a:ext uri="{9D8B030D-6E8A-4147-A177-3AD203B41FA5}">
                      <a16:colId xmlns:a16="http://schemas.microsoft.com/office/drawing/2014/main" val="2320710544"/>
                    </a:ext>
                  </a:extLst>
                </a:gridCol>
                <a:gridCol w="256970">
                  <a:extLst>
                    <a:ext uri="{9D8B030D-6E8A-4147-A177-3AD203B41FA5}">
                      <a16:colId xmlns:a16="http://schemas.microsoft.com/office/drawing/2014/main" val="4259393792"/>
                    </a:ext>
                  </a:extLst>
                </a:gridCol>
                <a:gridCol w="302317">
                  <a:extLst>
                    <a:ext uri="{9D8B030D-6E8A-4147-A177-3AD203B41FA5}">
                      <a16:colId xmlns:a16="http://schemas.microsoft.com/office/drawing/2014/main" val="901730053"/>
                    </a:ext>
                  </a:extLst>
                </a:gridCol>
                <a:gridCol w="267047">
                  <a:extLst>
                    <a:ext uri="{9D8B030D-6E8A-4147-A177-3AD203B41FA5}">
                      <a16:colId xmlns:a16="http://schemas.microsoft.com/office/drawing/2014/main" val="1706934107"/>
                    </a:ext>
                  </a:extLst>
                </a:gridCol>
                <a:gridCol w="196506">
                  <a:extLst>
                    <a:ext uri="{9D8B030D-6E8A-4147-A177-3AD203B41FA5}">
                      <a16:colId xmlns:a16="http://schemas.microsoft.com/office/drawing/2014/main" val="4045651547"/>
                    </a:ext>
                  </a:extLst>
                </a:gridCol>
                <a:gridCol w="362781">
                  <a:extLst>
                    <a:ext uri="{9D8B030D-6E8A-4147-A177-3AD203B41FA5}">
                      <a16:colId xmlns:a16="http://schemas.microsoft.com/office/drawing/2014/main" val="2298565034"/>
                    </a:ext>
                  </a:extLst>
                </a:gridCol>
                <a:gridCol w="161236">
                  <a:extLst>
                    <a:ext uri="{9D8B030D-6E8A-4147-A177-3AD203B41FA5}">
                      <a16:colId xmlns:a16="http://schemas.microsoft.com/office/drawing/2014/main" val="4250845998"/>
                    </a:ext>
                  </a:extLst>
                </a:gridCol>
                <a:gridCol w="141081">
                  <a:extLst>
                    <a:ext uri="{9D8B030D-6E8A-4147-A177-3AD203B41FA5}">
                      <a16:colId xmlns:a16="http://schemas.microsoft.com/office/drawing/2014/main" val="547349611"/>
                    </a:ext>
                  </a:extLst>
                </a:gridCol>
                <a:gridCol w="176352">
                  <a:extLst>
                    <a:ext uri="{9D8B030D-6E8A-4147-A177-3AD203B41FA5}">
                      <a16:colId xmlns:a16="http://schemas.microsoft.com/office/drawing/2014/main" val="868829220"/>
                    </a:ext>
                  </a:extLst>
                </a:gridCol>
                <a:gridCol w="161236">
                  <a:extLst>
                    <a:ext uri="{9D8B030D-6E8A-4147-A177-3AD203B41FA5}">
                      <a16:colId xmlns:a16="http://schemas.microsoft.com/office/drawing/2014/main" val="2092736068"/>
                    </a:ext>
                  </a:extLst>
                </a:gridCol>
                <a:gridCol w="141081">
                  <a:extLst>
                    <a:ext uri="{9D8B030D-6E8A-4147-A177-3AD203B41FA5}">
                      <a16:colId xmlns:a16="http://schemas.microsoft.com/office/drawing/2014/main" val="1776234587"/>
                    </a:ext>
                  </a:extLst>
                </a:gridCol>
                <a:gridCol w="176352">
                  <a:extLst>
                    <a:ext uri="{9D8B030D-6E8A-4147-A177-3AD203B41FA5}">
                      <a16:colId xmlns:a16="http://schemas.microsoft.com/office/drawing/2014/main" val="1737596392"/>
                    </a:ext>
                  </a:extLst>
                </a:gridCol>
                <a:gridCol w="171313">
                  <a:extLst>
                    <a:ext uri="{9D8B030D-6E8A-4147-A177-3AD203B41FA5}">
                      <a16:colId xmlns:a16="http://schemas.microsoft.com/office/drawing/2014/main" val="1172259758"/>
                    </a:ext>
                  </a:extLst>
                </a:gridCol>
                <a:gridCol w="151159">
                  <a:extLst>
                    <a:ext uri="{9D8B030D-6E8A-4147-A177-3AD203B41FA5}">
                      <a16:colId xmlns:a16="http://schemas.microsoft.com/office/drawing/2014/main" val="617355658"/>
                    </a:ext>
                  </a:extLst>
                </a:gridCol>
                <a:gridCol w="196506">
                  <a:extLst>
                    <a:ext uri="{9D8B030D-6E8A-4147-A177-3AD203B41FA5}">
                      <a16:colId xmlns:a16="http://schemas.microsoft.com/office/drawing/2014/main" val="2013745257"/>
                    </a:ext>
                  </a:extLst>
                </a:gridCol>
                <a:gridCol w="100772">
                  <a:extLst>
                    <a:ext uri="{9D8B030D-6E8A-4147-A177-3AD203B41FA5}">
                      <a16:colId xmlns:a16="http://schemas.microsoft.com/office/drawing/2014/main" val="3071474490"/>
                    </a:ext>
                  </a:extLst>
                </a:gridCol>
                <a:gridCol w="80618">
                  <a:extLst>
                    <a:ext uri="{9D8B030D-6E8A-4147-A177-3AD203B41FA5}">
                      <a16:colId xmlns:a16="http://schemas.microsoft.com/office/drawing/2014/main" val="423355438"/>
                    </a:ext>
                  </a:extLst>
                </a:gridCol>
                <a:gridCol w="115888">
                  <a:extLst>
                    <a:ext uri="{9D8B030D-6E8A-4147-A177-3AD203B41FA5}">
                      <a16:colId xmlns:a16="http://schemas.microsoft.com/office/drawing/2014/main" val="1802105873"/>
                    </a:ext>
                  </a:extLst>
                </a:gridCol>
                <a:gridCol w="100772">
                  <a:extLst>
                    <a:ext uri="{9D8B030D-6E8A-4147-A177-3AD203B41FA5}">
                      <a16:colId xmlns:a16="http://schemas.microsoft.com/office/drawing/2014/main" val="1572912391"/>
                    </a:ext>
                  </a:extLst>
                </a:gridCol>
                <a:gridCol w="80618">
                  <a:extLst>
                    <a:ext uri="{9D8B030D-6E8A-4147-A177-3AD203B41FA5}">
                      <a16:colId xmlns:a16="http://schemas.microsoft.com/office/drawing/2014/main" val="395789503"/>
                    </a:ext>
                  </a:extLst>
                </a:gridCol>
                <a:gridCol w="115888">
                  <a:extLst>
                    <a:ext uri="{9D8B030D-6E8A-4147-A177-3AD203B41FA5}">
                      <a16:colId xmlns:a16="http://schemas.microsoft.com/office/drawing/2014/main" val="12779184"/>
                    </a:ext>
                  </a:extLst>
                </a:gridCol>
                <a:gridCol w="100772">
                  <a:extLst>
                    <a:ext uri="{9D8B030D-6E8A-4147-A177-3AD203B41FA5}">
                      <a16:colId xmlns:a16="http://schemas.microsoft.com/office/drawing/2014/main" val="559157259"/>
                    </a:ext>
                  </a:extLst>
                </a:gridCol>
                <a:gridCol w="80618">
                  <a:extLst>
                    <a:ext uri="{9D8B030D-6E8A-4147-A177-3AD203B41FA5}">
                      <a16:colId xmlns:a16="http://schemas.microsoft.com/office/drawing/2014/main" val="2425580107"/>
                    </a:ext>
                  </a:extLst>
                </a:gridCol>
                <a:gridCol w="115888">
                  <a:extLst>
                    <a:ext uri="{9D8B030D-6E8A-4147-A177-3AD203B41FA5}">
                      <a16:colId xmlns:a16="http://schemas.microsoft.com/office/drawing/2014/main" val="1223912423"/>
                    </a:ext>
                  </a:extLst>
                </a:gridCol>
                <a:gridCol w="151159">
                  <a:extLst>
                    <a:ext uri="{9D8B030D-6E8A-4147-A177-3AD203B41FA5}">
                      <a16:colId xmlns:a16="http://schemas.microsoft.com/office/drawing/2014/main" val="2023140049"/>
                    </a:ext>
                  </a:extLst>
                </a:gridCol>
                <a:gridCol w="105811">
                  <a:extLst>
                    <a:ext uri="{9D8B030D-6E8A-4147-A177-3AD203B41FA5}">
                      <a16:colId xmlns:a16="http://schemas.microsoft.com/office/drawing/2014/main" val="2759277541"/>
                    </a:ext>
                  </a:extLst>
                </a:gridCol>
                <a:gridCol w="171313">
                  <a:extLst>
                    <a:ext uri="{9D8B030D-6E8A-4147-A177-3AD203B41FA5}">
                      <a16:colId xmlns:a16="http://schemas.microsoft.com/office/drawing/2014/main" val="2593742434"/>
                    </a:ext>
                  </a:extLst>
                </a:gridCol>
                <a:gridCol w="105811">
                  <a:extLst>
                    <a:ext uri="{9D8B030D-6E8A-4147-A177-3AD203B41FA5}">
                      <a16:colId xmlns:a16="http://schemas.microsoft.com/office/drawing/2014/main" val="504200865"/>
                    </a:ext>
                  </a:extLst>
                </a:gridCol>
                <a:gridCol w="115888">
                  <a:extLst>
                    <a:ext uri="{9D8B030D-6E8A-4147-A177-3AD203B41FA5}">
                      <a16:colId xmlns:a16="http://schemas.microsoft.com/office/drawing/2014/main" val="3826753061"/>
                    </a:ext>
                  </a:extLst>
                </a:gridCol>
                <a:gridCol w="146120">
                  <a:extLst>
                    <a:ext uri="{9D8B030D-6E8A-4147-A177-3AD203B41FA5}">
                      <a16:colId xmlns:a16="http://schemas.microsoft.com/office/drawing/2014/main" val="2325567239"/>
                    </a:ext>
                  </a:extLst>
                </a:gridCol>
                <a:gridCol w="125965">
                  <a:extLst>
                    <a:ext uri="{9D8B030D-6E8A-4147-A177-3AD203B41FA5}">
                      <a16:colId xmlns:a16="http://schemas.microsoft.com/office/drawing/2014/main" val="3822469872"/>
                    </a:ext>
                  </a:extLst>
                </a:gridCol>
                <a:gridCol w="302317">
                  <a:extLst>
                    <a:ext uri="{9D8B030D-6E8A-4147-A177-3AD203B41FA5}">
                      <a16:colId xmlns:a16="http://schemas.microsoft.com/office/drawing/2014/main" val="2916672211"/>
                    </a:ext>
                  </a:extLst>
                </a:gridCol>
                <a:gridCol w="322472">
                  <a:extLst>
                    <a:ext uri="{9D8B030D-6E8A-4147-A177-3AD203B41FA5}">
                      <a16:colId xmlns:a16="http://schemas.microsoft.com/office/drawing/2014/main" val="3345668953"/>
                    </a:ext>
                  </a:extLst>
                </a:gridCol>
                <a:gridCol w="387974">
                  <a:extLst>
                    <a:ext uri="{9D8B030D-6E8A-4147-A177-3AD203B41FA5}">
                      <a16:colId xmlns:a16="http://schemas.microsoft.com/office/drawing/2014/main" val="722240814"/>
                    </a:ext>
                  </a:extLst>
                </a:gridCol>
                <a:gridCol w="377896">
                  <a:extLst>
                    <a:ext uri="{9D8B030D-6E8A-4147-A177-3AD203B41FA5}">
                      <a16:colId xmlns:a16="http://schemas.microsoft.com/office/drawing/2014/main" val="2016071988"/>
                    </a:ext>
                  </a:extLst>
                </a:gridCol>
                <a:gridCol w="357742">
                  <a:extLst>
                    <a:ext uri="{9D8B030D-6E8A-4147-A177-3AD203B41FA5}">
                      <a16:colId xmlns:a16="http://schemas.microsoft.com/office/drawing/2014/main" val="2620978498"/>
                    </a:ext>
                  </a:extLst>
                </a:gridCol>
                <a:gridCol w="342626">
                  <a:extLst>
                    <a:ext uri="{9D8B030D-6E8A-4147-A177-3AD203B41FA5}">
                      <a16:colId xmlns:a16="http://schemas.microsoft.com/office/drawing/2014/main" val="1652683910"/>
                    </a:ext>
                  </a:extLst>
                </a:gridCol>
                <a:gridCol w="347665">
                  <a:extLst>
                    <a:ext uri="{9D8B030D-6E8A-4147-A177-3AD203B41FA5}">
                      <a16:colId xmlns:a16="http://schemas.microsoft.com/office/drawing/2014/main" val="442980133"/>
                    </a:ext>
                  </a:extLst>
                </a:gridCol>
                <a:gridCol w="322472">
                  <a:extLst>
                    <a:ext uri="{9D8B030D-6E8A-4147-A177-3AD203B41FA5}">
                      <a16:colId xmlns:a16="http://schemas.microsoft.com/office/drawing/2014/main" val="590510787"/>
                    </a:ext>
                  </a:extLst>
                </a:gridCol>
                <a:gridCol w="337588">
                  <a:extLst>
                    <a:ext uri="{9D8B030D-6E8A-4147-A177-3AD203B41FA5}">
                      <a16:colId xmlns:a16="http://schemas.microsoft.com/office/drawing/2014/main" val="3405917695"/>
                    </a:ext>
                  </a:extLst>
                </a:gridCol>
                <a:gridCol w="398051">
                  <a:extLst>
                    <a:ext uri="{9D8B030D-6E8A-4147-A177-3AD203B41FA5}">
                      <a16:colId xmlns:a16="http://schemas.microsoft.com/office/drawing/2014/main" val="2695834450"/>
                    </a:ext>
                  </a:extLst>
                </a:gridCol>
                <a:gridCol w="398051">
                  <a:extLst>
                    <a:ext uri="{9D8B030D-6E8A-4147-A177-3AD203B41FA5}">
                      <a16:colId xmlns:a16="http://schemas.microsoft.com/office/drawing/2014/main" val="2178217563"/>
                    </a:ext>
                  </a:extLst>
                </a:gridCol>
              </a:tblGrid>
              <a:tr h="294851">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4">
                  <a:txBody>
                    <a:bodyPr/>
                    <a:lstStyle/>
                    <a:p>
                      <a:pPr algn="ctr" rtl="0" fontAlgn="ctr"/>
                      <a:r>
                        <a:rPr lang="fr-FR" sz="600" b="1" i="0">
                          <a:effectLst/>
                          <a:latin typeface="Calibri" panose="020F0502020204030204" pitchFamily="34" charset="0"/>
                        </a:rPr>
                        <a:t>TESTS RESULTS (NR: Non reactive test, RE: reactive test, INV: invalid test, P: HIV pos serology, N: HIV negative serology, I: HIV Inconclusive serology) </a:t>
                      </a:r>
                      <a:endParaRPr lang="fr-FR" sz="500" b="1">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ADAD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61971582"/>
                  </a:ext>
                </a:extLst>
              </a:tr>
              <a:tr h="117940">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rowSpan="4" gridSpan="3">
                  <a:txBody>
                    <a:bodyPr/>
                    <a:lstStyle/>
                    <a:p>
                      <a:pPr algn="ctr" rtl="0" fontAlgn="ctr">
                        <a:buNone/>
                      </a:pPr>
                      <a:r>
                        <a:rPr lang="fr-FR" sz="500" b="1">
                          <a:effectLst/>
                        </a:rPr>
                        <a:t>Hepatitis B</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rowSpan="4" hMerge="1">
                  <a:txBody>
                    <a:bodyPr/>
                    <a:lstStyle/>
                    <a:p>
                      <a:endParaRPr lang="fr-FR"/>
                    </a:p>
                  </a:txBody>
                  <a:tcPr/>
                </a:tc>
                <a:tc rowSpan="4" hMerge="1">
                  <a:txBody>
                    <a:bodyPr/>
                    <a:lstStyle/>
                    <a:p>
                      <a:endParaRPr lang="fr-FR"/>
                    </a:p>
                  </a:txBody>
                  <a:tcPr/>
                </a:tc>
                <a:tc rowSpan="4" gridSpan="3">
                  <a:txBody>
                    <a:bodyPr/>
                    <a:lstStyle/>
                    <a:p>
                      <a:pPr algn="ctr" rtl="0" fontAlgn="ctr">
                        <a:buNone/>
                      </a:pPr>
                      <a:r>
                        <a:rPr lang="fr-FR" sz="500" b="1" err="1">
                          <a:effectLst/>
                        </a:rPr>
                        <a:t>Hepatitis</a:t>
                      </a:r>
                      <a:r>
                        <a:rPr lang="fr-FR" sz="500" b="1">
                          <a:effectLst/>
                        </a:rPr>
                        <a:t> C</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rowSpan="4" hMerge="1">
                  <a:txBody>
                    <a:bodyPr/>
                    <a:lstStyle/>
                    <a:p>
                      <a:endParaRPr lang="fr-FR"/>
                    </a:p>
                  </a:txBody>
                  <a:tcPr/>
                </a:tc>
                <a:tc rowSpan="4" hMerge="1">
                  <a:txBody>
                    <a:bodyPr/>
                    <a:lstStyle/>
                    <a:p>
                      <a:endParaRPr lang="fr-FR"/>
                    </a:p>
                  </a:txBody>
                  <a:tcPr/>
                </a:tc>
                <a:tc rowSpan="4" gridSpan="3">
                  <a:txBody>
                    <a:bodyPr/>
                    <a:lstStyle/>
                    <a:p>
                      <a:pPr algn="ctr" rtl="0" fontAlgn="ctr">
                        <a:buNone/>
                      </a:pPr>
                      <a:r>
                        <a:rPr lang="fr-FR" sz="500" b="1">
                          <a:effectLst/>
                        </a:rPr>
                        <a:t>syphilis (dual HIV syphilis test or syphilis single test)</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rowSpan="4" hMerge="1">
                  <a:txBody>
                    <a:bodyPr/>
                    <a:lstStyle/>
                    <a:p>
                      <a:endParaRPr lang="fr-FR"/>
                    </a:p>
                  </a:txBody>
                  <a:tcPr/>
                </a:tc>
                <a:tc rowSpan="4" hMerge="1">
                  <a:txBody>
                    <a:bodyPr/>
                    <a:lstStyle/>
                    <a:p>
                      <a:endParaRPr lang="fr-FR"/>
                    </a:p>
                  </a:txBody>
                  <a:tcPr/>
                </a:tc>
                <a:tc gridSpan="15">
                  <a:txBody>
                    <a:bodyPr/>
                    <a:lstStyle/>
                    <a:p>
                      <a:pPr algn="ctr" rtl="0" fontAlgn="b"/>
                      <a:r>
                        <a:rPr lang="fr-FR" sz="500" b="1">
                          <a:effectLst/>
                        </a:rPr>
                        <a:t>HIV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873691219"/>
                  </a:ext>
                </a:extLst>
              </a:tr>
              <a:tr h="79626">
                <a:tc rowSpan="3">
                  <a:txBody>
                    <a:bodyPr/>
                    <a:lstStyle/>
                    <a:p>
                      <a:pPr algn="ctr" rtl="0" fontAlgn="ctr">
                        <a:buNone/>
                      </a:pPr>
                      <a:r>
                        <a:rPr lang="fr-FR" sz="500" b="1">
                          <a:effectLst/>
                        </a:rPr>
                        <a:t>N°</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3">
                  <a:txBody>
                    <a:bodyPr/>
                    <a:lstStyle/>
                    <a:p>
                      <a:pPr algn="ctr" rtl="0" fontAlgn="ctr">
                        <a:buNone/>
                      </a:pPr>
                      <a:r>
                        <a:rPr lang="fr-FR" sz="500" b="1">
                          <a:effectLst/>
                        </a:rPr>
                        <a:t>Date (JJ/MM/AAAA)</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3">
                  <a:txBody>
                    <a:bodyPr/>
                    <a:lstStyle/>
                    <a:p>
                      <a:pPr algn="ctr" rtl="0" fontAlgn="ctr">
                        <a:buNone/>
                      </a:pPr>
                      <a:r>
                        <a:rPr lang="fr-FR" sz="500" b="1">
                          <a:effectLst/>
                        </a:rPr>
                        <a:t>Code or ID client</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3">
                  <a:txBody>
                    <a:bodyPr/>
                    <a:lstStyle/>
                    <a:p>
                      <a:pPr algn="ctr" rtl="0" fontAlgn="ctr">
                        <a:buNone/>
                      </a:pPr>
                      <a:r>
                        <a:rPr lang="fr-FR" sz="500" b="1">
                          <a:effectLst/>
                        </a:rPr>
                        <a:t>Sex (M/F)</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3">
                  <a:txBody>
                    <a:bodyPr/>
                    <a:lstStyle/>
                    <a:p>
                      <a:pPr algn="ctr" rtl="0" fontAlgn="ctr">
                        <a:buNone/>
                      </a:pPr>
                      <a:r>
                        <a:rPr lang="fr-FR" sz="500" b="1">
                          <a:effectLst/>
                        </a:rPr>
                        <a:t>Age (year)</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3">
                  <a:txBody>
                    <a:bodyPr/>
                    <a:lstStyle/>
                    <a:p>
                      <a:pPr algn="ctr" rtl="0" fontAlgn="ctr">
                        <a:buNone/>
                      </a:pPr>
                      <a:r>
                        <a:rPr lang="fr-FR" sz="500" b="1">
                          <a:effectLst/>
                        </a:rPr>
                        <a:t>place of residence</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2" gridSpan="2">
                  <a:txBody>
                    <a:bodyPr/>
                    <a:lstStyle/>
                    <a:p>
                      <a:pPr algn="ctr" rtl="0" fontAlgn="ctr">
                        <a:buNone/>
                      </a:pPr>
                      <a:r>
                        <a:rPr lang="fr-FR" sz="500" b="1">
                          <a:effectLst/>
                        </a:rPr>
                        <a:t>HIV counselling </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2" hMerge="1">
                  <a:txBody>
                    <a:bodyPr/>
                    <a:lstStyle/>
                    <a:p>
                      <a:endParaRPr lang="fr-FR"/>
                    </a:p>
                  </a:txBody>
                  <a:tcPr/>
                </a:tc>
                <a:tc gridSpan="3">
                  <a:txBody>
                    <a:bodyPr/>
                    <a:lstStyle/>
                    <a:p>
                      <a:pPr algn="ctr" rtl="0" fontAlgn="ctr">
                        <a:buNone/>
                      </a:pPr>
                      <a:r>
                        <a:rPr lang="fr-FR" sz="500" b="1">
                          <a:effectLst/>
                        </a:rPr>
                        <a:t>HIV testing history</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hMerge="1">
                  <a:txBody>
                    <a:bodyPr/>
                    <a:lstStyle/>
                    <a:p>
                      <a:endParaRPr lang="fr-FR"/>
                    </a:p>
                  </a:txBody>
                  <a:tcPr/>
                </a:tc>
                <a:tc h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rowSpan="3" gridSpan="3">
                  <a:txBody>
                    <a:bodyPr/>
                    <a:lstStyle/>
                    <a:p>
                      <a:pPr algn="ctr" rtl="0" fontAlgn="ctr">
                        <a:buNone/>
                      </a:pPr>
                      <a:r>
                        <a:rPr lang="fr-FR" sz="500" b="1">
                          <a:effectLst/>
                        </a:rPr>
                        <a:t>Assay 1 HIV single test or HIV/syphilis dual test</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rowSpan="3" hMerge="1">
                  <a:txBody>
                    <a:bodyPr/>
                    <a:lstStyle/>
                    <a:p>
                      <a:endParaRPr lang="fr-FR"/>
                    </a:p>
                  </a:txBody>
                  <a:tcPr/>
                </a:tc>
                <a:tc rowSpan="3" hMerge="1">
                  <a:txBody>
                    <a:bodyPr/>
                    <a:lstStyle/>
                    <a:p>
                      <a:endParaRPr lang="fr-FR"/>
                    </a:p>
                  </a:txBody>
                  <a:tcPr/>
                </a:tc>
                <a:tc rowSpan="3" gridSpan="3">
                  <a:txBody>
                    <a:bodyPr/>
                    <a:lstStyle/>
                    <a:p>
                      <a:pPr algn="ctr" rtl="0" fontAlgn="ctr">
                        <a:buNone/>
                      </a:pPr>
                      <a:r>
                        <a:rPr lang="fr-FR" sz="500" b="1">
                          <a:effectLst/>
                        </a:rPr>
                        <a:t>Assay 2</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rowSpan="3" hMerge="1">
                  <a:txBody>
                    <a:bodyPr/>
                    <a:lstStyle/>
                    <a:p>
                      <a:endParaRPr lang="fr-FR"/>
                    </a:p>
                  </a:txBody>
                  <a:tcPr/>
                </a:tc>
                <a:tc rowSpan="3" hMerge="1">
                  <a:txBody>
                    <a:bodyPr/>
                    <a:lstStyle/>
                    <a:p>
                      <a:endParaRPr lang="fr-FR"/>
                    </a:p>
                  </a:txBody>
                  <a:tcPr/>
                </a:tc>
                <a:tc rowSpan="3" gridSpan="3">
                  <a:txBody>
                    <a:bodyPr/>
                    <a:lstStyle/>
                    <a:p>
                      <a:pPr algn="ctr" rtl="0" fontAlgn="ctr">
                        <a:buNone/>
                      </a:pPr>
                      <a:r>
                        <a:rPr lang="fr-FR" sz="500" b="1">
                          <a:effectLst/>
                        </a:rPr>
                        <a:t>Assay 3 </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rowSpan="3" hMerge="1">
                  <a:txBody>
                    <a:bodyPr/>
                    <a:lstStyle/>
                    <a:p>
                      <a:endParaRPr lang="fr-FR"/>
                    </a:p>
                  </a:txBody>
                  <a:tcPr/>
                </a:tc>
                <a:tc rowSpan="3" hMerge="1">
                  <a:txBody>
                    <a:bodyPr/>
                    <a:lstStyle/>
                    <a:p>
                      <a:endParaRPr lang="fr-FR"/>
                    </a:p>
                  </a:txBody>
                  <a:tcPr/>
                </a:tc>
                <a:tc rowSpan="3" gridSpan="3">
                  <a:txBody>
                    <a:bodyPr/>
                    <a:lstStyle/>
                    <a:p>
                      <a:pPr algn="ctr" rtl="0" fontAlgn="ctr">
                        <a:buNone/>
                      </a:pPr>
                      <a:r>
                        <a:rPr lang="fr-FR" sz="500" b="1">
                          <a:effectLst/>
                        </a:rPr>
                        <a:t>Repeated Assay 1 (if applicable)</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rowSpan="3" hMerge="1">
                  <a:txBody>
                    <a:bodyPr/>
                    <a:lstStyle/>
                    <a:p>
                      <a:endParaRPr lang="fr-FR"/>
                    </a:p>
                  </a:txBody>
                  <a:tcPr/>
                </a:tc>
                <a:tc rowSpan="3" hMerge="1">
                  <a:txBody>
                    <a:bodyPr/>
                    <a:lstStyle/>
                    <a:p>
                      <a:endParaRPr lang="fr-FR"/>
                    </a:p>
                  </a:txBody>
                  <a:tcPr/>
                </a:tc>
                <a:tc rowSpan="3" gridSpan="3">
                  <a:txBody>
                    <a:bodyPr/>
                    <a:lstStyle/>
                    <a:p>
                      <a:pPr algn="ctr" rtl="0" fontAlgn="ctr">
                        <a:buNone/>
                      </a:pPr>
                      <a:r>
                        <a:rPr lang="fr-FR" sz="500" b="1">
                          <a:effectLst/>
                        </a:rPr>
                        <a:t>HIV serology Final Result</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rowSpan="3" hMerge="1">
                  <a:txBody>
                    <a:bodyPr/>
                    <a:lstStyle/>
                    <a:p>
                      <a:endParaRPr lang="fr-FR"/>
                    </a:p>
                  </a:txBody>
                  <a:tcPr/>
                </a:tc>
                <a:tc rowSpan="3" hMerge="1">
                  <a:txBody>
                    <a:bodyPr/>
                    <a:lstStyle/>
                    <a:p>
                      <a:endParaRPr lang="fr-FR"/>
                    </a:p>
                  </a:txBody>
                  <a:tcPr/>
                </a:tc>
                <a:tc rowSpan="2" gridSpan="3">
                  <a:txBody>
                    <a:bodyPr/>
                    <a:lstStyle/>
                    <a:p>
                      <a:pPr algn="ctr" rtl="0" fontAlgn="ctr">
                        <a:buNone/>
                      </a:pPr>
                      <a:r>
                        <a:rPr lang="fr-FR" sz="500" b="1">
                          <a:effectLst/>
                        </a:rPr>
                        <a:t>HIVST /ST distribution</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2" hMerge="1">
                  <a:txBody>
                    <a:bodyPr/>
                    <a:lstStyle/>
                    <a:p>
                      <a:endParaRPr lang="fr-FR"/>
                    </a:p>
                  </a:txBody>
                  <a:tcPr/>
                </a:tc>
                <a:tc rowSpan="2" hMerge="1">
                  <a:txBody>
                    <a:bodyPr/>
                    <a:lstStyle/>
                    <a:p>
                      <a:endParaRPr lang="fr-FR"/>
                    </a:p>
                  </a:txBody>
                  <a:tcPr/>
                </a:tc>
                <a:tc rowSpan="2" gridSpan="2">
                  <a:txBody>
                    <a:bodyPr/>
                    <a:lstStyle/>
                    <a:p>
                      <a:pPr algn="ctr" rtl="0" fontAlgn="ctr">
                        <a:buNone/>
                      </a:pPr>
                      <a:r>
                        <a:rPr lang="fr-FR" sz="500" b="1">
                          <a:effectLst/>
                        </a:rPr>
                        <a:t>Partners sevices</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2" hMerge="1">
                  <a:txBody>
                    <a:bodyPr/>
                    <a:lstStyle/>
                    <a:p>
                      <a:endParaRPr lang="fr-FR"/>
                    </a:p>
                  </a:txBody>
                  <a:tcPr/>
                </a:tc>
                <a:tc rowSpan="2">
                  <a:txBody>
                    <a:bodyPr/>
                    <a:lstStyle/>
                    <a:p>
                      <a:pPr algn="ctr" rtl="0" fontAlgn="ctr">
                        <a:buNone/>
                      </a:pPr>
                      <a:r>
                        <a:rPr lang="fr-FR" sz="500" b="1">
                          <a:effectLst/>
                        </a:rPr>
                        <a:t>if Hep B pos client</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2">
                  <a:txBody>
                    <a:bodyPr/>
                    <a:lstStyle/>
                    <a:p>
                      <a:pPr algn="ctr" rtl="0" fontAlgn="ctr">
                        <a:buNone/>
                      </a:pPr>
                      <a:r>
                        <a:rPr lang="fr-FR" sz="500" b="1">
                          <a:effectLst/>
                        </a:rPr>
                        <a:t>If hep C pos client</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2">
                  <a:txBody>
                    <a:bodyPr/>
                    <a:lstStyle/>
                    <a:p>
                      <a:pPr algn="ctr" rtl="0" fontAlgn="ctr">
                        <a:buNone/>
                      </a:pPr>
                      <a:r>
                        <a:rPr lang="fr-FR" sz="500" b="1">
                          <a:effectLst/>
                        </a:rPr>
                        <a:t>If Syphilis pos client</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2">
                  <a:txBody>
                    <a:bodyPr/>
                    <a:lstStyle/>
                    <a:p>
                      <a:pPr algn="ctr" rtl="0" fontAlgn="ctr">
                        <a:buNone/>
                      </a:pPr>
                      <a:r>
                        <a:rPr lang="fr-FR" sz="500" b="1">
                          <a:effectLst/>
                        </a:rPr>
                        <a:t>If HIV pos status</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2">
                  <a:txBody>
                    <a:bodyPr/>
                    <a:lstStyle/>
                    <a:p>
                      <a:pPr algn="ctr" rtl="0" fontAlgn="ctr">
                        <a:buNone/>
                      </a:pPr>
                      <a:r>
                        <a:rPr lang="fr-FR" sz="500" b="1">
                          <a:effectLst/>
                        </a:rPr>
                        <a:t>if HIV neg status</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3">
                  <a:txBody>
                    <a:bodyPr/>
                    <a:lstStyle/>
                    <a:p>
                      <a:pPr algn="ctr" rtl="0" fontAlgn="ctr">
                        <a:buNone/>
                      </a:pPr>
                      <a:r>
                        <a:rPr lang="fr-FR" sz="500" b="1">
                          <a:effectLst/>
                        </a:rPr>
                        <a:t>Tester name or intials </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rowSpan="3">
                  <a:txBody>
                    <a:bodyPr/>
                    <a:lstStyle/>
                    <a:p>
                      <a:pPr algn="ctr" rtl="0" fontAlgn="ctr">
                        <a:buNone/>
                      </a:pPr>
                      <a:r>
                        <a:rPr lang="fr-FR" sz="500" b="1">
                          <a:effectLst/>
                        </a:rPr>
                        <a:t>comments</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3604995786"/>
                  </a:ext>
                </a:extLst>
              </a:tr>
              <a:tr h="152691">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gridSpan="2" vMerge="1">
                  <a:txBody>
                    <a:bodyPr/>
                    <a:lstStyle/>
                    <a:p>
                      <a:endParaRPr lang="fr-FR"/>
                    </a:p>
                  </a:txBody>
                  <a:tcPr/>
                </a:tc>
                <a:tc hMerge="1" vMerge="1">
                  <a:txBody>
                    <a:bodyPr/>
                    <a:lstStyle/>
                    <a:p>
                      <a:endParaRPr lang="fr-FR"/>
                    </a:p>
                  </a:txBody>
                  <a:tcPr/>
                </a:tc>
                <a:tc rowSpan="2">
                  <a:txBody>
                    <a:bodyPr/>
                    <a:lstStyle/>
                    <a:p>
                      <a:pPr algn="ctr" rtl="0" fontAlgn="ctr">
                        <a:buNone/>
                      </a:pPr>
                      <a:r>
                        <a:rPr lang="fr-FR" sz="500" b="1">
                          <a:effectLst/>
                        </a:rPr>
                        <a:t>never tested before</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gridSpan="2">
                  <a:txBody>
                    <a:bodyPr/>
                    <a:lstStyle/>
                    <a:p>
                      <a:pPr algn="ctr" rtl="0" fontAlgn="ctr"/>
                      <a:r>
                        <a:rPr lang="fr-FR" sz="500" b="1">
                          <a:effectLst/>
                        </a:rPr>
                        <a:t>if tested before</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h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2" vMerge="1">
                  <a:txBody>
                    <a:bodyPr/>
                    <a:lstStyle/>
                    <a:p>
                      <a:endParaRPr lang="fr-FR"/>
                    </a:p>
                  </a:txBody>
                  <a:tcPr/>
                </a:tc>
                <a:tc hMerge="1"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11731032"/>
                  </a:ext>
                </a:extLst>
              </a:tr>
              <a:tr h="398132">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rtl="0" fontAlgn="ctr"/>
                      <a:r>
                        <a:rPr lang="fr-FR" sz="500" b="1">
                          <a:effectLst/>
                        </a:rPr>
                        <a:t>pre-test (Y/N)</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fr-FR" sz="500" b="1">
                          <a:effectLst/>
                        </a:rPr>
                        <a:t>post-test (Y/N)</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vMerge="1">
                  <a:txBody>
                    <a:bodyPr/>
                    <a:lstStyle/>
                    <a:p>
                      <a:endParaRPr lang="fr-FR"/>
                    </a:p>
                  </a:txBody>
                  <a:tcPr/>
                </a:tc>
                <a:tc>
                  <a:txBody>
                    <a:bodyPr/>
                    <a:lstStyle/>
                    <a:p>
                      <a:pPr algn="ctr" rtl="0" fontAlgn="ctr"/>
                      <a:r>
                        <a:rPr lang="fr-FR" sz="500" b="1">
                          <a:effectLst/>
                        </a:rPr>
                        <a:t>Date (DD/MM/YY)</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fr-FR" sz="500" b="1">
                          <a:effectLst/>
                        </a:rPr>
                        <a:t>results</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ctr" rtl="0" fontAlgn="ctr"/>
                      <a:r>
                        <a:rPr lang="fr-FR" sz="500" b="1">
                          <a:effectLst/>
                        </a:rPr>
                        <a:t>Y/N</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fr-FR" sz="500" b="1">
                          <a:effectLst/>
                        </a:rPr>
                        <a:t>Nb for primary distrib</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fr-FR" sz="500" b="1">
                          <a:effectLst/>
                        </a:rPr>
                        <a:t>Nb for secondary distrib</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fr-FR" sz="500" b="1">
                          <a:effectLst/>
                        </a:rPr>
                        <a:t>proposition done (Y/N)</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fr-FR" sz="500" b="1">
                          <a:effectLst/>
                        </a:rPr>
                        <a:t>proposition accepted (Y/N)</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fr-FR" sz="500" b="1">
                          <a:effectLst/>
                        </a:rPr>
                        <a:t>referal for care services (Y/N)</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fr-FR" sz="500" b="1">
                          <a:effectLst/>
                        </a:rPr>
                        <a:t>referal for care services (Y/N)</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fr-FR" sz="500" b="1">
                          <a:effectLst/>
                        </a:rPr>
                        <a:t>referal for care services (Y/N)</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fr-FR" sz="500" b="1">
                          <a:effectLst/>
                        </a:rPr>
                        <a:t>referal for care services (Y/N)</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fr-FR" sz="500" b="1">
                          <a:effectLst/>
                        </a:rPr>
                        <a:t>referal for prevention services (Y/N)</a:t>
                      </a: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152869288"/>
                  </a:ext>
                </a:extLst>
              </a:tr>
              <a:tr h="159253">
                <a:tc>
                  <a:txBody>
                    <a:bodyPr/>
                    <a:lstStyle/>
                    <a:p>
                      <a:pPr algn="ctr" rtl="0" fontAlgn="ctr"/>
                      <a:r>
                        <a:rPr lang="fr-FR" sz="500" b="1">
                          <a:effectLst/>
                        </a:rPr>
                        <a:t>1</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774546695"/>
                  </a:ext>
                </a:extLst>
              </a:tr>
              <a:tr h="159253">
                <a:tc>
                  <a:txBody>
                    <a:bodyPr/>
                    <a:lstStyle/>
                    <a:p>
                      <a:pPr algn="ctr" rtl="0" fontAlgn="ctr"/>
                      <a:r>
                        <a:rPr lang="fr-FR" sz="500" b="1">
                          <a:effectLst/>
                        </a:rPr>
                        <a:t>2</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542900406"/>
                  </a:ext>
                </a:extLst>
              </a:tr>
              <a:tr h="159253">
                <a:tc>
                  <a:txBody>
                    <a:bodyPr/>
                    <a:lstStyle/>
                    <a:p>
                      <a:pPr algn="ctr" rtl="0" fontAlgn="ctr"/>
                      <a:r>
                        <a:rPr lang="fr-FR" sz="500" b="1">
                          <a:effectLst/>
                        </a:rPr>
                        <a:t>3</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012218264"/>
                  </a:ext>
                </a:extLst>
              </a:tr>
              <a:tr h="159253">
                <a:tc>
                  <a:txBody>
                    <a:bodyPr/>
                    <a:lstStyle/>
                    <a:p>
                      <a:pPr algn="ctr" rtl="0" fontAlgn="ctr"/>
                      <a:r>
                        <a:rPr lang="fr-FR" sz="500" b="1">
                          <a:effectLst/>
                        </a:rPr>
                        <a:t>4</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512058841"/>
                  </a:ext>
                </a:extLst>
              </a:tr>
              <a:tr h="159253">
                <a:tc>
                  <a:txBody>
                    <a:bodyPr/>
                    <a:lstStyle/>
                    <a:p>
                      <a:pPr algn="ctr" rtl="0" fontAlgn="ctr"/>
                      <a:r>
                        <a:rPr lang="fr-FR" sz="500" b="1">
                          <a:effectLst/>
                        </a:rPr>
                        <a:t>5</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852017287"/>
                  </a:ext>
                </a:extLst>
              </a:tr>
              <a:tr h="159253">
                <a:tc>
                  <a:txBody>
                    <a:bodyPr/>
                    <a:lstStyle/>
                    <a:p>
                      <a:pPr algn="ctr" rtl="0" fontAlgn="ctr"/>
                      <a:r>
                        <a:rPr lang="fr-FR" sz="500" b="1">
                          <a:effectLst/>
                        </a:rPr>
                        <a:t>6</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223002809"/>
                  </a:ext>
                </a:extLst>
              </a:tr>
              <a:tr h="159253">
                <a:tc>
                  <a:txBody>
                    <a:bodyPr/>
                    <a:lstStyle/>
                    <a:p>
                      <a:pPr algn="ctr" rtl="0" fontAlgn="ctr"/>
                      <a:r>
                        <a:rPr lang="fr-FR" sz="500" b="1">
                          <a:effectLst/>
                        </a:rPr>
                        <a:t>7</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959395238"/>
                  </a:ext>
                </a:extLst>
              </a:tr>
              <a:tr h="159253">
                <a:tc>
                  <a:txBody>
                    <a:bodyPr/>
                    <a:lstStyle/>
                    <a:p>
                      <a:pPr algn="ctr" rtl="0" fontAlgn="ctr"/>
                      <a:r>
                        <a:rPr lang="fr-FR" sz="500" b="1">
                          <a:effectLst/>
                        </a:rPr>
                        <a:t>8</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078797951"/>
                  </a:ext>
                </a:extLst>
              </a:tr>
              <a:tr h="159253">
                <a:tc>
                  <a:txBody>
                    <a:bodyPr/>
                    <a:lstStyle/>
                    <a:p>
                      <a:pPr algn="ctr" rtl="0" fontAlgn="ctr"/>
                      <a:r>
                        <a:rPr lang="fr-FR" sz="500" b="1">
                          <a:effectLst/>
                        </a:rPr>
                        <a:t>9</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917770938"/>
                  </a:ext>
                </a:extLst>
              </a:tr>
              <a:tr h="159253">
                <a:tc>
                  <a:txBody>
                    <a:bodyPr/>
                    <a:lstStyle/>
                    <a:p>
                      <a:pPr algn="ctr" rtl="0" fontAlgn="ctr"/>
                      <a:r>
                        <a:rPr lang="fr-FR" sz="500" b="1">
                          <a:effectLst/>
                        </a:rPr>
                        <a:t>10</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542694344"/>
                  </a:ext>
                </a:extLst>
              </a:tr>
              <a:tr h="159253">
                <a:tc>
                  <a:txBody>
                    <a:bodyPr/>
                    <a:lstStyle/>
                    <a:p>
                      <a:pPr algn="ctr" rtl="0" fontAlgn="ctr"/>
                      <a:r>
                        <a:rPr lang="fr-FR" sz="500" b="1">
                          <a:effectLst/>
                        </a:rPr>
                        <a:t>11</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722744524"/>
                  </a:ext>
                </a:extLst>
              </a:tr>
              <a:tr h="159253">
                <a:tc>
                  <a:txBody>
                    <a:bodyPr/>
                    <a:lstStyle/>
                    <a:p>
                      <a:pPr algn="ctr" rtl="0" fontAlgn="ctr"/>
                      <a:r>
                        <a:rPr lang="fr-FR" sz="500" b="1">
                          <a:effectLst/>
                        </a:rPr>
                        <a:t>12</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756097216"/>
                  </a:ext>
                </a:extLst>
              </a:tr>
              <a:tr h="159253">
                <a:tc>
                  <a:txBody>
                    <a:bodyPr/>
                    <a:lstStyle/>
                    <a:p>
                      <a:pPr algn="ctr" rtl="0" fontAlgn="ctr"/>
                      <a:r>
                        <a:rPr lang="fr-FR" sz="500" b="1">
                          <a:effectLst/>
                        </a:rPr>
                        <a:t>13</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254376766"/>
                  </a:ext>
                </a:extLst>
              </a:tr>
              <a:tr h="159253">
                <a:tc>
                  <a:txBody>
                    <a:bodyPr/>
                    <a:lstStyle/>
                    <a:p>
                      <a:pPr algn="ctr" rtl="0" fontAlgn="ctr"/>
                      <a:r>
                        <a:rPr lang="fr-FR" sz="500" b="1">
                          <a:effectLst/>
                        </a:rPr>
                        <a:t>14</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684098705"/>
                  </a:ext>
                </a:extLst>
              </a:tr>
              <a:tr h="159253">
                <a:tc>
                  <a:txBody>
                    <a:bodyPr/>
                    <a:lstStyle/>
                    <a:p>
                      <a:pPr algn="ctr" rtl="0" fontAlgn="ctr"/>
                      <a:r>
                        <a:rPr lang="fr-FR" sz="500" b="1">
                          <a:effectLst/>
                        </a:rPr>
                        <a:t>15</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276691416"/>
                  </a:ext>
                </a:extLst>
              </a:tr>
              <a:tr h="159253">
                <a:tc>
                  <a:txBody>
                    <a:bodyPr/>
                    <a:lstStyle/>
                    <a:p>
                      <a:pPr algn="ctr" rtl="0" fontAlgn="ctr"/>
                      <a:r>
                        <a:rPr lang="fr-FR" sz="500" b="1">
                          <a:effectLst/>
                        </a:rPr>
                        <a:t>16</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726896411"/>
                  </a:ext>
                </a:extLst>
              </a:tr>
              <a:tr h="159253">
                <a:tc>
                  <a:txBody>
                    <a:bodyPr/>
                    <a:lstStyle/>
                    <a:p>
                      <a:pPr algn="ctr" rtl="0" fontAlgn="ctr"/>
                      <a:r>
                        <a:rPr lang="fr-FR" sz="500" b="1">
                          <a:effectLst/>
                        </a:rPr>
                        <a:t>17</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108835580"/>
                  </a:ext>
                </a:extLst>
              </a:tr>
              <a:tr h="159253">
                <a:tc>
                  <a:txBody>
                    <a:bodyPr/>
                    <a:lstStyle/>
                    <a:p>
                      <a:pPr algn="ctr" rtl="0" fontAlgn="ctr"/>
                      <a:r>
                        <a:rPr lang="fr-FR" sz="500" b="1">
                          <a:effectLst/>
                        </a:rPr>
                        <a:t>18</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538453842"/>
                  </a:ext>
                </a:extLst>
              </a:tr>
              <a:tr h="159253">
                <a:tc>
                  <a:txBody>
                    <a:bodyPr/>
                    <a:lstStyle/>
                    <a:p>
                      <a:pPr algn="ctr" rtl="0" fontAlgn="ctr"/>
                      <a:r>
                        <a:rPr lang="fr-FR" sz="500" b="1">
                          <a:effectLst/>
                        </a:rPr>
                        <a:t>19</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272613627"/>
                  </a:ext>
                </a:extLst>
              </a:tr>
              <a:tr h="159253">
                <a:tc>
                  <a:txBody>
                    <a:bodyPr/>
                    <a:lstStyle/>
                    <a:p>
                      <a:pPr algn="ctr" rtl="0" fontAlgn="ctr"/>
                      <a:r>
                        <a:rPr lang="fr-FR" sz="500" b="1">
                          <a:effectLst/>
                        </a:rPr>
                        <a:t>20</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NR</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RE</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a:effectLst/>
                        </a:rPr>
                        <a:t>INV</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P</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N</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algn="ctr" rtl="0" fontAlgn="b"/>
                      <a:r>
                        <a:rPr lang="fr-FR" sz="500" b="1">
                          <a:effectLst/>
                        </a:rPr>
                        <a:t>I</a:t>
                      </a: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524210897"/>
                  </a:ext>
                </a:extLst>
              </a:tr>
              <a:tr h="117940">
                <a:tc gridSpan="11">
                  <a:txBody>
                    <a:bodyPr/>
                    <a:lstStyle/>
                    <a:p>
                      <a:pPr algn="ctr" rtl="0" fontAlgn="ctr"/>
                      <a:r>
                        <a:rPr lang="fr-FR" sz="600" b="1">
                          <a:effectLst/>
                        </a:rPr>
                        <a:t>page total </a:t>
                      </a:r>
                    </a:p>
                  </a:txBody>
                  <a:tcPr marL="15116" marR="15116"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EEAF6"/>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D2F3"/>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ctr"/>
                      <a:endParaRPr lang="fr-FR" sz="700">
                        <a:effectLst/>
                      </a:endParaRPr>
                    </a:p>
                  </a:txBody>
                  <a:tcPr marL="15116" marR="1511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E4D5"/>
                    </a:solid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sz="700">
                        <a:effectLst/>
                      </a:endParaRPr>
                    </a:p>
                  </a:txBody>
                  <a:tcPr marL="15116" marR="15116"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028833705"/>
                  </a:ext>
                </a:extLst>
              </a:tr>
              <a:tr h="79626">
                <a:tc gridSpan="35">
                  <a:txBody>
                    <a:bodyPr/>
                    <a:lstStyle/>
                    <a:p>
                      <a:pPr rtl="0" fontAlgn="t">
                        <a:buNone/>
                      </a:pPr>
                      <a:r>
                        <a:rPr lang="fr-FR" sz="500" b="1">
                          <a:effectLst/>
                        </a:rPr>
                        <a:t>Tester comments:</a:t>
                      </a:r>
                    </a:p>
                  </a:txBody>
                  <a:tcPr marL="15116" marR="15116" marT="0" marB="0">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12">
                  <a:txBody>
                    <a:bodyPr/>
                    <a:lstStyle/>
                    <a:p>
                      <a:pPr rtl="0" fontAlgn="t">
                        <a:buNone/>
                      </a:pPr>
                      <a:r>
                        <a:rPr lang="fr-FR" sz="500" b="1" err="1">
                          <a:effectLst/>
                        </a:rPr>
                        <a:t>supervisor</a:t>
                      </a:r>
                      <a:r>
                        <a:rPr lang="fr-FR" sz="500" b="1">
                          <a:effectLst/>
                        </a:rPr>
                        <a:t> </a:t>
                      </a:r>
                      <a:r>
                        <a:rPr lang="fr-FR" sz="500" b="1" err="1">
                          <a:effectLst/>
                        </a:rPr>
                        <a:t>comments</a:t>
                      </a:r>
                      <a:r>
                        <a:rPr lang="fr-FR" sz="500" b="1">
                          <a:effectLst/>
                        </a:rPr>
                        <a:t>:</a:t>
                      </a:r>
                    </a:p>
                  </a:txBody>
                  <a:tcPr marL="15116" marR="15116"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826966495"/>
                  </a:ext>
                </a:extLst>
              </a:tr>
            </a:tbl>
          </a:graphicData>
        </a:graphic>
      </p:graphicFrame>
      <p:sp>
        <p:nvSpPr>
          <p:cNvPr id="3" name="Rectangle : coins arrondis 2">
            <a:extLst>
              <a:ext uri="{FF2B5EF4-FFF2-40B4-BE49-F238E27FC236}">
                <a16:creationId xmlns:a16="http://schemas.microsoft.com/office/drawing/2014/main" id="{5349BB51-9D19-1069-A8E5-D65B3F044B1D}"/>
              </a:ext>
            </a:extLst>
          </p:cNvPr>
          <p:cNvSpPr/>
          <p:nvPr/>
        </p:nvSpPr>
        <p:spPr>
          <a:xfrm>
            <a:off x="1547446" y="2560320"/>
            <a:ext cx="8609427" cy="2729132"/>
          </a:xfrm>
          <a:prstGeom prst="roundRect">
            <a:avLst/>
          </a:prstGeom>
          <a:solidFill>
            <a:srgbClr val="0070C0"/>
          </a:solidFill>
          <a:ln>
            <a:solidFill>
              <a:schemeClr val="bg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err="1"/>
              <a:t>Make</a:t>
            </a:r>
            <a:r>
              <a:rPr lang="fr-FR" sz="3600"/>
              <a:t> sure </a:t>
            </a:r>
            <a:r>
              <a:rPr lang="fr-FR" sz="3600" err="1"/>
              <a:t>registers</a:t>
            </a:r>
            <a:r>
              <a:rPr lang="fr-FR" sz="3600"/>
              <a:t> are </a:t>
            </a:r>
            <a:r>
              <a:rPr lang="fr-FR" sz="3600" err="1"/>
              <a:t>stored</a:t>
            </a:r>
            <a:r>
              <a:rPr lang="fr-FR" sz="3600"/>
              <a:t> in a </a:t>
            </a:r>
            <a:r>
              <a:rPr lang="fr-FR" sz="3600" err="1"/>
              <a:t>secure</a:t>
            </a:r>
            <a:r>
              <a:rPr lang="fr-FR" sz="3600"/>
              <a:t> place</a:t>
            </a:r>
          </a:p>
        </p:txBody>
      </p:sp>
    </p:spTree>
    <p:extLst>
      <p:ext uri="{BB962C8B-B14F-4D97-AF65-F5344CB8AC3E}">
        <p14:creationId xmlns:p14="http://schemas.microsoft.com/office/powerpoint/2010/main" val="2322700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13972-68BD-3CE0-9AE9-73CD6C56FDE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321E40D-50CD-07BB-B49E-C8386A971313}"/>
              </a:ext>
            </a:extLst>
          </p:cNvPr>
          <p:cNvSpPr>
            <a:spLocks noGrp="1"/>
          </p:cNvSpPr>
          <p:nvPr>
            <p:ph type="title"/>
          </p:nvPr>
        </p:nvSpPr>
        <p:spPr>
          <a:xfrm>
            <a:off x="444795" y="226902"/>
            <a:ext cx="10515600" cy="942814"/>
          </a:xfrm>
        </p:spPr>
        <p:txBody>
          <a:bodyPr anchor="ctr"/>
          <a:lstStyle/>
          <a:p>
            <a:r>
              <a:rPr lang="fr-FR"/>
              <a:t>Exemple of </a:t>
            </a:r>
            <a:r>
              <a:rPr lang="fr-FR" err="1"/>
              <a:t>multidisease</a:t>
            </a:r>
            <a:r>
              <a:rPr lang="fr-FR"/>
              <a:t> </a:t>
            </a:r>
            <a:r>
              <a:rPr lang="fr-FR" err="1"/>
              <a:t>serology</a:t>
            </a:r>
            <a:r>
              <a:rPr lang="fr-FR"/>
              <a:t> </a:t>
            </a:r>
            <a:r>
              <a:rPr lang="fr-FR" err="1"/>
              <a:t>testing</a:t>
            </a:r>
            <a:r>
              <a:rPr lang="fr-FR"/>
              <a:t> </a:t>
            </a:r>
            <a:r>
              <a:rPr lang="fr-FR" err="1"/>
              <a:t>register</a:t>
            </a:r>
            <a:r>
              <a:rPr lang="fr-FR"/>
              <a:t>- General informations</a:t>
            </a:r>
          </a:p>
        </p:txBody>
      </p:sp>
      <p:sp>
        <p:nvSpPr>
          <p:cNvPr id="4" name="Espace réservé du pied de page 3">
            <a:extLst>
              <a:ext uri="{FF2B5EF4-FFF2-40B4-BE49-F238E27FC236}">
                <a16:creationId xmlns:a16="http://schemas.microsoft.com/office/drawing/2014/main" id="{3F39B6DE-2D21-94D4-F6B0-F189A90C7BE4}"/>
              </a:ext>
            </a:extLst>
          </p:cNvPr>
          <p:cNvSpPr>
            <a:spLocks noGrp="1"/>
          </p:cNvSpPr>
          <p:nvPr>
            <p:ph type="ftr" idx="11"/>
          </p:nvPr>
        </p:nvSpPr>
        <p:spPr/>
        <p:txBody>
          <a:bodyPr/>
          <a:lstStyle/>
          <a:p>
            <a:r>
              <a:rPr lang="en-US"/>
              <a:t>QMS non-lab testing sites; training package – v1.0 |  collect, review, analyse and use testing routine data</a:t>
            </a:r>
          </a:p>
        </p:txBody>
      </p:sp>
      <p:sp>
        <p:nvSpPr>
          <p:cNvPr id="5" name="Espace réservé du numéro de diapositive 4">
            <a:extLst>
              <a:ext uri="{FF2B5EF4-FFF2-40B4-BE49-F238E27FC236}">
                <a16:creationId xmlns:a16="http://schemas.microsoft.com/office/drawing/2014/main" id="{7DFF5694-5C0A-7E19-AAB7-CDB3D87FB1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graphicFrame>
        <p:nvGraphicFramePr>
          <p:cNvPr id="7" name="Tableau 6">
            <a:extLst>
              <a:ext uri="{FF2B5EF4-FFF2-40B4-BE49-F238E27FC236}">
                <a16:creationId xmlns:a16="http://schemas.microsoft.com/office/drawing/2014/main" id="{75189317-06A1-6AFD-4EEB-D7451236F347}"/>
              </a:ext>
            </a:extLst>
          </p:cNvPr>
          <p:cNvGraphicFramePr>
            <a:graphicFrameLocks noGrp="1"/>
          </p:cNvGraphicFramePr>
          <p:nvPr>
            <p:extLst>
              <p:ext uri="{D42A27DB-BD31-4B8C-83A1-F6EECF244321}">
                <p14:modId xmlns:p14="http://schemas.microsoft.com/office/powerpoint/2010/main" val="2753993826"/>
              </p:ext>
            </p:extLst>
          </p:nvPr>
        </p:nvGraphicFramePr>
        <p:xfrm>
          <a:off x="444795" y="2482311"/>
          <a:ext cx="4209326" cy="866775"/>
        </p:xfrm>
        <a:graphic>
          <a:graphicData uri="http://schemas.openxmlformats.org/drawingml/2006/table">
            <a:tbl>
              <a:tblPr/>
              <a:tblGrid>
                <a:gridCol w="4209326">
                  <a:extLst>
                    <a:ext uri="{9D8B030D-6E8A-4147-A177-3AD203B41FA5}">
                      <a16:colId xmlns:a16="http://schemas.microsoft.com/office/drawing/2014/main" val="713482177"/>
                    </a:ext>
                  </a:extLst>
                </a:gridCol>
              </a:tblGrid>
              <a:tr h="266700">
                <a:tc>
                  <a:txBody>
                    <a:bodyPr/>
                    <a:lstStyle/>
                    <a:p>
                      <a:pPr rtl="0" fontAlgn="ctr"/>
                      <a:r>
                        <a:rPr lang="fr-FR" sz="1400" b="1">
                          <a:effectLst/>
                        </a:rPr>
                        <a:t>Name and national ID of </a:t>
                      </a:r>
                      <a:r>
                        <a:rPr lang="fr-FR" sz="1400" b="1" err="1">
                          <a:effectLst/>
                        </a:rPr>
                        <a:t>testing</a:t>
                      </a:r>
                      <a:r>
                        <a:rPr lang="fr-FR" sz="1400" b="1">
                          <a:effectLst/>
                        </a:rPr>
                        <a:t> site: </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514217238"/>
                  </a:ext>
                </a:extLst>
              </a:tr>
              <a:tr h="600075">
                <a:tc>
                  <a:txBody>
                    <a:bodyPr/>
                    <a:lstStyle/>
                    <a:p>
                      <a:pPr rtl="0" fontAlgn="ctr"/>
                      <a:r>
                        <a:rPr lang="fr-FR" b="1">
                          <a:effectLst/>
                        </a:rPr>
                        <a:t>Type of </a:t>
                      </a:r>
                      <a:r>
                        <a:rPr lang="fr-FR" b="1" err="1">
                          <a:effectLst/>
                        </a:rPr>
                        <a:t>testing</a:t>
                      </a:r>
                      <a:r>
                        <a:rPr lang="fr-FR" b="1">
                          <a:effectLst/>
                        </a:rPr>
                        <a:t> site/entry point: VCT, TB </a:t>
                      </a:r>
                      <a:r>
                        <a:rPr lang="fr-FR" b="1" err="1">
                          <a:effectLst/>
                        </a:rPr>
                        <a:t>clinic</a:t>
                      </a:r>
                      <a:r>
                        <a:rPr lang="fr-FR" b="1">
                          <a:effectLst/>
                        </a:rPr>
                        <a:t>, STI </a:t>
                      </a:r>
                      <a:r>
                        <a:rPr lang="fr-FR" b="1" err="1">
                          <a:effectLst/>
                        </a:rPr>
                        <a:t>clinic</a:t>
                      </a:r>
                      <a:r>
                        <a:rPr lang="fr-FR" b="1">
                          <a:effectLst/>
                        </a:rPr>
                        <a:t>, </a:t>
                      </a:r>
                      <a:r>
                        <a:rPr lang="fr-FR" b="1" err="1">
                          <a:effectLst/>
                        </a:rPr>
                        <a:t>community</a:t>
                      </a:r>
                      <a:r>
                        <a:rPr lang="fr-FR" b="1">
                          <a:effectLst/>
                        </a:rPr>
                        <a:t>.....</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533877496"/>
                  </a:ext>
                </a:extLst>
              </a:tr>
            </a:tbl>
          </a:graphicData>
        </a:graphic>
      </p:graphicFrame>
      <p:sp>
        <p:nvSpPr>
          <p:cNvPr id="8" name="ZoneTexte 7">
            <a:extLst>
              <a:ext uri="{FF2B5EF4-FFF2-40B4-BE49-F238E27FC236}">
                <a16:creationId xmlns:a16="http://schemas.microsoft.com/office/drawing/2014/main" id="{4DA0FBF8-ABDE-4EDF-9EB2-39DB9A4AB053}"/>
              </a:ext>
            </a:extLst>
          </p:cNvPr>
          <p:cNvSpPr txBox="1"/>
          <p:nvPr/>
        </p:nvSpPr>
        <p:spPr>
          <a:xfrm>
            <a:off x="444795" y="1478988"/>
            <a:ext cx="3545058" cy="369332"/>
          </a:xfrm>
          <a:prstGeom prst="rect">
            <a:avLst/>
          </a:prstGeom>
          <a:noFill/>
        </p:spPr>
        <p:txBody>
          <a:bodyPr wrap="square" rtlCol="0">
            <a:spAutoFit/>
          </a:bodyPr>
          <a:lstStyle/>
          <a:p>
            <a:r>
              <a:rPr lang="fr-FR" sz="1800"/>
              <a:t>Site </a:t>
            </a:r>
            <a:r>
              <a:rPr lang="fr-FR" sz="1800" err="1"/>
              <a:t>general</a:t>
            </a:r>
            <a:r>
              <a:rPr lang="fr-FR" sz="1800"/>
              <a:t> </a:t>
            </a:r>
            <a:r>
              <a:rPr lang="fr-FR" sz="1800" err="1"/>
              <a:t>informatons</a:t>
            </a:r>
            <a:r>
              <a:rPr lang="fr-FR" sz="1800"/>
              <a:t>:</a:t>
            </a:r>
          </a:p>
        </p:txBody>
      </p:sp>
      <p:graphicFrame>
        <p:nvGraphicFramePr>
          <p:cNvPr id="9" name="Tableau 8">
            <a:extLst>
              <a:ext uri="{FF2B5EF4-FFF2-40B4-BE49-F238E27FC236}">
                <a16:creationId xmlns:a16="http://schemas.microsoft.com/office/drawing/2014/main" id="{9CD9EC5F-3BDF-9025-C1E5-8FEEE7D9074C}"/>
              </a:ext>
            </a:extLst>
          </p:cNvPr>
          <p:cNvGraphicFramePr>
            <a:graphicFrameLocks noGrp="1"/>
          </p:cNvGraphicFramePr>
          <p:nvPr>
            <p:extLst>
              <p:ext uri="{D42A27DB-BD31-4B8C-83A1-F6EECF244321}">
                <p14:modId xmlns:p14="http://schemas.microsoft.com/office/powerpoint/2010/main" val="2759456082"/>
              </p:ext>
            </p:extLst>
          </p:nvPr>
        </p:nvGraphicFramePr>
        <p:xfrm>
          <a:off x="5624291" y="2651312"/>
          <a:ext cx="5743575" cy="2682240"/>
        </p:xfrm>
        <a:graphic>
          <a:graphicData uri="http://schemas.openxmlformats.org/drawingml/2006/table">
            <a:tbl>
              <a:tblPr/>
              <a:tblGrid>
                <a:gridCol w="1085998">
                  <a:extLst>
                    <a:ext uri="{9D8B030D-6E8A-4147-A177-3AD203B41FA5}">
                      <a16:colId xmlns:a16="http://schemas.microsoft.com/office/drawing/2014/main" val="2859443240"/>
                    </a:ext>
                  </a:extLst>
                </a:gridCol>
                <a:gridCol w="1927273">
                  <a:extLst>
                    <a:ext uri="{9D8B030D-6E8A-4147-A177-3AD203B41FA5}">
                      <a16:colId xmlns:a16="http://schemas.microsoft.com/office/drawing/2014/main" val="2123715580"/>
                    </a:ext>
                  </a:extLst>
                </a:gridCol>
                <a:gridCol w="1673029">
                  <a:extLst>
                    <a:ext uri="{9D8B030D-6E8A-4147-A177-3AD203B41FA5}">
                      <a16:colId xmlns:a16="http://schemas.microsoft.com/office/drawing/2014/main" val="1828876558"/>
                    </a:ext>
                  </a:extLst>
                </a:gridCol>
                <a:gridCol w="371475">
                  <a:extLst>
                    <a:ext uri="{9D8B030D-6E8A-4147-A177-3AD203B41FA5}">
                      <a16:colId xmlns:a16="http://schemas.microsoft.com/office/drawing/2014/main" val="1370578152"/>
                    </a:ext>
                  </a:extLst>
                </a:gridCol>
                <a:gridCol w="685800">
                  <a:extLst>
                    <a:ext uri="{9D8B030D-6E8A-4147-A177-3AD203B41FA5}">
                      <a16:colId xmlns:a16="http://schemas.microsoft.com/office/drawing/2014/main" val="3777907492"/>
                    </a:ext>
                  </a:extLst>
                </a:gridCol>
              </a:tblGrid>
              <a:tr h="457200">
                <a:tc>
                  <a:txBody>
                    <a:bodyPr/>
                    <a:lstStyle/>
                    <a:p>
                      <a:pPr rtl="0" fontAlgn="b"/>
                      <a:endParaRPr lang="fr-FR">
                        <a:effectLst/>
                      </a:endParaRPr>
                    </a:p>
                  </a:txBody>
                  <a:tcPr marL="28575" marR="28575"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fr-FR" b="1" err="1">
                          <a:effectLst/>
                        </a:rPr>
                        <a:t>name</a:t>
                      </a:r>
                      <a:r>
                        <a:rPr lang="fr-FR" b="1">
                          <a:effectLst/>
                        </a:rPr>
                        <a:t> and manufacturer</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ctr"/>
                      <a:r>
                        <a:rPr lang="fr-FR" b="1">
                          <a:effectLst/>
                        </a:rPr>
                        <a:t>Batch Number</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rtl="0" fontAlgn="ctr"/>
                      <a:r>
                        <a:rPr lang="fr-FR" b="1">
                          <a:effectLst/>
                        </a:rPr>
                        <a:t>expiration date</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2891193285"/>
                  </a:ext>
                </a:extLst>
              </a:tr>
              <a:tr h="190500">
                <a:tc>
                  <a:txBody>
                    <a:bodyPr/>
                    <a:lstStyle/>
                    <a:p>
                      <a:pPr rtl="0" fontAlgn="b"/>
                      <a:r>
                        <a:rPr lang="fr-FR" b="1">
                          <a:effectLst/>
                        </a:rPr>
                        <a:t>HIV A1</a:t>
                      </a:r>
                    </a:p>
                  </a:txBody>
                  <a:tcPr marL="28575" marR="28575"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4173332674"/>
                  </a:ext>
                </a:extLst>
              </a:tr>
              <a:tr h="190500">
                <a:tc>
                  <a:txBody>
                    <a:bodyPr/>
                    <a:lstStyle/>
                    <a:p>
                      <a:pPr rtl="0" fontAlgn="b"/>
                      <a:r>
                        <a:rPr lang="fr-FR" b="1">
                          <a:effectLst/>
                        </a:rPr>
                        <a:t>HIV A2</a:t>
                      </a:r>
                    </a:p>
                  </a:txBody>
                  <a:tcPr marL="28575" marR="28575"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1133379011"/>
                  </a:ext>
                </a:extLst>
              </a:tr>
              <a:tr h="190500">
                <a:tc>
                  <a:txBody>
                    <a:bodyPr/>
                    <a:lstStyle/>
                    <a:p>
                      <a:pPr rtl="0" fontAlgn="b"/>
                      <a:r>
                        <a:rPr lang="fr-FR" b="1">
                          <a:effectLst/>
                        </a:rPr>
                        <a:t>HIV A3</a:t>
                      </a:r>
                    </a:p>
                  </a:txBody>
                  <a:tcPr marL="28575" marR="28575"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3449414667"/>
                  </a:ext>
                </a:extLst>
              </a:tr>
              <a:tr h="371475">
                <a:tc>
                  <a:txBody>
                    <a:bodyPr/>
                    <a:lstStyle/>
                    <a:p>
                      <a:pPr rtl="0" fontAlgn="b"/>
                      <a:r>
                        <a:rPr lang="fr-FR" b="1">
                          <a:effectLst/>
                        </a:rPr>
                        <a:t>HIV/syphilis dual test</a:t>
                      </a:r>
                    </a:p>
                  </a:txBody>
                  <a:tcPr marL="28575" marR="28575"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254963746"/>
                  </a:ext>
                </a:extLst>
              </a:tr>
              <a:tr h="342900">
                <a:tc>
                  <a:txBody>
                    <a:bodyPr/>
                    <a:lstStyle/>
                    <a:p>
                      <a:pPr rtl="0" fontAlgn="b"/>
                      <a:r>
                        <a:rPr lang="fr-FR" b="1">
                          <a:effectLst/>
                        </a:rPr>
                        <a:t>Syphilis test</a:t>
                      </a:r>
                    </a:p>
                  </a:txBody>
                  <a:tcPr marL="28575" marR="28575"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3799108462"/>
                  </a:ext>
                </a:extLst>
              </a:tr>
              <a:tr h="190500">
                <a:tc>
                  <a:txBody>
                    <a:bodyPr/>
                    <a:lstStyle/>
                    <a:p>
                      <a:pPr rtl="0" fontAlgn="b"/>
                      <a:r>
                        <a:rPr lang="fr-FR" b="1">
                          <a:effectLst/>
                        </a:rPr>
                        <a:t>Hep C test</a:t>
                      </a:r>
                    </a:p>
                  </a:txBody>
                  <a:tcPr marL="28575" marR="28575"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rtl="0" fontAlgn="ctr"/>
                      <a:endParaRPr lang="fr-FR">
                        <a:effectLst/>
                      </a:endParaRP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2343437244"/>
                  </a:ext>
                </a:extLst>
              </a:tr>
              <a:tr h="190500">
                <a:tc>
                  <a:txBody>
                    <a:bodyPr/>
                    <a:lstStyle/>
                    <a:p>
                      <a:pPr rtl="0" fontAlgn="b"/>
                      <a:r>
                        <a:rPr lang="fr-FR" b="1">
                          <a:effectLst/>
                        </a:rPr>
                        <a:t>Hep B test</a:t>
                      </a:r>
                    </a:p>
                  </a:txBody>
                  <a:tcPr marL="28575" marR="28575"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fr-FR">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2">
                  <a:txBody>
                    <a:bodyPr/>
                    <a:lstStyle/>
                    <a:p>
                      <a:pPr rtl="0" fontAlgn="b"/>
                      <a:endParaRPr lang="fr-FR">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4044213782"/>
                  </a:ext>
                </a:extLst>
              </a:tr>
              <a:tr h="190500">
                <a:tc>
                  <a:txBody>
                    <a:bodyPr/>
                    <a:lstStyle/>
                    <a:p>
                      <a:pPr rtl="0" fontAlgn="b"/>
                      <a:r>
                        <a:rPr lang="fr-FR" b="1">
                          <a:effectLst/>
                        </a:rPr>
                        <a:t>other</a:t>
                      </a:r>
                    </a:p>
                  </a:txBody>
                  <a:tcPr marL="28575" marR="28575"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
                      <a:endParaRPr lang="fr-FR">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
                      <a:endParaRPr lang="fr-FR">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endParaRPr lang="fr-FR"/>
                    </a:p>
                  </a:txBody>
                  <a:tcPr>
                    <a:lnL w="9525" cap="flat" cmpd="sng" algn="ctr">
                      <a:solidFill>
                        <a:srgbClr val="000000"/>
                      </a:solidFill>
                      <a:prstDash val="solid"/>
                      <a:round/>
                      <a:headEnd type="none" w="med" len="med"/>
                      <a:tailEnd type="none" w="med" len="med"/>
                    </a:lnL>
                    <a:lnT w="9525" cap="flat" cmpd="sng" algn="ctr">
                      <a:solidFill>
                        <a:srgbClr val="000000"/>
                      </a:solidFill>
                      <a:prstDash val="solid"/>
                      <a:round/>
                      <a:headEnd type="none" w="med" len="med"/>
                      <a:tailEnd type="none" w="med" len="med"/>
                    </a:lnT>
                  </a:tcPr>
                </a:tc>
                <a:tc>
                  <a:txBody>
                    <a:bodyPr/>
                    <a:lstStyle/>
                    <a:p>
                      <a:endParaRPr lang="fr-FR"/>
                    </a:p>
                  </a:txBody>
                  <a:tcPr>
                    <a:lnT w="952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253669270"/>
                  </a:ext>
                </a:extLst>
              </a:tr>
            </a:tbl>
          </a:graphicData>
        </a:graphic>
      </p:graphicFrame>
      <p:sp>
        <p:nvSpPr>
          <p:cNvPr id="10" name="ZoneTexte 9">
            <a:extLst>
              <a:ext uri="{FF2B5EF4-FFF2-40B4-BE49-F238E27FC236}">
                <a16:creationId xmlns:a16="http://schemas.microsoft.com/office/drawing/2014/main" id="{9C4C06A2-4A9F-4B79-E0C2-18124FFC3D0E}"/>
              </a:ext>
            </a:extLst>
          </p:cNvPr>
          <p:cNvSpPr txBox="1"/>
          <p:nvPr/>
        </p:nvSpPr>
        <p:spPr>
          <a:xfrm>
            <a:off x="5624291" y="1510790"/>
            <a:ext cx="5743575" cy="923330"/>
          </a:xfrm>
          <a:prstGeom prst="rect">
            <a:avLst/>
          </a:prstGeom>
          <a:noFill/>
        </p:spPr>
        <p:txBody>
          <a:bodyPr wrap="square" rtlCol="0">
            <a:spAutoFit/>
          </a:bodyPr>
          <a:lstStyle/>
          <a:p>
            <a:r>
              <a:rPr lang="fr-FR" sz="1800"/>
              <a:t>tests </a:t>
            </a:r>
            <a:r>
              <a:rPr lang="fr-FR" sz="1800" err="1"/>
              <a:t>general</a:t>
            </a:r>
            <a:r>
              <a:rPr lang="fr-FR" sz="1800"/>
              <a:t> </a:t>
            </a:r>
            <a:r>
              <a:rPr lang="fr-FR" sz="1800" err="1"/>
              <a:t>informatons</a:t>
            </a:r>
            <a:r>
              <a:rPr lang="fr-FR" sz="1800"/>
              <a:t>: to </a:t>
            </a:r>
            <a:r>
              <a:rPr lang="fr-FR" sz="1800" err="1"/>
              <a:t>ensure</a:t>
            </a:r>
            <a:r>
              <a:rPr lang="fr-FR" sz="1800"/>
              <a:t> </a:t>
            </a:r>
            <a:r>
              <a:rPr lang="fr-FR" sz="1800" err="1"/>
              <a:t>tracability</a:t>
            </a:r>
            <a:r>
              <a:rPr lang="fr-FR" sz="1800"/>
              <a:t> and </a:t>
            </a:r>
            <a:r>
              <a:rPr lang="fr-FR" sz="1800" err="1"/>
              <a:t>needed</a:t>
            </a:r>
            <a:r>
              <a:rPr lang="fr-FR" sz="1800"/>
              <a:t> in case of </a:t>
            </a:r>
            <a:r>
              <a:rPr lang="fr-FR" sz="1800" err="1"/>
              <a:t>any</a:t>
            </a:r>
            <a:r>
              <a:rPr lang="fr-FR" sz="1800"/>
              <a:t> </a:t>
            </a:r>
            <a:r>
              <a:rPr lang="fr-FR" sz="1800" err="1"/>
              <a:t>concern</a:t>
            </a:r>
            <a:r>
              <a:rPr lang="fr-FR" sz="1800"/>
              <a:t> </a:t>
            </a:r>
            <a:r>
              <a:rPr lang="fr-FR" sz="1800" err="1"/>
              <a:t>with</a:t>
            </a:r>
            <a:r>
              <a:rPr lang="fr-FR" sz="1800"/>
              <a:t> a test (Post </a:t>
            </a:r>
            <a:r>
              <a:rPr lang="fr-FR" sz="1800" err="1"/>
              <a:t>Market</a:t>
            </a:r>
            <a:r>
              <a:rPr lang="fr-FR" sz="1800"/>
              <a:t> Surveillance-PMS)</a:t>
            </a:r>
          </a:p>
        </p:txBody>
      </p:sp>
    </p:spTree>
    <p:extLst>
      <p:ext uri="{BB962C8B-B14F-4D97-AF65-F5344CB8AC3E}">
        <p14:creationId xmlns:p14="http://schemas.microsoft.com/office/powerpoint/2010/main" val="2217223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BF31A-7350-67A7-0F0C-6DA1CB7F962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86D3167-1E91-1353-322B-F4E41421A57B}"/>
              </a:ext>
            </a:extLst>
          </p:cNvPr>
          <p:cNvSpPr>
            <a:spLocks noGrp="1"/>
          </p:cNvSpPr>
          <p:nvPr>
            <p:ph type="title"/>
          </p:nvPr>
        </p:nvSpPr>
        <p:spPr>
          <a:xfrm>
            <a:off x="444795" y="226902"/>
            <a:ext cx="10515600" cy="942814"/>
          </a:xfrm>
        </p:spPr>
        <p:txBody>
          <a:bodyPr anchor="ctr"/>
          <a:lstStyle/>
          <a:p>
            <a:r>
              <a:rPr lang="fr-FR"/>
              <a:t>Exemple of </a:t>
            </a:r>
            <a:r>
              <a:rPr lang="fr-FR" err="1"/>
              <a:t>multidisease</a:t>
            </a:r>
            <a:r>
              <a:rPr lang="fr-FR"/>
              <a:t> </a:t>
            </a:r>
            <a:r>
              <a:rPr lang="fr-FR" err="1"/>
              <a:t>serology</a:t>
            </a:r>
            <a:r>
              <a:rPr lang="fr-FR"/>
              <a:t> </a:t>
            </a:r>
            <a:r>
              <a:rPr lang="fr-FR" err="1"/>
              <a:t>testing</a:t>
            </a:r>
            <a:r>
              <a:rPr lang="fr-FR"/>
              <a:t> </a:t>
            </a:r>
            <a:r>
              <a:rPr lang="fr-FR" err="1"/>
              <a:t>register</a:t>
            </a:r>
            <a:r>
              <a:rPr lang="fr-FR"/>
              <a:t>- Client informations</a:t>
            </a:r>
          </a:p>
        </p:txBody>
      </p:sp>
      <p:sp>
        <p:nvSpPr>
          <p:cNvPr id="4" name="Espace réservé du pied de page 3">
            <a:extLst>
              <a:ext uri="{FF2B5EF4-FFF2-40B4-BE49-F238E27FC236}">
                <a16:creationId xmlns:a16="http://schemas.microsoft.com/office/drawing/2014/main" id="{FDD1A176-0B26-6948-D151-2967996D4A4D}"/>
              </a:ext>
            </a:extLst>
          </p:cNvPr>
          <p:cNvSpPr>
            <a:spLocks noGrp="1"/>
          </p:cNvSpPr>
          <p:nvPr>
            <p:ph type="ftr" idx="11"/>
          </p:nvPr>
        </p:nvSpPr>
        <p:spPr/>
        <p:txBody>
          <a:bodyPr/>
          <a:lstStyle/>
          <a:p>
            <a:r>
              <a:rPr lang="en-US"/>
              <a:t>QMS non-lab testing sites; training package – v1.0 |  collect, review, analyse and use testing routine data</a:t>
            </a:r>
          </a:p>
          <a:p>
            <a:endParaRPr lang="fr-FR"/>
          </a:p>
        </p:txBody>
      </p:sp>
      <p:sp>
        <p:nvSpPr>
          <p:cNvPr id="5" name="Espace réservé du numéro de diapositive 4">
            <a:extLst>
              <a:ext uri="{FF2B5EF4-FFF2-40B4-BE49-F238E27FC236}">
                <a16:creationId xmlns:a16="http://schemas.microsoft.com/office/drawing/2014/main" id="{18285493-3EE1-62E9-8064-FA1A2EEC27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pic>
        <p:nvPicPr>
          <p:cNvPr id="3" name="Image 2">
            <a:extLst>
              <a:ext uri="{FF2B5EF4-FFF2-40B4-BE49-F238E27FC236}">
                <a16:creationId xmlns:a16="http://schemas.microsoft.com/office/drawing/2014/main" id="{CA8762E8-2FE9-C0C5-9390-1819562F6836}"/>
              </a:ext>
            </a:extLst>
          </p:cNvPr>
          <p:cNvPicPr>
            <a:picLocks noChangeAspect="1"/>
          </p:cNvPicPr>
          <p:nvPr/>
        </p:nvPicPr>
        <p:blipFill>
          <a:blip r:embed="rId2"/>
          <a:srcRect r="68386"/>
          <a:stretch>
            <a:fillRect/>
          </a:stretch>
        </p:blipFill>
        <p:spPr>
          <a:xfrm>
            <a:off x="1814732" y="1182230"/>
            <a:ext cx="3840479" cy="5166594"/>
          </a:xfrm>
          <a:prstGeom prst="rect">
            <a:avLst/>
          </a:prstGeom>
        </p:spPr>
      </p:pic>
      <p:sp>
        <p:nvSpPr>
          <p:cNvPr id="6" name="ZoneTexte 5">
            <a:extLst>
              <a:ext uri="{FF2B5EF4-FFF2-40B4-BE49-F238E27FC236}">
                <a16:creationId xmlns:a16="http://schemas.microsoft.com/office/drawing/2014/main" id="{26B89C7A-29A6-8094-3CCE-C4E6C920B544}"/>
              </a:ext>
            </a:extLst>
          </p:cNvPr>
          <p:cNvSpPr txBox="1"/>
          <p:nvPr/>
        </p:nvSpPr>
        <p:spPr>
          <a:xfrm>
            <a:off x="6096000" y="2127720"/>
            <a:ext cx="5207879" cy="2246769"/>
          </a:xfrm>
          <a:prstGeom prst="rect">
            <a:avLst/>
          </a:prstGeom>
          <a:noFill/>
        </p:spPr>
        <p:txBody>
          <a:bodyPr wrap="square" rtlCol="0">
            <a:spAutoFit/>
          </a:bodyPr>
          <a:lstStyle/>
          <a:p>
            <a:r>
              <a:rPr lang="fr-FR" sz="2800"/>
              <a:t>Client </a:t>
            </a:r>
            <a:r>
              <a:rPr lang="fr-FR" sz="2800" err="1"/>
              <a:t>general</a:t>
            </a:r>
            <a:r>
              <a:rPr lang="fr-FR" sz="2800"/>
              <a:t> informations: </a:t>
            </a:r>
          </a:p>
          <a:p>
            <a:r>
              <a:rPr lang="fr-FR" sz="2800"/>
              <a:t>- To contact client </a:t>
            </a:r>
            <a:r>
              <a:rPr lang="fr-FR" sz="2800" err="1"/>
              <a:t>after</a:t>
            </a:r>
            <a:r>
              <a:rPr lang="fr-FR" sz="2800"/>
              <a:t> if </a:t>
            </a:r>
            <a:r>
              <a:rPr lang="fr-FR" sz="2800" err="1"/>
              <a:t>needed</a:t>
            </a:r>
            <a:r>
              <a:rPr lang="fr-FR" sz="2800"/>
              <a:t> </a:t>
            </a:r>
          </a:p>
          <a:p>
            <a:r>
              <a:rPr lang="fr-FR" sz="2800"/>
              <a:t>- To </a:t>
            </a:r>
            <a:r>
              <a:rPr lang="fr-FR" sz="2800" err="1"/>
              <a:t>include</a:t>
            </a:r>
            <a:r>
              <a:rPr lang="fr-FR" sz="2800"/>
              <a:t> in </a:t>
            </a:r>
            <a:r>
              <a:rPr lang="fr-FR" sz="2800" err="1"/>
              <a:t>referal</a:t>
            </a:r>
            <a:r>
              <a:rPr lang="fr-FR" sz="2800"/>
              <a:t> </a:t>
            </a:r>
            <a:r>
              <a:rPr lang="fr-FR" sz="2800" err="1"/>
              <a:t>forms</a:t>
            </a:r>
            <a:r>
              <a:rPr lang="fr-FR" sz="2800"/>
              <a:t> (to care or </a:t>
            </a:r>
            <a:r>
              <a:rPr lang="fr-FR" sz="2800" err="1"/>
              <a:t>prevention</a:t>
            </a:r>
            <a:r>
              <a:rPr lang="fr-FR" sz="2800"/>
              <a:t>)</a:t>
            </a:r>
          </a:p>
        </p:txBody>
      </p:sp>
    </p:spTree>
    <p:extLst>
      <p:ext uri="{BB962C8B-B14F-4D97-AF65-F5344CB8AC3E}">
        <p14:creationId xmlns:p14="http://schemas.microsoft.com/office/powerpoint/2010/main" val="3522870807"/>
      </p:ext>
    </p:extLst>
  </p:cSld>
  <p:clrMapOvr>
    <a:masterClrMapping/>
  </p:clrMapOvr>
</p:sld>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8</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08</vt:lpstr>
      <vt:lpstr>Learning objectives</vt:lpstr>
      <vt:lpstr>Why do we collect and analyze data? To have a clear picture of testing sites activities </vt:lpstr>
      <vt:lpstr>Collection of routine testing data- standardize system</vt:lpstr>
      <vt:lpstr>Data collection tools…</vt:lpstr>
      <vt:lpstr>Exemple of multidisease serology testing register</vt:lpstr>
      <vt:lpstr>Exemple of multidisease serology testing register</vt:lpstr>
      <vt:lpstr>Exemple of multidisease serology testing register- General informations</vt:lpstr>
      <vt:lpstr>Exemple of multidisease serology testing register- Client informations</vt:lpstr>
      <vt:lpstr>Exemple of multidisease serology testing register- tests results</vt:lpstr>
      <vt:lpstr>Exemple of multidisease serology testing register- post test and delivery models</vt:lpstr>
      <vt:lpstr>Importance of data entry </vt:lpstr>
      <vt:lpstr>Importance of data entry</vt:lpstr>
      <vt:lpstr>Use of data- Through indicators </vt:lpstr>
      <vt:lpstr>Testing activity indicators, pupose and target values/range</vt:lpstr>
      <vt:lpstr>Testing activity indicators, pupose and target values/range- additional HIV testing specific indicators</vt:lpstr>
      <vt:lpstr>How to calculate indicators ?  Using data included in testing register</vt:lpstr>
      <vt:lpstr>Indicators reporting form</vt:lpstr>
      <vt:lpstr>How to calculate monthly indicators?</vt:lpstr>
      <vt:lpstr>HIV specific indicators </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JOHN ROSS PAPA</dc:creator>
  <cp:revision>1</cp:revision>
  <dcterms:created xsi:type="dcterms:W3CDTF">2020-10-08T10:02:18Z</dcterms:created>
  <dcterms:modified xsi:type="dcterms:W3CDTF">2025-10-02T15:14:19Z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0x0101008A2F18066C03F5499150099924B49185</vt:lpwstr>
  </property>
  <property fmtid="{D5CDD505-2E9C-101B-9397-08002B2CF9AE}" pid="3" name="ArticulateGUID">
    <vt:lpwstr>5CC4800A-DB3E-4406-98CA-B986B9135539</vt:lpwstr>
  </property>
  <property fmtid="{D5CDD505-2E9C-101B-9397-08002B2CF9AE}" pid="4" name="ArticulatePath">
    <vt:lpwstr>https://worldhealthorg-my.sharepoint.com/personal/traorez_who_int/Documents/Track changes_EN/2_SARS-CoV-2 RDT_OpenWHO_02_Overview_v1.1_AT</vt:lpwstr>
  </property>
</Properties>
</file>