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Libre Franklin Medium" pitchFamily="2"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Wu9G5lLT+HDAJ4n80ILs+9xWg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F888A-D4DA-78B0-9D43-9D06D442C919}" v="59" dt="2025-10-02T15:17:46.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tenantanon#f610c0b7-bd24-4b39-810b-3dc280afb590::" providerId="AD" clId="Web-{B89F888A-D4DA-78B0-9D43-9D06D442C919}"/>
    <pc:docChg chg="modSld">
      <pc:chgData name="Utilisateur invité" userId="S::urn:spo:tenantanon#f610c0b7-bd24-4b39-810b-3dc280afb590::" providerId="AD" clId="Web-{B89F888A-D4DA-78B0-9D43-9D06D442C919}" dt="2025-10-02T15:17:46.218" v="52" actId="20577"/>
      <pc:docMkLst>
        <pc:docMk/>
      </pc:docMkLst>
      <pc:sldChg chg="modSp">
        <pc:chgData name="Utilisateur invité" userId="S::urn:spo:tenantanon#f610c0b7-bd24-4b39-810b-3dc280afb590::" providerId="AD" clId="Web-{B89F888A-D4DA-78B0-9D43-9D06D442C919}" dt="2025-10-02T15:14:20.074" v="2" actId="20577"/>
        <pc:sldMkLst>
          <pc:docMk/>
          <pc:sldMk cId="0" sldId="257"/>
        </pc:sldMkLst>
        <pc:spChg chg="mod">
          <ac:chgData name="Utilisateur invité" userId="S::urn:spo:tenantanon#f610c0b7-bd24-4b39-810b-3dc280afb590::" providerId="AD" clId="Web-{B89F888A-D4DA-78B0-9D43-9D06D442C919}" dt="2025-10-02T15:14:20.074" v="2" actId="20577"/>
          <ac:spMkLst>
            <pc:docMk/>
            <pc:sldMk cId="0" sldId="257"/>
            <ac:spMk id="106" creationId="{00000000-0000-0000-0000-000000000000}"/>
          </ac:spMkLst>
        </pc:spChg>
      </pc:sldChg>
      <pc:sldChg chg="modSp">
        <pc:chgData name="Utilisateur invité" userId="S::urn:spo:tenantanon#f610c0b7-bd24-4b39-810b-3dc280afb590::" providerId="AD" clId="Web-{B89F888A-D4DA-78B0-9D43-9D06D442C919}" dt="2025-10-02T15:14:25.949" v="4" actId="20577"/>
        <pc:sldMkLst>
          <pc:docMk/>
          <pc:sldMk cId="0" sldId="258"/>
        </pc:sldMkLst>
        <pc:spChg chg="mod">
          <ac:chgData name="Utilisateur invité" userId="S::urn:spo:tenantanon#f610c0b7-bd24-4b39-810b-3dc280afb590::" providerId="AD" clId="Web-{B89F888A-D4DA-78B0-9D43-9D06D442C919}" dt="2025-10-02T15:14:25.949" v="4" actId="20577"/>
          <ac:spMkLst>
            <pc:docMk/>
            <pc:sldMk cId="0" sldId="258"/>
            <ac:spMk id="124" creationId="{00000000-0000-0000-0000-000000000000}"/>
          </ac:spMkLst>
        </pc:spChg>
      </pc:sldChg>
      <pc:sldChg chg="modSp">
        <pc:chgData name="Utilisateur invité" userId="S::urn:spo:tenantanon#f610c0b7-bd24-4b39-810b-3dc280afb590::" providerId="AD" clId="Web-{B89F888A-D4DA-78B0-9D43-9D06D442C919}" dt="2025-10-02T15:14:30.668" v="5" actId="20577"/>
        <pc:sldMkLst>
          <pc:docMk/>
          <pc:sldMk cId="0" sldId="259"/>
        </pc:sldMkLst>
        <pc:spChg chg="mod">
          <ac:chgData name="Utilisateur invité" userId="S::urn:spo:tenantanon#f610c0b7-bd24-4b39-810b-3dc280afb590::" providerId="AD" clId="Web-{B89F888A-D4DA-78B0-9D43-9D06D442C919}" dt="2025-10-02T15:14:30.668" v="5" actId="20577"/>
          <ac:spMkLst>
            <pc:docMk/>
            <pc:sldMk cId="0" sldId="259"/>
            <ac:spMk id="131" creationId="{00000000-0000-0000-0000-000000000000}"/>
          </ac:spMkLst>
        </pc:spChg>
      </pc:sldChg>
      <pc:sldChg chg="modSp">
        <pc:chgData name="Utilisateur invité" userId="S::urn:spo:tenantanon#f610c0b7-bd24-4b39-810b-3dc280afb590::" providerId="AD" clId="Web-{B89F888A-D4DA-78B0-9D43-9D06D442C919}" dt="2025-10-02T15:14:41.308" v="8" actId="14100"/>
        <pc:sldMkLst>
          <pc:docMk/>
          <pc:sldMk cId="0" sldId="260"/>
        </pc:sldMkLst>
        <pc:spChg chg="mod">
          <ac:chgData name="Utilisateur invité" userId="S::urn:spo:tenantanon#f610c0b7-bd24-4b39-810b-3dc280afb590::" providerId="AD" clId="Web-{B89F888A-D4DA-78B0-9D43-9D06D442C919}" dt="2025-10-02T15:14:41.308" v="8" actId="14100"/>
          <ac:spMkLst>
            <pc:docMk/>
            <pc:sldMk cId="0" sldId="260"/>
            <ac:spMk id="174" creationId="{00000000-0000-0000-0000-000000000000}"/>
          </ac:spMkLst>
        </pc:spChg>
        <pc:spChg chg="mod">
          <ac:chgData name="Utilisateur invité" userId="S::urn:spo:tenantanon#f610c0b7-bd24-4b39-810b-3dc280afb590::" providerId="AD" clId="Web-{B89F888A-D4DA-78B0-9D43-9D06D442C919}" dt="2025-10-02T15:14:35.402" v="6" actId="20577"/>
          <ac:spMkLst>
            <pc:docMk/>
            <pc:sldMk cId="0" sldId="260"/>
            <ac:spMk id="178" creationId="{00000000-0000-0000-0000-000000000000}"/>
          </ac:spMkLst>
        </pc:spChg>
      </pc:sldChg>
      <pc:sldChg chg="modSp">
        <pc:chgData name="Utilisateur invité" userId="S::urn:spo:tenantanon#f610c0b7-bd24-4b39-810b-3dc280afb590::" providerId="AD" clId="Web-{B89F888A-D4DA-78B0-9D43-9D06D442C919}" dt="2025-10-02T15:15:10.762" v="11" actId="20577"/>
        <pc:sldMkLst>
          <pc:docMk/>
          <pc:sldMk cId="0" sldId="261"/>
        </pc:sldMkLst>
        <pc:spChg chg="mod">
          <ac:chgData name="Utilisateur invité" userId="S::urn:spo:tenantanon#f610c0b7-bd24-4b39-810b-3dc280afb590::" providerId="AD" clId="Web-{B89F888A-D4DA-78B0-9D43-9D06D442C919}" dt="2025-10-02T15:15:10.762" v="11" actId="20577"/>
          <ac:spMkLst>
            <pc:docMk/>
            <pc:sldMk cId="0" sldId="261"/>
            <ac:spMk id="189" creationId="{00000000-0000-0000-0000-000000000000}"/>
          </ac:spMkLst>
        </pc:spChg>
      </pc:sldChg>
      <pc:sldChg chg="addSp modSp">
        <pc:chgData name="Utilisateur invité" userId="S::urn:spo:tenantanon#f610c0b7-bd24-4b39-810b-3dc280afb590::" providerId="AD" clId="Web-{B89F888A-D4DA-78B0-9D43-9D06D442C919}" dt="2025-10-02T15:16:06.873" v="24" actId="20577"/>
        <pc:sldMkLst>
          <pc:docMk/>
          <pc:sldMk cId="0" sldId="262"/>
        </pc:sldMkLst>
        <pc:spChg chg="add mod">
          <ac:chgData name="Utilisateur invité" userId="S::urn:spo:tenantanon#f610c0b7-bd24-4b39-810b-3dc280afb590::" providerId="AD" clId="Web-{B89F888A-D4DA-78B0-9D43-9D06D442C919}" dt="2025-10-02T15:16:06.873" v="24" actId="20577"/>
          <ac:spMkLst>
            <pc:docMk/>
            <pc:sldMk cId="0" sldId="262"/>
            <ac:spMk id="2" creationId="{223F29A0-B3F5-5F99-2DB4-573A435692B9}"/>
          </ac:spMkLst>
        </pc:spChg>
        <pc:spChg chg="mod">
          <ac:chgData name="Utilisateur invité" userId="S::urn:spo:tenantanon#f610c0b7-bd24-4b39-810b-3dc280afb590::" providerId="AD" clId="Web-{B89F888A-D4DA-78B0-9D43-9D06D442C919}" dt="2025-10-02T15:15:16.434" v="13" actId="20577"/>
          <ac:spMkLst>
            <pc:docMk/>
            <pc:sldMk cId="0" sldId="262"/>
            <ac:spMk id="209" creationId="{00000000-0000-0000-0000-000000000000}"/>
          </ac:spMkLst>
        </pc:spChg>
        <pc:picChg chg="mod">
          <ac:chgData name="Utilisateur invité" userId="S::urn:spo:tenantanon#f610c0b7-bd24-4b39-810b-3dc280afb590::" providerId="AD" clId="Web-{B89F888A-D4DA-78B0-9D43-9D06D442C919}" dt="2025-10-02T15:15:18.872" v="14" actId="1076"/>
          <ac:picMkLst>
            <pc:docMk/>
            <pc:sldMk cId="0" sldId="262"/>
            <ac:picMk id="206" creationId="{00000000-0000-0000-0000-000000000000}"/>
          </ac:picMkLst>
        </pc:picChg>
      </pc:sldChg>
      <pc:sldChg chg="modSp">
        <pc:chgData name="Utilisateur invité" userId="S::urn:spo:tenantanon#f610c0b7-bd24-4b39-810b-3dc280afb590::" providerId="AD" clId="Web-{B89F888A-D4DA-78B0-9D43-9D06D442C919}" dt="2025-10-02T15:16:23.842" v="26" actId="20577"/>
        <pc:sldMkLst>
          <pc:docMk/>
          <pc:sldMk cId="0" sldId="263"/>
        </pc:sldMkLst>
        <pc:spChg chg="mod">
          <ac:chgData name="Utilisateur invité" userId="S::urn:spo:tenantanon#f610c0b7-bd24-4b39-810b-3dc280afb590::" providerId="AD" clId="Web-{B89F888A-D4DA-78B0-9D43-9D06D442C919}" dt="2025-10-02T15:16:23.842" v="26" actId="20577"/>
          <ac:spMkLst>
            <pc:docMk/>
            <pc:sldMk cId="0" sldId="263"/>
            <ac:spMk id="217" creationId="{00000000-0000-0000-0000-000000000000}"/>
          </ac:spMkLst>
        </pc:spChg>
      </pc:sldChg>
      <pc:sldChg chg="modSp">
        <pc:chgData name="Utilisateur invité" userId="S::urn:spo:tenantanon#f610c0b7-bd24-4b39-810b-3dc280afb590::" providerId="AD" clId="Web-{B89F888A-D4DA-78B0-9D43-9D06D442C919}" dt="2025-10-02T15:16:29.373" v="28" actId="20577"/>
        <pc:sldMkLst>
          <pc:docMk/>
          <pc:sldMk cId="0" sldId="264"/>
        </pc:sldMkLst>
        <pc:spChg chg="mod">
          <ac:chgData name="Utilisateur invité" userId="S::urn:spo:tenantanon#f610c0b7-bd24-4b39-810b-3dc280afb590::" providerId="AD" clId="Web-{B89F888A-D4DA-78B0-9D43-9D06D442C919}" dt="2025-10-02T15:16:29.373" v="28" actId="20577"/>
          <ac:spMkLst>
            <pc:docMk/>
            <pc:sldMk cId="0" sldId="264"/>
            <ac:spMk id="225" creationId="{00000000-0000-0000-0000-000000000000}"/>
          </ac:spMkLst>
        </pc:spChg>
      </pc:sldChg>
      <pc:sldChg chg="modSp">
        <pc:chgData name="Utilisateur invité" userId="S::urn:spo:tenantanon#f610c0b7-bd24-4b39-810b-3dc280afb590::" providerId="AD" clId="Web-{B89F888A-D4DA-78B0-9D43-9D06D442C919}" dt="2025-10-02T15:16:35.670" v="30" actId="20577"/>
        <pc:sldMkLst>
          <pc:docMk/>
          <pc:sldMk cId="0" sldId="265"/>
        </pc:sldMkLst>
        <pc:spChg chg="mod">
          <ac:chgData name="Utilisateur invité" userId="S::urn:spo:tenantanon#f610c0b7-bd24-4b39-810b-3dc280afb590::" providerId="AD" clId="Web-{B89F888A-D4DA-78B0-9D43-9D06D442C919}" dt="2025-10-02T15:16:35.670" v="30" actId="20577"/>
          <ac:spMkLst>
            <pc:docMk/>
            <pc:sldMk cId="0" sldId="265"/>
            <ac:spMk id="233" creationId="{00000000-0000-0000-0000-000000000000}"/>
          </ac:spMkLst>
        </pc:spChg>
      </pc:sldChg>
      <pc:sldChg chg="modSp">
        <pc:chgData name="Utilisateur invité" userId="S::urn:spo:tenantanon#f610c0b7-bd24-4b39-810b-3dc280afb590::" providerId="AD" clId="Web-{B89F888A-D4DA-78B0-9D43-9D06D442C919}" dt="2025-10-02T15:16:41.139" v="32" actId="20577"/>
        <pc:sldMkLst>
          <pc:docMk/>
          <pc:sldMk cId="0" sldId="266"/>
        </pc:sldMkLst>
        <pc:spChg chg="mod">
          <ac:chgData name="Utilisateur invité" userId="S::urn:spo:tenantanon#f610c0b7-bd24-4b39-810b-3dc280afb590::" providerId="AD" clId="Web-{B89F888A-D4DA-78B0-9D43-9D06D442C919}" dt="2025-10-02T15:16:41.139" v="32" actId="20577"/>
          <ac:spMkLst>
            <pc:docMk/>
            <pc:sldMk cId="0" sldId="266"/>
            <ac:spMk id="242" creationId="{00000000-0000-0000-0000-000000000000}"/>
          </ac:spMkLst>
        </pc:spChg>
      </pc:sldChg>
      <pc:sldChg chg="modSp">
        <pc:chgData name="Utilisateur invité" userId="S::urn:spo:tenantanon#f610c0b7-bd24-4b39-810b-3dc280afb590::" providerId="AD" clId="Web-{B89F888A-D4DA-78B0-9D43-9D06D442C919}" dt="2025-10-02T15:16:46.483" v="34" actId="20577"/>
        <pc:sldMkLst>
          <pc:docMk/>
          <pc:sldMk cId="0" sldId="267"/>
        </pc:sldMkLst>
        <pc:spChg chg="mod">
          <ac:chgData name="Utilisateur invité" userId="S::urn:spo:tenantanon#f610c0b7-bd24-4b39-810b-3dc280afb590::" providerId="AD" clId="Web-{B89F888A-D4DA-78B0-9D43-9D06D442C919}" dt="2025-10-02T15:16:46.483" v="34" actId="20577"/>
          <ac:spMkLst>
            <pc:docMk/>
            <pc:sldMk cId="0" sldId="267"/>
            <ac:spMk id="263" creationId="{00000000-0000-0000-0000-000000000000}"/>
          </ac:spMkLst>
        </pc:spChg>
      </pc:sldChg>
      <pc:sldChg chg="modSp">
        <pc:chgData name="Utilisateur invité" userId="S::urn:spo:tenantanon#f610c0b7-bd24-4b39-810b-3dc280afb590::" providerId="AD" clId="Web-{B89F888A-D4DA-78B0-9D43-9D06D442C919}" dt="2025-10-02T15:16:52.436" v="36" actId="20577"/>
        <pc:sldMkLst>
          <pc:docMk/>
          <pc:sldMk cId="0" sldId="268"/>
        </pc:sldMkLst>
        <pc:spChg chg="mod">
          <ac:chgData name="Utilisateur invité" userId="S::urn:spo:tenantanon#f610c0b7-bd24-4b39-810b-3dc280afb590::" providerId="AD" clId="Web-{B89F888A-D4DA-78B0-9D43-9D06D442C919}" dt="2025-10-02T15:16:52.436" v="36" actId="20577"/>
          <ac:spMkLst>
            <pc:docMk/>
            <pc:sldMk cId="0" sldId="268"/>
            <ac:spMk id="271" creationId="{00000000-0000-0000-0000-000000000000}"/>
          </ac:spMkLst>
        </pc:spChg>
      </pc:sldChg>
      <pc:sldChg chg="modSp">
        <pc:chgData name="Utilisateur invité" userId="S::urn:spo:tenantanon#f610c0b7-bd24-4b39-810b-3dc280afb590::" providerId="AD" clId="Web-{B89F888A-D4DA-78B0-9D43-9D06D442C919}" dt="2025-10-02T15:16:58.967" v="38" actId="20577"/>
        <pc:sldMkLst>
          <pc:docMk/>
          <pc:sldMk cId="0" sldId="269"/>
        </pc:sldMkLst>
        <pc:spChg chg="mod">
          <ac:chgData name="Utilisateur invité" userId="S::urn:spo:tenantanon#f610c0b7-bd24-4b39-810b-3dc280afb590::" providerId="AD" clId="Web-{B89F888A-D4DA-78B0-9D43-9D06D442C919}" dt="2025-10-02T15:16:58.967" v="38" actId="20577"/>
          <ac:spMkLst>
            <pc:docMk/>
            <pc:sldMk cId="0" sldId="269"/>
            <ac:spMk id="281" creationId="{00000000-0000-0000-0000-000000000000}"/>
          </ac:spMkLst>
        </pc:spChg>
      </pc:sldChg>
      <pc:sldChg chg="modSp">
        <pc:chgData name="Utilisateur invité" userId="S::urn:spo:tenantanon#f610c0b7-bd24-4b39-810b-3dc280afb590::" providerId="AD" clId="Web-{B89F888A-D4DA-78B0-9D43-9D06D442C919}" dt="2025-10-02T15:17:06.686" v="40" actId="20577"/>
        <pc:sldMkLst>
          <pc:docMk/>
          <pc:sldMk cId="0" sldId="270"/>
        </pc:sldMkLst>
        <pc:spChg chg="mod">
          <ac:chgData name="Utilisateur invité" userId="S::urn:spo:tenantanon#f610c0b7-bd24-4b39-810b-3dc280afb590::" providerId="AD" clId="Web-{B89F888A-D4DA-78B0-9D43-9D06D442C919}" dt="2025-10-02T15:17:06.686" v="40" actId="20577"/>
          <ac:spMkLst>
            <pc:docMk/>
            <pc:sldMk cId="0" sldId="270"/>
            <ac:spMk id="289" creationId="{00000000-0000-0000-0000-000000000000}"/>
          </ac:spMkLst>
        </pc:spChg>
      </pc:sldChg>
      <pc:sldChg chg="modSp">
        <pc:chgData name="Utilisateur invité" userId="S::urn:spo:tenantanon#f610c0b7-bd24-4b39-810b-3dc280afb590::" providerId="AD" clId="Web-{B89F888A-D4DA-78B0-9D43-9D06D442C919}" dt="2025-10-02T15:17:14.561" v="42" actId="20577"/>
        <pc:sldMkLst>
          <pc:docMk/>
          <pc:sldMk cId="0" sldId="271"/>
        </pc:sldMkLst>
        <pc:spChg chg="mod">
          <ac:chgData name="Utilisateur invité" userId="S::urn:spo:tenantanon#f610c0b7-bd24-4b39-810b-3dc280afb590::" providerId="AD" clId="Web-{B89F888A-D4DA-78B0-9D43-9D06D442C919}" dt="2025-10-02T15:17:14.561" v="42" actId="20577"/>
          <ac:spMkLst>
            <pc:docMk/>
            <pc:sldMk cId="0" sldId="271"/>
            <ac:spMk id="344" creationId="{00000000-0000-0000-0000-000000000000}"/>
          </ac:spMkLst>
        </pc:spChg>
      </pc:sldChg>
      <pc:sldChg chg="modSp">
        <pc:chgData name="Utilisateur invité" userId="S::urn:spo:tenantanon#f610c0b7-bd24-4b39-810b-3dc280afb590::" providerId="AD" clId="Web-{B89F888A-D4DA-78B0-9D43-9D06D442C919}" dt="2025-10-02T15:17:17.858" v="44" actId="20577"/>
        <pc:sldMkLst>
          <pc:docMk/>
          <pc:sldMk cId="0" sldId="272"/>
        </pc:sldMkLst>
        <pc:spChg chg="mod">
          <ac:chgData name="Utilisateur invité" userId="S::urn:spo:tenantanon#f610c0b7-bd24-4b39-810b-3dc280afb590::" providerId="AD" clId="Web-{B89F888A-D4DA-78B0-9D43-9D06D442C919}" dt="2025-10-02T15:17:17.858" v="44" actId="20577"/>
          <ac:spMkLst>
            <pc:docMk/>
            <pc:sldMk cId="0" sldId="272"/>
            <ac:spMk id="352" creationId="{00000000-0000-0000-0000-000000000000}"/>
          </ac:spMkLst>
        </pc:spChg>
      </pc:sldChg>
      <pc:sldChg chg="modSp">
        <pc:chgData name="Utilisateur invité" userId="S::urn:spo:tenantanon#f610c0b7-bd24-4b39-810b-3dc280afb590::" providerId="AD" clId="Web-{B89F888A-D4DA-78B0-9D43-9D06D442C919}" dt="2025-10-02T15:17:29.108" v="46" actId="20577"/>
        <pc:sldMkLst>
          <pc:docMk/>
          <pc:sldMk cId="0" sldId="274"/>
        </pc:sldMkLst>
        <pc:spChg chg="mod">
          <ac:chgData name="Utilisateur invité" userId="S::urn:spo:tenantanon#f610c0b7-bd24-4b39-810b-3dc280afb590::" providerId="AD" clId="Web-{B89F888A-D4DA-78B0-9D43-9D06D442C919}" dt="2025-10-02T15:17:29.108" v="46" actId="20577"/>
          <ac:spMkLst>
            <pc:docMk/>
            <pc:sldMk cId="0" sldId="274"/>
            <ac:spMk id="386" creationId="{00000000-0000-0000-0000-000000000000}"/>
          </ac:spMkLst>
        </pc:spChg>
      </pc:sldChg>
      <pc:sldChg chg="modSp">
        <pc:chgData name="Utilisateur invité" userId="S::urn:spo:tenantanon#f610c0b7-bd24-4b39-810b-3dc280afb590::" providerId="AD" clId="Web-{B89F888A-D4DA-78B0-9D43-9D06D442C919}" dt="2025-10-02T15:17:34.452" v="48" actId="20577"/>
        <pc:sldMkLst>
          <pc:docMk/>
          <pc:sldMk cId="0" sldId="275"/>
        </pc:sldMkLst>
        <pc:spChg chg="mod">
          <ac:chgData name="Utilisateur invité" userId="S::urn:spo:tenantanon#f610c0b7-bd24-4b39-810b-3dc280afb590::" providerId="AD" clId="Web-{B89F888A-D4DA-78B0-9D43-9D06D442C919}" dt="2025-10-02T15:17:34.452" v="48" actId="20577"/>
          <ac:spMkLst>
            <pc:docMk/>
            <pc:sldMk cId="0" sldId="275"/>
            <ac:spMk id="420" creationId="{00000000-0000-0000-0000-000000000000}"/>
          </ac:spMkLst>
        </pc:spChg>
      </pc:sldChg>
      <pc:sldChg chg="modSp">
        <pc:chgData name="Utilisateur invité" userId="S::urn:spo:tenantanon#f610c0b7-bd24-4b39-810b-3dc280afb590::" providerId="AD" clId="Web-{B89F888A-D4DA-78B0-9D43-9D06D442C919}" dt="2025-10-02T15:17:39.608" v="50" actId="20577"/>
        <pc:sldMkLst>
          <pc:docMk/>
          <pc:sldMk cId="0" sldId="276"/>
        </pc:sldMkLst>
        <pc:spChg chg="mod">
          <ac:chgData name="Utilisateur invité" userId="S::urn:spo:tenantanon#f610c0b7-bd24-4b39-810b-3dc280afb590::" providerId="AD" clId="Web-{B89F888A-D4DA-78B0-9D43-9D06D442C919}" dt="2025-10-02T15:17:39.608" v="50" actId="20577"/>
          <ac:spMkLst>
            <pc:docMk/>
            <pc:sldMk cId="0" sldId="276"/>
            <ac:spMk id="427" creationId="{00000000-0000-0000-0000-000000000000}"/>
          </ac:spMkLst>
        </pc:spChg>
      </pc:sldChg>
      <pc:sldChg chg="modSp">
        <pc:chgData name="Utilisateur invité" userId="S::urn:spo:tenantanon#f610c0b7-bd24-4b39-810b-3dc280afb590::" providerId="AD" clId="Web-{B89F888A-D4DA-78B0-9D43-9D06D442C919}" dt="2025-10-02T15:17:46.218" v="52" actId="20577"/>
        <pc:sldMkLst>
          <pc:docMk/>
          <pc:sldMk cId="0" sldId="277"/>
        </pc:sldMkLst>
        <pc:spChg chg="mod">
          <ac:chgData name="Utilisateur invité" userId="S::urn:spo:tenantanon#f610c0b7-bd24-4b39-810b-3dc280afb590::" providerId="AD" clId="Web-{B89F888A-D4DA-78B0-9D43-9D06D442C919}" dt="2025-10-02T15:17:46.218" v="52" actId="20577"/>
          <ac:spMkLst>
            <pc:docMk/>
            <pc:sldMk cId="0" sldId="277"/>
            <ac:spMk id="43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Briefly introduce the DTS technique, this is a new concept and terminology. Please avoid providing too many technical details</a:t>
            </a:r>
            <a:endParaRPr/>
          </a:p>
        </p:txBody>
      </p:sp>
      <p:sp>
        <p:nvSpPr>
          <p:cNvPr id="357" name="Google Shape;35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18</a:t>
            </a:fld>
            <a:endParaRPr/>
          </a:p>
        </p:txBody>
      </p:sp>
      <p:sp>
        <p:nvSpPr>
          <p:cNvPr id="358" name="Google Shape;358;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fr-FR"/>
              <a:t>Proficiency Testing Programs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25"/>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25"/>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19" name="Google Shape;19;p25"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9"/>
        <p:cNvGrpSpPr/>
        <p:nvPr/>
      </p:nvGrpSpPr>
      <p:grpSpPr>
        <a:xfrm>
          <a:off x="0" y="0"/>
          <a:ext cx="0" cy="0"/>
          <a:chOff x="0" y="0"/>
          <a:chExt cx="0" cy="0"/>
        </a:xfrm>
      </p:grpSpPr>
      <p:sp>
        <p:nvSpPr>
          <p:cNvPr id="90" name="Google Shape;9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6"/>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26"/>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34" name="Google Shape;34;p28"/>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28"/>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7" name="Google Shape;37;p28" descr="https://logos-download.com/wp-content/uploads/2016/12/World_Health_Organization_logo_logotype.png"/>
          <p:cNvPicPr preferRelativeResize="0"/>
          <p:nvPr/>
        </p:nvPicPr>
        <p:blipFill rotWithShape="1">
          <a:blip r:embed="rId2">
            <a:alphaModFix/>
          </a:blip>
          <a:srcRect/>
          <a:stretch/>
        </p:blipFill>
        <p:spPr>
          <a:xfrm>
            <a:off x="164749" y="56863"/>
            <a:ext cx="2972151" cy="876928"/>
          </a:xfrm>
          <a:prstGeom prst="rect">
            <a:avLst/>
          </a:prstGeom>
          <a:noFill/>
          <a:ln>
            <a:noFill/>
          </a:ln>
        </p:spPr>
      </p:pic>
      <p:pic>
        <p:nvPicPr>
          <p:cNvPr id="38" name="Google Shape;38;p28"/>
          <p:cNvPicPr preferRelativeResize="0"/>
          <p:nvPr/>
        </p:nvPicPr>
        <p:blipFill rotWithShape="1">
          <a:blip r:embed="rId3">
            <a:alphaModFix/>
          </a:blip>
          <a:srcRect/>
          <a:stretch/>
        </p:blipFill>
        <p:spPr>
          <a:xfrm>
            <a:off x="3772503" y="159407"/>
            <a:ext cx="1917098" cy="671840"/>
          </a:xfrm>
          <a:prstGeom prst="rect">
            <a:avLst/>
          </a:prstGeom>
          <a:noFill/>
          <a:ln>
            <a:noFill/>
          </a:ln>
        </p:spPr>
      </p:pic>
      <p:pic>
        <p:nvPicPr>
          <p:cNvPr id="39" name="Google Shape;39;p28" descr="Shape&#10;&#10;Description automatically generated"/>
          <p:cNvPicPr preferRelativeResize="0"/>
          <p:nvPr/>
        </p:nvPicPr>
        <p:blipFill rotWithShape="1">
          <a:blip r:embed="rId4">
            <a:alphaModFix/>
          </a:blip>
          <a:srcRect/>
          <a:stretch/>
        </p:blipFill>
        <p:spPr>
          <a:xfrm>
            <a:off x="8406210" y="1678259"/>
            <a:ext cx="2384454" cy="2384454"/>
          </a:xfrm>
          <a:prstGeom prst="rect">
            <a:avLst/>
          </a:prstGeom>
          <a:noFill/>
          <a:ln>
            <a:noFill/>
          </a:ln>
        </p:spPr>
      </p:pic>
      <p:pic>
        <p:nvPicPr>
          <p:cNvPr id="40" name="Google Shape;40;p28"/>
          <p:cNvPicPr preferRelativeResize="0"/>
          <p:nvPr/>
        </p:nvPicPr>
        <p:blipFill rotWithShape="1">
          <a:blip r:embed="rId5">
            <a:alphaModFix/>
          </a:blip>
          <a:srcRect/>
          <a:stretch/>
        </p:blipFill>
        <p:spPr>
          <a:xfrm>
            <a:off x="6032697" y="3297090"/>
            <a:ext cx="1960709" cy="1960709"/>
          </a:xfrm>
          <a:prstGeom prst="rect">
            <a:avLst/>
          </a:prstGeom>
          <a:noFill/>
          <a:ln>
            <a:noFill/>
          </a:ln>
        </p:spPr>
      </p:pic>
      <p:pic>
        <p:nvPicPr>
          <p:cNvPr id="41" name="Google Shape;41;p28" descr="A picture containing text&#10;&#10;Description automatically generated"/>
          <p:cNvPicPr preferRelativeResize="0"/>
          <p:nvPr/>
        </p:nvPicPr>
        <p:blipFill rotWithShape="1">
          <a:blip r:embed="rId6">
            <a:alphaModFix/>
          </a:blip>
          <a:srcRect/>
          <a:stretch/>
        </p:blipFill>
        <p:spPr>
          <a:xfrm>
            <a:off x="10113502" y="3672631"/>
            <a:ext cx="1960709" cy="19607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3"/>
          <p:cNvSpPr>
            <a:spLocks noGrp="1"/>
          </p:cNvSpPr>
          <p:nvPr>
            <p:ph type="pic" idx="2"/>
          </p:nvPr>
        </p:nvSpPr>
        <p:spPr>
          <a:xfrm>
            <a:off x="5183188" y="987425"/>
            <a:ext cx="6172200" cy="4873625"/>
          </a:xfrm>
          <a:prstGeom prst="rect">
            <a:avLst/>
          </a:prstGeom>
          <a:noFill/>
          <a:ln>
            <a:noFill/>
          </a:ln>
        </p:spPr>
      </p:sp>
      <p:sp>
        <p:nvSpPr>
          <p:cNvPr id="73" name="Google Shape;73;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191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1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 Id="rId9" Type="http://schemas.openxmlformats.org/officeDocument/2006/relationships/hyperlink" Target="https://rtcqi.org/pillars/increasing-proficiency-test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5.jpg"/><Relationship Id="rId7"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2.jp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hyperlink" Target="https://rtcqi.org/pillars/increasing-proficiency-test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body" idx="1"/>
          </p:nvPr>
        </p:nvSpPr>
        <p:spPr>
          <a:xfrm>
            <a:off x="242770" y="3826565"/>
            <a:ext cx="4316925" cy="181572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lt1"/>
              </a:buClr>
              <a:buSzPct val="100000"/>
              <a:buNone/>
            </a:pPr>
            <a:r>
              <a:rPr lang="fr-FR" sz="4000">
                <a:latin typeface="Calibri"/>
                <a:ea typeface="Calibri"/>
                <a:cs typeface="Calibri"/>
                <a:sym typeface="Calibri"/>
              </a:rPr>
              <a:t>09</a:t>
            </a:r>
            <a:endParaRPr sz="4000">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lt1"/>
              </a:buClr>
              <a:buSzPct val="100000"/>
              <a:buNone/>
            </a:pPr>
            <a:r>
              <a:rPr lang="fr-FR" sz="4000">
                <a:latin typeface="Calibri"/>
                <a:ea typeface="Calibri"/>
                <a:cs typeface="Calibri"/>
                <a:sym typeface="Calibri"/>
              </a:rPr>
              <a:t>Process control and assessment: IQC, EQC and PT/EQA scheme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336295" y="204753"/>
            <a:ext cx="10515600" cy="604653"/>
          </a:xfrm>
          <a:prstGeom prst="rect">
            <a:avLst/>
          </a:prstGeom>
          <a:noFill/>
          <a:ln>
            <a:noFill/>
          </a:ln>
        </p:spPr>
        <p:txBody>
          <a:bodyPr spcFirstLastPara="1" wrap="square" lIns="0" tIns="50150" rIns="0" bIns="0" anchor="b" anchorCtr="0">
            <a:spAutoFit/>
          </a:bodyPr>
          <a:lstStyle/>
          <a:p>
            <a:pPr marL="3593465" lvl="0" indent="0" algn="l" rtl="1">
              <a:lnSpc>
                <a:spcPct val="100000"/>
              </a:lnSpc>
              <a:spcBef>
                <a:spcPts val="0"/>
              </a:spcBef>
              <a:spcAft>
                <a:spcPts val="0"/>
              </a:spcAft>
              <a:buClr>
                <a:schemeClr val="accent1"/>
              </a:buClr>
              <a:buSzPts val="3600"/>
              <a:buFont typeface="Calibri"/>
              <a:buNone/>
            </a:pPr>
            <a:r>
              <a:rPr lang="fr-FR">
                <a:latin typeface="Calibri"/>
                <a:ea typeface="Calibri"/>
                <a:cs typeface="Calibri"/>
                <a:sym typeface="Calibri"/>
              </a:rPr>
              <a:t>Maintaining EQC Records</a:t>
            </a:r>
            <a:endParaRPr/>
          </a:p>
        </p:txBody>
      </p:sp>
      <p:sp>
        <p:nvSpPr>
          <p:cNvPr id="231" name="Google Shape;231;p10"/>
          <p:cNvSpPr txBox="1">
            <a:spLocks noGrp="1"/>
          </p:cNvSpPr>
          <p:nvPr>
            <p:ph type="sldNum" idx="12"/>
          </p:nvPr>
        </p:nvSpPr>
        <p:spPr>
          <a:xfrm>
            <a:off x="11646379" y="6551354"/>
            <a:ext cx="246536" cy="212725"/>
          </a:xfrm>
          <a:prstGeom prst="rect">
            <a:avLst/>
          </a:prstGeom>
          <a:noFill/>
          <a:ln>
            <a:noFill/>
          </a:ln>
        </p:spPr>
        <p:txBody>
          <a:bodyPr spcFirstLastPara="1" wrap="square" lIns="0" tIns="0" rIns="0" bIns="0" anchor="t" anchorCtr="0">
            <a:spAutoFit/>
          </a:bodyPr>
          <a:lstStyle/>
          <a:p>
            <a:pPr marL="115570" marR="0" lvl="0" indent="0" algn="l" rtl="0">
              <a:lnSpc>
                <a:spcPct val="103333"/>
              </a:lnSpc>
              <a:spcBef>
                <a:spcPts val="0"/>
              </a:spcBef>
              <a:spcAft>
                <a:spcPts val="0"/>
              </a:spcAft>
              <a:buSzPts val="1200"/>
              <a:buNone/>
            </a:pPr>
            <a:fld id="{00000000-1234-1234-1234-123412341234}" type="slidenum">
              <a:rPr lang="fr-FR" sz="1200" b="0" i="0">
                <a:solidFill>
                  <a:srgbClr val="888888"/>
                </a:solidFill>
                <a:latin typeface="Calibri"/>
                <a:ea typeface="Calibri"/>
                <a:cs typeface="Calibri"/>
                <a:sym typeface="Calibri"/>
              </a:rPr>
              <a:t>10</a:t>
            </a:fld>
            <a:endParaRPr sz="1200" b="0" i="0">
              <a:solidFill>
                <a:srgbClr val="1D3641"/>
              </a:solidFill>
              <a:latin typeface="Verdana"/>
              <a:ea typeface="Verdana"/>
              <a:cs typeface="Verdana"/>
              <a:sym typeface="Verdana"/>
            </a:endParaRPr>
          </a:p>
        </p:txBody>
      </p:sp>
      <p:sp>
        <p:nvSpPr>
          <p:cNvPr id="232" name="Google Shape;232;p10"/>
          <p:cNvSpPr txBox="1"/>
          <p:nvPr/>
        </p:nvSpPr>
        <p:spPr>
          <a:xfrm>
            <a:off x="127000" y="980458"/>
            <a:ext cx="5969000" cy="3706143"/>
          </a:xfrm>
          <a:prstGeom prst="rect">
            <a:avLst/>
          </a:prstGeom>
          <a:noFill/>
          <a:ln>
            <a:noFill/>
          </a:ln>
        </p:spPr>
        <p:txBody>
          <a:bodyPr spcFirstLastPara="1" wrap="square" lIns="0" tIns="12700" rIns="0" bIns="0" anchor="t" anchorCtr="0">
            <a:spAutoFit/>
          </a:bodyPr>
          <a:lstStyle/>
          <a:p>
            <a:pPr marL="239395" marR="5080" lvl="0" indent="-227329" algn="l" rtl="0">
              <a:lnSpc>
                <a:spcPct val="150000"/>
              </a:lnSpc>
              <a:spcBef>
                <a:spcPts val="0"/>
              </a:spcBef>
              <a:spcAft>
                <a:spcPts val="0"/>
              </a:spcAft>
              <a:buClr>
                <a:srgbClr val="226EBA"/>
              </a:buClr>
              <a:buSzPts val="2400"/>
              <a:buFont typeface="Arial"/>
              <a:buChar char="•"/>
            </a:pPr>
            <a:r>
              <a:rPr lang="fr-FR" sz="2400" b="0" i="0" u="none" strike="noStrike" cap="none">
                <a:solidFill>
                  <a:schemeClr val="dk1"/>
                </a:solidFill>
                <a:latin typeface="Calibri"/>
                <a:ea typeface="Calibri"/>
                <a:cs typeface="Calibri"/>
                <a:sym typeface="Calibri"/>
              </a:rPr>
              <a:t>Results </a:t>
            </a:r>
            <a:r>
              <a:rPr lang="fr-FR" sz="2400" b="1" i="0" u="none" strike="noStrike" cap="none">
                <a:solidFill>
                  <a:schemeClr val="dk1"/>
                </a:solidFill>
                <a:latin typeface="Calibri"/>
                <a:ea typeface="Calibri"/>
                <a:cs typeface="Calibri"/>
                <a:sym typeface="Calibri"/>
              </a:rPr>
              <a:t>should be recorded </a:t>
            </a:r>
            <a:r>
              <a:rPr lang="fr-FR" sz="2400" b="0" i="0" u="none" strike="noStrike" cap="none">
                <a:solidFill>
                  <a:schemeClr val="dk1"/>
                </a:solidFill>
                <a:latin typeface="Calibri"/>
                <a:ea typeface="Calibri"/>
                <a:cs typeface="Calibri"/>
                <a:sym typeface="Calibri"/>
              </a:rPr>
              <a:t>in a QC result form</a:t>
            </a:r>
            <a:endParaRPr sz="2400" b="0" i="0" u="none" strike="noStrike" cap="none">
              <a:solidFill>
                <a:schemeClr val="dk1"/>
              </a:solidFill>
              <a:latin typeface="Calibri"/>
              <a:ea typeface="Calibri"/>
              <a:cs typeface="Calibri"/>
              <a:sym typeface="Calibri"/>
            </a:endParaRPr>
          </a:p>
          <a:p>
            <a:pPr marL="240029" marR="0" lvl="0" indent="-227329" algn="l" rtl="0">
              <a:lnSpc>
                <a:spcPct val="100000"/>
              </a:lnSpc>
              <a:spcBef>
                <a:spcPts val="2685"/>
              </a:spcBef>
              <a:spcAft>
                <a:spcPts val="0"/>
              </a:spcAft>
              <a:buClr>
                <a:srgbClr val="226EBA"/>
              </a:buClr>
              <a:buSzPts val="2400"/>
              <a:buFont typeface="Arial"/>
              <a:buChar char="•"/>
            </a:pPr>
            <a:r>
              <a:rPr lang="fr-FR" sz="2400" b="1" i="0" u="none" strike="noStrike" cap="none">
                <a:solidFill>
                  <a:schemeClr val="dk1"/>
                </a:solidFill>
                <a:latin typeface="Calibri"/>
                <a:ea typeface="Calibri"/>
                <a:cs typeface="Calibri"/>
                <a:sym typeface="Calibri"/>
              </a:rPr>
              <a:t>QC results should be reviewed, at least:</a:t>
            </a:r>
            <a:endParaRPr sz="1400" b="0" i="0" u="none" strike="noStrike" cap="none">
              <a:solidFill>
                <a:srgbClr val="000000"/>
              </a:solidFill>
              <a:latin typeface="Arial"/>
              <a:ea typeface="Arial"/>
              <a:cs typeface="Arial"/>
              <a:sym typeface="Arial"/>
            </a:endParaRPr>
          </a:p>
          <a:p>
            <a:pPr marL="697229" marR="0" lvl="1" indent="-227329" algn="l" rtl="0">
              <a:lnSpc>
                <a:spcPct val="100000"/>
              </a:lnSpc>
              <a:spcBef>
                <a:spcPts val="2685"/>
              </a:spcBef>
              <a:spcAft>
                <a:spcPts val="0"/>
              </a:spcAft>
              <a:buClr>
                <a:srgbClr val="226EBA"/>
              </a:buClr>
              <a:buSzPts val="2400"/>
              <a:buFont typeface="Arial"/>
              <a:buChar char="•"/>
            </a:pPr>
            <a:r>
              <a:rPr lang="fr-FR" sz="2400" b="0" i="0" u="none" strike="noStrike" cap="none">
                <a:solidFill>
                  <a:schemeClr val="dk1"/>
                </a:solidFill>
                <a:latin typeface="Calibri"/>
                <a:ea typeface="Calibri"/>
                <a:cs typeface="Calibri"/>
                <a:sym typeface="Calibri"/>
              </a:rPr>
              <a:t>Once per month by site supervisor/QA officer</a:t>
            </a:r>
            <a:endParaRPr sz="1400" b="0" i="0" u="none" strike="noStrike" cap="none">
              <a:solidFill>
                <a:srgbClr val="000000"/>
              </a:solidFill>
              <a:latin typeface="Arial"/>
              <a:ea typeface="Arial"/>
              <a:cs typeface="Arial"/>
              <a:sym typeface="Arial"/>
            </a:endParaRPr>
          </a:p>
          <a:p>
            <a:pPr marL="697229" marR="0" lvl="1" indent="-227329" algn="l" rtl="0">
              <a:lnSpc>
                <a:spcPct val="100000"/>
              </a:lnSpc>
              <a:spcBef>
                <a:spcPts val="2685"/>
              </a:spcBef>
              <a:spcAft>
                <a:spcPts val="0"/>
              </a:spcAft>
              <a:buClr>
                <a:srgbClr val="226EBA"/>
              </a:buClr>
              <a:buSzPts val="2400"/>
              <a:buFont typeface="Arial"/>
              <a:buChar char="•"/>
            </a:pPr>
            <a:r>
              <a:rPr lang="fr-FR" sz="2400" b="0" i="0" u="none" strike="noStrike" cap="none">
                <a:solidFill>
                  <a:schemeClr val="dk1"/>
                </a:solidFill>
                <a:latin typeface="Calibri"/>
                <a:ea typeface="Calibri"/>
                <a:cs typeface="Calibri"/>
                <a:sym typeface="Calibri"/>
              </a:rPr>
              <a:t>During the site supportive supervision visit</a:t>
            </a:r>
            <a:endParaRPr sz="1400" b="0" i="0" u="none" strike="noStrike" cap="none">
              <a:solidFill>
                <a:srgbClr val="000000"/>
              </a:solidFill>
              <a:latin typeface="Arial"/>
              <a:ea typeface="Arial"/>
              <a:cs typeface="Arial"/>
              <a:sym typeface="Arial"/>
            </a:endParaRPr>
          </a:p>
          <a:p>
            <a:pPr marL="240029" marR="0" lvl="0" indent="-113029" algn="l" rtl="0">
              <a:lnSpc>
                <a:spcPct val="100000"/>
              </a:lnSpc>
              <a:spcBef>
                <a:spcPts val="2685"/>
              </a:spcBef>
              <a:spcAft>
                <a:spcPts val="0"/>
              </a:spcAft>
              <a:buClr>
                <a:srgbClr val="226EBA"/>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33" name="Google Shape;233;p10"/>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pic>
        <p:nvPicPr>
          <p:cNvPr id="234" name="Google Shape;234;p10"/>
          <p:cNvPicPr preferRelativeResize="0"/>
          <p:nvPr/>
        </p:nvPicPr>
        <p:blipFill rotWithShape="1">
          <a:blip r:embed="rId3">
            <a:alphaModFix/>
          </a:blip>
          <a:srcRect/>
          <a:stretch/>
        </p:blipFill>
        <p:spPr>
          <a:xfrm>
            <a:off x="6612834" y="2081249"/>
            <a:ext cx="5452165" cy="1374287"/>
          </a:xfrm>
          <a:prstGeom prst="rect">
            <a:avLst/>
          </a:prstGeom>
          <a:noFill/>
          <a:ln>
            <a:noFill/>
          </a:ln>
        </p:spPr>
      </p:pic>
      <p:sp>
        <p:nvSpPr>
          <p:cNvPr id="235" name="Google Shape;235;p10"/>
          <p:cNvSpPr txBox="1"/>
          <p:nvPr/>
        </p:nvSpPr>
        <p:spPr>
          <a:xfrm>
            <a:off x="299084" y="4626697"/>
            <a:ext cx="1155662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rgbClr val="0070C0"/>
                </a:solidFill>
                <a:latin typeface="Calibri"/>
                <a:ea typeface="Calibri"/>
                <a:cs typeface="Calibri"/>
                <a:sym typeface="Calibri"/>
              </a:rPr>
              <a:t>For any failed result: </a:t>
            </a:r>
            <a:r>
              <a:rPr lang="fr-FR" sz="3200" b="1" i="0" u="sng" strike="noStrike" cap="none">
                <a:solidFill>
                  <a:srgbClr val="0070C0"/>
                </a:solidFill>
                <a:latin typeface="Calibri"/>
                <a:ea typeface="Calibri"/>
                <a:cs typeface="Calibri"/>
                <a:sym typeface="Calibri"/>
              </a:rPr>
              <a:t>stop testing </a:t>
            </a:r>
            <a:r>
              <a:rPr lang="fr-FR" sz="3200" b="1" i="0" u="none" strike="noStrike" cap="none">
                <a:solidFill>
                  <a:srgbClr val="0070C0"/>
                </a:solidFill>
                <a:latin typeface="Calibri"/>
                <a:ea typeface="Calibri"/>
                <a:cs typeface="Calibri"/>
                <a:sym typeface="Calibri"/>
              </a:rPr>
              <a:t>client, </a:t>
            </a:r>
            <a:r>
              <a:rPr lang="fr-FR" sz="3200" b="1" i="0" u="sng" strike="noStrike" cap="none">
                <a:solidFill>
                  <a:srgbClr val="0070C0"/>
                </a:solidFill>
                <a:latin typeface="Calibri"/>
                <a:ea typeface="Calibri"/>
                <a:cs typeface="Calibri"/>
                <a:sym typeface="Calibri"/>
              </a:rPr>
              <a:t>investigate</a:t>
            </a:r>
            <a:r>
              <a:rPr lang="fr-FR" sz="3200" b="1" i="0" u="none" strike="noStrike" cap="none">
                <a:solidFill>
                  <a:srgbClr val="0070C0"/>
                </a:solidFill>
                <a:latin typeface="Calibri"/>
                <a:ea typeface="Calibri"/>
                <a:cs typeface="Calibri"/>
                <a:sym typeface="Calibri"/>
              </a:rPr>
              <a:t> (root cause analysis) and </a:t>
            </a:r>
            <a:r>
              <a:rPr lang="fr-FR" sz="3200" b="1" i="0" u="sng" strike="noStrike" cap="none">
                <a:solidFill>
                  <a:srgbClr val="0070C0"/>
                </a:solidFill>
                <a:latin typeface="Calibri"/>
                <a:ea typeface="Calibri"/>
                <a:cs typeface="Calibri"/>
                <a:sym typeface="Calibri"/>
              </a:rPr>
              <a:t>solve</a:t>
            </a:r>
            <a:r>
              <a:rPr lang="fr-FR" sz="3200" b="1" i="0" u="none" strike="noStrike" cap="none">
                <a:solidFill>
                  <a:srgbClr val="0070C0"/>
                </a:solidFill>
                <a:latin typeface="Calibri"/>
                <a:ea typeface="Calibri"/>
                <a:cs typeface="Calibri"/>
                <a:sym typeface="Calibri"/>
              </a:rPr>
              <a:t> the problem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a:spLocks noGrp="1"/>
          </p:cNvSpPr>
          <p:nvPr>
            <p:ph type="title"/>
          </p:nvPr>
        </p:nvSpPr>
        <p:spPr>
          <a:xfrm>
            <a:off x="405063" y="44450"/>
            <a:ext cx="10515600" cy="88320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Calibri"/>
              <a:buNone/>
            </a:pPr>
            <a:r>
              <a:rPr lang="fr-FR">
                <a:latin typeface="Calibri"/>
                <a:ea typeface="Calibri"/>
                <a:cs typeface="Calibri"/>
                <a:sym typeface="Calibri"/>
              </a:rPr>
              <a:t>External Quality Assessment</a:t>
            </a:r>
            <a:endParaRPr/>
          </a:p>
        </p:txBody>
      </p:sp>
      <p:sp>
        <p:nvSpPr>
          <p:cNvPr id="241" name="Google Shape;241;p11"/>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11</a:t>
            </a:fld>
            <a:endParaRPr sz="1000"/>
          </a:p>
        </p:txBody>
      </p:sp>
      <p:sp>
        <p:nvSpPr>
          <p:cNvPr id="242" name="Google Shape;242;p11"/>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
        <p:nvSpPr>
          <p:cNvPr id="243" name="Google Shape;243;p11"/>
          <p:cNvSpPr txBox="1"/>
          <p:nvPr/>
        </p:nvSpPr>
        <p:spPr>
          <a:xfrm>
            <a:off x="392706" y="976274"/>
            <a:ext cx="992518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dk1"/>
                </a:solidFill>
                <a:latin typeface="Calibri"/>
                <a:ea typeface="Calibri"/>
                <a:cs typeface="Calibri"/>
                <a:sym typeface="Calibri"/>
              </a:rPr>
              <a:t>Composed of 2 complementary activities</a:t>
            </a:r>
            <a:endParaRPr sz="2800" b="0" i="0" u="none" strike="noStrike" cap="none">
              <a:solidFill>
                <a:schemeClr val="dk1"/>
              </a:solidFill>
              <a:latin typeface="Calibri"/>
              <a:ea typeface="Calibri"/>
              <a:cs typeface="Calibri"/>
              <a:sym typeface="Calibri"/>
            </a:endParaRPr>
          </a:p>
        </p:txBody>
      </p:sp>
      <p:grpSp>
        <p:nvGrpSpPr>
          <p:cNvPr id="244" name="Google Shape;244;p11"/>
          <p:cNvGrpSpPr/>
          <p:nvPr/>
        </p:nvGrpSpPr>
        <p:grpSpPr>
          <a:xfrm>
            <a:off x="1367120" y="1910600"/>
            <a:ext cx="8963131" cy="3368092"/>
            <a:chOff x="541336" y="2052793"/>
            <a:chExt cx="5807073" cy="2055066"/>
          </a:xfrm>
        </p:grpSpPr>
        <p:sp>
          <p:nvSpPr>
            <p:cNvPr id="245" name="Google Shape;245;p11"/>
            <p:cNvSpPr txBox="1"/>
            <p:nvPr/>
          </p:nvSpPr>
          <p:spPr>
            <a:xfrm>
              <a:off x="549272" y="2052794"/>
              <a:ext cx="2772962" cy="507039"/>
            </a:xfrm>
            <a:prstGeom prst="rect">
              <a:avLst/>
            </a:prstGeom>
            <a:solidFill>
              <a:srgbClr val="FFC000"/>
            </a:solidFill>
            <a:ln w="9525" cap="flat" cmpd="sng">
              <a:solidFill>
                <a:srgbClr val="3DC9F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3A3838"/>
                  </a:solidFill>
                  <a:latin typeface="Calibri"/>
                  <a:ea typeface="Calibri"/>
                  <a:cs typeface="Calibri"/>
                  <a:sym typeface="Calibri"/>
                </a:rPr>
                <a:t>Site supportive supervision Visits</a:t>
              </a:r>
              <a:endParaRPr sz="1400" b="0" i="0" u="none" strike="noStrike" cap="none">
                <a:solidFill>
                  <a:srgbClr val="000000"/>
                </a:solidFill>
                <a:latin typeface="Arial"/>
                <a:ea typeface="Arial"/>
                <a:cs typeface="Arial"/>
                <a:sym typeface="Arial"/>
              </a:endParaRPr>
            </a:p>
          </p:txBody>
        </p:sp>
        <p:sp>
          <p:nvSpPr>
            <p:cNvPr id="246" name="Google Shape;246;p11"/>
            <p:cNvSpPr txBox="1"/>
            <p:nvPr/>
          </p:nvSpPr>
          <p:spPr>
            <a:xfrm>
              <a:off x="3458332" y="2052793"/>
              <a:ext cx="2890076" cy="507039"/>
            </a:xfrm>
            <a:prstGeom prst="rect">
              <a:avLst/>
            </a:prstGeom>
            <a:solidFill>
              <a:srgbClr val="FFC000"/>
            </a:solidFill>
            <a:ln w="9525" cap="flat" cmpd="sng">
              <a:solidFill>
                <a:srgbClr val="3DC9F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3A3838"/>
                  </a:solidFill>
                  <a:latin typeface="Calibri"/>
                  <a:ea typeface="Calibri"/>
                  <a:cs typeface="Calibri"/>
                  <a:sym typeface="Calibri"/>
                </a:rPr>
                <a:t>EQA/Proficiency Testing (PT) scheme</a:t>
              </a:r>
              <a:endParaRPr sz="1400" b="0" i="0" u="none" strike="noStrike" cap="none">
                <a:solidFill>
                  <a:srgbClr val="000000"/>
                </a:solidFill>
                <a:latin typeface="Arial"/>
                <a:ea typeface="Arial"/>
                <a:cs typeface="Arial"/>
                <a:sym typeface="Arial"/>
              </a:endParaRPr>
            </a:p>
          </p:txBody>
        </p:sp>
        <p:sp>
          <p:nvSpPr>
            <p:cNvPr id="247" name="Google Shape;247;p11"/>
            <p:cNvSpPr txBox="1"/>
            <p:nvPr/>
          </p:nvSpPr>
          <p:spPr>
            <a:xfrm>
              <a:off x="541336" y="2699417"/>
              <a:ext cx="2780898" cy="1408441"/>
            </a:xfrm>
            <a:prstGeom prst="rect">
              <a:avLst/>
            </a:prstGeom>
            <a:solidFill>
              <a:srgbClr val="FFFFFF"/>
            </a:solidFill>
            <a:ln w="9525" cap="flat" cmpd="sng">
              <a:solidFill>
                <a:srgbClr val="3DC9F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0" i="0" u="none" strike="noStrike" cap="none">
                  <a:solidFill>
                    <a:srgbClr val="3A3838"/>
                  </a:solidFill>
                  <a:latin typeface="Calibri"/>
                  <a:ea typeface="Calibri"/>
                  <a:cs typeface="Calibri"/>
                  <a:sym typeface="Calibri"/>
                </a:rPr>
                <a:t>A team of supervisors/QA officers assesses the testing site once/a year and provides feedback reports for improvement.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A3838"/>
                </a:solidFill>
                <a:latin typeface="Arial"/>
                <a:ea typeface="Arial"/>
                <a:cs typeface="Arial"/>
                <a:sym typeface="Arial"/>
              </a:endParaRPr>
            </a:p>
          </p:txBody>
        </p:sp>
        <p:sp>
          <p:nvSpPr>
            <p:cNvPr id="248" name="Google Shape;248;p11"/>
            <p:cNvSpPr/>
            <p:nvPr/>
          </p:nvSpPr>
          <p:spPr>
            <a:xfrm>
              <a:off x="3458332" y="2699418"/>
              <a:ext cx="2890077" cy="1408441"/>
            </a:xfrm>
            <a:prstGeom prst="rect">
              <a:avLst/>
            </a:prstGeom>
            <a:solidFill>
              <a:srgbClr val="FFFFFF"/>
            </a:solidFill>
            <a:ln w="9525" cap="flat" cmpd="sng">
              <a:solidFill>
                <a:srgbClr val="3DC9F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0" i="0" u="none" strike="noStrike" cap="none">
                  <a:solidFill>
                    <a:srgbClr val="3A3838"/>
                  </a:solidFill>
                  <a:latin typeface="Calibri"/>
                  <a:ea typeface="Calibri"/>
                  <a:cs typeface="Calibri"/>
                  <a:sym typeface="Calibri"/>
                </a:rPr>
                <a:t>A panel of unknown samples is sent to each testing site by an external provider regularly. Sites submit their results and providers analyze, compare site results, and provide feedback</a:t>
              </a:r>
              <a:endParaRPr sz="1400" b="0" i="0" u="none" strike="noStrike" cap="none">
                <a:solidFill>
                  <a:srgbClr val="000000"/>
                </a:solidFill>
                <a:latin typeface="Arial"/>
                <a:ea typeface="Arial"/>
                <a:cs typeface="Arial"/>
                <a:sym typeface="Arial"/>
              </a:endParaRPr>
            </a:p>
          </p:txBody>
        </p:sp>
      </p:grpSp>
      <p:sp>
        <p:nvSpPr>
          <p:cNvPr id="249" name="Google Shape;249;p11"/>
          <p:cNvSpPr txBox="1"/>
          <p:nvPr/>
        </p:nvSpPr>
        <p:spPr>
          <a:xfrm>
            <a:off x="392706" y="5588924"/>
            <a:ext cx="114052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0070C0"/>
                </a:solidFill>
                <a:latin typeface="Calibri"/>
                <a:ea typeface="Calibri"/>
                <a:cs typeface="Calibri"/>
                <a:sym typeface="Calibri"/>
              </a:rPr>
              <a:t>EQA activities should not be punitive but as a tool to support continuous improvement</a:t>
            </a:r>
            <a:endParaRPr sz="2400" b="1" i="0" u="none" strike="noStrike" cap="none">
              <a:solidFill>
                <a:srgbClr val="0070C0"/>
              </a:solidFill>
              <a:latin typeface="Arial"/>
              <a:ea typeface="Arial"/>
              <a:cs typeface="Arial"/>
              <a:sym typeface="Arial"/>
            </a:endParaRPr>
          </a:p>
        </p:txBody>
      </p:sp>
      <p:sp>
        <p:nvSpPr>
          <p:cNvPr id="250" name="Google Shape;250;p11"/>
          <p:cNvSpPr/>
          <p:nvPr/>
        </p:nvSpPr>
        <p:spPr>
          <a:xfrm>
            <a:off x="8605855" y="2369537"/>
            <a:ext cx="308919" cy="324297"/>
          </a:xfrm>
          <a:prstGeom prst="star5">
            <a:avLst>
              <a:gd name="adj" fmla="val 19098"/>
              <a:gd name="hf" fmla="val 105146"/>
              <a:gd name="vf" fmla="val 11055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a:spLocks noGrp="1"/>
          </p:cNvSpPr>
          <p:nvPr>
            <p:ph type="title"/>
          </p:nvPr>
        </p:nvSpPr>
        <p:spPr>
          <a:xfrm>
            <a:off x="263610" y="252322"/>
            <a:ext cx="12133474" cy="956447"/>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Calibri"/>
              <a:buNone/>
            </a:pPr>
            <a:r>
              <a:rPr lang="fr-FR" sz="3600">
                <a:latin typeface="Calibri"/>
                <a:ea typeface="Calibri"/>
                <a:cs typeface="Calibri"/>
                <a:sym typeface="Calibri"/>
              </a:rPr>
              <a:t>Unsatisfactory EQA results must Lead to Corrective Actions</a:t>
            </a:r>
            <a:endParaRPr>
              <a:latin typeface="Calibri"/>
              <a:ea typeface="Calibri"/>
              <a:cs typeface="Calibri"/>
              <a:sym typeface="Calibri"/>
            </a:endParaRPr>
          </a:p>
        </p:txBody>
      </p:sp>
      <p:sp>
        <p:nvSpPr>
          <p:cNvPr id="256" name="Google Shape;256;p1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12</a:t>
            </a:fld>
            <a:endParaRPr sz="1000"/>
          </a:p>
        </p:txBody>
      </p:sp>
      <p:grpSp>
        <p:nvGrpSpPr>
          <p:cNvPr id="257" name="Google Shape;257;p12"/>
          <p:cNvGrpSpPr/>
          <p:nvPr/>
        </p:nvGrpSpPr>
        <p:grpSpPr>
          <a:xfrm>
            <a:off x="395416" y="1853348"/>
            <a:ext cx="10846088" cy="1977247"/>
            <a:chOff x="457200" y="2590800"/>
            <a:chExt cx="8229600" cy="1295400"/>
          </a:xfrm>
        </p:grpSpPr>
        <p:sp>
          <p:nvSpPr>
            <p:cNvPr id="258" name="Google Shape;258;p12" descr="Stationery"/>
            <p:cNvSpPr/>
            <p:nvPr/>
          </p:nvSpPr>
          <p:spPr>
            <a:xfrm>
              <a:off x="457200" y="2743200"/>
              <a:ext cx="1524000" cy="1066800"/>
            </a:xfrm>
            <a:prstGeom prst="roundRect">
              <a:avLst>
                <a:gd name="adj" fmla="val 1666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3200"/>
                <a:buFont typeface="Arial"/>
                <a:buNone/>
              </a:pPr>
              <a:r>
                <a:rPr lang="fr-FR" sz="3200" b="0" i="0" u="none" strike="noStrike" cap="none">
                  <a:solidFill>
                    <a:schemeClr val="lt1"/>
                  </a:solidFill>
                  <a:latin typeface="Calibri"/>
                  <a:ea typeface="Calibri"/>
                  <a:cs typeface="Calibri"/>
                  <a:sym typeface="Calibri"/>
                </a:rPr>
                <a:t>EQA</a:t>
              </a:r>
              <a:endParaRPr sz="1400" b="0" i="0" u="none" strike="noStrike" cap="none">
                <a:solidFill>
                  <a:srgbClr val="000000"/>
                </a:solidFill>
                <a:latin typeface="Arial"/>
                <a:ea typeface="Arial"/>
                <a:cs typeface="Arial"/>
                <a:sym typeface="Arial"/>
              </a:endParaRPr>
            </a:p>
          </p:txBody>
        </p:sp>
        <p:sp>
          <p:nvSpPr>
            <p:cNvPr id="259" name="Google Shape;259;p12"/>
            <p:cNvSpPr/>
            <p:nvPr/>
          </p:nvSpPr>
          <p:spPr>
            <a:xfrm>
              <a:off x="2133600" y="2590800"/>
              <a:ext cx="914400" cy="1295400"/>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0" name="Google Shape;260;p12" descr="Stationery"/>
            <p:cNvSpPr/>
            <p:nvPr/>
          </p:nvSpPr>
          <p:spPr>
            <a:xfrm>
              <a:off x="6553200" y="2743200"/>
              <a:ext cx="2133600" cy="1066800"/>
            </a:xfrm>
            <a:prstGeom prst="roundRect">
              <a:avLst>
                <a:gd name="adj" fmla="val 1666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Take </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Corrective </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Action</a:t>
              </a:r>
              <a:endParaRPr sz="1400" b="0" i="0" u="none" strike="noStrike" cap="none">
                <a:solidFill>
                  <a:srgbClr val="000000"/>
                </a:solidFill>
                <a:latin typeface="Arial"/>
                <a:ea typeface="Arial"/>
                <a:cs typeface="Arial"/>
                <a:sym typeface="Arial"/>
              </a:endParaRPr>
            </a:p>
          </p:txBody>
        </p:sp>
        <p:sp>
          <p:nvSpPr>
            <p:cNvPr id="261" name="Google Shape;261;p12" descr="Stationery"/>
            <p:cNvSpPr/>
            <p:nvPr/>
          </p:nvSpPr>
          <p:spPr>
            <a:xfrm>
              <a:off x="3200400" y="2743200"/>
              <a:ext cx="1981200" cy="1066800"/>
            </a:xfrm>
            <a:prstGeom prst="roundRect">
              <a:avLst>
                <a:gd name="adj" fmla="val 1666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Identify</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Problems</a:t>
              </a:r>
              <a:endParaRPr sz="1400" b="0" i="0" u="none" strike="noStrike" cap="none">
                <a:solidFill>
                  <a:srgbClr val="000000"/>
                </a:solidFill>
                <a:latin typeface="Arial"/>
                <a:ea typeface="Arial"/>
                <a:cs typeface="Arial"/>
                <a:sym typeface="Arial"/>
              </a:endParaRPr>
            </a:p>
          </p:txBody>
        </p:sp>
        <p:sp>
          <p:nvSpPr>
            <p:cNvPr id="262" name="Google Shape;262;p12"/>
            <p:cNvSpPr/>
            <p:nvPr/>
          </p:nvSpPr>
          <p:spPr>
            <a:xfrm>
              <a:off x="5334000" y="2590800"/>
              <a:ext cx="914400" cy="1295400"/>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263" name="Google Shape;263;p12"/>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
        <p:nvSpPr>
          <p:cNvPr id="264" name="Google Shape;264;p12"/>
          <p:cNvSpPr txBox="1"/>
          <p:nvPr/>
        </p:nvSpPr>
        <p:spPr>
          <a:xfrm>
            <a:off x="263610" y="4163306"/>
            <a:ext cx="11664779" cy="1200329"/>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chemeClr val="dk1"/>
              </a:buClr>
              <a:buSzPts val="2400"/>
              <a:buFont typeface="Calibri"/>
              <a:buNone/>
            </a:pPr>
            <a:r>
              <a:rPr lang="fr-FR" sz="2400" b="0" i="0" u="none" strike="noStrike" cap="none">
                <a:solidFill>
                  <a:schemeClr val="dk1"/>
                </a:solidFill>
                <a:latin typeface="Calibri"/>
                <a:ea typeface="Calibri"/>
                <a:cs typeface="Calibri"/>
                <a:sym typeface="Calibri"/>
              </a:rPr>
              <a:t>A </a:t>
            </a:r>
            <a:r>
              <a:rPr lang="fr-FR" sz="2400" b="1" i="0" u="none" strike="noStrike" cap="none">
                <a:solidFill>
                  <a:schemeClr val="dk1"/>
                </a:solidFill>
                <a:latin typeface="Calibri"/>
                <a:ea typeface="Calibri"/>
                <a:cs typeface="Calibri"/>
                <a:sym typeface="Calibri"/>
              </a:rPr>
              <a:t>Corrective action </a:t>
            </a:r>
            <a:r>
              <a:rPr lang="fr-FR" sz="2400" b="0" i="0" u="none" strike="noStrike" cap="none">
                <a:solidFill>
                  <a:schemeClr val="dk1"/>
                </a:solidFill>
                <a:latin typeface="Calibri"/>
                <a:ea typeface="Calibri"/>
                <a:cs typeface="Calibri"/>
                <a:sym typeface="Calibri"/>
              </a:rPr>
              <a:t>is, an action taken to </a:t>
            </a:r>
            <a:r>
              <a:rPr lang="fr-FR" sz="2400" b="1" i="0" u="none" strike="noStrike" cap="none">
                <a:solidFill>
                  <a:schemeClr val="dk1"/>
                </a:solidFill>
                <a:latin typeface="Calibri"/>
                <a:ea typeface="Calibri"/>
                <a:cs typeface="Calibri"/>
                <a:sym typeface="Calibri"/>
              </a:rPr>
              <a:t>correct a problem or improve a process.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fr-FR" sz="2400" b="0" i="0" u="none" strike="noStrike" cap="none">
                <a:solidFill>
                  <a:schemeClr val="dk1"/>
                </a:solidFill>
                <a:latin typeface="Calibri"/>
                <a:ea typeface="Calibri"/>
                <a:cs typeface="Calibri"/>
                <a:sym typeface="Calibri"/>
              </a:rPr>
              <a:t> Corrective action </a:t>
            </a:r>
            <a:r>
              <a:rPr lang="fr-FR" sz="2400" b="1" i="0" u="none" strike="noStrike" cap="none">
                <a:solidFill>
                  <a:schemeClr val="dk1"/>
                </a:solidFill>
                <a:latin typeface="Calibri"/>
                <a:ea typeface="Calibri"/>
                <a:cs typeface="Calibri"/>
                <a:sym typeface="Calibri"/>
              </a:rPr>
              <a:t>is </a:t>
            </a:r>
            <a:r>
              <a:rPr lang="fr-FR" sz="2400" b="1" i="0" u="sng" strike="noStrike" cap="none">
                <a:solidFill>
                  <a:schemeClr val="dk1"/>
                </a:solidFill>
                <a:latin typeface="Calibri"/>
                <a:ea typeface="Calibri"/>
                <a:cs typeface="Calibri"/>
                <a:sym typeface="Calibri"/>
              </a:rPr>
              <a:t>NOT</a:t>
            </a:r>
            <a:r>
              <a:rPr lang="fr-FR" sz="2400" b="1" i="0" u="none" strike="noStrike" cap="none">
                <a:solidFill>
                  <a:schemeClr val="dk1"/>
                </a:solidFill>
                <a:latin typeface="Calibri"/>
                <a:ea typeface="Calibri"/>
                <a:cs typeface="Calibri"/>
                <a:sym typeface="Calibri"/>
              </a:rPr>
              <a:t> a disciplinary action </a:t>
            </a:r>
            <a:r>
              <a:rPr lang="fr-FR" sz="2400" b="0" i="0" u="none" strike="noStrike" cap="none">
                <a:solidFill>
                  <a:schemeClr val="dk1"/>
                </a:solidFill>
                <a:latin typeface="Calibri"/>
                <a:ea typeface="Calibri"/>
                <a:cs typeface="Calibri"/>
                <a:sym typeface="Calibri"/>
              </a:rPr>
              <a:t>against the tester.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3"/>
          <p:cNvSpPr txBox="1">
            <a:spLocks noGrp="1"/>
          </p:cNvSpPr>
          <p:nvPr>
            <p:ph type="title"/>
          </p:nvPr>
        </p:nvSpPr>
        <p:spPr>
          <a:xfrm>
            <a:off x="131390" y="29773"/>
            <a:ext cx="10515600" cy="72081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Calibri"/>
              <a:buNone/>
            </a:pPr>
            <a:r>
              <a:rPr lang="fr-FR" sz="3600">
                <a:latin typeface="Calibri"/>
                <a:ea typeface="Calibri"/>
                <a:cs typeface="Calibri"/>
                <a:sym typeface="Calibri"/>
              </a:rPr>
              <a:t>Proficiency Testing program Cycle</a:t>
            </a:r>
            <a:endParaRPr>
              <a:latin typeface="Calibri"/>
              <a:ea typeface="Calibri"/>
              <a:cs typeface="Calibri"/>
              <a:sym typeface="Calibri"/>
            </a:endParaRPr>
          </a:p>
        </p:txBody>
      </p:sp>
      <p:sp>
        <p:nvSpPr>
          <p:cNvPr id="270" name="Google Shape;270;p1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13</a:t>
            </a:fld>
            <a:endParaRPr sz="1000"/>
          </a:p>
        </p:txBody>
      </p:sp>
      <p:sp>
        <p:nvSpPr>
          <p:cNvPr id="271" name="Google Shape;271;p13"/>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
        <p:nvSpPr>
          <p:cNvPr id="272" name="Google Shape;272;p13"/>
          <p:cNvSpPr txBox="1">
            <a:spLocks noGrp="1"/>
          </p:cNvSpPr>
          <p:nvPr>
            <p:ph type="body" idx="1"/>
          </p:nvPr>
        </p:nvSpPr>
        <p:spPr>
          <a:xfrm>
            <a:off x="110566" y="1099277"/>
            <a:ext cx="5255900" cy="5018026"/>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SzPct val="100000"/>
              <a:buNone/>
            </a:pPr>
            <a:r>
              <a:rPr lang="fr-FR" b="0">
                <a:latin typeface="Calibri"/>
                <a:ea typeface="Calibri"/>
                <a:cs typeface="Calibri"/>
                <a:sym typeface="Calibri"/>
              </a:rPr>
              <a:t>National authorities should develop policies, standards, and operational plans </a:t>
            </a:r>
            <a:r>
              <a:rPr lang="fr-FR">
                <a:latin typeface="Calibri"/>
                <a:ea typeface="Calibri"/>
                <a:cs typeface="Calibri"/>
                <a:sym typeface="Calibri"/>
              </a:rPr>
              <a:t>and </a:t>
            </a:r>
            <a:r>
              <a:rPr lang="fr-FR" u="sng">
                <a:latin typeface="Calibri"/>
                <a:ea typeface="Calibri"/>
                <a:cs typeface="Calibri"/>
                <a:sym typeface="Calibri"/>
              </a:rPr>
              <a:t>allocate enough resources</a:t>
            </a:r>
            <a:endParaRPr u="sng">
              <a:latin typeface="Calibri"/>
              <a:ea typeface="Calibri"/>
              <a:cs typeface="Calibri"/>
              <a:sym typeface="Calibri"/>
            </a:endParaRPr>
          </a:p>
          <a:p>
            <a:pPr marL="342900" lvl="0" indent="-342900" algn="l" rtl="0">
              <a:lnSpc>
                <a:spcPct val="100000"/>
              </a:lnSpc>
              <a:spcBef>
                <a:spcPts val="1000"/>
              </a:spcBef>
              <a:spcAft>
                <a:spcPts val="0"/>
              </a:spcAft>
              <a:buSzPct val="100000"/>
              <a:buFont typeface="Calibri"/>
              <a:buChar char="-"/>
            </a:pPr>
            <a:r>
              <a:rPr lang="fr-FR" b="1">
                <a:latin typeface="Calibri"/>
                <a:ea typeface="Calibri"/>
                <a:cs typeface="Calibri"/>
                <a:sym typeface="Calibri"/>
              </a:rPr>
              <a:t>At least 1 event/year </a:t>
            </a:r>
            <a:r>
              <a:rPr lang="fr-FR" b="1" u="sng">
                <a:latin typeface="Calibri"/>
                <a:ea typeface="Calibri"/>
                <a:cs typeface="Calibri"/>
                <a:sym typeface="Calibri"/>
              </a:rPr>
              <a:t>for each testing provider </a:t>
            </a:r>
            <a:endParaRPr/>
          </a:p>
          <a:p>
            <a:pPr marL="342900" lvl="0" indent="-342900" algn="l" rtl="0">
              <a:lnSpc>
                <a:spcPct val="100000"/>
              </a:lnSpc>
              <a:spcBef>
                <a:spcPts val="1000"/>
              </a:spcBef>
              <a:spcAft>
                <a:spcPts val="0"/>
              </a:spcAft>
              <a:buSzPct val="100000"/>
              <a:buFont typeface="Calibri"/>
              <a:buChar char="-"/>
            </a:pPr>
            <a:r>
              <a:rPr lang="fr-FR" b="1">
                <a:latin typeface="Calibri"/>
                <a:ea typeface="Calibri"/>
                <a:cs typeface="Calibri"/>
                <a:sym typeface="Calibri"/>
              </a:rPr>
              <a:t>PT provider should be carefully selected</a:t>
            </a:r>
            <a:r>
              <a:rPr lang="fr-FR" b="0">
                <a:latin typeface="Calibri"/>
                <a:ea typeface="Calibri"/>
                <a:cs typeface="Calibri"/>
                <a:sym typeface="Calibri"/>
              </a:rPr>
              <a:t>: </a:t>
            </a:r>
            <a:endParaRPr/>
          </a:p>
          <a:p>
            <a:pPr marL="800100" lvl="1" indent="-342900" algn="l" rtl="0">
              <a:lnSpc>
                <a:spcPct val="100000"/>
              </a:lnSpc>
              <a:spcBef>
                <a:spcPts val="500"/>
              </a:spcBef>
              <a:spcAft>
                <a:spcPts val="0"/>
              </a:spcAft>
              <a:buSzPct val="100000"/>
              <a:buFont typeface="Calibri"/>
              <a:buChar char="-"/>
            </a:pPr>
            <a:r>
              <a:rPr lang="fr-FR">
                <a:latin typeface="Calibri"/>
                <a:ea typeface="Calibri"/>
                <a:cs typeface="Calibri"/>
                <a:sym typeface="Calibri"/>
              </a:rPr>
              <a:t>ideally, ISO 17043 accredited</a:t>
            </a:r>
            <a:endParaRPr>
              <a:latin typeface="Calibri"/>
              <a:ea typeface="Calibri"/>
              <a:cs typeface="Calibri"/>
              <a:sym typeface="Calibri"/>
            </a:endParaRPr>
          </a:p>
          <a:p>
            <a:pPr marL="800100" lvl="1" indent="-342900" algn="l" rtl="0">
              <a:lnSpc>
                <a:spcPct val="100000"/>
              </a:lnSpc>
              <a:spcBef>
                <a:spcPts val="500"/>
              </a:spcBef>
              <a:spcAft>
                <a:spcPts val="0"/>
              </a:spcAft>
              <a:buSzPct val="100000"/>
              <a:buFont typeface="Calibri"/>
              <a:buChar char="-"/>
            </a:pPr>
            <a:r>
              <a:rPr lang="fr-FR">
                <a:latin typeface="Calibri"/>
                <a:ea typeface="Calibri"/>
                <a:cs typeface="Calibri"/>
                <a:sym typeface="Calibri"/>
              </a:rPr>
              <a:t>In country, regional or international; Non-profit or Commercial provider.</a:t>
            </a:r>
            <a:endParaRPr/>
          </a:p>
          <a:p>
            <a:pPr marL="800100" lvl="1" indent="-342900" algn="l" rtl="0">
              <a:lnSpc>
                <a:spcPct val="100000"/>
              </a:lnSpc>
              <a:spcBef>
                <a:spcPts val="500"/>
              </a:spcBef>
              <a:spcAft>
                <a:spcPts val="0"/>
              </a:spcAft>
              <a:buSzPct val="100000"/>
              <a:buFont typeface="Calibri"/>
              <a:buChar char="-"/>
            </a:pPr>
            <a:r>
              <a:rPr lang="fr-FR" u="sng">
                <a:latin typeface="Calibri"/>
                <a:ea typeface="Calibri"/>
                <a:cs typeface="Calibri"/>
                <a:sym typeface="Calibri"/>
              </a:rPr>
              <a:t>Locally (reference lab) produced PT panels (e.g DTS) is an option</a:t>
            </a:r>
            <a:endParaRPr/>
          </a:p>
          <a:p>
            <a:pPr marL="342900" lvl="0" indent="-342900" algn="l" rtl="0">
              <a:lnSpc>
                <a:spcPct val="100000"/>
              </a:lnSpc>
              <a:spcBef>
                <a:spcPts val="1000"/>
              </a:spcBef>
              <a:spcAft>
                <a:spcPts val="0"/>
              </a:spcAft>
              <a:buSzPct val="100000"/>
              <a:buFont typeface="Calibri"/>
              <a:buChar char="-"/>
            </a:pPr>
            <a:r>
              <a:rPr lang="fr-FR" b="1">
                <a:latin typeface="Calibri"/>
                <a:ea typeface="Calibri"/>
                <a:cs typeface="Calibri"/>
                <a:sym typeface="Calibri"/>
              </a:rPr>
              <a:t>A panel of at least 6 pos and neg specimen panel</a:t>
            </a:r>
            <a:endParaRPr/>
          </a:p>
          <a:p>
            <a:pPr marL="342900" lvl="0" indent="-342900" algn="l" rtl="0">
              <a:lnSpc>
                <a:spcPct val="100000"/>
              </a:lnSpc>
              <a:spcBef>
                <a:spcPts val="1000"/>
              </a:spcBef>
              <a:spcAft>
                <a:spcPts val="0"/>
              </a:spcAft>
              <a:buSzPct val="100000"/>
              <a:buFont typeface="Calibri"/>
              <a:buChar char="-"/>
            </a:pPr>
            <a:r>
              <a:rPr lang="fr-FR" b="0">
                <a:latin typeface="Calibri"/>
                <a:ea typeface="Calibri"/>
                <a:cs typeface="Calibri"/>
                <a:sym typeface="Calibri"/>
              </a:rPr>
              <a:t>Tested </a:t>
            </a:r>
            <a:r>
              <a:rPr lang="fr-FR">
                <a:latin typeface="Calibri"/>
                <a:ea typeface="Calibri"/>
                <a:cs typeface="Calibri"/>
                <a:sym typeface="Calibri"/>
              </a:rPr>
              <a:t>as client specimens</a:t>
            </a:r>
            <a:endParaRPr>
              <a:latin typeface="Calibri"/>
              <a:ea typeface="Calibri"/>
              <a:cs typeface="Calibri"/>
              <a:sym typeface="Calibri"/>
            </a:endParaRPr>
          </a:p>
          <a:p>
            <a:pPr marL="342900" lvl="0" indent="-342900" algn="l" rtl="0">
              <a:lnSpc>
                <a:spcPct val="100000"/>
              </a:lnSpc>
              <a:spcBef>
                <a:spcPts val="1000"/>
              </a:spcBef>
              <a:spcAft>
                <a:spcPts val="0"/>
              </a:spcAft>
              <a:buSzPct val="100000"/>
              <a:buFont typeface="Calibri"/>
              <a:buChar char="-"/>
            </a:pPr>
            <a:r>
              <a:rPr lang="fr-FR" b="1">
                <a:latin typeface="Calibri"/>
                <a:ea typeface="Calibri"/>
                <a:cs typeface="Calibri"/>
                <a:sym typeface="Calibri"/>
              </a:rPr>
              <a:t>Evaluation reports should contain</a:t>
            </a:r>
            <a:r>
              <a:rPr lang="fr-FR" b="0">
                <a:latin typeface="Calibri"/>
                <a:ea typeface="Calibri"/>
                <a:cs typeface="Calibri"/>
                <a:sym typeface="Calibri"/>
              </a:rPr>
              <a:t>: </a:t>
            </a:r>
            <a:r>
              <a:rPr lang="fr-FR">
                <a:latin typeface="Calibri"/>
                <a:ea typeface="Calibri"/>
                <a:cs typeface="Calibri"/>
                <a:sym typeface="Calibri"/>
              </a:rPr>
              <a:t>site performance results + </a:t>
            </a:r>
            <a:r>
              <a:rPr lang="fr-FR" u="sng">
                <a:latin typeface="Calibri"/>
                <a:ea typeface="Calibri"/>
                <a:cs typeface="Calibri"/>
                <a:sym typeface="Calibri"/>
              </a:rPr>
              <a:t>recommendations for improvement</a:t>
            </a:r>
            <a:endParaRPr u="sng">
              <a:latin typeface="Calibri"/>
              <a:ea typeface="Calibri"/>
              <a:cs typeface="Calibri"/>
              <a:sym typeface="Calibri"/>
            </a:endParaRPr>
          </a:p>
          <a:p>
            <a:pPr marL="342900" lvl="0" indent="-342900" algn="l" rtl="0">
              <a:lnSpc>
                <a:spcPct val="100000"/>
              </a:lnSpc>
              <a:spcBef>
                <a:spcPts val="1000"/>
              </a:spcBef>
              <a:spcAft>
                <a:spcPts val="0"/>
              </a:spcAft>
              <a:buSzPct val="100000"/>
              <a:buFont typeface="Calibri"/>
              <a:buChar char="-"/>
            </a:pPr>
            <a:r>
              <a:rPr lang="fr-FR" b="1">
                <a:latin typeface="Calibri"/>
                <a:ea typeface="Calibri"/>
                <a:cs typeface="Calibri"/>
                <a:sym typeface="Calibri"/>
              </a:rPr>
              <a:t>Prompt</a:t>
            </a:r>
            <a:r>
              <a:rPr lang="fr-FR">
                <a:latin typeface="Calibri"/>
                <a:ea typeface="Calibri"/>
                <a:cs typeface="Calibri"/>
                <a:sym typeface="Calibri"/>
              </a:rPr>
              <a:t> </a:t>
            </a:r>
            <a:r>
              <a:rPr lang="fr-FR" b="1">
                <a:latin typeface="Calibri"/>
                <a:ea typeface="Calibri"/>
                <a:cs typeface="Calibri"/>
                <a:sym typeface="Calibri"/>
              </a:rPr>
              <a:t>implementation of corrective actions </a:t>
            </a:r>
            <a:r>
              <a:rPr lang="fr-FR" b="0">
                <a:latin typeface="Calibri"/>
                <a:ea typeface="Calibri"/>
                <a:cs typeface="Calibri"/>
                <a:sym typeface="Calibri"/>
              </a:rPr>
              <a:t>is key to ensure efficiency (need resources)</a:t>
            </a:r>
            <a:endParaRPr/>
          </a:p>
          <a:p>
            <a:pPr marL="228600" lvl="0" indent="-120650" algn="l" rtl="0">
              <a:lnSpc>
                <a:spcPct val="100000"/>
              </a:lnSpc>
              <a:spcBef>
                <a:spcPts val="1000"/>
              </a:spcBef>
              <a:spcAft>
                <a:spcPts val="0"/>
              </a:spcAft>
              <a:buClr>
                <a:schemeClr val="accent1"/>
              </a:buClr>
              <a:buSzPct val="100000"/>
              <a:buNone/>
            </a:pPr>
            <a:endParaRPr/>
          </a:p>
        </p:txBody>
      </p:sp>
      <p:pic>
        <p:nvPicPr>
          <p:cNvPr id="273" name="Google Shape;273;p13"/>
          <p:cNvPicPr preferRelativeResize="0"/>
          <p:nvPr/>
        </p:nvPicPr>
        <p:blipFill>
          <a:blip r:embed="rId3">
            <a:alphaModFix/>
          </a:blip>
          <a:stretch>
            <a:fillRect/>
          </a:stretch>
        </p:blipFill>
        <p:spPr>
          <a:xfrm>
            <a:off x="5423300" y="957000"/>
            <a:ext cx="6608625" cy="4846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4"/>
          <p:cNvSpPr txBox="1">
            <a:spLocks noGrp="1"/>
          </p:cNvSpPr>
          <p:nvPr>
            <p:ph type="title"/>
          </p:nvPr>
        </p:nvSpPr>
        <p:spPr>
          <a:xfrm>
            <a:off x="271306" y="85772"/>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br>
              <a:rPr lang="fr-FR"/>
            </a:br>
            <a:r>
              <a:rPr lang="fr-FR">
                <a:latin typeface="Calibri"/>
                <a:ea typeface="Calibri"/>
                <a:cs typeface="Calibri"/>
                <a:sym typeface="Calibri"/>
              </a:rPr>
              <a:t>PT Data management systems: paper or digitalized</a:t>
            </a:r>
            <a:endParaRPr/>
          </a:p>
        </p:txBody>
      </p:sp>
      <p:sp>
        <p:nvSpPr>
          <p:cNvPr id="279" name="Google Shape;279;p14"/>
          <p:cNvSpPr txBox="1">
            <a:spLocks noGrp="1"/>
          </p:cNvSpPr>
          <p:nvPr>
            <p:ph type="body" idx="1"/>
          </p:nvPr>
        </p:nvSpPr>
        <p:spPr>
          <a:xfrm>
            <a:off x="629652" y="1208620"/>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fr-FR" b="1"/>
              <a:t>Paper based</a:t>
            </a:r>
            <a:r>
              <a:rPr lang="fr-FR"/>
              <a:t> (eg: via post service) </a:t>
            </a:r>
            <a:r>
              <a:rPr lang="fr-FR" b="1"/>
              <a:t>and online</a:t>
            </a:r>
            <a:r>
              <a:rPr lang="fr-FR"/>
              <a:t> data management system can be used: important to know what system has been selected !!!</a:t>
            </a:r>
            <a:endParaRPr/>
          </a:p>
          <a:p>
            <a:pPr marL="0" lvl="0" indent="0" algn="l" rtl="0">
              <a:lnSpc>
                <a:spcPct val="100000"/>
              </a:lnSpc>
              <a:spcBef>
                <a:spcPts val="1000"/>
              </a:spcBef>
              <a:spcAft>
                <a:spcPts val="0"/>
              </a:spcAft>
              <a:buSzPts val="2000"/>
              <a:buNone/>
            </a:pPr>
            <a:r>
              <a:rPr lang="fr-FR"/>
              <a:t>Online PT Data Management tools help countries to manage PT programs. It reduces the burden of using paper forms, manual evaluations, and reports to reduce turnaround time in providing feedback to participants.</a:t>
            </a:r>
            <a:endParaRPr/>
          </a:p>
        </p:txBody>
      </p:sp>
      <p:sp>
        <p:nvSpPr>
          <p:cNvPr id="280" name="Google Shape;280;p14"/>
          <p:cNvSpPr txBox="1"/>
          <p:nvPr/>
        </p:nvSpPr>
        <p:spPr>
          <a:xfrm>
            <a:off x="1587394" y="3125975"/>
            <a:ext cx="4026600" cy="332400"/>
          </a:xfrm>
          <a:prstGeom prst="rect">
            <a:avLst/>
          </a:prstGeom>
          <a:noFill/>
          <a:ln>
            <a:noFill/>
          </a:ln>
        </p:spPr>
        <p:txBody>
          <a:bodyPr spcFirstLastPara="1" wrap="square" lIns="0" tIns="0" rIns="0" bIns="0" anchor="b" anchorCtr="0">
            <a:spAutoFit/>
          </a:bodyPr>
          <a:lstStyle/>
          <a:p>
            <a:pPr marL="0" marR="0" lvl="0" indent="0" algn="l" rtl="0">
              <a:lnSpc>
                <a:spcPct val="90000"/>
              </a:lnSpc>
              <a:spcBef>
                <a:spcPts val="0"/>
              </a:spcBef>
              <a:spcAft>
                <a:spcPts val="0"/>
              </a:spcAft>
              <a:buClr>
                <a:schemeClr val="dk1"/>
              </a:buClr>
              <a:buSzPts val="2400"/>
              <a:buFont typeface="Calibri"/>
              <a:buNone/>
            </a:pPr>
            <a:r>
              <a:rPr lang="fr-FR" sz="2400" b="0" i="0" u="none" strike="noStrike" cap="none">
                <a:solidFill>
                  <a:schemeClr val="dk1"/>
                </a:solidFill>
                <a:latin typeface="Calibri"/>
                <a:ea typeface="Calibri"/>
                <a:cs typeface="Calibri"/>
                <a:sym typeface="Calibri"/>
              </a:rPr>
              <a:t>Data Flow and Management:</a:t>
            </a:r>
            <a:endParaRPr sz="1400" b="0" i="0" u="none" strike="noStrike" cap="none">
              <a:solidFill>
                <a:srgbClr val="000000"/>
              </a:solidFill>
              <a:latin typeface="Arial"/>
              <a:ea typeface="Arial"/>
              <a:cs typeface="Arial"/>
              <a:sym typeface="Arial"/>
            </a:endParaRPr>
          </a:p>
        </p:txBody>
      </p:sp>
      <p:sp>
        <p:nvSpPr>
          <p:cNvPr id="281" name="Google Shape;281;p14"/>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pic>
        <p:nvPicPr>
          <p:cNvPr id="282" name="Google Shape;282;p14"/>
          <p:cNvPicPr preferRelativeResize="0"/>
          <p:nvPr/>
        </p:nvPicPr>
        <p:blipFill rotWithShape="1">
          <a:blip r:embed="rId3">
            <a:alphaModFix/>
          </a:blip>
          <a:srcRect/>
          <a:stretch/>
        </p:blipFill>
        <p:spPr>
          <a:xfrm>
            <a:off x="5614000" y="2864900"/>
            <a:ext cx="4114800" cy="3376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5"/>
          <p:cNvSpPr txBox="1">
            <a:spLocks noGrp="1"/>
          </p:cNvSpPr>
          <p:nvPr>
            <p:ph type="title"/>
          </p:nvPr>
        </p:nvSpPr>
        <p:spPr>
          <a:xfrm>
            <a:off x="244643" y="209630"/>
            <a:ext cx="10515600" cy="50165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Calibri"/>
              <a:buNone/>
            </a:pPr>
            <a:r>
              <a:rPr lang="fr-FR" sz="3600">
                <a:latin typeface="Calibri"/>
                <a:ea typeface="Calibri"/>
                <a:cs typeface="Calibri"/>
                <a:sym typeface="Calibri"/>
              </a:rPr>
              <a:t>Roles and Responsibilities</a:t>
            </a:r>
            <a:endParaRPr>
              <a:latin typeface="Calibri"/>
              <a:ea typeface="Calibri"/>
              <a:cs typeface="Calibri"/>
              <a:sym typeface="Calibri"/>
            </a:endParaRPr>
          </a:p>
        </p:txBody>
      </p:sp>
      <p:sp>
        <p:nvSpPr>
          <p:cNvPr id="288" name="Google Shape;288;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15</a:t>
            </a:fld>
            <a:endParaRPr sz="1000"/>
          </a:p>
        </p:txBody>
      </p:sp>
      <p:sp>
        <p:nvSpPr>
          <p:cNvPr id="289" name="Google Shape;289;p15"/>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grpSp>
        <p:nvGrpSpPr>
          <p:cNvPr id="290" name="Google Shape;290;p15"/>
          <p:cNvGrpSpPr/>
          <p:nvPr/>
        </p:nvGrpSpPr>
        <p:grpSpPr>
          <a:xfrm>
            <a:off x="2417305" y="802256"/>
            <a:ext cx="8126015" cy="5418667"/>
            <a:chOff x="992" y="0"/>
            <a:chExt cx="8126015" cy="5418667"/>
          </a:xfrm>
        </p:grpSpPr>
        <p:sp>
          <p:nvSpPr>
            <p:cNvPr id="291" name="Google Shape;291;p15"/>
            <p:cNvSpPr/>
            <p:nvPr/>
          </p:nvSpPr>
          <p:spPr>
            <a:xfrm>
              <a:off x="992" y="0"/>
              <a:ext cx="2579687" cy="5418667"/>
            </a:xfrm>
            <a:prstGeom prst="roundRect">
              <a:avLst>
                <a:gd name="adj" fmla="val 10000"/>
              </a:avLst>
            </a:prstGeom>
            <a:solidFill>
              <a:srgbClr val="CAD9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5"/>
            <p:cNvSpPr txBox="1"/>
            <p:nvPr/>
          </p:nvSpPr>
          <p:spPr>
            <a:xfrm>
              <a:off x="992" y="0"/>
              <a:ext cx="2579687" cy="1625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fr-FR" sz="2400" b="1" i="0" u="none" strike="noStrike" cap="none">
                  <a:solidFill>
                    <a:schemeClr val="dk1"/>
                  </a:solidFill>
                  <a:latin typeface="Calibri"/>
                  <a:ea typeface="Calibri"/>
                  <a:cs typeface="Calibri"/>
                  <a:sym typeface="Calibri"/>
                </a:rPr>
                <a:t>PT service providers (eg: NRL)</a:t>
              </a:r>
              <a:endParaRPr sz="1400" b="0" i="0" u="none" strike="noStrike" cap="none">
                <a:solidFill>
                  <a:srgbClr val="000000"/>
                </a:solidFill>
                <a:latin typeface="Arial"/>
                <a:ea typeface="Arial"/>
                <a:cs typeface="Arial"/>
                <a:sym typeface="Arial"/>
              </a:endParaRPr>
            </a:p>
          </p:txBody>
        </p:sp>
        <p:sp>
          <p:nvSpPr>
            <p:cNvPr id="293" name="Google Shape;293;p15"/>
            <p:cNvSpPr/>
            <p:nvPr/>
          </p:nvSpPr>
          <p:spPr>
            <a:xfrm>
              <a:off x="258960" y="1625732"/>
              <a:ext cx="2063749" cy="78938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5"/>
            <p:cNvSpPr txBox="1"/>
            <p:nvPr/>
          </p:nvSpPr>
          <p:spPr>
            <a:xfrm>
              <a:off x="282080" y="1648852"/>
              <a:ext cx="2017509" cy="74314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Provide DTS personnel</a:t>
              </a:r>
              <a:endParaRPr sz="1400" b="0" i="0" u="none" strike="noStrike" cap="none">
                <a:solidFill>
                  <a:srgbClr val="000000"/>
                </a:solidFill>
                <a:latin typeface="Arial"/>
                <a:ea typeface="Arial"/>
                <a:cs typeface="Arial"/>
                <a:sym typeface="Arial"/>
              </a:endParaRPr>
            </a:p>
          </p:txBody>
        </p:sp>
        <p:sp>
          <p:nvSpPr>
            <p:cNvPr id="295" name="Google Shape;295;p15"/>
            <p:cNvSpPr/>
            <p:nvPr/>
          </p:nvSpPr>
          <p:spPr>
            <a:xfrm>
              <a:off x="258960" y="2536560"/>
              <a:ext cx="2063749" cy="78938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5"/>
            <p:cNvSpPr txBox="1"/>
            <p:nvPr/>
          </p:nvSpPr>
          <p:spPr>
            <a:xfrm>
              <a:off x="282080" y="2559680"/>
              <a:ext cx="2017509" cy="74314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Analyse PT results submitted</a:t>
              </a:r>
              <a:endParaRPr sz="1100" b="1" i="0" u="none" strike="noStrike" cap="none">
                <a:solidFill>
                  <a:schemeClr val="lt1"/>
                </a:solidFill>
                <a:latin typeface="Calibri"/>
                <a:ea typeface="Calibri"/>
                <a:cs typeface="Calibri"/>
                <a:sym typeface="Calibri"/>
              </a:endParaRPr>
            </a:p>
          </p:txBody>
        </p:sp>
        <p:sp>
          <p:nvSpPr>
            <p:cNvPr id="297" name="Google Shape;297;p15"/>
            <p:cNvSpPr/>
            <p:nvPr/>
          </p:nvSpPr>
          <p:spPr>
            <a:xfrm>
              <a:off x="258960" y="3447388"/>
              <a:ext cx="2063749" cy="78938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5"/>
            <p:cNvSpPr txBox="1"/>
            <p:nvPr/>
          </p:nvSpPr>
          <p:spPr>
            <a:xfrm>
              <a:off x="282080" y="3470508"/>
              <a:ext cx="2017509" cy="74314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rgbClr val="FFFFFF"/>
                </a:buClr>
                <a:buSzPts val="1100"/>
                <a:buFont typeface="Calibri"/>
                <a:buNone/>
              </a:pPr>
              <a:r>
                <a:rPr lang="fr-FR" sz="1100" b="1" i="0" u="none" strike="noStrike" cap="none">
                  <a:solidFill>
                    <a:srgbClr val="FFFFFF"/>
                  </a:solidFill>
                  <a:latin typeface="Calibri"/>
                  <a:ea typeface="Calibri"/>
                  <a:cs typeface="Calibri"/>
                  <a:sym typeface="Calibri"/>
                </a:rPr>
                <a:t>Provide timely feedback to testing </a:t>
              </a:r>
              <a:r>
                <a:rPr lang="fr-FR" sz="1100" b="1" i="0" u="none" strike="noStrike" cap="none">
                  <a:solidFill>
                    <a:schemeClr val="lt1"/>
                  </a:solidFill>
                  <a:latin typeface="Calibri"/>
                  <a:ea typeface="Calibri"/>
                  <a:cs typeface="Calibri"/>
                  <a:sym typeface="Calibri"/>
                </a:rPr>
                <a:t>sites</a:t>
              </a:r>
              <a:endParaRPr sz="1400" b="0" i="0" u="none" strike="noStrike" cap="none">
                <a:solidFill>
                  <a:srgbClr val="000000"/>
                </a:solidFill>
                <a:latin typeface="Arial"/>
                <a:ea typeface="Arial"/>
                <a:cs typeface="Arial"/>
                <a:sym typeface="Arial"/>
              </a:endParaRPr>
            </a:p>
          </p:txBody>
        </p:sp>
        <p:sp>
          <p:nvSpPr>
            <p:cNvPr id="299" name="Google Shape;299;p15"/>
            <p:cNvSpPr/>
            <p:nvPr/>
          </p:nvSpPr>
          <p:spPr>
            <a:xfrm>
              <a:off x="258960" y="4358216"/>
              <a:ext cx="2063749" cy="78938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5"/>
            <p:cNvSpPr txBox="1"/>
            <p:nvPr/>
          </p:nvSpPr>
          <p:spPr>
            <a:xfrm>
              <a:off x="282080" y="4381336"/>
              <a:ext cx="2017509" cy="74314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Provide PT summary reports to National, Province and Districts</a:t>
              </a:r>
              <a:endParaRPr sz="1400" b="0" i="0" u="none" strike="noStrike" cap="none">
                <a:solidFill>
                  <a:srgbClr val="000000"/>
                </a:solidFill>
                <a:latin typeface="Arial"/>
                <a:ea typeface="Arial"/>
                <a:cs typeface="Arial"/>
                <a:sym typeface="Arial"/>
              </a:endParaRPr>
            </a:p>
          </p:txBody>
        </p:sp>
        <p:sp>
          <p:nvSpPr>
            <p:cNvPr id="301" name="Google Shape;301;p15"/>
            <p:cNvSpPr/>
            <p:nvPr/>
          </p:nvSpPr>
          <p:spPr>
            <a:xfrm>
              <a:off x="2774156" y="0"/>
              <a:ext cx="2579687" cy="5418667"/>
            </a:xfrm>
            <a:prstGeom prst="roundRect">
              <a:avLst>
                <a:gd name="adj" fmla="val 10000"/>
              </a:avLst>
            </a:prstGeom>
            <a:solidFill>
              <a:srgbClr val="CAD9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5"/>
            <p:cNvSpPr txBox="1"/>
            <p:nvPr/>
          </p:nvSpPr>
          <p:spPr>
            <a:xfrm>
              <a:off x="2774156" y="0"/>
              <a:ext cx="2579687" cy="1625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1D3641"/>
                </a:buClr>
                <a:buSzPts val="2400"/>
                <a:buFont typeface="Calibri"/>
                <a:buNone/>
              </a:pPr>
              <a:r>
                <a:rPr lang="fr-FR" sz="2400" b="1" i="0" u="none" strike="noStrike" cap="none">
                  <a:solidFill>
                    <a:srgbClr val="1D3641"/>
                  </a:solidFill>
                  <a:latin typeface="Calibri"/>
                  <a:ea typeface="Calibri"/>
                  <a:cs typeface="Calibri"/>
                  <a:sym typeface="Calibri"/>
                </a:rPr>
                <a:t>National or subnational QA officer</a:t>
              </a:r>
              <a:endParaRPr sz="2400" b="0" i="0" u="none" strike="noStrike" cap="none">
                <a:solidFill>
                  <a:schemeClr val="dk1"/>
                </a:solidFill>
                <a:latin typeface="Calibri"/>
                <a:ea typeface="Calibri"/>
                <a:cs typeface="Calibri"/>
                <a:sym typeface="Calibri"/>
              </a:endParaRPr>
            </a:p>
          </p:txBody>
        </p:sp>
        <p:sp>
          <p:nvSpPr>
            <p:cNvPr id="303" name="Google Shape;303;p15"/>
            <p:cNvSpPr/>
            <p:nvPr/>
          </p:nvSpPr>
          <p:spPr>
            <a:xfrm>
              <a:off x="3032125" y="1626625"/>
              <a:ext cx="2063749" cy="62686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5"/>
            <p:cNvSpPr txBox="1"/>
            <p:nvPr/>
          </p:nvSpPr>
          <p:spPr>
            <a:xfrm>
              <a:off x="3050485" y="1644985"/>
              <a:ext cx="2027029" cy="59014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fr-FR" sz="1100" b="1" i="0" u="none" strike="noStrike" cap="none">
                  <a:solidFill>
                    <a:schemeClr val="lt1"/>
                  </a:solidFill>
                  <a:latin typeface="Calibri"/>
                  <a:ea typeface="Calibri"/>
                  <a:cs typeface="Calibri"/>
                  <a:sym typeface="Calibri"/>
                </a:rPr>
                <a:t>train and support testing personnel</a:t>
              </a:r>
              <a:endParaRPr sz="1100" b="0" i="0" u="none" strike="noStrike" cap="none">
                <a:solidFill>
                  <a:schemeClr val="lt1"/>
                </a:solidFill>
                <a:latin typeface="Calibri"/>
                <a:ea typeface="Calibri"/>
                <a:cs typeface="Calibri"/>
                <a:sym typeface="Calibri"/>
              </a:endParaRPr>
            </a:p>
          </p:txBody>
        </p:sp>
        <p:sp>
          <p:nvSpPr>
            <p:cNvPr id="305" name="Google Shape;305;p15"/>
            <p:cNvSpPr/>
            <p:nvPr/>
          </p:nvSpPr>
          <p:spPr>
            <a:xfrm>
              <a:off x="3032125" y="2349930"/>
              <a:ext cx="2063749" cy="62686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5"/>
            <p:cNvSpPr txBox="1"/>
            <p:nvPr/>
          </p:nvSpPr>
          <p:spPr>
            <a:xfrm>
              <a:off x="3050485" y="2368290"/>
              <a:ext cx="2027029" cy="59014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Supervise distribution of PT panels in each testing site</a:t>
              </a:r>
              <a:endParaRPr sz="1400" b="0" i="0" u="none" strike="noStrike" cap="none">
                <a:solidFill>
                  <a:srgbClr val="000000"/>
                </a:solidFill>
                <a:latin typeface="Arial"/>
                <a:ea typeface="Arial"/>
                <a:cs typeface="Arial"/>
                <a:sym typeface="Arial"/>
              </a:endParaRPr>
            </a:p>
          </p:txBody>
        </p:sp>
        <p:sp>
          <p:nvSpPr>
            <p:cNvPr id="307" name="Google Shape;307;p15"/>
            <p:cNvSpPr/>
            <p:nvPr/>
          </p:nvSpPr>
          <p:spPr>
            <a:xfrm>
              <a:off x="3032125" y="3073234"/>
              <a:ext cx="2063749" cy="62686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5"/>
            <p:cNvSpPr txBox="1"/>
            <p:nvPr/>
          </p:nvSpPr>
          <p:spPr>
            <a:xfrm>
              <a:off x="3050485" y="3091594"/>
              <a:ext cx="2027029" cy="59014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Supervise the timely testing and result submission by the testing site</a:t>
              </a:r>
              <a:endParaRPr sz="1400" b="0" i="0" u="none" strike="noStrike" cap="none">
                <a:solidFill>
                  <a:srgbClr val="000000"/>
                </a:solidFill>
                <a:latin typeface="Arial"/>
                <a:ea typeface="Arial"/>
                <a:cs typeface="Arial"/>
                <a:sym typeface="Arial"/>
              </a:endParaRPr>
            </a:p>
          </p:txBody>
        </p:sp>
        <p:sp>
          <p:nvSpPr>
            <p:cNvPr id="309" name="Google Shape;309;p15"/>
            <p:cNvSpPr/>
            <p:nvPr/>
          </p:nvSpPr>
          <p:spPr>
            <a:xfrm>
              <a:off x="3032125" y="3796539"/>
              <a:ext cx="2063749" cy="62686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5"/>
            <p:cNvSpPr txBox="1"/>
            <p:nvPr/>
          </p:nvSpPr>
          <p:spPr>
            <a:xfrm>
              <a:off x="3050485" y="3814899"/>
              <a:ext cx="2027029" cy="59014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Support the implementation of corrective actions (site visit, phone…)</a:t>
              </a:r>
              <a:endParaRPr sz="1400" b="0" i="0" u="none" strike="noStrike" cap="none">
                <a:solidFill>
                  <a:srgbClr val="000000"/>
                </a:solidFill>
                <a:latin typeface="Arial"/>
                <a:ea typeface="Arial"/>
                <a:cs typeface="Arial"/>
                <a:sym typeface="Arial"/>
              </a:endParaRPr>
            </a:p>
          </p:txBody>
        </p:sp>
        <p:sp>
          <p:nvSpPr>
            <p:cNvPr id="311" name="Google Shape;311;p15"/>
            <p:cNvSpPr/>
            <p:nvPr/>
          </p:nvSpPr>
          <p:spPr>
            <a:xfrm>
              <a:off x="3032125" y="4519844"/>
              <a:ext cx="2063749" cy="62686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5"/>
            <p:cNvSpPr txBox="1"/>
            <p:nvPr/>
          </p:nvSpPr>
          <p:spPr>
            <a:xfrm>
              <a:off x="3050485" y="4538204"/>
              <a:ext cx="2027029" cy="59014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Review EQA and QC results during the site supervision visit</a:t>
              </a:r>
              <a:endParaRPr sz="1400" b="0" i="0" u="none" strike="noStrike" cap="none">
                <a:solidFill>
                  <a:srgbClr val="000000"/>
                </a:solidFill>
                <a:latin typeface="Arial"/>
                <a:ea typeface="Arial"/>
                <a:cs typeface="Arial"/>
                <a:sym typeface="Arial"/>
              </a:endParaRPr>
            </a:p>
          </p:txBody>
        </p:sp>
        <p:sp>
          <p:nvSpPr>
            <p:cNvPr id="313" name="Google Shape;313;p15"/>
            <p:cNvSpPr/>
            <p:nvPr/>
          </p:nvSpPr>
          <p:spPr>
            <a:xfrm>
              <a:off x="5547320" y="0"/>
              <a:ext cx="2579687" cy="5418667"/>
            </a:xfrm>
            <a:prstGeom prst="roundRect">
              <a:avLst>
                <a:gd name="adj" fmla="val 10000"/>
              </a:avLst>
            </a:prstGeom>
            <a:solidFill>
              <a:srgbClr val="CAD9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5"/>
            <p:cNvSpPr txBox="1"/>
            <p:nvPr/>
          </p:nvSpPr>
          <p:spPr>
            <a:xfrm>
              <a:off x="5547320" y="0"/>
              <a:ext cx="2579687" cy="1625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1D3641"/>
                </a:buClr>
                <a:buSzPts val="2400"/>
                <a:buFont typeface="Calibri"/>
                <a:buNone/>
              </a:pPr>
              <a:r>
                <a:rPr lang="fr-FR" sz="2400" b="1" i="0" u="none" strike="noStrike" cap="none">
                  <a:solidFill>
                    <a:srgbClr val="1D3641"/>
                  </a:solidFill>
                  <a:latin typeface="Calibri"/>
                  <a:ea typeface="Calibri"/>
                  <a:cs typeface="Calibri"/>
                  <a:sym typeface="Calibri"/>
                </a:rPr>
                <a:t>Testing Site</a:t>
              </a:r>
              <a:endParaRPr sz="2400" b="0" i="0" u="none" strike="noStrike" cap="none">
                <a:solidFill>
                  <a:schemeClr val="dk1"/>
                </a:solidFill>
                <a:latin typeface="Calibri"/>
                <a:ea typeface="Calibri"/>
                <a:cs typeface="Calibri"/>
                <a:sym typeface="Calibri"/>
              </a:endParaRPr>
            </a:p>
          </p:txBody>
        </p:sp>
        <p:sp>
          <p:nvSpPr>
            <p:cNvPr id="315" name="Google Shape;315;p15"/>
            <p:cNvSpPr/>
            <p:nvPr/>
          </p:nvSpPr>
          <p:spPr>
            <a:xfrm>
              <a:off x="5805289" y="1628907"/>
              <a:ext cx="2063749" cy="443706"/>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5"/>
            <p:cNvSpPr txBox="1"/>
            <p:nvPr/>
          </p:nvSpPr>
          <p:spPr>
            <a:xfrm>
              <a:off x="5818285" y="1641903"/>
              <a:ext cx="2037757" cy="41771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fr-FR" sz="1100" b="1" i="0" u="none" strike="noStrike" cap="none">
                  <a:solidFill>
                    <a:schemeClr val="lt1"/>
                  </a:solidFill>
                  <a:latin typeface="Calibri"/>
                  <a:ea typeface="Calibri"/>
                  <a:cs typeface="Calibri"/>
                  <a:sym typeface="Calibri"/>
                </a:rPr>
                <a:t>Verify panel components upon receipt</a:t>
              </a:r>
              <a:endParaRPr sz="1100" b="0" i="0" u="none" strike="noStrike" cap="none">
                <a:solidFill>
                  <a:schemeClr val="lt1"/>
                </a:solidFill>
                <a:latin typeface="Calibri"/>
                <a:ea typeface="Calibri"/>
                <a:cs typeface="Calibri"/>
                <a:sym typeface="Calibri"/>
              </a:endParaRPr>
            </a:p>
          </p:txBody>
        </p:sp>
        <p:sp>
          <p:nvSpPr>
            <p:cNvPr id="317" name="Google Shape;317;p15"/>
            <p:cNvSpPr/>
            <p:nvPr/>
          </p:nvSpPr>
          <p:spPr>
            <a:xfrm>
              <a:off x="5805289" y="2140876"/>
              <a:ext cx="2063749" cy="443706"/>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5"/>
            <p:cNvSpPr txBox="1"/>
            <p:nvPr/>
          </p:nvSpPr>
          <p:spPr>
            <a:xfrm>
              <a:off x="5818285" y="2153872"/>
              <a:ext cx="2037757" cy="41771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Handle sample as per PT provider IFU (eg: reconstitute DTS panel)</a:t>
              </a:r>
              <a:endParaRPr sz="1400" b="0" i="0" u="none" strike="noStrike" cap="none">
                <a:solidFill>
                  <a:srgbClr val="000000"/>
                </a:solidFill>
                <a:latin typeface="Arial"/>
                <a:ea typeface="Arial"/>
                <a:cs typeface="Arial"/>
                <a:sym typeface="Arial"/>
              </a:endParaRPr>
            </a:p>
          </p:txBody>
        </p:sp>
        <p:sp>
          <p:nvSpPr>
            <p:cNvPr id="319" name="Google Shape;319;p15"/>
            <p:cNvSpPr/>
            <p:nvPr/>
          </p:nvSpPr>
          <p:spPr>
            <a:xfrm>
              <a:off x="5805289" y="2652844"/>
              <a:ext cx="2063749" cy="443706"/>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5"/>
            <p:cNvSpPr txBox="1"/>
            <p:nvPr/>
          </p:nvSpPr>
          <p:spPr>
            <a:xfrm>
              <a:off x="5818285" y="2665840"/>
              <a:ext cx="2037757" cy="41771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Test according to the country algorithm</a:t>
              </a:r>
              <a:endParaRPr sz="1400" b="0" i="0" u="none" strike="noStrike" cap="none">
                <a:solidFill>
                  <a:srgbClr val="000000"/>
                </a:solidFill>
                <a:latin typeface="Arial"/>
                <a:ea typeface="Arial"/>
                <a:cs typeface="Arial"/>
                <a:sym typeface="Arial"/>
              </a:endParaRPr>
            </a:p>
          </p:txBody>
        </p:sp>
        <p:sp>
          <p:nvSpPr>
            <p:cNvPr id="321" name="Google Shape;321;p15"/>
            <p:cNvSpPr/>
            <p:nvPr/>
          </p:nvSpPr>
          <p:spPr>
            <a:xfrm>
              <a:off x="5805289" y="3164813"/>
              <a:ext cx="2063749" cy="443706"/>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5"/>
            <p:cNvSpPr txBox="1"/>
            <p:nvPr/>
          </p:nvSpPr>
          <p:spPr>
            <a:xfrm>
              <a:off x="5818285" y="3177809"/>
              <a:ext cx="2037757" cy="41771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Submit report within deadline</a:t>
              </a:r>
              <a:endParaRPr sz="1400" b="0" i="0" u="none" strike="noStrike" cap="none">
                <a:solidFill>
                  <a:srgbClr val="000000"/>
                </a:solidFill>
                <a:latin typeface="Arial"/>
                <a:ea typeface="Arial"/>
                <a:cs typeface="Arial"/>
                <a:sym typeface="Arial"/>
              </a:endParaRPr>
            </a:p>
          </p:txBody>
        </p:sp>
        <p:sp>
          <p:nvSpPr>
            <p:cNvPr id="323" name="Google Shape;323;p15"/>
            <p:cNvSpPr/>
            <p:nvPr/>
          </p:nvSpPr>
          <p:spPr>
            <a:xfrm>
              <a:off x="5805289" y="3676782"/>
              <a:ext cx="2063749" cy="443706"/>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5"/>
            <p:cNvSpPr txBox="1"/>
            <p:nvPr/>
          </p:nvSpPr>
          <p:spPr>
            <a:xfrm>
              <a:off x="5818285" y="3689778"/>
              <a:ext cx="2037757" cy="41771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Report problems with testing</a:t>
              </a:r>
              <a:endParaRPr sz="1400" b="0" i="0" u="none" strike="noStrike" cap="none">
                <a:solidFill>
                  <a:srgbClr val="000000"/>
                </a:solidFill>
                <a:latin typeface="Arial"/>
                <a:ea typeface="Arial"/>
                <a:cs typeface="Arial"/>
                <a:sym typeface="Arial"/>
              </a:endParaRPr>
            </a:p>
          </p:txBody>
        </p:sp>
        <p:sp>
          <p:nvSpPr>
            <p:cNvPr id="325" name="Google Shape;325;p15"/>
            <p:cNvSpPr/>
            <p:nvPr/>
          </p:nvSpPr>
          <p:spPr>
            <a:xfrm>
              <a:off x="5805289" y="4188751"/>
              <a:ext cx="2063749" cy="443706"/>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5"/>
            <p:cNvSpPr txBox="1"/>
            <p:nvPr/>
          </p:nvSpPr>
          <p:spPr>
            <a:xfrm>
              <a:off x="5818285" y="4201747"/>
              <a:ext cx="2037757" cy="41771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Review feedback report</a:t>
              </a:r>
              <a:endParaRPr sz="1400" b="0" i="0" u="none" strike="noStrike" cap="none">
                <a:solidFill>
                  <a:srgbClr val="000000"/>
                </a:solidFill>
                <a:latin typeface="Arial"/>
                <a:ea typeface="Arial"/>
                <a:cs typeface="Arial"/>
                <a:sym typeface="Arial"/>
              </a:endParaRPr>
            </a:p>
          </p:txBody>
        </p:sp>
        <p:sp>
          <p:nvSpPr>
            <p:cNvPr id="327" name="Google Shape;327;p15"/>
            <p:cNvSpPr/>
            <p:nvPr/>
          </p:nvSpPr>
          <p:spPr>
            <a:xfrm>
              <a:off x="5805289" y="4700720"/>
              <a:ext cx="2063749" cy="443706"/>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5"/>
            <p:cNvSpPr txBox="1"/>
            <p:nvPr/>
          </p:nvSpPr>
          <p:spPr>
            <a:xfrm>
              <a:off x="5818285" y="4713716"/>
              <a:ext cx="2037757" cy="417714"/>
            </a:xfrm>
            <a:prstGeom prst="rect">
              <a:avLst/>
            </a:prstGeom>
            <a:no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fr-FR" sz="1100" b="1" i="0" u="none" strike="noStrike" cap="none">
                  <a:solidFill>
                    <a:schemeClr val="lt1"/>
                  </a:solidFill>
                  <a:latin typeface="Calibri"/>
                  <a:ea typeface="Calibri"/>
                  <a:cs typeface="Calibri"/>
                  <a:sym typeface="Calibri"/>
                </a:rPr>
                <a:t>Implement corrective actions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6"/>
          <p:cNvSpPr txBox="1">
            <a:spLocks noGrp="1"/>
          </p:cNvSpPr>
          <p:nvPr>
            <p:ph type="title"/>
          </p:nvPr>
        </p:nvSpPr>
        <p:spPr>
          <a:xfrm>
            <a:off x="382046" y="0"/>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Calibri"/>
              <a:buNone/>
            </a:pPr>
            <a:r>
              <a:rPr lang="fr-FR" sz="3600">
                <a:latin typeface="Calibri"/>
                <a:ea typeface="Calibri"/>
                <a:cs typeface="Calibri"/>
                <a:sym typeface="Calibri"/>
              </a:rPr>
              <a:t>Proficiency Testing Sample Types</a:t>
            </a:r>
            <a:endParaRPr>
              <a:latin typeface="Calibri"/>
              <a:ea typeface="Calibri"/>
              <a:cs typeface="Calibri"/>
              <a:sym typeface="Calibri"/>
            </a:endParaRPr>
          </a:p>
        </p:txBody>
      </p:sp>
      <p:sp>
        <p:nvSpPr>
          <p:cNvPr id="334" name="Google Shape;334;p1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16</a:t>
            </a:fld>
            <a:endParaRPr sz="1000"/>
          </a:p>
        </p:txBody>
      </p:sp>
      <p:grpSp>
        <p:nvGrpSpPr>
          <p:cNvPr id="335" name="Google Shape;335;p16"/>
          <p:cNvGrpSpPr/>
          <p:nvPr/>
        </p:nvGrpSpPr>
        <p:grpSpPr>
          <a:xfrm>
            <a:off x="1447800" y="1066800"/>
            <a:ext cx="8840627" cy="4958586"/>
            <a:chOff x="648947" y="2073166"/>
            <a:chExt cx="8170774" cy="4230740"/>
          </a:xfrm>
        </p:grpSpPr>
        <p:sp>
          <p:nvSpPr>
            <p:cNvPr id="336" name="Google Shape;336;p16"/>
            <p:cNvSpPr txBox="1"/>
            <p:nvPr/>
          </p:nvSpPr>
          <p:spPr>
            <a:xfrm>
              <a:off x="4022834" y="2073166"/>
              <a:ext cx="4796887" cy="393899"/>
            </a:xfrm>
            <a:prstGeom prst="rect">
              <a:avLst/>
            </a:prstGeom>
            <a:solidFill>
              <a:srgbClr val="FFC000"/>
            </a:solidFill>
            <a:ln w="19050" cap="flat" cmpd="sng">
              <a:solidFill>
                <a:srgbClr val="98A8B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Calibri"/>
                  <a:ea typeface="Calibri"/>
                  <a:cs typeface="Calibri"/>
                  <a:sym typeface="Calibri"/>
                </a:rPr>
                <a:t>Characteristics for PT</a:t>
              </a:r>
              <a:endParaRPr sz="1400" b="0" i="0" u="none" strike="noStrike" cap="none">
                <a:solidFill>
                  <a:srgbClr val="000000"/>
                </a:solidFill>
                <a:latin typeface="Arial"/>
                <a:ea typeface="Arial"/>
                <a:cs typeface="Arial"/>
                <a:sym typeface="Arial"/>
              </a:endParaRPr>
            </a:p>
          </p:txBody>
        </p:sp>
        <p:sp>
          <p:nvSpPr>
            <p:cNvPr id="337" name="Google Shape;337;p16"/>
            <p:cNvSpPr txBox="1"/>
            <p:nvPr/>
          </p:nvSpPr>
          <p:spPr>
            <a:xfrm>
              <a:off x="654267" y="2076270"/>
              <a:ext cx="3368567" cy="393899"/>
            </a:xfrm>
            <a:prstGeom prst="rect">
              <a:avLst/>
            </a:prstGeom>
            <a:solidFill>
              <a:srgbClr val="FFC000"/>
            </a:solidFill>
            <a:ln w="19050" cap="flat" cmpd="sng">
              <a:solidFill>
                <a:srgbClr val="98A8BD"/>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Calibri"/>
                  <a:ea typeface="Calibri"/>
                  <a:cs typeface="Calibri"/>
                  <a:sym typeface="Calibri"/>
                </a:rPr>
                <a:t>Sample type</a:t>
              </a:r>
              <a:endParaRPr sz="1400" b="0" i="0" u="none" strike="noStrike" cap="none">
                <a:solidFill>
                  <a:srgbClr val="000000"/>
                </a:solidFill>
                <a:latin typeface="Arial"/>
                <a:ea typeface="Arial"/>
                <a:cs typeface="Arial"/>
                <a:sym typeface="Arial"/>
              </a:endParaRPr>
            </a:p>
          </p:txBody>
        </p:sp>
        <p:sp>
          <p:nvSpPr>
            <p:cNvPr id="338" name="Google Shape;338;p16"/>
            <p:cNvSpPr txBox="1"/>
            <p:nvPr/>
          </p:nvSpPr>
          <p:spPr>
            <a:xfrm>
              <a:off x="4017514" y="2523105"/>
              <a:ext cx="4796887" cy="1339257"/>
            </a:xfrm>
            <a:prstGeom prst="rect">
              <a:avLst/>
            </a:prstGeom>
            <a:solidFill>
              <a:schemeClr val="lt1"/>
            </a:solidFill>
            <a:ln w="19050" cap="flat" cmpd="sng">
              <a:solidFill>
                <a:srgbClr val="98A8BD"/>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Requires cold chain transport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Rapid test and lab-based testing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Expensive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Bio-hazard (incl risk of spills)</a:t>
              </a:r>
              <a:endParaRPr sz="1400" b="0" i="0" u="none" strike="noStrike" cap="none">
                <a:solidFill>
                  <a:srgbClr val="000000"/>
                </a:solidFill>
                <a:latin typeface="Arial"/>
                <a:ea typeface="Arial"/>
                <a:cs typeface="Arial"/>
                <a:sym typeface="Arial"/>
              </a:endParaRPr>
            </a:p>
          </p:txBody>
        </p:sp>
        <p:sp>
          <p:nvSpPr>
            <p:cNvPr id="339" name="Google Shape;339;p16"/>
            <p:cNvSpPr txBox="1"/>
            <p:nvPr/>
          </p:nvSpPr>
          <p:spPr>
            <a:xfrm>
              <a:off x="648947" y="2526209"/>
              <a:ext cx="3368567" cy="1339257"/>
            </a:xfrm>
            <a:prstGeom prst="rect">
              <a:avLst/>
            </a:prstGeom>
            <a:solidFill>
              <a:schemeClr val="lt1"/>
            </a:solidFill>
            <a:ln w="19050" cap="flat" cmpd="sng">
              <a:solidFill>
                <a:srgbClr val="98A8BD"/>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chemeClr val="dk1"/>
                  </a:solidFill>
                  <a:latin typeface="Calibri"/>
                  <a:ea typeface="Calibri"/>
                  <a:cs typeface="Calibri"/>
                  <a:sym typeface="Calibri"/>
                </a:rPr>
                <a:t>Serum/plasma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40" name="Google Shape;340;p16"/>
            <p:cNvSpPr txBox="1"/>
            <p:nvPr/>
          </p:nvSpPr>
          <p:spPr>
            <a:xfrm>
              <a:off x="648948" y="3901044"/>
              <a:ext cx="3368567" cy="1024139"/>
            </a:xfrm>
            <a:prstGeom prst="rect">
              <a:avLst/>
            </a:prstGeom>
            <a:solidFill>
              <a:schemeClr val="lt1"/>
            </a:solidFill>
            <a:ln w="19050" cap="flat" cmpd="sng">
              <a:solidFill>
                <a:srgbClr val="98A8B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chemeClr val="dk1"/>
                  </a:solidFill>
                  <a:latin typeface="Calibri"/>
                  <a:ea typeface="Calibri"/>
                  <a:cs typeface="Calibri"/>
                  <a:sym typeface="Calibri"/>
                </a:rPr>
                <a:t>Dried blood spot (DBS)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41" name="Google Shape;341;p16"/>
            <p:cNvSpPr txBox="1"/>
            <p:nvPr/>
          </p:nvSpPr>
          <p:spPr>
            <a:xfrm>
              <a:off x="648948" y="4964649"/>
              <a:ext cx="3368567" cy="1339257"/>
            </a:xfrm>
            <a:prstGeom prst="rect">
              <a:avLst/>
            </a:prstGeom>
            <a:solidFill>
              <a:schemeClr val="lt1"/>
            </a:solidFill>
            <a:ln w="19050" cap="flat" cmpd="sng">
              <a:solidFill>
                <a:srgbClr val="98A8B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0" i="0" u="none" strike="noStrike" cap="none">
                  <a:solidFill>
                    <a:schemeClr val="dk1"/>
                  </a:solidFill>
                  <a:latin typeface="Calibri"/>
                  <a:ea typeface="Calibri"/>
                  <a:cs typeface="Calibri"/>
                  <a:sym typeface="Calibri"/>
                </a:rPr>
                <a:t>Dried tube specimen (DTS)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42" name="Google Shape;342;p16"/>
            <p:cNvSpPr txBox="1"/>
            <p:nvPr/>
          </p:nvSpPr>
          <p:spPr>
            <a:xfrm>
              <a:off x="4022834" y="3902229"/>
              <a:ext cx="4796887" cy="1024139"/>
            </a:xfrm>
            <a:prstGeom prst="rect">
              <a:avLst/>
            </a:prstGeom>
            <a:solidFill>
              <a:schemeClr val="lt1"/>
            </a:solidFill>
            <a:ln w="19050" cap="flat" cmpd="sng">
              <a:solidFill>
                <a:srgbClr val="98A8BD"/>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Transported at room temperature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Inexpensive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Lab-based testing only</a:t>
              </a:r>
              <a:endParaRPr sz="1400" b="0" i="0" u="none" strike="noStrike" cap="none">
                <a:solidFill>
                  <a:srgbClr val="000000"/>
                </a:solidFill>
                <a:latin typeface="Arial"/>
                <a:ea typeface="Arial"/>
                <a:cs typeface="Arial"/>
                <a:sym typeface="Arial"/>
              </a:endParaRPr>
            </a:p>
          </p:txBody>
        </p:sp>
        <p:sp>
          <p:nvSpPr>
            <p:cNvPr id="343" name="Google Shape;343;p16"/>
            <p:cNvSpPr txBox="1"/>
            <p:nvPr/>
          </p:nvSpPr>
          <p:spPr>
            <a:xfrm>
              <a:off x="4022834" y="4964649"/>
              <a:ext cx="4796887" cy="1339257"/>
            </a:xfrm>
            <a:prstGeom prst="rect">
              <a:avLst/>
            </a:prstGeom>
            <a:solidFill>
              <a:schemeClr val="lt1"/>
            </a:solidFill>
            <a:ln w="19050" cap="flat" cmpd="sng">
              <a:solidFill>
                <a:srgbClr val="98A8BD"/>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Stable at room temperature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Easily transported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Inexpensive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Rapid test and lab-based testing</a:t>
              </a:r>
              <a:endParaRPr sz="1400" b="0" i="0" u="none" strike="noStrike" cap="none">
                <a:solidFill>
                  <a:srgbClr val="000000"/>
                </a:solidFill>
                <a:latin typeface="Arial"/>
                <a:ea typeface="Arial"/>
                <a:cs typeface="Arial"/>
                <a:sym typeface="Arial"/>
              </a:endParaRPr>
            </a:p>
          </p:txBody>
        </p:sp>
      </p:grpSp>
      <p:sp>
        <p:nvSpPr>
          <p:cNvPr id="344" name="Google Shape;344;p16"/>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
        <p:nvSpPr>
          <p:cNvPr id="345" name="Google Shape;345;p16"/>
          <p:cNvSpPr/>
          <p:nvPr/>
        </p:nvSpPr>
        <p:spPr>
          <a:xfrm>
            <a:off x="2929578" y="2411941"/>
            <a:ext cx="5807676" cy="2076753"/>
          </a:xfrm>
          <a:prstGeom prst="roundRect">
            <a:avLst>
              <a:gd name="adj" fmla="val 1666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fr-FR" sz="3200" b="0" i="0" u="none" strike="noStrike" cap="none">
                <a:solidFill>
                  <a:schemeClr val="lt1"/>
                </a:solidFill>
                <a:latin typeface="Calibri"/>
                <a:ea typeface="Calibri"/>
                <a:cs typeface="Calibri"/>
                <a:sym typeface="Calibri"/>
              </a:rPr>
              <a:t>Sample type = Important criteria when selecting a PT scheme provider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title"/>
          </p:nvPr>
        </p:nvSpPr>
        <p:spPr>
          <a:xfrm>
            <a:off x="197663" y="164555"/>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Calibri"/>
              <a:buNone/>
            </a:pPr>
            <a:r>
              <a:rPr lang="fr-FR">
                <a:latin typeface="Calibri"/>
                <a:ea typeface="Calibri"/>
                <a:cs typeface="Calibri"/>
                <a:sym typeface="Calibri"/>
              </a:rPr>
              <a:t>E</a:t>
            </a:r>
            <a:r>
              <a:rPr lang="fr-FR" sz="3600">
                <a:latin typeface="Calibri"/>
                <a:ea typeface="Calibri"/>
                <a:cs typeface="Calibri"/>
                <a:sym typeface="Calibri"/>
              </a:rPr>
              <a:t>xample </a:t>
            </a:r>
            <a:r>
              <a:rPr lang="fr-FR">
                <a:latin typeface="Calibri"/>
                <a:ea typeface="Calibri"/>
                <a:cs typeface="Calibri"/>
                <a:sym typeface="Calibri"/>
              </a:rPr>
              <a:t>of </a:t>
            </a:r>
            <a:r>
              <a:rPr lang="fr-FR" sz="3600">
                <a:latin typeface="Calibri"/>
                <a:ea typeface="Calibri"/>
                <a:cs typeface="Calibri"/>
                <a:sym typeface="Calibri"/>
              </a:rPr>
              <a:t>Country PT program Cycle</a:t>
            </a:r>
            <a:endParaRPr>
              <a:latin typeface="Calibri"/>
              <a:ea typeface="Calibri"/>
              <a:cs typeface="Calibri"/>
              <a:sym typeface="Calibri"/>
            </a:endParaRPr>
          </a:p>
        </p:txBody>
      </p:sp>
      <p:sp>
        <p:nvSpPr>
          <p:cNvPr id="351" name="Google Shape;351;p1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17</a:t>
            </a:fld>
            <a:endParaRPr sz="1000"/>
          </a:p>
        </p:txBody>
      </p:sp>
      <p:sp>
        <p:nvSpPr>
          <p:cNvPr id="352" name="Google Shape;352;p17"/>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
        <p:nvSpPr>
          <p:cNvPr id="353" name="Google Shape;353;p17"/>
          <p:cNvSpPr txBox="1"/>
          <p:nvPr/>
        </p:nvSpPr>
        <p:spPr>
          <a:xfrm>
            <a:off x="197663" y="1509032"/>
            <a:ext cx="11796674" cy="3785652"/>
          </a:xfrm>
          <a:prstGeom prst="rect">
            <a:avLst/>
          </a:prstGeom>
          <a:noFill/>
          <a:ln>
            <a:noFill/>
          </a:ln>
        </p:spPr>
        <p:txBody>
          <a:bodyPr spcFirstLastPara="1" wrap="square" lIns="91425" tIns="45700" rIns="91425" bIns="45700" anchor="t" anchorCtr="0">
            <a:spAutoFit/>
          </a:bodyPr>
          <a:lstStyle/>
          <a:p>
            <a:pPr marL="709613" marR="0" lvl="0" indent="-457200" algn="l" rtl="0">
              <a:lnSpc>
                <a:spcPct val="100000"/>
              </a:lnSpc>
              <a:spcBef>
                <a:spcPts val="0"/>
              </a:spcBef>
              <a:spcAft>
                <a:spcPts val="0"/>
              </a:spcAft>
              <a:buClr>
                <a:schemeClr val="dk1"/>
              </a:buClr>
              <a:buSzPts val="2400"/>
              <a:buFont typeface="Arial"/>
              <a:buChar char="•"/>
            </a:pPr>
            <a:r>
              <a:rPr lang="fr-FR" sz="2400" b="1" i="0" u="none" strike="noStrike" cap="none">
                <a:solidFill>
                  <a:schemeClr val="dk1"/>
                </a:solidFill>
                <a:latin typeface="Calibri"/>
                <a:ea typeface="Calibri"/>
                <a:cs typeface="Calibri"/>
                <a:sym typeface="Calibri"/>
              </a:rPr>
              <a:t>Training of all testing providers Before starting the program</a:t>
            </a:r>
            <a:endParaRPr sz="1400" b="0" i="0" u="none" strike="noStrike" cap="none">
              <a:solidFill>
                <a:srgbClr val="000000"/>
              </a:solidFill>
              <a:latin typeface="Arial"/>
              <a:ea typeface="Arial"/>
              <a:cs typeface="Arial"/>
              <a:sym typeface="Arial"/>
            </a:endParaRPr>
          </a:p>
          <a:p>
            <a:pPr marL="709613" marR="0" lvl="0" indent="-4572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Periodic distribution of PT panel (</a:t>
            </a:r>
            <a:r>
              <a:rPr lang="fr-FR" sz="2400" b="1" i="0" u="none" strike="noStrike" cap="none">
                <a:solidFill>
                  <a:schemeClr val="dk1"/>
                </a:solidFill>
                <a:latin typeface="Calibri"/>
                <a:ea typeface="Calibri"/>
                <a:cs typeface="Calibri"/>
                <a:sym typeface="Calibri"/>
              </a:rPr>
              <a:t>minimum frequency: once a year/tester</a:t>
            </a:r>
            <a:r>
              <a:rPr lang="fr-FR"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709613" marR="0" lvl="0" indent="-457200" algn="l" rtl="0">
              <a:lnSpc>
                <a:spcPct val="100000"/>
              </a:lnSpc>
              <a:spcBef>
                <a:spcPts val="0"/>
              </a:spcBef>
              <a:spcAft>
                <a:spcPts val="0"/>
              </a:spcAft>
              <a:buClr>
                <a:schemeClr val="dk1"/>
              </a:buClr>
              <a:buSzPts val="2400"/>
              <a:buFont typeface="Arial"/>
              <a:buChar char="•"/>
            </a:pPr>
            <a:r>
              <a:rPr lang="fr-FR" sz="2400" b="1" i="0" u="none" strike="noStrike" cap="none">
                <a:solidFill>
                  <a:schemeClr val="dk1"/>
                </a:solidFill>
                <a:latin typeface="Calibri"/>
                <a:ea typeface="Calibri"/>
                <a:cs typeface="Calibri"/>
                <a:sym typeface="Calibri"/>
              </a:rPr>
              <a:t>Testing site Tests</a:t>
            </a:r>
            <a:r>
              <a:rPr lang="fr-FR" sz="2400" b="0" i="0" u="none" strike="noStrike" cap="none">
                <a:solidFill>
                  <a:schemeClr val="dk1"/>
                </a:solidFill>
                <a:latin typeface="Calibri"/>
                <a:ea typeface="Calibri"/>
                <a:cs typeface="Calibri"/>
                <a:sym typeface="Calibri"/>
              </a:rPr>
              <a:t> PT panel samples </a:t>
            </a:r>
            <a:r>
              <a:rPr lang="fr-FR" sz="2400" b="1" i="0" u="none" strike="noStrike" cap="none">
                <a:solidFill>
                  <a:schemeClr val="dk1"/>
                </a:solidFill>
                <a:latin typeface="Calibri"/>
                <a:ea typeface="Calibri"/>
                <a:cs typeface="Calibri"/>
                <a:sym typeface="Calibri"/>
              </a:rPr>
              <a:t>using a national testing algorithm</a:t>
            </a:r>
            <a:endParaRPr sz="1400" b="0" i="0" u="none" strike="noStrike" cap="none">
              <a:solidFill>
                <a:srgbClr val="000000"/>
              </a:solidFill>
              <a:latin typeface="Arial"/>
              <a:ea typeface="Arial"/>
              <a:cs typeface="Arial"/>
              <a:sym typeface="Arial"/>
            </a:endParaRPr>
          </a:p>
          <a:p>
            <a:pPr marL="709613" marR="0" lvl="0" indent="-457200" algn="l" rtl="0">
              <a:lnSpc>
                <a:spcPct val="100000"/>
              </a:lnSpc>
              <a:spcBef>
                <a:spcPts val="0"/>
              </a:spcBef>
              <a:spcAft>
                <a:spcPts val="0"/>
              </a:spcAft>
              <a:buClr>
                <a:schemeClr val="dk1"/>
              </a:buClr>
              <a:buSzPts val="2400"/>
              <a:buFont typeface="Arial"/>
              <a:buChar char="•"/>
            </a:pPr>
            <a:r>
              <a:rPr lang="fr-FR" sz="2400" b="1" i="0" u="none" strike="noStrike" cap="none">
                <a:solidFill>
                  <a:schemeClr val="dk1"/>
                </a:solidFill>
                <a:latin typeface="Calibri"/>
                <a:ea typeface="Calibri"/>
                <a:cs typeface="Calibri"/>
                <a:sym typeface="Calibri"/>
              </a:rPr>
              <a:t>The testing site Reports PT results </a:t>
            </a:r>
            <a:r>
              <a:rPr lang="fr-FR" sz="2400" b="0" i="0" u="none" strike="noStrike" cap="none">
                <a:solidFill>
                  <a:schemeClr val="dk1"/>
                </a:solidFill>
                <a:latin typeface="Calibri"/>
                <a:ea typeface="Calibri"/>
                <a:cs typeface="Calibri"/>
                <a:sym typeface="Calibri"/>
              </a:rPr>
              <a:t>to the PT service provider after each PT panel distribution </a:t>
            </a:r>
            <a:r>
              <a:rPr lang="fr-FR" sz="2400" b="1" i="0" u="sng" strike="noStrike" cap="none">
                <a:solidFill>
                  <a:schemeClr val="dk1"/>
                </a:solidFill>
                <a:latin typeface="Calibri"/>
                <a:ea typeface="Calibri"/>
                <a:cs typeface="Calibri"/>
                <a:sym typeface="Calibri"/>
              </a:rPr>
              <a:t>within a pre-determined timeframe</a:t>
            </a:r>
            <a:endParaRPr sz="1400" b="0" i="0" u="none" strike="noStrike" cap="none">
              <a:solidFill>
                <a:srgbClr val="000000"/>
              </a:solidFill>
              <a:latin typeface="Arial"/>
              <a:ea typeface="Arial"/>
              <a:cs typeface="Arial"/>
              <a:sym typeface="Arial"/>
            </a:endParaRPr>
          </a:p>
          <a:p>
            <a:pPr marL="709613" marR="0" lvl="0" indent="-457200" algn="l" rtl="0">
              <a:lnSpc>
                <a:spcPct val="100000"/>
              </a:lnSpc>
              <a:spcBef>
                <a:spcPts val="0"/>
              </a:spcBef>
              <a:spcAft>
                <a:spcPts val="0"/>
              </a:spcAft>
              <a:buClr>
                <a:schemeClr val="dk1"/>
              </a:buClr>
              <a:buSzPts val="2400"/>
              <a:buFont typeface="Arial"/>
              <a:buChar char="•"/>
            </a:pPr>
            <a:r>
              <a:rPr lang="fr-FR" sz="2400" b="1" i="0" u="none" strike="noStrike" cap="none">
                <a:solidFill>
                  <a:schemeClr val="dk1"/>
                </a:solidFill>
                <a:latin typeface="Calibri"/>
                <a:ea typeface="Calibri"/>
                <a:cs typeface="Calibri"/>
                <a:sym typeface="Calibri"/>
              </a:rPr>
              <a:t>The service provider provides feedback </a:t>
            </a:r>
            <a:r>
              <a:rPr lang="fr-FR" sz="2400" b="0" i="0" u="none" strike="noStrike" cap="none">
                <a:solidFill>
                  <a:schemeClr val="dk1"/>
                </a:solidFill>
                <a:latin typeface="Calibri"/>
                <a:ea typeface="Calibri"/>
                <a:cs typeface="Calibri"/>
                <a:sym typeface="Calibri"/>
              </a:rPr>
              <a:t>to testing sites after each PT panel distribution </a:t>
            </a:r>
            <a:r>
              <a:rPr lang="fr-FR" sz="2400" b="0" i="0" u="sng" strike="noStrike" cap="none">
                <a:solidFill>
                  <a:schemeClr val="dk1"/>
                </a:solidFill>
                <a:latin typeface="Calibri"/>
                <a:ea typeface="Calibri"/>
                <a:cs typeface="Calibri"/>
                <a:sym typeface="Calibri"/>
              </a:rPr>
              <a:t>within a pre-determined timeframe</a:t>
            </a:r>
            <a:endParaRPr sz="1400" b="0" i="0" u="none" strike="noStrike" cap="none">
              <a:solidFill>
                <a:srgbClr val="000000"/>
              </a:solidFill>
              <a:latin typeface="Arial"/>
              <a:ea typeface="Arial"/>
              <a:cs typeface="Arial"/>
              <a:sym typeface="Arial"/>
            </a:endParaRPr>
          </a:p>
          <a:p>
            <a:pPr marL="709613" marR="0" lvl="0" indent="-457200" algn="l" rtl="0">
              <a:lnSpc>
                <a:spcPct val="100000"/>
              </a:lnSpc>
              <a:spcBef>
                <a:spcPts val="0"/>
              </a:spcBef>
              <a:spcAft>
                <a:spcPts val="0"/>
              </a:spcAft>
              <a:buClr>
                <a:schemeClr val="dk1"/>
              </a:buClr>
              <a:buSzPts val="2400"/>
              <a:buFont typeface="Arial"/>
              <a:buChar char="•"/>
            </a:pPr>
            <a:r>
              <a:rPr lang="fr-FR" sz="2400" b="1" i="0" u="none" strike="noStrike" cap="none">
                <a:solidFill>
                  <a:schemeClr val="dk1"/>
                </a:solidFill>
                <a:latin typeface="Calibri"/>
                <a:ea typeface="Calibri"/>
                <a:cs typeface="Calibri"/>
                <a:sym typeface="Calibri"/>
              </a:rPr>
              <a:t>In case of unsatisfactory PT results, the testing site Implements timely corrective actions and improvement measures </a:t>
            </a:r>
            <a:r>
              <a:rPr lang="fr-FR" sz="2400" b="0" i="0" u="none" strike="noStrike" cap="none">
                <a:solidFill>
                  <a:schemeClr val="dk1"/>
                </a:solidFill>
                <a:latin typeface="Calibri"/>
                <a:ea typeface="Calibri"/>
                <a:cs typeface="Calibri"/>
                <a:sym typeface="Calibri"/>
              </a:rPr>
              <a:t>with the support of the QA officer (phone, site visit, re-training)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18" descr="\\cdc.gov\private\L131\iqz5\Shanmugam_HIVtest-\JDG_8533b.jpg"/>
          <p:cNvPicPr preferRelativeResize="0"/>
          <p:nvPr/>
        </p:nvPicPr>
        <p:blipFill rotWithShape="1">
          <a:blip r:embed="rId3">
            <a:alphaModFix/>
          </a:blip>
          <a:srcRect l="15258" r="4" b="4"/>
          <a:stretch/>
        </p:blipFill>
        <p:spPr>
          <a:xfrm>
            <a:off x="75872" y="765306"/>
            <a:ext cx="2255462" cy="3155238"/>
          </a:xfrm>
          <a:prstGeom prst="rect">
            <a:avLst/>
          </a:prstGeom>
          <a:noFill/>
          <a:ln>
            <a:noFill/>
          </a:ln>
        </p:spPr>
      </p:pic>
      <p:pic>
        <p:nvPicPr>
          <p:cNvPr id="361" name="Google Shape;361;p18"/>
          <p:cNvPicPr preferRelativeResize="0"/>
          <p:nvPr/>
        </p:nvPicPr>
        <p:blipFill rotWithShape="1">
          <a:blip r:embed="rId4">
            <a:alphaModFix/>
          </a:blip>
          <a:srcRect l="6645" r="23127" b="5"/>
          <a:stretch/>
        </p:blipFill>
        <p:spPr>
          <a:xfrm>
            <a:off x="2575696" y="273762"/>
            <a:ext cx="2255462" cy="3155238"/>
          </a:xfrm>
          <a:prstGeom prst="rect">
            <a:avLst/>
          </a:prstGeom>
          <a:noFill/>
          <a:ln>
            <a:noFill/>
          </a:ln>
        </p:spPr>
      </p:pic>
      <p:pic>
        <p:nvPicPr>
          <p:cNvPr id="362" name="Google Shape;362;p18" descr="P5160323"/>
          <p:cNvPicPr preferRelativeResize="0"/>
          <p:nvPr/>
        </p:nvPicPr>
        <p:blipFill rotWithShape="1">
          <a:blip r:embed="rId5">
            <a:alphaModFix/>
          </a:blip>
          <a:srcRect r="29056" b="4"/>
          <a:stretch/>
        </p:blipFill>
        <p:spPr>
          <a:xfrm>
            <a:off x="4966833" y="187900"/>
            <a:ext cx="2255462" cy="3155238"/>
          </a:xfrm>
          <a:prstGeom prst="rect">
            <a:avLst/>
          </a:prstGeom>
          <a:noFill/>
          <a:ln>
            <a:noFill/>
          </a:ln>
        </p:spPr>
      </p:pic>
      <p:pic>
        <p:nvPicPr>
          <p:cNvPr id="363" name="Google Shape;363;p18" descr="IMG_1149"/>
          <p:cNvPicPr preferRelativeResize="0"/>
          <p:nvPr/>
        </p:nvPicPr>
        <p:blipFill rotWithShape="1">
          <a:blip r:embed="rId6">
            <a:alphaModFix/>
          </a:blip>
          <a:srcRect l="16853" r="11661" b="-1"/>
          <a:stretch/>
        </p:blipFill>
        <p:spPr>
          <a:xfrm>
            <a:off x="7357971" y="187900"/>
            <a:ext cx="2255462" cy="3155238"/>
          </a:xfrm>
          <a:prstGeom prst="rect">
            <a:avLst/>
          </a:prstGeom>
          <a:noFill/>
          <a:ln>
            <a:noFill/>
          </a:ln>
        </p:spPr>
      </p:pic>
      <p:pic>
        <p:nvPicPr>
          <p:cNvPr id="364" name="Google Shape;364;p18"/>
          <p:cNvPicPr preferRelativeResize="0"/>
          <p:nvPr/>
        </p:nvPicPr>
        <p:blipFill rotWithShape="1">
          <a:blip r:embed="rId7">
            <a:alphaModFix/>
          </a:blip>
          <a:srcRect l="11502" r="10584" b="-1"/>
          <a:stretch/>
        </p:blipFill>
        <p:spPr>
          <a:xfrm>
            <a:off x="9749109" y="187900"/>
            <a:ext cx="2255462" cy="3155238"/>
          </a:xfrm>
          <a:prstGeom prst="rect">
            <a:avLst/>
          </a:prstGeom>
          <a:noFill/>
          <a:ln>
            <a:noFill/>
          </a:ln>
        </p:spPr>
      </p:pic>
      <p:sp>
        <p:nvSpPr>
          <p:cNvPr id="365" name="Google Shape;365;p18"/>
          <p:cNvSpPr txBox="1">
            <a:spLocks noGrp="1"/>
          </p:cNvSpPr>
          <p:nvPr>
            <p:ph type="sldNum" idx="4294967295"/>
          </p:nvPr>
        </p:nvSpPr>
        <p:spPr>
          <a:xfrm>
            <a:off x="10782301" y="6486099"/>
            <a:ext cx="1315915"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SzPts val="675"/>
              <a:buNone/>
            </a:pPr>
            <a:fld id="{00000000-1234-1234-1234-123412341234}" type="slidenum">
              <a:rPr lang="fr-FR" sz="675">
                <a:solidFill>
                  <a:srgbClr val="919191"/>
                </a:solidFill>
                <a:latin typeface="Arial"/>
                <a:ea typeface="Arial"/>
                <a:cs typeface="Arial"/>
                <a:sym typeface="Arial"/>
              </a:rPr>
              <a:t>18</a:t>
            </a:fld>
            <a:endParaRPr sz="1200">
              <a:solidFill>
                <a:srgbClr val="919191"/>
              </a:solidFill>
              <a:latin typeface="Arial"/>
              <a:ea typeface="Arial"/>
              <a:cs typeface="Arial"/>
              <a:sym typeface="Arial"/>
            </a:endParaRPr>
          </a:p>
        </p:txBody>
      </p:sp>
      <p:sp>
        <p:nvSpPr>
          <p:cNvPr id="366" name="Google Shape;366;p18"/>
          <p:cNvSpPr txBox="1"/>
          <p:nvPr/>
        </p:nvSpPr>
        <p:spPr>
          <a:xfrm>
            <a:off x="218261" y="4436076"/>
            <a:ext cx="4069533" cy="128510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000"/>
              <a:buFont typeface="Arial"/>
              <a:buNone/>
            </a:pPr>
            <a:r>
              <a:rPr lang="fr-FR" sz="2000" b="0" i="0" u="none" strike="noStrike" cap="none">
                <a:solidFill>
                  <a:schemeClr val="dk1"/>
                </a:solidFill>
                <a:latin typeface="Calibri"/>
                <a:ea typeface="Calibri"/>
                <a:cs typeface="Calibri"/>
                <a:sym typeface="Calibri"/>
              </a:rPr>
              <a:t>Exemple of PT scheme using </a:t>
            </a:r>
            <a:r>
              <a:rPr lang="fr-FR" sz="2000" b="1" i="0" u="none" strike="noStrike" cap="none">
                <a:solidFill>
                  <a:schemeClr val="dk1"/>
                </a:solidFill>
                <a:latin typeface="Calibri"/>
                <a:ea typeface="Calibri"/>
                <a:cs typeface="Calibri"/>
                <a:sym typeface="Calibri"/>
              </a:rPr>
              <a:t>Dried tube specimen (DTS)</a:t>
            </a:r>
            <a:r>
              <a:rPr lang="fr-FR" sz="2000" b="0" i="0" u="none" strike="noStrike" cap="none">
                <a:solidFill>
                  <a:schemeClr val="dk1"/>
                </a:solidFill>
                <a:latin typeface="Calibri"/>
                <a:ea typeface="Calibri"/>
                <a:cs typeface="Calibri"/>
                <a:sym typeface="Calibri"/>
              </a:rPr>
              <a:t> panels</a:t>
            </a:r>
            <a:endParaRPr sz="1400" b="0" i="0" u="none" strike="noStrike" cap="none">
              <a:solidFill>
                <a:srgbClr val="000000"/>
              </a:solidFill>
              <a:latin typeface="Arial"/>
              <a:ea typeface="Arial"/>
              <a:cs typeface="Arial"/>
              <a:sym typeface="Arial"/>
            </a:endParaRPr>
          </a:p>
        </p:txBody>
      </p:sp>
      <p:sp>
        <p:nvSpPr>
          <p:cNvPr id="367" name="Google Shape;367;p18"/>
          <p:cNvSpPr txBox="1"/>
          <p:nvPr/>
        </p:nvSpPr>
        <p:spPr>
          <a:xfrm>
            <a:off x="2070974" y="5864147"/>
            <a:ext cx="1840539" cy="430887"/>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rgbClr val="FFFFFF"/>
                </a:solidFill>
                <a:latin typeface="Arial"/>
                <a:ea typeface="Arial"/>
                <a:cs typeface="Arial"/>
                <a:sym typeface="Arial"/>
              </a:rPr>
              <a:t>Adapt according to the PT program</a:t>
            </a:r>
            <a:endParaRPr sz="1100" b="0" i="0" u="sng" strike="noStrike" cap="none">
              <a:solidFill>
                <a:srgbClr val="FFFFFF"/>
              </a:solidFill>
              <a:latin typeface="Arial"/>
              <a:ea typeface="Arial"/>
              <a:cs typeface="Arial"/>
              <a:sym typeface="Arial"/>
            </a:endParaRPr>
          </a:p>
        </p:txBody>
      </p:sp>
      <p:sp>
        <p:nvSpPr>
          <p:cNvPr id="368" name="Google Shape;368;p18"/>
          <p:cNvSpPr/>
          <p:nvPr/>
        </p:nvSpPr>
        <p:spPr>
          <a:xfrm>
            <a:off x="1610695" y="5683862"/>
            <a:ext cx="460279" cy="670052"/>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369" name="Google Shape;369;p18" descr="Pencil"/>
          <p:cNvPicPr preferRelativeResize="0"/>
          <p:nvPr/>
        </p:nvPicPr>
        <p:blipFill rotWithShape="1">
          <a:blip r:embed="rId8">
            <a:alphaModFix/>
          </a:blip>
          <a:srcRect/>
          <a:stretch/>
        </p:blipFill>
        <p:spPr>
          <a:xfrm>
            <a:off x="1743256" y="5775041"/>
            <a:ext cx="173202" cy="487694"/>
          </a:xfrm>
          <a:prstGeom prst="rect">
            <a:avLst/>
          </a:prstGeom>
          <a:noFill/>
          <a:ln>
            <a:noFill/>
          </a:ln>
        </p:spPr>
      </p:pic>
      <p:sp>
        <p:nvSpPr>
          <p:cNvPr id="370" name="Google Shape;370;p18"/>
          <p:cNvSpPr txBox="1"/>
          <p:nvPr/>
        </p:nvSpPr>
        <p:spPr>
          <a:xfrm>
            <a:off x="6730400" y="6007375"/>
            <a:ext cx="4348800" cy="670200"/>
          </a:xfrm>
          <a:prstGeom prst="rect">
            <a:avLst/>
          </a:prstGeom>
          <a:noFill/>
          <a:ln>
            <a:noFill/>
          </a:ln>
        </p:spPr>
        <p:txBody>
          <a:bodyPr spcFirstLastPara="1" wrap="square" lIns="91425" tIns="91425" rIns="91425" bIns="91425" anchor="t" anchorCtr="0">
            <a:normAutofit/>
          </a:bodyPr>
          <a:lstStyle/>
          <a:p>
            <a:pPr marL="240665" marR="230503" lvl="0" indent="-228600" algn="l" rtl="0">
              <a:lnSpc>
                <a:spcPct val="154285"/>
              </a:lnSpc>
              <a:spcBef>
                <a:spcPts val="1105"/>
              </a:spcBef>
              <a:spcAft>
                <a:spcPts val="0"/>
              </a:spcAft>
              <a:buClr>
                <a:srgbClr val="000000"/>
              </a:buClr>
              <a:buSzPts val="1300"/>
              <a:buFont typeface="Arial"/>
              <a:buNone/>
            </a:pPr>
            <a:r>
              <a:rPr lang="fr-FR" sz="1300" b="0" i="0" u="sng" strike="noStrike" cap="none">
                <a:solidFill>
                  <a:schemeClr val="hlink"/>
                </a:solidFill>
                <a:latin typeface="Arial"/>
                <a:ea typeface="Arial"/>
                <a:cs typeface="Arial"/>
                <a:sym typeface="Arial"/>
                <a:hlinkClick r:id="rId9"/>
              </a:rPr>
              <a:t>https://rtcqi.org/pillars/increasing-proficiency-testing</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9"/>
          <p:cNvSpPr txBox="1">
            <a:spLocks noGrp="1"/>
          </p:cNvSpPr>
          <p:nvPr>
            <p:ph type="title"/>
          </p:nvPr>
        </p:nvSpPr>
        <p:spPr>
          <a:xfrm>
            <a:off x="150802" y="44450"/>
            <a:ext cx="11538690" cy="85569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Calibri"/>
              <a:buNone/>
            </a:pPr>
            <a:r>
              <a:rPr lang="fr-FR" sz="3600">
                <a:latin typeface="Calibri"/>
                <a:ea typeface="Calibri"/>
                <a:cs typeface="Calibri"/>
                <a:sym typeface="Calibri"/>
              </a:rPr>
              <a:t>DTS PT Pack is sent to testing within pre-define timelines</a:t>
            </a:r>
            <a:endParaRPr>
              <a:latin typeface="Calibri"/>
              <a:ea typeface="Calibri"/>
              <a:cs typeface="Calibri"/>
              <a:sym typeface="Calibri"/>
            </a:endParaRPr>
          </a:p>
        </p:txBody>
      </p:sp>
      <p:sp>
        <p:nvSpPr>
          <p:cNvPr id="376" name="Google Shape;376;p19"/>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19</a:t>
            </a:fld>
            <a:endParaRPr sz="1000"/>
          </a:p>
        </p:txBody>
      </p:sp>
      <p:sp>
        <p:nvSpPr>
          <p:cNvPr id="377" name="Google Shape;377;p19"/>
          <p:cNvSpPr txBox="1"/>
          <p:nvPr/>
        </p:nvSpPr>
        <p:spPr>
          <a:xfrm>
            <a:off x="1979012" y="1205237"/>
            <a:ext cx="2980528" cy="222683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chemeClr val="accent1"/>
              </a:buClr>
              <a:buSzPct val="100000"/>
              <a:buFont typeface="Arial"/>
              <a:buNone/>
            </a:pPr>
            <a:r>
              <a:rPr lang="fr-FR" sz="1800" b="1" i="0" u="none" strike="noStrike" cap="none">
                <a:solidFill>
                  <a:schemeClr val="dk1"/>
                </a:solidFill>
                <a:latin typeface="Calibri"/>
                <a:ea typeface="Calibri"/>
                <a:cs typeface="Calibri"/>
                <a:sym typeface="Calibri"/>
              </a:rPr>
              <a:t>Composition of the DTS pack:</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ct val="100000"/>
              <a:buFont typeface="Arial"/>
              <a:buChar char="•"/>
            </a:pPr>
            <a:r>
              <a:rPr lang="fr-FR" sz="1800" b="0" i="0" u="none" strike="noStrike" cap="none">
                <a:solidFill>
                  <a:schemeClr val="dk1"/>
                </a:solidFill>
                <a:latin typeface="Calibri"/>
                <a:ea typeface="Calibri"/>
                <a:cs typeface="Calibri"/>
                <a:sym typeface="Calibri"/>
              </a:rPr>
              <a:t>6 sample tubes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ct val="100000"/>
              <a:buFont typeface="Arial"/>
              <a:buChar char="•"/>
            </a:pPr>
            <a:r>
              <a:rPr lang="fr-FR" sz="1800" b="0" i="0" u="none" strike="noStrike" cap="none">
                <a:solidFill>
                  <a:schemeClr val="dk1"/>
                </a:solidFill>
                <a:latin typeface="Calibri"/>
                <a:ea typeface="Calibri"/>
                <a:cs typeface="Calibri"/>
                <a:sym typeface="Calibri"/>
              </a:rPr>
              <a:t>1 buffer tube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ct val="100000"/>
              <a:buFont typeface="Arial"/>
              <a:buChar char="•"/>
            </a:pPr>
            <a:r>
              <a:rPr lang="fr-FR" sz="1800" b="0" i="0" u="none" strike="noStrike" cap="none">
                <a:solidFill>
                  <a:schemeClr val="dk1"/>
                </a:solidFill>
                <a:latin typeface="Calibri"/>
                <a:ea typeface="Calibri"/>
                <a:cs typeface="Calibri"/>
                <a:sym typeface="Calibri"/>
              </a:rPr>
              <a:t>2 droppers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ct val="100000"/>
              <a:buFont typeface="Arial"/>
              <a:buChar char="•"/>
            </a:pPr>
            <a:r>
              <a:rPr lang="fr-FR" sz="1800" b="0" i="0" u="none" strike="noStrike" cap="none">
                <a:solidFill>
                  <a:schemeClr val="dk1"/>
                </a:solidFill>
                <a:latin typeface="Calibri"/>
                <a:ea typeface="Calibri"/>
                <a:cs typeface="Calibri"/>
                <a:sym typeface="Calibri"/>
              </a:rPr>
              <a:t>1 Results recording form</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ct val="100000"/>
              <a:buFont typeface="Arial"/>
              <a:buChar char="•"/>
            </a:pPr>
            <a:r>
              <a:rPr lang="fr-FR" sz="1800" b="0" i="0" u="none" strike="noStrike" cap="none">
                <a:solidFill>
                  <a:schemeClr val="dk1"/>
                </a:solidFill>
                <a:latin typeface="Calibri"/>
                <a:ea typeface="Calibri"/>
                <a:cs typeface="Calibri"/>
                <a:sym typeface="Calibri"/>
              </a:rPr>
              <a:t>1 Testing Instructions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accent1"/>
              </a:buClr>
              <a:buSzPct val="100000"/>
              <a:buFont typeface="Arial"/>
              <a:buNone/>
            </a:pPr>
            <a:endParaRPr sz="2400" b="0" i="0" u="none" strike="noStrike" cap="none">
              <a:solidFill>
                <a:schemeClr val="dk1"/>
              </a:solidFill>
              <a:latin typeface="Arial"/>
              <a:ea typeface="Arial"/>
              <a:cs typeface="Arial"/>
              <a:sym typeface="Arial"/>
            </a:endParaRPr>
          </a:p>
        </p:txBody>
      </p:sp>
      <p:grpSp>
        <p:nvGrpSpPr>
          <p:cNvPr id="378" name="Google Shape;378;p19"/>
          <p:cNvGrpSpPr/>
          <p:nvPr/>
        </p:nvGrpSpPr>
        <p:grpSpPr>
          <a:xfrm>
            <a:off x="2118457" y="982619"/>
            <a:ext cx="5619406" cy="5269696"/>
            <a:chOff x="3569897" y="-240574"/>
            <a:chExt cx="9190930" cy="8931997"/>
          </a:xfrm>
        </p:grpSpPr>
        <p:grpSp>
          <p:nvGrpSpPr>
            <p:cNvPr id="379" name="Google Shape;379;p19"/>
            <p:cNvGrpSpPr/>
            <p:nvPr/>
          </p:nvGrpSpPr>
          <p:grpSpPr>
            <a:xfrm>
              <a:off x="3569897" y="4428079"/>
              <a:ext cx="6621299" cy="4263344"/>
              <a:chOff x="2445211" y="7013415"/>
              <a:chExt cx="7926229" cy="5535426"/>
            </a:xfrm>
          </p:grpSpPr>
          <p:sp>
            <p:nvSpPr>
              <p:cNvPr id="380" name="Google Shape;380;p19"/>
              <p:cNvSpPr/>
              <p:nvPr/>
            </p:nvSpPr>
            <p:spPr>
              <a:xfrm rot="-5400000">
                <a:off x="3934179" y="6082842"/>
                <a:ext cx="420812" cy="3398749"/>
              </a:xfrm>
              <a:prstGeom prst="rightBrace">
                <a:avLst>
                  <a:gd name="adj1" fmla="val 91667"/>
                  <a:gd name="adj2" fmla="val 5049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381" name="Google Shape;381;p19"/>
              <p:cNvSpPr txBox="1"/>
              <p:nvPr/>
            </p:nvSpPr>
            <p:spPr>
              <a:xfrm>
                <a:off x="8814439" y="9098665"/>
                <a:ext cx="1557000" cy="74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chemeClr val="dk1"/>
                    </a:solidFill>
                    <a:latin typeface="Calibri"/>
                    <a:ea typeface="Calibri"/>
                    <a:cs typeface="Calibri"/>
                    <a:sym typeface="Calibri"/>
                  </a:rPr>
                  <a:t>Buffer</a:t>
                </a:r>
                <a:endParaRPr sz="1400" b="0" i="0" u="none" strike="noStrike" cap="none">
                  <a:solidFill>
                    <a:srgbClr val="000000"/>
                  </a:solidFill>
                  <a:latin typeface="Arial"/>
                  <a:ea typeface="Arial"/>
                  <a:cs typeface="Arial"/>
                  <a:sym typeface="Arial"/>
                </a:endParaRPr>
              </a:p>
            </p:txBody>
          </p:sp>
          <p:sp>
            <p:nvSpPr>
              <p:cNvPr id="382" name="Google Shape;382;p19"/>
              <p:cNvSpPr txBox="1"/>
              <p:nvPr/>
            </p:nvSpPr>
            <p:spPr>
              <a:xfrm>
                <a:off x="3042934" y="7013415"/>
                <a:ext cx="2925900" cy="11517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Calibri"/>
                    <a:ea typeface="Calibri"/>
                    <a:cs typeface="Calibri"/>
                    <a:sym typeface="Calibri"/>
                  </a:rPr>
                  <a:t>PT Panel tubes</a:t>
                </a:r>
                <a:endParaRPr sz="1400" b="0" i="0" u="none" strike="noStrike" cap="none">
                  <a:solidFill>
                    <a:srgbClr val="000000"/>
                  </a:solidFill>
                  <a:latin typeface="Arial"/>
                  <a:ea typeface="Arial"/>
                  <a:cs typeface="Arial"/>
                  <a:sym typeface="Arial"/>
                </a:endParaRPr>
              </a:p>
            </p:txBody>
          </p:sp>
          <p:sp>
            <p:nvSpPr>
              <p:cNvPr id="383" name="Google Shape;383;p19"/>
              <p:cNvSpPr txBox="1"/>
              <p:nvPr/>
            </p:nvSpPr>
            <p:spPr>
              <a:xfrm>
                <a:off x="6057761" y="11802854"/>
                <a:ext cx="1950030" cy="745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chemeClr val="dk1"/>
                    </a:solidFill>
                    <a:latin typeface="Calibri"/>
                    <a:ea typeface="Calibri"/>
                    <a:cs typeface="Calibri"/>
                    <a:sym typeface="Calibri"/>
                  </a:rPr>
                  <a:t>Droppers</a:t>
                </a:r>
                <a:endParaRPr sz="1400" b="0" i="0" u="none" strike="noStrike" cap="none">
                  <a:solidFill>
                    <a:srgbClr val="000000"/>
                  </a:solidFill>
                  <a:latin typeface="Arial"/>
                  <a:ea typeface="Arial"/>
                  <a:cs typeface="Arial"/>
                  <a:sym typeface="Arial"/>
                </a:endParaRPr>
              </a:p>
            </p:txBody>
          </p:sp>
        </p:grpSp>
        <p:sp>
          <p:nvSpPr>
            <p:cNvPr id="384" name="Google Shape;384;p19"/>
            <p:cNvSpPr txBox="1"/>
            <p:nvPr/>
          </p:nvSpPr>
          <p:spPr>
            <a:xfrm>
              <a:off x="8216686" y="-240574"/>
              <a:ext cx="4544141" cy="573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chemeClr val="dk1"/>
                  </a:solidFill>
                  <a:latin typeface="Calibri"/>
                  <a:ea typeface="Calibri"/>
                  <a:cs typeface="Calibri"/>
                  <a:sym typeface="Calibri"/>
                </a:rPr>
                <a:t>DTS PT Pack received by sites</a:t>
              </a:r>
              <a:endParaRPr sz="1400" b="0" i="0" u="none" strike="noStrike" cap="none">
                <a:solidFill>
                  <a:srgbClr val="000000"/>
                </a:solidFill>
                <a:latin typeface="Arial"/>
                <a:ea typeface="Arial"/>
                <a:cs typeface="Arial"/>
                <a:sym typeface="Arial"/>
              </a:endParaRPr>
            </a:p>
          </p:txBody>
        </p:sp>
      </p:grpSp>
      <p:pic>
        <p:nvPicPr>
          <p:cNvPr id="385" name="Google Shape;385;p19" descr="C:\Users\this Computer\Desktop\Forms pictures\DSCN0173.JPG"/>
          <p:cNvPicPr preferRelativeResize="0"/>
          <p:nvPr/>
        </p:nvPicPr>
        <p:blipFill rotWithShape="1">
          <a:blip r:embed="rId3">
            <a:alphaModFix/>
          </a:blip>
          <a:srcRect/>
          <a:stretch/>
        </p:blipFill>
        <p:spPr>
          <a:xfrm>
            <a:off x="7898087" y="3663945"/>
            <a:ext cx="2141074" cy="2378971"/>
          </a:xfrm>
          <a:prstGeom prst="rect">
            <a:avLst/>
          </a:prstGeom>
          <a:noFill/>
          <a:ln>
            <a:noFill/>
          </a:ln>
        </p:spPr>
      </p:pic>
      <p:sp>
        <p:nvSpPr>
          <p:cNvPr id="386" name="Google Shape;386;p19"/>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pic>
        <p:nvPicPr>
          <p:cNvPr id="387" name="Google Shape;387;p19" descr="C:\Documents and Settings\EPadmin\Desktop\Swazi Pic-1\DSCN1381.jpg"/>
          <p:cNvPicPr preferRelativeResize="0"/>
          <p:nvPr/>
        </p:nvPicPr>
        <p:blipFill rotWithShape="1">
          <a:blip r:embed="rId4">
            <a:alphaModFix/>
          </a:blip>
          <a:srcRect b="9674"/>
          <a:stretch/>
        </p:blipFill>
        <p:spPr>
          <a:xfrm>
            <a:off x="5067480" y="1350965"/>
            <a:ext cx="1949984" cy="2224623"/>
          </a:xfrm>
          <a:prstGeom prst="rect">
            <a:avLst/>
          </a:prstGeom>
          <a:noFill/>
          <a:ln>
            <a:noFill/>
          </a:ln>
        </p:spPr>
      </p:pic>
      <p:pic>
        <p:nvPicPr>
          <p:cNvPr id="388" name="Google Shape;388;p19" descr="C:\Documents and Settings\EPadmin\Desktop\Swazi Pic-1\DSCN1390.jpg"/>
          <p:cNvPicPr preferRelativeResize="0"/>
          <p:nvPr/>
        </p:nvPicPr>
        <p:blipFill rotWithShape="1">
          <a:blip r:embed="rId5">
            <a:alphaModFix/>
          </a:blip>
          <a:srcRect b="29189"/>
          <a:stretch/>
        </p:blipFill>
        <p:spPr>
          <a:xfrm>
            <a:off x="2055014" y="4274480"/>
            <a:ext cx="2969243" cy="1460894"/>
          </a:xfrm>
          <a:prstGeom prst="rect">
            <a:avLst/>
          </a:prstGeom>
          <a:noFill/>
          <a:ln>
            <a:noFill/>
          </a:ln>
        </p:spPr>
      </p:pic>
      <p:cxnSp>
        <p:nvCxnSpPr>
          <p:cNvPr id="389" name="Google Shape;389;p19"/>
          <p:cNvCxnSpPr>
            <a:stCxn id="383" idx="0"/>
          </p:cNvCxnSpPr>
          <p:nvPr/>
        </p:nvCxnSpPr>
        <p:spPr>
          <a:xfrm rot="10800000">
            <a:off x="4461552" y="5541340"/>
            <a:ext cx="0" cy="372000"/>
          </a:xfrm>
          <a:prstGeom prst="straightConnector1">
            <a:avLst/>
          </a:prstGeom>
          <a:noFill/>
          <a:ln w="9525" cap="flat" cmpd="sng">
            <a:solidFill>
              <a:schemeClr val="accent1"/>
            </a:solidFill>
            <a:prstDash val="solid"/>
            <a:miter lim="800000"/>
            <a:headEnd type="none" w="sm" len="sm"/>
            <a:tailEnd type="triangle" w="med" len="med"/>
          </a:ln>
        </p:spPr>
      </p:cxnSp>
      <p:sp>
        <p:nvSpPr>
          <p:cNvPr id="390" name="Google Shape;390;p19"/>
          <p:cNvSpPr txBox="1"/>
          <p:nvPr/>
        </p:nvSpPr>
        <p:spPr>
          <a:xfrm>
            <a:off x="8017869" y="3294613"/>
            <a:ext cx="17132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Result form</a:t>
            </a:r>
            <a:endParaRPr sz="1800" b="0" i="0" u="none" strike="noStrike" cap="none">
              <a:solidFill>
                <a:schemeClr val="dk1"/>
              </a:solidFill>
              <a:latin typeface="Calibri"/>
              <a:ea typeface="Calibri"/>
              <a:cs typeface="Calibri"/>
              <a:sym typeface="Calibri"/>
            </a:endParaRPr>
          </a:p>
        </p:txBody>
      </p:sp>
      <p:cxnSp>
        <p:nvCxnSpPr>
          <p:cNvPr id="391" name="Google Shape;391;p19"/>
          <p:cNvCxnSpPr/>
          <p:nvPr/>
        </p:nvCxnSpPr>
        <p:spPr>
          <a:xfrm rot="10800000">
            <a:off x="4215865" y="4853430"/>
            <a:ext cx="1058779" cy="0"/>
          </a:xfrm>
          <a:prstGeom prst="straightConnector1">
            <a:avLst/>
          </a:prstGeom>
          <a:noFill/>
          <a:ln w="9525" cap="flat" cmpd="sng">
            <a:solidFill>
              <a:schemeClr val="accent1"/>
            </a:solidFill>
            <a:prstDash val="solid"/>
            <a:miter lim="800000"/>
            <a:headEnd type="none" w="sm" len="sm"/>
            <a:tailEnd type="triangle" w="med" len="med"/>
          </a:ln>
        </p:spPr>
      </p:cxnSp>
      <p:sp>
        <p:nvSpPr>
          <p:cNvPr id="392" name="Google Shape;392;p19"/>
          <p:cNvSpPr txBox="1"/>
          <p:nvPr/>
        </p:nvSpPr>
        <p:spPr>
          <a:xfrm>
            <a:off x="10212988" y="1138670"/>
            <a:ext cx="1840539" cy="430887"/>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rgbClr val="FFFFFF"/>
                </a:solidFill>
                <a:latin typeface="Arial"/>
                <a:ea typeface="Arial"/>
                <a:cs typeface="Arial"/>
                <a:sym typeface="Arial"/>
              </a:rPr>
              <a:t>Adapt according to the PT program</a:t>
            </a:r>
            <a:endParaRPr sz="1100" b="0" i="0" u="sng" strike="noStrike" cap="none">
              <a:solidFill>
                <a:srgbClr val="FFFFFF"/>
              </a:solidFill>
              <a:latin typeface="Arial"/>
              <a:ea typeface="Arial"/>
              <a:cs typeface="Arial"/>
              <a:sym typeface="Arial"/>
            </a:endParaRPr>
          </a:p>
        </p:txBody>
      </p:sp>
      <p:sp>
        <p:nvSpPr>
          <p:cNvPr id="393" name="Google Shape;393;p19"/>
          <p:cNvSpPr/>
          <p:nvPr/>
        </p:nvSpPr>
        <p:spPr>
          <a:xfrm>
            <a:off x="9752709" y="958385"/>
            <a:ext cx="460279" cy="670052"/>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394" name="Google Shape;394;p19" descr="Pencil"/>
          <p:cNvPicPr preferRelativeResize="0"/>
          <p:nvPr/>
        </p:nvPicPr>
        <p:blipFill rotWithShape="1">
          <a:blip r:embed="rId6">
            <a:alphaModFix/>
          </a:blip>
          <a:srcRect/>
          <a:stretch/>
        </p:blipFill>
        <p:spPr>
          <a:xfrm>
            <a:off x="9885270" y="1049564"/>
            <a:ext cx="173202" cy="4876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289560" y="-8559"/>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Calibri"/>
              <a:buNone/>
            </a:pPr>
            <a:r>
              <a:rPr lang="fr-FR">
                <a:latin typeface="Calibri"/>
                <a:ea typeface="Calibri"/>
                <a:cs typeface="Calibri"/>
                <a:sym typeface="Calibri"/>
              </a:rPr>
              <a:t>Learning objectives</a:t>
            </a:r>
            <a:endParaRPr/>
          </a:p>
        </p:txBody>
      </p:sp>
      <p:sp>
        <p:nvSpPr>
          <p:cNvPr id="104" name="Google Shape;104;p2"/>
          <p:cNvSpPr txBox="1">
            <a:spLocks noGrp="1"/>
          </p:cNvSpPr>
          <p:nvPr>
            <p:ph type="body" idx="1"/>
          </p:nvPr>
        </p:nvSpPr>
        <p:spPr>
          <a:xfrm>
            <a:off x="144779" y="1087538"/>
            <a:ext cx="11902441" cy="507107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fr-FR" sz="2400">
                <a:latin typeface="Calibri"/>
                <a:ea typeface="Calibri"/>
                <a:cs typeface="Calibri"/>
                <a:sym typeface="Calibri"/>
              </a:rPr>
              <a:t>At the end of this module, you should be able to:   </a:t>
            </a:r>
            <a:endParaRPr/>
          </a:p>
          <a:p>
            <a:pPr marL="228600" lvl="1" indent="-228600" algn="l" rtl="0">
              <a:lnSpc>
                <a:spcPct val="100000"/>
              </a:lnSpc>
              <a:spcBef>
                <a:spcPts val="1000"/>
              </a:spcBef>
              <a:spcAft>
                <a:spcPts val="0"/>
              </a:spcAft>
              <a:buSzPts val="2400"/>
              <a:buChar char="•"/>
            </a:pPr>
            <a:r>
              <a:rPr lang="fr-FR" sz="2400">
                <a:latin typeface="Calibri"/>
                <a:ea typeface="Calibri"/>
                <a:cs typeface="Calibri"/>
                <a:sym typeface="Calibri"/>
              </a:rPr>
              <a:t>Describe the different process control activities (QC and EQA)</a:t>
            </a:r>
            <a:endParaRPr/>
          </a:p>
          <a:p>
            <a:pPr marL="228600" lvl="1" indent="-228600" algn="l" rtl="0">
              <a:lnSpc>
                <a:spcPct val="100000"/>
              </a:lnSpc>
              <a:spcBef>
                <a:spcPts val="1000"/>
              </a:spcBef>
              <a:spcAft>
                <a:spcPts val="0"/>
              </a:spcAft>
              <a:buSzPts val="2400"/>
              <a:buChar char="•"/>
            </a:pPr>
            <a:r>
              <a:rPr lang="fr-FR" sz="2400">
                <a:latin typeface="Calibri"/>
                <a:ea typeface="Calibri"/>
                <a:cs typeface="Calibri"/>
                <a:sym typeface="Calibri"/>
              </a:rPr>
              <a:t>describe the importance and objectives of internal and external quality control (QC) specimens</a:t>
            </a:r>
            <a:endParaRPr/>
          </a:p>
          <a:p>
            <a:pPr marL="228600" lvl="1" indent="-228600" algn="l" rtl="0">
              <a:lnSpc>
                <a:spcPct val="100000"/>
              </a:lnSpc>
              <a:spcBef>
                <a:spcPts val="1000"/>
              </a:spcBef>
              <a:spcAft>
                <a:spcPts val="0"/>
              </a:spcAft>
              <a:buSzPts val="2400"/>
              <a:buChar char="•"/>
            </a:pPr>
            <a:r>
              <a:rPr lang="fr-FR" sz="2400">
                <a:latin typeface="Calibri"/>
                <a:ea typeface="Calibri"/>
                <a:cs typeface="Calibri"/>
                <a:sym typeface="Calibri"/>
              </a:rPr>
              <a:t>Understand the EQA/PT program/scheme process</a:t>
            </a:r>
            <a:endParaRPr/>
          </a:p>
          <a:p>
            <a:pPr marL="228600" lvl="0" indent="-228600" algn="l" rtl="0">
              <a:lnSpc>
                <a:spcPct val="100000"/>
              </a:lnSpc>
              <a:spcBef>
                <a:spcPts val="1000"/>
              </a:spcBef>
              <a:spcAft>
                <a:spcPts val="0"/>
              </a:spcAft>
              <a:buClr>
                <a:schemeClr val="accent1"/>
              </a:buClr>
              <a:buSzPts val="2400"/>
              <a:buChar char="•"/>
            </a:pPr>
            <a:r>
              <a:rPr lang="fr-FR" sz="2400">
                <a:latin typeface="Calibri"/>
                <a:ea typeface="Calibri"/>
                <a:cs typeface="Calibri"/>
                <a:sym typeface="Calibri"/>
              </a:rPr>
              <a:t>Describe the dried tube specimen (DTS) technique/Understand the DTS reconstitution process</a:t>
            </a:r>
            <a:endParaRPr/>
          </a:p>
          <a:p>
            <a:pPr marL="228600" lvl="0" indent="-228600" algn="l" rtl="0">
              <a:lnSpc>
                <a:spcPct val="100000"/>
              </a:lnSpc>
              <a:spcBef>
                <a:spcPts val="1000"/>
              </a:spcBef>
              <a:spcAft>
                <a:spcPts val="0"/>
              </a:spcAft>
              <a:buClr>
                <a:schemeClr val="accent1"/>
              </a:buClr>
              <a:buSzPts val="2400"/>
              <a:buChar char="•"/>
            </a:pPr>
            <a:r>
              <a:rPr lang="fr-FR" sz="2400">
                <a:latin typeface="Calibri"/>
                <a:ea typeface="Calibri"/>
                <a:cs typeface="Calibri"/>
                <a:sym typeface="Calibri"/>
              </a:rPr>
              <a:t>Describe the tester’s responsibility in the PT program</a:t>
            </a:r>
            <a:endParaRPr/>
          </a:p>
          <a:p>
            <a:pPr marL="228600" lvl="0" indent="-88900" algn="l" rtl="0">
              <a:lnSpc>
                <a:spcPct val="100000"/>
              </a:lnSpc>
              <a:spcBef>
                <a:spcPts val="1000"/>
              </a:spcBef>
              <a:spcAft>
                <a:spcPts val="0"/>
              </a:spcAft>
              <a:buClr>
                <a:schemeClr val="accent1"/>
              </a:buClr>
              <a:buSzPts val="2200"/>
              <a:buNone/>
            </a:pPr>
            <a:endParaRPr sz="2200">
              <a:latin typeface="Calibri"/>
              <a:ea typeface="Calibri"/>
              <a:cs typeface="Calibri"/>
              <a:sym typeface="Calibri"/>
            </a:endParaRPr>
          </a:p>
          <a:p>
            <a:pPr marL="228600" lvl="0" indent="-88900" algn="l" rtl="0">
              <a:lnSpc>
                <a:spcPct val="100000"/>
              </a:lnSpc>
              <a:spcBef>
                <a:spcPts val="1000"/>
              </a:spcBef>
              <a:spcAft>
                <a:spcPts val="0"/>
              </a:spcAft>
              <a:buClr>
                <a:schemeClr val="accent1"/>
              </a:buClr>
              <a:buSzPts val="2200"/>
              <a:buNone/>
            </a:pPr>
            <a:endParaRPr sz="2200">
              <a:latin typeface="Calibri"/>
              <a:ea typeface="Calibri"/>
              <a:cs typeface="Calibri"/>
              <a:sym typeface="Calibri"/>
            </a:endParaRPr>
          </a:p>
          <a:p>
            <a:pPr marL="228600" lvl="0" indent="-101600" algn="l" rtl="0">
              <a:lnSpc>
                <a:spcPct val="100000"/>
              </a:lnSpc>
              <a:spcBef>
                <a:spcPts val="1000"/>
              </a:spcBef>
              <a:spcAft>
                <a:spcPts val="0"/>
              </a:spcAft>
              <a:buClr>
                <a:schemeClr val="accent1"/>
              </a:buClr>
              <a:buSzPts val="2000"/>
              <a:buNone/>
            </a:pPr>
            <a:endParaRPr/>
          </a:p>
        </p:txBody>
      </p:sp>
      <p:sp>
        <p:nvSpPr>
          <p:cNvPr id="105" name="Google Shape;105;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2</a:t>
            </a:fld>
            <a:endParaRPr sz="1000"/>
          </a:p>
        </p:txBody>
      </p:sp>
      <p:sp>
        <p:nvSpPr>
          <p:cNvPr id="106" name="Google Shape;106;p2"/>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endParaRPr dirty="0" err="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20" descr="IMG_1149"/>
          <p:cNvPicPr preferRelativeResize="0"/>
          <p:nvPr/>
        </p:nvPicPr>
        <p:blipFill rotWithShape="1">
          <a:blip r:embed="rId3">
            <a:alphaModFix/>
          </a:blip>
          <a:srcRect l="16853" r="11661" b="-1"/>
          <a:stretch/>
        </p:blipFill>
        <p:spPr>
          <a:xfrm>
            <a:off x="5287793" y="2173835"/>
            <a:ext cx="1204282" cy="1509253"/>
          </a:xfrm>
          <a:prstGeom prst="rect">
            <a:avLst/>
          </a:prstGeom>
          <a:noFill/>
          <a:ln>
            <a:noFill/>
          </a:ln>
        </p:spPr>
      </p:pic>
      <p:sp>
        <p:nvSpPr>
          <p:cNvPr id="400" name="Google Shape;400;p20"/>
          <p:cNvSpPr txBox="1">
            <a:spLocks noGrp="1"/>
          </p:cNvSpPr>
          <p:nvPr>
            <p:ph type="title"/>
          </p:nvPr>
        </p:nvSpPr>
        <p:spPr>
          <a:xfrm>
            <a:off x="359839" y="293973"/>
            <a:ext cx="11472322" cy="65188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600"/>
              <a:buFont typeface="Calibri"/>
              <a:buNone/>
            </a:pPr>
            <a:r>
              <a:rPr lang="fr-FR" sz="3600">
                <a:latin typeface="Calibri"/>
                <a:ea typeface="Calibri"/>
                <a:cs typeface="Calibri"/>
                <a:sym typeface="Calibri"/>
              </a:rPr>
              <a:t>DTS Reconstitution, Testing and Reporting Procedure</a:t>
            </a:r>
            <a:br>
              <a:rPr lang="fr-FR">
                <a:latin typeface="Calibri"/>
                <a:ea typeface="Calibri"/>
                <a:cs typeface="Calibri"/>
                <a:sym typeface="Calibri"/>
              </a:rPr>
            </a:br>
            <a:endParaRPr/>
          </a:p>
        </p:txBody>
      </p:sp>
      <p:sp>
        <p:nvSpPr>
          <p:cNvPr id="401" name="Google Shape;401;p20"/>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20</a:t>
            </a:fld>
            <a:endParaRPr sz="1000"/>
          </a:p>
        </p:txBody>
      </p:sp>
      <p:grpSp>
        <p:nvGrpSpPr>
          <p:cNvPr id="402" name="Google Shape;402;p20"/>
          <p:cNvGrpSpPr/>
          <p:nvPr/>
        </p:nvGrpSpPr>
        <p:grpSpPr>
          <a:xfrm>
            <a:off x="83574" y="1323659"/>
            <a:ext cx="8518358" cy="4210682"/>
            <a:chOff x="831438" y="1715125"/>
            <a:chExt cx="10036416" cy="3995247"/>
          </a:xfrm>
        </p:grpSpPr>
        <p:pic>
          <p:nvPicPr>
            <p:cNvPr id="403" name="Google Shape;403;p20"/>
            <p:cNvPicPr preferRelativeResize="0"/>
            <p:nvPr/>
          </p:nvPicPr>
          <p:blipFill rotWithShape="1">
            <a:blip r:embed="rId4">
              <a:alphaModFix/>
            </a:blip>
            <a:srcRect l="11958" r="32633" b="21695"/>
            <a:stretch/>
          </p:blipFill>
          <p:spPr>
            <a:xfrm>
              <a:off x="1905001" y="2521803"/>
              <a:ext cx="1418897" cy="1432034"/>
            </a:xfrm>
            <a:prstGeom prst="rect">
              <a:avLst/>
            </a:prstGeom>
            <a:noFill/>
            <a:ln>
              <a:noFill/>
            </a:ln>
          </p:spPr>
        </p:pic>
        <p:sp>
          <p:nvSpPr>
            <p:cNvPr id="404" name="Google Shape;404;p20"/>
            <p:cNvSpPr/>
            <p:nvPr/>
          </p:nvSpPr>
          <p:spPr>
            <a:xfrm>
              <a:off x="831438" y="1715125"/>
              <a:ext cx="10036416" cy="379639"/>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alibri"/>
                  <a:ea typeface="Calibri"/>
                  <a:cs typeface="Calibri"/>
                  <a:sym typeface="Calibri"/>
                </a:rPr>
                <a:t>Reconstitute only when you are ready to test the DTS panel the next day</a:t>
              </a:r>
              <a:endParaRPr sz="1400" b="0" i="0" u="none" strike="noStrike" cap="none">
                <a:solidFill>
                  <a:srgbClr val="000000"/>
                </a:solidFill>
                <a:latin typeface="Arial"/>
                <a:ea typeface="Arial"/>
                <a:cs typeface="Arial"/>
                <a:sym typeface="Arial"/>
              </a:endParaRPr>
            </a:p>
          </p:txBody>
        </p:sp>
        <p:sp>
          <p:nvSpPr>
            <p:cNvPr id="405" name="Google Shape;405;p20"/>
            <p:cNvSpPr/>
            <p:nvPr/>
          </p:nvSpPr>
          <p:spPr>
            <a:xfrm>
              <a:off x="1905001" y="4045804"/>
              <a:ext cx="1418897" cy="1627982"/>
            </a:xfrm>
            <a:prstGeom prst="rect">
              <a:avLst/>
            </a:prstGeom>
            <a:solidFill>
              <a:schemeClr val="lt1"/>
            </a:solidFill>
            <a:ln w="9525" cap="flat" cmpd="sng">
              <a:solidFill>
                <a:srgbClr val="A0A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Using plastic pipette, add 7 drops of  buffer to each tube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06" name="Google Shape;406;p20"/>
            <p:cNvSpPr/>
            <p:nvPr/>
          </p:nvSpPr>
          <p:spPr>
            <a:xfrm>
              <a:off x="3595168" y="4045804"/>
              <a:ext cx="1436661" cy="1627982"/>
            </a:xfrm>
            <a:prstGeom prst="rect">
              <a:avLst/>
            </a:prstGeom>
            <a:solidFill>
              <a:schemeClr val="lt1"/>
            </a:solidFill>
            <a:ln w="9525" cap="flat" cmpd="sng">
              <a:solidFill>
                <a:srgbClr val="A0A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Tap the tubes to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mix well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pic>
          <p:nvPicPr>
            <p:cNvPr id="407" name="Google Shape;407;p20"/>
            <p:cNvPicPr preferRelativeResize="0"/>
            <p:nvPr/>
          </p:nvPicPr>
          <p:blipFill rotWithShape="1">
            <a:blip r:embed="rId5">
              <a:alphaModFix/>
            </a:blip>
            <a:srcRect l="13490" r="20447" b="12590"/>
            <a:stretch/>
          </p:blipFill>
          <p:spPr>
            <a:xfrm>
              <a:off x="5270938" y="2521803"/>
              <a:ext cx="1434662" cy="1432034"/>
            </a:xfrm>
            <a:prstGeom prst="rect">
              <a:avLst/>
            </a:prstGeom>
            <a:noFill/>
            <a:ln>
              <a:noFill/>
            </a:ln>
          </p:spPr>
        </p:pic>
        <p:sp>
          <p:nvSpPr>
            <p:cNvPr id="408" name="Google Shape;408;p20"/>
            <p:cNvSpPr/>
            <p:nvPr/>
          </p:nvSpPr>
          <p:spPr>
            <a:xfrm>
              <a:off x="5257799" y="4045804"/>
              <a:ext cx="1447800" cy="1627982"/>
            </a:xfrm>
            <a:prstGeom prst="rect">
              <a:avLst/>
            </a:prstGeom>
            <a:solidFill>
              <a:schemeClr val="lt1"/>
            </a:solidFill>
            <a:ln w="9525" cap="flat" cmpd="sng">
              <a:solidFill>
                <a:srgbClr val="A0A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Leave tubes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standing upright at room temperature overnight</a:t>
              </a:r>
              <a:r>
                <a:rPr lang="fr-FR" sz="12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09" name="Google Shape;409;p20"/>
            <p:cNvSpPr/>
            <p:nvPr/>
          </p:nvSpPr>
          <p:spPr>
            <a:xfrm>
              <a:off x="6928944" y="4045804"/>
              <a:ext cx="1453055" cy="1664568"/>
            </a:xfrm>
            <a:prstGeom prst="rect">
              <a:avLst/>
            </a:prstGeom>
            <a:solidFill>
              <a:schemeClr val="lt1"/>
            </a:solidFill>
            <a:ln w="9525" cap="flat" cmpd="sng">
              <a:solidFill>
                <a:srgbClr val="A0A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The next day, tap tubes, mix and test according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 national algorithm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pic>
          <p:nvPicPr>
            <p:cNvPr id="410" name="Google Shape;410;p20"/>
            <p:cNvPicPr preferRelativeResize="0"/>
            <p:nvPr/>
          </p:nvPicPr>
          <p:blipFill rotWithShape="1">
            <a:blip r:embed="rId6">
              <a:alphaModFix/>
            </a:blip>
            <a:srcRect/>
            <a:stretch/>
          </p:blipFill>
          <p:spPr>
            <a:xfrm>
              <a:off x="8610601" y="2521804"/>
              <a:ext cx="1457325" cy="1432034"/>
            </a:xfrm>
            <a:prstGeom prst="rect">
              <a:avLst/>
            </a:prstGeom>
            <a:noFill/>
            <a:ln>
              <a:noFill/>
            </a:ln>
          </p:spPr>
        </p:pic>
        <p:sp>
          <p:nvSpPr>
            <p:cNvPr id="411" name="Google Shape;411;p20"/>
            <p:cNvSpPr/>
            <p:nvPr/>
          </p:nvSpPr>
          <p:spPr>
            <a:xfrm>
              <a:off x="8610602" y="4045804"/>
              <a:ext cx="1457325" cy="1627982"/>
            </a:xfrm>
            <a:prstGeom prst="rect">
              <a:avLst/>
            </a:prstGeom>
            <a:solidFill>
              <a:schemeClr val="lt1"/>
            </a:solidFill>
            <a:ln w="9525" cap="flat" cmpd="sng">
              <a:solidFill>
                <a:srgbClr val="A0A0A0"/>
              </a:solidFill>
              <a:prstDash val="solid"/>
              <a:round/>
              <a:headEnd type="none" w="sm" len="sm"/>
              <a:tailEnd type="none" w="sm" len="sm"/>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Record the results on the Results submission form and send to NRL</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12" name="Google Shape;412;p20"/>
            <p:cNvSpPr/>
            <p:nvPr/>
          </p:nvSpPr>
          <p:spPr>
            <a:xfrm>
              <a:off x="1905000" y="2286000"/>
              <a:ext cx="381000" cy="381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13" name="Google Shape;413;p20"/>
            <p:cNvSpPr/>
            <p:nvPr/>
          </p:nvSpPr>
          <p:spPr>
            <a:xfrm>
              <a:off x="5257800" y="2286000"/>
              <a:ext cx="381000" cy="381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414" name="Google Shape;414;p20"/>
            <p:cNvSpPr/>
            <p:nvPr/>
          </p:nvSpPr>
          <p:spPr>
            <a:xfrm>
              <a:off x="8601974" y="2286000"/>
              <a:ext cx="381000" cy="381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415" name="Google Shape;415;p20" descr="\\cdc.gov\private\L131\iqz5\Shanmugam_HIVtest-\JDG_8538g.jpg"/>
            <p:cNvPicPr preferRelativeResize="0"/>
            <p:nvPr/>
          </p:nvPicPr>
          <p:blipFill rotWithShape="1">
            <a:blip r:embed="rId7">
              <a:alphaModFix/>
            </a:blip>
            <a:srcRect/>
            <a:stretch/>
          </p:blipFill>
          <p:spPr>
            <a:xfrm>
              <a:off x="3612932" y="2521804"/>
              <a:ext cx="1418897" cy="1425579"/>
            </a:xfrm>
            <a:prstGeom prst="rect">
              <a:avLst/>
            </a:prstGeom>
            <a:noFill/>
            <a:ln>
              <a:noFill/>
            </a:ln>
          </p:spPr>
        </p:pic>
        <p:sp>
          <p:nvSpPr>
            <p:cNvPr id="416" name="Google Shape;416;p20"/>
            <p:cNvSpPr/>
            <p:nvPr/>
          </p:nvSpPr>
          <p:spPr>
            <a:xfrm>
              <a:off x="3581400" y="2286000"/>
              <a:ext cx="381000" cy="381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17" name="Google Shape;417;p20"/>
            <p:cNvSpPr/>
            <p:nvPr/>
          </p:nvSpPr>
          <p:spPr>
            <a:xfrm>
              <a:off x="6934200" y="2286000"/>
              <a:ext cx="381000" cy="381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pic>
        <p:nvPicPr>
          <p:cNvPr id="418" name="Google Shape;418;p20" descr="C:\Users\this Computer\Desktop\Forms pictures\DSCN0173.JPG"/>
          <p:cNvPicPr preferRelativeResize="0"/>
          <p:nvPr/>
        </p:nvPicPr>
        <p:blipFill rotWithShape="1">
          <a:blip r:embed="rId8">
            <a:alphaModFix/>
          </a:blip>
          <a:srcRect/>
          <a:stretch/>
        </p:blipFill>
        <p:spPr>
          <a:xfrm>
            <a:off x="9107076" y="1105864"/>
            <a:ext cx="2548602" cy="2831780"/>
          </a:xfrm>
          <a:prstGeom prst="rect">
            <a:avLst/>
          </a:prstGeom>
          <a:noFill/>
          <a:ln>
            <a:noFill/>
          </a:ln>
        </p:spPr>
      </p:pic>
      <p:sp>
        <p:nvSpPr>
          <p:cNvPr id="419" name="Google Shape;419;p20"/>
          <p:cNvSpPr txBox="1"/>
          <p:nvPr/>
        </p:nvSpPr>
        <p:spPr>
          <a:xfrm>
            <a:off x="8868033" y="3982081"/>
            <a:ext cx="3204519"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Ensure the form is filled out completely, accurately and sent back (online or post) within pre-define timelines.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Contact the district QA officer, if any components of the panel are missing or compromised.</a:t>
            </a:r>
            <a:endParaRPr sz="1400" b="0" i="0" u="none" strike="noStrike" cap="none">
              <a:solidFill>
                <a:srgbClr val="000000"/>
              </a:solidFill>
              <a:latin typeface="Arial"/>
              <a:ea typeface="Arial"/>
              <a:cs typeface="Arial"/>
              <a:sym typeface="Arial"/>
            </a:endParaRPr>
          </a:p>
        </p:txBody>
      </p:sp>
      <p:sp>
        <p:nvSpPr>
          <p:cNvPr id="420" name="Google Shape;420;p20"/>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1"/>
          <p:cNvSpPr txBox="1">
            <a:spLocks noGrp="1"/>
          </p:cNvSpPr>
          <p:nvPr>
            <p:ph type="title"/>
          </p:nvPr>
        </p:nvSpPr>
        <p:spPr>
          <a:xfrm>
            <a:off x="407854" y="394999"/>
            <a:ext cx="10515600" cy="604653"/>
          </a:xfrm>
          <a:prstGeom prst="rect">
            <a:avLst/>
          </a:prstGeom>
          <a:noFill/>
          <a:ln>
            <a:noFill/>
          </a:ln>
        </p:spPr>
        <p:txBody>
          <a:bodyPr spcFirstLastPara="1" wrap="square" lIns="0" tIns="50150" rIns="0" bIns="0" anchor="b" anchorCtr="0">
            <a:spAutoFit/>
          </a:bodyPr>
          <a:lstStyle/>
          <a:p>
            <a:pPr marL="1671954" lvl="0" indent="0" algn="l" rtl="1">
              <a:lnSpc>
                <a:spcPct val="100000"/>
              </a:lnSpc>
              <a:spcBef>
                <a:spcPts val="0"/>
              </a:spcBef>
              <a:spcAft>
                <a:spcPts val="0"/>
              </a:spcAft>
              <a:buClr>
                <a:schemeClr val="accent1"/>
              </a:buClr>
              <a:buSzPts val="3600"/>
              <a:buFont typeface="Calibri"/>
              <a:buNone/>
            </a:pPr>
            <a:r>
              <a:rPr lang="fr-FR">
                <a:latin typeface="Calibri"/>
                <a:ea typeface="Calibri"/>
                <a:cs typeface="Calibri"/>
                <a:sym typeface="Calibri"/>
              </a:rPr>
              <a:t>Storage and Handling of DTS QC Specimens</a:t>
            </a:r>
            <a:endParaRPr/>
          </a:p>
        </p:txBody>
      </p:sp>
      <p:sp>
        <p:nvSpPr>
          <p:cNvPr id="426" name="Google Shape;426;p21"/>
          <p:cNvSpPr txBox="1"/>
          <p:nvPr/>
        </p:nvSpPr>
        <p:spPr>
          <a:xfrm>
            <a:off x="407850" y="1399973"/>
            <a:ext cx="10851900" cy="3772800"/>
          </a:xfrm>
          <a:prstGeom prst="rect">
            <a:avLst/>
          </a:prstGeom>
          <a:noFill/>
          <a:ln>
            <a:noFill/>
          </a:ln>
        </p:spPr>
        <p:txBody>
          <a:bodyPr spcFirstLastPara="1" wrap="square" lIns="0" tIns="109200" rIns="0" bIns="0" anchor="t" anchorCtr="0">
            <a:spAutoFit/>
          </a:bodyPr>
          <a:lstStyle/>
          <a:p>
            <a:pPr marL="697865" marR="0" lvl="0" indent="-227965" algn="l" rtl="1">
              <a:lnSpc>
                <a:spcPct val="100000"/>
              </a:lnSpc>
              <a:spcBef>
                <a:spcPts val="0"/>
              </a:spcBef>
              <a:spcAft>
                <a:spcPts val="0"/>
              </a:spcAft>
              <a:buClr>
                <a:schemeClr val="dk1"/>
              </a:buClr>
              <a:buSzPts val="2800"/>
              <a:buFont typeface="Noto Sans Symbols"/>
              <a:buChar char="▪"/>
            </a:pPr>
            <a:r>
              <a:rPr lang="fr-FR" sz="2800" b="0" i="0" u="none" strike="noStrike" cap="none">
                <a:solidFill>
                  <a:schemeClr val="dk1"/>
                </a:solidFill>
                <a:latin typeface="Calibri"/>
                <a:ea typeface="Calibri"/>
                <a:cs typeface="Calibri"/>
                <a:sym typeface="Calibri"/>
              </a:rPr>
              <a:t>Short-term storage (&lt;7 days): store at 4°C</a:t>
            </a:r>
            <a:endParaRPr sz="2800" b="0" i="0" u="none" strike="noStrike" cap="none">
              <a:solidFill>
                <a:schemeClr val="dk1"/>
              </a:solidFill>
              <a:latin typeface="Calibri"/>
              <a:ea typeface="Calibri"/>
              <a:cs typeface="Calibri"/>
              <a:sym typeface="Calibri"/>
            </a:endParaRPr>
          </a:p>
          <a:p>
            <a:pPr marL="697865" marR="0" lvl="0" indent="-227965" algn="l" rtl="0">
              <a:lnSpc>
                <a:spcPct val="100000"/>
              </a:lnSpc>
              <a:spcBef>
                <a:spcPts val="675"/>
              </a:spcBef>
              <a:spcAft>
                <a:spcPts val="0"/>
              </a:spcAft>
              <a:buClr>
                <a:schemeClr val="dk1"/>
              </a:buClr>
              <a:buSzPts val="2800"/>
              <a:buFont typeface="Noto Sans Symbols"/>
              <a:buChar char="▪"/>
            </a:pPr>
            <a:r>
              <a:rPr lang="fr-FR" sz="2800" b="0" i="0" u="none" strike="noStrike" cap="none">
                <a:solidFill>
                  <a:schemeClr val="dk1"/>
                </a:solidFill>
                <a:latin typeface="Calibri"/>
                <a:ea typeface="Calibri"/>
                <a:cs typeface="Calibri"/>
                <a:sym typeface="Calibri"/>
              </a:rPr>
              <a:t>Long-term storage: -20°C or colder up to 1 year</a:t>
            </a:r>
            <a:endParaRPr sz="2800" b="0" i="0" u="none" strike="noStrike" cap="none">
              <a:solidFill>
                <a:schemeClr val="dk1"/>
              </a:solidFill>
              <a:latin typeface="Calibri"/>
              <a:ea typeface="Calibri"/>
              <a:cs typeface="Calibri"/>
              <a:sym typeface="Calibri"/>
            </a:endParaRPr>
          </a:p>
          <a:p>
            <a:pPr marL="241300" marR="5080" lvl="0" indent="-229234" algn="l" rtl="0">
              <a:lnSpc>
                <a:spcPct val="154285"/>
              </a:lnSpc>
              <a:spcBef>
                <a:spcPts val="114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–Shipped at room temperature and rehydrated upon receipt at the test site</a:t>
            </a:r>
            <a:endParaRPr sz="2800" b="0" i="0" u="none" strike="noStrike" cap="none">
              <a:solidFill>
                <a:schemeClr val="dk1"/>
              </a:solidFill>
              <a:latin typeface="Calibri"/>
              <a:ea typeface="Calibri"/>
              <a:cs typeface="Calibri"/>
              <a:sym typeface="Calibri"/>
            </a:endParaRPr>
          </a:p>
          <a:p>
            <a:pPr marL="240665" marR="230504" lvl="0" indent="-228600" algn="l" rtl="0">
              <a:lnSpc>
                <a:spcPct val="154285"/>
              </a:lnSpc>
              <a:spcBef>
                <a:spcPts val="1105"/>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–Overnight rehydration will be done by the health facility tester and the  QC will be performed the next day (</a:t>
            </a:r>
            <a:r>
              <a:rPr lang="fr-FR" sz="1700" b="0" i="0" u="sng" strike="noStrike" cap="none">
                <a:solidFill>
                  <a:schemeClr val="hlink"/>
                </a:solidFill>
                <a:latin typeface="Arial"/>
                <a:ea typeface="Arial"/>
                <a:cs typeface="Arial"/>
                <a:sym typeface="Arial"/>
                <a:hlinkClick r:id="rId3"/>
              </a:rPr>
              <a:t>https://rtcqi.org/pillars/increasing-proficiency-testing</a:t>
            </a:r>
            <a:r>
              <a:rPr lang="fr-FR" sz="2800" b="0" i="0" u="none" strike="noStrike" cap="none">
                <a:solidFill>
                  <a:schemeClr val="dk1"/>
                </a:solidFill>
                <a:latin typeface="Calibri"/>
                <a:ea typeface="Calibri"/>
                <a:cs typeface="Calibri"/>
                <a:sym typeface="Calibri"/>
              </a:rPr>
              <a:t>)</a:t>
            </a:r>
            <a:endParaRPr sz="2800" b="0" i="0" u="none" strike="noStrike" cap="none">
              <a:solidFill>
                <a:schemeClr val="dk1"/>
              </a:solidFill>
              <a:latin typeface="Calibri"/>
              <a:ea typeface="Calibri"/>
              <a:cs typeface="Calibri"/>
              <a:sym typeface="Calibri"/>
            </a:endParaRPr>
          </a:p>
        </p:txBody>
      </p:sp>
      <p:sp>
        <p:nvSpPr>
          <p:cNvPr id="427" name="Google Shape;427;p21"/>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22</a:t>
            </a:fld>
            <a:endParaRPr/>
          </a:p>
        </p:txBody>
      </p:sp>
      <p:pic>
        <p:nvPicPr>
          <p:cNvPr id="433" name="Google Shape;433;p22"/>
          <p:cNvPicPr preferRelativeResize="0"/>
          <p:nvPr/>
        </p:nvPicPr>
        <p:blipFill rotWithShape="1">
          <a:blip r:embed="rId3">
            <a:alphaModFix/>
          </a:blip>
          <a:srcRect/>
          <a:stretch/>
        </p:blipFill>
        <p:spPr>
          <a:xfrm>
            <a:off x="1" y="0"/>
            <a:ext cx="1981364" cy="1550126"/>
          </a:xfrm>
          <a:prstGeom prst="rect">
            <a:avLst/>
          </a:prstGeom>
          <a:noFill/>
          <a:ln>
            <a:noFill/>
          </a:ln>
        </p:spPr>
      </p:pic>
      <p:sp>
        <p:nvSpPr>
          <p:cNvPr id="434" name="Google Shape;434;p22"/>
          <p:cNvSpPr/>
          <p:nvPr/>
        </p:nvSpPr>
        <p:spPr>
          <a:xfrm>
            <a:off x="88884" y="136525"/>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5" name="Google Shape;435;p22"/>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fr-FR" sz="4400" b="0" i="0" u="none" strike="noStrike" cap="none">
                <a:solidFill>
                  <a:schemeClr val="lt1"/>
                </a:solidFill>
                <a:latin typeface="Arial"/>
                <a:ea typeface="Arial"/>
                <a:cs typeface="Arial"/>
                <a:sym typeface="Arial"/>
              </a:rPr>
              <a:t>Key points</a:t>
            </a:r>
            <a:endParaRPr sz="1400" b="0" i="0" u="none" strike="noStrike" cap="none">
              <a:solidFill>
                <a:srgbClr val="000000"/>
              </a:solidFill>
              <a:latin typeface="Arial"/>
              <a:ea typeface="Arial"/>
              <a:cs typeface="Arial"/>
              <a:sym typeface="Arial"/>
            </a:endParaRPr>
          </a:p>
        </p:txBody>
      </p:sp>
      <p:sp>
        <p:nvSpPr>
          <p:cNvPr id="436" name="Google Shape;436;p22"/>
          <p:cNvSpPr txBox="1"/>
          <p:nvPr/>
        </p:nvSpPr>
        <p:spPr>
          <a:xfrm>
            <a:off x="1981369" y="1626267"/>
            <a:ext cx="8037900" cy="4440900"/>
          </a:xfrm>
          <a:prstGeom prst="rect">
            <a:avLst/>
          </a:prstGeom>
          <a:noFill/>
          <a:ln>
            <a:noFill/>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Clr>
                <a:schemeClr val="dk1"/>
              </a:buClr>
              <a:buSzPts val="2000"/>
              <a:buFont typeface="Arial"/>
              <a:buNone/>
            </a:pPr>
            <a:endParaRPr sz="2000" b="0" i="0" u="none" strike="noStrike" cap="none">
              <a:solidFill>
                <a:schemeClr val="lt1"/>
              </a:solidFill>
              <a:latin typeface="Arial"/>
              <a:ea typeface="Arial"/>
              <a:cs typeface="Arial"/>
              <a:sym typeface="Arial"/>
            </a:endParaRPr>
          </a:p>
          <a:p>
            <a:pPr marL="225425" marR="0" lvl="1" indent="-98425" algn="l" rtl="0">
              <a:lnSpc>
                <a:spcPct val="90000"/>
              </a:lnSpc>
              <a:spcBef>
                <a:spcPts val="500"/>
              </a:spcBef>
              <a:spcAft>
                <a:spcPts val="0"/>
              </a:spcAft>
              <a:buClr>
                <a:schemeClr val="dk1"/>
              </a:buClr>
              <a:buSzPts val="2000"/>
              <a:buFont typeface="Arial"/>
              <a:buNone/>
            </a:pPr>
            <a:endParaRPr sz="2000" b="0" i="0" u="none" strike="noStrike" cap="none">
              <a:solidFill>
                <a:schemeClr val="lt1"/>
              </a:solidFill>
              <a:latin typeface="Arial"/>
              <a:ea typeface="Arial"/>
              <a:cs typeface="Arial"/>
              <a:sym typeface="Arial"/>
            </a:endParaRPr>
          </a:p>
          <a:p>
            <a:pPr marL="0" marR="0" lvl="1" indent="0" algn="l" rtl="0">
              <a:lnSpc>
                <a:spcPct val="90000"/>
              </a:lnSpc>
              <a:spcBef>
                <a:spcPts val="500"/>
              </a:spcBef>
              <a:spcAft>
                <a:spcPts val="0"/>
              </a:spcAft>
              <a:buClr>
                <a:schemeClr val="dk1"/>
              </a:buClr>
              <a:buSzPts val="2000"/>
              <a:buFont typeface="Arial"/>
              <a:buNone/>
            </a:pPr>
            <a:endParaRPr sz="2000" b="0" i="0" u="none" strike="noStrike" cap="none">
              <a:solidFill>
                <a:schemeClr val="lt1"/>
              </a:solidFill>
              <a:highlight>
                <a:srgbClr val="FFFF00"/>
              </a:highlight>
              <a:latin typeface="Arial"/>
              <a:ea typeface="Arial"/>
              <a:cs typeface="Arial"/>
              <a:sym typeface="Arial"/>
            </a:endParaRPr>
          </a:p>
        </p:txBody>
      </p:sp>
      <p:pic>
        <p:nvPicPr>
          <p:cNvPr id="437" name="Google Shape;437;p22" descr="A picture containing text&#10;&#10;Description automatically generated"/>
          <p:cNvPicPr preferRelativeResize="0"/>
          <p:nvPr/>
        </p:nvPicPr>
        <p:blipFill rotWithShape="1">
          <a:blip r:embed="rId4">
            <a:alphaModFix/>
          </a:blip>
          <a:srcRect/>
          <a:stretch/>
        </p:blipFill>
        <p:spPr>
          <a:xfrm>
            <a:off x="10522487" y="4714504"/>
            <a:ext cx="1526020" cy="1526020"/>
          </a:xfrm>
          <a:prstGeom prst="rect">
            <a:avLst/>
          </a:prstGeom>
          <a:noFill/>
          <a:ln>
            <a:noFill/>
          </a:ln>
        </p:spPr>
      </p:pic>
      <p:sp>
        <p:nvSpPr>
          <p:cNvPr id="438" name="Google Shape;438;p22"/>
          <p:cNvSpPr txBox="1">
            <a:spLocks noGrp="1"/>
          </p:cNvSpPr>
          <p:nvPr>
            <p:ph type="ftr" idx="11"/>
          </p:nvPr>
        </p:nvSpPr>
        <p:spPr>
          <a:xfrm>
            <a:off x="866775" y="6311900"/>
            <a:ext cx="7906164" cy="501650"/>
          </a:xfrm>
          <a:prstGeom prst="rect">
            <a:avLst/>
          </a:prstGeom>
          <a:noFill/>
          <a:ln>
            <a:noFill/>
          </a:ln>
        </p:spPr>
        <p:txBody>
          <a:bodyPr spcFirstLastPara="1" wrap="square" lIns="91425" tIns="45700" rIns="91425" bIns="45700" anchor="ctr" anchorCtr="0">
            <a:noAutofit/>
          </a:bodyPr>
          <a:lstStyle/>
          <a:p>
            <a:pPr algn="l"/>
            <a:r>
              <a:rPr lang="fr-FR" sz="1000" b="1" dirty="0">
                <a:solidFill>
                  <a:schemeClr val="lt1"/>
                </a:solidFill>
              </a:rPr>
              <a:t>QMS non-</a:t>
            </a:r>
            <a:r>
              <a:rPr lang="fr-FR" sz="1000" b="1" dirty="0" err="1">
                <a:solidFill>
                  <a:schemeClr val="lt1"/>
                </a:solidFill>
              </a:rPr>
              <a:t>lab</a:t>
            </a:r>
            <a:r>
              <a:rPr lang="fr-FR" sz="1000" b="1" dirty="0">
                <a:solidFill>
                  <a:schemeClr val="lt1"/>
                </a:solidFill>
              </a:rPr>
              <a:t> </a:t>
            </a:r>
            <a:r>
              <a:rPr lang="fr-FR" sz="1000" b="1" dirty="0" err="1">
                <a:solidFill>
                  <a:schemeClr val="lt1"/>
                </a:solidFill>
              </a:rPr>
              <a:t>testing</a:t>
            </a:r>
            <a:r>
              <a:rPr lang="fr-FR" sz="1000" b="1" dirty="0">
                <a:solidFill>
                  <a:schemeClr val="lt1"/>
                </a:solidFill>
              </a:rPr>
              <a:t> sites; training package – v1.0 | process control (QC, </a:t>
            </a:r>
            <a:r>
              <a:rPr lang="fr-FR" sz="1000" b="1" dirty="0" err="1">
                <a:solidFill>
                  <a:schemeClr val="lt1"/>
                </a:solidFill>
              </a:rPr>
              <a:t>Proficiency</a:t>
            </a:r>
            <a:r>
              <a:rPr lang="fr-FR" sz="1000" b="1" dirty="0">
                <a:solidFill>
                  <a:schemeClr val="lt1"/>
                </a:solidFill>
              </a:rPr>
              <a:t> </a:t>
            </a:r>
            <a:r>
              <a:rPr lang="fr-FR" sz="1000" b="1" dirty="0" err="1">
                <a:solidFill>
                  <a:schemeClr val="lt1"/>
                </a:solidFill>
              </a:rPr>
              <a:t>Testing</a:t>
            </a:r>
            <a:r>
              <a:rPr lang="fr-FR" sz="1000" b="1" dirty="0">
                <a:solidFill>
                  <a:schemeClr val="lt1"/>
                </a:solidFill>
              </a:rPr>
              <a:t>/EQA </a:t>
            </a:r>
            <a:r>
              <a:rPr lang="fr-FR" sz="1000" b="1" dirty="0" err="1">
                <a:solidFill>
                  <a:schemeClr val="lt1"/>
                </a:solidFill>
              </a:rPr>
              <a:t>schemes</a:t>
            </a:r>
          </a:p>
          <a:p>
            <a:pPr marL="0" lvl="0" indent="0" algn="ctr">
              <a:lnSpc>
                <a:spcPct val="100000"/>
              </a:lnSpc>
              <a:spcBef>
                <a:spcPts val="0"/>
              </a:spcBef>
              <a:spcAft>
                <a:spcPts val="0"/>
              </a:spcAft>
              <a:buNone/>
            </a:pPr>
            <a:endParaRPr lang="fr-FR"/>
          </a:p>
        </p:txBody>
      </p:sp>
      <p:sp>
        <p:nvSpPr>
          <p:cNvPr id="439" name="Google Shape;439;p22"/>
          <p:cNvSpPr txBox="1"/>
          <p:nvPr/>
        </p:nvSpPr>
        <p:spPr>
          <a:xfrm>
            <a:off x="2775225" y="1550125"/>
            <a:ext cx="79062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Process control is a set of activities: QC (IQC and EQC) and EQA (site supportive supervision, EQA/PT scheme)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Objectives: identify problems in order to solve them to avoid recurrence: identify, investigate and take corrective and preventive actions</a:t>
            </a:r>
            <a:endParaRPr sz="1800" b="0" i="0" u="none" strike="noStrike" cap="none">
              <a:solidFill>
                <a:schemeClr val="dk1"/>
              </a:solidFill>
              <a:latin typeface="Calibri"/>
              <a:ea typeface="Calibri"/>
              <a:cs typeface="Calibri"/>
              <a:sym typeface="Calibri"/>
            </a:endParaRPr>
          </a:p>
        </p:txBody>
      </p:sp>
      <p:grpSp>
        <p:nvGrpSpPr>
          <p:cNvPr id="440" name="Google Shape;440;p22"/>
          <p:cNvGrpSpPr/>
          <p:nvPr/>
        </p:nvGrpSpPr>
        <p:grpSpPr>
          <a:xfrm>
            <a:off x="1563757" y="3721721"/>
            <a:ext cx="9239272" cy="1550126"/>
            <a:chOff x="533399" y="2590800"/>
            <a:chExt cx="8262301" cy="1295400"/>
          </a:xfrm>
        </p:grpSpPr>
        <p:sp>
          <p:nvSpPr>
            <p:cNvPr id="441" name="Google Shape;441;p22" descr="Stationery"/>
            <p:cNvSpPr/>
            <p:nvPr/>
          </p:nvSpPr>
          <p:spPr>
            <a:xfrm>
              <a:off x="533399" y="2743200"/>
              <a:ext cx="1524000" cy="1066800"/>
            </a:xfrm>
            <a:prstGeom prst="roundRect">
              <a:avLst>
                <a:gd name="adj" fmla="val 1666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QC and EQA</a:t>
              </a:r>
              <a:endParaRPr sz="1400" b="0" i="0" u="none" strike="noStrike" cap="none">
                <a:solidFill>
                  <a:srgbClr val="000000"/>
                </a:solidFill>
                <a:latin typeface="Arial"/>
                <a:ea typeface="Arial"/>
                <a:cs typeface="Arial"/>
                <a:sym typeface="Arial"/>
              </a:endParaRPr>
            </a:p>
          </p:txBody>
        </p:sp>
        <p:sp>
          <p:nvSpPr>
            <p:cNvPr id="442" name="Google Shape;442;p22"/>
            <p:cNvSpPr/>
            <p:nvPr/>
          </p:nvSpPr>
          <p:spPr>
            <a:xfrm>
              <a:off x="2133600" y="2590800"/>
              <a:ext cx="914400" cy="1295400"/>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43" name="Google Shape;443;p22" descr="Stationery"/>
            <p:cNvSpPr/>
            <p:nvPr/>
          </p:nvSpPr>
          <p:spPr>
            <a:xfrm>
              <a:off x="6553200" y="2743194"/>
              <a:ext cx="2242500" cy="1066800"/>
            </a:xfrm>
            <a:prstGeom prst="roundRect">
              <a:avLst>
                <a:gd name="adj" fmla="val 1666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Take </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Corrective/preventive </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Action</a:t>
              </a:r>
              <a:endParaRPr sz="1400" b="0" i="0" u="none" strike="noStrike" cap="none">
                <a:solidFill>
                  <a:srgbClr val="000000"/>
                </a:solidFill>
                <a:latin typeface="Arial"/>
                <a:ea typeface="Arial"/>
                <a:cs typeface="Arial"/>
                <a:sym typeface="Arial"/>
              </a:endParaRPr>
            </a:p>
          </p:txBody>
        </p:sp>
        <p:sp>
          <p:nvSpPr>
            <p:cNvPr id="444" name="Google Shape;444;p22" descr="Stationery"/>
            <p:cNvSpPr/>
            <p:nvPr/>
          </p:nvSpPr>
          <p:spPr>
            <a:xfrm>
              <a:off x="3200400" y="2743200"/>
              <a:ext cx="1981200" cy="1066800"/>
            </a:xfrm>
            <a:prstGeom prst="roundRect">
              <a:avLst>
                <a:gd name="adj" fmla="val 1666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Identify</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2800"/>
                <a:buFont typeface="Arial"/>
                <a:buNone/>
              </a:pPr>
              <a:r>
                <a:rPr lang="fr-FR" sz="2800" b="0" i="0" u="none" strike="noStrike" cap="none">
                  <a:solidFill>
                    <a:schemeClr val="lt1"/>
                  </a:solidFill>
                  <a:latin typeface="Calibri"/>
                  <a:ea typeface="Calibri"/>
                  <a:cs typeface="Calibri"/>
                  <a:sym typeface="Calibri"/>
                </a:rPr>
                <a:t>Problems</a:t>
              </a:r>
              <a:endParaRPr sz="1400" b="0" i="0" u="none" strike="noStrike" cap="none">
                <a:solidFill>
                  <a:srgbClr val="000000"/>
                </a:solidFill>
                <a:latin typeface="Arial"/>
                <a:ea typeface="Arial"/>
                <a:cs typeface="Arial"/>
                <a:sym typeface="Arial"/>
              </a:endParaRPr>
            </a:p>
          </p:txBody>
        </p:sp>
        <p:sp>
          <p:nvSpPr>
            <p:cNvPr id="445" name="Google Shape;445;p22"/>
            <p:cNvSpPr/>
            <p:nvPr/>
          </p:nvSpPr>
          <p:spPr>
            <a:xfrm>
              <a:off x="5334000" y="2590800"/>
              <a:ext cx="914400" cy="1295400"/>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3"/>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fr-FR"/>
              <a:t>Questions?</a:t>
            </a:r>
            <a:endParaRPr/>
          </a:p>
        </p:txBody>
      </p:sp>
      <p:sp>
        <p:nvSpPr>
          <p:cNvPr id="452" name="Google Shape;452;p23"/>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168729" y="48465"/>
            <a:ext cx="10515600" cy="70384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accent1"/>
              </a:buClr>
              <a:buSzPts val="3600"/>
              <a:buFont typeface="Calibri"/>
              <a:buNone/>
            </a:pPr>
            <a:r>
              <a:rPr lang="fr-FR">
                <a:latin typeface="Calibri"/>
                <a:ea typeface="Calibri"/>
                <a:cs typeface="Calibri"/>
                <a:sym typeface="Calibri"/>
              </a:rPr>
              <a:t>Globally: Quality of testing …</a:t>
            </a:r>
            <a:endParaRPr/>
          </a:p>
        </p:txBody>
      </p:sp>
      <p:grpSp>
        <p:nvGrpSpPr>
          <p:cNvPr id="113" name="Google Shape;113;p3"/>
          <p:cNvGrpSpPr/>
          <p:nvPr/>
        </p:nvGrpSpPr>
        <p:grpSpPr>
          <a:xfrm>
            <a:off x="1220561" y="1145997"/>
            <a:ext cx="9576706" cy="2558211"/>
            <a:chOff x="845003" y="0"/>
            <a:chExt cx="9576706" cy="2558211"/>
          </a:xfrm>
        </p:grpSpPr>
        <p:sp>
          <p:nvSpPr>
            <p:cNvPr id="114" name="Google Shape;114;p3"/>
            <p:cNvSpPr/>
            <p:nvPr/>
          </p:nvSpPr>
          <p:spPr>
            <a:xfrm>
              <a:off x="845003" y="0"/>
              <a:ext cx="9576706" cy="2558211"/>
            </a:xfrm>
            <a:prstGeom prst="rightArrow">
              <a:avLst>
                <a:gd name="adj1" fmla="val 50000"/>
                <a:gd name="adj2" fmla="val 50000"/>
              </a:avLst>
            </a:prstGeom>
            <a:solidFill>
              <a:srgbClr val="CAD9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2464593" y="603200"/>
              <a:ext cx="6337526" cy="135180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2530583" y="669190"/>
              <a:ext cx="6205546" cy="121982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fr-FR" sz="2000" b="0" i="0" u="none" strike="noStrike" cap="none">
                  <a:solidFill>
                    <a:schemeClr val="lt1"/>
                  </a:solidFill>
                  <a:latin typeface="Calibri"/>
                  <a:ea typeface="Calibri"/>
                  <a:cs typeface="Calibri"/>
                  <a:sym typeface="Calibri"/>
                </a:rPr>
                <a:t>Ensure transmission of accurate, precise, and rapid results</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700"/>
                </a:spcBef>
                <a:spcAft>
                  <a:spcPts val="0"/>
                </a:spcAft>
                <a:buClr>
                  <a:schemeClr val="lt1"/>
                </a:buClr>
                <a:buSzPts val="2000"/>
                <a:buFont typeface="Calibri"/>
                <a:buChar char="•"/>
              </a:pPr>
              <a:r>
                <a:rPr lang="fr-FR" sz="2000" b="0" i="0" u="none" strike="noStrike" cap="none">
                  <a:solidFill>
                    <a:schemeClr val="lt1"/>
                  </a:solidFill>
                  <a:latin typeface="Calibri"/>
                  <a:ea typeface="Calibri"/>
                  <a:cs typeface="Calibri"/>
                  <a:sym typeface="Calibri"/>
                </a:rPr>
                <a:t>Avoiding human-linked errors </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chemeClr val="lt1"/>
                </a:buClr>
                <a:buSzPts val="2000"/>
                <a:buFont typeface="Calibri"/>
                <a:buChar char="•"/>
              </a:pPr>
              <a:r>
                <a:rPr lang="fr-FR" sz="2000" b="0" i="0" u="none" strike="noStrike" cap="none">
                  <a:solidFill>
                    <a:schemeClr val="lt1"/>
                  </a:solidFill>
                  <a:latin typeface="Calibri"/>
                  <a:ea typeface="Calibri"/>
                  <a:cs typeface="Calibri"/>
                  <a:sym typeface="Calibri"/>
                </a:rPr>
                <a:t>Avoiding material-linked errors</a:t>
              </a:r>
              <a:endParaRPr sz="1400" b="0" i="0" u="none" strike="noStrike" cap="none">
                <a:solidFill>
                  <a:srgbClr val="000000"/>
                </a:solidFill>
                <a:latin typeface="Arial"/>
                <a:ea typeface="Arial"/>
                <a:cs typeface="Arial"/>
                <a:sym typeface="Arial"/>
              </a:endParaRPr>
            </a:p>
            <a:p>
              <a:pPr marL="114300" marR="0" lvl="2" indent="0" algn="l" rtl="0">
                <a:lnSpc>
                  <a:spcPct val="90000"/>
                </a:lnSpc>
                <a:spcBef>
                  <a:spcPts val="300"/>
                </a:spcBef>
                <a:spcAft>
                  <a:spcPts val="0"/>
                </a:spcAft>
                <a:buClr>
                  <a:schemeClr val="dk1"/>
                </a:buClr>
                <a:buSzPts val="1100"/>
                <a:buFont typeface="Arial"/>
                <a:buNone/>
              </a:pPr>
              <a:endParaRPr sz="1100" b="0" i="0" u="none" strike="noStrike" cap="none">
                <a:solidFill>
                  <a:schemeClr val="lt1"/>
                </a:solidFill>
                <a:latin typeface="Arial"/>
                <a:ea typeface="Arial"/>
                <a:cs typeface="Arial"/>
                <a:sym typeface="Arial"/>
              </a:endParaRPr>
            </a:p>
          </p:txBody>
        </p:sp>
      </p:grpSp>
      <p:grpSp>
        <p:nvGrpSpPr>
          <p:cNvPr id="117" name="Google Shape;117;p3"/>
          <p:cNvGrpSpPr/>
          <p:nvPr/>
        </p:nvGrpSpPr>
        <p:grpSpPr>
          <a:xfrm>
            <a:off x="464843" y="3858926"/>
            <a:ext cx="11262311" cy="1569660"/>
            <a:chOff x="2200" y="0"/>
            <a:chExt cx="11262311" cy="1569660"/>
          </a:xfrm>
        </p:grpSpPr>
        <p:sp>
          <p:nvSpPr>
            <p:cNvPr id="118" name="Google Shape;118;p3"/>
            <p:cNvSpPr/>
            <p:nvPr/>
          </p:nvSpPr>
          <p:spPr>
            <a:xfrm>
              <a:off x="2200" y="0"/>
              <a:ext cx="4692629" cy="1569660"/>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
            <p:cNvSpPr txBox="1"/>
            <p:nvPr/>
          </p:nvSpPr>
          <p:spPr>
            <a:xfrm>
              <a:off x="48174" y="45974"/>
              <a:ext cx="4600681" cy="147771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fr-FR" sz="2800" b="0" i="0" u="none" strike="noStrike" cap="none">
                  <a:solidFill>
                    <a:schemeClr val="lt1"/>
                  </a:solidFill>
                  <a:latin typeface="Calibri"/>
                  <a:ea typeface="Calibri"/>
                  <a:cs typeface="Calibri"/>
                  <a:sym typeface="Calibri"/>
                </a:rPr>
                <a:t>Quality Assurance does not indicate having no errors </a:t>
              </a:r>
              <a:endParaRPr sz="2800" b="0" i="0" u="none" strike="noStrike" cap="none">
                <a:solidFill>
                  <a:schemeClr val="lt1"/>
                </a:solidFill>
                <a:latin typeface="Calibri"/>
                <a:ea typeface="Calibri"/>
                <a:cs typeface="Calibri"/>
                <a:sym typeface="Calibri"/>
              </a:endParaRPr>
            </a:p>
          </p:txBody>
        </p:sp>
        <p:sp>
          <p:nvSpPr>
            <p:cNvPr id="120" name="Google Shape;120;p3"/>
            <p:cNvSpPr/>
            <p:nvPr/>
          </p:nvSpPr>
          <p:spPr>
            <a:xfrm>
              <a:off x="5164093" y="202943"/>
              <a:ext cx="994837" cy="1163772"/>
            </a:xfrm>
            <a:prstGeom prst="rightArrow">
              <a:avLst>
                <a:gd name="adj1" fmla="val 60000"/>
                <a:gd name="adj2" fmla="val 50000"/>
              </a:avLst>
            </a:prstGeom>
            <a:solidFill>
              <a:srgbClr val="A7C2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
            <p:cNvSpPr txBox="1"/>
            <p:nvPr/>
          </p:nvSpPr>
          <p:spPr>
            <a:xfrm>
              <a:off x="5164093" y="435697"/>
              <a:ext cx="696386" cy="6982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300"/>
                <a:buFont typeface="Arial"/>
                <a:buNone/>
              </a:pPr>
              <a:endParaRPr sz="5300" b="0" i="0" u="none" strike="noStrike" cap="none">
                <a:solidFill>
                  <a:schemeClr val="lt1"/>
                </a:solidFill>
                <a:latin typeface="Arial"/>
                <a:ea typeface="Arial"/>
                <a:cs typeface="Arial"/>
                <a:sym typeface="Arial"/>
              </a:endParaRPr>
            </a:p>
          </p:txBody>
        </p:sp>
        <p:sp>
          <p:nvSpPr>
            <p:cNvPr id="122" name="Google Shape;122;p3"/>
            <p:cNvSpPr/>
            <p:nvPr/>
          </p:nvSpPr>
          <p:spPr>
            <a:xfrm>
              <a:off x="6571882" y="0"/>
              <a:ext cx="4692629" cy="1569660"/>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txBox="1"/>
            <p:nvPr/>
          </p:nvSpPr>
          <p:spPr>
            <a:xfrm>
              <a:off x="6617856" y="45974"/>
              <a:ext cx="4600681" cy="147771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fr-FR" sz="2800" b="0" i="0" u="none" strike="noStrike" cap="none">
                  <a:solidFill>
                    <a:schemeClr val="lt1"/>
                  </a:solidFill>
                  <a:latin typeface="Calibri"/>
                  <a:ea typeface="Calibri"/>
                  <a:cs typeface="Calibri"/>
                  <a:sym typeface="Calibri"/>
                </a:rPr>
                <a:t>Quality Assurance means errors will be detected and corrected.</a:t>
              </a:r>
              <a:endParaRPr sz="1400" b="0" i="0" u="none" strike="noStrike" cap="none">
                <a:solidFill>
                  <a:srgbClr val="000000"/>
                </a:solidFill>
                <a:latin typeface="Arial"/>
                <a:ea typeface="Arial"/>
                <a:cs typeface="Arial"/>
                <a:sym typeface="Arial"/>
              </a:endParaRPr>
            </a:p>
          </p:txBody>
        </p:sp>
      </p:grpSp>
      <p:sp>
        <p:nvSpPr>
          <p:cNvPr id="124" name="Google Shape;124;p3"/>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1" y="209630"/>
            <a:ext cx="11864051" cy="942814"/>
          </a:xfrm>
          <a:prstGeom prst="rect">
            <a:avLst/>
          </a:prstGeom>
          <a:noFill/>
          <a:ln>
            <a:noFill/>
          </a:ln>
        </p:spPr>
        <p:txBody>
          <a:bodyPr spcFirstLastPara="1" wrap="square" lIns="0" tIns="0" rIns="0" bIns="0" anchor="ctr" anchorCtr="0">
            <a:noAutofit/>
          </a:bodyPr>
          <a:lstStyle/>
          <a:p>
            <a:pPr marL="168910" lvl="0" indent="0" algn="l" rtl="0">
              <a:lnSpc>
                <a:spcPct val="90000"/>
              </a:lnSpc>
              <a:spcBef>
                <a:spcPts val="0"/>
              </a:spcBef>
              <a:spcAft>
                <a:spcPts val="0"/>
              </a:spcAft>
              <a:buClr>
                <a:schemeClr val="accent1"/>
              </a:buClr>
              <a:buSzPts val="3600"/>
              <a:buFont typeface="Calibri"/>
              <a:buNone/>
            </a:pPr>
            <a:r>
              <a:rPr lang="fr-FR">
                <a:latin typeface="Calibri"/>
                <a:ea typeface="Calibri"/>
                <a:cs typeface="Calibri"/>
                <a:sym typeface="Calibri"/>
              </a:rPr>
              <a:t>Quality assurance and process control – set of activities</a:t>
            </a:r>
            <a:endParaRPr>
              <a:latin typeface="Calibri"/>
              <a:ea typeface="Calibri"/>
              <a:cs typeface="Calibri"/>
              <a:sym typeface="Calibri"/>
            </a:endParaRPr>
          </a:p>
        </p:txBody>
      </p:sp>
      <p:sp>
        <p:nvSpPr>
          <p:cNvPr id="130" name="Google Shape;130;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4</a:t>
            </a:fld>
            <a:endParaRPr sz="1000"/>
          </a:p>
        </p:txBody>
      </p:sp>
      <p:sp>
        <p:nvSpPr>
          <p:cNvPr id="131" name="Google Shape;131;p4"/>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dirty="0"/>
          </a:p>
        </p:txBody>
      </p:sp>
      <p:grpSp>
        <p:nvGrpSpPr>
          <p:cNvPr id="132" name="Google Shape;132;p4"/>
          <p:cNvGrpSpPr/>
          <p:nvPr/>
        </p:nvGrpSpPr>
        <p:grpSpPr>
          <a:xfrm>
            <a:off x="1275900" y="1861299"/>
            <a:ext cx="9394972" cy="3401908"/>
            <a:chOff x="2861" y="1332718"/>
            <a:chExt cx="9149758" cy="3212681"/>
          </a:xfrm>
        </p:grpSpPr>
        <p:sp>
          <p:nvSpPr>
            <p:cNvPr id="133" name="Google Shape;133;p4"/>
            <p:cNvSpPr/>
            <p:nvPr/>
          </p:nvSpPr>
          <p:spPr>
            <a:xfrm>
              <a:off x="17868" y="1332718"/>
              <a:ext cx="2789560" cy="943781"/>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
            <p:cNvSpPr txBox="1"/>
            <p:nvPr/>
          </p:nvSpPr>
          <p:spPr>
            <a:xfrm>
              <a:off x="17868" y="1332718"/>
              <a:ext cx="2789560" cy="943781"/>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fr-FR" sz="2600" b="1" i="0" u="none" strike="noStrike" cap="none">
                  <a:solidFill>
                    <a:schemeClr val="lt1"/>
                  </a:solidFill>
                  <a:latin typeface="Calibri"/>
                  <a:ea typeface="Calibri"/>
                  <a:cs typeface="Calibri"/>
                  <a:sym typeface="Calibri"/>
                </a:rPr>
                <a:t>Quality Controls (QC)</a:t>
              </a:r>
              <a:endParaRPr sz="2600" b="0" i="0" u="none" strike="noStrike" cap="none">
                <a:solidFill>
                  <a:schemeClr val="lt1"/>
                </a:solidFill>
                <a:latin typeface="Arial"/>
                <a:ea typeface="Arial"/>
                <a:cs typeface="Arial"/>
                <a:sym typeface="Arial"/>
              </a:endParaRPr>
            </a:p>
          </p:txBody>
        </p:sp>
        <p:sp>
          <p:nvSpPr>
            <p:cNvPr id="135" name="Google Shape;135;p4"/>
            <p:cNvSpPr/>
            <p:nvPr/>
          </p:nvSpPr>
          <p:spPr>
            <a:xfrm>
              <a:off x="2861" y="2297244"/>
              <a:ext cx="2789560" cy="2248155"/>
            </a:xfrm>
            <a:prstGeom prst="rect">
              <a:avLst/>
            </a:prstGeom>
            <a:solidFill>
              <a:srgbClr val="CAD9E7">
                <a:alpha val="89411"/>
              </a:srgbClr>
            </a:solidFill>
            <a:ln w="12700" cap="flat" cmpd="sng">
              <a:solidFill>
                <a:srgbClr val="CAD9E7">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txBox="1"/>
            <p:nvPr/>
          </p:nvSpPr>
          <p:spPr>
            <a:xfrm>
              <a:off x="2861" y="2297244"/>
              <a:ext cx="2789560" cy="2248155"/>
            </a:xfrm>
            <a:prstGeom prst="rect">
              <a:avLst/>
            </a:prstGeom>
            <a:noFill/>
            <a:ln>
              <a:noFill/>
            </a:ln>
          </p:spPr>
          <p:txBody>
            <a:bodyPr spcFirstLastPara="1" wrap="square" lIns="138675" tIns="138675" rIns="184900" bIns="208025" anchor="t" anchorCtr="0">
              <a:noAutofit/>
            </a:bodyPr>
            <a:lstStyle/>
            <a:p>
              <a:pPr marL="228600" marR="0" lvl="1" indent="-228600" algn="l" rtl="0">
                <a:lnSpc>
                  <a:spcPct val="90000"/>
                </a:lnSpc>
                <a:spcBef>
                  <a:spcPts val="0"/>
                </a:spcBef>
                <a:spcAft>
                  <a:spcPts val="0"/>
                </a:spcAft>
                <a:buClr>
                  <a:schemeClr val="dk1"/>
                </a:buClr>
                <a:buSzPts val="2600"/>
                <a:buFont typeface="Calibri"/>
                <a:buChar char="•"/>
              </a:pPr>
              <a:r>
                <a:rPr lang="fr-FR" sz="2600" b="0" i="0" u="none" strike="noStrike" cap="none">
                  <a:solidFill>
                    <a:schemeClr val="dk1"/>
                  </a:solidFill>
                  <a:latin typeface="Calibri"/>
                  <a:ea typeface="Calibri"/>
                  <a:cs typeface="Calibri"/>
                  <a:sym typeface="Calibri"/>
                </a:rPr>
                <a:t>Internal QC</a:t>
              </a:r>
              <a:endParaRPr sz="2600" b="0" i="0" u="none" strike="noStrike" cap="none">
                <a:solidFill>
                  <a:schemeClr val="dk1"/>
                </a:solidFill>
                <a:latin typeface="Arial"/>
                <a:ea typeface="Arial"/>
                <a:cs typeface="Arial"/>
                <a:sym typeface="Arial"/>
              </a:endParaRPr>
            </a:p>
            <a:p>
              <a:pPr marL="228600" marR="0" lvl="1" indent="-228600" algn="l" rtl="0">
                <a:lnSpc>
                  <a:spcPct val="90000"/>
                </a:lnSpc>
                <a:spcBef>
                  <a:spcPts val="390"/>
                </a:spcBef>
                <a:spcAft>
                  <a:spcPts val="0"/>
                </a:spcAft>
                <a:buClr>
                  <a:schemeClr val="dk1"/>
                </a:buClr>
                <a:buSzPts val="2600"/>
                <a:buFont typeface="Calibri"/>
                <a:buChar char="•"/>
              </a:pPr>
              <a:r>
                <a:rPr lang="fr-FR" sz="2600" b="0" i="0" u="none" strike="noStrike" cap="none">
                  <a:solidFill>
                    <a:schemeClr val="dk1"/>
                  </a:solidFill>
                  <a:latin typeface="Calibri"/>
                  <a:ea typeface="Calibri"/>
                  <a:cs typeface="Calibri"/>
                  <a:sym typeface="Calibri"/>
                </a:rPr>
                <a:t>External QC</a:t>
              </a: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a:off x="3182960" y="1353462"/>
              <a:ext cx="2789560" cy="943781"/>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
            <p:cNvSpPr txBox="1"/>
            <p:nvPr/>
          </p:nvSpPr>
          <p:spPr>
            <a:xfrm>
              <a:off x="3182960" y="1353462"/>
              <a:ext cx="2789560" cy="943781"/>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fr-FR" sz="2600" b="1" i="0" u="none" strike="noStrike" cap="none">
                  <a:solidFill>
                    <a:schemeClr val="lt1"/>
                  </a:solidFill>
                  <a:latin typeface="Calibri"/>
                  <a:ea typeface="Calibri"/>
                  <a:cs typeface="Calibri"/>
                  <a:sym typeface="Calibri"/>
                </a:rPr>
                <a:t>External Quality Assessment (EQA)</a:t>
              </a:r>
              <a:endParaRPr sz="2600" b="0" i="0" u="none" strike="noStrike" cap="none">
                <a:solidFill>
                  <a:schemeClr val="lt1"/>
                </a:solidFill>
                <a:latin typeface="Arial"/>
                <a:ea typeface="Arial"/>
                <a:cs typeface="Arial"/>
                <a:sym typeface="Arial"/>
              </a:endParaRPr>
            </a:p>
          </p:txBody>
        </p:sp>
        <p:sp>
          <p:nvSpPr>
            <p:cNvPr id="139" name="Google Shape;139;p4"/>
            <p:cNvSpPr/>
            <p:nvPr/>
          </p:nvSpPr>
          <p:spPr>
            <a:xfrm>
              <a:off x="3182960" y="2297244"/>
              <a:ext cx="2789560" cy="2248155"/>
            </a:xfrm>
            <a:prstGeom prst="rect">
              <a:avLst/>
            </a:prstGeom>
            <a:solidFill>
              <a:srgbClr val="CAD9E7">
                <a:alpha val="89411"/>
              </a:srgbClr>
            </a:solidFill>
            <a:ln w="12700" cap="flat" cmpd="sng">
              <a:solidFill>
                <a:srgbClr val="CAD9E7">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txBox="1"/>
            <p:nvPr/>
          </p:nvSpPr>
          <p:spPr>
            <a:xfrm>
              <a:off x="3182960" y="2297244"/>
              <a:ext cx="2789560" cy="2248155"/>
            </a:xfrm>
            <a:prstGeom prst="rect">
              <a:avLst/>
            </a:prstGeom>
            <a:noFill/>
            <a:ln>
              <a:noFill/>
            </a:ln>
          </p:spPr>
          <p:txBody>
            <a:bodyPr spcFirstLastPara="1" wrap="square" lIns="138675" tIns="138675" rIns="184900" bIns="208025" anchor="t" anchorCtr="0">
              <a:noAutofit/>
            </a:bodyPr>
            <a:lstStyle/>
            <a:p>
              <a:pPr marL="228600" marR="0" lvl="1" indent="-228600" algn="l" rtl="0">
                <a:lnSpc>
                  <a:spcPct val="90000"/>
                </a:lnSpc>
                <a:spcBef>
                  <a:spcPts val="0"/>
                </a:spcBef>
                <a:spcAft>
                  <a:spcPts val="0"/>
                </a:spcAft>
                <a:buClr>
                  <a:schemeClr val="dk1"/>
                </a:buClr>
                <a:buSzPts val="2600"/>
                <a:buFont typeface="Calibri"/>
                <a:buChar char="•"/>
              </a:pPr>
              <a:r>
                <a:rPr lang="fr-FR" sz="2600" b="0" i="0" u="none" strike="noStrike" cap="none">
                  <a:solidFill>
                    <a:schemeClr val="dk1"/>
                  </a:solidFill>
                  <a:latin typeface="Calibri"/>
                  <a:ea typeface="Calibri"/>
                  <a:cs typeface="Calibri"/>
                  <a:sym typeface="Calibri"/>
                </a:rPr>
                <a:t>Proficiency testing (PT)/EQA </a:t>
              </a:r>
              <a:br>
                <a:rPr lang="fr-FR" sz="2600" b="0" i="0" u="none" strike="noStrike" cap="none">
                  <a:solidFill>
                    <a:schemeClr val="dk1"/>
                  </a:solidFill>
                  <a:latin typeface="Calibri"/>
                  <a:ea typeface="Calibri"/>
                  <a:cs typeface="Calibri"/>
                  <a:sym typeface="Calibri"/>
                </a:rPr>
              </a:br>
              <a:r>
                <a:rPr lang="fr-FR" sz="2600" b="0" i="0" u="none" strike="noStrike" cap="none">
                  <a:solidFill>
                    <a:schemeClr val="dk1"/>
                  </a:solidFill>
                  <a:latin typeface="Calibri"/>
                  <a:ea typeface="Calibri"/>
                  <a:cs typeface="Calibri"/>
                  <a:sym typeface="Calibri"/>
                </a:rPr>
                <a:t>schemes </a:t>
              </a:r>
              <a:endParaRPr sz="2600" b="0" i="0" u="none" strike="noStrike" cap="none">
                <a:solidFill>
                  <a:schemeClr val="dk1"/>
                </a:solidFill>
                <a:latin typeface="Arial"/>
                <a:ea typeface="Arial"/>
                <a:cs typeface="Arial"/>
                <a:sym typeface="Arial"/>
              </a:endParaRPr>
            </a:p>
            <a:p>
              <a:pPr marL="228600" marR="0" lvl="1" indent="-228600" algn="l" rtl="0">
                <a:lnSpc>
                  <a:spcPct val="90000"/>
                </a:lnSpc>
                <a:spcBef>
                  <a:spcPts val="390"/>
                </a:spcBef>
                <a:spcAft>
                  <a:spcPts val="0"/>
                </a:spcAft>
                <a:buClr>
                  <a:schemeClr val="dk1"/>
                </a:buClr>
                <a:buSzPts val="2600"/>
                <a:buFont typeface="Calibri"/>
                <a:buChar char="•"/>
              </a:pPr>
              <a:r>
                <a:rPr lang="fr-FR" sz="2600" b="0" i="0" u="none" strike="noStrike" cap="none">
                  <a:solidFill>
                    <a:schemeClr val="dk1"/>
                  </a:solidFill>
                  <a:latin typeface="Calibri"/>
                  <a:ea typeface="Calibri"/>
                  <a:cs typeface="Calibri"/>
                  <a:sym typeface="Calibri"/>
                </a:rPr>
                <a:t>Site supervision visits</a:t>
              </a:r>
              <a:endParaRPr sz="2600" b="0" i="0" u="none" strike="noStrike" cap="none">
                <a:solidFill>
                  <a:schemeClr val="dk1"/>
                </a:solidFill>
                <a:latin typeface="Calibri"/>
                <a:ea typeface="Calibri"/>
                <a:cs typeface="Calibri"/>
                <a:sym typeface="Calibri"/>
              </a:endParaRPr>
            </a:p>
          </p:txBody>
        </p:sp>
        <p:sp>
          <p:nvSpPr>
            <p:cNvPr id="141" name="Google Shape;141;p4"/>
            <p:cNvSpPr/>
            <p:nvPr/>
          </p:nvSpPr>
          <p:spPr>
            <a:xfrm>
              <a:off x="6363059" y="1353462"/>
              <a:ext cx="2789560" cy="943781"/>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txBox="1"/>
            <p:nvPr/>
          </p:nvSpPr>
          <p:spPr>
            <a:xfrm>
              <a:off x="6363059" y="1353462"/>
              <a:ext cx="2789560" cy="943781"/>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fr-FR" sz="2600" b="1" i="0" u="none" strike="noStrike" cap="none">
                  <a:solidFill>
                    <a:schemeClr val="lt1"/>
                  </a:solidFill>
                  <a:latin typeface="Calibri"/>
                  <a:ea typeface="Calibri"/>
                  <a:cs typeface="Calibri"/>
                  <a:sym typeface="Calibri"/>
                </a:rPr>
                <a:t>Quality indicators review</a:t>
              </a:r>
              <a:endParaRPr sz="2600" b="1" i="0" u="none" strike="noStrike" cap="none">
                <a:solidFill>
                  <a:schemeClr val="lt1"/>
                </a:solidFill>
                <a:latin typeface="Arial"/>
                <a:ea typeface="Arial"/>
                <a:cs typeface="Arial"/>
                <a:sym typeface="Arial"/>
              </a:endParaRPr>
            </a:p>
          </p:txBody>
        </p:sp>
        <p:sp>
          <p:nvSpPr>
            <p:cNvPr id="143" name="Google Shape;143;p4"/>
            <p:cNvSpPr/>
            <p:nvPr/>
          </p:nvSpPr>
          <p:spPr>
            <a:xfrm>
              <a:off x="6363059" y="2297244"/>
              <a:ext cx="2789560" cy="2248155"/>
            </a:xfrm>
            <a:prstGeom prst="rect">
              <a:avLst/>
            </a:prstGeom>
            <a:solidFill>
              <a:srgbClr val="CAD9E7">
                <a:alpha val="89411"/>
              </a:srgbClr>
            </a:solidFill>
            <a:ln w="12700" cap="flat" cmpd="sng">
              <a:solidFill>
                <a:srgbClr val="CAD9E7">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txBox="1"/>
            <p:nvPr/>
          </p:nvSpPr>
          <p:spPr>
            <a:xfrm>
              <a:off x="6363059" y="2297244"/>
              <a:ext cx="2789560" cy="2248155"/>
            </a:xfrm>
            <a:prstGeom prst="rect">
              <a:avLst/>
            </a:prstGeom>
            <a:noFill/>
            <a:ln>
              <a:noFill/>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fr-FR" sz="2400" b="0" i="0" u="none" strike="noStrike" cap="none">
                  <a:solidFill>
                    <a:schemeClr val="dk1"/>
                  </a:solidFill>
                  <a:latin typeface="Calibri"/>
                  <a:ea typeface="Calibri"/>
                  <a:cs typeface="Calibri"/>
                  <a:sym typeface="Calibri"/>
                </a:rPr>
                <a:t>Pos rate trends; invalid rate</a:t>
              </a:r>
              <a:r>
                <a:rPr lang="fr-FR" sz="2600" b="0" i="0" u="none" strike="noStrike" cap="none">
                  <a:solidFill>
                    <a:schemeClr val="dk1"/>
                  </a:solidFill>
                  <a:latin typeface="Calibri"/>
                  <a:ea typeface="Calibri"/>
                  <a:cs typeface="Calibri"/>
                  <a:sym typeface="Calibri"/>
                </a:rPr>
                <a:t>…</a:t>
              </a:r>
              <a:endParaRPr sz="2600" b="0" i="0" u="none" strike="noStrike" cap="none">
                <a:solidFill>
                  <a:schemeClr val="dk1"/>
                </a:solidFill>
                <a:latin typeface="Arial"/>
                <a:ea typeface="Arial"/>
                <a:cs typeface="Arial"/>
                <a:sym typeface="Arial"/>
              </a:endParaRPr>
            </a:p>
          </p:txBody>
        </p:sp>
      </p:grpSp>
      <p:sp>
        <p:nvSpPr>
          <p:cNvPr id="145" name="Google Shape;145;p4"/>
          <p:cNvSpPr/>
          <p:nvPr/>
        </p:nvSpPr>
        <p:spPr>
          <a:xfrm>
            <a:off x="3386884" y="3008739"/>
            <a:ext cx="195900" cy="206700"/>
          </a:xfrm>
          <a:prstGeom prst="star5">
            <a:avLst>
              <a:gd name="adj" fmla="val 19098"/>
              <a:gd name="hf" fmla="val 105146"/>
              <a:gd name="vf" fmla="val 11055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 name="Google Shape;146;p4"/>
          <p:cNvSpPr/>
          <p:nvPr/>
        </p:nvSpPr>
        <p:spPr>
          <a:xfrm>
            <a:off x="3374569" y="3401785"/>
            <a:ext cx="195900" cy="206700"/>
          </a:xfrm>
          <a:prstGeom prst="star5">
            <a:avLst>
              <a:gd name="adj" fmla="val 19098"/>
              <a:gd name="hf" fmla="val 105146"/>
              <a:gd name="vf" fmla="val 11055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4"/>
          <p:cNvSpPr/>
          <p:nvPr/>
        </p:nvSpPr>
        <p:spPr>
          <a:xfrm rot="10800000" flipH="1">
            <a:off x="6491174" y="3049925"/>
            <a:ext cx="191400" cy="180600"/>
          </a:xfrm>
          <a:prstGeom prst="star5">
            <a:avLst>
              <a:gd name="adj" fmla="val 19098"/>
              <a:gd name="hf" fmla="val 105146"/>
              <a:gd name="vf" fmla="val 110557"/>
            </a:avLst>
          </a:prstGeom>
          <a:solidFill>
            <a:schemeClr val="accent1"/>
          </a:solidFill>
          <a:ln w="12700" cap="flat" cmpd="sng">
            <a:solidFill>
              <a:srgbClr val="003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480562" y="42548"/>
            <a:ext cx="10515600" cy="659155"/>
          </a:xfrm>
          <a:prstGeom prst="rect">
            <a:avLst/>
          </a:prstGeom>
          <a:noFill/>
          <a:ln>
            <a:noFill/>
          </a:ln>
        </p:spPr>
        <p:txBody>
          <a:bodyPr spcFirstLastPara="1" wrap="square" lIns="0" tIns="104125" rIns="0" bIns="0" anchor="b" anchorCtr="0">
            <a:spAutoFit/>
          </a:bodyPr>
          <a:lstStyle/>
          <a:p>
            <a:pPr marL="3317875" lvl="0" indent="0" algn="l" rtl="0">
              <a:lnSpc>
                <a:spcPct val="100000"/>
              </a:lnSpc>
              <a:spcBef>
                <a:spcPts val="0"/>
              </a:spcBef>
              <a:spcAft>
                <a:spcPts val="0"/>
              </a:spcAft>
              <a:buClr>
                <a:schemeClr val="accent1"/>
              </a:buClr>
              <a:buSzPts val="3600"/>
              <a:buFont typeface="Calibri"/>
              <a:buNone/>
            </a:pPr>
            <a:r>
              <a:rPr lang="fr-FR">
                <a:latin typeface="Calibri"/>
                <a:ea typeface="Calibri"/>
                <a:cs typeface="Calibri"/>
                <a:sym typeface="Calibri"/>
              </a:rPr>
              <a:t>Quality Assurance Cycle</a:t>
            </a:r>
            <a:endParaRPr/>
          </a:p>
        </p:txBody>
      </p:sp>
      <p:pic>
        <p:nvPicPr>
          <p:cNvPr id="153" name="Google Shape;153;p5"/>
          <p:cNvPicPr preferRelativeResize="0"/>
          <p:nvPr/>
        </p:nvPicPr>
        <p:blipFill rotWithShape="1">
          <a:blip r:embed="rId3">
            <a:alphaModFix/>
          </a:blip>
          <a:srcRect/>
          <a:stretch/>
        </p:blipFill>
        <p:spPr>
          <a:xfrm>
            <a:off x="8181975" y="2207539"/>
            <a:ext cx="1991737" cy="1765458"/>
          </a:xfrm>
          <a:prstGeom prst="rect">
            <a:avLst/>
          </a:prstGeom>
          <a:noFill/>
          <a:ln>
            <a:noFill/>
          </a:ln>
        </p:spPr>
      </p:pic>
      <p:sp>
        <p:nvSpPr>
          <p:cNvPr id="154" name="Google Shape;154;p5"/>
          <p:cNvSpPr txBox="1"/>
          <p:nvPr/>
        </p:nvSpPr>
        <p:spPr>
          <a:xfrm>
            <a:off x="8519538" y="2608433"/>
            <a:ext cx="1305000" cy="997200"/>
          </a:xfrm>
          <a:prstGeom prst="rect">
            <a:avLst/>
          </a:prstGeom>
          <a:noFill/>
          <a:ln>
            <a:noFill/>
          </a:ln>
        </p:spPr>
        <p:txBody>
          <a:bodyPr spcFirstLastPara="1" wrap="square" lIns="0" tIns="23495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rgbClr val="FFFFFF"/>
                </a:solidFill>
                <a:latin typeface="Libre Franklin Medium"/>
                <a:ea typeface="Libre Franklin Medium"/>
                <a:cs typeface="Libre Franklin Medium"/>
                <a:sym typeface="Libre Franklin Medium"/>
              </a:rPr>
              <a:t>QAC</a:t>
            </a:r>
            <a:endParaRPr sz="2800" b="0" i="0" u="none" strike="noStrike" cap="none">
              <a:solidFill>
                <a:schemeClr val="dk1"/>
              </a:solidFill>
              <a:latin typeface="Libre Franklin Medium"/>
              <a:ea typeface="Libre Franklin Medium"/>
              <a:cs typeface="Libre Franklin Medium"/>
              <a:sym typeface="Libre Franklin Medium"/>
            </a:endParaRPr>
          </a:p>
          <a:p>
            <a:pPr marL="1270" marR="0" lvl="0" indent="0" algn="ctr" rtl="0">
              <a:lnSpc>
                <a:spcPct val="111071"/>
              </a:lnSpc>
              <a:spcBef>
                <a:spcPts val="885"/>
              </a:spcBef>
              <a:spcAft>
                <a:spcPts val="0"/>
              </a:spcAft>
              <a:buClr>
                <a:srgbClr val="000000"/>
              </a:buClr>
              <a:buSzPts val="14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p:txBody>
      </p:sp>
      <p:grpSp>
        <p:nvGrpSpPr>
          <p:cNvPr id="155" name="Google Shape;155;p5"/>
          <p:cNvGrpSpPr/>
          <p:nvPr/>
        </p:nvGrpSpPr>
        <p:grpSpPr>
          <a:xfrm>
            <a:off x="8457296" y="600875"/>
            <a:ext cx="1892701" cy="1482065"/>
            <a:chOff x="5094732" y="1069847"/>
            <a:chExt cx="2077466" cy="1615439"/>
          </a:xfrm>
        </p:grpSpPr>
        <p:sp>
          <p:nvSpPr>
            <p:cNvPr id="156" name="Google Shape;156;p5"/>
            <p:cNvSpPr/>
            <p:nvPr/>
          </p:nvSpPr>
          <p:spPr>
            <a:xfrm>
              <a:off x="6312408" y="1918715"/>
              <a:ext cx="859790" cy="742315"/>
            </a:xfrm>
            <a:custGeom>
              <a:avLst/>
              <a:gdLst/>
              <a:ahLst/>
              <a:cxnLst/>
              <a:rect l="l" t="t" r="r" b="b"/>
              <a:pathLst>
                <a:path w="859790" h="742314" extrusionOk="0">
                  <a:moveTo>
                    <a:pt x="645045" y="0"/>
                  </a:moveTo>
                  <a:lnTo>
                    <a:pt x="214490" y="0"/>
                  </a:lnTo>
                  <a:lnTo>
                    <a:pt x="0" y="371093"/>
                  </a:lnTo>
                  <a:lnTo>
                    <a:pt x="214490" y="742187"/>
                  </a:lnTo>
                  <a:lnTo>
                    <a:pt x="645045" y="742187"/>
                  </a:lnTo>
                  <a:lnTo>
                    <a:pt x="859536" y="371093"/>
                  </a:lnTo>
                  <a:lnTo>
                    <a:pt x="645045" y="0"/>
                  </a:lnTo>
                  <a:close/>
                </a:path>
              </a:pathLst>
            </a:custGeom>
            <a:solidFill>
              <a:srgbClr val="FFD3D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57" name="Google Shape;157;p5"/>
            <p:cNvPicPr preferRelativeResize="0"/>
            <p:nvPr/>
          </p:nvPicPr>
          <p:blipFill rotWithShape="1">
            <a:blip r:embed="rId4">
              <a:alphaModFix/>
            </a:blip>
            <a:srcRect/>
            <a:stretch/>
          </p:blipFill>
          <p:spPr>
            <a:xfrm>
              <a:off x="5094732" y="1069847"/>
              <a:ext cx="1868423" cy="1615439"/>
            </a:xfrm>
            <a:prstGeom prst="rect">
              <a:avLst/>
            </a:prstGeom>
            <a:noFill/>
            <a:ln>
              <a:noFill/>
            </a:ln>
          </p:spPr>
        </p:pic>
      </p:grpSp>
      <p:sp>
        <p:nvSpPr>
          <p:cNvPr id="158" name="Google Shape;158;p5"/>
          <p:cNvSpPr txBox="1"/>
          <p:nvPr/>
        </p:nvSpPr>
        <p:spPr>
          <a:xfrm>
            <a:off x="9030398" y="964714"/>
            <a:ext cx="641884" cy="28982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FFFFFF"/>
                </a:solidFill>
                <a:latin typeface="Libre Franklin Medium"/>
                <a:ea typeface="Libre Franklin Medium"/>
                <a:cs typeface="Libre Franklin Medium"/>
                <a:sym typeface="Libre Franklin Medium"/>
              </a:rPr>
              <a:t>Plan</a:t>
            </a:r>
            <a:endParaRPr sz="1800" b="0" i="0" u="none" strike="noStrike" cap="none">
              <a:solidFill>
                <a:schemeClr val="dk1"/>
              </a:solidFill>
              <a:latin typeface="Libre Franklin Medium"/>
              <a:ea typeface="Libre Franklin Medium"/>
              <a:cs typeface="Libre Franklin Medium"/>
              <a:sym typeface="Libre Franklin Medium"/>
            </a:endParaRPr>
          </a:p>
        </p:txBody>
      </p:sp>
      <p:grpSp>
        <p:nvGrpSpPr>
          <p:cNvPr id="159" name="Google Shape;159;p5"/>
          <p:cNvGrpSpPr/>
          <p:nvPr/>
        </p:nvGrpSpPr>
        <p:grpSpPr>
          <a:xfrm>
            <a:off x="9886730" y="1370076"/>
            <a:ext cx="1759649" cy="2058924"/>
            <a:chOff x="6807707" y="2063495"/>
            <a:chExt cx="1868424" cy="1983105"/>
          </a:xfrm>
        </p:grpSpPr>
        <p:sp>
          <p:nvSpPr>
            <p:cNvPr id="160" name="Google Shape;160;p5"/>
            <p:cNvSpPr/>
            <p:nvPr/>
          </p:nvSpPr>
          <p:spPr>
            <a:xfrm>
              <a:off x="7316723" y="3305555"/>
              <a:ext cx="859790" cy="741045"/>
            </a:xfrm>
            <a:custGeom>
              <a:avLst/>
              <a:gdLst/>
              <a:ahLst/>
              <a:cxnLst/>
              <a:rect l="l" t="t" r="r" b="b"/>
              <a:pathLst>
                <a:path w="859790" h="741045" extrusionOk="0">
                  <a:moveTo>
                    <a:pt x="645490" y="0"/>
                  </a:moveTo>
                  <a:lnTo>
                    <a:pt x="214045" y="0"/>
                  </a:lnTo>
                  <a:lnTo>
                    <a:pt x="0" y="370332"/>
                  </a:lnTo>
                  <a:lnTo>
                    <a:pt x="214045" y="740664"/>
                  </a:lnTo>
                  <a:lnTo>
                    <a:pt x="645490" y="740664"/>
                  </a:lnTo>
                  <a:lnTo>
                    <a:pt x="859536" y="370332"/>
                  </a:lnTo>
                  <a:lnTo>
                    <a:pt x="645490" y="0"/>
                  </a:lnTo>
                  <a:close/>
                </a:path>
              </a:pathLst>
            </a:custGeom>
            <a:solidFill>
              <a:srgbClr val="FFD3D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61" name="Google Shape;161;p5"/>
            <p:cNvPicPr preferRelativeResize="0"/>
            <p:nvPr/>
          </p:nvPicPr>
          <p:blipFill rotWithShape="1">
            <a:blip r:embed="rId5">
              <a:alphaModFix/>
            </a:blip>
            <a:srcRect/>
            <a:stretch/>
          </p:blipFill>
          <p:spPr>
            <a:xfrm>
              <a:off x="6807707" y="2063495"/>
              <a:ext cx="1868424" cy="1616964"/>
            </a:xfrm>
            <a:prstGeom prst="rect">
              <a:avLst/>
            </a:prstGeom>
            <a:noFill/>
            <a:ln>
              <a:noFill/>
            </a:ln>
          </p:spPr>
        </p:pic>
      </p:grpSp>
      <p:sp>
        <p:nvSpPr>
          <p:cNvPr id="162" name="Google Shape;162;p5"/>
          <p:cNvSpPr txBox="1"/>
          <p:nvPr/>
        </p:nvSpPr>
        <p:spPr>
          <a:xfrm>
            <a:off x="10185529" y="1674927"/>
            <a:ext cx="1162050" cy="1042669"/>
          </a:xfrm>
          <a:prstGeom prst="rect">
            <a:avLst/>
          </a:prstGeom>
          <a:noFill/>
          <a:ln>
            <a:noFill/>
          </a:ln>
        </p:spPr>
        <p:txBody>
          <a:bodyPr spcFirstLastPara="1" wrap="square" lIns="0" tIns="88900" rIns="0" bIns="0" anchor="t" anchorCtr="0">
            <a:normAutofit fontScale="85000"/>
          </a:bodyPr>
          <a:lstStyle/>
          <a:p>
            <a:pPr marL="186055" marR="0" lvl="0" indent="0" algn="l" rtl="0">
              <a:lnSpc>
                <a:spcPct val="100000"/>
              </a:lnSpc>
              <a:spcBef>
                <a:spcPts val="0"/>
              </a:spcBef>
              <a:spcAft>
                <a:spcPts val="0"/>
              </a:spcAft>
              <a:buClr>
                <a:srgbClr val="000000"/>
              </a:buClr>
              <a:buSzPct val="100000"/>
              <a:buFont typeface="Arial"/>
              <a:buNone/>
            </a:pPr>
            <a:r>
              <a:rPr lang="fr-FR" sz="1800" b="0" i="0" u="none" strike="noStrike" cap="none">
                <a:solidFill>
                  <a:srgbClr val="FFFFFF"/>
                </a:solidFill>
                <a:latin typeface="Libre Franklin Medium"/>
                <a:ea typeface="Libre Franklin Medium"/>
                <a:cs typeface="Libre Franklin Medium"/>
                <a:sym typeface="Libre Franklin Medium"/>
              </a:rPr>
              <a:t>Develop</a:t>
            </a:r>
            <a:endParaRPr sz="1800" b="0" i="0" u="none" strike="noStrike" cap="none">
              <a:solidFill>
                <a:schemeClr val="dk1"/>
              </a:solidFill>
              <a:latin typeface="Libre Franklin Medium"/>
              <a:ea typeface="Libre Franklin Medium"/>
              <a:cs typeface="Libre Franklin Medium"/>
              <a:sym typeface="Libre Franklin Medium"/>
            </a:endParaRPr>
          </a:p>
          <a:p>
            <a:pPr marL="131445" marR="0" lvl="0" indent="-110172" algn="l" rtl="0">
              <a:lnSpc>
                <a:spcPct val="119642"/>
              </a:lnSpc>
              <a:spcBef>
                <a:spcPts val="470"/>
              </a:spcBef>
              <a:spcAft>
                <a:spcPts val="0"/>
              </a:spcAft>
              <a:buClr>
                <a:srgbClr val="FFFFFF"/>
              </a:buClr>
              <a:buSzPct val="92857"/>
              <a:buFont typeface="Libre Franklin Medium"/>
              <a:buChar char="•"/>
            </a:pPr>
            <a:r>
              <a:rPr lang="fr-FR" sz="1400" b="0" i="0" u="none" strike="noStrike" cap="none">
                <a:solidFill>
                  <a:srgbClr val="FFFFFF"/>
                </a:solidFill>
                <a:latin typeface="Libre Franklin Medium"/>
                <a:ea typeface="Libre Franklin Medium"/>
                <a:cs typeface="Libre Franklin Medium"/>
                <a:sym typeface="Libre Franklin Medium"/>
              </a:rPr>
              <a:t>Training tools</a:t>
            </a:r>
            <a:endParaRPr sz="1400" b="0" i="0" u="none" strike="noStrike" cap="none">
              <a:solidFill>
                <a:schemeClr val="dk1"/>
              </a:solidFill>
              <a:latin typeface="Libre Franklin Medium"/>
              <a:ea typeface="Libre Franklin Medium"/>
              <a:cs typeface="Libre Franklin Medium"/>
              <a:sym typeface="Libre Franklin Medium"/>
            </a:endParaRPr>
          </a:p>
          <a:p>
            <a:pPr marL="142875" marR="17145" lvl="0" indent="-110172" algn="l" rtl="0">
              <a:lnSpc>
                <a:spcPct val="102142"/>
              </a:lnSpc>
              <a:spcBef>
                <a:spcPts val="250"/>
              </a:spcBef>
              <a:spcAft>
                <a:spcPts val="0"/>
              </a:spcAft>
              <a:buClr>
                <a:srgbClr val="FFFFFF"/>
              </a:buClr>
              <a:buSzPct val="92857"/>
              <a:buFont typeface="Libre Franklin Medium"/>
              <a:buChar char="•"/>
            </a:pPr>
            <a:r>
              <a:rPr lang="fr-FR" sz="1400" b="0" i="0" u="none" strike="noStrike" cap="none">
                <a:solidFill>
                  <a:srgbClr val="FFFFFF"/>
                </a:solidFill>
                <a:latin typeface="Libre Franklin Medium"/>
                <a:ea typeface="Libre Franklin Medium"/>
                <a:cs typeface="Libre Franklin Medium"/>
                <a:sym typeface="Libre Franklin Medium"/>
              </a:rPr>
              <a:t>Data capture 	tools</a:t>
            </a:r>
            <a:endParaRPr sz="1400" b="0" i="0" u="none" strike="noStrike" cap="none">
              <a:solidFill>
                <a:schemeClr val="dk1"/>
              </a:solidFill>
              <a:latin typeface="Libre Franklin Medium"/>
              <a:ea typeface="Libre Franklin Medium"/>
              <a:cs typeface="Libre Franklin Medium"/>
              <a:sym typeface="Libre Franklin Medium"/>
            </a:endParaRPr>
          </a:p>
        </p:txBody>
      </p:sp>
      <p:grpSp>
        <p:nvGrpSpPr>
          <p:cNvPr id="163" name="Google Shape;163;p5"/>
          <p:cNvGrpSpPr/>
          <p:nvPr/>
        </p:nvGrpSpPr>
        <p:grpSpPr>
          <a:xfrm>
            <a:off x="9712247" y="3171833"/>
            <a:ext cx="2057400" cy="1616964"/>
            <a:chOff x="6618731" y="4017264"/>
            <a:chExt cx="2057400" cy="1616964"/>
          </a:xfrm>
        </p:grpSpPr>
        <p:sp>
          <p:nvSpPr>
            <p:cNvPr id="164" name="Google Shape;164;p5"/>
            <p:cNvSpPr/>
            <p:nvPr/>
          </p:nvSpPr>
          <p:spPr>
            <a:xfrm>
              <a:off x="6618731" y="4869180"/>
              <a:ext cx="859790" cy="741045"/>
            </a:xfrm>
            <a:custGeom>
              <a:avLst/>
              <a:gdLst/>
              <a:ahLst/>
              <a:cxnLst/>
              <a:rect l="l" t="t" r="r" b="b"/>
              <a:pathLst>
                <a:path w="859790" h="741045" extrusionOk="0">
                  <a:moveTo>
                    <a:pt x="645490" y="0"/>
                  </a:moveTo>
                  <a:lnTo>
                    <a:pt x="214045" y="0"/>
                  </a:lnTo>
                  <a:lnTo>
                    <a:pt x="0" y="370332"/>
                  </a:lnTo>
                  <a:lnTo>
                    <a:pt x="214045" y="740664"/>
                  </a:lnTo>
                  <a:lnTo>
                    <a:pt x="645490" y="740664"/>
                  </a:lnTo>
                  <a:lnTo>
                    <a:pt x="859536" y="370332"/>
                  </a:lnTo>
                  <a:lnTo>
                    <a:pt x="645490" y="0"/>
                  </a:lnTo>
                  <a:close/>
                </a:path>
              </a:pathLst>
            </a:custGeom>
            <a:solidFill>
              <a:srgbClr val="FFD3D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65" name="Google Shape;165;p5"/>
            <p:cNvPicPr preferRelativeResize="0"/>
            <p:nvPr/>
          </p:nvPicPr>
          <p:blipFill rotWithShape="1">
            <a:blip r:embed="rId6">
              <a:alphaModFix/>
            </a:blip>
            <a:srcRect/>
            <a:stretch/>
          </p:blipFill>
          <p:spPr>
            <a:xfrm>
              <a:off x="6807707" y="4017264"/>
              <a:ext cx="1868424" cy="1616964"/>
            </a:xfrm>
            <a:prstGeom prst="rect">
              <a:avLst/>
            </a:prstGeom>
            <a:noFill/>
            <a:ln>
              <a:noFill/>
            </a:ln>
          </p:spPr>
        </p:pic>
      </p:grpSp>
      <p:sp>
        <p:nvSpPr>
          <p:cNvPr id="166" name="Google Shape;166;p5"/>
          <p:cNvSpPr txBox="1"/>
          <p:nvPr/>
        </p:nvSpPr>
        <p:spPr>
          <a:xfrm>
            <a:off x="10264000" y="3508375"/>
            <a:ext cx="1305000" cy="900600"/>
          </a:xfrm>
          <a:prstGeom prst="rect">
            <a:avLst/>
          </a:prstGeom>
          <a:noFill/>
          <a:ln>
            <a:noFill/>
          </a:ln>
        </p:spPr>
        <p:txBody>
          <a:bodyPr spcFirstLastPara="1" wrap="square" lIns="0" tIns="889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FFFFFF"/>
                </a:solidFill>
                <a:latin typeface="Libre Franklin Medium"/>
                <a:ea typeface="Libre Franklin Medium"/>
                <a:cs typeface="Libre Franklin Medium"/>
                <a:sym typeface="Libre Franklin Medium"/>
              </a:rPr>
              <a:t>Implement</a:t>
            </a:r>
            <a:endParaRPr sz="1800" b="0" i="0" u="none" strike="noStrike" cap="none">
              <a:solidFill>
                <a:schemeClr val="dk1"/>
              </a:solidFill>
              <a:latin typeface="Libre Franklin Medium"/>
              <a:ea typeface="Libre Franklin Medium"/>
              <a:cs typeface="Libre Franklin Medium"/>
              <a:sym typeface="Libre Franklin Medium"/>
            </a:endParaRPr>
          </a:p>
          <a:p>
            <a:pPr marL="143510" marR="0" lvl="0" indent="-122555" algn="l" rtl="0">
              <a:lnSpc>
                <a:spcPct val="119642"/>
              </a:lnSpc>
              <a:spcBef>
                <a:spcPts val="470"/>
              </a:spcBef>
              <a:spcAft>
                <a:spcPts val="0"/>
              </a:spcAft>
              <a:buClr>
                <a:srgbClr val="FFFFFF"/>
              </a:buClr>
              <a:buSzPts val="1300"/>
              <a:buFont typeface="Libre Franklin Medium"/>
              <a:buChar char="•"/>
            </a:pPr>
            <a:r>
              <a:rPr lang="fr-FR" sz="1400" b="0" i="0" u="none" strike="noStrike" cap="none">
                <a:solidFill>
                  <a:srgbClr val="FFFFFF"/>
                </a:solidFill>
                <a:latin typeface="Libre Franklin Medium"/>
                <a:ea typeface="Libre Franklin Medium"/>
                <a:cs typeface="Libre Franklin Medium"/>
                <a:sym typeface="Libre Franklin Medium"/>
              </a:rPr>
              <a:t>Train testers</a:t>
            </a:r>
            <a:endParaRPr sz="1400" b="0" i="0" u="none" strike="noStrike" cap="none">
              <a:solidFill>
                <a:schemeClr val="dk1"/>
              </a:solidFill>
              <a:latin typeface="Libre Franklin Medium"/>
              <a:ea typeface="Libre Franklin Medium"/>
              <a:cs typeface="Libre Franklin Medium"/>
              <a:sym typeface="Libre Franklin Medium"/>
            </a:endParaRPr>
          </a:p>
          <a:p>
            <a:pPr marL="177800" marR="0" lvl="0" indent="-162560" algn="l" rtl="0">
              <a:lnSpc>
                <a:spcPct val="119642"/>
              </a:lnSpc>
              <a:spcBef>
                <a:spcPts val="0"/>
              </a:spcBef>
              <a:spcAft>
                <a:spcPts val="0"/>
              </a:spcAft>
              <a:buClr>
                <a:srgbClr val="FFFFFF"/>
              </a:buClr>
              <a:buSzPts val="1300"/>
              <a:buFont typeface="Libre Franklin Medium"/>
              <a:buChar char="•"/>
            </a:pPr>
            <a:r>
              <a:rPr lang="fr-FR" sz="1400" b="0" i="0" u="none" strike="noStrike" cap="none">
                <a:solidFill>
                  <a:srgbClr val="FFFFFF"/>
                </a:solidFill>
                <a:latin typeface="Libre Franklin Medium"/>
                <a:ea typeface="Libre Franklin Medium"/>
                <a:cs typeface="Libre Franklin Medium"/>
                <a:sym typeface="Libre Franklin Medium"/>
              </a:rPr>
              <a:t>Collect data</a:t>
            </a:r>
            <a:endParaRPr sz="1400" b="0" i="0" u="none" strike="noStrike" cap="none">
              <a:solidFill>
                <a:schemeClr val="dk1"/>
              </a:solidFill>
              <a:latin typeface="Libre Franklin Medium"/>
              <a:ea typeface="Libre Franklin Medium"/>
              <a:cs typeface="Libre Franklin Medium"/>
              <a:sym typeface="Libre Franklin Medium"/>
            </a:endParaRPr>
          </a:p>
        </p:txBody>
      </p:sp>
      <p:grpSp>
        <p:nvGrpSpPr>
          <p:cNvPr id="167" name="Google Shape;167;p5"/>
          <p:cNvGrpSpPr/>
          <p:nvPr/>
        </p:nvGrpSpPr>
        <p:grpSpPr>
          <a:xfrm>
            <a:off x="8027997" y="4122760"/>
            <a:ext cx="2074163" cy="1616964"/>
            <a:chOff x="4888991" y="5012435"/>
            <a:chExt cx="2074163" cy="1616964"/>
          </a:xfrm>
        </p:grpSpPr>
        <p:sp>
          <p:nvSpPr>
            <p:cNvPr id="168" name="Google Shape;168;p5"/>
            <p:cNvSpPr/>
            <p:nvPr/>
          </p:nvSpPr>
          <p:spPr>
            <a:xfrm>
              <a:off x="4888991" y="5030723"/>
              <a:ext cx="859790" cy="742315"/>
            </a:xfrm>
            <a:custGeom>
              <a:avLst/>
              <a:gdLst/>
              <a:ahLst/>
              <a:cxnLst/>
              <a:rect l="l" t="t" r="r" b="b"/>
              <a:pathLst>
                <a:path w="859789" h="742314" extrusionOk="0">
                  <a:moveTo>
                    <a:pt x="645045" y="0"/>
                  </a:moveTo>
                  <a:lnTo>
                    <a:pt x="214490" y="0"/>
                  </a:lnTo>
                  <a:lnTo>
                    <a:pt x="0" y="371094"/>
                  </a:lnTo>
                  <a:lnTo>
                    <a:pt x="214490" y="742188"/>
                  </a:lnTo>
                  <a:lnTo>
                    <a:pt x="645045" y="742188"/>
                  </a:lnTo>
                  <a:lnTo>
                    <a:pt x="859536" y="371094"/>
                  </a:lnTo>
                  <a:lnTo>
                    <a:pt x="645045" y="0"/>
                  </a:lnTo>
                  <a:close/>
                </a:path>
              </a:pathLst>
            </a:custGeom>
            <a:solidFill>
              <a:srgbClr val="FFD3D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69" name="Google Shape;169;p5"/>
            <p:cNvPicPr preferRelativeResize="0"/>
            <p:nvPr/>
          </p:nvPicPr>
          <p:blipFill rotWithShape="1">
            <a:blip r:embed="rId7">
              <a:alphaModFix/>
            </a:blip>
            <a:srcRect/>
            <a:stretch/>
          </p:blipFill>
          <p:spPr>
            <a:xfrm>
              <a:off x="5094731" y="5012435"/>
              <a:ext cx="1868423" cy="1616964"/>
            </a:xfrm>
            <a:prstGeom prst="rect">
              <a:avLst/>
            </a:prstGeom>
            <a:noFill/>
            <a:ln>
              <a:noFill/>
            </a:ln>
          </p:spPr>
        </p:pic>
      </p:grpSp>
      <p:sp>
        <p:nvSpPr>
          <p:cNvPr id="170" name="Google Shape;170;p5"/>
          <p:cNvSpPr txBox="1"/>
          <p:nvPr/>
        </p:nvSpPr>
        <p:spPr>
          <a:xfrm>
            <a:off x="8709712" y="4409305"/>
            <a:ext cx="1006475" cy="831215"/>
          </a:xfrm>
          <a:prstGeom prst="rect">
            <a:avLst/>
          </a:prstGeom>
          <a:noFill/>
          <a:ln>
            <a:noFill/>
          </a:ln>
        </p:spPr>
        <p:txBody>
          <a:bodyPr spcFirstLastPara="1" wrap="square" lIns="0" tIns="88900" rIns="0" bIns="0" anchor="t" anchorCtr="0">
            <a:spAutoFit/>
          </a:bodyPr>
          <a:lstStyle/>
          <a:p>
            <a:pPr marL="70485"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FFFFFF"/>
                </a:solidFill>
                <a:latin typeface="Libre Franklin Medium"/>
                <a:ea typeface="Libre Franklin Medium"/>
                <a:cs typeface="Libre Franklin Medium"/>
                <a:sym typeface="Libre Franklin Medium"/>
              </a:rPr>
              <a:t>Monitor</a:t>
            </a:r>
            <a:endParaRPr sz="1800" b="0" i="0" u="none" strike="noStrike" cap="none">
              <a:solidFill>
                <a:schemeClr val="dk1"/>
              </a:solidFill>
              <a:latin typeface="Libre Franklin Medium"/>
              <a:ea typeface="Libre Franklin Medium"/>
              <a:cs typeface="Libre Franklin Medium"/>
              <a:sym typeface="Libre Franklin Medium"/>
            </a:endParaRPr>
          </a:p>
          <a:p>
            <a:pPr marL="147955" marR="5080" lvl="0" indent="-135255" algn="l" rtl="0">
              <a:lnSpc>
                <a:spcPct val="102142"/>
              </a:lnSpc>
              <a:spcBef>
                <a:spcPts val="725"/>
              </a:spcBef>
              <a:spcAft>
                <a:spcPts val="0"/>
              </a:spcAft>
              <a:buClr>
                <a:srgbClr val="FFFFFF"/>
              </a:buClr>
              <a:buSzPts val="1300"/>
              <a:buFont typeface="Libre Franklin Medium"/>
              <a:buChar char="•"/>
            </a:pPr>
            <a:r>
              <a:rPr lang="fr-FR" sz="1400" b="0" i="0" u="none" strike="noStrike" cap="none">
                <a:solidFill>
                  <a:srgbClr val="FFFFFF"/>
                </a:solidFill>
                <a:latin typeface="Libre Franklin Medium"/>
                <a:ea typeface="Libre Franklin Medium"/>
                <a:cs typeface="Libre Franklin Medium"/>
                <a:sym typeface="Libre Franklin Medium"/>
              </a:rPr>
              <a:t>Review &amp; Analyze data</a:t>
            </a:r>
            <a:endParaRPr sz="1400" b="0" i="0" u="none" strike="noStrike" cap="none">
              <a:solidFill>
                <a:schemeClr val="dk1"/>
              </a:solidFill>
              <a:latin typeface="Libre Franklin Medium"/>
              <a:ea typeface="Libre Franklin Medium"/>
              <a:cs typeface="Libre Franklin Medium"/>
              <a:sym typeface="Libre Franklin Medium"/>
            </a:endParaRPr>
          </a:p>
        </p:txBody>
      </p:sp>
      <p:grpSp>
        <p:nvGrpSpPr>
          <p:cNvPr id="171" name="Google Shape;171;p5"/>
          <p:cNvGrpSpPr/>
          <p:nvPr/>
        </p:nvGrpSpPr>
        <p:grpSpPr>
          <a:xfrm>
            <a:off x="6566250" y="2697958"/>
            <a:ext cx="1891046" cy="1930540"/>
            <a:chOff x="3300984" y="3646932"/>
            <a:chExt cx="2013203" cy="2133600"/>
          </a:xfrm>
        </p:grpSpPr>
        <p:sp>
          <p:nvSpPr>
            <p:cNvPr id="172" name="Google Shape;172;p5"/>
            <p:cNvSpPr/>
            <p:nvPr/>
          </p:nvSpPr>
          <p:spPr>
            <a:xfrm>
              <a:off x="3867912" y="3646932"/>
              <a:ext cx="861060" cy="741045"/>
            </a:xfrm>
            <a:custGeom>
              <a:avLst/>
              <a:gdLst/>
              <a:ahLst/>
              <a:cxnLst/>
              <a:rect l="l" t="t" r="r" b="b"/>
              <a:pathLst>
                <a:path w="861060" h="741045" extrusionOk="0">
                  <a:moveTo>
                    <a:pt x="647001" y="0"/>
                  </a:moveTo>
                  <a:lnTo>
                    <a:pt x="214045" y="0"/>
                  </a:lnTo>
                  <a:lnTo>
                    <a:pt x="0" y="370332"/>
                  </a:lnTo>
                  <a:lnTo>
                    <a:pt x="214045" y="740664"/>
                  </a:lnTo>
                  <a:lnTo>
                    <a:pt x="647001" y="740664"/>
                  </a:lnTo>
                  <a:lnTo>
                    <a:pt x="861060" y="370332"/>
                  </a:lnTo>
                  <a:lnTo>
                    <a:pt x="647001" y="0"/>
                  </a:lnTo>
                  <a:close/>
                </a:path>
              </a:pathLst>
            </a:custGeom>
            <a:solidFill>
              <a:srgbClr val="FFD3D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73" name="Google Shape;173;p5"/>
            <p:cNvPicPr preferRelativeResize="0"/>
            <p:nvPr/>
          </p:nvPicPr>
          <p:blipFill rotWithShape="1">
            <a:blip r:embed="rId8">
              <a:alphaModFix/>
            </a:blip>
            <a:srcRect/>
            <a:stretch/>
          </p:blipFill>
          <p:spPr>
            <a:xfrm>
              <a:off x="3300984" y="3874008"/>
              <a:ext cx="2013203" cy="1906524"/>
            </a:xfrm>
            <a:prstGeom prst="rect">
              <a:avLst/>
            </a:prstGeom>
            <a:noFill/>
            <a:ln>
              <a:noFill/>
            </a:ln>
          </p:spPr>
        </p:pic>
      </p:grpSp>
      <p:sp>
        <p:nvSpPr>
          <p:cNvPr id="174" name="Google Shape;174;p5"/>
          <p:cNvSpPr txBox="1"/>
          <p:nvPr/>
        </p:nvSpPr>
        <p:spPr>
          <a:xfrm>
            <a:off x="6873746" y="2993950"/>
            <a:ext cx="1307576" cy="1414765"/>
          </a:xfrm>
          <a:prstGeom prst="rect">
            <a:avLst/>
          </a:prstGeom>
          <a:noFill/>
          <a:ln>
            <a:noFill/>
          </a:ln>
        </p:spPr>
        <p:txBody>
          <a:bodyPr spcFirstLastPara="1" wrap="square" lIns="0" tIns="53325" rIns="0" bIns="0" anchor="t" anchorCtr="0">
            <a:normAutofit fontScale="92500" lnSpcReduction="10000"/>
          </a:bodyPr>
          <a:lstStyle/>
          <a:p>
            <a:pPr marL="144780" marR="5080" lvl="0" indent="-132715" algn="l" rtl="0">
              <a:lnSpc>
                <a:spcPct val="102777"/>
              </a:lnSpc>
              <a:spcBef>
                <a:spcPts val="0"/>
              </a:spcBef>
              <a:spcAft>
                <a:spcPts val="0"/>
              </a:spcAft>
              <a:buClr>
                <a:srgbClr val="000000"/>
              </a:buClr>
              <a:buSzPts val="1700"/>
              <a:buFont typeface="Arial"/>
              <a:buNone/>
            </a:pPr>
            <a:r>
              <a:rPr lang="fr-FR" sz="1700" b="0" i="0" u="none" strike="noStrike" cap="none">
                <a:solidFill>
                  <a:srgbClr val="FFFFFF"/>
                </a:solidFill>
                <a:latin typeface="Libre Franklin Medium"/>
                <a:ea typeface="Libre Franklin Medium"/>
                <a:cs typeface="Libre Franklin Medium"/>
                <a:sym typeface="Libre Franklin Medium"/>
              </a:rPr>
              <a:t>Corrective Actions</a:t>
            </a:r>
            <a:endParaRPr sz="1700" b="0" i="0" u="none" strike="noStrike" cap="none">
              <a:solidFill>
                <a:schemeClr val="dk1"/>
              </a:solidFill>
              <a:latin typeface="Libre Franklin Medium"/>
              <a:ea typeface="Libre Franklin Medium"/>
              <a:cs typeface="Libre Franklin Medium"/>
              <a:sym typeface="Libre Franklin Medium"/>
            </a:endParaRPr>
          </a:p>
          <a:p>
            <a:pPr marL="207645" marR="83185" lvl="0" indent="-76200" algn="l" rtl="0">
              <a:lnSpc>
                <a:spcPct val="102142"/>
              </a:lnSpc>
              <a:spcBef>
                <a:spcPts val="700"/>
              </a:spcBef>
              <a:spcAft>
                <a:spcPts val="0"/>
              </a:spcAft>
              <a:buClr>
                <a:srgbClr val="FFFFFF"/>
              </a:buClr>
              <a:buSzPts val="1200"/>
              <a:buFont typeface="Libre Franklin Medium"/>
              <a:buChar char="•"/>
            </a:pPr>
            <a:r>
              <a:rPr lang="fr-FR" sz="1300" b="0" i="0" u="none" strike="noStrike" cap="none">
                <a:solidFill>
                  <a:srgbClr val="FFFFFF"/>
                </a:solidFill>
                <a:latin typeface="Libre Franklin Medium"/>
                <a:ea typeface="Libre Franklin Medium"/>
                <a:cs typeface="Libre Franklin Medium"/>
                <a:sym typeface="Libre Franklin Medium"/>
              </a:rPr>
              <a:t>	Provide feedback</a:t>
            </a:r>
            <a:endParaRPr sz="1300" b="0" i="0" u="none" strike="noStrike" cap="none">
              <a:solidFill>
                <a:schemeClr val="dk1"/>
              </a:solidFill>
              <a:latin typeface="Libre Franklin Medium"/>
              <a:ea typeface="Libre Franklin Medium"/>
              <a:cs typeface="Libre Franklin Medium"/>
              <a:sym typeface="Libre Franklin Medium"/>
            </a:endParaRPr>
          </a:p>
          <a:p>
            <a:pPr marL="189230" marR="67310" lvl="0" indent="-76200" algn="l" rtl="0">
              <a:lnSpc>
                <a:spcPct val="102142"/>
              </a:lnSpc>
              <a:spcBef>
                <a:spcPts val="240"/>
              </a:spcBef>
              <a:spcAft>
                <a:spcPts val="0"/>
              </a:spcAft>
              <a:buClr>
                <a:srgbClr val="FFFFFF"/>
              </a:buClr>
              <a:buSzPts val="1200"/>
              <a:buFont typeface="Libre Franklin Medium"/>
              <a:buChar char="•"/>
            </a:pPr>
            <a:r>
              <a:rPr lang="fr-FR" sz="1300" b="0" i="0" u="none" strike="noStrike" cap="none">
                <a:solidFill>
                  <a:srgbClr val="FFFFFF"/>
                </a:solidFill>
                <a:latin typeface="Libre Franklin Medium"/>
                <a:ea typeface="Libre Franklin Medium"/>
                <a:cs typeface="Libre Franklin Medium"/>
                <a:sym typeface="Libre Franklin Medium"/>
              </a:rPr>
              <a:t>	On-site Refresher</a:t>
            </a:r>
            <a:endParaRPr sz="1300" b="0" i="0" u="none" strike="noStrike" cap="none">
              <a:solidFill>
                <a:schemeClr val="dk1"/>
              </a:solidFill>
              <a:latin typeface="Libre Franklin Medium"/>
              <a:ea typeface="Libre Franklin Medium"/>
              <a:cs typeface="Libre Franklin Medium"/>
              <a:sym typeface="Libre Franklin Medium"/>
            </a:endParaRPr>
          </a:p>
        </p:txBody>
      </p:sp>
      <p:pic>
        <p:nvPicPr>
          <p:cNvPr id="175" name="Google Shape;175;p5"/>
          <p:cNvPicPr preferRelativeResize="0"/>
          <p:nvPr/>
        </p:nvPicPr>
        <p:blipFill rotWithShape="1">
          <a:blip r:embed="rId9">
            <a:alphaModFix/>
          </a:blip>
          <a:srcRect/>
          <a:stretch/>
        </p:blipFill>
        <p:spPr>
          <a:xfrm>
            <a:off x="6951109" y="1018171"/>
            <a:ext cx="1668029" cy="1616963"/>
          </a:xfrm>
          <a:prstGeom prst="rect">
            <a:avLst/>
          </a:prstGeom>
          <a:noFill/>
          <a:ln>
            <a:noFill/>
          </a:ln>
        </p:spPr>
      </p:pic>
      <p:sp>
        <p:nvSpPr>
          <p:cNvPr id="176" name="Google Shape;176;p5"/>
          <p:cNvSpPr txBox="1"/>
          <p:nvPr/>
        </p:nvSpPr>
        <p:spPr>
          <a:xfrm>
            <a:off x="7352274" y="1640752"/>
            <a:ext cx="930600" cy="28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FFFFFF"/>
                </a:solidFill>
                <a:latin typeface="Libre Franklin Medium"/>
                <a:ea typeface="Libre Franklin Medium"/>
                <a:cs typeface="Libre Franklin Medium"/>
                <a:sym typeface="Libre Franklin Medium"/>
              </a:rPr>
              <a:t>Improve</a:t>
            </a:r>
            <a:endParaRPr sz="1800" b="0" i="0" u="none" strike="noStrike" cap="none">
              <a:solidFill>
                <a:schemeClr val="dk1"/>
              </a:solidFill>
              <a:latin typeface="Libre Franklin Medium"/>
              <a:ea typeface="Libre Franklin Medium"/>
              <a:cs typeface="Libre Franklin Medium"/>
              <a:sym typeface="Libre Franklin Medium"/>
            </a:endParaRPr>
          </a:p>
        </p:txBody>
      </p:sp>
      <p:sp>
        <p:nvSpPr>
          <p:cNvPr id="177" name="Google Shape;177;p5"/>
          <p:cNvSpPr txBox="1">
            <a:spLocks noGrp="1"/>
          </p:cNvSpPr>
          <p:nvPr>
            <p:ph type="sldNum" idx="12"/>
          </p:nvPr>
        </p:nvSpPr>
        <p:spPr>
          <a:xfrm>
            <a:off x="11646379" y="6551354"/>
            <a:ext cx="246536" cy="212725"/>
          </a:xfrm>
          <a:prstGeom prst="rect">
            <a:avLst/>
          </a:prstGeom>
          <a:noFill/>
          <a:ln>
            <a:noFill/>
          </a:ln>
        </p:spPr>
        <p:txBody>
          <a:bodyPr spcFirstLastPara="1" wrap="square" lIns="0" tIns="0" rIns="0" bIns="0" anchor="t" anchorCtr="0">
            <a:spAutoFit/>
          </a:bodyPr>
          <a:lstStyle/>
          <a:p>
            <a:pPr marL="115570" marR="0" lvl="0" indent="0" algn="l" rtl="0">
              <a:lnSpc>
                <a:spcPct val="103333"/>
              </a:lnSpc>
              <a:spcBef>
                <a:spcPts val="0"/>
              </a:spcBef>
              <a:spcAft>
                <a:spcPts val="0"/>
              </a:spcAft>
              <a:buSzPts val="1200"/>
              <a:buNone/>
            </a:pPr>
            <a:fld id="{00000000-1234-1234-1234-123412341234}" type="slidenum">
              <a:rPr lang="fr-FR" sz="1200" b="0" i="0" u="none">
                <a:solidFill>
                  <a:srgbClr val="888888"/>
                </a:solidFill>
                <a:latin typeface="Calibri"/>
                <a:ea typeface="Calibri"/>
                <a:cs typeface="Calibri"/>
                <a:sym typeface="Calibri"/>
              </a:rPr>
              <a:t>5</a:t>
            </a:fld>
            <a:endParaRPr sz="1200" b="0" i="0" u="none">
              <a:solidFill>
                <a:srgbClr val="888888"/>
              </a:solidFill>
              <a:latin typeface="Calibri"/>
              <a:ea typeface="Calibri"/>
              <a:cs typeface="Calibri"/>
              <a:sym typeface="Calibri"/>
            </a:endParaRPr>
          </a:p>
        </p:txBody>
      </p:sp>
      <p:sp>
        <p:nvSpPr>
          <p:cNvPr id="178" name="Google Shape;178;p5"/>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
        <p:nvSpPr>
          <p:cNvPr id="179" name="Google Shape;179;p5"/>
          <p:cNvSpPr txBox="1">
            <a:spLocks noGrp="1"/>
          </p:cNvSpPr>
          <p:nvPr>
            <p:ph type="body" idx="1"/>
          </p:nvPr>
        </p:nvSpPr>
        <p:spPr>
          <a:xfrm>
            <a:off x="255175" y="964725"/>
            <a:ext cx="6390300" cy="5183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000"/>
              <a:buNone/>
            </a:pPr>
            <a:r>
              <a:rPr lang="fr-FR" b="1" i="0">
                <a:solidFill>
                  <a:srgbClr val="374151"/>
                </a:solidFill>
                <a:latin typeface="Calibri"/>
                <a:ea typeface="Calibri"/>
                <a:cs typeface="Calibri"/>
                <a:sym typeface="Calibri"/>
              </a:rPr>
              <a:t>Phases of Quality Assurance Cycle </a:t>
            </a:r>
            <a:r>
              <a:rPr lang="fr-FR" b="0" i="0">
                <a:solidFill>
                  <a:srgbClr val="374151"/>
                </a:solidFill>
                <a:latin typeface="Calibri"/>
                <a:ea typeface="Calibri"/>
                <a:cs typeface="Calibri"/>
                <a:sym typeface="Calibri"/>
              </a:rPr>
              <a:t>: </a:t>
            </a:r>
            <a:r>
              <a:rPr lang="fr-FR" b="1" i="0">
                <a:solidFill>
                  <a:srgbClr val="374151"/>
                </a:solidFill>
                <a:latin typeface="Calibri"/>
                <a:ea typeface="Calibri"/>
                <a:cs typeface="Calibri"/>
                <a:sym typeface="Calibri"/>
              </a:rPr>
              <a:t>Plan/</a:t>
            </a:r>
            <a:r>
              <a:rPr lang="fr-FR" b="1">
                <a:solidFill>
                  <a:srgbClr val="374151"/>
                </a:solidFill>
                <a:latin typeface="Calibri"/>
                <a:ea typeface="Calibri"/>
                <a:cs typeface="Calibri"/>
                <a:sym typeface="Calibri"/>
              </a:rPr>
              <a:t>Do/check/Act</a:t>
            </a:r>
            <a:endParaRPr b="1"/>
          </a:p>
          <a:p>
            <a:pPr marL="228600" lvl="0" indent="-228600" algn="l" rtl="0">
              <a:lnSpc>
                <a:spcPct val="100000"/>
              </a:lnSpc>
              <a:spcBef>
                <a:spcPts val="1000"/>
              </a:spcBef>
              <a:spcAft>
                <a:spcPts val="0"/>
              </a:spcAft>
              <a:buSzPts val="2000"/>
              <a:buFont typeface="Arial"/>
              <a:buChar char="•"/>
            </a:pPr>
            <a:r>
              <a:rPr lang="fr-FR" b="1" i="0">
                <a:solidFill>
                  <a:srgbClr val="374151"/>
                </a:solidFill>
                <a:latin typeface="Calibri"/>
                <a:ea typeface="Calibri"/>
                <a:cs typeface="Calibri"/>
                <a:sym typeface="Calibri"/>
              </a:rPr>
              <a:t>Plan</a:t>
            </a:r>
            <a:r>
              <a:rPr lang="fr-FR" b="0" i="0">
                <a:solidFill>
                  <a:srgbClr val="374151"/>
                </a:solidFill>
                <a:latin typeface="Calibri"/>
                <a:ea typeface="Calibri"/>
                <a:cs typeface="Calibri"/>
                <a:sym typeface="Calibri"/>
              </a:rPr>
              <a:t>: Engage leadership, establish national teams, define roles, develop policies, and assess current status.</a:t>
            </a:r>
            <a:endParaRPr/>
          </a:p>
          <a:p>
            <a:pPr marL="228600" lvl="0" indent="-228600" algn="l" rtl="0">
              <a:lnSpc>
                <a:spcPct val="100000"/>
              </a:lnSpc>
              <a:spcBef>
                <a:spcPts val="1000"/>
              </a:spcBef>
              <a:spcAft>
                <a:spcPts val="0"/>
              </a:spcAft>
              <a:buSzPts val="2000"/>
              <a:buFont typeface="Arial"/>
              <a:buChar char="•"/>
            </a:pPr>
            <a:r>
              <a:rPr lang="fr-FR" b="1" i="0">
                <a:solidFill>
                  <a:srgbClr val="374151"/>
                </a:solidFill>
                <a:latin typeface="Calibri"/>
                <a:ea typeface="Calibri"/>
                <a:cs typeface="Calibri"/>
                <a:sym typeface="Calibri"/>
              </a:rPr>
              <a:t>Impleme</a:t>
            </a:r>
            <a:r>
              <a:rPr lang="fr-FR" b="1">
                <a:solidFill>
                  <a:srgbClr val="374151"/>
                </a:solidFill>
                <a:latin typeface="Calibri"/>
                <a:ea typeface="Calibri"/>
                <a:cs typeface="Calibri"/>
                <a:sym typeface="Calibri"/>
              </a:rPr>
              <a:t>nt</a:t>
            </a:r>
            <a:r>
              <a:rPr lang="fr-FR" b="1" i="0">
                <a:solidFill>
                  <a:srgbClr val="374151"/>
                </a:solidFill>
                <a:latin typeface="Calibri"/>
                <a:ea typeface="Calibri"/>
                <a:cs typeface="Calibri"/>
                <a:sym typeface="Calibri"/>
              </a:rPr>
              <a:t>/do</a:t>
            </a:r>
            <a:r>
              <a:rPr lang="fr-FR" b="0" i="0">
                <a:solidFill>
                  <a:srgbClr val="374151"/>
                </a:solidFill>
                <a:latin typeface="Calibri"/>
                <a:ea typeface="Calibri"/>
                <a:cs typeface="Calibri"/>
                <a:sym typeface="Calibri"/>
              </a:rPr>
              <a:t>: Train and certify testers, establish quality control measures, and conduct regular assessments.</a:t>
            </a:r>
            <a:endParaRPr/>
          </a:p>
          <a:p>
            <a:pPr marL="228600" lvl="0" indent="-228600" algn="l" rtl="0">
              <a:lnSpc>
                <a:spcPct val="100000"/>
              </a:lnSpc>
              <a:spcBef>
                <a:spcPts val="1000"/>
              </a:spcBef>
              <a:spcAft>
                <a:spcPts val="0"/>
              </a:spcAft>
              <a:buSzPts val="2000"/>
              <a:buFont typeface="Arial"/>
              <a:buChar char="•"/>
            </a:pPr>
            <a:r>
              <a:rPr lang="fr-FR" b="1">
                <a:solidFill>
                  <a:srgbClr val="374151"/>
                </a:solidFill>
                <a:latin typeface="Calibri"/>
                <a:ea typeface="Calibri"/>
                <a:cs typeface="Calibri"/>
                <a:sym typeface="Calibri"/>
              </a:rPr>
              <a:t>Check: </a:t>
            </a:r>
            <a:r>
              <a:rPr lang="fr-FR">
                <a:solidFill>
                  <a:srgbClr val="374151"/>
                </a:solidFill>
                <a:latin typeface="Calibri"/>
                <a:ea typeface="Calibri"/>
                <a:cs typeface="Calibri"/>
                <a:sym typeface="Calibri"/>
              </a:rPr>
              <a:t>Use routine QC, EQA data and site supervision visit to identify errors and areas of improvement</a:t>
            </a:r>
            <a:endParaRPr>
              <a:solidFill>
                <a:srgbClr val="374151"/>
              </a:solidFill>
              <a:latin typeface="Calibri"/>
              <a:ea typeface="Calibri"/>
              <a:cs typeface="Calibri"/>
              <a:sym typeface="Calibri"/>
            </a:endParaRPr>
          </a:p>
          <a:p>
            <a:pPr marL="228600" lvl="0" indent="-228600" algn="l" rtl="0">
              <a:lnSpc>
                <a:spcPct val="100000"/>
              </a:lnSpc>
              <a:spcBef>
                <a:spcPts val="1000"/>
              </a:spcBef>
              <a:spcAft>
                <a:spcPts val="0"/>
              </a:spcAft>
              <a:buSzPts val="2000"/>
              <a:buFont typeface="Arial"/>
              <a:buChar char="•"/>
            </a:pPr>
            <a:r>
              <a:rPr lang="fr-FR" b="1">
                <a:solidFill>
                  <a:srgbClr val="374151"/>
                </a:solidFill>
                <a:latin typeface="Calibri"/>
                <a:ea typeface="Calibri"/>
                <a:cs typeface="Calibri"/>
                <a:sym typeface="Calibri"/>
              </a:rPr>
              <a:t>Act</a:t>
            </a:r>
            <a:r>
              <a:rPr lang="fr-FR" b="0" i="0">
                <a:solidFill>
                  <a:srgbClr val="374151"/>
                </a:solidFill>
                <a:latin typeface="Calibri"/>
                <a:ea typeface="Calibri"/>
                <a:cs typeface="Calibri"/>
                <a:sym typeface="Calibri"/>
              </a:rPr>
              <a:t>:</a:t>
            </a:r>
            <a:r>
              <a:rPr lang="fr-FR">
                <a:solidFill>
                  <a:srgbClr val="374151"/>
                </a:solidFill>
                <a:latin typeface="Calibri"/>
                <a:ea typeface="Calibri"/>
                <a:cs typeface="Calibri"/>
                <a:sym typeface="Calibri"/>
              </a:rPr>
              <a:t>Implement corrective and prevention actions to improve</a:t>
            </a:r>
            <a:endParaRPr>
              <a:solidFill>
                <a:srgbClr val="374151"/>
              </a:solidFill>
              <a:latin typeface="Calibri"/>
              <a:ea typeface="Calibri"/>
              <a:cs typeface="Calibri"/>
              <a:sym typeface="Calibri"/>
            </a:endParaRPr>
          </a:p>
          <a:p>
            <a:pPr marL="0" lvl="0" indent="0" algn="l" rtl="0">
              <a:lnSpc>
                <a:spcPct val="100000"/>
              </a:lnSpc>
              <a:spcBef>
                <a:spcPts val="1000"/>
              </a:spcBef>
              <a:spcAft>
                <a:spcPts val="0"/>
              </a:spcAft>
              <a:buSzPts val="2000"/>
              <a:buNone/>
            </a:pPr>
            <a:endParaRPr>
              <a:solidFill>
                <a:srgbClr val="374151"/>
              </a:solidFill>
              <a:latin typeface="Calibri"/>
              <a:ea typeface="Calibri"/>
              <a:cs typeface="Calibri"/>
              <a:sym typeface="Calibri"/>
            </a:endParaRPr>
          </a:p>
          <a:p>
            <a:pPr marL="0" lvl="0" indent="0" algn="l" rtl="0">
              <a:lnSpc>
                <a:spcPct val="100000"/>
              </a:lnSpc>
              <a:spcBef>
                <a:spcPts val="0"/>
              </a:spcBef>
              <a:spcAft>
                <a:spcPts val="0"/>
              </a:spcAft>
              <a:buSzPts val="2000"/>
              <a:buNone/>
            </a:pPr>
            <a:r>
              <a:rPr lang="fr-FR" b="1">
                <a:latin typeface="Calibri"/>
                <a:ea typeface="Calibri"/>
                <a:cs typeface="Calibri"/>
                <a:sym typeface="Calibri"/>
              </a:rPr>
              <a:t>Quality Assurance Cycle:</a:t>
            </a:r>
            <a:endParaRPr b="1">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fr-FR">
                <a:solidFill>
                  <a:srgbClr val="002E54"/>
                </a:solidFill>
                <a:latin typeface="Calibri"/>
                <a:ea typeface="Calibri"/>
                <a:cs typeface="Calibri"/>
                <a:sym typeface="Calibri"/>
              </a:rPr>
              <a:t>Ensures that correct test results are provided to the client</a:t>
            </a:r>
            <a:endParaRPr>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fr-FR">
                <a:solidFill>
                  <a:srgbClr val="002E54"/>
                </a:solidFill>
                <a:latin typeface="Calibri"/>
                <a:ea typeface="Calibri"/>
                <a:cs typeface="Calibri"/>
                <a:sym typeface="Calibri"/>
              </a:rPr>
              <a:t>Provides means to prevent, detect, and correct errors</a:t>
            </a:r>
            <a:endParaRPr>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fr-FR">
                <a:solidFill>
                  <a:srgbClr val="002E54"/>
                </a:solidFill>
                <a:latin typeface="Calibri"/>
                <a:ea typeface="Calibri"/>
                <a:cs typeface="Calibri"/>
                <a:sym typeface="Calibri"/>
              </a:rPr>
              <a:t>Reduces costs (as errors cost)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p:nvPr/>
        </p:nvSpPr>
        <p:spPr>
          <a:xfrm>
            <a:off x="5964883" y="1274425"/>
            <a:ext cx="5928032" cy="4093428"/>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alibri"/>
                <a:ea typeface="Calibri"/>
                <a:cs typeface="Calibri"/>
                <a:sym typeface="Calibri"/>
              </a:rPr>
              <a:t>External Quality Controls (EQC)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85" name="Google Shape;185;p6"/>
          <p:cNvSpPr txBox="1"/>
          <p:nvPr/>
        </p:nvSpPr>
        <p:spPr>
          <a:xfrm>
            <a:off x="91072" y="1273176"/>
            <a:ext cx="5699044" cy="4093428"/>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alibri"/>
                <a:ea typeface="Calibri"/>
                <a:cs typeface="Calibri"/>
                <a:sym typeface="Calibri"/>
              </a:rPr>
              <a:t>Internal QC (IQC): Built in control line (C 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186" name="Google Shape;186;p6"/>
          <p:cNvSpPr txBox="1">
            <a:spLocks noGrp="1"/>
          </p:cNvSpPr>
          <p:nvPr>
            <p:ph type="title"/>
          </p:nvPr>
        </p:nvSpPr>
        <p:spPr>
          <a:xfrm>
            <a:off x="267132" y="290678"/>
            <a:ext cx="11823405" cy="659140"/>
          </a:xfrm>
          <a:prstGeom prst="rect">
            <a:avLst/>
          </a:prstGeom>
          <a:noFill/>
          <a:ln>
            <a:noFill/>
          </a:ln>
        </p:spPr>
        <p:txBody>
          <a:bodyPr spcFirstLastPara="1" wrap="square" lIns="0" tIns="104125" rIns="0" bIns="0" anchor="ctr" anchorCtr="0">
            <a:spAutoFit/>
          </a:bodyPr>
          <a:lstStyle/>
          <a:p>
            <a:pPr marL="2755265" rtl="1">
              <a:lnSpc>
                <a:spcPct val="100000"/>
              </a:lnSpc>
            </a:pPr>
            <a:r>
              <a:rPr lang="fr-FR" dirty="0" err="1">
                <a:latin typeface="Calibri"/>
                <a:ea typeface="Calibri"/>
                <a:cs typeface="Calibri"/>
                <a:sym typeface="Calibri"/>
              </a:rPr>
              <a:t>Different</a:t>
            </a:r>
            <a:r>
              <a:rPr lang="fr-FR" dirty="0">
                <a:latin typeface="Calibri"/>
                <a:ea typeface="Calibri"/>
                <a:cs typeface="Calibri"/>
                <a:sym typeface="Calibri"/>
              </a:rPr>
              <a:t> types of </a:t>
            </a:r>
            <a:r>
              <a:rPr lang="fr-FR" dirty="0" err="1">
                <a:latin typeface="Calibri"/>
                <a:ea typeface="Calibri"/>
                <a:cs typeface="Calibri"/>
                <a:sym typeface="Calibri"/>
              </a:rPr>
              <a:t>Quality</a:t>
            </a:r>
            <a:r>
              <a:rPr lang="fr-FR" dirty="0">
                <a:latin typeface="Calibri"/>
                <a:ea typeface="Calibri"/>
                <a:cs typeface="Calibri"/>
                <a:sym typeface="Calibri"/>
              </a:rPr>
              <a:t> Control (QC)</a:t>
            </a:r>
            <a:endParaRPr lang="fr-FR" sz="3200" dirty="0">
              <a:latin typeface="Calibri"/>
              <a:ea typeface="Calibri"/>
              <a:cs typeface="Calibri"/>
            </a:endParaRPr>
          </a:p>
        </p:txBody>
      </p:sp>
      <p:sp>
        <p:nvSpPr>
          <p:cNvPr id="187" name="Google Shape;187;p6"/>
          <p:cNvSpPr txBox="1">
            <a:spLocks noGrp="1"/>
          </p:cNvSpPr>
          <p:nvPr>
            <p:ph type="sldNum" idx="12"/>
          </p:nvPr>
        </p:nvSpPr>
        <p:spPr>
          <a:xfrm>
            <a:off x="11646379" y="6551354"/>
            <a:ext cx="246536" cy="212725"/>
          </a:xfrm>
          <a:prstGeom prst="rect">
            <a:avLst/>
          </a:prstGeom>
          <a:noFill/>
          <a:ln>
            <a:noFill/>
          </a:ln>
        </p:spPr>
        <p:txBody>
          <a:bodyPr spcFirstLastPara="1" wrap="square" lIns="0" tIns="0" rIns="0" bIns="0" anchor="t" anchorCtr="0">
            <a:spAutoFit/>
          </a:bodyPr>
          <a:lstStyle/>
          <a:p>
            <a:pPr marL="115570" marR="0" lvl="0" indent="0" algn="l" rtl="0">
              <a:lnSpc>
                <a:spcPct val="103333"/>
              </a:lnSpc>
              <a:spcBef>
                <a:spcPts val="0"/>
              </a:spcBef>
              <a:spcAft>
                <a:spcPts val="0"/>
              </a:spcAft>
              <a:buSzPts val="1200"/>
              <a:buNone/>
            </a:pPr>
            <a:fld id="{00000000-1234-1234-1234-123412341234}" type="slidenum">
              <a:rPr lang="fr-FR" sz="1200" b="0" i="0">
                <a:solidFill>
                  <a:srgbClr val="888888"/>
                </a:solidFill>
                <a:latin typeface="Calibri"/>
                <a:ea typeface="Calibri"/>
                <a:cs typeface="Calibri"/>
                <a:sym typeface="Calibri"/>
              </a:rPr>
              <a:t>6</a:t>
            </a:fld>
            <a:endParaRPr sz="1200" b="0" i="0">
              <a:solidFill>
                <a:srgbClr val="888888"/>
              </a:solidFill>
              <a:latin typeface="Arial"/>
              <a:ea typeface="Arial"/>
              <a:cs typeface="Arial"/>
              <a:sym typeface="Arial"/>
            </a:endParaRPr>
          </a:p>
        </p:txBody>
      </p:sp>
      <p:sp>
        <p:nvSpPr>
          <p:cNvPr id="188" name="Google Shape;188;p6"/>
          <p:cNvSpPr txBox="1"/>
          <p:nvPr/>
        </p:nvSpPr>
        <p:spPr>
          <a:xfrm>
            <a:off x="91072" y="5418466"/>
            <a:ext cx="11961020" cy="875240"/>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rgbClr val="0070C0"/>
                </a:solidFill>
                <a:latin typeface="Calibri"/>
                <a:ea typeface="Calibri"/>
                <a:cs typeface="Calibri"/>
                <a:sym typeface="Calibri"/>
              </a:rPr>
              <a:t>In case of non-expected result: investigate and correct the source of the error </a:t>
            </a:r>
            <a:r>
              <a:rPr lang="fr-FR" sz="2800" b="1" i="0" u="sng" strike="noStrike" cap="none">
                <a:solidFill>
                  <a:srgbClr val="0070C0"/>
                </a:solidFill>
                <a:latin typeface="Calibri"/>
                <a:ea typeface="Calibri"/>
                <a:cs typeface="Calibri"/>
                <a:sym typeface="Calibri"/>
              </a:rPr>
              <a:t>Prior</a:t>
            </a:r>
            <a:r>
              <a:rPr lang="fr-FR" sz="2800" b="1" i="0" u="none" strike="noStrike" cap="none">
                <a:solidFill>
                  <a:srgbClr val="0070C0"/>
                </a:solidFill>
                <a:latin typeface="Calibri"/>
                <a:ea typeface="Calibri"/>
                <a:cs typeface="Calibri"/>
                <a:sym typeface="Calibri"/>
              </a:rPr>
              <a:t> providing result to client</a:t>
            </a:r>
            <a:endParaRPr sz="2800" b="1" i="0" u="none" strike="noStrike" cap="none">
              <a:solidFill>
                <a:srgbClr val="0070C0"/>
              </a:solidFill>
              <a:latin typeface="Calibri"/>
              <a:ea typeface="Calibri"/>
              <a:cs typeface="Calibri"/>
              <a:sym typeface="Calibri"/>
            </a:endParaRPr>
          </a:p>
        </p:txBody>
      </p:sp>
      <p:sp>
        <p:nvSpPr>
          <p:cNvPr id="189" name="Google Shape;189;p6"/>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p:txBody>
      </p:sp>
      <p:grpSp>
        <p:nvGrpSpPr>
          <p:cNvPr id="190" name="Google Shape;190;p6"/>
          <p:cNvGrpSpPr/>
          <p:nvPr/>
        </p:nvGrpSpPr>
        <p:grpSpPr>
          <a:xfrm>
            <a:off x="6178835" y="1798528"/>
            <a:ext cx="725381" cy="3439245"/>
            <a:chOff x="9425436" y="269890"/>
            <a:chExt cx="574594" cy="4143682"/>
          </a:xfrm>
        </p:grpSpPr>
        <p:pic>
          <p:nvPicPr>
            <p:cNvPr id="191" name="Google Shape;191;p6"/>
            <p:cNvPicPr preferRelativeResize="0"/>
            <p:nvPr/>
          </p:nvPicPr>
          <p:blipFill rotWithShape="1">
            <a:blip r:embed="rId3">
              <a:alphaModFix/>
            </a:blip>
            <a:srcRect/>
            <a:stretch/>
          </p:blipFill>
          <p:spPr>
            <a:xfrm>
              <a:off x="9425436" y="269890"/>
              <a:ext cx="574594" cy="4143682"/>
            </a:xfrm>
            <a:prstGeom prst="rect">
              <a:avLst/>
            </a:prstGeom>
            <a:noFill/>
            <a:ln>
              <a:noFill/>
            </a:ln>
          </p:spPr>
        </p:pic>
        <p:sp>
          <p:nvSpPr>
            <p:cNvPr id="192" name="Google Shape;192;p6"/>
            <p:cNvSpPr txBox="1"/>
            <p:nvPr/>
          </p:nvSpPr>
          <p:spPr>
            <a:xfrm rot="-5400000">
              <a:off x="8809226" y="2775432"/>
              <a:ext cx="1835358" cy="430887"/>
            </a:xfrm>
            <a:prstGeom prst="rect">
              <a:avLst/>
            </a:prstGeom>
            <a:solidFill>
              <a:srgbClr val="E3E0CE"/>
            </a:solidFill>
            <a:ln w="9525" cap="flat" cmpd="sng">
              <a:solidFill>
                <a:srgbClr val="005EAA"/>
              </a:solidFill>
              <a:prstDash val="solid"/>
              <a:round/>
              <a:headEnd type="none" w="sm" len="sm"/>
              <a:tailEnd type="none" w="sm" len="sm"/>
            </a:ln>
          </p:spPr>
          <p:txBody>
            <a:bodyPr spcFirstLastPara="1" wrap="square" lIns="0" tIns="33650" rIns="0" bIns="0" anchor="t" anchorCtr="0">
              <a:spAutoFit/>
            </a:bodyPr>
            <a:lstStyle/>
            <a:p>
              <a:pPr marL="507365" marR="126364" lvl="0" indent="-337185" algn="l"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Calibri"/>
                  <a:ea typeface="Calibri"/>
                  <a:cs typeface="Calibri"/>
                  <a:sym typeface="Calibri"/>
                </a:rPr>
                <a:t>Neg  Control Lot # xxxx</a:t>
              </a:r>
              <a:endParaRPr sz="1400" b="0" i="0" u="none" strike="noStrike" cap="none">
                <a:solidFill>
                  <a:schemeClr val="dk1"/>
                </a:solidFill>
                <a:latin typeface="Calibri"/>
                <a:ea typeface="Calibri"/>
                <a:cs typeface="Calibri"/>
                <a:sym typeface="Calibri"/>
              </a:endParaRPr>
            </a:p>
          </p:txBody>
        </p:sp>
      </p:grpSp>
      <p:sp>
        <p:nvSpPr>
          <p:cNvPr id="193" name="Google Shape;193;p6"/>
          <p:cNvSpPr txBox="1"/>
          <p:nvPr/>
        </p:nvSpPr>
        <p:spPr>
          <a:xfrm>
            <a:off x="7738163" y="1877811"/>
            <a:ext cx="4154752" cy="3411831"/>
          </a:xfrm>
          <a:prstGeom prst="rect">
            <a:avLst/>
          </a:prstGeom>
          <a:noFill/>
          <a:ln>
            <a:noFill/>
          </a:ln>
        </p:spPr>
        <p:txBody>
          <a:bodyPr spcFirstLastPara="1" wrap="square" lIns="0" tIns="13325" rIns="0" bIns="0" anchor="t" anchorCtr="0">
            <a:spAutoFit/>
          </a:bodyPr>
          <a:lstStyle/>
          <a:p>
            <a:pPr marL="299085" marR="5080" lvl="0" indent="-287019" algn="l" rtl="0">
              <a:lnSpc>
                <a:spcPct val="100000"/>
              </a:lnSpc>
              <a:spcBef>
                <a:spcPts val="0"/>
              </a:spcBef>
              <a:spcAft>
                <a:spcPts val="0"/>
              </a:spcAft>
              <a:buClr>
                <a:srgbClr val="226EBA"/>
              </a:buClr>
              <a:buSzPts val="2000"/>
              <a:buFont typeface="Arial"/>
              <a:buChar char="•"/>
            </a:pPr>
            <a:r>
              <a:rPr lang="fr-FR" sz="2000" b="1" i="0" u="none" strike="noStrike" cap="none">
                <a:solidFill>
                  <a:schemeClr val="dk1"/>
                </a:solidFill>
                <a:latin typeface="Calibri"/>
                <a:ea typeface="Calibri"/>
                <a:cs typeface="Calibri"/>
                <a:sym typeface="Calibri"/>
              </a:rPr>
              <a:t>Known pos and neg samples </a:t>
            </a:r>
            <a:r>
              <a:rPr lang="fr-FR" sz="2000" b="0" i="0" u="none" strike="noStrike" cap="none">
                <a:solidFill>
                  <a:schemeClr val="dk1"/>
                </a:solidFill>
                <a:latin typeface="Calibri"/>
                <a:ea typeface="Calibri"/>
                <a:cs typeface="Calibri"/>
                <a:sym typeface="Calibri"/>
              </a:rPr>
              <a:t>to ensure the performance of kits and continuous competency of the tester</a:t>
            </a:r>
            <a:endParaRPr sz="2000" b="0" i="0" u="none" strike="noStrike" cap="none">
              <a:solidFill>
                <a:schemeClr val="dk1"/>
              </a:solidFill>
              <a:latin typeface="Calibri"/>
              <a:ea typeface="Calibri"/>
              <a:cs typeface="Calibri"/>
              <a:sym typeface="Calibri"/>
            </a:endParaRPr>
          </a:p>
          <a:p>
            <a:pPr marL="299085" marR="0" lvl="0" indent="-286385" algn="l" rtl="0">
              <a:lnSpc>
                <a:spcPct val="100000"/>
              </a:lnSpc>
              <a:spcBef>
                <a:spcPts val="5"/>
              </a:spcBef>
              <a:spcAft>
                <a:spcPts val="0"/>
              </a:spcAft>
              <a:buClr>
                <a:srgbClr val="226EBA"/>
              </a:buClr>
              <a:buSzPts val="2000"/>
              <a:buFont typeface="Arial"/>
              <a:buChar char="•"/>
            </a:pPr>
            <a:r>
              <a:rPr lang="fr-FR" sz="2000" b="0" i="0" u="none" strike="noStrike" cap="none">
                <a:solidFill>
                  <a:schemeClr val="dk1"/>
                </a:solidFill>
                <a:latin typeface="Calibri"/>
                <a:ea typeface="Calibri"/>
                <a:cs typeface="Calibri"/>
                <a:sym typeface="Calibri"/>
              </a:rPr>
              <a:t>Prepared and validated locally or purchased internationally/regionally</a:t>
            </a:r>
            <a:endParaRPr sz="1400" b="0" i="0" u="none" strike="noStrike" cap="none">
              <a:solidFill>
                <a:srgbClr val="000000"/>
              </a:solidFill>
              <a:latin typeface="Arial"/>
              <a:ea typeface="Arial"/>
              <a:cs typeface="Arial"/>
              <a:sym typeface="Arial"/>
            </a:endParaRPr>
          </a:p>
          <a:p>
            <a:pPr marL="299085" marR="0" lvl="0" indent="-286385" algn="l" rtl="0">
              <a:lnSpc>
                <a:spcPct val="100000"/>
              </a:lnSpc>
              <a:spcBef>
                <a:spcPts val="5"/>
              </a:spcBef>
              <a:spcAft>
                <a:spcPts val="0"/>
              </a:spcAft>
              <a:buClr>
                <a:srgbClr val="226EBA"/>
              </a:buClr>
              <a:buSzPts val="2000"/>
              <a:buFont typeface="Arial"/>
              <a:buChar char="•"/>
            </a:pPr>
            <a:r>
              <a:rPr lang="fr-FR" sz="2000" b="0" i="0" u="none" strike="noStrike" cap="none">
                <a:solidFill>
                  <a:schemeClr val="dk1"/>
                </a:solidFill>
                <a:latin typeface="Calibri"/>
                <a:ea typeface="Calibri"/>
                <a:cs typeface="Calibri"/>
                <a:sym typeface="Calibri"/>
              </a:rPr>
              <a:t>Stored sites samples could be used if no other option</a:t>
            </a:r>
            <a:endParaRPr sz="1400" b="0" i="0" u="none" strike="noStrike" cap="none">
              <a:solidFill>
                <a:srgbClr val="000000"/>
              </a:solidFill>
              <a:latin typeface="Arial"/>
              <a:ea typeface="Arial"/>
              <a:cs typeface="Arial"/>
              <a:sym typeface="Arial"/>
            </a:endParaRPr>
          </a:p>
          <a:p>
            <a:pPr marL="299085" marR="0" lvl="0" indent="-286385" algn="l" rtl="0">
              <a:lnSpc>
                <a:spcPct val="100000"/>
              </a:lnSpc>
              <a:spcBef>
                <a:spcPts val="5"/>
              </a:spcBef>
              <a:spcAft>
                <a:spcPts val="0"/>
              </a:spcAft>
              <a:buClr>
                <a:srgbClr val="226EBA"/>
              </a:buClr>
              <a:buSzPts val="2000"/>
              <a:buFont typeface="Arial"/>
              <a:buChar char="•"/>
            </a:pPr>
            <a:r>
              <a:rPr lang="fr-FR" sz="2000" b="1" i="0" u="none" strike="noStrike" cap="none">
                <a:solidFill>
                  <a:srgbClr val="0070C0"/>
                </a:solidFill>
                <a:latin typeface="Calibri"/>
                <a:ea typeface="Calibri"/>
                <a:cs typeface="Calibri"/>
                <a:sym typeface="Calibri"/>
              </a:rPr>
              <a:t>Minimum frequency: every new user, every new batch and in case of storage condition breaches </a:t>
            </a:r>
            <a:endParaRPr sz="1800" b="1" i="0" u="none" strike="noStrike" cap="none">
              <a:solidFill>
                <a:srgbClr val="0070C0"/>
              </a:solidFill>
              <a:latin typeface="Calibri"/>
              <a:ea typeface="Calibri"/>
              <a:cs typeface="Calibri"/>
              <a:sym typeface="Calibri"/>
            </a:endParaRPr>
          </a:p>
          <a:p>
            <a:pPr marL="12700" marR="5080" lvl="0" indent="0" algn="l" rtl="0">
              <a:lnSpc>
                <a:spcPct val="100000"/>
              </a:lnSpc>
              <a:spcBef>
                <a:spcPts val="105"/>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grpSp>
        <p:nvGrpSpPr>
          <p:cNvPr id="194" name="Google Shape;194;p6"/>
          <p:cNvGrpSpPr/>
          <p:nvPr/>
        </p:nvGrpSpPr>
        <p:grpSpPr>
          <a:xfrm>
            <a:off x="6919730" y="1798527"/>
            <a:ext cx="725381" cy="3439245"/>
            <a:chOff x="10150817" y="266568"/>
            <a:chExt cx="647540" cy="4143682"/>
          </a:xfrm>
        </p:grpSpPr>
        <p:pic>
          <p:nvPicPr>
            <p:cNvPr id="195" name="Google Shape;195;p6"/>
            <p:cNvPicPr preferRelativeResize="0"/>
            <p:nvPr/>
          </p:nvPicPr>
          <p:blipFill rotWithShape="1">
            <a:blip r:embed="rId4">
              <a:alphaModFix/>
            </a:blip>
            <a:srcRect/>
            <a:stretch/>
          </p:blipFill>
          <p:spPr>
            <a:xfrm>
              <a:off x="10150817" y="266568"/>
              <a:ext cx="647540" cy="4143682"/>
            </a:xfrm>
            <a:prstGeom prst="rect">
              <a:avLst/>
            </a:prstGeom>
            <a:noFill/>
            <a:ln>
              <a:noFill/>
            </a:ln>
          </p:spPr>
        </p:pic>
        <p:sp>
          <p:nvSpPr>
            <p:cNvPr id="196" name="Google Shape;196;p6"/>
            <p:cNvSpPr txBox="1"/>
            <p:nvPr/>
          </p:nvSpPr>
          <p:spPr>
            <a:xfrm rot="-5400000">
              <a:off x="9638214" y="2635210"/>
              <a:ext cx="1716964" cy="430887"/>
            </a:xfrm>
            <a:prstGeom prst="rect">
              <a:avLst/>
            </a:prstGeom>
            <a:solidFill>
              <a:srgbClr val="E3E0CE"/>
            </a:solidFill>
            <a:ln w="9525" cap="flat" cmpd="sng">
              <a:solidFill>
                <a:srgbClr val="005EAA"/>
              </a:solidFill>
              <a:prstDash val="solid"/>
              <a:round/>
              <a:headEnd type="none" w="sm" len="sm"/>
              <a:tailEnd type="none" w="sm" len="sm"/>
            </a:ln>
          </p:spPr>
          <p:txBody>
            <a:bodyPr spcFirstLastPara="1" wrap="square" lIns="0" tIns="33650" rIns="0" bIns="0" anchor="t" anchorCtr="0">
              <a:spAutoFit/>
            </a:bodyPr>
            <a:lstStyle/>
            <a:p>
              <a:pPr marL="507365" marR="126364" lvl="0" indent="-337185" algn="l"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Calibri"/>
                  <a:ea typeface="Calibri"/>
                  <a:cs typeface="Calibri"/>
                  <a:sym typeface="Calibri"/>
                </a:rPr>
                <a:t>POS  Control Lot # xxxx</a:t>
              </a:r>
              <a:endParaRPr sz="1400" b="0" i="0" u="none" strike="noStrike" cap="none">
                <a:solidFill>
                  <a:schemeClr val="dk1"/>
                </a:solidFill>
                <a:latin typeface="Calibri"/>
                <a:ea typeface="Calibri"/>
                <a:cs typeface="Calibri"/>
                <a:sym typeface="Calibri"/>
              </a:endParaRPr>
            </a:p>
          </p:txBody>
        </p:sp>
      </p:grpSp>
      <p:pic>
        <p:nvPicPr>
          <p:cNvPr id="197" name="Google Shape;197;p6"/>
          <p:cNvPicPr preferRelativeResize="0"/>
          <p:nvPr/>
        </p:nvPicPr>
        <p:blipFill rotWithShape="1">
          <a:blip r:embed="rId5">
            <a:alphaModFix/>
          </a:blip>
          <a:srcRect r="66550"/>
          <a:stretch/>
        </p:blipFill>
        <p:spPr>
          <a:xfrm>
            <a:off x="228687" y="1739930"/>
            <a:ext cx="923169" cy="3330948"/>
          </a:xfrm>
          <a:prstGeom prst="rect">
            <a:avLst/>
          </a:prstGeom>
          <a:noFill/>
          <a:ln>
            <a:noFill/>
          </a:ln>
        </p:spPr>
      </p:pic>
      <p:sp>
        <p:nvSpPr>
          <p:cNvPr id="198" name="Google Shape;198;p6"/>
          <p:cNvSpPr txBox="1"/>
          <p:nvPr/>
        </p:nvSpPr>
        <p:spPr>
          <a:xfrm>
            <a:off x="1326623" y="2101304"/>
            <a:ext cx="4384380" cy="255454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Arial"/>
              <a:buChar char="•"/>
            </a:pPr>
            <a:r>
              <a:rPr lang="fr-FR" sz="2000" b="1" i="0" u="none" strike="noStrike" cap="none">
                <a:solidFill>
                  <a:schemeClr val="dk1"/>
                </a:solidFill>
                <a:latin typeface="Calibri"/>
                <a:ea typeface="Calibri"/>
                <a:cs typeface="Calibri"/>
                <a:sym typeface="Calibri"/>
              </a:rPr>
              <a:t>Procedural control</a:t>
            </a:r>
            <a:r>
              <a:rPr lang="fr-FR" sz="2000" b="0" i="0" u="none" strike="noStrike" cap="none">
                <a:solidFill>
                  <a:schemeClr val="dk1"/>
                </a:solidFill>
                <a:latin typeface="Calibri"/>
                <a:ea typeface="Calibri"/>
                <a:cs typeface="Calibri"/>
                <a:sym typeface="Calibri"/>
              </a:rPr>
              <a:t>: check migration and revelation if working well</a:t>
            </a: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Arial"/>
              <a:buChar char="•"/>
            </a:pPr>
            <a:r>
              <a:rPr lang="fr-FR" sz="2000" b="0" i="0" u="none" strike="noStrike" cap="none">
                <a:solidFill>
                  <a:schemeClr val="dk1"/>
                </a:solidFill>
                <a:latin typeface="Calibri"/>
                <a:ea typeface="Calibri"/>
                <a:cs typeface="Calibri"/>
                <a:sym typeface="Calibri"/>
              </a:rPr>
              <a:t>Does </a:t>
            </a:r>
            <a:r>
              <a:rPr lang="fr-FR" sz="2000" b="1" i="0" u="none" strike="noStrike" cap="none">
                <a:solidFill>
                  <a:schemeClr val="dk1"/>
                </a:solidFill>
                <a:latin typeface="Calibri"/>
                <a:ea typeface="Calibri"/>
                <a:cs typeface="Calibri"/>
                <a:sym typeface="Calibri"/>
              </a:rPr>
              <a:t>not</a:t>
            </a:r>
            <a:r>
              <a:rPr lang="fr-FR" sz="2000" b="0" i="0" u="none" strike="noStrike" cap="none">
                <a:solidFill>
                  <a:schemeClr val="dk1"/>
                </a:solidFill>
                <a:latin typeface="Calibri"/>
                <a:ea typeface="Calibri"/>
                <a:cs typeface="Calibri"/>
                <a:sym typeface="Calibri"/>
              </a:rPr>
              <a:t> check test nor testing provider performances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fr-FR" sz="2000" b="0" i="0" u="none" strike="noStrike" cap="none">
                <a:solidFill>
                  <a:schemeClr val="dk1"/>
                </a:solidFill>
                <a:latin typeface="Calibri"/>
                <a:ea typeface="Calibri"/>
                <a:cs typeface="Calibri"/>
                <a:sym typeface="Calibri"/>
              </a:rPr>
              <a:t>For most of the test, control line will appear </a:t>
            </a:r>
            <a:r>
              <a:rPr lang="fr-FR" sz="2000" b="1" i="0" u="none" strike="noStrike" cap="none">
                <a:solidFill>
                  <a:schemeClr val="dk1"/>
                </a:solidFill>
                <a:latin typeface="Calibri"/>
                <a:ea typeface="Calibri"/>
                <a:cs typeface="Calibri"/>
                <a:sym typeface="Calibri"/>
              </a:rPr>
              <a:t>what ever the liquid is applied to the test </a:t>
            </a:r>
            <a:r>
              <a:rPr lang="fr-FR" sz="2000" b="0" i="0" u="none" strike="noStrike" cap="none">
                <a:solidFill>
                  <a:schemeClr val="dk1"/>
                </a:solidFill>
                <a:latin typeface="Calibri"/>
                <a:ea typeface="Calibri"/>
                <a:cs typeface="Calibri"/>
                <a:sym typeface="Calibri"/>
              </a:rPr>
              <a:t>(</a:t>
            </a:r>
            <a:r>
              <a:rPr lang="fr-FR" sz="2000" b="0" i="0" u="sng" strike="noStrike" cap="none">
                <a:solidFill>
                  <a:schemeClr val="dk1"/>
                </a:solidFill>
                <a:latin typeface="Calibri"/>
                <a:ea typeface="Calibri"/>
                <a:cs typeface="Calibri"/>
                <a:sym typeface="Calibri"/>
              </a:rPr>
              <a:t>even water</a:t>
            </a:r>
            <a:r>
              <a:rPr lang="fr-FR" sz="2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70C0"/>
              </a:buClr>
              <a:buSzPts val="2000"/>
              <a:buFont typeface="Arial"/>
              <a:buChar char="•"/>
            </a:pPr>
            <a:r>
              <a:rPr lang="fr-FR" sz="2000" b="1" i="0" u="none" strike="noStrike" cap="none">
                <a:solidFill>
                  <a:srgbClr val="0070C0"/>
                </a:solidFill>
                <a:latin typeface="Calibri"/>
                <a:ea typeface="Calibri"/>
                <a:cs typeface="Calibri"/>
                <a:sym typeface="Calibri"/>
              </a:rPr>
              <a:t>If C line not visible = test INVALID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7"/>
          <p:cNvSpPr txBox="1">
            <a:spLocks noGrp="1"/>
          </p:cNvSpPr>
          <p:nvPr>
            <p:ph type="title"/>
          </p:nvPr>
        </p:nvSpPr>
        <p:spPr>
          <a:xfrm>
            <a:off x="429665" y="73665"/>
            <a:ext cx="1188926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Calibri"/>
              <a:buNone/>
            </a:pPr>
            <a:r>
              <a:rPr lang="fr-FR">
                <a:latin typeface="Calibri"/>
                <a:ea typeface="Calibri"/>
                <a:cs typeface="Calibri"/>
                <a:sym typeface="Calibri"/>
              </a:rPr>
              <a:t>Built-in IQC- Control line</a:t>
            </a:r>
            <a:endParaRPr/>
          </a:p>
        </p:txBody>
      </p:sp>
      <p:sp>
        <p:nvSpPr>
          <p:cNvPr id="204" name="Google Shape;204;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fr-FR"/>
              <a:t>7</a:t>
            </a:fld>
            <a:endParaRPr sz="1000"/>
          </a:p>
        </p:txBody>
      </p:sp>
      <p:pic>
        <p:nvPicPr>
          <p:cNvPr id="205" name="Google Shape;205;p7"/>
          <p:cNvPicPr preferRelativeResize="0">
            <a:picLocks noGrp="1"/>
          </p:cNvPicPr>
          <p:nvPr>
            <p:ph type="body" idx="1"/>
          </p:nvPr>
        </p:nvPicPr>
        <p:blipFill rotWithShape="1">
          <a:blip r:embed="rId3">
            <a:alphaModFix/>
          </a:blip>
          <a:srcRect r="66550"/>
          <a:stretch/>
        </p:blipFill>
        <p:spPr>
          <a:xfrm>
            <a:off x="96794" y="1750206"/>
            <a:ext cx="1299934" cy="3619500"/>
          </a:xfrm>
          <a:prstGeom prst="rect">
            <a:avLst/>
          </a:prstGeom>
          <a:noFill/>
          <a:ln>
            <a:noFill/>
          </a:ln>
        </p:spPr>
      </p:pic>
      <p:pic>
        <p:nvPicPr>
          <p:cNvPr id="206" name="Google Shape;206;p7"/>
          <p:cNvPicPr preferRelativeResize="0"/>
          <p:nvPr/>
        </p:nvPicPr>
        <p:blipFill rotWithShape="1">
          <a:blip r:embed="rId4">
            <a:alphaModFix/>
          </a:blip>
          <a:srcRect l="66207" t="38931" r="23980" b="30791"/>
          <a:stretch/>
        </p:blipFill>
        <p:spPr>
          <a:xfrm>
            <a:off x="1396728" y="2750286"/>
            <a:ext cx="1193801" cy="1865869"/>
          </a:xfrm>
          <a:prstGeom prst="rect">
            <a:avLst/>
          </a:prstGeom>
          <a:noFill/>
          <a:ln>
            <a:noFill/>
          </a:ln>
        </p:spPr>
      </p:pic>
      <p:sp>
        <p:nvSpPr>
          <p:cNvPr id="207" name="Google Shape;207;p7"/>
          <p:cNvSpPr txBox="1"/>
          <p:nvPr/>
        </p:nvSpPr>
        <p:spPr>
          <a:xfrm>
            <a:off x="2696662" y="836132"/>
            <a:ext cx="9443852" cy="4893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chemeClr val="dk1"/>
                </a:solidFill>
                <a:latin typeface="Calibri"/>
                <a:ea typeface="Calibri"/>
                <a:cs typeface="Calibri"/>
                <a:sym typeface="Calibri"/>
              </a:rPr>
              <a:t>Procedural control included in the cassette/strip</a:t>
            </a:r>
            <a:r>
              <a:rPr lang="fr-FR" sz="2400" b="0" i="0" u="none" strike="noStrike" cap="none">
                <a:solidFill>
                  <a:schemeClr val="dk1"/>
                </a:solidFill>
                <a:latin typeface="Calibri"/>
                <a:ea typeface="Calibri"/>
                <a:cs typeface="Calibri"/>
                <a:sym typeface="Calibri"/>
              </a:rPr>
              <a:t>: check migration and revelation if working well</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0070C0"/>
                </a:solidFill>
                <a:latin typeface="Calibri"/>
                <a:ea typeface="Calibri"/>
                <a:cs typeface="Calibri"/>
                <a:sym typeface="Calibri"/>
              </a:rPr>
              <a:t>If the C line is not visible = test INVALID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0070C0"/>
                </a:solidFill>
                <a:latin typeface="Calibri"/>
                <a:ea typeface="Calibri"/>
                <a:cs typeface="Calibri"/>
                <a:sym typeface="Calibri"/>
              </a:rPr>
              <a:t>If the test is invalid = re-do the test with another cassette/strip</a:t>
            </a:r>
            <a:endParaRPr sz="2400" b="1" i="0" u="none" strike="noStrike" cap="none">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fr-FR" sz="2400" b="0" i="0" u="none" strike="noStrike" cap="none">
                <a:solidFill>
                  <a:schemeClr val="dk1"/>
                </a:solidFill>
                <a:latin typeface="Calibri"/>
                <a:ea typeface="Calibri"/>
                <a:cs typeface="Calibri"/>
                <a:sym typeface="Calibri"/>
              </a:rPr>
              <a:t>IQC:</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Does </a:t>
            </a:r>
            <a:r>
              <a:rPr lang="fr-FR" sz="2400" b="1" i="0" u="none" strike="noStrike" cap="none">
                <a:solidFill>
                  <a:schemeClr val="dk1"/>
                </a:solidFill>
                <a:latin typeface="Calibri"/>
                <a:ea typeface="Calibri"/>
                <a:cs typeface="Calibri"/>
                <a:sym typeface="Calibri"/>
              </a:rPr>
              <a:t>not</a:t>
            </a:r>
            <a:r>
              <a:rPr lang="fr-FR" sz="2400" b="0" i="0" u="none" strike="noStrike" cap="none">
                <a:solidFill>
                  <a:schemeClr val="dk1"/>
                </a:solidFill>
                <a:latin typeface="Calibri"/>
                <a:ea typeface="Calibri"/>
                <a:cs typeface="Calibri"/>
                <a:sym typeface="Calibri"/>
              </a:rPr>
              <a:t> check test nor testing provider performances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For most of the test, a control line will appear </a:t>
            </a:r>
            <a:r>
              <a:rPr lang="fr-FR" sz="2400" b="1" i="0" u="none" strike="noStrike" cap="none">
                <a:solidFill>
                  <a:schemeClr val="dk1"/>
                </a:solidFill>
                <a:latin typeface="Calibri"/>
                <a:ea typeface="Calibri"/>
                <a:cs typeface="Calibri"/>
                <a:sym typeface="Calibri"/>
              </a:rPr>
              <a:t>whatever liquid is applied to the test </a:t>
            </a:r>
            <a:r>
              <a:rPr lang="fr-FR" sz="2400" b="0" i="0" u="none" strike="noStrike" cap="none">
                <a:solidFill>
                  <a:schemeClr val="dk1"/>
                </a:solidFill>
                <a:latin typeface="Calibri"/>
                <a:ea typeface="Calibri"/>
                <a:cs typeface="Calibri"/>
                <a:sym typeface="Calibri"/>
              </a:rPr>
              <a:t>(</a:t>
            </a:r>
            <a:r>
              <a:rPr lang="fr-FR" sz="2400" b="0" i="0" u="sng" strike="noStrike" cap="none">
                <a:solidFill>
                  <a:schemeClr val="dk1"/>
                </a:solidFill>
                <a:latin typeface="Calibri"/>
                <a:ea typeface="Calibri"/>
                <a:cs typeface="Calibri"/>
                <a:sym typeface="Calibri"/>
              </a:rPr>
              <a:t>even water</a:t>
            </a:r>
            <a:r>
              <a:rPr lang="fr-FR"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For some tests, the control line will appear ONLY if the human sample is applied</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fr-FR" sz="2400" b="1" i="0" u="none" strike="noStrike" cap="none">
                <a:solidFill>
                  <a:schemeClr val="dk1"/>
                </a:solidFill>
                <a:latin typeface="Calibri"/>
                <a:ea typeface="Calibri"/>
                <a:cs typeface="Calibri"/>
                <a:sym typeface="Calibri"/>
              </a:rPr>
              <a:t>Invalid results should be recorded</a:t>
            </a:r>
            <a:r>
              <a:rPr lang="fr-FR" sz="2400" b="0" i="0" u="none" strike="noStrike" cap="none">
                <a:solidFill>
                  <a:schemeClr val="dk1"/>
                </a:solidFill>
                <a:latin typeface="Calibri"/>
                <a:ea typeface="Calibri"/>
                <a:cs typeface="Calibri"/>
                <a:sym typeface="Calibri"/>
              </a:rPr>
              <a:t> in the HTS register</a:t>
            </a:r>
            <a:endParaRPr sz="2400" b="0" i="0" u="none" strike="noStrike" cap="none">
              <a:solidFill>
                <a:schemeClr val="dk1"/>
              </a:solidFill>
              <a:latin typeface="Calibri"/>
              <a:ea typeface="Calibri"/>
              <a:cs typeface="Calibri"/>
              <a:sym typeface="Calibri"/>
            </a:endParaRPr>
          </a:p>
        </p:txBody>
      </p:sp>
      <p:sp>
        <p:nvSpPr>
          <p:cNvPr id="208" name="Google Shape;208;p7"/>
          <p:cNvSpPr txBox="1"/>
          <p:nvPr/>
        </p:nvSpPr>
        <p:spPr>
          <a:xfrm>
            <a:off x="243223" y="5442279"/>
            <a:ext cx="1007076" cy="3707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dk1"/>
                </a:solidFill>
                <a:latin typeface="Arial"/>
                <a:ea typeface="Arial"/>
                <a:cs typeface="Arial"/>
                <a:sym typeface="Arial"/>
              </a:rPr>
              <a:t>VALID</a:t>
            </a:r>
            <a:endParaRPr sz="1400" b="0" i="0" u="none" strike="noStrike" cap="none">
              <a:solidFill>
                <a:srgbClr val="000000"/>
              </a:solidFill>
              <a:latin typeface="Arial"/>
              <a:ea typeface="Arial"/>
              <a:cs typeface="Arial"/>
              <a:sym typeface="Arial"/>
            </a:endParaRPr>
          </a:p>
        </p:txBody>
      </p:sp>
      <p:sp>
        <p:nvSpPr>
          <p:cNvPr id="209" name="Google Shape;209;p7"/>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a:t>QMS non-</a:t>
            </a:r>
            <a:r>
              <a:rPr lang="fr-FR" err="1"/>
              <a:t>lab</a:t>
            </a:r>
            <a:r>
              <a:rPr lang="fr-FR"/>
              <a:t> </a:t>
            </a:r>
            <a:r>
              <a:rPr lang="fr-FR" err="1"/>
              <a:t>testing</a:t>
            </a:r>
            <a:r>
              <a:rPr lang="fr-FR"/>
              <a:t> sites; training package – v1.0 | process control (QC, </a:t>
            </a:r>
            <a:r>
              <a:rPr lang="fr-FR" err="1"/>
              <a:t>Proficiency</a:t>
            </a:r>
            <a:r>
              <a:rPr lang="fr-FR"/>
              <a:t> </a:t>
            </a:r>
            <a:r>
              <a:rPr lang="fr-FR" err="1"/>
              <a:t>Testing</a:t>
            </a:r>
            <a:r>
              <a:rPr lang="fr-FR"/>
              <a:t>/EQA </a:t>
            </a:r>
            <a:r>
              <a:rPr lang="fr-FR" err="1"/>
              <a:t>schemes</a:t>
            </a:r>
          </a:p>
          <a:p>
            <a:pPr marL="0" lvl="0" indent="0" algn="l">
              <a:lnSpc>
                <a:spcPct val="100000"/>
              </a:lnSpc>
              <a:spcBef>
                <a:spcPts val="0"/>
              </a:spcBef>
              <a:spcAft>
                <a:spcPts val="0"/>
              </a:spcAft>
              <a:buNone/>
            </a:pPr>
            <a:endParaRPr lang="fr-FR"/>
          </a:p>
        </p:txBody>
      </p:sp>
      <p:sp>
        <p:nvSpPr>
          <p:cNvPr id="2" name="ZoneTexte 1">
            <a:extLst>
              <a:ext uri="{FF2B5EF4-FFF2-40B4-BE49-F238E27FC236}">
                <a16:creationId xmlns:a16="http://schemas.microsoft.com/office/drawing/2014/main" id="{223F29A0-B3F5-5F99-2DB4-573A435692B9}"/>
              </a:ext>
            </a:extLst>
          </p:cNvPr>
          <p:cNvSpPr txBox="1"/>
          <p:nvPr/>
        </p:nvSpPr>
        <p:spPr>
          <a:xfrm>
            <a:off x="1500908" y="3890818"/>
            <a:ext cx="1198349"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b="1" dirty="0"/>
              <a:t>INVALID</a:t>
            </a:r>
          </a:p>
          <a:p>
            <a:endParaRPr lang="fr-F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
          <p:cNvSpPr txBox="1">
            <a:spLocks noGrp="1"/>
          </p:cNvSpPr>
          <p:nvPr>
            <p:ph type="body" idx="1"/>
          </p:nvPr>
        </p:nvSpPr>
        <p:spPr>
          <a:xfrm>
            <a:off x="402347" y="925929"/>
            <a:ext cx="11486147" cy="5220037"/>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200"/>
              <a:buChar char="•"/>
            </a:pPr>
            <a:r>
              <a:rPr lang="fr-FR" sz="2200" b="1" dirty="0">
                <a:latin typeface="Calibri"/>
                <a:ea typeface="Calibri"/>
                <a:cs typeface="Calibri"/>
                <a:sym typeface="Calibri"/>
              </a:rPr>
              <a:t>Objective: </a:t>
            </a:r>
            <a:r>
              <a:rPr lang="fr-FR" sz="2200" dirty="0">
                <a:latin typeface="Calibri"/>
                <a:ea typeface="Calibri"/>
                <a:cs typeface="Calibri"/>
                <a:sym typeface="Calibri"/>
              </a:rPr>
              <a:t>Check if the test kit </a:t>
            </a:r>
            <a:r>
              <a:rPr lang="fr-FR" sz="2200" dirty="0" err="1">
                <a:latin typeface="Calibri"/>
                <a:ea typeface="Calibri"/>
                <a:cs typeface="Calibri"/>
                <a:sym typeface="Calibri"/>
              </a:rPr>
              <a:t>is</a:t>
            </a:r>
            <a:r>
              <a:rPr lang="fr-FR" sz="2200" dirty="0">
                <a:latin typeface="Calibri"/>
                <a:ea typeface="Calibri"/>
                <a:cs typeface="Calibri"/>
                <a:sym typeface="Calibri"/>
              </a:rPr>
              <a:t> </a:t>
            </a:r>
            <a:r>
              <a:rPr lang="fr-FR" sz="2200" dirty="0" err="1">
                <a:latin typeface="Calibri"/>
                <a:ea typeface="Calibri"/>
                <a:cs typeface="Calibri"/>
                <a:sym typeface="Calibri"/>
              </a:rPr>
              <a:t>working</a:t>
            </a:r>
            <a:r>
              <a:rPr lang="fr-FR" sz="2200" dirty="0">
                <a:latin typeface="Calibri"/>
                <a:ea typeface="Calibri"/>
                <a:cs typeface="Calibri"/>
                <a:sym typeface="Calibri"/>
              </a:rPr>
              <a:t> </a:t>
            </a:r>
            <a:r>
              <a:rPr lang="fr-FR" sz="2200" dirty="0" err="1">
                <a:latin typeface="Calibri"/>
                <a:ea typeface="Calibri"/>
                <a:cs typeface="Calibri"/>
                <a:sym typeface="Calibri"/>
              </a:rPr>
              <a:t>adequately</a:t>
            </a:r>
            <a:r>
              <a:rPr lang="fr-FR" sz="2200" dirty="0">
                <a:latin typeface="Calibri"/>
                <a:ea typeface="Calibri"/>
                <a:cs typeface="Calibri"/>
                <a:sym typeface="Calibri"/>
              </a:rPr>
              <a:t> </a:t>
            </a:r>
            <a:r>
              <a:rPr lang="fr-FR" sz="2200" dirty="0" err="1">
                <a:latin typeface="Calibri"/>
                <a:ea typeface="Calibri"/>
                <a:cs typeface="Calibri"/>
                <a:sym typeface="Calibri"/>
              </a:rPr>
              <a:t>using</a:t>
            </a:r>
            <a:r>
              <a:rPr lang="fr-FR" sz="2200" dirty="0">
                <a:latin typeface="Calibri"/>
                <a:ea typeface="Calibri"/>
                <a:cs typeface="Calibri"/>
                <a:sym typeface="Calibri"/>
              </a:rPr>
              <a:t> a panel of </a:t>
            </a:r>
            <a:r>
              <a:rPr lang="fr-FR" sz="2200" dirty="0" err="1">
                <a:latin typeface="Calibri"/>
                <a:ea typeface="Calibri"/>
                <a:cs typeface="Calibri"/>
                <a:sym typeface="Calibri"/>
              </a:rPr>
              <a:t>known</a:t>
            </a:r>
            <a:r>
              <a:rPr lang="fr-FR" sz="2200" dirty="0">
                <a:latin typeface="Calibri"/>
                <a:ea typeface="Calibri"/>
                <a:cs typeface="Calibri"/>
                <a:sym typeface="Calibri"/>
              </a:rPr>
              <a:t> </a:t>
            </a:r>
            <a:r>
              <a:rPr lang="fr-FR" sz="2200" dirty="0" err="1">
                <a:latin typeface="Calibri"/>
                <a:ea typeface="Calibri"/>
                <a:cs typeface="Calibri"/>
                <a:sym typeface="Calibri"/>
              </a:rPr>
              <a:t>samples</a:t>
            </a:r>
            <a:r>
              <a:rPr lang="fr-FR" sz="2200" dirty="0">
                <a:latin typeface="Calibri"/>
                <a:ea typeface="Calibri"/>
                <a:cs typeface="Calibri"/>
                <a:sym typeface="Calibri"/>
              </a:rPr>
              <a:t> (</a:t>
            </a:r>
            <a:r>
              <a:rPr lang="fr-FR" sz="2200" dirty="0" err="1">
                <a:latin typeface="Calibri"/>
                <a:ea typeface="Calibri"/>
                <a:cs typeface="Calibri"/>
                <a:sym typeface="Calibri"/>
              </a:rPr>
              <a:t>result</a:t>
            </a:r>
            <a:r>
              <a:rPr lang="fr-FR" sz="2200" dirty="0">
                <a:latin typeface="Calibri"/>
                <a:ea typeface="Calibri"/>
                <a:cs typeface="Calibri"/>
                <a:sym typeface="Calibri"/>
              </a:rPr>
              <a:t> </a:t>
            </a:r>
            <a:r>
              <a:rPr lang="fr-FR" sz="2200" dirty="0" err="1">
                <a:latin typeface="Calibri"/>
                <a:ea typeface="Calibri"/>
                <a:cs typeface="Calibri"/>
                <a:sym typeface="Calibri"/>
              </a:rPr>
              <a:t>should</a:t>
            </a:r>
            <a:r>
              <a:rPr lang="fr-FR" sz="2200" dirty="0">
                <a:latin typeface="Calibri"/>
                <a:ea typeface="Calibri"/>
                <a:cs typeface="Calibri"/>
                <a:sym typeface="Calibri"/>
              </a:rPr>
              <a:t> </a:t>
            </a:r>
            <a:r>
              <a:rPr lang="fr-FR" sz="2200" dirty="0" err="1">
                <a:latin typeface="Calibri"/>
                <a:ea typeface="Calibri"/>
                <a:cs typeface="Calibri"/>
                <a:sym typeface="Calibri"/>
              </a:rPr>
              <a:t>be</a:t>
            </a:r>
            <a:r>
              <a:rPr lang="fr-FR" sz="2200" dirty="0">
                <a:latin typeface="Calibri"/>
                <a:ea typeface="Calibri"/>
                <a:cs typeface="Calibri"/>
                <a:sym typeface="Calibri"/>
              </a:rPr>
              <a:t> the </a:t>
            </a:r>
            <a:r>
              <a:rPr lang="fr-FR" sz="2200" dirty="0" err="1">
                <a:latin typeface="Calibri"/>
                <a:ea typeface="Calibri"/>
                <a:cs typeface="Calibri"/>
                <a:sym typeface="Calibri"/>
              </a:rPr>
              <a:t>expected</a:t>
            </a:r>
            <a:r>
              <a:rPr lang="fr-FR" sz="2200" dirty="0">
                <a:latin typeface="Calibri"/>
                <a:ea typeface="Calibri"/>
                <a:cs typeface="Calibri"/>
                <a:sym typeface="Calibri"/>
              </a:rPr>
              <a:t> one).</a:t>
            </a:r>
            <a:endParaRPr dirty="0"/>
          </a:p>
          <a:p>
            <a:pPr marL="228600" lvl="0" indent="-228600" algn="l" rtl="0">
              <a:lnSpc>
                <a:spcPct val="110000"/>
              </a:lnSpc>
              <a:spcBef>
                <a:spcPts val="1000"/>
              </a:spcBef>
              <a:spcAft>
                <a:spcPts val="0"/>
              </a:spcAft>
              <a:buSzPts val="2200"/>
              <a:buChar char="•"/>
            </a:pPr>
            <a:r>
              <a:rPr lang="fr-FR" sz="2200" b="1" dirty="0">
                <a:latin typeface="Calibri"/>
                <a:ea typeface="Calibri"/>
                <a:cs typeface="Calibri"/>
                <a:sym typeface="Calibri"/>
              </a:rPr>
              <a:t>Minimum </a:t>
            </a:r>
            <a:r>
              <a:rPr lang="fr-FR" sz="2200" b="1" dirty="0" err="1">
                <a:latin typeface="Calibri"/>
                <a:ea typeface="Calibri"/>
                <a:cs typeface="Calibri"/>
                <a:sym typeface="Calibri"/>
              </a:rPr>
              <a:t>frequency</a:t>
            </a:r>
            <a:r>
              <a:rPr lang="fr-FR" sz="2200" b="1" dirty="0">
                <a:latin typeface="Calibri"/>
                <a:ea typeface="Calibri"/>
                <a:cs typeface="Calibri"/>
                <a:sym typeface="Calibri"/>
              </a:rPr>
              <a:t> of EQC</a:t>
            </a:r>
            <a:r>
              <a:rPr lang="fr-FR" sz="2200" dirty="0">
                <a:latin typeface="Calibri"/>
                <a:ea typeface="Calibri"/>
                <a:cs typeface="Calibri"/>
                <a:sym typeface="Calibri"/>
              </a:rPr>
              <a:t>: </a:t>
            </a:r>
            <a:r>
              <a:rPr lang="fr-FR" sz="2200" dirty="0" err="1">
                <a:latin typeface="Calibri"/>
                <a:ea typeface="Calibri"/>
                <a:cs typeface="Calibri"/>
                <a:sym typeface="Calibri"/>
              </a:rPr>
              <a:t>each</a:t>
            </a:r>
            <a:r>
              <a:rPr lang="fr-FR" sz="2200" dirty="0">
                <a:latin typeface="Calibri"/>
                <a:ea typeface="Calibri"/>
                <a:cs typeface="Calibri"/>
                <a:sym typeface="Calibri"/>
              </a:rPr>
              <a:t> </a:t>
            </a:r>
            <a:r>
              <a:rPr lang="fr-FR" sz="2200" dirty="0" err="1">
                <a:latin typeface="Calibri"/>
                <a:ea typeface="Calibri"/>
                <a:cs typeface="Calibri"/>
                <a:sym typeface="Calibri"/>
              </a:rPr>
              <a:t>testing</a:t>
            </a:r>
            <a:r>
              <a:rPr lang="fr-FR" sz="2200" dirty="0">
                <a:latin typeface="Calibri"/>
                <a:ea typeface="Calibri"/>
                <a:cs typeface="Calibri"/>
                <a:sym typeface="Calibri"/>
              </a:rPr>
              <a:t> site </a:t>
            </a:r>
            <a:r>
              <a:rPr lang="fr-FR" sz="2200" dirty="0" err="1">
                <a:latin typeface="Calibri"/>
                <a:ea typeface="Calibri"/>
                <a:cs typeface="Calibri"/>
                <a:sym typeface="Calibri"/>
              </a:rPr>
              <a:t>should</a:t>
            </a:r>
            <a:r>
              <a:rPr lang="fr-FR" sz="2200" dirty="0">
                <a:latin typeface="Calibri"/>
                <a:ea typeface="Calibri"/>
                <a:cs typeface="Calibri"/>
                <a:sym typeface="Calibri"/>
              </a:rPr>
              <a:t> </a:t>
            </a:r>
            <a:r>
              <a:rPr lang="fr-FR" sz="2200" dirty="0" err="1">
                <a:latin typeface="Calibri"/>
                <a:ea typeface="Calibri"/>
                <a:cs typeface="Calibri"/>
                <a:sym typeface="Calibri"/>
              </a:rPr>
              <a:t>perform</a:t>
            </a:r>
            <a:r>
              <a:rPr lang="fr-FR" sz="2200" dirty="0">
                <a:latin typeface="Calibri"/>
                <a:ea typeface="Calibri"/>
                <a:cs typeface="Calibri"/>
                <a:sym typeface="Calibri"/>
              </a:rPr>
              <a:t> EQC</a:t>
            </a:r>
            <a:endParaRPr dirty="0"/>
          </a:p>
          <a:p>
            <a:pPr marL="685800" lvl="1" indent="-228600" algn="l" rtl="0">
              <a:lnSpc>
                <a:spcPct val="110000"/>
              </a:lnSpc>
              <a:spcBef>
                <a:spcPts val="500"/>
              </a:spcBef>
              <a:spcAft>
                <a:spcPts val="0"/>
              </a:spcAft>
              <a:buSzPts val="2000"/>
              <a:buChar char="•"/>
            </a:pPr>
            <a:r>
              <a:rPr lang="fr-FR" sz="2000" dirty="0" err="1">
                <a:latin typeface="Calibri"/>
                <a:ea typeface="Calibri"/>
                <a:cs typeface="Calibri"/>
                <a:sym typeface="Calibri"/>
              </a:rPr>
              <a:t>Every</a:t>
            </a:r>
            <a:r>
              <a:rPr lang="fr-FR" sz="2000" dirty="0">
                <a:latin typeface="Calibri"/>
                <a:ea typeface="Calibri"/>
                <a:cs typeface="Calibri"/>
                <a:sym typeface="Calibri"/>
              </a:rPr>
              <a:t> new user, </a:t>
            </a:r>
            <a:endParaRPr dirty="0"/>
          </a:p>
          <a:p>
            <a:pPr marL="685800" lvl="1" indent="-228600" algn="l" rtl="0">
              <a:lnSpc>
                <a:spcPct val="110000"/>
              </a:lnSpc>
              <a:spcBef>
                <a:spcPts val="500"/>
              </a:spcBef>
              <a:spcAft>
                <a:spcPts val="0"/>
              </a:spcAft>
              <a:buSzPts val="2000"/>
              <a:buChar char="•"/>
            </a:pPr>
            <a:r>
              <a:rPr lang="fr-FR" sz="2000" dirty="0" err="1">
                <a:latin typeface="Calibri"/>
                <a:ea typeface="Calibri"/>
                <a:cs typeface="Calibri"/>
                <a:sym typeface="Calibri"/>
              </a:rPr>
              <a:t>Every</a:t>
            </a:r>
            <a:r>
              <a:rPr lang="fr-FR" sz="2000" dirty="0">
                <a:latin typeface="Calibri"/>
                <a:ea typeface="Calibri"/>
                <a:cs typeface="Calibri"/>
                <a:sym typeface="Calibri"/>
              </a:rPr>
              <a:t> new batch and </a:t>
            </a:r>
            <a:endParaRPr dirty="0"/>
          </a:p>
          <a:p>
            <a:pPr marL="685800" lvl="1" indent="-228600" algn="l" rtl="0">
              <a:lnSpc>
                <a:spcPct val="110000"/>
              </a:lnSpc>
              <a:spcBef>
                <a:spcPts val="500"/>
              </a:spcBef>
              <a:spcAft>
                <a:spcPts val="0"/>
              </a:spcAft>
              <a:buSzPts val="2000"/>
              <a:buChar char="•"/>
            </a:pPr>
            <a:r>
              <a:rPr lang="fr-FR" sz="2000" dirty="0">
                <a:latin typeface="Calibri"/>
                <a:ea typeface="Calibri"/>
                <a:cs typeface="Calibri"/>
                <a:sym typeface="Calibri"/>
              </a:rPr>
              <a:t>In case of </a:t>
            </a:r>
            <a:r>
              <a:rPr lang="fr-FR" sz="2000" dirty="0" err="1">
                <a:latin typeface="Calibri"/>
                <a:ea typeface="Calibri"/>
                <a:cs typeface="Calibri"/>
                <a:sym typeface="Calibri"/>
              </a:rPr>
              <a:t>any</a:t>
            </a:r>
            <a:r>
              <a:rPr lang="fr-FR" sz="2000" dirty="0">
                <a:latin typeface="Calibri"/>
                <a:ea typeface="Calibri"/>
                <a:cs typeface="Calibri"/>
                <a:sym typeface="Calibri"/>
              </a:rPr>
              <a:t> </a:t>
            </a:r>
            <a:r>
              <a:rPr lang="fr-FR" sz="2000" dirty="0" err="1">
                <a:latin typeface="Calibri"/>
                <a:ea typeface="Calibri"/>
                <a:cs typeface="Calibri"/>
                <a:sym typeface="Calibri"/>
              </a:rPr>
              <a:t>storage</a:t>
            </a:r>
            <a:r>
              <a:rPr lang="fr-FR" sz="2000" dirty="0">
                <a:latin typeface="Calibri"/>
                <a:ea typeface="Calibri"/>
                <a:cs typeface="Calibri"/>
                <a:sym typeface="Calibri"/>
              </a:rPr>
              <a:t> condition </a:t>
            </a:r>
            <a:r>
              <a:rPr lang="fr-FR" sz="2000" dirty="0" err="1">
                <a:latin typeface="Calibri"/>
                <a:ea typeface="Calibri"/>
                <a:cs typeface="Calibri"/>
                <a:sym typeface="Calibri"/>
              </a:rPr>
              <a:t>breaches</a:t>
            </a:r>
            <a:r>
              <a:rPr lang="fr-FR" sz="2000" dirty="0">
                <a:latin typeface="Calibri"/>
                <a:ea typeface="Calibri"/>
                <a:cs typeface="Calibri"/>
                <a:sym typeface="Calibri"/>
              </a:rPr>
              <a:t> (</a:t>
            </a:r>
            <a:r>
              <a:rPr lang="fr-FR" sz="2000" dirty="0" err="1">
                <a:latin typeface="Calibri"/>
                <a:ea typeface="Calibri"/>
                <a:cs typeface="Calibri"/>
                <a:sym typeface="Calibri"/>
              </a:rPr>
              <a:t>during</a:t>
            </a:r>
            <a:r>
              <a:rPr lang="fr-FR" sz="2000" dirty="0">
                <a:latin typeface="Calibri"/>
                <a:ea typeface="Calibri"/>
                <a:cs typeface="Calibri"/>
                <a:sym typeface="Calibri"/>
              </a:rPr>
              <a:t> transportation or </a:t>
            </a:r>
            <a:r>
              <a:rPr lang="fr-FR" sz="2000" dirty="0" err="1">
                <a:latin typeface="Calibri"/>
                <a:ea typeface="Calibri"/>
                <a:cs typeface="Calibri"/>
                <a:sym typeface="Calibri"/>
              </a:rPr>
              <a:t>storage</a:t>
            </a:r>
            <a:r>
              <a:rPr lang="fr-FR" sz="2000" dirty="0">
                <a:latin typeface="Calibri"/>
                <a:ea typeface="Calibri"/>
                <a:cs typeface="Calibri"/>
                <a:sym typeface="Calibri"/>
              </a:rPr>
              <a:t>)</a:t>
            </a:r>
            <a:endParaRPr sz="2000" dirty="0">
              <a:latin typeface="Calibri"/>
              <a:ea typeface="Calibri"/>
              <a:cs typeface="Calibri"/>
              <a:sym typeface="Calibri"/>
            </a:endParaRPr>
          </a:p>
          <a:p>
            <a:pPr marL="228600" lvl="0" indent="-228600" algn="l" rtl="0">
              <a:lnSpc>
                <a:spcPct val="110000"/>
              </a:lnSpc>
              <a:spcBef>
                <a:spcPts val="1000"/>
              </a:spcBef>
              <a:spcAft>
                <a:spcPts val="0"/>
              </a:spcAft>
              <a:buSzPts val="2200"/>
              <a:buChar char="•"/>
            </a:pPr>
            <a:r>
              <a:rPr lang="fr-FR" sz="2200" b="1" dirty="0">
                <a:latin typeface="Calibri"/>
                <a:ea typeface="Calibri"/>
                <a:cs typeface="Calibri"/>
                <a:sym typeface="Calibri"/>
              </a:rPr>
              <a:t>QC </a:t>
            </a:r>
            <a:r>
              <a:rPr lang="fr-FR" sz="2200" b="1" dirty="0" err="1">
                <a:latin typeface="Calibri"/>
                <a:ea typeface="Calibri"/>
                <a:cs typeface="Calibri"/>
                <a:sym typeface="Calibri"/>
              </a:rPr>
              <a:t>material</a:t>
            </a:r>
            <a:r>
              <a:rPr lang="fr-FR" sz="2200" b="1" dirty="0">
                <a:latin typeface="Calibri"/>
                <a:ea typeface="Calibri"/>
                <a:cs typeface="Calibri"/>
                <a:sym typeface="Calibri"/>
              </a:rPr>
              <a:t> : panel of at least 1 Pos and 1 </a:t>
            </a:r>
            <a:r>
              <a:rPr lang="fr-FR" sz="2200" b="1" dirty="0" err="1">
                <a:latin typeface="Calibri"/>
                <a:ea typeface="Calibri"/>
                <a:cs typeface="Calibri"/>
                <a:sym typeface="Calibri"/>
              </a:rPr>
              <a:t>Neg</a:t>
            </a:r>
            <a:r>
              <a:rPr lang="fr-FR" sz="2200" b="1" dirty="0">
                <a:latin typeface="Calibri"/>
                <a:ea typeface="Calibri"/>
                <a:cs typeface="Calibri"/>
                <a:sym typeface="Calibri"/>
              </a:rPr>
              <a:t> </a:t>
            </a:r>
            <a:r>
              <a:rPr lang="fr-FR" sz="2200" b="1" dirty="0" err="1">
                <a:latin typeface="Calibri"/>
                <a:ea typeface="Calibri"/>
                <a:cs typeface="Calibri"/>
                <a:sym typeface="Calibri"/>
              </a:rPr>
              <a:t>sample</a:t>
            </a:r>
            <a:endParaRPr sz="2000" b="1" dirty="0" err="1">
              <a:latin typeface="Calibri"/>
              <a:ea typeface="Calibri"/>
              <a:cs typeface="Calibri"/>
              <a:sym typeface="Calibri"/>
            </a:endParaRPr>
          </a:p>
          <a:p>
            <a:pPr marL="685800" lvl="1" indent="-228600" algn="l" rtl="0">
              <a:lnSpc>
                <a:spcPct val="110000"/>
              </a:lnSpc>
              <a:spcBef>
                <a:spcPts val="500"/>
              </a:spcBef>
              <a:spcAft>
                <a:spcPts val="0"/>
              </a:spcAft>
              <a:buSzPts val="2000"/>
              <a:buChar char="•"/>
            </a:pPr>
            <a:r>
              <a:rPr lang="fr-FR" sz="2000" dirty="0">
                <a:latin typeface="Calibri"/>
                <a:ea typeface="Calibri"/>
                <a:cs typeface="Calibri"/>
                <a:sym typeface="Calibri"/>
              </a:rPr>
              <a:t>Commercial solutions, </a:t>
            </a:r>
            <a:r>
              <a:rPr lang="fr-FR" sz="2000" dirty="0" err="1">
                <a:latin typeface="Calibri"/>
                <a:ea typeface="Calibri"/>
                <a:cs typeface="Calibri"/>
                <a:sym typeface="Calibri"/>
              </a:rPr>
              <a:t>locally</a:t>
            </a:r>
            <a:r>
              <a:rPr lang="fr-FR" sz="2000" dirty="0">
                <a:latin typeface="Calibri"/>
                <a:ea typeface="Calibri"/>
                <a:cs typeface="Calibri"/>
                <a:sym typeface="Calibri"/>
              </a:rPr>
              <a:t> </a:t>
            </a:r>
            <a:r>
              <a:rPr lang="fr-FR" sz="2000" dirty="0" err="1">
                <a:latin typeface="Calibri"/>
                <a:ea typeface="Calibri"/>
                <a:cs typeface="Calibri"/>
                <a:sym typeface="Calibri"/>
              </a:rPr>
              <a:t>produced</a:t>
            </a:r>
            <a:r>
              <a:rPr lang="fr-FR" sz="2000" dirty="0">
                <a:latin typeface="Calibri"/>
                <a:ea typeface="Calibri"/>
                <a:cs typeface="Calibri"/>
                <a:sym typeface="Calibri"/>
              </a:rPr>
              <a:t> and </a:t>
            </a:r>
            <a:r>
              <a:rPr lang="fr-FR" sz="2000" dirty="0" err="1">
                <a:latin typeface="Calibri"/>
                <a:ea typeface="Calibri"/>
                <a:cs typeface="Calibri"/>
                <a:sym typeface="Calibri"/>
              </a:rPr>
              <a:t>nationally</a:t>
            </a:r>
            <a:r>
              <a:rPr lang="fr-FR" sz="2000" dirty="0">
                <a:latin typeface="Calibri"/>
                <a:ea typeface="Calibri"/>
                <a:cs typeface="Calibri"/>
                <a:sym typeface="Calibri"/>
              </a:rPr>
              <a:t> </a:t>
            </a:r>
            <a:r>
              <a:rPr lang="fr-FR" sz="2000" dirty="0" err="1">
                <a:latin typeface="Calibri"/>
                <a:ea typeface="Calibri"/>
                <a:cs typeface="Calibri"/>
                <a:sym typeface="Calibri"/>
              </a:rPr>
              <a:t>validated</a:t>
            </a:r>
            <a:r>
              <a:rPr lang="fr-FR" sz="2000" dirty="0">
                <a:latin typeface="Calibri"/>
                <a:ea typeface="Calibri"/>
                <a:cs typeface="Calibri"/>
                <a:sym typeface="Calibri"/>
              </a:rPr>
              <a:t>, </a:t>
            </a:r>
            <a:r>
              <a:rPr lang="fr-FR" sz="2000" dirty="0" err="1">
                <a:latin typeface="Calibri"/>
                <a:ea typeface="Calibri"/>
                <a:cs typeface="Calibri"/>
                <a:sym typeface="Calibri"/>
              </a:rPr>
              <a:t>closest</a:t>
            </a:r>
            <a:r>
              <a:rPr lang="fr-FR" sz="2000" dirty="0">
                <a:latin typeface="Calibri"/>
                <a:ea typeface="Calibri"/>
                <a:cs typeface="Calibri"/>
                <a:sym typeface="Calibri"/>
              </a:rPr>
              <a:t> site </a:t>
            </a:r>
            <a:r>
              <a:rPr lang="fr-FR" sz="2000" dirty="0" err="1">
                <a:latin typeface="Calibri"/>
                <a:ea typeface="Calibri"/>
                <a:cs typeface="Calibri"/>
                <a:sym typeface="Calibri"/>
              </a:rPr>
              <a:t>well</a:t>
            </a:r>
            <a:r>
              <a:rPr lang="fr-FR" sz="2000" dirty="0">
                <a:latin typeface="Calibri"/>
                <a:ea typeface="Calibri"/>
                <a:cs typeface="Calibri"/>
                <a:sym typeface="Calibri"/>
              </a:rPr>
              <a:t> </a:t>
            </a:r>
            <a:r>
              <a:rPr lang="fr-FR" sz="2000" dirty="0" err="1">
                <a:latin typeface="Calibri"/>
                <a:ea typeface="Calibri"/>
                <a:cs typeface="Calibri"/>
                <a:sym typeface="Calibri"/>
              </a:rPr>
              <a:t>stored</a:t>
            </a:r>
            <a:r>
              <a:rPr lang="fr-FR" sz="2000" dirty="0">
                <a:latin typeface="Calibri"/>
                <a:ea typeface="Calibri"/>
                <a:cs typeface="Calibri"/>
                <a:sym typeface="Calibri"/>
              </a:rPr>
              <a:t> </a:t>
            </a:r>
            <a:r>
              <a:rPr lang="fr-FR" sz="2000" dirty="0" err="1">
                <a:latin typeface="Calibri"/>
                <a:ea typeface="Calibri"/>
                <a:cs typeface="Calibri"/>
                <a:sym typeface="Calibri"/>
              </a:rPr>
              <a:t>samples</a:t>
            </a:r>
            <a:endParaRPr dirty="0" err="1"/>
          </a:p>
          <a:p>
            <a:pPr marL="685800" lvl="1" indent="-228600" algn="l" rtl="0">
              <a:lnSpc>
                <a:spcPct val="110000"/>
              </a:lnSpc>
              <a:spcBef>
                <a:spcPts val="500"/>
              </a:spcBef>
              <a:spcAft>
                <a:spcPts val="0"/>
              </a:spcAft>
              <a:buSzPts val="2000"/>
              <a:buChar char="•"/>
            </a:pPr>
            <a:r>
              <a:rPr lang="fr-FR" sz="2000" dirty="0" err="1">
                <a:latin typeface="Calibri"/>
                <a:ea typeface="Calibri"/>
                <a:cs typeface="Calibri"/>
                <a:sym typeface="Calibri"/>
              </a:rPr>
              <a:t>Liquid</a:t>
            </a:r>
            <a:r>
              <a:rPr lang="fr-FR" sz="2000" dirty="0">
                <a:latin typeface="Calibri"/>
                <a:ea typeface="Calibri"/>
                <a:cs typeface="Calibri"/>
                <a:sym typeface="Calibri"/>
              </a:rPr>
              <a:t> (</a:t>
            </a:r>
            <a:r>
              <a:rPr lang="fr-FR" sz="2000" dirty="0" err="1">
                <a:latin typeface="Calibri"/>
                <a:ea typeface="Calibri"/>
                <a:cs typeface="Calibri"/>
                <a:sym typeface="Calibri"/>
              </a:rPr>
              <a:t>stored</a:t>
            </a:r>
            <a:r>
              <a:rPr lang="fr-FR" sz="2000" dirty="0">
                <a:latin typeface="Calibri"/>
                <a:ea typeface="Calibri"/>
                <a:cs typeface="Calibri"/>
                <a:sym typeface="Calibri"/>
              </a:rPr>
              <a:t> in </a:t>
            </a:r>
            <a:r>
              <a:rPr lang="fr-FR" sz="2000" dirty="0" err="1">
                <a:latin typeface="Calibri"/>
                <a:ea typeface="Calibri"/>
                <a:cs typeface="Calibri"/>
                <a:sym typeface="Calibri"/>
              </a:rPr>
              <a:t>fridge</a:t>
            </a:r>
            <a:r>
              <a:rPr lang="fr-FR" sz="2000" dirty="0">
                <a:latin typeface="Calibri"/>
                <a:ea typeface="Calibri"/>
                <a:cs typeface="Calibri"/>
                <a:sym typeface="Calibri"/>
              </a:rPr>
              <a:t>), freeze or Dry Tube </a:t>
            </a:r>
            <a:r>
              <a:rPr lang="fr-FR" sz="2000" dirty="0" err="1">
                <a:latin typeface="Calibri"/>
                <a:ea typeface="Calibri"/>
                <a:cs typeface="Calibri"/>
                <a:sym typeface="Calibri"/>
              </a:rPr>
              <a:t>Specimen</a:t>
            </a:r>
            <a:r>
              <a:rPr lang="fr-FR" sz="2000" dirty="0">
                <a:latin typeface="Calibri"/>
                <a:ea typeface="Calibri"/>
                <a:cs typeface="Calibri"/>
                <a:sym typeface="Calibri"/>
              </a:rPr>
              <a:t> (DTS)</a:t>
            </a:r>
            <a:endParaRPr dirty="0"/>
          </a:p>
          <a:p>
            <a:pPr marL="685800" lvl="1" indent="-228600" algn="l" rtl="0">
              <a:lnSpc>
                <a:spcPct val="110000"/>
              </a:lnSpc>
              <a:spcBef>
                <a:spcPts val="500"/>
              </a:spcBef>
              <a:spcAft>
                <a:spcPts val="0"/>
              </a:spcAft>
              <a:buSzPts val="2200"/>
              <a:buChar char="•"/>
            </a:pPr>
            <a:r>
              <a:rPr lang="fr-FR" sz="2000" dirty="0">
                <a:latin typeface="Calibri"/>
                <a:ea typeface="Calibri"/>
                <a:cs typeface="Calibri"/>
                <a:sym typeface="Calibri"/>
              </a:rPr>
              <a:t>Can </a:t>
            </a:r>
            <a:r>
              <a:rPr lang="fr-FR" sz="2000" dirty="0" err="1">
                <a:latin typeface="Calibri"/>
                <a:ea typeface="Calibri"/>
                <a:cs typeface="Calibri"/>
                <a:sym typeface="Calibri"/>
              </a:rPr>
              <a:t>be</a:t>
            </a:r>
            <a:r>
              <a:rPr lang="fr-FR" sz="2000" dirty="0">
                <a:latin typeface="Calibri"/>
                <a:ea typeface="Calibri"/>
                <a:cs typeface="Calibri"/>
                <a:sym typeface="Calibri"/>
              </a:rPr>
              <a:t> single or multi </a:t>
            </a:r>
            <a:r>
              <a:rPr lang="fr-FR" sz="2000" dirty="0" err="1">
                <a:latin typeface="Calibri"/>
                <a:ea typeface="Calibri"/>
                <a:cs typeface="Calibri"/>
                <a:sym typeface="Calibri"/>
              </a:rPr>
              <a:t>diseases</a:t>
            </a:r>
            <a:r>
              <a:rPr lang="fr-FR" sz="2000" dirty="0">
                <a:latin typeface="Calibri"/>
                <a:ea typeface="Calibri"/>
                <a:cs typeface="Calibri"/>
                <a:sym typeface="Calibri"/>
              </a:rPr>
              <a:t> (to support </a:t>
            </a:r>
            <a:r>
              <a:rPr lang="fr-FR" sz="2000" dirty="0" err="1">
                <a:latin typeface="Calibri"/>
                <a:ea typeface="Calibri"/>
                <a:cs typeface="Calibri"/>
                <a:sym typeface="Calibri"/>
              </a:rPr>
              <a:t>integration</a:t>
            </a:r>
            <a:r>
              <a:rPr lang="fr-FR" sz="2000" dirty="0">
                <a:latin typeface="Calibri"/>
                <a:ea typeface="Calibri"/>
                <a:cs typeface="Calibri"/>
                <a:sym typeface="Calibri"/>
              </a:rPr>
              <a:t> of </a:t>
            </a:r>
            <a:r>
              <a:rPr lang="fr-FR" sz="2000" dirty="0" err="1">
                <a:latin typeface="Calibri"/>
                <a:ea typeface="Calibri"/>
                <a:cs typeface="Calibri"/>
                <a:sym typeface="Calibri"/>
              </a:rPr>
              <a:t>testing</a:t>
            </a:r>
            <a:r>
              <a:rPr lang="fr-FR" sz="2000" dirty="0">
                <a:latin typeface="Calibri"/>
                <a:ea typeface="Calibri"/>
                <a:cs typeface="Calibri"/>
                <a:sym typeface="Calibri"/>
              </a:rPr>
              <a:t>)</a:t>
            </a:r>
            <a:endParaRPr sz="2000" dirty="0"/>
          </a:p>
          <a:p>
            <a:pPr marL="685800" lvl="1" indent="-228600" algn="l" rtl="0">
              <a:lnSpc>
                <a:spcPct val="110000"/>
              </a:lnSpc>
              <a:spcBef>
                <a:spcPts val="500"/>
              </a:spcBef>
              <a:spcAft>
                <a:spcPts val="0"/>
              </a:spcAft>
              <a:buSzPts val="2200"/>
              <a:buChar char="•"/>
            </a:pPr>
            <a:r>
              <a:rPr lang="fr-FR" sz="2000" dirty="0">
                <a:latin typeface="Calibri"/>
                <a:ea typeface="Calibri"/>
                <a:cs typeface="Calibri"/>
                <a:sym typeface="Calibri"/>
              </a:rPr>
              <a:t>Must </a:t>
            </a:r>
            <a:r>
              <a:rPr lang="fr-FR" sz="2000" dirty="0" err="1">
                <a:latin typeface="Calibri"/>
                <a:ea typeface="Calibri"/>
                <a:cs typeface="Calibri"/>
                <a:sym typeface="Calibri"/>
              </a:rPr>
              <a:t>be</a:t>
            </a:r>
            <a:r>
              <a:rPr lang="fr-FR" sz="2000" dirty="0">
                <a:latin typeface="Calibri"/>
                <a:ea typeface="Calibri"/>
                <a:cs typeface="Calibri"/>
                <a:sym typeface="Calibri"/>
              </a:rPr>
              <a:t> </a:t>
            </a:r>
            <a:r>
              <a:rPr lang="fr-FR" sz="2000" dirty="0" err="1">
                <a:latin typeface="Calibri"/>
                <a:ea typeface="Calibri"/>
                <a:cs typeface="Calibri"/>
                <a:sym typeface="Calibri"/>
              </a:rPr>
              <a:t>processed</a:t>
            </a:r>
            <a:r>
              <a:rPr lang="fr-FR" sz="2000" dirty="0">
                <a:latin typeface="Calibri"/>
                <a:ea typeface="Calibri"/>
                <a:cs typeface="Calibri"/>
                <a:sym typeface="Calibri"/>
              </a:rPr>
              <a:t> </a:t>
            </a:r>
            <a:r>
              <a:rPr lang="fr-FR" sz="2000" dirty="0" err="1">
                <a:latin typeface="Calibri"/>
                <a:ea typeface="Calibri"/>
                <a:cs typeface="Calibri"/>
                <a:sym typeface="Calibri"/>
              </a:rPr>
              <a:t>with</a:t>
            </a:r>
            <a:r>
              <a:rPr lang="fr-FR" sz="2000" dirty="0">
                <a:latin typeface="Calibri"/>
                <a:ea typeface="Calibri"/>
                <a:cs typeface="Calibri"/>
                <a:sym typeface="Calibri"/>
              </a:rPr>
              <a:t> </a:t>
            </a:r>
            <a:r>
              <a:rPr lang="fr-FR" sz="2000" dirty="0" err="1">
                <a:latin typeface="Calibri"/>
                <a:ea typeface="Calibri"/>
                <a:cs typeface="Calibri"/>
                <a:sym typeface="Calibri"/>
              </a:rPr>
              <a:t>exactly</a:t>
            </a:r>
            <a:r>
              <a:rPr lang="fr-FR" sz="2000" dirty="0">
                <a:latin typeface="Calibri"/>
                <a:ea typeface="Calibri"/>
                <a:cs typeface="Calibri"/>
                <a:sym typeface="Calibri"/>
              </a:rPr>
              <a:t> </a:t>
            </a:r>
            <a:r>
              <a:rPr lang="fr-FR" sz="2000" dirty="0" err="1">
                <a:latin typeface="Calibri"/>
                <a:ea typeface="Calibri"/>
                <a:cs typeface="Calibri"/>
                <a:sym typeface="Calibri"/>
              </a:rPr>
              <a:t>same</a:t>
            </a:r>
            <a:r>
              <a:rPr lang="fr-FR" sz="2000" dirty="0">
                <a:latin typeface="Calibri"/>
                <a:ea typeface="Calibri"/>
                <a:cs typeface="Calibri"/>
                <a:sym typeface="Calibri"/>
              </a:rPr>
              <a:t> </a:t>
            </a:r>
            <a:r>
              <a:rPr lang="fr-FR" sz="2000" dirty="0" err="1">
                <a:latin typeface="Calibri"/>
                <a:ea typeface="Calibri"/>
                <a:cs typeface="Calibri"/>
                <a:sym typeface="Calibri"/>
              </a:rPr>
              <a:t>procedure</a:t>
            </a:r>
            <a:r>
              <a:rPr lang="fr-FR" sz="2000" dirty="0">
                <a:latin typeface="Calibri"/>
                <a:ea typeface="Calibri"/>
                <a:cs typeface="Calibri"/>
                <a:sym typeface="Calibri"/>
              </a:rPr>
              <a:t> as patient </a:t>
            </a:r>
            <a:r>
              <a:rPr lang="fr-FR" sz="2000" dirty="0" err="1">
                <a:latin typeface="Calibri"/>
                <a:ea typeface="Calibri"/>
                <a:cs typeface="Calibri"/>
                <a:sym typeface="Calibri"/>
              </a:rPr>
              <a:t>samples</a:t>
            </a:r>
            <a:r>
              <a:rPr lang="fr-FR" sz="2000" dirty="0">
                <a:latin typeface="Calibri"/>
                <a:ea typeface="Calibri"/>
                <a:cs typeface="Calibri"/>
                <a:sym typeface="Calibri"/>
              </a:rPr>
              <a:t>.</a:t>
            </a:r>
            <a:r>
              <a:rPr lang="fr-FR" sz="2200" dirty="0">
                <a:latin typeface="Calibri"/>
                <a:ea typeface="Calibri"/>
                <a:cs typeface="Calibri"/>
                <a:sym typeface="Calibri"/>
              </a:rPr>
              <a:t> </a:t>
            </a:r>
            <a:endParaRPr dirty="0"/>
          </a:p>
        </p:txBody>
      </p:sp>
      <p:sp>
        <p:nvSpPr>
          <p:cNvPr id="216" name="Google Shape;216;p8"/>
          <p:cNvSpPr txBox="1">
            <a:spLocks noGrp="1"/>
          </p:cNvSpPr>
          <p:nvPr>
            <p:ph type="title"/>
          </p:nvPr>
        </p:nvSpPr>
        <p:spPr>
          <a:xfrm>
            <a:off x="402348" y="-16884"/>
            <a:ext cx="10515600" cy="942814"/>
          </a:xfrm>
          <a:prstGeom prst="rect">
            <a:avLst/>
          </a:prstGeom>
          <a:noFill/>
          <a:ln>
            <a:noFill/>
          </a:ln>
        </p:spPr>
        <p:txBody>
          <a:bodyPr spcFirstLastPara="1" wrap="square" lIns="0" tIns="0" rIns="0" bIns="0" anchor="ctr" anchorCtr="0">
            <a:noAutofit/>
          </a:bodyPr>
          <a:lstStyle/>
          <a:p>
            <a:pPr marL="168910" lvl="0" indent="0" algn="l" rtl="0">
              <a:lnSpc>
                <a:spcPct val="90000"/>
              </a:lnSpc>
              <a:spcBef>
                <a:spcPts val="0"/>
              </a:spcBef>
              <a:spcAft>
                <a:spcPts val="0"/>
              </a:spcAft>
              <a:buClr>
                <a:schemeClr val="accent1"/>
              </a:buClr>
              <a:buSzPts val="3600"/>
              <a:buFont typeface="Calibri"/>
              <a:buNone/>
            </a:pPr>
            <a:r>
              <a:rPr lang="fr-FR">
                <a:latin typeface="Calibri"/>
                <a:ea typeface="Calibri"/>
                <a:cs typeface="Calibri"/>
                <a:sym typeface="Calibri"/>
              </a:rPr>
              <a:t>External Quality control (EQC)</a:t>
            </a:r>
            <a:endParaRPr>
              <a:latin typeface="Calibri"/>
              <a:ea typeface="Calibri"/>
              <a:cs typeface="Calibri"/>
              <a:sym typeface="Calibri"/>
            </a:endParaRPr>
          </a:p>
        </p:txBody>
      </p:sp>
      <p:sp>
        <p:nvSpPr>
          <p:cNvPr id="217" name="Google Shape;217;p8"/>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title"/>
          </p:nvPr>
        </p:nvSpPr>
        <p:spPr>
          <a:xfrm>
            <a:off x="224956" y="181730"/>
            <a:ext cx="11892915" cy="604653"/>
          </a:xfrm>
          <a:prstGeom prst="rect">
            <a:avLst/>
          </a:prstGeom>
          <a:noFill/>
          <a:ln>
            <a:noFill/>
          </a:ln>
        </p:spPr>
        <p:txBody>
          <a:bodyPr spcFirstLastPara="1" wrap="square" lIns="0" tIns="50150" rIns="0" bIns="0" anchor="b" anchorCtr="0">
            <a:spAutoFit/>
          </a:bodyPr>
          <a:lstStyle/>
          <a:p>
            <a:pPr marL="12700" lvl="0" indent="0" algn="l" rtl="0">
              <a:lnSpc>
                <a:spcPct val="100000"/>
              </a:lnSpc>
              <a:spcBef>
                <a:spcPts val="0"/>
              </a:spcBef>
              <a:spcAft>
                <a:spcPts val="0"/>
              </a:spcAft>
              <a:buClr>
                <a:schemeClr val="accent1"/>
              </a:buClr>
              <a:buSzPts val="3600"/>
              <a:buFont typeface="Calibri"/>
              <a:buNone/>
            </a:pPr>
            <a:r>
              <a:rPr lang="fr-FR">
                <a:latin typeface="Calibri"/>
                <a:ea typeface="Calibri"/>
                <a:cs typeface="Calibri"/>
                <a:sym typeface="Calibri"/>
              </a:rPr>
              <a:t>Appropriate EQC Specimens and storage</a:t>
            </a:r>
            <a:endParaRPr>
              <a:latin typeface="Calibri"/>
              <a:ea typeface="Calibri"/>
              <a:cs typeface="Calibri"/>
              <a:sym typeface="Calibri"/>
            </a:endParaRPr>
          </a:p>
        </p:txBody>
      </p:sp>
      <p:sp>
        <p:nvSpPr>
          <p:cNvPr id="223" name="Google Shape;223;p9"/>
          <p:cNvSpPr txBox="1">
            <a:spLocks noGrp="1"/>
          </p:cNvSpPr>
          <p:nvPr>
            <p:ph type="sldNum" idx="12"/>
          </p:nvPr>
        </p:nvSpPr>
        <p:spPr>
          <a:xfrm>
            <a:off x="11646379" y="6551354"/>
            <a:ext cx="246536" cy="212725"/>
          </a:xfrm>
          <a:prstGeom prst="rect">
            <a:avLst/>
          </a:prstGeom>
          <a:noFill/>
          <a:ln>
            <a:noFill/>
          </a:ln>
        </p:spPr>
        <p:txBody>
          <a:bodyPr spcFirstLastPara="1" wrap="square" lIns="0" tIns="0" rIns="0" bIns="0" anchor="t" anchorCtr="0">
            <a:spAutoFit/>
          </a:bodyPr>
          <a:lstStyle/>
          <a:p>
            <a:pPr marL="115570" marR="0" lvl="0" indent="0" algn="l" rtl="0">
              <a:lnSpc>
                <a:spcPct val="103333"/>
              </a:lnSpc>
              <a:spcBef>
                <a:spcPts val="0"/>
              </a:spcBef>
              <a:spcAft>
                <a:spcPts val="0"/>
              </a:spcAft>
              <a:buSzPts val="1200"/>
              <a:buNone/>
            </a:pPr>
            <a:fld id="{00000000-1234-1234-1234-123412341234}" type="slidenum">
              <a:rPr lang="fr-FR" sz="1200" b="0" i="0">
                <a:solidFill>
                  <a:srgbClr val="888888"/>
                </a:solidFill>
                <a:latin typeface="Calibri"/>
                <a:ea typeface="Calibri"/>
                <a:cs typeface="Calibri"/>
                <a:sym typeface="Calibri"/>
              </a:rPr>
              <a:t>9</a:t>
            </a:fld>
            <a:endParaRPr sz="1200" b="0" i="0">
              <a:solidFill>
                <a:srgbClr val="888888"/>
              </a:solidFill>
              <a:latin typeface="Arial"/>
              <a:ea typeface="Arial"/>
              <a:cs typeface="Arial"/>
              <a:sym typeface="Arial"/>
            </a:endParaRPr>
          </a:p>
        </p:txBody>
      </p:sp>
      <p:sp>
        <p:nvSpPr>
          <p:cNvPr id="224" name="Google Shape;224;p9"/>
          <p:cNvSpPr txBox="1"/>
          <p:nvPr/>
        </p:nvSpPr>
        <p:spPr>
          <a:xfrm>
            <a:off x="149542" y="874531"/>
            <a:ext cx="12042458" cy="5016117"/>
          </a:xfrm>
          <a:prstGeom prst="rect">
            <a:avLst/>
          </a:prstGeom>
          <a:noFill/>
          <a:ln>
            <a:noFill/>
          </a:ln>
        </p:spPr>
        <p:txBody>
          <a:bodyPr spcFirstLastPara="1" wrap="square" lIns="0" tIns="67925" rIns="0" bIns="0" anchor="t" anchorCtr="0">
            <a:spAutoFit/>
          </a:bodyPr>
          <a:lstStyle/>
          <a:p>
            <a:pPr marL="494665" marR="1311910" lvl="0" indent="-457200" algn="l" rtl="0">
              <a:lnSpc>
                <a:spcPct val="100000"/>
              </a:lnSpc>
              <a:spcBef>
                <a:spcPts val="0"/>
              </a:spcBef>
              <a:spcAft>
                <a:spcPts val="0"/>
              </a:spcAft>
              <a:buClr>
                <a:schemeClr val="dk1"/>
              </a:buClr>
              <a:buSzPts val="2400"/>
              <a:buFont typeface="Arial"/>
              <a:buChar char="•"/>
            </a:pPr>
            <a:r>
              <a:rPr lang="fr-FR" sz="2400" b="1" i="0" u="none" strike="noStrike" cap="none">
                <a:solidFill>
                  <a:schemeClr val="dk1"/>
                </a:solidFill>
                <a:latin typeface="Calibri"/>
                <a:ea typeface="Calibri"/>
                <a:cs typeface="Calibri"/>
                <a:sym typeface="Calibri"/>
              </a:rPr>
              <a:t>Venous whole blood is stable:</a:t>
            </a:r>
            <a:endParaRPr sz="1400" b="0" i="0" u="none" strike="noStrike" cap="none">
              <a:solidFill>
                <a:srgbClr val="000000"/>
              </a:solidFill>
              <a:latin typeface="Arial"/>
              <a:ea typeface="Arial"/>
              <a:cs typeface="Arial"/>
              <a:sym typeface="Arial"/>
            </a:endParaRPr>
          </a:p>
          <a:p>
            <a:pPr marL="951864" marR="1311910" lvl="1" indent="-457198" algn="l" rtl="0">
              <a:lnSpc>
                <a:spcPct val="100000"/>
              </a:lnSpc>
              <a:spcBef>
                <a:spcPts val="535"/>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between 2°C - 8°C: 3 days</a:t>
            </a:r>
            <a:endParaRPr sz="2400" b="0" i="0" u="none" strike="noStrike" cap="none">
              <a:solidFill>
                <a:schemeClr val="dk1"/>
              </a:solidFill>
              <a:latin typeface="Calibri"/>
              <a:ea typeface="Calibri"/>
              <a:cs typeface="Calibri"/>
              <a:sym typeface="Calibri"/>
            </a:endParaRPr>
          </a:p>
          <a:p>
            <a:pPr marL="494665" marR="1311910" lvl="0" indent="-457200" algn="l" rtl="0">
              <a:lnSpc>
                <a:spcPct val="100000"/>
              </a:lnSpc>
              <a:spcBef>
                <a:spcPts val="535"/>
              </a:spcBef>
              <a:spcAft>
                <a:spcPts val="0"/>
              </a:spcAft>
              <a:buClr>
                <a:schemeClr val="dk1"/>
              </a:buClr>
              <a:buSzPts val="2400"/>
              <a:buFont typeface="Arial"/>
              <a:buChar char="•"/>
            </a:pPr>
            <a:r>
              <a:rPr lang="fr-FR" sz="2400" b="1" i="0" u="none" strike="noStrike" cap="none">
                <a:solidFill>
                  <a:schemeClr val="dk1"/>
                </a:solidFill>
                <a:latin typeface="Calibri"/>
                <a:ea typeface="Calibri"/>
                <a:cs typeface="Calibri"/>
                <a:sym typeface="Calibri"/>
              </a:rPr>
              <a:t>Plasma and serum are stable:</a:t>
            </a:r>
            <a:endParaRPr sz="1400" b="0" i="0" u="none" strike="noStrike" cap="none">
              <a:solidFill>
                <a:srgbClr val="000000"/>
              </a:solidFill>
              <a:latin typeface="Arial"/>
              <a:ea typeface="Arial"/>
              <a:cs typeface="Arial"/>
              <a:sym typeface="Arial"/>
            </a:endParaRPr>
          </a:p>
          <a:p>
            <a:pPr marL="951864" marR="1311910" lvl="1" indent="-457198" algn="l" rtl="0">
              <a:lnSpc>
                <a:spcPct val="100000"/>
              </a:lnSpc>
              <a:spcBef>
                <a:spcPts val="535"/>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between 2°C - 8°C: 5 days</a:t>
            </a:r>
            <a:endParaRPr sz="2400" b="0" i="0" u="none" strike="noStrike" cap="none">
              <a:solidFill>
                <a:schemeClr val="dk1"/>
              </a:solidFill>
              <a:latin typeface="Calibri"/>
              <a:ea typeface="Calibri"/>
              <a:cs typeface="Calibri"/>
              <a:sym typeface="Calibri"/>
            </a:endParaRPr>
          </a:p>
          <a:p>
            <a:pPr marL="951864" marR="1311910" lvl="1" indent="-457198" algn="l" rtl="0">
              <a:lnSpc>
                <a:spcPct val="100000"/>
              </a:lnSpc>
              <a:spcBef>
                <a:spcPts val="535"/>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At -20°C: 6 months</a:t>
            </a:r>
            <a:endParaRPr sz="2400" b="0" i="0" u="none" strike="noStrike" cap="none">
              <a:solidFill>
                <a:schemeClr val="dk1"/>
              </a:solidFill>
              <a:latin typeface="Calibri"/>
              <a:ea typeface="Calibri"/>
              <a:cs typeface="Calibri"/>
              <a:sym typeface="Calibri"/>
            </a:endParaRPr>
          </a:p>
          <a:p>
            <a:pPr marL="266700" marR="1311910" lvl="0" indent="-229234" algn="l" rtl="0">
              <a:lnSpc>
                <a:spcPct val="100000"/>
              </a:lnSpc>
              <a:spcBef>
                <a:spcPts val="535"/>
              </a:spcBef>
              <a:spcAft>
                <a:spcPts val="0"/>
              </a:spcAft>
              <a:buClr>
                <a:srgbClr val="000000"/>
              </a:buClr>
              <a:buSzPts val="2400"/>
              <a:buFont typeface="Arial"/>
              <a:buNone/>
            </a:pPr>
            <a:r>
              <a:rPr lang="fr-FR" sz="2400" b="0" i="0" u="none" strike="noStrike" cap="none">
                <a:solidFill>
                  <a:schemeClr val="dk1"/>
                </a:solidFill>
                <a:latin typeface="Calibri"/>
                <a:ea typeface="Calibri"/>
                <a:cs typeface="Calibri"/>
                <a:sym typeface="Calibri"/>
              </a:rPr>
              <a:t>   Frozen serum/plasma must be thaw at room temperature, 5 freeze/thawn cycles are allowed, Discard leftover specimens after the 5</a:t>
            </a:r>
            <a:r>
              <a:rPr lang="fr-FR" sz="2400" b="0" i="0" u="none" strike="noStrike" cap="none" baseline="30000">
                <a:solidFill>
                  <a:schemeClr val="dk1"/>
                </a:solidFill>
                <a:latin typeface="Calibri"/>
                <a:ea typeface="Calibri"/>
                <a:cs typeface="Calibri"/>
                <a:sym typeface="Calibri"/>
              </a:rPr>
              <a:t>th </a:t>
            </a:r>
            <a:r>
              <a:rPr lang="fr-FR" sz="2400" b="0" i="0" u="none" strike="noStrike" cap="none">
                <a:solidFill>
                  <a:schemeClr val="dk1"/>
                </a:solidFill>
                <a:latin typeface="Calibri"/>
                <a:ea typeface="Calibri"/>
                <a:cs typeface="Calibri"/>
                <a:sym typeface="Calibri"/>
              </a:rPr>
              <a:t>thaw</a:t>
            </a:r>
            <a:endParaRPr sz="2400" b="0" i="0" u="none" strike="noStrike" cap="none">
              <a:solidFill>
                <a:schemeClr val="dk1"/>
              </a:solidFill>
              <a:latin typeface="Calibri"/>
              <a:ea typeface="Calibri"/>
              <a:cs typeface="Calibri"/>
              <a:sym typeface="Calibri"/>
            </a:endParaRPr>
          </a:p>
          <a:p>
            <a:pPr marL="494665" marR="187325" lvl="0" indent="-457200" algn="l" rtl="0">
              <a:lnSpc>
                <a:spcPct val="100000"/>
              </a:lnSpc>
              <a:spcBef>
                <a:spcPts val="1095"/>
              </a:spcBef>
              <a:spcAft>
                <a:spcPts val="0"/>
              </a:spcAft>
              <a:buClr>
                <a:schemeClr val="dk1"/>
              </a:buClr>
              <a:buSzPts val="2400"/>
              <a:buFont typeface="Arial"/>
              <a:buChar char="•"/>
            </a:pPr>
            <a:r>
              <a:rPr lang="fr-FR" sz="2400" b="1" i="0" u="none" strike="noStrike" cap="none">
                <a:solidFill>
                  <a:schemeClr val="dk1"/>
                </a:solidFill>
                <a:latin typeface="Calibri"/>
                <a:ea typeface="Calibri"/>
                <a:cs typeface="Calibri"/>
                <a:sym typeface="Calibri"/>
              </a:rPr>
              <a:t>Dried Tube Specimen (DTS) </a:t>
            </a:r>
            <a:r>
              <a:rPr lang="fr-FR" sz="2400" b="0" i="0" u="none" strike="noStrike" cap="none">
                <a:solidFill>
                  <a:schemeClr val="dk1"/>
                </a:solidFill>
                <a:latin typeface="Calibri"/>
                <a:ea typeface="Calibri"/>
                <a:cs typeface="Calibri"/>
                <a:sym typeface="Calibri"/>
              </a:rPr>
              <a:t>has been validated for use as an alternative to plasma/serum QC</a:t>
            </a:r>
            <a:endParaRPr sz="2400" b="0" i="0" u="none" strike="noStrike" cap="none">
              <a:solidFill>
                <a:schemeClr val="dk1"/>
              </a:solidFill>
              <a:latin typeface="Calibri"/>
              <a:ea typeface="Calibri"/>
              <a:cs typeface="Calibri"/>
              <a:sym typeface="Calibri"/>
            </a:endParaRPr>
          </a:p>
          <a:p>
            <a:pPr marL="951864" marR="187325" lvl="1" indent="-457198" algn="l" rtl="0">
              <a:lnSpc>
                <a:spcPct val="100000"/>
              </a:lnSpc>
              <a:spcBef>
                <a:spcPts val="1095"/>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Shipped at room temperature and rehydrated upon receipt at the test site</a:t>
            </a:r>
            <a:endParaRPr sz="1400" b="0" i="0" u="none" strike="noStrike" cap="none">
              <a:solidFill>
                <a:srgbClr val="000000"/>
              </a:solidFill>
              <a:latin typeface="Arial"/>
              <a:ea typeface="Arial"/>
              <a:cs typeface="Arial"/>
              <a:sym typeface="Arial"/>
            </a:endParaRPr>
          </a:p>
          <a:p>
            <a:pPr marL="951864" marR="187325" lvl="1" indent="-457198" algn="l" rtl="0">
              <a:lnSpc>
                <a:spcPct val="100000"/>
              </a:lnSpc>
              <a:spcBef>
                <a:spcPts val="1095"/>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between 2°C - 8°C: 3 days</a:t>
            </a:r>
            <a:endParaRPr sz="2400" b="0" i="0" u="none" strike="noStrike" cap="none">
              <a:solidFill>
                <a:schemeClr val="dk1"/>
              </a:solidFill>
              <a:latin typeface="Calibri"/>
              <a:ea typeface="Calibri"/>
              <a:cs typeface="Calibri"/>
              <a:sym typeface="Calibri"/>
            </a:endParaRPr>
          </a:p>
          <a:p>
            <a:pPr marL="951864" marR="187325" lvl="1" indent="-457198" algn="l" rtl="0">
              <a:lnSpc>
                <a:spcPct val="100000"/>
              </a:lnSpc>
              <a:spcBef>
                <a:spcPts val="1095"/>
              </a:spcBef>
              <a:spcAft>
                <a:spcPts val="0"/>
              </a:spcAft>
              <a:buClr>
                <a:schemeClr val="dk1"/>
              </a:buClr>
              <a:buSzPts val="2400"/>
              <a:buFont typeface="Arial"/>
              <a:buChar char="•"/>
            </a:pPr>
            <a:r>
              <a:rPr lang="fr-FR" sz="2400" b="0" i="0" u="none" strike="noStrike" cap="none">
                <a:solidFill>
                  <a:schemeClr val="dk1"/>
                </a:solidFill>
                <a:latin typeface="Calibri"/>
                <a:ea typeface="Calibri"/>
                <a:cs typeface="Calibri"/>
                <a:sym typeface="Calibri"/>
              </a:rPr>
              <a:t>At -20°C: 12 months</a:t>
            </a:r>
            <a:endParaRPr sz="2400" b="0" i="0" u="none" strike="noStrike" cap="none">
              <a:solidFill>
                <a:schemeClr val="dk1"/>
              </a:solidFill>
              <a:latin typeface="Calibri"/>
              <a:ea typeface="Calibri"/>
              <a:cs typeface="Calibri"/>
              <a:sym typeface="Calibri"/>
            </a:endParaRPr>
          </a:p>
        </p:txBody>
      </p:sp>
      <p:sp>
        <p:nvSpPr>
          <p:cNvPr id="225" name="Google Shape;225;p9"/>
          <p:cNvSpPr txBox="1">
            <a:spLocks noGrp="1"/>
          </p:cNvSpPr>
          <p:nvPr>
            <p:ph type="ftr" idx="11"/>
          </p:nvPr>
        </p:nvSpPr>
        <p:spPr>
          <a:xfrm>
            <a:off x="866775" y="6311900"/>
            <a:ext cx="7315200" cy="501650"/>
          </a:xfrm>
          <a:prstGeom prst="rect">
            <a:avLst/>
          </a:prstGeom>
          <a:noFill/>
          <a:ln>
            <a:noFill/>
          </a:ln>
        </p:spPr>
        <p:txBody>
          <a:bodyPr spcFirstLastPara="1" wrap="square" lIns="0" tIns="0" rIns="0" bIns="0" anchor="ctr" anchorCtr="0">
            <a:noAutofit/>
          </a:bodyPr>
          <a:lstStyle/>
          <a:p>
            <a:r>
              <a:rPr lang="fr-FR" dirty="0"/>
              <a:t>QMS non-</a:t>
            </a:r>
            <a:r>
              <a:rPr lang="fr-FR" dirty="0" err="1"/>
              <a:t>lab</a:t>
            </a:r>
            <a:r>
              <a:rPr lang="fr-FR" dirty="0"/>
              <a:t> </a:t>
            </a:r>
            <a:r>
              <a:rPr lang="fr-FR" dirty="0" err="1"/>
              <a:t>testing</a:t>
            </a:r>
            <a:r>
              <a:rPr lang="fr-FR" dirty="0"/>
              <a:t> sites; training package – v1.0 | process control (QC, </a:t>
            </a:r>
            <a:r>
              <a:rPr lang="fr-FR" dirty="0" err="1"/>
              <a:t>Proficiency</a:t>
            </a:r>
            <a:r>
              <a:rPr lang="fr-FR" dirty="0"/>
              <a:t> </a:t>
            </a:r>
            <a:r>
              <a:rPr lang="fr-FR" dirty="0" err="1"/>
              <a:t>Testing</a:t>
            </a:r>
            <a:r>
              <a:rPr lang="fr-FR" dirty="0"/>
              <a:t>/EQA </a:t>
            </a:r>
            <a:r>
              <a:rPr lang="fr-FR" dirty="0" err="1"/>
              <a:t>schemes</a:t>
            </a:r>
          </a:p>
          <a:p>
            <a:pPr marL="0" lvl="0" indent="0" algn="l">
              <a:lnSpc>
                <a:spcPct val="100000"/>
              </a:lnSpc>
              <a:spcBef>
                <a:spcPts val="0"/>
              </a:spcBef>
              <a:spcAft>
                <a:spcPts val="0"/>
              </a:spcAft>
              <a:buNone/>
            </a:pPr>
            <a:endParaRPr lang="fr-FR"/>
          </a:p>
        </p:txBody>
      </p:sp>
    </p:spTree>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23</Slides>
  <Notes>23</Notes>
  <HiddenSlides>0</HiddenSlide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Office Theme</vt:lpstr>
      <vt:lpstr>Présentation PowerPoint</vt:lpstr>
      <vt:lpstr>Learning objectives</vt:lpstr>
      <vt:lpstr>Globally: Quality of testing …</vt:lpstr>
      <vt:lpstr>Quality assurance and process control – set of activities</vt:lpstr>
      <vt:lpstr>Quality Assurance Cycle</vt:lpstr>
      <vt:lpstr>Different types of Quality Control (QC)</vt:lpstr>
      <vt:lpstr>Built-in IQC- Control line</vt:lpstr>
      <vt:lpstr>External Quality control (EQC)</vt:lpstr>
      <vt:lpstr>Appropriate EQC Specimens and storage</vt:lpstr>
      <vt:lpstr>Maintaining EQC Records</vt:lpstr>
      <vt:lpstr>External Quality Assessment</vt:lpstr>
      <vt:lpstr>Unsatisfactory EQA results must Lead to Corrective Actions</vt:lpstr>
      <vt:lpstr>Proficiency Testing program Cycle</vt:lpstr>
      <vt:lpstr> PT Data management systems: paper or digitalized</vt:lpstr>
      <vt:lpstr>Roles and Responsibilities</vt:lpstr>
      <vt:lpstr>Proficiency Testing Sample Types</vt:lpstr>
      <vt:lpstr>Example of Country PT program Cycle</vt:lpstr>
      <vt:lpstr>Présentation PowerPoint</vt:lpstr>
      <vt:lpstr>DTS PT Pack is sent to testing within pre-define timelines</vt:lpstr>
      <vt:lpstr>DTS Reconstitution, Testing and Reporting Procedure </vt:lpstr>
      <vt:lpstr>Storage and Handling of DTS QC Specimens</vt:lpstr>
      <vt:lpstr>Présentation PowerPoint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 ROSS PAPA</dc:creator>
  <cp:revision>28</cp:revision>
  <dcterms:created xsi:type="dcterms:W3CDTF">2020-10-08T10:02:18Z</dcterms:created>
  <dcterms:modified xsi:type="dcterms:W3CDTF">2025-10-02T15:17:50Z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6A65E97E-EC4D-494F-9756-111A6EBC98F5</vt:lpwstr>
  </property>
  <property fmtid="{D5CDD505-2E9C-101B-9397-08002B2CF9AE}" pid="4" name="ArticulatePath">
    <vt:lpwstr>https://worldhealthorg-my.sharepoint.com/personal/traorez_who_int/Documents/Track changes_EN/4_SARS-CoV-2 RDT_OpenWHO_04_Quality_v1.1_AT</vt:lpwstr>
  </property>
</Properties>
</file>