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0"/>
  </p:notesMasterIdLst>
  <p:handoutMasterIdLst>
    <p:handoutMasterId r:id="rId11"/>
  </p:handoutMasterIdLst>
  <p:sldIdLst>
    <p:sldId id="256" r:id="rId2"/>
    <p:sldId id="270" r:id="rId3"/>
    <p:sldId id="264" r:id="rId4"/>
    <p:sldId id="265" r:id="rId5"/>
    <p:sldId id="269" r:id="rId6"/>
    <p:sldId id="266" r:id="rId7"/>
    <p:sldId id="268" r:id="rId8"/>
    <p:sldId id="267" r:id="rId9"/>
  </p:sldIdLst>
  <p:sldSz cx="9144000" cy="6858000" type="screen4x3"/>
  <p:notesSz cx="6858000" cy="9144000"/>
  <p:defaultTextStyle>
    <a:defPPr rtl="0">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26C4B5C-4215-F344-8A76-5A964FD4AD5B}" name="Guest User" initials="GU" userId="S::urn:spo:anon#ff01ab5e1b4c3c0705618d8096c3a275d9a0727eecce310e62bd1a1110593ff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abine Citron Citron" initials="SC" lastIdx="1" clrIdx="0">
    <p:extLst>
      <p:ext uri="{19B8F6BF-5375-455C-9EA6-DF929625EA0E}">
        <p15:presenceInfo xmlns:p15="http://schemas.microsoft.com/office/powerpoint/2012/main" userId="d1ba213afba5bd5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7D22"/>
    <a:srgbClr val="969696"/>
    <a:srgbClr val="FFFFFF"/>
    <a:srgbClr val="EDEDEF"/>
    <a:srgbClr val="0366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6399"/>
    <p:restoredTop sz="82956"/>
  </p:normalViewPr>
  <p:slideViewPr>
    <p:cSldViewPr snapToGrid="0" snapToObjects="1">
      <p:cViewPr varScale="1">
        <p:scale>
          <a:sx n="94" d="100"/>
          <a:sy n="94" d="100"/>
        </p:scale>
        <p:origin x="1692" y="96"/>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17" Type="http://schemas.microsoft.com/office/2018/10/relationships/authors" Targe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BFC1157-7A08-AE42-871E-8F631D79F4A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de-DE"/>
          </a:p>
        </p:txBody>
      </p:sp>
      <p:sp>
        <p:nvSpPr>
          <p:cNvPr id="3" name="Date Placeholder 2">
            <a:extLst>
              <a:ext uri="{FF2B5EF4-FFF2-40B4-BE49-F238E27FC236}">
                <a16:creationId xmlns:a16="http://schemas.microsoft.com/office/drawing/2014/main" id="{1ED2B9E4-9D77-C149-A8DF-0F21A289303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3E5666A7-7EFA-1C45-85A8-F1EEF1456243}" type="datetimeFigureOut">
              <a:rPr lang="de-DE" smtClean="0"/>
              <a:t>21.01.2025</a:t>
            </a:fld>
            <a:endParaRPr lang="de-DE"/>
          </a:p>
        </p:txBody>
      </p:sp>
      <p:sp>
        <p:nvSpPr>
          <p:cNvPr id="4" name="Footer Placeholder 3">
            <a:extLst>
              <a:ext uri="{FF2B5EF4-FFF2-40B4-BE49-F238E27FC236}">
                <a16:creationId xmlns:a16="http://schemas.microsoft.com/office/drawing/2014/main" id="{23375214-E450-6642-B9DB-082E830D6D2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de-DE"/>
          </a:p>
        </p:txBody>
      </p:sp>
      <p:sp>
        <p:nvSpPr>
          <p:cNvPr id="5" name="Slide Number Placeholder 4">
            <a:extLst>
              <a:ext uri="{FF2B5EF4-FFF2-40B4-BE49-F238E27FC236}">
                <a16:creationId xmlns:a16="http://schemas.microsoft.com/office/drawing/2014/main" id="{FD292567-AF3F-4A4D-9CB4-618533FFEDD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51ED23F5-003A-854E-B0DA-F635AABBFE9A}" type="slidenum">
              <a:rPr lang="de-DE" smtClean="0"/>
              <a:t>‹#›</a:t>
            </a:fld>
            <a:endParaRPr lang="de-DE"/>
          </a:p>
        </p:txBody>
      </p:sp>
    </p:spTree>
    <p:extLst>
      <p:ext uri="{BB962C8B-B14F-4D97-AF65-F5344CB8AC3E}">
        <p14:creationId xmlns:p14="http://schemas.microsoft.com/office/powerpoint/2010/main" val="3620999999"/>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de-D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F83A9B77-EA52-1C47-8F03-3304CE373FBF}" type="datetimeFigureOut">
              <a:rPr lang="de-DE" smtClean="0"/>
              <a:t>21.01.2025</a:t>
            </a:fld>
            <a:endParaRPr lang="de-DE"/>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rtl="0"/>
            <a:endParaRPr lang="de-D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endParaRPr lang="de-D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de-D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82D55F8-74B9-B944-BD48-CDD90851A098}" type="slidenum">
              <a:rPr lang="de-DE" smtClean="0"/>
              <a:t>‹#›</a:t>
            </a:fld>
            <a:endParaRPr lang="de-DE"/>
          </a:p>
        </p:txBody>
      </p:sp>
    </p:spTree>
    <p:extLst>
      <p:ext uri="{BB962C8B-B14F-4D97-AF65-F5344CB8AC3E}">
        <p14:creationId xmlns:p14="http://schemas.microsoft.com/office/powerpoint/2010/main" val="577125250"/>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rtl="0"/>
            <a:endParaRPr lang="de-DE"/>
          </a:p>
        </p:txBody>
      </p:sp>
      <p:sp>
        <p:nvSpPr>
          <p:cNvPr id="5" name="Slide Number Placeholder 4"/>
          <p:cNvSpPr>
            <a:spLocks noGrp="1"/>
          </p:cNvSpPr>
          <p:nvPr>
            <p:ph type="sldNum" sz="quarter" idx="5"/>
          </p:nvPr>
        </p:nvSpPr>
        <p:spPr/>
        <p:txBody>
          <a:bodyPr/>
          <a:lstStyle/>
          <a:p>
            <a:pPr rtl="0"/>
            <a:fld id="{982D55F8-74B9-B944-BD48-CDD90851A098}" type="slidenum">
              <a:rPr lang="de-DE" smtClean="0"/>
              <a:t>1</a:t>
            </a:fld>
            <a:endParaRPr lang="de-DE"/>
          </a:p>
        </p:txBody>
      </p:sp>
    </p:spTree>
    <p:extLst>
      <p:ext uri="{BB962C8B-B14F-4D97-AF65-F5344CB8AC3E}">
        <p14:creationId xmlns:p14="http://schemas.microsoft.com/office/powerpoint/2010/main" val="18669770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Footer Placeholder 3"/>
          <p:cNvSpPr>
            <a:spLocks noGrp="1"/>
          </p:cNvSpPr>
          <p:nvPr>
            <p:ph type="ftr" sz="quarter" idx="4"/>
          </p:nvPr>
        </p:nvSpPr>
        <p:spPr/>
        <p:txBody>
          <a:bodyPr/>
          <a:lstStyle/>
          <a:p>
            <a:pPr rtl="0"/>
            <a:endParaRPr lang="de-DE"/>
          </a:p>
        </p:txBody>
      </p:sp>
      <p:sp>
        <p:nvSpPr>
          <p:cNvPr id="5" name="Slide Number Placeholder 4"/>
          <p:cNvSpPr>
            <a:spLocks noGrp="1"/>
          </p:cNvSpPr>
          <p:nvPr>
            <p:ph type="sldNum" sz="quarter" idx="5"/>
          </p:nvPr>
        </p:nvSpPr>
        <p:spPr/>
        <p:txBody>
          <a:bodyPr/>
          <a:lstStyle/>
          <a:p>
            <a:pPr rtl="0"/>
            <a:fld id="{982D55F8-74B9-B944-BD48-CDD90851A098}" type="slidenum">
              <a:rPr lang="de-DE" smtClean="0"/>
              <a:t>2</a:t>
            </a:fld>
            <a:endParaRPr lang="de-DE"/>
          </a:p>
        </p:txBody>
      </p:sp>
    </p:spTree>
    <p:extLst>
      <p:ext uri="{BB962C8B-B14F-4D97-AF65-F5344CB8AC3E}">
        <p14:creationId xmlns:p14="http://schemas.microsoft.com/office/powerpoint/2010/main" val="21317133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rtl="0"/>
            <a:endParaRPr lang="de-DE"/>
          </a:p>
        </p:txBody>
      </p:sp>
      <p:sp>
        <p:nvSpPr>
          <p:cNvPr id="5" name="Slide Number Placeholder 4"/>
          <p:cNvSpPr>
            <a:spLocks noGrp="1"/>
          </p:cNvSpPr>
          <p:nvPr>
            <p:ph type="sldNum" sz="quarter" idx="5"/>
          </p:nvPr>
        </p:nvSpPr>
        <p:spPr/>
        <p:txBody>
          <a:bodyPr/>
          <a:lstStyle/>
          <a:p>
            <a:pPr rtl="0"/>
            <a:fld id="{982D55F8-74B9-B944-BD48-CDD90851A098}" type="slidenum">
              <a:rPr lang="de-DE" smtClean="0"/>
              <a:t>3</a:t>
            </a:fld>
            <a:endParaRPr lang="de-DE"/>
          </a:p>
        </p:txBody>
      </p:sp>
    </p:spTree>
    <p:extLst>
      <p:ext uri="{BB962C8B-B14F-4D97-AF65-F5344CB8AC3E}">
        <p14:creationId xmlns:p14="http://schemas.microsoft.com/office/powerpoint/2010/main" val="29820666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Footer Placeholder 3"/>
          <p:cNvSpPr>
            <a:spLocks noGrp="1"/>
          </p:cNvSpPr>
          <p:nvPr>
            <p:ph type="ftr" sz="quarter" idx="4"/>
          </p:nvPr>
        </p:nvSpPr>
        <p:spPr/>
        <p:txBody>
          <a:bodyPr/>
          <a:lstStyle/>
          <a:p>
            <a:pPr rtl="0"/>
            <a:endParaRPr lang="de-DE"/>
          </a:p>
        </p:txBody>
      </p:sp>
      <p:sp>
        <p:nvSpPr>
          <p:cNvPr id="5" name="Slide Number Placeholder 4"/>
          <p:cNvSpPr>
            <a:spLocks noGrp="1"/>
          </p:cNvSpPr>
          <p:nvPr>
            <p:ph type="sldNum" sz="quarter" idx="5"/>
          </p:nvPr>
        </p:nvSpPr>
        <p:spPr/>
        <p:txBody>
          <a:bodyPr/>
          <a:lstStyle/>
          <a:p>
            <a:pPr rtl="0"/>
            <a:fld id="{982D55F8-74B9-B944-BD48-CDD90851A098}" type="slidenum">
              <a:rPr lang="de-DE" smtClean="0"/>
              <a:t>4</a:t>
            </a:fld>
            <a:endParaRPr lang="de-DE"/>
          </a:p>
        </p:txBody>
      </p:sp>
    </p:spTree>
    <p:extLst>
      <p:ext uri="{BB962C8B-B14F-4D97-AF65-F5344CB8AC3E}">
        <p14:creationId xmlns:p14="http://schemas.microsoft.com/office/powerpoint/2010/main" val="35206025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rtl="0"/>
            <a:endParaRPr lang="de-DE"/>
          </a:p>
        </p:txBody>
      </p:sp>
      <p:sp>
        <p:nvSpPr>
          <p:cNvPr id="5" name="Slide Number Placeholder 4"/>
          <p:cNvSpPr>
            <a:spLocks noGrp="1"/>
          </p:cNvSpPr>
          <p:nvPr>
            <p:ph type="sldNum" sz="quarter" idx="5"/>
          </p:nvPr>
        </p:nvSpPr>
        <p:spPr/>
        <p:txBody>
          <a:bodyPr/>
          <a:lstStyle/>
          <a:p>
            <a:pPr rtl="0"/>
            <a:fld id="{982D55F8-74B9-B944-BD48-CDD90851A098}" type="slidenum">
              <a:rPr lang="de-DE" smtClean="0"/>
              <a:t>7</a:t>
            </a:fld>
            <a:endParaRPr lang="de-DE"/>
          </a:p>
        </p:txBody>
      </p:sp>
    </p:spTree>
    <p:extLst>
      <p:ext uri="{BB962C8B-B14F-4D97-AF65-F5344CB8AC3E}">
        <p14:creationId xmlns:p14="http://schemas.microsoft.com/office/powerpoint/2010/main" val="32399146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rtl="0"/>
            <a:endParaRPr lang="de-DE"/>
          </a:p>
        </p:txBody>
      </p:sp>
      <p:sp>
        <p:nvSpPr>
          <p:cNvPr id="5" name="Slide Number Placeholder 4"/>
          <p:cNvSpPr>
            <a:spLocks noGrp="1"/>
          </p:cNvSpPr>
          <p:nvPr>
            <p:ph type="sldNum" sz="quarter" idx="5"/>
          </p:nvPr>
        </p:nvSpPr>
        <p:spPr/>
        <p:txBody>
          <a:bodyPr/>
          <a:lstStyle/>
          <a:p>
            <a:pPr rtl="0"/>
            <a:fld id="{982D55F8-74B9-B944-BD48-CDD90851A098}" type="slidenum">
              <a:rPr lang="de-DE" smtClean="0"/>
              <a:t>8</a:t>
            </a:fld>
            <a:endParaRPr lang="de-DE"/>
          </a:p>
        </p:txBody>
      </p:sp>
    </p:spTree>
    <p:extLst>
      <p:ext uri="{BB962C8B-B14F-4D97-AF65-F5344CB8AC3E}">
        <p14:creationId xmlns:p14="http://schemas.microsoft.com/office/powerpoint/2010/main" val="3278357592"/>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38629" y="1648326"/>
            <a:ext cx="4105671" cy="2387600"/>
          </a:xfrm>
        </p:spPr>
        <p:txBody>
          <a:bodyPr rtlCol="0" anchor="b"/>
          <a:lstStyle>
            <a:lvl1pPr algn="ctr">
              <a:defRPr sz="6000"/>
            </a:lvl1pPr>
          </a:lstStyle>
          <a:p>
            <a:pPr rtl="0"/>
            <a:r>
              <a:rPr lang="fr"/>
              <a:t>Click to edit Master title style</a:t>
            </a:r>
            <a:endParaRPr lang="en-US" dirty="0"/>
          </a:p>
        </p:txBody>
      </p:sp>
      <p:sp>
        <p:nvSpPr>
          <p:cNvPr id="3" name="Subtitle 2"/>
          <p:cNvSpPr>
            <a:spLocks noGrp="1"/>
          </p:cNvSpPr>
          <p:nvPr>
            <p:ph type="subTitle" idx="1"/>
          </p:nvPr>
        </p:nvSpPr>
        <p:spPr>
          <a:xfrm>
            <a:off x="4838630" y="4149945"/>
            <a:ext cx="4105671" cy="1059729"/>
          </a:xfrm>
        </p:spPr>
        <p:txBody>
          <a:bodyPr rtlCol="0">
            <a:normAutofit/>
          </a:bodyPr>
          <a:lstStyle>
            <a:lvl1pPr marL="0" indent="0" algn="ctr">
              <a:buNone/>
              <a:defRPr sz="3200" b="1">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fr"/>
              <a:t>Click to edit Master subtitle style</a:t>
            </a:r>
            <a:endParaRPr lang="en-US" dirty="0"/>
          </a:p>
        </p:txBody>
      </p:sp>
      <p:sp>
        <p:nvSpPr>
          <p:cNvPr id="6" name="Slide Number Placeholder 5"/>
          <p:cNvSpPr>
            <a:spLocks noGrp="1"/>
          </p:cNvSpPr>
          <p:nvPr>
            <p:ph type="sldNum" sz="quarter" idx="12"/>
          </p:nvPr>
        </p:nvSpPr>
        <p:spPr/>
        <p:txBody>
          <a:bodyPr rtlCol="0"/>
          <a:lstStyle/>
          <a:p>
            <a:pPr rtl="0"/>
            <a:fld id="{2D8ED6E9-3817-564D-8B05-0796ED399B7D}" type="slidenum">
              <a:rPr lang="de-DE" smtClean="0"/>
              <a:t>‹#›</a:t>
            </a:fld>
            <a:endParaRPr lang="de-DE" dirty="0"/>
          </a:p>
        </p:txBody>
      </p:sp>
      <p:pic>
        <p:nvPicPr>
          <p:cNvPr id="13" name="Picture 12" descr="A close up of a logo&#10;&#10;Description automatically generated">
            <a:extLst>
              <a:ext uri="{FF2B5EF4-FFF2-40B4-BE49-F238E27FC236}">
                <a16:creationId xmlns:a16="http://schemas.microsoft.com/office/drawing/2014/main" id="{F86F2F73-BE13-094D-A8C5-BA0477C35207}"/>
              </a:ext>
            </a:extLst>
          </p:cNvPr>
          <p:cNvPicPr>
            <a:picLocks noChangeAspect="1"/>
          </p:cNvPicPr>
          <p:nvPr userDrawn="1"/>
        </p:nvPicPr>
        <p:blipFill rotWithShape="1">
          <a:blip r:embed="rId2">
            <a:alphaModFix amt="59000"/>
            <a:extLst>
              <a:ext uri="{BEBA8EAE-BF5A-486C-A8C5-ECC9F3942E4B}">
                <a14:imgProps xmlns:a14="http://schemas.microsoft.com/office/drawing/2010/main">
                  <a14:imgLayer r:embed="rId3">
                    <a14:imgEffect>
                      <a14:brightnessContrast contrast="45000"/>
                    </a14:imgEffect>
                  </a14:imgLayer>
                </a14:imgProps>
              </a:ext>
            </a:extLst>
          </a:blip>
          <a:srcRect l="3672" t="3524" r="3615" b="13306"/>
          <a:stretch/>
        </p:blipFill>
        <p:spPr>
          <a:xfrm>
            <a:off x="78200" y="76966"/>
            <a:ext cx="4718389" cy="5982716"/>
          </a:xfrm>
          <a:prstGeom prst="rect">
            <a:avLst/>
          </a:prstGeom>
        </p:spPr>
      </p:pic>
    </p:spTree>
    <p:extLst>
      <p:ext uri="{BB962C8B-B14F-4D97-AF65-F5344CB8AC3E}">
        <p14:creationId xmlns:p14="http://schemas.microsoft.com/office/powerpoint/2010/main" val="30225840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rtlCol="0" anchor="b"/>
          <a:lstStyle>
            <a:lvl1pPr>
              <a:defRPr sz="3200"/>
            </a:lvl1pPr>
          </a:lstStyle>
          <a:p>
            <a:pPr rtl="0"/>
            <a:r>
              <a:rPr lang="fr"/>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fr"/>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fr"/>
              <a:t>Click to edit Master text styles</a:t>
            </a:r>
          </a:p>
        </p:txBody>
      </p:sp>
      <p:sp>
        <p:nvSpPr>
          <p:cNvPr id="7" name="Slide Number Placeholder 6"/>
          <p:cNvSpPr>
            <a:spLocks noGrp="1"/>
          </p:cNvSpPr>
          <p:nvPr>
            <p:ph type="sldNum" sz="quarter" idx="12"/>
          </p:nvPr>
        </p:nvSpPr>
        <p:spPr/>
        <p:txBody>
          <a:bodyPr rtlCol="0"/>
          <a:lstStyle/>
          <a:p>
            <a:pPr rtl="0"/>
            <a:fld id="{2D8ED6E9-3817-564D-8B05-0796ED399B7D}" type="slidenum">
              <a:rPr lang="de-DE" smtClean="0"/>
              <a:t>‹#›</a:t>
            </a:fld>
            <a:endParaRPr lang="de-DE"/>
          </a:p>
        </p:txBody>
      </p:sp>
    </p:spTree>
    <p:extLst>
      <p:ext uri="{BB962C8B-B14F-4D97-AF65-F5344CB8AC3E}">
        <p14:creationId xmlns:p14="http://schemas.microsoft.com/office/powerpoint/2010/main" val="34305416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fr"/>
              <a:t>Click to edit Master title style</a:t>
            </a:r>
            <a:endParaRPr lang="en-US" dirty="0"/>
          </a:p>
        </p:txBody>
      </p:sp>
      <p:sp>
        <p:nvSpPr>
          <p:cNvPr id="3" name="Vertical Text Placeholder 2"/>
          <p:cNvSpPr>
            <a:spLocks noGrp="1"/>
          </p:cNvSpPr>
          <p:nvPr>
            <p:ph type="body" orient="vert" idx="1"/>
          </p:nvPr>
        </p:nvSpPr>
        <p:spPr/>
        <p:txBody>
          <a:bodyPr vert="eaVert" rtlCol="0"/>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endParaRPr lang="en-US" dirty="0"/>
          </a:p>
        </p:txBody>
      </p:sp>
      <p:sp>
        <p:nvSpPr>
          <p:cNvPr id="6" name="Slide Number Placeholder 5"/>
          <p:cNvSpPr>
            <a:spLocks noGrp="1"/>
          </p:cNvSpPr>
          <p:nvPr>
            <p:ph type="sldNum" sz="quarter" idx="12"/>
          </p:nvPr>
        </p:nvSpPr>
        <p:spPr/>
        <p:txBody>
          <a:bodyPr rtlCol="0"/>
          <a:lstStyle/>
          <a:p>
            <a:pPr rtl="0"/>
            <a:fld id="{2D8ED6E9-3817-564D-8B05-0796ED399B7D}" type="slidenum">
              <a:rPr lang="de-DE" smtClean="0"/>
              <a:t>‹#›</a:t>
            </a:fld>
            <a:endParaRPr lang="de-DE"/>
          </a:p>
        </p:txBody>
      </p:sp>
    </p:spTree>
    <p:extLst>
      <p:ext uri="{BB962C8B-B14F-4D97-AF65-F5344CB8AC3E}">
        <p14:creationId xmlns:p14="http://schemas.microsoft.com/office/powerpoint/2010/main" val="7430070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rtlCol="0"/>
          <a:lstStyle/>
          <a:p>
            <a:pPr rtl="0"/>
            <a:r>
              <a:rPr lang="fr"/>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rtlCol="0"/>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endParaRPr lang="en-US" dirty="0"/>
          </a:p>
        </p:txBody>
      </p:sp>
      <p:sp>
        <p:nvSpPr>
          <p:cNvPr id="6" name="Slide Number Placeholder 5"/>
          <p:cNvSpPr>
            <a:spLocks noGrp="1"/>
          </p:cNvSpPr>
          <p:nvPr>
            <p:ph type="sldNum" sz="quarter" idx="12"/>
          </p:nvPr>
        </p:nvSpPr>
        <p:spPr/>
        <p:txBody>
          <a:bodyPr rtlCol="0"/>
          <a:lstStyle/>
          <a:p>
            <a:pPr rtl="0"/>
            <a:fld id="{2D8ED6E9-3817-564D-8B05-0796ED399B7D}" type="slidenum">
              <a:rPr lang="de-DE" smtClean="0"/>
              <a:t>‹#›</a:t>
            </a:fld>
            <a:endParaRPr lang="de-DE"/>
          </a:p>
        </p:txBody>
      </p:sp>
    </p:spTree>
    <p:extLst>
      <p:ext uri="{BB962C8B-B14F-4D97-AF65-F5344CB8AC3E}">
        <p14:creationId xmlns:p14="http://schemas.microsoft.com/office/powerpoint/2010/main" val="3005302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fr"/>
              <a:t>Click to edit Master title style</a:t>
            </a:r>
            <a:endParaRPr lang="en-US" dirty="0"/>
          </a:p>
        </p:txBody>
      </p:sp>
      <p:sp>
        <p:nvSpPr>
          <p:cNvPr id="3" name="Content Placeholder 2"/>
          <p:cNvSpPr>
            <a:spLocks noGrp="1"/>
          </p:cNvSpPr>
          <p:nvPr>
            <p:ph idx="1"/>
          </p:nvPr>
        </p:nvSpPr>
        <p:spPr/>
        <p:txBody>
          <a:bodyPr rtlCol="0"/>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endParaRPr lang="en-US" dirty="0"/>
          </a:p>
        </p:txBody>
      </p:sp>
      <p:sp>
        <p:nvSpPr>
          <p:cNvPr id="6" name="Slide Number Placeholder 5"/>
          <p:cNvSpPr>
            <a:spLocks noGrp="1"/>
          </p:cNvSpPr>
          <p:nvPr>
            <p:ph type="sldNum" sz="quarter" idx="12"/>
          </p:nvPr>
        </p:nvSpPr>
        <p:spPr/>
        <p:txBody>
          <a:bodyPr rtlCol="0"/>
          <a:lstStyle/>
          <a:p>
            <a:pPr rtl="0"/>
            <a:fld id="{2D8ED6E9-3817-564D-8B05-0796ED399B7D}" type="slidenum">
              <a:rPr lang="de-DE" smtClean="0"/>
              <a:t>‹#›</a:t>
            </a:fld>
            <a:endParaRPr lang="de-DE"/>
          </a:p>
        </p:txBody>
      </p:sp>
    </p:spTree>
    <p:extLst>
      <p:ext uri="{BB962C8B-B14F-4D97-AF65-F5344CB8AC3E}">
        <p14:creationId xmlns:p14="http://schemas.microsoft.com/office/powerpoint/2010/main" val="26746893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fr"/>
              <a:t>Click to edit Master title style</a:t>
            </a:r>
            <a:endParaRPr lang="en-US" dirty="0"/>
          </a:p>
        </p:txBody>
      </p:sp>
      <p:sp>
        <p:nvSpPr>
          <p:cNvPr id="3" name="Content Placeholder 2"/>
          <p:cNvSpPr>
            <a:spLocks noGrp="1"/>
          </p:cNvSpPr>
          <p:nvPr>
            <p:ph idx="1"/>
          </p:nvPr>
        </p:nvSpPr>
        <p:spPr/>
        <p:txBody>
          <a:bodyPr rtlCol="0"/>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endParaRPr lang="en-US" dirty="0"/>
          </a:p>
        </p:txBody>
      </p:sp>
      <p:sp>
        <p:nvSpPr>
          <p:cNvPr id="6" name="Slide Number Placeholder 5"/>
          <p:cNvSpPr>
            <a:spLocks noGrp="1"/>
          </p:cNvSpPr>
          <p:nvPr>
            <p:ph type="sldNum" sz="quarter" idx="12"/>
          </p:nvPr>
        </p:nvSpPr>
        <p:spPr/>
        <p:txBody>
          <a:bodyPr rtlCol="0"/>
          <a:lstStyle/>
          <a:p>
            <a:pPr rtl="0"/>
            <a:fld id="{2D8ED6E9-3817-564D-8B05-0796ED399B7D}" type="slidenum">
              <a:rPr lang="de-DE" smtClean="0"/>
              <a:t>‹#›</a:t>
            </a:fld>
            <a:endParaRPr lang="de-DE"/>
          </a:p>
        </p:txBody>
      </p:sp>
    </p:spTree>
    <p:extLst>
      <p:ext uri="{BB962C8B-B14F-4D97-AF65-F5344CB8AC3E}">
        <p14:creationId xmlns:p14="http://schemas.microsoft.com/office/powerpoint/2010/main" val="27421635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rtlCol="0" anchor="b"/>
          <a:lstStyle>
            <a:lvl1pPr>
              <a:defRPr sz="6000"/>
            </a:lvl1pPr>
          </a:lstStyle>
          <a:p>
            <a:pPr rtl="0"/>
            <a:r>
              <a:rPr lang="fr"/>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rtlCol="0">
            <a:normAutofit/>
          </a:bodyPr>
          <a:lstStyle>
            <a:lvl1pPr marL="0" indent="0" algn="ctr">
              <a:buNone/>
              <a:defRPr sz="3200" b="1">
                <a:solidFill>
                  <a:schemeClr val="accent5"/>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fr"/>
              <a:t>Click to edit Master text styles</a:t>
            </a:r>
          </a:p>
        </p:txBody>
      </p:sp>
      <p:sp>
        <p:nvSpPr>
          <p:cNvPr id="6" name="Slide Number Placeholder 5"/>
          <p:cNvSpPr>
            <a:spLocks noGrp="1"/>
          </p:cNvSpPr>
          <p:nvPr>
            <p:ph type="sldNum" sz="quarter" idx="12"/>
          </p:nvPr>
        </p:nvSpPr>
        <p:spPr>
          <a:xfrm>
            <a:off x="8135007" y="6356351"/>
            <a:ext cx="380342" cy="365125"/>
          </a:xfrm>
        </p:spPr>
        <p:txBody>
          <a:bodyPr rtlCol="0"/>
          <a:lstStyle/>
          <a:p>
            <a:pPr rtl="0"/>
            <a:fld id="{2D8ED6E9-3817-564D-8B05-0796ED399B7D}" type="slidenum">
              <a:rPr lang="de-DE" smtClean="0"/>
              <a:t>‹#›</a:t>
            </a:fld>
            <a:endParaRPr lang="de-DE"/>
          </a:p>
        </p:txBody>
      </p:sp>
    </p:spTree>
    <p:extLst>
      <p:ext uri="{BB962C8B-B14F-4D97-AF65-F5344CB8AC3E}">
        <p14:creationId xmlns:p14="http://schemas.microsoft.com/office/powerpoint/2010/main" val="2092674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rtlCol="0"/>
          <a:lstStyle/>
          <a:p>
            <a:pPr rtl="0"/>
            <a:r>
              <a:rPr lang="fr"/>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
              <a:t>Click to edit Master text styles</a:t>
            </a:r>
          </a:p>
        </p:txBody>
      </p:sp>
      <p:sp>
        <p:nvSpPr>
          <p:cNvPr id="4" name="Content Placeholder 3"/>
          <p:cNvSpPr>
            <a:spLocks noGrp="1"/>
          </p:cNvSpPr>
          <p:nvPr>
            <p:ph sz="half" idx="2"/>
          </p:nvPr>
        </p:nvSpPr>
        <p:spPr>
          <a:xfrm>
            <a:off x="629842" y="2505075"/>
            <a:ext cx="3868340" cy="3684588"/>
          </a:xfrm>
        </p:spPr>
        <p:txBody>
          <a:bodyPr rtlCol="0"/>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endParaRPr lang="en-US" dirty="0"/>
          </a:p>
        </p:txBody>
      </p:sp>
      <p:sp>
        <p:nvSpPr>
          <p:cNvPr id="5" name="Text Placeholder 4"/>
          <p:cNvSpPr>
            <a:spLocks noGrp="1"/>
          </p:cNvSpPr>
          <p:nvPr>
            <p:ph type="body" sz="quarter" idx="3"/>
          </p:nvPr>
        </p:nvSpPr>
        <p:spPr>
          <a:xfrm>
            <a:off x="4629150" y="1681163"/>
            <a:ext cx="3887391"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
              <a:t>Click to edit Master text styles</a:t>
            </a:r>
          </a:p>
        </p:txBody>
      </p:sp>
      <p:sp>
        <p:nvSpPr>
          <p:cNvPr id="6" name="Content Placeholder 5"/>
          <p:cNvSpPr>
            <a:spLocks noGrp="1"/>
          </p:cNvSpPr>
          <p:nvPr>
            <p:ph sz="quarter" idx="4"/>
          </p:nvPr>
        </p:nvSpPr>
        <p:spPr>
          <a:xfrm>
            <a:off x="4629150" y="2505075"/>
            <a:ext cx="3887391" cy="3684588"/>
          </a:xfrm>
        </p:spPr>
        <p:txBody>
          <a:bodyPr rtlCol="0"/>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endParaRPr lang="en-US" dirty="0"/>
          </a:p>
        </p:txBody>
      </p:sp>
      <p:sp>
        <p:nvSpPr>
          <p:cNvPr id="9" name="Slide Number Placeholder 8"/>
          <p:cNvSpPr>
            <a:spLocks noGrp="1"/>
          </p:cNvSpPr>
          <p:nvPr>
            <p:ph type="sldNum" sz="quarter" idx="12"/>
          </p:nvPr>
        </p:nvSpPr>
        <p:spPr/>
        <p:txBody>
          <a:bodyPr rtlCol="0"/>
          <a:lstStyle/>
          <a:p>
            <a:pPr rtl="0"/>
            <a:fld id="{2D8ED6E9-3817-564D-8B05-0796ED399B7D}" type="slidenum">
              <a:rPr lang="de-DE" smtClean="0"/>
              <a:t>‹#›</a:t>
            </a:fld>
            <a:endParaRPr lang="de-DE"/>
          </a:p>
        </p:txBody>
      </p:sp>
    </p:spTree>
    <p:extLst>
      <p:ext uri="{BB962C8B-B14F-4D97-AF65-F5344CB8AC3E}">
        <p14:creationId xmlns:p14="http://schemas.microsoft.com/office/powerpoint/2010/main" val="22159387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fr"/>
              <a:t>Click to edit Master title style</a:t>
            </a:r>
            <a:endParaRPr lang="en-US" dirty="0"/>
          </a:p>
        </p:txBody>
      </p:sp>
      <p:sp>
        <p:nvSpPr>
          <p:cNvPr id="5" name="Slide Number Placeholder 4"/>
          <p:cNvSpPr>
            <a:spLocks noGrp="1"/>
          </p:cNvSpPr>
          <p:nvPr>
            <p:ph type="sldNum" sz="quarter" idx="12"/>
          </p:nvPr>
        </p:nvSpPr>
        <p:spPr/>
        <p:txBody>
          <a:bodyPr rtlCol="0"/>
          <a:lstStyle/>
          <a:p>
            <a:pPr rtl="0"/>
            <a:fld id="{2D8ED6E9-3817-564D-8B05-0796ED399B7D}" type="slidenum">
              <a:rPr lang="de-DE" smtClean="0"/>
              <a:t>‹#›</a:t>
            </a:fld>
            <a:endParaRPr lang="de-DE"/>
          </a:p>
        </p:txBody>
      </p:sp>
    </p:spTree>
    <p:extLst>
      <p:ext uri="{BB962C8B-B14F-4D97-AF65-F5344CB8AC3E}">
        <p14:creationId xmlns:p14="http://schemas.microsoft.com/office/powerpoint/2010/main" val="32401071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fr"/>
              <a:t>Click to edit Master title style</a:t>
            </a:r>
            <a:endParaRPr lang="en-US" dirty="0"/>
          </a:p>
        </p:txBody>
      </p:sp>
      <p:sp>
        <p:nvSpPr>
          <p:cNvPr id="5" name="Slide Number Placeholder 4"/>
          <p:cNvSpPr>
            <a:spLocks noGrp="1"/>
          </p:cNvSpPr>
          <p:nvPr>
            <p:ph type="sldNum" sz="quarter" idx="12"/>
          </p:nvPr>
        </p:nvSpPr>
        <p:spPr/>
        <p:txBody>
          <a:bodyPr rtlCol="0"/>
          <a:lstStyle/>
          <a:p>
            <a:pPr rtl="0"/>
            <a:fld id="{2D8ED6E9-3817-564D-8B05-0796ED399B7D}" type="slidenum">
              <a:rPr lang="de-DE" smtClean="0"/>
              <a:t>‹#›</a:t>
            </a:fld>
            <a:endParaRPr lang="de-DE"/>
          </a:p>
        </p:txBody>
      </p:sp>
      <p:sp>
        <p:nvSpPr>
          <p:cNvPr id="8" name="Content Placeholder 7">
            <a:extLst>
              <a:ext uri="{FF2B5EF4-FFF2-40B4-BE49-F238E27FC236}">
                <a16:creationId xmlns:a16="http://schemas.microsoft.com/office/drawing/2014/main" id="{5B49BB81-0B10-E748-A5ED-5CADE043B0AD}"/>
              </a:ext>
            </a:extLst>
          </p:cNvPr>
          <p:cNvSpPr>
            <a:spLocks noGrp="1"/>
          </p:cNvSpPr>
          <p:nvPr>
            <p:ph sz="quarter" idx="13"/>
          </p:nvPr>
        </p:nvSpPr>
        <p:spPr>
          <a:xfrm>
            <a:off x="628650" y="1933575"/>
            <a:ext cx="7886700" cy="3983038"/>
          </a:xfrm>
        </p:spPr>
        <p:txBody>
          <a:bodyPr rtlCol="0"/>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endParaRPr lang="de-DE"/>
          </a:p>
        </p:txBody>
      </p:sp>
    </p:spTree>
    <p:extLst>
      <p:ext uri="{BB962C8B-B14F-4D97-AF65-F5344CB8AC3E}">
        <p14:creationId xmlns:p14="http://schemas.microsoft.com/office/powerpoint/2010/main" val="22721939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rtlCol="0"/>
          <a:lstStyle/>
          <a:p>
            <a:pPr rtl="0"/>
            <a:fld id="{2D8ED6E9-3817-564D-8B05-0796ED399B7D}" type="slidenum">
              <a:rPr lang="de-DE" smtClean="0"/>
              <a:t>‹#›</a:t>
            </a:fld>
            <a:endParaRPr lang="de-DE"/>
          </a:p>
        </p:txBody>
      </p:sp>
    </p:spTree>
    <p:extLst>
      <p:ext uri="{BB962C8B-B14F-4D97-AF65-F5344CB8AC3E}">
        <p14:creationId xmlns:p14="http://schemas.microsoft.com/office/powerpoint/2010/main" val="31718567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rtlCol="0" anchor="b"/>
          <a:lstStyle>
            <a:lvl1pPr>
              <a:defRPr sz="3200"/>
            </a:lvl1pPr>
          </a:lstStyle>
          <a:p>
            <a:pPr rtl="0"/>
            <a:r>
              <a:rPr lang="fr"/>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endParaRPr lang="en-US" dirty="0"/>
          </a:p>
        </p:txBody>
      </p:sp>
      <p:sp>
        <p:nvSpPr>
          <p:cNvPr id="4" name="Text Placeholder 3"/>
          <p:cNvSpPr>
            <a:spLocks noGrp="1"/>
          </p:cNvSpPr>
          <p:nvPr>
            <p:ph type="body" sz="half" idx="2"/>
          </p:nvPr>
        </p:nvSpPr>
        <p:spPr>
          <a:xfrm>
            <a:off x="629841" y="2057400"/>
            <a:ext cx="2949178"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fr"/>
              <a:t>Click to edit Master text styles</a:t>
            </a:r>
          </a:p>
        </p:txBody>
      </p:sp>
      <p:sp>
        <p:nvSpPr>
          <p:cNvPr id="7" name="Slide Number Placeholder 6"/>
          <p:cNvSpPr>
            <a:spLocks noGrp="1"/>
          </p:cNvSpPr>
          <p:nvPr>
            <p:ph type="sldNum" sz="quarter" idx="12"/>
          </p:nvPr>
        </p:nvSpPr>
        <p:spPr/>
        <p:txBody>
          <a:bodyPr rtlCol="0"/>
          <a:lstStyle/>
          <a:p>
            <a:pPr rtl="0"/>
            <a:fld id="{2D8ED6E9-3817-564D-8B05-0796ED399B7D}" type="slidenum">
              <a:rPr lang="de-DE" smtClean="0"/>
              <a:t>‹#›</a:t>
            </a:fld>
            <a:endParaRPr lang="de-DE"/>
          </a:p>
        </p:txBody>
      </p:sp>
    </p:spTree>
    <p:extLst>
      <p:ext uri="{BB962C8B-B14F-4D97-AF65-F5344CB8AC3E}">
        <p14:creationId xmlns:p14="http://schemas.microsoft.com/office/powerpoint/2010/main" val="9720110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tif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alphaModFix amt="8000"/>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pPr rtl="0"/>
            <a:r>
              <a:rPr lang="fr" noProof="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rtl="0"/>
            <a:r>
              <a:rPr lang="fr" noProof="0"/>
              <a:t>Click to edit Master text styles</a:t>
            </a:r>
          </a:p>
          <a:p>
            <a:pPr lvl="1" rtl="0"/>
            <a:r>
              <a:rPr lang="fr" noProof="0"/>
              <a:t>Second level</a:t>
            </a:r>
          </a:p>
          <a:p>
            <a:pPr lvl="2" rtl="0"/>
            <a:r>
              <a:rPr lang="fr" noProof="0"/>
              <a:t>Third level</a:t>
            </a:r>
          </a:p>
          <a:p>
            <a:pPr lvl="3" rtl="0"/>
            <a:r>
              <a:rPr lang="fr" noProof="0"/>
              <a:t>Fourth level</a:t>
            </a:r>
          </a:p>
          <a:p>
            <a:pPr lvl="4" rtl="0"/>
            <a:r>
              <a:rPr lang="fr" noProof="0"/>
              <a:t>Fifth level</a:t>
            </a:r>
          </a:p>
        </p:txBody>
      </p:sp>
      <p:sp>
        <p:nvSpPr>
          <p:cNvPr id="6" name="Slide Number Placeholder 5"/>
          <p:cNvSpPr>
            <a:spLocks noGrp="1"/>
          </p:cNvSpPr>
          <p:nvPr>
            <p:ph type="sldNum" sz="quarter" idx="4"/>
          </p:nvPr>
        </p:nvSpPr>
        <p:spPr>
          <a:xfrm>
            <a:off x="8020382" y="6356351"/>
            <a:ext cx="494967" cy="365125"/>
          </a:xfrm>
          <a:prstGeom prst="rect">
            <a:avLst/>
          </a:prstGeom>
        </p:spPr>
        <p:txBody>
          <a:bodyPr vert="horz" lIns="91440" tIns="45720" rIns="91440" bIns="45720" rtlCol="0" anchor="ctr"/>
          <a:lstStyle>
            <a:lvl1pPr algn="r">
              <a:defRPr sz="1200">
                <a:solidFill>
                  <a:srgbClr val="0366B3"/>
                </a:solidFill>
              </a:defRPr>
            </a:lvl1pPr>
          </a:lstStyle>
          <a:p>
            <a:pPr rtl="0"/>
            <a:fld id="{2D8ED6E9-3817-564D-8B05-0796ED399B7D}" type="slidenum">
              <a:rPr lang="en-US" noProof="0" smtClean="0"/>
              <a:pPr rtl="0"/>
              <a:t>‹#›</a:t>
            </a:fld>
            <a:endParaRPr lang="en-US" noProof="0"/>
          </a:p>
        </p:txBody>
      </p:sp>
      <p:sp>
        <p:nvSpPr>
          <p:cNvPr id="4" name="Footer Placeholder 4">
            <a:extLst>
              <a:ext uri="{FF2B5EF4-FFF2-40B4-BE49-F238E27FC236}">
                <a16:creationId xmlns:a16="http://schemas.microsoft.com/office/drawing/2014/main" id="{160C5FB3-3539-6CAB-AE43-9F8EA518A440}"/>
              </a:ext>
            </a:extLst>
          </p:cNvPr>
          <p:cNvSpPr>
            <a:spLocks noGrp="1"/>
          </p:cNvSpPr>
          <p:nvPr>
            <p:ph type="ftr" sz="quarter" idx="3"/>
          </p:nvPr>
        </p:nvSpPr>
        <p:spPr>
          <a:xfrm>
            <a:off x="1655111" y="6087512"/>
            <a:ext cx="6196801" cy="681037"/>
          </a:xfrm>
          <a:prstGeom prst="rect">
            <a:avLst/>
          </a:prstGeom>
        </p:spPr>
        <p:txBody>
          <a:bodyPr vert="horz" lIns="91440" tIns="45720" rIns="91440" bIns="45720" rtlCol="0" anchor="ctr"/>
          <a:lstStyle>
            <a:lvl1pPr algn="ctr">
              <a:defRPr sz="1100" b="1">
                <a:solidFill>
                  <a:srgbClr val="0366B3"/>
                </a:solidFill>
              </a:defRPr>
            </a:lvl1pPr>
          </a:lstStyle>
          <a:p>
            <a:r>
              <a:rPr lang="en-GB" dirty="0"/>
              <a:t>Prise </a:t>
            </a:r>
            <a:r>
              <a:rPr lang="en-GB" dirty="0" err="1"/>
              <a:t>en</a:t>
            </a:r>
            <a:r>
              <a:rPr lang="en-GB" dirty="0"/>
              <a:t> charge des femmes </a:t>
            </a:r>
            <a:r>
              <a:rPr lang="en-GB" dirty="0" err="1"/>
              <a:t>survivantes</a:t>
            </a:r>
            <a:r>
              <a:rPr lang="en-GB" dirty="0"/>
              <a:t> de violence :</a:t>
            </a:r>
          </a:p>
          <a:p>
            <a:r>
              <a:rPr lang="en-GB" dirty="0"/>
              <a:t>Programme de formation de </a:t>
            </a:r>
            <a:r>
              <a:rPr lang="en-GB" dirty="0" err="1"/>
              <a:t>l'OMS</a:t>
            </a:r>
            <a:r>
              <a:rPr lang="en-GB" dirty="0"/>
              <a:t> </a:t>
            </a:r>
            <a:r>
              <a:rPr lang="en-GB" dirty="0" err="1"/>
              <a:t>à</a:t>
            </a:r>
            <a:r>
              <a:rPr lang="en-GB" dirty="0"/>
              <a:t> </a:t>
            </a:r>
            <a:r>
              <a:rPr lang="en-GB" dirty="0" err="1"/>
              <a:t>l'intention</a:t>
            </a:r>
            <a:r>
              <a:rPr lang="en-GB" dirty="0"/>
              <a:t> des </a:t>
            </a:r>
            <a:r>
              <a:rPr lang="en-GB" dirty="0" err="1"/>
              <a:t>prestataires</a:t>
            </a:r>
            <a:r>
              <a:rPr lang="en-GB" dirty="0"/>
              <a:t> de </a:t>
            </a:r>
            <a:r>
              <a:rPr lang="en-GB" dirty="0" err="1"/>
              <a:t>soins</a:t>
            </a:r>
            <a:r>
              <a:rPr lang="en-GB" dirty="0"/>
              <a:t> de </a:t>
            </a:r>
            <a:r>
              <a:rPr lang="en-GB" dirty="0" err="1"/>
              <a:t>santé</a:t>
            </a:r>
            <a:br>
              <a:rPr lang="en-GB" dirty="0"/>
            </a:br>
            <a:r>
              <a:rPr lang="fr" dirty="0">
                <a:solidFill>
                  <a:srgbClr val="F57D22"/>
                </a:solidFill>
                <a:ea typeface="+mj-ea"/>
                <a:cs typeface="+mj-cs"/>
              </a:rPr>
              <a:t>Comprendre la violence faite aux femmes en tant que problème de santé publique</a:t>
            </a:r>
          </a:p>
        </p:txBody>
      </p:sp>
    </p:spTree>
    <p:extLst>
      <p:ext uri="{BB962C8B-B14F-4D97-AF65-F5344CB8AC3E}">
        <p14:creationId xmlns:p14="http://schemas.microsoft.com/office/powerpoint/2010/main" val="30780992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2" r:id="rId3"/>
    <p:sldLayoutId id="2147483663" r:id="rId4"/>
    <p:sldLayoutId id="2147483665" r:id="rId5"/>
    <p:sldLayoutId id="2147483666" r:id="rId6"/>
    <p:sldLayoutId id="2147483673" r:id="rId7"/>
    <p:sldLayoutId id="2147483667" r:id="rId8"/>
    <p:sldLayoutId id="2147483668" r:id="rId9"/>
    <p:sldLayoutId id="2147483669" r:id="rId10"/>
    <p:sldLayoutId id="2147483670" r:id="rId11"/>
    <p:sldLayoutId id="2147483671" r:id="rId12"/>
  </p:sldLayoutIdLst>
  <p:hf hdr="0" dt="0"/>
  <p:txStyles>
    <p:titleStyle>
      <a:lvl1pPr algn="ctr" defTabSz="914400" rtl="0" eaLnBrk="1" latinLnBrk="0" hangingPunct="1">
        <a:lnSpc>
          <a:spcPct val="90000"/>
        </a:lnSpc>
        <a:spcBef>
          <a:spcPct val="0"/>
        </a:spcBef>
        <a:buNone/>
        <a:defRPr sz="4400" b="1" kern="1200">
          <a:solidFill>
            <a:srgbClr val="0366B3"/>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eur02.safelinks.protection.outlook.com/?url=https%3A%2F%2Fcreativecommons.org%2Flicenses%2Fby-nc-sa%2F3.0%2Figo%2Fdeed.fr&amp;data=05%7C02%7Cb.mitchell%40greenink.co.uk%7Ce39dfe085c464a99c37008dd0fa64ebf%7C48e68fa5ddb544e19a94778fdbba7219%7C0%7C0%7C638683929193421287%7CUnknown%7CTWFpbGZsb3d8eyJFbXB0eU1hcGkiOnRydWUsIlYiOiIwLjAuMDAwMCIsIlAiOiJXaW4zMiIsIkFOIjoiTWFpbCIsIldUIjoyfQ%3D%3D%7C0%7C%7C%7C&amp;sdata=%2Bt6yRPYwaaZqPLrblMb1y4%2BLdaX6nyNOv7ExJsB466U%3D&amp;reserved=0"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svg"/><Relationship Id="rId5" Type="http://schemas.openxmlformats.org/officeDocument/2006/relationships/image" Target="../media/image8.sv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svg"/></Relationships>
</file>

<file path=ppt/slides/_rels/slide7.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sv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B10BE-18FE-794F-B47C-8BD56BF5690F}"/>
              </a:ext>
            </a:extLst>
          </p:cNvPr>
          <p:cNvSpPr>
            <a:spLocks noGrp="1"/>
          </p:cNvSpPr>
          <p:nvPr>
            <p:ph type="ctrTitle"/>
          </p:nvPr>
        </p:nvSpPr>
        <p:spPr>
          <a:xfrm>
            <a:off x="4779383" y="878265"/>
            <a:ext cx="4105671" cy="2809374"/>
          </a:xfrm>
        </p:spPr>
        <p:txBody>
          <a:bodyPr rtlCol="0">
            <a:normAutofit fontScale="90000"/>
          </a:bodyPr>
          <a:lstStyle/>
          <a:p>
            <a:pPr rtl="0"/>
            <a:r>
              <a:rPr lang="fr" dirty="0"/>
              <a:t>Orientation et présentation</a:t>
            </a:r>
          </a:p>
        </p:txBody>
      </p:sp>
      <p:grpSp>
        <p:nvGrpSpPr>
          <p:cNvPr id="11" name="Group 10">
            <a:extLst>
              <a:ext uri="{FF2B5EF4-FFF2-40B4-BE49-F238E27FC236}">
                <a16:creationId xmlns:a16="http://schemas.microsoft.com/office/drawing/2014/main" id="{BB2D83F7-18B7-FD6F-92AF-35331B88B330}"/>
              </a:ext>
            </a:extLst>
          </p:cNvPr>
          <p:cNvGrpSpPr/>
          <p:nvPr/>
        </p:nvGrpSpPr>
        <p:grpSpPr>
          <a:xfrm>
            <a:off x="258946" y="104554"/>
            <a:ext cx="3925127" cy="2766237"/>
            <a:chOff x="258946" y="104554"/>
            <a:chExt cx="3925127" cy="2766237"/>
          </a:xfrm>
        </p:grpSpPr>
        <p:sp>
          <p:nvSpPr>
            <p:cNvPr id="12" name="Rectangle 2">
              <a:extLst>
                <a:ext uri="{FF2B5EF4-FFF2-40B4-BE49-F238E27FC236}">
                  <a16:creationId xmlns:a16="http://schemas.microsoft.com/office/drawing/2014/main" id="{A864AB35-EBA9-26E7-0B73-0C3FAFEF97E2}"/>
                </a:ext>
              </a:extLst>
            </p:cNvPr>
            <p:cNvSpPr/>
            <p:nvPr/>
          </p:nvSpPr>
          <p:spPr>
            <a:xfrm>
              <a:off x="258946" y="104554"/>
              <a:ext cx="3823856" cy="2766237"/>
            </a:xfrm>
            <a:custGeom>
              <a:avLst/>
              <a:gdLst>
                <a:gd name="connsiteX0" fmla="*/ 0 w 5168839"/>
                <a:gd name="connsiteY0" fmla="*/ 0 h 2793617"/>
                <a:gd name="connsiteX1" fmla="*/ 5168839 w 5168839"/>
                <a:gd name="connsiteY1" fmla="*/ 0 h 2793617"/>
                <a:gd name="connsiteX2" fmla="*/ 5168839 w 5168839"/>
                <a:gd name="connsiteY2" fmla="*/ 2793617 h 2793617"/>
                <a:gd name="connsiteX3" fmla="*/ 0 w 5168839"/>
                <a:gd name="connsiteY3" fmla="*/ 2793617 h 2793617"/>
                <a:gd name="connsiteX4" fmla="*/ 0 w 5168839"/>
                <a:gd name="connsiteY4" fmla="*/ 0 h 2793617"/>
                <a:gd name="connsiteX0" fmla="*/ 0 w 5168839"/>
                <a:gd name="connsiteY0" fmla="*/ 0 h 2793617"/>
                <a:gd name="connsiteX1" fmla="*/ 5168839 w 5168839"/>
                <a:gd name="connsiteY1" fmla="*/ 0 h 2793617"/>
                <a:gd name="connsiteX2" fmla="*/ 4780421 w 5168839"/>
                <a:gd name="connsiteY2" fmla="*/ 2210990 h 2793617"/>
                <a:gd name="connsiteX3" fmla="*/ 0 w 5168839"/>
                <a:gd name="connsiteY3" fmla="*/ 2793617 h 2793617"/>
                <a:gd name="connsiteX4" fmla="*/ 0 w 5168839"/>
                <a:gd name="connsiteY4" fmla="*/ 0 h 2793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68839" h="2793617">
                  <a:moveTo>
                    <a:pt x="0" y="0"/>
                  </a:moveTo>
                  <a:lnTo>
                    <a:pt x="5168839" y="0"/>
                  </a:lnTo>
                  <a:lnTo>
                    <a:pt x="4780421" y="2210990"/>
                  </a:lnTo>
                  <a:lnTo>
                    <a:pt x="0" y="2793617"/>
                  </a:lnTo>
                  <a:lnTo>
                    <a:pt x="0" y="0"/>
                  </a:lnTo>
                  <a:close/>
                </a:path>
              </a:pathLst>
            </a:cu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6D32AB2D-9065-15B9-A0D1-5F3A8C5D264E}"/>
                </a:ext>
              </a:extLst>
            </p:cNvPr>
            <p:cNvSpPr txBox="1"/>
            <p:nvPr/>
          </p:nvSpPr>
          <p:spPr>
            <a:xfrm>
              <a:off x="360218" y="398964"/>
              <a:ext cx="3823855" cy="2308324"/>
            </a:xfrm>
            <a:prstGeom prst="rect">
              <a:avLst/>
            </a:prstGeom>
            <a:noFill/>
          </p:spPr>
          <p:txBody>
            <a:bodyPr wrap="square">
              <a:spAutoFit/>
            </a:bodyPr>
            <a:lstStyle/>
            <a:p>
              <a:r>
                <a:rPr lang="fr-FR" sz="2400" b="1" dirty="0">
                  <a:solidFill>
                    <a:schemeClr val="tx1">
                      <a:lumMod val="50000"/>
                      <a:lumOff val="50000"/>
                    </a:schemeClr>
                  </a:solidFill>
                </a:rPr>
                <a:t>Prise en charge des femmes survivantes de violence : Programme de formation </a:t>
              </a:r>
              <a:br>
                <a:rPr lang="fr-FR" sz="2400" b="1" dirty="0">
                  <a:solidFill>
                    <a:schemeClr val="tx1">
                      <a:lumMod val="50000"/>
                      <a:lumOff val="50000"/>
                    </a:schemeClr>
                  </a:solidFill>
                </a:rPr>
              </a:br>
              <a:r>
                <a:rPr lang="fr-FR" sz="2400" b="1" dirty="0">
                  <a:solidFill>
                    <a:schemeClr val="tx1">
                      <a:lumMod val="50000"/>
                      <a:lumOff val="50000"/>
                    </a:schemeClr>
                  </a:solidFill>
                </a:rPr>
                <a:t>de l’OMS à l’intention </a:t>
              </a:r>
              <a:br>
                <a:rPr lang="fr-FR" sz="2400" b="1" dirty="0">
                  <a:solidFill>
                    <a:schemeClr val="tx1">
                      <a:lumMod val="50000"/>
                      <a:lumOff val="50000"/>
                    </a:schemeClr>
                  </a:solidFill>
                </a:rPr>
              </a:br>
              <a:r>
                <a:rPr lang="fr-FR" sz="2400" b="1" dirty="0">
                  <a:solidFill>
                    <a:schemeClr val="tx1">
                      <a:lumMod val="50000"/>
                      <a:lumOff val="50000"/>
                    </a:schemeClr>
                  </a:solidFill>
                </a:rPr>
                <a:t>des prestataires de soins </a:t>
              </a:r>
              <a:br>
                <a:rPr lang="fr-FR" sz="2400" b="1" dirty="0">
                  <a:solidFill>
                    <a:schemeClr val="tx1">
                      <a:lumMod val="50000"/>
                      <a:lumOff val="50000"/>
                    </a:schemeClr>
                  </a:solidFill>
                </a:rPr>
              </a:br>
              <a:r>
                <a:rPr lang="fr-FR" sz="2400" b="1" dirty="0">
                  <a:solidFill>
                    <a:schemeClr val="tx1">
                      <a:lumMod val="50000"/>
                      <a:lumOff val="50000"/>
                    </a:schemeClr>
                  </a:solidFill>
                </a:rPr>
                <a:t>de santé</a:t>
              </a:r>
            </a:p>
          </p:txBody>
        </p:sp>
      </p:grpSp>
      <p:pic>
        <p:nvPicPr>
          <p:cNvPr id="3" name="Picture 2" descr="WHO-FR-C-H_th">
            <a:extLst>
              <a:ext uri="{FF2B5EF4-FFF2-40B4-BE49-F238E27FC236}">
                <a16:creationId xmlns:a16="http://schemas.microsoft.com/office/drawing/2014/main" id="{91E69117-53E6-D09C-D145-42B97F77F1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98528" y="5946707"/>
            <a:ext cx="2127183" cy="600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94818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799DA7-66FB-BC13-6082-79F61309362A}"/>
              </a:ext>
            </a:extLst>
          </p:cNvPr>
          <p:cNvSpPr>
            <a:spLocks noGrp="1"/>
          </p:cNvSpPr>
          <p:nvPr>
            <p:ph idx="1"/>
          </p:nvPr>
        </p:nvSpPr>
        <p:spPr/>
        <p:txBody>
          <a:bodyPr>
            <a:normAutofit fontScale="92500" lnSpcReduction="20000"/>
          </a:bodyPr>
          <a:lstStyle/>
          <a:p>
            <a:pPr marL="0" marR="161925" indent="0">
              <a:lnSpc>
                <a:spcPct val="107000"/>
              </a:lnSpc>
              <a:spcAft>
                <a:spcPts val="800"/>
              </a:spcAft>
              <a:buNone/>
            </a:pPr>
            <a:endParaRPr lang="fr-FR" sz="1200" dirty="0">
              <a:solidFill>
                <a:srgbClr val="000000"/>
              </a:solidFill>
              <a:effectLst/>
              <a:latin typeface="Calibri" panose="020F0502020204030204" pitchFamily="34" charset="0"/>
              <a:ea typeface="Calibri" panose="020F0502020204030204" pitchFamily="34" charset="0"/>
            </a:endParaRPr>
          </a:p>
          <a:p>
            <a:pPr marL="0" marR="161925" indent="0">
              <a:lnSpc>
                <a:spcPct val="107000"/>
              </a:lnSpc>
              <a:spcAft>
                <a:spcPts val="800"/>
              </a:spcAft>
              <a:buNone/>
            </a:pPr>
            <a:endParaRPr lang="fr-FR" sz="1200" dirty="0">
              <a:solidFill>
                <a:srgbClr val="000000"/>
              </a:solidFill>
              <a:latin typeface="Calibri" panose="020F0502020204030204" pitchFamily="34" charset="0"/>
              <a:ea typeface="Calibri" panose="020F0502020204030204" pitchFamily="34" charset="0"/>
            </a:endParaRPr>
          </a:p>
          <a:p>
            <a:pPr marL="0" marR="161925" indent="0">
              <a:lnSpc>
                <a:spcPct val="107000"/>
              </a:lnSpc>
              <a:spcAft>
                <a:spcPts val="800"/>
              </a:spcAft>
              <a:buNone/>
            </a:pPr>
            <a:endParaRPr lang="fr-FR" sz="1200" dirty="0">
              <a:solidFill>
                <a:srgbClr val="000000"/>
              </a:solidFill>
              <a:effectLst/>
              <a:latin typeface="Calibri" panose="020F0502020204030204" pitchFamily="34" charset="0"/>
              <a:ea typeface="Calibri" panose="020F0502020204030204" pitchFamily="34" charset="0"/>
            </a:endParaRPr>
          </a:p>
          <a:p>
            <a:pPr marL="0" marR="161925" indent="0">
              <a:lnSpc>
                <a:spcPct val="107000"/>
              </a:lnSpc>
              <a:spcAft>
                <a:spcPts val="800"/>
              </a:spcAft>
              <a:buNone/>
            </a:pPr>
            <a:endParaRPr lang="fr-FR" sz="1200" dirty="0">
              <a:solidFill>
                <a:srgbClr val="000000"/>
              </a:solidFill>
              <a:latin typeface="Calibri" panose="020F0502020204030204" pitchFamily="34" charset="0"/>
              <a:ea typeface="Calibri" panose="020F0502020204030204" pitchFamily="34" charset="0"/>
            </a:endParaRPr>
          </a:p>
          <a:p>
            <a:pPr marL="0" marR="161925" indent="0">
              <a:lnSpc>
                <a:spcPct val="107000"/>
              </a:lnSpc>
              <a:spcAft>
                <a:spcPts val="800"/>
              </a:spcAft>
              <a:buNone/>
            </a:pPr>
            <a:endParaRPr lang="fr-FR" sz="1200" dirty="0">
              <a:solidFill>
                <a:srgbClr val="000000"/>
              </a:solidFill>
              <a:effectLst/>
              <a:latin typeface="Calibri" panose="020F0502020204030204" pitchFamily="34" charset="0"/>
              <a:ea typeface="Calibri" panose="020F0502020204030204" pitchFamily="34" charset="0"/>
            </a:endParaRPr>
          </a:p>
          <a:p>
            <a:pPr marL="0" marR="161925" indent="0">
              <a:lnSpc>
                <a:spcPct val="107000"/>
              </a:lnSpc>
              <a:spcAft>
                <a:spcPts val="800"/>
              </a:spcAft>
              <a:buNone/>
            </a:pPr>
            <a:endParaRPr lang="fr-FR" sz="1200" dirty="0">
              <a:solidFill>
                <a:srgbClr val="000000"/>
              </a:solidFill>
              <a:latin typeface="Calibri" panose="020F0502020204030204" pitchFamily="34" charset="0"/>
              <a:ea typeface="Calibri" panose="020F0502020204030204" pitchFamily="34" charset="0"/>
            </a:endParaRPr>
          </a:p>
          <a:p>
            <a:pPr marL="0" marR="161925" indent="0">
              <a:lnSpc>
                <a:spcPct val="107000"/>
              </a:lnSpc>
              <a:spcAft>
                <a:spcPts val="800"/>
              </a:spcAft>
              <a:buNone/>
            </a:pPr>
            <a:endParaRPr lang="fr-FR" sz="1200" dirty="0">
              <a:solidFill>
                <a:srgbClr val="000000"/>
              </a:solidFill>
              <a:effectLst/>
              <a:latin typeface="Calibri" panose="020F0502020204030204" pitchFamily="34" charset="0"/>
              <a:ea typeface="Calibri" panose="020F0502020204030204" pitchFamily="34" charset="0"/>
            </a:endParaRPr>
          </a:p>
          <a:p>
            <a:pPr marL="0" marR="161925" indent="0">
              <a:lnSpc>
                <a:spcPct val="107000"/>
              </a:lnSpc>
              <a:spcAft>
                <a:spcPts val="800"/>
              </a:spcAft>
              <a:buNone/>
            </a:pPr>
            <a:endParaRPr lang="fr-FR" sz="1200" dirty="0">
              <a:solidFill>
                <a:srgbClr val="000000"/>
              </a:solidFill>
              <a:effectLst/>
              <a:latin typeface="Calibri" panose="020F0502020204030204" pitchFamily="34" charset="0"/>
              <a:ea typeface="Calibri" panose="020F0502020204030204" pitchFamily="34" charset="0"/>
            </a:endParaRPr>
          </a:p>
          <a:p>
            <a:pPr marL="0" marR="161925" indent="0">
              <a:lnSpc>
                <a:spcPct val="107000"/>
              </a:lnSpc>
              <a:spcAft>
                <a:spcPts val="800"/>
              </a:spcAft>
              <a:buNone/>
            </a:pPr>
            <a:endParaRPr lang="fr-FR" sz="1200" dirty="0">
              <a:solidFill>
                <a:srgbClr val="000000"/>
              </a:solidFill>
              <a:effectLst/>
              <a:latin typeface="Calibri" panose="020F0502020204030204" pitchFamily="34" charset="0"/>
              <a:ea typeface="Calibri" panose="020F0502020204030204" pitchFamily="34" charset="0"/>
            </a:endParaRPr>
          </a:p>
          <a:p>
            <a:pPr marL="0" marR="161925" indent="0">
              <a:lnSpc>
                <a:spcPct val="107000"/>
              </a:lnSpc>
              <a:spcAft>
                <a:spcPts val="800"/>
              </a:spcAft>
              <a:buNone/>
            </a:pPr>
            <a:endParaRPr lang="fr-FR" sz="1200" dirty="0">
              <a:solidFill>
                <a:srgbClr val="000000"/>
              </a:solidFill>
              <a:latin typeface="Calibri" panose="020F0502020204030204" pitchFamily="34" charset="0"/>
              <a:ea typeface="Calibri" panose="020F0502020204030204" pitchFamily="34" charset="0"/>
            </a:endParaRPr>
          </a:p>
          <a:p>
            <a:pPr marL="0" marR="161925" indent="0">
              <a:lnSpc>
                <a:spcPct val="107000"/>
              </a:lnSpc>
              <a:spcAft>
                <a:spcPts val="800"/>
              </a:spcAft>
              <a:buNone/>
            </a:pPr>
            <a:r>
              <a:rPr lang="fr-FR" sz="1300" dirty="0">
                <a:solidFill>
                  <a:srgbClr val="000000"/>
                </a:solidFill>
                <a:effectLst/>
                <a:latin typeface="Calibri" panose="020F0502020204030204" pitchFamily="34" charset="0"/>
                <a:ea typeface="Calibri" panose="020F0502020204030204" pitchFamily="34" charset="0"/>
              </a:rPr>
              <a:t>© Organisation mondiale de la Santé 2024. Certains droits réservés. La présente publication est disponible sous la licence </a:t>
            </a:r>
            <a:r>
              <a:rPr lang="fr-FR" sz="1300" u="sng" dirty="0">
                <a:solidFill>
                  <a:srgbClr val="000000"/>
                </a:solidFill>
                <a:effectLst/>
                <a:latin typeface="Calibri" panose="020F0502020204030204" pitchFamily="34" charset="0"/>
                <a:ea typeface="Calibri" panose="020F0502020204030204" pitchFamily="34" charset="0"/>
                <a:hlinkClick r:id="rId3"/>
              </a:rPr>
              <a:t>CC BY-NC-SA 3.0 IGO</a:t>
            </a:r>
            <a:r>
              <a:rPr lang="fr-FR" sz="1300" dirty="0">
                <a:solidFill>
                  <a:srgbClr val="000000"/>
                </a:solidFill>
                <a:effectLst/>
                <a:latin typeface="Calibri" panose="020F0502020204030204" pitchFamily="34" charset="0"/>
                <a:ea typeface="Calibri" panose="020F0502020204030204" pitchFamily="34" charset="0"/>
              </a:rPr>
              <a:t>. </a:t>
            </a:r>
            <a:endParaRPr lang="en-ZA" sz="1300" dirty="0">
              <a:solidFill>
                <a:srgbClr val="000000"/>
              </a:solidFill>
              <a:effectLst/>
              <a:latin typeface="Calibri" panose="020F0502020204030204" pitchFamily="34" charset="0"/>
              <a:ea typeface="Calibri" panose="020F0502020204030204" pitchFamily="34" charset="0"/>
            </a:endParaRPr>
          </a:p>
          <a:p>
            <a:pPr marL="0" marR="161925" indent="0" algn="ctr">
              <a:lnSpc>
                <a:spcPct val="107000"/>
              </a:lnSpc>
              <a:spcAft>
                <a:spcPts val="800"/>
              </a:spcAft>
              <a:buNone/>
            </a:pPr>
            <a:endParaRPr lang="en-ZA" sz="1800" dirty="0">
              <a:solidFill>
                <a:srgbClr val="000000"/>
              </a:solidFill>
              <a:effectLst/>
              <a:latin typeface="Calibri" panose="020F0502020204030204" pitchFamily="34" charset="0"/>
              <a:ea typeface="Calibri" panose="020F0502020204030204" pitchFamily="34" charset="0"/>
            </a:endParaRPr>
          </a:p>
          <a:p>
            <a:endParaRPr lang="en-ZA" dirty="0"/>
          </a:p>
        </p:txBody>
      </p:sp>
      <p:sp>
        <p:nvSpPr>
          <p:cNvPr id="4" name="Slide Number Placeholder 3">
            <a:extLst>
              <a:ext uri="{FF2B5EF4-FFF2-40B4-BE49-F238E27FC236}">
                <a16:creationId xmlns:a16="http://schemas.microsoft.com/office/drawing/2014/main" id="{159CD7E8-E628-68CC-D60F-306C27173B58}"/>
              </a:ext>
            </a:extLst>
          </p:cNvPr>
          <p:cNvSpPr>
            <a:spLocks noGrp="1"/>
          </p:cNvSpPr>
          <p:nvPr>
            <p:ph type="sldNum" sz="quarter" idx="12"/>
          </p:nvPr>
        </p:nvSpPr>
        <p:spPr/>
        <p:txBody>
          <a:bodyPr/>
          <a:lstStyle/>
          <a:p>
            <a:pPr rtl="0"/>
            <a:r>
              <a:rPr lang="de-DE" dirty="0"/>
              <a:t>2</a:t>
            </a:r>
          </a:p>
        </p:txBody>
      </p:sp>
    </p:spTree>
    <p:extLst>
      <p:ext uri="{BB962C8B-B14F-4D97-AF65-F5344CB8AC3E}">
        <p14:creationId xmlns:p14="http://schemas.microsoft.com/office/powerpoint/2010/main" val="29494522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14A64-FE71-5D49-9584-AE77B44A641F}"/>
              </a:ext>
            </a:extLst>
          </p:cNvPr>
          <p:cNvSpPr>
            <a:spLocks noGrp="1"/>
          </p:cNvSpPr>
          <p:nvPr>
            <p:ph type="title"/>
          </p:nvPr>
        </p:nvSpPr>
        <p:spPr/>
        <p:txBody>
          <a:bodyPr rtlCol="0"/>
          <a:lstStyle/>
          <a:p>
            <a:pPr rtl="0"/>
            <a:r>
              <a:rPr lang="fr" dirty="0"/>
              <a:t>Pourquoi </a:t>
            </a:r>
            <a:r>
              <a:rPr lang="fr" dirty="0">
                <a:solidFill>
                  <a:schemeClr val="accent2"/>
                </a:solidFill>
              </a:rPr>
              <a:t>sommes</a:t>
            </a:r>
            <a:r>
              <a:rPr lang="fr" dirty="0">
                <a:solidFill>
                  <a:srgbClr val="0070C0"/>
                </a:solidFill>
              </a:rPr>
              <a:t>-</a:t>
            </a:r>
            <a:r>
              <a:rPr lang="fr" dirty="0">
                <a:solidFill>
                  <a:schemeClr val="accent2"/>
                </a:solidFill>
              </a:rPr>
              <a:t>nous</a:t>
            </a:r>
            <a:r>
              <a:rPr lang="fr" dirty="0"/>
              <a:t> là ? Objectifs</a:t>
            </a:r>
          </a:p>
        </p:txBody>
      </p:sp>
      <p:sp>
        <p:nvSpPr>
          <p:cNvPr id="4" name="Slide Number Placeholder 3">
            <a:extLst>
              <a:ext uri="{FF2B5EF4-FFF2-40B4-BE49-F238E27FC236}">
                <a16:creationId xmlns:a16="http://schemas.microsoft.com/office/drawing/2014/main" id="{BA215F8D-2EB9-084B-A660-A90DBE55758C}"/>
              </a:ext>
            </a:extLst>
          </p:cNvPr>
          <p:cNvSpPr>
            <a:spLocks noGrp="1"/>
          </p:cNvSpPr>
          <p:nvPr>
            <p:ph type="sldNum" sz="quarter" idx="12"/>
          </p:nvPr>
        </p:nvSpPr>
        <p:spPr/>
        <p:txBody>
          <a:bodyPr rtlCol="0"/>
          <a:lstStyle/>
          <a:p>
            <a:pPr rtl="0"/>
            <a:r>
              <a:rPr lang="en-GB" dirty="0"/>
              <a:t>3</a:t>
            </a:r>
          </a:p>
        </p:txBody>
      </p:sp>
      <p:sp>
        <p:nvSpPr>
          <p:cNvPr id="5" name="Content Placeholder 4">
            <a:extLst>
              <a:ext uri="{FF2B5EF4-FFF2-40B4-BE49-F238E27FC236}">
                <a16:creationId xmlns:a16="http://schemas.microsoft.com/office/drawing/2014/main" id="{675E8560-45BB-4D43-8005-AB1AB8D7C8E3}"/>
              </a:ext>
            </a:extLst>
          </p:cNvPr>
          <p:cNvSpPr>
            <a:spLocks noGrp="1"/>
          </p:cNvSpPr>
          <p:nvPr>
            <p:ph sz="quarter" idx="13"/>
          </p:nvPr>
        </p:nvSpPr>
        <p:spPr>
          <a:xfrm>
            <a:off x="628649" y="1773100"/>
            <a:ext cx="7886700" cy="3983038"/>
          </a:xfrm>
        </p:spPr>
        <p:txBody>
          <a:bodyPr rtlCol="0">
            <a:normAutofit/>
          </a:bodyPr>
          <a:lstStyle/>
          <a:p>
            <a:pPr marL="0" indent="0" rtl="0">
              <a:buNone/>
            </a:pPr>
            <a:r>
              <a:rPr lang="fr" sz="2200" dirty="0"/>
              <a:t>Les participants seront en mesure :</a:t>
            </a:r>
          </a:p>
          <a:p>
            <a:pPr marL="514350" indent="-514350" rtl="0">
              <a:buAutoNum type="arabicPeriod"/>
            </a:pPr>
            <a:r>
              <a:rPr lang="fr" sz="2200" dirty="0"/>
              <a:t>de démontrer des connaissances générales sur la violence faite aux femmes en tant que problème de santé publique</a:t>
            </a:r>
          </a:p>
          <a:p>
            <a:pPr marL="514350" indent="-514350" rtl="0">
              <a:buAutoNum type="arabicPeriod"/>
            </a:pPr>
            <a:r>
              <a:rPr lang="fr" sz="2200" dirty="0"/>
              <a:t>d’adopter des comportements et des valeurs qui permettent aux services de santé d’apporter le soutien requis aux survivantes, en toute sécurité</a:t>
            </a:r>
            <a:endParaRPr lang="en" sz="2200" dirty="0"/>
          </a:p>
          <a:p>
            <a:pPr marL="514350" indent="-514350" rtl="0">
              <a:buAutoNum type="arabicPeriod"/>
            </a:pPr>
            <a:r>
              <a:rPr lang="fr" sz="2200" dirty="0"/>
              <a:t>de faire preuve des compétences cliniques requises par la profession et la spécialisation pour répondre à la violence faite aux femmes</a:t>
            </a:r>
          </a:p>
          <a:p>
            <a:pPr marL="514350" indent="-514350" rtl="0">
              <a:buAutoNum type="arabicPeriod"/>
            </a:pPr>
            <a:r>
              <a:rPr lang="fr" sz="2200" dirty="0"/>
              <a:t>de savoir comment accéder aux ressources et au soutien disponibles pour les patientes et pour soi-même.</a:t>
            </a:r>
          </a:p>
        </p:txBody>
      </p:sp>
      <p:sp>
        <p:nvSpPr>
          <p:cNvPr id="9" name="Rectangle 8"/>
          <p:cNvSpPr/>
          <p:nvPr/>
        </p:nvSpPr>
        <p:spPr>
          <a:xfrm>
            <a:off x="1548245" y="6356351"/>
            <a:ext cx="6078682" cy="36512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Footer Placeholder 4">
            <a:extLst>
              <a:ext uri="{FF2B5EF4-FFF2-40B4-BE49-F238E27FC236}">
                <a16:creationId xmlns:a16="http://schemas.microsoft.com/office/drawing/2014/main" id="{7E0351EC-B8C0-8703-0C53-71D585E4791F}"/>
              </a:ext>
            </a:extLst>
          </p:cNvPr>
          <p:cNvSpPr txBox="1">
            <a:spLocks/>
          </p:cNvSpPr>
          <p:nvPr/>
        </p:nvSpPr>
        <p:spPr>
          <a:xfrm>
            <a:off x="1655111" y="6087512"/>
            <a:ext cx="6196801" cy="681037"/>
          </a:xfrm>
          <a:prstGeom prst="rect">
            <a:avLst/>
          </a:prstGeom>
        </p:spPr>
        <p:txBody>
          <a:bodyPr vert="horz" lIns="91440" tIns="45720" rIns="91440" bIns="45720" rtlCol="0" anchor="ctr"/>
          <a:lstStyle>
            <a:defPPr rtl="0">
              <a:defRPr lang="fr-FR"/>
            </a:defPPr>
            <a:lvl1pPr marL="0" algn="ctr" defTabSz="457200" rtl="0" eaLnBrk="1" latinLnBrk="0" hangingPunct="1">
              <a:defRPr sz="1100" b="1" kern="1200">
                <a:solidFill>
                  <a:srgbClr val="0366B3"/>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dirty="0"/>
              <a:t>Prise </a:t>
            </a:r>
            <a:r>
              <a:rPr lang="en-GB" dirty="0" err="1"/>
              <a:t>en</a:t>
            </a:r>
            <a:r>
              <a:rPr lang="en-GB" dirty="0"/>
              <a:t> charge des femmes </a:t>
            </a:r>
            <a:r>
              <a:rPr lang="en-GB" dirty="0" err="1"/>
              <a:t>survivantes</a:t>
            </a:r>
            <a:r>
              <a:rPr lang="en-GB" dirty="0"/>
              <a:t> de violence :</a:t>
            </a:r>
          </a:p>
          <a:p>
            <a:r>
              <a:rPr lang="en-GB" dirty="0"/>
              <a:t>Programme de formation de </a:t>
            </a:r>
            <a:r>
              <a:rPr lang="en-GB" dirty="0" err="1"/>
              <a:t>l'OMS</a:t>
            </a:r>
            <a:r>
              <a:rPr lang="en-GB" dirty="0"/>
              <a:t> à </a:t>
            </a:r>
            <a:r>
              <a:rPr lang="en-GB" dirty="0" err="1"/>
              <a:t>l'intention</a:t>
            </a:r>
            <a:r>
              <a:rPr lang="en-GB" dirty="0"/>
              <a:t> des </a:t>
            </a:r>
            <a:r>
              <a:rPr lang="en-GB" dirty="0" err="1"/>
              <a:t>prestataires</a:t>
            </a:r>
            <a:r>
              <a:rPr lang="en-GB" dirty="0"/>
              <a:t> de </a:t>
            </a:r>
            <a:r>
              <a:rPr lang="en-GB" dirty="0" err="1"/>
              <a:t>soins</a:t>
            </a:r>
            <a:r>
              <a:rPr lang="en-GB" dirty="0"/>
              <a:t> de </a:t>
            </a:r>
            <a:r>
              <a:rPr lang="en-GB" dirty="0" err="1"/>
              <a:t>santé</a:t>
            </a:r>
            <a:br>
              <a:rPr lang="en-GB" dirty="0"/>
            </a:br>
            <a:r>
              <a:rPr lang="fr" dirty="0">
                <a:solidFill>
                  <a:srgbClr val="F57D22"/>
                </a:solidFill>
              </a:rPr>
              <a:t>Orientation et présentation</a:t>
            </a:r>
            <a:endParaRPr lang="fr" dirty="0">
              <a:solidFill>
                <a:srgbClr val="F57D22"/>
              </a:solidFill>
              <a:ea typeface="+mj-ea"/>
              <a:cs typeface="+mj-cs"/>
            </a:endParaRPr>
          </a:p>
        </p:txBody>
      </p:sp>
    </p:spTree>
    <p:extLst>
      <p:ext uri="{BB962C8B-B14F-4D97-AF65-F5344CB8AC3E}">
        <p14:creationId xmlns:p14="http://schemas.microsoft.com/office/powerpoint/2010/main" val="732640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B0159-BDF6-BD4F-A5FE-597AE295C373}"/>
              </a:ext>
            </a:extLst>
          </p:cNvPr>
          <p:cNvSpPr>
            <a:spLocks noGrp="1"/>
          </p:cNvSpPr>
          <p:nvPr>
            <p:ph type="title"/>
          </p:nvPr>
        </p:nvSpPr>
        <p:spPr>
          <a:xfrm>
            <a:off x="628650" y="231014"/>
            <a:ext cx="7886700" cy="1325563"/>
          </a:xfrm>
        </p:spPr>
        <p:txBody>
          <a:bodyPr rtlCol="0"/>
          <a:lstStyle/>
          <a:p>
            <a:pPr rtl="0"/>
            <a:r>
              <a:rPr lang="fr" dirty="0"/>
              <a:t>Vue d’ensemble de la formation</a:t>
            </a:r>
          </a:p>
        </p:txBody>
      </p:sp>
      <p:sp>
        <p:nvSpPr>
          <p:cNvPr id="3" name="Content Placeholder 2">
            <a:extLst>
              <a:ext uri="{FF2B5EF4-FFF2-40B4-BE49-F238E27FC236}">
                <a16:creationId xmlns:a16="http://schemas.microsoft.com/office/drawing/2014/main" id="{B5FF3349-FFAD-CB4A-98DE-2547307F0D86}"/>
              </a:ext>
            </a:extLst>
          </p:cNvPr>
          <p:cNvSpPr>
            <a:spLocks noGrp="1"/>
          </p:cNvSpPr>
          <p:nvPr>
            <p:ph idx="1"/>
          </p:nvPr>
        </p:nvSpPr>
        <p:spPr/>
        <p:txBody>
          <a:bodyPr rtlCol="0">
            <a:normAutofit/>
          </a:bodyPr>
          <a:lstStyle/>
          <a:p>
            <a:pPr rtl="0">
              <a:lnSpc>
                <a:spcPct val="120000"/>
              </a:lnSpc>
            </a:pPr>
            <a:r>
              <a:rPr lang="fr" sz="2400" dirty="0"/>
              <a:t>Ordre du jour</a:t>
            </a:r>
          </a:p>
          <a:p>
            <a:pPr rtl="0">
              <a:lnSpc>
                <a:spcPct val="120000"/>
              </a:lnSpc>
            </a:pPr>
            <a:r>
              <a:rPr lang="fr" sz="2400" dirty="0"/>
              <a:t>Questions d’ordre administratif</a:t>
            </a:r>
          </a:p>
          <a:p>
            <a:pPr rtl="0">
              <a:lnSpc>
                <a:spcPct val="120000"/>
              </a:lnSpc>
            </a:pPr>
            <a:r>
              <a:rPr lang="fr" sz="2400" dirty="0"/>
              <a:t>Attentes des participant</a:t>
            </a:r>
            <a:r>
              <a:rPr lang="en-GB" sz="2400" dirty="0">
                <a:effectLst/>
                <a:ea typeface="Times New Roman" panose="02020603050405020304" pitchFamily="18" charset="0"/>
                <a:cs typeface="Times New Roman" panose="02020603050405020304" pitchFamily="18" charset="0"/>
              </a:rPr>
              <a:t>·</a:t>
            </a:r>
            <a:r>
              <a:rPr lang="fr" sz="2400" dirty="0"/>
              <a:t>e</a:t>
            </a:r>
            <a:r>
              <a:rPr lang="en-GB" sz="2400" dirty="0">
                <a:effectLst/>
                <a:ea typeface="Times New Roman" panose="02020603050405020304" pitchFamily="18" charset="0"/>
                <a:cs typeface="Times New Roman" panose="02020603050405020304" pitchFamily="18" charset="0"/>
              </a:rPr>
              <a:t>·</a:t>
            </a:r>
            <a:r>
              <a:rPr lang="fr" sz="2400" dirty="0"/>
              <a:t>s</a:t>
            </a:r>
          </a:p>
          <a:p>
            <a:pPr rtl="0">
              <a:lnSpc>
                <a:spcPct val="120000"/>
              </a:lnSpc>
            </a:pPr>
            <a:r>
              <a:rPr lang="fr" sz="2400" dirty="0"/>
              <a:t>Méthodologie : approche didactique et participative</a:t>
            </a:r>
          </a:p>
          <a:p>
            <a:pPr rtl="0">
              <a:lnSpc>
                <a:spcPct val="120000"/>
              </a:lnSpc>
            </a:pPr>
            <a:r>
              <a:rPr lang="fr" sz="2400" dirty="0"/>
              <a:t>Sensibilité par rapport aux survivantes dans votre entourage</a:t>
            </a:r>
          </a:p>
          <a:p>
            <a:pPr rtl="0">
              <a:lnSpc>
                <a:spcPct val="120000"/>
              </a:lnSpc>
            </a:pPr>
            <a:r>
              <a:rPr lang="en" sz="2400" dirty="0"/>
              <a:t>Règles de base</a:t>
            </a:r>
          </a:p>
        </p:txBody>
      </p:sp>
      <p:sp>
        <p:nvSpPr>
          <p:cNvPr id="4" name="Slide Number Placeholder 3">
            <a:extLst>
              <a:ext uri="{FF2B5EF4-FFF2-40B4-BE49-F238E27FC236}">
                <a16:creationId xmlns:a16="http://schemas.microsoft.com/office/drawing/2014/main" id="{B841CBCF-7FFA-2244-8A2A-CD2D073D8476}"/>
              </a:ext>
            </a:extLst>
          </p:cNvPr>
          <p:cNvSpPr>
            <a:spLocks noGrp="1"/>
          </p:cNvSpPr>
          <p:nvPr>
            <p:ph type="sldNum" sz="quarter" idx="12"/>
          </p:nvPr>
        </p:nvSpPr>
        <p:spPr/>
        <p:txBody>
          <a:bodyPr rtlCol="0"/>
          <a:lstStyle/>
          <a:p>
            <a:pPr rtl="0"/>
            <a:r>
              <a:rPr lang="en-GB" dirty="0"/>
              <a:t>4</a:t>
            </a:r>
          </a:p>
        </p:txBody>
      </p:sp>
      <p:sp>
        <p:nvSpPr>
          <p:cNvPr id="8" name="Footer Placeholder 4">
            <a:extLst>
              <a:ext uri="{FF2B5EF4-FFF2-40B4-BE49-F238E27FC236}">
                <a16:creationId xmlns:a16="http://schemas.microsoft.com/office/drawing/2014/main" id="{AB707FF9-24F0-0EBD-195E-A9B04275AF5F}"/>
              </a:ext>
            </a:extLst>
          </p:cNvPr>
          <p:cNvSpPr txBox="1">
            <a:spLocks/>
          </p:cNvSpPr>
          <p:nvPr/>
        </p:nvSpPr>
        <p:spPr>
          <a:xfrm>
            <a:off x="1655111" y="6087512"/>
            <a:ext cx="6196801" cy="681037"/>
          </a:xfrm>
          <a:prstGeom prst="rect">
            <a:avLst/>
          </a:prstGeom>
        </p:spPr>
        <p:txBody>
          <a:bodyPr vert="horz" lIns="91440" tIns="45720" rIns="91440" bIns="45720" rtlCol="0" anchor="ctr"/>
          <a:lstStyle>
            <a:defPPr rtl="0">
              <a:defRPr lang="fr-FR"/>
            </a:defPPr>
            <a:lvl1pPr marL="0" algn="ctr" defTabSz="457200" rtl="0" eaLnBrk="1" latinLnBrk="0" hangingPunct="1">
              <a:defRPr sz="1100" b="1" kern="1200">
                <a:solidFill>
                  <a:srgbClr val="0366B3"/>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dirty="0"/>
              <a:t>Prise </a:t>
            </a:r>
            <a:r>
              <a:rPr lang="en-GB" dirty="0" err="1"/>
              <a:t>en</a:t>
            </a:r>
            <a:r>
              <a:rPr lang="en-GB" dirty="0"/>
              <a:t> charge des femmes </a:t>
            </a:r>
            <a:r>
              <a:rPr lang="en-GB" dirty="0" err="1"/>
              <a:t>survivantes</a:t>
            </a:r>
            <a:r>
              <a:rPr lang="en-GB" dirty="0"/>
              <a:t> de violence :</a:t>
            </a:r>
          </a:p>
          <a:p>
            <a:r>
              <a:rPr lang="en-GB" dirty="0"/>
              <a:t>Programme de formation de </a:t>
            </a:r>
            <a:r>
              <a:rPr lang="en-GB" dirty="0" err="1"/>
              <a:t>l'OMS</a:t>
            </a:r>
            <a:r>
              <a:rPr lang="en-GB" dirty="0"/>
              <a:t> </a:t>
            </a:r>
            <a:r>
              <a:rPr lang="en-GB" dirty="0" err="1"/>
              <a:t>à</a:t>
            </a:r>
            <a:r>
              <a:rPr lang="en-GB" dirty="0"/>
              <a:t> </a:t>
            </a:r>
            <a:r>
              <a:rPr lang="en-GB" dirty="0" err="1"/>
              <a:t>l'intention</a:t>
            </a:r>
            <a:r>
              <a:rPr lang="en-GB" dirty="0"/>
              <a:t> des </a:t>
            </a:r>
            <a:r>
              <a:rPr lang="en-GB" dirty="0" err="1"/>
              <a:t>prestataires</a:t>
            </a:r>
            <a:r>
              <a:rPr lang="en-GB" dirty="0"/>
              <a:t> de </a:t>
            </a:r>
            <a:r>
              <a:rPr lang="en-GB" dirty="0" err="1"/>
              <a:t>soins</a:t>
            </a:r>
            <a:r>
              <a:rPr lang="en-GB" dirty="0"/>
              <a:t> de </a:t>
            </a:r>
            <a:r>
              <a:rPr lang="en-GB" dirty="0" err="1"/>
              <a:t>santé</a:t>
            </a:r>
            <a:br>
              <a:rPr lang="en-GB" dirty="0"/>
            </a:br>
            <a:r>
              <a:rPr lang="fr" dirty="0">
                <a:solidFill>
                  <a:srgbClr val="F57D22"/>
                </a:solidFill>
              </a:rPr>
              <a:t>Orientation et présentation</a:t>
            </a:r>
            <a:endParaRPr lang="fr" dirty="0">
              <a:solidFill>
                <a:srgbClr val="F57D22"/>
              </a:solidFill>
              <a:ea typeface="+mj-ea"/>
              <a:cs typeface="+mj-cs"/>
            </a:endParaRPr>
          </a:p>
        </p:txBody>
      </p:sp>
    </p:spTree>
    <p:extLst>
      <p:ext uri="{BB962C8B-B14F-4D97-AF65-F5344CB8AC3E}">
        <p14:creationId xmlns:p14="http://schemas.microsoft.com/office/powerpoint/2010/main" val="3996755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CB109F3-FD00-EA44-B7DA-F69F43894291}"/>
              </a:ext>
            </a:extLst>
          </p:cNvPr>
          <p:cNvSpPr>
            <a:spLocks noGrp="1"/>
          </p:cNvSpPr>
          <p:nvPr>
            <p:ph type="title"/>
          </p:nvPr>
        </p:nvSpPr>
        <p:spPr>
          <a:xfrm>
            <a:off x="292608" y="28491"/>
            <a:ext cx="8222740" cy="1076937"/>
          </a:xfrm>
        </p:spPr>
        <p:txBody>
          <a:bodyPr rtlCol="0"/>
          <a:lstStyle/>
          <a:p>
            <a:pPr rtl="0"/>
            <a:r>
              <a:rPr lang="fr" dirty="0"/>
              <a:t>Règles de base</a:t>
            </a:r>
          </a:p>
        </p:txBody>
      </p:sp>
      <p:sp>
        <p:nvSpPr>
          <p:cNvPr id="5" name="Content Placeholder 4">
            <a:extLst>
              <a:ext uri="{FF2B5EF4-FFF2-40B4-BE49-F238E27FC236}">
                <a16:creationId xmlns:a16="http://schemas.microsoft.com/office/drawing/2014/main" id="{163451CA-0B34-844F-89D6-2BFDDC894525}"/>
              </a:ext>
            </a:extLst>
          </p:cNvPr>
          <p:cNvSpPr>
            <a:spLocks noGrp="1"/>
          </p:cNvSpPr>
          <p:nvPr>
            <p:ph idx="1"/>
          </p:nvPr>
        </p:nvSpPr>
        <p:spPr>
          <a:xfrm>
            <a:off x="628648" y="1192201"/>
            <a:ext cx="7886700" cy="4808538"/>
          </a:xfrm>
        </p:spPr>
        <p:txBody>
          <a:bodyPr rtlCol="0">
            <a:normAutofit fontScale="77500" lnSpcReduction="20000"/>
          </a:bodyPr>
          <a:lstStyle/>
          <a:p>
            <a:pPr>
              <a:lnSpc>
                <a:spcPct val="100000"/>
              </a:lnSpc>
              <a:buFont typeface="Wingdings" pitchFamily="2" charset="2"/>
              <a:buChar char="ü"/>
            </a:pPr>
            <a:r>
              <a:rPr lang="fr-FR" b="1" dirty="0"/>
              <a:t>Être ponctuel</a:t>
            </a:r>
            <a:endParaRPr lang="fr" b="1" dirty="0"/>
          </a:p>
          <a:p>
            <a:pPr rtl="0">
              <a:lnSpc>
                <a:spcPct val="100000"/>
              </a:lnSpc>
              <a:buFont typeface="Wingdings" pitchFamily="2" charset="2"/>
              <a:buChar char="ü"/>
            </a:pPr>
            <a:r>
              <a:rPr lang="fr" b="1" dirty="0"/>
              <a:t>Apprendre et travailler ensemble</a:t>
            </a:r>
          </a:p>
          <a:p>
            <a:pPr rtl="0">
              <a:lnSpc>
                <a:spcPct val="100000"/>
              </a:lnSpc>
              <a:buFont typeface="Wingdings" pitchFamily="2" charset="2"/>
              <a:buChar char="ü"/>
            </a:pPr>
            <a:r>
              <a:rPr lang="fr" b="1" dirty="0"/>
              <a:t>Faire preuve de respect mutuel</a:t>
            </a:r>
          </a:p>
          <a:p>
            <a:pPr lvl="1" rtl="0">
              <a:lnSpc>
                <a:spcPct val="100000"/>
              </a:lnSpc>
            </a:pPr>
            <a:r>
              <a:rPr lang="fr" dirty="0"/>
              <a:t>Écouter en faisant preuve d’ouverture d’esprit</a:t>
            </a:r>
          </a:p>
          <a:p>
            <a:pPr lvl="1" rtl="0">
              <a:lnSpc>
                <a:spcPct val="100000"/>
              </a:lnSpc>
            </a:pPr>
            <a:r>
              <a:rPr lang="fr" dirty="0"/>
              <a:t>Permettre à chacun</a:t>
            </a:r>
            <a:r>
              <a:rPr lang="en-GB" sz="2800" dirty="0">
                <a:effectLst/>
                <a:ea typeface="Times New Roman" panose="02020603050405020304" pitchFamily="18" charset="0"/>
                <a:cs typeface="Times New Roman" panose="02020603050405020304" pitchFamily="18" charset="0"/>
              </a:rPr>
              <a:t>·</a:t>
            </a:r>
            <a:r>
              <a:rPr lang="fr" dirty="0"/>
              <a:t>e de participer</a:t>
            </a:r>
          </a:p>
          <a:p>
            <a:pPr lvl="1" rtl="0">
              <a:lnSpc>
                <a:spcPct val="100000"/>
              </a:lnSpc>
            </a:pPr>
            <a:r>
              <a:rPr lang="fr" dirty="0"/>
              <a:t>Exprimer respectueusement son désaccord</a:t>
            </a:r>
          </a:p>
          <a:p>
            <a:pPr lvl="1" rtl="0">
              <a:lnSpc>
                <a:spcPct val="100000"/>
              </a:lnSpc>
            </a:pPr>
            <a:r>
              <a:rPr lang="fr" dirty="0"/>
              <a:t>Apporter des commentaires constructifs</a:t>
            </a:r>
          </a:p>
          <a:p>
            <a:pPr lvl="1" rtl="0">
              <a:lnSpc>
                <a:spcPct val="100000"/>
              </a:lnSpc>
              <a:buClr>
                <a:schemeClr val="tx1"/>
              </a:buClr>
              <a:buFont typeface=".Apple Color Emoji UI"/>
              <a:buChar char="❌"/>
            </a:pPr>
            <a:r>
              <a:rPr lang="fr" dirty="0"/>
              <a:t> Éviter d’interrompre les autres</a:t>
            </a:r>
          </a:p>
          <a:p>
            <a:pPr rtl="0">
              <a:lnSpc>
                <a:spcPct val="100000"/>
              </a:lnSpc>
              <a:buFont typeface="Wingdings" pitchFamily="2" charset="2"/>
              <a:buChar char="ü"/>
            </a:pPr>
            <a:r>
              <a:rPr lang="fr" b="1" dirty="0"/>
              <a:t>Environnement sûr</a:t>
            </a:r>
          </a:p>
          <a:p>
            <a:pPr lvl="1" rtl="0">
              <a:lnSpc>
                <a:spcPct val="100000"/>
              </a:lnSpc>
            </a:pPr>
            <a:r>
              <a:rPr lang="fr" dirty="0"/>
              <a:t>Respecter la confidentialité : ne pas ébruiter les informations personnelles</a:t>
            </a:r>
          </a:p>
          <a:p>
            <a:pPr rtl="0">
              <a:lnSpc>
                <a:spcPct val="100000"/>
              </a:lnSpc>
              <a:buFont typeface="Wingdings" pitchFamily="2" charset="2"/>
              <a:buChar char="ü"/>
            </a:pPr>
            <a:r>
              <a:rPr lang="fr" b="1" dirty="0"/>
              <a:t>Être présent</a:t>
            </a:r>
            <a:r>
              <a:rPr lang="en-GB" b="1" dirty="0">
                <a:effectLst/>
                <a:ea typeface="Times New Roman" panose="02020603050405020304" pitchFamily="18" charset="0"/>
                <a:cs typeface="Times New Roman" panose="02020603050405020304" pitchFamily="18" charset="0"/>
              </a:rPr>
              <a:t>·</a:t>
            </a:r>
            <a:r>
              <a:rPr lang="fr" b="1" dirty="0"/>
              <a:t>e</a:t>
            </a:r>
          </a:p>
          <a:p>
            <a:pPr lvl="1">
              <a:lnSpc>
                <a:spcPct val="100000"/>
              </a:lnSpc>
              <a:buFont typeface=".Apple Color Emoji UI"/>
              <a:buChar char="❌"/>
            </a:pPr>
            <a:r>
              <a:rPr lang="fr" dirty="0"/>
              <a:t> Ne pas utiliser d’appareils électroniques pendant les séances</a:t>
            </a:r>
          </a:p>
          <a:p>
            <a:pPr rtl="0">
              <a:lnSpc>
                <a:spcPct val="100000"/>
              </a:lnSpc>
              <a:buFont typeface="Wingdings" pitchFamily="2" charset="2"/>
              <a:buChar char="ü"/>
            </a:pPr>
            <a:r>
              <a:rPr lang="fr" b="1" dirty="0"/>
              <a:t>Les propositions d’amélioration sont les bienvenues !</a:t>
            </a:r>
          </a:p>
        </p:txBody>
      </p:sp>
      <p:sp>
        <p:nvSpPr>
          <p:cNvPr id="3" name="Slide Number Placeholder 2">
            <a:extLst>
              <a:ext uri="{FF2B5EF4-FFF2-40B4-BE49-F238E27FC236}">
                <a16:creationId xmlns:a16="http://schemas.microsoft.com/office/drawing/2014/main" id="{693C1454-BA2E-B44F-BA71-3E92C8CB4F32}"/>
              </a:ext>
            </a:extLst>
          </p:cNvPr>
          <p:cNvSpPr>
            <a:spLocks noGrp="1"/>
          </p:cNvSpPr>
          <p:nvPr>
            <p:ph type="sldNum" sz="quarter" idx="12"/>
          </p:nvPr>
        </p:nvSpPr>
        <p:spPr/>
        <p:txBody>
          <a:bodyPr rtlCol="0"/>
          <a:lstStyle/>
          <a:p>
            <a:pPr rtl="0"/>
            <a:r>
              <a:rPr lang="en-GB" dirty="0"/>
              <a:t>5</a:t>
            </a:r>
          </a:p>
        </p:txBody>
      </p:sp>
      <p:pic>
        <p:nvPicPr>
          <p:cNvPr id="6" name="Picture 5">
            <a:extLst>
              <a:ext uri="{FF2B5EF4-FFF2-40B4-BE49-F238E27FC236}">
                <a16:creationId xmlns:a16="http://schemas.microsoft.com/office/drawing/2014/main" id="{C22F46ED-D2FD-4847-8B78-EB59881207B2}"/>
              </a:ext>
            </a:extLst>
          </p:cNvPr>
          <p:cNvPicPr>
            <a:picLocks noChangeAspect="1"/>
          </p:cNvPicPr>
          <p:nvPr/>
        </p:nvPicPr>
        <p:blipFill>
          <a:blip r:embed="rId2"/>
          <a:stretch>
            <a:fillRect/>
          </a:stretch>
        </p:blipFill>
        <p:spPr>
          <a:xfrm>
            <a:off x="6198407" y="1368425"/>
            <a:ext cx="2316941" cy="2776855"/>
          </a:xfrm>
          <a:prstGeom prst="rect">
            <a:avLst/>
          </a:prstGeom>
        </p:spPr>
      </p:pic>
      <p:sp>
        <p:nvSpPr>
          <p:cNvPr id="2" name="Footer Placeholder 4">
            <a:extLst>
              <a:ext uri="{FF2B5EF4-FFF2-40B4-BE49-F238E27FC236}">
                <a16:creationId xmlns:a16="http://schemas.microsoft.com/office/drawing/2014/main" id="{596F7621-36BD-5780-8045-72025C66DBA2}"/>
              </a:ext>
            </a:extLst>
          </p:cNvPr>
          <p:cNvSpPr txBox="1">
            <a:spLocks/>
          </p:cNvSpPr>
          <p:nvPr/>
        </p:nvSpPr>
        <p:spPr>
          <a:xfrm>
            <a:off x="1655111" y="6087512"/>
            <a:ext cx="6196801" cy="681037"/>
          </a:xfrm>
          <a:prstGeom prst="rect">
            <a:avLst/>
          </a:prstGeom>
        </p:spPr>
        <p:txBody>
          <a:bodyPr vert="horz" lIns="91440" tIns="45720" rIns="91440" bIns="45720" rtlCol="0" anchor="ctr"/>
          <a:lstStyle>
            <a:defPPr rtl="0">
              <a:defRPr lang="fr-FR"/>
            </a:defPPr>
            <a:lvl1pPr marL="0" algn="ctr" defTabSz="457200" rtl="0" eaLnBrk="1" latinLnBrk="0" hangingPunct="1">
              <a:defRPr sz="1100" b="1" kern="1200">
                <a:solidFill>
                  <a:srgbClr val="0366B3"/>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dirty="0"/>
              <a:t>Prise </a:t>
            </a:r>
            <a:r>
              <a:rPr lang="en-GB" dirty="0" err="1"/>
              <a:t>en</a:t>
            </a:r>
            <a:r>
              <a:rPr lang="en-GB" dirty="0"/>
              <a:t> charge des femmes </a:t>
            </a:r>
            <a:r>
              <a:rPr lang="en-GB" dirty="0" err="1"/>
              <a:t>survivantes</a:t>
            </a:r>
            <a:r>
              <a:rPr lang="en-GB" dirty="0"/>
              <a:t> de violence :</a:t>
            </a:r>
          </a:p>
          <a:p>
            <a:r>
              <a:rPr lang="en-GB" dirty="0"/>
              <a:t>Programme de formation de </a:t>
            </a:r>
            <a:r>
              <a:rPr lang="en-GB" dirty="0" err="1"/>
              <a:t>l'OMS</a:t>
            </a:r>
            <a:r>
              <a:rPr lang="en-GB" dirty="0"/>
              <a:t> à </a:t>
            </a:r>
            <a:r>
              <a:rPr lang="en-GB" dirty="0" err="1"/>
              <a:t>l'intention</a:t>
            </a:r>
            <a:r>
              <a:rPr lang="en-GB" dirty="0"/>
              <a:t> des </a:t>
            </a:r>
            <a:r>
              <a:rPr lang="en-GB" dirty="0" err="1"/>
              <a:t>prestataires</a:t>
            </a:r>
            <a:r>
              <a:rPr lang="en-GB" dirty="0"/>
              <a:t> de </a:t>
            </a:r>
            <a:r>
              <a:rPr lang="en-GB" dirty="0" err="1"/>
              <a:t>soins</a:t>
            </a:r>
            <a:r>
              <a:rPr lang="en-GB" dirty="0"/>
              <a:t> de </a:t>
            </a:r>
            <a:r>
              <a:rPr lang="en-GB" dirty="0" err="1"/>
              <a:t>santé</a:t>
            </a:r>
            <a:br>
              <a:rPr lang="en-GB" dirty="0"/>
            </a:br>
            <a:r>
              <a:rPr lang="fr" dirty="0">
                <a:solidFill>
                  <a:srgbClr val="F57D22"/>
                </a:solidFill>
              </a:rPr>
              <a:t>Orientation et présentation</a:t>
            </a:r>
            <a:endParaRPr lang="fr" dirty="0">
              <a:solidFill>
                <a:srgbClr val="F57D22"/>
              </a:solidFill>
              <a:ea typeface="+mj-ea"/>
              <a:cs typeface="+mj-cs"/>
            </a:endParaRPr>
          </a:p>
        </p:txBody>
      </p:sp>
    </p:spTree>
    <p:extLst>
      <p:ext uri="{BB962C8B-B14F-4D97-AF65-F5344CB8AC3E}">
        <p14:creationId xmlns:p14="http://schemas.microsoft.com/office/powerpoint/2010/main" val="33665417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5D134FA-96AC-D747-979B-C6CEC3F30983}"/>
              </a:ext>
            </a:extLst>
          </p:cNvPr>
          <p:cNvSpPr>
            <a:spLocks noGrp="1"/>
          </p:cNvSpPr>
          <p:nvPr>
            <p:ph type="title"/>
          </p:nvPr>
        </p:nvSpPr>
        <p:spPr>
          <a:xfrm>
            <a:off x="0" y="171242"/>
            <a:ext cx="9144000" cy="1325563"/>
          </a:xfrm>
        </p:spPr>
        <p:txBody>
          <a:bodyPr rtlCol="0">
            <a:normAutofit fontScale="90000"/>
          </a:bodyPr>
          <a:lstStyle/>
          <a:p>
            <a:pPr rtl="0"/>
            <a:r>
              <a:rPr lang="fr" dirty="0"/>
              <a:t>Exercice :</a:t>
            </a:r>
            <a:br>
              <a:rPr lang="en-GB" dirty="0"/>
            </a:br>
            <a:r>
              <a:rPr lang="fr" dirty="0"/>
              <a:t>« Peurs et motivations dans un chapeau »</a:t>
            </a:r>
          </a:p>
        </p:txBody>
      </p:sp>
      <p:sp>
        <p:nvSpPr>
          <p:cNvPr id="5" name="Content Placeholder 4">
            <a:extLst>
              <a:ext uri="{FF2B5EF4-FFF2-40B4-BE49-F238E27FC236}">
                <a16:creationId xmlns:a16="http://schemas.microsoft.com/office/drawing/2014/main" id="{25BD2EFC-A64D-134E-87A5-99E7BFA021DD}"/>
              </a:ext>
            </a:extLst>
          </p:cNvPr>
          <p:cNvSpPr>
            <a:spLocks noGrp="1"/>
          </p:cNvSpPr>
          <p:nvPr>
            <p:ph idx="1"/>
          </p:nvPr>
        </p:nvSpPr>
        <p:spPr>
          <a:xfrm>
            <a:off x="353568" y="2029145"/>
            <a:ext cx="8558783" cy="2789649"/>
          </a:xfrm>
        </p:spPr>
        <p:txBody>
          <a:bodyPr vert="horz" lIns="91440" tIns="45720" rIns="91440" bIns="45720" rtlCol="0" anchor="t">
            <a:normAutofit/>
          </a:bodyPr>
          <a:lstStyle/>
          <a:p>
            <a:pPr marL="0" indent="0" rtl="0">
              <a:buNone/>
            </a:pPr>
            <a:r>
              <a:rPr lang="en" b="1" dirty="0"/>
              <a:t>Objectifs d’apprentissage de l’exercice</a:t>
            </a:r>
          </a:p>
          <a:p>
            <a:pPr rtl="0"/>
            <a:r>
              <a:rPr lang="fr" sz="2400" dirty="0"/>
              <a:t>Reconnaître les préoccupations des prestataires de soins concernant la prise en charge des survivantes de violence exercée</a:t>
            </a:r>
            <a:r>
              <a:rPr lang="fr" sz="2400" dirty="0">
                <a:solidFill>
                  <a:srgbClr val="FF0000"/>
                </a:solidFill>
              </a:rPr>
              <a:t> </a:t>
            </a:r>
            <a:r>
              <a:rPr lang="fr" sz="2400" dirty="0"/>
              <a:t>par un partenaire intime et de violence sexuelle.</a:t>
            </a:r>
          </a:p>
          <a:p>
            <a:pPr rtl="0"/>
            <a:r>
              <a:rPr lang="fr" sz="2400" dirty="0"/>
              <a:t>S’appuyer sur les motivations et les atouts des prestataires lorsqu’il s’agit de faire face à la violence exercée par un partenaire intime et la violence sexuelle. </a:t>
            </a:r>
          </a:p>
        </p:txBody>
      </p:sp>
      <p:sp>
        <p:nvSpPr>
          <p:cNvPr id="3" name="Slide Number Placeholder 2">
            <a:extLst>
              <a:ext uri="{FF2B5EF4-FFF2-40B4-BE49-F238E27FC236}">
                <a16:creationId xmlns:a16="http://schemas.microsoft.com/office/drawing/2014/main" id="{28272E64-26A1-714A-AE55-BC9531619833}"/>
              </a:ext>
            </a:extLst>
          </p:cNvPr>
          <p:cNvSpPr>
            <a:spLocks noGrp="1"/>
          </p:cNvSpPr>
          <p:nvPr>
            <p:ph type="sldNum" sz="quarter" idx="12"/>
          </p:nvPr>
        </p:nvSpPr>
        <p:spPr/>
        <p:txBody>
          <a:bodyPr rtlCol="0"/>
          <a:lstStyle/>
          <a:p>
            <a:pPr rtl="0"/>
            <a:r>
              <a:rPr lang="en-GB" dirty="0"/>
              <a:t>6</a:t>
            </a:r>
          </a:p>
        </p:txBody>
      </p:sp>
      <p:sp>
        <p:nvSpPr>
          <p:cNvPr id="2" name="Footer Placeholder 4">
            <a:extLst>
              <a:ext uri="{FF2B5EF4-FFF2-40B4-BE49-F238E27FC236}">
                <a16:creationId xmlns:a16="http://schemas.microsoft.com/office/drawing/2014/main" id="{5B2F14C8-F74F-BF58-2D66-08041864D19C}"/>
              </a:ext>
            </a:extLst>
          </p:cNvPr>
          <p:cNvSpPr txBox="1">
            <a:spLocks/>
          </p:cNvSpPr>
          <p:nvPr/>
        </p:nvSpPr>
        <p:spPr>
          <a:xfrm>
            <a:off x="1655111" y="6087512"/>
            <a:ext cx="6196801" cy="681037"/>
          </a:xfrm>
          <a:prstGeom prst="rect">
            <a:avLst/>
          </a:prstGeom>
        </p:spPr>
        <p:txBody>
          <a:bodyPr vert="horz" lIns="91440" tIns="45720" rIns="91440" bIns="45720" rtlCol="0" anchor="ctr"/>
          <a:lstStyle>
            <a:defPPr rtl="0">
              <a:defRPr lang="fr-FR"/>
            </a:defPPr>
            <a:lvl1pPr marL="0" algn="ctr" defTabSz="457200" rtl="0" eaLnBrk="1" latinLnBrk="0" hangingPunct="1">
              <a:defRPr sz="1100" b="1" kern="1200">
                <a:solidFill>
                  <a:srgbClr val="0366B3"/>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dirty="0"/>
              <a:t>Prise </a:t>
            </a:r>
            <a:r>
              <a:rPr lang="en-GB" dirty="0" err="1"/>
              <a:t>en</a:t>
            </a:r>
            <a:r>
              <a:rPr lang="en-GB" dirty="0"/>
              <a:t> charge des femmes </a:t>
            </a:r>
            <a:r>
              <a:rPr lang="en-GB" dirty="0" err="1"/>
              <a:t>survivantes</a:t>
            </a:r>
            <a:r>
              <a:rPr lang="en-GB" dirty="0"/>
              <a:t> de violence :</a:t>
            </a:r>
          </a:p>
          <a:p>
            <a:r>
              <a:rPr lang="en-GB" dirty="0"/>
              <a:t>Programme de formation de </a:t>
            </a:r>
            <a:r>
              <a:rPr lang="en-GB" dirty="0" err="1"/>
              <a:t>l'OMS</a:t>
            </a:r>
            <a:r>
              <a:rPr lang="en-GB" dirty="0"/>
              <a:t> à </a:t>
            </a:r>
            <a:r>
              <a:rPr lang="en-GB" dirty="0" err="1"/>
              <a:t>l'intention</a:t>
            </a:r>
            <a:r>
              <a:rPr lang="en-GB" dirty="0"/>
              <a:t> des </a:t>
            </a:r>
            <a:r>
              <a:rPr lang="en-GB" dirty="0" err="1"/>
              <a:t>prestataires</a:t>
            </a:r>
            <a:r>
              <a:rPr lang="en-GB" dirty="0"/>
              <a:t> de </a:t>
            </a:r>
            <a:r>
              <a:rPr lang="en-GB" dirty="0" err="1"/>
              <a:t>soins</a:t>
            </a:r>
            <a:r>
              <a:rPr lang="en-GB" dirty="0"/>
              <a:t> de </a:t>
            </a:r>
            <a:r>
              <a:rPr lang="en-GB" dirty="0" err="1"/>
              <a:t>santé</a:t>
            </a:r>
            <a:br>
              <a:rPr lang="en-GB" dirty="0"/>
            </a:br>
            <a:r>
              <a:rPr lang="fr" dirty="0">
                <a:solidFill>
                  <a:srgbClr val="F57D22"/>
                </a:solidFill>
              </a:rPr>
              <a:t>Orientation et présentation</a:t>
            </a:r>
            <a:endParaRPr lang="fr" dirty="0">
              <a:solidFill>
                <a:srgbClr val="F57D22"/>
              </a:solidFill>
              <a:ea typeface="+mj-ea"/>
              <a:cs typeface="+mj-cs"/>
            </a:endParaRPr>
          </a:p>
        </p:txBody>
      </p:sp>
      <p:grpSp>
        <p:nvGrpSpPr>
          <p:cNvPr id="9" name="Group 8">
            <a:extLst>
              <a:ext uri="{FF2B5EF4-FFF2-40B4-BE49-F238E27FC236}">
                <a16:creationId xmlns:a16="http://schemas.microsoft.com/office/drawing/2014/main" id="{93C7CA75-D5B7-F90B-8E45-5AF506E4A6A0}"/>
              </a:ext>
            </a:extLst>
          </p:cNvPr>
          <p:cNvGrpSpPr/>
          <p:nvPr/>
        </p:nvGrpSpPr>
        <p:grpSpPr>
          <a:xfrm>
            <a:off x="5432201" y="4508955"/>
            <a:ext cx="3358231" cy="2029958"/>
            <a:chOff x="4892868" y="4576791"/>
            <a:chExt cx="3358231" cy="2029958"/>
          </a:xfrm>
        </p:grpSpPr>
        <p:pic>
          <p:nvPicPr>
            <p:cNvPr id="6" name="Graphic 5" descr="Grinning face with solid fill">
              <a:extLst>
                <a:ext uri="{FF2B5EF4-FFF2-40B4-BE49-F238E27FC236}">
                  <a16:creationId xmlns:a16="http://schemas.microsoft.com/office/drawing/2014/main" id="{66B08124-B0EA-D0B5-2AA2-D27159BD745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21160266">
              <a:off x="4892868" y="5094067"/>
              <a:ext cx="777486" cy="777486"/>
            </a:xfrm>
            <a:prstGeom prst="rect">
              <a:avLst/>
            </a:prstGeom>
          </p:spPr>
        </p:pic>
        <p:pic>
          <p:nvPicPr>
            <p:cNvPr id="8" name="Graphic 7" descr="In love face with solid fill">
              <a:extLst>
                <a:ext uri="{FF2B5EF4-FFF2-40B4-BE49-F238E27FC236}">
                  <a16:creationId xmlns:a16="http://schemas.microsoft.com/office/drawing/2014/main" id="{E143EDB5-21E2-2042-CED9-BDFD16A997C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934941">
              <a:off x="7141940" y="4576791"/>
              <a:ext cx="693896" cy="693896"/>
            </a:xfrm>
            <a:prstGeom prst="rect">
              <a:avLst/>
            </a:prstGeom>
          </p:spPr>
        </p:pic>
        <p:pic>
          <p:nvPicPr>
            <p:cNvPr id="16" name="Graphic 15" descr="Surprised face with solid fill">
              <a:extLst>
                <a:ext uri="{FF2B5EF4-FFF2-40B4-BE49-F238E27FC236}">
                  <a16:creationId xmlns:a16="http://schemas.microsoft.com/office/drawing/2014/main" id="{3F2777E2-AF10-6A0D-6A38-4808F4BC93C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904896">
              <a:off x="6140341" y="4806856"/>
              <a:ext cx="827792" cy="827792"/>
            </a:xfrm>
            <a:prstGeom prst="rect">
              <a:avLst/>
            </a:prstGeom>
          </p:spPr>
        </p:pic>
        <p:pic>
          <p:nvPicPr>
            <p:cNvPr id="17" name="Graphic 16" descr="Worried face with solid fill">
              <a:extLst>
                <a:ext uri="{FF2B5EF4-FFF2-40B4-BE49-F238E27FC236}">
                  <a16:creationId xmlns:a16="http://schemas.microsoft.com/office/drawing/2014/main" id="{19F80A7C-0A7E-58EE-1F7D-E99C73F0E3E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19592916">
              <a:off x="5461889" y="4978210"/>
              <a:ext cx="992855" cy="992855"/>
            </a:xfrm>
            <a:prstGeom prst="rect">
              <a:avLst/>
            </a:prstGeom>
          </p:spPr>
        </p:pic>
        <p:pic>
          <p:nvPicPr>
            <p:cNvPr id="18" name="Graphic 17" descr="Baseball hat">
              <a:extLst>
                <a:ext uri="{FF2B5EF4-FFF2-40B4-BE49-F238E27FC236}">
                  <a16:creationId xmlns:a16="http://schemas.microsoft.com/office/drawing/2014/main" id="{885E07EF-55F3-9191-564C-06169FC3233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rot="9670537">
              <a:off x="6384324" y="4739974"/>
              <a:ext cx="1866775" cy="1866775"/>
            </a:xfrm>
            <a:prstGeom prst="rect">
              <a:avLst/>
            </a:prstGeom>
          </p:spPr>
        </p:pic>
      </p:grpSp>
    </p:spTree>
    <p:extLst>
      <p:ext uri="{BB962C8B-B14F-4D97-AF65-F5344CB8AC3E}">
        <p14:creationId xmlns:p14="http://schemas.microsoft.com/office/powerpoint/2010/main" val="20205477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18427-DE9C-0D4E-834A-1BCCE6A2AA23}"/>
              </a:ext>
            </a:extLst>
          </p:cNvPr>
          <p:cNvSpPr>
            <a:spLocks noGrp="1"/>
          </p:cNvSpPr>
          <p:nvPr>
            <p:ph type="title"/>
          </p:nvPr>
        </p:nvSpPr>
        <p:spPr>
          <a:xfrm>
            <a:off x="1" y="128203"/>
            <a:ext cx="9025108" cy="1325563"/>
          </a:xfrm>
        </p:spPr>
        <p:txBody>
          <a:bodyPr rtlCol="0">
            <a:normAutofit fontScale="90000"/>
          </a:bodyPr>
          <a:lstStyle/>
          <a:p>
            <a:pPr rtl="0"/>
            <a:r>
              <a:rPr lang="fr" dirty="0"/>
              <a:t>Exercice :</a:t>
            </a:r>
            <a:br>
              <a:rPr lang="en-GB" dirty="0"/>
            </a:br>
            <a:r>
              <a:rPr lang="fr" dirty="0"/>
              <a:t>« Peurs et motivations dans un chapeau » </a:t>
            </a:r>
          </a:p>
        </p:txBody>
      </p:sp>
      <p:sp>
        <p:nvSpPr>
          <p:cNvPr id="3" name="Content Placeholder 2">
            <a:extLst>
              <a:ext uri="{FF2B5EF4-FFF2-40B4-BE49-F238E27FC236}">
                <a16:creationId xmlns:a16="http://schemas.microsoft.com/office/drawing/2014/main" id="{06A2D4D3-BC86-2E4F-A448-D874FEF7F183}"/>
              </a:ext>
            </a:extLst>
          </p:cNvPr>
          <p:cNvSpPr>
            <a:spLocks noGrp="1"/>
          </p:cNvSpPr>
          <p:nvPr>
            <p:ph idx="1"/>
          </p:nvPr>
        </p:nvSpPr>
        <p:spPr>
          <a:xfrm>
            <a:off x="243841" y="1590446"/>
            <a:ext cx="8781268" cy="4115392"/>
          </a:xfrm>
        </p:spPr>
        <p:txBody>
          <a:bodyPr rtlCol="0">
            <a:normAutofit/>
          </a:bodyPr>
          <a:lstStyle/>
          <a:p>
            <a:pPr rtl="0"/>
            <a:r>
              <a:rPr lang="fr" sz="2400" dirty="0"/>
              <a:t>Demandez à chacun</a:t>
            </a:r>
            <a:r>
              <a:rPr lang="en-GB" sz="2400" dirty="0">
                <a:effectLst/>
                <a:ea typeface="Times New Roman" panose="02020603050405020304" pitchFamily="18" charset="0"/>
                <a:cs typeface="Times New Roman" panose="02020603050405020304" pitchFamily="18" charset="0"/>
              </a:rPr>
              <a:t>·e</a:t>
            </a:r>
            <a:r>
              <a:rPr lang="en-GB" sz="2400" dirty="0">
                <a:effectLst/>
              </a:rPr>
              <a:t> </a:t>
            </a:r>
            <a:r>
              <a:rPr lang="fr" sz="2400" dirty="0"/>
              <a:t> des participant</a:t>
            </a:r>
            <a:r>
              <a:rPr lang="en-GB" sz="2400" dirty="0">
                <a:effectLst/>
                <a:ea typeface="Times New Roman" panose="02020603050405020304" pitchFamily="18" charset="0"/>
                <a:cs typeface="Times New Roman" panose="02020603050405020304" pitchFamily="18" charset="0"/>
              </a:rPr>
              <a:t>·</a:t>
            </a:r>
            <a:r>
              <a:rPr lang="en-GB" sz="2400" dirty="0">
                <a:effectLst/>
              </a:rPr>
              <a:t>e</a:t>
            </a:r>
            <a:r>
              <a:rPr lang="en-GB" sz="2400" dirty="0">
                <a:effectLst/>
                <a:ea typeface="Times New Roman" panose="02020603050405020304" pitchFamily="18" charset="0"/>
                <a:cs typeface="Times New Roman" panose="02020603050405020304" pitchFamily="18" charset="0"/>
              </a:rPr>
              <a:t>·</a:t>
            </a:r>
            <a:r>
              <a:rPr lang="fr" sz="2400" dirty="0"/>
              <a:t>s d’écrire :</a:t>
            </a:r>
          </a:p>
          <a:p>
            <a:pPr lvl="1" rtl="0"/>
            <a:r>
              <a:rPr lang="fr" dirty="0"/>
              <a:t>sur un morceau de papier quelque chose qui le/la motive à réagir en cas de violence exercée par un partenaire intime ou de violence sexuelle</a:t>
            </a:r>
          </a:p>
          <a:p>
            <a:pPr lvl="1" rtl="0"/>
            <a:r>
              <a:rPr lang="fr" dirty="0"/>
              <a:t>sur un second morceau de papier une crainte à l’idée de devoir réagir à un cas de violence exercée par un partenaire intime ou de violence sexuelle.</a:t>
            </a:r>
          </a:p>
          <a:p>
            <a:pPr rtl="0"/>
            <a:r>
              <a:rPr lang="fr" sz="2400" dirty="0"/>
              <a:t>Demandez-leur de plier les morceaux de papier et les placer dans deux chapeaux : l’un pour les motivations et l’autre pour les craintes.</a:t>
            </a:r>
          </a:p>
          <a:p>
            <a:pPr rtl="0"/>
            <a:r>
              <a:rPr lang="en" sz="2400" dirty="0" err="1"/>
              <a:t>Lancez</a:t>
            </a:r>
            <a:r>
              <a:rPr lang="en" sz="2400" dirty="0"/>
              <a:t> la discussion.</a:t>
            </a:r>
          </a:p>
        </p:txBody>
      </p:sp>
      <p:sp>
        <p:nvSpPr>
          <p:cNvPr id="4" name="Slide Number Placeholder 3">
            <a:extLst>
              <a:ext uri="{FF2B5EF4-FFF2-40B4-BE49-F238E27FC236}">
                <a16:creationId xmlns:a16="http://schemas.microsoft.com/office/drawing/2014/main" id="{4DE2002A-133E-3744-A6E8-C0FB4D6C1C12}"/>
              </a:ext>
            </a:extLst>
          </p:cNvPr>
          <p:cNvSpPr>
            <a:spLocks noGrp="1"/>
          </p:cNvSpPr>
          <p:nvPr>
            <p:ph type="sldNum" sz="quarter" idx="12"/>
          </p:nvPr>
        </p:nvSpPr>
        <p:spPr/>
        <p:txBody>
          <a:bodyPr rtlCol="0"/>
          <a:lstStyle/>
          <a:p>
            <a:pPr rtl="0"/>
            <a:r>
              <a:rPr lang="en-GB" dirty="0"/>
              <a:t>7</a:t>
            </a:r>
          </a:p>
        </p:txBody>
      </p:sp>
      <p:pic>
        <p:nvPicPr>
          <p:cNvPr id="6" name="Graphic 5" descr="Grinning face with solid fill">
            <a:extLst>
              <a:ext uri="{FF2B5EF4-FFF2-40B4-BE49-F238E27FC236}">
                <a16:creationId xmlns:a16="http://schemas.microsoft.com/office/drawing/2014/main" id="{A5842B75-91A8-C24A-A77D-3D55B646EA0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21160266">
            <a:off x="5415628" y="5370578"/>
            <a:ext cx="777486" cy="777486"/>
          </a:xfrm>
          <a:prstGeom prst="rect">
            <a:avLst/>
          </a:prstGeom>
        </p:spPr>
      </p:pic>
      <p:pic>
        <p:nvPicPr>
          <p:cNvPr id="7" name="Graphic 6" descr="In love face with solid fill">
            <a:extLst>
              <a:ext uri="{FF2B5EF4-FFF2-40B4-BE49-F238E27FC236}">
                <a16:creationId xmlns:a16="http://schemas.microsoft.com/office/drawing/2014/main" id="{AFBE948A-A44A-6045-8F11-DF970052F7F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934941">
            <a:off x="7664700" y="4853302"/>
            <a:ext cx="693896" cy="693896"/>
          </a:xfrm>
          <a:prstGeom prst="rect">
            <a:avLst/>
          </a:prstGeom>
        </p:spPr>
      </p:pic>
      <p:pic>
        <p:nvPicPr>
          <p:cNvPr id="8" name="Graphic 7" descr="Surprised face with solid fill">
            <a:extLst>
              <a:ext uri="{FF2B5EF4-FFF2-40B4-BE49-F238E27FC236}">
                <a16:creationId xmlns:a16="http://schemas.microsoft.com/office/drawing/2014/main" id="{11C84022-B796-3E4E-B5B1-D29129487B9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1904896">
            <a:off x="6663101" y="5083367"/>
            <a:ext cx="827792" cy="827792"/>
          </a:xfrm>
          <a:prstGeom prst="rect">
            <a:avLst/>
          </a:prstGeom>
        </p:spPr>
      </p:pic>
      <p:pic>
        <p:nvPicPr>
          <p:cNvPr id="9" name="Graphic 8" descr="Worried face with solid fill">
            <a:extLst>
              <a:ext uri="{FF2B5EF4-FFF2-40B4-BE49-F238E27FC236}">
                <a16:creationId xmlns:a16="http://schemas.microsoft.com/office/drawing/2014/main" id="{6489A29A-907B-5840-9954-2AF6D74B1FB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rot="19592916">
            <a:off x="5984649" y="5254721"/>
            <a:ext cx="992855" cy="992855"/>
          </a:xfrm>
          <a:prstGeom prst="rect">
            <a:avLst/>
          </a:prstGeom>
        </p:spPr>
      </p:pic>
      <p:pic>
        <p:nvPicPr>
          <p:cNvPr id="5" name="Graphic 4" descr="Baseball hat">
            <a:extLst>
              <a:ext uri="{FF2B5EF4-FFF2-40B4-BE49-F238E27FC236}">
                <a16:creationId xmlns:a16="http://schemas.microsoft.com/office/drawing/2014/main" id="{5E1CAD20-0EF3-B440-9223-3FC7D97D7914}"/>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rot="9670537">
            <a:off x="6907084" y="5016485"/>
            <a:ext cx="1866775" cy="1866775"/>
          </a:xfrm>
          <a:prstGeom prst="rect">
            <a:avLst/>
          </a:prstGeom>
        </p:spPr>
      </p:pic>
      <p:sp>
        <p:nvSpPr>
          <p:cNvPr id="13" name="Footer Placeholder 4">
            <a:extLst>
              <a:ext uri="{FF2B5EF4-FFF2-40B4-BE49-F238E27FC236}">
                <a16:creationId xmlns:a16="http://schemas.microsoft.com/office/drawing/2014/main" id="{00A3A9DF-8F4A-E303-1C93-11618AADF890}"/>
              </a:ext>
            </a:extLst>
          </p:cNvPr>
          <p:cNvSpPr txBox="1">
            <a:spLocks/>
          </p:cNvSpPr>
          <p:nvPr/>
        </p:nvSpPr>
        <p:spPr>
          <a:xfrm>
            <a:off x="1655111" y="6087512"/>
            <a:ext cx="6196801" cy="681037"/>
          </a:xfrm>
          <a:prstGeom prst="rect">
            <a:avLst/>
          </a:prstGeom>
        </p:spPr>
        <p:txBody>
          <a:bodyPr vert="horz" lIns="91440" tIns="45720" rIns="91440" bIns="45720" rtlCol="0" anchor="ctr"/>
          <a:lstStyle>
            <a:defPPr rtl="0">
              <a:defRPr lang="fr-FR"/>
            </a:defPPr>
            <a:lvl1pPr marL="0" algn="ctr" defTabSz="457200" rtl="0" eaLnBrk="1" latinLnBrk="0" hangingPunct="1">
              <a:defRPr sz="1100" b="1" kern="1200">
                <a:solidFill>
                  <a:srgbClr val="0366B3"/>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dirty="0"/>
              <a:t>Prise </a:t>
            </a:r>
            <a:r>
              <a:rPr lang="en-GB" dirty="0" err="1"/>
              <a:t>en</a:t>
            </a:r>
            <a:r>
              <a:rPr lang="en-GB" dirty="0"/>
              <a:t> charge des femmes </a:t>
            </a:r>
            <a:r>
              <a:rPr lang="en-GB" dirty="0" err="1"/>
              <a:t>survivantes</a:t>
            </a:r>
            <a:r>
              <a:rPr lang="en-GB" dirty="0"/>
              <a:t> de violence :</a:t>
            </a:r>
          </a:p>
          <a:p>
            <a:r>
              <a:rPr lang="en-GB" dirty="0"/>
              <a:t>Programme de formation de </a:t>
            </a:r>
            <a:r>
              <a:rPr lang="en-GB" dirty="0" err="1"/>
              <a:t>l'OMS</a:t>
            </a:r>
            <a:r>
              <a:rPr lang="en-GB" dirty="0"/>
              <a:t> à </a:t>
            </a:r>
            <a:r>
              <a:rPr lang="en-GB" dirty="0" err="1"/>
              <a:t>l'intention</a:t>
            </a:r>
            <a:r>
              <a:rPr lang="en-GB" dirty="0"/>
              <a:t> des </a:t>
            </a:r>
            <a:r>
              <a:rPr lang="en-GB" dirty="0" err="1"/>
              <a:t>prestataires</a:t>
            </a:r>
            <a:r>
              <a:rPr lang="en-GB" dirty="0"/>
              <a:t> de </a:t>
            </a:r>
            <a:r>
              <a:rPr lang="en-GB" dirty="0" err="1"/>
              <a:t>soins</a:t>
            </a:r>
            <a:r>
              <a:rPr lang="en-GB" dirty="0"/>
              <a:t> de </a:t>
            </a:r>
            <a:r>
              <a:rPr lang="en-GB" dirty="0" err="1"/>
              <a:t>santé</a:t>
            </a:r>
            <a:br>
              <a:rPr lang="en-GB" dirty="0"/>
            </a:br>
            <a:r>
              <a:rPr lang="fr" dirty="0">
                <a:solidFill>
                  <a:srgbClr val="F57D22"/>
                </a:solidFill>
              </a:rPr>
              <a:t>Orientation et présentation</a:t>
            </a:r>
            <a:endParaRPr lang="fr" dirty="0">
              <a:solidFill>
                <a:srgbClr val="F57D22"/>
              </a:solidFill>
              <a:ea typeface="+mj-ea"/>
              <a:cs typeface="+mj-cs"/>
            </a:endParaRPr>
          </a:p>
        </p:txBody>
      </p:sp>
    </p:spTree>
    <p:extLst>
      <p:ext uri="{BB962C8B-B14F-4D97-AF65-F5344CB8AC3E}">
        <p14:creationId xmlns:p14="http://schemas.microsoft.com/office/powerpoint/2010/main" val="33413188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38CB0DE-F213-5446-9097-2DC532B2CD3E}"/>
              </a:ext>
            </a:extLst>
          </p:cNvPr>
          <p:cNvSpPr>
            <a:spLocks noGrp="1"/>
          </p:cNvSpPr>
          <p:nvPr>
            <p:ph type="title"/>
          </p:nvPr>
        </p:nvSpPr>
        <p:spPr>
          <a:xfrm>
            <a:off x="0" y="136524"/>
            <a:ext cx="9144000" cy="1325563"/>
          </a:xfrm>
        </p:spPr>
        <p:txBody>
          <a:bodyPr rtlCol="0">
            <a:normAutofit fontScale="90000"/>
          </a:bodyPr>
          <a:lstStyle/>
          <a:p>
            <a:pPr rtl="0"/>
            <a:r>
              <a:rPr lang="fr" dirty="0"/>
              <a:t>Exercice :</a:t>
            </a:r>
            <a:br>
              <a:rPr lang="en-US" dirty="0"/>
            </a:br>
            <a:r>
              <a:rPr lang="fr" dirty="0"/>
              <a:t>« Peurs et motivations dans un chapeau »</a:t>
            </a:r>
          </a:p>
        </p:txBody>
      </p:sp>
      <p:sp>
        <p:nvSpPr>
          <p:cNvPr id="5" name="Content Placeholder 4">
            <a:extLst>
              <a:ext uri="{FF2B5EF4-FFF2-40B4-BE49-F238E27FC236}">
                <a16:creationId xmlns:a16="http://schemas.microsoft.com/office/drawing/2014/main" id="{D4E5697E-79E2-7142-A1BC-84200A19225B}"/>
              </a:ext>
            </a:extLst>
          </p:cNvPr>
          <p:cNvSpPr>
            <a:spLocks noGrp="1"/>
          </p:cNvSpPr>
          <p:nvPr>
            <p:ph idx="1"/>
          </p:nvPr>
        </p:nvSpPr>
        <p:spPr>
          <a:xfrm>
            <a:off x="341376" y="1540456"/>
            <a:ext cx="8173973" cy="4019096"/>
          </a:xfrm>
        </p:spPr>
        <p:txBody>
          <a:bodyPr rtlCol="0">
            <a:noAutofit/>
          </a:bodyPr>
          <a:lstStyle/>
          <a:p>
            <a:pPr marL="0" indent="0" rtl="0">
              <a:buNone/>
            </a:pPr>
            <a:r>
              <a:rPr lang="fr" sz="2000" b="1" dirty="0"/>
              <a:t>Enseignements à retenir</a:t>
            </a:r>
          </a:p>
          <a:p>
            <a:pPr rtl="0"/>
            <a:r>
              <a:rPr lang="fr" sz="2000" dirty="0"/>
              <a:t>La plupart des prestataires </a:t>
            </a:r>
            <a:r>
              <a:rPr lang="fr" sz="2000" b="1" dirty="0"/>
              <a:t>hésitent </a:t>
            </a:r>
            <a:r>
              <a:rPr lang="fr" sz="2000" dirty="0"/>
              <a:t>à aborder le sujet de la violence avec leurs patientes, craignant de raviver leurs propres souvenirs s’ils/si elles ont vécu ou ont été témoins d’abus, ou ne se sentent pas à la hauteur pour régir à la violence.</a:t>
            </a:r>
          </a:p>
          <a:p>
            <a:pPr rtl="0"/>
            <a:r>
              <a:rPr lang="fr" sz="2000" dirty="0"/>
              <a:t>Toutefois, les données suggèrent qu’aborder le sujet de la violence avec les femmes et leur manifester de l’empathie et le fait de leur manifester de l’empathie peut les aider dans leur processus de </a:t>
            </a:r>
            <a:r>
              <a:rPr lang="fr" sz="2000" b="1" dirty="0"/>
              <a:t>guérison</a:t>
            </a:r>
            <a:r>
              <a:rPr lang="fr" sz="2000" dirty="0"/>
              <a:t>.</a:t>
            </a:r>
          </a:p>
          <a:p>
            <a:pPr rtl="0"/>
            <a:r>
              <a:rPr lang="fr" sz="2000" dirty="0"/>
              <a:t>Nous sommes, pour la plupart, passionné</a:t>
            </a:r>
            <a:r>
              <a:rPr lang="en-GB" sz="2000" dirty="0">
                <a:effectLst/>
                <a:ea typeface="Times New Roman" panose="02020603050405020304" pitchFamily="18" charset="0"/>
                <a:cs typeface="Times New Roman" panose="02020603050405020304" pitchFamily="18" charset="0"/>
              </a:rPr>
              <a:t>·</a:t>
            </a:r>
            <a:r>
              <a:rPr lang="en-GB" sz="2000" dirty="0">
                <a:effectLst/>
              </a:rPr>
              <a:t>e</a:t>
            </a:r>
            <a:r>
              <a:rPr lang="en-GB" sz="2000" dirty="0">
                <a:effectLst/>
                <a:ea typeface="Times New Roman" panose="02020603050405020304" pitchFamily="18" charset="0"/>
                <a:cs typeface="Times New Roman" panose="02020603050405020304" pitchFamily="18" charset="0"/>
              </a:rPr>
              <a:t>·</a:t>
            </a:r>
            <a:r>
              <a:rPr lang="fr" sz="2000" dirty="0"/>
              <a:t>s par notre métier et nous aimons dispenser des soins, améliorer la santé et assurer la protection légale de nos patientes. Nous pouvons tirer parti de cette </a:t>
            </a:r>
            <a:r>
              <a:rPr lang="fr" sz="2000" b="1" dirty="0"/>
              <a:t>énergie </a:t>
            </a:r>
            <a:r>
              <a:rPr lang="fr" sz="2000" dirty="0"/>
              <a:t>positive pour appliquer cette formation dans notre pratique clinique.</a:t>
            </a:r>
          </a:p>
        </p:txBody>
      </p:sp>
      <p:sp>
        <p:nvSpPr>
          <p:cNvPr id="3" name="Slide Number Placeholder 2">
            <a:extLst>
              <a:ext uri="{FF2B5EF4-FFF2-40B4-BE49-F238E27FC236}">
                <a16:creationId xmlns:a16="http://schemas.microsoft.com/office/drawing/2014/main" id="{7A299B2E-583E-9D41-A0A8-E265FA9A9D13}"/>
              </a:ext>
            </a:extLst>
          </p:cNvPr>
          <p:cNvSpPr>
            <a:spLocks noGrp="1"/>
          </p:cNvSpPr>
          <p:nvPr>
            <p:ph type="sldNum" sz="quarter" idx="12"/>
          </p:nvPr>
        </p:nvSpPr>
        <p:spPr/>
        <p:txBody>
          <a:bodyPr rtlCol="0"/>
          <a:lstStyle/>
          <a:p>
            <a:pPr rtl="0"/>
            <a:r>
              <a:rPr lang="en-US" dirty="0"/>
              <a:t>8</a:t>
            </a:r>
          </a:p>
        </p:txBody>
      </p:sp>
      <p:sp>
        <p:nvSpPr>
          <p:cNvPr id="2" name="Footer Placeholder 4">
            <a:extLst>
              <a:ext uri="{FF2B5EF4-FFF2-40B4-BE49-F238E27FC236}">
                <a16:creationId xmlns:a16="http://schemas.microsoft.com/office/drawing/2014/main" id="{EBFA6298-C2B9-3AC0-C137-068BC29EBE1C}"/>
              </a:ext>
            </a:extLst>
          </p:cNvPr>
          <p:cNvSpPr txBox="1">
            <a:spLocks/>
          </p:cNvSpPr>
          <p:nvPr/>
        </p:nvSpPr>
        <p:spPr>
          <a:xfrm>
            <a:off x="1655111" y="6087512"/>
            <a:ext cx="6196801" cy="681037"/>
          </a:xfrm>
          <a:prstGeom prst="rect">
            <a:avLst/>
          </a:prstGeom>
        </p:spPr>
        <p:txBody>
          <a:bodyPr vert="horz" lIns="91440" tIns="45720" rIns="91440" bIns="45720" rtlCol="0" anchor="ctr"/>
          <a:lstStyle>
            <a:defPPr rtl="0">
              <a:defRPr lang="fr-FR"/>
            </a:defPPr>
            <a:lvl1pPr marL="0" algn="ctr" defTabSz="457200" rtl="0" eaLnBrk="1" latinLnBrk="0" hangingPunct="1">
              <a:defRPr sz="1100" b="1" kern="1200">
                <a:solidFill>
                  <a:srgbClr val="0366B3"/>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dirty="0"/>
              <a:t>Prise </a:t>
            </a:r>
            <a:r>
              <a:rPr lang="en-GB" dirty="0" err="1"/>
              <a:t>en</a:t>
            </a:r>
            <a:r>
              <a:rPr lang="en-GB" dirty="0"/>
              <a:t> charge des femmes </a:t>
            </a:r>
            <a:r>
              <a:rPr lang="en-GB" dirty="0" err="1"/>
              <a:t>survivantes</a:t>
            </a:r>
            <a:r>
              <a:rPr lang="en-GB" dirty="0"/>
              <a:t> de </a:t>
            </a:r>
            <a:r>
              <a:rPr lang="en-GB"/>
              <a:t>violence</a:t>
            </a:r>
            <a:r>
              <a:rPr lang="en-GB" dirty="0"/>
              <a:t> :</a:t>
            </a:r>
          </a:p>
          <a:p>
            <a:r>
              <a:rPr lang="en-GB" dirty="0"/>
              <a:t>Programme de formation de </a:t>
            </a:r>
            <a:r>
              <a:rPr lang="en-GB" dirty="0" err="1"/>
              <a:t>l'OMS</a:t>
            </a:r>
            <a:r>
              <a:rPr lang="en-GB" dirty="0"/>
              <a:t> </a:t>
            </a:r>
            <a:r>
              <a:rPr lang="en-GB" dirty="0" err="1"/>
              <a:t>à</a:t>
            </a:r>
            <a:r>
              <a:rPr lang="en-GB" dirty="0"/>
              <a:t> </a:t>
            </a:r>
            <a:r>
              <a:rPr lang="en-GB" dirty="0" err="1"/>
              <a:t>l'intention</a:t>
            </a:r>
            <a:r>
              <a:rPr lang="en-GB" dirty="0"/>
              <a:t> des </a:t>
            </a:r>
            <a:r>
              <a:rPr lang="en-GB" dirty="0" err="1"/>
              <a:t>prestataires</a:t>
            </a:r>
            <a:r>
              <a:rPr lang="en-GB" dirty="0"/>
              <a:t> de </a:t>
            </a:r>
            <a:r>
              <a:rPr lang="en-GB" dirty="0" err="1"/>
              <a:t>soins</a:t>
            </a:r>
            <a:r>
              <a:rPr lang="en-GB" dirty="0"/>
              <a:t> de </a:t>
            </a:r>
            <a:r>
              <a:rPr lang="en-GB" dirty="0" err="1"/>
              <a:t>santé</a:t>
            </a:r>
            <a:br>
              <a:rPr lang="en-GB" dirty="0"/>
            </a:br>
            <a:r>
              <a:rPr lang="fr" dirty="0">
                <a:solidFill>
                  <a:srgbClr val="F57D22"/>
                </a:solidFill>
              </a:rPr>
              <a:t>Orientation et présentation</a:t>
            </a:r>
            <a:endParaRPr lang="fr" dirty="0">
              <a:solidFill>
                <a:srgbClr val="F57D22"/>
              </a:solidFill>
              <a:ea typeface="+mj-ea"/>
              <a:cs typeface="+mj-cs"/>
            </a:endParaRPr>
          </a:p>
        </p:txBody>
      </p:sp>
    </p:spTree>
    <p:extLst>
      <p:ext uri="{BB962C8B-B14F-4D97-AF65-F5344CB8AC3E}">
        <p14:creationId xmlns:p14="http://schemas.microsoft.com/office/powerpoint/2010/main" val="1082516299"/>
      </p:ext>
    </p:extLst>
  </p:cSld>
  <p:clrMapOvr>
    <a:masterClrMapping/>
  </p:clrMapOvr>
</p:sld>
</file>

<file path=ppt/theme/theme1.xml><?xml version="1.0" encoding="utf-8"?>
<a:theme xmlns:a="http://schemas.openxmlformats.org/drawingml/2006/main" name="Office Theme">
  <a:themeElements>
    <a:clrScheme name="Curriculum custom 1">
      <a:dk1>
        <a:srgbClr val="000000"/>
      </a:dk1>
      <a:lt1>
        <a:srgbClr val="F5EFE0"/>
      </a:lt1>
      <a:dk2>
        <a:srgbClr val="92B0CB"/>
      </a:dk2>
      <a:lt2>
        <a:srgbClr val="E3E9F1"/>
      </a:lt2>
      <a:accent1>
        <a:srgbClr val="2E348F"/>
      </a:accent1>
      <a:accent2>
        <a:srgbClr val="0666B2"/>
      </a:accent2>
      <a:accent3>
        <a:srgbClr val="449FD7"/>
      </a:accent3>
      <a:accent4>
        <a:srgbClr val="FFBA00"/>
      </a:accent4>
      <a:accent5>
        <a:srgbClr val="F57D21"/>
      </a:accent5>
      <a:accent6>
        <a:srgbClr val="B84200"/>
      </a:accent6>
      <a:hlink>
        <a:srgbClr val="0563C1"/>
      </a:hlink>
      <a:folHlink>
        <a:srgbClr val="0263C1"/>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22DF2A39-E4DC-FF4B-846A-BEF7012B6222}" vid="{76A9F32D-9142-0048-8B46-3F1F47B9CC0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172</TotalTime>
  <Words>742</Words>
  <Application>Microsoft Office PowerPoint</Application>
  <PresentationFormat>On-screen Show (4:3)</PresentationFormat>
  <Paragraphs>80</Paragraphs>
  <Slides>8</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.Apple Color Emoji UI</vt:lpstr>
      <vt:lpstr>Arial</vt:lpstr>
      <vt:lpstr>Calibri</vt:lpstr>
      <vt:lpstr>Times New Roman</vt:lpstr>
      <vt:lpstr>Wingdings</vt:lpstr>
      <vt:lpstr>Office Theme</vt:lpstr>
      <vt:lpstr>Orientation et présentation</vt:lpstr>
      <vt:lpstr>PowerPoint Presentation</vt:lpstr>
      <vt:lpstr>Pourquoi sommes-nous là ? Objectifs</vt:lpstr>
      <vt:lpstr>Vue d’ensemble de la formation</vt:lpstr>
      <vt:lpstr>Règles de base</vt:lpstr>
      <vt:lpstr>Exercice : « Peurs et motivations dans un chapeau »</vt:lpstr>
      <vt:lpstr>Exercice : « Peurs et motivations dans un chapeau » </vt:lpstr>
      <vt:lpstr>Exercice : « Peurs et motivations dans un chapeau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Anna Hoover</dc:creator>
  <cp:lastModifiedBy>TWAL BONJOUR, Loujaïn</cp:lastModifiedBy>
  <cp:revision>59</cp:revision>
  <dcterms:created xsi:type="dcterms:W3CDTF">2019-12-16T09:50:06Z</dcterms:created>
  <dcterms:modified xsi:type="dcterms:W3CDTF">2025-01-21T09:31:37Z</dcterms:modified>
</cp:coreProperties>
</file>