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56" r:id="rId2"/>
    <p:sldId id="377" r:id="rId3"/>
    <p:sldId id="356" r:id="rId4"/>
    <p:sldId id="370" r:id="rId5"/>
    <p:sldId id="374" r:id="rId6"/>
    <p:sldId id="357" r:id="rId7"/>
    <p:sldId id="293" r:id="rId8"/>
    <p:sldId id="373" r:id="rId9"/>
    <p:sldId id="297" r:id="rId10"/>
    <p:sldId id="344" r:id="rId11"/>
    <p:sldId id="367" r:id="rId12"/>
    <p:sldId id="299" r:id="rId13"/>
    <p:sldId id="284" r:id="rId14"/>
    <p:sldId id="372" r:id="rId15"/>
    <p:sldId id="306" r:id="rId16"/>
    <p:sldId id="348" r:id="rId17"/>
    <p:sldId id="346" r:id="rId18"/>
    <p:sldId id="368" r:id="rId19"/>
    <p:sldId id="361" r:id="rId20"/>
    <p:sldId id="359" r:id="rId21"/>
    <p:sldId id="375" r:id="rId22"/>
    <p:sldId id="376" r:id="rId23"/>
    <p:sldId id="369" r:id="rId24"/>
    <p:sldId id="363" r:id="rId25"/>
    <p:sldId id="365" r:id="rId26"/>
    <p:sldId id="366" r:id="rId27"/>
    <p:sldId id="364" r:id="rId28"/>
    <p:sldId id="338" r:id="rId29"/>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Citron" initials="SC" lastIdx="26" clrIdx="0">
    <p:extLst>
      <p:ext uri="{19B8F6BF-5375-455C-9EA6-DF929625EA0E}">
        <p15:presenceInfo xmlns:p15="http://schemas.microsoft.com/office/powerpoint/2012/main" userId="d1ba213afba5bd56" providerId="Windows Live"/>
      </p:ext>
    </p:extLst>
  </p:cmAuthor>
  <p:cmAuthor id="2" name="Becky Mitchell (Green Ink)" initials="BM" lastIdx="1" clrIdx="1">
    <p:extLst>
      <p:ext uri="{19B8F6BF-5375-455C-9EA6-DF929625EA0E}">
        <p15:presenceInfo xmlns:p15="http://schemas.microsoft.com/office/powerpoint/2012/main" userId="S::b.mitchell@greenink.co.uk::ef2f76bf-bf72-435b-8eb2-1a28ba6aa3e9" providerId="AD"/>
      </p:ext>
    </p:extLst>
  </p:cmAuthor>
  <p:cmAuthor id="3" name="anne.cecile.robin@gmail.com" initials="an" lastIdx="5" clrIdx="2">
    <p:extLst>
      <p:ext uri="{19B8F6BF-5375-455C-9EA6-DF929625EA0E}">
        <p15:presenceInfo xmlns:p15="http://schemas.microsoft.com/office/powerpoint/2012/main" userId="S::urn:spo:guest#anne.cecile.robi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B7E1"/>
    <a:srgbClr val="0366B3"/>
    <a:srgbClr val="EC8140"/>
    <a:srgbClr val="FEF3DB"/>
    <a:srgbClr val="E7E7E8"/>
    <a:srgbClr val="FFC85E"/>
    <a:srgbClr val="F7FAF9"/>
    <a:srgbClr val="F8F8F8"/>
    <a:srgbClr val="F57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8"/>
    <p:restoredTop sz="75766"/>
  </p:normalViewPr>
  <p:slideViewPr>
    <p:cSldViewPr snapToGrid="0" snapToObjects="1">
      <p:cViewPr varScale="1">
        <p:scale>
          <a:sx n="67" d="100"/>
          <a:sy n="67" d="100"/>
        </p:scale>
        <p:origin x="702"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Mitchell (Green Ink)" userId="ef2f76bf-bf72-435b-8eb2-1a28ba6aa3e9" providerId="ADAL" clId="{165AC72B-A293-407F-B43A-CF3A88741133}"/>
    <pc:docChg chg="custSel">
      <pc:chgData name="Becky Mitchell (Green Ink)" userId="ef2f76bf-bf72-435b-8eb2-1a28ba6aa3e9" providerId="ADAL" clId="{165AC72B-A293-407F-B43A-CF3A88741133}" dt="2024-07-30T16:58:07.403" v="2" actId="1592"/>
      <pc:docMkLst>
        <pc:docMk/>
      </pc:docMkLst>
      <pc:sldChg chg="delCm">
        <pc:chgData name="Becky Mitchell (Green Ink)" userId="ef2f76bf-bf72-435b-8eb2-1a28ba6aa3e9" providerId="ADAL" clId="{165AC72B-A293-407F-B43A-CF3A88741133}" dt="2024-07-30T16:57:01.579" v="0" actId="1592"/>
        <pc:sldMkLst>
          <pc:docMk/>
          <pc:sldMk cId="3754910815" sldId="293"/>
        </pc:sldMkLst>
      </pc:sldChg>
      <pc:sldChg chg="delCm">
        <pc:chgData name="Becky Mitchell (Green Ink)" userId="ef2f76bf-bf72-435b-8eb2-1a28ba6aa3e9" providerId="ADAL" clId="{165AC72B-A293-407F-B43A-CF3A88741133}" dt="2024-07-30T16:57:28.458" v="1" actId="1592"/>
        <pc:sldMkLst>
          <pc:docMk/>
          <pc:sldMk cId="3222732309" sldId="306"/>
        </pc:sldMkLst>
      </pc:sldChg>
      <pc:sldChg chg="delCm">
        <pc:chgData name="Becky Mitchell (Green Ink)" userId="ef2f76bf-bf72-435b-8eb2-1a28ba6aa3e9" providerId="ADAL" clId="{165AC72B-A293-407F-B43A-CF3A88741133}" dt="2024-07-30T16:58:07.403" v="2" actId="1592"/>
        <pc:sldMkLst>
          <pc:docMk/>
          <pc:sldMk cId="3451512318" sldId="338"/>
        </pc:sldMkLst>
      </pc:sldChg>
    </pc:docChg>
  </pc:docChgLst>
  <pc:docChgLst>
    <pc:chgData name="Paul Philpot (Green Ink)" userId="cb4e5af5-b2b8-429e-b0fa-dffec8fd6778" providerId="ADAL" clId="{57CA2990-8B75-4455-896F-BBD6180F42DC}"/>
    <pc:docChg chg="modSld">
      <pc:chgData name="Paul Philpot (Green Ink)" userId="cb4e5af5-b2b8-429e-b0fa-dffec8fd6778" providerId="ADAL" clId="{57CA2990-8B75-4455-896F-BBD6180F42DC}" dt="2024-07-24T08:15:19.352" v="0"/>
      <pc:docMkLst>
        <pc:docMk/>
      </pc:docMkLst>
      <pc:sldChg chg="modCm">
        <pc:chgData name="Paul Philpot (Green Ink)" userId="cb4e5af5-b2b8-429e-b0fa-dffec8fd6778" providerId="ADAL" clId="{57CA2990-8B75-4455-896F-BBD6180F42DC}" dt="2024-07-24T08:15:19.352" v="0"/>
        <pc:sldMkLst>
          <pc:docMk/>
          <pc:sldMk cId="3754910815" sldId="293"/>
        </pc:sldMkLst>
      </pc:sldChg>
    </pc:docChg>
  </pc:docChgLst>
  <pc:docChgLst>
    <pc:chgData name="Guest User" userId="S::urn:spo:anon#ff01ab5e1b4c3c0705618d8096c3a275d9a0727eecce310e62bd1a1110593ff3::" providerId="AD" clId="Web-{62AF324D-27DA-E0CD-AF97-C9C6F5E252E4}"/>
    <pc:docChg chg="modSld">
      <pc:chgData name="Guest User" userId="S::urn:spo:anon#ff01ab5e1b4c3c0705618d8096c3a275d9a0727eecce310e62bd1a1110593ff3::" providerId="AD" clId="Web-{62AF324D-27DA-E0CD-AF97-C9C6F5E252E4}" dt="2024-08-05T11:46:15.987" v="2" actId="1076"/>
      <pc:docMkLst>
        <pc:docMk/>
      </pc:docMkLst>
      <pc:sldChg chg="modSp">
        <pc:chgData name="Guest User" userId="S::urn:spo:anon#ff01ab5e1b4c3c0705618d8096c3a275d9a0727eecce310e62bd1a1110593ff3::" providerId="AD" clId="Web-{62AF324D-27DA-E0CD-AF97-C9C6F5E252E4}" dt="2024-08-05T11:37:25.872" v="0" actId="1076"/>
        <pc:sldMkLst>
          <pc:docMk/>
          <pc:sldMk cId="1194982807" sldId="297"/>
        </pc:sldMkLst>
      </pc:sldChg>
      <pc:sldChg chg="modSp">
        <pc:chgData name="Guest User" userId="S::urn:spo:anon#ff01ab5e1b4c3c0705618d8096c3a275d9a0727eecce310e62bd1a1110593ff3::" providerId="AD" clId="Web-{62AF324D-27DA-E0CD-AF97-C9C6F5E252E4}" dt="2024-08-05T11:46:15.987" v="2" actId="1076"/>
        <pc:sldMkLst>
          <pc:docMk/>
          <pc:sldMk cId="3451512318" sldId="338"/>
        </pc:sldMkLst>
      </pc:sldChg>
    </pc:docChg>
  </pc:docChgLst>
  <pc:docChgLst>
    <pc:chgData name="Becky Mitchell (Green Ink)" userId="ef2f76bf-bf72-435b-8eb2-1a28ba6aa3e9" providerId="ADAL" clId="{D51240EC-0B02-44EE-9A90-C9AAF9A96855}"/>
    <pc:docChg chg="undo custSel addSld modSld modMainMaster">
      <pc:chgData name="Becky Mitchell (Green Ink)" userId="ef2f76bf-bf72-435b-8eb2-1a28ba6aa3e9" providerId="ADAL" clId="{D51240EC-0B02-44EE-9A90-C9AAF9A96855}" dt="2024-12-12T20:34:07.918" v="137" actId="478"/>
      <pc:docMkLst>
        <pc:docMk/>
      </pc:docMkLst>
      <pc:sldChg chg="addSp delSp modSp mod">
        <pc:chgData name="Becky Mitchell (Green Ink)" userId="ef2f76bf-bf72-435b-8eb2-1a28ba6aa3e9" providerId="ADAL" clId="{D51240EC-0B02-44EE-9A90-C9AAF9A96855}" dt="2024-12-12T17:58:46.051" v="21"/>
        <pc:sldMkLst>
          <pc:docMk/>
          <pc:sldMk cId="749481875" sldId="256"/>
        </pc:sldMkLst>
        <pc:spChg chg="del mod">
          <ac:chgData name="Becky Mitchell (Green Ink)" userId="ef2f76bf-bf72-435b-8eb2-1a28ba6aa3e9" providerId="ADAL" clId="{D51240EC-0B02-44EE-9A90-C9AAF9A96855}" dt="2024-12-12T17:58:26.500" v="20" actId="478"/>
          <ac:spMkLst>
            <pc:docMk/>
            <pc:sldMk cId="749481875" sldId="256"/>
            <ac:spMk id="4" creationId="{71664320-162E-E204-2698-594AF7EBB8FE}"/>
          </ac:spMkLst>
        </pc:spChg>
        <pc:spChg chg="del">
          <ac:chgData name="Becky Mitchell (Green Ink)" userId="ef2f76bf-bf72-435b-8eb2-1a28ba6aa3e9" providerId="ADAL" clId="{D51240EC-0B02-44EE-9A90-C9AAF9A96855}" dt="2024-12-12T17:58:17.897" v="18" actId="478"/>
          <ac:spMkLst>
            <pc:docMk/>
            <pc:sldMk cId="749481875" sldId="256"/>
            <ac:spMk id="5" creationId="{D4AA3BB8-313C-9444-93AC-698C71CAE061}"/>
          </ac:spMkLst>
        </pc:spChg>
        <pc:picChg chg="add mod">
          <ac:chgData name="Becky Mitchell (Green Ink)" userId="ef2f76bf-bf72-435b-8eb2-1a28ba6aa3e9" providerId="ADAL" clId="{D51240EC-0B02-44EE-9A90-C9AAF9A96855}" dt="2024-12-12T17:58:46.051" v="21"/>
          <ac:picMkLst>
            <pc:docMk/>
            <pc:sldMk cId="749481875" sldId="256"/>
            <ac:picMk id="7" creationId="{DCBA9C32-B826-A629-88DB-80C3E98A676B}"/>
          </ac:picMkLst>
        </pc:picChg>
      </pc:sldChg>
      <pc:sldChg chg="delSp mod">
        <pc:chgData name="Becky Mitchell (Green Ink)" userId="ef2f76bf-bf72-435b-8eb2-1a28ba6aa3e9" providerId="ADAL" clId="{D51240EC-0B02-44EE-9A90-C9AAF9A96855}" dt="2024-12-12T20:33:53.960" v="136" actId="478"/>
        <pc:sldMkLst>
          <pc:docMk/>
          <pc:sldMk cId="2617843598" sldId="284"/>
        </pc:sldMkLst>
        <pc:spChg chg="del">
          <ac:chgData name="Becky Mitchell (Green Ink)" userId="ef2f76bf-bf72-435b-8eb2-1a28ba6aa3e9" providerId="ADAL" clId="{D51240EC-0B02-44EE-9A90-C9AAF9A96855}" dt="2024-12-12T20:33:53.960" v="136" actId="478"/>
          <ac:spMkLst>
            <pc:docMk/>
            <pc:sldMk cId="2617843598" sldId="284"/>
            <ac:spMk id="2" creationId="{843558A0-B4B7-5705-97CC-A4546BBBA5E0}"/>
          </ac:spMkLst>
        </pc:spChg>
        <pc:spChg chg="del">
          <ac:chgData name="Becky Mitchell (Green Ink)" userId="ef2f76bf-bf72-435b-8eb2-1a28ba6aa3e9" providerId="ADAL" clId="{D51240EC-0B02-44EE-9A90-C9AAF9A96855}" dt="2024-12-12T20:33:43.256" v="135" actId="478"/>
          <ac:spMkLst>
            <pc:docMk/>
            <pc:sldMk cId="2617843598" sldId="284"/>
            <ac:spMk id="11" creationId="{8B24ABDB-D155-7F02-B00F-4B83FBF22D1C}"/>
          </ac:spMkLst>
        </pc:spChg>
        <pc:picChg chg="del">
          <ac:chgData name="Becky Mitchell (Green Ink)" userId="ef2f76bf-bf72-435b-8eb2-1a28ba6aa3e9" providerId="ADAL" clId="{D51240EC-0B02-44EE-9A90-C9AAF9A96855}" dt="2024-12-12T20:33:40.935" v="134" actId="478"/>
          <ac:picMkLst>
            <pc:docMk/>
            <pc:sldMk cId="2617843598" sldId="284"/>
            <ac:picMk id="12" creationId="{948CA67F-1ED0-773C-B96F-4790C04E024E}"/>
          </ac:picMkLst>
        </pc:picChg>
      </pc:sldChg>
      <pc:sldChg chg="modSp mod">
        <pc:chgData name="Becky Mitchell (Green Ink)" userId="ef2f76bf-bf72-435b-8eb2-1a28ba6aa3e9" providerId="ADAL" clId="{D51240EC-0B02-44EE-9A90-C9AAF9A96855}" dt="2024-12-12T18:21:48.029" v="86" actId="20577"/>
        <pc:sldMkLst>
          <pc:docMk/>
          <pc:sldMk cId="3754910815" sldId="293"/>
        </pc:sldMkLst>
        <pc:spChg chg="mod">
          <ac:chgData name="Becky Mitchell (Green Ink)" userId="ef2f76bf-bf72-435b-8eb2-1a28ba6aa3e9" providerId="ADAL" clId="{D51240EC-0B02-44EE-9A90-C9AAF9A96855}" dt="2024-12-12T18:21:48.029" v="86" actId="20577"/>
          <ac:spMkLst>
            <pc:docMk/>
            <pc:sldMk cId="3754910815" sldId="293"/>
            <ac:spMk id="2" creationId="{722576D7-0B88-4ACA-AB3E-A1A4C1E7E9DC}"/>
          </ac:spMkLst>
        </pc:spChg>
      </pc:sldChg>
      <pc:sldChg chg="modSp mod">
        <pc:chgData name="Becky Mitchell (Green Ink)" userId="ef2f76bf-bf72-435b-8eb2-1a28ba6aa3e9" providerId="ADAL" clId="{D51240EC-0B02-44EE-9A90-C9AAF9A96855}" dt="2024-12-12T20:33:02.530" v="133" actId="1076"/>
        <pc:sldMkLst>
          <pc:docMk/>
          <pc:sldMk cId="1194982807" sldId="297"/>
        </pc:sldMkLst>
        <pc:spChg chg="mod">
          <ac:chgData name="Becky Mitchell (Green Ink)" userId="ef2f76bf-bf72-435b-8eb2-1a28ba6aa3e9" providerId="ADAL" clId="{D51240EC-0B02-44EE-9A90-C9AAF9A96855}" dt="2024-12-12T18:22:02.889" v="90" actId="20577"/>
          <ac:spMkLst>
            <pc:docMk/>
            <pc:sldMk cId="1194982807" sldId="297"/>
            <ac:spMk id="4" creationId="{00000000-0000-0000-0000-000000000000}"/>
          </ac:spMkLst>
        </pc:spChg>
        <pc:spChg chg="mod">
          <ac:chgData name="Becky Mitchell (Green Ink)" userId="ef2f76bf-bf72-435b-8eb2-1a28ba6aa3e9" providerId="ADAL" clId="{D51240EC-0B02-44EE-9A90-C9AAF9A96855}" dt="2024-12-12T20:33:02.530" v="133" actId="1076"/>
          <ac:spMkLst>
            <pc:docMk/>
            <pc:sldMk cId="1194982807" sldId="297"/>
            <ac:spMk id="5" creationId="{739C39D0-6C6C-A349-9821-00ACF3F9DF42}"/>
          </ac:spMkLst>
        </pc:spChg>
      </pc:sldChg>
      <pc:sldChg chg="modSp mod">
        <pc:chgData name="Becky Mitchell (Green Ink)" userId="ef2f76bf-bf72-435b-8eb2-1a28ba6aa3e9" providerId="ADAL" clId="{D51240EC-0B02-44EE-9A90-C9AAF9A96855}" dt="2024-12-12T18:22:38.186" v="99" actId="20577"/>
        <pc:sldMkLst>
          <pc:docMk/>
          <pc:sldMk cId="4007252747" sldId="299"/>
        </pc:sldMkLst>
        <pc:spChg chg="mod">
          <ac:chgData name="Becky Mitchell (Green Ink)" userId="ef2f76bf-bf72-435b-8eb2-1a28ba6aa3e9" providerId="ADAL" clId="{D51240EC-0B02-44EE-9A90-C9AAF9A96855}" dt="2024-12-12T18:22:38.186" v="99" actId="20577"/>
          <ac:spMkLst>
            <pc:docMk/>
            <pc:sldMk cId="4007252747" sldId="299"/>
            <ac:spMk id="3" creationId="{E7DFEA9C-A46F-4491-85CD-F2C194FB2C11}"/>
          </ac:spMkLst>
        </pc:spChg>
      </pc:sldChg>
      <pc:sldChg chg="delSp modSp mod">
        <pc:chgData name="Becky Mitchell (Green Ink)" userId="ef2f76bf-bf72-435b-8eb2-1a28ba6aa3e9" providerId="ADAL" clId="{D51240EC-0B02-44EE-9A90-C9AAF9A96855}" dt="2024-12-12T20:34:07.918" v="137" actId="478"/>
        <pc:sldMkLst>
          <pc:docMk/>
          <pc:sldMk cId="3222732309" sldId="306"/>
        </pc:sldMkLst>
        <pc:spChg chg="mod">
          <ac:chgData name="Becky Mitchell (Green Ink)" userId="ef2f76bf-bf72-435b-8eb2-1a28ba6aa3e9" providerId="ADAL" clId="{D51240EC-0B02-44EE-9A90-C9AAF9A96855}" dt="2024-12-12T18:22:56.303" v="103" actId="20577"/>
          <ac:spMkLst>
            <pc:docMk/>
            <pc:sldMk cId="3222732309" sldId="306"/>
            <ac:spMk id="13" creationId="{00000000-0000-0000-0000-000000000000}"/>
          </ac:spMkLst>
        </pc:spChg>
        <pc:picChg chg="del">
          <ac:chgData name="Becky Mitchell (Green Ink)" userId="ef2f76bf-bf72-435b-8eb2-1a28ba6aa3e9" providerId="ADAL" clId="{D51240EC-0B02-44EE-9A90-C9AAF9A96855}" dt="2024-12-12T20:34:07.918" v="137" actId="478"/>
          <ac:picMkLst>
            <pc:docMk/>
            <pc:sldMk cId="3222732309" sldId="306"/>
            <ac:picMk id="2" creationId="{77B8F6E7-4451-85ED-AFFE-AD6AAF77A4AC}"/>
          </ac:picMkLst>
        </pc:picChg>
      </pc:sldChg>
      <pc:sldChg chg="modSp mod">
        <pc:chgData name="Becky Mitchell (Green Ink)" userId="ef2f76bf-bf72-435b-8eb2-1a28ba6aa3e9" providerId="ADAL" clId="{D51240EC-0B02-44EE-9A90-C9AAF9A96855}" dt="2024-12-12T18:24:54.268" v="131" actId="20577"/>
        <pc:sldMkLst>
          <pc:docMk/>
          <pc:sldMk cId="3451512318" sldId="338"/>
        </pc:sldMkLst>
        <pc:spChg chg="mod">
          <ac:chgData name="Becky Mitchell (Green Ink)" userId="ef2f76bf-bf72-435b-8eb2-1a28ba6aa3e9" providerId="ADAL" clId="{D51240EC-0B02-44EE-9A90-C9AAF9A96855}" dt="2024-12-12T18:24:54.268" v="131" actId="20577"/>
          <ac:spMkLst>
            <pc:docMk/>
            <pc:sldMk cId="3451512318" sldId="338"/>
            <ac:spMk id="3" creationId="{2FFA243C-2C17-4304-8592-E60B81A21807}"/>
          </ac:spMkLst>
        </pc:spChg>
      </pc:sldChg>
      <pc:sldChg chg="addSp delSp modSp mod">
        <pc:chgData name="Becky Mitchell (Green Ink)" userId="ef2f76bf-bf72-435b-8eb2-1a28ba6aa3e9" providerId="ADAL" clId="{D51240EC-0B02-44EE-9A90-C9AAF9A96855}" dt="2024-12-12T18:22:19.290" v="95" actId="20577"/>
        <pc:sldMkLst>
          <pc:docMk/>
          <pc:sldMk cId="2909962425" sldId="344"/>
        </pc:sldMkLst>
        <pc:spChg chg="add del mod">
          <ac:chgData name="Becky Mitchell (Green Ink)" userId="ef2f76bf-bf72-435b-8eb2-1a28ba6aa3e9" providerId="ADAL" clId="{D51240EC-0B02-44EE-9A90-C9AAF9A96855}" dt="2024-12-12T18:22:19.290" v="95" actId="20577"/>
          <ac:spMkLst>
            <pc:docMk/>
            <pc:sldMk cId="2909962425" sldId="344"/>
            <ac:spMk id="4" creationId="{00000000-0000-0000-0000-000000000000}"/>
          </ac:spMkLst>
        </pc:spChg>
      </pc:sldChg>
      <pc:sldChg chg="modSp mod">
        <pc:chgData name="Becky Mitchell (Green Ink)" userId="ef2f76bf-bf72-435b-8eb2-1a28ba6aa3e9" providerId="ADAL" clId="{D51240EC-0B02-44EE-9A90-C9AAF9A96855}" dt="2024-12-12T18:23:18.889" v="107" actId="20577"/>
        <pc:sldMkLst>
          <pc:docMk/>
          <pc:sldMk cId="1816172595" sldId="346"/>
        </pc:sldMkLst>
        <pc:spChg chg="mod">
          <ac:chgData name="Becky Mitchell (Green Ink)" userId="ef2f76bf-bf72-435b-8eb2-1a28ba6aa3e9" providerId="ADAL" clId="{D51240EC-0B02-44EE-9A90-C9AAF9A96855}" dt="2024-12-12T18:23:18.889" v="107" actId="20577"/>
          <ac:spMkLst>
            <pc:docMk/>
            <pc:sldMk cId="1816172595" sldId="346"/>
            <ac:spMk id="4" creationId="{72F4EF94-D374-4847-B382-B9FA380BFFE9}"/>
          </ac:spMkLst>
        </pc:spChg>
      </pc:sldChg>
      <pc:sldChg chg="modSp mod">
        <pc:chgData name="Becky Mitchell (Green Ink)" userId="ef2f76bf-bf72-435b-8eb2-1a28ba6aa3e9" providerId="ADAL" clId="{D51240EC-0B02-44EE-9A90-C9AAF9A96855}" dt="2024-12-12T18:23:10.162" v="105" actId="20577"/>
        <pc:sldMkLst>
          <pc:docMk/>
          <pc:sldMk cId="2245855842" sldId="348"/>
        </pc:sldMkLst>
        <pc:spChg chg="mod">
          <ac:chgData name="Becky Mitchell (Green Ink)" userId="ef2f76bf-bf72-435b-8eb2-1a28ba6aa3e9" providerId="ADAL" clId="{D51240EC-0B02-44EE-9A90-C9AAF9A96855}" dt="2024-12-12T18:23:10.162" v="105" actId="20577"/>
          <ac:spMkLst>
            <pc:docMk/>
            <pc:sldMk cId="2245855842" sldId="348"/>
            <ac:spMk id="4" creationId="{00000000-0000-0000-0000-000000000000}"/>
          </ac:spMkLst>
        </pc:spChg>
      </pc:sldChg>
      <pc:sldChg chg="modSp mod">
        <pc:chgData name="Becky Mitchell (Green Ink)" userId="ef2f76bf-bf72-435b-8eb2-1a28ba6aa3e9" providerId="ADAL" clId="{D51240EC-0B02-44EE-9A90-C9AAF9A96855}" dt="2024-12-12T18:21:21.608" v="80" actId="20577"/>
        <pc:sldMkLst>
          <pc:docMk/>
          <pc:sldMk cId="1313419286" sldId="356"/>
        </pc:sldMkLst>
        <pc:spChg chg="mod">
          <ac:chgData name="Becky Mitchell (Green Ink)" userId="ef2f76bf-bf72-435b-8eb2-1a28ba6aa3e9" providerId="ADAL" clId="{D51240EC-0B02-44EE-9A90-C9AAF9A96855}" dt="2024-12-12T18:21:21.608" v="80" actId="20577"/>
          <ac:spMkLst>
            <pc:docMk/>
            <pc:sldMk cId="1313419286" sldId="356"/>
            <ac:spMk id="5" creationId="{00000000-0000-0000-0000-000000000000}"/>
          </ac:spMkLst>
        </pc:spChg>
      </pc:sldChg>
      <pc:sldChg chg="modSp mod">
        <pc:chgData name="Becky Mitchell (Green Ink)" userId="ef2f76bf-bf72-435b-8eb2-1a28ba6aa3e9" providerId="ADAL" clId="{D51240EC-0B02-44EE-9A90-C9AAF9A96855}" dt="2024-12-12T18:23:44.319" v="115" actId="20577"/>
        <pc:sldMkLst>
          <pc:docMk/>
          <pc:sldMk cId="3772442445" sldId="359"/>
        </pc:sldMkLst>
        <pc:spChg chg="mod">
          <ac:chgData name="Becky Mitchell (Green Ink)" userId="ef2f76bf-bf72-435b-8eb2-1a28ba6aa3e9" providerId="ADAL" clId="{D51240EC-0B02-44EE-9A90-C9AAF9A96855}" dt="2024-12-12T18:23:44.319" v="115" actId="20577"/>
          <ac:spMkLst>
            <pc:docMk/>
            <pc:sldMk cId="3772442445" sldId="359"/>
            <ac:spMk id="3" creationId="{8DC0CD16-571A-487A-BD1A-213C3CD2AD24}"/>
          </ac:spMkLst>
        </pc:spChg>
      </pc:sldChg>
      <pc:sldChg chg="modSp mod">
        <pc:chgData name="Becky Mitchell (Green Ink)" userId="ef2f76bf-bf72-435b-8eb2-1a28ba6aa3e9" providerId="ADAL" clId="{D51240EC-0B02-44EE-9A90-C9AAF9A96855}" dt="2024-12-12T18:23:34.858" v="111" actId="20577"/>
        <pc:sldMkLst>
          <pc:docMk/>
          <pc:sldMk cId="3636962959" sldId="361"/>
        </pc:sldMkLst>
        <pc:spChg chg="mod">
          <ac:chgData name="Becky Mitchell (Green Ink)" userId="ef2f76bf-bf72-435b-8eb2-1a28ba6aa3e9" providerId="ADAL" clId="{D51240EC-0B02-44EE-9A90-C9AAF9A96855}" dt="2024-12-12T18:01:46.439" v="53" actId="1036"/>
          <ac:spMkLst>
            <pc:docMk/>
            <pc:sldMk cId="3636962959" sldId="361"/>
            <ac:spMk id="3" creationId="{00000000-0000-0000-0000-000000000000}"/>
          </ac:spMkLst>
        </pc:spChg>
        <pc:spChg chg="mod">
          <ac:chgData name="Becky Mitchell (Green Ink)" userId="ef2f76bf-bf72-435b-8eb2-1a28ba6aa3e9" providerId="ADAL" clId="{D51240EC-0B02-44EE-9A90-C9AAF9A96855}" dt="2024-12-12T18:23:34.858" v="111" actId="20577"/>
          <ac:spMkLst>
            <pc:docMk/>
            <pc:sldMk cId="3636962959" sldId="361"/>
            <ac:spMk id="5" creationId="{00000000-0000-0000-0000-000000000000}"/>
          </ac:spMkLst>
        </pc:spChg>
      </pc:sldChg>
      <pc:sldChg chg="modSp mod">
        <pc:chgData name="Becky Mitchell (Green Ink)" userId="ef2f76bf-bf72-435b-8eb2-1a28ba6aa3e9" providerId="ADAL" clId="{D51240EC-0B02-44EE-9A90-C9AAF9A96855}" dt="2024-12-12T18:24:20.100" v="123" actId="20577"/>
        <pc:sldMkLst>
          <pc:docMk/>
          <pc:sldMk cId="1589220717" sldId="363"/>
        </pc:sldMkLst>
        <pc:spChg chg="mod">
          <ac:chgData name="Becky Mitchell (Green Ink)" userId="ef2f76bf-bf72-435b-8eb2-1a28ba6aa3e9" providerId="ADAL" clId="{D51240EC-0B02-44EE-9A90-C9AAF9A96855}" dt="2024-12-12T18:24:20.100" v="123" actId="20577"/>
          <ac:spMkLst>
            <pc:docMk/>
            <pc:sldMk cId="1589220717" sldId="363"/>
            <ac:spMk id="14" creationId="{00000000-0000-0000-0000-000000000000}"/>
          </ac:spMkLst>
        </pc:spChg>
      </pc:sldChg>
      <pc:sldChg chg="modSp mod">
        <pc:chgData name="Becky Mitchell (Green Ink)" userId="ef2f76bf-bf72-435b-8eb2-1a28ba6aa3e9" providerId="ADAL" clId="{D51240EC-0B02-44EE-9A90-C9AAF9A96855}" dt="2024-12-12T18:24:47.751" v="129" actId="20577"/>
        <pc:sldMkLst>
          <pc:docMk/>
          <pc:sldMk cId="4263385379" sldId="364"/>
        </pc:sldMkLst>
        <pc:spChg chg="mod">
          <ac:chgData name="Becky Mitchell (Green Ink)" userId="ef2f76bf-bf72-435b-8eb2-1a28ba6aa3e9" providerId="ADAL" clId="{D51240EC-0B02-44EE-9A90-C9AAF9A96855}" dt="2024-12-12T18:24:47.751" v="129" actId="20577"/>
          <ac:spMkLst>
            <pc:docMk/>
            <pc:sldMk cId="4263385379" sldId="364"/>
            <ac:spMk id="5" creationId="{00000000-0000-0000-0000-000000000000}"/>
          </ac:spMkLst>
        </pc:spChg>
      </pc:sldChg>
      <pc:sldChg chg="modSp mod">
        <pc:chgData name="Becky Mitchell (Green Ink)" userId="ef2f76bf-bf72-435b-8eb2-1a28ba6aa3e9" providerId="ADAL" clId="{D51240EC-0B02-44EE-9A90-C9AAF9A96855}" dt="2024-12-12T18:24:28.001" v="125" actId="20577"/>
        <pc:sldMkLst>
          <pc:docMk/>
          <pc:sldMk cId="3917165524" sldId="365"/>
        </pc:sldMkLst>
        <pc:spChg chg="mod">
          <ac:chgData name="Becky Mitchell (Green Ink)" userId="ef2f76bf-bf72-435b-8eb2-1a28ba6aa3e9" providerId="ADAL" clId="{D51240EC-0B02-44EE-9A90-C9AAF9A96855}" dt="2024-12-12T18:24:28.001" v="125" actId="20577"/>
          <ac:spMkLst>
            <pc:docMk/>
            <pc:sldMk cId="3917165524" sldId="365"/>
            <ac:spMk id="4" creationId="{4D80EDF5-7F37-4682-8EEF-B2E14DD7A0B9}"/>
          </ac:spMkLst>
        </pc:spChg>
      </pc:sldChg>
      <pc:sldChg chg="modSp mod">
        <pc:chgData name="Becky Mitchell (Green Ink)" userId="ef2f76bf-bf72-435b-8eb2-1a28ba6aa3e9" providerId="ADAL" clId="{D51240EC-0B02-44EE-9A90-C9AAF9A96855}" dt="2024-12-12T18:24:38.205" v="127" actId="20577"/>
        <pc:sldMkLst>
          <pc:docMk/>
          <pc:sldMk cId="2654088870" sldId="366"/>
        </pc:sldMkLst>
        <pc:spChg chg="mod">
          <ac:chgData name="Becky Mitchell (Green Ink)" userId="ef2f76bf-bf72-435b-8eb2-1a28ba6aa3e9" providerId="ADAL" clId="{D51240EC-0B02-44EE-9A90-C9AAF9A96855}" dt="2024-12-12T18:24:38.205" v="127" actId="20577"/>
          <ac:spMkLst>
            <pc:docMk/>
            <pc:sldMk cId="2654088870" sldId="366"/>
            <ac:spMk id="4" creationId="{E02EBE9C-A4E9-410C-BF9D-8F9C3A63AE9E}"/>
          </ac:spMkLst>
        </pc:spChg>
      </pc:sldChg>
      <pc:sldChg chg="modSp mod">
        <pc:chgData name="Becky Mitchell (Green Ink)" userId="ef2f76bf-bf72-435b-8eb2-1a28ba6aa3e9" providerId="ADAL" clId="{D51240EC-0B02-44EE-9A90-C9AAF9A96855}" dt="2024-12-12T18:22:29.663" v="97" actId="20577"/>
        <pc:sldMkLst>
          <pc:docMk/>
          <pc:sldMk cId="2716149913" sldId="367"/>
        </pc:sldMkLst>
        <pc:spChg chg="mod">
          <ac:chgData name="Becky Mitchell (Green Ink)" userId="ef2f76bf-bf72-435b-8eb2-1a28ba6aa3e9" providerId="ADAL" clId="{D51240EC-0B02-44EE-9A90-C9AAF9A96855}" dt="2024-12-12T18:22:29.663" v="97" actId="20577"/>
          <ac:spMkLst>
            <pc:docMk/>
            <pc:sldMk cId="2716149913" sldId="367"/>
            <ac:spMk id="4" creationId="{00000000-0000-0000-0000-000000000000}"/>
          </ac:spMkLst>
        </pc:spChg>
      </pc:sldChg>
      <pc:sldChg chg="modSp mod">
        <pc:chgData name="Becky Mitchell (Green Ink)" userId="ef2f76bf-bf72-435b-8eb2-1a28ba6aa3e9" providerId="ADAL" clId="{D51240EC-0B02-44EE-9A90-C9AAF9A96855}" dt="2024-12-12T18:23:27.650" v="109" actId="20577"/>
        <pc:sldMkLst>
          <pc:docMk/>
          <pc:sldMk cId="136687348" sldId="368"/>
        </pc:sldMkLst>
        <pc:spChg chg="mod">
          <ac:chgData name="Becky Mitchell (Green Ink)" userId="ef2f76bf-bf72-435b-8eb2-1a28ba6aa3e9" providerId="ADAL" clId="{D51240EC-0B02-44EE-9A90-C9AAF9A96855}" dt="2024-12-12T18:23:27.650" v="109" actId="20577"/>
          <ac:spMkLst>
            <pc:docMk/>
            <pc:sldMk cId="136687348" sldId="368"/>
            <ac:spMk id="6" creationId="{F597E1A1-7776-4173-A797-1BBB3C3F3B0E}"/>
          </ac:spMkLst>
        </pc:spChg>
      </pc:sldChg>
      <pc:sldChg chg="addSp delSp modSp mod">
        <pc:chgData name="Becky Mitchell (Green Ink)" userId="ef2f76bf-bf72-435b-8eb2-1a28ba6aa3e9" providerId="ADAL" clId="{D51240EC-0B02-44EE-9A90-C9AAF9A96855}" dt="2024-12-12T18:24:12.425" v="121" actId="20577"/>
        <pc:sldMkLst>
          <pc:docMk/>
          <pc:sldMk cId="2777607207" sldId="369"/>
        </pc:sldMkLst>
        <pc:spChg chg="add del mod">
          <ac:chgData name="Becky Mitchell (Green Ink)" userId="ef2f76bf-bf72-435b-8eb2-1a28ba6aa3e9" providerId="ADAL" clId="{D51240EC-0B02-44EE-9A90-C9AAF9A96855}" dt="2024-12-12T18:24:12.425" v="121" actId="20577"/>
          <ac:spMkLst>
            <pc:docMk/>
            <pc:sldMk cId="2777607207" sldId="369"/>
            <ac:spMk id="4" creationId="{C75754BD-9BD5-47F0-90C1-F5643FB2ACF4}"/>
          </ac:spMkLst>
        </pc:spChg>
      </pc:sldChg>
      <pc:sldChg chg="modSp mod">
        <pc:chgData name="Becky Mitchell (Green Ink)" userId="ef2f76bf-bf72-435b-8eb2-1a28ba6aa3e9" providerId="ADAL" clId="{D51240EC-0B02-44EE-9A90-C9AAF9A96855}" dt="2024-12-12T18:21:28.963" v="82" actId="20577"/>
        <pc:sldMkLst>
          <pc:docMk/>
          <pc:sldMk cId="2496426408" sldId="370"/>
        </pc:sldMkLst>
        <pc:spChg chg="mod">
          <ac:chgData name="Becky Mitchell (Green Ink)" userId="ef2f76bf-bf72-435b-8eb2-1a28ba6aa3e9" providerId="ADAL" clId="{D51240EC-0B02-44EE-9A90-C9AAF9A96855}" dt="2024-12-12T18:21:28.963" v="82" actId="20577"/>
          <ac:spMkLst>
            <pc:docMk/>
            <pc:sldMk cId="2496426408" sldId="370"/>
            <ac:spMk id="4" creationId="{00000000-0000-0000-0000-000000000000}"/>
          </ac:spMkLst>
        </pc:spChg>
      </pc:sldChg>
      <pc:sldChg chg="modSp mod">
        <pc:chgData name="Becky Mitchell (Green Ink)" userId="ef2f76bf-bf72-435b-8eb2-1a28ba6aa3e9" providerId="ADAL" clId="{D51240EC-0B02-44EE-9A90-C9AAF9A96855}" dt="2024-12-12T18:22:47.326" v="101" actId="20577"/>
        <pc:sldMkLst>
          <pc:docMk/>
          <pc:sldMk cId="1192223599" sldId="372"/>
        </pc:sldMkLst>
        <pc:spChg chg="mod">
          <ac:chgData name="Becky Mitchell (Green Ink)" userId="ef2f76bf-bf72-435b-8eb2-1a28ba6aa3e9" providerId="ADAL" clId="{D51240EC-0B02-44EE-9A90-C9AAF9A96855}" dt="2024-12-12T18:22:47.326" v="101" actId="20577"/>
          <ac:spMkLst>
            <pc:docMk/>
            <pc:sldMk cId="1192223599" sldId="372"/>
            <ac:spMk id="4" creationId="{A81CDBAD-74AC-4831-8B16-9DA9A13A70B1}"/>
          </ac:spMkLst>
        </pc:spChg>
      </pc:sldChg>
      <pc:sldChg chg="modSp mod">
        <pc:chgData name="Becky Mitchell (Green Ink)" userId="ef2f76bf-bf72-435b-8eb2-1a28ba6aa3e9" providerId="ADAL" clId="{D51240EC-0B02-44EE-9A90-C9AAF9A96855}" dt="2024-12-12T18:21:55.031" v="88" actId="20577"/>
        <pc:sldMkLst>
          <pc:docMk/>
          <pc:sldMk cId="399447927" sldId="373"/>
        </pc:sldMkLst>
        <pc:spChg chg="mod">
          <ac:chgData name="Becky Mitchell (Green Ink)" userId="ef2f76bf-bf72-435b-8eb2-1a28ba6aa3e9" providerId="ADAL" clId="{D51240EC-0B02-44EE-9A90-C9AAF9A96855}" dt="2024-12-12T18:21:55.031" v="88" actId="20577"/>
          <ac:spMkLst>
            <pc:docMk/>
            <pc:sldMk cId="399447927" sldId="373"/>
            <ac:spMk id="4" creationId="{611855FE-8BD5-4C79-A7ED-957BDAFDE40D}"/>
          </ac:spMkLst>
        </pc:spChg>
      </pc:sldChg>
      <pc:sldChg chg="modSp mod">
        <pc:chgData name="Becky Mitchell (Green Ink)" userId="ef2f76bf-bf72-435b-8eb2-1a28ba6aa3e9" providerId="ADAL" clId="{D51240EC-0B02-44EE-9A90-C9AAF9A96855}" dt="2024-12-12T18:21:38.968" v="84" actId="20577"/>
        <pc:sldMkLst>
          <pc:docMk/>
          <pc:sldMk cId="212075199" sldId="374"/>
        </pc:sldMkLst>
        <pc:spChg chg="mod">
          <ac:chgData name="Becky Mitchell (Green Ink)" userId="ef2f76bf-bf72-435b-8eb2-1a28ba6aa3e9" providerId="ADAL" clId="{D51240EC-0B02-44EE-9A90-C9AAF9A96855}" dt="2024-12-12T18:21:38.968" v="84" actId="20577"/>
          <ac:spMkLst>
            <pc:docMk/>
            <pc:sldMk cId="212075199" sldId="374"/>
            <ac:spMk id="4" creationId="{3B53B6A4-B30C-4CC2-89AC-C3BD8F07DFC0}"/>
          </ac:spMkLst>
        </pc:spChg>
      </pc:sldChg>
      <pc:sldChg chg="modSp mod">
        <pc:chgData name="Becky Mitchell (Green Ink)" userId="ef2f76bf-bf72-435b-8eb2-1a28ba6aa3e9" providerId="ADAL" clId="{D51240EC-0B02-44EE-9A90-C9AAF9A96855}" dt="2024-12-12T18:23:53.038" v="117" actId="20577"/>
        <pc:sldMkLst>
          <pc:docMk/>
          <pc:sldMk cId="1206774153" sldId="375"/>
        </pc:sldMkLst>
        <pc:spChg chg="mod">
          <ac:chgData name="Becky Mitchell (Green Ink)" userId="ef2f76bf-bf72-435b-8eb2-1a28ba6aa3e9" providerId="ADAL" clId="{D51240EC-0B02-44EE-9A90-C9AAF9A96855}" dt="2024-12-12T18:23:53.038" v="117" actId="20577"/>
          <ac:spMkLst>
            <pc:docMk/>
            <pc:sldMk cId="1206774153" sldId="375"/>
            <ac:spMk id="3" creationId="{00000000-0000-0000-0000-000000000000}"/>
          </ac:spMkLst>
        </pc:spChg>
      </pc:sldChg>
      <pc:sldChg chg="modSp mod">
        <pc:chgData name="Becky Mitchell (Green Ink)" userId="ef2f76bf-bf72-435b-8eb2-1a28ba6aa3e9" providerId="ADAL" clId="{D51240EC-0B02-44EE-9A90-C9AAF9A96855}" dt="2024-12-12T18:24:03.076" v="119" actId="20577"/>
        <pc:sldMkLst>
          <pc:docMk/>
          <pc:sldMk cId="2420293361" sldId="376"/>
        </pc:sldMkLst>
        <pc:spChg chg="mod">
          <ac:chgData name="Becky Mitchell (Green Ink)" userId="ef2f76bf-bf72-435b-8eb2-1a28ba6aa3e9" providerId="ADAL" clId="{D51240EC-0B02-44EE-9A90-C9AAF9A96855}" dt="2024-12-12T18:24:03.076" v="119" actId="20577"/>
          <ac:spMkLst>
            <pc:docMk/>
            <pc:sldMk cId="2420293361" sldId="376"/>
            <ac:spMk id="4" creationId="{EA4F6E49-A210-8A4D-815D-20626C3A8587}"/>
          </ac:spMkLst>
        </pc:spChg>
      </pc:sldChg>
      <pc:sldChg chg="delSp modSp new mod">
        <pc:chgData name="Becky Mitchell (Green Ink)" userId="ef2f76bf-bf72-435b-8eb2-1a28ba6aa3e9" providerId="ADAL" clId="{D51240EC-0B02-44EE-9A90-C9AAF9A96855}" dt="2024-12-12T20:30:40.396" v="132" actId="478"/>
        <pc:sldMkLst>
          <pc:docMk/>
          <pc:sldMk cId="4223439866" sldId="377"/>
        </pc:sldMkLst>
        <pc:spChg chg="del">
          <ac:chgData name="Becky Mitchell (Green Ink)" userId="ef2f76bf-bf72-435b-8eb2-1a28ba6aa3e9" providerId="ADAL" clId="{D51240EC-0B02-44EE-9A90-C9AAF9A96855}" dt="2024-12-12T20:30:40.396" v="132" actId="478"/>
          <ac:spMkLst>
            <pc:docMk/>
            <pc:sldMk cId="4223439866" sldId="377"/>
            <ac:spMk id="2" creationId="{C4473794-72DE-2388-6E5E-65BF3255C26A}"/>
          </ac:spMkLst>
        </pc:spChg>
        <pc:spChg chg="mod">
          <ac:chgData name="Becky Mitchell (Green Ink)" userId="ef2f76bf-bf72-435b-8eb2-1a28ba6aa3e9" providerId="ADAL" clId="{D51240EC-0B02-44EE-9A90-C9AAF9A96855}" dt="2024-12-12T17:28:23.971" v="17" actId="20577"/>
          <ac:spMkLst>
            <pc:docMk/>
            <pc:sldMk cId="4223439866" sldId="377"/>
            <ac:spMk id="3" creationId="{7B50B96D-2D55-CF29-1D18-C0EF641DA064}"/>
          </ac:spMkLst>
        </pc:spChg>
        <pc:spChg chg="mod">
          <ac:chgData name="Becky Mitchell (Green Ink)" userId="ef2f76bf-bf72-435b-8eb2-1a28ba6aa3e9" providerId="ADAL" clId="{D51240EC-0B02-44EE-9A90-C9AAF9A96855}" dt="2024-12-12T18:21:14.529" v="78" actId="20577"/>
          <ac:spMkLst>
            <pc:docMk/>
            <pc:sldMk cId="4223439866" sldId="377"/>
            <ac:spMk id="4" creationId="{4339FA7F-15EE-356B-1DF9-7BB0CE40CA2E}"/>
          </ac:spMkLst>
        </pc:spChg>
      </pc:sldChg>
      <pc:sldMasterChg chg="delSp">
        <pc:chgData name="Becky Mitchell (Green Ink)" userId="ef2f76bf-bf72-435b-8eb2-1a28ba6aa3e9" providerId="ADAL" clId="{D51240EC-0B02-44EE-9A90-C9AAF9A96855}" dt="2024-12-12T17:27:50.115" v="0" actId="478"/>
        <pc:sldMasterMkLst>
          <pc:docMk/>
          <pc:sldMasterMk cId="3078099281" sldId="2147483660"/>
        </pc:sldMasterMkLst>
        <pc:picChg chg="del">
          <ac:chgData name="Becky Mitchell (Green Ink)" userId="ef2f76bf-bf72-435b-8eb2-1a28ba6aa3e9" providerId="ADAL" clId="{D51240EC-0B02-44EE-9A90-C9AAF9A96855}" dt="2024-12-12T17:27:50.115" v="0" actId="478"/>
          <ac:picMkLst>
            <pc:docMk/>
            <pc:sldMasterMk cId="3078099281" sldId="2147483660"/>
            <ac:picMk id="5" creationId="{2B87AF8C-F390-8CBC-A94E-7F4D26113064}"/>
          </ac:picMkLst>
        </pc:picChg>
      </pc:sldMasterChg>
    </pc:docChg>
  </pc:docChgLst>
  <pc:docChgLst>
    <pc:chgData name="anne.cecile.robin@gmail.com" userId="S::urn:spo:guest#anne.cecile.robin@gmail.com::" providerId="AD" clId="Web-{CBFF41AF-C26F-0D0D-CC11-B667ABE0AAEF}"/>
    <pc:docChg chg="modSld">
      <pc:chgData name="anne.cecile.robin@gmail.com" userId="S::urn:spo:guest#anne.cecile.robin@gmail.com::" providerId="AD" clId="Web-{CBFF41AF-C26F-0D0D-CC11-B667ABE0AAEF}" dt="2024-06-02T15:54:32.427" v="85"/>
      <pc:docMkLst>
        <pc:docMk/>
      </pc:docMkLst>
      <pc:sldChg chg="modSp">
        <pc:chgData name="anne.cecile.robin@gmail.com" userId="S::urn:spo:guest#anne.cecile.robin@gmail.com::" providerId="AD" clId="Web-{CBFF41AF-C26F-0D0D-CC11-B667ABE0AAEF}" dt="2024-06-02T15:22:13.244" v="1" actId="20577"/>
        <pc:sldMkLst>
          <pc:docMk/>
          <pc:sldMk cId="749481875" sldId="256"/>
        </pc:sldMkLst>
      </pc:sldChg>
      <pc:sldChg chg="modSp">
        <pc:chgData name="anne.cecile.robin@gmail.com" userId="S::urn:spo:guest#anne.cecile.robin@gmail.com::" providerId="AD" clId="Web-{CBFF41AF-C26F-0D0D-CC11-B667ABE0AAEF}" dt="2024-06-02T15:33:55.799" v="25" actId="20577"/>
        <pc:sldMkLst>
          <pc:docMk/>
          <pc:sldMk cId="2617843598" sldId="284"/>
        </pc:sldMkLst>
      </pc:sldChg>
      <pc:sldChg chg="modSp addCm">
        <pc:chgData name="anne.cecile.robin@gmail.com" userId="S::urn:spo:guest#anne.cecile.robin@gmail.com::" providerId="AD" clId="Web-{CBFF41AF-C26F-0D0D-CC11-B667ABE0AAEF}" dt="2024-06-02T15:31:55.374" v="15"/>
        <pc:sldMkLst>
          <pc:docMk/>
          <pc:sldMk cId="3754910815" sldId="293"/>
        </pc:sldMkLst>
      </pc:sldChg>
      <pc:sldChg chg="modSp">
        <pc:chgData name="anne.cecile.robin@gmail.com" userId="S::urn:spo:guest#anne.cecile.robin@gmail.com::" providerId="AD" clId="Web-{CBFF41AF-C26F-0D0D-CC11-B667ABE0AAEF}" dt="2024-06-02T15:32:20.984" v="17" actId="20577"/>
        <pc:sldMkLst>
          <pc:docMk/>
          <pc:sldMk cId="1194982807" sldId="297"/>
        </pc:sldMkLst>
      </pc:sldChg>
      <pc:sldChg chg="modSp">
        <pc:chgData name="anne.cecile.robin@gmail.com" userId="S::urn:spo:guest#anne.cecile.robin@gmail.com::" providerId="AD" clId="Web-{CBFF41AF-C26F-0D0D-CC11-B667ABE0AAEF}" dt="2024-06-02T15:33:41.189" v="23" actId="20577"/>
        <pc:sldMkLst>
          <pc:docMk/>
          <pc:sldMk cId="4007252747" sldId="299"/>
        </pc:sldMkLst>
      </pc:sldChg>
      <pc:sldChg chg="addCm">
        <pc:chgData name="anne.cecile.robin@gmail.com" userId="S::urn:spo:guest#anne.cecile.robin@gmail.com::" providerId="AD" clId="Web-{CBFF41AF-C26F-0D0D-CC11-B667ABE0AAEF}" dt="2024-06-02T15:36:24.569" v="28"/>
        <pc:sldMkLst>
          <pc:docMk/>
          <pc:sldMk cId="3222732309" sldId="306"/>
        </pc:sldMkLst>
      </pc:sldChg>
      <pc:sldChg chg="modSp addCm">
        <pc:chgData name="anne.cecile.robin@gmail.com" userId="S::urn:spo:guest#anne.cecile.robin@gmail.com::" providerId="AD" clId="Web-{CBFF41AF-C26F-0D0D-CC11-B667ABE0AAEF}" dt="2024-06-02T15:54:32.427" v="85"/>
        <pc:sldMkLst>
          <pc:docMk/>
          <pc:sldMk cId="3451512318" sldId="338"/>
        </pc:sldMkLst>
      </pc:sldChg>
      <pc:sldChg chg="modSp">
        <pc:chgData name="anne.cecile.robin@gmail.com" userId="S::urn:spo:guest#anne.cecile.robin@gmail.com::" providerId="AD" clId="Web-{CBFF41AF-C26F-0D0D-CC11-B667ABE0AAEF}" dt="2024-06-02T15:32:48.344" v="19" actId="20577"/>
        <pc:sldMkLst>
          <pc:docMk/>
          <pc:sldMk cId="2909962425" sldId="344"/>
        </pc:sldMkLst>
      </pc:sldChg>
      <pc:sldChg chg="modSp">
        <pc:chgData name="anne.cecile.robin@gmail.com" userId="S::urn:spo:guest#anne.cecile.robin@gmail.com::" providerId="AD" clId="Web-{CBFF41AF-C26F-0D0D-CC11-B667ABE0AAEF}" dt="2024-06-02T15:37:15.242" v="31" actId="20577"/>
        <pc:sldMkLst>
          <pc:docMk/>
          <pc:sldMk cId="1816172595" sldId="346"/>
        </pc:sldMkLst>
      </pc:sldChg>
      <pc:sldChg chg="modSp">
        <pc:chgData name="anne.cecile.robin@gmail.com" userId="S::urn:spo:guest#anne.cecile.robin@gmail.com::" providerId="AD" clId="Web-{CBFF41AF-C26F-0D0D-CC11-B667ABE0AAEF}" dt="2024-06-02T15:36:39.788" v="30" actId="20577"/>
        <pc:sldMkLst>
          <pc:docMk/>
          <pc:sldMk cId="2245855842" sldId="348"/>
        </pc:sldMkLst>
      </pc:sldChg>
      <pc:sldChg chg="modSp">
        <pc:chgData name="anne.cecile.robin@gmail.com" userId="S::urn:spo:guest#anne.cecile.robin@gmail.com::" providerId="AD" clId="Web-{CBFF41AF-C26F-0D0D-CC11-B667ABE0AAEF}" dt="2024-06-02T15:22:41.218" v="3" actId="20577"/>
        <pc:sldMkLst>
          <pc:docMk/>
          <pc:sldMk cId="1313419286" sldId="356"/>
        </pc:sldMkLst>
      </pc:sldChg>
      <pc:sldChg chg="modSp">
        <pc:chgData name="anne.cecile.robin@gmail.com" userId="S::urn:spo:guest#anne.cecile.robin@gmail.com::" providerId="AD" clId="Web-{CBFF41AF-C26F-0D0D-CC11-B667ABE0AAEF}" dt="2024-06-02T15:25:31.332" v="10" actId="20577"/>
        <pc:sldMkLst>
          <pc:docMk/>
          <pc:sldMk cId="1510034168" sldId="357"/>
        </pc:sldMkLst>
      </pc:sldChg>
      <pc:sldChg chg="modSp">
        <pc:chgData name="anne.cecile.robin@gmail.com" userId="S::urn:spo:guest#anne.cecile.robin@gmail.com::" providerId="AD" clId="Web-{CBFF41AF-C26F-0D0D-CC11-B667ABE0AAEF}" dt="2024-06-02T15:39:54.371" v="35" actId="20577"/>
        <pc:sldMkLst>
          <pc:docMk/>
          <pc:sldMk cId="3772442445" sldId="359"/>
        </pc:sldMkLst>
      </pc:sldChg>
      <pc:sldChg chg="modSp">
        <pc:chgData name="anne.cecile.robin@gmail.com" userId="S::urn:spo:guest#anne.cecile.robin@gmail.com::" providerId="AD" clId="Web-{CBFF41AF-C26F-0D0D-CC11-B667ABE0AAEF}" dt="2024-06-02T15:39:24.902" v="34" actId="20577"/>
        <pc:sldMkLst>
          <pc:docMk/>
          <pc:sldMk cId="3636962959" sldId="361"/>
        </pc:sldMkLst>
      </pc:sldChg>
      <pc:sldChg chg="modSp addCm">
        <pc:chgData name="anne.cecile.robin@gmail.com" userId="S::urn:spo:guest#anne.cecile.robin@gmail.com::" providerId="AD" clId="Web-{CBFF41AF-C26F-0D0D-CC11-B667ABE0AAEF}" dt="2024-06-02T15:53:00.425" v="81" actId="20577"/>
        <pc:sldMkLst>
          <pc:docMk/>
          <pc:sldMk cId="3917165524" sldId="365"/>
        </pc:sldMkLst>
      </pc:sldChg>
      <pc:sldChg chg="modSp">
        <pc:chgData name="anne.cecile.robin@gmail.com" userId="S::urn:spo:guest#anne.cecile.robin@gmail.com::" providerId="AD" clId="Web-{CBFF41AF-C26F-0D0D-CC11-B667ABE0AAEF}" dt="2024-06-02T15:53:42.270" v="83" actId="20577"/>
        <pc:sldMkLst>
          <pc:docMk/>
          <pc:sldMk cId="2654088870" sldId="366"/>
        </pc:sldMkLst>
      </pc:sldChg>
      <pc:sldChg chg="modSp">
        <pc:chgData name="anne.cecile.robin@gmail.com" userId="S::urn:spo:guest#anne.cecile.robin@gmail.com::" providerId="AD" clId="Web-{CBFF41AF-C26F-0D0D-CC11-B667ABE0AAEF}" dt="2024-06-02T15:33:22.314" v="21" actId="20577"/>
        <pc:sldMkLst>
          <pc:docMk/>
          <pc:sldMk cId="2716149913" sldId="367"/>
        </pc:sldMkLst>
      </pc:sldChg>
      <pc:sldChg chg="modSp">
        <pc:chgData name="anne.cecile.robin@gmail.com" userId="S::urn:spo:guest#anne.cecile.robin@gmail.com::" providerId="AD" clId="Web-{CBFF41AF-C26F-0D0D-CC11-B667ABE0AAEF}" dt="2024-06-02T15:39:00.776" v="33" actId="20577"/>
        <pc:sldMkLst>
          <pc:docMk/>
          <pc:sldMk cId="136687348" sldId="368"/>
        </pc:sldMkLst>
      </pc:sldChg>
      <pc:sldChg chg="modSp">
        <pc:chgData name="anne.cecile.robin@gmail.com" userId="S::urn:spo:guest#anne.cecile.robin@gmail.com::" providerId="AD" clId="Web-{CBFF41AF-C26F-0D0D-CC11-B667ABE0AAEF}" dt="2024-06-02T15:45:05.099" v="76" actId="20577"/>
        <pc:sldMkLst>
          <pc:docMk/>
          <pc:sldMk cId="2777607207" sldId="369"/>
        </pc:sldMkLst>
      </pc:sldChg>
      <pc:sldChg chg="modSp">
        <pc:chgData name="anne.cecile.robin@gmail.com" userId="S::urn:spo:guest#anne.cecile.robin@gmail.com::" providerId="AD" clId="Web-{CBFF41AF-C26F-0D0D-CC11-B667ABE0AAEF}" dt="2024-06-02T15:23:35.985" v="6" actId="20577"/>
        <pc:sldMkLst>
          <pc:docMk/>
          <pc:sldMk cId="2496426408" sldId="370"/>
        </pc:sldMkLst>
      </pc:sldChg>
      <pc:sldChg chg="modSp">
        <pc:chgData name="anne.cecile.robin@gmail.com" userId="S::urn:spo:guest#anne.cecile.robin@gmail.com::" providerId="AD" clId="Web-{CBFF41AF-C26F-0D0D-CC11-B667ABE0AAEF}" dt="2024-06-02T15:34:07.784" v="27" actId="20577"/>
        <pc:sldMkLst>
          <pc:docMk/>
          <pc:sldMk cId="1192223599" sldId="372"/>
        </pc:sldMkLst>
      </pc:sldChg>
      <pc:sldChg chg="modSp">
        <pc:chgData name="anne.cecile.robin@gmail.com" userId="S::urn:spo:guest#anne.cecile.robin@gmail.com::" providerId="AD" clId="Web-{CBFF41AF-C26F-0D0D-CC11-B667ABE0AAEF}" dt="2024-06-02T15:31:30.842" v="14" actId="20577"/>
        <pc:sldMkLst>
          <pc:docMk/>
          <pc:sldMk cId="399447927" sldId="373"/>
        </pc:sldMkLst>
      </pc:sldChg>
      <pc:sldChg chg="modSp">
        <pc:chgData name="anne.cecile.robin@gmail.com" userId="S::urn:spo:guest#anne.cecile.robin@gmail.com::" providerId="AD" clId="Web-{CBFF41AF-C26F-0D0D-CC11-B667ABE0AAEF}" dt="2024-06-02T15:24:59.347" v="8" actId="20577"/>
        <pc:sldMkLst>
          <pc:docMk/>
          <pc:sldMk cId="212075199" sldId="374"/>
        </pc:sldMkLst>
      </pc:sldChg>
      <pc:sldChg chg="modSp">
        <pc:chgData name="anne.cecile.robin@gmail.com" userId="S::urn:spo:guest#anne.cecile.robin@gmail.com::" providerId="AD" clId="Web-{CBFF41AF-C26F-0D0D-CC11-B667ABE0AAEF}" dt="2024-06-02T15:40:24.575" v="41" actId="20577"/>
        <pc:sldMkLst>
          <pc:docMk/>
          <pc:sldMk cId="1206774153" sldId="375"/>
        </pc:sldMkLst>
      </pc:sldChg>
      <pc:sldChg chg="modSp">
        <pc:chgData name="anne.cecile.robin@gmail.com" userId="S::urn:spo:guest#anne.cecile.robin@gmail.com::" providerId="AD" clId="Web-{CBFF41AF-C26F-0D0D-CC11-B667ABE0AAEF}" dt="2024-06-02T15:44:49.020" v="74" actId="20577"/>
        <pc:sldMkLst>
          <pc:docMk/>
          <pc:sldMk cId="2420293361" sldId="376"/>
        </pc:sldMkLst>
      </pc:sldChg>
    </pc:docChg>
  </pc:docChgLst>
  <pc:docChgLst>
    <pc:chgData name="Paul Philpot (Green Ink)" userId="cb4e5af5-b2b8-429e-b0fa-dffec8fd6778" providerId="ADAL" clId="{59FA0EC1-703C-4300-8815-68D84F786641}"/>
    <pc:docChg chg="undo custSel modSld">
      <pc:chgData name="Paul Philpot (Green Ink)" userId="cb4e5af5-b2b8-429e-b0fa-dffec8fd6778" providerId="ADAL" clId="{59FA0EC1-703C-4300-8815-68D84F786641}" dt="2024-07-24T10:16:40.124" v="642" actId="1036"/>
      <pc:docMkLst>
        <pc:docMk/>
      </pc:docMkLst>
      <pc:sldChg chg="addSp modSp mod">
        <pc:chgData name="Paul Philpot (Green Ink)" userId="cb4e5af5-b2b8-429e-b0fa-dffec8fd6778" providerId="ADAL" clId="{59FA0EC1-703C-4300-8815-68D84F786641}" dt="2024-07-24T08:30:50.552" v="55" actId="207"/>
        <pc:sldMkLst>
          <pc:docMk/>
          <pc:sldMk cId="3754910815" sldId="293"/>
        </pc:sldMkLst>
      </pc:sldChg>
      <pc:sldChg chg="addSp delSp modSp mod modAnim">
        <pc:chgData name="Paul Philpot (Green Ink)" userId="cb4e5af5-b2b8-429e-b0fa-dffec8fd6778" providerId="ADAL" clId="{59FA0EC1-703C-4300-8815-68D84F786641}" dt="2024-07-24T10:12:44.433" v="591" actId="1076"/>
        <pc:sldMkLst>
          <pc:docMk/>
          <pc:sldMk cId="3222732309" sldId="306"/>
        </pc:sldMkLst>
      </pc:sldChg>
      <pc:sldChg chg="addSp modSp mod">
        <pc:chgData name="Paul Philpot (Green Ink)" userId="cb4e5af5-b2b8-429e-b0fa-dffec8fd6778" providerId="ADAL" clId="{59FA0EC1-703C-4300-8815-68D84F786641}" dt="2024-07-24T10:16:40.124" v="642" actId="1036"/>
        <pc:sldMkLst>
          <pc:docMk/>
          <pc:sldMk cId="3451512318" sldId="33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9468959349318"/>
          <c:y val="0.1625861220472441"/>
          <c:w val="0.81530072054133407"/>
          <c:h val="0.63502116141732279"/>
        </c:manualLayout>
      </c:layout>
      <c:barChart>
        <c:barDir val="col"/>
        <c:grouping val="clustered"/>
        <c:varyColors val="0"/>
        <c:ser>
          <c:idx val="0"/>
          <c:order val="0"/>
          <c:tx>
            <c:strRef>
              <c:f>Sheet1!$B$1</c:f>
              <c:strCache>
                <c:ptCount val="1"/>
                <c:pt idx="0">
                  <c:v>Prevalence (%)</c:v>
                </c:pt>
              </c:strCache>
            </c:strRef>
          </c:tx>
          <c:spPr>
            <a:solidFill>
              <a:schemeClr val="accent6"/>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5-795B-7748-8D5B-E7CA1CE774E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795B-7748-8D5B-E7CA1CE774E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795B-7748-8D5B-E7CA1CE774EE}"/>
              </c:ext>
            </c:extLst>
          </c:dPt>
          <c:dPt>
            <c:idx val="3"/>
            <c:invertIfNegative val="0"/>
            <c:bubble3D val="0"/>
            <c:spPr>
              <a:solidFill>
                <a:srgbClr val="92D050"/>
              </a:solidFill>
              <a:ln>
                <a:noFill/>
              </a:ln>
              <a:effectLst/>
            </c:spPr>
            <c:extLst>
              <c:ext xmlns:c16="http://schemas.microsoft.com/office/drawing/2014/chart" uri="{C3380CC4-5D6E-409C-BE32-E72D297353CC}">
                <c16:uniqueId val="{00000006-795B-7748-8D5B-E7CA1CE774EE}"/>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795B-7748-8D5B-E7CA1CE774EE}"/>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8-795B-7748-8D5B-E7CA1CE774EE}"/>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795B-7748-8D5B-E7CA1CE774EE}"/>
              </c:ext>
            </c:extLst>
          </c:dPt>
          <c:cat>
            <c:strRef>
              <c:f>Sheet1!$A$2:$A$8</c:f>
              <c:strCache>
                <c:ptCount val="7"/>
                <c:pt idx="0">
                  <c:v>Global</c:v>
                </c:pt>
                <c:pt idx="1">
                  <c:v>HIC</c:v>
                </c:pt>
                <c:pt idx="2">
                  <c:v>LMIC - Africa</c:v>
                </c:pt>
                <c:pt idx="3">
                  <c:v>LMIC - America</c:v>
                </c:pt>
                <c:pt idx="4">
                  <c:v>LMIC - Europe</c:v>
                </c:pt>
                <c:pt idx="5">
                  <c:v>LMIC - South-East Asia</c:v>
                </c:pt>
                <c:pt idx="6">
                  <c:v>LMIC - Western Pacific</c:v>
                </c:pt>
              </c:strCache>
            </c:strRef>
          </c:cat>
          <c:val>
            <c:numRef>
              <c:f>Sheet1!$B$2:$B$8</c:f>
              <c:numCache>
                <c:formatCode>General</c:formatCode>
                <c:ptCount val="7"/>
                <c:pt idx="0">
                  <c:v>7.2</c:v>
                </c:pt>
                <c:pt idx="1">
                  <c:v>12.6</c:v>
                </c:pt>
                <c:pt idx="2">
                  <c:v>11.9</c:v>
                </c:pt>
                <c:pt idx="3">
                  <c:v>10.7</c:v>
                </c:pt>
                <c:pt idx="4">
                  <c:v>5.2</c:v>
                </c:pt>
                <c:pt idx="5">
                  <c:v>4.9000000000000004</c:v>
                </c:pt>
                <c:pt idx="6">
                  <c:v>6.8</c:v>
                </c:pt>
              </c:numCache>
            </c:numRef>
          </c:val>
          <c:extLst>
            <c:ext xmlns:c16="http://schemas.microsoft.com/office/drawing/2014/chart" uri="{C3380CC4-5D6E-409C-BE32-E72D297353CC}">
              <c16:uniqueId val="{00000000-795B-7748-8D5B-E7CA1CE774EE}"/>
            </c:ext>
          </c:extLst>
        </c:ser>
        <c:dLbls>
          <c:showLegendKey val="0"/>
          <c:showVal val="0"/>
          <c:showCatName val="0"/>
          <c:showSerName val="0"/>
          <c:showPercent val="0"/>
          <c:showBubbleSize val="0"/>
        </c:dLbls>
        <c:gapWidth val="63"/>
        <c:overlap val="-27"/>
        <c:axId val="1963746144"/>
        <c:axId val="1983104272"/>
      </c:barChart>
      <c:catAx>
        <c:axId val="196374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83104272"/>
        <c:crosses val="autoZero"/>
        <c:auto val="0"/>
        <c:lblAlgn val="ctr"/>
        <c:lblOffset val="100"/>
        <c:noMultiLvlLbl val="0"/>
      </c:catAx>
      <c:valAx>
        <c:axId val="198310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196374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6DC1A-2FF2-D84A-93DE-860FCB7A57D5}" type="doc">
      <dgm:prSet loTypeId="urn:microsoft.com/office/officeart/2005/8/layout/lProcess3" loCatId="process" qsTypeId="urn:microsoft.com/office/officeart/2005/8/quickstyle/simple1" qsCatId="simple" csTypeId="urn:microsoft.com/office/officeart/2005/8/colors/colorful2" csCatId="colorful" phldr="1"/>
      <dgm:spPr/>
      <dgm:t>
        <a:bodyPr rtlCol="0"/>
        <a:lstStyle/>
        <a:p>
          <a:pPr rtl="0"/>
          <a:endParaRPr lang="en-US"/>
        </a:p>
      </dgm:t>
    </dgm:pt>
    <dgm:pt modelId="{B05C6DF1-AD0D-5C44-87D0-76C41D9E79C8}">
      <dgm:prSet custT="1"/>
      <dgm:spPr/>
      <dgm:t>
        <a:bodyPr rtlCol="0"/>
        <a:lstStyle/>
        <a:p>
          <a:pPr rtl="0"/>
          <a:r>
            <a:rPr lang="fr" sz="3300" b="1"/>
            <a:t>Partie 1</a:t>
          </a:r>
        </a:p>
      </dgm:t>
    </dgm:pt>
    <dgm:pt modelId="{4E45B576-44BA-E544-AA5B-DE2C16AC3A73}" type="parTrans" cxnId="{D2C439F6-D146-2F44-8279-53940141503F}">
      <dgm:prSet/>
      <dgm:spPr/>
      <dgm:t>
        <a:bodyPr rtlCol="0"/>
        <a:lstStyle/>
        <a:p>
          <a:pPr rtl="0"/>
          <a:endParaRPr lang="en-US"/>
        </a:p>
      </dgm:t>
    </dgm:pt>
    <dgm:pt modelId="{3CB361A5-20E7-5E47-82E5-E5FB8E21A18C}" type="sibTrans" cxnId="{D2C439F6-D146-2F44-8279-53940141503F}">
      <dgm:prSet/>
      <dgm:spPr/>
      <dgm:t>
        <a:bodyPr rtlCol="0"/>
        <a:lstStyle/>
        <a:p>
          <a:pPr rtl="0"/>
          <a:endParaRPr lang="en-US"/>
        </a:p>
      </dgm:t>
    </dgm:pt>
    <dgm:pt modelId="{450939C1-909B-B143-B6EA-61779B80619A}">
      <dgm:prSet custT="1"/>
      <dgm:spPr/>
      <dgm:t>
        <a:bodyPr rtlCol="0"/>
        <a:lstStyle/>
        <a:p>
          <a:pPr rtl="0"/>
          <a:r>
            <a:rPr lang="fr" sz="3300" b="1"/>
            <a:t>Partie 2 </a:t>
          </a:r>
        </a:p>
      </dgm:t>
    </dgm:pt>
    <dgm:pt modelId="{CCB449C8-9E34-4749-A9E4-5DA98E6ED447}" type="parTrans" cxnId="{513082B8-D6A7-3A41-9B93-B9FE009FF189}">
      <dgm:prSet/>
      <dgm:spPr/>
      <dgm:t>
        <a:bodyPr rtlCol="0"/>
        <a:lstStyle/>
        <a:p>
          <a:pPr rtl="0"/>
          <a:endParaRPr lang="en-US"/>
        </a:p>
      </dgm:t>
    </dgm:pt>
    <dgm:pt modelId="{0296C925-EFCE-8D4B-9CDB-76887E45CF7A}" type="sibTrans" cxnId="{513082B8-D6A7-3A41-9B93-B9FE009FF189}">
      <dgm:prSet/>
      <dgm:spPr/>
      <dgm:t>
        <a:bodyPr rtlCol="0"/>
        <a:lstStyle/>
        <a:p>
          <a:pPr rtl="0"/>
          <a:endParaRPr lang="en-US"/>
        </a:p>
      </dgm:t>
    </dgm:pt>
    <dgm:pt modelId="{6D2CE8BD-1042-5D40-84A5-37E31A2C322B}">
      <dgm:prSet custT="1"/>
      <dgm:spPr/>
      <dgm:t>
        <a:bodyPr rtlCol="0"/>
        <a:lstStyle/>
        <a:p>
          <a:pPr rtl="0"/>
          <a:r>
            <a:rPr lang="fr" sz="3300" b="1"/>
            <a:t>Partie 3</a:t>
          </a:r>
        </a:p>
      </dgm:t>
    </dgm:pt>
    <dgm:pt modelId="{138A5E09-35F8-A343-B340-7978FA56F663}" type="parTrans" cxnId="{FDE09F95-1186-F445-85C6-9CE604AEAE3C}">
      <dgm:prSet/>
      <dgm:spPr/>
      <dgm:t>
        <a:bodyPr rtlCol="0"/>
        <a:lstStyle/>
        <a:p>
          <a:pPr rtl="0"/>
          <a:endParaRPr lang="en-US"/>
        </a:p>
      </dgm:t>
    </dgm:pt>
    <dgm:pt modelId="{F470739D-F85E-9348-B526-F1A20894B99E}" type="sibTrans" cxnId="{FDE09F95-1186-F445-85C6-9CE604AEAE3C}">
      <dgm:prSet/>
      <dgm:spPr/>
      <dgm:t>
        <a:bodyPr rtlCol="0"/>
        <a:lstStyle/>
        <a:p>
          <a:pPr rtl="0"/>
          <a:endParaRPr lang="en-US"/>
        </a:p>
      </dgm:t>
    </dgm:pt>
    <dgm:pt modelId="{6AFF1309-6A44-514D-8468-E96AFB388EEB}">
      <dgm:prSet custT="1"/>
      <dgm:spPr/>
      <dgm:t>
        <a:bodyPr rtlCol="0"/>
        <a:lstStyle/>
        <a:p>
          <a:pPr rtl="0"/>
          <a:r>
            <a:rPr lang="fr" sz="3200" b="1" dirty="0"/>
            <a:t>Suppléments</a:t>
          </a:r>
        </a:p>
      </dgm:t>
    </dgm:pt>
    <dgm:pt modelId="{F9498E4C-0D23-B442-89B5-575122DB8B1E}" type="parTrans" cxnId="{359CA4FB-731F-2C4A-A291-FF00972B2702}">
      <dgm:prSet/>
      <dgm:spPr/>
      <dgm:t>
        <a:bodyPr rtlCol="0"/>
        <a:lstStyle/>
        <a:p>
          <a:pPr rtl="0"/>
          <a:endParaRPr lang="en-US"/>
        </a:p>
      </dgm:t>
    </dgm:pt>
    <dgm:pt modelId="{8447609C-4A07-7A44-B3B7-6F7B407CA0C0}" type="sibTrans" cxnId="{359CA4FB-731F-2C4A-A291-FF00972B2702}">
      <dgm:prSet/>
      <dgm:spPr/>
      <dgm:t>
        <a:bodyPr rtlCol="0"/>
        <a:lstStyle/>
        <a:p>
          <a:pPr rtl="0"/>
          <a:endParaRPr lang="en-US"/>
        </a:p>
      </dgm:t>
    </dgm:pt>
    <dgm:pt modelId="{06006706-637A-7048-8D40-62A318E9A13E}">
      <dgm:prSet/>
      <dgm:spPr/>
      <dgm:t>
        <a:bodyPr rtlCol="0"/>
        <a:lstStyle/>
        <a:p>
          <a:pPr rtl="0"/>
          <a:r>
            <a:rPr lang="fr"/>
            <a:t>Planification familiale </a:t>
          </a:r>
          <a:br>
            <a:rPr lang="en-GB" dirty="0"/>
          </a:br>
          <a:r>
            <a:rPr lang="fr"/>
            <a:t>et VIH</a:t>
          </a:r>
          <a:endParaRPr lang="en-US" dirty="0"/>
        </a:p>
      </dgm:t>
    </dgm:pt>
    <dgm:pt modelId="{A8E9763B-0228-1A4D-B7E8-05EA29EF6A01}" type="parTrans" cxnId="{5ACCA0BB-D37C-6E4D-BA6A-6DD490DF8F42}">
      <dgm:prSet/>
      <dgm:spPr/>
      <dgm:t>
        <a:bodyPr rtlCol="0"/>
        <a:lstStyle/>
        <a:p>
          <a:pPr rtl="0"/>
          <a:endParaRPr lang="en-US"/>
        </a:p>
      </dgm:t>
    </dgm:pt>
    <dgm:pt modelId="{0AFA4423-9F1D-4248-9F9C-91BA7EAE5AFE}" type="sibTrans" cxnId="{5ACCA0BB-D37C-6E4D-BA6A-6DD490DF8F42}">
      <dgm:prSet/>
      <dgm:spPr/>
      <dgm:t>
        <a:bodyPr rtlCol="0"/>
        <a:lstStyle/>
        <a:p>
          <a:pPr rtl="0"/>
          <a:endParaRPr lang="en-US"/>
        </a:p>
      </dgm:t>
    </dgm:pt>
    <dgm:pt modelId="{FC9DB332-045D-F346-8593-A9B54BCE523E}">
      <dgm:prSet/>
      <dgm:spPr/>
      <dgm:t>
        <a:bodyPr rtlCol="0"/>
        <a:lstStyle/>
        <a:p>
          <a:pPr rtl="0"/>
          <a:r>
            <a:rPr lang="fr" dirty="0"/>
            <a:t>Prise de conscience et préparation</a:t>
          </a:r>
        </a:p>
      </dgm:t>
    </dgm:pt>
    <dgm:pt modelId="{01DEFA8F-1D11-6545-859F-BD8BD2A72397}" type="parTrans" cxnId="{FBB11EEF-812B-0E47-AECD-B481B57D9BDC}">
      <dgm:prSet/>
      <dgm:spPr/>
      <dgm:t>
        <a:bodyPr rtlCol="0"/>
        <a:lstStyle/>
        <a:p>
          <a:pPr rtl="0"/>
          <a:endParaRPr lang="en-US"/>
        </a:p>
      </dgm:t>
    </dgm:pt>
    <dgm:pt modelId="{41000F67-9CD5-8A4B-B233-9247F97B5AE9}" type="sibTrans" cxnId="{FBB11EEF-812B-0E47-AECD-B481B57D9BDC}">
      <dgm:prSet/>
      <dgm:spPr/>
      <dgm:t>
        <a:bodyPr rtlCol="0"/>
        <a:lstStyle/>
        <a:p>
          <a:pPr rtl="0"/>
          <a:endParaRPr lang="en-US"/>
        </a:p>
      </dgm:t>
    </dgm:pt>
    <dgm:pt modelId="{BDCB07B0-79DA-AD48-AC08-8EF60E66E868}">
      <dgm:prSet/>
      <dgm:spPr/>
      <dgm:t>
        <a:bodyPr rtlCol="0"/>
        <a:lstStyle/>
        <a:p>
          <a:pPr rtl="0"/>
          <a:r>
            <a:rPr lang="fr" dirty="0"/>
            <a:t>Soutien de première </a:t>
          </a:r>
          <a:r>
            <a:rPr lang="fr" dirty="0">
              <a:solidFill>
                <a:schemeClr val="tx1"/>
              </a:solidFill>
            </a:rPr>
            <a:t>ligne</a:t>
          </a:r>
        </a:p>
      </dgm:t>
    </dgm:pt>
    <dgm:pt modelId="{36C6D0E3-8499-1E41-B13D-53EE0C3E4A14}" type="parTrans" cxnId="{809A5AD8-1C77-EE49-A394-1AD437F4EDE9}">
      <dgm:prSet/>
      <dgm:spPr/>
      <dgm:t>
        <a:bodyPr rtlCol="0"/>
        <a:lstStyle/>
        <a:p>
          <a:pPr rtl="0"/>
          <a:endParaRPr lang="en-US"/>
        </a:p>
      </dgm:t>
    </dgm:pt>
    <dgm:pt modelId="{5334E33C-A716-B841-A083-CA7545AE9793}" type="sibTrans" cxnId="{809A5AD8-1C77-EE49-A394-1AD437F4EDE9}">
      <dgm:prSet/>
      <dgm:spPr/>
      <dgm:t>
        <a:bodyPr rtlCol="0"/>
        <a:lstStyle/>
        <a:p>
          <a:pPr rtl="0"/>
          <a:endParaRPr lang="en-US"/>
        </a:p>
      </dgm:t>
    </dgm:pt>
    <dgm:pt modelId="{97C306A2-268A-FC4C-8414-CFD08D765068}">
      <dgm:prSet custT="1"/>
      <dgm:spPr/>
      <dgm:t>
        <a:bodyPr rtlCol="0"/>
        <a:lstStyle/>
        <a:p>
          <a:pPr rtl="0"/>
          <a:r>
            <a:rPr lang="fr" sz="3300" b="1"/>
            <a:t>Partie 4</a:t>
          </a:r>
        </a:p>
      </dgm:t>
    </dgm:pt>
    <dgm:pt modelId="{FC440B8D-1EA2-DA49-A5E5-41562F5B1BFD}" type="parTrans" cxnId="{C7786F16-6335-824A-A1B8-6DAC78990333}">
      <dgm:prSet/>
      <dgm:spPr/>
      <dgm:t>
        <a:bodyPr rtlCol="0"/>
        <a:lstStyle/>
        <a:p>
          <a:pPr rtl="0"/>
          <a:endParaRPr lang="en-US"/>
        </a:p>
      </dgm:t>
    </dgm:pt>
    <dgm:pt modelId="{CDA7B686-61A4-4D49-8CE8-92DFD0255353}" type="sibTrans" cxnId="{C7786F16-6335-824A-A1B8-6DAC78990333}">
      <dgm:prSet/>
      <dgm:spPr/>
      <dgm:t>
        <a:bodyPr rtlCol="0"/>
        <a:lstStyle/>
        <a:p>
          <a:pPr rtl="0"/>
          <a:endParaRPr lang="en-US"/>
        </a:p>
      </dgm:t>
    </dgm:pt>
    <dgm:pt modelId="{82A02BC5-1728-BD44-AEAF-79CDD845854B}">
      <dgm:prSet/>
      <dgm:spPr/>
      <dgm:t>
        <a:bodyPr rtlCol="0"/>
        <a:lstStyle/>
        <a:p>
          <a:pPr rtl="0"/>
          <a:r>
            <a:rPr lang="fr"/>
            <a:t>Soins de santé complémentaires après une agression sexuelle</a:t>
          </a:r>
        </a:p>
      </dgm:t>
    </dgm:pt>
    <dgm:pt modelId="{16CB9DAC-0AE8-8443-965E-2C4977ACCE71}" type="parTrans" cxnId="{1135F9A5-AD54-6341-B13A-B65406962454}">
      <dgm:prSet/>
      <dgm:spPr/>
      <dgm:t>
        <a:bodyPr rtlCol="0"/>
        <a:lstStyle/>
        <a:p>
          <a:pPr rtl="0"/>
          <a:endParaRPr lang="en-US"/>
        </a:p>
      </dgm:t>
    </dgm:pt>
    <dgm:pt modelId="{D01DCE2A-2450-864E-B1C2-FBABB01BCEA3}" type="sibTrans" cxnId="{1135F9A5-AD54-6341-B13A-B65406962454}">
      <dgm:prSet/>
      <dgm:spPr/>
      <dgm:t>
        <a:bodyPr rtlCol="0"/>
        <a:lstStyle/>
        <a:p>
          <a:pPr rtl="0"/>
          <a:endParaRPr lang="en-US"/>
        </a:p>
      </dgm:t>
    </dgm:pt>
    <dgm:pt modelId="{27567B9B-3137-8240-87D9-D54F7FD231FE}">
      <dgm:prSet/>
      <dgm:spPr/>
      <dgm:t>
        <a:bodyPr rtlCol="0"/>
        <a:lstStyle/>
        <a:p>
          <a:pPr rtl="0"/>
          <a:r>
            <a:rPr lang="fr"/>
            <a:t>Soins de santé mentale complémentaires </a:t>
          </a:r>
        </a:p>
      </dgm:t>
    </dgm:pt>
    <dgm:pt modelId="{38132169-B3DC-094C-B7FA-62E604522BAE}" type="parTrans" cxnId="{63696086-519A-1848-90D0-538C3035B40C}">
      <dgm:prSet/>
      <dgm:spPr/>
      <dgm:t>
        <a:bodyPr rtlCol="0"/>
        <a:lstStyle/>
        <a:p>
          <a:pPr rtl="0"/>
          <a:endParaRPr lang="en-US"/>
        </a:p>
      </dgm:t>
    </dgm:pt>
    <dgm:pt modelId="{DE96B867-5FE3-7B4B-8320-6DEBCA6856F7}" type="sibTrans" cxnId="{63696086-519A-1848-90D0-538C3035B40C}">
      <dgm:prSet/>
      <dgm:spPr/>
      <dgm:t>
        <a:bodyPr rtlCol="0"/>
        <a:lstStyle/>
        <a:p>
          <a:pPr rtl="0"/>
          <a:endParaRPr lang="en-US"/>
        </a:p>
      </dgm:t>
    </dgm:pt>
    <dgm:pt modelId="{16893124-8E12-C14A-B66A-152081B6E04E}" type="pres">
      <dgm:prSet presAssocID="{7126DC1A-2FF2-D84A-93DE-860FCB7A57D5}" presName="Name0" presStyleCnt="0">
        <dgm:presLayoutVars>
          <dgm:chPref val="3"/>
          <dgm:dir/>
          <dgm:animLvl val="lvl"/>
          <dgm:resizeHandles/>
        </dgm:presLayoutVars>
      </dgm:prSet>
      <dgm:spPr/>
    </dgm:pt>
    <dgm:pt modelId="{152A41F5-1B65-DD4A-993A-14F94CF2CCAC}" type="pres">
      <dgm:prSet presAssocID="{B05C6DF1-AD0D-5C44-87D0-76C41D9E79C8}" presName="horFlow" presStyleCnt="0"/>
      <dgm:spPr/>
    </dgm:pt>
    <dgm:pt modelId="{8E729BFC-2938-574C-B340-A3814C87C347}" type="pres">
      <dgm:prSet presAssocID="{B05C6DF1-AD0D-5C44-87D0-76C41D9E79C8}" presName="bigChev" presStyleLbl="node1" presStyleIdx="0" presStyleCnt="5" custScaleX="146325"/>
      <dgm:spPr/>
    </dgm:pt>
    <dgm:pt modelId="{0712E137-08D0-5C4E-AD0F-5B099BDB4D06}" type="pres">
      <dgm:prSet presAssocID="{01DEFA8F-1D11-6545-859F-BD8BD2A72397}" presName="parTrans" presStyleCnt="0"/>
      <dgm:spPr/>
    </dgm:pt>
    <dgm:pt modelId="{257FDB3C-FAE3-9343-A933-2FD0DAFED1C2}" type="pres">
      <dgm:prSet presAssocID="{FC9DB332-045D-F346-8593-A9B54BCE523E}" presName="node" presStyleLbl="alignAccFollowNode1" presStyleIdx="0" presStyleCnt="5" custScaleX="190706" custScaleY="124892">
        <dgm:presLayoutVars>
          <dgm:bulletEnabled val="1"/>
        </dgm:presLayoutVars>
      </dgm:prSet>
      <dgm:spPr/>
    </dgm:pt>
    <dgm:pt modelId="{E25D21D2-0147-034F-B962-9CD0CB1B9802}" type="pres">
      <dgm:prSet presAssocID="{B05C6DF1-AD0D-5C44-87D0-76C41D9E79C8}" presName="vSp" presStyleCnt="0"/>
      <dgm:spPr/>
    </dgm:pt>
    <dgm:pt modelId="{CF1A8152-5F11-8846-B294-A095007C32C3}" type="pres">
      <dgm:prSet presAssocID="{450939C1-909B-B143-B6EA-61779B80619A}" presName="horFlow" presStyleCnt="0"/>
      <dgm:spPr/>
    </dgm:pt>
    <dgm:pt modelId="{01AA6E6C-0E84-384C-A206-3F8E5A1592FB}" type="pres">
      <dgm:prSet presAssocID="{450939C1-909B-B143-B6EA-61779B80619A}" presName="bigChev" presStyleLbl="node1" presStyleIdx="1" presStyleCnt="5" custScaleX="146325"/>
      <dgm:spPr/>
    </dgm:pt>
    <dgm:pt modelId="{26E2977F-FC8F-D441-83E5-D07E988096B0}" type="pres">
      <dgm:prSet presAssocID="{36C6D0E3-8499-1E41-B13D-53EE0C3E4A14}" presName="parTrans" presStyleCnt="0"/>
      <dgm:spPr/>
    </dgm:pt>
    <dgm:pt modelId="{C4AFFF4B-BE41-E94C-B411-E4A68ABAD25E}" type="pres">
      <dgm:prSet presAssocID="{BDCB07B0-79DA-AD48-AC08-8EF60E66E868}" presName="node" presStyleLbl="alignAccFollowNode1" presStyleIdx="1" presStyleCnt="5" custScaleX="190706" custScaleY="124892">
        <dgm:presLayoutVars>
          <dgm:bulletEnabled val="1"/>
        </dgm:presLayoutVars>
      </dgm:prSet>
      <dgm:spPr/>
    </dgm:pt>
    <dgm:pt modelId="{4FEBD766-0A5A-4A48-813E-E1EE87E000FF}" type="pres">
      <dgm:prSet presAssocID="{450939C1-909B-B143-B6EA-61779B80619A}" presName="vSp" presStyleCnt="0"/>
      <dgm:spPr/>
    </dgm:pt>
    <dgm:pt modelId="{2A9B22D0-C243-D744-AA5D-9BB46F321AC5}" type="pres">
      <dgm:prSet presAssocID="{6D2CE8BD-1042-5D40-84A5-37E31A2C322B}" presName="horFlow" presStyleCnt="0"/>
      <dgm:spPr/>
    </dgm:pt>
    <dgm:pt modelId="{EFD6C44D-C7FC-C941-AB5D-EFBC94EC5E62}" type="pres">
      <dgm:prSet presAssocID="{6D2CE8BD-1042-5D40-84A5-37E31A2C322B}" presName="bigChev" presStyleLbl="node1" presStyleIdx="2" presStyleCnt="5" custScaleX="146325"/>
      <dgm:spPr/>
    </dgm:pt>
    <dgm:pt modelId="{23ABBD18-0ED9-5B4E-8BD7-8DD188DDFD39}" type="pres">
      <dgm:prSet presAssocID="{16CB9DAC-0AE8-8443-965E-2C4977ACCE71}" presName="parTrans" presStyleCnt="0"/>
      <dgm:spPr/>
    </dgm:pt>
    <dgm:pt modelId="{31491050-9D89-D541-98B1-1FB9B69D287F}" type="pres">
      <dgm:prSet presAssocID="{82A02BC5-1728-BD44-AEAF-79CDD845854B}" presName="node" presStyleLbl="alignAccFollowNode1" presStyleIdx="2" presStyleCnt="5" custScaleX="190706" custScaleY="124892">
        <dgm:presLayoutVars>
          <dgm:bulletEnabled val="1"/>
        </dgm:presLayoutVars>
      </dgm:prSet>
      <dgm:spPr/>
    </dgm:pt>
    <dgm:pt modelId="{AB9E99FD-CBFE-1040-93F4-035F1B3085CD}" type="pres">
      <dgm:prSet presAssocID="{6D2CE8BD-1042-5D40-84A5-37E31A2C322B}" presName="vSp" presStyleCnt="0"/>
      <dgm:spPr/>
    </dgm:pt>
    <dgm:pt modelId="{E798A995-21A0-684D-8BD0-5C3683F57D3D}" type="pres">
      <dgm:prSet presAssocID="{97C306A2-268A-FC4C-8414-CFD08D765068}" presName="horFlow" presStyleCnt="0"/>
      <dgm:spPr/>
    </dgm:pt>
    <dgm:pt modelId="{11DA2C11-76D5-7845-8941-68304A6AF380}" type="pres">
      <dgm:prSet presAssocID="{97C306A2-268A-FC4C-8414-CFD08D765068}" presName="bigChev" presStyleLbl="node1" presStyleIdx="3" presStyleCnt="5" custScaleX="146325"/>
      <dgm:spPr/>
    </dgm:pt>
    <dgm:pt modelId="{277CC9B1-184E-FE44-80F6-2D32B7DAC7FC}" type="pres">
      <dgm:prSet presAssocID="{38132169-B3DC-094C-B7FA-62E604522BAE}" presName="parTrans" presStyleCnt="0"/>
      <dgm:spPr/>
    </dgm:pt>
    <dgm:pt modelId="{43B4C118-BDB7-CF46-8650-71AD37BF60FC}" type="pres">
      <dgm:prSet presAssocID="{27567B9B-3137-8240-87D9-D54F7FD231FE}" presName="node" presStyleLbl="alignAccFollowNode1" presStyleIdx="3" presStyleCnt="5" custScaleX="190706" custScaleY="124892">
        <dgm:presLayoutVars>
          <dgm:bulletEnabled val="1"/>
        </dgm:presLayoutVars>
      </dgm:prSet>
      <dgm:spPr/>
    </dgm:pt>
    <dgm:pt modelId="{09AB3DA6-2556-8B49-9E8E-2C6EF9629399}" type="pres">
      <dgm:prSet presAssocID="{97C306A2-268A-FC4C-8414-CFD08D765068}" presName="vSp" presStyleCnt="0"/>
      <dgm:spPr/>
    </dgm:pt>
    <dgm:pt modelId="{B1AC608A-CE62-3F4D-A110-D65B07B50A80}" type="pres">
      <dgm:prSet presAssocID="{6AFF1309-6A44-514D-8468-E96AFB388EEB}" presName="horFlow" presStyleCnt="0"/>
      <dgm:spPr/>
    </dgm:pt>
    <dgm:pt modelId="{DA49E93D-8232-D549-9780-B231F03F8787}" type="pres">
      <dgm:prSet presAssocID="{6AFF1309-6A44-514D-8468-E96AFB388EEB}" presName="bigChev" presStyleLbl="node1" presStyleIdx="4" presStyleCnt="5" custScaleX="146325"/>
      <dgm:spPr/>
    </dgm:pt>
    <dgm:pt modelId="{85B3016F-9C23-EF46-B651-E4EAA60AA8B2}" type="pres">
      <dgm:prSet presAssocID="{A8E9763B-0228-1A4D-B7E8-05EA29EF6A01}" presName="parTrans" presStyleCnt="0"/>
      <dgm:spPr/>
    </dgm:pt>
    <dgm:pt modelId="{65A1F6F5-6EE4-CA49-BF5F-DE85E5A2C8A6}" type="pres">
      <dgm:prSet presAssocID="{06006706-637A-7048-8D40-62A318E9A13E}" presName="node" presStyleLbl="alignAccFollowNode1" presStyleIdx="4" presStyleCnt="5" custScaleX="190706" custScaleY="124892">
        <dgm:presLayoutVars>
          <dgm:bulletEnabled val="1"/>
        </dgm:presLayoutVars>
      </dgm:prSet>
      <dgm:spPr/>
    </dgm:pt>
  </dgm:ptLst>
  <dgm:cxnLst>
    <dgm:cxn modelId="{AD70190E-D002-8143-9608-D84D18768E34}" type="presOf" srcId="{06006706-637A-7048-8D40-62A318E9A13E}" destId="{65A1F6F5-6EE4-CA49-BF5F-DE85E5A2C8A6}" srcOrd="0" destOrd="0" presId="urn:microsoft.com/office/officeart/2005/8/layout/lProcess3"/>
    <dgm:cxn modelId="{C7786F16-6335-824A-A1B8-6DAC78990333}" srcId="{7126DC1A-2FF2-D84A-93DE-860FCB7A57D5}" destId="{97C306A2-268A-FC4C-8414-CFD08D765068}" srcOrd="3" destOrd="0" parTransId="{FC440B8D-1EA2-DA49-A5E5-41562F5B1BFD}" sibTransId="{CDA7B686-61A4-4D49-8CE8-92DFD0255353}"/>
    <dgm:cxn modelId="{E660601B-A68C-9A45-81D2-068A29EC9294}" type="presOf" srcId="{BDCB07B0-79DA-AD48-AC08-8EF60E66E868}" destId="{C4AFFF4B-BE41-E94C-B411-E4A68ABAD25E}" srcOrd="0" destOrd="0" presId="urn:microsoft.com/office/officeart/2005/8/layout/lProcess3"/>
    <dgm:cxn modelId="{A98BB132-E845-1F43-93E5-AC22B55E5422}" type="presOf" srcId="{FC9DB332-045D-F346-8593-A9B54BCE523E}" destId="{257FDB3C-FAE3-9343-A933-2FD0DAFED1C2}" srcOrd="0" destOrd="0" presId="urn:microsoft.com/office/officeart/2005/8/layout/lProcess3"/>
    <dgm:cxn modelId="{CA1AE245-CDC9-D24F-ACBC-973D12F670B3}" type="presOf" srcId="{B05C6DF1-AD0D-5C44-87D0-76C41D9E79C8}" destId="{8E729BFC-2938-574C-B340-A3814C87C347}" srcOrd="0" destOrd="0" presId="urn:microsoft.com/office/officeart/2005/8/layout/lProcess3"/>
    <dgm:cxn modelId="{2DCC5D6A-4DB0-444C-96EE-1DE09DDCF66A}" type="presOf" srcId="{82A02BC5-1728-BD44-AEAF-79CDD845854B}" destId="{31491050-9D89-D541-98B1-1FB9B69D287F}" srcOrd="0" destOrd="0" presId="urn:microsoft.com/office/officeart/2005/8/layout/lProcess3"/>
    <dgm:cxn modelId="{63696086-519A-1848-90D0-538C3035B40C}" srcId="{97C306A2-268A-FC4C-8414-CFD08D765068}" destId="{27567B9B-3137-8240-87D9-D54F7FD231FE}" srcOrd="0" destOrd="0" parTransId="{38132169-B3DC-094C-B7FA-62E604522BAE}" sibTransId="{DE96B867-5FE3-7B4B-8320-6DEBCA6856F7}"/>
    <dgm:cxn modelId="{FDE09F95-1186-F445-85C6-9CE604AEAE3C}" srcId="{7126DC1A-2FF2-D84A-93DE-860FCB7A57D5}" destId="{6D2CE8BD-1042-5D40-84A5-37E31A2C322B}" srcOrd="2" destOrd="0" parTransId="{138A5E09-35F8-A343-B340-7978FA56F663}" sibTransId="{F470739D-F85E-9348-B526-F1A20894B99E}"/>
    <dgm:cxn modelId="{82565D98-2DB3-8B47-BE10-051427FE18EF}" type="presOf" srcId="{450939C1-909B-B143-B6EA-61779B80619A}" destId="{01AA6E6C-0E84-384C-A206-3F8E5A1592FB}" srcOrd="0" destOrd="0" presId="urn:microsoft.com/office/officeart/2005/8/layout/lProcess3"/>
    <dgm:cxn modelId="{8C70249D-6869-474B-AAF1-943D9FDD8486}" type="presOf" srcId="{6D2CE8BD-1042-5D40-84A5-37E31A2C322B}" destId="{EFD6C44D-C7FC-C941-AB5D-EFBC94EC5E62}" srcOrd="0" destOrd="0" presId="urn:microsoft.com/office/officeart/2005/8/layout/lProcess3"/>
    <dgm:cxn modelId="{1135F9A5-AD54-6341-B13A-B65406962454}" srcId="{6D2CE8BD-1042-5D40-84A5-37E31A2C322B}" destId="{82A02BC5-1728-BD44-AEAF-79CDD845854B}" srcOrd="0" destOrd="0" parTransId="{16CB9DAC-0AE8-8443-965E-2C4977ACCE71}" sibTransId="{D01DCE2A-2450-864E-B1C2-FBABB01BCEA3}"/>
    <dgm:cxn modelId="{3A30DEB4-F54B-324D-802D-8BE8234E2CC0}" type="presOf" srcId="{6AFF1309-6A44-514D-8468-E96AFB388EEB}" destId="{DA49E93D-8232-D549-9780-B231F03F8787}" srcOrd="0" destOrd="0" presId="urn:microsoft.com/office/officeart/2005/8/layout/lProcess3"/>
    <dgm:cxn modelId="{513082B8-D6A7-3A41-9B93-B9FE009FF189}" srcId="{7126DC1A-2FF2-D84A-93DE-860FCB7A57D5}" destId="{450939C1-909B-B143-B6EA-61779B80619A}" srcOrd="1" destOrd="0" parTransId="{CCB449C8-9E34-4749-A9E4-5DA98E6ED447}" sibTransId="{0296C925-EFCE-8D4B-9CDB-76887E45CF7A}"/>
    <dgm:cxn modelId="{5ACCA0BB-D37C-6E4D-BA6A-6DD490DF8F42}" srcId="{6AFF1309-6A44-514D-8468-E96AFB388EEB}" destId="{06006706-637A-7048-8D40-62A318E9A13E}" srcOrd="0" destOrd="0" parTransId="{A8E9763B-0228-1A4D-B7E8-05EA29EF6A01}" sibTransId="{0AFA4423-9F1D-4248-9F9C-91BA7EAE5AFE}"/>
    <dgm:cxn modelId="{6AEF3DC3-ABE9-3545-82A9-5820C7CB6360}" type="presOf" srcId="{97C306A2-268A-FC4C-8414-CFD08D765068}" destId="{11DA2C11-76D5-7845-8941-68304A6AF380}" srcOrd="0" destOrd="0" presId="urn:microsoft.com/office/officeart/2005/8/layout/lProcess3"/>
    <dgm:cxn modelId="{809A5AD8-1C77-EE49-A394-1AD437F4EDE9}" srcId="{450939C1-909B-B143-B6EA-61779B80619A}" destId="{BDCB07B0-79DA-AD48-AC08-8EF60E66E868}" srcOrd="0" destOrd="0" parTransId="{36C6D0E3-8499-1E41-B13D-53EE0C3E4A14}" sibTransId="{5334E33C-A716-B841-A083-CA7545AE9793}"/>
    <dgm:cxn modelId="{4424DDDB-E37F-3347-85B7-FFD515529649}" type="presOf" srcId="{27567B9B-3137-8240-87D9-D54F7FD231FE}" destId="{43B4C118-BDB7-CF46-8650-71AD37BF60FC}" srcOrd="0" destOrd="0" presId="urn:microsoft.com/office/officeart/2005/8/layout/lProcess3"/>
    <dgm:cxn modelId="{FBB11EEF-812B-0E47-AECD-B481B57D9BDC}" srcId="{B05C6DF1-AD0D-5C44-87D0-76C41D9E79C8}" destId="{FC9DB332-045D-F346-8593-A9B54BCE523E}" srcOrd="0" destOrd="0" parTransId="{01DEFA8F-1D11-6545-859F-BD8BD2A72397}" sibTransId="{41000F67-9CD5-8A4B-B233-9247F97B5AE9}"/>
    <dgm:cxn modelId="{D612B4F4-0B50-4C48-B6EA-96C6AF854E5C}" type="presOf" srcId="{7126DC1A-2FF2-D84A-93DE-860FCB7A57D5}" destId="{16893124-8E12-C14A-B66A-152081B6E04E}" srcOrd="0" destOrd="0" presId="urn:microsoft.com/office/officeart/2005/8/layout/lProcess3"/>
    <dgm:cxn modelId="{D2C439F6-D146-2F44-8279-53940141503F}" srcId="{7126DC1A-2FF2-D84A-93DE-860FCB7A57D5}" destId="{B05C6DF1-AD0D-5C44-87D0-76C41D9E79C8}" srcOrd="0" destOrd="0" parTransId="{4E45B576-44BA-E544-AA5B-DE2C16AC3A73}" sibTransId="{3CB361A5-20E7-5E47-82E5-E5FB8E21A18C}"/>
    <dgm:cxn modelId="{359CA4FB-731F-2C4A-A291-FF00972B2702}" srcId="{7126DC1A-2FF2-D84A-93DE-860FCB7A57D5}" destId="{6AFF1309-6A44-514D-8468-E96AFB388EEB}" srcOrd="4" destOrd="0" parTransId="{F9498E4C-0D23-B442-89B5-575122DB8B1E}" sibTransId="{8447609C-4A07-7A44-B3B7-6F7B407CA0C0}"/>
    <dgm:cxn modelId="{45C44B3B-8190-CF4C-867D-F69BBD6C5EBF}" type="presParOf" srcId="{16893124-8E12-C14A-B66A-152081B6E04E}" destId="{152A41F5-1B65-DD4A-993A-14F94CF2CCAC}" srcOrd="0" destOrd="0" presId="urn:microsoft.com/office/officeart/2005/8/layout/lProcess3"/>
    <dgm:cxn modelId="{CBB88623-0AB5-7749-B2B3-CA910D411063}" type="presParOf" srcId="{152A41F5-1B65-DD4A-993A-14F94CF2CCAC}" destId="{8E729BFC-2938-574C-B340-A3814C87C347}" srcOrd="0" destOrd="0" presId="urn:microsoft.com/office/officeart/2005/8/layout/lProcess3"/>
    <dgm:cxn modelId="{10F18F0E-5C37-DE4E-B74C-434B3A35CB90}" type="presParOf" srcId="{152A41F5-1B65-DD4A-993A-14F94CF2CCAC}" destId="{0712E137-08D0-5C4E-AD0F-5B099BDB4D06}" srcOrd="1" destOrd="0" presId="urn:microsoft.com/office/officeart/2005/8/layout/lProcess3"/>
    <dgm:cxn modelId="{F7710E97-D360-F943-87A4-2C132C317A62}" type="presParOf" srcId="{152A41F5-1B65-DD4A-993A-14F94CF2CCAC}" destId="{257FDB3C-FAE3-9343-A933-2FD0DAFED1C2}" srcOrd="2" destOrd="0" presId="urn:microsoft.com/office/officeart/2005/8/layout/lProcess3"/>
    <dgm:cxn modelId="{B8EFA9E9-6371-AA4F-9067-AD1FF81688B3}" type="presParOf" srcId="{16893124-8E12-C14A-B66A-152081B6E04E}" destId="{E25D21D2-0147-034F-B962-9CD0CB1B9802}" srcOrd="1" destOrd="0" presId="urn:microsoft.com/office/officeart/2005/8/layout/lProcess3"/>
    <dgm:cxn modelId="{A0005189-542E-6640-8F66-1EF7683CC9DC}" type="presParOf" srcId="{16893124-8E12-C14A-B66A-152081B6E04E}" destId="{CF1A8152-5F11-8846-B294-A095007C32C3}" srcOrd="2" destOrd="0" presId="urn:microsoft.com/office/officeart/2005/8/layout/lProcess3"/>
    <dgm:cxn modelId="{5C0C5A49-79AA-4D40-B3D1-6389E9834A4A}" type="presParOf" srcId="{CF1A8152-5F11-8846-B294-A095007C32C3}" destId="{01AA6E6C-0E84-384C-A206-3F8E5A1592FB}" srcOrd="0" destOrd="0" presId="urn:microsoft.com/office/officeart/2005/8/layout/lProcess3"/>
    <dgm:cxn modelId="{17B62B9E-2116-3741-9A78-4191C8BEB118}" type="presParOf" srcId="{CF1A8152-5F11-8846-B294-A095007C32C3}" destId="{26E2977F-FC8F-D441-83E5-D07E988096B0}" srcOrd="1" destOrd="0" presId="urn:microsoft.com/office/officeart/2005/8/layout/lProcess3"/>
    <dgm:cxn modelId="{98A67F04-8AA3-004E-8728-B7E08BA0B291}" type="presParOf" srcId="{CF1A8152-5F11-8846-B294-A095007C32C3}" destId="{C4AFFF4B-BE41-E94C-B411-E4A68ABAD25E}" srcOrd="2" destOrd="0" presId="urn:microsoft.com/office/officeart/2005/8/layout/lProcess3"/>
    <dgm:cxn modelId="{CE428EAB-142B-E643-8951-5134DEB8CE0E}" type="presParOf" srcId="{16893124-8E12-C14A-B66A-152081B6E04E}" destId="{4FEBD766-0A5A-4A48-813E-E1EE87E000FF}" srcOrd="3" destOrd="0" presId="urn:microsoft.com/office/officeart/2005/8/layout/lProcess3"/>
    <dgm:cxn modelId="{5D05D1AA-8388-7A43-894E-6BCC70780FCD}" type="presParOf" srcId="{16893124-8E12-C14A-B66A-152081B6E04E}" destId="{2A9B22D0-C243-D744-AA5D-9BB46F321AC5}" srcOrd="4" destOrd="0" presId="urn:microsoft.com/office/officeart/2005/8/layout/lProcess3"/>
    <dgm:cxn modelId="{2A66731E-4EA1-CB48-8908-2034B129F892}" type="presParOf" srcId="{2A9B22D0-C243-D744-AA5D-9BB46F321AC5}" destId="{EFD6C44D-C7FC-C941-AB5D-EFBC94EC5E62}" srcOrd="0" destOrd="0" presId="urn:microsoft.com/office/officeart/2005/8/layout/lProcess3"/>
    <dgm:cxn modelId="{B9240E73-975A-F14E-B170-BDF4CD0D8018}" type="presParOf" srcId="{2A9B22D0-C243-D744-AA5D-9BB46F321AC5}" destId="{23ABBD18-0ED9-5B4E-8BD7-8DD188DDFD39}" srcOrd="1" destOrd="0" presId="urn:microsoft.com/office/officeart/2005/8/layout/lProcess3"/>
    <dgm:cxn modelId="{384893E5-7DF3-A144-8AE4-5B7D6EC81211}" type="presParOf" srcId="{2A9B22D0-C243-D744-AA5D-9BB46F321AC5}" destId="{31491050-9D89-D541-98B1-1FB9B69D287F}" srcOrd="2" destOrd="0" presId="urn:microsoft.com/office/officeart/2005/8/layout/lProcess3"/>
    <dgm:cxn modelId="{FB50C385-FA43-D548-8A7A-ABE51CC04FC7}" type="presParOf" srcId="{16893124-8E12-C14A-B66A-152081B6E04E}" destId="{AB9E99FD-CBFE-1040-93F4-035F1B3085CD}" srcOrd="5" destOrd="0" presId="urn:microsoft.com/office/officeart/2005/8/layout/lProcess3"/>
    <dgm:cxn modelId="{40ECCA85-208B-184B-816C-AAB87D8C94F5}" type="presParOf" srcId="{16893124-8E12-C14A-B66A-152081B6E04E}" destId="{E798A995-21A0-684D-8BD0-5C3683F57D3D}" srcOrd="6" destOrd="0" presId="urn:microsoft.com/office/officeart/2005/8/layout/lProcess3"/>
    <dgm:cxn modelId="{724014ED-A2CA-E442-AE72-B17C7E4B361B}" type="presParOf" srcId="{E798A995-21A0-684D-8BD0-5C3683F57D3D}" destId="{11DA2C11-76D5-7845-8941-68304A6AF380}" srcOrd="0" destOrd="0" presId="urn:microsoft.com/office/officeart/2005/8/layout/lProcess3"/>
    <dgm:cxn modelId="{40A0841F-C2E4-8E44-BB1C-B60EF7CA0294}" type="presParOf" srcId="{E798A995-21A0-684D-8BD0-5C3683F57D3D}" destId="{277CC9B1-184E-FE44-80F6-2D32B7DAC7FC}" srcOrd="1" destOrd="0" presId="urn:microsoft.com/office/officeart/2005/8/layout/lProcess3"/>
    <dgm:cxn modelId="{04103034-AA48-A440-890C-F7EA6E784ACD}" type="presParOf" srcId="{E798A995-21A0-684D-8BD0-5C3683F57D3D}" destId="{43B4C118-BDB7-CF46-8650-71AD37BF60FC}" srcOrd="2" destOrd="0" presId="urn:microsoft.com/office/officeart/2005/8/layout/lProcess3"/>
    <dgm:cxn modelId="{2AF861C3-14C2-1149-913F-4448212B469D}" type="presParOf" srcId="{16893124-8E12-C14A-B66A-152081B6E04E}" destId="{09AB3DA6-2556-8B49-9E8E-2C6EF9629399}" srcOrd="7" destOrd="0" presId="urn:microsoft.com/office/officeart/2005/8/layout/lProcess3"/>
    <dgm:cxn modelId="{6F76CE27-C4C2-F340-AFA0-CC47F3F4AC36}" type="presParOf" srcId="{16893124-8E12-C14A-B66A-152081B6E04E}" destId="{B1AC608A-CE62-3F4D-A110-D65B07B50A80}" srcOrd="8" destOrd="0" presId="urn:microsoft.com/office/officeart/2005/8/layout/lProcess3"/>
    <dgm:cxn modelId="{2345A4E2-BABF-8543-A3B5-5C40DBD961FF}" type="presParOf" srcId="{B1AC608A-CE62-3F4D-A110-D65B07B50A80}" destId="{DA49E93D-8232-D549-9780-B231F03F8787}" srcOrd="0" destOrd="0" presId="urn:microsoft.com/office/officeart/2005/8/layout/lProcess3"/>
    <dgm:cxn modelId="{A42F38C5-24F4-0043-8A19-9CC46550B80B}" type="presParOf" srcId="{B1AC608A-CE62-3F4D-A110-D65B07B50A80}" destId="{85B3016F-9C23-EF46-B651-E4EAA60AA8B2}" srcOrd="1" destOrd="0" presId="urn:microsoft.com/office/officeart/2005/8/layout/lProcess3"/>
    <dgm:cxn modelId="{424CD799-42B8-724B-9584-548651EB5399}" type="presParOf" srcId="{B1AC608A-CE62-3F4D-A110-D65B07B50A80}" destId="{65A1F6F5-6EE4-CA49-BF5F-DE85E5A2C8A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29BFC-2938-574C-B340-A3814C87C347}">
      <dsp:nvSpPr>
        <dsp:cNvPr id="0" name=""/>
        <dsp:cNvSpPr/>
      </dsp:nvSpPr>
      <dsp:spPr>
        <a:xfrm>
          <a:off x="717150" y="18564"/>
          <a:ext cx="3100645" cy="84760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rtlCol="0" anchor="ctr" anchorCtr="0">
          <a:noAutofit/>
        </a:bodyPr>
        <a:lstStyle/>
        <a:p>
          <a:pPr marL="0" lvl="0" indent="0" algn="ctr" defTabSz="1466850" rtl="0">
            <a:lnSpc>
              <a:spcPct val="90000"/>
            </a:lnSpc>
            <a:spcBef>
              <a:spcPct val="0"/>
            </a:spcBef>
            <a:spcAft>
              <a:spcPct val="35000"/>
            </a:spcAft>
            <a:buNone/>
          </a:pPr>
          <a:r>
            <a:rPr lang="fr" sz="3300" b="1" kern="1200"/>
            <a:t>Partie 1</a:t>
          </a:r>
        </a:p>
      </dsp:txBody>
      <dsp:txXfrm>
        <a:off x="1140953" y="18564"/>
        <a:ext cx="2253040" cy="847605"/>
      </dsp:txXfrm>
    </dsp:sp>
    <dsp:sp modelId="{257FDB3C-FAE3-9343-A933-2FD0DAFED1C2}">
      <dsp:nvSpPr>
        <dsp:cNvPr id="0" name=""/>
        <dsp:cNvSpPr/>
      </dsp:nvSpPr>
      <dsp:spPr>
        <a:xfrm>
          <a:off x="3542324" y="3051"/>
          <a:ext cx="3354100" cy="87863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rtlCol="0" anchor="ctr" anchorCtr="0">
          <a:noAutofit/>
        </a:bodyPr>
        <a:lstStyle/>
        <a:p>
          <a:pPr marL="0" lvl="0" indent="0" algn="ctr" defTabSz="889000" rtl="0">
            <a:lnSpc>
              <a:spcPct val="90000"/>
            </a:lnSpc>
            <a:spcBef>
              <a:spcPct val="0"/>
            </a:spcBef>
            <a:spcAft>
              <a:spcPct val="35000"/>
            </a:spcAft>
            <a:buNone/>
          </a:pPr>
          <a:r>
            <a:rPr lang="fr" sz="2000" kern="1200" dirty="0"/>
            <a:t>Prise de conscience et préparation</a:t>
          </a:r>
        </a:p>
      </dsp:txBody>
      <dsp:txXfrm>
        <a:off x="3981639" y="3051"/>
        <a:ext cx="2475470" cy="878630"/>
      </dsp:txXfrm>
    </dsp:sp>
    <dsp:sp modelId="{01AA6E6C-0E84-384C-A206-3F8E5A1592FB}">
      <dsp:nvSpPr>
        <dsp:cNvPr id="0" name=""/>
        <dsp:cNvSpPr/>
      </dsp:nvSpPr>
      <dsp:spPr>
        <a:xfrm>
          <a:off x="717150" y="1015859"/>
          <a:ext cx="3100645" cy="847605"/>
        </a:xfrm>
        <a:prstGeom prst="chevron">
          <a:avLst/>
        </a:prstGeom>
        <a:solidFill>
          <a:schemeClr val="accent2">
            <a:hueOff val="-54795"/>
            <a:satOff val="-7181"/>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rtlCol="0" anchor="ctr" anchorCtr="0">
          <a:noAutofit/>
        </a:bodyPr>
        <a:lstStyle/>
        <a:p>
          <a:pPr marL="0" lvl="0" indent="0" algn="ctr" defTabSz="1466850" rtl="0">
            <a:lnSpc>
              <a:spcPct val="90000"/>
            </a:lnSpc>
            <a:spcBef>
              <a:spcPct val="0"/>
            </a:spcBef>
            <a:spcAft>
              <a:spcPct val="35000"/>
            </a:spcAft>
            <a:buNone/>
          </a:pPr>
          <a:r>
            <a:rPr lang="fr" sz="3300" b="1" kern="1200"/>
            <a:t>Partie 2 </a:t>
          </a:r>
        </a:p>
      </dsp:txBody>
      <dsp:txXfrm>
        <a:off x="1140953" y="1015859"/>
        <a:ext cx="2253040" cy="847605"/>
      </dsp:txXfrm>
    </dsp:sp>
    <dsp:sp modelId="{C4AFFF4B-BE41-E94C-B411-E4A68ABAD25E}">
      <dsp:nvSpPr>
        <dsp:cNvPr id="0" name=""/>
        <dsp:cNvSpPr/>
      </dsp:nvSpPr>
      <dsp:spPr>
        <a:xfrm>
          <a:off x="3542324" y="1000346"/>
          <a:ext cx="3354100" cy="878630"/>
        </a:xfrm>
        <a:prstGeom prst="chevron">
          <a:avLst/>
        </a:prstGeom>
        <a:solidFill>
          <a:schemeClr val="accent2">
            <a:tint val="40000"/>
            <a:alpha val="90000"/>
            <a:hueOff val="-159641"/>
            <a:satOff val="5234"/>
            <a:lumOff val="740"/>
            <a:alphaOff val="0"/>
          </a:schemeClr>
        </a:solidFill>
        <a:ln w="12700" cap="flat" cmpd="sng" algn="ctr">
          <a:solidFill>
            <a:schemeClr val="accent2">
              <a:tint val="40000"/>
              <a:alpha val="90000"/>
              <a:hueOff val="-159641"/>
              <a:satOff val="5234"/>
              <a:lumOff val="7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rtlCol="0" anchor="ctr" anchorCtr="0">
          <a:noAutofit/>
        </a:bodyPr>
        <a:lstStyle/>
        <a:p>
          <a:pPr marL="0" lvl="0" indent="0" algn="ctr" defTabSz="889000" rtl="0">
            <a:lnSpc>
              <a:spcPct val="90000"/>
            </a:lnSpc>
            <a:spcBef>
              <a:spcPct val="0"/>
            </a:spcBef>
            <a:spcAft>
              <a:spcPct val="35000"/>
            </a:spcAft>
            <a:buNone/>
          </a:pPr>
          <a:r>
            <a:rPr lang="fr" sz="2000" kern="1200" dirty="0"/>
            <a:t>Soutien de première </a:t>
          </a:r>
          <a:r>
            <a:rPr lang="fr" sz="2000" kern="1200" dirty="0">
              <a:solidFill>
                <a:schemeClr val="tx1"/>
              </a:solidFill>
            </a:rPr>
            <a:t>ligne</a:t>
          </a:r>
        </a:p>
      </dsp:txBody>
      <dsp:txXfrm>
        <a:off x="3981639" y="1000346"/>
        <a:ext cx="2475470" cy="878630"/>
      </dsp:txXfrm>
    </dsp:sp>
    <dsp:sp modelId="{EFD6C44D-C7FC-C941-AB5D-EFBC94EC5E62}">
      <dsp:nvSpPr>
        <dsp:cNvPr id="0" name=""/>
        <dsp:cNvSpPr/>
      </dsp:nvSpPr>
      <dsp:spPr>
        <a:xfrm>
          <a:off x="717150" y="2013154"/>
          <a:ext cx="3100645" cy="847605"/>
        </a:xfrm>
        <a:prstGeom prst="chevron">
          <a:avLst/>
        </a:prstGeom>
        <a:solidFill>
          <a:schemeClr val="accent2">
            <a:hueOff val="-109590"/>
            <a:satOff val="-14362"/>
            <a:lumOff val="9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rtlCol="0" anchor="ctr" anchorCtr="0">
          <a:noAutofit/>
        </a:bodyPr>
        <a:lstStyle/>
        <a:p>
          <a:pPr marL="0" lvl="0" indent="0" algn="ctr" defTabSz="1466850" rtl="0">
            <a:lnSpc>
              <a:spcPct val="90000"/>
            </a:lnSpc>
            <a:spcBef>
              <a:spcPct val="0"/>
            </a:spcBef>
            <a:spcAft>
              <a:spcPct val="35000"/>
            </a:spcAft>
            <a:buNone/>
          </a:pPr>
          <a:r>
            <a:rPr lang="fr" sz="3300" b="1" kern="1200"/>
            <a:t>Partie 3</a:t>
          </a:r>
        </a:p>
      </dsp:txBody>
      <dsp:txXfrm>
        <a:off x="1140953" y="2013154"/>
        <a:ext cx="2253040" cy="847605"/>
      </dsp:txXfrm>
    </dsp:sp>
    <dsp:sp modelId="{31491050-9D89-D541-98B1-1FB9B69D287F}">
      <dsp:nvSpPr>
        <dsp:cNvPr id="0" name=""/>
        <dsp:cNvSpPr/>
      </dsp:nvSpPr>
      <dsp:spPr>
        <a:xfrm>
          <a:off x="3542324" y="1997642"/>
          <a:ext cx="3354100" cy="878630"/>
        </a:xfrm>
        <a:prstGeom prst="chevron">
          <a:avLst/>
        </a:prstGeom>
        <a:solidFill>
          <a:schemeClr val="accent2">
            <a:tint val="40000"/>
            <a:alpha val="90000"/>
            <a:hueOff val="-319281"/>
            <a:satOff val="10467"/>
            <a:lumOff val="1481"/>
            <a:alphaOff val="0"/>
          </a:schemeClr>
        </a:solidFill>
        <a:ln w="12700" cap="flat" cmpd="sng" algn="ctr">
          <a:solidFill>
            <a:schemeClr val="accent2">
              <a:tint val="40000"/>
              <a:alpha val="90000"/>
              <a:hueOff val="-319281"/>
              <a:satOff val="10467"/>
              <a:lumOff val="1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rtlCol="0" anchor="ctr" anchorCtr="0">
          <a:noAutofit/>
        </a:bodyPr>
        <a:lstStyle/>
        <a:p>
          <a:pPr marL="0" lvl="0" indent="0" algn="ctr" defTabSz="889000" rtl="0">
            <a:lnSpc>
              <a:spcPct val="90000"/>
            </a:lnSpc>
            <a:spcBef>
              <a:spcPct val="0"/>
            </a:spcBef>
            <a:spcAft>
              <a:spcPct val="35000"/>
            </a:spcAft>
            <a:buNone/>
          </a:pPr>
          <a:r>
            <a:rPr lang="fr" sz="2000" kern="1200"/>
            <a:t>Soins de santé complémentaires après une agression sexuelle</a:t>
          </a:r>
        </a:p>
      </dsp:txBody>
      <dsp:txXfrm>
        <a:off x="3981639" y="1997642"/>
        <a:ext cx="2475470" cy="878630"/>
      </dsp:txXfrm>
    </dsp:sp>
    <dsp:sp modelId="{11DA2C11-76D5-7845-8941-68304A6AF380}">
      <dsp:nvSpPr>
        <dsp:cNvPr id="0" name=""/>
        <dsp:cNvSpPr/>
      </dsp:nvSpPr>
      <dsp:spPr>
        <a:xfrm>
          <a:off x="717150" y="3010450"/>
          <a:ext cx="3100645" cy="847605"/>
        </a:xfrm>
        <a:prstGeom prst="chevron">
          <a:avLst/>
        </a:prstGeom>
        <a:solidFill>
          <a:schemeClr val="accent2">
            <a:hueOff val="-164384"/>
            <a:satOff val="-21544"/>
            <a:lumOff val="14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rtlCol="0" anchor="ctr" anchorCtr="0">
          <a:noAutofit/>
        </a:bodyPr>
        <a:lstStyle/>
        <a:p>
          <a:pPr marL="0" lvl="0" indent="0" algn="ctr" defTabSz="1466850" rtl="0">
            <a:lnSpc>
              <a:spcPct val="90000"/>
            </a:lnSpc>
            <a:spcBef>
              <a:spcPct val="0"/>
            </a:spcBef>
            <a:spcAft>
              <a:spcPct val="35000"/>
            </a:spcAft>
            <a:buNone/>
          </a:pPr>
          <a:r>
            <a:rPr lang="fr" sz="3300" b="1" kern="1200"/>
            <a:t>Partie 4</a:t>
          </a:r>
        </a:p>
      </dsp:txBody>
      <dsp:txXfrm>
        <a:off x="1140953" y="3010450"/>
        <a:ext cx="2253040" cy="847605"/>
      </dsp:txXfrm>
    </dsp:sp>
    <dsp:sp modelId="{43B4C118-BDB7-CF46-8650-71AD37BF60FC}">
      <dsp:nvSpPr>
        <dsp:cNvPr id="0" name=""/>
        <dsp:cNvSpPr/>
      </dsp:nvSpPr>
      <dsp:spPr>
        <a:xfrm>
          <a:off x="3542324" y="2994937"/>
          <a:ext cx="3354100" cy="878630"/>
        </a:xfrm>
        <a:prstGeom prst="chevron">
          <a:avLst/>
        </a:prstGeom>
        <a:solidFill>
          <a:schemeClr val="accent2">
            <a:tint val="40000"/>
            <a:alpha val="90000"/>
            <a:hueOff val="-478922"/>
            <a:satOff val="15701"/>
            <a:lumOff val="2221"/>
            <a:alphaOff val="0"/>
          </a:schemeClr>
        </a:solidFill>
        <a:ln w="12700" cap="flat" cmpd="sng" algn="ctr">
          <a:solidFill>
            <a:schemeClr val="accent2">
              <a:tint val="40000"/>
              <a:alpha val="90000"/>
              <a:hueOff val="-478922"/>
              <a:satOff val="15701"/>
              <a:lumOff val="22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rtlCol="0" anchor="ctr" anchorCtr="0">
          <a:noAutofit/>
        </a:bodyPr>
        <a:lstStyle/>
        <a:p>
          <a:pPr marL="0" lvl="0" indent="0" algn="ctr" defTabSz="889000" rtl="0">
            <a:lnSpc>
              <a:spcPct val="90000"/>
            </a:lnSpc>
            <a:spcBef>
              <a:spcPct val="0"/>
            </a:spcBef>
            <a:spcAft>
              <a:spcPct val="35000"/>
            </a:spcAft>
            <a:buNone/>
          </a:pPr>
          <a:r>
            <a:rPr lang="fr" sz="2000" kern="1200"/>
            <a:t>Soins de santé mentale complémentaires </a:t>
          </a:r>
        </a:p>
      </dsp:txBody>
      <dsp:txXfrm>
        <a:off x="3981639" y="2994937"/>
        <a:ext cx="2475470" cy="878630"/>
      </dsp:txXfrm>
    </dsp:sp>
    <dsp:sp modelId="{DA49E93D-8232-D549-9780-B231F03F8787}">
      <dsp:nvSpPr>
        <dsp:cNvPr id="0" name=""/>
        <dsp:cNvSpPr/>
      </dsp:nvSpPr>
      <dsp:spPr>
        <a:xfrm>
          <a:off x="717150" y="4007745"/>
          <a:ext cx="3100645" cy="847605"/>
        </a:xfrm>
        <a:prstGeom prst="chevron">
          <a:avLst/>
        </a:prstGeom>
        <a:solidFill>
          <a:schemeClr val="accent2">
            <a:hueOff val="-219179"/>
            <a:satOff val="-28725"/>
            <a:lumOff val="1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rtlCol="0" anchor="ctr" anchorCtr="0">
          <a:noAutofit/>
        </a:bodyPr>
        <a:lstStyle/>
        <a:p>
          <a:pPr marL="0" lvl="0" indent="0" algn="ctr" defTabSz="1422400" rtl="0">
            <a:lnSpc>
              <a:spcPct val="90000"/>
            </a:lnSpc>
            <a:spcBef>
              <a:spcPct val="0"/>
            </a:spcBef>
            <a:spcAft>
              <a:spcPct val="35000"/>
            </a:spcAft>
            <a:buNone/>
          </a:pPr>
          <a:r>
            <a:rPr lang="fr" sz="3200" b="1" kern="1200" dirty="0"/>
            <a:t>Suppléments</a:t>
          </a:r>
        </a:p>
      </dsp:txBody>
      <dsp:txXfrm>
        <a:off x="1140953" y="4007745"/>
        <a:ext cx="2253040" cy="847605"/>
      </dsp:txXfrm>
    </dsp:sp>
    <dsp:sp modelId="{65A1F6F5-6EE4-CA49-BF5F-DE85E5A2C8A6}">
      <dsp:nvSpPr>
        <dsp:cNvPr id="0" name=""/>
        <dsp:cNvSpPr/>
      </dsp:nvSpPr>
      <dsp:spPr>
        <a:xfrm>
          <a:off x="3542324" y="3992232"/>
          <a:ext cx="3354100" cy="878630"/>
        </a:xfrm>
        <a:prstGeom prst="chevron">
          <a:avLst/>
        </a:prstGeom>
        <a:solidFill>
          <a:schemeClr val="accent2">
            <a:tint val="40000"/>
            <a:alpha val="90000"/>
            <a:hueOff val="-638563"/>
            <a:satOff val="20934"/>
            <a:lumOff val="2962"/>
            <a:alphaOff val="0"/>
          </a:schemeClr>
        </a:solidFill>
        <a:ln w="12700" cap="flat" cmpd="sng" algn="ctr">
          <a:solidFill>
            <a:schemeClr val="accent2">
              <a:tint val="40000"/>
              <a:alpha val="90000"/>
              <a:hueOff val="-638563"/>
              <a:satOff val="20934"/>
              <a:lumOff val="29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rtlCol="0" anchor="ctr" anchorCtr="0">
          <a:noAutofit/>
        </a:bodyPr>
        <a:lstStyle/>
        <a:p>
          <a:pPr marL="0" lvl="0" indent="0" algn="ctr" defTabSz="889000" rtl="0">
            <a:lnSpc>
              <a:spcPct val="90000"/>
            </a:lnSpc>
            <a:spcBef>
              <a:spcPct val="0"/>
            </a:spcBef>
            <a:spcAft>
              <a:spcPct val="35000"/>
            </a:spcAft>
            <a:buNone/>
          </a:pPr>
          <a:r>
            <a:rPr lang="fr" sz="2000" kern="1200"/>
            <a:t>Planification familiale </a:t>
          </a:r>
          <a:br>
            <a:rPr lang="en-GB" sz="2000" kern="1200" dirty="0"/>
          </a:br>
          <a:r>
            <a:rPr lang="fr" sz="2000" kern="1200"/>
            <a:t>et VIH</a:t>
          </a:r>
          <a:endParaRPr lang="en-US" sz="2000" kern="1200" dirty="0"/>
        </a:p>
      </dsp:txBody>
      <dsp:txXfrm>
        <a:off x="3981639" y="3992232"/>
        <a:ext cx="2475470" cy="87863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E5666A7-7EFA-1C45-85A8-F1EEF1456243}" type="datetimeFigureOut">
              <a:rPr lang="de-DE" smtClean="0"/>
              <a:t>12.12.2024</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3A9B77-EA52-1C47-8F03-3304CE373FBF}" type="datetimeFigureOut">
              <a:rPr lang="de-DE" smtClean="0"/>
              <a:t>12.12.2024</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rtl="0"/>
            <a:endParaRPr lang="de-DE"/>
          </a:p>
        </p:txBody>
      </p:sp>
      <p:sp>
        <p:nvSpPr>
          <p:cNvPr id="5" name="Slide Number Placeholder 4"/>
          <p:cNvSpPr>
            <a:spLocks noGrp="1"/>
          </p:cNvSpPr>
          <p:nvPr>
            <p:ph type="sldNum" sz="quarter" idx="5"/>
          </p:nvPr>
        </p:nvSpPr>
        <p:spPr/>
        <p:txBody>
          <a:bodyPr/>
          <a:lstStyle/>
          <a:p>
            <a:pPr rtl="0"/>
            <a:fld id="{982D55F8-74B9-B944-BD48-CDD90851A098}" type="slidenum">
              <a:rPr lang="de-DE" smtClean="0"/>
              <a:t>1</a:t>
            </a:fld>
            <a:endParaRPr lang="de-DE"/>
          </a:p>
        </p:txBody>
      </p:sp>
    </p:spTree>
    <p:extLst>
      <p:ext uri="{BB962C8B-B14F-4D97-AF65-F5344CB8AC3E}">
        <p14:creationId xmlns:p14="http://schemas.microsoft.com/office/powerpoint/2010/main" val="16778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Veuillez fournir </a:t>
            </a:r>
            <a:r>
              <a:rPr lang="fr" sz="1200" b="0" kern="1200" dirty="0">
                <a:solidFill>
                  <a:srgbClr val="FF0000"/>
                </a:solidFill>
                <a:effectLst/>
                <a:latin typeface="+mn-lt"/>
                <a:ea typeface="+mn-ea"/>
                <a:cs typeface="+mn-cs"/>
              </a:rPr>
              <a:t>les</a:t>
            </a:r>
            <a:r>
              <a:rPr lang="fr" sz="1200" b="0" kern="1200" dirty="0">
                <a:solidFill>
                  <a:schemeClr val="tx1"/>
                </a:solidFill>
                <a:effectLst/>
                <a:latin typeface="+mn-lt"/>
                <a:ea typeface="+mn-ea"/>
                <a:cs typeface="+mn-cs"/>
              </a:rPr>
              <a:t> données nationales et infranationales sur la prévalence de la violence dans votre pays, si vous disposez de ces informations. Celles-ci peuvent être recueillies via des enquêtes démographiques et sanitaires ou d’autres enquêtes nationales équivalentes sur la violence à l’encontre des femmes.  Expliquez les chiffres, ainsi que les formes de violence les plus courantes. </a:t>
            </a:r>
            <a:endParaRPr lang="en-US" sz="1200" b="1"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11</a:t>
            </a:fld>
            <a:endParaRPr lang="en-GB"/>
          </a:p>
        </p:txBody>
      </p:sp>
    </p:spTree>
    <p:extLst>
      <p:ext uri="{BB962C8B-B14F-4D97-AF65-F5344CB8AC3E}">
        <p14:creationId xmlns:p14="http://schemas.microsoft.com/office/powerpoint/2010/main" val="146196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dirty="0"/>
              <a:t>La violence commence tôt </a:t>
            </a:r>
            <a:r>
              <a:rPr lang="fr" dirty="0"/>
              <a:t>dans la vie des femmes. Entre 15 et 19 ans, 30 % des filles ont déjà été victimes d’actes de violence perpétrés par un partenaire intime. </a:t>
            </a:r>
          </a:p>
          <a:p>
            <a:pPr rtl="0"/>
            <a:r>
              <a:rPr lang="fr" dirty="0"/>
              <a:t>La prévention et la réponse sont surtout </a:t>
            </a:r>
            <a:r>
              <a:rPr lang="fr" b="1" dirty="0"/>
              <a:t>essentielles pour les adolescentes</a:t>
            </a:r>
            <a:r>
              <a:rPr lang="fr" dirty="0"/>
              <a:t>, car elles sont particulièrement vulnérables en raison de leur âge, du fait qu’elles ne sont pas indépendantes et ne possèdent pas la pleine capacité juridique pour pouvoir accéder aux services dans certains milieux, etc. Si dans certains cas il peut s’agir de violence exercée dans le cadre d’une relation amoureuse, dans de nombreux milieux où le mariage d’enfants est très répandu, la violence exercée par un partenaire intime contre une adolescente peut l’être dans le cadre d’un mariage d’enfant. </a:t>
            </a:r>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12</a:t>
            </a:fld>
            <a:endParaRPr lang="en-GB"/>
          </a:p>
        </p:txBody>
      </p:sp>
    </p:spTree>
    <p:extLst>
      <p:ext uri="{BB962C8B-B14F-4D97-AF65-F5344CB8AC3E}">
        <p14:creationId xmlns:p14="http://schemas.microsoft.com/office/powerpoint/2010/main" val="221548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Les femmes </a:t>
            </a:r>
            <a:r>
              <a:rPr lang="fr" b="1" dirty="0"/>
              <a:t>ne sont pas protégées</a:t>
            </a:r>
            <a:r>
              <a:rPr lang="fr" dirty="0"/>
              <a:t> pendant la grossesse. Dans de nombreux cas, la violence commence avant la grossesse et se poursuit tout au long de celle-ci. Elle peut aussi commencer pendant la grossesse. Il est important que les prestataires de soins de santé </a:t>
            </a:r>
            <a:r>
              <a:rPr lang="fr" b="1" dirty="0"/>
              <a:t>prêtent attention à la violence pendant la grossesse</a:t>
            </a:r>
            <a:r>
              <a:rPr lang="fr" dirty="0"/>
              <a:t> en raison de ses conséquences sur la femme </a:t>
            </a:r>
            <a:r>
              <a:rPr lang="fr" u="sng" dirty="0"/>
              <a:t>et</a:t>
            </a:r>
            <a:r>
              <a:rPr lang="fr" dirty="0"/>
              <a:t> sur le fœtus. Comme nous le dit cette Péruvienne, la violence peut provoquer des fausses couches. </a:t>
            </a:r>
          </a:p>
          <a:p>
            <a:pPr rtl="0"/>
            <a:endParaRPr lang="en-GB" dirty="0"/>
          </a:p>
          <a:p>
            <a:pPr rtl="0"/>
            <a:r>
              <a:rPr lang="fr" dirty="0"/>
              <a:t>Nous ne disposons pas de données de bonne qualité sur la violence exercée contre d’autres populations de femmes, mais de petites études </a:t>
            </a:r>
            <a:r>
              <a:rPr lang="fr" b="1" dirty="0"/>
              <a:t>révèlent que les femmes vivant avec le VIH, les femmes handicapées, les autochtones et les professionnelles du sexe subissent des violences démesurées.</a:t>
            </a:r>
            <a:r>
              <a:rPr lang="fr" dirty="0"/>
              <a:t> Il est important d’en être conscient. En tant que prestataires de soins de santé, de telles femmes feront partie des patientes que vous rencontrerez dans le cadre de vos activités quotidiennes. </a:t>
            </a:r>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13</a:t>
            </a:fld>
            <a:endParaRPr lang="en-GB"/>
          </a:p>
        </p:txBody>
      </p:sp>
    </p:spTree>
    <p:extLst>
      <p:ext uri="{BB962C8B-B14F-4D97-AF65-F5344CB8AC3E}">
        <p14:creationId xmlns:p14="http://schemas.microsoft.com/office/powerpoint/2010/main" val="215146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14</a:t>
            </a:fld>
            <a:endParaRPr lang="en-GB"/>
          </a:p>
        </p:txBody>
      </p:sp>
    </p:spTree>
    <p:extLst>
      <p:ext uri="{BB962C8B-B14F-4D97-AF65-F5344CB8AC3E}">
        <p14:creationId xmlns:p14="http://schemas.microsoft.com/office/powerpoint/2010/main" val="4125748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b="1" kern="1200" dirty="0">
                <a:solidFill>
                  <a:srgbClr val="FF0000"/>
                </a:solidFill>
                <a:effectLst/>
                <a:latin typeface="+mn-lt"/>
                <a:ea typeface="+mn-ea"/>
                <a:cs typeface="+mn-cs"/>
              </a:rPr>
              <a:t>L</a:t>
            </a:r>
            <a:r>
              <a:rPr lang="fr" sz="1600" b="1" kern="1200" dirty="0">
                <a:solidFill>
                  <a:srgbClr val="FF0000"/>
                </a:solidFill>
                <a:effectLst/>
                <a:latin typeface="+mn-lt"/>
                <a:ea typeface="+mn-ea"/>
                <a:cs typeface="+mn-cs"/>
              </a:rPr>
              <a:t>e tableau n’est pas traduit, est-ce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La violence à l’encontre des femmes a des conséquences sur la santé physique (sexuelle et génésique) et mentale. Celles-ci peuvent être </a:t>
            </a:r>
            <a:r>
              <a:rPr lang="fr" sz="1200" kern="1200" dirty="0">
                <a:solidFill>
                  <a:schemeClr val="tx1"/>
                </a:solidFill>
                <a:effectLst/>
                <a:latin typeface="+mn-lt"/>
                <a:ea typeface="+mn-ea"/>
                <a:cs typeface="+mn-cs"/>
              </a:rPr>
              <a:t>fatales ou non fatales. Elle a également des conséquences </a:t>
            </a:r>
            <a:r>
              <a:rPr lang="fr" sz="1200" b="1" kern="1200" dirty="0">
                <a:solidFill>
                  <a:schemeClr val="tx1"/>
                </a:solidFill>
                <a:effectLst/>
                <a:latin typeface="+mn-lt"/>
                <a:ea typeface="+mn-ea"/>
                <a:cs typeface="+mn-cs"/>
              </a:rPr>
              <a:t>à court et à long terme</a:t>
            </a:r>
            <a:r>
              <a:rPr lang="fr" sz="1200" b="0" kern="1200" dirty="0">
                <a:solidFill>
                  <a:schemeClr val="tx1"/>
                </a:solidFill>
                <a:effectLst/>
                <a:latin typeface="+mn-lt"/>
                <a:ea typeface="+mn-ea"/>
                <a:cs typeface="+mn-cs"/>
              </a:rPr>
              <a:t>.</a:t>
            </a:r>
            <a:r>
              <a:rPr lang="fr" sz="1200" kern="1200" dirty="0">
                <a:solidFill>
                  <a:schemeClr val="tx1"/>
                </a:solidFill>
                <a:effectLst/>
                <a:latin typeface="+mn-lt"/>
                <a:ea typeface="+mn-ea"/>
                <a:cs typeface="+mn-cs"/>
              </a:rPr>
              <a:t> En outre,</a:t>
            </a:r>
            <a:r>
              <a:rPr lang="fr" sz="1200" b="1" kern="1200" dirty="0">
                <a:solidFill>
                  <a:schemeClr val="tx1"/>
                </a:solidFill>
                <a:effectLst/>
                <a:latin typeface="+mn-lt"/>
                <a:ea typeface="+mn-ea"/>
                <a:cs typeface="+mn-cs"/>
              </a:rPr>
              <a:t> ses effets</a:t>
            </a:r>
            <a:r>
              <a:rPr lang="fr" sz="1200" kern="1200" dirty="0">
                <a:solidFill>
                  <a:schemeClr val="tx1"/>
                </a:solidFill>
                <a:effectLst/>
                <a:latin typeface="+mn-lt"/>
                <a:ea typeface="+mn-ea"/>
                <a:cs typeface="+mn-cs"/>
              </a:rPr>
              <a:t> sur la santé varient d’une population et d’un milieu à l’autre. </a:t>
            </a:r>
          </a:p>
          <a:p>
            <a:pPr lvl="0" rtl="0"/>
            <a:endParaRPr lang="en-US" sz="1200" b="0" kern="1200" dirty="0">
              <a:solidFill>
                <a:schemeClr val="tx1"/>
              </a:solidFill>
              <a:effectLst/>
              <a:latin typeface="+mn-lt"/>
              <a:ea typeface="+mn-ea"/>
              <a:cs typeface="+mn-cs"/>
            </a:endParaRPr>
          </a:p>
          <a:p>
            <a:pPr lvl="0" rtl="0"/>
            <a:r>
              <a:rPr lang="fr" sz="1200" b="0" kern="1200" dirty="0">
                <a:solidFill>
                  <a:schemeClr val="tx1"/>
                </a:solidFill>
                <a:effectLst/>
                <a:latin typeface="+mn-lt"/>
                <a:ea typeface="+mn-ea"/>
                <a:cs typeface="+mn-cs"/>
              </a:rPr>
              <a:t>Les estimations mondiales effectuées par l’OMS en 2013 reposent sur un examen systématique d’études qui ont été publiées. Ces estimations montrent ce qui suit : [Lisez un à un les chiffres qui révèlent les conséquences de la violence sur la santé et expliquez ce qui suit : ] </a:t>
            </a:r>
            <a:endParaRPr lang="en-US" sz="1400" b="1" kern="1200" dirty="0">
              <a:solidFill>
                <a:schemeClr val="tx1"/>
              </a:solidFill>
              <a:effectLst/>
              <a:latin typeface="+mn-lt"/>
              <a:ea typeface="+mn-ea"/>
              <a:cs typeface="+mn-cs"/>
            </a:endParaRPr>
          </a:p>
          <a:p>
            <a:pPr lvl="0" rtl="0"/>
            <a:endParaRPr lang="en-US" sz="1200" b="0" kern="1200" dirty="0">
              <a:solidFill>
                <a:schemeClr val="tx1"/>
              </a:solidFill>
              <a:effectLst/>
              <a:latin typeface="+mn-lt"/>
              <a:ea typeface="+mn-ea"/>
              <a:cs typeface="+mn-cs"/>
            </a:endParaRPr>
          </a:p>
          <a:p>
            <a:pPr lvl="0" rtl="0"/>
            <a:r>
              <a:rPr lang="fr" sz="1200" b="0" kern="1200" dirty="0">
                <a:solidFill>
                  <a:schemeClr val="tx1"/>
                </a:solidFill>
                <a:effectLst/>
                <a:latin typeface="+mn-lt"/>
                <a:ea typeface="+mn-ea"/>
                <a:cs typeface="+mn-cs"/>
              </a:rPr>
              <a:t>Les conséquences de la violence exercée par un partenaire intime sur la santé de la femme sont les suivantes : Elle entraîne des </a:t>
            </a:r>
            <a:r>
              <a:rPr lang="fr" sz="1200" b="1" kern="1200" dirty="0">
                <a:solidFill>
                  <a:schemeClr val="tx1"/>
                </a:solidFill>
                <a:effectLst/>
                <a:latin typeface="+mn-lt"/>
                <a:ea typeface="+mn-ea"/>
                <a:cs typeface="+mn-cs"/>
              </a:rPr>
              <a:t>traumatismes physiques</a:t>
            </a:r>
            <a:r>
              <a:rPr lang="fr" sz="1200" b="0" kern="1200" dirty="0">
                <a:solidFill>
                  <a:schemeClr val="tx1"/>
                </a:solidFill>
                <a:effectLst/>
                <a:latin typeface="+mn-lt"/>
                <a:ea typeface="+mn-ea"/>
                <a:cs typeface="+mn-cs"/>
              </a:rPr>
              <a:t> (cliquez pour montrer l’image) qui causent des blessures et des </a:t>
            </a:r>
            <a:r>
              <a:rPr lang="fr" sz="1200" b="1" kern="1200" dirty="0">
                <a:solidFill>
                  <a:schemeClr val="tx1"/>
                </a:solidFill>
                <a:effectLst/>
                <a:latin typeface="+mn-lt"/>
                <a:ea typeface="+mn-ea"/>
                <a:cs typeface="+mn-cs"/>
              </a:rPr>
              <a:t>traumatismes psychologiques</a:t>
            </a:r>
            <a:r>
              <a:rPr lang="fr" sz="1200" b="0" kern="1200" dirty="0">
                <a:solidFill>
                  <a:schemeClr val="tx1"/>
                </a:solidFill>
                <a:effectLst/>
                <a:latin typeface="+mn-lt"/>
                <a:ea typeface="+mn-ea"/>
                <a:cs typeface="+mn-cs"/>
              </a:rPr>
              <a:t>, qui à leur tour entraînent la dépression (cliquez pour montrer l’image), le syndrome de stress post-traumatique, des troubles liés à la consommation d’alcool et de substances psychoactives (cliquez pour montrer l’image), lesquels provoquent des maladies non transmissibles et des symptômes somatoformes, ainsi que </a:t>
            </a:r>
            <a:r>
              <a:rPr lang="fr" sz="1200" b="1" kern="1200" dirty="0">
                <a:solidFill>
                  <a:schemeClr val="tx1"/>
                </a:solidFill>
                <a:effectLst/>
                <a:latin typeface="+mn-lt"/>
                <a:ea typeface="+mn-ea"/>
                <a:cs typeface="+mn-cs"/>
              </a:rPr>
              <a:t>la peur et la soumission au contrôle, </a:t>
            </a:r>
            <a:r>
              <a:rPr lang="fr" sz="1200" b="0" kern="1200" dirty="0">
                <a:solidFill>
                  <a:schemeClr val="tx1"/>
                </a:solidFill>
                <a:effectLst/>
                <a:latin typeface="+mn-lt"/>
                <a:ea typeface="+mn-ea"/>
                <a:cs typeface="+mn-cs"/>
              </a:rPr>
              <a:t>ce qui limite l’indépendance sexuelle et génésique, ainsi que la possibilité de consulter un médecin, une situation qui peut entraîner la mise au monde de bébés de faible poids à la naissance (cliquez pour montrer l’image), des accouchements prématurés, la non-utilisation de moyens de contraception, des rapports sexuels non protégés, des avortements provoqués (cliquez pour montrer l’image), des IST et le VIH (cliquez pour montrer l’image).  </a:t>
            </a:r>
          </a:p>
          <a:p>
            <a:pPr lvl="0" rtl="0"/>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La violence exercée contre les femmes entraîne également des </a:t>
            </a:r>
            <a:r>
              <a:rPr lang="fr" sz="1200" b="1" kern="1200" dirty="0">
                <a:solidFill>
                  <a:schemeClr val="tx1"/>
                </a:solidFill>
                <a:effectLst/>
                <a:latin typeface="+mn-lt"/>
                <a:ea typeface="+mn-ea"/>
                <a:cs typeface="+mn-cs"/>
              </a:rPr>
              <a:t>décès </a:t>
            </a:r>
            <a:r>
              <a:rPr lang="fr" sz="1200" b="0" kern="1200" dirty="0">
                <a:solidFill>
                  <a:schemeClr val="tx1"/>
                </a:solidFill>
                <a:effectLst/>
                <a:latin typeface="+mn-lt"/>
                <a:ea typeface="+mn-ea"/>
                <a:cs typeface="+mn-cs"/>
              </a:rPr>
              <a:t>(féminicides) : 38 % (50 % selon certaines estimations) </a:t>
            </a:r>
            <a:r>
              <a:rPr lang="fr" sz="1200" b="1" kern="1200" dirty="0">
                <a:solidFill>
                  <a:schemeClr val="tx1"/>
                </a:solidFill>
                <a:effectLst/>
                <a:latin typeface="+mn-lt"/>
                <a:ea typeface="+mn-ea"/>
                <a:cs typeface="+mn-cs"/>
              </a:rPr>
              <a:t>des meurtres ou des homicides</a:t>
            </a:r>
            <a:r>
              <a:rPr lang="fr" sz="1200" b="0" kern="1200" dirty="0">
                <a:solidFill>
                  <a:schemeClr val="tx1"/>
                </a:solidFill>
                <a:effectLst/>
                <a:latin typeface="+mn-lt"/>
                <a:ea typeface="+mn-ea"/>
                <a:cs typeface="+mn-cs"/>
              </a:rPr>
              <a:t> de femmes sont commis par le partenaire intime (contre 6 % des meurtres d’hommes). Cliquez pour montrer l’image. Par ailleurs, les femmes qui ont subi des actes de violence perpétrés par un partenaire intime sont plus susceptibles de faire une tentative de </a:t>
            </a:r>
            <a:r>
              <a:rPr lang="fr" sz="1200" b="1" kern="1200" dirty="0">
                <a:solidFill>
                  <a:schemeClr val="tx1"/>
                </a:solidFill>
                <a:effectLst/>
                <a:latin typeface="+mn-lt"/>
                <a:ea typeface="+mn-ea"/>
                <a:cs typeface="+mn-cs"/>
              </a:rPr>
              <a:t>suicide</a:t>
            </a:r>
            <a:r>
              <a:rPr lang="fr" sz="1200" b="0" kern="1200" dirty="0">
                <a:solidFill>
                  <a:schemeClr val="tx1"/>
                </a:solidFill>
                <a:effectLst/>
                <a:latin typeface="+mn-lt"/>
                <a:ea typeface="+mn-ea"/>
                <a:cs typeface="+mn-cs"/>
              </a:rPr>
              <a:t> (cliquez pour montrer la dernière image).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Amenez les participants à réfléchir en leur demandant s’ils sont surpris par rapport à certains résultats relatifs à la santé qui ont été présentés. Demandez-leur également quel est le type de symptômes et de maladies qu’ils rencontrent, le cas échéant, dans le cadre de leurs activités cliniques.</a:t>
            </a: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15</a:t>
            </a:fld>
            <a:endParaRPr lang="en-GB"/>
          </a:p>
        </p:txBody>
      </p:sp>
    </p:spTree>
    <p:extLst>
      <p:ext uri="{BB962C8B-B14F-4D97-AF65-F5344CB8AC3E}">
        <p14:creationId xmlns:p14="http://schemas.microsoft.com/office/powerpoint/2010/main" val="389543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1143000" y="685800"/>
            <a:ext cx="4572000" cy="3429000"/>
          </a:xfrm>
          <a:prstGeom prst="rect">
            <a:avLst/>
          </a:prstGeom>
        </p:spPr>
      </p:sp>
      <p:sp>
        <p:nvSpPr>
          <p:cNvPr id="345" name="PlaceHolder 2"/>
          <p:cNvSpPr>
            <a:spLocks noGrp="1"/>
          </p:cNvSpPr>
          <p:nvPr>
            <p:ph type="body"/>
          </p:nvPr>
        </p:nvSpPr>
        <p:spPr>
          <a:xfrm>
            <a:off x="685800" y="4343400"/>
            <a:ext cx="5486040" cy="4114440"/>
          </a:xfrm>
          <a:prstGeom prst="rect">
            <a:avLst/>
          </a:prstGeom>
        </p:spPr>
        <p:txBody>
          <a:bodyPr rtlCol="0"/>
          <a:lstStyle/>
          <a:p>
            <a:pPr lvl="1" rtl="0"/>
            <a:r>
              <a:rPr lang="fr" sz="1200" b="0" kern="1200" dirty="0">
                <a:solidFill>
                  <a:schemeClr val="tx1"/>
                </a:solidFill>
                <a:effectLst/>
                <a:latin typeface="+mn-lt"/>
                <a:ea typeface="+mn-ea"/>
                <a:cs typeface="+mn-cs"/>
              </a:rPr>
              <a:t>Outre ses conséquences sur la santé de la femme, la violence a également des répercussions sur</a:t>
            </a:r>
            <a:r>
              <a:rPr lang="fr" sz="1200" b="1" kern="1200" dirty="0">
                <a:solidFill>
                  <a:schemeClr val="tx1"/>
                </a:solidFill>
                <a:effectLst/>
                <a:latin typeface="+mn-lt"/>
                <a:ea typeface="+mn-ea"/>
                <a:cs typeface="+mn-cs"/>
              </a:rPr>
              <a:t> les enfants</a:t>
            </a:r>
            <a:r>
              <a:rPr lang="fr" sz="1200" b="0" kern="1200" dirty="0">
                <a:solidFill>
                  <a:schemeClr val="tx1"/>
                </a:solidFill>
                <a:effectLst/>
                <a:latin typeface="+mn-lt"/>
                <a:ea typeface="+mn-ea"/>
                <a:cs typeface="+mn-cs"/>
              </a:rPr>
              <a:t> et </a:t>
            </a:r>
            <a:r>
              <a:rPr lang="fr" sz="1200" b="1" kern="1200" dirty="0">
                <a:solidFill>
                  <a:schemeClr val="tx1"/>
                </a:solidFill>
                <a:effectLst/>
                <a:latin typeface="+mn-lt"/>
                <a:ea typeface="+mn-ea"/>
                <a:cs typeface="+mn-cs"/>
              </a:rPr>
              <a:t>les familles, </a:t>
            </a:r>
            <a:r>
              <a:rPr lang="fr" sz="1200" b="0" kern="1200" dirty="0">
                <a:solidFill>
                  <a:schemeClr val="tx1"/>
                </a:solidFill>
                <a:effectLst/>
                <a:latin typeface="+mn-lt"/>
                <a:ea typeface="+mn-ea"/>
                <a:cs typeface="+mn-cs"/>
              </a:rPr>
              <a:t>ainsi que des </a:t>
            </a:r>
            <a:r>
              <a:rPr lang="fr" sz="1200" b="1" kern="1200" dirty="0">
                <a:solidFill>
                  <a:schemeClr val="tx1"/>
                </a:solidFill>
                <a:effectLst/>
                <a:latin typeface="+mn-lt"/>
                <a:ea typeface="+mn-ea"/>
                <a:cs typeface="+mn-cs"/>
              </a:rPr>
              <a:t>conséquences socio-économiques</a:t>
            </a:r>
            <a:r>
              <a:rPr lang="fr" sz="1200" b="0" kern="1200" dirty="0">
                <a:solidFill>
                  <a:schemeClr val="tx1"/>
                </a:solidFill>
                <a:effectLst/>
                <a:latin typeface="+mn-lt"/>
                <a:ea typeface="+mn-ea"/>
                <a:cs typeface="+mn-cs"/>
              </a:rPr>
              <a:t> pour la femme, pour sa famille, pour la collectivité et pour la société.  </a:t>
            </a:r>
          </a:p>
          <a:p>
            <a:pPr lvl="1" rtl="0"/>
            <a:endParaRPr lang="en-US" sz="1200" b="0" kern="1200" dirty="0">
              <a:solidFill>
                <a:schemeClr val="tx1"/>
              </a:solidFill>
              <a:effectLst/>
              <a:latin typeface="+mn-lt"/>
              <a:ea typeface="+mn-ea"/>
              <a:cs typeface="+mn-cs"/>
            </a:endParaRPr>
          </a:p>
          <a:p>
            <a:pPr lvl="1" rtl="0"/>
            <a:r>
              <a:rPr lang="fr" sz="1200" b="0" kern="1200" dirty="0">
                <a:solidFill>
                  <a:schemeClr val="tx1"/>
                </a:solidFill>
                <a:effectLst/>
                <a:latin typeface="+mn-lt"/>
                <a:ea typeface="+mn-ea"/>
                <a:cs typeface="+mn-cs"/>
              </a:rPr>
              <a:t>Lisez les conséquences mentionnées dans la diapositive. Mettez l’accent sur les </a:t>
            </a:r>
            <a:r>
              <a:rPr lang="fr" sz="1200" b="1" kern="1200" dirty="0">
                <a:solidFill>
                  <a:schemeClr val="tx1"/>
                </a:solidFill>
                <a:effectLst/>
                <a:latin typeface="+mn-lt"/>
                <a:ea typeface="+mn-ea"/>
                <a:cs typeface="+mn-cs"/>
              </a:rPr>
              <a:t>conséquences intergénérationnelles :</a:t>
            </a:r>
            <a:r>
              <a:rPr lang="fr" sz="1200" b="0" kern="1200" dirty="0">
                <a:solidFill>
                  <a:schemeClr val="tx1"/>
                </a:solidFill>
                <a:effectLst/>
                <a:latin typeface="+mn-lt"/>
                <a:ea typeface="+mn-ea"/>
                <a:cs typeface="+mn-cs"/>
              </a:rPr>
              <a:t> les enfants qui ont été exposés à la violence ou qui ont eux-mêmes été victimes de violence sont plus susceptibles de commettre des actes de violence ou de subir de la violence.  </a:t>
            </a:r>
          </a:p>
          <a:p>
            <a:pPr lvl="1" rtl="0"/>
            <a:r>
              <a:rPr lang="fr" sz="1200" b="0" kern="1200" dirty="0">
                <a:solidFill>
                  <a:schemeClr val="tx1"/>
                </a:solidFill>
                <a:effectLst/>
                <a:latin typeface="+mn-lt"/>
                <a:ea typeface="+mn-ea"/>
                <a:cs typeface="+mn-cs"/>
              </a:rPr>
              <a:t>Il est donc important que les prestataires de soins de santé déterminent si les enfants qui accompagnent les femmes ayant subi des actes de violence présentent des signes ou des symptômes. De même, la présence de signes ou de symptômes chez les enfants peuvent permettre de déterminer si leurs mères subissent des actes de violence de la part de leur partenaire intime. </a:t>
            </a:r>
            <a:endParaRPr lang="en-US" sz="1400" b="1" kern="1200" dirty="0">
              <a:solidFill>
                <a:schemeClr val="tx1"/>
              </a:solidFill>
              <a:effectLst/>
              <a:latin typeface="+mn-lt"/>
              <a:ea typeface="+mn-ea"/>
              <a:cs typeface="+mn-cs"/>
            </a:endParaRPr>
          </a:p>
          <a:p>
            <a:pPr rtl="0"/>
            <a:endParaRPr lang="en-GB" sz="2000" b="0" strike="noStrike" spc="-1" dirty="0">
              <a:latin typeface="Arial"/>
            </a:endParaRPr>
          </a:p>
        </p:txBody>
      </p:sp>
      <p:sp>
        <p:nvSpPr>
          <p:cNvPr id="346" name="TextShape 3"/>
          <p:cNvSpPr txBox="1"/>
          <p:nvPr/>
        </p:nvSpPr>
        <p:spPr>
          <a:xfrm>
            <a:off x="3884760" y="8685360"/>
            <a:ext cx="2971440" cy="456840"/>
          </a:xfrm>
          <a:prstGeom prst="rect">
            <a:avLst/>
          </a:prstGeom>
          <a:noFill/>
          <a:ln>
            <a:noFill/>
          </a:ln>
        </p:spPr>
        <p:txBody>
          <a:bodyPr rtlCol="0" anchor="b"/>
          <a:lstStyle/>
          <a:p>
            <a:pPr algn="r" rtl="0">
              <a:lnSpc>
                <a:spcPct val="100000"/>
              </a:lnSpc>
            </a:pPr>
            <a:fld id="{0E033708-41AF-427A-8FD9-00E25A51A246}" type="slidenum">
              <a:rPr lang="en-GB" sz="1200" b="0" strike="noStrike" spc="-1">
                <a:solidFill>
                  <a:srgbClr val="000000"/>
                </a:solidFill>
                <a:latin typeface="+mn-lt"/>
                <a:ea typeface="+mn-ea"/>
              </a:rPr>
              <a:pPr algn="r" rtl="0">
                <a:lnSpc>
                  <a:spcPct val="100000"/>
                </a:lnSpc>
              </a:pPr>
              <a:t>16</a:t>
            </a:fld>
            <a:endParaRPr lang="en-GB" sz="1200" b="0" strike="noStrike" spc="-1">
              <a:latin typeface="Times New Roman"/>
            </a:endParaRPr>
          </a:p>
        </p:txBody>
      </p:sp>
    </p:spTree>
    <p:extLst>
      <p:ext uri="{BB962C8B-B14F-4D97-AF65-F5344CB8AC3E}">
        <p14:creationId xmlns:p14="http://schemas.microsoft.com/office/powerpoint/2010/main" val="65120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17</a:t>
            </a:fld>
            <a:endParaRPr lang="en-GB"/>
          </a:p>
        </p:txBody>
      </p:sp>
    </p:spTree>
    <p:extLst>
      <p:ext uri="{BB962C8B-B14F-4D97-AF65-F5344CB8AC3E}">
        <p14:creationId xmlns:p14="http://schemas.microsoft.com/office/powerpoint/2010/main" val="158588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2000" dirty="0"/>
              <a:t>Les prestataires de soins de santé jouissent souvent de la </a:t>
            </a:r>
            <a:r>
              <a:rPr lang="fr" sz="2000" b="1" dirty="0"/>
              <a:t>confiance</a:t>
            </a:r>
            <a:r>
              <a:rPr lang="fr" sz="2000" dirty="0"/>
              <a:t> des femmes et sont des </a:t>
            </a:r>
            <a:r>
              <a:rPr lang="fr" sz="2000" b="1" dirty="0"/>
              <a:t>modèles</a:t>
            </a:r>
            <a:r>
              <a:rPr lang="fr" sz="2000" dirty="0"/>
              <a:t> au sein de la communauté.</a:t>
            </a:r>
            <a:endParaRPr lang="en-GB" sz="3600" baseline="0" dirty="0">
              <a:latin typeface="Avenir Next Condensed Regular"/>
              <a:cs typeface="Avenir Next Condensed Regular"/>
            </a:endParaRPr>
          </a:p>
          <a:p>
            <a:pPr marL="0" indent="0" rtl="0">
              <a:buNone/>
            </a:pPr>
            <a:endParaRPr lang="en-US" sz="2000" dirty="0">
              <a:latin typeface="Avenir Next Condensed Regular"/>
              <a:cs typeface="Avenir Next Condensed Regular"/>
            </a:endParaRPr>
          </a:p>
          <a:p>
            <a:pPr rtl="0"/>
            <a:r>
              <a:rPr lang="fr" dirty="0"/>
              <a:t>Des études révèlent que les femmes qui sont maltraitées et celles qui ne le sont pas estiment qu’aborder le sujet de la violence dans les établissements de santé:</a:t>
            </a:r>
          </a:p>
          <a:p>
            <a:pPr marL="628650" lvl="1" indent="-171450" rtl="0">
              <a:buFont typeface="Arial" panose="020B0604020202020204" pitchFamily="34" charset="0"/>
              <a:buChar char="•"/>
            </a:pPr>
            <a:r>
              <a:rPr lang="fr" dirty="0"/>
              <a:t>peut permettre aux femmes survivantes de violence de se faire aider,</a:t>
            </a:r>
          </a:p>
          <a:p>
            <a:pPr marL="628650" lvl="1" indent="-171450" rtl="0">
              <a:buFont typeface="Arial" panose="020B0604020202020204" pitchFamily="34" charset="0"/>
              <a:buChar char="•"/>
            </a:pPr>
            <a:r>
              <a:rPr lang="fr" dirty="0"/>
              <a:t>rend les femmes heureuses que quelqu’un leur ait manifesté de l’intérêt,</a:t>
            </a:r>
          </a:p>
          <a:p>
            <a:pPr marL="628650" lvl="1" indent="-171450" rtl="0">
              <a:buFont typeface="Arial" panose="020B0604020202020204" pitchFamily="34" charset="0"/>
              <a:buChar char="•"/>
            </a:pPr>
            <a:r>
              <a:rPr lang="fr" dirty="0"/>
              <a:t>n’est pas insultant pour les femmes qui ne sont pas maltraitées.</a:t>
            </a:r>
          </a:p>
          <a:p>
            <a:pPr marL="457200" indent="-457200" rtl="0">
              <a:buAutoNum type="arabicPeriod"/>
            </a:pPr>
            <a:endParaRPr lang="en-US" sz="2000" dirty="0">
              <a:latin typeface="Avenir Next Condensed Regular"/>
              <a:cs typeface="Avenir Next Condensed Regular"/>
            </a:endParaRPr>
          </a:p>
          <a:p>
            <a:pPr rtl="0"/>
            <a:r>
              <a:rPr lang="fr" sz="2000" dirty="0">
                <a:latin typeface="Avenir Next Condensed Regular"/>
                <a:cs typeface="Avenir Next Condensed Regular"/>
              </a:rPr>
              <a:t>La violence est une </a:t>
            </a:r>
            <a:r>
              <a:rPr lang="fr" sz="2000" b="1" dirty="0">
                <a:latin typeface="Avenir Next Condensed Regular"/>
                <a:cs typeface="Avenir Next Condensed Regular"/>
              </a:rPr>
              <a:t>cause sous-jacente</a:t>
            </a:r>
            <a:r>
              <a:rPr lang="fr" sz="2000" dirty="0">
                <a:latin typeface="Avenir Next Condensed Regular"/>
                <a:cs typeface="Avenir Next Condensed Regular"/>
              </a:rPr>
              <a:t> des blessures et d’un mauvais état de santé.</a:t>
            </a:r>
          </a:p>
          <a:p>
            <a:pPr rtl="0"/>
            <a:endParaRPr lang="en-US" sz="2000" dirty="0">
              <a:latin typeface="Avenir Next Condensed Regular"/>
              <a:cs typeface="Avenir Next Condensed Regular"/>
            </a:endParaRPr>
          </a:p>
          <a:p>
            <a:pPr rtl="0"/>
            <a:r>
              <a:rPr lang="fr" sz="2000" dirty="0">
                <a:latin typeface="Avenir Next Condensed Regular"/>
                <a:cs typeface="Avenir Next Condensed Regular"/>
              </a:rPr>
              <a:t>Toutes les femmes sont susceptibles, à un moment donné, de se rendre dans un service de santé en général et de santé sexuelle ou génésique en particulier.</a:t>
            </a:r>
          </a:p>
          <a:p>
            <a:pPr rtl="0"/>
            <a:endParaRPr lang="en-US" sz="2000" dirty="0">
              <a:latin typeface="Avenir Next Condensed Regular"/>
              <a:cs typeface="Avenir Next Condensed Regular"/>
            </a:endParaRPr>
          </a:p>
          <a:p>
            <a:pPr rtl="0"/>
            <a:r>
              <a:rPr lang="fr" sz="2000" dirty="0">
                <a:latin typeface="Avenir Next Condensed Regular"/>
                <a:cs typeface="Avenir Next Condensed Regular"/>
              </a:rPr>
              <a:t>Obligations concernant le droit de tout être humain de bénéficier des meilleurs soins de santé possibles.</a:t>
            </a:r>
          </a:p>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18</a:t>
            </a:fld>
            <a:endParaRPr lang="en-GB"/>
          </a:p>
        </p:txBody>
      </p:sp>
    </p:spTree>
    <p:extLst>
      <p:ext uri="{BB962C8B-B14F-4D97-AF65-F5344CB8AC3E}">
        <p14:creationId xmlns:p14="http://schemas.microsoft.com/office/powerpoint/2010/main" val="166538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Il n’existe pas de formule magique pour résoudre le problème. Les prestataires doivent plutôt </a:t>
            </a:r>
            <a:r>
              <a:rPr lang="fr" sz="1200" b="1" kern="1200" dirty="0">
                <a:solidFill>
                  <a:schemeClr val="tx1"/>
                </a:solidFill>
                <a:effectLst/>
                <a:latin typeface="+mn-lt"/>
                <a:ea typeface="+mn-ea"/>
                <a:cs typeface="+mn-cs"/>
              </a:rPr>
              <a:t>faire preuve d’empathie</a:t>
            </a:r>
            <a:r>
              <a:rPr lang="fr" sz="1200" b="0" kern="1200" dirty="0">
                <a:solidFill>
                  <a:schemeClr val="tx1"/>
                </a:solidFill>
                <a:effectLst/>
                <a:latin typeface="+mn-lt"/>
                <a:ea typeface="+mn-ea"/>
                <a:cs typeface="+mn-cs"/>
              </a:rPr>
              <a:t> et aider les femmes à </a:t>
            </a:r>
            <a:r>
              <a:rPr lang="fr" sz="1200" b="1" kern="1200" dirty="0">
                <a:solidFill>
                  <a:schemeClr val="tx1"/>
                </a:solidFill>
                <a:effectLst/>
                <a:latin typeface="+mn-lt"/>
                <a:ea typeface="+mn-ea"/>
                <a:cs typeface="+mn-cs"/>
              </a:rPr>
              <a:t>avoir le sentiment de mieux contrôler la situation</a:t>
            </a:r>
            <a:r>
              <a:rPr lang="fr" sz="1200" b="0" kern="1200" dirty="0">
                <a:solidFill>
                  <a:schemeClr val="tx1"/>
                </a:solidFill>
                <a:effectLst/>
                <a:latin typeface="+mn-lt"/>
                <a:ea typeface="+mn-ea"/>
                <a:cs typeface="+mn-cs"/>
              </a:rPr>
              <a:t> afin de pouvoir faire leurs propres choix et prendre leurs propres décisions, y compris concernant le fait qu’elles souhaitent bénéficier ou non des services d’orientation non offerts par le système de santé. </a:t>
            </a:r>
            <a:r>
              <a:rPr lang="fr" dirty="0"/>
              <a:t>Demandez aux participants de donner un exemple ou donnez vous-même un exemple de problème de sécurité et de besoin pratique qui nécessite d’avoir recours à des ressources disponibles dans d’autres secteurs.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rtl="0"/>
            <a:endParaRPr lang="en-US" sz="1200" b="1"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128297C7-F619-C240-9AE9-06FE0B74F1A7}" type="slidenum">
              <a:rPr lang="en-US" smtClean="0"/>
              <a:pPr rtl="0"/>
              <a:t>19</a:t>
            </a:fld>
            <a:endParaRPr lang="en-US" dirty="0"/>
          </a:p>
        </p:txBody>
      </p:sp>
    </p:spTree>
    <p:extLst>
      <p:ext uri="{BB962C8B-B14F-4D97-AF65-F5344CB8AC3E}">
        <p14:creationId xmlns:p14="http://schemas.microsoft.com/office/powerpoint/2010/main" val="365484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Mettez en exergue le fait que la relation entre le prestataire de soins et la patiente doit être une relation de </a:t>
            </a:r>
            <a:r>
              <a:rPr lang="fr" b="1" dirty="0"/>
              <a:t>confiance, </a:t>
            </a:r>
            <a:r>
              <a:rPr lang="fr" dirty="0"/>
              <a:t>dans laquelle le prestataire de soins peut être un </a:t>
            </a:r>
            <a:r>
              <a:rPr lang="fr" b="1" dirty="0"/>
              <a:t>modèle</a:t>
            </a:r>
            <a:r>
              <a:rPr lang="fr" dirty="0"/>
              <a:t>. Ainsi, il est important pour les prestataires de soins de ne pas nuire, de se concentrer sur le repérage des s, de montrer de l’empathie, de fournir des soins, une orientation, de la documentation, de constituer des preuves pour les tribunaux (si la femme souhaite intenter une action en justice) et de sensibiliser la communauté.</a:t>
            </a:r>
            <a:r>
              <a:rPr lang="fr" sz="1400" b="1" dirty="0"/>
              <a:t>  ( traduction remaniée….)</a:t>
            </a:r>
          </a:p>
          <a:p>
            <a:pPr rtl="0"/>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Les besoins d’une femme qui a subi des actes de violence sont </a:t>
            </a:r>
            <a:r>
              <a:rPr lang="fr" sz="1200" b="1" kern="1200" dirty="0">
                <a:solidFill>
                  <a:schemeClr val="tx1"/>
                </a:solidFill>
                <a:effectLst/>
                <a:latin typeface="+mn-lt"/>
                <a:ea typeface="+mn-ea"/>
                <a:cs typeface="+mn-cs"/>
              </a:rPr>
              <a:t>complexes,</a:t>
            </a:r>
            <a:r>
              <a:rPr lang="fr" sz="1200" b="0" kern="1200" dirty="0">
                <a:solidFill>
                  <a:schemeClr val="tx1"/>
                </a:solidFill>
                <a:effectLst/>
                <a:latin typeface="+mn-lt"/>
                <a:ea typeface="+mn-ea"/>
                <a:cs typeface="+mn-cs"/>
              </a:rPr>
              <a:t> et le prestataire de soins de santé peut ne pas être en mesure de les traiter intégralement. Le rôle des prestataires de soins de santé </a:t>
            </a:r>
            <a:r>
              <a:rPr lang="fr" sz="1200" b="1" kern="1200" dirty="0">
                <a:solidFill>
                  <a:schemeClr val="tx1"/>
                </a:solidFill>
                <a:effectLst/>
                <a:latin typeface="+mn-lt"/>
                <a:ea typeface="+mn-ea"/>
                <a:cs typeface="+mn-cs"/>
              </a:rPr>
              <a:t>consiste essentiellement à soutenir la </a:t>
            </a:r>
            <a:r>
              <a:rPr lang="en-GB" sz="1200" b="1" kern="1200" dirty="0">
                <a:solidFill>
                  <a:schemeClr val="tx1"/>
                </a:solidFill>
                <a:effectLst/>
                <a:latin typeface="+mn-lt"/>
                <a:ea typeface="+mn-ea"/>
                <a:cs typeface="+mn-cs"/>
              </a:rPr>
              <a:t>survivante</a:t>
            </a:r>
            <a:r>
              <a:rPr lang="fr" sz="1200" b="1" kern="1200" dirty="0">
                <a:solidFill>
                  <a:schemeClr val="tx1"/>
                </a:solidFill>
                <a:effectLst/>
                <a:latin typeface="+mn-lt"/>
                <a:ea typeface="+mn-ea"/>
                <a:cs typeface="+mn-cs"/>
              </a:rPr>
              <a:t> et à lui prodiguer des soins.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rtl="0"/>
            <a:r>
              <a:rPr lang="fr" sz="2000" dirty="0">
                <a:latin typeface="Avenir Next Condensed Regular"/>
                <a:cs typeface="Avenir Next Condensed Regular"/>
              </a:rPr>
              <a:t>Si les agents de santé savent qu’une patiente a déjà subi des actes de violence dans le passé, ils pourront mieux la servir.</a:t>
            </a:r>
          </a:p>
          <a:p>
            <a:pPr marL="457200" lvl="1" indent="-342900" rtl="0">
              <a:buFont typeface="Arial" panose="020B0604020202020204" pitchFamily="34" charset="0"/>
              <a:buChar char="•"/>
            </a:pPr>
            <a:r>
              <a:rPr lang="fr" sz="2000" dirty="0">
                <a:latin typeface="Avenir Next Condensed Regular"/>
                <a:cs typeface="Avenir Next Condensed Regular"/>
              </a:rPr>
              <a:t>Repérer les femmes qui sont en danger avant que la violence ne s’intensifie</a:t>
            </a:r>
          </a:p>
          <a:p>
            <a:pPr marL="457200" lvl="1" indent="-342900" rtl="0">
              <a:buFont typeface="Arial" panose="020B0604020202020204" pitchFamily="34" charset="0"/>
              <a:buChar char="•"/>
            </a:pPr>
            <a:r>
              <a:rPr lang="fr" sz="2000" dirty="0">
                <a:latin typeface="Avenir Next Condensed Regular"/>
                <a:cs typeface="Avenir Next Condensed Regular"/>
              </a:rPr>
              <a:t>Prodiguer les soins cliniques appropriés</a:t>
            </a:r>
          </a:p>
          <a:p>
            <a:pPr marL="457200" lvl="1" indent="-342900" rtl="0">
              <a:buFont typeface="Arial" panose="020B0604020202020204" pitchFamily="34" charset="0"/>
              <a:buChar char="•"/>
            </a:pPr>
            <a:r>
              <a:rPr lang="fr" sz="2000" dirty="0">
                <a:latin typeface="Avenir Next Condensed Regular"/>
                <a:cs typeface="Avenir Next Condensed Regular"/>
              </a:rPr>
              <a:t>Réduire les effets de la violence qui sont néfastes pour la santé</a:t>
            </a:r>
          </a:p>
          <a:p>
            <a:pPr marL="457200" lvl="1" indent="-342900" rtl="0">
              <a:buFont typeface="Arial" panose="020B0604020202020204" pitchFamily="34" charset="0"/>
              <a:buChar char="•"/>
            </a:pPr>
            <a:r>
              <a:rPr lang="fr" sz="2000" dirty="0">
                <a:latin typeface="Avenir Next Condensed Regular"/>
                <a:cs typeface="Avenir Next Condensed Regular"/>
              </a:rPr>
              <a:t>Aider les </a:t>
            </a:r>
            <a:r>
              <a:rPr lang="en-GB" sz="2000" dirty="0">
                <a:latin typeface="Avenir Next Condensed Regular"/>
                <a:cs typeface="Avenir Next Condensed Regular"/>
              </a:rPr>
              <a:t>survivante</a:t>
            </a:r>
            <a:r>
              <a:rPr lang="fr" sz="2000" dirty="0">
                <a:latin typeface="Avenir Next Condensed Regular"/>
                <a:cs typeface="Avenir Next Condensed Regular"/>
              </a:rPr>
              <a:t>s à accéder à de l’aide, à des services et à une protection</a:t>
            </a:r>
          </a:p>
          <a:p>
            <a:pPr marL="457200" lvl="1" indent="-342900" rtl="0">
              <a:buFont typeface="Arial" panose="020B0604020202020204" pitchFamily="34" charset="0"/>
              <a:buChar char="•"/>
            </a:pPr>
            <a:r>
              <a:rPr lang="fr" sz="2000" dirty="0">
                <a:latin typeface="Avenir Next Condensed Regular"/>
                <a:cs typeface="Avenir Next Condensed Regular"/>
              </a:rPr>
              <a:t>Améliorer les résultats relatifs à la santé sexuelle, à la santé génésique et au VIH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20</a:t>
            </a:fld>
            <a:endParaRPr lang="en-GB"/>
          </a:p>
        </p:txBody>
      </p:sp>
    </p:spTree>
    <p:extLst>
      <p:ext uri="{BB962C8B-B14F-4D97-AF65-F5344CB8AC3E}">
        <p14:creationId xmlns:p14="http://schemas.microsoft.com/office/powerpoint/2010/main" val="412408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DB16662C-83C9-4EF9-B1F0-304704F36FE1}" type="slidenum">
              <a:rPr lang="es-ES" smtClean="0"/>
              <a:pPr rtl="0"/>
              <a:t>3</a:t>
            </a:fld>
            <a:endParaRPr lang="es-ES"/>
          </a:p>
        </p:txBody>
      </p:sp>
    </p:spTree>
    <p:extLst>
      <p:ext uri="{BB962C8B-B14F-4D97-AF65-F5344CB8AC3E}">
        <p14:creationId xmlns:p14="http://schemas.microsoft.com/office/powerpoint/2010/main" val="2467788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0" kern="1200" dirty="0">
                <a:solidFill>
                  <a:schemeClr val="tx1"/>
                </a:solidFill>
                <a:effectLst/>
                <a:latin typeface="+mn-lt"/>
                <a:ea typeface="+mn-ea"/>
                <a:cs typeface="+mn-cs"/>
              </a:rPr>
              <a:t>Les prestataires de soins n’ont pas pour rôle de résoudre les problèmes ou de prendre des décisions pour les femmes, ni même de résoudre, en une seule fois, tous les problèmes auxquels une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 peut faire face. Leur rôle consiste plutôt à apporter une aide concrète aux femmes, afin qu’elles puissent faire des choix et prendre des décisions concernant leur vie. </a:t>
            </a:r>
            <a:endParaRPr lang="en-US" dirty="0"/>
          </a:p>
        </p:txBody>
      </p:sp>
      <p:sp>
        <p:nvSpPr>
          <p:cNvPr id="4" name="Slide Number Placeholder 3"/>
          <p:cNvSpPr>
            <a:spLocks noGrp="1"/>
          </p:cNvSpPr>
          <p:nvPr>
            <p:ph type="sldNum" sz="quarter" idx="5"/>
          </p:nvPr>
        </p:nvSpPr>
        <p:spPr/>
        <p:txBody>
          <a:bodyPr rtlCol="0"/>
          <a:lstStyle/>
          <a:p>
            <a:pPr rtl="0"/>
            <a:fld id="{36C9EBEB-0CBE-478D-9173-580607AF1F85}" type="slidenum">
              <a:rPr lang="en-GB" smtClean="0"/>
              <a:pPr rtl="0"/>
              <a:t>21</a:t>
            </a:fld>
            <a:endParaRPr lang="en-GB"/>
          </a:p>
        </p:txBody>
      </p:sp>
    </p:spTree>
    <p:extLst>
      <p:ext uri="{BB962C8B-B14F-4D97-AF65-F5344CB8AC3E}">
        <p14:creationId xmlns:p14="http://schemas.microsoft.com/office/powerpoint/2010/main" val="322306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de-DE" dirty="0"/>
          </a:p>
        </p:txBody>
      </p:sp>
      <p:sp>
        <p:nvSpPr>
          <p:cNvPr id="4" name="Footer Placeholder 3"/>
          <p:cNvSpPr>
            <a:spLocks noGrp="1"/>
          </p:cNvSpPr>
          <p:nvPr>
            <p:ph type="ftr" sz="quarter" idx="4"/>
          </p:nvPr>
        </p:nvSpPr>
        <p:spPr/>
        <p:txBody>
          <a:bodyPr rtlCol="0"/>
          <a:lstStyle/>
          <a:p>
            <a:pPr rtl="0"/>
            <a:endParaRPr lang="de-DE"/>
          </a:p>
        </p:txBody>
      </p:sp>
      <p:sp>
        <p:nvSpPr>
          <p:cNvPr id="5" name="Slide Number Placeholder 4"/>
          <p:cNvSpPr>
            <a:spLocks noGrp="1"/>
          </p:cNvSpPr>
          <p:nvPr>
            <p:ph type="sldNum" sz="quarter" idx="5"/>
          </p:nvPr>
        </p:nvSpPr>
        <p:spPr/>
        <p:txBody>
          <a:bodyPr rtlCol="0"/>
          <a:lstStyle/>
          <a:p>
            <a:pPr rtl="0"/>
            <a:fld id="{982D55F8-74B9-B944-BD48-CDD90851A098}" type="slidenum">
              <a:rPr lang="de-DE" smtClean="0"/>
              <a:t>22</a:t>
            </a:fld>
            <a:endParaRPr lang="de-DE"/>
          </a:p>
        </p:txBody>
      </p:sp>
    </p:spTree>
    <p:extLst>
      <p:ext uri="{BB962C8B-B14F-4D97-AF65-F5344CB8AC3E}">
        <p14:creationId xmlns:p14="http://schemas.microsoft.com/office/powerpoint/2010/main" val="364783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23</a:t>
            </a:fld>
            <a:endParaRPr lang="en-GB"/>
          </a:p>
        </p:txBody>
      </p:sp>
      <p:sp>
        <p:nvSpPr>
          <p:cNvPr id="6" name="Notes Placeholder 5">
            <a:extLst>
              <a:ext uri="{FF2B5EF4-FFF2-40B4-BE49-F238E27FC236}">
                <a16:creationId xmlns:a16="http://schemas.microsoft.com/office/drawing/2014/main" id="{D5AA0B4D-13BC-47DE-A330-2CF7A18A3C54}"/>
              </a:ext>
            </a:extLst>
          </p:cNvPr>
          <p:cNvSpPr>
            <a:spLocks noGrp="1"/>
          </p:cNvSpPr>
          <p:nvPr>
            <p:ph type="body" sz="quarter" idx="3"/>
          </p:nvPr>
        </p:nvSpPr>
        <p:spPr/>
        <p:txBody>
          <a:bodyPr rtlCol="0"/>
          <a:lstStyle/>
          <a:p>
            <a:pPr rtl="0"/>
            <a:endParaRPr lang="en-US"/>
          </a:p>
        </p:txBody>
      </p:sp>
    </p:spTree>
    <p:extLst>
      <p:ext uri="{BB962C8B-B14F-4D97-AF65-F5344CB8AC3E}">
        <p14:creationId xmlns:p14="http://schemas.microsoft.com/office/powerpoint/2010/main" val="353823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fr" sz="1200" b="1" dirty="0"/>
              <a:t>« Quoi » </a:t>
            </a:r>
            <a:r>
              <a:rPr lang="fr" sz="1200" dirty="0"/>
              <a:t>L’OMS a élaboré des </a:t>
            </a:r>
            <a:r>
              <a:rPr lang="fr" sz="1200" b="1" dirty="0"/>
              <a:t>recommandations destinées au secteur de la Santé</a:t>
            </a:r>
            <a:r>
              <a:rPr lang="fr" sz="1200" dirty="0"/>
              <a:t> pour lutter contre la violence entre partenaires intimes et la violence sexuelle à l’encontre des femmes. </a:t>
            </a:r>
          </a:p>
          <a:p>
            <a:pPr marL="0" marR="0" indent="0" algn="l" defTabSz="914400" rtl="0" eaLnBrk="1" fontAlgn="auto" latinLnBrk="0" hangingPunct="1">
              <a:lnSpc>
                <a:spcPct val="100000"/>
              </a:lnSpc>
              <a:spcBef>
                <a:spcPts val="0"/>
              </a:spcBef>
              <a:spcAft>
                <a:spcPts val="0"/>
              </a:spcAft>
              <a:buClrTx/>
              <a:buSzTx/>
              <a:buFontTx/>
              <a:buNone/>
              <a:tabLst/>
              <a:defRPr/>
            </a:pPr>
            <a:r>
              <a:rPr lang="fr" sz="1200" dirty="0"/>
              <a:t>En 2013, l’OMS a publié:</a:t>
            </a:r>
          </a:p>
          <a:p>
            <a:pPr marL="0" marR="0" indent="0" algn="l" defTabSz="914400" rtl="0" eaLnBrk="1" fontAlgn="auto" latinLnBrk="0" hangingPunct="1">
              <a:lnSpc>
                <a:spcPct val="100000"/>
              </a:lnSpc>
              <a:spcBef>
                <a:spcPts val="0"/>
              </a:spcBef>
              <a:spcAft>
                <a:spcPts val="0"/>
              </a:spcAft>
              <a:buClrTx/>
              <a:buSzTx/>
              <a:buFontTx/>
              <a:buNone/>
              <a:tabLst/>
              <a:defRPr/>
            </a:pPr>
            <a:r>
              <a:rPr lang="fr" sz="1200" dirty="0"/>
              <a:t> </a:t>
            </a:r>
            <a:r>
              <a:rPr lang="fr" sz="1200" i="1" dirty="0"/>
              <a:t>Les</a:t>
            </a:r>
            <a:r>
              <a:rPr lang="fr" sz="1200" dirty="0"/>
              <a:t> </a:t>
            </a:r>
            <a:r>
              <a:rPr lang="fr" sz="1200" i="1" dirty="0"/>
              <a:t>recommandations cliniques et politiques pour lutter contre la violence entre partenaires intimes et la violence sexuelle à l’encontre des femmes.</a:t>
            </a:r>
            <a:r>
              <a:rPr lang="fr" sz="12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 sz="1200" dirty="0"/>
              <a:t>Les </a:t>
            </a:r>
            <a:r>
              <a:rPr lang="fr" sz="1200" b="1" dirty="0"/>
              <a:t>recommandations cliniques </a:t>
            </a:r>
            <a:r>
              <a:rPr lang="fr" sz="1200" dirty="0"/>
              <a:t>reposent sur des données factuelles et concernent six domaines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Dispensation des soins de première intention </a:t>
            </a:r>
            <a:r>
              <a:rPr lang="fr" sz="1400" b="1" dirty="0"/>
              <a:t>(proposition: instance)  </a:t>
            </a:r>
            <a:r>
              <a:rPr lang="fr" sz="1200" dirty="0"/>
              <a:t>pour les femmes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Identification et soins des </a:t>
            </a:r>
            <a:r>
              <a:rPr lang="en-GB" sz="1200" dirty="0"/>
              <a:t>survivante</a:t>
            </a:r>
            <a:r>
              <a:rPr lang="fr" sz="1200" dirty="0"/>
              <a:t>s de violence exercée par un partenaire intime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Soins cliniques pour les </a:t>
            </a:r>
            <a:r>
              <a:rPr lang="en-GB" sz="1200" dirty="0"/>
              <a:t>survivante</a:t>
            </a:r>
            <a:r>
              <a:rPr lang="fr" sz="1200" dirty="0"/>
              <a:t>s d’une agression sexuelle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Formation des prestataires de soins de santé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Fourniture des soins de santé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 sz="1200" dirty="0"/>
              <a:t>Déclaration obligatoire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 sz="1200" dirty="0"/>
              <a:t>Les trois premières séries de recommandations sont destinées aux prestataires de soins de première ligne. Les trois séries de recommandations suivantes sont destinées aux gestionnaires de la santé et aux décideurs.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 sz="1200" dirty="0"/>
              <a:t>En outre, en 2017, l’OMS a publié des lignes directrices cliniques pour la prise en charge </a:t>
            </a:r>
            <a:r>
              <a:rPr lang="fr" sz="1200" b="0" dirty="0"/>
              <a:t>des enfants et des adolescents</a:t>
            </a:r>
            <a:r>
              <a:rPr lang="fr" sz="1200" b="1" dirty="0"/>
              <a:t> victimes d’abus sexuels.</a:t>
            </a:r>
            <a:r>
              <a:rPr lang="fr" sz="1200" dirty="0"/>
              <a:t> Ces lignes directrices prévoient expressément des soins de première intention </a:t>
            </a:r>
            <a:r>
              <a:rPr lang="fr" sz="1400" b="1" dirty="0"/>
              <a:t>(proposition: instance)  </a:t>
            </a:r>
            <a:r>
              <a:rPr lang="fr" sz="1200" dirty="0"/>
              <a:t>pour les enfants et les adolescents ; des soins cliniques pour les survivants d’agression sexuelle, y compris la prise de renseignements sur les antécédents, l’examen et la documentation pour réduire au maximum le traumatisme et la détresse ; le traitement, y compris les soins de santé mentale et des considérations d’ordre éthique relatives au signalement de ces abus.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Slide Number Placeholder 3"/>
          <p:cNvSpPr>
            <a:spLocks noGrp="1"/>
          </p:cNvSpPr>
          <p:nvPr>
            <p:ph type="sldNum" sz="quarter" idx="10"/>
          </p:nvPr>
        </p:nvSpPr>
        <p:spPr/>
        <p:txBody>
          <a:bodyPr rtlCol="0"/>
          <a:lstStyle/>
          <a:p>
            <a:pPr rtl="0"/>
            <a:fld id="{63AACDD6-F47E-4FDD-AE12-C999F3C25DAE}" type="slidenum">
              <a:rPr lang="en-GB" smtClean="0"/>
              <a:pPr rtl="0"/>
              <a:t>24</a:t>
            </a:fld>
            <a:endParaRPr lang="en-GB" dirty="0"/>
          </a:p>
        </p:txBody>
      </p:sp>
    </p:spTree>
    <p:extLst>
      <p:ext uri="{BB962C8B-B14F-4D97-AF65-F5344CB8AC3E}">
        <p14:creationId xmlns:p14="http://schemas.microsoft.com/office/powerpoint/2010/main" val="270546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kern="1200" dirty="0">
                <a:solidFill>
                  <a:schemeClr val="tx1"/>
                </a:solidFill>
                <a:effectLst/>
                <a:latin typeface="+mn-lt"/>
                <a:ea typeface="+mn-ea"/>
                <a:cs typeface="+mn-cs"/>
              </a:rPr>
              <a:t>« Comment » </a:t>
            </a:r>
            <a:r>
              <a:rPr lang="fr" sz="1200" b="0" kern="1200" dirty="0">
                <a:solidFill>
                  <a:schemeClr val="tx1"/>
                </a:solidFill>
                <a:effectLst/>
                <a:latin typeface="+mn-lt"/>
                <a:ea typeface="+mn-ea"/>
                <a:cs typeface="+mn-cs"/>
              </a:rPr>
              <a:t>Afin d’aider les prestataires de soins de santé de première ligne à appliquer les lignes directrices dans leur pratique quotidienne, en 2014, l’OMS a publié le </a:t>
            </a:r>
            <a:r>
              <a:rPr lang="fr" sz="1200" b="1" kern="1200" dirty="0">
                <a:solidFill>
                  <a:schemeClr val="tx1"/>
                </a:solidFill>
                <a:effectLst/>
                <a:latin typeface="+mn-lt"/>
                <a:ea typeface="+mn-ea"/>
                <a:cs typeface="+mn-cs"/>
              </a:rPr>
              <a:t>manuel clinique</a:t>
            </a:r>
            <a:r>
              <a:rPr lang="fr" sz="1200" b="0" i="1" kern="1200" dirty="0">
                <a:solidFill>
                  <a:schemeClr val="tx1"/>
                </a:solidFill>
                <a:effectLst/>
                <a:latin typeface="+mn-lt"/>
                <a:ea typeface="+mn-ea"/>
                <a:cs typeface="+mn-cs"/>
              </a:rPr>
              <a:t> </a:t>
            </a:r>
            <a:r>
              <a:rPr lang="fr" sz="1200" b="0" kern="1200" dirty="0">
                <a:solidFill>
                  <a:schemeClr val="tx1"/>
                </a:solidFill>
                <a:effectLst/>
                <a:latin typeface="+mn-lt"/>
                <a:ea typeface="+mn-ea"/>
                <a:cs typeface="+mn-cs"/>
              </a:rPr>
              <a:t>Soins de santé pour les femmes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d’actes de violence
commis par un partenaire intime
ou d’actes de violence sexuelle.  Ce manuel comprend cinq parties. Ces parties indiquent comment repérer des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d’actes de violence commis par un partenaire intime, comment leur offrir un appui de première intention, les soins de santé physique à prodiguer aux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d’agression sexuelle, les soins de santé mentale à prodiguer et les aspects spécifiques à prendre en considération par les prestataires de services de planification familiale et de lutte contre le VIH. </a:t>
            </a:r>
          </a:p>
          <a:p>
            <a:pPr rtl="0"/>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Si vous êtes un </a:t>
            </a:r>
            <a:r>
              <a:rPr lang="fr" sz="1200" b="1" dirty="0"/>
              <a:t>prestataire de soins de première ligne</a:t>
            </a:r>
            <a:r>
              <a:rPr lang="fr" sz="1200" dirty="0"/>
              <a:t>, ce manuel clinique sera le principal outil auquel vous vous référerez pendant cette formation. Vous pouvez obtenir une version qui est utilisée au niveau mondial ou une version qui a été adaptée et adoptée au niveau national.  Si par ailleurs vous assumez des responsabilités de </a:t>
            </a:r>
            <a:r>
              <a:rPr lang="fr" sz="1200" b="1" dirty="0"/>
              <a:t>gestionnaire de la santé</a:t>
            </a:r>
            <a:r>
              <a:rPr lang="fr" sz="1200" dirty="0"/>
              <a:t> (supervision et gestion), les outils de travail qui figurent dans le manuel destiné aux gestionnaires de la santé vous seront également utiles, notamment en ce qui concerne la manière de créer un système d’orientation et de procéder à une orientation (chapitres 3 et 8) ; la manière de documenter la violence commise par un partenaire intime et les outils de documentation (chapitre 9, annexes 9 et 10), et la manière de renforcer les infrastructures en vue du respect de la vie privée et de la confidentialité (chapitre 5).  Des aspects spécifiques relatifs aux enfants et aux adolescents sont également inclus dans cette formation et seront abordés pendant des sessions consacrées aux soins de santé cliniques à prodiguer aux </a:t>
            </a:r>
            <a:r>
              <a:rPr lang="en-GB" sz="1200" dirty="0"/>
              <a:t>survivante</a:t>
            </a:r>
            <a:r>
              <a:rPr lang="fr" sz="1200" dirty="0"/>
              <a:t>s d’agression sexuelle ou d’abus sexuel. </a:t>
            </a:r>
          </a:p>
        </p:txBody>
      </p:sp>
      <p:sp>
        <p:nvSpPr>
          <p:cNvPr id="4" name="Slide Number Placeholder 3"/>
          <p:cNvSpPr>
            <a:spLocks noGrp="1"/>
          </p:cNvSpPr>
          <p:nvPr>
            <p:ph type="sldNum" sz="quarter" idx="10"/>
          </p:nvPr>
        </p:nvSpPr>
        <p:spPr/>
        <p:txBody>
          <a:bodyPr rtlCol="0"/>
          <a:lstStyle/>
          <a:p>
            <a:pPr rtl="0"/>
            <a:fld id="{DA33D606-34EA-4794-B9C1-A45B6569AE07}" type="slidenum">
              <a:rPr lang="en-GB" smtClean="0"/>
              <a:pPr rtl="0"/>
              <a:t>25</a:t>
            </a:fld>
            <a:endParaRPr lang="en-GB"/>
          </a:p>
        </p:txBody>
      </p:sp>
    </p:spTree>
    <p:extLst>
      <p:ext uri="{BB962C8B-B14F-4D97-AF65-F5344CB8AC3E}">
        <p14:creationId xmlns:p14="http://schemas.microsoft.com/office/powerpoint/2010/main" val="1710997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lvl="0" rtl="0"/>
            <a:r>
              <a:rPr lang="fr" sz="1200" b="1" kern="1200" dirty="0">
                <a:solidFill>
                  <a:schemeClr val="tx1"/>
                </a:solidFill>
                <a:effectLst/>
                <a:latin typeface="+mn-lt"/>
                <a:ea typeface="+mn-ea"/>
                <a:cs typeface="+mn-cs"/>
              </a:rPr>
              <a:t>« Comment » </a:t>
            </a:r>
            <a:r>
              <a:rPr lang="fr" sz="1200" b="0" kern="1200" dirty="0">
                <a:solidFill>
                  <a:schemeClr val="tx1"/>
                </a:solidFill>
                <a:effectLst/>
                <a:latin typeface="+mn-lt"/>
                <a:ea typeface="+mn-ea"/>
                <a:cs typeface="+mn-cs"/>
              </a:rPr>
              <a:t>En 2017, l’OMS a publié le </a:t>
            </a:r>
            <a:r>
              <a:rPr lang="fr" sz="1200" b="1" kern="1200" dirty="0">
                <a:solidFill>
                  <a:schemeClr val="tx1"/>
                </a:solidFill>
                <a:effectLst/>
                <a:latin typeface="+mn-lt"/>
                <a:ea typeface="+mn-ea"/>
                <a:cs typeface="+mn-cs"/>
              </a:rPr>
              <a:t>manuel du gestionnaire de la santé </a:t>
            </a:r>
            <a:r>
              <a:rPr lang="fr" sz="1200" b="0" kern="1200" dirty="0">
                <a:solidFill>
                  <a:schemeClr val="tx1"/>
                </a:solidFill>
                <a:effectLst/>
                <a:latin typeface="+mn-lt"/>
                <a:ea typeface="+mn-ea"/>
                <a:cs typeface="+mn-cs"/>
              </a:rPr>
              <a:t>destiné à aider les gestionnaires, à tous les niveaux, à renforcer la réponse des systèmes de santé face à la violence à l’encontre des femmes.</a:t>
            </a:r>
            <a:r>
              <a:rPr lang="fr" sz="1200" b="1" kern="1200" dirty="0">
                <a:solidFill>
                  <a:schemeClr val="tx1"/>
                </a:solidFill>
                <a:effectLst/>
                <a:latin typeface="+mn-lt"/>
                <a:ea typeface="+mn-ea"/>
                <a:cs typeface="+mn-cs"/>
              </a:rPr>
              <a:t> </a:t>
            </a:r>
            <a:r>
              <a:rPr lang="fr" sz="1200" b="0" kern="1200" dirty="0">
                <a:solidFill>
                  <a:schemeClr val="tx1"/>
                </a:solidFill>
                <a:effectLst/>
                <a:latin typeface="+mn-lt"/>
                <a:ea typeface="+mn-ea"/>
                <a:cs typeface="+mn-cs"/>
              </a:rPr>
              <a:t>Comme le montre le diagramme en cercle qui se trouve à droite, le manuel du gestionnaire de la santé se sert des éléments constitutifs des systèmes de santé selon l’OMS pour donner des instructions concernant </a:t>
            </a:r>
            <a:r>
              <a:rPr lang="fr" sz="1200" b="1" kern="1200" dirty="0">
                <a:solidFill>
                  <a:schemeClr val="tx1"/>
                </a:solidFill>
                <a:effectLst/>
                <a:latin typeface="+mn-lt"/>
                <a:ea typeface="+mn-ea"/>
                <a:cs typeface="+mn-cs"/>
              </a:rPr>
              <a:t>l’évaluation</a:t>
            </a:r>
            <a:r>
              <a:rPr lang="fr" sz="1200" b="0" kern="1200" dirty="0">
                <a:solidFill>
                  <a:schemeClr val="tx1"/>
                </a:solidFill>
                <a:effectLst/>
                <a:latin typeface="+mn-lt"/>
                <a:ea typeface="+mn-ea"/>
                <a:cs typeface="+mn-cs"/>
              </a:rPr>
              <a:t> de la situation ; l’amélioration de la </a:t>
            </a:r>
            <a:r>
              <a:rPr lang="fr" sz="1200" b="1" kern="1200" dirty="0">
                <a:solidFill>
                  <a:schemeClr val="tx1"/>
                </a:solidFill>
                <a:effectLst/>
                <a:latin typeface="+mn-lt"/>
                <a:ea typeface="+mn-ea"/>
                <a:cs typeface="+mn-cs"/>
              </a:rPr>
              <a:t>prestation de services</a:t>
            </a:r>
            <a:r>
              <a:rPr lang="fr" sz="1200" b="0" kern="1200" dirty="0">
                <a:solidFill>
                  <a:schemeClr val="tx1"/>
                </a:solidFill>
                <a:effectLst/>
                <a:latin typeface="+mn-lt"/>
                <a:ea typeface="+mn-ea"/>
                <a:cs typeface="+mn-cs"/>
              </a:rPr>
              <a:t> ; le renforcement des capacités du </a:t>
            </a:r>
            <a:r>
              <a:rPr lang="fr" sz="1200" b="1" kern="1200" dirty="0">
                <a:solidFill>
                  <a:schemeClr val="tx1"/>
                </a:solidFill>
                <a:effectLst/>
                <a:latin typeface="+mn-lt"/>
                <a:ea typeface="+mn-ea"/>
                <a:cs typeface="+mn-cs"/>
              </a:rPr>
              <a:t>personnel</a:t>
            </a:r>
            <a:r>
              <a:rPr lang="fr" sz="1200" b="0" kern="1200" dirty="0">
                <a:solidFill>
                  <a:schemeClr val="tx1"/>
                </a:solidFill>
                <a:effectLst/>
                <a:latin typeface="+mn-lt"/>
                <a:ea typeface="+mn-ea"/>
                <a:cs typeface="+mn-cs"/>
              </a:rPr>
              <a:t> de santé ; l’amélioration des </a:t>
            </a:r>
            <a:r>
              <a:rPr lang="fr" sz="1200" b="1" kern="1200" dirty="0">
                <a:solidFill>
                  <a:schemeClr val="tx1"/>
                </a:solidFill>
                <a:effectLst/>
                <a:latin typeface="+mn-lt"/>
                <a:ea typeface="+mn-ea"/>
                <a:cs typeface="+mn-cs"/>
              </a:rPr>
              <a:t>infrastructures et </a:t>
            </a:r>
            <a:r>
              <a:rPr lang="fr" sz="1200" b="0" kern="1200" dirty="0">
                <a:solidFill>
                  <a:schemeClr val="tx1"/>
                </a:solidFill>
                <a:effectLst/>
                <a:latin typeface="+mn-lt"/>
                <a:ea typeface="+mn-ea"/>
                <a:cs typeface="+mn-cs"/>
              </a:rPr>
              <a:t>des</a:t>
            </a:r>
            <a:r>
              <a:rPr lang="fr" sz="1200" b="1" kern="1200" dirty="0">
                <a:solidFill>
                  <a:schemeClr val="tx1"/>
                </a:solidFill>
                <a:effectLst/>
                <a:latin typeface="+mn-lt"/>
                <a:ea typeface="+mn-ea"/>
                <a:cs typeface="+mn-cs"/>
              </a:rPr>
              <a:t> fournitures</a:t>
            </a:r>
            <a:r>
              <a:rPr lang="fr" sz="1200" b="0" kern="1200" dirty="0">
                <a:solidFill>
                  <a:schemeClr val="tx1"/>
                </a:solidFill>
                <a:effectLst/>
                <a:latin typeface="+mn-lt"/>
                <a:ea typeface="+mn-ea"/>
                <a:cs typeface="+mn-cs"/>
              </a:rPr>
              <a:t> ; l’élaboration de </a:t>
            </a:r>
            <a:r>
              <a:rPr lang="fr" sz="1200" b="1" kern="1200" dirty="0">
                <a:solidFill>
                  <a:schemeClr val="tx1"/>
                </a:solidFill>
                <a:effectLst/>
                <a:latin typeface="+mn-lt"/>
                <a:ea typeface="+mn-ea"/>
                <a:cs typeface="+mn-cs"/>
              </a:rPr>
              <a:t>politiques, d’un budget et d’un mécanisme de financement </a:t>
            </a:r>
            <a:r>
              <a:rPr lang="fr" sz="1200" b="0" kern="1200" dirty="0">
                <a:solidFill>
                  <a:schemeClr val="tx1"/>
                </a:solidFill>
                <a:effectLst/>
                <a:latin typeface="+mn-lt"/>
                <a:ea typeface="+mn-ea"/>
                <a:cs typeface="+mn-cs"/>
              </a:rPr>
              <a:t>; l’amélioration de </a:t>
            </a:r>
            <a:r>
              <a:rPr lang="fr" sz="1200" b="1" kern="1200" dirty="0">
                <a:solidFill>
                  <a:schemeClr val="tx1"/>
                </a:solidFill>
                <a:effectLst/>
                <a:latin typeface="+mn-lt"/>
                <a:ea typeface="+mn-ea"/>
                <a:cs typeface="+mn-cs"/>
              </a:rPr>
              <a:t>la coordination</a:t>
            </a:r>
            <a:r>
              <a:rPr lang="fr" sz="1200" b="0" kern="1200" dirty="0">
                <a:solidFill>
                  <a:schemeClr val="tx1"/>
                </a:solidFill>
                <a:effectLst/>
                <a:latin typeface="+mn-lt"/>
                <a:ea typeface="+mn-ea"/>
                <a:cs typeface="+mn-cs"/>
              </a:rPr>
              <a:t> et de </a:t>
            </a:r>
            <a:r>
              <a:rPr lang="fr" sz="1200" b="1" kern="1200" dirty="0">
                <a:solidFill>
                  <a:schemeClr val="tx1"/>
                </a:solidFill>
                <a:effectLst/>
                <a:latin typeface="+mn-lt"/>
                <a:ea typeface="+mn-ea"/>
                <a:cs typeface="+mn-cs"/>
              </a:rPr>
              <a:t>l’orientation </a:t>
            </a:r>
            <a:r>
              <a:rPr lang="fr" sz="1200" b="0" kern="1200" dirty="0">
                <a:solidFill>
                  <a:schemeClr val="tx1"/>
                </a:solidFill>
                <a:effectLst/>
                <a:latin typeface="+mn-lt"/>
                <a:ea typeface="+mn-ea"/>
                <a:cs typeface="+mn-cs"/>
              </a:rPr>
              <a:t>et la mobilisation des communautés ainsi que la collecte de données, le suivi et l’évaluation des services, y compris au moyen de systèmes de documentation améliorés. Ces outils de mise en œuvre incluent des outils de travail qui constituent des ressources utiles pour les prestataires de soins de santé et pour ceux qui pourraient avoir des responsabilités supplémentaires de gestion, s’agissant de la fourniture de soins de santé et de soutien. </a:t>
            </a:r>
            <a:endParaRPr lang="en-US" sz="1400" b="1" kern="1200" dirty="0">
              <a:solidFill>
                <a:schemeClr val="tx1"/>
              </a:solidFill>
              <a:effectLst/>
              <a:latin typeface="+mn-lt"/>
              <a:ea typeface="+mn-ea"/>
              <a:cs typeface="+mn-cs"/>
            </a:endParaRPr>
          </a:p>
          <a:p>
            <a:pPr lvl="0" rtl="0"/>
            <a:endParaRPr lang="en-US" sz="1200" b="0" kern="1200" dirty="0">
              <a:solidFill>
                <a:schemeClr val="tx1"/>
              </a:solidFill>
              <a:effectLst/>
              <a:latin typeface="+mn-lt"/>
              <a:ea typeface="+mn-ea"/>
              <a:cs typeface="+mn-cs"/>
            </a:endParaRPr>
          </a:p>
          <a:p>
            <a:pPr lvl="0" rtl="0"/>
            <a:r>
              <a:rPr lang="fr" sz="1200" b="0" kern="1200" dirty="0">
                <a:solidFill>
                  <a:schemeClr val="tx1"/>
                </a:solidFill>
                <a:effectLst/>
                <a:latin typeface="+mn-lt"/>
                <a:ea typeface="+mn-ea"/>
                <a:cs typeface="+mn-cs"/>
              </a:rPr>
              <a:t>Cette formation est essentiellement tirée du manuel clinique destiné aux  prestataires de soins de santé mais contient aussi des éléments tirés du manuel du gestionnaire de la santé. </a:t>
            </a:r>
          </a:p>
        </p:txBody>
      </p:sp>
      <p:sp>
        <p:nvSpPr>
          <p:cNvPr id="4" name="Slide Number Placeholder 3"/>
          <p:cNvSpPr>
            <a:spLocks noGrp="1"/>
          </p:cNvSpPr>
          <p:nvPr>
            <p:ph type="sldNum" sz="quarter" idx="10"/>
          </p:nvPr>
        </p:nvSpPr>
        <p:spPr/>
        <p:txBody>
          <a:bodyPr rtlCol="0"/>
          <a:lstStyle/>
          <a:p>
            <a:pPr rtl="0"/>
            <a:fld id="{1AD5372F-DB0E-4E2E-B7B0-962D3E6437DC}" type="slidenum">
              <a:rPr lang="en-US" smtClean="0"/>
              <a:pPr rtl="0"/>
              <a:t>26</a:t>
            </a:fld>
            <a:endParaRPr lang="en-US"/>
          </a:p>
        </p:txBody>
      </p:sp>
    </p:spTree>
    <p:extLst>
      <p:ext uri="{BB962C8B-B14F-4D97-AF65-F5344CB8AC3E}">
        <p14:creationId xmlns:p14="http://schemas.microsoft.com/office/powerpoint/2010/main" val="1847353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Alors que la lutte contre la violence à l’encontre des femmes nécessite que tous les secteurs travaillent ensemble de façon coordonnée, le secteur de la santé et les prestataires de soins de santé ont un </a:t>
            </a:r>
            <a:r>
              <a:rPr lang="fr" sz="1200" b="1" kern="1200" dirty="0">
                <a:solidFill>
                  <a:schemeClr val="tx1"/>
                </a:solidFill>
                <a:effectLst/>
                <a:latin typeface="+mn-lt"/>
                <a:ea typeface="+mn-ea"/>
                <a:cs typeface="+mn-cs"/>
              </a:rPr>
              <a:t>rôle essentiel</a:t>
            </a:r>
            <a:r>
              <a:rPr lang="fr" sz="1200" b="0" kern="1200" dirty="0">
                <a:solidFill>
                  <a:schemeClr val="tx1"/>
                </a:solidFill>
                <a:effectLst/>
                <a:latin typeface="+mn-lt"/>
                <a:ea typeface="+mn-ea"/>
                <a:cs typeface="+mn-cs"/>
              </a:rPr>
              <a:t> à jouer pour que les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soient repérées et soutenues.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rtl="0"/>
            <a:endParaRPr lang="en-US" dirty="0"/>
          </a:p>
        </p:txBody>
      </p:sp>
      <p:sp>
        <p:nvSpPr>
          <p:cNvPr id="4" name="Slide Number Placeholder 3"/>
          <p:cNvSpPr>
            <a:spLocks noGrp="1"/>
          </p:cNvSpPr>
          <p:nvPr>
            <p:ph type="sldNum" sz="quarter" idx="10"/>
          </p:nvPr>
        </p:nvSpPr>
        <p:spPr/>
        <p:txBody>
          <a:bodyPr rtlCol="0"/>
          <a:lstStyle/>
          <a:p>
            <a:pPr rtl="0"/>
            <a:fld id="{128297C7-F619-C240-9AE9-06FE0B74F1A7}" type="slidenum">
              <a:rPr lang="en-US" smtClean="0"/>
              <a:pPr rtl="0"/>
              <a:t>27</a:t>
            </a:fld>
            <a:endParaRPr lang="en-US" dirty="0"/>
          </a:p>
        </p:txBody>
      </p:sp>
    </p:spTree>
    <p:extLst>
      <p:ext uri="{BB962C8B-B14F-4D97-AF65-F5344CB8AC3E}">
        <p14:creationId xmlns:p14="http://schemas.microsoft.com/office/powerpoint/2010/main" val="127940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0" kern="1200" dirty="0">
                <a:solidFill>
                  <a:schemeClr val="tx1"/>
                </a:solidFill>
                <a:effectLst/>
                <a:latin typeface="+mn-lt"/>
                <a:ea typeface="+mn-ea"/>
                <a:cs typeface="+mn-cs"/>
              </a:rPr>
              <a:t>De </a:t>
            </a:r>
            <a:r>
              <a:rPr lang="fr" sz="1200" b="1" kern="1200" dirty="0">
                <a:solidFill>
                  <a:schemeClr val="tx1"/>
                </a:solidFill>
                <a:effectLst/>
                <a:latin typeface="+mn-lt"/>
                <a:ea typeface="+mn-ea"/>
                <a:cs typeface="+mn-cs"/>
              </a:rPr>
              <a:t>petits changements</a:t>
            </a:r>
            <a:r>
              <a:rPr lang="fr" sz="1200" b="0" kern="1200" dirty="0">
                <a:solidFill>
                  <a:schemeClr val="tx1"/>
                </a:solidFill>
                <a:effectLst/>
                <a:latin typeface="+mn-lt"/>
                <a:ea typeface="+mn-ea"/>
                <a:cs typeface="+mn-cs"/>
              </a:rPr>
              <a:t> apportés à la manière dont les prestataires de soins de santé s’adressent aux </a:t>
            </a:r>
            <a:r>
              <a:rPr lang="en-GB" sz="1200" b="0" kern="1200" dirty="0">
                <a:solidFill>
                  <a:schemeClr val="tx1"/>
                </a:solidFill>
                <a:effectLst/>
                <a:latin typeface="+mn-lt"/>
                <a:ea typeface="+mn-ea"/>
                <a:cs typeface="+mn-cs"/>
              </a:rPr>
              <a:t>survivante</a:t>
            </a:r>
            <a:r>
              <a:rPr lang="fr" sz="1200" b="0" kern="1200" dirty="0">
                <a:solidFill>
                  <a:schemeClr val="tx1"/>
                </a:solidFill>
                <a:effectLst/>
                <a:latin typeface="+mn-lt"/>
                <a:ea typeface="+mn-ea"/>
                <a:cs typeface="+mn-cs"/>
              </a:rPr>
              <a:t>s (avec empathie par exemple) font parfois une </a:t>
            </a:r>
            <a:r>
              <a:rPr lang="fr" sz="1200" b="1" kern="1200" dirty="0">
                <a:solidFill>
                  <a:schemeClr val="tx1"/>
                </a:solidFill>
                <a:effectLst/>
                <a:latin typeface="+mn-lt"/>
                <a:ea typeface="+mn-ea"/>
                <a:cs typeface="+mn-cs"/>
              </a:rPr>
              <a:t>grande différence</a:t>
            </a:r>
            <a:r>
              <a:rPr lang="fr" sz="1200" b="0" kern="1200" dirty="0">
                <a:solidFill>
                  <a:schemeClr val="tx1"/>
                </a:solidFill>
                <a:effectLst/>
                <a:latin typeface="+mn-lt"/>
                <a:ea typeface="+mn-ea"/>
                <a:cs typeface="+mn-cs"/>
              </a:rPr>
              <a:t> pour les femmes. C’est ce qui ressort des paroles d’une Salvadorienne. </a:t>
            </a:r>
            <a:endParaRPr lang="en-US" b="0"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28</a:t>
            </a:fld>
            <a:endParaRPr lang="en-GB"/>
          </a:p>
        </p:txBody>
      </p:sp>
    </p:spTree>
    <p:extLst>
      <p:ext uri="{BB962C8B-B14F-4D97-AF65-F5344CB8AC3E}">
        <p14:creationId xmlns:p14="http://schemas.microsoft.com/office/powerpoint/2010/main" val="111995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En appuyant sur Ctrl tout en cliquant sur le lien souligné, vous pourrez ouvrir une vidéo sur YouTube.</a:t>
            </a:r>
          </a:p>
          <a:p>
            <a:pPr rtl="0"/>
            <a:endParaRPr lang="en-US" dirty="0"/>
          </a:p>
          <a:p>
            <a:pPr rtl="0"/>
            <a:r>
              <a:rPr lang="fr"/>
              <a:t>Si vous ne parvenez pas à lire la vidéo sur YouTube, envoyez un courriel à l’OMS à l’adresse reproductivehealth@who.int pour recevoir une version téléchargeable. </a:t>
            </a:r>
          </a:p>
          <a:p>
            <a:pPr rtl="0"/>
            <a:endParaRPr lang="en-GB" dirty="0"/>
          </a:p>
          <a:p>
            <a:pPr rtl="0"/>
            <a:r>
              <a:rPr lang="fr"/>
              <a:t> </a:t>
            </a:r>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4</a:t>
            </a:fld>
            <a:endParaRPr lang="en-GB"/>
          </a:p>
        </p:txBody>
      </p:sp>
    </p:spTree>
    <p:extLst>
      <p:ext uri="{BB962C8B-B14F-4D97-AF65-F5344CB8AC3E}">
        <p14:creationId xmlns:p14="http://schemas.microsoft.com/office/powerpoint/2010/main" val="89760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5</a:t>
            </a:fld>
            <a:endParaRPr lang="en-GB"/>
          </a:p>
        </p:txBody>
      </p:sp>
    </p:spTree>
    <p:extLst>
      <p:ext uri="{BB962C8B-B14F-4D97-AF65-F5344CB8AC3E}">
        <p14:creationId xmlns:p14="http://schemas.microsoft.com/office/powerpoint/2010/main" val="267368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50000"/>
              </a:lnSpc>
              <a:spcBef>
                <a:spcPts val="0"/>
              </a:spcBef>
              <a:spcAft>
                <a:spcPts val="0"/>
              </a:spcAft>
              <a:buClrTx/>
              <a:buSzTx/>
              <a:buFontTx/>
              <a:buNone/>
              <a:tabLst/>
              <a:defRPr/>
            </a:pPr>
            <a:r>
              <a:rPr lang="fr" sz="1200" b="0" kern="1200" dirty="0">
                <a:solidFill>
                  <a:schemeClr val="tx1"/>
                </a:solidFill>
                <a:effectLst/>
                <a:latin typeface="+mn-lt"/>
                <a:ea typeface="+mn-ea"/>
                <a:cs typeface="+mn-cs"/>
              </a:rPr>
              <a:t>Cette définition mondiale est la </a:t>
            </a:r>
            <a:r>
              <a:rPr lang="fr" sz="1200" b="1" kern="1200" dirty="0">
                <a:solidFill>
                  <a:schemeClr val="tx1"/>
                </a:solidFill>
                <a:effectLst/>
                <a:latin typeface="+mn-lt"/>
                <a:ea typeface="+mn-ea"/>
                <a:cs typeface="+mn-cs"/>
              </a:rPr>
              <a:t>définition des Nations Unies</a:t>
            </a:r>
            <a:r>
              <a:rPr lang="fr" sz="1200" b="0" kern="1200" dirty="0">
                <a:solidFill>
                  <a:schemeClr val="tx1"/>
                </a:solidFill>
                <a:effectLst/>
                <a:latin typeface="+mn-lt"/>
                <a:ea typeface="+mn-ea"/>
                <a:cs typeface="+mn-cs"/>
              </a:rPr>
              <a:t>, tirée de la Déclaration sur l’élimination de la violence à l’égard des femmes. </a:t>
            </a:r>
          </a:p>
          <a:p>
            <a:pPr marL="0" marR="0" lvl="0" indent="0" algn="l" defTabSz="914400" rtl="0" eaLnBrk="1" fontAlgn="auto" latinLnBrk="0" hangingPunct="1">
              <a:lnSpc>
                <a:spcPct val="150000"/>
              </a:lnSpc>
              <a:spcBef>
                <a:spcPts val="0"/>
              </a:spcBef>
              <a:spcAft>
                <a:spcPts val="0"/>
              </a:spcAft>
              <a:buClrTx/>
              <a:buSzTx/>
              <a:buFontTx/>
              <a:buNone/>
              <a:tabLst/>
              <a:defRPr/>
            </a:pPr>
            <a:r>
              <a:rPr lang="fr" sz="1200" kern="1200" dirty="0">
                <a:solidFill>
                  <a:schemeClr val="tx1"/>
                </a:solidFill>
                <a:effectLst/>
                <a:latin typeface="+mn-lt"/>
                <a:ea typeface="+mn-ea"/>
                <a:cs typeface="+mn-cs"/>
              </a:rPr>
              <a:t>Reconnaître : Les pays peuvent avoir une version différente de cette définition, adaptée à leur système juridique. Celles-ci seront discutées ou présentées à la session sur le contexte juridique et politique. L’important est de reconnaître que si </a:t>
            </a:r>
            <a:r>
              <a:rPr lang="fr" sz="1200" b="1" kern="1200" dirty="0">
                <a:solidFill>
                  <a:schemeClr val="tx1"/>
                </a:solidFill>
                <a:effectLst/>
                <a:latin typeface="+mn-lt"/>
                <a:ea typeface="+mn-ea"/>
                <a:cs typeface="+mn-cs"/>
              </a:rPr>
              <a:t>certains</a:t>
            </a:r>
            <a:r>
              <a:rPr lang="fr" sz="1200" b="1" kern="1200" noProof="0" dirty="0">
                <a:solidFill>
                  <a:schemeClr val="tx1"/>
                </a:solidFill>
                <a:effectLst/>
                <a:latin typeface="+mn-lt"/>
                <a:ea typeface="+mn-ea"/>
                <a:cs typeface="+mn-cs"/>
              </a:rPr>
              <a:t> comportements </a:t>
            </a:r>
            <a:r>
              <a:rPr lang="fr" sz="1200" b="1" kern="1200" dirty="0">
                <a:solidFill>
                  <a:schemeClr val="tx1"/>
                </a:solidFill>
                <a:effectLst/>
                <a:latin typeface="+mn-lt"/>
                <a:ea typeface="+mn-ea"/>
                <a:cs typeface="+mn-cs"/>
              </a:rPr>
              <a:t>(comme le viol conjugal) peuvent ne pas être reconnus par la loi comme étant des formes de violence, il n’en demeure pas moins que ce sont des formes de violence</a:t>
            </a:r>
            <a:r>
              <a:rPr lang="fr" sz="1200" kern="1200" dirty="0">
                <a:solidFill>
                  <a:schemeClr val="tx1"/>
                </a:solidFill>
                <a:effectLst/>
                <a:latin typeface="+mn-lt"/>
                <a:ea typeface="+mn-ea"/>
                <a:cs typeface="+mn-cs"/>
              </a:rPr>
              <a:t> qui ont d’importantes répercussions sur la santé des femmes et leurs besoins en soins de santé, que la loi leur permette de demander réparation ou non. </a:t>
            </a:r>
          </a:p>
          <a:p>
            <a:pPr rtl="0">
              <a:lnSpc>
                <a:spcPct val="150000"/>
              </a:lnSpc>
            </a:pPr>
            <a:r>
              <a:rPr lang="fr" sz="1200" kern="1200" dirty="0">
                <a:solidFill>
                  <a:schemeClr val="tx1"/>
                </a:solidFill>
                <a:effectLst/>
                <a:latin typeface="+mn-lt"/>
                <a:ea typeface="+mn-ea"/>
                <a:cs typeface="+mn-cs"/>
              </a:rPr>
              <a:t>Souligner : La violence à l’encontre des femmes est l’expression d’un </a:t>
            </a:r>
            <a:r>
              <a:rPr lang="fr" sz="1200" b="1" kern="1200" dirty="0">
                <a:solidFill>
                  <a:schemeClr val="tx1"/>
                </a:solidFill>
                <a:effectLst/>
                <a:latin typeface="+mn-lt"/>
                <a:ea typeface="+mn-ea"/>
                <a:cs typeface="+mn-cs"/>
              </a:rPr>
              <a:t>rapport de force inégal ou une forme d’abus de pouvoir. </a:t>
            </a:r>
          </a:p>
          <a:p>
            <a:pPr rtl="0">
              <a:lnSpc>
                <a:spcPct val="150000"/>
              </a:lnSpc>
            </a:pPr>
            <a:r>
              <a:rPr lang="fr" sz="1200" kern="1200" dirty="0">
                <a:solidFill>
                  <a:schemeClr val="tx1"/>
                </a:solidFill>
                <a:effectLst/>
                <a:latin typeface="+mn-lt"/>
                <a:ea typeface="+mn-ea"/>
                <a:cs typeface="+mn-cs"/>
              </a:rPr>
              <a:t>Expliquer : Il existe des cas de </a:t>
            </a:r>
            <a:r>
              <a:rPr lang="fr" sz="1200" b="1" kern="1200" dirty="0">
                <a:solidFill>
                  <a:schemeClr val="tx1"/>
                </a:solidFill>
                <a:effectLst/>
                <a:latin typeface="+mn-lt"/>
                <a:ea typeface="+mn-ea"/>
                <a:cs typeface="+mn-cs"/>
              </a:rPr>
              <a:t>violence réciproque</a:t>
            </a:r>
            <a:r>
              <a:rPr lang="fr" sz="1200" kern="1200" dirty="0">
                <a:solidFill>
                  <a:schemeClr val="tx1"/>
                </a:solidFill>
                <a:effectLst/>
                <a:latin typeface="+mn-lt"/>
                <a:ea typeface="+mn-ea"/>
                <a:cs typeface="+mn-cs"/>
              </a:rPr>
              <a:t>, et il est important d’écouter les femmes raconter leur expérience dans leurs propres mots et de réagir en conséquence. </a:t>
            </a:r>
            <a:endParaRPr lang="en-GB"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6</a:t>
            </a:fld>
            <a:endParaRPr lang="en-GB"/>
          </a:p>
        </p:txBody>
      </p:sp>
    </p:spTree>
    <p:extLst>
      <p:ext uri="{BB962C8B-B14F-4D97-AF65-F5344CB8AC3E}">
        <p14:creationId xmlns:p14="http://schemas.microsoft.com/office/powerpoint/2010/main" val="164549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Il existe de </a:t>
            </a:r>
            <a:r>
              <a:rPr lang="fr" b="1" dirty="0"/>
              <a:t>nombreuses formes</a:t>
            </a:r>
            <a:r>
              <a:rPr lang="fr" dirty="0"/>
              <a:t> de violence à l’encontre des femmes, à savoir la violence domestique ou exercée par un partenaire intime, la violence sexuelle exercée par une personne autre qu’un mari ou un partenaire, le féminicide, le mariage forcé ou précoce, la </a:t>
            </a:r>
            <a:r>
              <a:rPr lang="fr" b="0" dirty="0">
                <a:solidFill>
                  <a:srgbClr val="FF0000"/>
                </a:solidFill>
              </a:rPr>
              <a:t>traite d’êtres </a:t>
            </a:r>
            <a:r>
              <a:rPr lang="fr" dirty="0"/>
              <a:t>humains et les mutilations sexuelles féminines dans certaines régions. La forme de violence </a:t>
            </a:r>
            <a:r>
              <a:rPr lang="fr" dirty="0">
                <a:solidFill>
                  <a:srgbClr val="FF0000"/>
                </a:solidFill>
              </a:rPr>
              <a:t>la </a:t>
            </a:r>
            <a:r>
              <a:rPr lang="fr" dirty="0"/>
              <a:t>plus couramment subie par les femmes est la violence domestique ou exercée par un partenaire intime. </a:t>
            </a:r>
          </a:p>
          <a:p>
            <a:pPr rtl="0"/>
            <a:endParaRPr lang="en-GB" baseline="0" dirty="0"/>
          </a:p>
          <a:p>
            <a:pPr rtl="0"/>
            <a:r>
              <a:rPr lang="fr" dirty="0"/>
              <a:t>Violence d’ordre physique, sexuel ou psychologique exercée par un </a:t>
            </a:r>
            <a:r>
              <a:rPr lang="fr" b="1" dirty="0"/>
              <a:t>partenaire intime</a:t>
            </a:r>
            <a:r>
              <a:rPr lang="fr" dirty="0"/>
              <a:t> (un mari, un ex-mari, un petit ami, un ex-petit ami ou un partenaire) :  dans certains milieux, cela s’appelle de la violence domestique. Toutefois, la violence domestique inclut la violence exercée par d’autres membres de la famille. </a:t>
            </a:r>
          </a:p>
          <a:p>
            <a:pPr rt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La violence sexuelle peut également être perpétrée par </a:t>
            </a:r>
            <a:r>
              <a:rPr lang="fr" sz="1200" b="1" kern="1200" dirty="0">
                <a:solidFill>
                  <a:schemeClr val="tx1"/>
                </a:solidFill>
                <a:effectLst/>
                <a:latin typeface="+mn-lt"/>
                <a:ea typeface="+mn-ea"/>
                <a:cs typeface="+mn-cs"/>
              </a:rPr>
              <a:t>des amis, des membres de la famille, des connaissances ou des étrangers.</a:t>
            </a:r>
            <a:endParaRPr lang="en-US" sz="1200" b="1" kern="1200" dirty="0">
              <a:solidFill>
                <a:schemeClr val="tx1"/>
              </a:solidFill>
              <a:effectLst/>
              <a:latin typeface="+mn-lt"/>
              <a:ea typeface="+mn-ea"/>
              <a:cs typeface="+mn-cs"/>
            </a:endParaRPr>
          </a:p>
          <a:p>
            <a:pPr rtl="0"/>
            <a:endParaRPr lang="en-GB" baseline="0" dirty="0"/>
          </a:p>
          <a:p>
            <a:pPr rtl="0"/>
            <a:r>
              <a:rPr lang="fr" dirty="0"/>
              <a:t>Dans certaines parties du monde, le vitriolage et les crimes d’honneur sont d’autres formes de violence que peuvent subir les femmes. </a:t>
            </a:r>
          </a:p>
          <a:p>
            <a:pPr rtl="0"/>
            <a:endParaRPr lang="en-GB" baseline="0" dirty="0"/>
          </a:p>
          <a:p>
            <a:pPr rtl="0"/>
            <a:r>
              <a:rPr lang="fr" sz="1200" kern="1200" dirty="0">
                <a:solidFill>
                  <a:schemeClr val="tx1"/>
                </a:solidFill>
                <a:effectLst/>
                <a:latin typeface="+mn-lt"/>
                <a:ea typeface="+mn-ea"/>
                <a:cs typeface="+mn-cs"/>
              </a:rPr>
              <a:t>Amenez les participants à réfléchir et à discuter en leur demandant s’il existe </a:t>
            </a:r>
            <a:r>
              <a:rPr lang="fr" sz="1200" b="1" kern="1200" dirty="0">
                <a:solidFill>
                  <a:schemeClr val="tx1"/>
                </a:solidFill>
                <a:effectLst/>
                <a:latin typeface="+mn-lt"/>
                <a:ea typeface="+mn-ea"/>
                <a:cs typeface="+mn-cs"/>
              </a:rPr>
              <a:t>d’autres formes</a:t>
            </a:r>
            <a:r>
              <a:rPr lang="fr" sz="1200" kern="1200" dirty="0">
                <a:solidFill>
                  <a:schemeClr val="tx1"/>
                </a:solidFill>
                <a:effectLst/>
                <a:latin typeface="+mn-lt"/>
                <a:ea typeface="+mn-ea"/>
                <a:cs typeface="+mn-cs"/>
              </a:rPr>
              <a:t> de violence qui n’ont pas été mentionnées ; quelles sont les formes de maltraitance </a:t>
            </a:r>
            <a:r>
              <a:rPr lang="fr" sz="1200" b="1" kern="1200" dirty="0">
                <a:solidFill>
                  <a:schemeClr val="tx1"/>
                </a:solidFill>
                <a:effectLst/>
                <a:latin typeface="+mn-lt"/>
                <a:ea typeface="+mn-ea"/>
                <a:cs typeface="+mn-cs"/>
              </a:rPr>
              <a:t>les plus courantes </a:t>
            </a:r>
            <a:r>
              <a:rPr lang="fr" sz="1200" kern="1200" dirty="0">
                <a:solidFill>
                  <a:schemeClr val="tx1"/>
                </a:solidFill>
                <a:effectLst/>
                <a:latin typeface="+mn-lt"/>
                <a:ea typeface="+mn-ea"/>
                <a:cs typeface="+mn-cs"/>
              </a:rPr>
              <a:t>dans leur milieu selon eux, et quelles sont les formes de violence qui sont </a:t>
            </a:r>
            <a:r>
              <a:rPr lang="fr" sz="1200" b="1" kern="1200" dirty="0">
                <a:solidFill>
                  <a:schemeClr val="tx1"/>
                </a:solidFill>
                <a:effectLst/>
                <a:latin typeface="+mn-lt"/>
                <a:ea typeface="+mn-ea"/>
                <a:cs typeface="+mn-cs"/>
              </a:rPr>
              <a:t>reconnues par leur système juridique</a:t>
            </a:r>
            <a:r>
              <a:rPr lang="fr" sz="1200" kern="1200" dirty="0">
                <a:solidFill>
                  <a:schemeClr val="tx1"/>
                </a:solidFill>
                <a:effectLst/>
                <a:latin typeface="+mn-lt"/>
                <a:ea typeface="+mn-ea"/>
                <a:cs typeface="+mn-cs"/>
              </a:rPr>
              <a:t>.</a:t>
            </a:r>
          </a:p>
          <a:p>
            <a:pPr rtl="0"/>
            <a:endParaRPr lang="en-GB"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7</a:t>
            </a:fld>
            <a:endParaRPr lang="en-GB"/>
          </a:p>
        </p:txBody>
      </p:sp>
    </p:spTree>
    <p:extLst>
      <p:ext uri="{BB962C8B-B14F-4D97-AF65-F5344CB8AC3E}">
        <p14:creationId xmlns:p14="http://schemas.microsoft.com/office/powerpoint/2010/main" val="200032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8</a:t>
            </a:fld>
            <a:endParaRPr lang="en-GB"/>
          </a:p>
        </p:txBody>
      </p:sp>
    </p:spTree>
    <p:extLst>
      <p:ext uri="{BB962C8B-B14F-4D97-AF65-F5344CB8AC3E}">
        <p14:creationId xmlns:p14="http://schemas.microsoft.com/office/powerpoint/2010/main" val="101412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Cette carte présente une estimation de la violence faite aux femmes au niveau mondial et régional. (Distribuez le </a:t>
            </a:r>
            <a:r>
              <a:rPr lang="fr" sz="1200" b="1" kern="1200" dirty="0">
                <a:solidFill>
                  <a:schemeClr val="tx1"/>
                </a:solidFill>
                <a:effectLst/>
                <a:latin typeface="+mn-lt"/>
                <a:ea typeface="+mn-ea"/>
                <a:cs typeface="+mn-cs"/>
              </a:rPr>
              <a:t>document </a:t>
            </a:r>
            <a:r>
              <a:rPr lang="fr" sz="1200" b="0" kern="1200" dirty="0">
                <a:solidFill>
                  <a:schemeClr val="tx1"/>
                </a:solidFill>
                <a:effectLst/>
                <a:latin typeface="+mn-lt"/>
                <a:ea typeface="+mn-ea"/>
                <a:cs typeface="+mn-cs"/>
              </a:rPr>
              <a:t>intitulé Violence Against Women: Global Picture Health Response for estimates for your region.) Ces chiffres proviennent des données mondiales sur le niveau de la population qui ont été compilées par l’OMS et publiées en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 sz="1200" b="0" kern="1200" dirty="0">
                <a:solidFill>
                  <a:schemeClr val="tx1"/>
                </a:solidFill>
                <a:effectLst/>
                <a:latin typeface="+mn-lt"/>
                <a:ea typeface="+mn-ea"/>
                <a:cs typeface="+mn-cs"/>
              </a:rPr>
              <a:t>Au niveau mondial, les données montrent que </a:t>
            </a:r>
            <a:r>
              <a:rPr lang="fr" sz="1200" b="1" kern="1200" dirty="0">
                <a:solidFill>
                  <a:schemeClr val="tx1"/>
                </a:solidFill>
                <a:effectLst/>
                <a:latin typeface="+mn-lt"/>
                <a:ea typeface="+mn-ea"/>
                <a:cs typeface="+mn-cs"/>
              </a:rPr>
              <a:t>30 % des femmes </a:t>
            </a:r>
            <a:r>
              <a:rPr lang="fr" sz="1200" b="0" kern="1200" dirty="0">
                <a:solidFill>
                  <a:schemeClr val="tx1"/>
                </a:solidFill>
                <a:effectLst/>
                <a:latin typeface="+mn-lt"/>
                <a:ea typeface="+mn-ea"/>
                <a:cs typeface="+mn-cs"/>
              </a:rPr>
              <a:t>- près d’une sur trois - ont subi des violences physiques ou sexuelles de la part d’un partenaire intime au cours de leur vie. Cela varie quelque peu d’une Région de l’OMS à l’autre. Selon les estimations, les Régions OMS où la prévalence est la plus élevée sont l’Asie du Sud-Est et la Méditerranée orientale. Cela dit, même dans les pays à revenu élevé comme les pays d’Amérique du Nord, les pays d’Europe occidentale, l’Australie et la Nouvelle-Zélande, le taux de prévalence estimé demeure élevé et est supérieur à 23 %.  </a:t>
            </a:r>
            <a:endParaRPr lang="en-US" sz="1200" b="1" kern="1200" dirty="0">
              <a:solidFill>
                <a:schemeClr val="tx1"/>
              </a:solidFill>
              <a:effectLst/>
              <a:latin typeface="+mn-lt"/>
              <a:ea typeface="+mn-ea"/>
              <a:cs typeface="+mn-cs"/>
            </a:endParaRPr>
          </a:p>
          <a:p>
            <a:pPr rtl="0"/>
            <a:endParaRPr lang="en-GB" dirty="0"/>
          </a:p>
          <a:p>
            <a:pPr lvl="0" rtl="0"/>
            <a:r>
              <a:rPr lang="fr" sz="1200" b="0" kern="1200" dirty="0">
                <a:solidFill>
                  <a:schemeClr val="tx1"/>
                </a:solidFill>
                <a:effectLst/>
                <a:latin typeface="+mn-lt"/>
                <a:ea typeface="+mn-ea"/>
                <a:cs typeface="+mn-cs"/>
              </a:rPr>
              <a:t>Dans la plupart des populations, </a:t>
            </a:r>
            <a:r>
              <a:rPr lang="fr" sz="1200" b="1" kern="1200" dirty="0">
                <a:solidFill>
                  <a:schemeClr val="tx1"/>
                </a:solidFill>
                <a:effectLst/>
                <a:latin typeface="+mn-lt"/>
                <a:ea typeface="+mn-ea"/>
                <a:cs typeface="+mn-cs"/>
              </a:rPr>
              <a:t>les partenaires intimes</a:t>
            </a:r>
            <a:r>
              <a:rPr lang="fr" sz="1200" b="0" kern="1200" dirty="0">
                <a:solidFill>
                  <a:schemeClr val="tx1"/>
                </a:solidFill>
                <a:effectLst/>
                <a:latin typeface="+mn-lt"/>
                <a:ea typeface="+mn-ea"/>
                <a:cs typeface="+mn-cs"/>
              </a:rPr>
              <a:t> sont les principaux auteurs des actes de violence perpétrés contre les femmes.</a:t>
            </a:r>
            <a:r>
              <a:rPr lang="fr" sz="1200" b="1" kern="1200" dirty="0">
                <a:solidFill>
                  <a:schemeClr val="tx1"/>
                </a:solidFill>
                <a:effectLst/>
                <a:latin typeface="+mn-lt"/>
                <a:ea typeface="+mn-ea"/>
                <a:cs typeface="+mn-cs"/>
              </a:rPr>
              <a:t> </a:t>
            </a:r>
            <a:r>
              <a:rPr lang="fr" sz="1200" b="0" kern="1200" dirty="0">
                <a:solidFill>
                  <a:schemeClr val="tx1"/>
                </a:solidFill>
                <a:effectLst/>
                <a:latin typeface="+mn-lt"/>
                <a:ea typeface="+mn-ea"/>
                <a:cs typeface="+mn-cs"/>
              </a:rPr>
              <a:t>Bien qu’il puisse être difficile pour nous d’imaginer qu’un partenaire puisse exercer de la violence à l’égard de sa conjointe, il est important de se rappeler que le partenaire </a:t>
            </a:r>
            <a:r>
              <a:rPr lang="fr" sz="1200" b="1" kern="1200" dirty="0">
                <a:solidFill>
                  <a:schemeClr val="tx1"/>
                </a:solidFill>
                <a:effectLst/>
                <a:latin typeface="+mn-lt"/>
                <a:ea typeface="+mn-ea"/>
                <a:cs typeface="+mn-cs"/>
              </a:rPr>
              <a:t>représente souvent la plus grande menace contre la sécurité de la femme.</a:t>
            </a:r>
            <a:endParaRPr lang="en-US" sz="1200" b="1"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9</a:t>
            </a:fld>
            <a:endParaRPr lang="en-GB"/>
          </a:p>
        </p:txBody>
      </p:sp>
    </p:spTree>
    <p:extLst>
      <p:ext uri="{BB962C8B-B14F-4D97-AF65-F5344CB8AC3E}">
        <p14:creationId xmlns:p14="http://schemas.microsoft.com/office/powerpoint/2010/main" val="282025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La violence sexuelle perpétrée par </a:t>
            </a:r>
            <a:r>
              <a:rPr lang="fr" b="1" dirty="0"/>
              <a:t>une personne autre qu’un partenaire</a:t>
            </a:r>
            <a:r>
              <a:rPr lang="fr" dirty="0"/>
              <a:t> est moins courante, et il existe beaucoup moins de résultats d’études sur la violence sexuelle perpétrée par une personne autre que le partenaire. Mais au niveau mondial, le taux de violence sexuelle perpétrée par une personne autre que le partenaire est estimé à 7 %. Dans les pays à revenu élevé, le taux estimé est légèrement supérieur à 12 % et en Afrique, il est de 12 % environ. </a:t>
            </a:r>
          </a:p>
          <a:p>
            <a:pPr rtl="0"/>
            <a:endParaRPr lang="en-US" dirty="0"/>
          </a:p>
          <a:p>
            <a:pPr rtl="0"/>
            <a:r>
              <a:rPr lang="fr" dirty="0"/>
              <a:t>De plus en plus de pays recueillent des données sur cette forme de violence via des enquêtes, et l’on devrait disposer de meilleures estimations dans le futur, y compris concernant la Région de la méditerranée orientale qui n’apparaît pas ici, faute de données. </a:t>
            </a:r>
          </a:p>
        </p:txBody>
      </p:sp>
      <p:sp>
        <p:nvSpPr>
          <p:cNvPr id="4" name="Slide Number Placeholder 3"/>
          <p:cNvSpPr>
            <a:spLocks noGrp="1"/>
          </p:cNvSpPr>
          <p:nvPr>
            <p:ph type="sldNum" sz="quarter" idx="10"/>
          </p:nvPr>
        </p:nvSpPr>
        <p:spPr/>
        <p:txBody>
          <a:bodyPr rtlCol="0"/>
          <a:lstStyle/>
          <a:p>
            <a:pPr rtl="0"/>
            <a:fld id="{36C9EBEB-0CBE-478D-9173-580607AF1F85}" type="slidenum">
              <a:rPr lang="en-GB" smtClean="0"/>
              <a:pPr rtl="0"/>
              <a:t>10</a:t>
            </a:fld>
            <a:endParaRPr lang="en-GB"/>
          </a:p>
        </p:txBody>
      </p:sp>
    </p:spTree>
    <p:extLst>
      <p:ext uri="{BB962C8B-B14F-4D97-AF65-F5344CB8AC3E}">
        <p14:creationId xmlns:p14="http://schemas.microsoft.com/office/powerpoint/2010/main" val="74117622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rtlCol="0" anchor="b"/>
          <a:lstStyle>
            <a:lvl1pPr algn="ctr">
              <a:defRPr sz="6000"/>
            </a:lvl1pPr>
          </a:lstStyle>
          <a:p>
            <a:pPr rtl="0"/>
            <a:r>
              <a:rPr lang="fr"/>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rtlCol="0">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grpSp>
        <p:nvGrpSpPr>
          <p:cNvPr id="4" name="Group 3">
            <a:extLst>
              <a:ext uri="{FF2B5EF4-FFF2-40B4-BE49-F238E27FC236}">
                <a16:creationId xmlns:a16="http://schemas.microsoft.com/office/drawing/2014/main" id="{CAB4FDF2-F092-BAC2-0CA3-386A05B0776B}"/>
              </a:ext>
            </a:extLst>
          </p:cNvPr>
          <p:cNvGrpSpPr/>
          <p:nvPr userDrawn="1"/>
        </p:nvGrpSpPr>
        <p:grpSpPr>
          <a:xfrm>
            <a:off x="258946" y="104554"/>
            <a:ext cx="3925127" cy="2766237"/>
            <a:chOff x="258946" y="104554"/>
            <a:chExt cx="3925127" cy="2766237"/>
          </a:xfrm>
        </p:grpSpPr>
        <p:sp>
          <p:nvSpPr>
            <p:cNvPr id="5" name="Rectangle 2">
              <a:extLst>
                <a:ext uri="{FF2B5EF4-FFF2-40B4-BE49-F238E27FC236}">
                  <a16:creationId xmlns:a16="http://schemas.microsoft.com/office/drawing/2014/main" id="{C7A09891-D938-F56F-6824-29F48DC74BDA}"/>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1AAAA6-23A2-8DA3-C30C-03097907E608}"/>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fr"/>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4" name="Footer Placeholder 4">
            <a:extLst>
              <a:ext uri="{FF2B5EF4-FFF2-40B4-BE49-F238E27FC236}">
                <a16:creationId xmlns:a16="http://schemas.microsoft.com/office/drawing/2014/main" id="{76F81CCB-9E13-ECD7-17B6-98CD08DE5FA0}"/>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a:t>
            </a:r>
            <a:r>
              <a:rPr lang="en-GB" dirty="0" err="1"/>
              <a:t>violences</a:t>
            </a:r>
            <a:r>
              <a:rPr lang="en-GB" dirty="0"/>
              <a:t> :</a:t>
            </a:r>
          </a:p>
          <a:p>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fr"/>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rtlCol="0">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fr"/>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9" name="Slide Number Placeholder 8"/>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pPr rtl="0"/>
            <a:fld id="{2D8ED6E9-3817-564D-8B05-0796ED399B7D}" type="slidenum">
              <a:rPr lang="de-DE" smtClean="0"/>
              <a:pPr rtl="0"/>
              <a:t>‹#›</a:t>
            </a:fld>
            <a:endParaRPr lang="de-DE" dirty="0"/>
          </a:p>
        </p:txBody>
      </p:sp>
      <p:sp>
        <p:nvSpPr>
          <p:cNvPr id="4" name="Footer Placeholder 4">
            <a:extLst>
              <a:ext uri="{FF2B5EF4-FFF2-40B4-BE49-F238E27FC236}">
                <a16:creationId xmlns:a16="http://schemas.microsoft.com/office/drawing/2014/main" id="{427BA317-BA20-EA1C-803E-A8F734914788}"/>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a:t>
            </a:r>
            <a:r>
              <a:rPr lang="en-GB" dirty="0" err="1"/>
              <a:t>violences</a:t>
            </a:r>
            <a:r>
              <a:rPr lang="en-GB" dirty="0"/>
              <a:t> :</a:t>
            </a:r>
          </a:p>
          <a:p>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uizNPowuMY"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10BE-18FE-794F-B47C-8BD56BF5690F}"/>
              </a:ext>
            </a:extLst>
          </p:cNvPr>
          <p:cNvSpPr>
            <a:spLocks noGrp="1"/>
          </p:cNvSpPr>
          <p:nvPr>
            <p:ph type="ctrTitle"/>
          </p:nvPr>
        </p:nvSpPr>
        <p:spPr>
          <a:xfrm>
            <a:off x="4838629" y="1249430"/>
            <a:ext cx="4105671" cy="1059729"/>
          </a:xfrm>
        </p:spPr>
        <p:txBody>
          <a:bodyPr rtlCol="0">
            <a:normAutofit/>
          </a:bodyPr>
          <a:lstStyle/>
          <a:p>
            <a:pPr rtl="0"/>
            <a:r>
              <a:rPr lang="fr" sz="5400">
                <a:solidFill>
                  <a:schemeClr val="accent2"/>
                </a:solidFill>
              </a:rPr>
              <a:t>Module 1</a:t>
            </a:r>
            <a:endParaRPr lang="fr" sz="5400" dirty="0">
              <a:solidFill>
                <a:schemeClr val="accent2"/>
              </a:solidFill>
            </a:endParaRPr>
          </a:p>
        </p:txBody>
      </p:sp>
      <p:sp>
        <p:nvSpPr>
          <p:cNvPr id="3" name="Subtitle 2">
            <a:extLst>
              <a:ext uri="{FF2B5EF4-FFF2-40B4-BE49-F238E27FC236}">
                <a16:creationId xmlns:a16="http://schemas.microsoft.com/office/drawing/2014/main" id="{AECF61CD-4E7D-BB4A-B22D-B1AE43B98506}"/>
              </a:ext>
            </a:extLst>
          </p:cNvPr>
          <p:cNvSpPr>
            <a:spLocks noGrp="1"/>
          </p:cNvSpPr>
          <p:nvPr>
            <p:ph type="subTitle" idx="1"/>
          </p:nvPr>
        </p:nvSpPr>
        <p:spPr>
          <a:xfrm>
            <a:off x="5245099" y="2191873"/>
            <a:ext cx="3538683" cy="2308324"/>
          </a:xfrm>
        </p:spPr>
        <p:txBody>
          <a:bodyPr rtlCol="0" anchor="b">
            <a:normAutofit/>
          </a:bodyPr>
          <a:lstStyle/>
          <a:p>
            <a:pPr rtl="0"/>
            <a:r>
              <a:rPr lang="fr" sz="3000" dirty="0">
                <a:ea typeface="+mj-ea"/>
                <a:cs typeface="+mj-cs"/>
              </a:rPr>
              <a:t>Comprendre la violence faite aux femmes en tant que problème de santé publique</a:t>
            </a:r>
          </a:p>
        </p:txBody>
      </p:sp>
      <p:grpSp>
        <p:nvGrpSpPr>
          <p:cNvPr id="10" name="Group 9">
            <a:extLst>
              <a:ext uri="{FF2B5EF4-FFF2-40B4-BE49-F238E27FC236}">
                <a16:creationId xmlns:a16="http://schemas.microsoft.com/office/drawing/2014/main" id="{C1B007FA-9CFD-AA49-33C5-153425C7BD27}"/>
              </a:ext>
            </a:extLst>
          </p:cNvPr>
          <p:cNvGrpSpPr/>
          <p:nvPr/>
        </p:nvGrpSpPr>
        <p:grpSpPr>
          <a:xfrm>
            <a:off x="258946" y="104554"/>
            <a:ext cx="3925127" cy="2766237"/>
            <a:chOff x="258946" y="104554"/>
            <a:chExt cx="3925127" cy="2766237"/>
          </a:xfrm>
        </p:grpSpPr>
        <p:sp>
          <p:nvSpPr>
            <p:cNvPr id="9" name="Rectangle 2">
              <a:extLst>
                <a:ext uri="{FF2B5EF4-FFF2-40B4-BE49-F238E27FC236}">
                  <a16:creationId xmlns:a16="http://schemas.microsoft.com/office/drawing/2014/main" id="{B811B72E-6B93-DC82-0909-46A7268BC5C5}"/>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3AD4128-706B-B48D-77FD-D5F6DB1D9044}"/>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7" name="Picture 2" descr="WHO-FR-C-H_th">
            <a:extLst>
              <a:ext uri="{FF2B5EF4-FFF2-40B4-BE49-F238E27FC236}">
                <a16:creationId xmlns:a16="http://schemas.microsoft.com/office/drawing/2014/main" id="{DCBA9C32-B826-A629-88DB-80C3E98A6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48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r>
              <a:rPr lang="en-GB" dirty="0"/>
              <a:t>10</a:t>
            </a:r>
          </a:p>
        </p:txBody>
      </p:sp>
      <p:sp>
        <p:nvSpPr>
          <p:cNvPr id="7" name="Title 6">
            <a:extLst>
              <a:ext uri="{FF2B5EF4-FFF2-40B4-BE49-F238E27FC236}">
                <a16:creationId xmlns:a16="http://schemas.microsoft.com/office/drawing/2014/main" id="{C18089A5-128C-984C-B257-76CD502B60C2}"/>
              </a:ext>
            </a:extLst>
          </p:cNvPr>
          <p:cNvSpPr>
            <a:spLocks noGrp="1"/>
          </p:cNvSpPr>
          <p:nvPr>
            <p:ph type="title" idx="4294967295"/>
          </p:nvPr>
        </p:nvSpPr>
        <p:spPr>
          <a:xfrm>
            <a:off x="214472" y="299796"/>
            <a:ext cx="8715056" cy="1067599"/>
          </a:xfrm>
        </p:spPr>
        <p:txBody>
          <a:bodyPr rtlCol="0" anchor="ctr">
            <a:normAutofit fontScale="90000"/>
          </a:bodyPr>
          <a:lstStyle/>
          <a:p>
            <a:pPr rtl="0"/>
            <a:r>
              <a:rPr lang="fr" sz="3600" dirty="0"/>
              <a:t>7 % des femmes dans le monde ont été victimes d’actes de violence sexuelle</a:t>
            </a:r>
          </a:p>
        </p:txBody>
      </p:sp>
      <p:graphicFrame>
        <p:nvGraphicFramePr>
          <p:cNvPr id="3" name="Chart 2">
            <a:extLst>
              <a:ext uri="{FF2B5EF4-FFF2-40B4-BE49-F238E27FC236}">
                <a16:creationId xmlns:a16="http://schemas.microsoft.com/office/drawing/2014/main" id="{54D7029B-4938-1C41-927A-DE5162AC05EF}"/>
              </a:ext>
            </a:extLst>
          </p:cNvPr>
          <p:cNvGraphicFramePr/>
          <p:nvPr>
            <p:extLst>
              <p:ext uri="{D42A27DB-BD31-4B8C-83A1-F6EECF244321}">
                <p14:modId xmlns:p14="http://schemas.microsoft.com/office/powerpoint/2010/main" val="3294150580"/>
              </p:ext>
            </p:extLst>
          </p:nvPr>
        </p:nvGraphicFramePr>
        <p:xfrm>
          <a:off x="-451262" y="1502260"/>
          <a:ext cx="9963398" cy="458525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22939B4-42F1-CF4B-97D0-ACF923A84F2A}"/>
              </a:ext>
            </a:extLst>
          </p:cNvPr>
          <p:cNvSpPr txBox="1"/>
          <p:nvPr/>
        </p:nvSpPr>
        <p:spPr>
          <a:xfrm>
            <a:off x="614629" y="1367394"/>
            <a:ext cx="8529371" cy="646331"/>
          </a:xfrm>
          <a:prstGeom prst="rect">
            <a:avLst/>
          </a:prstGeom>
          <a:noFill/>
        </p:spPr>
        <p:txBody>
          <a:bodyPr wrap="square" rtlCol="0">
            <a:spAutoFit/>
          </a:bodyPr>
          <a:lstStyle/>
          <a:p>
            <a:pPr algn="ctr" rtl="0"/>
            <a:r>
              <a:rPr lang="fr" b="1" dirty="0"/>
              <a:t>Violence sexuelle exercée par une personne autre que le partenaire, 2010</a:t>
            </a:r>
          </a:p>
          <a:p>
            <a:pPr algn="ctr" rtl="0"/>
            <a:r>
              <a:rPr lang="fr" b="1" dirty="0"/>
              <a:t>au niveau mondial et selon le revenu par région de l’OMS, de 15 à 16 ans (total)</a:t>
            </a:r>
          </a:p>
        </p:txBody>
      </p:sp>
      <p:sp>
        <p:nvSpPr>
          <p:cNvPr id="2" name="Footer Placeholder 4">
            <a:extLst>
              <a:ext uri="{FF2B5EF4-FFF2-40B4-BE49-F238E27FC236}">
                <a16:creationId xmlns:a16="http://schemas.microsoft.com/office/drawing/2014/main" id="{6AFFEC28-2FA3-29FE-634B-46D371C0F5FE}"/>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Prise</a:t>
            </a:r>
            <a:r>
              <a:rPr lang="en-GB" dirty="0"/>
              <a:t>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
        <p:nvSpPr>
          <p:cNvPr id="8" name="TextBox 7">
            <a:extLst>
              <a:ext uri="{FF2B5EF4-FFF2-40B4-BE49-F238E27FC236}">
                <a16:creationId xmlns:a16="http://schemas.microsoft.com/office/drawing/2014/main" id="{21770EC9-C82C-1654-22F1-78A58828DD89}"/>
              </a:ext>
            </a:extLst>
          </p:cNvPr>
          <p:cNvSpPr txBox="1"/>
          <p:nvPr/>
        </p:nvSpPr>
        <p:spPr>
          <a:xfrm rot="16200000">
            <a:off x="-1978685" y="3244334"/>
            <a:ext cx="4572000" cy="369332"/>
          </a:xfrm>
          <a:prstGeom prst="rect">
            <a:avLst/>
          </a:prstGeom>
          <a:noFill/>
        </p:spPr>
        <p:txBody>
          <a:bodyPr wrap="square">
            <a:spAutoFit/>
          </a:bodyPr>
          <a:lstStyle/>
          <a:p>
            <a:pPr algn="ctr" rtl="0">
              <a:defRPr sz="1600" b="1" i="0" u="none" strike="noStrike" kern="1200" spc="0" baseline="0">
                <a:solidFill>
                  <a:srgbClr val="000000">
                    <a:lumMod val="65000"/>
                    <a:lumOff val="35000"/>
                  </a:srgbClr>
                </a:solidFill>
                <a:latin typeface="+mn-lt"/>
                <a:ea typeface="+mn-ea"/>
                <a:cs typeface="+mn-cs"/>
              </a:defRPr>
            </a:pPr>
            <a:r>
              <a:rPr lang="en-US" sz="1800" dirty="0" err="1"/>
              <a:t>Prévalence</a:t>
            </a:r>
            <a:r>
              <a:rPr lang="en-US" sz="1800" baseline="0" dirty="0"/>
              <a:t> (%</a:t>
            </a:r>
            <a:r>
              <a:rPr lang="en-US" sz="1800" dirty="0"/>
              <a:t>)</a:t>
            </a:r>
          </a:p>
        </p:txBody>
      </p:sp>
      <p:graphicFrame>
        <p:nvGraphicFramePr>
          <p:cNvPr id="10" name="Table 9">
            <a:extLst>
              <a:ext uri="{FF2B5EF4-FFF2-40B4-BE49-F238E27FC236}">
                <a16:creationId xmlns:a16="http://schemas.microsoft.com/office/drawing/2014/main" id="{D344F66D-76F0-8C4C-1718-3EE8719BA819}"/>
              </a:ext>
            </a:extLst>
          </p:cNvPr>
          <p:cNvGraphicFramePr>
            <a:graphicFrameLocks noGrp="1"/>
          </p:cNvGraphicFramePr>
          <p:nvPr>
            <p:extLst>
              <p:ext uri="{D42A27DB-BD31-4B8C-83A1-F6EECF244321}">
                <p14:modId xmlns:p14="http://schemas.microsoft.com/office/powerpoint/2010/main" val="792794298"/>
              </p:ext>
            </p:extLst>
          </p:nvPr>
        </p:nvGraphicFramePr>
        <p:xfrm>
          <a:off x="906483" y="5255762"/>
          <a:ext cx="8114869" cy="929640"/>
        </p:xfrm>
        <a:graphic>
          <a:graphicData uri="http://schemas.openxmlformats.org/drawingml/2006/table">
            <a:tbl>
              <a:tblPr>
                <a:tableStyleId>{5C22544A-7EE6-4342-B048-85BDC9FD1C3A}</a:tableStyleId>
              </a:tblPr>
              <a:tblGrid>
                <a:gridCol w="1159267">
                  <a:extLst>
                    <a:ext uri="{9D8B030D-6E8A-4147-A177-3AD203B41FA5}">
                      <a16:colId xmlns:a16="http://schemas.microsoft.com/office/drawing/2014/main" val="4138435693"/>
                    </a:ext>
                  </a:extLst>
                </a:gridCol>
                <a:gridCol w="1159267">
                  <a:extLst>
                    <a:ext uri="{9D8B030D-6E8A-4147-A177-3AD203B41FA5}">
                      <a16:colId xmlns:a16="http://schemas.microsoft.com/office/drawing/2014/main" val="1085145013"/>
                    </a:ext>
                  </a:extLst>
                </a:gridCol>
                <a:gridCol w="1159267">
                  <a:extLst>
                    <a:ext uri="{9D8B030D-6E8A-4147-A177-3AD203B41FA5}">
                      <a16:colId xmlns:a16="http://schemas.microsoft.com/office/drawing/2014/main" val="3101339560"/>
                    </a:ext>
                  </a:extLst>
                </a:gridCol>
                <a:gridCol w="1159267">
                  <a:extLst>
                    <a:ext uri="{9D8B030D-6E8A-4147-A177-3AD203B41FA5}">
                      <a16:colId xmlns:a16="http://schemas.microsoft.com/office/drawing/2014/main" val="1151150308"/>
                    </a:ext>
                  </a:extLst>
                </a:gridCol>
                <a:gridCol w="1159267">
                  <a:extLst>
                    <a:ext uri="{9D8B030D-6E8A-4147-A177-3AD203B41FA5}">
                      <a16:colId xmlns:a16="http://schemas.microsoft.com/office/drawing/2014/main" val="3838737932"/>
                    </a:ext>
                  </a:extLst>
                </a:gridCol>
                <a:gridCol w="1159267">
                  <a:extLst>
                    <a:ext uri="{9D8B030D-6E8A-4147-A177-3AD203B41FA5}">
                      <a16:colId xmlns:a16="http://schemas.microsoft.com/office/drawing/2014/main" val="130657046"/>
                    </a:ext>
                  </a:extLst>
                </a:gridCol>
                <a:gridCol w="1159267">
                  <a:extLst>
                    <a:ext uri="{9D8B030D-6E8A-4147-A177-3AD203B41FA5}">
                      <a16:colId xmlns:a16="http://schemas.microsoft.com/office/drawing/2014/main" val="659572168"/>
                    </a:ext>
                  </a:extLst>
                </a:gridCol>
              </a:tblGrid>
              <a:tr h="370840">
                <a:tc>
                  <a:txBody>
                    <a:bodyPr/>
                    <a:lstStyle/>
                    <a:p>
                      <a:pPr algn="ctr"/>
                      <a:r>
                        <a:rPr lang="en-US" sz="1100" dirty="0">
                          <a:solidFill>
                            <a:schemeClr val="tx1"/>
                          </a:solidFill>
                        </a:rPr>
                        <a:t>Au </a:t>
                      </a:r>
                      <a:r>
                        <a:rPr lang="en-US" sz="1100" dirty="0" err="1">
                          <a:solidFill>
                            <a:schemeClr val="tx1"/>
                          </a:solidFill>
                        </a:rPr>
                        <a:t>niveau</a:t>
                      </a:r>
                      <a:r>
                        <a:rPr lang="en-US" sz="1100" dirty="0">
                          <a:solidFill>
                            <a:schemeClr val="tx1"/>
                          </a:solidFill>
                        </a:rPr>
                        <a:t> </a:t>
                      </a:r>
                      <a:r>
                        <a:rPr lang="en-US" sz="1100" dirty="0" err="1">
                          <a:solidFill>
                            <a:schemeClr val="tx1"/>
                          </a:solidFill>
                        </a:rPr>
                        <a:t>mondial</a:t>
                      </a:r>
                      <a:endParaRPr lang="en-US" sz="11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élevé</a:t>
                      </a:r>
                      <a:r>
                        <a:rPr lang="en-US" sz="1100" dirty="0">
                          <a:solidFill>
                            <a:schemeClr val="tx1"/>
                          </a:solidFill>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a:t>
                      </a:r>
                      <a:r>
                        <a:rPr lang="en-US" sz="1100" dirty="0" err="1">
                          <a:solidFill>
                            <a:schemeClr val="tx1"/>
                          </a:solidFill>
                        </a:rPr>
                        <a:t>d’Afrique</a:t>
                      </a:r>
                      <a:r>
                        <a:rPr lang="en-US" sz="1100" dirty="0">
                          <a:solidFill>
                            <a:schemeClr val="tx1"/>
                          </a:solidFill>
                        </a:rPr>
                        <a:t>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faible</a:t>
                      </a:r>
                      <a:r>
                        <a:rPr lang="en-US" sz="1100" dirty="0">
                          <a:solidFill>
                            <a:schemeClr val="tx1"/>
                          </a:solidFill>
                        </a:rPr>
                        <a:t> </a:t>
                      </a:r>
                      <a:r>
                        <a:rPr lang="en-US" sz="1100" dirty="0" err="1">
                          <a:solidFill>
                            <a:schemeClr val="tx1"/>
                          </a:solidFill>
                        </a:rPr>
                        <a:t>ou</a:t>
                      </a:r>
                      <a:r>
                        <a:rPr lang="en-US" sz="1100" dirty="0">
                          <a:solidFill>
                            <a:schemeClr val="tx1"/>
                          </a:solidFill>
                        </a:rPr>
                        <a:t> </a:t>
                      </a:r>
                      <a:r>
                        <a:rPr lang="en-US" sz="1100" dirty="0" err="1">
                          <a:solidFill>
                            <a:schemeClr val="tx1"/>
                          </a:solidFill>
                        </a:rPr>
                        <a:t>intermédiaire</a:t>
                      </a:r>
                      <a:r>
                        <a:rPr lang="en-US" sz="1100" dirty="0">
                          <a:solidFill>
                            <a:schemeClr val="tx1"/>
                          </a:solidFill>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a:t>
                      </a:r>
                      <a:r>
                        <a:rPr lang="en-US" sz="1100" dirty="0" err="1">
                          <a:solidFill>
                            <a:schemeClr val="tx1"/>
                          </a:solidFill>
                        </a:rPr>
                        <a:t>d’Amérique</a:t>
                      </a:r>
                      <a:r>
                        <a:rPr lang="en-US" sz="1100" dirty="0">
                          <a:solidFill>
                            <a:schemeClr val="tx1"/>
                          </a:solidFill>
                        </a:rPr>
                        <a:t>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faible</a:t>
                      </a:r>
                      <a:r>
                        <a:rPr lang="en-US" sz="1100" dirty="0">
                          <a:solidFill>
                            <a:schemeClr val="tx1"/>
                          </a:solidFill>
                        </a:rPr>
                        <a:t> </a:t>
                      </a:r>
                      <a:r>
                        <a:rPr lang="en-US" sz="1100" dirty="0" err="1">
                          <a:solidFill>
                            <a:schemeClr val="tx1"/>
                          </a:solidFill>
                        </a:rPr>
                        <a:t>ou</a:t>
                      </a:r>
                      <a:r>
                        <a:rPr lang="en-US" sz="1100" dirty="0">
                          <a:solidFill>
                            <a:schemeClr val="tx1"/>
                          </a:solidFill>
                        </a:rPr>
                        <a:t> </a:t>
                      </a:r>
                      <a:r>
                        <a:rPr lang="en-US" sz="1100" dirty="0" err="1">
                          <a:solidFill>
                            <a:schemeClr val="tx1"/>
                          </a:solidFill>
                        </a:rPr>
                        <a:t>intermédiaire</a:t>
                      </a:r>
                      <a:endParaRPr lang="en-US" sz="11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a:t>
                      </a:r>
                      <a:r>
                        <a:rPr lang="en-US" sz="1100" dirty="0" err="1">
                          <a:solidFill>
                            <a:schemeClr val="tx1"/>
                          </a:solidFill>
                        </a:rPr>
                        <a:t>d’Europe</a:t>
                      </a:r>
                      <a:r>
                        <a:rPr lang="en-US" sz="1100" dirty="0">
                          <a:solidFill>
                            <a:schemeClr val="tx1"/>
                          </a:solidFill>
                        </a:rPr>
                        <a:t>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faible</a:t>
                      </a:r>
                      <a:r>
                        <a:rPr lang="en-US" sz="1100" dirty="0">
                          <a:solidFill>
                            <a:schemeClr val="tx1"/>
                          </a:solidFill>
                        </a:rPr>
                        <a:t> </a:t>
                      </a:r>
                      <a:r>
                        <a:rPr lang="en-US" sz="1100" dirty="0" err="1">
                          <a:solidFill>
                            <a:schemeClr val="tx1"/>
                          </a:solidFill>
                        </a:rPr>
                        <a:t>ou</a:t>
                      </a:r>
                      <a:r>
                        <a:rPr lang="en-US" sz="1100" dirty="0">
                          <a:solidFill>
                            <a:schemeClr val="tx1"/>
                          </a:solidFill>
                        </a:rPr>
                        <a:t> </a:t>
                      </a:r>
                      <a:r>
                        <a:rPr lang="en-US" sz="1100" dirty="0" err="1">
                          <a:solidFill>
                            <a:schemeClr val="tx1"/>
                          </a:solidFill>
                        </a:rPr>
                        <a:t>intermédiaire</a:t>
                      </a:r>
                      <a:endParaRPr lang="en-US" sz="11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a:t>
                      </a:r>
                      <a:r>
                        <a:rPr lang="en-US" sz="1100" dirty="0" err="1">
                          <a:solidFill>
                            <a:schemeClr val="tx1"/>
                          </a:solidFill>
                        </a:rPr>
                        <a:t>d’Asie</a:t>
                      </a:r>
                      <a:r>
                        <a:rPr lang="en-US" sz="1100" dirty="0">
                          <a:solidFill>
                            <a:schemeClr val="tx1"/>
                          </a:solidFill>
                        </a:rPr>
                        <a:t> du Sud-Est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faible</a:t>
                      </a:r>
                      <a:r>
                        <a:rPr lang="en-US" sz="1100" dirty="0">
                          <a:solidFill>
                            <a:schemeClr val="tx1"/>
                          </a:solidFill>
                        </a:rPr>
                        <a:t> </a:t>
                      </a:r>
                      <a:r>
                        <a:rPr lang="en-US" sz="1100" dirty="0" err="1">
                          <a:solidFill>
                            <a:schemeClr val="tx1"/>
                          </a:solidFill>
                        </a:rPr>
                        <a:t>ou</a:t>
                      </a:r>
                      <a:r>
                        <a:rPr lang="en-US" sz="1100" dirty="0">
                          <a:solidFill>
                            <a:schemeClr val="tx1"/>
                          </a:solidFill>
                        </a:rPr>
                        <a:t> </a:t>
                      </a:r>
                      <a:r>
                        <a:rPr lang="en-US" sz="1100" dirty="0" err="1">
                          <a:solidFill>
                            <a:schemeClr val="tx1"/>
                          </a:solidFill>
                        </a:rPr>
                        <a:t>intermédiaire</a:t>
                      </a:r>
                      <a:endParaRPr lang="en-US" sz="11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Dans les pays du </a:t>
                      </a:r>
                      <a:r>
                        <a:rPr lang="en-US" sz="1100" dirty="0" err="1">
                          <a:solidFill>
                            <a:schemeClr val="tx1"/>
                          </a:solidFill>
                        </a:rPr>
                        <a:t>Pacifique</a:t>
                      </a:r>
                      <a:r>
                        <a:rPr lang="en-US" sz="1100" dirty="0">
                          <a:solidFill>
                            <a:schemeClr val="tx1"/>
                          </a:solidFill>
                        </a:rPr>
                        <a:t> occidental  </a:t>
                      </a:r>
                      <a:r>
                        <a:rPr lang="en-US" sz="1100" dirty="0" err="1">
                          <a:solidFill>
                            <a:schemeClr val="tx1"/>
                          </a:solidFill>
                        </a:rPr>
                        <a:t>à</a:t>
                      </a:r>
                      <a:r>
                        <a:rPr lang="en-US" sz="1100" dirty="0">
                          <a:solidFill>
                            <a:schemeClr val="tx1"/>
                          </a:solidFill>
                        </a:rPr>
                        <a:t> </a:t>
                      </a:r>
                      <a:r>
                        <a:rPr lang="en-US" sz="1100" dirty="0" err="1">
                          <a:solidFill>
                            <a:schemeClr val="tx1"/>
                          </a:solidFill>
                        </a:rPr>
                        <a:t>revenu</a:t>
                      </a:r>
                      <a:r>
                        <a:rPr lang="en-US" sz="1100" dirty="0">
                          <a:solidFill>
                            <a:schemeClr val="tx1"/>
                          </a:solidFill>
                        </a:rPr>
                        <a:t> </a:t>
                      </a:r>
                      <a:r>
                        <a:rPr lang="en-US" sz="1100" dirty="0" err="1">
                          <a:solidFill>
                            <a:schemeClr val="tx1"/>
                          </a:solidFill>
                        </a:rPr>
                        <a:t>faible</a:t>
                      </a:r>
                      <a:r>
                        <a:rPr lang="en-US" sz="1100" dirty="0">
                          <a:solidFill>
                            <a:schemeClr val="tx1"/>
                          </a:solidFill>
                        </a:rPr>
                        <a:t> </a:t>
                      </a:r>
                      <a:r>
                        <a:rPr lang="en-US" sz="1100" dirty="0" err="1">
                          <a:solidFill>
                            <a:schemeClr val="tx1"/>
                          </a:solidFill>
                        </a:rPr>
                        <a:t>ou</a:t>
                      </a:r>
                      <a:r>
                        <a:rPr lang="en-US" sz="1100" dirty="0">
                          <a:solidFill>
                            <a:schemeClr val="tx1"/>
                          </a:solidFill>
                        </a:rPr>
                        <a:t> </a:t>
                      </a:r>
                      <a:r>
                        <a:rPr lang="en-US" sz="1100" dirty="0" err="1">
                          <a:solidFill>
                            <a:schemeClr val="tx1"/>
                          </a:solidFill>
                        </a:rPr>
                        <a:t>intermédiaire</a:t>
                      </a:r>
                      <a:endParaRPr lang="en-US" sz="11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7618386"/>
                  </a:ext>
                </a:extLst>
              </a:tr>
            </a:tbl>
          </a:graphicData>
        </a:graphic>
      </p:graphicFrame>
    </p:spTree>
    <p:extLst>
      <p:ext uri="{BB962C8B-B14F-4D97-AF65-F5344CB8AC3E}">
        <p14:creationId xmlns:p14="http://schemas.microsoft.com/office/powerpoint/2010/main" val="290996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5D91-7EAF-3A47-B9D7-A27ED542CDEC}"/>
              </a:ext>
            </a:extLst>
          </p:cNvPr>
          <p:cNvSpPr>
            <a:spLocks noGrp="1"/>
          </p:cNvSpPr>
          <p:nvPr>
            <p:ph type="title"/>
          </p:nvPr>
        </p:nvSpPr>
        <p:spPr>
          <a:xfrm>
            <a:off x="628650" y="365126"/>
            <a:ext cx="7886700" cy="1056723"/>
          </a:xfrm>
        </p:spPr>
        <p:txBody>
          <a:bodyPr rtlCol="0">
            <a:normAutofit fontScale="90000"/>
          </a:bodyPr>
          <a:lstStyle/>
          <a:p>
            <a:pPr rtl="0"/>
            <a:r>
              <a:rPr lang="fr" sz="4000" dirty="0"/>
              <a:t>[Ajoutez des données sur la prévalence à votre niveau local]</a:t>
            </a:r>
          </a:p>
        </p:txBody>
      </p:sp>
      <p:sp>
        <p:nvSpPr>
          <p:cNvPr id="7" name="Content Placeholder 6">
            <a:extLst>
              <a:ext uri="{FF2B5EF4-FFF2-40B4-BE49-F238E27FC236}">
                <a16:creationId xmlns:a16="http://schemas.microsoft.com/office/drawing/2014/main" id="{F08E63C6-3B25-8B48-AB28-9D22D1FA6344}"/>
              </a:ext>
            </a:extLst>
          </p:cNvPr>
          <p:cNvSpPr>
            <a:spLocks noGrp="1"/>
          </p:cNvSpPr>
          <p:nvPr>
            <p:ph idx="1"/>
          </p:nvPr>
        </p:nvSpPr>
        <p:spPr>
          <a:xfrm>
            <a:off x="628649" y="1442908"/>
            <a:ext cx="7886700" cy="4644603"/>
          </a:xfrm>
        </p:spPr>
        <p:txBody>
          <a:bodyPr rtlCol="0"/>
          <a:lstStyle/>
          <a:p>
            <a:pPr rtl="0"/>
            <a:endParaRPr lang="en-GB" dirty="0"/>
          </a:p>
        </p:txBody>
      </p:sp>
      <p:sp>
        <p:nvSpPr>
          <p:cNvPr id="4" name="Slide Number Placeholder 3"/>
          <p:cNvSpPr>
            <a:spLocks noGrp="1"/>
          </p:cNvSpPr>
          <p:nvPr>
            <p:ph type="sldNum" sz="quarter" idx="12"/>
          </p:nvPr>
        </p:nvSpPr>
        <p:spPr/>
        <p:txBody>
          <a:bodyPr rtlCol="0"/>
          <a:lstStyle/>
          <a:p>
            <a:pPr rtl="0"/>
            <a:r>
              <a:rPr lang="en-GB" dirty="0"/>
              <a:t>11</a:t>
            </a:r>
          </a:p>
        </p:txBody>
      </p:sp>
      <p:sp>
        <p:nvSpPr>
          <p:cNvPr id="3" name="Footer Placeholder 4">
            <a:extLst>
              <a:ext uri="{FF2B5EF4-FFF2-40B4-BE49-F238E27FC236}">
                <a16:creationId xmlns:a16="http://schemas.microsoft.com/office/drawing/2014/main" id="{EE3B2CCF-D767-9A50-9994-AC8DD262F58D}"/>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71614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589792"/>
            <a:ext cx="9144000" cy="384721"/>
          </a:xfrm>
          <a:prstGeom prst="rect">
            <a:avLst/>
          </a:prstGeom>
          <a:noFill/>
        </p:spPr>
        <p:txBody>
          <a:bodyPr wrap="square" rtlCol="0">
            <a:spAutoFit/>
          </a:bodyPr>
          <a:lstStyle/>
          <a:p>
            <a:pPr algn="ctr" rtl="0"/>
            <a:r>
              <a:rPr lang="fr" sz="1900" b="1" dirty="0">
                <a:cs typeface="Avenir Next Condensed Demi Bold"/>
              </a:rPr>
              <a:t>Prévalence par groupe d’âge de la violence exercée par le partenaire au cours de la vie</a:t>
            </a:r>
          </a:p>
        </p:txBody>
      </p:sp>
      <p:sp>
        <p:nvSpPr>
          <p:cNvPr id="10" name="Left Arrow 9"/>
          <p:cNvSpPr/>
          <p:nvPr/>
        </p:nvSpPr>
        <p:spPr>
          <a:xfrm>
            <a:off x="7881445" y="1212837"/>
            <a:ext cx="822960" cy="822960"/>
          </a:xfrm>
          <a:prstGeom prst="leftArrow">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lstStyle/>
          <a:p>
            <a:pPr rtl="0"/>
            <a:endParaRPr lang="en-GB" dirty="0"/>
          </a:p>
        </p:txBody>
      </p:sp>
      <p:sp>
        <p:nvSpPr>
          <p:cNvPr id="11" name="Right Arrow 10"/>
          <p:cNvSpPr/>
          <p:nvPr/>
        </p:nvSpPr>
        <p:spPr>
          <a:xfrm>
            <a:off x="282991" y="1212837"/>
            <a:ext cx="822960" cy="822960"/>
          </a:xfrm>
          <a:prstGeom prst="rightArrow">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lstStyle/>
          <a:p>
            <a:pPr rtl="0"/>
            <a:endParaRPr lang="en-GB" dirty="0"/>
          </a:p>
        </p:txBody>
      </p:sp>
      <p:sp>
        <p:nvSpPr>
          <p:cNvPr id="3" name="Slide Number Placeholder 2">
            <a:extLst>
              <a:ext uri="{FF2B5EF4-FFF2-40B4-BE49-F238E27FC236}">
                <a16:creationId xmlns:a16="http://schemas.microsoft.com/office/drawing/2014/main" id="{E7DFEA9C-A46F-4491-85CD-F2C194FB2C11}"/>
              </a:ext>
            </a:extLst>
          </p:cNvPr>
          <p:cNvSpPr>
            <a:spLocks noGrp="1"/>
          </p:cNvSpPr>
          <p:nvPr>
            <p:ph type="sldNum" sz="quarter" idx="12"/>
          </p:nvPr>
        </p:nvSpPr>
        <p:spPr/>
        <p:txBody>
          <a:bodyPr rtlCol="0"/>
          <a:lstStyle/>
          <a:p>
            <a:pPr rtl="0"/>
            <a:r>
              <a:rPr lang="en-GB" dirty="0"/>
              <a:t>12</a:t>
            </a:r>
          </a:p>
        </p:txBody>
      </p:sp>
      <p:sp>
        <p:nvSpPr>
          <p:cNvPr id="4" name="Title 3">
            <a:extLst>
              <a:ext uri="{FF2B5EF4-FFF2-40B4-BE49-F238E27FC236}">
                <a16:creationId xmlns:a16="http://schemas.microsoft.com/office/drawing/2014/main" id="{8D29E403-4B82-8C44-8FE9-3B6133BA4BB8}"/>
              </a:ext>
            </a:extLst>
          </p:cNvPr>
          <p:cNvSpPr>
            <a:spLocks noGrp="1"/>
          </p:cNvSpPr>
          <p:nvPr>
            <p:ph type="title" idx="4294967295"/>
          </p:nvPr>
        </p:nvSpPr>
        <p:spPr>
          <a:xfrm>
            <a:off x="629600" y="249369"/>
            <a:ext cx="7886700" cy="722312"/>
          </a:xfrm>
        </p:spPr>
        <p:txBody>
          <a:bodyPr rtlCol="0">
            <a:noAutofit/>
          </a:bodyPr>
          <a:lstStyle/>
          <a:p>
            <a:pPr rtl="0"/>
            <a:r>
              <a:rPr lang="fr" sz="3600"/>
              <a:t>La violence commence tôt dans la vie des femmes</a:t>
            </a:r>
          </a:p>
        </p:txBody>
      </p:sp>
      <p:graphicFrame>
        <p:nvGraphicFramePr>
          <p:cNvPr id="2" name="Table 1">
            <a:extLst>
              <a:ext uri="{FF2B5EF4-FFF2-40B4-BE49-F238E27FC236}">
                <a16:creationId xmlns:a16="http://schemas.microsoft.com/office/drawing/2014/main" id="{FE0BD4C4-CFFD-CA46-B9C2-4F13DD4D3606}"/>
              </a:ext>
            </a:extLst>
          </p:cNvPr>
          <p:cNvGraphicFramePr>
            <a:graphicFrameLocks noGrp="1"/>
          </p:cNvGraphicFramePr>
          <p:nvPr>
            <p:extLst>
              <p:ext uri="{D42A27DB-BD31-4B8C-83A1-F6EECF244321}">
                <p14:modId xmlns:p14="http://schemas.microsoft.com/office/powerpoint/2010/main" val="2258606846"/>
              </p:ext>
            </p:extLst>
          </p:nvPr>
        </p:nvGraphicFramePr>
        <p:xfrm>
          <a:off x="1169380" y="1212837"/>
          <a:ext cx="6648636" cy="4328160"/>
        </p:xfrm>
        <a:graphic>
          <a:graphicData uri="http://schemas.openxmlformats.org/drawingml/2006/table">
            <a:tbl>
              <a:tblPr firstRow="1" bandRow="1">
                <a:tableStyleId>{72833802-FEF1-4C79-8D5D-14CF1EAF98D9}</a:tableStyleId>
              </a:tblPr>
              <a:tblGrid>
                <a:gridCol w="2055813">
                  <a:extLst>
                    <a:ext uri="{9D8B030D-6E8A-4147-A177-3AD203B41FA5}">
                      <a16:colId xmlns:a16="http://schemas.microsoft.com/office/drawing/2014/main" val="3421852290"/>
                    </a:ext>
                  </a:extLst>
                </a:gridCol>
                <a:gridCol w="2055813">
                  <a:extLst>
                    <a:ext uri="{9D8B030D-6E8A-4147-A177-3AD203B41FA5}">
                      <a16:colId xmlns:a16="http://schemas.microsoft.com/office/drawing/2014/main" val="3503879705"/>
                    </a:ext>
                  </a:extLst>
                </a:gridCol>
                <a:gridCol w="2537010">
                  <a:extLst>
                    <a:ext uri="{9D8B030D-6E8A-4147-A177-3AD203B41FA5}">
                      <a16:colId xmlns:a16="http://schemas.microsoft.com/office/drawing/2014/main" val="3556756247"/>
                    </a:ext>
                  </a:extLst>
                </a:gridCol>
              </a:tblGrid>
              <a:tr h="578783">
                <a:tc>
                  <a:txBody>
                    <a:bodyPr/>
                    <a:lstStyle/>
                    <a:p>
                      <a:pPr algn="ctr" rtl="0"/>
                      <a:r>
                        <a:rPr lang="fr" sz="1800" b="1" dirty="0"/>
                        <a:t>Groupe d’âge, nombre d’années</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800" b="1" dirty="0"/>
                        <a:t>Prévalence en %</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800" b="1" dirty="0"/>
                        <a:t>Intervalle de confiance de 95 %, en %</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60000681"/>
                  </a:ext>
                </a:extLst>
              </a:tr>
              <a:tr h="330066">
                <a:tc>
                  <a:txBody>
                    <a:bodyPr/>
                    <a:lstStyle/>
                    <a:p>
                      <a:pPr algn="ctr" rtl="0"/>
                      <a:r>
                        <a:rPr lang="fr" sz="1600" b="0" dirty="0">
                          <a:solidFill>
                            <a:schemeClr val="tx1">
                              <a:lumMod val="65000"/>
                              <a:lumOff val="35000"/>
                            </a:schemeClr>
                          </a:solidFill>
                        </a:rPr>
                        <a:t>15-19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29,4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26,8 à 32,1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04785166"/>
                  </a:ext>
                </a:extLst>
              </a:tr>
              <a:tr h="330066">
                <a:tc>
                  <a:txBody>
                    <a:bodyPr/>
                    <a:lstStyle/>
                    <a:p>
                      <a:pPr algn="ctr" rtl="0"/>
                      <a:r>
                        <a:rPr lang="fr" sz="1600" b="0" dirty="0">
                          <a:solidFill>
                            <a:schemeClr val="tx1">
                              <a:lumMod val="65000"/>
                              <a:lumOff val="35000"/>
                            </a:schemeClr>
                          </a:solidFill>
                        </a:rPr>
                        <a:t>20-24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31,6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29,2 à 33,9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86534411"/>
                  </a:ext>
                </a:extLst>
              </a:tr>
              <a:tr h="330066">
                <a:tc>
                  <a:txBody>
                    <a:bodyPr/>
                    <a:lstStyle/>
                    <a:p>
                      <a:pPr algn="ctr" rtl="0"/>
                      <a:r>
                        <a:rPr lang="fr" sz="1600" b="0">
                          <a:solidFill>
                            <a:schemeClr val="tx1">
                              <a:lumMod val="65000"/>
                              <a:lumOff val="35000"/>
                            </a:schemeClr>
                          </a:solidFill>
                        </a:rPr>
                        <a:t>25-29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32,3</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30 à 34,6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528004343"/>
                  </a:ext>
                </a:extLst>
              </a:tr>
              <a:tr h="330066">
                <a:tc>
                  <a:txBody>
                    <a:bodyPr/>
                    <a:lstStyle/>
                    <a:p>
                      <a:pPr algn="ctr" rtl="0"/>
                      <a:r>
                        <a:rPr lang="fr" sz="1600" b="0">
                          <a:solidFill>
                            <a:schemeClr val="tx1">
                              <a:lumMod val="65000"/>
                              <a:lumOff val="35000"/>
                            </a:schemeClr>
                          </a:solidFill>
                        </a:rPr>
                        <a:t>30-34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31,1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28,9 à 33,4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11350999"/>
                  </a:ext>
                </a:extLst>
              </a:tr>
              <a:tr h="330066">
                <a:tc>
                  <a:txBody>
                    <a:bodyPr/>
                    <a:lstStyle/>
                    <a:p>
                      <a:pPr algn="ctr" rtl="0"/>
                      <a:r>
                        <a:rPr lang="fr" sz="1600" b="0">
                          <a:solidFill>
                            <a:schemeClr val="tx1">
                              <a:lumMod val="65000"/>
                              <a:lumOff val="35000"/>
                            </a:schemeClr>
                          </a:solidFill>
                        </a:rPr>
                        <a:t>35-39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36,6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30 à 43,2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152047997"/>
                  </a:ext>
                </a:extLst>
              </a:tr>
              <a:tr h="330066">
                <a:tc>
                  <a:txBody>
                    <a:bodyPr/>
                    <a:lstStyle/>
                    <a:p>
                      <a:pPr algn="ctr" rtl="0"/>
                      <a:r>
                        <a:rPr lang="fr" sz="1600" b="0" dirty="0">
                          <a:solidFill>
                            <a:schemeClr val="tx1">
                              <a:lumMod val="65000"/>
                              <a:lumOff val="35000"/>
                            </a:schemeClr>
                          </a:solidFill>
                        </a:rPr>
                        <a:t>40-44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37,8</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30,7 à 44,9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468500755"/>
                  </a:ext>
                </a:extLst>
              </a:tr>
              <a:tr h="330066">
                <a:tc>
                  <a:txBody>
                    <a:bodyPr/>
                    <a:lstStyle/>
                    <a:p>
                      <a:pPr algn="ctr" rtl="0"/>
                      <a:r>
                        <a:rPr lang="fr" sz="1600" b="0">
                          <a:solidFill>
                            <a:schemeClr val="tx1">
                              <a:lumMod val="65000"/>
                              <a:lumOff val="35000"/>
                            </a:schemeClr>
                          </a:solidFill>
                        </a:rPr>
                        <a:t>45-49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29,2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26,9 à 31,5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57301443"/>
                  </a:ext>
                </a:extLst>
              </a:tr>
              <a:tr h="330066">
                <a:tc>
                  <a:txBody>
                    <a:bodyPr/>
                    <a:lstStyle/>
                    <a:p>
                      <a:pPr algn="ctr" rtl="0"/>
                      <a:r>
                        <a:rPr lang="fr" sz="1600" b="0">
                          <a:solidFill>
                            <a:schemeClr val="tx1">
                              <a:lumMod val="65000"/>
                              <a:lumOff val="35000"/>
                            </a:schemeClr>
                          </a:solidFill>
                        </a:rPr>
                        <a:t>50-54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25,5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18,6 à 32,4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11672290"/>
                  </a:ext>
                </a:extLst>
              </a:tr>
              <a:tr h="330066">
                <a:tc>
                  <a:txBody>
                    <a:bodyPr/>
                    <a:lstStyle/>
                    <a:p>
                      <a:pPr algn="ctr" rtl="0"/>
                      <a:r>
                        <a:rPr lang="fr" sz="1600" b="0">
                          <a:solidFill>
                            <a:schemeClr val="tx1">
                              <a:lumMod val="65000"/>
                              <a:lumOff val="35000"/>
                            </a:schemeClr>
                          </a:solidFill>
                        </a:rPr>
                        <a:t>55-69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15,1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6,1 à 24,1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08416543"/>
                  </a:ext>
                </a:extLst>
              </a:tr>
              <a:tr h="330066">
                <a:tc>
                  <a:txBody>
                    <a:bodyPr/>
                    <a:lstStyle/>
                    <a:p>
                      <a:pPr algn="ctr" rtl="0"/>
                      <a:r>
                        <a:rPr lang="fr" sz="1600" b="0" dirty="0">
                          <a:solidFill>
                            <a:schemeClr val="tx1">
                              <a:lumMod val="65000"/>
                              <a:lumOff val="35000"/>
                            </a:schemeClr>
                          </a:solidFill>
                        </a:rPr>
                        <a:t>60-64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19,6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9,6 à 29,5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248175"/>
                  </a:ext>
                </a:extLst>
              </a:tr>
              <a:tr h="330066">
                <a:tc>
                  <a:txBody>
                    <a:bodyPr/>
                    <a:lstStyle/>
                    <a:p>
                      <a:pPr algn="ctr" rtl="0"/>
                      <a:r>
                        <a:rPr lang="fr" sz="1600" b="0">
                          <a:solidFill>
                            <a:schemeClr val="tx1">
                              <a:lumMod val="65000"/>
                              <a:lumOff val="35000"/>
                            </a:schemeClr>
                          </a:solidFill>
                        </a:rPr>
                        <a:t>65-59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a:solidFill>
                            <a:schemeClr val="tx1">
                              <a:lumMod val="65000"/>
                              <a:lumOff val="35000"/>
                            </a:schemeClr>
                          </a:solidFill>
                        </a:rPr>
                        <a:t>22,2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rtl="0"/>
                      <a:r>
                        <a:rPr lang="fr" sz="1600" b="0" dirty="0">
                          <a:solidFill>
                            <a:schemeClr val="tx1">
                              <a:lumMod val="65000"/>
                              <a:lumOff val="35000"/>
                            </a:schemeClr>
                          </a:solidFill>
                        </a:rPr>
                        <a:t>12,8 à 31,6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727227312"/>
                  </a:ext>
                </a:extLst>
              </a:tr>
            </a:tbl>
          </a:graphicData>
        </a:graphic>
      </p:graphicFrame>
      <p:sp>
        <p:nvSpPr>
          <p:cNvPr id="5" name="Footer Placeholder 4">
            <a:extLst>
              <a:ext uri="{FF2B5EF4-FFF2-40B4-BE49-F238E27FC236}">
                <a16:creationId xmlns:a16="http://schemas.microsoft.com/office/drawing/2014/main" id="{112783B0-7BB2-F64E-E8A9-52903944A588}"/>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400725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759105.jpg"/>
          <p:cNvPicPr>
            <a:picLocks noChangeAspect="1"/>
          </p:cNvPicPr>
          <p:nvPr/>
        </p:nvPicPr>
        <p:blipFill rotWithShape="1">
          <a:blip r:embed="rId3">
            <a:extLst>
              <a:ext uri="{28A0092B-C50C-407E-A947-70E740481C1C}">
                <a14:useLocalDpi xmlns:a14="http://schemas.microsoft.com/office/drawing/2010/main" val="0"/>
              </a:ext>
            </a:extLst>
          </a:blip>
          <a:srcRect r="11860"/>
          <a:stretch/>
        </p:blipFill>
        <p:spPr>
          <a:xfrm>
            <a:off x="0" y="0"/>
            <a:ext cx="9255125" cy="6985550"/>
          </a:xfrm>
          <a:prstGeom prst="rect">
            <a:avLst/>
          </a:prstGeom>
        </p:spPr>
      </p:pic>
      <p:sp>
        <p:nvSpPr>
          <p:cNvPr id="5" name="TextBox 4"/>
          <p:cNvSpPr txBox="1"/>
          <p:nvPr/>
        </p:nvSpPr>
        <p:spPr>
          <a:xfrm>
            <a:off x="116297" y="2297685"/>
            <a:ext cx="4813512" cy="2862322"/>
          </a:xfrm>
          <a:prstGeom prst="rect">
            <a:avLst/>
          </a:prstGeom>
          <a:noFill/>
        </p:spPr>
        <p:txBody>
          <a:bodyPr wrap="square" rtlCol="0">
            <a:spAutoFit/>
          </a:bodyPr>
          <a:lstStyle/>
          <a:p>
            <a:pPr rtl="0">
              <a:spcBef>
                <a:spcPct val="20000"/>
              </a:spcBef>
              <a:buClr>
                <a:srgbClr val="006699"/>
              </a:buClr>
            </a:pPr>
            <a:r>
              <a:rPr lang="fr" sz="3000" b="1" dirty="0">
                <a:solidFill>
                  <a:schemeClr val="bg1"/>
                </a:solidFill>
                <a:cs typeface="Avenir Next Condensed Regular"/>
              </a:rPr>
              <a:t>Il m’a frappée au ventre et à cause de cela, j’ai fait deux fausses couches... </a:t>
            </a:r>
            <a:br>
              <a:rPr lang="en-US" sz="3000" b="1" dirty="0">
                <a:solidFill>
                  <a:schemeClr val="bg1"/>
                </a:solidFill>
                <a:cs typeface="Avenir Next Condensed Regular"/>
              </a:rPr>
            </a:br>
            <a:r>
              <a:rPr lang="fr" sz="3000" b="1" dirty="0">
                <a:solidFill>
                  <a:schemeClr val="bg1"/>
                </a:solidFill>
                <a:cs typeface="Avenir Next Condensed Regular"/>
              </a:rPr>
              <a:t>Je suis allée à l’hôpital parce que je saignais beaucoup et on m’a fait un curetage.</a:t>
            </a:r>
          </a:p>
        </p:txBody>
      </p:sp>
      <p:sp>
        <p:nvSpPr>
          <p:cNvPr id="9" name="TextBox 8"/>
          <p:cNvSpPr txBox="1"/>
          <p:nvPr/>
        </p:nvSpPr>
        <p:spPr>
          <a:xfrm>
            <a:off x="116297" y="974246"/>
            <a:ext cx="1607440" cy="1323439"/>
          </a:xfrm>
          <a:prstGeom prst="rect">
            <a:avLst/>
          </a:prstGeom>
          <a:noFill/>
        </p:spPr>
        <p:txBody>
          <a:bodyPr wrap="square" rtlCol="0">
            <a:spAutoFit/>
          </a:bodyPr>
          <a:lstStyle/>
          <a:p>
            <a:pPr rtl="0"/>
            <a:r>
              <a:rPr lang="fr" sz="8000" dirty="0">
                <a:solidFill>
                  <a:schemeClr val="bg1"/>
                </a:solidFill>
                <a:latin typeface="Times New Roman" pitchFamily="18" charset="0"/>
              </a:rPr>
              <a:t>«</a:t>
            </a:r>
            <a:endParaRPr lang="fr" sz="15000" dirty="0">
              <a:solidFill>
                <a:schemeClr val="bg1"/>
              </a:solidFill>
              <a:latin typeface="Times New Roman" pitchFamily="18" charset="0"/>
            </a:endParaRPr>
          </a:p>
        </p:txBody>
      </p:sp>
      <p:sp>
        <p:nvSpPr>
          <p:cNvPr id="6" name="TextBox 5"/>
          <p:cNvSpPr txBox="1"/>
          <p:nvPr/>
        </p:nvSpPr>
        <p:spPr>
          <a:xfrm>
            <a:off x="158160" y="168773"/>
            <a:ext cx="8154567" cy="1323439"/>
          </a:xfrm>
          <a:prstGeom prst="rect">
            <a:avLst/>
          </a:prstGeom>
          <a:noFill/>
        </p:spPr>
        <p:txBody>
          <a:bodyPr wrap="square" rtlCol="0">
            <a:spAutoFit/>
          </a:bodyPr>
          <a:lstStyle/>
          <a:p>
            <a:pPr algn="ctr" rtl="0"/>
            <a:r>
              <a:rPr lang="fr" sz="4000" b="1" dirty="0">
                <a:solidFill>
                  <a:schemeClr val="accent6">
                    <a:lumMod val="60000"/>
                    <a:lumOff val="40000"/>
                  </a:schemeClr>
                </a:solidFill>
                <a:cs typeface="Avenir Next Condensed Demi Bold"/>
              </a:rPr>
              <a:t>Niveaux ÉLEVÉS de VIOLENCE pendant la grossesse </a:t>
            </a:r>
          </a:p>
        </p:txBody>
      </p:sp>
      <p:sp>
        <p:nvSpPr>
          <p:cNvPr id="8" name="Rectangle 7">
            <a:extLst>
              <a:ext uri="{FF2B5EF4-FFF2-40B4-BE49-F238E27FC236}">
                <a16:creationId xmlns:a16="http://schemas.microsoft.com/office/drawing/2014/main" id="{A5E5FA84-DD29-FC44-B63B-D20B79199E7D}"/>
              </a:ext>
            </a:extLst>
          </p:cNvPr>
          <p:cNvSpPr/>
          <p:nvPr/>
        </p:nvSpPr>
        <p:spPr>
          <a:xfrm>
            <a:off x="665017" y="5160007"/>
            <a:ext cx="3906983" cy="400110"/>
          </a:xfrm>
          <a:prstGeom prst="rect">
            <a:avLst/>
          </a:prstGeom>
        </p:spPr>
        <p:txBody>
          <a:bodyPr wrap="square" rtlCol="0">
            <a:spAutoFit/>
          </a:bodyPr>
          <a:lstStyle/>
          <a:p>
            <a:pPr algn="r" rtl="0"/>
            <a:r>
              <a:rPr lang="fr" sz="2000" b="1" i="1" dirty="0">
                <a:solidFill>
                  <a:schemeClr val="bg1"/>
                </a:solidFill>
                <a:cs typeface="Avenir Heavy Oblique"/>
              </a:rPr>
              <a:t>- Une femme interrogée au Pérou</a:t>
            </a:r>
          </a:p>
        </p:txBody>
      </p:sp>
    </p:spTree>
    <p:extLst>
      <p:ext uri="{BB962C8B-B14F-4D97-AF65-F5344CB8AC3E}">
        <p14:creationId xmlns:p14="http://schemas.microsoft.com/office/powerpoint/2010/main" val="261784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C280E9-CB9F-754F-8209-049C8170D8BF}"/>
              </a:ext>
            </a:extLst>
          </p:cNvPr>
          <p:cNvSpPr>
            <a:spLocks noGrp="1"/>
          </p:cNvSpPr>
          <p:nvPr>
            <p:ph type="title"/>
          </p:nvPr>
        </p:nvSpPr>
        <p:spPr>
          <a:xfrm>
            <a:off x="628650" y="2533216"/>
            <a:ext cx="7886700" cy="1791567"/>
          </a:xfrm>
        </p:spPr>
        <p:txBody>
          <a:bodyPr rtlCol="0">
            <a:normAutofit fontScale="90000"/>
          </a:bodyPr>
          <a:lstStyle/>
          <a:p>
            <a:pPr rtl="0"/>
            <a:r>
              <a:rPr lang="fr" dirty="0"/>
              <a:t>Conséquences sanitaires </a:t>
            </a:r>
            <a:br>
              <a:rPr lang="fr" dirty="0"/>
            </a:br>
            <a:r>
              <a:rPr lang="fr" dirty="0"/>
              <a:t>et </a:t>
            </a:r>
            <a:r>
              <a:rPr lang="fr" dirty="0">
                <a:solidFill>
                  <a:schemeClr val="accent2"/>
                </a:solidFill>
              </a:rPr>
              <a:t>socioéconomiques</a:t>
            </a:r>
          </a:p>
        </p:txBody>
      </p:sp>
      <p:sp>
        <p:nvSpPr>
          <p:cNvPr id="4" name="Slide Number Placeholder 3">
            <a:extLst>
              <a:ext uri="{FF2B5EF4-FFF2-40B4-BE49-F238E27FC236}">
                <a16:creationId xmlns:a16="http://schemas.microsoft.com/office/drawing/2014/main" id="{A81CDBAD-74AC-4831-8B16-9DA9A13A70B1}"/>
              </a:ext>
            </a:extLst>
          </p:cNvPr>
          <p:cNvSpPr>
            <a:spLocks noGrp="1"/>
          </p:cNvSpPr>
          <p:nvPr>
            <p:ph type="sldNum" sz="quarter" idx="12"/>
          </p:nvPr>
        </p:nvSpPr>
        <p:spPr/>
        <p:txBody>
          <a:bodyPr rtlCol="0"/>
          <a:lstStyle/>
          <a:p>
            <a:pPr rtl="0"/>
            <a:r>
              <a:rPr lang="en-GB" dirty="0"/>
              <a:t>14</a:t>
            </a:r>
          </a:p>
        </p:txBody>
      </p:sp>
      <p:sp>
        <p:nvSpPr>
          <p:cNvPr id="3" name="Footer Placeholder 4">
            <a:extLst>
              <a:ext uri="{FF2B5EF4-FFF2-40B4-BE49-F238E27FC236}">
                <a16:creationId xmlns:a16="http://schemas.microsoft.com/office/drawing/2014/main" id="{993FB8EE-A019-33C0-05D9-3B7911F1E3A8}"/>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19222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657E0715-E704-BA4A-93A3-1BB7AC659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0"/>
          <a:stretch/>
        </p:blipFill>
        <p:spPr bwMode="auto">
          <a:xfrm>
            <a:off x="1151045" y="457200"/>
            <a:ext cx="6913562" cy="628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3667D64-00AF-894A-9C86-43CE091B512C}"/>
              </a:ext>
            </a:extLst>
          </p:cNvPr>
          <p:cNvSpPr/>
          <p:nvPr/>
        </p:nvSpPr>
        <p:spPr>
          <a:xfrm>
            <a:off x="1" y="5770082"/>
            <a:ext cx="9144000" cy="11144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8"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spAutoFit/>
          </a:bodyPr>
          <a:lstStyle/>
          <a:p>
            <a:pPr rtl="0"/>
            <a:endParaRPr lang="en-US"/>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277" y="2260162"/>
            <a:ext cx="1708150" cy="11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901" y="2260162"/>
            <a:ext cx="151765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515" y="3338682"/>
            <a:ext cx="1368425" cy="84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251" y="3593016"/>
            <a:ext cx="14033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9896" y="5941077"/>
            <a:ext cx="1873250"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6650" y="3626765"/>
            <a:ext cx="1712913" cy="6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0748" y="4269878"/>
            <a:ext cx="2009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2272" y="5942224"/>
            <a:ext cx="19272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rtlCol="0"/>
          <a:lstStyle/>
          <a:p>
            <a:pPr rtl="0"/>
            <a:r>
              <a:rPr lang="en-US" dirty="0"/>
              <a:t>15</a:t>
            </a:r>
          </a:p>
        </p:txBody>
      </p:sp>
      <p:sp>
        <p:nvSpPr>
          <p:cNvPr id="17" name="Title 16">
            <a:extLst>
              <a:ext uri="{FF2B5EF4-FFF2-40B4-BE49-F238E27FC236}">
                <a16:creationId xmlns:a16="http://schemas.microsoft.com/office/drawing/2014/main" id="{16633407-3648-984C-BA4F-749168C545FE}"/>
              </a:ext>
            </a:extLst>
          </p:cNvPr>
          <p:cNvSpPr>
            <a:spLocks noGrp="1"/>
          </p:cNvSpPr>
          <p:nvPr>
            <p:ph type="title" idx="4294967295"/>
          </p:nvPr>
        </p:nvSpPr>
        <p:spPr>
          <a:xfrm>
            <a:off x="976159" y="35530"/>
            <a:ext cx="7539190" cy="636587"/>
          </a:xfrm>
        </p:spPr>
        <p:txBody>
          <a:bodyPr rtlCol="0">
            <a:normAutofit fontScale="90000"/>
          </a:bodyPr>
          <a:lstStyle/>
          <a:p>
            <a:pPr rtl="0"/>
            <a:r>
              <a:rPr lang="fr" sz="3900" dirty="0"/>
              <a:t>Parcours de soins et effets sur la santé</a:t>
            </a:r>
          </a:p>
        </p:txBody>
      </p:sp>
      <p:sp>
        <p:nvSpPr>
          <p:cNvPr id="12" name="TextBox 11">
            <a:extLst>
              <a:ext uri="{FF2B5EF4-FFF2-40B4-BE49-F238E27FC236}">
                <a16:creationId xmlns:a16="http://schemas.microsoft.com/office/drawing/2014/main" id="{93E24488-5227-CAE2-C589-1E6CAFB74262}"/>
              </a:ext>
            </a:extLst>
          </p:cNvPr>
          <p:cNvSpPr txBox="1"/>
          <p:nvPr/>
        </p:nvSpPr>
        <p:spPr>
          <a:xfrm>
            <a:off x="2272126" y="688512"/>
            <a:ext cx="3969973" cy="307777"/>
          </a:xfrm>
          <a:prstGeom prst="rect">
            <a:avLst/>
          </a:prstGeom>
          <a:solidFill>
            <a:srgbClr val="E7E7E8"/>
          </a:solidFill>
        </p:spPr>
        <p:txBody>
          <a:bodyPr wrap="square" rtlCol="0">
            <a:spAutoFit/>
          </a:bodyPr>
          <a:lstStyle/>
          <a:p>
            <a:pPr algn="ctr"/>
            <a:r>
              <a:rPr lang="fr-FR" sz="1400" b="1" kern="100" dirty="0">
                <a:solidFill>
                  <a:srgbClr val="EC8140"/>
                </a:solidFill>
                <a:effectLst/>
                <a:latin typeface="Calibri" panose="020F0502020204030204" pitchFamily="34" charset="0"/>
                <a:ea typeface="Calibri" panose="020F0502020204030204" pitchFamily="34" charset="0"/>
                <a:cs typeface="Times New Roman" panose="02020603050405020304" pitchFamily="18" charset="0"/>
              </a:rPr>
              <a:t>VIOLENCE EXERCÉE PAR UN PARTENAIRE INTIME</a:t>
            </a:r>
            <a:endParaRPr lang="en-GB" sz="1400" b="1" kern="100" dirty="0">
              <a:solidFill>
                <a:srgbClr val="EC814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55ADE38-73D8-A13B-DC66-ACE8DE077404}"/>
              </a:ext>
            </a:extLst>
          </p:cNvPr>
          <p:cNvSpPr txBox="1"/>
          <p:nvPr/>
        </p:nvSpPr>
        <p:spPr>
          <a:xfrm>
            <a:off x="1546865" y="1280851"/>
            <a:ext cx="1517650" cy="453907"/>
          </a:xfrm>
          <a:prstGeom prst="rect">
            <a:avLst/>
          </a:prstGeom>
          <a:solidFill>
            <a:srgbClr val="FFC85E"/>
          </a:solidFill>
        </p:spPr>
        <p:txBody>
          <a:bodyPr wrap="square" rtlCol="0">
            <a:spAutoFit/>
          </a:bodyPr>
          <a:lstStyle/>
          <a:p>
            <a:pPr algn="ctr">
              <a:lnSpc>
                <a:spcPts val="1400"/>
              </a:lnSpc>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Traumatisme physique</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CC3D6B1-3885-67A0-AC53-9C6D31134C22}"/>
              </a:ext>
            </a:extLst>
          </p:cNvPr>
          <p:cNvSpPr txBox="1"/>
          <p:nvPr/>
        </p:nvSpPr>
        <p:spPr>
          <a:xfrm>
            <a:off x="3483601" y="1284924"/>
            <a:ext cx="1517650" cy="451406"/>
          </a:xfrm>
          <a:prstGeom prst="rect">
            <a:avLst/>
          </a:prstGeom>
          <a:solidFill>
            <a:srgbClr val="FFC85E"/>
          </a:solidFill>
        </p:spPr>
        <p:txBody>
          <a:bodyPr wrap="square" rtlCol="0">
            <a:spAutoFit/>
          </a:bodyPr>
          <a:lstStyle/>
          <a:p>
            <a:pPr algn="ctr">
              <a:lnSpc>
                <a:spcPts val="1400"/>
              </a:lnSpc>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Traumatisme psychologique/stress</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839EFA0-D6E3-5809-CCB6-67F271DC62B0}"/>
              </a:ext>
            </a:extLst>
          </p:cNvPr>
          <p:cNvSpPr txBox="1"/>
          <p:nvPr/>
        </p:nvSpPr>
        <p:spPr>
          <a:xfrm>
            <a:off x="5420337" y="1317250"/>
            <a:ext cx="1517650" cy="402290"/>
          </a:xfrm>
          <a:prstGeom prst="rect">
            <a:avLst/>
          </a:prstGeom>
          <a:solidFill>
            <a:srgbClr val="FFC85E"/>
          </a:solidFill>
        </p:spPr>
        <p:txBody>
          <a:bodyPr wrap="square" rtlCol="0">
            <a:spAutoFit/>
          </a:bodyPr>
          <a:lstStyle/>
          <a:p>
            <a:pPr algn="ctr">
              <a:lnSpc>
                <a:spcPts val="1200"/>
              </a:lnSpc>
            </a:pP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Peur et contrôle coercitif</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7BB6F36-3689-F1A3-B68A-4D284DE04A26}"/>
              </a:ext>
            </a:extLst>
          </p:cNvPr>
          <p:cNvSpPr txBox="1"/>
          <p:nvPr/>
        </p:nvSpPr>
        <p:spPr>
          <a:xfrm>
            <a:off x="1108915" y="2868921"/>
            <a:ext cx="1555079" cy="584775"/>
          </a:xfrm>
          <a:prstGeom prst="rect">
            <a:avLst/>
          </a:prstGeom>
          <a:solidFill>
            <a:srgbClr val="FFFFFF"/>
          </a:solidFill>
        </p:spPr>
        <p:txBody>
          <a:bodyPr wrap="square" rtlCol="0">
            <a:spAutoFit/>
          </a:bodyPr>
          <a:lstStyle/>
          <a:p>
            <a:r>
              <a:rPr lang="fr-FR" sz="800" b="1"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rPr>
              <a:t>des survivantes de violence physique ou sexuelle exercée par un partenaire intime ont aussi été blessées</a:t>
            </a:r>
            <a:endParaRPr lang="en-GB" sz="800" b="1" dirty="0">
              <a:solidFill>
                <a:srgbClr val="0366B3"/>
              </a:solidFill>
            </a:endParaRPr>
          </a:p>
        </p:txBody>
      </p:sp>
      <p:sp>
        <p:nvSpPr>
          <p:cNvPr id="21" name="TextBox 20">
            <a:extLst>
              <a:ext uri="{FF2B5EF4-FFF2-40B4-BE49-F238E27FC236}">
                <a16:creationId xmlns:a16="http://schemas.microsoft.com/office/drawing/2014/main" id="{27B0A755-A754-9FAB-081D-35ABE6C02143}"/>
              </a:ext>
            </a:extLst>
          </p:cNvPr>
          <p:cNvSpPr txBox="1"/>
          <p:nvPr/>
        </p:nvSpPr>
        <p:spPr>
          <a:xfrm>
            <a:off x="2901446" y="2279375"/>
            <a:ext cx="1403350" cy="292388"/>
          </a:xfrm>
          <a:prstGeom prst="rect">
            <a:avLst/>
          </a:prstGeom>
          <a:solidFill>
            <a:srgbClr val="FFFFFF"/>
          </a:solidFill>
        </p:spPr>
        <p:txBody>
          <a:bodyPr wrap="square" rtlCol="0">
            <a:spAutoFit/>
          </a:bodyPr>
          <a:lstStyle/>
          <a:p>
            <a:r>
              <a:rPr lang="fr-FR" sz="1300"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rPr>
              <a:t>Santé mentale</a:t>
            </a:r>
            <a:endParaRPr lang="en-GB" sz="1300"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ADE82A38-33F8-8E26-82FB-9BF21D5F40EA}"/>
              </a:ext>
            </a:extLst>
          </p:cNvPr>
          <p:cNvSpPr txBox="1"/>
          <p:nvPr/>
        </p:nvSpPr>
        <p:spPr>
          <a:xfrm>
            <a:off x="2868213" y="2496421"/>
            <a:ext cx="975198" cy="878895"/>
          </a:xfrm>
          <a:prstGeom prst="rect">
            <a:avLst/>
          </a:prstGeom>
          <a:solidFill>
            <a:srgbClr val="FFFFFF"/>
          </a:solidFill>
        </p:spPr>
        <p:txBody>
          <a:bodyPr wrap="square" rtlCol="0">
            <a:spAutoFit/>
          </a:bodyPr>
          <a:lstStyle/>
          <a:p>
            <a:pPr algn="r">
              <a:lnSpc>
                <a:spcPts val="2000"/>
              </a:lnSpc>
            </a:pPr>
            <a:r>
              <a:rPr lang="fr-FR" sz="2400" spc="-150" dirty="0">
                <a:solidFill>
                  <a:srgbClr val="EC8140"/>
                </a:solidFill>
                <a:effectLst/>
                <a:latin typeface="Calibri" panose="020F0502020204030204" pitchFamily="34" charset="0"/>
                <a:ea typeface="Calibri" panose="020F0502020204030204" pitchFamily="34" charset="0"/>
                <a:cs typeface="Times New Roman" panose="02020603050405020304" pitchFamily="18" charset="0"/>
              </a:rPr>
              <a:t>DEUX FOIS PLUS </a:t>
            </a:r>
            <a:endParaRPr lang="en-GB" sz="2400" spc="-150" dirty="0">
              <a:solidFill>
                <a:srgbClr val="EC8140"/>
              </a:solidFill>
            </a:endParaRPr>
          </a:p>
        </p:txBody>
      </p:sp>
      <p:sp>
        <p:nvSpPr>
          <p:cNvPr id="23" name="TextBox 22">
            <a:extLst>
              <a:ext uri="{FF2B5EF4-FFF2-40B4-BE49-F238E27FC236}">
                <a16:creationId xmlns:a16="http://schemas.microsoft.com/office/drawing/2014/main" id="{B9FC140B-B44C-4FE0-7470-EAD7AD2974F0}"/>
              </a:ext>
            </a:extLst>
          </p:cNvPr>
          <p:cNvSpPr txBox="1"/>
          <p:nvPr/>
        </p:nvSpPr>
        <p:spPr>
          <a:xfrm>
            <a:off x="2995430" y="3245041"/>
            <a:ext cx="1555079" cy="338554"/>
          </a:xfrm>
          <a:prstGeom prst="rect">
            <a:avLst/>
          </a:prstGeom>
          <a:solidFill>
            <a:srgbClr val="FFFFFF"/>
          </a:solidFill>
        </p:spPr>
        <p:txBody>
          <a:bodyPr wrap="square" rtlCol="0">
            <a:spAutoFit/>
          </a:bodyPr>
          <a:lstStyle/>
          <a:p>
            <a:r>
              <a:rPr lang="fr-FR" sz="800" b="1"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rPr>
              <a:t>de chances de souffrir de dépression</a:t>
            </a:r>
            <a:endParaRPr lang="en-GB" sz="800" b="1" dirty="0">
              <a:solidFill>
                <a:srgbClr val="0366B3"/>
              </a:solidFill>
            </a:endParaRPr>
          </a:p>
        </p:txBody>
      </p:sp>
      <p:sp>
        <p:nvSpPr>
          <p:cNvPr id="25" name="TextBox 24">
            <a:extLst>
              <a:ext uri="{FF2B5EF4-FFF2-40B4-BE49-F238E27FC236}">
                <a16:creationId xmlns:a16="http://schemas.microsoft.com/office/drawing/2014/main" id="{28BB6637-70A3-094E-35CC-52FE14ACFFCC}"/>
              </a:ext>
            </a:extLst>
          </p:cNvPr>
          <p:cNvSpPr txBox="1"/>
          <p:nvPr/>
        </p:nvSpPr>
        <p:spPr>
          <a:xfrm>
            <a:off x="2995429" y="3996864"/>
            <a:ext cx="1555079" cy="338554"/>
          </a:xfrm>
          <a:prstGeom prst="rect">
            <a:avLst/>
          </a:prstGeom>
          <a:solidFill>
            <a:srgbClr val="FFFFFF"/>
          </a:solidFill>
        </p:spPr>
        <p:txBody>
          <a:bodyPr wrap="square" rtlCol="0">
            <a:spAutoFit/>
          </a:bodyPr>
          <a:lstStyle/>
          <a:p>
            <a:r>
              <a:rPr lang="fr-FR" sz="800" b="1" dirty="0">
                <a:solidFill>
                  <a:srgbClr val="0366B3"/>
                </a:solidFill>
                <a:effectLst/>
                <a:latin typeface="Calibri" panose="020F0502020204030204" pitchFamily="34" charset="0"/>
                <a:ea typeface="Calibri" panose="020F0502020204030204" pitchFamily="34" charset="0"/>
              </a:rPr>
              <a:t>de chances d’avoir des </a:t>
            </a:r>
            <a:r>
              <a:rPr lang="fr-FR" sz="800" b="1" dirty="0">
                <a:solidFill>
                  <a:srgbClr val="0366B3"/>
                </a:solidFill>
                <a:effectLst/>
                <a:highlight>
                  <a:srgbClr val="FFFFFF"/>
                </a:highlight>
                <a:latin typeface="Calibri" panose="020F0502020204030204" pitchFamily="34" charset="0"/>
                <a:ea typeface="Calibri" panose="020F0502020204030204" pitchFamily="34" charset="0"/>
              </a:rPr>
              <a:t>troubles liés à la consommation d’alcool</a:t>
            </a:r>
            <a:endParaRPr lang="en-GB" sz="800" b="1" dirty="0">
              <a:solidFill>
                <a:srgbClr val="0366B3"/>
              </a:solidFill>
            </a:endParaRPr>
          </a:p>
        </p:txBody>
      </p:sp>
      <p:sp>
        <p:nvSpPr>
          <p:cNvPr id="24" name="TextBox 23">
            <a:extLst>
              <a:ext uri="{FF2B5EF4-FFF2-40B4-BE49-F238E27FC236}">
                <a16:creationId xmlns:a16="http://schemas.microsoft.com/office/drawing/2014/main" id="{8C1AD16A-A587-5C0F-5D24-1915CA0507E4}"/>
              </a:ext>
            </a:extLst>
          </p:cNvPr>
          <p:cNvSpPr txBox="1"/>
          <p:nvPr/>
        </p:nvSpPr>
        <p:spPr>
          <a:xfrm>
            <a:off x="3079382" y="3527938"/>
            <a:ext cx="739366" cy="562911"/>
          </a:xfrm>
          <a:prstGeom prst="rect">
            <a:avLst/>
          </a:prstGeom>
          <a:solidFill>
            <a:srgbClr val="FFFFFF"/>
          </a:solidFill>
        </p:spPr>
        <p:txBody>
          <a:bodyPr wrap="square" rtlCol="0">
            <a:spAutoFit/>
          </a:bodyPr>
          <a:lstStyle/>
          <a:p>
            <a:pPr algn="r">
              <a:lnSpc>
                <a:spcPts val="1200"/>
              </a:lnSpc>
            </a:pPr>
            <a:r>
              <a:rPr lang="fr-FR" sz="1400" spc="-150" dirty="0">
                <a:solidFill>
                  <a:srgbClr val="EC8140"/>
                </a:solidFill>
                <a:effectLst/>
                <a:latin typeface="Calibri" panose="020F0502020204030204" pitchFamily="34" charset="0"/>
                <a:ea typeface="Calibri" panose="020F0502020204030204" pitchFamily="34" charset="0"/>
              </a:rPr>
              <a:t>PRÈS DE DEUX FOIS PLUS </a:t>
            </a:r>
            <a:endParaRPr lang="en-GB" sz="1400" spc="-150" dirty="0">
              <a:solidFill>
                <a:srgbClr val="EC8140"/>
              </a:solidFill>
            </a:endParaRPr>
          </a:p>
        </p:txBody>
      </p:sp>
      <p:sp>
        <p:nvSpPr>
          <p:cNvPr id="26" name="TextBox 25">
            <a:extLst>
              <a:ext uri="{FF2B5EF4-FFF2-40B4-BE49-F238E27FC236}">
                <a16:creationId xmlns:a16="http://schemas.microsoft.com/office/drawing/2014/main" id="{15F4E02F-9E6A-9B7C-E00B-B57D44EEB7C7}"/>
              </a:ext>
            </a:extLst>
          </p:cNvPr>
          <p:cNvSpPr txBox="1"/>
          <p:nvPr/>
        </p:nvSpPr>
        <p:spPr>
          <a:xfrm>
            <a:off x="2879313" y="4405733"/>
            <a:ext cx="964098" cy="694293"/>
          </a:xfrm>
          <a:prstGeom prst="rect">
            <a:avLst/>
          </a:prstGeom>
          <a:solidFill>
            <a:srgbClr val="E7E7E8"/>
          </a:solidFill>
        </p:spPr>
        <p:txBody>
          <a:bodyPr wrap="square" lIns="0" tIns="0" rIns="0" bIns="0" rtlCol="0">
            <a:spAutoFit/>
          </a:bodyPr>
          <a:lstStyle/>
          <a:p>
            <a:r>
              <a:rPr lang="fr-FR" sz="1000" b="1" kern="100" spc="-50" dirty="0">
                <a:effectLst/>
                <a:latin typeface="Calibri" panose="020F0502020204030204" pitchFamily="34" charset="0"/>
                <a:ea typeface="Calibri" panose="020F0502020204030204" pitchFamily="34" charset="0"/>
                <a:cs typeface="Calibri" panose="020F0502020204030204" pitchFamily="34" charset="0"/>
              </a:rPr>
              <a:t>MALADIES NON TRANSMISSIBLES</a:t>
            </a:r>
            <a:endParaRPr lang="en-GB" sz="1000" b="1"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85725" lvl="0" indent="-85725">
              <a:lnSpc>
                <a:spcPts val="1000"/>
              </a:lnSpc>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maladies cardiovasculaires</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85725" lvl="0" indent="-85725">
              <a:lnSpc>
                <a:spcPts val="1000"/>
              </a:lnSpc>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hypertension</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354A7878-65DD-FD38-EBDE-645342D12F4D}"/>
              </a:ext>
            </a:extLst>
          </p:cNvPr>
          <p:cNvSpPr/>
          <p:nvPr/>
        </p:nvSpPr>
        <p:spPr>
          <a:xfrm>
            <a:off x="3969694" y="4335418"/>
            <a:ext cx="1253214" cy="1166088"/>
          </a:xfrm>
          <a:prstGeom prst="rect">
            <a:avLst/>
          </a:prstGeom>
          <a:solidFill>
            <a:srgbClr val="E7E7E8"/>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7E3FBB44-043B-CA90-2B76-9EAE57808F67}"/>
              </a:ext>
            </a:extLst>
          </p:cNvPr>
          <p:cNvSpPr txBox="1"/>
          <p:nvPr/>
        </p:nvSpPr>
        <p:spPr>
          <a:xfrm>
            <a:off x="4164083" y="4388017"/>
            <a:ext cx="1022504" cy="1077218"/>
          </a:xfrm>
          <a:prstGeom prst="rect">
            <a:avLst/>
          </a:prstGeom>
          <a:solidFill>
            <a:srgbClr val="E7E7E8"/>
          </a:solidFill>
        </p:spPr>
        <p:txBody>
          <a:bodyPr wrap="square" lIns="0" tIns="0" rIns="0" bIns="0" rtlCol="0">
            <a:spAutoFit/>
          </a:bodyPr>
          <a:lstStyle/>
          <a:p>
            <a:r>
              <a:rPr lang="fr-FR" sz="1000" b="1" kern="100" spc="-50" dirty="0">
                <a:effectLst/>
                <a:latin typeface="Calibri" panose="020F0502020204030204" pitchFamily="34" charset="0"/>
                <a:ea typeface="Calibri" panose="020F0502020204030204" pitchFamily="34" charset="0"/>
                <a:cs typeface="Calibri" panose="020F0502020204030204" pitchFamily="34" charset="0"/>
              </a:rPr>
              <a:t>TROUBLES SOMATOFORMES</a:t>
            </a:r>
            <a:endParaRPr lang="en-GB" sz="1000" b="1"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90488" lvl="0" indent="-90488">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syndrome de l’intestin irritable</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90488" lvl="0" indent="-90488">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douleurs chroniques</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90488" lvl="0" indent="-90488">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douleurs pelviennes chroniques</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Isosceles Triangle 28">
            <a:extLst>
              <a:ext uri="{FF2B5EF4-FFF2-40B4-BE49-F238E27FC236}">
                <a16:creationId xmlns:a16="http://schemas.microsoft.com/office/drawing/2014/main" id="{D452EA5B-21A2-83C2-8563-3DE8F8EE754F}"/>
              </a:ext>
            </a:extLst>
          </p:cNvPr>
          <p:cNvSpPr/>
          <p:nvPr/>
        </p:nvSpPr>
        <p:spPr>
          <a:xfrm rot="5400000">
            <a:off x="4037334" y="4439691"/>
            <a:ext cx="105607" cy="75248"/>
          </a:xfrm>
          <a:prstGeom prst="triangle">
            <a:avLst/>
          </a:prstGeom>
          <a:solidFill>
            <a:srgbClr val="EC8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C829EEA-A84C-673C-4CB9-1552DF08BBFD}"/>
              </a:ext>
            </a:extLst>
          </p:cNvPr>
          <p:cNvSpPr/>
          <p:nvPr/>
        </p:nvSpPr>
        <p:spPr>
          <a:xfrm>
            <a:off x="4860410" y="2259114"/>
            <a:ext cx="1517650" cy="1052513"/>
          </a:xfrm>
          <a:prstGeom prst="rect">
            <a:avLst/>
          </a:prstGeom>
          <a:solidFill>
            <a:srgbClr val="FEF3DB"/>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DACEBE72-7550-D95E-D915-BE39664C341C}"/>
              </a:ext>
            </a:extLst>
          </p:cNvPr>
          <p:cNvSpPr txBox="1"/>
          <p:nvPr/>
        </p:nvSpPr>
        <p:spPr>
          <a:xfrm>
            <a:off x="5090381" y="2331241"/>
            <a:ext cx="1262207" cy="923330"/>
          </a:xfrm>
          <a:prstGeom prst="rect">
            <a:avLst/>
          </a:prstGeom>
          <a:solidFill>
            <a:srgbClr val="FEF3DB"/>
          </a:solidFill>
        </p:spPr>
        <p:txBody>
          <a:bodyPr wrap="square" lIns="0" tIns="0" rIns="0" bIns="0" rtlCol="0">
            <a:spAutoFit/>
          </a:bodyPr>
          <a:lstStyle/>
          <a:p>
            <a:r>
              <a:rPr lang="fr-FR" sz="1000" b="1" kern="100" spc="-50" dirty="0">
                <a:effectLst/>
                <a:latin typeface="Calibri" panose="020F0502020204030204" pitchFamily="34" charset="0"/>
                <a:ea typeface="Calibri" panose="020F0502020204030204" pitchFamily="34" charset="0"/>
                <a:cs typeface="Calibri" panose="020F0502020204030204" pitchFamily="34" charset="0"/>
              </a:rPr>
              <a:t>MANQUE DE CONTRÔLE SEXUEL ET REPRODUCTIF</a:t>
            </a:r>
            <a:endParaRPr lang="en-GB" sz="1000" b="1"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85725" lvl="0" indent="-85725">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manque de contraception</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85725" lvl="0" indent="-85725">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relations sexuelles non protégées</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Isosceles Triangle 31">
            <a:extLst>
              <a:ext uri="{FF2B5EF4-FFF2-40B4-BE49-F238E27FC236}">
                <a16:creationId xmlns:a16="http://schemas.microsoft.com/office/drawing/2014/main" id="{A8476FD2-8A07-6758-6F6B-31E3446FDADB}"/>
              </a:ext>
            </a:extLst>
          </p:cNvPr>
          <p:cNvSpPr/>
          <p:nvPr/>
        </p:nvSpPr>
        <p:spPr>
          <a:xfrm rot="5400000">
            <a:off x="4928838" y="2378927"/>
            <a:ext cx="105607" cy="75248"/>
          </a:xfrm>
          <a:prstGeom prst="triangle">
            <a:avLst/>
          </a:prstGeom>
          <a:solidFill>
            <a:srgbClr val="EC8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E8BC1AC-72D0-B96F-D9EC-931FB0D767C8}"/>
              </a:ext>
            </a:extLst>
          </p:cNvPr>
          <p:cNvSpPr/>
          <p:nvPr/>
        </p:nvSpPr>
        <p:spPr>
          <a:xfrm>
            <a:off x="6400049" y="2263212"/>
            <a:ext cx="1403350" cy="1052513"/>
          </a:xfrm>
          <a:prstGeom prst="rect">
            <a:avLst/>
          </a:prstGeom>
          <a:solidFill>
            <a:srgbClr val="FEF3DB"/>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8041FC4-34DD-3791-9A6E-0D100DDD88A9}"/>
              </a:ext>
            </a:extLst>
          </p:cNvPr>
          <p:cNvSpPr txBox="1"/>
          <p:nvPr/>
        </p:nvSpPr>
        <p:spPr>
          <a:xfrm>
            <a:off x="6630020" y="2335339"/>
            <a:ext cx="1079929" cy="923330"/>
          </a:xfrm>
          <a:prstGeom prst="rect">
            <a:avLst/>
          </a:prstGeom>
          <a:solidFill>
            <a:srgbClr val="FEF3DB"/>
          </a:solidFill>
        </p:spPr>
        <p:txBody>
          <a:bodyPr wrap="square" lIns="0" tIns="0" rIns="0" bIns="0" rtlCol="0">
            <a:spAutoFit/>
          </a:bodyPr>
          <a:lstStyle/>
          <a:p>
            <a:r>
              <a:rPr lang="fr-FR" sz="1000" b="1" kern="100" spc="-50" dirty="0">
                <a:effectLst/>
                <a:latin typeface="Calibri" panose="020F0502020204030204" pitchFamily="34" charset="0"/>
                <a:ea typeface="Calibri" panose="020F0502020204030204" pitchFamily="34" charset="0"/>
                <a:cs typeface="Calibri" panose="020F0502020204030204" pitchFamily="34" charset="0"/>
              </a:rPr>
              <a:t>RECHERCHE DE SOINS</a:t>
            </a:r>
            <a:endParaRPr lang="en-GB" sz="1000" b="1"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90488" lvl="0" indent="-90488">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manque d’autonomie</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a:p>
            <a:pPr marL="90488" lvl="0" indent="-90488">
              <a:buFont typeface="Arial" panose="020B0604020202020204" pitchFamily="34" charset="0"/>
              <a:buChar char="•"/>
            </a:pPr>
            <a:r>
              <a:rPr lang="fr-FR" sz="1000" kern="100" spc="-50" dirty="0">
                <a:effectLst/>
                <a:latin typeface="Calibri" panose="020F0502020204030204" pitchFamily="34" charset="0"/>
                <a:ea typeface="Calibri" panose="020F0502020204030204" pitchFamily="34" charset="0"/>
                <a:cs typeface="Calibri" panose="020F0502020204030204" pitchFamily="34" charset="0"/>
              </a:rPr>
              <a:t>difficultés d’accès aux soins et autres services</a:t>
            </a:r>
            <a:endParaRPr lang="en-GB" sz="1000" kern="100" spc="-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Isosceles Triangle 35">
            <a:extLst>
              <a:ext uri="{FF2B5EF4-FFF2-40B4-BE49-F238E27FC236}">
                <a16:creationId xmlns:a16="http://schemas.microsoft.com/office/drawing/2014/main" id="{1B9CB98D-5A2A-195A-B1F3-912257D48C1A}"/>
              </a:ext>
            </a:extLst>
          </p:cNvPr>
          <p:cNvSpPr/>
          <p:nvPr/>
        </p:nvSpPr>
        <p:spPr>
          <a:xfrm rot="5400000">
            <a:off x="6468477" y="2383025"/>
            <a:ext cx="105607" cy="75248"/>
          </a:xfrm>
          <a:prstGeom prst="triangle">
            <a:avLst/>
          </a:prstGeom>
          <a:solidFill>
            <a:srgbClr val="EC8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F37B705A-24AC-C112-C22E-59123EAC9D22}"/>
              </a:ext>
            </a:extLst>
          </p:cNvPr>
          <p:cNvSpPr txBox="1"/>
          <p:nvPr/>
        </p:nvSpPr>
        <p:spPr>
          <a:xfrm>
            <a:off x="5228888" y="4330206"/>
            <a:ext cx="1217844" cy="558999"/>
          </a:xfrm>
          <a:prstGeom prst="rect">
            <a:avLst/>
          </a:prstGeom>
          <a:solidFill>
            <a:srgbClr val="FFFFFF"/>
          </a:solidFill>
        </p:spPr>
        <p:txBody>
          <a:bodyPr wrap="square" lIns="36000" rIns="36000" rtlCol="0">
            <a:spAutoFit/>
          </a:bodyPr>
          <a:lstStyle/>
          <a:p>
            <a:pPr>
              <a:lnSpc>
                <a:spcPts val="900"/>
              </a:lnSpc>
            </a:pPr>
            <a:r>
              <a:rPr lang="fr-FR" sz="1000" dirty="0">
                <a:solidFill>
                  <a:srgbClr val="0366B3"/>
                </a:solidFill>
                <a:effectLst/>
                <a:latin typeface="Calibri" panose="020F0502020204030204" pitchFamily="34" charset="0"/>
                <a:ea typeface="Calibri" panose="020F0502020204030204" pitchFamily="34" charset="0"/>
              </a:rPr>
              <a:t>plus de chances d’avoir un bébé en insuffisance pondérale</a:t>
            </a:r>
            <a:endParaRPr lang="en-GB" sz="1000"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D8CFFD83-5EA0-CA9B-8F97-ECBFD712F31C}"/>
              </a:ext>
            </a:extLst>
          </p:cNvPr>
          <p:cNvSpPr/>
          <p:nvPr/>
        </p:nvSpPr>
        <p:spPr>
          <a:xfrm>
            <a:off x="6413745" y="3626765"/>
            <a:ext cx="1296204" cy="3499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64847C06-3063-78A3-4F4A-85746FA367C7}"/>
              </a:ext>
            </a:extLst>
          </p:cNvPr>
          <p:cNvSpPr txBox="1"/>
          <p:nvPr/>
        </p:nvSpPr>
        <p:spPr>
          <a:xfrm>
            <a:off x="6280196" y="3696712"/>
            <a:ext cx="2306806" cy="372666"/>
          </a:xfrm>
          <a:prstGeom prst="rect">
            <a:avLst/>
          </a:prstGeom>
          <a:solidFill>
            <a:srgbClr val="FFFFFF"/>
          </a:solidFill>
        </p:spPr>
        <p:txBody>
          <a:bodyPr wrap="square" rtlCol="0">
            <a:spAutoFit/>
          </a:bodyPr>
          <a:lstStyle/>
          <a:p>
            <a:pPr>
              <a:lnSpc>
                <a:spcPts val="2000"/>
              </a:lnSpc>
            </a:pPr>
            <a:r>
              <a:rPr lang="fr-FR" sz="2700" spc="-150" dirty="0">
                <a:solidFill>
                  <a:srgbClr val="EC8140"/>
                </a:solidFill>
                <a:effectLst/>
                <a:latin typeface="Calibri" panose="020F0502020204030204" pitchFamily="34" charset="0"/>
                <a:ea typeface="Calibri" panose="020F0502020204030204" pitchFamily="34" charset="0"/>
                <a:cs typeface="Times New Roman" panose="02020603050405020304" pitchFamily="18" charset="0"/>
              </a:rPr>
              <a:t>DEUX FOIS PLUS </a:t>
            </a:r>
            <a:endParaRPr lang="en-GB" sz="2700" spc="-150" dirty="0">
              <a:solidFill>
                <a:srgbClr val="EC8140"/>
              </a:solidFill>
            </a:endParaRPr>
          </a:p>
        </p:txBody>
      </p:sp>
      <p:sp>
        <p:nvSpPr>
          <p:cNvPr id="39" name="TextBox 38">
            <a:extLst>
              <a:ext uri="{FF2B5EF4-FFF2-40B4-BE49-F238E27FC236}">
                <a16:creationId xmlns:a16="http://schemas.microsoft.com/office/drawing/2014/main" id="{42232C8B-4CCD-4BD1-D5AA-61B2891BFCC4}"/>
              </a:ext>
            </a:extLst>
          </p:cNvPr>
          <p:cNvSpPr txBox="1"/>
          <p:nvPr/>
        </p:nvSpPr>
        <p:spPr>
          <a:xfrm>
            <a:off x="6386728" y="3976710"/>
            <a:ext cx="1905516" cy="219547"/>
          </a:xfrm>
          <a:prstGeom prst="rect">
            <a:avLst/>
          </a:prstGeom>
          <a:solidFill>
            <a:srgbClr val="FFFFFF"/>
          </a:solidFill>
        </p:spPr>
        <p:txBody>
          <a:bodyPr wrap="square" lIns="36000" rIns="36000" rtlCol="0">
            <a:spAutoFit/>
          </a:bodyPr>
          <a:lstStyle/>
          <a:p>
            <a:pPr>
              <a:lnSpc>
                <a:spcPts val="900"/>
              </a:lnSpc>
            </a:pPr>
            <a:r>
              <a:rPr lang="fr-FR" sz="1200" b="1"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rPr>
              <a:t>de chances d’avorter</a:t>
            </a:r>
            <a:endParaRPr lang="en-GB" sz="1200" b="1"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E9619C81-E2BF-9DDE-4995-ED837D0222DC}"/>
              </a:ext>
            </a:extLst>
          </p:cNvPr>
          <p:cNvSpPr txBox="1"/>
          <p:nvPr/>
        </p:nvSpPr>
        <p:spPr>
          <a:xfrm>
            <a:off x="6396650" y="4335418"/>
            <a:ext cx="845119" cy="477054"/>
          </a:xfrm>
          <a:prstGeom prst="rect">
            <a:avLst/>
          </a:prstGeom>
          <a:solidFill>
            <a:srgbClr val="FFFFFF"/>
          </a:solidFill>
        </p:spPr>
        <p:txBody>
          <a:bodyPr wrap="square" rtlCol="0">
            <a:spAutoFit/>
          </a:bodyPr>
          <a:lstStyle/>
          <a:p>
            <a:pPr>
              <a:lnSpc>
                <a:spcPts val="1500"/>
              </a:lnSpc>
            </a:pPr>
            <a:r>
              <a:rPr lang="fr-FR" sz="2400" spc="-50" dirty="0">
                <a:solidFill>
                  <a:srgbClr val="EC8140"/>
                </a:solidFill>
                <a:effectLst/>
                <a:latin typeface="Calibri" panose="020F0502020204030204" pitchFamily="34" charset="0"/>
                <a:ea typeface="Calibri" panose="020F0502020204030204" pitchFamily="34" charset="0"/>
              </a:rPr>
              <a:t>1,5</a:t>
            </a:r>
            <a:r>
              <a:rPr lang="fr-FR" sz="1800" spc="-50" dirty="0">
                <a:solidFill>
                  <a:srgbClr val="EC8140"/>
                </a:solidFill>
                <a:effectLst/>
                <a:latin typeface="Calibri" panose="020F0502020204030204" pitchFamily="34" charset="0"/>
                <a:ea typeface="Calibri" panose="020F0502020204030204" pitchFamily="34" charset="0"/>
              </a:rPr>
              <a:t> </a:t>
            </a:r>
            <a:br>
              <a:rPr lang="fr-FR" sz="1800" spc="-50" dirty="0">
                <a:solidFill>
                  <a:srgbClr val="EC8140"/>
                </a:solidFill>
                <a:effectLst/>
                <a:latin typeface="Calibri" panose="020F0502020204030204" pitchFamily="34" charset="0"/>
                <a:ea typeface="Calibri" panose="020F0502020204030204" pitchFamily="34" charset="0"/>
              </a:rPr>
            </a:br>
            <a:r>
              <a:rPr lang="fr-FR" sz="1300" spc="-50" dirty="0">
                <a:solidFill>
                  <a:srgbClr val="EC8140"/>
                </a:solidFill>
                <a:effectLst/>
                <a:latin typeface="Calibri" panose="020F0502020204030204" pitchFamily="34" charset="0"/>
                <a:ea typeface="Calibri" panose="020F0502020204030204" pitchFamily="34" charset="0"/>
              </a:rPr>
              <a:t>FOIS PLUS </a:t>
            </a:r>
            <a:endParaRPr lang="en-GB" sz="1300" spc="-50" dirty="0">
              <a:solidFill>
                <a:srgbClr val="EC8140"/>
              </a:solidFill>
            </a:endParaRPr>
          </a:p>
        </p:txBody>
      </p:sp>
      <p:sp>
        <p:nvSpPr>
          <p:cNvPr id="42" name="TextBox 41">
            <a:extLst>
              <a:ext uri="{FF2B5EF4-FFF2-40B4-BE49-F238E27FC236}">
                <a16:creationId xmlns:a16="http://schemas.microsoft.com/office/drawing/2014/main" id="{10F6026E-91F7-F009-4D80-E6431EA0DAAA}"/>
              </a:ext>
            </a:extLst>
          </p:cNvPr>
          <p:cNvSpPr txBox="1"/>
          <p:nvPr/>
        </p:nvSpPr>
        <p:spPr>
          <a:xfrm>
            <a:off x="6457023" y="4772537"/>
            <a:ext cx="1825282" cy="443583"/>
          </a:xfrm>
          <a:prstGeom prst="rect">
            <a:avLst/>
          </a:prstGeom>
          <a:solidFill>
            <a:srgbClr val="FFFFFF"/>
          </a:solidFill>
        </p:spPr>
        <p:txBody>
          <a:bodyPr wrap="square" lIns="36000" rIns="36000" rtlCol="0">
            <a:spAutoFit/>
          </a:bodyPr>
          <a:lstStyle/>
          <a:p>
            <a:pPr>
              <a:lnSpc>
                <a:spcPts val="900"/>
              </a:lnSpc>
            </a:pPr>
            <a:r>
              <a:rPr lang="fr-FR" sz="1000" dirty="0">
                <a:solidFill>
                  <a:srgbClr val="0366B3"/>
                </a:solidFill>
                <a:effectLst/>
                <a:latin typeface="Calibri" panose="020F0502020204030204" pitchFamily="34" charset="0"/>
                <a:ea typeface="Calibri" panose="020F0502020204030204" pitchFamily="34" charset="0"/>
              </a:rPr>
              <a:t>de chances d’avoir contracté le VIH et la syphilis, la chlamydiose ou la gonorrhée</a:t>
            </a:r>
            <a:endParaRPr lang="en-GB" sz="1000"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AFEDF2E0-13B5-5EF0-F0F7-2BC27F0263DF}"/>
              </a:ext>
            </a:extLst>
          </p:cNvPr>
          <p:cNvSpPr txBox="1"/>
          <p:nvPr/>
        </p:nvSpPr>
        <p:spPr>
          <a:xfrm>
            <a:off x="4353880" y="6375305"/>
            <a:ext cx="1825282" cy="443583"/>
          </a:xfrm>
          <a:prstGeom prst="rect">
            <a:avLst/>
          </a:prstGeom>
          <a:solidFill>
            <a:srgbClr val="FFFFFF"/>
          </a:solidFill>
        </p:spPr>
        <p:txBody>
          <a:bodyPr wrap="square" lIns="36000" rIns="36000" rtlCol="0">
            <a:spAutoFit/>
          </a:bodyPr>
          <a:lstStyle/>
          <a:p>
            <a:pPr>
              <a:lnSpc>
                <a:spcPts val="900"/>
              </a:lnSpc>
            </a:pPr>
            <a:r>
              <a:rPr lang="fr-FR" sz="1000" kern="100" dirty="0">
                <a:solidFill>
                  <a:srgbClr val="0366B3"/>
                </a:solidFill>
                <a:effectLst/>
                <a:latin typeface="Calibri" panose="020F0502020204030204" pitchFamily="34" charset="0"/>
                <a:ea typeface="Calibri" panose="020F0502020204030204" pitchFamily="34" charset="0"/>
                <a:cs typeface="Calibri" panose="020F0502020204030204" pitchFamily="34" charset="0"/>
              </a:rPr>
              <a:t>des féminicides enregistrés dans le monde ont été commis par le partenaire intime</a:t>
            </a:r>
            <a:endParaRPr lang="en-GB" sz="1000"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3D2DF0A6-6375-4B52-DF19-4E47F51E25B4}"/>
              </a:ext>
            </a:extLst>
          </p:cNvPr>
          <p:cNvSpPr txBox="1"/>
          <p:nvPr/>
        </p:nvSpPr>
        <p:spPr>
          <a:xfrm>
            <a:off x="6251168" y="6472236"/>
            <a:ext cx="1905516" cy="219547"/>
          </a:xfrm>
          <a:prstGeom prst="rect">
            <a:avLst/>
          </a:prstGeom>
          <a:solidFill>
            <a:srgbClr val="FFFFFF"/>
          </a:solidFill>
        </p:spPr>
        <p:txBody>
          <a:bodyPr wrap="square" lIns="36000" rIns="36000" rtlCol="0">
            <a:spAutoFit/>
          </a:bodyPr>
          <a:lstStyle/>
          <a:p>
            <a:pPr>
              <a:lnSpc>
                <a:spcPts val="900"/>
              </a:lnSpc>
            </a:pPr>
            <a:r>
              <a:rPr lang="fr-FR" sz="1200" b="1" dirty="0">
                <a:solidFill>
                  <a:srgbClr val="0366B3"/>
                </a:solidFill>
                <a:effectLst/>
                <a:latin typeface="Calibri" panose="020F0502020204030204" pitchFamily="34" charset="0"/>
                <a:ea typeface="Calibri" panose="020F0502020204030204" pitchFamily="34" charset="0"/>
              </a:rPr>
              <a:t>plus de tentatives de suicide</a:t>
            </a:r>
            <a:endParaRPr lang="en-GB" sz="1200" b="1" kern="100" dirty="0">
              <a:solidFill>
                <a:srgbClr val="0366B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040EF30B-81A6-D392-CF58-160514CF998B}"/>
              </a:ext>
            </a:extLst>
          </p:cNvPr>
          <p:cNvSpPr txBox="1"/>
          <p:nvPr/>
        </p:nvSpPr>
        <p:spPr>
          <a:xfrm>
            <a:off x="6204846" y="5805059"/>
            <a:ext cx="845119" cy="707886"/>
          </a:xfrm>
          <a:prstGeom prst="rect">
            <a:avLst/>
          </a:prstGeom>
          <a:solidFill>
            <a:srgbClr val="FFFFFF"/>
          </a:solidFill>
        </p:spPr>
        <p:txBody>
          <a:bodyPr wrap="square" rtlCol="0">
            <a:spAutoFit/>
          </a:bodyPr>
          <a:lstStyle/>
          <a:p>
            <a:r>
              <a:rPr lang="fr-FR" sz="4000" spc="-50" dirty="0">
                <a:solidFill>
                  <a:srgbClr val="EC8140"/>
                </a:solidFill>
                <a:effectLst/>
                <a:latin typeface="Calibri" panose="020F0502020204030204" pitchFamily="34" charset="0"/>
                <a:ea typeface="Calibri" panose="020F0502020204030204" pitchFamily="34" charset="0"/>
              </a:rPr>
              <a:t>4,5 </a:t>
            </a:r>
            <a:endParaRPr lang="en-GB" sz="4000" spc="-50" dirty="0">
              <a:solidFill>
                <a:srgbClr val="EC8140"/>
              </a:solidFill>
            </a:endParaRPr>
          </a:p>
        </p:txBody>
      </p:sp>
      <p:sp>
        <p:nvSpPr>
          <p:cNvPr id="52" name="Rectangle 51">
            <a:extLst>
              <a:ext uri="{FF2B5EF4-FFF2-40B4-BE49-F238E27FC236}">
                <a16:creationId xmlns:a16="http://schemas.microsoft.com/office/drawing/2014/main" id="{95B82419-9D72-897D-A1FF-3B333D377F5F}"/>
              </a:ext>
            </a:extLst>
          </p:cNvPr>
          <p:cNvSpPr/>
          <p:nvPr/>
        </p:nvSpPr>
        <p:spPr>
          <a:xfrm>
            <a:off x="4489616" y="3284206"/>
            <a:ext cx="176779" cy="104206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F7ECDFFC-67CC-2845-71A9-5499033C9801}"/>
              </a:ext>
            </a:extLst>
          </p:cNvPr>
          <p:cNvCxnSpPr>
            <a:cxnSpLocks/>
          </p:cNvCxnSpPr>
          <p:nvPr/>
        </p:nvCxnSpPr>
        <p:spPr>
          <a:xfrm>
            <a:off x="4550509" y="3438575"/>
            <a:ext cx="0" cy="874694"/>
          </a:xfrm>
          <a:prstGeom prst="straightConnector1">
            <a:avLst/>
          </a:prstGeom>
          <a:ln w="25400">
            <a:solidFill>
              <a:srgbClr val="0366B3"/>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73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 name="Table 1"/>
          <p:cNvGraphicFramePr/>
          <p:nvPr>
            <p:extLst>
              <p:ext uri="{D42A27DB-BD31-4B8C-83A1-F6EECF244321}">
                <p14:modId xmlns:p14="http://schemas.microsoft.com/office/powerpoint/2010/main" val="2272060903"/>
              </p:ext>
            </p:extLst>
          </p:nvPr>
        </p:nvGraphicFramePr>
        <p:xfrm>
          <a:off x="522720" y="1371495"/>
          <a:ext cx="8146800" cy="4622800"/>
        </p:xfrm>
        <a:graphic>
          <a:graphicData uri="http://schemas.openxmlformats.org/drawingml/2006/table">
            <a:tbl>
              <a:tblPr/>
              <a:tblGrid>
                <a:gridCol w="2127715">
                  <a:extLst>
                    <a:ext uri="{9D8B030D-6E8A-4147-A177-3AD203B41FA5}">
                      <a16:colId xmlns:a16="http://schemas.microsoft.com/office/drawing/2014/main" val="20000"/>
                    </a:ext>
                  </a:extLst>
                </a:gridCol>
                <a:gridCol w="6019085">
                  <a:extLst>
                    <a:ext uri="{9D8B030D-6E8A-4147-A177-3AD203B41FA5}">
                      <a16:colId xmlns:a16="http://schemas.microsoft.com/office/drawing/2014/main" val="20001"/>
                    </a:ext>
                  </a:extLst>
                </a:gridCol>
              </a:tblGrid>
              <a:tr h="2264166">
                <a:tc>
                  <a:txBody>
                    <a:bodyPr/>
                    <a:lstStyle/>
                    <a:p>
                      <a:pPr rtl="0">
                        <a:lnSpc>
                          <a:spcPct val="100000"/>
                        </a:lnSpc>
                        <a:spcBef>
                          <a:spcPts val="479"/>
                        </a:spcBef>
                      </a:pPr>
                      <a:r>
                        <a:rPr lang="fr" sz="2000" b="0" strike="noStrike" spc="-1" dirty="0">
                          <a:latin typeface="Calibri"/>
                        </a:rPr>
                        <a:t>Effets sur les enfants</a:t>
                      </a:r>
                      <a:endParaRPr lang="en-GB" sz="20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rtl="0">
                        <a:lnSpc>
                          <a:spcPct val="100000"/>
                        </a:lnSpc>
                        <a:spcBef>
                          <a:spcPts val="360"/>
                        </a:spcBef>
                        <a:buClr>
                          <a:srgbClr val="000000"/>
                        </a:buClr>
                        <a:buFont typeface="Symbol" charset="2"/>
                        <a:buChar char=""/>
                      </a:pPr>
                      <a:r>
                        <a:rPr lang="fr" sz="1800" b="0" strike="noStrike" spc="-1" dirty="0">
                          <a:latin typeface="Calibri"/>
                        </a:rPr>
                        <a:t>Taux de mortalité infantile plus élevé</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Problèmes de comportement</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Anxiété, dépression, tentative de suicide</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Mauvais résultats scolaires</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Violence subie ou commise à l’âge adulte</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Blessures physiques ou problèmes de santé</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Perte de productivité à l’âge adulte</a:t>
                      </a:r>
                      <a:endParaRPr lang="en-GB" sz="18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0"/>
                  </a:ext>
                </a:extLst>
              </a:tr>
              <a:tr h="993055">
                <a:tc>
                  <a:txBody>
                    <a:bodyPr/>
                    <a:lstStyle/>
                    <a:p>
                      <a:pPr rtl="0">
                        <a:lnSpc>
                          <a:spcPct val="100000"/>
                        </a:lnSpc>
                        <a:spcBef>
                          <a:spcPts val="479"/>
                        </a:spcBef>
                      </a:pPr>
                      <a:r>
                        <a:rPr lang="fr" sz="2000" b="0" strike="noStrike" spc="-1" dirty="0">
                          <a:latin typeface="Calibri"/>
                        </a:rPr>
                        <a:t>Effets sur les familles</a:t>
                      </a:r>
                      <a:endParaRPr lang="en-GB" sz="20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rtl="0">
                        <a:lnSpc>
                          <a:spcPct val="100000"/>
                        </a:lnSpc>
                        <a:spcBef>
                          <a:spcPts val="360"/>
                        </a:spcBef>
                        <a:buClr>
                          <a:srgbClr val="000000"/>
                        </a:buClr>
                        <a:buFont typeface="Symbol" charset="2"/>
                        <a:buChar char=""/>
                      </a:pPr>
                      <a:r>
                        <a:rPr lang="fr" sz="1800" b="0" strike="noStrike" spc="-1">
                          <a:latin typeface="Calibri"/>
                        </a:rPr>
                        <a:t>Incapacité de travail</a:t>
                      </a:r>
                      <a:endParaRPr lang="en-GB" sz="1800" b="0" strike="noStrike" spc="-1">
                        <a:latin typeface="Arial"/>
                      </a:endParaRPr>
                    </a:p>
                    <a:p>
                      <a:pPr marL="174600" indent="-174240" rtl="0">
                        <a:lnSpc>
                          <a:spcPct val="100000"/>
                        </a:lnSpc>
                        <a:spcBef>
                          <a:spcPts val="360"/>
                        </a:spcBef>
                        <a:buClr>
                          <a:srgbClr val="000000"/>
                        </a:buClr>
                        <a:buFont typeface="Symbol" charset="2"/>
                        <a:buChar char=""/>
                      </a:pPr>
                      <a:r>
                        <a:rPr lang="fr" sz="1800" b="0" strike="noStrike" spc="-1">
                          <a:latin typeface="Calibri"/>
                        </a:rPr>
                        <a:t>Perte de revenus et de productivité</a:t>
                      </a:r>
                      <a:endParaRPr lang="en-GB" sz="1800" b="0" strike="noStrike" spc="-1">
                        <a:latin typeface="Arial"/>
                      </a:endParaRPr>
                    </a:p>
                    <a:p>
                      <a:pPr marL="174600" indent="-174240" rtl="0">
                        <a:lnSpc>
                          <a:spcPct val="100000"/>
                        </a:lnSpc>
                        <a:spcBef>
                          <a:spcPts val="360"/>
                        </a:spcBef>
                        <a:buClr>
                          <a:srgbClr val="000000"/>
                        </a:buClr>
                        <a:buFont typeface="Symbol" charset="2"/>
                        <a:buChar char=""/>
                      </a:pPr>
                      <a:r>
                        <a:rPr lang="fr" sz="1800" b="0" strike="noStrike" spc="-1">
                          <a:latin typeface="Calibri"/>
                        </a:rPr>
                        <a:t>Instabilité quant au logement</a:t>
                      </a:r>
                      <a:endParaRPr lang="en-GB" sz="1800" b="0" strike="noStrike" spc="-1">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1"/>
                  </a:ext>
                </a:extLst>
              </a:tr>
              <a:tr h="1214253">
                <a:tc>
                  <a:txBody>
                    <a:bodyPr/>
                    <a:lstStyle/>
                    <a:p>
                      <a:pPr rtl="0">
                        <a:lnSpc>
                          <a:spcPct val="100000"/>
                        </a:lnSpc>
                        <a:spcBef>
                          <a:spcPts val="479"/>
                        </a:spcBef>
                      </a:pPr>
                      <a:r>
                        <a:rPr lang="fr" sz="2000" b="0" strike="noStrike" spc="-1" dirty="0">
                          <a:latin typeface="Calibri"/>
                        </a:rPr>
                        <a:t>Effets socioéconomiques</a:t>
                      </a:r>
                      <a:endParaRPr lang="en-GB" sz="20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rtl="0">
                        <a:lnSpc>
                          <a:spcPct val="100000"/>
                        </a:lnSpc>
                        <a:spcBef>
                          <a:spcPts val="360"/>
                        </a:spcBef>
                        <a:buClr>
                          <a:srgbClr val="000000"/>
                        </a:buClr>
                        <a:buFont typeface="Symbol" charset="2"/>
                        <a:buChar char=""/>
                      </a:pPr>
                      <a:r>
                        <a:rPr lang="fr" sz="1800" b="0" strike="noStrike" spc="-1" dirty="0">
                          <a:latin typeface="Calibri"/>
                        </a:rPr>
                        <a:t>Coûts des services payés par les survivantes et les familles (services de santé, sociaux et de justice)</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Perte de productivité au travail et coût pour les employeurs</a:t>
                      </a:r>
                      <a:endParaRPr lang="en-GB" sz="1800" b="0" strike="noStrike" spc="-1" dirty="0">
                        <a:latin typeface="Arial"/>
                      </a:endParaRPr>
                    </a:p>
                    <a:p>
                      <a:pPr marL="174600" indent="-174240" rtl="0">
                        <a:lnSpc>
                          <a:spcPct val="100000"/>
                        </a:lnSpc>
                        <a:spcBef>
                          <a:spcPts val="360"/>
                        </a:spcBef>
                        <a:buClr>
                          <a:srgbClr val="000000"/>
                        </a:buClr>
                        <a:buFont typeface="Symbol" charset="2"/>
                        <a:buChar char=""/>
                      </a:pPr>
                      <a:r>
                        <a:rPr lang="fr" sz="1800" b="0" strike="noStrike" spc="-1" dirty="0">
                          <a:latin typeface="Calibri"/>
                        </a:rPr>
                        <a:t>Perpétuation de la violence</a:t>
                      </a:r>
                      <a:endParaRPr lang="en-GB" sz="18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253" name="CustomShape 2"/>
          <p:cNvSpPr/>
          <p:nvPr/>
        </p:nvSpPr>
        <p:spPr>
          <a:xfrm>
            <a:off x="235440" y="346363"/>
            <a:ext cx="8721360" cy="10251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rtlCol="0"/>
          <a:lstStyle/>
          <a:p>
            <a:pPr algn="ctr" rtl="0">
              <a:lnSpc>
                <a:spcPts val="3600"/>
              </a:lnSpc>
            </a:pPr>
            <a:r>
              <a:rPr lang="fr" sz="4000" b="1" strike="noStrike" spc="-1" dirty="0">
                <a:solidFill>
                  <a:schemeClr val="accent2"/>
                </a:solidFill>
                <a:latin typeface="Calibri"/>
              </a:rPr>
              <a:t>Conséquences intergénérationnelles</a:t>
            </a:r>
            <a:br>
              <a:rPr lang="en-GB" sz="4000" b="1" strike="noStrike" spc="-1" dirty="0">
                <a:solidFill>
                  <a:schemeClr val="accent2"/>
                </a:solidFill>
                <a:latin typeface="Calibri"/>
              </a:rPr>
            </a:br>
            <a:r>
              <a:rPr lang="fr" sz="4000" b="1" strike="noStrike" spc="-1" dirty="0">
                <a:solidFill>
                  <a:schemeClr val="accent2"/>
                </a:solidFill>
                <a:latin typeface="Calibri"/>
              </a:rPr>
              <a:t>et socioéconomiques </a:t>
            </a:r>
            <a:endParaRPr lang="en-GB" sz="4000" b="0" strike="noStrike" spc="-1" dirty="0">
              <a:solidFill>
                <a:schemeClr val="accent2"/>
              </a:solidFill>
              <a:latin typeface="Arial"/>
            </a:endParaRPr>
          </a:p>
        </p:txBody>
      </p:sp>
      <p:sp>
        <p:nvSpPr>
          <p:cNvPr id="4" name="Slide Number Placeholder 3"/>
          <p:cNvSpPr>
            <a:spLocks noGrp="1"/>
          </p:cNvSpPr>
          <p:nvPr>
            <p:ph type="sldNum" sz="quarter" idx="12"/>
          </p:nvPr>
        </p:nvSpPr>
        <p:spPr/>
        <p:txBody>
          <a:bodyPr rtlCol="0"/>
          <a:lstStyle/>
          <a:p>
            <a:pPr rtl="0"/>
            <a:r>
              <a:rPr lang="en-US" dirty="0"/>
              <a:t>16</a:t>
            </a:r>
          </a:p>
        </p:txBody>
      </p:sp>
      <p:sp>
        <p:nvSpPr>
          <p:cNvPr id="3" name="Footer Placeholder 4">
            <a:extLst>
              <a:ext uri="{FF2B5EF4-FFF2-40B4-BE49-F238E27FC236}">
                <a16:creationId xmlns:a16="http://schemas.microsoft.com/office/drawing/2014/main" id="{F0462943-7FCF-826E-9165-A9BFD5743EE2}"/>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24585584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541801-CD98-BC4F-A15A-4606C7248D87}"/>
              </a:ext>
            </a:extLst>
          </p:cNvPr>
          <p:cNvSpPr>
            <a:spLocks noGrp="1"/>
          </p:cNvSpPr>
          <p:nvPr>
            <p:ph type="title"/>
          </p:nvPr>
        </p:nvSpPr>
        <p:spPr>
          <a:xfrm>
            <a:off x="628650" y="2434287"/>
            <a:ext cx="7886700" cy="1989425"/>
          </a:xfrm>
        </p:spPr>
        <p:txBody>
          <a:bodyPr rtlCol="0">
            <a:normAutofit/>
          </a:bodyPr>
          <a:lstStyle/>
          <a:p>
            <a:pPr rtl="0"/>
            <a:r>
              <a:rPr lang="fr" dirty="0"/>
              <a:t>Rôle des prestataires </a:t>
            </a:r>
            <a:br>
              <a:rPr lang="fr" dirty="0"/>
            </a:br>
            <a:r>
              <a:rPr lang="fr" dirty="0"/>
              <a:t>de soins</a:t>
            </a:r>
          </a:p>
        </p:txBody>
      </p:sp>
      <p:sp>
        <p:nvSpPr>
          <p:cNvPr id="4" name="Slide Number Placeholder 3">
            <a:extLst>
              <a:ext uri="{FF2B5EF4-FFF2-40B4-BE49-F238E27FC236}">
                <a16:creationId xmlns:a16="http://schemas.microsoft.com/office/drawing/2014/main" id="{72F4EF94-D374-4847-B382-B9FA380BFFE9}"/>
              </a:ext>
            </a:extLst>
          </p:cNvPr>
          <p:cNvSpPr>
            <a:spLocks noGrp="1"/>
          </p:cNvSpPr>
          <p:nvPr>
            <p:ph type="sldNum" sz="quarter" idx="12"/>
          </p:nvPr>
        </p:nvSpPr>
        <p:spPr/>
        <p:txBody>
          <a:bodyPr rtlCol="0"/>
          <a:lstStyle/>
          <a:p>
            <a:pPr rtl="0"/>
            <a:r>
              <a:rPr lang="en-US" dirty="0"/>
              <a:t>17</a:t>
            </a:r>
          </a:p>
        </p:txBody>
      </p:sp>
      <p:sp>
        <p:nvSpPr>
          <p:cNvPr id="3" name="Footer Placeholder 4">
            <a:extLst>
              <a:ext uri="{FF2B5EF4-FFF2-40B4-BE49-F238E27FC236}">
                <a16:creationId xmlns:a16="http://schemas.microsoft.com/office/drawing/2014/main" id="{3F334C87-56B5-F072-1D48-FAC0E7F6B97C}"/>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81617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21" b="49791" l="1435" r="34437">
                        <a14:foregroundMark x1="23841" y1="20502" x2="23289" y2="28312"/>
                        <a14:foregroundMark x1="23289" y1="28312" x2="29249" y2="27894"/>
                        <a14:foregroundMark x1="29249" y1="27894" x2="29360" y2="20642"/>
                        <a14:foregroundMark x1="29360" y1="20642" x2="27925" y2="27755"/>
                        <a14:foregroundMark x1="27925" y1="27755" x2="24393" y2="32775"/>
                        <a14:foregroundMark x1="24393" y1="32775" x2="27263" y2="33473"/>
                        <a14:foregroundMark x1="30132" y1="36541" x2="30132" y2="23152"/>
                        <a14:foregroundMark x1="30132" y1="23152" x2="25497" y2="19386"/>
                        <a14:foregroundMark x1="26490" y1="36123" x2="21302" y2="35286"/>
                        <a14:foregroundMark x1="21302" y1="35286" x2="26600" y2="35565"/>
                        <a14:foregroundMark x1="26600" y1="35565" x2="26932" y2="35704"/>
                        <a14:foregroundMark x1="32450" y1="20084" x2="32009" y2="22734"/>
                        <a14:foregroundMark x1="27925" y1="20084" x2="27925" y2="20084"/>
                        <a14:foregroundMark x1="26821" y1="25802" x2="26821" y2="25802"/>
                        <a14:foregroundMark x1="27373" y1="25802" x2="28035" y2="25105"/>
                        <a14:foregroundMark x1="15784" y1="33333" x2="15453" y2="35704"/>
                        <a14:foregroundMark x1="3532" y1="28870" x2="1435" y2="35425"/>
                        <a14:foregroundMark x1="1435" y1="35425" x2="5298" y2="36123"/>
                        <a14:foregroundMark x1="6843" y1="48117" x2="13245" y2="49930"/>
                        <a14:foregroundMark x1="13245" y1="49930" x2="18212" y2="47838"/>
                        <a14:foregroundMark x1="23620" y1="34170" x2="23179" y2="29707"/>
                        <a14:foregroundMark x1="22627" y1="23570" x2="21192" y2="30823"/>
                        <a14:foregroundMark x1="21192" y1="30823" x2="21965" y2="32497"/>
                        <a14:foregroundMark x1="23510" y1="19386" x2="29801" y2="17852"/>
                        <a14:foregroundMark x1="29801" y1="17852" x2="31347" y2="28870"/>
                        <a14:foregroundMark x1="14901" y1="5439" x2="13907" y2="5021"/>
                        <a14:foregroundMark x1="34216" y1="26499" x2="34437" y2="30962"/>
                        <a14:foregroundMark x1="27925" y1="19526" x2="28035" y2="18689"/>
                        <a14:foregroundMark x1="15121" y1="34449" x2="11258" y2="34728"/>
                      </a14:backgroundRemoval>
                    </a14:imgEffect>
                  </a14:imgLayer>
                </a14:imgProps>
              </a:ext>
              <a:ext uri="{28A0092B-C50C-407E-A947-70E740481C1C}">
                <a14:useLocalDpi xmlns:a14="http://schemas.microsoft.com/office/drawing/2010/main" val="0"/>
              </a:ext>
            </a:extLst>
          </a:blip>
          <a:srcRect r="61642" b="46936"/>
          <a:stretch/>
        </p:blipFill>
        <p:spPr bwMode="auto">
          <a:xfrm>
            <a:off x="332372" y="-69048"/>
            <a:ext cx="3186545" cy="334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DDA7EBC-D2B2-4588-B28A-5DE140D6C3F6}"/>
              </a:ext>
            </a:extLst>
          </p:cNvPr>
          <p:cNvSpPr txBox="1"/>
          <p:nvPr/>
        </p:nvSpPr>
        <p:spPr>
          <a:xfrm>
            <a:off x="3507475" y="327546"/>
            <a:ext cx="5486400" cy="2246769"/>
          </a:xfrm>
          <a:prstGeom prst="rect">
            <a:avLst/>
          </a:prstGeom>
          <a:noFill/>
        </p:spPr>
        <p:txBody>
          <a:bodyPr wrap="square" rtlCol="0">
            <a:spAutoFit/>
          </a:bodyPr>
          <a:lstStyle/>
          <a:p>
            <a:pPr rtl="0"/>
            <a:r>
              <a:rPr lang="fr" sz="2800" b="1" dirty="0">
                <a:solidFill>
                  <a:schemeClr val="accent2"/>
                </a:solidFill>
              </a:rPr>
              <a:t>Les prestataires et les systèmes de santé ont un rôle essentiel à jouer, à savoir soutenir les femmes, réduire au maximum les effets de la violence et prévenir la violence.</a:t>
            </a:r>
          </a:p>
        </p:txBody>
      </p:sp>
      <p:sp>
        <p:nvSpPr>
          <p:cNvPr id="3" name="TextBox 2">
            <a:extLst>
              <a:ext uri="{FF2B5EF4-FFF2-40B4-BE49-F238E27FC236}">
                <a16:creationId xmlns:a16="http://schemas.microsoft.com/office/drawing/2014/main" id="{6CBDFD35-655A-4A97-9581-640D1542D40F}"/>
              </a:ext>
            </a:extLst>
          </p:cNvPr>
          <p:cNvSpPr txBox="1"/>
          <p:nvPr/>
        </p:nvSpPr>
        <p:spPr>
          <a:xfrm>
            <a:off x="332372" y="3278684"/>
            <a:ext cx="8222778" cy="2677656"/>
          </a:xfrm>
          <a:prstGeom prst="rect">
            <a:avLst/>
          </a:prstGeom>
          <a:noFill/>
        </p:spPr>
        <p:txBody>
          <a:bodyPr wrap="square" rtlCol="0">
            <a:spAutoFit/>
          </a:bodyPr>
          <a:lstStyle/>
          <a:p>
            <a:pPr rtl="0"/>
            <a:r>
              <a:rPr lang="fr" sz="2400" b="1" dirty="0">
                <a:solidFill>
                  <a:schemeClr val="accent2"/>
                </a:solidFill>
              </a:rPr>
              <a:t>Pourquoi les systèmes de santé ?</a:t>
            </a:r>
          </a:p>
          <a:p>
            <a:pPr marL="285750" indent="-285750" rtl="0">
              <a:buFont typeface="Arial" panose="020B0604020202020204" pitchFamily="34" charset="0"/>
              <a:buChar char="•"/>
            </a:pPr>
            <a:r>
              <a:rPr lang="fr" sz="2400" dirty="0"/>
              <a:t>Les femmes et les filles qui subissent de la violence sont plus susceptibles de recourir aux services de santé.</a:t>
            </a:r>
          </a:p>
          <a:p>
            <a:pPr marL="285750" indent="-285750" rtl="0">
              <a:buFont typeface="Arial" panose="020B0604020202020204" pitchFamily="34" charset="0"/>
              <a:buChar char="•"/>
            </a:pPr>
            <a:r>
              <a:rPr lang="fr" sz="2400" dirty="0"/>
              <a:t>Les prestataires de soins sont souvent le premier point de contact professionnel pour les femmes.</a:t>
            </a:r>
          </a:p>
          <a:p>
            <a:pPr marL="285750" indent="-285750" rtl="0">
              <a:buFont typeface="Arial" panose="020B0604020202020204" pitchFamily="34" charset="0"/>
              <a:buChar char="•"/>
            </a:pPr>
            <a:r>
              <a:rPr lang="fr" sz="2400" dirty="0"/>
              <a:t>Toutes les femmes sont susceptibles de recourir à des services de santé à un moment donné de leur vie.</a:t>
            </a:r>
          </a:p>
        </p:txBody>
      </p:sp>
      <p:sp>
        <p:nvSpPr>
          <p:cNvPr id="6" name="Slide Number Placeholder 5">
            <a:extLst>
              <a:ext uri="{FF2B5EF4-FFF2-40B4-BE49-F238E27FC236}">
                <a16:creationId xmlns:a16="http://schemas.microsoft.com/office/drawing/2014/main" id="{F597E1A1-7776-4173-A797-1BBB3C3F3B0E}"/>
              </a:ext>
            </a:extLst>
          </p:cNvPr>
          <p:cNvSpPr>
            <a:spLocks noGrp="1"/>
          </p:cNvSpPr>
          <p:nvPr>
            <p:ph type="sldNum" sz="quarter" idx="12"/>
          </p:nvPr>
        </p:nvSpPr>
        <p:spPr/>
        <p:txBody>
          <a:bodyPr rtlCol="0"/>
          <a:lstStyle/>
          <a:p>
            <a:pPr rtl="0"/>
            <a:r>
              <a:rPr lang="en-US" dirty="0"/>
              <a:t>18</a:t>
            </a:r>
          </a:p>
        </p:txBody>
      </p:sp>
      <p:sp>
        <p:nvSpPr>
          <p:cNvPr id="5" name="Footer Placeholder 4">
            <a:extLst>
              <a:ext uri="{FF2B5EF4-FFF2-40B4-BE49-F238E27FC236}">
                <a16:creationId xmlns:a16="http://schemas.microsoft.com/office/drawing/2014/main" id="{65904AD1-DF7C-E126-CE24-AE442EC28970}"/>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3668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rtlCol="0"/>
          <a:lstStyle/>
          <a:p>
            <a:pPr rtl="0"/>
            <a:r>
              <a:rPr lang="en-US" dirty="0"/>
              <a:t>19</a:t>
            </a:r>
          </a:p>
        </p:txBody>
      </p:sp>
      <p:sp>
        <p:nvSpPr>
          <p:cNvPr id="2" name="Title 1"/>
          <p:cNvSpPr>
            <a:spLocks noGrp="1"/>
          </p:cNvSpPr>
          <p:nvPr>
            <p:ph type="title" idx="4294967295"/>
          </p:nvPr>
        </p:nvSpPr>
        <p:spPr>
          <a:xfrm>
            <a:off x="124691" y="234949"/>
            <a:ext cx="8894618" cy="1325563"/>
          </a:xfrm>
        </p:spPr>
        <p:txBody>
          <a:bodyPr rtlCol="0">
            <a:noAutofit/>
          </a:bodyPr>
          <a:lstStyle/>
          <a:p>
            <a:pPr rtl="0"/>
            <a:r>
              <a:rPr lang="fr" sz="3200" b="1" dirty="0">
                <a:solidFill>
                  <a:schemeClr val="accent2"/>
                </a:solidFill>
              </a:rPr>
              <a:t>Pourquoi la réponse à la violence à l’encontre des femmes </a:t>
            </a:r>
            <a:r>
              <a:rPr lang="fr" sz="3200" b="1" dirty="0"/>
              <a:t>varie-t-elle souvent? </a:t>
            </a:r>
            <a:br>
              <a:rPr lang="en-US" sz="3200" b="1" dirty="0">
                <a:solidFill>
                  <a:schemeClr val="accent2"/>
                </a:solidFill>
              </a:rPr>
            </a:br>
            <a:r>
              <a:rPr lang="fr" sz="3200" b="1" dirty="0">
                <a:solidFill>
                  <a:schemeClr val="accent2"/>
                </a:solidFill>
              </a:rPr>
              <a:t>Il n’existe pas de </a:t>
            </a:r>
            <a:r>
              <a:rPr lang="fr" sz="3200" b="1" dirty="0"/>
              <a:t>formule magique.</a:t>
            </a:r>
          </a:p>
        </p:txBody>
      </p:sp>
      <p:sp>
        <p:nvSpPr>
          <p:cNvPr id="3" name="Content Placeholder 2"/>
          <p:cNvSpPr>
            <a:spLocks noGrp="1"/>
          </p:cNvSpPr>
          <p:nvPr>
            <p:ph idx="4294967295"/>
          </p:nvPr>
        </p:nvSpPr>
        <p:spPr>
          <a:xfrm>
            <a:off x="356260" y="1709738"/>
            <a:ext cx="8562109" cy="4405312"/>
          </a:xfrm>
        </p:spPr>
        <p:txBody>
          <a:bodyPr rtlCol="0">
            <a:noAutofit/>
          </a:bodyPr>
          <a:lstStyle/>
          <a:p>
            <a:pPr marL="0" indent="0" rtl="0">
              <a:lnSpc>
                <a:spcPct val="100000"/>
              </a:lnSpc>
              <a:spcBef>
                <a:spcPts val="400"/>
              </a:spcBef>
              <a:buNone/>
            </a:pPr>
            <a:r>
              <a:rPr lang="fr" sz="2400" dirty="0"/>
              <a:t>Les </a:t>
            </a:r>
            <a:r>
              <a:rPr lang="en-GB" sz="2400" dirty="0"/>
              <a:t>survivante</a:t>
            </a:r>
            <a:r>
              <a:rPr lang="fr" sz="2400" dirty="0"/>
              <a:t>s peuvent avoir besoin :</a:t>
            </a:r>
          </a:p>
          <a:p>
            <a:pPr rtl="0">
              <a:lnSpc>
                <a:spcPct val="100000"/>
              </a:lnSpc>
              <a:spcBef>
                <a:spcPts val="400"/>
              </a:spcBef>
            </a:pPr>
            <a:r>
              <a:rPr lang="fr" sz="2400" dirty="0"/>
              <a:t>de soutien émotionnel</a:t>
            </a:r>
          </a:p>
          <a:p>
            <a:pPr rtl="0">
              <a:lnSpc>
                <a:spcPct val="100000"/>
              </a:lnSpc>
              <a:spcBef>
                <a:spcPts val="400"/>
              </a:spcBef>
            </a:pPr>
            <a:r>
              <a:rPr lang="fr" sz="2400" dirty="0"/>
              <a:t>de réconfort </a:t>
            </a:r>
          </a:p>
          <a:p>
            <a:pPr rtl="0">
              <a:lnSpc>
                <a:spcPct val="100000"/>
              </a:lnSpc>
              <a:spcBef>
                <a:spcPts val="400"/>
              </a:spcBef>
            </a:pPr>
            <a:r>
              <a:rPr lang="fr" sz="2400" dirty="0"/>
              <a:t>de soins de santé physiques </a:t>
            </a:r>
          </a:p>
          <a:p>
            <a:pPr rtl="0">
              <a:lnSpc>
                <a:spcPct val="100000"/>
              </a:lnSpc>
              <a:spcBef>
                <a:spcPts val="400"/>
              </a:spcBef>
            </a:pPr>
            <a:r>
              <a:rPr lang="fr" sz="2400" dirty="0"/>
              <a:t>de sécurité, ce qui peut constituer une préoccupation permanente </a:t>
            </a:r>
          </a:p>
          <a:p>
            <a:pPr rtl="0">
              <a:lnSpc>
                <a:spcPct val="100000"/>
              </a:lnSpc>
              <a:spcBef>
                <a:spcPts val="400"/>
              </a:spcBef>
            </a:pPr>
            <a:r>
              <a:rPr lang="fr" sz="2400" dirty="0"/>
              <a:t>d’être orientées vers d’autres ressources dont le système de santé ne dispose pas </a:t>
            </a:r>
          </a:p>
          <a:p>
            <a:pPr rtl="0">
              <a:lnSpc>
                <a:spcPct val="100000"/>
              </a:lnSpc>
              <a:spcBef>
                <a:spcPts val="400"/>
              </a:spcBef>
            </a:pPr>
            <a:r>
              <a:rPr lang="fr" sz="2400" dirty="0"/>
              <a:t>d’être soutenues afin d’avoir le sentiment de mieux contrôler la situation et de pouvoir prendre leurs propres décisions </a:t>
            </a:r>
          </a:p>
        </p:txBody>
      </p:sp>
      <p:pic>
        <p:nvPicPr>
          <p:cNvPr id="6" name="Picture 5" descr="Slide2.png">
            <a:extLst>
              <a:ext uri="{FF2B5EF4-FFF2-40B4-BE49-F238E27FC236}">
                <a16:creationId xmlns:a16="http://schemas.microsoft.com/office/drawing/2014/main" id="{25CA4306-D6FB-4CDC-8170-83FDE020FB98}"/>
              </a:ext>
            </a:extLst>
          </p:cNvPr>
          <p:cNvPicPr>
            <a:picLocks noChangeAspect="1"/>
          </p:cNvPicPr>
          <p:nvPr/>
        </p:nvPicPr>
        <p:blipFill rotWithShape="1">
          <a:blip r:embed="rId3">
            <a:extLst>
              <a:ext uri="{28A0092B-C50C-407E-A947-70E740481C1C}">
                <a14:useLocalDpi xmlns:a14="http://schemas.microsoft.com/office/drawing/2010/main" val="0"/>
              </a:ext>
            </a:extLst>
          </a:blip>
          <a:srcRect l="14470"/>
          <a:stretch/>
        </p:blipFill>
        <p:spPr>
          <a:xfrm>
            <a:off x="6627635" y="1690688"/>
            <a:ext cx="2160105" cy="1887400"/>
          </a:xfrm>
          <a:prstGeom prst="rect">
            <a:avLst/>
          </a:prstGeom>
        </p:spPr>
      </p:pic>
      <p:sp>
        <p:nvSpPr>
          <p:cNvPr id="7" name="Footer Placeholder 4">
            <a:extLst>
              <a:ext uri="{FF2B5EF4-FFF2-40B4-BE49-F238E27FC236}">
                <a16:creationId xmlns:a16="http://schemas.microsoft.com/office/drawing/2014/main" id="{C532CD37-C6EF-D2D0-EA23-5FA8F83F7B2A}"/>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363696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50B96D-2D55-CF29-1D18-C0EF641DA064}"/>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endParaRPr lang="en-ZA" dirty="0"/>
          </a:p>
        </p:txBody>
      </p:sp>
      <p:sp>
        <p:nvSpPr>
          <p:cNvPr id="4" name="Slide Number Placeholder 3">
            <a:extLst>
              <a:ext uri="{FF2B5EF4-FFF2-40B4-BE49-F238E27FC236}">
                <a16:creationId xmlns:a16="http://schemas.microsoft.com/office/drawing/2014/main" id="{4339FA7F-15EE-356B-1DF9-7BB0CE40CA2E}"/>
              </a:ext>
            </a:extLst>
          </p:cNvPr>
          <p:cNvSpPr>
            <a:spLocks noGrp="1"/>
          </p:cNvSpPr>
          <p:nvPr>
            <p:ph type="sldNum" sz="quarter" idx="12"/>
          </p:nvPr>
        </p:nvSpPr>
        <p:spPr/>
        <p:txBody>
          <a:bodyPr/>
          <a:lstStyle/>
          <a:p>
            <a:pPr rtl="0"/>
            <a:r>
              <a:rPr lang="de-DE" dirty="0"/>
              <a:t>2</a:t>
            </a:r>
          </a:p>
        </p:txBody>
      </p:sp>
    </p:spTree>
    <p:extLst>
      <p:ext uri="{BB962C8B-B14F-4D97-AF65-F5344CB8AC3E}">
        <p14:creationId xmlns:p14="http://schemas.microsoft.com/office/powerpoint/2010/main" val="422343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ernidad Ecuador 834.jpg"/>
          <p:cNvPicPr>
            <a:picLocks noChangeAspect="1"/>
          </p:cNvPicPr>
          <p:nvPr/>
        </p:nvPicPr>
        <p:blipFill rotWithShape="1">
          <a:blip r:embed="rId3" cstate="print">
            <a:extLst>
              <a:ext uri="{28A0092B-C50C-407E-A947-70E740481C1C}">
                <a14:useLocalDpi xmlns:a14="http://schemas.microsoft.com/office/drawing/2010/main" val="0"/>
              </a:ext>
            </a:extLst>
          </a:blip>
          <a:srcRect l="30119" r="9798"/>
          <a:stretch/>
        </p:blipFill>
        <p:spPr>
          <a:xfrm>
            <a:off x="5457674" y="1554281"/>
            <a:ext cx="3392424" cy="3749438"/>
          </a:xfrm>
          <a:prstGeom prst="rect">
            <a:avLst/>
          </a:prstGeom>
        </p:spPr>
      </p:pic>
      <p:sp>
        <p:nvSpPr>
          <p:cNvPr id="3" name="Slide Number Placeholder 2">
            <a:extLst>
              <a:ext uri="{FF2B5EF4-FFF2-40B4-BE49-F238E27FC236}">
                <a16:creationId xmlns:a16="http://schemas.microsoft.com/office/drawing/2014/main" id="{8DC0CD16-571A-487A-BD1A-213C3CD2AD24}"/>
              </a:ext>
            </a:extLst>
          </p:cNvPr>
          <p:cNvSpPr>
            <a:spLocks noGrp="1"/>
          </p:cNvSpPr>
          <p:nvPr>
            <p:ph type="sldNum" sz="quarter" idx="12"/>
          </p:nvPr>
        </p:nvSpPr>
        <p:spPr/>
        <p:txBody>
          <a:bodyPr rtlCol="0"/>
          <a:lstStyle/>
          <a:p>
            <a:pPr rtl="0"/>
            <a:r>
              <a:rPr lang="en-GB" dirty="0"/>
              <a:t>20</a:t>
            </a:r>
          </a:p>
        </p:txBody>
      </p:sp>
      <p:sp>
        <p:nvSpPr>
          <p:cNvPr id="6" name="Title 5">
            <a:extLst>
              <a:ext uri="{FF2B5EF4-FFF2-40B4-BE49-F238E27FC236}">
                <a16:creationId xmlns:a16="http://schemas.microsoft.com/office/drawing/2014/main" id="{8BE6AD21-2D88-A94E-9768-AA2A461222B8}"/>
              </a:ext>
            </a:extLst>
          </p:cNvPr>
          <p:cNvSpPr>
            <a:spLocks noGrp="1"/>
          </p:cNvSpPr>
          <p:nvPr>
            <p:ph type="title" idx="4294967295"/>
          </p:nvPr>
        </p:nvSpPr>
        <p:spPr>
          <a:xfrm>
            <a:off x="142504" y="444698"/>
            <a:ext cx="8823366" cy="624081"/>
          </a:xfrm>
        </p:spPr>
        <p:txBody>
          <a:bodyPr rtlCol="0">
            <a:normAutofit fontScale="90000"/>
          </a:bodyPr>
          <a:lstStyle/>
          <a:p>
            <a:pPr rtl="0"/>
            <a:r>
              <a:rPr lang="fr" dirty="0"/>
              <a:t>Rôle des prestataires de soins de santé </a:t>
            </a:r>
          </a:p>
        </p:txBody>
      </p:sp>
      <p:sp>
        <p:nvSpPr>
          <p:cNvPr id="9" name="Content Placeholder 8">
            <a:extLst>
              <a:ext uri="{FF2B5EF4-FFF2-40B4-BE49-F238E27FC236}">
                <a16:creationId xmlns:a16="http://schemas.microsoft.com/office/drawing/2014/main" id="{DBA1C1DA-BC43-8640-8BB4-B81BF6BE1AD8}"/>
              </a:ext>
            </a:extLst>
          </p:cNvPr>
          <p:cNvSpPr>
            <a:spLocks noGrp="1"/>
          </p:cNvSpPr>
          <p:nvPr>
            <p:ph idx="4294967295"/>
          </p:nvPr>
        </p:nvSpPr>
        <p:spPr>
          <a:xfrm>
            <a:off x="849825" y="1272778"/>
            <a:ext cx="4607849" cy="4846638"/>
          </a:xfrm>
        </p:spPr>
        <p:txBody>
          <a:bodyPr rtlCol="0">
            <a:noAutofit/>
          </a:bodyPr>
          <a:lstStyle/>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cs typeface="Avenir Next Condensed Regular"/>
              </a:rPr>
              <a:t>Ne pas nuire</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Repérer la violence</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Faire preuve d’empathie</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Dispenser des soins</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Orienter vers des spécialistes, </a:t>
            </a:r>
            <a:br>
              <a:rPr lang="fr" dirty="0"/>
            </a:br>
            <a:r>
              <a:rPr lang="fr" dirty="0"/>
              <a:t>le cas échéant</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Documentation</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Preuves médicolégales</a:t>
            </a:r>
          </a:p>
          <a:p>
            <a:pPr marL="457200" lvl="1" indent="-457200">
              <a:lnSpc>
                <a:spcPct val="100000"/>
              </a:lnSpc>
              <a:spcBef>
                <a:spcPts val="400"/>
              </a:spcBef>
              <a:buClr>
                <a:srgbClr val="00B050"/>
              </a:buClr>
              <a:buFont typeface="Wingdings" panose="05000000000000000000" pitchFamily="2" charset="2"/>
              <a:buChar char="ü"/>
              <a:tabLst>
                <a:tab pos="432000" algn="l"/>
                <a:tab pos="540000" algn="l"/>
              </a:tabLst>
            </a:pPr>
            <a:r>
              <a:rPr lang="fr" dirty="0"/>
              <a:t>Activités de plaidoyer, en tant que modèles au sein de la communauté</a:t>
            </a:r>
          </a:p>
        </p:txBody>
      </p:sp>
      <p:sp>
        <p:nvSpPr>
          <p:cNvPr id="5" name="Footer Placeholder 4">
            <a:extLst>
              <a:ext uri="{FF2B5EF4-FFF2-40B4-BE49-F238E27FC236}">
                <a16:creationId xmlns:a16="http://schemas.microsoft.com/office/drawing/2014/main" id="{B1E7180F-E846-1541-DD0B-37EC9E2DB4DA}"/>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377244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AB809D-563C-4E4C-8E88-2F6E2EBF8A85}"/>
              </a:ext>
            </a:extLst>
          </p:cNvPr>
          <p:cNvSpPr>
            <a:spLocks noGrp="1"/>
          </p:cNvSpPr>
          <p:nvPr>
            <p:ph type="title"/>
          </p:nvPr>
        </p:nvSpPr>
        <p:spPr>
          <a:xfrm>
            <a:off x="556779" y="320674"/>
            <a:ext cx="8030441" cy="1325563"/>
          </a:xfrm>
        </p:spPr>
        <p:txBody>
          <a:bodyPr rtlCol="0">
            <a:normAutofit/>
          </a:bodyPr>
          <a:lstStyle/>
          <a:p>
            <a:pPr rtl="0"/>
            <a:r>
              <a:rPr lang="fr" dirty="0"/>
              <a:t>Les prestataires de soins de santé ne sont PAS responsables de :</a:t>
            </a:r>
          </a:p>
        </p:txBody>
      </p:sp>
      <p:sp>
        <p:nvSpPr>
          <p:cNvPr id="8" name="Content Placeholder 7">
            <a:extLst>
              <a:ext uri="{FF2B5EF4-FFF2-40B4-BE49-F238E27FC236}">
                <a16:creationId xmlns:a16="http://schemas.microsoft.com/office/drawing/2014/main" id="{CACD9F88-B773-BA48-A5B1-C25EE289895C}"/>
              </a:ext>
            </a:extLst>
          </p:cNvPr>
          <p:cNvSpPr>
            <a:spLocks noGrp="1"/>
          </p:cNvSpPr>
          <p:nvPr>
            <p:ph idx="1"/>
          </p:nvPr>
        </p:nvSpPr>
        <p:spPr>
          <a:xfrm>
            <a:off x="224272" y="2220554"/>
            <a:ext cx="8362948" cy="3292640"/>
          </a:xfrm>
        </p:spPr>
        <p:txBody>
          <a:bodyPr vert="horz" lIns="91440" tIns="45720" rIns="91440" bIns="45720" rtlCol="0" anchor="t">
            <a:normAutofit/>
          </a:bodyPr>
          <a:lstStyle/>
          <a:p>
            <a:pPr marL="800100" lvl="1" indent="-342900" rtl="0">
              <a:spcAft>
                <a:spcPts val="600"/>
              </a:spcAft>
            </a:pPr>
            <a:r>
              <a:rPr lang="fr" sz="3200" dirty="0"/>
              <a:t>résoudre les problèmes liés à la violence</a:t>
            </a:r>
            <a:endParaRPr lang="en-US" sz="3200" dirty="0">
              <a:ea typeface="Calibri"/>
              <a:cs typeface="Calibri"/>
            </a:endParaRPr>
          </a:p>
          <a:p>
            <a:pPr marL="800100" lvl="1" indent="-342900" rtl="0">
              <a:spcAft>
                <a:spcPts val="600"/>
              </a:spcAft>
            </a:pPr>
            <a:r>
              <a:rPr lang="fr" sz="3200" dirty="0"/>
              <a:t>répondre à tous les besoins liés à la violence</a:t>
            </a:r>
            <a:endParaRPr lang="fr" sz="3200" dirty="0">
              <a:ea typeface="Calibri"/>
              <a:cs typeface="Calibri"/>
            </a:endParaRPr>
          </a:p>
          <a:p>
            <a:pPr marL="800100" lvl="1" indent="-342900" rtl="0">
              <a:spcAft>
                <a:spcPts val="600"/>
              </a:spcAft>
            </a:pPr>
            <a:r>
              <a:rPr lang="fr" sz="3200" dirty="0"/>
              <a:t>traiter tous les aspects relatifs au traitement, aux soins et au soutien lors d’une seule consultation.</a:t>
            </a:r>
            <a:endParaRPr lang="fr" sz="3200" dirty="0">
              <a:ea typeface="Calibri"/>
              <a:cs typeface="Calibri"/>
            </a:endParaRPr>
          </a:p>
        </p:txBody>
      </p:sp>
      <p:sp>
        <p:nvSpPr>
          <p:cNvPr id="3" name="Slide Number Placeholder 2"/>
          <p:cNvSpPr>
            <a:spLocks noGrp="1"/>
          </p:cNvSpPr>
          <p:nvPr>
            <p:ph type="sldNum" sz="quarter" idx="12"/>
          </p:nvPr>
        </p:nvSpPr>
        <p:spPr/>
        <p:txBody>
          <a:bodyPr rtlCol="0"/>
          <a:lstStyle/>
          <a:p>
            <a:pPr rtl="0"/>
            <a:r>
              <a:rPr lang="en-GB" dirty="0"/>
              <a:t>21</a:t>
            </a:r>
          </a:p>
        </p:txBody>
      </p:sp>
      <p:sp>
        <p:nvSpPr>
          <p:cNvPr id="4" name="Footer Placeholder 4">
            <a:extLst>
              <a:ext uri="{FF2B5EF4-FFF2-40B4-BE49-F238E27FC236}">
                <a16:creationId xmlns:a16="http://schemas.microsoft.com/office/drawing/2014/main" id="{5A6251A7-678E-831B-CCF0-1DB234C16E6E}"/>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206774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445AE-A465-6F48-808D-215BC0BB1D1B}"/>
              </a:ext>
            </a:extLst>
          </p:cNvPr>
          <p:cNvSpPr>
            <a:spLocks noGrp="1"/>
          </p:cNvSpPr>
          <p:nvPr>
            <p:ph type="title"/>
          </p:nvPr>
        </p:nvSpPr>
        <p:spPr>
          <a:xfrm>
            <a:off x="810161" y="226234"/>
            <a:ext cx="7886700" cy="490076"/>
          </a:xfrm>
        </p:spPr>
        <p:txBody>
          <a:bodyPr rtlCol="0">
            <a:normAutofit fontScale="90000"/>
          </a:bodyPr>
          <a:lstStyle/>
          <a:p>
            <a:pPr rtl="0"/>
            <a:r>
              <a:rPr lang="fr" sz="3200" dirty="0"/>
              <a:t>Ne pas réagir à la violence peut nuire</a:t>
            </a:r>
          </a:p>
        </p:txBody>
      </p:sp>
      <p:sp>
        <p:nvSpPr>
          <p:cNvPr id="7" name="Content Placeholder 6">
            <a:extLst>
              <a:ext uri="{FF2B5EF4-FFF2-40B4-BE49-F238E27FC236}">
                <a16:creationId xmlns:a16="http://schemas.microsoft.com/office/drawing/2014/main" id="{DDEC80B4-04E7-AA48-9C0C-BC5E4598E33B}"/>
              </a:ext>
            </a:extLst>
          </p:cNvPr>
          <p:cNvSpPr>
            <a:spLocks noGrp="1"/>
          </p:cNvSpPr>
          <p:nvPr>
            <p:ph sz="half" idx="2"/>
          </p:nvPr>
        </p:nvSpPr>
        <p:spPr>
          <a:xfrm>
            <a:off x="202901" y="1461644"/>
            <a:ext cx="4032700" cy="4651140"/>
          </a:xfrm>
        </p:spPr>
        <p:txBody>
          <a:bodyPr vert="horz" lIns="91440" tIns="45720" rIns="91440" bIns="45720" rtlCol="0" anchor="t">
            <a:noAutofit/>
          </a:bodyPr>
          <a:lstStyle/>
          <a:p>
            <a:pPr>
              <a:lnSpc>
                <a:spcPct val="100000"/>
              </a:lnSpc>
              <a:spcBef>
                <a:spcPts val="0"/>
              </a:spcBef>
            </a:pPr>
            <a:r>
              <a:rPr lang="fr" sz="1600" dirty="0"/>
              <a:t>Blâme la femme ou la fille et lui manque de respect.</a:t>
            </a:r>
            <a:endParaRPr lang="en-US" sz="1600" dirty="0"/>
          </a:p>
          <a:p>
            <a:pPr>
              <a:lnSpc>
                <a:spcPct val="100000"/>
              </a:lnSpc>
              <a:spcBef>
                <a:spcPts val="0"/>
              </a:spcBef>
            </a:pPr>
            <a:r>
              <a:rPr lang="fr" sz="1600" dirty="0"/>
              <a:t>Ne détecte pas la violence qui se cache derrière une situation chronique ou récurrente.</a:t>
            </a:r>
            <a:endParaRPr lang="fr" sz="1400"/>
          </a:p>
          <a:p>
            <a:pPr>
              <a:lnSpc>
                <a:spcPct val="100000"/>
              </a:lnSpc>
              <a:spcBef>
                <a:spcPts val="0"/>
              </a:spcBef>
            </a:pPr>
            <a:r>
              <a:rPr lang="fr" sz="1600" dirty="0"/>
              <a:t>Ne fournit pas de soins après un viol ou n’inclut pas la violence faite aux femmes dans les services de planification </a:t>
            </a:r>
            <a:r>
              <a:rPr lang="fr" sz="1600" dirty="0" err="1"/>
              <a:t>familiale</a:t>
            </a:r>
            <a:r>
              <a:rPr lang="fr" sz="1600" dirty="0"/>
              <a:t> et de lutte contre les infections </a:t>
            </a:r>
            <a:r>
              <a:rPr lang="fr" sz="1600" dirty="0" err="1"/>
              <a:t>sexuellement</a:t>
            </a:r>
            <a:r>
              <a:rPr lang="fr" sz="1600" dirty="0"/>
              <a:t> </a:t>
            </a:r>
            <a:r>
              <a:rPr lang="fr" sz="1600" dirty="0" err="1"/>
              <a:t>transmissibles</a:t>
            </a:r>
            <a:r>
              <a:rPr lang="fr" sz="1600" dirty="0"/>
              <a:t> (IST) et le VIH.</a:t>
            </a:r>
          </a:p>
          <a:p>
            <a:pPr>
              <a:lnSpc>
                <a:spcPct val="100000"/>
              </a:lnSpc>
              <a:spcBef>
                <a:spcPts val="0"/>
              </a:spcBef>
            </a:pPr>
            <a:r>
              <a:rPr lang="fr" sz="1600" dirty="0"/>
              <a:t>Porte atteinte à la vie privée ou ne respecte pas la confidentialité.</a:t>
            </a:r>
            <a:endParaRPr lang="fr" sz="1400"/>
          </a:p>
          <a:p>
            <a:pPr>
              <a:lnSpc>
                <a:spcPct val="100000"/>
              </a:lnSpc>
              <a:spcBef>
                <a:spcPts val="0"/>
              </a:spcBef>
            </a:pPr>
            <a:r>
              <a:rPr lang="fr" sz="1600" dirty="0"/>
              <a:t>Ignore les signes de peur ou de détresse émotionnelle.</a:t>
            </a:r>
          </a:p>
          <a:p>
            <a:pPr rtl="0"/>
            <a:endParaRPr lang="en-GB" sz="2200" dirty="0"/>
          </a:p>
        </p:txBody>
      </p:sp>
      <p:sp>
        <p:nvSpPr>
          <p:cNvPr id="8" name="Text Placeholder 7">
            <a:extLst>
              <a:ext uri="{FF2B5EF4-FFF2-40B4-BE49-F238E27FC236}">
                <a16:creationId xmlns:a16="http://schemas.microsoft.com/office/drawing/2014/main" id="{03E765F7-821B-5842-A8CF-D3CEB47437E4}"/>
              </a:ext>
            </a:extLst>
          </p:cNvPr>
          <p:cNvSpPr>
            <a:spLocks noGrp="1"/>
          </p:cNvSpPr>
          <p:nvPr>
            <p:ph type="body" sz="quarter" idx="3"/>
          </p:nvPr>
        </p:nvSpPr>
        <p:spPr>
          <a:xfrm>
            <a:off x="4958263" y="712373"/>
            <a:ext cx="4391954" cy="730278"/>
          </a:xfrm>
        </p:spPr>
        <p:txBody>
          <a:bodyPr rtlCol="0" anchor="ctr">
            <a:normAutofit/>
          </a:bodyPr>
          <a:lstStyle/>
          <a:p>
            <a:pPr rtl="0"/>
            <a:r>
              <a:rPr lang="fr" sz="2000" dirty="0">
                <a:solidFill>
                  <a:schemeClr val="accent6"/>
                </a:solidFill>
              </a:rPr>
              <a:t>Conséquences éventuelles</a:t>
            </a:r>
          </a:p>
        </p:txBody>
      </p:sp>
      <p:sp>
        <p:nvSpPr>
          <p:cNvPr id="9" name="Content Placeholder 8">
            <a:extLst>
              <a:ext uri="{FF2B5EF4-FFF2-40B4-BE49-F238E27FC236}">
                <a16:creationId xmlns:a16="http://schemas.microsoft.com/office/drawing/2014/main" id="{FC838F75-0EC6-1649-839B-AE6718C7D266}"/>
              </a:ext>
            </a:extLst>
          </p:cNvPr>
          <p:cNvSpPr>
            <a:spLocks noGrp="1"/>
          </p:cNvSpPr>
          <p:nvPr>
            <p:ph sz="quarter" idx="4"/>
          </p:nvPr>
        </p:nvSpPr>
        <p:spPr>
          <a:xfrm>
            <a:off x="4897271" y="1454269"/>
            <a:ext cx="4217231" cy="4661423"/>
          </a:xfrm>
        </p:spPr>
        <p:txBody>
          <a:bodyPr vert="horz" lIns="91440" tIns="45720" rIns="91440" bIns="45720" rtlCol="0" anchor="t">
            <a:noAutofit/>
          </a:bodyPr>
          <a:lstStyle/>
          <a:p>
            <a:pPr>
              <a:lnSpc>
                <a:spcPct val="100000"/>
              </a:lnSpc>
              <a:spcBef>
                <a:spcPts val="0"/>
              </a:spcBef>
            </a:pPr>
            <a:r>
              <a:rPr lang="fr" sz="1600" dirty="0"/>
              <a:t>Provoque une détresse émotionnelle </a:t>
            </a:r>
            <a:r>
              <a:rPr lang="fr" sz="1600" dirty="0" err="1"/>
              <a:t>ou</a:t>
            </a:r>
            <a:r>
              <a:rPr lang="fr" sz="1600" dirty="0"/>
              <a:t> un </a:t>
            </a:r>
            <a:r>
              <a:rPr lang="fr" sz="1600" dirty="0" err="1"/>
              <a:t>traumatisme</a:t>
            </a:r>
            <a:r>
              <a:rPr lang="fr" sz="1600" dirty="0"/>
              <a:t> </a:t>
            </a:r>
            <a:r>
              <a:rPr lang="fr" sz="1600" dirty="0" err="1"/>
              <a:t>supplémentaire</a:t>
            </a:r>
            <a:r>
              <a:rPr lang="fr" sz="1600" dirty="0"/>
              <a:t>.</a:t>
            </a:r>
          </a:p>
          <a:p>
            <a:pPr>
              <a:lnSpc>
                <a:spcPct val="100000"/>
              </a:lnSpc>
              <a:spcBef>
                <a:spcPts val="0"/>
              </a:spcBef>
            </a:pPr>
            <a:r>
              <a:rPr lang="fr" sz="1600" dirty="0"/>
              <a:t>La femme reçoit des soins médicaux inappropriés ou inadaptés.</a:t>
            </a:r>
          </a:p>
          <a:p>
            <a:pPr marL="0" indent="0">
              <a:lnSpc>
                <a:spcPct val="100000"/>
              </a:lnSpc>
              <a:spcBef>
                <a:spcPts val="0"/>
              </a:spcBef>
              <a:buNone/>
            </a:pPr>
            <a:endParaRPr lang="fr" sz="1600" dirty="0"/>
          </a:p>
          <a:p>
            <a:pPr>
              <a:lnSpc>
                <a:spcPct val="100000"/>
              </a:lnSpc>
              <a:spcBef>
                <a:spcPts val="0"/>
              </a:spcBef>
            </a:pPr>
            <a:r>
              <a:rPr lang="fr" sz="1600" dirty="0"/>
              <a:t>Grossesse non désirée, IST, VIH, avortement pratiqué dans des conditions dangereuses, augmentation de la violence.</a:t>
            </a:r>
          </a:p>
          <a:p>
            <a:pPr>
              <a:lnSpc>
                <a:spcPct val="100000"/>
              </a:lnSpc>
              <a:spcBef>
                <a:spcPts val="0"/>
              </a:spcBef>
            </a:pPr>
            <a:endParaRPr lang="fr" sz="1600" dirty="0"/>
          </a:p>
          <a:p>
            <a:pPr marL="0" indent="0">
              <a:lnSpc>
                <a:spcPct val="100000"/>
              </a:lnSpc>
              <a:spcBef>
                <a:spcPts val="0"/>
              </a:spcBef>
              <a:buNone/>
            </a:pPr>
            <a:endParaRPr lang="fr" sz="1600" dirty="0"/>
          </a:p>
          <a:p>
            <a:pPr>
              <a:lnSpc>
                <a:spcPct val="100000"/>
              </a:lnSpc>
              <a:spcBef>
                <a:spcPts val="0"/>
              </a:spcBef>
            </a:pPr>
            <a:r>
              <a:rPr lang="fr" sz="1600" dirty="0"/>
              <a:t>Le partenaire ou le membre de la famille devient violent après avoir entendu des informations confidentielles.</a:t>
            </a:r>
            <a:endParaRPr lang="fr" sz="1600" dirty="0">
              <a:ea typeface="Calibri"/>
              <a:cs typeface="Calibri"/>
            </a:endParaRPr>
          </a:p>
          <a:p>
            <a:pPr>
              <a:lnSpc>
                <a:spcPct val="100000"/>
              </a:lnSpc>
              <a:spcBef>
                <a:spcPts val="0"/>
              </a:spcBef>
            </a:pPr>
            <a:r>
              <a:rPr lang="fr" sz="1600" dirty="0"/>
              <a:t>Par la suite, la femme est blessée ou tuée ou se suicide.</a:t>
            </a:r>
          </a:p>
          <a:p>
            <a:pPr rtl="0"/>
            <a:endParaRPr lang="en-GB" sz="2200" dirty="0"/>
          </a:p>
        </p:txBody>
      </p:sp>
      <p:sp>
        <p:nvSpPr>
          <p:cNvPr id="4" name="Slide Number Placeholder 3">
            <a:extLst>
              <a:ext uri="{FF2B5EF4-FFF2-40B4-BE49-F238E27FC236}">
                <a16:creationId xmlns:a16="http://schemas.microsoft.com/office/drawing/2014/main" id="{EA4F6E49-A210-8A4D-815D-20626C3A8587}"/>
              </a:ext>
            </a:extLst>
          </p:cNvPr>
          <p:cNvSpPr>
            <a:spLocks noGrp="1"/>
          </p:cNvSpPr>
          <p:nvPr>
            <p:ph type="sldNum" sz="quarter" idx="12"/>
          </p:nvPr>
        </p:nvSpPr>
        <p:spPr/>
        <p:txBody>
          <a:bodyPr rtlCol="0"/>
          <a:lstStyle/>
          <a:p>
            <a:pPr rtl="0"/>
            <a:r>
              <a:rPr lang="en-GB" dirty="0"/>
              <a:t>22</a:t>
            </a:r>
          </a:p>
        </p:txBody>
      </p:sp>
      <p:sp>
        <p:nvSpPr>
          <p:cNvPr id="10" name="Right Arrow 9">
            <a:extLst>
              <a:ext uri="{FF2B5EF4-FFF2-40B4-BE49-F238E27FC236}">
                <a16:creationId xmlns:a16="http://schemas.microsoft.com/office/drawing/2014/main" id="{0F6C2127-6073-CD45-B6B6-F4B7D64B8505}"/>
              </a:ext>
            </a:extLst>
          </p:cNvPr>
          <p:cNvSpPr/>
          <p:nvPr/>
        </p:nvSpPr>
        <p:spPr>
          <a:xfrm>
            <a:off x="4260503" y="1438371"/>
            <a:ext cx="622576"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GB"/>
          </a:p>
        </p:txBody>
      </p:sp>
      <p:sp>
        <p:nvSpPr>
          <p:cNvPr id="11" name="Right Arrow 10">
            <a:extLst>
              <a:ext uri="{FF2B5EF4-FFF2-40B4-BE49-F238E27FC236}">
                <a16:creationId xmlns:a16="http://schemas.microsoft.com/office/drawing/2014/main" id="{70C7029B-F8B1-FD4C-858E-081F5FE62F8F}"/>
              </a:ext>
            </a:extLst>
          </p:cNvPr>
          <p:cNvSpPr/>
          <p:nvPr/>
        </p:nvSpPr>
        <p:spPr>
          <a:xfrm>
            <a:off x="4282625" y="1965538"/>
            <a:ext cx="622577"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GB"/>
          </a:p>
        </p:txBody>
      </p:sp>
      <p:sp>
        <p:nvSpPr>
          <p:cNvPr id="12" name="Right Arrow 11">
            <a:extLst>
              <a:ext uri="{FF2B5EF4-FFF2-40B4-BE49-F238E27FC236}">
                <a16:creationId xmlns:a16="http://schemas.microsoft.com/office/drawing/2014/main" id="{FE9C654D-810C-004E-A5B3-014770493E36}"/>
              </a:ext>
            </a:extLst>
          </p:cNvPr>
          <p:cNvSpPr/>
          <p:nvPr/>
        </p:nvSpPr>
        <p:spPr>
          <a:xfrm>
            <a:off x="4348993" y="2784106"/>
            <a:ext cx="616303"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GB"/>
          </a:p>
        </p:txBody>
      </p:sp>
      <p:sp>
        <p:nvSpPr>
          <p:cNvPr id="13" name="Right Arrow 12">
            <a:extLst>
              <a:ext uri="{FF2B5EF4-FFF2-40B4-BE49-F238E27FC236}">
                <a16:creationId xmlns:a16="http://schemas.microsoft.com/office/drawing/2014/main" id="{0389F027-8625-664A-88BD-8A85FFCD9948}"/>
              </a:ext>
            </a:extLst>
          </p:cNvPr>
          <p:cNvSpPr/>
          <p:nvPr/>
        </p:nvSpPr>
        <p:spPr>
          <a:xfrm>
            <a:off x="4348993" y="4470982"/>
            <a:ext cx="616303"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GB"/>
          </a:p>
        </p:txBody>
      </p:sp>
      <p:sp>
        <p:nvSpPr>
          <p:cNvPr id="15" name="Right Arrow 14">
            <a:extLst>
              <a:ext uri="{FF2B5EF4-FFF2-40B4-BE49-F238E27FC236}">
                <a16:creationId xmlns:a16="http://schemas.microsoft.com/office/drawing/2014/main" id="{099531BB-819C-5144-8E96-69E145C8B84F}"/>
              </a:ext>
            </a:extLst>
          </p:cNvPr>
          <p:cNvSpPr/>
          <p:nvPr/>
        </p:nvSpPr>
        <p:spPr>
          <a:xfrm>
            <a:off x="4275251" y="5269386"/>
            <a:ext cx="616303"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GB"/>
          </a:p>
        </p:txBody>
      </p:sp>
      <p:sp>
        <p:nvSpPr>
          <p:cNvPr id="3" name="Text Placeholder 7">
            <a:extLst>
              <a:ext uri="{FF2B5EF4-FFF2-40B4-BE49-F238E27FC236}">
                <a16:creationId xmlns:a16="http://schemas.microsoft.com/office/drawing/2014/main" id="{408F2A01-99BD-6BA1-F9A1-608B744B76DC}"/>
              </a:ext>
            </a:extLst>
          </p:cNvPr>
          <p:cNvSpPr txBox="1">
            <a:spLocks/>
          </p:cNvSpPr>
          <p:nvPr/>
        </p:nvSpPr>
        <p:spPr>
          <a:xfrm>
            <a:off x="205509" y="749244"/>
            <a:ext cx="4391954" cy="73027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rtl="0"/>
            <a:r>
              <a:rPr lang="fr" sz="2000" dirty="0">
                <a:solidFill>
                  <a:schemeClr val="accent6"/>
                </a:solidFill>
              </a:rPr>
              <a:t>Comportement du/de la prestataire de soins de santé</a:t>
            </a:r>
          </a:p>
        </p:txBody>
      </p:sp>
      <p:sp>
        <p:nvSpPr>
          <p:cNvPr id="6" name="Footer Placeholder 4">
            <a:extLst>
              <a:ext uri="{FF2B5EF4-FFF2-40B4-BE49-F238E27FC236}">
                <a16:creationId xmlns:a16="http://schemas.microsoft.com/office/drawing/2014/main" id="{623833A1-6ED9-1DC8-2CCB-333EC27BCE91}"/>
              </a:ext>
            </a:extLst>
          </p:cNvPr>
          <p:cNvSpPr txBox="1">
            <a:spLocks/>
          </p:cNvSpPr>
          <p:nvPr/>
        </p:nvSpPr>
        <p:spPr>
          <a:xfrm>
            <a:off x="1655111" y="6087512"/>
            <a:ext cx="6196801" cy="6810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100" b="1" kern="1200">
                <a:solidFill>
                  <a:srgbClr val="0366B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GB" dirty="0"/>
              <a:t>Prise </a:t>
            </a:r>
            <a:r>
              <a:rPr lang="en-GB" dirty="0" err="1"/>
              <a:t>en</a:t>
            </a:r>
            <a:r>
              <a:rPr lang="en-GB" dirty="0"/>
              <a:t> charge des femmes </a:t>
            </a:r>
            <a:r>
              <a:rPr lang="en-GB" dirty="0" err="1"/>
              <a:t>survivantes</a:t>
            </a:r>
            <a:r>
              <a:rPr lang="en-GB" dirty="0"/>
              <a:t> de violence:</a:t>
            </a:r>
          </a:p>
          <a:p>
            <a:pPr>
              <a:spcBef>
                <a:spcPts val="0"/>
              </a:spcBef>
            </a:pPr>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420293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E1872-71DF-F64C-ABD3-8F8A5DEB7AE1}"/>
              </a:ext>
            </a:extLst>
          </p:cNvPr>
          <p:cNvSpPr>
            <a:spLocks noGrp="1"/>
          </p:cNvSpPr>
          <p:nvPr>
            <p:ph type="title"/>
          </p:nvPr>
        </p:nvSpPr>
        <p:spPr>
          <a:xfrm>
            <a:off x="628649" y="2569369"/>
            <a:ext cx="7886700" cy="1719261"/>
          </a:xfrm>
        </p:spPr>
        <p:txBody>
          <a:bodyPr rtlCol="0">
            <a:normAutofit fontScale="90000"/>
          </a:bodyPr>
          <a:lstStyle/>
          <a:p>
            <a:pPr rtl="0"/>
            <a:r>
              <a:rPr lang="fr" dirty="0"/>
              <a:t>Outils et recommandations de l’OMS destinés à soutenir les prestataires de soins </a:t>
            </a:r>
          </a:p>
        </p:txBody>
      </p:sp>
      <p:sp>
        <p:nvSpPr>
          <p:cNvPr id="4" name="Slide Number Placeholder 3">
            <a:extLst>
              <a:ext uri="{FF2B5EF4-FFF2-40B4-BE49-F238E27FC236}">
                <a16:creationId xmlns:a16="http://schemas.microsoft.com/office/drawing/2014/main" id="{C75754BD-9BD5-47F0-90C1-F5643FB2ACF4}"/>
              </a:ext>
            </a:extLst>
          </p:cNvPr>
          <p:cNvSpPr>
            <a:spLocks noGrp="1"/>
          </p:cNvSpPr>
          <p:nvPr>
            <p:ph type="sldNum" sz="quarter" idx="12"/>
          </p:nvPr>
        </p:nvSpPr>
        <p:spPr/>
        <p:txBody>
          <a:bodyPr rtlCol="0"/>
          <a:lstStyle/>
          <a:p>
            <a:pPr rtl="0"/>
            <a:r>
              <a:rPr lang="en-GB" dirty="0"/>
              <a:t>23</a:t>
            </a:r>
          </a:p>
        </p:txBody>
      </p:sp>
      <p:sp>
        <p:nvSpPr>
          <p:cNvPr id="3" name="Footer Placeholder 4">
            <a:extLst>
              <a:ext uri="{FF2B5EF4-FFF2-40B4-BE49-F238E27FC236}">
                <a16:creationId xmlns:a16="http://schemas.microsoft.com/office/drawing/2014/main" id="{38648737-0165-372E-550D-E5C100F21775}"/>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77760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97" y="408730"/>
            <a:ext cx="1807644" cy="256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2222682" y="2920846"/>
            <a:ext cx="705793" cy="60531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1" name="TextBox 10"/>
          <p:cNvSpPr txBox="1"/>
          <p:nvPr/>
        </p:nvSpPr>
        <p:spPr>
          <a:xfrm>
            <a:off x="192452" y="2946505"/>
            <a:ext cx="1849011" cy="461665"/>
          </a:xfrm>
          <a:prstGeom prst="rect">
            <a:avLst/>
          </a:prstGeom>
          <a:noFill/>
        </p:spPr>
        <p:txBody>
          <a:bodyPr wrap="square" rtlCol="0">
            <a:spAutoFit/>
          </a:bodyPr>
          <a:lstStyle/>
          <a:p>
            <a:pPr algn="ctr" rtl="0"/>
            <a:r>
              <a:rPr lang="fr" sz="2400" b="1" i="1" dirty="0"/>
              <a:t>« Quoi »</a:t>
            </a:r>
            <a:endParaRPr lang="en-US" sz="2400" dirty="0"/>
          </a:p>
        </p:txBody>
      </p:sp>
      <p:sp>
        <p:nvSpPr>
          <p:cNvPr id="12" name="TextBox 11"/>
          <p:cNvSpPr txBox="1"/>
          <p:nvPr/>
        </p:nvSpPr>
        <p:spPr>
          <a:xfrm>
            <a:off x="4953180" y="5487477"/>
            <a:ext cx="2119765" cy="461665"/>
          </a:xfrm>
          <a:prstGeom prst="rect">
            <a:avLst/>
          </a:prstGeom>
          <a:noFill/>
        </p:spPr>
        <p:txBody>
          <a:bodyPr wrap="square" rtlCol="0">
            <a:spAutoFit/>
          </a:bodyPr>
          <a:lstStyle/>
          <a:p>
            <a:pPr algn="ctr" rtl="0"/>
            <a:r>
              <a:rPr lang="fr" sz="2400" b="1" i="1" dirty="0"/>
              <a:t>« Comment » </a:t>
            </a:r>
            <a:endParaRPr lang="en-US" sz="2400" dirty="0"/>
          </a:p>
        </p:txBody>
      </p:sp>
      <p:sp>
        <p:nvSpPr>
          <p:cNvPr id="2" name="Cross 1"/>
          <p:cNvSpPr/>
          <p:nvPr/>
        </p:nvSpPr>
        <p:spPr>
          <a:xfrm>
            <a:off x="5703176" y="2969558"/>
            <a:ext cx="619774" cy="648072"/>
          </a:xfrm>
          <a:prstGeom prst="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13" name="Picture 2">
            <a:extLst>
              <a:ext uri="{FF2B5EF4-FFF2-40B4-BE49-F238E27FC236}">
                <a16:creationId xmlns:a16="http://schemas.microsoft.com/office/drawing/2014/main" id="{43A9B5A9-2FE2-4010-AA44-C0A75D274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85" y="3483022"/>
            <a:ext cx="1780378" cy="25076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Slide Number Placeholder 13"/>
          <p:cNvSpPr>
            <a:spLocks noGrp="1"/>
          </p:cNvSpPr>
          <p:nvPr>
            <p:ph type="sldNum" sz="quarter" idx="12"/>
          </p:nvPr>
        </p:nvSpPr>
        <p:spPr/>
        <p:txBody>
          <a:bodyPr rtlCol="0"/>
          <a:lstStyle/>
          <a:p>
            <a:pPr rtl="0"/>
            <a:r>
              <a:rPr lang="en-US" dirty="0"/>
              <a:t>24</a:t>
            </a:r>
          </a:p>
        </p:txBody>
      </p:sp>
      <p:sp>
        <p:nvSpPr>
          <p:cNvPr id="3" name="Title 2">
            <a:extLst>
              <a:ext uri="{FF2B5EF4-FFF2-40B4-BE49-F238E27FC236}">
                <a16:creationId xmlns:a16="http://schemas.microsoft.com/office/drawing/2014/main" id="{B116FBAF-E680-F94F-AD6A-C0F1EBDD1924}"/>
              </a:ext>
            </a:extLst>
          </p:cNvPr>
          <p:cNvSpPr>
            <a:spLocks noGrp="1"/>
          </p:cNvSpPr>
          <p:nvPr>
            <p:ph type="title" idx="4294967295"/>
          </p:nvPr>
        </p:nvSpPr>
        <p:spPr>
          <a:xfrm>
            <a:off x="2678839" y="157050"/>
            <a:ext cx="6048673" cy="1325563"/>
          </a:xfrm>
        </p:spPr>
        <p:txBody>
          <a:bodyPr rtlCol="0">
            <a:normAutofit fontScale="90000"/>
          </a:bodyPr>
          <a:lstStyle/>
          <a:p>
            <a:pPr rtl="0"/>
            <a:r>
              <a:rPr lang="fr"/>
              <a:t>Lignes directrices et outils de mise en œuvre de l’OMS</a:t>
            </a:r>
          </a:p>
        </p:txBody>
      </p:sp>
      <p:pic>
        <p:nvPicPr>
          <p:cNvPr id="6" name="Picture 5">
            <a:extLst>
              <a:ext uri="{FF2B5EF4-FFF2-40B4-BE49-F238E27FC236}">
                <a16:creationId xmlns:a16="http://schemas.microsoft.com/office/drawing/2014/main" id="{306D57BE-4086-84C0-9190-4C06477D7847}"/>
              </a:ext>
            </a:extLst>
          </p:cNvPr>
          <p:cNvPicPr>
            <a:picLocks noChangeAspect="1"/>
          </p:cNvPicPr>
          <p:nvPr/>
        </p:nvPicPr>
        <p:blipFill>
          <a:blip r:embed="rId5"/>
          <a:stretch>
            <a:fillRect/>
          </a:stretch>
        </p:blipFill>
        <p:spPr>
          <a:xfrm>
            <a:off x="3010286" y="1689144"/>
            <a:ext cx="2625088" cy="3699789"/>
          </a:xfrm>
          <a:prstGeom prst="rect">
            <a:avLst/>
          </a:prstGeom>
        </p:spPr>
      </p:pic>
      <p:pic>
        <p:nvPicPr>
          <p:cNvPr id="15" name="Picture 14">
            <a:extLst>
              <a:ext uri="{FF2B5EF4-FFF2-40B4-BE49-F238E27FC236}">
                <a16:creationId xmlns:a16="http://schemas.microsoft.com/office/drawing/2014/main" id="{2A2C6E15-8B9D-D22C-E673-6459E0E4D7DF}"/>
              </a:ext>
            </a:extLst>
          </p:cNvPr>
          <p:cNvPicPr>
            <a:picLocks noChangeAspect="1"/>
          </p:cNvPicPr>
          <p:nvPr/>
        </p:nvPicPr>
        <p:blipFill>
          <a:blip r:embed="rId6"/>
          <a:stretch>
            <a:fillRect/>
          </a:stretch>
        </p:blipFill>
        <p:spPr>
          <a:xfrm>
            <a:off x="6390752" y="1666723"/>
            <a:ext cx="2625089" cy="3718876"/>
          </a:xfrm>
          <a:prstGeom prst="rect">
            <a:avLst/>
          </a:prstGeom>
        </p:spPr>
      </p:pic>
      <p:sp>
        <p:nvSpPr>
          <p:cNvPr id="5" name="Footer Placeholder 4">
            <a:extLst>
              <a:ext uri="{FF2B5EF4-FFF2-40B4-BE49-F238E27FC236}">
                <a16:creationId xmlns:a16="http://schemas.microsoft.com/office/drawing/2014/main" id="{4F56CD05-A00E-C551-2683-A17110AFA224}"/>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Prise en charge des femmes survivantes de violences :</a:t>
            </a:r>
          </a:p>
          <a:p>
            <a:r>
              <a:rPr lang="en-GB"/>
              <a:t>Programme de formation de l'OMS à l'intention des prestataires de soins de santé</a:t>
            </a:r>
            <a:br>
              <a:rPr lang="en-GB"/>
            </a:br>
            <a:r>
              <a:rPr lang="en-GB">
                <a:solidFill>
                  <a:srgbClr val="F57D22"/>
                </a:solidFill>
              </a:rPr>
              <a:t>Module 1. </a:t>
            </a:r>
            <a:r>
              <a:rPr lang="fr">
                <a:solidFill>
                  <a:srgbClr val="F57D22"/>
                </a:solidFill>
                <a:ea typeface="+mj-ea"/>
                <a:cs typeface="+mj-cs"/>
              </a:rPr>
              <a:t>Comprendre la violence faite aux femmes en tant que problème de santé publique</a:t>
            </a:r>
            <a:endParaRPr lang="fr" dirty="0">
              <a:solidFill>
                <a:srgbClr val="F57D22"/>
              </a:solidFill>
              <a:ea typeface="+mj-ea"/>
              <a:cs typeface="+mj-cs"/>
            </a:endParaRPr>
          </a:p>
        </p:txBody>
      </p:sp>
    </p:spTree>
    <p:extLst>
      <p:ext uri="{BB962C8B-B14F-4D97-AF65-F5344CB8AC3E}">
        <p14:creationId xmlns:p14="http://schemas.microsoft.com/office/powerpoint/2010/main" val="158922071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80EDF5-7F37-4682-8EEF-B2E14DD7A0B9}"/>
              </a:ext>
            </a:extLst>
          </p:cNvPr>
          <p:cNvSpPr>
            <a:spLocks noGrp="1"/>
          </p:cNvSpPr>
          <p:nvPr>
            <p:ph type="sldNum" sz="quarter" idx="12"/>
          </p:nvPr>
        </p:nvSpPr>
        <p:spPr/>
        <p:txBody>
          <a:bodyPr rtlCol="0"/>
          <a:lstStyle/>
          <a:p>
            <a:pPr rtl="0"/>
            <a:r>
              <a:rPr lang="en-US" dirty="0"/>
              <a:t>25</a:t>
            </a:r>
          </a:p>
        </p:txBody>
      </p:sp>
      <p:sp>
        <p:nvSpPr>
          <p:cNvPr id="2" name="Title 1"/>
          <p:cNvSpPr>
            <a:spLocks noGrp="1"/>
          </p:cNvSpPr>
          <p:nvPr>
            <p:ph type="title" idx="4294967295"/>
          </p:nvPr>
        </p:nvSpPr>
        <p:spPr>
          <a:xfrm>
            <a:off x="666329" y="259517"/>
            <a:ext cx="7886700" cy="904875"/>
          </a:xfrm>
        </p:spPr>
        <p:txBody>
          <a:bodyPr rtlCol="0">
            <a:normAutofit fontScale="90000"/>
          </a:bodyPr>
          <a:lstStyle/>
          <a:p>
            <a:pPr rtl="0"/>
            <a:r>
              <a:rPr lang="fr" sz="4000" b="1" dirty="0">
                <a:solidFill>
                  <a:schemeClr val="accent2"/>
                </a:solidFill>
              </a:rPr>
              <a:t>Table des matières du manuel clinique</a:t>
            </a:r>
          </a:p>
        </p:txBody>
      </p:sp>
      <p:graphicFrame>
        <p:nvGraphicFramePr>
          <p:cNvPr id="5" name="Diagram 4">
            <a:extLst>
              <a:ext uri="{FF2B5EF4-FFF2-40B4-BE49-F238E27FC236}">
                <a16:creationId xmlns:a16="http://schemas.microsoft.com/office/drawing/2014/main" id="{1837B03F-127C-8F44-9FF9-650C83F27490}"/>
              </a:ext>
            </a:extLst>
          </p:cNvPr>
          <p:cNvGraphicFramePr/>
          <p:nvPr>
            <p:extLst>
              <p:ext uri="{D42A27DB-BD31-4B8C-83A1-F6EECF244321}">
                <p14:modId xmlns:p14="http://schemas.microsoft.com/office/powerpoint/2010/main" val="601850141"/>
              </p:ext>
            </p:extLst>
          </p:nvPr>
        </p:nvGraphicFramePr>
        <p:xfrm>
          <a:off x="946723" y="1054575"/>
          <a:ext cx="7613576" cy="4873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4">
            <a:extLst>
              <a:ext uri="{FF2B5EF4-FFF2-40B4-BE49-F238E27FC236}">
                <a16:creationId xmlns:a16="http://schemas.microsoft.com/office/drawing/2014/main" id="{4794DC5B-8FFF-FB3F-77C5-2B07BFB4B5FE}"/>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3917165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15529"/>
          </a:xfrm>
        </p:spPr>
        <p:txBody>
          <a:bodyPr rtlCol="0">
            <a:noAutofit/>
          </a:bodyPr>
          <a:lstStyle/>
          <a:p>
            <a:pPr rtl="0"/>
            <a:r>
              <a:rPr lang="fr" sz="3200" b="1" dirty="0">
                <a:solidFill>
                  <a:schemeClr val="accent2"/>
                </a:solidFill>
              </a:rPr>
              <a:t>Manuel destiné aux gestionnaires </a:t>
            </a:r>
            <a:br>
              <a:rPr lang="fr" sz="3200" b="1" dirty="0">
                <a:solidFill>
                  <a:schemeClr val="accent2"/>
                </a:solidFill>
              </a:rPr>
            </a:br>
            <a:r>
              <a:rPr lang="fr" sz="3200" b="1" dirty="0">
                <a:solidFill>
                  <a:schemeClr val="accent2"/>
                </a:solidFill>
              </a:rPr>
              <a:t>de santé : contenu</a:t>
            </a:r>
          </a:p>
        </p:txBody>
      </p:sp>
      <p:sp>
        <p:nvSpPr>
          <p:cNvPr id="4" name="Slide Number Placeholder 3">
            <a:extLst>
              <a:ext uri="{FF2B5EF4-FFF2-40B4-BE49-F238E27FC236}">
                <a16:creationId xmlns:a16="http://schemas.microsoft.com/office/drawing/2014/main" id="{E02EBE9C-A4E9-410C-BF9D-8F9C3A63AE9E}"/>
              </a:ext>
            </a:extLst>
          </p:cNvPr>
          <p:cNvSpPr>
            <a:spLocks noGrp="1"/>
          </p:cNvSpPr>
          <p:nvPr>
            <p:ph type="sldNum" sz="quarter" idx="12"/>
          </p:nvPr>
        </p:nvSpPr>
        <p:spPr/>
        <p:txBody>
          <a:bodyPr rtlCol="0"/>
          <a:lstStyle/>
          <a:p>
            <a:pPr rtl="0"/>
            <a:r>
              <a:rPr lang="en-US" dirty="0"/>
              <a:t>26</a:t>
            </a:r>
          </a:p>
        </p:txBody>
      </p:sp>
      <p:pic>
        <p:nvPicPr>
          <p:cNvPr id="9" name="Picture 8">
            <a:extLst>
              <a:ext uri="{FF2B5EF4-FFF2-40B4-BE49-F238E27FC236}">
                <a16:creationId xmlns:a16="http://schemas.microsoft.com/office/drawing/2014/main" id="{C4F986FC-A8BD-641C-9D3F-44E63303C2E1}"/>
              </a:ext>
            </a:extLst>
          </p:cNvPr>
          <p:cNvPicPr>
            <a:picLocks noChangeAspect="1"/>
          </p:cNvPicPr>
          <p:nvPr/>
        </p:nvPicPr>
        <p:blipFill>
          <a:blip r:embed="rId3"/>
          <a:stretch>
            <a:fillRect/>
          </a:stretch>
        </p:blipFill>
        <p:spPr>
          <a:xfrm>
            <a:off x="592287" y="1422161"/>
            <a:ext cx="3190531" cy="4519920"/>
          </a:xfrm>
          <a:prstGeom prst="rect">
            <a:avLst/>
          </a:prstGeom>
        </p:spPr>
      </p:pic>
      <p:pic>
        <p:nvPicPr>
          <p:cNvPr id="13" name="Picture 12">
            <a:extLst>
              <a:ext uri="{FF2B5EF4-FFF2-40B4-BE49-F238E27FC236}">
                <a16:creationId xmlns:a16="http://schemas.microsoft.com/office/drawing/2014/main" id="{EE724346-2A93-F566-B304-742CD16221B5}"/>
              </a:ext>
            </a:extLst>
          </p:cNvPr>
          <p:cNvPicPr>
            <a:picLocks noChangeAspect="1"/>
          </p:cNvPicPr>
          <p:nvPr/>
        </p:nvPicPr>
        <p:blipFill>
          <a:blip r:embed="rId4"/>
          <a:stretch>
            <a:fillRect/>
          </a:stretch>
        </p:blipFill>
        <p:spPr>
          <a:xfrm>
            <a:off x="3782818" y="1186030"/>
            <a:ext cx="5079153" cy="4992181"/>
          </a:xfrm>
          <a:prstGeom prst="rect">
            <a:avLst/>
          </a:prstGeom>
        </p:spPr>
      </p:pic>
      <p:sp>
        <p:nvSpPr>
          <p:cNvPr id="5" name="Footer Placeholder 4">
            <a:extLst>
              <a:ext uri="{FF2B5EF4-FFF2-40B4-BE49-F238E27FC236}">
                <a16:creationId xmlns:a16="http://schemas.microsoft.com/office/drawing/2014/main" id="{369AF614-EFE3-13DD-02FD-C7854B6D9D10}"/>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654088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6066"/>
            <a:ext cx="7886700" cy="1325563"/>
          </a:xfrm>
        </p:spPr>
        <p:txBody>
          <a:bodyPr rtlCol="0">
            <a:normAutofit/>
          </a:bodyPr>
          <a:lstStyle/>
          <a:p>
            <a:pPr rtl="0"/>
            <a:r>
              <a:rPr lang="fr" sz="4000" b="1" dirty="0">
                <a:solidFill>
                  <a:schemeClr val="accent2"/>
                </a:solidFill>
              </a:rPr>
              <a:t>Messages clés</a:t>
            </a:r>
          </a:p>
        </p:txBody>
      </p:sp>
      <p:sp>
        <p:nvSpPr>
          <p:cNvPr id="3" name="Content Placeholder 2"/>
          <p:cNvSpPr>
            <a:spLocks noGrp="1"/>
          </p:cNvSpPr>
          <p:nvPr>
            <p:ph idx="1"/>
          </p:nvPr>
        </p:nvSpPr>
        <p:spPr>
          <a:xfrm>
            <a:off x="207818" y="1717987"/>
            <a:ext cx="8710551" cy="4077171"/>
          </a:xfrm>
        </p:spPr>
        <p:txBody>
          <a:bodyPr rtlCol="0">
            <a:noAutofit/>
          </a:bodyPr>
          <a:lstStyle/>
          <a:p>
            <a:pPr lvl="0" rtl="0"/>
            <a:r>
              <a:rPr lang="fr" sz="2600" dirty="0"/>
              <a:t>La violence à l’encontre des femmes peut prendre </a:t>
            </a:r>
            <a:r>
              <a:rPr lang="fr" sz="2600" b="1" dirty="0"/>
              <a:t>de nombreuses formes</a:t>
            </a:r>
            <a:r>
              <a:rPr lang="fr" sz="2600" dirty="0"/>
              <a:t>.</a:t>
            </a:r>
            <a:endParaRPr lang="en-GB" sz="2600" dirty="0"/>
          </a:p>
          <a:p>
            <a:pPr lvl="0" rtl="0"/>
            <a:r>
              <a:rPr lang="fr" sz="2600" dirty="0"/>
              <a:t>Elle peut avoir des répercussions </a:t>
            </a:r>
            <a:r>
              <a:rPr lang="fr" sz="2600" b="1" dirty="0"/>
              <a:t>à court et à long terme</a:t>
            </a:r>
            <a:r>
              <a:rPr lang="fr" sz="2600" dirty="0"/>
              <a:t> sur la santé et le bien-être.</a:t>
            </a:r>
            <a:endParaRPr lang="en-US" sz="2600" dirty="0"/>
          </a:p>
          <a:p>
            <a:pPr lvl="0" rtl="0"/>
            <a:r>
              <a:rPr lang="fr" sz="2600" dirty="0"/>
              <a:t>Même si elles ne dénoncent pas les mauvais traitements de façon spontanée, de nombreuses femmes </a:t>
            </a:r>
            <a:r>
              <a:rPr lang="fr" sz="2600" b="1" dirty="0"/>
              <a:t>consultent un médecin</a:t>
            </a:r>
            <a:r>
              <a:rPr lang="fr" sz="2600" dirty="0"/>
              <a:t> pour des maladies ou des complications dues à la violence.</a:t>
            </a:r>
            <a:endParaRPr lang="en-US" sz="2600" dirty="0"/>
          </a:p>
          <a:p>
            <a:pPr rtl="0"/>
            <a:r>
              <a:rPr lang="fr" sz="2600" dirty="0"/>
              <a:t>Les prestataires de soins de santé ont donc un rôle essentiel à jouer pour que les </a:t>
            </a:r>
            <a:r>
              <a:rPr lang="en-GB" sz="2600" dirty="0"/>
              <a:t>survivante</a:t>
            </a:r>
            <a:r>
              <a:rPr lang="fr" sz="2600" dirty="0"/>
              <a:t>s soient </a:t>
            </a:r>
            <a:r>
              <a:rPr lang="fr" sz="2600" b="1" dirty="0"/>
              <a:t>repérées et soutenues.</a:t>
            </a:r>
            <a:endParaRPr lang="en-US" sz="2600" dirty="0"/>
          </a:p>
        </p:txBody>
      </p:sp>
      <p:sp>
        <p:nvSpPr>
          <p:cNvPr id="5" name="Slide Number Placeholder 4"/>
          <p:cNvSpPr>
            <a:spLocks noGrp="1"/>
          </p:cNvSpPr>
          <p:nvPr>
            <p:ph type="sldNum" sz="quarter" idx="12"/>
          </p:nvPr>
        </p:nvSpPr>
        <p:spPr/>
        <p:txBody>
          <a:bodyPr rtlCol="0"/>
          <a:lstStyle/>
          <a:p>
            <a:pPr rtl="0"/>
            <a:r>
              <a:rPr lang="en-US" dirty="0"/>
              <a:t>27</a:t>
            </a:r>
          </a:p>
        </p:txBody>
      </p:sp>
      <p:pic>
        <p:nvPicPr>
          <p:cNvPr id="6" name="Picture 5">
            <a:extLst>
              <a:ext uri="{FF2B5EF4-FFF2-40B4-BE49-F238E27FC236}">
                <a16:creationId xmlns:a16="http://schemas.microsoft.com/office/drawing/2014/main" id="{E795B030-69E7-3642-BCC9-9F45ACB84380}"/>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384403" y="278850"/>
            <a:ext cx="1059478" cy="1143000"/>
          </a:xfrm>
          <a:prstGeom prst="rect">
            <a:avLst/>
          </a:prstGeom>
        </p:spPr>
      </p:pic>
      <p:sp>
        <p:nvSpPr>
          <p:cNvPr id="7" name="Footer Placeholder 4">
            <a:extLst>
              <a:ext uri="{FF2B5EF4-FFF2-40B4-BE49-F238E27FC236}">
                <a16:creationId xmlns:a16="http://schemas.microsoft.com/office/drawing/2014/main" id="{0AD36FCB-3E98-FE18-0582-17A1CE7853C2}"/>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a:t>
            </a:r>
            <a:r>
              <a:rPr lang="en-GB" dirty="0" err="1"/>
              <a:t>violences</a:t>
            </a:r>
            <a:r>
              <a:rPr lang="en-GB" dirty="0"/>
              <a:t> :</a:t>
            </a:r>
          </a:p>
          <a:p>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4263385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jpg"/>
          <p:cNvPicPr>
            <a:picLocks noChangeAspect="1"/>
          </p:cNvPicPr>
          <p:nvPr/>
        </p:nvPicPr>
        <p:blipFill rotWithShape="1">
          <a:blip r:embed="rId3">
            <a:extLst>
              <a:ext uri="{28A0092B-C50C-407E-A947-70E740481C1C}">
                <a14:useLocalDpi xmlns:a14="http://schemas.microsoft.com/office/drawing/2010/main" val="0"/>
              </a:ext>
            </a:extLst>
          </a:blip>
          <a:srcRect l="1212" t="36342" r="60325" b="6713"/>
          <a:stretch/>
        </p:blipFill>
        <p:spPr>
          <a:xfrm>
            <a:off x="4404732" y="819815"/>
            <a:ext cx="4328622" cy="5147087"/>
          </a:xfrm>
          <a:prstGeom prst="rect">
            <a:avLst/>
          </a:prstGeom>
        </p:spPr>
      </p:pic>
      <p:sp>
        <p:nvSpPr>
          <p:cNvPr id="9" name="Rectangle 8"/>
          <p:cNvSpPr/>
          <p:nvPr/>
        </p:nvSpPr>
        <p:spPr>
          <a:xfrm>
            <a:off x="394020" y="973127"/>
            <a:ext cx="3688965" cy="4946437"/>
          </a:xfrm>
          <a:custGeom>
            <a:avLst/>
            <a:gdLst>
              <a:gd name="connsiteX0" fmla="*/ 0 w 3672340"/>
              <a:gd name="connsiteY0" fmla="*/ 0 h 5019164"/>
              <a:gd name="connsiteX1" fmla="*/ 3672340 w 3672340"/>
              <a:gd name="connsiteY1" fmla="*/ 0 h 5019164"/>
              <a:gd name="connsiteX2" fmla="*/ 3672340 w 3672340"/>
              <a:gd name="connsiteY2" fmla="*/ 5019164 h 5019164"/>
              <a:gd name="connsiteX3" fmla="*/ 0 w 3672340"/>
              <a:gd name="connsiteY3" fmla="*/ 5019164 h 5019164"/>
              <a:gd name="connsiteX4" fmla="*/ 0 w 3672340"/>
              <a:gd name="connsiteY4" fmla="*/ 0 h 5019164"/>
              <a:gd name="connsiteX0" fmla="*/ 0 w 3672340"/>
              <a:gd name="connsiteY0" fmla="*/ 0 h 5019164"/>
              <a:gd name="connsiteX1" fmla="*/ 3672340 w 3672340"/>
              <a:gd name="connsiteY1" fmla="*/ 0 h 5019164"/>
              <a:gd name="connsiteX2" fmla="*/ 3672340 w 3672340"/>
              <a:gd name="connsiteY2" fmla="*/ 5019164 h 5019164"/>
              <a:gd name="connsiteX3" fmla="*/ 0 w 3672340"/>
              <a:gd name="connsiteY3" fmla="*/ 5019164 h 5019164"/>
              <a:gd name="connsiteX4" fmla="*/ 0 w 3672340"/>
              <a:gd name="connsiteY4" fmla="*/ 0 h 5019164"/>
              <a:gd name="connsiteX0" fmla="*/ 0 w 3672340"/>
              <a:gd name="connsiteY0" fmla="*/ 0 h 5019164"/>
              <a:gd name="connsiteX1" fmla="*/ 3672340 w 3672340"/>
              <a:gd name="connsiteY1" fmla="*/ 0 h 5019164"/>
              <a:gd name="connsiteX2" fmla="*/ 3672340 w 3672340"/>
              <a:gd name="connsiteY2" fmla="*/ 5019164 h 5019164"/>
              <a:gd name="connsiteX3" fmla="*/ 2814692 w 3672340"/>
              <a:gd name="connsiteY3" fmla="*/ 4519497 h 5019164"/>
              <a:gd name="connsiteX4" fmla="*/ 0 w 3672340"/>
              <a:gd name="connsiteY4" fmla="*/ 5019164 h 5019164"/>
              <a:gd name="connsiteX5" fmla="*/ 0 w 3672340"/>
              <a:gd name="connsiteY5" fmla="*/ 0 h 5019164"/>
              <a:gd name="connsiteX0" fmla="*/ 0 w 3672340"/>
              <a:gd name="connsiteY0" fmla="*/ 264877 h 5284041"/>
              <a:gd name="connsiteX1" fmla="*/ 886139 w 3672340"/>
              <a:gd name="connsiteY1" fmla="*/ 711138 h 5284041"/>
              <a:gd name="connsiteX2" fmla="*/ 3672340 w 3672340"/>
              <a:gd name="connsiteY2" fmla="*/ 264877 h 5284041"/>
              <a:gd name="connsiteX3" fmla="*/ 3672340 w 3672340"/>
              <a:gd name="connsiteY3" fmla="*/ 5284041 h 5284041"/>
              <a:gd name="connsiteX4" fmla="*/ 2814692 w 3672340"/>
              <a:gd name="connsiteY4" fmla="*/ 4784374 h 5284041"/>
              <a:gd name="connsiteX5" fmla="*/ 0 w 3672340"/>
              <a:gd name="connsiteY5" fmla="*/ 5284041 h 5284041"/>
              <a:gd name="connsiteX6" fmla="*/ 0 w 3672340"/>
              <a:gd name="connsiteY6" fmla="*/ 264877 h 5284041"/>
              <a:gd name="connsiteX0" fmla="*/ 0 w 3688965"/>
              <a:gd name="connsiteY0" fmla="*/ 242526 h 5426785"/>
              <a:gd name="connsiteX1" fmla="*/ 902764 w 3688965"/>
              <a:gd name="connsiteY1" fmla="*/ 853882 h 5426785"/>
              <a:gd name="connsiteX2" fmla="*/ 3688965 w 3688965"/>
              <a:gd name="connsiteY2" fmla="*/ 407621 h 5426785"/>
              <a:gd name="connsiteX3" fmla="*/ 3688965 w 3688965"/>
              <a:gd name="connsiteY3" fmla="*/ 5426785 h 5426785"/>
              <a:gd name="connsiteX4" fmla="*/ 2831317 w 3688965"/>
              <a:gd name="connsiteY4" fmla="*/ 4927118 h 5426785"/>
              <a:gd name="connsiteX5" fmla="*/ 16625 w 3688965"/>
              <a:gd name="connsiteY5" fmla="*/ 5426785 h 5426785"/>
              <a:gd name="connsiteX6" fmla="*/ 0 w 3688965"/>
              <a:gd name="connsiteY6" fmla="*/ 242526 h 5426785"/>
              <a:gd name="connsiteX0" fmla="*/ 0 w 3688965"/>
              <a:gd name="connsiteY0" fmla="*/ 305447 h 5489706"/>
              <a:gd name="connsiteX1" fmla="*/ 786385 w 3688965"/>
              <a:gd name="connsiteY1" fmla="*/ 513238 h 5489706"/>
              <a:gd name="connsiteX2" fmla="*/ 3688965 w 3688965"/>
              <a:gd name="connsiteY2" fmla="*/ 470542 h 5489706"/>
              <a:gd name="connsiteX3" fmla="*/ 3688965 w 3688965"/>
              <a:gd name="connsiteY3" fmla="*/ 5489706 h 5489706"/>
              <a:gd name="connsiteX4" fmla="*/ 2831317 w 3688965"/>
              <a:gd name="connsiteY4" fmla="*/ 4990039 h 5489706"/>
              <a:gd name="connsiteX5" fmla="*/ 16625 w 3688965"/>
              <a:gd name="connsiteY5" fmla="*/ 5489706 h 5489706"/>
              <a:gd name="connsiteX6" fmla="*/ 0 w 3688965"/>
              <a:gd name="connsiteY6" fmla="*/ 305447 h 5489706"/>
              <a:gd name="connsiteX0" fmla="*/ 0 w 3688965"/>
              <a:gd name="connsiteY0" fmla="*/ 276176 h 5625530"/>
              <a:gd name="connsiteX1" fmla="*/ 786385 w 3688965"/>
              <a:gd name="connsiteY1" fmla="*/ 649062 h 5625530"/>
              <a:gd name="connsiteX2" fmla="*/ 3688965 w 3688965"/>
              <a:gd name="connsiteY2" fmla="*/ 606366 h 5625530"/>
              <a:gd name="connsiteX3" fmla="*/ 3688965 w 3688965"/>
              <a:gd name="connsiteY3" fmla="*/ 5625530 h 5625530"/>
              <a:gd name="connsiteX4" fmla="*/ 2831317 w 3688965"/>
              <a:gd name="connsiteY4" fmla="*/ 5125863 h 5625530"/>
              <a:gd name="connsiteX5" fmla="*/ 16625 w 3688965"/>
              <a:gd name="connsiteY5" fmla="*/ 5625530 h 5625530"/>
              <a:gd name="connsiteX6" fmla="*/ 0 w 3688965"/>
              <a:gd name="connsiteY6" fmla="*/ 276176 h 5625530"/>
              <a:gd name="connsiteX0" fmla="*/ 0 w 3688965"/>
              <a:gd name="connsiteY0" fmla="*/ 117781 h 5467135"/>
              <a:gd name="connsiteX1" fmla="*/ 786385 w 3688965"/>
              <a:gd name="connsiteY1" fmla="*/ 490667 h 5467135"/>
              <a:gd name="connsiteX2" fmla="*/ 3688965 w 3688965"/>
              <a:gd name="connsiteY2" fmla="*/ 447971 h 5467135"/>
              <a:gd name="connsiteX3" fmla="*/ 3688965 w 3688965"/>
              <a:gd name="connsiteY3" fmla="*/ 5467135 h 5467135"/>
              <a:gd name="connsiteX4" fmla="*/ 2831317 w 3688965"/>
              <a:gd name="connsiteY4" fmla="*/ 4967468 h 5467135"/>
              <a:gd name="connsiteX5" fmla="*/ 16625 w 3688965"/>
              <a:gd name="connsiteY5" fmla="*/ 5467135 h 5467135"/>
              <a:gd name="connsiteX6" fmla="*/ 0 w 3688965"/>
              <a:gd name="connsiteY6" fmla="*/ 117781 h 5467135"/>
              <a:gd name="connsiteX0" fmla="*/ 0 w 3688965"/>
              <a:gd name="connsiteY0" fmla="*/ 82818 h 5432172"/>
              <a:gd name="connsiteX1" fmla="*/ 786385 w 3688965"/>
              <a:gd name="connsiteY1" fmla="*/ 455704 h 5432172"/>
              <a:gd name="connsiteX2" fmla="*/ 3688965 w 3688965"/>
              <a:gd name="connsiteY2" fmla="*/ 413008 h 5432172"/>
              <a:gd name="connsiteX3" fmla="*/ 3688965 w 3688965"/>
              <a:gd name="connsiteY3" fmla="*/ 5432172 h 5432172"/>
              <a:gd name="connsiteX4" fmla="*/ 2831317 w 3688965"/>
              <a:gd name="connsiteY4" fmla="*/ 4932505 h 5432172"/>
              <a:gd name="connsiteX5" fmla="*/ 16625 w 3688965"/>
              <a:gd name="connsiteY5" fmla="*/ 5432172 h 5432172"/>
              <a:gd name="connsiteX6" fmla="*/ 0 w 3688965"/>
              <a:gd name="connsiteY6" fmla="*/ 82818 h 5432172"/>
              <a:gd name="connsiteX0" fmla="*/ 0 w 3688965"/>
              <a:gd name="connsiteY0" fmla="*/ 140353 h 5489707"/>
              <a:gd name="connsiteX1" fmla="*/ 786385 w 3688965"/>
              <a:gd name="connsiteY1" fmla="*/ 513239 h 5489707"/>
              <a:gd name="connsiteX2" fmla="*/ 3688965 w 3688965"/>
              <a:gd name="connsiteY2" fmla="*/ 305447 h 5489707"/>
              <a:gd name="connsiteX3" fmla="*/ 3688965 w 3688965"/>
              <a:gd name="connsiteY3" fmla="*/ 5489707 h 5489707"/>
              <a:gd name="connsiteX4" fmla="*/ 2831317 w 3688965"/>
              <a:gd name="connsiteY4" fmla="*/ 4990040 h 5489707"/>
              <a:gd name="connsiteX5" fmla="*/ 16625 w 3688965"/>
              <a:gd name="connsiteY5" fmla="*/ 5489707 h 5489707"/>
              <a:gd name="connsiteX6" fmla="*/ 0 w 3688965"/>
              <a:gd name="connsiteY6" fmla="*/ 140353 h 5489707"/>
              <a:gd name="connsiteX0" fmla="*/ 0 w 3688965"/>
              <a:gd name="connsiteY0" fmla="*/ 212648 h 5562002"/>
              <a:gd name="connsiteX1" fmla="*/ 786385 w 3688965"/>
              <a:gd name="connsiteY1" fmla="*/ 585534 h 5562002"/>
              <a:gd name="connsiteX2" fmla="*/ 3688965 w 3688965"/>
              <a:gd name="connsiteY2" fmla="*/ 377742 h 5562002"/>
              <a:gd name="connsiteX3" fmla="*/ 3688965 w 3688965"/>
              <a:gd name="connsiteY3" fmla="*/ 5562002 h 5562002"/>
              <a:gd name="connsiteX4" fmla="*/ 2831317 w 3688965"/>
              <a:gd name="connsiteY4" fmla="*/ 5062335 h 5562002"/>
              <a:gd name="connsiteX5" fmla="*/ 16625 w 3688965"/>
              <a:gd name="connsiteY5" fmla="*/ 5562002 h 5562002"/>
              <a:gd name="connsiteX6" fmla="*/ 0 w 3688965"/>
              <a:gd name="connsiteY6" fmla="*/ 212648 h 5562002"/>
              <a:gd name="connsiteX0" fmla="*/ 0 w 3688965"/>
              <a:gd name="connsiteY0" fmla="*/ 108361 h 5457715"/>
              <a:gd name="connsiteX1" fmla="*/ 786385 w 3688965"/>
              <a:gd name="connsiteY1" fmla="*/ 481247 h 5457715"/>
              <a:gd name="connsiteX2" fmla="*/ 3688965 w 3688965"/>
              <a:gd name="connsiteY2" fmla="*/ 273455 h 5457715"/>
              <a:gd name="connsiteX3" fmla="*/ 3688965 w 3688965"/>
              <a:gd name="connsiteY3" fmla="*/ 5457715 h 5457715"/>
              <a:gd name="connsiteX4" fmla="*/ 2831317 w 3688965"/>
              <a:gd name="connsiteY4" fmla="*/ 4958048 h 5457715"/>
              <a:gd name="connsiteX5" fmla="*/ 16625 w 3688965"/>
              <a:gd name="connsiteY5" fmla="*/ 5457715 h 5457715"/>
              <a:gd name="connsiteX6" fmla="*/ 0 w 3688965"/>
              <a:gd name="connsiteY6" fmla="*/ 108361 h 545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8965" h="5457715">
                <a:moveTo>
                  <a:pt x="0" y="108361"/>
                </a:moveTo>
                <a:cubicBezTo>
                  <a:pt x="984504" y="-207327"/>
                  <a:pt x="174328" y="481247"/>
                  <a:pt x="786385" y="481247"/>
                </a:cubicBezTo>
                <a:cubicBezTo>
                  <a:pt x="1398442" y="481247"/>
                  <a:pt x="3014010" y="-445799"/>
                  <a:pt x="3688965" y="273455"/>
                </a:cubicBezTo>
                <a:lnTo>
                  <a:pt x="3688965" y="5457715"/>
                </a:lnTo>
                <a:cubicBezTo>
                  <a:pt x="2848901" y="5457414"/>
                  <a:pt x="3671381" y="4958349"/>
                  <a:pt x="2831317" y="4958048"/>
                </a:cubicBezTo>
                <a:lnTo>
                  <a:pt x="16625" y="5457715"/>
                </a:lnTo>
                <a:cubicBezTo>
                  <a:pt x="11083" y="3729629"/>
                  <a:pt x="5542" y="1836447"/>
                  <a:pt x="0" y="108361"/>
                </a:cubicBezTo>
                <a:close/>
              </a:path>
            </a:pathLst>
          </a:custGeom>
          <a:solidFill>
            <a:schemeClr val="accent1">
              <a:lumMod val="75000"/>
            </a:scheme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lIns="180000" tIns="108000" rIns="180000" rtlCol="0" anchor="ctr"/>
          <a:lstStyle/>
          <a:p>
            <a:pPr rtl="0"/>
            <a:r>
              <a:rPr lang="fr" sz="2400" b="1" dirty="0">
                <a:solidFill>
                  <a:schemeClr val="bg1"/>
                </a:solidFill>
                <a:latin typeface="AvenirLT-Medium" pitchFamily="34" charset="0"/>
                <a:cs typeface="Avenir Heavy Oblique"/>
              </a:rPr>
              <a:t>« Le médecin m’a permis de me sentir mieux quand il a dit je ne méritais pas d’être traitée ainsi, et il m’a aidée à me préparer à quitter la maison si mon mari se montrait de nouveau violent. »</a:t>
            </a:r>
          </a:p>
          <a:p>
            <a:pPr rtl="0"/>
            <a:endParaRPr lang="en-GB" sz="2400" b="1" dirty="0">
              <a:solidFill>
                <a:schemeClr val="bg1"/>
              </a:solidFill>
              <a:latin typeface="AvenirLT-Medium" pitchFamily="34" charset="0"/>
              <a:cs typeface="Avenir Heavy Oblique"/>
            </a:endParaRPr>
          </a:p>
          <a:p>
            <a:pPr algn="r" rtl="0"/>
            <a:r>
              <a:rPr lang="fr" sz="2400" b="1" i="1" dirty="0">
                <a:solidFill>
                  <a:schemeClr val="bg1"/>
                </a:solidFill>
                <a:latin typeface="AvenirLT-Medium" pitchFamily="34" charset="0"/>
                <a:cs typeface="Avenir Heavy Oblique"/>
              </a:rPr>
              <a:t>- une Salvadorienne</a:t>
            </a:r>
          </a:p>
        </p:txBody>
      </p:sp>
      <p:sp>
        <p:nvSpPr>
          <p:cNvPr id="3" name="Slide Number Placeholder 2">
            <a:extLst>
              <a:ext uri="{FF2B5EF4-FFF2-40B4-BE49-F238E27FC236}">
                <a16:creationId xmlns:a16="http://schemas.microsoft.com/office/drawing/2014/main" id="{2FFA243C-2C17-4304-8592-E60B81A21807}"/>
              </a:ext>
            </a:extLst>
          </p:cNvPr>
          <p:cNvSpPr>
            <a:spLocks noGrp="1"/>
          </p:cNvSpPr>
          <p:nvPr>
            <p:ph type="sldNum" sz="quarter" idx="12"/>
          </p:nvPr>
        </p:nvSpPr>
        <p:spPr/>
        <p:txBody>
          <a:bodyPr rtlCol="0"/>
          <a:lstStyle/>
          <a:p>
            <a:pPr rtl="0"/>
            <a:r>
              <a:rPr lang="en-GB" dirty="0"/>
              <a:t>28</a:t>
            </a:r>
          </a:p>
        </p:txBody>
      </p:sp>
      <p:sp>
        <p:nvSpPr>
          <p:cNvPr id="5" name="Title 4">
            <a:extLst>
              <a:ext uri="{FF2B5EF4-FFF2-40B4-BE49-F238E27FC236}">
                <a16:creationId xmlns:a16="http://schemas.microsoft.com/office/drawing/2014/main" id="{11929966-CDAC-6342-8D7F-836BAE32E1E3}"/>
              </a:ext>
            </a:extLst>
          </p:cNvPr>
          <p:cNvSpPr>
            <a:spLocks noGrp="1"/>
          </p:cNvSpPr>
          <p:nvPr>
            <p:ph type="title" idx="4294967295"/>
          </p:nvPr>
        </p:nvSpPr>
        <p:spPr>
          <a:xfrm>
            <a:off x="0" y="125413"/>
            <a:ext cx="9055100" cy="822325"/>
          </a:xfrm>
        </p:spPr>
        <p:txBody>
          <a:bodyPr rtlCol="0">
            <a:noAutofit/>
          </a:bodyPr>
          <a:lstStyle/>
          <a:p>
            <a:pPr rtl="0"/>
            <a:r>
              <a:rPr lang="fr" sz="3200" dirty="0"/>
              <a:t>De petits changements font une GRANDE différence</a:t>
            </a:r>
          </a:p>
        </p:txBody>
      </p:sp>
      <p:pic>
        <p:nvPicPr>
          <p:cNvPr id="10" name="Graphic 9" descr="Medical">
            <a:extLst>
              <a:ext uri="{FF2B5EF4-FFF2-40B4-BE49-F238E27FC236}">
                <a16:creationId xmlns:a16="http://schemas.microsoft.com/office/drawing/2014/main" id="{6E099303-0B02-3B4B-9848-0BA72B501E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544" y="4593916"/>
            <a:ext cx="1042828" cy="1042828"/>
          </a:xfrm>
          <a:prstGeom prst="rect">
            <a:avLst/>
          </a:prstGeom>
        </p:spPr>
      </p:pic>
      <p:sp>
        <p:nvSpPr>
          <p:cNvPr id="2" name="Footer Placeholder 4">
            <a:extLst>
              <a:ext uri="{FF2B5EF4-FFF2-40B4-BE49-F238E27FC236}">
                <a16:creationId xmlns:a16="http://schemas.microsoft.com/office/drawing/2014/main" id="{8E4A5986-9240-7C88-89D0-3744443A95BE}"/>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a:t> de violence :</a:t>
            </a:r>
          </a:p>
          <a:p>
            <a:r>
              <a:rPr lang="en-GB"/>
              <a:t>Programme de formation de l'OMS à l'intention des prestataires de soins de santé</a:t>
            </a:r>
            <a:br>
              <a:rPr lang="en-GB"/>
            </a:br>
            <a:r>
              <a:rPr lang="en-GB">
                <a:solidFill>
                  <a:srgbClr val="F57D22"/>
                </a:solidFill>
              </a:rPr>
              <a:t>Module 1. </a:t>
            </a:r>
            <a:r>
              <a:rPr lang="fr">
                <a:solidFill>
                  <a:srgbClr val="F57D22"/>
                </a:solidFill>
                <a:ea typeface="+mj-ea"/>
                <a:cs typeface="+mj-cs"/>
              </a:rPr>
              <a:t>Comprendre la violence faite aux femmes en tant que problème de santé publique</a:t>
            </a:r>
            <a:endParaRPr lang="fr" dirty="0">
              <a:solidFill>
                <a:srgbClr val="F57D22"/>
              </a:solidFill>
              <a:ea typeface="+mj-ea"/>
              <a:cs typeface="+mj-cs"/>
            </a:endParaRPr>
          </a:p>
        </p:txBody>
      </p:sp>
      <p:sp>
        <p:nvSpPr>
          <p:cNvPr id="7" name="Rectangle 6">
            <a:extLst>
              <a:ext uri="{FF2B5EF4-FFF2-40B4-BE49-F238E27FC236}">
                <a16:creationId xmlns:a16="http://schemas.microsoft.com/office/drawing/2014/main" id="{7E880698-B4D7-E68B-E719-944030B6E3EF}"/>
              </a:ext>
            </a:extLst>
          </p:cNvPr>
          <p:cNvSpPr/>
          <p:nvPr/>
        </p:nvSpPr>
        <p:spPr>
          <a:xfrm>
            <a:off x="4464366" y="983066"/>
            <a:ext cx="4192616" cy="14321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6CA47E2-04BD-A79B-E63A-25E69D17F3E0}"/>
              </a:ext>
            </a:extLst>
          </p:cNvPr>
          <p:cNvSpPr/>
          <p:nvPr/>
        </p:nvSpPr>
        <p:spPr>
          <a:xfrm>
            <a:off x="4472735" y="1689198"/>
            <a:ext cx="2146726" cy="14321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5188951-238F-CD16-F2BA-B040D80D8CC1}"/>
              </a:ext>
            </a:extLst>
          </p:cNvPr>
          <p:cNvSpPr txBox="1"/>
          <p:nvPr/>
        </p:nvSpPr>
        <p:spPr>
          <a:xfrm>
            <a:off x="4666292" y="945654"/>
            <a:ext cx="3990690" cy="2015936"/>
          </a:xfrm>
          <a:prstGeom prst="rect">
            <a:avLst/>
          </a:prstGeom>
          <a:noFill/>
        </p:spPr>
        <p:txBody>
          <a:bodyPr wrap="square" rtlCol="0">
            <a:spAutoFit/>
          </a:bodyPr>
          <a:lstStyle/>
          <a:p>
            <a:pPr>
              <a:lnSpc>
                <a:spcPts val="3000"/>
              </a:lnSpc>
            </a:pPr>
            <a:r>
              <a:rPr lang="fr-FR" sz="2800" b="1" dirty="0">
                <a:solidFill>
                  <a:srgbClr val="17B7E1"/>
                </a:solidFill>
                <a:effectLst/>
                <a:latin typeface="Segoe UI" panose="020B0502040204020203" pitchFamily="34" charset="0"/>
              </a:rPr>
              <a:t>Vous êtes peut-être son excuse... mais nous n'êtes jamais la raison de sa </a:t>
            </a:r>
            <a:br>
              <a:rPr lang="fr-FR" sz="2800" b="1" dirty="0">
                <a:solidFill>
                  <a:srgbClr val="17B7E1"/>
                </a:solidFill>
                <a:effectLst/>
                <a:latin typeface="Segoe UI" panose="020B0502040204020203" pitchFamily="34" charset="0"/>
              </a:rPr>
            </a:br>
            <a:r>
              <a:rPr lang="fr-FR" sz="2800" b="1" dirty="0">
                <a:solidFill>
                  <a:srgbClr val="17B7E1"/>
                </a:solidFill>
                <a:effectLst/>
                <a:latin typeface="Segoe UI" panose="020B0502040204020203" pitchFamily="34" charset="0"/>
              </a:rPr>
              <a:t>violence !</a:t>
            </a:r>
            <a:endParaRPr lang="fr-FR" sz="2800" b="1" dirty="0">
              <a:solidFill>
                <a:srgbClr val="17B7E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91117A31-0154-C6C9-26B3-87FD73FEEF5B}"/>
              </a:ext>
            </a:extLst>
          </p:cNvPr>
          <p:cNvSpPr/>
          <p:nvPr/>
        </p:nvSpPr>
        <p:spPr>
          <a:xfrm>
            <a:off x="4571999" y="5327374"/>
            <a:ext cx="3990689" cy="5574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3073645-5CCA-2EDB-63B6-CE8A2A2E2108}"/>
              </a:ext>
            </a:extLst>
          </p:cNvPr>
          <p:cNvSpPr txBox="1"/>
          <p:nvPr/>
        </p:nvSpPr>
        <p:spPr>
          <a:xfrm>
            <a:off x="4624116" y="5379187"/>
            <a:ext cx="3990690" cy="523220"/>
          </a:xfrm>
          <a:prstGeom prst="rect">
            <a:avLst/>
          </a:prstGeom>
          <a:noFill/>
        </p:spPr>
        <p:txBody>
          <a:bodyPr wrap="square" rtlCol="0">
            <a:spAutoFit/>
          </a:bodyPr>
          <a:lstStyle/>
          <a:p>
            <a:r>
              <a:rPr lang="fr-FR" sz="1400" b="1" dirty="0">
                <a:effectLst/>
                <a:latin typeface="Segoe UI" panose="020B0502040204020203" pitchFamily="34" charset="0"/>
              </a:rPr>
              <a:t>LES FEMMES NE SONT PAS RESPONSABLES DE LA VIOLENCE DES HOMMES</a:t>
            </a:r>
            <a:endParaRPr lang="fr-FR" sz="1400" b="1" dirty="0">
              <a:effectLst/>
              <a:latin typeface="Arial" panose="020B0604020202020204" pitchFamily="34" charset="0"/>
            </a:endParaRPr>
          </a:p>
        </p:txBody>
      </p:sp>
    </p:spTree>
    <p:extLst>
      <p:ext uri="{BB962C8B-B14F-4D97-AF65-F5344CB8AC3E}">
        <p14:creationId xmlns:p14="http://schemas.microsoft.com/office/powerpoint/2010/main" val="3451512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b="1" dirty="0">
                <a:solidFill>
                  <a:schemeClr val="accent2"/>
                </a:solidFill>
              </a:rPr>
              <a:t>      </a:t>
            </a:r>
            <a:r>
              <a:rPr lang="fr" b="1">
                <a:solidFill>
                  <a:schemeClr val="accent2"/>
                </a:solidFill>
              </a:rPr>
              <a:t>Objectif d’apprentissage</a:t>
            </a:r>
            <a:endParaRPr lang="fr" b="1" dirty="0">
              <a:solidFill>
                <a:schemeClr val="accent2"/>
              </a:solidFill>
            </a:endParaRPr>
          </a:p>
        </p:txBody>
      </p:sp>
      <p:sp>
        <p:nvSpPr>
          <p:cNvPr id="3" name="Content Placeholder 2"/>
          <p:cNvSpPr>
            <a:spLocks noGrp="1"/>
          </p:cNvSpPr>
          <p:nvPr>
            <p:ph idx="1"/>
          </p:nvPr>
        </p:nvSpPr>
        <p:spPr>
          <a:xfrm>
            <a:off x="393700" y="1852025"/>
            <a:ext cx="8121649" cy="3913775"/>
          </a:xfrm>
        </p:spPr>
        <p:txBody>
          <a:bodyPr rtlCol="0">
            <a:noAutofit/>
          </a:bodyPr>
          <a:lstStyle/>
          <a:p>
            <a:pPr marL="0" indent="0" rtl="0">
              <a:spcBef>
                <a:spcPts val="600"/>
              </a:spcBef>
              <a:spcAft>
                <a:spcPts val="600"/>
              </a:spcAft>
              <a:buNone/>
            </a:pPr>
            <a:r>
              <a:rPr lang="fr" sz="2200" dirty="0"/>
              <a:t>Acquérir des connaissances générales sur la violence faite aux femmes en tant que problème de santé publique.</a:t>
            </a:r>
            <a:endParaRPr lang="en-US" sz="2200" dirty="0"/>
          </a:p>
          <a:p>
            <a:pPr marL="0" indent="0" rtl="0">
              <a:spcBef>
                <a:spcPts val="600"/>
              </a:spcBef>
              <a:buNone/>
            </a:pPr>
            <a:r>
              <a:rPr lang="fr" sz="2200" b="1" dirty="0"/>
              <a:t>Compétences</a:t>
            </a:r>
            <a:endParaRPr lang="en-US" sz="2200" dirty="0"/>
          </a:p>
          <a:p>
            <a:pPr lvl="0" rtl="0">
              <a:spcBef>
                <a:spcPts val="600"/>
              </a:spcBef>
            </a:pPr>
            <a:r>
              <a:rPr lang="fr" sz="2200" dirty="0"/>
              <a:t>Avoir des connaissances sur l’épidémie de violence faite aux femmes.</a:t>
            </a:r>
            <a:endParaRPr lang="en-US" sz="2200" dirty="0"/>
          </a:p>
          <a:p>
            <a:pPr lvl="0" rtl="0">
              <a:spcBef>
                <a:spcPts val="600"/>
              </a:spcBef>
            </a:pPr>
            <a:r>
              <a:rPr lang="fr" sz="2200" dirty="0"/>
              <a:t>Décrire les conséquences de la violence faite aux femmes sur la santé.</a:t>
            </a:r>
          </a:p>
          <a:p>
            <a:pPr rtl="0">
              <a:spcBef>
                <a:spcPts val="600"/>
              </a:spcBef>
            </a:pPr>
            <a:r>
              <a:rPr lang="fr" sz="2200" dirty="0"/>
              <a:t>Comprendre le rôle et les limitations des prestataires de soins de santé en matière de lutte contre la violence faite aux femmes.</a:t>
            </a:r>
          </a:p>
          <a:p>
            <a:pPr rtl="0">
              <a:spcBef>
                <a:spcPts val="600"/>
              </a:spcBef>
            </a:pPr>
            <a:r>
              <a:rPr lang="fr" sz="2200" dirty="0"/>
              <a:t>Connaître les lignes directrices cliniques et le </a:t>
            </a:r>
            <a:r>
              <a:rPr lang="fr" sz="2200" i="1" dirty="0"/>
              <a:t>Manuel clinique</a:t>
            </a:r>
            <a:r>
              <a:rPr lang="fr" sz="2200" dirty="0"/>
              <a:t> de l’OMS pour lutter contre la violence sexuelle faite aux femmes.</a:t>
            </a:r>
            <a:endParaRPr lang="en-US" sz="2800" b="1" dirty="0"/>
          </a:p>
        </p:txBody>
      </p:sp>
      <p:sp>
        <p:nvSpPr>
          <p:cNvPr id="5" name="Slide Number Placeholder 4"/>
          <p:cNvSpPr>
            <a:spLocks noGrp="1"/>
          </p:cNvSpPr>
          <p:nvPr>
            <p:ph type="sldNum" sz="quarter" idx="12"/>
          </p:nvPr>
        </p:nvSpPr>
        <p:spPr/>
        <p:txBody>
          <a:bodyPr rtlCol="0"/>
          <a:lstStyle/>
          <a:p>
            <a:pPr rtl="0"/>
            <a:r>
              <a:rPr lang="en-US" dirty="0"/>
              <a:t>3</a:t>
            </a:r>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650" y="470402"/>
            <a:ext cx="1420261" cy="1146445"/>
          </a:xfrm>
          <a:prstGeom prst="rect">
            <a:avLst/>
          </a:prstGeom>
          <a:noFill/>
          <a:ln>
            <a:noFill/>
          </a:ln>
        </p:spPr>
      </p:pic>
      <p:sp>
        <p:nvSpPr>
          <p:cNvPr id="6" name="Footer Placeholder 4">
            <a:extLst>
              <a:ext uri="{FF2B5EF4-FFF2-40B4-BE49-F238E27FC236}">
                <a16:creationId xmlns:a16="http://schemas.microsoft.com/office/drawing/2014/main" id="{649E1B20-426A-CB1A-F7CE-66FF8ADA2F61}"/>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31341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r>
              <a:rPr lang="en-US" dirty="0"/>
              <a:t>4</a:t>
            </a:r>
          </a:p>
        </p:txBody>
      </p:sp>
      <p:sp>
        <p:nvSpPr>
          <p:cNvPr id="2" name="Title 1"/>
          <p:cNvSpPr>
            <a:spLocks noGrp="1"/>
          </p:cNvSpPr>
          <p:nvPr>
            <p:ph type="title" idx="4294967295"/>
          </p:nvPr>
        </p:nvSpPr>
        <p:spPr>
          <a:xfrm>
            <a:off x="628650" y="476777"/>
            <a:ext cx="7886700" cy="1325562"/>
          </a:xfrm>
        </p:spPr>
        <p:txBody>
          <a:bodyPr rtlCol="0">
            <a:normAutofit fontScale="90000"/>
          </a:bodyPr>
          <a:lstStyle/>
          <a:p>
            <a:pPr rtl="0"/>
            <a:r>
              <a:rPr lang="fr" b="1" dirty="0">
                <a:solidFill>
                  <a:schemeClr val="accent2"/>
                </a:solidFill>
              </a:rPr>
              <a:t>Violence faite aux femmes : renforcer </a:t>
            </a:r>
            <a:r>
              <a:rPr lang="fr" b="1" dirty="0"/>
              <a:t>la réponse </a:t>
            </a:r>
            <a:r>
              <a:rPr lang="fr" b="1" dirty="0">
                <a:solidFill>
                  <a:schemeClr val="accent2"/>
                </a:solidFill>
              </a:rPr>
              <a:t>du système de santé</a:t>
            </a:r>
          </a:p>
        </p:txBody>
      </p:sp>
      <p:sp>
        <p:nvSpPr>
          <p:cNvPr id="3" name="Content Placeholder 2"/>
          <p:cNvSpPr>
            <a:spLocks noGrp="1"/>
          </p:cNvSpPr>
          <p:nvPr>
            <p:ph idx="4294967295"/>
          </p:nvPr>
        </p:nvSpPr>
        <p:spPr>
          <a:xfrm>
            <a:off x="1861805" y="5419458"/>
            <a:ext cx="5953125" cy="550863"/>
          </a:xfrm>
        </p:spPr>
        <p:txBody>
          <a:bodyPr vert="horz" lIns="91440" tIns="45720" rIns="91440" bIns="45720" rtlCol="0" anchor="t">
            <a:normAutofit/>
          </a:bodyPr>
          <a:lstStyle/>
          <a:p>
            <a:pPr marL="0" indent="0" algn="ctr">
              <a:buNone/>
            </a:pPr>
            <a:r>
              <a:rPr lang="fr" sz="1800" dirty="0">
                <a:ea typeface="Calibri"/>
                <a:cs typeface="Calibri"/>
                <a:hlinkClick r:id="rId3"/>
              </a:rPr>
              <a:t>https://www.youtube.com/watch?v=wuizNPowuMY</a:t>
            </a:r>
            <a:r>
              <a:rPr lang="fr" sz="1800" dirty="0">
                <a:ea typeface="Calibri"/>
                <a:cs typeface="Calibri"/>
              </a:rPr>
              <a:t> </a:t>
            </a: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793" y="2219852"/>
            <a:ext cx="6153150" cy="3057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Graphic 7" descr="Video camera">
            <a:extLst>
              <a:ext uri="{FF2B5EF4-FFF2-40B4-BE49-F238E27FC236}">
                <a16:creationId xmlns:a16="http://schemas.microsoft.com/office/drawing/2014/main" id="{DB16834A-23E2-A647-82CB-D4D35C6C71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51" y="2746779"/>
            <a:ext cx="1364442" cy="1364442"/>
          </a:xfrm>
          <a:prstGeom prst="rect">
            <a:avLst/>
          </a:prstGeom>
        </p:spPr>
      </p:pic>
      <p:sp>
        <p:nvSpPr>
          <p:cNvPr id="5" name="Footer Placeholder 4">
            <a:extLst>
              <a:ext uri="{FF2B5EF4-FFF2-40B4-BE49-F238E27FC236}">
                <a16:creationId xmlns:a16="http://schemas.microsoft.com/office/drawing/2014/main" id="{9D7FF03A-FB2B-09B4-2C4B-67A0BB5D5A78}"/>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496426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D32E9A-C698-CB41-A939-D1DFD0766C8F}"/>
              </a:ext>
            </a:extLst>
          </p:cNvPr>
          <p:cNvSpPr>
            <a:spLocks noGrp="1"/>
          </p:cNvSpPr>
          <p:nvPr>
            <p:ph type="title"/>
          </p:nvPr>
        </p:nvSpPr>
        <p:spPr>
          <a:xfrm>
            <a:off x="628650" y="2443162"/>
            <a:ext cx="7886700" cy="1971676"/>
          </a:xfrm>
        </p:spPr>
        <p:txBody>
          <a:bodyPr rtlCol="0">
            <a:normAutofit fontScale="90000"/>
          </a:bodyPr>
          <a:lstStyle/>
          <a:p>
            <a:pPr rtl="0"/>
            <a:r>
              <a:rPr lang="fr" dirty="0"/>
              <a:t>Définitions et  </a:t>
            </a:r>
            <a:br>
              <a:rPr lang="en-GB" dirty="0"/>
            </a:br>
            <a:r>
              <a:rPr lang="fr" dirty="0"/>
              <a:t>formes de violence faite aux femmes</a:t>
            </a:r>
          </a:p>
        </p:txBody>
      </p:sp>
      <p:sp>
        <p:nvSpPr>
          <p:cNvPr id="4" name="Slide Number Placeholder 3">
            <a:extLst>
              <a:ext uri="{FF2B5EF4-FFF2-40B4-BE49-F238E27FC236}">
                <a16:creationId xmlns:a16="http://schemas.microsoft.com/office/drawing/2014/main" id="{3B53B6A4-B30C-4CC2-89AC-C3BD8F07DFC0}"/>
              </a:ext>
            </a:extLst>
          </p:cNvPr>
          <p:cNvSpPr>
            <a:spLocks noGrp="1"/>
          </p:cNvSpPr>
          <p:nvPr>
            <p:ph type="sldNum" sz="quarter" idx="12"/>
          </p:nvPr>
        </p:nvSpPr>
        <p:spPr/>
        <p:txBody>
          <a:bodyPr rtlCol="0"/>
          <a:lstStyle/>
          <a:p>
            <a:pPr rtl="0"/>
            <a:r>
              <a:rPr lang="en-GB" dirty="0"/>
              <a:t>5</a:t>
            </a:r>
          </a:p>
        </p:txBody>
      </p:sp>
      <p:sp>
        <p:nvSpPr>
          <p:cNvPr id="2" name="Footer Placeholder 4">
            <a:extLst>
              <a:ext uri="{FF2B5EF4-FFF2-40B4-BE49-F238E27FC236}">
                <a16:creationId xmlns:a16="http://schemas.microsoft.com/office/drawing/2014/main" id="{15F64F1C-0261-D9A0-0A00-9E525B0DD12B}"/>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21207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400"/>
            <a:ext cx="9410700" cy="7378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lstStyle/>
          <a:p>
            <a:pPr rtl="0"/>
            <a:endParaRPr lang="en-US"/>
          </a:p>
        </p:txBody>
      </p:sp>
      <p:pic>
        <p:nvPicPr>
          <p:cNvPr id="2" name="Picture 1" descr="vaw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975" y="1348582"/>
            <a:ext cx="8300725" cy="5509418"/>
          </a:xfrm>
          <a:prstGeom prst="rect">
            <a:avLst/>
          </a:prstGeom>
        </p:spPr>
      </p:pic>
      <p:sp>
        <p:nvSpPr>
          <p:cNvPr id="5" name="TextBox 4"/>
          <p:cNvSpPr txBox="1"/>
          <p:nvPr/>
        </p:nvSpPr>
        <p:spPr>
          <a:xfrm>
            <a:off x="254745" y="528452"/>
            <a:ext cx="5012994" cy="4093428"/>
          </a:xfrm>
          <a:prstGeom prst="rect">
            <a:avLst/>
          </a:prstGeom>
          <a:noFill/>
        </p:spPr>
        <p:txBody>
          <a:bodyPr wrap="square" rtlCol="0">
            <a:spAutoFit/>
          </a:bodyPr>
          <a:lstStyle/>
          <a:p>
            <a:pPr rtl="0"/>
            <a:r>
              <a:rPr lang="fr" sz="2600" b="1" dirty="0">
                <a:solidFill>
                  <a:srgbClr val="FFFFFF"/>
                </a:solidFill>
                <a:latin typeface="+mj-lt"/>
                <a:cs typeface="Avenir Next Condensed Regular"/>
              </a:rPr>
              <a:t>Tous actes </a:t>
            </a:r>
            <a:r>
              <a:rPr lang="fr" sz="2600" b="1" dirty="0">
                <a:solidFill>
                  <a:schemeClr val="bg1"/>
                </a:solidFill>
                <a:latin typeface="+mj-lt"/>
                <a:cs typeface="Avenir Next Condensed Regular"/>
              </a:rPr>
              <a:t>de violence dirigés contre le sexe féminin, et causant ou pouvant causer aux femmes un préjudice ou des souffrances physiques, sexuelles ou psychologiques, y compris la menace de tels actes, la contrainte ou la privation arbitraire de liberté, que ce soit dans la vie publique ou dans la vie privée</a:t>
            </a:r>
          </a:p>
        </p:txBody>
      </p:sp>
      <p:sp>
        <p:nvSpPr>
          <p:cNvPr id="10" name="TextBox 9"/>
          <p:cNvSpPr txBox="1"/>
          <p:nvPr/>
        </p:nvSpPr>
        <p:spPr>
          <a:xfrm>
            <a:off x="254745" y="4751160"/>
            <a:ext cx="5522232" cy="1569660"/>
          </a:xfrm>
          <a:prstGeom prst="rect">
            <a:avLst/>
          </a:prstGeom>
          <a:noFill/>
        </p:spPr>
        <p:txBody>
          <a:bodyPr wrap="square" rtlCol="0">
            <a:spAutoFit/>
          </a:bodyPr>
          <a:lstStyle/>
          <a:p>
            <a:pPr rtl="0"/>
            <a:r>
              <a:rPr lang="fr" sz="4800" b="1" dirty="0">
                <a:solidFill>
                  <a:schemeClr val="accent6">
                    <a:lumMod val="60000"/>
                    <a:lumOff val="40000"/>
                  </a:schemeClr>
                </a:solidFill>
                <a:cs typeface="Avenir Next Condensed Demi Bold"/>
              </a:rPr>
              <a:t>Violence </a:t>
            </a:r>
          </a:p>
          <a:p>
            <a:pPr rtl="0"/>
            <a:r>
              <a:rPr lang="en-GB" sz="4800" b="1" dirty="0">
                <a:solidFill>
                  <a:schemeClr val="accent6">
                    <a:lumMod val="60000"/>
                    <a:lumOff val="40000"/>
                  </a:schemeClr>
                </a:solidFill>
                <a:cs typeface="Avenir Next Condensed Demi Bold"/>
              </a:rPr>
              <a:t>f</a:t>
            </a:r>
            <a:r>
              <a:rPr lang="fr" sz="4800" b="1" dirty="0" err="1">
                <a:solidFill>
                  <a:schemeClr val="accent6">
                    <a:lumMod val="60000"/>
                    <a:lumOff val="40000"/>
                  </a:schemeClr>
                </a:solidFill>
                <a:cs typeface="Avenir Next Condensed Demi Bold"/>
              </a:rPr>
              <a:t>aite</a:t>
            </a:r>
            <a:r>
              <a:rPr lang="fr" sz="4800" b="1" dirty="0">
                <a:solidFill>
                  <a:schemeClr val="accent6">
                    <a:lumMod val="60000"/>
                    <a:lumOff val="40000"/>
                  </a:schemeClr>
                </a:solidFill>
                <a:cs typeface="Avenir Next Condensed Demi Bold"/>
              </a:rPr>
              <a:t> aux femmes</a:t>
            </a:r>
          </a:p>
        </p:txBody>
      </p:sp>
      <p:sp>
        <p:nvSpPr>
          <p:cNvPr id="4" name="Rounded Rectangle 3">
            <a:extLst>
              <a:ext uri="{FF2B5EF4-FFF2-40B4-BE49-F238E27FC236}">
                <a16:creationId xmlns:a16="http://schemas.microsoft.com/office/drawing/2014/main" id="{48B965FF-A7F8-9589-947B-8B112908962C}"/>
              </a:ext>
            </a:extLst>
          </p:cNvPr>
          <p:cNvSpPr/>
          <p:nvPr/>
        </p:nvSpPr>
        <p:spPr>
          <a:xfrm>
            <a:off x="7944101" y="130628"/>
            <a:ext cx="1116773" cy="831273"/>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HO-FR-C-V_th">
            <a:extLst>
              <a:ext uri="{FF2B5EF4-FFF2-40B4-BE49-F238E27FC236}">
                <a16:creationId xmlns:a16="http://schemas.microsoft.com/office/drawing/2014/main" id="{48BA9D87-068F-89E7-5563-F9F963BF5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227" y="219318"/>
            <a:ext cx="962885" cy="63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540300D9-4473-BF11-1311-729254DC8EC3}"/>
              </a:ext>
            </a:extLst>
          </p:cNvPr>
          <p:cNvSpPr>
            <a:spLocks noGrp="1"/>
          </p:cNvSpPr>
          <p:nvPr>
            <p:ph type="ftr" sz="quarter" idx="3"/>
          </p:nvPr>
        </p:nvSpPr>
        <p:spPr>
          <a:xfrm>
            <a:off x="1606949" y="6285676"/>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51003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12524" y="1966691"/>
            <a:ext cx="3242649" cy="3539430"/>
          </a:xfrm>
          <a:prstGeom prst="rect">
            <a:avLst/>
          </a:prstGeom>
          <a:noFill/>
        </p:spPr>
        <p:txBody>
          <a:bodyPr wrap="square" rtlCol="0">
            <a:spAutoFit/>
          </a:bodyPr>
          <a:lstStyle/>
          <a:p>
            <a:pPr rtl="0">
              <a:spcBef>
                <a:spcPct val="0"/>
              </a:spcBef>
            </a:pPr>
            <a:r>
              <a:rPr lang="fr" sz="2800" b="1" dirty="0">
                <a:solidFill>
                  <a:srgbClr val="000000"/>
                </a:solidFill>
                <a:cs typeface="Avenir Next Condensed Demi Bold"/>
              </a:rPr>
              <a:t>La violence domestique ou la violence exercée par un partenaire intime</a:t>
            </a:r>
          </a:p>
          <a:p>
            <a:pPr rtl="0">
              <a:spcBef>
                <a:spcPct val="0"/>
              </a:spcBef>
            </a:pPr>
            <a:r>
              <a:rPr lang="fr" sz="2800" dirty="0">
                <a:solidFill>
                  <a:srgbClr val="000000"/>
                </a:solidFill>
                <a:cs typeface="Avenir Next Condensed Demi Bold"/>
              </a:rPr>
              <a:t>sont les formes de violence le plus souvent vécues par les femmes.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883"/>
          <a:stretch/>
        </p:blipFill>
        <p:spPr bwMode="auto">
          <a:xfrm>
            <a:off x="288827" y="1304902"/>
            <a:ext cx="5195162" cy="474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722576D7-0B88-4ACA-AB3E-A1A4C1E7E9DC}"/>
              </a:ext>
            </a:extLst>
          </p:cNvPr>
          <p:cNvSpPr>
            <a:spLocks noGrp="1"/>
          </p:cNvSpPr>
          <p:nvPr>
            <p:ph type="sldNum" sz="quarter" idx="12"/>
          </p:nvPr>
        </p:nvSpPr>
        <p:spPr/>
        <p:txBody>
          <a:bodyPr rtlCol="0"/>
          <a:lstStyle/>
          <a:p>
            <a:pPr rtl="0"/>
            <a:r>
              <a:rPr lang="en-GB" dirty="0"/>
              <a:t>7</a:t>
            </a:r>
          </a:p>
        </p:txBody>
      </p:sp>
      <p:sp>
        <p:nvSpPr>
          <p:cNvPr id="4" name="Title 3">
            <a:extLst>
              <a:ext uri="{FF2B5EF4-FFF2-40B4-BE49-F238E27FC236}">
                <a16:creationId xmlns:a16="http://schemas.microsoft.com/office/drawing/2014/main" id="{B77527C2-394B-F849-BA61-DCEBA938A9F2}"/>
              </a:ext>
            </a:extLst>
          </p:cNvPr>
          <p:cNvSpPr>
            <a:spLocks noGrp="1"/>
          </p:cNvSpPr>
          <p:nvPr>
            <p:ph type="title" idx="4294967295"/>
          </p:nvPr>
        </p:nvSpPr>
        <p:spPr>
          <a:xfrm>
            <a:off x="530323" y="136524"/>
            <a:ext cx="8324850" cy="1354138"/>
          </a:xfrm>
        </p:spPr>
        <p:txBody>
          <a:bodyPr rtlCol="0">
            <a:noAutofit/>
          </a:bodyPr>
          <a:lstStyle/>
          <a:p>
            <a:pPr rtl="0"/>
            <a:r>
              <a:rPr lang="fr" sz="3200" dirty="0">
                <a:solidFill>
                  <a:schemeClr val="accent2"/>
                </a:solidFill>
              </a:rPr>
              <a:t>La violence faite aux femmes...						revêt plusieurs formes.</a:t>
            </a:r>
          </a:p>
        </p:txBody>
      </p:sp>
      <p:sp>
        <p:nvSpPr>
          <p:cNvPr id="3" name="Footer Placeholder 4">
            <a:extLst>
              <a:ext uri="{FF2B5EF4-FFF2-40B4-BE49-F238E27FC236}">
                <a16:creationId xmlns:a16="http://schemas.microsoft.com/office/drawing/2014/main" id="{91FE19DD-1BFB-2CB9-94DB-BE51138D75C6}"/>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
        <p:nvSpPr>
          <p:cNvPr id="5" name="TextBox 4">
            <a:extLst>
              <a:ext uri="{FF2B5EF4-FFF2-40B4-BE49-F238E27FC236}">
                <a16:creationId xmlns:a16="http://schemas.microsoft.com/office/drawing/2014/main" id="{E48B0403-19CD-440D-DAAE-AFD1570EB27B}"/>
              </a:ext>
            </a:extLst>
          </p:cNvPr>
          <p:cNvSpPr txBox="1"/>
          <p:nvPr/>
        </p:nvSpPr>
        <p:spPr>
          <a:xfrm>
            <a:off x="422031" y="1490008"/>
            <a:ext cx="2239107" cy="1938992"/>
          </a:xfrm>
          <a:prstGeom prst="rect">
            <a:avLst/>
          </a:prstGeom>
          <a:solidFill>
            <a:srgbClr val="EC8140"/>
          </a:solidFill>
        </p:spPr>
        <p:txBody>
          <a:bodyPr wrap="square" rtlCol="0">
            <a:spAutoFit/>
          </a:bodyPr>
          <a:lstStyle/>
          <a:p>
            <a:r>
              <a:rPr lang="fr-FR" sz="2400" b="1" dirty="0">
                <a:solidFill>
                  <a:srgbClr val="FFFFFF"/>
                </a:solidFill>
                <a:effectLst/>
                <a:latin typeface="Segoe UI" panose="020B0502040204020203" pitchFamily="34" charset="0"/>
              </a:rPr>
              <a:t>LA VIOLENCE ENVERS LES FEMMES A DE MULIPLES VISAGES :</a:t>
            </a:r>
            <a:endParaRPr lang="fr-FR" sz="2400" b="1" dirty="0">
              <a:solidFill>
                <a:srgbClr val="FFFFFF"/>
              </a:solidFill>
              <a:effectLst/>
              <a:latin typeface="Arial" panose="020B0604020202020204" pitchFamily="34" charset="0"/>
            </a:endParaRPr>
          </a:p>
        </p:txBody>
      </p:sp>
      <p:sp>
        <p:nvSpPr>
          <p:cNvPr id="6" name="Rectangle 5">
            <a:extLst>
              <a:ext uri="{FF2B5EF4-FFF2-40B4-BE49-F238E27FC236}">
                <a16:creationId xmlns:a16="http://schemas.microsoft.com/office/drawing/2014/main" id="{8CD588CD-B4DC-5212-BCF9-1379183A6BB7}"/>
              </a:ext>
            </a:extLst>
          </p:cNvPr>
          <p:cNvSpPr/>
          <p:nvPr/>
        </p:nvSpPr>
        <p:spPr>
          <a:xfrm>
            <a:off x="2661138" y="1490662"/>
            <a:ext cx="422031" cy="495277"/>
          </a:xfrm>
          <a:prstGeom prst="rect">
            <a:avLst/>
          </a:prstGeom>
          <a:solidFill>
            <a:srgbClr val="EC8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92942ED-9B23-FCD6-788B-0133F043A7D2}"/>
              </a:ext>
            </a:extLst>
          </p:cNvPr>
          <p:cNvSpPr txBox="1"/>
          <p:nvPr/>
        </p:nvSpPr>
        <p:spPr>
          <a:xfrm>
            <a:off x="1541584" y="3521420"/>
            <a:ext cx="2573216" cy="2528897"/>
          </a:xfrm>
          <a:prstGeom prst="rect">
            <a:avLst/>
          </a:prstGeom>
          <a:solidFill>
            <a:srgbClr val="F7FAF9"/>
          </a:solidFill>
        </p:spPr>
        <p:txBody>
          <a:bodyPr wrap="square" rtlCol="0">
            <a:spAutoFit/>
          </a:bodyPr>
          <a:lstStyle/>
          <a:p>
            <a:pPr>
              <a:lnSpc>
                <a:spcPts val="1600"/>
              </a:lnSpc>
              <a:spcAft>
                <a:spcPts val="600"/>
              </a:spcAft>
            </a:pPr>
            <a:r>
              <a:rPr lang="fr-FR" sz="1600" spc="-100" dirty="0">
                <a:solidFill>
                  <a:srgbClr val="EC8140"/>
                </a:solidFill>
                <a:effectLst/>
                <a:latin typeface="Segoe UI" panose="020B0502040204020203" pitchFamily="34" charset="0"/>
              </a:rPr>
              <a:t>violence exercée par un partenaire intime, y compris violence physique, sexuelle et psychologique</a:t>
            </a:r>
          </a:p>
          <a:p>
            <a:pPr>
              <a:lnSpc>
                <a:spcPts val="1600"/>
              </a:lnSpc>
              <a:spcAft>
                <a:spcPts val="600"/>
              </a:spcAft>
            </a:pPr>
            <a:r>
              <a:rPr lang="en-GB" sz="1600" spc="-100" dirty="0">
                <a:solidFill>
                  <a:srgbClr val="EC8140"/>
                </a:solidFill>
                <a:effectLst/>
                <a:latin typeface="Segoe UI" panose="020B0502040204020203" pitchFamily="34" charset="0"/>
              </a:rPr>
              <a:t>violence </a:t>
            </a:r>
            <a:r>
              <a:rPr lang="en-GB" sz="1600" spc="-100" dirty="0" err="1">
                <a:solidFill>
                  <a:srgbClr val="EC8140"/>
                </a:solidFill>
                <a:effectLst/>
                <a:latin typeface="Segoe UI" panose="020B0502040204020203" pitchFamily="34" charset="0"/>
              </a:rPr>
              <a:t>sexuelle</a:t>
            </a:r>
            <a:endParaRPr lang="fr-FR" sz="1600" spc="-100" dirty="0">
              <a:solidFill>
                <a:srgbClr val="EC8140"/>
              </a:solidFill>
              <a:latin typeface="Arial" panose="020B0604020202020204" pitchFamily="34" charset="0"/>
            </a:endParaRPr>
          </a:p>
          <a:p>
            <a:pPr>
              <a:lnSpc>
                <a:spcPts val="1600"/>
              </a:lnSpc>
              <a:spcAft>
                <a:spcPts val="600"/>
              </a:spcAft>
            </a:pPr>
            <a:r>
              <a:rPr lang="en-GB" sz="1600" spc="-100" dirty="0">
                <a:solidFill>
                  <a:srgbClr val="EC8140"/>
                </a:solidFill>
                <a:effectLst/>
                <a:latin typeface="Segoe UI" panose="020B0502040204020203" pitchFamily="34" charset="0"/>
              </a:rPr>
              <a:t>mutilations </a:t>
            </a:r>
            <a:r>
              <a:rPr lang="en-GB" sz="1600" spc="-100" dirty="0" err="1">
                <a:solidFill>
                  <a:srgbClr val="EC8140"/>
                </a:solidFill>
                <a:effectLst/>
                <a:latin typeface="Segoe UI" panose="020B0502040204020203" pitchFamily="34" charset="0"/>
              </a:rPr>
              <a:t>sexuelles</a:t>
            </a:r>
            <a:r>
              <a:rPr lang="en-GB" sz="1600" spc="-100" dirty="0">
                <a:solidFill>
                  <a:srgbClr val="EC8140"/>
                </a:solidFill>
                <a:effectLst/>
                <a:latin typeface="Segoe UI" panose="020B0502040204020203" pitchFamily="34" charset="0"/>
              </a:rPr>
              <a:t> </a:t>
            </a:r>
            <a:r>
              <a:rPr lang="en-GB" sz="1600" spc="-100" dirty="0" err="1">
                <a:solidFill>
                  <a:srgbClr val="EC8140"/>
                </a:solidFill>
                <a:effectLst/>
                <a:latin typeface="Segoe UI" panose="020B0502040204020203" pitchFamily="34" charset="0"/>
              </a:rPr>
              <a:t>féminines</a:t>
            </a:r>
            <a:endParaRPr lang="en-GB" sz="1600" spc="-100" dirty="0">
              <a:solidFill>
                <a:srgbClr val="EC8140"/>
              </a:solidFill>
              <a:latin typeface="Arial" panose="020B0604020202020204" pitchFamily="34" charset="0"/>
            </a:endParaRPr>
          </a:p>
          <a:p>
            <a:pPr>
              <a:lnSpc>
                <a:spcPts val="1600"/>
              </a:lnSpc>
              <a:spcAft>
                <a:spcPts val="600"/>
              </a:spcAft>
            </a:pPr>
            <a:r>
              <a:rPr lang="fr-FR" sz="1600" spc="-100" dirty="0">
                <a:solidFill>
                  <a:srgbClr val="EC8140"/>
                </a:solidFill>
                <a:effectLst/>
                <a:latin typeface="Segoe UI" panose="020B0502040204020203" pitchFamily="34" charset="0"/>
              </a:rPr>
              <a:t>mariages d'enfants et mariages forces</a:t>
            </a:r>
            <a:endParaRPr lang="en-GB" sz="1600" spc="-100" dirty="0">
              <a:solidFill>
                <a:srgbClr val="EC8140"/>
              </a:solidFill>
              <a:latin typeface="Arial" panose="020B0604020202020204" pitchFamily="34" charset="0"/>
            </a:endParaRPr>
          </a:p>
          <a:p>
            <a:pPr>
              <a:lnSpc>
                <a:spcPts val="1600"/>
              </a:lnSpc>
              <a:spcAft>
                <a:spcPts val="600"/>
              </a:spcAft>
            </a:pPr>
            <a:r>
              <a:rPr lang="en-GB" sz="1600" spc="-100" dirty="0" err="1">
                <a:solidFill>
                  <a:srgbClr val="EC8140"/>
                </a:solidFill>
                <a:effectLst/>
                <a:latin typeface="Segoe UI" panose="020B0502040204020203" pitchFamily="34" charset="0"/>
              </a:rPr>
              <a:t>féminicide</a:t>
            </a:r>
            <a:endParaRPr lang="fr-FR" sz="1600" spc="-100" dirty="0">
              <a:solidFill>
                <a:srgbClr val="EC8140"/>
              </a:solidFill>
              <a:latin typeface="Arial" panose="020B0604020202020204" pitchFamily="34" charset="0"/>
            </a:endParaRPr>
          </a:p>
          <a:p>
            <a:pPr>
              <a:lnSpc>
                <a:spcPts val="1600"/>
              </a:lnSpc>
              <a:spcAft>
                <a:spcPts val="600"/>
              </a:spcAft>
            </a:pPr>
            <a:r>
              <a:rPr lang="en-GB" sz="1600" spc="-100" dirty="0" err="1">
                <a:solidFill>
                  <a:srgbClr val="EC8140"/>
                </a:solidFill>
                <a:effectLst/>
                <a:latin typeface="Segoe UI" panose="020B0502040204020203" pitchFamily="34" charset="0"/>
              </a:rPr>
              <a:t>trafic</a:t>
            </a:r>
            <a:r>
              <a:rPr lang="en-GB" sz="1600" spc="-100" dirty="0">
                <a:solidFill>
                  <a:srgbClr val="EC8140"/>
                </a:solidFill>
                <a:effectLst/>
                <a:latin typeface="Segoe UI" panose="020B0502040204020203" pitchFamily="34" charset="0"/>
              </a:rPr>
              <a:t> </a:t>
            </a:r>
            <a:r>
              <a:rPr lang="en-GB" sz="1600" spc="-100" dirty="0" err="1">
                <a:solidFill>
                  <a:srgbClr val="EC8140"/>
                </a:solidFill>
                <a:effectLst/>
                <a:latin typeface="Segoe UI" panose="020B0502040204020203" pitchFamily="34" charset="0"/>
              </a:rPr>
              <a:t>d'êtres</a:t>
            </a:r>
            <a:r>
              <a:rPr lang="en-GB" sz="1600" spc="-100" dirty="0">
                <a:solidFill>
                  <a:srgbClr val="EC8140"/>
                </a:solidFill>
                <a:effectLst/>
                <a:latin typeface="Segoe UI" panose="020B0502040204020203" pitchFamily="34" charset="0"/>
              </a:rPr>
              <a:t> </a:t>
            </a:r>
            <a:r>
              <a:rPr lang="en-GB" sz="1600" spc="-100" dirty="0" err="1">
                <a:solidFill>
                  <a:srgbClr val="EC8140"/>
                </a:solidFill>
                <a:effectLst/>
                <a:latin typeface="Segoe UI" panose="020B0502040204020203" pitchFamily="34" charset="0"/>
              </a:rPr>
              <a:t>humains</a:t>
            </a:r>
            <a:endParaRPr lang="en-GB" sz="1600" spc="-100" dirty="0">
              <a:solidFill>
                <a:srgbClr val="EC8140"/>
              </a:solidFill>
              <a:latin typeface="Arial" panose="020B0604020202020204" pitchFamily="34" charset="0"/>
            </a:endParaRPr>
          </a:p>
        </p:txBody>
      </p:sp>
    </p:spTree>
    <p:extLst>
      <p:ext uri="{BB962C8B-B14F-4D97-AF65-F5344CB8AC3E}">
        <p14:creationId xmlns:p14="http://schemas.microsoft.com/office/powerpoint/2010/main" val="375491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808D5D-D80B-0442-8452-9801DBFDBD8D}"/>
              </a:ext>
            </a:extLst>
          </p:cNvPr>
          <p:cNvSpPr>
            <a:spLocks noGrp="1"/>
          </p:cNvSpPr>
          <p:nvPr>
            <p:ph type="title"/>
          </p:nvPr>
        </p:nvSpPr>
        <p:spPr>
          <a:xfrm>
            <a:off x="628650" y="2938571"/>
            <a:ext cx="7886700" cy="980858"/>
          </a:xfrm>
        </p:spPr>
        <p:txBody>
          <a:bodyPr rtlCol="0">
            <a:normAutofit fontScale="90000"/>
          </a:bodyPr>
          <a:lstStyle/>
          <a:p>
            <a:pPr rtl="0"/>
            <a:r>
              <a:rPr lang="fr" dirty="0"/>
              <a:t>Prévalence de la violence faite aux femmes</a:t>
            </a:r>
          </a:p>
        </p:txBody>
      </p:sp>
      <p:sp>
        <p:nvSpPr>
          <p:cNvPr id="4" name="Slide Number Placeholder 3">
            <a:extLst>
              <a:ext uri="{FF2B5EF4-FFF2-40B4-BE49-F238E27FC236}">
                <a16:creationId xmlns:a16="http://schemas.microsoft.com/office/drawing/2014/main" id="{611855FE-8BD5-4C79-A7ED-957BDAFDE40D}"/>
              </a:ext>
            </a:extLst>
          </p:cNvPr>
          <p:cNvSpPr>
            <a:spLocks noGrp="1"/>
          </p:cNvSpPr>
          <p:nvPr>
            <p:ph type="sldNum" sz="quarter" idx="12"/>
          </p:nvPr>
        </p:nvSpPr>
        <p:spPr/>
        <p:txBody>
          <a:bodyPr rtlCol="0"/>
          <a:lstStyle/>
          <a:p>
            <a:pPr rtl="0"/>
            <a:r>
              <a:rPr lang="en-GB" dirty="0"/>
              <a:t>8</a:t>
            </a:r>
          </a:p>
        </p:txBody>
      </p:sp>
      <p:sp>
        <p:nvSpPr>
          <p:cNvPr id="2" name="Footer Placeholder 4">
            <a:extLst>
              <a:ext uri="{FF2B5EF4-FFF2-40B4-BE49-F238E27FC236}">
                <a16:creationId xmlns:a16="http://schemas.microsoft.com/office/drawing/2014/main" id="{BD35AFC1-CD18-EE56-4693-58CE23693774}"/>
              </a:ext>
            </a:extLst>
          </p:cNvPr>
          <p:cNvSpPr txBox="1">
            <a:spLocks/>
          </p:cNvSpPr>
          <p:nvPr/>
        </p:nvSpPr>
        <p:spPr>
          <a:xfrm>
            <a:off x="1655111" y="6087512"/>
            <a:ext cx="6196801" cy="681037"/>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39944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96" y="1399340"/>
            <a:ext cx="7385803" cy="4633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739C39D0-6C6C-A349-9821-00ACF3F9DF42}"/>
              </a:ext>
            </a:extLst>
          </p:cNvPr>
          <p:cNvSpPr>
            <a:spLocks noGrp="1"/>
          </p:cNvSpPr>
          <p:nvPr>
            <p:ph type="title"/>
          </p:nvPr>
        </p:nvSpPr>
        <p:spPr>
          <a:xfrm>
            <a:off x="628650" y="818612"/>
            <a:ext cx="7886700" cy="1009652"/>
          </a:xfrm>
        </p:spPr>
        <p:txBody>
          <a:bodyPr rtlCol="0">
            <a:noAutofit/>
          </a:bodyPr>
          <a:lstStyle/>
          <a:p>
            <a:pPr rtl="0"/>
            <a:r>
              <a:rPr lang="fr" sz="3200" dirty="0"/>
              <a:t>30 % des femmes dans le monde ont déjà été victimes d’actes de violence physique ou sexuelle perpétrés par leurs partenaires</a:t>
            </a:r>
            <a:br>
              <a:rPr lang="en-GB" sz="3200" dirty="0"/>
            </a:br>
            <a:br>
              <a:rPr lang="en-GB" sz="3200" dirty="0"/>
            </a:br>
            <a:endParaRPr lang="en-GB" sz="3200" dirty="0"/>
          </a:p>
        </p:txBody>
      </p:sp>
      <p:sp>
        <p:nvSpPr>
          <p:cNvPr id="4" name="Slide Number Placeholder 3"/>
          <p:cNvSpPr>
            <a:spLocks noGrp="1"/>
          </p:cNvSpPr>
          <p:nvPr>
            <p:ph type="sldNum" sz="quarter" idx="12"/>
          </p:nvPr>
        </p:nvSpPr>
        <p:spPr/>
        <p:txBody>
          <a:bodyPr rtlCol="0"/>
          <a:lstStyle/>
          <a:p>
            <a:pPr rtl="0"/>
            <a:r>
              <a:rPr lang="en-GB" dirty="0"/>
              <a:t>9</a:t>
            </a:r>
          </a:p>
        </p:txBody>
      </p:sp>
      <p:sp>
        <p:nvSpPr>
          <p:cNvPr id="3" name="Footer Placeholder 4">
            <a:extLst>
              <a:ext uri="{FF2B5EF4-FFF2-40B4-BE49-F238E27FC236}">
                <a16:creationId xmlns:a16="http://schemas.microsoft.com/office/drawing/2014/main" id="{78614DDD-B1A1-9A96-BB76-F49DD5B58C46}"/>
              </a:ext>
            </a:extLst>
          </p:cNvPr>
          <p:cNvSpPr>
            <a:spLocks noGrp="1"/>
          </p:cNvSpPr>
          <p:nvPr>
            <p:ph type="ftr" sz="quarter" idx="3"/>
          </p:nvPr>
        </p:nvSpPr>
        <p:spPr>
          <a:xfrm>
            <a:off x="1655111" y="6087512"/>
            <a:ext cx="6196801" cy="681037"/>
          </a:xfrm>
          <a:prstGeom prst="rect">
            <a:avLst/>
          </a:prstGeom>
        </p:spPr>
        <p:txBody>
          <a:bodyPr vert="horz" lIns="91440" tIns="45720" rIns="91440" bIns="45720" rtlCol="0" anchor="ctr"/>
          <a:lstStyle>
            <a:lvl1pPr algn="ctr">
              <a:defRPr sz="1100" b="1">
                <a:solidFill>
                  <a:srgbClr val="0366B3"/>
                </a:solidFill>
              </a:defRPr>
            </a:lvl1pPr>
          </a:lstStyle>
          <a:p>
            <a:r>
              <a:rPr lang="en-GB" dirty="0"/>
              <a:t>Prise </a:t>
            </a:r>
            <a:r>
              <a:rPr lang="en-GB" dirty="0" err="1"/>
              <a:t>en</a:t>
            </a:r>
            <a:r>
              <a:rPr lang="en-GB" dirty="0"/>
              <a:t> charge des femmes </a:t>
            </a:r>
            <a:r>
              <a:rPr lang="en-GB" dirty="0" err="1"/>
              <a:t>survivantes</a:t>
            </a:r>
            <a:r>
              <a:rPr lang="en-GB" dirty="0"/>
              <a:t> de violence :</a:t>
            </a:r>
          </a:p>
          <a:p>
            <a:r>
              <a:rPr lang="en-GB" dirty="0"/>
              <a:t>Programme de formation de </a:t>
            </a:r>
            <a:r>
              <a:rPr lang="en-GB" dirty="0" err="1"/>
              <a:t>l'OMS</a:t>
            </a:r>
            <a:r>
              <a:rPr lang="en-GB" dirty="0"/>
              <a:t> à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en-GB" dirty="0">
                <a:solidFill>
                  <a:srgbClr val="F57D22"/>
                </a:solidFill>
              </a:rPr>
              <a:t>Module 1. </a:t>
            </a:r>
            <a:r>
              <a:rPr lang="fr" dirty="0">
                <a:solidFill>
                  <a:srgbClr val="F57D22"/>
                </a:solidFill>
                <a:ea typeface="+mj-ea"/>
                <a:cs typeface="+mj-cs"/>
              </a:rPr>
              <a:t>Comprendre la violence faite aux femmes en tant que problème de santé publique</a:t>
            </a:r>
          </a:p>
        </p:txBody>
      </p:sp>
    </p:spTree>
    <p:extLst>
      <p:ext uri="{BB962C8B-B14F-4D97-AF65-F5344CB8AC3E}">
        <p14:creationId xmlns:p14="http://schemas.microsoft.com/office/powerpoint/2010/main" val="1194982807"/>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DF2A39-E4DC-FF4B-846A-BEF7012B6222}" vid="{76A9F32D-9142-0048-8B46-3F1F47B9CC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5819</Words>
  <Application>Microsoft Office PowerPoint</Application>
  <PresentationFormat>On-screen Show (4:3)</PresentationFormat>
  <Paragraphs>411</Paragraphs>
  <Slides>28</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Avenir Heavy Oblique</vt:lpstr>
      <vt:lpstr>Avenir Next Condensed Demi Bold</vt:lpstr>
      <vt:lpstr>Avenir Next Condensed Regular</vt:lpstr>
      <vt:lpstr>AvenirLT-Medium</vt:lpstr>
      <vt:lpstr>Calibri</vt:lpstr>
      <vt:lpstr>Segoe UI</vt:lpstr>
      <vt:lpstr>Symbol</vt:lpstr>
      <vt:lpstr>Times New Roman</vt:lpstr>
      <vt:lpstr>Wingdings</vt:lpstr>
      <vt:lpstr>Office Theme</vt:lpstr>
      <vt:lpstr>Module 1</vt:lpstr>
      <vt:lpstr>PowerPoint Presentation</vt:lpstr>
      <vt:lpstr>      Objectif d’apprentissage</vt:lpstr>
      <vt:lpstr>Violence faite aux femmes : renforcer la réponse du système de santé</vt:lpstr>
      <vt:lpstr>Définitions et   formes de violence faite aux femmes</vt:lpstr>
      <vt:lpstr>PowerPoint Presentation</vt:lpstr>
      <vt:lpstr>La violence faite aux femmes...      revêt plusieurs formes.</vt:lpstr>
      <vt:lpstr>Prévalence de la violence faite aux femmes</vt:lpstr>
      <vt:lpstr>30 % des femmes dans le monde ont déjà été victimes d’actes de violence physique ou sexuelle perpétrés par leurs partenaires  </vt:lpstr>
      <vt:lpstr>7 % des femmes dans le monde ont été victimes d’actes de violence sexuelle</vt:lpstr>
      <vt:lpstr>[Ajoutez des données sur la prévalence à votre niveau local]</vt:lpstr>
      <vt:lpstr>La violence commence tôt dans la vie des femmes</vt:lpstr>
      <vt:lpstr>PowerPoint Presentation</vt:lpstr>
      <vt:lpstr>Conséquences sanitaires  et socioéconomiques</vt:lpstr>
      <vt:lpstr>Parcours de soins et effets sur la santé</vt:lpstr>
      <vt:lpstr>PowerPoint Presentation</vt:lpstr>
      <vt:lpstr>Rôle des prestataires  de soins</vt:lpstr>
      <vt:lpstr>PowerPoint Presentation</vt:lpstr>
      <vt:lpstr>Pourquoi la réponse à la violence à l’encontre des femmes varie-t-elle souvent?  Il n’existe pas de formule magique.</vt:lpstr>
      <vt:lpstr>Rôle des prestataires de soins de santé </vt:lpstr>
      <vt:lpstr>Les prestataires de soins de santé ne sont PAS responsables de :</vt:lpstr>
      <vt:lpstr>Ne pas réagir à la violence peut nuire</vt:lpstr>
      <vt:lpstr>Outils et recommandations de l’OMS destinés à soutenir les prestataires de soins </vt:lpstr>
      <vt:lpstr>Lignes directrices et outils de mise en œuvre de l’OMS</vt:lpstr>
      <vt:lpstr>Table des matières du manuel clinique</vt:lpstr>
      <vt:lpstr>Manuel destiné aux gestionnaires  de santé : contenu</vt:lpstr>
      <vt:lpstr>Messages clés</vt:lpstr>
      <vt:lpstr>De petits changements font une GRANDE différence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dc:creator>Anna Hoover</dc:creator>
  <cp:lastModifiedBy>Becky Mitchell (Green Ink)</cp:lastModifiedBy>
  <cp:revision>159</cp:revision>
  <dcterms:created xsi:type="dcterms:W3CDTF">2019-12-16T10:22:31Z</dcterms:created>
  <dcterms:modified xsi:type="dcterms:W3CDTF">2024-12-12T20:34:55Z</dcterms:modified>
</cp:coreProperties>
</file>