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56" r:id="rId2"/>
    <p:sldId id="356" r:id="rId3"/>
    <p:sldId id="370" r:id="rId4"/>
    <p:sldId id="374" r:id="rId5"/>
    <p:sldId id="357" r:id="rId6"/>
    <p:sldId id="293" r:id="rId7"/>
    <p:sldId id="373" r:id="rId8"/>
    <p:sldId id="297" r:id="rId9"/>
    <p:sldId id="344" r:id="rId10"/>
    <p:sldId id="367" r:id="rId11"/>
    <p:sldId id="299" r:id="rId12"/>
    <p:sldId id="284" r:id="rId13"/>
    <p:sldId id="372" r:id="rId14"/>
    <p:sldId id="306" r:id="rId15"/>
    <p:sldId id="348" r:id="rId16"/>
    <p:sldId id="346" r:id="rId17"/>
    <p:sldId id="368" r:id="rId18"/>
    <p:sldId id="361" r:id="rId19"/>
    <p:sldId id="359" r:id="rId20"/>
    <p:sldId id="375" r:id="rId21"/>
    <p:sldId id="376" r:id="rId22"/>
    <p:sldId id="369" r:id="rId23"/>
    <p:sldId id="363" r:id="rId24"/>
    <p:sldId id="365" r:id="rId25"/>
    <p:sldId id="366" r:id="rId26"/>
    <p:sldId id="364" r:id="rId27"/>
    <p:sldId id="33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EDEF"/>
    <a:srgbClr val="0366B3"/>
    <a:srgbClr val="F57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48"/>
    <p:restoredTop sz="75772"/>
  </p:normalViewPr>
  <p:slideViewPr>
    <p:cSldViewPr snapToGrid="0" snapToObjects="1">
      <p:cViewPr varScale="1">
        <p:scale>
          <a:sx n="92" d="100"/>
          <a:sy n="92" d="100"/>
        </p:scale>
        <p:origin x="544"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3.0814919245782654E-2"/>
          <c:y val="0.31562499999999999"/>
        </c:manualLayout>
      </c:layout>
      <c:overlay val="0"/>
      <c:spPr>
        <a:noFill/>
        <a:ln>
          <a:noFill/>
        </a:ln>
        <a:effectLst/>
      </c:spPr>
      <c:txPr>
        <a:bodyPr rot="-5400000" spcFirstLastPara="1" vertOverflow="ellipsis"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3669468959349318"/>
          <c:y val="0.1625861220472441"/>
          <c:w val="0.81530072054133407"/>
          <c:h val="0.63502116141732279"/>
        </c:manualLayout>
      </c:layout>
      <c:barChart>
        <c:barDir val="col"/>
        <c:grouping val="clustered"/>
        <c:varyColors val="0"/>
        <c:ser>
          <c:idx val="0"/>
          <c:order val="0"/>
          <c:tx>
            <c:strRef>
              <c:f>Sheet1!$B$1</c:f>
              <c:strCache>
                <c:ptCount val="1"/>
                <c:pt idx="0">
                  <c:v>Prevalence (%)</c:v>
                </c:pt>
              </c:strCache>
            </c:strRef>
          </c:tx>
          <c:spPr>
            <a:solidFill>
              <a:schemeClr val="accent6"/>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5-795B-7748-8D5B-E7CA1CE774E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795B-7748-8D5B-E7CA1CE774E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4-795B-7748-8D5B-E7CA1CE774EE}"/>
              </c:ext>
            </c:extLst>
          </c:dPt>
          <c:dPt>
            <c:idx val="3"/>
            <c:invertIfNegative val="0"/>
            <c:bubble3D val="0"/>
            <c:spPr>
              <a:solidFill>
                <a:srgbClr val="92D050"/>
              </a:solidFill>
              <a:ln>
                <a:noFill/>
              </a:ln>
              <a:effectLst/>
            </c:spPr>
            <c:extLst>
              <c:ext xmlns:c16="http://schemas.microsoft.com/office/drawing/2014/chart" uri="{C3380CC4-5D6E-409C-BE32-E72D297353CC}">
                <c16:uniqueId val="{00000006-795B-7748-8D5B-E7CA1CE774EE}"/>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795B-7748-8D5B-E7CA1CE774EE}"/>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8-795B-7748-8D5B-E7CA1CE774EE}"/>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795B-7748-8D5B-E7CA1CE774EE}"/>
              </c:ext>
            </c:extLst>
          </c:dPt>
          <c:cat>
            <c:strRef>
              <c:f>Sheet1!$A$2:$A$8</c:f>
              <c:strCache>
                <c:ptCount val="7"/>
                <c:pt idx="0">
                  <c:v>Global</c:v>
                </c:pt>
                <c:pt idx="1">
                  <c:v>HIC</c:v>
                </c:pt>
                <c:pt idx="2">
                  <c:v>LMIC - Africa</c:v>
                </c:pt>
                <c:pt idx="3">
                  <c:v>LMIC - America</c:v>
                </c:pt>
                <c:pt idx="4">
                  <c:v>LMIC - Europe</c:v>
                </c:pt>
                <c:pt idx="5">
                  <c:v>LMIC - South-East Asia</c:v>
                </c:pt>
                <c:pt idx="6">
                  <c:v>LMIC - Western Pacific</c:v>
                </c:pt>
              </c:strCache>
            </c:strRef>
          </c:cat>
          <c:val>
            <c:numRef>
              <c:f>Sheet1!$B$2:$B$8</c:f>
              <c:numCache>
                <c:formatCode>General</c:formatCode>
                <c:ptCount val="7"/>
                <c:pt idx="0">
                  <c:v>7.2</c:v>
                </c:pt>
                <c:pt idx="1">
                  <c:v>12.6</c:v>
                </c:pt>
                <c:pt idx="2">
                  <c:v>11.9</c:v>
                </c:pt>
                <c:pt idx="3">
                  <c:v>10.7</c:v>
                </c:pt>
                <c:pt idx="4">
                  <c:v>5.2</c:v>
                </c:pt>
                <c:pt idx="5">
                  <c:v>4.9000000000000004</c:v>
                </c:pt>
                <c:pt idx="6">
                  <c:v>6.8</c:v>
                </c:pt>
              </c:numCache>
            </c:numRef>
          </c:val>
          <c:extLst>
            <c:ext xmlns:c16="http://schemas.microsoft.com/office/drawing/2014/chart" uri="{C3380CC4-5D6E-409C-BE32-E72D297353CC}">
              <c16:uniqueId val="{00000000-795B-7748-8D5B-E7CA1CE774EE}"/>
            </c:ext>
          </c:extLst>
        </c:ser>
        <c:dLbls>
          <c:showLegendKey val="0"/>
          <c:showVal val="0"/>
          <c:showCatName val="0"/>
          <c:showSerName val="0"/>
          <c:showPercent val="0"/>
          <c:showBubbleSize val="0"/>
        </c:dLbls>
        <c:gapWidth val="63"/>
        <c:overlap val="-27"/>
        <c:axId val="1963746144"/>
        <c:axId val="1983104272"/>
      </c:barChart>
      <c:catAx>
        <c:axId val="196374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crossAx val="1983104272"/>
        <c:crosses val="autoZero"/>
        <c:auto val="1"/>
        <c:lblAlgn val="ctr"/>
        <c:lblOffset val="100"/>
        <c:noMultiLvlLbl val="0"/>
      </c:catAx>
      <c:valAx>
        <c:axId val="1983104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de-DE"/>
          </a:p>
        </c:txPr>
        <c:crossAx val="196374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6DC1A-2FF2-D84A-93DE-860FCB7A57D5}"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B05C6DF1-AD0D-5C44-87D0-76C41D9E79C8}">
      <dgm:prSet custT="1"/>
      <dgm:spPr/>
      <dgm:t>
        <a:bodyPr/>
        <a:lstStyle/>
        <a:p>
          <a:r>
            <a:rPr lang="en-US" sz="3300" b="1" dirty="0"/>
            <a:t>Part 1</a:t>
          </a:r>
        </a:p>
      </dgm:t>
    </dgm:pt>
    <dgm:pt modelId="{4E45B576-44BA-E544-AA5B-DE2C16AC3A73}" type="parTrans" cxnId="{D2C439F6-D146-2F44-8279-53940141503F}">
      <dgm:prSet/>
      <dgm:spPr/>
      <dgm:t>
        <a:bodyPr/>
        <a:lstStyle/>
        <a:p>
          <a:endParaRPr lang="en-US"/>
        </a:p>
      </dgm:t>
    </dgm:pt>
    <dgm:pt modelId="{3CB361A5-20E7-5E47-82E5-E5FB8E21A18C}" type="sibTrans" cxnId="{D2C439F6-D146-2F44-8279-53940141503F}">
      <dgm:prSet/>
      <dgm:spPr/>
      <dgm:t>
        <a:bodyPr/>
        <a:lstStyle/>
        <a:p>
          <a:endParaRPr lang="en-US"/>
        </a:p>
      </dgm:t>
    </dgm:pt>
    <dgm:pt modelId="{450939C1-909B-B143-B6EA-61779B80619A}">
      <dgm:prSet custT="1"/>
      <dgm:spPr/>
      <dgm:t>
        <a:bodyPr/>
        <a:lstStyle/>
        <a:p>
          <a:r>
            <a:rPr lang="en-US" sz="3300" b="1" dirty="0"/>
            <a:t>Part 2 </a:t>
          </a:r>
        </a:p>
      </dgm:t>
    </dgm:pt>
    <dgm:pt modelId="{CCB449C8-9E34-4749-A9E4-5DA98E6ED447}" type="parTrans" cxnId="{513082B8-D6A7-3A41-9B93-B9FE009FF189}">
      <dgm:prSet/>
      <dgm:spPr/>
      <dgm:t>
        <a:bodyPr/>
        <a:lstStyle/>
        <a:p>
          <a:endParaRPr lang="en-US"/>
        </a:p>
      </dgm:t>
    </dgm:pt>
    <dgm:pt modelId="{0296C925-EFCE-8D4B-9CDB-76887E45CF7A}" type="sibTrans" cxnId="{513082B8-D6A7-3A41-9B93-B9FE009FF189}">
      <dgm:prSet/>
      <dgm:spPr/>
      <dgm:t>
        <a:bodyPr/>
        <a:lstStyle/>
        <a:p>
          <a:endParaRPr lang="en-US"/>
        </a:p>
      </dgm:t>
    </dgm:pt>
    <dgm:pt modelId="{6D2CE8BD-1042-5D40-84A5-37E31A2C322B}">
      <dgm:prSet custT="1"/>
      <dgm:spPr/>
      <dgm:t>
        <a:bodyPr/>
        <a:lstStyle/>
        <a:p>
          <a:r>
            <a:rPr lang="en-US" sz="3300" b="1" dirty="0"/>
            <a:t>Part 3</a:t>
          </a:r>
        </a:p>
      </dgm:t>
    </dgm:pt>
    <dgm:pt modelId="{138A5E09-35F8-A343-B340-7978FA56F663}" type="parTrans" cxnId="{FDE09F95-1186-F445-85C6-9CE604AEAE3C}">
      <dgm:prSet/>
      <dgm:spPr/>
      <dgm:t>
        <a:bodyPr/>
        <a:lstStyle/>
        <a:p>
          <a:endParaRPr lang="en-US"/>
        </a:p>
      </dgm:t>
    </dgm:pt>
    <dgm:pt modelId="{F470739D-F85E-9348-B526-F1A20894B99E}" type="sibTrans" cxnId="{FDE09F95-1186-F445-85C6-9CE604AEAE3C}">
      <dgm:prSet/>
      <dgm:spPr/>
      <dgm:t>
        <a:bodyPr/>
        <a:lstStyle/>
        <a:p>
          <a:endParaRPr lang="en-US"/>
        </a:p>
      </dgm:t>
    </dgm:pt>
    <dgm:pt modelId="{6AFF1309-6A44-514D-8468-E96AFB388EEB}">
      <dgm:prSet custT="1"/>
      <dgm:spPr/>
      <dgm:t>
        <a:bodyPr/>
        <a:lstStyle/>
        <a:p>
          <a:r>
            <a:rPr lang="en-US" sz="3300" b="1" dirty="0"/>
            <a:t>Addendums</a:t>
          </a:r>
        </a:p>
      </dgm:t>
    </dgm:pt>
    <dgm:pt modelId="{F9498E4C-0D23-B442-89B5-575122DB8B1E}" type="parTrans" cxnId="{359CA4FB-731F-2C4A-A291-FF00972B2702}">
      <dgm:prSet/>
      <dgm:spPr/>
      <dgm:t>
        <a:bodyPr/>
        <a:lstStyle/>
        <a:p>
          <a:endParaRPr lang="en-US"/>
        </a:p>
      </dgm:t>
    </dgm:pt>
    <dgm:pt modelId="{8447609C-4A07-7A44-B3B7-6F7B407CA0C0}" type="sibTrans" cxnId="{359CA4FB-731F-2C4A-A291-FF00972B2702}">
      <dgm:prSet/>
      <dgm:spPr/>
      <dgm:t>
        <a:bodyPr/>
        <a:lstStyle/>
        <a:p>
          <a:endParaRPr lang="en-US"/>
        </a:p>
      </dgm:t>
    </dgm:pt>
    <dgm:pt modelId="{06006706-637A-7048-8D40-62A318E9A13E}">
      <dgm:prSet/>
      <dgm:spPr/>
      <dgm:t>
        <a:bodyPr/>
        <a:lstStyle/>
        <a:p>
          <a:r>
            <a:rPr lang="en-GB" dirty="0"/>
            <a:t>Family planning </a:t>
          </a:r>
          <a:br>
            <a:rPr lang="en-GB" dirty="0"/>
          </a:br>
          <a:r>
            <a:rPr lang="en-GB" dirty="0"/>
            <a:t>&amp; HIV</a:t>
          </a:r>
          <a:endParaRPr lang="en-US" dirty="0"/>
        </a:p>
      </dgm:t>
    </dgm:pt>
    <dgm:pt modelId="{A8E9763B-0228-1A4D-B7E8-05EA29EF6A01}" type="parTrans" cxnId="{5ACCA0BB-D37C-6E4D-BA6A-6DD490DF8F42}">
      <dgm:prSet/>
      <dgm:spPr/>
      <dgm:t>
        <a:bodyPr/>
        <a:lstStyle/>
        <a:p>
          <a:endParaRPr lang="en-US"/>
        </a:p>
      </dgm:t>
    </dgm:pt>
    <dgm:pt modelId="{0AFA4423-9F1D-4248-9F9C-91BA7EAE5AFE}" type="sibTrans" cxnId="{5ACCA0BB-D37C-6E4D-BA6A-6DD490DF8F42}">
      <dgm:prSet/>
      <dgm:spPr/>
      <dgm:t>
        <a:bodyPr/>
        <a:lstStyle/>
        <a:p>
          <a:endParaRPr lang="en-US"/>
        </a:p>
      </dgm:t>
    </dgm:pt>
    <dgm:pt modelId="{FC9DB332-045D-F346-8593-A9B54BCE523E}">
      <dgm:prSet/>
      <dgm:spPr/>
      <dgm:t>
        <a:bodyPr/>
        <a:lstStyle/>
        <a:p>
          <a:r>
            <a:rPr lang="en-US" dirty="0"/>
            <a:t>Awareness &amp; Identification</a:t>
          </a:r>
        </a:p>
      </dgm:t>
    </dgm:pt>
    <dgm:pt modelId="{01DEFA8F-1D11-6545-859F-BD8BD2A72397}" type="parTrans" cxnId="{FBB11EEF-812B-0E47-AECD-B481B57D9BDC}">
      <dgm:prSet/>
      <dgm:spPr/>
      <dgm:t>
        <a:bodyPr/>
        <a:lstStyle/>
        <a:p>
          <a:endParaRPr lang="en-US"/>
        </a:p>
      </dgm:t>
    </dgm:pt>
    <dgm:pt modelId="{41000F67-9CD5-8A4B-B233-9247F97B5AE9}" type="sibTrans" cxnId="{FBB11EEF-812B-0E47-AECD-B481B57D9BDC}">
      <dgm:prSet/>
      <dgm:spPr/>
      <dgm:t>
        <a:bodyPr/>
        <a:lstStyle/>
        <a:p>
          <a:endParaRPr lang="en-US"/>
        </a:p>
      </dgm:t>
    </dgm:pt>
    <dgm:pt modelId="{BDCB07B0-79DA-AD48-AC08-8EF60E66E868}">
      <dgm:prSet/>
      <dgm:spPr/>
      <dgm:t>
        <a:bodyPr/>
        <a:lstStyle/>
        <a:p>
          <a:r>
            <a:rPr lang="en-US"/>
            <a:t>First-line support</a:t>
          </a:r>
        </a:p>
      </dgm:t>
    </dgm:pt>
    <dgm:pt modelId="{36C6D0E3-8499-1E41-B13D-53EE0C3E4A14}" type="parTrans" cxnId="{809A5AD8-1C77-EE49-A394-1AD437F4EDE9}">
      <dgm:prSet/>
      <dgm:spPr/>
      <dgm:t>
        <a:bodyPr/>
        <a:lstStyle/>
        <a:p>
          <a:endParaRPr lang="en-US"/>
        </a:p>
      </dgm:t>
    </dgm:pt>
    <dgm:pt modelId="{5334E33C-A716-B841-A083-CA7545AE9793}" type="sibTrans" cxnId="{809A5AD8-1C77-EE49-A394-1AD437F4EDE9}">
      <dgm:prSet/>
      <dgm:spPr/>
      <dgm:t>
        <a:bodyPr/>
        <a:lstStyle/>
        <a:p>
          <a:endParaRPr lang="en-US"/>
        </a:p>
      </dgm:t>
    </dgm:pt>
    <dgm:pt modelId="{97C306A2-268A-FC4C-8414-CFD08D765068}">
      <dgm:prSet custT="1"/>
      <dgm:spPr/>
      <dgm:t>
        <a:bodyPr/>
        <a:lstStyle/>
        <a:p>
          <a:r>
            <a:rPr lang="en-US" sz="3300" b="1" dirty="0"/>
            <a:t>Part 4</a:t>
          </a:r>
        </a:p>
      </dgm:t>
    </dgm:pt>
    <dgm:pt modelId="{FC440B8D-1EA2-DA49-A5E5-41562F5B1BFD}" type="parTrans" cxnId="{C7786F16-6335-824A-A1B8-6DAC78990333}">
      <dgm:prSet/>
      <dgm:spPr/>
      <dgm:t>
        <a:bodyPr/>
        <a:lstStyle/>
        <a:p>
          <a:endParaRPr lang="en-US"/>
        </a:p>
      </dgm:t>
    </dgm:pt>
    <dgm:pt modelId="{CDA7B686-61A4-4D49-8CE8-92DFD0255353}" type="sibTrans" cxnId="{C7786F16-6335-824A-A1B8-6DAC78990333}">
      <dgm:prSet/>
      <dgm:spPr/>
      <dgm:t>
        <a:bodyPr/>
        <a:lstStyle/>
        <a:p>
          <a:endParaRPr lang="en-US"/>
        </a:p>
      </dgm:t>
    </dgm:pt>
    <dgm:pt modelId="{82A02BC5-1728-BD44-AEAF-79CDD845854B}">
      <dgm:prSet/>
      <dgm:spPr/>
      <dgm:t>
        <a:bodyPr/>
        <a:lstStyle/>
        <a:p>
          <a:r>
            <a:rPr lang="en-US" dirty="0"/>
            <a:t>Additional care after sexual assault</a:t>
          </a:r>
        </a:p>
      </dgm:t>
    </dgm:pt>
    <dgm:pt modelId="{16CB9DAC-0AE8-8443-965E-2C4977ACCE71}" type="parTrans" cxnId="{1135F9A5-AD54-6341-B13A-B65406962454}">
      <dgm:prSet/>
      <dgm:spPr/>
      <dgm:t>
        <a:bodyPr/>
        <a:lstStyle/>
        <a:p>
          <a:endParaRPr lang="en-US"/>
        </a:p>
      </dgm:t>
    </dgm:pt>
    <dgm:pt modelId="{D01DCE2A-2450-864E-B1C2-FBABB01BCEA3}" type="sibTrans" cxnId="{1135F9A5-AD54-6341-B13A-B65406962454}">
      <dgm:prSet/>
      <dgm:spPr/>
      <dgm:t>
        <a:bodyPr/>
        <a:lstStyle/>
        <a:p>
          <a:endParaRPr lang="en-US"/>
        </a:p>
      </dgm:t>
    </dgm:pt>
    <dgm:pt modelId="{27567B9B-3137-8240-87D9-D54F7FD231FE}">
      <dgm:prSet/>
      <dgm:spPr/>
      <dgm:t>
        <a:bodyPr/>
        <a:lstStyle/>
        <a:p>
          <a:r>
            <a:rPr lang="en-US"/>
            <a:t>Additional care for mental health </a:t>
          </a:r>
        </a:p>
      </dgm:t>
    </dgm:pt>
    <dgm:pt modelId="{38132169-B3DC-094C-B7FA-62E604522BAE}" type="parTrans" cxnId="{63696086-519A-1848-90D0-538C3035B40C}">
      <dgm:prSet/>
      <dgm:spPr/>
      <dgm:t>
        <a:bodyPr/>
        <a:lstStyle/>
        <a:p>
          <a:endParaRPr lang="en-US"/>
        </a:p>
      </dgm:t>
    </dgm:pt>
    <dgm:pt modelId="{DE96B867-5FE3-7B4B-8320-6DEBCA6856F7}" type="sibTrans" cxnId="{63696086-519A-1848-90D0-538C3035B40C}">
      <dgm:prSet/>
      <dgm:spPr/>
      <dgm:t>
        <a:bodyPr/>
        <a:lstStyle/>
        <a:p>
          <a:endParaRPr lang="en-US"/>
        </a:p>
      </dgm:t>
    </dgm:pt>
    <dgm:pt modelId="{16893124-8E12-C14A-B66A-152081B6E04E}" type="pres">
      <dgm:prSet presAssocID="{7126DC1A-2FF2-D84A-93DE-860FCB7A57D5}" presName="Name0" presStyleCnt="0">
        <dgm:presLayoutVars>
          <dgm:chPref val="3"/>
          <dgm:dir/>
          <dgm:animLvl val="lvl"/>
          <dgm:resizeHandles/>
        </dgm:presLayoutVars>
      </dgm:prSet>
      <dgm:spPr/>
    </dgm:pt>
    <dgm:pt modelId="{152A41F5-1B65-DD4A-993A-14F94CF2CCAC}" type="pres">
      <dgm:prSet presAssocID="{B05C6DF1-AD0D-5C44-87D0-76C41D9E79C8}" presName="horFlow" presStyleCnt="0"/>
      <dgm:spPr/>
    </dgm:pt>
    <dgm:pt modelId="{8E729BFC-2938-574C-B340-A3814C87C347}" type="pres">
      <dgm:prSet presAssocID="{B05C6DF1-AD0D-5C44-87D0-76C41D9E79C8}" presName="bigChev" presStyleLbl="node1" presStyleIdx="0" presStyleCnt="5" custScaleX="146325"/>
      <dgm:spPr/>
    </dgm:pt>
    <dgm:pt modelId="{0712E137-08D0-5C4E-AD0F-5B099BDB4D06}" type="pres">
      <dgm:prSet presAssocID="{01DEFA8F-1D11-6545-859F-BD8BD2A72397}" presName="parTrans" presStyleCnt="0"/>
      <dgm:spPr/>
    </dgm:pt>
    <dgm:pt modelId="{257FDB3C-FAE3-9343-A933-2FD0DAFED1C2}" type="pres">
      <dgm:prSet presAssocID="{FC9DB332-045D-F346-8593-A9B54BCE523E}" presName="node" presStyleLbl="alignAccFollowNode1" presStyleIdx="0" presStyleCnt="5" custScaleX="190706" custScaleY="124892">
        <dgm:presLayoutVars>
          <dgm:bulletEnabled val="1"/>
        </dgm:presLayoutVars>
      </dgm:prSet>
      <dgm:spPr/>
    </dgm:pt>
    <dgm:pt modelId="{E25D21D2-0147-034F-B962-9CD0CB1B9802}" type="pres">
      <dgm:prSet presAssocID="{B05C6DF1-AD0D-5C44-87D0-76C41D9E79C8}" presName="vSp" presStyleCnt="0"/>
      <dgm:spPr/>
    </dgm:pt>
    <dgm:pt modelId="{CF1A8152-5F11-8846-B294-A095007C32C3}" type="pres">
      <dgm:prSet presAssocID="{450939C1-909B-B143-B6EA-61779B80619A}" presName="horFlow" presStyleCnt="0"/>
      <dgm:spPr/>
    </dgm:pt>
    <dgm:pt modelId="{01AA6E6C-0E84-384C-A206-3F8E5A1592FB}" type="pres">
      <dgm:prSet presAssocID="{450939C1-909B-B143-B6EA-61779B80619A}" presName="bigChev" presStyleLbl="node1" presStyleIdx="1" presStyleCnt="5" custScaleX="146325"/>
      <dgm:spPr/>
    </dgm:pt>
    <dgm:pt modelId="{26E2977F-FC8F-D441-83E5-D07E988096B0}" type="pres">
      <dgm:prSet presAssocID="{36C6D0E3-8499-1E41-B13D-53EE0C3E4A14}" presName="parTrans" presStyleCnt="0"/>
      <dgm:spPr/>
    </dgm:pt>
    <dgm:pt modelId="{C4AFFF4B-BE41-E94C-B411-E4A68ABAD25E}" type="pres">
      <dgm:prSet presAssocID="{BDCB07B0-79DA-AD48-AC08-8EF60E66E868}" presName="node" presStyleLbl="alignAccFollowNode1" presStyleIdx="1" presStyleCnt="5" custScaleX="190706" custScaleY="124892">
        <dgm:presLayoutVars>
          <dgm:bulletEnabled val="1"/>
        </dgm:presLayoutVars>
      </dgm:prSet>
      <dgm:spPr/>
    </dgm:pt>
    <dgm:pt modelId="{4FEBD766-0A5A-4A48-813E-E1EE87E000FF}" type="pres">
      <dgm:prSet presAssocID="{450939C1-909B-B143-B6EA-61779B80619A}" presName="vSp" presStyleCnt="0"/>
      <dgm:spPr/>
    </dgm:pt>
    <dgm:pt modelId="{2A9B22D0-C243-D744-AA5D-9BB46F321AC5}" type="pres">
      <dgm:prSet presAssocID="{6D2CE8BD-1042-5D40-84A5-37E31A2C322B}" presName="horFlow" presStyleCnt="0"/>
      <dgm:spPr/>
    </dgm:pt>
    <dgm:pt modelId="{EFD6C44D-C7FC-C941-AB5D-EFBC94EC5E62}" type="pres">
      <dgm:prSet presAssocID="{6D2CE8BD-1042-5D40-84A5-37E31A2C322B}" presName="bigChev" presStyleLbl="node1" presStyleIdx="2" presStyleCnt="5" custScaleX="146325"/>
      <dgm:spPr/>
    </dgm:pt>
    <dgm:pt modelId="{23ABBD18-0ED9-5B4E-8BD7-8DD188DDFD39}" type="pres">
      <dgm:prSet presAssocID="{16CB9DAC-0AE8-8443-965E-2C4977ACCE71}" presName="parTrans" presStyleCnt="0"/>
      <dgm:spPr/>
    </dgm:pt>
    <dgm:pt modelId="{31491050-9D89-D541-98B1-1FB9B69D287F}" type="pres">
      <dgm:prSet presAssocID="{82A02BC5-1728-BD44-AEAF-79CDD845854B}" presName="node" presStyleLbl="alignAccFollowNode1" presStyleIdx="2" presStyleCnt="5" custScaleX="190706" custScaleY="124892">
        <dgm:presLayoutVars>
          <dgm:bulletEnabled val="1"/>
        </dgm:presLayoutVars>
      </dgm:prSet>
      <dgm:spPr/>
    </dgm:pt>
    <dgm:pt modelId="{AB9E99FD-CBFE-1040-93F4-035F1B3085CD}" type="pres">
      <dgm:prSet presAssocID="{6D2CE8BD-1042-5D40-84A5-37E31A2C322B}" presName="vSp" presStyleCnt="0"/>
      <dgm:spPr/>
    </dgm:pt>
    <dgm:pt modelId="{E798A995-21A0-684D-8BD0-5C3683F57D3D}" type="pres">
      <dgm:prSet presAssocID="{97C306A2-268A-FC4C-8414-CFD08D765068}" presName="horFlow" presStyleCnt="0"/>
      <dgm:spPr/>
    </dgm:pt>
    <dgm:pt modelId="{11DA2C11-76D5-7845-8941-68304A6AF380}" type="pres">
      <dgm:prSet presAssocID="{97C306A2-268A-FC4C-8414-CFD08D765068}" presName="bigChev" presStyleLbl="node1" presStyleIdx="3" presStyleCnt="5" custScaleX="146325"/>
      <dgm:spPr/>
    </dgm:pt>
    <dgm:pt modelId="{277CC9B1-184E-FE44-80F6-2D32B7DAC7FC}" type="pres">
      <dgm:prSet presAssocID="{38132169-B3DC-094C-B7FA-62E604522BAE}" presName="parTrans" presStyleCnt="0"/>
      <dgm:spPr/>
    </dgm:pt>
    <dgm:pt modelId="{43B4C118-BDB7-CF46-8650-71AD37BF60FC}" type="pres">
      <dgm:prSet presAssocID="{27567B9B-3137-8240-87D9-D54F7FD231FE}" presName="node" presStyleLbl="alignAccFollowNode1" presStyleIdx="3" presStyleCnt="5" custScaleX="190706" custScaleY="124892">
        <dgm:presLayoutVars>
          <dgm:bulletEnabled val="1"/>
        </dgm:presLayoutVars>
      </dgm:prSet>
      <dgm:spPr/>
    </dgm:pt>
    <dgm:pt modelId="{09AB3DA6-2556-8B49-9E8E-2C6EF9629399}" type="pres">
      <dgm:prSet presAssocID="{97C306A2-268A-FC4C-8414-CFD08D765068}" presName="vSp" presStyleCnt="0"/>
      <dgm:spPr/>
    </dgm:pt>
    <dgm:pt modelId="{B1AC608A-CE62-3F4D-A110-D65B07B50A80}" type="pres">
      <dgm:prSet presAssocID="{6AFF1309-6A44-514D-8468-E96AFB388EEB}" presName="horFlow" presStyleCnt="0"/>
      <dgm:spPr/>
    </dgm:pt>
    <dgm:pt modelId="{DA49E93D-8232-D549-9780-B231F03F8787}" type="pres">
      <dgm:prSet presAssocID="{6AFF1309-6A44-514D-8468-E96AFB388EEB}" presName="bigChev" presStyleLbl="node1" presStyleIdx="4" presStyleCnt="5" custScaleX="146325"/>
      <dgm:spPr/>
    </dgm:pt>
    <dgm:pt modelId="{85B3016F-9C23-EF46-B651-E4EAA60AA8B2}" type="pres">
      <dgm:prSet presAssocID="{A8E9763B-0228-1A4D-B7E8-05EA29EF6A01}" presName="parTrans" presStyleCnt="0"/>
      <dgm:spPr/>
    </dgm:pt>
    <dgm:pt modelId="{65A1F6F5-6EE4-CA49-BF5F-DE85E5A2C8A6}" type="pres">
      <dgm:prSet presAssocID="{06006706-637A-7048-8D40-62A318E9A13E}" presName="node" presStyleLbl="alignAccFollowNode1" presStyleIdx="4" presStyleCnt="5" custScaleX="190706" custScaleY="124892">
        <dgm:presLayoutVars>
          <dgm:bulletEnabled val="1"/>
        </dgm:presLayoutVars>
      </dgm:prSet>
      <dgm:spPr/>
    </dgm:pt>
  </dgm:ptLst>
  <dgm:cxnLst>
    <dgm:cxn modelId="{AD70190E-D002-8143-9608-D84D18768E34}" type="presOf" srcId="{06006706-637A-7048-8D40-62A318E9A13E}" destId="{65A1F6F5-6EE4-CA49-BF5F-DE85E5A2C8A6}" srcOrd="0" destOrd="0" presId="urn:microsoft.com/office/officeart/2005/8/layout/lProcess3"/>
    <dgm:cxn modelId="{C7786F16-6335-824A-A1B8-6DAC78990333}" srcId="{7126DC1A-2FF2-D84A-93DE-860FCB7A57D5}" destId="{97C306A2-268A-FC4C-8414-CFD08D765068}" srcOrd="3" destOrd="0" parTransId="{FC440B8D-1EA2-DA49-A5E5-41562F5B1BFD}" sibTransId="{CDA7B686-61A4-4D49-8CE8-92DFD0255353}"/>
    <dgm:cxn modelId="{E660601B-A68C-9A45-81D2-068A29EC9294}" type="presOf" srcId="{BDCB07B0-79DA-AD48-AC08-8EF60E66E868}" destId="{C4AFFF4B-BE41-E94C-B411-E4A68ABAD25E}" srcOrd="0" destOrd="0" presId="urn:microsoft.com/office/officeart/2005/8/layout/lProcess3"/>
    <dgm:cxn modelId="{A98BB132-E845-1F43-93E5-AC22B55E5422}" type="presOf" srcId="{FC9DB332-045D-F346-8593-A9B54BCE523E}" destId="{257FDB3C-FAE3-9343-A933-2FD0DAFED1C2}" srcOrd="0" destOrd="0" presId="urn:microsoft.com/office/officeart/2005/8/layout/lProcess3"/>
    <dgm:cxn modelId="{CA1AE245-CDC9-D24F-ACBC-973D12F670B3}" type="presOf" srcId="{B05C6DF1-AD0D-5C44-87D0-76C41D9E79C8}" destId="{8E729BFC-2938-574C-B340-A3814C87C347}" srcOrd="0" destOrd="0" presId="urn:microsoft.com/office/officeart/2005/8/layout/lProcess3"/>
    <dgm:cxn modelId="{2DCC5D6A-4DB0-444C-96EE-1DE09DDCF66A}" type="presOf" srcId="{82A02BC5-1728-BD44-AEAF-79CDD845854B}" destId="{31491050-9D89-D541-98B1-1FB9B69D287F}" srcOrd="0" destOrd="0" presId="urn:microsoft.com/office/officeart/2005/8/layout/lProcess3"/>
    <dgm:cxn modelId="{63696086-519A-1848-90D0-538C3035B40C}" srcId="{97C306A2-268A-FC4C-8414-CFD08D765068}" destId="{27567B9B-3137-8240-87D9-D54F7FD231FE}" srcOrd="0" destOrd="0" parTransId="{38132169-B3DC-094C-B7FA-62E604522BAE}" sibTransId="{DE96B867-5FE3-7B4B-8320-6DEBCA6856F7}"/>
    <dgm:cxn modelId="{FDE09F95-1186-F445-85C6-9CE604AEAE3C}" srcId="{7126DC1A-2FF2-D84A-93DE-860FCB7A57D5}" destId="{6D2CE8BD-1042-5D40-84A5-37E31A2C322B}" srcOrd="2" destOrd="0" parTransId="{138A5E09-35F8-A343-B340-7978FA56F663}" sibTransId="{F470739D-F85E-9348-B526-F1A20894B99E}"/>
    <dgm:cxn modelId="{82565D98-2DB3-8B47-BE10-051427FE18EF}" type="presOf" srcId="{450939C1-909B-B143-B6EA-61779B80619A}" destId="{01AA6E6C-0E84-384C-A206-3F8E5A1592FB}" srcOrd="0" destOrd="0" presId="urn:microsoft.com/office/officeart/2005/8/layout/lProcess3"/>
    <dgm:cxn modelId="{8C70249D-6869-474B-AAF1-943D9FDD8486}" type="presOf" srcId="{6D2CE8BD-1042-5D40-84A5-37E31A2C322B}" destId="{EFD6C44D-C7FC-C941-AB5D-EFBC94EC5E62}" srcOrd="0" destOrd="0" presId="urn:microsoft.com/office/officeart/2005/8/layout/lProcess3"/>
    <dgm:cxn modelId="{1135F9A5-AD54-6341-B13A-B65406962454}" srcId="{6D2CE8BD-1042-5D40-84A5-37E31A2C322B}" destId="{82A02BC5-1728-BD44-AEAF-79CDD845854B}" srcOrd="0" destOrd="0" parTransId="{16CB9DAC-0AE8-8443-965E-2C4977ACCE71}" sibTransId="{D01DCE2A-2450-864E-B1C2-FBABB01BCEA3}"/>
    <dgm:cxn modelId="{3A30DEB4-F54B-324D-802D-8BE8234E2CC0}" type="presOf" srcId="{6AFF1309-6A44-514D-8468-E96AFB388EEB}" destId="{DA49E93D-8232-D549-9780-B231F03F8787}" srcOrd="0" destOrd="0" presId="urn:microsoft.com/office/officeart/2005/8/layout/lProcess3"/>
    <dgm:cxn modelId="{513082B8-D6A7-3A41-9B93-B9FE009FF189}" srcId="{7126DC1A-2FF2-D84A-93DE-860FCB7A57D5}" destId="{450939C1-909B-B143-B6EA-61779B80619A}" srcOrd="1" destOrd="0" parTransId="{CCB449C8-9E34-4749-A9E4-5DA98E6ED447}" sibTransId="{0296C925-EFCE-8D4B-9CDB-76887E45CF7A}"/>
    <dgm:cxn modelId="{5ACCA0BB-D37C-6E4D-BA6A-6DD490DF8F42}" srcId="{6AFF1309-6A44-514D-8468-E96AFB388EEB}" destId="{06006706-637A-7048-8D40-62A318E9A13E}" srcOrd="0" destOrd="0" parTransId="{A8E9763B-0228-1A4D-B7E8-05EA29EF6A01}" sibTransId="{0AFA4423-9F1D-4248-9F9C-91BA7EAE5AFE}"/>
    <dgm:cxn modelId="{6AEF3DC3-ABE9-3545-82A9-5820C7CB6360}" type="presOf" srcId="{97C306A2-268A-FC4C-8414-CFD08D765068}" destId="{11DA2C11-76D5-7845-8941-68304A6AF380}" srcOrd="0" destOrd="0" presId="urn:microsoft.com/office/officeart/2005/8/layout/lProcess3"/>
    <dgm:cxn modelId="{809A5AD8-1C77-EE49-A394-1AD437F4EDE9}" srcId="{450939C1-909B-B143-B6EA-61779B80619A}" destId="{BDCB07B0-79DA-AD48-AC08-8EF60E66E868}" srcOrd="0" destOrd="0" parTransId="{36C6D0E3-8499-1E41-B13D-53EE0C3E4A14}" sibTransId="{5334E33C-A716-B841-A083-CA7545AE9793}"/>
    <dgm:cxn modelId="{4424DDDB-E37F-3347-85B7-FFD515529649}" type="presOf" srcId="{27567B9B-3137-8240-87D9-D54F7FD231FE}" destId="{43B4C118-BDB7-CF46-8650-71AD37BF60FC}" srcOrd="0" destOrd="0" presId="urn:microsoft.com/office/officeart/2005/8/layout/lProcess3"/>
    <dgm:cxn modelId="{FBB11EEF-812B-0E47-AECD-B481B57D9BDC}" srcId="{B05C6DF1-AD0D-5C44-87D0-76C41D9E79C8}" destId="{FC9DB332-045D-F346-8593-A9B54BCE523E}" srcOrd="0" destOrd="0" parTransId="{01DEFA8F-1D11-6545-859F-BD8BD2A72397}" sibTransId="{41000F67-9CD5-8A4B-B233-9247F97B5AE9}"/>
    <dgm:cxn modelId="{D612B4F4-0B50-4C48-B6EA-96C6AF854E5C}" type="presOf" srcId="{7126DC1A-2FF2-D84A-93DE-860FCB7A57D5}" destId="{16893124-8E12-C14A-B66A-152081B6E04E}" srcOrd="0" destOrd="0" presId="urn:microsoft.com/office/officeart/2005/8/layout/lProcess3"/>
    <dgm:cxn modelId="{D2C439F6-D146-2F44-8279-53940141503F}" srcId="{7126DC1A-2FF2-D84A-93DE-860FCB7A57D5}" destId="{B05C6DF1-AD0D-5C44-87D0-76C41D9E79C8}" srcOrd="0" destOrd="0" parTransId="{4E45B576-44BA-E544-AA5B-DE2C16AC3A73}" sibTransId="{3CB361A5-20E7-5E47-82E5-E5FB8E21A18C}"/>
    <dgm:cxn modelId="{359CA4FB-731F-2C4A-A291-FF00972B2702}" srcId="{7126DC1A-2FF2-D84A-93DE-860FCB7A57D5}" destId="{6AFF1309-6A44-514D-8468-E96AFB388EEB}" srcOrd="4" destOrd="0" parTransId="{F9498E4C-0D23-B442-89B5-575122DB8B1E}" sibTransId="{8447609C-4A07-7A44-B3B7-6F7B407CA0C0}"/>
    <dgm:cxn modelId="{45C44B3B-8190-CF4C-867D-F69BBD6C5EBF}" type="presParOf" srcId="{16893124-8E12-C14A-B66A-152081B6E04E}" destId="{152A41F5-1B65-DD4A-993A-14F94CF2CCAC}" srcOrd="0" destOrd="0" presId="urn:microsoft.com/office/officeart/2005/8/layout/lProcess3"/>
    <dgm:cxn modelId="{CBB88623-0AB5-7749-B2B3-CA910D411063}" type="presParOf" srcId="{152A41F5-1B65-DD4A-993A-14F94CF2CCAC}" destId="{8E729BFC-2938-574C-B340-A3814C87C347}" srcOrd="0" destOrd="0" presId="urn:microsoft.com/office/officeart/2005/8/layout/lProcess3"/>
    <dgm:cxn modelId="{10F18F0E-5C37-DE4E-B74C-434B3A35CB90}" type="presParOf" srcId="{152A41F5-1B65-DD4A-993A-14F94CF2CCAC}" destId="{0712E137-08D0-5C4E-AD0F-5B099BDB4D06}" srcOrd="1" destOrd="0" presId="urn:microsoft.com/office/officeart/2005/8/layout/lProcess3"/>
    <dgm:cxn modelId="{F7710E97-D360-F943-87A4-2C132C317A62}" type="presParOf" srcId="{152A41F5-1B65-DD4A-993A-14F94CF2CCAC}" destId="{257FDB3C-FAE3-9343-A933-2FD0DAFED1C2}" srcOrd="2" destOrd="0" presId="urn:microsoft.com/office/officeart/2005/8/layout/lProcess3"/>
    <dgm:cxn modelId="{B8EFA9E9-6371-AA4F-9067-AD1FF81688B3}" type="presParOf" srcId="{16893124-8E12-C14A-B66A-152081B6E04E}" destId="{E25D21D2-0147-034F-B962-9CD0CB1B9802}" srcOrd="1" destOrd="0" presId="urn:microsoft.com/office/officeart/2005/8/layout/lProcess3"/>
    <dgm:cxn modelId="{A0005189-542E-6640-8F66-1EF7683CC9DC}" type="presParOf" srcId="{16893124-8E12-C14A-B66A-152081B6E04E}" destId="{CF1A8152-5F11-8846-B294-A095007C32C3}" srcOrd="2" destOrd="0" presId="urn:microsoft.com/office/officeart/2005/8/layout/lProcess3"/>
    <dgm:cxn modelId="{5C0C5A49-79AA-4D40-B3D1-6389E9834A4A}" type="presParOf" srcId="{CF1A8152-5F11-8846-B294-A095007C32C3}" destId="{01AA6E6C-0E84-384C-A206-3F8E5A1592FB}" srcOrd="0" destOrd="0" presId="urn:microsoft.com/office/officeart/2005/8/layout/lProcess3"/>
    <dgm:cxn modelId="{17B62B9E-2116-3741-9A78-4191C8BEB118}" type="presParOf" srcId="{CF1A8152-5F11-8846-B294-A095007C32C3}" destId="{26E2977F-FC8F-D441-83E5-D07E988096B0}" srcOrd="1" destOrd="0" presId="urn:microsoft.com/office/officeart/2005/8/layout/lProcess3"/>
    <dgm:cxn modelId="{98A67F04-8AA3-004E-8728-B7E08BA0B291}" type="presParOf" srcId="{CF1A8152-5F11-8846-B294-A095007C32C3}" destId="{C4AFFF4B-BE41-E94C-B411-E4A68ABAD25E}" srcOrd="2" destOrd="0" presId="urn:microsoft.com/office/officeart/2005/8/layout/lProcess3"/>
    <dgm:cxn modelId="{CE428EAB-142B-E643-8951-5134DEB8CE0E}" type="presParOf" srcId="{16893124-8E12-C14A-B66A-152081B6E04E}" destId="{4FEBD766-0A5A-4A48-813E-E1EE87E000FF}" srcOrd="3" destOrd="0" presId="urn:microsoft.com/office/officeart/2005/8/layout/lProcess3"/>
    <dgm:cxn modelId="{5D05D1AA-8388-7A43-894E-6BCC70780FCD}" type="presParOf" srcId="{16893124-8E12-C14A-B66A-152081B6E04E}" destId="{2A9B22D0-C243-D744-AA5D-9BB46F321AC5}" srcOrd="4" destOrd="0" presId="urn:microsoft.com/office/officeart/2005/8/layout/lProcess3"/>
    <dgm:cxn modelId="{2A66731E-4EA1-CB48-8908-2034B129F892}" type="presParOf" srcId="{2A9B22D0-C243-D744-AA5D-9BB46F321AC5}" destId="{EFD6C44D-C7FC-C941-AB5D-EFBC94EC5E62}" srcOrd="0" destOrd="0" presId="urn:microsoft.com/office/officeart/2005/8/layout/lProcess3"/>
    <dgm:cxn modelId="{B9240E73-975A-F14E-B170-BDF4CD0D8018}" type="presParOf" srcId="{2A9B22D0-C243-D744-AA5D-9BB46F321AC5}" destId="{23ABBD18-0ED9-5B4E-8BD7-8DD188DDFD39}" srcOrd="1" destOrd="0" presId="urn:microsoft.com/office/officeart/2005/8/layout/lProcess3"/>
    <dgm:cxn modelId="{384893E5-7DF3-A144-8AE4-5B7D6EC81211}" type="presParOf" srcId="{2A9B22D0-C243-D744-AA5D-9BB46F321AC5}" destId="{31491050-9D89-D541-98B1-1FB9B69D287F}" srcOrd="2" destOrd="0" presId="urn:microsoft.com/office/officeart/2005/8/layout/lProcess3"/>
    <dgm:cxn modelId="{FB50C385-FA43-D548-8A7A-ABE51CC04FC7}" type="presParOf" srcId="{16893124-8E12-C14A-B66A-152081B6E04E}" destId="{AB9E99FD-CBFE-1040-93F4-035F1B3085CD}" srcOrd="5" destOrd="0" presId="urn:microsoft.com/office/officeart/2005/8/layout/lProcess3"/>
    <dgm:cxn modelId="{40ECCA85-208B-184B-816C-AAB87D8C94F5}" type="presParOf" srcId="{16893124-8E12-C14A-B66A-152081B6E04E}" destId="{E798A995-21A0-684D-8BD0-5C3683F57D3D}" srcOrd="6" destOrd="0" presId="urn:microsoft.com/office/officeart/2005/8/layout/lProcess3"/>
    <dgm:cxn modelId="{724014ED-A2CA-E442-AE72-B17C7E4B361B}" type="presParOf" srcId="{E798A995-21A0-684D-8BD0-5C3683F57D3D}" destId="{11DA2C11-76D5-7845-8941-68304A6AF380}" srcOrd="0" destOrd="0" presId="urn:microsoft.com/office/officeart/2005/8/layout/lProcess3"/>
    <dgm:cxn modelId="{40A0841F-C2E4-8E44-BB1C-B60EF7CA0294}" type="presParOf" srcId="{E798A995-21A0-684D-8BD0-5C3683F57D3D}" destId="{277CC9B1-184E-FE44-80F6-2D32B7DAC7FC}" srcOrd="1" destOrd="0" presId="urn:microsoft.com/office/officeart/2005/8/layout/lProcess3"/>
    <dgm:cxn modelId="{04103034-AA48-A440-890C-F7EA6E784ACD}" type="presParOf" srcId="{E798A995-21A0-684D-8BD0-5C3683F57D3D}" destId="{43B4C118-BDB7-CF46-8650-71AD37BF60FC}" srcOrd="2" destOrd="0" presId="urn:microsoft.com/office/officeart/2005/8/layout/lProcess3"/>
    <dgm:cxn modelId="{2AF861C3-14C2-1149-913F-4448212B469D}" type="presParOf" srcId="{16893124-8E12-C14A-B66A-152081B6E04E}" destId="{09AB3DA6-2556-8B49-9E8E-2C6EF9629399}" srcOrd="7" destOrd="0" presId="urn:microsoft.com/office/officeart/2005/8/layout/lProcess3"/>
    <dgm:cxn modelId="{6F76CE27-C4C2-F340-AFA0-CC47F3F4AC36}" type="presParOf" srcId="{16893124-8E12-C14A-B66A-152081B6E04E}" destId="{B1AC608A-CE62-3F4D-A110-D65B07B50A80}" srcOrd="8" destOrd="0" presId="urn:microsoft.com/office/officeart/2005/8/layout/lProcess3"/>
    <dgm:cxn modelId="{2345A4E2-BABF-8543-A3B5-5C40DBD961FF}" type="presParOf" srcId="{B1AC608A-CE62-3F4D-A110-D65B07B50A80}" destId="{DA49E93D-8232-D549-9780-B231F03F8787}" srcOrd="0" destOrd="0" presId="urn:microsoft.com/office/officeart/2005/8/layout/lProcess3"/>
    <dgm:cxn modelId="{A42F38C5-24F4-0043-8A19-9CC46550B80B}" type="presParOf" srcId="{B1AC608A-CE62-3F4D-A110-D65B07B50A80}" destId="{85B3016F-9C23-EF46-B651-E4EAA60AA8B2}" srcOrd="1" destOrd="0" presId="urn:microsoft.com/office/officeart/2005/8/layout/lProcess3"/>
    <dgm:cxn modelId="{424CD799-42B8-724B-9584-548651EB5399}" type="presParOf" srcId="{B1AC608A-CE62-3F4D-A110-D65B07B50A80}" destId="{65A1F6F5-6EE4-CA49-BF5F-DE85E5A2C8A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29BFC-2938-574C-B340-A3814C87C347}">
      <dsp:nvSpPr>
        <dsp:cNvPr id="0" name=""/>
        <dsp:cNvSpPr/>
      </dsp:nvSpPr>
      <dsp:spPr>
        <a:xfrm>
          <a:off x="717150" y="18564"/>
          <a:ext cx="3100645" cy="84760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Part 1</a:t>
          </a:r>
        </a:p>
      </dsp:txBody>
      <dsp:txXfrm>
        <a:off x="1140953" y="18564"/>
        <a:ext cx="2253040" cy="847605"/>
      </dsp:txXfrm>
    </dsp:sp>
    <dsp:sp modelId="{257FDB3C-FAE3-9343-A933-2FD0DAFED1C2}">
      <dsp:nvSpPr>
        <dsp:cNvPr id="0" name=""/>
        <dsp:cNvSpPr/>
      </dsp:nvSpPr>
      <dsp:spPr>
        <a:xfrm>
          <a:off x="3542324" y="3051"/>
          <a:ext cx="3354100" cy="87863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Awareness &amp; Identification</a:t>
          </a:r>
        </a:p>
      </dsp:txBody>
      <dsp:txXfrm>
        <a:off x="3981639" y="3051"/>
        <a:ext cx="2475470" cy="878630"/>
      </dsp:txXfrm>
    </dsp:sp>
    <dsp:sp modelId="{01AA6E6C-0E84-384C-A206-3F8E5A1592FB}">
      <dsp:nvSpPr>
        <dsp:cNvPr id="0" name=""/>
        <dsp:cNvSpPr/>
      </dsp:nvSpPr>
      <dsp:spPr>
        <a:xfrm>
          <a:off x="717150" y="1015859"/>
          <a:ext cx="3100645" cy="847605"/>
        </a:xfrm>
        <a:prstGeom prst="chevron">
          <a:avLst/>
        </a:prstGeom>
        <a:solidFill>
          <a:schemeClr val="accent2">
            <a:hueOff val="-54795"/>
            <a:satOff val="-7181"/>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Part 2 </a:t>
          </a:r>
        </a:p>
      </dsp:txBody>
      <dsp:txXfrm>
        <a:off x="1140953" y="1015859"/>
        <a:ext cx="2253040" cy="847605"/>
      </dsp:txXfrm>
    </dsp:sp>
    <dsp:sp modelId="{C4AFFF4B-BE41-E94C-B411-E4A68ABAD25E}">
      <dsp:nvSpPr>
        <dsp:cNvPr id="0" name=""/>
        <dsp:cNvSpPr/>
      </dsp:nvSpPr>
      <dsp:spPr>
        <a:xfrm>
          <a:off x="3542324" y="1000346"/>
          <a:ext cx="3354100" cy="878630"/>
        </a:xfrm>
        <a:prstGeom prst="chevron">
          <a:avLst/>
        </a:prstGeom>
        <a:solidFill>
          <a:schemeClr val="accent2">
            <a:tint val="40000"/>
            <a:alpha val="90000"/>
            <a:hueOff val="-159641"/>
            <a:satOff val="5234"/>
            <a:lumOff val="740"/>
            <a:alphaOff val="0"/>
          </a:schemeClr>
        </a:solidFill>
        <a:ln w="12700" cap="flat" cmpd="sng" algn="ctr">
          <a:solidFill>
            <a:schemeClr val="accent2">
              <a:tint val="40000"/>
              <a:alpha val="90000"/>
              <a:hueOff val="-159641"/>
              <a:satOff val="5234"/>
              <a:lumOff val="7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First-line support</a:t>
          </a:r>
        </a:p>
      </dsp:txBody>
      <dsp:txXfrm>
        <a:off x="3981639" y="1000346"/>
        <a:ext cx="2475470" cy="878630"/>
      </dsp:txXfrm>
    </dsp:sp>
    <dsp:sp modelId="{EFD6C44D-C7FC-C941-AB5D-EFBC94EC5E62}">
      <dsp:nvSpPr>
        <dsp:cNvPr id="0" name=""/>
        <dsp:cNvSpPr/>
      </dsp:nvSpPr>
      <dsp:spPr>
        <a:xfrm>
          <a:off x="717150" y="2013154"/>
          <a:ext cx="3100645" cy="847605"/>
        </a:xfrm>
        <a:prstGeom prst="chevron">
          <a:avLst/>
        </a:prstGeom>
        <a:solidFill>
          <a:schemeClr val="accent2">
            <a:hueOff val="-109590"/>
            <a:satOff val="-14362"/>
            <a:lumOff val="9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Part 3</a:t>
          </a:r>
        </a:p>
      </dsp:txBody>
      <dsp:txXfrm>
        <a:off x="1140953" y="2013154"/>
        <a:ext cx="2253040" cy="847605"/>
      </dsp:txXfrm>
    </dsp:sp>
    <dsp:sp modelId="{31491050-9D89-D541-98B1-1FB9B69D287F}">
      <dsp:nvSpPr>
        <dsp:cNvPr id="0" name=""/>
        <dsp:cNvSpPr/>
      </dsp:nvSpPr>
      <dsp:spPr>
        <a:xfrm>
          <a:off x="3542324" y="1997642"/>
          <a:ext cx="3354100" cy="878630"/>
        </a:xfrm>
        <a:prstGeom prst="chevron">
          <a:avLst/>
        </a:prstGeom>
        <a:solidFill>
          <a:schemeClr val="accent2">
            <a:tint val="40000"/>
            <a:alpha val="90000"/>
            <a:hueOff val="-319281"/>
            <a:satOff val="10467"/>
            <a:lumOff val="1481"/>
            <a:alphaOff val="0"/>
          </a:schemeClr>
        </a:solidFill>
        <a:ln w="12700" cap="flat" cmpd="sng" algn="ctr">
          <a:solidFill>
            <a:schemeClr val="accent2">
              <a:tint val="40000"/>
              <a:alpha val="90000"/>
              <a:hueOff val="-319281"/>
              <a:satOff val="10467"/>
              <a:lumOff val="14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Additional care after sexual assault</a:t>
          </a:r>
        </a:p>
      </dsp:txBody>
      <dsp:txXfrm>
        <a:off x="3981639" y="1997642"/>
        <a:ext cx="2475470" cy="878630"/>
      </dsp:txXfrm>
    </dsp:sp>
    <dsp:sp modelId="{11DA2C11-76D5-7845-8941-68304A6AF380}">
      <dsp:nvSpPr>
        <dsp:cNvPr id="0" name=""/>
        <dsp:cNvSpPr/>
      </dsp:nvSpPr>
      <dsp:spPr>
        <a:xfrm>
          <a:off x="717150" y="3010450"/>
          <a:ext cx="3100645" cy="847605"/>
        </a:xfrm>
        <a:prstGeom prst="chevron">
          <a:avLst/>
        </a:prstGeom>
        <a:solidFill>
          <a:schemeClr val="accent2">
            <a:hueOff val="-164384"/>
            <a:satOff val="-21544"/>
            <a:lumOff val="14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Part 4</a:t>
          </a:r>
        </a:p>
      </dsp:txBody>
      <dsp:txXfrm>
        <a:off x="1140953" y="3010450"/>
        <a:ext cx="2253040" cy="847605"/>
      </dsp:txXfrm>
    </dsp:sp>
    <dsp:sp modelId="{43B4C118-BDB7-CF46-8650-71AD37BF60FC}">
      <dsp:nvSpPr>
        <dsp:cNvPr id="0" name=""/>
        <dsp:cNvSpPr/>
      </dsp:nvSpPr>
      <dsp:spPr>
        <a:xfrm>
          <a:off x="3542324" y="2994937"/>
          <a:ext cx="3354100" cy="878630"/>
        </a:xfrm>
        <a:prstGeom prst="chevron">
          <a:avLst/>
        </a:prstGeom>
        <a:solidFill>
          <a:schemeClr val="accent2">
            <a:tint val="40000"/>
            <a:alpha val="90000"/>
            <a:hueOff val="-478922"/>
            <a:satOff val="15701"/>
            <a:lumOff val="2221"/>
            <a:alphaOff val="0"/>
          </a:schemeClr>
        </a:solidFill>
        <a:ln w="12700" cap="flat" cmpd="sng" algn="ctr">
          <a:solidFill>
            <a:schemeClr val="accent2">
              <a:tint val="40000"/>
              <a:alpha val="90000"/>
              <a:hueOff val="-478922"/>
              <a:satOff val="15701"/>
              <a:lumOff val="22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Additional care for mental health </a:t>
          </a:r>
        </a:p>
      </dsp:txBody>
      <dsp:txXfrm>
        <a:off x="3981639" y="2994937"/>
        <a:ext cx="2475470" cy="878630"/>
      </dsp:txXfrm>
    </dsp:sp>
    <dsp:sp modelId="{DA49E93D-8232-D549-9780-B231F03F8787}">
      <dsp:nvSpPr>
        <dsp:cNvPr id="0" name=""/>
        <dsp:cNvSpPr/>
      </dsp:nvSpPr>
      <dsp:spPr>
        <a:xfrm>
          <a:off x="717150" y="4007745"/>
          <a:ext cx="3100645" cy="847605"/>
        </a:xfrm>
        <a:prstGeom prst="chevron">
          <a:avLst/>
        </a:prstGeom>
        <a:solidFill>
          <a:schemeClr val="accent2">
            <a:hueOff val="-219179"/>
            <a:satOff val="-28725"/>
            <a:lumOff val="1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b="1" kern="1200" dirty="0"/>
            <a:t>Addendums</a:t>
          </a:r>
        </a:p>
      </dsp:txBody>
      <dsp:txXfrm>
        <a:off x="1140953" y="4007745"/>
        <a:ext cx="2253040" cy="847605"/>
      </dsp:txXfrm>
    </dsp:sp>
    <dsp:sp modelId="{65A1F6F5-6EE4-CA49-BF5F-DE85E5A2C8A6}">
      <dsp:nvSpPr>
        <dsp:cNvPr id="0" name=""/>
        <dsp:cNvSpPr/>
      </dsp:nvSpPr>
      <dsp:spPr>
        <a:xfrm>
          <a:off x="3542324" y="3992232"/>
          <a:ext cx="3354100" cy="878630"/>
        </a:xfrm>
        <a:prstGeom prst="chevron">
          <a:avLst/>
        </a:prstGeom>
        <a:solidFill>
          <a:schemeClr val="accent2">
            <a:tint val="40000"/>
            <a:alpha val="90000"/>
            <a:hueOff val="-638563"/>
            <a:satOff val="20934"/>
            <a:lumOff val="2962"/>
            <a:alphaOff val="0"/>
          </a:schemeClr>
        </a:solidFill>
        <a:ln w="12700" cap="flat" cmpd="sng" algn="ctr">
          <a:solidFill>
            <a:schemeClr val="accent2">
              <a:tint val="40000"/>
              <a:alpha val="90000"/>
              <a:hueOff val="-638563"/>
              <a:satOff val="20934"/>
              <a:lumOff val="29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Family planning </a:t>
          </a:r>
          <a:br>
            <a:rPr lang="en-GB" sz="2400" kern="1200" dirty="0"/>
          </a:br>
          <a:r>
            <a:rPr lang="en-GB" sz="2400" kern="1200" dirty="0"/>
            <a:t>&amp; HIV</a:t>
          </a:r>
          <a:endParaRPr lang="en-US" sz="2400" kern="1200" dirty="0"/>
        </a:p>
      </dsp:txBody>
      <dsp:txXfrm>
        <a:off x="3981639" y="3992232"/>
        <a:ext cx="2475470" cy="87863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666A7-7EFA-1C45-85A8-F1EEF1456243}" type="datetimeFigureOut">
              <a:rPr lang="de-DE" smtClean="0"/>
              <a:t>10.01.20</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A9B77-EA52-1C47-8F03-3304CE373FBF}" type="datetimeFigureOut">
              <a:rPr lang="de-DE" smtClean="0"/>
              <a:t>10.01.20</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6662C-83C9-4EF9-B1F0-304704F36FE1}" type="slidenum">
              <a:rPr lang="es-ES" smtClean="0"/>
              <a:pPr/>
              <a:t>2</a:t>
            </a:fld>
            <a:endParaRPr lang="es-ES"/>
          </a:p>
        </p:txBody>
      </p:sp>
    </p:spTree>
    <p:extLst>
      <p:ext uri="{BB962C8B-B14F-4D97-AF65-F5344CB8AC3E}">
        <p14:creationId xmlns:p14="http://schemas.microsoft.com/office/powerpoint/2010/main" val="2467788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Violence starts early </a:t>
            </a:r>
            <a:r>
              <a:rPr lang="en-GB" dirty="0"/>
              <a:t>in women’s lives. By ages 15-19,  already 30% of girls have experienced intimate partner violence. </a:t>
            </a:r>
          </a:p>
          <a:p>
            <a:r>
              <a:rPr lang="en-GB" dirty="0"/>
              <a:t>Prevention and response are particularly </a:t>
            </a:r>
            <a:r>
              <a:rPr lang="en-GB" b="1" dirty="0"/>
              <a:t>crucial for adolescents </a:t>
            </a:r>
            <a:r>
              <a:rPr lang="en-GB" dirty="0"/>
              <a:t>because they have specific vulnerabilities related to age, autonomy, not having reached full legal capacity to access services in some settings, etc. While some of this may be dating violence, in many settings where child marriages are highly prevalence, intimate partner violence for adolescent girls may be in the context of being child brides. </a:t>
            </a:r>
          </a:p>
        </p:txBody>
      </p:sp>
      <p:sp>
        <p:nvSpPr>
          <p:cNvPr id="4" name="Slide Number Placeholder 3"/>
          <p:cNvSpPr>
            <a:spLocks noGrp="1"/>
          </p:cNvSpPr>
          <p:nvPr>
            <p:ph type="sldNum" sz="quarter" idx="10"/>
          </p:nvPr>
        </p:nvSpPr>
        <p:spPr/>
        <p:txBody>
          <a:bodyPr/>
          <a:lstStyle/>
          <a:p>
            <a:fld id="{36C9EBEB-0CBE-478D-9173-580607AF1F85}" type="slidenum">
              <a:rPr lang="en-GB" smtClean="0"/>
              <a:pPr/>
              <a:t>11</a:t>
            </a:fld>
            <a:endParaRPr lang="en-GB"/>
          </a:p>
        </p:txBody>
      </p:sp>
    </p:spTree>
    <p:extLst>
      <p:ext uri="{BB962C8B-B14F-4D97-AF65-F5344CB8AC3E}">
        <p14:creationId xmlns:p14="http://schemas.microsoft.com/office/powerpoint/2010/main" val="2215484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Pregnancy </a:t>
            </a:r>
            <a:r>
              <a:rPr lang="en-GB" b="1" dirty="0"/>
              <a:t>is not a protected time </a:t>
            </a:r>
            <a:r>
              <a:rPr lang="en-GB" dirty="0"/>
              <a:t>for women. In many instances violence starts before and continues throughout pregnancy or may start during pregnancy. Health-care providers’ </a:t>
            </a:r>
            <a:r>
              <a:rPr lang="en-GB" b="1" dirty="0"/>
              <a:t>attention to violence during pregnancy </a:t>
            </a:r>
            <a:r>
              <a:rPr lang="en-GB" dirty="0"/>
              <a:t>is important because</a:t>
            </a:r>
            <a:r>
              <a:rPr lang="en-GB" baseline="0" dirty="0"/>
              <a:t> </a:t>
            </a:r>
            <a:r>
              <a:rPr lang="en-GB" dirty="0"/>
              <a:t>of its consequences for the woman </a:t>
            </a:r>
            <a:r>
              <a:rPr lang="en-GB" u="sng" dirty="0"/>
              <a:t>and</a:t>
            </a:r>
            <a:r>
              <a:rPr lang="en-GB" dirty="0"/>
              <a:t> for the foetus. As this woman in Peru tells us, violence can cause miscarriages. </a:t>
            </a:r>
          </a:p>
          <a:p>
            <a:endParaRPr lang="en-GB" dirty="0"/>
          </a:p>
          <a:p>
            <a:r>
              <a:rPr lang="en-GB" dirty="0"/>
              <a:t>We don’t have good data for violence against other populations of women, but small studies </a:t>
            </a:r>
            <a:r>
              <a:rPr lang="en-GB" b="1" dirty="0"/>
              <a:t>indicate disproportionate violence </a:t>
            </a:r>
            <a:r>
              <a:rPr lang="en-GB" dirty="0"/>
              <a:t>faced by </a:t>
            </a:r>
            <a:r>
              <a:rPr lang="en-GB" b="1" dirty="0"/>
              <a:t>women living with HIV, women with disabilities, indigenous women and women who engage in sex work</a:t>
            </a:r>
            <a:r>
              <a:rPr lang="en-GB" dirty="0"/>
              <a:t>. It is important to be aware of this. As a health-care provider you will encounter these women as your patients in your routine work. </a:t>
            </a:r>
          </a:p>
        </p:txBody>
      </p:sp>
      <p:sp>
        <p:nvSpPr>
          <p:cNvPr id="4" name="Slide Number Placeholder 3"/>
          <p:cNvSpPr>
            <a:spLocks noGrp="1"/>
          </p:cNvSpPr>
          <p:nvPr>
            <p:ph type="sldNum" sz="quarter" idx="10"/>
          </p:nvPr>
        </p:nvSpPr>
        <p:spPr/>
        <p:txBody>
          <a:bodyPr/>
          <a:lstStyle/>
          <a:p>
            <a:fld id="{36C9EBEB-0CBE-478D-9173-580607AF1F85}" type="slidenum">
              <a:rPr lang="en-GB" smtClean="0"/>
              <a:pPr/>
              <a:t>12</a:t>
            </a:fld>
            <a:endParaRPr lang="en-GB"/>
          </a:p>
        </p:txBody>
      </p:sp>
    </p:spTree>
    <p:extLst>
      <p:ext uri="{BB962C8B-B14F-4D97-AF65-F5344CB8AC3E}">
        <p14:creationId xmlns:p14="http://schemas.microsoft.com/office/powerpoint/2010/main" val="215146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13</a:t>
            </a:fld>
            <a:endParaRPr lang="en-GB"/>
          </a:p>
        </p:txBody>
      </p:sp>
    </p:spTree>
    <p:extLst>
      <p:ext uri="{BB962C8B-B14F-4D97-AF65-F5344CB8AC3E}">
        <p14:creationId xmlns:p14="http://schemas.microsoft.com/office/powerpoint/2010/main" val="412574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Violence against women has both physical (including sexual and reproductive health) and mental health consequences. T</a:t>
            </a:r>
            <a:r>
              <a:rPr lang="en-US" sz="1200" kern="1200" dirty="0">
                <a:solidFill>
                  <a:schemeClr val="tx1"/>
                </a:solidFill>
                <a:effectLst/>
                <a:latin typeface="+mn-lt"/>
                <a:ea typeface="+mn-ea"/>
                <a:cs typeface="+mn-cs"/>
              </a:rPr>
              <a:t>here are </a:t>
            </a:r>
            <a:r>
              <a:rPr lang="en-US" sz="1200" b="1" kern="1200" dirty="0">
                <a:solidFill>
                  <a:schemeClr val="tx1"/>
                </a:solidFill>
                <a:effectLst/>
                <a:latin typeface="+mn-lt"/>
                <a:ea typeface="+mn-ea"/>
                <a:cs typeface="+mn-cs"/>
              </a:rPr>
              <a:t>both fatal and nonfatal </a:t>
            </a:r>
            <a:r>
              <a:rPr lang="en-US" sz="1200" kern="1200" dirty="0">
                <a:solidFill>
                  <a:schemeClr val="tx1"/>
                </a:solidFill>
                <a:effectLst/>
                <a:latin typeface="+mn-lt"/>
                <a:ea typeface="+mn-ea"/>
                <a:cs typeface="+mn-cs"/>
              </a:rPr>
              <a:t>outcomes. Also, there are </a:t>
            </a:r>
            <a:r>
              <a:rPr lang="en-US" sz="1200" b="1" kern="1200" dirty="0">
                <a:solidFill>
                  <a:schemeClr val="tx1"/>
                </a:solidFill>
                <a:effectLst/>
                <a:latin typeface="+mn-lt"/>
                <a:ea typeface="+mn-ea"/>
                <a:cs typeface="+mn-cs"/>
              </a:rPr>
              <a:t>short-term and long-term </a:t>
            </a:r>
            <a:r>
              <a:rPr lang="en-US" sz="1200" b="0" kern="1200" dirty="0">
                <a:solidFill>
                  <a:schemeClr val="tx1"/>
                </a:solidFill>
                <a:effectLst/>
                <a:latin typeface="+mn-lt"/>
                <a:ea typeface="+mn-ea"/>
                <a:cs typeface="+mn-cs"/>
              </a:rPr>
              <a:t>outcomes</a:t>
            </a:r>
            <a:r>
              <a:rPr lang="en-US" sz="1200" kern="1200" dirty="0">
                <a:solidFill>
                  <a:schemeClr val="tx1"/>
                </a:solidFill>
                <a:effectLst/>
                <a:latin typeface="+mn-lt"/>
                <a:ea typeface="+mn-ea"/>
                <a:cs typeface="+mn-cs"/>
              </a:rPr>
              <a:t>. Further, these health </a:t>
            </a:r>
            <a:r>
              <a:rPr lang="en-US" sz="1200" b="1" kern="1200" dirty="0">
                <a:solidFill>
                  <a:schemeClr val="tx1"/>
                </a:solidFill>
                <a:effectLst/>
                <a:latin typeface="+mn-lt"/>
                <a:ea typeface="+mn-ea"/>
                <a:cs typeface="+mn-cs"/>
              </a:rPr>
              <a:t>outcomes vary by population and setting</a:t>
            </a:r>
            <a:r>
              <a:rPr lang="en-US" sz="1200" kern="1200" dirty="0">
                <a:solidFill>
                  <a:schemeClr val="tx1"/>
                </a:solidFill>
                <a:effectLst/>
                <a:latin typeface="+mn-lt"/>
                <a:ea typeface="+mn-ea"/>
                <a:cs typeface="+mn-cs"/>
              </a:rPr>
              <a:t>. </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WHO global estimates, published in 2013, draw on systematic reviews of published studies. These estimates show the following: [Read the numbers/figures that show the associations with health consequences one by one and explain the following:] </a:t>
            </a:r>
            <a:endParaRPr lang="en-US" sz="1400" b="1"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The pathways by which intimate partner violence affects women’s health include </a:t>
            </a:r>
            <a:r>
              <a:rPr lang="en-US" sz="1200" b="1" kern="1200" dirty="0">
                <a:solidFill>
                  <a:schemeClr val="tx1"/>
                </a:solidFill>
                <a:effectLst/>
                <a:latin typeface="+mn-lt"/>
                <a:ea typeface="+mn-ea"/>
                <a:cs typeface="+mn-cs"/>
              </a:rPr>
              <a:t>physical trauma </a:t>
            </a:r>
            <a:r>
              <a:rPr lang="en-US" sz="1200" b="0" kern="1200" dirty="0">
                <a:solidFill>
                  <a:schemeClr val="tx1"/>
                </a:solidFill>
                <a:effectLst/>
                <a:latin typeface="+mn-lt"/>
                <a:ea typeface="+mn-ea"/>
                <a:cs typeface="+mn-cs"/>
              </a:rPr>
              <a:t>(click to reveal image), which results in injuries, and also </a:t>
            </a:r>
            <a:r>
              <a:rPr lang="en-US" sz="1200" b="1" kern="1200" dirty="0">
                <a:solidFill>
                  <a:schemeClr val="tx1"/>
                </a:solidFill>
                <a:effectLst/>
                <a:latin typeface="+mn-lt"/>
                <a:ea typeface="+mn-ea"/>
                <a:cs typeface="+mn-cs"/>
              </a:rPr>
              <a:t>psychological trauma</a:t>
            </a:r>
            <a:r>
              <a:rPr lang="en-US" sz="1200" b="0" kern="1200" dirty="0">
                <a:solidFill>
                  <a:schemeClr val="tx1"/>
                </a:solidFill>
                <a:effectLst/>
                <a:latin typeface="+mn-lt"/>
                <a:ea typeface="+mn-ea"/>
                <a:cs typeface="+mn-cs"/>
              </a:rPr>
              <a:t>, which is linked to depression (click to reveal image), post-traumatic</a:t>
            </a:r>
            <a:r>
              <a:rPr lang="en-US" sz="1200" b="0" kern="1200" baseline="0" dirty="0">
                <a:solidFill>
                  <a:schemeClr val="tx1"/>
                </a:solidFill>
                <a:effectLst/>
                <a:latin typeface="+mn-lt"/>
                <a:ea typeface="+mn-ea"/>
                <a:cs typeface="+mn-cs"/>
              </a:rPr>
              <a:t> stress syndrome (PTSD)</a:t>
            </a:r>
            <a:r>
              <a:rPr lang="en-US" sz="1200" b="0" kern="1200" dirty="0">
                <a:solidFill>
                  <a:schemeClr val="tx1"/>
                </a:solidFill>
                <a:effectLst/>
                <a:latin typeface="+mn-lt"/>
                <a:ea typeface="+mn-ea"/>
                <a:cs typeface="+mn-cs"/>
              </a:rPr>
              <a:t>, alcohol and substance use disorders (click to reveal image), and which also contributes to noncommunicable</a:t>
            </a:r>
            <a:r>
              <a:rPr lang="en-US" sz="1200" b="0" kern="1200" baseline="0" dirty="0">
                <a:solidFill>
                  <a:schemeClr val="tx1"/>
                </a:solidFill>
                <a:effectLst/>
                <a:latin typeface="+mn-lt"/>
                <a:ea typeface="+mn-ea"/>
                <a:cs typeface="+mn-cs"/>
              </a:rPr>
              <a:t> diseases</a:t>
            </a:r>
            <a:r>
              <a:rPr lang="en-US" sz="1200" b="0" kern="1200" dirty="0">
                <a:solidFill>
                  <a:schemeClr val="tx1"/>
                </a:solidFill>
                <a:effectLst/>
                <a:latin typeface="+mn-lt"/>
                <a:ea typeface="+mn-ea"/>
                <a:cs typeface="+mn-cs"/>
              </a:rPr>
              <a:t> and to somatoform symptoms. And to </a:t>
            </a:r>
            <a:r>
              <a:rPr lang="en-US" sz="1200" b="1" kern="1200" dirty="0">
                <a:solidFill>
                  <a:schemeClr val="tx1"/>
                </a:solidFill>
                <a:effectLst/>
                <a:latin typeface="+mn-lt"/>
                <a:ea typeface="+mn-ea"/>
                <a:cs typeface="+mn-cs"/>
              </a:rPr>
              <a:t>fear and subjection to control </a:t>
            </a:r>
            <a:r>
              <a:rPr lang="en-US" sz="1200" b="0" kern="1200" dirty="0">
                <a:solidFill>
                  <a:schemeClr val="tx1"/>
                </a:solidFill>
                <a:effectLst/>
                <a:latin typeface="+mn-lt"/>
                <a:ea typeface="+mn-ea"/>
                <a:cs typeface="+mn-cs"/>
              </a:rPr>
              <a:t>that limits sexual and reproductive autonomy and health-care seeking, which in turn can lead to low-birth weight babies (click to reveal image), pre-term births, lack of contraceptive use, unsafe sex, induced abortions (click to reveal image), STIs and HIV (click to reveal image).  </a:t>
            </a:r>
          </a:p>
          <a:p>
            <a:pPr lvl="0"/>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Violence against women also leads to </a:t>
            </a:r>
            <a:r>
              <a:rPr lang="en-US" sz="1200" b="1" kern="1200" dirty="0">
                <a:solidFill>
                  <a:schemeClr val="tx1"/>
                </a:solidFill>
                <a:effectLst/>
                <a:latin typeface="+mn-lt"/>
                <a:ea typeface="+mn-ea"/>
                <a:cs typeface="+mn-cs"/>
              </a:rPr>
              <a:t>deaths</a:t>
            </a:r>
            <a:r>
              <a:rPr lang="en-US" sz="1200" b="0" kern="1200" dirty="0">
                <a:solidFill>
                  <a:schemeClr val="tx1"/>
                </a:solidFill>
                <a:effectLst/>
                <a:latin typeface="+mn-lt"/>
                <a:ea typeface="+mn-ea"/>
                <a:cs typeface="+mn-cs"/>
              </a:rPr>
              <a:t> – femicides: 38% (some estimates suggest 50%) of </a:t>
            </a:r>
            <a:r>
              <a:rPr lang="en-US" sz="1200" b="1" kern="1200" dirty="0">
                <a:solidFill>
                  <a:schemeClr val="tx1"/>
                </a:solidFill>
                <a:effectLst/>
                <a:latin typeface="+mn-lt"/>
                <a:ea typeface="+mn-ea"/>
                <a:cs typeface="+mn-cs"/>
              </a:rPr>
              <a:t>murders/homicides </a:t>
            </a:r>
            <a:r>
              <a:rPr lang="en-US" sz="1200" b="0" kern="1200" dirty="0">
                <a:solidFill>
                  <a:schemeClr val="tx1"/>
                </a:solidFill>
                <a:effectLst/>
                <a:latin typeface="+mn-lt"/>
                <a:ea typeface="+mn-ea"/>
                <a:cs typeface="+mn-cs"/>
              </a:rPr>
              <a:t>of women are by their intimate partners (in comparison with 6% of murders of men) (click to reveal image). Also, women subjected to intimate partner violence are more likely to attempt </a:t>
            </a:r>
            <a:r>
              <a:rPr lang="en-US" sz="1200" b="1" kern="1200" dirty="0">
                <a:solidFill>
                  <a:schemeClr val="tx1"/>
                </a:solidFill>
                <a:effectLst/>
                <a:latin typeface="+mn-lt"/>
                <a:ea typeface="+mn-ea"/>
                <a:cs typeface="+mn-cs"/>
              </a:rPr>
              <a:t>suicide </a:t>
            </a:r>
            <a:r>
              <a:rPr lang="en-US" sz="1200" b="0" kern="1200" dirty="0">
                <a:solidFill>
                  <a:schemeClr val="tx1"/>
                </a:solidFill>
                <a:effectLst/>
                <a:latin typeface="+mn-lt"/>
                <a:ea typeface="+mn-ea"/>
                <a:cs typeface="+mn-cs"/>
              </a:rPr>
              <a:t>(click to reveal last image).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Invite reflection by asking if there are any surprises in terms of the health outcomes presented, and whether and what kind of health symptoms and conditions are seen by the participants in their clinical practice.</a:t>
            </a:r>
            <a:endParaRPr lang="en-US" sz="14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C9EBEB-0CBE-478D-9173-580607AF1F85}" type="slidenum">
              <a:rPr lang="en-GB" smtClean="0"/>
              <a:pPr/>
              <a:t>14</a:t>
            </a:fld>
            <a:endParaRPr lang="en-GB"/>
          </a:p>
        </p:txBody>
      </p:sp>
    </p:spTree>
    <p:extLst>
      <p:ext uri="{BB962C8B-B14F-4D97-AF65-F5344CB8AC3E}">
        <p14:creationId xmlns:p14="http://schemas.microsoft.com/office/powerpoint/2010/main" val="389543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1143000" y="685800"/>
            <a:ext cx="4572000" cy="3429000"/>
          </a:xfrm>
          <a:prstGeom prst="rect">
            <a:avLst/>
          </a:prstGeom>
        </p:spPr>
      </p:sp>
      <p:sp>
        <p:nvSpPr>
          <p:cNvPr id="345" name="PlaceHolder 2"/>
          <p:cNvSpPr>
            <a:spLocks noGrp="1"/>
          </p:cNvSpPr>
          <p:nvPr>
            <p:ph type="body"/>
          </p:nvPr>
        </p:nvSpPr>
        <p:spPr>
          <a:xfrm>
            <a:off x="685800" y="4343400"/>
            <a:ext cx="5486040" cy="4114440"/>
          </a:xfrm>
          <a:prstGeom prst="rect">
            <a:avLst/>
          </a:prstGeom>
        </p:spPr>
        <p:txBody>
          <a:bodyPr/>
          <a:lstStyle/>
          <a:p>
            <a:pPr lvl="1"/>
            <a:r>
              <a:rPr lang="en-US" sz="1200" b="0" kern="1200" dirty="0">
                <a:solidFill>
                  <a:schemeClr val="tx1"/>
                </a:solidFill>
                <a:effectLst/>
                <a:latin typeface="+mn-lt"/>
                <a:ea typeface="+mn-ea"/>
                <a:cs typeface="+mn-cs"/>
              </a:rPr>
              <a:t>Beyond the health consequences on the woman, there are also consequences for </a:t>
            </a:r>
            <a:r>
              <a:rPr lang="en-US" sz="1200" b="1" kern="1200" dirty="0">
                <a:solidFill>
                  <a:schemeClr val="tx1"/>
                </a:solidFill>
                <a:effectLst/>
                <a:latin typeface="+mn-lt"/>
                <a:ea typeface="+mn-ea"/>
                <a:cs typeface="+mn-cs"/>
              </a:rPr>
              <a:t>children</a:t>
            </a:r>
            <a:r>
              <a:rPr lang="en-US" sz="1200" b="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families</a:t>
            </a:r>
            <a:r>
              <a:rPr lang="en-US" sz="1200" b="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socio-economic consequences </a:t>
            </a:r>
            <a:r>
              <a:rPr lang="en-US" sz="1200" b="0" kern="1200" dirty="0">
                <a:solidFill>
                  <a:schemeClr val="tx1"/>
                </a:solidFill>
                <a:effectLst/>
                <a:latin typeface="+mn-lt"/>
                <a:ea typeface="+mn-ea"/>
                <a:cs typeface="+mn-cs"/>
              </a:rPr>
              <a:t>for her and her family and for communities and societies.  </a:t>
            </a:r>
          </a:p>
          <a:p>
            <a:pPr lvl="1"/>
            <a:endParaRPr lang="en-US" sz="1200" b="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Read the consequences from the slide.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Highlight the</a:t>
            </a:r>
            <a:r>
              <a:rPr lang="en-US" sz="1200" b="1" kern="1200" dirty="0">
                <a:solidFill>
                  <a:schemeClr val="tx1"/>
                </a:solidFill>
                <a:effectLst/>
                <a:latin typeface="+mn-lt"/>
                <a:ea typeface="+mn-ea"/>
                <a:cs typeface="+mn-cs"/>
              </a:rPr>
              <a:t> inter-generational consequence</a:t>
            </a:r>
            <a:r>
              <a:rPr lang="en-US" sz="1200" b="0" kern="1200" dirty="0">
                <a:solidFill>
                  <a:schemeClr val="tx1"/>
                </a:solidFill>
                <a:effectLst/>
                <a:latin typeface="+mn-lt"/>
                <a:ea typeface="+mn-ea"/>
                <a:cs typeface="+mn-cs"/>
              </a:rPr>
              <a:t>: Children exposed to violence or subjected to violence themselves are more likely to perpetrate or experience violence.  </a:t>
            </a:r>
          </a:p>
          <a:p>
            <a:pPr lvl="1"/>
            <a:r>
              <a:rPr lang="en-US" sz="1200" b="0" kern="1200" dirty="0">
                <a:solidFill>
                  <a:schemeClr val="tx1"/>
                </a:solidFill>
                <a:effectLst/>
                <a:latin typeface="+mn-lt"/>
                <a:ea typeface="+mn-ea"/>
                <a:cs typeface="+mn-cs"/>
              </a:rPr>
              <a:t>Thus, it is important for health-care providers to see if the children who accompany women subjected</a:t>
            </a:r>
            <a:r>
              <a:rPr lang="en-US" sz="1200" b="0" kern="1200" baseline="0" dirty="0">
                <a:solidFill>
                  <a:schemeClr val="tx1"/>
                </a:solidFill>
                <a:effectLst/>
                <a:latin typeface="+mn-lt"/>
                <a:ea typeface="+mn-ea"/>
                <a:cs typeface="+mn-cs"/>
              </a:rPr>
              <a:t> to violence </a:t>
            </a:r>
            <a:r>
              <a:rPr lang="en-US" sz="1200" b="0" kern="1200" dirty="0">
                <a:solidFill>
                  <a:schemeClr val="tx1"/>
                </a:solidFill>
                <a:effectLst/>
                <a:latin typeface="+mn-lt"/>
                <a:ea typeface="+mn-ea"/>
                <a:cs typeface="+mn-cs"/>
              </a:rPr>
              <a:t>show signs or symptoms. Similarly, children’s signs and symptoms may be a cue to also assess whether their mothers are experiencing IPV. </a:t>
            </a:r>
            <a:endParaRPr lang="en-US" sz="1400" b="1" kern="1200" dirty="0">
              <a:solidFill>
                <a:schemeClr val="tx1"/>
              </a:solidFill>
              <a:effectLst/>
              <a:latin typeface="+mn-lt"/>
              <a:ea typeface="+mn-ea"/>
              <a:cs typeface="+mn-cs"/>
            </a:endParaRPr>
          </a:p>
          <a:p>
            <a:endParaRPr lang="en-GB" sz="2000" b="0" strike="noStrike" spc="-1" dirty="0">
              <a:latin typeface="Arial"/>
            </a:endParaRPr>
          </a:p>
        </p:txBody>
      </p:sp>
      <p:sp>
        <p:nvSpPr>
          <p:cNvPr id="346" name="TextShape 3"/>
          <p:cNvSpPr txBox="1"/>
          <p:nvPr/>
        </p:nvSpPr>
        <p:spPr>
          <a:xfrm>
            <a:off x="3884760" y="8685360"/>
            <a:ext cx="2971440" cy="456840"/>
          </a:xfrm>
          <a:prstGeom prst="rect">
            <a:avLst/>
          </a:prstGeom>
          <a:noFill/>
          <a:ln>
            <a:noFill/>
          </a:ln>
        </p:spPr>
        <p:txBody>
          <a:bodyPr anchor="b"/>
          <a:lstStyle/>
          <a:p>
            <a:pPr algn="r">
              <a:lnSpc>
                <a:spcPct val="100000"/>
              </a:lnSpc>
            </a:pPr>
            <a:fld id="{0E033708-41AF-427A-8FD9-00E25A51A246}" type="slidenum">
              <a:rPr lang="en-GB" sz="1200" b="0" strike="noStrike" spc="-1">
                <a:solidFill>
                  <a:srgbClr val="000000"/>
                </a:solidFill>
                <a:latin typeface="+mn-lt"/>
                <a:ea typeface="+mn-ea"/>
              </a:rPr>
              <a:pPr algn="r">
                <a:lnSpc>
                  <a:spcPct val="100000"/>
                </a:lnSpc>
              </a:pPr>
              <a:t>15</a:t>
            </a:fld>
            <a:endParaRPr lang="en-GB" sz="1200" b="0" strike="noStrike" spc="-1">
              <a:latin typeface="Times New Roman"/>
            </a:endParaRPr>
          </a:p>
        </p:txBody>
      </p:sp>
    </p:spTree>
    <p:extLst>
      <p:ext uri="{BB962C8B-B14F-4D97-AF65-F5344CB8AC3E}">
        <p14:creationId xmlns:p14="http://schemas.microsoft.com/office/powerpoint/2010/main" val="65120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16</a:t>
            </a:fld>
            <a:endParaRPr lang="en-GB"/>
          </a:p>
        </p:txBody>
      </p:sp>
    </p:spTree>
    <p:extLst>
      <p:ext uri="{BB962C8B-B14F-4D97-AF65-F5344CB8AC3E}">
        <p14:creationId xmlns:p14="http://schemas.microsoft.com/office/powerpoint/2010/main" val="15858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Health-care providers are often </a:t>
            </a:r>
            <a:r>
              <a:rPr lang="en-US" sz="2000" b="1" dirty="0"/>
              <a:t>trusted</a:t>
            </a:r>
            <a:r>
              <a:rPr lang="en-US" sz="2000" dirty="0"/>
              <a:t> by women and serve as </a:t>
            </a:r>
            <a:r>
              <a:rPr lang="en-US" sz="2000" b="1" dirty="0"/>
              <a:t>role models </a:t>
            </a:r>
            <a:r>
              <a:rPr lang="en-US" sz="2000" dirty="0"/>
              <a:t>in the community.</a:t>
            </a:r>
            <a:endParaRPr lang="en-GB" sz="3600" baseline="0" dirty="0">
              <a:latin typeface="Avenir Next Condensed Regular"/>
              <a:cs typeface="Avenir Next Condensed Regular"/>
            </a:endParaRPr>
          </a:p>
          <a:p>
            <a:pPr marL="0" indent="0">
              <a:buNone/>
            </a:pPr>
            <a:endParaRPr lang="en-US" sz="2000" dirty="0">
              <a:latin typeface="Avenir Next Condensed Regular"/>
              <a:cs typeface="Avenir Next Condensed Regular"/>
            </a:endParaRPr>
          </a:p>
          <a:p>
            <a:r>
              <a:rPr lang="en-US" dirty="0"/>
              <a:t>Research shows that abused and non-abused women alike feel that violence-related discussion in health settings…</a:t>
            </a:r>
          </a:p>
          <a:p>
            <a:pPr marL="628650" lvl="1" indent="-171450">
              <a:buFont typeface="Arial" panose="020B0604020202020204" pitchFamily="34" charset="0"/>
              <a:buChar char="•"/>
            </a:pPr>
            <a:r>
              <a:rPr lang="en-US" dirty="0"/>
              <a:t>can help abused women get help</a:t>
            </a:r>
          </a:p>
          <a:p>
            <a:pPr marL="628650" lvl="1" indent="-171450">
              <a:buFont typeface="Arial" panose="020B0604020202020204" pitchFamily="34" charset="0"/>
              <a:buChar char="•"/>
            </a:pPr>
            <a:r>
              <a:rPr lang="en-US" dirty="0"/>
              <a:t>makes women glad that someone took an interest</a:t>
            </a:r>
          </a:p>
          <a:p>
            <a:pPr marL="628650" lvl="1" indent="-171450">
              <a:buFont typeface="Arial" panose="020B0604020202020204" pitchFamily="34" charset="0"/>
              <a:buChar char="•"/>
            </a:pPr>
            <a:r>
              <a:rPr lang="en-US" dirty="0"/>
              <a:t>is not insulting to women who are not being abused</a:t>
            </a:r>
          </a:p>
          <a:p>
            <a:pPr marL="457200" indent="-457200">
              <a:buAutoNum type="arabicPeriod"/>
            </a:pPr>
            <a:endParaRPr lang="en-US" sz="2000" dirty="0">
              <a:latin typeface="Avenir Next Condensed Regular"/>
              <a:cs typeface="Avenir Next Condensed Regular"/>
            </a:endParaRPr>
          </a:p>
          <a:p>
            <a:r>
              <a:rPr lang="en-US" sz="2000" dirty="0">
                <a:latin typeface="Avenir Next Condensed Regular"/>
                <a:cs typeface="Avenir Next Condensed Regular"/>
              </a:rPr>
              <a:t>Violence is an </a:t>
            </a:r>
            <a:r>
              <a:rPr lang="en-US" sz="2000" b="1" dirty="0">
                <a:latin typeface="Avenir Next Condensed Regular"/>
                <a:cs typeface="Avenir Next Condensed Regular"/>
              </a:rPr>
              <a:t>underlying cause </a:t>
            </a:r>
            <a:r>
              <a:rPr lang="en-US" sz="2000" dirty="0">
                <a:latin typeface="Avenir Next Condensed Regular"/>
                <a:cs typeface="Avenir Next Condensed Regular"/>
              </a:rPr>
              <a:t>of injury and ill health.</a:t>
            </a:r>
          </a:p>
          <a:p>
            <a:endParaRPr lang="en-US" sz="2000" dirty="0">
              <a:latin typeface="Avenir Next Condensed Regular"/>
              <a:cs typeface="Avenir Next Condensed Regular"/>
            </a:endParaRPr>
          </a:p>
          <a:p>
            <a:r>
              <a:rPr lang="en-US" sz="2000" dirty="0">
                <a:latin typeface="Avenir Next Condensed Regular"/>
                <a:cs typeface="Avenir Next Condensed Regular"/>
              </a:rPr>
              <a:t>All women are likely to attend health services at some point, especially sexual and reproductive health services.</a:t>
            </a:r>
          </a:p>
          <a:p>
            <a:endParaRPr lang="en-US" sz="2000" dirty="0">
              <a:latin typeface="Avenir Next Condensed Regular"/>
              <a:cs typeface="Avenir Next Condensed Regular"/>
            </a:endParaRPr>
          </a:p>
          <a:p>
            <a:r>
              <a:rPr lang="en-US" sz="2000" dirty="0">
                <a:latin typeface="Avenir Next Condensed Regular"/>
                <a:cs typeface="Avenir Next Condensed Regular"/>
              </a:rPr>
              <a:t>Human rights obligations to the highest standard of health care.</a:t>
            </a:r>
          </a:p>
          <a:p>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17</a:t>
            </a:fld>
            <a:endParaRPr lang="en-GB"/>
          </a:p>
        </p:txBody>
      </p:sp>
    </p:spTree>
    <p:extLst>
      <p:ext uri="{BB962C8B-B14F-4D97-AF65-F5344CB8AC3E}">
        <p14:creationId xmlns:p14="http://schemas.microsoft.com/office/powerpoint/2010/main" val="1665385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There is no magic pill to solve the issue. Instead, providers need to offer </a:t>
            </a:r>
            <a:r>
              <a:rPr lang="en-US" sz="1200" b="1" kern="1200" dirty="0">
                <a:solidFill>
                  <a:schemeClr val="tx1"/>
                </a:solidFill>
                <a:effectLst/>
                <a:latin typeface="+mn-lt"/>
                <a:ea typeface="+mn-ea"/>
                <a:cs typeface="+mn-cs"/>
              </a:rPr>
              <a:t>empathic support </a:t>
            </a:r>
            <a:r>
              <a:rPr lang="en-US" sz="1200" b="0" kern="1200" dirty="0">
                <a:solidFill>
                  <a:schemeClr val="tx1"/>
                </a:solidFill>
                <a:effectLst/>
                <a:latin typeface="+mn-lt"/>
                <a:ea typeface="+mn-ea"/>
                <a:cs typeface="+mn-cs"/>
              </a:rPr>
              <a:t>and enable and help women </a:t>
            </a:r>
            <a:r>
              <a:rPr lang="en-US" sz="1200" b="1" kern="1200" dirty="0">
                <a:solidFill>
                  <a:schemeClr val="tx1"/>
                </a:solidFill>
                <a:effectLst/>
                <a:latin typeface="+mn-lt"/>
                <a:ea typeface="+mn-ea"/>
                <a:cs typeface="+mn-cs"/>
              </a:rPr>
              <a:t>to feel more in control </a:t>
            </a:r>
            <a:r>
              <a:rPr lang="en-US" sz="1200" b="0" kern="1200" dirty="0">
                <a:solidFill>
                  <a:schemeClr val="tx1"/>
                </a:solidFill>
                <a:effectLst/>
                <a:latin typeface="+mn-lt"/>
                <a:ea typeface="+mn-ea"/>
                <a:cs typeface="+mn-cs"/>
              </a:rPr>
              <a:t>in order to make their own choices and decisions, including whether they want to use referral services outside the health system. Ask for or p</a:t>
            </a:r>
            <a:r>
              <a:rPr lang="en-US" dirty="0"/>
              <a:t>rovide an example of safety concerns and practical needs that require resources from other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8297C7-F619-C240-9AE9-06FE0B74F1A7}" type="slidenum">
              <a:rPr lang="en-US" smtClean="0"/>
              <a:pPr/>
              <a:t>18</a:t>
            </a:fld>
            <a:endParaRPr lang="en-US" dirty="0"/>
          </a:p>
        </p:txBody>
      </p:sp>
    </p:spTree>
    <p:extLst>
      <p:ext uri="{BB962C8B-B14F-4D97-AF65-F5344CB8AC3E}">
        <p14:creationId xmlns:p14="http://schemas.microsoft.com/office/powerpoint/2010/main" val="3654844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Highlight the nature of the provider-patient relationship as one of </a:t>
            </a:r>
            <a:r>
              <a:rPr lang="en-GB" b="1" dirty="0"/>
              <a:t>trust</a:t>
            </a:r>
            <a:r>
              <a:rPr lang="en-GB" dirty="0"/>
              <a:t> and also where the provider may be a </a:t>
            </a:r>
            <a:r>
              <a:rPr lang="en-GB" b="1" dirty="0"/>
              <a:t>role model</a:t>
            </a:r>
            <a:r>
              <a:rPr lang="en-GB" dirty="0"/>
              <a:t>. In that context it is important that providers do no harm, focus on identification, empathy, care, referrals, documentation, evidence for courts (if woman wants to legal action) and advocacy in the community.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needs of a woman subjected to violence are </a:t>
            </a:r>
            <a:r>
              <a:rPr lang="en-US" sz="1200" b="1" kern="1200" dirty="0">
                <a:solidFill>
                  <a:schemeClr val="tx1"/>
                </a:solidFill>
                <a:effectLst/>
                <a:latin typeface="+mn-lt"/>
                <a:ea typeface="+mn-ea"/>
                <a:cs typeface="+mn-cs"/>
              </a:rPr>
              <a:t>complex</a:t>
            </a:r>
            <a:r>
              <a:rPr lang="en-US" sz="1200" b="0" kern="1200" dirty="0">
                <a:solidFill>
                  <a:schemeClr val="tx1"/>
                </a:solidFill>
                <a:effectLst/>
                <a:latin typeface="+mn-lt"/>
                <a:ea typeface="+mn-ea"/>
                <a:cs typeface="+mn-cs"/>
              </a:rPr>
              <a:t>, and the health-care provider may not be able to address them all. The health-care providers’ role </a:t>
            </a:r>
            <a:r>
              <a:rPr lang="en-US" sz="1200" b="1" kern="1200" dirty="0">
                <a:solidFill>
                  <a:schemeClr val="tx1"/>
                </a:solidFill>
                <a:effectLst/>
                <a:latin typeface="+mn-lt"/>
                <a:ea typeface="+mn-ea"/>
                <a:cs typeface="+mn-cs"/>
              </a:rPr>
              <a:t>focuses on support and care</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r>
              <a:rPr lang="en-US" sz="2000" dirty="0">
                <a:latin typeface="Avenir Next Condensed Regular"/>
                <a:cs typeface="Avenir Next Condensed Regular"/>
              </a:rPr>
              <a:t>If health workers know about a history of violence they can give better services for women</a:t>
            </a:r>
          </a:p>
          <a:p>
            <a:pPr marL="457200" lvl="1" indent="-342900">
              <a:buFont typeface="Arial" panose="020B0604020202020204" pitchFamily="34" charset="0"/>
              <a:buChar char="•"/>
            </a:pPr>
            <a:r>
              <a:rPr lang="en-US" sz="2000" dirty="0">
                <a:latin typeface="Avenir Next Condensed Regular"/>
                <a:cs typeface="Avenir Next Condensed Regular"/>
              </a:rPr>
              <a:t>Identify women in danger before violence escalates</a:t>
            </a:r>
          </a:p>
          <a:p>
            <a:pPr marL="457200" lvl="1" indent="-342900">
              <a:buFont typeface="Arial" panose="020B0604020202020204" pitchFamily="34" charset="0"/>
              <a:buChar char="•"/>
            </a:pPr>
            <a:r>
              <a:rPr lang="en-US" sz="2000" dirty="0">
                <a:latin typeface="Avenir Next Condensed Regular"/>
                <a:cs typeface="Avenir Next Condensed Regular"/>
              </a:rPr>
              <a:t>Provide appropriate clinical care</a:t>
            </a:r>
          </a:p>
          <a:p>
            <a:pPr marL="457200" lvl="1" indent="-342900">
              <a:buFont typeface="Arial" panose="020B0604020202020204" pitchFamily="34" charset="0"/>
              <a:buChar char="•"/>
            </a:pPr>
            <a:r>
              <a:rPr lang="en-US" sz="2000" dirty="0">
                <a:latin typeface="Avenir Next Condensed Regular"/>
                <a:cs typeface="Avenir Next Condensed Regular"/>
              </a:rPr>
              <a:t>Reduce negative health outcomes of violence</a:t>
            </a:r>
          </a:p>
          <a:p>
            <a:pPr marL="457200" lvl="1" indent="-342900">
              <a:buFont typeface="Arial" panose="020B0604020202020204" pitchFamily="34" charset="0"/>
              <a:buChar char="•"/>
            </a:pPr>
            <a:r>
              <a:rPr lang="en-US" sz="2000" dirty="0">
                <a:latin typeface="Avenir Next Condensed Regular"/>
                <a:cs typeface="Avenir Next Condensed Regular"/>
              </a:rPr>
              <a:t>Assist survivors to access help / services/ protection</a:t>
            </a:r>
          </a:p>
          <a:p>
            <a:pPr marL="457200" lvl="1" indent="-342900">
              <a:buFont typeface="Arial" panose="020B0604020202020204" pitchFamily="34" charset="0"/>
              <a:buChar char="•"/>
            </a:pPr>
            <a:r>
              <a:rPr lang="en-US" sz="2000" dirty="0">
                <a:latin typeface="Avenir Next Condensed Regular"/>
                <a:cs typeface="Avenir Next Condensed Regular"/>
              </a:rPr>
              <a:t>Improve sexual, reproductive health and HIV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19</a:t>
            </a:fld>
            <a:endParaRPr lang="en-GB"/>
          </a:p>
        </p:txBody>
      </p:sp>
    </p:spTree>
    <p:extLst>
      <p:ext uri="{BB962C8B-B14F-4D97-AF65-F5344CB8AC3E}">
        <p14:creationId xmlns:p14="http://schemas.microsoft.com/office/powerpoint/2010/main" val="4124082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a:t>
            </a:r>
            <a:r>
              <a:rPr lang="en-US" sz="1200" b="0" kern="1200" dirty="0">
                <a:solidFill>
                  <a:schemeClr val="tx1"/>
                </a:solidFill>
                <a:effectLst/>
                <a:latin typeface="+mn-lt"/>
                <a:ea typeface="+mn-ea"/>
                <a:cs typeface="+mn-cs"/>
              </a:rPr>
              <a:t>are not responsible for solving the issues or making decisions for women or even addressing all the issues that a survivor faces at one go. Instead, their task is to really help women make choices and decisions about their lives. </a:t>
            </a:r>
            <a:endParaRPr lang="en-US" dirty="0"/>
          </a:p>
        </p:txBody>
      </p:sp>
      <p:sp>
        <p:nvSpPr>
          <p:cNvPr id="4" name="Slide Number Placeholder 3"/>
          <p:cNvSpPr>
            <a:spLocks noGrp="1"/>
          </p:cNvSpPr>
          <p:nvPr>
            <p:ph type="sldNum" sz="quarter" idx="5"/>
          </p:nvPr>
        </p:nvSpPr>
        <p:spPr/>
        <p:txBody>
          <a:bodyPr/>
          <a:lstStyle/>
          <a:p>
            <a:fld id="{36C9EBEB-0CBE-478D-9173-580607AF1F85}" type="slidenum">
              <a:rPr lang="en-GB" smtClean="0"/>
              <a:pPr/>
              <a:t>20</a:t>
            </a:fld>
            <a:endParaRPr lang="en-GB"/>
          </a:p>
        </p:txBody>
      </p:sp>
    </p:spTree>
    <p:extLst>
      <p:ext uri="{BB962C8B-B14F-4D97-AF65-F5344CB8AC3E}">
        <p14:creationId xmlns:p14="http://schemas.microsoft.com/office/powerpoint/2010/main" val="322306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Ctrl + mouse click on the underlined link opens a video on YouTube.</a:t>
            </a:r>
          </a:p>
          <a:p>
            <a:endParaRPr lang="en-US" dirty="0"/>
          </a:p>
          <a:p>
            <a:r>
              <a:rPr lang="en-US" dirty="0"/>
              <a:t>If you cannot access the YouTube video, please contact </a:t>
            </a:r>
            <a:r>
              <a:rPr lang="en-GB" dirty="0"/>
              <a:t>WHO to request a downloadable version by emailing: </a:t>
            </a:r>
            <a:r>
              <a:rPr lang="en-GB" dirty="0" err="1"/>
              <a:t>reproductivehealth@who.int</a:t>
            </a:r>
            <a:r>
              <a:rPr lang="en-GB" dirty="0"/>
              <a:t> </a:t>
            </a:r>
          </a:p>
          <a:p>
            <a:endParaRPr lang="en-GB" dirty="0"/>
          </a:p>
          <a:p>
            <a:r>
              <a:rPr lang="en-GB" dirty="0"/>
              <a:t> </a:t>
            </a:r>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3</a:t>
            </a:fld>
            <a:endParaRPr lang="en-GB"/>
          </a:p>
        </p:txBody>
      </p:sp>
    </p:spTree>
    <p:extLst>
      <p:ext uri="{BB962C8B-B14F-4D97-AF65-F5344CB8AC3E}">
        <p14:creationId xmlns:p14="http://schemas.microsoft.com/office/powerpoint/2010/main" val="89760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21</a:t>
            </a:fld>
            <a:endParaRPr lang="de-DE"/>
          </a:p>
        </p:txBody>
      </p:sp>
    </p:spTree>
    <p:extLst>
      <p:ext uri="{BB962C8B-B14F-4D97-AF65-F5344CB8AC3E}">
        <p14:creationId xmlns:p14="http://schemas.microsoft.com/office/powerpoint/2010/main" val="364783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6C9EBEB-0CBE-478D-9173-580607AF1F85}" type="slidenum">
              <a:rPr lang="en-GB" smtClean="0"/>
              <a:pPr/>
              <a:t>22</a:t>
            </a:fld>
            <a:endParaRPr lang="en-GB"/>
          </a:p>
        </p:txBody>
      </p:sp>
      <p:sp>
        <p:nvSpPr>
          <p:cNvPr id="6" name="Notes Placeholder 5">
            <a:extLst>
              <a:ext uri="{FF2B5EF4-FFF2-40B4-BE49-F238E27FC236}">
                <a16:creationId xmlns:a16="http://schemas.microsoft.com/office/drawing/2014/main" id="{D5AA0B4D-13BC-47DE-A330-2CF7A18A3C5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38239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t>“What”: </a:t>
            </a:r>
            <a:r>
              <a:rPr lang="en-GB" sz="1200" baseline="0" dirty="0"/>
              <a:t>WHO has developed </a:t>
            </a:r>
            <a:r>
              <a:rPr lang="en-GB" sz="1200" b="1" baseline="0" dirty="0"/>
              <a:t>guidelines for the health sector response </a:t>
            </a:r>
            <a:r>
              <a:rPr lang="en-GB" sz="1200" baseline="0" dirty="0"/>
              <a:t>to intimate partner violence and sexual violence. In 2013 WHO launched </a:t>
            </a:r>
            <a:r>
              <a:rPr lang="en-GB" sz="1200" i="1" baseline="0" dirty="0"/>
              <a:t>Clinical and policy guidelines for health sector response to intimate partner violence and sexual violence.</a:t>
            </a:r>
            <a:r>
              <a:rPr lang="en-GB" sz="12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The </a:t>
            </a:r>
            <a:r>
              <a:rPr lang="en-GB" sz="1200" b="1" baseline="0" dirty="0"/>
              <a:t>clinical guidelines </a:t>
            </a:r>
            <a:r>
              <a:rPr lang="en-GB" sz="1200" baseline="0" dirty="0"/>
              <a:t>provide evidence-based recommendations in 6 areas: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Provision of women-centred – first line support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Identification and provision of clinical care for survivors of IPV</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Clinical care for survivors of sexual assault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Training of health-care providers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Health service delivery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Mandatory reporting.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The first 3 sets of recommendations address front-line providers. The next 3 sets of recommendations address health managers and policy-makers.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Additionally, in 2017 WHO published clinical guidelines for </a:t>
            </a:r>
            <a:r>
              <a:rPr lang="en-GB" sz="1200" b="0" baseline="0" dirty="0"/>
              <a:t>care of </a:t>
            </a:r>
            <a:r>
              <a:rPr lang="en-GB" sz="1200" b="1" baseline="0" dirty="0"/>
              <a:t>children and adolescents </a:t>
            </a:r>
            <a:r>
              <a:rPr lang="en-GB" sz="1200" baseline="0" dirty="0"/>
              <a:t>who have been sexually abused. These guidelines specifically consider child- or adolescent-centred first-line support,; clinical care for sexual abuse, including history taking, examination and documentation to minimize trauma and distress; treatment, including mental health care; and ethical considerations for reporting such abuse.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p:txBody>
      </p:sp>
      <p:sp>
        <p:nvSpPr>
          <p:cNvPr id="4" name="Slide Number Placeholder 3"/>
          <p:cNvSpPr>
            <a:spLocks noGrp="1"/>
          </p:cNvSpPr>
          <p:nvPr>
            <p:ph type="sldNum" sz="quarter" idx="10"/>
          </p:nvPr>
        </p:nvSpPr>
        <p:spPr/>
        <p:txBody>
          <a:bodyPr/>
          <a:lstStyle/>
          <a:p>
            <a:fld id="{63AACDD6-F47E-4FDD-AE12-C999F3C25DAE}" type="slidenum">
              <a:rPr lang="en-GB" smtClean="0"/>
              <a:pPr/>
              <a:t>23</a:t>
            </a:fld>
            <a:endParaRPr lang="en-GB" dirty="0"/>
          </a:p>
        </p:txBody>
      </p:sp>
    </p:spTree>
    <p:extLst>
      <p:ext uri="{BB962C8B-B14F-4D97-AF65-F5344CB8AC3E}">
        <p14:creationId xmlns:p14="http://schemas.microsoft.com/office/powerpoint/2010/main" val="2705469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a:t>
            </a:r>
            <a:r>
              <a:rPr lang="en-US" sz="1200" b="0" kern="1200" dirty="0">
                <a:solidFill>
                  <a:schemeClr val="tx1"/>
                </a:solidFill>
                <a:effectLst/>
                <a:latin typeface="+mn-lt"/>
                <a:ea typeface="+mn-ea"/>
                <a:cs typeface="+mn-cs"/>
              </a:rPr>
              <a:t>To help front-line health-care providers apply the guidelines in their daily practice, in 2014 WHO published the </a:t>
            </a:r>
            <a:r>
              <a:rPr lang="en-US" sz="1200" b="1" kern="1200" dirty="0">
                <a:solidFill>
                  <a:schemeClr val="tx1"/>
                </a:solidFill>
                <a:effectLst/>
                <a:latin typeface="+mn-lt"/>
                <a:ea typeface="+mn-ea"/>
                <a:cs typeface="+mn-cs"/>
              </a:rPr>
              <a:t>clinical handbook</a:t>
            </a:r>
            <a:r>
              <a:rPr lang="en-US" sz="1200" b="0" i="1" kern="1200" dirty="0">
                <a:solidFill>
                  <a:schemeClr val="tx1"/>
                </a:solidFill>
                <a:effectLst/>
                <a:latin typeface="+mn-lt"/>
                <a:ea typeface="+mn-ea"/>
                <a:cs typeface="+mn-cs"/>
              </a:rPr>
              <a:t>, Health care for women subjected to intimate partner violence or sexual violence: a clinical handbook</a:t>
            </a:r>
            <a:r>
              <a:rPr lang="en-US" sz="1200" b="0" kern="1200" dirty="0">
                <a:solidFill>
                  <a:schemeClr val="tx1"/>
                </a:solidFill>
                <a:effectLst/>
                <a:latin typeface="+mn-lt"/>
                <a:ea typeface="+mn-ea"/>
                <a:cs typeface="+mn-cs"/>
              </a:rPr>
              <a:t>.  The clinical handbook consists</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5 parts. They focus on how to identify survivors of intimate partner violence, how to offer first-line support, care for survivors of sexual assault, mental health care and specific considerations for family planning and HIV providers. </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If you are </a:t>
            </a:r>
            <a:r>
              <a:rPr lang="en-GB" sz="1200" b="1" baseline="0" dirty="0"/>
              <a:t>a front-line provider</a:t>
            </a:r>
            <a:r>
              <a:rPr lang="en-GB" sz="1200" baseline="0" dirty="0"/>
              <a:t>, the clinical handbook will be your main reference guide for this training. You may have a version that is global or a version that is nationally adapted and adopted.  If you also have additional responsibilities as a </a:t>
            </a:r>
            <a:r>
              <a:rPr lang="en-GB" sz="1200" b="1" baseline="0" dirty="0"/>
              <a:t>health manager </a:t>
            </a:r>
            <a:r>
              <a:rPr lang="en-GB" sz="1200" baseline="0" dirty="0"/>
              <a:t>– someone with supervisory responsibilities or management responsibilities – you will also find job aids in the health manager’s manuals useful, particularly for areas such as how to establish and provide referrals (chapters 3 and 8); how to document IPV and tools for documentation (chapter 9, annexes 9 and 10), and how to strengthen infrastructure for privacy and confidentiality (chapter 5).  The content relevant to specific considerations for children and adolescents is included in this training in relevant sessions on clinical care for sexual assault/abuse. </a:t>
            </a:r>
          </a:p>
        </p:txBody>
      </p:sp>
      <p:sp>
        <p:nvSpPr>
          <p:cNvPr id="4" name="Slide Number Placeholder 3"/>
          <p:cNvSpPr>
            <a:spLocks noGrp="1"/>
          </p:cNvSpPr>
          <p:nvPr>
            <p:ph type="sldNum" sz="quarter" idx="10"/>
          </p:nvPr>
        </p:nvSpPr>
        <p:spPr/>
        <p:txBody>
          <a:bodyPr/>
          <a:lstStyle/>
          <a:p>
            <a:fld id="{DA33D606-34EA-4794-B9C1-A45B6569AE07}" type="slidenum">
              <a:rPr lang="en-GB" smtClean="0"/>
              <a:pPr/>
              <a:t>24</a:t>
            </a:fld>
            <a:endParaRPr lang="en-GB"/>
          </a:p>
        </p:txBody>
      </p:sp>
    </p:spTree>
    <p:extLst>
      <p:ext uri="{BB962C8B-B14F-4D97-AF65-F5344CB8AC3E}">
        <p14:creationId xmlns:p14="http://schemas.microsoft.com/office/powerpoint/2010/main" val="171099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“How”: </a:t>
            </a:r>
            <a:r>
              <a:rPr lang="en-US" sz="1200" b="0" kern="1200" dirty="0">
                <a:solidFill>
                  <a:schemeClr val="tx1"/>
                </a:solidFill>
                <a:effectLst/>
                <a:latin typeface="+mn-lt"/>
                <a:ea typeface="+mn-ea"/>
                <a:cs typeface="+mn-cs"/>
              </a:rPr>
              <a:t>In 2017 WHO published the </a:t>
            </a:r>
            <a:r>
              <a:rPr lang="en-US" sz="1200" b="1" kern="1200" dirty="0">
                <a:solidFill>
                  <a:schemeClr val="tx1"/>
                </a:solidFill>
                <a:effectLst/>
                <a:latin typeface="+mn-lt"/>
                <a:ea typeface="+mn-ea"/>
                <a:cs typeface="+mn-cs"/>
              </a:rPr>
              <a:t>health manager’s manual </a:t>
            </a:r>
            <a:r>
              <a:rPr lang="en-US" sz="1200" b="0" kern="1200" dirty="0">
                <a:solidFill>
                  <a:schemeClr val="tx1"/>
                </a:solidFill>
                <a:effectLst/>
                <a:latin typeface="+mn-lt"/>
                <a:ea typeface="+mn-ea"/>
                <a:cs typeface="+mn-cs"/>
              </a:rPr>
              <a:t>to help managers at all levels to strengthen the health systems response to violence against women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As shown in the circle diagram at right, the health manager’s manual applies WHO’s health systems building blocks to provide instructions to </a:t>
            </a:r>
            <a:r>
              <a:rPr lang="en-US" sz="1200" b="1" kern="1200" dirty="0">
                <a:solidFill>
                  <a:schemeClr val="tx1"/>
                </a:solidFill>
                <a:effectLst/>
                <a:latin typeface="+mn-lt"/>
                <a:ea typeface="+mn-ea"/>
                <a:cs typeface="+mn-cs"/>
              </a:rPr>
              <a:t>assess</a:t>
            </a:r>
            <a:r>
              <a:rPr lang="en-US" sz="1200" b="0" kern="1200" dirty="0">
                <a:solidFill>
                  <a:schemeClr val="tx1"/>
                </a:solidFill>
                <a:effectLst/>
                <a:latin typeface="+mn-lt"/>
                <a:ea typeface="+mn-ea"/>
                <a:cs typeface="+mn-cs"/>
              </a:rPr>
              <a:t> the situation; improve </a:t>
            </a:r>
            <a:r>
              <a:rPr lang="en-US" sz="1200" b="1" kern="1200" dirty="0">
                <a:solidFill>
                  <a:schemeClr val="tx1"/>
                </a:solidFill>
                <a:effectLst/>
                <a:latin typeface="+mn-lt"/>
                <a:ea typeface="+mn-ea"/>
                <a:cs typeface="+mn-cs"/>
              </a:rPr>
              <a:t>service delivery</a:t>
            </a:r>
            <a:r>
              <a:rPr lang="en-US" sz="1200" b="0" kern="1200" dirty="0">
                <a:solidFill>
                  <a:schemeClr val="tx1"/>
                </a:solidFill>
                <a:effectLst/>
                <a:latin typeface="+mn-lt"/>
                <a:ea typeface="+mn-ea"/>
                <a:cs typeface="+mn-cs"/>
              </a:rPr>
              <a:t>; strengthen health </a:t>
            </a:r>
            <a:r>
              <a:rPr lang="en-US" sz="1200" b="1" kern="1200" dirty="0">
                <a:solidFill>
                  <a:schemeClr val="tx1"/>
                </a:solidFill>
                <a:effectLst/>
                <a:latin typeface="+mn-lt"/>
                <a:ea typeface="+mn-ea"/>
                <a:cs typeface="+mn-cs"/>
              </a:rPr>
              <a:t>workforce</a:t>
            </a:r>
            <a:r>
              <a:rPr lang="en-US" sz="1200" b="0" kern="1200" dirty="0">
                <a:solidFill>
                  <a:schemeClr val="tx1"/>
                </a:solidFill>
                <a:effectLst/>
                <a:latin typeface="+mn-lt"/>
                <a:ea typeface="+mn-ea"/>
                <a:cs typeface="+mn-cs"/>
              </a:rPr>
              <a:t> capacities; improve </a:t>
            </a:r>
            <a:r>
              <a:rPr lang="en-US" sz="1200" b="1" kern="1200" dirty="0">
                <a:solidFill>
                  <a:schemeClr val="tx1"/>
                </a:solidFill>
                <a:effectLst/>
                <a:latin typeface="+mn-lt"/>
                <a:ea typeface="+mn-ea"/>
                <a:cs typeface="+mn-cs"/>
              </a:rPr>
              <a:t>infrastructure and supplies</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develop </a:t>
            </a:r>
            <a:r>
              <a:rPr lang="en-US" sz="1200" b="1" kern="1200" dirty="0">
                <a:solidFill>
                  <a:schemeClr val="tx1"/>
                </a:solidFill>
                <a:effectLst/>
                <a:latin typeface="+mn-lt"/>
                <a:ea typeface="+mn-ea"/>
                <a:cs typeface="+mn-cs"/>
              </a:rPr>
              <a:t>policies, budget and funding</a:t>
            </a:r>
            <a:r>
              <a:rPr lang="en-US" sz="1200" b="0" kern="1200" dirty="0">
                <a:solidFill>
                  <a:schemeClr val="tx1"/>
                </a:solidFill>
                <a:effectLst/>
                <a:latin typeface="+mn-lt"/>
                <a:ea typeface="+mn-ea"/>
                <a:cs typeface="+mn-cs"/>
              </a:rPr>
              <a:t>; improve </a:t>
            </a:r>
            <a:r>
              <a:rPr lang="en-US" sz="1200" b="1" kern="1200" dirty="0">
                <a:solidFill>
                  <a:schemeClr val="tx1"/>
                </a:solidFill>
                <a:effectLst/>
                <a:latin typeface="+mn-lt"/>
                <a:ea typeface="+mn-ea"/>
                <a:cs typeface="+mn-cs"/>
              </a:rPr>
              <a:t>coordination and referrals </a:t>
            </a:r>
            <a:r>
              <a:rPr lang="en-US" sz="1200" b="0" kern="1200" dirty="0">
                <a:solidFill>
                  <a:schemeClr val="tx1"/>
                </a:solidFill>
                <a:effectLst/>
                <a:latin typeface="+mn-lt"/>
                <a:ea typeface="+mn-ea"/>
                <a:cs typeface="+mn-cs"/>
              </a:rPr>
              <a:t>and engage </a:t>
            </a:r>
            <a:r>
              <a:rPr lang="en-US" sz="1200" b="1" kern="1200" dirty="0">
                <a:solidFill>
                  <a:schemeClr val="tx1"/>
                </a:solidFill>
                <a:effectLst/>
                <a:latin typeface="+mn-lt"/>
                <a:ea typeface="+mn-ea"/>
                <a:cs typeface="+mn-cs"/>
              </a:rPr>
              <a:t>communities</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collect data, monitor and evaluate </a:t>
            </a:r>
            <a:r>
              <a:rPr lang="en-US" sz="1200" b="0" kern="1200" dirty="0">
                <a:solidFill>
                  <a:schemeClr val="tx1"/>
                </a:solidFill>
                <a:effectLst/>
                <a:latin typeface="+mn-lt"/>
                <a:ea typeface="+mn-ea"/>
                <a:cs typeface="+mn-cs"/>
              </a:rPr>
              <a:t>services, including through improved documentation systems. These implementation tools have job aids that are useful resources for health-care providers and for those who may have additional managerial responsibilities to guide provision of care and support. </a:t>
            </a:r>
            <a:endParaRPr lang="en-US" sz="1400" b="1"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This training draws primarily from the clinical handbook for health providers but also includes some content from the health manager’s manual. </a:t>
            </a:r>
            <a:endParaRPr lang="en-GB" dirty="0"/>
          </a:p>
        </p:txBody>
      </p:sp>
      <p:sp>
        <p:nvSpPr>
          <p:cNvPr id="4" name="Slide Number Placeholder 3"/>
          <p:cNvSpPr>
            <a:spLocks noGrp="1"/>
          </p:cNvSpPr>
          <p:nvPr>
            <p:ph type="sldNum" sz="quarter" idx="10"/>
          </p:nvPr>
        </p:nvSpPr>
        <p:spPr/>
        <p:txBody>
          <a:bodyPr/>
          <a:lstStyle/>
          <a:p>
            <a:fld id="{1AD5372F-DB0E-4E2E-B7B0-962D3E6437DC}" type="slidenum">
              <a:rPr lang="en-US" smtClean="0"/>
              <a:pPr/>
              <a:t>25</a:t>
            </a:fld>
            <a:endParaRPr lang="en-US"/>
          </a:p>
        </p:txBody>
      </p:sp>
    </p:spTree>
    <p:extLst>
      <p:ext uri="{BB962C8B-B14F-4D97-AF65-F5344CB8AC3E}">
        <p14:creationId xmlns:p14="http://schemas.microsoft.com/office/powerpoint/2010/main" val="1847353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While addressing violence against women requires all sectors to work together in a coordinated way, the health sector and health-care providers have </a:t>
            </a:r>
            <a:r>
              <a:rPr lang="en-US" sz="1200" b="1" kern="1200" dirty="0">
                <a:solidFill>
                  <a:schemeClr val="tx1"/>
                </a:solidFill>
                <a:effectLst/>
                <a:latin typeface="+mn-lt"/>
                <a:ea typeface="+mn-ea"/>
                <a:cs typeface="+mn-cs"/>
              </a:rPr>
              <a:t>a central role </a:t>
            </a:r>
            <a:r>
              <a:rPr lang="en-US" sz="1200" b="0" kern="1200" dirty="0">
                <a:solidFill>
                  <a:schemeClr val="tx1"/>
                </a:solidFill>
                <a:effectLst/>
                <a:latin typeface="+mn-lt"/>
                <a:ea typeface="+mn-ea"/>
                <a:cs typeface="+mn-cs"/>
              </a:rPr>
              <a:t>to play in identifying and supporting survivors.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128297C7-F619-C240-9AE9-06FE0B74F1A7}" type="slidenum">
              <a:rPr lang="en-US" smtClean="0"/>
              <a:pPr/>
              <a:t>26</a:t>
            </a:fld>
            <a:endParaRPr lang="en-US" dirty="0"/>
          </a:p>
        </p:txBody>
      </p:sp>
    </p:spTree>
    <p:extLst>
      <p:ext uri="{BB962C8B-B14F-4D97-AF65-F5344CB8AC3E}">
        <p14:creationId xmlns:p14="http://schemas.microsoft.com/office/powerpoint/2010/main" val="1279408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Often </a:t>
            </a:r>
            <a:r>
              <a:rPr lang="en-US" sz="1200" b="1" kern="1200" dirty="0">
                <a:solidFill>
                  <a:schemeClr val="tx1"/>
                </a:solidFill>
                <a:effectLst/>
                <a:latin typeface="+mn-lt"/>
                <a:ea typeface="+mn-ea"/>
                <a:cs typeface="+mn-cs"/>
              </a:rPr>
              <a:t>small changes </a:t>
            </a:r>
            <a:r>
              <a:rPr lang="en-US" sz="1200" b="0" kern="1200" dirty="0">
                <a:solidFill>
                  <a:schemeClr val="tx1"/>
                </a:solidFill>
                <a:effectLst/>
                <a:latin typeface="+mn-lt"/>
                <a:ea typeface="+mn-ea"/>
                <a:cs typeface="+mn-cs"/>
              </a:rPr>
              <a:t>in how a health-care provider responds – for example, speaking with empathy – make a </a:t>
            </a:r>
            <a:r>
              <a:rPr lang="en-US" sz="1200" b="1" kern="1200" dirty="0">
                <a:solidFill>
                  <a:schemeClr val="tx1"/>
                </a:solidFill>
                <a:effectLst/>
                <a:latin typeface="+mn-lt"/>
                <a:ea typeface="+mn-ea"/>
                <a:cs typeface="+mn-cs"/>
              </a:rPr>
              <a:t>big difference </a:t>
            </a:r>
            <a:r>
              <a:rPr lang="en-US" sz="1200" b="0" kern="1200" dirty="0">
                <a:solidFill>
                  <a:schemeClr val="tx1"/>
                </a:solidFill>
                <a:effectLst/>
                <a:latin typeface="+mn-lt"/>
                <a:ea typeface="+mn-ea"/>
                <a:cs typeface="+mn-cs"/>
              </a:rPr>
              <a:t>to women. This is reflected in the words of a Salvadoran woman. </a:t>
            </a:r>
            <a:endParaRPr lang="en-US" b="0"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27</a:t>
            </a:fld>
            <a:endParaRPr lang="en-GB"/>
          </a:p>
        </p:txBody>
      </p:sp>
    </p:spTree>
    <p:extLst>
      <p:ext uri="{BB962C8B-B14F-4D97-AF65-F5344CB8AC3E}">
        <p14:creationId xmlns:p14="http://schemas.microsoft.com/office/powerpoint/2010/main" val="111995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4</a:t>
            </a:fld>
            <a:endParaRPr lang="en-GB"/>
          </a:p>
        </p:txBody>
      </p:sp>
    </p:spTree>
    <p:extLst>
      <p:ext uri="{BB962C8B-B14F-4D97-AF65-F5344CB8AC3E}">
        <p14:creationId xmlns:p14="http://schemas.microsoft.com/office/powerpoint/2010/main" val="267368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global definition is the </a:t>
            </a:r>
            <a:r>
              <a:rPr lang="en-US" sz="1200" b="1" kern="1200" dirty="0">
                <a:solidFill>
                  <a:schemeClr val="tx1"/>
                </a:solidFill>
                <a:effectLst/>
                <a:latin typeface="+mn-lt"/>
                <a:ea typeface="+mn-ea"/>
                <a:cs typeface="+mn-cs"/>
              </a:rPr>
              <a:t>UN definition </a:t>
            </a:r>
            <a:r>
              <a:rPr lang="en-US" sz="1200" b="0" kern="1200" dirty="0">
                <a:solidFill>
                  <a:schemeClr val="tx1"/>
                </a:solidFill>
                <a:effectLst/>
                <a:latin typeface="+mn-lt"/>
                <a:ea typeface="+mn-ea"/>
                <a:cs typeface="+mn-cs"/>
              </a:rPr>
              <a:t>from the Declaration of the Elimination of Violence Against Women.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Acknowledge: Countries might have variations on these definitions derived from their own legal frameworks. These will be discussed or presented in the session on legal and policy context. The important thing to recognize is that, while </a:t>
            </a:r>
            <a:r>
              <a:rPr lang="en-US" sz="1200" b="1" kern="1200" dirty="0">
                <a:solidFill>
                  <a:schemeClr val="tx1"/>
                </a:solidFill>
                <a:effectLst/>
                <a:latin typeface="+mn-lt"/>
                <a:ea typeface="+mn-ea"/>
                <a:cs typeface="+mn-cs"/>
              </a:rPr>
              <a:t>some types of </a:t>
            </a:r>
            <a:r>
              <a:rPr lang="en-GB" sz="1200" b="1" kern="1200" noProof="0" dirty="0">
                <a:solidFill>
                  <a:schemeClr val="tx1"/>
                </a:solidFill>
                <a:effectLst/>
                <a:latin typeface="+mn-lt"/>
                <a:ea typeface="+mn-ea"/>
                <a:cs typeface="+mn-cs"/>
              </a:rPr>
              <a:t>behaviour</a:t>
            </a:r>
            <a:r>
              <a:rPr lang="en-US" sz="1200" b="1" kern="1200" dirty="0">
                <a:solidFill>
                  <a:schemeClr val="tx1"/>
                </a:solidFill>
                <a:effectLst/>
                <a:latin typeface="+mn-lt"/>
                <a:ea typeface="+mn-ea"/>
                <a:cs typeface="+mn-cs"/>
              </a:rPr>
              <a:t> may not be legally recognized as forms of violence (for example, marital rape), nonetheless they are still forms of violence</a:t>
            </a:r>
            <a:r>
              <a:rPr lang="en-US" sz="1200" kern="1200" dirty="0">
                <a:solidFill>
                  <a:schemeClr val="tx1"/>
                </a:solidFill>
                <a:effectLst/>
                <a:latin typeface="+mn-lt"/>
                <a:ea typeface="+mn-ea"/>
                <a:cs typeface="+mn-cs"/>
              </a:rPr>
              <a:t> with important implications for women’s health and health-care needs, whether or not there is legal redress. </a:t>
            </a:r>
          </a:p>
          <a:p>
            <a:pPr>
              <a:lnSpc>
                <a:spcPct val="150000"/>
              </a:lnSpc>
            </a:pPr>
            <a:r>
              <a:rPr lang="en-US" sz="1200" kern="1200" dirty="0">
                <a:solidFill>
                  <a:schemeClr val="tx1"/>
                </a:solidFill>
                <a:effectLst/>
                <a:latin typeface="+mn-lt"/>
                <a:ea typeface="+mn-ea"/>
                <a:cs typeface="+mn-cs"/>
              </a:rPr>
              <a:t>Emphasize: Violence against women is an expression of </a:t>
            </a:r>
            <a:r>
              <a:rPr lang="en-US" sz="1200" b="1" kern="1200" dirty="0">
                <a:solidFill>
                  <a:schemeClr val="tx1"/>
                </a:solidFill>
                <a:effectLst/>
                <a:latin typeface="+mn-lt"/>
                <a:ea typeface="+mn-ea"/>
                <a:cs typeface="+mn-cs"/>
              </a:rPr>
              <a:t>unequal power or a form of abuse of power</a:t>
            </a:r>
            <a:r>
              <a:rPr lang="en-US" sz="1200" kern="1200" dirty="0">
                <a:solidFill>
                  <a:schemeClr val="tx1"/>
                </a:solidFill>
                <a:effectLst/>
                <a:latin typeface="+mn-lt"/>
                <a:ea typeface="+mn-ea"/>
                <a:cs typeface="+mn-cs"/>
              </a:rPr>
              <a:t>. </a:t>
            </a:r>
          </a:p>
          <a:p>
            <a:pPr>
              <a:lnSpc>
                <a:spcPct val="150000"/>
              </a:lnSpc>
            </a:pPr>
            <a:r>
              <a:rPr lang="en-US" sz="1200" kern="1200" dirty="0">
                <a:solidFill>
                  <a:schemeClr val="tx1"/>
                </a:solidFill>
                <a:effectLst/>
                <a:latin typeface="+mn-lt"/>
                <a:ea typeface="+mn-ea"/>
                <a:cs typeface="+mn-cs"/>
              </a:rPr>
              <a:t>Explain: Sometimes there are cases of </a:t>
            </a:r>
            <a:r>
              <a:rPr lang="en-US" sz="1200" b="1" kern="1200" dirty="0">
                <a:solidFill>
                  <a:schemeClr val="tx1"/>
                </a:solidFill>
                <a:effectLst/>
                <a:latin typeface="+mn-lt"/>
                <a:ea typeface="+mn-ea"/>
                <a:cs typeface="+mn-cs"/>
              </a:rPr>
              <a:t>mutual violence</a:t>
            </a:r>
            <a:r>
              <a:rPr lang="en-US" sz="1200" kern="1200" dirty="0">
                <a:solidFill>
                  <a:schemeClr val="tx1"/>
                </a:solidFill>
                <a:effectLst/>
                <a:latin typeface="+mn-lt"/>
                <a:ea typeface="+mn-ea"/>
                <a:cs typeface="+mn-cs"/>
              </a:rPr>
              <a:t>, and it is important to listen to women’s experiences of violence in their own words and respond accordingly. </a:t>
            </a:r>
            <a:endParaRPr lang="en-GB"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5</a:t>
            </a:fld>
            <a:endParaRPr lang="en-GB"/>
          </a:p>
        </p:txBody>
      </p:sp>
    </p:spTree>
    <p:extLst>
      <p:ext uri="{BB962C8B-B14F-4D97-AF65-F5344CB8AC3E}">
        <p14:creationId xmlns:p14="http://schemas.microsoft.com/office/powerpoint/2010/main" val="164549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t>
            </a:r>
            <a:r>
              <a:rPr lang="en-GB" b="1" dirty="0"/>
              <a:t>many forms </a:t>
            </a:r>
            <a:r>
              <a:rPr lang="en-GB" dirty="0"/>
              <a:t>of violence against women, including</a:t>
            </a:r>
            <a:r>
              <a:rPr lang="en-GB" baseline="0" dirty="0"/>
              <a:t> domestic violence/intimate partner violence, sexual violence by someone other than a husband or partner, femicide, forced and early marriage, human trafficking, female genital mutilation in some regions. The most common form of violence experienced by women is domestic or intimate partner violence. </a:t>
            </a:r>
          </a:p>
          <a:p>
            <a:endParaRPr lang="en-GB" baseline="0" dirty="0"/>
          </a:p>
          <a:p>
            <a:r>
              <a:rPr lang="en-GB" baseline="0" dirty="0"/>
              <a:t>Violence by an </a:t>
            </a:r>
            <a:r>
              <a:rPr lang="en-GB" b="1" baseline="0" dirty="0"/>
              <a:t>intimate partner </a:t>
            </a:r>
            <a:r>
              <a:rPr lang="en-GB" baseline="0" dirty="0"/>
              <a:t>– a husband, ex-husband, boyfriend, ex-boyfriend or dating partner – including physical, sexual and psychological violence.  In some settings this is known as domestic violence. However, domestic violence also includes violence by other family members.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Sexual violence can also be perpetrated by </a:t>
            </a:r>
            <a:r>
              <a:rPr lang="en-US" sz="1200" b="1" kern="1200" dirty="0">
                <a:solidFill>
                  <a:schemeClr val="tx1"/>
                </a:solidFill>
                <a:effectLst/>
                <a:latin typeface="+mn-lt"/>
                <a:ea typeface="+mn-ea"/>
                <a:cs typeface="+mn-cs"/>
              </a:rPr>
              <a:t>friends, family members, acquaintances and strangers</a:t>
            </a:r>
            <a:r>
              <a:rPr lang="en-US" sz="1200" b="0"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endParaRPr lang="en-GB" baseline="0" dirty="0"/>
          </a:p>
          <a:p>
            <a:r>
              <a:rPr lang="en-GB" baseline="0" dirty="0"/>
              <a:t>In some parts of the world acid-throwing, as well as honour killings, may be other forms of violence experienced by women. </a:t>
            </a:r>
          </a:p>
          <a:p>
            <a:endParaRPr lang="en-GB" baseline="0" dirty="0"/>
          </a:p>
          <a:p>
            <a:r>
              <a:rPr lang="en-US" sz="1200" kern="1200" dirty="0">
                <a:solidFill>
                  <a:schemeClr val="tx1"/>
                </a:solidFill>
                <a:effectLst/>
                <a:latin typeface="+mn-lt"/>
                <a:ea typeface="+mn-ea"/>
                <a:cs typeface="+mn-cs"/>
              </a:rPr>
              <a:t>Invite reflection and discussion by asking if there are </a:t>
            </a:r>
            <a:r>
              <a:rPr lang="en-US" sz="1200" b="1" kern="1200" dirty="0">
                <a:solidFill>
                  <a:schemeClr val="tx1"/>
                </a:solidFill>
                <a:effectLst/>
                <a:latin typeface="+mn-lt"/>
                <a:ea typeface="+mn-ea"/>
                <a:cs typeface="+mn-cs"/>
              </a:rPr>
              <a:t>other examples</a:t>
            </a:r>
            <a:r>
              <a:rPr lang="en-US" sz="1200" kern="1200" dirty="0">
                <a:solidFill>
                  <a:schemeClr val="tx1"/>
                </a:solidFill>
                <a:effectLst/>
                <a:latin typeface="+mn-lt"/>
                <a:ea typeface="+mn-ea"/>
                <a:cs typeface="+mn-cs"/>
              </a:rPr>
              <a:t> of violence not listed, what forms of abuse do trainees think are </a:t>
            </a:r>
            <a:r>
              <a:rPr lang="en-US" sz="1200" b="1" kern="1200" dirty="0">
                <a:solidFill>
                  <a:schemeClr val="tx1"/>
                </a:solidFill>
                <a:effectLst/>
                <a:latin typeface="+mn-lt"/>
                <a:ea typeface="+mn-ea"/>
                <a:cs typeface="+mn-cs"/>
              </a:rPr>
              <a:t>most common</a:t>
            </a:r>
            <a:r>
              <a:rPr lang="en-US" sz="1200" kern="1200" dirty="0">
                <a:solidFill>
                  <a:schemeClr val="tx1"/>
                </a:solidFill>
                <a:effectLst/>
                <a:latin typeface="+mn-lt"/>
                <a:ea typeface="+mn-ea"/>
                <a:cs typeface="+mn-cs"/>
              </a:rPr>
              <a:t> in their setting, and what forms are </a:t>
            </a:r>
            <a:r>
              <a:rPr lang="en-US" sz="1200" b="1" kern="1200" dirty="0">
                <a:solidFill>
                  <a:schemeClr val="tx1"/>
                </a:solidFill>
                <a:effectLst/>
                <a:latin typeface="+mn-lt"/>
                <a:ea typeface="+mn-ea"/>
                <a:cs typeface="+mn-cs"/>
              </a:rPr>
              <a:t>recognized by their legal framework</a:t>
            </a:r>
            <a:r>
              <a:rPr lang="en-US"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6</a:t>
            </a:fld>
            <a:endParaRPr lang="en-GB"/>
          </a:p>
        </p:txBody>
      </p:sp>
    </p:spTree>
    <p:extLst>
      <p:ext uri="{BB962C8B-B14F-4D97-AF65-F5344CB8AC3E}">
        <p14:creationId xmlns:p14="http://schemas.microsoft.com/office/powerpoint/2010/main" val="200032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7</a:t>
            </a:fld>
            <a:endParaRPr lang="en-GB"/>
          </a:p>
        </p:txBody>
      </p:sp>
    </p:spTree>
    <p:extLst>
      <p:ext uri="{BB962C8B-B14F-4D97-AF65-F5344CB8AC3E}">
        <p14:creationId xmlns:p14="http://schemas.microsoft.com/office/powerpoint/2010/main" val="101412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map shows global and regional estimates of women’s experience of violence. (Distribute </a:t>
            </a:r>
            <a:r>
              <a:rPr lang="en-US" sz="1200" b="1" kern="1200" dirty="0">
                <a:solidFill>
                  <a:schemeClr val="tx1"/>
                </a:solidFill>
                <a:effectLst/>
                <a:latin typeface="+mn-lt"/>
                <a:ea typeface="+mn-ea"/>
                <a:cs typeface="+mn-cs"/>
              </a:rPr>
              <a:t>handout</a:t>
            </a:r>
            <a:r>
              <a:rPr lang="en-US" sz="1200" b="0" kern="1200" dirty="0">
                <a:solidFill>
                  <a:schemeClr val="tx1"/>
                </a:solidFill>
                <a:effectLst/>
                <a:latin typeface="+mn-lt"/>
                <a:ea typeface="+mn-ea"/>
                <a:cs typeface="+mn-cs"/>
              </a:rPr>
              <a:t>, Violence Against Women: Global Picture Health Response for estimates for your region.) These numbers come from population-level data from all over the world that was compiled by WHO and published in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Globally, data show that </a:t>
            </a:r>
            <a:r>
              <a:rPr lang="en-US" sz="1200" b="1" kern="1200" dirty="0">
                <a:solidFill>
                  <a:schemeClr val="tx1"/>
                </a:solidFill>
                <a:effectLst/>
                <a:latin typeface="+mn-lt"/>
                <a:ea typeface="+mn-ea"/>
                <a:cs typeface="+mn-cs"/>
              </a:rPr>
              <a:t>30% of women </a:t>
            </a:r>
            <a:r>
              <a:rPr lang="en-US" sz="1200" b="0" kern="1200" dirty="0">
                <a:solidFill>
                  <a:schemeClr val="tx1"/>
                </a:solidFill>
                <a:effectLst/>
                <a:latin typeface="+mn-lt"/>
                <a:ea typeface="+mn-ea"/>
                <a:cs typeface="+mn-cs"/>
              </a:rPr>
              <a:t>– nearly 1 in every 3 women – have experienced physical or sexual violence by an intimate partner in their lifetime. This varies somewhat by WHO region. This highest prevalence estimates are for WHO South-East Asia Region and WHO Eastern Mediterranean Region. However, even for the high-income countries of North America, Western Europe, Australia and New Zealand, the estimate is still high at over 23%.  </a:t>
            </a:r>
            <a:endParaRPr lang="en-US" sz="1200" b="1" kern="1200" dirty="0">
              <a:solidFill>
                <a:schemeClr val="tx1"/>
              </a:solidFill>
              <a:effectLst/>
              <a:latin typeface="+mn-lt"/>
              <a:ea typeface="+mn-ea"/>
              <a:cs typeface="+mn-cs"/>
            </a:endParaRPr>
          </a:p>
          <a:p>
            <a:endParaRPr lang="en-GB" dirty="0"/>
          </a:p>
          <a:p>
            <a:pPr lvl="0"/>
            <a:r>
              <a:rPr lang="en-US" sz="1200" b="0" kern="1200" dirty="0">
                <a:solidFill>
                  <a:schemeClr val="tx1"/>
                </a:solidFill>
                <a:effectLst/>
                <a:latin typeface="+mn-lt"/>
                <a:ea typeface="+mn-ea"/>
                <a:cs typeface="+mn-cs"/>
              </a:rPr>
              <a:t>In most populations </a:t>
            </a:r>
            <a:r>
              <a:rPr lang="en-US" sz="1200" b="1" kern="1200" dirty="0">
                <a:solidFill>
                  <a:schemeClr val="tx1"/>
                </a:solidFill>
                <a:effectLst/>
                <a:latin typeface="+mn-lt"/>
                <a:ea typeface="+mn-ea"/>
                <a:cs typeface="+mn-cs"/>
              </a:rPr>
              <a:t>intimate partners </a:t>
            </a:r>
            <a:r>
              <a:rPr lang="en-US" sz="1200" b="0" kern="1200" dirty="0">
                <a:solidFill>
                  <a:schemeClr val="tx1"/>
                </a:solidFill>
                <a:effectLst/>
                <a:latin typeface="+mn-lt"/>
                <a:ea typeface="+mn-ea"/>
                <a:cs typeface="+mn-cs"/>
              </a:rPr>
              <a:t>are the primary perpetrators of violence against women.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While it might be difficult for us to think of partners as perpetrators, it is important to remember that these individuals </a:t>
            </a:r>
            <a:r>
              <a:rPr lang="en-US" sz="1200" b="1" kern="1200" dirty="0">
                <a:solidFill>
                  <a:schemeClr val="tx1"/>
                </a:solidFill>
                <a:effectLst/>
                <a:latin typeface="+mn-lt"/>
                <a:ea typeface="+mn-ea"/>
                <a:cs typeface="+mn-cs"/>
              </a:rPr>
              <a:t>often pose the </a:t>
            </a:r>
            <a:r>
              <a:rPr lang="en-US" sz="1200" b="1" kern="1200" baseline="0" dirty="0">
                <a:solidFill>
                  <a:schemeClr val="tx1"/>
                </a:solidFill>
                <a:effectLst/>
                <a:latin typeface="+mn-lt"/>
                <a:ea typeface="+mn-ea"/>
                <a:cs typeface="+mn-cs"/>
              </a:rPr>
              <a:t>greatest risk to women’s safety.</a:t>
            </a:r>
            <a:endParaRPr lang="en-US"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8</a:t>
            </a:fld>
            <a:endParaRPr lang="en-GB"/>
          </a:p>
        </p:txBody>
      </p:sp>
    </p:spTree>
    <p:extLst>
      <p:ext uri="{BB962C8B-B14F-4D97-AF65-F5344CB8AC3E}">
        <p14:creationId xmlns:p14="http://schemas.microsoft.com/office/powerpoint/2010/main" val="282025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violence by </a:t>
            </a:r>
            <a:r>
              <a:rPr lang="en-US" b="1" dirty="0"/>
              <a:t>someone other than a partner </a:t>
            </a:r>
            <a:r>
              <a:rPr lang="en-US" dirty="0"/>
              <a:t>is less common, and there are far fewer survey data available on non-partner sexual violence. However, estimates are 7% for non-partner sexual violence globally. In high-income countries</a:t>
            </a:r>
            <a:r>
              <a:rPr lang="en-US" baseline="0" dirty="0"/>
              <a:t> (HIC) the estimate </a:t>
            </a:r>
            <a:r>
              <a:rPr lang="en-US" dirty="0"/>
              <a:t>is just above 12% and in Africa close to 12%. </a:t>
            </a:r>
          </a:p>
          <a:p>
            <a:endParaRPr lang="en-US" dirty="0"/>
          </a:p>
          <a:p>
            <a:r>
              <a:rPr lang="en-US" dirty="0"/>
              <a:t>More countries are collecting data on this form of violence in surveys so better estimates</a:t>
            </a:r>
            <a:r>
              <a:rPr lang="en-US" baseline="0" dirty="0"/>
              <a:t> should be possible in future, including for the </a:t>
            </a:r>
            <a:r>
              <a:rPr lang="en-US" dirty="0"/>
              <a:t>Eastern</a:t>
            </a:r>
            <a:r>
              <a:rPr lang="en-US" baseline="0" dirty="0"/>
              <a:t> </a:t>
            </a:r>
            <a:r>
              <a:rPr lang="en-US" dirty="0"/>
              <a:t>Mediterranean region, not shown here for lack of data. </a:t>
            </a:r>
          </a:p>
        </p:txBody>
      </p:sp>
      <p:sp>
        <p:nvSpPr>
          <p:cNvPr id="4" name="Slide Number Placeholder 3"/>
          <p:cNvSpPr>
            <a:spLocks noGrp="1"/>
          </p:cNvSpPr>
          <p:nvPr>
            <p:ph type="sldNum" sz="quarter" idx="10"/>
          </p:nvPr>
        </p:nvSpPr>
        <p:spPr/>
        <p:txBody>
          <a:bodyPr/>
          <a:lstStyle/>
          <a:p>
            <a:fld id="{36C9EBEB-0CBE-478D-9173-580607AF1F85}" type="slidenum">
              <a:rPr lang="en-GB" smtClean="0"/>
              <a:pPr/>
              <a:t>9</a:t>
            </a:fld>
            <a:endParaRPr lang="en-GB"/>
          </a:p>
        </p:txBody>
      </p:sp>
    </p:spTree>
    <p:extLst>
      <p:ext uri="{BB962C8B-B14F-4D97-AF65-F5344CB8AC3E}">
        <p14:creationId xmlns:p14="http://schemas.microsoft.com/office/powerpoint/2010/main" val="74117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If available, provide national or sub-national prevalence data for your country. These may be available through Demographic and Health Surveys (DHS) or other, equivalent national surveys on VAW.  Explain the figures and the forms of violence that are most common. </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C9EBEB-0CBE-478D-9173-580607AF1F85}" type="slidenum">
              <a:rPr lang="en-GB" smtClean="0"/>
              <a:pPr/>
              <a:t>10</a:t>
            </a:fld>
            <a:endParaRPr lang="en-GB"/>
          </a:p>
        </p:txBody>
      </p:sp>
    </p:spTree>
    <p:extLst>
      <p:ext uri="{BB962C8B-B14F-4D97-AF65-F5344CB8AC3E}">
        <p14:creationId xmlns:p14="http://schemas.microsoft.com/office/powerpoint/2010/main" val="1461966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a:xfrm>
            <a:off x="8135007" y="6356351"/>
            <a:ext cx="380342" cy="365125"/>
          </a:xfrm>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fld id="{2D8ED6E9-3817-564D-8B05-0796ED399B7D}" type="slidenum">
              <a:rPr lang="de-DE" smtClean="0"/>
              <a:pPr/>
              <a:t>‹#›</a:t>
            </a:fld>
            <a:endParaRPr lang="de-DE" dirty="0"/>
          </a:p>
        </p:txBody>
      </p:sp>
      <p:pic>
        <p:nvPicPr>
          <p:cNvPr id="9" name="Picture 8" descr="WHO logo">
            <a:extLst>
              <a:ext uri="{FF2B5EF4-FFF2-40B4-BE49-F238E27FC236}">
                <a16:creationId xmlns:a16="http://schemas.microsoft.com/office/drawing/2014/main" id="{BE5876D6-5FF0-6D46-94F0-320F159EFBC2}"/>
              </a:ext>
              <a:ext uri="{C183D7F6-B498-43B3-948B-1728B52AA6E4}">
                <adec:decorative xmlns:adec="http://schemas.microsoft.com/office/drawing/2017/decorative" val="0"/>
              </a:ext>
            </a:extLst>
          </p:cNvPr>
          <p:cNvPicPr/>
          <p:nvPr userDrawn="1"/>
        </p:nvPicPr>
        <p:blipFill>
          <a:blip r:embed="rId15"/>
          <a:stretch>
            <a:fillRect/>
          </a:stretch>
        </p:blipFill>
        <p:spPr>
          <a:xfrm>
            <a:off x="628649" y="6132671"/>
            <a:ext cx="619125" cy="633095"/>
          </a:xfrm>
          <a:prstGeom prst="rect">
            <a:avLst/>
          </a:prstGeom>
        </p:spPr>
      </p:pic>
      <p:sp>
        <p:nvSpPr>
          <p:cNvPr id="8" name="Footer Placeholder 4">
            <a:extLst>
              <a:ext uri="{FF2B5EF4-FFF2-40B4-BE49-F238E27FC236}">
                <a16:creationId xmlns:a16="http://schemas.microsoft.com/office/drawing/2014/main" id="{61797CCA-A462-5C43-A719-F4DE861DEF63}"/>
              </a:ext>
            </a:extLst>
          </p:cNvPr>
          <p:cNvSpPr txBox="1">
            <a:spLocks/>
          </p:cNvSpPr>
          <p:nvPr userDrawn="1"/>
        </p:nvSpPr>
        <p:spPr>
          <a:xfrm>
            <a:off x="1476208" y="6271617"/>
            <a:ext cx="6191583" cy="544513"/>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noProof="0"/>
              <a:t>Caring for women subjected to violence: A WHO curriculum for training health-care providers</a:t>
            </a:r>
            <a:br>
              <a:rPr lang="en-GB" noProof="0"/>
            </a:br>
            <a:r>
              <a:rPr lang="en-GB" noProof="0">
                <a:solidFill>
                  <a:srgbClr val="F57D22"/>
                </a:solidFill>
              </a:rPr>
              <a:t>Session 1: Understanding VAW as a public health problem</a:t>
            </a:r>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Qc_GHITvTmI"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10BE-18FE-794F-B47C-8BD56BF5690F}"/>
              </a:ext>
            </a:extLst>
          </p:cNvPr>
          <p:cNvSpPr>
            <a:spLocks noGrp="1"/>
          </p:cNvSpPr>
          <p:nvPr>
            <p:ph type="ctrTitle"/>
          </p:nvPr>
        </p:nvSpPr>
        <p:spPr>
          <a:xfrm>
            <a:off x="4838629" y="1249430"/>
            <a:ext cx="4105671" cy="1059729"/>
          </a:xfrm>
        </p:spPr>
        <p:txBody>
          <a:bodyPr/>
          <a:lstStyle/>
          <a:p>
            <a:r>
              <a:rPr lang="en-GB" dirty="0">
                <a:solidFill>
                  <a:schemeClr val="accent2"/>
                </a:solidFill>
              </a:rPr>
              <a:t>Session 1</a:t>
            </a:r>
          </a:p>
        </p:txBody>
      </p:sp>
      <p:sp>
        <p:nvSpPr>
          <p:cNvPr id="3" name="Subtitle 2">
            <a:extLst>
              <a:ext uri="{FF2B5EF4-FFF2-40B4-BE49-F238E27FC236}">
                <a16:creationId xmlns:a16="http://schemas.microsoft.com/office/drawing/2014/main" id="{AECF61CD-4E7D-BB4A-B22D-B1AE43B98506}"/>
              </a:ext>
            </a:extLst>
          </p:cNvPr>
          <p:cNvSpPr>
            <a:spLocks noGrp="1"/>
          </p:cNvSpPr>
          <p:nvPr>
            <p:ph type="subTitle" idx="1"/>
          </p:nvPr>
        </p:nvSpPr>
        <p:spPr>
          <a:xfrm>
            <a:off x="4838628" y="2379443"/>
            <a:ext cx="4105671" cy="3249400"/>
          </a:xfrm>
        </p:spPr>
        <p:txBody>
          <a:bodyPr>
            <a:normAutofit lnSpcReduction="10000"/>
          </a:bodyPr>
          <a:lstStyle/>
          <a:p>
            <a:r>
              <a:rPr lang="en-GB" sz="4800" dirty="0">
                <a:ea typeface="+mj-ea"/>
                <a:cs typeface="+mj-cs"/>
              </a:rPr>
              <a:t>Understanding violence against women as a public health problem</a:t>
            </a:r>
          </a:p>
        </p:txBody>
      </p:sp>
      <p:sp>
        <p:nvSpPr>
          <p:cNvPr id="5" name="Slide Number Placeholder 4">
            <a:extLst>
              <a:ext uri="{FF2B5EF4-FFF2-40B4-BE49-F238E27FC236}">
                <a16:creationId xmlns:a16="http://schemas.microsoft.com/office/drawing/2014/main" id="{D4AA3BB8-313C-9444-93AC-698C71CAE061}"/>
              </a:ext>
            </a:extLst>
          </p:cNvPr>
          <p:cNvSpPr>
            <a:spLocks noGrp="1"/>
          </p:cNvSpPr>
          <p:nvPr>
            <p:ph type="sldNum" sz="quarter" idx="12"/>
          </p:nvPr>
        </p:nvSpPr>
        <p:spPr/>
        <p:txBody>
          <a:bodyPr/>
          <a:lstStyle/>
          <a:p>
            <a:fld id="{2D8ED6E9-3817-564D-8B05-0796ED399B7D}" type="slidenum">
              <a:rPr lang="en-GB" smtClean="0"/>
              <a:t>1</a:t>
            </a:fld>
            <a:endParaRPr lang="en-GB"/>
          </a:p>
        </p:txBody>
      </p:sp>
    </p:spTree>
    <p:extLst>
      <p:ext uri="{BB962C8B-B14F-4D97-AF65-F5344CB8AC3E}">
        <p14:creationId xmlns:p14="http://schemas.microsoft.com/office/powerpoint/2010/main" val="74948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5D91-7EAF-3A47-B9D7-A27ED542CDEC}"/>
              </a:ext>
            </a:extLst>
          </p:cNvPr>
          <p:cNvSpPr>
            <a:spLocks noGrp="1"/>
          </p:cNvSpPr>
          <p:nvPr>
            <p:ph type="title"/>
          </p:nvPr>
        </p:nvSpPr>
        <p:spPr/>
        <p:txBody>
          <a:bodyPr/>
          <a:lstStyle/>
          <a:p>
            <a:r>
              <a:rPr lang="en-GB"/>
              <a:t>[Add local prevalence data]</a:t>
            </a:r>
          </a:p>
        </p:txBody>
      </p:sp>
      <p:sp>
        <p:nvSpPr>
          <p:cNvPr id="7" name="Content Placeholder 6">
            <a:extLst>
              <a:ext uri="{FF2B5EF4-FFF2-40B4-BE49-F238E27FC236}">
                <a16:creationId xmlns:a16="http://schemas.microsoft.com/office/drawing/2014/main" id="{F08E63C6-3B25-8B48-AB28-9D22D1FA6344}"/>
              </a:ext>
            </a:extLst>
          </p:cNvPr>
          <p:cNvSpPr>
            <a:spLocks noGrp="1"/>
          </p:cNvSpPr>
          <p:nvPr>
            <p:ph idx="1"/>
          </p:nvPr>
        </p:nvSpPr>
        <p:spPr>
          <a:xfrm>
            <a:off x="628650" y="1822259"/>
            <a:ext cx="7886700" cy="4354704"/>
          </a:xfrm>
        </p:spPr>
        <p:txBody>
          <a:bodyPr/>
          <a:lstStyle/>
          <a:p>
            <a:endParaRPr lang="en-GB"/>
          </a:p>
        </p:txBody>
      </p:sp>
      <p:sp>
        <p:nvSpPr>
          <p:cNvPr id="4" name="Slide Number Placeholder 3"/>
          <p:cNvSpPr>
            <a:spLocks noGrp="1"/>
          </p:cNvSpPr>
          <p:nvPr>
            <p:ph type="sldNum" sz="quarter" idx="12"/>
          </p:nvPr>
        </p:nvSpPr>
        <p:spPr/>
        <p:txBody>
          <a:bodyPr/>
          <a:lstStyle/>
          <a:p>
            <a:fld id="{4A069356-6056-9842-8E77-3CA35E672B2E}" type="slidenum">
              <a:rPr lang="en-GB" smtClean="0"/>
              <a:pPr/>
              <a:t>10</a:t>
            </a:fld>
            <a:endParaRPr lang="en-GB"/>
          </a:p>
        </p:txBody>
      </p:sp>
    </p:spTree>
    <p:extLst>
      <p:ext uri="{BB962C8B-B14F-4D97-AF65-F5344CB8AC3E}">
        <p14:creationId xmlns:p14="http://schemas.microsoft.com/office/powerpoint/2010/main" val="271614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5706903"/>
            <a:ext cx="9144000" cy="523220"/>
          </a:xfrm>
          <a:prstGeom prst="rect">
            <a:avLst/>
          </a:prstGeom>
          <a:noFill/>
        </p:spPr>
        <p:txBody>
          <a:bodyPr wrap="square" rtlCol="0">
            <a:spAutoFit/>
          </a:bodyPr>
          <a:lstStyle/>
          <a:p>
            <a:pPr algn="ctr"/>
            <a:r>
              <a:rPr lang="en-GB" sz="2800" b="1" dirty="0">
                <a:cs typeface="Avenir Next Condensed Demi Bold"/>
              </a:rPr>
              <a:t>Lifetime prevalence of partner violence by age</a:t>
            </a:r>
          </a:p>
        </p:txBody>
      </p:sp>
      <p:sp>
        <p:nvSpPr>
          <p:cNvPr id="10" name="Left Arrow 9"/>
          <p:cNvSpPr/>
          <p:nvPr/>
        </p:nvSpPr>
        <p:spPr>
          <a:xfrm>
            <a:off x="7691440" y="1212837"/>
            <a:ext cx="822960" cy="822960"/>
          </a:xfrm>
          <a:prstGeom prst="leftArrow">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1" name="Right Arrow 10"/>
          <p:cNvSpPr/>
          <p:nvPr/>
        </p:nvSpPr>
        <p:spPr>
          <a:xfrm>
            <a:off x="603624" y="1212837"/>
            <a:ext cx="822960" cy="822960"/>
          </a:xfrm>
          <a:prstGeom prst="rightArrow">
            <a:avLst/>
          </a:prstGeom>
          <a:solidFill>
            <a:schemeClr val="accent4"/>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3" name="Slide Number Placeholder 2">
            <a:extLst>
              <a:ext uri="{FF2B5EF4-FFF2-40B4-BE49-F238E27FC236}">
                <a16:creationId xmlns:a16="http://schemas.microsoft.com/office/drawing/2014/main" id="{E7DFEA9C-A46F-4491-85CD-F2C194FB2C11}"/>
              </a:ext>
            </a:extLst>
          </p:cNvPr>
          <p:cNvSpPr>
            <a:spLocks noGrp="1"/>
          </p:cNvSpPr>
          <p:nvPr>
            <p:ph type="sldNum" sz="quarter" idx="12"/>
          </p:nvPr>
        </p:nvSpPr>
        <p:spPr/>
        <p:txBody>
          <a:bodyPr/>
          <a:lstStyle/>
          <a:p>
            <a:fld id="{4A069356-6056-9842-8E77-3CA35E672B2E}" type="slidenum">
              <a:rPr lang="en-GB" smtClean="0"/>
              <a:pPr/>
              <a:t>11</a:t>
            </a:fld>
            <a:endParaRPr lang="en-GB" dirty="0"/>
          </a:p>
        </p:txBody>
      </p:sp>
      <p:sp>
        <p:nvSpPr>
          <p:cNvPr id="4" name="Title 3">
            <a:extLst>
              <a:ext uri="{FF2B5EF4-FFF2-40B4-BE49-F238E27FC236}">
                <a16:creationId xmlns:a16="http://schemas.microsoft.com/office/drawing/2014/main" id="{8D29E403-4B82-8C44-8FE9-3B6133BA4BB8}"/>
              </a:ext>
            </a:extLst>
          </p:cNvPr>
          <p:cNvSpPr>
            <a:spLocks noGrp="1"/>
          </p:cNvSpPr>
          <p:nvPr>
            <p:ph type="title" idx="4294967295"/>
          </p:nvPr>
        </p:nvSpPr>
        <p:spPr>
          <a:xfrm>
            <a:off x="629600" y="249369"/>
            <a:ext cx="7886700" cy="722312"/>
          </a:xfrm>
        </p:spPr>
        <p:txBody>
          <a:bodyPr>
            <a:noAutofit/>
          </a:bodyPr>
          <a:lstStyle/>
          <a:p>
            <a:r>
              <a:rPr lang="en-GB" sz="3600" dirty="0"/>
              <a:t>Violence starts early in women’s lives</a:t>
            </a:r>
          </a:p>
        </p:txBody>
      </p:sp>
      <p:graphicFrame>
        <p:nvGraphicFramePr>
          <p:cNvPr id="2" name="Table 1">
            <a:extLst>
              <a:ext uri="{FF2B5EF4-FFF2-40B4-BE49-F238E27FC236}">
                <a16:creationId xmlns:a16="http://schemas.microsoft.com/office/drawing/2014/main" id="{FE0BD4C4-CFFD-CA46-B9C2-4F13DD4D3606}"/>
              </a:ext>
            </a:extLst>
          </p:cNvPr>
          <p:cNvGraphicFramePr>
            <a:graphicFrameLocks noGrp="1"/>
          </p:cNvGraphicFramePr>
          <p:nvPr>
            <p:extLst>
              <p:ext uri="{D42A27DB-BD31-4B8C-83A1-F6EECF244321}">
                <p14:modId xmlns:p14="http://schemas.microsoft.com/office/powerpoint/2010/main" val="3619855231"/>
              </p:ext>
            </p:extLst>
          </p:nvPr>
        </p:nvGraphicFramePr>
        <p:xfrm>
          <a:off x="1524000" y="972477"/>
          <a:ext cx="6096000" cy="4754880"/>
        </p:xfrm>
        <a:graphic>
          <a:graphicData uri="http://schemas.openxmlformats.org/drawingml/2006/table">
            <a:tbl>
              <a:tblPr firstRow="1" bandRow="1">
                <a:tableStyleId>{72833802-FEF1-4C79-8D5D-14CF1EAF98D9}</a:tableStyleId>
              </a:tblPr>
              <a:tblGrid>
                <a:gridCol w="2032000">
                  <a:extLst>
                    <a:ext uri="{9D8B030D-6E8A-4147-A177-3AD203B41FA5}">
                      <a16:colId xmlns:a16="http://schemas.microsoft.com/office/drawing/2014/main" val="3421852290"/>
                    </a:ext>
                  </a:extLst>
                </a:gridCol>
                <a:gridCol w="2032000">
                  <a:extLst>
                    <a:ext uri="{9D8B030D-6E8A-4147-A177-3AD203B41FA5}">
                      <a16:colId xmlns:a16="http://schemas.microsoft.com/office/drawing/2014/main" val="3503879705"/>
                    </a:ext>
                  </a:extLst>
                </a:gridCol>
                <a:gridCol w="2032000">
                  <a:extLst>
                    <a:ext uri="{9D8B030D-6E8A-4147-A177-3AD203B41FA5}">
                      <a16:colId xmlns:a16="http://schemas.microsoft.com/office/drawing/2014/main" val="3556756247"/>
                    </a:ext>
                  </a:extLst>
                </a:gridCol>
              </a:tblGrid>
              <a:tr h="370840">
                <a:tc>
                  <a:txBody>
                    <a:bodyPr/>
                    <a:lstStyle/>
                    <a:p>
                      <a:pPr algn="ctr"/>
                      <a:r>
                        <a:rPr lang="en-US" sz="2000" b="1" dirty="0"/>
                        <a:t>Age group, years</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t>Prevalence, %</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t>95% CI, %</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60000681"/>
                  </a:ext>
                </a:extLst>
              </a:tr>
              <a:tr h="370840">
                <a:tc>
                  <a:txBody>
                    <a:bodyPr/>
                    <a:lstStyle/>
                    <a:p>
                      <a:pPr algn="ctr"/>
                      <a:r>
                        <a:rPr lang="en-US" sz="2000" b="1" dirty="0">
                          <a:solidFill>
                            <a:schemeClr val="tx1">
                              <a:lumMod val="65000"/>
                              <a:lumOff val="35000"/>
                            </a:schemeClr>
                          </a:solidFill>
                        </a:rPr>
                        <a:t>15 – 19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29.4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26.8 to 32.1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04785166"/>
                  </a:ext>
                </a:extLst>
              </a:tr>
              <a:tr h="370840">
                <a:tc>
                  <a:txBody>
                    <a:bodyPr/>
                    <a:lstStyle/>
                    <a:p>
                      <a:pPr algn="ctr"/>
                      <a:r>
                        <a:rPr lang="en-US" sz="2000" b="1" dirty="0">
                          <a:solidFill>
                            <a:schemeClr val="tx1">
                              <a:lumMod val="65000"/>
                              <a:lumOff val="35000"/>
                            </a:schemeClr>
                          </a:solidFill>
                        </a:rPr>
                        <a:t>20 – 24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31.6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29.2 to 33.9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86534411"/>
                  </a:ext>
                </a:extLst>
              </a:tr>
              <a:tr h="370840">
                <a:tc>
                  <a:txBody>
                    <a:bodyPr/>
                    <a:lstStyle/>
                    <a:p>
                      <a:pPr algn="ctr"/>
                      <a:r>
                        <a:rPr lang="en-US" sz="2000" b="1" dirty="0">
                          <a:solidFill>
                            <a:schemeClr val="tx1">
                              <a:lumMod val="65000"/>
                              <a:lumOff val="35000"/>
                            </a:schemeClr>
                          </a:solidFill>
                        </a:rPr>
                        <a:t>25 – 29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32.3</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30.0 to 34.6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528004343"/>
                  </a:ext>
                </a:extLst>
              </a:tr>
              <a:tr h="370840">
                <a:tc>
                  <a:txBody>
                    <a:bodyPr/>
                    <a:lstStyle/>
                    <a:p>
                      <a:pPr algn="ctr"/>
                      <a:r>
                        <a:rPr lang="en-US" sz="2000" b="1" dirty="0">
                          <a:solidFill>
                            <a:schemeClr val="tx1">
                              <a:lumMod val="65000"/>
                              <a:lumOff val="35000"/>
                            </a:schemeClr>
                          </a:solidFill>
                        </a:rPr>
                        <a:t>30 – 34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31.1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28.9 to 33.4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11350999"/>
                  </a:ext>
                </a:extLst>
              </a:tr>
              <a:tr h="370840">
                <a:tc>
                  <a:txBody>
                    <a:bodyPr/>
                    <a:lstStyle/>
                    <a:p>
                      <a:pPr algn="ctr"/>
                      <a:r>
                        <a:rPr lang="en-US" sz="2000" b="1" dirty="0">
                          <a:solidFill>
                            <a:schemeClr val="tx1">
                              <a:lumMod val="65000"/>
                              <a:lumOff val="35000"/>
                            </a:schemeClr>
                          </a:solidFill>
                        </a:rPr>
                        <a:t>35 – 39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36.6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30.0 to 43.2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152047997"/>
                  </a:ext>
                </a:extLst>
              </a:tr>
              <a:tr h="370840">
                <a:tc>
                  <a:txBody>
                    <a:bodyPr/>
                    <a:lstStyle/>
                    <a:p>
                      <a:pPr algn="ctr"/>
                      <a:r>
                        <a:rPr lang="en-US" sz="2000" b="1" dirty="0">
                          <a:solidFill>
                            <a:schemeClr val="tx1">
                              <a:lumMod val="65000"/>
                              <a:lumOff val="35000"/>
                            </a:schemeClr>
                          </a:solidFill>
                        </a:rPr>
                        <a:t>40 – 44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37.8</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30.7 to 44.9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468500755"/>
                  </a:ext>
                </a:extLst>
              </a:tr>
              <a:tr h="370840">
                <a:tc>
                  <a:txBody>
                    <a:bodyPr/>
                    <a:lstStyle/>
                    <a:p>
                      <a:pPr algn="ctr"/>
                      <a:r>
                        <a:rPr lang="en-US" sz="2000" b="1" dirty="0">
                          <a:solidFill>
                            <a:schemeClr val="tx1">
                              <a:lumMod val="65000"/>
                              <a:lumOff val="35000"/>
                            </a:schemeClr>
                          </a:solidFill>
                        </a:rPr>
                        <a:t>45 – 49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29.2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26.9 to 31.5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57301443"/>
                  </a:ext>
                </a:extLst>
              </a:tr>
              <a:tr h="370840">
                <a:tc>
                  <a:txBody>
                    <a:bodyPr/>
                    <a:lstStyle/>
                    <a:p>
                      <a:pPr algn="ctr"/>
                      <a:r>
                        <a:rPr lang="en-US" sz="2000" b="1" dirty="0">
                          <a:solidFill>
                            <a:schemeClr val="tx1">
                              <a:lumMod val="65000"/>
                              <a:lumOff val="35000"/>
                            </a:schemeClr>
                          </a:solidFill>
                        </a:rPr>
                        <a:t>50 – 54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25.5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18.6 to 32.4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611672290"/>
                  </a:ext>
                </a:extLst>
              </a:tr>
              <a:tr h="370840">
                <a:tc>
                  <a:txBody>
                    <a:bodyPr/>
                    <a:lstStyle/>
                    <a:p>
                      <a:pPr algn="ctr"/>
                      <a:r>
                        <a:rPr lang="en-US" sz="2000" b="1" dirty="0">
                          <a:solidFill>
                            <a:schemeClr val="tx1">
                              <a:lumMod val="65000"/>
                              <a:lumOff val="35000"/>
                            </a:schemeClr>
                          </a:solidFill>
                        </a:rPr>
                        <a:t>55 – 69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15.1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6.1 to 24.1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08416543"/>
                  </a:ext>
                </a:extLst>
              </a:tr>
              <a:tr h="370840">
                <a:tc>
                  <a:txBody>
                    <a:bodyPr/>
                    <a:lstStyle/>
                    <a:p>
                      <a:pPr algn="ctr"/>
                      <a:r>
                        <a:rPr lang="en-US" sz="2000" b="1" dirty="0">
                          <a:solidFill>
                            <a:schemeClr val="tx1">
                              <a:lumMod val="65000"/>
                              <a:lumOff val="35000"/>
                            </a:schemeClr>
                          </a:solidFill>
                        </a:rPr>
                        <a:t>60 – 64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19.6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9.6 to 29.5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0248175"/>
                  </a:ext>
                </a:extLst>
              </a:tr>
              <a:tr h="370840">
                <a:tc>
                  <a:txBody>
                    <a:bodyPr/>
                    <a:lstStyle/>
                    <a:p>
                      <a:pPr algn="ctr"/>
                      <a:r>
                        <a:rPr lang="en-US" sz="2000" b="1" dirty="0">
                          <a:solidFill>
                            <a:schemeClr val="tx1">
                              <a:lumMod val="65000"/>
                              <a:lumOff val="35000"/>
                            </a:schemeClr>
                          </a:solidFill>
                        </a:rPr>
                        <a:t>65 – 59</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22.2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2000" b="1" dirty="0">
                          <a:solidFill>
                            <a:schemeClr val="tx1">
                              <a:lumMod val="65000"/>
                              <a:lumOff val="35000"/>
                            </a:schemeClr>
                          </a:solidFill>
                        </a:rPr>
                        <a:t>12.8 to 31.6</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727227312"/>
                  </a:ext>
                </a:extLst>
              </a:tr>
            </a:tbl>
          </a:graphicData>
        </a:graphic>
      </p:graphicFrame>
    </p:spTree>
    <p:extLst>
      <p:ext uri="{BB962C8B-B14F-4D97-AF65-F5344CB8AC3E}">
        <p14:creationId xmlns:p14="http://schemas.microsoft.com/office/powerpoint/2010/main" val="400725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759105.jpg"/>
          <p:cNvPicPr>
            <a:picLocks noChangeAspect="1"/>
          </p:cNvPicPr>
          <p:nvPr/>
        </p:nvPicPr>
        <p:blipFill rotWithShape="1">
          <a:blip r:embed="rId3">
            <a:extLst>
              <a:ext uri="{28A0092B-C50C-407E-A947-70E740481C1C}">
                <a14:useLocalDpi xmlns:a14="http://schemas.microsoft.com/office/drawing/2010/main" val="0"/>
              </a:ext>
            </a:extLst>
          </a:blip>
          <a:srcRect r="11860"/>
          <a:stretch/>
        </p:blipFill>
        <p:spPr>
          <a:xfrm>
            <a:off x="0" y="0"/>
            <a:ext cx="9255125" cy="6985550"/>
          </a:xfrm>
          <a:prstGeom prst="rect">
            <a:avLst/>
          </a:prstGeom>
        </p:spPr>
      </p:pic>
      <p:sp>
        <p:nvSpPr>
          <p:cNvPr id="5" name="TextBox 4"/>
          <p:cNvSpPr txBox="1"/>
          <p:nvPr/>
        </p:nvSpPr>
        <p:spPr>
          <a:xfrm>
            <a:off x="116297" y="2297685"/>
            <a:ext cx="5270052" cy="2400657"/>
          </a:xfrm>
          <a:prstGeom prst="rect">
            <a:avLst/>
          </a:prstGeom>
          <a:noFill/>
        </p:spPr>
        <p:txBody>
          <a:bodyPr wrap="square" rtlCol="0">
            <a:spAutoFit/>
          </a:bodyPr>
          <a:lstStyle/>
          <a:p>
            <a:pPr>
              <a:spcBef>
                <a:spcPct val="20000"/>
              </a:spcBef>
              <a:buClr>
                <a:srgbClr val="006699"/>
              </a:buClr>
            </a:pPr>
            <a:r>
              <a:rPr lang="en-US" sz="3000" b="1" dirty="0">
                <a:solidFill>
                  <a:schemeClr val="bg1"/>
                </a:solidFill>
                <a:cs typeface="Avenir Next Condensed Regular"/>
              </a:rPr>
              <a:t>He hit me in the belly and made me miscarry two babies…. </a:t>
            </a:r>
            <a:br>
              <a:rPr lang="en-US" sz="3000" b="1" dirty="0">
                <a:solidFill>
                  <a:schemeClr val="bg1"/>
                </a:solidFill>
                <a:cs typeface="Avenir Next Condensed Regular"/>
              </a:rPr>
            </a:br>
            <a:r>
              <a:rPr lang="en-US" sz="3000" b="1" dirty="0">
                <a:solidFill>
                  <a:schemeClr val="bg1"/>
                </a:solidFill>
                <a:cs typeface="Avenir Next Condensed Regular"/>
              </a:rPr>
              <a:t>I went to the hospital with heavy bleeding and they cleaned me up.</a:t>
            </a:r>
          </a:p>
        </p:txBody>
      </p:sp>
      <p:sp>
        <p:nvSpPr>
          <p:cNvPr id="9" name="TextBox 8"/>
          <p:cNvSpPr txBox="1"/>
          <p:nvPr/>
        </p:nvSpPr>
        <p:spPr>
          <a:xfrm>
            <a:off x="116297" y="803607"/>
            <a:ext cx="1122034" cy="2400657"/>
          </a:xfrm>
          <a:prstGeom prst="rect">
            <a:avLst/>
          </a:prstGeom>
          <a:noFill/>
        </p:spPr>
        <p:txBody>
          <a:bodyPr wrap="square" rtlCol="0">
            <a:spAutoFit/>
          </a:bodyPr>
          <a:lstStyle/>
          <a:p>
            <a:r>
              <a:rPr lang="en-US" sz="15000" dirty="0">
                <a:solidFill>
                  <a:schemeClr val="bg1"/>
                </a:solidFill>
                <a:latin typeface="Times New Roman" pitchFamily="18" charset="0"/>
              </a:rPr>
              <a:t>“</a:t>
            </a:r>
          </a:p>
        </p:txBody>
      </p:sp>
      <p:sp>
        <p:nvSpPr>
          <p:cNvPr id="6" name="TextBox 5"/>
          <p:cNvSpPr txBox="1"/>
          <p:nvPr/>
        </p:nvSpPr>
        <p:spPr>
          <a:xfrm>
            <a:off x="158160" y="168773"/>
            <a:ext cx="8938803" cy="707886"/>
          </a:xfrm>
          <a:prstGeom prst="rect">
            <a:avLst/>
          </a:prstGeom>
          <a:noFill/>
        </p:spPr>
        <p:txBody>
          <a:bodyPr wrap="square" rtlCol="0">
            <a:spAutoFit/>
          </a:bodyPr>
          <a:lstStyle/>
          <a:p>
            <a:pPr algn="ctr"/>
            <a:r>
              <a:rPr lang="en-US" sz="4000" b="1" spc="-100" dirty="0">
                <a:solidFill>
                  <a:schemeClr val="accent6">
                    <a:lumMod val="60000"/>
                    <a:lumOff val="40000"/>
                  </a:schemeClr>
                </a:solidFill>
                <a:cs typeface="Avenir Next Condensed Demi Bold"/>
              </a:rPr>
              <a:t>HIGH levels of VIOLENCE during pregnancy</a:t>
            </a:r>
          </a:p>
        </p:txBody>
      </p:sp>
      <p:pic>
        <p:nvPicPr>
          <p:cNvPr id="7" name="Picture 6">
            <a:extLst>
              <a:ext uri="{FF2B5EF4-FFF2-40B4-BE49-F238E27FC236}">
                <a16:creationId xmlns:a16="http://schemas.microsoft.com/office/drawing/2014/main" id="{6AFDA1F5-F047-4B6C-A060-52083F987387}"/>
              </a:ext>
            </a:extLst>
          </p:cNvPr>
          <p:cNvPicPr>
            <a:picLocks noChangeAspect="1"/>
          </p:cNvPicPr>
          <p:nvPr/>
        </p:nvPicPr>
        <p:blipFill>
          <a:blip r:embed="rId4"/>
          <a:stretch>
            <a:fillRect/>
          </a:stretch>
        </p:blipFill>
        <p:spPr>
          <a:xfrm>
            <a:off x="520700" y="6207862"/>
            <a:ext cx="1815461" cy="553355"/>
          </a:xfrm>
          <a:prstGeom prst="rect">
            <a:avLst/>
          </a:prstGeom>
        </p:spPr>
      </p:pic>
      <p:sp>
        <p:nvSpPr>
          <p:cNvPr id="8" name="Rectangle 7">
            <a:extLst>
              <a:ext uri="{FF2B5EF4-FFF2-40B4-BE49-F238E27FC236}">
                <a16:creationId xmlns:a16="http://schemas.microsoft.com/office/drawing/2014/main" id="{A5E5FA84-DD29-FC44-B63B-D20B79199E7D}"/>
              </a:ext>
            </a:extLst>
          </p:cNvPr>
          <p:cNvSpPr/>
          <p:nvPr/>
        </p:nvSpPr>
        <p:spPr>
          <a:xfrm>
            <a:off x="586284" y="4698342"/>
            <a:ext cx="4016623" cy="461665"/>
          </a:xfrm>
          <a:prstGeom prst="rect">
            <a:avLst/>
          </a:prstGeom>
        </p:spPr>
        <p:txBody>
          <a:bodyPr wrap="square">
            <a:spAutoFit/>
          </a:bodyPr>
          <a:lstStyle/>
          <a:p>
            <a:pPr algn="r"/>
            <a:r>
              <a:rPr lang="en-US" sz="2400" b="1" i="1" dirty="0">
                <a:solidFill>
                  <a:schemeClr val="bg1"/>
                </a:solidFill>
                <a:cs typeface="Avenir Heavy Oblique"/>
              </a:rPr>
              <a:t>– Woman interviewed in Peru</a:t>
            </a:r>
          </a:p>
        </p:txBody>
      </p:sp>
    </p:spTree>
    <p:extLst>
      <p:ext uri="{BB962C8B-B14F-4D97-AF65-F5344CB8AC3E}">
        <p14:creationId xmlns:p14="http://schemas.microsoft.com/office/powerpoint/2010/main" val="2617843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C280E9-CB9F-754F-8209-049C8170D8BF}"/>
              </a:ext>
            </a:extLst>
          </p:cNvPr>
          <p:cNvSpPr>
            <a:spLocks noGrp="1"/>
          </p:cNvSpPr>
          <p:nvPr>
            <p:ph type="title"/>
          </p:nvPr>
        </p:nvSpPr>
        <p:spPr>
          <a:xfrm>
            <a:off x="628650" y="2533216"/>
            <a:ext cx="7886700" cy="1791567"/>
          </a:xfrm>
        </p:spPr>
        <p:txBody>
          <a:bodyPr/>
          <a:lstStyle/>
          <a:p>
            <a:r>
              <a:rPr lang="en-GB" dirty="0"/>
              <a:t>Health and socio-economic consequences</a:t>
            </a:r>
          </a:p>
        </p:txBody>
      </p:sp>
      <p:sp>
        <p:nvSpPr>
          <p:cNvPr id="4" name="Slide Number Placeholder 3">
            <a:extLst>
              <a:ext uri="{FF2B5EF4-FFF2-40B4-BE49-F238E27FC236}">
                <a16:creationId xmlns:a16="http://schemas.microsoft.com/office/drawing/2014/main" id="{A81CDBAD-74AC-4831-8B16-9DA9A13A70B1}"/>
              </a:ext>
            </a:extLst>
          </p:cNvPr>
          <p:cNvSpPr>
            <a:spLocks noGrp="1"/>
          </p:cNvSpPr>
          <p:nvPr>
            <p:ph type="sldNum" sz="quarter" idx="12"/>
          </p:nvPr>
        </p:nvSpPr>
        <p:spPr/>
        <p:txBody>
          <a:bodyPr/>
          <a:lstStyle/>
          <a:p>
            <a:fld id="{4A069356-6056-9842-8E77-3CA35E672B2E}" type="slidenum">
              <a:rPr lang="en-GB" smtClean="0"/>
              <a:pPr/>
              <a:t>13</a:t>
            </a:fld>
            <a:endParaRPr lang="en-GB"/>
          </a:p>
        </p:txBody>
      </p:sp>
    </p:spTree>
    <p:extLst>
      <p:ext uri="{BB962C8B-B14F-4D97-AF65-F5344CB8AC3E}">
        <p14:creationId xmlns:p14="http://schemas.microsoft.com/office/powerpoint/2010/main" val="119222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657E0715-E704-BA4A-93A3-1BB7AC659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0"/>
          <a:stretch/>
        </p:blipFill>
        <p:spPr bwMode="auto">
          <a:xfrm>
            <a:off x="1151045" y="457200"/>
            <a:ext cx="6913562" cy="628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3667D64-00AF-894A-9C86-43CE091B512C}"/>
              </a:ext>
            </a:extLst>
          </p:cNvPr>
          <p:cNvSpPr/>
          <p:nvPr/>
        </p:nvSpPr>
        <p:spPr>
          <a:xfrm>
            <a:off x="0" y="5735782"/>
            <a:ext cx="9144000" cy="11144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277" y="2260162"/>
            <a:ext cx="1708150" cy="11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901" y="2260162"/>
            <a:ext cx="151765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515" y="3412158"/>
            <a:ext cx="1368425" cy="84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1251" y="3593016"/>
            <a:ext cx="14033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9896" y="5941077"/>
            <a:ext cx="1873250"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6650" y="3626765"/>
            <a:ext cx="1712913" cy="6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0748" y="4269878"/>
            <a:ext cx="2009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2272" y="5942224"/>
            <a:ext cx="19272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2"/>
          </p:nvPr>
        </p:nvSpPr>
        <p:spPr/>
        <p:txBody>
          <a:bodyPr/>
          <a:lstStyle/>
          <a:p>
            <a:fld id="{4A069356-6056-9842-8E77-3CA35E672B2E}" type="slidenum">
              <a:rPr lang="en-US" smtClean="0"/>
              <a:pPr/>
              <a:t>14</a:t>
            </a:fld>
            <a:endParaRPr lang="en-US"/>
          </a:p>
        </p:txBody>
      </p:sp>
      <p:sp>
        <p:nvSpPr>
          <p:cNvPr id="17" name="Title 16">
            <a:extLst>
              <a:ext uri="{FF2B5EF4-FFF2-40B4-BE49-F238E27FC236}">
                <a16:creationId xmlns:a16="http://schemas.microsoft.com/office/drawing/2014/main" id="{16633407-3648-984C-BA4F-749168C545FE}"/>
              </a:ext>
            </a:extLst>
          </p:cNvPr>
          <p:cNvSpPr>
            <a:spLocks noGrp="1"/>
          </p:cNvSpPr>
          <p:nvPr>
            <p:ph type="title" idx="4294967295"/>
          </p:nvPr>
        </p:nvSpPr>
        <p:spPr>
          <a:xfrm>
            <a:off x="976159" y="35530"/>
            <a:ext cx="6913562" cy="636587"/>
          </a:xfrm>
        </p:spPr>
        <p:txBody>
          <a:bodyPr>
            <a:normAutofit/>
          </a:bodyPr>
          <a:lstStyle/>
          <a:p>
            <a:r>
              <a:rPr lang="en-GB" sz="3900" dirty="0"/>
              <a:t>Pathways &amp; health effects</a:t>
            </a:r>
          </a:p>
        </p:txBody>
      </p:sp>
      <p:pic>
        <p:nvPicPr>
          <p:cNvPr id="16" name="Picture 15">
            <a:extLst>
              <a:ext uri="{FF2B5EF4-FFF2-40B4-BE49-F238E27FC236}">
                <a16:creationId xmlns:a16="http://schemas.microsoft.com/office/drawing/2014/main" id="{0123CC3F-321C-4C01-A560-258B77C6AFD9}"/>
              </a:ext>
            </a:extLst>
          </p:cNvPr>
          <p:cNvPicPr>
            <a:picLocks noChangeAspect="1"/>
          </p:cNvPicPr>
          <p:nvPr/>
        </p:nvPicPr>
        <p:blipFill>
          <a:blip r:embed="rId12"/>
          <a:stretch>
            <a:fillRect/>
          </a:stretch>
        </p:blipFill>
        <p:spPr>
          <a:xfrm rot="16200000">
            <a:off x="-74292" y="5669129"/>
            <a:ext cx="1333204" cy="406362"/>
          </a:xfrm>
          <a:prstGeom prst="rect">
            <a:avLst/>
          </a:prstGeom>
        </p:spPr>
      </p:pic>
    </p:spTree>
    <p:extLst>
      <p:ext uri="{BB962C8B-B14F-4D97-AF65-F5344CB8AC3E}">
        <p14:creationId xmlns:p14="http://schemas.microsoft.com/office/powerpoint/2010/main" val="322273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2" name="Table 1"/>
          <p:cNvGraphicFramePr/>
          <p:nvPr>
            <p:extLst>
              <p:ext uri="{D42A27DB-BD31-4B8C-83A1-F6EECF244321}">
                <p14:modId xmlns:p14="http://schemas.microsoft.com/office/powerpoint/2010/main" val="3510247419"/>
              </p:ext>
            </p:extLst>
          </p:nvPr>
        </p:nvGraphicFramePr>
        <p:xfrm>
          <a:off x="522720" y="1371495"/>
          <a:ext cx="8146800" cy="4622800"/>
        </p:xfrm>
        <a:graphic>
          <a:graphicData uri="http://schemas.openxmlformats.org/drawingml/2006/table">
            <a:tbl>
              <a:tblPr/>
              <a:tblGrid>
                <a:gridCol w="1961280">
                  <a:extLst>
                    <a:ext uri="{9D8B030D-6E8A-4147-A177-3AD203B41FA5}">
                      <a16:colId xmlns:a16="http://schemas.microsoft.com/office/drawing/2014/main" val="20000"/>
                    </a:ext>
                  </a:extLst>
                </a:gridCol>
                <a:gridCol w="6185520">
                  <a:extLst>
                    <a:ext uri="{9D8B030D-6E8A-4147-A177-3AD203B41FA5}">
                      <a16:colId xmlns:a16="http://schemas.microsoft.com/office/drawing/2014/main" val="20001"/>
                    </a:ext>
                  </a:extLst>
                </a:gridCol>
              </a:tblGrid>
              <a:tr h="2264166">
                <a:tc>
                  <a:txBody>
                    <a:bodyPr/>
                    <a:lstStyle/>
                    <a:p>
                      <a:pPr>
                        <a:lnSpc>
                          <a:spcPct val="100000"/>
                        </a:lnSpc>
                        <a:spcBef>
                          <a:spcPts val="479"/>
                        </a:spcBef>
                      </a:pPr>
                      <a:r>
                        <a:rPr lang="en-GB" sz="2400" b="0" strike="noStrike" spc="-1" dirty="0">
                          <a:latin typeface="Calibri"/>
                        </a:rPr>
                        <a:t>Effects on children</a:t>
                      </a:r>
                      <a:endParaRPr lang="en-GB" sz="24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tc>
                  <a:txBody>
                    <a:bodyPr/>
                    <a:lstStyle/>
                    <a:p>
                      <a:pPr marL="174600" indent="-174240">
                        <a:lnSpc>
                          <a:spcPct val="100000"/>
                        </a:lnSpc>
                        <a:spcBef>
                          <a:spcPts val="360"/>
                        </a:spcBef>
                        <a:buClr>
                          <a:srgbClr val="000000"/>
                        </a:buClr>
                        <a:buFont typeface="Symbol" charset="2"/>
                        <a:buChar char=""/>
                      </a:pPr>
                      <a:r>
                        <a:rPr lang="en-GB" sz="1800" b="0" strike="noStrike" spc="-1" dirty="0">
                          <a:latin typeface="Calibri"/>
                        </a:rPr>
                        <a:t>Higher rates of infant mortality</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Behaviour problems</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Anxiety, depression, attempted suicide</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Poor school performance</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Experiencing or perpetrating violence as adults</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Physical injury or health complaints</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Lost productivity in adulthood</a:t>
                      </a:r>
                      <a:endParaRPr lang="en-GB" sz="18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extLst>
                  <a:ext uri="{0D108BD9-81ED-4DB2-BD59-A6C34878D82A}">
                    <a16:rowId xmlns:a16="http://schemas.microsoft.com/office/drawing/2014/main" val="10000"/>
                  </a:ext>
                </a:extLst>
              </a:tr>
              <a:tr h="993055">
                <a:tc>
                  <a:txBody>
                    <a:bodyPr/>
                    <a:lstStyle/>
                    <a:p>
                      <a:pPr>
                        <a:lnSpc>
                          <a:spcPct val="100000"/>
                        </a:lnSpc>
                        <a:spcBef>
                          <a:spcPts val="479"/>
                        </a:spcBef>
                      </a:pPr>
                      <a:r>
                        <a:rPr lang="en-GB" sz="2400" b="0" strike="noStrike" spc="-1">
                          <a:latin typeface="Calibri"/>
                        </a:rPr>
                        <a:t>Effects on families</a:t>
                      </a:r>
                      <a:endParaRPr lang="en-GB" sz="2400" b="0" strike="noStrike" spc="-1">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tc>
                  <a:txBody>
                    <a:bodyPr/>
                    <a:lstStyle/>
                    <a:p>
                      <a:pPr marL="174600" indent="-174240">
                        <a:lnSpc>
                          <a:spcPct val="100000"/>
                        </a:lnSpc>
                        <a:spcBef>
                          <a:spcPts val="360"/>
                        </a:spcBef>
                        <a:buClr>
                          <a:srgbClr val="000000"/>
                        </a:buClr>
                        <a:buFont typeface="Symbol" charset="2"/>
                        <a:buChar char=""/>
                      </a:pPr>
                      <a:r>
                        <a:rPr lang="en-GB" sz="1800" b="0" strike="noStrike" spc="-1">
                          <a:latin typeface="Calibri"/>
                        </a:rPr>
                        <a:t>Inability to work</a:t>
                      </a:r>
                      <a:endParaRPr lang="en-GB" sz="1800" b="0" strike="noStrike" spc="-1">
                        <a:latin typeface="Arial"/>
                      </a:endParaRPr>
                    </a:p>
                    <a:p>
                      <a:pPr marL="174600" indent="-174240">
                        <a:lnSpc>
                          <a:spcPct val="100000"/>
                        </a:lnSpc>
                        <a:spcBef>
                          <a:spcPts val="360"/>
                        </a:spcBef>
                        <a:buClr>
                          <a:srgbClr val="000000"/>
                        </a:buClr>
                        <a:buFont typeface="Symbol" charset="2"/>
                        <a:buChar char=""/>
                      </a:pPr>
                      <a:r>
                        <a:rPr lang="en-GB" sz="1800" b="0" strike="noStrike" spc="-1">
                          <a:latin typeface="Calibri"/>
                        </a:rPr>
                        <a:t>Lost wages and productivity</a:t>
                      </a:r>
                      <a:endParaRPr lang="en-GB" sz="1800" b="0" strike="noStrike" spc="-1">
                        <a:latin typeface="Arial"/>
                      </a:endParaRPr>
                    </a:p>
                    <a:p>
                      <a:pPr marL="174600" indent="-174240">
                        <a:lnSpc>
                          <a:spcPct val="100000"/>
                        </a:lnSpc>
                        <a:spcBef>
                          <a:spcPts val="360"/>
                        </a:spcBef>
                        <a:buClr>
                          <a:srgbClr val="000000"/>
                        </a:buClr>
                        <a:buFont typeface="Symbol" charset="2"/>
                        <a:buChar char=""/>
                      </a:pPr>
                      <a:r>
                        <a:rPr lang="en-GB" sz="1800" b="0" strike="noStrike" spc="-1">
                          <a:latin typeface="Calibri"/>
                        </a:rPr>
                        <a:t>Housing instability</a:t>
                      </a:r>
                      <a:endParaRPr lang="en-GB" sz="1800" b="0" strike="noStrike" spc="-1">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extLst>
                  <a:ext uri="{0D108BD9-81ED-4DB2-BD59-A6C34878D82A}">
                    <a16:rowId xmlns:a16="http://schemas.microsoft.com/office/drawing/2014/main" val="10001"/>
                  </a:ext>
                </a:extLst>
              </a:tr>
              <a:tr h="1214253">
                <a:tc>
                  <a:txBody>
                    <a:bodyPr/>
                    <a:lstStyle/>
                    <a:p>
                      <a:pPr>
                        <a:lnSpc>
                          <a:spcPct val="100000"/>
                        </a:lnSpc>
                        <a:spcBef>
                          <a:spcPts val="479"/>
                        </a:spcBef>
                      </a:pPr>
                      <a:r>
                        <a:rPr lang="en-GB" sz="2400" b="0" strike="noStrike" spc="-1" dirty="0">
                          <a:latin typeface="Calibri"/>
                        </a:rPr>
                        <a:t>Social and economic effects</a:t>
                      </a:r>
                      <a:endParaRPr lang="en-GB" sz="24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tc>
                  <a:txBody>
                    <a:bodyPr/>
                    <a:lstStyle/>
                    <a:p>
                      <a:pPr marL="174600" indent="-174240">
                        <a:lnSpc>
                          <a:spcPct val="100000"/>
                        </a:lnSpc>
                        <a:spcBef>
                          <a:spcPts val="360"/>
                        </a:spcBef>
                        <a:buClr>
                          <a:srgbClr val="000000"/>
                        </a:buClr>
                        <a:buFont typeface="Symbol" charset="2"/>
                        <a:buChar char=""/>
                      </a:pPr>
                      <a:r>
                        <a:rPr lang="en-GB" sz="1800" b="0" strike="noStrike" spc="-1" dirty="0">
                          <a:latin typeface="Calibri"/>
                        </a:rPr>
                        <a:t>Costs of services incurred by victims and families </a:t>
                      </a:r>
                      <a:br>
                        <a:rPr lang="en-GB" sz="1800" b="0" strike="noStrike" spc="-1" dirty="0">
                          <a:latin typeface="Calibri"/>
                        </a:rPr>
                      </a:br>
                      <a:r>
                        <a:rPr lang="en-GB" sz="1800" b="0" strike="noStrike" spc="-1" dirty="0">
                          <a:latin typeface="Calibri"/>
                        </a:rPr>
                        <a:t>(health, social, justice)</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Lost workplace productivity and costs to employers</a:t>
                      </a:r>
                      <a:endParaRPr lang="en-GB" sz="1800" b="0" strike="noStrike" spc="-1" dirty="0">
                        <a:latin typeface="Arial"/>
                      </a:endParaRPr>
                    </a:p>
                    <a:p>
                      <a:pPr marL="174600" indent="-174240">
                        <a:lnSpc>
                          <a:spcPct val="100000"/>
                        </a:lnSpc>
                        <a:spcBef>
                          <a:spcPts val="360"/>
                        </a:spcBef>
                        <a:buClr>
                          <a:srgbClr val="000000"/>
                        </a:buClr>
                        <a:buFont typeface="Symbol" charset="2"/>
                        <a:buChar char=""/>
                      </a:pPr>
                      <a:r>
                        <a:rPr lang="en-GB" sz="1800" b="0" strike="noStrike" spc="-1" dirty="0">
                          <a:latin typeface="Calibri"/>
                        </a:rPr>
                        <a:t>Perpetuation of violence</a:t>
                      </a:r>
                      <a:endParaRPr lang="en-GB" sz="1800" b="0" strike="noStrike" spc="-1" dirty="0">
                        <a:latin typeface="Arial"/>
                      </a:endParaRPr>
                    </a:p>
                  </a:txBody>
                  <a:tcPr>
                    <a:lnL w="12240">
                      <a:solidFill>
                        <a:srgbClr val="F79646"/>
                      </a:solidFill>
                    </a:lnL>
                    <a:lnR w="12240">
                      <a:solidFill>
                        <a:srgbClr val="F79646"/>
                      </a:solidFill>
                    </a:lnR>
                    <a:lnT w="12240">
                      <a:solidFill>
                        <a:srgbClr val="F79646"/>
                      </a:solidFill>
                    </a:lnT>
                    <a:lnB w="12240">
                      <a:solidFill>
                        <a:srgbClr val="F79646"/>
                      </a:solidFill>
                    </a:lnB>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253" name="CustomShape 2"/>
          <p:cNvSpPr/>
          <p:nvPr/>
        </p:nvSpPr>
        <p:spPr>
          <a:xfrm>
            <a:off x="235440" y="346363"/>
            <a:ext cx="8721360" cy="102513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ts val="3600"/>
              </a:lnSpc>
            </a:pPr>
            <a:r>
              <a:rPr lang="en-GB" sz="4000" b="1" strike="noStrike" spc="-1" dirty="0">
                <a:solidFill>
                  <a:schemeClr val="accent2"/>
                </a:solidFill>
                <a:latin typeface="Calibri"/>
              </a:rPr>
              <a:t>Inter-generational &amp;</a:t>
            </a:r>
            <a:br>
              <a:rPr lang="en-GB" sz="4000" b="1" strike="noStrike" spc="-1" dirty="0">
                <a:solidFill>
                  <a:schemeClr val="accent2"/>
                </a:solidFill>
                <a:latin typeface="Calibri"/>
              </a:rPr>
            </a:br>
            <a:r>
              <a:rPr lang="en-GB" sz="4000" b="1" strike="noStrike" spc="-1" dirty="0">
                <a:solidFill>
                  <a:schemeClr val="accent2"/>
                </a:solidFill>
                <a:latin typeface="Calibri"/>
              </a:rPr>
              <a:t>socio-economic consequences </a:t>
            </a:r>
            <a:endParaRPr lang="en-GB" sz="4000" b="0" strike="noStrike" spc="-1" dirty="0">
              <a:solidFill>
                <a:schemeClr val="accent2"/>
              </a:solidFill>
              <a:latin typeface="Arial"/>
            </a:endParaRPr>
          </a:p>
        </p:txBody>
      </p:sp>
      <p:sp>
        <p:nvSpPr>
          <p:cNvPr id="4" name="Slide Number Placeholder 3"/>
          <p:cNvSpPr>
            <a:spLocks noGrp="1"/>
          </p:cNvSpPr>
          <p:nvPr>
            <p:ph type="sldNum" sz="quarter" idx="12"/>
          </p:nvPr>
        </p:nvSpPr>
        <p:spPr/>
        <p:txBody>
          <a:bodyPr/>
          <a:lstStyle/>
          <a:p>
            <a:fld id="{4A069356-6056-9842-8E77-3CA35E672B2E}" type="slidenum">
              <a:rPr lang="en-US" smtClean="0"/>
              <a:pPr/>
              <a:t>15</a:t>
            </a:fld>
            <a:endParaRPr lang="en-US"/>
          </a:p>
        </p:txBody>
      </p:sp>
    </p:spTree>
    <p:extLst>
      <p:ext uri="{BB962C8B-B14F-4D97-AF65-F5344CB8AC3E}">
        <p14:creationId xmlns:p14="http://schemas.microsoft.com/office/powerpoint/2010/main" val="224585584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541801-CD98-BC4F-A15A-4606C7248D87}"/>
              </a:ext>
            </a:extLst>
          </p:cNvPr>
          <p:cNvSpPr>
            <a:spLocks noGrp="1"/>
          </p:cNvSpPr>
          <p:nvPr>
            <p:ph type="title"/>
          </p:nvPr>
        </p:nvSpPr>
        <p:spPr>
          <a:xfrm>
            <a:off x="628650" y="2434287"/>
            <a:ext cx="7886700" cy="1989425"/>
          </a:xfrm>
        </p:spPr>
        <p:txBody>
          <a:bodyPr>
            <a:normAutofit/>
          </a:bodyPr>
          <a:lstStyle/>
          <a:p>
            <a:r>
              <a:rPr lang="en-GB"/>
              <a:t>Role of health-care providers</a:t>
            </a:r>
          </a:p>
        </p:txBody>
      </p:sp>
      <p:sp>
        <p:nvSpPr>
          <p:cNvPr id="4" name="Slide Number Placeholder 3">
            <a:extLst>
              <a:ext uri="{FF2B5EF4-FFF2-40B4-BE49-F238E27FC236}">
                <a16:creationId xmlns:a16="http://schemas.microsoft.com/office/drawing/2014/main" id="{72F4EF94-D374-4847-B382-B9FA380BFFE9}"/>
              </a:ext>
            </a:extLst>
          </p:cNvPr>
          <p:cNvSpPr>
            <a:spLocks noGrp="1"/>
          </p:cNvSpPr>
          <p:nvPr>
            <p:ph type="sldNum" sz="quarter" idx="12"/>
          </p:nvPr>
        </p:nvSpPr>
        <p:spPr/>
        <p:txBody>
          <a:bodyPr/>
          <a:lstStyle/>
          <a:p>
            <a:fld id="{4A069356-6056-9842-8E77-3CA35E672B2E}" type="slidenum">
              <a:rPr lang="en-US" smtClean="0"/>
              <a:pPr/>
              <a:t>16</a:t>
            </a:fld>
            <a:endParaRPr lang="en-US"/>
          </a:p>
        </p:txBody>
      </p:sp>
    </p:spTree>
    <p:extLst>
      <p:ext uri="{BB962C8B-B14F-4D97-AF65-F5344CB8AC3E}">
        <p14:creationId xmlns:p14="http://schemas.microsoft.com/office/powerpoint/2010/main" val="181617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021" b="49791" l="1435" r="34437">
                        <a14:foregroundMark x1="23841" y1="20502" x2="23289" y2="28312"/>
                        <a14:foregroundMark x1="23289" y1="28312" x2="29249" y2="27894"/>
                        <a14:foregroundMark x1="29249" y1="27894" x2="29360" y2="20642"/>
                        <a14:foregroundMark x1="29360" y1="20642" x2="27925" y2="27755"/>
                        <a14:foregroundMark x1="27925" y1="27755" x2="24393" y2="32775"/>
                        <a14:foregroundMark x1="24393" y1="32775" x2="27263" y2="33473"/>
                        <a14:foregroundMark x1="30132" y1="36541" x2="30132" y2="23152"/>
                        <a14:foregroundMark x1="30132" y1="23152" x2="25497" y2="19386"/>
                        <a14:foregroundMark x1="26490" y1="36123" x2="21302" y2="35286"/>
                        <a14:foregroundMark x1="21302" y1="35286" x2="26600" y2="35565"/>
                        <a14:foregroundMark x1="26600" y1="35565" x2="26932" y2="35704"/>
                        <a14:foregroundMark x1="32450" y1="20084" x2="32009" y2="22734"/>
                        <a14:foregroundMark x1="27925" y1="20084" x2="27925" y2="20084"/>
                        <a14:foregroundMark x1="26821" y1="25802" x2="26821" y2="25802"/>
                        <a14:foregroundMark x1="27373" y1="25802" x2="28035" y2="25105"/>
                        <a14:foregroundMark x1="15784" y1="33333" x2="15453" y2="35704"/>
                        <a14:foregroundMark x1="3532" y1="28870" x2="1435" y2="35425"/>
                        <a14:foregroundMark x1="1435" y1="35425" x2="5298" y2="36123"/>
                        <a14:foregroundMark x1="6843" y1="48117" x2="13245" y2="49930"/>
                        <a14:foregroundMark x1="13245" y1="49930" x2="18212" y2="47838"/>
                        <a14:foregroundMark x1="23620" y1="34170" x2="23179" y2="29707"/>
                        <a14:foregroundMark x1="22627" y1="23570" x2="21192" y2="30823"/>
                        <a14:foregroundMark x1="21192" y1="30823" x2="21965" y2="32497"/>
                        <a14:foregroundMark x1="23510" y1="19386" x2="29801" y2="17852"/>
                        <a14:foregroundMark x1="29801" y1="17852" x2="31347" y2="28870"/>
                        <a14:foregroundMark x1="14901" y1="5439" x2="13907" y2="5021"/>
                        <a14:foregroundMark x1="34216" y1="26499" x2="34437" y2="30962"/>
                        <a14:foregroundMark x1="27925" y1="19526" x2="28035" y2="18689"/>
                        <a14:foregroundMark x1="15121" y1="34449" x2="11258" y2="34728"/>
                      </a14:backgroundRemoval>
                    </a14:imgEffect>
                  </a14:imgLayer>
                </a14:imgProps>
              </a:ext>
              <a:ext uri="{28A0092B-C50C-407E-A947-70E740481C1C}">
                <a14:useLocalDpi xmlns:a14="http://schemas.microsoft.com/office/drawing/2010/main" val="0"/>
              </a:ext>
            </a:extLst>
          </a:blip>
          <a:srcRect r="61642" b="46936"/>
          <a:stretch/>
        </p:blipFill>
        <p:spPr bwMode="auto">
          <a:xfrm>
            <a:off x="332372" y="-69048"/>
            <a:ext cx="3186545" cy="334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DDA7EBC-D2B2-4588-B28A-5DE140D6C3F6}"/>
              </a:ext>
            </a:extLst>
          </p:cNvPr>
          <p:cNvSpPr txBox="1"/>
          <p:nvPr/>
        </p:nvSpPr>
        <p:spPr>
          <a:xfrm>
            <a:off x="3507475" y="327546"/>
            <a:ext cx="5486400" cy="2554545"/>
          </a:xfrm>
          <a:prstGeom prst="rect">
            <a:avLst/>
          </a:prstGeom>
          <a:noFill/>
        </p:spPr>
        <p:txBody>
          <a:bodyPr wrap="square" rtlCol="0">
            <a:spAutoFit/>
          </a:bodyPr>
          <a:lstStyle/>
          <a:p>
            <a:r>
              <a:rPr lang="en-US" sz="3200" b="1" dirty="0">
                <a:solidFill>
                  <a:schemeClr val="accent2"/>
                </a:solidFill>
              </a:rPr>
              <a:t>Health providers and health systems have a critical role in supporting women, minimizing the impact of violence and preventing violence</a:t>
            </a:r>
          </a:p>
        </p:txBody>
      </p:sp>
      <p:sp>
        <p:nvSpPr>
          <p:cNvPr id="3" name="TextBox 2">
            <a:extLst>
              <a:ext uri="{FF2B5EF4-FFF2-40B4-BE49-F238E27FC236}">
                <a16:creationId xmlns:a16="http://schemas.microsoft.com/office/drawing/2014/main" id="{6CBDFD35-655A-4A97-9581-640D1542D40F}"/>
              </a:ext>
            </a:extLst>
          </p:cNvPr>
          <p:cNvSpPr txBox="1"/>
          <p:nvPr/>
        </p:nvSpPr>
        <p:spPr>
          <a:xfrm>
            <a:off x="332372" y="3132109"/>
            <a:ext cx="8222778" cy="3170099"/>
          </a:xfrm>
          <a:prstGeom prst="rect">
            <a:avLst/>
          </a:prstGeom>
          <a:noFill/>
        </p:spPr>
        <p:txBody>
          <a:bodyPr wrap="square" rtlCol="0">
            <a:spAutoFit/>
          </a:bodyPr>
          <a:lstStyle/>
          <a:p>
            <a:r>
              <a:rPr lang="en-US" sz="3100" b="1" dirty="0">
                <a:solidFill>
                  <a:schemeClr val="accent2"/>
                </a:solidFill>
              </a:rPr>
              <a:t>Why health systems?</a:t>
            </a:r>
          </a:p>
          <a:p>
            <a:pPr marL="285750" indent="-285750">
              <a:buFont typeface="Arial" panose="020B0604020202020204" pitchFamily="34" charset="0"/>
              <a:buChar char="•"/>
            </a:pPr>
            <a:r>
              <a:rPr lang="en-US" sz="2700" dirty="0"/>
              <a:t>Women and girls experiencing violence are more likely to use health services</a:t>
            </a:r>
          </a:p>
          <a:p>
            <a:pPr marL="285750" indent="-285750">
              <a:buFont typeface="Arial" panose="020B0604020202020204" pitchFamily="34" charset="0"/>
              <a:buChar char="•"/>
            </a:pPr>
            <a:r>
              <a:rPr lang="en-US" sz="2700" dirty="0"/>
              <a:t>Health-care providers are often women’s first point of professional contact</a:t>
            </a:r>
          </a:p>
          <a:p>
            <a:pPr marL="285750" indent="-285750">
              <a:buFont typeface="Arial" panose="020B0604020202020204" pitchFamily="34" charset="0"/>
              <a:buChar char="•"/>
            </a:pPr>
            <a:r>
              <a:rPr lang="en-US" sz="2700" dirty="0"/>
              <a:t>All women are likely to seek health services at some point in their lives</a:t>
            </a:r>
          </a:p>
        </p:txBody>
      </p:sp>
      <p:sp>
        <p:nvSpPr>
          <p:cNvPr id="6" name="Slide Number Placeholder 5">
            <a:extLst>
              <a:ext uri="{FF2B5EF4-FFF2-40B4-BE49-F238E27FC236}">
                <a16:creationId xmlns:a16="http://schemas.microsoft.com/office/drawing/2014/main" id="{F597E1A1-7776-4173-A797-1BBB3C3F3B0E}"/>
              </a:ext>
            </a:extLst>
          </p:cNvPr>
          <p:cNvSpPr>
            <a:spLocks noGrp="1"/>
          </p:cNvSpPr>
          <p:nvPr>
            <p:ph type="sldNum" sz="quarter" idx="12"/>
          </p:nvPr>
        </p:nvSpPr>
        <p:spPr/>
        <p:txBody>
          <a:bodyPr/>
          <a:lstStyle/>
          <a:p>
            <a:fld id="{4A069356-6056-9842-8E77-3CA35E672B2E}" type="slidenum">
              <a:rPr lang="en-US" smtClean="0"/>
              <a:pPr/>
              <a:t>17</a:t>
            </a:fld>
            <a:endParaRPr lang="en-US"/>
          </a:p>
        </p:txBody>
      </p:sp>
    </p:spTree>
    <p:extLst>
      <p:ext uri="{BB962C8B-B14F-4D97-AF65-F5344CB8AC3E}">
        <p14:creationId xmlns:p14="http://schemas.microsoft.com/office/powerpoint/2010/main" val="136687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082A5F-A9BE-1F40-95D4-8D0B111ABD71}" type="slidenum">
              <a:rPr lang="en-US" smtClean="0"/>
              <a:pPr/>
              <a:t>18</a:t>
            </a:fld>
            <a:endParaRPr lang="en-US" dirty="0"/>
          </a:p>
        </p:txBody>
      </p:sp>
      <p:sp>
        <p:nvSpPr>
          <p:cNvPr id="2" name="Title 1"/>
          <p:cNvSpPr>
            <a:spLocks noGrp="1"/>
          </p:cNvSpPr>
          <p:nvPr>
            <p:ph type="title" idx="4294967295"/>
          </p:nvPr>
        </p:nvSpPr>
        <p:spPr>
          <a:xfrm>
            <a:off x="628649" y="365125"/>
            <a:ext cx="7886700" cy="1325563"/>
          </a:xfrm>
        </p:spPr>
        <p:txBody>
          <a:bodyPr>
            <a:normAutofit fontScale="90000"/>
          </a:bodyPr>
          <a:lstStyle/>
          <a:p>
            <a:r>
              <a:rPr lang="en-US" b="1" dirty="0">
                <a:solidFill>
                  <a:schemeClr val="accent2"/>
                </a:solidFill>
              </a:rPr>
              <a:t>Why is the VAW response different? </a:t>
            </a:r>
            <a:br>
              <a:rPr lang="en-US" b="1" dirty="0">
                <a:solidFill>
                  <a:schemeClr val="accent2"/>
                </a:solidFill>
              </a:rPr>
            </a:br>
            <a:r>
              <a:rPr lang="en-US" b="1" dirty="0">
                <a:solidFill>
                  <a:schemeClr val="accent2"/>
                </a:solidFill>
              </a:rPr>
              <a:t>No magic pill</a:t>
            </a:r>
          </a:p>
        </p:txBody>
      </p:sp>
      <p:sp>
        <p:nvSpPr>
          <p:cNvPr id="3" name="Content Placeholder 2"/>
          <p:cNvSpPr>
            <a:spLocks noGrp="1"/>
          </p:cNvSpPr>
          <p:nvPr>
            <p:ph idx="4294967295"/>
          </p:nvPr>
        </p:nvSpPr>
        <p:spPr>
          <a:xfrm>
            <a:off x="628650" y="1690688"/>
            <a:ext cx="7886700" cy="4351338"/>
          </a:xfrm>
        </p:spPr>
        <p:txBody>
          <a:bodyPr>
            <a:noAutofit/>
          </a:bodyPr>
          <a:lstStyle/>
          <a:p>
            <a:pPr marL="0" indent="0">
              <a:buNone/>
            </a:pPr>
            <a:r>
              <a:rPr lang="en-US" sz="2800" dirty="0"/>
              <a:t>Needs may include:</a:t>
            </a:r>
          </a:p>
          <a:p>
            <a:r>
              <a:rPr lang="en-US" sz="2800" dirty="0"/>
              <a:t>Emotional support</a:t>
            </a:r>
          </a:p>
          <a:p>
            <a:r>
              <a:rPr lang="en-US" sz="2800" dirty="0"/>
              <a:t>Reassurance </a:t>
            </a:r>
          </a:p>
          <a:p>
            <a:r>
              <a:rPr lang="en-US" sz="2800" dirty="0"/>
              <a:t>Physical health care </a:t>
            </a:r>
          </a:p>
          <a:p>
            <a:r>
              <a:rPr lang="en-US" sz="2800" dirty="0"/>
              <a:t>Safety may be an ongoing concern </a:t>
            </a:r>
          </a:p>
          <a:p>
            <a:r>
              <a:rPr lang="en-US" sz="2800" dirty="0"/>
              <a:t>Referrals for other resources that the health system cannot provide </a:t>
            </a:r>
          </a:p>
          <a:p>
            <a:r>
              <a:rPr lang="en-US" sz="2800" dirty="0"/>
              <a:t>Help to feel more in control and able to make her own decisions </a:t>
            </a:r>
          </a:p>
        </p:txBody>
      </p:sp>
      <p:pic>
        <p:nvPicPr>
          <p:cNvPr id="6" name="Picture 5" descr="Slide2.png">
            <a:extLst>
              <a:ext uri="{FF2B5EF4-FFF2-40B4-BE49-F238E27FC236}">
                <a16:creationId xmlns:a16="http://schemas.microsoft.com/office/drawing/2014/main" id="{25CA4306-D6FB-4CDC-8170-83FDE020FB98}"/>
              </a:ext>
            </a:extLst>
          </p:cNvPr>
          <p:cNvPicPr>
            <a:picLocks noChangeAspect="1"/>
          </p:cNvPicPr>
          <p:nvPr/>
        </p:nvPicPr>
        <p:blipFill rotWithShape="1">
          <a:blip r:embed="rId3">
            <a:extLst>
              <a:ext uri="{28A0092B-C50C-407E-A947-70E740481C1C}">
                <a14:useLocalDpi xmlns:a14="http://schemas.microsoft.com/office/drawing/2010/main" val="0"/>
              </a:ext>
            </a:extLst>
          </a:blip>
          <a:srcRect l="14470"/>
          <a:stretch/>
        </p:blipFill>
        <p:spPr>
          <a:xfrm>
            <a:off x="5749844" y="1376363"/>
            <a:ext cx="2765505" cy="2877456"/>
          </a:xfrm>
          <a:prstGeom prst="rect">
            <a:avLst/>
          </a:prstGeom>
        </p:spPr>
      </p:pic>
    </p:spTree>
    <p:extLst>
      <p:ext uri="{BB962C8B-B14F-4D97-AF65-F5344CB8AC3E}">
        <p14:creationId xmlns:p14="http://schemas.microsoft.com/office/powerpoint/2010/main" val="3636962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ernidad Ecuador 834.jpg"/>
          <p:cNvPicPr>
            <a:picLocks noChangeAspect="1"/>
          </p:cNvPicPr>
          <p:nvPr/>
        </p:nvPicPr>
        <p:blipFill rotWithShape="1">
          <a:blip r:embed="rId3" cstate="print">
            <a:extLst>
              <a:ext uri="{28A0092B-C50C-407E-A947-70E740481C1C}">
                <a14:useLocalDpi xmlns:a14="http://schemas.microsoft.com/office/drawing/2010/main" val="0"/>
              </a:ext>
            </a:extLst>
          </a:blip>
          <a:srcRect l="30119" r="9798"/>
          <a:stretch/>
        </p:blipFill>
        <p:spPr>
          <a:xfrm>
            <a:off x="4901750" y="1272778"/>
            <a:ext cx="3392424" cy="3749438"/>
          </a:xfrm>
          <a:prstGeom prst="rect">
            <a:avLst/>
          </a:prstGeom>
        </p:spPr>
      </p:pic>
      <p:sp>
        <p:nvSpPr>
          <p:cNvPr id="3" name="Slide Number Placeholder 2">
            <a:extLst>
              <a:ext uri="{FF2B5EF4-FFF2-40B4-BE49-F238E27FC236}">
                <a16:creationId xmlns:a16="http://schemas.microsoft.com/office/drawing/2014/main" id="{8DC0CD16-571A-487A-BD1A-213C3CD2AD24}"/>
              </a:ext>
            </a:extLst>
          </p:cNvPr>
          <p:cNvSpPr>
            <a:spLocks noGrp="1"/>
          </p:cNvSpPr>
          <p:nvPr>
            <p:ph type="sldNum" sz="quarter" idx="12"/>
          </p:nvPr>
        </p:nvSpPr>
        <p:spPr/>
        <p:txBody>
          <a:bodyPr/>
          <a:lstStyle/>
          <a:p>
            <a:fld id="{4A069356-6056-9842-8E77-3CA35E672B2E}" type="slidenum">
              <a:rPr lang="en-GB" smtClean="0"/>
              <a:pPr/>
              <a:t>19</a:t>
            </a:fld>
            <a:endParaRPr lang="en-GB"/>
          </a:p>
        </p:txBody>
      </p:sp>
      <p:sp>
        <p:nvSpPr>
          <p:cNvPr id="6" name="Title 5">
            <a:extLst>
              <a:ext uri="{FF2B5EF4-FFF2-40B4-BE49-F238E27FC236}">
                <a16:creationId xmlns:a16="http://schemas.microsoft.com/office/drawing/2014/main" id="{8BE6AD21-2D88-A94E-9768-AA2A461222B8}"/>
              </a:ext>
            </a:extLst>
          </p:cNvPr>
          <p:cNvSpPr>
            <a:spLocks noGrp="1"/>
          </p:cNvSpPr>
          <p:nvPr>
            <p:ph type="title" idx="4294967295"/>
          </p:nvPr>
        </p:nvSpPr>
        <p:spPr>
          <a:xfrm>
            <a:off x="628649" y="444697"/>
            <a:ext cx="7886700" cy="709613"/>
          </a:xfrm>
        </p:spPr>
        <p:txBody>
          <a:bodyPr/>
          <a:lstStyle/>
          <a:p>
            <a:r>
              <a:rPr lang="en-GB" dirty="0"/>
              <a:t>Role of health-care providers</a:t>
            </a:r>
          </a:p>
        </p:txBody>
      </p:sp>
      <p:sp>
        <p:nvSpPr>
          <p:cNvPr id="9" name="Content Placeholder 8">
            <a:extLst>
              <a:ext uri="{FF2B5EF4-FFF2-40B4-BE49-F238E27FC236}">
                <a16:creationId xmlns:a16="http://schemas.microsoft.com/office/drawing/2014/main" id="{DBA1C1DA-BC43-8640-8BB4-B81BF6BE1AD8}"/>
              </a:ext>
            </a:extLst>
          </p:cNvPr>
          <p:cNvSpPr>
            <a:spLocks noGrp="1"/>
          </p:cNvSpPr>
          <p:nvPr>
            <p:ph idx="4294967295"/>
          </p:nvPr>
        </p:nvSpPr>
        <p:spPr>
          <a:xfrm>
            <a:off x="849826" y="1272778"/>
            <a:ext cx="7886700" cy="4846638"/>
          </a:xfrm>
        </p:spPr>
        <p:txBody>
          <a:bodyPr>
            <a:normAutofit/>
          </a:bodyPr>
          <a:lstStyle/>
          <a:p>
            <a:pPr marL="182880" indent="-457200">
              <a:spcAft>
                <a:spcPts val="600"/>
              </a:spcAft>
              <a:buClr>
                <a:srgbClr val="00B050"/>
              </a:buClr>
              <a:buFont typeface="Wingdings" panose="05000000000000000000" pitchFamily="2" charset="2"/>
              <a:buChar char="ü"/>
            </a:pPr>
            <a:r>
              <a:rPr lang="en-GB" dirty="0">
                <a:cs typeface="Avenir Next Condensed Regular"/>
              </a:rPr>
              <a:t>Do no harm</a:t>
            </a:r>
          </a:p>
          <a:p>
            <a:pPr marL="182880" indent="-457200">
              <a:spcAft>
                <a:spcPts val="600"/>
              </a:spcAft>
              <a:buClr>
                <a:srgbClr val="00B050"/>
              </a:buClr>
              <a:buFont typeface="Wingdings" panose="05000000000000000000" pitchFamily="2" charset="2"/>
              <a:buChar char="ü"/>
            </a:pPr>
            <a:r>
              <a:rPr lang="en-GB" dirty="0"/>
              <a:t>Identify violence</a:t>
            </a:r>
          </a:p>
          <a:p>
            <a:pPr marL="182880" indent="-457200">
              <a:spcAft>
                <a:spcPts val="600"/>
              </a:spcAft>
              <a:buClr>
                <a:srgbClr val="00B050"/>
              </a:buClr>
              <a:buFont typeface="Wingdings" panose="05000000000000000000" pitchFamily="2" charset="2"/>
              <a:buChar char="ü"/>
            </a:pPr>
            <a:r>
              <a:rPr lang="en-GB" dirty="0"/>
              <a:t>Empathic response</a:t>
            </a:r>
          </a:p>
          <a:p>
            <a:pPr marL="182880" indent="-457200">
              <a:spcAft>
                <a:spcPts val="600"/>
              </a:spcAft>
              <a:buClr>
                <a:srgbClr val="00B050"/>
              </a:buClr>
              <a:buFont typeface="Wingdings" panose="05000000000000000000" pitchFamily="2" charset="2"/>
              <a:buChar char="ü"/>
            </a:pPr>
            <a:r>
              <a:rPr lang="en-GB" dirty="0"/>
              <a:t>Clinical care</a:t>
            </a:r>
          </a:p>
          <a:p>
            <a:pPr marL="182880" indent="-457200">
              <a:spcAft>
                <a:spcPts val="600"/>
              </a:spcAft>
              <a:buClr>
                <a:srgbClr val="00B050"/>
              </a:buClr>
              <a:buFont typeface="Wingdings" panose="05000000000000000000" pitchFamily="2" charset="2"/>
              <a:buChar char="ü"/>
            </a:pPr>
            <a:r>
              <a:rPr lang="en-GB" dirty="0"/>
              <a:t>Referrals as needed</a:t>
            </a:r>
          </a:p>
          <a:p>
            <a:pPr marL="182880" indent="-457200">
              <a:spcAft>
                <a:spcPts val="600"/>
              </a:spcAft>
              <a:buClr>
                <a:srgbClr val="00B050"/>
              </a:buClr>
              <a:buFont typeface="Wingdings" panose="05000000000000000000" pitchFamily="2" charset="2"/>
              <a:buChar char="ü"/>
            </a:pPr>
            <a:r>
              <a:rPr lang="en-GB" dirty="0"/>
              <a:t>Documentation</a:t>
            </a:r>
          </a:p>
          <a:p>
            <a:pPr marL="182880" indent="-457200">
              <a:spcAft>
                <a:spcPts val="600"/>
              </a:spcAft>
              <a:buClr>
                <a:srgbClr val="00B050"/>
              </a:buClr>
              <a:buFont typeface="Wingdings" panose="05000000000000000000" pitchFamily="2" charset="2"/>
              <a:buChar char="ü"/>
            </a:pPr>
            <a:r>
              <a:rPr lang="en-GB" dirty="0"/>
              <a:t>Medico-legal evidence</a:t>
            </a:r>
          </a:p>
          <a:p>
            <a:pPr marL="182880" indent="-457200">
              <a:spcAft>
                <a:spcPts val="600"/>
              </a:spcAft>
              <a:buClr>
                <a:srgbClr val="00B050"/>
              </a:buClr>
              <a:buFont typeface="Wingdings" panose="05000000000000000000" pitchFamily="2" charset="2"/>
              <a:buChar char="ü"/>
            </a:pPr>
            <a:r>
              <a:rPr lang="en-GB" dirty="0"/>
              <a:t>Advocacy as community role models</a:t>
            </a:r>
          </a:p>
        </p:txBody>
      </p:sp>
    </p:spTree>
    <p:extLst>
      <p:ext uri="{BB962C8B-B14F-4D97-AF65-F5344CB8AC3E}">
        <p14:creationId xmlns:p14="http://schemas.microsoft.com/office/powerpoint/2010/main" val="3772442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Learning objective</a:t>
            </a:r>
          </a:p>
        </p:txBody>
      </p:sp>
      <p:sp>
        <p:nvSpPr>
          <p:cNvPr id="3" name="Content Placeholder 2"/>
          <p:cNvSpPr>
            <a:spLocks noGrp="1"/>
          </p:cNvSpPr>
          <p:nvPr>
            <p:ph idx="1"/>
          </p:nvPr>
        </p:nvSpPr>
        <p:spPr>
          <a:xfrm>
            <a:off x="628650" y="1690687"/>
            <a:ext cx="7886700" cy="4486276"/>
          </a:xfrm>
        </p:spPr>
        <p:txBody>
          <a:bodyPr>
            <a:noAutofit/>
          </a:bodyPr>
          <a:lstStyle/>
          <a:p>
            <a:pPr marL="0" indent="0">
              <a:spcBef>
                <a:spcPts val="600"/>
              </a:spcBef>
              <a:spcAft>
                <a:spcPts val="600"/>
              </a:spcAft>
              <a:buNone/>
            </a:pPr>
            <a:r>
              <a:rPr lang="en-GB" sz="2800" dirty="0"/>
              <a:t>Demonstrate general knowledge of VAW as a public health problem</a:t>
            </a:r>
            <a:endParaRPr lang="en-US" sz="2800" dirty="0"/>
          </a:p>
          <a:p>
            <a:pPr marL="0" indent="0">
              <a:spcBef>
                <a:spcPts val="600"/>
              </a:spcBef>
              <a:spcAft>
                <a:spcPts val="600"/>
              </a:spcAft>
              <a:buNone/>
            </a:pPr>
            <a:r>
              <a:rPr lang="en-GB" sz="2800" b="1" dirty="0"/>
              <a:t>Competencies</a:t>
            </a:r>
            <a:endParaRPr lang="en-US" sz="2800" dirty="0"/>
          </a:p>
          <a:p>
            <a:pPr lvl="0">
              <a:spcBef>
                <a:spcPts val="600"/>
              </a:spcBef>
              <a:spcAft>
                <a:spcPts val="600"/>
              </a:spcAft>
            </a:pPr>
            <a:r>
              <a:rPr lang="en-GB" sz="2800" dirty="0"/>
              <a:t>Know the epidemiology of VAW</a:t>
            </a:r>
            <a:endParaRPr lang="en-US" sz="2800" dirty="0"/>
          </a:p>
          <a:p>
            <a:pPr lvl="0">
              <a:spcBef>
                <a:spcPts val="600"/>
              </a:spcBef>
              <a:spcAft>
                <a:spcPts val="600"/>
              </a:spcAft>
            </a:pPr>
            <a:r>
              <a:rPr lang="en-GB" sz="2800" dirty="0"/>
              <a:t>Describe the health consequences of VAW</a:t>
            </a:r>
          </a:p>
          <a:p>
            <a:pPr>
              <a:spcBef>
                <a:spcPts val="600"/>
              </a:spcBef>
              <a:spcAft>
                <a:spcPts val="600"/>
              </a:spcAft>
            </a:pPr>
            <a:r>
              <a:rPr lang="en-GB" sz="2800" dirty="0"/>
              <a:t>Understand the role and limitations of providers in responding to </a:t>
            </a:r>
            <a:r>
              <a:rPr lang="en-US" sz="2800" dirty="0"/>
              <a:t>VAW</a:t>
            </a:r>
          </a:p>
          <a:p>
            <a:pPr>
              <a:spcBef>
                <a:spcPts val="600"/>
              </a:spcBef>
              <a:spcAft>
                <a:spcPts val="600"/>
              </a:spcAft>
            </a:pPr>
            <a:r>
              <a:rPr lang="en-US" sz="2800" dirty="0"/>
              <a:t>Know about WHO guidelines and tools to respond to VAW</a:t>
            </a:r>
          </a:p>
          <a:p>
            <a:pPr lvl="0"/>
            <a:endParaRPr lang="en-US" sz="2800" b="1" dirty="0"/>
          </a:p>
          <a:p>
            <a:pPr marL="0" indent="0">
              <a:buNone/>
            </a:pPr>
            <a:endParaRPr lang="en-US" sz="2800" dirty="0"/>
          </a:p>
        </p:txBody>
      </p:sp>
      <p:sp>
        <p:nvSpPr>
          <p:cNvPr id="5" name="Slide Number Placeholder 4"/>
          <p:cNvSpPr>
            <a:spLocks noGrp="1"/>
          </p:cNvSpPr>
          <p:nvPr>
            <p:ph type="sldNum" sz="quarter" idx="12"/>
          </p:nvPr>
        </p:nvSpPr>
        <p:spPr/>
        <p:txBody>
          <a:bodyPr/>
          <a:lstStyle/>
          <a:p>
            <a:fld id="{4A069356-6056-9842-8E77-3CA35E672B2E}" type="slidenum">
              <a:rPr lang="en-US" smtClean="0"/>
              <a:pPr/>
              <a:t>2</a:t>
            </a:fld>
            <a:endParaRPr lang="en-US"/>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1635" y="454684"/>
            <a:ext cx="1420261" cy="1146445"/>
          </a:xfrm>
          <a:prstGeom prst="rect">
            <a:avLst/>
          </a:prstGeom>
          <a:noFill/>
          <a:ln>
            <a:noFill/>
          </a:ln>
        </p:spPr>
      </p:pic>
    </p:spTree>
    <p:extLst>
      <p:ext uri="{BB962C8B-B14F-4D97-AF65-F5344CB8AC3E}">
        <p14:creationId xmlns:p14="http://schemas.microsoft.com/office/powerpoint/2010/main" val="1313419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AB809D-563C-4E4C-8E88-2F6E2EBF8A85}"/>
              </a:ext>
            </a:extLst>
          </p:cNvPr>
          <p:cNvSpPr>
            <a:spLocks noGrp="1"/>
          </p:cNvSpPr>
          <p:nvPr>
            <p:ph type="title"/>
          </p:nvPr>
        </p:nvSpPr>
        <p:spPr>
          <a:xfrm>
            <a:off x="556779" y="320674"/>
            <a:ext cx="8030441" cy="1325563"/>
          </a:xfrm>
        </p:spPr>
        <p:txBody>
          <a:bodyPr>
            <a:normAutofit/>
          </a:bodyPr>
          <a:lstStyle/>
          <a:p>
            <a:r>
              <a:rPr lang="en-GB"/>
              <a:t>Providers are NOT responsible for</a:t>
            </a:r>
          </a:p>
        </p:txBody>
      </p:sp>
      <p:sp>
        <p:nvSpPr>
          <p:cNvPr id="8" name="Content Placeholder 7">
            <a:extLst>
              <a:ext uri="{FF2B5EF4-FFF2-40B4-BE49-F238E27FC236}">
                <a16:creationId xmlns:a16="http://schemas.microsoft.com/office/drawing/2014/main" id="{CACD9F88-B773-BA48-A5B1-C25EE289895C}"/>
              </a:ext>
            </a:extLst>
          </p:cNvPr>
          <p:cNvSpPr>
            <a:spLocks noGrp="1"/>
          </p:cNvSpPr>
          <p:nvPr>
            <p:ph idx="1"/>
          </p:nvPr>
        </p:nvSpPr>
        <p:spPr/>
        <p:txBody>
          <a:bodyPr/>
          <a:lstStyle/>
          <a:p>
            <a:pPr marL="800100" lvl="1" indent="-342900">
              <a:spcAft>
                <a:spcPts val="600"/>
              </a:spcAft>
            </a:pPr>
            <a:r>
              <a:rPr lang="en-GB" sz="3200"/>
              <a:t>Solving violence-related issues</a:t>
            </a:r>
          </a:p>
          <a:p>
            <a:pPr marL="800100" lvl="1" indent="-342900">
              <a:spcAft>
                <a:spcPts val="600"/>
              </a:spcAft>
            </a:pPr>
            <a:r>
              <a:rPr lang="en-GB" sz="3200"/>
              <a:t>Addressing all violence-related needs</a:t>
            </a:r>
          </a:p>
          <a:p>
            <a:pPr marL="800100" lvl="1" indent="-342900">
              <a:spcAft>
                <a:spcPts val="600"/>
              </a:spcAft>
            </a:pPr>
            <a:r>
              <a:rPr lang="en-GB" sz="3200"/>
              <a:t>Addressing all aspects of treatment, care &amp; support in one consultation</a:t>
            </a:r>
          </a:p>
        </p:txBody>
      </p:sp>
      <p:sp>
        <p:nvSpPr>
          <p:cNvPr id="3" name="Slide Number Placeholder 2"/>
          <p:cNvSpPr>
            <a:spLocks noGrp="1"/>
          </p:cNvSpPr>
          <p:nvPr>
            <p:ph type="sldNum" sz="quarter" idx="12"/>
          </p:nvPr>
        </p:nvSpPr>
        <p:spPr/>
        <p:txBody>
          <a:bodyPr/>
          <a:lstStyle/>
          <a:p>
            <a:fld id="{4A069356-6056-9842-8E77-3CA35E672B2E}" type="slidenum">
              <a:rPr lang="en-GB" smtClean="0"/>
              <a:pPr/>
              <a:t>20</a:t>
            </a:fld>
            <a:endParaRPr lang="en-GB"/>
          </a:p>
        </p:txBody>
      </p:sp>
    </p:spTree>
    <p:extLst>
      <p:ext uri="{BB962C8B-B14F-4D97-AF65-F5344CB8AC3E}">
        <p14:creationId xmlns:p14="http://schemas.microsoft.com/office/powerpoint/2010/main" val="1206774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4445AE-A465-6F48-808D-215BC0BB1D1B}"/>
              </a:ext>
            </a:extLst>
          </p:cNvPr>
          <p:cNvSpPr>
            <a:spLocks noGrp="1"/>
          </p:cNvSpPr>
          <p:nvPr>
            <p:ph type="title"/>
          </p:nvPr>
        </p:nvSpPr>
        <p:spPr>
          <a:xfrm>
            <a:off x="629841" y="365126"/>
            <a:ext cx="7886700" cy="823913"/>
          </a:xfrm>
        </p:spPr>
        <p:txBody>
          <a:bodyPr/>
          <a:lstStyle/>
          <a:p>
            <a:r>
              <a:rPr lang="en-GB"/>
              <a:t>Ignoring violence can do harm</a:t>
            </a:r>
          </a:p>
        </p:txBody>
      </p:sp>
      <p:sp>
        <p:nvSpPr>
          <p:cNvPr id="6" name="Text Placeholder 5">
            <a:extLst>
              <a:ext uri="{FF2B5EF4-FFF2-40B4-BE49-F238E27FC236}">
                <a16:creationId xmlns:a16="http://schemas.microsoft.com/office/drawing/2014/main" id="{EEB6298F-8DA7-9C4E-BC14-44BA21F5B943}"/>
              </a:ext>
            </a:extLst>
          </p:cNvPr>
          <p:cNvSpPr>
            <a:spLocks noGrp="1"/>
          </p:cNvSpPr>
          <p:nvPr>
            <p:ph type="body" idx="1"/>
          </p:nvPr>
        </p:nvSpPr>
        <p:spPr>
          <a:xfrm>
            <a:off x="627459" y="1204344"/>
            <a:ext cx="3014491" cy="492124"/>
          </a:xfrm>
        </p:spPr>
        <p:txBody>
          <a:bodyPr/>
          <a:lstStyle/>
          <a:p>
            <a:r>
              <a:rPr lang="en-GB">
                <a:solidFill>
                  <a:schemeClr val="accent6"/>
                </a:solidFill>
              </a:rPr>
              <a:t>Provider behaviour</a:t>
            </a:r>
          </a:p>
        </p:txBody>
      </p:sp>
      <p:sp>
        <p:nvSpPr>
          <p:cNvPr id="7" name="Content Placeholder 6">
            <a:extLst>
              <a:ext uri="{FF2B5EF4-FFF2-40B4-BE49-F238E27FC236}">
                <a16:creationId xmlns:a16="http://schemas.microsoft.com/office/drawing/2014/main" id="{DDEC80B4-04E7-AA48-9C0C-BC5E4598E33B}"/>
              </a:ext>
            </a:extLst>
          </p:cNvPr>
          <p:cNvSpPr>
            <a:spLocks noGrp="1"/>
          </p:cNvSpPr>
          <p:nvPr>
            <p:ph sz="half" idx="2"/>
          </p:nvPr>
        </p:nvSpPr>
        <p:spPr>
          <a:xfrm>
            <a:off x="532273" y="1747262"/>
            <a:ext cx="3356804" cy="4511676"/>
          </a:xfrm>
        </p:spPr>
        <p:txBody>
          <a:bodyPr>
            <a:noAutofit/>
          </a:bodyPr>
          <a:lstStyle/>
          <a:p>
            <a:r>
              <a:rPr lang="en-GB" sz="2200" dirty="0"/>
              <a:t>Blames or disrespects women or girls</a:t>
            </a:r>
          </a:p>
          <a:p>
            <a:r>
              <a:rPr lang="en-GB" sz="2200" dirty="0"/>
              <a:t>Doesn’t recognize VAW behind chronic or recurring conditions</a:t>
            </a:r>
          </a:p>
          <a:p>
            <a:r>
              <a:rPr lang="en-GB" sz="2200" dirty="0"/>
              <a:t>Fails to provide post-rape care or address VAW in FP, STI/HIV care</a:t>
            </a:r>
          </a:p>
          <a:p>
            <a:r>
              <a:rPr lang="en-GB" sz="2200" dirty="0"/>
              <a:t>Breaches privacy or confidentiality</a:t>
            </a:r>
          </a:p>
          <a:p>
            <a:r>
              <a:rPr lang="en-GB" sz="2200" dirty="0"/>
              <a:t>Ignores signs of fear or emotional distress</a:t>
            </a:r>
          </a:p>
          <a:p>
            <a:endParaRPr lang="en-GB" sz="2200" dirty="0"/>
          </a:p>
        </p:txBody>
      </p:sp>
      <p:sp>
        <p:nvSpPr>
          <p:cNvPr id="8" name="Text Placeholder 7">
            <a:extLst>
              <a:ext uri="{FF2B5EF4-FFF2-40B4-BE49-F238E27FC236}">
                <a16:creationId xmlns:a16="http://schemas.microsoft.com/office/drawing/2014/main" id="{03E765F7-821B-5842-A8CF-D3CEB47437E4}"/>
              </a:ext>
            </a:extLst>
          </p:cNvPr>
          <p:cNvSpPr>
            <a:spLocks noGrp="1"/>
          </p:cNvSpPr>
          <p:nvPr>
            <p:ph type="body" sz="quarter" idx="3"/>
          </p:nvPr>
        </p:nvSpPr>
        <p:spPr>
          <a:xfrm>
            <a:off x="5026387" y="1185863"/>
            <a:ext cx="3356804" cy="492124"/>
          </a:xfrm>
        </p:spPr>
        <p:txBody>
          <a:bodyPr/>
          <a:lstStyle/>
          <a:p>
            <a:r>
              <a:rPr lang="en-GB">
                <a:solidFill>
                  <a:schemeClr val="accent6"/>
                </a:solidFill>
              </a:rPr>
              <a:t>Possible consequences</a:t>
            </a:r>
          </a:p>
        </p:txBody>
      </p:sp>
      <p:sp>
        <p:nvSpPr>
          <p:cNvPr id="9" name="Content Placeholder 8">
            <a:extLst>
              <a:ext uri="{FF2B5EF4-FFF2-40B4-BE49-F238E27FC236}">
                <a16:creationId xmlns:a16="http://schemas.microsoft.com/office/drawing/2014/main" id="{FC838F75-0EC6-1649-839B-AE6718C7D266}"/>
              </a:ext>
            </a:extLst>
          </p:cNvPr>
          <p:cNvSpPr>
            <a:spLocks noGrp="1"/>
          </p:cNvSpPr>
          <p:nvPr>
            <p:ph sz="quarter" idx="4"/>
          </p:nvPr>
        </p:nvSpPr>
        <p:spPr>
          <a:xfrm>
            <a:off x="4893038" y="1677987"/>
            <a:ext cx="3849180" cy="4511676"/>
          </a:xfrm>
        </p:spPr>
        <p:txBody>
          <a:bodyPr>
            <a:noAutofit/>
          </a:bodyPr>
          <a:lstStyle/>
          <a:p>
            <a:r>
              <a:rPr lang="en-GB" sz="2200" dirty="0"/>
              <a:t>Inflicts additional emotional distress or trauma</a:t>
            </a:r>
          </a:p>
          <a:p>
            <a:r>
              <a:rPr lang="en-GB" sz="2200" dirty="0"/>
              <a:t>Woman receives inappropriate or inadequate medical care</a:t>
            </a:r>
          </a:p>
          <a:p>
            <a:r>
              <a:rPr lang="en-GB" sz="2200" dirty="0"/>
              <a:t>Unwanted pregnancy, STIs, HIV, unsafe abortion, more violence</a:t>
            </a:r>
          </a:p>
          <a:p>
            <a:r>
              <a:rPr lang="en-GB" sz="2200" dirty="0"/>
              <a:t>Partner or family member becomes violent after overhearing information</a:t>
            </a:r>
          </a:p>
          <a:p>
            <a:r>
              <a:rPr lang="en-GB" sz="2200" dirty="0"/>
              <a:t>Woman is later injured, killed or commits suicide</a:t>
            </a:r>
          </a:p>
          <a:p>
            <a:endParaRPr lang="en-GB" sz="2200" dirty="0"/>
          </a:p>
        </p:txBody>
      </p:sp>
      <p:sp>
        <p:nvSpPr>
          <p:cNvPr id="4" name="Slide Number Placeholder 3">
            <a:extLst>
              <a:ext uri="{FF2B5EF4-FFF2-40B4-BE49-F238E27FC236}">
                <a16:creationId xmlns:a16="http://schemas.microsoft.com/office/drawing/2014/main" id="{EA4F6E49-A210-8A4D-815D-20626C3A8587}"/>
              </a:ext>
            </a:extLst>
          </p:cNvPr>
          <p:cNvSpPr>
            <a:spLocks noGrp="1"/>
          </p:cNvSpPr>
          <p:nvPr>
            <p:ph type="sldNum" sz="quarter" idx="12"/>
          </p:nvPr>
        </p:nvSpPr>
        <p:spPr/>
        <p:txBody>
          <a:bodyPr/>
          <a:lstStyle/>
          <a:p>
            <a:fld id="{2D8ED6E9-3817-564D-8B05-0796ED399B7D}" type="slidenum">
              <a:rPr lang="en-GB" smtClean="0"/>
              <a:t>21</a:t>
            </a:fld>
            <a:endParaRPr lang="en-GB"/>
          </a:p>
        </p:txBody>
      </p:sp>
      <p:sp>
        <p:nvSpPr>
          <p:cNvPr id="10" name="Right Arrow 9">
            <a:extLst>
              <a:ext uri="{FF2B5EF4-FFF2-40B4-BE49-F238E27FC236}">
                <a16:creationId xmlns:a16="http://schemas.microsoft.com/office/drawing/2014/main" id="{0F6C2127-6073-CD45-B6B6-F4B7D64B8505}"/>
              </a:ext>
            </a:extLst>
          </p:cNvPr>
          <p:cNvSpPr/>
          <p:nvPr/>
        </p:nvSpPr>
        <p:spPr>
          <a:xfrm>
            <a:off x="3955751" y="1754580"/>
            <a:ext cx="753317"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ight Arrow 10">
            <a:extLst>
              <a:ext uri="{FF2B5EF4-FFF2-40B4-BE49-F238E27FC236}">
                <a16:creationId xmlns:a16="http://schemas.microsoft.com/office/drawing/2014/main" id="{70C7029B-F8B1-FD4C-858E-081F5FE62F8F}"/>
              </a:ext>
            </a:extLst>
          </p:cNvPr>
          <p:cNvSpPr/>
          <p:nvPr/>
        </p:nvSpPr>
        <p:spPr>
          <a:xfrm>
            <a:off x="3965810" y="2629502"/>
            <a:ext cx="753318"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Right Arrow 11">
            <a:extLst>
              <a:ext uri="{FF2B5EF4-FFF2-40B4-BE49-F238E27FC236}">
                <a16:creationId xmlns:a16="http://schemas.microsoft.com/office/drawing/2014/main" id="{FE9C654D-810C-004E-A5B3-014770493E36}"/>
              </a:ext>
            </a:extLst>
          </p:cNvPr>
          <p:cNvSpPr/>
          <p:nvPr/>
        </p:nvSpPr>
        <p:spPr>
          <a:xfrm>
            <a:off x="3955751" y="3597310"/>
            <a:ext cx="745726"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ight Arrow 12">
            <a:extLst>
              <a:ext uri="{FF2B5EF4-FFF2-40B4-BE49-F238E27FC236}">
                <a16:creationId xmlns:a16="http://schemas.microsoft.com/office/drawing/2014/main" id="{0389F027-8625-664A-88BD-8A85FFCD9948}"/>
              </a:ext>
            </a:extLst>
          </p:cNvPr>
          <p:cNvSpPr/>
          <p:nvPr/>
        </p:nvSpPr>
        <p:spPr>
          <a:xfrm>
            <a:off x="3955751" y="4523462"/>
            <a:ext cx="745726"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ight Arrow 14">
            <a:extLst>
              <a:ext uri="{FF2B5EF4-FFF2-40B4-BE49-F238E27FC236}">
                <a16:creationId xmlns:a16="http://schemas.microsoft.com/office/drawing/2014/main" id="{099531BB-819C-5144-8E96-69E145C8B84F}"/>
              </a:ext>
            </a:extLst>
          </p:cNvPr>
          <p:cNvSpPr/>
          <p:nvPr/>
        </p:nvSpPr>
        <p:spPr>
          <a:xfrm>
            <a:off x="3949281" y="5408049"/>
            <a:ext cx="745726" cy="525780"/>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420293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5E1872-71DF-F64C-ABD3-8F8A5DEB7AE1}"/>
              </a:ext>
            </a:extLst>
          </p:cNvPr>
          <p:cNvSpPr>
            <a:spLocks noGrp="1"/>
          </p:cNvSpPr>
          <p:nvPr>
            <p:ph type="title"/>
          </p:nvPr>
        </p:nvSpPr>
        <p:spPr>
          <a:xfrm>
            <a:off x="628649" y="2569369"/>
            <a:ext cx="7886700" cy="1719261"/>
          </a:xfrm>
        </p:spPr>
        <p:txBody>
          <a:bodyPr>
            <a:normAutofit fontScale="90000"/>
          </a:bodyPr>
          <a:lstStyle/>
          <a:p>
            <a:r>
              <a:rPr lang="en-GB"/>
              <a:t>WHO guidelines &amp; tools to assist providers</a:t>
            </a:r>
          </a:p>
        </p:txBody>
      </p:sp>
      <p:sp>
        <p:nvSpPr>
          <p:cNvPr id="4" name="Slide Number Placeholder 3">
            <a:extLst>
              <a:ext uri="{FF2B5EF4-FFF2-40B4-BE49-F238E27FC236}">
                <a16:creationId xmlns:a16="http://schemas.microsoft.com/office/drawing/2014/main" id="{C75754BD-9BD5-47F0-90C1-F5643FB2ACF4}"/>
              </a:ext>
            </a:extLst>
          </p:cNvPr>
          <p:cNvSpPr>
            <a:spLocks noGrp="1"/>
          </p:cNvSpPr>
          <p:nvPr>
            <p:ph type="sldNum" sz="quarter" idx="12"/>
          </p:nvPr>
        </p:nvSpPr>
        <p:spPr/>
        <p:txBody>
          <a:bodyPr/>
          <a:lstStyle/>
          <a:p>
            <a:fld id="{4A069356-6056-9842-8E77-3CA35E672B2E}" type="slidenum">
              <a:rPr lang="en-GB" smtClean="0"/>
              <a:pPr/>
              <a:t>22</a:t>
            </a:fld>
            <a:endParaRPr lang="en-GB"/>
          </a:p>
        </p:txBody>
      </p:sp>
    </p:spTree>
    <p:extLst>
      <p:ext uri="{BB962C8B-B14F-4D97-AF65-F5344CB8AC3E}">
        <p14:creationId xmlns:p14="http://schemas.microsoft.com/office/powerpoint/2010/main" val="2777607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4761" y="1673415"/>
            <a:ext cx="2620586" cy="370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674" y="1673414"/>
            <a:ext cx="2619642" cy="369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085" y="408730"/>
            <a:ext cx="1803256" cy="25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2222682" y="2920846"/>
            <a:ext cx="705793" cy="60531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92452" y="2946505"/>
            <a:ext cx="1849011" cy="553998"/>
          </a:xfrm>
          <a:prstGeom prst="rect">
            <a:avLst/>
          </a:prstGeom>
          <a:noFill/>
        </p:spPr>
        <p:txBody>
          <a:bodyPr wrap="square" rtlCol="0">
            <a:spAutoFit/>
          </a:bodyPr>
          <a:lstStyle/>
          <a:p>
            <a:pPr algn="ctr"/>
            <a:r>
              <a:rPr lang="en-US" sz="3000" b="1" i="1" dirty="0"/>
              <a:t>"What"</a:t>
            </a:r>
            <a:endParaRPr lang="en-US" sz="3000" dirty="0"/>
          </a:p>
        </p:txBody>
      </p:sp>
      <p:sp>
        <p:nvSpPr>
          <p:cNvPr id="12" name="TextBox 11"/>
          <p:cNvSpPr txBox="1"/>
          <p:nvPr/>
        </p:nvSpPr>
        <p:spPr>
          <a:xfrm>
            <a:off x="5088557" y="5373203"/>
            <a:ext cx="1849011" cy="553998"/>
          </a:xfrm>
          <a:prstGeom prst="rect">
            <a:avLst/>
          </a:prstGeom>
          <a:noFill/>
        </p:spPr>
        <p:txBody>
          <a:bodyPr wrap="square" rtlCol="0">
            <a:spAutoFit/>
          </a:bodyPr>
          <a:lstStyle/>
          <a:p>
            <a:pPr algn="ctr"/>
            <a:r>
              <a:rPr lang="en-US" sz="3000" b="1" i="1" dirty="0"/>
              <a:t>"How”</a:t>
            </a:r>
            <a:endParaRPr lang="en-US" sz="3000" dirty="0"/>
          </a:p>
        </p:txBody>
      </p:sp>
      <p:sp>
        <p:nvSpPr>
          <p:cNvPr id="2" name="Cross 1"/>
          <p:cNvSpPr/>
          <p:nvPr/>
        </p:nvSpPr>
        <p:spPr>
          <a:xfrm>
            <a:off x="5703176" y="2969558"/>
            <a:ext cx="619774" cy="648072"/>
          </a:xfrm>
          <a:prstGeom prst="pl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43A9B5A9-2FE2-4010-AA44-C0A75D274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073" y="3483022"/>
            <a:ext cx="1867390" cy="26302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Slide Number Placeholder 13"/>
          <p:cNvSpPr>
            <a:spLocks noGrp="1"/>
          </p:cNvSpPr>
          <p:nvPr>
            <p:ph type="sldNum" sz="quarter" idx="12"/>
          </p:nvPr>
        </p:nvSpPr>
        <p:spPr/>
        <p:txBody>
          <a:bodyPr/>
          <a:lstStyle/>
          <a:p>
            <a:fld id="{4A069356-6056-9842-8E77-3CA35E672B2E}" type="slidenum">
              <a:rPr lang="en-US" smtClean="0"/>
              <a:pPr/>
              <a:t>23</a:t>
            </a:fld>
            <a:endParaRPr lang="en-US" dirty="0"/>
          </a:p>
        </p:txBody>
      </p:sp>
      <p:sp>
        <p:nvSpPr>
          <p:cNvPr id="3" name="Title 2">
            <a:extLst>
              <a:ext uri="{FF2B5EF4-FFF2-40B4-BE49-F238E27FC236}">
                <a16:creationId xmlns:a16="http://schemas.microsoft.com/office/drawing/2014/main" id="{B116FBAF-E680-F94F-AD6A-C0F1EBDD1924}"/>
              </a:ext>
            </a:extLst>
          </p:cNvPr>
          <p:cNvSpPr>
            <a:spLocks noGrp="1"/>
          </p:cNvSpPr>
          <p:nvPr>
            <p:ph type="title" idx="4294967295"/>
          </p:nvPr>
        </p:nvSpPr>
        <p:spPr>
          <a:xfrm>
            <a:off x="2678839" y="157050"/>
            <a:ext cx="6048673" cy="1325563"/>
          </a:xfrm>
        </p:spPr>
        <p:txBody>
          <a:bodyPr/>
          <a:lstStyle/>
          <a:p>
            <a:r>
              <a:rPr lang="en-US" dirty="0"/>
              <a:t>WHO guidelines &amp; implementation tools</a:t>
            </a:r>
          </a:p>
        </p:txBody>
      </p:sp>
    </p:spTree>
    <p:extLst>
      <p:ext uri="{BB962C8B-B14F-4D97-AF65-F5344CB8AC3E}">
        <p14:creationId xmlns:p14="http://schemas.microsoft.com/office/powerpoint/2010/main" val="158922071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80EDF5-7F37-4682-8EEF-B2E14DD7A0B9}"/>
              </a:ext>
            </a:extLst>
          </p:cNvPr>
          <p:cNvSpPr>
            <a:spLocks noGrp="1"/>
          </p:cNvSpPr>
          <p:nvPr>
            <p:ph type="sldNum" sz="quarter" idx="12"/>
          </p:nvPr>
        </p:nvSpPr>
        <p:spPr/>
        <p:txBody>
          <a:bodyPr/>
          <a:lstStyle/>
          <a:p>
            <a:fld id="{4A069356-6056-9842-8E77-3CA35E672B2E}" type="slidenum">
              <a:rPr lang="en-US" smtClean="0"/>
              <a:pPr/>
              <a:t>24</a:t>
            </a:fld>
            <a:endParaRPr lang="en-US"/>
          </a:p>
        </p:txBody>
      </p:sp>
      <p:sp>
        <p:nvSpPr>
          <p:cNvPr id="2" name="Title 1"/>
          <p:cNvSpPr>
            <a:spLocks noGrp="1"/>
          </p:cNvSpPr>
          <p:nvPr>
            <p:ph type="title" idx="4294967295"/>
          </p:nvPr>
        </p:nvSpPr>
        <p:spPr>
          <a:xfrm>
            <a:off x="666329" y="259517"/>
            <a:ext cx="7886700" cy="904875"/>
          </a:xfrm>
        </p:spPr>
        <p:txBody>
          <a:bodyPr>
            <a:normAutofit/>
          </a:bodyPr>
          <a:lstStyle/>
          <a:p>
            <a:r>
              <a:rPr lang="en-GB" sz="4000" b="1" dirty="0">
                <a:solidFill>
                  <a:schemeClr val="accent2"/>
                </a:solidFill>
              </a:rPr>
              <a:t>Contents of clinical handbook</a:t>
            </a:r>
          </a:p>
        </p:txBody>
      </p:sp>
      <p:graphicFrame>
        <p:nvGraphicFramePr>
          <p:cNvPr id="5" name="Diagram 4">
            <a:extLst>
              <a:ext uri="{FF2B5EF4-FFF2-40B4-BE49-F238E27FC236}">
                <a16:creationId xmlns:a16="http://schemas.microsoft.com/office/drawing/2014/main" id="{1837B03F-127C-8F44-9FF9-650C83F27490}"/>
              </a:ext>
            </a:extLst>
          </p:cNvPr>
          <p:cNvGraphicFramePr/>
          <p:nvPr>
            <p:extLst>
              <p:ext uri="{D42A27DB-BD31-4B8C-83A1-F6EECF244321}">
                <p14:modId xmlns:p14="http://schemas.microsoft.com/office/powerpoint/2010/main" val="3529916862"/>
              </p:ext>
            </p:extLst>
          </p:nvPr>
        </p:nvGraphicFramePr>
        <p:xfrm>
          <a:off x="802891" y="1240897"/>
          <a:ext cx="7613576" cy="4873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7165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15529"/>
          </a:xfrm>
        </p:spPr>
        <p:txBody>
          <a:bodyPr>
            <a:normAutofit/>
          </a:bodyPr>
          <a:lstStyle/>
          <a:p>
            <a:r>
              <a:rPr lang="en-GB" sz="4000" b="1" dirty="0">
                <a:solidFill>
                  <a:schemeClr val="accent2"/>
                </a:solidFill>
              </a:rPr>
              <a:t>Health managers’ manual: contents</a:t>
            </a:r>
          </a:p>
        </p:txBody>
      </p:sp>
      <p:sp>
        <p:nvSpPr>
          <p:cNvPr id="4" name="Slide Number Placeholder 3">
            <a:extLst>
              <a:ext uri="{FF2B5EF4-FFF2-40B4-BE49-F238E27FC236}">
                <a16:creationId xmlns:a16="http://schemas.microsoft.com/office/drawing/2014/main" id="{E02EBE9C-A4E9-410C-BF9D-8F9C3A63AE9E}"/>
              </a:ext>
            </a:extLst>
          </p:cNvPr>
          <p:cNvSpPr>
            <a:spLocks noGrp="1"/>
          </p:cNvSpPr>
          <p:nvPr>
            <p:ph type="sldNum" sz="quarter" idx="12"/>
          </p:nvPr>
        </p:nvSpPr>
        <p:spPr/>
        <p:txBody>
          <a:bodyPr/>
          <a:lstStyle/>
          <a:p>
            <a:fld id="{4A069356-6056-9842-8E77-3CA35E672B2E}" type="slidenum">
              <a:rPr lang="en-US" smtClean="0"/>
              <a:pPr/>
              <a:t>25</a:t>
            </a:fld>
            <a:endParaRPr 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3"/>
          <a:stretch/>
        </p:blipFill>
        <p:spPr bwMode="auto">
          <a:xfrm>
            <a:off x="3528455" y="1080655"/>
            <a:ext cx="5391392" cy="520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407F5348-7DE6-4CC9-AB78-1962B0D8FC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60" y="1434128"/>
            <a:ext cx="3179637" cy="449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088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Key messages</a:t>
            </a:r>
          </a:p>
        </p:txBody>
      </p:sp>
      <p:sp>
        <p:nvSpPr>
          <p:cNvPr id="3" name="Content Placeholder 2"/>
          <p:cNvSpPr>
            <a:spLocks noGrp="1"/>
          </p:cNvSpPr>
          <p:nvPr>
            <p:ph idx="1"/>
          </p:nvPr>
        </p:nvSpPr>
        <p:spPr/>
        <p:txBody>
          <a:bodyPr>
            <a:noAutofit/>
          </a:bodyPr>
          <a:lstStyle/>
          <a:p>
            <a:pPr lvl="0"/>
            <a:r>
              <a:rPr lang="en-GB" dirty="0"/>
              <a:t>Violence against women takes </a:t>
            </a:r>
            <a:r>
              <a:rPr lang="en-GB" b="1" dirty="0"/>
              <a:t>many forms</a:t>
            </a:r>
            <a:endParaRPr lang="en-GB" dirty="0"/>
          </a:p>
          <a:p>
            <a:pPr lvl="0"/>
            <a:r>
              <a:rPr lang="en-GB" dirty="0"/>
              <a:t>Health impact can be </a:t>
            </a:r>
            <a:r>
              <a:rPr lang="en-GB" b="1" dirty="0"/>
              <a:t>short- and long-term </a:t>
            </a:r>
            <a:r>
              <a:rPr lang="en-GB" dirty="0"/>
              <a:t>consequences for health and well-being</a:t>
            </a:r>
            <a:endParaRPr lang="en-US" dirty="0"/>
          </a:p>
          <a:p>
            <a:pPr lvl="0"/>
            <a:r>
              <a:rPr lang="en-GB" dirty="0"/>
              <a:t>While not disclosing abuse spontaneously, many women </a:t>
            </a:r>
            <a:r>
              <a:rPr lang="en-GB" b="1" dirty="0"/>
              <a:t>seek treatment </a:t>
            </a:r>
            <a:r>
              <a:rPr lang="en-GB" dirty="0"/>
              <a:t>for conditions or complications caused by violence</a:t>
            </a:r>
            <a:endParaRPr lang="en-US" dirty="0"/>
          </a:p>
          <a:p>
            <a:r>
              <a:rPr lang="en-GB" dirty="0"/>
              <a:t>Therefore, health-care providers have a central role to </a:t>
            </a:r>
            <a:r>
              <a:rPr lang="en-GB" b="1" dirty="0"/>
              <a:t>identify and support </a:t>
            </a:r>
            <a:r>
              <a:rPr lang="en-GB" dirty="0"/>
              <a:t>survivors</a:t>
            </a:r>
            <a:endParaRPr lang="en-US" dirty="0"/>
          </a:p>
        </p:txBody>
      </p:sp>
      <p:sp>
        <p:nvSpPr>
          <p:cNvPr id="5" name="Slide Number Placeholder 4"/>
          <p:cNvSpPr>
            <a:spLocks noGrp="1"/>
          </p:cNvSpPr>
          <p:nvPr>
            <p:ph type="sldNum" sz="quarter" idx="12"/>
          </p:nvPr>
        </p:nvSpPr>
        <p:spPr/>
        <p:txBody>
          <a:bodyPr/>
          <a:lstStyle/>
          <a:p>
            <a:fld id="{05082A5F-A9BE-1F40-95D4-8D0B111ABD71}" type="slidenum">
              <a:rPr lang="en-US" smtClean="0"/>
              <a:pPr/>
              <a:t>26</a:t>
            </a:fld>
            <a:endParaRPr lang="en-US" dirty="0"/>
          </a:p>
        </p:txBody>
      </p:sp>
      <p:pic>
        <p:nvPicPr>
          <p:cNvPr id="6" name="Picture 5">
            <a:extLst>
              <a:ext uri="{FF2B5EF4-FFF2-40B4-BE49-F238E27FC236}">
                <a16:creationId xmlns:a16="http://schemas.microsoft.com/office/drawing/2014/main" id="{E795B030-69E7-3642-BCC9-9F45ACB84380}"/>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420029" y="365126"/>
            <a:ext cx="1059478" cy="1143000"/>
          </a:xfrm>
          <a:prstGeom prst="rect">
            <a:avLst/>
          </a:prstGeom>
        </p:spPr>
      </p:pic>
    </p:spTree>
    <p:extLst>
      <p:ext uri="{BB962C8B-B14F-4D97-AF65-F5344CB8AC3E}">
        <p14:creationId xmlns:p14="http://schemas.microsoft.com/office/powerpoint/2010/main" val="4263385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jpg"/>
          <p:cNvPicPr>
            <a:picLocks noChangeAspect="1"/>
          </p:cNvPicPr>
          <p:nvPr/>
        </p:nvPicPr>
        <p:blipFill rotWithShape="1">
          <a:blip r:embed="rId3">
            <a:extLst>
              <a:ext uri="{28A0092B-C50C-407E-A947-70E740481C1C}">
                <a14:useLocalDpi xmlns:a14="http://schemas.microsoft.com/office/drawing/2010/main" val="0"/>
              </a:ext>
            </a:extLst>
          </a:blip>
          <a:srcRect l="1212" t="36342" r="60325" b="6713"/>
          <a:stretch/>
        </p:blipFill>
        <p:spPr>
          <a:xfrm>
            <a:off x="4404732" y="819815"/>
            <a:ext cx="4328622" cy="5147087"/>
          </a:xfrm>
          <a:prstGeom prst="rect">
            <a:avLst/>
          </a:prstGeom>
        </p:spPr>
      </p:pic>
      <p:sp>
        <p:nvSpPr>
          <p:cNvPr id="9" name="Rectangle 8"/>
          <p:cNvSpPr/>
          <p:nvPr/>
        </p:nvSpPr>
        <p:spPr>
          <a:xfrm>
            <a:off x="394020" y="973127"/>
            <a:ext cx="3688965" cy="4946437"/>
          </a:xfrm>
          <a:custGeom>
            <a:avLst/>
            <a:gdLst>
              <a:gd name="connsiteX0" fmla="*/ 0 w 3672340"/>
              <a:gd name="connsiteY0" fmla="*/ 0 h 5019164"/>
              <a:gd name="connsiteX1" fmla="*/ 3672340 w 3672340"/>
              <a:gd name="connsiteY1" fmla="*/ 0 h 5019164"/>
              <a:gd name="connsiteX2" fmla="*/ 3672340 w 3672340"/>
              <a:gd name="connsiteY2" fmla="*/ 5019164 h 5019164"/>
              <a:gd name="connsiteX3" fmla="*/ 0 w 3672340"/>
              <a:gd name="connsiteY3" fmla="*/ 5019164 h 5019164"/>
              <a:gd name="connsiteX4" fmla="*/ 0 w 3672340"/>
              <a:gd name="connsiteY4" fmla="*/ 0 h 5019164"/>
              <a:gd name="connsiteX0" fmla="*/ 0 w 3672340"/>
              <a:gd name="connsiteY0" fmla="*/ 0 h 5019164"/>
              <a:gd name="connsiteX1" fmla="*/ 3672340 w 3672340"/>
              <a:gd name="connsiteY1" fmla="*/ 0 h 5019164"/>
              <a:gd name="connsiteX2" fmla="*/ 3672340 w 3672340"/>
              <a:gd name="connsiteY2" fmla="*/ 5019164 h 5019164"/>
              <a:gd name="connsiteX3" fmla="*/ 0 w 3672340"/>
              <a:gd name="connsiteY3" fmla="*/ 5019164 h 5019164"/>
              <a:gd name="connsiteX4" fmla="*/ 0 w 3672340"/>
              <a:gd name="connsiteY4" fmla="*/ 0 h 5019164"/>
              <a:gd name="connsiteX0" fmla="*/ 0 w 3672340"/>
              <a:gd name="connsiteY0" fmla="*/ 0 h 5019164"/>
              <a:gd name="connsiteX1" fmla="*/ 3672340 w 3672340"/>
              <a:gd name="connsiteY1" fmla="*/ 0 h 5019164"/>
              <a:gd name="connsiteX2" fmla="*/ 3672340 w 3672340"/>
              <a:gd name="connsiteY2" fmla="*/ 5019164 h 5019164"/>
              <a:gd name="connsiteX3" fmla="*/ 2814692 w 3672340"/>
              <a:gd name="connsiteY3" fmla="*/ 4519497 h 5019164"/>
              <a:gd name="connsiteX4" fmla="*/ 0 w 3672340"/>
              <a:gd name="connsiteY4" fmla="*/ 5019164 h 5019164"/>
              <a:gd name="connsiteX5" fmla="*/ 0 w 3672340"/>
              <a:gd name="connsiteY5" fmla="*/ 0 h 5019164"/>
              <a:gd name="connsiteX0" fmla="*/ 0 w 3672340"/>
              <a:gd name="connsiteY0" fmla="*/ 264877 h 5284041"/>
              <a:gd name="connsiteX1" fmla="*/ 886139 w 3672340"/>
              <a:gd name="connsiteY1" fmla="*/ 711138 h 5284041"/>
              <a:gd name="connsiteX2" fmla="*/ 3672340 w 3672340"/>
              <a:gd name="connsiteY2" fmla="*/ 264877 h 5284041"/>
              <a:gd name="connsiteX3" fmla="*/ 3672340 w 3672340"/>
              <a:gd name="connsiteY3" fmla="*/ 5284041 h 5284041"/>
              <a:gd name="connsiteX4" fmla="*/ 2814692 w 3672340"/>
              <a:gd name="connsiteY4" fmla="*/ 4784374 h 5284041"/>
              <a:gd name="connsiteX5" fmla="*/ 0 w 3672340"/>
              <a:gd name="connsiteY5" fmla="*/ 5284041 h 5284041"/>
              <a:gd name="connsiteX6" fmla="*/ 0 w 3672340"/>
              <a:gd name="connsiteY6" fmla="*/ 264877 h 5284041"/>
              <a:gd name="connsiteX0" fmla="*/ 0 w 3688965"/>
              <a:gd name="connsiteY0" fmla="*/ 242526 h 5426785"/>
              <a:gd name="connsiteX1" fmla="*/ 902764 w 3688965"/>
              <a:gd name="connsiteY1" fmla="*/ 853882 h 5426785"/>
              <a:gd name="connsiteX2" fmla="*/ 3688965 w 3688965"/>
              <a:gd name="connsiteY2" fmla="*/ 407621 h 5426785"/>
              <a:gd name="connsiteX3" fmla="*/ 3688965 w 3688965"/>
              <a:gd name="connsiteY3" fmla="*/ 5426785 h 5426785"/>
              <a:gd name="connsiteX4" fmla="*/ 2831317 w 3688965"/>
              <a:gd name="connsiteY4" fmla="*/ 4927118 h 5426785"/>
              <a:gd name="connsiteX5" fmla="*/ 16625 w 3688965"/>
              <a:gd name="connsiteY5" fmla="*/ 5426785 h 5426785"/>
              <a:gd name="connsiteX6" fmla="*/ 0 w 3688965"/>
              <a:gd name="connsiteY6" fmla="*/ 242526 h 5426785"/>
              <a:gd name="connsiteX0" fmla="*/ 0 w 3688965"/>
              <a:gd name="connsiteY0" fmla="*/ 305447 h 5489706"/>
              <a:gd name="connsiteX1" fmla="*/ 786385 w 3688965"/>
              <a:gd name="connsiteY1" fmla="*/ 513238 h 5489706"/>
              <a:gd name="connsiteX2" fmla="*/ 3688965 w 3688965"/>
              <a:gd name="connsiteY2" fmla="*/ 470542 h 5489706"/>
              <a:gd name="connsiteX3" fmla="*/ 3688965 w 3688965"/>
              <a:gd name="connsiteY3" fmla="*/ 5489706 h 5489706"/>
              <a:gd name="connsiteX4" fmla="*/ 2831317 w 3688965"/>
              <a:gd name="connsiteY4" fmla="*/ 4990039 h 5489706"/>
              <a:gd name="connsiteX5" fmla="*/ 16625 w 3688965"/>
              <a:gd name="connsiteY5" fmla="*/ 5489706 h 5489706"/>
              <a:gd name="connsiteX6" fmla="*/ 0 w 3688965"/>
              <a:gd name="connsiteY6" fmla="*/ 305447 h 5489706"/>
              <a:gd name="connsiteX0" fmla="*/ 0 w 3688965"/>
              <a:gd name="connsiteY0" fmla="*/ 276176 h 5625530"/>
              <a:gd name="connsiteX1" fmla="*/ 786385 w 3688965"/>
              <a:gd name="connsiteY1" fmla="*/ 649062 h 5625530"/>
              <a:gd name="connsiteX2" fmla="*/ 3688965 w 3688965"/>
              <a:gd name="connsiteY2" fmla="*/ 606366 h 5625530"/>
              <a:gd name="connsiteX3" fmla="*/ 3688965 w 3688965"/>
              <a:gd name="connsiteY3" fmla="*/ 5625530 h 5625530"/>
              <a:gd name="connsiteX4" fmla="*/ 2831317 w 3688965"/>
              <a:gd name="connsiteY4" fmla="*/ 5125863 h 5625530"/>
              <a:gd name="connsiteX5" fmla="*/ 16625 w 3688965"/>
              <a:gd name="connsiteY5" fmla="*/ 5625530 h 5625530"/>
              <a:gd name="connsiteX6" fmla="*/ 0 w 3688965"/>
              <a:gd name="connsiteY6" fmla="*/ 276176 h 5625530"/>
              <a:gd name="connsiteX0" fmla="*/ 0 w 3688965"/>
              <a:gd name="connsiteY0" fmla="*/ 117781 h 5467135"/>
              <a:gd name="connsiteX1" fmla="*/ 786385 w 3688965"/>
              <a:gd name="connsiteY1" fmla="*/ 490667 h 5467135"/>
              <a:gd name="connsiteX2" fmla="*/ 3688965 w 3688965"/>
              <a:gd name="connsiteY2" fmla="*/ 447971 h 5467135"/>
              <a:gd name="connsiteX3" fmla="*/ 3688965 w 3688965"/>
              <a:gd name="connsiteY3" fmla="*/ 5467135 h 5467135"/>
              <a:gd name="connsiteX4" fmla="*/ 2831317 w 3688965"/>
              <a:gd name="connsiteY4" fmla="*/ 4967468 h 5467135"/>
              <a:gd name="connsiteX5" fmla="*/ 16625 w 3688965"/>
              <a:gd name="connsiteY5" fmla="*/ 5467135 h 5467135"/>
              <a:gd name="connsiteX6" fmla="*/ 0 w 3688965"/>
              <a:gd name="connsiteY6" fmla="*/ 117781 h 5467135"/>
              <a:gd name="connsiteX0" fmla="*/ 0 w 3688965"/>
              <a:gd name="connsiteY0" fmla="*/ 82818 h 5432172"/>
              <a:gd name="connsiteX1" fmla="*/ 786385 w 3688965"/>
              <a:gd name="connsiteY1" fmla="*/ 455704 h 5432172"/>
              <a:gd name="connsiteX2" fmla="*/ 3688965 w 3688965"/>
              <a:gd name="connsiteY2" fmla="*/ 413008 h 5432172"/>
              <a:gd name="connsiteX3" fmla="*/ 3688965 w 3688965"/>
              <a:gd name="connsiteY3" fmla="*/ 5432172 h 5432172"/>
              <a:gd name="connsiteX4" fmla="*/ 2831317 w 3688965"/>
              <a:gd name="connsiteY4" fmla="*/ 4932505 h 5432172"/>
              <a:gd name="connsiteX5" fmla="*/ 16625 w 3688965"/>
              <a:gd name="connsiteY5" fmla="*/ 5432172 h 5432172"/>
              <a:gd name="connsiteX6" fmla="*/ 0 w 3688965"/>
              <a:gd name="connsiteY6" fmla="*/ 82818 h 5432172"/>
              <a:gd name="connsiteX0" fmla="*/ 0 w 3688965"/>
              <a:gd name="connsiteY0" fmla="*/ 140353 h 5489707"/>
              <a:gd name="connsiteX1" fmla="*/ 786385 w 3688965"/>
              <a:gd name="connsiteY1" fmla="*/ 513239 h 5489707"/>
              <a:gd name="connsiteX2" fmla="*/ 3688965 w 3688965"/>
              <a:gd name="connsiteY2" fmla="*/ 305447 h 5489707"/>
              <a:gd name="connsiteX3" fmla="*/ 3688965 w 3688965"/>
              <a:gd name="connsiteY3" fmla="*/ 5489707 h 5489707"/>
              <a:gd name="connsiteX4" fmla="*/ 2831317 w 3688965"/>
              <a:gd name="connsiteY4" fmla="*/ 4990040 h 5489707"/>
              <a:gd name="connsiteX5" fmla="*/ 16625 w 3688965"/>
              <a:gd name="connsiteY5" fmla="*/ 5489707 h 5489707"/>
              <a:gd name="connsiteX6" fmla="*/ 0 w 3688965"/>
              <a:gd name="connsiteY6" fmla="*/ 140353 h 5489707"/>
              <a:gd name="connsiteX0" fmla="*/ 0 w 3688965"/>
              <a:gd name="connsiteY0" fmla="*/ 212648 h 5562002"/>
              <a:gd name="connsiteX1" fmla="*/ 786385 w 3688965"/>
              <a:gd name="connsiteY1" fmla="*/ 585534 h 5562002"/>
              <a:gd name="connsiteX2" fmla="*/ 3688965 w 3688965"/>
              <a:gd name="connsiteY2" fmla="*/ 377742 h 5562002"/>
              <a:gd name="connsiteX3" fmla="*/ 3688965 w 3688965"/>
              <a:gd name="connsiteY3" fmla="*/ 5562002 h 5562002"/>
              <a:gd name="connsiteX4" fmla="*/ 2831317 w 3688965"/>
              <a:gd name="connsiteY4" fmla="*/ 5062335 h 5562002"/>
              <a:gd name="connsiteX5" fmla="*/ 16625 w 3688965"/>
              <a:gd name="connsiteY5" fmla="*/ 5562002 h 5562002"/>
              <a:gd name="connsiteX6" fmla="*/ 0 w 3688965"/>
              <a:gd name="connsiteY6" fmla="*/ 212648 h 5562002"/>
              <a:gd name="connsiteX0" fmla="*/ 0 w 3688965"/>
              <a:gd name="connsiteY0" fmla="*/ 108361 h 5457715"/>
              <a:gd name="connsiteX1" fmla="*/ 786385 w 3688965"/>
              <a:gd name="connsiteY1" fmla="*/ 481247 h 5457715"/>
              <a:gd name="connsiteX2" fmla="*/ 3688965 w 3688965"/>
              <a:gd name="connsiteY2" fmla="*/ 273455 h 5457715"/>
              <a:gd name="connsiteX3" fmla="*/ 3688965 w 3688965"/>
              <a:gd name="connsiteY3" fmla="*/ 5457715 h 5457715"/>
              <a:gd name="connsiteX4" fmla="*/ 2831317 w 3688965"/>
              <a:gd name="connsiteY4" fmla="*/ 4958048 h 5457715"/>
              <a:gd name="connsiteX5" fmla="*/ 16625 w 3688965"/>
              <a:gd name="connsiteY5" fmla="*/ 5457715 h 5457715"/>
              <a:gd name="connsiteX6" fmla="*/ 0 w 3688965"/>
              <a:gd name="connsiteY6" fmla="*/ 108361 h 545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8965" h="5457715">
                <a:moveTo>
                  <a:pt x="0" y="108361"/>
                </a:moveTo>
                <a:cubicBezTo>
                  <a:pt x="984504" y="-207327"/>
                  <a:pt x="174328" y="481247"/>
                  <a:pt x="786385" y="481247"/>
                </a:cubicBezTo>
                <a:cubicBezTo>
                  <a:pt x="1398442" y="481247"/>
                  <a:pt x="3014010" y="-445799"/>
                  <a:pt x="3688965" y="273455"/>
                </a:cubicBezTo>
                <a:lnTo>
                  <a:pt x="3688965" y="5457715"/>
                </a:lnTo>
                <a:cubicBezTo>
                  <a:pt x="2848901" y="5457414"/>
                  <a:pt x="3671381" y="4958349"/>
                  <a:pt x="2831317" y="4958048"/>
                </a:cubicBezTo>
                <a:lnTo>
                  <a:pt x="16625" y="5457715"/>
                </a:lnTo>
                <a:cubicBezTo>
                  <a:pt x="11083" y="3729629"/>
                  <a:pt x="5542" y="1836447"/>
                  <a:pt x="0" y="108361"/>
                </a:cubicBezTo>
                <a:close/>
              </a:path>
            </a:pathLst>
          </a:custGeom>
          <a:solidFill>
            <a:schemeClr val="accent1">
              <a:lumMod val="75000"/>
            </a:schemeClr>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lIns="180000" tIns="108000" rIns="180000" anchor="ctr"/>
          <a:lstStyle/>
          <a:p>
            <a:r>
              <a:rPr lang="en-GB" sz="2400" b="1" dirty="0">
                <a:solidFill>
                  <a:schemeClr val="bg1"/>
                </a:solidFill>
                <a:latin typeface="AvenirLT-Medium" pitchFamily="34" charset="0"/>
                <a:cs typeface="Avenir Heavy Oblique"/>
              </a:rPr>
              <a:t>“The doctor helped me feel better by saying that I don’t deserve this treatment, and he helped me to make a plan to leave the house the next time my husband  became violent .”</a:t>
            </a:r>
          </a:p>
          <a:p>
            <a:endParaRPr lang="en-GB" sz="2400" b="1" dirty="0">
              <a:solidFill>
                <a:schemeClr val="bg1"/>
              </a:solidFill>
              <a:latin typeface="AvenirLT-Medium" pitchFamily="34" charset="0"/>
              <a:cs typeface="Avenir Heavy Oblique"/>
            </a:endParaRPr>
          </a:p>
          <a:p>
            <a:pPr algn="r"/>
            <a:r>
              <a:rPr lang="en-GB" sz="2400" b="1" i="1" dirty="0">
                <a:solidFill>
                  <a:schemeClr val="bg1"/>
                </a:solidFill>
                <a:latin typeface="AvenirLT-Medium" pitchFamily="34" charset="0"/>
                <a:cs typeface="Avenir Heavy Oblique"/>
              </a:rPr>
              <a:t>— Salvadoran woman</a:t>
            </a:r>
          </a:p>
        </p:txBody>
      </p:sp>
      <p:sp>
        <p:nvSpPr>
          <p:cNvPr id="3" name="Slide Number Placeholder 2">
            <a:extLst>
              <a:ext uri="{FF2B5EF4-FFF2-40B4-BE49-F238E27FC236}">
                <a16:creationId xmlns:a16="http://schemas.microsoft.com/office/drawing/2014/main" id="{2FFA243C-2C17-4304-8592-E60B81A21807}"/>
              </a:ext>
            </a:extLst>
          </p:cNvPr>
          <p:cNvSpPr>
            <a:spLocks noGrp="1"/>
          </p:cNvSpPr>
          <p:nvPr>
            <p:ph type="sldNum" sz="quarter" idx="12"/>
          </p:nvPr>
        </p:nvSpPr>
        <p:spPr/>
        <p:txBody>
          <a:bodyPr/>
          <a:lstStyle/>
          <a:p>
            <a:fld id="{4A069356-6056-9842-8E77-3CA35E672B2E}" type="slidenum">
              <a:rPr lang="en-GB" smtClean="0"/>
              <a:pPr/>
              <a:t>27</a:t>
            </a:fld>
            <a:endParaRPr lang="en-GB"/>
          </a:p>
        </p:txBody>
      </p:sp>
      <p:sp>
        <p:nvSpPr>
          <p:cNvPr id="5" name="Title 4">
            <a:extLst>
              <a:ext uri="{FF2B5EF4-FFF2-40B4-BE49-F238E27FC236}">
                <a16:creationId xmlns:a16="http://schemas.microsoft.com/office/drawing/2014/main" id="{11929966-CDAC-6342-8D7F-836BAE32E1E3}"/>
              </a:ext>
            </a:extLst>
          </p:cNvPr>
          <p:cNvSpPr>
            <a:spLocks noGrp="1"/>
          </p:cNvSpPr>
          <p:nvPr>
            <p:ph type="title" idx="4294967295"/>
          </p:nvPr>
        </p:nvSpPr>
        <p:spPr>
          <a:xfrm>
            <a:off x="0" y="125413"/>
            <a:ext cx="9055100" cy="822325"/>
          </a:xfrm>
        </p:spPr>
        <p:txBody>
          <a:bodyPr/>
          <a:lstStyle/>
          <a:p>
            <a:r>
              <a:rPr lang="en-GB"/>
              <a:t>Small changes make a BIG difference</a:t>
            </a:r>
          </a:p>
        </p:txBody>
      </p:sp>
      <p:pic>
        <p:nvPicPr>
          <p:cNvPr id="10" name="Graphic 9" descr="Medical">
            <a:extLst>
              <a:ext uri="{FF2B5EF4-FFF2-40B4-BE49-F238E27FC236}">
                <a16:creationId xmlns:a16="http://schemas.microsoft.com/office/drawing/2014/main" id="{6E099303-0B02-3B4B-9848-0BA72B501E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0779" y="3861682"/>
            <a:ext cx="1042828" cy="1042828"/>
          </a:xfrm>
          <a:prstGeom prst="rect">
            <a:avLst/>
          </a:prstGeom>
        </p:spPr>
      </p:pic>
    </p:spTree>
    <p:extLst>
      <p:ext uri="{BB962C8B-B14F-4D97-AF65-F5344CB8AC3E}">
        <p14:creationId xmlns:p14="http://schemas.microsoft.com/office/powerpoint/2010/main" val="3451512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082A5F-A9BE-1F40-95D4-8D0B111ABD71}" type="slidenum">
              <a:rPr lang="en-US" smtClean="0"/>
              <a:pPr/>
              <a:t>3</a:t>
            </a:fld>
            <a:endParaRPr lang="en-US" dirty="0"/>
          </a:p>
        </p:txBody>
      </p:sp>
      <p:sp>
        <p:nvSpPr>
          <p:cNvPr id="2" name="Title 1"/>
          <p:cNvSpPr>
            <a:spLocks noGrp="1"/>
          </p:cNvSpPr>
          <p:nvPr>
            <p:ph type="title" idx="4294967295"/>
          </p:nvPr>
        </p:nvSpPr>
        <p:spPr>
          <a:xfrm>
            <a:off x="628650" y="476777"/>
            <a:ext cx="7886700" cy="1325562"/>
          </a:xfrm>
        </p:spPr>
        <p:txBody>
          <a:bodyPr>
            <a:normAutofit fontScale="90000"/>
          </a:bodyPr>
          <a:lstStyle/>
          <a:p>
            <a:r>
              <a:rPr lang="en-US" b="1" dirty="0">
                <a:solidFill>
                  <a:schemeClr val="accent2"/>
                </a:solidFill>
              </a:rPr>
              <a:t>Violence against women: Strengthening the health system response</a:t>
            </a:r>
          </a:p>
        </p:txBody>
      </p:sp>
      <p:sp>
        <p:nvSpPr>
          <p:cNvPr id="3" name="Content Placeholder 2"/>
          <p:cNvSpPr>
            <a:spLocks noGrp="1"/>
          </p:cNvSpPr>
          <p:nvPr>
            <p:ph idx="4294967295"/>
          </p:nvPr>
        </p:nvSpPr>
        <p:spPr>
          <a:xfrm>
            <a:off x="1861805" y="5540375"/>
            <a:ext cx="5953125" cy="550863"/>
          </a:xfrm>
        </p:spPr>
        <p:txBody>
          <a:bodyPr>
            <a:normAutofit/>
          </a:bodyPr>
          <a:lstStyle/>
          <a:p>
            <a:pPr marL="0" indent="0" algn="ctr">
              <a:buNone/>
            </a:pPr>
            <a:r>
              <a:rPr lang="en-US" sz="2000" dirty="0">
                <a:hlinkClick r:id="rId3"/>
              </a:rPr>
              <a:t>https://www.youtube.com/watch?v=Qc_GHITvTmI</a:t>
            </a:r>
            <a:r>
              <a:rPr lang="en-US" sz="2000" dirty="0"/>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793" y="2219852"/>
            <a:ext cx="6153150" cy="3057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Graphic 7" descr="Video camera">
            <a:extLst>
              <a:ext uri="{FF2B5EF4-FFF2-40B4-BE49-F238E27FC236}">
                <a16:creationId xmlns:a16="http://schemas.microsoft.com/office/drawing/2014/main" id="{DB16834A-23E2-A647-82CB-D4D35C6C71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351" y="2746779"/>
            <a:ext cx="1364442" cy="1364442"/>
          </a:xfrm>
          <a:prstGeom prst="rect">
            <a:avLst/>
          </a:prstGeom>
        </p:spPr>
      </p:pic>
    </p:spTree>
    <p:extLst>
      <p:ext uri="{BB962C8B-B14F-4D97-AF65-F5344CB8AC3E}">
        <p14:creationId xmlns:p14="http://schemas.microsoft.com/office/powerpoint/2010/main" val="249642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D32E9A-C698-CB41-A939-D1DFD0766C8F}"/>
              </a:ext>
            </a:extLst>
          </p:cNvPr>
          <p:cNvSpPr>
            <a:spLocks noGrp="1"/>
          </p:cNvSpPr>
          <p:nvPr>
            <p:ph type="title"/>
          </p:nvPr>
        </p:nvSpPr>
        <p:spPr>
          <a:xfrm>
            <a:off x="628650" y="2443162"/>
            <a:ext cx="7886700" cy="1971676"/>
          </a:xfrm>
        </p:spPr>
        <p:txBody>
          <a:bodyPr/>
          <a:lstStyle/>
          <a:p>
            <a:r>
              <a:rPr lang="en-GB"/>
              <a:t>Definitions and </a:t>
            </a:r>
            <a:br>
              <a:rPr lang="en-GB"/>
            </a:br>
            <a:r>
              <a:rPr lang="en-GB"/>
              <a:t>forms of VAW</a:t>
            </a:r>
          </a:p>
        </p:txBody>
      </p:sp>
      <p:sp>
        <p:nvSpPr>
          <p:cNvPr id="4" name="Slide Number Placeholder 3">
            <a:extLst>
              <a:ext uri="{FF2B5EF4-FFF2-40B4-BE49-F238E27FC236}">
                <a16:creationId xmlns:a16="http://schemas.microsoft.com/office/drawing/2014/main" id="{3B53B6A4-B30C-4CC2-89AC-C3BD8F07DFC0}"/>
              </a:ext>
            </a:extLst>
          </p:cNvPr>
          <p:cNvSpPr>
            <a:spLocks noGrp="1"/>
          </p:cNvSpPr>
          <p:nvPr>
            <p:ph type="sldNum" sz="quarter" idx="12"/>
          </p:nvPr>
        </p:nvSpPr>
        <p:spPr/>
        <p:txBody>
          <a:bodyPr/>
          <a:lstStyle/>
          <a:p>
            <a:fld id="{4A069356-6056-9842-8E77-3CA35E672B2E}" type="slidenum">
              <a:rPr lang="en-GB" smtClean="0"/>
              <a:pPr/>
              <a:t>4</a:t>
            </a:fld>
            <a:endParaRPr lang="en-GB"/>
          </a:p>
        </p:txBody>
      </p:sp>
    </p:spTree>
    <p:extLst>
      <p:ext uri="{BB962C8B-B14F-4D97-AF65-F5344CB8AC3E}">
        <p14:creationId xmlns:p14="http://schemas.microsoft.com/office/powerpoint/2010/main" val="212075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5400"/>
            <a:ext cx="9410700" cy="73787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vaw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975" y="1348582"/>
            <a:ext cx="8300725" cy="5509418"/>
          </a:xfrm>
          <a:prstGeom prst="rect">
            <a:avLst/>
          </a:prstGeom>
        </p:spPr>
      </p:pic>
      <p:sp>
        <p:nvSpPr>
          <p:cNvPr id="5" name="TextBox 4"/>
          <p:cNvSpPr txBox="1"/>
          <p:nvPr/>
        </p:nvSpPr>
        <p:spPr>
          <a:xfrm>
            <a:off x="222250" y="184882"/>
            <a:ext cx="5365750" cy="4801314"/>
          </a:xfrm>
          <a:prstGeom prst="rect">
            <a:avLst/>
          </a:prstGeom>
          <a:noFill/>
        </p:spPr>
        <p:txBody>
          <a:bodyPr wrap="square" rtlCol="0">
            <a:spAutoFit/>
          </a:bodyPr>
          <a:lstStyle/>
          <a:p>
            <a:r>
              <a:rPr lang="en-US" sz="3000" b="1" dirty="0">
                <a:solidFill>
                  <a:schemeClr val="bg1"/>
                </a:solidFill>
                <a:latin typeface="+mj-lt"/>
                <a:cs typeface="Avenir Next Condensed Regular"/>
              </a:rPr>
              <a:t>Any public or private act of gender-based violence that results in, or is likely to result in physical, sexual or psychological harm or suffering to women, including threats of such acts, coercion, or arbitrary deprivation of liberty with the family or general community</a:t>
            </a:r>
          </a:p>
          <a:p>
            <a:endParaRPr lang="en-US" sz="3000" b="1" dirty="0">
              <a:solidFill>
                <a:schemeClr val="bg1"/>
              </a:solidFill>
              <a:latin typeface="+mj-lt"/>
              <a:cs typeface="Avenir Next Condensed Regular"/>
            </a:endParaRPr>
          </a:p>
        </p:txBody>
      </p:sp>
      <p:sp>
        <p:nvSpPr>
          <p:cNvPr id="10" name="TextBox 9"/>
          <p:cNvSpPr txBox="1"/>
          <p:nvPr/>
        </p:nvSpPr>
        <p:spPr>
          <a:xfrm>
            <a:off x="254745" y="4986196"/>
            <a:ext cx="5522232" cy="1754326"/>
          </a:xfrm>
          <a:prstGeom prst="rect">
            <a:avLst/>
          </a:prstGeom>
          <a:noFill/>
        </p:spPr>
        <p:txBody>
          <a:bodyPr wrap="square" rtlCol="0">
            <a:spAutoFit/>
          </a:bodyPr>
          <a:lstStyle/>
          <a:p>
            <a:r>
              <a:rPr lang="en-US" sz="5400" b="1" dirty="0">
                <a:solidFill>
                  <a:schemeClr val="accent6">
                    <a:lumMod val="60000"/>
                    <a:lumOff val="40000"/>
                  </a:schemeClr>
                </a:solidFill>
                <a:cs typeface="Avenir Next Condensed Demi Bold"/>
              </a:rPr>
              <a:t>Violence </a:t>
            </a:r>
          </a:p>
          <a:p>
            <a:r>
              <a:rPr lang="en-US" sz="5400" b="1" dirty="0">
                <a:solidFill>
                  <a:schemeClr val="accent6">
                    <a:lumMod val="60000"/>
                    <a:lumOff val="40000"/>
                  </a:schemeClr>
                </a:solidFill>
                <a:cs typeface="Avenir Next Condensed Demi Bold"/>
              </a:rPr>
              <a:t>against women</a:t>
            </a:r>
          </a:p>
        </p:txBody>
      </p:sp>
      <p:pic>
        <p:nvPicPr>
          <p:cNvPr id="11" name="Picture 10">
            <a:extLst>
              <a:ext uri="{FF2B5EF4-FFF2-40B4-BE49-F238E27FC236}">
                <a16:creationId xmlns:a16="http://schemas.microsoft.com/office/drawing/2014/main" id="{D1C97275-5FB9-45D7-85DA-EE9C659AA119}"/>
              </a:ext>
            </a:extLst>
          </p:cNvPr>
          <p:cNvPicPr>
            <a:picLocks noChangeAspect="1"/>
          </p:cNvPicPr>
          <p:nvPr/>
        </p:nvPicPr>
        <p:blipFill>
          <a:blip r:embed="rId4"/>
          <a:stretch>
            <a:fillRect/>
          </a:stretch>
        </p:blipFill>
        <p:spPr>
          <a:xfrm>
            <a:off x="7328539" y="299927"/>
            <a:ext cx="1815461" cy="553355"/>
          </a:xfrm>
          <a:prstGeom prst="rect">
            <a:avLst/>
          </a:prstGeom>
        </p:spPr>
      </p:pic>
    </p:spTree>
    <p:extLst>
      <p:ext uri="{BB962C8B-B14F-4D97-AF65-F5344CB8AC3E}">
        <p14:creationId xmlns:p14="http://schemas.microsoft.com/office/powerpoint/2010/main" val="151003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12524" y="1966691"/>
            <a:ext cx="3242649" cy="3539430"/>
          </a:xfrm>
          <a:prstGeom prst="rect">
            <a:avLst/>
          </a:prstGeom>
          <a:noFill/>
        </p:spPr>
        <p:txBody>
          <a:bodyPr wrap="square" rtlCol="0">
            <a:spAutoFit/>
          </a:bodyPr>
          <a:lstStyle/>
          <a:p>
            <a:pPr>
              <a:spcBef>
                <a:spcPct val="0"/>
              </a:spcBef>
            </a:pPr>
            <a:r>
              <a:rPr lang="en-GB" sz="3200" b="1" dirty="0">
                <a:solidFill>
                  <a:srgbClr val="000000"/>
                </a:solidFill>
                <a:cs typeface="Avenir Next Condensed Demi Bold"/>
              </a:rPr>
              <a:t>Domestic/ intimate partner violence:</a:t>
            </a:r>
          </a:p>
          <a:p>
            <a:pPr>
              <a:spcBef>
                <a:spcPct val="0"/>
              </a:spcBef>
            </a:pPr>
            <a:r>
              <a:rPr lang="en-GB" sz="3200" dirty="0">
                <a:solidFill>
                  <a:srgbClr val="000000"/>
                </a:solidFill>
                <a:cs typeface="Avenir Next Condensed Demi Bold"/>
              </a:rPr>
              <a:t>the most common form of violence experienced by women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883"/>
          <a:stretch/>
        </p:blipFill>
        <p:spPr bwMode="auto">
          <a:xfrm>
            <a:off x="288827" y="1362958"/>
            <a:ext cx="5195162" cy="474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722576D7-0B88-4ACA-AB3E-A1A4C1E7E9DC}"/>
              </a:ext>
            </a:extLst>
          </p:cNvPr>
          <p:cNvSpPr>
            <a:spLocks noGrp="1"/>
          </p:cNvSpPr>
          <p:nvPr>
            <p:ph type="sldNum" sz="quarter" idx="12"/>
          </p:nvPr>
        </p:nvSpPr>
        <p:spPr/>
        <p:txBody>
          <a:bodyPr/>
          <a:lstStyle/>
          <a:p>
            <a:fld id="{4A069356-6056-9842-8E77-3CA35E672B2E}" type="slidenum">
              <a:rPr lang="en-GB" smtClean="0"/>
              <a:pPr/>
              <a:t>6</a:t>
            </a:fld>
            <a:endParaRPr lang="en-GB" dirty="0"/>
          </a:p>
        </p:txBody>
      </p:sp>
      <p:sp>
        <p:nvSpPr>
          <p:cNvPr id="4" name="Title 3">
            <a:extLst>
              <a:ext uri="{FF2B5EF4-FFF2-40B4-BE49-F238E27FC236}">
                <a16:creationId xmlns:a16="http://schemas.microsoft.com/office/drawing/2014/main" id="{B77527C2-394B-F849-BA61-DCEBA938A9F2}"/>
              </a:ext>
            </a:extLst>
          </p:cNvPr>
          <p:cNvSpPr>
            <a:spLocks noGrp="1"/>
          </p:cNvSpPr>
          <p:nvPr>
            <p:ph type="title" idx="4294967295"/>
          </p:nvPr>
        </p:nvSpPr>
        <p:spPr>
          <a:xfrm>
            <a:off x="530323" y="136524"/>
            <a:ext cx="8324850" cy="1354138"/>
          </a:xfrm>
        </p:spPr>
        <p:txBody>
          <a:bodyPr>
            <a:normAutofit fontScale="90000"/>
          </a:bodyPr>
          <a:lstStyle/>
          <a:p>
            <a:r>
              <a:rPr lang="en-GB" dirty="0">
                <a:solidFill>
                  <a:schemeClr val="accent2"/>
                </a:solidFill>
              </a:rPr>
              <a:t>Violence against women…</a:t>
            </a:r>
            <a:r>
              <a:rPr lang="en-GB" dirty="0"/>
              <a:t>					</a:t>
            </a:r>
            <a:r>
              <a:rPr lang="en-GB" dirty="0">
                <a:solidFill>
                  <a:sysClr val="windowText" lastClr="000000"/>
                </a:solidFill>
              </a:rPr>
              <a:t>	…takes many forms</a:t>
            </a:r>
          </a:p>
        </p:txBody>
      </p:sp>
    </p:spTree>
    <p:extLst>
      <p:ext uri="{BB962C8B-B14F-4D97-AF65-F5344CB8AC3E}">
        <p14:creationId xmlns:p14="http://schemas.microsoft.com/office/powerpoint/2010/main" val="3754910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808D5D-D80B-0442-8452-9801DBFDBD8D}"/>
              </a:ext>
            </a:extLst>
          </p:cNvPr>
          <p:cNvSpPr>
            <a:spLocks noGrp="1"/>
          </p:cNvSpPr>
          <p:nvPr>
            <p:ph type="title"/>
          </p:nvPr>
        </p:nvSpPr>
        <p:spPr>
          <a:xfrm>
            <a:off x="628650" y="2938571"/>
            <a:ext cx="7886700" cy="980858"/>
          </a:xfrm>
        </p:spPr>
        <p:txBody>
          <a:bodyPr/>
          <a:lstStyle/>
          <a:p>
            <a:r>
              <a:rPr lang="en-GB" dirty="0"/>
              <a:t>Prevalence of VAW</a:t>
            </a:r>
          </a:p>
        </p:txBody>
      </p:sp>
      <p:sp>
        <p:nvSpPr>
          <p:cNvPr id="4" name="Slide Number Placeholder 3">
            <a:extLst>
              <a:ext uri="{FF2B5EF4-FFF2-40B4-BE49-F238E27FC236}">
                <a16:creationId xmlns:a16="http://schemas.microsoft.com/office/drawing/2014/main" id="{611855FE-8BD5-4C79-A7ED-957BDAFDE40D}"/>
              </a:ext>
            </a:extLst>
          </p:cNvPr>
          <p:cNvSpPr>
            <a:spLocks noGrp="1"/>
          </p:cNvSpPr>
          <p:nvPr>
            <p:ph type="sldNum" sz="quarter" idx="12"/>
          </p:nvPr>
        </p:nvSpPr>
        <p:spPr/>
        <p:txBody>
          <a:bodyPr/>
          <a:lstStyle/>
          <a:p>
            <a:fld id="{4A069356-6056-9842-8E77-3CA35E672B2E}" type="slidenum">
              <a:rPr lang="en-GB" smtClean="0"/>
              <a:pPr/>
              <a:t>7</a:t>
            </a:fld>
            <a:endParaRPr lang="en-GB"/>
          </a:p>
        </p:txBody>
      </p:sp>
    </p:spTree>
    <p:extLst>
      <p:ext uri="{BB962C8B-B14F-4D97-AF65-F5344CB8AC3E}">
        <p14:creationId xmlns:p14="http://schemas.microsoft.com/office/powerpoint/2010/main" val="399447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0" y="1234240"/>
            <a:ext cx="9001496" cy="5646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739C39D0-6C6C-A349-9821-00ACF3F9DF42}"/>
              </a:ext>
            </a:extLst>
          </p:cNvPr>
          <p:cNvSpPr>
            <a:spLocks noGrp="1"/>
          </p:cNvSpPr>
          <p:nvPr>
            <p:ph type="title"/>
          </p:nvPr>
        </p:nvSpPr>
        <p:spPr>
          <a:xfrm>
            <a:off x="628650" y="681037"/>
            <a:ext cx="7886700" cy="1009652"/>
          </a:xfrm>
        </p:spPr>
        <p:txBody>
          <a:bodyPr>
            <a:noAutofit/>
          </a:bodyPr>
          <a:lstStyle/>
          <a:p>
            <a:r>
              <a:rPr lang="en-GB" sz="4000" dirty="0">
                <a:solidFill>
                  <a:schemeClr val="accent6"/>
                </a:solidFill>
              </a:rPr>
              <a:t>30%♀</a:t>
            </a:r>
            <a:r>
              <a:rPr lang="en-GB" sz="3200" dirty="0"/>
              <a:t>globally have experienced physical &amp;/or sexual violence by their partner</a:t>
            </a:r>
            <a:br>
              <a:rPr lang="en-GB" sz="3200" dirty="0"/>
            </a:br>
            <a:br>
              <a:rPr lang="en-GB" sz="3200" dirty="0"/>
            </a:br>
            <a:endParaRPr lang="en-GB" sz="3200" dirty="0"/>
          </a:p>
        </p:txBody>
      </p:sp>
      <p:sp>
        <p:nvSpPr>
          <p:cNvPr id="4" name="Slide Number Placeholder 3"/>
          <p:cNvSpPr>
            <a:spLocks noGrp="1"/>
          </p:cNvSpPr>
          <p:nvPr>
            <p:ph type="sldNum" sz="quarter" idx="12"/>
          </p:nvPr>
        </p:nvSpPr>
        <p:spPr/>
        <p:txBody>
          <a:bodyPr/>
          <a:lstStyle/>
          <a:p>
            <a:fld id="{4A069356-6056-9842-8E77-3CA35E672B2E}" type="slidenum">
              <a:rPr lang="en-GB" smtClean="0"/>
              <a:pPr/>
              <a:t>8</a:t>
            </a:fld>
            <a:endParaRPr lang="en-GB" dirty="0"/>
          </a:p>
        </p:txBody>
      </p:sp>
    </p:spTree>
    <p:extLst>
      <p:ext uri="{BB962C8B-B14F-4D97-AF65-F5344CB8AC3E}">
        <p14:creationId xmlns:p14="http://schemas.microsoft.com/office/powerpoint/2010/main" val="1194982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069356-6056-9842-8E77-3CA35E672B2E}" type="slidenum">
              <a:rPr lang="en-GB" smtClean="0"/>
              <a:pPr/>
              <a:t>9</a:t>
            </a:fld>
            <a:endParaRPr lang="en-GB" dirty="0"/>
          </a:p>
        </p:txBody>
      </p:sp>
      <p:sp>
        <p:nvSpPr>
          <p:cNvPr id="7" name="Title 6">
            <a:extLst>
              <a:ext uri="{FF2B5EF4-FFF2-40B4-BE49-F238E27FC236}">
                <a16:creationId xmlns:a16="http://schemas.microsoft.com/office/drawing/2014/main" id="{C18089A5-128C-984C-B257-76CD502B60C2}"/>
              </a:ext>
            </a:extLst>
          </p:cNvPr>
          <p:cNvSpPr>
            <a:spLocks noGrp="1"/>
          </p:cNvSpPr>
          <p:nvPr>
            <p:ph type="title" idx="4294967295"/>
          </p:nvPr>
        </p:nvSpPr>
        <p:spPr>
          <a:xfrm>
            <a:off x="214472" y="299796"/>
            <a:ext cx="8715056" cy="1067599"/>
          </a:xfrm>
        </p:spPr>
        <p:txBody>
          <a:bodyPr anchor="ctr">
            <a:normAutofit fontScale="90000"/>
          </a:bodyPr>
          <a:lstStyle/>
          <a:p>
            <a:r>
              <a:rPr lang="en-GB" sz="5600" dirty="0">
                <a:solidFill>
                  <a:schemeClr val="accent6"/>
                </a:solidFill>
              </a:rPr>
              <a:t>7%</a:t>
            </a:r>
            <a:r>
              <a:rPr lang="en-GB" sz="4900" dirty="0">
                <a:solidFill>
                  <a:schemeClr val="accent6"/>
                </a:solidFill>
              </a:rPr>
              <a:t>♀</a:t>
            </a:r>
            <a:r>
              <a:rPr lang="en-GB" sz="3600" dirty="0"/>
              <a:t>globally have experienced sexual violence</a:t>
            </a:r>
          </a:p>
        </p:txBody>
      </p:sp>
      <p:graphicFrame>
        <p:nvGraphicFramePr>
          <p:cNvPr id="3" name="Chart 2">
            <a:extLst>
              <a:ext uri="{FF2B5EF4-FFF2-40B4-BE49-F238E27FC236}">
                <a16:creationId xmlns:a16="http://schemas.microsoft.com/office/drawing/2014/main" id="{54D7029B-4938-1C41-927A-DE5162AC05EF}"/>
              </a:ext>
            </a:extLst>
          </p:cNvPr>
          <p:cNvGraphicFramePr/>
          <p:nvPr>
            <p:extLst>
              <p:ext uri="{D42A27DB-BD31-4B8C-83A1-F6EECF244321}">
                <p14:modId xmlns:p14="http://schemas.microsoft.com/office/powerpoint/2010/main" val="3864154516"/>
              </p:ext>
            </p:extLst>
          </p:nvPr>
        </p:nvGraphicFramePr>
        <p:xfrm>
          <a:off x="107236" y="1710099"/>
          <a:ext cx="8929528" cy="448329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22939B4-42F1-CF4B-97D0-ACF923A84F2A}"/>
              </a:ext>
            </a:extLst>
          </p:cNvPr>
          <p:cNvSpPr txBox="1"/>
          <p:nvPr/>
        </p:nvSpPr>
        <p:spPr>
          <a:xfrm>
            <a:off x="1341526" y="1367395"/>
            <a:ext cx="7173823" cy="830997"/>
          </a:xfrm>
          <a:prstGeom prst="rect">
            <a:avLst/>
          </a:prstGeom>
          <a:noFill/>
        </p:spPr>
        <p:txBody>
          <a:bodyPr wrap="none" rtlCol="0">
            <a:spAutoFit/>
          </a:bodyPr>
          <a:lstStyle/>
          <a:p>
            <a:pPr algn="ctr"/>
            <a:r>
              <a:rPr lang="en-US" sz="2400" b="1" dirty="0"/>
              <a:t>Non-partner sexual violence, 2010</a:t>
            </a:r>
          </a:p>
          <a:p>
            <a:pPr algn="ctr"/>
            <a:r>
              <a:rPr lang="en-US" sz="2400" b="1" dirty="0"/>
              <a:t>Globally and by WHO income region, ages 15-16 (total)</a:t>
            </a:r>
          </a:p>
        </p:txBody>
      </p:sp>
    </p:spTree>
    <p:extLst>
      <p:ext uri="{BB962C8B-B14F-4D97-AF65-F5344CB8AC3E}">
        <p14:creationId xmlns:p14="http://schemas.microsoft.com/office/powerpoint/2010/main" val="2909962425"/>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DF2A39-E4DC-FF4B-846A-BEF7012B6222}" vid="{76A9F32D-9142-0048-8B46-3F1F47B9CC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TotalTime>
  <Words>3228</Words>
  <Application>Microsoft Macintosh PowerPoint</Application>
  <PresentationFormat>On-screen Show (4:3)</PresentationFormat>
  <Paragraphs>293</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Avenir Next Condensed Regular</vt:lpstr>
      <vt:lpstr>AvenirLT-Medium</vt:lpstr>
      <vt:lpstr>Calibri</vt:lpstr>
      <vt:lpstr>Calibri Light</vt:lpstr>
      <vt:lpstr>Symbol</vt:lpstr>
      <vt:lpstr>Times New Roman</vt:lpstr>
      <vt:lpstr>Wingdings</vt:lpstr>
      <vt:lpstr>Office Theme</vt:lpstr>
      <vt:lpstr>Session 1</vt:lpstr>
      <vt:lpstr>Learning objective</vt:lpstr>
      <vt:lpstr>Violence against women: Strengthening the health system response</vt:lpstr>
      <vt:lpstr>Definitions and  forms of VAW</vt:lpstr>
      <vt:lpstr>PowerPoint Presentation</vt:lpstr>
      <vt:lpstr>Violence against women…      …takes many forms</vt:lpstr>
      <vt:lpstr>Prevalence of VAW</vt:lpstr>
      <vt:lpstr>30%♀globally have experienced physical &amp;/or sexual violence by their partner  </vt:lpstr>
      <vt:lpstr>7%♀globally have experienced sexual violence</vt:lpstr>
      <vt:lpstr>[Add local prevalence data]</vt:lpstr>
      <vt:lpstr>Violence starts early in women’s lives</vt:lpstr>
      <vt:lpstr>PowerPoint Presentation</vt:lpstr>
      <vt:lpstr>Health and socio-economic consequences</vt:lpstr>
      <vt:lpstr>Pathways &amp; health effects</vt:lpstr>
      <vt:lpstr>PowerPoint Presentation</vt:lpstr>
      <vt:lpstr>Role of health-care providers</vt:lpstr>
      <vt:lpstr>PowerPoint Presentation</vt:lpstr>
      <vt:lpstr>Why is the VAW response different?  No magic pill</vt:lpstr>
      <vt:lpstr>Role of health-care providers</vt:lpstr>
      <vt:lpstr>Providers are NOT responsible for</vt:lpstr>
      <vt:lpstr>Ignoring violence can do harm</vt:lpstr>
      <vt:lpstr>WHO guidelines &amp; tools to assist providers</vt:lpstr>
      <vt:lpstr>WHO guidelines &amp; implementation tools</vt:lpstr>
      <vt:lpstr>Contents of clinical handbook</vt:lpstr>
      <vt:lpstr>Health managers’ manual: contents</vt:lpstr>
      <vt:lpstr>Key messages</vt:lpstr>
      <vt:lpstr>Small changes make a BIG difference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dc:title>
  <dc:creator>Anna Hoover</dc:creator>
  <cp:lastModifiedBy>Anna Hoover</cp:lastModifiedBy>
  <cp:revision>34</cp:revision>
  <dcterms:created xsi:type="dcterms:W3CDTF">2019-12-16T10:22:31Z</dcterms:created>
  <dcterms:modified xsi:type="dcterms:W3CDTF">2020-01-10T10:28:40Z</dcterms:modified>
</cp:coreProperties>
</file>