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handoutMasterIdLst>
    <p:handoutMasterId r:id="rId16"/>
  </p:handoutMasterIdLst>
  <p:sldIdLst>
    <p:sldId id="256" r:id="rId2"/>
    <p:sldId id="308" r:id="rId3"/>
    <p:sldId id="298" r:id="rId4"/>
    <p:sldId id="296" r:id="rId5"/>
    <p:sldId id="295" r:id="rId6"/>
    <p:sldId id="293" r:id="rId7"/>
    <p:sldId id="294" r:id="rId8"/>
    <p:sldId id="299" r:id="rId9"/>
    <p:sldId id="304" r:id="rId10"/>
    <p:sldId id="302" r:id="rId11"/>
    <p:sldId id="307" r:id="rId12"/>
    <p:sldId id="303" r:id="rId13"/>
    <p:sldId id="301" r:id="rId14"/>
  </p:sldIdLst>
  <p:sldSz cx="9144000" cy="6858000" type="screen4x3"/>
  <p:notesSz cx="6858000" cy="9144000"/>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bine Citron" initials="SC" lastIdx="15" clrIdx="0">
    <p:extLst>
      <p:ext uri="{19B8F6BF-5375-455C-9EA6-DF929625EA0E}">
        <p15:presenceInfo xmlns:p15="http://schemas.microsoft.com/office/powerpoint/2012/main" userId="d1ba213afba5bd56" providerId="Windows Live"/>
      </p:ext>
    </p:extLst>
  </p:cmAuthor>
  <p:cmAuthor id="2" name="Christel Chater (Green Ink)" initials="CC(I" lastIdx="1" clrIdx="1">
    <p:extLst>
      <p:ext uri="{19B8F6BF-5375-455C-9EA6-DF929625EA0E}">
        <p15:presenceInfo xmlns:p15="http://schemas.microsoft.com/office/powerpoint/2012/main" userId="S::c.chater@greenink.co.uk::12e3180e-3099-41c4-abe8-f37ea2fb5c0b" providerId="AD"/>
      </p:ext>
    </p:extLst>
  </p:cmAuthor>
  <p:cmAuthor id="3" name="anne.cecile.robin@gmail.com" initials="an" lastIdx="8" clrIdx="2">
    <p:extLst>
      <p:ext uri="{19B8F6BF-5375-455C-9EA6-DF929625EA0E}">
        <p15:presenceInfo xmlns:p15="http://schemas.microsoft.com/office/powerpoint/2012/main" userId="S::urn:spo:guest#anne.cecile.robin@gmail.com::"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D22"/>
    <a:srgbClr val="FFFFFF"/>
    <a:srgbClr val="EDEDEF"/>
    <a:srgbClr val="0366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76" autoAdjust="0"/>
    <p:restoredTop sz="96138" autoAdjust="0"/>
  </p:normalViewPr>
  <p:slideViewPr>
    <p:cSldViewPr snapToGrid="0" snapToObjects="1">
      <p:cViewPr varScale="1">
        <p:scale>
          <a:sx n="84" d="100"/>
          <a:sy n="84" d="100"/>
        </p:scale>
        <p:origin x="1518" y="9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cky Mitchell (Green Ink)" userId="ef2f76bf-bf72-435b-8eb2-1a28ba6aa3e9" providerId="ADAL" clId="{027DD88B-7FDC-477D-9DDB-2B35B0A5F0C6}"/>
    <pc:docChg chg="custSel modSld">
      <pc:chgData name="Becky Mitchell (Green Ink)" userId="ef2f76bf-bf72-435b-8eb2-1a28ba6aa3e9" providerId="ADAL" clId="{027DD88B-7FDC-477D-9DDB-2B35B0A5F0C6}" dt="2024-12-12T20:42:28.932" v="0" actId="478"/>
      <pc:docMkLst>
        <pc:docMk/>
      </pc:docMkLst>
      <pc:sldChg chg="delSp mod">
        <pc:chgData name="Becky Mitchell (Green Ink)" userId="ef2f76bf-bf72-435b-8eb2-1a28ba6aa3e9" providerId="ADAL" clId="{027DD88B-7FDC-477D-9DDB-2B35B0A5F0C6}" dt="2024-12-12T20:42:28.932" v="0" actId="478"/>
        <pc:sldMkLst>
          <pc:docMk/>
          <pc:sldMk cId="3456306262" sldId="303"/>
        </pc:sldMkLst>
        <pc:picChg chg="del">
          <ac:chgData name="Becky Mitchell (Green Ink)" userId="ef2f76bf-bf72-435b-8eb2-1a28ba6aa3e9" providerId="ADAL" clId="{027DD88B-7FDC-477D-9DDB-2B35B0A5F0C6}" dt="2024-12-12T20:42:28.932" v="0" actId="478"/>
          <ac:picMkLst>
            <pc:docMk/>
            <pc:sldMk cId="3456306262" sldId="303"/>
            <ac:picMk id="12" creationId="{83068BD9-3175-E34D-9B94-36F7BB92050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FC1157-7A08-AE42-871E-8F631D79F4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a:p>
        </p:txBody>
      </p:sp>
      <p:sp>
        <p:nvSpPr>
          <p:cNvPr id="3" name="Date Placeholder 2">
            <a:extLst>
              <a:ext uri="{FF2B5EF4-FFF2-40B4-BE49-F238E27FC236}">
                <a16:creationId xmlns:a16="http://schemas.microsoft.com/office/drawing/2014/main" id="{1ED2B9E4-9D77-C149-A8DF-0F21A28930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E5666A7-7EFA-1C45-85A8-F1EEF1456243}" type="datetimeFigureOut">
              <a:rPr lang="de-DE" smtClean="0"/>
              <a:t>12.12.2024</a:t>
            </a:fld>
            <a:endParaRPr lang="de-DE"/>
          </a:p>
        </p:txBody>
      </p:sp>
      <p:sp>
        <p:nvSpPr>
          <p:cNvPr id="4" name="Footer Placeholder 3">
            <a:extLst>
              <a:ext uri="{FF2B5EF4-FFF2-40B4-BE49-F238E27FC236}">
                <a16:creationId xmlns:a16="http://schemas.microsoft.com/office/drawing/2014/main" id="{23375214-E450-6642-B9DB-082E830D6D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a:p>
        </p:txBody>
      </p:sp>
      <p:sp>
        <p:nvSpPr>
          <p:cNvPr id="5" name="Slide Number Placeholder 4">
            <a:extLst>
              <a:ext uri="{FF2B5EF4-FFF2-40B4-BE49-F238E27FC236}">
                <a16:creationId xmlns:a16="http://schemas.microsoft.com/office/drawing/2014/main" id="{FD292567-AF3F-4A4D-9CB4-618533FFED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1ED23F5-003A-854E-B0DA-F635AABBFE9A}" type="slidenum">
              <a:rPr lang="de-DE" smtClean="0"/>
              <a:t>‹#›</a:t>
            </a:fld>
            <a:endParaRPr lang="de-DE"/>
          </a:p>
        </p:txBody>
      </p:sp>
    </p:spTree>
    <p:extLst>
      <p:ext uri="{BB962C8B-B14F-4D97-AF65-F5344CB8AC3E}">
        <p14:creationId xmlns:p14="http://schemas.microsoft.com/office/powerpoint/2010/main" val="362099999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83A9B77-EA52-1C47-8F03-3304CE373FBF}" type="datetimeFigureOut">
              <a:rPr lang="de-DE" smtClean="0"/>
              <a:t>12.12.2024</a:t>
            </a:fld>
            <a:endParaRPr lang="de-D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rtl="0"/>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82D55F8-74B9-B944-BD48-CDD90851A098}" type="slidenum">
              <a:rPr lang="de-DE" smtClean="0"/>
              <a:t>‹#›</a:t>
            </a:fld>
            <a:endParaRPr lang="de-DE"/>
          </a:p>
        </p:txBody>
      </p:sp>
    </p:spTree>
    <p:extLst>
      <p:ext uri="{BB962C8B-B14F-4D97-AF65-F5344CB8AC3E}">
        <p14:creationId xmlns:p14="http://schemas.microsoft.com/office/powerpoint/2010/main" val="57712525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fr" dirty="0"/>
              <a:t>Ce module traite de la </a:t>
            </a:r>
            <a:r>
              <a:rPr lang="fr" b="1" dirty="0"/>
              <a:t>confidentialité</a:t>
            </a:r>
            <a:r>
              <a:rPr lang="fr" dirty="0"/>
              <a:t> de la documentation et présente plusieurs </a:t>
            </a:r>
            <a:r>
              <a:rPr lang="fr" b="1" dirty="0"/>
              <a:t>aides-mémoires </a:t>
            </a:r>
            <a:r>
              <a:rPr lang="fr" dirty="0"/>
              <a:t>utiles pour la documentation qui figurent dans le manuel clinique et le manuel à l’intention des administrateurs de la santé.</a:t>
            </a:r>
          </a:p>
          <a:p>
            <a:pPr rtl="0"/>
            <a:endParaRPr lang="en-US" dirty="0"/>
          </a:p>
        </p:txBody>
      </p:sp>
      <p:sp>
        <p:nvSpPr>
          <p:cNvPr id="4" name="Footer Placeholder 3"/>
          <p:cNvSpPr>
            <a:spLocks noGrp="1"/>
          </p:cNvSpPr>
          <p:nvPr>
            <p:ph type="ftr" sz="quarter" idx="4"/>
          </p:nvPr>
        </p:nvSpPr>
        <p:spPr/>
        <p:txBody>
          <a:bodyPr rtlCol="0"/>
          <a:lstStyle/>
          <a:p>
            <a:pPr rtl="0"/>
            <a:endParaRPr lang="de-DE"/>
          </a:p>
        </p:txBody>
      </p:sp>
      <p:sp>
        <p:nvSpPr>
          <p:cNvPr id="5" name="Slide Number Placeholder 4"/>
          <p:cNvSpPr>
            <a:spLocks noGrp="1"/>
          </p:cNvSpPr>
          <p:nvPr>
            <p:ph type="sldNum" sz="quarter" idx="5"/>
          </p:nvPr>
        </p:nvSpPr>
        <p:spPr/>
        <p:txBody>
          <a:bodyPr rtlCol="0"/>
          <a:lstStyle/>
          <a:p>
            <a:pPr rtl="0"/>
            <a:fld id="{982D55F8-74B9-B944-BD48-CDD90851A098}" type="slidenum">
              <a:rPr lang="de-DE" smtClean="0"/>
              <a:t>1</a:t>
            </a:fld>
            <a:endParaRPr lang="de-DE"/>
          </a:p>
        </p:txBody>
      </p:sp>
    </p:spTree>
    <p:extLst>
      <p:ext uri="{BB962C8B-B14F-4D97-AF65-F5344CB8AC3E}">
        <p14:creationId xmlns:p14="http://schemas.microsoft.com/office/powerpoint/2010/main" val="1731587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rt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rtlCol="0"/>
          <a:lstStyle/>
          <a:p>
            <a:pPr rtl="0"/>
            <a:fld id="{0A39D442-B38D-4E36-A10D-37991D6AE5B1}" type="slidenum">
              <a:rPr lang="en-GB" smtClean="0"/>
              <a:pPr rtl="0"/>
              <a:t>11</a:t>
            </a:fld>
            <a:endParaRPr lang="en-GB" dirty="0"/>
          </a:p>
        </p:txBody>
      </p:sp>
    </p:spTree>
    <p:extLst>
      <p:ext uri="{BB962C8B-B14F-4D97-AF65-F5344CB8AC3E}">
        <p14:creationId xmlns:p14="http://schemas.microsoft.com/office/powerpoint/2010/main" val="3992869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 sz="1200" kern="1200" dirty="0">
                <a:solidFill>
                  <a:schemeClr val="tx1"/>
                </a:solidFill>
                <a:effectLst/>
                <a:latin typeface="+mn-lt"/>
                <a:ea typeface="+mn-ea"/>
                <a:cs typeface="+mn-cs"/>
              </a:rPr>
              <a:t>Présentez le </a:t>
            </a:r>
            <a:r>
              <a:rPr lang="fr" sz="1200" b="1" kern="1200" dirty="0">
                <a:solidFill>
                  <a:schemeClr val="tx1"/>
                </a:solidFill>
                <a:effectLst/>
                <a:latin typeface="+mn-lt"/>
                <a:ea typeface="+mn-ea"/>
                <a:cs typeface="+mn-cs"/>
              </a:rPr>
              <a:t>formulaire </a:t>
            </a:r>
            <a:r>
              <a:rPr lang="fr" sz="1200" kern="1200" dirty="0">
                <a:solidFill>
                  <a:schemeClr val="tx1"/>
                </a:solidFill>
                <a:effectLst/>
                <a:latin typeface="+mn-lt"/>
                <a:ea typeface="+mn-ea"/>
                <a:cs typeface="+mn-cs"/>
              </a:rPr>
              <a:t>: </a:t>
            </a:r>
            <a:r>
              <a:rPr lang="fr" sz="1200" i="1" kern="1200" dirty="0">
                <a:solidFill>
                  <a:schemeClr val="tx1"/>
                </a:solidFill>
                <a:effectLst/>
                <a:latin typeface="+mn-lt"/>
                <a:ea typeface="+mn-ea"/>
                <a:cs typeface="+mn-cs"/>
              </a:rPr>
              <a:t>Modèle de registre d’établissement de santé </a:t>
            </a:r>
            <a:r>
              <a:rPr lang="fr" sz="1200" kern="1200" dirty="0">
                <a:solidFill>
                  <a:schemeClr val="tx1"/>
                </a:solidFill>
                <a:effectLst/>
                <a:latin typeface="+mn-lt"/>
                <a:ea typeface="+mn-ea"/>
                <a:cs typeface="+mn-cs"/>
              </a:rPr>
              <a:t>(Manuel des systèmes de santé, pages 152–154). (l’image de la diapositive est extraite de la page 153.) </a:t>
            </a:r>
          </a:p>
          <a:p>
            <a:pPr rtl="0"/>
            <a:r>
              <a:rPr lang="fr" dirty="0"/>
              <a:t>Expliquez que ce formulaire permet de recueillir les mêmes informations que le formulaire d’admission présenté à la diapositive précédente. Cependant, ce formulaire se veut un </a:t>
            </a:r>
            <a:r>
              <a:rPr lang="fr" b="1" dirty="0"/>
              <a:t>registre de l'établissement de santé</a:t>
            </a:r>
            <a:r>
              <a:rPr lang="fr" dirty="0"/>
              <a:t>, présentant </a:t>
            </a:r>
            <a:r>
              <a:rPr lang="fr" b="1" dirty="0"/>
              <a:t>un cas par ligne</a:t>
            </a:r>
            <a:r>
              <a:rPr lang="fr" dirty="0"/>
              <a:t>. Pour les établissements de santé qui disposent déjà de formulaires, ce modèle de formulaire peut être utilisé pour identifier les éventuelles différences. Les établissements de santé qui ne disposent pas d’un tel formulaire peuvent adapter et utiliser ce formulaire. </a:t>
            </a:r>
          </a:p>
          <a:p>
            <a:pPr rtl="0"/>
            <a:endParaRPr lang="en-US" baseline="0" dirty="0"/>
          </a:p>
          <a:p>
            <a:pPr rtl="0"/>
            <a:r>
              <a:rPr lang="fr" dirty="0"/>
              <a:t>Demandez aux participants de réfléchir à :</a:t>
            </a:r>
          </a:p>
          <a:p>
            <a:pPr rtl="0"/>
            <a:r>
              <a:rPr lang="fr" dirty="0"/>
              <a:t>Quelles sont les lacunes de vos formulaires de documentation existants ? Par exemple, existe-t-il uniquement des formulaires médico-légaux pour les agressions sexuelles ou les cas médico-légaux, mais aucun formulaire pour documenter les cas qui sont autres que des cas médico-légaux ? Qu’en est-il du </a:t>
            </a:r>
            <a:r>
              <a:rPr lang="fr" b="1" noProof="0" dirty="0"/>
              <a:t>suivi</a:t>
            </a:r>
            <a:r>
              <a:rPr lang="fr" b="1" dirty="0"/>
              <a:t> du programme</a:t>
            </a:r>
            <a:r>
              <a:rPr lang="fr" dirty="0"/>
              <a:t> ? Les formulaires présentés peuvent-ils aider à combler les lacunes ?</a:t>
            </a:r>
            <a:endParaRPr lang="en-GB" dirty="0"/>
          </a:p>
        </p:txBody>
      </p:sp>
      <p:sp>
        <p:nvSpPr>
          <p:cNvPr id="4" name="Slide Number Placeholder 3"/>
          <p:cNvSpPr>
            <a:spLocks noGrp="1"/>
          </p:cNvSpPr>
          <p:nvPr>
            <p:ph type="sldNum" sz="quarter" idx="10"/>
          </p:nvPr>
        </p:nvSpPr>
        <p:spPr/>
        <p:txBody>
          <a:bodyPr rtlCol="0"/>
          <a:lstStyle/>
          <a:p>
            <a:pPr rtl="0"/>
            <a:fld id="{0A39D442-B38D-4E36-A10D-37991D6AE5B1}" type="slidenum">
              <a:rPr lang="en-GB" smtClean="0"/>
              <a:pPr rtl="0"/>
              <a:t>12</a:t>
            </a:fld>
            <a:endParaRPr lang="en-GB" dirty="0"/>
          </a:p>
        </p:txBody>
      </p:sp>
    </p:spTree>
    <p:extLst>
      <p:ext uri="{BB962C8B-B14F-4D97-AF65-F5344CB8AC3E}">
        <p14:creationId xmlns:p14="http://schemas.microsoft.com/office/powerpoint/2010/main" val="2176282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rtlCol="0"/>
          <a:lstStyle/>
          <a:p>
            <a:pPr marL="0" indent="0" rtl="0">
              <a:buFont typeface="Arial" panose="020B0604020202020204" pitchFamily="34" charset="0"/>
              <a:buNone/>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rtlCol="0"/>
          <a:lstStyle/>
          <a:p>
            <a:pPr rtl="0"/>
            <a:fld id="{7165B12C-6FF9-554D-BFB3-C061902B4395}" type="slidenum">
              <a:rPr lang="en-US" smtClean="0"/>
              <a:pPr rtl="0"/>
              <a:t>13</a:t>
            </a:fld>
            <a:endParaRPr lang="en-US"/>
          </a:p>
        </p:txBody>
      </p:sp>
    </p:spTree>
    <p:extLst>
      <p:ext uri="{BB962C8B-B14F-4D97-AF65-F5344CB8AC3E}">
        <p14:creationId xmlns:p14="http://schemas.microsoft.com/office/powerpoint/2010/main" val="4125518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 sz="1200" kern="1200" dirty="0">
                <a:solidFill>
                  <a:schemeClr val="tx1"/>
                </a:solidFill>
                <a:effectLst/>
                <a:latin typeface="+mn-lt"/>
                <a:ea typeface="+mn-ea"/>
                <a:cs typeface="+mn-cs"/>
              </a:rPr>
              <a:t>Les prestataires de soins de santé et les responsables de dispensaires dans divers milieux sanitaires ont élaboré des approches pour la documentation </a:t>
            </a:r>
            <a:r>
              <a:rPr lang="fr" sz="1200" b="1" kern="1200" dirty="0">
                <a:solidFill>
                  <a:schemeClr val="tx1"/>
                </a:solidFill>
                <a:effectLst/>
                <a:latin typeface="+mn-lt"/>
                <a:ea typeface="+mn-ea"/>
                <a:cs typeface="+mn-cs"/>
              </a:rPr>
              <a:t>qui favorisent des soins de haute qualité </a:t>
            </a:r>
            <a:r>
              <a:rPr lang="fr" sz="1200" kern="1200" dirty="0">
                <a:solidFill>
                  <a:schemeClr val="tx1"/>
                </a:solidFill>
                <a:effectLst/>
                <a:latin typeface="+mn-lt"/>
                <a:ea typeface="+mn-ea"/>
                <a:cs typeface="+mn-cs"/>
              </a:rPr>
              <a:t>tout en s’alignant sur les principes directeurs de </a:t>
            </a:r>
            <a:r>
              <a:rPr lang="fr" sz="1200" b="1" kern="1200" dirty="0">
                <a:solidFill>
                  <a:schemeClr val="tx1"/>
                </a:solidFill>
                <a:effectLst/>
                <a:latin typeface="+mn-lt"/>
                <a:ea typeface="+mn-ea"/>
                <a:cs typeface="+mn-cs"/>
              </a:rPr>
              <a:t>sécurité, de confidentialité et de respect vie privée </a:t>
            </a:r>
            <a:r>
              <a:rPr lang="fr" sz="1200" kern="1200" dirty="0">
                <a:solidFill>
                  <a:schemeClr val="tx1"/>
                </a:solidFill>
                <a:effectLst/>
                <a:latin typeface="+mn-lt"/>
                <a:ea typeface="+mn-ea"/>
                <a:cs typeface="+mn-cs"/>
              </a:rPr>
              <a:t>pour les survivantes.</a:t>
            </a:r>
          </a:p>
          <a:p>
            <a:pPr rtl="0"/>
            <a:endParaRPr lang="en-US" sz="1200" kern="1200" dirty="0">
              <a:solidFill>
                <a:schemeClr val="tx1"/>
              </a:solidFill>
              <a:effectLst/>
              <a:latin typeface="+mn-lt"/>
              <a:ea typeface="+mn-ea"/>
              <a:cs typeface="+mn-cs"/>
            </a:endParaRPr>
          </a:p>
          <a:p>
            <a:pPr rtl="0"/>
            <a:r>
              <a:rPr lang="fr" sz="1200" b="1" kern="1200" dirty="0">
                <a:solidFill>
                  <a:schemeClr val="tx1"/>
                </a:solidFill>
                <a:effectLst/>
                <a:latin typeface="+mn-lt"/>
                <a:ea typeface="+mn-ea"/>
                <a:cs typeface="+mn-cs"/>
              </a:rPr>
              <a:t>Questions pour la discussion</a:t>
            </a:r>
            <a:endParaRPr lang="en-US" sz="1200" kern="1200" dirty="0">
              <a:solidFill>
                <a:schemeClr val="tx1"/>
              </a:solidFill>
              <a:effectLst/>
              <a:latin typeface="+mn-lt"/>
              <a:ea typeface="+mn-ea"/>
              <a:cs typeface="+mn-cs"/>
            </a:endParaRPr>
          </a:p>
          <a:p>
            <a:pPr marL="171450" indent="-171450" rtl="0">
              <a:buFont typeface="Arial" panose="020B0604020202020204" pitchFamily="34" charset="0"/>
              <a:buChar char="•"/>
            </a:pPr>
            <a:r>
              <a:rPr lang="fr" sz="1200" kern="1200" dirty="0">
                <a:solidFill>
                  <a:schemeClr val="tx1"/>
                </a:solidFill>
                <a:effectLst/>
                <a:latin typeface="+mn-lt"/>
                <a:ea typeface="+mn-ea"/>
                <a:cs typeface="+mn-cs"/>
              </a:rPr>
              <a:t>Votre établissement dispose-t-il d’un </a:t>
            </a:r>
            <a:r>
              <a:rPr lang="fr" sz="1200" b="1" kern="1200" dirty="0">
                <a:solidFill>
                  <a:schemeClr val="tx1"/>
                </a:solidFill>
                <a:effectLst/>
                <a:latin typeface="+mn-lt"/>
                <a:ea typeface="+mn-ea"/>
                <a:cs typeface="+mn-cs"/>
              </a:rPr>
              <a:t>formulaire spécial </a:t>
            </a:r>
            <a:r>
              <a:rPr lang="fr" sz="1200" kern="1200" dirty="0">
                <a:solidFill>
                  <a:schemeClr val="tx1"/>
                </a:solidFill>
                <a:effectLst/>
                <a:latin typeface="+mn-lt"/>
                <a:ea typeface="+mn-ea"/>
                <a:cs typeface="+mn-cs"/>
              </a:rPr>
              <a:t>pour documenter les antécédents et les résultats des examens physiques d’une femme </a:t>
            </a:r>
            <a:r>
              <a:rPr lang="en-GB" sz="1200" kern="1200" dirty="0">
                <a:solidFill>
                  <a:schemeClr val="tx1"/>
                </a:solidFill>
                <a:effectLst/>
                <a:latin typeface="+mn-lt"/>
                <a:ea typeface="+mn-ea"/>
                <a:cs typeface="+mn-cs"/>
              </a:rPr>
              <a:t>survivante</a:t>
            </a:r>
            <a:r>
              <a:rPr lang="fr" sz="1200" kern="1200" dirty="0">
                <a:solidFill>
                  <a:schemeClr val="tx1"/>
                </a:solidFill>
                <a:effectLst/>
                <a:latin typeface="+mn-lt"/>
                <a:ea typeface="+mn-ea"/>
                <a:cs typeface="+mn-cs"/>
              </a:rPr>
              <a:t> de violence ? Si non, où ces informations sont-elles consigné ? </a:t>
            </a:r>
          </a:p>
          <a:p>
            <a:pPr marL="171450" indent="-171450" rtl="0">
              <a:buFont typeface="Arial" panose="020B0604020202020204" pitchFamily="34" charset="0"/>
              <a:buChar char="•"/>
            </a:pPr>
            <a:r>
              <a:rPr lang="fr" sz="1200" b="1" kern="1200" dirty="0">
                <a:solidFill>
                  <a:schemeClr val="tx1"/>
                </a:solidFill>
                <a:effectLst/>
                <a:latin typeface="+mn-lt"/>
                <a:ea typeface="+mn-ea"/>
                <a:cs typeface="+mn-cs"/>
              </a:rPr>
              <a:t>Quelles sont les informations </a:t>
            </a:r>
            <a:r>
              <a:rPr lang="fr" sz="1200" b="0" kern="1200" dirty="0">
                <a:solidFill>
                  <a:schemeClr val="tx1"/>
                </a:solidFill>
                <a:effectLst/>
                <a:latin typeface="+mn-lt"/>
                <a:ea typeface="+mn-ea"/>
                <a:cs typeface="+mn-cs"/>
              </a:rPr>
              <a:t>qui </a:t>
            </a:r>
            <a:r>
              <a:rPr lang="fr" sz="1200" kern="1200" dirty="0">
                <a:solidFill>
                  <a:schemeClr val="tx1"/>
                </a:solidFill>
                <a:effectLst/>
                <a:latin typeface="+mn-lt"/>
                <a:ea typeface="+mn-ea"/>
                <a:cs typeface="+mn-cs"/>
              </a:rPr>
              <a:t>figurent généralement dans votre dossier médical ? </a:t>
            </a:r>
          </a:p>
          <a:p>
            <a:pPr marL="171450" indent="-171450" rtl="0">
              <a:buFont typeface="Arial" panose="020B0604020202020204" pitchFamily="34" charset="0"/>
              <a:buChar char="•"/>
            </a:pPr>
            <a:r>
              <a:rPr lang="fr" sz="1200" kern="1200" dirty="0">
                <a:solidFill>
                  <a:schemeClr val="tx1"/>
                </a:solidFill>
                <a:effectLst/>
                <a:latin typeface="+mn-lt"/>
                <a:ea typeface="+mn-ea"/>
                <a:cs typeface="+mn-cs"/>
              </a:rPr>
              <a:t>Comment votre documentation sur la violence est-elle </a:t>
            </a:r>
            <a:r>
              <a:rPr lang="fr" sz="1200" b="1" kern="1200" dirty="0">
                <a:solidFill>
                  <a:schemeClr val="tx1"/>
                </a:solidFill>
                <a:effectLst/>
                <a:latin typeface="+mn-lt"/>
                <a:ea typeface="+mn-ea"/>
                <a:cs typeface="+mn-cs"/>
              </a:rPr>
              <a:t>utilisée</a:t>
            </a:r>
            <a:r>
              <a:rPr lang="fr" sz="1200" kern="1200" dirty="0">
                <a:solidFill>
                  <a:schemeClr val="tx1"/>
                </a:solidFill>
                <a:effectLst/>
                <a:latin typeface="+mn-lt"/>
                <a:ea typeface="+mn-ea"/>
                <a:cs typeface="+mn-cs"/>
              </a:rPr>
              <a:t> – pour le suivi des patientes ? </a:t>
            </a:r>
            <a:r>
              <a:rPr lang="fr-FR" sz="1200" b="0" i="0" kern="1200" dirty="0">
                <a:solidFill>
                  <a:schemeClr val="tx1"/>
                </a:solidFill>
                <a:effectLst/>
                <a:latin typeface="+mn-lt"/>
                <a:ea typeface="+mn-ea"/>
                <a:cs typeface="+mn-cs"/>
              </a:rPr>
              <a:t>À</a:t>
            </a:r>
            <a:r>
              <a:rPr lang="fr" sz="1200" kern="1200" dirty="0">
                <a:solidFill>
                  <a:schemeClr val="tx1"/>
                </a:solidFill>
                <a:effectLst/>
                <a:latin typeface="+mn-lt"/>
                <a:ea typeface="+mn-ea"/>
                <a:cs typeface="+mn-cs"/>
              </a:rPr>
              <a:t> des fins médico-légales ? pour l’assurance/l’amélioration de la qualité ?</a:t>
            </a:r>
          </a:p>
          <a:p>
            <a:pPr marL="171450" indent="-171450" rtl="0">
              <a:buFont typeface="Arial" panose="020B0604020202020204" pitchFamily="34" charset="0"/>
              <a:buChar char="•"/>
            </a:pPr>
            <a:r>
              <a:rPr lang="fr" sz="1200" kern="1200" dirty="0">
                <a:solidFill>
                  <a:schemeClr val="tx1"/>
                </a:solidFill>
                <a:effectLst/>
                <a:latin typeface="+mn-lt"/>
                <a:ea typeface="+mn-ea"/>
                <a:cs typeface="+mn-cs"/>
              </a:rPr>
              <a:t>Quelles sont les raisons pour lesquelles tous les aspects des antécédents ou de l’examen physique </a:t>
            </a:r>
            <a:r>
              <a:rPr lang="fr" sz="1200" b="1" kern="1200" dirty="0">
                <a:solidFill>
                  <a:schemeClr val="tx1"/>
                </a:solidFill>
                <a:effectLst/>
                <a:latin typeface="+mn-lt"/>
                <a:ea typeface="+mn-ea"/>
                <a:cs typeface="+mn-cs"/>
              </a:rPr>
              <a:t>pourraient ne pas être documentés </a:t>
            </a:r>
            <a:r>
              <a:rPr lang="fr" sz="1200" kern="1200" dirty="0">
                <a:solidFill>
                  <a:schemeClr val="tx1"/>
                </a:solidFill>
                <a:effectLst/>
                <a:latin typeface="+mn-lt"/>
                <a:ea typeface="+mn-ea"/>
                <a:cs typeface="+mn-cs"/>
              </a:rPr>
              <a:t>? (Les raisons peuvent inclure : </a:t>
            </a:r>
            <a:r>
              <a:rPr lang="fr" sz="1200" b="0" kern="1200" dirty="0">
                <a:solidFill>
                  <a:schemeClr val="tx1"/>
                </a:solidFill>
                <a:effectLst/>
                <a:latin typeface="+mn-lt"/>
                <a:ea typeface="+mn-ea"/>
                <a:cs typeface="+mn-cs"/>
              </a:rPr>
              <a:t>(1) La patiente ne souhaite pas que l’on documente les informations sur ses antécédents médicaux et/ou sociaux ou les cas de violence qu’elle a subis. (2) La patiente ne connaît pas tous les aspects de ses antécédents médicaux ou tous les détails de l’agression).</a:t>
            </a:r>
            <a:endParaRPr lang="en-US" dirty="0"/>
          </a:p>
        </p:txBody>
      </p:sp>
      <p:sp>
        <p:nvSpPr>
          <p:cNvPr id="4" name="Slide Number Placeholder 3"/>
          <p:cNvSpPr>
            <a:spLocks noGrp="1"/>
          </p:cNvSpPr>
          <p:nvPr>
            <p:ph type="sldNum" sz="quarter" idx="10"/>
          </p:nvPr>
        </p:nvSpPr>
        <p:spPr/>
        <p:txBody>
          <a:bodyPr rtlCol="0"/>
          <a:lstStyle/>
          <a:p>
            <a:pPr rtl="0"/>
            <a:fld id="{DB16662C-83C9-4EF9-B1F0-304704F36FE1}" type="slidenum">
              <a:rPr lang="es-ES" smtClean="0"/>
              <a:pPr rtl="0"/>
              <a:t>3</a:t>
            </a:fld>
            <a:endParaRPr lang="es-ES"/>
          </a:p>
        </p:txBody>
      </p:sp>
    </p:spTree>
    <p:extLst>
      <p:ext uri="{BB962C8B-B14F-4D97-AF65-F5344CB8AC3E}">
        <p14:creationId xmlns:p14="http://schemas.microsoft.com/office/powerpoint/2010/main" val="1932907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rtlCol="0"/>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r" sz="1200" b="1" i="0" u="none" strike="noStrike" kern="1200" dirty="0">
                <a:solidFill>
                  <a:schemeClr val="tx1"/>
                </a:solidFill>
                <a:effectLst/>
                <a:latin typeface="+mn-lt"/>
                <a:ea typeface="+mn-ea"/>
                <a:cs typeface="+mn-cs"/>
              </a:rPr>
              <a:t>Réfléchissez</a:t>
            </a:r>
            <a:r>
              <a:rPr lang="fr" sz="1200" b="0" i="0" u="none" strike="noStrike" kern="1200" dirty="0">
                <a:solidFill>
                  <a:schemeClr val="tx1"/>
                </a:solidFill>
                <a:effectLst/>
                <a:latin typeface="+mn-lt"/>
                <a:ea typeface="+mn-ea"/>
                <a:cs typeface="+mn-cs"/>
              </a:rPr>
              <a:t> aux conséquences négatives du non-respect de la confidentialité pour la femme et même pour le prestataire de soins de santé. </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r" sz="1200" b="0" i="0" u="none" strike="noStrike" kern="1200" dirty="0">
                <a:solidFill>
                  <a:schemeClr val="tx1"/>
                </a:solidFill>
                <a:effectLst/>
                <a:latin typeface="+mn-lt"/>
                <a:ea typeface="+mn-ea"/>
                <a:cs typeface="+mn-cs"/>
              </a:rPr>
              <a:t>Un </a:t>
            </a:r>
            <a:r>
              <a:rPr lang="fr" sz="1200" b="1" i="0" u="none" strike="noStrike" kern="1200" dirty="0">
                <a:solidFill>
                  <a:schemeClr val="tx1"/>
                </a:solidFill>
                <a:effectLst/>
                <a:latin typeface="+mn-lt"/>
                <a:ea typeface="+mn-ea"/>
                <a:cs typeface="+mn-cs"/>
              </a:rPr>
              <a:t>mode opératoire normalisé </a:t>
            </a:r>
            <a:r>
              <a:rPr lang="fr" sz="1200" b="0" i="0" u="none" strike="noStrike" kern="1200" dirty="0">
                <a:solidFill>
                  <a:schemeClr val="tx1"/>
                </a:solidFill>
                <a:effectLst/>
                <a:latin typeface="+mn-lt"/>
                <a:ea typeface="+mn-ea"/>
                <a:cs typeface="+mn-cs"/>
              </a:rPr>
              <a:t>(MON) précise comment les dossiers sont traités et gardés confidentiels. Il permet de s’assurer que tous les membres du personnel connaissent les processus qui visent à protéger la confidentialité et ce que l’on attend d’eux. </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rtl="0"/>
            <a:r>
              <a:rPr lang="fr" sz="1200" b="1" kern="1200" dirty="0">
                <a:solidFill>
                  <a:schemeClr val="tx1"/>
                </a:solidFill>
                <a:effectLst/>
                <a:latin typeface="+mn-lt"/>
                <a:ea typeface="+mn-ea"/>
                <a:cs typeface="+mn-cs"/>
              </a:rPr>
              <a:t>Questions pour la discussion :</a:t>
            </a:r>
          </a:p>
          <a:p>
            <a:pPr marL="171450" indent="-171450" rtl="0">
              <a:buFont typeface="Arial" panose="020B0604020202020204" pitchFamily="34" charset="0"/>
              <a:buChar char="•"/>
            </a:pPr>
            <a:r>
              <a:rPr lang="fr" sz="1200" kern="1200" dirty="0">
                <a:solidFill>
                  <a:schemeClr val="tx1"/>
                </a:solidFill>
                <a:effectLst/>
                <a:latin typeface="+mn-lt"/>
                <a:ea typeface="+mn-ea"/>
                <a:cs typeface="+mn-cs"/>
              </a:rPr>
              <a:t>Votre </a:t>
            </a:r>
            <a:r>
              <a:rPr lang="fr" sz="1200" b="1" kern="1200" dirty="0">
                <a:solidFill>
                  <a:schemeClr val="tx1"/>
                </a:solidFill>
                <a:effectLst/>
                <a:latin typeface="+mn-lt"/>
                <a:ea typeface="+mn-ea"/>
                <a:cs typeface="+mn-cs"/>
              </a:rPr>
              <a:t>établissement dispose-t-il d’un mode opératoire normalisé </a:t>
            </a:r>
            <a:r>
              <a:rPr lang="fr" sz="1200" kern="1200" dirty="0">
                <a:solidFill>
                  <a:schemeClr val="tx1"/>
                </a:solidFill>
                <a:effectLst/>
                <a:latin typeface="+mn-lt"/>
                <a:ea typeface="+mn-ea"/>
                <a:cs typeface="+mn-cs"/>
              </a:rPr>
              <a:t>pour garantir la confidentialité des dossiers ? Tous les dossiers des patients ? Les dossiers des femmes </a:t>
            </a:r>
            <a:r>
              <a:rPr lang="en-GB" sz="1200" kern="1200" dirty="0">
                <a:solidFill>
                  <a:schemeClr val="tx1"/>
                </a:solidFill>
                <a:effectLst/>
                <a:latin typeface="+mn-lt"/>
                <a:ea typeface="+mn-ea"/>
                <a:cs typeface="+mn-cs"/>
              </a:rPr>
              <a:t>survivante</a:t>
            </a:r>
            <a:r>
              <a:rPr lang="fr" sz="1200" kern="1200" dirty="0">
                <a:solidFill>
                  <a:schemeClr val="tx1"/>
                </a:solidFill>
                <a:effectLst/>
                <a:latin typeface="+mn-lt"/>
                <a:ea typeface="+mn-ea"/>
                <a:cs typeface="+mn-cs"/>
              </a:rPr>
              <a:t>s de violence en particulier ? </a:t>
            </a:r>
          </a:p>
          <a:p>
            <a:pPr marL="171450" lvl="0" indent="-171450" algn="l" defTabSz="914400" rtl="0" eaLnBrk="1" latinLnBrk="0" hangingPunct="1">
              <a:buFont typeface="Arial" pitchFamily="34" charset="0"/>
              <a:buChar char="•"/>
            </a:pPr>
            <a:r>
              <a:rPr lang="fr" sz="1200" b="0" kern="1200" dirty="0">
                <a:solidFill>
                  <a:schemeClr val="tx1"/>
                </a:solidFill>
                <a:effectLst/>
                <a:latin typeface="+mn-lt"/>
                <a:ea typeface="+mn-ea"/>
                <a:cs typeface="+mn-cs"/>
              </a:rPr>
              <a:t>Où et comment les dossiers et documents médicaux sont-ils </a:t>
            </a:r>
            <a:r>
              <a:rPr lang="fr" sz="1200" b="1" kern="1200" dirty="0">
                <a:solidFill>
                  <a:schemeClr val="tx1"/>
                </a:solidFill>
                <a:effectLst/>
                <a:latin typeface="+mn-lt"/>
                <a:ea typeface="+mn-ea"/>
                <a:cs typeface="+mn-cs"/>
              </a:rPr>
              <a:t>remplis et conservés</a:t>
            </a:r>
            <a:r>
              <a:rPr lang="fr" sz="1200" b="0" kern="1200" dirty="0">
                <a:solidFill>
                  <a:schemeClr val="tx1"/>
                </a:solidFill>
                <a:effectLst/>
                <a:latin typeface="+mn-lt"/>
                <a:ea typeface="+mn-ea"/>
                <a:cs typeface="+mn-cs"/>
              </a:rPr>
              <a:t>, et comment la </a:t>
            </a:r>
            <a:r>
              <a:rPr lang="fr" sz="1200" b="1" kern="1200" dirty="0">
                <a:solidFill>
                  <a:schemeClr val="tx1"/>
                </a:solidFill>
                <a:effectLst/>
                <a:latin typeface="+mn-lt"/>
                <a:ea typeface="+mn-ea"/>
                <a:cs typeface="+mn-cs"/>
              </a:rPr>
              <a:t>confidentialité</a:t>
            </a:r>
            <a:r>
              <a:rPr lang="fr" sz="1200" b="0" kern="1200" dirty="0">
                <a:solidFill>
                  <a:schemeClr val="tx1"/>
                </a:solidFill>
                <a:effectLst/>
                <a:latin typeface="+mn-lt"/>
                <a:ea typeface="+mn-ea"/>
                <a:cs typeface="+mn-cs"/>
              </a:rPr>
              <a:t> est-elle assurée dans ce processus ?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fr" sz="1200" b="1" kern="1200" dirty="0">
                <a:solidFill>
                  <a:schemeClr val="tx1"/>
                </a:solidFill>
                <a:effectLst/>
                <a:latin typeface="+mn-lt"/>
                <a:ea typeface="+mn-ea"/>
                <a:cs typeface="+mn-cs"/>
              </a:rPr>
              <a:t>Qui a accès </a:t>
            </a:r>
            <a:r>
              <a:rPr lang="fr" sz="1200" b="0" kern="1200" dirty="0">
                <a:solidFill>
                  <a:schemeClr val="tx1"/>
                </a:solidFill>
                <a:effectLst/>
                <a:latin typeface="+mn-lt"/>
                <a:ea typeface="+mn-ea"/>
                <a:cs typeface="+mn-cs"/>
              </a:rPr>
              <a:t>aux dossiers ? Un agresseur pourrait-il avoir accès aux dossiers médicaux, aux explications de la documentation ou même aux portails en ligne destinés aux patients ? En outre, une autre personne pourrait-elle obtenir des informations personnelles et peut-être en informer des</a:t>
            </a:r>
            <a:r>
              <a:rPr lang="fr" sz="1200" b="0" kern="1200" baseline="0" dirty="0">
                <a:solidFill>
                  <a:schemeClr val="tx1"/>
                </a:solidFill>
                <a:effectLst/>
                <a:latin typeface="+mn-lt"/>
                <a:ea typeface="+mn-ea"/>
                <a:cs typeface="+mn-cs"/>
              </a:rPr>
              <a:t> tierces</a:t>
            </a:r>
            <a:r>
              <a:rPr lang="fr" sz="1200" b="0" kern="1200" dirty="0">
                <a:solidFill>
                  <a:schemeClr val="tx1"/>
                </a:solidFill>
                <a:effectLst/>
                <a:latin typeface="+mn-lt"/>
                <a:ea typeface="+mn-ea"/>
                <a:cs typeface="+mn-cs"/>
              </a:rPr>
              <a:t> personnes ?</a:t>
            </a:r>
          </a:p>
          <a:p>
            <a:pPr marL="171450" lvl="0" indent="-171450" algn="l" defTabSz="914400" rtl="0" eaLnBrk="1" latinLnBrk="0" hangingPunct="1">
              <a:buFont typeface="Arial" pitchFamily="34" charset="0"/>
              <a:buChar char="•"/>
            </a:pPr>
            <a:r>
              <a:rPr lang="fr" sz="1200" b="0" kern="1200" dirty="0">
                <a:solidFill>
                  <a:schemeClr val="tx1"/>
                </a:solidFill>
                <a:effectLst/>
                <a:latin typeface="+mn-lt"/>
                <a:ea typeface="+mn-ea"/>
                <a:cs typeface="+mn-cs"/>
              </a:rPr>
              <a:t>Comment pourriez-vous </a:t>
            </a:r>
            <a:r>
              <a:rPr lang="fr" sz="1200" b="1" kern="1200" dirty="0">
                <a:solidFill>
                  <a:schemeClr val="tx1"/>
                </a:solidFill>
                <a:effectLst/>
                <a:latin typeface="+mn-lt"/>
                <a:ea typeface="+mn-ea"/>
                <a:cs typeface="+mn-cs"/>
              </a:rPr>
              <a:t>évaluer</a:t>
            </a:r>
            <a:r>
              <a:rPr lang="fr" sz="1200" b="0" kern="1200" dirty="0">
                <a:solidFill>
                  <a:schemeClr val="tx1"/>
                </a:solidFill>
                <a:effectLst/>
                <a:latin typeface="+mn-lt"/>
                <a:ea typeface="+mn-ea"/>
                <a:cs typeface="+mn-cs"/>
              </a:rPr>
              <a:t> les procédures de confidentialité dans vos établissements et sécuriser davantage leur processus de documentation et leur stockage ?</a:t>
            </a:r>
            <a:endParaRPr lang="en-US" dirty="0"/>
          </a:p>
        </p:txBody>
      </p:sp>
      <p:sp>
        <p:nvSpPr>
          <p:cNvPr id="4" name="Slide Number Placeholder 3"/>
          <p:cNvSpPr>
            <a:spLocks noGrp="1"/>
          </p:cNvSpPr>
          <p:nvPr>
            <p:ph type="sldNum" sz="quarter" idx="10"/>
          </p:nvPr>
        </p:nvSpPr>
        <p:spPr/>
        <p:txBody>
          <a:bodyPr rtlCol="0"/>
          <a:lstStyle/>
          <a:p>
            <a:pPr rtl="0"/>
            <a:fld id="{1AD5372F-DB0E-4E2E-B7B0-962D3E6437DC}" type="slidenum">
              <a:rPr lang="en-US" smtClean="0"/>
              <a:pPr rtl="0"/>
              <a:t>4</a:t>
            </a:fld>
            <a:endParaRPr lang="en-US"/>
          </a:p>
        </p:txBody>
      </p:sp>
    </p:spTree>
    <p:extLst>
      <p:ext uri="{BB962C8B-B14F-4D97-AF65-F5344CB8AC3E}">
        <p14:creationId xmlns:p14="http://schemas.microsoft.com/office/powerpoint/2010/main" val="4128262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rtlCol="0"/>
          <a:lstStyle/>
          <a:p>
            <a:pPr marL="0" indent="-171450" rtl="0">
              <a:buFont typeface="Arial" panose="020B0604020202020204" pitchFamily="34" charset="0"/>
              <a:buNone/>
            </a:pPr>
            <a:r>
              <a:rPr lang="fr" sz="1200" kern="1200" dirty="0">
                <a:solidFill>
                  <a:schemeClr val="tx1"/>
                </a:solidFill>
                <a:effectLst/>
                <a:latin typeface="+mn-lt"/>
                <a:ea typeface="+mn-ea"/>
                <a:cs typeface="+mn-cs"/>
              </a:rPr>
              <a:t>Les administrateurs de la santé sont chargés d’élaborer </a:t>
            </a:r>
            <a:r>
              <a:rPr lang="fr" sz="1200" b="1" kern="1200" dirty="0">
                <a:solidFill>
                  <a:schemeClr val="tx1"/>
                </a:solidFill>
                <a:effectLst/>
                <a:latin typeface="+mn-lt"/>
                <a:ea typeface="+mn-ea"/>
                <a:cs typeface="+mn-cs"/>
              </a:rPr>
              <a:t>un système et un mode opératoire normalisé sécurisés pour la documentation</a:t>
            </a:r>
            <a:r>
              <a:rPr lang="fr" sz="1200" kern="1200" dirty="0">
                <a:solidFill>
                  <a:schemeClr val="tx1"/>
                </a:solidFill>
                <a:effectLst/>
                <a:latin typeface="+mn-lt"/>
                <a:ea typeface="+mn-ea"/>
                <a:cs typeface="+mn-cs"/>
              </a:rPr>
              <a:t>. Toutefois, tous les agents de santé sont responsables de la documentation et des dossiers conformément aux principes de respect de la vie privée, de confidentialité et de sécurité.</a:t>
            </a:r>
          </a:p>
          <a:p>
            <a:pPr marL="0" indent="-171450" rtl="0">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rtl="0">
              <a:buFont typeface="Arial" panose="020B0604020202020204" pitchFamily="34" charset="0"/>
              <a:buNone/>
            </a:pPr>
            <a:r>
              <a:rPr lang="fr" sz="1200" kern="1200" dirty="0">
                <a:solidFill>
                  <a:schemeClr val="tx1"/>
                </a:solidFill>
                <a:effectLst/>
                <a:latin typeface="+mn-lt"/>
                <a:ea typeface="+mn-ea"/>
                <a:cs typeface="+mn-cs"/>
              </a:rPr>
              <a:t>Autres éléments d’un système de documentation sécurisé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200" b="1" kern="1200" dirty="0">
                <a:solidFill>
                  <a:schemeClr val="tx1"/>
                </a:solidFill>
                <a:effectLst/>
                <a:latin typeface="+mn-lt"/>
                <a:ea typeface="+mn-ea"/>
                <a:cs typeface="+mn-cs"/>
              </a:rPr>
              <a:t>Le cryptage </a:t>
            </a:r>
            <a:r>
              <a:rPr lang="fr" sz="1200" b="0" kern="1200" dirty="0">
                <a:solidFill>
                  <a:schemeClr val="tx1"/>
                </a:solidFill>
                <a:effectLst/>
                <a:latin typeface="+mn-lt"/>
                <a:ea typeface="+mn-ea"/>
                <a:cs typeface="+mn-cs"/>
              </a:rPr>
              <a:t>de tous les fichiers électroniques. </a:t>
            </a:r>
            <a:r>
              <a:rPr lang="fr" sz="1200" b="0" i="0" u="none" strike="noStrike" kern="1200" dirty="0">
                <a:solidFill>
                  <a:schemeClr val="tx1"/>
                </a:solidFill>
                <a:latin typeface="+mn-lt"/>
                <a:ea typeface="+mn-ea"/>
                <a:cs typeface="+mn-cs"/>
              </a:rPr>
              <a:t>Les dossiers électroniques doivent être protégés par un mot de passe, avec un accès limité.</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200" b="0" kern="1200" dirty="0">
                <a:solidFill>
                  <a:schemeClr val="tx1"/>
                </a:solidFill>
                <a:effectLst/>
                <a:latin typeface="+mn-lt"/>
                <a:ea typeface="+mn-ea"/>
                <a:cs typeface="+mn-cs"/>
              </a:rPr>
              <a:t>Les cliniciens disposent de </a:t>
            </a:r>
            <a:r>
              <a:rPr lang="fr" sz="1200" b="1" kern="1200" dirty="0">
                <a:solidFill>
                  <a:schemeClr val="tx1"/>
                </a:solidFill>
                <a:effectLst/>
                <a:latin typeface="+mn-lt"/>
                <a:ea typeface="+mn-ea"/>
                <a:cs typeface="+mn-cs"/>
              </a:rPr>
              <a:t>temps</a:t>
            </a:r>
            <a:r>
              <a:rPr lang="fr" sz="1200" b="0" kern="1200" dirty="0">
                <a:solidFill>
                  <a:schemeClr val="tx1"/>
                </a:solidFill>
                <a:effectLst/>
                <a:latin typeface="+mn-lt"/>
                <a:ea typeface="+mn-ea"/>
                <a:cs typeface="+mn-cs"/>
              </a:rPr>
              <a:t> pendant ou juste après l’examen pour terminer la documentation et la ranger dans les dossiers du patient avant de consulter le patient suivant.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200" b="0" kern="1200" dirty="0">
                <a:solidFill>
                  <a:schemeClr val="tx1"/>
                </a:solidFill>
                <a:effectLst/>
                <a:latin typeface="+mn-lt"/>
                <a:ea typeface="+mn-ea"/>
                <a:cs typeface="+mn-cs"/>
              </a:rPr>
              <a:t>Il existe une </a:t>
            </a:r>
            <a:r>
              <a:rPr lang="fr" sz="1200" b="1" kern="1200" dirty="0">
                <a:solidFill>
                  <a:schemeClr val="tx1"/>
                </a:solidFill>
                <a:effectLst/>
                <a:latin typeface="+mn-lt"/>
                <a:ea typeface="+mn-ea"/>
                <a:cs typeface="+mn-cs"/>
              </a:rPr>
              <a:t>chaîne sécurisée de possession</a:t>
            </a:r>
            <a:r>
              <a:rPr lang="fr" sz="1200" b="0" kern="1200" dirty="0">
                <a:solidFill>
                  <a:schemeClr val="tx1"/>
                </a:solidFill>
                <a:effectLst/>
                <a:latin typeface="+mn-lt"/>
                <a:ea typeface="+mn-ea"/>
                <a:cs typeface="+mn-cs"/>
              </a:rPr>
              <a:t> des dossiers au sein du dispensaire, désignant qui extrait les dossiers, qui les surveille pendant les consultations au dispensaire et qui replace le dossier à son endroit sécurisé à la fin de la documentation ou de la</a:t>
            </a:r>
            <a:r>
              <a:rPr lang="fr" sz="1200" b="0" kern="1200" baseline="0" dirty="0">
                <a:solidFill>
                  <a:schemeClr val="tx1"/>
                </a:solidFill>
                <a:effectLst/>
                <a:latin typeface="+mn-lt"/>
                <a:ea typeface="+mn-ea"/>
                <a:cs typeface="+mn-cs"/>
              </a:rPr>
              <a:t> consultation</a:t>
            </a:r>
            <a:r>
              <a:rPr lang="fr" sz="1200" b="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200" b="0" kern="1200" dirty="0">
                <a:solidFill>
                  <a:schemeClr val="tx1"/>
                </a:solidFill>
                <a:effectLst/>
                <a:latin typeface="+mn-lt"/>
                <a:ea typeface="+mn-ea"/>
                <a:cs typeface="+mn-cs"/>
              </a:rPr>
              <a:t>Des </a:t>
            </a:r>
            <a:r>
              <a:rPr lang="fr" sz="1200" b="1" kern="1200" dirty="0">
                <a:solidFill>
                  <a:schemeClr val="tx1"/>
                </a:solidFill>
                <a:effectLst/>
                <a:latin typeface="+mn-lt"/>
                <a:ea typeface="+mn-ea"/>
                <a:cs typeface="+mn-cs"/>
              </a:rPr>
              <a:t>examens</a:t>
            </a:r>
            <a:r>
              <a:rPr lang="fr" sz="1200" b="0" kern="1200" dirty="0">
                <a:solidFill>
                  <a:schemeClr val="tx1"/>
                </a:solidFill>
                <a:effectLst/>
                <a:latin typeface="+mn-lt"/>
                <a:ea typeface="+mn-ea"/>
                <a:cs typeface="+mn-cs"/>
              </a:rPr>
              <a:t> périodiques de la sécurité des dossiers du dispensaire ont lieu pour identifier les problèmes de sécurité et dispenser une formation continue sur la documentation et la sécurité des dossiers du dispensaire à tous les membres du personnel ; se focaliser sur l’assurance/l’amélioration de la qualité.</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dirty="0">
              <a:solidFill>
                <a:schemeClr val="tx1"/>
              </a:solidFill>
              <a:effectLst/>
              <a:latin typeface="+mn-lt"/>
              <a:ea typeface="+mn-ea"/>
              <a:cs typeface="+mn-cs"/>
            </a:endParaRPr>
          </a:p>
          <a:p>
            <a:pPr marL="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 sz="1200" kern="1200" dirty="0">
                <a:solidFill>
                  <a:schemeClr val="tx1"/>
                </a:solidFill>
                <a:effectLst/>
                <a:latin typeface="+mn-lt"/>
                <a:ea typeface="+mn-ea"/>
                <a:cs typeface="+mn-cs"/>
              </a:rPr>
              <a:t>Expliquez aux participants qu’il est important que les prestataires de soins de santé et les autres membres du personnel </a:t>
            </a:r>
            <a:r>
              <a:rPr lang="fr" sz="1200" b="1" kern="1200" dirty="0">
                <a:solidFill>
                  <a:schemeClr val="tx1"/>
                </a:solidFill>
                <a:effectLst/>
                <a:latin typeface="+mn-lt"/>
                <a:ea typeface="+mn-ea"/>
                <a:cs typeface="+mn-cs"/>
              </a:rPr>
              <a:t>discutent de la documentation et de la sécurité des dossiers médicaux </a:t>
            </a:r>
            <a:r>
              <a:rPr lang="fr" sz="1200" kern="1200" dirty="0">
                <a:solidFill>
                  <a:schemeClr val="tx1"/>
                </a:solidFill>
                <a:effectLst/>
                <a:latin typeface="+mn-lt"/>
                <a:ea typeface="+mn-ea"/>
                <a:cs typeface="+mn-cs"/>
              </a:rPr>
              <a:t>avec les administrateurs de la santé et les personnes responsables de l’amélioration/l’assurance de la qualité dans leur établissement de santé, car les processus et les solutions aux problèmes de confidentialité sont souvent spécifiques au contexte. </a:t>
            </a:r>
          </a:p>
        </p:txBody>
      </p:sp>
      <p:sp>
        <p:nvSpPr>
          <p:cNvPr id="4" name="Slide Number Placeholder 3"/>
          <p:cNvSpPr>
            <a:spLocks noGrp="1"/>
          </p:cNvSpPr>
          <p:nvPr>
            <p:ph type="sldNum" sz="quarter" idx="10"/>
          </p:nvPr>
        </p:nvSpPr>
        <p:spPr/>
        <p:txBody>
          <a:bodyPr rtlCol="0"/>
          <a:lstStyle/>
          <a:p>
            <a:pPr rtl="0"/>
            <a:fld id="{1AD5372F-DB0E-4E2E-B7B0-962D3E6437DC}" type="slidenum">
              <a:rPr lang="en-US" smtClean="0"/>
              <a:pPr rtl="0"/>
              <a:t>5</a:t>
            </a:fld>
            <a:endParaRPr lang="en-US"/>
          </a:p>
        </p:txBody>
      </p:sp>
    </p:spTree>
    <p:extLst>
      <p:ext uri="{BB962C8B-B14F-4D97-AF65-F5344CB8AC3E}">
        <p14:creationId xmlns:p14="http://schemas.microsoft.com/office/powerpoint/2010/main" val="2417362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rtlCol="0"/>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rtlCol="0"/>
          <a:lstStyle/>
          <a:p>
            <a:pPr rtl="0"/>
            <a:fld id="{7165B12C-6FF9-554D-BFB3-C061902B4395}" type="slidenum">
              <a:rPr lang="en-US" smtClean="0"/>
              <a:pPr rtl="0"/>
              <a:t>6</a:t>
            </a:fld>
            <a:endParaRPr lang="en-US"/>
          </a:p>
        </p:txBody>
      </p:sp>
    </p:spTree>
    <p:extLst>
      <p:ext uri="{BB962C8B-B14F-4D97-AF65-F5344CB8AC3E}">
        <p14:creationId xmlns:p14="http://schemas.microsoft.com/office/powerpoint/2010/main" val="1507923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rtlCol="0"/>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r" sz="1200" b="1" i="0" u="none" strike="noStrike" kern="1200" dirty="0">
                <a:solidFill>
                  <a:schemeClr val="tx1"/>
                </a:solidFill>
                <a:latin typeface="+mn-lt"/>
                <a:ea typeface="+mn-ea"/>
                <a:cs typeface="+mn-cs"/>
              </a:rPr>
              <a:t>Discussion : </a:t>
            </a:r>
            <a:r>
              <a:rPr lang="fr" sz="1200" b="0" i="0" u="none" strike="noStrike" kern="1200" dirty="0">
                <a:solidFill>
                  <a:schemeClr val="tx1"/>
                </a:solidFill>
                <a:latin typeface="+mn-lt"/>
                <a:ea typeface="+mn-ea"/>
                <a:cs typeface="+mn-cs"/>
              </a:rPr>
              <a:t>Discutez avec le groupe de leurs milieux sanitaires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200" b="1" i="0" u="none" strike="noStrike" kern="1200" dirty="0">
                <a:solidFill>
                  <a:schemeClr val="tx1"/>
                </a:solidFill>
                <a:latin typeface="+mn-lt"/>
                <a:ea typeface="+mn-ea"/>
                <a:cs typeface="+mn-cs"/>
              </a:rPr>
              <a:t>Les rôles et responsabilités </a:t>
            </a:r>
            <a:r>
              <a:rPr lang="fr" sz="1200" b="0" i="0" u="none" strike="noStrike" kern="1200" dirty="0">
                <a:solidFill>
                  <a:schemeClr val="tx1"/>
                </a:solidFill>
                <a:latin typeface="+mn-lt"/>
                <a:ea typeface="+mn-ea"/>
                <a:cs typeface="+mn-cs"/>
              </a:rPr>
              <a:t>des prestataires de soins de santé et des administrateurs de la santé pour assurer la confidentialité de la documentation.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 sz="1200" b="0" i="0" u="none" strike="noStrike" kern="1200" dirty="0">
                <a:solidFill>
                  <a:schemeClr val="tx1"/>
                </a:solidFill>
                <a:latin typeface="+mn-lt"/>
                <a:ea typeface="+mn-ea"/>
                <a:cs typeface="+mn-cs"/>
              </a:rPr>
              <a:t>Suggestions </a:t>
            </a:r>
            <a:r>
              <a:rPr lang="fr" sz="1200" b="1" i="0" u="none" strike="noStrike" kern="1200" dirty="0">
                <a:solidFill>
                  <a:schemeClr val="tx1"/>
                </a:solidFill>
                <a:latin typeface="+mn-lt"/>
                <a:ea typeface="+mn-ea"/>
                <a:cs typeface="+mn-cs"/>
              </a:rPr>
              <a:t>pour les rôles et les responsabilités </a:t>
            </a:r>
            <a:r>
              <a:rPr lang="fr" sz="1200" b="0" i="0" u="none" strike="noStrike" kern="1200" dirty="0">
                <a:solidFill>
                  <a:schemeClr val="tx1"/>
                </a:solidFill>
                <a:latin typeface="+mn-lt"/>
                <a:ea typeface="+mn-ea"/>
                <a:cs typeface="+mn-cs"/>
              </a:rPr>
              <a:t>dans leurs établissements en ce qui concerne la documentation, les contrôles qualité, le stockage et la supervision des procédures de confidentialité, en gardant à l’esprit les principes qui ont été définis.</a:t>
            </a:r>
          </a:p>
        </p:txBody>
      </p:sp>
      <p:sp>
        <p:nvSpPr>
          <p:cNvPr id="4" name="Slide Number Placeholder 3"/>
          <p:cNvSpPr>
            <a:spLocks noGrp="1"/>
          </p:cNvSpPr>
          <p:nvPr>
            <p:ph type="sldNum" sz="quarter" idx="10"/>
          </p:nvPr>
        </p:nvSpPr>
        <p:spPr/>
        <p:txBody>
          <a:bodyPr rtlCol="0"/>
          <a:lstStyle/>
          <a:p>
            <a:pPr rtl="0"/>
            <a:fld id="{7165B12C-6FF9-554D-BFB3-C061902B4395}" type="slidenum">
              <a:rPr lang="en-US" smtClean="0"/>
              <a:pPr rtl="0"/>
              <a:t>7</a:t>
            </a:fld>
            <a:endParaRPr lang="en-US"/>
          </a:p>
        </p:txBody>
      </p:sp>
    </p:spTree>
    <p:extLst>
      <p:ext uri="{BB962C8B-B14F-4D97-AF65-F5344CB8AC3E}">
        <p14:creationId xmlns:p14="http://schemas.microsoft.com/office/powerpoint/2010/main" val="2079371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rtlCol="0"/>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r" b="0" dirty="0"/>
              <a:t>Référez-vous aux </a:t>
            </a:r>
            <a:r>
              <a:rPr lang="fr" b="1" dirty="0"/>
              <a:t>aides-mémoires </a:t>
            </a:r>
            <a:r>
              <a:rPr lang="fr" b="0" dirty="0"/>
              <a:t>dans le manuel clinique :</a:t>
            </a:r>
            <a:r>
              <a:rPr lang="fr" b="1" dirty="0"/>
              <a:t> </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r" sz="1200" i="1" u="none" spc="-25" dirty="0">
                <a:effectLst/>
              </a:rPr>
              <a:t>Liste de contrôle d’un examen physique (</a:t>
            </a:r>
            <a:r>
              <a:rPr lang="fr" sz="1200" i="0" u="none" spc="-25" dirty="0">
                <a:effectLst/>
              </a:rPr>
              <a:t>page 47)</a:t>
            </a:r>
            <a:endParaRPr lang="en-US" i="0" dirty="0"/>
          </a:p>
          <a:p>
            <a:pPr marL="0" indent="0" rtl="0">
              <a:buFont typeface="Arial" panose="020B0604020202020204" pitchFamily="34" charset="0"/>
              <a:buNone/>
            </a:pPr>
            <a:r>
              <a:rPr lang="fr" i="1" dirty="0"/>
              <a:t>Modèle de formulaire des antécédents et d’examen médical</a:t>
            </a:r>
            <a:r>
              <a:rPr lang="fr" dirty="0"/>
              <a:t> (pages 89 et 98 ; page 91 des diaporamas)</a:t>
            </a:r>
          </a:p>
          <a:p>
            <a:pPr marL="0" indent="0" rtl="0">
              <a:buFont typeface="Arial" panose="020B0604020202020204" pitchFamily="34" charset="0"/>
              <a:buNone/>
            </a:pPr>
            <a:endParaRPr lang="en-US" baseline="0" dirty="0"/>
          </a:p>
          <a:p>
            <a:pPr marL="0" indent="0" rtl="0">
              <a:buFont typeface="Arial" panose="020B0604020202020204" pitchFamily="34" charset="0"/>
              <a:buNone/>
            </a:pPr>
            <a:r>
              <a:rPr lang="fr" b="1" dirty="0"/>
              <a:t>Discussion : </a:t>
            </a:r>
            <a:r>
              <a:rPr lang="fr" dirty="0"/>
              <a:t>Demandez aux participants :</a:t>
            </a:r>
          </a:p>
          <a:p>
            <a:pPr marL="0" indent="0" rtl="0">
              <a:buFont typeface="+mj-lt"/>
              <a:buNone/>
            </a:pPr>
            <a:r>
              <a:rPr lang="fr" sz="1200" kern="1200" dirty="0">
                <a:solidFill>
                  <a:schemeClr val="tx1"/>
                </a:solidFill>
                <a:effectLst/>
                <a:latin typeface="+mn-lt"/>
                <a:ea typeface="+mn-ea"/>
                <a:cs typeface="+mn-cs"/>
              </a:rPr>
              <a:t>« Quels sont les informations qu’il convient d’inscrire dans les formulaires structurés pour les antécédents et l’examen médical ? » </a:t>
            </a:r>
          </a:p>
          <a:p>
            <a:pPr rtl="0"/>
            <a:r>
              <a:rPr lang="fr" sz="1200" kern="1200" dirty="0">
                <a:solidFill>
                  <a:schemeClr val="tx1"/>
                </a:solidFill>
                <a:effectLst/>
                <a:latin typeface="+mn-lt"/>
                <a:ea typeface="+mn-ea"/>
                <a:cs typeface="+mn-cs"/>
              </a:rPr>
              <a:t>Signalez lorsqu’elles sont mentionnées ou sur le point d’être mentionnées :</a:t>
            </a:r>
          </a:p>
          <a:p>
            <a:pPr lvl="0" rtl="0">
              <a:buFont typeface="Arial" pitchFamily="34" charset="0"/>
              <a:buChar char="•"/>
            </a:pPr>
            <a:r>
              <a:rPr lang="fr" sz="1200" b="0" kern="1200" dirty="0">
                <a:solidFill>
                  <a:schemeClr val="tx1"/>
                </a:solidFill>
                <a:effectLst/>
                <a:latin typeface="+mn-lt"/>
                <a:ea typeface="+mn-ea"/>
                <a:cs typeface="+mn-cs"/>
              </a:rPr>
              <a:t> qui a fourni </a:t>
            </a:r>
            <a:r>
              <a:rPr lang="fr" sz="1200" b="1" kern="1200" dirty="0">
                <a:solidFill>
                  <a:schemeClr val="tx1"/>
                </a:solidFill>
                <a:effectLst/>
                <a:latin typeface="+mn-lt"/>
                <a:ea typeface="+mn-ea"/>
                <a:cs typeface="+mn-cs"/>
              </a:rPr>
              <a:t>le récit</a:t>
            </a:r>
            <a:r>
              <a:rPr lang="fr" sz="1200" b="0" kern="1200" dirty="0">
                <a:solidFill>
                  <a:schemeClr val="tx1"/>
                </a:solidFill>
                <a:effectLst/>
                <a:latin typeface="+mn-lt"/>
                <a:ea typeface="+mn-ea"/>
                <a:cs typeface="+mn-cs"/>
              </a:rPr>
              <a:t>, où et quand il a été obtenu, et qui était présent ?</a:t>
            </a:r>
            <a:endParaRPr lang="en-US" sz="1200" b="1" kern="1200" dirty="0">
              <a:solidFill>
                <a:schemeClr val="tx1"/>
              </a:solidFill>
              <a:effectLst/>
              <a:latin typeface="+mn-lt"/>
              <a:ea typeface="+mn-ea"/>
              <a:cs typeface="+mn-cs"/>
            </a:endParaRPr>
          </a:p>
          <a:p>
            <a:pPr lvl="0" rtl="0">
              <a:buFont typeface="Arial" pitchFamily="34" charset="0"/>
              <a:buChar char="•"/>
            </a:pPr>
            <a:r>
              <a:rPr lang="fr" sz="1200" b="0" kern="1200" dirty="0">
                <a:solidFill>
                  <a:schemeClr val="tx1"/>
                </a:solidFill>
                <a:effectLst/>
                <a:latin typeface="+mn-lt"/>
                <a:ea typeface="+mn-ea"/>
                <a:cs typeface="+mn-cs"/>
              </a:rPr>
              <a:t> </a:t>
            </a:r>
            <a:r>
              <a:rPr lang="fr" sz="1200" b="1" kern="1200" dirty="0">
                <a:solidFill>
                  <a:schemeClr val="tx1"/>
                </a:solidFill>
                <a:effectLst/>
                <a:latin typeface="+mn-lt"/>
                <a:ea typeface="+mn-ea"/>
                <a:cs typeface="+mn-cs"/>
              </a:rPr>
              <a:t>antécédents médicaux</a:t>
            </a:r>
          </a:p>
          <a:p>
            <a:pPr lvl="0" rtl="0">
              <a:buFont typeface="Arial" pitchFamily="34" charset="0"/>
              <a:buChar char="•"/>
            </a:pPr>
            <a:r>
              <a:rPr lang="fr" sz="1200" b="0" kern="1200" dirty="0">
                <a:solidFill>
                  <a:schemeClr val="tx1"/>
                </a:solidFill>
                <a:effectLst/>
                <a:latin typeface="+mn-lt"/>
                <a:ea typeface="+mn-ea"/>
                <a:cs typeface="+mn-cs"/>
              </a:rPr>
              <a:t> les résultats de l’examen physique</a:t>
            </a:r>
          </a:p>
          <a:p>
            <a:pPr rtl="0">
              <a:buFont typeface="Arial" pitchFamily="34" charset="0"/>
              <a:buChar char="•"/>
            </a:pPr>
            <a:r>
              <a:rPr lang="fr" sz="1200" b="0" kern="1200" dirty="0">
                <a:solidFill>
                  <a:schemeClr val="tx1"/>
                </a:solidFill>
                <a:effectLst/>
                <a:latin typeface="+mn-lt"/>
                <a:ea typeface="+mn-ea"/>
                <a:cs typeface="+mn-cs"/>
              </a:rPr>
              <a:t> les informations relatives à tout échantillon obtenu (y compris la date et l’heure) et leur traitement ultérieur</a:t>
            </a:r>
            <a:endParaRPr lang="en-US" sz="1200" b="1" kern="1200" dirty="0">
              <a:solidFill>
                <a:schemeClr val="tx1"/>
              </a:solidFill>
              <a:effectLst/>
              <a:latin typeface="+mn-lt"/>
              <a:ea typeface="+mn-ea"/>
              <a:cs typeface="+mn-cs"/>
            </a:endParaRPr>
          </a:p>
          <a:p>
            <a:pPr lvl="0" rtl="0">
              <a:buFont typeface="Arial" pitchFamily="34" charset="0"/>
              <a:buChar char="•"/>
            </a:pPr>
            <a:r>
              <a:rPr lang="fr" sz="1200" b="1" kern="1200" dirty="0">
                <a:solidFill>
                  <a:schemeClr val="tx1"/>
                </a:solidFill>
                <a:effectLst/>
                <a:latin typeface="+mn-lt"/>
                <a:ea typeface="+mn-ea"/>
                <a:cs typeface="+mn-cs"/>
              </a:rPr>
              <a:t> les blessures</a:t>
            </a:r>
            <a:r>
              <a:rPr lang="fr" sz="1200" b="0" kern="1200" dirty="0">
                <a:solidFill>
                  <a:schemeClr val="tx1"/>
                </a:solidFill>
                <a:effectLst/>
                <a:latin typeface="+mn-lt"/>
                <a:ea typeface="+mn-ea"/>
                <a:cs typeface="+mn-cs"/>
              </a:rPr>
              <a:t>, y compris le type, la description, le lieu, la cause possible, les conséquences et le traitement</a:t>
            </a:r>
            <a:endParaRPr lang="en-US" sz="1200" b="1" kern="1200" dirty="0">
              <a:solidFill>
                <a:schemeClr val="tx1"/>
              </a:solidFill>
              <a:effectLst/>
              <a:latin typeface="+mn-lt"/>
              <a:ea typeface="+mn-ea"/>
              <a:cs typeface="+mn-cs"/>
            </a:endParaRPr>
          </a:p>
          <a:p>
            <a:pPr lvl="0" rtl="0">
              <a:buFont typeface="Arial" pitchFamily="34" charset="0"/>
              <a:buChar char="•"/>
            </a:pPr>
            <a:r>
              <a:rPr lang="fr" sz="1200" b="0" kern="1200" dirty="0">
                <a:solidFill>
                  <a:schemeClr val="tx1"/>
                </a:solidFill>
                <a:effectLst/>
                <a:latin typeface="+mn-lt"/>
                <a:ea typeface="+mn-ea"/>
                <a:cs typeface="+mn-cs"/>
              </a:rPr>
              <a:t> des photos de toutes les blessures, tout en garantissant la confidentialité et le consentement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fr" sz="1200" b="1" kern="1200" dirty="0">
                <a:solidFill>
                  <a:schemeClr val="tx1"/>
                </a:solidFill>
                <a:effectLst/>
                <a:latin typeface="+mn-lt"/>
                <a:ea typeface="+mn-ea"/>
                <a:cs typeface="+mn-cs"/>
              </a:rPr>
              <a:t> les réponses</a:t>
            </a:r>
            <a:r>
              <a:rPr lang="fr" sz="1200" b="0" kern="1200" dirty="0">
                <a:solidFill>
                  <a:schemeClr val="tx1"/>
                </a:solidFill>
                <a:effectLst/>
                <a:latin typeface="+mn-lt"/>
                <a:ea typeface="+mn-ea"/>
                <a:cs typeface="+mn-cs"/>
              </a:rPr>
              <a:t> aux questions posées par les survivantes, en utilisant des citations pour identifier les propres mots des patientes </a:t>
            </a:r>
            <a:endParaRPr lang="en-US" sz="1200" b="1" kern="1200" dirty="0">
              <a:solidFill>
                <a:schemeClr val="tx1"/>
              </a:solidFill>
              <a:effectLst/>
              <a:latin typeface="+mn-lt"/>
              <a:ea typeface="+mn-ea"/>
              <a:cs typeface="+mn-cs"/>
            </a:endParaRPr>
          </a:p>
          <a:p>
            <a:pPr lvl="0" rtl="0">
              <a:buFont typeface="Arial" pitchFamily="34" charset="0"/>
              <a:buChar char="•"/>
            </a:pPr>
            <a:r>
              <a:rPr lang="fr" sz="1200" b="0" kern="1200" dirty="0">
                <a:solidFill>
                  <a:schemeClr val="tx1"/>
                </a:solidFill>
                <a:effectLst/>
                <a:latin typeface="+mn-lt"/>
                <a:ea typeface="+mn-ea"/>
                <a:cs typeface="+mn-cs"/>
              </a:rPr>
              <a:t> le plan de </a:t>
            </a:r>
            <a:r>
              <a:rPr lang="fr" sz="1200" b="1" kern="1200" dirty="0">
                <a:solidFill>
                  <a:schemeClr val="tx1"/>
                </a:solidFill>
                <a:effectLst/>
                <a:latin typeface="+mn-lt"/>
                <a:ea typeface="+mn-ea"/>
                <a:cs typeface="+mn-cs"/>
              </a:rPr>
              <a:t>traitement</a:t>
            </a:r>
            <a:r>
              <a:rPr lang="fr" sz="1200" b="0" kern="1200" dirty="0">
                <a:solidFill>
                  <a:schemeClr val="tx1"/>
                </a:solidFill>
                <a:effectLst/>
                <a:latin typeface="+mn-lt"/>
                <a:ea typeface="+mn-ea"/>
                <a:cs typeface="+mn-cs"/>
              </a:rPr>
              <a:t>, y compris les médicaments</a:t>
            </a:r>
            <a:endParaRPr lang="en-US" sz="1200" b="1" kern="1200" dirty="0">
              <a:solidFill>
                <a:schemeClr val="tx1"/>
              </a:solidFill>
              <a:effectLst/>
              <a:latin typeface="+mn-lt"/>
              <a:ea typeface="+mn-ea"/>
              <a:cs typeface="+mn-cs"/>
            </a:endParaRPr>
          </a:p>
          <a:p>
            <a:pPr lvl="0" rtl="0">
              <a:buFont typeface="Arial" pitchFamily="34" charset="0"/>
              <a:buChar char="•"/>
            </a:pPr>
            <a:r>
              <a:rPr lang="fr" sz="1200" b="0" kern="1200" dirty="0">
                <a:solidFill>
                  <a:schemeClr val="tx1"/>
                </a:solidFill>
                <a:effectLst/>
                <a:latin typeface="+mn-lt"/>
                <a:ea typeface="+mn-ea"/>
                <a:cs typeface="+mn-cs"/>
              </a:rPr>
              <a:t> </a:t>
            </a:r>
            <a:r>
              <a:rPr lang="fr" sz="1200" b="1" kern="1200" dirty="0">
                <a:solidFill>
                  <a:schemeClr val="tx1"/>
                </a:solidFill>
                <a:effectLst/>
                <a:latin typeface="+mn-lt"/>
                <a:ea typeface="+mn-ea"/>
                <a:cs typeface="+mn-cs"/>
              </a:rPr>
              <a:t>l’évaluation</a:t>
            </a:r>
            <a:r>
              <a:rPr lang="fr" sz="1200" b="0" kern="1200" dirty="0">
                <a:solidFill>
                  <a:schemeClr val="tx1"/>
                </a:solidFill>
                <a:effectLst/>
                <a:latin typeface="+mn-lt"/>
                <a:ea typeface="+mn-ea"/>
                <a:cs typeface="+mn-cs"/>
              </a:rPr>
              <a:t> et le plan de sécurité</a:t>
            </a:r>
            <a:endParaRPr lang="en-US" sz="1200" b="1" kern="1200" dirty="0">
              <a:solidFill>
                <a:schemeClr val="tx1"/>
              </a:solidFill>
              <a:effectLst/>
              <a:latin typeface="+mn-lt"/>
              <a:ea typeface="+mn-ea"/>
              <a:cs typeface="+mn-cs"/>
            </a:endParaRPr>
          </a:p>
          <a:p>
            <a:pPr lvl="0" rtl="0">
              <a:buFont typeface="Arial" pitchFamily="34" charset="0"/>
              <a:buChar char="•"/>
            </a:pPr>
            <a:r>
              <a:rPr lang="fr" sz="1200" b="0" kern="1200" dirty="0">
                <a:solidFill>
                  <a:schemeClr val="tx1"/>
                </a:solidFill>
                <a:effectLst/>
                <a:latin typeface="+mn-lt"/>
                <a:ea typeface="+mn-ea"/>
                <a:cs typeface="+mn-cs"/>
              </a:rPr>
              <a:t> </a:t>
            </a:r>
            <a:r>
              <a:rPr lang="fr" sz="1200" b="1" kern="1200" dirty="0">
                <a:solidFill>
                  <a:schemeClr val="tx1"/>
                </a:solidFill>
                <a:effectLst/>
                <a:latin typeface="+mn-lt"/>
                <a:ea typeface="+mn-ea"/>
                <a:cs typeface="+mn-cs"/>
              </a:rPr>
              <a:t>les rendez-vous de </a:t>
            </a:r>
            <a:r>
              <a:rPr lang="fr" sz="1200" b="0" kern="1200" dirty="0">
                <a:solidFill>
                  <a:schemeClr val="tx1"/>
                </a:solidFill>
                <a:effectLst/>
                <a:latin typeface="+mn-lt"/>
                <a:ea typeface="+mn-ea"/>
                <a:cs typeface="+mn-cs"/>
              </a:rPr>
              <a:t>suivi et les orientations effectuées pour répondre aux besoins en matière de santé physique, reproductive et mentale</a:t>
            </a:r>
          </a:p>
          <a:p>
            <a:pPr lvl="0" rtl="0">
              <a:buFont typeface="Arial" pitchFamily="34" charset="0"/>
              <a:buChar char="•"/>
            </a:pPr>
            <a:r>
              <a:rPr lang="fr" sz="1200" b="0" kern="1200" dirty="0">
                <a:solidFill>
                  <a:schemeClr val="tx1"/>
                </a:solidFill>
                <a:effectLst/>
                <a:latin typeface="+mn-lt"/>
                <a:ea typeface="+mn-ea"/>
                <a:cs typeface="+mn-cs"/>
              </a:rPr>
              <a:t> </a:t>
            </a:r>
            <a:r>
              <a:rPr lang="fr" sz="1200" b="1" kern="1200" dirty="0">
                <a:solidFill>
                  <a:schemeClr val="tx1"/>
                </a:solidFill>
                <a:effectLst/>
                <a:latin typeface="+mn-lt"/>
                <a:ea typeface="+mn-ea"/>
                <a:cs typeface="+mn-cs"/>
              </a:rPr>
              <a:t>inscrire </a:t>
            </a:r>
            <a:r>
              <a:rPr lang="fr" sz="1200" b="0" kern="1200" dirty="0">
                <a:solidFill>
                  <a:schemeClr val="tx1"/>
                </a:solidFill>
                <a:effectLst/>
                <a:latin typeface="+mn-lt"/>
                <a:ea typeface="+mn-ea"/>
                <a:cs typeface="+mn-cs"/>
              </a:rPr>
              <a:t>mot pour mot le récit de la survivante (et pour les enfants et les adolescents, celui de l’aidant qui n’est responsable de l’agression).</a:t>
            </a:r>
            <a:endParaRPr lang="en-US" sz="1200" b="0" kern="1200" dirty="0">
              <a:solidFill>
                <a:schemeClr val="tx1"/>
              </a:solidFill>
              <a:effectLst/>
              <a:latin typeface="+mn-lt"/>
              <a:ea typeface="+mn-ea"/>
              <a:cs typeface="+mn-cs"/>
            </a:endParaRPr>
          </a:p>
          <a:p>
            <a:pPr lvl="0" rtl="0">
              <a:buFont typeface="Arial" pitchFamily="34" charset="0"/>
              <a:buChar char="•"/>
            </a:pPr>
            <a:endParaRPr lang="en-US" sz="1200" b="0" i="0" u="none" strike="noStrike" kern="1200" baseline="0" dirty="0">
              <a:solidFill>
                <a:schemeClr val="tx1"/>
              </a:solidFill>
              <a:effectLst/>
              <a:latin typeface="+mn-lt"/>
              <a:ea typeface="+mn-ea"/>
              <a:cs typeface="+mn-cs"/>
            </a:endParaRPr>
          </a:p>
          <a:p>
            <a:pPr lvl="0" rtl="0">
              <a:buFont typeface="Arial" pitchFamily="34" charset="0"/>
              <a:buChar char="•"/>
            </a:pPr>
            <a:endParaRPr lang="en-US" sz="1200" b="0" i="0" u="none" strike="noStrike" kern="1200" baseline="0" dirty="0">
              <a:solidFill>
                <a:schemeClr val="tx1"/>
              </a:solidFill>
              <a:effectLst/>
              <a:latin typeface="+mn-lt"/>
              <a:ea typeface="+mn-ea"/>
              <a:cs typeface="+mn-cs"/>
            </a:endParaRPr>
          </a:p>
          <a:p>
            <a:pPr lvl="0" rtl="0">
              <a:buFont typeface="Arial" pitchFamily="34" charset="0"/>
              <a:buNone/>
            </a:pPr>
            <a:r>
              <a:rPr lang="fr" sz="1200" b="1" i="0" u="none" strike="noStrike" kern="1200" dirty="0">
                <a:solidFill>
                  <a:schemeClr val="tx1"/>
                </a:solidFill>
                <a:effectLst/>
                <a:latin typeface="+mn-lt"/>
                <a:ea typeface="+mn-ea"/>
                <a:cs typeface="+mn-cs"/>
              </a:rPr>
              <a:t>Pour les enfants et les adolescents :</a:t>
            </a:r>
          </a:p>
          <a:p>
            <a:pPr marL="171450" lvl="0" indent="-171450" rtl="0">
              <a:buFont typeface="Arial" panose="020B0604020202020204" pitchFamily="34" charset="0"/>
              <a:buChar char="•"/>
            </a:pPr>
            <a:r>
              <a:rPr lang="fr" sz="1200" b="0" i="0" u="none" strike="noStrike" kern="1200" dirty="0">
                <a:solidFill>
                  <a:schemeClr val="tx1"/>
                </a:solidFill>
                <a:effectLst/>
                <a:latin typeface="+mn-lt"/>
                <a:ea typeface="+mn-ea"/>
                <a:cs typeface="+mn-cs"/>
              </a:rPr>
              <a:t>noter les différences entre le récit de l’enfant ou de l’adolescent et celui de la personne qui s’occupe de lui, le cas échéant, sans interprétation ;</a:t>
            </a:r>
          </a:p>
          <a:p>
            <a:pPr marL="171450" lvl="0" indent="-171450" rtl="0">
              <a:buFont typeface="Arial" panose="020B0604020202020204" pitchFamily="34" charset="0"/>
              <a:buChar char="•"/>
            </a:pPr>
            <a:endParaRPr lang="en-US" sz="1200" b="0" i="0" u="none" strike="noStrike"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 dirty="0"/>
              <a:t>Il convient de noter que plusieurs pays peuvent avoir leurs propres formulaires médico-légaux obligatoires pour documenter les agressions sexuelles, en particulier si cela implique la collecte de preuves médico-légales. </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rtlCol="0"/>
          <a:lstStyle/>
          <a:p>
            <a:pPr rtl="0"/>
            <a:fld id="{7165B12C-6FF9-554D-BFB3-C061902B4395}" type="slidenum">
              <a:rPr lang="en-US" smtClean="0"/>
              <a:pPr rtl="0"/>
              <a:t>8</a:t>
            </a:fld>
            <a:endParaRPr lang="en-US"/>
          </a:p>
        </p:txBody>
      </p:sp>
    </p:spTree>
    <p:extLst>
      <p:ext uri="{BB962C8B-B14F-4D97-AF65-F5344CB8AC3E}">
        <p14:creationId xmlns:p14="http://schemas.microsoft.com/office/powerpoint/2010/main" val="3508509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rtlCol="0"/>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rtlCol="0"/>
          <a:lstStyle/>
          <a:p>
            <a:pPr rtl="0"/>
            <a:fld id="{7165B12C-6FF9-554D-BFB3-C061902B4395}" type="slidenum">
              <a:rPr lang="en-US" smtClean="0"/>
              <a:pPr rtl="0"/>
              <a:t>9</a:t>
            </a:fld>
            <a:endParaRPr lang="en-US"/>
          </a:p>
        </p:txBody>
      </p:sp>
    </p:spTree>
    <p:extLst>
      <p:ext uri="{BB962C8B-B14F-4D97-AF65-F5344CB8AC3E}">
        <p14:creationId xmlns:p14="http://schemas.microsoft.com/office/powerpoint/2010/main" val="760262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normAutofit/>
          </a:bodyPr>
          <a:lstStyle/>
          <a:p>
            <a:pPr rtl="0"/>
            <a:r>
              <a:rPr lang="fr" sz="1200" kern="1200" dirty="0">
                <a:solidFill>
                  <a:schemeClr val="tx1"/>
                </a:solidFill>
                <a:effectLst/>
                <a:latin typeface="+mn-lt"/>
                <a:ea typeface="+mn-ea"/>
                <a:cs typeface="+mn-cs"/>
              </a:rPr>
              <a:t>Présentez le </a:t>
            </a:r>
            <a:r>
              <a:rPr lang="fr" sz="1200" b="1" kern="1200" dirty="0">
                <a:solidFill>
                  <a:schemeClr val="tx1"/>
                </a:solidFill>
                <a:effectLst/>
                <a:latin typeface="+mn-lt"/>
                <a:ea typeface="+mn-ea"/>
                <a:cs typeface="+mn-cs"/>
              </a:rPr>
              <a:t>formulaire</a:t>
            </a:r>
            <a:r>
              <a:rPr lang="fr" sz="1200" kern="1200" dirty="0">
                <a:solidFill>
                  <a:schemeClr val="tx1"/>
                </a:solidFill>
                <a:effectLst/>
                <a:latin typeface="+mn-lt"/>
                <a:ea typeface="+mn-ea"/>
                <a:cs typeface="+mn-cs"/>
              </a:rPr>
              <a:t> : </a:t>
            </a:r>
            <a:r>
              <a:rPr lang="fr" sz="1200" i="1" kern="1200" dirty="0">
                <a:solidFill>
                  <a:schemeClr val="tx1"/>
                </a:solidFill>
                <a:effectLst/>
                <a:latin typeface="+mn-lt"/>
                <a:ea typeface="+mn-ea"/>
                <a:cs typeface="+mn-cs"/>
              </a:rPr>
              <a:t>Modèle de formulaire d’admission/de création de dossier extrait de </a:t>
            </a:r>
            <a:r>
              <a:rPr lang="fr" sz="1200" kern="1200" dirty="0">
                <a:solidFill>
                  <a:schemeClr val="tx1"/>
                </a:solidFill>
                <a:effectLst/>
                <a:latin typeface="+mn-lt"/>
                <a:ea typeface="+mn-ea"/>
                <a:cs typeface="+mn-cs"/>
              </a:rPr>
              <a:t>(manuel à l’intention des administrateurs de la santé, pages 147</a:t>
            </a:r>
            <a:r>
              <a:rPr lang="fr" sz="1200" kern="1200" dirty="0">
                <a:solidFill>
                  <a:schemeClr val="tx1"/>
                </a:solidFill>
                <a:effectLst/>
                <a:latin typeface="Calibri"/>
                <a:ea typeface="+mn-ea"/>
                <a:cs typeface="+mn-cs"/>
              </a:rPr>
              <a:t>–</a:t>
            </a:r>
            <a:r>
              <a:rPr lang="fr" sz="1200" kern="1200" dirty="0">
                <a:solidFill>
                  <a:schemeClr val="tx1"/>
                </a:solidFill>
                <a:effectLst/>
                <a:latin typeface="+mn-lt"/>
                <a:ea typeface="+mn-ea"/>
                <a:cs typeface="+mn-cs"/>
              </a:rPr>
              <a:t>149). (l’image de la diapositive est extraite de la page 147.) </a:t>
            </a:r>
          </a:p>
          <a:p>
            <a:pPr rtl="0"/>
            <a:endParaRPr lang="en-US" sz="1200" kern="1200" baseline="0" dirty="0">
              <a:solidFill>
                <a:schemeClr val="tx1"/>
              </a:solidFill>
              <a:effectLst/>
              <a:latin typeface="+mn-lt"/>
              <a:ea typeface="+mn-ea"/>
              <a:cs typeface="+mn-cs"/>
            </a:endParaRPr>
          </a:p>
          <a:p>
            <a:pPr rtl="0"/>
            <a:r>
              <a:rPr lang="fr" sz="1200" kern="1200" dirty="0">
                <a:solidFill>
                  <a:schemeClr val="tx1"/>
                </a:solidFill>
                <a:effectLst/>
                <a:latin typeface="+mn-lt"/>
                <a:ea typeface="+mn-ea"/>
                <a:cs typeface="+mn-cs"/>
              </a:rPr>
              <a:t>Expliquez que ce formulaire a </a:t>
            </a:r>
            <a:r>
              <a:rPr lang="fr" sz="1200" b="1" kern="1200" dirty="0">
                <a:solidFill>
                  <a:schemeClr val="tx1"/>
                </a:solidFill>
                <a:effectLst/>
                <a:latin typeface="+mn-lt"/>
                <a:ea typeface="+mn-ea"/>
                <a:cs typeface="+mn-cs"/>
              </a:rPr>
              <a:t>deux objectifs </a:t>
            </a:r>
            <a:r>
              <a:rPr lang="fr" sz="1200" kern="1200" dirty="0">
                <a:solidFill>
                  <a:schemeClr val="tx1"/>
                </a:solidFill>
                <a:effectLst/>
                <a:latin typeface="+mn-lt"/>
                <a:ea typeface="+mn-ea"/>
                <a:cs typeface="+mn-cs"/>
              </a:rPr>
              <a:t>– documenter les cas de violence exercée par un partenaire intime et de violence sexuelle principalement pour le </a:t>
            </a:r>
            <a:r>
              <a:rPr lang="fr" sz="1200" b="1" kern="1200" dirty="0">
                <a:solidFill>
                  <a:schemeClr val="tx1"/>
                </a:solidFill>
                <a:effectLst/>
                <a:latin typeface="+mn-lt"/>
                <a:ea typeface="+mn-ea"/>
                <a:cs typeface="+mn-cs"/>
              </a:rPr>
              <a:t>suivi clinique</a:t>
            </a:r>
            <a:r>
              <a:rPr lang="fr" sz="1200" kern="1200" dirty="0">
                <a:solidFill>
                  <a:schemeClr val="tx1"/>
                </a:solidFill>
                <a:effectLst/>
                <a:latin typeface="+mn-lt"/>
                <a:ea typeface="+mn-ea"/>
                <a:cs typeface="+mn-cs"/>
              </a:rPr>
              <a:t>, mais aussi pour le </a:t>
            </a:r>
            <a:r>
              <a:rPr lang="fr" sz="1200" b="1" kern="1200" noProof="0" dirty="0">
                <a:solidFill>
                  <a:schemeClr val="tx1"/>
                </a:solidFill>
                <a:effectLst/>
                <a:latin typeface="+mn-lt"/>
                <a:ea typeface="+mn-ea"/>
                <a:cs typeface="+mn-cs"/>
              </a:rPr>
              <a:t>suivi</a:t>
            </a:r>
            <a:r>
              <a:rPr lang="fr" sz="1200" b="1" kern="1200" dirty="0">
                <a:solidFill>
                  <a:schemeClr val="tx1"/>
                </a:solidFill>
                <a:effectLst/>
                <a:latin typeface="+mn-lt"/>
                <a:ea typeface="+mn-ea"/>
                <a:cs typeface="+mn-cs"/>
              </a:rPr>
              <a:t> du programme</a:t>
            </a:r>
            <a:r>
              <a:rPr lang="fr" sz="1200" kern="1200" dirty="0">
                <a:solidFill>
                  <a:schemeClr val="tx1"/>
                </a:solidFill>
                <a:effectLst/>
                <a:latin typeface="+mn-lt"/>
                <a:ea typeface="+mn-ea"/>
                <a:cs typeface="+mn-cs"/>
              </a:rPr>
              <a:t>. </a:t>
            </a:r>
          </a:p>
          <a:p>
            <a:pPr rtl="0"/>
            <a:r>
              <a:rPr lang="fr" sz="1200" kern="1200" dirty="0">
                <a:solidFill>
                  <a:schemeClr val="tx1"/>
                </a:solidFill>
                <a:effectLst/>
                <a:latin typeface="+mn-lt"/>
                <a:ea typeface="+mn-ea"/>
                <a:cs typeface="+mn-cs"/>
              </a:rPr>
              <a:t>Les établissements de santé des participants peuvent avoir des similitudes. L’objectif de la présentation de ce modèle de formulaire est d’offrir un exemple des informations qui, au minimum, doivent être documentées sous une telle forme. Bien sûr, si leur établissement ne dispose pas encore de formulaire, ce modèle peut être adopté et adapté. </a:t>
            </a:r>
            <a:endParaRPr lang="en-US" sz="1200" kern="1200" dirty="0">
              <a:solidFill>
                <a:schemeClr val="tx1"/>
              </a:solidFill>
              <a:effectLst/>
              <a:latin typeface="+mn-lt"/>
              <a:ea typeface="+mn-ea"/>
              <a:cs typeface="+mn-cs"/>
            </a:endParaRPr>
          </a:p>
          <a:p>
            <a:pPr rt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rtlCol="0"/>
          <a:lstStyle/>
          <a:p>
            <a:pPr rtl="0"/>
            <a:fld id="{0A39D442-B38D-4E36-A10D-37991D6AE5B1}" type="slidenum">
              <a:rPr lang="en-GB" smtClean="0"/>
              <a:pPr rtl="0"/>
              <a:t>10</a:t>
            </a:fld>
            <a:endParaRPr lang="en-GB" dirty="0"/>
          </a:p>
        </p:txBody>
      </p:sp>
    </p:spTree>
    <p:extLst>
      <p:ext uri="{BB962C8B-B14F-4D97-AF65-F5344CB8AC3E}">
        <p14:creationId xmlns:p14="http://schemas.microsoft.com/office/powerpoint/2010/main" val="307074189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38629" y="1648326"/>
            <a:ext cx="4105671" cy="2387600"/>
          </a:xfrm>
        </p:spPr>
        <p:txBody>
          <a:bodyPr rtlCol="0" anchor="b"/>
          <a:lstStyle>
            <a:lvl1pPr algn="ctr">
              <a:defRPr sz="6000"/>
            </a:lvl1pPr>
          </a:lstStyle>
          <a:p>
            <a:pPr rtl="0"/>
            <a:r>
              <a:rPr lang="fr"/>
              <a:t>Click to edit Master title style</a:t>
            </a:r>
            <a:endParaRPr lang="en-US" dirty="0"/>
          </a:p>
        </p:txBody>
      </p:sp>
      <p:sp>
        <p:nvSpPr>
          <p:cNvPr id="3" name="Subtitle 2"/>
          <p:cNvSpPr>
            <a:spLocks noGrp="1"/>
          </p:cNvSpPr>
          <p:nvPr>
            <p:ph type="subTitle" idx="1"/>
          </p:nvPr>
        </p:nvSpPr>
        <p:spPr>
          <a:xfrm>
            <a:off x="4838630" y="4149945"/>
            <a:ext cx="4105671" cy="1059729"/>
          </a:xfrm>
          <a:prstGeom prst="rect">
            <a:avLst/>
          </a:prstGeom>
        </p:spPr>
        <p:txBody>
          <a:bodyPr rtlCol="0">
            <a:normAutofit/>
          </a:bodyPr>
          <a:lstStyle>
            <a:lvl1pPr marL="0" indent="0" algn="ctr">
              <a:buNone/>
              <a:defRPr sz="32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edit Master subtitle style</a:t>
            </a:r>
            <a:endParaRPr lang="en-US" dirty="0"/>
          </a:p>
        </p:txBody>
      </p:sp>
      <p:sp>
        <p:nvSpPr>
          <p:cNvPr id="6" name="Slide Number Placeholder 5"/>
          <p:cNvSpPr>
            <a:spLocks noGrp="1"/>
          </p:cNvSpPr>
          <p:nvPr>
            <p:ph type="sldNum" sz="quarter" idx="12"/>
          </p:nvPr>
        </p:nvSpPr>
        <p:spPr/>
        <p:txBody>
          <a:bodyPr rtlCol="0"/>
          <a:lstStyle/>
          <a:p>
            <a:pPr rtl="0"/>
            <a:fld id="{2D8ED6E9-3817-564D-8B05-0796ED399B7D}" type="slidenum">
              <a:rPr lang="de-DE" smtClean="0"/>
              <a:t>‹#›</a:t>
            </a:fld>
            <a:endParaRPr lang="de-DE" dirty="0"/>
          </a:p>
        </p:txBody>
      </p:sp>
      <p:pic>
        <p:nvPicPr>
          <p:cNvPr id="7" name="Picture 6" descr="A close up of a logo&#10;&#10;Description automatically generated">
            <a:extLst>
              <a:ext uri="{FF2B5EF4-FFF2-40B4-BE49-F238E27FC236}">
                <a16:creationId xmlns:a16="http://schemas.microsoft.com/office/drawing/2014/main" id="{61640A10-05E5-4C51-6431-29CA9F6745CA}"/>
              </a:ext>
            </a:extLst>
          </p:cNvPr>
          <p:cNvPicPr>
            <a:picLocks noChangeAspect="1"/>
          </p:cNvPicPr>
          <p:nvPr userDrawn="1"/>
        </p:nvPicPr>
        <p:blipFill rotWithShape="1">
          <a:blip r:embed="rId2">
            <a:alphaModFix amt="59000"/>
            <a:extLst>
              <a:ext uri="{BEBA8EAE-BF5A-486C-A8C5-ECC9F3942E4B}">
                <a14:imgProps xmlns:a14="http://schemas.microsoft.com/office/drawing/2010/main">
                  <a14:imgLayer r:embed="rId3">
                    <a14:imgEffect>
                      <a14:brightnessContrast contrast="45000"/>
                    </a14:imgEffect>
                  </a14:imgLayer>
                </a14:imgProps>
              </a:ext>
            </a:extLst>
          </a:blip>
          <a:srcRect l="3672" t="3524" r="3615" b="13306"/>
          <a:stretch/>
        </p:blipFill>
        <p:spPr>
          <a:xfrm>
            <a:off x="120240" y="106783"/>
            <a:ext cx="4718389" cy="5982716"/>
          </a:xfrm>
          <a:prstGeom prst="rect">
            <a:avLst/>
          </a:prstGeom>
        </p:spPr>
      </p:pic>
    </p:spTree>
    <p:extLst>
      <p:ext uri="{BB962C8B-B14F-4D97-AF65-F5344CB8AC3E}">
        <p14:creationId xmlns:p14="http://schemas.microsoft.com/office/powerpoint/2010/main" val="3022584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fr"/>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
              <a:t>Click to edit Master text styles</a:t>
            </a:r>
          </a:p>
        </p:txBody>
      </p:sp>
      <p:sp>
        <p:nvSpPr>
          <p:cNvPr id="7" name="Slide Number Placeholder 6"/>
          <p:cNvSpPr>
            <a:spLocks noGrp="1"/>
          </p:cNvSpPr>
          <p:nvPr>
            <p:ph type="sldNum" sz="quarter" idx="12"/>
          </p:nvPr>
        </p:nvSpPr>
        <p:spPr/>
        <p:txBody>
          <a:bodyPr rtlCol="0"/>
          <a:lstStyle/>
          <a:p>
            <a:pPr rtl="0"/>
            <a:fld id="{2D8ED6E9-3817-564D-8B05-0796ED399B7D}" type="slidenum">
              <a:rPr lang="de-DE" smtClean="0"/>
              <a:t>‹#›</a:t>
            </a:fld>
            <a:endParaRPr lang="de-DE"/>
          </a:p>
        </p:txBody>
      </p:sp>
    </p:spTree>
    <p:extLst>
      <p:ext uri="{BB962C8B-B14F-4D97-AF65-F5344CB8AC3E}">
        <p14:creationId xmlns:p14="http://schemas.microsoft.com/office/powerpoint/2010/main" val="3430541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6" name="Slide Number Placeholder 5"/>
          <p:cNvSpPr>
            <a:spLocks noGrp="1"/>
          </p:cNvSpPr>
          <p:nvPr>
            <p:ph type="sldNum" sz="quarter" idx="12"/>
          </p:nvPr>
        </p:nvSpPr>
        <p:spPr/>
        <p:txBody>
          <a:bodyPr rtlCol="0"/>
          <a:lstStyle/>
          <a:p>
            <a:pPr rtl="0"/>
            <a:fld id="{2D8ED6E9-3817-564D-8B05-0796ED399B7D}" type="slidenum">
              <a:rPr lang="de-DE" smtClean="0"/>
              <a:t>‹#›</a:t>
            </a:fld>
            <a:endParaRPr lang="de-DE"/>
          </a:p>
        </p:txBody>
      </p:sp>
    </p:spTree>
    <p:extLst>
      <p:ext uri="{BB962C8B-B14F-4D97-AF65-F5344CB8AC3E}">
        <p14:creationId xmlns:p14="http://schemas.microsoft.com/office/powerpoint/2010/main" val="743007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rtlCol="0"/>
          <a:lstStyle/>
          <a:p>
            <a:pPr rtl="0"/>
            <a:r>
              <a:rPr lang="fr"/>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6" name="Slide Number Placeholder 5"/>
          <p:cNvSpPr>
            <a:spLocks noGrp="1"/>
          </p:cNvSpPr>
          <p:nvPr>
            <p:ph type="sldNum" sz="quarter" idx="12"/>
          </p:nvPr>
        </p:nvSpPr>
        <p:spPr/>
        <p:txBody>
          <a:bodyPr rtlCol="0"/>
          <a:lstStyle/>
          <a:p>
            <a:pPr rtl="0"/>
            <a:fld id="{2D8ED6E9-3817-564D-8B05-0796ED399B7D}" type="slidenum">
              <a:rPr lang="de-DE" smtClean="0"/>
              <a:t>‹#›</a:t>
            </a:fld>
            <a:endParaRPr lang="de-DE"/>
          </a:p>
        </p:txBody>
      </p:sp>
    </p:spTree>
    <p:extLst>
      <p:ext uri="{BB962C8B-B14F-4D97-AF65-F5344CB8AC3E}">
        <p14:creationId xmlns:p14="http://schemas.microsoft.com/office/powerpoint/2010/main" val="300530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6" name="Slide Number Placeholder 5"/>
          <p:cNvSpPr>
            <a:spLocks noGrp="1"/>
          </p:cNvSpPr>
          <p:nvPr>
            <p:ph type="sldNum" sz="quarter" idx="12"/>
          </p:nvPr>
        </p:nvSpPr>
        <p:spPr/>
        <p:txBody>
          <a:bodyPr rtlCol="0"/>
          <a:lstStyle/>
          <a:p>
            <a:pPr rtl="0"/>
            <a:fld id="{2D8ED6E9-3817-564D-8B05-0796ED399B7D}" type="slidenum">
              <a:rPr lang="de-DE" smtClean="0"/>
              <a:t>‹#›</a:t>
            </a:fld>
            <a:endParaRPr lang="de-DE"/>
          </a:p>
        </p:txBody>
      </p:sp>
      <p:sp>
        <p:nvSpPr>
          <p:cNvPr id="7" name="Footer Placeholder 4">
            <a:extLst>
              <a:ext uri="{FF2B5EF4-FFF2-40B4-BE49-F238E27FC236}">
                <a16:creationId xmlns:a16="http://schemas.microsoft.com/office/drawing/2014/main" id="{E8C71D1E-B7B6-2431-AC03-2F552DB6B47B}"/>
              </a:ext>
            </a:extLst>
          </p:cNvPr>
          <p:cNvSpPr txBox="1">
            <a:spLocks/>
          </p:cNvSpPr>
          <p:nvPr userDrawn="1"/>
        </p:nvSpPr>
        <p:spPr>
          <a:xfrm>
            <a:off x="1591535" y="6097450"/>
            <a:ext cx="6923814" cy="656396"/>
          </a:xfrm>
          <a:prstGeom prst="rect">
            <a:avLst/>
          </a:prstGeom>
        </p:spPr>
        <p:txBody>
          <a:bodyPr vert="horz" lIns="91440" tIns="45720" rIns="91440" bIns="45720" rtlCol="0" anchor="ctr"/>
          <a:lstStyle>
            <a:defPPr rtl="0">
              <a:defRPr lang="fr-FR"/>
            </a:defPPr>
            <a:lvl1pPr marL="0" algn="ctr" defTabSz="457200" rtl="0" eaLnBrk="1" latinLnBrk="0" hangingPunct="1">
              <a:defRPr sz="1100" b="1" kern="1200">
                <a:solidFill>
                  <a:srgbClr val="0366B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t>Prise </a:t>
            </a:r>
            <a:r>
              <a:rPr lang="en-GB" dirty="0" err="1"/>
              <a:t>en</a:t>
            </a:r>
            <a:r>
              <a:rPr lang="en-GB" dirty="0"/>
              <a:t> charge des femmes </a:t>
            </a:r>
            <a:r>
              <a:rPr lang="en-GB" dirty="0" err="1"/>
              <a:t>survivantes</a:t>
            </a:r>
            <a:r>
              <a:rPr lang="en-GB" dirty="0"/>
              <a:t> de violence :</a:t>
            </a:r>
          </a:p>
          <a:p>
            <a:pPr rtl="0"/>
            <a:r>
              <a:rPr lang="en-GB" dirty="0"/>
              <a:t>Programme de formation de </a:t>
            </a:r>
            <a:r>
              <a:rPr lang="en-GB" dirty="0" err="1"/>
              <a:t>l'OMS</a:t>
            </a:r>
            <a:r>
              <a:rPr lang="en-GB" dirty="0"/>
              <a:t> </a:t>
            </a:r>
            <a:r>
              <a:rPr lang="en-GB" dirty="0" err="1"/>
              <a:t>à</a:t>
            </a:r>
            <a:r>
              <a:rPr lang="en-GB" dirty="0"/>
              <a:t>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fr" dirty="0">
                <a:solidFill>
                  <a:srgbClr val="F57D22"/>
                </a:solidFill>
              </a:rPr>
              <a:t>Module 11. </a:t>
            </a:r>
            <a:r>
              <a:rPr lang="fr" sz="1100" dirty="0">
                <a:solidFill>
                  <a:srgbClr val="F57D22"/>
                </a:solidFill>
              </a:rPr>
              <a:t>Documenter les actes de violence sexuelle et de violence exercée par un partenaire intime</a:t>
            </a:r>
          </a:p>
        </p:txBody>
      </p:sp>
    </p:spTree>
    <p:extLst>
      <p:ext uri="{BB962C8B-B14F-4D97-AF65-F5344CB8AC3E}">
        <p14:creationId xmlns:p14="http://schemas.microsoft.com/office/powerpoint/2010/main" val="2674689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6" name="Slide Number Placeholder 5"/>
          <p:cNvSpPr>
            <a:spLocks noGrp="1"/>
          </p:cNvSpPr>
          <p:nvPr>
            <p:ph type="sldNum" sz="quarter" idx="12"/>
          </p:nvPr>
        </p:nvSpPr>
        <p:spPr/>
        <p:txBody>
          <a:bodyPr rtlCol="0"/>
          <a:lstStyle/>
          <a:p>
            <a:pPr rtl="0"/>
            <a:fld id="{2D8ED6E9-3817-564D-8B05-0796ED399B7D}" type="slidenum">
              <a:rPr lang="de-DE" smtClean="0"/>
              <a:t>‹#›</a:t>
            </a:fld>
            <a:endParaRPr lang="de-DE"/>
          </a:p>
        </p:txBody>
      </p:sp>
    </p:spTree>
    <p:extLst>
      <p:ext uri="{BB962C8B-B14F-4D97-AF65-F5344CB8AC3E}">
        <p14:creationId xmlns:p14="http://schemas.microsoft.com/office/powerpoint/2010/main" val="2742163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rtlCol="0" anchor="b"/>
          <a:lstStyle>
            <a:lvl1pPr>
              <a:defRPr sz="6000"/>
            </a:lvl1pPr>
          </a:lstStyle>
          <a:p>
            <a:pPr rtl="0"/>
            <a:r>
              <a:rPr lang="fr"/>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rtlCol="0">
            <a:normAutofit/>
          </a:bodyPr>
          <a:lstStyle>
            <a:lvl1pPr marL="0" indent="0" algn="ctr">
              <a:buNone/>
              <a:defRPr sz="3200" b="1">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
              <a:t>Click to edit Master text styles</a:t>
            </a:r>
          </a:p>
        </p:txBody>
      </p:sp>
      <p:sp>
        <p:nvSpPr>
          <p:cNvPr id="6" name="Slide Number Placeholder 5"/>
          <p:cNvSpPr>
            <a:spLocks noGrp="1"/>
          </p:cNvSpPr>
          <p:nvPr>
            <p:ph type="sldNum" sz="quarter" idx="12"/>
          </p:nvPr>
        </p:nvSpPr>
        <p:spPr>
          <a:xfrm>
            <a:off x="8135007" y="6356351"/>
            <a:ext cx="380342" cy="365125"/>
          </a:xfrm>
        </p:spPr>
        <p:txBody>
          <a:bodyPr rtlCol="0"/>
          <a:lstStyle/>
          <a:p>
            <a:pPr rtl="0"/>
            <a:fld id="{2D8ED6E9-3817-564D-8B05-0796ED399B7D}" type="slidenum">
              <a:rPr lang="de-DE" smtClean="0"/>
              <a:t>‹#›</a:t>
            </a:fld>
            <a:endParaRPr lang="de-DE"/>
          </a:p>
        </p:txBody>
      </p:sp>
    </p:spTree>
    <p:extLst>
      <p:ext uri="{BB962C8B-B14F-4D97-AF65-F5344CB8AC3E}">
        <p14:creationId xmlns:p14="http://schemas.microsoft.com/office/powerpoint/2010/main" val="209267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rtlCol="0"/>
          <a:lstStyle/>
          <a:p>
            <a:pPr rtl="0"/>
            <a:r>
              <a:rPr lang="fr"/>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9" name="Slide Number Placeholder 8"/>
          <p:cNvSpPr>
            <a:spLocks noGrp="1"/>
          </p:cNvSpPr>
          <p:nvPr>
            <p:ph type="sldNum" sz="quarter" idx="12"/>
          </p:nvPr>
        </p:nvSpPr>
        <p:spPr/>
        <p:txBody>
          <a:bodyPr rtlCol="0"/>
          <a:lstStyle/>
          <a:p>
            <a:pPr rtl="0"/>
            <a:fld id="{2D8ED6E9-3817-564D-8B05-0796ED399B7D}" type="slidenum">
              <a:rPr lang="de-DE" smtClean="0"/>
              <a:t>‹#›</a:t>
            </a:fld>
            <a:endParaRPr lang="de-DE"/>
          </a:p>
        </p:txBody>
      </p:sp>
    </p:spTree>
    <p:extLst>
      <p:ext uri="{BB962C8B-B14F-4D97-AF65-F5344CB8AC3E}">
        <p14:creationId xmlns:p14="http://schemas.microsoft.com/office/powerpoint/2010/main" val="2215938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US" dirty="0"/>
          </a:p>
        </p:txBody>
      </p:sp>
      <p:sp>
        <p:nvSpPr>
          <p:cNvPr id="5" name="Slide Number Placeholder 4"/>
          <p:cNvSpPr>
            <a:spLocks noGrp="1"/>
          </p:cNvSpPr>
          <p:nvPr>
            <p:ph type="sldNum" sz="quarter" idx="12"/>
          </p:nvPr>
        </p:nvSpPr>
        <p:spPr/>
        <p:txBody>
          <a:bodyPr rtlCol="0"/>
          <a:lstStyle/>
          <a:p>
            <a:pPr rtl="0"/>
            <a:fld id="{2D8ED6E9-3817-564D-8B05-0796ED399B7D}" type="slidenum">
              <a:rPr lang="de-DE" smtClean="0"/>
              <a:t>‹#›</a:t>
            </a:fld>
            <a:endParaRPr lang="de-DE"/>
          </a:p>
        </p:txBody>
      </p:sp>
      <p:sp>
        <p:nvSpPr>
          <p:cNvPr id="3" name="Text Placeholder 2">
            <a:extLst>
              <a:ext uri="{FF2B5EF4-FFF2-40B4-BE49-F238E27FC236}">
                <a16:creationId xmlns:a16="http://schemas.microsoft.com/office/drawing/2014/main" id="{A987BED4-7600-853D-5AA5-8BCFE6EC76C8}"/>
              </a:ext>
            </a:extLst>
          </p:cNvPr>
          <p:cNvSpPr txBox="1">
            <a:spLocks/>
          </p:cNvSpPr>
          <p:nvPr userDrawn="1"/>
        </p:nvSpPr>
        <p:spPr>
          <a:xfrm>
            <a:off x="628650" y="18256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 dirty="0"/>
              <a:t>Click to </a:t>
            </a:r>
            <a:r>
              <a:rPr lang="fr" dirty="0" err="1"/>
              <a:t>edit</a:t>
            </a:r>
            <a:r>
              <a:rPr lang="fr" dirty="0"/>
              <a:t> Master </a:t>
            </a:r>
            <a:r>
              <a:rPr lang="fr" dirty="0" err="1"/>
              <a:t>text</a:t>
            </a:r>
            <a:r>
              <a:rPr lang="fr" dirty="0"/>
              <a:t> styles</a:t>
            </a:r>
          </a:p>
          <a:p>
            <a:pPr lvl="1"/>
            <a:r>
              <a:rPr lang="fr" dirty="0"/>
              <a:t>Second </a:t>
            </a:r>
            <a:r>
              <a:rPr lang="fr" dirty="0" err="1"/>
              <a:t>level</a:t>
            </a:r>
            <a:endParaRPr lang="fr" dirty="0"/>
          </a:p>
          <a:p>
            <a:pPr lvl="2"/>
            <a:r>
              <a:rPr lang="fr" dirty="0" err="1"/>
              <a:t>Third</a:t>
            </a:r>
            <a:r>
              <a:rPr lang="fr" dirty="0"/>
              <a:t> </a:t>
            </a:r>
            <a:r>
              <a:rPr lang="fr" dirty="0" err="1"/>
              <a:t>level</a:t>
            </a:r>
            <a:endParaRPr lang="fr" dirty="0"/>
          </a:p>
          <a:p>
            <a:pPr lvl="3"/>
            <a:r>
              <a:rPr lang="fr" dirty="0" err="1"/>
              <a:t>Fourth</a:t>
            </a:r>
            <a:r>
              <a:rPr lang="fr" dirty="0"/>
              <a:t> </a:t>
            </a:r>
            <a:r>
              <a:rPr lang="fr" dirty="0" err="1"/>
              <a:t>level</a:t>
            </a:r>
            <a:endParaRPr lang="fr" dirty="0"/>
          </a:p>
          <a:p>
            <a:pPr lvl="4"/>
            <a:r>
              <a:rPr lang="fr" dirty="0" err="1"/>
              <a:t>Fifth</a:t>
            </a:r>
            <a:r>
              <a:rPr lang="fr" dirty="0"/>
              <a:t> </a:t>
            </a:r>
            <a:r>
              <a:rPr lang="fr" dirty="0" err="1"/>
              <a:t>level</a:t>
            </a:r>
            <a:endParaRPr lang="fr" dirty="0"/>
          </a:p>
        </p:txBody>
      </p:sp>
    </p:spTree>
    <p:extLst>
      <p:ext uri="{BB962C8B-B14F-4D97-AF65-F5344CB8AC3E}">
        <p14:creationId xmlns:p14="http://schemas.microsoft.com/office/powerpoint/2010/main" val="3240107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endParaRPr lang="en-US" dirty="0"/>
          </a:p>
        </p:txBody>
      </p:sp>
      <p:sp>
        <p:nvSpPr>
          <p:cNvPr id="5" name="Slide Number Placeholder 4"/>
          <p:cNvSpPr>
            <a:spLocks noGrp="1"/>
          </p:cNvSpPr>
          <p:nvPr>
            <p:ph type="sldNum" sz="quarter" idx="12"/>
          </p:nvPr>
        </p:nvSpPr>
        <p:spPr/>
        <p:txBody>
          <a:bodyPr rtlCol="0"/>
          <a:lstStyle/>
          <a:p>
            <a:pPr rtl="0"/>
            <a:fld id="{2D8ED6E9-3817-564D-8B05-0796ED399B7D}" type="slidenum">
              <a:rPr lang="de-DE" smtClean="0"/>
              <a:t>‹#›</a:t>
            </a:fld>
            <a:endParaRPr lang="de-DE"/>
          </a:p>
        </p:txBody>
      </p:sp>
      <p:sp>
        <p:nvSpPr>
          <p:cNvPr id="8" name="Content Placeholder 7">
            <a:extLst>
              <a:ext uri="{FF2B5EF4-FFF2-40B4-BE49-F238E27FC236}">
                <a16:creationId xmlns:a16="http://schemas.microsoft.com/office/drawing/2014/main" id="{5B49BB81-0B10-E748-A5ED-5CADE043B0AD}"/>
              </a:ext>
            </a:extLst>
          </p:cNvPr>
          <p:cNvSpPr>
            <a:spLocks noGrp="1"/>
          </p:cNvSpPr>
          <p:nvPr>
            <p:ph sz="quarter" idx="13"/>
          </p:nvPr>
        </p:nvSpPr>
        <p:spPr>
          <a:xfrm>
            <a:off x="628650" y="1933575"/>
            <a:ext cx="7886700" cy="3983038"/>
          </a:xfrm>
          <a:prstGeom prst="rect">
            <a:avLst/>
          </a:prstGeom>
        </p:spPr>
        <p:txBody>
          <a:bodyPr rtlCol="0"/>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de-DE"/>
          </a:p>
        </p:txBody>
      </p:sp>
    </p:spTree>
    <p:extLst>
      <p:ext uri="{BB962C8B-B14F-4D97-AF65-F5344CB8AC3E}">
        <p14:creationId xmlns:p14="http://schemas.microsoft.com/office/powerpoint/2010/main" val="2272193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rtlCol="0"/>
          <a:lstStyle/>
          <a:p>
            <a:pPr rtl="0"/>
            <a:fld id="{2D8ED6E9-3817-564D-8B05-0796ED399B7D}" type="slidenum">
              <a:rPr lang="de-DE" smtClean="0"/>
              <a:t>‹#›</a:t>
            </a:fld>
            <a:endParaRPr lang="de-DE"/>
          </a:p>
        </p:txBody>
      </p:sp>
      <p:sp>
        <p:nvSpPr>
          <p:cNvPr id="2" name="Text Placeholder 2">
            <a:extLst>
              <a:ext uri="{FF2B5EF4-FFF2-40B4-BE49-F238E27FC236}">
                <a16:creationId xmlns:a16="http://schemas.microsoft.com/office/drawing/2014/main" id="{B7A0C65A-9AD6-FBB4-874A-CAE2B6495B9A}"/>
              </a:ext>
            </a:extLst>
          </p:cNvPr>
          <p:cNvSpPr txBox="1">
            <a:spLocks/>
          </p:cNvSpPr>
          <p:nvPr userDrawn="1"/>
        </p:nvSpPr>
        <p:spPr>
          <a:xfrm>
            <a:off x="628650" y="18256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 dirty="0"/>
              <a:t>Click to </a:t>
            </a:r>
            <a:r>
              <a:rPr lang="fr" dirty="0" err="1"/>
              <a:t>edit</a:t>
            </a:r>
            <a:r>
              <a:rPr lang="fr" dirty="0"/>
              <a:t> Master </a:t>
            </a:r>
            <a:r>
              <a:rPr lang="fr" dirty="0" err="1"/>
              <a:t>text</a:t>
            </a:r>
            <a:r>
              <a:rPr lang="fr" dirty="0"/>
              <a:t> styles</a:t>
            </a:r>
          </a:p>
          <a:p>
            <a:pPr lvl="1"/>
            <a:r>
              <a:rPr lang="fr" dirty="0"/>
              <a:t>Second </a:t>
            </a:r>
            <a:r>
              <a:rPr lang="fr" dirty="0" err="1"/>
              <a:t>level</a:t>
            </a:r>
            <a:endParaRPr lang="fr" dirty="0"/>
          </a:p>
          <a:p>
            <a:pPr lvl="2"/>
            <a:r>
              <a:rPr lang="fr" dirty="0" err="1"/>
              <a:t>Third</a:t>
            </a:r>
            <a:r>
              <a:rPr lang="fr" dirty="0"/>
              <a:t> </a:t>
            </a:r>
            <a:r>
              <a:rPr lang="fr" dirty="0" err="1"/>
              <a:t>level</a:t>
            </a:r>
            <a:endParaRPr lang="fr" dirty="0"/>
          </a:p>
          <a:p>
            <a:pPr lvl="3"/>
            <a:r>
              <a:rPr lang="fr" dirty="0" err="1"/>
              <a:t>Fourth</a:t>
            </a:r>
            <a:r>
              <a:rPr lang="fr" dirty="0"/>
              <a:t> </a:t>
            </a:r>
            <a:r>
              <a:rPr lang="fr" dirty="0" err="1"/>
              <a:t>level</a:t>
            </a:r>
            <a:endParaRPr lang="fr" dirty="0"/>
          </a:p>
          <a:p>
            <a:pPr lvl="4"/>
            <a:r>
              <a:rPr lang="fr" dirty="0" err="1"/>
              <a:t>Fifth</a:t>
            </a:r>
            <a:r>
              <a:rPr lang="fr" dirty="0"/>
              <a:t> </a:t>
            </a:r>
            <a:r>
              <a:rPr lang="fr" dirty="0" err="1"/>
              <a:t>level</a:t>
            </a:r>
            <a:endParaRPr lang="fr" dirty="0"/>
          </a:p>
        </p:txBody>
      </p:sp>
    </p:spTree>
    <p:extLst>
      <p:ext uri="{BB962C8B-B14F-4D97-AF65-F5344CB8AC3E}">
        <p14:creationId xmlns:p14="http://schemas.microsoft.com/office/powerpoint/2010/main" val="3171856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rtlCol="0" anchor="b"/>
          <a:lstStyle>
            <a:lvl1pPr>
              <a:defRPr sz="3200"/>
            </a:lvl1pPr>
          </a:lstStyle>
          <a:p>
            <a:pPr rtl="0"/>
            <a:r>
              <a:rPr lang="fr"/>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
              <a:t>Click to edit Master text styles</a:t>
            </a:r>
          </a:p>
          <a:p>
            <a:pPr lvl="1" rtl="0"/>
            <a:r>
              <a:rPr lang="fr"/>
              <a:t>Second level</a:t>
            </a:r>
          </a:p>
          <a:p>
            <a:pPr lvl="2" rtl="0"/>
            <a:r>
              <a:rPr lang="fr"/>
              <a:t>Third level</a:t>
            </a:r>
          </a:p>
          <a:p>
            <a:pPr lvl="3" rtl="0"/>
            <a:r>
              <a:rPr lang="fr"/>
              <a:t>Fourth level</a:t>
            </a:r>
          </a:p>
          <a:p>
            <a:pPr lvl="4" rtl="0"/>
            <a:r>
              <a:rPr lang="fr"/>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
              <a:t>Click to edit Master text styles</a:t>
            </a:r>
          </a:p>
        </p:txBody>
      </p:sp>
      <p:sp>
        <p:nvSpPr>
          <p:cNvPr id="7" name="Slide Number Placeholder 6"/>
          <p:cNvSpPr>
            <a:spLocks noGrp="1"/>
          </p:cNvSpPr>
          <p:nvPr>
            <p:ph type="sldNum" sz="quarter" idx="12"/>
          </p:nvPr>
        </p:nvSpPr>
        <p:spPr/>
        <p:txBody>
          <a:bodyPr rtlCol="0"/>
          <a:lstStyle/>
          <a:p>
            <a:pPr rtl="0"/>
            <a:fld id="{2D8ED6E9-3817-564D-8B05-0796ED399B7D}" type="slidenum">
              <a:rPr lang="de-DE" smtClean="0"/>
              <a:t>‹#›</a:t>
            </a:fld>
            <a:endParaRPr lang="de-DE"/>
          </a:p>
        </p:txBody>
      </p:sp>
    </p:spTree>
    <p:extLst>
      <p:ext uri="{BB962C8B-B14F-4D97-AF65-F5344CB8AC3E}">
        <p14:creationId xmlns:p14="http://schemas.microsoft.com/office/powerpoint/2010/main" val="972011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8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pPr rtl="0"/>
            <a:r>
              <a:rPr lang="fr"/>
              <a:t>Click to edit Master title style</a:t>
            </a:r>
            <a:endParaRPr lang="en-US" dirty="0"/>
          </a:p>
        </p:txBody>
      </p:sp>
      <p:sp>
        <p:nvSpPr>
          <p:cNvPr id="6" name="Slide Number Placeholder 5"/>
          <p:cNvSpPr>
            <a:spLocks noGrp="1"/>
          </p:cNvSpPr>
          <p:nvPr>
            <p:ph type="sldNum" sz="quarter" idx="4"/>
          </p:nvPr>
        </p:nvSpPr>
        <p:spPr>
          <a:xfrm>
            <a:off x="8020382" y="6356351"/>
            <a:ext cx="494967" cy="365125"/>
          </a:xfrm>
          <a:prstGeom prst="rect">
            <a:avLst/>
          </a:prstGeom>
        </p:spPr>
        <p:txBody>
          <a:bodyPr vert="horz" lIns="91440" tIns="45720" rIns="91440" bIns="45720" rtlCol="0" anchor="ctr"/>
          <a:lstStyle>
            <a:lvl1pPr algn="r">
              <a:defRPr sz="1200">
                <a:solidFill>
                  <a:srgbClr val="0366B3"/>
                </a:solidFill>
              </a:defRPr>
            </a:lvl1pPr>
          </a:lstStyle>
          <a:p>
            <a:pPr rtl="0"/>
            <a:fld id="{2D8ED6E9-3817-564D-8B05-0796ED399B7D}" type="slidenum">
              <a:rPr lang="de-DE" smtClean="0"/>
              <a:pPr rtl="0"/>
              <a:t>‹#›</a:t>
            </a:fld>
            <a:endParaRPr lang="de-DE" dirty="0"/>
          </a:p>
        </p:txBody>
      </p:sp>
    </p:spTree>
    <p:extLst>
      <p:ext uri="{BB962C8B-B14F-4D97-AF65-F5344CB8AC3E}">
        <p14:creationId xmlns:p14="http://schemas.microsoft.com/office/powerpoint/2010/main" val="3078099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5" r:id="rId5"/>
    <p:sldLayoutId id="2147483666" r:id="rId6"/>
    <p:sldLayoutId id="2147483673" r:id="rId7"/>
    <p:sldLayoutId id="2147483667" r:id="rId8"/>
    <p:sldLayoutId id="2147483668" r:id="rId9"/>
    <p:sldLayoutId id="2147483669" r:id="rId10"/>
    <p:sldLayoutId id="2147483670" r:id="rId11"/>
    <p:sldLayoutId id="2147483671" r:id="rId12"/>
  </p:sldLayoutIdLst>
  <p:hf hdr="0" dt="0"/>
  <p:txStyles>
    <p:titleStyle>
      <a:lvl1pPr algn="ctr" defTabSz="914400" rtl="0" eaLnBrk="1" latinLnBrk="0" hangingPunct="1">
        <a:lnSpc>
          <a:spcPct val="90000"/>
        </a:lnSpc>
        <a:spcBef>
          <a:spcPct val="0"/>
        </a:spcBef>
        <a:buNone/>
        <a:defRPr sz="4400" b="1" kern="1200">
          <a:solidFill>
            <a:srgbClr val="0366B3"/>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eur02.safelinks.protection.outlook.com/?url=https%3A%2F%2Fcreativecommons.org%2Flicenses%2Fby-nc-sa%2F3.0%2Figo%2Fdeed.fr&amp;data=05%7C02%7Cb.mitchell%40greenink.co.uk%7Ce39dfe085c464a99c37008dd0fa64ebf%7C48e68fa5ddb544e19a94778fdbba7219%7C0%7C0%7C638683929193421287%7CUnknown%7CTWFpbGZsb3d8eyJFbXB0eU1hcGkiOnRydWUsIlYiOiIwLjAuMDAwMCIsIlAiOiJXaW4zMiIsIkFOIjoiTWFpbCIsIldUIjoyfQ%3D%3D%7C0%7C%7C%7C&amp;sdata=%2Bt6yRPYwaaZqPLrblMb1y4%2BLdaX6nyNOv7ExJsB466U%3D&amp;reserved=0"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B10BE-18FE-794F-B47C-8BD56BF5690F}"/>
              </a:ext>
            </a:extLst>
          </p:cNvPr>
          <p:cNvSpPr>
            <a:spLocks noGrp="1"/>
          </p:cNvSpPr>
          <p:nvPr>
            <p:ph type="ctrTitle"/>
          </p:nvPr>
        </p:nvSpPr>
        <p:spPr>
          <a:xfrm>
            <a:off x="4756973" y="216365"/>
            <a:ext cx="4105671" cy="1059729"/>
          </a:xfrm>
        </p:spPr>
        <p:txBody>
          <a:bodyPr rtlCol="0">
            <a:normAutofit/>
          </a:bodyPr>
          <a:lstStyle/>
          <a:p>
            <a:pPr rtl="0"/>
            <a:r>
              <a:rPr lang="fr" sz="5400" dirty="0"/>
              <a:t>Module 11</a:t>
            </a:r>
          </a:p>
        </p:txBody>
      </p:sp>
      <p:sp>
        <p:nvSpPr>
          <p:cNvPr id="3" name="Subtitle 2">
            <a:extLst>
              <a:ext uri="{FF2B5EF4-FFF2-40B4-BE49-F238E27FC236}">
                <a16:creationId xmlns:a16="http://schemas.microsoft.com/office/drawing/2014/main" id="{AECF61CD-4E7D-BB4A-B22D-B1AE43B98506}"/>
              </a:ext>
            </a:extLst>
          </p:cNvPr>
          <p:cNvSpPr>
            <a:spLocks noGrp="1"/>
          </p:cNvSpPr>
          <p:nvPr>
            <p:ph type="subTitle" idx="1"/>
          </p:nvPr>
        </p:nvSpPr>
        <p:spPr>
          <a:xfrm>
            <a:off x="4572000" y="1176018"/>
            <a:ext cx="4313054" cy="1791674"/>
          </a:xfrm>
        </p:spPr>
        <p:txBody>
          <a:bodyPr rtlCol="0">
            <a:noAutofit/>
          </a:bodyPr>
          <a:lstStyle/>
          <a:p>
            <a:pPr rtl="0">
              <a:lnSpc>
                <a:spcPct val="100000"/>
              </a:lnSpc>
            </a:pPr>
            <a:r>
              <a:rPr lang="fr" sz="3000" dirty="0"/>
              <a:t>Documenter les actes de violence sexuelle et de violence exercée par un partenaire intime</a:t>
            </a:r>
          </a:p>
        </p:txBody>
      </p:sp>
      <p:grpSp>
        <p:nvGrpSpPr>
          <p:cNvPr id="8" name="Group 7">
            <a:extLst>
              <a:ext uri="{FF2B5EF4-FFF2-40B4-BE49-F238E27FC236}">
                <a16:creationId xmlns:a16="http://schemas.microsoft.com/office/drawing/2014/main" id="{1C7E3FDC-59EE-940B-70B9-27EA02470F34}"/>
              </a:ext>
            </a:extLst>
          </p:cNvPr>
          <p:cNvGrpSpPr/>
          <p:nvPr/>
        </p:nvGrpSpPr>
        <p:grpSpPr>
          <a:xfrm>
            <a:off x="258946" y="104554"/>
            <a:ext cx="3925127" cy="2766237"/>
            <a:chOff x="258946" y="104554"/>
            <a:chExt cx="3925127" cy="2766237"/>
          </a:xfrm>
        </p:grpSpPr>
        <p:sp>
          <p:nvSpPr>
            <p:cNvPr id="9" name="Rectangle 2">
              <a:extLst>
                <a:ext uri="{FF2B5EF4-FFF2-40B4-BE49-F238E27FC236}">
                  <a16:creationId xmlns:a16="http://schemas.microsoft.com/office/drawing/2014/main" id="{954AB2AF-D83C-C76D-2D02-41EAA0850EF3}"/>
                </a:ext>
              </a:extLst>
            </p:cNvPr>
            <p:cNvSpPr/>
            <p:nvPr/>
          </p:nvSpPr>
          <p:spPr>
            <a:xfrm>
              <a:off x="258946" y="104554"/>
              <a:ext cx="3823856" cy="2766237"/>
            </a:xfrm>
            <a:custGeom>
              <a:avLst/>
              <a:gdLst>
                <a:gd name="connsiteX0" fmla="*/ 0 w 5168839"/>
                <a:gd name="connsiteY0" fmla="*/ 0 h 2793617"/>
                <a:gd name="connsiteX1" fmla="*/ 5168839 w 5168839"/>
                <a:gd name="connsiteY1" fmla="*/ 0 h 2793617"/>
                <a:gd name="connsiteX2" fmla="*/ 5168839 w 5168839"/>
                <a:gd name="connsiteY2" fmla="*/ 2793617 h 2793617"/>
                <a:gd name="connsiteX3" fmla="*/ 0 w 5168839"/>
                <a:gd name="connsiteY3" fmla="*/ 2793617 h 2793617"/>
                <a:gd name="connsiteX4" fmla="*/ 0 w 5168839"/>
                <a:gd name="connsiteY4" fmla="*/ 0 h 2793617"/>
                <a:gd name="connsiteX0" fmla="*/ 0 w 5168839"/>
                <a:gd name="connsiteY0" fmla="*/ 0 h 2793617"/>
                <a:gd name="connsiteX1" fmla="*/ 5168839 w 5168839"/>
                <a:gd name="connsiteY1" fmla="*/ 0 h 2793617"/>
                <a:gd name="connsiteX2" fmla="*/ 4780421 w 5168839"/>
                <a:gd name="connsiteY2" fmla="*/ 2210990 h 2793617"/>
                <a:gd name="connsiteX3" fmla="*/ 0 w 5168839"/>
                <a:gd name="connsiteY3" fmla="*/ 2793617 h 2793617"/>
                <a:gd name="connsiteX4" fmla="*/ 0 w 5168839"/>
                <a:gd name="connsiteY4" fmla="*/ 0 h 279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8839" h="2793617">
                  <a:moveTo>
                    <a:pt x="0" y="0"/>
                  </a:moveTo>
                  <a:lnTo>
                    <a:pt x="5168839" y="0"/>
                  </a:lnTo>
                  <a:lnTo>
                    <a:pt x="4780421" y="2210990"/>
                  </a:lnTo>
                  <a:lnTo>
                    <a:pt x="0" y="2793617"/>
                  </a:lnTo>
                  <a:lnTo>
                    <a:pt x="0" y="0"/>
                  </a:lnTo>
                  <a:close/>
                </a:path>
              </a:pathLst>
            </a:cu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0A39277-4DCA-47D4-74C5-63831C622B54}"/>
                </a:ext>
              </a:extLst>
            </p:cNvPr>
            <p:cNvSpPr txBox="1"/>
            <p:nvPr/>
          </p:nvSpPr>
          <p:spPr>
            <a:xfrm>
              <a:off x="360218" y="398964"/>
              <a:ext cx="3823855" cy="2308324"/>
            </a:xfrm>
            <a:prstGeom prst="rect">
              <a:avLst/>
            </a:prstGeom>
            <a:noFill/>
          </p:spPr>
          <p:txBody>
            <a:bodyPr wrap="square">
              <a:spAutoFit/>
            </a:bodyPr>
            <a:lstStyle/>
            <a:p>
              <a:r>
                <a:rPr lang="fr-FR" sz="2400" b="1" dirty="0">
                  <a:solidFill>
                    <a:schemeClr val="tx1">
                      <a:lumMod val="50000"/>
                      <a:lumOff val="50000"/>
                    </a:schemeClr>
                  </a:solidFill>
                </a:rPr>
                <a:t>Prise en charge des femmes survivantes de violence : Programme de formation </a:t>
              </a:r>
              <a:br>
                <a:rPr lang="fr-FR" sz="2400" b="1" dirty="0">
                  <a:solidFill>
                    <a:schemeClr val="tx1">
                      <a:lumMod val="50000"/>
                      <a:lumOff val="50000"/>
                    </a:schemeClr>
                  </a:solidFill>
                </a:rPr>
              </a:br>
              <a:r>
                <a:rPr lang="fr-FR" sz="2400" b="1" dirty="0">
                  <a:solidFill>
                    <a:schemeClr val="tx1">
                      <a:lumMod val="50000"/>
                      <a:lumOff val="50000"/>
                    </a:schemeClr>
                  </a:solidFill>
                </a:rPr>
                <a:t>de l’OMS à l’intention </a:t>
              </a:r>
              <a:br>
                <a:rPr lang="fr-FR" sz="2400" b="1" dirty="0">
                  <a:solidFill>
                    <a:schemeClr val="tx1">
                      <a:lumMod val="50000"/>
                      <a:lumOff val="50000"/>
                    </a:schemeClr>
                  </a:solidFill>
                </a:rPr>
              </a:br>
              <a:r>
                <a:rPr lang="fr-FR" sz="2400" b="1" dirty="0">
                  <a:solidFill>
                    <a:schemeClr val="tx1">
                      <a:lumMod val="50000"/>
                      <a:lumOff val="50000"/>
                    </a:schemeClr>
                  </a:solidFill>
                </a:rPr>
                <a:t>des prestataires de soins </a:t>
              </a:r>
              <a:br>
                <a:rPr lang="fr-FR" sz="2400" b="1" dirty="0">
                  <a:solidFill>
                    <a:schemeClr val="tx1">
                      <a:lumMod val="50000"/>
                      <a:lumOff val="50000"/>
                    </a:schemeClr>
                  </a:solidFill>
                </a:rPr>
              </a:br>
              <a:r>
                <a:rPr lang="fr-FR" sz="2400" b="1" dirty="0">
                  <a:solidFill>
                    <a:schemeClr val="tx1">
                      <a:lumMod val="50000"/>
                      <a:lumOff val="50000"/>
                    </a:schemeClr>
                  </a:solidFill>
                </a:rPr>
                <a:t>de santé</a:t>
              </a:r>
            </a:p>
          </p:txBody>
        </p:sp>
      </p:grpSp>
      <p:pic>
        <p:nvPicPr>
          <p:cNvPr id="12" name="Picture 11">
            <a:extLst>
              <a:ext uri="{FF2B5EF4-FFF2-40B4-BE49-F238E27FC236}">
                <a16:creationId xmlns:a16="http://schemas.microsoft.com/office/drawing/2014/main" id="{7FD83932-D0ED-6ED9-DFA3-6AC4E062A3E5}"/>
              </a:ext>
            </a:extLst>
          </p:cNvPr>
          <p:cNvPicPr>
            <a:picLocks noChangeAspect="1"/>
          </p:cNvPicPr>
          <p:nvPr/>
        </p:nvPicPr>
        <p:blipFill>
          <a:blip r:embed="rId3"/>
          <a:stretch>
            <a:fillRect/>
          </a:stretch>
        </p:blipFill>
        <p:spPr>
          <a:xfrm rot="20743059">
            <a:off x="5321934" y="3312843"/>
            <a:ext cx="1646700" cy="2320852"/>
          </a:xfrm>
          <a:prstGeom prst="rect">
            <a:avLst/>
          </a:prstGeom>
        </p:spPr>
      </p:pic>
      <p:pic>
        <p:nvPicPr>
          <p:cNvPr id="14" name="Picture 13">
            <a:extLst>
              <a:ext uri="{FF2B5EF4-FFF2-40B4-BE49-F238E27FC236}">
                <a16:creationId xmlns:a16="http://schemas.microsoft.com/office/drawing/2014/main" id="{EB5342F3-26F9-9157-4F59-213A8F237A0F}"/>
              </a:ext>
            </a:extLst>
          </p:cNvPr>
          <p:cNvPicPr>
            <a:picLocks noChangeAspect="1"/>
          </p:cNvPicPr>
          <p:nvPr/>
        </p:nvPicPr>
        <p:blipFill>
          <a:blip r:embed="rId4"/>
          <a:stretch>
            <a:fillRect/>
          </a:stretch>
        </p:blipFill>
        <p:spPr>
          <a:xfrm rot="705500">
            <a:off x="6829011" y="3288386"/>
            <a:ext cx="1766837" cy="2503020"/>
          </a:xfrm>
          <a:prstGeom prst="rect">
            <a:avLst/>
          </a:prstGeom>
        </p:spPr>
      </p:pic>
      <p:pic>
        <p:nvPicPr>
          <p:cNvPr id="4" name="Picture 2" descr="WHO-FR-C-H_th">
            <a:extLst>
              <a:ext uri="{FF2B5EF4-FFF2-40B4-BE49-F238E27FC236}">
                <a16:creationId xmlns:a16="http://schemas.microsoft.com/office/drawing/2014/main" id="{59A41204-0FF2-E8A7-8C6F-5F9794174D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8528" y="6082391"/>
            <a:ext cx="2127183" cy="600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9481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72473A5-C820-24A1-BDBC-5BA5DCE4BE15}"/>
              </a:ext>
            </a:extLst>
          </p:cNvPr>
          <p:cNvGrpSpPr/>
          <p:nvPr/>
        </p:nvGrpSpPr>
        <p:grpSpPr>
          <a:xfrm>
            <a:off x="1502737" y="1496744"/>
            <a:ext cx="5969000" cy="4541155"/>
            <a:chOff x="1410271" y="1435100"/>
            <a:chExt cx="5969000" cy="4541155"/>
          </a:xfrm>
        </p:grpSpPr>
        <p:pic>
          <p:nvPicPr>
            <p:cNvPr id="4" name="Picture 3" descr="A white rectangular box with black text&#10;&#10;Description automatically generated">
              <a:extLst>
                <a:ext uri="{FF2B5EF4-FFF2-40B4-BE49-F238E27FC236}">
                  <a16:creationId xmlns:a16="http://schemas.microsoft.com/office/drawing/2014/main" id="{E2FCD2CC-9F24-0095-E84E-95B153885E7F}"/>
                </a:ext>
              </a:extLst>
            </p:cNvPr>
            <p:cNvPicPr>
              <a:picLocks noChangeAspect="1"/>
            </p:cNvPicPr>
            <p:nvPr/>
          </p:nvPicPr>
          <p:blipFill>
            <a:blip r:embed="rId3"/>
            <a:stretch>
              <a:fillRect/>
            </a:stretch>
          </p:blipFill>
          <p:spPr>
            <a:xfrm>
              <a:off x="1422971" y="3385455"/>
              <a:ext cx="5943600" cy="2590800"/>
            </a:xfrm>
            <a:prstGeom prst="rect">
              <a:avLst/>
            </a:prstGeom>
          </p:spPr>
        </p:pic>
        <p:pic>
          <p:nvPicPr>
            <p:cNvPr id="7" name="Picture 6" descr="A close-up of a card&#10;&#10;Description automatically generated">
              <a:extLst>
                <a:ext uri="{FF2B5EF4-FFF2-40B4-BE49-F238E27FC236}">
                  <a16:creationId xmlns:a16="http://schemas.microsoft.com/office/drawing/2014/main" id="{56CC4120-C190-6B03-F98B-8AD4A7B606D3}"/>
                </a:ext>
              </a:extLst>
            </p:cNvPr>
            <p:cNvPicPr>
              <a:picLocks noChangeAspect="1"/>
            </p:cNvPicPr>
            <p:nvPr/>
          </p:nvPicPr>
          <p:blipFill>
            <a:blip r:embed="rId4"/>
            <a:stretch>
              <a:fillRect/>
            </a:stretch>
          </p:blipFill>
          <p:spPr>
            <a:xfrm>
              <a:off x="1410271" y="1435100"/>
              <a:ext cx="5969000" cy="1993900"/>
            </a:xfrm>
            <a:prstGeom prst="rect">
              <a:avLst/>
            </a:prstGeom>
          </p:spPr>
        </p:pic>
      </p:grpSp>
      <p:sp>
        <p:nvSpPr>
          <p:cNvPr id="8" name="Title 7">
            <a:extLst>
              <a:ext uri="{FF2B5EF4-FFF2-40B4-BE49-F238E27FC236}">
                <a16:creationId xmlns:a16="http://schemas.microsoft.com/office/drawing/2014/main" id="{8DFFA1B7-1C81-464A-AB6B-72EFA468BDB4}"/>
              </a:ext>
            </a:extLst>
          </p:cNvPr>
          <p:cNvSpPr>
            <a:spLocks noGrp="1"/>
          </p:cNvSpPr>
          <p:nvPr>
            <p:ph type="title"/>
          </p:nvPr>
        </p:nvSpPr>
        <p:spPr>
          <a:xfrm>
            <a:off x="0" y="250373"/>
            <a:ext cx="7772400" cy="1085806"/>
          </a:xfrm>
        </p:spPr>
        <p:txBody>
          <a:bodyPr rtlCol="0" anchor="t">
            <a:normAutofit fontScale="90000"/>
          </a:bodyPr>
          <a:lstStyle/>
          <a:p>
            <a:pPr rtl="0"/>
            <a:r>
              <a:rPr lang="fr" sz="4200" dirty="0"/>
              <a:t>Modèle de formulaire d’admission/</a:t>
            </a:r>
            <a:br>
              <a:rPr lang="fr" sz="4200" dirty="0"/>
            </a:br>
            <a:r>
              <a:rPr lang="fr" sz="4200" dirty="0"/>
              <a:t>de création de dossier</a:t>
            </a:r>
            <a:br>
              <a:rPr lang="fr" dirty="0"/>
            </a:br>
            <a:endParaRPr lang="fr" dirty="0"/>
          </a:p>
        </p:txBody>
      </p:sp>
      <p:sp>
        <p:nvSpPr>
          <p:cNvPr id="3" name="Slide Number Placeholder 2"/>
          <p:cNvSpPr>
            <a:spLocks noGrp="1"/>
          </p:cNvSpPr>
          <p:nvPr>
            <p:ph type="sldNum" sz="quarter" idx="12"/>
          </p:nvPr>
        </p:nvSpPr>
        <p:spPr/>
        <p:txBody>
          <a:bodyPr rtlCol="0"/>
          <a:lstStyle/>
          <a:p>
            <a:pPr rtl="0"/>
            <a:fld id="{78C51A73-767A-4D71-9800-82FE53136B6F}" type="slidenum">
              <a:rPr lang="en-GB" smtClean="0"/>
              <a:pPr rtl="0"/>
              <a:t>10</a:t>
            </a:fld>
            <a:endParaRPr lang="en-GB" dirty="0"/>
          </a:p>
        </p:txBody>
      </p:sp>
      <p:sp>
        <p:nvSpPr>
          <p:cNvPr id="6" name="Oval 5"/>
          <p:cNvSpPr/>
          <p:nvPr/>
        </p:nvSpPr>
        <p:spPr>
          <a:xfrm rot="21191945">
            <a:off x="6266167" y="781828"/>
            <a:ext cx="2823676" cy="108242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 sz="1400" b="1" dirty="0">
                <a:solidFill>
                  <a:schemeClr val="tx1"/>
                </a:solidFill>
              </a:rPr>
              <a:t>Formulaire</a:t>
            </a:r>
          </a:p>
          <a:p>
            <a:pPr algn="ctr"/>
            <a:r>
              <a:rPr lang="fr" sz="1400" i="1" dirty="0">
                <a:solidFill>
                  <a:schemeClr val="tx1"/>
                </a:solidFill>
              </a:rPr>
              <a:t>Manuel destiné aux gestionnaires de santé</a:t>
            </a:r>
            <a:r>
              <a:rPr lang="fr" sz="1400" dirty="0">
                <a:solidFill>
                  <a:schemeClr val="tx1"/>
                </a:solidFill>
              </a:rPr>
              <a:t>,</a:t>
            </a:r>
          </a:p>
          <a:p>
            <a:pPr algn="ctr"/>
            <a:r>
              <a:rPr lang="fr" sz="1400" dirty="0">
                <a:solidFill>
                  <a:schemeClr val="tx1"/>
                </a:solidFill>
              </a:rPr>
              <a:t>p. 164-166</a:t>
            </a:r>
            <a:endParaRPr lang="en-GB" sz="1400" dirty="0">
              <a:solidFill>
                <a:schemeClr val="tx1"/>
              </a:solidFill>
            </a:endParaRPr>
          </a:p>
        </p:txBody>
      </p:sp>
    </p:spTree>
    <p:extLst>
      <p:ext uri="{BB962C8B-B14F-4D97-AF65-F5344CB8AC3E}">
        <p14:creationId xmlns:p14="http://schemas.microsoft.com/office/powerpoint/2010/main" val="4010638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rtlCol="0"/>
          <a:lstStyle/>
          <a:p>
            <a:pPr rtl="0"/>
            <a:fld id="{78C51A73-767A-4D71-9800-82FE53136B6F}" type="slidenum">
              <a:rPr lang="en-GB" smtClean="0"/>
              <a:pPr rtl="0"/>
              <a:t>11</a:t>
            </a:fld>
            <a:endParaRPr lang="en-GB" dirty="0"/>
          </a:p>
        </p:txBody>
      </p:sp>
      <p:sp>
        <p:nvSpPr>
          <p:cNvPr id="2" name="Titre 1"/>
          <p:cNvSpPr>
            <a:spLocks noGrp="1"/>
          </p:cNvSpPr>
          <p:nvPr>
            <p:ph type="title"/>
          </p:nvPr>
        </p:nvSpPr>
        <p:spPr>
          <a:xfrm>
            <a:off x="0" y="136524"/>
            <a:ext cx="9144000" cy="1325563"/>
          </a:xfrm>
        </p:spPr>
        <p:txBody>
          <a:bodyPr>
            <a:normAutofit/>
          </a:bodyPr>
          <a:lstStyle/>
          <a:p>
            <a:r>
              <a:rPr lang="fr-FR" dirty="0"/>
              <a:t>Modèle de formulaire d’admission/</a:t>
            </a:r>
            <a:br>
              <a:rPr lang="fr-FR" dirty="0"/>
            </a:br>
            <a:r>
              <a:rPr lang="fr-FR" dirty="0"/>
              <a:t>de création de dossier</a:t>
            </a:r>
          </a:p>
        </p:txBody>
      </p:sp>
      <p:pic>
        <p:nvPicPr>
          <p:cNvPr id="4" name="Picture 3">
            <a:extLst>
              <a:ext uri="{FF2B5EF4-FFF2-40B4-BE49-F238E27FC236}">
                <a16:creationId xmlns:a16="http://schemas.microsoft.com/office/drawing/2014/main" id="{5F311260-B27F-8543-DDE5-63C4B9353E1B}"/>
              </a:ext>
            </a:extLst>
          </p:cNvPr>
          <p:cNvPicPr>
            <a:picLocks noChangeAspect="1"/>
          </p:cNvPicPr>
          <p:nvPr/>
        </p:nvPicPr>
        <p:blipFill>
          <a:blip r:embed="rId3"/>
          <a:stretch>
            <a:fillRect/>
          </a:stretch>
        </p:blipFill>
        <p:spPr>
          <a:xfrm>
            <a:off x="1734644" y="1620563"/>
            <a:ext cx="5969000" cy="800100"/>
          </a:xfrm>
          <a:prstGeom prst="rect">
            <a:avLst/>
          </a:prstGeom>
        </p:spPr>
      </p:pic>
      <p:pic>
        <p:nvPicPr>
          <p:cNvPr id="6" name="Picture 5">
            <a:extLst>
              <a:ext uri="{FF2B5EF4-FFF2-40B4-BE49-F238E27FC236}">
                <a16:creationId xmlns:a16="http://schemas.microsoft.com/office/drawing/2014/main" id="{C83F1C5B-F2DB-6182-844D-75B2510C2594}"/>
              </a:ext>
            </a:extLst>
          </p:cNvPr>
          <p:cNvPicPr>
            <a:picLocks noChangeAspect="1"/>
          </p:cNvPicPr>
          <p:nvPr/>
        </p:nvPicPr>
        <p:blipFill>
          <a:blip r:embed="rId4"/>
          <a:stretch>
            <a:fillRect/>
          </a:stretch>
        </p:blipFill>
        <p:spPr>
          <a:xfrm>
            <a:off x="1734644" y="2334610"/>
            <a:ext cx="5969000" cy="3429000"/>
          </a:xfrm>
          <a:prstGeom prst="rect">
            <a:avLst/>
          </a:prstGeom>
        </p:spPr>
      </p:pic>
    </p:spTree>
    <p:extLst>
      <p:ext uri="{BB962C8B-B14F-4D97-AF65-F5344CB8AC3E}">
        <p14:creationId xmlns:p14="http://schemas.microsoft.com/office/powerpoint/2010/main" val="1911268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descr="A black and white document with text&#10;&#10;Description automatically generated">
            <a:extLst>
              <a:ext uri="{FF2B5EF4-FFF2-40B4-BE49-F238E27FC236}">
                <a16:creationId xmlns:a16="http://schemas.microsoft.com/office/drawing/2014/main" id="{5875B966-4DCB-D874-C58E-D7DA123E3FB8}"/>
              </a:ext>
            </a:extLst>
          </p:cNvPr>
          <p:cNvPicPr>
            <a:picLocks noChangeAspect="1"/>
          </p:cNvPicPr>
          <p:nvPr/>
        </p:nvPicPr>
        <p:blipFill>
          <a:blip r:embed="rId3"/>
          <a:stretch>
            <a:fillRect/>
          </a:stretch>
        </p:blipFill>
        <p:spPr>
          <a:xfrm>
            <a:off x="648798" y="981801"/>
            <a:ext cx="6655612" cy="4874533"/>
          </a:xfrm>
          <a:prstGeom prst="rect">
            <a:avLst/>
          </a:prstGeom>
        </p:spPr>
      </p:pic>
      <p:sp>
        <p:nvSpPr>
          <p:cNvPr id="3" name="Slide Number Placeholder 2"/>
          <p:cNvSpPr>
            <a:spLocks noGrp="1"/>
          </p:cNvSpPr>
          <p:nvPr>
            <p:ph type="sldNum" sz="quarter" idx="12"/>
          </p:nvPr>
        </p:nvSpPr>
        <p:spPr/>
        <p:txBody>
          <a:bodyPr rtlCol="0"/>
          <a:lstStyle/>
          <a:p>
            <a:pPr rtl="0"/>
            <a:fld id="{78C51A73-767A-4D71-9800-82FE53136B6F}" type="slidenum">
              <a:rPr lang="en-GB" smtClean="0"/>
              <a:pPr rtl="0"/>
              <a:t>12</a:t>
            </a:fld>
            <a:endParaRPr lang="en-GB" dirty="0"/>
          </a:p>
        </p:txBody>
      </p:sp>
      <p:sp>
        <p:nvSpPr>
          <p:cNvPr id="4" name="TextBox 3"/>
          <p:cNvSpPr txBox="1"/>
          <p:nvPr/>
        </p:nvSpPr>
        <p:spPr>
          <a:xfrm>
            <a:off x="611560" y="476672"/>
            <a:ext cx="8136904" cy="369332"/>
          </a:xfrm>
          <a:prstGeom prst="rect">
            <a:avLst/>
          </a:prstGeom>
          <a:noFill/>
        </p:spPr>
        <p:txBody>
          <a:bodyPr wrap="square" rtlCol="0">
            <a:spAutoFit/>
          </a:bodyPr>
          <a:lstStyle/>
          <a:p>
            <a:pPr rtl="0"/>
            <a:endParaRPr lang="en-GB" dirty="0"/>
          </a:p>
        </p:txBody>
      </p:sp>
      <p:sp>
        <p:nvSpPr>
          <p:cNvPr id="6" name="TextBox 5"/>
          <p:cNvSpPr txBox="1"/>
          <p:nvPr/>
        </p:nvSpPr>
        <p:spPr>
          <a:xfrm>
            <a:off x="0" y="335471"/>
            <a:ext cx="9144000" cy="646331"/>
          </a:xfrm>
          <a:prstGeom prst="rect">
            <a:avLst/>
          </a:prstGeom>
          <a:noFill/>
        </p:spPr>
        <p:txBody>
          <a:bodyPr wrap="square" rtlCol="0">
            <a:spAutoFit/>
          </a:bodyPr>
          <a:lstStyle/>
          <a:p>
            <a:pPr algn="ctr" rtl="0"/>
            <a:r>
              <a:rPr lang="fr" sz="3600" b="1" dirty="0">
                <a:solidFill>
                  <a:schemeClr val="accent2"/>
                </a:solidFill>
              </a:rPr>
              <a:t>Modèle de registre d’établissement de santé</a:t>
            </a:r>
            <a:endParaRPr lang="en-GB" sz="3600" b="1" dirty="0">
              <a:solidFill>
                <a:schemeClr val="accent2"/>
              </a:solidFill>
            </a:endParaRPr>
          </a:p>
        </p:txBody>
      </p:sp>
      <p:sp>
        <p:nvSpPr>
          <p:cNvPr id="7" name="Oval 6"/>
          <p:cNvSpPr/>
          <p:nvPr/>
        </p:nvSpPr>
        <p:spPr>
          <a:xfrm rot="667910">
            <a:off x="7103549" y="2550320"/>
            <a:ext cx="1833664" cy="14116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sz="1400" b="1" dirty="0">
                <a:solidFill>
                  <a:schemeClr val="tx1"/>
                </a:solidFill>
              </a:rPr>
              <a:t>Formulaire</a:t>
            </a:r>
          </a:p>
          <a:p>
            <a:pPr algn="ctr" rtl="0"/>
            <a:r>
              <a:rPr lang="fr" sz="1400" i="1" dirty="0">
                <a:solidFill>
                  <a:schemeClr val="tx1"/>
                </a:solidFill>
              </a:rPr>
              <a:t>Manuel destiné aux gestionnaires de santé</a:t>
            </a:r>
            <a:r>
              <a:rPr lang="fr" sz="1400" dirty="0">
                <a:solidFill>
                  <a:schemeClr val="tx1"/>
                </a:solidFill>
              </a:rPr>
              <a:t>,</a:t>
            </a:r>
          </a:p>
          <a:p>
            <a:pPr algn="ctr" rtl="0"/>
            <a:r>
              <a:rPr lang="fr" sz="1400" dirty="0">
                <a:solidFill>
                  <a:schemeClr val="tx1"/>
                </a:solidFill>
              </a:rPr>
              <a:t>p. 170</a:t>
            </a:r>
            <a:endParaRPr lang="en-GB" sz="1400" dirty="0">
              <a:solidFill>
                <a:schemeClr val="tx1"/>
              </a:solidFill>
            </a:endParaRPr>
          </a:p>
        </p:txBody>
      </p:sp>
    </p:spTree>
    <p:extLst>
      <p:ext uri="{BB962C8B-B14F-4D97-AF65-F5344CB8AC3E}">
        <p14:creationId xmlns:p14="http://schemas.microsoft.com/office/powerpoint/2010/main" val="3456306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6524"/>
            <a:ext cx="7886700" cy="1325563"/>
          </a:xfrm>
        </p:spPr>
        <p:txBody>
          <a:bodyPr rtlCol="0">
            <a:noAutofit/>
          </a:bodyPr>
          <a:lstStyle/>
          <a:p>
            <a:pPr rtl="0">
              <a:lnSpc>
                <a:spcPct val="100000"/>
              </a:lnSpc>
              <a:spcBef>
                <a:spcPts val="2400"/>
              </a:spcBef>
            </a:pPr>
            <a:r>
              <a:rPr lang="fr" b="1" dirty="0">
                <a:solidFill>
                  <a:schemeClr val="accent2"/>
                </a:solidFill>
              </a:rPr>
              <a:t>Messages clés</a:t>
            </a:r>
          </a:p>
        </p:txBody>
      </p:sp>
      <p:sp>
        <p:nvSpPr>
          <p:cNvPr id="4" name="Subtitle 3"/>
          <p:cNvSpPr>
            <a:spLocks noGrp="1"/>
          </p:cNvSpPr>
          <p:nvPr>
            <p:ph idx="1"/>
          </p:nvPr>
        </p:nvSpPr>
        <p:spPr>
          <a:xfrm>
            <a:off x="498020" y="2055814"/>
            <a:ext cx="8352065" cy="3593872"/>
          </a:xfrm>
        </p:spPr>
        <p:txBody>
          <a:bodyPr rtlCol="0">
            <a:noAutofit/>
          </a:bodyPr>
          <a:lstStyle/>
          <a:p>
            <a:pPr marL="457200" lvl="0" indent="-457200" algn="l" rtl="0">
              <a:buFont typeface="Arial" panose="020B0604020202020204" pitchFamily="34" charset="0"/>
              <a:buChar char="•"/>
            </a:pPr>
            <a:r>
              <a:rPr lang="fr" sz="2400" dirty="0">
                <a:solidFill>
                  <a:schemeClr val="tx1"/>
                </a:solidFill>
              </a:rPr>
              <a:t>La </a:t>
            </a:r>
            <a:r>
              <a:rPr lang="fr" sz="2400" b="1" dirty="0">
                <a:solidFill>
                  <a:schemeClr val="tx1"/>
                </a:solidFill>
              </a:rPr>
              <a:t>sécurité, </a:t>
            </a:r>
            <a:r>
              <a:rPr lang="fr" sz="2400" dirty="0">
                <a:solidFill>
                  <a:schemeClr val="tx1"/>
                </a:solidFill>
              </a:rPr>
              <a:t>la </a:t>
            </a:r>
            <a:r>
              <a:rPr lang="fr" sz="2400" b="1" dirty="0">
                <a:solidFill>
                  <a:schemeClr val="tx1"/>
                </a:solidFill>
              </a:rPr>
              <a:t>confidentialité </a:t>
            </a:r>
            <a:r>
              <a:rPr lang="fr" sz="2400" dirty="0">
                <a:solidFill>
                  <a:schemeClr val="tx1"/>
                </a:solidFill>
              </a:rPr>
              <a:t>et le </a:t>
            </a:r>
            <a:r>
              <a:rPr lang="fr" sz="2400" b="1" dirty="0">
                <a:solidFill>
                  <a:schemeClr val="tx1"/>
                </a:solidFill>
              </a:rPr>
              <a:t>respect de la vie privée </a:t>
            </a:r>
            <a:r>
              <a:rPr lang="fr" sz="2400" dirty="0">
                <a:solidFill>
                  <a:schemeClr val="tx1"/>
                </a:solidFill>
              </a:rPr>
              <a:t>sont primordiaux</a:t>
            </a:r>
            <a:r>
              <a:rPr lang="fr" sz="2400" b="1" dirty="0">
                <a:solidFill>
                  <a:schemeClr val="tx1"/>
                </a:solidFill>
              </a:rPr>
              <a:t>. </a:t>
            </a:r>
          </a:p>
          <a:p>
            <a:pPr marL="457200" lvl="0" indent="-457200" algn="l" rtl="0">
              <a:buFont typeface="Arial" panose="020B0604020202020204" pitchFamily="34" charset="0"/>
              <a:buChar char="•"/>
            </a:pPr>
            <a:r>
              <a:rPr lang="fr" sz="2400" dirty="0">
                <a:solidFill>
                  <a:schemeClr val="tx1"/>
                </a:solidFill>
              </a:rPr>
              <a:t>Une</a:t>
            </a:r>
            <a:r>
              <a:rPr lang="fr" sz="2400" b="1" dirty="0">
                <a:solidFill>
                  <a:schemeClr val="tx1"/>
                </a:solidFill>
              </a:rPr>
              <a:t> bonne documentation </a:t>
            </a:r>
            <a:r>
              <a:rPr lang="fr" sz="2400" dirty="0">
                <a:solidFill>
                  <a:schemeClr val="tx1"/>
                </a:solidFill>
              </a:rPr>
              <a:t>est indispensable pour fournir des soins de qualité et pour les procédures judiciaires.</a:t>
            </a:r>
          </a:p>
          <a:p>
            <a:pPr marL="457200" lvl="0" indent="-457200" algn="l" rtl="0">
              <a:buFont typeface="Arial" panose="020B0604020202020204" pitchFamily="34" charset="0"/>
              <a:buChar char="•"/>
            </a:pPr>
            <a:r>
              <a:rPr lang="fr" sz="2400" dirty="0">
                <a:solidFill>
                  <a:schemeClr val="tx1"/>
                </a:solidFill>
              </a:rPr>
              <a:t>Les gestionnaires de santé doivent créer des </a:t>
            </a:r>
            <a:r>
              <a:rPr lang="fr" sz="2400" b="1" dirty="0">
                <a:solidFill>
                  <a:schemeClr val="tx1"/>
                </a:solidFill>
              </a:rPr>
              <a:t>modes opératoires normalisés </a:t>
            </a:r>
            <a:r>
              <a:rPr lang="fr" sz="2400" dirty="0">
                <a:solidFill>
                  <a:schemeClr val="tx1"/>
                </a:solidFill>
              </a:rPr>
              <a:t>et faciliter le travail de documentation des prestataires de soins de santé.</a:t>
            </a:r>
          </a:p>
          <a:p>
            <a:pPr marL="457200" lvl="0" indent="-457200" algn="l" rtl="0">
              <a:buFont typeface="Arial" panose="020B0604020202020204" pitchFamily="34" charset="0"/>
              <a:buChar char="•"/>
            </a:pPr>
            <a:r>
              <a:rPr lang="fr" sz="2400" dirty="0">
                <a:solidFill>
                  <a:schemeClr val="tx1"/>
                </a:solidFill>
              </a:rPr>
              <a:t>Des</a:t>
            </a:r>
            <a:r>
              <a:rPr lang="fr" sz="2400" b="1" dirty="0">
                <a:solidFill>
                  <a:schemeClr val="tx1"/>
                </a:solidFill>
              </a:rPr>
              <a:t> formulaires </a:t>
            </a:r>
            <a:r>
              <a:rPr lang="fr" sz="2400" dirty="0">
                <a:solidFill>
                  <a:schemeClr val="tx1"/>
                </a:solidFill>
              </a:rPr>
              <a:t>complets et faciles à utiliser permettent d’améliorer la documentation.</a:t>
            </a:r>
            <a:r>
              <a:rPr lang="fr" sz="2400" b="1" dirty="0">
                <a:solidFill>
                  <a:schemeClr val="tx1"/>
                </a:solidFill>
              </a:rPr>
              <a:t>  </a:t>
            </a:r>
          </a:p>
          <a:p>
            <a:pPr marL="1371600" lvl="2" indent="-457200" algn="l" rtl="0">
              <a:buFont typeface="Arial" panose="020B0604020202020204" pitchFamily="34" charset="0"/>
              <a:buChar char="•"/>
            </a:pPr>
            <a:endParaRPr lang="en-GB" sz="2800" dirty="0">
              <a:solidFill>
                <a:schemeClr val="tx1"/>
              </a:solidFill>
            </a:endParaRPr>
          </a:p>
          <a:p>
            <a:pPr marL="342900" indent="-342900" algn="l" rtl="0">
              <a:buFont typeface="Arial" panose="020B0604020202020204" pitchFamily="34" charset="0"/>
              <a:buChar char="•"/>
            </a:pPr>
            <a:endParaRPr lang="en-GB" sz="2400" dirty="0">
              <a:solidFill>
                <a:schemeClr val="tx1"/>
              </a:solidFill>
            </a:endParaRPr>
          </a:p>
        </p:txBody>
      </p:sp>
      <p:sp>
        <p:nvSpPr>
          <p:cNvPr id="5" name="Slide Number Placeholder 4"/>
          <p:cNvSpPr>
            <a:spLocks noGrp="1"/>
          </p:cNvSpPr>
          <p:nvPr>
            <p:ph type="sldNum" sz="quarter" idx="12"/>
          </p:nvPr>
        </p:nvSpPr>
        <p:spPr/>
        <p:txBody>
          <a:bodyPr rtlCol="0"/>
          <a:lstStyle/>
          <a:p>
            <a:pPr rtl="0"/>
            <a:fld id="{78C51A73-767A-4D71-9800-82FE53136B6F}" type="slidenum">
              <a:rPr lang="en-GB" smtClean="0"/>
              <a:pPr rtl="0"/>
              <a:t>13</a:t>
            </a:fld>
            <a:endParaRPr lang="en-GB" dirty="0"/>
          </a:p>
        </p:txBody>
      </p:sp>
      <p:pic>
        <p:nvPicPr>
          <p:cNvPr id="7" name="Picture 6">
            <a:extLst>
              <a:ext uri="{FF2B5EF4-FFF2-40B4-BE49-F238E27FC236}">
                <a16:creationId xmlns:a16="http://schemas.microsoft.com/office/drawing/2014/main" id="{56D7B717-AB69-7F4E-BFA0-2ACC633C1777}"/>
              </a:ext>
            </a:extLst>
          </p:cNvPr>
          <p:cNvPicPr>
            <a:picLocks noChangeAspect="1"/>
          </p:cNvPicPr>
          <p:nvPr/>
        </p:nvPicPr>
        <p:blipFill rotWithShape="1">
          <a:blip r:embed="rId3">
            <a:duotone>
              <a:schemeClr val="accent5">
                <a:shade val="45000"/>
                <a:satMod val="135000"/>
              </a:schemeClr>
              <a:prstClr val="white"/>
            </a:duotone>
          </a:blip>
          <a:srcRect l="5495" t="2263" r="8752" b="5223"/>
          <a:stretch/>
        </p:blipFill>
        <p:spPr>
          <a:xfrm>
            <a:off x="1476208" y="273844"/>
            <a:ext cx="1059478" cy="1143000"/>
          </a:xfrm>
          <a:prstGeom prst="rect">
            <a:avLst/>
          </a:prstGeom>
        </p:spPr>
      </p:pic>
    </p:spTree>
    <p:extLst>
      <p:ext uri="{BB962C8B-B14F-4D97-AF65-F5344CB8AC3E}">
        <p14:creationId xmlns:p14="http://schemas.microsoft.com/office/powerpoint/2010/main" val="3656573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852917-88EA-F535-2993-C0DE0345ADC8}"/>
              </a:ext>
            </a:extLst>
          </p:cNvPr>
          <p:cNvSpPr>
            <a:spLocks noGrp="1"/>
          </p:cNvSpPr>
          <p:nvPr>
            <p:ph idx="1"/>
          </p:nvPr>
        </p:nvSpPr>
        <p:spPr/>
        <p:txBody>
          <a:bodyPr/>
          <a:lstStyle/>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endParaRPr lang="fr-FR" sz="1200" dirty="0">
              <a:solidFill>
                <a:srgbClr val="000000"/>
              </a:solidFill>
              <a:latin typeface="Calibri" panose="020F0502020204030204" pitchFamily="34" charset="0"/>
              <a:ea typeface="Calibri" panose="020F0502020204030204" pitchFamily="34" charset="0"/>
            </a:endParaRPr>
          </a:p>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endParaRPr lang="fr-FR" sz="1200" dirty="0">
              <a:solidFill>
                <a:srgbClr val="000000"/>
              </a:solidFill>
              <a:latin typeface="Calibri" panose="020F0502020204030204" pitchFamily="34" charset="0"/>
              <a:ea typeface="Calibri" panose="020F0502020204030204" pitchFamily="34" charset="0"/>
            </a:endParaRPr>
          </a:p>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endParaRPr lang="fr-FR" sz="1200" dirty="0">
              <a:solidFill>
                <a:srgbClr val="000000"/>
              </a:solidFill>
              <a:latin typeface="Calibri" panose="020F0502020204030204" pitchFamily="34" charset="0"/>
              <a:ea typeface="Calibri" panose="020F0502020204030204" pitchFamily="34" charset="0"/>
            </a:endParaRPr>
          </a:p>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endParaRPr lang="fr-FR" sz="1200" dirty="0">
              <a:solidFill>
                <a:srgbClr val="000000"/>
              </a:solidFill>
              <a:latin typeface="Calibri" panose="020F0502020204030204" pitchFamily="34" charset="0"/>
              <a:ea typeface="Calibri" panose="020F0502020204030204" pitchFamily="34" charset="0"/>
            </a:endParaRPr>
          </a:p>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endParaRPr lang="fr-FR" sz="1200" dirty="0">
              <a:solidFill>
                <a:srgbClr val="000000"/>
              </a:solidFill>
              <a:latin typeface="Calibri" panose="020F0502020204030204" pitchFamily="34" charset="0"/>
              <a:ea typeface="Calibri" panose="020F0502020204030204" pitchFamily="34" charset="0"/>
            </a:endParaRPr>
          </a:p>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endParaRPr lang="fr-FR" sz="1200" dirty="0">
              <a:solidFill>
                <a:srgbClr val="000000"/>
              </a:solidFill>
              <a:latin typeface="Calibri" panose="020F0502020204030204" pitchFamily="34" charset="0"/>
              <a:ea typeface="Calibri" panose="020F0502020204030204" pitchFamily="34" charset="0"/>
            </a:endParaRPr>
          </a:p>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r>
              <a:rPr lang="fr-FR" sz="1200" dirty="0">
                <a:solidFill>
                  <a:srgbClr val="000000"/>
                </a:solidFill>
                <a:effectLst/>
                <a:latin typeface="Calibri" panose="020F0502020204030204" pitchFamily="34" charset="0"/>
                <a:ea typeface="Calibri" panose="020F0502020204030204" pitchFamily="34" charset="0"/>
              </a:rPr>
              <a:t>© Organisation mondiale de la Santé 2024. Certains droits réservés. La présente publication est disponible sous la licence </a:t>
            </a:r>
            <a:r>
              <a:rPr lang="fr-FR" sz="1200" u="sng" dirty="0">
                <a:solidFill>
                  <a:srgbClr val="000000"/>
                </a:solidFill>
                <a:effectLst/>
                <a:latin typeface="Calibri" panose="020F0502020204030204" pitchFamily="34" charset="0"/>
                <a:ea typeface="Calibri" panose="020F0502020204030204" pitchFamily="34" charset="0"/>
                <a:hlinkClick r:id="rId2"/>
              </a:rPr>
              <a:t>CC BY-NC-SA 3.0 IGO</a:t>
            </a:r>
            <a:r>
              <a:rPr lang="fr-FR" sz="1200" dirty="0">
                <a:solidFill>
                  <a:srgbClr val="000000"/>
                </a:solidFill>
                <a:effectLst/>
                <a:latin typeface="Calibri" panose="020F0502020204030204" pitchFamily="34" charset="0"/>
                <a:ea typeface="Calibri" panose="020F0502020204030204" pitchFamily="34" charset="0"/>
              </a:rPr>
              <a:t>. </a:t>
            </a:r>
            <a:r>
              <a:rPr lang="fr-FR" sz="1200" b="1" dirty="0">
                <a:solidFill>
                  <a:srgbClr val="000000"/>
                </a:solidFill>
                <a:effectLst/>
                <a:latin typeface="Calibri" panose="020F0502020204030204" pitchFamily="34" charset="0"/>
                <a:ea typeface="Calibri" panose="020F0502020204030204" pitchFamily="34" charset="0"/>
              </a:rPr>
              <a:t> </a:t>
            </a:r>
            <a:endParaRPr lang="en-ZA" sz="1200" dirty="0">
              <a:solidFill>
                <a:srgbClr val="000000"/>
              </a:solidFill>
              <a:effectLst/>
              <a:latin typeface="Calibri" panose="020F0502020204030204" pitchFamily="34" charset="0"/>
              <a:ea typeface="Calibri" panose="020F0502020204030204" pitchFamily="34" charset="0"/>
            </a:endParaRPr>
          </a:p>
          <a:p>
            <a:pPr marL="0" indent="0">
              <a:buNone/>
            </a:pPr>
            <a:endParaRPr lang="en-ZA" dirty="0"/>
          </a:p>
        </p:txBody>
      </p:sp>
      <p:sp>
        <p:nvSpPr>
          <p:cNvPr id="4" name="Slide Number Placeholder 3">
            <a:extLst>
              <a:ext uri="{FF2B5EF4-FFF2-40B4-BE49-F238E27FC236}">
                <a16:creationId xmlns:a16="http://schemas.microsoft.com/office/drawing/2014/main" id="{E03DA29E-4022-65F9-0AC9-B5853B0BB6BE}"/>
              </a:ext>
            </a:extLst>
          </p:cNvPr>
          <p:cNvSpPr>
            <a:spLocks noGrp="1"/>
          </p:cNvSpPr>
          <p:nvPr>
            <p:ph type="sldNum" sz="quarter" idx="12"/>
          </p:nvPr>
        </p:nvSpPr>
        <p:spPr/>
        <p:txBody>
          <a:bodyPr/>
          <a:lstStyle/>
          <a:p>
            <a:pPr rtl="0"/>
            <a:fld id="{2D8ED6E9-3817-564D-8B05-0796ED399B7D}" type="slidenum">
              <a:rPr lang="de-DE" smtClean="0"/>
              <a:t>2</a:t>
            </a:fld>
            <a:endParaRPr lang="de-DE"/>
          </a:p>
        </p:txBody>
      </p:sp>
    </p:spTree>
    <p:extLst>
      <p:ext uri="{BB962C8B-B14F-4D97-AF65-F5344CB8AC3E}">
        <p14:creationId xmlns:p14="http://schemas.microsoft.com/office/powerpoint/2010/main" val="2994700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583" y="136524"/>
            <a:ext cx="7770215" cy="1489789"/>
          </a:xfrm>
        </p:spPr>
        <p:txBody>
          <a:bodyPr rtlCol="0">
            <a:normAutofit/>
          </a:bodyPr>
          <a:lstStyle/>
          <a:p>
            <a:pPr rtl="0"/>
            <a:r>
              <a:rPr lang="fr" b="1" dirty="0">
                <a:solidFill>
                  <a:schemeClr val="accent2"/>
                </a:solidFill>
              </a:rPr>
              <a:t>Objectifs d’apprentissage</a:t>
            </a:r>
          </a:p>
        </p:txBody>
      </p:sp>
      <p:sp>
        <p:nvSpPr>
          <p:cNvPr id="3" name="Content Placeholder 2"/>
          <p:cNvSpPr>
            <a:spLocks noGrp="1"/>
          </p:cNvSpPr>
          <p:nvPr>
            <p:ph idx="1"/>
          </p:nvPr>
        </p:nvSpPr>
        <p:spPr>
          <a:xfrm>
            <a:off x="457202" y="1797984"/>
            <a:ext cx="8388624" cy="3459816"/>
          </a:xfrm>
        </p:spPr>
        <p:txBody>
          <a:bodyPr rtlCol="0">
            <a:noAutofit/>
          </a:bodyPr>
          <a:lstStyle/>
          <a:p>
            <a:pPr marL="0" indent="0" rtl="0">
              <a:spcBef>
                <a:spcPts val="600"/>
              </a:spcBef>
              <a:spcAft>
                <a:spcPts val="600"/>
              </a:spcAft>
              <a:buNone/>
            </a:pPr>
            <a:r>
              <a:rPr lang="fr" sz="2400" dirty="0"/>
              <a:t>Faire preuve des compétences cliniques requises par la profession et la spécialité pour réagir face à la violence faite aux femmes.</a:t>
            </a:r>
          </a:p>
          <a:p>
            <a:pPr marL="0" indent="0" rtl="0">
              <a:spcBef>
                <a:spcPts val="600"/>
              </a:spcBef>
              <a:spcAft>
                <a:spcPts val="600"/>
              </a:spcAft>
              <a:buNone/>
            </a:pPr>
            <a:endParaRPr lang="fr" sz="800" dirty="0"/>
          </a:p>
          <a:p>
            <a:pPr marL="0" indent="0" rtl="0">
              <a:spcBef>
                <a:spcPts val="600"/>
              </a:spcBef>
              <a:spcAft>
                <a:spcPts val="600"/>
              </a:spcAft>
              <a:buNone/>
            </a:pPr>
            <a:r>
              <a:rPr lang="fr" sz="2400" b="1" dirty="0"/>
              <a:t>Compétence</a:t>
            </a:r>
            <a:endParaRPr lang="en-GB" sz="2400" dirty="0"/>
          </a:p>
          <a:p>
            <a:pPr lvl="0" rtl="0">
              <a:spcBef>
                <a:spcPts val="600"/>
              </a:spcBef>
              <a:spcAft>
                <a:spcPts val="600"/>
              </a:spcAft>
            </a:pPr>
            <a:r>
              <a:rPr lang="fr" sz="2400" dirty="0"/>
              <a:t>Savoir documenter les cas de violence faite aux femmes de manière confidentielle et en toute sécurité.</a:t>
            </a:r>
          </a:p>
        </p:txBody>
      </p:sp>
      <p:pic>
        <p:nvPicPr>
          <p:cNvPr id="4" name="Picture 3" descr="C:\Users\Ward\AppData\Local\Microsoft\Windows\INetCache\IE\RTS1IINE\13526107212154[1].png">
            <a:extLst>
              <a:ext uri="{FF2B5EF4-FFF2-40B4-BE49-F238E27FC236}">
                <a16:creationId xmlns:a16="http://schemas.microsoft.com/office/drawing/2014/main" id="{DC3F627B-45FF-412F-B66F-CC6B1F97299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2" y="308195"/>
            <a:ext cx="1420261" cy="1146445"/>
          </a:xfrm>
          <a:prstGeom prst="rect">
            <a:avLst/>
          </a:prstGeom>
          <a:noFill/>
          <a:ln>
            <a:noFill/>
          </a:ln>
        </p:spPr>
      </p:pic>
      <p:sp>
        <p:nvSpPr>
          <p:cNvPr id="5" name="Slide Number Placeholder 4"/>
          <p:cNvSpPr>
            <a:spLocks noGrp="1"/>
          </p:cNvSpPr>
          <p:nvPr>
            <p:ph type="sldNum" sz="quarter" idx="12"/>
          </p:nvPr>
        </p:nvSpPr>
        <p:spPr/>
        <p:txBody>
          <a:bodyPr rtlCol="0"/>
          <a:lstStyle/>
          <a:p>
            <a:pPr rtl="0"/>
            <a:fld id="{78C51A73-767A-4D71-9800-82FE53136B6F}" type="slidenum">
              <a:rPr lang="en-GB" smtClean="0"/>
              <a:pPr rtl="0"/>
              <a:t>3</a:t>
            </a:fld>
            <a:endParaRPr lang="en-GB" dirty="0"/>
          </a:p>
        </p:txBody>
      </p:sp>
    </p:spTree>
    <p:extLst>
      <p:ext uri="{BB962C8B-B14F-4D97-AF65-F5344CB8AC3E}">
        <p14:creationId xmlns:p14="http://schemas.microsoft.com/office/powerpoint/2010/main" val="193915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7991"/>
            <a:ext cx="9144000" cy="1013792"/>
          </a:xfrm>
        </p:spPr>
        <p:txBody>
          <a:bodyPr rtlCol="0">
            <a:noAutofit/>
          </a:bodyPr>
          <a:lstStyle/>
          <a:p>
            <a:pPr rtl="0"/>
            <a:r>
              <a:rPr lang="fr" sz="4000" b="1" dirty="0">
                <a:solidFill>
                  <a:schemeClr val="accent2"/>
                </a:solidFill>
              </a:rPr>
              <a:t>Modes opératoires normalisés (MON) pour garantir la confidentialité</a:t>
            </a:r>
            <a:endParaRPr lang="en-US" sz="4000" b="1" dirty="0">
              <a:solidFill>
                <a:schemeClr val="accent2"/>
              </a:solidFill>
            </a:endParaRPr>
          </a:p>
        </p:txBody>
      </p:sp>
      <p:sp>
        <p:nvSpPr>
          <p:cNvPr id="3" name="Subtitle 2"/>
          <p:cNvSpPr>
            <a:spLocks noGrp="1"/>
          </p:cNvSpPr>
          <p:nvPr>
            <p:ph idx="1"/>
          </p:nvPr>
        </p:nvSpPr>
        <p:spPr>
          <a:xfrm>
            <a:off x="628649" y="1749063"/>
            <a:ext cx="7501560" cy="3896363"/>
          </a:xfrm>
        </p:spPr>
        <p:txBody>
          <a:bodyPr lIns="90000" rtlCol="0">
            <a:noAutofit/>
          </a:bodyPr>
          <a:lstStyle/>
          <a:p>
            <a:pPr marL="0" lvl="1" indent="0" algn="l" rtl="0">
              <a:lnSpc>
                <a:spcPct val="100000"/>
              </a:lnSpc>
              <a:spcBef>
                <a:spcPts val="0"/>
              </a:spcBef>
              <a:spcAft>
                <a:spcPts val="600"/>
              </a:spcAft>
              <a:buNone/>
            </a:pPr>
            <a:r>
              <a:rPr lang="fr" b="1" dirty="0">
                <a:solidFill>
                  <a:schemeClr val="tx1"/>
                </a:solidFill>
              </a:rPr>
              <a:t>Les </a:t>
            </a:r>
            <a:r>
              <a:rPr lang="fr" b="1" dirty="0"/>
              <a:t>modes opératoires normalisés</a:t>
            </a:r>
            <a:r>
              <a:rPr lang="fr" b="1" dirty="0">
                <a:solidFill>
                  <a:schemeClr val="tx1"/>
                </a:solidFill>
              </a:rPr>
              <a:t> doivent </a:t>
            </a:r>
            <a:r>
              <a:rPr lang="fr" b="1" dirty="0"/>
              <a:t>indiqu</a:t>
            </a:r>
            <a:r>
              <a:rPr lang="fr" b="1" dirty="0">
                <a:solidFill>
                  <a:schemeClr val="tx1"/>
                </a:solidFill>
              </a:rPr>
              <a:t>er :</a:t>
            </a:r>
            <a:endParaRPr lang="en-US" b="1" dirty="0">
              <a:solidFill>
                <a:schemeClr val="tx1"/>
              </a:solidFill>
            </a:endParaRPr>
          </a:p>
          <a:p>
            <a:pPr marL="342900" lvl="1" indent="-342900" algn="l" rtl="0">
              <a:lnSpc>
                <a:spcPct val="100000"/>
              </a:lnSpc>
              <a:spcBef>
                <a:spcPts val="0"/>
              </a:spcBef>
              <a:spcAft>
                <a:spcPts val="600"/>
              </a:spcAft>
              <a:buFont typeface="Arial" panose="020B0604020202020204" pitchFamily="34" charset="0"/>
              <a:buChar char="•"/>
            </a:pPr>
            <a:r>
              <a:rPr lang="fr" dirty="0"/>
              <a:t>o</a:t>
            </a:r>
            <a:r>
              <a:rPr lang="fr" dirty="0">
                <a:solidFill>
                  <a:schemeClr val="tx1"/>
                </a:solidFill>
              </a:rPr>
              <a:t>ù et comment </a:t>
            </a:r>
            <a:r>
              <a:rPr lang="fr" b="1" dirty="0">
                <a:solidFill>
                  <a:schemeClr val="tx1"/>
                </a:solidFill>
              </a:rPr>
              <a:t>enregistrer</a:t>
            </a:r>
            <a:r>
              <a:rPr lang="fr" dirty="0">
                <a:solidFill>
                  <a:schemeClr val="tx1"/>
                </a:solidFill>
              </a:rPr>
              <a:t> et </a:t>
            </a:r>
            <a:r>
              <a:rPr lang="fr" b="1" dirty="0">
                <a:solidFill>
                  <a:schemeClr val="tx1"/>
                </a:solidFill>
              </a:rPr>
              <a:t>préserver</a:t>
            </a:r>
            <a:r>
              <a:rPr lang="fr" dirty="0">
                <a:solidFill>
                  <a:schemeClr val="tx1"/>
                </a:solidFill>
              </a:rPr>
              <a:t> les informations</a:t>
            </a:r>
          </a:p>
          <a:p>
            <a:pPr marL="342900" lvl="1" indent="-342900" algn="l" rtl="0">
              <a:lnSpc>
                <a:spcPct val="100000"/>
              </a:lnSpc>
              <a:spcBef>
                <a:spcPts val="0"/>
              </a:spcBef>
              <a:spcAft>
                <a:spcPts val="600"/>
              </a:spcAft>
              <a:buFont typeface="Arial" panose="020B0604020202020204" pitchFamily="34" charset="0"/>
              <a:buChar char="•"/>
            </a:pPr>
            <a:r>
              <a:rPr lang="fr" dirty="0"/>
              <a:t>q</a:t>
            </a:r>
            <a:r>
              <a:rPr lang="fr" dirty="0">
                <a:solidFill>
                  <a:schemeClr val="tx1"/>
                </a:solidFill>
              </a:rPr>
              <a:t>uelles informations il faut </a:t>
            </a:r>
            <a:r>
              <a:rPr lang="fr" b="1" dirty="0">
                <a:solidFill>
                  <a:schemeClr val="tx1"/>
                </a:solidFill>
              </a:rPr>
              <a:t>partager </a:t>
            </a:r>
            <a:r>
              <a:rPr lang="fr" dirty="0"/>
              <a:t>et </a:t>
            </a:r>
            <a:r>
              <a:rPr lang="fr" dirty="0">
                <a:solidFill>
                  <a:schemeClr val="tx1"/>
                </a:solidFill>
              </a:rPr>
              <a:t>avec qui</a:t>
            </a:r>
            <a:r>
              <a:rPr lang="en-US" dirty="0"/>
              <a:t> </a:t>
            </a:r>
            <a:r>
              <a:rPr lang="fr" dirty="0">
                <a:solidFill>
                  <a:schemeClr val="tx1"/>
                </a:solidFill>
              </a:rPr>
              <a:t>(y compris la chaîne de responsabilité pour les enquêtes judiciaires)</a:t>
            </a:r>
          </a:p>
          <a:p>
            <a:pPr marL="342900" lvl="1" indent="-342900" algn="l" rtl="0">
              <a:lnSpc>
                <a:spcPct val="100000"/>
              </a:lnSpc>
              <a:spcBef>
                <a:spcPts val="0"/>
              </a:spcBef>
              <a:spcAft>
                <a:spcPts val="600"/>
              </a:spcAft>
              <a:buFont typeface="Arial" panose="020B0604020202020204" pitchFamily="34" charset="0"/>
              <a:buChar char="•"/>
            </a:pPr>
            <a:r>
              <a:rPr lang="fr" dirty="0"/>
              <a:t>c</a:t>
            </a:r>
            <a:r>
              <a:rPr lang="fr" dirty="0">
                <a:solidFill>
                  <a:schemeClr val="tx1"/>
                </a:solidFill>
              </a:rPr>
              <a:t>omment la </a:t>
            </a:r>
            <a:r>
              <a:rPr lang="fr" b="1" dirty="0">
                <a:solidFill>
                  <a:schemeClr val="tx1"/>
                </a:solidFill>
              </a:rPr>
              <a:t>confidentialité</a:t>
            </a:r>
            <a:r>
              <a:rPr lang="fr" dirty="0">
                <a:solidFill>
                  <a:schemeClr val="tx1"/>
                </a:solidFill>
              </a:rPr>
              <a:t> est préservée, y compris qui a accès aux dossiers</a:t>
            </a:r>
          </a:p>
          <a:p>
            <a:pPr marL="342900" lvl="1" indent="-342900" algn="l" rtl="0">
              <a:lnSpc>
                <a:spcPct val="100000"/>
              </a:lnSpc>
              <a:spcBef>
                <a:spcPts val="0"/>
              </a:spcBef>
              <a:spcAft>
                <a:spcPts val="600"/>
              </a:spcAft>
              <a:buFont typeface="Arial" panose="020B0604020202020204" pitchFamily="34" charset="0"/>
              <a:buChar char="•"/>
            </a:pPr>
            <a:r>
              <a:rPr lang="fr" dirty="0"/>
              <a:t>q</a:t>
            </a:r>
            <a:r>
              <a:rPr lang="fr" dirty="0">
                <a:solidFill>
                  <a:schemeClr val="tx1"/>
                </a:solidFill>
              </a:rPr>
              <a:t>uelles informations seront </a:t>
            </a:r>
            <a:r>
              <a:rPr lang="fr" b="1" dirty="0">
                <a:solidFill>
                  <a:schemeClr val="tx1"/>
                </a:solidFill>
              </a:rPr>
              <a:t>enregistrées et rapportées</a:t>
            </a:r>
            <a:r>
              <a:rPr lang="fr" dirty="0">
                <a:solidFill>
                  <a:schemeClr val="tx1"/>
                </a:solidFill>
              </a:rPr>
              <a:t>, et à quelle fréquence.</a:t>
            </a:r>
            <a:br>
              <a:rPr lang="en-US" dirty="0">
                <a:solidFill>
                  <a:schemeClr val="tx1"/>
                </a:solidFill>
              </a:rPr>
            </a:br>
            <a:endParaRPr lang="en-US" dirty="0">
              <a:solidFill>
                <a:prstClr val="black"/>
              </a:solidFill>
            </a:endParaRPr>
          </a:p>
          <a:p>
            <a:pPr lvl="1" algn="l" rtl="0">
              <a:spcBef>
                <a:spcPts val="1200"/>
              </a:spcBef>
              <a:spcAft>
                <a:spcPts val="600"/>
              </a:spcAft>
            </a:pPr>
            <a:endParaRPr lang="en-US" sz="2400" dirty="0">
              <a:solidFill>
                <a:schemeClr val="tx1"/>
              </a:solidFill>
            </a:endParaRPr>
          </a:p>
        </p:txBody>
      </p:sp>
      <p:sp>
        <p:nvSpPr>
          <p:cNvPr id="4" name="Slide Number Placeholder 3"/>
          <p:cNvSpPr>
            <a:spLocks noGrp="1"/>
          </p:cNvSpPr>
          <p:nvPr>
            <p:ph type="sldNum" sz="quarter" idx="12"/>
          </p:nvPr>
        </p:nvSpPr>
        <p:spPr/>
        <p:txBody>
          <a:bodyPr rtlCol="0"/>
          <a:lstStyle/>
          <a:p>
            <a:pPr rtl="0"/>
            <a:fld id="{78C51A73-767A-4D71-9800-82FE53136B6F}" type="slidenum">
              <a:rPr lang="en-GB" smtClean="0"/>
              <a:pPr rtl="0"/>
              <a:t>4</a:t>
            </a:fld>
            <a:endParaRPr lang="en-GB" dirty="0"/>
          </a:p>
        </p:txBody>
      </p:sp>
    </p:spTree>
    <p:extLst>
      <p:ext uri="{BB962C8B-B14F-4D97-AF65-F5344CB8AC3E}">
        <p14:creationId xmlns:p14="http://schemas.microsoft.com/office/powerpoint/2010/main" val="1909781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94577"/>
            <a:ext cx="9144000" cy="1001876"/>
          </a:xfrm>
        </p:spPr>
        <p:txBody>
          <a:bodyPr rtlCol="0">
            <a:noAutofit/>
          </a:bodyPr>
          <a:lstStyle/>
          <a:p>
            <a:pPr rtl="0"/>
            <a:r>
              <a:rPr lang="fr" sz="3200" b="1" dirty="0">
                <a:solidFill>
                  <a:schemeClr val="accent2"/>
                </a:solidFill>
              </a:rPr>
              <a:t>Confidentialité de la documentation : </a:t>
            </a:r>
            <a:br>
              <a:rPr lang="en-GB" sz="3200" b="1" dirty="0">
                <a:solidFill>
                  <a:schemeClr val="accent2"/>
                </a:solidFill>
              </a:rPr>
            </a:br>
            <a:r>
              <a:rPr lang="fr" sz="3200" b="1" dirty="0">
                <a:solidFill>
                  <a:schemeClr val="accent2"/>
                </a:solidFill>
              </a:rPr>
              <a:t>Les gestionnaires de santé doivent s’assurer que… </a:t>
            </a:r>
            <a:endParaRPr lang="en-US" sz="3200" b="1" dirty="0">
              <a:solidFill>
                <a:schemeClr val="accent2"/>
              </a:solidFill>
            </a:endParaRPr>
          </a:p>
        </p:txBody>
      </p:sp>
      <p:sp>
        <p:nvSpPr>
          <p:cNvPr id="3" name="Subtitle 2"/>
          <p:cNvSpPr>
            <a:spLocks noGrp="1"/>
          </p:cNvSpPr>
          <p:nvPr>
            <p:ph idx="1"/>
          </p:nvPr>
        </p:nvSpPr>
        <p:spPr>
          <a:xfrm>
            <a:off x="0" y="1576188"/>
            <a:ext cx="9144002" cy="4220692"/>
          </a:xfrm>
        </p:spPr>
        <p:txBody>
          <a:bodyPr lIns="90000" rtlCol="0">
            <a:noAutofit/>
          </a:bodyPr>
          <a:lstStyle/>
          <a:p>
            <a:pPr marL="457200" indent="-457200" algn="l" rtl="0">
              <a:lnSpc>
                <a:spcPct val="100000"/>
              </a:lnSpc>
              <a:spcBef>
                <a:spcPts val="0"/>
              </a:spcBef>
              <a:buFont typeface="Arial" panose="020B0604020202020204" pitchFamily="34" charset="0"/>
              <a:buChar char="•"/>
            </a:pPr>
            <a:r>
              <a:rPr lang="fr" sz="2200" dirty="0">
                <a:solidFill>
                  <a:schemeClr val="tx1"/>
                </a:solidFill>
              </a:rPr>
              <a:t>Le personnel est </a:t>
            </a:r>
            <a:r>
              <a:rPr lang="fr" sz="2200" b="1" dirty="0">
                <a:solidFill>
                  <a:schemeClr val="tx1"/>
                </a:solidFill>
              </a:rPr>
              <a:t>sensibilisé à l’importance de la confidentialité </a:t>
            </a:r>
            <a:r>
              <a:rPr lang="fr" sz="2200" dirty="0">
                <a:solidFill>
                  <a:schemeClr val="tx1"/>
                </a:solidFill>
              </a:rPr>
              <a:t>et de la tenue de dossiers sécurisés.</a:t>
            </a:r>
          </a:p>
          <a:p>
            <a:pPr marL="457200" indent="-457200" algn="l" rtl="0">
              <a:lnSpc>
                <a:spcPct val="100000"/>
              </a:lnSpc>
              <a:spcBef>
                <a:spcPts val="0"/>
              </a:spcBef>
              <a:buFont typeface="Arial" panose="020B0604020202020204" pitchFamily="34" charset="0"/>
              <a:buChar char="•"/>
            </a:pPr>
            <a:r>
              <a:rPr lang="fr" sz="2200" dirty="0">
                <a:solidFill>
                  <a:schemeClr val="tx1"/>
                </a:solidFill>
              </a:rPr>
              <a:t>Les informations personnelles </a:t>
            </a:r>
            <a:r>
              <a:rPr lang="fr" sz="2200" b="1" dirty="0">
                <a:solidFill>
                  <a:schemeClr val="tx1"/>
                </a:solidFill>
              </a:rPr>
              <a:t>ne seront pas visibles </a:t>
            </a:r>
            <a:r>
              <a:rPr lang="fr" sz="2200" dirty="0">
                <a:solidFill>
                  <a:schemeClr val="tx1"/>
                </a:solidFill>
              </a:rPr>
              <a:t>ni accessibles aux personnes qui ne s’occupent pas directement de la survivante.</a:t>
            </a:r>
          </a:p>
          <a:p>
            <a:pPr marL="457200" indent="-457200" algn="l" rtl="0">
              <a:lnSpc>
                <a:spcPct val="100000"/>
              </a:lnSpc>
              <a:spcBef>
                <a:spcPts val="0"/>
              </a:spcBef>
              <a:buFont typeface="Arial" panose="020B0604020202020204" pitchFamily="34" charset="0"/>
              <a:buChar char="•"/>
            </a:pPr>
            <a:r>
              <a:rPr lang="fr" sz="2200" dirty="0">
                <a:solidFill>
                  <a:schemeClr val="tx1"/>
                </a:solidFill>
              </a:rPr>
              <a:t>Un </a:t>
            </a:r>
            <a:r>
              <a:rPr lang="fr" sz="2200" b="1" dirty="0">
                <a:solidFill>
                  <a:schemeClr val="tx1"/>
                </a:solidFill>
              </a:rPr>
              <a:t>système codé ou anonymisé</a:t>
            </a:r>
            <a:r>
              <a:rPr lang="fr" sz="2200" dirty="0">
                <a:solidFill>
                  <a:schemeClr val="tx1"/>
                </a:solidFill>
              </a:rPr>
              <a:t> (par exemple</a:t>
            </a:r>
            <a:r>
              <a:rPr lang="fr" sz="2200" dirty="0"/>
              <a:t> </a:t>
            </a:r>
            <a:r>
              <a:rPr lang="fr" sz="2200" dirty="0">
                <a:solidFill>
                  <a:schemeClr val="tx1"/>
                </a:solidFill>
              </a:rPr>
              <a:t>des codes ou des symboles) identifie les survivantes de </a:t>
            </a:r>
            <a:r>
              <a:rPr lang="en-GB" sz="2200" dirty="0">
                <a:solidFill>
                  <a:schemeClr val="tx1"/>
                </a:solidFill>
              </a:rPr>
              <a:t>violence</a:t>
            </a:r>
            <a:r>
              <a:rPr lang="fr" sz="2200" dirty="0">
                <a:solidFill>
                  <a:schemeClr val="tx1"/>
                </a:solidFill>
              </a:rPr>
              <a:t>.</a:t>
            </a:r>
          </a:p>
          <a:p>
            <a:pPr marL="457200" indent="-457200" algn="l" rtl="0">
              <a:lnSpc>
                <a:spcPct val="100000"/>
              </a:lnSpc>
              <a:spcBef>
                <a:spcPts val="0"/>
              </a:spcBef>
              <a:buFont typeface="Arial" panose="020B0604020202020204" pitchFamily="34" charset="0"/>
              <a:buChar char="•"/>
            </a:pPr>
            <a:r>
              <a:rPr lang="fr" sz="2200" dirty="0">
                <a:solidFill>
                  <a:schemeClr val="tx1"/>
                </a:solidFill>
              </a:rPr>
              <a:t>Les fichiers sont conservés dans un </a:t>
            </a:r>
            <a:r>
              <a:rPr lang="fr" sz="2200" b="1" dirty="0">
                <a:solidFill>
                  <a:schemeClr val="tx1"/>
                </a:solidFill>
              </a:rPr>
              <a:t>endroit sécurisé.</a:t>
            </a:r>
          </a:p>
          <a:p>
            <a:pPr marL="457200" indent="-457200" algn="l" rtl="0">
              <a:lnSpc>
                <a:spcPct val="100000"/>
              </a:lnSpc>
              <a:spcBef>
                <a:spcPts val="0"/>
              </a:spcBef>
              <a:buFont typeface="Arial" panose="020B0604020202020204" pitchFamily="34" charset="0"/>
              <a:buChar char="•"/>
            </a:pPr>
            <a:r>
              <a:rPr lang="fr" sz="2200" dirty="0">
                <a:solidFill>
                  <a:schemeClr val="tx1"/>
                </a:solidFill>
              </a:rPr>
              <a:t>Seuls des </a:t>
            </a:r>
            <a:r>
              <a:rPr lang="fr" sz="2200" b="1" dirty="0">
                <a:solidFill>
                  <a:schemeClr val="tx1"/>
                </a:solidFill>
              </a:rPr>
              <a:t>membres du personnel désignés </a:t>
            </a:r>
            <a:r>
              <a:rPr lang="fr" sz="2200" dirty="0">
                <a:solidFill>
                  <a:schemeClr val="tx1"/>
                </a:solidFill>
              </a:rPr>
              <a:t>ont accès aux dossiers.</a:t>
            </a:r>
          </a:p>
          <a:p>
            <a:pPr marL="457200" indent="-457200" algn="l" rtl="0">
              <a:lnSpc>
                <a:spcPct val="100000"/>
              </a:lnSpc>
              <a:spcBef>
                <a:spcPts val="0"/>
              </a:spcBef>
              <a:buFont typeface="Arial" panose="020B0604020202020204" pitchFamily="34" charset="0"/>
              <a:buChar char="•"/>
            </a:pPr>
            <a:r>
              <a:rPr lang="fr" sz="2200" dirty="0">
                <a:solidFill>
                  <a:schemeClr val="tx1"/>
                </a:solidFill>
              </a:rPr>
              <a:t>Le personnel ayant accès aux dossiers a </a:t>
            </a:r>
            <a:r>
              <a:rPr lang="fr" sz="2200" b="1" dirty="0"/>
              <a:t>reçu une formation</a:t>
            </a:r>
            <a:r>
              <a:rPr lang="fr" sz="2200" b="1" dirty="0">
                <a:solidFill>
                  <a:schemeClr val="tx1"/>
                </a:solidFill>
              </a:rPr>
              <a:t> </a:t>
            </a:r>
            <a:r>
              <a:rPr lang="fr" sz="2200" dirty="0"/>
              <a:t>concernant</a:t>
            </a:r>
            <a:r>
              <a:rPr lang="fr" sz="2200" dirty="0">
                <a:solidFill>
                  <a:schemeClr val="tx1"/>
                </a:solidFill>
              </a:rPr>
              <a:t> la confidentialité des dossiers et les pratiques de stockage.</a:t>
            </a:r>
          </a:p>
          <a:p>
            <a:pPr marL="457200" indent="-457200" algn="l" rtl="0">
              <a:lnSpc>
                <a:spcPct val="100000"/>
              </a:lnSpc>
              <a:spcBef>
                <a:spcPts val="0"/>
              </a:spcBef>
              <a:buFont typeface="Arial" panose="020B0604020202020204" pitchFamily="34" charset="0"/>
              <a:buChar char="•"/>
            </a:pPr>
            <a:r>
              <a:rPr lang="fr" sz="2200" dirty="0">
                <a:solidFill>
                  <a:schemeClr val="tx1"/>
                </a:solidFill>
              </a:rPr>
              <a:t>La destruction/suppression d’informations sensibles n’est effectuée que par</a:t>
            </a:r>
            <a:r>
              <a:rPr lang="fr" sz="2200" b="1" dirty="0">
                <a:solidFill>
                  <a:schemeClr val="tx1"/>
                </a:solidFill>
              </a:rPr>
              <a:t> des membres du personnel autorisés</a:t>
            </a:r>
            <a:r>
              <a:rPr lang="fr" sz="2200" dirty="0">
                <a:solidFill>
                  <a:schemeClr val="tx1"/>
                </a:solidFill>
              </a:rPr>
              <a:t>.</a:t>
            </a:r>
            <a:endParaRPr lang="en-US" sz="2200" dirty="0">
              <a:solidFill>
                <a:prstClr val="black"/>
              </a:solidFill>
            </a:endParaRPr>
          </a:p>
          <a:p>
            <a:pPr lvl="1" algn="l" rtl="0">
              <a:spcBef>
                <a:spcPts val="1200"/>
              </a:spcBef>
              <a:spcAft>
                <a:spcPts val="600"/>
              </a:spcAft>
            </a:pPr>
            <a:endParaRPr lang="en-US" dirty="0">
              <a:solidFill>
                <a:schemeClr val="tx1"/>
              </a:solidFill>
            </a:endParaRPr>
          </a:p>
        </p:txBody>
      </p:sp>
      <p:sp>
        <p:nvSpPr>
          <p:cNvPr id="4" name="Slide Number Placeholder 3"/>
          <p:cNvSpPr>
            <a:spLocks noGrp="1"/>
          </p:cNvSpPr>
          <p:nvPr>
            <p:ph type="sldNum" sz="quarter" idx="12"/>
          </p:nvPr>
        </p:nvSpPr>
        <p:spPr/>
        <p:txBody>
          <a:bodyPr rtlCol="0"/>
          <a:lstStyle/>
          <a:p>
            <a:pPr rtl="0"/>
            <a:fld id="{78C51A73-767A-4D71-9800-82FE53136B6F}" type="slidenum">
              <a:rPr lang="en-GB" smtClean="0"/>
              <a:pPr rtl="0"/>
              <a:t>5</a:t>
            </a:fld>
            <a:endParaRPr lang="en-GB" dirty="0"/>
          </a:p>
        </p:txBody>
      </p:sp>
    </p:spTree>
    <p:extLst>
      <p:ext uri="{BB962C8B-B14F-4D97-AF65-F5344CB8AC3E}">
        <p14:creationId xmlns:p14="http://schemas.microsoft.com/office/powerpoint/2010/main" val="2498491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30829"/>
          </a:xfrm>
        </p:spPr>
        <p:txBody>
          <a:bodyPr rtlCol="0">
            <a:noAutofit/>
          </a:bodyPr>
          <a:lstStyle/>
          <a:p>
            <a:pPr rtl="0">
              <a:spcBef>
                <a:spcPts val="2400"/>
              </a:spcBef>
            </a:pPr>
            <a:r>
              <a:rPr lang="fr" sz="3600" b="1" dirty="0">
                <a:solidFill>
                  <a:schemeClr val="accent2"/>
                </a:solidFill>
              </a:rPr>
              <a:t>Confidentialité de la documentation : </a:t>
            </a:r>
            <a:br>
              <a:rPr lang="en-US" sz="3600" b="1" dirty="0">
                <a:solidFill>
                  <a:schemeClr val="accent2"/>
                </a:solidFill>
              </a:rPr>
            </a:br>
            <a:r>
              <a:rPr lang="fr" sz="3600" b="1" dirty="0">
                <a:solidFill>
                  <a:schemeClr val="accent2"/>
                </a:solidFill>
              </a:rPr>
              <a:t>En tant que prestataire de soins de santé...</a:t>
            </a:r>
          </a:p>
        </p:txBody>
      </p:sp>
      <p:sp>
        <p:nvSpPr>
          <p:cNvPr id="4" name="Subtitle 3"/>
          <p:cNvSpPr>
            <a:spLocks noGrp="1"/>
          </p:cNvSpPr>
          <p:nvPr>
            <p:ph idx="1"/>
          </p:nvPr>
        </p:nvSpPr>
        <p:spPr>
          <a:xfrm>
            <a:off x="241204" y="1851985"/>
            <a:ext cx="8661592" cy="4015416"/>
          </a:xfrm>
        </p:spPr>
        <p:txBody>
          <a:bodyPr lIns="91440" tIns="45720" rIns="91440" bIns="45720" rtlCol="0" anchor="t">
            <a:noAutofit/>
          </a:bodyPr>
          <a:lstStyle/>
          <a:p>
            <a:pPr marL="342900" indent="-342900" algn="l" rtl="0">
              <a:buFont typeface="Arial" panose="020B0604020202020204" pitchFamily="34" charset="0"/>
              <a:buChar char="•"/>
            </a:pPr>
            <a:r>
              <a:rPr lang="fr" sz="2400" dirty="0">
                <a:solidFill>
                  <a:schemeClr val="tx1"/>
                </a:solidFill>
              </a:rPr>
              <a:t>Reconnaissez que </a:t>
            </a:r>
            <a:r>
              <a:rPr lang="fr" sz="2400" b="1" dirty="0">
                <a:solidFill>
                  <a:schemeClr val="tx1"/>
                </a:solidFill>
              </a:rPr>
              <a:t>préserver la confidentialité des documents </a:t>
            </a:r>
            <a:r>
              <a:rPr lang="fr" sz="2400" dirty="0">
                <a:solidFill>
                  <a:schemeClr val="tx1"/>
                </a:solidFill>
              </a:rPr>
              <a:t>fait partie </a:t>
            </a:r>
            <a:r>
              <a:rPr lang="fr" sz="2400" dirty="0"/>
              <a:t>intégrante de soins </a:t>
            </a:r>
            <a:r>
              <a:rPr lang="fr" sz="2400" dirty="0">
                <a:solidFill>
                  <a:schemeClr val="tx1"/>
                </a:solidFill>
              </a:rPr>
              <a:t>respectueux.</a:t>
            </a:r>
          </a:p>
          <a:p>
            <a:pPr marL="342900" indent="-342900" algn="l" rtl="0">
              <a:buFont typeface="Arial" panose="020B0604020202020204" pitchFamily="34" charset="0"/>
              <a:buChar char="•"/>
            </a:pPr>
            <a:r>
              <a:rPr lang="fr" sz="2400" b="1" dirty="0"/>
              <a:t>Expliquez</a:t>
            </a:r>
            <a:r>
              <a:rPr lang="fr" sz="2400" dirty="0"/>
              <a:t> à la patiente ce que vous devez noter et pourquoi.</a:t>
            </a:r>
          </a:p>
          <a:p>
            <a:pPr marL="342900" indent="-342900" algn="l" rtl="0">
              <a:buFont typeface="Arial" panose="020B0604020202020204" pitchFamily="34" charset="0"/>
              <a:buChar char="•"/>
            </a:pPr>
            <a:r>
              <a:rPr lang="fr" sz="2400" b="1" dirty="0">
                <a:solidFill>
                  <a:schemeClr val="tx1"/>
                </a:solidFill>
              </a:rPr>
              <a:t>Respectez ses souhaits </a:t>
            </a:r>
            <a:r>
              <a:rPr lang="fr" sz="2400" dirty="0">
                <a:solidFill>
                  <a:schemeClr val="tx1"/>
                </a:solidFill>
              </a:rPr>
              <a:t>si elle veut que quelque chose ne soit pas noté.</a:t>
            </a:r>
          </a:p>
          <a:p>
            <a:pPr marL="342900" indent="-342900" algn="l" rtl="0">
              <a:buFont typeface="Arial" panose="020B0604020202020204" pitchFamily="34" charset="0"/>
              <a:buChar char="•"/>
            </a:pPr>
            <a:r>
              <a:rPr lang="fr" sz="2400" b="1" dirty="0"/>
              <a:t>Ne posez pas de questions </a:t>
            </a:r>
            <a:r>
              <a:rPr lang="fr" sz="2400" dirty="0"/>
              <a:t>sur la violence subie et ne prenez pas de notes dans un lieu public.</a:t>
            </a:r>
            <a:endParaRPr lang="fr" sz="2400" dirty="0">
              <a:ea typeface="Calibri"/>
              <a:cs typeface="Calibri"/>
            </a:endParaRPr>
          </a:p>
          <a:p>
            <a:pPr marL="342900" indent="-342900" algn="l" rtl="0">
              <a:buFont typeface="Arial" panose="020B0604020202020204" pitchFamily="34" charset="0"/>
              <a:buChar char="•"/>
            </a:pPr>
            <a:r>
              <a:rPr lang="fr" sz="2400" dirty="0">
                <a:solidFill>
                  <a:schemeClr val="tx1"/>
                </a:solidFill>
              </a:rPr>
              <a:t>Si vous devez rendre compte aux autorités, </a:t>
            </a:r>
            <a:r>
              <a:rPr lang="fr" sz="2400" b="1" dirty="0">
                <a:solidFill>
                  <a:schemeClr val="tx1"/>
                </a:solidFill>
              </a:rPr>
              <a:t>expliquez</a:t>
            </a:r>
            <a:r>
              <a:rPr lang="fr" sz="2400" dirty="0">
                <a:solidFill>
                  <a:schemeClr val="tx1"/>
                </a:solidFill>
              </a:rPr>
              <a:t> à la patiente les restrictions a</a:t>
            </a:r>
            <a:r>
              <a:rPr lang="fr" sz="2400" dirty="0"/>
              <a:t>u principe de</a:t>
            </a:r>
            <a:r>
              <a:rPr lang="fr" sz="2400" dirty="0">
                <a:solidFill>
                  <a:schemeClr val="tx1"/>
                </a:solidFill>
              </a:rPr>
              <a:t> confidentialité.</a:t>
            </a:r>
          </a:p>
          <a:p>
            <a:pPr marL="0" indent="0" algn="ctr" rtl="0">
              <a:spcBef>
                <a:spcPts val="1600"/>
              </a:spcBef>
              <a:buNone/>
            </a:pPr>
            <a:r>
              <a:rPr lang="fr" sz="1800" dirty="0">
                <a:solidFill>
                  <a:schemeClr val="tx1"/>
                </a:solidFill>
              </a:rPr>
              <a:t>— À suivre —</a:t>
            </a:r>
          </a:p>
          <a:p>
            <a:pPr marL="342900" indent="-342900" algn="l" rtl="0">
              <a:buFont typeface="Arial" panose="020B0604020202020204" pitchFamily="34" charset="0"/>
              <a:buChar char="•"/>
            </a:pPr>
            <a:endParaRPr lang="en-US" sz="2000" dirty="0">
              <a:solidFill>
                <a:schemeClr val="tx1"/>
              </a:solidFill>
            </a:endParaRPr>
          </a:p>
          <a:p>
            <a:pPr marL="342900" indent="-342900" algn="l" rtl="0">
              <a:buFont typeface="Arial" panose="020B0604020202020204" pitchFamily="34" charset="0"/>
              <a:buChar char="•"/>
            </a:pPr>
            <a:endParaRPr lang="en-US" sz="2000" dirty="0">
              <a:solidFill>
                <a:schemeClr val="tx1"/>
              </a:solidFill>
            </a:endParaRPr>
          </a:p>
          <a:p>
            <a:pPr marL="342900" indent="-342900" algn="l" rtl="0">
              <a:buFont typeface="Arial" panose="020B0604020202020204" pitchFamily="34" charset="0"/>
              <a:buChar char="•"/>
            </a:pPr>
            <a:endParaRPr lang="en-GB" sz="2000" dirty="0">
              <a:solidFill>
                <a:schemeClr val="tx1"/>
              </a:solidFill>
            </a:endParaRPr>
          </a:p>
          <a:p>
            <a:pPr marL="342900" indent="-342900" algn="l" rtl="0">
              <a:buFont typeface="Arial" panose="020B0604020202020204" pitchFamily="34" charset="0"/>
              <a:buChar char="•"/>
            </a:pPr>
            <a:endParaRPr lang="en-GB" sz="2400" dirty="0">
              <a:solidFill>
                <a:schemeClr val="tx1"/>
              </a:solidFill>
            </a:endParaRPr>
          </a:p>
          <a:p>
            <a:pPr marL="342900" indent="-342900" algn="l" rtl="0">
              <a:buFont typeface="Arial" panose="020B0604020202020204" pitchFamily="34" charset="0"/>
              <a:buChar char="•"/>
            </a:pPr>
            <a:endParaRPr lang="en-GB" sz="2400" dirty="0">
              <a:solidFill>
                <a:schemeClr val="tx1"/>
              </a:solidFill>
            </a:endParaRPr>
          </a:p>
        </p:txBody>
      </p:sp>
      <p:sp>
        <p:nvSpPr>
          <p:cNvPr id="5" name="Slide Number Placeholder 4"/>
          <p:cNvSpPr>
            <a:spLocks noGrp="1"/>
          </p:cNvSpPr>
          <p:nvPr>
            <p:ph type="sldNum" sz="quarter" idx="12"/>
          </p:nvPr>
        </p:nvSpPr>
        <p:spPr/>
        <p:txBody>
          <a:bodyPr rtlCol="0"/>
          <a:lstStyle/>
          <a:p>
            <a:pPr rtl="0"/>
            <a:fld id="{78C51A73-767A-4D71-9800-82FE53136B6F}" type="slidenum">
              <a:rPr lang="en-GB" smtClean="0"/>
              <a:pPr rtl="0"/>
              <a:t>6</a:t>
            </a:fld>
            <a:endParaRPr lang="en-GB" dirty="0"/>
          </a:p>
        </p:txBody>
      </p:sp>
    </p:spTree>
    <p:extLst>
      <p:ext uri="{BB962C8B-B14F-4D97-AF65-F5344CB8AC3E}">
        <p14:creationId xmlns:p14="http://schemas.microsoft.com/office/powerpoint/2010/main" val="743154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03558"/>
          </a:xfrm>
        </p:spPr>
        <p:txBody>
          <a:bodyPr rtlCol="0">
            <a:noAutofit/>
          </a:bodyPr>
          <a:lstStyle/>
          <a:p>
            <a:pPr rtl="0">
              <a:spcBef>
                <a:spcPts val="2400"/>
              </a:spcBef>
            </a:pPr>
            <a:r>
              <a:rPr lang="fr" sz="3200" b="1" dirty="0">
                <a:solidFill>
                  <a:schemeClr val="accent2"/>
                </a:solidFill>
              </a:rPr>
              <a:t>Confidentialité de la documentation : </a:t>
            </a:r>
            <a:br>
              <a:rPr lang="en-US" sz="3200" b="1" dirty="0">
                <a:solidFill>
                  <a:schemeClr val="accent2"/>
                </a:solidFill>
              </a:rPr>
            </a:br>
            <a:r>
              <a:rPr lang="fr" sz="3200" b="1" dirty="0">
                <a:solidFill>
                  <a:schemeClr val="accent2"/>
                </a:solidFill>
              </a:rPr>
              <a:t>En tant que prestataire de soins de santé...</a:t>
            </a:r>
          </a:p>
        </p:txBody>
      </p:sp>
      <p:sp>
        <p:nvSpPr>
          <p:cNvPr id="4" name="Subtitle 3"/>
          <p:cNvSpPr>
            <a:spLocks noGrp="1"/>
          </p:cNvSpPr>
          <p:nvPr>
            <p:ph idx="1"/>
          </p:nvPr>
        </p:nvSpPr>
        <p:spPr>
          <a:xfrm>
            <a:off x="144379" y="1403558"/>
            <a:ext cx="8999621" cy="4529155"/>
          </a:xfrm>
        </p:spPr>
        <p:txBody>
          <a:bodyPr rtlCol="0">
            <a:noAutofit/>
          </a:bodyPr>
          <a:lstStyle/>
          <a:p>
            <a:pPr marL="0" indent="0" algn="ctr" rtl="0">
              <a:buNone/>
            </a:pPr>
            <a:r>
              <a:rPr lang="fr" sz="1800" dirty="0">
                <a:solidFill>
                  <a:schemeClr val="tx1"/>
                </a:solidFill>
              </a:rPr>
              <a:t>— Suite —</a:t>
            </a:r>
          </a:p>
          <a:p>
            <a:pPr marL="0" indent="0" algn="ctr" rtl="0">
              <a:buNone/>
            </a:pPr>
            <a:endParaRPr lang="en-US" sz="900" dirty="0">
              <a:solidFill>
                <a:schemeClr val="tx1"/>
              </a:solidFill>
            </a:endParaRPr>
          </a:p>
          <a:p>
            <a:pPr marL="342900" indent="-342900" algn="l" rtl="0">
              <a:spcBef>
                <a:spcPts val="0"/>
              </a:spcBef>
              <a:buFont typeface="Arial" panose="020B0604020202020204" pitchFamily="34" charset="0"/>
              <a:buChar char="•"/>
            </a:pPr>
            <a:r>
              <a:rPr lang="fr" sz="2200" b="1" dirty="0">
                <a:solidFill>
                  <a:schemeClr val="tx1"/>
                </a:solidFill>
              </a:rPr>
              <a:t>N’inscrivez </a:t>
            </a:r>
            <a:r>
              <a:rPr lang="fr" sz="2200" dirty="0">
                <a:solidFill>
                  <a:schemeClr val="tx1"/>
                </a:solidFill>
              </a:rPr>
              <a:t>aucune indication d’acte de violence sur…</a:t>
            </a:r>
          </a:p>
          <a:p>
            <a:pPr lvl="1" algn="l" rtl="0">
              <a:spcBef>
                <a:spcPts val="0"/>
              </a:spcBef>
              <a:buFont typeface="Courier New" panose="02070309020205020404" pitchFamily="49" charset="0"/>
              <a:buChar char="o"/>
            </a:pPr>
            <a:r>
              <a:rPr lang="fr" sz="2200" dirty="0">
                <a:solidFill>
                  <a:schemeClr val="tx1"/>
                </a:solidFill>
              </a:rPr>
              <a:t>la première page du dossier de la patiente </a:t>
            </a:r>
          </a:p>
          <a:p>
            <a:pPr lvl="1" algn="l" rtl="0">
              <a:spcBef>
                <a:spcPts val="0"/>
              </a:spcBef>
              <a:buFont typeface="Courier New" panose="02070309020205020404" pitchFamily="49" charset="0"/>
              <a:buChar char="o"/>
            </a:pPr>
            <a:r>
              <a:rPr lang="fr" sz="2200" dirty="0">
                <a:solidFill>
                  <a:schemeClr val="tx1"/>
                </a:solidFill>
              </a:rPr>
              <a:t>d’autres documents qui pourraient être accessibles aux personnes qui n’ont pas besoin d'avoir l’information (par exemple à l’hôpital ou pour les radiographies) </a:t>
            </a:r>
          </a:p>
          <a:p>
            <a:pPr lvl="1" algn="l" rtl="0">
              <a:spcBef>
                <a:spcPts val="0"/>
              </a:spcBef>
              <a:buFont typeface="Courier New" panose="02070309020205020404" pitchFamily="49" charset="0"/>
              <a:buChar char="o"/>
            </a:pPr>
            <a:r>
              <a:rPr lang="fr" sz="2200" dirty="0">
                <a:solidFill>
                  <a:schemeClr val="tx1"/>
                </a:solidFill>
              </a:rPr>
              <a:t>tout document que la patiente pourrait emporter chez elle.</a:t>
            </a:r>
            <a:endParaRPr lang="en-US" sz="2200" dirty="0"/>
          </a:p>
          <a:p>
            <a:pPr marL="342900" indent="-342900" algn="l" rtl="0">
              <a:buFont typeface="Arial" panose="020B0604020202020204" pitchFamily="34" charset="0"/>
              <a:buChar char="•"/>
            </a:pPr>
            <a:r>
              <a:rPr lang="fr" sz="2200" dirty="0">
                <a:solidFill>
                  <a:schemeClr val="tx1"/>
                </a:solidFill>
              </a:rPr>
              <a:t>Assurez-vous </a:t>
            </a:r>
            <a:r>
              <a:rPr lang="fr" sz="2200" dirty="0"/>
              <a:t>que les documents ne soient </a:t>
            </a:r>
            <a:r>
              <a:rPr lang="fr" sz="2200" b="1" dirty="0"/>
              <a:t>pas oubliés dans un endroit</a:t>
            </a:r>
            <a:r>
              <a:rPr lang="fr" sz="2200" dirty="0"/>
              <a:t> où d’autres peuvent les voir.</a:t>
            </a:r>
          </a:p>
          <a:p>
            <a:pPr marL="342900" indent="-342900" algn="l" rtl="0">
              <a:buFont typeface="Arial" panose="020B0604020202020204" pitchFamily="34" charset="0"/>
              <a:buChar char="•"/>
            </a:pPr>
            <a:r>
              <a:rPr lang="fr" sz="2200" dirty="0">
                <a:solidFill>
                  <a:schemeClr val="tx1"/>
                </a:solidFill>
              </a:rPr>
              <a:t>Assurez-vous que les </a:t>
            </a:r>
            <a:r>
              <a:rPr lang="fr" sz="2200" dirty="0"/>
              <a:t>documents soient </a:t>
            </a:r>
            <a:r>
              <a:rPr lang="fr" sz="2200" b="1" dirty="0"/>
              <a:t>conservés sous clé dans un endroit sécurisé </a:t>
            </a:r>
            <a:r>
              <a:rPr lang="fr" sz="2200" dirty="0"/>
              <a:t>lorsqu’ils ne sont pas utilisés.</a:t>
            </a:r>
          </a:p>
          <a:p>
            <a:pPr marL="342900" indent="-342900" algn="l" rtl="0">
              <a:buFont typeface="Arial" panose="020B0604020202020204" pitchFamily="34" charset="0"/>
              <a:buChar char="•"/>
            </a:pPr>
            <a:r>
              <a:rPr lang="fr" sz="2200" dirty="0">
                <a:solidFill>
                  <a:schemeClr val="tx1"/>
                </a:solidFill>
              </a:rPr>
              <a:t>Partagez la documentation et les informations </a:t>
            </a:r>
            <a:r>
              <a:rPr lang="fr" sz="2200" b="1" dirty="0">
                <a:solidFill>
                  <a:schemeClr val="tx1"/>
                </a:solidFill>
              </a:rPr>
              <a:t>uniquement avec les personnes qui doivent pouvoir y accéder</a:t>
            </a:r>
            <a:r>
              <a:rPr lang="fr" sz="2200" dirty="0">
                <a:solidFill>
                  <a:schemeClr val="tx1"/>
                </a:solidFill>
              </a:rPr>
              <a:t>.</a:t>
            </a:r>
          </a:p>
          <a:p>
            <a:pPr marL="342900" indent="-342900" algn="l" rtl="0">
              <a:buFont typeface="Arial" panose="020B0604020202020204" pitchFamily="34" charset="0"/>
              <a:buChar char="•"/>
            </a:pPr>
            <a:endParaRPr lang="en-GB" sz="2400" dirty="0">
              <a:solidFill>
                <a:schemeClr val="tx1"/>
              </a:solidFill>
            </a:endParaRPr>
          </a:p>
          <a:p>
            <a:pPr marL="1371600" lvl="2" indent="-457200" algn="l" rtl="0">
              <a:buFont typeface="Arial" panose="020B0604020202020204" pitchFamily="34" charset="0"/>
              <a:buChar char="•"/>
            </a:pPr>
            <a:endParaRPr lang="en-GB" sz="2400" dirty="0">
              <a:solidFill>
                <a:schemeClr val="tx1"/>
              </a:solidFill>
            </a:endParaRPr>
          </a:p>
          <a:p>
            <a:pPr marL="342900" indent="-342900" algn="l" rtl="0">
              <a:buFont typeface="Arial" panose="020B0604020202020204" pitchFamily="34" charset="0"/>
              <a:buChar char="•"/>
            </a:pPr>
            <a:endParaRPr lang="en-GB" sz="2000" dirty="0">
              <a:solidFill>
                <a:schemeClr val="tx1"/>
              </a:solidFill>
            </a:endParaRPr>
          </a:p>
        </p:txBody>
      </p:sp>
      <p:sp>
        <p:nvSpPr>
          <p:cNvPr id="5" name="Slide Number Placeholder 4"/>
          <p:cNvSpPr>
            <a:spLocks noGrp="1"/>
          </p:cNvSpPr>
          <p:nvPr>
            <p:ph type="sldNum" sz="quarter" idx="12"/>
          </p:nvPr>
        </p:nvSpPr>
        <p:spPr/>
        <p:txBody>
          <a:bodyPr rtlCol="0"/>
          <a:lstStyle/>
          <a:p>
            <a:pPr rtl="0"/>
            <a:fld id="{78C51A73-767A-4D71-9800-82FE53136B6F}" type="slidenum">
              <a:rPr lang="en-GB" smtClean="0"/>
              <a:pPr rtl="0"/>
              <a:t>7</a:t>
            </a:fld>
            <a:endParaRPr lang="en-GB" dirty="0"/>
          </a:p>
        </p:txBody>
      </p:sp>
    </p:spTree>
    <p:extLst>
      <p:ext uri="{BB962C8B-B14F-4D97-AF65-F5344CB8AC3E}">
        <p14:creationId xmlns:p14="http://schemas.microsoft.com/office/powerpoint/2010/main" val="3225975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Picture 4" descr="A close-up of a questionnaire&#10;&#10;Description automatically generated">
            <a:extLst>
              <a:ext uri="{FF2B5EF4-FFF2-40B4-BE49-F238E27FC236}">
                <a16:creationId xmlns:a16="http://schemas.microsoft.com/office/drawing/2014/main" id="{8CA21F6F-5510-9FE6-F9E5-4DC1702BE815}"/>
              </a:ext>
            </a:extLst>
          </p:cNvPr>
          <p:cNvPicPr>
            <a:picLocks noChangeAspect="1"/>
          </p:cNvPicPr>
          <p:nvPr/>
        </p:nvPicPr>
        <p:blipFill>
          <a:blip r:embed="rId3"/>
          <a:stretch>
            <a:fillRect/>
          </a:stretch>
        </p:blipFill>
        <p:spPr>
          <a:xfrm>
            <a:off x="5420556" y="1327676"/>
            <a:ext cx="3184930" cy="4690903"/>
          </a:xfrm>
          <a:prstGeom prst="rect">
            <a:avLst/>
          </a:prstGeom>
        </p:spPr>
      </p:pic>
      <p:sp>
        <p:nvSpPr>
          <p:cNvPr id="2" name="Title 1"/>
          <p:cNvSpPr>
            <a:spLocks noGrp="1"/>
          </p:cNvSpPr>
          <p:nvPr>
            <p:ph type="title"/>
          </p:nvPr>
        </p:nvSpPr>
        <p:spPr>
          <a:xfrm>
            <a:off x="0" y="2114"/>
            <a:ext cx="9144000" cy="1325563"/>
          </a:xfrm>
        </p:spPr>
        <p:txBody>
          <a:bodyPr rtlCol="0">
            <a:noAutofit/>
          </a:bodyPr>
          <a:lstStyle/>
          <a:p>
            <a:pPr rtl="0">
              <a:spcBef>
                <a:spcPts val="2400"/>
              </a:spcBef>
            </a:pPr>
            <a:r>
              <a:rPr lang="fr" sz="4000" b="1" dirty="0">
                <a:solidFill>
                  <a:schemeClr val="accent2"/>
                </a:solidFill>
              </a:rPr>
              <a:t>Conseils pour consigner</a:t>
            </a:r>
            <a:br>
              <a:rPr lang="en-US" sz="4000" b="1" dirty="0">
                <a:solidFill>
                  <a:schemeClr val="accent2"/>
                </a:solidFill>
              </a:rPr>
            </a:br>
            <a:r>
              <a:rPr lang="fr" sz="4000" b="1" dirty="0">
                <a:solidFill>
                  <a:schemeClr val="accent2"/>
                </a:solidFill>
              </a:rPr>
              <a:t>les cas de violence sexuelle</a:t>
            </a:r>
          </a:p>
        </p:txBody>
      </p:sp>
      <p:sp>
        <p:nvSpPr>
          <p:cNvPr id="4" name="Subtitle 3"/>
          <p:cNvSpPr>
            <a:spLocks noGrp="1"/>
          </p:cNvSpPr>
          <p:nvPr>
            <p:ph idx="1"/>
          </p:nvPr>
        </p:nvSpPr>
        <p:spPr>
          <a:xfrm>
            <a:off x="234130" y="1560025"/>
            <a:ext cx="5096289" cy="4351338"/>
          </a:xfrm>
        </p:spPr>
        <p:txBody>
          <a:bodyPr lIns="91440" tIns="45720" rIns="91440" bIns="45720" rtlCol="0" anchor="t">
            <a:noAutofit/>
          </a:bodyPr>
          <a:lstStyle/>
          <a:p>
            <a:pPr marL="457200" indent="-457200" algn="l" rtl="0">
              <a:buFont typeface="+mj-lt"/>
              <a:buAutoNum type="arabicPeriod"/>
            </a:pPr>
            <a:r>
              <a:rPr lang="fr" sz="1600" dirty="0">
                <a:solidFill>
                  <a:schemeClr val="tx1"/>
                </a:solidFill>
              </a:rPr>
              <a:t>Utilisez des </a:t>
            </a:r>
            <a:r>
              <a:rPr lang="fr" sz="1600" b="1" dirty="0">
                <a:solidFill>
                  <a:schemeClr val="tx1"/>
                </a:solidFill>
              </a:rPr>
              <a:t>formulaires structurés de description des </a:t>
            </a:r>
            <a:r>
              <a:rPr lang="fr" sz="1600" b="1" dirty="0"/>
              <a:t>faits et d’examen </a:t>
            </a:r>
            <a:r>
              <a:rPr lang="fr" sz="1600" b="1" dirty="0">
                <a:solidFill>
                  <a:schemeClr val="tx1"/>
                </a:solidFill>
              </a:rPr>
              <a:t>médical </a:t>
            </a:r>
            <a:r>
              <a:rPr lang="fr" sz="1600" dirty="0">
                <a:solidFill>
                  <a:schemeClr val="tx1"/>
                </a:solidFill>
              </a:rPr>
              <a:t>pour consigner les informations et le traitement.</a:t>
            </a:r>
          </a:p>
          <a:p>
            <a:pPr marL="457200" indent="-457200" algn="l" rtl="0">
              <a:buFont typeface="+mj-lt"/>
              <a:buAutoNum type="arabicPeriod"/>
            </a:pPr>
            <a:r>
              <a:rPr lang="fr" sz="1600" dirty="0">
                <a:solidFill>
                  <a:schemeClr val="tx1"/>
                </a:solidFill>
              </a:rPr>
              <a:t>Obtenez le </a:t>
            </a:r>
            <a:r>
              <a:rPr lang="fr" sz="1600" b="1" dirty="0">
                <a:solidFill>
                  <a:schemeClr val="tx1"/>
                </a:solidFill>
              </a:rPr>
              <a:t>consentement </a:t>
            </a:r>
            <a:r>
              <a:rPr lang="fr" sz="1600" dirty="0">
                <a:solidFill>
                  <a:schemeClr val="tx1"/>
                </a:solidFill>
              </a:rPr>
              <a:t>de la patiente pour la documentation, y compris </a:t>
            </a:r>
            <a:r>
              <a:rPr lang="fr" sz="1600" dirty="0"/>
              <a:t>pour </a:t>
            </a:r>
            <a:r>
              <a:rPr lang="fr" sz="1600" dirty="0">
                <a:solidFill>
                  <a:schemeClr val="tx1"/>
                </a:solidFill>
              </a:rPr>
              <a:t>les photos.</a:t>
            </a:r>
          </a:p>
          <a:p>
            <a:pPr marL="457200" indent="-457200" algn="l" rtl="0">
              <a:buFont typeface="+mj-lt"/>
              <a:buAutoNum type="arabicPeriod"/>
            </a:pPr>
            <a:r>
              <a:rPr lang="fr" sz="1600" b="1" dirty="0">
                <a:solidFill>
                  <a:schemeClr val="tx1"/>
                </a:solidFill>
              </a:rPr>
              <a:t>Les autorités peuvent avoir besoin </a:t>
            </a:r>
            <a:r>
              <a:rPr lang="fr" sz="1600" b="1" dirty="0"/>
              <a:t>des </a:t>
            </a:r>
            <a:r>
              <a:rPr lang="fr" sz="1600" b="1" dirty="0">
                <a:solidFill>
                  <a:schemeClr val="tx1"/>
                </a:solidFill>
              </a:rPr>
              <a:t>informations suivantes :</a:t>
            </a:r>
          </a:p>
          <a:p>
            <a:pPr marL="800100" lvl="1" indent="-342900" algn="l" rtl="0">
              <a:buFont typeface="Arial" panose="020B0604020202020204" pitchFamily="34" charset="0"/>
              <a:buChar char="•"/>
            </a:pPr>
            <a:r>
              <a:rPr lang="fr" sz="1600" dirty="0">
                <a:solidFill>
                  <a:schemeClr val="tx1"/>
                </a:solidFill>
              </a:rPr>
              <a:t>types de blessures</a:t>
            </a:r>
          </a:p>
          <a:p>
            <a:pPr marL="800100" lvl="1" indent="-342900" algn="l" rtl="0">
              <a:buFont typeface="Arial" panose="020B0604020202020204" pitchFamily="34" charset="0"/>
              <a:buChar char="•"/>
            </a:pPr>
            <a:r>
              <a:rPr lang="fr" sz="1600" dirty="0">
                <a:solidFill>
                  <a:schemeClr val="tx1"/>
                </a:solidFill>
              </a:rPr>
              <a:t>description des blessures, y compris leur emplacement sur le corps</a:t>
            </a:r>
          </a:p>
          <a:p>
            <a:pPr marL="800100" lvl="1" indent="-342900"/>
            <a:r>
              <a:rPr lang="fr" sz="1600" dirty="0"/>
              <a:t>cause possible des blessures </a:t>
            </a:r>
            <a:endParaRPr lang="fr" sz="1600" dirty="0">
              <a:cs typeface="Calibri"/>
            </a:endParaRPr>
          </a:p>
          <a:p>
            <a:pPr marL="800100" lvl="1" indent="-342900" algn="l" rtl="0">
              <a:buFont typeface="Arial" panose="020B0604020202020204" pitchFamily="34" charset="0"/>
              <a:buChar char="•"/>
            </a:pPr>
            <a:r>
              <a:rPr lang="fr" sz="1600" dirty="0">
                <a:solidFill>
                  <a:schemeClr val="tx1"/>
                </a:solidFill>
              </a:rPr>
              <a:t>conséquences immédiates et potentielles à long terme des blessures</a:t>
            </a:r>
          </a:p>
          <a:p>
            <a:pPr marL="800100" lvl="1" indent="-342900" algn="l" rtl="0">
              <a:buFont typeface="Arial" panose="020B0604020202020204" pitchFamily="34" charset="0"/>
              <a:buChar char="•"/>
            </a:pPr>
            <a:r>
              <a:rPr lang="fr" sz="1600" dirty="0">
                <a:solidFill>
                  <a:schemeClr val="tx1"/>
                </a:solidFill>
              </a:rPr>
              <a:t>traitement administré</a:t>
            </a:r>
          </a:p>
          <a:p>
            <a:pPr marL="0" indent="0" algn="l" rtl="0">
              <a:buNone/>
            </a:pPr>
            <a:r>
              <a:rPr lang="fr" sz="1600" b="1" dirty="0">
                <a:solidFill>
                  <a:schemeClr val="tx1"/>
                </a:solidFill>
              </a:rPr>
              <a:t>NB : </a:t>
            </a:r>
            <a:r>
              <a:rPr lang="fr" sz="1600" dirty="0">
                <a:solidFill>
                  <a:schemeClr val="tx1"/>
                </a:solidFill>
              </a:rPr>
              <a:t>L’absence de preuves physiques ne signifie pas qu’il n’y a </a:t>
            </a:r>
            <a:r>
              <a:rPr lang="fr" sz="1600" dirty="0"/>
              <a:t>pas eu</a:t>
            </a:r>
            <a:r>
              <a:rPr lang="fr" sz="1600" dirty="0">
                <a:solidFill>
                  <a:schemeClr val="tx1"/>
                </a:solidFill>
              </a:rPr>
              <a:t> d’agression sexuelle.</a:t>
            </a:r>
          </a:p>
          <a:p>
            <a:pPr marL="342900" indent="-342900" algn="l" rtl="0">
              <a:buFont typeface="Arial" panose="020B0604020202020204" pitchFamily="34" charset="0"/>
              <a:buChar char="•"/>
            </a:pPr>
            <a:endParaRPr lang="en-GB" sz="1800" dirty="0">
              <a:solidFill>
                <a:schemeClr val="tx1"/>
              </a:solidFill>
            </a:endParaRPr>
          </a:p>
        </p:txBody>
      </p:sp>
      <p:sp>
        <p:nvSpPr>
          <p:cNvPr id="7" name="Slide Number Placeholder 6"/>
          <p:cNvSpPr>
            <a:spLocks noGrp="1"/>
          </p:cNvSpPr>
          <p:nvPr>
            <p:ph type="sldNum" sz="quarter" idx="12"/>
          </p:nvPr>
        </p:nvSpPr>
        <p:spPr/>
        <p:txBody>
          <a:bodyPr rtlCol="0"/>
          <a:lstStyle/>
          <a:p>
            <a:pPr rtl="0"/>
            <a:fld id="{78C51A73-767A-4D71-9800-82FE53136B6F}" type="slidenum">
              <a:rPr lang="en-GB" smtClean="0"/>
              <a:pPr rtl="0"/>
              <a:t>8</a:t>
            </a:fld>
            <a:endParaRPr lang="en-GB" dirty="0"/>
          </a:p>
        </p:txBody>
      </p:sp>
      <p:sp>
        <p:nvSpPr>
          <p:cNvPr id="6" name="Oval 5"/>
          <p:cNvSpPr/>
          <p:nvPr/>
        </p:nvSpPr>
        <p:spPr>
          <a:xfrm rot="1012618">
            <a:off x="7072902" y="3524310"/>
            <a:ext cx="2011216" cy="71088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fr" sz="1400" b="1" dirty="0">
                <a:solidFill>
                  <a:schemeClr val="tx1"/>
                </a:solidFill>
              </a:rPr>
              <a:t>Aide-mémoire</a:t>
            </a:r>
            <a:r>
              <a:rPr lang="fr" sz="1400" dirty="0">
                <a:solidFill>
                  <a:schemeClr val="tx1"/>
                </a:solidFill>
              </a:rPr>
              <a:t> </a:t>
            </a:r>
            <a:r>
              <a:rPr lang="fr" sz="1400" i="1" dirty="0">
                <a:solidFill>
                  <a:schemeClr val="tx1"/>
                </a:solidFill>
              </a:rPr>
              <a:t>Manuel clinique</a:t>
            </a:r>
            <a:r>
              <a:rPr lang="fr" sz="1400" dirty="0">
                <a:solidFill>
                  <a:schemeClr val="tx1"/>
                </a:solidFill>
              </a:rPr>
              <a:t>,</a:t>
            </a:r>
          </a:p>
          <a:p>
            <a:pPr algn="ctr" rtl="0"/>
            <a:r>
              <a:rPr lang="fr" sz="1400" dirty="0">
                <a:solidFill>
                  <a:schemeClr val="tx1"/>
                </a:solidFill>
              </a:rPr>
              <a:t>p. 89-98</a:t>
            </a:r>
            <a:endParaRPr lang="en-GB" sz="1400" dirty="0">
              <a:solidFill>
                <a:schemeClr val="tx1"/>
              </a:solidFill>
            </a:endParaRPr>
          </a:p>
        </p:txBody>
      </p:sp>
    </p:spTree>
    <p:extLst>
      <p:ext uri="{BB962C8B-B14F-4D97-AF65-F5344CB8AC3E}">
        <p14:creationId xmlns:p14="http://schemas.microsoft.com/office/powerpoint/2010/main" val="2589170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rtlCol="0"/>
          <a:lstStyle/>
          <a:p>
            <a:pPr rtl="0"/>
            <a:fld id="{78C51A73-767A-4D71-9800-82FE53136B6F}" type="slidenum">
              <a:rPr lang="en-GB" smtClean="0"/>
              <a:pPr rtl="0"/>
              <a:t>9</a:t>
            </a:fld>
            <a:endParaRPr lang="en-GB" dirty="0"/>
          </a:p>
        </p:txBody>
      </p:sp>
      <p:sp>
        <p:nvSpPr>
          <p:cNvPr id="16" name="ZoneTexte 15"/>
          <p:cNvSpPr txBox="1"/>
          <p:nvPr/>
        </p:nvSpPr>
        <p:spPr>
          <a:xfrm>
            <a:off x="815610" y="1311408"/>
            <a:ext cx="7467600" cy="646331"/>
          </a:xfrm>
          <a:prstGeom prst="rect">
            <a:avLst/>
          </a:prstGeom>
          <a:noFill/>
        </p:spPr>
        <p:txBody>
          <a:bodyPr wrap="square" rtlCol="0">
            <a:spAutoFit/>
          </a:bodyPr>
          <a:lstStyle/>
          <a:p>
            <a:r>
              <a:rPr lang="fr-FR" b="1" dirty="0"/>
              <a:t>Date de l’incident :						Heure de l’incident :</a:t>
            </a:r>
          </a:p>
          <a:p>
            <a:r>
              <a:rPr lang="fr-FR" dirty="0"/>
              <a:t>Pouvez-vous me dire ce qui s’est passé, s’il vous plaît ?</a:t>
            </a:r>
          </a:p>
        </p:txBody>
      </p:sp>
      <p:sp>
        <p:nvSpPr>
          <p:cNvPr id="17" name="Rectangle 4"/>
          <p:cNvSpPr>
            <a:spLocks noChangeArrowheads="1"/>
          </p:cNvSpPr>
          <p:nvPr/>
        </p:nvSpPr>
        <p:spPr bwMode="auto">
          <a:xfrm>
            <a:off x="815610" y="2095342"/>
            <a:ext cx="729238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fr-FR" altLang="fr-FR" dirty="0"/>
              <a:t>Est-ce qu’un incident de ce genre s’est déjà produit ?	    ☐Oui	☐Non</a:t>
            </a:r>
          </a:p>
          <a:p>
            <a:pPr marL="0" marR="0" lvl="0" indent="0" algn="l" defTabSz="914400" rtl="0" eaLnBrk="0" fontAlgn="base" latinLnBrk="0" hangingPunct="0">
              <a:lnSpc>
                <a:spcPct val="100000"/>
              </a:lnSpc>
              <a:spcBef>
                <a:spcPct val="0"/>
              </a:spcBef>
              <a:spcAft>
                <a:spcPct val="0"/>
              </a:spcAft>
              <a:buClrTx/>
              <a:buSzTx/>
              <a:buFontTx/>
              <a:buNone/>
              <a:tabLst/>
            </a:pPr>
            <a:r>
              <a:rPr lang="fr-FR" altLang="fr-FR" dirty="0"/>
              <a:t>Si oui, quand ? date :   ……………………………………………</a:t>
            </a:r>
          </a:p>
          <a:p>
            <a:pPr marL="0" marR="0" lvl="0" indent="0" algn="l" defTabSz="914400" rtl="0" eaLnBrk="0" fontAlgn="base" latinLnBrk="0" hangingPunct="0">
              <a:lnSpc>
                <a:spcPct val="100000"/>
              </a:lnSpc>
              <a:spcBef>
                <a:spcPct val="0"/>
              </a:spcBef>
              <a:spcAft>
                <a:spcPct val="0"/>
              </a:spcAft>
              <a:buClrTx/>
              <a:buSzTx/>
              <a:buFontTx/>
              <a:buNone/>
              <a:tabLst/>
            </a:pPr>
            <a:r>
              <a:rPr lang="fr-FR" altLang="fr-FR" dirty="0"/>
              <a:t>La même personne était-elle responsable cette fois-ci ?	    ☐Oui	☐Non </a:t>
            </a:r>
          </a:p>
        </p:txBody>
      </p:sp>
      <p:pic>
        <p:nvPicPr>
          <p:cNvPr id="5" name="Picture 4" descr="A white rectangular box with black text&#10;&#10;Description automatically generated">
            <a:extLst>
              <a:ext uri="{FF2B5EF4-FFF2-40B4-BE49-F238E27FC236}">
                <a16:creationId xmlns:a16="http://schemas.microsoft.com/office/drawing/2014/main" id="{648EBE49-4B9D-55F7-69AC-72058B0F13DA}"/>
              </a:ext>
            </a:extLst>
          </p:cNvPr>
          <p:cNvPicPr>
            <a:picLocks noChangeAspect="1"/>
          </p:cNvPicPr>
          <p:nvPr/>
        </p:nvPicPr>
        <p:blipFill>
          <a:blip r:embed="rId3"/>
          <a:stretch>
            <a:fillRect/>
          </a:stretch>
        </p:blipFill>
        <p:spPr>
          <a:xfrm>
            <a:off x="3019081" y="3106994"/>
            <a:ext cx="2949099" cy="2882770"/>
          </a:xfrm>
          <a:prstGeom prst="rect">
            <a:avLst/>
          </a:prstGeom>
        </p:spPr>
      </p:pic>
      <p:sp>
        <p:nvSpPr>
          <p:cNvPr id="9" name="Title 7">
            <a:extLst>
              <a:ext uri="{FF2B5EF4-FFF2-40B4-BE49-F238E27FC236}">
                <a16:creationId xmlns:a16="http://schemas.microsoft.com/office/drawing/2014/main" id="{3B814D23-FABA-71CE-41C9-EB8157DBEE93}"/>
              </a:ext>
            </a:extLst>
          </p:cNvPr>
          <p:cNvSpPr>
            <a:spLocks noGrp="1"/>
          </p:cNvSpPr>
          <p:nvPr>
            <p:ph type="title"/>
          </p:nvPr>
        </p:nvSpPr>
        <p:spPr>
          <a:xfrm>
            <a:off x="685800" y="125025"/>
            <a:ext cx="7772400" cy="1085806"/>
          </a:xfrm>
        </p:spPr>
        <p:txBody>
          <a:bodyPr rtlCol="0" anchor="t">
            <a:noAutofit/>
          </a:bodyPr>
          <a:lstStyle/>
          <a:p>
            <a:r>
              <a:rPr lang="fr-FR" sz="3800" dirty="0">
                <a:effectLst/>
                <a:latin typeface="Segoe UI" panose="020B0502040204020203" pitchFamily="34" charset="0"/>
              </a:rPr>
              <a:t>Modèle de formulaire de description des faits</a:t>
            </a:r>
            <a:endParaRPr lang="fr-FR" sz="3800" dirty="0">
              <a:effectLst/>
              <a:latin typeface="Arial" panose="020B0604020202020204" pitchFamily="34" charset="0"/>
            </a:endParaRPr>
          </a:p>
        </p:txBody>
      </p:sp>
    </p:spTree>
    <p:extLst>
      <p:ext uri="{BB962C8B-B14F-4D97-AF65-F5344CB8AC3E}">
        <p14:creationId xmlns:p14="http://schemas.microsoft.com/office/powerpoint/2010/main" val="3177813816"/>
      </p:ext>
    </p:extLst>
  </p:cSld>
  <p:clrMapOvr>
    <a:masterClrMapping/>
  </p:clrMapOvr>
</p:sld>
</file>

<file path=ppt/theme/theme1.xml><?xml version="1.0" encoding="utf-8"?>
<a:theme xmlns:a="http://schemas.openxmlformats.org/drawingml/2006/main" name="Office Theme">
  <a:themeElements>
    <a:clrScheme name="Curriculum custom 1">
      <a:dk1>
        <a:srgbClr val="000000"/>
      </a:dk1>
      <a:lt1>
        <a:srgbClr val="F5EFE0"/>
      </a:lt1>
      <a:dk2>
        <a:srgbClr val="92B0CB"/>
      </a:dk2>
      <a:lt2>
        <a:srgbClr val="E3E9F1"/>
      </a:lt2>
      <a:accent1>
        <a:srgbClr val="2E348F"/>
      </a:accent1>
      <a:accent2>
        <a:srgbClr val="0666B2"/>
      </a:accent2>
      <a:accent3>
        <a:srgbClr val="449FD7"/>
      </a:accent3>
      <a:accent4>
        <a:srgbClr val="FFBA00"/>
      </a:accent4>
      <a:accent5>
        <a:srgbClr val="F57D21"/>
      </a:accent5>
      <a:accent6>
        <a:srgbClr val="B84200"/>
      </a:accent6>
      <a:hlink>
        <a:srgbClr val="0563C1"/>
      </a:hlink>
      <a:folHlink>
        <a:srgbClr val="02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iculum template_13Dec" id="{82102952-1358-794C-BA0B-E9E2CAE0DECF}" vid="{D4BAC128-9994-AD42-AB0C-764A7311E6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TotalTime>
  <Words>2267</Words>
  <Application>Microsoft Office PowerPoint</Application>
  <PresentationFormat>On-screen Show (4:3)</PresentationFormat>
  <Paragraphs>176</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Courier New</vt:lpstr>
      <vt:lpstr>Segoe UI</vt:lpstr>
      <vt:lpstr>Office Theme</vt:lpstr>
      <vt:lpstr>Module 11</vt:lpstr>
      <vt:lpstr>PowerPoint Presentation</vt:lpstr>
      <vt:lpstr>Objectifs d’apprentissage</vt:lpstr>
      <vt:lpstr>Modes opératoires normalisés (MON) pour garantir la confidentialité</vt:lpstr>
      <vt:lpstr>Confidentialité de la documentation :  Les gestionnaires de santé doivent s’assurer que… </vt:lpstr>
      <vt:lpstr>Confidentialité de la documentation :  En tant que prestataire de soins de santé...</vt:lpstr>
      <vt:lpstr>Confidentialité de la documentation :  En tant que prestataire de soins de santé...</vt:lpstr>
      <vt:lpstr>Conseils pour consigner les cas de violence sexuelle</vt:lpstr>
      <vt:lpstr>Modèle de formulaire de description des faits</vt:lpstr>
      <vt:lpstr>Modèle de formulaire d’admission/ de création de dossier </vt:lpstr>
      <vt:lpstr>Modèle de formulaire d’admission/ de création de dossier</vt:lpstr>
      <vt:lpstr>PowerPoint Presentation</vt:lpstr>
      <vt:lpstr>Messages clés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11</dc:title>
  <dc:creator>Anna Hoover</dc:creator>
  <cp:lastModifiedBy>Becky Mitchell (Green Ink)</cp:lastModifiedBy>
  <cp:revision>88</cp:revision>
  <dcterms:created xsi:type="dcterms:W3CDTF">2019-12-16T16:08:53Z</dcterms:created>
  <dcterms:modified xsi:type="dcterms:W3CDTF">2024-12-12T20:42:34Z</dcterms:modified>
</cp:coreProperties>
</file>