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4"/>
  </p:notesMasterIdLst>
  <p:handoutMasterIdLst>
    <p:handoutMasterId r:id="rId25"/>
  </p:handoutMasterIdLst>
  <p:sldIdLst>
    <p:sldId id="256" r:id="rId2"/>
    <p:sldId id="314" r:id="rId3"/>
    <p:sldId id="290" r:id="rId4"/>
    <p:sldId id="291" r:id="rId5"/>
    <p:sldId id="269" r:id="rId6"/>
    <p:sldId id="271" r:id="rId7"/>
    <p:sldId id="272" r:id="rId8"/>
    <p:sldId id="274" r:id="rId9"/>
    <p:sldId id="295" r:id="rId10"/>
    <p:sldId id="275" r:id="rId11"/>
    <p:sldId id="280" r:id="rId12"/>
    <p:sldId id="277" r:id="rId13"/>
    <p:sldId id="278" r:id="rId14"/>
    <p:sldId id="286" r:id="rId15"/>
    <p:sldId id="294" r:id="rId16"/>
    <p:sldId id="311" r:id="rId17"/>
    <p:sldId id="296" r:id="rId18"/>
    <p:sldId id="297" r:id="rId19"/>
    <p:sldId id="298" r:id="rId20"/>
    <p:sldId id="313" r:id="rId21"/>
    <p:sldId id="312" r:id="rId22"/>
    <p:sldId id="293" r:id="rId23"/>
  </p:sldIdLst>
  <p:sldSz cx="9144000" cy="6858000" type="screen4x3"/>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bine Citron" initials="SC" lastIdx="3" clrIdx="0">
    <p:extLst>
      <p:ext uri="{19B8F6BF-5375-455C-9EA6-DF929625EA0E}">
        <p15:presenceInfo xmlns:p15="http://schemas.microsoft.com/office/powerpoint/2012/main" userId="d1ba213afba5bd56" providerId="Windows Live"/>
      </p:ext>
    </p:extLst>
  </p:cmAuthor>
  <p:cmAuthor id="2" name="anne.cecile.robin@gmail.com" initials="an" lastIdx="26" clrIdx="1">
    <p:extLst>
      <p:ext uri="{19B8F6BF-5375-455C-9EA6-DF929625EA0E}">
        <p15:presenceInfo xmlns:p15="http://schemas.microsoft.com/office/powerpoint/2012/main" userId="S::urn:spo:guest#anne.cecile.robin@gmail.com::"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7D22"/>
    <a:srgbClr val="0366B3"/>
    <a:srgbClr val="FFFFFF"/>
    <a:srgbClr val="EDED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67"/>
    <p:restoredTop sz="81358"/>
  </p:normalViewPr>
  <p:slideViewPr>
    <p:cSldViewPr snapToGrid="0" snapToObjects="1">
      <p:cViewPr varScale="1">
        <p:scale>
          <a:sx n="72" d="100"/>
          <a:sy n="72" d="100"/>
        </p:scale>
        <p:origin x="135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cky Mitchell (Green Ink)" userId="ef2f76bf-bf72-435b-8eb2-1a28ba6aa3e9" providerId="ADAL" clId="{0C503952-47F6-48A2-9381-DD95BF05E22C}"/>
    <pc:docChg chg="modSld">
      <pc:chgData name="Becky Mitchell (Green Ink)" userId="ef2f76bf-bf72-435b-8eb2-1a28ba6aa3e9" providerId="ADAL" clId="{0C503952-47F6-48A2-9381-DD95BF05E22C}" dt="2024-12-12T20:43:52.666" v="0"/>
      <pc:docMkLst>
        <pc:docMk/>
      </pc:docMkLst>
      <pc:sldChg chg="modSp mod">
        <pc:chgData name="Becky Mitchell (Green Ink)" userId="ef2f76bf-bf72-435b-8eb2-1a28ba6aa3e9" providerId="ADAL" clId="{0C503952-47F6-48A2-9381-DD95BF05E22C}" dt="2024-12-12T20:43:52.666" v="0"/>
        <pc:sldMkLst>
          <pc:docMk/>
          <pc:sldMk cId="2416184781" sldId="293"/>
        </pc:sldMkLst>
        <pc:spChg chg="mod">
          <ac:chgData name="Becky Mitchell (Green Ink)" userId="ef2f76bf-bf72-435b-8eb2-1a28ba6aa3e9" providerId="ADAL" clId="{0C503952-47F6-48A2-9381-DD95BF05E22C}" dt="2024-12-12T20:43:52.666" v="0"/>
          <ac:spMkLst>
            <pc:docMk/>
            <pc:sldMk cId="2416184781" sldId="293"/>
            <ac:spMk id="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FC1157-7A08-AE42-871E-8F631D79F4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a:extLst>
              <a:ext uri="{FF2B5EF4-FFF2-40B4-BE49-F238E27FC236}">
                <a16:creationId xmlns:a16="http://schemas.microsoft.com/office/drawing/2014/main" id="{1ED2B9E4-9D77-C149-A8DF-0F21A28930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E5666A7-7EFA-1C45-85A8-F1EEF1456243}" type="datetimeFigureOut">
              <a:rPr lang="de-DE" smtClean="0"/>
              <a:t>12.12.2024</a:t>
            </a:fld>
            <a:endParaRPr lang="de-DE"/>
          </a:p>
        </p:txBody>
      </p:sp>
      <p:sp>
        <p:nvSpPr>
          <p:cNvPr id="4" name="Footer Placeholder 3">
            <a:extLst>
              <a:ext uri="{FF2B5EF4-FFF2-40B4-BE49-F238E27FC236}">
                <a16:creationId xmlns:a16="http://schemas.microsoft.com/office/drawing/2014/main" id="{23375214-E450-6642-B9DB-082E830D6D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Slide Number Placeholder 4">
            <a:extLst>
              <a:ext uri="{FF2B5EF4-FFF2-40B4-BE49-F238E27FC236}">
                <a16:creationId xmlns:a16="http://schemas.microsoft.com/office/drawing/2014/main" id="{FD292567-AF3F-4A4D-9CB4-618533FFED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1ED23F5-003A-854E-B0DA-F635AABBFE9A}" type="slidenum">
              <a:rPr lang="de-DE" smtClean="0"/>
              <a:t>‹#›</a:t>
            </a:fld>
            <a:endParaRPr lang="de-DE"/>
          </a:p>
        </p:txBody>
      </p:sp>
    </p:spTree>
    <p:extLst>
      <p:ext uri="{BB962C8B-B14F-4D97-AF65-F5344CB8AC3E}">
        <p14:creationId xmlns:p14="http://schemas.microsoft.com/office/powerpoint/2010/main" val="36209999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83A9B77-EA52-1C47-8F03-3304CE373FBF}" type="datetimeFigureOut">
              <a:rPr lang="de-DE" smtClean="0"/>
              <a:t>12.12.2024</a:t>
            </a:fld>
            <a:endParaRPr lang="de-D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rtl="0"/>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2D55F8-74B9-B944-BD48-CDD90851A098}" type="slidenum">
              <a:rPr lang="de-DE" smtClean="0"/>
              <a:t>‹#›</a:t>
            </a:fld>
            <a:endParaRPr lang="de-DE"/>
          </a:p>
        </p:txBody>
      </p:sp>
    </p:spTree>
    <p:extLst>
      <p:ext uri="{BB962C8B-B14F-4D97-AF65-F5344CB8AC3E}">
        <p14:creationId xmlns:p14="http://schemas.microsoft.com/office/powerpoint/2010/main" val="5771252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dirty="0"/>
              <a:t>Ce module traite à la fois </a:t>
            </a:r>
            <a:r>
              <a:rPr lang="fr" b="1" dirty="0"/>
              <a:t>des soins de santé mentale</a:t>
            </a:r>
            <a:r>
              <a:rPr lang="fr" dirty="0"/>
              <a:t> </a:t>
            </a:r>
            <a:r>
              <a:rPr lang="fr" b="1" dirty="0"/>
              <a:t>pour les femmes </a:t>
            </a:r>
            <a:r>
              <a:rPr lang="en-GB" b="1" dirty="0"/>
              <a:t>survivante</a:t>
            </a:r>
            <a:r>
              <a:rPr lang="fr" b="1" dirty="0"/>
              <a:t>s de violence et de</a:t>
            </a:r>
            <a:r>
              <a:rPr lang="fr" dirty="0"/>
              <a:t> l’</a:t>
            </a:r>
            <a:r>
              <a:rPr lang="fr" dirty="0" err="1"/>
              <a:t>autoprise</a:t>
            </a:r>
            <a:r>
              <a:rPr lang="fr" dirty="0"/>
              <a:t> en charge pour les prestataires de soins de santé qui s’occupent d’elles.  </a:t>
            </a:r>
          </a:p>
          <a:p>
            <a:pPr rtl="0"/>
            <a:endParaRPr lang="en-US" dirty="0"/>
          </a:p>
        </p:txBody>
      </p:sp>
      <p:sp>
        <p:nvSpPr>
          <p:cNvPr id="4" name="Footer Placeholder 3"/>
          <p:cNvSpPr>
            <a:spLocks noGrp="1"/>
          </p:cNvSpPr>
          <p:nvPr>
            <p:ph type="ftr" sz="quarter" idx="4"/>
          </p:nvPr>
        </p:nvSpPr>
        <p:spPr/>
        <p:txBody>
          <a:bodyPr rtlCol="0"/>
          <a:lstStyle/>
          <a:p>
            <a:pPr rtl="0"/>
            <a:endParaRPr lang="de-DE"/>
          </a:p>
        </p:txBody>
      </p:sp>
      <p:sp>
        <p:nvSpPr>
          <p:cNvPr id="5" name="Slide Number Placeholder 4"/>
          <p:cNvSpPr>
            <a:spLocks noGrp="1"/>
          </p:cNvSpPr>
          <p:nvPr>
            <p:ph type="sldNum" sz="quarter" idx="5"/>
          </p:nvPr>
        </p:nvSpPr>
        <p:spPr/>
        <p:txBody>
          <a:bodyPr rtlCol="0"/>
          <a:lstStyle/>
          <a:p>
            <a:pPr rtl="0"/>
            <a:fld id="{982D55F8-74B9-B944-BD48-CDD90851A098}" type="slidenum">
              <a:rPr lang="de-DE" smtClean="0"/>
              <a:t>1</a:t>
            </a:fld>
            <a:endParaRPr lang="de-DE"/>
          </a:p>
        </p:txBody>
      </p:sp>
    </p:spTree>
    <p:extLst>
      <p:ext uri="{BB962C8B-B14F-4D97-AF65-F5344CB8AC3E}">
        <p14:creationId xmlns:p14="http://schemas.microsoft.com/office/powerpoint/2010/main" val="412236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r>
              <a:rPr lang="fr" dirty="0"/>
              <a:t>Encouragez la patiente à </a:t>
            </a:r>
            <a:r>
              <a:rPr lang="fr" b="1" dirty="0"/>
              <a:t>adopter des comportements susceptibles de lui remonter le moral</a:t>
            </a:r>
            <a:r>
              <a:rPr lang="fr" dirty="0"/>
              <a:t> :</a:t>
            </a:r>
          </a:p>
          <a:p>
            <a:pPr rtl="0">
              <a:buFont typeface="Arial" pitchFamily="34" charset="0"/>
              <a:buChar char="•"/>
            </a:pPr>
            <a:r>
              <a:rPr lang="fr" dirty="0"/>
              <a:t> reprendre des activités qui lui étaient auparavant agréables ;</a:t>
            </a:r>
          </a:p>
          <a:p>
            <a:pPr rtl="0">
              <a:buFont typeface="Arial" pitchFamily="34" charset="0"/>
              <a:buChar char="•"/>
            </a:pPr>
            <a:r>
              <a:rPr lang="fr" dirty="0"/>
              <a:t> adopter des horaires de sommeil réguliers ;</a:t>
            </a:r>
          </a:p>
          <a:p>
            <a:pPr rtl="0">
              <a:buFont typeface="Arial" pitchFamily="34" charset="0"/>
              <a:buChar char="•"/>
            </a:pPr>
            <a:r>
              <a:rPr lang="fr" dirty="0"/>
              <a:t> pratiquer des activités physiques ;</a:t>
            </a:r>
          </a:p>
          <a:p>
            <a:pPr rtl="0">
              <a:buFont typeface="Arial" pitchFamily="34" charset="0"/>
              <a:buChar char="•"/>
            </a:pPr>
            <a:r>
              <a:rPr lang="fr" dirty="0"/>
              <a:t> manger régulièrement ;</a:t>
            </a:r>
          </a:p>
          <a:p>
            <a:pPr rtl="0">
              <a:buFont typeface="Arial" pitchFamily="34" charset="0"/>
              <a:buChar char="•"/>
            </a:pPr>
            <a:r>
              <a:rPr lang="fr" dirty="0"/>
              <a:t> passer du temps avec des amis et des membres de la famille en qui la patiente a confiance ;</a:t>
            </a:r>
          </a:p>
          <a:p>
            <a:pPr rtl="0">
              <a:buFont typeface="Arial" pitchFamily="34" charset="0"/>
              <a:buChar char="•"/>
            </a:pPr>
            <a:r>
              <a:rPr lang="fr" dirty="0"/>
              <a:t> participer à des activités communautaires et autres activités sociales.</a:t>
            </a:r>
          </a:p>
          <a:p>
            <a:pPr rtl="0">
              <a:buFont typeface="Arial" pitchFamily="34" charset="0"/>
              <a:buChar char="•"/>
            </a:pPr>
            <a:endParaRPr lang="en-US" baseline="0" dirty="0"/>
          </a:p>
          <a:p>
            <a:pPr rtl="0">
              <a:buFont typeface="Arial" pitchFamily="34" charset="0"/>
              <a:buNone/>
            </a:pPr>
            <a:r>
              <a:rPr lang="fr" b="1" dirty="0"/>
              <a:t>Les traitements psychologiques brefs et structurés </a:t>
            </a:r>
            <a:r>
              <a:rPr lang="fr" dirty="0"/>
              <a:t>comprennent :</a:t>
            </a:r>
          </a:p>
          <a:p>
            <a:pPr rtl="0">
              <a:buFont typeface="Arial" pitchFamily="34" charset="0"/>
              <a:buChar char="•"/>
            </a:pPr>
            <a:r>
              <a:rPr lang="fr" dirty="0"/>
              <a:t>  l’accompagnement psychologique pour la </a:t>
            </a:r>
            <a:r>
              <a:rPr lang="fr" noProof="0" dirty="0"/>
              <a:t>résolution de problèmes ;</a:t>
            </a:r>
          </a:p>
          <a:p>
            <a:pPr rtl="0">
              <a:buFont typeface="Arial" pitchFamily="34" charset="0"/>
              <a:buChar char="•"/>
            </a:pPr>
            <a:r>
              <a:rPr lang="fr" dirty="0"/>
              <a:t> la thérapie interpersonnelle/thérapie</a:t>
            </a:r>
            <a:r>
              <a:rPr lang="fr" noProof="0" dirty="0"/>
              <a:t> cognitivo-</a:t>
            </a:r>
            <a:r>
              <a:rPr lang="fr" dirty="0"/>
              <a:t>comportementale ;</a:t>
            </a:r>
          </a:p>
          <a:p>
            <a:pPr rtl="0">
              <a:buFont typeface="Arial" pitchFamily="34" charset="0"/>
              <a:buChar char="•"/>
            </a:pPr>
            <a:r>
              <a:rPr lang="fr" dirty="0"/>
              <a:t> </a:t>
            </a:r>
            <a:r>
              <a:rPr lang="fr" noProof="0" dirty="0"/>
              <a:t>l’activation</a:t>
            </a:r>
            <a:r>
              <a:rPr lang="fr" dirty="0"/>
              <a:t> comportementale.</a:t>
            </a:r>
            <a:endParaRPr lang="en-US" dirty="0"/>
          </a:p>
          <a:p>
            <a:pPr rtl="0"/>
            <a:endParaRPr lang="en-US" dirty="0"/>
          </a:p>
          <a:p>
            <a:pPr rtl="0"/>
            <a:endParaRPr lang="en-US" dirty="0"/>
          </a:p>
          <a:p>
            <a:pPr rtl="0"/>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11</a:t>
            </a:fld>
            <a:endParaRPr lang="en-US"/>
          </a:p>
        </p:txBody>
      </p:sp>
    </p:spTree>
    <p:extLst>
      <p:ext uri="{BB962C8B-B14F-4D97-AF65-F5344CB8AC3E}">
        <p14:creationId xmlns:p14="http://schemas.microsoft.com/office/powerpoint/2010/main" val="330999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r>
              <a:rPr lang="fr" dirty="0"/>
              <a:t>Les femmes en état de stress post-traumatique peuvent être difficiles à distinguer des femmes souffrant d’autres problèmes, car elles peuvent présenter, au départ, des symptômes non spécifiques. Toutefois, elles peuvent signaler, au cours d’un interrogatoire plus approfondi, des symptômes caractéristiques de l’état de stress post-traumatique. </a:t>
            </a:r>
          </a:p>
          <a:p>
            <a:pPr rtl="0"/>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12</a:t>
            </a:fld>
            <a:endParaRPr lang="en-US"/>
          </a:p>
        </p:txBody>
      </p:sp>
    </p:spTree>
    <p:extLst>
      <p:ext uri="{BB962C8B-B14F-4D97-AF65-F5344CB8AC3E}">
        <p14:creationId xmlns:p14="http://schemas.microsoft.com/office/powerpoint/2010/main" val="245431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13</a:t>
            </a:fld>
            <a:endParaRPr lang="en-US"/>
          </a:p>
        </p:txBody>
      </p:sp>
    </p:spTree>
    <p:extLst>
      <p:ext uri="{BB962C8B-B14F-4D97-AF65-F5344CB8AC3E}">
        <p14:creationId xmlns:p14="http://schemas.microsoft.com/office/powerpoint/2010/main" val="3819475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dirty="0"/>
              <a:t>Les liens soulignés renvoient à des vidéos de formation sur YouTube. </a:t>
            </a:r>
            <a:endParaRPr lang="en-US" dirty="0"/>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 dirty="0"/>
              <a:t>Si vous ne pouvez pas accéder à la vidéo YouTube, veuillez contacter l’OMS pour demander une version téléchargeable en envoyant un courriel à l’adresse suivante : reproductivehealth@who.int </a:t>
            </a:r>
          </a:p>
        </p:txBody>
      </p:sp>
      <p:sp>
        <p:nvSpPr>
          <p:cNvPr id="4" name="Slide Number Placeholder 3"/>
          <p:cNvSpPr>
            <a:spLocks noGrp="1"/>
          </p:cNvSpPr>
          <p:nvPr>
            <p:ph type="sldNum" sz="quarter" idx="5"/>
          </p:nvPr>
        </p:nvSpPr>
        <p:spPr/>
        <p:txBody>
          <a:bodyPr rtlCol="0"/>
          <a:lstStyle/>
          <a:p>
            <a:pPr rtl="0"/>
            <a:fld id="{C0F29684-5E2A-4368-A290-AB26D7B49C25}" type="slidenum">
              <a:rPr lang="en-GB" smtClean="0"/>
              <a:pPr rtl="0"/>
              <a:t>14</a:t>
            </a:fld>
            <a:endParaRPr lang="en-GB"/>
          </a:p>
        </p:txBody>
      </p:sp>
    </p:spTree>
    <p:extLst>
      <p:ext uri="{BB962C8B-B14F-4D97-AF65-F5344CB8AC3E}">
        <p14:creationId xmlns:p14="http://schemas.microsoft.com/office/powerpoint/2010/main" val="957550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4708" indent="-174708" rtl="0">
              <a:buFont typeface="Arial" panose="020B0604020202020204" pitchFamily="34" charset="0"/>
              <a:buChar char="•"/>
            </a:pPr>
            <a:r>
              <a:rPr lang="fr" dirty="0"/>
              <a:t>L’exposition répétée aux expériences vécues par les patientes </a:t>
            </a:r>
            <a:r>
              <a:rPr lang="en-GB" dirty="0"/>
              <a:t>survivante</a:t>
            </a:r>
            <a:r>
              <a:rPr lang="fr" dirty="0"/>
              <a:t>s de violence</a:t>
            </a:r>
            <a:r>
              <a:rPr lang="fr" b="1" dirty="0"/>
              <a:t> </a:t>
            </a:r>
            <a:r>
              <a:rPr lang="fr" dirty="0"/>
              <a:t>peut influer sur votre santé, ainsi que sur votre bien-être.  </a:t>
            </a:r>
          </a:p>
          <a:p>
            <a:pPr marL="174708" indent="-174708" rtl="0">
              <a:buFont typeface="Arial" panose="020B0604020202020204" pitchFamily="34" charset="0"/>
              <a:buChar char="•"/>
            </a:pPr>
            <a:r>
              <a:rPr lang="fr" dirty="0"/>
              <a:t>Une partie de l’autoprise en charge consiste à créer </a:t>
            </a:r>
            <a:r>
              <a:rPr lang="fr" b="1" dirty="0"/>
              <a:t>une culture institutionnelle ou professionnelle</a:t>
            </a:r>
            <a:r>
              <a:rPr lang="fr" dirty="0"/>
              <a:t> qui soutient les prestataires de soins qui s’occupent des femmes </a:t>
            </a:r>
            <a:r>
              <a:rPr lang="en-GB" dirty="0"/>
              <a:t>survivante</a:t>
            </a:r>
            <a:r>
              <a:rPr lang="fr" dirty="0"/>
              <a:t>s de violence. </a:t>
            </a:r>
          </a:p>
          <a:p>
            <a:pPr marL="174708" indent="-174708" rtl="0">
              <a:buFont typeface="Arial" panose="020B0604020202020204" pitchFamily="34" charset="0"/>
              <a:buChar char="•"/>
            </a:pPr>
            <a:r>
              <a:rPr lang="fr" dirty="0"/>
              <a:t>Rappeler aux prestataires de soins de pratiquer l’autoprise en charge non seulement pour eux/elles-mêmes, mais aussi à titre </a:t>
            </a:r>
            <a:r>
              <a:rPr lang="fr" b="1" dirty="0"/>
              <a:t>d’exemple pour leurs collègues et leurs patientes</a:t>
            </a:r>
            <a:r>
              <a:rPr lang="fr" dirty="0"/>
              <a:t>. </a:t>
            </a:r>
          </a:p>
          <a:p>
            <a:pPr marL="174708" indent="-174708" rtl="0">
              <a:buFont typeface="Arial" panose="020B0604020202020204" pitchFamily="34" charset="0"/>
              <a:buChar char="•"/>
            </a:pPr>
            <a:r>
              <a:rPr lang="fr" dirty="0"/>
              <a:t>Faire </a:t>
            </a:r>
            <a:r>
              <a:rPr lang="fr" b="1" dirty="0"/>
              <a:t>régulièrement</a:t>
            </a:r>
            <a:r>
              <a:rPr lang="fr" dirty="0"/>
              <a:t> le point sur les cas difficiles avec des collègues de confiance peut être une solution pour créer une culture de sécurité et de bienveillance et s’assurer que les prestataires de soins bénéficient d’un soutien suffisant après avoir pris en charge les cas difficiles. Ce processus peut également améliorer les interventions.</a:t>
            </a:r>
          </a:p>
          <a:p>
            <a:pPr marL="174708" indent="-174708" rtl="0">
              <a:buFont typeface="Arial" panose="020B0604020202020204" pitchFamily="34" charset="0"/>
              <a:buChar char="•"/>
            </a:pPr>
            <a:r>
              <a:rPr lang="fr" dirty="0"/>
              <a:t>Informez les participants qu’ils auront ensuite l’occasion de pratiquer certaines des </a:t>
            </a:r>
            <a:r>
              <a:rPr lang="fr" b="1" dirty="0"/>
              <a:t>techniques de relaxation</a:t>
            </a:r>
            <a:r>
              <a:rPr lang="fr" dirty="0"/>
              <a:t> recommandées dans le manuel clinique. Ces techniques peuvent permettre d’apaiser et de libérer le stress ou les incertitudes associés aux cas difficiles.  En outre, ces techniques peuvent être enseignées aux patientes.</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15</a:t>
            </a:fld>
            <a:endParaRPr lang="en-US"/>
          </a:p>
        </p:txBody>
      </p:sp>
    </p:spTree>
    <p:extLst>
      <p:ext uri="{BB962C8B-B14F-4D97-AF65-F5344CB8AC3E}">
        <p14:creationId xmlns:p14="http://schemas.microsoft.com/office/powerpoint/2010/main" val="286906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dirty="0"/>
              <a:t>Exercice 15. </a:t>
            </a:r>
            <a:r>
              <a:rPr lang="fr" dirty="0"/>
              <a:t>Pour des instructions plus détaillées, voir le guide de l’animateur/-trice. </a:t>
            </a:r>
            <a:r>
              <a:rPr lang="fr" sz="1200" dirty="0"/>
              <a:t>Pour chaque cas, les prestataires de santé devront décider des questions à poser, de la meilleure façon de les poser et des soins et conseils spécifiques dont la survivante a besoin. </a:t>
            </a:r>
            <a:endParaRPr lang="en-US" sz="1200" dirty="0"/>
          </a:p>
          <a:p>
            <a:pPr rtl="0"/>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t>16</a:t>
            </a:fld>
            <a:endParaRPr lang="en-US"/>
          </a:p>
        </p:txBody>
      </p:sp>
    </p:spTree>
    <p:extLst>
      <p:ext uri="{BB962C8B-B14F-4D97-AF65-F5344CB8AC3E}">
        <p14:creationId xmlns:p14="http://schemas.microsoft.com/office/powerpoint/2010/main" val="2914047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kern="1200" dirty="0">
                <a:solidFill>
                  <a:schemeClr val="tx1"/>
                </a:solidFill>
                <a:effectLst/>
                <a:latin typeface="+mn-lt"/>
                <a:ea typeface="+mn-ea"/>
                <a:cs typeface="+mn-cs"/>
              </a:rPr>
              <a:t>Ces exercices aident à se sentir calme et détendu(e). Les participants peuvent apprendre à faire ces exercices et les enseigner </a:t>
            </a:r>
            <a:r>
              <a:rPr lang="fr" sz="1200" b="0" kern="1200" dirty="0">
                <a:solidFill>
                  <a:schemeClr val="tx1"/>
                </a:solidFill>
                <a:effectLst/>
                <a:latin typeface="+mn-lt"/>
                <a:ea typeface="+mn-ea"/>
                <a:cs typeface="+mn-cs"/>
              </a:rPr>
              <a:t>à leurs patientes</a:t>
            </a:r>
            <a:r>
              <a:rPr lang="fr" sz="1200" b="0" kern="1200" dirty="0">
                <a:solidFill>
                  <a:srgbClr val="FF0000"/>
                </a:solidFill>
                <a:effectLst/>
                <a:latin typeface="+mn-lt"/>
                <a:ea typeface="+mn-ea"/>
                <a:cs typeface="+mn-cs"/>
              </a:rPr>
              <a:t> .</a:t>
            </a:r>
            <a:endParaRPr lang="fr" sz="1200" kern="1200" dirty="0">
              <a:solidFill>
                <a:schemeClr val="tx1"/>
              </a:solidFill>
              <a:effectLst/>
              <a:latin typeface="+mn-lt"/>
              <a:ea typeface="+mn-ea"/>
              <a:cs typeface="+mn-cs"/>
            </a:endParaRPr>
          </a:p>
          <a:p>
            <a:pPr rtl="0"/>
            <a:endParaRPr lang="en-GB"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Demandez aux participants de s’asseoir avec les </a:t>
            </a:r>
            <a:r>
              <a:rPr lang="fr" sz="1200" b="1" kern="1200" dirty="0">
                <a:solidFill>
                  <a:schemeClr val="tx1"/>
                </a:solidFill>
                <a:effectLst/>
                <a:latin typeface="+mn-lt"/>
                <a:ea typeface="+mn-ea"/>
                <a:cs typeface="+mn-cs"/>
              </a:rPr>
              <a:t>pieds à plat sur le sol</a:t>
            </a:r>
            <a:r>
              <a:rPr lang="fr" sz="1200" kern="1200" dirty="0">
                <a:solidFill>
                  <a:schemeClr val="tx1"/>
                </a:solidFill>
                <a:effectLst/>
                <a:latin typeface="+mn-lt"/>
                <a:ea typeface="+mn-ea"/>
                <a:cs typeface="+mn-cs"/>
              </a:rPr>
              <a:t>. Dites-leur de commencer par placer leurs </a:t>
            </a:r>
            <a:r>
              <a:rPr lang="fr" sz="1200" b="1" kern="1200" dirty="0">
                <a:solidFill>
                  <a:schemeClr val="tx1"/>
                </a:solidFill>
                <a:effectLst/>
                <a:latin typeface="+mn-lt"/>
                <a:ea typeface="+mn-ea"/>
                <a:cs typeface="+mn-cs"/>
              </a:rPr>
              <a:t>mains sur leurs genoux</a:t>
            </a:r>
            <a:r>
              <a:rPr lang="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Expliquez-leur qu’après avoir appris à faire les exercices, ils pourront les faire les </a:t>
            </a:r>
            <a:r>
              <a:rPr lang="fr" sz="1200" b="1" kern="1200" dirty="0">
                <a:solidFill>
                  <a:schemeClr val="tx1"/>
                </a:solidFill>
                <a:effectLst/>
                <a:latin typeface="+mn-lt"/>
                <a:ea typeface="+mn-ea"/>
                <a:cs typeface="+mn-cs"/>
              </a:rPr>
              <a:t>yeux fermés</a:t>
            </a:r>
            <a:r>
              <a:rPr lang="fr" sz="1200" kern="1200" dirty="0">
                <a:solidFill>
                  <a:schemeClr val="tx1"/>
                </a:solidFill>
                <a:effectLst/>
                <a:latin typeface="+mn-lt"/>
                <a:ea typeface="+mn-ea"/>
                <a:cs typeface="+mn-cs"/>
              </a:rPr>
              <a:t>. </a:t>
            </a:r>
          </a:p>
          <a:p>
            <a:pPr rtl="0"/>
            <a:r>
              <a:rPr lang="fr" sz="1200" b="1" kern="1200" dirty="0">
                <a:solidFill>
                  <a:schemeClr val="tx1"/>
                </a:solidFill>
                <a:effectLst/>
                <a:latin typeface="+mn-lt"/>
                <a:ea typeface="+mn-ea"/>
                <a:cs typeface="+mn-cs"/>
              </a:rPr>
              <a:t>Lisez les instructions </a:t>
            </a:r>
            <a:r>
              <a:rPr lang="fr" sz="1200" kern="1200" dirty="0">
                <a:solidFill>
                  <a:schemeClr val="tx1"/>
                </a:solidFill>
                <a:effectLst/>
                <a:latin typeface="+mn-lt"/>
                <a:ea typeface="+mn-ea"/>
                <a:cs typeface="+mn-cs"/>
              </a:rPr>
              <a:t>sur la diapositive lentement et calmement, en donnant aux participants le temps de faire l’exercice. </a:t>
            </a:r>
          </a:p>
          <a:p>
            <a:pPr rtl="0"/>
            <a:endParaRPr lang="en-GB" sz="1200" kern="1200" dirty="0">
              <a:solidFill>
                <a:schemeClr val="tx1"/>
              </a:solidFill>
              <a:effectLst/>
              <a:latin typeface="+mn-lt"/>
              <a:ea typeface="+mn-ea"/>
              <a:cs typeface="+mn-cs"/>
            </a:endParaRPr>
          </a:p>
          <a:p>
            <a:pPr rtl="0"/>
            <a:r>
              <a:rPr lang="fr" sz="1200" kern="1200" dirty="0">
                <a:solidFill>
                  <a:schemeClr val="tx1"/>
                </a:solidFill>
                <a:effectLst/>
                <a:latin typeface="+mn-lt"/>
                <a:ea typeface="+mn-ea"/>
                <a:cs typeface="+mn-cs"/>
              </a:rPr>
              <a:t>Lorsque cet exercice est terminé, passez à l’exercice de la diapositive suivante.</a:t>
            </a:r>
            <a:endParaRPr lang="en-US" dirty="0"/>
          </a:p>
        </p:txBody>
      </p:sp>
      <p:sp>
        <p:nvSpPr>
          <p:cNvPr id="4" name="Slide Number Placeholder 3"/>
          <p:cNvSpPr>
            <a:spLocks noGrp="1"/>
          </p:cNvSpPr>
          <p:nvPr>
            <p:ph type="sldNum" sz="quarter" idx="5"/>
          </p:nvPr>
        </p:nvSpPr>
        <p:spPr/>
        <p:txBody>
          <a:bodyPr rtlCol="0"/>
          <a:lstStyle/>
          <a:p>
            <a:pPr rtl="0"/>
            <a:fld id="{C0F29684-5E2A-4368-A290-AB26D7B49C25}" type="slidenum">
              <a:rPr lang="en-GB" smtClean="0"/>
              <a:pPr rtl="0"/>
              <a:t>17</a:t>
            </a:fld>
            <a:endParaRPr lang="en-GB"/>
          </a:p>
        </p:txBody>
      </p:sp>
    </p:spTree>
    <p:extLst>
      <p:ext uri="{BB962C8B-B14F-4D97-AF65-F5344CB8AC3E}">
        <p14:creationId xmlns:p14="http://schemas.microsoft.com/office/powerpoint/2010/main" val="897206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b="1" kern="1200" dirty="0">
                <a:solidFill>
                  <a:schemeClr val="tx1"/>
                </a:solidFill>
                <a:effectLst/>
                <a:latin typeface="+mn-lt"/>
                <a:ea typeface="+mn-ea"/>
                <a:cs typeface="+mn-cs"/>
              </a:rPr>
              <a:t>Lisez les instructions </a:t>
            </a:r>
            <a:r>
              <a:rPr lang="fr" sz="1200" kern="1200" dirty="0">
                <a:solidFill>
                  <a:schemeClr val="tx1"/>
                </a:solidFill>
                <a:effectLst/>
                <a:latin typeface="+mn-lt"/>
                <a:ea typeface="+mn-ea"/>
                <a:cs typeface="+mn-cs"/>
              </a:rPr>
              <a:t>sur la diapositive lentement et calmement, en donnant aux participants le temps de faire l’exercice. </a:t>
            </a:r>
            <a:endParaRPr lang="en-US" dirty="0"/>
          </a:p>
        </p:txBody>
      </p:sp>
      <p:sp>
        <p:nvSpPr>
          <p:cNvPr id="4" name="Slide Number Placeholder 3"/>
          <p:cNvSpPr>
            <a:spLocks noGrp="1"/>
          </p:cNvSpPr>
          <p:nvPr>
            <p:ph type="sldNum" sz="quarter" idx="5"/>
          </p:nvPr>
        </p:nvSpPr>
        <p:spPr/>
        <p:txBody>
          <a:bodyPr rtlCol="0"/>
          <a:lstStyle/>
          <a:p>
            <a:pPr rtl="0"/>
            <a:fld id="{C0F29684-5E2A-4368-A290-AB26D7B49C25}" type="slidenum">
              <a:rPr lang="en-GB" smtClean="0"/>
              <a:pPr rtl="0"/>
              <a:t>18</a:t>
            </a:fld>
            <a:endParaRPr lang="en-GB"/>
          </a:p>
        </p:txBody>
      </p:sp>
    </p:spTree>
    <p:extLst>
      <p:ext uri="{BB962C8B-B14F-4D97-AF65-F5344CB8AC3E}">
        <p14:creationId xmlns:p14="http://schemas.microsoft.com/office/powerpoint/2010/main" val="1209364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fr" sz="1200" kern="1200" dirty="0">
                <a:solidFill>
                  <a:schemeClr val="tx1"/>
                </a:solidFill>
                <a:effectLst/>
                <a:latin typeface="+mn-lt"/>
                <a:ea typeface="+mn-ea"/>
                <a:cs typeface="+mn-cs"/>
              </a:rPr>
              <a:t>Continuez à lire les instructions pendant que les participants font l’exercice.</a:t>
            </a:r>
          </a:p>
        </p:txBody>
      </p:sp>
      <p:sp>
        <p:nvSpPr>
          <p:cNvPr id="4" name="Slide Number Placeholder 3"/>
          <p:cNvSpPr>
            <a:spLocks noGrp="1"/>
          </p:cNvSpPr>
          <p:nvPr>
            <p:ph type="sldNum" sz="quarter" idx="5"/>
          </p:nvPr>
        </p:nvSpPr>
        <p:spPr/>
        <p:txBody>
          <a:bodyPr rtlCol="0"/>
          <a:lstStyle/>
          <a:p>
            <a:pPr rtl="0"/>
            <a:fld id="{C0F29684-5E2A-4368-A290-AB26D7B49C25}" type="slidenum">
              <a:rPr lang="en-GB" smtClean="0"/>
              <a:pPr rtl="0"/>
              <a:t>19</a:t>
            </a:fld>
            <a:endParaRPr lang="en-GB"/>
          </a:p>
        </p:txBody>
      </p:sp>
    </p:spTree>
    <p:extLst>
      <p:ext uri="{BB962C8B-B14F-4D97-AF65-F5344CB8AC3E}">
        <p14:creationId xmlns:p14="http://schemas.microsoft.com/office/powerpoint/2010/main" val="1919016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t>20</a:t>
            </a:fld>
            <a:endParaRPr lang="en-US"/>
          </a:p>
        </p:txBody>
      </p:sp>
    </p:spTree>
    <p:extLst>
      <p:ext uri="{BB962C8B-B14F-4D97-AF65-F5344CB8AC3E}">
        <p14:creationId xmlns:p14="http://schemas.microsoft.com/office/powerpoint/2010/main" val="1461807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a:p>
        </p:txBody>
      </p:sp>
      <p:sp>
        <p:nvSpPr>
          <p:cNvPr id="4" name="Slide Number Placeholder 3"/>
          <p:cNvSpPr>
            <a:spLocks noGrp="1"/>
          </p:cNvSpPr>
          <p:nvPr>
            <p:ph type="sldNum" sz="quarter" idx="10"/>
          </p:nvPr>
        </p:nvSpPr>
        <p:spPr/>
        <p:txBody>
          <a:bodyPr rtlCol="0"/>
          <a:lstStyle/>
          <a:p>
            <a:pPr rtl="0"/>
            <a:fld id="{DB16662C-83C9-4EF9-B1F0-304704F36FE1}" type="slidenum">
              <a:rPr lang="es-ES" smtClean="0"/>
              <a:pPr rtl="0"/>
              <a:t>3</a:t>
            </a:fld>
            <a:endParaRPr lang="es-ES"/>
          </a:p>
        </p:txBody>
      </p:sp>
    </p:spTree>
    <p:extLst>
      <p:ext uri="{BB962C8B-B14F-4D97-AF65-F5344CB8AC3E}">
        <p14:creationId xmlns:p14="http://schemas.microsoft.com/office/powerpoint/2010/main" val="2349324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 b="1"/>
              <a:t>Exercice 12.2. </a:t>
            </a:r>
            <a:r>
              <a:rPr lang="fr"/>
              <a:t>Pour des instructions plus détaillées, voir le guide de l’animateur/-trice. </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t>21</a:t>
            </a:fld>
            <a:endParaRPr lang="en-US"/>
          </a:p>
        </p:txBody>
      </p:sp>
    </p:spTree>
    <p:extLst>
      <p:ext uri="{BB962C8B-B14F-4D97-AF65-F5344CB8AC3E}">
        <p14:creationId xmlns:p14="http://schemas.microsoft.com/office/powerpoint/2010/main" val="2201688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r>
              <a:rPr lang="fr"/>
              <a:t>Après avoir fait le point sur les messages à retenir, passez aux diapositives suivantes pour enseigner les exercices de relaxation.</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22</a:t>
            </a:fld>
            <a:endParaRPr lang="en-US"/>
          </a:p>
        </p:txBody>
      </p:sp>
    </p:spTree>
    <p:extLst>
      <p:ext uri="{BB962C8B-B14F-4D97-AF65-F5344CB8AC3E}">
        <p14:creationId xmlns:p14="http://schemas.microsoft.com/office/powerpoint/2010/main" val="1664131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232943" indent="-232943" rtl="0">
              <a:buAutoNum type="arabicPeriod"/>
            </a:pPr>
            <a:r>
              <a:rPr lang="fr" b="1" dirty="0"/>
              <a:t>Faux. </a:t>
            </a:r>
            <a:r>
              <a:rPr lang="fr" dirty="0"/>
              <a:t>Le fait de poser des questions aux patientes sur leurs tentatives de suicide ou leurs pensées suicidaires n’augmente pas le nombre de tentatives de suicide. Au contraire, parler du suicide </a:t>
            </a:r>
            <a:r>
              <a:rPr lang="fr" b="1" dirty="0"/>
              <a:t>réduit souvent l’anxiété de la femme face aux pensées suicidaires</a:t>
            </a:r>
            <a:r>
              <a:rPr lang="fr" dirty="0"/>
              <a:t> et l’aide à se sentir comprise (manuel clinique, page 74). </a:t>
            </a:r>
          </a:p>
          <a:p>
            <a:pPr marL="232943" indent="-232943" defTabSz="931774" rtl="0">
              <a:buFontTx/>
              <a:buAutoNum type="arabicPeriod"/>
            </a:pPr>
            <a:r>
              <a:rPr lang="fr" b="1" u="none" dirty="0">
                <a:latin typeface="+mn-lt"/>
              </a:rPr>
              <a:t>Vrai.</a:t>
            </a:r>
            <a:r>
              <a:rPr lang="fr" b="0" u="none" dirty="0">
                <a:latin typeface="+mn-lt"/>
              </a:rPr>
              <a:t> D’autres éléments d’un soutien psychosocial de base sont </a:t>
            </a:r>
            <a:r>
              <a:rPr lang="fr" b="1" u="none" dirty="0">
                <a:latin typeface="+mn-lt"/>
              </a:rPr>
              <a:t>le </a:t>
            </a:r>
            <a:r>
              <a:rPr lang="fr" b="0" u="none" dirty="0">
                <a:latin typeface="+mn-lt"/>
              </a:rPr>
              <a:t>renforcement des méthodes positives d’adaptation</a:t>
            </a:r>
            <a:r>
              <a:rPr lang="fr" b="1" u="none" dirty="0">
                <a:latin typeface="+mn-lt"/>
              </a:rPr>
              <a:t> et l’exploration de la disponibilité </a:t>
            </a:r>
            <a:r>
              <a:rPr lang="fr" b="0" u="none" dirty="0">
                <a:latin typeface="+mn-lt"/>
              </a:rPr>
              <a:t>d’un soutien social (manuel clinique, pages 67-69).</a:t>
            </a:r>
            <a:endParaRPr lang="en-US" baseline="0" dirty="0"/>
          </a:p>
          <a:p>
            <a:pPr marL="232943" indent="-232943" rtl="0">
              <a:buAutoNum type="arabicPeriod"/>
            </a:pPr>
            <a:r>
              <a:rPr lang="fr" b="1" dirty="0"/>
              <a:t>Faux. </a:t>
            </a:r>
            <a:r>
              <a:rPr lang="fr" dirty="0"/>
              <a:t>La plupart des femmes ressentent une détresse psychologique après avoir été victimes de violence, mais celle-ci </a:t>
            </a:r>
            <a:r>
              <a:rPr lang="fr" b="1" dirty="0"/>
              <a:t>finit généralement par passer</a:t>
            </a:r>
            <a:r>
              <a:rPr lang="fr" dirty="0"/>
              <a:t> et ne nécessite pas de prise en charge clinique. Une minorité de femmes développent un état de stress post-traumatique</a:t>
            </a:r>
            <a:r>
              <a:rPr lang="fr" b="1" dirty="0"/>
              <a:t>, qui se définit par </a:t>
            </a:r>
            <a:r>
              <a:rPr lang="fr" dirty="0"/>
              <a:t>des symptômes tels que l’intrusion, l’évitement et un sentiment exacerbé de danger imminent pendant au moins un mois après avoir été victime de violence</a:t>
            </a:r>
            <a:r>
              <a:rPr lang="fr" i="1" dirty="0"/>
              <a:t> (Manuel clinique, pages 80 et 81). </a:t>
            </a:r>
          </a:p>
          <a:p>
            <a:pPr marL="232943" indent="-232943" rtl="0">
              <a:buAutoNum type="arabicPeriod"/>
            </a:pPr>
            <a:r>
              <a:rPr lang="fr" b="1" dirty="0"/>
              <a:t>Vrai. </a:t>
            </a:r>
            <a:r>
              <a:rPr lang="fr" b="0" dirty="0"/>
              <a:t>La difficulté à accomplir des tâches est </a:t>
            </a:r>
            <a:r>
              <a:rPr lang="fr" dirty="0"/>
              <a:t>l’un</a:t>
            </a:r>
            <a:r>
              <a:rPr lang="fr" b="1" u="sng" dirty="0"/>
              <a:t> </a:t>
            </a:r>
            <a:r>
              <a:rPr lang="fr" b="1" dirty="0"/>
              <a:t>des critères</a:t>
            </a:r>
            <a:r>
              <a:rPr lang="fr" dirty="0"/>
              <a:t> de diagnostic de la dépression modérée à sévère. Voir le manuel clinique</a:t>
            </a:r>
            <a:r>
              <a:rPr lang="fr" u="none" dirty="0"/>
              <a:t>, pages 76</a:t>
            </a:r>
            <a:r>
              <a:rPr lang="fr" u="none" dirty="0">
                <a:latin typeface="Calibri"/>
              </a:rPr>
              <a:t> et 77, pour la description complète.</a:t>
            </a:r>
          </a:p>
          <a:p>
            <a:pPr marL="232943" indent="-232943" rtl="0">
              <a:buAutoNum type="arabicPeriod"/>
            </a:pPr>
            <a:r>
              <a:rPr lang="fr" b="1" u="none" dirty="0">
                <a:latin typeface="Calibri"/>
              </a:rPr>
              <a:t>Vrai. </a:t>
            </a:r>
            <a:r>
              <a:rPr lang="fr" u="none" dirty="0">
                <a:latin typeface="Calibri"/>
              </a:rPr>
              <a:t>Cependant, un traitement à court terme recourant à des benzodiazépines peut être envisagé en cas </a:t>
            </a:r>
            <a:r>
              <a:rPr lang="fr" b="1" u="none" dirty="0">
                <a:latin typeface="Calibri"/>
              </a:rPr>
              <a:t>d’</a:t>
            </a:r>
            <a:r>
              <a:rPr lang="fr" u="none" dirty="0">
                <a:latin typeface="Calibri"/>
              </a:rPr>
              <a:t>insomnie grave, mais en prenant des précautions (manuel clinique, page 85).</a:t>
            </a:r>
            <a:endParaRPr lang="en-US" dirty="0"/>
          </a:p>
        </p:txBody>
      </p:sp>
      <p:sp>
        <p:nvSpPr>
          <p:cNvPr id="4" name="Slide Number Placeholder 3"/>
          <p:cNvSpPr>
            <a:spLocks noGrp="1"/>
          </p:cNvSpPr>
          <p:nvPr>
            <p:ph type="sldNum" sz="quarter" idx="10"/>
          </p:nvPr>
        </p:nvSpPr>
        <p:spPr/>
        <p:txBody>
          <a:bodyPr rtlCol="0"/>
          <a:lstStyle/>
          <a:p>
            <a:pPr rtl="0"/>
            <a:fld id="{C0F29684-5E2A-4368-A290-AB26D7B49C25}" type="slidenum">
              <a:rPr lang="en-GB" smtClean="0"/>
              <a:pPr rtl="0"/>
              <a:t>4</a:t>
            </a:fld>
            <a:endParaRPr lang="en-GB"/>
          </a:p>
        </p:txBody>
      </p:sp>
    </p:spTree>
    <p:extLst>
      <p:ext uri="{BB962C8B-B14F-4D97-AF65-F5344CB8AC3E}">
        <p14:creationId xmlns:p14="http://schemas.microsoft.com/office/powerpoint/2010/main" val="1349416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r>
              <a:rPr lang="fr" i="1" dirty="0"/>
              <a:t>Pour les survivantes de violence exercée par un partenaire intime</a:t>
            </a:r>
            <a:r>
              <a:rPr lang="fr" dirty="0"/>
              <a:t>, </a:t>
            </a:r>
            <a:r>
              <a:rPr lang="fr" b="1" dirty="0"/>
              <a:t>un </a:t>
            </a:r>
            <a:r>
              <a:rPr lang="fr" dirty="0"/>
              <a:t>soutien psychosocial de base</a:t>
            </a:r>
            <a:r>
              <a:rPr lang="fr" b="1" dirty="0"/>
              <a:t>, comportant un appui de première ligne et </a:t>
            </a:r>
            <a:r>
              <a:rPr lang="fr" dirty="0"/>
              <a:t>un diagnostic des troubles de santé mentale modérés ou sévères, peut être proposé lors d’une consultation de suivi, si les symptômes de santé mentale persistent.  </a:t>
            </a:r>
          </a:p>
          <a:p>
            <a:pPr rtl="0"/>
            <a:endParaRPr lang="en-US" dirty="0"/>
          </a:p>
          <a:p>
            <a:pPr rtl="0"/>
            <a:r>
              <a:rPr lang="fr" i="1" dirty="0"/>
              <a:t>Pour les survivantes d’agressions sexuelles</a:t>
            </a:r>
            <a:r>
              <a:rPr lang="fr" dirty="0"/>
              <a:t>, </a:t>
            </a:r>
            <a:r>
              <a:rPr lang="fr" b="1" dirty="0"/>
              <a:t>un </a:t>
            </a:r>
            <a:r>
              <a:rPr lang="fr" dirty="0"/>
              <a:t>soutien psychosocial de base devrait être apporté lors des consultations de suivi organisées deux semaines et un mois après la première consultation.  Si les symptômes de problèmes de santé mentale persistent, continuez à organiser des consultations de suivi trois et six mois après la première consultation, </a:t>
            </a:r>
            <a:r>
              <a:rPr lang="fr" b="1" dirty="0"/>
              <a:t>déterminez si la patiente est en état de stress post-traumatique ou souffre de troubles dépressifs modérés à sévères</a:t>
            </a:r>
            <a:r>
              <a:rPr lang="fr" dirty="0"/>
              <a:t> et, le cas échéant, prenez en charge la patiente ou orientez-la vers un professionnel de la santé mentale, si disponible. </a:t>
            </a:r>
          </a:p>
          <a:p>
            <a:pPr rtl="0"/>
            <a:endParaRPr lang="en-US" dirty="0"/>
          </a:p>
          <a:p>
            <a:pPr rtl="0"/>
            <a:r>
              <a:rPr lang="fr" b="1" dirty="0"/>
              <a:t>Remarque : </a:t>
            </a:r>
            <a:r>
              <a:rPr lang="fr" dirty="0"/>
              <a:t>Certaines femmes souffriront plus gravement que d’autres. Il est important de pouvoir reconnaître ces femmes et de les aider à obtenir des soins. </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5</a:t>
            </a:fld>
            <a:endParaRPr lang="en-US"/>
          </a:p>
        </p:txBody>
      </p:sp>
    </p:spTree>
    <p:extLst>
      <p:ext uri="{BB962C8B-B14F-4D97-AF65-F5344CB8AC3E}">
        <p14:creationId xmlns:p14="http://schemas.microsoft.com/office/powerpoint/2010/main" val="3068465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rtl="0"/>
            <a:endParaRPr lang="en-US" b="1" dirty="0"/>
          </a:p>
          <a:p>
            <a:pPr defTabSz="465887" rtl="0">
              <a:defRPr/>
            </a:pPr>
            <a:r>
              <a:rPr lang="fr" b="1"/>
              <a:t>Outil de travail : </a:t>
            </a:r>
            <a:r>
              <a:rPr lang="fr" i="1"/>
              <a:t>Exercices de relaxation </a:t>
            </a:r>
            <a:r>
              <a:rPr lang="fr"/>
              <a:t>(manuel clinique, pages 70 et 71). Ces pages peuvent être copiées et données à la femme pour qu’elle les emporte chez elle, si les conditions de sécurité sont réunies.</a:t>
            </a:r>
          </a:p>
          <a:p>
            <a:pPr rtl="0"/>
            <a:endParaRPr lang="en-US"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6</a:t>
            </a:fld>
            <a:endParaRPr lang="en-US"/>
          </a:p>
        </p:txBody>
      </p:sp>
    </p:spTree>
    <p:extLst>
      <p:ext uri="{BB962C8B-B14F-4D97-AF65-F5344CB8AC3E}">
        <p14:creationId xmlns:p14="http://schemas.microsoft.com/office/powerpoint/2010/main" val="315359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defTabSz="931774" rtl="0">
              <a:defRPr/>
            </a:pPr>
            <a:r>
              <a:rPr lang="fr" dirty="0"/>
              <a:t>Les femmes qui subissent de mauvais traitements ou de la violence se sentent souvent </a:t>
            </a:r>
            <a:r>
              <a:rPr lang="fr" b="1" dirty="0"/>
              <a:t>coupées des cercles sociaux normaux</a:t>
            </a:r>
            <a:r>
              <a:rPr lang="fr" dirty="0"/>
              <a:t> </a:t>
            </a:r>
            <a:r>
              <a:rPr lang="fr" b="1" dirty="0"/>
              <a:t>ou sont</a:t>
            </a:r>
            <a:r>
              <a:rPr lang="fr" dirty="0"/>
              <a:t> incapables d’entrer en contact avec ces cercles. Cela peut être dû à un manque d’énergie ou à un sentiment de honte.</a:t>
            </a:r>
          </a:p>
          <a:p>
            <a:pPr rtl="0"/>
            <a:r>
              <a:rPr lang="fr" dirty="0"/>
              <a:t>Un bon soutien social est l’une des protections les plus importantes pour toute femme souffrant de problèmes liés au stress.</a:t>
            </a:r>
            <a:endParaRPr lang="en-GB" dirty="0"/>
          </a:p>
          <a:p>
            <a:pPr rtl="0"/>
            <a:endParaRPr lang="en-GB" dirty="0"/>
          </a:p>
          <a:p>
            <a:pPr rtl="0"/>
            <a:endParaRPr lang="en-GB" dirty="0"/>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7</a:t>
            </a:fld>
            <a:endParaRPr lang="en-US"/>
          </a:p>
        </p:txBody>
      </p:sp>
    </p:spTree>
    <p:extLst>
      <p:ext uri="{BB962C8B-B14F-4D97-AF65-F5344CB8AC3E}">
        <p14:creationId xmlns:p14="http://schemas.microsoft.com/office/powerpoint/2010/main" val="111693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342900" indent="-342900" algn="l" rtl="0">
              <a:buFont typeface="Arial" panose="020B0604020202020204" pitchFamily="34" charset="0"/>
              <a:buNone/>
            </a:pPr>
            <a:r>
              <a:rPr lang="fr" sz="1200" dirty="0">
                <a:solidFill>
                  <a:schemeClr val="tx1"/>
                </a:solidFill>
              </a:rPr>
              <a:t>Parler du suicide réduit souvent l’anxiété de la femme face aux pensées suicidaires et l’aide à se sentir comprise. </a:t>
            </a:r>
          </a:p>
          <a:p>
            <a:pPr marL="342900" indent="-342900" algn="l" rtl="0">
              <a:buFont typeface="Arial" panose="020B0604020202020204" pitchFamily="34" charset="0"/>
              <a:buNone/>
            </a:pPr>
            <a:r>
              <a:rPr lang="fr" sz="1200" dirty="0">
                <a:solidFill>
                  <a:schemeClr val="tx1"/>
                </a:solidFill>
              </a:rPr>
              <a:t>Aborder ces sujets ne provoque pas de tentatives de suicide.</a:t>
            </a:r>
            <a:endParaRPr lang="en-US" sz="1200" dirty="0">
              <a:solidFill>
                <a:schemeClr val="tx1"/>
              </a:solidFill>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8</a:t>
            </a:fld>
            <a:endParaRPr lang="en-US"/>
          </a:p>
        </p:txBody>
      </p:sp>
    </p:spTree>
    <p:extLst>
      <p:ext uri="{BB962C8B-B14F-4D97-AF65-F5344CB8AC3E}">
        <p14:creationId xmlns:p14="http://schemas.microsoft.com/office/powerpoint/2010/main" val="4089422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342900" indent="-342900" algn="l" rtl="0">
              <a:buFont typeface="Arial" panose="020B0604020202020204" pitchFamily="34" charset="0"/>
              <a:buNone/>
            </a:pPr>
            <a:endParaRPr lang="en-US" sz="1200" dirty="0">
              <a:solidFill>
                <a:schemeClr val="tx1"/>
              </a:solidFill>
            </a:endParaRP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9</a:t>
            </a:fld>
            <a:endParaRPr lang="en-US"/>
          </a:p>
        </p:txBody>
      </p:sp>
    </p:spTree>
    <p:extLst>
      <p:ext uri="{BB962C8B-B14F-4D97-AF65-F5344CB8AC3E}">
        <p14:creationId xmlns:p14="http://schemas.microsoft.com/office/powerpoint/2010/main" val="1821810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rtlCol="0"/>
          <a:lstStyle/>
          <a:p>
            <a:pPr marL="0" indent="-181178" algn="l" defTabSz="465887" rtl="0" eaLnBrk="1" latinLnBrk="0" hangingPunct="1">
              <a:spcBef>
                <a:spcPts val="611"/>
              </a:spcBef>
              <a:spcAft>
                <a:spcPts val="611"/>
              </a:spcAft>
              <a:buFont typeface="Arial" panose="020B0604020202020204" pitchFamily="34" charset="0"/>
              <a:buNone/>
              <a:defRPr/>
            </a:pPr>
            <a:r>
              <a:rPr lang="fr" sz="1200" kern="1200" dirty="0">
                <a:solidFill>
                  <a:schemeClr val="tx1"/>
                </a:solidFill>
                <a:latin typeface="+mn-lt"/>
                <a:ea typeface="+mn-ea"/>
                <a:cs typeface="+mn-cs"/>
              </a:rPr>
              <a:t>Une femme qui a subi des violences peut ressentir des émotions extrêmes et constantes </a:t>
            </a:r>
            <a:r>
              <a:rPr lang="fr" sz="1200" b="1" kern="1200" dirty="0">
                <a:solidFill>
                  <a:schemeClr val="tx1"/>
                </a:solidFill>
                <a:latin typeface="+mn-lt"/>
                <a:ea typeface="+mn-ea"/>
                <a:cs typeface="+mn-cs"/>
              </a:rPr>
              <a:t>de peur, de culpabilité, de honte, de chagrin et de désespoir</a:t>
            </a:r>
            <a:r>
              <a:rPr lang="fr" sz="1200" kern="1200" dirty="0">
                <a:solidFill>
                  <a:schemeClr val="tx1"/>
                </a:solidFill>
                <a:latin typeface="+mn-lt"/>
                <a:ea typeface="+mn-ea"/>
                <a:cs typeface="+mn-cs"/>
              </a:rPr>
              <a:t>. Lorsqu’elle est incapable de se remettre de ce qu’elle a vécu et que ces symptômes persistent, la patiente peut alors souffrir d’un </a:t>
            </a:r>
            <a:r>
              <a:rPr lang="fr" sz="1200" b="1" kern="1200" dirty="0">
                <a:solidFill>
                  <a:schemeClr val="tx1"/>
                </a:solidFill>
                <a:latin typeface="+mn-lt"/>
                <a:ea typeface="+mn-ea"/>
                <a:cs typeface="+mn-cs"/>
              </a:rPr>
              <a:t>trouble dépressif</a:t>
            </a:r>
            <a:r>
              <a:rPr lang="fr" sz="1200" kern="1200" dirty="0">
                <a:solidFill>
                  <a:schemeClr val="tx1"/>
                </a:solidFill>
                <a:latin typeface="+mn-lt"/>
                <a:ea typeface="+mn-ea"/>
                <a:cs typeface="+mn-cs"/>
              </a:rPr>
              <a:t> qui nécessite une prise en charge clinique.</a:t>
            </a:r>
          </a:p>
          <a:p>
            <a:pPr defTabSz="465887" rtl="0">
              <a:defRPr/>
            </a:pPr>
            <a:endParaRPr lang="en-US" dirty="0"/>
          </a:p>
          <a:p>
            <a:pPr defTabSz="465887" rtl="0">
              <a:defRPr/>
            </a:pPr>
            <a:r>
              <a:rPr lang="fr" dirty="0"/>
              <a:t>Pour de plus amples renseignements sur</a:t>
            </a:r>
            <a:r>
              <a:rPr lang="fr" b="1" dirty="0"/>
              <a:t> </a:t>
            </a:r>
            <a:r>
              <a:rPr lang="fr" dirty="0"/>
              <a:t>le diagnostic approfondi</a:t>
            </a:r>
            <a:r>
              <a:rPr lang="fr" dirty="0">
                <a:latin typeface="+mn-lt"/>
              </a:rPr>
              <a:t> des troubles</a:t>
            </a:r>
            <a:r>
              <a:rPr lang="fr" dirty="0"/>
              <a:t> dépressifs modérés à sévères, veuillez consulter le manuel clinique, aux pages 76 et 77. Le diagnostic d’un trouble dépressif modéré</a:t>
            </a:r>
            <a:r>
              <a:rPr lang="fr" dirty="0">
                <a:latin typeface="+mn-lt"/>
              </a:rPr>
              <a:t> à sévère repose sur les éléments suivants : </a:t>
            </a:r>
            <a:r>
              <a:rPr lang="fr" b="1" dirty="0">
                <a:latin typeface="+mn-lt"/>
              </a:rPr>
              <a:t>1)</a:t>
            </a:r>
            <a:r>
              <a:rPr lang="fr" dirty="0">
                <a:latin typeface="+mn-lt"/>
              </a:rPr>
              <a:t> un ou deux des principaux symptômes (</a:t>
            </a:r>
            <a:r>
              <a:rPr lang="fr" b="1" dirty="0">
                <a:latin typeface="+mn-lt"/>
              </a:rPr>
              <a:t>humeur dépressive persistante</a:t>
            </a:r>
            <a:r>
              <a:rPr lang="fr" dirty="0">
                <a:latin typeface="+mn-lt"/>
              </a:rPr>
              <a:t> </a:t>
            </a:r>
            <a:r>
              <a:rPr lang="fr" b="1" dirty="0">
                <a:latin typeface="+mn-lt"/>
              </a:rPr>
              <a:t>;</a:t>
            </a:r>
            <a:r>
              <a:rPr lang="fr" dirty="0">
                <a:latin typeface="+mn-lt"/>
              </a:rPr>
              <a:t> </a:t>
            </a:r>
            <a:r>
              <a:rPr lang="fr" u="sng" dirty="0">
                <a:latin typeface="+mn-lt"/>
              </a:rPr>
              <a:t>baisse d’intérêt</a:t>
            </a:r>
            <a:r>
              <a:rPr lang="fr" dirty="0">
                <a:latin typeface="+mn-lt"/>
              </a:rPr>
              <a:t> </a:t>
            </a:r>
            <a:r>
              <a:rPr lang="fr" b="1" dirty="0">
                <a:latin typeface="+mn-lt"/>
              </a:rPr>
              <a:t>) </a:t>
            </a:r>
            <a:r>
              <a:rPr lang="fr" u="sng" dirty="0">
                <a:latin typeface="+mn-lt"/>
              </a:rPr>
              <a:t>et</a:t>
            </a:r>
            <a:r>
              <a:rPr lang="fr" dirty="0">
                <a:latin typeface="+mn-lt"/>
              </a:rPr>
              <a:t> </a:t>
            </a:r>
            <a:r>
              <a:rPr lang="fr" b="1" dirty="0">
                <a:latin typeface="+mn-lt"/>
              </a:rPr>
              <a:t> </a:t>
            </a:r>
            <a:r>
              <a:rPr lang="fr" dirty="0">
                <a:latin typeface="+mn-lt"/>
              </a:rPr>
              <a:t> </a:t>
            </a:r>
            <a:r>
              <a:rPr lang="fr" b="1" dirty="0">
                <a:latin typeface="+mn-lt"/>
              </a:rPr>
              <a:t>2) </a:t>
            </a:r>
            <a:r>
              <a:rPr lang="fr" dirty="0">
                <a:latin typeface="+mn-lt"/>
              </a:rPr>
              <a:t>difficultés à accomplir les tâches de la vie quotidienne et 3) plusieurs autres symptômes, pendant au moins deux semaines </a:t>
            </a:r>
            <a:endParaRPr lang="en-US" dirty="0"/>
          </a:p>
          <a:p>
            <a:pPr marL="181178" indent="-181178" rtl="0">
              <a:spcBef>
                <a:spcPts val="611"/>
              </a:spcBef>
              <a:spcAft>
                <a:spcPts val="611"/>
              </a:spcAft>
              <a:buFont typeface="Arial" panose="020B0604020202020204" pitchFamily="34" charset="0"/>
              <a:buChar char="•"/>
            </a:pPr>
            <a:endParaRPr lang="en-US" dirty="0"/>
          </a:p>
          <a:p>
            <a:pPr marL="181178" marR="0" indent="-181178" algn="l" defTabSz="914400" rtl="0" eaLnBrk="1" fontAlgn="auto" latinLnBrk="0" hangingPunct="1">
              <a:lnSpc>
                <a:spcPct val="100000"/>
              </a:lnSpc>
              <a:spcBef>
                <a:spcPts val="611"/>
              </a:spcBef>
              <a:spcAft>
                <a:spcPts val="611"/>
              </a:spcAft>
              <a:buClrTx/>
              <a:buSzTx/>
              <a:buFont typeface="Arial" panose="020B0604020202020204" pitchFamily="34" charset="0"/>
              <a:buNone/>
              <a:tabLst/>
              <a:defRPr/>
            </a:pPr>
            <a:r>
              <a:rPr lang="fr" b="1" dirty="0"/>
              <a:t>Remarque : </a:t>
            </a:r>
            <a:r>
              <a:rPr lang="fr" dirty="0"/>
              <a:t>Si une femme a souffert de troubles dépressifs avant d’avoir subi des </a:t>
            </a:r>
            <a:r>
              <a:rPr lang="en-GB" dirty="0"/>
              <a:t>violence</a:t>
            </a:r>
            <a:r>
              <a:rPr lang="fr" dirty="0"/>
              <a:t>, elle sera beaucoup plus susceptible de développer de nouveau un trouble dépressif.</a:t>
            </a:r>
          </a:p>
        </p:txBody>
      </p:sp>
      <p:sp>
        <p:nvSpPr>
          <p:cNvPr id="4" name="Slide Number Placeholder 3"/>
          <p:cNvSpPr>
            <a:spLocks noGrp="1"/>
          </p:cNvSpPr>
          <p:nvPr>
            <p:ph type="sldNum" sz="quarter" idx="10"/>
          </p:nvPr>
        </p:nvSpPr>
        <p:spPr/>
        <p:txBody>
          <a:bodyPr rtlCol="0"/>
          <a:lstStyle/>
          <a:p>
            <a:pPr rtl="0"/>
            <a:fld id="{7165B12C-6FF9-554D-BFB3-C061902B4395}" type="slidenum">
              <a:rPr lang="en-US" smtClean="0"/>
              <a:pPr rtl="0"/>
              <a:t>10</a:t>
            </a:fld>
            <a:endParaRPr lang="en-US"/>
          </a:p>
        </p:txBody>
      </p:sp>
    </p:spTree>
    <p:extLst>
      <p:ext uri="{BB962C8B-B14F-4D97-AF65-F5344CB8AC3E}">
        <p14:creationId xmlns:p14="http://schemas.microsoft.com/office/powerpoint/2010/main" val="30593580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38629" y="1648326"/>
            <a:ext cx="4105671" cy="2387600"/>
          </a:xfrm>
        </p:spPr>
        <p:txBody>
          <a:bodyPr rtlCol="0" anchor="b"/>
          <a:lstStyle>
            <a:lvl1pPr algn="ctr">
              <a:defRPr sz="6000"/>
            </a:lvl1pPr>
          </a:lstStyle>
          <a:p>
            <a:pPr rtl="0"/>
            <a:r>
              <a:rPr lang="fr"/>
              <a:t>Click to edit Master title style</a:t>
            </a:r>
            <a:endParaRPr lang="en-US" dirty="0"/>
          </a:p>
        </p:txBody>
      </p:sp>
      <p:sp>
        <p:nvSpPr>
          <p:cNvPr id="3" name="Subtitle 2"/>
          <p:cNvSpPr>
            <a:spLocks noGrp="1"/>
          </p:cNvSpPr>
          <p:nvPr>
            <p:ph type="subTitle" idx="1"/>
          </p:nvPr>
        </p:nvSpPr>
        <p:spPr>
          <a:xfrm>
            <a:off x="4838630" y="4149945"/>
            <a:ext cx="4105671" cy="1059729"/>
          </a:xfrm>
        </p:spPr>
        <p:txBody>
          <a:bodyPr rtlCol="0">
            <a:normAutofit/>
          </a:bodyPr>
          <a:lstStyle>
            <a:lvl1pPr marL="0" indent="0" algn="ctr">
              <a:buNone/>
              <a:defRPr sz="32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
              <a:t>Click to edit Master subtitle style</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dirty="0"/>
          </a:p>
        </p:txBody>
      </p:sp>
      <p:pic>
        <p:nvPicPr>
          <p:cNvPr id="13" name="Picture 12" descr="A close up of a logo&#10;&#10;Description automatically generated">
            <a:extLst>
              <a:ext uri="{FF2B5EF4-FFF2-40B4-BE49-F238E27FC236}">
                <a16:creationId xmlns:a16="http://schemas.microsoft.com/office/drawing/2014/main" id="{F86F2F73-BE13-094D-A8C5-BA0477C35207}"/>
              </a:ext>
            </a:extLst>
          </p:cNvPr>
          <p:cNvPicPr>
            <a:picLocks noChangeAspect="1"/>
          </p:cNvPicPr>
          <p:nvPr userDrawn="1"/>
        </p:nvPicPr>
        <p:blipFill rotWithShape="1">
          <a:blip r:embed="rId2">
            <a:alphaModFix amt="59000"/>
            <a:extLst>
              <a:ext uri="{BEBA8EAE-BF5A-486C-A8C5-ECC9F3942E4B}">
                <a14:imgProps xmlns:a14="http://schemas.microsoft.com/office/drawing/2010/main">
                  <a14:imgLayer r:embed="rId3">
                    <a14:imgEffect>
                      <a14:brightnessContrast contrast="45000"/>
                    </a14:imgEffect>
                  </a14:imgLayer>
                </a14:imgProps>
              </a:ext>
            </a:extLst>
          </a:blip>
          <a:srcRect l="3672" t="3524" r="3615" b="13306"/>
          <a:stretch/>
        </p:blipFill>
        <p:spPr>
          <a:xfrm>
            <a:off x="78200" y="76966"/>
            <a:ext cx="4718389" cy="5982716"/>
          </a:xfrm>
          <a:prstGeom prst="rect">
            <a:avLst/>
          </a:prstGeom>
        </p:spPr>
      </p:pic>
    </p:spTree>
    <p:extLst>
      <p:ext uri="{BB962C8B-B14F-4D97-AF65-F5344CB8AC3E}">
        <p14:creationId xmlns:p14="http://schemas.microsoft.com/office/powerpoint/2010/main" val="3022584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430541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Vertical Text Placeholder 2"/>
          <p:cNvSpPr>
            <a:spLocks noGrp="1"/>
          </p:cNvSpPr>
          <p:nvPr>
            <p:ph type="body" orient="vert" idx="1"/>
          </p:nvPr>
        </p:nvSpPr>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7430070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fr"/>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00530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67468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3" name="Content Placeholder 2"/>
          <p:cNvSpPr>
            <a:spLocks noGrp="1"/>
          </p:cNvSpPr>
          <p:nvPr>
            <p:ph idx="1"/>
          </p:nvPr>
        </p:nvSpPr>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742163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fr"/>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rtlCol="0">
            <a:normAutofit/>
          </a:bodyPr>
          <a:lstStyle>
            <a:lvl1pPr marL="0" indent="0" algn="ctr">
              <a:buNone/>
              <a:defRPr sz="3200" b="1">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
              <a:t>Click to edit Master text styles</a:t>
            </a:r>
          </a:p>
        </p:txBody>
      </p:sp>
      <p:sp>
        <p:nvSpPr>
          <p:cNvPr id="6" name="Slide Number Placeholder 5"/>
          <p:cNvSpPr>
            <a:spLocks noGrp="1"/>
          </p:cNvSpPr>
          <p:nvPr>
            <p:ph type="sldNum" sz="quarter" idx="12"/>
          </p:nvPr>
        </p:nvSpPr>
        <p:spPr>
          <a:xfrm>
            <a:off x="8135007" y="6356351"/>
            <a:ext cx="380342" cy="365125"/>
          </a:xfrm>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09267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fr"/>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4" name="Content Placeholder 3"/>
          <p:cNvSpPr>
            <a:spLocks noGrp="1"/>
          </p:cNvSpPr>
          <p:nvPr>
            <p:ph sz="half" idx="2"/>
          </p:nvPr>
        </p:nvSpPr>
        <p:spPr>
          <a:xfrm>
            <a:off x="629842" y="2505075"/>
            <a:ext cx="3868340"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
              <a:t>Click to edit Master text styles</a:t>
            </a:r>
          </a:p>
        </p:txBody>
      </p:sp>
      <p:sp>
        <p:nvSpPr>
          <p:cNvPr id="6" name="Content Placeholder 5"/>
          <p:cNvSpPr>
            <a:spLocks noGrp="1"/>
          </p:cNvSpPr>
          <p:nvPr>
            <p:ph sz="quarter" idx="4"/>
          </p:nvPr>
        </p:nvSpPr>
        <p:spPr>
          <a:xfrm>
            <a:off x="4629150" y="2505075"/>
            <a:ext cx="3887391" cy="368458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9" name="Slide Number Placeholder 8"/>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221593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24010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fr"/>
              <a:t>Click to edit Master title style</a:t>
            </a:r>
            <a:endParaRPr lang="en-US" dirty="0"/>
          </a:p>
        </p:txBody>
      </p:sp>
      <p:sp>
        <p:nvSpPr>
          <p:cNvPr id="5" name="Slide Number Placeholder 4"/>
          <p:cNvSpPr>
            <a:spLocks noGrp="1"/>
          </p:cNvSpPr>
          <p:nvPr>
            <p:ph type="sldNum" sz="quarter" idx="12"/>
          </p:nvPr>
        </p:nvSpPr>
        <p:spPr/>
        <p:txBody>
          <a:bodyPr rtlCol="0"/>
          <a:lstStyle/>
          <a:p>
            <a:pPr rtl="0"/>
            <a:fld id="{2D8ED6E9-3817-564D-8B05-0796ED399B7D}" type="slidenum">
              <a:rPr lang="de-DE" smtClean="0"/>
              <a:t>‹#›</a:t>
            </a:fld>
            <a:endParaRPr lang="de-DE"/>
          </a:p>
        </p:txBody>
      </p:sp>
      <p:sp>
        <p:nvSpPr>
          <p:cNvPr id="8" name="Content Placeholder 7">
            <a:extLst>
              <a:ext uri="{FF2B5EF4-FFF2-40B4-BE49-F238E27FC236}">
                <a16:creationId xmlns:a16="http://schemas.microsoft.com/office/drawing/2014/main" id="{5B49BB81-0B10-E748-A5ED-5CADE043B0AD}"/>
              </a:ext>
            </a:extLst>
          </p:cNvPr>
          <p:cNvSpPr>
            <a:spLocks noGrp="1"/>
          </p:cNvSpPr>
          <p:nvPr>
            <p:ph sz="quarter" idx="13"/>
          </p:nvPr>
        </p:nvSpPr>
        <p:spPr>
          <a:xfrm>
            <a:off x="628650" y="1933575"/>
            <a:ext cx="7886700" cy="3983038"/>
          </a:xfrm>
        </p:spPr>
        <p:txBody>
          <a:bodyPr rtlCol="0"/>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de-DE"/>
          </a:p>
        </p:txBody>
      </p:sp>
    </p:spTree>
    <p:extLst>
      <p:ext uri="{BB962C8B-B14F-4D97-AF65-F5344CB8AC3E}">
        <p14:creationId xmlns:p14="http://schemas.microsoft.com/office/powerpoint/2010/main" val="2272193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317185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fr"/>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
              <a:t>Click to edit Master text styles</a:t>
            </a:r>
          </a:p>
        </p:txBody>
      </p:sp>
      <p:sp>
        <p:nvSpPr>
          <p:cNvPr id="7" name="Slide Number Placeholder 6"/>
          <p:cNvSpPr>
            <a:spLocks noGrp="1"/>
          </p:cNvSpPr>
          <p:nvPr>
            <p:ph type="sldNum" sz="quarter" idx="12"/>
          </p:nvPr>
        </p:nvSpPr>
        <p:spPr/>
        <p:txBody>
          <a:bodyPr rtlCol="0"/>
          <a:lstStyle/>
          <a:p>
            <a:pPr rtl="0"/>
            <a:fld id="{2D8ED6E9-3817-564D-8B05-0796ED399B7D}" type="slidenum">
              <a:rPr lang="de-DE" smtClean="0"/>
              <a:t>‹#›</a:t>
            </a:fld>
            <a:endParaRPr lang="de-DE"/>
          </a:p>
        </p:txBody>
      </p:sp>
    </p:spTree>
    <p:extLst>
      <p:ext uri="{BB962C8B-B14F-4D97-AF65-F5344CB8AC3E}">
        <p14:creationId xmlns:p14="http://schemas.microsoft.com/office/powerpoint/2010/main" val="97201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fr"/>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fr"/>
              <a:t>Click to edit Master text styles</a:t>
            </a:r>
          </a:p>
          <a:p>
            <a:pPr lvl="1" rtl="0"/>
            <a:r>
              <a:rPr lang="fr"/>
              <a:t>Second level</a:t>
            </a:r>
          </a:p>
          <a:p>
            <a:pPr lvl="2" rtl="0"/>
            <a:r>
              <a:rPr lang="fr"/>
              <a:t>Third level</a:t>
            </a:r>
          </a:p>
          <a:p>
            <a:pPr lvl="3" rtl="0"/>
            <a:r>
              <a:rPr lang="fr"/>
              <a:t>Fourth level</a:t>
            </a:r>
          </a:p>
          <a:p>
            <a:pPr lvl="4" rtl="0"/>
            <a:r>
              <a:rPr lang="fr"/>
              <a:t>Fifth level</a:t>
            </a:r>
            <a:endParaRPr lang="en-US" dirty="0"/>
          </a:p>
        </p:txBody>
      </p:sp>
      <p:sp>
        <p:nvSpPr>
          <p:cNvPr id="6" name="Slide Number Placeholder 5"/>
          <p:cNvSpPr>
            <a:spLocks noGrp="1"/>
          </p:cNvSpPr>
          <p:nvPr>
            <p:ph type="sldNum" sz="quarter" idx="4"/>
          </p:nvPr>
        </p:nvSpPr>
        <p:spPr>
          <a:xfrm>
            <a:off x="8020382" y="6356351"/>
            <a:ext cx="494967" cy="365125"/>
          </a:xfrm>
          <a:prstGeom prst="rect">
            <a:avLst/>
          </a:prstGeom>
        </p:spPr>
        <p:txBody>
          <a:bodyPr vert="horz" lIns="91440" tIns="45720" rIns="91440" bIns="45720" rtlCol="0" anchor="ctr"/>
          <a:lstStyle>
            <a:lvl1pPr algn="r">
              <a:defRPr sz="1200">
                <a:solidFill>
                  <a:srgbClr val="0366B3"/>
                </a:solidFill>
              </a:defRPr>
            </a:lvl1pPr>
          </a:lstStyle>
          <a:p>
            <a:pPr rtl="0"/>
            <a:fld id="{2D8ED6E9-3817-564D-8B05-0796ED399B7D}" type="slidenum">
              <a:rPr lang="de-DE" smtClean="0"/>
              <a:pPr rtl="0"/>
              <a:t>‹#›</a:t>
            </a:fld>
            <a:endParaRPr lang="de-DE" dirty="0"/>
          </a:p>
        </p:txBody>
      </p:sp>
    </p:spTree>
    <p:extLst>
      <p:ext uri="{BB962C8B-B14F-4D97-AF65-F5344CB8AC3E}">
        <p14:creationId xmlns:p14="http://schemas.microsoft.com/office/powerpoint/2010/main" val="3078099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5" r:id="rId5"/>
    <p:sldLayoutId id="2147483666" r:id="rId6"/>
    <p:sldLayoutId id="2147483673" r:id="rId7"/>
    <p:sldLayoutId id="2147483667" r:id="rId8"/>
    <p:sldLayoutId id="2147483668" r:id="rId9"/>
    <p:sldLayoutId id="2147483669" r:id="rId10"/>
    <p:sldLayoutId id="2147483670" r:id="rId11"/>
    <p:sldLayoutId id="2147483671" r:id="rId12"/>
  </p:sldLayoutIdLst>
  <p:hf hdr="0" dt="0"/>
  <p:txStyles>
    <p:titleStyle>
      <a:lvl1pPr algn="ctr" defTabSz="914400" rtl="0" eaLnBrk="1" latinLnBrk="0" hangingPunct="1">
        <a:lnSpc>
          <a:spcPct val="90000"/>
        </a:lnSpc>
        <a:spcBef>
          <a:spcPct val="0"/>
        </a:spcBef>
        <a:buNone/>
        <a:defRPr sz="4400" b="1" kern="1200">
          <a:solidFill>
            <a:srgbClr val="0366B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youtube.com/watch?v=hgNAySuIsjY&amp;index=2&amp;list=PLU4ieskOli8GicaEnDweSQ6-yaGxhes5v&amp;t=0s"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watch?v=4gKIeWfGIEI&amp;index=17&amp;list=PLU4ieskOli8GicaEnDweSQ6-yaGxhes5v&amp;t=0s" TargetMode="External"/><Relationship Id="rId11" Type="http://schemas.openxmlformats.org/officeDocument/2006/relationships/image" Target="../media/image15.png"/><Relationship Id="rId5" Type="http://schemas.openxmlformats.org/officeDocument/2006/relationships/hyperlink" Target="https://www.youtube.com/watch?v=F3MKvTxQvF4&amp;index=4&amp;list=PLU4ieskOli8GicaEnDweSQ6-yaGxhes5v&amp;t=0s" TargetMode="External"/><Relationship Id="rId10" Type="http://schemas.openxmlformats.org/officeDocument/2006/relationships/image" Target="../media/image14.png"/><Relationship Id="rId4" Type="http://schemas.openxmlformats.org/officeDocument/2006/relationships/hyperlink" Target="https://www.youtube.com/watch?v=hdR8cyx2iYU&amp;index=3&amp;list=PLU4ieskOli8GicaEnDweSQ6-yaGxhes5v&amp;t=0s" TargetMode="External"/><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eur02.safelinks.protection.outlook.com/?url=https%3A%2F%2Fcreativecommons.org%2Flicenses%2Fby-nc-sa%2F3.0%2Figo%2Fdeed.fr&amp;data=05%7C02%7Cb.mitchell%40greenink.co.uk%7Ce39dfe085c464a99c37008dd0fa64ebf%7C48e68fa5ddb544e19a94778fdbba7219%7C0%7C0%7C638683929193421287%7CUnknown%7CTWFpbGZsb3d8eyJFbXB0eU1hcGkiOnRydWUsIlYiOiIwLjAuMDAwMCIsIlAiOiJXaW4zMiIsIkFOIjoiTWFpbCIsIldUIjoyfQ%3D%3D%7C0%7C%7C%7C&amp;sdata=%2Bt6yRPYwaaZqPLrblMb1y4%2BLdaX6nyNOv7ExJsB466U%3D&amp;reserved=0"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66E7197-1C01-7B41-8EFB-720C91CEF01E}"/>
              </a:ext>
            </a:extLst>
          </p:cNvPr>
          <p:cNvSpPr>
            <a:spLocks noGrp="1"/>
          </p:cNvSpPr>
          <p:nvPr>
            <p:ph type="ctrTitle"/>
          </p:nvPr>
        </p:nvSpPr>
        <p:spPr>
          <a:xfrm>
            <a:off x="4846941" y="239184"/>
            <a:ext cx="4105671" cy="1059729"/>
          </a:xfrm>
        </p:spPr>
        <p:txBody>
          <a:bodyPr rtlCol="0">
            <a:normAutofit/>
          </a:bodyPr>
          <a:lstStyle/>
          <a:p>
            <a:pPr rtl="0"/>
            <a:r>
              <a:rPr lang="fr" sz="5400" dirty="0"/>
              <a:t>Module 12</a:t>
            </a:r>
          </a:p>
        </p:txBody>
      </p:sp>
      <p:sp>
        <p:nvSpPr>
          <p:cNvPr id="9" name="Subtitle 8">
            <a:extLst>
              <a:ext uri="{FF2B5EF4-FFF2-40B4-BE49-F238E27FC236}">
                <a16:creationId xmlns:a16="http://schemas.microsoft.com/office/drawing/2014/main" id="{AEE599AA-943D-A14B-8903-E99AB84A4AC3}"/>
              </a:ext>
            </a:extLst>
          </p:cNvPr>
          <p:cNvSpPr>
            <a:spLocks noGrp="1"/>
          </p:cNvSpPr>
          <p:nvPr>
            <p:ph type="subTitle" idx="1"/>
          </p:nvPr>
        </p:nvSpPr>
        <p:spPr>
          <a:xfrm>
            <a:off x="4846941" y="1168282"/>
            <a:ext cx="4105671" cy="1933264"/>
          </a:xfrm>
        </p:spPr>
        <p:txBody>
          <a:bodyPr rtlCol="0">
            <a:noAutofit/>
          </a:bodyPr>
          <a:lstStyle/>
          <a:p>
            <a:pPr rtl="0">
              <a:lnSpc>
                <a:spcPct val="100000"/>
              </a:lnSpc>
            </a:pPr>
            <a:r>
              <a:rPr lang="fr" sz="3000" dirty="0"/>
              <a:t>Soins de santé mentale, </a:t>
            </a:r>
            <a:br>
              <a:rPr lang="fr" sz="3000" dirty="0"/>
            </a:br>
            <a:r>
              <a:rPr lang="fr" sz="3000" dirty="0"/>
              <a:t>y compris soins autoadministrés pour les prestataires de soins</a:t>
            </a:r>
          </a:p>
        </p:txBody>
      </p:sp>
      <p:grpSp>
        <p:nvGrpSpPr>
          <p:cNvPr id="2" name="Group 1">
            <a:extLst>
              <a:ext uri="{FF2B5EF4-FFF2-40B4-BE49-F238E27FC236}">
                <a16:creationId xmlns:a16="http://schemas.microsoft.com/office/drawing/2014/main" id="{B2F46286-8501-4EA8-D793-BB7D9D6C2A84}"/>
              </a:ext>
            </a:extLst>
          </p:cNvPr>
          <p:cNvGrpSpPr/>
          <p:nvPr/>
        </p:nvGrpSpPr>
        <p:grpSpPr>
          <a:xfrm>
            <a:off x="258946" y="104554"/>
            <a:ext cx="3925127" cy="2766237"/>
            <a:chOff x="258946" y="104554"/>
            <a:chExt cx="3925127" cy="2766237"/>
          </a:xfrm>
        </p:grpSpPr>
        <p:sp>
          <p:nvSpPr>
            <p:cNvPr id="3" name="Rectangle 2">
              <a:extLst>
                <a:ext uri="{FF2B5EF4-FFF2-40B4-BE49-F238E27FC236}">
                  <a16:creationId xmlns:a16="http://schemas.microsoft.com/office/drawing/2014/main" id="{EEAC6AE5-366A-C4E8-3C4A-16A029640506}"/>
                </a:ext>
              </a:extLst>
            </p:cNvPr>
            <p:cNvSpPr/>
            <p:nvPr/>
          </p:nvSpPr>
          <p:spPr>
            <a:xfrm>
              <a:off x="258946" y="104554"/>
              <a:ext cx="3823856" cy="2766237"/>
            </a:xfrm>
            <a:custGeom>
              <a:avLst/>
              <a:gdLst>
                <a:gd name="connsiteX0" fmla="*/ 0 w 5168839"/>
                <a:gd name="connsiteY0" fmla="*/ 0 h 2793617"/>
                <a:gd name="connsiteX1" fmla="*/ 5168839 w 5168839"/>
                <a:gd name="connsiteY1" fmla="*/ 0 h 2793617"/>
                <a:gd name="connsiteX2" fmla="*/ 5168839 w 5168839"/>
                <a:gd name="connsiteY2" fmla="*/ 2793617 h 2793617"/>
                <a:gd name="connsiteX3" fmla="*/ 0 w 5168839"/>
                <a:gd name="connsiteY3" fmla="*/ 2793617 h 2793617"/>
                <a:gd name="connsiteX4" fmla="*/ 0 w 5168839"/>
                <a:gd name="connsiteY4" fmla="*/ 0 h 2793617"/>
                <a:gd name="connsiteX0" fmla="*/ 0 w 5168839"/>
                <a:gd name="connsiteY0" fmla="*/ 0 h 2793617"/>
                <a:gd name="connsiteX1" fmla="*/ 5168839 w 5168839"/>
                <a:gd name="connsiteY1" fmla="*/ 0 h 2793617"/>
                <a:gd name="connsiteX2" fmla="*/ 4780421 w 5168839"/>
                <a:gd name="connsiteY2" fmla="*/ 2210990 h 2793617"/>
                <a:gd name="connsiteX3" fmla="*/ 0 w 5168839"/>
                <a:gd name="connsiteY3" fmla="*/ 2793617 h 2793617"/>
                <a:gd name="connsiteX4" fmla="*/ 0 w 5168839"/>
                <a:gd name="connsiteY4" fmla="*/ 0 h 2793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8839" h="2793617">
                  <a:moveTo>
                    <a:pt x="0" y="0"/>
                  </a:moveTo>
                  <a:lnTo>
                    <a:pt x="5168839" y="0"/>
                  </a:lnTo>
                  <a:lnTo>
                    <a:pt x="4780421" y="2210990"/>
                  </a:lnTo>
                  <a:lnTo>
                    <a:pt x="0" y="2793617"/>
                  </a:lnTo>
                  <a:lnTo>
                    <a:pt x="0" y="0"/>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A1666A1-E6D9-7BE8-2668-E68E26F694C9}"/>
                </a:ext>
              </a:extLst>
            </p:cNvPr>
            <p:cNvSpPr txBox="1"/>
            <p:nvPr/>
          </p:nvSpPr>
          <p:spPr>
            <a:xfrm>
              <a:off x="360218" y="398964"/>
              <a:ext cx="3823855" cy="2308324"/>
            </a:xfrm>
            <a:prstGeom prst="rect">
              <a:avLst/>
            </a:prstGeom>
            <a:noFill/>
          </p:spPr>
          <p:txBody>
            <a:bodyPr wrap="square">
              <a:spAutoFit/>
            </a:bodyPr>
            <a:lstStyle/>
            <a:p>
              <a:r>
                <a:rPr lang="fr-FR" sz="2400" b="1" dirty="0">
                  <a:solidFill>
                    <a:schemeClr val="tx1">
                      <a:lumMod val="50000"/>
                      <a:lumOff val="50000"/>
                    </a:schemeClr>
                  </a:solidFill>
                </a:rPr>
                <a:t>Prise en charge des femmes survivantes de violence : Programme de formation </a:t>
              </a:r>
              <a:br>
                <a:rPr lang="fr-FR" sz="2400" b="1" dirty="0">
                  <a:solidFill>
                    <a:schemeClr val="tx1">
                      <a:lumMod val="50000"/>
                      <a:lumOff val="50000"/>
                    </a:schemeClr>
                  </a:solidFill>
                </a:rPr>
              </a:br>
              <a:r>
                <a:rPr lang="fr-FR" sz="2400" b="1" dirty="0">
                  <a:solidFill>
                    <a:schemeClr val="tx1">
                      <a:lumMod val="50000"/>
                      <a:lumOff val="50000"/>
                    </a:schemeClr>
                  </a:solidFill>
                </a:rPr>
                <a:t>de l’OMS à l’intention </a:t>
              </a:r>
              <a:br>
                <a:rPr lang="fr-FR" sz="2400" b="1" dirty="0">
                  <a:solidFill>
                    <a:schemeClr val="tx1">
                      <a:lumMod val="50000"/>
                      <a:lumOff val="50000"/>
                    </a:schemeClr>
                  </a:solidFill>
                </a:rPr>
              </a:br>
              <a:r>
                <a:rPr lang="fr-FR" sz="2400" b="1" dirty="0">
                  <a:solidFill>
                    <a:schemeClr val="tx1">
                      <a:lumMod val="50000"/>
                      <a:lumOff val="50000"/>
                    </a:schemeClr>
                  </a:solidFill>
                </a:rPr>
                <a:t>des prestataires de soins </a:t>
              </a:r>
              <a:br>
                <a:rPr lang="fr-FR" sz="2400" b="1" dirty="0">
                  <a:solidFill>
                    <a:schemeClr val="tx1">
                      <a:lumMod val="50000"/>
                      <a:lumOff val="50000"/>
                    </a:schemeClr>
                  </a:solidFill>
                </a:rPr>
              </a:br>
              <a:r>
                <a:rPr lang="fr-FR" sz="2400" b="1" dirty="0">
                  <a:solidFill>
                    <a:schemeClr val="tx1">
                      <a:lumMod val="50000"/>
                      <a:lumOff val="50000"/>
                    </a:schemeClr>
                  </a:solidFill>
                </a:rPr>
                <a:t>de santé</a:t>
              </a:r>
            </a:p>
          </p:txBody>
        </p:sp>
      </p:grpSp>
      <p:pic>
        <p:nvPicPr>
          <p:cNvPr id="13" name="Picture 12">
            <a:extLst>
              <a:ext uri="{FF2B5EF4-FFF2-40B4-BE49-F238E27FC236}">
                <a16:creationId xmlns:a16="http://schemas.microsoft.com/office/drawing/2014/main" id="{D3985A6B-4C81-0FFD-CD54-8A2ACA96FBD0}"/>
              </a:ext>
            </a:extLst>
          </p:cNvPr>
          <p:cNvPicPr>
            <a:picLocks noChangeAspect="1"/>
          </p:cNvPicPr>
          <p:nvPr/>
        </p:nvPicPr>
        <p:blipFill>
          <a:blip r:embed="rId3"/>
          <a:stretch>
            <a:fillRect/>
          </a:stretch>
        </p:blipFill>
        <p:spPr>
          <a:xfrm>
            <a:off x="6030097" y="3241641"/>
            <a:ext cx="1855732" cy="2615461"/>
          </a:xfrm>
          <a:prstGeom prst="rect">
            <a:avLst/>
          </a:prstGeom>
        </p:spPr>
      </p:pic>
      <p:pic>
        <p:nvPicPr>
          <p:cNvPr id="4" name="Picture 2" descr="WHO-FR-C-H_th">
            <a:extLst>
              <a:ext uri="{FF2B5EF4-FFF2-40B4-BE49-F238E27FC236}">
                <a16:creationId xmlns:a16="http://schemas.microsoft.com/office/drawing/2014/main" id="{1C61318B-8E2B-9B39-2863-11322156C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528" y="6082391"/>
            <a:ext cx="2127183" cy="6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9481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480"/>
            <a:ext cx="7315200" cy="1623005"/>
          </a:xfrm>
        </p:spPr>
        <p:txBody>
          <a:bodyPr rtlCol="0">
            <a:noAutofit/>
          </a:bodyPr>
          <a:lstStyle/>
          <a:p>
            <a:pPr rtl="0"/>
            <a:r>
              <a:rPr lang="fr" sz="4200" b="1" dirty="0">
                <a:solidFill>
                  <a:schemeClr val="accent2"/>
                </a:solidFill>
              </a:rPr>
              <a:t>Diagnostic d’un trouble </a:t>
            </a:r>
            <a:br>
              <a:rPr lang="fr" sz="4200" b="1" dirty="0">
                <a:solidFill>
                  <a:schemeClr val="accent2"/>
                </a:solidFill>
              </a:rPr>
            </a:br>
            <a:r>
              <a:rPr lang="fr" sz="4200" b="1" dirty="0">
                <a:solidFill>
                  <a:schemeClr val="accent2"/>
                </a:solidFill>
              </a:rPr>
              <a:t>dépressif modéré à grave</a:t>
            </a:r>
          </a:p>
        </p:txBody>
      </p:sp>
      <p:sp>
        <p:nvSpPr>
          <p:cNvPr id="3" name="Subtitle 2"/>
          <p:cNvSpPr>
            <a:spLocks noGrp="1"/>
          </p:cNvSpPr>
          <p:nvPr>
            <p:ph idx="1"/>
          </p:nvPr>
        </p:nvSpPr>
        <p:spPr>
          <a:xfrm>
            <a:off x="197708" y="2400574"/>
            <a:ext cx="8705008" cy="3475443"/>
          </a:xfrm>
        </p:spPr>
        <p:txBody>
          <a:bodyPr lIns="90000" numCol="2" rtlCol="0">
            <a:noAutofit/>
          </a:bodyPr>
          <a:lstStyle/>
          <a:p>
            <a:pPr marL="520700" indent="-342900" algn="l" rtl="0">
              <a:spcBef>
                <a:spcPts val="300"/>
              </a:spcBef>
              <a:spcAft>
                <a:spcPts val="300"/>
              </a:spcAft>
              <a:buFont typeface="Arial" panose="020B0604020202020204" pitchFamily="34" charset="0"/>
              <a:buChar char="•"/>
            </a:pPr>
            <a:r>
              <a:rPr lang="en-GB" sz="1800" dirty="0">
                <a:solidFill>
                  <a:schemeClr val="tx1"/>
                </a:solidFill>
              </a:rPr>
              <a:t>u</a:t>
            </a:r>
            <a:r>
              <a:rPr lang="fr" sz="1800" dirty="0">
                <a:solidFill>
                  <a:schemeClr val="tx1"/>
                </a:solidFill>
              </a:rPr>
              <a:t>n état dépressif persistant </a:t>
            </a:r>
            <a:r>
              <a:rPr lang="fr" sz="1800" b="1" dirty="0">
                <a:solidFill>
                  <a:schemeClr val="tx1"/>
                </a:solidFill>
              </a:rPr>
              <a:t>OU</a:t>
            </a:r>
          </a:p>
          <a:p>
            <a:pPr marL="520700" indent="-342900">
              <a:spcBef>
                <a:spcPts val="300"/>
              </a:spcBef>
              <a:spcAft>
                <a:spcPts val="300"/>
              </a:spcAft>
            </a:pPr>
            <a:r>
              <a:rPr lang="fr" sz="1800" dirty="0">
                <a:solidFill>
                  <a:schemeClr val="tx1"/>
                </a:solidFill>
              </a:rPr>
              <a:t>une baisse marquée d’intérêt pour les activités ou de plaisir à les pratiquer, y compris celles qui lui plaisaient auparavant</a:t>
            </a:r>
            <a:endParaRPr lang="fr" sz="1800" b="1" dirty="0">
              <a:solidFill>
                <a:schemeClr val="tx1"/>
              </a:solidFill>
            </a:endParaRPr>
          </a:p>
          <a:p>
            <a:pPr marL="0" indent="0" algn="l" rtl="0">
              <a:spcBef>
                <a:spcPts val="300"/>
              </a:spcBef>
              <a:spcAft>
                <a:spcPts val="300"/>
              </a:spcAft>
              <a:buNone/>
            </a:pPr>
            <a:r>
              <a:rPr lang="fr" sz="1800" b="1" dirty="0">
                <a:solidFill>
                  <a:schemeClr val="tx1"/>
                </a:solidFill>
              </a:rPr>
              <a:t>ET</a:t>
            </a:r>
          </a:p>
          <a:p>
            <a:pPr marL="520700" indent="-342900" algn="l" rtl="0">
              <a:spcBef>
                <a:spcPts val="300"/>
              </a:spcBef>
              <a:spcAft>
                <a:spcPts val="300"/>
              </a:spcAft>
              <a:buFont typeface="Arial" panose="020B0604020202020204" pitchFamily="34" charset="0"/>
              <a:buChar char="•"/>
            </a:pPr>
            <a:r>
              <a:rPr lang="fr" sz="1800" dirty="0">
                <a:solidFill>
                  <a:schemeClr val="tx1"/>
                </a:solidFill>
              </a:rPr>
              <a:t>des difficultés à accomplir les tâches de la vie quotidienne</a:t>
            </a:r>
          </a:p>
          <a:p>
            <a:pPr marL="0" indent="0" algn="l" rtl="0">
              <a:spcBef>
                <a:spcPts val="300"/>
              </a:spcBef>
              <a:spcAft>
                <a:spcPts val="300"/>
              </a:spcAft>
              <a:buNone/>
            </a:pPr>
            <a:r>
              <a:rPr lang="fr" sz="1800" b="1" dirty="0">
                <a:solidFill>
                  <a:schemeClr val="tx1"/>
                </a:solidFill>
              </a:rPr>
              <a:t>ET </a:t>
            </a:r>
            <a:r>
              <a:rPr lang="fr" sz="1800" dirty="0">
                <a:solidFill>
                  <a:schemeClr val="tx1"/>
                </a:solidFill>
              </a:rPr>
              <a:t>plusieurs des symptômes suivants :</a:t>
            </a:r>
          </a:p>
          <a:p>
            <a:pPr marL="520700" indent="-342900" algn="l" rtl="0">
              <a:spcBef>
                <a:spcPts val="300"/>
              </a:spcBef>
              <a:spcAft>
                <a:spcPts val="300"/>
              </a:spcAft>
              <a:buFont typeface="Arial" panose="020B0604020202020204" pitchFamily="34" charset="0"/>
              <a:buChar char="•"/>
            </a:pPr>
            <a:r>
              <a:rPr lang="fr" sz="1800" dirty="0">
                <a:solidFill>
                  <a:schemeClr val="tx1"/>
                </a:solidFill>
              </a:rPr>
              <a:t>troubles du sommeil</a:t>
            </a:r>
          </a:p>
          <a:p>
            <a:pPr marL="520700" indent="-342900" algn="l" rtl="0">
              <a:spcBef>
                <a:spcPts val="300"/>
              </a:spcBef>
              <a:spcAft>
                <a:spcPts val="300"/>
              </a:spcAft>
              <a:buFont typeface="Arial" panose="020B0604020202020204" pitchFamily="34" charset="0"/>
              <a:buChar char="•"/>
            </a:pPr>
            <a:r>
              <a:rPr lang="fr-CH" sz="1800" dirty="0"/>
              <a:t>t</a:t>
            </a:r>
            <a:r>
              <a:rPr lang="fr" sz="1800" dirty="0"/>
              <a:t>roubles de </a:t>
            </a:r>
            <a:r>
              <a:rPr lang="fr" sz="1800" dirty="0">
                <a:solidFill>
                  <a:schemeClr val="tx1"/>
                </a:solidFill>
              </a:rPr>
              <a:t>l’appétit</a:t>
            </a:r>
          </a:p>
          <a:p>
            <a:pPr marL="520700" indent="-342900" algn="l" rtl="0">
              <a:spcBef>
                <a:spcPts val="300"/>
              </a:spcBef>
              <a:spcAft>
                <a:spcPts val="300"/>
              </a:spcAft>
              <a:buFont typeface="Arial" panose="020B0604020202020204" pitchFamily="34" charset="0"/>
              <a:buChar char="•"/>
            </a:pPr>
            <a:r>
              <a:rPr lang="fr" sz="1800" dirty="0">
                <a:solidFill>
                  <a:schemeClr val="tx1"/>
                </a:solidFill>
              </a:rPr>
              <a:t>sentiment de dévalorisation ou de culpabilité</a:t>
            </a:r>
          </a:p>
          <a:p>
            <a:pPr marL="520700" indent="-342900" algn="l" rtl="0">
              <a:spcBef>
                <a:spcPts val="300"/>
              </a:spcBef>
              <a:spcAft>
                <a:spcPts val="300"/>
              </a:spcAft>
              <a:buFont typeface="Arial" panose="020B0604020202020204" pitchFamily="34" charset="0"/>
              <a:buChar char="•"/>
            </a:pPr>
            <a:r>
              <a:rPr lang="fr" sz="1800" dirty="0"/>
              <a:t>f</a:t>
            </a:r>
            <a:r>
              <a:rPr lang="fr" sz="1800" dirty="0">
                <a:solidFill>
                  <a:schemeClr val="tx1"/>
                </a:solidFill>
              </a:rPr>
              <a:t>atigue, perte d’énergie</a:t>
            </a:r>
          </a:p>
          <a:p>
            <a:pPr marL="520700" indent="-342900">
              <a:spcBef>
                <a:spcPts val="300"/>
              </a:spcBef>
              <a:spcAft>
                <a:spcPts val="300"/>
              </a:spcAft>
            </a:pPr>
            <a:r>
              <a:rPr lang="fr" sz="1800" dirty="0">
                <a:solidFill>
                  <a:schemeClr val="tx1"/>
                </a:solidFill>
              </a:rPr>
              <a:t>aptitude réduite à se concentrer ou à maintenir son attention sur des tâches</a:t>
            </a:r>
          </a:p>
          <a:p>
            <a:pPr marL="520700" indent="-342900" algn="l" rtl="0">
              <a:spcBef>
                <a:spcPts val="300"/>
              </a:spcBef>
              <a:spcAft>
                <a:spcPts val="300"/>
              </a:spcAft>
              <a:buFont typeface="Arial" panose="020B0604020202020204" pitchFamily="34" charset="0"/>
              <a:buChar char="•"/>
            </a:pPr>
            <a:r>
              <a:rPr lang="fr" sz="1800" dirty="0">
                <a:solidFill>
                  <a:schemeClr val="tx1"/>
                </a:solidFill>
              </a:rPr>
              <a:t>indécision</a:t>
            </a:r>
          </a:p>
          <a:p>
            <a:pPr marL="520700" indent="-342900" algn="l" rtl="0">
              <a:spcBef>
                <a:spcPts val="300"/>
              </a:spcBef>
              <a:spcAft>
                <a:spcPts val="300"/>
              </a:spcAft>
              <a:buFont typeface="Arial" panose="020B0604020202020204" pitchFamily="34" charset="0"/>
              <a:buChar char="•"/>
            </a:pPr>
            <a:r>
              <a:rPr lang="fr" sz="1800" dirty="0"/>
              <a:t>a</a:t>
            </a:r>
            <a:r>
              <a:rPr lang="fr" sz="1800" dirty="0">
                <a:solidFill>
                  <a:schemeClr val="tx1"/>
                </a:solidFill>
              </a:rPr>
              <a:t>gitation observable</a:t>
            </a:r>
          </a:p>
          <a:p>
            <a:pPr marL="520700" indent="-342900" algn="l" rtl="0">
              <a:spcBef>
                <a:spcPts val="300"/>
              </a:spcBef>
              <a:spcAft>
                <a:spcPts val="300"/>
              </a:spcAft>
              <a:buFont typeface="Arial" panose="020B0604020202020204" pitchFamily="34" charset="0"/>
              <a:buChar char="•"/>
            </a:pPr>
            <a:r>
              <a:rPr lang="fr" sz="1800" dirty="0"/>
              <a:t>él</a:t>
            </a:r>
            <a:r>
              <a:rPr lang="fr" sz="1800" dirty="0">
                <a:solidFill>
                  <a:schemeClr val="tx1"/>
                </a:solidFill>
              </a:rPr>
              <a:t>ocution et mouvements plus lents que d’habitude</a:t>
            </a:r>
          </a:p>
          <a:p>
            <a:pPr marL="520700" indent="-342900" algn="l" rtl="0">
              <a:spcBef>
                <a:spcPts val="300"/>
              </a:spcBef>
              <a:spcAft>
                <a:spcPts val="300"/>
              </a:spcAft>
              <a:buFont typeface="Arial" panose="020B0604020202020204" pitchFamily="34" charset="0"/>
              <a:buChar char="•"/>
            </a:pPr>
            <a:r>
              <a:rPr lang="fr" sz="1800" dirty="0"/>
              <a:t>s</a:t>
            </a:r>
            <a:r>
              <a:rPr lang="fr" sz="1800" dirty="0">
                <a:solidFill>
                  <a:schemeClr val="tx1"/>
                </a:solidFill>
              </a:rPr>
              <a:t>entiment de désespoir pour l’avenir</a:t>
            </a:r>
          </a:p>
          <a:p>
            <a:pPr marL="520700" indent="-342900" algn="l" rtl="0">
              <a:spcBef>
                <a:spcPts val="300"/>
              </a:spcBef>
              <a:spcAft>
                <a:spcPts val="300"/>
              </a:spcAft>
              <a:buFont typeface="Arial" panose="020B0604020202020204" pitchFamily="34" charset="0"/>
              <a:buChar char="•"/>
            </a:pPr>
            <a:r>
              <a:rPr lang="fr" sz="1800" dirty="0"/>
              <a:t>p</a:t>
            </a:r>
            <a:r>
              <a:rPr lang="fr" sz="1800" dirty="0">
                <a:solidFill>
                  <a:schemeClr val="tx1"/>
                </a:solidFill>
              </a:rPr>
              <a:t>ensées ou actes suicidaires</a:t>
            </a: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10</a:t>
            </a:fld>
            <a:endParaRPr lang="en-GB"/>
          </a:p>
        </p:txBody>
      </p:sp>
      <p:sp>
        <p:nvSpPr>
          <p:cNvPr id="5" name="Oval 4">
            <a:extLst>
              <a:ext uri="{FF2B5EF4-FFF2-40B4-BE49-F238E27FC236}">
                <a16:creationId xmlns:a16="http://schemas.microsoft.com/office/drawing/2014/main" id="{2167186F-4320-4079-8A0E-1A2468AE7F68}"/>
              </a:ext>
            </a:extLst>
          </p:cNvPr>
          <p:cNvSpPr/>
          <p:nvPr/>
        </p:nvSpPr>
        <p:spPr>
          <a:xfrm rot="936044">
            <a:off x="6498209" y="970805"/>
            <a:ext cx="2461462" cy="86636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i="1" dirty="0">
                <a:solidFill>
                  <a:schemeClr val="tx1"/>
                </a:solidFill>
              </a:rPr>
              <a:t>Manuel clinique</a:t>
            </a:r>
            <a:r>
              <a:rPr lang="fr" dirty="0">
                <a:solidFill>
                  <a:schemeClr val="tx1"/>
                </a:solidFill>
              </a:rPr>
              <a:t>, p. 76-77</a:t>
            </a:r>
          </a:p>
        </p:txBody>
      </p:sp>
      <p:sp>
        <p:nvSpPr>
          <p:cNvPr id="6" name="TextBox 5">
            <a:extLst>
              <a:ext uri="{FF2B5EF4-FFF2-40B4-BE49-F238E27FC236}">
                <a16:creationId xmlns:a16="http://schemas.microsoft.com/office/drawing/2014/main" id="{A08A7FC4-F281-CD47-95C8-9CFE653067D5}"/>
              </a:ext>
            </a:extLst>
          </p:cNvPr>
          <p:cNvSpPr txBox="1"/>
          <p:nvPr/>
        </p:nvSpPr>
        <p:spPr>
          <a:xfrm>
            <a:off x="197708" y="1569577"/>
            <a:ext cx="8561269" cy="830997"/>
          </a:xfrm>
          <a:prstGeom prst="rect">
            <a:avLst/>
          </a:prstGeom>
          <a:noFill/>
        </p:spPr>
        <p:txBody>
          <a:bodyPr wrap="square" rtlCol="0">
            <a:spAutoFit/>
          </a:bodyPr>
          <a:lstStyle/>
          <a:p>
            <a:pPr rtl="0"/>
            <a:endParaRPr lang="fr" sz="2400" b="1" dirty="0"/>
          </a:p>
          <a:p>
            <a:pPr rtl="0"/>
            <a:r>
              <a:rPr lang="fr" sz="2400" b="1" dirty="0"/>
              <a:t>Au cours des deux dernières semaines, la patiente a-t-elle eu...</a:t>
            </a:r>
          </a:p>
        </p:txBody>
      </p:sp>
      <p:sp>
        <p:nvSpPr>
          <p:cNvPr id="7" name="Footer Placeholder 4">
            <a:extLst>
              <a:ext uri="{FF2B5EF4-FFF2-40B4-BE49-F238E27FC236}">
                <a16:creationId xmlns:a16="http://schemas.microsoft.com/office/drawing/2014/main" id="{D149F85D-DE07-DE18-827D-0C87ABE3956E}"/>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65960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451"/>
            <a:ext cx="9144000" cy="1558067"/>
          </a:xfrm>
        </p:spPr>
        <p:txBody>
          <a:bodyPr rtlCol="0">
            <a:noAutofit/>
          </a:bodyPr>
          <a:lstStyle/>
          <a:p>
            <a:pPr rtl="0"/>
            <a:r>
              <a:rPr lang="fr" sz="4200" b="1" dirty="0">
                <a:solidFill>
                  <a:schemeClr val="accent2"/>
                </a:solidFill>
              </a:rPr>
              <a:t>Prise en charge des troubles dépressifs modérés à graves</a:t>
            </a:r>
          </a:p>
        </p:txBody>
      </p:sp>
      <p:sp>
        <p:nvSpPr>
          <p:cNvPr id="3" name="Subtitle 2"/>
          <p:cNvSpPr>
            <a:spLocks noGrp="1"/>
          </p:cNvSpPr>
          <p:nvPr>
            <p:ph idx="1"/>
          </p:nvPr>
        </p:nvSpPr>
        <p:spPr>
          <a:xfrm>
            <a:off x="247777" y="1801972"/>
            <a:ext cx="8636732" cy="4104558"/>
          </a:xfrm>
        </p:spPr>
        <p:txBody>
          <a:bodyPr vert="horz" lIns="90000" tIns="45720" rIns="91440" bIns="45720" rtlCol="0" anchor="t">
            <a:noAutofit/>
          </a:bodyPr>
          <a:lstStyle/>
          <a:p>
            <a:pPr marL="635000" indent="-457200" algn="l" rtl="0">
              <a:spcBef>
                <a:spcPts val="0"/>
              </a:spcBef>
              <a:buFont typeface="+mj-lt"/>
              <a:buAutoNum type="arabicPeriod"/>
            </a:pPr>
            <a:r>
              <a:rPr lang="fr" sz="2000" dirty="0">
                <a:solidFill>
                  <a:schemeClr val="tx1"/>
                </a:solidFill>
              </a:rPr>
              <a:t>Soutien psychologique</a:t>
            </a:r>
            <a:endParaRPr lang="en-US" sz="2000" b="1" dirty="0">
              <a:solidFill>
                <a:schemeClr val="tx1"/>
              </a:solidFill>
            </a:endParaRPr>
          </a:p>
          <a:p>
            <a:pPr marL="1031875" indent="-342900" algn="l" defTabSz="1033463" rtl="0">
              <a:spcBef>
                <a:spcPts val="0"/>
              </a:spcBef>
              <a:buFont typeface="Arial" panose="020B0604020202020204" pitchFamily="34" charset="0"/>
              <a:buChar char="•"/>
            </a:pPr>
            <a:r>
              <a:rPr lang="fr" sz="2000" dirty="0">
                <a:solidFill>
                  <a:schemeClr val="tx1"/>
                </a:solidFill>
              </a:rPr>
              <a:t>Expliquer ceci à la patiente : « La dépression est une affection très répandue. Elle peut arriver à tout le monde. Ce n’est pas de votre faute. »</a:t>
            </a:r>
          </a:p>
          <a:p>
            <a:pPr marL="1031875" indent="-342900" algn="l" defTabSz="1033463" rtl="0">
              <a:spcBef>
                <a:spcPts val="0"/>
              </a:spcBef>
              <a:buFont typeface="Arial" panose="020B0604020202020204" pitchFamily="34" charset="0"/>
              <a:buChar char="•"/>
            </a:pPr>
            <a:r>
              <a:rPr lang="fr" sz="2000" dirty="0"/>
              <a:t>Suggérer des activités susceptibles de remonter le moral de la survivante.</a:t>
            </a:r>
            <a:endParaRPr lang="fr" sz="2000" dirty="0">
              <a:ea typeface="Calibri"/>
              <a:cs typeface="Calibri"/>
            </a:endParaRPr>
          </a:p>
          <a:p>
            <a:pPr marL="1031875" indent="-342900" algn="l" defTabSz="1033463" rtl="0">
              <a:spcBef>
                <a:spcPts val="0"/>
              </a:spcBef>
              <a:spcAft>
                <a:spcPts val="600"/>
              </a:spcAft>
              <a:buFont typeface="Arial" panose="020B0604020202020204" pitchFamily="34" charset="0"/>
              <a:buChar char="•"/>
            </a:pPr>
            <a:r>
              <a:rPr lang="fr" sz="2000" dirty="0">
                <a:solidFill>
                  <a:schemeClr val="tx1"/>
                </a:solidFill>
              </a:rPr>
              <a:t>« Si vous remarquez que vous pensez à vous faire du mal ou à vous suicider, ne passez pas à l’acte. Dites-le plutôt à une personne de confiance et venez immédiatement demander de l’aide ». </a:t>
            </a:r>
          </a:p>
          <a:p>
            <a:pPr marL="635000" indent="-457200" algn="l" rtl="0">
              <a:spcBef>
                <a:spcPts val="0"/>
              </a:spcBef>
              <a:spcAft>
                <a:spcPts val="600"/>
              </a:spcAft>
              <a:buFont typeface="+mj-lt"/>
              <a:buAutoNum type="arabicPeriod" startAt="2"/>
            </a:pPr>
            <a:r>
              <a:rPr lang="fr" sz="2000" dirty="0">
                <a:solidFill>
                  <a:schemeClr val="tx1"/>
                </a:solidFill>
              </a:rPr>
              <a:t>Renforcer le </a:t>
            </a:r>
            <a:r>
              <a:rPr lang="fr" sz="2000" b="1" dirty="0">
                <a:solidFill>
                  <a:schemeClr val="tx1"/>
                </a:solidFill>
              </a:rPr>
              <a:t>soutien social</a:t>
            </a:r>
            <a:r>
              <a:rPr lang="fr" sz="2000" dirty="0">
                <a:solidFill>
                  <a:schemeClr val="tx1"/>
                </a:solidFill>
              </a:rPr>
              <a:t> à la patiente et lui apprendre à </a:t>
            </a:r>
            <a:r>
              <a:rPr lang="fr" sz="2000" b="1" dirty="0">
                <a:solidFill>
                  <a:schemeClr val="tx1"/>
                </a:solidFill>
              </a:rPr>
              <a:t>gérer le stress</a:t>
            </a:r>
            <a:r>
              <a:rPr lang="fr" sz="2000" dirty="0">
                <a:solidFill>
                  <a:schemeClr val="tx1"/>
                </a:solidFill>
              </a:rPr>
              <a:t>.</a:t>
            </a:r>
            <a:endParaRPr lang="en-US" sz="2000" dirty="0">
              <a:solidFill>
                <a:schemeClr val="tx1"/>
              </a:solidFill>
            </a:endParaRPr>
          </a:p>
          <a:p>
            <a:pPr marL="635000" indent="-457200" algn="l" rtl="0">
              <a:spcBef>
                <a:spcPts val="0"/>
              </a:spcBef>
              <a:spcAft>
                <a:spcPts val="600"/>
              </a:spcAft>
              <a:buFont typeface="+mj-lt"/>
              <a:buAutoNum type="arabicPeriod" startAt="2"/>
            </a:pPr>
            <a:r>
              <a:rPr lang="fr" sz="2000" dirty="0">
                <a:solidFill>
                  <a:schemeClr val="tx1"/>
                </a:solidFill>
              </a:rPr>
              <a:t>Envisager d’orienter la patiente vers des </a:t>
            </a:r>
            <a:r>
              <a:rPr lang="fr" sz="2000" b="1" dirty="0">
                <a:solidFill>
                  <a:schemeClr val="tx1"/>
                </a:solidFill>
              </a:rPr>
              <a:t>traitements psychologiques brefs et structurés</a:t>
            </a:r>
            <a:r>
              <a:rPr lang="fr" sz="2000" dirty="0">
                <a:solidFill>
                  <a:schemeClr val="tx1"/>
                </a:solidFill>
              </a:rPr>
              <a:t>, s’ils sont disponibles.</a:t>
            </a:r>
          </a:p>
          <a:p>
            <a:pPr marL="635000" indent="-457200" algn="l" rtl="0">
              <a:spcBef>
                <a:spcPts val="0"/>
              </a:spcBef>
              <a:spcAft>
                <a:spcPts val="600"/>
              </a:spcAft>
              <a:buFont typeface="+mj-lt"/>
              <a:buAutoNum type="arabicPeriod" startAt="2"/>
            </a:pPr>
            <a:r>
              <a:rPr lang="fr" sz="2000" dirty="0">
                <a:solidFill>
                  <a:schemeClr val="tx1"/>
                </a:solidFill>
              </a:rPr>
              <a:t>Ne prescrire d’antidépresseurs que si vous êtes formé</a:t>
            </a:r>
            <a:r>
              <a:rPr lang="en-GB" sz="2000" dirty="0">
                <a:effectLst/>
                <a:ea typeface="Times New Roman" panose="02020603050405020304" pitchFamily="18" charset="0"/>
                <a:cs typeface="Times New Roman" panose="02020603050405020304" pitchFamily="18" charset="0"/>
              </a:rPr>
              <a:t>·</a:t>
            </a:r>
            <a:r>
              <a:rPr lang="fr" sz="2000" dirty="0">
                <a:solidFill>
                  <a:schemeClr val="tx1"/>
                </a:solidFill>
              </a:rPr>
              <a:t>e à leur utilisation.</a:t>
            </a:r>
          </a:p>
          <a:p>
            <a:pPr marL="635000" indent="-457200" algn="l" rtl="0">
              <a:spcBef>
                <a:spcPts val="0"/>
              </a:spcBef>
              <a:spcAft>
                <a:spcPts val="600"/>
              </a:spcAft>
              <a:buFont typeface="+mj-lt"/>
              <a:buAutoNum type="arabicPeriod" startAt="2"/>
            </a:pPr>
            <a:r>
              <a:rPr lang="fr" sz="2000" dirty="0">
                <a:solidFill>
                  <a:schemeClr val="tx1"/>
                </a:solidFill>
              </a:rPr>
              <a:t>Assurer un </a:t>
            </a:r>
            <a:r>
              <a:rPr lang="fr" sz="2000" b="1" dirty="0">
                <a:solidFill>
                  <a:schemeClr val="tx1"/>
                </a:solidFill>
              </a:rPr>
              <a:t>suivi régulier</a:t>
            </a:r>
            <a:r>
              <a:rPr lang="fr" sz="2000" dirty="0">
                <a:solidFill>
                  <a:schemeClr val="tx1"/>
                </a:solidFill>
              </a:rPr>
              <a:t>.</a:t>
            </a:r>
            <a:endParaRPr lang="en-US" sz="2000" dirty="0">
              <a:solidFill>
                <a:schemeClr val="tx1"/>
              </a:solidFill>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11</a:t>
            </a:fld>
            <a:endParaRPr lang="en-GB"/>
          </a:p>
        </p:txBody>
      </p:sp>
      <p:sp>
        <p:nvSpPr>
          <p:cNvPr id="5" name="Footer Placeholder 4">
            <a:extLst>
              <a:ext uri="{FF2B5EF4-FFF2-40B4-BE49-F238E27FC236}">
                <a16:creationId xmlns:a16="http://schemas.microsoft.com/office/drawing/2014/main" id="{0615AD4F-6FAD-8F3B-2FE5-331595A5FF47}"/>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564526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223"/>
            <a:ext cx="9144000" cy="1391015"/>
          </a:xfrm>
        </p:spPr>
        <p:txBody>
          <a:bodyPr rtlCol="0">
            <a:noAutofit/>
          </a:bodyPr>
          <a:lstStyle/>
          <a:p>
            <a:pPr rtl="0"/>
            <a:r>
              <a:rPr lang="fr" sz="4200" b="1" dirty="0">
                <a:solidFill>
                  <a:schemeClr val="accent2"/>
                </a:solidFill>
              </a:rPr>
              <a:t>Diagnostic de l’état de stress post-traumatique (ESPT)</a:t>
            </a:r>
          </a:p>
        </p:txBody>
      </p:sp>
      <p:sp>
        <p:nvSpPr>
          <p:cNvPr id="3" name="Subtitle 2"/>
          <p:cNvSpPr>
            <a:spLocks noGrp="1"/>
          </p:cNvSpPr>
          <p:nvPr>
            <p:ph idx="1"/>
          </p:nvPr>
        </p:nvSpPr>
        <p:spPr>
          <a:xfrm>
            <a:off x="142102" y="1532238"/>
            <a:ext cx="8859795" cy="4419525"/>
          </a:xfrm>
        </p:spPr>
        <p:txBody>
          <a:bodyPr vert="horz" lIns="90000" tIns="45720" rIns="91440" bIns="45720" rtlCol="0" anchor="t">
            <a:noAutofit/>
          </a:bodyPr>
          <a:lstStyle/>
          <a:p>
            <a:pPr algn="l" rtl="0">
              <a:lnSpc>
                <a:spcPct val="100000"/>
              </a:lnSpc>
              <a:spcBef>
                <a:spcPts val="0"/>
              </a:spcBef>
            </a:pPr>
            <a:r>
              <a:rPr lang="fr" sz="1800" dirty="0">
                <a:solidFill>
                  <a:schemeClr val="tx1"/>
                </a:solidFill>
              </a:rPr>
              <a:t>Une personne en ESPT peut présenter des </a:t>
            </a:r>
            <a:r>
              <a:rPr lang="fr" sz="1800" b="1" dirty="0">
                <a:solidFill>
                  <a:schemeClr val="tx1"/>
                </a:solidFill>
              </a:rPr>
              <a:t>symptômes non spécifiques </a:t>
            </a:r>
            <a:r>
              <a:rPr lang="fr" sz="1800" dirty="0">
                <a:solidFill>
                  <a:schemeClr val="tx1"/>
                </a:solidFill>
              </a:rPr>
              <a:t>:</a:t>
            </a:r>
          </a:p>
          <a:p>
            <a:pPr marL="509270" indent="-342900" algn="l" rtl="0">
              <a:lnSpc>
                <a:spcPct val="100000"/>
              </a:lnSpc>
              <a:spcBef>
                <a:spcPts val="0"/>
              </a:spcBef>
              <a:buFont typeface="Arial" panose="020B0604020202020204" pitchFamily="34" charset="0"/>
              <a:buChar char="•"/>
            </a:pPr>
            <a:r>
              <a:rPr lang="fr" sz="1800" dirty="0">
                <a:solidFill>
                  <a:schemeClr val="tx1"/>
                </a:solidFill>
              </a:rPr>
              <a:t>troubles du sommeil (par exemple insomnies)</a:t>
            </a:r>
            <a:endParaRPr lang="fr" sz="1800" dirty="0">
              <a:solidFill>
                <a:schemeClr val="tx1"/>
              </a:solidFill>
              <a:ea typeface="Calibri" panose="020F0502020204030204"/>
              <a:cs typeface="Calibri" panose="020F0502020204030204"/>
            </a:endParaRPr>
          </a:p>
          <a:p>
            <a:pPr marL="509270" indent="-342900" algn="l" rtl="0">
              <a:lnSpc>
                <a:spcPct val="100000"/>
              </a:lnSpc>
              <a:spcBef>
                <a:spcPts val="0"/>
              </a:spcBef>
              <a:buFont typeface="Arial" panose="020B0604020202020204" pitchFamily="34" charset="0"/>
              <a:buChar char="•"/>
            </a:pPr>
            <a:r>
              <a:rPr lang="fr" sz="1800" dirty="0">
                <a:solidFill>
                  <a:schemeClr val="tx1"/>
                </a:solidFill>
              </a:rPr>
              <a:t>irritabilité, anxiété persistante ou état dépressif</a:t>
            </a:r>
            <a:endParaRPr lang="fr" sz="1800" dirty="0">
              <a:solidFill>
                <a:schemeClr val="tx1"/>
              </a:solidFill>
              <a:ea typeface="Calibri" panose="020F0502020204030204"/>
              <a:cs typeface="Calibri" panose="020F0502020204030204"/>
            </a:endParaRPr>
          </a:p>
          <a:p>
            <a:pPr marL="509270" indent="-342900" algn="l" rtl="0">
              <a:lnSpc>
                <a:spcPct val="100000"/>
              </a:lnSpc>
              <a:spcBef>
                <a:spcPts val="0"/>
              </a:spcBef>
              <a:buFont typeface="Arial" panose="020B0604020202020204" pitchFamily="34" charset="0"/>
              <a:buChar char="•"/>
            </a:pPr>
            <a:r>
              <a:rPr lang="fr" sz="1800" dirty="0">
                <a:solidFill>
                  <a:schemeClr val="tx1"/>
                </a:solidFill>
              </a:rPr>
              <a:t>symptômes physiques persistants multiples, sans cause physique évidente </a:t>
            </a:r>
            <a:br>
              <a:rPr lang="en-US" sz="1800" dirty="0">
                <a:solidFill>
                  <a:schemeClr val="tx1"/>
                </a:solidFill>
              </a:rPr>
            </a:br>
            <a:r>
              <a:rPr lang="fr" sz="1800" dirty="0">
                <a:solidFill>
                  <a:schemeClr val="tx1"/>
                </a:solidFill>
              </a:rPr>
              <a:t>(par exemple maux de tête, tachycardie).</a:t>
            </a:r>
            <a:endParaRPr lang="fr" sz="1800" dirty="0">
              <a:solidFill>
                <a:schemeClr val="tx1"/>
              </a:solidFill>
              <a:ea typeface="Calibri" panose="020F0502020204030204"/>
              <a:cs typeface="Calibri" panose="020F0502020204030204"/>
            </a:endParaRPr>
          </a:p>
          <a:p>
            <a:pPr algn="l" rtl="0">
              <a:lnSpc>
                <a:spcPct val="100000"/>
              </a:lnSpc>
              <a:spcBef>
                <a:spcPts val="0"/>
              </a:spcBef>
            </a:pPr>
            <a:r>
              <a:rPr lang="fr" sz="1800" dirty="0">
                <a:solidFill>
                  <a:schemeClr val="tx1"/>
                </a:solidFill>
              </a:rPr>
              <a:t> Lors d’un interrogatoire plus poussé, la patiente peut mentionner des</a:t>
            </a:r>
            <a:r>
              <a:rPr lang="fr" sz="1800" b="1" dirty="0">
                <a:solidFill>
                  <a:schemeClr val="tx1"/>
                </a:solidFill>
              </a:rPr>
              <a:t> symptômes caractéristiques d’un ESPT</a:t>
            </a:r>
            <a:r>
              <a:rPr lang="fr" sz="1800" dirty="0">
                <a:solidFill>
                  <a:schemeClr val="tx1"/>
                </a:solidFill>
              </a:rPr>
              <a:t> :</a:t>
            </a:r>
          </a:p>
          <a:p>
            <a:pPr marL="509270" indent="-342900" algn="l" rtl="0">
              <a:lnSpc>
                <a:spcPct val="100000"/>
              </a:lnSpc>
              <a:spcBef>
                <a:spcPts val="0"/>
              </a:spcBef>
              <a:buFont typeface="Arial" panose="020B0604020202020204" pitchFamily="34" charset="0"/>
              <a:buChar char="•"/>
            </a:pPr>
            <a:r>
              <a:rPr lang="fr" sz="1800" b="1" dirty="0"/>
              <a:t>i</a:t>
            </a:r>
            <a:r>
              <a:rPr lang="fr" sz="1800" b="1" dirty="0">
                <a:solidFill>
                  <a:schemeClr val="tx1"/>
                </a:solidFill>
              </a:rPr>
              <a:t>ntrusion : </a:t>
            </a:r>
            <a:r>
              <a:rPr lang="fr" sz="1800" dirty="0">
                <a:solidFill>
                  <a:schemeClr val="tx1"/>
                </a:solidFill>
              </a:rPr>
              <a:t>souvenirs récurrents et involontaires de la violence</a:t>
            </a:r>
            <a:endParaRPr lang="fr" sz="1800" dirty="0">
              <a:solidFill>
                <a:schemeClr val="tx1"/>
              </a:solidFill>
              <a:ea typeface="Calibri" panose="020F0502020204030204"/>
              <a:cs typeface="Calibri" panose="020F0502020204030204"/>
            </a:endParaRPr>
          </a:p>
          <a:p>
            <a:pPr marL="509270" indent="-342900" algn="l" rtl="0">
              <a:lnSpc>
                <a:spcPct val="100000"/>
              </a:lnSpc>
              <a:spcBef>
                <a:spcPts val="0"/>
              </a:spcBef>
              <a:buFont typeface="Arial" panose="020B0604020202020204" pitchFamily="34" charset="0"/>
              <a:buChar char="•"/>
            </a:pPr>
            <a:r>
              <a:rPr lang="fr" sz="1800" b="1" dirty="0">
                <a:solidFill>
                  <a:schemeClr val="tx1"/>
                </a:solidFill>
              </a:rPr>
              <a:t>évitement : </a:t>
            </a:r>
            <a:r>
              <a:rPr lang="fr" sz="1800" dirty="0">
                <a:solidFill>
                  <a:schemeClr val="tx1"/>
                </a:solidFill>
              </a:rPr>
              <a:t>évitement délibéré des pensées, des souvenirs, des activités ou des situations qui rappellent à la patiente la violence qu’elle a subie</a:t>
            </a:r>
            <a:endParaRPr lang="fr" sz="1800" dirty="0">
              <a:solidFill>
                <a:schemeClr val="tx1"/>
              </a:solidFill>
              <a:ea typeface="Calibri" panose="020F0502020204030204"/>
              <a:cs typeface="Calibri" panose="020F0502020204030204"/>
            </a:endParaRPr>
          </a:p>
          <a:p>
            <a:pPr marL="509270" indent="-342900" algn="l" rtl="0">
              <a:lnSpc>
                <a:spcPct val="100000"/>
              </a:lnSpc>
              <a:spcBef>
                <a:spcPts val="0"/>
              </a:spcBef>
              <a:buFont typeface="Arial" panose="020B0604020202020204" pitchFamily="34" charset="0"/>
              <a:buChar char="•"/>
            </a:pPr>
            <a:r>
              <a:rPr lang="fr" sz="1800" b="1" dirty="0">
                <a:solidFill>
                  <a:schemeClr val="tx1"/>
                </a:solidFill>
              </a:rPr>
              <a:t>sentiment exacerbé de danger imminent</a:t>
            </a:r>
            <a:r>
              <a:rPr lang="fr" sz="1800" dirty="0">
                <a:solidFill>
                  <a:schemeClr val="tx1"/>
                </a:solidFill>
              </a:rPr>
              <a:t>, par exemple une préoccupation et une vigilance excessives face au danger ou des réactions fortes à des mouvements soudains et inattendus</a:t>
            </a:r>
            <a:endParaRPr lang="fr" sz="1800" dirty="0">
              <a:solidFill>
                <a:schemeClr val="tx1"/>
              </a:solidFill>
              <a:ea typeface="Calibri" panose="020F0502020204030204"/>
              <a:cs typeface="Calibri" panose="020F0502020204030204"/>
            </a:endParaRPr>
          </a:p>
          <a:p>
            <a:pPr marL="509270" indent="-342900" algn="l" rtl="0">
              <a:lnSpc>
                <a:spcPct val="100000"/>
              </a:lnSpc>
              <a:spcBef>
                <a:spcPts val="0"/>
              </a:spcBef>
              <a:buFont typeface="Arial" panose="020B0604020202020204" pitchFamily="34" charset="0"/>
              <a:buChar char="•"/>
            </a:pPr>
            <a:r>
              <a:rPr lang="fr" sz="1800" b="1" dirty="0">
                <a:solidFill>
                  <a:schemeClr val="tx1"/>
                </a:solidFill>
              </a:rPr>
              <a:t>difficultés à accomplir des tâches de la vie quotidienne</a:t>
            </a:r>
            <a:endParaRPr lang="en-US" sz="1800" dirty="0">
              <a:solidFill>
                <a:schemeClr val="tx1"/>
              </a:solidFill>
              <a:ea typeface="Calibri" panose="020F0502020204030204"/>
              <a:cs typeface="Calibri" panose="020F0502020204030204"/>
            </a:endParaRPr>
          </a:p>
          <a:p>
            <a:pPr>
              <a:lnSpc>
                <a:spcPct val="100000"/>
              </a:lnSpc>
              <a:spcBef>
                <a:spcPts val="0"/>
              </a:spcBef>
            </a:pPr>
            <a:r>
              <a:rPr lang="fr" sz="1800" dirty="0"/>
              <a:t>Si ces quatre symptômes sont présents </a:t>
            </a:r>
            <a:r>
              <a:rPr lang="fr" sz="1800" b="1" dirty="0"/>
              <a:t>environ un mois après que la patiente a été victime de violence</a:t>
            </a:r>
            <a:r>
              <a:rPr lang="fr" sz="1800" dirty="0"/>
              <a:t>, il est probable qu’elle est en ESPT.</a:t>
            </a:r>
            <a:endParaRPr lang="fr" sz="1800" dirty="0">
              <a:ea typeface="Calibri"/>
              <a:cs typeface="Calibri"/>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12</a:t>
            </a:fld>
            <a:endParaRPr lang="en-GB"/>
          </a:p>
        </p:txBody>
      </p:sp>
      <p:sp>
        <p:nvSpPr>
          <p:cNvPr id="6" name="Oval 5">
            <a:extLst>
              <a:ext uri="{FF2B5EF4-FFF2-40B4-BE49-F238E27FC236}">
                <a16:creationId xmlns:a16="http://schemas.microsoft.com/office/drawing/2014/main" id="{A9FFAE14-7EE6-45B0-8597-E52A8EFB5F5B}"/>
              </a:ext>
            </a:extLst>
          </p:cNvPr>
          <p:cNvSpPr/>
          <p:nvPr/>
        </p:nvSpPr>
        <p:spPr>
          <a:xfrm rot="1112531">
            <a:off x="7012269" y="953554"/>
            <a:ext cx="2016224" cy="98157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i="1" dirty="0">
                <a:solidFill>
                  <a:schemeClr val="tx1"/>
                </a:solidFill>
              </a:rPr>
              <a:t>Manuel clinique</a:t>
            </a:r>
            <a:r>
              <a:rPr lang="fr" dirty="0">
                <a:solidFill>
                  <a:schemeClr val="tx1"/>
                </a:solidFill>
              </a:rPr>
              <a:t>,</a:t>
            </a:r>
          </a:p>
          <a:p>
            <a:pPr algn="ctr" rtl="0"/>
            <a:r>
              <a:rPr lang="fr" dirty="0">
                <a:solidFill>
                  <a:schemeClr val="tx1"/>
                </a:solidFill>
              </a:rPr>
              <a:t>p. 81-82</a:t>
            </a:r>
          </a:p>
        </p:txBody>
      </p:sp>
      <p:sp>
        <p:nvSpPr>
          <p:cNvPr id="5" name="Footer Placeholder 4">
            <a:extLst>
              <a:ext uri="{FF2B5EF4-FFF2-40B4-BE49-F238E27FC236}">
                <a16:creationId xmlns:a16="http://schemas.microsoft.com/office/drawing/2014/main" id="{3D59EB45-E6CE-3992-0880-037752741E76}"/>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147800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1837"/>
            <a:ext cx="9143999" cy="1004373"/>
          </a:xfrm>
        </p:spPr>
        <p:txBody>
          <a:bodyPr rtlCol="0">
            <a:noAutofit/>
          </a:bodyPr>
          <a:lstStyle/>
          <a:p>
            <a:pPr rtl="0"/>
            <a:r>
              <a:rPr lang="fr" b="1" dirty="0">
                <a:solidFill>
                  <a:schemeClr val="accent2"/>
                </a:solidFill>
              </a:rPr>
              <a:t>Prise en charge de l’ESPT</a:t>
            </a:r>
          </a:p>
        </p:txBody>
      </p:sp>
      <p:sp>
        <p:nvSpPr>
          <p:cNvPr id="4" name="Subtitle 2"/>
          <p:cNvSpPr>
            <a:spLocks noGrp="1"/>
          </p:cNvSpPr>
          <p:nvPr>
            <p:ph idx="1"/>
          </p:nvPr>
        </p:nvSpPr>
        <p:spPr>
          <a:xfrm>
            <a:off x="160638" y="1425938"/>
            <a:ext cx="8822724" cy="4277972"/>
          </a:xfrm>
        </p:spPr>
        <p:txBody>
          <a:bodyPr lIns="90000" rtlCol="0">
            <a:noAutofit/>
          </a:bodyPr>
          <a:lstStyle/>
          <a:p>
            <a:pPr marL="313200" indent="-313200" algn="l" rtl="0">
              <a:lnSpc>
                <a:spcPct val="100000"/>
              </a:lnSpc>
              <a:spcBef>
                <a:spcPts val="0"/>
              </a:spcBef>
              <a:spcAft>
                <a:spcPts val="400"/>
              </a:spcAft>
              <a:buSzPct val="90000"/>
              <a:buFont typeface="+mj-lt"/>
              <a:buAutoNum type="arabicPeriod"/>
            </a:pPr>
            <a:r>
              <a:rPr lang="fr" sz="2000" b="1" dirty="0">
                <a:solidFill>
                  <a:schemeClr val="tx1"/>
                </a:solidFill>
              </a:rPr>
              <a:t>Familiariser la patiente avec l’ESPT : </a:t>
            </a:r>
            <a:r>
              <a:rPr lang="fr" sz="2000" dirty="0">
                <a:solidFill>
                  <a:schemeClr val="tx1"/>
                </a:solidFill>
              </a:rPr>
              <a:t>sentiments communs, peurs, souvenirs, problèmes physiques et rôle du traitement, notamment. </a:t>
            </a:r>
          </a:p>
          <a:p>
            <a:pPr marL="313200" indent="-313200" algn="l" rtl="0">
              <a:lnSpc>
                <a:spcPct val="100000"/>
              </a:lnSpc>
              <a:spcBef>
                <a:spcPts val="0"/>
              </a:spcBef>
              <a:spcAft>
                <a:spcPts val="400"/>
              </a:spcAft>
              <a:buSzPct val="90000"/>
              <a:buFont typeface="+mj-lt"/>
              <a:buAutoNum type="arabicPeriod"/>
            </a:pPr>
            <a:r>
              <a:rPr lang="fr" sz="2000" dirty="0">
                <a:solidFill>
                  <a:schemeClr val="tx1"/>
                </a:solidFill>
              </a:rPr>
              <a:t>Renforcer le </a:t>
            </a:r>
            <a:r>
              <a:rPr lang="fr" sz="2000" b="1" dirty="0">
                <a:solidFill>
                  <a:schemeClr val="tx1"/>
                </a:solidFill>
              </a:rPr>
              <a:t>soutien social</a:t>
            </a:r>
            <a:r>
              <a:rPr lang="fr" sz="2000" dirty="0">
                <a:solidFill>
                  <a:schemeClr val="tx1"/>
                </a:solidFill>
              </a:rPr>
              <a:t> et apprendre à la patiente à </a:t>
            </a:r>
            <a:r>
              <a:rPr lang="fr" sz="2000" b="1" dirty="0">
                <a:solidFill>
                  <a:schemeClr val="tx1"/>
                </a:solidFill>
              </a:rPr>
              <a:t>gérer le stress.</a:t>
            </a:r>
          </a:p>
          <a:p>
            <a:pPr marL="313200" indent="-313200" algn="l" rtl="0">
              <a:lnSpc>
                <a:spcPct val="100000"/>
              </a:lnSpc>
              <a:spcBef>
                <a:spcPts val="0"/>
              </a:spcBef>
              <a:spcAft>
                <a:spcPts val="400"/>
              </a:spcAft>
              <a:buSzPct val="90000"/>
              <a:buFont typeface="+mj-lt"/>
              <a:buAutoNum type="arabicPeriod"/>
            </a:pPr>
            <a:r>
              <a:rPr lang="fr" sz="2000" dirty="0">
                <a:solidFill>
                  <a:schemeClr val="tx1"/>
                </a:solidFill>
              </a:rPr>
              <a:t>Si des </a:t>
            </a:r>
            <a:r>
              <a:rPr lang="fr" sz="2000" b="1" dirty="0">
                <a:solidFill>
                  <a:schemeClr val="tx1"/>
                </a:solidFill>
              </a:rPr>
              <a:t>thérapeutes</a:t>
            </a:r>
            <a:r>
              <a:rPr lang="fr" sz="2000" dirty="0">
                <a:solidFill>
                  <a:schemeClr val="tx1"/>
                </a:solidFill>
              </a:rPr>
              <a:t> qualifiés sont disponibles, envisager d’orienter la patiente vers la thérapie </a:t>
            </a:r>
            <a:r>
              <a:rPr lang="fr" sz="2000" dirty="0" err="1">
                <a:solidFill>
                  <a:schemeClr val="tx1"/>
                </a:solidFill>
              </a:rPr>
              <a:t>cognitivo</a:t>
            </a:r>
            <a:r>
              <a:rPr lang="fr" sz="2000" dirty="0">
                <a:solidFill>
                  <a:schemeClr val="tx1"/>
                </a:solidFill>
              </a:rPr>
              <a:t>-comportementale axée sur le traumatisme ou</a:t>
            </a:r>
            <a:r>
              <a:rPr lang="en-US" sz="2000" dirty="0"/>
              <a:t> </a:t>
            </a:r>
            <a:r>
              <a:rPr lang="fr" sz="2000" dirty="0">
                <a:solidFill>
                  <a:schemeClr val="tx1"/>
                </a:solidFill>
              </a:rPr>
              <a:t>l’intégration neuro-émotionnelle par les mouvements oculaires (EMDR).</a:t>
            </a:r>
          </a:p>
          <a:p>
            <a:pPr marL="313200" indent="-313200" algn="l" rtl="0">
              <a:lnSpc>
                <a:spcPct val="100000"/>
              </a:lnSpc>
              <a:spcBef>
                <a:spcPts val="0"/>
              </a:spcBef>
              <a:spcAft>
                <a:spcPts val="400"/>
              </a:spcAft>
              <a:buSzPct val="90000"/>
              <a:buFont typeface="+mj-lt"/>
              <a:buAutoNum type="arabicPeriod"/>
            </a:pPr>
            <a:r>
              <a:rPr lang="fr" sz="2000" dirty="0">
                <a:solidFill>
                  <a:schemeClr val="tx1"/>
                </a:solidFill>
              </a:rPr>
              <a:t>Ne prescrire des </a:t>
            </a:r>
            <a:r>
              <a:rPr lang="fr" sz="2000" b="1" dirty="0">
                <a:solidFill>
                  <a:schemeClr val="tx1"/>
                </a:solidFill>
              </a:rPr>
              <a:t>antidépresseurs</a:t>
            </a:r>
            <a:r>
              <a:rPr lang="fr" sz="2000" dirty="0">
                <a:solidFill>
                  <a:schemeClr val="tx1"/>
                </a:solidFill>
              </a:rPr>
              <a:t> que si vous avez été formé</a:t>
            </a:r>
            <a:r>
              <a:rPr lang="en-GB" sz="2000" dirty="0">
                <a:effectLst/>
                <a:ea typeface="Times New Roman" panose="02020603050405020304" pitchFamily="18" charset="0"/>
                <a:cs typeface="Times New Roman" panose="02020603050405020304" pitchFamily="18" charset="0"/>
              </a:rPr>
              <a:t>·</a:t>
            </a:r>
            <a:r>
              <a:rPr lang="fr" sz="2000" dirty="0">
                <a:solidFill>
                  <a:schemeClr val="tx1"/>
                </a:solidFill>
              </a:rPr>
              <a:t>e à leur utilisation.</a:t>
            </a:r>
          </a:p>
          <a:p>
            <a:pPr marL="313200" indent="-313200" algn="l" rtl="0">
              <a:lnSpc>
                <a:spcPct val="100000"/>
              </a:lnSpc>
              <a:spcBef>
                <a:spcPts val="0"/>
              </a:spcBef>
              <a:spcAft>
                <a:spcPts val="400"/>
              </a:spcAft>
              <a:buSzPct val="90000"/>
              <a:buFont typeface="+mj-lt"/>
              <a:buAutoNum type="arabicPeriod"/>
            </a:pPr>
            <a:r>
              <a:rPr lang="fr" sz="2000" b="1" dirty="0">
                <a:solidFill>
                  <a:schemeClr val="tx1"/>
                </a:solidFill>
              </a:rPr>
              <a:t>Consulter un</a:t>
            </a:r>
            <a:r>
              <a:rPr lang="en-GB" sz="2000" b="1" dirty="0">
                <a:effectLst/>
                <a:ea typeface="Times New Roman" panose="02020603050405020304" pitchFamily="18" charset="0"/>
                <a:cs typeface="Times New Roman" panose="02020603050405020304" pitchFamily="18" charset="0"/>
              </a:rPr>
              <a:t>·e</a:t>
            </a:r>
            <a:r>
              <a:rPr lang="fr" sz="2000" b="1" dirty="0">
                <a:solidFill>
                  <a:schemeClr val="tx1"/>
                </a:solidFill>
              </a:rPr>
              <a:t> spécialiste </a:t>
            </a:r>
            <a:r>
              <a:rPr lang="fr" sz="2000" dirty="0">
                <a:solidFill>
                  <a:schemeClr val="tx1"/>
                </a:solidFill>
              </a:rPr>
              <a:t>si la thérapie cognitivo-comportementale axée sur le traumatisme et l’intégration neuro-émotionnelle par les mouvements oculaires  ne sont pas disponibles </a:t>
            </a:r>
            <a:r>
              <a:rPr lang="fr" sz="2000" u="sng" dirty="0">
                <a:solidFill>
                  <a:schemeClr val="tx1"/>
                </a:solidFill>
              </a:rPr>
              <a:t>OU</a:t>
            </a:r>
            <a:r>
              <a:rPr lang="fr" sz="2000" dirty="0">
                <a:solidFill>
                  <a:schemeClr val="tx1"/>
                </a:solidFill>
              </a:rPr>
              <a:t> si la patiente court un risque imminent de se suicider ou de s’automutiler.</a:t>
            </a:r>
          </a:p>
          <a:p>
            <a:pPr marL="313200" indent="-313200" algn="l" rtl="0">
              <a:lnSpc>
                <a:spcPct val="100000"/>
              </a:lnSpc>
              <a:spcBef>
                <a:spcPts val="0"/>
              </a:spcBef>
              <a:spcAft>
                <a:spcPts val="400"/>
              </a:spcAft>
              <a:buSzPct val="90000"/>
              <a:buFont typeface="+mj-lt"/>
              <a:buAutoNum type="arabicPeriod"/>
            </a:pPr>
            <a:r>
              <a:rPr lang="fr" sz="2000" b="1" dirty="0">
                <a:solidFill>
                  <a:schemeClr val="tx1"/>
                </a:solidFill>
              </a:rPr>
              <a:t>Assurer un suivi régulier :</a:t>
            </a:r>
            <a:r>
              <a:rPr lang="fr" sz="2000" dirty="0">
                <a:solidFill>
                  <a:schemeClr val="tx1"/>
                </a:solidFill>
              </a:rPr>
              <a:t> Deuxième</a:t>
            </a:r>
            <a:r>
              <a:rPr lang="fr" sz="2000" baseline="30000" dirty="0">
                <a:solidFill>
                  <a:schemeClr val="tx1"/>
                </a:solidFill>
              </a:rPr>
              <a:t> </a:t>
            </a:r>
            <a:r>
              <a:rPr lang="fr" sz="2000" dirty="0">
                <a:solidFill>
                  <a:schemeClr val="tx1"/>
                </a:solidFill>
              </a:rPr>
              <a:t>consultation dans </a:t>
            </a:r>
            <a:r>
              <a:rPr lang="fr" sz="2000" b="1" dirty="0">
                <a:solidFill>
                  <a:schemeClr val="tx1"/>
                </a:solidFill>
              </a:rPr>
              <a:t>2-4 semaines</a:t>
            </a:r>
            <a:r>
              <a:rPr lang="fr" sz="2000" dirty="0">
                <a:solidFill>
                  <a:schemeClr val="tx1"/>
                </a:solidFill>
              </a:rPr>
              <a:t> et consultations ultérieures si nécessaire.</a:t>
            </a:r>
          </a:p>
        </p:txBody>
      </p:sp>
      <p:sp>
        <p:nvSpPr>
          <p:cNvPr id="5" name="Slide Number Placeholder 4"/>
          <p:cNvSpPr>
            <a:spLocks noGrp="1"/>
          </p:cNvSpPr>
          <p:nvPr>
            <p:ph type="sldNum" sz="quarter" idx="12"/>
          </p:nvPr>
        </p:nvSpPr>
        <p:spPr/>
        <p:txBody>
          <a:bodyPr rtlCol="0"/>
          <a:lstStyle/>
          <a:p>
            <a:pPr rtl="0"/>
            <a:fld id="{FA49274C-F624-4622-A71F-92AA30B6C6C1}" type="slidenum">
              <a:rPr lang="en-GB" smtClean="0"/>
              <a:pPr rtl="0"/>
              <a:t>13</a:t>
            </a:fld>
            <a:endParaRPr lang="en-GB"/>
          </a:p>
        </p:txBody>
      </p:sp>
      <p:sp>
        <p:nvSpPr>
          <p:cNvPr id="3" name="Footer Placeholder 4">
            <a:extLst>
              <a:ext uri="{FF2B5EF4-FFF2-40B4-BE49-F238E27FC236}">
                <a16:creationId xmlns:a16="http://schemas.microsoft.com/office/drawing/2014/main" id="{D5596143-70AD-B00E-6BFA-C2F672DDF835}"/>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03033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603" y="229379"/>
            <a:ext cx="7166981" cy="1325563"/>
          </a:xfrm>
        </p:spPr>
        <p:txBody>
          <a:bodyPr rtlCol="0">
            <a:noAutofit/>
          </a:bodyPr>
          <a:lstStyle/>
          <a:p>
            <a:pPr rtl="0"/>
            <a:r>
              <a:rPr lang="fr" sz="3600" b="1" dirty="0">
                <a:solidFill>
                  <a:schemeClr val="accent2"/>
                </a:solidFill>
              </a:rPr>
              <a:t>Liens vers des vidéos de formation</a:t>
            </a:r>
            <a:br>
              <a:rPr lang="fr" sz="3600" b="1" dirty="0">
                <a:solidFill>
                  <a:schemeClr val="accent2"/>
                </a:solidFill>
              </a:rPr>
            </a:br>
            <a:r>
              <a:rPr lang="fr" sz="3600" b="1" dirty="0">
                <a:solidFill>
                  <a:schemeClr val="accent2"/>
                </a:solidFill>
              </a:rPr>
              <a:t>(en anglais) du Plan </a:t>
            </a:r>
            <a:r>
              <a:rPr lang="fr" sz="3600" b="1" dirty="0"/>
              <a:t>d’action global </a:t>
            </a:r>
            <a:br>
              <a:rPr lang="fr" sz="3600" b="1" dirty="0"/>
            </a:br>
            <a:r>
              <a:rPr lang="fr" sz="3600" b="1" dirty="0">
                <a:solidFill>
                  <a:schemeClr val="accent2"/>
                </a:solidFill>
              </a:rPr>
              <a:t>pour la santé mentale de l’OMS</a:t>
            </a:r>
            <a:endParaRPr lang="en-US" sz="3600" b="1" dirty="0">
              <a:solidFill>
                <a:schemeClr val="accent2"/>
              </a:solidFill>
            </a:endParaRPr>
          </a:p>
        </p:txBody>
      </p:sp>
      <p:sp>
        <p:nvSpPr>
          <p:cNvPr id="3" name="Content Placeholder 2"/>
          <p:cNvSpPr>
            <a:spLocks noGrp="1"/>
          </p:cNvSpPr>
          <p:nvPr>
            <p:ph idx="1"/>
          </p:nvPr>
        </p:nvSpPr>
        <p:spPr>
          <a:xfrm>
            <a:off x="1009378" y="3436362"/>
            <a:ext cx="3098965" cy="406590"/>
          </a:xfrm>
        </p:spPr>
        <p:txBody>
          <a:bodyPr numCol="1" rtlCol="0">
            <a:normAutofit/>
          </a:bodyPr>
          <a:lstStyle/>
          <a:p>
            <a:pPr marL="0" indent="0" algn="ctr" rtl="0">
              <a:spcBef>
                <a:spcPct val="0"/>
              </a:spcBef>
              <a:buNone/>
            </a:pPr>
            <a:r>
              <a:rPr lang="fr" sz="1600" dirty="0">
                <a:solidFill>
                  <a:schemeClr val="accent6">
                    <a:lumMod val="75000"/>
                  </a:schemeClr>
                </a:solidFill>
                <a:ea typeface="+mj-ea"/>
                <a:cs typeface="+mj-cs"/>
                <a:hlinkClick r:id="rId3"/>
              </a:rPr>
              <a:t>Diagnostic de la </a:t>
            </a:r>
            <a:r>
              <a:rPr lang="fr" sz="1600" dirty="0">
                <a:hlinkClick r:id="rId3"/>
              </a:rPr>
              <a:t>dépression</a:t>
            </a:r>
            <a:endParaRPr lang="en-US" sz="1600" dirty="0"/>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14</a:t>
            </a:fld>
            <a:endParaRPr lang="en-GB"/>
          </a:p>
        </p:txBody>
      </p:sp>
      <p:sp>
        <p:nvSpPr>
          <p:cNvPr id="8" name="Content Placeholder 2">
            <a:extLst>
              <a:ext uri="{FF2B5EF4-FFF2-40B4-BE49-F238E27FC236}">
                <a16:creationId xmlns:a16="http://schemas.microsoft.com/office/drawing/2014/main" id="{DCF02AA0-5EEA-D646-8893-9B89C4974799}"/>
              </a:ext>
            </a:extLst>
          </p:cNvPr>
          <p:cNvSpPr txBox="1">
            <a:spLocks/>
          </p:cNvSpPr>
          <p:nvPr/>
        </p:nvSpPr>
        <p:spPr>
          <a:xfrm>
            <a:off x="4801044" y="3436364"/>
            <a:ext cx="3098965" cy="40659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spcBef>
                <a:spcPct val="0"/>
              </a:spcBef>
              <a:buFont typeface="Arial" panose="020B0604020202020204" pitchFamily="34" charset="0"/>
              <a:buNone/>
            </a:pPr>
            <a:r>
              <a:rPr lang="fr" sz="1600" dirty="0">
                <a:hlinkClick r:id="rId4"/>
              </a:rPr>
              <a:t>Prise en charge de la dépression </a:t>
            </a:r>
            <a:endParaRPr lang="en-GB" sz="1600" dirty="0"/>
          </a:p>
          <a:p>
            <a:pPr algn="ctr" rtl="0"/>
            <a:endParaRPr lang="en-US" sz="1600" dirty="0"/>
          </a:p>
          <a:p>
            <a:pPr algn="ctr" rtl="0"/>
            <a:endParaRPr lang="en-GB" sz="2400" dirty="0"/>
          </a:p>
          <a:p>
            <a:pPr algn="ctr" rtl="0"/>
            <a:endParaRPr lang="en-US" sz="2400" dirty="0"/>
          </a:p>
        </p:txBody>
      </p:sp>
      <p:sp>
        <p:nvSpPr>
          <p:cNvPr id="9" name="Content Placeholder 2">
            <a:extLst>
              <a:ext uri="{FF2B5EF4-FFF2-40B4-BE49-F238E27FC236}">
                <a16:creationId xmlns:a16="http://schemas.microsoft.com/office/drawing/2014/main" id="{5915F55B-4622-1544-95B7-921F99DCC6A2}"/>
              </a:ext>
            </a:extLst>
          </p:cNvPr>
          <p:cNvSpPr txBox="1">
            <a:spLocks/>
          </p:cNvSpPr>
          <p:nvPr/>
        </p:nvSpPr>
        <p:spPr>
          <a:xfrm>
            <a:off x="1009378" y="5634844"/>
            <a:ext cx="3108369" cy="406590"/>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spcBef>
                <a:spcPct val="0"/>
              </a:spcBef>
              <a:buFont typeface="Arial" panose="020B0604020202020204" pitchFamily="34" charset="0"/>
              <a:buNone/>
            </a:pPr>
            <a:r>
              <a:rPr lang="fr" sz="1700" dirty="0">
                <a:solidFill>
                  <a:schemeClr val="accent6">
                    <a:lumMod val="75000"/>
                  </a:schemeClr>
                </a:solidFill>
                <a:ea typeface="+mj-ea"/>
                <a:cs typeface="+mj-cs"/>
                <a:hlinkClick r:id="rId5"/>
              </a:rPr>
              <a:t>Suivi de la dépression</a:t>
            </a:r>
            <a:endParaRPr lang="en-GB" sz="1700" dirty="0"/>
          </a:p>
          <a:p>
            <a:pPr algn="ctr" rtl="0"/>
            <a:endParaRPr lang="en-US" sz="2400" dirty="0"/>
          </a:p>
          <a:p>
            <a:pPr algn="ctr" rtl="0"/>
            <a:endParaRPr lang="en-GB" sz="2400" dirty="0"/>
          </a:p>
          <a:p>
            <a:pPr algn="ctr" rtl="0"/>
            <a:endParaRPr lang="en-US" sz="2400" dirty="0"/>
          </a:p>
        </p:txBody>
      </p:sp>
      <p:sp>
        <p:nvSpPr>
          <p:cNvPr id="10" name="Content Placeholder 2">
            <a:extLst>
              <a:ext uri="{FF2B5EF4-FFF2-40B4-BE49-F238E27FC236}">
                <a16:creationId xmlns:a16="http://schemas.microsoft.com/office/drawing/2014/main" id="{BF61931F-931C-9541-ABB8-AC4C190B62CB}"/>
              </a:ext>
            </a:extLst>
          </p:cNvPr>
          <p:cNvSpPr txBox="1">
            <a:spLocks/>
          </p:cNvSpPr>
          <p:nvPr/>
        </p:nvSpPr>
        <p:spPr>
          <a:xfrm>
            <a:off x="4787743" y="5603315"/>
            <a:ext cx="3108368" cy="438119"/>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fr" sz="1600" dirty="0">
                <a:hlinkClick r:id="rId6"/>
              </a:rPr>
              <a:t>Suicide</a:t>
            </a:r>
            <a:endParaRPr lang="en-US" sz="1600" dirty="0"/>
          </a:p>
          <a:p>
            <a:pPr algn="ctr" rtl="0"/>
            <a:endParaRPr lang="en-GB" sz="2400" dirty="0"/>
          </a:p>
          <a:p>
            <a:pPr algn="ctr" rtl="0"/>
            <a:endParaRPr lang="en-US" sz="2400" dirty="0"/>
          </a:p>
          <a:p>
            <a:pPr algn="ctr" rtl="0"/>
            <a:endParaRPr lang="en-GB" sz="2400" dirty="0"/>
          </a:p>
          <a:p>
            <a:pPr algn="ctr" rtl="0"/>
            <a:endParaRPr lang="en-US" sz="2400" dirty="0"/>
          </a:p>
        </p:txBody>
      </p:sp>
      <p:pic>
        <p:nvPicPr>
          <p:cNvPr id="12" name="Picture 11" descr="A screenshot of a social media post&#10;&#10;Description automatically generated">
            <a:extLst>
              <a:ext uri="{FF2B5EF4-FFF2-40B4-BE49-F238E27FC236}">
                <a16:creationId xmlns:a16="http://schemas.microsoft.com/office/drawing/2014/main" id="{942BAAFB-690C-8044-9F95-D05C88D8A8A3}"/>
              </a:ext>
            </a:extLst>
          </p:cNvPr>
          <p:cNvPicPr>
            <a:picLocks noChangeAspect="1"/>
          </p:cNvPicPr>
          <p:nvPr/>
        </p:nvPicPr>
        <p:blipFill>
          <a:blip r:embed="rId7"/>
          <a:stretch>
            <a:fillRect/>
          </a:stretch>
        </p:blipFill>
        <p:spPr>
          <a:xfrm>
            <a:off x="1035983" y="1710958"/>
            <a:ext cx="3072361" cy="1728500"/>
          </a:xfrm>
          <a:prstGeom prst="rect">
            <a:avLst/>
          </a:prstGeom>
          <a:ln>
            <a:solidFill>
              <a:schemeClr val="accent2"/>
            </a:solidFill>
          </a:ln>
        </p:spPr>
      </p:pic>
      <p:pic>
        <p:nvPicPr>
          <p:cNvPr id="14" name="Picture 13" descr="A screenshot of a social media post&#10;&#10;Description automatically generated">
            <a:extLst>
              <a:ext uri="{FF2B5EF4-FFF2-40B4-BE49-F238E27FC236}">
                <a16:creationId xmlns:a16="http://schemas.microsoft.com/office/drawing/2014/main" id="{20B38996-C30F-EE41-9740-8D044C313959}"/>
              </a:ext>
            </a:extLst>
          </p:cNvPr>
          <p:cNvPicPr>
            <a:picLocks noChangeAspect="1"/>
          </p:cNvPicPr>
          <p:nvPr/>
        </p:nvPicPr>
        <p:blipFill>
          <a:blip r:embed="rId8"/>
          <a:stretch>
            <a:fillRect/>
          </a:stretch>
        </p:blipFill>
        <p:spPr>
          <a:xfrm>
            <a:off x="4801045" y="1707265"/>
            <a:ext cx="3072362" cy="1729097"/>
          </a:xfrm>
          <a:prstGeom prst="rect">
            <a:avLst/>
          </a:prstGeom>
          <a:ln>
            <a:solidFill>
              <a:schemeClr val="accent2"/>
            </a:solidFill>
          </a:ln>
        </p:spPr>
      </p:pic>
      <p:pic>
        <p:nvPicPr>
          <p:cNvPr id="16" name="Picture 15" descr="A screenshot of a social media post&#10;&#10;Description automatically generated">
            <a:extLst>
              <a:ext uri="{FF2B5EF4-FFF2-40B4-BE49-F238E27FC236}">
                <a16:creationId xmlns:a16="http://schemas.microsoft.com/office/drawing/2014/main" id="{F976A8C9-D518-F34E-A130-7AB699449FBC}"/>
              </a:ext>
            </a:extLst>
          </p:cNvPr>
          <p:cNvPicPr>
            <a:picLocks noChangeAspect="1"/>
          </p:cNvPicPr>
          <p:nvPr/>
        </p:nvPicPr>
        <p:blipFill>
          <a:blip r:embed="rId9"/>
          <a:stretch>
            <a:fillRect/>
          </a:stretch>
        </p:blipFill>
        <p:spPr>
          <a:xfrm>
            <a:off x="1035983" y="3842952"/>
            <a:ext cx="3081764" cy="1725404"/>
          </a:xfrm>
          <a:prstGeom prst="rect">
            <a:avLst/>
          </a:prstGeom>
          <a:ln>
            <a:solidFill>
              <a:schemeClr val="accent2"/>
            </a:solidFill>
          </a:ln>
        </p:spPr>
      </p:pic>
      <p:pic>
        <p:nvPicPr>
          <p:cNvPr id="18" name="Picture 17" descr="A screenshot of a cell phone&#10;&#10;Description automatically generated">
            <a:extLst>
              <a:ext uri="{FF2B5EF4-FFF2-40B4-BE49-F238E27FC236}">
                <a16:creationId xmlns:a16="http://schemas.microsoft.com/office/drawing/2014/main" id="{D151F470-1689-014C-BAD2-F5832EB9AE81}"/>
              </a:ext>
            </a:extLst>
          </p:cNvPr>
          <p:cNvPicPr>
            <a:picLocks noChangeAspect="1"/>
          </p:cNvPicPr>
          <p:nvPr/>
        </p:nvPicPr>
        <p:blipFill>
          <a:blip r:embed="rId10"/>
          <a:stretch>
            <a:fillRect/>
          </a:stretch>
        </p:blipFill>
        <p:spPr>
          <a:xfrm>
            <a:off x="4787743" y="3842952"/>
            <a:ext cx="3098965" cy="1729098"/>
          </a:xfrm>
          <a:prstGeom prst="rect">
            <a:avLst/>
          </a:prstGeom>
          <a:ln>
            <a:solidFill>
              <a:schemeClr val="accent2"/>
            </a:solidFill>
          </a:ln>
        </p:spPr>
      </p:pic>
      <p:pic>
        <p:nvPicPr>
          <p:cNvPr id="20" name="Graphic 19" descr="Video camera">
            <a:extLst>
              <a:ext uri="{FF2B5EF4-FFF2-40B4-BE49-F238E27FC236}">
                <a16:creationId xmlns:a16="http://schemas.microsoft.com/office/drawing/2014/main" id="{395950FD-93EA-154C-A969-50532BB3C3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7161" y="41870"/>
            <a:ext cx="1364442" cy="1364442"/>
          </a:xfrm>
          <a:prstGeom prst="rect">
            <a:avLst/>
          </a:prstGeom>
        </p:spPr>
      </p:pic>
      <p:sp>
        <p:nvSpPr>
          <p:cNvPr id="5" name="Footer Placeholder 4">
            <a:extLst>
              <a:ext uri="{FF2B5EF4-FFF2-40B4-BE49-F238E27FC236}">
                <a16:creationId xmlns:a16="http://schemas.microsoft.com/office/drawing/2014/main" id="{882D7380-2517-EEE5-8577-77ADD2AF07F7}"/>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17672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3732"/>
            <a:ext cx="9144000" cy="1027868"/>
          </a:xfrm>
        </p:spPr>
        <p:txBody>
          <a:bodyPr rtlCol="0">
            <a:noAutofit/>
          </a:bodyPr>
          <a:lstStyle/>
          <a:p>
            <a:pPr rtl="0"/>
            <a:r>
              <a:rPr lang="fr" b="1" dirty="0">
                <a:solidFill>
                  <a:schemeClr val="accent2"/>
                </a:solidFill>
              </a:rPr>
              <a:t>Prendre soin de soi également </a:t>
            </a:r>
            <a:endParaRPr lang="en-GB" b="1" dirty="0">
              <a:solidFill>
                <a:schemeClr val="accent2"/>
              </a:solidFill>
            </a:endParaRPr>
          </a:p>
        </p:txBody>
      </p:sp>
      <p:sp>
        <p:nvSpPr>
          <p:cNvPr id="3" name="Subtitle 2"/>
          <p:cNvSpPr>
            <a:spLocks noGrp="1"/>
          </p:cNvSpPr>
          <p:nvPr>
            <p:ph idx="1"/>
          </p:nvPr>
        </p:nvSpPr>
        <p:spPr>
          <a:xfrm>
            <a:off x="228600" y="1486830"/>
            <a:ext cx="8618838" cy="2936887"/>
          </a:xfrm>
        </p:spPr>
        <p:txBody>
          <a:bodyPr vert="horz" lIns="90000" tIns="45720" rIns="91440" bIns="45720" rtlCol="0" anchor="t">
            <a:noAutofit/>
          </a:bodyPr>
          <a:lstStyle/>
          <a:p>
            <a:pPr marL="431800" indent="-342900" algn="l" rtl="0">
              <a:spcBef>
                <a:spcPts val="600"/>
              </a:spcBef>
              <a:buFont typeface="Arial" pitchFamily="34" charset="0"/>
              <a:buChar char="•"/>
            </a:pPr>
            <a:r>
              <a:rPr lang="fr" sz="2400" b="1" dirty="0">
                <a:solidFill>
                  <a:schemeClr val="tx1"/>
                </a:solidFill>
              </a:rPr>
              <a:t>Votre santé émotionnelle </a:t>
            </a:r>
            <a:r>
              <a:rPr lang="fr" sz="2400" dirty="0">
                <a:solidFill>
                  <a:schemeClr val="tx1"/>
                </a:solidFill>
              </a:rPr>
              <a:t>est elle aussi importante.</a:t>
            </a:r>
          </a:p>
          <a:p>
            <a:pPr marL="431800" indent="-342900" algn="l" rtl="0">
              <a:spcBef>
                <a:spcPts val="600"/>
              </a:spcBef>
              <a:buFont typeface="Arial" pitchFamily="34" charset="0"/>
              <a:buChar char="•"/>
            </a:pPr>
            <a:r>
              <a:rPr lang="fr" sz="2400" dirty="0">
                <a:solidFill>
                  <a:schemeClr val="tx1"/>
                </a:solidFill>
              </a:rPr>
              <a:t>Vous pouvez avoir des </a:t>
            </a:r>
            <a:r>
              <a:rPr lang="fr" sz="2400" b="1" dirty="0">
                <a:solidFill>
                  <a:schemeClr val="tx1"/>
                </a:solidFill>
              </a:rPr>
              <a:t>réactions ou des émotions</a:t>
            </a:r>
            <a:r>
              <a:rPr lang="fr" sz="2400" dirty="0">
                <a:solidFill>
                  <a:schemeClr val="tx1"/>
                </a:solidFill>
              </a:rPr>
              <a:t> intenses lorsque vous écoutez ou parlez de la violence avec des patientes...</a:t>
            </a:r>
          </a:p>
          <a:p>
            <a:pPr marL="431800" indent="-342900" algn="l" rtl="0">
              <a:spcBef>
                <a:spcPts val="600"/>
              </a:spcBef>
              <a:buFont typeface="Arial" pitchFamily="34" charset="0"/>
              <a:buChar char="•"/>
            </a:pPr>
            <a:r>
              <a:rPr lang="fr" sz="2400" dirty="0"/>
              <a:t>... </a:t>
            </a:r>
            <a:r>
              <a:rPr lang="fr" sz="2400" b="1" dirty="0"/>
              <a:t>en particulier</a:t>
            </a:r>
            <a:r>
              <a:rPr lang="fr" sz="2400" dirty="0"/>
              <a:t> si vous êtes vous-même </a:t>
            </a:r>
            <a:r>
              <a:rPr lang="fr" sz="2400" dirty="0" err="1"/>
              <a:t>survivant.e</a:t>
            </a:r>
            <a:r>
              <a:rPr lang="fr" sz="2400" dirty="0"/>
              <a:t> de violence.</a:t>
            </a:r>
            <a:endParaRPr lang="fr" sz="2400" dirty="0">
              <a:ea typeface="Calibri"/>
              <a:cs typeface="Calibri"/>
            </a:endParaRPr>
          </a:p>
          <a:p>
            <a:pPr marL="431800" indent="-342900" algn="l" rtl="0">
              <a:spcBef>
                <a:spcPts val="600"/>
              </a:spcBef>
              <a:buFont typeface="Arial" pitchFamily="34" charset="0"/>
              <a:buChar char="•"/>
            </a:pPr>
            <a:r>
              <a:rPr lang="fr" sz="2400" b="1" dirty="0">
                <a:solidFill>
                  <a:schemeClr val="tx1"/>
                </a:solidFill>
              </a:rPr>
              <a:t>Soyez attentif/ive</a:t>
            </a:r>
            <a:r>
              <a:rPr lang="fr" sz="2400" dirty="0">
                <a:solidFill>
                  <a:schemeClr val="tx1"/>
                </a:solidFill>
              </a:rPr>
              <a:t> à vos propres émotions.</a:t>
            </a:r>
          </a:p>
          <a:p>
            <a:pPr marL="431800" indent="-342900" algn="l" rtl="0">
              <a:spcBef>
                <a:spcPts val="600"/>
              </a:spcBef>
              <a:buFont typeface="Arial" pitchFamily="34" charset="0"/>
              <a:buChar char="•"/>
            </a:pPr>
            <a:r>
              <a:rPr lang="fr" sz="2400" dirty="0">
                <a:solidFill>
                  <a:schemeClr val="tx1"/>
                </a:solidFill>
              </a:rPr>
              <a:t>Obtenez </a:t>
            </a:r>
            <a:r>
              <a:rPr lang="fr" sz="2400" b="1" dirty="0">
                <a:solidFill>
                  <a:schemeClr val="tx1"/>
                </a:solidFill>
              </a:rPr>
              <a:t>l’aide et le soutien</a:t>
            </a:r>
            <a:r>
              <a:rPr lang="fr" sz="2400" dirty="0">
                <a:solidFill>
                  <a:schemeClr val="tx1"/>
                </a:solidFill>
              </a:rPr>
              <a:t> dont vous avez besoin.</a:t>
            </a:r>
            <a:endParaRPr lang="en-US" sz="2400" dirty="0">
              <a:solidFill>
                <a:schemeClr val="tx1"/>
              </a:solidFill>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15</a:t>
            </a:fld>
            <a:endParaRPr lang="en-GB"/>
          </a:p>
        </p:txBody>
      </p:sp>
      <p:pic>
        <p:nvPicPr>
          <p:cNvPr id="9" name="Graphic 8" descr="Users">
            <a:extLst>
              <a:ext uri="{FF2B5EF4-FFF2-40B4-BE49-F238E27FC236}">
                <a16:creationId xmlns:a16="http://schemas.microsoft.com/office/drawing/2014/main" id="{E27604C8-5FE1-C34B-9537-BA3456DF8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511" y="4156383"/>
            <a:ext cx="2197246" cy="2197246"/>
          </a:xfrm>
          <a:prstGeom prst="rect">
            <a:avLst/>
          </a:prstGeom>
        </p:spPr>
      </p:pic>
      <p:sp>
        <p:nvSpPr>
          <p:cNvPr id="5" name="Footer Placeholder 4">
            <a:extLst>
              <a:ext uri="{FF2B5EF4-FFF2-40B4-BE49-F238E27FC236}">
                <a16:creationId xmlns:a16="http://schemas.microsoft.com/office/drawing/2014/main" id="{7EADCD0B-001A-A022-8AFD-70A76F735C2A}"/>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60046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916"/>
            <a:ext cx="9144000" cy="1414247"/>
          </a:xfrm>
        </p:spPr>
        <p:txBody>
          <a:bodyPr rtlCol="0">
            <a:normAutofit/>
          </a:bodyPr>
          <a:lstStyle/>
          <a:p>
            <a:pPr marL="355600" indent="-355600" rtl="0">
              <a:spcBef>
                <a:spcPts val="600"/>
              </a:spcBef>
              <a:spcAft>
                <a:spcPts val="600"/>
              </a:spcAft>
            </a:pPr>
            <a:r>
              <a:rPr lang="fr" sz="4200" b="1" dirty="0">
                <a:solidFill>
                  <a:schemeClr val="accent2"/>
                </a:solidFill>
              </a:rPr>
              <a:t>Exercice 12.1, options A et B</a:t>
            </a:r>
            <a:br>
              <a:rPr lang="en-US" sz="4200" b="1" dirty="0">
                <a:solidFill>
                  <a:schemeClr val="accent2"/>
                </a:solidFill>
              </a:rPr>
            </a:br>
            <a:r>
              <a:rPr lang="fr" sz="4200" b="1" dirty="0">
                <a:solidFill>
                  <a:schemeClr val="accent2"/>
                </a:solidFill>
              </a:rPr>
              <a:t>Exercices de relaxation</a:t>
            </a:r>
          </a:p>
        </p:txBody>
      </p:sp>
      <p:sp>
        <p:nvSpPr>
          <p:cNvPr id="3" name="Subtitle 2"/>
          <p:cNvSpPr>
            <a:spLocks noGrp="1"/>
          </p:cNvSpPr>
          <p:nvPr>
            <p:ph idx="1"/>
          </p:nvPr>
        </p:nvSpPr>
        <p:spPr>
          <a:xfrm>
            <a:off x="531340" y="2356966"/>
            <a:ext cx="7984009" cy="3314786"/>
          </a:xfrm>
        </p:spPr>
        <p:txBody>
          <a:bodyPr lIns="90000" rtlCol="0">
            <a:noAutofit/>
          </a:bodyPr>
          <a:lstStyle/>
          <a:p>
            <a:pPr marL="0" indent="0" algn="l" rtl="0">
              <a:buNone/>
            </a:pPr>
            <a:r>
              <a:rPr lang="fr" sz="2400" b="1" dirty="0">
                <a:solidFill>
                  <a:schemeClr val="tx1"/>
                </a:solidFill>
              </a:rPr>
              <a:t>Objectif d’apprentissage de l’exercice</a:t>
            </a:r>
          </a:p>
          <a:p>
            <a:pPr algn="l" rtl="0"/>
            <a:r>
              <a:rPr lang="fr" sz="2400" dirty="0">
                <a:solidFill>
                  <a:schemeClr val="tx1"/>
                </a:solidFill>
              </a:rPr>
              <a:t>Pratiquer des exercices de relaxation que les prestataires de soins peuvent proposer dans le cadre d’un soutien psychosocial de base et de soins de santé mentale, mais qu’ils/elles peuvent aussi</a:t>
            </a:r>
            <a:r>
              <a:rPr lang="fr" sz="2400" dirty="0">
                <a:solidFill>
                  <a:srgbClr val="FF0000"/>
                </a:solidFill>
              </a:rPr>
              <a:t> </a:t>
            </a:r>
            <a:r>
              <a:rPr lang="fr" sz="2400" dirty="0">
                <a:solidFill>
                  <a:schemeClr val="tx1"/>
                </a:solidFill>
              </a:rPr>
              <a:t>utiliser pour eux/elles-mêmes.</a:t>
            </a:r>
          </a:p>
          <a:p>
            <a:pPr rtl="0">
              <a:spcBef>
                <a:spcPts val="1200"/>
              </a:spcBef>
            </a:pPr>
            <a:endParaRPr lang="en-GB" sz="2400" dirty="0">
              <a:solidFill>
                <a:schemeClr val="tx1"/>
              </a:solidFill>
            </a:endParaRPr>
          </a:p>
        </p:txBody>
      </p:sp>
      <p:sp>
        <p:nvSpPr>
          <p:cNvPr id="4" name="Footer Placeholder 4">
            <a:extLst>
              <a:ext uri="{FF2B5EF4-FFF2-40B4-BE49-F238E27FC236}">
                <a16:creationId xmlns:a16="http://schemas.microsoft.com/office/drawing/2014/main" id="{A69331B3-E09D-770B-EA41-2F0CA58906D6}"/>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376710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99D75C-6CC4-544B-AF7E-1445CBF65D26}"/>
              </a:ext>
            </a:extLst>
          </p:cNvPr>
          <p:cNvSpPr>
            <a:spLocks noGrp="1"/>
          </p:cNvSpPr>
          <p:nvPr>
            <p:ph type="title"/>
          </p:nvPr>
        </p:nvSpPr>
        <p:spPr>
          <a:xfrm>
            <a:off x="0" y="231205"/>
            <a:ext cx="8020382" cy="1263963"/>
          </a:xfrm>
        </p:spPr>
        <p:txBody>
          <a:bodyPr rtlCol="0">
            <a:noAutofit/>
          </a:bodyPr>
          <a:lstStyle/>
          <a:p>
            <a:pPr rtl="0"/>
            <a:r>
              <a:rPr lang="fr" sz="4200" dirty="0"/>
              <a:t>Réduction du stress: technique de la respiration lente</a:t>
            </a:r>
          </a:p>
        </p:txBody>
      </p:sp>
      <p:sp>
        <p:nvSpPr>
          <p:cNvPr id="6" name="Content Placeholder 5">
            <a:extLst>
              <a:ext uri="{FF2B5EF4-FFF2-40B4-BE49-F238E27FC236}">
                <a16:creationId xmlns:a16="http://schemas.microsoft.com/office/drawing/2014/main" id="{0475B5AD-2E57-2D4D-B756-17F4742FD8A6}"/>
              </a:ext>
            </a:extLst>
          </p:cNvPr>
          <p:cNvSpPr>
            <a:spLocks noGrp="1"/>
          </p:cNvSpPr>
          <p:nvPr>
            <p:ph idx="1"/>
          </p:nvPr>
        </p:nvSpPr>
        <p:spPr>
          <a:xfrm>
            <a:off x="370703" y="2054279"/>
            <a:ext cx="8020382" cy="3744098"/>
          </a:xfrm>
        </p:spPr>
        <p:txBody>
          <a:bodyPr rtlCol="0">
            <a:noAutofit/>
          </a:bodyPr>
          <a:lstStyle/>
          <a:p>
            <a:pPr marL="342900" indent="-342900" rtl="0">
              <a:lnSpc>
                <a:spcPct val="100000"/>
              </a:lnSpc>
              <a:spcBef>
                <a:spcPts val="400"/>
              </a:spcBef>
              <a:buFont typeface="+mj-lt"/>
              <a:buAutoNum type="arabicPeriod"/>
            </a:pPr>
            <a:r>
              <a:rPr lang="fr" sz="2000" dirty="0"/>
              <a:t>Tout d’abord, détendez-vous. Secouez vos bras et vos jambes, détendez-les. Roulez vos épaules vers l’arrière et tournez la tête d’un côté puis de l’autre. </a:t>
            </a:r>
            <a:endParaRPr lang="en-US" sz="2000" dirty="0"/>
          </a:p>
          <a:p>
            <a:pPr marL="342900" indent="-342900" rtl="0">
              <a:lnSpc>
                <a:spcPct val="100000"/>
              </a:lnSpc>
              <a:spcBef>
                <a:spcPts val="400"/>
              </a:spcBef>
              <a:buFont typeface="+mj-lt"/>
              <a:buAutoNum type="arabicPeriod"/>
            </a:pPr>
            <a:r>
              <a:rPr lang="fr" sz="2000" dirty="0"/>
              <a:t>Placez vos mains sur votre ventre. Concentrez-vous sur votre respiration. </a:t>
            </a:r>
            <a:endParaRPr lang="en-US" sz="2000" dirty="0"/>
          </a:p>
          <a:p>
            <a:pPr marL="342900" indent="-342900" rtl="0">
              <a:lnSpc>
                <a:spcPct val="100000"/>
              </a:lnSpc>
              <a:spcBef>
                <a:spcPts val="400"/>
              </a:spcBef>
              <a:buFont typeface="+mj-lt"/>
              <a:buAutoNum type="arabicPeriod"/>
            </a:pPr>
            <a:r>
              <a:rPr lang="fr" sz="2000" dirty="0"/>
              <a:t>Expirez lentement tout l’air de vos poumons par la bouche, et sentez votre ventre s’aplatir. À présent, inspirez lentement et profondément par le nez, et sentez votre ventre se remplir comme un ballon. </a:t>
            </a:r>
            <a:endParaRPr lang="en-US" sz="2000" dirty="0"/>
          </a:p>
          <a:p>
            <a:pPr marL="342900" indent="-342900" rtl="0">
              <a:lnSpc>
                <a:spcPct val="100000"/>
              </a:lnSpc>
              <a:spcBef>
                <a:spcPts val="400"/>
              </a:spcBef>
              <a:buFont typeface="+mj-lt"/>
              <a:buAutoNum type="arabicPeriod"/>
            </a:pPr>
            <a:r>
              <a:rPr lang="fr" sz="2000" dirty="0"/>
              <a:t>Respirez lentement et profondément. Vous pouvez compter 1-2-3 à chaque inspiration, puis compter de nouveau 1-2-3 à chaque expiration. </a:t>
            </a:r>
            <a:endParaRPr lang="en-US" sz="2000" dirty="0"/>
          </a:p>
          <a:p>
            <a:pPr marL="342900" indent="-342900" rtl="0">
              <a:lnSpc>
                <a:spcPct val="100000"/>
              </a:lnSpc>
              <a:spcBef>
                <a:spcPts val="400"/>
              </a:spcBef>
              <a:buFont typeface="+mj-lt"/>
              <a:buAutoNum type="arabicPeriod"/>
            </a:pPr>
            <a:r>
              <a:rPr lang="fr" sz="2000" dirty="0"/>
              <a:t>Continuez de respirer ainsi pendant environ 2 minutes. À mesure que vous respirez, sentez la tension quitter votre corps.</a:t>
            </a:r>
            <a:endParaRPr lang="en-US" sz="2000" dirty="0"/>
          </a:p>
        </p:txBody>
      </p:sp>
      <p:sp>
        <p:nvSpPr>
          <p:cNvPr id="3" name="Slide Number Placeholder 2">
            <a:extLst>
              <a:ext uri="{FF2B5EF4-FFF2-40B4-BE49-F238E27FC236}">
                <a16:creationId xmlns:a16="http://schemas.microsoft.com/office/drawing/2014/main" id="{0C678498-4083-4DAC-8687-967AB7FC20E0}"/>
              </a:ext>
            </a:extLst>
          </p:cNvPr>
          <p:cNvSpPr>
            <a:spLocks noGrp="1"/>
          </p:cNvSpPr>
          <p:nvPr>
            <p:ph type="sldNum" sz="quarter" idx="12"/>
          </p:nvPr>
        </p:nvSpPr>
        <p:spPr/>
        <p:txBody>
          <a:bodyPr rtlCol="0"/>
          <a:lstStyle/>
          <a:p>
            <a:pPr rtl="0"/>
            <a:fld id="{FA49274C-F624-4622-A71F-92AA30B6C6C1}" type="slidenum">
              <a:rPr lang="en-GB" smtClean="0"/>
              <a:pPr rtl="0"/>
              <a:t>17</a:t>
            </a:fld>
            <a:endParaRPr lang="en-GB"/>
          </a:p>
        </p:txBody>
      </p:sp>
      <p:sp>
        <p:nvSpPr>
          <p:cNvPr id="8" name="Oval 7">
            <a:extLst>
              <a:ext uri="{FF2B5EF4-FFF2-40B4-BE49-F238E27FC236}">
                <a16:creationId xmlns:a16="http://schemas.microsoft.com/office/drawing/2014/main" id="{FB53B180-EB5C-4145-B358-B8CD6B547A72}"/>
              </a:ext>
            </a:extLst>
          </p:cNvPr>
          <p:cNvSpPr/>
          <p:nvPr/>
        </p:nvSpPr>
        <p:spPr>
          <a:xfrm rot="20959978">
            <a:off x="5896774" y="976694"/>
            <a:ext cx="3178722" cy="103694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b="1" dirty="0">
                <a:solidFill>
                  <a:schemeClr val="tx1"/>
                </a:solidFill>
              </a:rPr>
              <a:t>Outil de travail</a:t>
            </a:r>
            <a:r>
              <a:rPr lang="fr" dirty="0">
                <a:solidFill>
                  <a:schemeClr val="tx1"/>
                </a:solidFill>
              </a:rPr>
              <a:t> </a:t>
            </a:r>
          </a:p>
          <a:p>
            <a:pPr algn="ctr" rtl="0"/>
            <a:r>
              <a:rPr lang="fr" i="1" dirty="0">
                <a:solidFill>
                  <a:schemeClr val="tx1"/>
                </a:solidFill>
              </a:rPr>
              <a:t>Manuel clinique</a:t>
            </a:r>
            <a:r>
              <a:rPr lang="fr" dirty="0">
                <a:solidFill>
                  <a:schemeClr val="tx1"/>
                </a:solidFill>
              </a:rPr>
              <a:t>,</a:t>
            </a:r>
          </a:p>
          <a:p>
            <a:pPr algn="ctr" rtl="0"/>
            <a:r>
              <a:rPr lang="fr" dirty="0">
                <a:solidFill>
                  <a:schemeClr val="tx1"/>
                </a:solidFill>
              </a:rPr>
              <a:t>p. 70</a:t>
            </a:r>
            <a:endParaRPr lang="en-GB" dirty="0">
              <a:solidFill>
                <a:schemeClr val="tx1"/>
              </a:solidFill>
            </a:endParaRPr>
          </a:p>
        </p:txBody>
      </p:sp>
      <p:sp>
        <p:nvSpPr>
          <p:cNvPr id="2" name="Footer Placeholder 4">
            <a:extLst>
              <a:ext uri="{FF2B5EF4-FFF2-40B4-BE49-F238E27FC236}">
                <a16:creationId xmlns:a16="http://schemas.microsoft.com/office/drawing/2014/main" id="{A3117C21-6F51-0DE0-3EAC-773275EE265C}"/>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331496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D1F61-FC2A-7B49-B64A-B3EAB4217C37}"/>
              </a:ext>
            </a:extLst>
          </p:cNvPr>
          <p:cNvSpPr>
            <a:spLocks noGrp="1"/>
          </p:cNvSpPr>
          <p:nvPr>
            <p:ph type="title"/>
          </p:nvPr>
        </p:nvSpPr>
        <p:spPr>
          <a:xfrm>
            <a:off x="0" y="136524"/>
            <a:ext cx="9144000" cy="1543113"/>
          </a:xfrm>
        </p:spPr>
        <p:txBody>
          <a:bodyPr rtlCol="0">
            <a:noAutofit/>
          </a:bodyPr>
          <a:lstStyle/>
          <a:p>
            <a:pPr rtl="0"/>
            <a:r>
              <a:rPr lang="fr" sz="4200" dirty="0"/>
              <a:t>Réduction du stress : </a:t>
            </a:r>
            <a:br>
              <a:rPr lang="fr" sz="4200" dirty="0"/>
            </a:br>
            <a:r>
              <a:rPr lang="fr" sz="4200" dirty="0"/>
              <a:t>technique de la relaxation musculaire</a:t>
            </a:r>
          </a:p>
        </p:txBody>
      </p:sp>
      <p:sp>
        <p:nvSpPr>
          <p:cNvPr id="3" name="Slide Number Placeholder 2">
            <a:extLst>
              <a:ext uri="{FF2B5EF4-FFF2-40B4-BE49-F238E27FC236}">
                <a16:creationId xmlns:a16="http://schemas.microsoft.com/office/drawing/2014/main" id="{0C678498-4083-4DAC-8687-967AB7FC20E0}"/>
              </a:ext>
            </a:extLst>
          </p:cNvPr>
          <p:cNvSpPr>
            <a:spLocks noGrp="1"/>
          </p:cNvSpPr>
          <p:nvPr>
            <p:ph type="sldNum" sz="quarter" idx="12"/>
          </p:nvPr>
        </p:nvSpPr>
        <p:spPr/>
        <p:txBody>
          <a:bodyPr rtlCol="0"/>
          <a:lstStyle/>
          <a:p>
            <a:pPr rtl="0"/>
            <a:fld id="{FA49274C-F624-4622-A71F-92AA30B6C6C1}" type="slidenum">
              <a:rPr lang="en-GB" smtClean="0"/>
              <a:pPr rtl="0"/>
              <a:t>18</a:t>
            </a:fld>
            <a:endParaRPr lang="en-GB"/>
          </a:p>
        </p:txBody>
      </p:sp>
      <p:sp>
        <p:nvSpPr>
          <p:cNvPr id="7" name="TextBox 6">
            <a:extLst>
              <a:ext uri="{FF2B5EF4-FFF2-40B4-BE49-F238E27FC236}">
                <a16:creationId xmlns:a16="http://schemas.microsoft.com/office/drawing/2014/main" id="{5472E3A5-5CE9-448C-8868-8A1DD33D0FA8}"/>
              </a:ext>
            </a:extLst>
          </p:cNvPr>
          <p:cNvSpPr txBox="1"/>
          <p:nvPr/>
        </p:nvSpPr>
        <p:spPr>
          <a:xfrm>
            <a:off x="123569" y="1552298"/>
            <a:ext cx="8649729" cy="4462760"/>
          </a:xfrm>
          <a:prstGeom prst="rect">
            <a:avLst/>
          </a:prstGeom>
          <a:noFill/>
        </p:spPr>
        <p:txBody>
          <a:bodyPr wrap="square" rtlCol="0">
            <a:spAutoFit/>
          </a:bodyPr>
          <a:lstStyle/>
          <a:p>
            <a:pPr rtl="0">
              <a:spcAft>
                <a:spcPts val="400"/>
              </a:spcAft>
            </a:pPr>
            <a:r>
              <a:rPr lang="fr" sz="2000" b="1" dirty="0"/>
              <a:t>Recroquevillez vos orteils</a:t>
            </a:r>
            <a:r>
              <a:rPr lang="fr" sz="2000" dirty="0"/>
              <a:t> et contractez vos muscles. Cela peut être légèrement douloureux. </a:t>
            </a:r>
            <a:r>
              <a:rPr lang="fr" sz="2000" b="1" spc="-40" dirty="0"/>
              <a:t>Respirez profondément et comptez jusqu’à 3</a:t>
            </a:r>
            <a:r>
              <a:rPr lang="fr" sz="2000" spc="-40" dirty="0"/>
              <a:t> tout en gardant les muscles de vos orteils contractés. </a:t>
            </a:r>
          </a:p>
          <a:p>
            <a:pPr rtl="0">
              <a:spcAft>
                <a:spcPts val="400"/>
              </a:spcAft>
            </a:pPr>
            <a:r>
              <a:rPr lang="fr" sz="2000" dirty="0"/>
              <a:t>Relâchez vos orteils et expirez. Respirez normalement et sentez vos orteils se détendre. </a:t>
            </a:r>
            <a:endParaRPr lang="en-US" sz="2000" dirty="0"/>
          </a:p>
          <a:p>
            <a:pPr rtl="0">
              <a:spcAft>
                <a:spcPts val="400"/>
              </a:spcAft>
            </a:pPr>
            <a:r>
              <a:rPr lang="fr" sz="2000" dirty="0"/>
              <a:t>Faites de même pour chacune des parties suivantes de votre corps, l’une après l’autre : </a:t>
            </a:r>
            <a:endParaRPr lang="en-US" sz="2000" dirty="0"/>
          </a:p>
          <a:p>
            <a:pPr marL="742950" lvl="1" indent="-285750" rtl="0">
              <a:lnSpc>
                <a:spcPts val="1800"/>
              </a:lnSpc>
              <a:buFont typeface="Arial" panose="020B0604020202020204" pitchFamily="34" charset="0"/>
              <a:buChar char="•"/>
            </a:pPr>
            <a:r>
              <a:rPr lang="fr" dirty="0"/>
              <a:t>Contractez les muscles de vos </a:t>
            </a:r>
            <a:r>
              <a:rPr lang="fr" b="1" dirty="0"/>
              <a:t>jambes et </a:t>
            </a:r>
            <a:r>
              <a:rPr lang="fr" dirty="0"/>
              <a:t>de vos </a:t>
            </a:r>
            <a:r>
              <a:rPr lang="fr" b="1" dirty="0"/>
              <a:t>cuisses</a:t>
            </a:r>
            <a:r>
              <a:rPr lang="fr" dirty="0"/>
              <a:t>, puis détendez-les. </a:t>
            </a:r>
            <a:endParaRPr lang="en-US" b="1" dirty="0"/>
          </a:p>
          <a:p>
            <a:pPr marL="742950" lvl="1" indent="-285750" rtl="0">
              <a:lnSpc>
                <a:spcPts val="1800"/>
              </a:lnSpc>
              <a:buFont typeface="Arial" panose="020B0604020202020204" pitchFamily="34" charset="0"/>
              <a:buChar char="•"/>
            </a:pPr>
            <a:r>
              <a:rPr lang="fr" dirty="0"/>
              <a:t>Contractez votre </a:t>
            </a:r>
            <a:r>
              <a:rPr lang="fr" b="1" dirty="0"/>
              <a:t>ventre</a:t>
            </a:r>
            <a:r>
              <a:rPr lang="fr" dirty="0"/>
              <a:t>, puis détendez-le.</a:t>
            </a:r>
            <a:endParaRPr lang="en-US" b="1" dirty="0"/>
          </a:p>
          <a:p>
            <a:pPr marL="742950" lvl="1" indent="-285750" rtl="0">
              <a:lnSpc>
                <a:spcPts val="1800"/>
              </a:lnSpc>
              <a:buFont typeface="Arial" panose="020B0604020202020204" pitchFamily="34" charset="0"/>
              <a:buChar char="•"/>
            </a:pPr>
            <a:r>
              <a:rPr lang="fr" dirty="0"/>
              <a:t>Serrez vos </a:t>
            </a:r>
            <a:r>
              <a:rPr lang="fr" b="1" dirty="0"/>
              <a:t>poings</a:t>
            </a:r>
            <a:r>
              <a:rPr lang="fr" dirty="0"/>
              <a:t>,</a:t>
            </a:r>
            <a:r>
              <a:rPr lang="fr" b="1" dirty="0"/>
              <a:t> </a:t>
            </a:r>
            <a:r>
              <a:rPr lang="fr" dirty="0"/>
              <a:t>puis détendez-les.</a:t>
            </a:r>
            <a:endParaRPr lang="en-US" dirty="0"/>
          </a:p>
          <a:p>
            <a:pPr marL="742950" lvl="1" indent="-285750" rtl="0">
              <a:lnSpc>
                <a:spcPts val="1800"/>
              </a:lnSpc>
              <a:buFont typeface="Arial" panose="020B0604020202020204" pitchFamily="34" charset="0"/>
              <a:buChar char="•"/>
            </a:pPr>
            <a:r>
              <a:rPr lang="fr" dirty="0"/>
              <a:t>Pliez vos </a:t>
            </a:r>
            <a:r>
              <a:rPr lang="fr" b="1" dirty="0"/>
              <a:t>bras</a:t>
            </a:r>
            <a:r>
              <a:rPr lang="fr" dirty="0"/>
              <a:t> au niveau des coudes, puis contractez-les. Ensuite, détendez-les.</a:t>
            </a:r>
            <a:endParaRPr lang="en-US" b="1" dirty="0"/>
          </a:p>
          <a:p>
            <a:pPr marL="742950" lvl="1" indent="-285750" rtl="0">
              <a:lnSpc>
                <a:spcPts val="1800"/>
              </a:lnSpc>
              <a:buFont typeface="Arial" panose="020B0604020202020204" pitchFamily="34" charset="0"/>
              <a:buChar char="•"/>
            </a:pPr>
            <a:r>
              <a:rPr lang="fr" dirty="0"/>
              <a:t>Rapprochez vos</a:t>
            </a:r>
            <a:r>
              <a:rPr lang="fr" b="1" dirty="0"/>
              <a:t> omoplates</a:t>
            </a:r>
            <a:r>
              <a:rPr lang="fr" dirty="0"/>
              <a:t>, puis détendez-les. </a:t>
            </a:r>
            <a:endParaRPr lang="en-US" b="1" dirty="0"/>
          </a:p>
          <a:p>
            <a:pPr marL="742950" lvl="1" indent="-285750" rtl="0">
              <a:lnSpc>
                <a:spcPts val="1800"/>
              </a:lnSpc>
              <a:buFont typeface="Arial" panose="020B0604020202020204" pitchFamily="34" charset="0"/>
              <a:buChar char="•"/>
            </a:pPr>
            <a:r>
              <a:rPr lang="fr" dirty="0"/>
              <a:t>Levez les </a:t>
            </a:r>
            <a:r>
              <a:rPr lang="fr" b="1" dirty="0"/>
              <a:t>épaules</a:t>
            </a:r>
            <a:r>
              <a:rPr lang="fr" dirty="0"/>
              <a:t> le plus haut possible, puis détendez-les.</a:t>
            </a:r>
          </a:p>
          <a:p>
            <a:pPr marL="742950" lvl="1" indent="-285750" rtl="0">
              <a:lnSpc>
                <a:spcPts val="1800"/>
              </a:lnSpc>
              <a:buFont typeface="Arial" panose="020B0604020202020204" pitchFamily="34" charset="0"/>
              <a:buChar char="•"/>
            </a:pPr>
            <a:r>
              <a:rPr lang="fr" dirty="0"/>
              <a:t>Contractez tous les muscles de votre </a:t>
            </a:r>
            <a:r>
              <a:rPr lang="fr" b="1" dirty="0"/>
              <a:t>visage</a:t>
            </a:r>
            <a:r>
              <a:rPr lang="fr" dirty="0"/>
              <a:t>, puis détendez-les.</a:t>
            </a:r>
          </a:p>
          <a:p>
            <a:pPr lvl="1" rtl="0">
              <a:lnSpc>
                <a:spcPts val="1800"/>
              </a:lnSpc>
            </a:pPr>
            <a:endParaRPr lang="en-GB" dirty="0"/>
          </a:p>
          <a:p>
            <a:pPr lvl="0" algn="ctr" rtl="0"/>
            <a:r>
              <a:rPr lang="fr" sz="1600" dirty="0"/>
              <a:t>– À suivre –</a:t>
            </a:r>
          </a:p>
        </p:txBody>
      </p:sp>
      <p:sp>
        <p:nvSpPr>
          <p:cNvPr id="8" name="Oval 7">
            <a:extLst>
              <a:ext uri="{FF2B5EF4-FFF2-40B4-BE49-F238E27FC236}">
                <a16:creationId xmlns:a16="http://schemas.microsoft.com/office/drawing/2014/main" id="{1485EB00-3889-42BB-A58A-B1C985A1EE93}"/>
              </a:ext>
            </a:extLst>
          </p:cNvPr>
          <p:cNvSpPr/>
          <p:nvPr/>
        </p:nvSpPr>
        <p:spPr>
          <a:xfrm rot="20692807">
            <a:off x="6888165" y="4855032"/>
            <a:ext cx="2275930" cy="109543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600" b="1" dirty="0">
                <a:solidFill>
                  <a:schemeClr val="tx1"/>
                </a:solidFill>
              </a:rPr>
              <a:t>Outil de travail</a:t>
            </a:r>
            <a:r>
              <a:rPr lang="fr" sz="1600" dirty="0">
                <a:solidFill>
                  <a:schemeClr val="tx1"/>
                </a:solidFill>
              </a:rPr>
              <a:t> </a:t>
            </a:r>
            <a:r>
              <a:rPr lang="fr" sz="1600" i="1" dirty="0">
                <a:solidFill>
                  <a:schemeClr val="tx1"/>
                </a:solidFill>
              </a:rPr>
              <a:t>Manuel clinique</a:t>
            </a:r>
            <a:r>
              <a:rPr lang="fr" sz="1600" dirty="0">
                <a:solidFill>
                  <a:schemeClr val="tx1"/>
                </a:solidFill>
              </a:rPr>
              <a:t>, p. 70-71</a:t>
            </a:r>
            <a:endParaRPr lang="en-GB" sz="1600" dirty="0">
              <a:solidFill>
                <a:schemeClr val="tx1"/>
              </a:solidFill>
            </a:endParaRPr>
          </a:p>
        </p:txBody>
      </p:sp>
      <p:sp>
        <p:nvSpPr>
          <p:cNvPr id="2" name="Footer Placeholder 4">
            <a:extLst>
              <a:ext uri="{FF2B5EF4-FFF2-40B4-BE49-F238E27FC236}">
                <a16:creationId xmlns:a16="http://schemas.microsoft.com/office/drawing/2014/main" id="{0454B61F-961C-B26A-A4B8-FA6255AAFC65}"/>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391967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2E850-47D0-7E4E-BCB2-444EB614BE0B}"/>
              </a:ext>
            </a:extLst>
          </p:cNvPr>
          <p:cNvSpPr>
            <a:spLocks noGrp="1"/>
          </p:cNvSpPr>
          <p:nvPr>
            <p:ph type="title"/>
          </p:nvPr>
        </p:nvSpPr>
        <p:spPr>
          <a:xfrm>
            <a:off x="0" y="136524"/>
            <a:ext cx="9144000" cy="1461298"/>
          </a:xfrm>
        </p:spPr>
        <p:txBody>
          <a:bodyPr rtlCol="0">
            <a:normAutofit/>
          </a:bodyPr>
          <a:lstStyle/>
          <a:p>
            <a:pPr rtl="0"/>
            <a:r>
              <a:rPr lang="fr" sz="4200" dirty="0"/>
              <a:t>Réduction du stress : </a:t>
            </a:r>
            <a:br>
              <a:rPr lang="fr" sz="4200" dirty="0"/>
            </a:br>
            <a:r>
              <a:rPr lang="fr" sz="4200" dirty="0"/>
              <a:t>technique de la relaxation musculaire</a:t>
            </a:r>
          </a:p>
        </p:txBody>
      </p:sp>
      <p:sp>
        <p:nvSpPr>
          <p:cNvPr id="9" name="Content Placeholder 8">
            <a:extLst>
              <a:ext uri="{FF2B5EF4-FFF2-40B4-BE49-F238E27FC236}">
                <a16:creationId xmlns:a16="http://schemas.microsoft.com/office/drawing/2014/main" id="{4265C654-884F-1B4F-8692-AC15F9021B10}"/>
              </a:ext>
            </a:extLst>
          </p:cNvPr>
          <p:cNvSpPr>
            <a:spLocks noGrp="1"/>
          </p:cNvSpPr>
          <p:nvPr>
            <p:ph idx="1"/>
          </p:nvPr>
        </p:nvSpPr>
        <p:spPr>
          <a:xfrm>
            <a:off x="96581" y="1857428"/>
            <a:ext cx="8862068" cy="3616615"/>
          </a:xfrm>
        </p:spPr>
        <p:txBody>
          <a:bodyPr rtlCol="0">
            <a:normAutofit/>
          </a:bodyPr>
          <a:lstStyle/>
          <a:p>
            <a:pPr marL="0" indent="0" algn="ctr" rtl="0">
              <a:spcBef>
                <a:spcPts val="1200"/>
              </a:spcBef>
              <a:buNone/>
            </a:pPr>
            <a:r>
              <a:rPr lang="fr" sz="1600" dirty="0"/>
              <a:t>– Suite –</a:t>
            </a:r>
          </a:p>
          <a:p>
            <a:pPr rtl="0">
              <a:spcBef>
                <a:spcPts val="1200"/>
              </a:spcBef>
            </a:pPr>
            <a:r>
              <a:rPr lang="fr" sz="2200" dirty="0"/>
              <a:t>À présent, </a:t>
            </a:r>
            <a:r>
              <a:rPr lang="fr" sz="2200" b="1" dirty="0"/>
              <a:t>rapprochez lentement votre menton</a:t>
            </a:r>
            <a:r>
              <a:rPr lang="fr" sz="2200" dirty="0"/>
              <a:t> de votre poitrine. Lorsque vous inspirez, </a:t>
            </a:r>
            <a:r>
              <a:rPr lang="fr" sz="2200" b="1" dirty="0"/>
              <a:t>décrivez lentement un cercle avec votre tête</a:t>
            </a:r>
            <a:r>
              <a:rPr lang="fr" sz="2200" dirty="0"/>
              <a:t> en allant vers de la droite, puis expirez en décrivant un cercle vers la gauche et revenez à votre poitrine. Recommencez trois fois. </a:t>
            </a:r>
            <a:endParaRPr lang="en-US" sz="2200" dirty="0"/>
          </a:p>
          <a:p>
            <a:pPr rtl="0">
              <a:spcBef>
                <a:spcPts val="1200"/>
              </a:spcBef>
            </a:pPr>
            <a:r>
              <a:rPr lang="fr" sz="2200" dirty="0"/>
              <a:t>À présent, faites ce cercle dans l’autre sens. Inspirez en partant de la gauche, puis expirez lorsque vous arrivez à votre droite. Recommencez trois fois. </a:t>
            </a:r>
            <a:endParaRPr lang="en-US" sz="2200" dirty="0"/>
          </a:p>
          <a:p>
            <a:pPr rtl="0">
              <a:spcBef>
                <a:spcPts val="1200"/>
              </a:spcBef>
            </a:pPr>
            <a:r>
              <a:rPr lang="fr" sz="2200" dirty="0"/>
              <a:t>À présent, ramenez votre tête au centre. Remarquez </a:t>
            </a:r>
            <a:br>
              <a:rPr lang="fr" sz="2200" dirty="0"/>
            </a:br>
            <a:r>
              <a:rPr lang="fr" sz="2200" dirty="0"/>
              <a:t>à quel point vous êtes calme.</a:t>
            </a:r>
            <a:endParaRPr lang="en-US" sz="2200" b="1" dirty="0"/>
          </a:p>
          <a:p>
            <a:pPr marL="0" indent="0" rtl="0">
              <a:buNone/>
            </a:pPr>
            <a:endParaRPr lang="en-US" dirty="0"/>
          </a:p>
        </p:txBody>
      </p:sp>
      <p:sp>
        <p:nvSpPr>
          <p:cNvPr id="3" name="Slide Number Placeholder 2">
            <a:extLst>
              <a:ext uri="{FF2B5EF4-FFF2-40B4-BE49-F238E27FC236}">
                <a16:creationId xmlns:a16="http://schemas.microsoft.com/office/drawing/2014/main" id="{0C678498-4083-4DAC-8687-967AB7FC20E0}"/>
              </a:ext>
            </a:extLst>
          </p:cNvPr>
          <p:cNvSpPr>
            <a:spLocks noGrp="1"/>
          </p:cNvSpPr>
          <p:nvPr>
            <p:ph type="sldNum" sz="quarter" idx="12"/>
          </p:nvPr>
        </p:nvSpPr>
        <p:spPr/>
        <p:txBody>
          <a:bodyPr rtlCol="0"/>
          <a:lstStyle/>
          <a:p>
            <a:pPr rtl="0"/>
            <a:fld id="{FA49274C-F624-4622-A71F-92AA30B6C6C1}" type="slidenum">
              <a:rPr lang="en-GB" smtClean="0"/>
              <a:pPr rtl="0"/>
              <a:t>19</a:t>
            </a:fld>
            <a:endParaRPr lang="en-GB"/>
          </a:p>
        </p:txBody>
      </p:sp>
      <p:sp>
        <p:nvSpPr>
          <p:cNvPr id="6" name="Oval 5">
            <a:extLst>
              <a:ext uri="{FF2B5EF4-FFF2-40B4-BE49-F238E27FC236}">
                <a16:creationId xmlns:a16="http://schemas.microsoft.com/office/drawing/2014/main" id="{AB393BF0-C545-460F-8B18-3A11F08D0A52}"/>
              </a:ext>
            </a:extLst>
          </p:cNvPr>
          <p:cNvSpPr/>
          <p:nvPr/>
        </p:nvSpPr>
        <p:spPr>
          <a:xfrm rot="20366674">
            <a:off x="6120246" y="4564576"/>
            <a:ext cx="2596941" cy="111164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 sz="1600" b="1" dirty="0">
                <a:solidFill>
                  <a:schemeClr val="tx1"/>
                </a:solidFill>
              </a:rPr>
              <a:t>Outil de travail</a:t>
            </a:r>
            <a:r>
              <a:rPr lang="fr" sz="1600" dirty="0">
                <a:solidFill>
                  <a:schemeClr val="tx1"/>
                </a:solidFill>
              </a:rPr>
              <a:t> </a:t>
            </a:r>
            <a:r>
              <a:rPr lang="fr" sz="1600" i="1" dirty="0">
                <a:solidFill>
                  <a:schemeClr val="tx1"/>
                </a:solidFill>
              </a:rPr>
              <a:t>Manuel clinique</a:t>
            </a:r>
            <a:r>
              <a:rPr lang="fr" sz="1600" dirty="0">
                <a:solidFill>
                  <a:schemeClr val="tx1"/>
                </a:solidFill>
              </a:rPr>
              <a:t>, p. 70-71</a:t>
            </a:r>
            <a:endParaRPr lang="en-GB" sz="1600" dirty="0">
              <a:solidFill>
                <a:schemeClr val="tx1"/>
              </a:solidFill>
            </a:endParaRPr>
          </a:p>
        </p:txBody>
      </p:sp>
      <p:sp>
        <p:nvSpPr>
          <p:cNvPr id="2" name="Footer Placeholder 4">
            <a:extLst>
              <a:ext uri="{FF2B5EF4-FFF2-40B4-BE49-F238E27FC236}">
                <a16:creationId xmlns:a16="http://schemas.microsoft.com/office/drawing/2014/main" id="{D3F82A43-154F-2A03-6632-986958FC2A46}"/>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1016321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E23E32-8BCF-B526-789A-417271F1AF91}"/>
              </a:ext>
            </a:extLst>
          </p:cNvPr>
          <p:cNvSpPr>
            <a:spLocks noGrp="1"/>
          </p:cNvSpPr>
          <p:nvPr>
            <p:ph idx="1"/>
          </p:nvPr>
        </p:nvSpPr>
        <p:spPr/>
        <p:txBody>
          <a:bodyPr/>
          <a:lstStyle/>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endParaRPr lang="fr-FR" sz="1200" dirty="0">
              <a:solidFill>
                <a:srgbClr val="000000"/>
              </a:solidFill>
              <a:latin typeface="Calibri" panose="020F0502020204030204" pitchFamily="34" charset="0"/>
              <a:ea typeface="Calibri" panose="020F0502020204030204" pitchFamily="34" charset="0"/>
            </a:endParaRPr>
          </a:p>
          <a:p>
            <a:pPr marL="0" indent="0">
              <a:buNone/>
            </a:pPr>
            <a:endParaRPr lang="fr-FR" sz="1200" dirty="0">
              <a:solidFill>
                <a:srgbClr val="000000"/>
              </a:solidFill>
              <a:effectLst/>
              <a:latin typeface="Calibri" panose="020F0502020204030204" pitchFamily="34" charset="0"/>
              <a:ea typeface="Calibri" panose="020F0502020204030204" pitchFamily="34" charset="0"/>
            </a:endParaRPr>
          </a:p>
          <a:p>
            <a:pPr marL="0" indent="0">
              <a:buNone/>
            </a:pPr>
            <a:r>
              <a:rPr lang="fr-FR" sz="1200" dirty="0">
                <a:solidFill>
                  <a:srgbClr val="000000"/>
                </a:solidFill>
                <a:effectLst/>
                <a:latin typeface="Calibri" panose="020F0502020204030204" pitchFamily="34" charset="0"/>
                <a:ea typeface="Calibri" panose="020F0502020204030204" pitchFamily="34" charset="0"/>
              </a:rPr>
              <a:t>© Organisation mondiale de la Santé 2024. Certains droits réservés. La présente publication est disponible sous la licence </a:t>
            </a:r>
            <a:r>
              <a:rPr lang="fr-FR" sz="1200" u="sng" dirty="0">
                <a:solidFill>
                  <a:srgbClr val="000000"/>
                </a:solidFill>
                <a:effectLst/>
                <a:latin typeface="Calibri" panose="020F0502020204030204" pitchFamily="34" charset="0"/>
                <a:ea typeface="Calibri" panose="020F0502020204030204" pitchFamily="34" charset="0"/>
                <a:hlinkClick r:id="rId2"/>
              </a:rPr>
              <a:t>CC BY-NC-SA 3.0 IGO</a:t>
            </a:r>
            <a:r>
              <a:rPr lang="fr-FR" sz="1200" dirty="0">
                <a:solidFill>
                  <a:srgbClr val="000000"/>
                </a:solidFill>
                <a:effectLst/>
                <a:latin typeface="Calibri" panose="020F0502020204030204" pitchFamily="34" charset="0"/>
                <a:ea typeface="Calibri" panose="020F0502020204030204" pitchFamily="34" charset="0"/>
              </a:rPr>
              <a:t>. </a:t>
            </a:r>
            <a:r>
              <a:rPr lang="fr-FR" sz="1200" b="1" dirty="0">
                <a:solidFill>
                  <a:srgbClr val="000000"/>
                </a:solidFill>
                <a:effectLst/>
                <a:latin typeface="Calibri" panose="020F0502020204030204" pitchFamily="34" charset="0"/>
                <a:ea typeface="Calibri" panose="020F0502020204030204" pitchFamily="34" charset="0"/>
              </a:rPr>
              <a:t> </a:t>
            </a:r>
            <a:endParaRPr lang="en-ZA" sz="1200" dirty="0">
              <a:solidFill>
                <a:srgbClr val="000000"/>
              </a:solidFill>
              <a:effectLst/>
              <a:latin typeface="Calibri" panose="020F0502020204030204" pitchFamily="34" charset="0"/>
              <a:ea typeface="Calibri" panose="020F0502020204030204" pitchFamily="34" charset="0"/>
            </a:endParaRPr>
          </a:p>
          <a:p>
            <a:pPr marL="0" indent="0">
              <a:buNone/>
            </a:pPr>
            <a:endParaRPr lang="en-ZA" dirty="0"/>
          </a:p>
        </p:txBody>
      </p:sp>
      <p:sp>
        <p:nvSpPr>
          <p:cNvPr id="4" name="Slide Number Placeholder 3">
            <a:extLst>
              <a:ext uri="{FF2B5EF4-FFF2-40B4-BE49-F238E27FC236}">
                <a16:creationId xmlns:a16="http://schemas.microsoft.com/office/drawing/2014/main" id="{AB1594D9-5183-9687-CE27-C2CE5A9ADAAC}"/>
              </a:ext>
            </a:extLst>
          </p:cNvPr>
          <p:cNvSpPr>
            <a:spLocks noGrp="1"/>
          </p:cNvSpPr>
          <p:nvPr>
            <p:ph type="sldNum" sz="quarter" idx="12"/>
          </p:nvPr>
        </p:nvSpPr>
        <p:spPr/>
        <p:txBody>
          <a:bodyPr/>
          <a:lstStyle/>
          <a:p>
            <a:pPr rtl="0"/>
            <a:fld id="{2D8ED6E9-3817-564D-8B05-0796ED399B7D}" type="slidenum">
              <a:rPr lang="de-DE" smtClean="0"/>
              <a:t>2</a:t>
            </a:fld>
            <a:endParaRPr lang="de-DE"/>
          </a:p>
        </p:txBody>
      </p:sp>
    </p:spTree>
    <p:extLst>
      <p:ext uri="{BB962C8B-B14F-4D97-AF65-F5344CB8AC3E}">
        <p14:creationId xmlns:p14="http://schemas.microsoft.com/office/powerpoint/2010/main" val="470041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1942"/>
            <a:ext cx="9144000" cy="1506641"/>
          </a:xfrm>
        </p:spPr>
        <p:txBody>
          <a:bodyPr rtlCol="0">
            <a:noAutofit/>
          </a:bodyPr>
          <a:lstStyle/>
          <a:p>
            <a:pPr marL="355600" indent="-355600" rtl="0">
              <a:spcBef>
                <a:spcPts val="600"/>
              </a:spcBef>
              <a:spcAft>
                <a:spcPts val="600"/>
              </a:spcAft>
            </a:pPr>
            <a:r>
              <a:rPr lang="fr" sz="4200" b="1" dirty="0">
                <a:solidFill>
                  <a:schemeClr val="accent2"/>
                </a:solidFill>
              </a:rPr>
              <a:t>Exercice 12.2 : Jeu de rôle sur les compétences en résolution de problèmes </a:t>
            </a:r>
          </a:p>
        </p:txBody>
      </p:sp>
      <p:sp>
        <p:nvSpPr>
          <p:cNvPr id="3" name="Subtitle 2"/>
          <p:cNvSpPr>
            <a:spLocks noGrp="1"/>
          </p:cNvSpPr>
          <p:nvPr>
            <p:ph idx="1"/>
          </p:nvPr>
        </p:nvSpPr>
        <p:spPr>
          <a:xfrm>
            <a:off x="197708" y="2188029"/>
            <a:ext cx="8785653" cy="1506641"/>
          </a:xfrm>
        </p:spPr>
        <p:txBody>
          <a:bodyPr lIns="90000" rtlCol="0">
            <a:noAutofit/>
          </a:bodyPr>
          <a:lstStyle/>
          <a:p>
            <a:pPr algn="l" rtl="0"/>
            <a:r>
              <a:rPr lang="fr" sz="2400" b="1" dirty="0">
                <a:solidFill>
                  <a:schemeClr val="tx1"/>
                </a:solidFill>
              </a:rPr>
              <a:t>Objectifs d’apprentissage de l’exercice</a:t>
            </a:r>
          </a:p>
          <a:p>
            <a:pPr marL="0" indent="0" algn="l" rtl="0">
              <a:buNone/>
            </a:pPr>
            <a:r>
              <a:rPr lang="fr" sz="2400" dirty="0">
                <a:solidFill>
                  <a:schemeClr val="tx1"/>
                </a:solidFill>
              </a:rPr>
              <a:t>Mettre en pratique les compétences en résolution de problèmes comme méthode pour apporter un soutien psychosocial de base aux patientes. </a:t>
            </a:r>
          </a:p>
        </p:txBody>
      </p:sp>
      <p:pic>
        <p:nvPicPr>
          <p:cNvPr id="8" name="Graphic 7" descr="Lightbulb and gear">
            <a:extLst>
              <a:ext uri="{FF2B5EF4-FFF2-40B4-BE49-F238E27FC236}">
                <a16:creationId xmlns:a16="http://schemas.microsoft.com/office/drawing/2014/main" id="{1A25E7A5-FED0-B54A-A53B-BA2FA59F2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66393" y="3569228"/>
            <a:ext cx="2233509" cy="2233509"/>
          </a:xfrm>
          <a:prstGeom prst="rect">
            <a:avLst/>
          </a:prstGeom>
        </p:spPr>
      </p:pic>
      <p:sp>
        <p:nvSpPr>
          <p:cNvPr id="4" name="Footer Placeholder 4">
            <a:extLst>
              <a:ext uri="{FF2B5EF4-FFF2-40B4-BE49-F238E27FC236}">
                <a16:creationId xmlns:a16="http://schemas.microsoft.com/office/drawing/2014/main" id="{53490F87-B2C0-2964-3104-F659E8E75F3F}"/>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578448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34326" y="1690689"/>
            <a:ext cx="8875348" cy="4141273"/>
          </a:xfrm>
        </p:spPr>
        <p:txBody>
          <a:bodyPr lIns="90000" rtlCol="0">
            <a:noAutofit/>
          </a:bodyPr>
          <a:lstStyle/>
          <a:p>
            <a:pPr marL="457200" lvl="0" indent="-457200" algn="l" rtl="0">
              <a:buFont typeface="+mj-lt"/>
              <a:buAutoNum type="arabicPeriod"/>
            </a:pPr>
            <a:r>
              <a:rPr lang="fr" sz="2200" dirty="0">
                <a:solidFill>
                  <a:schemeClr val="tx1"/>
                </a:solidFill>
              </a:rPr>
              <a:t>Formez des binômes : une personne qui demande de l’aide et un prestataire de soins de santé. </a:t>
            </a:r>
          </a:p>
          <a:p>
            <a:pPr marL="457200" lvl="0" indent="-457200" algn="l" rtl="0">
              <a:spcBef>
                <a:spcPts val="600"/>
              </a:spcBef>
              <a:spcAft>
                <a:spcPts val="600"/>
              </a:spcAft>
              <a:buFont typeface="+mj-lt"/>
              <a:buAutoNum type="arabicPeriod"/>
            </a:pPr>
            <a:r>
              <a:rPr lang="fr" sz="2200" dirty="0">
                <a:solidFill>
                  <a:schemeClr val="tx1"/>
                </a:solidFill>
              </a:rPr>
              <a:t>La personne qui demande de l’aide pense à un problème (que vous acceptez de partager) et en fait part au prestataire de soins. </a:t>
            </a:r>
          </a:p>
          <a:p>
            <a:pPr marL="457200" lvl="0" indent="-457200" algn="l" rtl="0">
              <a:lnSpc>
                <a:spcPct val="100000"/>
              </a:lnSpc>
              <a:spcBef>
                <a:spcPts val="0"/>
              </a:spcBef>
              <a:buFont typeface="+mj-lt"/>
              <a:buAutoNum type="arabicPeriod"/>
            </a:pPr>
            <a:r>
              <a:rPr lang="fr" sz="2200" dirty="0">
                <a:solidFill>
                  <a:schemeClr val="tx1"/>
                </a:solidFill>
              </a:rPr>
              <a:t>Prestataire de soins : utilisez l’approche de résolution des problèmes en cinq étapes. Demandez à la patiente :</a:t>
            </a:r>
          </a:p>
          <a:p>
            <a:pPr marL="800100" lvl="2" indent="-342900" algn="l" rtl="0">
              <a:lnSpc>
                <a:spcPct val="100000"/>
              </a:lnSpc>
              <a:spcBef>
                <a:spcPts val="0"/>
              </a:spcBef>
              <a:buFont typeface="Arial" panose="020B0604020202020204" pitchFamily="34" charset="0"/>
              <a:buChar char="•"/>
            </a:pPr>
            <a:r>
              <a:rPr lang="fr" dirty="0">
                <a:solidFill>
                  <a:schemeClr val="tx1"/>
                </a:solidFill>
              </a:rPr>
              <a:t>de nommer ou d’identifier le problème</a:t>
            </a:r>
          </a:p>
          <a:p>
            <a:pPr marL="800100" lvl="2" indent="-342900" algn="l" rtl="0">
              <a:lnSpc>
                <a:spcPct val="100000"/>
              </a:lnSpc>
              <a:spcBef>
                <a:spcPts val="0"/>
              </a:spcBef>
              <a:buFont typeface="Arial" panose="020B0604020202020204" pitchFamily="34" charset="0"/>
              <a:buChar char="•"/>
            </a:pPr>
            <a:r>
              <a:rPr lang="fr" dirty="0">
                <a:solidFill>
                  <a:schemeClr val="tx1"/>
                </a:solidFill>
              </a:rPr>
              <a:t>de décrire le contexte du problème</a:t>
            </a:r>
          </a:p>
          <a:p>
            <a:pPr marL="800100" lvl="2" indent="-342900" algn="l" rtl="0">
              <a:lnSpc>
                <a:spcPct val="100000"/>
              </a:lnSpc>
              <a:spcBef>
                <a:spcPts val="0"/>
              </a:spcBef>
              <a:buFont typeface="Arial" panose="020B0604020202020204" pitchFamily="34" charset="0"/>
              <a:buChar char="•"/>
            </a:pPr>
            <a:r>
              <a:rPr lang="fr" dirty="0">
                <a:solidFill>
                  <a:schemeClr val="tx1"/>
                </a:solidFill>
              </a:rPr>
              <a:t>de réfléchir à des solutions</a:t>
            </a:r>
          </a:p>
          <a:p>
            <a:pPr marL="800100" lvl="2" indent="-342900" algn="l" rtl="0">
              <a:lnSpc>
                <a:spcPct val="100000"/>
              </a:lnSpc>
              <a:spcBef>
                <a:spcPts val="0"/>
              </a:spcBef>
              <a:buFont typeface="Arial" panose="020B0604020202020204" pitchFamily="34" charset="0"/>
              <a:buChar char="•"/>
            </a:pPr>
            <a:r>
              <a:rPr lang="fr" dirty="0">
                <a:solidFill>
                  <a:schemeClr val="tx1"/>
                </a:solidFill>
              </a:rPr>
              <a:t>de hiérarchiser les solutions</a:t>
            </a:r>
          </a:p>
          <a:p>
            <a:pPr marL="800100" lvl="2" indent="-342900" algn="l" rtl="0">
              <a:buFont typeface="Arial" panose="020B0604020202020204" pitchFamily="34" charset="0"/>
              <a:buChar char="•"/>
            </a:pPr>
            <a:r>
              <a:rPr lang="fr" dirty="0">
                <a:solidFill>
                  <a:schemeClr val="tx1"/>
                </a:solidFill>
              </a:rPr>
              <a:t>d’établir un plan d’action.</a:t>
            </a:r>
          </a:p>
          <a:p>
            <a:pPr marL="0" indent="0" rtl="0">
              <a:spcBef>
                <a:spcPts val="0"/>
              </a:spcBef>
              <a:buNone/>
            </a:pPr>
            <a:r>
              <a:rPr lang="fr" sz="1600" dirty="0">
                <a:solidFill>
                  <a:schemeClr val="tx1"/>
                </a:solidFill>
              </a:rPr>
              <a:t>		</a:t>
            </a:r>
          </a:p>
          <a:p>
            <a:pPr marL="0" indent="0" rtl="0">
              <a:spcBef>
                <a:spcPts val="0"/>
              </a:spcBef>
              <a:buNone/>
            </a:pPr>
            <a:r>
              <a:rPr lang="fr" sz="1600" dirty="0"/>
              <a:t>	                   </a:t>
            </a:r>
            <a:r>
              <a:rPr lang="fr" sz="1600" dirty="0">
                <a:solidFill>
                  <a:schemeClr val="tx1"/>
                </a:solidFill>
              </a:rPr>
              <a:t>Durée : 10 minutes</a:t>
            </a:r>
          </a:p>
        </p:txBody>
      </p:sp>
      <p:sp>
        <p:nvSpPr>
          <p:cNvPr id="4" name="Rectangle 3">
            <a:extLst>
              <a:ext uri="{FF2B5EF4-FFF2-40B4-BE49-F238E27FC236}">
                <a16:creationId xmlns:a16="http://schemas.microsoft.com/office/drawing/2014/main" id="{E95B52AB-FE7D-4B49-A392-203B84DEBB23}"/>
              </a:ext>
            </a:extLst>
          </p:cNvPr>
          <p:cNvSpPr/>
          <p:nvPr/>
        </p:nvSpPr>
        <p:spPr>
          <a:xfrm>
            <a:off x="3719384" y="5370297"/>
            <a:ext cx="5290290" cy="461665"/>
          </a:xfrm>
          <a:prstGeom prst="rect">
            <a:avLst/>
          </a:prstGeom>
        </p:spPr>
        <p:txBody>
          <a:bodyPr wrap="square" rtlCol="0">
            <a:spAutoFit/>
          </a:bodyPr>
          <a:lstStyle/>
          <a:p>
            <a:pPr algn="r" rtl="0">
              <a:spcBef>
                <a:spcPts val="600"/>
              </a:spcBef>
              <a:spcAft>
                <a:spcPts val="600"/>
              </a:spcAft>
              <a:tabLst>
                <a:tab pos="228600" algn="l"/>
                <a:tab pos="457200" algn="l"/>
              </a:tabLst>
            </a:pPr>
            <a:r>
              <a:rPr lang="fr" sz="2400" b="1" spc="-25" dirty="0">
                <a:solidFill>
                  <a:schemeClr val="accent6"/>
                </a:solidFill>
                <a:latin typeface="Calibri" panose="020F0502020204030204" pitchFamily="34" charset="0"/>
                <a:ea typeface="Calibri" panose="020F0502020204030204" pitchFamily="34" charset="0"/>
                <a:cs typeface="Calibri" panose="020F0502020204030204" pitchFamily="34" charset="0"/>
              </a:rPr>
              <a:t>Rappel : </a:t>
            </a:r>
            <a:r>
              <a:rPr lang="fr" sz="2400" spc="-25" dirty="0">
                <a:solidFill>
                  <a:schemeClr val="accent6"/>
                </a:solidFill>
                <a:latin typeface="Calibri" panose="020F0502020204030204" pitchFamily="34" charset="0"/>
                <a:ea typeface="Calibri" panose="020F0502020204030204" pitchFamily="34" charset="0"/>
                <a:cs typeface="Calibri" panose="020F0502020204030204" pitchFamily="34" charset="0"/>
              </a:rPr>
              <a:t>Ne donnez pas de conseils.</a:t>
            </a:r>
            <a:endParaRPr lang="en-US" sz="2400" spc="-25" dirty="0">
              <a:solidFill>
                <a:schemeClr val="accent6"/>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Title 1">
            <a:extLst>
              <a:ext uri="{FF2B5EF4-FFF2-40B4-BE49-F238E27FC236}">
                <a16:creationId xmlns:a16="http://schemas.microsoft.com/office/drawing/2014/main" id="{1B677330-E07B-C22A-9BC7-B53FFF05491D}"/>
              </a:ext>
            </a:extLst>
          </p:cNvPr>
          <p:cNvSpPr>
            <a:spLocks noGrp="1"/>
          </p:cNvSpPr>
          <p:nvPr>
            <p:ph type="title"/>
          </p:nvPr>
        </p:nvSpPr>
        <p:spPr>
          <a:xfrm>
            <a:off x="-185351" y="121599"/>
            <a:ext cx="9329351" cy="1388747"/>
          </a:xfrm>
        </p:spPr>
        <p:txBody>
          <a:bodyPr rtlCol="0">
            <a:noAutofit/>
          </a:bodyPr>
          <a:lstStyle/>
          <a:p>
            <a:pPr marL="355600" indent="-355600" rtl="0">
              <a:spcBef>
                <a:spcPts val="600"/>
              </a:spcBef>
              <a:spcAft>
                <a:spcPts val="600"/>
              </a:spcAft>
            </a:pPr>
            <a:r>
              <a:rPr lang="fr" sz="4000" b="1" dirty="0">
                <a:solidFill>
                  <a:schemeClr val="accent2"/>
                </a:solidFill>
              </a:rPr>
              <a:t>Exercice 12.2 : Jeu de rôle sur les compétences en résolution de problèmes </a:t>
            </a:r>
          </a:p>
        </p:txBody>
      </p:sp>
      <p:sp>
        <p:nvSpPr>
          <p:cNvPr id="2" name="Footer Placeholder 4">
            <a:extLst>
              <a:ext uri="{FF2B5EF4-FFF2-40B4-BE49-F238E27FC236}">
                <a16:creationId xmlns:a16="http://schemas.microsoft.com/office/drawing/2014/main" id="{41AB0088-C4E2-D053-1B31-78A516567E3C}"/>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9968842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525"/>
            <a:ext cx="9144000" cy="1439370"/>
          </a:xfrm>
        </p:spPr>
        <p:txBody>
          <a:bodyPr rtlCol="0">
            <a:noAutofit/>
          </a:bodyPr>
          <a:lstStyle/>
          <a:p>
            <a:pPr rtl="0"/>
            <a:r>
              <a:rPr lang="fr" b="1" dirty="0">
                <a:solidFill>
                  <a:schemeClr val="accent2"/>
                </a:solidFill>
              </a:rPr>
              <a:t>     Messages clés</a:t>
            </a:r>
          </a:p>
        </p:txBody>
      </p:sp>
      <p:sp>
        <p:nvSpPr>
          <p:cNvPr id="4" name="Subtitle 2"/>
          <p:cNvSpPr>
            <a:spLocks noGrp="1"/>
          </p:cNvSpPr>
          <p:nvPr>
            <p:ph idx="1"/>
          </p:nvPr>
        </p:nvSpPr>
        <p:spPr>
          <a:xfrm>
            <a:off x="352167" y="1900754"/>
            <a:ext cx="8439665" cy="3857495"/>
          </a:xfrm>
        </p:spPr>
        <p:txBody>
          <a:bodyPr lIns="90000" rtlCol="0">
            <a:noAutofit/>
          </a:bodyPr>
          <a:lstStyle/>
          <a:p>
            <a:pPr marL="342900" indent="-342900" algn="l" rtl="0">
              <a:spcBef>
                <a:spcPts val="900"/>
              </a:spcBef>
              <a:spcAft>
                <a:spcPts val="900"/>
              </a:spcAft>
              <a:buFont typeface="Arial" panose="020B0604020202020204" pitchFamily="34" charset="0"/>
              <a:buChar char="•"/>
            </a:pPr>
            <a:r>
              <a:rPr lang="fr" sz="2200" dirty="0">
                <a:solidFill>
                  <a:schemeClr val="tx1"/>
                </a:solidFill>
              </a:rPr>
              <a:t>Même dans des milieux disposant de faibles ressources, les prestataires de soins de première ligne peuvent apporter un </a:t>
            </a:r>
            <a:r>
              <a:rPr lang="fr" sz="2200" b="1" dirty="0">
                <a:solidFill>
                  <a:schemeClr val="tx1"/>
                </a:solidFill>
              </a:rPr>
              <a:t>soutien psychosocial de base</a:t>
            </a:r>
            <a:r>
              <a:rPr lang="fr" sz="2200" dirty="0">
                <a:solidFill>
                  <a:schemeClr val="tx1"/>
                </a:solidFill>
              </a:rPr>
              <a:t>.</a:t>
            </a:r>
          </a:p>
          <a:p>
            <a:pPr marL="342900" indent="-342900" algn="l" rtl="0">
              <a:spcBef>
                <a:spcPts val="900"/>
              </a:spcBef>
              <a:spcAft>
                <a:spcPts val="900"/>
              </a:spcAft>
              <a:buFont typeface="Arial" panose="020B0604020202020204" pitchFamily="34" charset="0"/>
              <a:buChar char="•"/>
            </a:pPr>
            <a:r>
              <a:rPr lang="fr" sz="2200" dirty="0">
                <a:solidFill>
                  <a:schemeClr val="tx1"/>
                </a:solidFill>
              </a:rPr>
              <a:t>Le soutien psychosocial de base comprend des </a:t>
            </a:r>
            <a:r>
              <a:rPr lang="fr" sz="2200" b="1" dirty="0">
                <a:solidFill>
                  <a:schemeClr val="tx1"/>
                </a:solidFill>
              </a:rPr>
              <a:t>exercices de relaxation</a:t>
            </a:r>
            <a:r>
              <a:rPr lang="fr" sz="2200" dirty="0">
                <a:solidFill>
                  <a:schemeClr val="tx1"/>
                </a:solidFill>
              </a:rPr>
              <a:t>.</a:t>
            </a:r>
          </a:p>
          <a:p>
            <a:pPr marL="342900" indent="-342900" algn="l" rtl="0">
              <a:spcBef>
                <a:spcPts val="900"/>
              </a:spcBef>
              <a:spcAft>
                <a:spcPts val="900"/>
              </a:spcAft>
              <a:buFont typeface="Arial" panose="020B0604020202020204" pitchFamily="34" charset="0"/>
              <a:buChar char="•"/>
            </a:pPr>
            <a:r>
              <a:rPr lang="fr" sz="2200" b="1" dirty="0">
                <a:solidFill>
                  <a:schemeClr val="tx1"/>
                </a:solidFill>
              </a:rPr>
              <a:t>Déterminez</a:t>
            </a:r>
            <a:r>
              <a:rPr lang="fr" sz="2200" dirty="0">
                <a:solidFill>
                  <a:schemeClr val="tx1"/>
                </a:solidFill>
              </a:rPr>
              <a:t> si les survivantes présentant des symptômes persistants de troubles de la santé mentale souffrent de dépression modérée ou grave, ou si elles sont en ESPT.</a:t>
            </a:r>
          </a:p>
          <a:p>
            <a:pPr marL="342900" indent="-342900" algn="l" rtl="0">
              <a:spcBef>
                <a:spcPts val="900"/>
              </a:spcBef>
              <a:spcAft>
                <a:spcPts val="900"/>
              </a:spcAft>
              <a:buFont typeface="Arial" panose="020B0604020202020204" pitchFamily="34" charset="0"/>
              <a:buChar char="•"/>
            </a:pPr>
            <a:r>
              <a:rPr lang="fr" sz="2200" b="1" dirty="0">
                <a:solidFill>
                  <a:schemeClr val="tx1"/>
                </a:solidFill>
              </a:rPr>
              <a:t>Prenez en charge</a:t>
            </a:r>
            <a:r>
              <a:rPr lang="fr" sz="2200" dirty="0">
                <a:solidFill>
                  <a:schemeClr val="tx1"/>
                </a:solidFill>
              </a:rPr>
              <a:t> les troubles modérés à graves ou orientez la patiente vers un</a:t>
            </a:r>
            <a:r>
              <a:rPr lang="en-GB" sz="2200" dirty="0">
                <a:effectLst/>
                <a:ea typeface="Times New Roman" panose="02020603050405020304" pitchFamily="18" charset="0"/>
                <a:cs typeface="Times New Roman" panose="02020603050405020304" pitchFamily="18" charset="0"/>
              </a:rPr>
              <a:t>·e</a:t>
            </a:r>
            <a:r>
              <a:rPr lang="fr" sz="2200" dirty="0">
                <a:solidFill>
                  <a:schemeClr val="tx1"/>
                </a:solidFill>
              </a:rPr>
              <a:t> spécialiste de la santé mentale.</a:t>
            </a:r>
          </a:p>
        </p:txBody>
      </p:sp>
      <p:sp>
        <p:nvSpPr>
          <p:cNvPr id="5" name="Slide Number Placeholder 4"/>
          <p:cNvSpPr>
            <a:spLocks noGrp="1"/>
          </p:cNvSpPr>
          <p:nvPr>
            <p:ph type="sldNum" sz="quarter" idx="12"/>
          </p:nvPr>
        </p:nvSpPr>
        <p:spPr/>
        <p:txBody>
          <a:bodyPr rtlCol="0"/>
          <a:lstStyle/>
          <a:p>
            <a:pPr rtl="0"/>
            <a:fld id="{FA49274C-F624-4622-A71F-92AA30B6C6C1}" type="slidenum">
              <a:rPr lang="en-GB" smtClean="0"/>
              <a:pPr rtl="0"/>
              <a:t>22</a:t>
            </a:fld>
            <a:endParaRPr lang="en-GB"/>
          </a:p>
        </p:txBody>
      </p:sp>
      <p:pic>
        <p:nvPicPr>
          <p:cNvPr id="7" name="Picture 6">
            <a:extLst>
              <a:ext uri="{FF2B5EF4-FFF2-40B4-BE49-F238E27FC236}">
                <a16:creationId xmlns:a16="http://schemas.microsoft.com/office/drawing/2014/main" id="{223AF8BE-6300-9C4F-BE9D-A1F50D85A641}"/>
              </a:ext>
            </a:extLst>
          </p:cNvPr>
          <p:cNvPicPr>
            <a:picLocks noChangeAspect="1"/>
          </p:cNvPicPr>
          <p:nvPr/>
        </p:nvPicPr>
        <p:blipFill rotWithShape="1">
          <a:blip r:embed="rId3">
            <a:duotone>
              <a:schemeClr val="accent5">
                <a:shade val="45000"/>
                <a:satMod val="135000"/>
              </a:schemeClr>
              <a:prstClr val="white"/>
            </a:duotone>
          </a:blip>
          <a:srcRect l="5495" t="2263" r="8752" b="5223"/>
          <a:stretch/>
        </p:blipFill>
        <p:spPr>
          <a:xfrm>
            <a:off x="1378955" y="284710"/>
            <a:ext cx="1059478" cy="1143000"/>
          </a:xfrm>
          <a:prstGeom prst="rect">
            <a:avLst/>
          </a:prstGeom>
        </p:spPr>
      </p:pic>
      <p:sp>
        <p:nvSpPr>
          <p:cNvPr id="3" name="Footer Placeholder 4">
            <a:extLst>
              <a:ext uri="{FF2B5EF4-FFF2-40B4-BE49-F238E27FC236}">
                <a16:creationId xmlns:a16="http://schemas.microsoft.com/office/drawing/2014/main" id="{99A6C927-F64E-928B-2F6A-1B1673BEF447}"/>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41618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6"/>
            <a:ext cx="9144000" cy="1414247"/>
          </a:xfrm>
        </p:spPr>
        <p:txBody>
          <a:bodyPr rtlCol="0">
            <a:normAutofit/>
          </a:bodyPr>
          <a:lstStyle/>
          <a:p>
            <a:pPr rtl="0"/>
            <a:r>
              <a:rPr lang="fr" b="1" dirty="0">
                <a:solidFill>
                  <a:schemeClr val="accent2"/>
                </a:solidFill>
              </a:rPr>
              <a:t>       Objectifs d’apprentissage</a:t>
            </a:r>
          </a:p>
        </p:txBody>
      </p:sp>
      <p:sp>
        <p:nvSpPr>
          <p:cNvPr id="3" name="Content Placeholder 2"/>
          <p:cNvSpPr>
            <a:spLocks noGrp="1"/>
          </p:cNvSpPr>
          <p:nvPr>
            <p:ph idx="1"/>
          </p:nvPr>
        </p:nvSpPr>
        <p:spPr>
          <a:xfrm>
            <a:off x="457199" y="2002224"/>
            <a:ext cx="8489091" cy="3595387"/>
          </a:xfrm>
        </p:spPr>
        <p:txBody>
          <a:bodyPr vert="horz" lIns="91440" tIns="45720" rIns="91440" bIns="45720" rtlCol="0" anchor="t">
            <a:noAutofit/>
          </a:bodyPr>
          <a:lstStyle/>
          <a:p>
            <a:pPr rtl="0">
              <a:spcBef>
                <a:spcPts val="600"/>
              </a:spcBef>
              <a:spcAft>
                <a:spcPts val="600"/>
              </a:spcAft>
            </a:pPr>
            <a:r>
              <a:rPr lang="fr" sz="2600" dirty="0"/>
              <a:t>Posséder les compétences cliniques requises par la profession et la spécialité pour répondre à la violence faite aux femmes.</a:t>
            </a:r>
          </a:p>
          <a:p>
            <a:pPr>
              <a:spcBef>
                <a:spcPts val="600"/>
              </a:spcBef>
              <a:spcAft>
                <a:spcPts val="600"/>
              </a:spcAft>
            </a:pPr>
            <a:r>
              <a:rPr lang="fr" sz="2600" dirty="0"/>
              <a:t>Savoir comment accéder aux ressources et au soutien pour les patientes et pour soi-même.</a:t>
            </a:r>
            <a:endParaRPr lang="fr" sz="2600" dirty="0">
              <a:ea typeface="Calibri"/>
              <a:cs typeface="Calibri"/>
            </a:endParaRPr>
          </a:p>
          <a:p>
            <a:pPr marL="0" indent="0" rtl="0">
              <a:spcBef>
                <a:spcPts val="600"/>
              </a:spcBef>
              <a:spcAft>
                <a:spcPts val="600"/>
              </a:spcAft>
              <a:buNone/>
            </a:pPr>
            <a:r>
              <a:rPr lang="fr" sz="2600" b="1" dirty="0"/>
              <a:t>Compétences</a:t>
            </a:r>
            <a:endParaRPr lang="en-US" sz="2600" b="1" dirty="0"/>
          </a:p>
          <a:p>
            <a:pPr rtl="0">
              <a:spcBef>
                <a:spcPts val="600"/>
              </a:spcBef>
              <a:spcAft>
                <a:spcPts val="600"/>
              </a:spcAft>
            </a:pPr>
            <a:r>
              <a:rPr lang="fr" sz="2600" dirty="0"/>
              <a:t>Savoir dispenser des soins de santé mentale de base.</a:t>
            </a:r>
          </a:p>
          <a:p>
            <a:pPr rtl="0">
              <a:spcBef>
                <a:spcPts val="600"/>
              </a:spcBef>
              <a:spcAft>
                <a:spcPts val="600"/>
              </a:spcAft>
            </a:pPr>
            <a:r>
              <a:rPr lang="fr" sz="2600" dirty="0"/>
              <a:t>Savoir accéder aux soins autoadministrés et s’en servir.</a:t>
            </a:r>
            <a:endParaRPr lang="en-US" sz="2600" dirty="0"/>
          </a:p>
        </p:txBody>
      </p:sp>
      <p:sp>
        <p:nvSpPr>
          <p:cNvPr id="5" name="Slide Number Placeholder 4"/>
          <p:cNvSpPr>
            <a:spLocks noGrp="1"/>
          </p:cNvSpPr>
          <p:nvPr>
            <p:ph type="sldNum" sz="quarter" idx="12"/>
          </p:nvPr>
        </p:nvSpPr>
        <p:spPr/>
        <p:txBody>
          <a:bodyPr rtlCol="0"/>
          <a:lstStyle/>
          <a:p>
            <a:pPr rtl="0"/>
            <a:fld id="{FA49274C-F624-4622-A71F-92AA30B6C6C1}" type="slidenum">
              <a:rPr lang="en-GB" smtClean="0"/>
              <a:pPr rtl="0"/>
              <a:t>3</a:t>
            </a:fld>
            <a:endParaRPr lang="en-GB"/>
          </a:p>
        </p:txBody>
      </p:sp>
      <p:pic>
        <p:nvPicPr>
          <p:cNvPr id="4" name="Picture 3" descr="C:\Users\Ward\AppData\Local\Microsoft\Windows\INetCache\IE\RTS1IINE\13526107212154[1].png">
            <a:extLst>
              <a:ext uri="{FF2B5EF4-FFF2-40B4-BE49-F238E27FC236}">
                <a16:creationId xmlns:a16="http://schemas.microsoft.com/office/drawing/2014/main" id="{DC3F627B-45FF-412F-B66F-CC6B1F97299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 y="499792"/>
            <a:ext cx="1420261" cy="1146445"/>
          </a:xfrm>
          <a:prstGeom prst="rect">
            <a:avLst/>
          </a:prstGeom>
          <a:noFill/>
          <a:ln>
            <a:noFill/>
          </a:ln>
        </p:spPr>
      </p:pic>
      <p:sp>
        <p:nvSpPr>
          <p:cNvPr id="6" name="Footer Placeholder 4">
            <a:extLst>
              <a:ext uri="{FF2B5EF4-FFF2-40B4-BE49-F238E27FC236}">
                <a16:creationId xmlns:a16="http://schemas.microsoft.com/office/drawing/2014/main" id="{678185E2-9D8A-F068-56C2-EC666E59E23D}"/>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70502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5756"/>
          </a:xfrm>
        </p:spPr>
        <p:txBody>
          <a:bodyPr rtlCol="0"/>
          <a:lstStyle/>
          <a:p>
            <a:pPr rtl="0"/>
            <a:r>
              <a:rPr lang="fr" b="1" dirty="0">
                <a:solidFill>
                  <a:schemeClr val="accent2"/>
                </a:solidFill>
              </a:rPr>
              <a:t>Vrai ou faux ?  </a:t>
            </a:r>
            <a:endParaRPr lang="en-US" b="1" dirty="0">
              <a:solidFill>
                <a:schemeClr val="accent2"/>
              </a:solidFill>
            </a:endParaRPr>
          </a:p>
        </p:txBody>
      </p:sp>
      <p:sp>
        <p:nvSpPr>
          <p:cNvPr id="3" name="Content Placeholder 2"/>
          <p:cNvSpPr>
            <a:spLocks noGrp="1"/>
          </p:cNvSpPr>
          <p:nvPr>
            <p:ph idx="1"/>
          </p:nvPr>
        </p:nvSpPr>
        <p:spPr>
          <a:xfrm>
            <a:off x="259491" y="1362608"/>
            <a:ext cx="8625017" cy="4132783"/>
          </a:xfrm>
        </p:spPr>
        <p:txBody>
          <a:bodyPr rtlCol="0">
            <a:noAutofit/>
          </a:bodyPr>
          <a:lstStyle/>
          <a:p>
            <a:pPr marL="457200" indent="-457200" rtl="0">
              <a:buFont typeface="+mj-lt"/>
              <a:buAutoNum type="arabicPeriod"/>
            </a:pPr>
            <a:r>
              <a:rPr lang="fr" sz="2200" dirty="0"/>
              <a:t>En général, les professionnels de santé ne doivent pas poser de questions sur d’éventuelles pensées suicidaires ou tentatives de suicide. Ces questions pourraient encourager les tentatives de suicide.</a:t>
            </a:r>
          </a:p>
          <a:p>
            <a:pPr marL="457200" indent="-457200" rtl="0">
              <a:buFont typeface="+mj-lt"/>
              <a:buAutoNum type="arabicPeriod"/>
            </a:pPr>
            <a:r>
              <a:rPr lang="fr" sz="2200" dirty="0"/>
              <a:t>Le soutien de première ligne et l’enseignement d’exercices qui aident à réduire le stress font partie du soutien psychosocial de base pour toutes les survivantes.</a:t>
            </a:r>
          </a:p>
          <a:p>
            <a:pPr marL="457200" indent="-457200" rtl="0">
              <a:buFont typeface="+mj-lt"/>
              <a:buAutoNum type="arabicPeriod"/>
            </a:pPr>
            <a:r>
              <a:rPr lang="fr" sz="2200" dirty="0"/>
              <a:t>Presque toutes les femmes survivantes de violence souffrent de stress post-traumatique.</a:t>
            </a:r>
          </a:p>
          <a:p>
            <a:pPr marL="457200" indent="-457200" rtl="0">
              <a:buFont typeface="+mj-lt"/>
              <a:buAutoNum type="arabicPeriod"/>
            </a:pPr>
            <a:r>
              <a:rPr lang="fr" sz="2200" dirty="0"/>
              <a:t>Les difficultés d’une patiente à accomplir des tâches de la vie quotidienne sont un signe de dépression modérée à grave.</a:t>
            </a:r>
          </a:p>
          <a:p>
            <a:pPr marL="457200" indent="-457200" rtl="0">
              <a:buFont typeface="+mj-lt"/>
              <a:buAutoNum type="arabicPeriod"/>
            </a:pPr>
            <a:r>
              <a:rPr lang="fr" sz="2200" dirty="0"/>
              <a:t>Les benzodiazépines et les antidépresseurs ne doivent pas être prescrits pour traiter une détresse aiguë.</a:t>
            </a:r>
            <a:endParaRPr lang="en-US" sz="2200" dirty="0"/>
          </a:p>
          <a:p>
            <a:pPr rtl="0"/>
            <a:endParaRPr lang="en-US" sz="2000" dirty="0"/>
          </a:p>
          <a:p>
            <a:pPr rtl="0"/>
            <a:endParaRPr lang="en-US" sz="2000" dirty="0"/>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4</a:t>
            </a:fld>
            <a:endParaRPr lang="en-GB"/>
          </a:p>
        </p:txBody>
      </p:sp>
      <p:sp>
        <p:nvSpPr>
          <p:cNvPr id="5" name="Footer Placeholder 4">
            <a:extLst>
              <a:ext uri="{FF2B5EF4-FFF2-40B4-BE49-F238E27FC236}">
                <a16:creationId xmlns:a16="http://schemas.microsoft.com/office/drawing/2014/main" id="{AC1D5C85-D056-153C-97C0-12CD3619A771}"/>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97241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515"/>
            <a:ext cx="9144000" cy="1257559"/>
          </a:xfrm>
        </p:spPr>
        <p:txBody>
          <a:bodyPr rtlCol="0">
            <a:normAutofit/>
          </a:bodyPr>
          <a:lstStyle/>
          <a:p>
            <a:pPr marL="355600" indent="-355600" rtl="0">
              <a:spcBef>
                <a:spcPts val="600"/>
              </a:spcBef>
              <a:spcAft>
                <a:spcPts val="600"/>
              </a:spcAft>
            </a:pPr>
            <a:r>
              <a:rPr lang="fr" sz="4200" b="1" dirty="0">
                <a:solidFill>
                  <a:schemeClr val="accent2"/>
                </a:solidFill>
              </a:rPr>
              <a:t>Dispenser un soutien psychosocial </a:t>
            </a:r>
            <a:br>
              <a:rPr lang="fr" sz="4200" b="1" dirty="0">
                <a:solidFill>
                  <a:schemeClr val="accent2"/>
                </a:solidFill>
              </a:rPr>
            </a:br>
            <a:r>
              <a:rPr lang="fr" sz="4200" b="1" dirty="0">
                <a:solidFill>
                  <a:schemeClr val="accent2"/>
                </a:solidFill>
              </a:rPr>
              <a:t>de base </a:t>
            </a:r>
          </a:p>
        </p:txBody>
      </p:sp>
      <p:sp>
        <p:nvSpPr>
          <p:cNvPr id="3" name="Subtitle 2"/>
          <p:cNvSpPr>
            <a:spLocks noGrp="1"/>
          </p:cNvSpPr>
          <p:nvPr>
            <p:ph idx="1"/>
          </p:nvPr>
        </p:nvSpPr>
        <p:spPr>
          <a:xfrm>
            <a:off x="88376" y="1397074"/>
            <a:ext cx="8760940" cy="3323207"/>
          </a:xfrm>
        </p:spPr>
        <p:txBody>
          <a:bodyPr lIns="90000" rtlCol="0">
            <a:noAutofit/>
          </a:bodyPr>
          <a:lstStyle/>
          <a:p>
            <a:pPr algn="l" defTabSz="457200" rtl="0">
              <a:spcBef>
                <a:spcPts val="600"/>
              </a:spcBef>
              <a:spcAft>
                <a:spcPts val="600"/>
              </a:spcAft>
              <a:defRPr/>
            </a:pPr>
            <a:r>
              <a:rPr lang="fr" sz="2200" dirty="0">
                <a:solidFill>
                  <a:schemeClr val="tx1"/>
                </a:solidFill>
              </a:rPr>
              <a:t>Que des professionnels de la santé mentale soient disponibles ou non, </a:t>
            </a:r>
            <a:r>
              <a:rPr lang="fr" sz="2200" b="1" dirty="0">
                <a:solidFill>
                  <a:schemeClr val="tx1"/>
                </a:solidFill>
              </a:rPr>
              <a:t>les prestataires de première ligne peuvent fournir un soutien psychosocial de base</a:t>
            </a:r>
            <a:r>
              <a:rPr lang="fr" sz="2200" dirty="0">
                <a:solidFill>
                  <a:schemeClr val="tx1"/>
                </a:solidFill>
              </a:rPr>
              <a:t>.</a:t>
            </a:r>
            <a:endParaRPr lang="en-US" sz="2200" dirty="0">
              <a:solidFill>
                <a:schemeClr val="tx1"/>
              </a:solidFill>
            </a:endParaRPr>
          </a:p>
          <a:p>
            <a:pPr algn="l" defTabSz="457200" rtl="0">
              <a:spcBef>
                <a:spcPts val="400"/>
              </a:spcBef>
              <a:spcAft>
                <a:spcPts val="600"/>
              </a:spcAft>
              <a:defRPr/>
            </a:pPr>
            <a:r>
              <a:rPr lang="fr" sz="2200" b="1" dirty="0">
                <a:solidFill>
                  <a:schemeClr val="tx1"/>
                </a:solidFill>
              </a:rPr>
              <a:t>Vous pouvez :</a:t>
            </a:r>
          </a:p>
          <a:p>
            <a:pPr marL="804863" lvl="2" indent="-266700" rtl="0">
              <a:spcBef>
                <a:spcPts val="0"/>
              </a:spcBef>
            </a:pPr>
            <a:r>
              <a:rPr lang="fr" sz="2200" dirty="0">
                <a:solidFill>
                  <a:schemeClr val="tx1"/>
                </a:solidFill>
              </a:rPr>
              <a:t>offrir un soutien de première ligne à chaque consultation</a:t>
            </a:r>
          </a:p>
          <a:p>
            <a:pPr marL="804863" lvl="2" indent="-266700" rtl="0">
              <a:spcBef>
                <a:spcPts val="0"/>
              </a:spcBef>
            </a:pPr>
            <a:r>
              <a:rPr lang="fr" sz="2200" dirty="0">
                <a:solidFill>
                  <a:schemeClr val="tx1"/>
                </a:solidFill>
              </a:rPr>
              <a:t>aider la patiente à renforcer ses </a:t>
            </a:r>
            <a:r>
              <a:rPr lang="fr" sz="2200" b="1" dirty="0">
                <a:solidFill>
                  <a:schemeClr val="tx1"/>
                </a:solidFill>
              </a:rPr>
              <a:t>méthodes positives d’adaptation</a:t>
            </a:r>
            <a:endParaRPr lang="en-GB" sz="2200" dirty="0">
              <a:solidFill>
                <a:schemeClr val="tx1"/>
              </a:solidFill>
            </a:endParaRPr>
          </a:p>
          <a:p>
            <a:pPr marL="804863" lvl="2" indent="-266700" rtl="0">
              <a:spcBef>
                <a:spcPts val="0"/>
              </a:spcBef>
            </a:pPr>
            <a:r>
              <a:rPr lang="fr" sz="2200" dirty="0">
                <a:solidFill>
                  <a:schemeClr val="tx1"/>
                </a:solidFill>
              </a:rPr>
              <a:t>explorer la disponibilité d’une </a:t>
            </a:r>
            <a:r>
              <a:rPr lang="fr" sz="2200" b="1" dirty="0">
                <a:solidFill>
                  <a:schemeClr val="tx1"/>
                </a:solidFill>
              </a:rPr>
              <a:t>aide sociale</a:t>
            </a:r>
            <a:endParaRPr lang="en-US" sz="2200" dirty="0">
              <a:solidFill>
                <a:schemeClr val="tx1"/>
              </a:solidFill>
            </a:endParaRPr>
          </a:p>
          <a:p>
            <a:pPr marL="804863" lvl="2" indent="-266700" rtl="0">
              <a:spcBef>
                <a:spcPts val="0"/>
              </a:spcBef>
            </a:pPr>
            <a:r>
              <a:rPr lang="fr" sz="2200" dirty="0">
                <a:solidFill>
                  <a:schemeClr val="tx1"/>
                </a:solidFill>
              </a:rPr>
              <a:t>enseigner et montrer des exercices de </a:t>
            </a:r>
            <a:r>
              <a:rPr lang="fr" sz="2200" b="1" dirty="0">
                <a:solidFill>
                  <a:schemeClr val="tx1"/>
                </a:solidFill>
              </a:rPr>
              <a:t>relaxation</a:t>
            </a:r>
            <a:endParaRPr lang="fr" sz="2200" dirty="0">
              <a:solidFill>
                <a:schemeClr val="tx1"/>
              </a:solidFill>
            </a:endParaRPr>
          </a:p>
          <a:p>
            <a:pPr marL="804863" lvl="2" indent="-266700" rtl="0">
              <a:spcBef>
                <a:spcPts val="0"/>
              </a:spcBef>
            </a:pPr>
            <a:r>
              <a:rPr lang="fr" sz="2200" dirty="0">
                <a:solidFill>
                  <a:schemeClr val="tx1"/>
                </a:solidFill>
              </a:rPr>
              <a:t>organiser régulièrement des </a:t>
            </a:r>
            <a:r>
              <a:rPr lang="fr" sz="2200" b="1" dirty="0">
                <a:solidFill>
                  <a:schemeClr val="tx1"/>
                </a:solidFill>
              </a:rPr>
              <a:t>consultations de suivi</a:t>
            </a:r>
            <a:r>
              <a:rPr lang="fr" sz="2200" dirty="0">
                <a:solidFill>
                  <a:schemeClr val="tx1"/>
                </a:solidFill>
              </a:rPr>
              <a:t> pour poursuivre le soutien.</a:t>
            </a:r>
          </a:p>
          <a:p>
            <a:pPr marL="266700" indent="-266700" algn="l" defTabSz="457200" rtl="0">
              <a:spcBef>
                <a:spcPts val="600"/>
              </a:spcBef>
              <a:spcAft>
                <a:spcPts val="600"/>
              </a:spcAft>
              <a:buFont typeface="Arial" panose="020B0604020202020204" pitchFamily="34" charset="0"/>
              <a:buChar char="•"/>
              <a:defRPr/>
            </a:pPr>
            <a:endParaRPr lang="en-US" sz="2000" dirty="0">
              <a:solidFill>
                <a:schemeClr val="tx1"/>
              </a:solidFill>
            </a:endParaRPr>
          </a:p>
          <a:p>
            <a:pPr marL="266700" indent="-266700" algn="l" rtl="0">
              <a:spcBef>
                <a:spcPts val="0"/>
              </a:spcBef>
              <a:buFont typeface="Arial" panose="020B0604020202020204" pitchFamily="34" charset="0"/>
              <a:buChar char="•"/>
            </a:pPr>
            <a:endParaRPr lang="en-US" sz="2000" dirty="0">
              <a:solidFill>
                <a:schemeClr val="tx1"/>
              </a:solidFill>
            </a:endParaRPr>
          </a:p>
          <a:p>
            <a:pPr algn="l" rtl="0">
              <a:spcBef>
                <a:spcPts val="0"/>
              </a:spcBef>
            </a:pPr>
            <a:endParaRPr lang="en-US" sz="2000" dirty="0">
              <a:solidFill>
                <a:schemeClr val="tx1"/>
              </a:solidFill>
            </a:endParaRPr>
          </a:p>
        </p:txBody>
      </p:sp>
      <p:sp>
        <p:nvSpPr>
          <p:cNvPr id="6" name="Slide Number Placeholder 5"/>
          <p:cNvSpPr>
            <a:spLocks noGrp="1"/>
          </p:cNvSpPr>
          <p:nvPr>
            <p:ph type="sldNum" sz="quarter" idx="12"/>
          </p:nvPr>
        </p:nvSpPr>
        <p:spPr/>
        <p:txBody>
          <a:bodyPr rtlCol="0"/>
          <a:lstStyle/>
          <a:p>
            <a:pPr rtl="0"/>
            <a:fld id="{FA49274C-F624-4622-A71F-92AA30B6C6C1}" type="slidenum">
              <a:rPr lang="en-GB" smtClean="0"/>
              <a:pPr rtl="0"/>
              <a:t>5</a:t>
            </a:fld>
            <a:endParaRPr lang="en-GB"/>
          </a:p>
        </p:txBody>
      </p:sp>
      <p:pic>
        <p:nvPicPr>
          <p:cNvPr id="4" name="Picture 3">
            <a:extLst>
              <a:ext uri="{FF2B5EF4-FFF2-40B4-BE49-F238E27FC236}">
                <a16:creationId xmlns:a16="http://schemas.microsoft.com/office/drawing/2014/main" id="{04C29D6B-A25E-8143-A43C-AD41BB2F9F8A}"/>
              </a:ext>
            </a:extLst>
          </p:cNvPr>
          <p:cNvPicPr>
            <a:picLocks noChangeAspect="1"/>
          </p:cNvPicPr>
          <p:nvPr/>
        </p:nvPicPr>
        <p:blipFill rotWithShape="1">
          <a:blip r:embed="rId3">
            <a:duotone>
              <a:schemeClr val="accent2">
                <a:shade val="45000"/>
                <a:satMod val="135000"/>
              </a:schemeClr>
              <a:prstClr val="white"/>
            </a:duotone>
          </a:blip>
          <a:srcRect r="47907"/>
          <a:stretch/>
        </p:blipFill>
        <p:spPr>
          <a:xfrm rot="19024404">
            <a:off x="2176011" y="4155112"/>
            <a:ext cx="1592274" cy="2471572"/>
          </a:xfrm>
          <a:prstGeom prst="rect">
            <a:avLst/>
          </a:prstGeom>
        </p:spPr>
      </p:pic>
      <p:pic>
        <p:nvPicPr>
          <p:cNvPr id="8" name="Picture 7">
            <a:extLst>
              <a:ext uri="{FF2B5EF4-FFF2-40B4-BE49-F238E27FC236}">
                <a16:creationId xmlns:a16="http://schemas.microsoft.com/office/drawing/2014/main" id="{F708BF5A-61E9-904A-9A1B-97E319F8A6BE}"/>
              </a:ext>
            </a:extLst>
          </p:cNvPr>
          <p:cNvPicPr>
            <a:picLocks noChangeAspect="1"/>
          </p:cNvPicPr>
          <p:nvPr/>
        </p:nvPicPr>
        <p:blipFill rotWithShape="1">
          <a:blip r:embed="rId3">
            <a:duotone>
              <a:schemeClr val="accent2">
                <a:shade val="45000"/>
                <a:satMod val="135000"/>
              </a:schemeClr>
              <a:prstClr val="white"/>
            </a:duotone>
          </a:blip>
          <a:srcRect l="52024" t="-8129" r="-3104" b="-3223"/>
          <a:stretch/>
        </p:blipFill>
        <p:spPr>
          <a:xfrm rot="2669291">
            <a:off x="5255971" y="4014817"/>
            <a:ext cx="1561343" cy="2752162"/>
          </a:xfrm>
          <a:prstGeom prst="rect">
            <a:avLst/>
          </a:prstGeom>
        </p:spPr>
      </p:pic>
      <p:sp>
        <p:nvSpPr>
          <p:cNvPr id="5" name="Footer Placeholder 4">
            <a:extLst>
              <a:ext uri="{FF2B5EF4-FFF2-40B4-BE49-F238E27FC236}">
                <a16:creationId xmlns:a16="http://schemas.microsoft.com/office/drawing/2014/main" id="{D9C0A11F-07DB-4F01-B809-B7EBED9768B0}"/>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215870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430506"/>
          </a:xfrm>
        </p:spPr>
        <p:txBody>
          <a:bodyPr rtlCol="0">
            <a:noAutofit/>
          </a:bodyPr>
          <a:lstStyle/>
          <a:p>
            <a:pPr marL="355600" indent="-355600" rtl="0">
              <a:spcBef>
                <a:spcPts val="600"/>
              </a:spcBef>
              <a:spcAft>
                <a:spcPts val="600"/>
              </a:spcAft>
            </a:pPr>
            <a:r>
              <a:rPr lang="fr" b="1" dirty="0">
                <a:solidFill>
                  <a:schemeClr val="accent2"/>
                </a:solidFill>
              </a:rPr>
              <a:t>Renforcer l’adaptation positive</a:t>
            </a:r>
          </a:p>
        </p:txBody>
      </p:sp>
      <p:sp>
        <p:nvSpPr>
          <p:cNvPr id="3" name="Subtitle 2"/>
          <p:cNvSpPr>
            <a:spLocks noGrp="1"/>
          </p:cNvSpPr>
          <p:nvPr>
            <p:ph idx="1"/>
          </p:nvPr>
        </p:nvSpPr>
        <p:spPr>
          <a:xfrm>
            <a:off x="0" y="1515241"/>
            <a:ext cx="9008076" cy="4267722"/>
          </a:xfrm>
        </p:spPr>
        <p:txBody>
          <a:bodyPr lIns="90000" rtlCol="0">
            <a:noAutofit/>
          </a:bodyPr>
          <a:lstStyle/>
          <a:p>
            <a:pPr marL="355600" indent="0" algn="l" rtl="0">
              <a:spcBef>
                <a:spcPts val="300"/>
              </a:spcBef>
              <a:spcAft>
                <a:spcPts val="300"/>
              </a:spcAft>
              <a:buNone/>
            </a:pPr>
            <a:r>
              <a:rPr lang="fr" sz="2200" dirty="0">
                <a:solidFill>
                  <a:schemeClr val="tx1"/>
                </a:solidFill>
              </a:rPr>
              <a:t>Encourager et aider la patiente à :</a:t>
            </a:r>
          </a:p>
          <a:p>
            <a:pPr marL="698500" indent="-342900" algn="l" rtl="0">
              <a:spcBef>
                <a:spcPts val="300"/>
              </a:spcBef>
              <a:spcAft>
                <a:spcPts val="300"/>
              </a:spcAft>
              <a:buFont typeface="Arial" panose="020B0604020202020204" pitchFamily="34" charset="0"/>
              <a:buChar char="•"/>
            </a:pPr>
            <a:r>
              <a:rPr lang="fr" sz="2200" dirty="0">
                <a:solidFill>
                  <a:schemeClr val="tx1"/>
                </a:solidFill>
              </a:rPr>
              <a:t>prendre des </a:t>
            </a:r>
            <a:r>
              <a:rPr lang="fr" sz="2200" b="1" dirty="0">
                <a:solidFill>
                  <a:schemeClr val="tx1"/>
                </a:solidFill>
              </a:rPr>
              <a:t>mesures modestes et simples </a:t>
            </a:r>
            <a:endParaRPr lang="en-US" sz="2200" dirty="0">
              <a:solidFill>
                <a:schemeClr val="tx1"/>
              </a:solidFill>
            </a:endParaRPr>
          </a:p>
          <a:p>
            <a:pPr marL="698500" indent="-342900" algn="l" rtl="0">
              <a:spcBef>
                <a:spcPts val="300"/>
              </a:spcBef>
              <a:spcAft>
                <a:spcPts val="300"/>
              </a:spcAft>
              <a:buFont typeface="Arial" panose="020B0604020202020204" pitchFamily="34" charset="0"/>
              <a:buChar char="•"/>
            </a:pPr>
            <a:r>
              <a:rPr lang="fr" sz="2200" dirty="0">
                <a:solidFill>
                  <a:schemeClr val="tx1"/>
                </a:solidFill>
              </a:rPr>
              <a:t>renforcer </a:t>
            </a:r>
            <a:r>
              <a:rPr lang="fr" sz="2200" b="1" dirty="0">
                <a:solidFill>
                  <a:schemeClr val="tx1"/>
                </a:solidFill>
              </a:rPr>
              <a:t> </a:t>
            </a:r>
            <a:r>
              <a:rPr lang="fr" sz="2200" dirty="0">
                <a:solidFill>
                  <a:schemeClr val="tx1"/>
                </a:solidFill>
              </a:rPr>
              <a:t>ses atouts et ses capacités</a:t>
            </a:r>
            <a:endParaRPr lang="en-US" sz="2200" dirty="0">
              <a:solidFill>
                <a:schemeClr val="tx1"/>
              </a:solidFill>
            </a:endParaRPr>
          </a:p>
          <a:p>
            <a:pPr marL="698500" indent="-342900" algn="l" rtl="0">
              <a:spcBef>
                <a:spcPts val="300"/>
              </a:spcBef>
              <a:spcAft>
                <a:spcPts val="300"/>
              </a:spcAft>
              <a:buFont typeface="Arial" panose="020B0604020202020204" pitchFamily="34" charset="0"/>
              <a:buChar char="•"/>
            </a:pPr>
            <a:r>
              <a:rPr lang="fr" sz="2200" dirty="0">
                <a:solidFill>
                  <a:schemeClr val="tx1"/>
                </a:solidFill>
              </a:rPr>
              <a:t>continuer ses </a:t>
            </a:r>
            <a:r>
              <a:rPr lang="fr" sz="2200" b="1" dirty="0">
                <a:solidFill>
                  <a:schemeClr val="tx1"/>
                </a:solidFill>
              </a:rPr>
              <a:t>activités habituelles</a:t>
            </a:r>
            <a:endParaRPr lang="en-GB" sz="2200" dirty="0">
              <a:solidFill>
                <a:schemeClr val="tx1"/>
              </a:solidFill>
            </a:endParaRPr>
          </a:p>
          <a:p>
            <a:pPr marL="698500" indent="-342900" algn="l" rtl="0">
              <a:spcBef>
                <a:spcPts val="300"/>
              </a:spcBef>
              <a:spcAft>
                <a:spcPts val="300"/>
              </a:spcAft>
              <a:buFont typeface="Arial" panose="020B0604020202020204" pitchFamily="34" charset="0"/>
              <a:buChar char="•"/>
            </a:pPr>
            <a:r>
              <a:rPr lang="fr" sz="2200" dirty="0"/>
              <a:t>p</a:t>
            </a:r>
            <a:r>
              <a:rPr lang="fr" sz="2200" dirty="0">
                <a:solidFill>
                  <a:schemeClr val="tx1"/>
                </a:solidFill>
              </a:rPr>
              <a:t>ratiquer des </a:t>
            </a:r>
            <a:r>
              <a:rPr lang="fr" sz="2200" b="1" dirty="0">
                <a:solidFill>
                  <a:schemeClr val="tx1"/>
                </a:solidFill>
              </a:rPr>
              <a:t>activités de détente</a:t>
            </a:r>
            <a:r>
              <a:rPr lang="fr" sz="2200" dirty="0">
                <a:solidFill>
                  <a:schemeClr val="tx1"/>
                </a:solidFill>
              </a:rPr>
              <a:t>, des </a:t>
            </a:r>
            <a:r>
              <a:rPr lang="fr" sz="2200" b="1" dirty="0">
                <a:solidFill>
                  <a:schemeClr val="tx1"/>
                </a:solidFill>
              </a:rPr>
              <a:t>exercices de relaxation</a:t>
            </a:r>
            <a:r>
              <a:rPr lang="fr" sz="2200" dirty="0">
                <a:solidFill>
                  <a:schemeClr val="tx1"/>
                </a:solidFill>
              </a:rPr>
              <a:t> </a:t>
            </a:r>
          </a:p>
          <a:p>
            <a:pPr marL="698500" indent="-342900" algn="l" rtl="0">
              <a:spcBef>
                <a:spcPts val="300"/>
              </a:spcBef>
              <a:spcAft>
                <a:spcPts val="300"/>
              </a:spcAft>
              <a:buFont typeface="Arial" panose="020B0604020202020204" pitchFamily="34" charset="0"/>
              <a:buChar char="•"/>
            </a:pPr>
            <a:r>
              <a:rPr lang="fr" sz="2200" dirty="0">
                <a:solidFill>
                  <a:schemeClr val="tx1"/>
                </a:solidFill>
              </a:rPr>
              <a:t>adopter des </a:t>
            </a:r>
            <a:r>
              <a:rPr lang="fr" sz="2200" b="1" dirty="0">
                <a:solidFill>
                  <a:schemeClr val="tx1"/>
                </a:solidFill>
              </a:rPr>
              <a:t>horaires de sommeil réguliers</a:t>
            </a:r>
            <a:endParaRPr lang="fr" sz="2200" dirty="0">
              <a:solidFill>
                <a:schemeClr val="tx1"/>
              </a:solidFill>
            </a:endParaRPr>
          </a:p>
          <a:p>
            <a:pPr marL="698500" indent="-342900" algn="l" rtl="0">
              <a:spcBef>
                <a:spcPts val="300"/>
              </a:spcBef>
              <a:spcAft>
                <a:spcPts val="300"/>
              </a:spcAft>
              <a:buFont typeface="Arial" panose="020B0604020202020204" pitchFamily="34" charset="0"/>
              <a:buChar char="•"/>
            </a:pPr>
            <a:r>
              <a:rPr lang="fr" sz="2200" dirty="0">
                <a:solidFill>
                  <a:schemeClr val="tx1"/>
                </a:solidFill>
              </a:rPr>
              <a:t>pratiquer une </a:t>
            </a:r>
            <a:r>
              <a:rPr lang="fr" sz="2200" b="1" dirty="0">
                <a:solidFill>
                  <a:schemeClr val="tx1"/>
                </a:solidFill>
              </a:rPr>
              <a:t>activité physique régulière</a:t>
            </a:r>
            <a:endParaRPr lang="en-US" sz="2200" dirty="0">
              <a:solidFill>
                <a:schemeClr val="tx1"/>
              </a:solidFill>
            </a:endParaRPr>
          </a:p>
          <a:p>
            <a:pPr marL="698500" indent="-342900" algn="l" rtl="0">
              <a:spcBef>
                <a:spcPts val="300"/>
              </a:spcBef>
              <a:spcAft>
                <a:spcPts val="300"/>
              </a:spcAft>
              <a:buFont typeface="Arial" panose="020B0604020202020204" pitchFamily="34" charset="0"/>
              <a:buChar char="•"/>
            </a:pPr>
            <a:r>
              <a:rPr lang="fr" sz="2200" dirty="0">
                <a:solidFill>
                  <a:schemeClr val="tx1"/>
                </a:solidFill>
              </a:rPr>
              <a:t>S’ABSTENIR de prendre des médicaments autoprescrits et de consommer de l’alcool ou de la drogue</a:t>
            </a:r>
          </a:p>
          <a:p>
            <a:pPr marL="698500" indent="-342900" algn="l" rtl="0">
              <a:spcBef>
                <a:spcPts val="300"/>
              </a:spcBef>
              <a:spcAft>
                <a:spcPts val="300"/>
              </a:spcAft>
              <a:buFont typeface="Arial" panose="020B0604020202020204" pitchFamily="34" charset="0"/>
              <a:buChar char="•"/>
            </a:pPr>
            <a:r>
              <a:rPr lang="fr" sz="2200" b="1" dirty="0">
                <a:solidFill>
                  <a:schemeClr val="tx1"/>
                </a:solidFill>
              </a:rPr>
              <a:t>revenir consulter</a:t>
            </a:r>
            <a:r>
              <a:rPr lang="fr" sz="2200" dirty="0">
                <a:solidFill>
                  <a:schemeClr val="tx1"/>
                </a:solidFill>
              </a:rPr>
              <a:t> si elle pense à s’automutiler ou à se suicider</a:t>
            </a:r>
          </a:p>
          <a:p>
            <a:pPr marL="698500" indent="-342900" algn="l" rtl="0">
              <a:spcBef>
                <a:spcPts val="300"/>
              </a:spcBef>
              <a:spcAft>
                <a:spcPts val="300"/>
              </a:spcAft>
              <a:buFont typeface="Arial" panose="020B0604020202020204" pitchFamily="34" charset="0"/>
              <a:buChar char="•"/>
            </a:pPr>
            <a:r>
              <a:rPr lang="fr" sz="2200" b="1" dirty="0">
                <a:solidFill>
                  <a:schemeClr val="tx1"/>
                </a:solidFill>
              </a:rPr>
              <a:t>revenir consulter </a:t>
            </a:r>
            <a:r>
              <a:rPr lang="fr" sz="2200" dirty="0">
                <a:solidFill>
                  <a:schemeClr val="tx1"/>
                </a:solidFill>
              </a:rPr>
              <a:t>si ces suggestions ne l’aident pas.</a:t>
            </a:r>
            <a:endParaRPr lang="en-US" sz="2200" dirty="0"/>
          </a:p>
          <a:p>
            <a:pPr algn="l" rtl="0">
              <a:spcBef>
                <a:spcPts val="0"/>
              </a:spcBef>
            </a:pPr>
            <a:endParaRPr lang="en-US" sz="2600" dirty="0">
              <a:solidFill>
                <a:schemeClr val="tx1"/>
              </a:solidFill>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6</a:t>
            </a:fld>
            <a:endParaRPr lang="en-GB"/>
          </a:p>
        </p:txBody>
      </p:sp>
      <p:sp>
        <p:nvSpPr>
          <p:cNvPr id="5" name="Footer Placeholder 4">
            <a:extLst>
              <a:ext uri="{FF2B5EF4-FFF2-40B4-BE49-F238E27FC236}">
                <a16:creationId xmlns:a16="http://schemas.microsoft.com/office/drawing/2014/main" id="{8C76CD37-B54D-7775-A815-5E0031217B62}"/>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851469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49615"/>
          </a:xfrm>
        </p:spPr>
        <p:txBody>
          <a:bodyPr rtlCol="0">
            <a:noAutofit/>
          </a:bodyPr>
          <a:lstStyle/>
          <a:p>
            <a:pPr marL="355600" indent="-355600" rtl="0">
              <a:spcBef>
                <a:spcPts val="600"/>
              </a:spcBef>
              <a:spcAft>
                <a:spcPts val="600"/>
              </a:spcAft>
            </a:pPr>
            <a:r>
              <a:rPr lang="fr" b="1" dirty="0">
                <a:solidFill>
                  <a:schemeClr val="accent2"/>
                </a:solidFill>
              </a:rPr>
              <a:t>Quel soutien social est disponible ? </a:t>
            </a:r>
          </a:p>
        </p:txBody>
      </p:sp>
      <p:sp>
        <p:nvSpPr>
          <p:cNvPr id="3" name="Subtitle 2"/>
          <p:cNvSpPr>
            <a:spLocks noGrp="1"/>
          </p:cNvSpPr>
          <p:nvPr>
            <p:ph idx="1"/>
          </p:nvPr>
        </p:nvSpPr>
        <p:spPr>
          <a:xfrm>
            <a:off x="240957" y="1249615"/>
            <a:ext cx="8662086" cy="4514407"/>
          </a:xfrm>
        </p:spPr>
        <p:txBody>
          <a:bodyPr lIns="90000" rtlCol="0">
            <a:noAutofit/>
          </a:bodyPr>
          <a:lstStyle/>
          <a:p>
            <a:pPr marL="288925" lvl="1" indent="-288925">
              <a:spcBef>
                <a:spcPts val="600"/>
              </a:spcBef>
            </a:pPr>
            <a:r>
              <a:rPr lang="fr" sz="2200" b="1" dirty="0">
                <a:solidFill>
                  <a:schemeClr val="tx1"/>
                </a:solidFill>
              </a:rPr>
              <a:t>Prendre contact avec la famille et les amis.</a:t>
            </a:r>
            <a:endParaRPr lang="en-US" sz="2200" dirty="0">
              <a:solidFill>
                <a:schemeClr val="tx1"/>
              </a:solidFill>
            </a:endParaRPr>
          </a:p>
          <a:p>
            <a:pPr marL="288925" lvl="1" indent="-288925" algn="l" rtl="0">
              <a:spcBef>
                <a:spcPts val="600"/>
              </a:spcBef>
              <a:buFont typeface="Arial" panose="020B0604020202020204" pitchFamily="34" charset="0"/>
              <a:buChar char="•"/>
            </a:pPr>
            <a:r>
              <a:rPr lang="fr" sz="2200" dirty="0">
                <a:solidFill>
                  <a:schemeClr val="tx1"/>
                </a:solidFill>
              </a:rPr>
              <a:t>Aider la patiente à identifier les </a:t>
            </a:r>
            <a:r>
              <a:rPr lang="fr" sz="2200" b="1" dirty="0">
                <a:solidFill>
                  <a:schemeClr val="tx1"/>
                </a:solidFill>
              </a:rPr>
              <a:t>personnes en qui elle a confiance</a:t>
            </a:r>
            <a:r>
              <a:rPr lang="fr" sz="2200" dirty="0">
                <a:solidFill>
                  <a:schemeClr val="tx1"/>
                </a:solidFill>
              </a:rPr>
              <a:t> et qu’elle apprécie. Passer du temps avec ces personnes peut l’aider à se sentir entourée et soutenue.</a:t>
            </a:r>
          </a:p>
          <a:p>
            <a:pPr marL="288925" lvl="1" indent="-288925" algn="l" rtl="0">
              <a:spcBef>
                <a:spcPts val="600"/>
              </a:spcBef>
              <a:buFont typeface="Arial" panose="020B0604020202020204" pitchFamily="34" charset="0"/>
              <a:buChar char="•"/>
            </a:pPr>
            <a:r>
              <a:rPr lang="fr" sz="2200" dirty="0">
                <a:solidFill>
                  <a:schemeClr val="tx1"/>
                </a:solidFill>
              </a:rPr>
              <a:t>Aider la patiente à identifier les </a:t>
            </a:r>
            <a:r>
              <a:rPr lang="fr" sz="2200" b="1" dirty="0">
                <a:solidFill>
                  <a:schemeClr val="tx1"/>
                </a:solidFill>
              </a:rPr>
              <a:t>activités sociales </a:t>
            </a:r>
            <a:r>
              <a:rPr lang="fr" sz="2200" dirty="0">
                <a:solidFill>
                  <a:schemeClr val="tx1"/>
                </a:solidFill>
              </a:rPr>
              <a:t>passées ou les ressources qui pourraient l’aider à obtenir un soutien/se sentir soutenue.</a:t>
            </a:r>
          </a:p>
          <a:p>
            <a:pPr marL="288925" lvl="1" indent="-288925" algn="l" rtl="0">
              <a:spcBef>
                <a:spcPts val="600"/>
              </a:spcBef>
              <a:buFont typeface="Arial" panose="020B0604020202020204" pitchFamily="34" charset="0"/>
              <a:buChar char="•"/>
            </a:pPr>
            <a:r>
              <a:rPr lang="fr" sz="2200" dirty="0">
                <a:solidFill>
                  <a:schemeClr val="tx1"/>
                </a:solidFill>
              </a:rPr>
              <a:t>Encourager la patiente à </a:t>
            </a:r>
            <a:r>
              <a:rPr lang="fr" sz="2200" b="1" dirty="0">
                <a:solidFill>
                  <a:schemeClr val="tx1"/>
                </a:solidFill>
              </a:rPr>
              <a:t>participer </a:t>
            </a:r>
            <a:r>
              <a:rPr lang="fr" sz="2200" dirty="0">
                <a:solidFill>
                  <a:schemeClr val="tx1"/>
                </a:solidFill>
              </a:rPr>
              <a:t>à des réunions familiales, à rendre visite à ses voisins, à participer à des activités communautaires et religieuses ou à d’autres activités </a:t>
            </a:r>
            <a:r>
              <a:rPr lang="fr" sz="2200" dirty="0"/>
              <a:t>où elle se sent soutenue.</a:t>
            </a:r>
            <a:endParaRPr lang="en-GB" sz="2200" dirty="0">
              <a:solidFill>
                <a:schemeClr val="tx1"/>
              </a:solidFill>
            </a:endParaRPr>
          </a:p>
          <a:p>
            <a:pPr marL="288925" lvl="1" indent="-288925" algn="l" rtl="0">
              <a:spcBef>
                <a:spcPts val="600"/>
              </a:spcBef>
              <a:buFont typeface="Arial" panose="020B0604020202020204" pitchFamily="34" charset="0"/>
              <a:buChar char="•"/>
            </a:pPr>
            <a:r>
              <a:rPr lang="fr" sz="2200" dirty="0">
                <a:solidFill>
                  <a:schemeClr val="tx1"/>
                </a:solidFill>
              </a:rPr>
              <a:t>Collaborer avec des assistant</a:t>
            </a:r>
            <a:r>
              <a:rPr lang="en-GB" sz="2200" dirty="0">
                <a:effectLst/>
                <a:ea typeface="Times New Roman" panose="02020603050405020304" pitchFamily="18" charset="0"/>
                <a:cs typeface="Times New Roman" panose="02020603050405020304" pitchFamily="18" charset="0"/>
              </a:rPr>
              <a:t>·</a:t>
            </a:r>
            <a:r>
              <a:rPr lang="en-GB" sz="2200" dirty="0">
                <a:effectLst/>
              </a:rPr>
              <a:t>e</a:t>
            </a:r>
            <a:r>
              <a:rPr lang="en-GB" sz="2200" dirty="0">
                <a:effectLst/>
                <a:ea typeface="Times New Roman" panose="02020603050405020304" pitchFamily="18" charset="0"/>
                <a:cs typeface="Times New Roman" panose="02020603050405020304" pitchFamily="18" charset="0"/>
              </a:rPr>
              <a:t>·</a:t>
            </a:r>
            <a:r>
              <a:rPr lang="fr" sz="2200" dirty="0">
                <a:solidFill>
                  <a:schemeClr val="tx1"/>
                </a:solidFill>
              </a:rPr>
              <a:t>s sociaux/ales, des gestionnaires de cas ou d’autres personnes de confiance au sein de la communauté pour mettre la patiente </a:t>
            </a:r>
            <a:r>
              <a:rPr lang="fr" sz="2200" b="1" dirty="0">
                <a:solidFill>
                  <a:schemeClr val="tx1"/>
                </a:solidFill>
              </a:rPr>
              <a:t>en lien</a:t>
            </a:r>
            <a:r>
              <a:rPr lang="fr" sz="2200" dirty="0">
                <a:solidFill>
                  <a:schemeClr val="tx1"/>
                </a:solidFill>
              </a:rPr>
              <a:t> avec des ressources d’aide sociale.</a:t>
            </a: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7</a:t>
            </a:fld>
            <a:endParaRPr lang="en-GB"/>
          </a:p>
        </p:txBody>
      </p:sp>
      <p:sp>
        <p:nvSpPr>
          <p:cNvPr id="5" name="Footer Placeholder 4">
            <a:extLst>
              <a:ext uri="{FF2B5EF4-FFF2-40B4-BE49-F238E27FC236}">
                <a16:creationId xmlns:a16="http://schemas.microsoft.com/office/drawing/2014/main" id="{A3D56C76-360A-3DA2-D687-F95AD5810090}"/>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43389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9D57-680C-4548-8CF9-171FBBEF4975}"/>
              </a:ext>
            </a:extLst>
          </p:cNvPr>
          <p:cNvSpPr>
            <a:spLocks noGrp="1"/>
          </p:cNvSpPr>
          <p:nvPr>
            <p:ph type="title"/>
          </p:nvPr>
        </p:nvSpPr>
        <p:spPr>
          <a:xfrm>
            <a:off x="0" y="227437"/>
            <a:ext cx="9144000" cy="1490152"/>
          </a:xfrm>
        </p:spPr>
        <p:txBody>
          <a:bodyPr rtlCol="0">
            <a:normAutofit/>
          </a:bodyPr>
          <a:lstStyle/>
          <a:p>
            <a:pPr rtl="0"/>
            <a:r>
              <a:rPr lang="fr" dirty="0"/>
              <a:t>Diagnostiquer un trouble de santé mentale plus grave</a:t>
            </a:r>
          </a:p>
        </p:txBody>
      </p:sp>
      <p:sp>
        <p:nvSpPr>
          <p:cNvPr id="3" name="Subtitle 2"/>
          <p:cNvSpPr>
            <a:spLocks noGrp="1"/>
          </p:cNvSpPr>
          <p:nvPr>
            <p:ph idx="1"/>
          </p:nvPr>
        </p:nvSpPr>
        <p:spPr>
          <a:xfrm>
            <a:off x="358346" y="2156591"/>
            <a:ext cx="8489092" cy="1951893"/>
          </a:xfrm>
        </p:spPr>
        <p:txBody>
          <a:bodyPr lIns="90000" rtlCol="0">
            <a:noAutofit/>
          </a:bodyPr>
          <a:lstStyle/>
          <a:p>
            <a:pPr algn="l" rtl="0">
              <a:spcBef>
                <a:spcPts val="1200"/>
              </a:spcBef>
              <a:spcAft>
                <a:spcPts val="1200"/>
              </a:spcAft>
              <a:buFont typeface="Arial" pitchFamily="34" charset="0"/>
              <a:buChar char="•"/>
            </a:pPr>
            <a:r>
              <a:rPr lang="fr" dirty="0">
                <a:solidFill>
                  <a:schemeClr val="tx1"/>
                </a:solidFill>
              </a:rPr>
              <a:t> Risque imminent de se suicider ou de s’automutiler</a:t>
            </a:r>
          </a:p>
          <a:p>
            <a:pPr algn="l" rtl="0">
              <a:spcBef>
                <a:spcPts val="1200"/>
              </a:spcBef>
              <a:spcAft>
                <a:spcPts val="1200"/>
              </a:spcAft>
              <a:buFont typeface="Arial" pitchFamily="34" charset="0"/>
              <a:buChar char="•"/>
            </a:pPr>
            <a:r>
              <a:rPr lang="fr" dirty="0">
                <a:solidFill>
                  <a:schemeClr val="tx1"/>
                </a:solidFill>
              </a:rPr>
              <a:t> Trouble dépressif modéré à grave</a:t>
            </a:r>
          </a:p>
          <a:p>
            <a:pPr algn="l" rtl="0">
              <a:spcBef>
                <a:spcPts val="1200"/>
              </a:spcBef>
              <a:spcAft>
                <a:spcPts val="1200"/>
              </a:spcAft>
              <a:buFont typeface="Arial" pitchFamily="34" charset="0"/>
              <a:buChar char="•"/>
            </a:pPr>
            <a:r>
              <a:rPr lang="fr" dirty="0">
                <a:solidFill>
                  <a:schemeClr val="tx1"/>
                </a:solidFill>
              </a:rPr>
              <a:t> État de stress post-traumatique (ESPT)</a:t>
            </a:r>
            <a:endParaRPr lang="en-US" sz="2400" dirty="0">
              <a:solidFill>
                <a:schemeClr val="tx1"/>
              </a:solidFill>
            </a:endParaRPr>
          </a:p>
          <a:p>
            <a:pPr algn="l" rtl="0">
              <a:spcBef>
                <a:spcPts val="0"/>
              </a:spcBef>
            </a:pPr>
            <a:endParaRPr lang="en-US" sz="2400" dirty="0">
              <a:solidFill>
                <a:schemeClr val="tx1"/>
              </a:solidFill>
            </a:endParaRPr>
          </a:p>
          <a:p>
            <a:pPr algn="l" rtl="0">
              <a:spcBef>
                <a:spcPts val="0"/>
              </a:spcBef>
            </a:pPr>
            <a:endParaRPr lang="en-US" sz="2400" dirty="0">
              <a:solidFill>
                <a:schemeClr val="tx1"/>
              </a:solidFill>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8</a:t>
            </a:fld>
            <a:endParaRPr lang="en-GB"/>
          </a:p>
        </p:txBody>
      </p:sp>
      <p:pic>
        <p:nvPicPr>
          <p:cNvPr id="9" name="Graphic 8" descr="Head with gears">
            <a:extLst>
              <a:ext uri="{FF2B5EF4-FFF2-40B4-BE49-F238E27FC236}">
                <a16:creationId xmlns:a16="http://schemas.microsoft.com/office/drawing/2014/main" id="{9A9CE998-3D8F-1A41-B70E-39FC232113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636932" y="4108484"/>
            <a:ext cx="1951893" cy="1951893"/>
          </a:xfrm>
          <a:prstGeom prst="rect">
            <a:avLst/>
          </a:prstGeom>
        </p:spPr>
      </p:pic>
      <p:pic>
        <p:nvPicPr>
          <p:cNvPr id="11" name="Graphic 10" descr="Brain in head">
            <a:extLst>
              <a:ext uri="{FF2B5EF4-FFF2-40B4-BE49-F238E27FC236}">
                <a16:creationId xmlns:a16="http://schemas.microsoft.com/office/drawing/2014/main" id="{81EC4CB0-8BBF-FE49-91A1-8085203860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8320" y="4108484"/>
            <a:ext cx="1951893" cy="1951893"/>
          </a:xfrm>
          <a:prstGeom prst="rect">
            <a:avLst/>
          </a:prstGeom>
        </p:spPr>
      </p:pic>
      <p:sp>
        <p:nvSpPr>
          <p:cNvPr id="5" name="Footer Placeholder 4">
            <a:extLst>
              <a:ext uri="{FF2B5EF4-FFF2-40B4-BE49-F238E27FC236}">
                <a16:creationId xmlns:a16="http://schemas.microsoft.com/office/drawing/2014/main" id="{C987FCC8-DFD0-6D07-67B6-52471C2FC1BC}"/>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624302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2123D-5939-5C4A-A89E-335209155209}"/>
              </a:ext>
            </a:extLst>
          </p:cNvPr>
          <p:cNvSpPr>
            <a:spLocks noGrp="1"/>
          </p:cNvSpPr>
          <p:nvPr>
            <p:ph type="title"/>
          </p:nvPr>
        </p:nvSpPr>
        <p:spPr>
          <a:xfrm>
            <a:off x="0" y="520685"/>
            <a:ext cx="9144000" cy="1325563"/>
          </a:xfrm>
        </p:spPr>
        <p:txBody>
          <a:bodyPr rtlCol="0">
            <a:noAutofit/>
          </a:bodyPr>
          <a:lstStyle/>
          <a:p>
            <a:pPr rtl="0"/>
            <a:r>
              <a:rPr lang="fr" sz="4200" dirty="0"/>
              <a:t>Évaluer si la patiente court un risque imminent de se suicider ou de s’automutiler</a:t>
            </a:r>
          </a:p>
        </p:txBody>
      </p:sp>
      <p:sp>
        <p:nvSpPr>
          <p:cNvPr id="3" name="Subtitle 2"/>
          <p:cNvSpPr>
            <a:spLocks noGrp="1"/>
          </p:cNvSpPr>
          <p:nvPr>
            <p:ph idx="1"/>
          </p:nvPr>
        </p:nvSpPr>
        <p:spPr>
          <a:xfrm>
            <a:off x="160637" y="2132942"/>
            <a:ext cx="8550875" cy="3650021"/>
          </a:xfrm>
        </p:spPr>
        <p:txBody>
          <a:bodyPr lIns="90000" rtlCol="0">
            <a:noAutofit/>
          </a:bodyPr>
          <a:lstStyle/>
          <a:p>
            <a:pPr marL="342900" indent="-342900" algn="l" rtl="0">
              <a:spcBef>
                <a:spcPts val="400"/>
              </a:spcBef>
              <a:buFont typeface="Arial" panose="020B0604020202020204" pitchFamily="34" charset="0"/>
              <a:buChar char="•"/>
            </a:pPr>
            <a:r>
              <a:rPr lang="fr" sz="2200" dirty="0">
                <a:solidFill>
                  <a:schemeClr val="tx1"/>
                </a:solidFill>
              </a:rPr>
              <a:t>Si la patiente a :</a:t>
            </a:r>
          </a:p>
          <a:p>
            <a:pPr marL="698500" indent="-342900">
              <a:spcBef>
                <a:spcPts val="400"/>
              </a:spcBef>
              <a:buFont typeface="Courier New" panose="02070309020205020404" pitchFamily="49" charset="0"/>
              <a:buChar char="o"/>
            </a:pPr>
            <a:r>
              <a:rPr lang="fr" sz="2200" b="1" dirty="0">
                <a:solidFill>
                  <a:schemeClr val="tx1"/>
                </a:solidFill>
              </a:rPr>
              <a:t>actuellement des pensées </a:t>
            </a:r>
            <a:r>
              <a:rPr lang="fr" sz="2200" dirty="0">
                <a:solidFill>
                  <a:schemeClr val="tx1"/>
                </a:solidFill>
              </a:rPr>
              <a:t>ou </a:t>
            </a:r>
            <a:r>
              <a:rPr lang="fr" sz="2200" b="1" dirty="0">
                <a:solidFill>
                  <a:schemeClr val="tx1"/>
                </a:solidFill>
              </a:rPr>
              <a:t>un projet </a:t>
            </a:r>
            <a:r>
              <a:rPr lang="fr" sz="2200" dirty="0">
                <a:solidFill>
                  <a:schemeClr val="tx1"/>
                </a:solidFill>
              </a:rPr>
              <a:t>de suicide ou d’automutilation </a:t>
            </a:r>
            <a:r>
              <a:rPr lang="fr" sz="2200" b="1" dirty="0">
                <a:solidFill>
                  <a:schemeClr val="tx1"/>
                </a:solidFill>
              </a:rPr>
              <a:t>OU</a:t>
            </a:r>
          </a:p>
          <a:p>
            <a:pPr marL="698500" indent="-342900">
              <a:spcBef>
                <a:spcPts val="400"/>
              </a:spcBef>
              <a:buFont typeface="Courier New" panose="02070309020205020404" pitchFamily="49" charset="0"/>
              <a:buChar char="o"/>
            </a:pPr>
            <a:r>
              <a:rPr lang="fr" sz="2200" dirty="0">
                <a:solidFill>
                  <a:schemeClr val="tx1"/>
                </a:solidFill>
              </a:rPr>
              <a:t>des </a:t>
            </a:r>
            <a:r>
              <a:rPr lang="fr" sz="2200" b="1" dirty="0">
                <a:solidFill>
                  <a:schemeClr val="tx1"/>
                </a:solidFill>
              </a:rPr>
              <a:t>antécédents de pensées ou de plans</a:t>
            </a:r>
            <a:r>
              <a:rPr lang="fr" sz="2200" dirty="0">
                <a:solidFill>
                  <a:schemeClr val="tx1"/>
                </a:solidFill>
              </a:rPr>
              <a:t> autodestructeurs au cours du mois passé</a:t>
            </a:r>
            <a:r>
              <a:rPr lang="fr" sz="2200" dirty="0"/>
              <a:t> ou des antécédents d’actes </a:t>
            </a:r>
            <a:r>
              <a:rPr lang="fr" sz="2200" dirty="0">
                <a:solidFill>
                  <a:schemeClr val="tx1"/>
                </a:solidFill>
              </a:rPr>
              <a:t>d’automutilation au cours de l'année écoulée, et qu’elle est à présent extrêmement agitée, violente, angoissée ou ne communique pas</a:t>
            </a:r>
          </a:p>
          <a:p>
            <a:pPr marL="342900" indent="-342900" algn="l" rtl="0">
              <a:spcBef>
                <a:spcPts val="400"/>
              </a:spcBef>
              <a:buFont typeface="Arial" panose="020B0604020202020204" pitchFamily="34" charset="0"/>
              <a:buChar char="•"/>
            </a:pPr>
            <a:r>
              <a:rPr lang="fr" sz="2200" dirty="0">
                <a:solidFill>
                  <a:schemeClr val="tx1"/>
                </a:solidFill>
              </a:rPr>
              <a:t>ALORS il faut :</a:t>
            </a:r>
          </a:p>
          <a:p>
            <a:pPr marL="698500" indent="-342900" algn="l" rtl="0">
              <a:spcBef>
                <a:spcPts val="400"/>
              </a:spcBef>
              <a:buFont typeface="Courier New" panose="02070309020205020404" pitchFamily="49" charset="0"/>
              <a:buChar char="o"/>
            </a:pPr>
            <a:r>
              <a:rPr lang="fr" sz="2200" b="1" dirty="0">
                <a:solidFill>
                  <a:schemeClr val="tx1"/>
                </a:solidFill>
              </a:rPr>
              <a:t>l’orienter immédiatement</a:t>
            </a:r>
            <a:r>
              <a:rPr lang="fr" sz="2200" dirty="0">
                <a:solidFill>
                  <a:schemeClr val="tx1"/>
                </a:solidFill>
              </a:rPr>
              <a:t> vers un</a:t>
            </a:r>
            <a:r>
              <a:rPr lang="en-GB" sz="2200" dirty="0">
                <a:effectLst/>
                <a:ea typeface="Times New Roman" panose="02020603050405020304" pitchFamily="18" charset="0"/>
                <a:cs typeface="Times New Roman" panose="02020603050405020304" pitchFamily="18" charset="0"/>
              </a:rPr>
              <a:t>·</a:t>
            </a:r>
            <a:r>
              <a:rPr lang="en-GB" sz="2200" dirty="0">
                <a:effectLst/>
              </a:rPr>
              <a:t>e</a:t>
            </a:r>
            <a:r>
              <a:rPr lang="fr" sz="2200" dirty="0">
                <a:solidFill>
                  <a:schemeClr val="tx1"/>
                </a:solidFill>
              </a:rPr>
              <a:t> spécialiste ou un service d’urgence</a:t>
            </a:r>
          </a:p>
          <a:p>
            <a:pPr marL="698500" indent="-342900" algn="l" rtl="0">
              <a:spcBef>
                <a:spcPts val="400"/>
              </a:spcBef>
              <a:buFont typeface="Courier New" panose="02070309020205020404" pitchFamily="49" charset="0"/>
              <a:buChar char="o"/>
            </a:pPr>
            <a:r>
              <a:rPr lang="fr" sz="2200" b="1" dirty="0">
                <a:solidFill>
                  <a:schemeClr val="tx1"/>
                </a:solidFill>
              </a:rPr>
              <a:t>ne pas la laisser seule.</a:t>
            </a:r>
            <a:endParaRPr lang="en-US" sz="22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a:p>
            <a:pPr algn="l" rtl="0">
              <a:spcBef>
                <a:spcPts val="0"/>
              </a:spcBef>
            </a:pPr>
            <a:endParaRPr lang="en-US" sz="2000" dirty="0">
              <a:solidFill>
                <a:schemeClr val="tx1"/>
              </a:solidFill>
            </a:endParaRPr>
          </a:p>
        </p:txBody>
      </p:sp>
      <p:sp>
        <p:nvSpPr>
          <p:cNvPr id="4" name="Slide Number Placeholder 3"/>
          <p:cNvSpPr>
            <a:spLocks noGrp="1"/>
          </p:cNvSpPr>
          <p:nvPr>
            <p:ph type="sldNum" sz="quarter" idx="12"/>
          </p:nvPr>
        </p:nvSpPr>
        <p:spPr/>
        <p:txBody>
          <a:bodyPr rtlCol="0"/>
          <a:lstStyle/>
          <a:p>
            <a:pPr rtl="0"/>
            <a:fld id="{FA49274C-F624-4622-A71F-92AA30B6C6C1}" type="slidenum">
              <a:rPr lang="en-GB" smtClean="0"/>
              <a:pPr rtl="0"/>
              <a:t>9</a:t>
            </a:fld>
            <a:endParaRPr lang="en-GB"/>
          </a:p>
        </p:txBody>
      </p:sp>
      <p:sp>
        <p:nvSpPr>
          <p:cNvPr id="5" name="Footer Placeholder 4">
            <a:extLst>
              <a:ext uri="{FF2B5EF4-FFF2-40B4-BE49-F238E27FC236}">
                <a16:creationId xmlns:a16="http://schemas.microsoft.com/office/drawing/2014/main" id="{8D4C8A48-F97A-6F99-5061-6DA2001E2422}"/>
              </a:ext>
            </a:extLst>
          </p:cNvPr>
          <p:cNvSpPr txBox="1">
            <a:spLocks/>
          </p:cNvSpPr>
          <p:nvPr/>
        </p:nvSpPr>
        <p:spPr>
          <a:xfrm>
            <a:off x="1222513" y="6097450"/>
            <a:ext cx="7292836" cy="656396"/>
          </a:xfrm>
          <a:prstGeom prst="rect">
            <a:avLst/>
          </a:prstGeom>
        </p:spPr>
        <p:txBody>
          <a:bodyPr vert="horz" lIns="91440" tIns="45720" rIns="91440" bIns="45720" rtlCol="0" anchor="ctr"/>
          <a:lstStyle>
            <a:defPPr rtl="0">
              <a:defRPr lang="fr-FR"/>
            </a:defPPr>
            <a:lvl1pPr marL="0" algn="ctr" defTabSz="457200" rtl="0" eaLnBrk="1" latinLnBrk="0" hangingPunct="1">
              <a:defRPr sz="1100" b="1" kern="1200">
                <a:solidFill>
                  <a:srgbClr val="0366B3"/>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dirty="0"/>
              <a:t>Prise </a:t>
            </a:r>
            <a:r>
              <a:rPr lang="en-GB" dirty="0" err="1"/>
              <a:t>en</a:t>
            </a:r>
            <a:r>
              <a:rPr lang="en-GB" dirty="0"/>
              <a:t> charge des femmes </a:t>
            </a:r>
            <a:r>
              <a:rPr lang="en-GB" dirty="0" err="1"/>
              <a:t>survivantes</a:t>
            </a:r>
            <a:r>
              <a:rPr lang="en-GB" dirty="0"/>
              <a:t> de  :</a:t>
            </a:r>
          </a:p>
          <a:p>
            <a:pPr marL="0" marR="0" lvl="0" indent="0" algn="ctr" defTabSz="457200" rtl="0" eaLnBrk="1" fontAlgn="auto" latinLnBrk="0" hangingPunct="1">
              <a:lnSpc>
                <a:spcPct val="100000"/>
              </a:lnSpc>
              <a:spcBef>
                <a:spcPts val="0"/>
              </a:spcBef>
              <a:spcAft>
                <a:spcPts val="0"/>
              </a:spcAft>
              <a:buClrTx/>
              <a:buSzTx/>
              <a:buFontTx/>
              <a:buNone/>
              <a:tabLst/>
              <a:defRPr/>
            </a:pPr>
            <a:r>
              <a:rPr lang="en-GB" dirty="0"/>
              <a:t>Programme de formation de </a:t>
            </a:r>
            <a:r>
              <a:rPr lang="en-GB" dirty="0" err="1"/>
              <a:t>l'OMS</a:t>
            </a:r>
            <a:r>
              <a:rPr lang="en-GB" dirty="0"/>
              <a:t> </a:t>
            </a:r>
            <a:r>
              <a:rPr lang="en-GB" dirty="0" err="1"/>
              <a:t>à</a:t>
            </a:r>
            <a:r>
              <a:rPr lang="en-GB" dirty="0"/>
              <a:t> </a:t>
            </a:r>
            <a:r>
              <a:rPr lang="en-GB" dirty="0" err="1"/>
              <a:t>l'intention</a:t>
            </a:r>
            <a:r>
              <a:rPr lang="en-GB" dirty="0"/>
              <a:t> des </a:t>
            </a:r>
            <a:r>
              <a:rPr lang="en-GB" dirty="0" err="1"/>
              <a:t>prestataires</a:t>
            </a:r>
            <a:r>
              <a:rPr lang="en-GB" dirty="0"/>
              <a:t> de </a:t>
            </a:r>
            <a:r>
              <a:rPr lang="en-GB" dirty="0" err="1"/>
              <a:t>soins</a:t>
            </a:r>
            <a:r>
              <a:rPr lang="en-GB" dirty="0"/>
              <a:t> de </a:t>
            </a:r>
            <a:r>
              <a:rPr lang="en-GB" dirty="0" err="1"/>
              <a:t>santé</a:t>
            </a:r>
            <a:br>
              <a:rPr lang="en-GB" dirty="0"/>
            </a:br>
            <a:r>
              <a:rPr lang="fr" dirty="0">
                <a:solidFill>
                  <a:srgbClr val="F57D22"/>
                </a:solidFill>
              </a:rPr>
              <a:t>Module 12. </a:t>
            </a:r>
            <a:r>
              <a:rPr lang="fr" sz="1100" dirty="0">
                <a:solidFill>
                  <a:srgbClr val="F57D22"/>
                </a:solidFill>
              </a:rPr>
              <a:t>Soins de santé mentale, y compris soins autoadministrés pour les prestataires de soins</a:t>
            </a:r>
          </a:p>
        </p:txBody>
      </p:sp>
    </p:spTree>
    <p:extLst>
      <p:ext uri="{BB962C8B-B14F-4D97-AF65-F5344CB8AC3E}">
        <p14:creationId xmlns:p14="http://schemas.microsoft.com/office/powerpoint/2010/main" val="3124220077"/>
      </p:ext>
    </p:extLst>
  </p:cSld>
  <p:clrMapOvr>
    <a:masterClrMapping/>
  </p:clrMapOvr>
</p:sld>
</file>

<file path=ppt/theme/theme1.xml><?xml version="1.0" encoding="utf-8"?>
<a:theme xmlns:a="http://schemas.openxmlformats.org/drawingml/2006/main" name="Office Theme">
  <a:themeElements>
    <a:clrScheme name="Curriculum custom 1">
      <a:dk1>
        <a:srgbClr val="000000"/>
      </a:dk1>
      <a:lt1>
        <a:srgbClr val="F5EFE0"/>
      </a:lt1>
      <a:dk2>
        <a:srgbClr val="92B0CB"/>
      </a:dk2>
      <a:lt2>
        <a:srgbClr val="E3E9F1"/>
      </a:lt2>
      <a:accent1>
        <a:srgbClr val="2E348F"/>
      </a:accent1>
      <a:accent2>
        <a:srgbClr val="0666B2"/>
      </a:accent2>
      <a:accent3>
        <a:srgbClr val="449FD7"/>
      </a:accent3>
      <a:accent4>
        <a:srgbClr val="FFBA00"/>
      </a:accent4>
      <a:accent5>
        <a:srgbClr val="F57D21"/>
      </a:accent5>
      <a:accent6>
        <a:srgbClr val="B84200"/>
      </a:accent6>
      <a:hlink>
        <a:srgbClr val="0563C1"/>
      </a:hlink>
      <a:folHlink>
        <a:srgbClr val="0263C1"/>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rriculum template_13Dec" id="{82102952-1358-794C-BA0B-E9E2CAE0DECF}" vid="{D4BAC128-9994-AD42-AB0C-764A7311E6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1646</TotalTime>
  <Words>4237</Words>
  <Application>Microsoft Office PowerPoint</Application>
  <PresentationFormat>On-screen Show (4:3)</PresentationFormat>
  <Paragraphs>327</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Courier New</vt:lpstr>
      <vt:lpstr>Times New Roman</vt:lpstr>
      <vt:lpstr>Office Theme</vt:lpstr>
      <vt:lpstr>Module 12</vt:lpstr>
      <vt:lpstr>PowerPoint Presentation</vt:lpstr>
      <vt:lpstr>       Objectifs d’apprentissage</vt:lpstr>
      <vt:lpstr>Vrai ou faux ?  </vt:lpstr>
      <vt:lpstr>Dispenser un soutien psychosocial  de base </vt:lpstr>
      <vt:lpstr>Renforcer l’adaptation positive</vt:lpstr>
      <vt:lpstr>Quel soutien social est disponible ? </vt:lpstr>
      <vt:lpstr>Diagnostiquer un trouble de santé mentale plus grave</vt:lpstr>
      <vt:lpstr>Évaluer si la patiente court un risque imminent de se suicider ou de s’automutiler</vt:lpstr>
      <vt:lpstr>Diagnostic d’un trouble  dépressif modéré à grave</vt:lpstr>
      <vt:lpstr>Prise en charge des troubles dépressifs modérés à graves</vt:lpstr>
      <vt:lpstr>Diagnostic de l’état de stress post-traumatique (ESPT)</vt:lpstr>
      <vt:lpstr>Prise en charge de l’ESPT</vt:lpstr>
      <vt:lpstr>Liens vers des vidéos de formation (en anglais) du Plan d’action global  pour la santé mentale de l’OMS</vt:lpstr>
      <vt:lpstr>Prendre soin de soi également </vt:lpstr>
      <vt:lpstr>Exercice 12.1, options A et B Exercices de relaxation</vt:lpstr>
      <vt:lpstr>Réduction du stress: technique de la respiration lente</vt:lpstr>
      <vt:lpstr>Réduction du stress :  technique de la relaxation musculaire</vt:lpstr>
      <vt:lpstr>Réduction du stress :  technique de la relaxation musculaire</vt:lpstr>
      <vt:lpstr>Exercice 12.2 : Jeu de rôle sur les compétences en résolution de problèmes </vt:lpstr>
      <vt:lpstr>Exercice 12.2 : Jeu de rôle sur les compétences en résolution de problèmes </vt:lpstr>
      <vt:lpstr>     Messages clés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12</dc:title>
  <dc:creator>Anna Hoover</dc:creator>
  <cp:lastModifiedBy>Becky Mitchell (Green Ink)</cp:lastModifiedBy>
  <cp:revision>86</cp:revision>
  <dcterms:created xsi:type="dcterms:W3CDTF">2019-12-16T16:16:48Z</dcterms:created>
  <dcterms:modified xsi:type="dcterms:W3CDTF">2024-12-12T20:43:56Z</dcterms:modified>
</cp:coreProperties>
</file>