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5"/>
  </p:notesMasterIdLst>
  <p:handoutMasterIdLst>
    <p:handoutMasterId r:id="rId16"/>
  </p:handoutMasterIdLst>
  <p:sldIdLst>
    <p:sldId id="256" r:id="rId2"/>
    <p:sldId id="356" r:id="rId3"/>
    <p:sldId id="310" r:id="rId4"/>
    <p:sldId id="286" r:id="rId5"/>
    <p:sldId id="290" r:id="rId6"/>
    <p:sldId id="291" r:id="rId7"/>
    <p:sldId id="313" r:id="rId8"/>
    <p:sldId id="295" r:id="rId9"/>
    <p:sldId id="301" r:id="rId10"/>
    <p:sldId id="302" r:id="rId11"/>
    <p:sldId id="311" r:id="rId12"/>
    <p:sldId id="312" r:id="rId13"/>
    <p:sldId id="358" r:id="rId1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EDEDEF"/>
    <a:srgbClr val="0366B3"/>
    <a:srgbClr val="F57D2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1337"/>
    <p:restoredTop sz="61236"/>
  </p:normalViewPr>
  <p:slideViewPr>
    <p:cSldViewPr snapToGrid="0" snapToObjects="1">
      <p:cViewPr varScale="1">
        <p:scale>
          <a:sx n="73" d="100"/>
          <a:sy n="73" d="100"/>
        </p:scale>
        <p:origin x="1088" y="184"/>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17FB8C7-B436-4C4C-A0DF-532BCA0A61D3}" type="doc">
      <dgm:prSet loTypeId="urn:microsoft.com/office/officeart/2005/8/layout/cycle2" loCatId="cycle" qsTypeId="urn:microsoft.com/office/officeart/2005/8/quickstyle/3d4" qsCatId="3D" csTypeId="urn:microsoft.com/office/officeart/2005/8/colors/accent1_2" csCatId="accent1" phldr="1"/>
      <dgm:spPr/>
      <dgm:t>
        <a:bodyPr/>
        <a:lstStyle/>
        <a:p>
          <a:endParaRPr lang="en-GB"/>
        </a:p>
      </dgm:t>
    </dgm:pt>
    <dgm:pt modelId="{3E6B6071-A527-0A43-B93A-CB66872126BA}">
      <dgm:prSet phldrT="[Text]" custT="1">
        <dgm:style>
          <a:lnRef idx="1">
            <a:schemeClr val="accent1"/>
          </a:lnRef>
          <a:fillRef idx="3">
            <a:schemeClr val="accent1"/>
          </a:fillRef>
          <a:effectRef idx="2">
            <a:schemeClr val="accent1"/>
          </a:effectRef>
          <a:fontRef idx="minor">
            <a:schemeClr val="lt1"/>
          </a:fontRef>
        </dgm:style>
      </dgm:prSet>
      <dgm:spPr/>
      <dgm:t>
        <a:bodyPr/>
        <a:lstStyle/>
        <a:p>
          <a:r>
            <a:rPr lang="en-GB" sz="2000" b="1" dirty="0"/>
            <a:t>Violence</a:t>
          </a:r>
        </a:p>
      </dgm:t>
    </dgm:pt>
    <dgm:pt modelId="{D96ECD24-68D2-AD48-A17E-7E3CA69F5292}" type="parTrans" cxnId="{C3B557DD-9E18-D54C-856D-A74401724921}">
      <dgm:prSet/>
      <dgm:spPr/>
      <dgm:t>
        <a:bodyPr/>
        <a:lstStyle/>
        <a:p>
          <a:endParaRPr lang="en-GB" sz="2000" b="1"/>
        </a:p>
      </dgm:t>
    </dgm:pt>
    <dgm:pt modelId="{878C996F-5DC3-B640-949C-321B41DBDB3F}" type="sibTrans" cxnId="{C3B557DD-9E18-D54C-856D-A74401724921}">
      <dgm:prSet custT="1"/>
      <dgm:spPr/>
      <dgm:t>
        <a:bodyPr/>
        <a:lstStyle/>
        <a:p>
          <a:endParaRPr lang="en-GB" sz="1600" b="1"/>
        </a:p>
      </dgm:t>
    </dgm:pt>
    <dgm:pt modelId="{B31F7625-E912-EF49-86AF-B2A67D8B5671}">
      <dgm:prSet phldrT="[Text]" custT="1">
        <dgm:style>
          <a:lnRef idx="1">
            <a:schemeClr val="accent2"/>
          </a:lnRef>
          <a:fillRef idx="3">
            <a:schemeClr val="accent2"/>
          </a:fillRef>
          <a:effectRef idx="2">
            <a:schemeClr val="accent2"/>
          </a:effectRef>
          <a:fontRef idx="minor">
            <a:schemeClr val="lt1"/>
          </a:fontRef>
        </dgm:style>
      </dgm:prSet>
      <dgm:spPr/>
      <dgm:t>
        <a:bodyPr/>
        <a:lstStyle/>
        <a:p>
          <a:r>
            <a:rPr lang="en-GB" sz="1900" b="1" dirty="0"/>
            <a:t>HIV infection</a:t>
          </a:r>
        </a:p>
      </dgm:t>
    </dgm:pt>
    <dgm:pt modelId="{7E433360-F63D-FA40-985D-EB75BDEC8F8A}" type="parTrans" cxnId="{193B6019-C931-F346-828E-194CF5EACC2A}">
      <dgm:prSet/>
      <dgm:spPr/>
      <dgm:t>
        <a:bodyPr/>
        <a:lstStyle/>
        <a:p>
          <a:endParaRPr lang="en-GB" sz="2000" b="1"/>
        </a:p>
      </dgm:t>
    </dgm:pt>
    <dgm:pt modelId="{BE2AE023-28DF-8348-B4D5-808667F8406D}" type="sibTrans" cxnId="{193B6019-C931-F346-828E-194CF5EACC2A}">
      <dgm:prSet custT="1"/>
      <dgm:spPr/>
      <dgm:t>
        <a:bodyPr/>
        <a:lstStyle/>
        <a:p>
          <a:endParaRPr lang="en-GB" sz="1600" b="1"/>
        </a:p>
      </dgm:t>
    </dgm:pt>
    <dgm:pt modelId="{520A9F42-36F2-7B4D-A6A1-F4C65D4B88B3}">
      <dgm:prSet phldrT="[Text]" custT="1">
        <dgm:style>
          <a:lnRef idx="1">
            <a:schemeClr val="accent3"/>
          </a:lnRef>
          <a:fillRef idx="3">
            <a:schemeClr val="accent3"/>
          </a:fillRef>
          <a:effectRef idx="2">
            <a:schemeClr val="accent3"/>
          </a:effectRef>
          <a:fontRef idx="minor">
            <a:schemeClr val="lt1"/>
          </a:fontRef>
        </dgm:style>
      </dgm:prSet>
      <dgm:spPr/>
      <dgm:t>
        <a:bodyPr/>
        <a:lstStyle/>
        <a:p>
          <a:r>
            <a:rPr lang="en-GB" sz="2000" b="1" dirty="0"/>
            <a:t>HIV risk</a:t>
          </a:r>
        </a:p>
      </dgm:t>
    </dgm:pt>
    <dgm:pt modelId="{24BBFB69-6413-0D46-B6AE-438EF5656D1C}" type="parTrans" cxnId="{C7B97E05-0757-8047-BCBC-FFCA767E66E0}">
      <dgm:prSet/>
      <dgm:spPr/>
      <dgm:t>
        <a:bodyPr/>
        <a:lstStyle/>
        <a:p>
          <a:endParaRPr lang="en-GB" sz="2000" b="1"/>
        </a:p>
      </dgm:t>
    </dgm:pt>
    <dgm:pt modelId="{BE249106-8A7D-CC48-82D6-D689E1B47411}" type="sibTrans" cxnId="{C7B97E05-0757-8047-BCBC-FFCA767E66E0}">
      <dgm:prSet custT="1"/>
      <dgm:spPr/>
      <dgm:t>
        <a:bodyPr/>
        <a:lstStyle/>
        <a:p>
          <a:endParaRPr lang="en-GB" sz="1600" b="1"/>
        </a:p>
      </dgm:t>
    </dgm:pt>
    <dgm:pt modelId="{DAE07A89-D929-9342-A8C2-8ADCE89CDF34}" type="pres">
      <dgm:prSet presAssocID="{117FB8C7-B436-4C4C-A0DF-532BCA0A61D3}" presName="cycle" presStyleCnt="0">
        <dgm:presLayoutVars>
          <dgm:dir/>
          <dgm:resizeHandles val="exact"/>
        </dgm:presLayoutVars>
      </dgm:prSet>
      <dgm:spPr/>
    </dgm:pt>
    <dgm:pt modelId="{F5272247-D337-8541-9A39-0CD97AFDE95A}" type="pres">
      <dgm:prSet presAssocID="{3E6B6071-A527-0A43-B93A-CB66872126BA}" presName="node" presStyleLbl="node1" presStyleIdx="0" presStyleCnt="3">
        <dgm:presLayoutVars>
          <dgm:bulletEnabled val="1"/>
        </dgm:presLayoutVars>
      </dgm:prSet>
      <dgm:spPr/>
    </dgm:pt>
    <dgm:pt modelId="{6D220B59-E138-3D40-BFB6-04E5A4A145C9}" type="pres">
      <dgm:prSet presAssocID="{878C996F-5DC3-B640-949C-321B41DBDB3F}" presName="sibTrans" presStyleLbl="sibTrans2D1" presStyleIdx="0" presStyleCnt="3"/>
      <dgm:spPr/>
    </dgm:pt>
    <dgm:pt modelId="{C794D5D4-CC51-1347-A5E6-14BAF44C2758}" type="pres">
      <dgm:prSet presAssocID="{878C996F-5DC3-B640-949C-321B41DBDB3F}" presName="connectorText" presStyleLbl="sibTrans2D1" presStyleIdx="0" presStyleCnt="3"/>
      <dgm:spPr/>
    </dgm:pt>
    <dgm:pt modelId="{D0AF540A-6729-CF46-B17A-584316FF50E6}" type="pres">
      <dgm:prSet presAssocID="{B31F7625-E912-EF49-86AF-B2A67D8B5671}" presName="node" presStyleLbl="node1" presStyleIdx="1" presStyleCnt="3">
        <dgm:presLayoutVars>
          <dgm:bulletEnabled val="1"/>
        </dgm:presLayoutVars>
      </dgm:prSet>
      <dgm:spPr/>
    </dgm:pt>
    <dgm:pt modelId="{816C4F1A-3535-D442-8FA3-1C527A2F61AA}" type="pres">
      <dgm:prSet presAssocID="{BE2AE023-28DF-8348-B4D5-808667F8406D}" presName="sibTrans" presStyleLbl="sibTrans2D1" presStyleIdx="1" presStyleCnt="3"/>
      <dgm:spPr/>
    </dgm:pt>
    <dgm:pt modelId="{1DB97A87-1E13-7942-926F-E1D1D0D5278C}" type="pres">
      <dgm:prSet presAssocID="{BE2AE023-28DF-8348-B4D5-808667F8406D}" presName="connectorText" presStyleLbl="sibTrans2D1" presStyleIdx="1" presStyleCnt="3"/>
      <dgm:spPr/>
    </dgm:pt>
    <dgm:pt modelId="{10743D80-2FA5-EC47-8F57-F11984F602C6}" type="pres">
      <dgm:prSet presAssocID="{520A9F42-36F2-7B4D-A6A1-F4C65D4B88B3}" presName="node" presStyleLbl="node1" presStyleIdx="2" presStyleCnt="3">
        <dgm:presLayoutVars>
          <dgm:bulletEnabled val="1"/>
        </dgm:presLayoutVars>
      </dgm:prSet>
      <dgm:spPr/>
    </dgm:pt>
    <dgm:pt modelId="{3084F99B-D453-394D-9E07-31CC3BD78AAE}" type="pres">
      <dgm:prSet presAssocID="{BE249106-8A7D-CC48-82D6-D689E1B47411}" presName="sibTrans" presStyleLbl="sibTrans2D1" presStyleIdx="2" presStyleCnt="3"/>
      <dgm:spPr/>
    </dgm:pt>
    <dgm:pt modelId="{C4BCFFDE-4D76-6740-9CEC-F0BFB07EE1B3}" type="pres">
      <dgm:prSet presAssocID="{BE249106-8A7D-CC48-82D6-D689E1B47411}" presName="connectorText" presStyleLbl="sibTrans2D1" presStyleIdx="2" presStyleCnt="3"/>
      <dgm:spPr/>
    </dgm:pt>
  </dgm:ptLst>
  <dgm:cxnLst>
    <dgm:cxn modelId="{C7B97E05-0757-8047-BCBC-FFCA767E66E0}" srcId="{117FB8C7-B436-4C4C-A0DF-532BCA0A61D3}" destId="{520A9F42-36F2-7B4D-A6A1-F4C65D4B88B3}" srcOrd="2" destOrd="0" parTransId="{24BBFB69-6413-0D46-B6AE-438EF5656D1C}" sibTransId="{BE249106-8A7D-CC48-82D6-D689E1B47411}"/>
    <dgm:cxn modelId="{193B6019-C931-F346-828E-194CF5EACC2A}" srcId="{117FB8C7-B436-4C4C-A0DF-532BCA0A61D3}" destId="{B31F7625-E912-EF49-86AF-B2A67D8B5671}" srcOrd="1" destOrd="0" parTransId="{7E433360-F63D-FA40-985D-EB75BDEC8F8A}" sibTransId="{BE2AE023-28DF-8348-B4D5-808667F8406D}"/>
    <dgm:cxn modelId="{84EF8333-296E-4542-9A38-F1412315E45A}" type="presOf" srcId="{3E6B6071-A527-0A43-B93A-CB66872126BA}" destId="{F5272247-D337-8541-9A39-0CD97AFDE95A}" srcOrd="0" destOrd="0" presId="urn:microsoft.com/office/officeart/2005/8/layout/cycle2"/>
    <dgm:cxn modelId="{725DE33C-727B-C34B-8388-0045BE275490}" type="presOf" srcId="{117FB8C7-B436-4C4C-A0DF-532BCA0A61D3}" destId="{DAE07A89-D929-9342-A8C2-8ADCE89CDF34}" srcOrd="0" destOrd="0" presId="urn:microsoft.com/office/officeart/2005/8/layout/cycle2"/>
    <dgm:cxn modelId="{39D3155D-B6FD-5249-AA6E-EC3D6815C68E}" type="presOf" srcId="{520A9F42-36F2-7B4D-A6A1-F4C65D4B88B3}" destId="{10743D80-2FA5-EC47-8F57-F11984F602C6}" srcOrd="0" destOrd="0" presId="urn:microsoft.com/office/officeart/2005/8/layout/cycle2"/>
    <dgm:cxn modelId="{3A0A495D-273E-1640-8A44-12AEAE5C9BA4}" type="presOf" srcId="{B31F7625-E912-EF49-86AF-B2A67D8B5671}" destId="{D0AF540A-6729-CF46-B17A-584316FF50E6}" srcOrd="0" destOrd="0" presId="urn:microsoft.com/office/officeart/2005/8/layout/cycle2"/>
    <dgm:cxn modelId="{56F4A960-D228-864C-973E-680EF50FEEE5}" type="presOf" srcId="{BE2AE023-28DF-8348-B4D5-808667F8406D}" destId="{816C4F1A-3535-D442-8FA3-1C527A2F61AA}" srcOrd="0" destOrd="0" presId="urn:microsoft.com/office/officeart/2005/8/layout/cycle2"/>
    <dgm:cxn modelId="{6EF89A6A-180C-4743-8217-FA05E5EE901E}" type="presOf" srcId="{BE249106-8A7D-CC48-82D6-D689E1B47411}" destId="{3084F99B-D453-394D-9E07-31CC3BD78AAE}" srcOrd="0" destOrd="0" presId="urn:microsoft.com/office/officeart/2005/8/layout/cycle2"/>
    <dgm:cxn modelId="{0B35ED6F-C481-AE47-AA62-DF54C0E35DD5}" type="presOf" srcId="{878C996F-5DC3-B640-949C-321B41DBDB3F}" destId="{C794D5D4-CC51-1347-A5E6-14BAF44C2758}" srcOrd="1" destOrd="0" presId="urn:microsoft.com/office/officeart/2005/8/layout/cycle2"/>
    <dgm:cxn modelId="{60202577-FF61-7D46-B680-23851CBB4E98}" type="presOf" srcId="{878C996F-5DC3-B640-949C-321B41DBDB3F}" destId="{6D220B59-E138-3D40-BFB6-04E5A4A145C9}" srcOrd="0" destOrd="0" presId="urn:microsoft.com/office/officeart/2005/8/layout/cycle2"/>
    <dgm:cxn modelId="{3C951FAA-C00F-434C-BEFA-745F76AB5295}" type="presOf" srcId="{BE249106-8A7D-CC48-82D6-D689E1B47411}" destId="{C4BCFFDE-4D76-6740-9CEC-F0BFB07EE1B3}" srcOrd="1" destOrd="0" presId="urn:microsoft.com/office/officeart/2005/8/layout/cycle2"/>
    <dgm:cxn modelId="{9612F6AD-EF92-7B42-85A7-2A9E9F66E37B}" type="presOf" srcId="{BE2AE023-28DF-8348-B4D5-808667F8406D}" destId="{1DB97A87-1E13-7942-926F-E1D1D0D5278C}" srcOrd="1" destOrd="0" presId="urn:microsoft.com/office/officeart/2005/8/layout/cycle2"/>
    <dgm:cxn modelId="{C3B557DD-9E18-D54C-856D-A74401724921}" srcId="{117FB8C7-B436-4C4C-A0DF-532BCA0A61D3}" destId="{3E6B6071-A527-0A43-B93A-CB66872126BA}" srcOrd="0" destOrd="0" parTransId="{D96ECD24-68D2-AD48-A17E-7E3CA69F5292}" sibTransId="{878C996F-5DC3-B640-949C-321B41DBDB3F}"/>
    <dgm:cxn modelId="{8C9C181A-352B-8A48-B981-B31C957AE220}" type="presParOf" srcId="{DAE07A89-D929-9342-A8C2-8ADCE89CDF34}" destId="{F5272247-D337-8541-9A39-0CD97AFDE95A}" srcOrd="0" destOrd="0" presId="urn:microsoft.com/office/officeart/2005/8/layout/cycle2"/>
    <dgm:cxn modelId="{402EE626-574E-CD4F-B0BB-A3E108794979}" type="presParOf" srcId="{DAE07A89-D929-9342-A8C2-8ADCE89CDF34}" destId="{6D220B59-E138-3D40-BFB6-04E5A4A145C9}" srcOrd="1" destOrd="0" presId="urn:microsoft.com/office/officeart/2005/8/layout/cycle2"/>
    <dgm:cxn modelId="{C32BF094-C701-5D45-8ECF-20425E186EA3}" type="presParOf" srcId="{6D220B59-E138-3D40-BFB6-04E5A4A145C9}" destId="{C794D5D4-CC51-1347-A5E6-14BAF44C2758}" srcOrd="0" destOrd="0" presId="urn:microsoft.com/office/officeart/2005/8/layout/cycle2"/>
    <dgm:cxn modelId="{C8701A1D-9444-AE43-8334-F5F09A16F257}" type="presParOf" srcId="{DAE07A89-D929-9342-A8C2-8ADCE89CDF34}" destId="{D0AF540A-6729-CF46-B17A-584316FF50E6}" srcOrd="2" destOrd="0" presId="urn:microsoft.com/office/officeart/2005/8/layout/cycle2"/>
    <dgm:cxn modelId="{AA18CED9-D890-214A-B7B4-98E6C5EC05FD}" type="presParOf" srcId="{DAE07A89-D929-9342-A8C2-8ADCE89CDF34}" destId="{816C4F1A-3535-D442-8FA3-1C527A2F61AA}" srcOrd="3" destOrd="0" presId="urn:microsoft.com/office/officeart/2005/8/layout/cycle2"/>
    <dgm:cxn modelId="{8ED18B2A-BAF1-0A4A-9E26-DA3A1B8325CB}" type="presParOf" srcId="{816C4F1A-3535-D442-8FA3-1C527A2F61AA}" destId="{1DB97A87-1E13-7942-926F-E1D1D0D5278C}" srcOrd="0" destOrd="0" presId="urn:microsoft.com/office/officeart/2005/8/layout/cycle2"/>
    <dgm:cxn modelId="{5B9907A2-8F7E-B445-B232-D2ADA90C6DD2}" type="presParOf" srcId="{DAE07A89-D929-9342-A8C2-8ADCE89CDF34}" destId="{10743D80-2FA5-EC47-8F57-F11984F602C6}" srcOrd="4" destOrd="0" presId="urn:microsoft.com/office/officeart/2005/8/layout/cycle2"/>
    <dgm:cxn modelId="{22091D0B-FA12-F64D-80E0-AFB9EA1FA2C0}" type="presParOf" srcId="{DAE07A89-D929-9342-A8C2-8ADCE89CDF34}" destId="{3084F99B-D453-394D-9E07-31CC3BD78AAE}" srcOrd="5" destOrd="0" presId="urn:microsoft.com/office/officeart/2005/8/layout/cycle2"/>
    <dgm:cxn modelId="{70034AB6-B01D-FC48-9C24-C5B273D79AC1}" type="presParOf" srcId="{3084F99B-D453-394D-9E07-31CC3BD78AAE}" destId="{C4BCFFDE-4D76-6740-9CEC-F0BFB07EE1B3}"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272247-D337-8541-9A39-0CD97AFDE95A}">
      <dsp:nvSpPr>
        <dsp:cNvPr id="0" name=""/>
        <dsp:cNvSpPr/>
      </dsp:nvSpPr>
      <dsp:spPr>
        <a:xfrm>
          <a:off x="1678932" y="466"/>
          <a:ext cx="1384829" cy="1384829"/>
        </a:xfrm>
        <a:prstGeom prst="ellipse">
          <a:avLst/>
        </a:prstGeom>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w="6350" cap="flat" cmpd="sng" algn="ctr">
          <a:solidFill>
            <a:schemeClr val="accent1"/>
          </a:solidFill>
          <a:prstDash val="solid"/>
          <a:miter lim="800000"/>
        </a:ln>
        <a:effectLst/>
        <a:scene3d>
          <a:camera prst="orthographicFront"/>
          <a:lightRig rig="chilly" dir="t"/>
        </a:scene3d>
        <a:sp3d/>
      </dsp:spPr>
      <dsp:style>
        <a:lnRef idx="1">
          <a:schemeClr val="accent1"/>
        </a:lnRef>
        <a:fillRef idx="3">
          <a:schemeClr val="accent1"/>
        </a:fillRef>
        <a:effectRef idx="2">
          <a:schemeClr val="accent1"/>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GB" sz="2000" b="1" kern="1200" dirty="0"/>
            <a:t>Violence</a:t>
          </a:r>
        </a:p>
      </dsp:txBody>
      <dsp:txXfrm>
        <a:off x="1881736" y="203270"/>
        <a:ext cx="979221" cy="979221"/>
      </dsp:txXfrm>
    </dsp:sp>
    <dsp:sp modelId="{6D220B59-E138-3D40-BFB6-04E5A4A145C9}">
      <dsp:nvSpPr>
        <dsp:cNvPr id="0" name=""/>
        <dsp:cNvSpPr/>
      </dsp:nvSpPr>
      <dsp:spPr>
        <a:xfrm rot="3600000">
          <a:off x="2701892" y="1351222"/>
          <a:ext cx="368939" cy="467380"/>
        </a:xfrm>
        <a:prstGeom prst="rightArrow">
          <a:avLst>
            <a:gd name="adj1" fmla="val 60000"/>
            <a:gd name="adj2" fmla="val 50000"/>
          </a:avLst>
        </a:prstGeom>
        <a:solidFill>
          <a:schemeClr val="accent1">
            <a:tint val="60000"/>
            <a:hueOff val="0"/>
            <a:satOff val="0"/>
            <a:lumOff val="0"/>
            <a:alphaOff val="0"/>
          </a:schemeClr>
        </a:solidFill>
        <a:ln>
          <a:noFill/>
        </a:ln>
        <a:effectLst/>
        <a:scene3d>
          <a:camera prst="orthographicFront"/>
          <a:lightRig rig="chilly" dir="t"/>
        </a:scene3d>
        <a:sp3d z="-70000" extrusionH="1700" prstMaterial="translucentPowder">
          <a:bevelT w="25400" h="6350" prst="softRound"/>
          <a:bevelB w="0" h="0" prst="convex"/>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GB" sz="1600" b="1" kern="1200"/>
        </a:p>
      </dsp:txBody>
      <dsp:txXfrm>
        <a:off x="2729563" y="1396771"/>
        <a:ext cx="258257" cy="280428"/>
      </dsp:txXfrm>
    </dsp:sp>
    <dsp:sp modelId="{D0AF540A-6729-CF46-B17A-584316FF50E6}">
      <dsp:nvSpPr>
        <dsp:cNvPr id="0" name=""/>
        <dsp:cNvSpPr/>
      </dsp:nvSpPr>
      <dsp:spPr>
        <a:xfrm>
          <a:off x="2719403" y="1802614"/>
          <a:ext cx="1384829" cy="1384829"/>
        </a:xfrm>
        <a:prstGeom prst="ellipse">
          <a:avLst/>
        </a:prstGeom>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w="6350" cap="flat" cmpd="sng" algn="ctr">
          <a:solidFill>
            <a:schemeClr val="accent2"/>
          </a:solidFill>
          <a:prstDash val="solid"/>
          <a:miter lim="800000"/>
        </a:ln>
        <a:effectLst/>
        <a:scene3d>
          <a:camera prst="orthographicFront"/>
          <a:lightRig rig="chilly" dir="t"/>
        </a:scene3d>
        <a:sp3d/>
      </dsp:spPr>
      <dsp:style>
        <a:lnRef idx="1">
          <a:schemeClr val="accent2"/>
        </a:lnRef>
        <a:fillRef idx="3">
          <a:schemeClr val="accent2"/>
        </a:fillRef>
        <a:effectRef idx="2">
          <a:schemeClr val="accent2"/>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GB" sz="1900" b="1" kern="1200" dirty="0"/>
            <a:t>HIV infection</a:t>
          </a:r>
        </a:p>
      </dsp:txBody>
      <dsp:txXfrm>
        <a:off x="2922207" y="2005418"/>
        <a:ext cx="979221" cy="979221"/>
      </dsp:txXfrm>
    </dsp:sp>
    <dsp:sp modelId="{816C4F1A-3535-D442-8FA3-1C527A2F61AA}">
      <dsp:nvSpPr>
        <dsp:cNvPr id="0" name=""/>
        <dsp:cNvSpPr/>
      </dsp:nvSpPr>
      <dsp:spPr>
        <a:xfrm rot="10800000">
          <a:off x="2197319" y="2261339"/>
          <a:ext cx="368939" cy="467380"/>
        </a:xfrm>
        <a:prstGeom prst="rightArrow">
          <a:avLst>
            <a:gd name="adj1" fmla="val 60000"/>
            <a:gd name="adj2" fmla="val 50000"/>
          </a:avLst>
        </a:prstGeom>
        <a:solidFill>
          <a:schemeClr val="accent1">
            <a:tint val="60000"/>
            <a:hueOff val="0"/>
            <a:satOff val="0"/>
            <a:lumOff val="0"/>
            <a:alphaOff val="0"/>
          </a:schemeClr>
        </a:solidFill>
        <a:ln>
          <a:noFill/>
        </a:ln>
        <a:effectLst/>
        <a:scene3d>
          <a:camera prst="orthographicFront"/>
          <a:lightRig rig="chilly" dir="t"/>
        </a:scene3d>
        <a:sp3d z="-70000" extrusionH="1700" prstMaterial="translucentPowder">
          <a:bevelT w="25400" h="6350" prst="softRound"/>
          <a:bevelB w="0" h="0" prst="convex"/>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GB" sz="1600" b="1" kern="1200"/>
        </a:p>
      </dsp:txBody>
      <dsp:txXfrm rot="10800000">
        <a:off x="2308001" y="2354815"/>
        <a:ext cx="258257" cy="280428"/>
      </dsp:txXfrm>
    </dsp:sp>
    <dsp:sp modelId="{10743D80-2FA5-EC47-8F57-F11984F602C6}">
      <dsp:nvSpPr>
        <dsp:cNvPr id="0" name=""/>
        <dsp:cNvSpPr/>
      </dsp:nvSpPr>
      <dsp:spPr>
        <a:xfrm>
          <a:off x="638461" y="1802614"/>
          <a:ext cx="1384829" cy="1384829"/>
        </a:xfrm>
        <a:prstGeom prst="ellipse">
          <a:avLst/>
        </a:prstGeom>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w="6350" cap="flat" cmpd="sng" algn="ctr">
          <a:solidFill>
            <a:schemeClr val="accent3"/>
          </a:solidFill>
          <a:prstDash val="solid"/>
          <a:miter lim="800000"/>
        </a:ln>
        <a:effectLst/>
        <a:scene3d>
          <a:camera prst="orthographicFront"/>
          <a:lightRig rig="chilly" dir="t"/>
        </a:scene3d>
        <a:sp3d/>
      </dsp:spPr>
      <dsp:style>
        <a:lnRef idx="1">
          <a:schemeClr val="accent3"/>
        </a:lnRef>
        <a:fillRef idx="3">
          <a:schemeClr val="accent3"/>
        </a:fillRef>
        <a:effectRef idx="2">
          <a:schemeClr val="accent3"/>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GB" sz="2000" b="1" kern="1200" dirty="0"/>
            <a:t>HIV risk</a:t>
          </a:r>
        </a:p>
      </dsp:txBody>
      <dsp:txXfrm>
        <a:off x="841265" y="2005418"/>
        <a:ext cx="979221" cy="979221"/>
      </dsp:txXfrm>
    </dsp:sp>
    <dsp:sp modelId="{3084F99B-D453-394D-9E07-31CC3BD78AAE}">
      <dsp:nvSpPr>
        <dsp:cNvPr id="0" name=""/>
        <dsp:cNvSpPr/>
      </dsp:nvSpPr>
      <dsp:spPr>
        <a:xfrm rot="18000000">
          <a:off x="1661421" y="1369308"/>
          <a:ext cx="368939" cy="467380"/>
        </a:xfrm>
        <a:prstGeom prst="rightArrow">
          <a:avLst>
            <a:gd name="adj1" fmla="val 60000"/>
            <a:gd name="adj2" fmla="val 50000"/>
          </a:avLst>
        </a:prstGeom>
        <a:solidFill>
          <a:schemeClr val="accent1">
            <a:tint val="60000"/>
            <a:hueOff val="0"/>
            <a:satOff val="0"/>
            <a:lumOff val="0"/>
            <a:alphaOff val="0"/>
          </a:schemeClr>
        </a:solidFill>
        <a:ln>
          <a:noFill/>
        </a:ln>
        <a:effectLst/>
        <a:scene3d>
          <a:camera prst="orthographicFront"/>
          <a:lightRig rig="chilly" dir="t"/>
        </a:scene3d>
        <a:sp3d z="-70000" extrusionH="1700" prstMaterial="translucentPowder">
          <a:bevelT w="25400" h="6350" prst="softRound"/>
          <a:bevelB w="0" h="0" prst="convex"/>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GB" sz="1600" b="1" kern="1200"/>
        </a:p>
      </dsp:txBody>
      <dsp:txXfrm>
        <a:off x="1689092" y="1510711"/>
        <a:ext cx="258257" cy="280428"/>
      </dsp:txXfrm>
    </dsp:sp>
  </dsp:spTree>
</dsp:drawing>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BFC1157-7A08-AE42-871E-8F631D79F4A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e Placeholder 2">
            <a:extLst>
              <a:ext uri="{FF2B5EF4-FFF2-40B4-BE49-F238E27FC236}">
                <a16:creationId xmlns:a16="http://schemas.microsoft.com/office/drawing/2014/main" id="{1ED2B9E4-9D77-C149-A8DF-0F21A289303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E5666A7-7EFA-1C45-85A8-F1EEF1456243}" type="datetimeFigureOut">
              <a:rPr lang="de-DE" smtClean="0"/>
              <a:t>10.01.20</a:t>
            </a:fld>
            <a:endParaRPr lang="de-DE"/>
          </a:p>
        </p:txBody>
      </p:sp>
      <p:sp>
        <p:nvSpPr>
          <p:cNvPr id="4" name="Footer Placeholder 3">
            <a:extLst>
              <a:ext uri="{FF2B5EF4-FFF2-40B4-BE49-F238E27FC236}">
                <a16:creationId xmlns:a16="http://schemas.microsoft.com/office/drawing/2014/main" id="{23375214-E450-6642-B9DB-082E830D6D2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5" name="Slide Number Placeholder 4">
            <a:extLst>
              <a:ext uri="{FF2B5EF4-FFF2-40B4-BE49-F238E27FC236}">
                <a16:creationId xmlns:a16="http://schemas.microsoft.com/office/drawing/2014/main" id="{FD292567-AF3F-4A4D-9CB4-618533FFEDD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1ED23F5-003A-854E-B0DA-F635AABBFE9A}" type="slidenum">
              <a:rPr lang="de-DE" smtClean="0"/>
              <a:t>‹#›</a:t>
            </a:fld>
            <a:endParaRPr lang="de-DE"/>
          </a:p>
        </p:txBody>
      </p:sp>
    </p:spTree>
    <p:extLst>
      <p:ext uri="{BB962C8B-B14F-4D97-AF65-F5344CB8AC3E}">
        <p14:creationId xmlns:p14="http://schemas.microsoft.com/office/powerpoint/2010/main" val="3620999999"/>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83A9B77-EA52-1C47-8F03-3304CE373FBF}" type="datetimeFigureOut">
              <a:rPr lang="de-DE" smtClean="0"/>
              <a:t>10.01.20</a:t>
            </a:fld>
            <a:endParaRPr lang="de-DE"/>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de-D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82D55F8-74B9-B944-BD48-CDD90851A098}" type="slidenum">
              <a:rPr lang="de-DE" smtClean="0"/>
              <a:t>‹#›</a:t>
            </a:fld>
            <a:endParaRPr lang="de-DE"/>
          </a:p>
        </p:txBody>
      </p:sp>
    </p:spTree>
    <p:extLst>
      <p:ext uri="{BB962C8B-B14F-4D97-AF65-F5344CB8AC3E}">
        <p14:creationId xmlns:p14="http://schemas.microsoft.com/office/powerpoint/2010/main" val="577125250"/>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endParaRPr lang="de-DE"/>
          </a:p>
        </p:txBody>
      </p:sp>
      <p:sp>
        <p:nvSpPr>
          <p:cNvPr id="5" name="Slide Number Placeholder 4"/>
          <p:cNvSpPr>
            <a:spLocks noGrp="1"/>
          </p:cNvSpPr>
          <p:nvPr>
            <p:ph type="sldNum" sz="quarter" idx="5"/>
          </p:nvPr>
        </p:nvSpPr>
        <p:spPr/>
        <p:txBody>
          <a:bodyPr/>
          <a:lstStyle/>
          <a:p>
            <a:fld id="{982D55F8-74B9-B944-BD48-CDD90851A098}" type="slidenum">
              <a:rPr lang="de-DE" smtClean="0"/>
              <a:t>1</a:t>
            </a:fld>
            <a:endParaRPr lang="de-DE"/>
          </a:p>
        </p:txBody>
      </p:sp>
    </p:spTree>
    <p:extLst>
      <p:ext uri="{BB962C8B-B14F-4D97-AF65-F5344CB8AC3E}">
        <p14:creationId xmlns:p14="http://schemas.microsoft.com/office/powerpoint/2010/main" val="4109342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sz="1200" b="1" dirty="0">
                <a:solidFill>
                  <a:schemeClr val="tx1"/>
                </a:solidFill>
              </a:rPr>
              <a:t>Finding words: </a:t>
            </a:r>
            <a:r>
              <a:rPr lang="en-US" sz="1200" dirty="0">
                <a:solidFill>
                  <a:schemeClr val="tx1"/>
                </a:solidFill>
              </a:rPr>
              <a:t>It is best to avoid too much explanation and not to make accusations or to blame a partner if she suspects that he infected her. It may help to say that treatment is available and helps people with HIV live long, healthy lives.</a:t>
            </a:r>
          </a:p>
          <a:p>
            <a:endParaRPr lang="en-US" sz="1200" dirty="0">
              <a:solidFill>
                <a:schemeClr val="tx1"/>
              </a:solidFill>
            </a:endParaRPr>
          </a:p>
          <a:p>
            <a:r>
              <a:rPr lang="en-US" sz="1200" b="1" dirty="0">
                <a:solidFill>
                  <a:schemeClr val="tx1"/>
                </a:solidFill>
              </a:rPr>
              <a:t>Exit plan: </a:t>
            </a:r>
            <a:r>
              <a:rPr lang="en-US" sz="1200" dirty="0">
                <a:solidFill>
                  <a:schemeClr val="tx1"/>
                </a:solidFill>
              </a:rPr>
              <a:t>It is important to choose a place that she can leave quickly and easily.</a:t>
            </a:r>
          </a:p>
          <a:p>
            <a:endParaRPr lang="en-US" sz="12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For more information on enhancing safety, see clinical handbook page 14. </a:t>
            </a:r>
            <a:endParaRPr lang="en-GB" sz="1200" dirty="0">
              <a:solidFill>
                <a:schemeClr val="tx1"/>
              </a:solidFill>
            </a:endParaRPr>
          </a:p>
          <a:p>
            <a:endParaRPr lang="en-US" dirty="0"/>
          </a:p>
        </p:txBody>
      </p:sp>
      <p:sp>
        <p:nvSpPr>
          <p:cNvPr id="4" name="Slide Number Placeholder 3"/>
          <p:cNvSpPr>
            <a:spLocks noGrp="1"/>
          </p:cNvSpPr>
          <p:nvPr>
            <p:ph type="sldNum" sz="quarter" idx="10"/>
          </p:nvPr>
        </p:nvSpPr>
        <p:spPr/>
        <p:txBody>
          <a:bodyPr/>
          <a:lstStyle/>
          <a:p>
            <a:fld id="{7165B12C-6FF9-554D-BFB3-C061902B4395}" type="slidenum">
              <a:rPr lang="en-US" smtClean="0"/>
              <a:t>10</a:t>
            </a:fld>
            <a:endParaRPr lang="en-US"/>
          </a:p>
        </p:txBody>
      </p:sp>
    </p:spTree>
    <p:extLst>
      <p:ext uri="{BB962C8B-B14F-4D97-AF65-F5344CB8AC3E}">
        <p14:creationId xmlns:p14="http://schemas.microsoft.com/office/powerpoint/2010/main" val="19209863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Exercise 13.1. </a:t>
            </a:r>
            <a:r>
              <a:rPr lang="en-US" dirty="0"/>
              <a:t>See facilitator’s guide for detailed instructions. </a:t>
            </a:r>
            <a:r>
              <a:rPr lang="en-GB" sz="1200" dirty="0"/>
              <a:t>For each case providers will need to decide what questions to ask, how best to ask and what specific care and counselling the survivor needs. </a:t>
            </a:r>
            <a:endParaRPr lang="en-US" sz="1200" dirty="0"/>
          </a:p>
          <a:p>
            <a:endParaRPr lang="en-US" dirty="0"/>
          </a:p>
        </p:txBody>
      </p:sp>
      <p:sp>
        <p:nvSpPr>
          <p:cNvPr id="4" name="Slide Number Placeholder 3"/>
          <p:cNvSpPr>
            <a:spLocks noGrp="1"/>
          </p:cNvSpPr>
          <p:nvPr>
            <p:ph type="sldNum" sz="quarter" idx="10"/>
          </p:nvPr>
        </p:nvSpPr>
        <p:spPr/>
        <p:txBody>
          <a:bodyPr/>
          <a:lstStyle/>
          <a:p>
            <a:fld id="{7165B12C-6FF9-554D-BFB3-C061902B4395}" type="slidenum">
              <a:rPr lang="en-US" smtClean="0"/>
              <a:t>11</a:t>
            </a:fld>
            <a:endParaRPr lang="en-US"/>
          </a:p>
        </p:txBody>
      </p:sp>
    </p:spTree>
    <p:extLst>
      <p:ext uri="{BB962C8B-B14F-4D97-AF65-F5344CB8AC3E}">
        <p14:creationId xmlns:p14="http://schemas.microsoft.com/office/powerpoint/2010/main" val="22044584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b="1" dirty="0"/>
              <a:t>Click to pop up knowledge check</a:t>
            </a:r>
            <a:r>
              <a:rPr lang="en-US" dirty="0"/>
              <a:t>:</a:t>
            </a:r>
          </a:p>
          <a:p>
            <a:r>
              <a:rPr lang="en-US" b="1" dirty="0"/>
              <a:t>Answer</a:t>
            </a:r>
            <a:r>
              <a:rPr lang="en-US" dirty="0"/>
              <a:t>: Every woman's situation should be considered individually. It is your role as a health provider to help women make an informed choice by alerting them to the potential benefits and risks. It is the woman's decision on whether she would like to disclose. In a small number of cases, disclosure may put the woman in an unsafe situation, and it may be best to avoid disclosure to protect the woman's safety.</a:t>
            </a:r>
          </a:p>
        </p:txBody>
      </p:sp>
      <p:sp>
        <p:nvSpPr>
          <p:cNvPr id="4" name="Slide Number Placeholder 3"/>
          <p:cNvSpPr>
            <a:spLocks noGrp="1"/>
          </p:cNvSpPr>
          <p:nvPr>
            <p:ph type="sldNum" sz="quarter" idx="10"/>
          </p:nvPr>
        </p:nvSpPr>
        <p:spPr/>
        <p:txBody>
          <a:bodyPr/>
          <a:lstStyle/>
          <a:p>
            <a:fld id="{7165B12C-6FF9-554D-BFB3-C061902B4395}" type="slidenum">
              <a:rPr lang="en-US" smtClean="0"/>
              <a:t>12</a:t>
            </a:fld>
            <a:endParaRPr lang="en-US"/>
          </a:p>
        </p:txBody>
      </p:sp>
    </p:spTree>
    <p:extLst>
      <p:ext uri="{BB962C8B-B14F-4D97-AF65-F5344CB8AC3E}">
        <p14:creationId xmlns:p14="http://schemas.microsoft.com/office/powerpoint/2010/main" val="22635287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Exercise 13.1a. </a:t>
            </a:r>
            <a:r>
              <a:rPr lang="en-US" dirty="0"/>
              <a:t>See facilitator’s guide for detailed instructions. </a:t>
            </a:r>
            <a:r>
              <a:rPr lang="en-GB" sz="1200" dirty="0"/>
              <a:t>For each case providers will need to decide what questions to ask, how best to ask and what specific care and counselling the survivor needs. </a:t>
            </a:r>
            <a:endParaRPr lang="en-US" sz="1200" dirty="0"/>
          </a:p>
          <a:p>
            <a:endParaRPr lang="en-US" dirty="0"/>
          </a:p>
        </p:txBody>
      </p:sp>
      <p:sp>
        <p:nvSpPr>
          <p:cNvPr id="4" name="Slide Number Placeholder 3"/>
          <p:cNvSpPr>
            <a:spLocks noGrp="1"/>
          </p:cNvSpPr>
          <p:nvPr>
            <p:ph type="sldNum" sz="quarter" idx="10"/>
          </p:nvPr>
        </p:nvSpPr>
        <p:spPr/>
        <p:txBody>
          <a:bodyPr/>
          <a:lstStyle/>
          <a:p>
            <a:fld id="{7165B12C-6FF9-554D-BFB3-C061902B4395}" type="slidenum">
              <a:rPr lang="en-US" smtClean="0"/>
              <a:t>13</a:t>
            </a:fld>
            <a:endParaRPr lang="en-US"/>
          </a:p>
        </p:txBody>
      </p:sp>
    </p:spTree>
    <p:extLst>
      <p:ext uri="{BB962C8B-B14F-4D97-AF65-F5344CB8AC3E}">
        <p14:creationId xmlns:p14="http://schemas.microsoft.com/office/powerpoint/2010/main" val="40183360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B16662C-83C9-4EF9-B1F0-304704F36FE1}" type="slidenum">
              <a:rPr lang="es-ES" smtClean="0"/>
              <a:pPr/>
              <a:t>2</a:t>
            </a:fld>
            <a:endParaRPr lang="es-ES"/>
          </a:p>
        </p:txBody>
      </p:sp>
    </p:spTree>
    <p:extLst>
      <p:ext uri="{BB962C8B-B14F-4D97-AF65-F5344CB8AC3E}">
        <p14:creationId xmlns:p14="http://schemas.microsoft.com/office/powerpoint/2010/main" val="11718336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Intimate partner violence (IPV) can interfere with a woman’s ability to make choices about her reproductive health, such as her ability to plan her pregnancies and/or use contraception effectively and consistently. In nearly all settings women subjected to IPV have high rates of unintended pregnancies and negative reproductive health outcomes. There’s a lot that a family planning provider can do to support and empower a woman facing IPV who is seeking help with family planning.</a:t>
            </a:r>
          </a:p>
          <a:p>
            <a:endParaRPr lang="en-US" dirty="0"/>
          </a:p>
        </p:txBody>
      </p:sp>
      <p:sp>
        <p:nvSpPr>
          <p:cNvPr id="4" name="Slide Number Placeholder 3"/>
          <p:cNvSpPr>
            <a:spLocks noGrp="1"/>
          </p:cNvSpPr>
          <p:nvPr>
            <p:ph type="sldNum" sz="quarter" idx="10"/>
          </p:nvPr>
        </p:nvSpPr>
        <p:spPr/>
        <p:txBody>
          <a:bodyPr/>
          <a:lstStyle/>
          <a:p>
            <a:fld id="{C0F29684-5E2A-4368-A290-AB26D7B49C25}" type="slidenum">
              <a:rPr lang="en-GB" smtClean="0"/>
              <a:pPr/>
              <a:t>3</a:t>
            </a:fld>
            <a:endParaRPr lang="en-GB"/>
          </a:p>
        </p:txBody>
      </p:sp>
    </p:spTree>
    <p:extLst>
      <p:ext uri="{BB962C8B-B14F-4D97-AF65-F5344CB8AC3E}">
        <p14:creationId xmlns:p14="http://schemas.microsoft.com/office/powerpoint/2010/main" val="32292221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pPr marL="0" lvl="1" indent="-271767" defTabSz="465887">
              <a:spcBef>
                <a:spcPts val="611"/>
              </a:spcBef>
              <a:spcAft>
                <a:spcPts val="611"/>
              </a:spcAft>
              <a:defRPr/>
            </a:pPr>
            <a:r>
              <a:rPr lang="en-US" sz="2400" b="1" dirty="0"/>
              <a:t>Examples of reproductive coercion</a:t>
            </a:r>
            <a:endParaRPr lang="en-GB" sz="2400" b="1" dirty="0"/>
          </a:p>
          <a:p>
            <a:pPr marL="0" lvl="1" indent="-271767" defTabSz="465887">
              <a:spcBef>
                <a:spcPts val="611"/>
              </a:spcBef>
              <a:spcAft>
                <a:spcPts val="611"/>
              </a:spcAft>
              <a:buFont typeface="Arial" panose="020B0604020202020204" pitchFamily="34" charset="0"/>
              <a:buChar char="•"/>
              <a:defRPr/>
            </a:pPr>
            <a:r>
              <a:rPr lang="en-GB" sz="2400" dirty="0"/>
              <a:t>Attempts to make a woman pregnant against her wishes</a:t>
            </a:r>
          </a:p>
          <a:p>
            <a:pPr marL="0" lvl="1" indent="-271767" defTabSz="465887">
              <a:spcBef>
                <a:spcPts val="611"/>
              </a:spcBef>
              <a:spcAft>
                <a:spcPts val="611"/>
              </a:spcAft>
              <a:buFont typeface="Arial" panose="020B0604020202020204" pitchFamily="34" charset="0"/>
              <a:buChar char="•"/>
              <a:defRPr/>
            </a:pPr>
            <a:r>
              <a:rPr lang="en-GB" sz="2400" dirty="0"/>
              <a:t>Controlling the outcome of a pregnancy</a:t>
            </a:r>
          </a:p>
          <a:p>
            <a:pPr marL="0" lvl="1" indent="-271767" defTabSz="465887">
              <a:spcBef>
                <a:spcPts val="611"/>
              </a:spcBef>
              <a:spcAft>
                <a:spcPts val="611"/>
              </a:spcAft>
              <a:buFont typeface="Arial" panose="020B0604020202020204" pitchFamily="34" charset="0"/>
              <a:buChar char="•"/>
              <a:defRPr/>
            </a:pPr>
            <a:r>
              <a:rPr lang="en-GB" sz="2400" dirty="0"/>
              <a:t>Coercing a partner to have unprotected sex</a:t>
            </a:r>
          </a:p>
          <a:p>
            <a:pPr marL="0" lvl="1" indent="-271767" defTabSz="465887">
              <a:spcBef>
                <a:spcPts val="611"/>
              </a:spcBef>
              <a:spcAft>
                <a:spcPts val="611"/>
              </a:spcAft>
              <a:buFont typeface="Arial" panose="020B0604020202020204" pitchFamily="34" charset="0"/>
              <a:buChar char="•"/>
              <a:defRPr/>
            </a:pPr>
            <a:r>
              <a:rPr lang="en-GB" sz="2400" dirty="0"/>
              <a:t>Interfering with contraceptive methods</a:t>
            </a:r>
            <a:endParaRPr lang="en-US" dirty="0"/>
          </a:p>
        </p:txBody>
      </p:sp>
      <p:sp>
        <p:nvSpPr>
          <p:cNvPr id="4" name="Slide Number Placeholder 3"/>
          <p:cNvSpPr>
            <a:spLocks noGrp="1"/>
          </p:cNvSpPr>
          <p:nvPr>
            <p:ph type="sldNum" sz="quarter" idx="10"/>
          </p:nvPr>
        </p:nvSpPr>
        <p:spPr/>
        <p:txBody>
          <a:bodyPr/>
          <a:lstStyle/>
          <a:p>
            <a:fld id="{7165B12C-6FF9-554D-BFB3-C061902B4395}" type="slidenum">
              <a:rPr lang="en-US" smtClean="0"/>
              <a:pPr/>
              <a:t>4</a:t>
            </a:fld>
            <a:endParaRPr lang="en-US"/>
          </a:p>
        </p:txBody>
      </p:sp>
    </p:spTree>
    <p:extLst>
      <p:ext uri="{BB962C8B-B14F-4D97-AF65-F5344CB8AC3E}">
        <p14:creationId xmlns:p14="http://schemas.microsoft.com/office/powerpoint/2010/main" val="3596946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As in other settings, use </a:t>
            </a:r>
            <a:r>
              <a:rPr lang="en-US" sz="1200" b="1" i="0" u="none" strike="noStrike" kern="1200" baseline="0" dirty="0">
                <a:solidFill>
                  <a:schemeClr val="tx1"/>
                </a:solidFill>
                <a:latin typeface="+mn-lt"/>
                <a:ea typeface="+mn-ea"/>
                <a:cs typeface="+mn-cs"/>
              </a:rPr>
              <a:t>clinical inquiry </a:t>
            </a:r>
            <a:r>
              <a:rPr lang="en-US" sz="1200" b="0" i="0" u="none" strike="noStrike" kern="1200" baseline="0" dirty="0">
                <a:solidFill>
                  <a:schemeClr val="tx1"/>
                </a:solidFill>
                <a:latin typeface="+mn-lt"/>
                <a:ea typeface="+mn-ea"/>
                <a:cs typeface="+mn-cs"/>
              </a:rPr>
              <a:t>to identify possible intimate partner violence.</a:t>
            </a:r>
          </a:p>
          <a:p>
            <a:endParaRPr lang="en-US" dirty="0"/>
          </a:p>
        </p:txBody>
      </p:sp>
      <p:sp>
        <p:nvSpPr>
          <p:cNvPr id="4" name="Slide Number Placeholder 3"/>
          <p:cNvSpPr>
            <a:spLocks noGrp="1"/>
          </p:cNvSpPr>
          <p:nvPr>
            <p:ph type="sldNum" sz="quarter" idx="10"/>
          </p:nvPr>
        </p:nvSpPr>
        <p:spPr/>
        <p:txBody>
          <a:bodyPr/>
          <a:lstStyle/>
          <a:p>
            <a:fld id="{7165B12C-6FF9-554D-BFB3-C061902B4395}" type="slidenum">
              <a:rPr lang="en-US" smtClean="0"/>
              <a:pPr/>
              <a:t>5</a:t>
            </a:fld>
            <a:endParaRPr lang="en-US"/>
          </a:p>
        </p:txBody>
      </p:sp>
    </p:spTree>
    <p:extLst>
      <p:ext uri="{BB962C8B-B14F-4D97-AF65-F5344CB8AC3E}">
        <p14:creationId xmlns:p14="http://schemas.microsoft.com/office/powerpoint/2010/main" val="18683285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dirty="0"/>
              <a:t>Distribute </a:t>
            </a:r>
            <a:r>
              <a:rPr lang="en-US" b="1" dirty="0"/>
              <a:t>handout</a:t>
            </a:r>
            <a:r>
              <a:rPr lang="en-US" dirty="0"/>
              <a:t> of this slide.</a:t>
            </a:r>
          </a:p>
        </p:txBody>
      </p:sp>
      <p:sp>
        <p:nvSpPr>
          <p:cNvPr id="4" name="Slide Number Placeholder 3"/>
          <p:cNvSpPr>
            <a:spLocks noGrp="1"/>
          </p:cNvSpPr>
          <p:nvPr>
            <p:ph type="sldNum" sz="quarter" idx="10"/>
          </p:nvPr>
        </p:nvSpPr>
        <p:spPr/>
        <p:txBody>
          <a:bodyPr/>
          <a:lstStyle/>
          <a:p>
            <a:fld id="{7165B12C-6FF9-554D-BFB3-C061902B4395}" type="slidenum">
              <a:rPr lang="en-US" smtClean="0"/>
              <a:pPr/>
              <a:t>6</a:t>
            </a:fld>
            <a:endParaRPr lang="en-US"/>
          </a:p>
        </p:txBody>
      </p:sp>
    </p:spTree>
    <p:extLst>
      <p:ext uri="{BB962C8B-B14F-4D97-AF65-F5344CB8AC3E}">
        <p14:creationId xmlns:p14="http://schemas.microsoft.com/office/powerpoint/2010/main" val="34961424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For other section – “How HIV providers can help”</a:t>
            </a:r>
            <a:r>
              <a:rPr lang="en-GB" sz="2400" dirty="0"/>
              <a:t> </a:t>
            </a:r>
          </a:p>
          <a:p>
            <a:endParaRPr lang="en-GB" sz="2400" dirty="0"/>
          </a:p>
          <a:p>
            <a:r>
              <a:rPr lang="en-GB" sz="2400" dirty="0"/>
              <a:t>For women who may fear their partner’s reaction, you can </a:t>
            </a:r>
            <a:r>
              <a:rPr lang="en-GB" sz="2400" b="1" dirty="0"/>
              <a:t>help them weigh the risks and benefits </a:t>
            </a:r>
            <a:r>
              <a:rPr lang="en-GB" sz="2400" dirty="0"/>
              <a:t>in making the decision about: </a:t>
            </a:r>
          </a:p>
          <a:p>
            <a:pPr marL="742950" lvl="1" indent="-285750">
              <a:buFont typeface="Arial" panose="020B0604020202020204" pitchFamily="34" charset="0"/>
              <a:buChar char="•"/>
            </a:pPr>
            <a:r>
              <a:rPr lang="en-GB" sz="2000" dirty="0"/>
              <a:t>Whether</a:t>
            </a:r>
          </a:p>
          <a:p>
            <a:pPr marL="742950" lvl="1" indent="-285750">
              <a:buFont typeface="Arial" panose="020B0604020202020204" pitchFamily="34" charset="0"/>
              <a:buChar char="•"/>
            </a:pPr>
            <a:r>
              <a:rPr lang="en-GB" sz="2000" dirty="0"/>
              <a:t>When</a:t>
            </a:r>
          </a:p>
          <a:p>
            <a:pPr marL="742950" lvl="1" indent="-285750">
              <a:buFont typeface="Arial" panose="020B0604020202020204" pitchFamily="34" charset="0"/>
              <a:buChar char="•"/>
            </a:pPr>
            <a:r>
              <a:rPr lang="en-GB" sz="2000" dirty="0"/>
              <a:t>How to disclose</a:t>
            </a:r>
          </a:p>
          <a:p>
            <a:r>
              <a:rPr lang="en-GB" sz="2400" dirty="0"/>
              <a:t>You can facilitate safer HIV status disclosure for women who fear violence.</a:t>
            </a:r>
          </a:p>
          <a:p>
            <a:endParaRPr lang="en-GB" i="1" dirty="0"/>
          </a:p>
        </p:txBody>
      </p:sp>
      <p:sp>
        <p:nvSpPr>
          <p:cNvPr id="4" name="Slide Number Placeholder 3"/>
          <p:cNvSpPr>
            <a:spLocks noGrp="1"/>
          </p:cNvSpPr>
          <p:nvPr>
            <p:ph type="sldNum" sz="quarter" idx="5"/>
          </p:nvPr>
        </p:nvSpPr>
        <p:spPr/>
        <p:txBody>
          <a:bodyPr/>
          <a:lstStyle/>
          <a:p>
            <a:fld id="{C0F29684-5E2A-4368-A290-AB26D7B49C25}" type="slidenum">
              <a:rPr lang="en-GB" smtClean="0"/>
              <a:pPr/>
              <a:t>7</a:t>
            </a:fld>
            <a:endParaRPr lang="en-GB"/>
          </a:p>
        </p:txBody>
      </p:sp>
    </p:spTree>
    <p:extLst>
      <p:ext uri="{BB962C8B-B14F-4D97-AF65-F5344CB8AC3E}">
        <p14:creationId xmlns:p14="http://schemas.microsoft.com/office/powerpoint/2010/main" val="9101433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you are counselling a woman who has already received an HIV-positive test result, discuss all 6 questions with her.</a:t>
            </a:r>
          </a:p>
          <a:p>
            <a:endParaRPr lang="en-US" dirty="0"/>
          </a:p>
          <a:p>
            <a:r>
              <a:rPr lang="en-US" b="1" dirty="0"/>
              <a:t>“Yes” to question 4 or 5; “no” to question 6: </a:t>
            </a:r>
            <a:r>
              <a:rPr lang="en-US" dirty="0"/>
              <a:t>If a woman’s partner has never threatened to kill her ( “no” to question 6), but he </a:t>
            </a:r>
            <a:r>
              <a:rPr lang="en-US" b="1" dirty="0"/>
              <a:t>has harmed </a:t>
            </a:r>
            <a:r>
              <a:rPr lang="en-US" dirty="0"/>
              <a:t>her or threatened to harm her (“yes” to question 5) or she thinks disclosing her HIV-positive status </a:t>
            </a:r>
            <a:r>
              <a:rPr lang="en-US" b="1" dirty="0"/>
              <a:t>could lead to violence </a:t>
            </a:r>
            <a:r>
              <a:rPr lang="en-US" dirty="0"/>
              <a:t>(“yes” to question 4), </a:t>
            </a:r>
            <a:r>
              <a:rPr lang="en-US" b="1" dirty="0"/>
              <a:t>discuss whether to disclose</a:t>
            </a:r>
            <a:r>
              <a:rPr lang="en-US" dirty="0"/>
              <a:t>. If she chooses to disclose, help her </a:t>
            </a:r>
            <a:r>
              <a:rPr lang="en-US" b="1" dirty="0"/>
              <a:t>plan for safe disclosure</a:t>
            </a:r>
            <a:r>
              <a:rPr lang="en-US" dirty="0"/>
              <a:t>.</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“Yes” to question 6: </a:t>
            </a:r>
            <a:r>
              <a:rPr lang="en-US" dirty="0"/>
              <a:t>If a woman’s partner has </a:t>
            </a:r>
            <a:r>
              <a:rPr lang="en-US" b="1" dirty="0"/>
              <a:t>ever threatened her life </a:t>
            </a:r>
            <a:r>
              <a:rPr lang="en-US" dirty="0"/>
              <a:t>(“yes” to question 6), counsel </a:t>
            </a:r>
            <a:r>
              <a:rPr lang="en-US" b="1" dirty="0"/>
              <a:t>against</a:t>
            </a:r>
            <a:r>
              <a:rPr lang="en-US" dirty="0"/>
              <a:t> </a:t>
            </a:r>
            <a:r>
              <a:rPr lang="en-US" b="1" dirty="0"/>
              <a:t>disclosing</a:t>
            </a:r>
            <a:r>
              <a:rPr lang="en-US" dirty="0"/>
              <a:t> HIV-positive status.</a:t>
            </a:r>
          </a:p>
          <a:p>
            <a:endParaRPr lang="en-US" dirty="0"/>
          </a:p>
          <a:p>
            <a:r>
              <a:rPr lang="en-US" dirty="0"/>
              <a:t>In all other situations, offer support for disclosure.</a:t>
            </a:r>
          </a:p>
          <a:p>
            <a:endParaRPr lang="en-US" dirty="0"/>
          </a:p>
          <a:p>
            <a:r>
              <a:rPr lang="en-US" dirty="0"/>
              <a:t>Question 1 may be a good question to </a:t>
            </a:r>
            <a:r>
              <a:rPr lang="en-US" b="0" dirty="0"/>
              <a:t>ask every woman </a:t>
            </a:r>
            <a:r>
              <a:rPr lang="en-US" dirty="0"/>
              <a:t>being tested for HIV, before or after she has received her results and regardless of the result. If her partner knows she is being tested, you can then ask how he reacted to that information. Was he angry, brooding or violent? Or was he supportive? If her partner does not yet know that she is being tested, you can ask how he might react if and when he learns this. (In some cases just learning that she has tested may make him violent – regardless of the test result.) </a:t>
            </a:r>
          </a:p>
        </p:txBody>
      </p:sp>
      <p:sp>
        <p:nvSpPr>
          <p:cNvPr id="4" name="Slide Number Placeholder 3"/>
          <p:cNvSpPr>
            <a:spLocks noGrp="1"/>
          </p:cNvSpPr>
          <p:nvPr>
            <p:ph type="sldNum" sz="quarter" idx="10"/>
          </p:nvPr>
        </p:nvSpPr>
        <p:spPr/>
        <p:txBody>
          <a:bodyPr/>
          <a:lstStyle/>
          <a:p>
            <a:fld id="{7165B12C-6FF9-554D-BFB3-C061902B4395}" type="slidenum">
              <a:rPr lang="en-US" smtClean="0"/>
              <a:t>8</a:t>
            </a:fld>
            <a:endParaRPr lang="en-US"/>
          </a:p>
        </p:txBody>
      </p:sp>
    </p:spTree>
    <p:extLst>
      <p:ext uri="{BB962C8B-B14F-4D97-AF65-F5344CB8AC3E}">
        <p14:creationId xmlns:p14="http://schemas.microsoft.com/office/powerpoint/2010/main" val="38084173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165B12C-6FF9-554D-BFB3-C061902B4395}" type="slidenum">
              <a:rPr lang="en-US" smtClean="0"/>
              <a:t>9</a:t>
            </a:fld>
            <a:endParaRPr lang="en-US"/>
          </a:p>
        </p:txBody>
      </p:sp>
    </p:spTree>
    <p:extLst>
      <p:ext uri="{BB962C8B-B14F-4D97-AF65-F5344CB8AC3E}">
        <p14:creationId xmlns:p14="http://schemas.microsoft.com/office/powerpoint/2010/main" val="2848917494"/>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838629" y="1648326"/>
            <a:ext cx="4105671" cy="2387600"/>
          </a:xfrm>
        </p:spPr>
        <p:txBody>
          <a:bodyPr anchor="b"/>
          <a:lstStyle>
            <a:lvl1pPr algn="ctr">
              <a:defRPr sz="6000"/>
            </a:lvl1pPr>
          </a:lstStyle>
          <a:p>
            <a:r>
              <a:rPr lang="en-GB"/>
              <a:t>Click to edit Master title style</a:t>
            </a:r>
            <a:endParaRPr lang="en-US" dirty="0"/>
          </a:p>
        </p:txBody>
      </p:sp>
      <p:sp>
        <p:nvSpPr>
          <p:cNvPr id="3" name="Subtitle 2"/>
          <p:cNvSpPr>
            <a:spLocks noGrp="1"/>
          </p:cNvSpPr>
          <p:nvPr>
            <p:ph type="subTitle" idx="1"/>
          </p:nvPr>
        </p:nvSpPr>
        <p:spPr>
          <a:xfrm>
            <a:off x="4838630" y="4149945"/>
            <a:ext cx="4105671" cy="1059729"/>
          </a:xfrm>
        </p:spPr>
        <p:txBody>
          <a:bodyPr>
            <a:normAutofit/>
          </a:bodyPr>
          <a:lstStyle>
            <a:lvl1pPr marL="0" indent="0" algn="ctr">
              <a:buNone/>
              <a:defRPr sz="3200" b="1">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5" name="Footer Placeholder 4"/>
          <p:cNvSpPr>
            <a:spLocks noGrp="1"/>
          </p:cNvSpPr>
          <p:nvPr>
            <p:ph type="ftr" sz="quarter" idx="11"/>
          </p:nvPr>
        </p:nvSpPr>
        <p:spPr/>
        <p:txBody>
          <a:bodyPr/>
          <a:lstStyle/>
          <a:p>
            <a:r>
              <a:rPr lang="de-DE"/>
              <a:t>Caring for women subjected to violence: A WHO curriculum for training health-care providers Session 13: Addressing family planning and HIV disclosure for women subjected to violence (supplemental)</a:t>
            </a:r>
            <a:endParaRPr lang="de-DE" dirty="0">
              <a:solidFill>
                <a:srgbClr val="F57D22"/>
              </a:solidFill>
            </a:endParaRPr>
          </a:p>
        </p:txBody>
      </p:sp>
      <p:sp>
        <p:nvSpPr>
          <p:cNvPr id="6" name="Slide Number Placeholder 5"/>
          <p:cNvSpPr>
            <a:spLocks noGrp="1"/>
          </p:cNvSpPr>
          <p:nvPr>
            <p:ph type="sldNum" sz="quarter" idx="12"/>
          </p:nvPr>
        </p:nvSpPr>
        <p:spPr/>
        <p:txBody>
          <a:bodyPr/>
          <a:lstStyle/>
          <a:p>
            <a:fld id="{2D8ED6E9-3817-564D-8B05-0796ED399B7D}" type="slidenum">
              <a:rPr lang="de-DE" smtClean="0"/>
              <a:t>‹#›</a:t>
            </a:fld>
            <a:endParaRPr lang="de-DE" dirty="0"/>
          </a:p>
        </p:txBody>
      </p:sp>
      <p:pic>
        <p:nvPicPr>
          <p:cNvPr id="13" name="Picture 12" descr="A close up of a logo&#10;&#10;Description automatically generated">
            <a:extLst>
              <a:ext uri="{FF2B5EF4-FFF2-40B4-BE49-F238E27FC236}">
                <a16:creationId xmlns:a16="http://schemas.microsoft.com/office/drawing/2014/main" id="{F86F2F73-BE13-094D-A8C5-BA0477C35207}"/>
              </a:ext>
            </a:extLst>
          </p:cNvPr>
          <p:cNvPicPr>
            <a:picLocks noChangeAspect="1"/>
          </p:cNvPicPr>
          <p:nvPr userDrawn="1"/>
        </p:nvPicPr>
        <p:blipFill rotWithShape="1">
          <a:blip r:embed="rId2">
            <a:alphaModFix amt="59000"/>
            <a:extLst>
              <a:ext uri="{BEBA8EAE-BF5A-486C-A8C5-ECC9F3942E4B}">
                <a14:imgProps xmlns:a14="http://schemas.microsoft.com/office/drawing/2010/main">
                  <a14:imgLayer r:embed="rId3">
                    <a14:imgEffect>
                      <a14:brightnessContrast contrast="45000"/>
                    </a14:imgEffect>
                  </a14:imgLayer>
                </a14:imgProps>
              </a:ext>
            </a:extLst>
          </a:blip>
          <a:srcRect l="3672" t="3524" r="3615" b="13306"/>
          <a:stretch/>
        </p:blipFill>
        <p:spPr>
          <a:xfrm>
            <a:off x="78200" y="76966"/>
            <a:ext cx="4718389" cy="5982716"/>
          </a:xfrm>
          <a:prstGeom prst="rect">
            <a:avLst/>
          </a:prstGeom>
        </p:spPr>
      </p:pic>
    </p:spTree>
    <p:extLst>
      <p:ext uri="{BB962C8B-B14F-4D97-AF65-F5344CB8AC3E}">
        <p14:creationId xmlns:p14="http://schemas.microsoft.com/office/powerpoint/2010/main" val="30225840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GB"/>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6" name="Footer Placeholder 5"/>
          <p:cNvSpPr>
            <a:spLocks noGrp="1"/>
          </p:cNvSpPr>
          <p:nvPr>
            <p:ph type="ftr" sz="quarter" idx="11"/>
          </p:nvPr>
        </p:nvSpPr>
        <p:spPr/>
        <p:txBody>
          <a:bodyPr/>
          <a:lstStyle/>
          <a:p>
            <a:r>
              <a:rPr lang="de-DE"/>
              <a:t>Caring for women subjected to violence: A WHO curriculum for training health-care providers Session 13: Addressing family planning and HIV disclosure for women subjected to violence (supplemental)</a:t>
            </a:r>
            <a:endParaRPr lang="de-DE" dirty="0"/>
          </a:p>
        </p:txBody>
      </p:sp>
      <p:sp>
        <p:nvSpPr>
          <p:cNvPr id="7" name="Slide Number Placeholder 6"/>
          <p:cNvSpPr>
            <a:spLocks noGrp="1"/>
          </p:cNvSpPr>
          <p:nvPr>
            <p:ph type="sldNum" sz="quarter" idx="12"/>
          </p:nvPr>
        </p:nvSpPr>
        <p:spPr/>
        <p:txBody>
          <a:bodyPr/>
          <a:lstStyle/>
          <a:p>
            <a:fld id="{2D8ED6E9-3817-564D-8B05-0796ED399B7D}" type="slidenum">
              <a:rPr lang="de-DE" smtClean="0"/>
              <a:t>‹#›</a:t>
            </a:fld>
            <a:endParaRPr lang="de-DE"/>
          </a:p>
        </p:txBody>
      </p:sp>
    </p:spTree>
    <p:extLst>
      <p:ext uri="{BB962C8B-B14F-4D97-AF65-F5344CB8AC3E}">
        <p14:creationId xmlns:p14="http://schemas.microsoft.com/office/powerpoint/2010/main" val="34305416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Footer Placeholder 4"/>
          <p:cNvSpPr>
            <a:spLocks noGrp="1"/>
          </p:cNvSpPr>
          <p:nvPr>
            <p:ph type="ftr" sz="quarter" idx="11"/>
          </p:nvPr>
        </p:nvSpPr>
        <p:spPr/>
        <p:txBody>
          <a:bodyPr/>
          <a:lstStyle/>
          <a:p>
            <a:r>
              <a:rPr lang="de-DE"/>
              <a:t>Caring for women subjected to violence: A WHO curriculum for training health-care providers Session 13: Addressing family planning and HIV disclosure for women subjected to violence (supplemental)</a:t>
            </a:r>
            <a:endParaRPr lang="de-DE" dirty="0"/>
          </a:p>
        </p:txBody>
      </p:sp>
      <p:sp>
        <p:nvSpPr>
          <p:cNvPr id="6" name="Slide Number Placeholder 5"/>
          <p:cNvSpPr>
            <a:spLocks noGrp="1"/>
          </p:cNvSpPr>
          <p:nvPr>
            <p:ph type="sldNum" sz="quarter" idx="12"/>
          </p:nvPr>
        </p:nvSpPr>
        <p:spPr/>
        <p:txBody>
          <a:bodyPr/>
          <a:lstStyle/>
          <a:p>
            <a:fld id="{2D8ED6E9-3817-564D-8B05-0796ED399B7D}" type="slidenum">
              <a:rPr lang="de-DE" smtClean="0"/>
              <a:t>‹#›</a:t>
            </a:fld>
            <a:endParaRPr lang="de-DE"/>
          </a:p>
        </p:txBody>
      </p:sp>
    </p:spTree>
    <p:extLst>
      <p:ext uri="{BB962C8B-B14F-4D97-AF65-F5344CB8AC3E}">
        <p14:creationId xmlns:p14="http://schemas.microsoft.com/office/powerpoint/2010/main" val="7430070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Footer Placeholder 4"/>
          <p:cNvSpPr>
            <a:spLocks noGrp="1"/>
          </p:cNvSpPr>
          <p:nvPr>
            <p:ph type="ftr" sz="quarter" idx="11"/>
          </p:nvPr>
        </p:nvSpPr>
        <p:spPr/>
        <p:txBody>
          <a:bodyPr/>
          <a:lstStyle/>
          <a:p>
            <a:r>
              <a:rPr lang="de-DE"/>
              <a:t>Caring for women subjected to violence: A WHO curriculum for training health-care providers Session 13: Addressing family planning and HIV disclosure for women subjected to violence (supplemental)</a:t>
            </a:r>
            <a:endParaRPr lang="de-DE" dirty="0"/>
          </a:p>
        </p:txBody>
      </p:sp>
      <p:sp>
        <p:nvSpPr>
          <p:cNvPr id="6" name="Slide Number Placeholder 5"/>
          <p:cNvSpPr>
            <a:spLocks noGrp="1"/>
          </p:cNvSpPr>
          <p:nvPr>
            <p:ph type="sldNum" sz="quarter" idx="12"/>
          </p:nvPr>
        </p:nvSpPr>
        <p:spPr/>
        <p:txBody>
          <a:bodyPr/>
          <a:lstStyle/>
          <a:p>
            <a:fld id="{2D8ED6E9-3817-564D-8B05-0796ED399B7D}" type="slidenum">
              <a:rPr lang="de-DE" smtClean="0"/>
              <a:t>‹#›</a:t>
            </a:fld>
            <a:endParaRPr lang="de-DE"/>
          </a:p>
        </p:txBody>
      </p:sp>
    </p:spTree>
    <p:extLst>
      <p:ext uri="{BB962C8B-B14F-4D97-AF65-F5344CB8AC3E}">
        <p14:creationId xmlns:p14="http://schemas.microsoft.com/office/powerpoint/2010/main" val="30053023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Footer Placeholder 4"/>
          <p:cNvSpPr>
            <a:spLocks noGrp="1"/>
          </p:cNvSpPr>
          <p:nvPr>
            <p:ph type="ftr" sz="quarter" idx="11"/>
          </p:nvPr>
        </p:nvSpPr>
        <p:spPr/>
        <p:txBody>
          <a:bodyPr/>
          <a:lstStyle/>
          <a:p>
            <a:r>
              <a:rPr lang="de-DE"/>
              <a:t>Caring for women subjected to violence: A WHO curriculum for training health-care providers Session 13: Addressing family planning and HIV disclosure for women subjected to violence (supplemental)</a:t>
            </a:r>
            <a:endParaRPr lang="de-DE" dirty="0">
              <a:solidFill>
                <a:srgbClr val="F57D22"/>
              </a:solidFill>
            </a:endParaRPr>
          </a:p>
        </p:txBody>
      </p:sp>
      <p:sp>
        <p:nvSpPr>
          <p:cNvPr id="6" name="Slide Number Placeholder 5"/>
          <p:cNvSpPr>
            <a:spLocks noGrp="1"/>
          </p:cNvSpPr>
          <p:nvPr>
            <p:ph type="sldNum" sz="quarter" idx="12"/>
          </p:nvPr>
        </p:nvSpPr>
        <p:spPr/>
        <p:txBody>
          <a:bodyPr/>
          <a:lstStyle/>
          <a:p>
            <a:fld id="{2D8ED6E9-3817-564D-8B05-0796ED399B7D}" type="slidenum">
              <a:rPr lang="de-DE" smtClean="0"/>
              <a:t>‹#›</a:t>
            </a:fld>
            <a:endParaRPr lang="de-DE"/>
          </a:p>
        </p:txBody>
      </p:sp>
    </p:spTree>
    <p:extLst>
      <p:ext uri="{BB962C8B-B14F-4D97-AF65-F5344CB8AC3E}">
        <p14:creationId xmlns:p14="http://schemas.microsoft.com/office/powerpoint/2010/main" val="26746893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Footer Placeholder 4"/>
          <p:cNvSpPr>
            <a:spLocks noGrp="1"/>
          </p:cNvSpPr>
          <p:nvPr>
            <p:ph type="ftr" sz="quarter" idx="11"/>
          </p:nvPr>
        </p:nvSpPr>
        <p:spPr/>
        <p:txBody>
          <a:bodyPr/>
          <a:lstStyle/>
          <a:p>
            <a:r>
              <a:rPr lang="de-DE"/>
              <a:t>Caring for women subjected to violence: A WHO curriculum for training health-care providers Session 13: Addressing family planning and HIV disclosure for women subjected to violence (supplemental)</a:t>
            </a:r>
            <a:endParaRPr lang="de-DE" dirty="0">
              <a:solidFill>
                <a:srgbClr val="F57D22"/>
              </a:solidFill>
            </a:endParaRPr>
          </a:p>
        </p:txBody>
      </p:sp>
      <p:sp>
        <p:nvSpPr>
          <p:cNvPr id="6" name="Slide Number Placeholder 5"/>
          <p:cNvSpPr>
            <a:spLocks noGrp="1"/>
          </p:cNvSpPr>
          <p:nvPr>
            <p:ph type="sldNum" sz="quarter" idx="12"/>
          </p:nvPr>
        </p:nvSpPr>
        <p:spPr/>
        <p:txBody>
          <a:bodyPr/>
          <a:lstStyle/>
          <a:p>
            <a:fld id="{2D8ED6E9-3817-564D-8B05-0796ED399B7D}" type="slidenum">
              <a:rPr lang="de-DE" smtClean="0"/>
              <a:t>‹#›</a:t>
            </a:fld>
            <a:endParaRPr lang="de-DE"/>
          </a:p>
        </p:txBody>
      </p:sp>
    </p:spTree>
    <p:extLst>
      <p:ext uri="{BB962C8B-B14F-4D97-AF65-F5344CB8AC3E}">
        <p14:creationId xmlns:p14="http://schemas.microsoft.com/office/powerpoint/2010/main" val="27421635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GB"/>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normAutofit/>
          </a:bodyPr>
          <a:lstStyle>
            <a:lvl1pPr marL="0" indent="0" algn="ctr">
              <a:buNone/>
              <a:defRPr sz="3200" b="1">
                <a:solidFill>
                  <a:schemeClr val="accent5"/>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5" name="Footer Placeholder 4"/>
          <p:cNvSpPr>
            <a:spLocks noGrp="1"/>
          </p:cNvSpPr>
          <p:nvPr>
            <p:ph type="ftr" sz="quarter" idx="11"/>
          </p:nvPr>
        </p:nvSpPr>
        <p:spPr>
          <a:xfrm>
            <a:off x="1471446" y="6266656"/>
            <a:ext cx="6191583" cy="544513"/>
          </a:xfrm>
        </p:spPr>
        <p:txBody>
          <a:bodyPr/>
          <a:lstStyle/>
          <a:p>
            <a:r>
              <a:rPr lang="de-DE"/>
              <a:t>Caring for women subjected to violence: A WHO curriculum for training health-care providers Session 13: Addressing family planning and HIV disclosure for women subjected to violence (supplemental)</a:t>
            </a:r>
            <a:endParaRPr lang="de-DE" dirty="0">
              <a:solidFill>
                <a:srgbClr val="F57D22"/>
              </a:solidFill>
            </a:endParaRPr>
          </a:p>
        </p:txBody>
      </p:sp>
      <p:sp>
        <p:nvSpPr>
          <p:cNvPr id="6" name="Slide Number Placeholder 5"/>
          <p:cNvSpPr>
            <a:spLocks noGrp="1"/>
          </p:cNvSpPr>
          <p:nvPr>
            <p:ph type="sldNum" sz="quarter" idx="12"/>
          </p:nvPr>
        </p:nvSpPr>
        <p:spPr>
          <a:xfrm>
            <a:off x="8135007" y="6356351"/>
            <a:ext cx="380342" cy="365125"/>
          </a:xfrm>
        </p:spPr>
        <p:txBody>
          <a:bodyPr/>
          <a:lstStyle/>
          <a:p>
            <a:fld id="{2D8ED6E9-3817-564D-8B05-0796ED399B7D}" type="slidenum">
              <a:rPr lang="de-DE" smtClean="0"/>
              <a:t>‹#›</a:t>
            </a:fld>
            <a:endParaRPr lang="de-DE"/>
          </a:p>
        </p:txBody>
      </p:sp>
    </p:spTree>
    <p:extLst>
      <p:ext uri="{BB962C8B-B14F-4D97-AF65-F5344CB8AC3E}">
        <p14:creationId xmlns:p14="http://schemas.microsoft.com/office/powerpoint/2010/main" val="2092674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GB"/>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8" name="Footer Placeholder 7"/>
          <p:cNvSpPr>
            <a:spLocks noGrp="1"/>
          </p:cNvSpPr>
          <p:nvPr>
            <p:ph type="ftr" sz="quarter" idx="11"/>
          </p:nvPr>
        </p:nvSpPr>
        <p:spPr/>
        <p:txBody>
          <a:bodyPr/>
          <a:lstStyle/>
          <a:p>
            <a:r>
              <a:rPr lang="de-DE"/>
              <a:t>Caring for women subjected to violence: A WHO curriculum for training health-care providers Session 13: Addressing family planning and HIV disclosure for women subjected to violence (supplemental)</a:t>
            </a:r>
            <a:endParaRPr lang="de-DE" dirty="0">
              <a:solidFill>
                <a:srgbClr val="F57D22"/>
              </a:solidFill>
            </a:endParaRPr>
          </a:p>
        </p:txBody>
      </p:sp>
      <p:sp>
        <p:nvSpPr>
          <p:cNvPr id="9" name="Slide Number Placeholder 8"/>
          <p:cNvSpPr>
            <a:spLocks noGrp="1"/>
          </p:cNvSpPr>
          <p:nvPr>
            <p:ph type="sldNum" sz="quarter" idx="12"/>
          </p:nvPr>
        </p:nvSpPr>
        <p:spPr/>
        <p:txBody>
          <a:bodyPr/>
          <a:lstStyle/>
          <a:p>
            <a:fld id="{2D8ED6E9-3817-564D-8B05-0796ED399B7D}" type="slidenum">
              <a:rPr lang="de-DE" smtClean="0"/>
              <a:t>‹#›</a:t>
            </a:fld>
            <a:endParaRPr lang="de-DE"/>
          </a:p>
        </p:txBody>
      </p:sp>
    </p:spTree>
    <p:extLst>
      <p:ext uri="{BB962C8B-B14F-4D97-AF65-F5344CB8AC3E}">
        <p14:creationId xmlns:p14="http://schemas.microsoft.com/office/powerpoint/2010/main" val="22159387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4" name="Footer Placeholder 3"/>
          <p:cNvSpPr>
            <a:spLocks noGrp="1"/>
          </p:cNvSpPr>
          <p:nvPr>
            <p:ph type="ftr" sz="quarter" idx="11"/>
          </p:nvPr>
        </p:nvSpPr>
        <p:spPr/>
        <p:txBody>
          <a:bodyPr/>
          <a:lstStyle/>
          <a:p>
            <a:r>
              <a:rPr lang="de-DE"/>
              <a:t>Caring for women subjected to violence: A WHO curriculum for training health-care providers Session 13: Addressing family planning and HIV disclosure for women subjected to violence (supplemental)</a:t>
            </a:r>
            <a:endParaRPr lang="de-DE" dirty="0"/>
          </a:p>
        </p:txBody>
      </p:sp>
      <p:sp>
        <p:nvSpPr>
          <p:cNvPr id="5" name="Slide Number Placeholder 4"/>
          <p:cNvSpPr>
            <a:spLocks noGrp="1"/>
          </p:cNvSpPr>
          <p:nvPr>
            <p:ph type="sldNum" sz="quarter" idx="12"/>
          </p:nvPr>
        </p:nvSpPr>
        <p:spPr/>
        <p:txBody>
          <a:bodyPr/>
          <a:lstStyle/>
          <a:p>
            <a:fld id="{2D8ED6E9-3817-564D-8B05-0796ED399B7D}" type="slidenum">
              <a:rPr lang="de-DE" smtClean="0"/>
              <a:t>‹#›</a:t>
            </a:fld>
            <a:endParaRPr lang="de-DE"/>
          </a:p>
        </p:txBody>
      </p:sp>
    </p:spTree>
    <p:extLst>
      <p:ext uri="{BB962C8B-B14F-4D97-AF65-F5344CB8AC3E}">
        <p14:creationId xmlns:p14="http://schemas.microsoft.com/office/powerpoint/2010/main" val="32401071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4" name="Footer Placeholder 3"/>
          <p:cNvSpPr>
            <a:spLocks noGrp="1"/>
          </p:cNvSpPr>
          <p:nvPr>
            <p:ph type="ftr" sz="quarter" idx="11"/>
          </p:nvPr>
        </p:nvSpPr>
        <p:spPr/>
        <p:txBody>
          <a:bodyPr/>
          <a:lstStyle/>
          <a:p>
            <a:r>
              <a:rPr lang="de-DE"/>
              <a:t>Caring for women subjected to violence: A WHO curriculum for training health-care providers Session 13: Addressing family planning and HIV disclosure for women subjected to violence (supplemental)</a:t>
            </a:r>
            <a:endParaRPr lang="de-DE" dirty="0"/>
          </a:p>
        </p:txBody>
      </p:sp>
      <p:sp>
        <p:nvSpPr>
          <p:cNvPr id="5" name="Slide Number Placeholder 4"/>
          <p:cNvSpPr>
            <a:spLocks noGrp="1"/>
          </p:cNvSpPr>
          <p:nvPr>
            <p:ph type="sldNum" sz="quarter" idx="12"/>
          </p:nvPr>
        </p:nvSpPr>
        <p:spPr/>
        <p:txBody>
          <a:bodyPr/>
          <a:lstStyle/>
          <a:p>
            <a:fld id="{2D8ED6E9-3817-564D-8B05-0796ED399B7D}" type="slidenum">
              <a:rPr lang="de-DE" smtClean="0"/>
              <a:t>‹#›</a:t>
            </a:fld>
            <a:endParaRPr lang="de-DE"/>
          </a:p>
        </p:txBody>
      </p:sp>
      <p:sp>
        <p:nvSpPr>
          <p:cNvPr id="8" name="Content Placeholder 7">
            <a:extLst>
              <a:ext uri="{FF2B5EF4-FFF2-40B4-BE49-F238E27FC236}">
                <a16:creationId xmlns:a16="http://schemas.microsoft.com/office/drawing/2014/main" id="{5B49BB81-0B10-E748-A5ED-5CADE043B0AD}"/>
              </a:ext>
            </a:extLst>
          </p:cNvPr>
          <p:cNvSpPr>
            <a:spLocks noGrp="1"/>
          </p:cNvSpPr>
          <p:nvPr>
            <p:ph sz="quarter" idx="13"/>
          </p:nvPr>
        </p:nvSpPr>
        <p:spPr>
          <a:xfrm>
            <a:off x="628650" y="1933575"/>
            <a:ext cx="7886700" cy="39830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de-DE"/>
          </a:p>
        </p:txBody>
      </p:sp>
    </p:spTree>
    <p:extLst>
      <p:ext uri="{BB962C8B-B14F-4D97-AF65-F5344CB8AC3E}">
        <p14:creationId xmlns:p14="http://schemas.microsoft.com/office/powerpoint/2010/main" val="22721939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de-DE"/>
              <a:t>Caring for women subjected to violence: A WHO curriculum for training health-care providers Session 13: Addressing family planning and HIV disclosure for women subjected to violence (supplemental)</a:t>
            </a:r>
            <a:endParaRPr lang="de-DE" dirty="0"/>
          </a:p>
        </p:txBody>
      </p:sp>
      <p:sp>
        <p:nvSpPr>
          <p:cNvPr id="4" name="Slide Number Placeholder 3"/>
          <p:cNvSpPr>
            <a:spLocks noGrp="1"/>
          </p:cNvSpPr>
          <p:nvPr>
            <p:ph type="sldNum" sz="quarter" idx="12"/>
          </p:nvPr>
        </p:nvSpPr>
        <p:spPr/>
        <p:txBody>
          <a:bodyPr/>
          <a:lstStyle/>
          <a:p>
            <a:fld id="{2D8ED6E9-3817-564D-8B05-0796ED399B7D}" type="slidenum">
              <a:rPr lang="de-DE" smtClean="0"/>
              <a:t>‹#›</a:t>
            </a:fld>
            <a:endParaRPr lang="de-DE"/>
          </a:p>
        </p:txBody>
      </p:sp>
    </p:spTree>
    <p:extLst>
      <p:ext uri="{BB962C8B-B14F-4D97-AF65-F5344CB8AC3E}">
        <p14:creationId xmlns:p14="http://schemas.microsoft.com/office/powerpoint/2010/main" val="31718567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GB"/>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6" name="Footer Placeholder 5"/>
          <p:cNvSpPr>
            <a:spLocks noGrp="1"/>
          </p:cNvSpPr>
          <p:nvPr>
            <p:ph type="ftr" sz="quarter" idx="11"/>
          </p:nvPr>
        </p:nvSpPr>
        <p:spPr/>
        <p:txBody>
          <a:bodyPr/>
          <a:lstStyle/>
          <a:p>
            <a:r>
              <a:rPr lang="de-DE"/>
              <a:t>Caring for women subjected to violence: A WHO curriculum for training health-care providers Session 13: Addressing family planning and HIV disclosure for women subjected to violence (supplemental)</a:t>
            </a:r>
            <a:endParaRPr lang="de-DE" dirty="0"/>
          </a:p>
        </p:txBody>
      </p:sp>
      <p:sp>
        <p:nvSpPr>
          <p:cNvPr id="7" name="Slide Number Placeholder 6"/>
          <p:cNvSpPr>
            <a:spLocks noGrp="1"/>
          </p:cNvSpPr>
          <p:nvPr>
            <p:ph type="sldNum" sz="quarter" idx="12"/>
          </p:nvPr>
        </p:nvSpPr>
        <p:spPr/>
        <p:txBody>
          <a:bodyPr/>
          <a:lstStyle/>
          <a:p>
            <a:fld id="{2D8ED6E9-3817-564D-8B05-0796ED399B7D}" type="slidenum">
              <a:rPr lang="de-DE" smtClean="0"/>
              <a:t>‹#›</a:t>
            </a:fld>
            <a:endParaRPr lang="de-DE"/>
          </a:p>
        </p:txBody>
      </p:sp>
    </p:spTree>
    <p:extLst>
      <p:ext uri="{BB962C8B-B14F-4D97-AF65-F5344CB8AC3E}">
        <p14:creationId xmlns:p14="http://schemas.microsoft.com/office/powerpoint/2010/main" val="9720110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tif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alphaModFix amt="8000"/>
            <a:lum/>
          </a:blip>
          <a:srcRect/>
          <a:stretch>
            <a:fillRect t="-17000" b="-17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Footer Placeholder 4"/>
          <p:cNvSpPr>
            <a:spLocks noGrp="1"/>
          </p:cNvSpPr>
          <p:nvPr>
            <p:ph type="ftr" sz="quarter" idx="3"/>
          </p:nvPr>
        </p:nvSpPr>
        <p:spPr>
          <a:xfrm>
            <a:off x="1476208" y="6271617"/>
            <a:ext cx="6191583" cy="544513"/>
          </a:xfrm>
          <a:prstGeom prst="rect">
            <a:avLst/>
          </a:prstGeom>
        </p:spPr>
        <p:txBody>
          <a:bodyPr vert="horz" lIns="91440" tIns="45720" rIns="91440" bIns="45720" rtlCol="0" anchor="ctr"/>
          <a:lstStyle>
            <a:lvl1pPr algn="ctr">
              <a:defRPr sz="1200" b="1">
                <a:solidFill>
                  <a:srgbClr val="0366B3"/>
                </a:solidFill>
              </a:defRPr>
            </a:lvl1pPr>
          </a:lstStyle>
          <a:p>
            <a:r>
              <a:rPr lang="de-DE"/>
              <a:t>Caring for women subjected to violence: A WHO curriculum for training health-care providers Session 13: Addressing family planning and HIV disclosure for women subjected to violence (supplemental)</a:t>
            </a:r>
            <a:endParaRPr lang="de-DE" dirty="0">
              <a:solidFill>
                <a:srgbClr val="F57D22"/>
              </a:solidFill>
            </a:endParaRPr>
          </a:p>
        </p:txBody>
      </p:sp>
      <p:sp>
        <p:nvSpPr>
          <p:cNvPr id="6" name="Slide Number Placeholder 5"/>
          <p:cNvSpPr>
            <a:spLocks noGrp="1"/>
          </p:cNvSpPr>
          <p:nvPr>
            <p:ph type="sldNum" sz="quarter" idx="4"/>
          </p:nvPr>
        </p:nvSpPr>
        <p:spPr>
          <a:xfrm>
            <a:off x="8020382" y="6356351"/>
            <a:ext cx="494967" cy="365125"/>
          </a:xfrm>
          <a:prstGeom prst="rect">
            <a:avLst/>
          </a:prstGeom>
        </p:spPr>
        <p:txBody>
          <a:bodyPr vert="horz" lIns="91440" tIns="45720" rIns="91440" bIns="45720" rtlCol="0" anchor="ctr"/>
          <a:lstStyle>
            <a:lvl1pPr algn="r">
              <a:defRPr sz="1200">
                <a:solidFill>
                  <a:srgbClr val="0366B3"/>
                </a:solidFill>
              </a:defRPr>
            </a:lvl1pPr>
          </a:lstStyle>
          <a:p>
            <a:fld id="{2D8ED6E9-3817-564D-8B05-0796ED399B7D}" type="slidenum">
              <a:rPr lang="de-DE" smtClean="0"/>
              <a:pPr/>
              <a:t>‹#›</a:t>
            </a:fld>
            <a:endParaRPr lang="de-DE" dirty="0"/>
          </a:p>
        </p:txBody>
      </p:sp>
      <p:pic>
        <p:nvPicPr>
          <p:cNvPr id="9" name="Picture 8" descr="WHO logo">
            <a:extLst>
              <a:ext uri="{FF2B5EF4-FFF2-40B4-BE49-F238E27FC236}">
                <a16:creationId xmlns:a16="http://schemas.microsoft.com/office/drawing/2014/main" id="{BE5876D6-5FF0-6D46-94F0-320F159EFBC2}"/>
              </a:ext>
              <a:ext uri="{C183D7F6-B498-43B3-948B-1728B52AA6E4}">
                <adec:decorative xmlns:adec="http://schemas.microsoft.com/office/drawing/2017/decorative" val="0"/>
              </a:ext>
            </a:extLst>
          </p:cNvPr>
          <p:cNvPicPr/>
          <p:nvPr userDrawn="1"/>
        </p:nvPicPr>
        <p:blipFill>
          <a:blip r:embed="rId15"/>
          <a:stretch>
            <a:fillRect/>
          </a:stretch>
        </p:blipFill>
        <p:spPr>
          <a:xfrm>
            <a:off x="628649" y="6132671"/>
            <a:ext cx="619125" cy="633095"/>
          </a:xfrm>
          <a:prstGeom prst="rect">
            <a:avLst/>
          </a:prstGeom>
        </p:spPr>
      </p:pic>
    </p:spTree>
    <p:extLst>
      <p:ext uri="{BB962C8B-B14F-4D97-AF65-F5344CB8AC3E}">
        <p14:creationId xmlns:p14="http://schemas.microsoft.com/office/powerpoint/2010/main" val="307809928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72" r:id="rId3"/>
    <p:sldLayoutId id="2147483663" r:id="rId4"/>
    <p:sldLayoutId id="2147483665" r:id="rId5"/>
    <p:sldLayoutId id="2147483666" r:id="rId6"/>
    <p:sldLayoutId id="2147483673" r:id="rId7"/>
    <p:sldLayoutId id="2147483667" r:id="rId8"/>
    <p:sldLayoutId id="2147483668" r:id="rId9"/>
    <p:sldLayoutId id="2147483669" r:id="rId10"/>
    <p:sldLayoutId id="2147483670" r:id="rId11"/>
    <p:sldLayoutId id="2147483671" r:id="rId12"/>
  </p:sldLayoutIdLst>
  <p:hf hdr="0" dt="0"/>
  <p:txStyles>
    <p:titleStyle>
      <a:lvl1pPr algn="ctr" defTabSz="914400" rtl="0" eaLnBrk="1" latinLnBrk="0" hangingPunct="1">
        <a:lnSpc>
          <a:spcPct val="90000"/>
        </a:lnSpc>
        <a:spcBef>
          <a:spcPct val="0"/>
        </a:spcBef>
        <a:buNone/>
        <a:defRPr sz="4400" b="1" kern="1200">
          <a:solidFill>
            <a:srgbClr val="0366B3"/>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FB10BE-18FE-794F-B47C-8BD56BF5690F}"/>
              </a:ext>
            </a:extLst>
          </p:cNvPr>
          <p:cNvSpPr>
            <a:spLocks noGrp="1"/>
          </p:cNvSpPr>
          <p:nvPr>
            <p:ph type="ctrTitle"/>
          </p:nvPr>
        </p:nvSpPr>
        <p:spPr>
          <a:xfrm>
            <a:off x="4838629" y="1693353"/>
            <a:ext cx="4105671" cy="1091472"/>
          </a:xfrm>
        </p:spPr>
        <p:txBody>
          <a:bodyPr/>
          <a:lstStyle/>
          <a:p>
            <a:r>
              <a:rPr lang="en-GB" dirty="0"/>
              <a:t>Session 13</a:t>
            </a:r>
          </a:p>
        </p:txBody>
      </p:sp>
      <p:sp>
        <p:nvSpPr>
          <p:cNvPr id="3" name="Subtitle 2">
            <a:extLst>
              <a:ext uri="{FF2B5EF4-FFF2-40B4-BE49-F238E27FC236}">
                <a16:creationId xmlns:a16="http://schemas.microsoft.com/office/drawing/2014/main" id="{AECF61CD-4E7D-BB4A-B22D-B1AE43B98506}"/>
              </a:ext>
            </a:extLst>
          </p:cNvPr>
          <p:cNvSpPr>
            <a:spLocks noGrp="1"/>
          </p:cNvSpPr>
          <p:nvPr>
            <p:ph type="subTitle" idx="1"/>
          </p:nvPr>
        </p:nvSpPr>
        <p:spPr>
          <a:xfrm>
            <a:off x="4838629" y="2879282"/>
            <a:ext cx="4105671" cy="2206406"/>
          </a:xfrm>
        </p:spPr>
        <p:txBody>
          <a:bodyPr>
            <a:noAutofit/>
          </a:bodyPr>
          <a:lstStyle/>
          <a:p>
            <a:r>
              <a:rPr lang="en-GB" sz="3400" dirty="0"/>
              <a:t>Addressing family planning and HIV disclosure for women subjected to violence (supplemental)</a:t>
            </a:r>
          </a:p>
        </p:txBody>
      </p:sp>
      <p:sp>
        <p:nvSpPr>
          <p:cNvPr id="4" name="Footer Placeholder 3">
            <a:extLst>
              <a:ext uri="{FF2B5EF4-FFF2-40B4-BE49-F238E27FC236}">
                <a16:creationId xmlns:a16="http://schemas.microsoft.com/office/drawing/2014/main" id="{7E7250BC-A35A-9B49-A5F9-264AE83DC405}"/>
              </a:ext>
            </a:extLst>
          </p:cNvPr>
          <p:cNvSpPr>
            <a:spLocks noGrp="1"/>
          </p:cNvSpPr>
          <p:nvPr>
            <p:ph type="ftr" sz="quarter" idx="11"/>
          </p:nvPr>
        </p:nvSpPr>
        <p:spPr>
          <a:xfrm>
            <a:off x="1319058" y="6266656"/>
            <a:ext cx="7039141" cy="544513"/>
          </a:xfrm>
        </p:spPr>
        <p:txBody>
          <a:bodyPr/>
          <a:lstStyle/>
          <a:p>
            <a:r>
              <a:rPr lang="en-GB" dirty="0"/>
              <a:t>Caring for women subjected to violence: A WHO curriculum for training health-care providers</a:t>
            </a:r>
            <a:br>
              <a:rPr lang="en-GB" dirty="0"/>
            </a:br>
            <a:r>
              <a:rPr lang="en-GB" dirty="0">
                <a:solidFill>
                  <a:srgbClr val="F57D22"/>
                </a:solidFill>
              </a:rPr>
              <a:t>Session 13: Addressing family planning and HIV disclosure for women subjected to violence (supplemental)</a:t>
            </a:r>
          </a:p>
        </p:txBody>
      </p:sp>
      <p:sp>
        <p:nvSpPr>
          <p:cNvPr id="5" name="Slide Number Placeholder 4">
            <a:extLst>
              <a:ext uri="{FF2B5EF4-FFF2-40B4-BE49-F238E27FC236}">
                <a16:creationId xmlns:a16="http://schemas.microsoft.com/office/drawing/2014/main" id="{D4AA3BB8-313C-9444-93AC-698C71CAE061}"/>
              </a:ext>
            </a:extLst>
          </p:cNvPr>
          <p:cNvSpPr>
            <a:spLocks noGrp="1"/>
          </p:cNvSpPr>
          <p:nvPr>
            <p:ph type="sldNum" sz="quarter" idx="12"/>
          </p:nvPr>
        </p:nvSpPr>
        <p:spPr/>
        <p:txBody>
          <a:bodyPr/>
          <a:lstStyle/>
          <a:p>
            <a:fld id="{2D8ED6E9-3817-564D-8B05-0796ED399B7D}" type="slidenum">
              <a:rPr lang="en-GB" smtClean="0"/>
              <a:t>1</a:t>
            </a:fld>
            <a:endParaRPr lang="en-GB"/>
          </a:p>
        </p:txBody>
      </p:sp>
    </p:spTree>
    <p:extLst>
      <p:ext uri="{BB962C8B-B14F-4D97-AF65-F5344CB8AC3E}">
        <p14:creationId xmlns:p14="http://schemas.microsoft.com/office/powerpoint/2010/main" val="7494818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marL="355600" indent="-355600">
              <a:spcBef>
                <a:spcPts val="600"/>
              </a:spcBef>
              <a:spcAft>
                <a:spcPts val="600"/>
              </a:spcAft>
            </a:pPr>
            <a:r>
              <a:rPr lang="en-US" b="1" dirty="0">
                <a:solidFill>
                  <a:srgbClr val="0070C0"/>
                </a:solidFill>
              </a:rPr>
              <a:t>Planning for safer HIV disclosure</a:t>
            </a:r>
          </a:p>
        </p:txBody>
      </p:sp>
      <p:sp>
        <p:nvSpPr>
          <p:cNvPr id="3" name="Subtitle 2"/>
          <p:cNvSpPr>
            <a:spLocks noGrp="1"/>
          </p:cNvSpPr>
          <p:nvPr>
            <p:ph idx="1"/>
          </p:nvPr>
        </p:nvSpPr>
        <p:spPr>
          <a:xfrm>
            <a:off x="628650" y="1253331"/>
            <a:ext cx="7886700" cy="4351338"/>
          </a:xfrm>
        </p:spPr>
        <p:txBody>
          <a:bodyPr lIns="90000">
            <a:noAutofit/>
          </a:bodyPr>
          <a:lstStyle/>
          <a:p>
            <a:pPr marL="0" indent="0" algn="ctr">
              <a:spcBef>
                <a:spcPts val="1200"/>
              </a:spcBef>
              <a:buNone/>
            </a:pPr>
            <a:r>
              <a:rPr lang="en-US" sz="2000" dirty="0">
                <a:solidFill>
                  <a:schemeClr val="tx1"/>
                </a:solidFill>
              </a:rPr>
              <a:t>– continued –</a:t>
            </a:r>
          </a:p>
          <a:p>
            <a:pPr algn="l">
              <a:spcBef>
                <a:spcPts val="1200"/>
              </a:spcBef>
            </a:pPr>
            <a:r>
              <a:rPr lang="en-US" sz="2400" b="1" i="1" dirty="0">
                <a:solidFill>
                  <a:schemeClr val="tx1"/>
                </a:solidFill>
              </a:rPr>
              <a:t>Finding the words and role playing:</a:t>
            </a:r>
            <a:r>
              <a:rPr lang="en-US" sz="2400" dirty="0">
                <a:solidFill>
                  <a:schemeClr val="tx1"/>
                </a:solidFill>
              </a:rPr>
              <a:t>  Help the woman find and practice words that tell of her HIV-positive diagnosis directly and simply, without blaming. </a:t>
            </a:r>
            <a:r>
              <a:rPr lang="en-US" sz="2400" dirty="0" err="1"/>
              <a:t>eg</a:t>
            </a:r>
            <a:r>
              <a:rPr lang="en-US" sz="2400" dirty="0"/>
              <a:t>:</a:t>
            </a:r>
            <a:endParaRPr lang="en-US" sz="2400" dirty="0">
              <a:solidFill>
                <a:schemeClr val="tx1"/>
              </a:solidFill>
            </a:endParaRPr>
          </a:p>
          <a:p>
            <a:pPr marL="0" indent="0" algn="l">
              <a:spcBef>
                <a:spcPts val="1200"/>
              </a:spcBef>
              <a:buNone/>
            </a:pPr>
            <a:endParaRPr lang="en-GB" sz="2400" dirty="0">
              <a:solidFill>
                <a:schemeClr val="tx1"/>
              </a:solidFill>
            </a:endParaRPr>
          </a:p>
          <a:p>
            <a:pPr algn="l">
              <a:spcBef>
                <a:spcPts val="1200"/>
              </a:spcBef>
            </a:pPr>
            <a:r>
              <a:rPr lang="en-US" sz="2400" b="1" i="1" dirty="0">
                <a:solidFill>
                  <a:schemeClr val="tx1"/>
                </a:solidFill>
              </a:rPr>
              <a:t>Safe exit strategy :</a:t>
            </a:r>
            <a:r>
              <a:rPr lang="en-US" sz="2400" dirty="0">
                <a:solidFill>
                  <a:schemeClr val="tx1"/>
                </a:solidFill>
              </a:rPr>
              <a:t> Help the woman develop an exit plan if tension escalates during disclosure (</a:t>
            </a:r>
            <a:r>
              <a:rPr lang="en-US" sz="2400" dirty="0" err="1"/>
              <a:t>e</a:t>
            </a:r>
            <a:r>
              <a:rPr lang="en-US" sz="2400" dirty="0" err="1">
                <a:solidFill>
                  <a:schemeClr val="tx1"/>
                </a:solidFill>
              </a:rPr>
              <a:t>g</a:t>
            </a:r>
            <a:r>
              <a:rPr lang="en-US" sz="2400" dirty="0">
                <a:solidFill>
                  <a:schemeClr val="tx1"/>
                </a:solidFill>
              </a:rPr>
              <a:t>: locating herself in a room where she can easily exit if she needs to leave quickly).</a:t>
            </a:r>
          </a:p>
          <a:p>
            <a:pPr algn="l">
              <a:spcBef>
                <a:spcPts val="1200"/>
              </a:spcBef>
            </a:pPr>
            <a:r>
              <a:rPr lang="en-US" sz="2400" b="1" i="1" dirty="0">
                <a:solidFill>
                  <a:schemeClr val="tx1"/>
                </a:solidFill>
              </a:rPr>
              <a:t>Opting not to disclose:</a:t>
            </a:r>
            <a:r>
              <a:rPr lang="en-US" sz="2400" dirty="0">
                <a:solidFill>
                  <a:schemeClr val="tx1"/>
                </a:solidFill>
              </a:rPr>
              <a:t>  In some cases it may not be possible to enhance a woman’s safety. If her partner has ever threatened to kill her, the safest plan would be to avoid disclosing her HIV-positive status to him.  </a:t>
            </a:r>
            <a:endParaRPr lang="en-GB" sz="2400" dirty="0">
              <a:solidFill>
                <a:schemeClr val="tx1"/>
              </a:solidFill>
            </a:endParaRPr>
          </a:p>
        </p:txBody>
      </p:sp>
      <p:sp>
        <p:nvSpPr>
          <p:cNvPr id="6" name="Footer Placeholder 3">
            <a:extLst>
              <a:ext uri="{FF2B5EF4-FFF2-40B4-BE49-F238E27FC236}">
                <a16:creationId xmlns:a16="http://schemas.microsoft.com/office/drawing/2014/main" id="{E6CDB235-10D4-2047-8AC0-CDEC3BF96848}"/>
              </a:ext>
            </a:extLst>
          </p:cNvPr>
          <p:cNvSpPr>
            <a:spLocks noGrp="1"/>
          </p:cNvSpPr>
          <p:nvPr>
            <p:ph type="ftr" sz="quarter" idx="11"/>
          </p:nvPr>
        </p:nvSpPr>
        <p:spPr>
          <a:xfrm>
            <a:off x="1319058" y="6266656"/>
            <a:ext cx="7039141" cy="544513"/>
          </a:xfrm>
        </p:spPr>
        <p:txBody>
          <a:bodyPr/>
          <a:lstStyle/>
          <a:p>
            <a:r>
              <a:rPr lang="en-GB" dirty="0"/>
              <a:t>Caring for women subjected to violence: A WHO curriculum for training health-care providers</a:t>
            </a:r>
            <a:br>
              <a:rPr lang="en-GB" dirty="0"/>
            </a:br>
            <a:r>
              <a:rPr lang="en-GB" dirty="0">
                <a:solidFill>
                  <a:srgbClr val="F57D22"/>
                </a:solidFill>
              </a:rPr>
              <a:t>Session 13: Addressing family planning and HIV disclosure for women subjected to violence (supplemental)</a:t>
            </a:r>
          </a:p>
        </p:txBody>
      </p:sp>
      <p:sp>
        <p:nvSpPr>
          <p:cNvPr id="4" name="Slide Number Placeholder 3">
            <a:extLst>
              <a:ext uri="{FF2B5EF4-FFF2-40B4-BE49-F238E27FC236}">
                <a16:creationId xmlns:a16="http://schemas.microsoft.com/office/drawing/2014/main" id="{DBEF2640-2B00-594C-A69B-A48382F1D4CF}"/>
              </a:ext>
            </a:extLst>
          </p:cNvPr>
          <p:cNvSpPr>
            <a:spLocks noGrp="1"/>
          </p:cNvSpPr>
          <p:nvPr>
            <p:ph type="sldNum" sz="quarter" idx="12"/>
          </p:nvPr>
        </p:nvSpPr>
        <p:spPr/>
        <p:txBody>
          <a:bodyPr/>
          <a:lstStyle/>
          <a:p>
            <a:fld id="{2D8ED6E9-3817-564D-8B05-0796ED399B7D}" type="slidenum">
              <a:rPr lang="de-DE" smtClean="0"/>
              <a:t>10</a:t>
            </a:fld>
            <a:endParaRPr lang="de-DE"/>
          </a:p>
        </p:txBody>
      </p:sp>
      <p:sp>
        <p:nvSpPr>
          <p:cNvPr id="5" name="TextBox 4">
            <a:extLst>
              <a:ext uri="{FF2B5EF4-FFF2-40B4-BE49-F238E27FC236}">
                <a16:creationId xmlns:a16="http://schemas.microsoft.com/office/drawing/2014/main" id="{703500C8-48A0-8A4C-9BFB-9AACAB453502}"/>
              </a:ext>
            </a:extLst>
          </p:cNvPr>
          <p:cNvSpPr txBox="1"/>
          <p:nvPr/>
        </p:nvSpPr>
        <p:spPr>
          <a:xfrm>
            <a:off x="1870940" y="2807809"/>
            <a:ext cx="5402120" cy="461665"/>
          </a:xfrm>
          <a:prstGeom prst="rect">
            <a:avLst/>
          </a:prstGeom>
          <a:noFill/>
        </p:spPr>
        <p:txBody>
          <a:bodyPr wrap="none" rtlCol="0">
            <a:spAutoFit/>
          </a:bodyPr>
          <a:lstStyle/>
          <a:p>
            <a:pPr algn="ctr"/>
            <a:r>
              <a:rPr lang="en-US" sz="2400" b="1" i="1" dirty="0">
                <a:solidFill>
                  <a:schemeClr val="accent5"/>
                </a:solidFill>
              </a:rPr>
              <a:t>“I have something important to tell you.”</a:t>
            </a:r>
          </a:p>
        </p:txBody>
      </p:sp>
    </p:spTree>
    <p:extLst>
      <p:ext uri="{BB962C8B-B14F-4D97-AF65-F5344CB8AC3E}">
        <p14:creationId xmlns:p14="http://schemas.microsoft.com/office/powerpoint/2010/main" val="12412083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67443"/>
            <a:ext cx="7886700" cy="1325563"/>
          </a:xfrm>
        </p:spPr>
        <p:txBody>
          <a:bodyPr>
            <a:normAutofit fontScale="90000"/>
          </a:bodyPr>
          <a:lstStyle/>
          <a:p>
            <a:pPr marL="355600" indent="-355600">
              <a:spcBef>
                <a:spcPts val="600"/>
              </a:spcBef>
              <a:spcAft>
                <a:spcPts val="600"/>
              </a:spcAft>
            </a:pPr>
            <a:r>
              <a:rPr lang="en-US" b="1" dirty="0">
                <a:solidFill>
                  <a:srgbClr val="0070C0"/>
                </a:solidFill>
              </a:rPr>
              <a:t>Exercise 13.1: Case reviews for family planning and HIV settings</a:t>
            </a:r>
          </a:p>
        </p:txBody>
      </p:sp>
      <p:sp>
        <p:nvSpPr>
          <p:cNvPr id="3" name="Subtitle 2"/>
          <p:cNvSpPr>
            <a:spLocks noGrp="1"/>
          </p:cNvSpPr>
          <p:nvPr>
            <p:ph idx="1"/>
          </p:nvPr>
        </p:nvSpPr>
        <p:spPr>
          <a:xfrm>
            <a:off x="628650" y="1671537"/>
            <a:ext cx="7886700" cy="4351338"/>
          </a:xfrm>
        </p:spPr>
        <p:txBody>
          <a:bodyPr lIns="90000">
            <a:noAutofit/>
          </a:bodyPr>
          <a:lstStyle/>
          <a:p>
            <a:pPr marL="0" indent="0" algn="l">
              <a:buNone/>
            </a:pPr>
            <a:r>
              <a:rPr lang="en-GB" sz="2600" b="1" dirty="0">
                <a:solidFill>
                  <a:schemeClr val="tx1"/>
                </a:solidFill>
              </a:rPr>
              <a:t>Learning objective of the exercise: </a:t>
            </a:r>
            <a:r>
              <a:rPr lang="en-GB" sz="2600" dirty="0">
                <a:solidFill>
                  <a:schemeClr val="tx1"/>
                </a:solidFill>
              </a:rPr>
              <a:t>To develop clinical decision-making/case management skills to respond to survivors of violence who present in family planning or HIV testing settings</a:t>
            </a:r>
          </a:p>
          <a:p>
            <a:pPr marL="457200" indent="-457200" algn="l">
              <a:buFont typeface="+mj-lt"/>
              <a:buAutoNum type="arabicPeriod"/>
            </a:pPr>
            <a:r>
              <a:rPr lang="en-GB" sz="2600" dirty="0">
                <a:solidFill>
                  <a:schemeClr val="tx1"/>
                </a:solidFill>
              </a:rPr>
              <a:t>Form 2 groups</a:t>
            </a:r>
          </a:p>
          <a:p>
            <a:pPr marL="457200" indent="-457200" algn="l">
              <a:buFont typeface="+mj-lt"/>
              <a:buAutoNum type="arabicPeriod"/>
            </a:pPr>
            <a:r>
              <a:rPr lang="en-GB" sz="2600" dirty="0">
                <a:solidFill>
                  <a:schemeClr val="tx1"/>
                </a:solidFill>
              </a:rPr>
              <a:t>Each group reads the scenario and discusses answers to the questions. Record answers on the flip chart. </a:t>
            </a:r>
          </a:p>
          <a:p>
            <a:pPr marL="457200" indent="-457200" algn="l">
              <a:buFont typeface="+mj-lt"/>
              <a:buAutoNum type="arabicPeriod"/>
            </a:pPr>
            <a:r>
              <a:rPr lang="en-GB" sz="2600" dirty="0">
                <a:solidFill>
                  <a:schemeClr val="tx1"/>
                </a:solidFill>
              </a:rPr>
              <a:t>Each group then reads the other scenario and answers the questions.</a:t>
            </a:r>
          </a:p>
          <a:p>
            <a:pPr marL="0" indent="0" algn="ctr">
              <a:buNone/>
            </a:pPr>
            <a:r>
              <a:rPr lang="en-GB" sz="2000" dirty="0">
                <a:solidFill>
                  <a:schemeClr val="tx1"/>
                </a:solidFill>
              </a:rPr>
              <a:t>Time: 10 minutes for each group discussion</a:t>
            </a:r>
            <a:br>
              <a:rPr lang="en-GB" sz="2000" dirty="0">
                <a:solidFill>
                  <a:schemeClr val="tx1"/>
                </a:solidFill>
              </a:rPr>
            </a:br>
            <a:r>
              <a:rPr lang="en-GB" sz="2000" dirty="0">
                <a:solidFill>
                  <a:schemeClr val="tx1"/>
                </a:solidFill>
              </a:rPr>
              <a:t>Then, 10 minutes for plenary discussion</a:t>
            </a:r>
            <a:endParaRPr lang="en-US" sz="2000" dirty="0">
              <a:solidFill>
                <a:schemeClr val="tx1"/>
              </a:solidFill>
            </a:endParaRPr>
          </a:p>
          <a:p>
            <a:pPr>
              <a:spcBef>
                <a:spcPts val="1200"/>
              </a:spcBef>
            </a:pPr>
            <a:endParaRPr lang="en-GB" sz="2400" dirty="0">
              <a:solidFill>
                <a:schemeClr val="tx1"/>
              </a:solidFill>
            </a:endParaRPr>
          </a:p>
        </p:txBody>
      </p:sp>
      <p:sp>
        <p:nvSpPr>
          <p:cNvPr id="6" name="Footer Placeholder 3">
            <a:extLst>
              <a:ext uri="{FF2B5EF4-FFF2-40B4-BE49-F238E27FC236}">
                <a16:creationId xmlns:a16="http://schemas.microsoft.com/office/drawing/2014/main" id="{C4C8FF2B-92BC-B347-9AFD-06D2A5F3D524}"/>
              </a:ext>
            </a:extLst>
          </p:cNvPr>
          <p:cNvSpPr>
            <a:spLocks noGrp="1"/>
          </p:cNvSpPr>
          <p:nvPr>
            <p:ph type="ftr" sz="quarter" idx="11"/>
          </p:nvPr>
        </p:nvSpPr>
        <p:spPr>
          <a:xfrm>
            <a:off x="1319058" y="6266656"/>
            <a:ext cx="7039141" cy="544513"/>
          </a:xfrm>
        </p:spPr>
        <p:txBody>
          <a:bodyPr/>
          <a:lstStyle/>
          <a:p>
            <a:r>
              <a:rPr lang="en-GB" dirty="0"/>
              <a:t>Caring for women subjected to violence: A WHO curriculum for training health-care providers</a:t>
            </a:r>
            <a:br>
              <a:rPr lang="en-GB" dirty="0"/>
            </a:br>
            <a:r>
              <a:rPr lang="en-GB" dirty="0">
                <a:solidFill>
                  <a:srgbClr val="F57D22"/>
                </a:solidFill>
              </a:rPr>
              <a:t>Session 13: Addressing family planning and HIV disclosure for women subjected to violence (supplemental)</a:t>
            </a:r>
          </a:p>
        </p:txBody>
      </p:sp>
      <p:sp>
        <p:nvSpPr>
          <p:cNvPr id="4" name="Slide Number Placeholder 3">
            <a:extLst>
              <a:ext uri="{FF2B5EF4-FFF2-40B4-BE49-F238E27FC236}">
                <a16:creationId xmlns:a16="http://schemas.microsoft.com/office/drawing/2014/main" id="{A6FC1D56-BBD0-3F40-92B0-14A42C612F02}"/>
              </a:ext>
            </a:extLst>
          </p:cNvPr>
          <p:cNvSpPr>
            <a:spLocks noGrp="1"/>
          </p:cNvSpPr>
          <p:nvPr>
            <p:ph type="sldNum" sz="quarter" idx="12"/>
          </p:nvPr>
        </p:nvSpPr>
        <p:spPr/>
        <p:txBody>
          <a:bodyPr/>
          <a:lstStyle/>
          <a:p>
            <a:fld id="{2D8ED6E9-3817-564D-8B05-0796ED399B7D}" type="slidenum">
              <a:rPr lang="de-DE" smtClean="0"/>
              <a:t>11</a:t>
            </a:fld>
            <a:endParaRPr lang="de-DE"/>
          </a:p>
        </p:txBody>
      </p:sp>
    </p:spTree>
    <p:extLst>
      <p:ext uri="{BB962C8B-B14F-4D97-AF65-F5344CB8AC3E}">
        <p14:creationId xmlns:p14="http://schemas.microsoft.com/office/powerpoint/2010/main" val="7658488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marL="355600" indent="-355600">
              <a:spcBef>
                <a:spcPts val="600"/>
              </a:spcBef>
              <a:spcAft>
                <a:spcPts val="600"/>
              </a:spcAft>
            </a:pPr>
            <a:r>
              <a:rPr lang="en-US" b="1" dirty="0">
                <a:solidFill>
                  <a:srgbClr val="0070C0"/>
                </a:solidFill>
              </a:rPr>
              <a:t>Key messages</a:t>
            </a:r>
          </a:p>
        </p:txBody>
      </p:sp>
      <p:sp>
        <p:nvSpPr>
          <p:cNvPr id="3" name="Subtitle 2"/>
          <p:cNvSpPr>
            <a:spLocks noGrp="1"/>
          </p:cNvSpPr>
          <p:nvPr>
            <p:ph idx="1"/>
          </p:nvPr>
        </p:nvSpPr>
        <p:spPr>
          <a:xfrm>
            <a:off x="628650" y="1573843"/>
            <a:ext cx="7886700" cy="4351338"/>
          </a:xfrm>
        </p:spPr>
        <p:txBody>
          <a:bodyPr lIns="90000">
            <a:noAutofit/>
          </a:bodyPr>
          <a:lstStyle/>
          <a:p>
            <a:pPr marL="342900" lvl="0" indent="-342900" algn="l">
              <a:buFont typeface="Arial" panose="020B0604020202020204" pitchFamily="34" charset="0"/>
              <a:buChar char="•"/>
            </a:pPr>
            <a:r>
              <a:rPr lang="en-GB" sz="2600" dirty="0">
                <a:solidFill>
                  <a:schemeClr val="tx1"/>
                </a:solidFill>
              </a:rPr>
              <a:t>Clinicians will need to develop </a:t>
            </a:r>
            <a:r>
              <a:rPr lang="en-GB" sz="2600" b="1" dirty="0">
                <a:solidFill>
                  <a:schemeClr val="tx1"/>
                </a:solidFill>
              </a:rPr>
              <a:t>specific skills to provide care </a:t>
            </a:r>
            <a:r>
              <a:rPr lang="en-GB" sz="2600" dirty="0">
                <a:solidFill>
                  <a:schemeClr val="tx1"/>
                </a:solidFill>
              </a:rPr>
              <a:t>to survivors of violence based on setting, presentations and her specific needs</a:t>
            </a:r>
            <a:endParaRPr lang="en-US" sz="2600" dirty="0">
              <a:solidFill>
                <a:schemeClr val="tx1"/>
              </a:solidFill>
            </a:endParaRPr>
          </a:p>
          <a:p>
            <a:pPr marL="342900" indent="-342900" algn="l">
              <a:buFont typeface="Arial" panose="020B0604020202020204" pitchFamily="34" charset="0"/>
              <a:buChar char="•"/>
            </a:pPr>
            <a:r>
              <a:rPr lang="en-GB" sz="2600" dirty="0">
                <a:solidFill>
                  <a:schemeClr val="tx1"/>
                </a:solidFill>
              </a:rPr>
              <a:t>Some aspects of care are standard. For example, </a:t>
            </a:r>
            <a:r>
              <a:rPr lang="en-GB" sz="2600" b="1" dirty="0">
                <a:solidFill>
                  <a:schemeClr val="tx1"/>
                </a:solidFill>
              </a:rPr>
              <a:t>first-line support</a:t>
            </a:r>
            <a:r>
              <a:rPr lang="en-GB" sz="2600" dirty="0">
                <a:solidFill>
                  <a:schemeClr val="tx1"/>
                </a:solidFill>
              </a:rPr>
              <a:t>, </a:t>
            </a:r>
            <a:r>
              <a:rPr lang="en-GB" sz="2600" b="1" dirty="0">
                <a:solidFill>
                  <a:schemeClr val="tx1"/>
                </a:solidFill>
              </a:rPr>
              <a:t>asking about violence </a:t>
            </a:r>
            <a:r>
              <a:rPr lang="en-GB" sz="2600" dirty="0">
                <a:solidFill>
                  <a:schemeClr val="tx1"/>
                </a:solidFill>
              </a:rPr>
              <a:t>and </a:t>
            </a:r>
            <a:r>
              <a:rPr lang="en-GB" sz="2600" b="1" dirty="0">
                <a:solidFill>
                  <a:schemeClr val="tx1"/>
                </a:solidFill>
              </a:rPr>
              <a:t>management of sexual assault</a:t>
            </a:r>
            <a:r>
              <a:rPr lang="en-GB" sz="2600" dirty="0">
                <a:solidFill>
                  <a:schemeClr val="tx1"/>
                </a:solidFill>
              </a:rPr>
              <a:t> are relevant in any setting.</a:t>
            </a:r>
          </a:p>
          <a:p>
            <a:pPr marL="342900" indent="-342900" algn="l">
              <a:buFont typeface="Arial" panose="020B0604020202020204" pitchFamily="34" charset="0"/>
              <a:buChar char="•"/>
            </a:pPr>
            <a:r>
              <a:rPr lang="en-GB" sz="2600" dirty="0">
                <a:solidFill>
                  <a:schemeClr val="tx1"/>
                </a:solidFill>
              </a:rPr>
              <a:t>Family planning clients, however, may need specific </a:t>
            </a:r>
            <a:r>
              <a:rPr lang="en-GB" sz="2600" b="1" dirty="0">
                <a:solidFill>
                  <a:schemeClr val="tx1"/>
                </a:solidFill>
              </a:rPr>
              <a:t>counselling on choice of a contraceptive method choice </a:t>
            </a:r>
            <a:r>
              <a:rPr lang="en-GB" sz="2600" dirty="0">
                <a:solidFill>
                  <a:schemeClr val="tx1"/>
                </a:solidFill>
              </a:rPr>
              <a:t>that meets their need for safety </a:t>
            </a:r>
          </a:p>
          <a:p>
            <a:pPr marL="342900" indent="-342900" algn="l">
              <a:buFont typeface="Arial" panose="020B0604020202020204" pitchFamily="34" charset="0"/>
              <a:buChar char="•"/>
            </a:pPr>
            <a:r>
              <a:rPr lang="en-GB" sz="2600" dirty="0">
                <a:solidFill>
                  <a:schemeClr val="tx1"/>
                </a:solidFill>
              </a:rPr>
              <a:t>Similarly, HIV-positive women will need specific </a:t>
            </a:r>
            <a:r>
              <a:rPr lang="en-GB" sz="2600" b="1" dirty="0">
                <a:solidFill>
                  <a:schemeClr val="tx1"/>
                </a:solidFill>
              </a:rPr>
              <a:t>counselling on disclosure and safer sex negotiation</a:t>
            </a:r>
            <a:endParaRPr lang="en-GB" sz="2600" dirty="0">
              <a:solidFill>
                <a:schemeClr val="tx1"/>
              </a:solidFill>
            </a:endParaRPr>
          </a:p>
        </p:txBody>
      </p:sp>
      <p:sp>
        <p:nvSpPr>
          <p:cNvPr id="6" name="Footer Placeholder 3">
            <a:extLst>
              <a:ext uri="{FF2B5EF4-FFF2-40B4-BE49-F238E27FC236}">
                <a16:creationId xmlns:a16="http://schemas.microsoft.com/office/drawing/2014/main" id="{DFCE1EAB-5FAA-A447-A69A-7BCE36CAB570}"/>
              </a:ext>
            </a:extLst>
          </p:cNvPr>
          <p:cNvSpPr>
            <a:spLocks noGrp="1"/>
          </p:cNvSpPr>
          <p:nvPr>
            <p:ph type="ftr" sz="quarter" idx="11"/>
          </p:nvPr>
        </p:nvSpPr>
        <p:spPr>
          <a:xfrm>
            <a:off x="1319058" y="6266656"/>
            <a:ext cx="7039141" cy="544513"/>
          </a:xfrm>
        </p:spPr>
        <p:txBody>
          <a:bodyPr/>
          <a:lstStyle/>
          <a:p>
            <a:r>
              <a:rPr lang="en-GB" dirty="0"/>
              <a:t>Caring for women subjected to violence: A WHO curriculum for training health-care providers</a:t>
            </a:r>
            <a:br>
              <a:rPr lang="en-GB" dirty="0"/>
            </a:br>
            <a:r>
              <a:rPr lang="en-GB" dirty="0">
                <a:solidFill>
                  <a:srgbClr val="F57D22"/>
                </a:solidFill>
              </a:rPr>
              <a:t>Session 13: Addressing family planning and HIV disclosure for women subjected to violence (supplemental)</a:t>
            </a:r>
          </a:p>
        </p:txBody>
      </p:sp>
      <p:sp>
        <p:nvSpPr>
          <p:cNvPr id="4" name="Slide Number Placeholder 3">
            <a:extLst>
              <a:ext uri="{FF2B5EF4-FFF2-40B4-BE49-F238E27FC236}">
                <a16:creationId xmlns:a16="http://schemas.microsoft.com/office/drawing/2014/main" id="{AADBBD0A-FC05-4D4E-AA03-64F7F56699E5}"/>
              </a:ext>
            </a:extLst>
          </p:cNvPr>
          <p:cNvSpPr>
            <a:spLocks noGrp="1"/>
          </p:cNvSpPr>
          <p:nvPr>
            <p:ph type="sldNum" sz="quarter" idx="12"/>
          </p:nvPr>
        </p:nvSpPr>
        <p:spPr/>
        <p:txBody>
          <a:bodyPr/>
          <a:lstStyle/>
          <a:p>
            <a:fld id="{2D8ED6E9-3817-564D-8B05-0796ED399B7D}" type="slidenum">
              <a:rPr lang="de-DE" smtClean="0"/>
              <a:t>12</a:t>
            </a:fld>
            <a:endParaRPr lang="de-DE"/>
          </a:p>
        </p:txBody>
      </p:sp>
      <p:pic>
        <p:nvPicPr>
          <p:cNvPr id="7" name="Picture 6">
            <a:extLst>
              <a:ext uri="{FF2B5EF4-FFF2-40B4-BE49-F238E27FC236}">
                <a16:creationId xmlns:a16="http://schemas.microsoft.com/office/drawing/2014/main" id="{4A26C495-F58B-374B-A122-4D91E5814A5B}"/>
              </a:ext>
            </a:extLst>
          </p:cNvPr>
          <p:cNvPicPr>
            <a:picLocks noChangeAspect="1"/>
          </p:cNvPicPr>
          <p:nvPr/>
        </p:nvPicPr>
        <p:blipFill rotWithShape="1">
          <a:blip r:embed="rId3">
            <a:duotone>
              <a:schemeClr val="accent5">
                <a:shade val="45000"/>
                <a:satMod val="135000"/>
              </a:schemeClr>
              <a:prstClr val="white"/>
            </a:duotone>
          </a:blip>
          <a:srcRect l="5495" t="2263" r="8752" b="5223"/>
          <a:stretch/>
        </p:blipFill>
        <p:spPr>
          <a:xfrm>
            <a:off x="1319058" y="365126"/>
            <a:ext cx="1059478" cy="1143000"/>
          </a:xfrm>
          <a:prstGeom prst="rect">
            <a:avLst/>
          </a:prstGeom>
        </p:spPr>
      </p:pic>
      <p:sp>
        <p:nvSpPr>
          <p:cNvPr id="9" name="Folded Corner 8">
            <a:extLst>
              <a:ext uri="{FF2B5EF4-FFF2-40B4-BE49-F238E27FC236}">
                <a16:creationId xmlns:a16="http://schemas.microsoft.com/office/drawing/2014/main" id="{7E79F7A0-334A-754B-8168-5F063650A6A3}"/>
              </a:ext>
            </a:extLst>
          </p:cNvPr>
          <p:cNvSpPr/>
          <p:nvPr/>
        </p:nvSpPr>
        <p:spPr>
          <a:xfrm rot="1171434">
            <a:off x="5102326" y="598775"/>
            <a:ext cx="3326280" cy="3326280"/>
          </a:xfrm>
          <a:prstGeom prst="foldedCorner">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800" b="1" dirty="0">
                <a:solidFill>
                  <a:schemeClr val="tx1"/>
                </a:solidFill>
              </a:rPr>
              <a:t>Check your knowledge! </a:t>
            </a:r>
          </a:p>
          <a:p>
            <a:pPr algn="ctr"/>
            <a:r>
              <a:rPr lang="en-US" sz="2400" dirty="0">
                <a:solidFill>
                  <a:schemeClr val="tx1"/>
                </a:solidFill>
              </a:rPr>
              <a:t>Yes or no: should you recommend that all women disclose their HIV status to their partners?"</a:t>
            </a:r>
          </a:p>
        </p:txBody>
      </p:sp>
    </p:spTree>
    <p:extLst>
      <p:ext uri="{BB962C8B-B14F-4D97-AF65-F5344CB8AC3E}">
        <p14:creationId xmlns:p14="http://schemas.microsoft.com/office/powerpoint/2010/main" val="4291228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8178" y="301126"/>
            <a:ext cx="8407644" cy="1325563"/>
          </a:xfrm>
        </p:spPr>
        <p:txBody>
          <a:bodyPr>
            <a:noAutofit/>
          </a:bodyPr>
          <a:lstStyle/>
          <a:p>
            <a:pPr marL="355600" indent="-355600">
              <a:spcBef>
                <a:spcPts val="600"/>
              </a:spcBef>
              <a:spcAft>
                <a:spcPts val="600"/>
              </a:spcAft>
            </a:pPr>
            <a:r>
              <a:rPr lang="en-US" sz="3500" b="1" dirty="0">
                <a:solidFill>
                  <a:srgbClr val="0070C0"/>
                </a:solidFill>
              </a:rPr>
              <a:t>Exercise 13.1a: Extra scenarios: Case reviews for family planning and HIV settings</a:t>
            </a:r>
          </a:p>
        </p:txBody>
      </p:sp>
      <p:sp>
        <p:nvSpPr>
          <p:cNvPr id="3" name="Subtitle 2"/>
          <p:cNvSpPr>
            <a:spLocks noGrp="1"/>
          </p:cNvSpPr>
          <p:nvPr>
            <p:ph idx="1"/>
          </p:nvPr>
        </p:nvSpPr>
        <p:spPr>
          <a:xfrm>
            <a:off x="628650" y="1671537"/>
            <a:ext cx="7886700" cy="4351338"/>
          </a:xfrm>
        </p:spPr>
        <p:txBody>
          <a:bodyPr lIns="90000">
            <a:noAutofit/>
          </a:bodyPr>
          <a:lstStyle/>
          <a:p>
            <a:pPr marL="0" indent="0" algn="l">
              <a:buNone/>
            </a:pPr>
            <a:r>
              <a:rPr lang="en-GB" sz="2600" b="1" dirty="0">
                <a:solidFill>
                  <a:schemeClr val="tx1"/>
                </a:solidFill>
              </a:rPr>
              <a:t>Learning objective of the exercise: </a:t>
            </a:r>
            <a:r>
              <a:rPr lang="en-GB" sz="2600" dirty="0">
                <a:solidFill>
                  <a:schemeClr val="tx1"/>
                </a:solidFill>
              </a:rPr>
              <a:t>To develop clinical decision-making/case management skills to respond to survivors of violence who present in mental health or humanitarian health care settings.</a:t>
            </a:r>
          </a:p>
          <a:p>
            <a:pPr marL="457200" indent="-457200" algn="l">
              <a:buFont typeface="+mj-lt"/>
              <a:buAutoNum type="arabicPeriod"/>
            </a:pPr>
            <a:r>
              <a:rPr lang="en-GB" sz="2600" dirty="0">
                <a:solidFill>
                  <a:schemeClr val="tx1"/>
                </a:solidFill>
              </a:rPr>
              <a:t>Form 2 groups</a:t>
            </a:r>
          </a:p>
          <a:p>
            <a:pPr marL="457200" indent="-457200" algn="l">
              <a:buFont typeface="+mj-lt"/>
              <a:buAutoNum type="arabicPeriod"/>
            </a:pPr>
            <a:r>
              <a:rPr lang="en-GB" sz="2600" dirty="0">
                <a:solidFill>
                  <a:schemeClr val="tx1"/>
                </a:solidFill>
              </a:rPr>
              <a:t>Each group reads the scenario and discusses answers to the questions. Record answers on the flip chart. </a:t>
            </a:r>
          </a:p>
          <a:p>
            <a:pPr marL="457200" indent="-457200" algn="l">
              <a:buFont typeface="+mj-lt"/>
              <a:buAutoNum type="arabicPeriod"/>
            </a:pPr>
            <a:r>
              <a:rPr lang="en-GB" sz="2600" dirty="0">
                <a:solidFill>
                  <a:schemeClr val="tx1"/>
                </a:solidFill>
              </a:rPr>
              <a:t>Each group then reads the other scenario and answers the questions.</a:t>
            </a:r>
          </a:p>
          <a:p>
            <a:pPr marL="0" indent="0" algn="ctr">
              <a:buNone/>
            </a:pPr>
            <a:r>
              <a:rPr lang="en-GB" sz="2000" dirty="0">
                <a:solidFill>
                  <a:schemeClr val="tx1"/>
                </a:solidFill>
              </a:rPr>
              <a:t>Time: 10 minutes for each group discussion</a:t>
            </a:r>
            <a:br>
              <a:rPr lang="en-GB" sz="2000" dirty="0">
                <a:solidFill>
                  <a:schemeClr val="tx1"/>
                </a:solidFill>
              </a:rPr>
            </a:br>
            <a:r>
              <a:rPr lang="en-GB" sz="2000" dirty="0">
                <a:solidFill>
                  <a:schemeClr val="tx1"/>
                </a:solidFill>
              </a:rPr>
              <a:t>Then, 10 minutes for plenary discussion</a:t>
            </a:r>
            <a:endParaRPr lang="en-US" sz="2000" dirty="0">
              <a:solidFill>
                <a:schemeClr val="tx1"/>
              </a:solidFill>
            </a:endParaRPr>
          </a:p>
          <a:p>
            <a:pPr>
              <a:spcBef>
                <a:spcPts val="1200"/>
              </a:spcBef>
            </a:pPr>
            <a:endParaRPr lang="en-GB" sz="2400" dirty="0">
              <a:solidFill>
                <a:schemeClr val="tx1"/>
              </a:solidFill>
            </a:endParaRPr>
          </a:p>
        </p:txBody>
      </p:sp>
      <p:sp>
        <p:nvSpPr>
          <p:cNvPr id="6" name="Footer Placeholder 3">
            <a:extLst>
              <a:ext uri="{FF2B5EF4-FFF2-40B4-BE49-F238E27FC236}">
                <a16:creationId xmlns:a16="http://schemas.microsoft.com/office/drawing/2014/main" id="{C4C8FF2B-92BC-B347-9AFD-06D2A5F3D524}"/>
              </a:ext>
            </a:extLst>
          </p:cNvPr>
          <p:cNvSpPr>
            <a:spLocks noGrp="1"/>
          </p:cNvSpPr>
          <p:nvPr>
            <p:ph type="ftr" sz="quarter" idx="11"/>
          </p:nvPr>
        </p:nvSpPr>
        <p:spPr>
          <a:xfrm>
            <a:off x="1319058" y="6266656"/>
            <a:ext cx="7039141" cy="544513"/>
          </a:xfrm>
        </p:spPr>
        <p:txBody>
          <a:bodyPr/>
          <a:lstStyle/>
          <a:p>
            <a:r>
              <a:rPr lang="en-GB" dirty="0"/>
              <a:t>Caring for women subjected to violence: A WHO curriculum for training health-care providers</a:t>
            </a:r>
            <a:br>
              <a:rPr lang="en-GB" dirty="0"/>
            </a:br>
            <a:r>
              <a:rPr lang="en-GB" dirty="0">
                <a:solidFill>
                  <a:srgbClr val="F57D22"/>
                </a:solidFill>
              </a:rPr>
              <a:t>Session 13: Addressing family planning and HIV disclosure for women subjected to violence (supplemental)</a:t>
            </a:r>
          </a:p>
        </p:txBody>
      </p:sp>
      <p:sp>
        <p:nvSpPr>
          <p:cNvPr id="4" name="Slide Number Placeholder 3">
            <a:extLst>
              <a:ext uri="{FF2B5EF4-FFF2-40B4-BE49-F238E27FC236}">
                <a16:creationId xmlns:a16="http://schemas.microsoft.com/office/drawing/2014/main" id="{A6FC1D56-BBD0-3F40-92B0-14A42C612F02}"/>
              </a:ext>
            </a:extLst>
          </p:cNvPr>
          <p:cNvSpPr>
            <a:spLocks noGrp="1"/>
          </p:cNvSpPr>
          <p:nvPr>
            <p:ph type="sldNum" sz="quarter" idx="12"/>
          </p:nvPr>
        </p:nvSpPr>
        <p:spPr/>
        <p:txBody>
          <a:bodyPr/>
          <a:lstStyle/>
          <a:p>
            <a:fld id="{2D8ED6E9-3817-564D-8B05-0796ED399B7D}" type="slidenum">
              <a:rPr lang="de-DE" smtClean="0"/>
              <a:t>13</a:t>
            </a:fld>
            <a:endParaRPr lang="de-DE"/>
          </a:p>
        </p:txBody>
      </p:sp>
    </p:spTree>
    <p:extLst>
      <p:ext uri="{BB962C8B-B14F-4D97-AF65-F5344CB8AC3E}">
        <p14:creationId xmlns:p14="http://schemas.microsoft.com/office/powerpoint/2010/main" val="31607884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solidFill>
                  <a:schemeClr val="accent2"/>
                </a:solidFill>
              </a:rPr>
              <a:t>Learning objective</a:t>
            </a:r>
          </a:p>
        </p:txBody>
      </p:sp>
      <p:sp>
        <p:nvSpPr>
          <p:cNvPr id="3" name="Content Placeholder 2"/>
          <p:cNvSpPr>
            <a:spLocks noGrp="1"/>
          </p:cNvSpPr>
          <p:nvPr>
            <p:ph idx="1"/>
          </p:nvPr>
        </p:nvSpPr>
        <p:spPr>
          <a:xfrm>
            <a:off x="628650" y="2005013"/>
            <a:ext cx="7886700" cy="4351338"/>
          </a:xfrm>
        </p:spPr>
        <p:txBody>
          <a:bodyPr>
            <a:noAutofit/>
          </a:bodyPr>
          <a:lstStyle/>
          <a:p>
            <a:r>
              <a:rPr lang="en-GB" dirty="0"/>
              <a:t>Demonstrate clinical skills appropriate to one’s profession and specialty to respond to VAW</a:t>
            </a:r>
            <a:endParaRPr lang="en-US" dirty="0"/>
          </a:p>
          <a:p>
            <a:pPr marL="0" indent="0">
              <a:spcBef>
                <a:spcPts val="600"/>
              </a:spcBef>
              <a:spcAft>
                <a:spcPts val="600"/>
              </a:spcAft>
              <a:buNone/>
            </a:pPr>
            <a:r>
              <a:rPr lang="en-GB" b="1" dirty="0"/>
              <a:t>Competency</a:t>
            </a:r>
            <a:endParaRPr lang="en-US" dirty="0"/>
          </a:p>
          <a:p>
            <a:r>
              <a:rPr lang="en-GB" dirty="0"/>
              <a:t>Demonstrate skills in identifying and </a:t>
            </a:r>
            <a:r>
              <a:rPr lang="en-US" dirty="0"/>
              <a:t>caring for </a:t>
            </a:r>
            <a:r>
              <a:rPr lang="en-GB" dirty="0"/>
              <a:t>women experiencing violence who present to </a:t>
            </a:r>
            <a:r>
              <a:rPr lang="en-US" dirty="0"/>
              <a:t>either </a:t>
            </a:r>
            <a:r>
              <a:rPr lang="en-GB" dirty="0"/>
              <a:t>family planning </a:t>
            </a:r>
            <a:r>
              <a:rPr lang="en-US" dirty="0"/>
              <a:t>or </a:t>
            </a:r>
            <a:r>
              <a:rPr lang="en-GB" dirty="0"/>
              <a:t>HIV services</a:t>
            </a:r>
            <a:r>
              <a:rPr lang="en-US" sz="2800" dirty="0"/>
              <a:t> </a:t>
            </a:r>
          </a:p>
          <a:p>
            <a:pPr marL="0" indent="0">
              <a:buNone/>
            </a:pPr>
            <a:endParaRPr lang="en-US" sz="2800" dirty="0"/>
          </a:p>
        </p:txBody>
      </p:sp>
      <p:sp>
        <p:nvSpPr>
          <p:cNvPr id="5" name="Slide Number Placeholder 4"/>
          <p:cNvSpPr>
            <a:spLocks noGrp="1"/>
          </p:cNvSpPr>
          <p:nvPr>
            <p:ph type="sldNum" sz="quarter" idx="12"/>
          </p:nvPr>
        </p:nvSpPr>
        <p:spPr/>
        <p:txBody>
          <a:bodyPr/>
          <a:lstStyle/>
          <a:p>
            <a:fld id="{4A069356-6056-9842-8E77-3CA35E672B2E}" type="slidenum">
              <a:rPr lang="en-US" smtClean="0"/>
              <a:pPr/>
              <a:t>2</a:t>
            </a:fld>
            <a:endParaRPr lang="en-US"/>
          </a:p>
        </p:txBody>
      </p:sp>
      <p:pic>
        <p:nvPicPr>
          <p:cNvPr id="4" name="Picture 3" descr="C:\Users\Ward\AppData\Local\Microsoft\Windows\INetCache\IE\RTS1IINE\13526107212154[1].png">
            <a:extLst>
              <a:ext uri="{FF2B5EF4-FFF2-40B4-BE49-F238E27FC236}">
                <a16:creationId xmlns:a16="http://schemas.microsoft.com/office/drawing/2014/main" id="{DC3F627B-45FF-412F-B66F-CC6B1F97299D}"/>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807199" y="453805"/>
            <a:ext cx="1420261" cy="1146445"/>
          </a:xfrm>
          <a:prstGeom prst="rect">
            <a:avLst/>
          </a:prstGeom>
          <a:noFill/>
          <a:ln>
            <a:noFill/>
          </a:ln>
        </p:spPr>
      </p:pic>
      <p:sp>
        <p:nvSpPr>
          <p:cNvPr id="7" name="Footer Placeholder 3">
            <a:extLst>
              <a:ext uri="{FF2B5EF4-FFF2-40B4-BE49-F238E27FC236}">
                <a16:creationId xmlns:a16="http://schemas.microsoft.com/office/drawing/2014/main" id="{C232792F-081D-2345-9D8F-7524A1B9B0F3}"/>
              </a:ext>
            </a:extLst>
          </p:cNvPr>
          <p:cNvSpPr>
            <a:spLocks noGrp="1"/>
          </p:cNvSpPr>
          <p:nvPr>
            <p:ph type="ftr" sz="quarter" idx="11"/>
          </p:nvPr>
        </p:nvSpPr>
        <p:spPr>
          <a:xfrm>
            <a:off x="1319058" y="6266656"/>
            <a:ext cx="7039141" cy="544513"/>
          </a:xfrm>
        </p:spPr>
        <p:txBody>
          <a:bodyPr/>
          <a:lstStyle/>
          <a:p>
            <a:r>
              <a:rPr lang="en-GB" dirty="0"/>
              <a:t>Caring for women subjected to violence: A WHO curriculum for training health-care providers</a:t>
            </a:r>
            <a:br>
              <a:rPr lang="en-GB" dirty="0"/>
            </a:br>
            <a:r>
              <a:rPr lang="en-GB" dirty="0">
                <a:solidFill>
                  <a:srgbClr val="F57D22"/>
                </a:solidFill>
              </a:rPr>
              <a:t>Session 13: Addressing family planning and HIV disclosure for women subjected to violence (supplemental)</a:t>
            </a:r>
          </a:p>
        </p:txBody>
      </p:sp>
    </p:spTree>
    <p:extLst>
      <p:ext uri="{BB962C8B-B14F-4D97-AF65-F5344CB8AC3E}">
        <p14:creationId xmlns:p14="http://schemas.microsoft.com/office/powerpoint/2010/main" val="28581949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DDA8D43-1B11-814F-80DD-ED1500DDA69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3122"/>
          <a:stretch/>
        </p:blipFill>
        <p:spPr>
          <a:xfrm>
            <a:off x="3256923" y="258763"/>
            <a:ext cx="5684206" cy="5918200"/>
          </a:xfrm>
          <a:prstGeom prst="rect">
            <a:avLst/>
          </a:prstGeom>
        </p:spPr>
      </p:pic>
      <p:sp>
        <p:nvSpPr>
          <p:cNvPr id="2" name="Title 1">
            <a:extLst>
              <a:ext uri="{FF2B5EF4-FFF2-40B4-BE49-F238E27FC236}">
                <a16:creationId xmlns:a16="http://schemas.microsoft.com/office/drawing/2014/main" id="{2CC9D016-3C89-6746-9E6A-A172FC5655C5}"/>
              </a:ext>
            </a:extLst>
          </p:cNvPr>
          <p:cNvSpPr>
            <a:spLocks noGrp="1"/>
          </p:cNvSpPr>
          <p:nvPr>
            <p:ph type="title"/>
          </p:nvPr>
        </p:nvSpPr>
        <p:spPr>
          <a:xfrm>
            <a:off x="177042" y="1918809"/>
            <a:ext cx="3099558" cy="3020382"/>
          </a:xfrm>
        </p:spPr>
        <p:txBody>
          <a:bodyPr>
            <a:normAutofit/>
          </a:bodyPr>
          <a:lstStyle/>
          <a:p>
            <a:r>
              <a:rPr lang="en-US" dirty="0"/>
              <a:t>Why talk about IPV and family planning?</a:t>
            </a:r>
          </a:p>
        </p:txBody>
      </p:sp>
      <p:sp>
        <p:nvSpPr>
          <p:cNvPr id="5" name="Slide Number Placeholder 4"/>
          <p:cNvSpPr>
            <a:spLocks noGrp="1"/>
          </p:cNvSpPr>
          <p:nvPr>
            <p:ph type="sldNum" sz="quarter" idx="12"/>
          </p:nvPr>
        </p:nvSpPr>
        <p:spPr/>
        <p:txBody>
          <a:bodyPr/>
          <a:lstStyle/>
          <a:p>
            <a:fld id="{FA49274C-F624-4622-A71F-92AA30B6C6C1}" type="slidenum">
              <a:rPr lang="en-GB" smtClean="0"/>
              <a:pPr/>
              <a:t>3</a:t>
            </a:fld>
            <a:endParaRPr lang="en-GB"/>
          </a:p>
        </p:txBody>
      </p:sp>
      <p:sp>
        <p:nvSpPr>
          <p:cNvPr id="9" name="TextBox 8">
            <a:extLst>
              <a:ext uri="{FF2B5EF4-FFF2-40B4-BE49-F238E27FC236}">
                <a16:creationId xmlns:a16="http://schemas.microsoft.com/office/drawing/2014/main" id="{A319DF45-C80C-43C3-BEB0-A9F0E87E465B}"/>
              </a:ext>
            </a:extLst>
          </p:cNvPr>
          <p:cNvSpPr txBox="1"/>
          <p:nvPr/>
        </p:nvSpPr>
        <p:spPr>
          <a:xfrm>
            <a:off x="3506738" y="5877272"/>
            <a:ext cx="2592288" cy="307777"/>
          </a:xfrm>
          <a:prstGeom prst="rect">
            <a:avLst/>
          </a:prstGeom>
          <a:noFill/>
        </p:spPr>
        <p:txBody>
          <a:bodyPr wrap="square" rtlCol="0">
            <a:spAutoFit/>
          </a:bodyPr>
          <a:lstStyle/>
          <a:p>
            <a:r>
              <a:rPr lang="en-US" sz="1400" dirty="0"/>
              <a:t>IPV = intimate partner violence</a:t>
            </a:r>
            <a:endParaRPr lang="en-GB" sz="1400" dirty="0"/>
          </a:p>
        </p:txBody>
      </p:sp>
      <p:sp>
        <p:nvSpPr>
          <p:cNvPr id="7" name="Footer Placeholder 3">
            <a:extLst>
              <a:ext uri="{FF2B5EF4-FFF2-40B4-BE49-F238E27FC236}">
                <a16:creationId xmlns:a16="http://schemas.microsoft.com/office/drawing/2014/main" id="{E3C46850-D5E1-A74C-AC93-352979A2799C}"/>
              </a:ext>
            </a:extLst>
          </p:cNvPr>
          <p:cNvSpPr>
            <a:spLocks noGrp="1"/>
          </p:cNvSpPr>
          <p:nvPr>
            <p:ph type="ftr" sz="quarter" idx="11"/>
          </p:nvPr>
        </p:nvSpPr>
        <p:spPr>
          <a:xfrm>
            <a:off x="1319058" y="6266656"/>
            <a:ext cx="7039141" cy="544513"/>
          </a:xfrm>
        </p:spPr>
        <p:txBody>
          <a:bodyPr/>
          <a:lstStyle/>
          <a:p>
            <a:r>
              <a:rPr lang="en-GB" dirty="0"/>
              <a:t>Caring for women subjected to violence: A WHO curriculum for training health-care providers</a:t>
            </a:r>
            <a:br>
              <a:rPr lang="en-GB" dirty="0"/>
            </a:br>
            <a:r>
              <a:rPr lang="en-GB" dirty="0">
                <a:solidFill>
                  <a:srgbClr val="F57D22"/>
                </a:solidFill>
              </a:rPr>
              <a:t>Session 13: Addressing family planning and HIV disclosure for women subjected to violence (supplemental)</a:t>
            </a:r>
          </a:p>
        </p:txBody>
      </p:sp>
    </p:spTree>
    <p:extLst>
      <p:ext uri="{BB962C8B-B14F-4D97-AF65-F5344CB8AC3E}">
        <p14:creationId xmlns:p14="http://schemas.microsoft.com/office/powerpoint/2010/main" val="1473580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ppt_y</p:attrName>
                                        </p:attrNameLst>
                                      </p:cBhvr>
                                      <p:tavLst>
                                        <p:tav tm="0">
                                          <p:val>
                                            <p:strVal val="#ppt_y+#ppt_h*1.125000"/>
                                          </p:val>
                                        </p:tav>
                                        <p:tav tm="100000">
                                          <p:val>
                                            <p:strVal val="#ppt_y"/>
                                          </p:val>
                                        </p:tav>
                                      </p:tavLst>
                                    </p:anim>
                                    <p:animEffect transition="in" filter="wipe(up)">
                                      <p:cBhvr>
                                        <p:cTn id="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32549"/>
            <a:ext cx="7886700" cy="1325563"/>
          </a:xfrm>
        </p:spPr>
        <p:txBody>
          <a:bodyPr>
            <a:normAutofit/>
          </a:bodyPr>
          <a:lstStyle/>
          <a:p>
            <a:pPr marL="355600" indent="-355600">
              <a:spcBef>
                <a:spcPts val="600"/>
              </a:spcBef>
              <a:spcAft>
                <a:spcPts val="600"/>
              </a:spcAft>
            </a:pPr>
            <a:r>
              <a:rPr lang="en-US" b="1" dirty="0">
                <a:solidFill>
                  <a:schemeClr val="accent2"/>
                </a:solidFill>
              </a:rPr>
              <a:t>Family planning and IPV</a:t>
            </a:r>
          </a:p>
        </p:txBody>
      </p:sp>
      <p:sp>
        <p:nvSpPr>
          <p:cNvPr id="3" name="Subtitle 2"/>
          <p:cNvSpPr>
            <a:spLocks noGrp="1"/>
          </p:cNvSpPr>
          <p:nvPr>
            <p:ph idx="1"/>
          </p:nvPr>
        </p:nvSpPr>
        <p:spPr/>
        <p:txBody>
          <a:bodyPr lIns="90000">
            <a:noAutofit/>
          </a:bodyPr>
          <a:lstStyle/>
          <a:p>
            <a:pPr marL="266700" indent="-266700" algn="l">
              <a:spcBef>
                <a:spcPts val="0"/>
              </a:spcBef>
              <a:buFont typeface="Arial" panose="020B0604020202020204" pitchFamily="34" charset="0"/>
              <a:buChar char="•"/>
            </a:pPr>
            <a:endParaRPr lang="en-US" sz="2000" dirty="0">
              <a:solidFill>
                <a:schemeClr val="tx1"/>
              </a:solidFill>
            </a:endParaRPr>
          </a:p>
          <a:p>
            <a:pPr algn="l">
              <a:spcBef>
                <a:spcPts val="0"/>
              </a:spcBef>
            </a:pPr>
            <a:endParaRPr lang="en-US" sz="2000" dirty="0">
              <a:solidFill>
                <a:schemeClr val="tx1"/>
              </a:solidFill>
            </a:endParaRPr>
          </a:p>
        </p:txBody>
      </p:sp>
      <p:sp>
        <p:nvSpPr>
          <p:cNvPr id="6" name="Slide Number Placeholder 5"/>
          <p:cNvSpPr>
            <a:spLocks noGrp="1"/>
          </p:cNvSpPr>
          <p:nvPr>
            <p:ph type="sldNum" sz="quarter" idx="12"/>
          </p:nvPr>
        </p:nvSpPr>
        <p:spPr/>
        <p:txBody>
          <a:bodyPr/>
          <a:lstStyle/>
          <a:p>
            <a:fld id="{FA49274C-F624-4622-A71F-92AA30B6C6C1}" type="slidenum">
              <a:rPr lang="en-GB" smtClean="0"/>
              <a:pPr/>
              <a:t>4</a:t>
            </a:fld>
            <a:endParaRPr lang="en-GB"/>
          </a:p>
        </p:txBody>
      </p:sp>
      <p:sp>
        <p:nvSpPr>
          <p:cNvPr id="7" name="TextBox 6">
            <a:extLst>
              <a:ext uri="{FF2B5EF4-FFF2-40B4-BE49-F238E27FC236}">
                <a16:creationId xmlns:a16="http://schemas.microsoft.com/office/drawing/2014/main" id="{5EB75B83-6F4C-6B41-BCA1-169E52B5F179}"/>
              </a:ext>
            </a:extLst>
          </p:cNvPr>
          <p:cNvSpPr txBox="1"/>
          <p:nvPr/>
        </p:nvSpPr>
        <p:spPr>
          <a:xfrm>
            <a:off x="861902" y="1339593"/>
            <a:ext cx="6516216" cy="5016758"/>
          </a:xfrm>
          <a:prstGeom prst="rect">
            <a:avLst/>
          </a:prstGeom>
          <a:noFill/>
        </p:spPr>
        <p:txBody>
          <a:bodyPr wrap="square" rtlCol="0">
            <a:spAutoFit/>
          </a:bodyPr>
          <a:lstStyle/>
          <a:p>
            <a:pPr marL="266700" indent="-266700" defTabSz="457200">
              <a:spcBef>
                <a:spcPts val="600"/>
              </a:spcBef>
              <a:spcAft>
                <a:spcPts val="600"/>
              </a:spcAft>
              <a:buFont typeface="Arial" panose="020B0604020202020204" pitchFamily="34" charset="0"/>
              <a:buChar char="•"/>
              <a:defRPr/>
            </a:pPr>
            <a:r>
              <a:rPr lang="en-GB" sz="2800" b="1" dirty="0"/>
              <a:t>What is reproductive coercion</a:t>
            </a:r>
            <a:r>
              <a:rPr lang="en-GB" sz="2800" dirty="0"/>
              <a:t>?</a:t>
            </a:r>
          </a:p>
          <a:p>
            <a:pPr marL="287338" lvl="1" defTabSz="457200">
              <a:spcBef>
                <a:spcPts val="600"/>
              </a:spcBef>
              <a:spcAft>
                <a:spcPts val="600"/>
              </a:spcAft>
              <a:defRPr/>
            </a:pPr>
            <a:r>
              <a:rPr lang="en-GB" sz="2800" dirty="0"/>
              <a:t>Behaviours that interfere with contraceptive use and/or pregnancy</a:t>
            </a:r>
          </a:p>
          <a:p>
            <a:pPr marL="266700" indent="-266700" defTabSz="457200">
              <a:spcBef>
                <a:spcPts val="600"/>
              </a:spcBef>
              <a:spcAft>
                <a:spcPts val="600"/>
              </a:spcAft>
              <a:buFont typeface="Arial" panose="020B0604020202020204" pitchFamily="34" charset="0"/>
              <a:buChar char="•"/>
              <a:defRPr/>
            </a:pPr>
            <a:r>
              <a:rPr lang="en-GB" sz="2800" b="1" dirty="0"/>
              <a:t>Family planning providers can help by</a:t>
            </a:r>
            <a:r>
              <a:rPr lang="en-GB" sz="2800" dirty="0"/>
              <a:t>:</a:t>
            </a:r>
          </a:p>
          <a:p>
            <a:pPr marL="514350" lvl="1" indent="-266700" defTabSz="457200">
              <a:spcBef>
                <a:spcPts val="600"/>
              </a:spcBef>
              <a:spcAft>
                <a:spcPts val="600"/>
              </a:spcAft>
              <a:buFont typeface="Calibri" pitchFamily="34" charset="0"/>
              <a:buChar char="–"/>
              <a:defRPr/>
            </a:pPr>
            <a:r>
              <a:rPr lang="en-GB" sz="2800" dirty="0"/>
              <a:t>Knowing when to suspect and how to ask about IPV</a:t>
            </a:r>
          </a:p>
          <a:p>
            <a:pPr marL="514350" lvl="1" indent="-266700" defTabSz="457200">
              <a:spcBef>
                <a:spcPts val="600"/>
              </a:spcBef>
              <a:spcAft>
                <a:spcPts val="600"/>
              </a:spcAft>
              <a:buFont typeface="Calibri" pitchFamily="34" charset="0"/>
              <a:buChar char="–"/>
              <a:defRPr/>
            </a:pPr>
            <a:r>
              <a:rPr lang="en-GB" sz="2800" dirty="0"/>
              <a:t>Using “LIVES”, especially enhancing safety and promoting autonomy regarding contraception and family planning</a:t>
            </a:r>
          </a:p>
        </p:txBody>
      </p:sp>
      <p:pic>
        <p:nvPicPr>
          <p:cNvPr id="5" name="Picture 4">
            <a:extLst>
              <a:ext uri="{FF2B5EF4-FFF2-40B4-BE49-F238E27FC236}">
                <a16:creationId xmlns:a16="http://schemas.microsoft.com/office/drawing/2014/main" id="{3FA16F3B-3FE8-44B7-846C-F5910B9AD5E8}"/>
              </a:ext>
            </a:extLst>
          </p:cNvPr>
          <p:cNvPicPr>
            <a:picLocks noChangeAspect="1"/>
          </p:cNvPicPr>
          <p:nvPr/>
        </p:nvPicPr>
        <p:blipFill>
          <a:blip r:embed="rId3" cstate="print"/>
          <a:stretch>
            <a:fillRect/>
          </a:stretch>
        </p:blipFill>
        <p:spPr>
          <a:xfrm>
            <a:off x="5405239" y="2144526"/>
            <a:ext cx="4351337" cy="4351337"/>
          </a:xfrm>
          <a:prstGeom prst="rect">
            <a:avLst/>
          </a:prstGeom>
          <a:noFill/>
        </p:spPr>
      </p:pic>
      <p:sp>
        <p:nvSpPr>
          <p:cNvPr id="8" name="Footer Placeholder 3">
            <a:extLst>
              <a:ext uri="{FF2B5EF4-FFF2-40B4-BE49-F238E27FC236}">
                <a16:creationId xmlns:a16="http://schemas.microsoft.com/office/drawing/2014/main" id="{699E4037-CB8D-2647-8FB6-1F20BD8D5DBB}"/>
              </a:ext>
            </a:extLst>
          </p:cNvPr>
          <p:cNvSpPr>
            <a:spLocks noGrp="1"/>
          </p:cNvSpPr>
          <p:nvPr>
            <p:ph type="ftr" sz="quarter" idx="11"/>
          </p:nvPr>
        </p:nvSpPr>
        <p:spPr>
          <a:xfrm>
            <a:off x="1319058" y="6266656"/>
            <a:ext cx="7039141" cy="544513"/>
          </a:xfrm>
        </p:spPr>
        <p:txBody>
          <a:bodyPr/>
          <a:lstStyle/>
          <a:p>
            <a:r>
              <a:rPr lang="en-GB" dirty="0"/>
              <a:t>Caring for women subjected to violence: A WHO curriculum for training health-care providers</a:t>
            </a:r>
            <a:br>
              <a:rPr lang="en-GB" dirty="0"/>
            </a:br>
            <a:r>
              <a:rPr lang="en-GB" dirty="0">
                <a:solidFill>
                  <a:srgbClr val="F57D22"/>
                </a:solidFill>
              </a:rPr>
              <a:t>Session 13: Addressing family planning and HIV disclosure for women subjected to violence (supplemental)</a:t>
            </a:r>
          </a:p>
        </p:txBody>
      </p:sp>
    </p:spTree>
    <p:extLst>
      <p:ext uri="{BB962C8B-B14F-4D97-AF65-F5344CB8AC3E}">
        <p14:creationId xmlns:p14="http://schemas.microsoft.com/office/powerpoint/2010/main" val="4721335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48772"/>
            <a:ext cx="7886700" cy="1325563"/>
          </a:xfrm>
        </p:spPr>
        <p:txBody>
          <a:bodyPr>
            <a:normAutofit/>
          </a:bodyPr>
          <a:lstStyle/>
          <a:p>
            <a:pPr marL="355600" indent="-355600">
              <a:spcBef>
                <a:spcPts val="600"/>
              </a:spcBef>
              <a:spcAft>
                <a:spcPts val="600"/>
              </a:spcAft>
            </a:pPr>
            <a:r>
              <a:rPr lang="en-US" b="1" dirty="0">
                <a:solidFill>
                  <a:schemeClr val="accent2"/>
                </a:solidFill>
              </a:rPr>
              <a:t>Asking about </a:t>
            </a:r>
            <a:br>
              <a:rPr lang="en-US" b="1" dirty="0">
                <a:solidFill>
                  <a:schemeClr val="accent2"/>
                </a:solidFill>
              </a:rPr>
            </a:br>
            <a:r>
              <a:rPr lang="en-US" b="1" dirty="0">
                <a:solidFill>
                  <a:schemeClr val="accent2"/>
                </a:solidFill>
              </a:rPr>
              <a:t>violence in the FP setting</a:t>
            </a:r>
          </a:p>
        </p:txBody>
      </p:sp>
      <p:sp>
        <p:nvSpPr>
          <p:cNvPr id="3" name="Subtitle 2"/>
          <p:cNvSpPr>
            <a:spLocks noGrp="1"/>
          </p:cNvSpPr>
          <p:nvPr>
            <p:ph idx="1"/>
          </p:nvPr>
        </p:nvSpPr>
        <p:spPr>
          <a:xfrm>
            <a:off x="628650" y="1595108"/>
            <a:ext cx="7886700" cy="4351338"/>
          </a:xfrm>
        </p:spPr>
        <p:txBody>
          <a:bodyPr lIns="90000">
            <a:noAutofit/>
          </a:bodyPr>
          <a:lstStyle/>
          <a:p>
            <a:pPr marL="0" indent="0" algn="l">
              <a:buNone/>
            </a:pPr>
            <a:r>
              <a:rPr lang="en-GB" sz="2800" dirty="0">
                <a:solidFill>
                  <a:schemeClr val="tx1"/>
                </a:solidFill>
              </a:rPr>
              <a:t>In addition to questions about violence, ask:</a:t>
            </a:r>
          </a:p>
          <a:p>
            <a:pPr marL="457200" lvl="0" indent="-457200" algn="l">
              <a:buFont typeface="Arial" panose="020B0604020202020204" pitchFamily="34" charset="0"/>
              <a:buChar char="•"/>
            </a:pPr>
            <a:r>
              <a:rPr lang="en-GB" sz="2800" dirty="0">
                <a:solidFill>
                  <a:schemeClr val="tx1"/>
                </a:solidFill>
              </a:rPr>
              <a:t>Has your partner ever </a:t>
            </a:r>
            <a:r>
              <a:rPr lang="en-GB" sz="2800" b="1" dirty="0">
                <a:solidFill>
                  <a:schemeClr val="tx1"/>
                </a:solidFill>
              </a:rPr>
              <a:t>hidden</a:t>
            </a:r>
            <a:r>
              <a:rPr lang="en-GB" sz="2800" dirty="0">
                <a:solidFill>
                  <a:schemeClr val="tx1"/>
                </a:solidFill>
              </a:rPr>
              <a:t> or taken away your contraceptive pills?</a:t>
            </a:r>
          </a:p>
          <a:p>
            <a:pPr marL="457200" lvl="0" indent="-457200" algn="l">
              <a:buFont typeface="Arial" panose="020B0604020202020204" pitchFamily="34" charset="0"/>
              <a:buChar char="•"/>
            </a:pPr>
            <a:r>
              <a:rPr lang="en-GB" sz="2800" dirty="0">
                <a:solidFill>
                  <a:schemeClr val="tx1"/>
                </a:solidFill>
              </a:rPr>
              <a:t>Has your partner ever tried to </a:t>
            </a:r>
            <a:r>
              <a:rPr lang="en-GB" sz="2800" b="1" dirty="0">
                <a:solidFill>
                  <a:schemeClr val="tx1"/>
                </a:solidFill>
              </a:rPr>
              <a:t>force you </a:t>
            </a:r>
            <a:r>
              <a:rPr lang="en-GB" sz="2800" dirty="0">
                <a:solidFill>
                  <a:schemeClr val="tx1"/>
                </a:solidFill>
              </a:rPr>
              <a:t>or pressure you to become pregnant?</a:t>
            </a:r>
          </a:p>
          <a:p>
            <a:pPr marL="457200" lvl="0" indent="-457200" algn="l">
              <a:buFont typeface="Arial" panose="020B0604020202020204" pitchFamily="34" charset="0"/>
              <a:buChar char="•"/>
            </a:pPr>
            <a:r>
              <a:rPr lang="en-GB" sz="2800" dirty="0">
                <a:solidFill>
                  <a:schemeClr val="tx1"/>
                </a:solidFill>
              </a:rPr>
              <a:t>Has your partner ever </a:t>
            </a:r>
            <a:r>
              <a:rPr lang="en-GB" sz="2800" b="1" dirty="0">
                <a:solidFill>
                  <a:schemeClr val="tx1"/>
                </a:solidFill>
              </a:rPr>
              <a:t>refused</a:t>
            </a:r>
            <a:r>
              <a:rPr lang="en-GB" sz="2800" dirty="0">
                <a:solidFill>
                  <a:schemeClr val="tx1"/>
                </a:solidFill>
              </a:rPr>
              <a:t> to use a condom? </a:t>
            </a:r>
          </a:p>
          <a:p>
            <a:pPr marL="457200" lvl="0" indent="-457200" algn="l">
              <a:buFont typeface="Arial" panose="020B0604020202020204" pitchFamily="34" charset="0"/>
              <a:buChar char="•"/>
            </a:pPr>
            <a:r>
              <a:rPr lang="en-GB" sz="2800" dirty="0">
                <a:solidFill>
                  <a:schemeClr val="tx1"/>
                </a:solidFill>
              </a:rPr>
              <a:t>Has your partner ever </a:t>
            </a:r>
            <a:br>
              <a:rPr lang="en-GB" sz="2800" dirty="0">
                <a:solidFill>
                  <a:schemeClr val="tx1"/>
                </a:solidFill>
              </a:rPr>
            </a:br>
            <a:r>
              <a:rPr lang="en-GB" sz="2800" b="1" dirty="0">
                <a:solidFill>
                  <a:schemeClr val="tx1"/>
                </a:solidFill>
              </a:rPr>
              <a:t>forced you </a:t>
            </a:r>
            <a:r>
              <a:rPr lang="en-GB" sz="2800" dirty="0">
                <a:solidFill>
                  <a:schemeClr val="tx1"/>
                </a:solidFill>
              </a:rPr>
              <a:t>have sex without </a:t>
            </a:r>
            <a:br>
              <a:rPr lang="en-GB" sz="2800" dirty="0">
                <a:solidFill>
                  <a:schemeClr val="tx1"/>
                </a:solidFill>
              </a:rPr>
            </a:br>
            <a:r>
              <a:rPr lang="en-GB" sz="2800" dirty="0">
                <a:solidFill>
                  <a:schemeClr val="tx1"/>
                </a:solidFill>
              </a:rPr>
              <a:t>contraception to try to </a:t>
            </a:r>
            <a:br>
              <a:rPr lang="en-GB" sz="2800" dirty="0">
                <a:solidFill>
                  <a:schemeClr val="tx1"/>
                </a:solidFill>
              </a:rPr>
            </a:br>
            <a:r>
              <a:rPr lang="en-GB" sz="2800" dirty="0">
                <a:solidFill>
                  <a:schemeClr val="tx1"/>
                </a:solidFill>
              </a:rPr>
              <a:t>make you pregnant?</a:t>
            </a:r>
          </a:p>
          <a:p>
            <a:pPr marL="457200" lvl="0" indent="-457200" algn="l">
              <a:buFont typeface="+mj-lt"/>
              <a:buAutoNum type="arabicPeriod"/>
            </a:pPr>
            <a:endParaRPr lang="en-GB" sz="2400" dirty="0">
              <a:solidFill>
                <a:schemeClr val="tx1"/>
              </a:solidFill>
            </a:endParaRPr>
          </a:p>
          <a:p>
            <a:pPr marL="266700" indent="-266700" algn="l" defTabSz="457200">
              <a:spcBef>
                <a:spcPts val="600"/>
              </a:spcBef>
              <a:spcAft>
                <a:spcPts val="600"/>
              </a:spcAft>
              <a:buFont typeface="Arial" panose="020B0604020202020204" pitchFamily="34" charset="0"/>
              <a:buChar char="•"/>
              <a:defRPr/>
            </a:pPr>
            <a:endParaRPr lang="en-US" sz="2400" dirty="0">
              <a:solidFill>
                <a:schemeClr val="tx1"/>
              </a:solidFill>
            </a:endParaRPr>
          </a:p>
          <a:p>
            <a:pPr marL="266700" indent="-266700" algn="l" defTabSz="457200">
              <a:spcBef>
                <a:spcPts val="600"/>
              </a:spcBef>
              <a:spcAft>
                <a:spcPts val="600"/>
              </a:spcAft>
              <a:buFont typeface="Arial" panose="020B0604020202020204" pitchFamily="34" charset="0"/>
              <a:buChar char="•"/>
              <a:defRPr/>
            </a:pPr>
            <a:endParaRPr lang="en-US" sz="2000" dirty="0">
              <a:solidFill>
                <a:schemeClr val="tx1"/>
              </a:solidFill>
            </a:endParaRPr>
          </a:p>
          <a:p>
            <a:pPr marL="266700" indent="-266700" algn="l">
              <a:spcBef>
                <a:spcPts val="0"/>
              </a:spcBef>
              <a:buFont typeface="Arial" panose="020B0604020202020204" pitchFamily="34" charset="0"/>
              <a:buChar char="•"/>
            </a:pPr>
            <a:endParaRPr lang="en-US" sz="2000" dirty="0">
              <a:solidFill>
                <a:schemeClr val="tx1"/>
              </a:solidFill>
            </a:endParaRPr>
          </a:p>
          <a:p>
            <a:pPr algn="l">
              <a:spcBef>
                <a:spcPts val="0"/>
              </a:spcBef>
            </a:pPr>
            <a:endParaRPr lang="en-US" sz="2000" dirty="0">
              <a:solidFill>
                <a:schemeClr val="tx1"/>
              </a:solidFill>
            </a:endParaRPr>
          </a:p>
        </p:txBody>
      </p:sp>
      <p:pic>
        <p:nvPicPr>
          <p:cNvPr id="5" name="Content Placeholder 3">
            <a:extLst>
              <a:ext uri="{FF2B5EF4-FFF2-40B4-BE49-F238E27FC236}">
                <a16:creationId xmlns:a16="http://schemas.microsoft.com/office/drawing/2014/main" id="{D58AC7AA-57AD-FA4A-BA45-BFAEDCC34E07}"/>
              </a:ext>
            </a:extLst>
          </p:cNvPr>
          <p:cNvPicPr>
            <a:picLocks noChangeAspect="1"/>
          </p:cNvPicPr>
          <p:nvPr/>
        </p:nvPicPr>
        <p:blipFill>
          <a:blip r:embed="rId3" cstate="print"/>
          <a:stretch>
            <a:fillRect/>
          </a:stretch>
        </p:blipFill>
        <p:spPr>
          <a:xfrm>
            <a:off x="5460662" y="4290303"/>
            <a:ext cx="3083259" cy="2092211"/>
          </a:xfrm>
          <a:prstGeom prst="rect">
            <a:avLst/>
          </a:prstGeom>
        </p:spPr>
      </p:pic>
      <p:sp>
        <p:nvSpPr>
          <p:cNvPr id="7" name="Footer Placeholder 3">
            <a:extLst>
              <a:ext uri="{FF2B5EF4-FFF2-40B4-BE49-F238E27FC236}">
                <a16:creationId xmlns:a16="http://schemas.microsoft.com/office/drawing/2014/main" id="{F14C4058-E816-6744-8631-0D20C0CF62DA}"/>
              </a:ext>
            </a:extLst>
          </p:cNvPr>
          <p:cNvSpPr>
            <a:spLocks noGrp="1"/>
          </p:cNvSpPr>
          <p:nvPr>
            <p:ph type="ftr" sz="quarter" idx="11"/>
          </p:nvPr>
        </p:nvSpPr>
        <p:spPr>
          <a:xfrm>
            <a:off x="1319058" y="6266656"/>
            <a:ext cx="7039141" cy="544513"/>
          </a:xfrm>
        </p:spPr>
        <p:txBody>
          <a:bodyPr/>
          <a:lstStyle/>
          <a:p>
            <a:r>
              <a:rPr lang="en-GB" dirty="0"/>
              <a:t>Caring for women subjected to violence: A WHO curriculum for training health-care providers</a:t>
            </a:r>
            <a:br>
              <a:rPr lang="en-GB" dirty="0"/>
            </a:br>
            <a:r>
              <a:rPr lang="en-GB" dirty="0">
                <a:solidFill>
                  <a:srgbClr val="F57D22"/>
                </a:solidFill>
              </a:rPr>
              <a:t>Session 13: Addressing family planning and HIV disclosure for women subjected to violence (supplemental)</a:t>
            </a:r>
          </a:p>
        </p:txBody>
      </p:sp>
      <p:sp>
        <p:nvSpPr>
          <p:cNvPr id="4" name="Slide Number Placeholder 3">
            <a:extLst>
              <a:ext uri="{FF2B5EF4-FFF2-40B4-BE49-F238E27FC236}">
                <a16:creationId xmlns:a16="http://schemas.microsoft.com/office/drawing/2014/main" id="{2D9CFC7A-408F-7E4E-B892-633B7E0CC83A}"/>
              </a:ext>
            </a:extLst>
          </p:cNvPr>
          <p:cNvSpPr>
            <a:spLocks noGrp="1"/>
          </p:cNvSpPr>
          <p:nvPr>
            <p:ph type="sldNum" sz="quarter" idx="12"/>
          </p:nvPr>
        </p:nvSpPr>
        <p:spPr/>
        <p:txBody>
          <a:bodyPr/>
          <a:lstStyle/>
          <a:p>
            <a:fld id="{2D8ED6E9-3817-564D-8B05-0796ED399B7D}" type="slidenum">
              <a:rPr lang="de-DE" smtClean="0"/>
              <a:t>5</a:t>
            </a:fld>
            <a:endParaRPr lang="de-DE"/>
          </a:p>
        </p:txBody>
      </p:sp>
    </p:spTree>
    <p:extLst>
      <p:ext uri="{BB962C8B-B14F-4D97-AF65-F5344CB8AC3E}">
        <p14:creationId xmlns:p14="http://schemas.microsoft.com/office/powerpoint/2010/main" val="6970313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10620" y="62793"/>
            <a:ext cx="8522760" cy="826213"/>
          </a:xfrm>
        </p:spPr>
        <p:txBody>
          <a:bodyPr>
            <a:noAutofit/>
          </a:bodyPr>
          <a:lstStyle/>
          <a:p>
            <a:pPr marL="355600" indent="-355600">
              <a:lnSpc>
                <a:spcPts val="3200"/>
              </a:lnSpc>
              <a:spcBef>
                <a:spcPts val="600"/>
              </a:spcBef>
              <a:spcAft>
                <a:spcPts val="600"/>
              </a:spcAft>
            </a:pPr>
            <a:r>
              <a:rPr lang="en-US" sz="3000" dirty="0">
                <a:solidFill>
                  <a:schemeClr val="accent2"/>
                </a:solidFill>
              </a:rPr>
              <a:t>Consider and explain the p</a:t>
            </a:r>
            <a:r>
              <a:rPr lang="en-US" sz="3000" b="1" dirty="0">
                <a:solidFill>
                  <a:schemeClr val="accent2"/>
                </a:solidFill>
              </a:rPr>
              <a:t>ros and cons of contraceptive methods in the context of violence</a:t>
            </a:r>
          </a:p>
        </p:txBody>
      </p:sp>
      <p:graphicFrame>
        <p:nvGraphicFramePr>
          <p:cNvPr id="6" name="Table 5">
            <a:extLst>
              <a:ext uri="{FF2B5EF4-FFF2-40B4-BE49-F238E27FC236}">
                <a16:creationId xmlns:a16="http://schemas.microsoft.com/office/drawing/2014/main" id="{5CDAEE48-109A-A94B-9678-B64A50EB9774}"/>
              </a:ext>
            </a:extLst>
          </p:cNvPr>
          <p:cNvGraphicFramePr>
            <a:graphicFrameLocks noGrp="1"/>
          </p:cNvGraphicFramePr>
          <p:nvPr>
            <p:extLst>
              <p:ext uri="{D42A27DB-BD31-4B8C-83A1-F6EECF244321}">
                <p14:modId xmlns:p14="http://schemas.microsoft.com/office/powerpoint/2010/main" val="3172740043"/>
              </p:ext>
            </p:extLst>
          </p:nvPr>
        </p:nvGraphicFramePr>
        <p:xfrm>
          <a:off x="353150" y="835535"/>
          <a:ext cx="8522760" cy="5277633"/>
        </p:xfrm>
        <a:graphic>
          <a:graphicData uri="http://schemas.openxmlformats.org/drawingml/2006/table">
            <a:tbl>
              <a:tblPr firstRow="1" firstCol="1" bandRow="1">
                <a:tableStyleId>{21E4AEA4-8DFA-4A89-87EB-49C32662AFE0}</a:tableStyleId>
              </a:tblPr>
              <a:tblGrid>
                <a:gridCol w="1588989">
                  <a:extLst>
                    <a:ext uri="{9D8B030D-6E8A-4147-A177-3AD203B41FA5}">
                      <a16:colId xmlns:a16="http://schemas.microsoft.com/office/drawing/2014/main" val="3711845650"/>
                    </a:ext>
                  </a:extLst>
                </a:gridCol>
                <a:gridCol w="1950123">
                  <a:extLst>
                    <a:ext uri="{9D8B030D-6E8A-4147-A177-3AD203B41FA5}">
                      <a16:colId xmlns:a16="http://schemas.microsoft.com/office/drawing/2014/main" val="2583825869"/>
                    </a:ext>
                  </a:extLst>
                </a:gridCol>
                <a:gridCol w="2744618">
                  <a:extLst>
                    <a:ext uri="{9D8B030D-6E8A-4147-A177-3AD203B41FA5}">
                      <a16:colId xmlns:a16="http://schemas.microsoft.com/office/drawing/2014/main" val="3533300369"/>
                    </a:ext>
                  </a:extLst>
                </a:gridCol>
                <a:gridCol w="2239030">
                  <a:extLst>
                    <a:ext uri="{9D8B030D-6E8A-4147-A177-3AD203B41FA5}">
                      <a16:colId xmlns:a16="http://schemas.microsoft.com/office/drawing/2014/main" val="1406399407"/>
                    </a:ext>
                  </a:extLst>
                </a:gridCol>
              </a:tblGrid>
              <a:tr h="268881">
                <a:tc>
                  <a:txBody>
                    <a:bodyPr/>
                    <a:lstStyle/>
                    <a:p>
                      <a:pPr marL="0" marR="0">
                        <a:lnSpc>
                          <a:spcPct val="107000"/>
                        </a:lnSpc>
                        <a:spcBef>
                          <a:spcPts val="300"/>
                        </a:spcBef>
                        <a:spcAft>
                          <a:spcPts val="0"/>
                        </a:spcAft>
                      </a:pPr>
                      <a:r>
                        <a:rPr lang="en-US" sz="1800" dirty="0">
                          <a:effectLst/>
                        </a:rPr>
                        <a:t>Method</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58537" marR="58537" marT="0" marB="0"/>
                </a:tc>
                <a:tc>
                  <a:txBody>
                    <a:bodyPr/>
                    <a:lstStyle/>
                    <a:p>
                      <a:pPr marL="0" marR="0" algn="ctr">
                        <a:lnSpc>
                          <a:spcPct val="107000"/>
                        </a:lnSpc>
                        <a:spcBef>
                          <a:spcPts val="300"/>
                        </a:spcBef>
                        <a:spcAft>
                          <a:spcPts val="0"/>
                        </a:spcAft>
                      </a:pPr>
                      <a:r>
                        <a:rPr lang="en-US" sz="1800" dirty="0">
                          <a:effectLst/>
                        </a:rPr>
                        <a:t>Pros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58537" marR="58537" marT="0" marB="0"/>
                </a:tc>
                <a:tc>
                  <a:txBody>
                    <a:bodyPr/>
                    <a:lstStyle/>
                    <a:p>
                      <a:pPr marL="0" marR="0" algn="ctr">
                        <a:lnSpc>
                          <a:spcPct val="107000"/>
                        </a:lnSpc>
                        <a:spcBef>
                          <a:spcPts val="300"/>
                        </a:spcBef>
                        <a:spcAft>
                          <a:spcPts val="0"/>
                        </a:spcAft>
                      </a:pPr>
                      <a:r>
                        <a:rPr lang="en-US" sz="1800" dirty="0">
                          <a:effectLst/>
                        </a:rPr>
                        <a:t>Cons</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58537" marR="58537" marT="0" marB="0"/>
                </a:tc>
                <a:tc>
                  <a:txBody>
                    <a:bodyPr/>
                    <a:lstStyle/>
                    <a:p>
                      <a:pPr marL="0" marR="0" algn="ctr">
                        <a:lnSpc>
                          <a:spcPct val="107000"/>
                        </a:lnSpc>
                        <a:spcBef>
                          <a:spcPts val="300"/>
                        </a:spcBef>
                        <a:spcAft>
                          <a:spcPts val="0"/>
                        </a:spcAft>
                      </a:pPr>
                      <a:r>
                        <a:rPr lang="en-US" sz="1800" dirty="0">
                          <a:effectLst/>
                        </a:rPr>
                        <a:t>Discussion points</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58537" marR="58537" marT="0" marB="0"/>
                </a:tc>
                <a:extLst>
                  <a:ext uri="{0D108BD9-81ED-4DB2-BD59-A6C34878D82A}">
                    <a16:rowId xmlns:a16="http://schemas.microsoft.com/office/drawing/2014/main" val="896277162"/>
                  </a:ext>
                </a:extLst>
              </a:tr>
              <a:tr h="1193376">
                <a:tc>
                  <a:txBody>
                    <a:bodyPr/>
                    <a:lstStyle/>
                    <a:p>
                      <a:pPr marL="0" marR="0">
                        <a:lnSpc>
                          <a:spcPct val="107000"/>
                        </a:lnSpc>
                        <a:spcBef>
                          <a:spcPts val="300"/>
                        </a:spcBef>
                        <a:spcAft>
                          <a:spcPts val="0"/>
                        </a:spcAft>
                      </a:pPr>
                      <a:r>
                        <a:rPr lang="en-US" sz="1300" dirty="0">
                          <a:effectLst/>
                        </a:rPr>
                        <a:t>Injectable contraceptive, </a:t>
                      </a:r>
                      <a:br>
                        <a:rPr lang="en-US" sz="1300" dirty="0">
                          <a:effectLst/>
                        </a:rPr>
                      </a:br>
                      <a:r>
                        <a:rPr lang="en-US" sz="1300" dirty="0">
                          <a:effectLst/>
                        </a:rPr>
                        <a:t>(depot shots) </a:t>
                      </a:r>
                      <a:endParaRPr lang="en-US" sz="1300" dirty="0">
                        <a:effectLst/>
                        <a:latin typeface="Calibri" panose="020F0502020204030204" pitchFamily="34" charset="0"/>
                        <a:ea typeface="Calibri" panose="020F0502020204030204" pitchFamily="34" charset="0"/>
                        <a:cs typeface="Arial" panose="020B0604020202020204" pitchFamily="34" charset="0"/>
                      </a:endParaRPr>
                    </a:p>
                  </a:txBody>
                  <a:tcPr marL="58537" marR="58537" marT="0" marB="0"/>
                </a:tc>
                <a:tc>
                  <a:txBody>
                    <a:bodyPr/>
                    <a:lstStyle/>
                    <a:p>
                      <a:pPr marL="0" marR="0" indent="0" algn="l" defTabSz="914400" rtl="0" eaLnBrk="1" latinLnBrk="0" hangingPunct="1">
                        <a:lnSpc>
                          <a:spcPct val="107000"/>
                        </a:lnSpc>
                        <a:spcBef>
                          <a:spcPts val="300"/>
                        </a:spcBef>
                        <a:spcAft>
                          <a:spcPts val="0"/>
                        </a:spcAft>
                        <a:buFontTx/>
                        <a:buNone/>
                      </a:pPr>
                      <a:r>
                        <a:rPr lang="en-US" sz="1300" kern="1200" dirty="0">
                          <a:effectLst/>
                        </a:rPr>
                        <a:t>- Does not leave any signs on the skin</a:t>
                      </a:r>
                    </a:p>
                    <a:p>
                      <a:pPr marL="0" marR="0" indent="0" algn="l" defTabSz="914400" rtl="0" eaLnBrk="1" latinLnBrk="0" hangingPunct="1">
                        <a:lnSpc>
                          <a:spcPct val="107000"/>
                        </a:lnSpc>
                        <a:spcBef>
                          <a:spcPts val="300"/>
                        </a:spcBef>
                        <a:spcAft>
                          <a:spcPts val="0"/>
                        </a:spcAft>
                        <a:buFontTx/>
                        <a:buNone/>
                      </a:pPr>
                      <a:r>
                        <a:rPr lang="en-US" sz="1300" kern="1200" dirty="0">
                          <a:effectLst/>
                        </a:rPr>
                        <a:t>- No supplies to store</a:t>
                      </a:r>
                    </a:p>
                    <a:p>
                      <a:pPr marL="0" marR="0">
                        <a:lnSpc>
                          <a:spcPct val="107000"/>
                        </a:lnSpc>
                        <a:spcBef>
                          <a:spcPts val="300"/>
                        </a:spcBef>
                        <a:spcAft>
                          <a:spcPts val="0"/>
                        </a:spcAft>
                      </a:pPr>
                      <a:r>
                        <a:rPr lang="en-US" sz="1300" dirty="0">
                          <a:effectLst/>
                        </a:rPr>
                        <a:t> </a:t>
                      </a:r>
                      <a:endParaRPr lang="en-US" sz="1300" dirty="0">
                        <a:effectLst/>
                        <a:latin typeface="Calibri" panose="020F0502020204030204" pitchFamily="34" charset="0"/>
                        <a:ea typeface="Calibri" panose="020F0502020204030204" pitchFamily="34" charset="0"/>
                        <a:cs typeface="Arial" panose="020B0604020202020204" pitchFamily="34" charset="0"/>
                      </a:endParaRPr>
                    </a:p>
                  </a:txBody>
                  <a:tcPr marL="58537" marR="58537" marT="0" marB="0"/>
                </a:tc>
                <a:tc>
                  <a:txBody>
                    <a:bodyPr/>
                    <a:lstStyle/>
                    <a:p>
                      <a:pPr marL="0" marR="0" indent="0">
                        <a:lnSpc>
                          <a:spcPct val="107000"/>
                        </a:lnSpc>
                        <a:spcBef>
                          <a:spcPts val="300"/>
                        </a:spcBef>
                        <a:spcAft>
                          <a:spcPts val="0"/>
                        </a:spcAft>
                        <a:buFontTx/>
                        <a:buNone/>
                      </a:pPr>
                      <a:r>
                        <a:rPr lang="en-US" sz="1300" dirty="0">
                          <a:effectLst/>
                        </a:rPr>
                        <a:t>- With 2- and 3-month types, monthly bleeding often stops after a time</a:t>
                      </a:r>
                    </a:p>
                    <a:p>
                      <a:pPr marL="0" marR="0" indent="0">
                        <a:lnSpc>
                          <a:spcPct val="107000"/>
                        </a:lnSpc>
                        <a:spcBef>
                          <a:spcPts val="300"/>
                        </a:spcBef>
                        <a:spcAft>
                          <a:spcPts val="0"/>
                        </a:spcAft>
                        <a:buFontTx/>
                        <a:buNone/>
                      </a:pPr>
                      <a:r>
                        <a:rPr lang="en-US" sz="1300" dirty="0">
                          <a:effectLst/>
                        </a:rPr>
                        <a:t>- Another injection needed every 1, 2 or 3 months, depending on type</a:t>
                      </a:r>
                      <a:endParaRPr lang="en-US" sz="1300" dirty="0">
                        <a:effectLst/>
                        <a:latin typeface="Calibri" panose="020F0502020204030204" pitchFamily="34" charset="0"/>
                        <a:ea typeface="Calibri" panose="020F0502020204030204" pitchFamily="34" charset="0"/>
                        <a:cs typeface="Arial" panose="020B0604020202020204" pitchFamily="34" charset="0"/>
                      </a:endParaRPr>
                    </a:p>
                  </a:txBody>
                  <a:tcPr marL="58537" marR="58537" marT="0" marB="0"/>
                </a:tc>
                <a:tc>
                  <a:txBody>
                    <a:bodyPr/>
                    <a:lstStyle/>
                    <a:p>
                      <a:pPr marL="0" marR="0">
                        <a:lnSpc>
                          <a:spcPct val="107000"/>
                        </a:lnSpc>
                        <a:spcBef>
                          <a:spcPts val="300"/>
                        </a:spcBef>
                        <a:spcAft>
                          <a:spcPts val="0"/>
                        </a:spcAft>
                      </a:pPr>
                      <a:r>
                        <a:rPr lang="en-US" sz="1300" dirty="0">
                          <a:effectLst/>
                        </a:rPr>
                        <a:t>- Are you concerned that your partner may track your periods?</a:t>
                      </a:r>
                    </a:p>
                    <a:p>
                      <a:pPr marL="0" marR="0">
                        <a:lnSpc>
                          <a:spcPct val="107000"/>
                        </a:lnSpc>
                        <a:spcBef>
                          <a:spcPts val="300"/>
                        </a:spcBef>
                        <a:spcAft>
                          <a:spcPts val="0"/>
                        </a:spcAft>
                      </a:pPr>
                      <a:r>
                        <a:rPr lang="en-US" sz="1300" dirty="0">
                          <a:effectLst/>
                        </a:rPr>
                        <a:t>- Do you think you could go for re-injection visits without fail?</a:t>
                      </a:r>
                      <a:endParaRPr lang="en-US" sz="1300" dirty="0">
                        <a:effectLst/>
                        <a:latin typeface="Calibri" panose="020F0502020204030204" pitchFamily="34" charset="0"/>
                        <a:ea typeface="Calibri" panose="020F0502020204030204" pitchFamily="34" charset="0"/>
                        <a:cs typeface="Arial" panose="020B0604020202020204" pitchFamily="34" charset="0"/>
                      </a:endParaRPr>
                    </a:p>
                  </a:txBody>
                  <a:tcPr marL="58537" marR="58537" marT="0" marB="0"/>
                </a:tc>
                <a:extLst>
                  <a:ext uri="{0D108BD9-81ED-4DB2-BD59-A6C34878D82A}">
                    <a16:rowId xmlns:a16="http://schemas.microsoft.com/office/drawing/2014/main" val="4105874653"/>
                  </a:ext>
                </a:extLst>
              </a:tr>
              <a:tr h="1080029">
                <a:tc>
                  <a:txBody>
                    <a:bodyPr/>
                    <a:lstStyle/>
                    <a:p>
                      <a:pPr marL="0" marR="0">
                        <a:lnSpc>
                          <a:spcPct val="107000"/>
                        </a:lnSpc>
                        <a:spcBef>
                          <a:spcPts val="300"/>
                        </a:spcBef>
                        <a:spcAft>
                          <a:spcPts val="0"/>
                        </a:spcAft>
                      </a:pPr>
                      <a:r>
                        <a:rPr lang="en-US" sz="1300" dirty="0">
                          <a:effectLst/>
                        </a:rPr>
                        <a:t>Implant </a:t>
                      </a:r>
                      <a:endParaRPr lang="en-US" sz="1300" dirty="0">
                        <a:effectLst/>
                        <a:latin typeface="Calibri" panose="020F0502020204030204" pitchFamily="34" charset="0"/>
                        <a:ea typeface="Calibri" panose="020F0502020204030204" pitchFamily="34" charset="0"/>
                        <a:cs typeface="Arial" panose="020B0604020202020204" pitchFamily="34" charset="0"/>
                      </a:endParaRPr>
                    </a:p>
                  </a:txBody>
                  <a:tcPr marL="58537" marR="58537" marT="0" marB="0"/>
                </a:tc>
                <a:tc>
                  <a:txBody>
                    <a:bodyPr/>
                    <a:lstStyle/>
                    <a:p>
                      <a:pPr marL="0" marR="0" indent="0" algn="l" defTabSz="914400" rtl="0" eaLnBrk="1" latinLnBrk="0" hangingPunct="1">
                        <a:lnSpc>
                          <a:spcPct val="107000"/>
                        </a:lnSpc>
                        <a:spcBef>
                          <a:spcPts val="300"/>
                        </a:spcBef>
                        <a:spcAft>
                          <a:spcPts val="0"/>
                        </a:spcAft>
                        <a:buFontTx/>
                        <a:buNone/>
                      </a:pPr>
                      <a:r>
                        <a:rPr lang="en-US" sz="1300" kern="1200" dirty="0">
                          <a:effectLst/>
                        </a:rPr>
                        <a:t>- Works well for several years</a:t>
                      </a:r>
                    </a:p>
                    <a:p>
                      <a:pPr marL="0" marR="0" lvl="0" indent="0" algn="l" defTabSz="914400" rtl="0" eaLnBrk="1" fontAlgn="auto" latinLnBrk="0" hangingPunct="1">
                        <a:lnSpc>
                          <a:spcPct val="107000"/>
                        </a:lnSpc>
                        <a:spcBef>
                          <a:spcPts val="300"/>
                        </a:spcBef>
                        <a:spcAft>
                          <a:spcPts val="0"/>
                        </a:spcAft>
                        <a:buClrTx/>
                        <a:buSzTx/>
                        <a:buFontTx/>
                        <a:buNone/>
                        <a:tabLst/>
                        <a:defRPr/>
                      </a:pPr>
                      <a:r>
                        <a:rPr lang="en-US" sz="1300" kern="1200" dirty="0">
                          <a:effectLst/>
                        </a:rPr>
                        <a:t>- Usually, no follow-up required</a:t>
                      </a:r>
                    </a:p>
                    <a:p>
                      <a:pPr marL="0" marR="0" indent="0">
                        <a:lnSpc>
                          <a:spcPct val="107000"/>
                        </a:lnSpc>
                        <a:spcBef>
                          <a:spcPts val="300"/>
                        </a:spcBef>
                        <a:spcAft>
                          <a:spcPts val="0"/>
                        </a:spcAft>
                        <a:buFontTx/>
                        <a:buNone/>
                      </a:pPr>
                      <a:r>
                        <a:rPr lang="en-US" sz="1300" dirty="0">
                          <a:effectLst/>
                        </a:rPr>
                        <a:t>- No supplies to store</a:t>
                      </a:r>
                    </a:p>
                  </a:txBody>
                  <a:tcPr marL="58537" marR="58537" marT="0" marB="0"/>
                </a:tc>
                <a:tc>
                  <a:txBody>
                    <a:bodyPr/>
                    <a:lstStyle/>
                    <a:p>
                      <a:pPr marL="0" marR="0">
                        <a:lnSpc>
                          <a:spcPct val="107000"/>
                        </a:lnSpc>
                        <a:spcBef>
                          <a:spcPts val="300"/>
                        </a:spcBef>
                        <a:spcAft>
                          <a:spcPts val="0"/>
                        </a:spcAft>
                      </a:pPr>
                      <a:r>
                        <a:rPr lang="en-US" sz="1300" dirty="0">
                          <a:effectLst/>
                        </a:rPr>
                        <a:t>- Sometimes can be felt and seen under the skin of the arm</a:t>
                      </a:r>
                    </a:p>
                    <a:p>
                      <a:pPr marL="0" marR="0">
                        <a:lnSpc>
                          <a:spcPct val="107000"/>
                        </a:lnSpc>
                        <a:spcBef>
                          <a:spcPts val="300"/>
                        </a:spcBef>
                        <a:spcAft>
                          <a:spcPts val="0"/>
                        </a:spcAft>
                      </a:pPr>
                      <a:r>
                        <a:rPr lang="en-US" sz="1300" dirty="0">
                          <a:effectLst/>
                        </a:rPr>
                        <a:t>- May cause spotting or changes in menstrual bleeding (often improves after 3 months)</a:t>
                      </a:r>
                      <a:endParaRPr lang="en-US" sz="1300" dirty="0">
                        <a:effectLst/>
                        <a:latin typeface="Calibri" panose="020F0502020204030204" pitchFamily="34" charset="0"/>
                        <a:ea typeface="Calibri" panose="020F0502020204030204" pitchFamily="34" charset="0"/>
                        <a:cs typeface="Arial" panose="020B0604020202020204" pitchFamily="34" charset="0"/>
                      </a:endParaRPr>
                    </a:p>
                  </a:txBody>
                  <a:tcPr marL="58537" marR="58537" marT="0" marB="0"/>
                </a:tc>
                <a:tc>
                  <a:txBody>
                    <a:bodyPr/>
                    <a:lstStyle/>
                    <a:p>
                      <a:pPr marL="0" marR="0">
                        <a:lnSpc>
                          <a:spcPct val="107000"/>
                        </a:lnSpc>
                        <a:spcBef>
                          <a:spcPts val="300"/>
                        </a:spcBef>
                        <a:spcAft>
                          <a:spcPts val="0"/>
                        </a:spcAft>
                      </a:pPr>
                      <a:r>
                        <a:rPr lang="en-US" sz="1300" dirty="0">
                          <a:effectLst/>
                        </a:rPr>
                        <a:t>- Are you concerned that your partner may track your periods?</a:t>
                      </a:r>
                      <a:endParaRPr lang="en-US" sz="1300" dirty="0">
                        <a:effectLst/>
                        <a:latin typeface="Calibri" panose="020F0502020204030204" pitchFamily="34" charset="0"/>
                        <a:ea typeface="Calibri" panose="020F0502020204030204" pitchFamily="34" charset="0"/>
                        <a:cs typeface="Arial" panose="020B0604020202020204" pitchFamily="34" charset="0"/>
                      </a:endParaRPr>
                    </a:p>
                  </a:txBody>
                  <a:tcPr marL="58537" marR="58537" marT="0" marB="0"/>
                </a:tc>
                <a:extLst>
                  <a:ext uri="{0D108BD9-81ED-4DB2-BD59-A6C34878D82A}">
                    <a16:rowId xmlns:a16="http://schemas.microsoft.com/office/drawing/2014/main" val="4159025630"/>
                  </a:ext>
                </a:extLst>
              </a:tr>
              <a:tr h="1726146">
                <a:tc>
                  <a:txBody>
                    <a:bodyPr/>
                    <a:lstStyle/>
                    <a:p>
                      <a:pPr marL="0" marR="0">
                        <a:lnSpc>
                          <a:spcPct val="107000"/>
                        </a:lnSpc>
                        <a:spcBef>
                          <a:spcPts val="300"/>
                        </a:spcBef>
                        <a:spcAft>
                          <a:spcPts val="0"/>
                        </a:spcAft>
                      </a:pPr>
                      <a:r>
                        <a:rPr lang="en-US" sz="1300" dirty="0">
                          <a:effectLst/>
                        </a:rPr>
                        <a:t>Copper or LNG IUD</a:t>
                      </a:r>
                      <a:endParaRPr lang="en-US" sz="1300" dirty="0">
                        <a:effectLst/>
                        <a:latin typeface="Calibri" panose="020F0502020204030204" pitchFamily="34" charset="0"/>
                        <a:ea typeface="Calibri" panose="020F0502020204030204" pitchFamily="34" charset="0"/>
                        <a:cs typeface="Arial" panose="020B0604020202020204" pitchFamily="34" charset="0"/>
                      </a:endParaRPr>
                    </a:p>
                  </a:txBody>
                  <a:tcPr marL="58537" marR="58537" marT="0" marB="0"/>
                </a:tc>
                <a:tc>
                  <a:txBody>
                    <a:bodyPr/>
                    <a:lstStyle/>
                    <a:p>
                      <a:pPr marL="0" marR="0" indent="0" algn="l" defTabSz="914400" rtl="0" eaLnBrk="1" latinLnBrk="0" hangingPunct="1">
                        <a:lnSpc>
                          <a:spcPct val="107000"/>
                        </a:lnSpc>
                        <a:spcBef>
                          <a:spcPts val="300"/>
                        </a:spcBef>
                        <a:spcAft>
                          <a:spcPts val="0"/>
                        </a:spcAft>
                        <a:buFontTx/>
                        <a:buNone/>
                      </a:pPr>
                      <a:r>
                        <a:rPr lang="en-US" sz="1300" kern="1200" dirty="0">
                          <a:effectLst/>
                        </a:rPr>
                        <a:t>- Remains out of sight in the uterus</a:t>
                      </a:r>
                    </a:p>
                    <a:p>
                      <a:pPr marL="0" marR="0" indent="0" algn="l" defTabSz="914400" rtl="0" eaLnBrk="1" latinLnBrk="0" hangingPunct="1">
                        <a:lnSpc>
                          <a:spcPct val="107000"/>
                        </a:lnSpc>
                        <a:spcBef>
                          <a:spcPts val="300"/>
                        </a:spcBef>
                        <a:spcAft>
                          <a:spcPts val="0"/>
                        </a:spcAft>
                        <a:buFontTx/>
                        <a:buNone/>
                      </a:pPr>
                      <a:r>
                        <a:rPr lang="en-US" sz="1300" kern="1200" dirty="0">
                          <a:effectLst/>
                        </a:rPr>
                        <a:t>- Copper IUD works well for at least 12 years; LNG-IUD, for 3–5 years </a:t>
                      </a:r>
                    </a:p>
                    <a:p>
                      <a:pPr marL="0" marR="0" indent="0" algn="l" defTabSz="914400" rtl="0" eaLnBrk="1" latinLnBrk="0" hangingPunct="1">
                        <a:lnSpc>
                          <a:spcPct val="107000"/>
                        </a:lnSpc>
                        <a:spcBef>
                          <a:spcPts val="300"/>
                        </a:spcBef>
                        <a:spcAft>
                          <a:spcPts val="0"/>
                        </a:spcAft>
                        <a:buFontTx/>
                        <a:buNone/>
                      </a:pPr>
                      <a:r>
                        <a:rPr lang="en-US" sz="1300" kern="1200" dirty="0">
                          <a:effectLst/>
                        </a:rPr>
                        <a:t>- Usually, no follow-up required</a:t>
                      </a:r>
                    </a:p>
                    <a:p>
                      <a:pPr marL="0" marR="0" lvl="0" indent="0" algn="l" defTabSz="914400" rtl="0" eaLnBrk="1" fontAlgn="auto" latinLnBrk="0" hangingPunct="1">
                        <a:lnSpc>
                          <a:spcPct val="107000"/>
                        </a:lnSpc>
                        <a:spcBef>
                          <a:spcPts val="300"/>
                        </a:spcBef>
                        <a:spcAft>
                          <a:spcPts val="0"/>
                        </a:spcAft>
                        <a:buClrTx/>
                        <a:buSzTx/>
                        <a:buFontTx/>
                        <a:buNone/>
                        <a:tabLst/>
                        <a:defRPr/>
                      </a:pPr>
                      <a:r>
                        <a:rPr lang="en-US" sz="1300" kern="1200" dirty="0">
                          <a:effectLst/>
                        </a:rPr>
                        <a:t>- No supplies to store</a:t>
                      </a:r>
                      <a:endParaRPr lang="en-US" sz="1300" dirty="0">
                        <a:effectLst/>
                        <a:latin typeface="Calibri" panose="020F0502020204030204" pitchFamily="34" charset="0"/>
                        <a:ea typeface="Calibri" panose="020F0502020204030204" pitchFamily="34" charset="0"/>
                        <a:cs typeface="Arial" panose="020B0604020202020204" pitchFamily="34" charset="0"/>
                      </a:endParaRPr>
                    </a:p>
                  </a:txBody>
                  <a:tcPr marL="58537" marR="58537" marT="0" marB="0"/>
                </a:tc>
                <a:tc>
                  <a:txBody>
                    <a:bodyPr/>
                    <a:lstStyle/>
                    <a:p>
                      <a:pPr marL="0" marR="0">
                        <a:lnSpc>
                          <a:spcPct val="107000"/>
                        </a:lnSpc>
                        <a:spcBef>
                          <a:spcPts val="300"/>
                        </a:spcBef>
                        <a:spcAft>
                          <a:spcPts val="0"/>
                        </a:spcAft>
                      </a:pPr>
                      <a:r>
                        <a:rPr lang="en-US" sz="1300" dirty="0">
                          <a:effectLst/>
                        </a:rPr>
                        <a:t>- Copper IUDs often increase menstrual flow</a:t>
                      </a:r>
                    </a:p>
                    <a:p>
                      <a:pPr marL="0" marR="0">
                        <a:lnSpc>
                          <a:spcPct val="107000"/>
                        </a:lnSpc>
                        <a:spcBef>
                          <a:spcPts val="300"/>
                        </a:spcBef>
                        <a:spcAft>
                          <a:spcPts val="0"/>
                        </a:spcAft>
                      </a:pPr>
                      <a:r>
                        <a:rPr lang="en-US" sz="1300" dirty="0">
                          <a:effectLst/>
                        </a:rPr>
                        <a:t>- Hormonal IUDs can make periods lighter or stop</a:t>
                      </a:r>
                    </a:p>
                    <a:p>
                      <a:pPr marL="0" marR="0" indent="0">
                        <a:lnSpc>
                          <a:spcPct val="107000"/>
                        </a:lnSpc>
                        <a:spcBef>
                          <a:spcPts val="300"/>
                        </a:spcBef>
                        <a:spcAft>
                          <a:spcPts val="0"/>
                        </a:spcAft>
                        <a:buFontTx/>
                        <a:buNone/>
                      </a:pPr>
                      <a:r>
                        <a:rPr lang="en-US" sz="1300" dirty="0">
                          <a:effectLst/>
                        </a:rPr>
                        <a:t>- Caution if woman has current STI or high STI risk</a:t>
                      </a:r>
                    </a:p>
                    <a:p>
                      <a:pPr marL="0" marR="0" indent="0">
                        <a:lnSpc>
                          <a:spcPct val="107000"/>
                        </a:lnSpc>
                        <a:spcBef>
                          <a:spcPts val="300"/>
                        </a:spcBef>
                        <a:spcAft>
                          <a:spcPts val="0"/>
                        </a:spcAft>
                        <a:buFontTx/>
                        <a:buNone/>
                      </a:pPr>
                      <a:r>
                        <a:rPr lang="en-US" sz="1300" dirty="0">
                          <a:effectLst/>
                        </a:rPr>
                        <a:t>- Partner may feel ends of strings in cervix</a:t>
                      </a:r>
                      <a:endParaRPr lang="en-US" sz="1300" dirty="0">
                        <a:effectLst/>
                        <a:latin typeface="Calibri" panose="020F0502020204030204" pitchFamily="34" charset="0"/>
                        <a:ea typeface="Calibri" panose="020F0502020204030204" pitchFamily="34" charset="0"/>
                        <a:cs typeface="Arial" panose="020B0604020202020204" pitchFamily="34" charset="0"/>
                      </a:endParaRPr>
                    </a:p>
                  </a:txBody>
                  <a:tcPr marL="58537" marR="58537" marT="0" marB="0"/>
                </a:tc>
                <a:tc>
                  <a:txBody>
                    <a:bodyPr/>
                    <a:lstStyle/>
                    <a:p>
                      <a:pPr marL="0" marR="0">
                        <a:lnSpc>
                          <a:spcPct val="107000"/>
                        </a:lnSpc>
                        <a:spcBef>
                          <a:spcPts val="300"/>
                        </a:spcBef>
                        <a:spcAft>
                          <a:spcPts val="0"/>
                        </a:spcAft>
                      </a:pPr>
                      <a:r>
                        <a:rPr lang="en-US" sz="1300" dirty="0">
                          <a:effectLst/>
                        </a:rPr>
                        <a:t>- Are you concerned that your partner may track your periods?</a:t>
                      </a:r>
                    </a:p>
                    <a:p>
                      <a:pPr marL="0" marR="0">
                        <a:lnSpc>
                          <a:spcPct val="107000"/>
                        </a:lnSpc>
                        <a:spcBef>
                          <a:spcPts val="300"/>
                        </a:spcBef>
                        <a:spcAft>
                          <a:spcPts val="0"/>
                        </a:spcAft>
                      </a:pPr>
                      <a:r>
                        <a:rPr lang="en-US" sz="1300" dirty="0">
                          <a:effectLst/>
                        </a:rPr>
                        <a:t>- Do you think that you may have an STI or likely to get an STI?</a:t>
                      </a:r>
                      <a:endParaRPr lang="en-US" sz="1300" dirty="0">
                        <a:effectLst/>
                        <a:latin typeface="Calibri" panose="020F0502020204030204" pitchFamily="34" charset="0"/>
                        <a:ea typeface="Calibri" panose="020F0502020204030204" pitchFamily="34" charset="0"/>
                        <a:cs typeface="Arial" panose="020B0604020202020204" pitchFamily="34" charset="0"/>
                      </a:endParaRPr>
                    </a:p>
                  </a:txBody>
                  <a:tcPr marL="58537" marR="58537" marT="0" marB="0"/>
                </a:tc>
                <a:extLst>
                  <a:ext uri="{0D108BD9-81ED-4DB2-BD59-A6C34878D82A}">
                    <a16:rowId xmlns:a16="http://schemas.microsoft.com/office/drawing/2014/main" val="3344326923"/>
                  </a:ext>
                </a:extLst>
              </a:tr>
              <a:tr h="870048">
                <a:tc>
                  <a:txBody>
                    <a:bodyPr/>
                    <a:lstStyle/>
                    <a:p>
                      <a:pPr marL="0" marR="0">
                        <a:lnSpc>
                          <a:spcPct val="107000"/>
                        </a:lnSpc>
                        <a:spcBef>
                          <a:spcPts val="300"/>
                        </a:spcBef>
                        <a:spcAft>
                          <a:spcPts val="0"/>
                        </a:spcAft>
                      </a:pPr>
                      <a:r>
                        <a:rPr lang="en-US" sz="1300" dirty="0">
                          <a:effectLst/>
                        </a:rPr>
                        <a:t>The pill</a:t>
                      </a:r>
                      <a:endParaRPr lang="en-US" sz="1300" dirty="0">
                        <a:effectLst/>
                        <a:latin typeface="Calibri" panose="020F0502020204030204" pitchFamily="34" charset="0"/>
                        <a:ea typeface="Calibri" panose="020F0502020204030204" pitchFamily="34" charset="0"/>
                        <a:cs typeface="Arial" panose="020B0604020202020204" pitchFamily="34" charset="0"/>
                      </a:endParaRPr>
                    </a:p>
                  </a:txBody>
                  <a:tcPr marL="58537" marR="58537" marT="0" marB="0"/>
                </a:tc>
                <a:tc>
                  <a:txBody>
                    <a:bodyPr/>
                    <a:lstStyle/>
                    <a:p>
                      <a:pPr marL="0" marR="0" indent="0">
                        <a:lnSpc>
                          <a:spcPct val="107000"/>
                        </a:lnSpc>
                        <a:spcBef>
                          <a:spcPts val="300"/>
                        </a:spcBef>
                        <a:spcAft>
                          <a:spcPts val="0"/>
                        </a:spcAft>
                        <a:buFontTx/>
                        <a:buNone/>
                      </a:pPr>
                      <a:r>
                        <a:rPr lang="en-US" sz="1300" dirty="0">
                          <a:effectLst/>
                        </a:rPr>
                        <a:t>- Does not leave any signs on the skin</a:t>
                      </a:r>
                    </a:p>
                    <a:p>
                      <a:pPr marL="0" marR="0" indent="0">
                        <a:lnSpc>
                          <a:spcPct val="107000"/>
                        </a:lnSpc>
                        <a:spcBef>
                          <a:spcPts val="300"/>
                        </a:spcBef>
                        <a:spcAft>
                          <a:spcPts val="0"/>
                        </a:spcAft>
                        <a:buFontTx/>
                        <a:buNone/>
                      </a:pPr>
                      <a:r>
                        <a:rPr lang="en-US" sz="1300" dirty="0">
                          <a:effectLst/>
                        </a:rPr>
                        <a:t>- Little effect on menstrual bleeding</a:t>
                      </a:r>
                      <a:endParaRPr lang="en-US" sz="1300" dirty="0">
                        <a:effectLst/>
                        <a:latin typeface="Calibri" panose="020F0502020204030204" pitchFamily="34" charset="0"/>
                        <a:ea typeface="Calibri" panose="020F0502020204030204" pitchFamily="34" charset="0"/>
                        <a:cs typeface="Arial" panose="020B0604020202020204" pitchFamily="34" charset="0"/>
                      </a:endParaRPr>
                    </a:p>
                  </a:txBody>
                  <a:tcPr marL="58537" marR="58537" marT="0" marB="0"/>
                </a:tc>
                <a:tc>
                  <a:txBody>
                    <a:bodyPr/>
                    <a:lstStyle/>
                    <a:p>
                      <a:pPr marL="0" marR="0">
                        <a:lnSpc>
                          <a:spcPct val="107000"/>
                        </a:lnSpc>
                        <a:spcBef>
                          <a:spcPts val="300"/>
                        </a:spcBef>
                        <a:spcAft>
                          <a:spcPts val="0"/>
                        </a:spcAft>
                      </a:pPr>
                      <a:r>
                        <a:rPr lang="en-US" sz="1300" dirty="0">
                          <a:effectLst/>
                        </a:rPr>
                        <a:t>- Must be taken every day </a:t>
                      </a:r>
                    </a:p>
                    <a:p>
                      <a:pPr marL="0" marR="0">
                        <a:lnSpc>
                          <a:spcPct val="107000"/>
                        </a:lnSpc>
                        <a:spcBef>
                          <a:spcPts val="300"/>
                        </a:spcBef>
                        <a:spcAft>
                          <a:spcPts val="0"/>
                        </a:spcAft>
                      </a:pPr>
                      <a:r>
                        <a:rPr lang="en-US" sz="1300" dirty="0">
                          <a:effectLst/>
                        </a:rPr>
                        <a:t>- Pills/packaging must be kept in a safe place</a:t>
                      </a:r>
                      <a:endParaRPr lang="en-US" sz="1300" dirty="0">
                        <a:effectLst/>
                        <a:latin typeface="Calibri" panose="020F0502020204030204" pitchFamily="34" charset="0"/>
                        <a:ea typeface="Calibri" panose="020F0502020204030204" pitchFamily="34" charset="0"/>
                        <a:cs typeface="Arial" panose="020B0604020202020204" pitchFamily="34" charset="0"/>
                      </a:endParaRPr>
                    </a:p>
                  </a:txBody>
                  <a:tcPr marL="58537" marR="58537" marT="0" marB="0"/>
                </a:tc>
                <a:tc>
                  <a:txBody>
                    <a:bodyPr/>
                    <a:lstStyle/>
                    <a:p>
                      <a:pPr marL="0" marR="0">
                        <a:lnSpc>
                          <a:spcPct val="107000"/>
                        </a:lnSpc>
                        <a:spcBef>
                          <a:spcPts val="300"/>
                        </a:spcBef>
                        <a:spcAft>
                          <a:spcPts val="0"/>
                        </a:spcAft>
                      </a:pPr>
                      <a:r>
                        <a:rPr lang="en-US" sz="1300" dirty="0">
                          <a:effectLst/>
                        </a:rPr>
                        <a:t>- Do you have a safe place to keep the pills?</a:t>
                      </a:r>
                    </a:p>
                  </a:txBody>
                  <a:tcPr marL="58537" marR="58537" marT="0" marB="0"/>
                </a:tc>
                <a:extLst>
                  <a:ext uri="{0D108BD9-81ED-4DB2-BD59-A6C34878D82A}">
                    <a16:rowId xmlns:a16="http://schemas.microsoft.com/office/drawing/2014/main" val="1452467925"/>
                  </a:ext>
                </a:extLst>
              </a:tr>
            </a:tbl>
          </a:graphicData>
        </a:graphic>
      </p:graphicFrame>
      <p:sp>
        <p:nvSpPr>
          <p:cNvPr id="5" name="Footer Placeholder 3">
            <a:extLst>
              <a:ext uri="{FF2B5EF4-FFF2-40B4-BE49-F238E27FC236}">
                <a16:creationId xmlns:a16="http://schemas.microsoft.com/office/drawing/2014/main" id="{86BFAEA7-ED95-B04A-84AF-1E3E4E9B507D}"/>
              </a:ext>
            </a:extLst>
          </p:cNvPr>
          <p:cNvSpPr>
            <a:spLocks noGrp="1"/>
          </p:cNvSpPr>
          <p:nvPr>
            <p:ph type="ftr" sz="quarter" idx="11"/>
          </p:nvPr>
        </p:nvSpPr>
        <p:spPr>
          <a:xfrm>
            <a:off x="1319058" y="6266656"/>
            <a:ext cx="7039141" cy="544513"/>
          </a:xfrm>
        </p:spPr>
        <p:txBody>
          <a:bodyPr/>
          <a:lstStyle/>
          <a:p>
            <a:r>
              <a:rPr lang="en-GB" dirty="0"/>
              <a:t>Caring for women subjected to violence: A WHO curriculum for training health-care providers</a:t>
            </a:r>
            <a:br>
              <a:rPr lang="en-GB" dirty="0"/>
            </a:br>
            <a:r>
              <a:rPr lang="en-GB" dirty="0">
                <a:solidFill>
                  <a:srgbClr val="F57D22"/>
                </a:solidFill>
              </a:rPr>
              <a:t>Session 13: Addressing family planning and HIV disclosure for women subjected to violence (supplemental)</a:t>
            </a:r>
          </a:p>
        </p:txBody>
      </p:sp>
      <p:sp>
        <p:nvSpPr>
          <p:cNvPr id="3" name="Slide Number Placeholder 2">
            <a:extLst>
              <a:ext uri="{FF2B5EF4-FFF2-40B4-BE49-F238E27FC236}">
                <a16:creationId xmlns:a16="http://schemas.microsoft.com/office/drawing/2014/main" id="{28787D4D-70CE-CB4E-A7E1-87649D663ACA}"/>
              </a:ext>
            </a:extLst>
          </p:cNvPr>
          <p:cNvSpPr>
            <a:spLocks noGrp="1"/>
          </p:cNvSpPr>
          <p:nvPr>
            <p:ph type="sldNum" sz="quarter" idx="12"/>
          </p:nvPr>
        </p:nvSpPr>
        <p:spPr/>
        <p:txBody>
          <a:bodyPr/>
          <a:lstStyle/>
          <a:p>
            <a:fld id="{2D8ED6E9-3817-564D-8B05-0796ED399B7D}" type="slidenum">
              <a:rPr lang="de-DE" smtClean="0"/>
              <a:t>6</a:t>
            </a:fld>
            <a:endParaRPr lang="de-DE"/>
          </a:p>
        </p:txBody>
      </p:sp>
    </p:spTree>
    <p:extLst>
      <p:ext uri="{BB962C8B-B14F-4D97-AF65-F5344CB8AC3E}">
        <p14:creationId xmlns:p14="http://schemas.microsoft.com/office/powerpoint/2010/main" val="42581976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683C73-6D3C-41E7-BF12-62326CAFCB0D}"/>
              </a:ext>
            </a:extLst>
          </p:cNvPr>
          <p:cNvSpPr>
            <a:spLocks noGrp="1"/>
          </p:cNvSpPr>
          <p:nvPr>
            <p:ph type="title"/>
          </p:nvPr>
        </p:nvSpPr>
        <p:spPr>
          <a:xfrm>
            <a:off x="628650" y="275433"/>
            <a:ext cx="7886700" cy="1325563"/>
          </a:xfrm>
        </p:spPr>
        <p:txBody>
          <a:bodyPr>
            <a:normAutofit/>
          </a:bodyPr>
          <a:lstStyle/>
          <a:p>
            <a:pPr marL="355600" indent="-355600">
              <a:spcBef>
                <a:spcPts val="600"/>
              </a:spcBef>
              <a:spcAft>
                <a:spcPts val="600"/>
              </a:spcAft>
            </a:pPr>
            <a:r>
              <a:rPr lang="en-US" b="1" dirty="0">
                <a:solidFill>
                  <a:schemeClr val="accent2"/>
                </a:solidFill>
              </a:rPr>
              <a:t>HIV testing in the context of </a:t>
            </a:r>
            <a:br>
              <a:rPr lang="en-US" b="1" dirty="0">
                <a:solidFill>
                  <a:schemeClr val="accent2"/>
                </a:solidFill>
              </a:rPr>
            </a:br>
            <a:r>
              <a:rPr lang="en-US" b="1" dirty="0">
                <a:solidFill>
                  <a:schemeClr val="accent2"/>
                </a:solidFill>
              </a:rPr>
              <a:t>violence against women</a:t>
            </a:r>
          </a:p>
        </p:txBody>
      </p:sp>
      <p:sp>
        <p:nvSpPr>
          <p:cNvPr id="5" name="Slide Number Placeholder 4">
            <a:extLst>
              <a:ext uri="{FF2B5EF4-FFF2-40B4-BE49-F238E27FC236}">
                <a16:creationId xmlns:a16="http://schemas.microsoft.com/office/drawing/2014/main" id="{CF332F2E-8587-4993-BC48-DC42198CEBBD}"/>
              </a:ext>
            </a:extLst>
          </p:cNvPr>
          <p:cNvSpPr>
            <a:spLocks noGrp="1"/>
          </p:cNvSpPr>
          <p:nvPr>
            <p:ph type="sldNum" sz="quarter" idx="12"/>
          </p:nvPr>
        </p:nvSpPr>
        <p:spPr/>
        <p:txBody>
          <a:bodyPr/>
          <a:lstStyle/>
          <a:p>
            <a:fld id="{FA49274C-F624-4622-A71F-92AA30B6C6C1}" type="slidenum">
              <a:rPr lang="en-GB" smtClean="0"/>
              <a:pPr/>
              <a:t>7</a:t>
            </a:fld>
            <a:endParaRPr lang="en-GB"/>
          </a:p>
        </p:txBody>
      </p:sp>
      <p:sp>
        <p:nvSpPr>
          <p:cNvPr id="7" name="Footer Placeholder 3">
            <a:extLst>
              <a:ext uri="{FF2B5EF4-FFF2-40B4-BE49-F238E27FC236}">
                <a16:creationId xmlns:a16="http://schemas.microsoft.com/office/drawing/2014/main" id="{02F71B90-7230-E94E-827D-41D1ADB4691C}"/>
              </a:ext>
            </a:extLst>
          </p:cNvPr>
          <p:cNvSpPr>
            <a:spLocks noGrp="1"/>
          </p:cNvSpPr>
          <p:nvPr>
            <p:ph type="ftr" sz="quarter" idx="11"/>
          </p:nvPr>
        </p:nvSpPr>
        <p:spPr>
          <a:xfrm>
            <a:off x="1319058" y="6266656"/>
            <a:ext cx="7039141" cy="544513"/>
          </a:xfrm>
        </p:spPr>
        <p:txBody>
          <a:bodyPr/>
          <a:lstStyle/>
          <a:p>
            <a:r>
              <a:rPr lang="en-GB" dirty="0"/>
              <a:t>Caring for women subjected to violence: A WHO curriculum for training health-care providers</a:t>
            </a:r>
            <a:br>
              <a:rPr lang="en-GB" dirty="0"/>
            </a:br>
            <a:r>
              <a:rPr lang="en-GB" dirty="0">
                <a:solidFill>
                  <a:srgbClr val="F57D22"/>
                </a:solidFill>
              </a:rPr>
              <a:t>Session 13: Addressing family planning and HIV disclosure for women subjected to violence (supplemental)</a:t>
            </a:r>
          </a:p>
        </p:txBody>
      </p:sp>
      <p:graphicFrame>
        <p:nvGraphicFramePr>
          <p:cNvPr id="9" name="Diagram 8">
            <a:extLst>
              <a:ext uri="{FF2B5EF4-FFF2-40B4-BE49-F238E27FC236}">
                <a16:creationId xmlns:a16="http://schemas.microsoft.com/office/drawing/2014/main" id="{9DF83F67-8A11-404D-9297-30467E5925ED}"/>
              </a:ext>
            </a:extLst>
          </p:cNvPr>
          <p:cNvGraphicFramePr/>
          <p:nvPr>
            <p:extLst>
              <p:ext uri="{D42A27DB-BD31-4B8C-83A1-F6EECF244321}">
                <p14:modId xmlns:p14="http://schemas.microsoft.com/office/powerpoint/2010/main" val="4004586265"/>
              </p:ext>
            </p:extLst>
          </p:nvPr>
        </p:nvGraphicFramePr>
        <p:xfrm>
          <a:off x="-437322" y="2597427"/>
          <a:ext cx="4742695" cy="318791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Title 1">
            <a:extLst>
              <a:ext uri="{FF2B5EF4-FFF2-40B4-BE49-F238E27FC236}">
                <a16:creationId xmlns:a16="http://schemas.microsoft.com/office/drawing/2014/main" id="{8E8EFFFB-E501-BF43-8D82-348678306A40}"/>
              </a:ext>
            </a:extLst>
          </p:cNvPr>
          <p:cNvSpPr txBox="1">
            <a:spLocks/>
          </p:cNvSpPr>
          <p:nvPr/>
        </p:nvSpPr>
        <p:spPr>
          <a:xfrm>
            <a:off x="733670" y="1511676"/>
            <a:ext cx="2667337" cy="132556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400" b="1" kern="1200">
                <a:solidFill>
                  <a:srgbClr val="0366B3"/>
                </a:solidFill>
                <a:latin typeface="+mn-lt"/>
                <a:ea typeface="+mj-ea"/>
                <a:cs typeface="+mj-cs"/>
              </a:defRPr>
            </a:lvl1pPr>
          </a:lstStyle>
          <a:p>
            <a:pPr marL="355600" indent="-355600">
              <a:spcBef>
                <a:spcPts val="600"/>
              </a:spcBef>
              <a:spcAft>
                <a:spcPts val="600"/>
              </a:spcAft>
            </a:pPr>
            <a:r>
              <a:rPr lang="en-US" sz="3200" dirty="0">
                <a:solidFill>
                  <a:schemeClr val="tx1"/>
                </a:solidFill>
              </a:rPr>
              <a:t>Links between</a:t>
            </a:r>
            <a:br>
              <a:rPr lang="en-US" sz="3200" dirty="0">
                <a:solidFill>
                  <a:schemeClr val="tx1"/>
                </a:solidFill>
              </a:rPr>
            </a:br>
            <a:r>
              <a:rPr lang="en-US" sz="3200" dirty="0">
                <a:solidFill>
                  <a:schemeClr val="tx1"/>
                </a:solidFill>
              </a:rPr>
              <a:t>IPV and HIV</a:t>
            </a:r>
          </a:p>
        </p:txBody>
      </p:sp>
      <p:sp>
        <p:nvSpPr>
          <p:cNvPr id="4" name="TextBox 3">
            <a:extLst>
              <a:ext uri="{FF2B5EF4-FFF2-40B4-BE49-F238E27FC236}">
                <a16:creationId xmlns:a16="http://schemas.microsoft.com/office/drawing/2014/main" id="{E74E7624-5656-0849-8DC7-11D2CB12A4B5}"/>
              </a:ext>
            </a:extLst>
          </p:cNvPr>
          <p:cNvSpPr txBox="1"/>
          <p:nvPr/>
        </p:nvSpPr>
        <p:spPr>
          <a:xfrm>
            <a:off x="3772655" y="1808687"/>
            <a:ext cx="4914146" cy="3539430"/>
          </a:xfrm>
          <a:prstGeom prst="rect">
            <a:avLst/>
          </a:prstGeom>
          <a:noFill/>
        </p:spPr>
        <p:txBody>
          <a:bodyPr wrap="square" numCol="2" rtlCol="0">
            <a:spAutoFit/>
          </a:bodyPr>
          <a:lstStyle/>
          <a:p>
            <a:r>
              <a:rPr lang="en-US" sz="2400" b="1" dirty="0"/>
              <a:t>Benefits</a:t>
            </a:r>
          </a:p>
          <a:p>
            <a:pPr marL="171450" indent="-171450">
              <a:buFontTx/>
              <a:buChar char="-"/>
            </a:pPr>
            <a:r>
              <a:rPr lang="en-US" sz="2000" dirty="0"/>
              <a:t>Increased social support </a:t>
            </a:r>
          </a:p>
          <a:p>
            <a:pPr marL="171450" indent="-171450">
              <a:buFontTx/>
              <a:buChar char="-"/>
            </a:pPr>
            <a:r>
              <a:rPr lang="en-US" sz="2000" dirty="0"/>
              <a:t>Increase access care and treatment </a:t>
            </a:r>
          </a:p>
          <a:p>
            <a:pPr marL="171450" indent="-171450">
              <a:buFontTx/>
              <a:buChar char="-"/>
            </a:pPr>
            <a:r>
              <a:rPr lang="en-US" sz="2000" dirty="0"/>
              <a:t>also encourage partner-testing </a:t>
            </a:r>
            <a:r>
              <a:rPr lang="en-US" sz="2000" dirty="0">
                <a:sym typeface="Wingdings" pitchFamily="2" charset="2"/>
              </a:rPr>
              <a:t> safer sex and condom use, </a:t>
            </a:r>
            <a:r>
              <a:rPr lang="en-US" sz="2000" dirty="0" err="1">
                <a:sym typeface="Wingdings" pitchFamily="2" charset="2"/>
              </a:rPr>
              <a:t>PreP</a:t>
            </a:r>
            <a:endParaRPr lang="en-US" sz="2000" dirty="0">
              <a:sym typeface="Wingdings" pitchFamily="2" charset="2"/>
            </a:endParaRPr>
          </a:p>
          <a:p>
            <a:pPr marL="171450" indent="-171450">
              <a:buFontTx/>
              <a:buChar char="-"/>
            </a:pPr>
            <a:r>
              <a:rPr lang="en-US" sz="2000" dirty="0">
                <a:sym typeface="Wingdings" pitchFamily="2" charset="2"/>
              </a:rPr>
              <a:t>Increase women to seek services for kid</a:t>
            </a:r>
          </a:p>
          <a:p>
            <a:r>
              <a:rPr lang="en-US" sz="2400" b="1" dirty="0">
                <a:sym typeface="Wingdings" pitchFamily="2" charset="2"/>
              </a:rPr>
              <a:t>Risks</a:t>
            </a:r>
          </a:p>
          <a:p>
            <a:pPr marL="171450" indent="-171450">
              <a:buFontTx/>
              <a:buChar char="-"/>
            </a:pPr>
            <a:r>
              <a:rPr lang="en-US" sz="2000" dirty="0">
                <a:sym typeface="Wingdings" pitchFamily="2" charset="2"/>
              </a:rPr>
              <a:t>Some women in violence, risk for lives</a:t>
            </a:r>
          </a:p>
          <a:p>
            <a:pPr marL="171450" indent="-171450">
              <a:buFontTx/>
              <a:buChar char="-"/>
            </a:pPr>
            <a:r>
              <a:rPr lang="en-US" sz="2000" dirty="0">
                <a:sym typeface="Wingdings" pitchFamily="2" charset="2"/>
              </a:rPr>
              <a:t>Loss of trust</a:t>
            </a:r>
          </a:p>
          <a:p>
            <a:pPr marL="171450" indent="-171450">
              <a:buFontTx/>
              <a:buChar char="-"/>
            </a:pPr>
            <a:r>
              <a:rPr lang="en-US" sz="2000" dirty="0">
                <a:sym typeface="Wingdings" pitchFamily="2" charset="2"/>
              </a:rPr>
              <a:t>Physical, emotional or sexual violence</a:t>
            </a:r>
          </a:p>
          <a:p>
            <a:pPr marL="171450" indent="-171450">
              <a:buFontTx/>
              <a:buChar char="-"/>
            </a:pPr>
            <a:r>
              <a:rPr lang="en-US" sz="2000" dirty="0">
                <a:sym typeface="Wingdings" pitchFamily="2" charset="2"/>
              </a:rPr>
              <a:t>Thrown out of house, loss of kids, jobs</a:t>
            </a:r>
          </a:p>
          <a:p>
            <a:pPr marL="171450" indent="-171450">
              <a:buFontTx/>
              <a:buChar char="-"/>
            </a:pPr>
            <a:r>
              <a:rPr lang="en-US" sz="2000" dirty="0">
                <a:sym typeface="Wingdings" pitchFamily="2" charset="2"/>
              </a:rPr>
              <a:t>Stigma</a:t>
            </a:r>
          </a:p>
        </p:txBody>
      </p:sp>
    </p:spTree>
    <p:extLst>
      <p:ext uri="{BB962C8B-B14F-4D97-AF65-F5344CB8AC3E}">
        <p14:creationId xmlns:p14="http://schemas.microsoft.com/office/powerpoint/2010/main" val="11569557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49" y="226043"/>
            <a:ext cx="7886700" cy="1325563"/>
          </a:xfrm>
        </p:spPr>
        <p:txBody>
          <a:bodyPr>
            <a:normAutofit/>
          </a:bodyPr>
          <a:lstStyle/>
          <a:p>
            <a:pPr marL="355600" indent="-355600">
              <a:spcBef>
                <a:spcPts val="600"/>
              </a:spcBef>
              <a:spcAft>
                <a:spcPts val="600"/>
              </a:spcAft>
            </a:pPr>
            <a:r>
              <a:rPr lang="en-US" b="1" dirty="0">
                <a:solidFill>
                  <a:srgbClr val="0070C0"/>
                </a:solidFill>
              </a:rPr>
              <a:t>HIV disclosure: Is there </a:t>
            </a:r>
            <a:r>
              <a:rPr lang="en-US" b="1" dirty="0">
                <a:solidFill>
                  <a:schemeClr val="accent2"/>
                </a:solidFill>
              </a:rPr>
              <a:t>potential</a:t>
            </a:r>
            <a:r>
              <a:rPr lang="en-US" b="1" dirty="0">
                <a:solidFill>
                  <a:srgbClr val="0070C0"/>
                </a:solidFill>
              </a:rPr>
              <a:t> for violence? </a:t>
            </a:r>
          </a:p>
        </p:txBody>
      </p:sp>
      <p:sp>
        <p:nvSpPr>
          <p:cNvPr id="7" name="Oval 6">
            <a:extLst>
              <a:ext uri="{FF2B5EF4-FFF2-40B4-BE49-F238E27FC236}">
                <a16:creationId xmlns:a16="http://schemas.microsoft.com/office/drawing/2014/main" id="{1C556EAB-BC21-4F8F-B52C-89FEB4AEF651}"/>
              </a:ext>
            </a:extLst>
          </p:cNvPr>
          <p:cNvSpPr/>
          <p:nvPr/>
        </p:nvSpPr>
        <p:spPr>
          <a:xfrm rot="1294966">
            <a:off x="7049634" y="1458113"/>
            <a:ext cx="1754318" cy="731059"/>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Job aid</a:t>
            </a:r>
          </a:p>
        </p:txBody>
      </p:sp>
      <p:sp>
        <p:nvSpPr>
          <p:cNvPr id="8" name="Footer Placeholder 3">
            <a:extLst>
              <a:ext uri="{FF2B5EF4-FFF2-40B4-BE49-F238E27FC236}">
                <a16:creationId xmlns:a16="http://schemas.microsoft.com/office/drawing/2014/main" id="{C2523D9D-D972-264A-AC26-EFC8B05E0A0F}"/>
              </a:ext>
            </a:extLst>
          </p:cNvPr>
          <p:cNvSpPr>
            <a:spLocks noGrp="1"/>
          </p:cNvSpPr>
          <p:nvPr>
            <p:ph type="ftr" sz="quarter" idx="11"/>
          </p:nvPr>
        </p:nvSpPr>
        <p:spPr>
          <a:xfrm>
            <a:off x="1319058" y="6266656"/>
            <a:ext cx="7039141" cy="544513"/>
          </a:xfrm>
        </p:spPr>
        <p:txBody>
          <a:bodyPr/>
          <a:lstStyle/>
          <a:p>
            <a:r>
              <a:rPr lang="en-GB" dirty="0"/>
              <a:t>Caring for women subjected to violence: A WHO curriculum for training health-care providers</a:t>
            </a:r>
            <a:br>
              <a:rPr lang="en-GB" dirty="0"/>
            </a:br>
            <a:r>
              <a:rPr lang="en-GB" dirty="0">
                <a:solidFill>
                  <a:srgbClr val="F57D22"/>
                </a:solidFill>
              </a:rPr>
              <a:t>Session 13: Addressing family planning and HIV disclosure for women subjected to violence (supplemental)</a:t>
            </a:r>
          </a:p>
        </p:txBody>
      </p:sp>
      <p:sp>
        <p:nvSpPr>
          <p:cNvPr id="4" name="Slide Number Placeholder 3">
            <a:extLst>
              <a:ext uri="{FF2B5EF4-FFF2-40B4-BE49-F238E27FC236}">
                <a16:creationId xmlns:a16="http://schemas.microsoft.com/office/drawing/2014/main" id="{2E3EED35-27E3-5049-B5AF-F0F90429F941}"/>
              </a:ext>
            </a:extLst>
          </p:cNvPr>
          <p:cNvSpPr>
            <a:spLocks noGrp="1"/>
          </p:cNvSpPr>
          <p:nvPr>
            <p:ph type="sldNum" sz="quarter" idx="12"/>
          </p:nvPr>
        </p:nvSpPr>
        <p:spPr/>
        <p:txBody>
          <a:bodyPr/>
          <a:lstStyle/>
          <a:p>
            <a:fld id="{2D8ED6E9-3817-564D-8B05-0796ED399B7D}" type="slidenum">
              <a:rPr lang="de-DE" smtClean="0"/>
              <a:t>8</a:t>
            </a:fld>
            <a:endParaRPr lang="de-DE"/>
          </a:p>
        </p:txBody>
      </p:sp>
      <p:pic>
        <p:nvPicPr>
          <p:cNvPr id="10" name="Picture 9">
            <a:extLst>
              <a:ext uri="{FF2B5EF4-FFF2-40B4-BE49-F238E27FC236}">
                <a16:creationId xmlns:a16="http://schemas.microsoft.com/office/drawing/2014/main" id="{1583DD31-4B06-EB42-8D31-0AAB1C13AD39}"/>
              </a:ext>
            </a:extLst>
          </p:cNvPr>
          <p:cNvPicPr>
            <a:picLocks noChangeAspect="1"/>
          </p:cNvPicPr>
          <p:nvPr/>
        </p:nvPicPr>
        <p:blipFill>
          <a:blip r:embed="rId3"/>
          <a:stretch>
            <a:fillRect/>
          </a:stretch>
        </p:blipFill>
        <p:spPr>
          <a:xfrm>
            <a:off x="1502210" y="1355966"/>
            <a:ext cx="6139578" cy="5182946"/>
          </a:xfrm>
          <a:prstGeom prst="rect">
            <a:avLst/>
          </a:prstGeom>
        </p:spPr>
      </p:pic>
      <p:pic>
        <p:nvPicPr>
          <p:cNvPr id="12" name="Picture 11" descr="A screenshot of a cell phone&#10;&#10;Description automatically generated">
            <a:extLst>
              <a:ext uri="{FF2B5EF4-FFF2-40B4-BE49-F238E27FC236}">
                <a16:creationId xmlns:a16="http://schemas.microsoft.com/office/drawing/2014/main" id="{63643421-210B-DB44-9EC5-74567B811D07}"/>
              </a:ext>
            </a:extLst>
          </p:cNvPr>
          <p:cNvPicPr>
            <a:picLocks noChangeAspect="1"/>
          </p:cNvPicPr>
          <p:nvPr/>
        </p:nvPicPr>
        <p:blipFill rotWithShape="1">
          <a:blip r:embed="rId4"/>
          <a:srcRect l="55490" t="39090"/>
          <a:stretch/>
        </p:blipFill>
        <p:spPr>
          <a:xfrm>
            <a:off x="10210851" y="2005096"/>
            <a:ext cx="4069975" cy="3884686"/>
          </a:xfrm>
          <a:prstGeom prst="rect">
            <a:avLst/>
          </a:prstGeom>
        </p:spPr>
      </p:pic>
      <p:sp>
        <p:nvSpPr>
          <p:cNvPr id="13" name="Title 1">
            <a:extLst>
              <a:ext uri="{FF2B5EF4-FFF2-40B4-BE49-F238E27FC236}">
                <a16:creationId xmlns:a16="http://schemas.microsoft.com/office/drawing/2014/main" id="{BA4955C9-B397-0C4F-B939-4956EE533401}"/>
              </a:ext>
            </a:extLst>
          </p:cNvPr>
          <p:cNvSpPr txBox="1">
            <a:spLocks/>
          </p:cNvSpPr>
          <p:nvPr/>
        </p:nvSpPr>
        <p:spPr>
          <a:xfrm rot="16200000">
            <a:off x="-2342232" y="2970667"/>
            <a:ext cx="5997017" cy="1325563"/>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4400" b="1" kern="1200">
                <a:solidFill>
                  <a:srgbClr val="0366B3"/>
                </a:solidFill>
                <a:latin typeface="+mn-lt"/>
                <a:ea typeface="+mj-ea"/>
                <a:cs typeface="+mj-cs"/>
              </a:defRPr>
            </a:lvl1pPr>
          </a:lstStyle>
          <a:p>
            <a:pPr marL="355600" indent="-355600">
              <a:spcBef>
                <a:spcPts val="600"/>
              </a:spcBef>
              <a:spcAft>
                <a:spcPts val="600"/>
              </a:spcAft>
            </a:pPr>
            <a:r>
              <a:rPr lang="en-US" sz="2800" dirty="0">
                <a:solidFill>
                  <a:srgbClr val="0070C0"/>
                </a:solidFill>
              </a:rPr>
              <a:t>SOP for safe HIV disclosure counselling in the context of violence</a:t>
            </a:r>
          </a:p>
        </p:txBody>
      </p:sp>
    </p:spTree>
    <p:extLst>
      <p:ext uri="{BB962C8B-B14F-4D97-AF65-F5344CB8AC3E}">
        <p14:creationId xmlns:p14="http://schemas.microsoft.com/office/powerpoint/2010/main" val="1340980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49" y="61119"/>
            <a:ext cx="7886700" cy="1325563"/>
          </a:xfrm>
        </p:spPr>
        <p:txBody>
          <a:bodyPr>
            <a:normAutofit/>
          </a:bodyPr>
          <a:lstStyle/>
          <a:p>
            <a:pPr marL="355600" indent="-355600">
              <a:spcBef>
                <a:spcPts val="600"/>
              </a:spcBef>
              <a:spcAft>
                <a:spcPts val="600"/>
              </a:spcAft>
            </a:pPr>
            <a:r>
              <a:rPr lang="en-US" b="1" dirty="0">
                <a:solidFill>
                  <a:schemeClr val="accent2"/>
                </a:solidFill>
              </a:rPr>
              <a:t>Planning for safer HIV disclosure</a:t>
            </a:r>
          </a:p>
        </p:txBody>
      </p:sp>
      <p:sp>
        <p:nvSpPr>
          <p:cNvPr id="3" name="Subtitle 2"/>
          <p:cNvSpPr>
            <a:spLocks noGrp="1"/>
          </p:cNvSpPr>
          <p:nvPr>
            <p:ph idx="1"/>
          </p:nvPr>
        </p:nvSpPr>
        <p:spPr>
          <a:xfrm>
            <a:off x="371480" y="1316524"/>
            <a:ext cx="8401039" cy="4351338"/>
          </a:xfrm>
        </p:spPr>
        <p:txBody>
          <a:bodyPr lIns="90000">
            <a:noAutofit/>
          </a:bodyPr>
          <a:lstStyle/>
          <a:p>
            <a:pPr algn="l"/>
            <a:r>
              <a:rPr lang="en-US" sz="2200" b="1" i="1" dirty="0">
                <a:solidFill>
                  <a:schemeClr val="tx1"/>
                </a:solidFill>
              </a:rPr>
              <a:t>Timing:</a:t>
            </a:r>
            <a:r>
              <a:rPr lang="en-US" sz="2200" dirty="0">
                <a:solidFill>
                  <a:schemeClr val="tx1"/>
                </a:solidFill>
              </a:rPr>
              <a:t> Discuss a suitable time – when partner is not tired, under the influence of alcohol or other substances or stressed for other reasons.  </a:t>
            </a:r>
            <a:endParaRPr lang="en-US" sz="2200" b="1" i="1" dirty="0">
              <a:solidFill>
                <a:schemeClr val="tx1"/>
              </a:solidFill>
            </a:endParaRPr>
          </a:p>
          <a:p>
            <a:pPr algn="l"/>
            <a:r>
              <a:rPr lang="en-US" sz="2200" b="1" i="1" spc="-30" dirty="0">
                <a:solidFill>
                  <a:schemeClr val="tx1"/>
                </a:solidFill>
              </a:rPr>
              <a:t>Place:</a:t>
            </a:r>
            <a:r>
              <a:rPr lang="en-US" sz="2200" spc="-30" dirty="0">
                <a:solidFill>
                  <a:schemeClr val="tx1"/>
                </a:solidFill>
              </a:rPr>
              <a:t> Discuss finding a place that gives privacy but other adults are close by.  </a:t>
            </a:r>
            <a:endParaRPr lang="en-US" sz="2200" b="1" i="1" spc="-30" dirty="0">
              <a:solidFill>
                <a:schemeClr val="tx1"/>
              </a:solidFill>
            </a:endParaRPr>
          </a:p>
          <a:p>
            <a:pPr algn="l"/>
            <a:r>
              <a:rPr lang="en-US" sz="2200" b="1" i="1" dirty="0">
                <a:solidFill>
                  <a:schemeClr val="tx1"/>
                </a:solidFill>
              </a:rPr>
              <a:t>Should others be present?</a:t>
            </a:r>
            <a:r>
              <a:rPr lang="en-US" sz="2200" dirty="0">
                <a:solidFill>
                  <a:schemeClr val="tx1"/>
                </a:solidFill>
              </a:rPr>
              <a:t> </a:t>
            </a:r>
          </a:p>
          <a:p>
            <a:pPr marL="342900" indent="-342900" algn="l">
              <a:buFont typeface="Arial" panose="020B0604020202020204" pitchFamily="34" charset="0"/>
              <a:buChar char="•"/>
            </a:pPr>
            <a:r>
              <a:rPr lang="en-US" sz="2200" dirty="0">
                <a:solidFill>
                  <a:schemeClr val="tx1"/>
                </a:solidFill>
              </a:rPr>
              <a:t>In some cases having another adult present can be crucial</a:t>
            </a:r>
          </a:p>
          <a:p>
            <a:pPr marL="342900" indent="-342900" algn="l">
              <a:buFont typeface="Arial" panose="020B0604020202020204" pitchFamily="34" charset="0"/>
              <a:buChar char="•"/>
            </a:pPr>
            <a:r>
              <a:rPr lang="en-US" sz="2200" dirty="0">
                <a:solidFill>
                  <a:schemeClr val="tx1"/>
                </a:solidFill>
              </a:rPr>
              <a:t>Should be someone the woman trusts and who knows her HIV status</a:t>
            </a:r>
          </a:p>
          <a:p>
            <a:pPr marL="342900" indent="-342900" algn="l">
              <a:buFont typeface="Arial" panose="020B0604020202020204" pitchFamily="34" charset="0"/>
              <a:buChar char="•"/>
            </a:pPr>
            <a:r>
              <a:rPr lang="en-US" sz="2200" dirty="0">
                <a:solidFill>
                  <a:schemeClr val="tx1"/>
                </a:solidFill>
              </a:rPr>
              <a:t>This person’s role should be to support the woman, observing/listening only. But if tension builds, this person can try to calm the tension and, if necessary, to help the woman leave.  </a:t>
            </a:r>
          </a:p>
          <a:p>
            <a:pPr marL="342900" indent="-342900" algn="l">
              <a:buFont typeface="Arial" panose="020B0604020202020204" pitchFamily="34" charset="0"/>
              <a:buChar char="•"/>
            </a:pPr>
            <a:r>
              <a:rPr lang="en-US" sz="2200" dirty="0">
                <a:solidFill>
                  <a:schemeClr val="tx1"/>
                </a:solidFill>
              </a:rPr>
              <a:t>Overhearing disclosure may be traumatic for the children. Finding a space to talk without the children is important.  </a:t>
            </a:r>
          </a:p>
          <a:p>
            <a:pPr marL="0" indent="0" algn="ctr">
              <a:buNone/>
            </a:pPr>
            <a:r>
              <a:rPr lang="en-US" sz="2000" dirty="0">
                <a:solidFill>
                  <a:schemeClr val="tx1"/>
                </a:solidFill>
              </a:rPr>
              <a:t>– continued –</a:t>
            </a:r>
            <a:endParaRPr lang="en-GB" sz="2000" dirty="0">
              <a:solidFill>
                <a:schemeClr val="tx1"/>
              </a:solidFill>
            </a:endParaRPr>
          </a:p>
        </p:txBody>
      </p:sp>
      <p:sp>
        <p:nvSpPr>
          <p:cNvPr id="6" name="Footer Placeholder 3">
            <a:extLst>
              <a:ext uri="{FF2B5EF4-FFF2-40B4-BE49-F238E27FC236}">
                <a16:creationId xmlns:a16="http://schemas.microsoft.com/office/drawing/2014/main" id="{D704DD17-1D16-E24D-AEF4-86248AC29A9C}"/>
              </a:ext>
            </a:extLst>
          </p:cNvPr>
          <p:cNvSpPr>
            <a:spLocks noGrp="1"/>
          </p:cNvSpPr>
          <p:nvPr>
            <p:ph type="ftr" sz="quarter" idx="11"/>
          </p:nvPr>
        </p:nvSpPr>
        <p:spPr>
          <a:xfrm>
            <a:off x="1319058" y="6266656"/>
            <a:ext cx="7039141" cy="544513"/>
          </a:xfrm>
        </p:spPr>
        <p:txBody>
          <a:bodyPr/>
          <a:lstStyle/>
          <a:p>
            <a:r>
              <a:rPr lang="en-GB" dirty="0"/>
              <a:t>Caring for women subjected to violence: A WHO curriculum for training health-care providers</a:t>
            </a:r>
            <a:br>
              <a:rPr lang="en-GB" dirty="0"/>
            </a:br>
            <a:r>
              <a:rPr lang="en-GB" dirty="0">
                <a:solidFill>
                  <a:srgbClr val="F57D22"/>
                </a:solidFill>
              </a:rPr>
              <a:t>Session 13: Addressing family planning and HIV disclosure for women subjected to violence (supplemental)</a:t>
            </a:r>
          </a:p>
        </p:txBody>
      </p:sp>
      <p:sp>
        <p:nvSpPr>
          <p:cNvPr id="4" name="Slide Number Placeholder 3">
            <a:extLst>
              <a:ext uri="{FF2B5EF4-FFF2-40B4-BE49-F238E27FC236}">
                <a16:creationId xmlns:a16="http://schemas.microsoft.com/office/drawing/2014/main" id="{429CE837-F647-BB4C-B971-C4902D632BC0}"/>
              </a:ext>
            </a:extLst>
          </p:cNvPr>
          <p:cNvSpPr>
            <a:spLocks noGrp="1"/>
          </p:cNvSpPr>
          <p:nvPr>
            <p:ph type="sldNum" sz="quarter" idx="12"/>
          </p:nvPr>
        </p:nvSpPr>
        <p:spPr/>
        <p:txBody>
          <a:bodyPr/>
          <a:lstStyle/>
          <a:p>
            <a:fld id="{2D8ED6E9-3817-564D-8B05-0796ED399B7D}" type="slidenum">
              <a:rPr lang="de-DE" smtClean="0"/>
              <a:t>9</a:t>
            </a:fld>
            <a:endParaRPr lang="de-DE"/>
          </a:p>
        </p:txBody>
      </p:sp>
    </p:spTree>
    <p:extLst>
      <p:ext uri="{BB962C8B-B14F-4D97-AF65-F5344CB8AC3E}">
        <p14:creationId xmlns:p14="http://schemas.microsoft.com/office/powerpoint/2010/main" val="872265510"/>
      </p:ext>
    </p:extLst>
  </p:cSld>
  <p:clrMapOvr>
    <a:masterClrMapping/>
  </p:clrMapOvr>
</p:sld>
</file>

<file path=ppt/theme/theme1.xml><?xml version="1.0" encoding="utf-8"?>
<a:theme xmlns:a="http://schemas.openxmlformats.org/drawingml/2006/main" name="Office Theme">
  <a:themeElements>
    <a:clrScheme name="Curriculum custom 1">
      <a:dk1>
        <a:srgbClr val="000000"/>
      </a:dk1>
      <a:lt1>
        <a:srgbClr val="F5EFE0"/>
      </a:lt1>
      <a:dk2>
        <a:srgbClr val="92B0CB"/>
      </a:dk2>
      <a:lt2>
        <a:srgbClr val="E3E9F1"/>
      </a:lt2>
      <a:accent1>
        <a:srgbClr val="2E348F"/>
      </a:accent1>
      <a:accent2>
        <a:srgbClr val="0666B2"/>
      </a:accent2>
      <a:accent3>
        <a:srgbClr val="449FD7"/>
      </a:accent3>
      <a:accent4>
        <a:srgbClr val="FFBA00"/>
      </a:accent4>
      <a:accent5>
        <a:srgbClr val="F57D21"/>
      </a:accent5>
      <a:accent6>
        <a:srgbClr val="B84200"/>
      </a:accent6>
      <a:hlink>
        <a:srgbClr val="0563C1"/>
      </a:hlink>
      <a:folHlink>
        <a:srgbClr val="0263C1"/>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urriculum template_13Dec" id="{82102952-1358-794C-BA0B-E9E2CAE0DECF}" vid="{D4BAC128-9994-AD42-AB0C-764A7311E64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2500</TotalTime>
  <Words>2280</Words>
  <Application>Microsoft Macintosh PowerPoint</Application>
  <PresentationFormat>On-screen Show (4:3)</PresentationFormat>
  <Paragraphs>186</Paragraphs>
  <Slides>13</Slides>
  <Notes>13</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13</vt:i4>
      </vt:variant>
    </vt:vector>
  </HeadingPairs>
  <TitlesOfParts>
    <vt:vector size="16" baseType="lpstr">
      <vt:lpstr>Arial</vt:lpstr>
      <vt:lpstr>Calibri</vt:lpstr>
      <vt:lpstr>Office Theme</vt:lpstr>
      <vt:lpstr>Session 13</vt:lpstr>
      <vt:lpstr>Learning objective</vt:lpstr>
      <vt:lpstr>Why talk about IPV and family planning?</vt:lpstr>
      <vt:lpstr>Family planning and IPV</vt:lpstr>
      <vt:lpstr>Asking about  violence in the FP setting</vt:lpstr>
      <vt:lpstr>Consider and explain the pros and cons of contraceptive methods in the context of violence</vt:lpstr>
      <vt:lpstr>HIV testing in the context of  violence against women</vt:lpstr>
      <vt:lpstr>HIV disclosure: Is there potential for violence? </vt:lpstr>
      <vt:lpstr>Planning for safer HIV disclosure</vt:lpstr>
      <vt:lpstr>Planning for safer HIV disclosure</vt:lpstr>
      <vt:lpstr>Exercise 13.1: Case reviews for family planning and HIV settings</vt:lpstr>
      <vt:lpstr>Key messages</vt:lpstr>
      <vt:lpstr>Exercise 13.1a: Extra scenarios: Case reviews for family planning and HIV settings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Anna Hoover</dc:creator>
  <cp:lastModifiedBy>Anna Hoover</cp:lastModifiedBy>
  <cp:revision>30</cp:revision>
  <dcterms:created xsi:type="dcterms:W3CDTF">2019-12-16T16:36:22Z</dcterms:created>
  <dcterms:modified xsi:type="dcterms:W3CDTF">2020-01-10T10:54:02Z</dcterms:modified>
</cp:coreProperties>
</file>