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6"/>
  </p:notesMasterIdLst>
  <p:handoutMasterIdLst>
    <p:handoutMasterId r:id="rId27"/>
  </p:handoutMasterIdLst>
  <p:sldIdLst>
    <p:sldId id="256" r:id="rId5"/>
    <p:sldId id="279" r:id="rId6"/>
    <p:sldId id="257" r:id="rId7"/>
    <p:sldId id="258" r:id="rId8"/>
    <p:sldId id="259" r:id="rId9"/>
    <p:sldId id="260" r:id="rId10"/>
    <p:sldId id="261" r:id="rId11"/>
    <p:sldId id="263" r:id="rId12"/>
    <p:sldId id="264" r:id="rId13"/>
    <p:sldId id="265" r:id="rId14"/>
    <p:sldId id="266" r:id="rId15"/>
    <p:sldId id="267" r:id="rId16"/>
    <p:sldId id="269" r:id="rId17"/>
    <p:sldId id="278"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709838-80BD-41DF-189F-968AFEB23289}" name="anne.cecile.robin@gmail.com" initials="an" userId="S::urn:spo:guest#anne.cecile.robin@gmail.com::" providerId="AD"/>
  <p188:author id="{833A0351-BAE0-F74C-27FA-86453A015FE4}" name="AMIN, Avni" initials="AA" userId="S::amina@who.int::8c43eee3-b9e3-4edb-a05b-9c8aee374b66" providerId="AD"/>
  <p188:author id="{4F8CDF5B-A2C2-32FD-B2FE-D4D862A4A7BF}" name="Mathilde Dequeker" initials="MD" userId="1a6bc9d28538c526" providerId="Windows Live"/>
  <p188:author id="{C4C050CE-C975-3231-4BC3-AE92C439679E}" name="Megin Reijnders" initials="MR" userId="94fedd2f3dae0257" providerId="Windows Live"/>
  <p188:author id="{A815FDD6-026C-BAA8-49B6-46AE317652E1}" name="Sabine Citron" initials="SC" userId="d1ba213afba5bd56" providerId="Windows Live"/>
  <p188:author id="{8774B3F8-5D23-0D73-401C-E3FF60505053}" name="anne-cecile robin" initials="acr" userId="8aa7fef11de9db3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gin Reijnders" initials="MR" lastIdx="8" clrIdx="0">
    <p:extLst>
      <p:ext uri="{19B8F6BF-5375-455C-9EA6-DF929625EA0E}">
        <p15:presenceInfo xmlns:p15="http://schemas.microsoft.com/office/powerpoint/2012/main" userId="94fedd2f3dae02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6B3"/>
    <a:srgbClr val="FFFFFF"/>
    <a:srgbClr val="EDEDEF"/>
    <a:srgbClr val="F57D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D0BCC3-824F-5920-45A2-6932CCB79E5D}" v="1" dt="2024-08-21T08:12:40.4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0673" autoAdjust="0"/>
    <p:restoredTop sz="72911" autoAdjust="0"/>
  </p:normalViewPr>
  <p:slideViewPr>
    <p:cSldViewPr snapToGrid="0" snapToObjects="1">
      <p:cViewPr varScale="1">
        <p:scale>
          <a:sx n="63" d="100"/>
          <a:sy n="63" d="100"/>
        </p:scale>
        <p:origin x="72" y="34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BFC1157-7A08-AE42-871E-8F631D79F4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a:extLst>
              <a:ext uri="{FF2B5EF4-FFF2-40B4-BE49-F238E27FC236}">
                <a16:creationId xmlns:a16="http://schemas.microsoft.com/office/drawing/2014/main" id="{1ED2B9E4-9D77-C149-A8DF-0F21A28930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5666A7-7EFA-1C45-85A8-F1EEF1456243}" type="datetimeFigureOut">
              <a:rPr lang="de-DE" smtClean="0"/>
              <a:t>12.12.2024</a:t>
            </a:fld>
            <a:endParaRPr lang="de-DE"/>
          </a:p>
        </p:txBody>
      </p:sp>
      <p:sp>
        <p:nvSpPr>
          <p:cNvPr id="4" name="Footer Placeholder 3">
            <a:extLst>
              <a:ext uri="{FF2B5EF4-FFF2-40B4-BE49-F238E27FC236}">
                <a16:creationId xmlns:a16="http://schemas.microsoft.com/office/drawing/2014/main" id="{23375214-E450-6642-B9DB-082E830D6D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Slide Number Placeholder 4">
            <a:extLst>
              <a:ext uri="{FF2B5EF4-FFF2-40B4-BE49-F238E27FC236}">
                <a16:creationId xmlns:a16="http://schemas.microsoft.com/office/drawing/2014/main" id="{FD292567-AF3F-4A4D-9CB4-618533FFEDD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1ED23F5-003A-854E-B0DA-F635AABBFE9A}" type="slidenum">
              <a:rPr lang="de-DE" smtClean="0"/>
              <a:t>‹#›</a:t>
            </a:fld>
            <a:endParaRPr lang="de-DE"/>
          </a:p>
        </p:txBody>
      </p:sp>
    </p:spTree>
    <p:extLst>
      <p:ext uri="{BB962C8B-B14F-4D97-AF65-F5344CB8AC3E}">
        <p14:creationId xmlns:p14="http://schemas.microsoft.com/office/powerpoint/2010/main" val="362099999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3A9B77-EA52-1C47-8F03-3304CE373FBF}" type="datetimeFigureOut">
              <a:rPr lang="de-DE" smtClean="0"/>
              <a:t>12.12.2024</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Cliquez pour modifier les styles du texte principal</a:t>
            </a:r>
          </a:p>
          <a:p>
            <a:pPr lvl="1"/>
            <a:r>
              <a:rPr lang="en-GB"/>
              <a:t>Deuxième niveau</a:t>
            </a:r>
          </a:p>
          <a:p>
            <a:pPr lvl="2"/>
            <a:r>
              <a:rPr lang="en-GB"/>
              <a:t>Troisième niveau</a:t>
            </a:r>
          </a:p>
          <a:p>
            <a:pPr lvl="3"/>
            <a:r>
              <a:rPr lang="en-GB"/>
              <a:t>Quatrième niveau</a:t>
            </a:r>
          </a:p>
          <a:p>
            <a:pPr lvl="4"/>
            <a:r>
              <a:rPr lang="en-GB"/>
              <a:t>Cinquième niveau</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2D55F8-74B9-B944-BD48-CDD90851A098}" type="slidenum">
              <a:rPr lang="de-DE" smtClean="0"/>
              <a:t>‹#›</a:t>
            </a:fld>
            <a:endParaRPr lang="de-DE"/>
          </a:p>
        </p:txBody>
      </p:sp>
    </p:spTree>
    <p:extLst>
      <p:ext uri="{BB962C8B-B14F-4D97-AF65-F5344CB8AC3E}">
        <p14:creationId xmlns:p14="http://schemas.microsoft.com/office/powerpoint/2010/main" val="57712525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Au cours de cette session, nous passerons en revue le chapitre 3 du document intitulé « </a:t>
            </a:r>
            <a:r>
              <a:rPr lang="fr-FR" b="0" dirty="0"/>
              <a:t>Renforcer le système de santé afin de répondre aux femmes qui subissent de la violence exercée par un partenaire intime et de la violence sexuelle : manuel destiné aux gestionnaires de santé »</a:t>
            </a:r>
            <a:r>
              <a:rPr lang="fr-FR" b="0" noProof="0" dirty="0"/>
              <a:t>. </a:t>
            </a:r>
            <a:r>
              <a:rPr lang="fr-FR" noProof="0" dirty="0"/>
              <a:t>Plus précisément, nous nous concentrerons sur l'évaluation de l'état de préparation des services de santé pour aider les prestataires formés à fournir des soins aux survivantes. L'évaluation de l'état de préparation comporte deux volets. La première est la préparation au niveau politique, qui concerne les lois et les politiques ainsi que la volonté politique de soutenir la préparation du système de santé. Cet aspect a été abordé dans la session 7, Connaître son environnement et les mécanismes de référencement. Au cours de la présente session, nous aborderons la deuxième composante de la préparation du système de santé, à savoir la préparation de l'établissement ou du service de santé à fournir des soins aux survivantes de violence. </a:t>
            </a:r>
          </a:p>
          <a:p>
            <a:endParaRPr lang="fr-FR" noProof="0"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1</a:t>
            </a:fld>
            <a:endParaRPr lang="de-DE" dirty="0"/>
          </a:p>
        </p:txBody>
      </p:sp>
    </p:spTree>
    <p:extLst>
      <p:ext uri="{BB962C8B-B14F-4D97-AF65-F5344CB8AC3E}">
        <p14:creationId xmlns:p14="http://schemas.microsoft.com/office/powerpoint/2010/main" val="29125554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 sujet sera traité en détail dans la session 16. </a:t>
            </a:r>
            <a:r>
              <a:rPr lang="en-US" dirty="0" err="1"/>
              <a:t>L’outil</a:t>
            </a:r>
            <a:r>
              <a:rPr lang="en-US" dirty="0"/>
              <a:t> de travail 5.1 se trouve aux pages </a:t>
            </a:r>
            <a:r>
              <a:rPr lang="en-GB" dirty="0"/>
              <a:t>53-54 du </a:t>
            </a:r>
            <a:r>
              <a:rPr lang="en-GB" dirty="0" err="1"/>
              <a:t>manuel</a:t>
            </a:r>
            <a:r>
              <a:rPr lang="en-GB" dirty="0"/>
              <a:t> à l’intention des </a:t>
            </a:r>
            <a:r>
              <a:rPr lang="en-GB" dirty="0" err="1"/>
              <a:t>gestionnaires</a:t>
            </a:r>
            <a:r>
              <a:rPr lang="en-GB" dirty="0"/>
              <a:t> de santé. </a:t>
            </a:r>
          </a:p>
          <a:p>
            <a:r>
              <a:rPr lang="en-US" dirty="0"/>
              <a:t> </a:t>
            </a:r>
          </a:p>
          <a:p>
            <a:endParaRPr lang="en-US"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11</a:t>
            </a:fld>
            <a:endParaRPr lang="de-DE"/>
          </a:p>
        </p:txBody>
      </p:sp>
    </p:spTree>
    <p:extLst>
      <p:ext uri="{BB962C8B-B14F-4D97-AF65-F5344CB8AC3E}">
        <p14:creationId xmlns:p14="http://schemas.microsoft.com/office/powerpoint/2010/main" val="358819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La </a:t>
            </a:r>
            <a:r>
              <a:rPr lang="en-GB" dirty="0" err="1"/>
              <a:t>mesure</a:t>
            </a:r>
            <a:r>
              <a:rPr lang="en-GB" dirty="0"/>
              <a:t> </a:t>
            </a:r>
            <a:r>
              <a:rPr lang="en-GB" dirty="0" err="1"/>
              <a:t>minimale</a:t>
            </a:r>
            <a:r>
              <a:rPr lang="en-GB" dirty="0"/>
              <a:t> 3 relative aux politiques de confidentialité est énoncée dans le </a:t>
            </a:r>
            <a:r>
              <a:rPr lang="en-GB" dirty="0" err="1"/>
              <a:t>manuel</a:t>
            </a:r>
            <a:r>
              <a:rPr lang="en-GB" dirty="0"/>
              <a:t> à l’intention des </a:t>
            </a:r>
            <a:r>
              <a:rPr lang="en-GB" dirty="0" err="1"/>
              <a:t>gestionnaires</a:t>
            </a:r>
            <a:r>
              <a:rPr lang="en-GB" dirty="0"/>
              <a:t> de santé à deux endroits : le chapitre 9 sur l'information, le suivi et l'évaluation et l'annexe 11, qui traite de la confidentialité dans la documentation. </a:t>
            </a:r>
            <a:endParaRPr lang="en-US" dirty="0"/>
          </a:p>
          <a:p>
            <a:endParaRPr lang="en-US" dirty="0"/>
          </a:p>
          <a:p>
            <a:endParaRPr lang="en-US"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12</a:t>
            </a:fld>
            <a:endParaRPr lang="de-DE"/>
          </a:p>
        </p:txBody>
      </p:sp>
    </p:spTree>
    <p:extLst>
      <p:ext uri="{BB962C8B-B14F-4D97-AF65-F5344CB8AC3E}">
        <p14:creationId xmlns:p14="http://schemas.microsoft.com/office/powerpoint/2010/main" val="2354909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GB" dirty="0"/>
              <a:t>La </a:t>
            </a:r>
            <a:r>
              <a:rPr lang="en-GB" dirty="0" err="1"/>
              <a:t>mesure</a:t>
            </a:r>
            <a:r>
              <a:rPr lang="en-GB" dirty="0"/>
              <a:t> </a:t>
            </a:r>
            <a:r>
              <a:rPr lang="en-GB" dirty="0" err="1"/>
              <a:t>minimale</a:t>
            </a:r>
            <a:r>
              <a:rPr lang="en-GB" dirty="0"/>
              <a:t> 4 (documentation) </a:t>
            </a:r>
            <a:r>
              <a:rPr lang="en-GB" dirty="0" err="1"/>
              <a:t>est</a:t>
            </a:r>
            <a:r>
              <a:rPr lang="en-GB" dirty="0"/>
              <a:t> couverte dans la session 11 </a:t>
            </a:r>
            <a:r>
              <a:rPr lang="en-GB" dirty="0" err="1"/>
              <a:t>destinée</a:t>
            </a:r>
            <a:r>
              <a:rPr lang="en-GB" dirty="0"/>
              <a:t> aux </a:t>
            </a:r>
            <a:r>
              <a:rPr lang="en-GB" dirty="0" err="1"/>
              <a:t>gestionnaires</a:t>
            </a:r>
            <a:r>
              <a:rPr lang="en-GB" dirty="0"/>
              <a:t> de soins de santé et aux gestionnaires. Elle comprend des conseils sur les formulaires d'admission, comme </a:t>
            </a:r>
            <a:r>
              <a:rPr lang="en-GB" dirty="0" err="1"/>
              <a:t>celui</a:t>
            </a:r>
            <a:r>
              <a:rPr lang="en-GB" dirty="0"/>
              <a:t> </a:t>
            </a:r>
            <a:r>
              <a:rPr lang="en-GB" dirty="0" err="1"/>
              <a:t>présenté</a:t>
            </a:r>
            <a:r>
              <a:rPr lang="en-GB" dirty="0"/>
              <a:t> dans </a:t>
            </a:r>
            <a:r>
              <a:rPr lang="en-GB" dirty="0" err="1"/>
              <a:t>cette</a:t>
            </a:r>
            <a:r>
              <a:rPr lang="en-GB" dirty="0"/>
              <a:t> diapositive, et sur les principes de la documentation, y compris la confidentialité. </a:t>
            </a:r>
            <a:endParaRPr lang="en-US" dirty="0"/>
          </a:p>
          <a:p>
            <a:endParaRPr lang="en-US" dirty="0"/>
          </a:p>
          <a:p>
            <a:endParaRPr lang="en-US"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13</a:t>
            </a:fld>
            <a:endParaRPr lang="de-DE"/>
          </a:p>
        </p:txBody>
      </p:sp>
    </p:spTree>
    <p:extLst>
      <p:ext uri="{BB962C8B-B14F-4D97-AF65-F5344CB8AC3E}">
        <p14:creationId xmlns:p14="http://schemas.microsoft.com/office/powerpoint/2010/main" val="1007260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La </a:t>
            </a:r>
            <a:r>
              <a:rPr lang="en-GB" dirty="0" err="1"/>
              <a:t>mesure</a:t>
            </a:r>
            <a:r>
              <a:rPr lang="en-GB" dirty="0"/>
              <a:t> </a:t>
            </a:r>
            <a:r>
              <a:rPr lang="en-GB" dirty="0" err="1"/>
              <a:t>minimale</a:t>
            </a:r>
            <a:r>
              <a:rPr lang="en-GB" dirty="0"/>
              <a:t> 5 relative à un </a:t>
            </a:r>
            <a:r>
              <a:rPr lang="en-GB" dirty="0" err="1"/>
              <a:t>système</a:t>
            </a:r>
            <a:r>
              <a:rPr lang="en-GB" dirty="0"/>
              <a:t> de référencement </a:t>
            </a:r>
            <a:r>
              <a:rPr lang="en-GB" dirty="0" err="1"/>
              <a:t>est</a:t>
            </a:r>
            <a:r>
              <a:rPr lang="en-GB" dirty="0"/>
              <a:t> </a:t>
            </a:r>
            <a:r>
              <a:rPr lang="en-GB" dirty="0" err="1"/>
              <a:t>abordée</a:t>
            </a:r>
            <a:r>
              <a:rPr lang="en-GB" dirty="0"/>
              <a:t> </a:t>
            </a:r>
            <a:r>
              <a:rPr lang="en-GB" dirty="0" err="1"/>
              <a:t>lors</a:t>
            </a:r>
            <a:r>
              <a:rPr lang="en-GB" dirty="0"/>
              <a:t> de la </a:t>
            </a:r>
            <a:r>
              <a:rPr lang="en-GB" u="none" dirty="0"/>
              <a:t>session </a:t>
            </a:r>
            <a:r>
              <a:rPr lang="en-GB" dirty="0"/>
              <a:t>7 (</a:t>
            </a:r>
            <a:r>
              <a:rPr lang="en-US" dirty="0" err="1"/>
              <a:t>Connaître</a:t>
            </a:r>
            <a:r>
              <a:rPr lang="en-US" dirty="0"/>
              <a:t> son environnement : identifier les </a:t>
            </a:r>
            <a:r>
              <a:rPr lang="en-US" dirty="0" err="1"/>
              <a:t>systemes</a:t>
            </a:r>
            <a:r>
              <a:rPr lang="en-US" dirty="0"/>
              <a:t> de référencement et comprendre le contexte juridique et politique) </a:t>
            </a:r>
            <a:r>
              <a:rPr lang="en-GB" dirty="0"/>
              <a:t>qui </a:t>
            </a:r>
            <a:r>
              <a:rPr lang="en-GB" dirty="0" err="1"/>
              <a:t>est</a:t>
            </a:r>
            <a:r>
              <a:rPr lang="en-GB" dirty="0"/>
              <a:t> pertinent pour les prestataires et les gestionnaires. </a:t>
            </a:r>
            <a:endParaRPr lang="en-US" dirty="0"/>
          </a:p>
          <a:p>
            <a:endParaRPr lang="en-US"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14</a:t>
            </a:fld>
            <a:endParaRPr lang="de-DE"/>
          </a:p>
        </p:txBody>
      </p:sp>
    </p:spTree>
    <p:extLst>
      <p:ext uri="{BB962C8B-B14F-4D97-AF65-F5344CB8AC3E}">
        <p14:creationId xmlns:p14="http://schemas.microsoft.com/office/powerpoint/2010/main" val="1127085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noProof="0" dirty="0"/>
              <a:t>Avant d'élaborer une stratégie de prise en charge, il est important de recueillir des informations sur la situation épidémiologique, sociale et juridique en matière de violence à l'égard des femmes dans votre région ou communauté. Une compréhension approfondie des lacunes existantes dans les services de santé et entre les secteurs vous aidera à évaluer l'état de préparation de votre système et à élaborer une prise en charge plus éclairée concernant la violence à l'égard des femmes. </a:t>
            </a:r>
          </a:p>
          <a:p>
            <a:endParaRPr lang="fr-FR" noProof="0" dirty="0"/>
          </a:p>
          <a:p>
            <a:r>
              <a:rPr lang="fr-FR" noProof="0" dirty="0"/>
              <a:t>Utilisez l’outil de travail</a:t>
            </a:r>
            <a:r>
              <a:rPr lang="fr-FR" baseline="0" noProof="0" dirty="0"/>
              <a:t> 2.2 (pages </a:t>
            </a:r>
            <a:r>
              <a:rPr lang="fr-FR" noProof="0" dirty="0"/>
              <a:t>16-17) </a:t>
            </a:r>
            <a:r>
              <a:rPr lang="fr-FR" baseline="0" noProof="0" dirty="0"/>
              <a:t>du manuel à l’intention des gestionnaires de santé pour effectuer une analyse de la situation.</a:t>
            </a:r>
            <a:endParaRPr lang="fr-FR" noProof="0" dirty="0"/>
          </a:p>
          <a:p>
            <a:endParaRPr lang="fr-FR" noProof="0"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15</a:t>
            </a:fld>
            <a:endParaRPr lang="de-DE"/>
          </a:p>
        </p:txBody>
      </p:sp>
    </p:spTree>
    <p:extLst>
      <p:ext uri="{BB962C8B-B14F-4D97-AF65-F5344CB8AC3E}">
        <p14:creationId xmlns:p14="http://schemas.microsoft.com/office/powerpoint/2010/main" val="406683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de-DE"/>
          </a:p>
        </p:txBody>
      </p:sp>
      <p:sp>
        <p:nvSpPr>
          <p:cNvPr id="5" name="Espace réservé du numéro de diapositive 4"/>
          <p:cNvSpPr>
            <a:spLocks noGrp="1"/>
          </p:cNvSpPr>
          <p:nvPr>
            <p:ph type="sldNum" sz="quarter" idx="5"/>
          </p:nvPr>
        </p:nvSpPr>
        <p:spPr/>
        <p:txBody>
          <a:bodyPr/>
          <a:lstStyle/>
          <a:p>
            <a:fld id="{982D55F8-74B9-B944-BD48-CDD90851A098}" type="slidenum">
              <a:rPr lang="de-DE" smtClean="0"/>
              <a:t>16</a:t>
            </a:fld>
            <a:endParaRPr lang="de-DE"/>
          </a:p>
        </p:txBody>
      </p:sp>
    </p:spTree>
    <p:extLst>
      <p:ext uri="{BB962C8B-B14F-4D97-AF65-F5344CB8AC3E}">
        <p14:creationId xmlns:p14="http://schemas.microsoft.com/office/powerpoint/2010/main" val="8311151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noProof="0" dirty="0"/>
              <a:t>Instructions à l’intention des formateurs (tirées du manuel à l’intention des formateurs) :</a:t>
            </a:r>
          </a:p>
          <a:p>
            <a:pPr>
              <a:buFont typeface="Arial" pitchFamily="34" charset="0"/>
              <a:buChar char="•"/>
            </a:pPr>
            <a:r>
              <a:rPr lang="fr-FR" sz="1200" kern="1200" noProof="0" dirty="0">
                <a:solidFill>
                  <a:schemeClr val="tx1"/>
                </a:solidFill>
                <a:latin typeface="+mn-lt"/>
                <a:ea typeface="+mn-ea"/>
                <a:cs typeface="+mn-cs"/>
              </a:rPr>
              <a:t>Répartissez les participants en 4 groupes ou plus, de 6 à 8 personnes maximum chacun. Dans la mesure du possible, les participants d’un même établissement ou d’une même institution doivent faire partie du même petit groupe.</a:t>
            </a:r>
          </a:p>
          <a:p>
            <a:pPr>
              <a:buFont typeface="Arial" pitchFamily="34" charset="0"/>
              <a:buChar char="•"/>
            </a:pPr>
            <a:r>
              <a:rPr lang="fr-FR" sz="1200" kern="1200" noProof="0" dirty="0">
                <a:solidFill>
                  <a:schemeClr val="tx1"/>
                </a:solidFill>
                <a:latin typeface="+mn-lt"/>
                <a:ea typeface="+mn-ea"/>
                <a:cs typeface="+mn-cs"/>
              </a:rPr>
              <a:t>Attribuez à chaque groupe une partie de la feuille de travail pour l'évaluation du niveau de préparation, des obstacles et des solutions. </a:t>
            </a:r>
            <a:endParaRPr lang="fr-FR" u="sng" noProof="0" dirty="0"/>
          </a:p>
          <a:p>
            <a:endParaRPr lang="fr-FR" u="sng" noProof="0" dirty="0"/>
          </a:p>
          <a:p>
            <a:r>
              <a:rPr lang="fr-FR" u="sng" noProof="0" dirty="0"/>
              <a:t>Instructions détaillées pour les participants (à partir du document</a:t>
            </a:r>
            <a:r>
              <a:rPr lang="fr-FR" noProof="0" dirty="0"/>
              <a:t>) :</a:t>
            </a:r>
          </a:p>
          <a:p>
            <a:pPr lvl="0">
              <a:buFont typeface="Arial" pitchFamily="34" charset="0"/>
              <a:buChar char="•"/>
            </a:pPr>
            <a:r>
              <a:rPr lang="fr-FR" sz="1200" kern="1200" noProof="0" dirty="0">
                <a:solidFill>
                  <a:schemeClr val="tx1"/>
                </a:solidFill>
                <a:latin typeface="+mn-lt"/>
                <a:ea typeface="+mn-ea"/>
                <a:cs typeface="+mn-cs"/>
              </a:rPr>
              <a:t> Examinez la première colonne, qui énumère les normes de préparation des structures de soins. Votre structure satisfait-elle à ces normes ? Notez "oui", "non" ou "je ne sais pas" dans la colonne suivante. (Veuillez noter si votre structure satisfait partiellement à la norme - par exemple, si elle dispose d'un protocole écrit pour la violence sexuelle mais pas pour la violence exercée par un partenaire intime, ou si les infirmières ont été formées mais pas les médecins). </a:t>
            </a:r>
          </a:p>
          <a:p>
            <a:r>
              <a:rPr lang="fr-FR" sz="1200" kern="1200" noProof="0" dirty="0">
                <a:solidFill>
                  <a:schemeClr val="tx1"/>
                </a:solidFill>
                <a:latin typeface="+mn-lt"/>
                <a:ea typeface="+mn-ea"/>
                <a:cs typeface="+mn-cs"/>
              </a:rPr>
              <a:t>- Si la réponse est "non" (norme non atteinte), indiquez dans la troisième colonne deux obstacles courants qui empêchent ou risquent d'empêcher votre établissement de respecter la norme. (Si "oui" (norme respectée), énumérez les obstacles que vous avez surmontés pour respecter ladite norme). </a:t>
            </a:r>
          </a:p>
          <a:p>
            <a:r>
              <a:rPr lang="fr-FR" sz="1200" kern="1200" noProof="0" dirty="0">
                <a:solidFill>
                  <a:schemeClr val="tx1"/>
                </a:solidFill>
                <a:latin typeface="+mn-lt"/>
                <a:ea typeface="+mn-ea"/>
                <a:cs typeface="+mn-cs"/>
              </a:rPr>
              <a:t>- Ensuite, dans la colonne des solutions, indiquez une solution permettant de surmonter chacun des obstacles identifiés (les installations qui satisfont à la norme peuvent indiquer comment elles ont surmonté les obstacles).</a:t>
            </a:r>
          </a:p>
          <a:p>
            <a:pPr lvl="0"/>
            <a:r>
              <a:rPr lang="fr-FR" sz="1200" kern="1200" noProof="0" dirty="0">
                <a:solidFill>
                  <a:schemeClr val="tx1"/>
                </a:solidFill>
                <a:latin typeface="+mn-lt"/>
                <a:ea typeface="+mn-ea"/>
                <a:cs typeface="+mn-cs"/>
              </a:rPr>
              <a:t>Ensuite, indiquez si votre établissement est prêt à adopter cette solution - oui, non ou ne sait pas. (Pour ceux qui ne savent pas, notez dans la colonne des solutions comment vous évalueriez l'état de préparation à l'adoption de la solution).</a:t>
            </a:r>
          </a:p>
          <a:p>
            <a:r>
              <a:rPr lang="fr-FR" sz="1200" kern="1200" noProof="0" dirty="0">
                <a:solidFill>
                  <a:schemeClr val="tx1"/>
                </a:solidFill>
                <a:latin typeface="+mn-lt"/>
                <a:ea typeface="+mn-ea"/>
                <a:cs typeface="+mn-cs"/>
              </a:rPr>
              <a:t>- Enfin, entourez la solution qui, selon le groupe, devrait être mise en œuvre dans les 12 prochains mois. Ne donnez la priorité qu'à une seule solution par sous-catégorie .  Plutôt que d'incorporer chaque option partielle dans le tableau, nous avons établi une note générale dans les présentes instructions.</a:t>
            </a:r>
          </a:p>
          <a:p>
            <a:endParaRPr lang="fr-FR" noProof="0"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18</a:t>
            </a:fld>
            <a:endParaRPr lang="de-DE"/>
          </a:p>
        </p:txBody>
      </p:sp>
    </p:spTree>
    <p:extLst>
      <p:ext uri="{BB962C8B-B14F-4D97-AF65-F5344CB8AC3E}">
        <p14:creationId xmlns:p14="http://schemas.microsoft.com/office/powerpoint/2010/main" val="1763571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u="sng" noProof="0" dirty="0"/>
              <a:t>Instructions à l’intention des formateurs (tirées du manuel à l’intention des formateurs) :</a:t>
            </a:r>
          </a:p>
          <a:p>
            <a:pPr>
              <a:buFont typeface="Arial" pitchFamily="34" charset="0"/>
              <a:buChar char="•"/>
            </a:pPr>
            <a:r>
              <a:rPr lang="fr-FR" sz="1200" kern="1200" noProof="0" dirty="0">
                <a:solidFill>
                  <a:schemeClr val="tx1"/>
                </a:solidFill>
                <a:latin typeface="+mn-lt"/>
                <a:ea typeface="+mn-ea"/>
                <a:cs typeface="+mn-cs"/>
              </a:rPr>
              <a:t>Répartissez les participants en 4 groupes ou plus, de 6 à 8 personnes maximum chacun. Dans la mesure du possible, les participants d’un même établissement ou d’une même institution doivent faire partie du même petit groupe.</a:t>
            </a:r>
          </a:p>
          <a:p>
            <a:pPr>
              <a:buFont typeface="Arial" pitchFamily="34" charset="0"/>
              <a:buChar char="•"/>
            </a:pPr>
            <a:r>
              <a:rPr lang="fr-FR" sz="1200" kern="1200" noProof="0" dirty="0">
                <a:solidFill>
                  <a:schemeClr val="tx1"/>
                </a:solidFill>
                <a:latin typeface="+mn-lt"/>
                <a:ea typeface="+mn-ea"/>
                <a:cs typeface="+mn-cs"/>
              </a:rPr>
              <a:t>Attribuez à chaque groupe une partie de la feuille de travail pour l'évaluation du niveau de préparation, des obstacles et des solutions. </a:t>
            </a:r>
            <a:endParaRPr lang="fr-FR" u="sng" noProof="0" dirty="0"/>
          </a:p>
          <a:p>
            <a:endParaRPr lang="fr-FR" u="sng" noProof="0" dirty="0"/>
          </a:p>
          <a:p>
            <a:r>
              <a:rPr lang="fr-FR" u="sng" noProof="0" dirty="0"/>
              <a:t>Instructions détaillées pour les participants (à partir du document</a:t>
            </a:r>
            <a:r>
              <a:rPr lang="fr-FR" noProof="0" dirty="0"/>
              <a:t>) :</a:t>
            </a:r>
          </a:p>
          <a:p>
            <a:pPr lvl="0">
              <a:buFont typeface="Arial" pitchFamily="34" charset="0"/>
              <a:buChar char="•"/>
            </a:pPr>
            <a:r>
              <a:rPr lang="fr-FR" sz="1200" kern="1200" noProof="0" dirty="0">
                <a:solidFill>
                  <a:schemeClr val="tx1"/>
                </a:solidFill>
                <a:latin typeface="+mn-lt"/>
                <a:ea typeface="+mn-ea"/>
                <a:cs typeface="+mn-cs"/>
              </a:rPr>
              <a:t> Examinez la première colonne, qui énumère les normes de préparation des installations. Votre installation satisfait-elle à ces normes ? Notez "oui", "non" ou "je ne sais pas" dans la colonne suivante. (Veuillez noter si votre structure satisfait partiellement à la norme - par exemple, si elle dispose d'un protocole écrit pour la violence sexuelle mais pas pour la violence au sein du couple, ou si les infirmières ont été formées mais pas les médecins). </a:t>
            </a:r>
          </a:p>
          <a:p>
            <a:r>
              <a:rPr lang="fr-FR" sz="1200" kern="1200" noProof="0" dirty="0">
                <a:solidFill>
                  <a:schemeClr val="tx1"/>
                </a:solidFill>
                <a:latin typeface="+mn-lt"/>
                <a:ea typeface="+mn-ea"/>
                <a:cs typeface="+mn-cs"/>
              </a:rPr>
              <a:t>- Si la réponse est "non" (norme non atteinte), indiquez dans la troisième colonne deux obstacles courants qui empêchent ou risquent d'empêcher votre établissement de respecter la norme. (Si "oui" (norme respectée), énumérez les obstacles que vous avez surmontés pour respecter ladite norme). </a:t>
            </a:r>
          </a:p>
          <a:p>
            <a:r>
              <a:rPr lang="fr-FR" sz="1200" kern="1200" noProof="0" dirty="0">
                <a:solidFill>
                  <a:schemeClr val="tx1"/>
                </a:solidFill>
                <a:latin typeface="+mn-lt"/>
                <a:ea typeface="+mn-ea"/>
                <a:cs typeface="+mn-cs"/>
              </a:rPr>
              <a:t>- Ensuite, dans la colonne des solutions, indiquez une solution permettant de surmonter chacun des obstacles identifiés (les installations qui satisfont à la norme peuvent indiquer comment elles ont surmonté les obstacles).</a:t>
            </a:r>
          </a:p>
          <a:p>
            <a:pPr lvl="0"/>
            <a:r>
              <a:rPr lang="fr-FR" sz="1200" kern="1200" noProof="0" dirty="0">
                <a:solidFill>
                  <a:schemeClr val="tx1"/>
                </a:solidFill>
                <a:latin typeface="+mn-lt"/>
                <a:ea typeface="+mn-ea"/>
                <a:cs typeface="+mn-cs"/>
              </a:rPr>
              <a:t>Ensuite, indiquez si votre établissement est prêt à adopter cette solution - oui, non ou ne sait pas. (Pour ceux qui ne savent pas, notez dans la colonne des solutions comment vous évalueriez l'état de préparation à l'adoption de la solution).</a:t>
            </a:r>
          </a:p>
          <a:p>
            <a:r>
              <a:rPr lang="fr-FR" sz="1200" kern="1200" noProof="0" dirty="0">
                <a:solidFill>
                  <a:schemeClr val="tx1"/>
                </a:solidFill>
                <a:latin typeface="+mn-lt"/>
                <a:ea typeface="+mn-ea"/>
                <a:cs typeface="+mn-cs"/>
              </a:rPr>
              <a:t>- Enfin, entourez la solution qui, selon le groupe, devrait être mise en œuvre dans les 12 prochains mois. Ne donnez la priorité qu'à une seule solution par sous-catégorie .  Plutôt que d'incorporer chaque option partielle dans le tableau, nous avons établi une note générale dans les présentes instructions.</a:t>
            </a:r>
          </a:p>
          <a:p>
            <a:endParaRPr lang="fr-FR" noProof="0"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19</a:t>
            </a:fld>
            <a:endParaRPr lang="de-DE"/>
          </a:p>
        </p:txBody>
      </p:sp>
    </p:spTree>
    <p:extLst>
      <p:ext uri="{BB962C8B-B14F-4D97-AF65-F5344CB8AC3E}">
        <p14:creationId xmlns:p14="http://schemas.microsoft.com/office/powerpoint/2010/main" val="2386506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de-DE" dirty="0"/>
          </a:p>
        </p:txBody>
      </p:sp>
      <p:sp>
        <p:nvSpPr>
          <p:cNvPr id="5" name="Espace réservé du numéro de diapositive 4"/>
          <p:cNvSpPr>
            <a:spLocks noGrp="1"/>
          </p:cNvSpPr>
          <p:nvPr>
            <p:ph type="sldNum" sz="quarter" idx="5"/>
          </p:nvPr>
        </p:nvSpPr>
        <p:spPr/>
        <p:txBody>
          <a:bodyPr/>
          <a:lstStyle/>
          <a:p>
            <a:fld id="{982D55F8-74B9-B944-BD48-CDD90851A098}" type="slidenum">
              <a:rPr lang="de-DE" smtClean="0"/>
              <a:t>3</a:t>
            </a:fld>
            <a:endParaRPr lang="de-DE" dirty="0"/>
          </a:p>
        </p:txBody>
      </p:sp>
    </p:spTree>
    <p:extLst>
      <p:ext uri="{BB962C8B-B14F-4D97-AF65-F5344CB8AC3E}">
        <p14:creationId xmlns:p14="http://schemas.microsoft.com/office/powerpoint/2010/main" val="3916673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Au cours de cette session, nous couvrirons le contenu du chapitre 3, qui porte sur l'amélioration de la prestation de services. En particulier, nous nous concentrerons sur l'état de préparation du système de santé à fournir des services aux femmes </a:t>
            </a:r>
            <a:r>
              <a:rPr lang="en-GB" dirty="0" err="1"/>
              <a:t>survivantes</a:t>
            </a:r>
            <a:r>
              <a:rPr lang="en-GB" dirty="0"/>
              <a:t> de violence. </a:t>
            </a:r>
          </a:p>
          <a:p>
            <a:endParaRPr lang="en-US" dirty="0"/>
          </a:p>
        </p:txBody>
      </p:sp>
      <p:sp>
        <p:nvSpPr>
          <p:cNvPr id="4" name="Footer Placeholder 3"/>
          <p:cNvSpPr>
            <a:spLocks noGrp="1"/>
          </p:cNvSpPr>
          <p:nvPr>
            <p:ph type="ftr" sz="quarter" idx="4"/>
          </p:nvPr>
        </p:nvSpPr>
        <p:spPr/>
        <p:txBody>
          <a:bodyPr/>
          <a:lstStyle/>
          <a:p>
            <a:endParaRPr lang="de-DE" dirty="0"/>
          </a:p>
        </p:txBody>
      </p:sp>
      <p:sp>
        <p:nvSpPr>
          <p:cNvPr id="5" name="Slide Number Placeholder 4"/>
          <p:cNvSpPr>
            <a:spLocks noGrp="1"/>
          </p:cNvSpPr>
          <p:nvPr>
            <p:ph type="sldNum" sz="quarter" idx="5"/>
          </p:nvPr>
        </p:nvSpPr>
        <p:spPr/>
        <p:txBody>
          <a:bodyPr/>
          <a:lstStyle/>
          <a:p>
            <a:fld id="{982D55F8-74B9-B944-BD48-CDD90851A098}" type="slidenum">
              <a:rPr lang="de-DE" smtClean="0"/>
              <a:t>4</a:t>
            </a:fld>
            <a:endParaRPr lang="de-DE" dirty="0"/>
          </a:p>
        </p:txBody>
      </p:sp>
    </p:spTree>
    <p:extLst>
      <p:ext uri="{BB962C8B-B14F-4D97-AF65-F5344CB8AC3E}">
        <p14:creationId xmlns:p14="http://schemas.microsoft.com/office/powerpoint/2010/main" val="347316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5</a:t>
            </a:fld>
            <a:endParaRPr lang="de-DE"/>
          </a:p>
        </p:txBody>
      </p:sp>
    </p:spTree>
    <p:extLst>
      <p:ext uri="{BB962C8B-B14F-4D97-AF65-F5344CB8AC3E}">
        <p14:creationId xmlns:p14="http://schemas.microsoft.com/office/powerpoint/2010/main" val="160797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de-DE" dirty="0"/>
          </a:p>
        </p:txBody>
      </p:sp>
      <p:sp>
        <p:nvSpPr>
          <p:cNvPr id="5" name="Espace réservé du numéro de diapositive 4"/>
          <p:cNvSpPr>
            <a:spLocks noGrp="1"/>
          </p:cNvSpPr>
          <p:nvPr>
            <p:ph type="sldNum" sz="quarter" idx="5"/>
          </p:nvPr>
        </p:nvSpPr>
        <p:spPr/>
        <p:txBody>
          <a:bodyPr/>
          <a:lstStyle/>
          <a:p>
            <a:fld id="{982D55F8-74B9-B944-BD48-CDD90851A098}" type="slidenum">
              <a:rPr lang="de-DE" smtClean="0"/>
              <a:t>6</a:t>
            </a:fld>
            <a:endParaRPr lang="de-DE" dirty="0"/>
          </a:p>
        </p:txBody>
      </p:sp>
    </p:spTree>
    <p:extLst>
      <p:ext uri="{BB962C8B-B14F-4D97-AF65-F5344CB8AC3E}">
        <p14:creationId xmlns:p14="http://schemas.microsoft.com/office/powerpoint/2010/main" val="658008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fr-FR" noProof="0" dirty="0"/>
              <a:t>L’outil de travail 3.2 du chapitre 3 (pages 31-32), fournit une liste de contrôle contenant des éléments organisés en fonction des éléments constitutifs des systèmes de santé. Ces éléments comprennent la prestation de services, le personnel de santé, les infrastructures et les </a:t>
            </a:r>
            <a:r>
              <a:rPr lang="fr-FR" noProof="0" dirty="0">
                <a:solidFill>
                  <a:srgbClr val="FF0000"/>
                </a:solidFill>
              </a:rPr>
              <a:t>fournitures médicales, </a:t>
            </a:r>
            <a:r>
              <a:rPr lang="fr-FR" noProof="0" dirty="0"/>
              <a:t>le leadership, la gouvernance et la responsabilité, le budget et le financement, la coordination multisectorielle et l'engagement communautaire, ainsi que l'information, le suivi et l'évaluation. </a:t>
            </a:r>
          </a:p>
          <a:p>
            <a:pPr defTabSz="931774">
              <a:defRPr/>
            </a:pPr>
            <a:endParaRPr lang="fr-FR" noProof="0" dirty="0"/>
          </a:p>
          <a:p>
            <a:pPr defTabSz="931774">
              <a:defRPr/>
            </a:pPr>
            <a:r>
              <a:rPr lang="fr-FR" noProof="0" dirty="0"/>
              <a:t>Sous chaque section de l’outil de travail, on peut trouver des questions que vous, en tant que gestionnaires, devez évaluer pour déterminer si votre établissement est prêt face à ces normes. </a:t>
            </a:r>
          </a:p>
          <a:p>
            <a:pPr defTabSz="931774">
              <a:defRPr/>
            </a:pPr>
            <a:endParaRPr lang="fr-FR" noProof="0" dirty="0"/>
          </a:p>
          <a:p>
            <a:pPr defTabSz="931774">
              <a:defRPr/>
            </a:pPr>
            <a:r>
              <a:rPr lang="fr-FR" noProof="0" dirty="0"/>
              <a:t>Bien que tous les éléments identifiés dans la liste de contrôle de l'état de préparation des établissements soient souhaitables pour une prestation de services de bonne qualité, ceux qui sont cochés correspondent aux prescriptions minimales auxquelles les établissements doivent satisfaire pour offrir des services aux femmes survivantes de violence. </a:t>
            </a:r>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7</a:t>
            </a:fld>
            <a:endParaRPr lang="de-DE"/>
          </a:p>
        </p:txBody>
      </p:sp>
    </p:spTree>
    <p:extLst>
      <p:ext uri="{BB962C8B-B14F-4D97-AF65-F5344CB8AC3E}">
        <p14:creationId xmlns:p14="http://schemas.microsoft.com/office/powerpoint/2010/main" val="134553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noProof="0" dirty="0"/>
              <a:t>Cette diapositive énumère les prescriptions minimales auxquelles le système de santé doit satisfaire pour offrir des services aux femmes survivantes de violence. La prise en charge minimale du prestataire doit comprendre au moins le soutien de première ligne.</a:t>
            </a:r>
          </a:p>
          <a:p>
            <a:endParaRPr lang="fr-FR" noProof="0"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8</a:t>
            </a:fld>
            <a:endParaRPr lang="de-DE"/>
          </a:p>
        </p:txBody>
      </p:sp>
    </p:spTree>
    <p:extLst>
      <p:ext uri="{BB962C8B-B14F-4D97-AF65-F5344CB8AC3E}">
        <p14:creationId xmlns:p14="http://schemas.microsoft.com/office/powerpoint/2010/main" val="4086652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L’outil</a:t>
            </a:r>
            <a:r>
              <a:rPr lang="en-US" dirty="0"/>
              <a:t> de travail 3.1 du </a:t>
            </a:r>
            <a:r>
              <a:rPr lang="en-US" dirty="0" err="1"/>
              <a:t>manuel</a:t>
            </a:r>
            <a:r>
              <a:rPr lang="en-US" dirty="0"/>
              <a:t> à l’intention des </a:t>
            </a:r>
            <a:r>
              <a:rPr lang="en-US" dirty="0" err="1"/>
              <a:t>gestionnaires</a:t>
            </a:r>
            <a:r>
              <a:rPr lang="en-US" dirty="0"/>
              <a:t> de </a:t>
            </a:r>
            <a:r>
              <a:rPr lang="en-US" dirty="0" err="1"/>
              <a:t>santé</a:t>
            </a:r>
            <a:r>
              <a:rPr lang="en-US" dirty="0"/>
              <a:t> (pages 26-27)</a:t>
            </a:r>
            <a:r>
              <a:rPr lang="en-GB" dirty="0"/>
              <a:t>, couvre ce qui doit être traité dans un protocole </a:t>
            </a:r>
            <a:r>
              <a:rPr lang="en-GB" baseline="0" dirty="0" err="1"/>
              <a:t>ou</a:t>
            </a:r>
            <a:r>
              <a:rPr lang="en-GB" baseline="0" dirty="0"/>
              <a:t> </a:t>
            </a:r>
            <a:r>
              <a:rPr lang="en-GB" baseline="0" dirty="0">
                <a:solidFill>
                  <a:srgbClr val="FF0000"/>
                </a:solidFill>
              </a:rPr>
              <a:t>un POS (procedure </a:t>
            </a:r>
            <a:r>
              <a:rPr lang="en-GB" baseline="0" dirty="0" err="1">
                <a:solidFill>
                  <a:srgbClr val="FF0000"/>
                </a:solidFill>
              </a:rPr>
              <a:t>opérationnelle</a:t>
            </a:r>
            <a:r>
              <a:rPr lang="en-GB" baseline="0" dirty="0">
                <a:solidFill>
                  <a:srgbClr val="FF0000"/>
                </a:solidFill>
              </a:rPr>
              <a:t> standard)</a:t>
            </a:r>
            <a:r>
              <a:rPr lang="en-GB" dirty="0">
                <a:solidFill>
                  <a:srgbClr val="FF0000"/>
                </a:solidFill>
              </a:rPr>
              <a:t>. </a:t>
            </a:r>
            <a:r>
              <a:rPr lang="en-GB" dirty="0"/>
              <a:t>Il indique également où trouver des conseils supplémentaires pour chaque sujet abordé dans le </a:t>
            </a:r>
            <a:r>
              <a:rPr lang="en-US" dirty="0" err="1"/>
              <a:t>manuel</a:t>
            </a:r>
            <a:r>
              <a:rPr lang="en-US" dirty="0"/>
              <a:t>.</a:t>
            </a:r>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9</a:t>
            </a:fld>
            <a:endParaRPr lang="de-DE"/>
          </a:p>
        </p:txBody>
      </p:sp>
    </p:spTree>
    <p:extLst>
      <p:ext uri="{BB962C8B-B14F-4D97-AF65-F5344CB8AC3E}">
        <p14:creationId xmlns:p14="http://schemas.microsoft.com/office/powerpoint/2010/main" val="3301273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 prestataire de soins de santé (infirmière, médecin ou équivalent) formé aux soins et à l'examen des agressions </a:t>
            </a:r>
            <a:r>
              <a:rPr lang="en-US" dirty="0" err="1"/>
              <a:t>sexuelles</a:t>
            </a:r>
            <a:r>
              <a:rPr lang="en-US" dirty="0"/>
              <a:t> (et sensible au genre) doit être disponible à tout moment du jour et de la nuit (sur place ou sur appel) au niveau du district/de la zone. Vous devrez identifier les membres de votre personnel qui peuvent être affectés et formés à </a:t>
            </a:r>
            <a:r>
              <a:rPr lang="en-US" dirty="0" err="1"/>
              <a:t>cette</a:t>
            </a:r>
            <a:r>
              <a:rPr lang="en-US" dirty="0"/>
              <a:t> </a:t>
            </a:r>
            <a:r>
              <a:rPr lang="en-US" dirty="0" err="1"/>
              <a:t>fonction</a:t>
            </a:r>
            <a:r>
              <a:rPr lang="en-US" dirty="0"/>
              <a:t>. Un système de tableau de service de garde (avec une rémunération appropriée) peut être utile</a:t>
            </a:r>
            <a:r>
              <a:rPr lang="en-US" dirty="0">
                <a:highlight>
                  <a:srgbClr val="FFFF00"/>
                </a:highlight>
              </a:rPr>
              <a:t>. </a:t>
            </a:r>
            <a:br>
              <a:rPr lang="en-US" dirty="0">
                <a:highlight>
                  <a:srgbClr val="FFFF00"/>
                </a:highlight>
              </a:rPr>
            </a:br>
            <a:endParaRPr lang="en-US" dirty="0">
              <a:highlight>
                <a:srgbClr val="FFFF00"/>
              </a:highlight>
            </a:endParaRPr>
          </a:p>
          <a:p>
            <a:endParaRPr lang="en-US" dirty="0"/>
          </a:p>
        </p:txBody>
      </p:sp>
      <p:sp>
        <p:nvSpPr>
          <p:cNvPr id="4" name="Footer Placeholder 3"/>
          <p:cNvSpPr>
            <a:spLocks noGrp="1"/>
          </p:cNvSpPr>
          <p:nvPr>
            <p:ph type="ftr" sz="quarter" idx="4"/>
          </p:nvPr>
        </p:nvSpPr>
        <p:spPr/>
        <p:txBody>
          <a:bodyPr/>
          <a:lstStyle/>
          <a:p>
            <a:endParaRPr lang="de-DE"/>
          </a:p>
        </p:txBody>
      </p:sp>
      <p:sp>
        <p:nvSpPr>
          <p:cNvPr id="5" name="Slide Number Placeholder 4"/>
          <p:cNvSpPr>
            <a:spLocks noGrp="1"/>
          </p:cNvSpPr>
          <p:nvPr>
            <p:ph type="sldNum" sz="quarter" idx="5"/>
          </p:nvPr>
        </p:nvSpPr>
        <p:spPr/>
        <p:txBody>
          <a:bodyPr/>
          <a:lstStyle/>
          <a:p>
            <a:fld id="{982D55F8-74B9-B944-BD48-CDD90851A098}" type="slidenum">
              <a:rPr lang="de-DE" smtClean="0"/>
              <a:t>10</a:t>
            </a:fld>
            <a:endParaRPr lang="de-DE"/>
          </a:p>
        </p:txBody>
      </p:sp>
    </p:spTree>
    <p:extLst>
      <p:ext uri="{BB962C8B-B14F-4D97-AF65-F5344CB8AC3E}">
        <p14:creationId xmlns:p14="http://schemas.microsoft.com/office/powerpoint/2010/main" val="230101230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38629" y="1648326"/>
            <a:ext cx="4105671" cy="2387600"/>
          </a:xfrm>
        </p:spPr>
        <p:txBody>
          <a:bodyPr anchor="b">
            <a:noAutofit/>
          </a:bodyPr>
          <a:lstStyle>
            <a:lvl1pPr algn="ctr">
              <a:defRPr sz="5000"/>
            </a:lvl1pPr>
          </a:lstStyle>
          <a:p>
            <a:r>
              <a:rPr lang="en-GB" dirty="0"/>
              <a:t>Supplemental session 14 for health managers:</a:t>
            </a:r>
            <a:endParaRPr lang="en-US" dirty="0"/>
          </a:p>
        </p:txBody>
      </p:sp>
      <p:sp>
        <p:nvSpPr>
          <p:cNvPr id="3" name="Subtitle 2"/>
          <p:cNvSpPr>
            <a:spLocks noGrp="1"/>
          </p:cNvSpPr>
          <p:nvPr>
            <p:ph type="subTitle" idx="1" hasCustomPrompt="1"/>
          </p:nvPr>
        </p:nvSpPr>
        <p:spPr>
          <a:xfrm>
            <a:off x="4838630" y="4149945"/>
            <a:ext cx="4105671" cy="1059729"/>
          </a:xfrm>
        </p:spPr>
        <p:txBody>
          <a:bodyPr>
            <a:normAutofit/>
          </a:bodyPr>
          <a:lstStyle>
            <a:lvl1pPr marL="0" indent="0" algn="ctr">
              <a:buNone/>
              <a:defRPr sz="3200" b="1">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Assessing health facility readiness</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dirty="0"/>
          </a:p>
        </p:txBody>
      </p:sp>
      <p:pic>
        <p:nvPicPr>
          <p:cNvPr id="13" name="Picture 12" descr="A close up of a logo&#10;&#10;Description automatically generated">
            <a:extLst>
              <a:ext uri="{FF2B5EF4-FFF2-40B4-BE49-F238E27FC236}">
                <a16:creationId xmlns:a16="http://schemas.microsoft.com/office/drawing/2014/main" id="{F86F2F73-BE13-094D-A8C5-BA0477C35207}"/>
              </a:ext>
            </a:extLst>
          </p:cNvPr>
          <p:cNvPicPr>
            <a:picLocks noChangeAspect="1"/>
          </p:cNvPicPr>
          <p:nvPr userDrawn="1"/>
        </p:nvPicPr>
        <p:blipFill rotWithShape="1">
          <a:blip r:embed="rId2">
            <a:alphaModFix amt="59000"/>
            <a:extLst>
              <a:ext uri="{BEBA8EAE-BF5A-486C-A8C5-ECC9F3942E4B}">
                <a14:imgProps xmlns:a14="http://schemas.microsoft.com/office/drawing/2010/main">
                  <a14:imgLayer r:embed="rId3">
                    <a14:imgEffect>
                      <a14:brightnessContrast contrast="45000"/>
                    </a14:imgEffect>
                  </a14:imgLayer>
                </a14:imgProps>
              </a:ext>
            </a:extLst>
          </a:blip>
          <a:srcRect l="3672" t="3524" r="3615" b="13306"/>
          <a:stretch/>
        </p:blipFill>
        <p:spPr>
          <a:xfrm>
            <a:off x="78200" y="76966"/>
            <a:ext cx="4718389" cy="5982716"/>
          </a:xfrm>
          <a:prstGeom prst="rect">
            <a:avLst/>
          </a:prstGeom>
        </p:spPr>
      </p:pic>
    </p:spTree>
    <p:extLst>
      <p:ext uri="{BB962C8B-B14F-4D97-AF65-F5344CB8AC3E}">
        <p14:creationId xmlns:p14="http://schemas.microsoft.com/office/powerpoint/2010/main" val="302258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2D8ED6E9-3817-564D-8B05-0796ED399B7D}" type="slidenum">
              <a:rPr lang="de-DE" smtClean="0"/>
              <a:t>‹#›</a:t>
            </a:fld>
            <a:endParaRPr lang="de-DE"/>
          </a:p>
        </p:txBody>
      </p:sp>
      <p:sp>
        <p:nvSpPr>
          <p:cNvPr id="5" name="Footer Placeholder 4">
            <a:extLst>
              <a:ext uri="{FF2B5EF4-FFF2-40B4-BE49-F238E27FC236}">
                <a16:creationId xmlns:a16="http://schemas.microsoft.com/office/drawing/2014/main" id="{E93C11C8-2692-E076-C30F-3EE93D02CF1D}"/>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430541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a:p>
        </p:txBody>
      </p:sp>
      <p:sp>
        <p:nvSpPr>
          <p:cNvPr id="4" name="Footer Placeholder 4">
            <a:extLst>
              <a:ext uri="{FF2B5EF4-FFF2-40B4-BE49-F238E27FC236}">
                <a16:creationId xmlns:a16="http://schemas.microsoft.com/office/drawing/2014/main" id="{09FC1778-58F2-E91B-74A7-F4DAF76A66FE}"/>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7430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a:p>
        </p:txBody>
      </p:sp>
      <p:sp>
        <p:nvSpPr>
          <p:cNvPr id="4" name="Footer Placeholder 4">
            <a:extLst>
              <a:ext uri="{FF2B5EF4-FFF2-40B4-BE49-F238E27FC236}">
                <a16:creationId xmlns:a16="http://schemas.microsoft.com/office/drawing/2014/main" id="{CDE1F217-B209-E464-AF1D-75848A590AD4}"/>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005302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a:p>
        </p:txBody>
      </p:sp>
      <p:sp>
        <p:nvSpPr>
          <p:cNvPr id="4" name="Footer Placeholder 4">
            <a:extLst>
              <a:ext uri="{FF2B5EF4-FFF2-40B4-BE49-F238E27FC236}">
                <a16:creationId xmlns:a16="http://schemas.microsoft.com/office/drawing/2014/main" id="{1119B9D9-A495-321F-EB23-9ABFFC5922D9}"/>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2674689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6" name="Slide Number Placeholder 5"/>
          <p:cNvSpPr>
            <a:spLocks noGrp="1"/>
          </p:cNvSpPr>
          <p:nvPr>
            <p:ph type="sldNum" sz="quarter" idx="12"/>
          </p:nvPr>
        </p:nvSpPr>
        <p:spPr/>
        <p:txBody>
          <a:bodyPr/>
          <a:lstStyle/>
          <a:p>
            <a:fld id="{2D8ED6E9-3817-564D-8B05-0796ED399B7D}" type="slidenum">
              <a:rPr lang="de-DE" smtClean="0"/>
              <a:t>‹#›</a:t>
            </a:fld>
            <a:endParaRPr lang="de-DE"/>
          </a:p>
        </p:txBody>
      </p:sp>
      <p:sp>
        <p:nvSpPr>
          <p:cNvPr id="4" name="Footer Placeholder 4">
            <a:extLst>
              <a:ext uri="{FF2B5EF4-FFF2-40B4-BE49-F238E27FC236}">
                <a16:creationId xmlns:a16="http://schemas.microsoft.com/office/drawing/2014/main" id="{CE73B811-A755-23C8-64DD-9130C02F0FAB}"/>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27421635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normAutofit/>
          </a:bodyPr>
          <a:lstStyle>
            <a:lvl1pPr marL="0" indent="0" algn="ctr">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6" name="Slide Number Placeholder 5"/>
          <p:cNvSpPr>
            <a:spLocks noGrp="1"/>
          </p:cNvSpPr>
          <p:nvPr>
            <p:ph type="sldNum" sz="quarter" idx="12"/>
          </p:nvPr>
        </p:nvSpPr>
        <p:spPr>
          <a:xfrm>
            <a:off x="8135007" y="6356351"/>
            <a:ext cx="380342" cy="365125"/>
          </a:xfrm>
        </p:spPr>
        <p:txBody>
          <a:bodyPr/>
          <a:lstStyle/>
          <a:p>
            <a:fld id="{2D8ED6E9-3817-564D-8B05-0796ED399B7D}" type="slidenum">
              <a:rPr lang="de-DE" smtClean="0"/>
              <a:t>‹#›</a:t>
            </a:fld>
            <a:endParaRPr lang="de-DE"/>
          </a:p>
        </p:txBody>
      </p:sp>
      <p:sp>
        <p:nvSpPr>
          <p:cNvPr id="4" name="Footer Placeholder 4">
            <a:extLst>
              <a:ext uri="{FF2B5EF4-FFF2-40B4-BE49-F238E27FC236}">
                <a16:creationId xmlns:a16="http://schemas.microsoft.com/office/drawing/2014/main" id="{1418074B-DB48-3E1F-0A5F-BD2A1B9A7BB1}"/>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209267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Slide Number Placeholder 8"/>
          <p:cNvSpPr>
            <a:spLocks noGrp="1"/>
          </p:cNvSpPr>
          <p:nvPr>
            <p:ph type="sldNum" sz="quarter" idx="12"/>
          </p:nvPr>
        </p:nvSpPr>
        <p:spPr/>
        <p:txBody>
          <a:bodyPr/>
          <a:lstStyle/>
          <a:p>
            <a:fld id="{2D8ED6E9-3817-564D-8B05-0796ED399B7D}" type="slidenum">
              <a:rPr lang="de-DE" smtClean="0"/>
              <a:t>‹#›</a:t>
            </a:fld>
            <a:endParaRPr lang="de-DE"/>
          </a:p>
        </p:txBody>
      </p:sp>
      <p:sp>
        <p:nvSpPr>
          <p:cNvPr id="7" name="Footer Placeholder 4">
            <a:extLst>
              <a:ext uri="{FF2B5EF4-FFF2-40B4-BE49-F238E27FC236}">
                <a16:creationId xmlns:a16="http://schemas.microsoft.com/office/drawing/2014/main" id="{54FB77D3-C98C-28F8-588B-5406C3B79671}"/>
              </a:ext>
            </a:extLst>
          </p:cNvPr>
          <p:cNvSpPr>
            <a:spLocks noGrp="1"/>
          </p:cNvSpPr>
          <p:nvPr>
            <p:ph type="ftr" sz="quarter" idx="1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2215938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Slide Number Placeholder 4"/>
          <p:cNvSpPr>
            <a:spLocks noGrp="1"/>
          </p:cNvSpPr>
          <p:nvPr>
            <p:ph type="sldNum" sz="quarter" idx="12"/>
          </p:nvPr>
        </p:nvSpPr>
        <p:spPr/>
        <p:txBody>
          <a:bodyPr/>
          <a:lstStyle/>
          <a:p>
            <a:fld id="{2D8ED6E9-3817-564D-8B05-0796ED399B7D}" type="slidenum">
              <a:rPr lang="de-DE" smtClean="0"/>
              <a:t>‹#›</a:t>
            </a:fld>
            <a:endParaRPr lang="de-DE"/>
          </a:p>
        </p:txBody>
      </p:sp>
      <p:sp>
        <p:nvSpPr>
          <p:cNvPr id="3" name="Footer Placeholder 4">
            <a:extLst>
              <a:ext uri="{FF2B5EF4-FFF2-40B4-BE49-F238E27FC236}">
                <a16:creationId xmlns:a16="http://schemas.microsoft.com/office/drawing/2014/main" id="{9C464D46-31E5-1095-14E3-D991777D4569}"/>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240107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5" name="Slide Number Placeholder 4"/>
          <p:cNvSpPr>
            <a:spLocks noGrp="1"/>
          </p:cNvSpPr>
          <p:nvPr>
            <p:ph type="sldNum" sz="quarter" idx="12"/>
          </p:nvPr>
        </p:nvSpPr>
        <p:spPr/>
        <p:txBody>
          <a:bodyPr/>
          <a:lstStyle/>
          <a:p>
            <a:fld id="{2D8ED6E9-3817-564D-8B05-0796ED399B7D}" type="slidenum">
              <a:rPr lang="de-DE" smtClean="0"/>
              <a:t>‹#›</a:t>
            </a:fld>
            <a:endParaRPr lang="de-DE"/>
          </a:p>
        </p:txBody>
      </p:sp>
      <p:sp>
        <p:nvSpPr>
          <p:cNvPr id="8" name="Content Placeholder 7">
            <a:extLst>
              <a:ext uri="{FF2B5EF4-FFF2-40B4-BE49-F238E27FC236}">
                <a16:creationId xmlns:a16="http://schemas.microsoft.com/office/drawing/2014/main" id="{5B49BB81-0B10-E748-A5ED-5CADE043B0AD}"/>
              </a:ext>
            </a:extLst>
          </p:cNvPr>
          <p:cNvSpPr>
            <a:spLocks noGrp="1"/>
          </p:cNvSpPr>
          <p:nvPr>
            <p:ph sz="quarter" idx="13"/>
          </p:nvPr>
        </p:nvSpPr>
        <p:spPr>
          <a:xfrm>
            <a:off x="628650" y="1933575"/>
            <a:ext cx="7886700" cy="39830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e-DE"/>
          </a:p>
        </p:txBody>
      </p:sp>
      <p:sp>
        <p:nvSpPr>
          <p:cNvPr id="3" name="Footer Placeholder 4">
            <a:extLst>
              <a:ext uri="{FF2B5EF4-FFF2-40B4-BE49-F238E27FC236}">
                <a16:creationId xmlns:a16="http://schemas.microsoft.com/office/drawing/2014/main" id="{3ACF8BA9-01DD-AF69-4186-866141E4E82C}"/>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2272193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D8ED6E9-3817-564D-8B05-0796ED399B7D}" type="slidenum">
              <a:rPr lang="de-DE" smtClean="0"/>
              <a:t>‹#›</a:t>
            </a:fld>
            <a:endParaRPr lang="de-DE"/>
          </a:p>
        </p:txBody>
      </p:sp>
      <p:sp>
        <p:nvSpPr>
          <p:cNvPr id="2" name="Footer Placeholder 4">
            <a:extLst>
              <a:ext uri="{FF2B5EF4-FFF2-40B4-BE49-F238E27FC236}">
                <a16:creationId xmlns:a16="http://schemas.microsoft.com/office/drawing/2014/main" id="{85D95786-732C-BD75-4F62-B759C4E13C48}"/>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171856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7" name="Slide Number Placeholder 6"/>
          <p:cNvSpPr>
            <a:spLocks noGrp="1"/>
          </p:cNvSpPr>
          <p:nvPr>
            <p:ph type="sldNum" sz="quarter" idx="12"/>
          </p:nvPr>
        </p:nvSpPr>
        <p:spPr/>
        <p:txBody>
          <a:bodyPr/>
          <a:lstStyle/>
          <a:p>
            <a:fld id="{2D8ED6E9-3817-564D-8B05-0796ED399B7D}" type="slidenum">
              <a:rPr lang="de-DE" smtClean="0"/>
              <a:t>‹#›</a:t>
            </a:fld>
            <a:endParaRPr lang="de-DE"/>
          </a:p>
        </p:txBody>
      </p:sp>
      <p:sp>
        <p:nvSpPr>
          <p:cNvPr id="5" name="Footer Placeholder 4">
            <a:extLst>
              <a:ext uri="{FF2B5EF4-FFF2-40B4-BE49-F238E27FC236}">
                <a16:creationId xmlns:a16="http://schemas.microsoft.com/office/drawing/2014/main" id="{2FF5B418-5E91-0791-506B-DC115BD9BBCA}"/>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972011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8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Cliquez pour modifier le style du titre principal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Cliquez pour modifier les styles du texte principal</a:t>
            </a:r>
          </a:p>
          <a:p>
            <a:pPr lvl="1"/>
            <a:r>
              <a:rPr lang="en-GB"/>
              <a:t>Deuxième niveau</a:t>
            </a:r>
          </a:p>
          <a:p>
            <a:pPr lvl="2"/>
            <a:r>
              <a:rPr lang="en-GB"/>
              <a:t>Troisième niveau</a:t>
            </a:r>
          </a:p>
          <a:p>
            <a:pPr lvl="3"/>
            <a:r>
              <a:rPr lang="en-GB"/>
              <a:t>Quatrième niveau</a:t>
            </a:r>
          </a:p>
          <a:p>
            <a:pPr lvl="4"/>
            <a:r>
              <a:rPr lang="en-GB"/>
              <a:t>Cinquième niveau</a:t>
            </a:r>
            <a:endParaRPr lang="en-US" dirty="0"/>
          </a:p>
        </p:txBody>
      </p:sp>
      <p:sp>
        <p:nvSpPr>
          <p:cNvPr id="6" name="Slide Number Placeholder 5"/>
          <p:cNvSpPr>
            <a:spLocks noGrp="1"/>
          </p:cNvSpPr>
          <p:nvPr>
            <p:ph type="sldNum" sz="quarter" idx="4"/>
          </p:nvPr>
        </p:nvSpPr>
        <p:spPr>
          <a:xfrm>
            <a:off x="8020382" y="6356351"/>
            <a:ext cx="494967" cy="365125"/>
          </a:xfrm>
          <a:prstGeom prst="rect">
            <a:avLst/>
          </a:prstGeom>
        </p:spPr>
        <p:txBody>
          <a:bodyPr vert="horz" lIns="91440" tIns="45720" rIns="91440" bIns="45720" rtlCol="0" anchor="ctr"/>
          <a:lstStyle>
            <a:lvl1pPr algn="r">
              <a:defRPr sz="1200">
                <a:solidFill>
                  <a:srgbClr val="0366B3"/>
                </a:solidFill>
              </a:defRPr>
            </a:lvl1pPr>
          </a:lstStyle>
          <a:p>
            <a:fld id="{2D8ED6E9-3817-564D-8B05-0796ED399B7D}" type="slidenum">
              <a:rPr lang="de-DE" smtClean="0"/>
              <a:t>‹#›</a:t>
            </a:fld>
            <a:endParaRPr lang="de-DE" dirty="0"/>
          </a:p>
        </p:txBody>
      </p:sp>
      <p:sp>
        <p:nvSpPr>
          <p:cNvPr id="7" name="Footer Placeholder 4">
            <a:extLst>
              <a:ext uri="{FF2B5EF4-FFF2-40B4-BE49-F238E27FC236}">
                <a16:creationId xmlns:a16="http://schemas.microsoft.com/office/drawing/2014/main" id="{2B6B9A4A-7258-F644-9274-905623752157}"/>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0780992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5" r:id="rId5"/>
    <p:sldLayoutId id="2147483666" r:id="rId6"/>
    <p:sldLayoutId id="2147483673" r:id="rId7"/>
    <p:sldLayoutId id="2147483667" r:id="rId8"/>
    <p:sldLayoutId id="2147483668" r:id="rId9"/>
    <p:sldLayoutId id="2147483669" r:id="rId10"/>
    <p:sldLayoutId id="2147483670" r:id="rId11"/>
    <p:sldLayoutId id="2147483671" r:id="rId12"/>
  </p:sldLayoutIdLst>
  <p:hf hdr="0" dt="0"/>
  <p:txStyles>
    <p:titleStyle>
      <a:lvl1pPr algn="ctr" defTabSz="914400" rtl="0" eaLnBrk="1" latinLnBrk="0" hangingPunct="1">
        <a:lnSpc>
          <a:spcPct val="90000"/>
        </a:lnSpc>
        <a:spcBef>
          <a:spcPct val="0"/>
        </a:spcBef>
        <a:buNone/>
        <a:defRPr sz="4400" b="1" kern="1200">
          <a:solidFill>
            <a:srgbClr val="0366B3"/>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eur02.safelinks.protection.outlook.com/?url=https%3A%2F%2Fcreativecommons.org%2Flicenses%2Fby-nc-sa%2F3.0%2Figo%2Fdeed.fr&amp;data=05%7C02%7Cb.mitchell%40greenink.co.uk%7Ce39dfe085c464a99c37008dd0fa64ebf%7C48e68fa5ddb544e19a94778fdbba7219%7C0%7C0%7C638683929193421287%7CUnknown%7CTWFpbGZsb3d8eyJFbXB0eU1hcGkiOnRydWUsIlYiOiIwLjAuMDAwMCIsIlAiOiJXaW4zMiIsIkFOIjoiTWFpbCIsIldUIjoyfQ%3D%3D%7C0%7C%7C%7C&amp;sdata=%2Bt6yRPYwaaZqPLrblMb1y4%2BLdaX6nyNOv7ExJsB466U%3D&amp;reserved=0"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about:blank"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76BD3-FE7F-42EC-86C9-0D2AEC344288}"/>
              </a:ext>
            </a:extLst>
          </p:cNvPr>
          <p:cNvSpPr>
            <a:spLocks noGrp="1"/>
          </p:cNvSpPr>
          <p:nvPr>
            <p:ph type="ctrTitle"/>
          </p:nvPr>
        </p:nvSpPr>
        <p:spPr>
          <a:xfrm>
            <a:off x="4838629" y="1118230"/>
            <a:ext cx="4046425" cy="869791"/>
          </a:xfrm>
        </p:spPr>
        <p:txBody>
          <a:bodyPr/>
          <a:lstStyle/>
          <a:p>
            <a:r>
              <a:rPr lang="en-GB" sz="5400"/>
              <a:t>Module 14</a:t>
            </a:r>
            <a:endParaRPr lang="en-US" sz="5400" dirty="0"/>
          </a:p>
        </p:txBody>
      </p:sp>
      <p:sp>
        <p:nvSpPr>
          <p:cNvPr id="3" name="Subtitle 2">
            <a:extLst>
              <a:ext uri="{FF2B5EF4-FFF2-40B4-BE49-F238E27FC236}">
                <a16:creationId xmlns:a16="http://schemas.microsoft.com/office/drawing/2014/main" id="{89A10C4A-8C82-4A77-95ED-978D0CF8F3EE}"/>
              </a:ext>
            </a:extLst>
          </p:cNvPr>
          <p:cNvSpPr>
            <a:spLocks noGrp="1"/>
          </p:cNvSpPr>
          <p:nvPr>
            <p:ph type="subTitle" idx="1"/>
          </p:nvPr>
        </p:nvSpPr>
        <p:spPr>
          <a:xfrm>
            <a:off x="5149211" y="1988021"/>
            <a:ext cx="3735843" cy="2881959"/>
          </a:xfrm>
        </p:spPr>
        <p:txBody>
          <a:bodyPr>
            <a:noAutofit/>
          </a:bodyPr>
          <a:lstStyle/>
          <a:p>
            <a:r>
              <a:rPr lang="en-GB" sz="3000" dirty="0"/>
              <a:t>Évaluation de l'état de préparation des établissements de santé (module </a:t>
            </a:r>
            <a:r>
              <a:rPr lang="en-GB" sz="3000" dirty="0" err="1"/>
              <a:t>destiné</a:t>
            </a:r>
            <a:r>
              <a:rPr lang="en-GB" sz="3000" dirty="0"/>
              <a:t> aux </a:t>
            </a:r>
            <a:r>
              <a:rPr lang="fr-FR" sz="3000" dirty="0"/>
              <a:t>gestionnaires</a:t>
            </a:r>
            <a:r>
              <a:rPr lang="en-GB" sz="3000" dirty="0"/>
              <a:t> de santé)</a:t>
            </a:r>
            <a:endParaRPr lang="en-US" sz="3000" dirty="0"/>
          </a:p>
        </p:txBody>
      </p:sp>
      <p:grpSp>
        <p:nvGrpSpPr>
          <p:cNvPr id="7" name="Group 6">
            <a:extLst>
              <a:ext uri="{FF2B5EF4-FFF2-40B4-BE49-F238E27FC236}">
                <a16:creationId xmlns:a16="http://schemas.microsoft.com/office/drawing/2014/main" id="{EC6C72AB-AE60-B61C-07EF-7FA5F1BEC9CC}"/>
              </a:ext>
            </a:extLst>
          </p:cNvPr>
          <p:cNvGrpSpPr/>
          <p:nvPr/>
        </p:nvGrpSpPr>
        <p:grpSpPr>
          <a:xfrm>
            <a:off x="258946" y="104554"/>
            <a:ext cx="3925127" cy="2766237"/>
            <a:chOff x="258946" y="104554"/>
            <a:chExt cx="3925127" cy="2766237"/>
          </a:xfrm>
        </p:grpSpPr>
        <p:sp>
          <p:nvSpPr>
            <p:cNvPr id="8" name="Rectangle 2">
              <a:extLst>
                <a:ext uri="{FF2B5EF4-FFF2-40B4-BE49-F238E27FC236}">
                  <a16:creationId xmlns:a16="http://schemas.microsoft.com/office/drawing/2014/main" id="{5C871AB1-F6DB-451E-40CA-295A316B35D8}"/>
                </a:ext>
              </a:extLst>
            </p:cNvPr>
            <p:cNvSpPr/>
            <p:nvPr/>
          </p:nvSpPr>
          <p:spPr>
            <a:xfrm>
              <a:off x="258946" y="104554"/>
              <a:ext cx="3823856" cy="2766237"/>
            </a:xfrm>
            <a:custGeom>
              <a:avLst/>
              <a:gdLst>
                <a:gd name="connsiteX0" fmla="*/ 0 w 5168839"/>
                <a:gd name="connsiteY0" fmla="*/ 0 h 2793617"/>
                <a:gd name="connsiteX1" fmla="*/ 5168839 w 5168839"/>
                <a:gd name="connsiteY1" fmla="*/ 0 h 2793617"/>
                <a:gd name="connsiteX2" fmla="*/ 5168839 w 5168839"/>
                <a:gd name="connsiteY2" fmla="*/ 2793617 h 2793617"/>
                <a:gd name="connsiteX3" fmla="*/ 0 w 5168839"/>
                <a:gd name="connsiteY3" fmla="*/ 2793617 h 2793617"/>
                <a:gd name="connsiteX4" fmla="*/ 0 w 5168839"/>
                <a:gd name="connsiteY4" fmla="*/ 0 h 2793617"/>
                <a:gd name="connsiteX0" fmla="*/ 0 w 5168839"/>
                <a:gd name="connsiteY0" fmla="*/ 0 h 2793617"/>
                <a:gd name="connsiteX1" fmla="*/ 5168839 w 5168839"/>
                <a:gd name="connsiteY1" fmla="*/ 0 h 2793617"/>
                <a:gd name="connsiteX2" fmla="*/ 4780421 w 5168839"/>
                <a:gd name="connsiteY2" fmla="*/ 2210990 h 2793617"/>
                <a:gd name="connsiteX3" fmla="*/ 0 w 5168839"/>
                <a:gd name="connsiteY3" fmla="*/ 2793617 h 2793617"/>
                <a:gd name="connsiteX4" fmla="*/ 0 w 5168839"/>
                <a:gd name="connsiteY4" fmla="*/ 0 h 2793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68839" h="2793617">
                  <a:moveTo>
                    <a:pt x="0" y="0"/>
                  </a:moveTo>
                  <a:lnTo>
                    <a:pt x="5168839" y="0"/>
                  </a:lnTo>
                  <a:lnTo>
                    <a:pt x="4780421" y="2210990"/>
                  </a:lnTo>
                  <a:lnTo>
                    <a:pt x="0" y="2793617"/>
                  </a:lnTo>
                  <a:lnTo>
                    <a:pt x="0" y="0"/>
                  </a:lnTo>
                  <a:close/>
                </a:path>
              </a:pathLst>
            </a:cu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1E5232C-0575-7E01-5751-7C63AC1B3463}"/>
                </a:ext>
              </a:extLst>
            </p:cNvPr>
            <p:cNvSpPr txBox="1"/>
            <p:nvPr/>
          </p:nvSpPr>
          <p:spPr>
            <a:xfrm>
              <a:off x="360218" y="398964"/>
              <a:ext cx="3823855" cy="2308324"/>
            </a:xfrm>
            <a:prstGeom prst="rect">
              <a:avLst/>
            </a:prstGeom>
            <a:noFill/>
          </p:spPr>
          <p:txBody>
            <a:bodyPr wrap="square">
              <a:spAutoFit/>
            </a:bodyPr>
            <a:lstStyle/>
            <a:p>
              <a:r>
                <a:rPr lang="fr-FR" sz="2400" b="1" dirty="0">
                  <a:solidFill>
                    <a:schemeClr val="tx1">
                      <a:lumMod val="50000"/>
                      <a:lumOff val="50000"/>
                    </a:schemeClr>
                  </a:solidFill>
                </a:rPr>
                <a:t>Prise en charge des femmes survivantes de violence : Programme de formation </a:t>
              </a:r>
              <a:br>
                <a:rPr lang="fr-FR" sz="2400" b="1" dirty="0">
                  <a:solidFill>
                    <a:schemeClr val="tx1">
                      <a:lumMod val="50000"/>
                      <a:lumOff val="50000"/>
                    </a:schemeClr>
                  </a:solidFill>
                </a:rPr>
              </a:br>
              <a:r>
                <a:rPr lang="fr-FR" sz="2400" b="1" dirty="0">
                  <a:solidFill>
                    <a:schemeClr val="tx1">
                      <a:lumMod val="50000"/>
                      <a:lumOff val="50000"/>
                    </a:schemeClr>
                  </a:solidFill>
                </a:rPr>
                <a:t>de l’OMS à l’intention </a:t>
              </a:r>
              <a:br>
                <a:rPr lang="fr-FR" sz="2400" b="1" dirty="0">
                  <a:solidFill>
                    <a:schemeClr val="tx1">
                      <a:lumMod val="50000"/>
                      <a:lumOff val="50000"/>
                    </a:schemeClr>
                  </a:solidFill>
                </a:rPr>
              </a:br>
              <a:r>
                <a:rPr lang="fr-FR" sz="2400" b="1" dirty="0">
                  <a:solidFill>
                    <a:schemeClr val="tx1">
                      <a:lumMod val="50000"/>
                      <a:lumOff val="50000"/>
                    </a:schemeClr>
                  </a:solidFill>
                </a:rPr>
                <a:t>des prestataires de soins </a:t>
              </a:r>
              <a:br>
                <a:rPr lang="fr-FR" sz="2400" b="1" dirty="0">
                  <a:solidFill>
                    <a:schemeClr val="tx1">
                      <a:lumMod val="50000"/>
                      <a:lumOff val="50000"/>
                    </a:schemeClr>
                  </a:solidFill>
                </a:rPr>
              </a:br>
              <a:r>
                <a:rPr lang="fr-FR" sz="2400" b="1" dirty="0">
                  <a:solidFill>
                    <a:schemeClr val="tx1">
                      <a:lumMod val="50000"/>
                      <a:lumOff val="50000"/>
                    </a:schemeClr>
                  </a:solidFill>
                </a:rPr>
                <a:t>de santé</a:t>
              </a:r>
            </a:p>
          </p:txBody>
        </p:sp>
      </p:grpSp>
      <p:pic>
        <p:nvPicPr>
          <p:cNvPr id="5" name="Picture 2" descr="WHO-FR-C-H_th">
            <a:extLst>
              <a:ext uri="{FF2B5EF4-FFF2-40B4-BE49-F238E27FC236}">
                <a16:creationId xmlns:a16="http://schemas.microsoft.com/office/drawing/2014/main" id="{1F70DEA2-DF5F-52E4-E552-40D61B1DFF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8528" y="6082391"/>
            <a:ext cx="2127183" cy="60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33553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250AB6-302A-418B-8312-BC0A811F66A6}"/>
              </a:ext>
            </a:extLst>
          </p:cNvPr>
          <p:cNvSpPr>
            <a:spLocks noGrp="1"/>
          </p:cNvSpPr>
          <p:nvPr>
            <p:ph type="sldNum" sz="quarter" idx="12"/>
          </p:nvPr>
        </p:nvSpPr>
        <p:spPr/>
        <p:txBody>
          <a:bodyPr/>
          <a:lstStyle/>
          <a:p>
            <a:fld id="{2D8ED6E9-3817-564D-8B05-0796ED399B7D}" type="slidenum">
              <a:rPr lang="de-DE" smtClean="0"/>
              <a:t>10</a:t>
            </a:fld>
            <a:endParaRPr lang="de-DE"/>
          </a:p>
        </p:txBody>
      </p:sp>
      <p:sp>
        <p:nvSpPr>
          <p:cNvPr id="6" name="Title 1">
            <a:extLst>
              <a:ext uri="{FF2B5EF4-FFF2-40B4-BE49-F238E27FC236}">
                <a16:creationId xmlns:a16="http://schemas.microsoft.com/office/drawing/2014/main" id="{3887549C-C1A0-486E-A985-BACD3D2A0C1D}"/>
              </a:ext>
            </a:extLst>
          </p:cNvPr>
          <p:cNvSpPr txBox="1">
            <a:spLocks/>
          </p:cNvSpPr>
          <p:nvPr/>
        </p:nvSpPr>
        <p:spPr>
          <a:xfrm>
            <a:off x="0" y="223430"/>
            <a:ext cx="9144000" cy="10453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366B3"/>
                </a:solidFill>
                <a:effectLst/>
                <a:uLnTx/>
                <a:uFillTx/>
                <a:latin typeface="Calibri"/>
                <a:ea typeface="+mj-ea"/>
                <a:cs typeface="+mj-cs"/>
              </a:rPr>
              <a:t>Mesure</a:t>
            </a:r>
            <a:r>
              <a:rPr kumimoji="0" lang="en-US" sz="4400" b="1" i="0" u="none" strike="noStrike" kern="1200" cap="none" spc="0" normalizeH="0" baseline="0" noProof="0" dirty="0">
                <a:ln>
                  <a:noFill/>
                </a:ln>
                <a:solidFill>
                  <a:srgbClr val="FF0000"/>
                </a:solidFill>
                <a:effectLst/>
                <a:uLnTx/>
                <a:uFillTx/>
                <a:latin typeface="Calibri"/>
                <a:ea typeface="+mj-ea"/>
                <a:cs typeface="+mj-cs"/>
              </a:rPr>
              <a:t> </a:t>
            </a:r>
            <a:r>
              <a:rPr kumimoji="0" lang="en-US" sz="4400" b="1" i="0" u="none" strike="noStrike" kern="1200" cap="none" spc="0" normalizeH="0" baseline="0" noProof="0" dirty="0">
                <a:ln>
                  <a:noFill/>
                </a:ln>
                <a:solidFill>
                  <a:srgbClr val="4F81BD"/>
                </a:solidFill>
                <a:effectLst/>
                <a:uLnTx/>
                <a:uFillTx/>
                <a:latin typeface="Calibri"/>
                <a:ea typeface="+mj-ea"/>
                <a:cs typeface="+mj-cs"/>
              </a:rPr>
              <a:t>2 : formation des </a:t>
            </a:r>
            <a:r>
              <a:rPr kumimoji="0" lang="en-US" sz="4400" b="1" i="0" u="none" strike="noStrike" kern="1200" cap="none" spc="0" normalizeH="0" baseline="0" noProof="0" dirty="0" err="1">
                <a:ln>
                  <a:noFill/>
                </a:ln>
                <a:solidFill>
                  <a:srgbClr val="4F81BD"/>
                </a:solidFill>
                <a:effectLst/>
                <a:uLnTx/>
                <a:uFillTx/>
                <a:latin typeface="Calibri"/>
                <a:ea typeface="+mj-ea"/>
                <a:cs typeface="+mj-cs"/>
              </a:rPr>
              <a:t>prestataires</a:t>
            </a:r>
            <a:endParaRPr kumimoji="0" lang="en-US" sz="4400" b="1" i="0" u="none" strike="noStrike" kern="1200" cap="none" spc="0" normalizeH="0" baseline="0" noProof="0" dirty="0">
              <a:ln>
                <a:noFill/>
              </a:ln>
              <a:solidFill>
                <a:srgbClr val="4F81BD"/>
              </a:solidFill>
              <a:effectLst/>
              <a:uLnTx/>
              <a:uFillTx/>
              <a:latin typeface="Calibri"/>
              <a:ea typeface="+mj-ea"/>
              <a:cs typeface="+mj-cs"/>
            </a:endParaRPr>
          </a:p>
        </p:txBody>
      </p:sp>
      <p:sp>
        <p:nvSpPr>
          <p:cNvPr id="7" name="Subtitle 2">
            <a:extLst>
              <a:ext uri="{FF2B5EF4-FFF2-40B4-BE49-F238E27FC236}">
                <a16:creationId xmlns:a16="http://schemas.microsoft.com/office/drawing/2014/main" id="{C0A13E82-9260-4E94-BCF9-08E70E8EBB3E}"/>
              </a:ext>
            </a:extLst>
          </p:cNvPr>
          <p:cNvSpPr txBox="1">
            <a:spLocks/>
          </p:cNvSpPr>
          <p:nvPr/>
        </p:nvSpPr>
        <p:spPr>
          <a:xfrm>
            <a:off x="0" y="1767238"/>
            <a:ext cx="8989255" cy="3578485"/>
          </a:xfrm>
          <a:prstGeom prst="rect">
            <a:avLst/>
          </a:prstGeom>
        </p:spPr>
        <p:txBody>
          <a:bodyPr vert="horz" lIns="9000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746125" marR="0" lvl="1" indent="-34925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chemeClr val="tx1"/>
                </a:solidFill>
                <a:effectLst/>
                <a:uLnTx/>
                <a:uFillTx/>
                <a:latin typeface="Calibri"/>
                <a:ea typeface="+mn-ea"/>
                <a:cs typeface="+mn-cs"/>
              </a:rPr>
              <a:t>Former les prestataires de soins de santé </a:t>
            </a:r>
            <a:r>
              <a:rPr kumimoji="0" lang="fr-FR" sz="2400" b="0" i="1" u="none" strike="noStrike" kern="1200" cap="none" spc="0" normalizeH="0" baseline="0" noProof="0" dirty="0">
                <a:ln>
                  <a:noFill/>
                </a:ln>
                <a:solidFill>
                  <a:schemeClr val="tx1"/>
                </a:solidFill>
                <a:effectLst/>
                <a:uLnTx/>
                <a:uFillTx/>
                <a:latin typeface="Calibri"/>
                <a:ea typeface="+mn-ea"/>
                <a:cs typeface="+mn-cs"/>
              </a:rPr>
              <a:t>pour les questions sur la violence exercée par un partenaire intime, à répondre à la </a:t>
            </a:r>
            <a:r>
              <a:rPr kumimoji="0" lang="fr-FR" sz="2400" b="0" i="1" u="none" strike="noStrike" kern="1200" cap="none" spc="0" normalizeH="0" baseline="0" noProof="0">
                <a:ln>
                  <a:noFill/>
                </a:ln>
                <a:solidFill>
                  <a:schemeClr val="tx1"/>
                </a:solidFill>
                <a:effectLst/>
                <a:uLnTx/>
                <a:uFillTx/>
                <a:latin typeface="Calibri"/>
                <a:ea typeface="+mn-ea"/>
                <a:cs typeface="+mn-cs"/>
              </a:rPr>
              <a:t>révélation de la </a:t>
            </a:r>
            <a:r>
              <a:rPr kumimoji="0" lang="fr-FR" sz="2400" b="0" i="1" u="none" strike="noStrike" kern="1200" cap="none" spc="0" normalizeH="0" baseline="0" noProof="0" dirty="0">
                <a:ln>
                  <a:noFill/>
                </a:ln>
                <a:solidFill>
                  <a:schemeClr val="tx1"/>
                </a:solidFill>
                <a:effectLst/>
                <a:uLnTx/>
                <a:uFillTx/>
                <a:latin typeface="Calibri"/>
                <a:ea typeface="+mn-ea"/>
                <a:cs typeface="+mn-cs"/>
              </a:rPr>
              <a:t>violence sexuelle et de </a:t>
            </a:r>
            <a:r>
              <a:rPr lang="fr-FR" sz="2400" i="1" dirty="0">
                <a:solidFill>
                  <a:schemeClr val="tx1"/>
                </a:solidFill>
                <a:latin typeface="Calibri"/>
              </a:rPr>
              <a:t>VPI, à fournir des soin</a:t>
            </a:r>
            <a:r>
              <a:rPr kumimoji="0" lang="fr-FR" sz="2400" b="0" i="1" u="none" strike="noStrike" kern="1200" cap="none" spc="0" normalizeH="0" baseline="0" noProof="0" dirty="0">
                <a:ln>
                  <a:noFill/>
                </a:ln>
                <a:solidFill>
                  <a:schemeClr val="tx1"/>
                </a:solidFill>
                <a:effectLst/>
                <a:uLnTx/>
                <a:uFillTx/>
                <a:latin typeface="Calibri"/>
                <a:ea typeface="+mn-ea"/>
                <a:cs typeface="+mn-cs"/>
              </a:rPr>
              <a:t>s d’urgence après un viol et à examiner leurs attitudes</a:t>
            </a:r>
            <a:r>
              <a:rPr kumimoji="0" lang="fr-FR" sz="2400" b="0" i="0" u="none" strike="noStrike" kern="1200" cap="none" spc="0" normalizeH="0" baseline="0" noProof="0" dirty="0">
                <a:ln>
                  <a:noFill/>
                </a:ln>
                <a:solidFill>
                  <a:schemeClr val="tx1"/>
                </a:solidFill>
                <a:effectLst/>
                <a:uLnTx/>
                <a:uFillTx/>
                <a:latin typeface="Calibri"/>
                <a:ea typeface="+mn-ea"/>
                <a:cs typeface="+mn-cs"/>
              </a:rPr>
              <a:t>. </a:t>
            </a:r>
          </a:p>
          <a:p>
            <a:pPr marL="746125" marR="0" lvl="1" indent="-34925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chemeClr val="tx1"/>
                </a:solidFill>
                <a:effectLst/>
                <a:uLnTx/>
                <a:uFillTx/>
                <a:latin typeface="Calibri"/>
                <a:ea typeface="+mn-ea"/>
                <a:cs typeface="+mn-cs"/>
              </a:rPr>
              <a:t>Assigner </a:t>
            </a:r>
            <a:r>
              <a:rPr lang="fr-FR" sz="2400" dirty="0">
                <a:solidFill>
                  <a:schemeClr val="tx1"/>
                </a:solidFill>
                <a:latin typeface="Calibri"/>
              </a:rPr>
              <a:t>d</a:t>
            </a:r>
            <a:r>
              <a:rPr kumimoji="0" lang="fr-FR" sz="2400" b="0" i="0" u="none" strike="noStrike" kern="1200" cap="none" spc="0" normalizeH="0" baseline="0" noProof="0" dirty="0">
                <a:ln>
                  <a:noFill/>
                </a:ln>
                <a:solidFill>
                  <a:schemeClr val="tx1"/>
                </a:solidFill>
                <a:effectLst/>
                <a:uLnTx/>
                <a:uFillTx/>
                <a:latin typeface="Calibri"/>
                <a:ea typeface="+mn-ea"/>
                <a:cs typeface="+mn-cs"/>
              </a:rPr>
              <a:t>es prestataires de soins de santé nécessaires à la prise en charge des survivantes de violence.</a:t>
            </a:r>
          </a:p>
          <a:p>
            <a:pPr marL="746125" marR="0" lvl="1" indent="-349250" algn="l" defTabSz="9144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kumimoji="0" lang="fr-FR" sz="2400" b="0" i="0" u="none" strike="noStrike" kern="1200" cap="none" spc="0" normalizeH="0" baseline="0" noProof="0" dirty="0">
                <a:ln>
                  <a:noFill/>
                </a:ln>
                <a:solidFill>
                  <a:schemeClr val="tx1"/>
                </a:solidFill>
                <a:effectLst/>
                <a:uLnTx/>
                <a:uFillTx/>
                <a:latin typeface="Calibri"/>
                <a:ea typeface="+mn-ea"/>
                <a:cs typeface="+mn-cs"/>
              </a:rPr>
              <a:t>Offrir un encadrement et une supervision pour soutenir la performance des prestataires</a:t>
            </a:r>
            <a:r>
              <a:rPr kumimoji="0" lang="fr-FR" sz="2600" b="0" i="0" u="none" strike="noStrike" kern="1200" cap="none" spc="0" normalizeH="0" baseline="0" noProof="0" dirty="0">
                <a:ln>
                  <a:noFill/>
                </a:ln>
                <a:solidFill>
                  <a:schemeClr val="tx1"/>
                </a:solidFill>
                <a:effectLst/>
                <a:uLnTx/>
                <a:uFillTx/>
                <a:latin typeface="Calibri"/>
                <a:ea typeface="+mn-ea"/>
                <a:cs typeface="+mn-cs"/>
              </a:rPr>
              <a:t>. </a:t>
            </a:r>
          </a:p>
        </p:txBody>
      </p:sp>
      <p:sp>
        <p:nvSpPr>
          <p:cNvPr id="3" name="Footer Placeholder 4">
            <a:extLst>
              <a:ext uri="{FF2B5EF4-FFF2-40B4-BE49-F238E27FC236}">
                <a16:creationId xmlns:a16="http://schemas.microsoft.com/office/drawing/2014/main" id="{0C7F950C-8519-16DF-E441-2C488766BC52}"/>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984139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9ADB2AC-0822-477D-A42C-CDE966435337}"/>
              </a:ext>
            </a:extLst>
          </p:cNvPr>
          <p:cNvSpPr>
            <a:spLocks noGrp="1"/>
          </p:cNvSpPr>
          <p:nvPr>
            <p:ph type="sldNum" sz="quarter" idx="12"/>
          </p:nvPr>
        </p:nvSpPr>
        <p:spPr/>
        <p:txBody>
          <a:bodyPr/>
          <a:lstStyle/>
          <a:p>
            <a:fld id="{2D8ED6E9-3817-564D-8B05-0796ED399B7D}" type="slidenum">
              <a:rPr lang="de-DE" smtClean="0"/>
              <a:t>11</a:t>
            </a:fld>
            <a:endParaRPr lang="de-DE"/>
          </a:p>
        </p:txBody>
      </p:sp>
      <p:sp>
        <p:nvSpPr>
          <p:cNvPr id="7" name="TextBox 6">
            <a:extLst>
              <a:ext uri="{FF2B5EF4-FFF2-40B4-BE49-F238E27FC236}">
                <a16:creationId xmlns:a16="http://schemas.microsoft.com/office/drawing/2014/main" id="{743017CC-86C8-4FB6-A2DA-08439F122581}"/>
              </a:ext>
            </a:extLst>
          </p:cNvPr>
          <p:cNvSpPr txBox="1"/>
          <p:nvPr/>
        </p:nvSpPr>
        <p:spPr>
          <a:xfrm>
            <a:off x="0" y="256121"/>
            <a:ext cx="8810626" cy="13234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none" spc="0" normalizeH="0" baseline="0" dirty="0">
                <a:ln>
                  <a:noFill/>
                </a:ln>
                <a:solidFill>
                  <a:srgbClr val="0366B3"/>
                </a:solidFill>
                <a:effectLst/>
                <a:uLnTx/>
                <a:uFillTx/>
                <a:cs typeface="Avenir Next Condensed Demi Bold"/>
              </a:rPr>
              <a:t>Mesure minimale 3 : </a:t>
            </a:r>
            <a:br>
              <a:rPr kumimoji="0" lang="fr-FR" sz="4000" b="1" i="0" u="none" strike="noStrike" kern="0" cap="none" spc="0" normalizeH="0" baseline="0" dirty="0">
                <a:ln>
                  <a:noFill/>
                </a:ln>
                <a:solidFill>
                  <a:srgbClr val="0366B3"/>
                </a:solidFill>
                <a:effectLst/>
                <a:uLnTx/>
                <a:uFillTx/>
                <a:cs typeface="Avenir Next Condensed Demi Bold"/>
              </a:rPr>
            </a:br>
            <a:r>
              <a:rPr kumimoji="0" lang="fr-FR" sz="4000" b="1" i="0" u="none" strike="noStrike" kern="0" cap="none" spc="0" normalizeH="0" baseline="0" dirty="0">
                <a:ln>
                  <a:noFill/>
                </a:ln>
                <a:solidFill>
                  <a:srgbClr val="0366B3"/>
                </a:solidFill>
                <a:effectLst/>
                <a:uLnTx/>
                <a:uFillTx/>
                <a:cs typeface="Avenir Next Condensed Demi Bold"/>
              </a:rPr>
              <a:t>intimité et confidentialité : l’espace </a:t>
            </a:r>
            <a:endParaRPr kumimoji="0" lang="fr-FR" sz="4000" b="1" i="0" u="none" strike="noStrike" kern="0" cap="none" spc="0" normalizeH="0" baseline="0" dirty="0">
              <a:ln>
                <a:noFill/>
              </a:ln>
              <a:solidFill>
                <a:srgbClr val="0366B3"/>
              </a:solidFill>
              <a:effectLst/>
              <a:uLnTx/>
              <a:uFillTx/>
            </a:endParaRPr>
          </a:p>
        </p:txBody>
      </p:sp>
      <p:sp>
        <p:nvSpPr>
          <p:cNvPr id="8" name="Oval 7">
            <a:extLst>
              <a:ext uri="{FF2B5EF4-FFF2-40B4-BE49-F238E27FC236}">
                <a16:creationId xmlns:a16="http://schemas.microsoft.com/office/drawing/2014/main" id="{57D8574A-1C6E-4F3F-A87C-D866325B5BBA}"/>
              </a:ext>
            </a:extLst>
          </p:cNvPr>
          <p:cNvSpPr/>
          <p:nvPr/>
        </p:nvSpPr>
        <p:spPr>
          <a:xfrm rot="904408">
            <a:off x="5665924" y="2162883"/>
            <a:ext cx="2738231" cy="1217427"/>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fr-FR" sz="1200" b="1" kern="0" dirty="0">
                <a:latin typeface="Calibri"/>
              </a:rPr>
              <a:t>Outil de travail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a:ln>
                  <a:noFill/>
                </a:ln>
                <a:effectLst/>
                <a:uLnTx/>
                <a:uFillTx/>
                <a:latin typeface="Calibri"/>
                <a:ea typeface="+mn-ea"/>
                <a:cs typeface="+mn-cs"/>
              </a:rPr>
              <a:t>Manuel destiné aux gestionnaires de santé</a:t>
            </a:r>
            <a:r>
              <a:rPr kumimoji="0" lang="fr-FR" sz="1200" b="0" i="0" u="none" strike="noStrike" kern="0" cap="none" spc="0" normalizeH="0" baseline="0" noProof="0" dirty="0">
                <a:ln>
                  <a:noFill/>
                </a:ln>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effectLst/>
                <a:uLnTx/>
                <a:uFillTx/>
                <a:latin typeface="Calibri"/>
                <a:ea typeface="+mn-ea"/>
                <a:cs typeface="+mn-cs"/>
              </a:rPr>
              <a:t>p. 62-63</a:t>
            </a:r>
          </a:p>
        </p:txBody>
      </p:sp>
      <p:sp>
        <p:nvSpPr>
          <p:cNvPr id="9" name="Content Placeholder 9">
            <a:extLst>
              <a:ext uri="{FF2B5EF4-FFF2-40B4-BE49-F238E27FC236}">
                <a16:creationId xmlns:a16="http://schemas.microsoft.com/office/drawing/2014/main" id="{4A5DC383-33A8-424C-8D10-39CCC6DAF08D}"/>
              </a:ext>
            </a:extLst>
          </p:cNvPr>
          <p:cNvSpPr txBox="1">
            <a:spLocks/>
          </p:cNvSpPr>
          <p:nvPr/>
        </p:nvSpPr>
        <p:spPr>
          <a:xfrm>
            <a:off x="420624" y="2771596"/>
            <a:ext cx="8094725" cy="254693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400" b="0" i="0" u="none" strike="noStrike" kern="1200" cap="none" spc="0" normalizeH="0" baseline="0" dirty="0">
                <a:ln>
                  <a:noFill/>
                </a:ln>
                <a:effectLst/>
                <a:uLnTx/>
                <a:uFillTx/>
                <a:latin typeface="Calibri"/>
                <a:ea typeface="+mn-ea"/>
                <a:cs typeface="+mn-cs"/>
              </a:rPr>
              <a:t>Espace de consultation privé</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400" b="0" i="0" u="none" strike="noStrike" kern="1200" cap="none" spc="0" normalizeH="0" baseline="0" dirty="0">
                <a:ln>
                  <a:noFill/>
                </a:ln>
                <a:effectLst/>
                <a:uLnTx/>
                <a:uFillTx/>
                <a:latin typeface="Calibri"/>
                <a:ea typeface="+mn-ea"/>
                <a:cs typeface="+mn-cs"/>
              </a:rPr>
              <a:t>Renforcement de la protection de l’intimité</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400" b="0" i="0" u="none" strike="noStrike" kern="1200" cap="none" spc="0" normalizeH="0" baseline="0" dirty="0">
                <a:ln>
                  <a:noFill/>
                </a:ln>
                <a:effectLst/>
                <a:uLnTx/>
                <a:uFillTx/>
                <a:latin typeface="Calibri"/>
                <a:ea typeface="+mn-ea"/>
                <a:cs typeface="+mn-cs"/>
              </a:rPr>
              <a:t>Réduction de la stigmatisation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400" b="0" i="0" u="none" strike="noStrike" kern="1200" cap="none" spc="0" normalizeH="0" baseline="0" dirty="0">
                <a:ln>
                  <a:noFill/>
                </a:ln>
                <a:effectLst/>
                <a:uLnTx/>
                <a:uFillTx/>
                <a:latin typeface="Calibri"/>
                <a:ea typeface="+mn-ea"/>
                <a:cs typeface="+mn-cs"/>
              </a:rPr>
              <a:t>Politique de protection de l’intimité et de la confidentialité</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fr-FR" sz="2400" b="0" i="0" u="none" strike="noStrike" kern="1200" cap="none" spc="0" normalizeH="0" baseline="0" dirty="0">
                <a:ln>
                  <a:noFill/>
                </a:ln>
                <a:effectLst/>
                <a:uLnTx/>
                <a:uFillTx/>
                <a:latin typeface="Calibri"/>
                <a:ea typeface="+mn-ea"/>
                <a:cs typeface="+mn-cs"/>
              </a:rPr>
              <a:t>Accès aux toilettes</a:t>
            </a:r>
          </a:p>
        </p:txBody>
      </p:sp>
      <p:sp>
        <p:nvSpPr>
          <p:cNvPr id="3" name="Footer Placeholder 4">
            <a:extLst>
              <a:ext uri="{FF2B5EF4-FFF2-40B4-BE49-F238E27FC236}">
                <a16:creationId xmlns:a16="http://schemas.microsoft.com/office/drawing/2014/main" id="{C49AB442-2E73-BDDC-F735-D467084DC341}"/>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1818943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D31BBE-00E3-4753-9C5A-239A935CBDD4}"/>
              </a:ext>
            </a:extLst>
          </p:cNvPr>
          <p:cNvSpPr>
            <a:spLocks noGrp="1"/>
          </p:cNvSpPr>
          <p:nvPr>
            <p:ph type="sldNum" sz="quarter" idx="12"/>
          </p:nvPr>
        </p:nvSpPr>
        <p:spPr/>
        <p:txBody>
          <a:bodyPr/>
          <a:lstStyle/>
          <a:p>
            <a:fld id="{2D8ED6E9-3817-564D-8B05-0796ED399B7D}" type="slidenum">
              <a:rPr lang="de-DE" smtClean="0"/>
              <a:t>12</a:t>
            </a:fld>
            <a:endParaRPr lang="de-DE"/>
          </a:p>
        </p:txBody>
      </p:sp>
      <p:sp>
        <p:nvSpPr>
          <p:cNvPr id="7" name="TextBox 6">
            <a:extLst>
              <a:ext uri="{FF2B5EF4-FFF2-40B4-BE49-F238E27FC236}">
                <a16:creationId xmlns:a16="http://schemas.microsoft.com/office/drawing/2014/main" id="{6256BEDF-4C67-421F-86A2-8A54F42411FE}"/>
              </a:ext>
            </a:extLst>
          </p:cNvPr>
          <p:cNvSpPr txBox="1"/>
          <p:nvPr/>
        </p:nvSpPr>
        <p:spPr>
          <a:xfrm>
            <a:off x="0" y="110242"/>
            <a:ext cx="9144000" cy="132343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err="1">
                <a:ln>
                  <a:noFill/>
                </a:ln>
                <a:solidFill>
                  <a:srgbClr val="0366B3"/>
                </a:solidFill>
                <a:effectLst/>
                <a:uLnTx/>
                <a:uFillTx/>
                <a:cs typeface="Avenir Next Condensed Demi Bold"/>
              </a:rPr>
              <a:t>Mesure</a:t>
            </a:r>
            <a:r>
              <a:rPr kumimoji="0" lang="en-US" sz="4000" b="1" i="0" u="none" strike="noStrike" kern="0" cap="none" spc="0" normalizeH="0" baseline="0" noProof="0" dirty="0">
                <a:ln>
                  <a:noFill/>
                </a:ln>
                <a:solidFill>
                  <a:srgbClr val="0366B3"/>
                </a:solidFill>
                <a:effectLst/>
                <a:uLnTx/>
                <a:uFillTx/>
                <a:cs typeface="Avenir Next Condensed Demi Bold"/>
              </a:rPr>
              <a:t> </a:t>
            </a:r>
            <a:r>
              <a:rPr kumimoji="0" lang="en-US" sz="4000" b="1" i="0" u="none" strike="noStrike" kern="0" cap="none" spc="0" normalizeH="0" baseline="0" noProof="0" dirty="0" err="1">
                <a:ln>
                  <a:noFill/>
                </a:ln>
                <a:solidFill>
                  <a:srgbClr val="0366B3"/>
                </a:solidFill>
                <a:effectLst/>
                <a:uLnTx/>
                <a:uFillTx/>
                <a:cs typeface="Avenir Next Condensed Demi Bold"/>
              </a:rPr>
              <a:t>minimale</a:t>
            </a:r>
            <a:r>
              <a:rPr kumimoji="0" lang="en-US" sz="4000" b="1" i="0" u="none" strike="noStrike" kern="0" cap="none" spc="0" normalizeH="0" baseline="0" noProof="0" dirty="0">
                <a:ln>
                  <a:noFill/>
                </a:ln>
                <a:solidFill>
                  <a:srgbClr val="0366B3"/>
                </a:solidFill>
                <a:effectLst/>
                <a:uLnTx/>
                <a:uFillTx/>
                <a:cs typeface="Avenir Next Condensed Demi Bold"/>
              </a:rPr>
              <a:t> 3 : </a:t>
            </a:r>
            <a:br>
              <a:rPr kumimoji="0" lang="en-US" sz="4000" b="1" i="0" u="none" strike="noStrike" kern="0" cap="none" spc="0" normalizeH="0" baseline="0" noProof="0" dirty="0">
                <a:ln>
                  <a:noFill/>
                </a:ln>
                <a:solidFill>
                  <a:srgbClr val="0366B3"/>
                </a:solidFill>
                <a:effectLst/>
                <a:uLnTx/>
                <a:uFillTx/>
                <a:cs typeface="Avenir Next Condensed Demi Bold"/>
              </a:rPr>
            </a:br>
            <a:r>
              <a:rPr kumimoji="0" lang="en-US" sz="4000" b="1" i="0" u="none" strike="noStrike" kern="0" cap="none" spc="0" normalizeH="0" baseline="0" noProof="0" dirty="0">
                <a:ln>
                  <a:noFill/>
                </a:ln>
                <a:solidFill>
                  <a:srgbClr val="0366B3"/>
                </a:solidFill>
                <a:effectLst/>
                <a:uLnTx/>
                <a:uFillTx/>
                <a:cs typeface="Avenir Next Condensed Demi Bold"/>
              </a:rPr>
              <a:t>Politique de confidentialité</a:t>
            </a:r>
            <a:endParaRPr kumimoji="0" lang="en-US" sz="4000" b="1" i="0" u="none" strike="noStrike" kern="0" cap="none" spc="0" normalizeH="0" baseline="0" noProof="0" dirty="0">
              <a:ln>
                <a:noFill/>
              </a:ln>
              <a:solidFill>
                <a:srgbClr val="0366B3"/>
              </a:solidFill>
              <a:effectLst/>
              <a:uLnTx/>
              <a:uFillTx/>
            </a:endParaRPr>
          </a:p>
        </p:txBody>
      </p:sp>
      <p:sp>
        <p:nvSpPr>
          <p:cNvPr id="8" name="Content Placeholder 2">
            <a:extLst>
              <a:ext uri="{FF2B5EF4-FFF2-40B4-BE49-F238E27FC236}">
                <a16:creationId xmlns:a16="http://schemas.microsoft.com/office/drawing/2014/main" id="{55956CD5-8779-41AB-A860-32FA29A4C3EC}"/>
              </a:ext>
            </a:extLst>
          </p:cNvPr>
          <p:cNvSpPr txBox="1">
            <a:spLocks/>
          </p:cNvSpPr>
          <p:nvPr/>
        </p:nvSpPr>
        <p:spPr>
          <a:xfrm>
            <a:off x="86859" y="1705947"/>
            <a:ext cx="8702083" cy="39919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2600" b="0" i="0" u="none" strike="noStrike" kern="1200" cap="none" spc="0" normalizeH="0" baseline="0" dirty="0">
                <a:ln>
                  <a:noFill/>
                </a:ln>
                <a:effectLst/>
                <a:uLnTx/>
                <a:uFillTx/>
                <a:latin typeface="Calibri"/>
                <a:ea typeface="+mn-ea"/>
                <a:cs typeface="+mn-cs"/>
              </a:rPr>
              <a:t>Intimité et </a:t>
            </a:r>
            <a:r>
              <a:rPr kumimoji="0" lang="fr-FR" sz="2600" b="0" i="0" u="none" strike="noStrike" kern="1200" cap="none" spc="0" normalizeH="0" baseline="0" dirty="0">
                <a:ln>
                  <a:noFill/>
                </a:ln>
                <a:solidFill>
                  <a:sysClr val="windowText" lastClr="000000"/>
                </a:solidFill>
                <a:effectLst/>
                <a:uLnTx/>
                <a:uFillTx/>
                <a:latin typeface="Calibri"/>
                <a:ea typeface="+mn-ea"/>
                <a:cs typeface="+mn-cs"/>
              </a:rPr>
              <a:t>confidentialité dans la collecte, </a:t>
            </a:r>
            <a:br>
              <a:rPr kumimoji="0" lang="fr-FR" sz="2600" b="0" i="0" u="none" strike="noStrike" kern="1200" cap="none" spc="0" normalizeH="0" baseline="0" dirty="0">
                <a:ln>
                  <a:noFill/>
                </a:ln>
                <a:solidFill>
                  <a:sysClr val="windowText" lastClr="000000"/>
                </a:solidFill>
                <a:effectLst/>
                <a:uLnTx/>
                <a:uFillTx/>
                <a:latin typeface="Calibri"/>
                <a:ea typeface="+mn-ea"/>
                <a:cs typeface="+mn-cs"/>
              </a:rPr>
            </a:br>
            <a:r>
              <a:rPr kumimoji="0" lang="fr-FR" sz="2600" b="0" i="0" u="none" strike="noStrike" kern="1200" cap="none" spc="0" normalizeH="0" baseline="0" dirty="0">
                <a:ln>
                  <a:noFill/>
                </a:ln>
                <a:solidFill>
                  <a:sysClr val="windowText" lastClr="000000"/>
                </a:solidFill>
                <a:effectLst/>
                <a:uLnTx/>
                <a:uFillTx/>
                <a:latin typeface="Calibri"/>
                <a:ea typeface="+mn-ea"/>
                <a:cs typeface="+mn-cs"/>
              </a:rPr>
              <a:t>le partage et la communication des données</a:t>
            </a:r>
          </a:p>
          <a:p>
            <a:pPr marL="742950" marR="0" lvl="1" indent="-28575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2200" b="0" i="0" u="none" strike="noStrike" kern="1200" cap="none" spc="0" normalizeH="0" baseline="0" dirty="0">
                <a:ln>
                  <a:noFill/>
                </a:ln>
                <a:solidFill>
                  <a:sysClr val="windowText" lastClr="000000"/>
                </a:solidFill>
                <a:effectLst/>
                <a:uLnTx/>
                <a:uFillTx/>
                <a:latin typeface="Calibri"/>
                <a:ea typeface="+mn-ea"/>
                <a:cs typeface="+mn-cs"/>
              </a:rPr>
              <a:t>Établir une politique </a:t>
            </a:r>
          </a:p>
          <a:p>
            <a:pPr marL="1143000" marR="0" lvl="2" indent="-2286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900" b="0" i="0" u="none" strike="noStrike" kern="1200" cap="none" spc="0" normalizeH="0" baseline="0" dirty="0">
                <a:ln>
                  <a:noFill/>
                </a:ln>
                <a:solidFill>
                  <a:sysClr val="windowText" lastClr="000000"/>
                </a:solidFill>
                <a:effectLst/>
                <a:uLnTx/>
                <a:uFillTx/>
                <a:latin typeface="Calibri"/>
                <a:ea typeface="+mn-ea"/>
                <a:cs typeface="+mn-cs"/>
              </a:rPr>
              <a:t>S'assurer que le personnel comprend le respect </a:t>
            </a:r>
            <a:r>
              <a:rPr kumimoji="0" lang="fr-FR" sz="1900" b="0" i="0" u="none" strike="noStrike" kern="1200" cap="none" spc="0" normalizeH="0" baseline="0" dirty="0">
                <a:ln>
                  <a:noFill/>
                </a:ln>
                <a:effectLst/>
                <a:uLnTx/>
                <a:uFillTx/>
                <a:latin typeface="Calibri"/>
                <a:ea typeface="+mn-ea"/>
                <a:cs typeface="+mn-cs"/>
              </a:rPr>
              <a:t>de l’intimité  </a:t>
            </a:r>
            <a:r>
              <a:rPr kumimoji="0" lang="fr-FR" sz="1900" b="0" i="0" u="none" strike="noStrike" kern="1200" cap="none" spc="0" normalizeH="0" baseline="0" dirty="0">
                <a:ln>
                  <a:noFill/>
                </a:ln>
                <a:solidFill>
                  <a:sysClr val="windowText" lastClr="000000"/>
                </a:solidFill>
                <a:effectLst/>
                <a:uLnTx/>
                <a:uFillTx/>
                <a:latin typeface="Calibri"/>
                <a:ea typeface="+mn-ea"/>
                <a:cs typeface="+mn-cs"/>
              </a:rPr>
              <a:t>et de la confidentialité</a:t>
            </a:r>
          </a:p>
          <a:p>
            <a:pPr marL="1143000" marR="0" lvl="2" indent="-2286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900" b="0" i="0" u="none" strike="noStrike" kern="1200" cap="none" spc="0" normalizeH="0" baseline="0" dirty="0">
                <a:ln>
                  <a:noFill/>
                </a:ln>
                <a:solidFill>
                  <a:sysClr val="windowText" lastClr="000000"/>
                </a:solidFill>
                <a:effectLst/>
                <a:uLnTx/>
                <a:uFillTx/>
                <a:latin typeface="Calibri"/>
                <a:ea typeface="+mn-ea"/>
                <a:cs typeface="+mn-cs"/>
              </a:rPr>
              <a:t>Informations d'identification non visibles</a:t>
            </a:r>
          </a:p>
          <a:p>
            <a:pPr marL="1143000" marR="0" lvl="2" indent="-2286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900" b="0" i="0" u="none" strike="noStrike" kern="1200" cap="none" spc="0" normalizeH="0" baseline="0" dirty="0">
                <a:ln>
                  <a:noFill/>
                </a:ln>
                <a:solidFill>
                  <a:sysClr val="windowText" lastClr="000000"/>
                </a:solidFill>
                <a:effectLst/>
                <a:uLnTx/>
                <a:uFillTx/>
                <a:latin typeface="Calibri"/>
                <a:ea typeface="+mn-ea"/>
                <a:cs typeface="+mn-cs"/>
              </a:rPr>
              <a:t>Ne laissez pas de documents sans surveillance</a:t>
            </a:r>
          </a:p>
          <a:p>
            <a:pPr marL="1143000" marR="0" lvl="2" indent="-2286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kumimoji="0" lang="fr-FR" sz="1900" b="0" i="0" u="none" strike="noStrike" kern="1200" cap="none" spc="0" normalizeH="0" baseline="0" dirty="0">
                <a:ln>
                  <a:noFill/>
                </a:ln>
                <a:solidFill>
                  <a:sysClr val="windowText" lastClr="000000"/>
                </a:solidFill>
                <a:effectLst/>
                <a:uLnTx/>
                <a:uFillTx/>
                <a:latin typeface="Calibri"/>
                <a:ea typeface="+mn-ea"/>
                <a:cs typeface="+mn-cs"/>
              </a:rPr>
              <a:t>Ne recueillez pas </a:t>
            </a:r>
            <a:r>
              <a:rPr lang="fr-FR" sz="1900" dirty="0">
                <a:solidFill>
                  <a:sysClr val="windowText" lastClr="000000"/>
                </a:solidFill>
                <a:latin typeface="Calibri"/>
              </a:rPr>
              <a:t>de témoignages de violence </a:t>
            </a:r>
            <a:r>
              <a:rPr kumimoji="0" lang="fr-FR" sz="1900" b="0" i="0" u="none" strike="noStrike" kern="1200" cap="none" spc="0" normalizeH="0" baseline="0" dirty="0">
                <a:ln>
                  <a:noFill/>
                </a:ln>
                <a:solidFill>
                  <a:sysClr val="windowText" lastClr="000000"/>
                </a:solidFill>
                <a:effectLst/>
                <a:uLnTx/>
                <a:uFillTx/>
                <a:latin typeface="Calibri"/>
                <a:ea typeface="+mn-ea"/>
                <a:cs typeface="+mn-cs"/>
              </a:rPr>
              <a:t>dans les espaces publics</a:t>
            </a:r>
          </a:p>
          <a:p>
            <a:pPr marL="1143000" marR="0" lvl="2" indent="-2286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900" dirty="0">
                <a:solidFill>
                  <a:sysClr val="windowText" lastClr="000000"/>
                </a:solidFill>
                <a:latin typeface="Calibri"/>
              </a:rPr>
              <a:t>Développer un code/symbole pour indiquer un cas de violence</a:t>
            </a:r>
            <a:endParaRPr kumimoji="0" lang="fr-FR" sz="1900" b="0" i="0" u="none" strike="noStrike" kern="1200" cap="none" spc="0" normalizeH="0" baseline="0" dirty="0">
              <a:ln>
                <a:noFill/>
              </a:ln>
              <a:solidFill>
                <a:sysClr val="windowText" lastClr="000000"/>
              </a:solidFill>
              <a:effectLst/>
              <a:uLnTx/>
              <a:uFillTx/>
              <a:latin typeface="Calibri"/>
              <a:ea typeface="+mn-ea"/>
              <a:cs typeface="+mn-cs"/>
            </a:endParaRPr>
          </a:p>
          <a:p>
            <a:pPr marL="1143000" marR="0" lvl="2" indent="-228600" algn="l" defTabSz="914400"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fr-FR" sz="1900" dirty="0">
                <a:solidFill>
                  <a:sysClr val="windowText" lastClr="000000"/>
                </a:solidFill>
                <a:latin typeface="Calibri"/>
              </a:rPr>
              <a:t>Prodiguer</a:t>
            </a:r>
            <a:r>
              <a:rPr kumimoji="0" lang="fr-FR" sz="1900" b="0" i="0" u="none" strike="noStrike" kern="1200" cap="none" spc="0" normalizeH="0" baseline="0" dirty="0">
                <a:ln>
                  <a:noFill/>
                </a:ln>
                <a:solidFill>
                  <a:sysClr val="windowText" lastClr="000000"/>
                </a:solidFill>
                <a:effectLst/>
                <a:uLnTx/>
                <a:uFillTx/>
                <a:latin typeface="Calibri"/>
                <a:ea typeface="+mn-ea"/>
                <a:cs typeface="+mn-cs"/>
              </a:rPr>
              <a:t> des conseils sur la façon de conserver les dossiers à la maison en toute sécurité</a:t>
            </a:r>
          </a:p>
        </p:txBody>
      </p:sp>
      <p:sp>
        <p:nvSpPr>
          <p:cNvPr id="9" name="Oval 8">
            <a:extLst>
              <a:ext uri="{FF2B5EF4-FFF2-40B4-BE49-F238E27FC236}">
                <a16:creationId xmlns:a16="http://schemas.microsoft.com/office/drawing/2014/main" id="{29D2F948-B2F0-41EE-8138-45CEB4463A26}"/>
              </a:ext>
            </a:extLst>
          </p:cNvPr>
          <p:cNvSpPr/>
          <p:nvPr/>
        </p:nvSpPr>
        <p:spPr>
          <a:xfrm rot="1065401">
            <a:off x="6424462" y="1580401"/>
            <a:ext cx="2552745" cy="922956"/>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dirty="0">
                <a:ln>
                  <a:noFill/>
                </a:ln>
                <a:effectLst/>
                <a:uLnTx/>
                <a:uFillTx/>
                <a:latin typeface="Calibri"/>
                <a:ea typeface="+mn-ea"/>
                <a:cs typeface="+mn-cs"/>
              </a:rPr>
              <a:t>Manuel destiné aux gestionnaires de  santé</a:t>
            </a:r>
            <a:r>
              <a:rPr kumimoji="0" lang="en-GB" sz="1200" b="0" i="0" u="none" strike="noStrike" kern="0" cap="none" spc="0" normalizeH="0" baseline="0" noProof="0" dirty="0">
                <a:ln>
                  <a:noFill/>
                </a:ln>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Calibri"/>
                <a:ea typeface="+mn-ea"/>
                <a:cs typeface="+mn-cs"/>
              </a:rPr>
              <a:t>p. 172-173</a:t>
            </a:r>
          </a:p>
        </p:txBody>
      </p:sp>
      <p:sp>
        <p:nvSpPr>
          <p:cNvPr id="3" name="Footer Placeholder 4">
            <a:extLst>
              <a:ext uri="{FF2B5EF4-FFF2-40B4-BE49-F238E27FC236}">
                <a16:creationId xmlns:a16="http://schemas.microsoft.com/office/drawing/2014/main" id="{B84C53F1-4E84-85A1-D262-BC91F0077B3A}"/>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2370003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C6B657C-E4E2-4833-B82D-CFE5B06F429A}"/>
              </a:ext>
            </a:extLst>
          </p:cNvPr>
          <p:cNvSpPr>
            <a:spLocks noGrp="1"/>
          </p:cNvSpPr>
          <p:nvPr>
            <p:ph type="sldNum" sz="quarter" idx="12"/>
          </p:nvPr>
        </p:nvSpPr>
        <p:spPr>
          <a:xfrm>
            <a:off x="8020382" y="6356351"/>
            <a:ext cx="494967" cy="365125"/>
          </a:xfrm>
        </p:spPr>
        <p:txBody>
          <a:bodyPr/>
          <a:lstStyle/>
          <a:p>
            <a:fld id="{2D8ED6E9-3817-564D-8B05-0796ED399B7D}" type="slidenum">
              <a:rPr lang="de-DE" smtClean="0"/>
              <a:pPr/>
              <a:t>13</a:t>
            </a:fld>
            <a:endParaRPr lang="de-DE"/>
          </a:p>
        </p:txBody>
      </p:sp>
      <p:sp>
        <p:nvSpPr>
          <p:cNvPr id="9" name="TextBox 8">
            <a:extLst>
              <a:ext uri="{FF2B5EF4-FFF2-40B4-BE49-F238E27FC236}">
                <a16:creationId xmlns:a16="http://schemas.microsoft.com/office/drawing/2014/main" id="{91E70332-E1DF-429C-BA14-E047AB100B0F}"/>
              </a:ext>
            </a:extLst>
          </p:cNvPr>
          <p:cNvSpPr txBox="1"/>
          <p:nvPr/>
        </p:nvSpPr>
        <p:spPr>
          <a:xfrm>
            <a:off x="0" y="2151727"/>
            <a:ext cx="3062150" cy="16619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400" b="1" i="0" u="none" strike="noStrike" kern="0" cap="none" spc="0" normalizeH="0" baseline="0" dirty="0">
                <a:ln>
                  <a:noFill/>
                </a:ln>
                <a:solidFill>
                  <a:srgbClr val="0366B3"/>
                </a:solidFill>
                <a:effectLst/>
                <a:uLnTx/>
                <a:uFillTx/>
                <a:cs typeface="Avenir Next Condensed Demi Bold"/>
              </a:rPr>
              <a:t>Mesure minimale 4 : documentation</a:t>
            </a:r>
            <a:endParaRPr kumimoji="0" lang="fr-FR" sz="3400" b="1" i="0" u="none" strike="noStrike" kern="0" cap="none" spc="0" normalizeH="0" baseline="0" dirty="0">
              <a:ln>
                <a:noFill/>
              </a:ln>
              <a:solidFill>
                <a:srgbClr val="0366B3"/>
              </a:solidFill>
              <a:effectLst/>
              <a:uLnTx/>
              <a:uFillTx/>
            </a:endParaRPr>
          </a:p>
        </p:txBody>
      </p:sp>
      <p:sp>
        <p:nvSpPr>
          <p:cNvPr id="13" name="Oval 12">
            <a:extLst>
              <a:ext uri="{FF2B5EF4-FFF2-40B4-BE49-F238E27FC236}">
                <a16:creationId xmlns:a16="http://schemas.microsoft.com/office/drawing/2014/main" id="{D818DE6D-4DD6-4DE5-8014-8827D8BBA415}"/>
              </a:ext>
            </a:extLst>
          </p:cNvPr>
          <p:cNvSpPr/>
          <p:nvPr/>
        </p:nvSpPr>
        <p:spPr>
          <a:xfrm rot="20998886">
            <a:off x="269270" y="3992954"/>
            <a:ext cx="2489085" cy="1014305"/>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a:ln>
                  <a:noFill/>
                </a:ln>
                <a:effectLst/>
                <a:uLnTx/>
                <a:uFillTx/>
                <a:latin typeface="Calibri"/>
                <a:ea typeface="+mn-ea"/>
                <a:cs typeface="+mn-cs"/>
              </a:rPr>
              <a:t>Manuel destiné aux gestionnaires de santé</a:t>
            </a:r>
            <a:r>
              <a:rPr kumimoji="0" lang="fr-FR" sz="1200" b="0" i="0" u="none" strike="noStrike" kern="0" cap="none" spc="0" normalizeH="0" baseline="0" noProof="0" dirty="0">
                <a:ln>
                  <a:noFill/>
                </a:ln>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lang="fr-FR" sz="1200" kern="0" dirty="0">
                <a:latin typeface="Calibri"/>
              </a:rPr>
              <a:t>p. </a:t>
            </a:r>
            <a:r>
              <a:rPr kumimoji="0" lang="fr-FR" sz="1200" b="0" i="0" u="none" strike="noStrike" kern="0" cap="none" spc="0" normalizeH="0" baseline="0" noProof="0" dirty="0">
                <a:ln>
                  <a:noFill/>
                </a:ln>
                <a:effectLst/>
                <a:uLnTx/>
                <a:uFillTx/>
                <a:latin typeface="Calibri"/>
                <a:ea typeface="+mn-ea"/>
                <a:cs typeface="+mn-cs"/>
              </a:rPr>
              <a:t>164-166</a:t>
            </a:r>
          </a:p>
        </p:txBody>
      </p:sp>
      <p:grpSp>
        <p:nvGrpSpPr>
          <p:cNvPr id="7" name="Group 6">
            <a:extLst>
              <a:ext uri="{FF2B5EF4-FFF2-40B4-BE49-F238E27FC236}">
                <a16:creationId xmlns:a16="http://schemas.microsoft.com/office/drawing/2014/main" id="{4CC61C39-9F2B-4725-BEAD-C3F4BDD83D95}"/>
              </a:ext>
            </a:extLst>
          </p:cNvPr>
          <p:cNvGrpSpPr/>
          <p:nvPr/>
        </p:nvGrpSpPr>
        <p:grpSpPr>
          <a:xfrm>
            <a:off x="3412525" y="136524"/>
            <a:ext cx="5492325" cy="5864615"/>
            <a:chOff x="3474155" y="41871"/>
            <a:chExt cx="5492325" cy="5864615"/>
          </a:xfrm>
        </p:grpSpPr>
        <p:pic>
          <p:nvPicPr>
            <p:cNvPr id="4" name="Picture 3">
              <a:extLst>
                <a:ext uri="{FF2B5EF4-FFF2-40B4-BE49-F238E27FC236}">
                  <a16:creationId xmlns:a16="http://schemas.microsoft.com/office/drawing/2014/main" id="{FD0526BE-0860-45F8-BFD6-CDCFD802E48A}"/>
                </a:ext>
              </a:extLst>
            </p:cNvPr>
            <p:cNvPicPr>
              <a:picLocks noChangeAspect="1"/>
            </p:cNvPicPr>
            <p:nvPr/>
          </p:nvPicPr>
          <p:blipFill>
            <a:blip r:embed="rId3"/>
            <a:stretch>
              <a:fillRect/>
            </a:stretch>
          </p:blipFill>
          <p:spPr>
            <a:xfrm>
              <a:off x="3474155" y="41871"/>
              <a:ext cx="5492325" cy="2836412"/>
            </a:xfrm>
            <a:prstGeom prst="rect">
              <a:avLst/>
            </a:prstGeom>
          </p:spPr>
        </p:pic>
        <p:pic>
          <p:nvPicPr>
            <p:cNvPr id="6" name="Picture 5">
              <a:extLst>
                <a:ext uri="{FF2B5EF4-FFF2-40B4-BE49-F238E27FC236}">
                  <a16:creationId xmlns:a16="http://schemas.microsoft.com/office/drawing/2014/main" id="{340F281B-DB52-48E2-884A-9CD53C86E9BF}"/>
                </a:ext>
              </a:extLst>
            </p:cNvPr>
            <p:cNvPicPr>
              <a:picLocks noChangeAspect="1"/>
            </p:cNvPicPr>
            <p:nvPr/>
          </p:nvPicPr>
          <p:blipFill>
            <a:blip r:embed="rId4"/>
            <a:stretch>
              <a:fillRect/>
            </a:stretch>
          </p:blipFill>
          <p:spPr>
            <a:xfrm>
              <a:off x="3474155" y="2803681"/>
              <a:ext cx="5458477" cy="3102805"/>
            </a:xfrm>
            <a:prstGeom prst="rect">
              <a:avLst/>
            </a:prstGeom>
          </p:spPr>
        </p:pic>
      </p:grpSp>
      <p:sp>
        <p:nvSpPr>
          <p:cNvPr id="10" name="Footer Placeholder 4">
            <a:extLst>
              <a:ext uri="{FF2B5EF4-FFF2-40B4-BE49-F238E27FC236}">
                <a16:creationId xmlns:a16="http://schemas.microsoft.com/office/drawing/2014/main" id="{FF27C4D4-0E49-9DF3-26C7-5851587AD3F8}"/>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20183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DE7904-4438-43D3-807D-B090D5F4C815}"/>
              </a:ext>
            </a:extLst>
          </p:cNvPr>
          <p:cNvSpPr>
            <a:spLocks noGrp="1"/>
          </p:cNvSpPr>
          <p:nvPr>
            <p:ph type="sldNum" sz="quarter" idx="12"/>
          </p:nvPr>
        </p:nvSpPr>
        <p:spPr/>
        <p:txBody>
          <a:bodyPr/>
          <a:lstStyle/>
          <a:p>
            <a:fld id="{2D8ED6E9-3817-564D-8B05-0796ED399B7D}" type="slidenum">
              <a:rPr lang="de-DE" smtClean="0"/>
              <a:t>14</a:t>
            </a:fld>
            <a:endParaRPr lang="de-DE"/>
          </a:p>
        </p:txBody>
      </p:sp>
      <p:sp>
        <p:nvSpPr>
          <p:cNvPr id="9" name="TextBox 8">
            <a:extLst>
              <a:ext uri="{FF2B5EF4-FFF2-40B4-BE49-F238E27FC236}">
                <a16:creationId xmlns:a16="http://schemas.microsoft.com/office/drawing/2014/main" id="{847F2829-8935-4B64-863D-51DE914FA645}"/>
              </a:ext>
            </a:extLst>
          </p:cNvPr>
          <p:cNvSpPr txBox="1"/>
          <p:nvPr/>
        </p:nvSpPr>
        <p:spPr>
          <a:xfrm>
            <a:off x="107504" y="-4058"/>
            <a:ext cx="8810626"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600" b="1" kern="0" dirty="0" err="1">
                <a:solidFill>
                  <a:srgbClr val="0366B3"/>
                </a:solidFill>
                <a:cs typeface="Avenir Next Condensed Demi Bold"/>
              </a:rPr>
              <a:t>Mesure</a:t>
            </a:r>
            <a:r>
              <a:rPr lang="en-US" sz="3600" b="1" kern="0" dirty="0">
                <a:solidFill>
                  <a:srgbClr val="0366B3"/>
                </a:solidFill>
                <a:cs typeface="Avenir Next Condensed Demi Bold"/>
              </a:rPr>
              <a:t> </a:t>
            </a:r>
            <a:r>
              <a:rPr lang="en-US" sz="3600" b="1" kern="0" dirty="0" err="1">
                <a:solidFill>
                  <a:srgbClr val="0366B3"/>
                </a:solidFill>
                <a:cs typeface="Avenir Next Condensed Demi Bold"/>
              </a:rPr>
              <a:t>minimale</a:t>
            </a:r>
            <a:r>
              <a:rPr kumimoji="0" lang="en-US" sz="3600" b="1" i="0" u="none" strike="noStrike" kern="0" cap="none" spc="0" normalizeH="0" baseline="0" noProof="0" dirty="0">
                <a:ln>
                  <a:noFill/>
                </a:ln>
                <a:solidFill>
                  <a:srgbClr val="0366B3"/>
                </a:solidFill>
                <a:effectLst/>
                <a:uLnTx/>
                <a:uFillTx/>
                <a:cs typeface="Avenir Next Condensed Demi Bold"/>
              </a:rPr>
              <a:t> </a:t>
            </a:r>
            <a:r>
              <a:rPr kumimoji="0" lang="en-US" sz="3600" b="1" i="0" u="none" strike="noStrike" kern="0" cap="none" spc="0" normalizeH="0" baseline="0" noProof="0" dirty="0" err="1">
                <a:ln>
                  <a:noFill/>
                </a:ln>
                <a:solidFill>
                  <a:srgbClr val="0366B3"/>
                </a:solidFill>
                <a:effectLst/>
                <a:uLnTx/>
                <a:uFillTx/>
                <a:cs typeface="Avenir Next Condensed Demi Bold"/>
              </a:rPr>
              <a:t>minimale</a:t>
            </a:r>
            <a:r>
              <a:rPr kumimoji="0" lang="en-US" sz="3600" b="1" i="0" u="none" strike="noStrike" kern="0" cap="none" spc="0" normalizeH="0" baseline="0" noProof="0" dirty="0">
                <a:ln>
                  <a:noFill/>
                </a:ln>
                <a:solidFill>
                  <a:srgbClr val="0366B3"/>
                </a:solidFill>
                <a:effectLst/>
                <a:uLnTx/>
                <a:uFillTx/>
                <a:cs typeface="Avenir Next Condensed Demi Bold"/>
              </a:rPr>
              <a:t> 5 : </a:t>
            </a:r>
            <a:br>
              <a:rPr kumimoji="0" lang="en-US" sz="3600" b="1" i="0" u="none" strike="noStrike" kern="0" cap="none" spc="0" normalizeH="0" baseline="0" noProof="0" dirty="0">
                <a:ln>
                  <a:noFill/>
                </a:ln>
                <a:solidFill>
                  <a:srgbClr val="0366B3"/>
                </a:solidFill>
                <a:effectLst/>
                <a:uLnTx/>
                <a:uFillTx/>
                <a:cs typeface="Avenir Next Condensed Demi Bold"/>
              </a:rPr>
            </a:br>
            <a:r>
              <a:rPr kumimoji="0" lang="en-US" sz="3600" b="1" i="0" u="none" strike="noStrike" kern="0" cap="none" spc="0" normalizeH="0" baseline="0" noProof="0" dirty="0" err="1">
                <a:ln>
                  <a:noFill/>
                </a:ln>
                <a:solidFill>
                  <a:srgbClr val="0366B3"/>
                </a:solidFill>
                <a:effectLst/>
                <a:uLnTx/>
                <a:uFillTx/>
                <a:cs typeface="Avenir Next Condensed Demi Bold"/>
              </a:rPr>
              <a:t>système</a:t>
            </a:r>
            <a:r>
              <a:rPr kumimoji="0" lang="en-US" sz="3600" b="1" i="0" u="none" strike="noStrike" kern="0" cap="none" spc="0" normalizeH="0" baseline="0" noProof="0" dirty="0">
                <a:ln>
                  <a:noFill/>
                </a:ln>
                <a:solidFill>
                  <a:srgbClr val="0366B3"/>
                </a:solidFill>
                <a:effectLst/>
                <a:uLnTx/>
                <a:uFillTx/>
                <a:cs typeface="Avenir Next Condensed Demi Bold"/>
              </a:rPr>
              <a:t> de référencement</a:t>
            </a:r>
            <a:endParaRPr kumimoji="0" lang="en-US" sz="3600" b="1" i="0" u="none" strike="noStrike" kern="0" cap="none" spc="0" normalizeH="0" baseline="0" noProof="0" dirty="0">
              <a:ln>
                <a:noFill/>
              </a:ln>
              <a:solidFill>
                <a:srgbClr val="0366B3"/>
              </a:solidFill>
              <a:effectLst/>
              <a:uLnTx/>
              <a:uFillTx/>
            </a:endParaRPr>
          </a:p>
        </p:txBody>
      </p:sp>
      <p:pic>
        <p:nvPicPr>
          <p:cNvPr id="4" name="Picture 3">
            <a:extLst>
              <a:ext uri="{FF2B5EF4-FFF2-40B4-BE49-F238E27FC236}">
                <a16:creationId xmlns:a16="http://schemas.microsoft.com/office/drawing/2014/main" id="{3A0EA56B-BF0B-44E6-B795-152FAE0C98B4}"/>
              </a:ext>
            </a:extLst>
          </p:cNvPr>
          <p:cNvPicPr>
            <a:picLocks noChangeAspect="1"/>
          </p:cNvPicPr>
          <p:nvPr/>
        </p:nvPicPr>
        <p:blipFill>
          <a:blip r:embed="rId3"/>
          <a:stretch>
            <a:fillRect/>
          </a:stretch>
        </p:blipFill>
        <p:spPr>
          <a:xfrm>
            <a:off x="1288009" y="1276397"/>
            <a:ext cx="3184411" cy="4694466"/>
          </a:xfrm>
          <a:prstGeom prst="rect">
            <a:avLst/>
          </a:prstGeom>
        </p:spPr>
      </p:pic>
      <p:pic>
        <p:nvPicPr>
          <p:cNvPr id="10" name="Picture 9">
            <a:extLst>
              <a:ext uri="{FF2B5EF4-FFF2-40B4-BE49-F238E27FC236}">
                <a16:creationId xmlns:a16="http://schemas.microsoft.com/office/drawing/2014/main" id="{2D7C94F8-C2FD-473D-89CE-F14B8E889168}"/>
              </a:ext>
            </a:extLst>
          </p:cNvPr>
          <p:cNvPicPr>
            <a:picLocks noChangeAspect="1"/>
          </p:cNvPicPr>
          <p:nvPr/>
        </p:nvPicPr>
        <p:blipFill>
          <a:blip r:embed="rId4"/>
          <a:stretch>
            <a:fillRect/>
          </a:stretch>
        </p:blipFill>
        <p:spPr>
          <a:xfrm>
            <a:off x="4671582" y="1276397"/>
            <a:ext cx="3163070" cy="3346508"/>
          </a:xfrm>
          <a:prstGeom prst="rect">
            <a:avLst/>
          </a:prstGeom>
        </p:spPr>
      </p:pic>
      <p:sp>
        <p:nvSpPr>
          <p:cNvPr id="3" name="Footer Placeholder 4">
            <a:extLst>
              <a:ext uri="{FF2B5EF4-FFF2-40B4-BE49-F238E27FC236}">
                <a16:creationId xmlns:a16="http://schemas.microsoft.com/office/drawing/2014/main" id="{C7B8774A-0D4B-6608-5E3E-CAB26F75122E}"/>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
        <p:nvSpPr>
          <p:cNvPr id="7" name="Oval 6">
            <a:extLst>
              <a:ext uri="{FF2B5EF4-FFF2-40B4-BE49-F238E27FC236}">
                <a16:creationId xmlns:a16="http://schemas.microsoft.com/office/drawing/2014/main" id="{A46CEAB8-BA73-4288-9AEE-86ABFB1105AA}"/>
              </a:ext>
            </a:extLst>
          </p:cNvPr>
          <p:cNvSpPr/>
          <p:nvPr/>
        </p:nvSpPr>
        <p:spPr>
          <a:xfrm rot="966304">
            <a:off x="4574220" y="4487594"/>
            <a:ext cx="2379237" cy="77930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i="1" dirty="0">
                <a:solidFill>
                  <a:schemeClr val="tx1"/>
                </a:solidFill>
              </a:rPr>
              <a:t>Manuel destiné aux gestionnaires de santé</a:t>
            </a:r>
            <a:r>
              <a:rPr lang="fr-FR" sz="1200" dirty="0">
                <a:solidFill>
                  <a:schemeClr val="tx1"/>
                </a:solidFill>
              </a:rPr>
              <a:t>,</a:t>
            </a:r>
          </a:p>
          <a:p>
            <a:pPr algn="ctr"/>
            <a:r>
              <a:rPr lang="fr-FR" sz="1200" dirty="0">
                <a:solidFill>
                  <a:schemeClr val="tx1"/>
                </a:solidFill>
              </a:rPr>
              <a:t>p. 106-108</a:t>
            </a:r>
          </a:p>
        </p:txBody>
      </p:sp>
    </p:spTree>
    <p:extLst>
      <p:ext uri="{BB962C8B-B14F-4D97-AF65-F5344CB8AC3E}">
        <p14:creationId xmlns:p14="http://schemas.microsoft.com/office/powerpoint/2010/main" val="3127505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40712C-D41B-4E87-8A12-B28C006FA3B0}"/>
              </a:ext>
            </a:extLst>
          </p:cNvPr>
          <p:cNvSpPr>
            <a:spLocks noGrp="1"/>
          </p:cNvSpPr>
          <p:nvPr>
            <p:ph type="sldNum" sz="quarter" idx="12"/>
          </p:nvPr>
        </p:nvSpPr>
        <p:spPr/>
        <p:txBody>
          <a:bodyPr/>
          <a:lstStyle/>
          <a:p>
            <a:fld id="{2D8ED6E9-3817-564D-8B05-0796ED399B7D}" type="slidenum">
              <a:rPr lang="de-DE" smtClean="0"/>
              <a:t>15</a:t>
            </a:fld>
            <a:endParaRPr lang="de-DE"/>
          </a:p>
        </p:txBody>
      </p:sp>
      <p:sp>
        <p:nvSpPr>
          <p:cNvPr id="10" name="Title 7">
            <a:extLst>
              <a:ext uri="{FF2B5EF4-FFF2-40B4-BE49-F238E27FC236}">
                <a16:creationId xmlns:a16="http://schemas.microsoft.com/office/drawing/2014/main" id="{8C905B43-457B-43AE-B034-1F13C5A95C60}"/>
              </a:ext>
            </a:extLst>
          </p:cNvPr>
          <p:cNvSpPr txBox="1">
            <a:spLocks/>
          </p:cNvSpPr>
          <p:nvPr/>
        </p:nvSpPr>
        <p:spPr>
          <a:xfrm>
            <a:off x="0" y="245483"/>
            <a:ext cx="9144000" cy="677108"/>
          </a:xfrm>
          <a:prstGeom prst="rect">
            <a:avLst/>
          </a:prstGeom>
          <a:noFill/>
        </p:spPr>
        <p:txBody>
          <a:bodyPr vert="horz" wrap="square" lIns="91440" tIns="45720" rIns="91440" bIns="45720" rtlCol="0"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4F81BD"/>
                </a:solidFill>
                <a:effectLst/>
                <a:uLnTx/>
                <a:uFillTx/>
                <a:latin typeface="Calibri"/>
                <a:ea typeface="+mj-ea"/>
                <a:cs typeface="Avenir Next Condensed Demi Bold"/>
              </a:rPr>
              <a:t>Évaluer l'état de préparation des politiques</a:t>
            </a:r>
            <a:endParaRPr kumimoji="0" lang="en-US" sz="3800" b="1" i="0" u="none" strike="noStrike" kern="1200" cap="none" spc="0" normalizeH="0" baseline="0" noProof="0" dirty="0">
              <a:ln>
                <a:noFill/>
              </a:ln>
              <a:solidFill>
                <a:srgbClr val="4F81BD"/>
              </a:solidFill>
              <a:effectLst/>
              <a:uLnTx/>
              <a:uFillTx/>
              <a:latin typeface="Calibri"/>
              <a:ea typeface="+mj-ea"/>
              <a:cs typeface="+mj-cs"/>
            </a:endParaRPr>
          </a:p>
        </p:txBody>
      </p:sp>
      <p:pic>
        <p:nvPicPr>
          <p:cNvPr id="4" name="Picture 3">
            <a:extLst>
              <a:ext uri="{FF2B5EF4-FFF2-40B4-BE49-F238E27FC236}">
                <a16:creationId xmlns:a16="http://schemas.microsoft.com/office/drawing/2014/main" id="{E329D22B-4510-48B5-AB87-5F8D2E86902F}"/>
              </a:ext>
            </a:extLst>
          </p:cNvPr>
          <p:cNvPicPr>
            <a:picLocks noChangeAspect="1"/>
          </p:cNvPicPr>
          <p:nvPr/>
        </p:nvPicPr>
        <p:blipFill>
          <a:blip r:embed="rId3"/>
          <a:stretch>
            <a:fillRect/>
          </a:stretch>
        </p:blipFill>
        <p:spPr>
          <a:xfrm>
            <a:off x="1139569" y="1125413"/>
            <a:ext cx="3026472" cy="4749212"/>
          </a:xfrm>
          <a:prstGeom prst="rect">
            <a:avLst/>
          </a:prstGeom>
        </p:spPr>
      </p:pic>
      <p:pic>
        <p:nvPicPr>
          <p:cNvPr id="6" name="Picture 5">
            <a:extLst>
              <a:ext uri="{FF2B5EF4-FFF2-40B4-BE49-F238E27FC236}">
                <a16:creationId xmlns:a16="http://schemas.microsoft.com/office/drawing/2014/main" id="{36512C3F-BA75-491D-BF54-7853E942BE5C}"/>
              </a:ext>
            </a:extLst>
          </p:cNvPr>
          <p:cNvPicPr>
            <a:picLocks noChangeAspect="1"/>
          </p:cNvPicPr>
          <p:nvPr/>
        </p:nvPicPr>
        <p:blipFill>
          <a:blip r:embed="rId4"/>
          <a:stretch>
            <a:fillRect/>
          </a:stretch>
        </p:blipFill>
        <p:spPr>
          <a:xfrm>
            <a:off x="4330847" y="1125414"/>
            <a:ext cx="2872635" cy="4749211"/>
          </a:xfrm>
          <a:prstGeom prst="rect">
            <a:avLst/>
          </a:prstGeom>
        </p:spPr>
      </p:pic>
      <p:sp>
        <p:nvSpPr>
          <p:cNvPr id="11" name="Oval 10">
            <a:extLst>
              <a:ext uri="{FF2B5EF4-FFF2-40B4-BE49-F238E27FC236}">
                <a16:creationId xmlns:a16="http://schemas.microsoft.com/office/drawing/2014/main" id="{44820D7D-26CE-4808-A8B8-D176F16BA429}"/>
              </a:ext>
            </a:extLst>
          </p:cNvPr>
          <p:cNvSpPr/>
          <p:nvPr/>
        </p:nvSpPr>
        <p:spPr>
          <a:xfrm rot="904408">
            <a:off x="6552931" y="1892949"/>
            <a:ext cx="2282957" cy="1006821"/>
          </a:xfrm>
          <a:prstGeom prst="ellipse">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200" b="0" i="1" u="none" strike="noStrike" kern="0" cap="none" spc="0" normalizeH="0" baseline="0" noProof="0" dirty="0">
                <a:ln>
                  <a:noFill/>
                </a:ln>
                <a:effectLst/>
                <a:uLnTx/>
                <a:uFillTx/>
                <a:latin typeface="Calibri"/>
                <a:ea typeface="+mn-ea"/>
                <a:cs typeface="+mn-cs"/>
              </a:rPr>
              <a:t>Manuel destiné aux gestionnaires de santé</a:t>
            </a:r>
            <a:r>
              <a:rPr kumimoji="0" lang="fr-FR" sz="1200" b="0" i="0" u="none" strike="noStrike" kern="0" cap="none" spc="0" normalizeH="0" baseline="0" noProof="0" dirty="0">
                <a:ln>
                  <a:noFill/>
                </a:ln>
                <a:effectLst/>
                <a:uLnTx/>
                <a:uFillTx/>
                <a:latin typeface="Calibri"/>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lang="fr-FR" sz="1200" kern="0" dirty="0">
                <a:latin typeface="Calibri"/>
              </a:rPr>
              <a:t>p.</a:t>
            </a:r>
            <a:r>
              <a:rPr kumimoji="0" lang="fr-FR" sz="1200" b="0" i="0" u="none" strike="noStrike" kern="0" cap="none" spc="0" normalizeH="0" baseline="0" noProof="0" dirty="0">
                <a:ln>
                  <a:noFill/>
                </a:ln>
                <a:effectLst/>
                <a:uLnTx/>
                <a:uFillTx/>
                <a:latin typeface="Calibri"/>
                <a:ea typeface="+mn-ea"/>
                <a:cs typeface="+mn-cs"/>
              </a:rPr>
              <a:t> 19-21 </a:t>
            </a:r>
          </a:p>
        </p:txBody>
      </p:sp>
      <p:sp>
        <p:nvSpPr>
          <p:cNvPr id="3" name="Footer Placeholder 4">
            <a:extLst>
              <a:ext uri="{FF2B5EF4-FFF2-40B4-BE49-F238E27FC236}">
                <a16:creationId xmlns:a16="http://schemas.microsoft.com/office/drawing/2014/main" id="{4CA5D49C-2D10-ECFA-ED79-7D345A70E04E}"/>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381580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E7D4DD7-2955-4C09-BE1C-050C79C5FE94}"/>
              </a:ext>
            </a:extLst>
          </p:cNvPr>
          <p:cNvSpPr>
            <a:spLocks noGrp="1"/>
          </p:cNvSpPr>
          <p:nvPr>
            <p:ph type="sldNum" sz="quarter" idx="12"/>
          </p:nvPr>
        </p:nvSpPr>
        <p:spPr/>
        <p:txBody>
          <a:bodyPr/>
          <a:lstStyle/>
          <a:p>
            <a:fld id="{2D8ED6E9-3817-564D-8B05-0796ED399B7D}" type="slidenum">
              <a:rPr lang="de-DE" smtClean="0"/>
              <a:t>16</a:t>
            </a:fld>
            <a:endParaRPr lang="de-DE"/>
          </a:p>
        </p:txBody>
      </p:sp>
      <p:sp>
        <p:nvSpPr>
          <p:cNvPr id="6" name="Title 1">
            <a:extLst>
              <a:ext uri="{FF2B5EF4-FFF2-40B4-BE49-F238E27FC236}">
                <a16:creationId xmlns:a16="http://schemas.microsoft.com/office/drawing/2014/main" id="{FBD694FB-88A0-40DB-9D7D-B7493BED8CB6}"/>
              </a:ext>
            </a:extLst>
          </p:cNvPr>
          <p:cNvSpPr txBox="1">
            <a:spLocks/>
          </p:cNvSpPr>
          <p:nvPr/>
        </p:nvSpPr>
        <p:spPr>
          <a:xfrm>
            <a:off x="0" y="80628"/>
            <a:ext cx="8892480" cy="100811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366B3"/>
                </a:solidFill>
                <a:effectLst/>
                <a:uLnTx/>
                <a:uFillTx/>
                <a:latin typeface="Calibri"/>
                <a:ea typeface="+mj-ea"/>
                <a:cs typeface="+mj-cs"/>
              </a:rPr>
              <a:t>Renforcer</a:t>
            </a:r>
            <a:r>
              <a:rPr kumimoji="0" lang="en-US" sz="4000" b="1" i="0" u="none" strike="noStrike" kern="1200" cap="none" spc="0" normalizeH="0" baseline="0" noProof="0" dirty="0">
                <a:ln>
                  <a:noFill/>
                </a:ln>
                <a:solidFill>
                  <a:srgbClr val="0366B3"/>
                </a:solidFill>
                <a:effectLst/>
                <a:uLnTx/>
                <a:uFillTx/>
                <a:latin typeface="Calibri"/>
                <a:ea typeface="+mj-ea"/>
                <a:cs typeface="+mj-cs"/>
              </a:rPr>
              <a:t> la </a:t>
            </a:r>
            <a:r>
              <a:rPr kumimoji="0" lang="en-US" sz="4000" b="1" i="0" u="none" strike="noStrike" kern="1200" cap="none" spc="0" normalizeH="0" baseline="0" noProof="0" dirty="0" err="1">
                <a:ln>
                  <a:noFill/>
                </a:ln>
                <a:solidFill>
                  <a:srgbClr val="0366B3"/>
                </a:solidFill>
                <a:effectLst/>
                <a:uLnTx/>
                <a:uFillTx/>
                <a:latin typeface="Calibri"/>
                <a:ea typeface="+mj-ea"/>
                <a:cs typeface="+mj-cs"/>
              </a:rPr>
              <a:t>volonté</a:t>
            </a:r>
            <a:r>
              <a:rPr kumimoji="0" lang="en-US" sz="4000" b="1" i="0" u="none" strike="noStrike" kern="1200" cap="none" spc="0" normalizeH="0" baseline="0" noProof="0" dirty="0">
                <a:ln>
                  <a:noFill/>
                </a:ln>
                <a:solidFill>
                  <a:srgbClr val="0366B3"/>
                </a:solidFill>
                <a:effectLst/>
                <a:uLnTx/>
                <a:uFillTx/>
                <a:latin typeface="Calibri"/>
                <a:ea typeface="+mj-ea"/>
                <a:cs typeface="+mj-cs"/>
              </a:rPr>
              <a:t> politique</a:t>
            </a:r>
          </a:p>
        </p:txBody>
      </p:sp>
      <p:sp>
        <p:nvSpPr>
          <p:cNvPr id="7" name="Subtitle 2">
            <a:extLst>
              <a:ext uri="{FF2B5EF4-FFF2-40B4-BE49-F238E27FC236}">
                <a16:creationId xmlns:a16="http://schemas.microsoft.com/office/drawing/2014/main" id="{DADF21D4-086F-41C8-8E4B-D47F9AB6287B}"/>
              </a:ext>
            </a:extLst>
          </p:cNvPr>
          <p:cNvSpPr txBox="1">
            <a:spLocks/>
          </p:cNvSpPr>
          <p:nvPr/>
        </p:nvSpPr>
        <p:spPr>
          <a:xfrm>
            <a:off x="506437" y="1178101"/>
            <a:ext cx="8386043" cy="4659991"/>
          </a:xfrm>
          <a:prstGeom prst="rect">
            <a:avLst/>
          </a:prstGeom>
        </p:spPr>
        <p:txBody>
          <a:bodyPr vert="horz" lIns="9000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342900" marR="0" lvl="0" indent="-342900" algn="l" defTabSz="914400" rtl="0" eaLnBrk="1" fontAlgn="auto" latinLnBrk="0" hangingPunct="1">
              <a:lnSpc>
                <a:spcPct val="100000"/>
              </a:lnSpc>
              <a:spcBef>
                <a:spcPts val="0"/>
              </a:spcBef>
              <a:buClr>
                <a:srgbClr val="0366B3"/>
              </a:buClr>
              <a:buSzTx/>
              <a:buFont typeface="Wingdings" panose="05000000000000000000" pitchFamily="2" charset="2"/>
              <a:buChar char="ü"/>
              <a:tabLst/>
              <a:defRPr/>
            </a:pPr>
            <a:r>
              <a:rPr kumimoji="0" lang="fr-FR" sz="2200" b="0" i="0" u="none" strike="noStrike" kern="1200" cap="none" spc="0" normalizeH="0" baseline="0" noProof="0" dirty="0">
                <a:ln>
                  <a:noFill/>
                </a:ln>
                <a:solidFill>
                  <a:schemeClr val="tx1"/>
                </a:solidFill>
                <a:effectLst/>
                <a:uLnTx/>
                <a:uFillTx/>
                <a:latin typeface="Calibri"/>
                <a:ea typeface="+mn-ea"/>
                <a:cs typeface="+mn-cs"/>
              </a:rPr>
              <a:t>Créer des alliances</a:t>
            </a:r>
          </a:p>
          <a:p>
            <a:pPr marL="800100" marR="0" lvl="1" indent="-3429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chemeClr val="tx1"/>
                </a:solidFill>
                <a:effectLst/>
                <a:uLnTx/>
                <a:uFillTx/>
                <a:latin typeface="Calibri"/>
                <a:ea typeface="+mn-ea"/>
                <a:cs typeface="+mn-cs"/>
              </a:rPr>
              <a:t>Avoir des défenseurs/euses au sein du gouvernement, des établissements de santé et de la société civile.</a:t>
            </a:r>
          </a:p>
          <a:p>
            <a:pPr marL="342900" marR="0" lvl="0" indent="-342900" algn="l" defTabSz="914400" rtl="0" eaLnBrk="1" fontAlgn="auto" latinLnBrk="0" hangingPunct="1">
              <a:lnSpc>
                <a:spcPct val="100000"/>
              </a:lnSpc>
              <a:spcBef>
                <a:spcPts val="600"/>
              </a:spcBef>
              <a:buClr>
                <a:srgbClr val="0366B3"/>
              </a:buClr>
              <a:buSzTx/>
              <a:buFont typeface="Wingdings" panose="05000000000000000000" pitchFamily="2" charset="2"/>
              <a:buChar char="ü"/>
              <a:tabLst/>
              <a:defRPr/>
            </a:pPr>
            <a:r>
              <a:rPr kumimoji="0" lang="fr-FR" sz="2200" b="0" i="0" u="none" strike="noStrike" kern="1200" cap="none" spc="0" normalizeH="0" baseline="0" noProof="0" dirty="0">
                <a:ln>
                  <a:noFill/>
                </a:ln>
                <a:solidFill>
                  <a:schemeClr val="tx1"/>
                </a:solidFill>
                <a:effectLst/>
                <a:uLnTx/>
                <a:uFillTx/>
                <a:latin typeface="Calibri"/>
                <a:ea typeface="+mn-ea"/>
                <a:cs typeface="+mn-cs"/>
              </a:rPr>
              <a:t>Définir le problème</a:t>
            </a:r>
          </a:p>
          <a:p>
            <a:pPr marL="800100" marR="0" lvl="1" indent="-3429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chemeClr val="tx1"/>
                </a:solidFill>
                <a:effectLst/>
                <a:uLnTx/>
                <a:uFillTx/>
                <a:latin typeface="Calibri"/>
                <a:ea typeface="+mn-ea"/>
                <a:cs typeface="+mn-cs"/>
              </a:rPr>
              <a:t>Recueillir des statistiques et des témoignages.</a:t>
            </a:r>
          </a:p>
          <a:p>
            <a:pPr marL="342900" marR="0" lvl="0" indent="-342900" algn="l" defTabSz="914400" rtl="0" eaLnBrk="1" fontAlgn="auto" latinLnBrk="0" hangingPunct="1">
              <a:lnSpc>
                <a:spcPct val="100000"/>
              </a:lnSpc>
              <a:spcBef>
                <a:spcPts val="600"/>
              </a:spcBef>
              <a:buClr>
                <a:srgbClr val="0366B3"/>
              </a:buClr>
              <a:buSzTx/>
              <a:buFont typeface="Wingdings" panose="05000000000000000000" pitchFamily="2" charset="2"/>
              <a:buChar char="ü"/>
              <a:tabLst/>
              <a:defRPr/>
            </a:pPr>
            <a:r>
              <a:rPr kumimoji="0" lang="fr-FR" sz="2200" b="0" i="0" u="none" strike="noStrike" kern="1200" cap="none" spc="0" normalizeH="0" baseline="0" noProof="0" dirty="0">
                <a:ln>
                  <a:noFill/>
                </a:ln>
                <a:solidFill>
                  <a:schemeClr val="tx1"/>
                </a:solidFill>
                <a:effectLst/>
                <a:uLnTx/>
                <a:uFillTx/>
                <a:latin typeface="Calibri"/>
                <a:ea typeface="+mn-ea"/>
                <a:cs typeface="+mn-cs"/>
              </a:rPr>
              <a:t>Créer un plaidoyer persuasif</a:t>
            </a:r>
          </a:p>
          <a:p>
            <a:pPr marL="800100" marR="0" lvl="1" indent="-342900"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kumimoji="0" lang="fr-FR" sz="2200" b="0" i="0" u="none" strike="noStrike" kern="1200" cap="none" spc="0" normalizeH="0" baseline="0" noProof="0" dirty="0">
                <a:ln>
                  <a:noFill/>
                </a:ln>
                <a:solidFill>
                  <a:schemeClr val="tx1"/>
                </a:solidFill>
                <a:effectLst/>
                <a:uLnTx/>
                <a:uFillTx/>
                <a:latin typeface="Calibri"/>
                <a:ea typeface="+mn-ea"/>
                <a:cs typeface="+mn-cs"/>
              </a:rPr>
              <a:t>Aligner son argumentation sur les objectifs stratégiques (par exemple, les priorités nationales ou les ODD).</a:t>
            </a:r>
          </a:p>
          <a:p>
            <a:pPr marL="342900" marR="0" lvl="0" indent="-342900" algn="l" defTabSz="914400" rtl="0" eaLnBrk="1" fontAlgn="auto" latinLnBrk="0" hangingPunct="1">
              <a:lnSpc>
                <a:spcPct val="100000"/>
              </a:lnSpc>
              <a:spcBef>
                <a:spcPts val="600"/>
              </a:spcBef>
              <a:spcAft>
                <a:spcPts val="400"/>
              </a:spcAft>
              <a:buClr>
                <a:srgbClr val="0366B3"/>
              </a:buClr>
              <a:buSzTx/>
              <a:buFont typeface="Wingdings" panose="05000000000000000000" pitchFamily="2" charset="2"/>
              <a:buChar char="ü"/>
              <a:tabLst/>
              <a:defRPr/>
            </a:pPr>
            <a:r>
              <a:rPr kumimoji="0" lang="fr-FR" sz="2200" b="0" i="0" u="none" strike="noStrike" kern="1200" cap="none" spc="0" normalizeH="0" baseline="0" noProof="0" dirty="0">
                <a:ln>
                  <a:noFill/>
                </a:ln>
                <a:solidFill>
                  <a:schemeClr val="tx1"/>
                </a:solidFill>
                <a:effectLst/>
                <a:uLnTx/>
                <a:uFillTx/>
                <a:latin typeface="Calibri"/>
                <a:ea typeface="+mn-ea"/>
                <a:cs typeface="+mn-cs"/>
              </a:rPr>
              <a:t>Utiliser les médias pour dénoncer la tolérance de la violence faite aux femmes.</a:t>
            </a:r>
          </a:p>
          <a:p>
            <a:pPr marL="342900" marR="0" lvl="0" indent="-342900" algn="l" defTabSz="914400" rtl="0" eaLnBrk="1" fontAlgn="auto" latinLnBrk="0" hangingPunct="1">
              <a:lnSpc>
                <a:spcPct val="100000"/>
              </a:lnSpc>
              <a:spcBef>
                <a:spcPts val="600"/>
              </a:spcBef>
              <a:spcAft>
                <a:spcPts val="400"/>
              </a:spcAft>
              <a:buClr>
                <a:srgbClr val="0366B3"/>
              </a:buClr>
              <a:buSzTx/>
              <a:buFont typeface="Wingdings" panose="05000000000000000000" pitchFamily="2" charset="2"/>
              <a:buChar char="ü"/>
              <a:tabLst/>
              <a:defRPr/>
            </a:pPr>
            <a:r>
              <a:rPr kumimoji="0" lang="fr-FR" sz="2200" b="0" i="0" u="none" strike="noStrike" kern="1200" cap="none" spc="0" normalizeH="0" baseline="0" noProof="0" dirty="0">
                <a:ln>
                  <a:noFill/>
                </a:ln>
                <a:solidFill>
                  <a:schemeClr val="tx1"/>
                </a:solidFill>
                <a:effectLst/>
                <a:uLnTx/>
                <a:uFillTx/>
                <a:latin typeface="Calibri"/>
                <a:ea typeface="+mn-ea"/>
                <a:cs typeface="+mn-cs"/>
              </a:rPr>
              <a:t>Identifier les </a:t>
            </a:r>
            <a:r>
              <a:rPr lang="fr-FR" sz="2200" dirty="0">
                <a:solidFill>
                  <a:schemeClr val="tx1"/>
                </a:solidFill>
                <a:latin typeface="Calibri"/>
              </a:rPr>
              <a:t>marges de manœuvre </a:t>
            </a:r>
            <a:r>
              <a:rPr kumimoji="0" lang="fr-FR" sz="2200" b="0" i="0" u="none" strike="noStrike" kern="1200" cap="none" spc="0" normalizeH="0" baseline="0" noProof="0" dirty="0">
                <a:ln>
                  <a:noFill/>
                </a:ln>
                <a:solidFill>
                  <a:schemeClr val="tx1"/>
                </a:solidFill>
                <a:effectLst/>
                <a:uLnTx/>
                <a:uFillTx/>
                <a:latin typeface="Calibri"/>
                <a:ea typeface="+mn-ea"/>
                <a:cs typeface="+mn-cs"/>
              </a:rPr>
              <a:t>et les utiliser </a:t>
            </a:r>
            <a:r>
              <a:rPr lang="fr-FR" sz="2200" dirty="0">
                <a:solidFill>
                  <a:schemeClr val="tx1"/>
                </a:solidFill>
                <a:latin typeface="Calibri"/>
              </a:rPr>
              <a:t>dans le cadre du</a:t>
            </a:r>
            <a:r>
              <a:rPr kumimoji="0" lang="fr-FR" sz="2200" b="0" i="0" u="none" strike="noStrike" kern="1200" cap="none" spc="0" normalizeH="0" baseline="0" noProof="0" dirty="0">
                <a:ln>
                  <a:noFill/>
                </a:ln>
                <a:solidFill>
                  <a:schemeClr val="tx1"/>
                </a:solidFill>
                <a:effectLst/>
                <a:uLnTx/>
                <a:uFillTx/>
                <a:latin typeface="Calibri"/>
                <a:ea typeface="+mn-ea"/>
                <a:cs typeface="+mn-cs"/>
              </a:rPr>
              <a:t> plaidoyer.</a:t>
            </a:r>
          </a:p>
        </p:txBody>
      </p:sp>
      <p:sp>
        <p:nvSpPr>
          <p:cNvPr id="3" name="Footer Placeholder 4">
            <a:extLst>
              <a:ext uri="{FF2B5EF4-FFF2-40B4-BE49-F238E27FC236}">
                <a16:creationId xmlns:a16="http://schemas.microsoft.com/office/drawing/2014/main" id="{1D025DE5-E32B-F8AC-B72B-24F39E741CE9}"/>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1964242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9C6D35-E49F-4620-A299-9D48F22B0DE9}"/>
              </a:ext>
            </a:extLst>
          </p:cNvPr>
          <p:cNvSpPr>
            <a:spLocks noGrp="1"/>
          </p:cNvSpPr>
          <p:nvPr>
            <p:ph type="title"/>
          </p:nvPr>
        </p:nvSpPr>
        <p:spPr>
          <a:xfrm>
            <a:off x="1463126" y="204777"/>
            <a:ext cx="7131718" cy="1325563"/>
          </a:xfrm>
        </p:spPr>
        <p:txBody>
          <a:bodyPr>
            <a:normAutofit/>
          </a:bodyPr>
          <a:lstStyle/>
          <a:p>
            <a:r>
              <a:rPr lang="en-GB" sz="4000" dirty="0"/>
              <a:t>Messages </a:t>
            </a:r>
            <a:r>
              <a:rPr lang="en-GB" sz="4000" dirty="0" err="1"/>
              <a:t>clés</a:t>
            </a:r>
            <a:r>
              <a:rPr lang="en-GB" sz="4000" dirty="0"/>
              <a:t> à l’intention des </a:t>
            </a:r>
            <a:r>
              <a:rPr lang="en-GB" sz="4000" dirty="0" err="1"/>
              <a:t>responsables</a:t>
            </a:r>
            <a:r>
              <a:rPr lang="en-GB" sz="4000" dirty="0"/>
              <a:t> politiques</a:t>
            </a:r>
            <a:endParaRPr lang="en-US" sz="4000" dirty="0"/>
          </a:p>
        </p:txBody>
      </p:sp>
      <p:sp>
        <p:nvSpPr>
          <p:cNvPr id="10" name="Content Placeholder 9">
            <a:extLst>
              <a:ext uri="{FF2B5EF4-FFF2-40B4-BE49-F238E27FC236}">
                <a16:creationId xmlns:a16="http://schemas.microsoft.com/office/drawing/2014/main" id="{A3A651BF-4EB4-470C-8D95-1C9FDADAF54A}"/>
              </a:ext>
            </a:extLst>
          </p:cNvPr>
          <p:cNvSpPr>
            <a:spLocks noGrp="1"/>
          </p:cNvSpPr>
          <p:nvPr>
            <p:ph idx="1"/>
          </p:nvPr>
        </p:nvSpPr>
        <p:spPr>
          <a:xfrm>
            <a:off x="154745" y="1730385"/>
            <a:ext cx="8862646" cy="4351338"/>
          </a:xfrm>
        </p:spPr>
        <p:txBody>
          <a:bodyPr>
            <a:noAutofit/>
          </a:bodyPr>
          <a:lstStyle/>
          <a:p>
            <a:pPr marL="0" indent="0">
              <a:lnSpc>
                <a:spcPts val="2400"/>
              </a:lnSpc>
              <a:spcBef>
                <a:spcPts val="0"/>
              </a:spcBef>
              <a:buNone/>
            </a:pPr>
            <a:r>
              <a:rPr lang="fr-FR" sz="2200" dirty="0"/>
              <a:t>La violence à l’égard des femmes :</a:t>
            </a:r>
          </a:p>
          <a:p>
            <a:pPr marL="800100" lvl="1" indent="-342900">
              <a:lnSpc>
                <a:spcPts val="2400"/>
              </a:lnSpc>
              <a:spcBef>
                <a:spcPts val="0"/>
              </a:spcBef>
            </a:pPr>
            <a:r>
              <a:rPr lang="fr-FR" sz="2200" dirty="0"/>
              <a:t>est un problème de santé publique </a:t>
            </a:r>
            <a:r>
              <a:rPr lang="fr-FR" sz="2200" b="1" dirty="0"/>
              <a:t>grave </a:t>
            </a:r>
            <a:r>
              <a:rPr lang="fr-FR" sz="2200" dirty="0"/>
              <a:t>et </a:t>
            </a:r>
            <a:r>
              <a:rPr lang="fr-FR" sz="2200" b="1" dirty="0"/>
              <a:t>évitable</a:t>
            </a:r>
          </a:p>
          <a:p>
            <a:pPr marL="798513" lvl="1" indent="-341313">
              <a:lnSpc>
                <a:spcPts val="2400"/>
              </a:lnSpc>
              <a:spcBef>
                <a:spcPts val="0"/>
              </a:spcBef>
            </a:pPr>
            <a:r>
              <a:rPr lang="fr-FR" sz="2200" b="1" dirty="0"/>
              <a:t>affecte </a:t>
            </a:r>
            <a:r>
              <a:rPr lang="fr-FR" sz="2200" dirty="0"/>
              <a:t>gravement la </a:t>
            </a:r>
            <a:r>
              <a:rPr lang="fr-FR" sz="2200" b="1" dirty="0"/>
              <a:t>santé </a:t>
            </a:r>
            <a:r>
              <a:rPr lang="fr-FR" sz="2200" dirty="0"/>
              <a:t>des femmes et des enfants</a:t>
            </a:r>
            <a:endParaRPr lang="fr-FR" sz="2200" b="1" dirty="0"/>
          </a:p>
          <a:p>
            <a:pPr marL="798513" lvl="1" indent="-341313">
              <a:lnSpc>
                <a:spcPts val="2400"/>
              </a:lnSpc>
              <a:spcBef>
                <a:spcPts val="0"/>
              </a:spcBef>
            </a:pPr>
            <a:r>
              <a:rPr lang="fr-FR" sz="2200" b="1" dirty="0"/>
              <a:t>a des coûts </a:t>
            </a:r>
            <a:r>
              <a:rPr lang="fr-FR" sz="2200" dirty="0"/>
              <a:t>socio-économiques importants.</a:t>
            </a:r>
          </a:p>
          <a:p>
            <a:pPr marL="0" indent="0">
              <a:lnSpc>
                <a:spcPts val="2400"/>
              </a:lnSpc>
              <a:buNone/>
            </a:pPr>
            <a:r>
              <a:rPr lang="fr-FR" sz="2200" dirty="0"/>
              <a:t>Le </a:t>
            </a:r>
            <a:r>
              <a:rPr lang="fr-FR" sz="2200" b="1" dirty="0"/>
              <a:t>système de santé</a:t>
            </a:r>
            <a:r>
              <a:rPr lang="fr-FR" sz="2200" dirty="0">
                <a:solidFill>
                  <a:srgbClr val="FF0000"/>
                </a:solidFill>
              </a:rPr>
              <a:t> </a:t>
            </a:r>
            <a:r>
              <a:rPr lang="fr-FR" sz="2200" dirty="0"/>
              <a:t>se doit: </a:t>
            </a:r>
          </a:p>
          <a:p>
            <a:pPr marL="798513" lvl="1" indent="-341313">
              <a:lnSpc>
                <a:spcPts val="2400"/>
              </a:lnSpc>
              <a:spcBef>
                <a:spcPts val="0"/>
              </a:spcBef>
            </a:pPr>
            <a:r>
              <a:rPr lang="fr-FR" sz="2200" dirty="0"/>
              <a:t>de jouer un rôle majeur dans le cadre d’une prise en charge </a:t>
            </a:r>
            <a:r>
              <a:rPr lang="fr-FR" sz="2200" b="1" dirty="0"/>
              <a:t>coordonnée </a:t>
            </a:r>
            <a:r>
              <a:rPr lang="fr-FR" sz="2200" dirty="0"/>
              <a:t>et </a:t>
            </a:r>
            <a:r>
              <a:rPr lang="fr-FR" sz="2200" b="1" dirty="0"/>
              <a:t>multisectorielle</a:t>
            </a:r>
            <a:endParaRPr lang="fr-FR" sz="2200" dirty="0"/>
          </a:p>
          <a:p>
            <a:pPr marL="798513" lvl="1" indent="-341313">
              <a:lnSpc>
                <a:spcPts val="2400"/>
              </a:lnSpc>
              <a:spcBef>
                <a:spcPts val="0"/>
              </a:spcBef>
            </a:pPr>
            <a:r>
              <a:rPr lang="fr-FR" sz="2200" dirty="0"/>
              <a:t>de</a:t>
            </a:r>
            <a:r>
              <a:rPr lang="fr-FR" sz="2200" b="1" dirty="0"/>
              <a:t> </a:t>
            </a:r>
            <a:r>
              <a:rPr lang="fr-FR" sz="2200" dirty="0"/>
              <a:t>proposer des </a:t>
            </a:r>
            <a:r>
              <a:rPr lang="fr-FR" sz="2200" b="1" dirty="0"/>
              <a:t>systèmes durables </a:t>
            </a:r>
            <a:r>
              <a:rPr lang="fr-FR" sz="2200" dirty="0"/>
              <a:t>pour soutenir la prise en charge par les prestataires de soins de santé.</a:t>
            </a:r>
          </a:p>
          <a:p>
            <a:pPr>
              <a:lnSpc>
                <a:spcPts val="2400"/>
              </a:lnSpc>
            </a:pPr>
            <a:r>
              <a:rPr lang="fr-FR" sz="2200" dirty="0"/>
              <a:t>Les décideurs/euses, les gestionnaires, les prestataires de services et les défenseurs/euses doivent </a:t>
            </a:r>
            <a:r>
              <a:rPr lang="fr-FR" sz="2200" b="1" dirty="0"/>
              <a:t>remettre en question les croyances et les normes </a:t>
            </a:r>
            <a:r>
              <a:rPr lang="fr-FR" sz="2200" dirty="0"/>
              <a:t>qui tolèrent l'inégalité des genres et la violence faite aux femmes.</a:t>
            </a:r>
          </a:p>
          <a:p>
            <a:endParaRPr lang="fr-FR" dirty="0"/>
          </a:p>
        </p:txBody>
      </p:sp>
      <p:sp>
        <p:nvSpPr>
          <p:cNvPr id="2" name="Slide Number Placeholder 1">
            <a:extLst>
              <a:ext uri="{FF2B5EF4-FFF2-40B4-BE49-F238E27FC236}">
                <a16:creationId xmlns:a16="http://schemas.microsoft.com/office/drawing/2014/main" id="{5A2A885C-B88F-4B0A-A1D6-A0965F47F8F9}"/>
              </a:ext>
            </a:extLst>
          </p:cNvPr>
          <p:cNvSpPr>
            <a:spLocks noGrp="1"/>
          </p:cNvSpPr>
          <p:nvPr>
            <p:ph type="sldNum" sz="quarter" idx="12"/>
          </p:nvPr>
        </p:nvSpPr>
        <p:spPr/>
        <p:txBody>
          <a:bodyPr/>
          <a:lstStyle/>
          <a:p>
            <a:fld id="{2D8ED6E9-3817-564D-8B05-0796ED399B7D}" type="slidenum">
              <a:rPr lang="de-DE" smtClean="0"/>
              <a:t>17</a:t>
            </a:fld>
            <a:endParaRPr lang="de-DE"/>
          </a:p>
        </p:txBody>
      </p:sp>
      <p:pic>
        <p:nvPicPr>
          <p:cNvPr id="8" name="Picture 7">
            <a:extLst>
              <a:ext uri="{FF2B5EF4-FFF2-40B4-BE49-F238E27FC236}">
                <a16:creationId xmlns:a16="http://schemas.microsoft.com/office/drawing/2014/main" id="{9BAD34E9-3A1D-4CCC-A3E1-1708089D57C2}"/>
              </a:ext>
            </a:extLst>
          </p:cNvPr>
          <p:cNvPicPr>
            <a:picLocks noChangeAspect="1"/>
          </p:cNvPicPr>
          <p:nvPr/>
        </p:nvPicPr>
        <p:blipFill rotWithShape="1">
          <a:blip r:embed="rId2">
            <a:duotone>
              <a:schemeClr val="accent5">
                <a:shade val="45000"/>
                <a:satMod val="135000"/>
              </a:schemeClr>
              <a:prstClr val="white"/>
            </a:duotone>
          </a:blip>
          <a:srcRect l="5495" t="2263" r="8752" b="5223"/>
          <a:stretch/>
        </p:blipFill>
        <p:spPr>
          <a:xfrm>
            <a:off x="549156" y="296058"/>
            <a:ext cx="1059478" cy="1143000"/>
          </a:xfrm>
          <a:prstGeom prst="rect">
            <a:avLst/>
          </a:prstGeom>
        </p:spPr>
      </p:pic>
      <p:sp>
        <p:nvSpPr>
          <p:cNvPr id="3" name="Footer Placeholder 4">
            <a:extLst>
              <a:ext uri="{FF2B5EF4-FFF2-40B4-BE49-F238E27FC236}">
                <a16:creationId xmlns:a16="http://schemas.microsoft.com/office/drawing/2014/main" id="{2C7DE00B-59D3-85F5-6F76-E1E48BEABD3F}"/>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1879081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0A1FC9-3737-4F39-A1EB-496A4ED6E785}"/>
              </a:ext>
            </a:extLst>
          </p:cNvPr>
          <p:cNvSpPr>
            <a:spLocks noGrp="1"/>
          </p:cNvSpPr>
          <p:nvPr>
            <p:ph type="title"/>
          </p:nvPr>
        </p:nvSpPr>
        <p:spPr>
          <a:xfrm>
            <a:off x="0" y="365126"/>
            <a:ext cx="9144000" cy="1325563"/>
          </a:xfrm>
        </p:spPr>
        <p:txBody>
          <a:bodyPr>
            <a:noAutofit/>
          </a:bodyPr>
          <a:lstStyle/>
          <a:p>
            <a:pPr>
              <a:lnSpc>
                <a:spcPts val="4400"/>
              </a:lnSpc>
            </a:pPr>
            <a:r>
              <a:rPr lang="fr-FR" sz="4000" dirty="0">
                <a:solidFill>
                  <a:srgbClr val="4F81BD"/>
                </a:solidFill>
              </a:rPr>
              <a:t>Exercice 14.1 : Obstacles à la prestation </a:t>
            </a:r>
            <a:br>
              <a:rPr lang="fr-FR" sz="4000" dirty="0">
                <a:solidFill>
                  <a:srgbClr val="4F81BD"/>
                </a:solidFill>
              </a:rPr>
            </a:br>
            <a:r>
              <a:rPr lang="fr-FR" sz="4000" dirty="0">
                <a:solidFill>
                  <a:srgbClr val="4F81BD"/>
                </a:solidFill>
              </a:rPr>
              <a:t>de soins et évaluation de l'état de préparation des </a:t>
            </a:r>
            <a:r>
              <a:rPr lang="fr-FR" sz="4000" dirty="0"/>
              <a:t>structures de soins</a:t>
            </a:r>
          </a:p>
        </p:txBody>
      </p:sp>
      <p:sp>
        <p:nvSpPr>
          <p:cNvPr id="7" name="Text Placeholder 6">
            <a:extLst>
              <a:ext uri="{FF2B5EF4-FFF2-40B4-BE49-F238E27FC236}">
                <a16:creationId xmlns:a16="http://schemas.microsoft.com/office/drawing/2014/main" id="{466E7B54-308F-48C2-B350-BF992FFECB7A}"/>
              </a:ext>
            </a:extLst>
          </p:cNvPr>
          <p:cNvSpPr>
            <a:spLocks noGrp="1"/>
          </p:cNvSpPr>
          <p:nvPr>
            <p:ph idx="1"/>
          </p:nvPr>
        </p:nvSpPr>
        <p:spPr>
          <a:xfrm>
            <a:off x="379827" y="2430703"/>
            <a:ext cx="8384346" cy="2971458"/>
          </a:xfrm>
        </p:spPr>
        <p:txBody>
          <a:bodyPr>
            <a:noAutofit/>
          </a:bodyPr>
          <a:lstStyle/>
          <a:p>
            <a:pPr marL="0" indent="0">
              <a:spcBef>
                <a:spcPts val="0"/>
              </a:spcBef>
              <a:spcAft>
                <a:spcPts val="1200"/>
              </a:spcAft>
              <a:buNone/>
            </a:pPr>
            <a:r>
              <a:rPr lang="fr-FR" sz="2400" b="1" dirty="0"/>
              <a:t>Objectif d'apprentissage de l'exercice</a:t>
            </a:r>
          </a:p>
          <a:p>
            <a:pPr marL="342900" indent="-342900">
              <a:spcBef>
                <a:spcPts val="600"/>
              </a:spcBef>
              <a:spcAft>
                <a:spcPts val="600"/>
              </a:spcAft>
              <a:buFont typeface="Symbol" panose="05050102010706020507" pitchFamily="18" charset="2"/>
              <a:buChar char=""/>
            </a:pPr>
            <a:r>
              <a:rPr lang="fr-FR" sz="2400" dirty="0">
                <a:latin typeface="Calibri" panose="020F0502020204030204" pitchFamily="34" charset="0"/>
                <a:ea typeface="SimSun" panose="02010600030101010101" pitchFamily="2" charset="-122"/>
                <a:cs typeface="Calibri" panose="020F0502020204030204" pitchFamily="34" charset="0"/>
              </a:rPr>
              <a:t>Évaluer dans quelle mesure l'établissement est prêt à s'attaquer aux obstacles à la prestation de services.</a:t>
            </a:r>
            <a:endParaRPr lang="fr-FR" sz="2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fr-FR" sz="2400" dirty="0">
                <a:latin typeface="Calibri" panose="020F0502020204030204" pitchFamily="34" charset="0"/>
                <a:ea typeface="SimSun" panose="02010600030101010101" pitchFamily="2" charset="-122"/>
                <a:cs typeface="Calibri" panose="020F0502020204030204" pitchFamily="34" charset="0"/>
              </a:rPr>
              <a:t>Comprendre les obstacles à la fourniture de services aux survivantes</a:t>
            </a:r>
            <a:r>
              <a:rPr lang="fr-FR" sz="2400" dirty="0">
                <a:solidFill>
                  <a:srgbClr val="FF0000"/>
                </a:solidFill>
                <a:latin typeface="Calibri" panose="020F0502020204030204" pitchFamily="34" charset="0"/>
                <a:ea typeface="SimSun" panose="02010600030101010101" pitchFamily="2" charset="-122"/>
                <a:cs typeface="Calibri" panose="020F0502020204030204" pitchFamily="34" charset="0"/>
              </a:rPr>
              <a:t> </a:t>
            </a:r>
            <a:r>
              <a:rPr lang="fr-FR" sz="2400" dirty="0">
                <a:latin typeface="Calibri" panose="020F0502020204030204" pitchFamily="34" charset="0"/>
                <a:ea typeface="SimSun" panose="02010600030101010101" pitchFamily="2" charset="-122"/>
                <a:cs typeface="Calibri" panose="020F0502020204030204" pitchFamily="34" charset="0"/>
              </a:rPr>
              <a:t>de violence, au niveau des établissements et des communautés.</a:t>
            </a:r>
            <a:endParaRPr lang="fr-FR" sz="2400" dirty="0">
              <a:latin typeface="Calibri" panose="020F0502020204030204" pitchFamily="34" charset="0"/>
              <a:ea typeface="SimSun" panose="02010600030101010101" pitchFamily="2" charset="-122"/>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fr-FR" sz="2400" dirty="0">
                <a:latin typeface="Calibri" panose="020F0502020204030204" pitchFamily="34" charset="0"/>
                <a:ea typeface="SimSun" panose="02010600030101010101" pitchFamily="2" charset="-122"/>
                <a:cs typeface="Calibri" panose="020F0502020204030204" pitchFamily="34" charset="0"/>
              </a:rPr>
              <a:t>Identifier et hiérarchiser les solutions.</a:t>
            </a:r>
          </a:p>
          <a:p>
            <a:pPr marL="0" indent="0">
              <a:buNone/>
            </a:pPr>
            <a:endParaRPr lang="en-US" dirty="0"/>
          </a:p>
        </p:txBody>
      </p:sp>
      <p:sp>
        <p:nvSpPr>
          <p:cNvPr id="4" name="Slide Number Placeholder 3">
            <a:extLst>
              <a:ext uri="{FF2B5EF4-FFF2-40B4-BE49-F238E27FC236}">
                <a16:creationId xmlns:a16="http://schemas.microsoft.com/office/drawing/2014/main" id="{EABDB4A3-A924-4136-9216-CEC5192C8D9D}"/>
              </a:ext>
            </a:extLst>
          </p:cNvPr>
          <p:cNvSpPr>
            <a:spLocks noGrp="1"/>
          </p:cNvSpPr>
          <p:nvPr>
            <p:ph type="sldNum" sz="quarter" idx="12"/>
          </p:nvPr>
        </p:nvSpPr>
        <p:spPr/>
        <p:txBody>
          <a:bodyPr/>
          <a:lstStyle/>
          <a:p>
            <a:fld id="{2D8ED6E9-3817-564D-8B05-0796ED399B7D}" type="slidenum">
              <a:rPr lang="de-DE" smtClean="0"/>
              <a:t>18</a:t>
            </a:fld>
            <a:endParaRPr lang="de-DE"/>
          </a:p>
        </p:txBody>
      </p:sp>
      <p:sp>
        <p:nvSpPr>
          <p:cNvPr id="2" name="Footer Placeholder 4">
            <a:extLst>
              <a:ext uri="{FF2B5EF4-FFF2-40B4-BE49-F238E27FC236}">
                <a16:creationId xmlns:a16="http://schemas.microsoft.com/office/drawing/2014/main" id="{BD5520E6-7864-6F8B-A577-8C926BC38641}"/>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8767009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0A1FC9-3737-4F39-A1EB-496A4ED6E785}"/>
              </a:ext>
            </a:extLst>
          </p:cNvPr>
          <p:cNvSpPr>
            <a:spLocks noGrp="1"/>
          </p:cNvSpPr>
          <p:nvPr>
            <p:ph type="title"/>
          </p:nvPr>
        </p:nvSpPr>
        <p:spPr>
          <a:xfrm>
            <a:off x="0" y="281354"/>
            <a:ext cx="9144000" cy="1409335"/>
          </a:xfrm>
        </p:spPr>
        <p:txBody>
          <a:bodyPr>
            <a:noAutofit/>
          </a:bodyPr>
          <a:lstStyle/>
          <a:p>
            <a:pPr>
              <a:lnSpc>
                <a:spcPts val="4400"/>
              </a:lnSpc>
            </a:pPr>
            <a:r>
              <a:rPr lang="fr-FR" sz="4000" dirty="0">
                <a:solidFill>
                  <a:srgbClr val="4F81BD"/>
                </a:solidFill>
              </a:rPr>
              <a:t>Exercice 14.1 : Obstacles à la prestation </a:t>
            </a:r>
            <a:br>
              <a:rPr lang="fr-FR" sz="4000" dirty="0">
                <a:solidFill>
                  <a:srgbClr val="4F81BD"/>
                </a:solidFill>
              </a:rPr>
            </a:br>
            <a:r>
              <a:rPr lang="fr-FR" sz="4000" dirty="0">
                <a:solidFill>
                  <a:srgbClr val="4F81BD"/>
                </a:solidFill>
              </a:rPr>
              <a:t>de soins et évaluation de l'état de préparation des </a:t>
            </a:r>
            <a:r>
              <a:rPr lang="fr-FR" sz="4000" dirty="0"/>
              <a:t>structures de soins</a:t>
            </a:r>
          </a:p>
        </p:txBody>
      </p:sp>
      <p:sp>
        <p:nvSpPr>
          <p:cNvPr id="7" name="Text Placeholder 6">
            <a:extLst>
              <a:ext uri="{FF2B5EF4-FFF2-40B4-BE49-F238E27FC236}">
                <a16:creationId xmlns:a16="http://schemas.microsoft.com/office/drawing/2014/main" id="{466E7B54-308F-48C2-B350-BF992FFECB7A}"/>
              </a:ext>
            </a:extLst>
          </p:cNvPr>
          <p:cNvSpPr>
            <a:spLocks noGrp="1"/>
          </p:cNvSpPr>
          <p:nvPr>
            <p:ph idx="1"/>
          </p:nvPr>
        </p:nvSpPr>
        <p:spPr>
          <a:xfrm>
            <a:off x="393895" y="1897925"/>
            <a:ext cx="8567225" cy="4351338"/>
          </a:xfrm>
        </p:spPr>
        <p:txBody>
          <a:bodyPr>
            <a:noAutofit/>
          </a:bodyPr>
          <a:lstStyle/>
          <a:p>
            <a:pPr marL="0" lvl="0" indent="0">
              <a:buNone/>
            </a:pPr>
            <a:r>
              <a:rPr lang="fr-FR" sz="2400" b="1" dirty="0"/>
              <a:t>Instructions</a:t>
            </a:r>
            <a:r>
              <a:rPr lang="fr-FR" sz="2600" b="1" dirty="0"/>
              <a:t> </a:t>
            </a:r>
          </a:p>
          <a:p>
            <a:pPr>
              <a:lnSpc>
                <a:spcPct val="100000"/>
              </a:lnSpc>
              <a:spcBef>
                <a:spcPts val="0"/>
              </a:spcBef>
              <a:spcAft>
                <a:spcPts val="400"/>
              </a:spcAft>
            </a:pPr>
            <a:r>
              <a:rPr lang="fr-FR" sz="2400" b="1" dirty="0"/>
              <a:t>Remplissez la feuille de travail : </a:t>
            </a:r>
          </a:p>
          <a:p>
            <a:pPr marL="800100" lvl="1" indent="-342900">
              <a:lnSpc>
                <a:spcPts val="2400"/>
              </a:lnSpc>
              <a:spcBef>
                <a:spcPts val="0"/>
              </a:spcBef>
              <a:spcAft>
                <a:spcPts val="400"/>
              </a:spcAft>
            </a:pPr>
            <a:r>
              <a:rPr lang="fr-FR" sz="2200" dirty="0"/>
              <a:t>Votre établissement satisfait-il aux normes de la colonne 1 (oui/partiellement/non/ne sait pas) ?</a:t>
            </a:r>
          </a:p>
          <a:p>
            <a:pPr marL="800100" lvl="1" indent="-342900">
              <a:lnSpc>
                <a:spcPts val="2400"/>
              </a:lnSpc>
              <a:spcBef>
                <a:spcPts val="0"/>
              </a:spcBef>
              <a:spcAft>
                <a:spcPts val="400"/>
              </a:spcAft>
            </a:pPr>
            <a:r>
              <a:rPr lang="fr-FR" sz="2200" dirty="0"/>
              <a:t>Si la réponse est « partiellement », expliquez ce qui manque.</a:t>
            </a:r>
          </a:p>
          <a:p>
            <a:pPr marL="800100" lvl="1" indent="-342900">
              <a:lnSpc>
                <a:spcPts val="2400"/>
              </a:lnSpc>
              <a:spcBef>
                <a:spcPts val="0"/>
              </a:spcBef>
              <a:spcAft>
                <a:spcPts val="400"/>
              </a:spcAft>
            </a:pPr>
            <a:r>
              <a:rPr lang="fr-FR" sz="2200" dirty="0"/>
              <a:t>Donnez 2 obstacles au respect de ces normes.</a:t>
            </a:r>
          </a:p>
          <a:p>
            <a:pPr marL="800100" lvl="1" indent="-342900">
              <a:lnSpc>
                <a:spcPts val="2400"/>
              </a:lnSpc>
              <a:spcBef>
                <a:spcPts val="0"/>
              </a:spcBef>
              <a:spcAft>
                <a:spcPts val="400"/>
              </a:spcAft>
            </a:pPr>
            <a:r>
              <a:rPr lang="fr-FR" sz="2200" dirty="0"/>
              <a:t>Indiquez une solution pour chaque obstacle.</a:t>
            </a:r>
          </a:p>
          <a:p>
            <a:pPr marL="800100" lvl="1" indent="-342900">
              <a:lnSpc>
                <a:spcPts val="2400"/>
              </a:lnSpc>
              <a:spcBef>
                <a:spcPts val="0"/>
              </a:spcBef>
              <a:spcAft>
                <a:spcPts val="400"/>
              </a:spcAft>
            </a:pPr>
            <a:r>
              <a:rPr lang="fr-FR" sz="2200" dirty="0"/>
              <a:t>La solution est-elle réalisable dans les 12 prochains mois ? oui/non/ne sait pas.</a:t>
            </a:r>
          </a:p>
          <a:p>
            <a:pPr marL="800100" lvl="1" indent="-342900">
              <a:lnSpc>
                <a:spcPts val="2400"/>
              </a:lnSpc>
              <a:spcBef>
                <a:spcPts val="0"/>
              </a:spcBef>
              <a:spcAft>
                <a:spcPts val="400"/>
              </a:spcAft>
            </a:pPr>
            <a:r>
              <a:rPr lang="fr-FR" sz="2200" dirty="0"/>
              <a:t>Mettez un astérisque à côté de la solution qui peut être mise en œuvre avec les ressources existantes et mettez un carré à côté de celle qui nécessite des ressources supplémentaires.</a:t>
            </a:r>
          </a:p>
          <a:p>
            <a:pPr marL="0" indent="0">
              <a:buNone/>
            </a:pPr>
            <a:endParaRPr lang="fr-FR" dirty="0"/>
          </a:p>
        </p:txBody>
      </p:sp>
      <p:sp>
        <p:nvSpPr>
          <p:cNvPr id="4" name="Slide Number Placeholder 3">
            <a:extLst>
              <a:ext uri="{FF2B5EF4-FFF2-40B4-BE49-F238E27FC236}">
                <a16:creationId xmlns:a16="http://schemas.microsoft.com/office/drawing/2014/main" id="{EABDB4A3-A924-4136-9216-CEC5192C8D9D}"/>
              </a:ext>
            </a:extLst>
          </p:cNvPr>
          <p:cNvSpPr>
            <a:spLocks noGrp="1"/>
          </p:cNvSpPr>
          <p:nvPr>
            <p:ph type="sldNum" sz="quarter" idx="12"/>
          </p:nvPr>
        </p:nvSpPr>
        <p:spPr/>
        <p:txBody>
          <a:bodyPr/>
          <a:lstStyle/>
          <a:p>
            <a:fld id="{2D8ED6E9-3817-564D-8B05-0796ED399B7D}" type="slidenum">
              <a:rPr lang="fr-FR" smtClean="0"/>
              <a:t>19</a:t>
            </a:fld>
            <a:endParaRPr lang="fr-FR"/>
          </a:p>
        </p:txBody>
      </p:sp>
      <p:sp>
        <p:nvSpPr>
          <p:cNvPr id="2" name="Footer Placeholder 4">
            <a:extLst>
              <a:ext uri="{FF2B5EF4-FFF2-40B4-BE49-F238E27FC236}">
                <a16:creationId xmlns:a16="http://schemas.microsoft.com/office/drawing/2014/main" id="{327E85C2-B6DF-7FF8-0305-C56ADA050521}"/>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323327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B39B91-B067-28F7-6899-7FE1583F7780}"/>
              </a:ext>
            </a:extLst>
          </p:cNvPr>
          <p:cNvSpPr>
            <a:spLocks noGrp="1"/>
          </p:cNvSpPr>
          <p:nvPr>
            <p:ph idx="1"/>
          </p:nvPr>
        </p:nvSpPr>
        <p:spPr/>
        <p:txBody>
          <a:bodyPr/>
          <a:lstStyle/>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endParaRPr lang="fr-FR" sz="1200" dirty="0">
              <a:solidFill>
                <a:srgbClr val="000000"/>
              </a:solidFill>
              <a:latin typeface="Calibri" panose="020F0502020204030204" pitchFamily="34" charset="0"/>
              <a:ea typeface="Calibri" panose="020F0502020204030204" pitchFamily="34" charset="0"/>
            </a:endParaRPr>
          </a:p>
          <a:p>
            <a:pPr marL="0" indent="0">
              <a:buNone/>
            </a:pPr>
            <a:endParaRPr lang="fr-FR" sz="1200" dirty="0">
              <a:solidFill>
                <a:srgbClr val="000000"/>
              </a:solidFill>
              <a:effectLst/>
              <a:latin typeface="Calibri" panose="020F0502020204030204" pitchFamily="34" charset="0"/>
              <a:ea typeface="Calibri" panose="020F0502020204030204" pitchFamily="34" charset="0"/>
            </a:endParaRPr>
          </a:p>
          <a:p>
            <a:pPr marL="0" indent="0">
              <a:buNone/>
            </a:pPr>
            <a:r>
              <a:rPr lang="fr-FR" sz="1200" dirty="0">
                <a:solidFill>
                  <a:srgbClr val="000000"/>
                </a:solidFill>
                <a:effectLst/>
                <a:latin typeface="Calibri" panose="020F0502020204030204" pitchFamily="34" charset="0"/>
                <a:ea typeface="Calibri" panose="020F0502020204030204" pitchFamily="34" charset="0"/>
              </a:rPr>
              <a:t>© Organisation mondiale de la Santé 2024. Certains droits réservés. La présente publication est disponible sous la licence </a:t>
            </a:r>
            <a:r>
              <a:rPr lang="fr-FR" sz="1200" u="sng" dirty="0">
                <a:solidFill>
                  <a:srgbClr val="000000"/>
                </a:solidFill>
                <a:effectLst/>
                <a:latin typeface="Calibri" panose="020F0502020204030204" pitchFamily="34" charset="0"/>
                <a:ea typeface="Calibri" panose="020F0502020204030204" pitchFamily="34" charset="0"/>
                <a:hlinkClick r:id="rId2"/>
              </a:rPr>
              <a:t>CC BY-NC-SA 3.0 IGO</a:t>
            </a:r>
            <a:r>
              <a:rPr lang="fr-FR" sz="1200" dirty="0">
                <a:solidFill>
                  <a:srgbClr val="000000"/>
                </a:solidFill>
                <a:effectLst/>
                <a:latin typeface="Calibri" panose="020F0502020204030204" pitchFamily="34" charset="0"/>
                <a:ea typeface="Calibri" panose="020F0502020204030204" pitchFamily="34" charset="0"/>
              </a:rPr>
              <a:t>. </a:t>
            </a:r>
            <a:r>
              <a:rPr lang="fr-FR" sz="1200" b="1" dirty="0">
                <a:solidFill>
                  <a:srgbClr val="000000"/>
                </a:solidFill>
                <a:effectLst/>
                <a:latin typeface="Calibri" panose="020F0502020204030204" pitchFamily="34" charset="0"/>
                <a:ea typeface="Calibri" panose="020F0502020204030204" pitchFamily="34" charset="0"/>
              </a:rPr>
              <a:t> </a:t>
            </a:r>
            <a:endParaRPr lang="en-ZA" sz="1200" dirty="0">
              <a:solidFill>
                <a:srgbClr val="000000"/>
              </a:solidFill>
              <a:effectLst/>
              <a:latin typeface="Calibri" panose="020F0502020204030204" pitchFamily="34" charset="0"/>
              <a:ea typeface="Calibri" panose="020F0502020204030204" pitchFamily="34" charset="0"/>
            </a:endParaRPr>
          </a:p>
          <a:p>
            <a:pPr marL="0" indent="0">
              <a:buNone/>
            </a:pPr>
            <a:endParaRPr lang="en-ZA" dirty="0"/>
          </a:p>
        </p:txBody>
      </p:sp>
      <p:sp>
        <p:nvSpPr>
          <p:cNvPr id="4" name="Slide Number Placeholder 3">
            <a:extLst>
              <a:ext uri="{FF2B5EF4-FFF2-40B4-BE49-F238E27FC236}">
                <a16:creationId xmlns:a16="http://schemas.microsoft.com/office/drawing/2014/main" id="{2A634F57-64F0-E388-12B2-D621CC57362D}"/>
              </a:ext>
            </a:extLst>
          </p:cNvPr>
          <p:cNvSpPr>
            <a:spLocks noGrp="1"/>
          </p:cNvSpPr>
          <p:nvPr>
            <p:ph type="sldNum" sz="quarter" idx="12"/>
          </p:nvPr>
        </p:nvSpPr>
        <p:spPr/>
        <p:txBody>
          <a:bodyPr/>
          <a:lstStyle/>
          <a:p>
            <a:fld id="{2D8ED6E9-3817-564D-8B05-0796ED399B7D}" type="slidenum">
              <a:rPr lang="de-DE" smtClean="0"/>
              <a:t>2</a:t>
            </a:fld>
            <a:endParaRPr lang="de-DE"/>
          </a:p>
        </p:txBody>
      </p:sp>
    </p:spTree>
    <p:extLst>
      <p:ext uri="{BB962C8B-B14F-4D97-AF65-F5344CB8AC3E}">
        <p14:creationId xmlns:p14="http://schemas.microsoft.com/office/powerpoint/2010/main" val="14983142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A0A1FC9-3737-4F39-A1EB-496A4ED6E785}"/>
              </a:ext>
            </a:extLst>
          </p:cNvPr>
          <p:cNvSpPr>
            <a:spLocks noGrp="1"/>
          </p:cNvSpPr>
          <p:nvPr>
            <p:ph type="title"/>
          </p:nvPr>
        </p:nvSpPr>
        <p:spPr>
          <a:xfrm>
            <a:off x="0" y="275432"/>
            <a:ext cx="9144000" cy="1460499"/>
          </a:xfrm>
        </p:spPr>
        <p:txBody>
          <a:bodyPr>
            <a:noAutofit/>
          </a:bodyPr>
          <a:lstStyle/>
          <a:p>
            <a:r>
              <a:rPr lang="fr-FR" sz="4000" dirty="0">
                <a:solidFill>
                  <a:srgbClr val="4F81BD"/>
                </a:solidFill>
              </a:rPr>
              <a:t>Exercice 14.1 : Obstacles à la prestation </a:t>
            </a:r>
            <a:br>
              <a:rPr lang="fr-FR" sz="4000" dirty="0">
                <a:solidFill>
                  <a:srgbClr val="4F81BD"/>
                </a:solidFill>
              </a:rPr>
            </a:br>
            <a:r>
              <a:rPr lang="fr-FR" sz="4000" dirty="0">
                <a:solidFill>
                  <a:srgbClr val="4F81BD"/>
                </a:solidFill>
              </a:rPr>
              <a:t>de soins et évaluation de l'état de préparation des structures de soins</a:t>
            </a:r>
            <a:endParaRPr lang="fr-FR" sz="4000" dirty="0"/>
          </a:p>
        </p:txBody>
      </p:sp>
      <p:sp>
        <p:nvSpPr>
          <p:cNvPr id="7" name="Text Placeholder 6">
            <a:extLst>
              <a:ext uri="{FF2B5EF4-FFF2-40B4-BE49-F238E27FC236}">
                <a16:creationId xmlns:a16="http://schemas.microsoft.com/office/drawing/2014/main" id="{466E7B54-308F-48C2-B350-BF992FFECB7A}"/>
              </a:ext>
            </a:extLst>
          </p:cNvPr>
          <p:cNvSpPr>
            <a:spLocks noGrp="1"/>
          </p:cNvSpPr>
          <p:nvPr>
            <p:ph idx="1"/>
          </p:nvPr>
        </p:nvSpPr>
        <p:spPr>
          <a:xfrm>
            <a:off x="497204" y="2518209"/>
            <a:ext cx="8266967" cy="2363280"/>
          </a:xfrm>
        </p:spPr>
        <p:txBody>
          <a:bodyPr>
            <a:normAutofit/>
          </a:bodyPr>
          <a:lstStyle/>
          <a:p>
            <a:pPr marL="0" indent="0">
              <a:lnSpc>
                <a:spcPct val="107000"/>
              </a:lnSpc>
              <a:spcBef>
                <a:spcPts val="600"/>
              </a:spcBef>
              <a:spcAft>
                <a:spcPts val="600"/>
              </a:spcAft>
              <a:buNone/>
            </a:pPr>
            <a:r>
              <a:rPr lang="en-US" sz="2400" b="1" dirty="0">
                <a:latin typeface="Calibri" panose="020F0502020204030204" pitchFamily="34" charset="0"/>
                <a:ea typeface="Calibri" panose="020F0502020204030204" pitchFamily="34" charset="0"/>
                <a:cs typeface="Calibri" panose="020F0502020204030204" pitchFamily="34" charset="0"/>
              </a:rPr>
              <a:t>Discussion en plénière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600"/>
              </a:spcAft>
              <a:buFont typeface="+mj-lt"/>
              <a:buAutoNum type="arabicPeriod"/>
            </a:pPr>
            <a:r>
              <a:rPr lang="fr-FR" sz="2400" dirty="0"/>
              <a:t>Chaque groupe doit présenter une autoévaluation concernant 2 points au maximum. </a:t>
            </a:r>
          </a:p>
          <a:p>
            <a:pPr marL="342900" lvl="0" indent="-342900">
              <a:spcAft>
                <a:spcPts val="600"/>
              </a:spcAft>
              <a:buFont typeface="+mj-lt"/>
              <a:buAutoNum type="arabicPeriod"/>
            </a:pPr>
            <a:r>
              <a:rPr lang="fr-FR" sz="2400" dirty="0"/>
              <a:t>Complétez le reste de l'évaluation de l'état de préparation de votre propre établissement après la formation. </a:t>
            </a:r>
          </a:p>
          <a:p>
            <a:pPr marL="0" indent="0">
              <a:buNone/>
            </a:pPr>
            <a:endParaRPr lang="en-US" dirty="0"/>
          </a:p>
        </p:txBody>
      </p:sp>
      <p:sp>
        <p:nvSpPr>
          <p:cNvPr id="4" name="Slide Number Placeholder 3">
            <a:extLst>
              <a:ext uri="{FF2B5EF4-FFF2-40B4-BE49-F238E27FC236}">
                <a16:creationId xmlns:a16="http://schemas.microsoft.com/office/drawing/2014/main" id="{EABDB4A3-A924-4136-9216-CEC5192C8D9D}"/>
              </a:ext>
            </a:extLst>
          </p:cNvPr>
          <p:cNvSpPr>
            <a:spLocks noGrp="1"/>
          </p:cNvSpPr>
          <p:nvPr>
            <p:ph type="sldNum" sz="quarter" idx="12"/>
          </p:nvPr>
        </p:nvSpPr>
        <p:spPr/>
        <p:txBody>
          <a:bodyPr/>
          <a:lstStyle/>
          <a:p>
            <a:fld id="{2D8ED6E9-3817-564D-8B05-0796ED399B7D}" type="slidenum">
              <a:rPr lang="de-DE" smtClean="0"/>
              <a:t>20</a:t>
            </a:fld>
            <a:endParaRPr lang="de-DE"/>
          </a:p>
        </p:txBody>
      </p:sp>
      <p:sp>
        <p:nvSpPr>
          <p:cNvPr id="2" name="Footer Placeholder 4">
            <a:extLst>
              <a:ext uri="{FF2B5EF4-FFF2-40B4-BE49-F238E27FC236}">
                <a16:creationId xmlns:a16="http://schemas.microsoft.com/office/drawing/2014/main" id="{CADB977F-A80A-DE7A-8C63-6BC20F385679}"/>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3410398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09C6D35-E49F-4620-A299-9D48F22B0DE9}"/>
              </a:ext>
            </a:extLst>
          </p:cNvPr>
          <p:cNvSpPr>
            <a:spLocks noGrp="1"/>
          </p:cNvSpPr>
          <p:nvPr>
            <p:ph type="title"/>
          </p:nvPr>
        </p:nvSpPr>
        <p:spPr>
          <a:xfrm>
            <a:off x="0" y="171312"/>
            <a:ext cx="9144000" cy="1344897"/>
          </a:xfrm>
        </p:spPr>
        <p:txBody>
          <a:bodyPr/>
          <a:lstStyle/>
          <a:p>
            <a:r>
              <a:rPr lang="en-GB" dirty="0"/>
              <a:t>Messages clés </a:t>
            </a:r>
            <a:endParaRPr lang="en-US" dirty="0"/>
          </a:p>
        </p:txBody>
      </p:sp>
      <p:sp>
        <p:nvSpPr>
          <p:cNvPr id="10" name="Content Placeholder 9">
            <a:extLst>
              <a:ext uri="{FF2B5EF4-FFF2-40B4-BE49-F238E27FC236}">
                <a16:creationId xmlns:a16="http://schemas.microsoft.com/office/drawing/2014/main" id="{A3A651BF-4EB4-470C-8D95-1C9FDADAF54A}"/>
              </a:ext>
            </a:extLst>
          </p:cNvPr>
          <p:cNvSpPr>
            <a:spLocks noGrp="1"/>
          </p:cNvSpPr>
          <p:nvPr>
            <p:ph idx="1"/>
          </p:nvPr>
        </p:nvSpPr>
        <p:spPr>
          <a:xfrm>
            <a:off x="203981" y="1528488"/>
            <a:ext cx="8736037" cy="4411790"/>
          </a:xfrm>
        </p:spPr>
        <p:txBody>
          <a:bodyPr vert="horz" lIns="91440" tIns="45720" rIns="91440" bIns="45720" rtlCol="0" anchor="t">
            <a:noAutofit/>
          </a:bodyPr>
          <a:lstStyle/>
          <a:p>
            <a:pPr marL="342900" marR="0" lvl="0" indent="-342900">
              <a:spcBef>
                <a:spcPts val="0"/>
              </a:spcBef>
              <a:spcAft>
                <a:spcPts val="400"/>
              </a:spcAft>
              <a:buFont typeface="Symbol" panose="05050102010706020507" pitchFamily="18" charset="2"/>
              <a:buChar char=""/>
            </a:pPr>
            <a:r>
              <a:rPr lang="fr-FR" sz="2400" dirty="0">
                <a:latin typeface="Calibri" panose="020F0502020204030204" pitchFamily="34" charset="0"/>
                <a:ea typeface="SimSun" panose="02010600030101010101" pitchFamily="2" charset="-122"/>
                <a:cs typeface="Times New Roman" panose="02020603050405020304" pitchFamily="18" charset="0"/>
              </a:rPr>
              <a:t>La </a:t>
            </a:r>
            <a:r>
              <a:rPr lang="fr-FR" sz="2400" b="1" dirty="0">
                <a:latin typeface="Calibri" panose="020F0502020204030204" pitchFamily="34" charset="0"/>
                <a:ea typeface="SimSun" panose="02010600030101010101" pitchFamily="2" charset="-122"/>
                <a:cs typeface="Times New Roman" panose="02020603050405020304" pitchFamily="18" charset="0"/>
              </a:rPr>
              <a:t>formation </a:t>
            </a:r>
            <a:r>
              <a:rPr lang="fr-FR" sz="2400" dirty="0">
                <a:latin typeface="Calibri" panose="020F0502020204030204" pitchFamily="34" charset="0"/>
                <a:ea typeface="SimSun" panose="02010600030101010101" pitchFamily="2" charset="-122"/>
                <a:cs typeface="Times New Roman" panose="02020603050405020304" pitchFamily="18" charset="0"/>
              </a:rPr>
              <a:t>à elle seule </a:t>
            </a:r>
            <a:r>
              <a:rPr lang="fr-FR" sz="2400" b="1" dirty="0">
                <a:latin typeface="Calibri" panose="020F0502020204030204" pitchFamily="34" charset="0"/>
                <a:ea typeface="SimSun" panose="02010600030101010101" pitchFamily="2" charset="-122"/>
                <a:cs typeface="Times New Roman" panose="02020603050405020304" pitchFamily="18" charset="0"/>
              </a:rPr>
              <a:t>ne suffit pas </a:t>
            </a:r>
            <a:r>
              <a:rPr lang="fr-FR" sz="2400" dirty="0">
                <a:latin typeface="Calibri" panose="020F0502020204030204" pitchFamily="34" charset="0"/>
                <a:ea typeface="SimSun" panose="02010600030101010101" pitchFamily="2" charset="-122"/>
                <a:cs typeface="Times New Roman" panose="02020603050405020304" pitchFamily="18" charset="0"/>
              </a:rPr>
              <a:t>pour améliorer la qualité des services.</a:t>
            </a:r>
          </a:p>
          <a:p>
            <a:pPr marL="342900" marR="0" lvl="0" indent="-342900">
              <a:spcBef>
                <a:spcPts val="0"/>
              </a:spcBef>
              <a:spcAft>
                <a:spcPts val="400"/>
              </a:spcAft>
              <a:buFont typeface="Symbol" panose="05050102010706020507" pitchFamily="18" charset="2"/>
              <a:buChar char=""/>
            </a:pPr>
            <a:r>
              <a:rPr lang="fr-FR" sz="2400" b="1" dirty="0">
                <a:latin typeface="Calibri" panose="020F0502020204030204" pitchFamily="34" charset="0"/>
                <a:ea typeface="SimSun" panose="02010600030101010101" pitchFamily="2" charset="-122"/>
                <a:cs typeface="Times New Roman" panose="02020603050405020304" pitchFamily="18" charset="0"/>
              </a:rPr>
              <a:t>L'élimination des obstacles </a:t>
            </a:r>
            <a:r>
              <a:rPr lang="fr-FR" sz="2400" dirty="0">
                <a:latin typeface="Calibri" panose="020F0502020204030204" pitchFamily="34" charset="0"/>
                <a:ea typeface="SimSun" panose="02010600030101010101" pitchFamily="2" charset="-122"/>
                <a:cs typeface="Times New Roman" panose="02020603050405020304" pitchFamily="18" charset="0"/>
              </a:rPr>
              <a:t>et l'amélioration de la disponibilité des services sont importantes pour améliorer la qualité des soins.</a:t>
            </a:r>
          </a:p>
          <a:p>
            <a:pPr marL="342900" marR="0" lvl="0" indent="-342900">
              <a:lnSpc>
                <a:spcPct val="100000"/>
              </a:lnSpc>
              <a:spcBef>
                <a:spcPts val="0"/>
              </a:spcBef>
              <a:buFont typeface="Symbol" panose="05050102010706020507" pitchFamily="18" charset="2"/>
              <a:buChar char=""/>
            </a:pPr>
            <a:r>
              <a:rPr lang="fr-FR" sz="2400" b="1">
                <a:latin typeface="Calibri"/>
                <a:ea typeface="SimSun"/>
                <a:cs typeface="Times New Roman"/>
              </a:rPr>
              <a:t>Les exigences minimums</a:t>
            </a:r>
            <a:r>
              <a:rPr lang="fr-FR" sz="2400" b="1" dirty="0">
                <a:latin typeface="Calibri"/>
                <a:ea typeface="SimSun"/>
                <a:cs typeface="Times New Roman"/>
              </a:rPr>
              <a:t> </a:t>
            </a:r>
            <a:r>
              <a:rPr lang="fr-FR" sz="2400" dirty="0">
                <a:latin typeface="Calibri"/>
                <a:ea typeface="SimSun"/>
                <a:cs typeface="Times New Roman"/>
              </a:rPr>
              <a:t>relatives à l'état de préparation des structures de soins sont les suivantes :</a:t>
            </a:r>
          </a:p>
          <a:p>
            <a:pPr marL="800100" lvl="1" indent="-342900">
              <a:lnSpc>
                <a:spcPct val="100000"/>
              </a:lnSpc>
              <a:spcBef>
                <a:spcPts val="0"/>
              </a:spcBef>
              <a:buFont typeface="Symbol" panose="05050102010706020507" pitchFamily="18" charset="2"/>
              <a:buChar char=""/>
            </a:pPr>
            <a:r>
              <a:rPr lang="fr-FR" dirty="0">
                <a:latin typeface="Calibri" panose="020F0502020204030204" pitchFamily="34" charset="0"/>
                <a:ea typeface="SimSun" panose="02010600030101010101" pitchFamily="2" charset="-122"/>
                <a:cs typeface="Times New Roman" panose="02020603050405020304" pitchFamily="18" charset="0"/>
              </a:rPr>
              <a:t>un protocole écrit</a:t>
            </a:r>
          </a:p>
          <a:p>
            <a:pPr marL="800100" lvl="1" indent="-342900">
              <a:lnSpc>
                <a:spcPct val="100000"/>
              </a:lnSpc>
              <a:spcBef>
                <a:spcPts val="0"/>
              </a:spcBef>
              <a:buFont typeface="Symbol" panose="05050102010706020507" pitchFamily="18" charset="2"/>
              <a:buChar char=""/>
            </a:pPr>
            <a:r>
              <a:rPr lang="fr-FR" dirty="0">
                <a:latin typeface="Calibri" panose="020F0502020204030204" pitchFamily="34" charset="0"/>
                <a:ea typeface="SimSun" panose="02010600030101010101" pitchFamily="2" charset="-122"/>
                <a:cs typeface="Times New Roman" panose="02020603050405020304" pitchFamily="18" charset="0"/>
              </a:rPr>
              <a:t>des prestataires formés</a:t>
            </a:r>
          </a:p>
          <a:p>
            <a:pPr marL="800100" lvl="1" indent="-342900">
              <a:lnSpc>
                <a:spcPct val="100000"/>
              </a:lnSpc>
              <a:spcBef>
                <a:spcPts val="0"/>
              </a:spcBef>
              <a:buFont typeface="Symbol" panose="05050102010706020507" pitchFamily="18" charset="2"/>
              <a:buChar char=""/>
            </a:pPr>
            <a:r>
              <a:rPr lang="fr-FR" dirty="0">
                <a:latin typeface="Calibri" panose="020F0502020204030204" pitchFamily="34" charset="0"/>
                <a:ea typeface="SimSun" panose="02010600030101010101" pitchFamily="2" charset="-122"/>
                <a:cs typeface="Times New Roman" panose="02020603050405020304" pitchFamily="18" charset="0"/>
              </a:rPr>
              <a:t>un espace privé</a:t>
            </a:r>
          </a:p>
          <a:p>
            <a:pPr marL="800100" lvl="1" indent="-342900">
              <a:lnSpc>
                <a:spcPct val="100000"/>
              </a:lnSpc>
              <a:spcBef>
                <a:spcPts val="0"/>
              </a:spcBef>
              <a:buFont typeface="Symbol" panose="05050102010706020507" pitchFamily="18" charset="2"/>
              <a:buChar char=""/>
            </a:pPr>
            <a:r>
              <a:rPr lang="fr-FR" dirty="0">
                <a:latin typeface="Calibri" panose="020F0502020204030204" pitchFamily="34" charset="0"/>
                <a:ea typeface="SimSun" panose="02010600030101010101" pitchFamily="2" charset="-122"/>
                <a:cs typeface="Times New Roman" panose="02020603050405020304" pitchFamily="18" charset="0"/>
              </a:rPr>
              <a:t>un système de documentation </a:t>
            </a:r>
          </a:p>
          <a:p>
            <a:pPr marL="800100" lvl="1" indent="-342900">
              <a:lnSpc>
                <a:spcPct val="100000"/>
              </a:lnSpc>
              <a:spcBef>
                <a:spcPts val="0"/>
              </a:spcBef>
              <a:buFont typeface="Symbol" panose="05050102010706020507" pitchFamily="18" charset="2"/>
              <a:buChar char=""/>
            </a:pPr>
            <a:r>
              <a:rPr lang="fr-FR" dirty="0">
                <a:latin typeface="Calibri" panose="020F0502020204030204" pitchFamily="34" charset="0"/>
                <a:ea typeface="SimSun" panose="02010600030101010101" pitchFamily="2" charset="-122"/>
                <a:cs typeface="Times New Roman" panose="02020603050405020304" pitchFamily="18" charset="0"/>
              </a:rPr>
              <a:t>des mécanismes de confidentialité</a:t>
            </a:r>
          </a:p>
          <a:p>
            <a:pPr marL="800100" lvl="1" indent="-342900">
              <a:lnSpc>
                <a:spcPct val="100000"/>
              </a:lnSpc>
              <a:spcBef>
                <a:spcPts val="0"/>
              </a:spcBef>
              <a:buFont typeface="Symbol" panose="05050102010706020507" pitchFamily="18" charset="2"/>
              <a:buChar char=""/>
            </a:pPr>
            <a:r>
              <a:rPr lang="fr-FR" dirty="0">
                <a:latin typeface="Calibri" panose="020F0502020204030204" pitchFamily="34" charset="0"/>
                <a:ea typeface="SimSun" panose="02010600030101010101" pitchFamily="2" charset="-122"/>
                <a:cs typeface="Times New Roman" panose="02020603050405020304" pitchFamily="18" charset="0"/>
              </a:rPr>
              <a:t>un système de référencement.</a:t>
            </a:r>
          </a:p>
          <a:p>
            <a:endParaRPr lang="fr-FR" dirty="0"/>
          </a:p>
        </p:txBody>
      </p:sp>
      <p:sp>
        <p:nvSpPr>
          <p:cNvPr id="2" name="Slide Number Placeholder 1">
            <a:extLst>
              <a:ext uri="{FF2B5EF4-FFF2-40B4-BE49-F238E27FC236}">
                <a16:creationId xmlns:a16="http://schemas.microsoft.com/office/drawing/2014/main" id="{5A2A885C-B88F-4B0A-A1D6-A0965F47F8F9}"/>
              </a:ext>
            </a:extLst>
          </p:cNvPr>
          <p:cNvSpPr>
            <a:spLocks noGrp="1"/>
          </p:cNvSpPr>
          <p:nvPr>
            <p:ph type="sldNum" sz="quarter" idx="12"/>
          </p:nvPr>
        </p:nvSpPr>
        <p:spPr/>
        <p:txBody>
          <a:bodyPr/>
          <a:lstStyle/>
          <a:p>
            <a:fld id="{2D8ED6E9-3817-564D-8B05-0796ED399B7D}" type="slidenum">
              <a:rPr lang="de-DE" smtClean="0"/>
              <a:t>21</a:t>
            </a:fld>
            <a:endParaRPr lang="de-DE"/>
          </a:p>
        </p:txBody>
      </p:sp>
      <p:pic>
        <p:nvPicPr>
          <p:cNvPr id="8" name="Picture 7">
            <a:extLst>
              <a:ext uri="{FF2B5EF4-FFF2-40B4-BE49-F238E27FC236}">
                <a16:creationId xmlns:a16="http://schemas.microsoft.com/office/drawing/2014/main" id="{9BAD34E9-3A1D-4CCC-A3E1-1708089D57C2}"/>
              </a:ext>
            </a:extLst>
          </p:cNvPr>
          <p:cNvPicPr>
            <a:picLocks noChangeAspect="1"/>
          </p:cNvPicPr>
          <p:nvPr/>
        </p:nvPicPr>
        <p:blipFill rotWithShape="1">
          <a:blip r:embed="rId2">
            <a:duotone>
              <a:schemeClr val="accent5">
                <a:shade val="45000"/>
                <a:satMod val="135000"/>
              </a:schemeClr>
              <a:prstClr val="white"/>
            </a:duotone>
          </a:blip>
          <a:srcRect l="5495" t="2263" r="8752" b="5223"/>
          <a:stretch/>
        </p:blipFill>
        <p:spPr>
          <a:xfrm>
            <a:off x="1463126" y="171312"/>
            <a:ext cx="1059478" cy="1143000"/>
          </a:xfrm>
          <a:prstGeom prst="rect">
            <a:avLst/>
          </a:prstGeom>
        </p:spPr>
      </p:pic>
      <p:sp>
        <p:nvSpPr>
          <p:cNvPr id="3" name="Footer Placeholder 4">
            <a:extLst>
              <a:ext uri="{FF2B5EF4-FFF2-40B4-BE49-F238E27FC236}">
                <a16:creationId xmlns:a16="http://schemas.microsoft.com/office/drawing/2014/main" id="{0D1902F1-DCFC-4000-730D-7E9C5F15BCED}"/>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124264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26F3F-9F04-4606-A72D-94714E084EFB}"/>
              </a:ext>
            </a:extLst>
          </p:cNvPr>
          <p:cNvSpPr>
            <a:spLocks noGrp="1"/>
          </p:cNvSpPr>
          <p:nvPr>
            <p:ph type="title"/>
          </p:nvPr>
        </p:nvSpPr>
        <p:spPr>
          <a:xfrm>
            <a:off x="628650" y="171312"/>
            <a:ext cx="8515350" cy="1263593"/>
          </a:xfrm>
        </p:spPr>
        <p:txBody>
          <a:bodyPr/>
          <a:lstStyle/>
          <a:p>
            <a:r>
              <a:rPr lang="en-GB" dirty="0">
                <a:solidFill>
                  <a:schemeClr val="accent2"/>
                </a:solidFill>
              </a:rPr>
              <a:t>Objectif d'apprentissage</a:t>
            </a:r>
            <a:endParaRPr lang="en-US" dirty="0"/>
          </a:p>
        </p:txBody>
      </p:sp>
      <p:sp>
        <p:nvSpPr>
          <p:cNvPr id="3" name="Content Placeholder 2">
            <a:extLst>
              <a:ext uri="{FF2B5EF4-FFF2-40B4-BE49-F238E27FC236}">
                <a16:creationId xmlns:a16="http://schemas.microsoft.com/office/drawing/2014/main" id="{475674BC-FFD0-4D12-B7F0-0EF090CE367C}"/>
              </a:ext>
            </a:extLst>
          </p:cNvPr>
          <p:cNvSpPr>
            <a:spLocks noGrp="1"/>
          </p:cNvSpPr>
          <p:nvPr>
            <p:ph idx="1"/>
          </p:nvPr>
        </p:nvSpPr>
        <p:spPr>
          <a:xfrm>
            <a:off x="628650" y="2295280"/>
            <a:ext cx="7783830" cy="2769089"/>
          </a:xfrm>
        </p:spPr>
        <p:txBody>
          <a:bodyPr>
            <a:normAutofit/>
          </a:bodyPr>
          <a:lstStyle/>
          <a:p>
            <a:pPr marL="0" indent="0">
              <a:spcBef>
                <a:spcPts val="600"/>
              </a:spcBef>
              <a:spcAft>
                <a:spcPts val="600"/>
              </a:spcAft>
              <a:buNone/>
            </a:pPr>
            <a:r>
              <a:rPr lang="fr-FR" sz="2400" dirty="0"/>
              <a:t>Adopter des comportements et comprendre les valeurs qui contribuent à la mise en place de services </a:t>
            </a:r>
            <a:r>
              <a:rPr lang="fr-FR" sz="2400" b="1" dirty="0"/>
              <a:t>sûrs</a:t>
            </a:r>
            <a:r>
              <a:rPr lang="fr-FR" sz="2400" dirty="0"/>
              <a:t> et </a:t>
            </a:r>
            <a:r>
              <a:rPr lang="fr-FR" sz="2400" b="1" dirty="0"/>
              <a:t>bienveillants</a:t>
            </a:r>
            <a:r>
              <a:rPr lang="en-GB" sz="2400" b="1" dirty="0"/>
              <a:t>.</a:t>
            </a:r>
            <a:endParaRPr lang="en-US" sz="2400" b="1" dirty="0"/>
          </a:p>
          <a:p>
            <a:pPr marL="0" indent="0">
              <a:spcBef>
                <a:spcPts val="600"/>
              </a:spcBef>
              <a:spcAft>
                <a:spcPts val="600"/>
              </a:spcAft>
              <a:buNone/>
            </a:pPr>
            <a:r>
              <a:rPr lang="en-GB" sz="2400" b="1" dirty="0"/>
              <a:t>Compétence</a:t>
            </a:r>
            <a:endParaRPr lang="en-US" sz="2400" b="1" dirty="0"/>
          </a:p>
          <a:p>
            <a:pPr>
              <a:spcBef>
                <a:spcPts val="600"/>
              </a:spcBef>
              <a:spcAft>
                <a:spcPts val="600"/>
              </a:spcAft>
            </a:pPr>
            <a:r>
              <a:rPr lang="fr-FR" sz="2400" dirty="0"/>
              <a:t>Évaluer comment améliorer la qualité des services et créer un environnement favorable à la prestation de services.</a:t>
            </a:r>
            <a:endParaRPr lang="en-US" sz="2400" dirty="0"/>
          </a:p>
        </p:txBody>
      </p:sp>
      <p:sp>
        <p:nvSpPr>
          <p:cNvPr id="4" name="Slide Number Placeholder 3">
            <a:extLst>
              <a:ext uri="{FF2B5EF4-FFF2-40B4-BE49-F238E27FC236}">
                <a16:creationId xmlns:a16="http://schemas.microsoft.com/office/drawing/2014/main" id="{08BEF3CE-702A-4E90-B481-50783D8B0EC2}"/>
              </a:ext>
            </a:extLst>
          </p:cNvPr>
          <p:cNvSpPr>
            <a:spLocks noGrp="1"/>
          </p:cNvSpPr>
          <p:nvPr>
            <p:ph type="sldNum" sz="quarter" idx="12"/>
          </p:nvPr>
        </p:nvSpPr>
        <p:spPr/>
        <p:txBody>
          <a:bodyPr/>
          <a:lstStyle/>
          <a:p>
            <a:fld id="{2D8ED6E9-3817-564D-8B05-0796ED399B7D}" type="slidenum">
              <a:rPr lang="de-DE" smtClean="0"/>
              <a:t>3</a:t>
            </a:fld>
            <a:endParaRPr lang="de-DE" dirty="0"/>
          </a:p>
        </p:txBody>
      </p:sp>
      <p:pic>
        <p:nvPicPr>
          <p:cNvPr id="6" name="Picture 5" descr="C:\Users\Ward\AppData\Local\Microsoft\Windows\INetCache\IE\RTS1IINE\13526107212154[1].png">
            <a:extLst>
              <a:ext uri="{FF2B5EF4-FFF2-40B4-BE49-F238E27FC236}">
                <a16:creationId xmlns:a16="http://schemas.microsoft.com/office/drawing/2014/main" id="{23069107-CE89-46D3-82BE-5114FED536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16" y="382644"/>
            <a:ext cx="1420261" cy="1146445"/>
          </a:xfrm>
          <a:prstGeom prst="rect">
            <a:avLst/>
          </a:prstGeom>
          <a:noFill/>
          <a:ln>
            <a:noFill/>
          </a:ln>
        </p:spPr>
      </p:pic>
      <p:sp>
        <p:nvSpPr>
          <p:cNvPr id="5" name="Footer Placeholder 4">
            <a:extLst>
              <a:ext uri="{FF2B5EF4-FFF2-40B4-BE49-F238E27FC236}">
                <a16:creationId xmlns:a16="http://schemas.microsoft.com/office/drawing/2014/main" id="{144F1242-D68E-5C6F-1A0B-DD90E9187FA9}"/>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170064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1572B3-DDAB-4EA8-9843-E80BA8633E44}"/>
              </a:ext>
            </a:extLst>
          </p:cNvPr>
          <p:cNvSpPr>
            <a:spLocks noGrp="1"/>
          </p:cNvSpPr>
          <p:nvPr>
            <p:ph type="sldNum" sz="quarter" idx="12"/>
          </p:nvPr>
        </p:nvSpPr>
        <p:spPr/>
        <p:txBody>
          <a:bodyPr/>
          <a:lstStyle/>
          <a:p>
            <a:fld id="{2D8ED6E9-3817-564D-8B05-0796ED399B7D}" type="slidenum">
              <a:rPr lang="fr-FR" smtClean="0"/>
              <a:t>4</a:t>
            </a:fld>
            <a:endParaRPr lang="fr-FR" dirty="0"/>
          </a:p>
        </p:txBody>
      </p:sp>
      <p:sp>
        <p:nvSpPr>
          <p:cNvPr id="5" name="Subtitle 2">
            <a:extLst>
              <a:ext uri="{FF2B5EF4-FFF2-40B4-BE49-F238E27FC236}">
                <a16:creationId xmlns:a16="http://schemas.microsoft.com/office/drawing/2014/main" id="{4A5667E9-D177-44F3-BD12-1CE8ED1A8EA9}"/>
              </a:ext>
            </a:extLst>
          </p:cNvPr>
          <p:cNvSpPr txBox="1">
            <a:spLocks/>
          </p:cNvSpPr>
          <p:nvPr/>
        </p:nvSpPr>
        <p:spPr>
          <a:xfrm>
            <a:off x="318520" y="2025958"/>
            <a:ext cx="3901788" cy="3350322"/>
          </a:xfrm>
          <a:prstGeom prst="rect">
            <a:avLst/>
          </a:prstGeom>
        </p:spPr>
        <p:txBody>
          <a:bodyPr lIns="90000" tIns="45720" rIns="91440" bIns="4572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Wingdings" panose="05000000000000000000" pitchFamily="2" charset="2"/>
              <a:buChar char="§"/>
            </a:pPr>
            <a:r>
              <a:rPr lang="fr-FR" sz="2400" dirty="0"/>
              <a:t>Partie 1 : Pour commencer</a:t>
            </a:r>
          </a:p>
          <a:p>
            <a:pPr marL="342900" indent="-342900">
              <a:spcBef>
                <a:spcPts val="1800"/>
              </a:spcBef>
              <a:buFont typeface="Wingdings" panose="05000000000000000000" pitchFamily="2" charset="2"/>
              <a:buChar char="§"/>
            </a:pPr>
            <a:r>
              <a:rPr lang="fr-FR" sz="2400" b="1" dirty="0"/>
              <a:t>Partie 2 : Renforcer les services</a:t>
            </a:r>
          </a:p>
          <a:p>
            <a:pPr marL="342900" indent="-342900">
              <a:spcBef>
                <a:spcPts val="1800"/>
              </a:spcBef>
              <a:buFont typeface="Wingdings" panose="05000000000000000000" pitchFamily="2" charset="2"/>
              <a:buChar char="§"/>
            </a:pPr>
            <a:r>
              <a:rPr lang="fr-FR" sz="2400" dirty="0"/>
              <a:t>Partie 3 : Leadership et gouvernance</a:t>
            </a:r>
          </a:p>
          <a:p>
            <a:pPr marL="342900" indent="-342900">
              <a:spcBef>
                <a:spcPts val="1800"/>
              </a:spcBef>
              <a:buFont typeface="Wingdings" panose="05000000000000000000" pitchFamily="2" charset="2"/>
              <a:buChar char="§"/>
            </a:pPr>
            <a:r>
              <a:rPr lang="fr-FR" sz="2400" dirty="0"/>
              <a:t>Partie 4 : Renforcement des données probantes et mise à l'échelle</a:t>
            </a:r>
          </a:p>
        </p:txBody>
      </p:sp>
      <p:sp>
        <p:nvSpPr>
          <p:cNvPr id="8" name="Title 1">
            <a:extLst>
              <a:ext uri="{FF2B5EF4-FFF2-40B4-BE49-F238E27FC236}">
                <a16:creationId xmlns:a16="http://schemas.microsoft.com/office/drawing/2014/main" id="{3C652C30-2A52-421B-A8C2-903E2A3A14FB}"/>
              </a:ext>
            </a:extLst>
          </p:cNvPr>
          <p:cNvSpPr txBox="1">
            <a:spLocks/>
          </p:cNvSpPr>
          <p:nvPr/>
        </p:nvSpPr>
        <p:spPr>
          <a:xfrm>
            <a:off x="0" y="44624"/>
            <a:ext cx="9036496" cy="152062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dirty="0">
                <a:ln>
                  <a:noFill/>
                </a:ln>
                <a:solidFill>
                  <a:srgbClr val="4F81BD"/>
                </a:solidFill>
                <a:effectLst/>
                <a:uLnTx/>
                <a:uFillTx/>
                <a:latin typeface="Calibri"/>
                <a:ea typeface="+mj-ea"/>
                <a:cs typeface="+mj-cs"/>
              </a:rPr>
              <a:t>Contenu du </a:t>
            </a:r>
            <a:r>
              <a:rPr kumimoji="0" lang="fr-FR" sz="4000" b="1" i="1" u="none" strike="noStrike" kern="1200" cap="none" spc="0" normalizeH="0" baseline="0" dirty="0">
                <a:ln>
                  <a:noFill/>
                </a:ln>
                <a:solidFill>
                  <a:srgbClr val="4F81BD"/>
                </a:solidFill>
                <a:effectLst/>
                <a:uLnTx/>
                <a:uFillTx/>
                <a:latin typeface="Calibri"/>
                <a:ea typeface="+mj-ea"/>
                <a:cs typeface="+mj-cs"/>
              </a:rPr>
              <a:t>Manuel destiné aux gestionnaires de santé</a:t>
            </a:r>
          </a:p>
        </p:txBody>
      </p:sp>
      <p:pic>
        <p:nvPicPr>
          <p:cNvPr id="4" name="Picture 3">
            <a:extLst>
              <a:ext uri="{FF2B5EF4-FFF2-40B4-BE49-F238E27FC236}">
                <a16:creationId xmlns:a16="http://schemas.microsoft.com/office/drawing/2014/main" id="{ED8391AF-487E-409B-8C89-AD3E7176BF58}"/>
              </a:ext>
            </a:extLst>
          </p:cNvPr>
          <p:cNvPicPr>
            <a:picLocks noChangeAspect="1"/>
          </p:cNvPicPr>
          <p:nvPr/>
        </p:nvPicPr>
        <p:blipFill>
          <a:blip r:embed="rId3"/>
          <a:stretch>
            <a:fillRect/>
          </a:stretch>
        </p:blipFill>
        <p:spPr>
          <a:xfrm>
            <a:off x="4023359" y="1481721"/>
            <a:ext cx="4802121" cy="4529802"/>
          </a:xfrm>
          <a:prstGeom prst="rect">
            <a:avLst/>
          </a:prstGeom>
        </p:spPr>
      </p:pic>
      <p:sp>
        <p:nvSpPr>
          <p:cNvPr id="2" name="Footer Placeholder 4">
            <a:extLst>
              <a:ext uri="{FF2B5EF4-FFF2-40B4-BE49-F238E27FC236}">
                <a16:creationId xmlns:a16="http://schemas.microsoft.com/office/drawing/2014/main" id="{A90F4575-BAED-1910-A1B8-89B012FD18C7}"/>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1535632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61572B3-DDAB-4EA8-9843-E80BA8633E44}"/>
              </a:ext>
            </a:extLst>
          </p:cNvPr>
          <p:cNvSpPr>
            <a:spLocks noGrp="1"/>
          </p:cNvSpPr>
          <p:nvPr>
            <p:ph type="sldNum" sz="quarter" idx="12"/>
          </p:nvPr>
        </p:nvSpPr>
        <p:spPr/>
        <p:txBody>
          <a:bodyPr/>
          <a:lstStyle/>
          <a:p>
            <a:fld id="{2D8ED6E9-3817-564D-8B05-0796ED399B7D}" type="slidenum">
              <a:rPr lang="de-DE" smtClean="0"/>
              <a:t>5</a:t>
            </a:fld>
            <a:endParaRPr lang="de-DE" dirty="0"/>
          </a:p>
        </p:txBody>
      </p:sp>
      <p:pic>
        <p:nvPicPr>
          <p:cNvPr id="5" name="Picture 4">
            <a:extLst>
              <a:ext uri="{FF2B5EF4-FFF2-40B4-BE49-F238E27FC236}">
                <a16:creationId xmlns:a16="http://schemas.microsoft.com/office/drawing/2014/main" id="{623C86ED-1548-4052-B4F5-972FD919F3BB}"/>
              </a:ext>
            </a:extLst>
          </p:cNvPr>
          <p:cNvPicPr>
            <a:picLocks noChangeAspect="1"/>
          </p:cNvPicPr>
          <p:nvPr/>
        </p:nvPicPr>
        <p:blipFill>
          <a:blip r:embed="rId3"/>
          <a:stretch>
            <a:fillRect/>
          </a:stretch>
        </p:blipFill>
        <p:spPr>
          <a:xfrm>
            <a:off x="-597595" y="1260299"/>
            <a:ext cx="9917160" cy="4732585"/>
          </a:xfrm>
          <a:prstGeom prst="rect">
            <a:avLst/>
          </a:prstGeom>
        </p:spPr>
      </p:pic>
      <p:sp>
        <p:nvSpPr>
          <p:cNvPr id="9" name="Oval 8">
            <a:extLst>
              <a:ext uri="{FF2B5EF4-FFF2-40B4-BE49-F238E27FC236}">
                <a16:creationId xmlns:a16="http://schemas.microsoft.com/office/drawing/2014/main" id="{ED4656E8-8B64-4D9A-B82A-BB8911660AE7}"/>
              </a:ext>
            </a:extLst>
          </p:cNvPr>
          <p:cNvSpPr/>
          <p:nvPr/>
        </p:nvSpPr>
        <p:spPr>
          <a:xfrm>
            <a:off x="3770142" y="2190902"/>
            <a:ext cx="3207434" cy="2546251"/>
          </a:xfrm>
          <a:prstGeom prst="ellipse">
            <a:avLst/>
          </a:prstGeom>
          <a:noFill/>
          <a:ln w="539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Footer Placeholder 4">
            <a:extLst>
              <a:ext uri="{FF2B5EF4-FFF2-40B4-BE49-F238E27FC236}">
                <a16:creationId xmlns:a16="http://schemas.microsoft.com/office/drawing/2014/main" id="{93B671A8-52B3-2DE4-4461-4322F0902004}"/>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
        <p:nvSpPr>
          <p:cNvPr id="6" name="Title 1">
            <a:extLst>
              <a:ext uri="{FF2B5EF4-FFF2-40B4-BE49-F238E27FC236}">
                <a16:creationId xmlns:a16="http://schemas.microsoft.com/office/drawing/2014/main" id="{4E6DE90F-8E70-AEB4-FAF5-1B3BB89480F4}"/>
              </a:ext>
            </a:extLst>
          </p:cNvPr>
          <p:cNvSpPr txBox="1">
            <a:spLocks/>
          </p:cNvSpPr>
          <p:nvPr/>
        </p:nvSpPr>
        <p:spPr>
          <a:xfrm>
            <a:off x="0" y="-15168"/>
            <a:ext cx="9036496" cy="152062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dirty="0">
                <a:ln>
                  <a:noFill/>
                </a:ln>
                <a:solidFill>
                  <a:srgbClr val="4F81BD"/>
                </a:solidFill>
                <a:effectLst/>
                <a:uLnTx/>
                <a:uFillTx/>
                <a:latin typeface="Calibri"/>
                <a:ea typeface="+mj-ea"/>
                <a:cs typeface="+mj-cs"/>
              </a:rPr>
              <a:t>Contenu du </a:t>
            </a:r>
            <a:r>
              <a:rPr kumimoji="0" lang="fr-FR" sz="4000" b="1" i="1" u="none" strike="noStrike" kern="1200" cap="none" spc="0" normalizeH="0" baseline="0" dirty="0">
                <a:ln>
                  <a:noFill/>
                </a:ln>
                <a:solidFill>
                  <a:srgbClr val="4F81BD"/>
                </a:solidFill>
                <a:effectLst/>
                <a:uLnTx/>
                <a:uFillTx/>
                <a:latin typeface="Calibri"/>
                <a:ea typeface="+mj-ea"/>
                <a:cs typeface="+mj-cs"/>
              </a:rPr>
              <a:t>Manuel destiné aux gestionnaires de santé</a:t>
            </a:r>
          </a:p>
        </p:txBody>
      </p:sp>
    </p:spTree>
    <p:extLst>
      <p:ext uri="{BB962C8B-B14F-4D97-AF65-F5344CB8AC3E}">
        <p14:creationId xmlns:p14="http://schemas.microsoft.com/office/powerpoint/2010/main" val="1960999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0A2497-4A8F-40D5-BACE-CC0D4392F725}"/>
              </a:ext>
            </a:extLst>
          </p:cNvPr>
          <p:cNvSpPr>
            <a:spLocks noGrp="1"/>
          </p:cNvSpPr>
          <p:nvPr>
            <p:ph type="sldNum" sz="quarter" idx="12"/>
          </p:nvPr>
        </p:nvSpPr>
        <p:spPr/>
        <p:txBody>
          <a:bodyPr/>
          <a:lstStyle/>
          <a:p>
            <a:fld id="{2D8ED6E9-3817-564D-8B05-0796ED399B7D}" type="slidenum">
              <a:rPr lang="fr-FR" smtClean="0"/>
              <a:t>6</a:t>
            </a:fld>
            <a:endParaRPr lang="fr-FR" dirty="0"/>
          </a:p>
        </p:txBody>
      </p:sp>
      <p:sp>
        <p:nvSpPr>
          <p:cNvPr id="5" name="TextBox 7">
            <a:extLst>
              <a:ext uri="{FF2B5EF4-FFF2-40B4-BE49-F238E27FC236}">
                <a16:creationId xmlns:a16="http://schemas.microsoft.com/office/drawing/2014/main" id="{E22F053E-5FCF-4AD1-97A5-DA3C09D7BFF4}"/>
              </a:ext>
            </a:extLst>
          </p:cNvPr>
          <p:cNvSpPr txBox="1">
            <a:spLocks noChangeArrowheads="1"/>
          </p:cNvSpPr>
          <p:nvPr/>
        </p:nvSpPr>
        <p:spPr bwMode="auto">
          <a:xfrm>
            <a:off x="0" y="44625"/>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a:spcBef>
                <a:spcPct val="0"/>
              </a:spcBef>
            </a:pPr>
            <a:r>
              <a:rPr lang="fr-FR" altLang="en-US" sz="3600" b="1" dirty="0">
                <a:solidFill>
                  <a:srgbClr val="0366B3"/>
                </a:solidFill>
                <a:latin typeface="Calibri"/>
              </a:rPr>
              <a:t>La formation ne suffit pas pour susciter un changement durable </a:t>
            </a:r>
          </a:p>
        </p:txBody>
      </p:sp>
      <p:sp>
        <p:nvSpPr>
          <p:cNvPr id="7" name="TextBox 6">
            <a:extLst>
              <a:ext uri="{FF2B5EF4-FFF2-40B4-BE49-F238E27FC236}">
                <a16:creationId xmlns:a16="http://schemas.microsoft.com/office/drawing/2014/main" id="{E1B57DC8-F8EC-449A-94D3-4742D756E1FF}"/>
              </a:ext>
            </a:extLst>
          </p:cNvPr>
          <p:cNvSpPr txBox="1"/>
          <p:nvPr/>
        </p:nvSpPr>
        <p:spPr>
          <a:xfrm>
            <a:off x="216252" y="1511428"/>
            <a:ext cx="4997458" cy="4364272"/>
          </a:xfrm>
          <a:prstGeom prst="rect">
            <a:avLst/>
          </a:prstGeom>
          <a:noFill/>
        </p:spPr>
        <p:txBody>
          <a:bodyPr wrap="square">
            <a:spAutoFit/>
          </a:bodyPr>
          <a:lstStyle/>
          <a:p>
            <a:pPr marL="0" lvl="1" defTabSz="914400">
              <a:lnSpc>
                <a:spcPct val="90000"/>
              </a:lnSpc>
              <a:spcAft>
                <a:spcPts val="1200"/>
              </a:spcAft>
              <a:defRPr/>
            </a:pPr>
            <a:r>
              <a:rPr lang="fr-FR" sz="2400" b="1" i="1" dirty="0">
                <a:solidFill>
                  <a:srgbClr val="0366B3"/>
                </a:solidFill>
                <a:cs typeface="Avenir Next Condensed Regular"/>
              </a:rPr>
              <a:t>Que faut-il de plus ?</a:t>
            </a:r>
          </a:p>
          <a:p>
            <a:pPr marL="342900" lvl="1" indent="-342900" defTabSz="914400">
              <a:lnSpc>
                <a:spcPct val="90000"/>
              </a:lnSpc>
              <a:spcAft>
                <a:spcPts val="600"/>
              </a:spcAft>
              <a:buFont typeface="Arial" panose="020B0604020202020204" pitchFamily="34" charset="0"/>
              <a:buChar char="•"/>
              <a:defRPr/>
            </a:pPr>
            <a:r>
              <a:rPr lang="fr-FR" sz="2000" dirty="0">
                <a:solidFill>
                  <a:prstClr val="black"/>
                </a:solidFill>
                <a:cs typeface="Avenir Next Condensed Regular"/>
              </a:rPr>
              <a:t>Amélioration des infrastructures</a:t>
            </a:r>
          </a:p>
          <a:p>
            <a:pPr marL="342900" lvl="1" indent="-342900" defTabSz="914400">
              <a:lnSpc>
                <a:spcPct val="90000"/>
              </a:lnSpc>
              <a:spcAft>
                <a:spcPts val="600"/>
              </a:spcAft>
              <a:buFont typeface="Arial" panose="020B0604020202020204" pitchFamily="34" charset="0"/>
              <a:buChar char="•"/>
              <a:defRPr/>
            </a:pPr>
            <a:r>
              <a:rPr lang="fr-FR" sz="2000" dirty="0">
                <a:solidFill>
                  <a:prstClr val="black"/>
                </a:solidFill>
                <a:cs typeface="Avenir Next Condensed Regular"/>
              </a:rPr>
              <a:t>Communication, outils de travail, </a:t>
            </a:r>
            <a:r>
              <a:rPr lang="fr-FR" sz="2000" dirty="0">
                <a:cs typeface="Avenir Next Condensed Regular"/>
              </a:rPr>
              <a:t>fournitures médicales</a:t>
            </a:r>
          </a:p>
          <a:p>
            <a:pPr marL="342900" lvl="1" indent="-342900" defTabSz="914400">
              <a:lnSpc>
                <a:spcPct val="90000"/>
              </a:lnSpc>
              <a:spcAft>
                <a:spcPts val="600"/>
              </a:spcAft>
              <a:buFont typeface="Arial" panose="020B0604020202020204" pitchFamily="34" charset="0"/>
              <a:buChar char="•"/>
              <a:defRPr/>
            </a:pPr>
            <a:r>
              <a:rPr lang="fr-FR" sz="2000" dirty="0">
                <a:cs typeface="Avenir Next Condensed Regular"/>
              </a:rPr>
              <a:t>Documentation, y compris sur les procédures de confidentialité</a:t>
            </a:r>
          </a:p>
          <a:p>
            <a:pPr marL="342900" lvl="1" indent="-342900" defTabSz="914400">
              <a:lnSpc>
                <a:spcPct val="90000"/>
              </a:lnSpc>
              <a:spcAft>
                <a:spcPts val="600"/>
              </a:spcAft>
              <a:buFont typeface="Arial" panose="020B0604020202020204" pitchFamily="34" charset="0"/>
              <a:buChar char="•"/>
              <a:defRPr/>
            </a:pPr>
            <a:r>
              <a:rPr lang="fr-FR" sz="2000" dirty="0">
                <a:solidFill>
                  <a:prstClr val="black"/>
                </a:solidFill>
                <a:cs typeface="Avenir Next Condensed Regular"/>
              </a:rPr>
              <a:t>Supervision, mentorat et formation de remise à niveau</a:t>
            </a:r>
          </a:p>
          <a:p>
            <a:pPr marL="342900" lvl="1" indent="-342900" defTabSz="914400">
              <a:lnSpc>
                <a:spcPct val="90000"/>
              </a:lnSpc>
              <a:spcAft>
                <a:spcPts val="600"/>
              </a:spcAft>
              <a:buFont typeface="Arial" panose="020B0604020202020204" pitchFamily="34" charset="0"/>
              <a:buChar char="•"/>
              <a:defRPr/>
            </a:pPr>
            <a:r>
              <a:rPr lang="fr-FR" sz="2000" dirty="0">
                <a:solidFill>
                  <a:prstClr val="black"/>
                </a:solidFill>
                <a:cs typeface="Avenir Next Condensed Regular"/>
              </a:rPr>
              <a:t>Des gestionnaires compréhensifs et </a:t>
            </a:r>
            <a:br>
              <a:rPr lang="fr-FR" sz="2000" dirty="0">
                <a:solidFill>
                  <a:prstClr val="black"/>
                </a:solidFill>
                <a:cs typeface="Avenir Next Condensed Regular"/>
              </a:rPr>
            </a:br>
            <a:r>
              <a:rPr lang="fr-FR" sz="2000" dirty="0">
                <a:solidFill>
                  <a:prstClr val="black"/>
                </a:solidFill>
                <a:cs typeface="Avenir Next Condensed Regular"/>
              </a:rPr>
              <a:t>prêts à se positionner en chefs de file</a:t>
            </a:r>
          </a:p>
          <a:p>
            <a:pPr marL="342900" lvl="1" indent="-342900" defTabSz="914400">
              <a:lnSpc>
                <a:spcPct val="90000"/>
              </a:lnSpc>
              <a:spcAft>
                <a:spcPts val="600"/>
              </a:spcAft>
              <a:buFont typeface="Arial" panose="020B0604020202020204" pitchFamily="34" charset="0"/>
              <a:buChar char="•"/>
              <a:defRPr/>
            </a:pPr>
            <a:r>
              <a:rPr lang="fr-FR" sz="2000" dirty="0">
                <a:solidFill>
                  <a:prstClr val="black"/>
                </a:solidFill>
                <a:cs typeface="Avenir Next Condensed Regular"/>
              </a:rPr>
              <a:t>Renforcement des systèmes de référencement vers d'autres services</a:t>
            </a:r>
          </a:p>
          <a:p>
            <a:pPr marL="342900" lvl="1" indent="-342900" defTabSz="914400">
              <a:lnSpc>
                <a:spcPct val="90000"/>
              </a:lnSpc>
              <a:spcAft>
                <a:spcPts val="600"/>
              </a:spcAft>
              <a:buFont typeface="Arial" panose="020B0604020202020204" pitchFamily="34" charset="0"/>
              <a:buChar char="•"/>
              <a:defRPr/>
            </a:pPr>
            <a:r>
              <a:rPr lang="fr-FR" sz="2000" dirty="0">
                <a:solidFill>
                  <a:prstClr val="black"/>
                </a:solidFill>
                <a:cs typeface="Avenir Next Condensed Regular"/>
              </a:rPr>
              <a:t>Sensibilisation de la communauté</a:t>
            </a:r>
          </a:p>
        </p:txBody>
      </p:sp>
      <p:grpSp>
        <p:nvGrpSpPr>
          <p:cNvPr id="8" name="Group 7">
            <a:extLst>
              <a:ext uri="{FF2B5EF4-FFF2-40B4-BE49-F238E27FC236}">
                <a16:creationId xmlns:a16="http://schemas.microsoft.com/office/drawing/2014/main" id="{98AD44E1-2C41-4F2E-8987-B40B89827979}"/>
              </a:ext>
            </a:extLst>
          </p:cNvPr>
          <p:cNvGrpSpPr/>
          <p:nvPr/>
        </p:nvGrpSpPr>
        <p:grpSpPr>
          <a:xfrm>
            <a:off x="5990980" y="4078183"/>
            <a:ext cx="2930735" cy="2020491"/>
            <a:chOff x="4949569" y="266816"/>
            <a:chExt cx="3346817" cy="2307344"/>
          </a:xfrm>
        </p:grpSpPr>
        <p:pic>
          <p:nvPicPr>
            <p:cNvPr id="9" name="Picture 8" descr="cid:d7494316-3c8c-4ed2-a47c-177bcab73de0@eurprd01.prod.exchangelabs.com">
              <a:extLst>
                <a:ext uri="{FF2B5EF4-FFF2-40B4-BE49-F238E27FC236}">
                  <a16:creationId xmlns:a16="http://schemas.microsoft.com/office/drawing/2014/main" id="{308270D6-EBBF-4ABF-9BA0-3F0AFAC6E31D}"/>
                </a:ext>
              </a:extLst>
            </p:cNvPr>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rot="5400000">
              <a:off x="4629137" y="587248"/>
              <a:ext cx="2272143" cy="1631279"/>
            </a:xfrm>
            <a:prstGeom prst="rect">
              <a:avLst/>
            </a:prstGeom>
            <a:noFill/>
            <a:ln>
              <a:noFill/>
            </a:ln>
          </p:spPr>
        </p:pic>
        <p:pic>
          <p:nvPicPr>
            <p:cNvPr id="10" name="Picture 2">
              <a:extLst>
                <a:ext uri="{FF2B5EF4-FFF2-40B4-BE49-F238E27FC236}">
                  <a16:creationId xmlns:a16="http://schemas.microsoft.com/office/drawing/2014/main" id="{AC891BF1-B62D-4E60-B863-AB8C20BA3C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6735" y="302017"/>
              <a:ext cx="1719651" cy="2272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4" descr="67b25705-316d-4ab7-9749-33702814aea2@eurprd01">
            <a:extLst>
              <a:ext uri="{FF2B5EF4-FFF2-40B4-BE49-F238E27FC236}">
                <a16:creationId xmlns:a16="http://schemas.microsoft.com/office/drawing/2014/main" id="{E746E36B-73E6-4529-8C1F-F9FEF20AB0B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7173019" y="1724891"/>
            <a:ext cx="2020490" cy="148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4">
            <a:extLst>
              <a:ext uri="{FF2B5EF4-FFF2-40B4-BE49-F238E27FC236}">
                <a16:creationId xmlns:a16="http://schemas.microsoft.com/office/drawing/2014/main" id="{7D5D0C88-AF50-73F4-CED7-8D9519C31D40}"/>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grpSp>
        <p:nvGrpSpPr>
          <p:cNvPr id="11" name="Group 10">
            <a:extLst>
              <a:ext uri="{FF2B5EF4-FFF2-40B4-BE49-F238E27FC236}">
                <a16:creationId xmlns:a16="http://schemas.microsoft.com/office/drawing/2014/main" id="{0C8B094D-CB45-4F2D-ADB8-E3B0BE018698}"/>
              </a:ext>
            </a:extLst>
          </p:cNvPr>
          <p:cNvGrpSpPr/>
          <p:nvPr/>
        </p:nvGrpSpPr>
        <p:grpSpPr>
          <a:xfrm>
            <a:off x="4895557" y="1314943"/>
            <a:ext cx="2658794" cy="3088746"/>
            <a:chOff x="5231452" y="2939144"/>
            <a:chExt cx="2775163" cy="3442184"/>
          </a:xfrm>
        </p:grpSpPr>
        <p:pic>
          <p:nvPicPr>
            <p:cNvPr id="12" name="Picture 11">
              <a:extLst>
                <a:ext uri="{FF2B5EF4-FFF2-40B4-BE49-F238E27FC236}">
                  <a16:creationId xmlns:a16="http://schemas.microsoft.com/office/drawing/2014/main" id="{83BE0C17-EA9F-49F1-9F8C-41BF4957DB08}"/>
                </a:ext>
              </a:extLst>
            </p:cNvPr>
            <p:cNvPicPr/>
            <p:nvPr/>
          </p:nvPicPr>
          <p:blipFill>
            <a:blip r:embed="rId7" cstate="print">
              <a:extLst>
                <a:ext uri="{28A0092B-C50C-407E-A947-70E740481C1C}">
                  <a14:useLocalDpi xmlns:a14="http://schemas.microsoft.com/office/drawing/2010/main"/>
                </a:ext>
              </a:extLst>
            </a:blip>
            <a:stretch>
              <a:fillRect/>
            </a:stretch>
          </p:blipFill>
          <p:spPr>
            <a:xfrm>
              <a:off x="5231452" y="2939144"/>
              <a:ext cx="2775163" cy="1632497"/>
            </a:xfrm>
            <a:prstGeom prst="rect">
              <a:avLst/>
            </a:prstGeom>
          </p:spPr>
        </p:pic>
        <p:pic>
          <p:nvPicPr>
            <p:cNvPr id="13" name="Picture 3" descr="e894cc38-ac30-4760-ae6b-b7d41d8c92a8@eurprd01">
              <a:extLst>
                <a:ext uri="{FF2B5EF4-FFF2-40B4-BE49-F238E27FC236}">
                  <a16:creationId xmlns:a16="http://schemas.microsoft.com/office/drawing/2014/main" id="{8CA781A2-2F19-499E-AC53-7BDBB4DF40F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31454" y="4589101"/>
              <a:ext cx="2775161" cy="1792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5666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E069AE4-E151-4FCF-A394-2EB0DDAA37DC}"/>
              </a:ext>
            </a:extLst>
          </p:cNvPr>
          <p:cNvSpPr>
            <a:spLocks noGrp="1"/>
          </p:cNvSpPr>
          <p:nvPr>
            <p:ph type="sldNum" sz="quarter" idx="12"/>
          </p:nvPr>
        </p:nvSpPr>
        <p:spPr/>
        <p:txBody>
          <a:bodyPr/>
          <a:lstStyle/>
          <a:p>
            <a:fld id="{2D8ED6E9-3817-564D-8B05-0796ED399B7D}" type="slidenum">
              <a:rPr lang="fr-FR" smtClean="0"/>
              <a:t>7</a:t>
            </a:fld>
            <a:endParaRPr lang="fr-FR" dirty="0"/>
          </a:p>
        </p:txBody>
      </p:sp>
      <p:sp>
        <p:nvSpPr>
          <p:cNvPr id="5" name="Title 1">
            <a:extLst>
              <a:ext uri="{FF2B5EF4-FFF2-40B4-BE49-F238E27FC236}">
                <a16:creationId xmlns:a16="http://schemas.microsoft.com/office/drawing/2014/main" id="{48BB3C7B-8774-460A-BABA-6F7C78BCBCBF}"/>
              </a:ext>
            </a:extLst>
          </p:cNvPr>
          <p:cNvSpPr txBox="1">
            <a:spLocks/>
          </p:cNvSpPr>
          <p:nvPr/>
        </p:nvSpPr>
        <p:spPr>
          <a:xfrm>
            <a:off x="0" y="274638"/>
            <a:ext cx="9144000" cy="106179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u="none" strike="noStrike" kern="1200" cap="none" spc="0" normalizeH="0" baseline="0" dirty="0">
                <a:ln>
                  <a:noFill/>
                </a:ln>
                <a:solidFill>
                  <a:srgbClr val="4F81BD"/>
                </a:solidFill>
                <a:effectLst/>
                <a:uLnTx/>
                <a:uFillTx/>
                <a:latin typeface="Calibri"/>
                <a:ea typeface="+mj-ea"/>
                <a:cs typeface="+mj-cs"/>
              </a:rPr>
              <a:t>Comment évaluer l'état de préparation </a:t>
            </a:r>
            <a:br>
              <a:rPr kumimoji="0" lang="fr-FR" sz="4000" b="1" i="0" u="none" strike="noStrike" kern="1200" cap="none" spc="0" normalizeH="0" baseline="0" dirty="0">
                <a:ln>
                  <a:noFill/>
                </a:ln>
                <a:solidFill>
                  <a:srgbClr val="4F81BD"/>
                </a:solidFill>
                <a:effectLst/>
                <a:uLnTx/>
                <a:uFillTx/>
                <a:latin typeface="Calibri"/>
                <a:ea typeface="+mj-ea"/>
                <a:cs typeface="+mj-cs"/>
              </a:rPr>
            </a:br>
            <a:r>
              <a:rPr lang="fr-FR" sz="4000" b="1" dirty="0">
                <a:solidFill>
                  <a:srgbClr val="0366B3"/>
                </a:solidFill>
                <a:latin typeface="Calibri"/>
              </a:rPr>
              <a:t>de</a:t>
            </a:r>
            <a:r>
              <a:rPr kumimoji="0" lang="fr-FR" sz="4000" b="1" i="0" u="none" strike="noStrike" kern="1200" cap="none" spc="0" normalizeH="0" baseline="0" dirty="0">
                <a:ln>
                  <a:noFill/>
                </a:ln>
                <a:solidFill>
                  <a:srgbClr val="4F81BD"/>
                </a:solidFill>
                <a:effectLst/>
                <a:uLnTx/>
                <a:uFillTx/>
                <a:latin typeface="Calibri"/>
                <a:ea typeface="+mj-ea"/>
                <a:cs typeface="+mj-cs"/>
              </a:rPr>
              <a:t> la prestation de services ?</a:t>
            </a:r>
          </a:p>
        </p:txBody>
      </p:sp>
      <p:sp>
        <p:nvSpPr>
          <p:cNvPr id="6" name="Content Placeholder 2">
            <a:extLst>
              <a:ext uri="{FF2B5EF4-FFF2-40B4-BE49-F238E27FC236}">
                <a16:creationId xmlns:a16="http://schemas.microsoft.com/office/drawing/2014/main" id="{EBC05E8A-4787-41AE-8944-ABE96FB7C7A5}"/>
              </a:ext>
            </a:extLst>
          </p:cNvPr>
          <p:cNvSpPr txBox="1">
            <a:spLocks/>
          </p:cNvSpPr>
          <p:nvPr/>
        </p:nvSpPr>
        <p:spPr>
          <a:xfrm>
            <a:off x="457198" y="1937982"/>
            <a:ext cx="8292907" cy="3754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2400" dirty="0"/>
              <a:t>Prestation de services (protocole)</a:t>
            </a:r>
          </a:p>
          <a:p>
            <a:r>
              <a:rPr lang="fr-FR" sz="2400" dirty="0"/>
              <a:t>Personnel de santé (prestataires formés)</a:t>
            </a:r>
          </a:p>
          <a:p>
            <a:r>
              <a:rPr lang="fr-FR" sz="2400" dirty="0"/>
              <a:t>Infrastructures et fournitures médicales (espace privé)</a:t>
            </a:r>
          </a:p>
          <a:p>
            <a:r>
              <a:rPr lang="fr-FR" sz="2400" dirty="0"/>
              <a:t>Leadership, gouvernance et responsabilité (soutien du gestionnaire)</a:t>
            </a:r>
          </a:p>
          <a:p>
            <a:r>
              <a:rPr lang="fr-FR" sz="2400" dirty="0"/>
              <a:t>Budget et financement (allocation budgétaire)</a:t>
            </a:r>
          </a:p>
          <a:p>
            <a:r>
              <a:rPr lang="fr-FR" sz="2400" dirty="0"/>
              <a:t>Coordination (référencement)</a:t>
            </a:r>
          </a:p>
          <a:p>
            <a:r>
              <a:rPr lang="fr-FR" sz="2400" dirty="0"/>
              <a:t>Suivi-évaluation (confidentialité des formulaires d'admission)</a:t>
            </a:r>
          </a:p>
        </p:txBody>
      </p:sp>
      <p:sp>
        <p:nvSpPr>
          <p:cNvPr id="7" name="Oval 6">
            <a:extLst>
              <a:ext uri="{FF2B5EF4-FFF2-40B4-BE49-F238E27FC236}">
                <a16:creationId xmlns:a16="http://schemas.microsoft.com/office/drawing/2014/main" id="{C9CFB12C-8ECB-4B92-BC44-2D4F558DFB81}"/>
              </a:ext>
            </a:extLst>
          </p:cNvPr>
          <p:cNvSpPr/>
          <p:nvPr/>
        </p:nvSpPr>
        <p:spPr>
          <a:xfrm rot="904408">
            <a:off x="5971748" y="1678012"/>
            <a:ext cx="2628521" cy="10132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tx1"/>
                </a:solidFill>
              </a:rPr>
              <a:t>Outil de travail </a:t>
            </a:r>
            <a:br>
              <a:rPr lang="fr-FR" sz="1200" b="1" dirty="0">
                <a:solidFill>
                  <a:schemeClr val="tx1"/>
                </a:solidFill>
              </a:rPr>
            </a:br>
            <a:r>
              <a:rPr lang="fr-FR" sz="1200" i="1" dirty="0">
                <a:solidFill>
                  <a:schemeClr val="tx1"/>
                </a:solidFill>
              </a:rPr>
              <a:t>Manuel destiné aux gestionnaires de santé</a:t>
            </a:r>
            <a:r>
              <a:rPr lang="fr-FR" sz="1200" dirty="0">
                <a:solidFill>
                  <a:schemeClr val="tx1"/>
                </a:solidFill>
              </a:rPr>
              <a:t>,</a:t>
            </a:r>
          </a:p>
          <a:p>
            <a:pPr algn="ctr"/>
            <a:r>
              <a:rPr lang="fr-FR" sz="1200" dirty="0">
                <a:solidFill>
                  <a:schemeClr val="tx1"/>
                </a:solidFill>
              </a:rPr>
              <a:t>p. 35</a:t>
            </a:r>
            <a:r>
              <a:rPr lang="fr-FR" sz="1200" dirty="0">
                <a:solidFill>
                  <a:schemeClr val="tx1"/>
                </a:solidFill>
                <a:latin typeface="Calibri"/>
              </a:rPr>
              <a:t>-37</a:t>
            </a:r>
            <a:r>
              <a:rPr lang="fr-FR" sz="1200" dirty="0">
                <a:solidFill>
                  <a:schemeClr val="tx1"/>
                </a:solidFill>
              </a:rPr>
              <a:t> </a:t>
            </a:r>
          </a:p>
        </p:txBody>
      </p:sp>
      <p:sp>
        <p:nvSpPr>
          <p:cNvPr id="3" name="Footer Placeholder 4">
            <a:extLst>
              <a:ext uri="{FF2B5EF4-FFF2-40B4-BE49-F238E27FC236}">
                <a16:creationId xmlns:a16="http://schemas.microsoft.com/office/drawing/2014/main" id="{EECE8ABE-0AB5-F949-C844-0DC580BBCFAD}"/>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2449982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DBCBAC9-AFFD-47FE-A24E-9CAA4ADAFC07}"/>
              </a:ext>
            </a:extLst>
          </p:cNvPr>
          <p:cNvSpPr>
            <a:spLocks noGrp="1"/>
          </p:cNvSpPr>
          <p:nvPr>
            <p:ph type="sldNum" sz="quarter" idx="12"/>
          </p:nvPr>
        </p:nvSpPr>
        <p:spPr/>
        <p:txBody>
          <a:bodyPr/>
          <a:lstStyle/>
          <a:p>
            <a:fld id="{2D8ED6E9-3817-564D-8B05-0796ED399B7D}" type="slidenum">
              <a:rPr lang="fr-FR" smtClean="0"/>
              <a:t>8</a:t>
            </a:fld>
            <a:endParaRPr lang="fr-FR"/>
          </a:p>
        </p:txBody>
      </p:sp>
      <p:sp>
        <p:nvSpPr>
          <p:cNvPr id="6" name="TextBox 5">
            <a:extLst>
              <a:ext uri="{FF2B5EF4-FFF2-40B4-BE49-F238E27FC236}">
                <a16:creationId xmlns:a16="http://schemas.microsoft.com/office/drawing/2014/main" id="{B38CCE48-7555-43B9-8476-5050B63F71E3}"/>
              </a:ext>
            </a:extLst>
          </p:cNvPr>
          <p:cNvSpPr txBox="1"/>
          <p:nvPr/>
        </p:nvSpPr>
        <p:spPr>
          <a:xfrm>
            <a:off x="412311" y="2231469"/>
            <a:ext cx="8319377" cy="2554545"/>
          </a:xfrm>
          <a:prstGeom prst="rect">
            <a:avLst/>
          </a:prstGeom>
          <a:noFill/>
        </p:spPr>
        <p:txBody>
          <a:bodyPr wrap="square" rtlCol="0">
            <a:spAutoFit/>
          </a:bodyPr>
          <a:lstStyle/>
          <a:p>
            <a:pPr marL="457200" indent="-457200">
              <a:spcBef>
                <a:spcPts val="600"/>
              </a:spcBef>
              <a:spcAft>
                <a:spcPts val="600"/>
              </a:spcAft>
              <a:buFont typeface="+mj-lt"/>
              <a:buAutoNum type="arabicPeriod"/>
              <a:defRPr/>
            </a:pPr>
            <a:r>
              <a:rPr lang="fr-FR" sz="2400" dirty="0">
                <a:solidFill>
                  <a:prstClr val="black"/>
                </a:solidFill>
                <a:cs typeface="Avenir Next Condensed Regular"/>
              </a:rPr>
              <a:t>Protocole écrit/procédure opérationnelle </a:t>
            </a:r>
            <a:r>
              <a:rPr lang="fr-FR" sz="2400" dirty="0">
                <a:cs typeface="Avenir Next Condensed Regular"/>
              </a:rPr>
              <a:t>standard (POS)</a:t>
            </a:r>
          </a:p>
          <a:p>
            <a:pPr marL="457200" indent="-457200">
              <a:spcBef>
                <a:spcPts val="600"/>
              </a:spcBef>
              <a:spcAft>
                <a:spcPts val="600"/>
              </a:spcAft>
              <a:buFont typeface="+mj-lt"/>
              <a:buAutoNum type="arabicPeriod"/>
              <a:defRPr/>
            </a:pPr>
            <a:r>
              <a:rPr lang="fr-FR" sz="2400" dirty="0">
                <a:solidFill>
                  <a:prstClr val="black"/>
                </a:solidFill>
                <a:cs typeface="Avenir Next Condensed Regular"/>
              </a:rPr>
              <a:t>Formation en questionnement et prise en charge minimale</a:t>
            </a:r>
          </a:p>
          <a:p>
            <a:pPr marL="457200" indent="-457200">
              <a:spcBef>
                <a:spcPts val="600"/>
              </a:spcBef>
              <a:spcAft>
                <a:spcPts val="600"/>
              </a:spcAft>
              <a:buFont typeface="+mj-lt"/>
              <a:buAutoNum type="arabicPeriod"/>
              <a:defRPr/>
            </a:pPr>
            <a:r>
              <a:rPr lang="fr-FR" sz="2400" dirty="0">
                <a:solidFill>
                  <a:prstClr val="black"/>
                </a:solidFill>
                <a:cs typeface="Avenir Next Condensed Regular"/>
              </a:rPr>
              <a:t>Cadre privé et politique de confidentialité</a:t>
            </a:r>
          </a:p>
          <a:p>
            <a:pPr marL="457200" indent="-457200">
              <a:spcBef>
                <a:spcPts val="600"/>
              </a:spcBef>
              <a:spcAft>
                <a:spcPts val="600"/>
              </a:spcAft>
              <a:buFont typeface="+mj-lt"/>
              <a:buAutoNum type="arabicPeriod"/>
              <a:defRPr/>
            </a:pPr>
            <a:r>
              <a:rPr lang="fr-FR" sz="2400" dirty="0">
                <a:solidFill>
                  <a:prstClr val="black"/>
                </a:solidFill>
                <a:cs typeface="Avenir Next Condensed Regular"/>
              </a:rPr>
              <a:t>Système de documentation</a:t>
            </a:r>
          </a:p>
          <a:p>
            <a:pPr marL="457200" indent="-457200">
              <a:spcBef>
                <a:spcPts val="600"/>
              </a:spcBef>
              <a:spcAft>
                <a:spcPts val="600"/>
              </a:spcAft>
              <a:buFont typeface="+mj-lt"/>
              <a:buAutoNum type="arabicPeriod"/>
              <a:defRPr/>
            </a:pPr>
            <a:r>
              <a:rPr lang="fr-FR" sz="2400" dirty="0">
                <a:solidFill>
                  <a:prstClr val="black"/>
                </a:solidFill>
                <a:cs typeface="Avenir Next Condensed Regular"/>
              </a:rPr>
              <a:t>Système de référencement</a:t>
            </a:r>
          </a:p>
        </p:txBody>
      </p:sp>
      <p:sp>
        <p:nvSpPr>
          <p:cNvPr id="7" name="TextBox 6">
            <a:extLst>
              <a:ext uri="{FF2B5EF4-FFF2-40B4-BE49-F238E27FC236}">
                <a16:creationId xmlns:a16="http://schemas.microsoft.com/office/drawing/2014/main" id="{A87ADA77-480F-45C4-9B4B-C367E5C80B99}"/>
              </a:ext>
            </a:extLst>
          </p:cNvPr>
          <p:cNvSpPr txBox="1"/>
          <p:nvPr/>
        </p:nvSpPr>
        <p:spPr>
          <a:xfrm>
            <a:off x="0" y="292179"/>
            <a:ext cx="9144000" cy="131460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000" b="1" i="0" u="none" strike="noStrike" kern="0" cap="none" spc="0" normalizeH="0" baseline="0" dirty="0">
                <a:ln>
                  <a:noFill/>
                </a:ln>
                <a:solidFill>
                  <a:srgbClr val="0366B3"/>
                </a:solidFill>
                <a:effectLst/>
                <a:uLnTx/>
                <a:uFillTx/>
                <a:cs typeface="Avenir Next Condensed Demi Bold"/>
              </a:rPr>
              <a:t>Mesures</a:t>
            </a:r>
            <a:r>
              <a:rPr kumimoji="0" lang="fr-FR" sz="4000" b="1" i="0" u="none" strike="noStrike" kern="0" cap="none" spc="0" normalizeH="0" baseline="0" dirty="0">
                <a:ln>
                  <a:noFill/>
                </a:ln>
                <a:solidFill>
                  <a:srgbClr val="4F81BD"/>
                </a:solidFill>
                <a:effectLst/>
                <a:uLnTx/>
                <a:uFillTx/>
                <a:cs typeface="Avenir Next Condensed Demi Bold"/>
              </a:rPr>
              <a:t> minimales de préparation </a:t>
            </a:r>
            <a:br>
              <a:rPr kumimoji="0" lang="fr-FR" sz="4000" b="1" i="0" u="none" strike="noStrike" kern="0" cap="none" spc="0" normalizeH="0" baseline="0" dirty="0">
                <a:ln>
                  <a:noFill/>
                </a:ln>
                <a:solidFill>
                  <a:srgbClr val="4F81BD"/>
                </a:solidFill>
                <a:effectLst/>
                <a:uLnTx/>
                <a:uFillTx/>
                <a:cs typeface="Avenir Next Condensed Demi Bold"/>
              </a:rPr>
            </a:br>
            <a:r>
              <a:rPr kumimoji="0" lang="fr-FR" sz="4000" b="1" i="0" u="none" strike="noStrike" kern="0" cap="none" spc="0" normalizeH="0" baseline="0" dirty="0">
                <a:ln>
                  <a:noFill/>
                </a:ln>
                <a:solidFill>
                  <a:srgbClr val="4F81BD"/>
                </a:solidFill>
                <a:effectLst/>
                <a:uLnTx/>
                <a:uFillTx/>
                <a:cs typeface="Avenir Next Condensed Demi Bold"/>
              </a:rPr>
              <a:t>des établissements de santé</a:t>
            </a:r>
            <a:endParaRPr kumimoji="0" lang="fr-FR" sz="4000" b="1" i="0" u="none" strike="noStrike" kern="0" cap="none" spc="0" normalizeH="0" baseline="0" dirty="0">
              <a:ln>
                <a:noFill/>
              </a:ln>
              <a:solidFill>
                <a:srgbClr val="4F81BD"/>
              </a:solidFill>
              <a:effectLst/>
              <a:uLnTx/>
              <a:uFillTx/>
            </a:endParaRPr>
          </a:p>
        </p:txBody>
      </p:sp>
      <p:sp>
        <p:nvSpPr>
          <p:cNvPr id="3" name="Footer Placeholder 4">
            <a:extLst>
              <a:ext uri="{FF2B5EF4-FFF2-40B4-BE49-F238E27FC236}">
                <a16:creationId xmlns:a16="http://schemas.microsoft.com/office/drawing/2014/main" id="{AF4DF606-F7A8-59A7-2E73-060208ABDFD6}"/>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5320368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A48947-EF4E-4E3B-9E35-C8199AEB3236}"/>
              </a:ext>
            </a:extLst>
          </p:cNvPr>
          <p:cNvSpPr>
            <a:spLocks noGrp="1"/>
          </p:cNvSpPr>
          <p:nvPr>
            <p:ph type="sldNum" sz="quarter" idx="12"/>
          </p:nvPr>
        </p:nvSpPr>
        <p:spPr/>
        <p:txBody>
          <a:bodyPr/>
          <a:lstStyle/>
          <a:p>
            <a:fld id="{2D8ED6E9-3817-564D-8B05-0796ED399B7D}" type="slidenum">
              <a:rPr lang="de-DE" smtClean="0"/>
              <a:t>9</a:t>
            </a:fld>
            <a:endParaRPr lang="de-DE"/>
          </a:p>
        </p:txBody>
      </p:sp>
      <p:sp>
        <p:nvSpPr>
          <p:cNvPr id="7" name="TextBox 6">
            <a:extLst>
              <a:ext uri="{FF2B5EF4-FFF2-40B4-BE49-F238E27FC236}">
                <a16:creationId xmlns:a16="http://schemas.microsoft.com/office/drawing/2014/main" id="{8B7ED49B-A672-4715-B5A3-0F0174EEB1EE}"/>
              </a:ext>
            </a:extLst>
          </p:cNvPr>
          <p:cNvSpPr txBox="1"/>
          <p:nvPr/>
        </p:nvSpPr>
        <p:spPr>
          <a:xfrm>
            <a:off x="166687" y="347116"/>
            <a:ext cx="8810626" cy="76944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4400" b="1" i="0" u="none" strike="noStrike" kern="0" cap="none" spc="0" normalizeH="0" baseline="0" dirty="0">
                <a:ln>
                  <a:noFill/>
                </a:ln>
                <a:solidFill>
                  <a:srgbClr val="0366B3"/>
                </a:solidFill>
                <a:effectLst/>
                <a:uLnTx/>
                <a:uFillTx/>
                <a:cs typeface="Avenir Next Condensed Demi Bold"/>
              </a:rPr>
              <a:t>Mesure</a:t>
            </a:r>
            <a:r>
              <a:rPr kumimoji="0" lang="en-US" sz="4400" b="1" i="0" u="none" strike="noStrike" kern="0" cap="none" spc="0" normalizeH="0" baseline="0" noProof="0" dirty="0">
                <a:ln>
                  <a:noFill/>
                </a:ln>
                <a:solidFill>
                  <a:srgbClr val="4F81BD"/>
                </a:solidFill>
                <a:effectLst/>
                <a:uLnTx/>
                <a:uFillTx/>
                <a:cs typeface="Avenir Next Condensed Demi Bold"/>
              </a:rPr>
              <a:t> 1 : </a:t>
            </a:r>
            <a:r>
              <a:rPr kumimoji="0" lang="en-US" sz="4400" b="1" i="0" u="none" strike="noStrike" kern="0" cap="none" spc="0" normalizeH="0" baseline="0" noProof="0" dirty="0" err="1">
                <a:ln>
                  <a:noFill/>
                </a:ln>
                <a:solidFill>
                  <a:srgbClr val="4F81BD"/>
                </a:solidFill>
                <a:effectLst/>
                <a:uLnTx/>
                <a:uFillTx/>
                <a:cs typeface="Avenir Next Condensed Demi Bold"/>
              </a:rPr>
              <a:t>protocole</a:t>
            </a:r>
            <a:r>
              <a:rPr kumimoji="0" lang="en-US" sz="4400" b="1" i="0" u="none" strike="noStrike" kern="0" cap="none" spc="0" normalizeH="0" baseline="0" noProof="0" dirty="0">
                <a:ln>
                  <a:noFill/>
                </a:ln>
                <a:solidFill>
                  <a:srgbClr val="4F81BD"/>
                </a:solidFill>
                <a:effectLst/>
                <a:uLnTx/>
                <a:uFillTx/>
                <a:cs typeface="Avenir Next Condensed Demi Bold"/>
              </a:rPr>
              <a:t> écrit </a:t>
            </a:r>
            <a:endParaRPr kumimoji="0" lang="en-US" sz="4400" b="1" i="0" u="none" strike="noStrike" kern="0" cap="none" spc="0" normalizeH="0" baseline="0" noProof="0" dirty="0">
              <a:ln>
                <a:noFill/>
              </a:ln>
              <a:solidFill>
                <a:srgbClr val="4F81BD"/>
              </a:solidFill>
              <a:effectLst/>
              <a:uLnTx/>
              <a:uFillTx/>
            </a:endParaRPr>
          </a:p>
        </p:txBody>
      </p:sp>
      <p:sp>
        <p:nvSpPr>
          <p:cNvPr id="8" name="Content Placeholder 8">
            <a:extLst>
              <a:ext uri="{FF2B5EF4-FFF2-40B4-BE49-F238E27FC236}">
                <a16:creationId xmlns:a16="http://schemas.microsoft.com/office/drawing/2014/main" id="{D965396C-3FA1-4009-AC97-D47001605C9F}"/>
              </a:ext>
            </a:extLst>
          </p:cNvPr>
          <p:cNvSpPr txBox="1">
            <a:spLocks/>
          </p:cNvSpPr>
          <p:nvPr/>
        </p:nvSpPr>
        <p:spPr>
          <a:xfrm>
            <a:off x="457200" y="1984921"/>
            <a:ext cx="8229600" cy="333266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a:ea typeface="+mn-ea"/>
                <a:cs typeface="+mn-cs"/>
              </a:rPr>
              <a:t>Réglementation et principes </a:t>
            </a:r>
            <a:r>
              <a:rPr kumimoji="0" lang="en-GB" sz="2400" b="0" i="0" u="none" strike="noStrike" kern="1200" cap="none" spc="0" normalizeH="0" baseline="0" noProof="0" dirty="0" err="1">
                <a:ln>
                  <a:noFill/>
                </a:ln>
                <a:solidFill>
                  <a:sysClr val="windowText" lastClr="000000"/>
                </a:solidFill>
                <a:effectLst/>
                <a:uLnTx/>
                <a:uFillTx/>
                <a:latin typeface="Calibri"/>
                <a:ea typeface="+mn-ea"/>
                <a:cs typeface="+mn-cs"/>
              </a:rPr>
              <a:t>clés</a:t>
            </a:r>
            <a:r>
              <a:rPr kumimoji="0" lang="en-GB" sz="2400" b="0" i="0" u="none" strike="noStrike" kern="1200" cap="none" spc="0" normalizeH="0" baseline="0" noProof="0" dirty="0">
                <a:ln>
                  <a:noFill/>
                </a:ln>
                <a:solidFill>
                  <a:sysClr val="windowText" lastClr="000000"/>
                </a:solidFill>
                <a:effectLst/>
                <a:uLnTx/>
                <a:uFillTx/>
                <a:latin typeface="Calibri"/>
                <a:ea typeface="+mn-ea"/>
                <a:cs typeface="+mn-cs"/>
              </a:rPr>
              <a:t> de prise en charge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a:ea typeface="+mn-ea"/>
                <a:cs typeface="+mn-cs"/>
              </a:rPr>
              <a:t>Prestation de services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a:ea typeface="+mn-ea"/>
                <a:cs typeface="+mn-cs"/>
              </a:rPr>
              <a:t>Rôles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a:ea typeface="+mn-ea"/>
                <a:cs typeface="+mn-cs"/>
              </a:rPr>
              <a:t>Prendre soin de soi</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a:ea typeface="+mn-ea"/>
                <a:cs typeface="+mn-cs"/>
              </a:rPr>
              <a:t>Services essentiels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a:ea typeface="+mn-ea"/>
                <a:cs typeface="+mn-cs"/>
              </a:rPr>
              <a:t>Flux de patients</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ysClr val="windowText" lastClr="000000"/>
                </a:solidFill>
                <a:effectLst/>
                <a:uLnTx/>
                <a:uFillTx/>
                <a:latin typeface="Calibri"/>
                <a:ea typeface="+mn-ea"/>
                <a:cs typeface="+mn-cs"/>
              </a:rPr>
              <a:t>Coordination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Calibri"/>
                <a:ea typeface="+mn-ea"/>
                <a:cs typeface="+mn-cs"/>
              </a:rPr>
              <a:t>Documentation, collecte et gestion des données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Oval 8">
            <a:extLst>
              <a:ext uri="{FF2B5EF4-FFF2-40B4-BE49-F238E27FC236}">
                <a16:creationId xmlns:a16="http://schemas.microsoft.com/office/drawing/2014/main" id="{702F0900-C9C7-4ACC-9BE7-E9585C008F8F}"/>
              </a:ext>
            </a:extLst>
          </p:cNvPr>
          <p:cNvSpPr/>
          <p:nvPr/>
        </p:nvSpPr>
        <p:spPr>
          <a:xfrm rot="904408">
            <a:off x="5109168" y="2828512"/>
            <a:ext cx="2403544" cy="1200977"/>
          </a:xfrm>
          <a:prstGeom prst="ellipse">
            <a:avLst/>
          </a:prstGeom>
          <a:solidFill>
            <a:srgbClr val="FFC000"/>
          </a:solidFill>
          <a:ln w="25400" cap="flat" cmpd="sng" algn="ctr">
            <a:noFill/>
            <a:prstDash val="solid"/>
          </a:ln>
          <a:effectLst/>
        </p:spPr>
        <p:txBody>
          <a:bodyPr rtlCol="0" anchor="ctr"/>
          <a:lstStyle/>
          <a:p>
            <a:pPr lvl="0" algn="ctr" defTabSz="914400">
              <a:defRPr/>
            </a:pPr>
            <a:r>
              <a:rPr kumimoji="0" lang="fr-FR" sz="1200" b="1" i="0" u="none" strike="noStrike" kern="0" cap="none" spc="0" normalizeH="0" baseline="0" noProof="0" dirty="0">
                <a:ln>
                  <a:noFill/>
                </a:ln>
                <a:effectLst/>
                <a:uLnTx/>
                <a:uFillTx/>
                <a:latin typeface="Calibri"/>
                <a:ea typeface="+mn-ea"/>
                <a:cs typeface="+mn-cs"/>
              </a:rPr>
              <a:t>Outil de travail</a:t>
            </a:r>
          </a:p>
          <a:p>
            <a:pPr lvl="0" algn="ctr" defTabSz="914400">
              <a:defRPr/>
            </a:pPr>
            <a:r>
              <a:rPr kumimoji="0" lang="fr-FR" sz="1200" b="0" i="1" u="none" strike="noStrike" kern="0" cap="none" spc="0" normalizeH="0" baseline="0" noProof="0" dirty="0">
                <a:ln>
                  <a:noFill/>
                </a:ln>
                <a:effectLst/>
                <a:uLnTx/>
                <a:uFillTx/>
                <a:latin typeface="Calibri"/>
                <a:ea typeface="+mn-ea"/>
                <a:cs typeface="+mn-cs"/>
              </a:rPr>
              <a:t>Manuel</a:t>
            </a:r>
            <a:r>
              <a:rPr lang="fr-FR" sz="1200" i="1" kern="0" dirty="0"/>
              <a:t> </a:t>
            </a:r>
            <a:r>
              <a:rPr kumimoji="0" lang="fr-FR" sz="1200" b="0" i="1" u="none" strike="noStrike" kern="0" cap="none" spc="0" normalizeH="0" baseline="0" noProof="0" dirty="0">
                <a:ln>
                  <a:noFill/>
                </a:ln>
                <a:effectLst/>
                <a:uLnTx/>
                <a:uFillTx/>
                <a:latin typeface="Calibri"/>
                <a:ea typeface="+mn-ea"/>
                <a:cs typeface="+mn-cs"/>
              </a:rPr>
              <a:t>destiné aux </a:t>
            </a:r>
            <a:r>
              <a:rPr kumimoji="0" lang="fr-FR" sz="1200" b="0" i="1" u="none" strike="noStrike" kern="0" cap="none" spc="0" normalizeH="0" baseline="0" dirty="0">
                <a:ln>
                  <a:noFill/>
                </a:ln>
                <a:effectLst/>
                <a:uLnTx/>
                <a:uFillTx/>
                <a:latin typeface="Calibri"/>
                <a:ea typeface="+mn-ea"/>
                <a:cs typeface="+mn-cs"/>
              </a:rPr>
              <a:t>gestionnaires</a:t>
            </a:r>
            <a:r>
              <a:rPr kumimoji="0" lang="fr-FR" sz="1200" b="0" i="1" u="none" strike="noStrike" kern="0" cap="none" spc="0" normalizeH="0" baseline="0" noProof="0" dirty="0">
                <a:ln>
                  <a:noFill/>
                </a:ln>
                <a:effectLst/>
                <a:uLnTx/>
                <a:uFillTx/>
                <a:latin typeface="Calibri"/>
                <a:ea typeface="+mn-ea"/>
                <a:cs typeface="+mn-cs"/>
              </a:rPr>
              <a:t> </a:t>
            </a:r>
            <a:r>
              <a:rPr kumimoji="0" lang="fr-FR" sz="1200" b="0" i="1" u="none" strike="noStrike" kern="0" cap="none" spc="0" normalizeH="0" baseline="0" dirty="0">
                <a:ln>
                  <a:noFill/>
                </a:ln>
                <a:effectLst/>
                <a:uLnTx/>
                <a:uFillTx/>
                <a:latin typeface="Calibri"/>
                <a:ea typeface="+mn-ea"/>
                <a:cs typeface="+mn-cs"/>
              </a:rPr>
              <a:t>santé</a:t>
            </a:r>
            <a:r>
              <a:rPr kumimoji="0" lang="fr-FR" sz="1200" b="0" i="0" u="none" strike="noStrike" kern="0" cap="none" spc="0" normalizeH="0" baseline="0" dirty="0">
                <a:ln>
                  <a:noFill/>
                </a:ln>
                <a:effectLst/>
                <a:uLnTx/>
                <a:uFillTx/>
                <a:latin typeface="Calibri"/>
                <a:ea typeface="+mn-ea"/>
                <a:cs typeface="+mn-cs"/>
              </a:rPr>
              <a:t>,</a:t>
            </a:r>
          </a:p>
          <a:p>
            <a:pPr lvl="0" algn="ctr" defTabSz="914400">
              <a:defRPr/>
            </a:pPr>
            <a:r>
              <a:rPr kumimoji="0" lang="fr-FR" sz="1200" b="0" i="0" u="none" strike="noStrike" kern="0" cap="none" spc="0" normalizeH="0" baseline="0" noProof="0" dirty="0">
                <a:ln>
                  <a:noFill/>
                </a:ln>
                <a:effectLst/>
                <a:uLnTx/>
                <a:uFillTx/>
                <a:latin typeface="Calibri"/>
                <a:ea typeface="+mn-ea"/>
                <a:cs typeface="+mn-cs"/>
              </a:rPr>
              <a:t> p. </a:t>
            </a:r>
            <a:r>
              <a:rPr lang="fr-FR" sz="1200" kern="0" dirty="0">
                <a:latin typeface="Calibri"/>
              </a:rPr>
              <a:t>30</a:t>
            </a:r>
            <a:r>
              <a:rPr kumimoji="0" lang="fr-FR" sz="1200" b="0" i="0" u="none" strike="noStrike" kern="0" cap="none" spc="0" normalizeH="0" baseline="0" noProof="0" dirty="0">
                <a:ln>
                  <a:noFill/>
                </a:ln>
                <a:effectLst/>
                <a:uLnTx/>
                <a:uFillTx/>
                <a:latin typeface="Calibri"/>
                <a:ea typeface="+mn-ea"/>
                <a:cs typeface="+mn-cs"/>
              </a:rPr>
              <a:t>-31</a:t>
            </a:r>
            <a:r>
              <a:rPr lang="fr-FR" sz="1200" kern="0" dirty="0"/>
              <a:t> </a:t>
            </a:r>
            <a:endParaRPr kumimoji="0" lang="fr-FR" sz="1200" b="0" i="0" u="none" strike="noStrike" kern="0" cap="none" spc="0" normalizeH="0" baseline="0" noProof="0" dirty="0">
              <a:ln>
                <a:noFill/>
              </a:ln>
              <a:effectLst/>
              <a:uLnTx/>
              <a:uFillTx/>
              <a:latin typeface="Calibri"/>
              <a:ea typeface="+mn-ea"/>
              <a:cs typeface="+mn-cs"/>
            </a:endParaRPr>
          </a:p>
        </p:txBody>
      </p:sp>
      <p:sp>
        <p:nvSpPr>
          <p:cNvPr id="5" name="Footer Placeholder 4">
            <a:extLst>
              <a:ext uri="{FF2B5EF4-FFF2-40B4-BE49-F238E27FC236}">
                <a16:creationId xmlns:a16="http://schemas.microsoft.com/office/drawing/2014/main" id="{3FE45EE0-F5E9-00F0-7D59-A269647F2439}"/>
              </a:ext>
            </a:extLst>
          </p:cNvPr>
          <p:cNvSpPr>
            <a:spLocks noGrp="1"/>
          </p:cNvSpPr>
          <p:nvPr>
            <p:ph type="ftr" sz="quarter" idx="3"/>
          </p:nvPr>
        </p:nvSpPr>
        <p:spPr>
          <a:xfrm>
            <a:off x="1463126" y="6142175"/>
            <a:ext cx="6804739" cy="544513"/>
          </a:xfrm>
          <a:prstGeom prst="rect">
            <a:avLst/>
          </a:prstGeom>
        </p:spPr>
        <p:txBody>
          <a:bodyPr vert="horz" lIns="91440" tIns="45720" rIns="91440" bIns="45720" rtlCol="0" anchor="ctr"/>
          <a:lstStyle>
            <a:lvl1pPr algn="ctr">
              <a:defRPr sz="1100" b="1">
                <a:solidFill>
                  <a:srgbClr val="0366B3"/>
                </a:solidFill>
              </a:defRPr>
            </a:lvl1pPr>
          </a:lstStyle>
          <a:p>
            <a:r>
              <a:rPr lang="en-GB" dirty="0"/>
              <a:t>Prise </a:t>
            </a:r>
            <a:r>
              <a:rPr lang="en-GB" dirty="0" err="1"/>
              <a:t>en</a:t>
            </a:r>
            <a:r>
              <a:rPr lang="en-GB" dirty="0"/>
              <a:t> charge des femmes </a:t>
            </a:r>
            <a:r>
              <a:rPr lang="en-GB" dirty="0" err="1"/>
              <a:t>survivantes</a:t>
            </a:r>
            <a:r>
              <a:rPr lang="en-GB" dirty="0"/>
              <a:t> de violence :</a:t>
            </a:r>
          </a:p>
          <a:p>
            <a:r>
              <a:rPr lang="en-GB" dirty="0"/>
              <a:t>Programme de formation de </a:t>
            </a:r>
            <a:r>
              <a:rPr lang="en-GB" dirty="0" err="1"/>
              <a:t>l'OMS</a:t>
            </a:r>
            <a:r>
              <a:rPr lang="en-GB" dirty="0"/>
              <a:t> </a:t>
            </a:r>
            <a:r>
              <a:rPr lang="en-GB" dirty="0" err="1"/>
              <a:t>à</a:t>
            </a:r>
            <a:r>
              <a:rPr lang="en-GB" dirty="0"/>
              <a:t> </a:t>
            </a:r>
            <a:r>
              <a:rPr lang="en-GB" dirty="0" err="1"/>
              <a:t>l'intention</a:t>
            </a:r>
            <a:r>
              <a:rPr lang="en-GB" dirty="0"/>
              <a:t> des </a:t>
            </a:r>
            <a:r>
              <a:rPr lang="en-GB" dirty="0" err="1"/>
              <a:t>prestataires</a:t>
            </a:r>
            <a:r>
              <a:rPr lang="en-GB" dirty="0"/>
              <a:t> de </a:t>
            </a:r>
            <a:r>
              <a:rPr lang="en-GB" dirty="0" err="1"/>
              <a:t>soins</a:t>
            </a:r>
            <a:r>
              <a:rPr lang="en-GB" dirty="0"/>
              <a:t> de </a:t>
            </a:r>
            <a:r>
              <a:rPr lang="en-GB" dirty="0" err="1"/>
              <a:t>santé</a:t>
            </a:r>
            <a:br>
              <a:rPr lang="en-GB" dirty="0"/>
            </a:br>
            <a:r>
              <a:rPr lang="en-GB" dirty="0">
                <a:solidFill>
                  <a:srgbClr val="F57D22"/>
                </a:solidFill>
              </a:rPr>
              <a:t>Module 14. </a:t>
            </a:r>
            <a:r>
              <a:rPr lang="en-GB" dirty="0" err="1">
                <a:solidFill>
                  <a:srgbClr val="F57D22"/>
                </a:solidFill>
              </a:rPr>
              <a:t>Évaluation</a:t>
            </a:r>
            <a:r>
              <a:rPr lang="en-GB" dirty="0">
                <a:solidFill>
                  <a:srgbClr val="F57D22"/>
                </a:solidFill>
              </a:rPr>
              <a:t> de </a:t>
            </a:r>
            <a:r>
              <a:rPr lang="en-GB" dirty="0" err="1">
                <a:solidFill>
                  <a:srgbClr val="F57D22"/>
                </a:solidFill>
              </a:rPr>
              <a:t>l'état</a:t>
            </a:r>
            <a:r>
              <a:rPr lang="en-GB" dirty="0">
                <a:solidFill>
                  <a:srgbClr val="F57D22"/>
                </a:solidFill>
              </a:rPr>
              <a:t> de </a:t>
            </a:r>
            <a:r>
              <a:rPr lang="en-GB" dirty="0" err="1">
                <a:solidFill>
                  <a:srgbClr val="F57D22"/>
                </a:solidFill>
              </a:rPr>
              <a:t>préparation</a:t>
            </a:r>
            <a:r>
              <a:rPr lang="en-GB" dirty="0">
                <a:solidFill>
                  <a:srgbClr val="F57D22"/>
                </a:solidFill>
              </a:rPr>
              <a:t> des </a:t>
            </a:r>
            <a:r>
              <a:rPr lang="en-GB" dirty="0" err="1">
                <a:solidFill>
                  <a:srgbClr val="F57D22"/>
                </a:solidFill>
              </a:rPr>
              <a:t>établissements</a:t>
            </a:r>
            <a:r>
              <a:rPr lang="en-GB" dirty="0">
                <a:solidFill>
                  <a:srgbClr val="F57D22"/>
                </a:solidFill>
              </a:rPr>
              <a:t> de </a:t>
            </a:r>
            <a:r>
              <a:rPr lang="en-GB" dirty="0" err="1">
                <a:solidFill>
                  <a:srgbClr val="F57D22"/>
                </a:solidFill>
              </a:rPr>
              <a:t>santé</a:t>
            </a:r>
            <a:r>
              <a:rPr lang="en-GB" dirty="0">
                <a:solidFill>
                  <a:srgbClr val="F57D22"/>
                </a:solidFill>
              </a:rPr>
              <a:t> (</a:t>
            </a:r>
            <a:r>
              <a:rPr lang="en-GB" dirty="0" err="1">
                <a:solidFill>
                  <a:srgbClr val="F57D22"/>
                </a:solidFill>
              </a:rPr>
              <a:t>gestionnaires</a:t>
            </a:r>
            <a:r>
              <a:rPr lang="en-GB" dirty="0">
                <a:solidFill>
                  <a:srgbClr val="F57D22"/>
                </a:solidFill>
              </a:rPr>
              <a:t> de </a:t>
            </a:r>
            <a:r>
              <a:rPr lang="en-GB" dirty="0" err="1">
                <a:solidFill>
                  <a:srgbClr val="F57D22"/>
                </a:solidFill>
              </a:rPr>
              <a:t>santé</a:t>
            </a:r>
            <a:r>
              <a:rPr lang="en-GB" dirty="0">
                <a:solidFill>
                  <a:srgbClr val="F57D22"/>
                </a:solidFill>
              </a:rPr>
              <a:t>)</a:t>
            </a:r>
          </a:p>
        </p:txBody>
      </p:sp>
    </p:spTree>
    <p:extLst>
      <p:ext uri="{BB962C8B-B14F-4D97-AF65-F5344CB8AC3E}">
        <p14:creationId xmlns:p14="http://schemas.microsoft.com/office/powerpoint/2010/main" val="511877354"/>
      </p:ext>
    </p:extLst>
  </p:cSld>
  <p:clrMapOvr>
    <a:masterClrMapping/>
  </p:clrMapOvr>
</p:sld>
</file>

<file path=ppt/theme/theme1.xml><?xml version="1.0" encoding="utf-8"?>
<a:theme xmlns:a="http://schemas.openxmlformats.org/drawingml/2006/main" name="Office Theme">
  <a:themeElements>
    <a:clrScheme name="Curriculum custom 1">
      <a:dk1>
        <a:srgbClr val="000000"/>
      </a:dk1>
      <a:lt1>
        <a:srgbClr val="F5EFE0"/>
      </a:lt1>
      <a:dk2>
        <a:srgbClr val="92B0CB"/>
      </a:dk2>
      <a:lt2>
        <a:srgbClr val="E3E9F1"/>
      </a:lt2>
      <a:accent1>
        <a:srgbClr val="2E348F"/>
      </a:accent1>
      <a:accent2>
        <a:srgbClr val="0666B2"/>
      </a:accent2>
      <a:accent3>
        <a:srgbClr val="449FD7"/>
      </a:accent3>
      <a:accent4>
        <a:srgbClr val="FFBA00"/>
      </a:accent4>
      <a:accent5>
        <a:srgbClr val="F57D21"/>
      </a:accent5>
      <a:accent6>
        <a:srgbClr val="B84200"/>
      </a:accent6>
      <a:hlink>
        <a:srgbClr val="0563C1"/>
      </a:hlink>
      <a:folHlink>
        <a:srgbClr val="02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2DF2A39-E4DC-FF4B-846A-BEF7012B6222}" vid="{76A9F32D-9142-0048-8B46-3F1F47B9CC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1302C3163CA97449F14E704FB0E19EF" ma:contentTypeVersion="12" ma:contentTypeDescription="Create a new document." ma:contentTypeScope="" ma:versionID="3c31662e459b705dc06293b431074d1f">
  <xsd:schema xmlns:xsd="http://www.w3.org/2001/XMLSchema" xmlns:xs="http://www.w3.org/2001/XMLSchema" xmlns:p="http://schemas.microsoft.com/office/2006/metadata/properties" xmlns:ns3="ad7984fe-6d7c-4e07-8419-1cd059ab5768" xmlns:ns4="4b8c92b6-0422-4622-85fa-54dd02533c44" targetNamespace="http://schemas.microsoft.com/office/2006/metadata/properties" ma:root="true" ma:fieldsID="411d87bfa155a8b040dcd1c1116075c6" ns3:_="" ns4:_="">
    <xsd:import namespace="ad7984fe-6d7c-4e07-8419-1cd059ab5768"/>
    <xsd:import namespace="4b8c92b6-0422-4622-85fa-54dd02533c4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7984fe-6d7c-4e07-8419-1cd059ab576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8c92b6-0422-4622-85fa-54dd02533c4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DA7208-BFF6-46E1-840E-2CC4E121AE4C}">
  <ds:schemaRefs>
    <ds:schemaRef ds:uri="http://purl.org/dc/terms/"/>
    <ds:schemaRef ds:uri="http://schemas.microsoft.com/office/2006/metadata/properties"/>
    <ds:schemaRef ds:uri="http://purl.org/dc/elements/1.1/"/>
    <ds:schemaRef ds:uri="http://schemas.microsoft.com/office/2006/documentManagement/types"/>
    <ds:schemaRef ds:uri="ad7984fe-6d7c-4e07-8419-1cd059ab5768"/>
    <ds:schemaRef ds:uri="http://www.w3.org/XML/1998/namespace"/>
    <ds:schemaRef ds:uri="http://schemas.openxmlformats.org/package/2006/metadata/core-properties"/>
    <ds:schemaRef ds:uri="http://schemas.microsoft.com/office/infopath/2007/PartnerControls"/>
    <ds:schemaRef ds:uri="4b8c92b6-0422-4622-85fa-54dd02533c44"/>
    <ds:schemaRef ds:uri="http://purl.org/dc/dcmitype/"/>
  </ds:schemaRefs>
</ds:datastoreItem>
</file>

<file path=customXml/itemProps2.xml><?xml version="1.0" encoding="utf-8"?>
<ds:datastoreItem xmlns:ds="http://schemas.openxmlformats.org/officeDocument/2006/customXml" ds:itemID="{8CF417E1-BF85-4401-87AD-02B431B3D737}">
  <ds:schemaRefs>
    <ds:schemaRef ds:uri="http://schemas.microsoft.com/sharepoint/v3/contenttype/forms"/>
  </ds:schemaRefs>
</ds:datastoreItem>
</file>

<file path=customXml/itemProps3.xml><?xml version="1.0" encoding="utf-8"?>
<ds:datastoreItem xmlns:ds="http://schemas.openxmlformats.org/officeDocument/2006/customXml" ds:itemID="{AF8DA08F-7B91-43A4-8893-7772A249D4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7984fe-6d7c-4e07-8419-1cd059ab5768"/>
    <ds:schemaRef ds:uri="4b8c92b6-0422-4622-85fa-54dd02533c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805</TotalTime>
  <Words>3583</Words>
  <Application>Microsoft Office PowerPoint</Application>
  <PresentationFormat>On-screen Show (4:3)</PresentationFormat>
  <Paragraphs>256</Paragraphs>
  <Slides>21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Avenir Next Condensed Demi Bold</vt:lpstr>
      <vt:lpstr>Avenir Next Condensed Regular</vt:lpstr>
      <vt:lpstr>Calibri</vt:lpstr>
      <vt:lpstr>Symbol</vt:lpstr>
      <vt:lpstr>Wingdings</vt:lpstr>
      <vt:lpstr>Office Theme</vt:lpstr>
      <vt:lpstr>Module 14</vt:lpstr>
      <vt:lpstr>PowerPoint Presentation</vt:lpstr>
      <vt:lpstr>Objectif d'apprentissage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Messages clés à l’intention des responsables politiques</vt:lpstr>
      <vt:lpstr>Exercice 14.1 : Obstacles à la prestation  de soins et évaluation de l'état de préparation des structures de soins</vt:lpstr>
      <vt:lpstr>Exercice 14.1 : Obstacles à la prestation  de soins et évaluation de l'état de préparation des structures de soins</vt:lpstr>
      <vt:lpstr>Exercice 14.1 : Obstacles à la prestation  de soins et évaluation de l'état de préparation des structures de soins</vt:lpstr>
      <vt:lpstr>Messages clés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2</dc:title>
  <dc:creator>Anna Hoover</dc:creator>
  <cp:keywords>, docId:7BD18DD5874733857B4E4D83F598DB05</cp:keywords>
  <cp:lastModifiedBy>Becky Mitchell (Green Ink)</cp:lastModifiedBy>
  <cp:revision>86</cp:revision>
  <dcterms:created xsi:type="dcterms:W3CDTF">2019-12-16T11:11:22Z</dcterms:created>
  <dcterms:modified xsi:type="dcterms:W3CDTF">2024-12-12T20:11:54Z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0x01010041302C3163CA97449F14E704FB0E19EF</vt:lpwstr>
  </property>
</Properties>
</file>