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7"/>
  </p:notesMasterIdLst>
  <p:handoutMasterIdLst>
    <p:handoutMasterId r:id="rId28"/>
  </p:handoutMasterIdLst>
  <p:sldIdLst>
    <p:sldId id="256" r:id="rId5"/>
    <p:sldId id="280" r:id="rId6"/>
    <p:sldId id="258" r:id="rId7"/>
    <p:sldId id="259" r:id="rId8"/>
    <p:sldId id="260" r:id="rId9"/>
    <p:sldId id="261" r:id="rId10"/>
    <p:sldId id="262" r:id="rId11"/>
    <p:sldId id="263" r:id="rId12"/>
    <p:sldId id="264" r:id="rId13"/>
    <p:sldId id="265" r:id="rId14"/>
    <p:sldId id="266" r:id="rId15"/>
    <p:sldId id="267" r:id="rId16"/>
    <p:sldId id="269" r:id="rId17"/>
    <p:sldId id="270" r:id="rId18"/>
    <p:sldId id="271" r:id="rId19"/>
    <p:sldId id="272" r:id="rId20"/>
    <p:sldId id="273" r:id="rId21"/>
    <p:sldId id="274" r:id="rId22"/>
    <p:sldId id="276" r:id="rId23"/>
    <p:sldId id="277" r:id="rId24"/>
    <p:sldId id="278" r:id="rId25"/>
    <p:sldId id="27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709838-80BD-41DF-189F-968AFEB23289}" name="anne.cecile.robin@gmail.com" initials="an" userId="S::urn:spo:guest#anne.cecile.robin@gmail.com::" providerId="AD"/>
  <p188:author id="{4F8CDF5B-A2C2-32FD-B2FE-D4D862A4A7BF}" name="Mathilde Dequeker" initials="MD" userId="1a6bc9d28538c526" providerId="Windows Live"/>
  <p188:author id="{C4C050CE-C975-3231-4BC3-AE92C439679E}" name="Megin Reijnders" initials="MR" userId="94fedd2f3dae0257" providerId="Windows Live"/>
  <p188:author id="{A815FDD6-026C-BAA8-49B6-46AE317652E1}" name="Sabine Citron" initials="SC" userId="d1ba213afba5bd56" providerId="Windows Live"/>
  <p188:author id="{8774B3F8-5D23-0D73-401C-E3FF60505053}" name="anne-cecile robin" initials="acr" userId="8aa7fef11de9db37"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gin Reijnders" initials="MR" lastIdx="13" clrIdx="0">
    <p:extLst>
      <p:ext uri="{19B8F6BF-5375-455C-9EA6-DF929625EA0E}">
        <p15:presenceInfo xmlns:p15="http://schemas.microsoft.com/office/powerpoint/2012/main" userId="94fedd2f3dae025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D22"/>
    <a:srgbClr val="FFFFFF"/>
    <a:srgbClr val="EDEDEF"/>
    <a:srgbClr val="0366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635"/>
    <p:restoredTop sz="86311" autoAdjust="0"/>
  </p:normalViewPr>
  <p:slideViewPr>
    <p:cSldViewPr snapToGrid="0" snapToObjects="1">
      <p:cViewPr varScale="1">
        <p:scale>
          <a:sx n="76" d="100"/>
          <a:sy n="76" d="100"/>
        </p:scale>
        <p:origin x="1086"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cky Mitchell (Green Ink)" userId="ef2f76bf-bf72-435b-8eb2-1a28ba6aa3e9" providerId="ADAL" clId="{9088FCF3-A0F2-4ECB-9158-08DD9DAE6AEC}"/>
    <pc:docChg chg="modSld">
      <pc:chgData name="Becky Mitchell (Green Ink)" userId="ef2f76bf-bf72-435b-8eb2-1a28ba6aa3e9" providerId="ADAL" clId="{9088FCF3-A0F2-4ECB-9158-08DD9DAE6AEC}" dt="2024-12-12T20:45:50.953" v="0" actId="1076"/>
      <pc:docMkLst>
        <pc:docMk/>
      </pc:docMkLst>
      <pc:sldChg chg="modSp mod">
        <pc:chgData name="Becky Mitchell (Green Ink)" userId="ef2f76bf-bf72-435b-8eb2-1a28ba6aa3e9" providerId="ADAL" clId="{9088FCF3-A0F2-4ECB-9158-08DD9DAE6AEC}" dt="2024-12-12T20:45:50.953" v="0" actId="1076"/>
        <pc:sldMkLst>
          <pc:docMk/>
          <pc:sldMk cId="2912486159" sldId="259"/>
        </pc:sldMkLst>
        <pc:spChg chg="mod">
          <ac:chgData name="Becky Mitchell (Green Ink)" userId="ef2f76bf-bf72-435b-8eb2-1a28ba6aa3e9" providerId="ADAL" clId="{9088FCF3-A0F2-4ECB-9158-08DD9DAE6AEC}" dt="2024-12-12T20:45:50.953" v="0" actId="1076"/>
          <ac:spMkLst>
            <pc:docMk/>
            <pc:sldMk cId="2912486159" sldId="259"/>
            <ac:spMk id="4" creationId="{766692FC-AA22-4048-B276-C6DF0673C54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FC1157-7A08-AE42-871E-8F631D79F4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e Placeholder 2">
            <a:extLst>
              <a:ext uri="{FF2B5EF4-FFF2-40B4-BE49-F238E27FC236}">
                <a16:creationId xmlns:a16="http://schemas.microsoft.com/office/drawing/2014/main" id="{1ED2B9E4-9D77-C149-A8DF-0F21A28930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5666A7-7EFA-1C45-85A8-F1EEF1456243}" type="datetimeFigureOut">
              <a:rPr lang="de-DE" smtClean="0"/>
              <a:t>12.12.2024</a:t>
            </a:fld>
            <a:endParaRPr lang="de-DE" dirty="0"/>
          </a:p>
        </p:txBody>
      </p:sp>
      <p:sp>
        <p:nvSpPr>
          <p:cNvPr id="4" name="Footer Placeholder 3">
            <a:extLst>
              <a:ext uri="{FF2B5EF4-FFF2-40B4-BE49-F238E27FC236}">
                <a16:creationId xmlns:a16="http://schemas.microsoft.com/office/drawing/2014/main" id="{23375214-E450-6642-B9DB-082E830D6D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Slide Number Placeholder 4">
            <a:extLst>
              <a:ext uri="{FF2B5EF4-FFF2-40B4-BE49-F238E27FC236}">
                <a16:creationId xmlns:a16="http://schemas.microsoft.com/office/drawing/2014/main" id="{FD292567-AF3F-4A4D-9CB4-618533FFED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ED23F5-003A-854E-B0DA-F635AABBFE9A}" type="slidenum">
              <a:rPr lang="de-DE" smtClean="0"/>
              <a:t>‹#›</a:t>
            </a:fld>
            <a:endParaRPr lang="de-DE" dirty="0"/>
          </a:p>
        </p:txBody>
      </p:sp>
    </p:spTree>
    <p:extLst>
      <p:ext uri="{BB962C8B-B14F-4D97-AF65-F5344CB8AC3E}">
        <p14:creationId xmlns:p14="http://schemas.microsoft.com/office/powerpoint/2010/main" val="362099999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3A9B77-EA52-1C47-8F03-3304CE373FBF}" type="datetimeFigureOut">
              <a:rPr lang="de-DE" smtClean="0"/>
              <a:t>12.12.2024</a:t>
            </a:fld>
            <a:endParaRPr lang="de-DE"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Cliquez pour modifier les styles du texte principal</a:t>
            </a:r>
          </a:p>
          <a:p>
            <a:pPr lvl="1"/>
            <a:r>
              <a:rPr lang="en-GB"/>
              <a:t>Deuxième niveau</a:t>
            </a:r>
          </a:p>
          <a:p>
            <a:pPr lvl="2"/>
            <a:r>
              <a:rPr lang="en-GB"/>
              <a:t>Troisième niveau</a:t>
            </a:r>
          </a:p>
          <a:p>
            <a:pPr lvl="3"/>
            <a:r>
              <a:rPr lang="en-GB"/>
              <a:t>Quatrième niveau</a:t>
            </a:r>
          </a:p>
          <a:p>
            <a:pPr lvl="4"/>
            <a:r>
              <a:rPr lang="en-GB"/>
              <a:t>Cinquième niveau</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2D55F8-74B9-B944-BD48-CDD90851A098}" type="slidenum">
              <a:rPr lang="de-DE" smtClean="0"/>
              <a:t>‹#›</a:t>
            </a:fld>
            <a:endParaRPr lang="de-DE" dirty="0"/>
          </a:p>
        </p:txBody>
      </p:sp>
    </p:spTree>
    <p:extLst>
      <p:ext uri="{BB962C8B-B14F-4D97-AF65-F5344CB8AC3E}">
        <p14:creationId xmlns:p14="http://schemas.microsoft.com/office/powerpoint/2010/main" val="57712525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t>Au cours de cette session, nous examinerons le chapitre 4 du document intitulé </a:t>
            </a:r>
            <a:r>
              <a:rPr lang="fr-FR" b="0" noProof="0" dirty="0"/>
              <a:t>« Renforcer le système de santé afin de répondre aux femmes qui subissent de la violence exercée par un partenaire intime et de la violence sexuelle : manuel destiné aux gestionnaires de santé »</a:t>
            </a:r>
            <a:r>
              <a:rPr lang="fr-FR" b="0" i="1" noProof="0" dirty="0"/>
              <a:t>. </a:t>
            </a:r>
            <a:r>
              <a:rPr lang="fr-FR" b="0" noProof="0" dirty="0"/>
              <a:t>Plus précisément, nous nous concentrerons </a:t>
            </a:r>
            <a:r>
              <a:rPr lang="fr-FR" noProof="0" dirty="0"/>
              <a:t>sur l'amélioration des capacités du personnel de santé. </a:t>
            </a:r>
          </a:p>
          <a:p>
            <a:endParaRPr lang="fr-FR" noProof="0" dirty="0"/>
          </a:p>
        </p:txBody>
      </p:sp>
      <p:sp>
        <p:nvSpPr>
          <p:cNvPr id="4" name="Footer Placeholder 3"/>
          <p:cNvSpPr>
            <a:spLocks noGrp="1"/>
          </p:cNvSpPr>
          <p:nvPr>
            <p:ph type="ftr" sz="quarter" idx="4"/>
          </p:nvPr>
        </p:nvSpPr>
        <p:spPr/>
        <p:txBody>
          <a:bodyPr/>
          <a:lstStyle/>
          <a:p>
            <a:endParaRPr lang="de-DE" dirty="0"/>
          </a:p>
        </p:txBody>
      </p:sp>
      <p:sp>
        <p:nvSpPr>
          <p:cNvPr id="5" name="Slide Number Placeholder 4"/>
          <p:cNvSpPr>
            <a:spLocks noGrp="1"/>
          </p:cNvSpPr>
          <p:nvPr>
            <p:ph type="sldNum" sz="quarter" idx="5"/>
          </p:nvPr>
        </p:nvSpPr>
        <p:spPr/>
        <p:txBody>
          <a:bodyPr/>
          <a:lstStyle/>
          <a:p>
            <a:fld id="{982D55F8-74B9-B944-BD48-CDD90851A098}" type="slidenum">
              <a:rPr lang="de-DE" smtClean="0"/>
              <a:t>1</a:t>
            </a:fld>
            <a:endParaRPr lang="de-DE" dirty="0"/>
          </a:p>
        </p:txBody>
      </p:sp>
    </p:spTree>
    <p:extLst>
      <p:ext uri="{BB962C8B-B14F-4D97-AF65-F5344CB8AC3E}">
        <p14:creationId xmlns:p14="http://schemas.microsoft.com/office/powerpoint/2010/main" val="362892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fr-FR" noProof="0" dirty="0"/>
              <a:t>L'exposition répétée aux témoignages de violence </a:t>
            </a:r>
            <a:r>
              <a:rPr lang="fr-FR" b="1" noProof="0" dirty="0"/>
              <a:t>peut affecter votre propre santé </a:t>
            </a:r>
            <a:r>
              <a:rPr lang="fr-FR" noProof="0" dirty="0"/>
              <a:t>et votre bien-être. </a:t>
            </a:r>
          </a:p>
          <a:p>
            <a:pPr marL="174708" indent="-174708">
              <a:buFont typeface="Arial" panose="020B0604020202020204" pitchFamily="34" charset="0"/>
              <a:buChar char="•"/>
            </a:pPr>
            <a:r>
              <a:rPr lang="fr-FR" noProof="0" dirty="0"/>
              <a:t>Prendre soin de soi consiste à créer </a:t>
            </a:r>
            <a:r>
              <a:rPr lang="fr-FR" b="1" noProof="0" dirty="0"/>
              <a:t>une culture institutionnelle/de travail </a:t>
            </a:r>
            <a:r>
              <a:rPr lang="fr-FR" noProof="0" dirty="0"/>
              <a:t>qui soutient les prestataires qui prennent en charge des femmes survivantes de violence. </a:t>
            </a:r>
          </a:p>
          <a:p>
            <a:pPr marL="174708" indent="-174708">
              <a:buFont typeface="Arial" panose="020B0604020202020204" pitchFamily="34" charset="0"/>
              <a:buChar char="•"/>
            </a:pPr>
            <a:r>
              <a:rPr lang="fr-FR" noProof="0" dirty="0"/>
              <a:t>Rappelez aux prestataires qu'ils doivent prendre soin d'eux-mêmes, non seulement pour eux-mêmes, mais aussi pour donner l'</a:t>
            </a:r>
            <a:r>
              <a:rPr lang="fr-FR" b="1" noProof="0" dirty="0"/>
              <a:t>exemple à leurs collègues et à leurs patients</a:t>
            </a:r>
            <a:r>
              <a:rPr lang="fr-FR" noProof="0" dirty="0"/>
              <a:t>. </a:t>
            </a:r>
          </a:p>
          <a:p>
            <a:pPr marL="174708" indent="-174708">
              <a:buFont typeface="Arial" panose="020B0604020202020204" pitchFamily="34" charset="0"/>
              <a:buChar char="•"/>
            </a:pPr>
            <a:r>
              <a:rPr lang="fr-FR" b="1" noProof="0" dirty="0"/>
              <a:t>Le débriefing </a:t>
            </a:r>
            <a:r>
              <a:rPr lang="fr-FR" noProof="0" dirty="0"/>
              <a:t>régulier des cas difficiles avec des collègues de confiance peut être un moyen important de créer une culture de sécurité et de bienveillance et de s'assurer que les prestataires reçoivent un soutien suffisant après avoir traité des cas difficiles. Ce processus de débriefing peut également améliorer la prise en charge.</a:t>
            </a:r>
          </a:p>
          <a:p>
            <a:pPr marL="174708" indent="-174708">
              <a:buFont typeface="Arial" panose="020B0604020202020204" pitchFamily="34" charset="0"/>
              <a:buChar char="•"/>
            </a:pPr>
            <a:r>
              <a:rPr lang="fr-FR" noProof="0" dirty="0"/>
              <a:t>Indiquez aux participants qu'ils auront ensuite l'occasion de pratiquer certaines des </a:t>
            </a:r>
            <a:r>
              <a:rPr lang="fr-FR" b="1" noProof="0" dirty="0"/>
              <a:t>techniques de réduction du stress </a:t>
            </a:r>
            <a:r>
              <a:rPr lang="fr-FR" noProof="0" dirty="0"/>
              <a:t>recommandées dans le manuel clinique. Ces techniques peuvent aider à les calmer et à évacuer le stress ou l'incertitude que suscitent les cas difficiles.  Et ces techniques peuvent être enseignées aux patients.</a:t>
            </a:r>
          </a:p>
        </p:txBody>
      </p:sp>
      <p:sp>
        <p:nvSpPr>
          <p:cNvPr id="4" name="Footer Placeholder 3"/>
          <p:cNvSpPr>
            <a:spLocks noGrp="1"/>
          </p:cNvSpPr>
          <p:nvPr>
            <p:ph type="ftr" sz="quarter" idx="4"/>
          </p:nvPr>
        </p:nvSpPr>
        <p:spPr/>
        <p:txBody>
          <a:bodyPr/>
          <a:lstStyle/>
          <a:p>
            <a:endParaRPr lang="de-DE" dirty="0"/>
          </a:p>
        </p:txBody>
      </p:sp>
      <p:sp>
        <p:nvSpPr>
          <p:cNvPr id="5" name="Slide Number Placeholder 4"/>
          <p:cNvSpPr>
            <a:spLocks noGrp="1"/>
          </p:cNvSpPr>
          <p:nvPr>
            <p:ph type="sldNum" sz="quarter" idx="5"/>
          </p:nvPr>
        </p:nvSpPr>
        <p:spPr/>
        <p:txBody>
          <a:bodyPr/>
          <a:lstStyle/>
          <a:p>
            <a:fld id="{982D55F8-74B9-B944-BD48-CDD90851A098}" type="slidenum">
              <a:rPr lang="de-DE" smtClean="0"/>
              <a:t>13</a:t>
            </a:fld>
            <a:endParaRPr lang="de-DE" dirty="0"/>
          </a:p>
        </p:txBody>
      </p:sp>
    </p:spTree>
    <p:extLst>
      <p:ext uri="{BB962C8B-B14F-4D97-AF65-F5344CB8AC3E}">
        <p14:creationId xmlns:p14="http://schemas.microsoft.com/office/powerpoint/2010/main" val="408656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Cet exercice aidera à structurer la tâche d'identification et de sélection des membres du personnel qui recevront une formation, un encadrement et une supervision pour répondre à la violence à l'égard des femmes. Si les membres du petit </a:t>
            </a:r>
            <a:r>
              <a:rPr lang="en-US" baseline="0" dirty="0"/>
              <a:t>groupe viennent du même établissement, les résultats de cet exercice peuvent contribuer au plan de formation de l'établissement.</a:t>
            </a:r>
            <a:endParaRPr lang="en-US" dirty="0"/>
          </a:p>
        </p:txBody>
      </p:sp>
      <p:sp>
        <p:nvSpPr>
          <p:cNvPr id="4" name="Footer Placeholder 3"/>
          <p:cNvSpPr>
            <a:spLocks noGrp="1"/>
          </p:cNvSpPr>
          <p:nvPr>
            <p:ph type="ftr" sz="quarter" idx="4"/>
          </p:nvPr>
        </p:nvSpPr>
        <p:spPr/>
        <p:txBody>
          <a:bodyPr/>
          <a:lstStyle/>
          <a:p>
            <a:endParaRPr lang="de-DE" dirty="0"/>
          </a:p>
        </p:txBody>
      </p:sp>
      <p:sp>
        <p:nvSpPr>
          <p:cNvPr id="5" name="Slide Number Placeholder 4"/>
          <p:cNvSpPr>
            <a:spLocks noGrp="1"/>
          </p:cNvSpPr>
          <p:nvPr>
            <p:ph type="sldNum" sz="quarter" idx="5"/>
          </p:nvPr>
        </p:nvSpPr>
        <p:spPr/>
        <p:txBody>
          <a:bodyPr/>
          <a:lstStyle/>
          <a:p>
            <a:fld id="{982D55F8-74B9-B944-BD48-CDD90851A098}" type="slidenum">
              <a:rPr lang="de-DE" smtClean="0"/>
              <a:t>14</a:t>
            </a:fld>
            <a:endParaRPr lang="de-DE" dirty="0"/>
          </a:p>
        </p:txBody>
      </p:sp>
    </p:spTree>
    <p:extLst>
      <p:ext uri="{BB962C8B-B14F-4D97-AF65-F5344CB8AC3E}">
        <p14:creationId xmlns:p14="http://schemas.microsoft.com/office/powerpoint/2010/main" val="3819527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Les groupes peuvent également suivre ce même </a:t>
            </a:r>
            <a:r>
              <a:rPr lang="en-GB" baseline="0" dirty="0"/>
              <a:t>modèle </a:t>
            </a:r>
            <a:r>
              <a:rPr lang="en-GB" dirty="0"/>
              <a:t>pour décrire les </a:t>
            </a:r>
            <a:r>
              <a:rPr lang="en-GB" baseline="0" dirty="0"/>
              <a:t>membres </a:t>
            </a:r>
            <a:r>
              <a:rPr lang="en-GB" dirty="0"/>
              <a:t>du personnel </a:t>
            </a:r>
            <a:r>
              <a:rPr lang="en-GB" baseline="0" dirty="0"/>
              <a:t>d’autres types de professions.</a:t>
            </a:r>
            <a:endParaRPr lang="en-GB" dirty="0"/>
          </a:p>
        </p:txBody>
      </p:sp>
      <p:sp>
        <p:nvSpPr>
          <p:cNvPr id="4" name="Footer Placeholder 3"/>
          <p:cNvSpPr>
            <a:spLocks noGrp="1"/>
          </p:cNvSpPr>
          <p:nvPr>
            <p:ph type="ftr" sz="quarter" idx="4"/>
          </p:nvPr>
        </p:nvSpPr>
        <p:spPr/>
        <p:txBody>
          <a:bodyPr/>
          <a:lstStyle/>
          <a:p>
            <a:endParaRPr lang="de-DE" dirty="0"/>
          </a:p>
        </p:txBody>
      </p:sp>
      <p:sp>
        <p:nvSpPr>
          <p:cNvPr id="5" name="Slide Number Placeholder 4"/>
          <p:cNvSpPr>
            <a:spLocks noGrp="1"/>
          </p:cNvSpPr>
          <p:nvPr>
            <p:ph type="sldNum" sz="quarter" idx="5"/>
          </p:nvPr>
        </p:nvSpPr>
        <p:spPr/>
        <p:txBody>
          <a:bodyPr/>
          <a:lstStyle/>
          <a:p>
            <a:fld id="{982D55F8-74B9-B944-BD48-CDD90851A098}" type="slidenum">
              <a:rPr lang="de-DE" smtClean="0"/>
              <a:t>15</a:t>
            </a:fld>
            <a:endParaRPr lang="de-DE" dirty="0"/>
          </a:p>
        </p:txBody>
      </p:sp>
    </p:spTree>
    <p:extLst>
      <p:ext uri="{BB962C8B-B14F-4D97-AF65-F5344CB8AC3E}">
        <p14:creationId xmlns:p14="http://schemas.microsoft.com/office/powerpoint/2010/main" val="2283234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de-DE" dirty="0"/>
          </a:p>
        </p:txBody>
      </p:sp>
      <p:sp>
        <p:nvSpPr>
          <p:cNvPr id="5" name="Slide Number Placeholder 4"/>
          <p:cNvSpPr>
            <a:spLocks noGrp="1"/>
          </p:cNvSpPr>
          <p:nvPr>
            <p:ph type="sldNum" sz="quarter" idx="5"/>
          </p:nvPr>
        </p:nvSpPr>
        <p:spPr/>
        <p:txBody>
          <a:bodyPr/>
          <a:lstStyle/>
          <a:p>
            <a:fld id="{982D55F8-74B9-B944-BD48-CDD90851A098}" type="slidenum">
              <a:rPr lang="de-DE" smtClean="0"/>
              <a:t>16</a:t>
            </a:fld>
            <a:endParaRPr lang="de-DE" dirty="0"/>
          </a:p>
        </p:txBody>
      </p:sp>
    </p:spTree>
    <p:extLst>
      <p:ext uri="{BB962C8B-B14F-4D97-AF65-F5344CB8AC3E}">
        <p14:creationId xmlns:p14="http://schemas.microsoft.com/office/powerpoint/2010/main" val="596887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fr-FR" noProof="0" dirty="0"/>
              <a:t>Voici un exercice alternatif à utiliser si le temps manque.</a:t>
            </a:r>
          </a:p>
          <a:p>
            <a:pPr defTabSz="931774">
              <a:defRPr/>
            </a:pPr>
            <a:endParaRPr lang="fr-FR" noProof="0" dirty="0"/>
          </a:p>
          <a:p>
            <a:pPr defTabSz="931774">
              <a:defRPr/>
            </a:pPr>
            <a:r>
              <a:rPr lang="fr-FR" noProof="0" dirty="0"/>
              <a:t>Cet exercice aidera à structurer les activités d'identification et de sélection des membres du personnel qui bénéficieront d’une formation, d’un encadrement et d’une supervision pour prendre en charge  la violence à l'égard des femmes. Si les membres du petit </a:t>
            </a:r>
            <a:r>
              <a:rPr lang="fr-FR" baseline="0" noProof="0" dirty="0"/>
              <a:t>groupe viennent du même établissement, les résultats de cet exercice peuvent contribuer au plan de formation de l'établissement</a:t>
            </a:r>
          </a:p>
          <a:p>
            <a:pPr defTabSz="931774">
              <a:defRPr/>
            </a:pPr>
            <a:endParaRPr lang="fr-FR" baseline="0" noProof="0" dirty="0"/>
          </a:p>
          <a:p>
            <a:endParaRPr lang="fr-FR" noProof="0" dirty="0"/>
          </a:p>
        </p:txBody>
      </p:sp>
      <p:sp>
        <p:nvSpPr>
          <p:cNvPr id="4" name="Footer Placeholder 3"/>
          <p:cNvSpPr>
            <a:spLocks noGrp="1"/>
          </p:cNvSpPr>
          <p:nvPr>
            <p:ph type="ftr" sz="quarter" idx="4"/>
          </p:nvPr>
        </p:nvSpPr>
        <p:spPr/>
        <p:txBody>
          <a:bodyPr/>
          <a:lstStyle/>
          <a:p>
            <a:endParaRPr lang="de-DE" dirty="0"/>
          </a:p>
        </p:txBody>
      </p:sp>
      <p:sp>
        <p:nvSpPr>
          <p:cNvPr id="5" name="Slide Number Placeholder 4"/>
          <p:cNvSpPr>
            <a:spLocks noGrp="1"/>
          </p:cNvSpPr>
          <p:nvPr>
            <p:ph type="sldNum" sz="quarter" idx="5"/>
          </p:nvPr>
        </p:nvSpPr>
        <p:spPr/>
        <p:txBody>
          <a:bodyPr/>
          <a:lstStyle/>
          <a:p>
            <a:fld id="{982D55F8-74B9-B944-BD48-CDD90851A098}" type="slidenum">
              <a:rPr lang="de-DE" smtClean="0"/>
              <a:t>17</a:t>
            </a:fld>
            <a:endParaRPr lang="de-DE" dirty="0"/>
          </a:p>
        </p:txBody>
      </p:sp>
    </p:spTree>
    <p:extLst>
      <p:ext uri="{BB962C8B-B14F-4D97-AF65-F5344CB8AC3E}">
        <p14:creationId xmlns:p14="http://schemas.microsoft.com/office/powerpoint/2010/main" val="3404151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de-DE" dirty="0"/>
          </a:p>
        </p:txBody>
      </p:sp>
      <p:sp>
        <p:nvSpPr>
          <p:cNvPr id="5" name="Slide Number Placeholder 4"/>
          <p:cNvSpPr>
            <a:spLocks noGrp="1"/>
          </p:cNvSpPr>
          <p:nvPr>
            <p:ph type="sldNum" sz="quarter" idx="5"/>
          </p:nvPr>
        </p:nvSpPr>
        <p:spPr/>
        <p:txBody>
          <a:bodyPr/>
          <a:lstStyle/>
          <a:p>
            <a:fld id="{982D55F8-74B9-B944-BD48-CDD90851A098}" type="slidenum">
              <a:rPr lang="de-DE" smtClean="0"/>
              <a:t>18</a:t>
            </a:fld>
            <a:endParaRPr lang="de-DE" dirty="0"/>
          </a:p>
        </p:txBody>
      </p:sp>
    </p:spTree>
    <p:extLst>
      <p:ext uri="{BB962C8B-B14F-4D97-AF65-F5344CB8AC3E}">
        <p14:creationId xmlns:p14="http://schemas.microsoft.com/office/powerpoint/2010/main" val="1640388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endParaRPr lang="de-DE" dirty="0"/>
          </a:p>
        </p:txBody>
      </p:sp>
      <p:sp>
        <p:nvSpPr>
          <p:cNvPr id="5" name="Espace réservé du numéro de diapositive 4"/>
          <p:cNvSpPr>
            <a:spLocks noGrp="1"/>
          </p:cNvSpPr>
          <p:nvPr>
            <p:ph type="sldNum" sz="quarter" idx="5"/>
          </p:nvPr>
        </p:nvSpPr>
        <p:spPr/>
        <p:txBody>
          <a:bodyPr/>
          <a:lstStyle/>
          <a:p>
            <a:fld id="{982D55F8-74B9-B944-BD48-CDD90851A098}" type="slidenum">
              <a:rPr lang="de-DE" smtClean="0"/>
              <a:t>19</a:t>
            </a:fld>
            <a:endParaRPr lang="de-DE" dirty="0"/>
          </a:p>
        </p:txBody>
      </p:sp>
    </p:spTree>
    <p:extLst>
      <p:ext uri="{BB962C8B-B14F-4D97-AF65-F5344CB8AC3E}">
        <p14:creationId xmlns:p14="http://schemas.microsoft.com/office/powerpoint/2010/main" val="486316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fr-FR" noProof="0" dirty="0"/>
              <a:t>Il s'agit d'un exercice facultatif à réaliser si le temps le permet.</a:t>
            </a:r>
          </a:p>
          <a:p>
            <a:pPr defTabSz="931774">
              <a:defRPr/>
            </a:pPr>
            <a:endParaRPr lang="fr-FR" noProof="0" dirty="0"/>
          </a:p>
          <a:p>
            <a:pPr defTabSz="931774">
              <a:defRPr/>
            </a:pPr>
            <a:r>
              <a:rPr lang="fr-FR" noProof="0" dirty="0"/>
              <a:t>Cet exercice aidera à structurer les activités d'identification et de sélection des membres du personnel qui bénéficieront d’une formation, d’un encadrement et d’une supervision pour prendre en charge  la violence à l'égard des femmes. Si les membres du petit </a:t>
            </a:r>
            <a:r>
              <a:rPr lang="fr-FR" baseline="0" noProof="0" dirty="0"/>
              <a:t>groupe viennent du même établissement, les résultats de cet exercice peuvent contribuer au plan de formation de l'établissement</a:t>
            </a:r>
            <a:endParaRPr lang="fr-FR" noProof="0" dirty="0"/>
          </a:p>
          <a:p>
            <a:endParaRPr lang="fr-FR" noProof="0" dirty="0"/>
          </a:p>
          <a:p>
            <a:endParaRPr lang="fr-FR" noProof="0" dirty="0"/>
          </a:p>
        </p:txBody>
      </p:sp>
      <p:sp>
        <p:nvSpPr>
          <p:cNvPr id="4" name="Footer Placeholder 3"/>
          <p:cNvSpPr>
            <a:spLocks noGrp="1"/>
          </p:cNvSpPr>
          <p:nvPr>
            <p:ph type="ftr" sz="quarter" idx="4"/>
          </p:nvPr>
        </p:nvSpPr>
        <p:spPr/>
        <p:txBody>
          <a:bodyPr/>
          <a:lstStyle/>
          <a:p>
            <a:endParaRPr lang="de-DE" dirty="0"/>
          </a:p>
        </p:txBody>
      </p:sp>
      <p:sp>
        <p:nvSpPr>
          <p:cNvPr id="5" name="Slide Number Placeholder 4"/>
          <p:cNvSpPr>
            <a:spLocks noGrp="1"/>
          </p:cNvSpPr>
          <p:nvPr>
            <p:ph type="sldNum" sz="quarter" idx="5"/>
          </p:nvPr>
        </p:nvSpPr>
        <p:spPr/>
        <p:txBody>
          <a:bodyPr/>
          <a:lstStyle/>
          <a:p>
            <a:fld id="{982D55F8-74B9-B944-BD48-CDD90851A098}" type="slidenum">
              <a:rPr lang="de-DE" smtClean="0"/>
              <a:t>20</a:t>
            </a:fld>
            <a:endParaRPr lang="de-DE" dirty="0"/>
          </a:p>
        </p:txBody>
      </p:sp>
    </p:spTree>
    <p:extLst>
      <p:ext uri="{BB962C8B-B14F-4D97-AF65-F5344CB8AC3E}">
        <p14:creationId xmlns:p14="http://schemas.microsoft.com/office/powerpoint/2010/main" val="1002703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fr-FR" noProof="0" dirty="0"/>
              <a:t>Cet exercice aidera à structurer les activités d'identification et de sélection des membres du personnel qui bénéficieront d’une formation, d’un encadrement et d’une supervision pour prendre en charge  la violence à l'égard des femmes. Si les membres du petit </a:t>
            </a:r>
            <a:r>
              <a:rPr lang="fr-FR" baseline="0" noProof="0" dirty="0"/>
              <a:t>groupe viennent du même établissement, les résultats de cet exercice peuvent contribuer au plan de formation de l'établissement</a:t>
            </a:r>
            <a:endParaRPr lang="fr-FR" noProof="0" dirty="0"/>
          </a:p>
        </p:txBody>
      </p:sp>
      <p:sp>
        <p:nvSpPr>
          <p:cNvPr id="4" name="Footer Placeholder 3"/>
          <p:cNvSpPr>
            <a:spLocks noGrp="1"/>
          </p:cNvSpPr>
          <p:nvPr>
            <p:ph type="ftr" sz="quarter" idx="4"/>
          </p:nvPr>
        </p:nvSpPr>
        <p:spPr/>
        <p:txBody>
          <a:bodyPr/>
          <a:lstStyle/>
          <a:p>
            <a:endParaRPr lang="de-DE" dirty="0"/>
          </a:p>
        </p:txBody>
      </p:sp>
      <p:sp>
        <p:nvSpPr>
          <p:cNvPr id="5" name="Slide Number Placeholder 4"/>
          <p:cNvSpPr>
            <a:spLocks noGrp="1"/>
          </p:cNvSpPr>
          <p:nvPr>
            <p:ph type="sldNum" sz="quarter" idx="5"/>
          </p:nvPr>
        </p:nvSpPr>
        <p:spPr/>
        <p:txBody>
          <a:bodyPr/>
          <a:lstStyle/>
          <a:p>
            <a:fld id="{982D55F8-74B9-B944-BD48-CDD90851A098}" type="slidenum">
              <a:rPr lang="de-DE" smtClean="0"/>
              <a:t>21</a:t>
            </a:fld>
            <a:endParaRPr lang="de-DE" dirty="0"/>
          </a:p>
        </p:txBody>
      </p:sp>
    </p:spTree>
    <p:extLst>
      <p:ext uri="{BB962C8B-B14F-4D97-AF65-F5344CB8AC3E}">
        <p14:creationId xmlns:p14="http://schemas.microsoft.com/office/powerpoint/2010/main" val="4237419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de-DE" dirty="0"/>
          </a:p>
        </p:txBody>
      </p:sp>
      <p:sp>
        <p:nvSpPr>
          <p:cNvPr id="5" name="Slide Number Placeholder 4"/>
          <p:cNvSpPr>
            <a:spLocks noGrp="1"/>
          </p:cNvSpPr>
          <p:nvPr>
            <p:ph type="sldNum" sz="quarter" idx="5"/>
          </p:nvPr>
        </p:nvSpPr>
        <p:spPr/>
        <p:txBody>
          <a:bodyPr/>
          <a:lstStyle/>
          <a:p>
            <a:fld id="{982D55F8-74B9-B944-BD48-CDD90851A098}" type="slidenum">
              <a:rPr lang="de-DE" smtClean="0"/>
              <a:t>22</a:t>
            </a:fld>
            <a:endParaRPr lang="de-DE" dirty="0"/>
          </a:p>
        </p:txBody>
      </p:sp>
    </p:spTree>
    <p:extLst>
      <p:ext uri="{BB962C8B-B14F-4D97-AF65-F5344CB8AC3E}">
        <p14:creationId xmlns:p14="http://schemas.microsoft.com/office/powerpoint/2010/main" val="1681863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endParaRPr lang="de-DE" dirty="0"/>
          </a:p>
        </p:txBody>
      </p:sp>
      <p:sp>
        <p:nvSpPr>
          <p:cNvPr id="5" name="Espace réservé du numéro de diapositive 4"/>
          <p:cNvSpPr>
            <a:spLocks noGrp="1"/>
          </p:cNvSpPr>
          <p:nvPr>
            <p:ph type="sldNum" sz="quarter" idx="5"/>
          </p:nvPr>
        </p:nvSpPr>
        <p:spPr/>
        <p:txBody>
          <a:bodyPr/>
          <a:lstStyle/>
          <a:p>
            <a:fld id="{982D55F8-74B9-B944-BD48-CDD90851A098}" type="slidenum">
              <a:rPr lang="de-DE" smtClean="0"/>
              <a:t>3</a:t>
            </a:fld>
            <a:endParaRPr lang="de-DE" dirty="0"/>
          </a:p>
        </p:txBody>
      </p:sp>
    </p:spTree>
    <p:extLst>
      <p:ext uri="{BB962C8B-B14F-4D97-AF65-F5344CB8AC3E}">
        <p14:creationId xmlns:p14="http://schemas.microsoft.com/office/powerpoint/2010/main" val="1115030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 cours de cette session, nous aborderons le contenu du chapitre 4, qui porte sur le </a:t>
            </a:r>
            <a:r>
              <a:rPr lang="en-GB" dirty="0" err="1"/>
              <a:t>renforcement</a:t>
            </a:r>
            <a:r>
              <a:rPr lang="en-GB" dirty="0"/>
              <a:t> des </a:t>
            </a:r>
            <a:r>
              <a:rPr lang="en-GB" dirty="0" err="1"/>
              <a:t>capacités</a:t>
            </a:r>
            <a:r>
              <a:rPr lang="en-GB" dirty="0"/>
              <a:t> du personnel de santé. La session portera sur trois domaines d'action : </a:t>
            </a:r>
          </a:p>
          <a:p>
            <a:pPr lvl="1">
              <a:spcBef>
                <a:spcPts val="1223"/>
              </a:spcBef>
              <a:spcAft>
                <a:spcPts val="611"/>
              </a:spcAft>
              <a:buFont typeface="Arial" pitchFamily="34" charset="0"/>
              <a:buChar char="•"/>
            </a:pPr>
            <a:r>
              <a:rPr lang="en-US" sz="3100" dirty="0"/>
              <a:t> affecter les prestataires de soins de santé appropriés à la prise en charge des femmes survivantes de violence</a:t>
            </a:r>
          </a:p>
          <a:p>
            <a:pPr lvl="1">
              <a:spcBef>
                <a:spcPts val="1223"/>
              </a:spcBef>
              <a:spcAft>
                <a:spcPts val="611"/>
              </a:spcAft>
              <a:buFont typeface="Arial" pitchFamily="34" charset="0"/>
              <a:buChar char="•"/>
            </a:pPr>
            <a:r>
              <a:rPr lang="en-US" sz="3100" dirty="0"/>
              <a:t> former les prestataires de soins de santé à la lutte contre la violence à l'égard des femmes </a:t>
            </a:r>
          </a:p>
          <a:p>
            <a:pPr lvl="1">
              <a:spcBef>
                <a:spcPts val="1223"/>
              </a:spcBef>
              <a:spcAft>
                <a:spcPts val="611"/>
              </a:spcAft>
              <a:buFont typeface="Arial" pitchFamily="34" charset="0"/>
              <a:buChar char="•"/>
            </a:pPr>
            <a:r>
              <a:rPr lang="en-US" sz="3100" dirty="0"/>
              <a:t> fournir un mentorat et une supervision pour soutenir les performances des prestataires. </a:t>
            </a:r>
          </a:p>
        </p:txBody>
      </p:sp>
      <p:sp>
        <p:nvSpPr>
          <p:cNvPr id="4" name="Footer Placeholder 3"/>
          <p:cNvSpPr>
            <a:spLocks noGrp="1"/>
          </p:cNvSpPr>
          <p:nvPr>
            <p:ph type="ftr" sz="quarter" idx="4"/>
          </p:nvPr>
        </p:nvSpPr>
        <p:spPr/>
        <p:txBody>
          <a:bodyPr/>
          <a:lstStyle/>
          <a:p>
            <a:endParaRPr lang="de-DE" dirty="0"/>
          </a:p>
        </p:txBody>
      </p:sp>
      <p:sp>
        <p:nvSpPr>
          <p:cNvPr id="5" name="Slide Number Placeholder 4"/>
          <p:cNvSpPr>
            <a:spLocks noGrp="1"/>
          </p:cNvSpPr>
          <p:nvPr>
            <p:ph type="sldNum" sz="quarter" idx="5"/>
          </p:nvPr>
        </p:nvSpPr>
        <p:spPr/>
        <p:txBody>
          <a:bodyPr/>
          <a:lstStyle/>
          <a:p>
            <a:fld id="{982D55F8-74B9-B944-BD48-CDD90851A098}" type="slidenum">
              <a:rPr lang="de-DE" smtClean="0"/>
              <a:t>5</a:t>
            </a:fld>
            <a:endParaRPr lang="de-DE" dirty="0"/>
          </a:p>
        </p:txBody>
      </p:sp>
    </p:spTree>
    <p:extLst>
      <p:ext uri="{BB962C8B-B14F-4D97-AF65-F5344CB8AC3E}">
        <p14:creationId xmlns:p14="http://schemas.microsoft.com/office/powerpoint/2010/main" val="1329374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La première étape pour améliorer la capacité du personnel consiste à sélectionner les </a:t>
            </a:r>
            <a:r>
              <a:rPr lang="en-US" sz="1200" kern="1200" baseline="0" dirty="0">
                <a:solidFill>
                  <a:schemeClr val="tx1"/>
                </a:solidFill>
                <a:latin typeface="+mn-lt"/>
                <a:ea typeface="+mn-ea"/>
                <a:cs typeface="+mn-cs"/>
              </a:rPr>
              <a:t>membres du personnel appropriés pour accomplir les diverses tâches nécessaires à la prise en charge des femmes survivantes de violence. L’</a:t>
            </a:r>
            <a:r>
              <a:rPr lang="en-US" sz="1200" kern="1200" dirty="0">
                <a:solidFill>
                  <a:schemeClr val="tx1"/>
                </a:solidFill>
                <a:latin typeface="+mn-lt"/>
                <a:ea typeface="+mn-ea"/>
                <a:cs typeface="+mn-cs"/>
              </a:rPr>
              <a:t>outil de travail  4.1 du manuel à l’intention des gestionnaires de santé (pages </a:t>
            </a:r>
            <a:r>
              <a:rPr lang="en-GB" sz="1200" kern="1200" dirty="0">
                <a:solidFill>
                  <a:schemeClr val="tx1"/>
                </a:solidFill>
                <a:latin typeface="+mn-lt"/>
                <a:ea typeface="+mn-ea"/>
                <a:cs typeface="+mn-cs"/>
              </a:rPr>
              <a:t>38-39), </a:t>
            </a:r>
            <a:r>
              <a:rPr lang="en-US" sz="1200" kern="1200" dirty="0">
                <a:solidFill>
                  <a:schemeClr val="tx1"/>
                </a:solidFill>
                <a:latin typeface="+mn-lt"/>
                <a:ea typeface="+mn-ea"/>
                <a:cs typeface="+mn-cs"/>
              </a:rPr>
              <a:t>peut vous aider à attribuer des rôles et des responsabilités pour créer une équipe multidisciplinaire. Plus tard, vous remplirez l’outil de travail 4.1 dans le cadre d'un exercice de groupe.</a:t>
            </a:r>
            <a:br>
              <a:rPr lang="en-US" dirty="0">
                <a:highlight>
                  <a:srgbClr val="FFFF00"/>
                </a:highlight>
              </a:rPr>
            </a:br>
            <a:endParaRPr lang="en-US" dirty="0"/>
          </a:p>
          <a:p>
            <a:r>
              <a:rPr lang="en-US" dirty="0"/>
              <a:t>Un prestataire de soins de santé (infirmière, médecin ou équivalent) formé à la prise en charge et à l'examen des agressions sexuelles en fonction du genre doit être disponible à tout moment du jour et de la nuit (sur place ou sur appel) au niveau du district/de la zone. Vous devrez identifier les membres de votre personnel qui peuvent être affectés et formés à cette fonction. Un système de tableau de service de garde (avec une rémunération appropriée) peut être </a:t>
            </a:r>
            <a:r>
              <a:rPr lang="en-US" sz="1200" kern="1200" dirty="0">
                <a:solidFill>
                  <a:schemeClr val="tx1"/>
                </a:solidFill>
                <a:latin typeface="+mn-lt"/>
                <a:ea typeface="+mn-ea"/>
                <a:cs typeface="+mn-cs"/>
              </a:rPr>
              <a:t>utile. </a:t>
            </a:r>
            <a:br>
              <a:rPr lang="en-US" dirty="0">
                <a:highlight>
                  <a:srgbClr val="FFFF00"/>
                </a:highlight>
              </a:rPr>
            </a:br>
            <a:endParaRPr lang="en-US" dirty="0">
              <a:highlight>
                <a:srgbClr val="FFFF00"/>
              </a:highlight>
            </a:endParaRPr>
          </a:p>
          <a:p>
            <a:r>
              <a:rPr lang="en-US" sz="1200" kern="1200" dirty="0">
                <a:solidFill>
                  <a:schemeClr val="tx1"/>
                </a:solidFill>
                <a:latin typeface="+mn-lt"/>
                <a:ea typeface="+mn-ea"/>
                <a:cs typeface="+mn-cs"/>
              </a:rPr>
              <a:t>Dans certains contextes culturels, il peut être préférable de former du personnel féminin. Toutefois, dans les contextes où cela n'est pas possible, les prestataires de soins de santé masculins doivent être formés pour apporter une prise en charge soucieuse de la dimension du genre et centrée sur la femme, y compris l'identification des femmes survivantes de violence, la prise en charge de première ligne (VIVRE) et la réalisation d'</a:t>
            </a:r>
            <a:r>
              <a:rPr lang="en-US" sz="1200" kern="1200" baseline="0" dirty="0">
                <a:solidFill>
                  <a:schemeClr val="tx1"/>
                </a:solidFill>
                <a:latin typeface="+mn-lt"/>
                <a:ea typeface="+mn-ea"/>
                <a:cs typeface="+mn-cs"/>
              </a:rPr>
              <a:t>examens</a:t>
            </a:r>
            <a:r>
              <a:rPr lang="en-US" sz="1200" kern="1200" dirty="0">
                <a:solidFill>
                  <a:schemeClr val="tx1"/>
                </a:solidFill>
                <a:latin typeface="+mn-lt"/>
                <a:ea typeface="+mn-ea"/>
                <a:cs typeface="+mn-cs"/>
              </a:rPr>
              <a:t>. </a:t>
            </a:r>
          </a:p>
        </p:txBody>
      </p:sp>
      <p:sp>
        <p:nvSpPr>
          <p:cNvPr id="4" name="Footer Placeholder 3"/>
          <p:cNvSpPr>
            <a:spLocks noGrp="1"/>
          </p:cNvSpPr>
          <p:nvPr>
            <p:ph type="ftr" sz="quarter" idx="4"/>
          </p:nvPr>
        </p:nvSpPr>
        <p:spPr/>
        <p:txBody>
          <a:bodyPr/>
          <a:lstStyle/>
          <a:p>
            <a:endParaRPr lang="de-DE" dirty="0"/>
          </a:p>
        </p:txBody>
      </p:sp>
      <p:sp>
        <p:nvSpPr>
          <p:cNvPr id="5" name="Slide Number Placeholder 4"/>
          <p:cNvSpPr>
            <a:spLocks noGrp="1"/>
          </p:cNvSpPr>
          <p:nvPr>
            <p:ph type="sldNum" sz="quarter" idx="5"/>
          </p:nvPr>
        </p:nvSpPr>
        <p:spPr/>
        <p:txBody>
          <a:bodyPr/>
          <a:lstStyle/>
          <a:p>
            <a:fld id="{982D55F8-74B9-B944-BD48-CDD90851A098}" type="slidenum">
              <a:rPr lang="de-DE" smtClean="0"/>
              <a:t>6</a:t>
            </a:fld>
            <a:endParaRPr lang="de-DE" dirty="0"/>
          </a:p>
        </p:txBody>
      </p:sp>
    </p:spTree>
    <p:extLst>
      <p:ext uri="{BB962C8B-B14F-4D97-AF65-F5344CB8AC3E}">
        <p14:creationId xmlns:p14="http://schemas.microsoft.com/office/powerpoint/2010/main" val="3216969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174708" algn="l" defTabSz="914400" rtl="0" eaLnBrk="1" latinLnBrk="0" hangingPunct="1">
              <a:buFont typeface="Arial" pitchFamily="34" charset="0"/>
              <a:buChar char="•"/>
            </a:pPr>
            <a:r>
              <a:rPr lang="en-GB" sz="1200" kern="1200" dirty="0">
                <a:solidFill>
                  <a:schemeClr val="tx1"/>
                </a:solidFill>
                <a:latin typeface="+mn-lt"/>
                <a:ea typeface="+mn-ea"/>
                <a:cs typeface="+mn-cs"/>
              </a:rPr>
              <a:t>Le renforcement des capacités et le changement des attitudes et des pratiques cliniques des prestataires de soins de santé est une entreprise de longue haleine . Elle nécessite des investissements constants et continus. Offrez des possibilités d'apprentissage continu, notamment des examens de cas, des remises à niveau, un mentorat, une supervision et un soutien sur le lieu de travail. </a:t>
            </a:r>
          </a:p>
          <a:p>
            <a:pPr marL="0" indent="-174708" algn="l" defTabSz="914400" rtl="0" eaLnBrk="1" latinLnBrk="0" hangingPunct="1">
              <a:buFont typeface="Arial" pitchFamily="34" charset="0"/>
              <a:buChar char="•"/>
            </a:pPr>
            <a:r>
              <a:rPr lang="en-GB" sz="1200" kern="1200" dirty="0">
                <a:solidFill>
                  <a:schemeClr val="tx1"/>
                </a:solidFill>
                <a:latin typeface="+mn-lt"/>
                <a:ea typeface="+mn-ea"/>
                <a:cs typeface="+mn-cs"/>
              </a:rPr>
              <a:t>Les connaissances de base comprennent des informations sur la prévalence, les conséquences, les facteurs de risque et de protection, les attitudes des prestataires de soins de santé et les recommandations en matière de soins cliniques et de soutien psychologique. </a:t>
            </a:r>
          </a:p>
          <a:p>
            <a:pPr marL="0" indent="-174708" algn="l" defTabSz="914400" rtl="0" eaLnBrk="1" latinLnBrk="0" hangingPunct="1">
              <a:buFont typeface="Arial" pitchFamily="34" charset="0"/>
              <a:buChar char="•"/>
            </a:pPr>
            <a:r>
              <a:rPr lang="en-GB" sz="1200" kern="1200" dirty="0">
                <a:solidFill>
                  <a:schemeClr val="tx1"/>
                </a:solidFill>
                <a:latin typeface="+mn-lt"/>
                <a:ea typeface="+mn-ea"/>
                <a:cs typeface="+mn-cs"/>
              </a:rPr>
              <a:t>Les compétences et les aptitudes doivent inclure non seulement les compétences cliniques, mais aussi la communication interpersonnelle, la sensibilité culturelle et la capacité à promouvoir l'égalité des genres et les droits.</a:t>
            </a:r>
          </a:p>
          <a:p>
            <a:pPr marL="0" marR="0" lvl="0" indent="-174708"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kern="1200" dirty="0">
                <a:solidFill>
                  <a:schemeClr val="tx1"/>
                </a:solidFill>
                <a:latin typeface="+mn-lt"/>
                <a:ea typeface="+mn-ea"/>
                <a:cs typeface="+mn-cs"/>
              </a:rPr>
              <a:t>Veiller à ce que le contenu de la formation reflète les politiques, directives et protocoles nationaux et soit conforme au manuel clinique de l'OMS intitulé</a:t>
            </a:r>
            <a:r>
              <a:rPr lang="fr-FR" b="1" dirty="0"/>
              <a:t> </a:t>
            </a:r>
            <a:r>
              <a:rPr lang="fr-FR" b="0" dirty="0"/>
              <a:t>« Soins de santé pour les femmes survivantes d'actes de violence commis par un partenaire intime ou d'actes de violence sexuelle »</a:t>
            </a:r>
            <a:endParaRPr lang="en-GB" sz="1200" b="0" kern="1200" dirty="0">
              <a:solidFill>
                <a:schemeClr val="tx1"/>
              </a:solidFill>
              <a:latin typeface="+mn-lt"/>
              <a:ea typeface="+mn-ea"/>
              <a:cs typeface="+mn-cs"/>
            </a:endParaRPr>
          </a:p>
          <a:p>
            <a:pPr marL="0" indent="-174708" algn="l" defTabSz="914400" rtl="0" eaLnBrk="1" latinLnBrk="0" hangingPunct="1">
              <a:buFont typeface="Arial" pitchFamily="34" charset="0"/>
              <a:buChar char="•"/>
            </a:pPr>
            <a:r>
              <a:rPr lang="en-GB" sz="1200" b="0" kern="1200" dirty="0">
                <a:solidFill>
                  <a:schemeClr val="tx1"/>
                </a:solidFill>
                <a:latin typeface="+mn-lt"/>
                <a:ea typeface="+mn-ea"/>
                <a:cs typeface="+mn-cs"/>
              </a:rPr>
              <a:t>Les formateurs doivent provenir de plusieurs secteurs, </a:t>
            </a:r>
            <a:r>
              <a:rPr lang="en-GB" sz="1200" kern="1200" dirty="0">
                <a:solidFill>
                  <a:schemeClr val="tx1"/>
                </a:solidFill>
                <a:latin typeface="+mn-lt"/>
                <a:ea typeface="+mn-ea"/>
                <a:cs typeface="+mn-cs"/>
              </a:rPr>
              <a:t>notamment des ONG, des services sociaux (par exemple, les services de protection), de la police et du système judiciaire, de manière à renforcer le référencement et les liens.</a:t>
            </a:r>
          </a:p>
          <a:p>
            <a:pPr marL="0" indent="-174708" algn="l" defTabSz="914400" rtl="0" eaLnBrk="1" latinLnBrk="0" hangingPunct="1">
              <a:buFont typeface="Arial" pitchFamily="34" charset="0"/>
              <a:buChar char="•"/>
            </a:pPr>
            <a:r>
              <a:rPr lang="en-GB" sz="1200" kern="1200" dirty="0">
                <a:solidFill>
                  <a:schemeClr val="tx1"/>
                </a:solidFill>
                <a:latin typeface="+mn-lt"/>
                <a:ea typeface="+mn-ea"/>
                <a:cs typeface="+mn-cs"/>
              </a:rPr>
              <a:t>La formation </a:t>
            </a:r>
            <a:r>
              <a:rPr lang="en-GB" sz="1200" kern="1200" dirty="0" err="1">
                <a:solidFill>
                  <a:schemeClr val="tx1"/>
                </a:solidFill>
                <a:latin typeface="+mn-lt"/>
                <a:ea typeface="+mn-ea"/>
                <a:cs typeface="+mn-cs"/>
              </a:rPr>
              <a:t>multidisciplinaire</a:t>
            </a:r>
            <a:r>
              <a:rPr lang="en-GB" sz="1200" kern="1200" dirty="0">
                <a:solidFill>
                  <a:schemeClr val="tx1"/>
                </a:solidFill>
                <a:latin typeface="+mn-lt"/>
                <a:ea typeface="+mn-ea"/>
                <a:cs typeface="+mn-cs"/>
              </a:rPr>
              <a:t> signifie que les sujets sont pertinents pour tous les groupes professionnels nécessitant une coordination. Les médecins, les infirmières, les conseillers et les travailleurs sociaux peuvent être formés ensemble sur certains sujets. Cette formation peut être suivie de thèmes ou de contenus spécifiques pour des groupes particuliers (par exemple, l'examen physique et la collecte de preuves médico-légales pour les médecins ; l'évaluation et la planification de la sécurité pour les infirmiers, les conseillers et les travailleurs sociaux). Pour certains sujets, comme la collecte de preuves médico-légales en cas d'agression sexuelle, il est important d'organiser une formation conjointe avec les travailleurs de la santé, la police et la justice afin que tout le monde soit d'accord et puisse discuter de la manière d'améliorer la coordination, la chaîne de responsabilité, la documentation et le référencement. </a:t>
            </a:r>
          </a:p>
          <a:p>
            <a:pPr marL="0" indent="-174708" algn="l" defTabSz="914400" rtl="0" eaLnBrk="1" latinLnBrk="0" hangingPunct="1">
              <a:buFont typeface="Arial" pitchFamily="34" charset="0"/>
              <a:buChar char="•"/>
            </a:pPr>
            <a:r>
              <a:rPr lang="en-GB" sz="1200" kern="1200" dirty="0">
                <a:solidFill>
                  <a:schemeClr val="tx1"/>
                </a:solidFill>
                <a:latin typeface="+mn-lt"/>
                <a:ea typeface="+mn-ea"/>
                <a:cs typeface="+mn-cs"/>
              </a:rPr>
              <a:t>Il est important de fournir un soutien pendant et après la formation aux prestataires de soins de santé qui peuvent eux-mêmes être affectés par la violence. Il s'agit notamment de ceux qui ont subi des actes de violence ou en ont été témoins et de ceux qui peuvent en être les auteurs. </a:t>
            </a:r>
          </a:p>
          <a:p>
            <a:endParaRPr lang="en-US" dirty="0"/>
          </a:p>
        </p:txBody>
      </p:sp>
      <p:sp>
        <p:nvSpPr>
          <p:cNvPr id="4" name="Footer Placeholder 3"/>
          <p:cNvSpPr>
            <a:spLocks noGrp="1"/>
          </p:cNvSpPr>
          <p:nvPr>
            <p:ph type="ftr" sz="quarter" idx="4"/>
          </p:nvPr>
        </p:nvSpPr>
        <p:spPr/>
        <p:txBody>
          <a:bodyPr/>
          <a:lstStyle/>
          <a:p>
            <a:endParaRPr lang="de-DE" dirty="0"/>
          </a:p>
        </p:txBody>
      </p:sp>
      <p:sp>
        <p:nvSpPr>
          <p:cNvPr id="5" name="Slide Number Placeholder 4"/>
          <p:cNvSpPr>
            <a:spLocks noGrp="1"/>
          </p:cNvSpPr>
          <p:nvPr>
            <p:ph type="sldNum" sz="quarter" idx="5"/>
          </p:nvPr>
        </p:nvSpPr>
        <p:spPr/>
        <p:txBody>
          <a:bodyPr/>
          <a:lstStyle/>
          <a:p>
            <a:fld id="{982D55F8-74B9-B944-BD48-CDD90851A098}" type="slidenum">
              <a:rPr lang="de-DE" smtClean="0"/>
              <a:t>7</a:t>
            </a:fld>
            <a:endParaRPr lang="de-DE" dirty="0"/>
          </a:p>
        </p:txBody>
      </p:sp>
    </p:spTree>
    <p:extLst>
      <p:ext uri="{BB962C8B-B14F-4D97-AF65-F5344CB8AC3E}">
        <p14:creationId xmlns:p14="http://schemas.microsoft.com/office/powerpoint/2010/main" val="481689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noProof="0" dirty="0">
              <a:highlight>
                <a:srgbClr val="FFFF00"/>
              </a:highlight>
            </a:endParaRPr>
          </a:p>
          <a:p>
            <a:pPr marL="171450" indent="-171450">
              <a:buFont typeface="Arial" panose="020B0604020202020204" pitchFamily="34" charset="0"/>
              <a:buChar char="•"/>
            </a:pPr>
            <a:r>
              <a:rPr lang="fr-FR" noProof="0" dirty="0">
                <a:highlight>
                  <a:srgbClr val="FFFF00"/>
                </a:highlight>
              </a:rPr>
              <a:t>Il est important de s'exprimer publiquement et de faire prendre conscience aux autres que la violence à l'égard des femmes est inacceptable et qu'elle doit être traitée par le secteur de la santé.</a:t>
            </a:r>
          </a:p>
          <a:p>
            <a:pPr marL="171450" indent="-171450">
              <a:buFont typeface="Arial" panose="020B0604020202020204" pitchFamily="34" charset="0"/>
              <a:buChar char="•"/>
            </a:pPr>
            <a:r>
              <a:rPr lang="fr-FR" noProof="0" dirty="0">
                <a:highlight>
                  <a:srgbClr val="FFFF00"/>
                </a:highlight>
              </a:rPr>
              <a:t>Pour favoriser l’engagement du personnel, participez aux formations en tant que gestionnaire afin de montrer l'exemple, et consacrez du temps au personnel pour participer à ces formations. </a:t>
            </a:r>
          </a:p>
          <a:p>
            <a:pPr marL="171450" indent="-171450">
              <a:buFont typeface="Arial" panose="020B0604020202020204" pitchFamily="34" charset="0"/>
              <a:buChar char="•"/>
            </a:pPr>
            <a:r>
              <a:rPr lang="fr-FR" noProof="0" dirty="0">
                <a:highlight>
                  <a:srgbClr val="FFFF00"/>
                </a:highlight>
              </a:rPr>
              <a:t>S'assurer que les protocoles/instructions permanentes et les outils de travail sur la prise en charge de la violence à l’égard des femmes soient disponibles pour tout le personnel et sensibiliser ce dernier à ces documents et outils pendant la formation ainsi qu'après cette dernière, de manière continue.</a:t>
            </a:r>
          </a:p>
          <a:p>
            <a:pPr marL="171450" indent="-171450">
              <a:buFont typeface="Arial" panose="020B0604020202020204" pitchFamily="34" charset="0"/>
              <a:buChar char="•"/>
            </a:pPr>
            <a:r>
              <a:rPr lang="fr-FR" noProof="0" dirty="0">
                <a:highlight>
                  <a:srgbClr val="FFFF00"/>
                </a:highlight>
              </a:rPr>
              <a:t>Allouer des ressources financières et humaines à la formation du personnel.</a:t>
            </a:r>
          </a:p>
          <a:p>
            <a:pPr marL="171450" indent="-171450">
              <a:buFont typeface="Arial" panose="020B0604020202020204" pitchFamily="34" charset="0"/>
              <a:buChar char="•"/>
            </a:pPr>
            <a:r>
              <a:rPr lang="fr-FR" sz="1200" noProof="0" dirty="0">
                <a:solidFill>
                  <a:schemeClr val="tx1"/>
                </a:solidFill>
              </a:rPr>
              <a:t>Le personnel doit être protégé de la violence et du harcèlement au travail par une politique institutionnelle.</a:t>
            </a:r>
          </a:p>
          <a:p>
            <a:pPr marL="171450" indent="-171450">
              <a:buFont typeface="Arial" panose="020B0604020202020204" pitchFamily="34" charset="0"/>
              <a:buChar char="•"/>
            </a:pPr>
            <a:r>
              <a:rPr lang="fr-FR" sz="1200" noProof="0" dirty="0">
                <a:solidFill>
                  <a:schemeClr val="tx1"/>
                </a:solidFill>
              </a:rPr>
              <a:t>La participation aux formations peut être encouragée en facilitant ces activités sur place. </a:t>
            </a:r>
          </a:p>
          <a:p>
            <a:pPr marL="171450" indent="-171450">
              <a:buFont typeface="Arial" panose="020B0604020202020204" pitchFamily="34" charset="0"/>
              <a:buChar char="•"/>
            </a:pPr>
            <a:r>
              <a:rPr lang="fr-FR" sz="1200" b="0" noProof="0" dirty="0">
                <a:solidFill>
                  <a:schemeClr val="tx1"/>
                </a:solidFill>
              </a:rPr>
              <a:t>Saluer </a:t>
            </a:r>
            <a:r>
              <a:rPr lang="fr-FR" sz="1200" noProof="0" dirty="0">
                <a:solidFill>
                  <a:schemeClr val="tx1"/>
                </a:solidFill>
              </a:rPr>
              <a:t>publiquement </a:t>
            </a:r>
            <a:r>
              <a:rPr lang="fr-FR" sz="1200" b="0" noProof="0" dirty="0">
                <a:solidFill>
                  <a:schemeClr val="tx1"/>
                </a:solidFill>
              </a:rPr>
              <a:t>les membres du personnel qui </a:t>
            </a:r>
            <a:r>
              <a:rPr lang="fr-FR" sz="1200" noProof="0" dirty="0">
                <a:solidFill>
                  <a:schemeClr val="tx1"/>
                </a:solidFill>
              </a:rPr>
              <a:t>suivent une formation et exploitent leurs compétences.</a:t>
            </a:r>
          </a:p>
          <a:p>
            <a:pPr marL="171450" indent="-171450">
              <a:buFont typeface="Arial" panose="020B0604020202020204" pitchFamily="34" charset="0"/>
              <a:buChar char="•"/>
            </a:pPr>
            <a:r>
              <a:rPr lang="fr-FR" sz="1200" noProof="0" dirty="0">
                <a:solidFill>
                  <a:schemeClr val="tx1"/>
                </a:solidFill>
              </a:rPr>
              <a:t>Plaider pour que les formations fassent partie de la </a:t>
            </a:r>
            <a:r>
              <a:rPr lang="fr-FR" sz="1200" b="0" noProof="0" dirty="0">
                <a:solidFill>
                  <a:schemeClr val="tx1"/>
                </a:solidFill>
              </a:rPr>
              <a:t>formation médicale continue, y compris les points d'étude, etc. </a:t>
            </a:r>
          </a:p>
        </p:txBody>
      </p:sp>
      <p:sp>
        <p:nvSpPr>
          <p:cNvPr id="4" name="Footer Placeholder 3"/>
          <p:cNvSpPr>
            <a:spLocks noGrp="1"/>
          </p:cNvSpPr>
          <p:nvPr>
            <p:ph type="ftr" sz="quarter" idx="4"/>
          </p:nvPr>
        </p:nvSpPr>
        <p:spPr/>
        <p:txBody>
          <a:bodyPr/>
          <a:lstStyle/>
          <a:p>
            <a:endParaRPr lang="de-DE" dirty="0"/>
          </a:p>
        </p:txBody>
      </p:sp>
      <p:sp>
        <p:nvSpPr>
          <p:cNvPr id="5" name="Slide Number Placeholder 4"/>
          <p:cNvSpPr>
            <a:spLocks noGrp="1"/>
          </p:cNvSpPr>
          <p:nvPr>
            <p:ph type="sldNum" sz="quarter" idx="5"/>
          </p:nvPr>
        </p:nvSpPr>
        <p:spPr/>
        <p:txBody>
          <a:bodyPr/>
          <a:lstStyle/>
          <a:p>
            <a:fld id="{982D55F8-74B9-B944-BD48-CDD90851A098}" type="slidenum">
              <a:rPr lang="de-DE" smtClean="0"/>
              <a:t>8</a:t>
            </a:fld>
            <a:endParaRPr lang="de-DE" dirty="0"/>
          </a:p>
        </p:txBody>
      </p:sp>
    </p:spTree>
    <p:extLst>
      <p:ext uri="{BB962C8B-B14F-4D97-AF65-F5344CB8AC3E}">
        <p14:creationId xmlns:p14="http://schemas.microsoft.com/office/powerpoint/2010/main" val="2120549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noProof="0" dirty="0">
                <a:solidFill>
                  <a:schemeClr val="tx1"/>
                </a:solidFill>
                <a:latin typeface="+mn-lt"/>
                <a:ea typeface="+mn-ea"/>
                <a:cs typeface="+mn-cs"/>
              </a:rPr>
              <a:t>Voici quelques conseils pour élaborer un plan de formation. Plus tard dans cette session, vous ferez un exercice pour développer votre propre plan de formation en remplissant l’outil de travail 4.2.</a:t>
            </a:r>
          </a:p>
          <a:p>
            <a:endParaRPr lang="fr-FR" noProof="0" dirty="0"/>
          </a:p>
        </p:txBody>
      </p:sp>
      <p:sp>
        <p:nvSpPr>
          <p:cNvPr id="4" name="Footer Placeholder 3"/>
          <p:cNvSpPr>
            <a:spLocks noGrp="1"/>
          </p:cNvSpPr>
          <p:nvPr>
            <p:ph type="ftr" sz="quarter" idx="4"/>
          </p:nvPr>
        </p:nvSpPr>
        <p:spPr/>
        <p:txBody>
          <a:bodyPr/>
          <a:lstStyle/>
          <a:p>
            <a:endParaRPr lang="de-DE" dirty="0"/>
          </a:p>
        </p:txBody>
      </p:sp>
      <p:sp>
        <p:nvSpPr>
          <p:cNvPr id="5" name="Slide Number Placeholder 4"/>
          <p:cNvSpPr>
            <a:spLocks noGrp="1"/>
          </p:cNvSpPr>
          <p:nvPr>
            <p:ph type="sldNum" sz="quarter" idx="5"/>
          </p:nvPr>
        </p:nvSpPr>
        <p:spPr/>
        <p:txBody>
          <a:bodyPr/>
          <a:lstStyle/>
          <a:p>
            <a:fld id="{982D55F8-74B9-B944-BD48-CDD90851A098}" type="slidenum">
              <a:rPr lang="de-DE" smtClean="0"/>
              <a:t>9</a:t>
            </a:fld>
            <a:endParaRPr lang="de-DE" dirty="0"/>
          </a:p>
        </p:txBody>
      </p:sp>
    </p:spTree>
    <p:extLst>
      <p:ext uri="{BB962C8B-B14F-4D97-AF65-F5344CB8AC3E}">
        <p14:creationId xmlns:p14="http://schemas.microsoft.com/office/powerpoint/2010/main" val="1551890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buFont typeface="Arial" pitchFamily="34" charset="0"/>
              <a:buChar char="•"/>
            </a:pPr>
            <a:r>
              <a:rPr lang="en-US" sz="1200" kern="1200" dirty="0">
                <a:solidFill>
                  <a:schemeClr val="tx1"/>
                </a:solidFill>
                <a:latin typeface="+mn-lt"/>
                <a:ea typeface="+mn-ea"/>
                <a:cs typeface="+mn-cs"/>
              </a:rPr>
              <a:t> Le mentorat et la supervision soutiennent les </a:t>
            </a:r>
            <a:r>
              <a:rPr lang="en-GB" sz="1200" kern="1200" dirty="0">
                <a:solidFill>
                  <a:schemeClr val="tx1"/>
                </a:solidFill>
                <a:latin typeface="+mn-lt"/>
                <a:ea typeface="+mn-ea"/>
                <a:cs typeface="+mn-cs"/>
              </a:rPr>
              <a:t>prestataires de soins de santé et les motivent </a:t>
            </a:r>
            <a:r>
              <a:rPr lang="en-US" sz="1200" kern="1200" dirty="0">
                <a:solidFill>
                  <a:schemeClr val="tx1"/>
                </a:solidFill>
                <a:latin typeface="+mn-lt"/>
                <a:ea typeface="+mn-ea"/>
                <a:cs typeface="+mn-cs"/>
              </a:rPr>
              <a:t>à fournir des soins de qualité et à appliquer ce qu'ils ont appris.</a:t>
            </a:r>
          </a:p>
          <a:p>
            <a:pPr marL="0" algn="l" defTabSz="914400" rtl="0" eaLnBrk="1" latinLnBrk="0" hangingPunct="1">
              <a:buFont typeface="Arial" pitchFamily="34" charset="0"/>
              <a:buChar char="•"/>
            </a:pPr>
            <a:r>
              <a:rPr lang="en-US" sz="1200" kern="1200" dirty="0">
                <a:solidFill>
                  <a:schemeClr val="tx1"/>
                </a:solidFill>
                <a:latin typeface="+mn-lt"/>
                <a:ea typeface="+mn-ea"/>
                <a:cs typeface="+mn-cs"/>
              </a:rPr>
              <a:t> Le mentorat est un élément clé de l'assurance qualité.</a:t>
            </a:r>
          </a:p>
          <a:p>
            <a:pPr marL="0" algn="l" defTabSz="914400" rtl="0" eaLnBrk="1" latinLnBrk="0" hangingPunct="1">
              <a:buFont typeface="Arial" pitchFamily="34" charset="0"/>
              <a:buChar char="•"/>
            </a:pPr>
            <a:r>
              <a:rPr lang="en-US" sz="1200" kern="1200" dirty="0">
                <a:solidFill>
                  <a:schemeClr val="tx1"/>
                </a:solidFill>
                <a:latin typeface="+mn-lt"/>
                <a:ea typeface="+mn-ea"/>
                <a:cs typeface="+mn-cs"/>
              </a:rPr>
              <a:t> Le mentorat aide les </a:t>
            </a:r>
            <a:r>
              <a:rPr lang="en-GB" sz="1200" kern="1200" dirty="0">
                <a:solidFill>
                  <a:schemeClr val="tx1"/>
                </a:solidFill>
                <a:latin typeface="+mn-lt"/>
                <a:ea typeface="+mn-ea"/>
                <a:cs typeface="+mn-cs"/>
              </a:rPr>
              <a:t>prestataires de soins de santé à </a:t>
            </a:r>
            <a:r>
              <a:rPr lang="en-US" sz="1200" kern="1200" dirty="0">
                <a:solidFill>
                  <a:schemeClr val="tx1"/>
                </a:solidFill>
                <a:latin typeface="+mn-lt"/>
                <a:ea typeface="+mn-ea"/>
                <a:cs typeface="+mn-cs"/>
              </a:rPr>
              <a:t>fixer des objectifs pour leur pratique et à identifier les domaines à améliorer.</a:t>
            </a:r>
          </a:p>
        </p:txBody>
      </p:sp>
      <p:sp>
        <p:nvSpPr>
          <p:cNvPr id="4" name="Footer Placeholder 3"/>
          <p:cNvSpPr>
            <a:spLocks noGrp="1"/>
          </p:cNvSpPr>
          <p:nvPr>
            <p:ph type="ftr" sz="quarter" idx="4"/>
          </p:nvPr>
        </p:nvSpPr>
        <p:spPr/>
        <p:txBody>
          <a:bodyPr/>
          <a:lstStyle/>
          <a:p>
            <a:endParaRPr lang="de-DE" dirty="0"/>
          </a:p>
        </p:txBody>
      </p:sp>
      <p:sp>
        <p:nvSpPr>
          <p:cNvPr id="5" name="Slide Number Placeholder 4"/>
          <p:cNvSpPr>
            <a:spLocks noGrp="1"/>
          </p:cNvSpPr>
          <p:nvPr>
            <p:ph type="sldNum" sz="quarter" idx="5"/>
          </p:nvPr>
        </p:nvSpPr>
        <p:spPr/>
        <p:txBody>
          <a:bodyPr/>
          <a:lstStyle/>
          <a:p>
            <a:fld id="{982D55F8-74B9-B944-BD48-CDD90851A098}" type="slidenum">
              <a:rPr lang="de-DE" smtClean="0"/>
              <a:t>10</a:t>
            </a:fld>
            <a:endParaRPr lang="de-DE" dirty="0"/>
          </a:p>
        </p:txBody>
      </p:sp>
    </p:spTree>
    <p:extLst>
      <p:ext uri="{BB962C8B-B14F-4D97-AF65-F5344CB8AC3E}">
        <p14:creationId xmlns:p14="http://schemas.microsoft.com/office/powerpoint/2010/main" val="2231842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buFont typeface="Arial" pitchFamily="34" charset="0"/>
              <a:buNone/>
            </a:pPr>
            <a:r>
              <a:rPr lang="en-US" sz="1200" kern="1200" dirty="0">
                <a:solidFill>
                  <a:schemeClr val="tx1"/>
                </a:solidFill>
                <a:latin typeface="+mn-lt"/>
                <a:ea typeface="+mn-ea"/>
                <a:cs typeface="+mn-cs"/>
              </a:rPr>
              <a:t>Les superviseurs devraient améliorer les connaissances et les compétences des prestataires de soins de santé, constituer une équipe, utiliser les données pour la prise de décision et trouver des solutions aux problèmes plutôt que de chercher les erreurs. La supervision doit être effectuée régulièrement, avec une communication ouverte, bidirectionnelle, respectueuse et non autoritaire.</a:t>
            </a:r>
          </a:p>
          <a:p>
            <a:pPr marL="0" algn="l" defTabSz="914400" rtl="0" eaLnBrk="1" latinLnBrk="0" hangingPunct="1">
              <a:buFont typeface="Arial" pitchFamily="34" charset="0"/>
              <a:buChar char="•"/>
            </a:pPr>
            <a:endParaRPr lang="en-US" sz="1200" kern="1200" dirty="0">
              <a:solidFill>
                <a:schemeClr val="tx1"/>
              </a:solidFill>
              <a:latin typeface="+mn-lt"/>
              <a:ea typeface="+mn-ea"/>
              <a:cs typeface="+mn-cs"/>
            </a:endParaRPr>
          </a:p>
          <a:p>
            <a:pPr marL="0" algn="l" defTabSz="914400" rtl="0" eaLnBrk="1" latinLnBrk="0" hangingPunct="1">
              <a:buFont typeface="Arial" pitchFamily="34" charset="0"/>
              <a:buNone/>
            </a:pPr>
            <a:r>
              <a:rPr lang="en-US" sz="1200" kern="1200" dirty="0">
                <a:solidFill>
                  <a:schemeClr val="tx1"/>
                </a:solidFill>
                <a:latin typeface="+mn-lt"/>
                <a:ea typeface="+mn-ea"/>
                <a:cs typeface="+mn-cs"/>
              </a:rPr>
              <a:t>Pour mettre en œuvre une supervision efficace, abordez les points suivants :</a:t>
            </a:r>
          </a:p>
          <a:p>
            <a:pPr marL="0" algn="l" defTabSz="914400" rtl="0" eaLnBrk="1" latinLnBrk="0" hangingPunct="1">
              <a:buFont typeface="Arial" pitchFamily="34" charset="0"/>
              <a:buChar char="•"/>
            </a:pPr>
            <a:r>
              <a:rPr lang="en-US" sz="1200" kern="1200" dirty="0">
                <a:solidFill>
                  <a:schemeClr val="tx1"/>
                </a:solidFill>
                <a:latin typeface="+mn-lt"/>
                <a:ea typeface="+mn-ea"/>
                <a:cs typeface="+mn-cs"/>
              </a:rPr>
              <a:t> Établir un système de supervision de soutien en formant les superviseurs et en développant des normes d'assurance de la qualité et des listes de contrôle. </a:t>
            </a:r>
          </a:p>
          <a:p>
            <a:pPr marL="0" algn="l" defTabSz="914400" rtl="0" eaLnBrk="1" latinLnBrk="0" hangingPunct="1">
              <a:buFont typeface="Arial" pitchFamily="34" charset="0"/>
              <a:buChar char="•"/>
            </a:pPr>
            <a:r>
              <a:rPr lang="en-US" sz="1200" kern="1200" dirty="0">
                <a:solidFill>
                  <a:schemeClr val="tx1"/>
                </a:solidFill>
                <a:latin typeface="+mn-lt"/>
                <a:ea typeface="+mn-ea"/>
                <a:cs typeface="+mn-cs"/>
              </a:rPr>
              <a:t> Affecter des ressources à la supervision.</a:t>
            </a:r>
          </a:p>
          <a:p>
            <a:pPr marL="0" algn="l" defTabSz="914400" rtl="0" eaLnBrk="1" latinLnBrk="0" hangingPunct="1">
              <a:buFont typeface="Arial" pitchFamily="34" charset="0"/>
              <a:buChar char="•"/>
            </a:pPr>
            <a:r>
              <a:rPr lang="en-US" sz="1200" kern="1200" dirty="0">
                <a:solidFill>
                  <a:schemeClr val="tx1"/>
                </a:solidFill>
                <a:latin typeface="+mn-lt"/>
                <a:ea typeface="+mn-ea"/>
                <a:cs typeface="+mn-cs"/>
              </a:rPr>
              <a:t> Planifier des visites régulières de supervision en utilisant les données de suivi pour établir des priorités dans les domaines où la supervision est la plus nécessaire, en programmant les supervisions et en effectuant une évaluation des besoins pour savoir qui a été formé et dans quel domaine et quelles compétences doivent être mises à jour.</a:t>
            </a:r>
          </a:p>
          <a:p>
            <a:pPr marL="0" algn="l" defTabSz="914400" rtl="0" eaLnBrk="1" latinLnBrk="0" hangingPunct="1">
              <a:buFont typeface="Arial" pitchFamily="34" charset="0"/>
              <a:buChar char="•"/>
            </a:pPr>
            <a:r>
              <a:rPr lang="en-US" sz="1200" kern="1200" dirty="0">
                <a:solidFill>
                  <a:schemeClr val="tx1"/>
                </a:solidFill>
                <a:latin typeface="+mn-lt"/>
                <a:ea typeface="+mn-ea"/>
                <a:cs typeface="+mn-cs"/>
              </a:rPr>
              <a:t> Effectuer des visites de supervision bienveillantes en examinant les données de suivi du programme, en observant la pratique clinique, en discutant avec les prestataires de soins de santé de la manière de résoudre les problèmes auxquels ils sont confrontés et en remplissant des listes de contrôle de supervision.</a:t>
            </a:r>
          </a:p>
          <a:p>
            <a:pPr marL="0" algn="l" defTabSz="914400" rtl="0" eaLnBrk="1" latinLnBrk="0" hangingPunct="1">
              <a:buFont typeface="Arial" pitchFamily="34" charset="0"/>
              <a:buChar char="•"/>
            </a:pPr>
            <a:r>
              <a:rPr lang="en-US" sz="1200" kern="1200" dirty="0">
                <a:solidFill>
                  <a:schemeClr val="tx1"/>
                </a:solidFill>
                <a:latin typeface="+mn-lt"/>
                <a:ea typeface="+mn-ea"/>
                <a:cs typeface="+mn-cs"/>
              </a:rPr>
              <a:t> Assurer le suivi des actions convenues avec les prestataires de soins de santé par le biais d'un retour d'information et d'un suivi régulier du programme.</a:t>
            </a:r>
          </a:p>
        </p:txBody>
      </p:sp>
      <p:sp>
        <p:nvSpPr>
          <p:cNvPr id="4" name="Footer Placeholder 3"/>
          <p:cNvSpPr>
            <a:spLocks noGrp="1"/>
          </p:cNvSpPr>
          <p:nvPr>
            <p:ph type="ftr" sz="quarter" idx="4"/>
          </p:nvPr>
        </p:nvSpPr>
        <p:spPr/>
        <p:txBody>
          <a:bodyPr/>
          <a:lstStyle/>
          <a:p>
            <a:endParaRPr lang="de-DE" dirty="0"/>
          </a:p>
        </p:txBody>
      </p:sp>
      <p:sp>
        <p:nvSpPr>
          <p:cNvPr id="5" name="Slide Number Placeholder 4"/>
          <p:cNvSpPr>
            <a:spLocks noGrp="1"/>
          </p:cNvSpPr>
          <p:nvPr>
            <p:ph type="sldNum" sz="quarter" idx="5"/>
          </p:nvPr>
        </p:nvSpPr>
        <p:spPr/>
        <p:txBody>
          <a:bodyPr/>
          <a:lstStyle/>
          <a:p>
            <a:fld id="{982D55F8-74B9-B944-BD48-CDD90851A098}" type="slidenum">
              <a:rPr lang="de-DE" smtClean="0"/>
              <a:t>11</a:t>
            </a:fld>
            <a:endParaRPr lang="de-DE" dirty="0"/>
          </a:p>
        </p:txBody>
      </p:sp>
    </p:spTree>
    <p:extLst>
      <p:ext uri="{BB962C8B-B14F-4D97-AF65-F5344CB8AC3E}">
        <p14:creationId xmlns:p14="http://schemas.microsoft.com/office/powerpoint/2010/main" val="46415142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38629" y="1648326"/>
            <a:ext cx="4105671" cy="2387600"/>
          </a:xfrm>
        </p:spPr>
        <p:txBody>
          <a:bodyPr anchor="b">
            <a:noAutofit/>
          </a:bodyPr>
          <a:lstStyle>
            <a:lvl1pPr algn="ctr">
              <a:defRPr sz="5000"/>
            </a:lvl1pPr>
          </a:lstStyle>
          <a:p>
            <a:r>
              <a:rPr lang="en-GB" dirty="0"/>
              <a:t>Supplemental session 15 for health managers:</a:t>
            </a:r>
            <a:endParaRPr lang="en-US" dirty="0"/>
          </a:p>
        </p:txBody>
      </p:sp>
      <p:sp>
        <p:nvSpPr>
          <p:cNvPr id="3" name="Subtitle 2"/>
          <p:cNvSpPr>
            <a:spLocks noGrp="1"/>
          </p:cNvSpPr>
          <p:nvPr>
            <p:ph type="subTitle" idx="1" hasCustomPrompt="1"/>
          </p:nvPr>
        </p:nvSpPr>
        <p:spPr>
          <a:xfrm>
            <a:off x="4838630" y="4149945"/>
            <a:ext cx="4105671" cy="1059729"/>
          </a:xfrm>
        </p:spPr>
        <p:txBody>
          <a:bodyPr>
            <a:normAutofit/>
          </a:bodyPr>
          <a:lstStyle>
            <a:lvl1pPr marL="0" indent="0" algn="ctr">
              <a:buNone/>
              <a:defRPr sz="32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Improving health workforce capacity</a:t>
            </a:r>
            <a:endParaRPr lang="en-US" dirty="0"/>
          </a:p>
        </p:txBody>
      </p:sp>
      <p:sp>
        <p:nvSpPr>
          <p:cNvPr id="6" name="Slide Number Placeholder 5"/>
          <p:cNvSpPr>
            <a:spLocks noGrp="1"/>
          </p:cNvSpPr>
          <p:nvPr>
            <p:ph type="sldNum" sz="quarter" idx="12"/>
          </p:nvPr>
        </p:nvSpPr>
        <p:spPr/>
        <p:txBody>
          <a:bodyPr/>
          <a:lstStyle/>
          <a:p>
            <a:fld id="{2D8ED6E9-3817-564D-8B05-0796ED399B7D}" type="slidenum">
              <a:rPr lang="de-DE" smtClean="0"/>
              <a:t>‹#›</a:t>
            </a:fld>
            <a:endParaRPr lang="de-DE" dirty="0"/>
          </a:p>
        </p:txBody>
      </p:sp>
      <p:pic>
        <p:nvPicPr>
          <p:cNvPr id="13" name="Picture 12" descr="A close up of a logo&#10;&#10;Description automatically generated">
            <a:extLst>
              <a:ext uri="{FF2B5EF4-FFF2-40B4-BE49-F238E27FC236}">
                <a16:creationId xmlns:a16="http://schemas.microsoft.com/office/drawing/2014/main" id="{F86F2F73-BE13-094D-A8C5-BA0477C35207}"/>
              </a:ext>
            </a:extLst>
          </p:cNvPr>
          <p:cNvPicPr>
            <a:picLocks noChangeAspect="1"/>
          </p:cNvPicPr>
          <p:nvPr userDrawn="1"/>
        </p:nvPicPr>
        <p:blipFill rotWithShape="1">
          <a:blip r:embed="rId2">
            <a:alphaModFix amt="59000"/>
            <a:extLst>
              <a:ext uri="{BEBA8EAE-BF5A-486C-A8C5-ECC9F3942E4B}">
                <a14:imgProps xmlns:a14="http://schemas.microsoft.com/office/drawing/2010/main">
                  <a14:imgLayer r:embed="rId3">
                    <a14:imgEffect>
                      <a14:brightnessContrast contrast="45000"/>
                    </a14:imgEffect>
                  </a14:imgLayer>
                </a14:imgProps>
              </a:ext>
            </a:extLst>
          </a:blip>
          <a:srcRect l="3672" t="3524" r="3615" b="13306"/>
          <a:stretch/>
        </p:blipFill>
        <p:spPr>
          <a:xfrm>
            <a:off x="78200" y="76966"/>
            <a:ext cx="4718389" cy="5982716"/>
          </a:xfrm>
          <a:prstGeom prst="rect">
            <a:avLst/>
          </a:prstGeom>
        </p:spPr>
      </p:pic>
    </p:spTree>
    <p:extLst>
      <p:ext uri="{BB962C8B-B14F-4D97-AF65-F5344CB8AC3E}">
        <p14:creationId xmlns:p14="http://schemas.microsoft.com/office/powerpoint/2010/main" val="3022584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p:cNvSpPr>
            <a:spLocks noGrp="1"/>
          </p:cNvSpPr>
          <p:nvPr>
            <p:ph type="sldNum" sz="quarter" idx="12"/>
          </p:nvPr>
        </p:nvSpPr>
        <p:spPr/>
        <p:txBody>
          <a:bodyPr/>
          <a:lstStyle/>
          <a:p>
            <a:fld id="{2D8ED6E9-3817-564D-8B05-0796ED399B7D}" type="slidenum">
              <a:rPr lang="de-DE" smtClean="0"/>
              <a:t>‹#›</a:t>
            </a:fld>
            <a:endParaRPr lang="de-DE" dirty="0"/>
          </a:p>
        </p:txBody>
      </p:sp>
    </p:spTree>
    <p:extLst>
      <p:ext uri="{BB962C8B-B14F-4D97-AF65-F5344CB8AC3E}">
        <p14:creationId xmlns:p14="http://schemas.microsoft.com/office/powerpoint/2010/main" val="972011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p:cNvSpPr>
            <a:spLocks noGrp="1"/>
          </p:cNvSpPr>
          <p:nvPr>
            <p:ph type="sldNum" sz="quarter" idx="12"/>
          </p:nvPr>
        </p:nvSpPr>
        <p:spPr/>
        <p:txBody>
          <a:bodyPr/>
          <a:lstStyle/>
          <a:p>
            <a:fld id="{2D8ED6E9-3817-564D-8B05-0796ED399B7D}" type="slidenum">
              <a:rPr lang="de-DE" smtClean="0"/>
              <a:t>‹#›</a:t>
            </a:fld>
            <a:endParaRPr lang="de-DE" dirty="0"/>
          </a:p>
        </p:txBody>
      </p:sp>
    </p:spTree>
    <p:extLst>
      <p:ext uri="{BB962C8B-B14F-4D97-AF65-F5344CB8AC3E}">
        <p14:creationId xmlns:p14="http://schemas.microsoft.com/office/powerpoint/2010/main" val="3430541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Slide Number Placeholder 5"/>
          <p:cNvSpPr>
            <a:spLocks noGrp="1"/>
          </p:cNvSpPr>
          <p:nvPr>
            <p:ph type="sldNum" sz="quarter" idx="12"/>
          </p:nvPr>
        </p:nvSpPr>
        <p:spPr/>
        <p:txBody>
          <a:bodyPr/>
          <a:lstStyle/>
          <a:p>
            <a:fld id="{2D8ED6E9-3817-564D-8B05-0796ED399B7D}" type="slidenum">
              <a:rPr lang="de-DE" smtClean="0"/>
              <a:t>‹#›</a:t>
            </a:fld>
            <a:endParaRPr lang="de-DE" dirty="0"/>
          </a:p>
        </p:txBody>
      </p:sp>
    </p:spTree>
    <p:extLst>
      <p:ext uri="{BB962C8B-B14F-4D97-AF65-F5344CB8AC3E}">
        <p14:creationId xmlns:p14="http://schemas.microsoft.com/office/powerpoint/2010/main" val="743007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Slide Number Placeholder 5"/>
          <p:cNvSpPr>
            <a:spLocks noGrp="1"/>
          </p:cNvSpPr>
          <p:nvPr>
            <p:ph type="sldNum" sz="quarter" idx="12"/>
          </p:nvPr>
        </p:nvSpPr>
        <p:spPr/>
        <p:txBody>
          <a:bodyPr/>
          <a:lstStyle/>
          <a:p>
            <a:fld id="{2D8ED6E9-3817-564D-8B05-0796ED399B7D}" type="slidenum">
              <a:rPr lang="de-DE" smtClean="0"/>
              <a:t>‹#›</a:t>
            </a:fld>
            <a:endParaRPr lang="de-DE" dirty="0"/>
          </a:p>
        </p:txBody>
      </p:sp>
    </p:spTree>
    <p:extLst>
      <p:ext uri="{BB962C8B-B14F-4D97-AF65-F5344CB8AC3E}">
        <p14:creationId xmlns:p14="http://schemas.microsoft.com/office/powerpoint/2010/main" val="300530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Slide Number Placeholder 5"/>
          <p:cNvSpPr>
            <a:spLocks noGrp="1"/>
          </p:cNvSpPr>
          <p:nvPr>
            <p:ph type="sldNum" sz="quarter" idx="12"/>
          </p:nvPr>
        </p:nvSpPr>
        <p:spPr/>
        <p:txBody>
          <a:bodyPr/>
          <a:lstStyle/>
          <a:p>
            <a:fld id="{2D8ED6E9-3817-564D-8B05-0796ED399B7D}" type="slidenum">
              <a:rPr lang="de-DE" smtClean="0"/>
              <a:t>‹#›</a:t>
            </a:fld>
            <a:endParaRPr lang="de-DE" dirty="0"/>
          </a:p>
        </p:txBody>
      </p:sp>
      <p:sp>
        <p:nvSpPr>
          <p:cNvPr id="4" name="Footer Placeholder 4">
            <a:extLst>
              <a:ext uri="{FF2B5EF4-FFF2-40B4-BE49-F238E27FC236}">
                <a16:creationId xmlns:a16="http://schemas.microsoft.com/office/drawing/2014/main" id="{CCFCE70B-1914-CC94-7D91-42CF64E0CBB2}"/>
              </a:ext>
            </a:extLst>
          </p:cNvPr>
          <p:cNvSpPr txBox="1">
            <a:spLocks/>
          </p:cNvSpPr>
          <p:nvPr userDrawn="1"/>
        </p:nvSpPr>
        <p:spPr>
          <a:xfrm>
            <a:off x="1351722" y="6097450"/>
            <a:ext cx="7163627" cy="656396"/>
          </a:xfrm>
          <a:prstGeom prst="rect">
            <a:avLst/>
          </a:prstGeom>
        </p:spPr>
        <p:txBody>
          <a:bodyPr vert="horz" lIns="91440" tIns="45720" rIns="91440" bIns="45720" rtlCol="0" anchor="ctr"/>
          <a:lstStyle>
            <a:defPPr rtl="0">
              <a:defRPr lang="fr-FR"/>
            </a:defPPr>
            <a:lvl1pPr marL="0" algn="ctr" defTabSz="457200" rtl="0" eaLnBrk="1" latinLnBrk="0" hangingPunct="1">
              <a:defRPr sz="1100" b="1" kern="1200">
                <a:solidFill>
                  <a:srgbClr val="0366B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Prise </a:t>
            </a:r>
            <a:r>
              <a:rPr lang="en-GB" dirty="0" err="1"/>
              <a:t>en</a:t>
            </a:r>
            <a:r>
              <a:rPr lang="en-GB" dirty="0"/>
              <a:t> charge des femmes </a:t>
            </a:r>
            <a:r>
              <a:rPr lang="en-GB" dirty="0" err="1"/>
              <a:t>survivantes</a:t>
            </a:r>
            <a:r>
              <a:rPr lang="en-GB" dirty="0"/>
              <a:t> de violence :</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t>Programme de formation de </a:t>
            </a:r>
            <a:r>
              <a:rPr lang="en-GB" dirty="0" err="1"/>
              <a:t>l'OMS</a:t>
            </a:r>
            <a:r>
              <a:rPr lang="en-GB" dirty="0"/>
              <a:t> </a:t>
            </a:r>
            <a:r>
              <a:rPr lang="en-GB" dirty="0" err="1"/>
              <a:t>à</a:t>
            </a:r>
            <a:r>
              <a:rPr lang="en-GB" dirty="0"/>
              <a:t>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fr" dirty="0">
                <a:solidFill>
                  <a:srgbClr val="F57D22"/>
                </a:solidFill>
              </a:rPr>
              <a:t>Module 15. </a:t>
            </a:r>
            <a:r>
              <a:rPr lang="fr-FR" sz="1100" dirty="0">
                <a:solidFill>
                  <a:srgbClr val="F57D22"/>
                </a:solidFill>
              </a:rPr>
              <a:t>Améliorer les capacités du personnel de santé (module destiné aux gestionnaires de santé)</a:t>
            </a:r>
          </a:p>
        </p:txBody>
      </p:sp>
    </p:spTree>
    <p:extLst>
      <p:ext uri="{BB962C8B-B14F-4D97-AF65-F5344CB8AC3E}">
        <p14:creationId xmlns:p14="http://schemas.microsoft.com/office/powerpoint/2010/main" val="2674689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Slide Number Placeholder 5"/>
          <p:cNvSpPr>
            <a:spLocks noGrp="1"/>
          </p:cNvSpPr>
          <p:nvPr>
            <p:ph type="sldNum" sz="quarter" idx="12"/>
          </p:nvPr>
        </p:nvSpPr>
        <p:spPr/>
        <p:txBody>
          <a:bodyPr/>
          <a:lstStyle/>
          <a:p>
            <a:fld id="{2D8ED6E9-3817-564D-8B05-0796ED399B7D}" type="slidenum">
              <a:rPr lang="de-DE" smtClean="0"/>
              <a:t>‹#›</a:t>
            </a:fld>
            <a:endParaRPr lang="de-DE" dirty="0"/>
          </a:p>
        </p:txBody>
      </p:sp>
      <p:sp>
        <p:nvSpPr>
          <p:cNvPr id="4" name="Footer Placeholder 4">
            <a:extLst>
              <a:ext uri="{FF2B5EF4-FFF2-40B4-BE49-F238E27FC236}">
                <a16:creationId xmlns:a16="http://schemas.microsoft.com/office/drawing/2014/main" id="{EFA69674-46E9-58AB-5371-855917E3D203}"/>
              </a:ext>
            </a:extLst>
          </p:cNvPr>
          <p:cNvSpPr txBox="1">
            <a:spLocks/>
          </p:cNvSpPr>
          <p:nvPr userDrawn="1"/>
        </p:nvSpPr>
        <p:spPr>
          <a:xfrm>
            <a:off x="1351722" y="6097450"/>
            <a:ext cx="7163627" cy="656396"/>
          </a:xfrm>
          <a:prstGeom prst="rect">
            <a:avLst/>
          </a:prstGeom>
        </p:spPr>
        <p:txBody>
          <a:bodyPr vert="horz" lIns="91440" tIns="45720" rIns="91440" bIns="45720" rtlCol="0" anchor="ctr"/>
          <a:lstStyle>
            <a:defPPr rtl="0">
              <a:defRPr lang="fr-FR"/>
            </a:defPPr>
            <a:lvl1pPr marL="0" algn="ctr" defTabSz="457200" rtl="0" eaLnBrk="1" latinLnBrk="0" hangingPunct="1">
              <a:defRPr sz="1100" b="1" kern="1200">
                <a:solidFill>
                  <a:srgbClr val="0366B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Prise </a:t>
            </a:r>
            <a:r>
              <a:rPr lang="en-GB" dirty="0" err="1"/>
              <a:t>en</a:t>
            </a:r>
            <a:r>
              <a:rPr lang="en-GB" dirty="0"/>
              <a:t> charge des femmes </a:t>
            </a:r>
            <a:r>
              <a:rPr lang="en-GB" dirty="0" err="1"/>
              <a:t>survivantes</a:t>
            </a:r>
            <a:r>
              <a:rPr lang="en-GB" dirty="0"/>
              <a:t> de violence :</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t>Programme de formation de </a:t>
            </a:r>
            <a:r>
              <a:rPr lang="en-GB" dirty="0" err="1"/>
              <a:t>l'OMS</a:t>
            </a:r>
            <a:r>
              <a:rPr lang="en-GB" dirty="0"/>
              <a:t> </a:t>
            </a:r>
            <a:r>
              <a:rPr lang="en-GB" dirty="0" err="1"/>
              <a:t>à</a:t>
            </a:r>
            <a:r>
              <a:rPr lang="en-GB" dirty="0"/>
              <a:t>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fr" dirty="0">
                <a:solidFill>
                  <a:srgbClr val="F57D22"/>
                </a:solidFill>
              </a:rPr>
              <a:t>Module 15. </a:t>
            </a:r>
            <a:r>
              <a:rPr lang="fr-FR" sz="1100" dirty="0">
                <a:solidFill>
                  <a:srgbClr val="F57D22"/>
                </a:solidFill>
              </a:rPr>
              <a:t>Améliorer les capacités du personnel de santé (module destiné aux gestionnaires de santé)</a:t>
            </a:r>
          </a:p>
        </p:txBody>
      </p:sp>
    </p:spTree>
    <p:extLst>
      <p:ext uri="{BB962C8B-B14F-4D97-AF65-F5344CB8AC3E}">
        <p14:creationId xmlns:p14="http://schemas.microsoft.com/office/powerpoint/2010/main" val="2742163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Slide Number Placeholder 5"/>
          <p:cNvSpPr>
            <a:spLocks noGrp="1"/>
          </p:cNvSpPr>
          <p:nvPr>
            <p:ph type="sldNum" sz="quarter" idx="12"/>
          </p:nvPr>
        </p:nvSpPr>
        <p:spPr/>
        <p:txBody>
          <a:bodyPr/>
          <a:lstStyle/>
          <a:p>
            <a:fld id="{2D8ED6E9-3817-564D-8B05-0796ED399B7D}" type="slidenum">
              <a:rPr lang="de-DE" smtClean="0"/>
              <a:t>‹#›</a:t>
            </a:fld>
            <a:endParaRPr lang="de-DE" dirty="0"/>
          </a:p>
        </p:txBody>
      </p:sp>
    </p:spTree>
    <p:extLst>
      <p:ext uri="{BB962C8B-B14F-4D97-AF65-F5344CB8AC3E}">
        <p14:creationId xmlns:p14="http://schemas.microsoft.com/office/powerpoint/2010/main" val="3553628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normAutofit/>
          </a:bodyPr>
          <a:lstStyle>
            <a:lvl1pPr marL="0" indent="0" algn="ctr">
              <a:buNone/>
              <a:defRPr sz="3200" b="1">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6" name="Slide Number Placeholder 5"/>
          <p:cNvSpPr>
            <a:spLocks noGrp="1"/>
          </p:cNvSpPr>
          <p:nvPr>
            <p:ph type="sldNum" sz="quarter" idx="12"/>
          </p:nvPr>
        </p:nvSpPr>
        <p:spPr>
          <a:xfrm>
            <a:off x="8135007" y="6356351"/>
            <a:ext cx="380342" cy="365125"/>
          </a:xfrm>
        </p:spPr>
        <p:txBody>
          <a:bodyPr/>
          <a:lstStyle/>
          <a:p>
            <a:fld id="{2D8ED6E9-3817-564D-8B05-0796ED399B7D}" type="slidenum">
              <a:rPr lang="de-DE" smtClean="0"/>
              <a:t>‹#›</a:t>
            </a:fld>
            <a:endParaRPr lang="de-DE" dirty="0"/>
          </a:p>
        </p:txBody>
      </p:sp>
    </p:spTree>
    <p:extLst>
      <p:ext uri="{BB962C8B-B14F-4D97-AF65-F5344CB8AC3E}">
        <p14:creationId xmlns:p14="http://schemas.microsoft.com/office/powerpoint/2010/main" val="209267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Slide Number Placeholder 8"/>
          <p:cNvSpPr>
            <a:spLocks noGrp="1"/>
          </p:cNvSpPr>
          <p:nvPr>
            <p:ph type="sldNum" sz="quarter" idx="12"/>
          </p:nvPr>
        </p:nvSpPr>
        <p:spPr/>
        <p:txBody>
          <a:bodyPr/>
          <a:lstStyle/>
          <a:p>
            <a:fld id="{2D8ED6E9-3817-564D-8B05-0796ED399B7D}" type="slidenum">
              <a:rPr lang="de-DE" smtClean="0"/>
              <a:t>‹#›</a:t>
            </a:fld>
            <a:endParaRPr lang="de-DE" dirty="0"/>
          </a:p>
        </p:txBody>
      </p:sp>
    </p:spTree>
    <p:extLst>
      <p:ext uri="{BB962C8B-B14F-4D97-AF65-F5344CB8AC3E}">
        <p14:creationId xmlns:p14="http://schemas.microsoft.com/office/powerpoint/2010/main" val="2215938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5" name="Slide Number Placeholder 4"/>
          <p:cNvSpPr>
            <a:spLocks noGrp="1"/>
          </p:cNvSpPr>
          <p:nvPr>
            <p:ph type="sldNum" sz="quarter" idx="12"/>
          </p:nvPr>
        </p:nvSpPr>
        <p:spPr/>
        <p:txBody>
          <a:bodyPr/>
          <a:lstStyle/>
          <a:p>
            <a:fld id="{2D8ED6E9-3817-564D-8B05-0796ED399B7D}" type="slidenum">
              <a:rPr lang="de-DE" smtClean="0"/>
              <a:t>‹#›</a:t>
            </a:fld>
            <a:endParaRPr lang="de-DE" dirty="0"/>
          </a:p>
        </p:txBody>
      </p:sp>
    </p:spTree>
    <p:extLst>
      <p:ext uri="{BB962C8B-B14F-4D97-AF65-F5344CB8AC3E}">
        <p14:creationId xmlns:p14="http://schemas.microsoft.com/office/powerpoint/2010/main" val="3240107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5" name="Slide Number Placeholder 4"/>
          <p:cNvSpPr>
            <a:spLocks noGrp="1"/>
          </p:cNvSpPr>
          <p:nvPr>
            <p:ph type="sldNum" sz="quarter" idx="12"/>
          </p:nvPr>
        </p:nvSpPr>
        <p:spPr/>
        <p:txBody>
          <a:bodyPr/>
          <a:lstStyle/>
          <a:p>
            <a:fld id="{2D8ED6E9-3817-564D-8B05-0796ED399B7D}" type="slidenum">
              <a:rPr lang="de-DE" smtClean="0"/>
              <a:t>‹#›</a:t>
            </a:fld>
            <a:endParaRPr lang="de-DE" dirty="0"/>
          </a:p>
        </p:txBody>
      </p:sp>
      <p:sp>
        <p:nvSpPr>
          <p:cNvPr id="8" name="Content Placeholder 7">
            <a:extLst>
              <a:ext uri="{FF2B5EF4-FFF2-40B4-BE49-F238E27FC236}">
                <a16:creationId xmlns:a16="http://schemas.microsoft.com/office/drawing/2014/main" id="{5B49BB81-0B10-E748-A5ED-5CADE043B0AD}"/>
              </a:ext>
            </a:extLst>
          </p:cNvPr>
          <p:cNvSpPr>
            <a:spLocks noGrp="1"/>
          </p:cNvSpPr>
          <p:nvPr>
            <p:ph sz="quarter" idx="13"/>
          </p:nvPr>
        </p:nvSpPr>
        <p:spPr>
          <a:xfrm>
            <a:off x="628650" y="1933575"/>
            <a:ext cx="7886700" cy="39830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Tree>
    <p:extLst>
      <p:ext uri="{BB962C8B-B14F-4D97-AF65-F5344CB8AC3E}">
        <p14:creationId xmlns:p14="http://schemas.microsoft.com/office/powerpoint/2010/main" val="2272193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8ED6E9-3817-564D-8B05-0796ED399B7D}" type="slidenum">
              <a:rPr lang="de-DE" smtClean="0"/>
              <a:t>‹#›</a:t>
            </a:fld>
            <a:endParaRPr lang="de-DE" dirty="0"/>
          </a:p>
        </p:txBody>
      </p:sp>
      <p:sp>
        <p:nvSpPr>
          <p:cNvPr id="2" name="Footer Placeholder 4">
            <a:extLst>
              <a:ext uri="{FF2B5EF4-FFF2-40B4-BE49-F238E27FC236}">
                <a16:creationId xmlns:a16="http://schemas.microsoft.com/office/drawing/2014/main" id="{CD98FA9D-EC57-03DA-5126-834734F722DF}"/>
              </a:ext>
            </a:extLst>
          </p:cNvPr>
          <p:cNvSpPr txBox="1">
            <a:spLocks/>
          </p:cNvSpPr>
          <p:nvPr userDrawn="1"/>
        </p:nvSpPr>
        <p:spPr>
          <a:xfrm>
            <a:off x="1351722" y="6097450"/>
            <a:ext cx="7163627" cy="656396"/>
          </a:xfrm>
          <a:prstGeom prst="rect">
            <a:avLst/>
          </a:prstGeom>
        </p:spPr>
        <p:txBody>
          <a:bodyPr vert="horz" lIns="91440" tIns="45720" rIns="91440" bIns="45720" rtlCol="0" anchor="ctr"/>
          <a:lstStyle>
            <a:defPPr rtl="0">
              <a:defRPr lang="fr-FR"/>
            </a:defPPr>
            <a:lvl1pPr marL="0" algn="ctr" defTabSz="457200" rtl="0" eaLnBrk="1" latinLnBrk="0" hangingPunct="1">
              <a:defRPr sz="1100" b="1" kern="1200">
                <a:solidFill>
                  <a:srgbClr val="0366B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Prise </a:t>
            </a:r>
            <a:r>
              <a:rPr lang="en-GB" dirty="0" err="1"/>
              <a:t>en</a:t>
            </a:r>
            <a:r>
              <a:rPr lang="en-GB" dirty="0"/>
              <a:t> charge des femmes </a:t>
            </a:r>
            <a:r>
              <a:rPr lang="en-GB" dirty="0" err="1"/>
              <a:t>survivantes</a:t>
            </a:r>
            <a:r>
              <a:rPr lang="en-GB" dirty="0"/>
              <a:t> de violence :</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t>Programme de formation de </a:t>
            </a:r>
            <a:r>
              <a:rPr lang="en-GB" dirty="0" err="1"/>
              <a:t>l'OMS</a:t>
            </a:r>
            <a:r>
              <a:rPr lang="en-GB" dirty="0"/>
              <a:t> </a:t>
            </a:r>
            <a:r>
              <a:rPr lang="en-GB" dirty="0" err="1"/>
              <a:t>à</a:t>
            </a:r>
            <a:r>
              <a:rPr lang="en-GB" dirty="0"/>
              <a:t>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fr" dirty="0">
                <a:solidFill>
                  <a:srgbClr val="F57D22"/>
                </a:solidFill>
              </a:rPr>
              <a:t>Module 15. </a:t>
            </a:r>
            <a:r>
              <a:rPr lang="fr-FR" sz="1100" dirty="0">
                <a:solidFill>
                  <a:srgbClr val="F57D22"/>
                </a:solidFill>
              </a:rPr>
              <a:t>Améliorer les capacités du personnel de santé (module destiné aux gestionnaires de santé)</a:t>
            </a:r>
          </a:p>
        </p:txBody>
      </p:sp>
    </p:spTree>
    <p:extLst>
      <p:ext uri="{BB962C8B-B14F-4D97-AF65-F5344CB8AC3E}">
        <p14:creationId xmlns:p14="http://schemas.microsoft.com/office/powerpoint/2010/main" val="3171856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8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Cliquez pour modifier le style du titre principal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Cliquez pour modifier les styles du texte principal</a:t>
            </a:r>
          </a:p>
          <a:p>
            <a:pPr lvl="1"/>
            <a:r>
              <a:rPr lang="en-GB"/>
              <a:t>Deuxième niveau</a:t>
            </a:r>
          </a:p>
          <a:p>
            <a:pPr lvl="2"/>
            <a:r>
              <a:rPr lang="en-GB"/>
              <a:t>Troisième niveau</a:t>
            </a:r>
          </a:p>
          <a:p>
            <a:pPr lvl="3"/>
            <a:r>
              <a:rPr lang="en-GB"/>
              <a:t>Quatrième niveau</a:t>
            </a:r>
          </a:p>
          <a:p>
            <a:pPr lvl="4"/>
            <a:r>
              <a:rPr lang="en-GB"/>
              <a:t>Cinquième niveau</a:t>
            </a:r>
            <a:endParaRPr lang="en-US" dirty="0"/>
          </a:p>
        </p:txBody>
      </p:sp>
      <p:sp>
        <p:nvSpPr>
          <p:cNvPr id="6" name="Slide Number Placeholder 5"/>
          <p:cNvSpPr>
            <a:spLocks noGrp="1"/>
          </p:cNvSpPr>
          <p:nvPr>
            <p:ph type="sldNum" sz="quarter" idx="4"/>
          </p:nvPr>
        </p:nvSpPr>
        <p:spPr>
          <a:xfrm>
            <a:off x="8020382" y="6356351"/>
            <a:ext cx="494967" cy="365125"/>
          </a:xfrm>
          <a:prstGeom prst="rect">
            <a:avLst/>
          </a:prstGeom>
        </p:spPr>
        <p:txBody>
          <a:bodyPr vert="horz" lIns="91440" tIns="45720" rIns="91440" bIns="45720" rtlCol="0" anchor="ctr"/>
          <a:lstStyle>
            <a:lvl1pPr algn="r">
              <a:defRPr sz="1200">
                <a:solidFill>
                  <a:srgbClr val="0366B3"/>
                </a:solidFill>
              </a:defRPr>
            </a:lvl1pPr>
          </a:lstStyle>
          <a:p>
            <a:fld id="{2D8ED6E9-3817-564D-8B05-0796ED399B7D}" type="slidenum">
              <a:rPr lang="de-DE" smtClean="0"/>
              <a:t>‹#›</a:t>
            </a:fld>
            <a:endParaRPr lang="de-DE" dirty="0"/>
          </a:p>
        </p:txBody>
      </p:sp>
    </p:spTree>
    <p:extLst>
      <p:ext uri="{BB962C8B-B14F-4D97-AF65-F5344CB8AC3E}">
        <p14:creationId xmlns:p14="http://schemas.microsoft.com/office/powerpoint/2010/main" val="3078099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4" r:id="rId4"/>
    <p:sldLayoutId id="2147483663" r:id="rId5"/>
    <p:sldLayoutId id="2147483665" r:id="rId6"/>
    <p:sldLayoutId id="2147483666" r:id="rId7"/>
    <p:sldLayoutId id="2147483673" r:id="rId8"/>
    <p:sldLayoutId id="2147483667" r:id="rId9"/>
    <p:sldLayoutId id="2147483668" r:id="rId10"/>
    <p:sldLayoutId id="2147483669" r:id="rId11"/>
    <p:sldLayoutId id="2147483670" r:id="rId12"/>
    <p:sldLayoutId id="2147483671" r:id="rId13"/>
  </p:sldLayoutIdLst>
  <p:hf hdr="0" dt="0"/>
  <p:txStyles>
    <p:titleStyle>
      <a:lvl1pPr algn="ctr" defTabSz="914400" rtl="0" eaLnBrk="1" latinLnBrk="0" hangingPunct="1">
        <a:lnSpc>
          <a:spcPct val="90000"/>
        </a:lnSpc>
        <a:spcBef>
          <a:spcPct val="0"/>
        </a:spcBef>
        <a:buNone/>
        <a:defRPr sz="4400" b="1" kern="1200">
          <a:solidFill>
            <a:srgbClr val="0366B3"/>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eur02.safelinks.protection.outlook.com/?url=https%3A%2F%2Fcreativecommons.org%2Flicenses%2Fby-nc-sa%2F3.0%2Figo%2Fdeed.fr&amp;data=05%7C02%7Cb.mitchell%40greenink.co.uk%7Ce39dfe085c464a99c37008dd0fa64ebf%7C48e68fa5ddb544e19a94778fdbba7219%7C0%7C0%7C638683929193421287%7CUnknown%7CTWFpbGZsb3d8eyJFbXB0eU1hcGkiOnRydWUsIlYiOiIwLjAuMDAwMCIsIlAiOiJXaW4zMiIsIkFOIjoiTWFpbCIsIldUIjoyfQ%3D%3D%7C0%7C%7C%7C&amp;sdata=%2Bt6yRPYwaaZqPLrblMb1y4%2BLdaX6nyNOv7ExJsB466U%3D&amp;reserved=0"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01BC7-8788-4D17-920E-A3F330E56C7E}"/>
              </a:ext>
            </a:extLst>
          </p:cNvPr>
          <p:cNvSpPr>
            <a:spLocks noGrp="1"/>
          </p:cNvSpPr>
          <p:nvPr>
            <p:ph type="ctrTitle"/>
          </p:nvPr>
        </p:nvSpPr>
        <p:spPr>
          <a:xfrm>
            <a:off x="4755501" y="1104406"/>
            <a:ext cx="4028281" cy="877090"/>
          </a:xfrm>
        </p:spPr>
        <p:txBody>
          <a:bodyPr/>
          <a:lstStyle/>
          <a:p>
            <a:r>
              <a:rPr lang="en-GB" sz="5400"/>
              <a:t>Module 15</a:t>
            </a:r>
            <a:endParaRPr lang="en-US" sz="5400" dirty="0"/>
          </a:p>
        </p:txBody>
      </p:sp>
      <p:sp>
        <p:nvSpPr>
          <p:cNvPr id="3" name="Subtitle 2">
            <a:extLst>
              <a:ext uri="{FF2B5EF4-FFF2-40B4-BE49-F238E27FC236}">
                <a16:creationId xmlns:a16="http://schemas.microsoft.com/office/drawing/2014/main" id="{23DB50BB-2990-43B0-AC70-B9911DE3DD2B}"/>
              </a:ext>
            </a:extLst>
          </p:cNvPr>
          <p:cNvSpPr>
            <a:spLocks noGrp="1"/>
          </p:cNvSpPr>
          <p:nvPr>
            <p:ph type="subTitle" idx="1"/>
          </p:nvPr>
        </p:nvSpPr>
        <p:spPr>
          <a:xfrm>
            <a:off x="5061200" y="2008147"/>
            <a:ext cx="3585843" cy="3339106"/>
          </a:xfrm>
        </p:spPr>
        <p:txBody>
          <a:bodyPr>
            <a:noAutofit/>
          </a:bodyPr>
          <a:lstStyle/>
          <a:p>
            <a:r>
              <a:rPr lang="fr-FR" sz="3000" dirty="0"/>
              <a:t>Améliorer les capacités du personnel de santé (module destiné aux gestionnaires de santé)</a:t>
            </a:r>
          </a:p>
        </p:txBody>
      </p:sp>
      <p:grpSp>
        <p:nvGrpSpPr>
          <p:cNvPr id="6" name="Group 5">
            <a:extLst>
              <a:ext uri="{FF2B5EF4-FFF2-40B4-BE49-F238E27FC236}">
                <a16:creationId xmlns:a16="http://schemas.microsoft.com/office/drawing/2014/main" id="{07883868-FCDD-5D6E-32D2-C7A3EFEAE1A0}"/>
              </a:ext>
            </a:extLst>
          </p:cNvPr>
          <p:cNvGrpSpPr/>
          <p:nvPr/>
        </p:nvGrpSpPr>
        <p:grpSpPr>
          <a:xfrm>
            <a:off x="258946" y="104554"/>
            <a:ext cx="3925127" cy="2766237"/>
            <a:chOff x="258946" y="104554"/>
            <a:chExt cx="3925127" cy="2766237"/>
          </a:xfrm>
        </p:grpSpPr>
        <p:sp>
          <p:nvSpPr>
            <p:cNvPr id="7" name="Rectangle 2">
              <a:extLst>
                <a:ext uri="{FF2B5EF4-FFF2-40B4-BE49-F238E27FC236}">
                  <a16:creationId xmlns:a16="http://schemas.microsoft.com/office/drawing/2014/main" id="{E9D322F5-4766-F334-6842-13202C44CDF4}"/>
                </a:ext>
              </a:extLst>
            </p:cNvPr>
            <p:cNvSpPr/>
            <p:nvPr/>
          </p:nvSpPr>
          <p:spPr>
            <a:xfrm>
              <a:off x="258946" y="104554"/>
              <a:ext cx="3823856" cy="2766237"/>
            </a:xfrm>
            <a:custGeom>
              <a:avLst/>
              <a:gdLst>
                <a:gd name="connsiteX0" fmla="*/ 0 w 5168839"/>
                <a:gd name="connsiteY0" fmla="*/ 0 h 2793617"/>
                <a:gd name="connsiteX1" fmla="*/ 5168839 w 5168839"/>
                <a:gd name="connsiteY1" fmla="*/ 0 h 2793617"/>
                <a:gd name="connsiteX2" fmla="*/ 5168839 w 5168839"/>
                <a:gd name="connsiteY2" fmla="*/ 2793617 h 2793617"/>
                <a:gd name="connsiteX3" fmla="*/ 0 w 5168839"/>
                <a:gd name="connsiteY3" fmla="*/ 2793617 h 2793617"/>
                <a:gd name="connsiteX4" fmla="*/ 0 w 5168839"/>
                <a:gd name="connsiteY4" fmla="*/ 0 h 2793617"/>
                <a:gd name="connsiteX0" fmla="*/ 0 w 5168839"/>
                <a:gd name="connsiteY0" fmla="*/ 0 h 2793617"/>
                <a:gd name="connsiteX1" fmla="*/ 5168839 w 5168839"/>
                <a:gd name="connsiteY1" fmla="*/ 0 h 2793617"/>
                <a:gd name="connsiteX2" fmla="*/ 4780421 w 5168839"/>
                <a:gd name="connsiteY2" fmla="*/ 2210990 h 2793617"/>
                <a:gd name="connsiteX3" fmla="*/ 0 w 5168839"/>
                <a:gd name="connsiteY3" fmla="*/ 2793617 h 2793617"/>
                <a:gd name="connsiteX4" fmla="*/ 0 w 5168839"/>
                <a:gd name="connsiteY4" fmla="*/ 0 h 279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8839" h="2793617">
                  <a:moveTo>
                    <a:pt x="0" y="0"/>
                  </a:moveTo>
                  <a:lnTo>
                    <a:pt x="5168839" y="0"/>
                  </a:lnTo>
                  <a:lnTo>
                    <a:pt x="4780421" y="2210990"/>
                  </a:lnTo>
                  <a:lnTo>
                    <a:pt x="0" y="2793617"/>
                  </a:lnTo>
                  <a:lnTo>
                    <a:pt x="0" y="0"/>
                  </a:lnTo>
                  <a:close/>
                </a:path>
              </a:pathLst>
            </a:cu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27AD0BE-A890-BCC7-2CC2-F47FB58CC55F}"/>
                </a:ext>
              </a:extLst>
            </p:cNvPr>
            <p:cNvSpPr txBox="1"/>
            <p:nvPr/>
          </p:nvSpPr>
          <p:spPr>
            <a:xfrm>
              <a:off x="360218" y="398964"/>
              <a:ext cx="3823855" cy="2308324"/>
            </a:xfrm>
            <a:prstGeom prst="rect">
              <a:avLst/>
            </a:prstGeom>
            <a:noFill/>
          </p:spPr>
          <p:txBody>
            <a:bodyPr wrap="square">
              <a:spAutoFit/>
            </a:bodyPr>
            <a:lstStyle/>
            <a:p>
              <a:r>
                <a:rPr lang="fr-FR" sz="2400" b="1" dirty="0">
                  <a:solidFill>
                    <a:schemeClr val="tx1">
                      <a:lumMod val="50000"/>
                      <a:lumOff val="50000"/>
                    </a:schemeClr>
                  </a:solidFill>
                </a:rPr>
                <a:t>Prise en charge des femmes survivantes de violence : Programme de formation </a:t>
              </a:r>
              <a:br>
                <a:rPr lang="fr-FR" sz="2400" b="1" dirty="0">
                  <a:solidFill>
                    <a:schemeClr val="tx1">
                      <a:lumMod val="50000"/>
                      <a:lumOff val="50000"/>
                    </a:schemeClr>
                  </a:solidFill>
                </a:rPr>
              </a:br>
              <a:r>
                <a:rPr lang="fr-FR" sz="2400" b="1" dirty="0">
                  <a:solidFill>
                    <a:schemeClr val="tx1">
                      <a:lumMod val="50000"/>
                      <a:lumOff val="50000"/>
                    </a:schemeClr>
                  </a:solidFill>
                </a:rPr>
                <a:t>de l’OMS à l’intention </a:t>
              </a:r>
              <a:br>
                <a:rPr lang="fr-FR" sz="2400" b="1" dirty="0">
                  <a:solidFill>
                    <a:schemeClr val="tx1">
                      <a:lumMod val="50000"/>
                      <a:lumOff val="50000"/>
                    </a:schemeClr>
                  </a:solidFill>
                </a:rPr>
              </a:br>
              <a:r>
                <a:rPr lang="fr-FR" sz="2400" b="1" dirty="0">
                  <a:solidFill>
                    <a:schemeClr val="tx1">
                      <a:lumMod val="50000"/>
                      <a:lumOff val="50000"/>
                    </a:schemeClr>
                  </a:solidFill>
                </a:rPr>
                <a:t>des prestataires de soins </a:t>
              </a:r>
              <a:br>
                <a:rPr lang="fr-FR" sz="2400" b="1" dirty="0">
                  <a:solidFill>
                    <a:schemeClr val="tx1">
                      <a:lumMod val="50000"/>
                      <a:lumOff val="50000"/>
                    </a:schemeClr>
                  </a:solidFill>
                </a:rPr>
              </a:br>
              <a:r>
                <a:rPr lang="fr-FR" sz="2400" b="1" dirty="0">
                  <a:solidFill>
                    <a:schemeClr val="tx1">
                      <a:lumMod val="50000"/>
                      <a:lumOff val="50000"/>
                    </a:schemeClr>
                  </a:solidFill>
                </a:rPr>
                <a:t>de santé</a:t>
              </a:r>
            </a:p>
          </p:txBody>
        </p:sp>
      </p:grpSp>
      <p:pic>
        <p:nvPicPr>
          <p:cNvPr id="5" name="Picture 2" descr="WHO-FR-C-H_th">
            <a:extLst>
              <a:ext uri="{FF2B5EF4-FFF2-40B4-BE49-F238E27FC236}">
                <a16:creationId xmlns:a16="http://schemas.microsoft.com/office/drawing/2014/main" id="{DDEC0110-D250-B83D-C9AF-1BCB948F58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8528" y="6082391"/>
            <a:ext cx="2127183" cy="600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8638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DAB478-6DEC-45AD-A34A-9B1751519F09}"/>
              </a:ext>
            </a:extLst>
          </p:cNvPr>
          <p:cNvSpPr>
            <a:spLocks noGrp="1"/>
          </p:cNvSpPr>
          <p:nvPr>
            <p:ph type="sldNum" sz="quarter" idx="12"/>
          </p:nvPr>
        </p:nvSpPr>
        <p:spPr/>
        <p:txBody>
          <a:bodyPr/>
          <a:lstStyle/>
          <a:p>
            <a:fld id="{2D8ED6E9-3817-564D-8B05-0796ED399B7D}" type="slidenum">
              <a:rPr lang="de-DE" smtClean="0"/>
              <a:t>10</a:t>
            </a:fld>
            <a:endParaRPr lang="de-DE" dirty="0"/>
          </a:p>
        </p:txBody>
      </p:sp>
      <p:sp>
        <p:nvSpPr>
          <p:cNvPr id="6" name="Title 1">
            <a:extLst>
              <a:ext uri="{FF2B5EF4-FFF2-40B4-BE49-F238E27FC236}">
                <a16:creationId xmlns:a16="http://schemas.microsoft.com/office/drawing/2014/main" id="{053DF4C6-A06D-4D6A-A723-1550C19E1C3C}"/>
              </a:ext>
            </a:extLst>
          </p:cNvPr>
          <p:cNvSpPr txBox="1">
            <a:spLocks/>
          </p:cNvSpPr>
          <p:nvPr/>
        </p:nvSpPr>
        <p:spPr>
          <a:xfrm>
            <a:off x="0" y="146207"/>
            <a:ext cx="9018240" cy="10212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4000" b="1" i="0" u="none" strike="noStrike" kern="1200" cap="none" spc="0" normalizeH="0" baseline="0" noProof="0" dirty="0">
                <a:ln>
                  <a:noFill/>
                </a:ln>
                <a:solidFill>
                  <a:srgbClr val="4F81BD"/>
                </a:solidFill>
                <a:effectLst/>
                <a:uLnTx/>
                <a:uFillTx/>
                <a:latin typeface="Calibri"/>
                <a:ea typeface="+mj-ea"/>
                <a:cs typeface="+mj-cs"/>
              </a:rPr>
              <a:t>Mentorat et supervision</a:t>
            </a:r>
          </a:p>
        </p:txBody>
      </p:sp>
      <p:sp>
        <p:nvSpPr>
          <p:cNvPr id="7" name="Subtitle 2">
            <a:extLst>
              <a:ext uri="{FF2B5EF4-FFF2-40B4-BE49-F238E27FC236}">
                <a16:creationId xmlns:a16="http://schemas.microsoft.com/office/drawing/2014/main" id="{D34F27A1-2076-437A-97FF-9ABB0D47240A}"/>
              </a:ext>
            </a:extLst>
          </p:cNvPr>
          <p:cNvSpPr txBox="1">
            <a:spLocks/>
          </p:cNvSpPr>
          <p:nvPr/>
        </p:nvSpPr>
        <p:spPr>
          <a:xfrm>
            <a:off x="306903" y="1423448"/>
            <a:ext cx="8530194" cy="4462365"/>
          </a:xfrm>
          <a:prstGeom prst="rect">
            <a:avLst/>
          </a:prstGeom>
        </p:spPr>
        <p:txBody>
          <a:bodyPr vert="horz" lIns="90000" tIns="45720" rIns="91440" bIns="45720" rtlCol="0" anchor="t">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fr-FR" sz="2400" b="1" i="0" u="none" strike="noStrike" kern="1200" cap="none" spc="0" normalizeH="0" baseline="0" dirty="0">
                <a:ln>
                  <a:noFill/>
                </a:ln>
                <a:solidFill>
                  <a:srgbClr val="4F81BD"/>
                </a:solidFill>
                <a:effectLst/>
                <a:uLnTx/>
                <a:uFillTx/>
                <a:latin typeface="Calibri"/>
                <a:ea typeface="+mn-ea"/>
                <a:cs typeface="+mn-cs"/>
              </a:rPr>
              <a:t>Le mentorat... </a:t>
            </a:r>
          </a:p>
          <a:p>
            <a:pPr marL="0" marR="0" lvl="0"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fr-FR" sz="2200" b="0" i="0" u="none" strike="noStrike" kern="1200" cap="none" spc="0" normalizeH="0" baseline="0" dirty="0">
                <a:ln>
                  <a:noFill/>
                </a:ln>
                <a:solidFill>
                  <a:prstClr val="black"/>
                </a:solidFill>
                <a:effectLst/>
                <a:uLnTx/>
                <a:uFillTx/>
                <a:latin typeface="Calibri"/>
                <a:ea typeface="+mn-ea"/>
                <a:cs typeface="+mn-cs"/>
              </a:rPr>
              <a:t>... </a:t>
            </a:r>
            <a:r>
              <a:rPr kumimoji="0" lang="fr-FR" sz="2200" b="0" i="0" u="none" strike="noStrike" kern="1200" cap="none" spc="0" normalizeH="0" baseline="0" dirty="0">
                <a:ln>
                  <a:noFill/>
                </a:ln>
                <a:solidFill>
                  <a:prstClr val="black"/>
                </a:solidFill>
                <a:effectLst/>
                <a:uLnTx/>
                <a:uFillTx/>
                <a:ea typeface="+mn-ea"/>
                <a:cs typeface="+mn-cs"/>
              </a:rPr>
              <a:t>par des </a:t>
            </a:r>
            <a:r>
              <a:rPr kumimoji="0" lang="fr-FR" sz="2200" b="1" i="0" u="none" strike="noStrike" kern="1200" cap="none" spc="0" normalizeH="0" baseline="0" dirty="0">
                <a:ln>
                  <a:noFill/>
                </a:ln>
                <a:solidFill>
                  <a:prstClr val="black"/>
                </a:solidFill>
                <a:effectLst/>
                <a:uLnTx/>
                <a:uFillTx/>
                <a:ea typeface="+mn-ea"/>
                <a:cs typeface="+mn-cs"/>
              </a:rPr>
              <a:t>prestataires de soins de santé </a:t>
            </a:r>
            <a:r>
              <a:rPr kumimoji="0" lang="fr-FR" sz="2200" b="1" i="0" u="none" strike="noStrike" kern="1200" cap="none" spc="0" normalizeH="0" baseline="0" dirty="0">
                <a:ln>
                  <a:noFill/>
                </a:ln>
                <a:solidFill>
                  <a:schemeClr val="tx1"/>
                </a:solidFill>
                <a:effectLst/>
                <a:uLnTx/>
                <a:uFillTx/>
                <a:ea typeface="+mn-ea"/>
                <a:cs typeface="+mn-cs"/>
              </a:rPr>
              <a:t>expérimenté</a:t>
            </a:r>
            <a:r>
              <a:rPr lang="en-GB" sz="2200" b="1" dirty="0">
                <a:solidFill>
                  <a:schemeClr val="tx1"/>
                </a:solidFill>
                <a:effectLst/>
                <a:ea typeface="Times New Roman" panose="02020603050405020304" pitchFamily="18" charset="0"/>
                <a:cs typeface="Times New Roman" panose="02020603050405020304" pitchFamily="18" charset="0"/>
              </a:rPr>
              <a:t>·e·</a:t>
            </a:r>
            <a:r>
              <a:rPr kumimoji="0" lang="fr-FR" sz="2200" b="1" i="0" u="none" strike="noStrike" kern="1200" cap="none" spc="0" normalizeH="0" baseline="0" dirty="0">
                <a:ln>
                  <a:noFill/>
                </a:ln>
                <a:solidFill>
                  <a:schemeClr val="tx1"/>
                </a:solidFill>
                <a:effectLst/>
                <a:uLnTx/>
                <a:uFillTx/>
                <a:ea typeface="+mn-ea"/>
                <a:cs typeface="+mn-cs"/>
              </a:rPr>
              <a:t>s </a:t>
            </a:r>
            <a:r>
              <a:rPr kumimoji="0" lang="fr-FR" sz="2200" b="0" i="0" u="none" strike="noStrike" kern="1200" cap="none" spc="0" normalizeH="0" baseline="0" dirty="0">
                <a:ln>
                  <a:noFill/>
                </a:ln>
                <a:solidFill>
                  <a:prstClr val="black"/>
                </a:solidFill>
                <a:effectLst/>
                <a:uLnTx/>
                <a:uFillTx/>
                <a:ea typeface="+mn-ea"/>
                <a:cs typeface="+mn-cs"/>
              </a:rPr>
              <a:t>qui établissent des relations de soutien, répondent aux questions, examinent les cas cliniques, fournissent un retour d'information constructif</a:t>
            </a:r>
            <a:r>
              <a:rPr lang="fr-FR" sz="2200" dirty="0">
                <a:solidFill>
                  <a:prstClr val="black"/>
                </a:solidFill>
              </a:rPr>
              <a:t>…</a:t>
            </a:r>
            <a:endParaRPr kumimoji="0" lang="fr-FR" sz="2200" b="0" i="0" u="none" strike="noStrike" kern="1200" cap="none" spc="0" normalizeH="0" baseline="0" dirty="0">
              <a:ln>
                <a:noFill/>
              </a:ln>
              <a:solidFill>
                <a:prstClr val="black"/>
              </a:solidFill>
              <a:effectLst/>
              <a:uLnTx/>
              <a:uFillTx/>
              <a:ea typeface="+mn-ea"/>
              <a:cs typeface="+mn-cs"/>
            </a:endParaRPr>
          </a:p>
          <a:p>
            <a:pPr marL="340995" marR="0" lvl="1" indent="-340995"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fr-FR" sz="2200" b="0" i="0" u="none" strike="noStrike" kern="1200" cap="none" spc="0" normalizeH="0" baseline="0" dirty="0">
                <a:ln>
                  <a:noFill/>
                </a:ln>
                <a:solidFill>
                  <a:prstClr val="black"/>
                </a:solidFill>
                <a:effectLst/>
                <a:uLnTx/>
                <a:uFillTx/>
                <a:ea typeface="+mn-ea"/>
                <a:cs typeface="+mn-cs"/>
              </a:rPr>
              <a:t>aide les prestataires à </a:t>
            </a:r>
            <a:r>
              <a:rPr kumimoji="0" lang="fr-FR" sz="2200" b="1" i="0" u="none" strike="noStrike" kern="1200" cap="none" spc="0" normalizeH="0" baseline="0" dirty="0">
                <a:ln>
                  <a:noFill/>
                </a:ln>
                <a:solidFill>
                  <a:prstClr val="black"/>
                </a:solidFill>
                <a:effectLst/>
                <a:uLnTx/>
                <a:uFillTx/>
                <a:ea typeface="+mn-ea"/>
                <a:cs typeface="+mn-cs"/>
              </a:rPr>
              <a:t>réfléchir </a:t>
            </a:r>
            <a:r>
              <a:rPr kumimoji="0" lang="fr-FR" sz="2200" b="0" i="0" u="none" strike="noStrike" kern="1200" cap="none" spc="0" normalizeH="0" baseline="0" dirty="0">
                <a:ln>
                  <a:noFill/>
                </a:ln>
                <a:solidFill>
                  <a:prstClr val="black"/>
                </a:solidFill>
                <a:effectLst/>
                <a:uLnTx/>
                <a:uFillTx/>
                <a:ea typeface="+mn-ea"/>
                <a:cs typeface="+mn-cs"/>
              </a:rPr>
              <a:t>à leurs attitudes, comportements et croyances.</a:t>
            </a:r>
            <a:endParaRPr lang="fr-FR" sz="2200" b="0" i="0" u="none" strike="noStrike" kern="1200" cap="none" spc="0" normalizeH="0" baseline="0" dirty="0">
              <a:ln>
                <a:noFill/>
              </a:ln>
              <a:solidFill>
                <a:prstClr val="black"/>
              </a:solidFill>
              <a:effectLst/>
              <a:uLnTx/>
              <a:uFillTx/>
              <a:ea typeface="Calibri" panose="020F0502020204030204"/>
              <a:cs typeface="Calibri" panose="020F0502020204030204"/>
            </a:endParaRPr>
          </a:p>
          <a:p>
            <a:pPr marL="340995" marR="0" lvl="1" indent="-340995"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fr-FR" sz="2200" b="0" i="0" u="none" strike="noStrike" kern="1200" cap="none" spc="0" normalizeH="0" baseline="0" dirty="0">
                <a:ln>
                  <a:noFill/>
                </a:ln>
                <a:solidFill>
                  <a:prstClr val="black"/>
                </a:solidFill>
                <a:effectLst/>
                <a:uLnTx/>
                <a:uFillTx/>
                <a:ea typeface="+mn-ea"/>
                <a:cs typeface="+mn-cs"/>
              </a:rPr>
              <a:t>soutient les prestataires </a:t>
            </a:r>
            <a:r>
              <a:rPr lang="fr-FR" sz="2200" b="1" dirty="0">
                <a:solidFill>
                  <a:schemeClr val="tx1"/>
                </a:solidFill>
              </a:rPr>
              <a:t>survivant</a:t>
            </a:r>
            <a:r>
              <a:rPr lang="en-GB" sz="2200" b="1" dirty="0">
                <a:solidFill>
                  <a:schemeClr val="tx1"/>
                </a:solidFill>
                <a:effectLst/>
                <a:ea typeface="Times New Roman" panose="02020603050405020304" pitchFamily="18" charset="0"/>
                <a:cs typeface="Times New Roman" panose="02020603050405020304" pitchFamily="18" charset="0"/>
              </a:rPr>
              <a:t>·e·</a:t>
            </a:r>
            <a:r>
              <a:rPr lang="fr-FR" sz="2200" b="1" dirty="0">
                <a:solidFill>
                  <a:schemeClr val="tx1"/>
                </a:solidFill>
              </a:rPr>
              <a:t>s</a:t>
            </a:r>
            <a:r>
              <a:rPr kumimoji="0" lang="fr-FR" sz="2200" b="1" i="0" u="none" strike="noStrike" kern="1200" cap="none" spc="0" normalizeH="0" baseline="0" dirty="0">
                <a:ln>
                  <a:noFill/>
                </a:ln>
                <a:solidFill>
                  <a:schemeClr val="tx1"/>
                </a:solidFill>
                <a:effectLst/>
                <a:uLnTx/>
                <a:uFillTx/>
                <a:ea typeface="+mn-ea"/>
                <a:cs typeface="+mn-cs"/>
              </a:rPr>
              <a:t> de violence </a:t>
            </a:r>
            <a:r>
              <a:rPr kumimoji="0" lang="fr-FR" sz="2200" b="0" i="0" u="none" strike="noStrike" kern="1200" cap="none" spc="0" normalizeH="0" baseline="0" dirty="0">
                <a:ln>
                  <a:noFill/>
                </a:ln>
                <a:solidFill>
                  <a:schemeClr val="tx1"/>
                </a:solidFill>
                <a:effectLst/>
                <a:uLnTx/>
                <a:uFillTx/>
                <a:ea typeface="+mn-ea"/>
                <a:cs typeface="+mn-cs"/>
              </a:rPr>
              <a:t>et/ou qui vivent </a:t>
            </a:r>
            <a:r>
              <a:rPr kumimoji="0" lang="fr-FR" sz="2200" b="1" i="0" u="none" strike="noStrike" kern="1200" cap="none" spc="0" normalizeH="0" baseline="0" dirty="0">
                <a:ln>
                  <a:noFill/>
                </a:ln>
                <a:solidFill>
                  <a:schemeClr val="tx1"/>
                </a:solidFill>
                <a:effectLst/>
                <a:uLnTx/>
                <a:uFillTx/>
                <a:ea typeface="+mn-ea"/>
                <a:cs typeface="+mn-cs"/>
              </a:rPr>
              <a:t>un traumatisme ou un épuisement professionnel/burnout.</a:t>
            </a:r>
            <a:endParaRPr lang="fr-FR" sz="2200" b="1" i="0" u="none" strike="noStrike" kern="1200" cap="none" spc="0" normalizeH="0" baseline="0" dirty="0">
              <a:ln>
                <a:noFill/>
              </a:ln>
              <a:solidFill>
                <a:schemeClr val="tx1"/>
              </a:solidFill>
              <a:effectLst/>
              <a:uLnTx/>
              <a:uFillTx/>
              <a:ea typeface="Calibri"/>
              <a:cs typeface="Calibri"/>
            </a:endParaRPr>
          </a:p>
          <a:p>
            <a:pPr marL="340995" marR="0" lvl="1" indent="-340995"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fr-FR" sz="2200" b="1" i="0" u="none" strike="noStrike" kern="1200" cap="none" spc="0" normalizeH="0" baseline="0" dirty="0">
                <a:ln>
                  <a:noFill/>
                </a:ln>
                <a:solidFill>
                  <a:prstClr val="black"/>
                </a:solidFill>
                <a:effectLst/>
                <a:uLnTx/>
                <a:uFillTx/>
                <a:ea typeface="+mn-ea"/>
                <a:cs typeface="+mn-cs"/>
              </a:rPr>
              <a:t>modélise les compétences</a:t>
            </a:r>
            <a:r>
              <a:rPr kumimoji="0" lang="fr-FR" sz="2200" b="0" i="0" u="none" strike="noStrike" kern="1200" cap="none" spc="0" normalizeH="0" baseline="0" dirty="0">
                <a:ln>
                  <a:noFill/>
                </a:ln>
                <a:solidFill>
                  <a:prstClr val="black"/>
                </a:solidFill>
                <a:effectLst/>
                <a:uLnTx/>
                <a:uFillTx/>
                <a:ea typeface="+mn-ea"/>
                <a:cs typeface="+mn-cs"/>
              </a:rPr>
              <a:t>, y compris en communication, dans le cadre des soins de santé.</a:t>
            </a:r>
            <a:endParaRPr lang="fr-FR" sz="2200" b="0" i="0" u="none" strike="noStrike" kern="1200" cap="none" spc="0" normalizeH="0" baseline="0" dirty="0">
              <a:ln>
                <a:noFill/>
              </a:ln>
              <a:solidFill>
                <a:prstClr val="black"/>
              </a:solidFill>
              <a:effectLst/>
              <a:uLnTx/>
              <a:uFillTx/>
              <a:ea typeface="Calibri" panose="020F0502020204030204"/>
              <a:cs typeface="Calibri" panose="020F0502020204030204"/>
            </a:endParaRPr>
          </a:p>
          <a:p>
            <a:pPr marL="1371600" marR="0" lvl="2" indent="-457200" algn="l" defTabSz="914400" rtl="0" eaLnBrk="1" fontAlgn="auto" latinLnBrk="0" hangingPunct="1">
              <a:lnSpc>
                <a:spcPct val="100000"/>
              </a:lnSpc>
              <a:spcBef>
                <a:spcPts val="1200"/>
              </a:spcBef>
              <a:spcAft>
                <a:spcPts val="600"/>
              </a:spcAft>
              <a:buClrTx/>
              <a:buSzTx/>
              <a:buFont typeface="Wingdings" panose="05000000000000000000" pitchFamily="2" charset="2"/>
              <a:buChar char="Ø"/>
              <a:tabLst/>
              <a:defRPr/>
            </a:pPr>
            <a:endParaRPr kumimoji="0" lang="fr-FR" sz="2800" b="0" i="0" u="none" strike="noStrike" kern="1200" cap="none" spc="0" normalizeH="0" baseline="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234589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409ADD-7BD2-46DA-AD05-2900EF1369DA}"/>
              </a:ext>
            </a:extLst>
          </p:cNvPr>
          <p:cNvSpPr>
            <a:spLocks noGrp="1"/>
          </p:cNvSpPr>
          <p:nvPr>
            <p:ph type="sldNum" sz="quarter" idx="12"/>
          </p:nvPr>
        </p:nvSpPr>
        <p:spPr/>
        <p:txBody>
          <a:bodyPr/>
          <a:lstStyle/>
          <a:p>
            <a:fld id="{2D8ED6E9-3817-564D-8B05-0796ED399B7D}" type="slidenum">
              <a:rPr lang="de-DE" smtClean="0"/>
              <a:t>11</a:t>
            </a:fld>
            <a:endParaRPr lang="de-DE" dirty="0"/>
          </a:p>
        </p:txBody>
      </p:sp>
      <p:sp>
        <p:nvSpPr>
          <p:cNvPr id="7" name="Subtitle 2">
            <a:extLst>
              <a:ext uri="{FF2B5EF4-FFF2-40B4-BE49-F238E27FC236}">
                <a16:creationId xmlns:a16="http://schemas.microsoft.com/office/drawing/2014/main" id="{B219A3EE-9FA1-4833-8E20-A2AF9C231810}"/>
              </a:ext>
            </a:extLst>
          </p:cNvPr>
          <p:cNvSpPr txBox="1">
            <a:spLocks/>
          </p:cNvSpPr>
          <p:nvPr/>
        </p:nvSpPr>
        <p:spPr>
          <a:xfrm>
            <a:off x="202968" y="1308370"/>
            <a:ext cx="8703525" cy="4032448"/>
          </a:xfrm>
          <a:prstGeom prst="rect">
            <a:avLst/>
          </a:prstGeom>
        </p:spPr>
        <p:txBody>
          <a:bodyPr vert="horz" lIns="9000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4F81BD"/>
                </a:solidFill>
                <a:effectLst/>
                <a:uLnTx/>
                <a:uFillTx/>
                <a:latin typeface="Calibri"/>
                <a:ea typeface="+mn-ea"/>
                <a:cs typeface="+mn-cs"/>
              </a:rPr>
              <a:t>Une supervision bienveillante...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200" b="0" i="0" u="none" strike="noStrike" kern="1200" cap="none" spc="0" normalizeH="0" baseline="0" noProof="0" dirty="0">
                <a:ln>
                  <a:noFill/>
                </a:ln>
                <a:solidFill>
                  <a:prstClr val="black"/>
                </a:solidFill>
                <a:effectLst/>
                <a:uLnTx/>
                <a:uFillTx/>
                <a:latin typeface="Calibri"/>
                <a:ea typeface="+mn-ea"/>
                <a:cs typeface="+mn-cs"/>
              </a:rPr>
              <a:t>... par les responsables des services de santé pour s'assurer que les nouvelles compétences sont </a:t>
            </a:r>
            <a:r>
              <a:rPr kumimoji="0" lang="en-GB" sz="2200" b="0" i="0" u="none" strike="noStrike" kern="1200" cap="none" spc="0" normalizeH="0" baseline="0" noProof="0" dirty="0" err="1">
                <a:ln>
                  <a:noFill/>
                </a:ln>
                <a:solidFill>
                  <a:prstClr val="black"/>
                </a:solidFill>
                <a:effectLst/>
                <a:uLnTx/>
                <a:uFillTx/>
                <a:latin typeface="Calibri"/>
                <a:ea typeface="+mn-ea"/>
                <a:cs typeface="+mn-cs"/>
              </a:rPr>
              <a:t>appliquées</a:t>
            </a:r>
            <a:r>
              <a:rPr kumimoji="0" lang="en-GB" sz="2200" b="0" i="0" u="none" strike="noStrike" kern="1200" cap="none" spc="0" normalizeH="0" baseline="0" noProof="0" dirty="0">
                <a:ln>
                  <a:noFill/>
                </a:ln>
                <a:solidFill>
                  <a:prstClr val="black"/>
                </a:solidFill>
                <a:effectLst/>
                <a:uLnTx/>
                <a:uFillTx/>
                <a:latin typeface="Calibri"/>
                <a:ea typeface="+mn-ea"/>
                <a:cs typeface="+mn-cs"/>
              </a:rPr>
              <a:t> </a:t>
            </a:r>
            <a:r>
              <a:rPr kumimoji="0" lang="en-GB" sz="2200" b="0" i="0" u="none" strike="noStrike" kern="1200" cap="none" spc="0" normalizeH="0" baseline="0" noProof="0" dirty="0" err="1">
                <a:ln>
                  <a:noFill/>
                </a:ln>
                <a:solidFill>
                  <a:prstClr val="black"/>
                </a:solidFill>
                <a:effectLst/>
                <a:uLnTx/>
                <a:uFillTx/>
                <a:latin typeface="Calibri"/>
                <a:ea typeface="+mn-ea"/>
                <a:cs typeface="+mn-cs"/>
              </a:rPr>
              <a:t>correctement</a:t>
            </a:r>
            <a:r>
              <a:rPr kumimoji="0" lang="en-GB" sz="2200" b="0" i="0" u="none" strike="noStrike" kern="1200" cap="none" spc="0" normalizeH="0" baseline="0" noProof="0" dirty="0">
                <a:ln>
                  <a:noFill/>
                </a:ln>
                <a:solidFill>
                  <a:prstClr val="black"/>
                </a:solidFill>
                <a:effectLst/>
                <a:uLnTx/>
                <a:uFillTx/>
                <a:latin typeface="Calibri"/>
                <a:ea typeface="+mn-ea"/>
                <a:cs typeface="+mn-cs"/>
              </a:rPr>
              <a:t>…</a:t>
            </a:r>
          </a:p>
          <a:p>
            <a:pPr marL="280988" marR="0" lvl="1" indent="-2762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a:ea typeface="+mn-ea"/>
                <a:cs typeface="+mn-cs"/>
              </a:rPr>
              <a:t>aide les prestataires de soins de santé </a:t>
            </a:r>
            <a:r>
              <a:rPr kumimoji="0" lang="en-GB" sz="2200" b="0" i="0" u="none" strike="noStrike" kern="1200" cap="none" spc="0" normalizeH="0" baseline="0" noProof="0" dirty="0" err="1">
                <a:ln>
                  <a:noFill/>
                </a:ln>
                <a:solidFill>
                  <a:prstClr val="black"/>
                </a:solidFill>
                <a:effectLst/>
                <a:uLnTx/>
                <a:uFillTx/>
                <a:latin typeface="Calibri"/>
                <a:ea typeface="+mn-ea"/>
                <a:cs typeface="+mn-cs"/>
              </a:rPr>
              <a:t>à</a:t>
            </a:r>
            <a:r>
              <a:rPr kumimoji="0" lang="en-GB" sz="2200" b="0" i="0" u="none" strike="noStrike" kern="1200" cap="none" spc="0" normalizeH="0" baseline="0" noProof="0" dirty="0">
                <a:ln>
                  <a:noFill/>
                </a:ln>
                <a:solidFill>
                  <a:prstClr val="black"/>
                </a:solidFill>
                <a:effectLst/>
                <a:uLnTx/>
                <a:uFillTx/>
                <a:latin typeface="Calibri"/>
                <a:ea typeface="+mn-ea"/>
                <a:cs typeface="+mn-cs"/>
              </a:rPr>
              <a:t> </a:t>
            </a:r>
            <a:r>
              <a:rPr kumimoji="0" lang="en-GB" sz="2200" b="0" i="0" u="none" strike="noStrike" kern="1200" cap="none" spc="0" normalizeH="0" baseline="0" noProof="0" dirty="0" err="1">
                <a:ln>
                  <a:noFill/>
                </a:ln>
                <a:solidFill>
                  <a:prstClr val="black"/>
                </a:solidFill>
                <a:effectLst/>
                <a:uLnTx/>
                <a:uFillTx/>
                <a:latin typeface="Calibri"/>
                <a:ea typeface="+mn-ea"/>
                <a:cs typeface="+mn-cs"/>
              </a:rPr>
              <a:t>définir</a:t>
            </a:r>
            <a:r>
              <a:rPr kumimoji="0" lang="en-GB" sz="2200" b="0" i="0" u="none" strike="noStrike" kern="1200" cap="none" spc="0" normalizeH="0" baseline="0" noProof="0" dirty="0">
                <a:ln>
                  <a:noFill/>
                </a:ln>
                <a:solidFill>
                  <a:prstClr val="black"/>
                </a:solidFill>
                <a:effectLst/>
                <a:uLnTx/>
                <a:uFillTx/>
                <a:latin typeface="Calibri"/>
                <a:ea typeface="+mn-ea"/>
                <a:cs typeface="+mn-cs"/>
              </a:rPr>
              <a:t> des </a:t>
            </a:r>
            <a:r>
              <a:rPr kumimoji="0" lang="en-GB" sz="2200" b="1" i="0" u="none" strike="noStrike" kern="1200" cap="none" spc="0" normalizeH="0" baseline="0" noProof="0" dirty="0">
                <a:ln>
                  <a:noFill/>
                </a:ln>
                <a:solidFill>
                  <a:prstClr val="black"/>
                </a:solidFill>
                <a:effectLst/>
                <a:uLnTx/>
                <a:uFillTx/>
                <a:latin typeface="Calibri"/>
                <a:ea typeface="+mn-ea"/>
                <a:cs typeface="+mn-cs"/>
              </a:rPr>
              <a:t>attentes et </a:t>
            </a:r>
            <a:r>
              <a:rPr kumimoji="0" lang="en-GB" sz="2200" i="0" u="none" strike="noStrike" kern="1200" cap="none" spc="0" normalizeH="0" baseline="0" noProof="0" dirty="0">
                <a:ln>
                  <a:noFill/>
                </a:ln>
                <a:solidFill>
                  <a:prstClr val="black"/>
                </a:solidFill>
                <a:effectLst/>
                <a:uLnTx/>
                <a:uFillTx/>
                <a:latin typeface="Calibri"/>
                <a:ea typeface="+mn-ea"/>
                <a:cs typeface="+mn-cs"/>
              </a:rPr>
              <a:t>des </a:t>
            </a:r>
            <a:r>
              <a:rPr kumimoji="0" lang="en-GB" sz="2200" b="1" i="0" u="none" strike="noStrike" kern="1200" cap="none" spc="0" normalizeH="0" baseline="0" noProof="0" dirty="0" err="1">
                <a:ln>
                  <a:noFill/>
                </a:ln>
                <a:solidFill>
                  <a:prstClr val="black"/>
                </a:solidFill>
                <a:effectLst/>
                <a:uLnTx/>
                <a:uFillTx/>
                <a:latin typeface="Calibri"/>
                <a:ea typeface="+mn-ea"/>
                <a:cs typeface="+mn-cs"/>
              </a:rPr>
              <a:t>objectifs</a:t>
            </a:r>
            <a:r>
              <a:rPr kumimoji="0" lang="en-GB" sz="2200" b="1" i="0" u="none" strike="noStrike" kern="1200" cap="none" spc="0" normalizeH="0" baseline="0" noProof="0" dirty="0">
                <a:ln>
                  <a:noFill/>
                </a:ln>
                <a:solidFill>
                  <a:prstClr val="black"/>
                </a:solidFill>
                <a:effectLst/>
                <a:uLnTx/>
                <a:uFillTx/>
                <a:latin typeface="Calibri"/>
                <a:ea typeface="+mn-ea"/>
                <a:cs typeface="+mn-cs"/>
              </a:rPr>
              <a:t> </a:t>
            </a:r>
            <a:r>
              <a:rPr kumimoji="0" lang="en-GB" sz="2200" b="0" i="0" u="none" strike="noStrike" kern="1200" cap="none" spc="0" normalizeH="0" baseline="0" noProof="0" dirty="0" err="1">
                <a:ln>
                  <a:noFill/>
                </a:ln>
                <a:solidFill>
                  <a:prstClr val="black"/>
                </a:solidFill>
                <a:effectLst/>
                <a:uLnTx/>
                <a:uFillTx/>
                <a:latin typeface="Calibri"/>
                <a:ea typeface="+mn-ea"/>
                <a:cs typeface="+mn-cs"/>
              </a:rPr>
              <a:t>réalistes</a:t>
            </a:r>
            <a:r>
              <a:rPr kumimoji="0" lang="en-GB" sz="2200" b="0" i="0" u="none" strike="noStrike" kern="1200" cap="none" spc="0" normalizeH="0" baseline="0" noProof="0" dirty="0">
                <a:ln>
                  <a:noFill/>
                </a:ln>
                <a:solidFill>
                  <a:prstClr val="black"/>
                </a:solidFill>
                <a:effectLst/>
                <a:uLnTx/>
                <a:uFillTx/>
                <a:latin typeface="Calibri"/>
                <a:ea typeface="+mn-ea"/>
                <a:cs typeface="+mn-cs"/>
              </a:rPr>
              <a:t>.</a:t>
            </a:r>
          </a:p>
          <a:p>
            <a:pPr marL="280988" marR="0" lvl="1" indent="-2762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a:ea typeface="+mn-ea"/>
                <a:cs typeface="+mn-cs"/>
              </a:rPr>
              <a:t>évalue les </a:t>
            </a:r>
            <a:r>
              <a:rPr kumimoji="0" lang="en-GB" sz="2200" b="1" i="0" u="none" strike="noStrike" kern="1200" cap="none" spc="0" normalizeH="0" baseline="0" noProof="0" dirty="0">
                <a:ln>
                  <a:noFill/>
                </a:ln>
                <a:solidFill>
                  <a:prstClr val="black"/>
                </a:solidFill>
                <a:effectLst/>
                <a:uLnTx/>
                <a:uFillTx/>
                <a:latin typeface="Calibri"/>
                <a:ea typeface="+mn-ea"/>
                <a:cs typeface="+mn-cs"/>
              </a:rPr>
              <a:t>performances</a:t>
            </a:r>
            <a:r>
              <a:rPr kumimoji="0" lang="en-GB" sz="2200" b="0" i="0" u="none" strike="noStrike" kern="1200" cap="none" spc="0" normalizeH="0" baseline="0" noProof="0" dirty="0">
                <a:ln>
                  <a:noFill/>
                </a:ln>
                <a:solidFill>
                  <a:prstClr val="black"/>
                </a:solidFill>
                <a:effectLst/>
                <a:uLnTx/>
                <a:uFillTx/>
                <a:latin typeface="Calibri"/>
                <a:ea typeface="+mn-ea"/>
                <a:cs typeface="+mn-cs"/>
              </a:rPr>
              <a:t> et examine les pratiques par rapport aux </a:t>
            </a:r>
            <a:r>
              <a:rPr kumimoji="0" lang="en-GB" sz="2200" b="0" i="0" u="none" strike="noStrike" kern="1200" cap="none" spc="0" normalizeH="0" baseline="0" noProof="0" dirty="0" err="1">
                <a:ln>
                  <a:noFill/>
                </a:ln>
                <a:solidFill>
                  <a:prstClr val="black"/>
                </a:solidFill>
                <a:effectLst/>
                <a:uLnTx/>
                <a:uFillTx/>
                <a:latin typeface="Calibri"/>
                <a:ea typeface="+mn-ea"/>
                <a:cs typeface="+mn-cs"/>
              </a:rPr>
              <a:t>objectifs</a:t>
            </a:r>
            <a:r>
              <a:rPr kumimoji="0" lang="en-GB" sz="2200" b="0" i="0" u="none" strike="noStrike" kern="1200" cap="none" spc="0" normalizeH="0" baseline="0" noProof="0" dirty="0">
                <a:ln>
                  <a:noFill/>
                </a:ln>
                <a:solidFill>
                  <a:prstClr val="black"/>
                </a:solidFill>
                <a:effectLst/>
                <a:uLnTx/>
                <a:uFillTx/>
                <a:latin typeface="Calibri"/>
                <a:ea typeface="+mn-ea"/>
                <a:cs typeface="+mn-cs"/>
              </a:rPr>
              <a:t>.</a:t>
            </a:r>
          </a:p>
          <a:p>
            <a:pPr marL="280988" marR="0" lvl="1" indent="-2762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a:ea typeface="+mn-ea"/>
                <a:cs typeface="+mn-cs"/>
              </a:rPr>
              <a:t>identifie </a:t>
            </a:r>
            <a:r>
              <a:rPr kumimoji="0" lang="en-GB" sz="2200" i="0" u="none" strike="noStrike" kern="1200" cap="none" spc="0" normalizeH="0" baseline="0" noProof="0" dirty="0">
                <a:ln>
                  <a:noFill/>
                </a:ln>
                <a:solidFill>
                  <a:prstClr val="black"/>
                </a:solidFill>
                <a:effectLst/>
                <a:uLnTx/>
                <a:uFillTx/>
                <a:latin typeface="Calibri"/>
                <a:ea typeface="+mn-ea"/>
                <a:cs typeface="+mn-cs"/>
              </a:rPr>
              <a:t>les</a:t>
            </a:r>
            <a:r>
              <a:rPr kumimoji="0" lang="en-GB" sz="2200" b="1" i="0" u="none" strike="noStrike" kern="1200" cap="none" spc="0" normalizeH="0" baseline="0" noProof="0" dirty="0">
                <a:ln>
                  <a:noFill/>
                </a:ln>
                <a:solidFill>
                  <a:prstClr val="black"/>
                </a:solidFill>
                <a:effectLst/>
                <a:uLnTx/>
                <a:uFillTx/>
                <a:latin typeface="Calibri"/>
                <a:ea typeface="+mn-ea"/>
                <a:cs typeface="+mn-cs"/>
              </a:rPr>
              <a:t> problèmes </a:t>
            </a:r>
            <a:r>
              <a:rPr kumimoji="0" lang="en-GB" sz="2200" b="0" i="0" u="none" strike="noStrike" kern="1200" cap="none" spc="0" normalizeH="0" baseline="0" noProof="0" dirty="0">
                <a:ln>
                  <a:noFill/>
                </a:ln>
                <a:solidFill>
                  <a:prstClr val="black"/>
                </a:solidFill>
                <a:effectLst/>
                <a:uLnTx/>
                <a:uFillTx/>
                <a:latin typeface="Calibri"/>
                <a:ea typeface="+mn-ea"/>
                <a:cs typeface="+mn-cs"/>
              </a:rPr>
              <a:t>de qualité des soins et aide à les </a:t>
            </a:r>
            <a:r>
              <a:rPr kumimoji="0" lang="en-GB" sz="2200" b="1" i="0" u="none" strike="noStrike" kern="1200" cap="none" spc="0" normalizeH="0" baseline="0" noProof="0" dirty="0" err="1">
                <a:ln>
                  <a:noFill/>
                </a:ln>
                <a:solidFill>
                  <a:prstClr val="black"/>
                </a:solidFill>
                <a:effectLst/>
                <a:uLnTx/>
                <a:uFillTx/>
                <a:latin typeface="Calibri"/>
                <a:ea typeface="+mn-ea"/>
                <a:cs typeface="+mn-cs"/>
              </a:rPr>
              <a:t>résoudre</a:t>
            </a:r>
            <a:r>
              <a:rPr kumimoji="0" lang="en-GB" sz="2200" i="0" u="none" strike="noStrike" kern="1200" cap="none" spc="0" normalizeH="0" baseline="0" noProof="0" dirty="0">
                <a:ln>
                  <a:noFill/>
                </a:ln>
                <a:solidFill>
                  <a:prstClr val="black"/>
                </a:solidFill>
                <a:effectLst/>
                <a:uLnTx/>
                <a:uFillTx/>
                <a:latin typeface="Calibri"/>
                <a:ea typeface="+mn-ea"/>
                <a:cs typeface="+mn-cs"/>
              </a:rPr>
              <a:t>.</a:t>
            </a:r>
          </a:p>
          <a:p>
            <a:pPr marL="280988" marR="0" lvl="1" indent="-27622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a:ea typeface="+mn-ea"/>
                <a:cs typeface="+mn-cs"/>
              </a:rPr>
              <a:t>facilite l'</a:t>
            </a:r>
            <a:r>
              <a:rPr kumimoji="0" lang="en-GB" sz="2200" b="1" i="0" u="none" strike="noStrike" kern="1200" cap="none" spc="0" normalizeH="0" baseline="0" noProof="0" dirty="0">
                <a:ln>
                  <a:noFill/>
                </a:ln>
                <a:solidFill>
                  <a:prstClr val="black"/>
                </a:solidFill>
                <a:effectLst/>
                <a:uLnTx/>
                <a:uFillTx/>
                <a:latin typeface="Calibri"/>
                <a:ea typeface="+mn-ea"/>
                <a:cs typeface="+mn-cs"/>
              </a:rPr>
              <a:t>apprentissage </a:t>
            </a:r>
            <a:r>
              <a:rPr kumimoji="0" lang="en-GB" sz="2200" b="0" i="0" u="none" strike="noStrike" kern="1200" cap="none" spc="0" normalizeH="0" baseline="0" noProof="0" dirty="0">
                <a:ln>
                  <a:noFill/>
                </a:ln>
                <a:solidFill>
                  <a:prstClr val="black"/>
                </a:solidFill>
                <a:effectLst/>
                <a:uLnTx/>
                <a:uFillTx/>
                <a:latin typeface="Calibri"/>
                <a:ea typeface="+mn-ea"/>
                <a:cs typeface="+mn-cs"/>
              </a:rPr>
              <a:t>sur le lieu de travail.</a:t>
            </a:r>
          </a:p>
        </p:txBody>
      </p:sp>
      <p:sp>
        <p:nvSpPr>
          <p:cNvPr id="8" name="Title 1">
            <a:extLst>
              <a:ext uri="{FF2B5EF4-FFF2-40B4-BE49-F238E27FC236}">
                <a16:creationId xmlns:a16="http://schemas.microsoft.com/office/drawing/2014/main" id="{2FCDD249-CA66-4B7E-BE71-992F25B2A355}"/>
              </a:ext>
            </a:extLst>
          </p:cNvPr>
          <p:cNvSpPr txBox="1">
            <a:spLocks/>
          </p:cNvSpPr>
          <p:nvPr/>
        </p:nvSpPr>
        <p:spPr>
          <a:xfrm>
            <a:off x="0" y="136524"/>
            <a:ext cx="9144000" cy="10628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600"/>
              </a:spcBef>
              <a:spcAft>
                <a:spcPts val="600"/>
              </a:spcAft>
            </a:pPr>
            <a:r>
              <a:rPr lang="en-US" sz="4000" b="1" dirty="0">
                <a:solidFill>
                  <a:srgbClr val="4F81BD"/>
                </a:solidFill>
                <a:latin typeface="Calibri"/>
              </a:rPr>
              <a:t>Mentorat et supervision</a:t>
            </a:r>
          </a:p>
        </p:txBody>
      </p:sp>
      <p:sp>
        <p:nvSpPr>
          <p:cNvPr id="10" name="Oval 9">
            <a:extLst>
              <a:ext uri="{FF2B5EF4-FFF2-40B4-BE49-F238E27FC236}">
                <a16:creationId xmlns:a16="http://schemas.microsoft.com/office/drawing/2014/main" id="{5E02AA68-A23E-43D7-BFE0-B39473EDF806}"/>
              </a:ext>
            </a:extLst>
          </p:cNvPr>
          <p:cNvSpPr/>
          <p:nvPr/>
        </p:nvSpPr>
        <p:spPr>
          <a:xfrm rot="214036">
            <a:off x="5684197" y="4514849"/>
            <a:ext cx="3182820" cy="13680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err="1">
                <a:solidFill>
                  <a:schemeClr val="tx1"/>
                </a:solidFill>
              </a:rPr>
              <a:t>Outil</a:t>
            </a:r>
            <a:r>
              <a:rPr lang="en-GB" sz="1600" b="1" dirty="0">
                <a:solidFill>
                  <a:schemeClr val="tx1"/>
                </a:solidFill>
              </a:rPr>
              <a:t> de travail</a:t>
            </a:r>
          </a:p>
          <a:p>
            <a:pPr algn="ctr"/>
            <a:r>
              <a:rPr lang="en-GB" sz="1600" i="1" dirty="0">
                <a:solidFill>
                  <a:schemeClr val="tx1"/>
                </a:solidFill>
              </a:rPr>
              <a:t>Manel </a:t>
            </a:r>
            <a:r>
              <a:rPr lang="en-GB" sz="1600" i="1" dirty="0" err="1">
                <a:solidFill>
                  <a:schemeClr val="tx1"/>
                </a:solidFill>
              </a:rPr>
              <a:t>destiné</a:t>
            </a:r>
            <a:r>
              <a:rPr lang="en-GB" sz="1600" i="1" dirty="0">
                <a:solidFill>
                  <a:schemeClr val="tx1"/>
                </a:solidFill>
              </a:rPr>
              <a:t> aux </a:t>
            </a:r>
            <a:r>
              <a:rPr lang="en-GB" sz="1600" i="1" dirty="0" err="1">
                <a:solidFill>
                  <a:schemeClr val="tx1"/>
                </a:solidFill>
              </a:rPr>
              <a:t>gestionnaires</a:t>
            </a:r>
            <a:r>
              <a:rPr lang="en-GB" sz="1600" i="1" dirty="0">
                <a:solidFill>
                  <a:schemeClr val="tx1"/>
                </a:solidFill>
              </a:rPr>
              <a:t> de </a:t>
            </a:r>
            <a:r>
              <a:rPr lang="en-GB" sz="1600" i="1" dirty="0" err="1">
                <a:solidFill>
                  <a:schemeClr val="tx1"/>
                </a:solidFill>
              </a:rPr>
              <a:t>santé</a:t>
            </a:r>
            <a:r>
              <a:rPr lang="en-GB" sz="1600" dirty="0">
                <a:solidFill>
                  <a:schemeClr val="tx1"/>
                </a:solidFill>
              </a:rPr>
              <a:t>,</a:t>
            </a:r>
          </a:p>
          <a:p>
            <a:pPr algn="ctr"/>
            <a:r>
              <a:rPr lang="en-GB" sz="1600" dirty="0">
                <a:solidFill>
                  <a:schemeClr val="tx1"/>
                </a:solidFill>
              </a:rPr>
              <a:t>p. 48-51 </a:t>
            </a:r>
          </a:p>
        </p:txBody>
      </p:sp>
    </p:spTree>
    <p:extLst>
      <p:ext uri="{BB962C8B-B14F-4D97-AF65-F5344CB8AC3E}">
        <p14:creationId xmlns:p14="http://schemas.microsoft.com/office/powerpoint/2010/main" val="317843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0E147-AE68-4058-8E2F-8779E472A6E9}"/>
              </a:ext>
            </a:extLst>
          </p:cNvPr>
          <p:cNvSpPr>
            <a:spLocks noGrp="1"/>
          </p:cNvSpPr>
          <p:nvPr>
            <p:ph type="title"/>
          </p:nvPr>
        </p:nvSpPr>
        <p:spPr>
          <a:xfrm>
            <a:off x="0" y="284639"/>
            <a:ext cx="9144000" cy="981759"/>
          </a:xfrm>
        </p:spPr>
        <p:txBody>
          <a:bodyPr>
            <a:normAutofit/>
          </a:bodyPr>
          <a:lstStyle/>
          <a:p>
            <a:r>
              <a:rPr lang="en-GB" sz="4000" dirty="0"/>
              <a:t>Supervision bienveillante</a:t>
            </a:r>
            <a:endParaRPr lang="en-US" sz="4000" dirty="0"/>
          </a:p>
        </p:txBody>
      </p:sp>
      <p:sp>
        <p:nvSpPr>
          <p:cNvPr id="3" name="Content Placeholder 2">
            <a:extLst>
              <a:ext uri="{FF2B5EF4-FFF2-40B4-BE49-F238E27FC236}">
                <a16:creationId xmlns:a16="http://schemas.microsoft.com/office/drawing/2014/main" id="{459C6603-1C81-484A-B0E5-13AFFD450BCF}"/>
              </a:ext>
            </a:extLst>
          </p:cNvPr>
          <p:cNvSpPr>
            <a:spLocks noGrp="1"/>
          </p:cNvSpPr>
          <p:nvPr>
            <p:ph idx="1"/>
          </p:nvPr>
        </p:nvSpPr>
        <p:spPr>
          <a:xfrm>
            <a:off x="284205" y="1677510"/>
            <a:ext cx="8712302" cy="2758732"/>
          </a:xfrm>
        </p:spPr>
        <p:txBody>
          <a:bodyPr/>
          <a:lstStyle/>
          <a:p>
            <a:r>
              <a:rPr lang="en-GB" sz="2400" dirty="0"/>
              <a:t>Évaluer les besoins </a:t>
            </a:r>
            <a:r>
              <a:rPr lang="en-GB" sz="2400" dirty="0" err="1"/>
              <a:t>en</a:t>
            </a:r>
            <a:r>
              <a:rPr lang="en-GB" sz="2400" dirty="0"/>
              <a:t> formation.</a:t>
            </a:r>
          </a:p>
          <a:p>
            <a:r>
              <a:rPr lang="en-GB" sz="2400" dirty="0"/>
              <a:t>Évaluer l'état de préparation à la prestation de </a:t>
            </a:r>
            <a:r>
              <a:rPr lang="en-GB" sz="2400" dirty="0" err="1"/>
              <a:t>soins</a:t>
            </a:r>
            <a:r>
              <a:rPr lang="en-GB" sz="2400" dirty="0"/>
              <a:t>.</a:t>
            </a:r>
          </a:p>
          <a:p>
            <a:r>
              <a:rPr lang="en-GB" sz="2400" dirty="0"/>
              <a:t>Examiner les cas pour évaluer les </a:t>
            </a:r>
            <a:r>
              <a:rPr lang="en-GB" sz="2400" dirty="0" err="1"/>
              <a:t>gestionnaires</a:t>
            </a:r>
            <a:r>
              <a:rPr lang="en-GB" sz="2400" dirty="0"/>
              <a:t>.</a:t>
            </a:r>
          </a:p>
          <a:p>
            <a:r>
              <a:rPr lang="en-GB" sz="2400" dirty="0"/>
              <a:t>Examiner et discuter les cas </a:t>
            </a:r>
            <a:r>
              <a:rPr lang="en-GB" sz="2400" dirty="0" err="1"/>
              <a:t>difficiles</a:t>
            </a:r>
            <a:r>
              <a:rPr lang="en-GB" sz="2400" dirty="0"/>
              <a:t> </a:t>
            </a:r>
            <a:r>
              <a:rPr lang="en-GB" sz="2400" dirty="0" err="1"/>
              <a:t>survenus</a:t>
            </a:r>
            <a:r>
              <a:rPr lang="en-GB" sz="2400" dirty="0"/>
              <a:t> au </a:t>
            </a:r>
            <a:r>
              <a:rPr lang="en-GB" sz="2400" dirty="0" err="1"/>
              <a:t>cours</a:t>
            </a:r>
            <a:r>
              <a:rPr lang="en-GB" sz="2400" dirty="0"/>
              <a:t> des </a:t>
            </a:r>
            <a:br>
              <a:rPr lang="en-GB" sz="2400" dirty="0"/>
            </a:br>
            <a:r>
              <a:rPr lang="en-GB" sz="2400" dirty="0"/>
              <a:t>3 </a:t>
            </a:r>
            <a:r>
              <a:rPr lang="en-GB" sz="2400" dirty="0" err="1"/>
              <a:t>derniers</a:t>
            </a:r>
            <a:r>
              <a:rPr lang="en-GB" sz="2400" dirty="0"/>
              <a:t> </a:t>
            </a:r>
            <a:r>
              <a:rPr lang="en-GB" sz="2400" dirty="0" err="1"/>
              <a:t>mois</a:t>
            </a:r>
            <a:r>
              <a:rPr lang="en-GB" sz="2400" dirty="0"/>
              <a:t>.</a:t>
            </a:r>
          </a:p>
          <a:p>
            <a:r>
              <a:rPr lang="en-GB" sz="2400" dirty="0"/>
              <a:t>Identifier les obstacles/défis et les aspects </a:t>
            </a:r>
            <a:r>
              <a:rPr lang="en-GB" sz="2400" dirty="0" err="1"/>
              <a:t>à</a:t>
            </a:r>
            <a:r>
              <a:rPr lang="en-GB" sz="2400" dirty="0"/>
              <a:t> </a:t>
            </a:r>
            <a:r>
              <a:rPr lang="en-GB" sz="2400" dirty="0" err="1"/>
              <a:t>améliorer</a:t>
            </a:r>
            <a:r>
              <a:rPr lang="en-GB" sz="2400" dirty="0"/>
              <a:t>.</a:t>
            </a:r>
          </a:p>
          <a:p>
            <a:pPr marL="0" indent="0">
              <a:buNone/>
            </a:pPr>
            <a:endParaRPr lang="en-US" dirty="0"/>
          </a:p>
        </p:txBody>
      </p:sp>
      <p:sp>
        <p:nvSpPr>
          <p:cNvPr id="4" name="Slide Number Placeholder 3">
            <a:extLst>
              <a:ext uri="{FF2B5EF4-FFF2-40B4-BE49-F238E27FC236}">
                <a16:creationId xmlns:a16="http://schemas.microsoft.com/office/drawing/2014/main" id="{70B27C04-E338-4EEA-A900-007FA9296D98}"/>
              </a:ext>
            </a:extLst>
          </p:cNvPr>
          <p:cNvSpPr>
            <a:spLocks noGrp="1"/>
          </p:cNvSpPr>
          <p:nvPr>
            <p:ph type="sldNum" sz="quarter" idx="12"/>
          </p:nvPr>
        </p:nvSpPr>
        <p:spPr/>
        <p:txBody>
          <a:bodyPr/>
          <a:lstStyle/>
          <a:p>
            <a:fld id="{2D8ED6E9-3817-564D-8B05-0796ED399B7D}" type="slidenum">
              <a:rPr lang="de-DE" smtClean="0"/>
              <a:t>12</a:t>
            </a:fld>
            <a:endParaRPr lang="de-DE" dirty="0"/>
          </a:p>
        </p:txBody>
      </p:sp>
      <p:sp>
        <p:nvSpPr>
          <p:cNvPr id="5" name="Oval 4">
            <a:extLst>
              <a:ext uri="{FF2B5EF4-FFF2-40B4-BE49-F238E27FC236}">
                <a16:creationId xmlns:a16="http://schemas.microsoft.com/office/drawing/2014/main" id="{5877EADA-AEC2-E7C6-9147-377B8A65FB3E}"/>
              </a:ext>
            </a:extLst>
          </p:cNvPr>
          <p:cNvSpPr/>
          <p:nvPr/>
        </p:nvSpPr>
        <p:spPr>
          <a:xfrm rot="904408">
            <a:off x="5558991" y="4581481"/>
            <a:ext cx="3200081" cy="119801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err="1">
                <a:solidFill>
                  <a:schemeClr val="tx1"/>
                </a:solidFill>
              </a:rPr>
              <a:t>Outil</a:t>
            </a:r>
            <a:r>
              <a:rPr lang="en-GB" sz="1600" b="1" dirty="0">
                <a:solidFill>
                  <a:schemeClr val="tx1"/>
                </a:solidFill>
              </a:rPr>
              <a:t> de travail</a:t>
            </a:r>
          </a:p>
          <a:p>
            <a:pPr algn="ctr"/>
            <a:r>
              <a:rPr lang="en-GB" sz="1600" i="1" dirty="0">
                <a:solidFill>
                  <a:schemeClr val="tx1"/>
                </a:solidFill>
              </a:rPr>
              <a:t>Manel </a:t>
            </a:r>
            <a:r>
              <a:rPr lang="en-GB" sz="1600" i="1" dirty="0" err="1">
                <a:solidFill>
                  <a:schemeClr val="tx1"/>
                </a:solidFill>
              </a:rPr>
              <a:t>destiné</a:t>
            </a:r>
            <a:r>
              <a:rPr lang="en-GB" sz="1600" i="1" dirty="0">
                <a:solidFill>
                  <a:schemeClr val="tx1"/>
                </a:solidFill>
              </a:rPr>
              <a:t> aux </a:t>
            </a:r>
            <a:r>
              <a:rPr lang="en-GB" sz="1600" i="1" dirty="0" err="1">
                <a:solidFill>
                  <a:schemeClr val="tx1"/>
                </a:solidFill>
              </a:rPr>
              <a:t>gestionnaires</a:t>
            </a:r>
            <a:r>
              <a:rPr lang="en-GB" sz="1600" i="1" dirty="0">
                <a:solidFill>
                  <a:schemeClr val="tx1"/>
                </a:solidFill>
              </a:rPr>
              <a:t> de </a:t>
            </a:r>
            <a:r>
              <a:rPr lang="en-GB" sz="1600" i="1" dirty="0" err="1">
                <a:solidFill>
                  <a:schemeClr val="tx1"/>
                </a:solidFill>
              </a:rPr>
              <a:t>santé</a:t>
            </a:r>
            <a:r>
              <a:rPr lang="en-GB" sz="1600" dirty="0">
                <a:solidFill>
                  <a:schemeClr val="tx1"/>
                </a:solidFill>
              </a:rPr>
              <a:t>,</a:t>
            </a:r>
          </a:p>
          <a:p>
            <a:pPr algn="ctr"/>
            <a:r>
              <a:rPr lang="en-GB" sz="1600" dirty="0">
                <a:solidFill>
                  <a:schemeClr val="tx1"/>
                </a:solidFill>
              </a:rPr>
              <a:t>p. 48-51 </a:t>
            </a:r>
          </a:p>
        </p:txBody>
      </p:sp>
    </p:spTree>
    <p:extLst>
      <p:ext uri="{BB962C8B-B14F-4D97-AF65-F5344CB8AC3E}">
        <p14:creationId xmlns:p14="http://schemas.microsoft.com/office/powerpoint/2010/main" val="2444163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607A4D-6DB3-43C8-835E-928C512A4A93}"/>
              </a:ext>
            </a:extLst>
          </p:cNvPr>
          <p:cNvSpPr>
            <a:spLocks noGrp="1"/>
          </p:cNvSpPr>
          <p:nvPr>
            <p:ph type="sldNum" sz="quarter" idx="12"/>
          </p:nvPr>
        </p:nvSpPr>
        <p:spPr/>
        <p:txBody>
          <a:bodyPr/>
          <a:lstStyle/>
          <a:p>
            <a:fld id="{2D8ED6E9-3817-564D-8B05-0796ED399B7D}" type="slidenum">
              <a:rPr lang="de-DE" smtClean="0"/>
              <a:t>13</a:t>
            </a:fld>
            <a:endParaRPr lang="de-DE" dirty="0"/>
          </a:p>
        </p:txBody>
      </p:sp>
      <p:sp>
        <p:nvSpPr>
          <p:cNvPr id="6" name="Title 1">
            <a:extLst>
              <a:ext uri="{FF2B5EF4-FFF2-40B4-BE49-F238E27FC236}">
                <a16:creationId xmlns:a16="http://schemas.microsoft.com/office/drawing/2014/main" id="{CCA434C2-3FAE-4D48-9F66-33F4FAC88273}"/>
              </a:ext>
            </a:extLst>
          </p:cNvPr>
          <p:cNvSpPr txBox="1">
            <a:spLocks/>
          </p:cNvSpPr>
          <p:nvPr/>
        </p:nvSpPr>
        <p:spPr>
          <a:xfrm>
            <a:off x="0" y="136524"/>
            <a:ext cx="9144000" cy="1742907"/>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1F497D">
                    <a:lumMod val="60000"/>
                    <a:lumOff val="40000"/>
                  </a:srgbClr>
                </a:solidFill>
                <a:effectLst/>
                <a:uLnTx/>
                <a:uFillTx/>
                <a:latin typeface="Calibri"/>
                <a:ea typeface="+mj-ea"/>
                <a:cs typeface="+mj-cs"/>
              </a:rPr>
              <a:t>Soutenir les prestataires pour </a:t>
            </a:r>
            <a:r>
              <a:rPr kumimoji="0" lang="en-US" sz="4000" b="1" i="0" u="none" strike="noStrike" kern="1200" cap="none" spc="0" normalizeH="0" baseline="0" noProof="0" dirty="0" err="1">
                <a:ln>
                  <a:noFill/>
                </a:ln>
                <a:solidFill>
                  <a:srgbClr val="1F497D">
                    <a:lumMod val="60000"/>
                    <a:lumOff val="40000"/>
                  </a:srgbClr>
                </a:solidFill>
                <a:effectLst/>
                <a:uLnTx/>
                <a:uFillTx/>
                <a:latin typeface="Calibri"/>
                <a:ea typeface="+mj-ea"/>
                <a:cs typeface="+mj-cs"/>
              </a:rPr>
              <a:t>qu’ils</a:t>
            </a:r>
            <a:r>
              <a:rPr kumimoji="0" lang="en-US" sz="4000" b="1" i="0" u="none" strike="noStrike" kern="1200" cap="none" spc="0" normalizeH="0" baseline="0" noProof="0" dirty="0">
                <a:ln>
                  <a:noFill/>
                </a:ln>
                <a:solidFill>
                  <a:srgbClr val="1F497D">
                    <a:lumMod val="60000"/>
                    <a:lumOff val="40000"/>
                  </a:srgbClr>
                </a:solidFill>
                <a:effectLst/>
                <a:uLnTx/>
                <a:uFillTx/>
                <a:latin typeface="Calibri"/>
                <a:ea typeface="+mj-ea"/>
                <a:cs typeface="+mj-cs"/>
              </a:rPr>
              <a:t>/</a:t>
            </a:r>
            <a:r>
              <a:rPr kumimoji="0" lang="en-US" sz="4000" b="1" i="0" u="none" strike="noStrike" kern="1200" cap="none" spc="0" normalizeH="0" baseline="0" noProof="0" dirty="0" err="1">
                <a:ln>
                  <a:noFill/>
                </a:ln>
                <a:solidFill>
                  <a:srgbClr val="1F497D">
                    <a:lumMod val="60000"/>
                    <a:lumOff val="40000"/>
                  </a:srgbClr>
                </a:solidFill>
                <a:effectLst/>
                <a:uLnTx/>
                <a:uFillTx/>
                <a:latin typeface="Calibri"/>
                <a:ea typeface="+mj-ea"/>
                <a:cs typeface="+mj-cs"/>
              </a:rPr>
              <a:t>elles</a:t>
            </a:r>
            <a:r>
              <a:rPr kumimoji="0" lang="en-US" sz="4000" b="1" i="0" u="none" strike="noStrike" kern="1200" cap="none" spc="0" normalizeH="0" baseline="0" noProof="0" dirty="0">
                <a:ln>
                  <a:noFill/>
                </a:ln>
                <a:solidFill>
                  <a:srgbClr val="1F497D">
                    <a:lumMod val="60000"/>
                    <a:lumOff val="40000"/>
                  </a:srgbClr>
                </a:solidFill>
                <a:effectLst/>
                <a:uLnTx/>
                <a:uFillTx/>
                <a:latin typeface="Calibri"/>
                <a:ea typeface="+mj-ea"/>
                <a:cs typeface="+mj-cs"/>
              </a:rPr>
              <a:t> prennent soin de leur </a:t>
            </a:r>
            <a:r>
              <a:rPr kumimoji="0" lang="en-US" sz="4000" b="1" i="0" u="none" strike="noStrike" kern="1200" cap="none" spc="0" normalizeH="0" baseline="0" noProof="0" dirty="0" err="1">
                <a:ln>
                  <a:noFill/>
                </a:ln>
                <a:solidFill>
                  <a:srgbClr val="1F497D">
                    <a:lumMod val="60000"/>
                    <a:lumOff val="40000"/>
                  </a:srgbClr>
                </a:solidFill>
                <a:effectLst/>
                <a:uLnTx/>
                <a:uFillTx/>
                <a:latin typeface="Calibri"/>
                <a:ea typeface="+mj-ea"/>
                <a:cs typeface="+mj-cs"/>
              </a:rPr>
              <a:t>santé</a:t>
            </a:r>
            <a:r>
              <a:rPr kumimoji="0" lang="en-US" sz="4000" b="1" i="0" u="none" strike="noStrike" kern="1200" cap="none" spc="0" normalizeH="0" baseline="0" noProof="0" dirty="0">
                <a:ln>
                  <a:noFill/>
                </a:ln>
                <a:solidFill>
                  <a:srgbClr val="1F497D">
                    <a:lumMod val="60000"/>
                    <a:lumOff val="40000"/>
                  </a:srgbClr>
                </a:solidFill>
                <a:effectLst/>
                <a:uLnTx/>
                <a:uFillTx/>
                <a:latin typeface="Calibri"/>
                <a:ea typeface="+mj-ea"/>
                <a:cs typeface="+mj-cs"/>
              </a:rPr>
              <a:t> </a:t>
            </a:r>
            <a:r>
              <a:rPr kumimoji="0" lang="en-US" sz="4000" b="1" i="0" u="none" strike="noStrike" kern="1200" cap="none" spc="0" normalizeH="0" baseline="0" noProof="0" dirty="0" err="1">
                <a:ln>
                  <a:noFill/>
                </a:ln>
                <a:solidFill>
                  <a:srgbClr val="1F497D">
                    <a:lumMod val="60000"/>
                    <a:lumOff val="40000"/>
                  </a:srgbClr>
                </a:solidFill>
                <a:effectLst/>
                <a:uLnTx/>
                <a:uFillTx/>
                <a:latin typeface="Calibri"/>
                <a:ea typeface="+mj-ea"/>
                <a:cs typeface="+mj-cs"/>
              </a:rPr>
              <a:t>personnelle</a:t>
            </a:r>
            <a:r>
              <a:rPr kumimoji="0" lang="en-US" sz="4000" b="1" i="0" u="none" strike="noStrike" kern="1200" cap="none" spc="0" normalizeH="0" baseline="0" noProof="0" dirty="0">
                <a:ln>
                  <a:noFill/>
                </a:ln>
                <a:solidFill>
                  <a:srgbClr val="1F497D">
                    <a:lumMod val="60000"/>
                    <a:lumOff val="40000"/>
                  </a:srgbClr>
                </a:solidFill>
                <a:effectLst/>
                <a:uLnTx/>
                <a:uFillTx/>
                <a:latin typeface="Calibri"/>
                <a:ea typeface="+mj-ea"/>
                <a:cs typeface="+mj-cs"/>
              </a:rPr>
              <a:t> et </a:t>
            </a:r>
            <a:r>
              <a:rPr kumimoji="0" lang="en-US" sz="4000" b="1" i="0" u="none" strike="noStrike" kern="1200" cap="none" spc="0" normalizeH="0" baseline="0" noProof="0" dirty="0" err="1">
                <a:ln>
                  <a:noFill/>
                </a:ln>
                <a:solidFill>
                  <a:srgbClr val="1F497D">
                    <a:lumMod val="60000"/>
                    <a:lumOff val="40000"/>
                  </a:srgbClr>
                </a:solidFill>
                <a:effectLst/>
                <a:uLnTx/>
                <a:uFillTx/>
                <a:latin typeface="Calibri"/>
                <a:ea typeface="+mj-ea"/>
                <a:cs typeface="+mj-cs"/>
              </a:rPr>
              <a:t>soignent</a:t>
            </a:r>
            <a:r>
              <a:rPr kumimoji="0" lang="en-US" sz="4000" b="1" i="0" u="none" strike="noStrike" kern="1200" cap="none" spc="0" normalizeH="0" baseline="0" noProof="0" dirty="0">
                <a:ln>
                  <a:noFill/>
                </a:ln>
                <a:solidFill>
                  <a:srgbClr val="1F497D">
                    <a:lumMod val="60000"/>
                    <a:lumOff val="40000"/>
                  </a:srgbClr>
                </a:solidFill>
                <a:effectLst/>
                <a:uLnTx/>
                <a:uFillTx/>
                <a:latin typeface="Calibri"/>
                <a:ea typeface="+mj-ea"/>
                <a:cs typeface="+mj-cs"/>
              </a:rPr>
              <a:t> leurs traumatismes indirects</a:t>
            </a:r>
            <a:endParaRPr kumimoji="0" lang="en-GB" sz="4000" b="1" i="0" u="none" strike="noStrike" kern="1200" cap="none" spc="0" normalizeH="0" baseline="0" noProof="0" dirty="0">
              <a:ln>
                <a:noFill/>
              </a:ln>
              <a:solidFill>
                <a:srgbClr val="1F497D">
                  <a:lumMod val="60000"/>
                  <a:lumOff val="40000"/>
                </a:srgbClr>
              </a:solidFill>
              <a:effectLst/>
              <a:uLnTx/>
              <a:uFillTx/>
              <a:latin typeface="Calibri"/>
              <a:ea typeface="+mj-ea"/>
              <a:cs typeface="+mj-cs"/>
            </a:endParaRPr>
          </a:p>
        </p:txBody>
      </p:sp>
      <p:sp>
        <p:nvSpPr>
          <p:cNvPr id="7" name="Subtitle 2">
            <a:extLst>
              <a:ext uri="{FF2B5EF4-FFF2-40B4-BE49-F238E27FC236}">
                <a16:creationId xmlns:a16="http://schemas.microsoft.com/office/drawing/2014/main" id="{6E000F30-13E6-41CA-AD70-F18C45B8244E}"/>
              </a:ext>
            </a:extLst>
          </p:cNvPr>
          <p:cNvSpPr txBox="1">
            <a:spLocks/>
          </p:cNvSpPr>
          <p:nvPr/>
        </p:nvSpPr>
        <p:spPr>
          <a:xfrm>
            <a:off x="153023" y="2374984"/>
            <a:ext cx="8837953" cy="3132438"/>
          </a:xfrm>
          <a:prstGeom prst="rect">
            <a:avLst/>
          </a:prstGeom>
        </p:spPr>
        <p:txBody>
          <a:bodyPr vert="horz" lIns="9000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18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2200" i="0" u="none" strike="noStrike" kern="1200" cap="none" spc="0" normalizeH="0" baseline="0" dirty="0">
                <a:ln>
                  <a:noFill/>
                </a:ln>
                <a:solidFill>
                  <a:sysClr val="windowText" lastClr="000000"/>
                </a:solidFill>
                <a:effectLst/>
                <a:uLnTx/>
                <a:uFillTx/>
                <a:ea typeface="+mn-ea"/>
                <a:cs typeface="+mn-cs"/>
              </a:rPr>
              <a:t>La </a:t>
            </a:r>
            <a:r>
              <a:rPr kumimoji="0" lang="fr-FR" sz="2200" b="1" i="0" u="none" strike="noStrike" kern="1200" cap="none" spc="0" normalizeH="0" baseline="0" dirty="0">
                <a:ln>
                  <a:noFill/>
                </a:ln>
                <a:solidFill>
                  <a:sysClr val="windowText" lastClr="000000"/>
                </a:solidFill>
                <a:effectLst/>
                <a:uLnTx/>
                <a:uFillTx/>
                <a:ea typeface="+mn-ea"/>
                <a:cs typeface="+mn-cs"/>
              </a:rPr>
              <a:t>santé émotionnelle des prestataires </a:t>
            </a:r>
            <a:r>
              <a:rPr kumimoji="0" lang="fr-FR" sz="2200" b="0" i="0" u="none" strike="noStrike" kern="1200" cap="none" spc="0" normalizeH="0" baseline="0" dirty="0">
                <a:ln>
                  <a:noFill/>
                </a:ln>
                <a:solidFill>
                  <a:sysClr val="windowText" lastClr="000000"/>
                </a:solidFill>
                <a:effectLst/>
                <a:uLnTx/>
                <a:uFillTx/>
                <a:ea typeface="+mn-ea"/>
                <a:cs typeface="+mn-cs"/>
              </a:rPr>
              <a:t>est également importante.</a:t>
            </a:r>
          </a:p>
          <a:p>
            <a:pPr marL="4318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2200" b="0" i="0" u="none" strike="noStrike" kern="1200" cap="none" spc="0" normalizeH="0" baseline="0" dirty="0">
                <a:ln>
                  <a:noFill/>
                </a:ln>
                <a:solidFill>
                  <a:sysClr val="windowText" lastClr="000000"/>
                </a:solidFill>
                <a:effectLst/>
                <a:uLnTx/>
                <a:uFillTx/>
                <a:ea typeface="+mn-ea"/>
                <a:cs typeface="+mn-cs"/>
              </a:rPr>
              <a:t>Ils/elles peuvent avoir de fortes </a:t>
            </a:r>
            <a:r>
              <a:rPr kumimoji="0" lang="fr-FR" sz="2200" b="1" i="0" u="none" strike="noStrike" kern="1200" cap="none" spc="0" normalizeH="0" baseline="0" dirty="0">
                <a:ln>
                  <a:noFill/>
                </a:ln>
                <a:solidFill>
                  <a:sysClr val="windowText" lastClr="000000"/>
                </a:solidFill>
                <a:effectLst/>
                <a:uLnTx/>
                <a:uFillTx/>
                <a:ea typeface="+mn-ea"/>
                <a:cs typeface="+mn-cs"/>
              </a:rPr>
              <a:t>réactions ou émotions </a:t>
            </a:r>
            <a:r>
              <a:rPr kumimoji="0" lang="fr-FR" sz="2200" b="0" i="0" u="none" strike="noStrike" kern="1200" cap="none" spc="0" normalizeH="0" baseline="0" dirty="0">
                <a:ln>
                  <a:noFill/>
                </a:ln>
                <a:solidFill>
                  <a:sysClr val="windowText" lastClr="000000"/>
                </a:solidFill>
                <a:effectLst/>
                <a:uLnTx/>
                <a:uFillTx/>
                <a:ea typeface="+mn-ea"/>
                <a:cs typeface="+mn-cs"/>
              </a:rPr>
              <a:t>en écoutant les femmes ou en parlant de violence avec ces dernières...</a:t>
            </a:r>
          </a:p>
          <a:p>
            <a:pPr marL="4318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2200" b="0" i="0" u="none" strike="noStrike" kern="1200" cap="none" spc="0" normalizeH="0" baseline="0" dirty="0">
                <a:ln>
                  <a:noFill/>
                </a:ln>
                <a:solidFill>
                  <a:sysClr val="windowText" lastClr="000000"/>
                </a:solidFill>
                <a:effectLst/>
                <a:uLnTx/>
                <a:uFillTx/>
                <a:ea typeface="+mn-ea"/>
                <a:cs typeface="+mn-cs"/>
              </a:rPr>
              <a:t>... </a:t>
            </a:r>
            <a:r>
              <a:rPr kumimoji="0" lang="fr-FR" sz="2200" b="1" i="0" u="none" strike="noStrike" kern="1200" cap="none" spc="0" normalizeH="0" baseline="0" dirty="0">
                <a:ln>
                  <a:noFill/>
                </a:ln>
                <a:solidFill>
                  <a:sysClr val="windowText" lastClr="000000"/>
                </a:solidFill>
                <a:effectLst/>
                <a:uLnTx/>
                <a:uFillTx/>
                <a:ea typeface="+mn-ea"/>
                <a:cs typeface="+mn-cs"/>
              </a:rPr>
              <a:t>surtout </a:t>
            </a:r>
            <a:r>
              <a:rPr kumimoji="0" lang="fr-FR" sz="2200" b="0" i="0" u="none" strike="noStrike" kern="1200" cap="none" spc="0" normalizeH="0" baseline="0" dirty="0">
                <a:ln>
                  <a:noFill/>
                </a:ln>
                <a:solidFill>
                  <a:sysClr val="windowText" lastClr="000000"/>
                </a:solidFill>
                <a:effectLst/>
                <a:uLnTx/>
                <a:uFillTx/>
                <a:ea typeface="+mn-ea"/>
                <a:cs typeface="+mn-cs"/>
              </a:rPr>
              <a:t>s’ils/si elles en ont fait l'expérience.</a:t>
            </a:r>
          </a:p>
          <a:p>
            <a:pPr marL="4318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2200" b="1" i="0" u="none" strike="noStrike" kern="1200" cap="none" spc="0" normalizeH="0" baseline="0" dirty="0">
                <a:ln>
                  <a:noFill/>
                </a:ln>
                <a:solidFill>
                  <a:sysClr val="windowText" lastClr="000000"/>
                </a:solidFill>
                <a:effectLst/>
                <a:uLnTx/>
                <a:uFillTx/>
                <a:ea typeface="+mn-ea"/>
                <a:cs typeface="+mn-cs"/>
              </a:rPr>
              <a:t>Rappelez-leur d'être à l’écoute </a:t>
            </a:r>
            <a:r>
              <a:rPr kumimoji="0" lang="fr-FR" sz="2200" b="0" i="0" u="none" strike="noStrike" kern="1200" cap="none" spc="0" normalizeH="0" baseline="0" dirty="0">
                <a:ln>
                  <a:noFill/>
                </a:ln>
                <a:solidFill>
                  <a:sysClr val="windowText" lastClr="000000"/>
                </a:solidFill>
                <a:effectLst/>
                <a:uLnTx/>
                <a:uFillTx/>
                <a:ea typeface="+mn-ea"/>
                <a:cs typeface="+mn-cs"/>
              </a:rPr>
              <a:t>de leurs propres émotions.</a:t>
            </a:r>
          </a:p>
          <a:p>
            <a:pPr marL="4318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2200" b="0" i="0" u="none" strike="noStrike" kern="1200" cap="none" spc="0" normalizeH="0" baseline="0" dirty="0">
                <a:ln>
                  <a:noFill/>
                </a:ln>
                <a:solidFill>
                  <a:sysClr val="windowText" lastClr="000000"/>
                </a:solidFill>
                <a:effectLst/>
                <a:uLnTx/>
                <a:uFillTx/>
                <a:ea typeface="+mn-ea"/>
                <a:cs typeface="+mn-cs"/>
              </a:rPr>
              <a:t>Aider les prestataires à obtenir l'</a:t>
            </a:r>
            <a:r>
              <a:rPr kumimoji="0" lang="fr-FR" sz="2200" b="1" i="0" u="none" strike="noStrike" kern="1200" cap="none" spc="0" normalizeH="0" baseline="0" dirty="0">
                <a:ln>
                  <a:noFill/>
                </a:ln>
                <a:solidFill>
                  <a:sysClr val="windowText" lastClr="000000"/>
                </a:solidFill>
                <a:effectLst/>
                <a:uLnTx/>
                <a:uFillTx/>
                <a:ea typeface="+mn-ea"/>
                <a:cs typeface="+mn-cs"/>
              </a:rPr>
              <a:t>aide et </a:t>
            </a:r>
            <a:r>
              <a:rPr kumimoji="0" lang="fr-FR" sz="2200" i="0" u="none" strike="noStrike" kern="1200" cap="none" spc="0" normalizeH="0" baseline="0" dirty="0">
                <a:ln>
                  <a:noFill/>
                </a:ln>
                <a:solidFill>
                  <a:sysClr val="windowText" lastClr="000000"/>
                </a:solidFill>
                <a:effectLst/>
                <a:uLnTx/>
                <a:uFillTx/>
                <a:ea typeface="+mn-ea"/>
                <a:cs typeface="+mn-cs"/>
              </a:rPr>
              <a:t>le </a:t>
            </a:r>
            <a:r>
              <a:rPr kumimoji="0" lang="fr-FR" sz="2200" b="1" i="0" u="none" strike="noStrike" kern="1200" cap="none" spc="0" normalizeH="0" baseline="0" dirty="0">
                <a:ln>
                  <a:noFill/>
                </a:ln>
                <a:solidFill>
                  <a:sysClr val="windowText" lastClr="000000"/>
                </a:solidFill>
                <a:effectLst/>
                <a:uLnTx/>
                <a:uFillTx/>
                <a:ea typeface="+mn-ea"/>
                <a:cs typeface="+mn-cs"/>
              </a:rPr>
              <a:t>soutien </a:t>
            </a:r>
            <a:r>
              <a:rPr kumimoji="0" lang="fr-FR" sz="2200" b="0" i="0" u="none" strike="noStrike" kern="1200" cap="none" spc="0" normalizeH="0" baseline="0" dirty="0">
                <a:ln>
                  <a:noFill/>
                </a:ln>
                <a:solidFill>
                  <a:sysClr val="windowText" lastClr="000000"/>
                </a:solidFill>
                <a:effectLst/>
                <a:uLnTx/>
                <a:uFillTx/>
                <a:ea typeface="+mn-ea"/>
                <a:cs typeface="+mn-cs"/>
              </a:rPr>
              <a:t>dont ils/elles ont besoin. </a:t>
            </a:r>
          </a:p>
          <a:p>
            <a:pPr marL="4318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2200" b="0" i="0" u="none" strike="noStrike" kern="1200" cap="none" spc="0" normalizeH="0" baseline="0" dirty="0">
                <a:ln>
                  <a:noFill/>
                </a:ln>
                <a:solidFill>
                  <a:sysClr val="windowText" lastClr="000000"/>
                </a:solidFill>
                <a:effectLst/>
                <a:uLnTx/>
                <a:uFillTx/>
                <a:ea typeface="+mn-ea"/>
                <a:cs typeface="+mn-cs"/>
              </a:rPr>
              <a:t>Aidez-les à faire des exercices de réduction du stress.</a:t>
            </a:r>
          </a:p>
        </p:txBody>
      </p:sp>
    </p:spTree>
    <p:extLst>
      <p:ext uri="{BB962C8B-B14F-4D97-AF65-F5344CB8AC3E}">
        <p14:creationId xmlns:p14="http://schemas.microsoft.com/office/powerpoint/2010/main" val="3316276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E16CAD-CBDE-40DC-8B0D-484805755D0A}"/>
              </a:ext>
            </a:extLst>
          </p:cNvPr>
          <p:cNvSpPr>
            <a:spLocks noGrp="1"/>
          </p:cNvSpPr>
          <p:nvPr>
            <p:ph type="sldNum" sz="quarter" idx="12"/>
          </p:nvPr>
        </p:nvSpPr>
        <p:spPr/>
        <p:txBody>
          <a:bodyPr/>
          <a:lstStyle/>
          <a:p>
            <a:fld id="{2D8ED6E9-3817-564D-8B05-0796ED399B7D}" type="slidenum">
              <a:rPr lang="de-DE" smtClean="0"/>
              <a:t>14</a:t>
            </a:fld>
            <a:endParaRPr lang="de-DE" dirty="0"/>
          </a:p>
        </p:txBody>
      </p:sp>
      <p:sp>
        <p:nvSpPr>
          <p:cNvPr id="4" name="Title 5">
            <a:extLst>
              <a:ext uri="{FF2B5EF4-FFF2-40B4-BE49-F238E27FC236}">
                <a16:creationId xmlns:a16="http://schemas.microsoft.com/office/drawing/2014/main" id="{A26DC760-444E-4A99-985B-86E36AC231B5}"/>
              </a:ext>
            </a:extLst>
          </p:cNvPr>
          <p:cNvSpPr txBox="1">
            <a:spLocks/>
          </p:cNvSpPr>
          <p:nvPr/>
        </p:nvSpPr>
        <p:spPr>
          <a:xfrm>
            <a:off x="0" y="272448"/>
            <a:ext cx="9144000" cy="1639501"/>
          </a:xfrm>
          <a:prstGeom prst="rect">
            <a:avLst/>
          </a:prstGeom>
        </p:spPr>
        <p:txBody>
          <a:bodyPr/>
          <a:lstStyle>
            <a:lvl1pPr algn="ctr" defTabSz="914400" rtl="0" eaLnBrk="1" latinLnBrk="0" hangingPunct="1">
              <a:lnSpc>
                <a:spcPct val="90000"/>
              </a:lnSpc>
              <a:spcBef>
                <a:spcPct val="0"/>
              </a:spcBef>
              <a:buNone/>
              <a:defRPr sz="4400" b="1" kern="1200">
                <a:solidFill>
                  <a:srgbClr val="0366B3"/>
                </a:solidFill>
                <a:latin typeface="+mn-lt"/>
                <a:ea typeface="+mj-ea"/>
                <a:cs typeface="+mj-cs"/>
              </a:defRPr>
            </a:lvl1pPr>
          </a:lstStyle>
          <a:p>
            <a:r>
              <a:rPr lang="en-US" sz="4000" dirty="0">
                <a:solidFill>
                  <a:srgbClr val="4F81BD"/>
                </a:solidFill>
              </a:rPr>
              <a:t>Exercice 15.1 : Sélectionner les membres du personnel à former et attribuer les rôles et les responsabilités</a:t>
            </a:r>
            <a:endParaRPr lang="en-US" sz="4000" dirty="0"/>
          </a:p>
        </p:txBody>
      </p:sp>
      <p:sp>
        <p:nvSpPr>
          <p:cNvPr id="5" name="Text Placeholder 6">
            <a:extLst>
              <a:ext uri="{FF2B5EF4-FFF2-40B4-BE49-F238E27FC236}">
                <a16:creationId xmlns:a16="http://schemas.microsoft.com/office/drawing/2014/main" id="{29CA6745-0575-4C67-AC08-C1E4684DAC0B}"/>
              </a:ext>
            </a:extLst>
          </p:cNvPr>
          <p:cNvSpPr txBox="1">
            <a:spLocks/>
          </p:cNvSpPr>
          <p:nvPr/>
        </p:nvSpPr>
        <p:spPr>
          <a:xfrm>
            <a:off x="431365" y="2552700"/>
            <a:ext cx="8281269" cy="30269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a:t>Objectifs </a:t>
            </a:r>
            <a:r>
              <a:rPr lang="en-GB" sz="2400" b="1" dirty="0" err="1"/>
              <a:t>d'apprentissage</a:t>
            </a:r>
            <a:r>
              <a:rPr lang="en-GB" sz="2400" b="1" dirty="0"/>
              <a:t> de </a:t>
            </a:r>
            <a:r>
              <a:rPr lang="en-GB" sz="2400" b="1" dirty="0" err="1"/>
              <a:t>l'exercice</a:t>
            </a:r>
            <a:endParaRPr lang="en-GB" sz="2400" b="1" dirty="0"/>
          </a:p>
          <a:p>
            <a:pPr marL="285750" lvl="0" indent="-285750">
              <a:spcAft>
                <a:spcPts val="600"/>
              </a:spcAft>
            </a:pPr>
            <a:r>
              <a:rPr lang="en-GB" sz="2400" dirty="0"/>
              <a:t>Prendre </a:t>
            </a:r>
            <a:r>
              <a:rPr lang="en-GB" sz="2400" dirty="0" err="1"/>
              <a:t>en</a:t>
            </a:r>
            <a:r>
              <a:rPr lang="en-GB" sz="2400" dirty="0"/>
              <a:t> </a:t>
            </a:r>
            <a:r>
              <a:rPr lang="en-GB" sz="2400" dirty="0" err="1"/>
              <a:t>compte</a:t>
            </a:r>
            <a:r>
              <a:rPr lang="en-GB" sz="2400" dirty="0"/>
              <a:t> les </a:t>
            </a:r>
            <a:r>
              <a:rPr lang="en-GB" sz="2400" b="1" dirty="0"/>
              <a:t>antécédents</a:t>
            </a:r>
            <a:r>
              <a:rPr lang="en-GB" sz="2400" dirty="0"/>
              <a:t>, les </a:t>
            </a:r>
            <a:r>
              <a:rPr lang="en-GB" sz="2400" b="1" dirty="0"/>
              <a:t>motivations et </a:t>
            </a:r>
            <a:r>
              <a:rPr lang="en-GB" sz="2400" dirty="0">
                <a:solidFill>
                  <a:schemeClr val="tx1"/>
                </a:solidFill>
                <a:effectLst/>
                <a:ea typeface="Times New Roman" panose="02020603050405020304" pitchFamily="18" charset="0"/>
                <a:cs typeface="Times New Roman" panose="02020603050405020304" pitchFamily="18" charset="0"/>
              </a:rPr>
              <a:t> </a:t>
            </a:r>
            <a:r>
              <a:rPr lang="en-GB" sz="2400" b="1" dirty="0" err="1"/>
              <a:t>défis</a:t>
            </a:r>
            <a:r>
              <a:rPr lang="en-GB" sz="2400" b="1" dirty="0"/>
              <a:t> </a:t>
            </a:r>
            <a:r>
              <a:rPr lang="en-GB" sz="2400" dirty="0"/>
              <a:t>des prestataires de </a:t>
            </a:r>
            <a:r>
              <a:rPr lang="en-GB" sz="2400" dirty="0" err="1"/>
              <a:t>soins</a:t>
            </a:r>
            <a:r>
              <a:rPr lang="en-GB" sz="2400" dirty="0"/>
              <a:t> pour </a:t>
            </a:r>
            <a:r>
              <a:rPr lang="en-GB" sz="2400" dirty="0" err="1"/>
              <a:t>sélectionner</a:t>
            </a:r>
            <a:r>
              <a:rPr lang="en-GB" sz="2400" dirty="0"/>
              <a:t> </a:t>
            </a:r>
            <a:r>
              <a:rPr lang="en-GB" sz="2400" dirty="0" err="1"/>
              <a:t>ceux</a:t>
            </a:r>
            <a:r>
              <a:rPr lang="en-GB" sz="2400" dirty="0"/>
              <a:t> et </a:t>
            </a:r>
            <a:r>
              <a:rPr lang="en-GB" sz="2400" dirty="0" err="1"/>
              <a:t>celles</a:t>
            </a:r>
            <a:r>
              <a:rPr lang="en-GB" sz="2400" dirty="0"/>
              <a:t> </a:t>
            </a:r>
            <a:r>
              <a:rPr lang="en-GB" sz="2400" dirty="0" err="1"/>
              <a:t>à</a:t>
            </a:r>
            <a:r>
              <a:rPr lang="en-GB" sz="2400" dirty="0"/>
              <a:t> former.</a:t>
            </a:r>
          </a:p>
          <a:p>
            <a:pPr marL="285750" lvl="0" indent="-285750">
              <a:spcAft>
                <a:spcPts val="600"/>
              </a:spcAft>
            </a:pPr>
            <a:r>
              <a:rPr lang="en-GB" sz="2400" dirty="0"/>
              <a:t>Comprendre les </a:t>
            </a:r>
            <a:r>
              <a:rPr lang="en-GB" sz="2400" b="1" dirty="0"/>
              <a:t>rôles et </a:t>
            </a:r>
            <a:r>
              <a:rPr lang="en-GB" sz="2400" dirty="0"/>
              <a:t>les </a:t>
            </a:r>
            <a:r>
              <a:rPr lang="en-GB" sz="2400" b="1" dirty="0"/>
              <a:t>responsabilités </a:t>
            </a:r>
            <a:r>
              <a:rPr lang="en-GB" sz="2400" dirty="0"/>
              <a:t>des prestataires afin de pouvoir répartir les activités de prise en charge des survivantes en conséquence.</a:t>
            </a:r>
            <a:endParaRPr lang="en-US" sz="2400"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639647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2F69C3-26CC-470F-97B1-780EB4D8268C}"/>
              </a:ext>
            </a:extLst>
          </p:cNvPr>
          <p:cNvSpPr>
            <a:spLocks noGrp="1"/>
          </p:cNvSpPr>
          <p:nvPr>
            <p:ph type="sldNum" sz="quarter" idx="12"/>
          </p:nvPr>
        </p:nvSpPr>
        <p:spPr/>
        <p:txBody>
          <a:bodyPr/>
          <a:lstStyle/>
          <a:p>
            <a:fld id="{2D8ED6E9-3817-564D-8B05-0796ED399B7D}" type="slidenum">
              <a:rPr lang="de-DE" smtClean="0"/>
              <a:t>15</a:t>
            </a:fld>
            <a:endParaRPr lang="de-DE" dirty="0"/>
          </a:p>
        </p:txBody>
      </p:sp>
      <p:sp>
        <p:nvSpPr>
          <p:cNvPr id="10" name="Content Placeholder 3">
            <a:extLst>
              <a:ext uri="{FF2B5EF4-FFF2-40B4-BE49-F238E27FC236}">
                <a16:creationId xmlns:a16="http://schemas.microsoft.com/office/drawing/2014/main" id="{710826B1-5587-4F72-8931-48484FEBC886}"/>
              </a:ext>
            </a:extLst>
          </p:cNvPr>
          <p:cNvSpPr txBox="1">
            <a:spLocks/>
          </p:cNvSpPr>
          <p:nvPr/>
        </p:nvSpPr>
        <p:spPr>
          <a:xfrm>
            <a:off x="0" y="188640"/>
            <a:ext cx="9143999" cy="957270"/>
          </a:xfrm>
          <a:prstGeom prst="rect">
            <a:avLst/>
          </a:prstGeom>
          <a:noFill/>
          <a:ln>
            <a:noFill/>
          </a:ln>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300" b="1" i="0" u="none" strike="noStrike" kern="1200" cap="none" spc="0" normalizeH="0" baseline="0" noProof="0" dirty="0">
                <a:ln>
                  <a:noFill/>
                </a:ln>
                <a:solidFill>
                  <a:srgbClr val="4F81BD"/>
                </a:solidFill>
                <a:effectLst/>
                <a:uLnTx/>
                <a:uFillTx/>
                <a:latin typeface="Calibri" panose="020F0502020204030204" pitchFamily="34" charset="0"/>
                <a:ea typeface="+mn-ea"/>
                <a:cs typeface="Calibri" panose="020F0502020204030204" pitchFamily="34" charset="0"/>
              </a:rPr>
              <a:t>Exercice 15.1 : </a:t>
            </a:r>
            <a:r>
              <a:rPr kumimoji="0" lang="en-US" sz="4300" b="1" i="0" u="none" strike="noStrike" kern="1200" cap="none" spc="0" normalizeH="0" baseline="0" noProof="0" dirty="0" err="1">
                <a:ln>
                  <a:noFill/>
                </a:ln>
                <a:solidFill>
                  <a:srgbClr val="4F81BD"/>
                </a:solidFill>
                <a:effectLst/>
                <a:uLnTx/>
                <a:uFillTx/>
                <a:latin typeface="Calibri" panose="020F0502020204030204" pitchFamily="34" charset="0"/>
                <a:ea typeface="+mn-ea"/>
                <a:cs typeface="Calibri" panose="020F0502020204030204" pitchFamily="34" charset="0"/>
              </a:rPr>
              <a:t>Modèle</a:t>
            </a:r>
            <a:r>
              <a:rPr kumimoji="0" lang="en-US" sz="4300" b="1" i="0" u="none" strike="noStrike" kern="1200" cap="none" spc="0" normalizeH="0" baseline="0" noProof="0" dirty="0">
                <a:ln>
                  <a:noFill/>
                </a:ln>
                <a:solidFill>
                  <a:srgbClr val="4F81BD"/>
                </a:solidFill>
                <a:effectLst/>
                <a:uLnTx/>
                <a:uFillTx/>
                <a:latin typeface="Calibri" panose="020F0502020204030204" pitchFamily="34" charset="0"/>
                <a:ea typeface="+mn-ea"/>
                <a:cs typeface="Calibri" panose="020F0502020204030204" pitchFamily="34" charset="0"/>
              </a:rPr>
              <a:t> et instructions</a:t>
            </a:r>
            <a:endParaRPr kumimoji="0" lang="es-CO" sz="3200" b="1" i="0" u="none" strike="noStrike" kern="1200" cap="none" spc="0" normalizeH="0" baseline="0" noProof="0" dirty="0">
              <a:ln>
                <a:noFill/>
              </a:ln>
              <a:solidFill>
                <a:sysClr val="window" lastClr="FFFFFF"/>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100" b="1" i="0" u="none" strike="noStrike" kern="1200" cap="none" spc="0" normalizeH="0" baseline="0" noProof="0" dirty="0">
              <a:ln>
                <a:noFill/>
              </a:ln>
              <a:solidFill>
                <a:sysClr val="window" lastClr="FFFFFF"/>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s-CO"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graphicFrame>
        <p:nvGraphicFramePr>
          <p:cNvPr id="11" name="Table 10">
            <a:extLst>
              <a:ext uri="{FF2B5EF4-FFF2-40B4-BE49-F238E27FC236}">
                <a16:creationId xmlns:a16="http://schemas.microsoft.com/office/drawing/2014/main" id="{EFCBD609-68C4-45CB-8CD2-D095B5D756A6}"/>
              </a:ext>
            </a:extLst>
          </p:cNvPr>
          <p:cNvGraphicFramePr>
            <a:graphicFrameLocks noGrp="1"/>
          </p:cNvGraphicFramePr>
          <p:nvPr>
            <p:extLst>
              <p:ext uri="{D42A27DB-BD31-4B8C-83A1-F6EECF244321}">
                <p14:modId xmlns:p14="http://schemas.microsoft.com/office/powerpoint/2010/main" val="67966540"/>
              </p:ext>
            </p:extLst>
          </p:nvPr>
        </p:nvGraphicFramePr>
        <p:xfrm>
          <a:off x="350588" y="1453135"/>
          <a:ext cx="4233981" cy="1030573"/>
        </p:xfrm>
        <a:graphic>
          <a:graphicData uri="http://schemas.openxmlformats.org/drawingml/2006/table">
            <a:tbl>
              <a:tblPr firstRow="1" firstCol="1" bandRow="1"/>
              <a:tblGrid>
                <a:gridCol w="1462647">
                  <a:extLst>
                    <a:ext uri="{9D8B030D-6E8A-4147-A177-3AD203B41FA5}">
                      <a16:colId xmlns:a16="http://schemas.microsoft.com/office/drawing/2014/main" val="2071861108"/>
                    </a:ext>
                  </a:extLst>
                </a:gridCol>
                <a:gridCol w="2771334">
                  <a:extLst>
                    <a:ext uri="{9D8B030D-6E8A-4147-A177-3AD203B41FA5}">
                      <a16:colId xmlns:a16="http://schemas.microsoft.com/office/drawing/2014/main" val="792753999"/>
                    </a:ext>
                  </a:extLst>
                </a:gridCol>
              </a:tblGrid>
              <a:tr h="103057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07000"/>
                        </a:lnSpc>
                        <a:spcBef>
                          <a:spcPts val="0"/>
                        </a:spcBef>
                        <a:spcAft>
                          <a:spcPts val="0"/>
                        </a:spcAft>
                      </a:pPr>
                      <a:r>
                        <a:rPr lang="en-US" sz="1100" dirty="0">
                          <a:effectLst/>
                        </a:rPr>
                        <a:t>Infirmière</a:t>
                      </a:r>
                    </a:p>
                  </a:txBody>
                  <a:tcPr marL="71744" marR="71744"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07000"/>
                        </a:lnSpc>
                        <a:spcBef>
                          <a:spcPts val="0"/>
                        </a:spcBef>
                        <a:spcAft>
                          <a:spcPts val="0"/>
                        </a:spcAft>
                      </a:pPr>
                      <a:r>
                        <a:rPr lang="en-US" sz="1100" dirty="0">
                          <a:solidFill>
                            <a:schemeClr val="tx1"/>
                          </a:solidFill>
                          <a:effectLst/>
                        </a:rPr>
                        <a:t>Rôles et responsabilités</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44" marR="71744"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945334385"/>
                  </a:ext>
                </a:extLst>
              </a:tr>
            </a:tbl>
          </a:graphicData>
        </a:graphic>
      </p:graphicFrame>
      <p:graphicFrame>
        <p:nvGraphicFramePr>
          <p:cNvPr id="12" name="Table 11">
            <a:extLst>
              <a:ext uri="{FF2B5EF4-FFF2-40B4-BE49-F238E27FC236}">
                <a16:creationId xmlns:a16="http://schemas.microsoft.com/office/drawing/2014/main" id="{678479DA-6DFD-40ED-BD3F-C7BD17E0C802}"/>
              </a:ext>
            </a:extLst>
          </p:cNvPr>
          <p:cNvGraphicFramePr>
            <a:graphicFrameLocks noGrp="1"/>
          </p:cNvGraphicFramePr>
          <p:nvPr>
            <p:extLst>
              <p:ext uri="{D42A27DB-BD31-4B8C-83A1-F6EECF244321}">
                <p14:modId xmlns:p14="http://schemas.microsoft.com/office/powerpoint/2010/main" val="2885965262"/>
              </p:ext>
            </p:extLst>
          </p:nvPr>
        </p:nvGraphicFramePr>
        <p:xfrm>
          <a:off x="350588" y="3509718"/>
          <a:ext cx="4247418" cy="965060"/>
        </p:xfrm>
        <a:graphic>
          <a:graphicData uri="http://schemas.openxmlformats.org/drawingml/2006/table">
            <a:tbl>
              <a:tblPr firstRow="1" firstCol="1" bandRow="1"/>
              <a:tblGrid>
                <a:gridCol w="1476083">
                  <a:extLst>
                    <a:ext uri="{9D8B030D-6E8A-4147-A177-3AD203B41FA5}">
                      <a16:colId xmlns:a16="http://schemas.microsoft.com/office/drawing/2014/main" val="2071861108"/>
                    </a:ext>
                  </a:extLst>
                </a:gridCol>
                <a:gridCol w="2771335">
                  <a:extLst>
                    <a:ext uri="{9D8B030D-6E8A-4147-A177-3AD203B41FA5}">
                      <a16:colId xmlns:a16="http://schemas.microsoft.com/office/drawing/2014/main" val="792753999"/>
                    </a:ext>
                  </a:extLst>
                </a:gridCol>
              </a:tblGrid>
              <a:tr h="96506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07000"/>
                        </a:lnSpc>
                        <a:spcBef>
                          <a:spcPts val="0"/>
                        </a:spcBef>
                        <a:spcAft>
                          <a:spcPts val="0"/>
                        </a:spcAft>
                      </a:pPr>
                      <a:r>
                        <a:rPr lang="en-US" sz="1100" dirty="0">
                          <a:effectLst/>
                        </a:rPr>
                        <a:t>Médecin junior ou senior</a:t>
                      </a:r>
                    </a:p>
                  </a:txBody>
                  <a:tcPr marL="71744" marR="71744"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07000"/>
                        </a:lnSpc>
                        <a:spcBef>
                          <a:spcPts val="0"/>
                        </a:spcBef>
                        <a:spcAft>
                          <a:spcPts val="0"/>
                        </a:spcAft>
                      </a:pPr>
                      <a:r>
                        <a:rPr lang="en-US" sz="1100" dirty="0">
                          <a:solidFill>
                            <a:schemeClr val="tx1"/>
                          </a:solidFill>
                          <a:effectLst/>
                        </a:rPr>
                        <a:t>Rôles et responsabilités</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44" marR="71744"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945334385"/>
                  </a:ext>
                </a:extLst>
              </a:tr>
            </a:tbl>
          </a:graphicData>
        </a:graphic>
      </p:graphicFrame>
      <p:graphicFrame>
        <p:nvGraphicFramePr>
          <p:cNvPr id="13" name="Table 12">
            <a:extLst>
              <a:ext uri="{FF2B5EF4-FFF2-40B4-BE49-F238E27FC236}">
                <a16:creationId xmlns:a16="http://schemas.microsoft.com/office/drawing/2014/main" id="{41EACD85-8AA7-4B9D-BAA3-450AB4AA5463}"/>
              </a:ext>
            </a:extLst>
          </p:cNvPr>
          <p:cNvGraphicFramePr>
            <a:graphicFrameLocks noGrp="1"/>
          </p:cNvGraphicFramePr>
          <p:nvPr>
            <p:extLst>
              <p:ext uri="{D42A27DB-BD31-4B8C-83A1-F6EECF244321}">
                <p14:modId xmlns:p14="http://schemas.microsoft.com/office/powerpoint/2010/main" val="3086186354"/>
              </p:ext>
            </p:extLst>
          </p:nvPr>
        </p:nvGraphicFramePr>
        <p:xfrm>
          <a:off x="350588" y="2507187"/>
          <a:ext cx="4233981" cy="989775"/>
        </p:xfrm>
        <a:graphic>
          <a:graphicData uri="http://schemas.openxmlformats.org/drawingml/2006/table">
            <a:tbl>
              <a:tblPr firstRow="1" firstCol="1" bandRow="1"/>
              <a:tblGrid>
                <a:gridCol w="1462647">
                  <a:extLst>
                    <a:ext uri="{9D8B030D-6E8A-4147-A177-3AD203B41FA5}">
                      <a16:colId xmlns:a16="http://schemas.microsoft.com/office/drawing/2014/main" val="2071861108"/>
                    </a:ext>
                  </a:extLst>
                </a:gridCol>
                <a:gridCol w="2771334">
                  <a:extLst>
                    <a:ext uri="{9D8B030D-6E8A-4147-A177-3AD203B41FA5}">
                      <a16:colId xmlns:a16="http://schemas.microsoft.com/office/drawing/2014/main" val="792753999"/>
                    </a:ext>
                  </a:extLst>
                </a:gridCol>
              </a:tblGrid>
              <a:tr h="98977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07000"/>
                        </a:lnSpc>
                        <a:spcBef>
                          <a:spcPts val="0"/>
                        </a:spcBef>
                        <a:spcAft>
                          <a:spcPts val="0"/>
                        </a:spcAft>
                      </a:pPr>
                      <a:r>
                        <a:rPr lang="en-US" sz="1100" dirty="0">
                          <a:effectLst/>
                        </a:rPr>
                        <a:t>Travailleur social ou conseiller ou autre (nom)</a:t>
                      </a:r>
                    </a:p>
                  </a:txBody>
                  <a:tcPr marL="71744" marR="71744"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07000"/>
                        </a:lnSpc>
                        <a:spcBef>
                          <a:spcPts val="0"/>
                        </a:spcBef>
                        <a:spcAft>
                          <a:spcPts val="0"/>
                        </a:spcAft>
                      </a:pPr>
                      <a:r>
                        <a:rPr lang="en-US" sz="1100" dirty="0">
                          <a:solidFill>
                            <a:schemeClr val="tx1"/>
                          </a:solidFill>
                          <a:effectLst/>
                        </a:rPr>
                        <a:t>Rôles et responsabilités</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44" marR="71744"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945334385"/>
                  </a:ext>
                </a:extLst>
              </a:tr>
            </a:tbl>
          </a:graphicData>
        </a:graphic>
      </p:graphicFrame>
      <p:sp>
        <p:nvSpPr>
          <p:cNvPr id="14" name="Rectangle 13">
            <a:extLst>
              <a:ext uri="{FF2B5EF4-FFF2-40B4-BE49-F238E27FC236}">
                <a16:creationId xmlns:a16="http://schemas.microsoft.com/office/drawing/2014/main" id="{CE01E266-F455-44BB-8350-A6F7CBC44D8D}"/>
              </a:ext>
            </a:extLst>
          </p:cNvPr>
          <p:cNvSpPr/>
          <p:nvPr/>
        </p:nvSpPr>
        <p:spPr>
          <a:xfrm>
            <a:off x="4910019" y="1320730"/>
            <a:ext cx="4233981" cy="421653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prstClr val="black"/>
                </a:solidFill>
                <a:effectLst/>
                <a:uLnTx/>
                <a:uFillTx/>
              </a:rPr>
              <a:t>Instructions : </a:t>
            </a:r>
            <a:r>
              <a:rPr kumimoji="0" lang="en-US" sz="2200" b="1" i="0" u="none" strike="noStrike" kern="0" cap="none" spc="0" normalizeH="0" baseline="0" noProof="0" dirty="0" err="1">
                <a:ln>
                  <a:noFill/>
                </a:ln>
                <a:solidFill>
                  <a:prstClr val="black"/>
                </a:solidFill>
                <a:effectLst/>
                <a:uLnTx/>
                <a:uFillTx/>
              </a:rPr>
              <a:t>partie</a:t>
            </a:r>
            <a:r>
              <a:rPr kumimoji="0" lang="en-US" sz="2200" b="1" i="0" u="none" strike="noStrike" kern="0" cap="none" spc="0" normalizeH="0" baseline="0" noProof="0" dirty="0">
                <a:ln>
                  <a:noFill/>
                </a:ln>
                <a:solidFill>
                  <a:prstClr val="black"/>
                </a:solidFill>
                <a:effectLst/>
                <a:uLnTx/>
                <a:uFillTx/>
              </a:rPr>
              <a:t> 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Sur un tableau, dressez la liste des différents types de prestataires de soins de santé qui interagissent avec les </a:t>
            </a:r>
            <a:r>
              <a:rPr lang="en-US" sz="2000" kern="0" dirty="0" err="1">
                <a:solidFill>
                  <a:prstClr val="black"/>
                </a:solidFill>
              </a:rPr>
              <a:t>survivantes</a:t>
            </a:r>
            <a:r>
              <a:rPr kumimoji="0" lang="en-US" sz="2000" b="0" i="0" u="none" strike="noStrike" kern="0" cap="none" spc="0" normalizeH="0" baseline="0" noProof="0" dirty="0">
                <a:ln>
                  <a:noFill/>
                </a:ln>
                <a:solidFill>
                  <a:prstClr val="black"/>
                </a:solidFill>
                <a:effectLst/>
                <a:uLnTx/>
                <a:uFillTx/>
              </a:rPr>
              <a:t>. Pour </a:t>
            </a:r>
            <a:r>
              <a:rPr kumimoji="0" lang="en-US" sz="2000" b="0" i="0" u="none" strike="noStrike" kern="0" cap="none" spc="0" normalizeH="0" baseline="0" noProof="0" dirty="0" err="1">
                <a:ln>
                  <a:noFill/>
                </a:ln>
                <a:solidFill>
                  <a:prstClr val="black"/>
                </a:solidFill>
                <a:effectLst/>
                <a:uLnTx/>
                <a:uFillTx/>
              </a:rPr>
              <a:t>chacun</a:t>
            </a:r>
            <a:r>
              <a:rPr lang="en-GB" sz="2000" dirty="0">
                <a:solidFill>
                  <a:schemeClr val="tx1"/>
                </a:solidFill>
                <a:effectLst/>
                <a:ea typeface="Times New Roman" panose="02020603050405020304" pitchFamily="18" charset="0"/>
                <a:cs typeface="Times New Roman" panose="02020603050405020304" pitchFamily="18" charset="0"/>
              </a:rPr>
              <a:t>·e</a:t>
            </a:r>
            <a:r>
              <a:rPr kumimoji="0" lang="en-US" sz="2000" b="0" i="0" u="none" strike="noStrike" kern="0" cap="none" spc="0" normalizeH="0" baseline="0" noProof="0" dirty="0">
                <a:ln>
                  <a:noFill/>
                </a:ln>
                <a:solidFill>
                  <a:prstClr val="black"/>
                </a:solidFill>
                <a:effectLst/>
                <a:uLnTx/>
                <a:uFillTx/>
              </a:rPr>
              <a:t>, </a:t>
            </a:r>
            <a:r>
              <a:rPr kumimoji="0" lang="en-US" sz="2000" b="0" i="0" u="none" strike="noStrike" kern="0" cap="none" spc="0" normalizeH="0" baseline="0" noProof="0" dirty="0" err="1">
                <a:ln>
                  <a:noFill/>
                </a:ln>
                <a:solidFill>
                  <a:prstClr val="black"/>
                </a:solidFill>
                <a:effectLst/>
                <a:uLnTx/>
                <a:uFillTx/>
              </a:rPr>
              <a:t>notez</a:t>
            </a:r>
            <a:r>
              <a:rPr lang="en-US" sz="2000" kern="0" dirty="0">
                <a:solidFill>
                  <a:prstClr val="black"/>
                </a:solidFill>
              </a:rPr>
              <a:t> </a:t>
            </a:r>
            <a:r>
              <a:rPr kumimoji="0" lang="en-US" sz="2000" b="0" i="0" u="none" strike="noStrike" kern="0" cap="none" spc="0" normalizeH="0" baseline="0" noProof="0" dirty="0">
                <a:ln>
                  <a:noFill/>
                </a:ln>
                <a:solidFill>
                  <a:prstClr val="black"/>
                </a:solidFill>
                <a:effectLst/>
                <a:uLnTx/>
                <a:uFillTx/>
              </a:rPr>
              <a:t>: </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black"/>
                </a:solidFill>
                <a:effectLst/>
                <a:uLnTx/>
                <a:uFillTx/>
              </a:rPr>
              <a:t>leurs rôles et </a:t>
            </a:r>
            <a:r>
              <a:rPr kumimoji="0" lang="en-US" sz="2000" b="0" i="0" u="none" strike="noStrike" kern="0" cap="none" spc="0" normalizeH="0" baseline="0" noProof="0" dirty="0" err="1">
                <a:ln>
                  <a:noFill/>
                </a:ln>
                <a:solidFill>
                  <a:prstClr val="black"/>
                </a:solidFill>
                <a:effectLst/>
                <a:uLnTx/>
                <a:uFillTx/>
              </a:rPr>
              <a:t>responsabilités</a:t>
            </a:r>
            <a:r>
              <a:rPr kumimoji="0" lang="en-US" sz="2000" b="0" i="0" u="none" strike="noStrike" kern="0" cap="none" spc="0" normalizeH="0" baseline="0" noProof="0" dirty="0">
                <a:ln>
                  <a:noFill/>
                </a:ln>
                <a:solidFill>
                  <a:prstClr val="black"/>
                </a:solidFill>
                <a:effectLst/>
                <a:uLnTx/>
                <a:uFillTx/>
              </a:rPr>
              <a:t>.</a:t>
            </a: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prstClr val="black"/>
              </a:solidFill>
              <a:effectLst/>
              <a:uLnTx/>
              <a:uFillTx/>
            </a:endParaRPr>
          </a:p>
          <a:p>
            <a:pPr marL="0" marR="0" lvl="1"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NB </a:t>
            </a:r>
            <a:r>
              <a:rPr kumimoji="0" lang="en-US" sz="1600" b="0" i="0" u="none" strike="noStrike" kern="0" cap="none" spc="0" normalizeH="0" baseline="0" noProof="0" dirty="0">
                <a:ln>
                  <a:noFill/>
                </a:ln>
                <a:solidFill>
                  <a:prstClr val="black"/>
                </a:solidFill>
                <a:effectLst/>
                <a:uLnTx/>
                <a:uFillTx/>
              </a:rPr>
              <a:t>: Dans votre établissement de santé, discutez des perspectives de formation avec chaque membre du personnel, demandez-leur quelles sont leurs motivations pour s'occuper des </a:t>
            </a:r>
            <a:r>
              <a:rPr kumimoji="0" lang="en-US" sz="1600" b="0" i="0" u="none" strike="noStrike" kern="0" cap="none" spc="0" normalizeH="0" baseline="0" noProof="0" dirty="0" err="1">
                <a:ln>
                  <a:noFill/>
                </a:ln>
                <a:effectLst/>
                <a:uLnTx/>
                <a:uFillTx/>
              </a:rPr>
              <a:t>survivantes</a:t>
            </a:r>
            <a:r>
              <a:rPr kumimoji="0" lang="en-US" sz="1600" b="0" i="0" u="none" strike="noStrike" kern="0" cap="none" spc="0" normalizeH="0" baseline="0" noProof="0" dirty="0">
                <a:ln>
                  <a:noFill/>
                </a:ln>
                <a:effectLst/>
                <a:uLnTx/>
                <a:uFillTx/>
              </a:rPr>
              <a:t> et </a:t>
            </a:r>
            <a:r>
              <a:rPr kumimoji="0" lang="en-US" sz="1600" b="0" i="0" u="none" strike="noStrike" kern="0" cap="none" spc="0" normalizeH="0" baseline="0" noProof="0" dirty="0">
                <a:ln>
                  <a:noFill/>
                </a:ln>
                <a:solidFill>
                  <a:prstClr val="black"/>
                </a:solidFill>
                <a:effectLst/>
                <a:uLnTx/>
                <a:uFillTx/>
              </a:rPr>
              <a:t>les </a:t>
            </a:r>
            <a:r>
              <a:rPr kumimoji="0" lang="en-US" sz="1600" b="0" i="0" u="none" strike="noStrike" kern="0" cap="none" spc="0" normalizeH="0" baseline="0" noProof="0" dirty="0" err="1">
                <a:ln>
                  <a:noFill/>
                </a:ln>
                <a:solidFill>
                  <a:prstClr val="black"/>
                </a:solidFill>
                <a:effectLst/>
                <a:uLnTx/>
                <a:uFillTx/>
              </a:rPr>
              <a:t>défis</a:t>
            </a:r>
            <a:r>
              <a:rPr kumimoji="0" lang="en-US" sz="1600" b="0" i="0" u="none" strike="noStrike" kern="0" cap="none" spc="0" normalizeH="0" baseline="0" noProof="0" dirty="0">
                <a:ln>
                  <a:noFill/>
                </a:ln>
                <a:solidFill>
                  <a:prstClr val="black"/>
                </a:solidFill>
                <a:effectLst/>
                <a:uLnTx/>
                <a:uFillTx/>
              </a:rPr>
              <a:t> </a:t>
            </a:r>
            <a:r>
              <a:rPr kumimoji="0" lang="en-US" sz="1600" b="0" i="0" u="none" strike="noStrike" kern="0" cap="none" spc="0" normalizeH="0" baseline="0" noProof="0" dirty="0" err="1">
                <a:ln>
                  <a:noFill/>
                </a:ln>
                <a:solidFill>
                  <a:prstClr val="black"/>
                </a:solidFill>
                <a:effectLst/>
                <a:uLnTx/>
                <a:uFillTx/>
              </a:rPr>
              <a:t>potentiels</a:t>
            </a:r>
            <a:r>
              <a:rPr kumimoji="0" lang="en-US" sz="1600" b="0" i="0" u="none" strike="noStrike" kern="0" cap="none" spc="0" normalizeH="0" baseline="0" noProof="0" dirty="0">
                <a:ln>
                  <a:noFill/>
                </a:ln>
                <a:solidFill>
                  <a:prstClr val="black"/>
                </a:solidFill>
                <a:effectLst/>
                <a:uLnTx/>
                <a:uFillTx/>
              </a:rPr>
              <a:t>, </a:t>
            </a:r>
            <a:r>
              <a:rPr kumimoji="0" lang="en-US" sz="1600" b="0" i="0" u="none" strike="noStrike" kern="0" cap="none" spc="0" normalizeH="0" baseline="0" noProof="0" dirty="0" err="1">
                <a:ln>
                  <a:noFill/>
                </a:ln>
                <a:solidFill>
                  <a:prstClr val="black"/>
                </a:solidFill>
                <a:effectLst/>
                <a:uLnTx/>
                <a:uFillTx/>
              </a:rPr>
              <a:t>puis</a:t>
            </a:r>
            <a:r>
              <a:rPr kumimoji="0" lang="en-US" sz="1600" b="0" i="0" u="none" strike="noStrike" kern="0" cap="none" spc="0" normalizeH="0" baseline="0" noProof="0" dirty="0">
                <a:ln>
                  <a:noFill/>
                </a:ln>
                <a:solidFill>
                  <a:prstClr val="black"/>
                </a:solidFill>
                <a:effectLst/>
                <a:uLnTx/>
                <a:uFillTx/>
              </a:rPr>
              <a:t> finalisez la liste des </a:t>
            </a:r>
            <a:r>
              <a:rPr kumimoji="0" lang="en-US" sz="1600" b="0" i="0" u="none" strike="noStrike" kern="0" cap="none" spc="0" normalizeH="0" baseline="0" noProof="0" dirty="0" err="1">
                <a:ln>
                  <a:noFill/>
                </a:ln>
                <a:solidFill>
                  <a:prstClr val="black"/>
                </a:solidFill>
                <a:effectLst/>
                <a:uLnTx/>
                <a:uFillTx/>
              </a:rPr>
              <a:t>prestataires</a:t>
            </a:r>
            <a:r>
              <a:rPr kumimoji="0" lang="en-US" sz="1600" b="0" i="0" u="none" strike="noStrike" kern="0" cap="none" spc="0" normalizeH="0" baseline="0" noProof="0" dirty="0">
                <a:ln>
                  <a:noFill/>
                </a:ln>
                <a:solidFill>
                  <a:prstClr val="black"/>
                </a:solidFill>
                <a:effectLst/>
                <a:uLnTx/>
                <a:uFillTx/>
              </a:rPr>
              <a:t> de </a:t>
            </a:r>
            <a:r>
              <a:rPr kumimoji="0" lang="en-US" sz="1600" b="0" i="0" u="none" strike="noStrike" kern="0" cap="none" spc="0" normalizeH="0" baseline="0" noProof="0" dirty="0" err="1">
                <a:ln>
                  <a:noFill/>
                </a:ln>
                <a:solidFill>
                  <a:prstClr val="black"/>
                </a:solidFill>
                <a:effectLst/>
                <a:uLnTx/>
                <a:uFillTx/>
              </a:rPr>
              <a:t>soins</a:t>
            </a:r>
            <a:r>
              <a:rPr kumimoji="0" lang="en-US" sz="1600" b="0" i="0" u="none" strike="noStrike" kern="0" cap="none" spc="0" normalizeH="0" baseline="0" noProof="0" dirty="0">
                <a:ln>
                  <a:noFill/>
                </a:ln>
                <a:solidFill>
                  <a:prstClr val="black"/>
                </a:solidFill>
                <a:effectLst/>
                <a:uLnTx/>
                <a:uFillTx/>
              </a:rPr>
              <a:t> qui </a:t>
            </a:r>
            <a:r>
              <a:rPr kumimoji="0" lang="en-US" sz="1600" b="0" i="0" u="none" strike="noStrike" kern="0" cap="none" spc="0" normalizeH="0" baseline="0" noProof="0" dirty="0" err="1">
                <a:ln>
                  <a:noFill/>
                </a:ln>
                <a:solidFill>
                  <a:prstClr val="black"/>
                </a:solidFill>
                <a:effectLst/>
                <a:uLnTx/>
                <a:uFillTx/>
              </a:rPr>
              <a:t>accéderont</a:t>
            </a:r>
            <a:r>
              <a:rPr kumimoji="0" lang="en-US" sz="1600" b="0" i="0" u="none" strike="noStrike" kern="0" cap="none" spc="0" normalizeH="0" baseline="0" noProof="0" dirty="0">
                <a:ln>
                  <a:noFill/>
                </a:ln>
                <a:solidFill>
                  <a:prstClr val="black"/>
                </a:solidFill>
                <a:effectLst/>
                <a:uLnTx/>
                <a:uFillTx/>
              </a:rPr>
              <a:t> en priorité à la formation en fonction de leurs rôles et responsabilités et de leurs motivations. </a:t>
            </a:r>
          </a:p>
        </p:txBody>
      </p:sp>
      <p:graphicFrame>
        <p:nvGraphicFramePr>
          <p:cNvPr id="15" name="Table 14">
            <a:extLst>
              <a:ext uri="{FF2B5EF4-FFF2-40B4-BE49-F238E27FC236}">
                <a16:creationId xmlns:a16="http://schemas.microsoft.com/office/drawing/2014/main" id="{7076E8C8-D2FA-45B7-AF52-1F6E5AF7589D}"/>
              </a:ext>
            </a:extLst>
          </p:cNvPr>
          <p:cNvGraphicFramePr>
            <a:graphicFrameLocks noGrp="1"/>
          </p:cNvGraphicFramePr>
          <p:nvPr>
            <p:extLst>
              <p:ext uri="{D42A27DB-BD31-4B8C-83A1-F6EECF244321}">
                <p14:modId xmlns:p14="http://schemas.microsoft.com/office/powerpoint/2010/main" val="433895656"/>
              </p:ext>
            </p:extLst>
          </p:nvPr>
        </p:nvGraphicFramePr>
        <p:xfrm>
          <a:off x="350588" y="4487534"/>
          <a:ext cx="4247418" cy="986507"/>
        </p:xfrm>
        <a:graphic>
          <a:graphicData uri="http://schemas.openxmlformats.org/drawingml/2006/table">
            <a:tbl>
              <a:tblPr firstRow="1" firstCol="1" bandRow="1"/>
              <a:tblGrid>
                <a:gridCol w="1476083">
                  <a:extLst>
                    <a:ext uri="{9D8B030D-6E8A-4147-A177-3AD203B41FA5}">
                      <a16:colId xmlns:a16="http://schemas.microsoft.com/office/drawing/2014/main" val="2071861108"/>
                    </a:ext>
                  </a:extLst>
                </a:gridCol>
                <a:gridCol w="2771335">
                  <a:extLst>
                    <a:ext uri="{9D8B030D-6E8A-4147-A177-3AD203B41FA5}">
                      <a16:colId xmlns:a16="http://schemas.microsoft.com/office/drawing/2014/main" val="792753999"/>
                    </a:ext>
                  </a:extLst>
                </a:gridCol>
              </a:tblGrid>
              <a:tr h="98650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07000"/>
                        </a:lnSpc>
                        <a:spcBef>
                          <a:spcPts val="0"/>
                        </a:spcBef>
                        <a:spcAft>
                          <a:spcPts val="0"/>
                        </a:spcAft>
                      </a:pPr>
                      <a:r>
                        <a:rPr lang="en-US" sz="1100" dirty="0">
                          <a:effectLst/>
                        </a:rPr>
                        <a:t>Autres types de personnel (laborantin, réceptionniste, assistants, etc.)</a:t>
                      </a:r>
                    </a:p>
                  </a:txBody>
                  <a:tcPr marL="71744" marR="71744"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07000"/>
                        </a:lnSpc>
                        <a:spcBef>
                          <a:spcPts val="0"/>
                        </a:spcBef>
                        <a:spcAft>
                          <a:spcPts val="0"/>
                        </a:spcAft>
                      </a:pPr>
                      <a:r>
                        <a:rPr lang="en-US" sz="1100" dirty="0">
                          <a:solidFill>
                            <a:schemeClr val="tx1"/>
                          </a:solidFill>
                          <a:effectLst/>
                        </a:rPr>
                        <a:t>Rôles et responsabilités</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44" marR="71744"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945334385"/>
                  </a:ext>
                </a:extLst>
              </a:tr>
            </a:tbl>
          </a:graphicData>
        </a:graphic>
      </p:graphicFrame>
    </p:spTree>
    <p:extLst>
      <p:ext uri="{BB962C8B-B14F-4D97-AF65-F5344CB8AC3E}">
        <p14:creationId xmlns:p14="http://schemas.microsoft.com/office/powerpoint/2010/main" val="3088118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33BD431-4E21-6813-A798-AD79F72A4126}"/>
              </a:ext>
            </a:extLst>
          </p:cNvPr>
          <p:cNvGrpSpPr/>
          <p:nvPr/>
        </p:nvGrpSpPr>
        <p:grpSpPr>
          <a:xfrm>
            <a:off x="3987741" y="116156"/>
            <a:ext cx="4164822" cy="5969342"/>
            <a:chOff x="3946797" y="170748"/>
            <a:chExt cx="4164822" cy="5969342"/>
          </a:xfrm>
        </p:grpSpPr>
        <p:pic>
          <p:nvPicPr>
            <p:cNvPr id="5" name="Picture 4" descr="A white rectangular box with black text&#10;&#10;Description automatically generated">
              <a:extLst>
                <a:ext uri="{FF2B5EF4-FFF2-40B4-BE49-F238E27FC236}">
                  <a16:creationId xmlns:a16="http://schemas.microsoft.com/office/drawing/2014/main" id="{8FABCEBD-EFC9-AEB7-059E-C16596FC3584}"/>
                </a:ext>
              </a:extLst>
            </p:cNvPr>
            <p:cNvPicPr>
              <a:picLocks noChangeAspect="1"/>
            </p:cNvPicPr>
            <p:nvPr/>
          </p:nvPicPr>
          <p:blipFill>
            <a:blip r:embed="rId3"/>
            <a:stretch>
              <a:fillRect/>
            </a:stretch>
          </p:blipFill>
          <p:spPr>
            <a:xfrm>
              <a:off x="3946798" y="170748"/>
              <a:ext cx="4164821" cy="2735106"/>
            </a:xfrm>
            <a:prstGeom prst="rect">
              <a:avLst/>
            </a:prstGeom>
          </p:spPr>
        </p:pic>
        <p:pic>
          <p:nvPicPr>
            <p:cNvPr id="7" name="Picture 6" descr="A table with text on it&#10;&#10;Description automatically generated">
              <a:extLst>
                <a:ext uri="{FF2B5EF4-FFF2-40B4-BE49-F238E27FC236}">
                  <a16:creationId xmlns:a16="http://schemas.microsoft.com/office/drawing/2014/main" id="{D438ED99-B337-BE6E-2210-E2682CB24F90}"/>
                </a:ext>
              </a:extLst>
            </p:cNvPr>
            <p:cNvPicPr>
              <a:picLocks noChangeAspect="1"/>
            </p:cNvPicPr>
            <p:nvPr/>
          </p:nvPicPr>
          <p:blipFill>
            <a:blip r:embed="rId4"/>
            <a:stretch>
              <a:fillRect/>
            </a:stretch>
          </p:blipFill>
          <p:spPr>
            <a:xfrm>
              <a:off x="3946797" y="2888922"/>
              <a:ext cx="4164821" cy="1993797"/>
            </a:xfrm>
            <a:prstGeom prst="rect">
              <a:avLst/>
            </a:prstGeom>
          </p:spPr>
        </p:pic>
        <p:pic>
          <p:nvPicPr>
            <p:cNvPr id="12" name="Picture 11" descr="A grid of white squares&#10;&#10;Description automatically generated">
              <a:extLst>
                <a:ext uri="{FF2B5EF4-FFF2-40B4-BE49-F238E27FC236}">
                  <a16:creationId xmlns:a16="http://schemas.microsoft.com/office/drawing/2014/main" id="{801DFA32-C061-25A5-8085-AF368596F6E4}"/>
                </a:ext>
              </a:extLst>
            </p:cNvPr>
            <p:cNvPicPr>
              <a:picLocks noChangeAspect="1"/>
            </p:cNvPicPr>
            <p:nvPr/>
          </p:nvPicPr>
          <p:blipFill>
            <a:blip r:embed="rId5"/>
            <a:stretch>
              <a:fillRect/>
            </a:stretch>
          </p:blipFill>
          <p:spPr>
            <a:xfrm>
              <a:off x="3952440" y="4865788"/>
              <a:ext cx="4159178" cy="1274302"/>
            </a:xfrm>
            <a:prstGeom prst="rect">
              <a:avLst/>
            </a:prstGeom>
          </p:spPr>
        </p:pic>
      </p:grpSp>
      <p:sp>
        <p:nvSpPr>
          <p:cNvPr id="2" name="Slide Number Placeholder 1">
            <a:extLst>
              <a:ext uri="{FF2B5EF4-FFF2-40B4-BE49-F238E27FC236}">
                <a16:creationId xmlns:a16="http://schemas.microsoft.com/office/drawing/2014/main" id="{EC0607CE-7FFC-4D04-9851-29149B50FABD}"/>
              </a:ext>
            </a:extLst>
          </p:cNvPr>
          <p:cNvSpPr>
            <a:spLocks noGrp="1"/>
          </p:cNvSpPr>
          <p:nvPr>
            <p:ph type="sldNum" sz="quarter" idx="12"/>
          </p:nvPr>
        </p:nvSpPr>
        <p:spPr/>
        <p:txBody>
          <a:bodyPr/>
          <a:lstStyle/>
          <a:p>
            <a:fld id="{2D8ED6E9-3817-564D-8B05-0796ED399B7D}" type="slidenum">
              <a:rPr lang="de-DE" smtClean="0"/>
              <a:t>16</a:t>
            </a:fld>
            <a:endParaRPr lang="de-DE" dirty="0"/>
          </a:p>
        </p:txBody>
      </p:sp>
      <p:sp>
        <p:nvSpPr>
          <p:cNvPr id="9" name="Rectangle 8">
            <a:extLst>
              <a:ext uri="{FF2B5EF4-FFF2-40B4-BE49-F238E27FC236}">
                <a16:creationId xmlns:a16="http://schemas.microsoft.com/office/drawing/2014/main" id="{1A0F5F5D-D17A-4562-8D67-21B30B3034E2}"/>
              </a:ext>
            </a:extLst>
          </p:cNvPr>
          <p:cNvSpPr/>
          <p:nvPr/>
        </p:nvSpPr>
        <p:spPr>
          <a:xfrm>
            <a:off x="400416" y="1390861"/>
            <a:ext cx="3384376" cy="393954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fr-FR" sz="2200" b="1" i="0" u="none" strike="noStrike" kern="0" cap="none" spc="0" normalizeH="0" baseline="0" dirty="0">
                <a:ln>
                  <a:noFill/>
                </a:ln>
                <a:solidFill>
                  <a:prstClr val="black"/>
                </a:solidFill>
                <a:effectLst/>
                <a:uLnTx/>
                <a:uFillTx/>
              </a:rPr>
              <a:t>Instructions : partie 2</a:t>
            </a:r>
          </a:p>
          <a:p>
            <a:pPr marL="342900" marR="0" lvl="0" indent="-3429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2000" b="0" i="0" u="none" strike="noStrike" kern="0" cap="none" spc="0" normalizeH="0" baseline="0" dirty="0">
                <a:ln>
                  <a:noFill/>
                </a:ln>
                <a:solidFill>
                  <a:prstClr val="black"/>
                </a:solidFill>
                <a:effectLst/>
                <a:uLnTx/>
                <a:uFillTx/>
              </a:rPr>
              <a:t>Remplissez le tableau de l’outil de travail 4.1 en désignant les membres du personnel les plus aptes à effectuer chacune des tâches énumérées.</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0" cap="none" spc="0" normalizeH="0" baseline="0" dirty="0">
                <a:ln>
                  <a:noFill/>
                </a:ln>
                <a:solidFill>
                  <a:prstClr val="black"/>
                </a:solidFill>
                <a:effectLst/>
                <a:uLnTx/>
                <a:uFillTx/>
              </a:rPr>
              <a:t>Une fois complété et confirmé, l’outil de travail peut être affiché afin que les membres du personnel sachent qui doit faire quoi.</a:t>
            </a:r>
          </a:p>
        </p:txBody>
      </p:sp>
      <p:sp>
        <p:nvSpPr>
          <p:cNvPr id="10" name="Oval 9">
            <a:extLst>
              <a:ext uri="{FF2B5EF4-FFF2-40B4-BE49-F238E27FC236}">
                <a16:creationId xmlns:a16="http://schemas.microsoft.com/office/drawing/2014/main" id="{F8C5E0DA-5AA9-4E83-9F38-EBA9C42B8E90}"/>
              </a:ext>
            </a:extLst>
          </p:cNvPr>
          <p:cNvSpPr/>
          <p:nvPr/>
        </p:nvSpPr>
        <p:spPr>
          <a:xfrm rot="1145389">
            <a:off x="6718076" y="1901194"/>
            <a:ext cx="2359768" cy="801357"/>
          </a:xfrm>
          <a:prstGeom prst="ellipse">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dirty="0">
                <a:ln>
                  <a:noFill/>
                </a:ln>
                <a:solidFill>
                  <a:prstClr val="black"/>
                </a:solidFill>
                <a:effectLst/>
                <a:uLnTx/>
                <a:uFillTx/>
                <a:latin typeface="Calibri"/>
                <a:ea typeface="+mn-ea"/>
                <a:cs typeface="+mn-cs"/>
              </a:rPr>
              <a:t>Manuel </a:t>
            </a:r>
            <a:r>
              <a:rPr kumimoji="0" lang="en-GB" sz="1200" b="0" i="1" u="none" strike="noStrike" kern="0" cap="none" spc="0" normalizeH="0" baseline="0" noProof="0" dirty="0" err="1">
                <a:ln>
                  <a:noFill/>
                </a:ln>
                <a:solidFill>
                  <a:prstClr val="black"/>
                </a:solidFill>
                <a:effectLst/>
                <a:uLnTx/>
                <a:uFillTx/>
                <a:latin typeface="Calibri"/>
                <a:ea typeface="+mn-ea"/>
                <a:cs typeface="+mn-cs"/>
              </a:rPr>
              <a:t>destiné</a:t>
            </a:r>
            <a:r>
              <a:rPr kumimoji="0" lang="en-GB" sz="1200" b="0" i="1" u="none" strike="noStrike" kern="0" cap="none" spc="0" normalizeH="0" baseline="0" noProof="0" dirty="0">
                <a:ln>
                  <a:noFill/>
                </a:ln>
                <a:solidFill>
                  <a:prstClr val="black"/>
                </a:solidFill>
                <a:effectLst/>
                <a:uLnTx/>
                <a:uFillTx/>
                <a:latin typeface="Calibri"/>
                <a:ea typeface="+mn-ea"/>
                <a:cs typeface="+mn-cs"/>
              </a:rPr>
              <a:t> aux  </a:t>
            </a:r>
            <a:r>
              <a:rPr kumimoji="0" lang="en-GB" sz="1200" b="0" i="1" u="none" strike="noStrike" kern="0" cap="none" spc="0" normalizeH="0" baseline="0" noProof="0" dirty="0" err="1">
                <a:ln>
                  <a:noFill/>
                </a:ln>
                <a:solidFill>
                  <a:prstClr val="black"/>
                </a:solidFill>
                <a:effectLst/>
                <a:uLnTx/>
                <a:uFillTx/>
                <a:latin typeface="Calibri"/>
                <a:ea typeface="+mn-ea"/>
                <a:cs typeface="+mn-cs"/>
              </a:rPr>
              <a:t>gestionnaires</a:t>
            </a:r>
            <a:r>
              <a:rPr kumimoji="0" lang="en-GB" sz="1200" b="0" i="1" u="none" strike="noStrike" kern="0" cap="none" spc="0" normalizeH="0" baseline="0" noProof="0" dirty="0">
                <a:ln>
                  <a:noFill/>
                </a:ln>
                <a:solidFill>
                  <a:prstClr val="black"/>
                </a:solidFill>
                <a:effectLst/>
                <a:uLnTx/>
                <a:uFillTx/>
                <a:latin typeface="Calibri"/>
                <a:ea typeface="+mn-ea"/>
                <a:cs typeface="+mn-cs"/>
              </a:rPr>
              <a:t> de </a:t>
            </a:r>
            <a:r>
              <a:rPr kumimoji="0" lang="en-GB" sz="1200" b="0" i="1" u="none" strike="noStrike" kern="0" cap="none" spc="0" normalizeH="0" baseline="0" noProof="0" dirty="0" err="1">
                <a:ln>
                  <a:noFill/>
                </a:ln>
                <a:solidFill>
                  <a:prstClr val="black"/>
                </a:solidFill>
                <a:effectLst/>
                <a:uLnTx/>
                <a:uFillTx/>
                <a:latin typeface="Calibri"/>
                <a:ea typeface="+mn-ea"/>
                <a:cs typeface="+mn-cs"/>
              </a:rPr>
              <a:t>santé</a:t>
            </a:r>
            <a:r>
              <a:rPr kumimoji="0" lang="en-GB" sz="1200" b="0" i="0" u="none" strike="noStrike" kern="0" cap="none" spc="0" normalizeH="0" baseline="0" noProof="0" dirty="0">
                <a:ln>
                  <a:noFill/>
                </a:ln>
                <a:solidFill>
                  <a:prstClr val="black"/>
                </a:solidFill>
                <a:effectLst/>
                <a:uLnTx/>
                <a:uFillTx/>
                <a:latin typeface="Calibri"/>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a:ea typeface="+mn-ea"/>
                <a:cs typeface="+mn-cs"/>
              </a:rPr>
              <a:t>p. 44-46</a:t>
            </a:r>
          </a:p>
        </p:txBody>
      </p:sp>
      <p:sp>
        <p:nvSpPr>
          <p:cNvPr id="11" name="Content Placeholder 3">
            <a:extLst>
              <a:ext uri="{FF2B5EF4-FFF2-40B4-BE49-F238E27FC236}">
                <a16:creationId xmlns:a16="http://schemas.microsoft.com/office/drawing/2014/main" id="{67174C7D-5E51-4F67-9B07-ED607A02D394}"/>
              </a:ext>
            </a:extLst>
          </p:cNvPr>
          <p:cNvSpPr txBox="1">
            <a:spLocks/>
          </p:cNvSpPr>
          <p:nvPr/>
        </p:nvSpPr>
        <p:spPr>
          <a:xfrm>
            <a:off x="0" y="165354"/>
            <a:ext cx="3941804" cy="1122936"/>
          </a:xfrm>
          <a:prstGeom prst="rect">
            <a:avLst/>
          </a:prstGeom>
          <a:noFill/>
          <a:ln>
            <a:noFill/>
          </a:ln>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err="1">
                <a:ln>
                  <a:noFill/>
                </a:ln>
                <a:solidFill>
                  <a:srgbClr val="4F81BD"/>
                </a:solidFill>
                <a:effectLst/>
                <a:uLnTx/>
                <a:uFillTx/>
                <a:latin typeface="Calibri" panose="020F0502020204030204" pitchFamily="34" charset="0"/>
                <a:ea typeface="+mn-ea"/>
                <a:cs typeface="Calibri" panose="020F0502020204030204" pitchFamily="34" charset="0"/>
              </a:rPr>
              <a:t>Exercice</a:t>
            </a:r>
            <a:r>
              <a:rPr kumimoji="0" lang="en-US" sz="4000" b="1" i="0" u="none" strike="noStrike" kern="1200" cap="none" spc="0" normalizeH="0" baseline="0" noProof="0" dirty="0">
                <a:ln>
                  <a:noFill/>
                </a:ln>
                <a:solidFill>
                  <a:srgbClr val="4F81BD"/>
                </a:solidFill>
                <a:effectLst/>
                <a:uLnTx/>
                <a:uFillTx/>
                <a:latin typeface="Calibri" panose="020F0502020204030204" pitchFamily="34" charset="0"/>
                <a:ea typeface="+mn-ea"/>
                <a:cs typeface="Calibri" panose="020F0502020204030204" pitchFamily="34" charset="0"/>
              </a:rPr>
              <a:t> 15.1</a:t>
            </a:r>
          </a:p>
        </p:txBody>
      </p:sp>
    </p:spTree>
    <p:extLst>
      <p:ext uri="{BB962C8B-B14F-4D97-AF65-F5344CB8AC3E}">
        <p14:creationId xmlns:p14="http://schemas.microsoft.com/office/powerpoint/2010/main" val="3634724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424FFE-91CA-4514-84DC-4C4E5C4CC007}"/>
              </a:ext>
            </a:extLst>
          </p:cNvPr>
          <p:cNvSpPr>
            <a:spLocks noGrp="1"/>
          </p:cNvSpPr>
          <p:nvPr>
            <p:ph type="sldNum" sz="quarter" idx="12"/>
          </p:nvPr>
        </p:nvSpPr>
        <p:spPr/>
        <p:txBody>
          <a:bodyPr/>
          <a:lstStyle/>
          <a:p>
            <a:fld id="{2D8ED6E9-3817-564D-8B05-0796ED399B7D}" type="slidenum">
              <a:rPr lang="de-DE" smtClean="0"/>
              <a:t>17</a:t>
            </a:fld>
            <a:endParaRPr lang="de-DE" dirty="0"/>
          </a:p>
        </p:txBody>
      </p:sp>
      <p:sp>
        <p:nvSpPr>
          <p:cNvPr id="6" name="Title 1">
            <a:extLst>
              <a:ext uri="{FF2B5EF4-FFF2-40B4-BE49-F238E27FC236}">
                <a16:creationId xmlns:a16="http://schemas.microsoft.com/office/drawing/2014/main" id="{CC082F70-92C0-42A7-93CC-D7D0AE0E9A64}"/>
              </a:ext>
            </a:extLst>
          </p:cNvPr>
          <p:cNvSpPr txBox="1">
            <a:spLocks/>
          </p:cNvSpPr>
          <p:nvPr/>
        </p:nvSpPr>
        <p:spPr>
          <a:xfrm>
            <a:off x="0" y="156802"/>
            <a:ext cx="9115678" cy="12134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4000" b="1" i="0" u="none" strike="noStrike" kern="1200" cap="none" spc="0" normalizeH="0" baseline="0" noProof="0" dirty="0">
                <a:ln>
                  <a:noFill/>
                </a:ln>
                <a:solidFill>
                  <a:srgbClr val="4F81BD"/>
                </a:solidFill>
                <a:effectLst/>
                <a:uLnTx/>
                <a:uFillTx/>
                <a:latin typeface="Calibri"/>
                <a:ea typeface="+mj-ea"/>
                <a:cs typeface="+mj-cs"/>
              </a:rPr>
              <a:t>Exercice 15.1A : </a:t>
            </a:r>
            <a:r>
              <a:rPr kumimoji="0" lang="en-US" sz="4000" b="1" i="0" u="none" strike="noStrike" kern="1200" cap="none" spc="0" normalizeH="0" baseline="0" noProof="0" dirty="0" err="1">
                <a:ln>
                  <a:noFill/>
                </a:ln>
                <a:solidFill>
                  <a:srgbClr val="4F81BD"/>
                </a:solidFill>
                <a:effectLst/>
                <a:uLnTx/>
                <a:uFillTx/>
                <a:latin typeface="Calibri"/>
                <a:ea typeface="+mj-ea"/>
                <a:cs typeface="+mj-cs"/>
              </a:rPr>
              <a:t>Déterminer</a:t>
            </a:r>
            <a:r>
              <a:rPr kumimoji="0" lang="en-US" sz="4000" b="1" i="0" u="none" strike="noStrike" kern="1200" cap="none" spc="0" normalizeH="0" baseline="0" noProof="0" dirty="0">
                <a:ln>
                  <a:noFill/>
                </a:ln>
                <a:solidFill>
                  <a:srgbClr val="4F81BD"/>
                </a:solidFill>
                <a:effectLst/>
                <a:uLnTx/>
                <a:uFillTx/>
                <a:latin typeface="Calibri"/>
                <a:ea typeface="+mj-ea"/>
                <a:cs typeface="+mj-cs"/>
              </a:rPr>
              <a:t> qui doit être formé en priorité et dans quel domaine</a:t>
            </a:r>
          </a:p>
        </p:txBody>
      </p:sp>
      <p:sp>
        <p:nvSpPr>
          <p:cNvPr id="7" name="Rectangle 6">
            <a:extLst>
              <a:ext uri="{FF2B5EF4-FFF2-40B4-BE49-F238E27FC236}">
                <a16:creationId xmlns:a16="http://schemas.microsoft.com/office/drawing/2014/main" id="{E4604B94-716A-42F2-96E7-78109DDABFBD}"/>
              </a:ext>
            </a:extLst>
          </p:cNvPr>
          <p:cNvSpPr/>
          <p:nvPr/>
        </p:nvSpPr>
        <p:spPr>
          <a:xfrm>
            <a:off x="89756" y="1508790"/>
            <a:ext cx="8964488" cy="4478149"/>
          </a:xfrm>
          <a:prstGeom prst="rect">
            <a:avLst/>
          </a:prstGeom>
        </p:spPr>
        <p:txBody>
          <a:bodyPr wrap="square">
            <a:spAutoFit/>
          </a:bodyPr>
          <a:lstStyle/>
          <a:p>
            <a:pPr defTabSz="914400">
              <a:lnSpc>
                <a:spcPts val="1900"/>
              </a:lnSpc>
            </a:pPr>
            <a:r>
              <a:rPr lang="fr-FR" b="1" dirty="0">
                <a:solidFill>
                  <a:prstClr val="black"/>
                </a:solidFill>
                <a:ea typeface="Calibri" panose="020F0502020204030204" pitchFamily="34" charset="0"/>
                <a:cs typeface="Calibri" panose="020F0502020204030204" pitchFamily="34" charset="0"/>
              </a:rPr>
              <a:t>Objectif d'apprentissage de l'exercice</a:t>
            </a:r>
          </a:p>
          <a:p>
            <a:pPr marL="285750" indent="-285750" defTabSz="914400">
              <a:lnSpc>
                <a:spcPts val="1900"/>
              </a:lnSpc>
              <a:buFont typeface="Arial" panose="020B0604020202020204" pitchFamily="34" charset="0"/>
              <a:buChar char="•"/>
            </a:pPr>
            <a:r>
              <a:rPr lang="fr-FR" dirty="0"/>
              <a:t>Classer par ordre de priorité les types de prestataires de santé qui recevront une formation en fonction de leurs rôles et responsabilités. </a:t>
            </a:r>
            <a:endParaRPr lang="fr-FR" dirty="0">
              <a:solidFill>
                <a:prstClr val="black"/>
              </a:solidFill>
              <a:ea typeface="Calibri" panose="020F0502020204030204" pitchFamily="34" charset="0"/>
              <a:cs typeface="Calibri" panose="020F0502020204030204" pitchFamily="34" charset="0"/>
            </a:endParaRPr>
          </a:p>
          <a:p>
            <a:pPr defTabSz="914400">
              <a:lnSpc>
                <a:spcPts val="1900"/>
              </a:lnSpc>
            </a:pPr>
            <a:r>
              <a:rPr lang="fr-FR" b="1" dirty="0">
                <a:solidFill>
                  <a:prstClr val="black"/>
                </a:solidFill>
                <a:ea typeface="Calibri" panose="020F0502020204030204" pitchFamily="34" charset="0"/>
                <a:cs typeface="Calibri" panose="020F0502020204030204" pitchFamily="34" charset="0"/>
              </a:rPr>
              <a:t>Instructions</a:t>
            </a:r>
          </a:p>
          <a:p>
            <a:pPr marL="342900" indent="-342900" defTabSz="914400">
              <a:lnSpc>
                <a:spcPts val="1900"/>
              </a:lnSpc>
              <a:buFont typeface="Arial" panose="020B0604020202020204" pitchFamily="34" charset="0"/>
              <a:buChar char="•"/>
            </a:pPr>
            <a:r>
              <a:rPr lang="fr-FR" dirty="0">
                <a:solidFill>
                  <a:prstClr val="black"/>
                </a:solidFill>
                <a:ea typeface="Calibri" panose="020F0502020204030204" pitchFamily="34" charset="0"/>
                <a:cs typeface="Calibri" panose="020F0502020204030204" pitchFamily="34" charset="0"/>
              </a:rPr>
              <a:t>Les participants d'un même établissement/département, district ou région doivent faire partie du même groupe.</a:t>
            </a:r>
          </a:p>
          <a:p>
            <a:pPr marL="342900" indent="-342900" defTabSz="914400">
              <a:lnSpc>
                <a:spcPts val="1900"/>
              </a:lnSpc>
              <a:buFont typeface="Arial" panose="020B0604020202020204" pitchFamily="34" charset="0"/>
              <a:buChar char="•"/>
            </a:pPr>
            <a:r>
              <a:rPr lang="fr-FR" dirty="0">
                <a:solidFill>
                  <a:prstClr val="black"/>
                </a:solidFill>
                <a:ea typeface="Calibri" panose="020F0502020204030204" pitchFamily="34" charset="0"/>
                <a:cs typeface="Calibri" panose="020F0502020204030204" pitchFamily="34" charset="0"/>
              </a:rPr>
              <a:t>Consigner sur un tableau les réponses de votre groupe au scénario et aux questions suivantes.</a:t>
            </a:r>
          </a:p>
          <a:p>
            <a:pPr marL="342900" indent="-342900" defTabSz="914400">
              <a:lnSpc>
                <a:spcPts val="1900"/>
              </a:lnSpc>
              <a:buFont typeface="Arial" panose="020B0604020202020204" pitchFamily="34" charset="0"/>
              <a:buChar char="•"/>
            </a:pPr>
            <a:r>
              <a:rPr lang="fr-FR" dirty="0">
                <a:solidFill>
                  <a:prstClr val="black"/>
                </a:solidFill>
                <a:ea typeface="Calibri" panose="020F0502020204030204" pitchFamily="34" charset="0"/>
                <a:cs typeface="Calibri" panose="020F0502020204030204" pitchFamily="34" charset="0"/>
              </a:rPr>
              <a:t>Faire un compte rendu en séance plénière.</a:t>
            </a:r>
          </a:p>
          <a:p>
            <a:pPr defTabSz="914400">
              <a:lnSpc>
                <a:spcPts val="1900"/>
              </a:lnSpc>
            </a:pPr>
            <a:r>
              <a:rPr lang="fr-FR" b="1" dirty="0">
                <a:solidFill>
                  <a:prstClr val="black"/>
                </a:solidFill>
                <a:ea typeface="Calibri" panose="020F0502020204030204" pitchFamily="34" charset="0"/>
                <a:cs typeface="Calibri" panose="020F0502020204030204" pitchFamily="34" charset="0"/>
              </a:rPr>
              <a:t>Scénario</a:t>
            </a:r>
          </a:p>
          <a:p>
            <a:pPr defTabSz="914400">
              <a:lnSpc>
                <a:spcPts val="1900"/>
              </a:lnSpc>
            </a:pPr>
            <a:r>
              <a:rPr lang="fr-FR" dirty="0">
                <a:solidFill>
                  <a:prstClr val="black"/>
                </a:solidFill>
                <a:ea typeface="Calibri" panose="020F0502020204030204" pitchFamily="34" charset="0"/>
                <a:cs typeface="Calibri" panose="020F0502020204030204" pitchFamily="34" charset="0"/>
              </a:rPr>
              <a:t>On vous a demandé de créer un plan de formation pour renforcer la prise en charge de la violence faite aux femmes, en mettant l'accent sur l'intégration de la prise en charge de cette violence dans les services de santé sexuelle et reproductive et de VIH. </a:t>
            </a:r>
          </a:p>
          <a:p>
            <a:pPr marL="457200" indent="-457200" defTabSz="914400">
              <a:lnSpc>
                <a:spcPts val="1900"/>
              </a:lnSpc>
              <a:buFont typeface="+mj-lt"/>
              <a:buAutoNum type="arabicPeriod"/>
            </a:pPr>
            <a:r>
              <a:rPr lang="fr-FR" dirty="0">
                <a:solidFill>
                  <a:prstClr val="black"/>
                </a:solidFill>
                <a:cs typeface="Calibri" panose="020F0502020204030204" pitchFamily="34" charset="0"/>
              </a:rPr>
              <a:t> Identifiez les types de prestataires de services que vous allez former en priorité.</a:t>
            </a:r>
          </a:p>
          <a:p>
            <a:pPr marL="514350" indent="-514350" defTabSz="914400">
              <a:lnSpc>
                <a:spcPts val="1900"/>
              </a:lnSpc>
              <a:buFontTx/>
              <a:buAutoNum type="arabicPeriod"/>
            </a:pPr>
            <a:r>
              <a:rPr lang="fr-FR" dirty="0">
                <a:solidFill>
                  <a:prstClr val="black"/>
                </a:solidFill>
                <a:cs typeface="Calibri" panose="020F0502020204030204" pitchFamily="34" charset="0"/>
              </a:rPr>
              <a:t>Quel contenu allez-vous aborder lors de la formation : donnez au moins 3 ou 4 sujets prioritaires.</a:t>
            </a:r>
          </a:p>
          <a:p>
            <a:pPr marL="514350" indent="-514350" defTabSz="914400">
              <a:lnSpc>
                <a:spcPts val="1900"/>
              </a:lnSpc>
              <a:buFontTx/>
              <a:buAutoNum type="arabicPeriod"/>
            </a:pPr>
            <a:r>
              <a:rPr lang="fr-FR" dirty="0">
                <a:solidFill>
                  <a:prstClr val="black"/>
                </a:solidFill>
                <a:cs typeface="Calibri" panose="020F0502020204030204" pitchFamily="34" charset="0"/>
              </a:rPr>
              <a:t>Comment allez-vous déterminer si la formation a permis d'améliorer les compétences et la pratique des prestataires ?</a:t>
            </a:r>
          </a:p>
        </p:txBody>
      </p:sp>
    </p:spTree>
    <p:extLst>
      <p:ext uri="{BB962C8B-B14F-4D97-AF65-F5344CB8AC3E}">
        <p14:creationId xmlns:p14="http://schemas.microsoft.com/office/powerpoint/2010/main" val="728378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0C381F-D2D3-4FFF-AF98-5910AE50D8C3}"/>
              </a:ext>
            </a:extLst>
          </p:cNvPr>
          <p:cNvSpPr>
            <a:spLocks noGrp="1"/>
          </p:cNvSpPr>
          <p:nvPr>
            <p:ph type="sldNum" sz="quarter" idx="12"/>
          </p:nvPr>
        </p:nvSpPr>
        <p:spPr/>
        <p:txBody>
          <a:bodyPr/>
          <a:lstStyle/>
          <a:p>
            <a:fld id="{2D8ED6E9-3817-564D-8B05-0796ED399B7D}" type="slidenum">
              <a:rPr lang="de-DE" smtClean="0"/>
              <a:t>18</a:t>
            </a:fld>
            <a:endParaRPr lang="de-DE" dirty="0"/>
          </a:p>
        </p:txBody>
      </p:sp>
      <p:sp>
        <p:nvSpPr>
          <p:cNvPr id="6" name="Title 1">
            <a:extLst>
              <a:ext uri="{FF2B5EF4-FFF2-40B4-BE49-F238E27FC236}">
                <a16:creationId xmlns:a16="http://schemas.microsoft.com/office/drawing/2014/main" id="{C49A17FF-224E-4146-936B-43D1C5C40818}"/>
              </a:ext>
            </a:extLst>
          </p:cNvPr>
          <p:cNvSpPr txBox="1">
            <a:spLocks/>
          </p:cNvSpPr>
          <p:nvPr/>
        </p:nvSpPr>
        <p:spPr>
          <a:xfrm>
            <a:off x="0" y="201379"/>
            <a:ext cx="9144000" cy="10667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4000" b="1" i="0" u="none" strike="noStrike" kern="1200" cap="none" spc="0" normalizeH="0" baseline="0" noProof="0" dirty="0">
                <a:ln>
                  <a:noFill/>
                </a:ln>
                <a:solidFill>
                  <a:srgbClr val="4F81BD"/>
                </a:solidFill>
                <a:effectLst/>
                <a:uLnTx/>
                <a:uFillTx/>
                <a:latin typeface="Calibri"/>
                <a:ea typeface="+mj-ea"/>
                <a:cs typeface="+mj-cs"/>
              </a:rPr>
              <a:t>Exercice 15.2 : </a:t>
            </a:r>
            <a:br>
              <a:rPr kumimoji="0" lang="en-US" sz="4000" b="1" i="0" u="none" strike="noStrike" kern="1200" cap="none" spc="0" normalizeH="0" baseline="0" noProof="0" dirty="0">
                <a:ln>
                  <a:noFill/>
                </a:ln>
                <a:solidFill>
                  <a:srgbClr val="4F81BD"/>
                </a:solidFill>
                <a:effectLst/>
                <a:uLnTx/>
                <a:uFillTx/>
                <a:latin typeface="Calibri"/>
                <a:ea typeface="+mj-ea"/>
                <a:cs typeface="+mj-cs"/>
              </a:rPr>
            </a:br>
            <a:r>
              <a:rPr kumimoji="0" lang="en-US" sz="4000" b="1" i="0" u="none" strike="noStrike" kern="1200" cap="none" spc="0" normalizeH="0" baseline="0" noProof="0" dirty="0" err="1">
                <a:ln>
                  <a:noFill/>
                </a:ln>
                <a:solidFill>
                  <a:srgbClr val="4F81BD"/>
                </a:solidFill>
                <a:effectLst/>
                <a:uLnTx/>
                <a:uFillTx/>
                <a:latin typeface="Calibri"/>
                <a:ea typeface="+mj-ea"/>
                <a:cs typeface="+mj-cs"/>
              </a:rPr>
              <a:t>Élaborer</a:t>
            </a:r>
            <a:r>
              <a:rPr kumimoji="0" lang="en-US" sz="4000" b="1" i="0" u="none" strike="noStrike" kern="1200" cap="none" spc="0" normalizeH="0" baseline="0" noProof="0" dirty="0">
                <a:ln>
                  <a:noFill/>
                </a:ln>
                <a:solidFill>
                  <a:srgbClr val="4F81BD"/>
                </a:solidFill>
                <a:effectLst/>
                <a:uLnTx/>
                <a:uFillTx/>
                <a:latin typeface="Calibri"/>
                <a:ea typeface="+mj-ea"/>
                <a:cs typeface="+mj-cs"/>
              </a:rPr>
              <a:t> un plan de formation</a:t>
            </a:r>
          </a:p>
        </p:txBody>
      </p:sp>
      <p:sp>
        <p:nvSpPr>
          <p:cNvPr id="7" name="Rectangle 6">
            <a:extLst>
              <a:ext uri="{FF2B5EF4-FFF2-40B4-BE49-F238E27FC236}">
                <a16:creationId xmlns:a16="http://schemas.microsoft.com/office/drawing/2014/main" id="{6914D125-567E-40DF-9892-7EC1E3524877}"/>
              </a:ext>
            </a:extLst>
          </p:cNvPr>
          <p:cNvSpPr/>
          <p:nvPr/>
        </p:nvSpPr>
        <p:spPr>
          <a:xfrm>
            <a:off x="424864" y="1698189"/>
            <a:ext cx="8294271" cy="401648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Objectif d'apprentissage pour </a:t>
            </a:r>
            <a:r>
              <a:rPr kumimoji="0" lang="en-US" sz="2400" b="1" i="0" u="none" strike="noStrike" kern="0" cap="none" spc="0" normalizeH="0" baseline="0" noProof="0" dirty="0" err="1">
                <a:ln>
                  <a:noFill/>
                </a:ln>
                <a:solidFill>
                  <a:prstClr val="black"/>
                </a:solidFill>
                <a:effectLst/>
                <a:uLnTx/>
                <a:uFillTx/>
              </a:rPr>
              <a:t>l'exercice</a:t>
            </a:r>
            <a:endParaRPr kumimoji="0" lang="en-US" sz="2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Comprendre comment élaborer un plan de formation pour prendre en charge la violence </a:t>
            </a:r>
            <a:r>
              <a:rPr kumimoji="0" lang="en-US" sz="2400" b="0" i="0" u="none" strike="noStrike" kern="0" cap="none" spc="0" normalizeH="0" baseline="0" noProof="0" dirty="0" err="1">
                <a:ln>
                  <a:noFill/>
                </a:ln>
                <a:solidFill>
                  <a:prstClr val="black"/>
                </a:solidFill>
                <a:effectLst/>
                <a:uLnTx/>
                <a:uFillTx/>
              </a:rPr>
              <a:t>faite</a:t>
            </a:r>
            <a:r>
              <a:rPr kumimoji="0" lang="en-US" sz="2400" b="0" i="0" u="none" strike="noStrike" kern="0" cap="none" spc="0" normalizeH="0" baseline="0" noProof="0" dirty="0">
                <a:ln>
                  <a:noFill/>
                </a:ln>
                <a:solidFill>
                  <a:prstClr val="black"/>
                </a:solidFill>
                <a:effectLst/>
                <a:uLnTx/>
                <a:uFillTx/>
              </a:rPr>
              <a:t> aux femmes.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Instructions</a:t>
            </a:r>
            <a:endParaRPr kumimoji="0" lang="en-US" sz="24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85750" marR="0" lvl="0" indent="-285750" defTabSz="91440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400" b="0" i="0" u="none" strike="noStrike" kern="0" cap="none" spc="0" normalizeH="0" baseline="0" noProof="0" dirty="0">
                <a:ln>
                  <a:noFill/>
                </a:ln>
                <a:solidFill>
                  <a:prstClr val="black"/>
                </a:solidFill>
                <a:effectLst/>
                <a:uLnTx/>
                <a:uFillTx/>
              </a:rPr>
              <a:t>Remplissez la colonne de droite de la fiche de travail de l’outil de travail 4.2 en répondant à chaque question et à chaque élément.</a:t>
            </a:r>
          </a:p>
          <a:p>
            <a:pPr marL="285750" marR="0" lvl="0" indent="-285750" defTabSz="91440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400" b="0" i="0" u="none" strike="noStrike" kern="0" cap="none" spc="0" normalizeH="0" baseline="0" noProof="0" dirty="0" err="1">
                <a:ln>
                  <a:noFill/>
                </a:ln>
                <a:solidFill>
                  <a:prstClr val="black"/>
                </a:solidFill>
                <a:effectLst/>
                <a:uLnTx/>
                <a:uFillTx/>
              </a:rPr>
              <a:t>Utilisez</a:t>
            </a:r>
            <a:r>
              <a:rPr kumimoji="0" lang="en-US" sz="2400" b="0" i="0" u="none" strike="noStrike" kern="0" cap="none" spc="0" normalizeH="0" baseline="0" noProof="0" dirty="0">
                <a:ln>
                  <a:noFill/>
                </a:ln>
                <a:solidFill>
                  <a:prstClr val="black"/>
                </a:solidFill>
                <a:effectLst/>
                <a:uLnTx/>
                <a:uFillTx/>
              </a:rPr>
              <a:t> </a:t>
            </a:r>
            <a:r>
              <a:rPr kumimoji="0" lang="en-US" sz="2400" b="0" i="0" u="none" strike="noStrike" kern="0" cap="none" spc="0" normalizeH="0" baseline="0" noProof="0" dirty="0" err="1">
                <a:ln>
                  <a:noFill/>
                </a:ln>
                <a:solidFill>
                  <a:prstClr val="black"/>
                </a:solidFill>
                <a:effectLst/>
                <a:uLnTx/>
                <a:uFillTx/>
              </a:rPr>
              <a:t>cette</a:t>
            </a:r>
            <a:r>
              <a:rPr kumimoji="0" lang="en-US" sz="2400" b="0" i="0" u="none" strike="noStrike" kern="0" cap="none" spc="0" normalizeH="0" baseline="0" noProof="0" dirty="0">
                <a:ln>
                  <a:noFill/>
                </a:ln>
                <a:solidFill>
                  <a:prstClr val="black"/>
                </a:solidFill>
                <a:effectLst/>
                <a:uLnTx/>
                <a:uFillTx/>
              </a:rPr>
              <a:t> feuille de travail pour répondre aux questions sur les aspects à prendre en </a:t>
            </a:r>
            <a:r>
              <a:rPr kumimoji="0" lang="en-US" sz="2400" b="0" i="0" u="none" strike="noStrike" kern="0" cap="none" spc="0" normalizeH="0" baseline="0" noProof="0" dirty="0" err="1">
                <a:ln>
                  <a:noFill/>
                </a:ln>
                <a:solidFill>
                  <a:prstClr val="black"/>
                </a:solidFill>
                <a:effectLst/>
                <a:uLnTx/>
                <a:uFillTx/>
              </a:rPr>
              <a:t>compte</a:t>
            </a:r>
            <a:r>
              <a:rPr kumimoji="0" lang="en-US" sz="2400" b="0" i="0" u="none" strike="noStrike" kern="0" cap="none" spc="0" normalizeH="0" baseline="0" noProof="0" dirty="0">
                <a:ln>
                  <a:noFill/>
                </a:ln>
                <a:solidFill>
                  <a:prstClr val="black"/>
                </a:solidFill>
                <a:effectLst/>
                <a:uLnTx/>
                <a:uFillTx/>
              </a:rPr>
              <a:t> </a:t>
            </a:r>
            <a:r>
              <a:rPr lang="en-US" sz="2400" kern="0" dirty="0">
                <a:solidFill>
                  <a:prstClr val="black"/>
                </a:solidFill>
              </a:rPr>
              <a:t>pour</a:t>
            </a:r>
            <a:r>
              <a:rPr kumimoji="0" lang="en-US" sz="2400" b="0" i="0" u="none" strike="noStrike" kern="0" cap="none" spc="0" normalizeH="0" baseline="0" noProof="0" dirty="0">
                <a:ln>
                  <a:noFill/>
                </a:ln>
                <a:solidFill>
                  <a:prstClr val="black"/>
                </a:solidFill>
                <a:effectLst/>
                <a:uLnTx/>
                <a:uFillTx/>
              </a:rPr>
              <a:t> la formation.</a:t>
            </a:r>
          </a:p>
        </p:txBody>
      </p:sp>
    </p:spTree>
    <p:extLst>
      <p:ext uri="{BB962C8B-B14F-4D97-AF65-F5344CB8AC3E}">
        <p14:creationId xmlns:p14="http://schemas.microsoft.com/office/powerpoint/2010/main" val="1773521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62F70-4F4D-4FC5-B92A-74A95C9A8507}"/>
              </a:ext>
            </a:extLst>
          </p:cNvPr>
          <p:cNvSpPr>
            <a:spLocks noGrp="1"/>
          </p:cNvSpPr>
          <p:nvPr>
            <p:ph type="title"/>
          </p:nvPr>
        </p:nvSpPr>
        <p:spPr>
          <a:xfrm>
            <a:off x="0" y="365126"/>
            <a:ext cx="9144000" cy="1325563"/>
          </a:xfrm>
        </p:spPr>
        <p:txBody>
          <a:bodyPr>
            <a:noAutofit/>
          </a:bodyPr>
          <a:lstStyle/>
          <a:p>
            <a:r>
              <a:rPr lang="fr-FR" sz="4000" dirty="0">
                <a:solidFill>
                  <a:srgbClr val="4F81BD"/>
                </a:solidFill>
              </a:rPr>
              <a:t>Exercice 15.2 : </a:t>
            </a:r>
            <a:br>
              <a:rPr lang="fr-FR" sz="4000" dirty="0">
                <a:solidFill>
                  <a:srgbClr val="4F81BD"/>
                </a:solidFill>
              </a:rPr>
            </a:br>
            <a:r>
              <a:rPr lang="fr-FR" sz="4000" dirty="0">
                <a:solidFill>
                  <a:srgbClr val="4F81BD"/>
                </a:solidFill>
              </a:rPr>
              <a:t>Outil de travail 4.2 : Aspects à prendre ne compte dans le plan de formation </a:t>
            </a:r>
            <a:endParaRPr lang="fr-FR" sz="4000" dirty="0"/>
          </a:p>
        </p:txBody>
      </p:sp>
      <p:sp>
        <p:nvSpPr>
          <p:cNvPr id="3" name="Content Placeholder 2">
            <a:extLst>
              <a:ext uri="{FF2B5EF4-FFF2-40B4-BE49-F238E27FC236}">
                <a16:creationId xmlns:a16="http://schemas.microsoft.com/office/drawing/2014/main" id="{E65B48E4-7B9A-469B-9EAF-797298D9FE1F}"/>
              </a:ext>
            </a:extLst>
          </p:cNvPr>
          <p:cNvSpPr>
            <a:spLocks noGrp="1"/>
          </p:cNvSpPr>
          <p:nvPr>
            <p:ph idx="1"/>
          </p:nvPr>
        </p:nvSpPr>
        <p:spPr>
          <a:xfrm>
            <a:off x="331304" y="2066306"/>
            <a:ext cx="8184046" cy="774584"/>
          </a:xfrm>
        </p:spPr>
        <p:txBody>
          <a:bodyPr>
            <a:noAutofit/>
          </a:bodyPr>
          <a:lstStyle/>
          <a:p>
            <a:pPr marL="0" indent="0">
              <a:buNone/>
            </a:pPr>
            <a:r>
              <a:rPr lang="fr-FR" sz="2400" dirty="0"/>
              <a:t>L’outil de travail et l'exercice abordent les points suivants à l’aide de questions directrices :</a:t>
            </a:r>
          </a:p>
        </p:txBody>
      </p:sp>
      <p:sp>
        <p:nvSpPr>
          <p:cNvPr id="4" name="Slide Number Placeholder 3">
            <a:extLst>
              <a:ext uri="{FF2B5EF4-FFF2-40B4-BE49-F238E27FC236}">
                <a16:creationId xmlns:a16="http://schemas.microsoft.com/office/drawing/2014/main" id="{991C5750-B678-4ABC-897A-9C2873A1CB66}"/>
              </a:ext>
            </a:extLst>
          </p:cNvPr>
          <p:cNvSpPr>
            <a:spLocks noGrp="1"/>
          </p:cNvSpPr>
          <p:nvPr>
            <p:ph type="sldNum" sz="quarter" idx="12"/>
          </p:nvPr>
        </p:nvSpPr>
        <p:spPr/>
        <p:txBody>
          <a:bodyPr/>
          <a:lstStyle/>
          <a:p>
            <a:fld id="{2D8ED6E9-3817-564D-8B05-0796ED399B7D}" type="slidenum">
              <a:rPr lang="fr-FR" smtClean="0"/>
              <a:t>19</a:t>
            </a:fld>
            <a:endParaRPr lang="fr-FR" dirty="0"/>
          </a:p>
        </p:txBody>
      </p:sp>
      <p:sp>
        <p:nvSpPr>
          <p:cNvPr id="6" name="TextBox 5">
            <a:extLst>
              <a:ext uri="{FF2B5EF4-FFF2-40B4-BE49-F238E27FC236}">
                <a16:creationId xmlns:a16="http://schemas.microsoft.com/office/drawing/2014/main" id="{0557C0B1-C46E-47FA-AD3C-901A150704D8}"/>
              </a:ext>
            </a:extLst>
          </p:cNvPr>
          <p:cNvSpPr txBox="1"/>
          <p:nvPr/>
        </p:nvSpPr>
        <p:spPr>
          <a:xfrm>
            <a:off x="397055" y="2897826"/>
            <a:ext cx="8118295" cy="2308324"/>
          </a:xfrm>
          <a:prstGeom prst="rect">
            <a:avLst/>
          </a:prstGeom>
          <a:noFill/>
        </p:spPr>
        <p:txBody>
          <a:bodyPr wrap="square" numCol="2" rtlCol="0">
            <a:spAutoFit/>
          </a:bodyPr>
          <a:lstStyle/>
          <a:p>
            <a:pPr marL="285750" indent="-285750">
              <a:buFont typeface="Arial" panose="020B0604020202020204" pitchFamily="34" charset="0"/>
              <a:buChar char="•"/>
            </a:pPr>
            <a:r>
              <a:rPr lang="fr-FR" sz="2400" dirty="0"/>
              <a:t>but et résultat</a:t>
            </a:r>
          </a:p>
          <a:p>
            <a:pPr marL="285750" indent="-285750">
              <a:buFont typeface="Arial" panose="020B0604020202020204" pitchFamily="34" charset="0"/>
              <a:buChar char="•"/>
            </a:pPr>
            <a:r>
              <a:rPr lang="fr-FR" sz="2400" dirty="0"/>
              <a:t>contenu</a:t>
            </a:r>
          </a:p>
          <a:p>
            <a:pPr marL="285750" indent="-285750">
              <a:buFont typeface="Arial" panose="020B0604020202020204" pitchFamily="34" charset="0"/>
              <a:buChar char="•"/>
            </a:pPr>
            <a:r>
              <a:rPr lang="fr-FR" sz="2400" dirty="0"/>
              <a:t>groupe-cible</a:t>
            </a:r>
          </a:p>
          <a:p>
            <a:pPr marL="285750" indent="-285750">
              <a:buFont typeface="Arial" panose="020B0604020202020204" pitchFamily="34" charset="0"/>
              <a:buChar char="•"/>
            </a:pPr>
            <a:r>
              <a:rPr lang="fr-FR" sz="2400" dirty="0"/>
              <a:t>formateurs/trices</a:t>
            </a:r>
          </a:p>
          <a:p>
            <a:pPr marL="285750" indent="-285750">
              <a:buFont typeface="Arial" panose="020B0604020202020204" pitchFamily="34" charset="0"/>
              <a:buChar char="•"/>
            </a:pPr>
            <a:r>
              <a:rPr lang="fr-FR" sz="2400" dirty="0"/>
              <a:t>format de la formation</a:t>
            </a:r>
          </a:p>
          <a:p>
            <a:pPr marL="285750" indent="-285750">
              <a:buFont typeface="Arial" panose="020B0604020202020204" pitchFamily="34" charset="0"/>
              <a:buChar char="•"/>
            </a:pPr>
            <a:r>
              <a:rPr lang="fr-FR" sz="2400" dirty="0"/>
              <a:t>durée</a:t>
            </a:r>
          </a:p>
          <a:p>
            <a:pPr marL="285750" indent="-285750">
              <a:buFont typeface="Arial" panose="020B0604020202020204" pitchFamily="34" charset="0"/>
              <a:buChar char="•"/>
            </a:pPr>
            <a:r>
              <a:rPr lang="fr-FR" sz="2400" dirty="0"/>
              <a:t>modalités</a:t>
            </a:r>
          </a:p>
          <a:p>
            <a:pPr marL="285750" indent="-285750">
              <a:buFont typeface="Arial" panose="020B0604020202020204" pitchFamily="34" charset="0"/>
              <a:buChar char="•"/>
            </a:pPr>
            <a:r>
              <a:rPr lang="fr-FR" sz="2400" dirty="0"/>
              <a:t>facilitation de la formation</a:t>
            </a:r>
          </a:p>
          <a:p>
            <a:pPr marL="285750" indent="-285750">
              <a:buFont typeface="Arial" panose="020B0604020202020204" pitchFamily="34" charset="0"/>
              <a:buChar char="•"/>
            </a:pPr>
            <a:r>
              <a:rPr lang="fr-FR" sz="2400" dirty="0"/>
              <a:t>localisation</a:t>
            </a:r>
          </a:p>
          <a:p>
            <a:pPr marL="285750" indent="-285750">
              <a:buFont typeface="Arial" panose="020B0604020202020204" pitchFamily="34" charset="0"/>
              <a:buChar char="•"/>
            </a:pPr>
            <a:r>
              <a:rPr lang="fr-FR" sz="2400" dirty="0"/>
              <a:t>méthodes d'évaluation</a:t>
            </a:r>
          </a:p>
          <a:p>
            <a:pPr marL="285750" indent="-285750">
              <a:buFont typeface="Arial" panose="020B0604020202020204" pitchFamily="34" charset="0"/>
              <a:buChar char="•"/>
            </a:pPr>
            <a:r>
              <a:rPr lang="fr-FR" sz="2400" dirty="0"/>
              <a:t>suivi</a:t>
            </a:r>
          </a:p>
          <a:p>
            <a:endParaRPr lang="fr-FR" sz="2100" dirty="0"/>
          </a:p>
        </p:txBody>
      </p:sp>
      <p:sp>
        <p:nvSpPr>
          <p:cNvPr id="7" name="Oval 6">
            <a:extLst>
              <a:ext uri="{FF2B5EF4-FFF2-40B4-BE49-F238E27FC236}">
                <a16:creationId xmlns:a16="http://schemas.microsoft.com/office/drawing/2014/main" id="{2F64F50A-D2EB-44FD-ADBD-ABC7FB5E0DBD}"/>
              </a:ext>
            </a:extLst>
          </p:cNvPr>
          <p:cNvSpPr/>
          <p:nvPr/>
        </p:nvSpPr>
        <p:spPr>
          <a:xfrm rot="454951">
            <a:off x="5824936" y="4532644"/>
            <a:ext cx="2808760" cy="116483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i="1" dirty="0">
                <a:solidFill>
                  <a:schemeClr val="tx1"/>
                </a:solidFill>
              </a:rPr>
              <a:t>Manuel destiné aux gestionnaires de santé</a:t>
            </a:r>
            <a:r>
              <a:rPr lang="fr-FR" sz="1400" dirty="0">
                <a:solidFill>
                  <a:schemeClr val="tx1"/>
                </a:solidFill>
              </a:rPr>
              <a:t>,</a:t>
            </a:r>
          </a:p>
          <a:p>
            <a:pPr algn="ctr"/>
            <a:r>
              <a:rPr lang="fr-FR" sz="1400" dirty="0">
                <a:solidFill>
                  <a:schemeClr val="tx1"/>
                </a:solidFill>
              </a:rPr>
              <a:t>p. 48</a:t>
            </a:r>
            <a:r>
              <a:rPr lang="fr-FR" sz="1400" dirty="0">
                <a:solidFill>
                  <a:schemeClr val="tx1"/>
                </a:solidFill>
                <a:latin typeface="Calibri"/>
              </a:rPr>
              <a:t>-51</a:t>
            </a:r>
            <a:endParaRPr lang="fr-FR" sz="1400" dirty="0">
              <a:solidFill>
                <a:schemeClr val="tx1"/>
              </a:solidFill>
            </a:endParaRPr>
          </a:p>
        </p:txBody>
      </p:sp>
    </p:spTree>
    <p:extLst>
      <p:ext uri="{BB962C8B-B14F-4D97-AF65-F5344CB8AC3E}">
        <p14:creationId xmlns:p14="http://schemas.microsoft.com/office/powerpoint/2010/main" val="2490233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8379FF-FA8F-20CB-87E6-852FE552BEF0}"/>
              </a:ext>
            </a:extLst>
          </p:cNvPr>
          <p:cNvSpPr>
            <a:spLocks noGrp="1"/>
          </p:cNvSpPr>
          <p:nvPr>
            <p:ph idx="1"/>
          </p:nvPr>
        </p:nvSpPr>
        <p:spPr/>
        <p:txBody>
          <a:bodyPr/>
          <a:lstStyle/>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endParaRPr lang="fr-FR" sz="1200" dirty="0">
              <a:solidFill>
                <a:srgbClr val="000000"/>
              </a:solidFill>
              <a:latin typeface="Calibri" panose="020F0502020204030204" pitchFamily="34" charset="0"/>
              <a:ea typeface="Calibri" panose="020F0502020204030204" pitchFamily="34" charset="0"/>
            </a:endParaRPr>
          </a:p>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endParaRPr lang="fr-FR" sz="1200" dirty="0">
              <a:solidFill>
                <a:srgbClr val="000000"/>
              </a:solidFill>
              <a:latin typeface="Calibri" panose="020F0502020204030204" pitchFamily="34" charset="0"/>
              <a:ea typeface="Calibri" panose="020F0502020204030204" pitchFamily="34" charset="0"/>
            </a:endParaRPr>
          </a:p>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endParaRPr lang="fr-FR" sz="1200" dirty="0">
              <a:solidFill>
                <a:srgbClr val="000000"/>
              </a:solidFill>
              <a:latin typeface="Calibri" panose="020F0502020204030204" pitchFamily="34" charset="0"/>
              <a:ea typeface="Calibri" panose="020F0502020204030204" pitchFamily="34" charset="0"/>
            </a:endParaRPr>
          </a:p>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endParaRPr lang="fr-FR" sz="1200" dirty="0">
              <a:solidFill>
                <a:srgbClr val="000000"/>
              </a:solidFill>
              <a:latin typeface="Calibri" panose="020F0502020204030204" pitchFamily="34" charset="0"/>
              <a:ea typeface="Calibri" panose="020F0502020204030204" pitchFamily="34" charset="0"/>
            </a:endParaRPr>
          </a:p>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endParaRPr lang="fr-FR" sz="1200" dirty="0">
              <a:solidFill>
                <a:srgbClr val="000000"/>
              </a:solidFill>
              <a:latin typeface="Calibri" panose="020F0502020204030204" pitchFamily="34" charset="0"/>
              <a:ea typeface="Calibri" panose="020F0502020204030204" pitchFamily="34" charset="0"/>
            </a:endParaRPr>
          </a:p>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endParaRPr lang="fr-FR" sz="1200" dirty="0">
              <a:solidFill>
                <a:srgbClr val="000000"/>
              </a:solidFill>
              <a:latin typeface="Calibri" panose="020F0502020204030204" pitchFamily="34" charset="0"/>
              <a:ea typeface="Calibri" panose="020F0502020204030204" pitchFamily="34" charset="0"/>
            </a:endParaRPr>
          </a:p>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r>
              <a:rPr lang="fr-FR" sz="1200" dirty="0">
                <a:solidFill>
                  <a:srgbClr val="000000"/>
                </a:solidFill>
                <a:effectLst/>
                <a:latin typeface="Calibri" panose="020F0502020204030204" pitchFamily="34" charset="0"/>
                <a:ea typeface="Calibri" panose="020F0502020204030204" pitchFamily="34" charset="0"/>
              </a:rPr>
              <a:t>© Organisation mondiale de la Santé 2024. Certains droits réservés. La présente publication est disponible sous la licence </a:t>
            </a:r>
            <a:r>
              <a:rPr lang="fr-FR" sz="1200" u="sng" dirty="0">
                <a:solidFill>
                  <a:srgbClr val="000000"/>
                </a:solidFill>
                <a:effectLst/>
                <a:latin typeface="Calibri" panose="020F0502020204030204" pitchFamily="34" charset="0"/>
                <a:ea typeface="Calibri" panose="020F0502020204030204" pitchFamily="34" charset="0"/>
                <a:hlinkClick r:id="rId2"/>
              </a:rPr>
              <a:t>CC BY-NC-SA 3.0 IGO</a:t>
            </a:r>
            <a:r>
              <a:rPr lang="fr-FR" sz="1200" dirty="0">
                <a:solidFill>
                  <a:srgbClr val="000000"/>
                </a:solidFill>
                <a:effectLst/>
                <a:latin typeface="Calibri" panose="020F0502020204030204" pitchFamily="34" charset="0"/>
                <a:ea typeface="Calibri" panose="020F0502020204030204" pitchFamily="34" charset="0"/>
              </a:rPr>
              <a:t>. </a:t>
            </a:r>
            <a:r>
              <a:rPr lang="fr-FR" sz="1200" b="1" dirty="0">
                <a:solidFill>
                  <a:srgbClr val="000000"/>
                </a:solidFill>
                <a:effectLst/>
                <a:latin typeface="Calibri" panose="020F0502020204030204" pitchFamily="34" charset="0"/>
                <a:ea typeface="Calibri" panose="020F0502020204030204" pitchFamily="34" charset="0"/>
              </a:rPr>
              <a:t> </a:t>
            </a:r>
            <a:endParaRPr lang="en-ZA" sz="1200" dirty="0">
              <a:solidFill>
                <a:srgbClr val="000000"/>
              </a:solidFill>
              <a:effectLst/>
              <a:latin typeface="Calibri" panose="020F0502020204030204" pitchFamily="34" charset="0"/>
              <a:ea typeface="Calibri" panose="020F0502020204030204" pitchFamily="34" charset="0"/>
            </a:endParaRPr>
          </a:p>
          <a:p>
            <a:pPr marL="0" indent="0">
              <a:buNone/>
            </a:pPr>
            <a:endParaRPr lang="en-ZA" dirty="0"/>
          </a:p>
        </p:txBody>
      </p:sp>
      <p:sp>
        <p:nvSpPr>
          <p:cNvPr id="4" name="Slide Number Placeholder 3">
            <a:extLst>
              <a:ext uri="{FF2B5EF4-FFF2-40B4-BE49-F238E27FC236}">
                <a16:creationId xmlns:a16="http://schemas.microsoft.com/office/drawing/2014/main" id="{25F7737D-8CCE-8EC8-E756-9620361E71A6}"/>
              </a:ext>
            </a:extLst>
          </p:cNvPr>
          <p:cNvSpPr>
            <a:spLocks noGrp="1"/>
          </p:cNvSpPr>
          <p:nvPr>
            <p:ph type="sldNum" sz="quarter" idx="12"/>
          </p:nvPr>
        </p:nvSpPr>
        <p:spPr/>
        <p:txBody>
          <a:bodyPr/>
          <a:lstStyle/>
          <a:p>
            <a:fld id="{2D8ED6E9-3817-564D-8B05-0796ED399B7D}" type="slidenum">
              <a:rPr lang="de-DE" smtClean="0"/>
              <a:t>2</a:t>
            </a:fld>
            <a:endParaRPr lang="de-DE" dirty="0"/>
          </a:p>
        </p:txBody>
      </p:sp>
    </p:spTree>
    <p:extLst>
      <p:ext uri="{BB962C8B-B14F-4D97-AF65-F5344CB8AC3E}">
        <p14:creationId xmlns:p14="http://schemas.microsoft.com/office/powerpoint/2010/main" val="2857501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921299-45FE-4F98-B789-860F215F16E6}"/>
              </a:ext>
            </a:extLst>
          </p:cNvPr>
          <p:cNvSpPr>
            <a:spLocks noGrp="1"/>
          </p:cNvSpPr>
          <p:nvPr>
            <p:ph type="sldNum" sz="quarter" idx="12"/>
          </p:nvPr>
        </p:nvSpPr>
        <p:spPr/>
        <p:txBody>
          <a:bodyPr/>
          <a:lstStyle/>
          <a:p>
            <a:fld id="{2D8ED6E9-3817-564D-8B05-0796ED399B7D}" type="slidenum">
              <a:rPr lang="de-DE" smtClean="0"/>
              <a:t>20</a:t>
            </a:fld>
            <a:endParaRPr lang="de-DE" dirty="0"/>
          </a:p>
        </p:txBody>
      </p:sp>
      <p:sp>
        <p:nvSpPr>
          <p:cNvPr id="8" name="Title 1">
            <a:extLst>
              <a:ext uri="{FF2B5EF4-FFF2-40B4-BE49-F238E27FC236}">
                <a16:creationId xmlns:a16="http://schemas.microsoft.com/office/drawing/2014/main" id="{38E0967C-457D-42B2-A800-CFA76BD617C7}"/>
              </a:ext>
            </a:extLst>
          </p:cNvPr>
          <p:cNvSpPr txBox="1">
            <a:spLocks/>
          </p:cNvSpPr>
          <p:nvPr/>
        </p:nvSpPr>
        <p:spPr>
          <a:xfrm>
            <a:off x="0" y="132705"/>
            <a:ext cx="9144000" cy="11858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4000" b="1" i="0" u="none" strike="noStrike" kern="1200" cap="none" spc="0" normalizeH="0" baseline="0" noProof="0" dirty="0">
                <a:ln>
                  <a:noFill/>
                </a:ln>
                <a:solidFill>
                  <a:srgbClr val="4F81BD"/>
                </a:solidFill>
                <a:effectLst/>
                <a:uLnTx/>
                <a:uFillTx/>
                <a:latin typeface="Calibri"/>
                <a:ea typeface="+mj-ea"/>
                <a:cs typeface="+mj-cs"/>
              </a:rPr>
              <a:t>Exercice facultatif 15.3 : </a:t>
            </a:r>
            <a:br>
              <a:rPr kumimoji="0" lang="en-US" sz="4000" b="1" i="0" u="none" strike="noStrike" kern="1200" cap="none" spc="0" normalizeH="0" baseline="0" noProof="0" dirty="0">
                <a:ln>
                  <a:noFill/>
                </a:ln>
                <a:solidFill>
                  <a:srgbClr val="4F81BD"/>
                </a:solidFill>
                <a:effectLst/>
                <a:uLnTx/>
                <a:uFillTx/>
                <a:latin typeface="Calibri"/>
                <a:ea typeface="+mj-ea"/>
                <a:cs typeface="+mj-cs"/>
              </a:rPr>
            </a:br>
            <a:r>
              <a:rPr kumimoji="0" lang="en-US" sz="4000" b="1" i="0" u="none" strike="noStrike" kern="1200" cap="none" spc="0" normalizeH="0" baseline="0" noProof="0" dirty="0">
                <a:ln>
                  <a:noFill/>
                </a:ln>
                <a:solidFill>
                  <a:srgbClr val="4F81BD"/>
                </a:solidFill>
                <a:effectLst/>
                <a:uLnTx/>
                <a:uFillTx/>
                <a:latin typeface="Calibri"/>
                <a:ea typeface="+mj-ea"/>
                <a:cs typeface="+mj-cs"/>
              </a:rPr>
              <a:t>Assurer le mentorat</a:t>
            </a:r>
          </a:p>
        </p:txBody>
      </p:sp>
      <p:sp>
        <p:nvSpPr>
          <p:cNvPr id="9" name="Rectangle 8">
            <a:extLst>
              <a:ext uri="{FF2B5EF4-FFF2-40B4-BE49-F238E27FC236}">
                <a16:creationId xmlns:a16="http://schemas.microsoft.com/office/drawing/2014/main" id="{AA92ED2B-0B4D-4ADF-A9E3-EBF8272E84FA}"/>
              </a:ext>
            </a:extLst>
          </p:cNvPr>
          <p:cNvSpPr/>
          <p:nvPr/>
        </p:nvSpPr>
        <p:spPr>
          <a:xfrm>
            <a:off x="316842" y="1759640"/>
            <a:ext cx="8510316" cy="3585597"/>
          </a:xfrm>
          <a:prstGeom prst="rect">
            <a:avLst/>
          </a:prstGeom>
        </p:spPr>
        <p:txBody>
          <a:bodyPr wrap="square" lIns="91440" tIns="45720" rIns="91440" bIns="45720" anchor="t">
            <a:spAutoFit/>
          </a:bodyPr>
          <a:lstStyle/>
          <a:p>
            <a:pPr lvl="0" defTabSz="914400">
              <a:defRPr/>
            </a:pPr>
            <a:r>
              <a:rPr lang="en-US" sz="2400" b="1" kern="0" dirty="0">
                <a:solidFill>
                  <a:prstClr val="black"/>
                </a:solidFill>
              </a:rPr>
              <a:t>Objectif </a:t>
            </a:r>
            <a:r>
              <a:rPr lang="en-US" sz="2400" b="1" kern="0" dirty="0" err="1">
                <a:solidFill>
                  <a:prstClr val="black"/>
                </a:solidFill>
              </a:rPr>
              <a:t>d'apprentissage</a:t>
            </a:r>
            <a:r>
              <a:rPr lang="en-US" sz="2400" b="1" kern="0" dirty="0">
                <a:solidFill>
                  <a:prstClr val="black"/>
                </a:solidFill>
              </a:rPr>
              <a:t> de </a:t>
            </a:r>
            <a:r>
              <a:rPr lang="en-US" sz="2400" b="1" kern="0" dirty="0" err="1">
                <a:solidFill>
                  <a:prstClr val="black"/>
                </a:solidFill>
              </a:rPr>
              <a:t>l'exercice</a:t>
            </a:r>
            <a:endParaRPr lang="en-US" sz="2400" kern="0" dirty="0">
              <a:solidFill>
                <a:prstClr val="black"/>
              </a:solidFill>
            </a:endParaRPr>
          </a:p>
          <a:p>
            <a:pPr defTabSz="914400">
              <a:defRPr/>
            </a:pPr>
            <a:r>
              <a:rPr lang="en-US" sz="2400" dirty="0" err="1"/>
              <a:t>Apprendre</a:t>
            </a:r>
            <a:r>
              <a:rPr lang="en-US" sz="2400" dirty="0"/>
              <a:t> à </a:t>
            </a:r>
            <a:r>
              <a:rPr lang="en-US" sz="2400" dirty="0" err="1"/>
              <a:t>fournir</a:t>
            </a:r>
            <a:r>
              <a:rPr lang="en-US" sz="2400" dirty="0"/>
              <a:t> un </a:t>
            </a:r>
            <a:r>
              <a:rPr lang="en-US" sz="2400" dirty="0" err="1"/>
              <a:t>accompagnement</a:t>
            </a:r>
            <a:r>
              <a:rPr lang="en-US" sz="2400" dirty="0"/>
              <a:t> sous </a:t>
            </a:r>
            <a:r>
              <a:rPr lang="en-US" sz="2400" dirty="0" err="1"/>
              <a:t>forme</a:t>
            </a:r>
            <a:r>
              <a:rPr lang="en-US" sz="2400" dirty="0"/>
              <a:t> de </a:t>
            </a:r>
            <a:r>
              <a:rPr lang="en-US" sz="2400" dirty="0" err="1"/>
              <a:t>mentorat</a:t>
            </a:r>
            <a:r>
              <a:rPr lang="en-US" sz="2400" dirty="0"/>
              <a:t> aux </a:t>
            </a:r>
            <a:r>
              <a:rPr lang="en-US" sz="2400" dirty="0" err="1"/>
              <a:t>prestataires</a:t>
            </a:r>
            <a:r>
              <a:rPr lang="en-US" sz="2400" dirty="0"/>
              <a:t> de </a:t>
            </a:r>
            <a:r>
              <a:rPr lang="en-US" sz="2400" dirty="0" err="1"/>
              <a:t>santé</a:t>
            </a:r>
            <a:r>
              <a:rPr lang="en-US" sz="2400" dirty="0"/>
              <a:t> qui </a:t>
            </a:r>
            <a:r>
              <a:rPr lang="en-US" sz="2400" dirty="0" err="1"/>
              <a:t>ont</a:t>
            </a:r>
            <a:r>
              <a:rPr lang="en-US" sz="2400" dirty="0"/>
              <a:t> </a:t>
            </a:r>
            <a:r>
              <a:rPr lang="en-US" sz="2400" dirty="0" err="1"/>
              <a:t>été</a:t>
            </a:r>
            <a:r>
              <a:rPr lang="en-US" sz="2400" dirty="0"/>
              <a:t> </a:t>
            </a:r>
            <a:r>
              <a:rPr lang="en-US" sz="2400" dirty="0" err="1"/>
              <a:t>formé</a:t>
            </a:r>
            <a:r>
              <a:rPr lang="en-GB" sz="2400" dirty="0">
                <a:effectLst/>
                <a:ea typeface="Times New Roman" panose="02020603050405020304" pitchFamily="18" charset="0"/>
                <a:cs typeface="Times New Roman"/>
              </a:rPr>
              <a:t>·</a:t>
            </a:r>
            <a:r>
              <a:rPr lang="en-US" sz="2400" dirty="0"/>
              <a:t>s et qui </a:t>
            </a:r>
            <a:r>
              <a:rPr lang="en-US" sz="2400" dirty="0" err="1"/>
              <a:t>s'occupent</a:t>
            </a:r>
            <a:r>
              <a:rPr lang="en-US" sz="2400" dirty="0"/>
              <a:t> de </a:t>
            </a:r>
            <a:r>
              <a:rPr lang="en-US" sz="2400" dirty="0" err="1"/>
              <a:t>survivantes</a:t>
            </a:r>
            <a:r>
              <a:rPr lang="en-US" sz="2400" dirty="0"/>
              <a:t> de violence.</a:t>
            </a:r>
          </a:p>
          <a:p>
            <a:pPr defTabSz="914400">
              <a:defRPr/>
            </a:pPr>
            <a:endParaRPr lang="en-US" sz="1000" kern="0" dirty="0">
              <a:solidFill>
                <a:prstClr val="black"/>
              </a:solidFill>
            </a:endParaRPr>
          </a:p>
          <a:p>
            <a:pPr defTabSz="914400">
              <a:defRPr/>
            </a:pPr>
            <a:r>
              <a:rPr lang="en-US" sz="2400" b="1" kern="0" dirty="0">
                <a:solidFill>
                  <a:prstClr val="black"/>
                </a:solidFill>
              </a:rPr>
              <a:t>Instructions</a:t>
            </a:r>
          </a:p>
          <a:p>
            <a:pPr marL="285750" lvl="0" indent="-285750" defTabSz="914400">
              <a:spcBef>
                <a:spcPts val="600"/>
              </a:spcBef>
              <a:spcAft>
                <a:spcPts val="600"/>
              </a:spcAft>
              <a:buFont typeface="Arial" panose="020B0604020202020204" pitchFamily="34" charset="0"/>
              <a:buChar char="•"/>
              <a:defRPr/>
            </a:pPr>
            <a:r>
              <a:rPr lang="en-US" sz="2400" kern="0" dirty="0" err="1">
                <a:solidFill>
                  <a:prstClr val="black"/>
                </a:solidFill>
                <a:cs typeface="Calibri" panose="020F0502020204030204" pitchFamily="34" charset="0"/>
              </a:rPr>
              <a:t>Regroupez-vous</a:t>
            </a:r>
            <a:r>
              <a:rPr lang="en-US" sz="2400" kern="0" dirty="0">
                <a:solidFill>
                  <a:prstClr val="black"/>
                </a:solidFill>
                <a:cs typeface="Calibri" panose="020F0502020204030204" pitchFamily="34" charset="0"/>
              </a:rPr>
              <a:t> </a:t>
            </a:r>
            <a:r>
              <a:rPr lang="en-US" sz="2400" kern="0" dirty="0" err="1">
                <a:solidFill>
                  <a:prstClr val="black"/>
                </a:solidFill>
                <a:cs typeface="Calibri" panose="020F0502020204030204" pitchFamily="34" charset="0"/>
              </a:rPr>
              <a:t>comme</a:t>
            </a:r>
            <a:r>
              <a:rPr lang="en-US" sz="2400" kern="0" dirty="0">
                <a:solidFill>
                  <a:prstClr val="black"/>
                </a:solidFill>
                <a:cs typeface="Calibri" panose="020F0502020204030204" pitchFamily="34" charset="0"/>
              </a:rPr>
              <a:t> </a:t>
            </a:r>
            <a:r>
              <a:rPr lang="en-US" sz="2400" kern="0" dirty="0" err="1">
                <a:solidFill>
                  <a:prstClr val="black"/>
                </a:solidFill>
                <a:cs typeface="Calibri" panose="020F0502020204030204" pitchFamily="34" charset="0"/>
              </a:rPr>
              <a:t>précédemment</a:t>
            </a:r>
            <a:r>
              <a:rPr lang="en-US" sz="2400" kern="0" dirty="0">
                <a:solidFill>
                  <a:prstClr val="black"/>
                </a:solidFill>
                <a:cs typeface="Calibri" panose="020F0502020204030204" pitchFamily="34" charset="0"/>
              </a:rPr>
              <a:t>.</a:t>
            </a:r>
          </a:p>
          <a:p>
            <a:pPr marL="285750" lvl="0" indent="-285750" defTabSz="914400">
              <a:spcBef>
                <a:spcPts val="600"/>
              </a:spcBef>
              <a:spcAft>
                <a:spcPts val="600"/>
              </a:spcAft>
              <a:buFont typeface="Arial" panose="020B0604020202020204" pitchFamily="34" charset="0"/>
              <a:buChar char="•"/>
              <a:defRPr/>
            </a:pPr>
            <a:r>
              <a:rPr lang="en-US" sz="2400" dirty="0"/>
              <a:t>Discutez et répondez à chaque question sur un tableau.</a:t>
            </a:r>
          </a:p>
          <a:p>
            <a:pPr marL="285750" lvl="0" indent="-285750" defTabSz="914400">
              <a:spcBef>
                <a:spcPts val="600"/>
              </a:spcBef>
              <a:spcAft>
                <a:spcPts val="600"/>
              </a:spcAft>
              <a:buFont typeface="Arial" panose="020B0604020202020204" pitchFamily="34" charset="0"/>
              <a:buChar char="•"/>
              <a:defRPr/>
            </a:pPr>
            <a:r>
              <a:rPr lang="en-US" sz="2400" dirty="0" err="1"/>
              <a:t>Présentez</a:t>
            </a:r>
            <a:r>
              <a:rPr lang="en-US" sz="2400" dirty="0"/>
              <a:t> un </a:t>
            </a:r>
            <a:r>
              <a:rPr lang="en-US" sz="2400" dirty="0" err="1"/>
              <a:t>compte</a:t>
            </a:r>
            <a:r>
              <a:rPr lang="en-US" sz="2400" dirty="0"/>
              <a:t> rendu en séance </a:t>
            </a:r>
            <a:r>
              <a:rPr lang="en-US" sz="2400" dirty="0" err="1"/>
              <a:t>plénière</a:t>
            </a:r>
            <a:r>
              <a:rPr lang="en-US" sz="2400" dirty="0"/>
              <a:t>.</a:t>
            </a:r>
            <a:endParaRPr lang="en-US" sz="2400" b="1" kern="0" dirty="0">
              <a:solidFill>
                <a:prstClr val="black"/>
              </a:solidFill>
            </a:endParaRPr>
          </a:p>
        </p:txBody>
      </p:sp>
    </p:spTree>
    <p:extLst>
      <p:ext uri="{BB962C8B-B14F-4D97-AF65-F5344CB8AC3E}">
        <p14:creationId xmlns:p14="http://schemas.microsoft.com/office/powerpoint/2010/main" val="551023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921299-45FE-4F98-B789-860F215F16E6}"/>
              </a:ext>
            </a:extLst>
          </p:cNvPr>
          <p:cNvSpPr>
            <a:spLocks noGrp="1"/>
          </p:cNvSpPr>
          <p:nvPr>
            <p:ph type="sldNum" sz="quarter" idx="12"/>
          </p:nvPr>
        </p:nvSpPr>
        <p:spPr/>
        <p:txBody>
          <a:bodyPr/>
          <a:lstStyle/>
          <a:p>
            <a:fld id="{2D8ED6E9-3817-564D-8B05-0796ED399B7D}" type="slidenum">
              <a:rPr lang="de-DE" smtClean="0"/>
              <a:t>21</a:t>
            </a:fld>
            <a:endParaRPr lang="de-DE" dirty="0"/>
          </a:p>
        </p:txBody>
      </p:sp>
      <p:sp>
        <p:nvSpPr>
          <p:cNvPr id="8" name="Title 1">
            <a:extLst>
              <a:ext uri="{FF2B5EF4-FFF2-40B4-BE49-F238E27FC236}">
                <a16:creationId xmlns:a16="http://schemas.microsoft.com/office/drawing/2014/main" id="{38E0967C-457D-42B2-A800-CFA76BD617C7}"/>
              </a:ext>
            </a:extLst>
          </p:cNvPr>
          <p:cNvSpPr txBox="1">
            <a:spLocks/>
          </p:cNvSpPr>
          <p:nvPr/>
        </p:nvSpPr>
        <p:spPr>
          <a:xfrm>
            <a:off x="-32445" y="18405"/>
            <a:ext cx="9176446" cy="10682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3800" b="1" i="0" u="none" strike="noStrike" kern="1200" cap="none" spc="0" normalizeH="0" baseline="0" noProof="0" dirty="0">
                <a:ln>
                  <a:noFill/>
                </a:ln>
                <a:solidFill>
                  <a:srgbClr val="4F81BD"/>
                </a:solidFill>
                <a:effectLst/>
                <a:uLnTx/>
                <a:uFillTx/>
                <a:latin typeface="Calibri"/>
                <a:ea typeface="+mj-ea"/>
                <a:cs typeface="+mj-cs"/>
              </a:rPr>
              <a:t>Exercice facultatif 15.3 : Assurer le mentorat </a:t>
            </a:r>
          </a:p>
        </p:txBody>
      </p:sp>
      <p:sp>
        <p:nvSpPr>
          <p:cNvPr id="9" name="Rectangle 8">
            <a:extLst>
              <a:ext uri="{FF2B5EF4-FFF2-40B4-BE49-F238E27FC236}">
                <a16:creationId xmlns:a16="http://schemas.microsoft.com/office/drawing/2014/main" id="{AA92ED2B-0B4D-4ADF-A9E3-EBF8272E84FA}"/>
              </a:ext>
            </a:extLst>
          </p:cNvPr>
          <p:cNvSpPr/>
          <p:nvPr/>
        </p:nvSpPr>
        <p:spPr>
          <a:xfrm>
            <a:off x="57150" y="985589"/>
            <a:ext cx="9086850" cy="5007140"/>
          </a:xfrm>
          <a:prstGeom prst="rect">
            <a:avLst/>
          </a:prstGeom>
        </p:spPr>
        <p:txBody>
          <a:bodyPr wrap="square">
            <a:spAutoFit/>
          </a:bodyPr>
          <a:lstStyle/>
          <a:p>
            <a:pPr defTabSz="914400">
              <a:lnSpc>
                <a:spcPts val="2200"/>
              </a:lnSpc>
            </a:pPr>
            <a:r>
              <a:rPr lang="en-US" b="1" dirty="0" err="1">
                <a:solidFill>
                  <a:prstClr val="black"/>
                </a:solidFill>
                <a:ea typeface="Calibri" panose="020F0502020204030204" pitchFamily="34" charset="0"/>
                <a:cs typeface="Calibri" panose="020F0502020204030204" pitchFamily="34" charset="0"/>
              </a:rPr>
              <a:t>Scénario</a:t>
            </a:r>
            <a:r>
              <a:rPr lang="en-US" b="1" dirty="0">
                <a:solidFill>
                  <a:prstClr val="black"/>
                </a:solidFill>
                <a:ea typeface="Calibri" panose="020F0502020204030204" pitchFamily="34" charset="0"/>
                <a:cs typeface="Calibri" panose="020F0502020204030204" pitchFamily="34" charset="0"/>
              </a:rPr>
              <a:t> :</a:t>
            </a:r>
            <a:r>
              <a:rPr lang="en-US" dirty="0">
                <a:solidFill>
                  <a:prstClr val="black"/>
                </a:solidFill>
                <a:ea typeface="Calibri" panose="020F0502020204030204" pitchFamily="34" charset="0"/>
                <a:cs typeface="Calibri" panose="020F0502020204030204" pitchFamily="34" charset="0"/>
              </a:rPr>
              <a:t> </a:t>
            </a:r>
            <a:r>
              <a:rPr lang="fr-FR" dirty="0">
                <a:effectLst/>
                <a:ea typeface="Trebuchet MS" panose="020B0603020202020204" pitchFamily="34" charset="0"/>
                <a:cs typeface="Trebuchet MS" panose="020B0603020202020204" pitchFamily="34" charset="0"/>
              </a:rPr>
              <a:t>Vous avez supervisé la formation de 50 prestataires de soins de santé de votre district/province, qui mettent en pratique ce qu’ils/elles ont appris en 6 mois. Vous effectuez une évaluation de suivi et constatez que les connaissances et les attitudes à l'égard des survivantes se sont améliorées et que la plupart des prestataires savent identifier les cas de violence exercée par un partenaire intime. En revanche, les prestataires ne proposent toujours pas tous les aspects du soutien de première ligne, en particulier la planification de la sécurité avec les survivantes. Vous constatez également que certain</a:t>
            </a:r>
            <a:r>
              <a:rPr lang="en-GB" dirty="0">
                <a:effectLst/>
                <a:ea typeface="Times New Roman" panose="02020603050405020304" pitchFamily="18" charset="0"/>
                <a:cs typeface="Times New Roman" panose="02020603050405020304" pitchFamily="18" charset="0"/>
              </a:rPr>
              <a:t>·e·</a:t>
            </a:r>
            <a:r>
              <a:rPr lang="fr-FR" dirty="0">
                <a:effectLst/>
                <a:ea typeface="Trebuchet MS" panose="020B0603020202020204" pitchFamily="34" charset="0"/>
                <a:cs typeface="Trebuchet MS" panose="020B0603020202020204" pitchFamily="34" charset="0"/>
              </a:rPr>
              <a:t>s prestataires plus jeunes, lorsqu’ils/elles identifient des cas, sont stressé</a:t>
            </a:r>
            <a:r>
              <a:rPr lang="en-GB" dirty="0">
                <a:effectLst/>
                <a:ea typeface="Times New Roman" panose="02020603050405020304" pitchFamily="18" charset="0"/>
                <a:cs typeface="Times New Roman" panose="02020603050405020304" pitchFamily="18" charset="0"/>
              </a:rPr>
              <a:t>·e·</a:t>
            </a:r>
            <a:r>
              <a:rPr lang="fr-FR" dirty="0">
                <a:effectLst/>
                <a:ea typeface="Trebuchet MS" panose="020B0603020202020204" pitchFamily="34" charset="0"/>
                <a:cs typeface="Trebuchet MS" panose="020B0603020202020204" pitchFamily="34" charset="0"/>
              </a:rPr>
              <a:t>s en entendant les témoignages des survivantes.</a:t>
            </a:r>
            <a:endParaRPr lang="en-US" dirty="0">
              <a:solidFill>
                <a:prstClr val="black"/>
              </a:solidFill>
              <a:ea typeface="Calibri" panose="020F0502020204030204" pitchFamily="34" charset="0"/>
              <a:cs typeface="Calibri" panose="020F0502020204030204" pitchFamily="34" charset="0"/>
            </a:endParaRPr>
          </a:p>
          <a:p>
            <a:pPr defTabSz="914400">
              <a:lnSpc>
                <a:spcPts val="2200"/>
              </a:lnSpc>
              <a:spcBef>
                <a:spcPts val="600"/>
              </a:spcBef>
              <a:spcAft>
                <a:spcPts val="400"/>
              </a:spcAft>
            </a:pPr>
            <a:r>
              <a:rPr lang="en-US" b="1" dirty="0">
                <a:solidFill>
                  <a:prstClr val="black"/>
                </a:solidFill>
                <a:ea typeface="Calibri" panose="020F0502020204030204" pitchFamily="34" charset="0"/>
                <a:cs typeface="Calibri" panose="020F0502020204030204" pitchFamily="34" charset="0"/>
              </a:rPr>
              <a:t>Questions </a:t>
            </a:r>
            <a:r>
              <a:rPr lang="en-US" b="1" dirty="0" err="1">
                <a:solidFill>
                  <a:prstClr val="black"/>
                </a:solidFill>
                <a:ea typeface="Calibri" panose="020F0502020204030204" pitchFamily="34" charset="0"/>
                <a:cs typeface="Calibri" panose="020F0502020204030204" pitchFamily="34" charset="0"/>
              </a:rPr>
              <a:t>à</a:t>
            </a:r>
            <a:r>
              <a:rPr lang="en-US" b="1" dirty="0">
                <a:solidFill>
                  <a:prstClr val="black"/>
                </a:solidFill>
                <a:ea typeface="Calibri" panose="020F0502020204030204" pitchFamily="34" charset="0"/>
                <a:cs typeface="Calibri" panose="020F0502020204030204" pitchFamily="34" charset="0"/>
              </a:rPr>
              <a:t> </a:t>
            </a:r>
            <a:r>
              <a:rPr lang="en-US" b="1" dirty="0" err="1">
                <a:solidFill>
                  <a:prstClr val="black"/>
                </a:solidFill>
                <a:ea typeface="Calibri" panose="020F0502020204030204" pitchFamily="34" charset="0"/>
                <a:cs typeface="Calibri" panose="020F0502020204030204" pitchFamily="34" charset="0"/>
              </a:rPr>
              <a:t>débattre</a:t>
            </a:r>
            <a:endParaRPr lang="en-US" b="1" dirty="0">
              <a:solidFill>
                <a:prstClr val="black"/>
              </a:solidFill>
              <a:ea typeface="Calibri" panose="020F0502020204030204" pitchFamily="34" charset="0"/>
              <a:cs typeface="Calibri" panose="020F0502020204030204" pitchFamily="34" charset="0"/>
            </a:endParaRPr>
          </a:p>
          <a:p>
            <a:pPr marL="742950" lvl="1" indent="-285750">
              <a:lnSpc>
                <a:spcPts val="2200"/>
              </a:lnSpc>
              <a:buFont typeface="Arial" panose="020B0604020202020204" pitchFamily="34" charset="0"/>
              <a:buChar char="•"/>
            </a:pPr>
            <a:r>
              <a:rPr lang="fr-FR" dirty="0">
                <a:effectLst/>
                <a:ea typeface="Trebuchet MS" panose="020B0603020202020204" pitchFamily="34" charset="0"/>
                <a:cs typeface="Trebuchet MS" panose="020B0603020202020204" pitchFamily="34" charset="0"/>
              </a:rPr>
              <a:t>En tant que gestionnaire, que ferez-vous pour identifier pourquoi les prestataires ne sont pas en mesure d’offrir tous les aspects du soutien de première ligne et, en particulier, la planification de la sécurité des survivantes </a:t>
            </a:r>
            <a:r>
              <a:rPr lang="en-US" dirty="0"/>
              <a:t>? </a:t>
            </a:r>
          </a:p>
          <a:p>
            <a:pPr marL="742950" lvl="1" indent="-285750">
              <a:lnSpc>
                <a:spcPts val="2200"/>
              </a:lnSpc>
              <a:buFont typeface="Arial" panose="020B0604020202020204" pitchFamily="34" charset="0"/>
              <a:buChar char="•"/>
            </a:pPr>
            <a:r>
              <a:rPr lang="en-US" dirty="0"/>
              <a:t>Que ferez-vous pour améliorer cet aspect de la pratique clinique ? (</a:t>
            </a:r>
            <a:r>
              <a:rPr lang="en-US" dirty="0" err="1"/>
              <a:t>Citez</a:t>
            </a:r>
            <a:r>
              <a:rPr lang="en-US" dirty="0"/>
              <a:t> 2 idées de supervision de soutien et 2 idées de </a:t>
            </a:r>
            <a:r>
              <a:rPr lang="en-US" dirty="0" err="1"/>
              <a:t>mentorat</a:t>
            </a:r>
            <a:r>
              <a:rPr lang="en-US" dirty="0"/>
              <a:t>.)</a:t>
            </a:r>
          </a:p>
          <a:p>
            <a:pPr marL="742950" lvl="1" indent="-285750">
              <a:lnSpc>
                <a:spcPts val="2200"/>
              </a:lnSpc>
              <a:buFont typeface="Arial" panose="020B0604020202020204" pitchFamily="34" charset="0"/>
              <a:buChar char="•"/>
            </a:pPr>
            <a:r>
              <a:rPr lang="en-US" dirty="0"/>
              <a:t>Comment allez-vous soutenir les jeunes prestataires qui se </a:t>
            </a:r>
            <a:r>
              <a:rPr lang="en-US" dirty="0" err="1"/>
              <a:t>sont</a:t>
            </a:r>
            <a:r>
              <a:rPr lang="en-US" dirty="0"/>
              <a:t> </a:t>
            </a:r>
            <a:r>
              <a:rPr lang="en-US" dirty="0" err="1"/>
              <a:t>stressé</a:t>
            </a:r>
            <a:r>
              <a:rPr lang="en-GB" dirty="0">
                <a:effectLst/>
                <a:ea typeface="Times New Roman" panose="02020603050405020304" pitchFamily="18" charset="0"/>
                <a:cs typeface="Times New Roman" panose="02020603050405020304" pitchFamily="18" charset="0"/>
              </a:rPr>
              <a:t>·e·</a:t>
            </a:r>
            <a:r>
              <a:rPr lang="en-US" dirty="0"/>
              <a:t>s </a:t>
            </a:r>
            <a:r>
              <a:rPr lang="en-US" dirty="0" err="1"/>
              <a:t>ou</a:t>
            </a:r>
            <a:r>
              <a:rPr lang="en-US" dirty="0"/>
              <a:t> </a:t>
            </a:r>
            <a:r>
              <a:rPr lang="en-US" dirty="0" err="1"/>
              <a:t>subissent</a:t>
            </a:r>
            <a:r>
              <a:rPr lang="en-US" dirty="0"/>
              <a:t> des </a:t>
            </a:r>
            <a:r>
              <a:rPr lang="en-US" dirty="0" err="1"/>
              <a:t>traumatismes</a:t>
            </a:r>
            <a:r>
              <a:rPr lang="en-US" dirty="0"/>
              <a:t> </a:t>
            </a:r>
            <a:r>
              <a:rPr lang="en-US" dirty="0" err="1"/>
              <a:t>indirects</a:t>
            </a:r>
            <a:r>
              <a:rPr lang="en-US" dirty="0"/>
              <a:t> ?</a:t>
            </a:r>
          </a:p>
        </p:txBody>
      </p:sp>
    </p:spTree>
    <p:extLst>
      <p:ext uri="{BB962C8B-B14F-4D97-AF65-F5344CB8AC3E}">
        <p14:creationId xmlns:p14="http://schemas.microsoft.com/office/powerpoint/2010/main" val="3772431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09C6D35-E49F-4620-A299-9D48F22B0DE9}"/>
              </a:ext>
            </a:extLst>
          </p:cNvPr>
          <p:cNvSpPr>
            <a:spLocks noGrp="1"/>
          </p:cNvSpPr>
          <p:nvPr>
            <p:ph type="title"/>
          </p:nvPr>
        </p:nvSpPr>
        <p:spPr>
          <a:xfrm>
            <a:off x="-1" y="365126"/>
            <a:ext cx="9051235" cy="1175365"/>
          </a:xfrm>
        </p:spPr>
        <p:txBody>
          <a:bodyPr/>
          <a:lstStyle/>
          <a:p>
            <a:r>
              <a:rPr lang="en-GB" dirty="0"/>
              <a:t>Messages clés </a:t>
            </a:r>
            <a:endParaRPr lang="en-US" dirty="0"/>
          </a:p>
        </p:txBody>
      </p:sp>
      <p:sp>
        <p:nvSpPr>
          <p:cNvPr id="10" name="Content Placeholder 9">
            <a:extLst>
              <a:ext uri="{FF2B5EF4-FFF2-40B4-BE49-F238E27FC236}">
                <a16:creationId xmlns:a16="http://schemas.microsoft.com/office/drawing/2014/main" id="{A3A651BF-4EB4-470C-8D95-1C9FDADAF54A}"/>
              </a:ext>
            </a:extLst>
          </p:cNvPr>
          <p:cNvSpPr>
            <a:spLocks noGrp="1"/>
          </p:cNvSpPr>
          <p:nvPr>
            <p:ph idx="1"/>
          </p:nvPr>
        </p:nvSpPr>
        <p:spPr>
          <a:xfrm>
            <a:off x="198783" y="1942420"/>
            <a:ext cx="8852451" cy="3676502"/>
          </a:xfrm>
        </p:spPr>
        <p:txBody>
          <a:bodyPr>
            <a:normAutofit/>
          </a:bodyPr>
          <a:lstStyle/>
          <a:p>
            <a:pPr marL="0" lvl="0" indent="0">
              <a:spcBef>
                <a:spcPts val="400"/>
              </a:spcBef>
              <a:spcAft>
                <a:spcPts val="400"/>
              </a:spcAft>
              <a:buNone/>
            </a:pPr>
            <a:r>
              <a:rPr lang="fr-FR" sz="2400" b="1" dirty="0"/>
              <a:t>La formation doit...</a:t>
            </a:r>
          </a:p>
          <a:p>
            <a:pPr marL="285750" lvl="0" indent="-285750">
              <a:spcBef>
                <a:spcPts val="400"/>
              </a:spcBef>
              <a:spcAft>
                <a:spcPts val="400"/>
              </a:spcAft>
            </a:pPr>
            <a:r>
              <a:rPr lang="fr-FR" sz="2400" dirty="0"/>
              <a:t>être </a:t>
            </a:r>
            <a:r>
              <a:rPr lang="fr-FR" sz="2400" b="1" dirty="0"/>
              <a:t>poursuivie </a:t>
            </a:r>
            <a:r>
              <a:rPr lang="fr-FR" sz="2400" dirty="0"/>
              <a:t>et </a:t>
            </a:r>
            <a:r>
              <a:rPr lang="fr-FR" sz="2400" b="1" dirty="0"/>
              <a:t>renforcée par la supervision et le mentorat</a:t>
            </a:r>
          </a:p>
          <a:p>
            <a:pPr marL="285750" lvl="0" indent="-285750">
              <a:spcBef>
                <a:spcPts val="400"/>
              </a:spcBef>
              <a:spcAft>
                <a:spcPts val="400"/>
              </a:spcAft>
            </a:pPr>
            <a:r>
              <a:rPr lang="fr-FR" sz="2400" dirty="0"/>
              <a:t>consister en une collaboration avec des </a:t>
            </a:r>
            <a:r>
              <a:rPr lang="fr-FR" sz="2400" b="1" dirty="0"/>
              <a:t>équipes multidisciplinaires </a:t>
            </a:r>
            <a:r>
              <a:rPr lang="fr-FR" sz="2400" dirty="0"/>
              <a:t>en fonction des rôles, des responsabilités et des motivations des prestataires de santé</a:t>
            </a:r>
          </a:p>
          <a:p>
            <a:pPr marL="285750" lvl="0" indent="-285750">
              <a:spcBef>
                <a:spcPts val="400"/>
              </a:spcBef>
              <a:spcAft>
                <a:spcPts val="400"/>
              </a:spcAft>
            </a:pPr>
            <a:r>
              <a:rPr lang="fr-FR" sz="2400" dirty="0"/>
              <a:t>être </a:t>
            </a:r>
            <a:r>
              <a:rPr lang="fr-FR" sz="2400" b="1" dirty="0"/>
              <a:t>fondée sur les compétences </a:t>
            </a:r>
          </a:p>
          <a:p>
            <a:pPr marL="285750" indent="-285750">
              <a:spcBef>
                <a:spcPts val="400"/>
              </a:spcBef>
              <a:spcAft>
                <a:spcPts val="400"/>
              </a:spcAft>
            </a:pPr>
            <a:r>
              <a:rPr lang="fr-FR" sz="2400" dirty="0"/>
              <a:t>être </a:t>
            </a:r>
            <a:r>
              <a:rPr lang="fr-FR" sz="2400" b="1" dirty="0"/>
              <a:t>interdisciplinaire</a:t>
            </a:r>
            <a:r>
              <a:rPr lang="fr-FR" sz="2400" dirty="0"/>
              <a:t> : former ensemble différents types de personnels et différents secteurs et organiser des séances distinctes conçues/pertinentes pour chacun</a:t>
            </a:r>
            <a:r>
              <a:rPr lang="en-GB" sz="2400" dirty="0">
                <a:effectLst/>
                <a:ea typeface="Times New Roman" panose="02020603050405020304" pitchFamily="18" charset="0"/>
                <a:cs typeface="Times New Roman" panose="02020603050405020304" pitchFamily="18" charset="0"/>
              </a:rPr>
              <a:t>·e.</a:t>
            </a:r>
            <a:endParaRPr lang="fr-FR" sz="2400" dirty="0"/>
          </a:p>
          <a:p>
            <a:endParaRPr lang="fr-FR" dirty="0"/>
          </a:p>
        </p:txBody>
      </p:sp>
      <p:sp>
        <p:nvSpPr>
          <p:cNvPr id="2" name="Slide Number Placeholder 1">
            <a:extLst>
              <a:ext uri="{FF2B5EF4-FFF2-40B4-BE49-F238E27FC236}">
                <a16:creationId xmlns:a16="http://schemas.microsoft.com/office/drawing/2014/main" id="{5A2A885C-B88F-4B0A-A1D6-A0965F47F8F9}"/>
              </a:ext>
            </a:extLst>
          </p:cNvPr>
          <p:cNvSpPr>
            <a:spLocks noGrp="1"/>
          </p:cNvSpPr>
          <p:nvPr>
            <p:ph type="sldNum" sz="quarter" idx="12"/>
          </p:nvPr>
        </p:nvSpPr>
        <p:spPr/>
        <p:txBody>
          <a:bodyPr/>
          <a:lstStyle/>
          <a:p>
            <a:fld id="{2D8ED6E9-3817-564D-8B05-0796ED399B7D}" type="slidenum">
              <a:rPr lang="de-DE" smtClean="0"/>
              <a:t>22</a:t>
            </a:fld>
            <a:endParaRPr lang="de-DE" dirty="0"/>
          </a:p>
        </p:txBody>
      </p:sp>
      <p:pic>
        <p:nvPicPr>
          <p:cNvPr id="8" name="Picture 7">
            <a:extLst>
              <a:ext uri="{FF2B5EF4-FFF2-40B4-BE49-F238E27FC236}">
                <a16:creationId xmlns:a16="http://schemas.microsoft.com/office/drawing/2014/main" id="{9BAD34E9-3A1D-4CCC-A3E1-1708089D57C2}"/>
              </a:ext>
            </a:extLst>
          </p:cNvPr>
          <p:cNvPicPr>
            <a:picLocks noChangeAspect="1"/>
          </p:cNvPicPr>
          <p:nvPr/>
        </p:nvPicPr>
        <p:blipFill rotWithShape="1">
          <a:blip r:embed="rId3">
            <a:duotone>
              <a:schemeClr val="accent5">
                <a:shade val="45000"/>
                <a:satMod val="135000"/>
              </a:schemeClr>
              <a:prstClr val="white"/>
            </a:duotone>
          </a:blip>
          <a:srcRect l="5495" t="2263" r="8752" b="5223"/>
          <a:stretch/>
        </p:blipFill>
        <p:spPr>
          <a:xfrm>
            <a:off x="1555430" y="397491"/>
            <a:ext cx="1059478" cy="1143000"/>
          </a:xfrm>
          <a:prstGeom prst="rect">
            <a:avLst/>
          </a:prstGeom>
        </p:spPr>
      </p:pic>
    </p:spTree>
    <p:extLst>
      <p:ext uri="{BB962C8B-B14F-4D97-AF65-F5344CB8AC3E}">
        <p14:creationId xmlns:p14="http://schemas.microsoft.com/office/powerpoint/2010/main" val="124264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26F3F-9F04-4606-A72D-94714E084EFB}"/>
              </a:ext>
            </a:extLst>
          </p:cNvPr>
          <p:cNvSpPr>
            <a:spLocks noGrp="1"/>
          </p:cNvSpPr>
          <p:nvPr>
            <p:ph type="title"/>
          </p:nvPr>
        </p:nvSpPr>
        <p:spPr/>
        <p:txBody>
          <a:bodyPr/>
          <a:lstStyle/>
          <a:p>
            <a:r>
              <a:rPr lang="en-GB" dirty="0">
                <a:solidFill>
                  <a:schemeClr val="accent2"/>
                </a:solidFill>
              </a:rPr>
              <a:t>           Objectif d'apprentissage</a:t>
            </a:r>
            <a:endParaRPr lang="en-US" dirty="0"/>
          </a:p>
        </p:txBody>
      </p:sp>
      <p:sp>
        <p:nvSpPr>
          <p:cNvPr id="3" name="Content Placeholder 2">
            <a:extLst>
              <a:ext uri="{FF2B5EF4-FFF2-40B4-BE49-F238E27FC236}">
                <a16:creationId xmlns:a16="http://schemas.microsoft.com/office/drawing/2014/main" id="{475674BC-FFD0-4D12-B7F0-0EF090CE367C}"/>
              </a:ext>
            </a:extLst>
          </p:cNvPr>
          <p:cNvSpPr>
            <a:spLocks noGrp="1"/>
          </p:cNvSpPr>
          <p:nvPr>
            <p:ph idx="1"/>
          </p:nvPr>
        </p:nvSpPr>
        <p:spPr>
          <a:xfrm>
            <a:off x="628650" y="2295725"/>
            <a:ext cx="7693547" cy="2357298"/>
          </a:xfrm>
        </p:spPr>
        <p:txBody>
          <a:bodyPr>
            <a:normAutofit lnSpcReduction="10000"/>
          </a:bodyPr>
          <a:lstStyle/>
          <a:p>
            <a:pPr marL="0" indent="0">
              <a:spcBef>
                <a:spcPts val="600"/>
              </a:spcBef>
              <a:spcAft>
                <a:spcPts val="600"/>
              </a:spcAft>
              <a:buNone/>
            </a:pPr>
            <a:r>
              <a:rPr lang="fr-FR" sz="2400" dirty="0"/>
              <a:t>Adopter des valeurs et des comportements qui permettent aux services d’apporter le </a:t>
            </a:r>
            <a:r>
              <a:rPr lang="fr-FR" sz="2400" b="1" dirty="0"/>
              <a:t>soutien requis </a:t>
            </a:r>
            <a:r>
              <a:rPr lang="fr-FR" sz="2400" dirty="0"/>
              <a:t>aux survivantes, </a:t>
            </a:r>
            <a:r>
              <a:rPr lang="fr-FR" sz="2400" b="1" dirty="0"/>
              <a:t>en toute sécurité</a:t>
            </a:r>
            <a:r>
              <a:rPr lang="fr-FR" sz="2400" dirty="0"/>
              <a:t>.</a:t>
            </a:r>
            <a:endParaRPr lang="en-US" sz="2400" b="1" dirty="0"/>
          </a:p>
          <a:p>
            <a:pPr marL="0" indent="0">
              <a:spcBef>
                <a:spcPts val="600"/>
              </a:spcBef>
              <a:spcAft>
                <a:spcPts val="600"/>
              </a:spcAft>
              <a:buNone/>
            </a:pPr>
            <a:r>
              <a:rPr lang="en-GB" sz="2600" b="1" dirty="0" err="1"/>
              <a:t>Compétence</a:t>
            </a:r>
            <a:endParaRPr lang="en-US" sz="2600" b="1" dirty="0"/>
          </a:p>
          <a:p>
            <a:pPr>
              <a:spcBef>
                <a:spcPts val="600"/>
              </a:spcBef>
              <a:spcAft>
                <a:spcPts val="600"/>
              </a:spcAft>
            </a:pPr>
            <a:r>
              <a:rPr lang="en-US" sz="2400" dirty="0"/>
              <a:t>Faciliter la formation, la supervision et le tutorat des prestataires de soins de </a:t>
            </a:r>
            <a:r>
              <a:rPr lang="en-US" sz="2400" dirty="0" err="1"/>
              <a:t>santé</a:t>
            </a:r>
            <a:r>
              <a:rPr lang="en-US" sz="2400" dirty="0"/>
              <a:t>.</a:t>
            </a:r>
          </a:p>
        </p:txBody>
      </p:sp>
      <p:sp>
        <p:nvSpPr>
          <p:cNvPr id="4" name="Slide Number Placeholder 3">
            <a:extLst>
              <a:ext uri="{FF2B5EF4-FFF2-40B4-BE49-F238E27FC236}">
                <a16:creationId xmlns:a16="http://schemas.microsoft.com/office/drawing/2014/main" id="{08BEF3CE-702A-4E90-B481-50783D8B0EC2}"/>
              </a:ext>
            </a:extLst>
          </p:cNvPr>
          <p:cNvSpPr>
            <a:spLocks noGrp="1"/>
          </p:cNvSpPr>
          <p:nvPr>
            <p:ph type="sldNum" sz="quarter" idx="12"/>
          </p:nvPr>
        </p:nvSpPr>
        <p:spPr/>
        <p:txBody>
          <a:bodyPr/>
          <a:lstStyle/>
          <a:p>
            <a:fld id="{2D8ED6E9-3817-564D-8B05-0796ED399B7D}" type="slidenum">
              <a:rPr lang="de-DE" smtClean="0"/>
              <a:t>3</a:t>
            </a:fld>
            <a:endParaRPr lang="de-DE" dirty="0"/>
          </a:p>
        </p:txBody>
      </p:sp>
      <p:pic>
        <p:nvPicPr>
          <p:cNvPr id="6" name="Picture 5" descr="C:\Users\Ward\AppData\Local\Microsoft\Windows\INetCache\IE\RTS1IINE\13526107212154[1].png">
            <a:extLst>
              <a:ext uri="{FF2B5EF4-FFF2-40B4-BE49-F238E27FC236}">
                <a16:creationId xmlns:a16="http://schemas.microsoft.com/office/drawing/2014/main" id="{23069107-CE89-46D3-82BE-5114FED536D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077" y="499792"/>
            <a:ext cx="1420261" cy="1146445"/>
          </a:xfrm>
          <a:prstGeom prst="rect">
            <a:avLst/>
          </a:prstGeom>
          <a:noFill/>
          <a:ln>
            <a:noFill/>
          </a:ln>
        </p:spPr>
      </p:pic>
    </p:spTree>
    <p:extLst>
      <p:ext uri="{BB962C8B-B14F-4D97-AF65-F5344CB8AC3E}">
        <p14:creationId xmlns:p14="http://schemas.microsoft.com/office/powerpoint/2010/main" val="1700649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2C2E6-0C3B-47F8-84E6-DB257D3C686A}"/>
              </a:ext>
            </a:extLst>
          </p:cNvPr>
          <p:cNvSpPr>
            <a:spLocks noGrp="1"/>
          </p:cNvSpPr>
          <p:nvPr>
            <p:ph type="title"/>
          </p:nvPr>
        </p:nvSpPr>
        <p:spPr>
          <a:xfrm>
            <a:off x="0" y="90453"/>
            <a:ext cx="9144000" cy="1227708"/>
          </a:xfrm>
        </p:spPr>
        <p:txBody>
          <a:bodyPr>
            <a:noAutofit/>
          </a:bodyPr>
          <a:lstStyle/>
          <a:p>
            <a:r>
              <a:rPr lang="en-GB" sz="4000" dirty="0">
                <a:solidFill>
                  <a:srgbClr val="4F81BD"/>
                </a:solidFill>
              </a:rPr>
              <a:t>Contenu du </a:t>
            </a:r>
            <a:r>
              <a:rPr lang="en-GB" sz="4000" i="1" dirty="0">
                <a:solidFill>
                  <a:srgbClr val="4F81BD"/>
                </a:solidFill>
              </a:rPr>
              <a:t>Manuel destiné aux </a:t>
            </a:r>
            <a:r>
              <a:rPr lang="en-GB" sz="4000" i="1" dirty="0" err="1">
                <a:solidFill>
                  <a:srgbClr val="4F81BD"/>
                </a:solidFill>
              </a:rPr>
              <a:t>gestionnaires</a:t>
            </a:r>
            <a:r>
              <a:rPr lang="en-GB" sz="4000" i="1" dirty="0">
                <a:solidFill>
                  <a:srgbClr val="4F81BD"/>
                </a:solidFill>
              </a:rPr>
              <a:t> de </a:t>
            </a:r>
            <a:r>
              <a:rPr lang="en-GB" sz="4000" i="1" dirty="0" err="1">
                <a:solidFill>
                  <a:srgbClr val="4F81BD"/>
                </a:solidFill>
              </a:rPr>
              <a:t>santé</a:t>
            </a:r>
            <a:endParaRPr lang="en-US" sz="4000" i="1" dirty="0"/>
          </a:p>
        </p:txBody>
      </p:sp>
      <p:sp>
        <p:nvSpPr>
          <p:cNvPr id="4" name="Slide Number Placeholder 3">
            <a:extLst>
              <a:ext uri="{FF2B5EF4-FFF2-40B4-BE49-F238E27FC236}">
                <a16:creationId xmlns:a16="http://schemas.microsoft.com/office/drawing/2014/main" id="{766692FC-AA22-4048-B276-C6DF0673C541}"/>
              </a:ext>
            </a:extLst>
          </p:cNvPr>
          <p:cNvSpPr>
            <a:spLocks noGrp="1"/>
          </p:cNvSpPr>
          <p:nvPr>
            <p:ph type="sldNum" sz="quarter" idx="12"/>
          </p:nvPr>
        </p:nvSpPr>
        <p:spPr>
          <a:xfrm>
            <a:off x="8043512" y="6277584"/>
            <a:ext cx="494967" cy="365125"/>
          </a:xfrm>
        </p:spPr>
        <p:txBody>
          <a:bodyPr/>
          <a:lstStyle/>
          <a:p>
            <a:fld id="{2D8ED6E9-3817-564D-8B05-0796ED399B7D}" type="slidenum">
              <a:rPr lang="de-DE" smtClean="0"/>
              <a:t>4</a:t>
            </a:fld>
            <a:endParaRPr lang="de-DE" dirty="0"/>
          </a:p>
        </p:txBody>
      </p:sp>
      <p:sp>
        <p:nvSpPr>
          <p:cNvPr id="7" name="Subtitle 2">
            <a:extLst>
              <a:ext uri="{FF2B5EF4-FFF2-40B4-BE49-F238E27FC236}">
                <a16:creationId xmlns:a16="http://schemas.microsoft.com/office/drawing/2014/main" id="{6ED847B0-B231-4394-9C3A-FD6C2069F6C9}"/>
              </a:ext>
            </a:extLst>
          </p:cNvPr>
          <p:cNvSpPr txBox="1">
            <a:spLocks/>
          </p:cNvSpPr>
          <p:nvPr/>
        </p:nvSpPr>
        <p:spPr>
          <a:xfrm>
            <a:off x="193532" y="1932705"/>
            <a:ext cx="4235964" cy="4135586"/>
          </a:xfrm>
          <a:prstGeom prst="rect">
            <a:avLst/>
          </a:prstGeom>
        </p:spPr>
        <p:txBody>
          <a:bodyPr vert="horz" lIns="9000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buFont typeface="Wingdings" panose="05000000000000000000" pitchFamily="2" charset="2"/>
              <a:buChar char="§"/>
            </a:pPr>
            <a:r>
              <a:rPr lang="fr-FR" sz="2400" dirty="0"/>
              <a:t>Partie 1 : </a:t>
            </a:r>
            <a:br>
              <a:rPr lang="fr-FR" sz="2400" dirty="0"/>
            </a:br>
            <a:r>
              <a:rPr lang="fr-FR" sz="2400" dirty="0"/>
              <a:t>Pour commencer</a:t>
            </a:r>
          </a:p>
          <a:p>
            <a:pPr marL="342900" indent="-342900">
              <a:spcBef>
                <a:spcPts val="1800"/>
              </a:spcBef>
              <a:buFont typeface="Wingdings" panose="05000000000000000000" pitchFamily="2" charset="2"/>
              <a:buChar char="§"/>
            </a:pPr>
            <a:r>
              <a:rPr lang="fr-FR" sz="2400" b="1" dirty="0"/>
              <a:t>Partie 2 : </a:t>
            </a:r>
            <a:br>
              <a:rPr lang="fr-FR" sz="2400" b="1" dirty="0"/>
            </a:br>
            <a:r>
              <a:rPr lang="fr-FR" sz="2400" b="1" dirty="0"/>
              <a:t>Renforcement des services</a:t>
            </a:r>
          </a:p>
          <a:p>
            <a:pPr marL="342900" indent="-342900">
              <a:spcBef>
                <a:spcPts val="1800"/>
              </a:spcBef>
              <a:buFont typeface="Wingdings" panose="05000000000000000000" pitchFamily="2" charset="2"/>
              <a:buChar char="§"/>
            </a:pPr>
            <a:r>
              <a:rPr lang="fr-FR" sz="2400" dirty="0"/>
              <a:t>Partie 3 : </a:t>
            </a:r>
            <a:br>
              <a:rPr lang="fr-FR" sz="2400" dirty="0"/>
            </a:br>
            <a:r>
              <a:rPr lang="fr-FR" sz="2400" dirty="0"/>
              <a:t>Leadership et gouvernance</a:t>
            </a:r>
          </a:p>
          <a:p>
            <a:pPr marL="342900" indent="-342900">
              <a:spcBef>
                <a:spcPts val="1800"/>
              </a:spcBef>
              <a:buFont typeface="Wingdings" panose="05000000000000000000" pitchFamily="2" charset="2"/>
              <a:buChar char="§"/>
            </a:pPr>
            <a:r>
              <a:rPr lang="fr-FR" sz="2400" dirty="0"/>
              <a:t>Partie 4 : Renforcer les preuves et la mise à l'échelle</a:t>
            </a:r>
          </a:p>
        </p:txBody>
      </p:sp>
      <p:pic>
        <p:nvPicPr>
          <p:cNvPr id="5" name="Picture 4">
            <a:extLst>
              <a:ext uri="{FF2B5EF4-FFF2-40B4-BE49-F238E27FC236}">
                <a16:creationId xmlns:a16="http://schemas.microsoft.com/office/drawing/2014/main" id="{F7804821-AFAF-59D3-F9B8-E0626F1DA09B}"/>
              </a:ext>
            </a:extLst>
          </p:cNvPr>
          <p:cNvPicPr>
            <a:picLocks noChangeAspect="1"/>
          </p:cNvPicPr>
          <p:nvPr/>
        </p:nvPicPr>
        <p:blipFill>
          <a:blip r:embed="rId2"/>
          <a:stretch>
            <a:fillRect/>
          </a:stretch>
        </p:blipFill>
        <p:spPr>
          <a:xfrm>
            <a:off x="4302515" y="1318161"/>
            <a:ext cx="4647953" cy="4582719"/>
          </a:xfrm>
          <a:prstGeom prst="rect">
            <a:avLst/>
          </a:prstGeom>
        </p:spPr>
      </p:pic>
      <p:sp>
        <p:nvSpPr>
          <p:cNvPr id="8" name="Oval 7">
            <a:extLst>
              <a:ext uri="{FF2B5EF4-FFF2-40B4-BE49-F238E27FC236}">
                <a16:creationId xmlns:a16="http://schemas.microsoft.com/office/drawing/2014/main" id="{9F2FB3B3-C054-495F-A0B8-87A7A41BD3FC}"/>
              </a:ext>
            </a:extLst>
          </p:cNvPr>
          <p:cNvSpPr/>
          <p:nvPr/>
        </p:nvSpPr>
        <p:spPr>
          <a:xfrm>
            <a:off x="7118937" y="2708920"/>
            <a:ext cx="1419542" cy="1440159"/>
          </a:xfrm>
          <a:prstGeom prst="ellipse">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12486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729872-282F-4274-B8FD-BAAACF1DBA86}"/>
              </a:ext>
            </a:extLst>
          </p:cNvPr>
          <p:cNvSpPr>
            <a:spLocks noGrp="1"/>
          </p:cNvSpPr>
          <p:nvPr>
            <p:ph type="sldNum" sz="quarter" idx="12"/>
          </p:nvPr>
        </p:nvSpPr>
        <p:spPr/>
        <p:txBody>
          <a:bodyPr/>
          <a:lstStyle/>
          <a:p>
            <a:fld id="{2D8ED6E9-3817-564D-8B05-0796ED399B7D}" type="slidenum">
              <a:rPr lang="de-DE" smtClean="0"/>
              <a:t>5</a:t>
            </a:fld>
            <a:endParaRPr lang="de-DE" dirty="0"/>
          </a:p>
        </p:txBody>
      </p:sp>
      <p:pic>
        <p:nvPicPr>
          <p:cNvPr id="3" name="Picture 2">
            <a:extLst>
              <a:ext uri="{FF2B5EF4-FFF2-40B4-BE49-F238E27FC236}">
                <a16:creationId xmlns:a16="http://schemas.microsoft.com/office/drawing/2014/main" id="{029DBBA8-006E-991F-ADB4-D929EAD082A2}"/>
              </a:ext>
            </a:extLst>
          </p:cNvPr>
          <p:cNvPicPr>
            <a:picLocks noChangeAspect="1"/>
          </p:cNvPicPr>
          <p:nvPr/>
        </p:nvPicPr>
        <p:blipFill>
          <a:blip r:embed="rId3"/>
          <a:stretch>
            <a:fillRect/>
          </a:stretch>
        </p:blipFill>
        <p:spPr>
          <a:xfrm>
            <a:off x="1365662" y="14514"/>
            <a:ext cx="6436427" cy="5844118"/>
          </a:xfrm>
          <a:prstGeom prst="rect">
            <a:avLst/>
          </a:prstGeom>
        </p:spPr>
      </p:pic>
      <p:sp>
        <p:nvSpPr>
          <p:cNvPr id="7" name="Oval 6">
            <a:extLst>
              <a:ext uri="{FF2B5EF4-FFF2-40B4-BE49-F238E27FC236}">
                <a16:creationId xmlns:a16="http://schemas.microsoft.com/office/drawing/2014/main" id="{C3B9CEF6-5864-4E61-A083-4B4D05068027}"/>
              </a:ext>
            </a:extLst>
          </p:cNvPr>
          <p:cNvSpPr/>
          <p:nvPr/>
        </p:nvSpPr>
        <p:spPr>
          <a:xfrm>
            <a:off x="2893966" y="2317388"/>
            <a:ext cx="4576885" cy="3423649"/>
          </a:xfrm>
          <a:prstGeom prst="ellipse">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92823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52EFD-4FBF-4AE5-BC1C-2E0B1C8DC919}"/>
              </a:ext>
            </a:extLst>
          </p:cNvPr>
          <p:cNvSpPr>
            <a:spLocks noGrp="1"/>
          </p:cNvSpPr>
          <p:nvPr>
            <p:ph type="sldNum" sz="quarter" idx="12"/>
          </p:nvPr>
        </p:nvSpPr>
        <p:spPr/>
        <p:txBody>
          <a:bodyPr/>
          <a:lstStyle/>
          <a:p>
            <a:fld id="{2D8ED6E9-3817-564D-8B05-0796ED399B7D}" type="slidenum">
              <a:rPr lang="de-DE" smtClean="0"/>
              <a:t>6</a:t>
            </a:fld>
            <a:endParaRPr lang="de-DE" dirty="0"/>
          </a:p>
        </p:txBody>
      </p:sp>
      <p:sp>
        <p:nvSpPr>
          <p:cNvPr id="6" name="Title 1">
            <a:extLst>
              <a:ext uri="{FF2B5EF4-FFF2-40B4-BE49-F238E27FC236}">
                <a16:creationId xmlns:a16="http://schemas.microsoft.com/office/drawing/2014/main" id="{3D1300E5-56FE-4387-8017-A51B97F2E8B7}"/>
              </a:ext>
            </a:extLst>
          </p:cNvPr>
          <p:cNvSpPr txBox="1">
            <a:spLocks/>
          </p:cNvSpPr>
          <p:nvPr/>
        </p:nvSpPr>
        <p:spPr>
          <a:xfrm>
            <a:off x="0" y="225631"/>
            <a:ext cx="9144000" cy="10254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4000" b="1" i="0" u="none" strike="noStrike" kern="1200" cap="none" spc="0" normalizeH="0" baseline="0" noProof="0" dirty="0">
                <a:ln>
                  <a:noFill/>
                </a:ln>
                <a:solidFill>
                  <a:srgbClr val="4F81BD"/>
                </a:solidFill>
                <a:effectLst/>
                <a:uLnTx/>
                <a:uFillTx/>
                <a:latin typeface="Calibri"/>
                <a:ea typeface="+mj-ea"/>
                <a:cs typeface="+mj-cs"/>
              </a:rPr>
              <a:t>Attribution des rôles et </a:t>
            </a:r>
            <a:r>
              <a:rPr kumimoji="0" lang="en-US" sz="4000" b="1" i="0" u="none" strike="noStrike" kern="1200" cap="none" spc="0" normalizeH="0" baseline="0" noProof="0" dirty="0" err="1">
                <a:ln>
                  <a:noFill/>
                </a:ln>
                <a:solidFill>
                  <a:srgbClr val="4F81BD"/>
                </a:solidFill>
                <a:effectLst/>
                <a:uLnTx/>
                <a:uFillTx/>
                <a:latin typeface="Calibri"/>
                <a:ea typeface="+mj-ea"/>
                <a:cs typeface="+mj-cs"/>
              </a:rPr>
              <a:t>responsabilités</a:t>
            </a:r>
            <a:endParaRPr kumimoji="0" lang="en-US" sz="4000" b="1" i="0" u="none" strike="noStrike" kern="1200" cap="none" spc="0" normalizeH="0" baseline="0" noProof="0" dirty="0">
              <a:ln>
                <a:noFill/>
              </a:ln>
              <a:solidFill>
                <a:srgbClr val="4F81BD"/>
              </a:solidFill>
              <a:effectLst/>
              <a:uLnTx/>
              <a:uFillTx/>
              <a:latin typeface="Calibri"/>
              <a:ea typeface="+mj-ea"/>
              <a:cs typeface="+mj-cs"/>
            </a:endParaRPr>
          </a:p>
        </p:txBody>
      </p:sp>
      <p:sp>
        <p:nvSpPr>
          <p:cNvPr id="7" name="Subtitle 2">
            <a:extLst>
              <a:ext uri="{FF2B5EF4-FFF2-40B4-BE49-F238E27FC236}">
                <a16:creationId xmlns:a16="http://schemas.microsoft.com/office/drawing/2014/main" id="{2CA80FAC-8399-4A54-81E4-09F3F63C7FB3}"/>
              </a:ext>
            </a:extLst>
          </p:cNvPr>
          <p:cNvSpPr txBox="1">
            <a:spLocks/>
          </p:cNvSpPr>
          <p:nvPr/>
        </p:nvSpPr>
        <p:spPr>
          <a:xfrm>
            <a:off x="251520" y="1825689"/>
            <a:ext cx="8429342" cy="3209449"/>
          </a:xfrm>
          <a:prstGeom prst="rect">
            <a:avLst/>
          </a:prstGeom>
        </p:spPr>
        <p:txBody>
          <a:bodyPr vert="horz" lIns="9000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marR="0" lvl="0" indent="-457200" algn="l" defTabSz="914400" rtl="0" eaLnBrk="1" fontAlgn="auto" latinLnBrk="0" hangingPunct="1">
              <a:lnSpc>
                <a:spcPct val="100000"/>
              </a:lnSpc>
              <a:spcBef>
                <a:spcPts val="12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Créer une </a:t>
            </a:r>
            <a:r>
              <a:rPr kumimoji="0" lang="en-US" sz="2800" b="0" i="0" u="none" strike="noStrike" kern="1200" cap="none" spc="0" normalizeH="0" baseline="0" noProof="0" dirty="0" err="1">
                <a:ln>
                  <a:noFill/>
                </a:ln>
                <a:solidFill>
                  <a:sysClr val="windowText" lastClr="000000"/>
                </a:solidFill>
                <a:effectLst/>
                <a:uLnTx/>
                <a:uFillTx/>
                <a:latin typeface="Calibri"/>
                <a:ea typeface="+mn-ea"/>
                <a:cs typeface="+mn-cs"/>
              </a:rPr>
              <a:t>équipe</a:t>
            </a: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en-US" sz="2800" b="1" i="0" u="none" strike="noStrike" kern="1200" cap="none" spc="0" normalizeH="0" baseline="0" noProof="0" dirty="0" err="1">
                <a:ln>
                  <a:noFill/>
                </a:ln>
                <a:solidFill>
                  <a:schemeClr val="tx1"/>
                </a:solidFill>
                <a:effectLst/>
                <a:uLnTx/>
                <a:uFillTx/>
                <a:latin typeface="Calibri"/>
                <a:ea typeface="+mn-ea"/>
                <a:cs typeface="+mn-cs"/>
              </a:rPr>
              <a:t>multi</a:t>
            </a:r>
            <a:r>
              <a:rPr kumimoji="0" lang="en-US" sz="2800" b="1" i="0" u="none" strike="noStrike" kern="1200" cap="none" spc="0" normalizeH="0" baseline="0" noProof="0" dirty="0" err="1">
                <a:ln>
                  <a:noFill/>
                </a:ln>
                <a:solidFill>
                  <a:sysClr val="windowText" lastClr="000000"/>
                </a:solidFill>
                <a:effectLst/>
                <a:uLnTx/>
                <a:uFillTx/>
                <a:latin typeface="Calibri"/>
                <a:ea typeface="+mn-ea"/>
                <a:cs typeface="+mn-cs"/>
              </a:rPr>
              <a:t>disciplinaire</a:t>
            </a:r>
            <a:r>
              <a:rPr kumimoji="0" lang="en-US" sz="2800" b="1" i="0" u="none" strike="noStrike" kern="1200" cap="none" spc="0" normalizeH="0" baseline="0" noProof="0" dirty="0">
                <a:ln>
                  <a:noFill/>
                </a:ln>
                <a:solidFill>
                  <a:sysClr val="windowText" lastClr="000000"/>
                </a:solidFill>
                <a:effectLst/>
                <a:uLnTx/>
                <a:uFillTx/>
                <a:latin typeface="Calibri"/>
                <a:ea typeface="+mn-ea"/>
                <a:cs typeface="+mn-cs"/>
              </a:rPr>
              <a:t>.</a:t>
            </a:r>
          </a:p>
          <a:p>
            <a:pPr marL="457200" marR="0" lvl="0" indent="-457200" algn="l" defTabSz="914400" rtl="0" eaLnBrk="1" fontAlgn="auto" latinLnBrk="0" hangingPunct="1">
              <a:lnSpc>
                <a:spcPct val="100000"/>
              </a:lnSpc>
              <a:spcBef>
                <a:spcPts val="12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ea typeface="+mn-ea"/>
                <a:cs typeface="+mn-cs"/>
              </a:rPr>
              <a:t>Un</a:t>
            </a:r>
            <a:r>
              <a:rPr lang="en-GB" sz="2800" dirty="0">
                <a:solidFill>
                  <a:schemeClr val="tx1"/>
                </a:solidFill>
                <a:effectLst/>
                <a:ea typeface="Times New Roman" panose="02020603050405020304" pitchFamily="18" charset="0"/>
                <a:cs typeface="Times New Roman" panose="02020603050405020304" pitchFamily="18" charset="0"/>
              </a:rPr>
              <a:t>·e</a:t>
            </a:r>
            <a:r>
              <a:rPr kumimoji="0" lang="en-US" sz="2800" b="0" i="0" u="none" strike="noStrike" kern="1200" cap="none" spc="0" normalizeH="0" baseline="0" noProof="0" dirty="0">
                <a:ln>
                  <a:noFill/>
                </a:ln>
                <a:solidFill>
                  <a:schemeClr val="tx1"/>
                </a:solidFill>
                <a:effectLst/>
                <a:uLnTx/>
                <a:uFillTx/>
                <a:ea typeface="+mn-ea"/>
                <a:cs typeface="+mn-cs"/>
              </a:rPr>
              <a:t> </a:t>
            </a:r>
            <a:r>
              <a:rPr kumimoji="0" lang="en-US" sz="2800" b="0" i="0" u="none" strike="noStrike" kern="1200" cap="none" spc="0" normalizeH="0" baseline="0" noProof="0" dirty="0" err="1">
                <a:ln>
                  <a:noFill/>
                </a:ln>
                <a:solidFill>
                  <a:schemeClr val="tx1"/>
                </a:solidFill>
                <a:effectLst/>
                <a:uLnTx/>
                <a:uFillTx/>
                <a:ea typeface="+mn-ea"/>
                <a:cs typeface="+mn-cs"/>
              </a:rPr>
              <a:t>prestataire</a:t>
            </a:r>
            <a:r>
              <a:rPr kumimoji="0" lang="en-US" sz="2800" b="0" i="0" u="none" strike="noStrike" kern="1200" cap="none" spc="0" normalizeH="0" baseline="0" noProof="0" dirty="0">
                <a:ln>
                  <a:noFill/>
                </a:ln>
                <a:solidFill>
                  <a:schemeClr val="tx1"/>
                </a:solidFill>
                <a:effectLst/>
                <a:uLnTx/>
                <a:uFillTx/>
                <a:ea typeface="+mn-ea"/>
                <a:cs typeface="+mn-cs"/>
              </a:rPr>
              <a:t> </a:t>
            </a:r>
            <a:r>
              <a:rPr kumimoji="0" lang="en-US" sz="2800" b="0" i="0" u="none" strike="noStrike" kern="1200" cap="none" spc="0" normalizeH="0" baseline="0" noProof="0" dirty="0" err="1">
                <a:ln>
                  <a:noFill/>
                </a:ln>
                <a:solidFill>
                  <a:schemeClr val="tx1"/>
                </a:solidFill>
                <a:effectLst/>
                <a:uLnTx/>
                <a:uFillTx/>
                <a:ea typeface="+mn-ea"/>
                <a:cs typeface="+mn-cs"/>
              </a:rPr>
              <a:t>formé</a:t>
            </a:r>
            <a:r>
              <a:rPr lang="en-GB" sz="2800" dirty="0">
                <a:solidFill>
                  <a:schemeClr val="tx1"/>
                </a:solidFill>
                <a:effectLst/>
                <a:ea typeface="Times New Roman" panose="02020603050405020304" pitchFamily="18" charset="0"/>
                <a:cs typeface="Times New Roman" panose="02020603050405020304" pitchFamily="18" charset="0"/>
              </a:rPr>
              <a:t>·e</a:t>
            </a:r>
            <a:r>
              <a:rPr kumimoji="0" lang="en-US" sz="2800" b="0" i="0" u="none" strike="noStrike" kern="1200" cap="none" spc="0" normalizeH="0" baseline="0" noProof="0" dirty="0">
                <a:ln>
                  <a:noFill/>
                </a:ln>
                <a:solidFill>
                  <a:schemeClr val="tx1"/>
                </a:solidFill>
                <a:effectLst/>
                <a:uLnTx/>
                <a:uFillTx/>
                <a:ea typeface="+mn-ea"/>
                <a:cs typeface="+mn-cs"/>
              </a:rPr>
              <a:t> </a:t>
            </a: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doit être disponible </a:t>
            </a:r>
            <a:r>
              <a:rPr kumimoji="0" lang="en-US" sz="2800" b="1" i="0" u="none" strike="noStrike" kern="1200" cap="none" spc="0" normalizeH="0" baseline="0" noProof="0" dirty="0">
                <a:ln>
                  <a:noFill/>
                </a:ln>
                <a:solidFill>
                  <a:sysClr val="windowText" lastClr="000000"/>
                </a:solidFill>
                <a:effectLst/>
                <a:uLnTx/>
                <a:uFillTx/>
                <a:latin typeface="Calibri"/>
                <a:ea typeface="+mn-ea"/>
                <a:cs typeface="+mn-cs"/>
              </a:rPr>
              <a:t>à tout moment de la journée.</a:t>
            </a:r>
          </a:p>
          <a:p>
            <a:pPr marL="457200" marR="0" lvl="0" indent="-457200" algn="l" defTabSz="914400" rtl="0" eaLnBrk="1" fontAlgn="auto" latinLnBrk="0" hangingPunct="1">
              <a:lnSpc>
                <a:spcPct val="100000"/>
              </a:lnSpc>
              <a:spcBef>
                <a:spcPts val="12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Dans certains contextes, les </a:t>
            </a:r>
            <a:r>
              <a:rPr kumimoji="0" lang="en-US" sz="2800" b="1" i="0" u="none" strike="noStrike" kern="1200" cap="none" spc="0" normalizeH="0" baseline="0" noProof="0" dirty="0">
                <a:ln>
                  <a:noFill/>
                </a:ln>
                <a:solidFill>
                  <a:sysClr val="windowText" lastClr="000000"/>
                </a:solidFill>
                <a:effectLst/>
                <a:uLnTx/>
                <a:uFillTx/>
                <a:latin typeface="Calibri"/>
                <a:ea typeface="+mn-ea"/>
                <a:cs typeface="+mn-cs"/>
              </a:rPr>
              <a:t>femmes </a:t>
            </a:r>
            <a:r>
              <a:rPr kumimoji="0" lang="en-US" sz="2800" b="1" i="0" u="none" strike="noStrike" kern="1200" cap="none" spc="0" normalizeH="0" baseline="0" noProof="0" dirty="0" err="1">
                <a:ln>
                  <a:noFill/>
                </a:ln>
                <a:solidFill>
                  <a:sysClr val="windowText" lastClr="000000"/>
                </a:solidFill>
                <a:effectLst/>
                <a:uLnTx/>
                <a:uFillTx/>
                <a:latin typeface="Calibri"/>
                <a:ea typeface="+mn-ea"/>
                <a:cs typeface="+mn-cs"/>
              </a:rPr>
              <a:t>prestataires</a:t>
            </a:r>
            <a:r>
              <a:rPr kumimoji="0" lang="en-US" sz="2800" b="1" i="0" u="none" strike="noStrike" kern="1200" cap="none" spc="0" normalizeH="0" baseline="0" noProof="0" dirty="0">
                <a:ln>
                  <a:noFill/>
                </a:ln>
                <a:solidFill>
                  <a:sysClr val="windowText" lastClr="000000"/>
                </a:solidFill>
                <a:effectLst/>
                <a:uLnTx/>
                <a:uFillTx/>
                <a:latin typeface="Calibri"/>
                <a:ea typeface="+mn-ea"/>
                <a:cs typeface="+mn-cs"/>
              </a:rPr>
              <a:t> </a:t>
            </a:r>
            <a:r>
              <a:rPr kumimoji="0" lang="en-US" sz="2800" b="0" i="0" u="none" strike="noStrike" kern="1200" cap="none" spc="0" normalizeH="0" baseline="0" noProof="0" dirty="0" err="1">
                <a:ln>
                  <a:noFill/>
                </a:ln>
                <a:solidFill>
                  <a:sysClr val="windowText" lastClr="000000"/>
                </a:solidFill>
                <a:effectLst/>
                <a:uLnTx/>
                <a:uFillTx/>
                <a:latin typeface="Calibri"/>
                <a:ea typeface="+mn-ea"/>
                <a:cs typeface="+mn-cs"/>
              </a:rPr>
              <a:t>peuvent</a:t>
            </a: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en-US" sz="2800" b="0" i="0" u="none" strike="noStrike" kern="1200" cap="none" spc="0" normalizeH="0" baseline="0" noProof="0" dirty="0" err="1">
                <a:ln>
                  <a:noFill/>
                </a:ln>
                <a:solidFill>
                  <a:sysClr val="windowText" lastClr="000000"/>
                </a:solidFill>
                <a:effectLst/>
                <a:uLnTx/>
                <a:uFillTx/>
                <a:latin typeface="Calibri"/>
                <a:ea typeface="+mn-ea"/>
                <a:cs typeface="+mn-cs"/>
              </a:rPr>
              <a:t>être</a:t>
            </a: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en-US" sz="2800" b="0" i="0" u="none" strike="noStrike" kern="1200" cap="none" spc="0" normalizeH="0" baseline="0" noProof="0" dirty="0" err="1">
                <a:ln>
                  <a:noFill/>
                </a:ln>
                <a:solidFill>
                  <a:sysClr val="windowText" lastClr="000000"/>
                </a:solidFill>
                <a:effectLst/>
                <a:uLnTx/>
                <a:uFillTx/>
                <a:latin typeface="Calibri"/>
                <a:ea typeface="+mn-ea"/>
                <a:cs typeface="+mn-cs"/>
              </a:rPr>
              <a:t>privilégiées</a:t>
            </a: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 mais il est important de former </a:t>
            </a:r>
            <a:r>
              <a:rPr kumimoji="0" lang="en-US" sz="2800" b="0" i="0" u="none" strike="noStrike" kern="1200" cap="none" spc="0" normalizeH="0" baseline="0" noProof="0" dirty="0" err="1">
                <a:ln>
                  <a:noFill/>
                </a:ln>
                <a:solidFill>
                  <a:sysClr val="windowText" lastClr="000000"/>
                </a:solidFill>
                <a:effectLst/>
                <a:uLnTx/>
                <a:uFillTx/>
                <a:latin typeface="Calibri"/>
                <a:ea typeface="+mn-ea"/>
                <a:cs typeface="+mn-cs"/>
              </a:rPr>
              <a:t>également</a:t>
            </a: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 des prestataires masculins.</a:t>
            </a:r>
          </a:p>
          <a:p>
            <a:pPr marL="457200" marR="0" lvl="0" indent="-457200" algn="l" defTabSz="914400" rtl="0" eaLnBrk="1" fontAlgn="auto" latinLnBrk="0" hangingPunct="1">
              <a:lnSpc>
                <a:spcPct val="100000"/>
              </a:lnSpc>
              <a:spcBef>
                <a:spcPts val="1200"/>
              </a:spcBef>
              <a:spcAft>
                <a:spcPts val="600"/>
              </a:spcAft>
              <a:buClrTx/>
              <a:buSzTx/>
              <a:buFont typeface="Arial" panose="020B0604020202020204" pitchFamily="34" charset="0"/>
              <a:buChar char="•"/>
              <a:tabLst/>
              <a:defRPr/>
            </a:pPr>
            <a:endParaRPr kumimoji="0" lang="en-US" sz="34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endParaRPr kumimoji="0" lang="en-US" sz="3400" b="0" i="0" u="none" strike="noStrike" kern="1200" cap="none" spc="0" normalizeH="0" baseline="0" noProof="0" dirty="0">
              <a:ln>
                <a:noFill/>
              </a:ln>
              <a:solidFill>
                <a:srgbClr val="0070C0"/>
              </a:solidFill>
              <a:effectLst/>
              <a:uLnTx/>
              <a:uFillTx/>
              <a:latin typeface="Calibri"/>
              <a:ea typeface="+mn-ea"/>
              <a:cs typeface="+mn-cs"/>
            </a:endParaRPr>
          </a:p>
        </p:txBody>
      </p:sp>
    </p:spTree>
    <p:extLst>
      <p:ext uri="{BB962C8B-B14F-4D97-AF65-F5344CB8AC3E}">
        <p14:creationId xmlns:p14="http://schemas.microsoft.com/office/powerpoint/2010/main" val="1136243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E5AFE-58F2-4D33-896E-126CB1295318}"/>
              </a:ext>
            </a:extLst>
          </p:cNvPr>
          <p:cNvSpPr>
            <a:spLocks noGrp="1"/>
          </p:cNvSpPr>
          <p:nvPr>
            <p:ph type="title"/>
          </p:nvPr>
        </p:nvSpPr>
        <p:spPr>
          <a:xfrm>
            <a:off x="0" y="108137"/>
            <a:ext cx="9144000" cy="1328777"/>
          </a:xfrm>
        </p:spPr>
        <p:txBody>
          <a:bodyPr>
            <a:normAutofit/>
          </a:bodyPr>
          <a:lstStyle/>
          <a:p>
            <a:r>
              <a:rPr lang="en-US" sz="4000" dirty="0">
                <a:solidFill>
                  <a:srgbClr val="4F81BD"/>
                </a:solidFill>
              </a:rPr>
              <a:t>Principes directeurs pour la formation</a:t>
            </a:r>
            <a:endParaRPr lang="en-US" sz="4000" dirty="0"/>
          </a:p>
        </p:txBody>
      </p:sp>
      <p:sp>
        <p:nvSpPr>
          <p:cNvPr id="3" name="Content Placeholder 2">
            <a:extLst>
              <a:ext uri="{FF2B5EF4-FFF2-40B4-BE49-F238E27FC236}">
                <a16:creationId xmlns:a16="http://schemas.microsoft.com/office/drawing/2014/main" id="{264E15D5-B0D7-481A-9B98-E05042E08E26}"/>
              </a:ext>
            </a:extLst>
          </p:cNvPr>
          <p:cNvSpPr>
            <a:spLocks noGrp="1"/>
          </p:cNvSpPr>
          <p:nvPr>
            <p:ph idx="1"/>
          </p:nvPr>
        </p:nvSpPr>
        <p:spPr>
          <a:xfrm>
            <a:off x="0" y="1436914"/>
            <a:ext cx="9001496" cy="4132613"/>
          </a:xfrm>
        </p:spPr>
        <p:txBody>
          <a:bodyPr>
            <a:noAutofit/>
          </a:bodyPr>
          <a:lstStyle/>
          <a:p>
            <a:pPr marL="457200" lvl="1" indent="0">
              <a:spcBef>
                <a:spcPts val="400"/>
              </a:spcBef>
              <a:spcAft>
                <a:spcPts val="400"/>
              </a:spcAft>
              <a:buNone/>
            </a:pPr>
            <a:r>
              <a:rPr lang="en-GB" b="1" dirty="0"/>
              <a:t>La formation doit : </a:t>
            </a:r>
          </a:p>
          <a:p>
            <a:pPr marL="914400" lvl="1" indent="-457200">
              <a:spcBef>
                <a:spcPts val="400"/>
              </a:spcBef>
              <a:spcAft>
                <a:spcPts val="400"/>
              </a:spcAft>
              <a:buClr>
                <a:srgbClr val="0366B3"/>
              </a:buClr>
              <a:buFont typeface="Wingdings" panose="05000000000000000000" pitchFamily="2" charset="2"/>
              <a:buChar char="ü"/>
            </a:pPr>
            <a:r>
              <a:rPr lang="en-GB" dirty="0"/>
              <a:t>être </a:t>
            </a:r>
            <a:r>
              <a:rPr lang="en-GB" b="1" dirty="0"/>
              <a:t>continue </a:t>
            </a:r>
            <a:r>
              <a:rPr lang="en-GB" dirty="0"/>
              <a:t>pour changer les pratiques des prestataires</a:t>
            </a:r>
          </a:p>
          <a:p>
            <a:pPr marL="914400" lvl="1" indent="-457200">
              <a:spcBef>
                <a:spcPts val="400"/>
              </a:spcBef>
              <a:spcAft>
                <a:spcPts val="400"/>
              </a:spcAft>
              <a:buClr>
                <a:srgbClr val="0366B3"/>
              </a:buClr>
              <a:buFont typeface="Wingdings" panose="05000000000000000000" pitchFamily="2" charset="2"/>
              <a:buChar char="ü"/>
            </a:pPr>
            <a:r>
              <a:rPr lang="en-GB" dirty="0"/>
              <a:t>aborder les </a:t>
            </a:r>
            <a:r>
              <a:rPr lang="en-GB" b="1" dirty="0"/>
              <a:t>connaissances de base</a:t>
            </a:r>
          </a:p>
          <a:p>
            <a:pPr marL="914400" lvl="1" indent="-457200">
              <a:spcBef>
                <a:spcPts val="400"/>
              </a:spcBef>
              <a:spcAft>
                <a:spcPts val="400"/>
              </a:spcAft>
              <a:buClr>
                <a:srgbClr val="0366B3"/>
              </a:buClr>
              <a:buFont typeface="Wingdings" panose="05000000000000000000" pitchFamily="2" charset="2"/>
              <a:buChar char="ü"/>
            </a:pPr>
            <a:r>
              <a:rPr lang="en-GB" dirty="0"/>
              <a:t>être </a:t>
            </a:r>
            <a:r>
              <a:rPr lang="en-GB" b="1" dirty="0"/>
              <a:t>fondée sur les compétences et les aptitudes</a:t>
            </a:r>
          </a:p>
          <a:p>
            <a:pPr marL="914400" lvl="1" indent="-457200">
              <a:spcBef>
                <a:spcPts val="400"/>
              </a:spcBef>
              <a:spcAft>
                <a:spcPts val="400"/>
              </a:spcAft>
              <a:buClr>
                <a:srgbClr val="0366B3"/>
              </a:buClr>
              <a:buFont typeface="Wingdings" panose="05000000000000000000" pitchFamily="2" charset="2"/>
              <a:buChar char="ü"/>
            </a:pPr>
            <a:r>
              <a:rPr lang="en-GB" b="1" dirty="0"/>
              <a:t>s'aligner </a:t>
            </a:r>
            <a:r>
              <a:rPr lang="en-GB" dirty="0"/>
              <a:t>sur les politiques, directives et protocoles nationaux</a:t>
            </a:r>
          </a:p>
          <a:p>
            <a:pPr marL="914400" lvl="1" indent="-457200">
              <a:spcBef>
                <a:spcPts val="400"/>
              </a:spcBef>
              <a:spcAft>
                <a:spcPts val="400"/>
              </a:spcAft>
              <a:buClr>
                <a:srgbClr val="0366B3"/>
              </a:buClr>
              <a:buFont typeface="Wingdings" panose="05000000000000000000" pitchFamily="2" charset="2"/>
              <a:buChar char="ü"/>
            </a:pPr>
            <a:r>
              <a:rPr lang="en-GB" dirty="0"/>
              <a:t>inclure des </a:t>
            </a:r>
            <a:r>
              <a:rPr lang="en-GB" b="1" dirty="0" err="1"/>
              <a:t>formateurs</a:t>
            </a:r>
            <a:r>
              <a:rPr lang="en-GB" b="1" dirty="0"/>
              <a:t>/trices </a:t>
            </a:r>
            <a:r>
              <a:rPr lang="en-GB" b="1" dirty="0" err="1"/>
              <a:t>spécialisé</a:t>
            </a:r>
            <a:r>
              <a:rPr lang="en-GB" b="1" dirty="0" err="1">
                <a:effectLst/>
                <a:ea typeface="Times New Roman" panose="02020603050405020304" pitchFamily="18" charset="0"/>
                <a:cs typeface="Times New Roman" panose="02020603050405020304" pitchFamily="18" charset="0"/>
              </a:rPr>
              <a:t>·e·</a:t>
            </a:r>
            <a:r>
              <a:rPr lang="en-GB" b="1" dirty="0" err="1"/>
              <a:t>s</a:t>
            </a:r>
            <a:r>
              <a:rPr lang="en-GB" b="1" dirty="0"/>
              <a:t> </a:t>
            </a:r>
            <a:r>
              <a:rPr lang="en-GB" b="1" dirty="0" err="1"/>
              <a:t>en</a:t>
            </a:r>
            <a:r>
              <a:rPr lang="en-GB" b="1" dirty="0"/>
              <a:t>  formation multisectorielle </a:t>
            </a:r>
            <a:r>
              <a:rPr lang="en-GB" dirty="0"/>
              <a:t>(dans l'idéal)</a:t>
            </a:r>
          </a:p>
          <a:p>
            <a:pPr marL="914400" lvl="1" indent="-457200">
              <a:spcBef>
                <a:spcPts val="400"/>
              </a:spcBef>
              <a:spcAft>
                <a:spcPts val="400"/>
              </a:spcAft>
              <a:buClr>
                <a:srgbClr val="0366B3"/>
              </a:buClr>
              <a:buFont typeface="Wingdings" panose="05000000000000000000" pitchFamily="2" charset="2"/>
              <a:buChar char="ü"/>
            </a:pPr>
            <a:r>
              <a:rPr lang="en-GB" dirty="0"/>
              <a:t>être </a:t>
            </a:r>
            <a:r>
              <a:rPr lang="en-GB" b="1" dirty="0"/>
              <a:t>interdisciplinaire</a:t>
            </a:r>
          </a:p>
          <a:p>
            <a:pPr marL="914400" lvl="1" indent="-457200">
              <a:spcBef>
                <a:spcPts val="400"/>
              </a:spcBef>
              <a:spcAft>
                <a:spcPts val="400"/>
              </a:spcAft>
              <a:buClr>
                <a:srgbClr val="0366B3"/>
              </a:buClr>
              <a:buFont typeface="Wingdings" panose="05000000000000000000" pitchFamily="2" charset="2"/>
              <a:buChar char="ü"/>
            </a:pPr>
            <a:r>
              <a:rPr lang="en-GB" dirty="0"/>
              <a:t>proposer un </a:t>
            </a:r>
            <a:r>
              <a:rPr lang="en-GB" b="1" dirty="0"/>
              <a:t>soutien </a:t>
            </a:r>
            <a:r>
              <a:rPr lang="en-GB" dirty="0"/>
              <a:t>pendant et après la formation aux prestataires qui ont subi des actes de violence.</a:t>
            </a:r>
            <a:endParaRPr lang="en-US" dirty="0"/>
          </a:p>
          <a:p>
            <a:endParaRPr lang="en-US" sz="2400" dirty="0"/>
          </a:p>
        </p:txBody>
      </p:sp>
      <p:sp>
        <p:nvSpPr>
          <p:cNvPr id="4" name="Slide Number Placeholder 3">
            <a:extLst>
              <a:ext uri="{FF2B5EF4-FFF2-40B4-BE49-F238E27FC236}">
                <a16:creationId xmlns:a16="http://schemas.microsoft.com/office/drawing/2014/main" id="{910189D6-CEC9-4B3A-A785-9FBA8F3EA6F0}"/>
              </a:ext>
            </a:extLst>
          </p:cNvPr>
          <p:cNvSpPr>
            <a:spLocks noGrp="1"/>
          </p:cNvSpPr>
          <p:nvPr>
            <p:ph type="sldNum" sz="quarter" idx="12"/>
          </p:nvPr>
        </p:nvSpPr>
        <p:spPr/>
        <p:txBody>
          <a:bodyPr/>
          <a:lstStyle/>
          <a:p>
            <a:fld id="{2D8ED6E9-3817-564D-8B05-0796ED399B7D}" type="slidenum">
              <a:rPr lang="de-DE" smtClean="0"/>
              <a:t>7</a:t>
            </a:fld>
            <a:endParaRPr lang="de-DE" dirty="0"/>
          </a:p>
        </p:txBody>
      </p:sp>
    </p:spTree>
    <p:extLst>
      <p:ext uri="{BB962C8B-B14F-4D97-AF65-F5344CB8AC3E}">
        <p14:creationId xmlns:p14="http://schemas.microsoft.com/office/powerpoint/2010/main" val="892574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48AF6-4072-45D8-B718-9D15F090F7B0}"/>
              </a:ext>
            </a:extLst>
          </p:cNvPr>
          <p:cNvSpPr>
            <a:spLocks noGrp="1"/>
          </p:cNvSpPr>
          <p:nvPr>
            <p:ph type="title"/>
          </p:nvPr>
        </p:nvSpPr>
        <p:spPr>
          <a:xfrm>
            <a:off x="0" y="136524"/>
            <a:ext cx="9144000" cy="1142894"/>
          </a:xfrm>
        </p:spPr>
        <p:txBody>
          <a:bodyPr>
            <a:normAutofit/>
          </a:bodyPr>
          <a:lstStyle/>
          <a:p>
            <a:r>
              <a:rPr lang="en-GB" sz="4000" dirty="0"/>
              <a:t>Conseils pour la formation</a:t>
            </a:r>
            <a:endParaRPr lang="en-US" sz="4000" dirty="0"/>
          </a:p>
        </p:txBody>
      </p:sp>
      <p:sp>
        <p:nvSpPr>
          <p:cNvPr id="3" name="Content Placeholder 2">
            <a:extLst>
              <a:ext uri="{FF2B5EF4-FFF2-40B4-BE49-F238E27FC236}">
                <a16:creationId xmlns:a16="http://schemas.microsoft.com/office/drawing/2014/main" id="{F6276345-00E1-43CA-B8AD-3F96249AA8D1}"/>
              </a:ext>
            </a:extLst>
          </p:cNvPr>
          <p:cNvSpPr>
            <a:spLocks noGrp="1"/>
          </p:cNvSpPr>
          <p:nvPr>
            <p:ph idx="1"/>
          </p:nvPr>
        </p:nvSpPr>
        <p:spPr>
          <a:xfrm>
            <a:off x="59376" y="1279418"/>
            <a:ext cx="9084624" cy="4670119"/>
          </a:xfrm>
        </p:spPr>
        <p:txBody>
          <a:bodyPr>
            <a:noAutofit/>
          </a:bodyPr>
          <a:lstStyle/>
          <a:p>
            <a:pPr marL="342900" indent="-342900">
              <a:lnSpc>
                <a:spcPct val="100000"/>
              </a:lnSpc>
              <a:spcBef>
                <a:spcPts val="0"/>
              </a:spcBef>
              <a:spcAft>
                <a:spcPts val="400"/>
              </a:spcAft>
              <a:buClr>
                <a:srgbClr val="0366B3"/>
              </a:buClr>
              <a:buFont typeface="Wingdings" panose="05000000000000000000" pitchFamily="2" charset="2"/>
              <a:buChar char="ü"/>
            </a:pPr>
            <a:r>
              <a:rPr lang="fr-FR" sz="2000" dirty="0"/>
              <a:t>Prendre publiquement acte de la violence faite aux des femmes et </a:t>
            </a:r>
            <a:r>
              <a:rPr lang="fr-FR" sz="2000" b="1" dirty="0"/>
              <a:t>se prononcer en faveur </a:t>
            </a:r>
            <a:r>
              <a:rPr lang="fr-FR" sz="2000" dirty="0"/>
              <a:t>de la lutte contre la violence faites aux femmes.</a:t>
            </a:r>
          </a:p>
          <a:p>
            <a:pPr marL="342900" indent="-342900">
              <a:lnSpc>
                <a:spcPct val="100000"/>
              </a:lnSpc>
              <a:spcBef>
                <a:spcPts val="0"/>
              </a:spcBef>
              <a:spcAft>
                <a:spcPts val="400"/>
              </a:spcAft>
              <a:buClr>
                <a:srgbClr val="0366B3"/>
              </a:buClr>
              <a:buFont typeface="Wingdings" panose="05000000000000000000" pitchFamily="2" charset="2"/>
              <a:buChar char="ü"/>
            </a:pPr>
            <a:r>
              <a:rPr lang="fr-FR" sz="2000" dirty="0"/>
              <a:t>Montrer l'exemple : </a:t>
            </a:r>
            <a:r>
              <a:rPr lang="fr-FR" sz="2000" b="1" dirty="0"/>
              <a:t>participer </a:t>
            </a:r>
            <a:r>
              <a:rPr lang="fr-FR" sz="2000" dirty="0"/>
              <a:t>aux formations et donner au personnel le temps </a:t>
            </a:r>
            <a:br>
              <a:rPr lang="fr-FR" sz="2000" dirty="0"/>
            </a:br>
            <a:r>
              <a:rPr lang="fr-FR" sz="2000" dirty="0"/>
              <a:t>d'y participer. </a:t>
            </a:r>
          </a:p>
          <a:p>
            <a:pPr marL="342900" indent="-342900">
              <a:lnSpc>
                <a:spcPct val="100000"/>
              </a:lnSpc>
              <a:spcBef>
                <a:spcPts val="0"/>
              </a:spcBef>
              <a:spcAft>
                <a:spcPts val="400"/>
              </a:spcAft>
              <a:buClr>
                <a:srgbClr val="0366B3"/>
              </a:buClr>
              <a:buFont typeface="Wingdings" panose="05000000000000000000" pitchFamily="2" charset="2"/>
              <a:buChar char="ü"/>
            </a:pPr>
            <a:r>
              <a:rPr lang="fr-FR" sz="2000" dirty="0"/>
              <a:t>Mettre à disposition des </a:t>
            </a:r>
            <a:r>
              <a:rPr lang="fr-FR" sz="2000" b="1" dirty="0"/>
              <a:t>protocoles/instructions permanentes et des outils de travail</a:t>
            </a:r>
            <a:r>
              <a:rPr lang="fr-FR" sz="2000" dirty="0"/>
              <a:t>.</a:t>
            </a:r>
          </a:p>
          <a:p>
            <a:pPr marL="342900" indent="-342900">
              <a:lnSpc>
                <a:spcPct val="100000"/>
              </a:lnSpc>
              <a:spcBef>
                <a:spcPts val="0"/>
              </a:spcBef>
              <a:spcAft>
                <a:spcPts val="400"/>
              </a:spcAft>
              <a:buClr>
                <a:srgbClr val="0366B3"/>
              </a:buClr>
              <a:buFont typeface="Wingdings" panose="05000000000000000000" pitchFamily="2" charset="2"/>
              <a:buChar char="ü"/>
            </a:pPr>
            <a:r>
              <a:rPr lang="fr-FR" sz="2000" dirty="0"/>
              <a:t>Y consacrer des </a:t>
            </a:r>
            <a:r>
              <a:rPr lang="fr-FR" sz="2000" b="1" dirty="0"/>
              <a:t>ressources</a:t>
            </a:r>
            <a:r>
              <a:rPr lang="fr-FR" sz="2000" dirty="0"/>
              <a:t>.</a:t>
            </a:r>
          </a:p>
          <a:p>
            <a:pPr marL="342900" indent="-342900">
              <a:lnSpc>
                <a:spcPct val="100000"/>
              </a:lnSpc>
              <a:spcBef>
                <a:spcPts val="0"/>
              </a:spcBef>
              <a:spcAft>
                <a:spcPts val="400"/>
              </a:spcAft>
              <a:buClr>
                <a:srgbClr val="0366B3"/>
              </a:buClr>
              <a:buFont typeface="Wingdings" panose="05000000000000000000" pitchFamily="2" charset="2"/>
              <a:buChar char="ü"/>
            </a:pPr>
            <a:r>
              <a:rPr lang="fr-FR" sz="2000" dirty="0"/>
              <a:t>Adopter une politique institutionnelle sur la </a:t>
            </a:r>
            <a:r>
              <a:rPr lang="fr-FR" sz="2000" b="1" dirty="0"/>
              <a:t>protection du personnel </a:t>
            </a:r>
            <a:r>
              <a:rPr lang="fr-FR" sz="2000" dirty="0"/>
              <a:t>contre la violence et le harcèlement au travail.</a:t>
            </a:r>
          </a:p>
          <a:p>
            <a:pPr marL="342900" indent="-342900">
              <a:lnSpc>
                <a:spcPct val="100000"/>
              </a:lnSpc>
              <a:spcBef>
                <a:spcPts val="0"/>
              </a:spcBef>
              <a:spcAft>
                <a:spcPts val="400"/>
              </a:spcAft>
              <a:buClr>
                <a:srgbClr val="0366B3"/>
              </a:buClr>
              <a:buFont typeface="Wingdings" panose="05000000000000000000" pitchFamily="2" charset="2"/>
              <a:buChar char="ü"/>
            </a:pPr>
            <a:r>
              <a:rPr lang="fr-FR" sz="2000" dirty="0"/>
              <a:t>Faciliter les </a:t>
            </a:r>
            <a:r>
              <a:rPr lang="fr-FR" sz="2000" b="1" dirty="0"/>
              <a:t>formations sur place </a:t>
            </a:r>
            <a:r>
              <a:rPr lang="fr-FR" sz="2000" dirty="0"/>
              <a:t>pour encourager la participation.</a:t>
            </a:r>
          </a:p>
          <a:p>
            <a:pPr marL="342900" indent="-342900">
              <a:lnSpc>
                <a:spcPct val="100000"/>
              </a:lnSpc>
              <a:spcBef>
                <a:spcPts val="0"/>
              </a:spcBef>
              <a:spcAft>
                <a:spcPts val="400"/>
              </a:spcAft>
              <a:buClr>
                <a:srgbClr val="0366B3"/>
              </a:buClr>
              <a:buFont typeface="Wingdings" panose="05000000000000000000" pitchFamily="2" charset="2"/>
              <a:buChar char="ü"/>
            </a:pPr>
            <a:r>
              <a:rPr lang="fr-FR" sz="2000" b="1" dirty="0"/>
              <a:t>Saluer </a:t>
            </a:r>
            <a:r>
              <a:rPr lang="fr-FR" sz="2000" dirty="0"/>
              <a:t>publiquement </a:t>
            </a:r>
            <a:r>
              <a:rPr lang="fr-FR" sz="2000" b="1" dirty="0"/>
              <a:t>les membres du personnel </a:t>
            </a:r>
            <a:r>
              <a:rPr lang="fr-FR" sz="2000" dirty="0"/>
              <a:t>qui suivent une formation et utilisent leurs compétences.</a:t>
            </a:r>
          </a:p>
          <a:p>
            <a:pPr marL="342900" indent="-342900">
              <a:lnSpc>
                <a:spcPct val="100000"/>
              </a:lnSpc>
              <a:spcBef>
                <a:spcPts val="0"/>
              </a:spcBef>
              <a:spcAft>
                <a:spcPts val="400"/>
              </a:spcAft>
              <a:buClr>
                <a:srgbClr val="0366B3"/>
              </a:buClr>
              <a:buFont typeface="Wingdings" panose="05000000000000000000" pitchFamily="2" charset="2"/>
              <a:buChar char="ü"/>
            </a:pPr>
            <a:r>
              <a:rPr lang="fr-FR" sz="2000" dirty="0"/>
              <a:t>Plaider pour que les formations fassent partie de la </a:t>
            </a:r>
            <a:r>
              <a:rPr lang="fr-FR" sz="2000" b="1" dirty="0"/>
              <a:t>formation médicale continue.</a:t>
            </a:r>
          </a:p>
          <a:p>
            <a:endParaRPr lang="fr-FR" dirty="0"/>
          </a:p>
        </p:txBody>
      </p:sp>
      <p:sp>
        <p:nvSpPr>
          <p:cNvPr id="4" name="Slide Number Placeholder 3">
            <a:extLst>
              <a:ext uri="{FF2B5EF4-FFF2-40B4-BE49-F238E27FC236}">
                <a16:creationId xmlns:a16="http://schemas.microsoft.com/office/drawing/2014/main" id="{C6715E2B-B6A8-46B9-8DE5-1987553A5FCF}"/>
              </a:ext>
            </a:extLst>
          </p:cNvPr>
          <p:cNvSpPr>
            <a:spLocks noGrp="1"/>
          </p:cNvSpPr>
          <p:nvPr>
            <p:ph type="sldNum" sz="quarter" idx="12"/>
          </p:nvPr>
        </p:nvSpPr>
        <p:spPr/>
        <p:txBody>
          <a:bodyPr/>
          <a:lstStyle/>
          <a:p>
            <a:fld id="{2D8ED6E9-3817-564D-8B05-0796ED399B7D}" type="slidenum">
              <a:rPr lang="de-DE" smtClean="0"/>
              <a:t>8</a:t>
            </a:fld>
            <a:endParaRPr lang="de-DE" dirty="0"/>
          </a:p>
        </p:txBody>
      </p:sp>
    </p:spTree>
    <p:extLst>
      <p:ext uri="{BB962C8B-B14F-4D97-AF65-F5344CB8AC3E}">
        <p14:creationId xmlns:p14="http://schemas.microsoft.com/office/powerpoint/2010/main" val="1878789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102F-40A2-4F44-BFA7-6B560B34EA4C}"/>
              </a:ext>
            </a:extLst>
          </p:cNvPr>
          <p:cNvSpPr>
            <a:spLocks noGrp="1"/>
          </p:cNvSpPr>
          <p:nvPr>
            <p:ph type="title"/>
          </p:nvPr>
        </p:nvSpPr>
        <p:spPr>
          <a:xfrm>
            <a:off x="0" y="247559"/>
            <a:ext cx="9144000" cy="916223"/>
          </a:xfrm>
        </p:spPr>
        <p:txBody>
          <a:bodyPr>
            <a:normAutofit/>
          </a:bodyPr>
          <a:lstStyle/>
          <a:p>
            <a:r>
              <a:rPr lang="en-GB" sz="4000" dirty="0" err="1"/>
              <a:t>Créer</a:t>
            </a:r>
            <a:r>
              <a:rPr lang="en-GB" sz="4000" dirty="0"/>
              <a:t> le plan de formation</a:t>
            </a:r>
            <a:endParaRPr lang="en-US" sz="4000" dirty="0"/>
          </a:p>
        </p:txBody>
      </p:sp>
      <p:sp>
        <p:nvSpPr>
          <p:cNvPr id="3" name="Content Placeholder 2">
            <a:extLst>
              <a:ext uri="{FF2B5EF4-FFF2-40B4-BE49-F238E27FC236}">
                <a16:creationId xmlns:a16="http://schemas.microsoft.com/office/drawing/2014/main" id="{372FA0E5-61C4-4C34-A812-FDAA4D1736FF}"/>
              </a:ext>
            </a:extLst>
          </p:cNvPr>
          <p:cNvSpPr>
            <a:spLocks noGrp="1"/>
          </p:cNvSpPr>
          <p:nvPr>
            <p:ph idx="1"/>
          </p:nvPr>
        </p:nvSpPr>
        <p:spPr>
          <a:xfrm>
            <a:off x="0" y="1452352"/>
            <a:ext cx="8930245" cy="3953296"/>
          </a:xfrm>
        </p:spPr>
        <p:txBody>
          <a:bodyPr>
            <a:noAutofit/>
          </a:bodyPr>
          <a:lstStyle/>
          <a:p>
            <a:pPr marL="914400" lvl="1" indent="-457200">
              <a:lnSpc>
                <a:spcPct val="100000"/>
              </a:lnSpc>
              <a:spcBef>
                <a:spcPts val="0"/>
              </a:spcBef>
              <a:spcAft>
                <a:spcPts val="400"/>
              </a:spcAft>
              <a:buClr>
                <a:srgbClr val="0366B3"/>
              </a:buClr>
              <a:buFont typeface="Wingdings" panose="05000000000000000000" pitchFamily="2" charset="2"/>
              <a:buChar char="ü"/>
            </a:pPr>
            <a:r>
              <a:rPr lang="fr-FR" sz="2200" dirty="0">
                <a:solidFill>
                  <a:prstClr val="black"/>
                </a:solidFill>
              </a:rPr>
              <a:t>Déterminer les </a:t>
            </a:r>
            <a:r>
              <a:rPr lang="fr-FR" sz="2200" b="1" dirty="0">
                <a:solidFill>
                  <a:prstClr val="black"/>
                </a:solidFill>
              </a:rPr>
              <a:t>objectifs et </a:t>
            </a:r>
            <a:r>
              <a:rPr lang="fr-FR" sz="2200" dirty="0">
                <a:solidFill>
                  <a:prstClr val="black"/>
                </a:solidFill>
              </a:rPr>
              <a:t>les</a:t>
            </a:r>
            <a:r>
              <a:rPr lang="fr-FR" sz="2200" b="1" dirty="0">
                <a:solidFill>
                  <a:prstClr val="black"/>
                </a:solidFill>
              </a:rPr>
              <a:t> résultats.</a:t>
            </a:r>
          </a:p>
          <a:p>
            <a:pPr marL="914400" lvl="1" indent="-457200">
              <a:lnSpc>
                <a:spcPct val="100000"/>
              </a:lnSpc>
              <a:spcBef>
                <a:spcPts val="0"/>
              </a:spcBef>
              <a:spcAft>
                <a:spcPts val="400"/>
              </a:spcAft>
              <a:buClr>
                <a:srgbClr val="0366B3"/>
              </a:buClr>
              <a:buFont typeface="Wingdings" panose="05000000000000000000" pitchFamily="2" charset="2"/>
              <a:buChar char="ü"/>
            </a:pPr>
            <a:r>
              <a:rPr lang="fr-FR" sz="2200" dirty="0">
                <a:solidFill>
                  <a:prstClr val="black"/>
                </a:solidFill>
              </a:rPr>
              <a:t>Déterminer le </a:t>
            </a:r>
            <a:r>
              <a:rPr lang="fr-FR" sz="2200" b="1" dirty="0">
                <a:solidFill>
                  <a:prstClr val="black"/>
                </a:solidFill>
              </a:rPr>
              <a:t>contenu.</a:t>
            </a:r>
          </a:p>
          <a:p>
            <a:pPr marL="914400" lvl="1" indent="-457200">
              <a:lnSpc>
                <a:spcPct val="100000"/>
              </a:lnSpc>
              <a:spcBef>
                <a:spcPts val="0"/>
              </a:spcBef>
              <a:spcAft>
                <a:spcPts val="400"/>
              </a:spcAft>
              <a:buClr>
                <a:srgbClr val="0366B3"/>
              </a:buClr>
              <a:buFont typeface="Wingdings" panose="05000000000000000000" pitchFamily="2" charset="2"/>
              <a:buChar char="ü"/>
            </a:pPr>
            <a:r>
              <a:rPr lang="fr-FR" sz="2200" dirty="0">
                <a:solidFill>
                  <a:prstClr val="black"/>
                </a:solidFill>
              </a:rPr>
              <a:t>Décider qui sera </a:t>
            </a:r>
            <a:r>
              <a:rPr lang="fr-FR" sz="2200" b="1" dirty="0">
                <a:solidFill>
                  <a:prstClr val="black"/>
                </a:solidFill>
              </a:rPr>
              <a:t>formé </a:t>
            </a:r>
            <a:r>
              <a:rPr lang="fr-FR" sz="2200" dirty="0">
                <a:solidFill>
                  <a:prstClr val="black"/>
                </a:solidFill>
              </a:rPr>
              <a:t>et dans quel domaine.</a:t>
            </a:r>
          </a:p>
          <a:p>
            <a:pPr marL="914400" lvl="1" indent="-457200">
              <a:lnSpc>
                <a:spcPct val="100000"/>
              </a:lnSpc>
              <a:spcBef>
                <a:spcPts val="0"/>
              </a:spcBef>
              <a:spcAft>
                <a:spcPts val="400"/>
              </a:spcAft>
              <a:buClr>
                <a:srgbClr val="0366B3"/>
              </a:buClr>
              <a:buFont typeface="Wingdings" panose="05000000000000000000" pitchFamily="2" charset="2"/>
              <a:buChar char="ü"/>
            </a:pPr>
            <a:r>
              <a:rPr lang="fr-FR" sz="2200" dirty="0">
                <a:solidFill>
                  <a:prstClr val="black"/>
                </a:solidFill>
              </a:rPr>
              <a:t>Décider qui </a:t>
            </a:r>
            <a:r>
              <a:rPr lang="fr-FR" sz="2200" b="1" dirty="0">
                <a:solidFill>
                  <a:prstClr val="black"/>
                </a:solidFill>
              </a:rPr>
              <a:t>assurera la </a:t>
            </a:r>
            <a:r>
              <a:rPr lang="fr-FR" sz="2200" dirty="0">
                <a:solidFill>
                  <a:prstClr val="black"/>
                </a:solidFill>
              </a:rPr>
              <a:t>formation.</a:t>
            </a:r>
          </a:p>
          <a:p>
            <a:pPr marL="914400" lvl="1" indent="-457200">
              <a:lnSpc>
                <a:spcPct val="100000"/>
              </a:lnSpc>
              <a:spcBef>
                <a:spcPts val="0"/>
              </a:spcBef>
              <a:spcAft>
                <a:spcPts val="400"/>
              </a:spcAft>
              <a:buClr>
                <a:srgbClr val="0366B3"/>
              </a:buClr>
              <a:buFont typeface="Wingdings" panose="05000000000000000000" pitchFamily="2" charset="2"/>
              <a:buChar char="ü"/>
            </a:pPr>
            <a:r>
              <a:rPr lang="fr-FR" sz="2200" dirty="0">
                <a:solidFill>
                  <a:prstClr val="black"/>
                </a:solidFill>
              </a:rPr>
              <a:t>Décider</a:t>
            </a:r>
            <a:r>
              <a:rPr lang="fr-FR" sz="2200" b="1" dirty="0">
                <a:solidFill>
                  <a:prstClr val="black"/>
                </a:solidFill>
              </a:rPr>
              <a:t> comment </a:t>
            </a:r>
            <a:r>
              <a:rPr lang="fr-FR" sz="2200" dirty="0">
                <a:solidFill>
                  <a:prstClr val="black"/>
                </a:solidFill>
              </a:rPr>
              <a:t>se déroulera la formation</a:t>
            </a:r>
          </a:p>
          <a:p>
            <a:pPr marL="914400" lvl="1" indent="-457200">
              <a:lnSpc>
                <a:spcPct val="100000"/>
              </a:lnSpc>
              <a:spcBef>
                <a:spcPts val="0"/>
              </a:spcBef>
              <a:spcAft>
                <a:spcPts val="400"/>
              </a:spcAft>
              <a:buClr>
                <a:srgbClr val="0366B3"/>
              </a:buClr>
              <a:buFont typeface="Wingdings" panose="05000000000000000000" pitchFamily="2" charset="2"/>
              <a:buChar char="ü"/>
            </a:pPr>
            <a:r>
              <a:rPr lang="fr-FR" sz="2200" dirty="0">
                <a:solidFill>
                  <a:prstClr val="black"/>
                </a:solidFill>
              </a:rPr>
              <a:t>Convenir de ce qui est requis pour </a:t>
            </a:r>
            <a:r>
              <a:rPr lang="fr-FR" sz="2200" b="1" dirty="0">
                <a:solidFill>
                  <a:prstClr val="black"/>
                </a:solidFill>
              </a:rPr>
              <a:t>soutenir et faciliter </a:t>
            </a:r>
            <a:r>
              <a:rPr lang="fr-FR" sz="2200" dirty="0">
                <a:solidFill>
                  <a:prstClr val="black"/>
                </a:solidFill>
              </a:rPr>
              <a:t>la formation.</a:t>
            </a:r>
          </a:p>
          <a:p>
            <a:pPr marL="914400" lvl="1" indent="-457200">
              <a:lnSpc>
                <a:spcPct val="100000"/>
              </a:lnSpc>
              <a:spcBef>
                <a:spcPts val="0"/>
              </a:spcBef>
              <a:spcAft>
                <a:spcPts val="400"/>
              </a:spcAft>
              <a:buClr>
                <a:srgbClr val="0366B3"/>
              </a:buClr>
              <a:buFont typeface="Wingdings" panose="05000000000000000000" pitchFamily="2" charset="2"/>
              <a:buChar char="ü"/>
            </a:pPr>
            <a:r>
              <a:rPr lang="fr-FR" sz="2200" dirty="0">
                <a:solidFill>
                  <a:prstClr val="black"/>
                </a:solidFill>
              </a:rPr>
              <a:t>Choisir</a:t>
            </a:r>
            <a:r>
              <a:rPr lang="fr-FR" sz="2200" b="1" dirty="0">
                <a:solidFill>
                  <a:prstClr val="black"/>
                </a:solidFill>
              </a:rPr>
              <a:t> un lieu </a:t>
            </a:r>
            <a:r>
              <a:rPr lang="fr-FR" sz="2200" dirty="0">
                <a:solidFill>
                  <a:prstClr val="black"/>
                </a:solidFill>
              </a:rPr>
              <a:t>pour la formation.</a:t>
            </a:r>
          </a:p>
          <a:p>
            <a:pPr marL="914400" lvl="1" indent="-457200">
              <a:lnSpc>
                <a:spcPct val="100000"/>
              </a:lnSpc>
              <a:spcBef>
                <a:spcPts val="0"/>
              </a:spcBef>
              <a:spcAft>
                <a:spcPts val="400"/>
              </a:spcAft>
              <a:buClr>
                <a:srgbClr val="0366B3"/>
              </a:buClr>
              <a:buFont typeface="Wingdings" panose="05000000000000000000" pitchFamily="2" charset="2"/>
              <a:buChar char="ü"/>
            </a:pPr>
            <a:r>
              <a:rPr lang="fr-FR" sz="2200" b="1" dirty="0">
                <a:solidFill>
                  <a:prstClr val="black"/>
                </a:solidFill>
              </a:rPr>
              <a:t>Évaluer </a:t>
            </a:r>
            <a:r>
              <a:rPr lang="fr-FR" sz="2200" dirty="0">
                <a:solidFill>
                  <a:prstClr val="black"/>
                </a:solidFill>
              </a:rPr>
              <a:t>la</a:t>
            </a:r>
            <a:r>
              <a:rPr lang="fr-FR" sz="2200" b="1" dirty="0">
                <a:solidFill>
                  <a:prstClr val="black"/>
                </a:solidFill>
              </a:rPr>
              <a:t> </a:t>
            </a:r>
            <a:r>
              <a:rPr lang="fr-FR" sz="2200" dirty="0">
                <a:solidFill>
                  <a:prstClr val="black"/>
                </a:solidFill>
              </a:rPr>
              <a:t>réalisation des objectifs et la nécessité d'améliorer la formation.</a:t>
            </a:r>
          </a:p>
          <a:p>
            <a:pPr marL="914400" lvl="1" indent="-457200">
              <a:lnSpc>
                <a:spcPct val="100000"/>
              </a:lnSpc>
              <a:spcBef>
                <a:spcPts val="0"/>
              </a:spcBef>
              <a:spcAft>
                <a:spcPts val="400"/>
              </a:spcAft>
              <a:buClr>
                <a:srgbClr val="0366B3"/>
              </a:buClr>
              <a:buFont typeface="Wingdings" panose="05000000000000000000" pitchFamily="2" charset="2"/>
              <a:buChar char="ü"/>
            </a:pPr>
            <a:r>
              <a:rPr lang="fr-FR" sz="2200" b="1" dirty="0">
                <a:solidFill>
                  <a:prstClr val="black"/>
                </a:solidFill>
              </a:rPr>
              <a:t>Maintenir des performances de qualité </a:t>
            </a:r>
            <a:r>
              <a:rPr lang="fr-FR" sz="2200" dirty="0">
                <a:solidFill>
                  <a:prstClr val="black"/>
                </a:solidFill>
              </a:rPr>
              <a:t>après la formation.</a:t>
            </a:r>
          </a:p>
          <a:p>
            <a:pPr>
              <a:buClr>
                <a:srgbClr val="0366B3"/>
              </a:buClr>
            </a:pPr>
            <a:endParaRPr lang="fr-FR" dirty="0"/>
          </a:p>
        </p:txBody>
      </p:sp>
      <p:sp>
        <p:nvSpPr>
          <p:cNvPr id="4" name="Slide Number Placeholder 3">
            <a:extLst>
              <a:ext uri="{FF2B5EF4-FFF2-40B4-BE49-F238E27FC236}">
                <a16:creationId xmlns:a16="http://schemas.microsoft.com/office/drawing/2014/main" id="{0CBC0D26-5C5E-488E-A387-668C1BAEB048}"/>
              </a:ext>
            </a:extLst>
          </p:cNvPr>
          <p:cNvSpPr>
            <a:spLocks noGrp="1"/>
          </p:cNvSpPr>
          <p:nvPr>
            <p:ph type="sldNum" sz="quarter" idx="12"/>
          </p:nvPr>
        </p:nvSpPr>
        <p:spPr/>
        <p:txBody>
          <a:bodyPr/>
          <a:lstStyle/>
          <a:p>
            <a:fld id="{2D8ED6E9-3817-564D-8B05-0796ED399B7D}" type="slidenum">
              <a:rPr lang="de-DE" smtClean="0"/>
              <a:t>9</a:t>
            </a:fld>
            <a:endParaRPr lang="de-DE" dirty="0"/>
          </a:p>
        </p:txBody>
      </p:sp>
    </p:spTree>
    <p:extLst>
      <p:ext uri="{BB962C8B-B14F-4D97-AF65-F5344CB8AC3E}">
        <p14:creationId xmlns:p14="http://schemas.microsoft.com/office/powerpoint/2010/main" val="1236780705"/>
      </p:ext>
    </p:extLst>
  </p:cSld>
  <p:clrMapOvr>
    <a:masterClrMapping/>
  </p:clrMapOvr>
</p:sld>
</file>

<file path=ppt/theme/theme1.xml><?xml version="1.0" encoding="utf-8"?>
<a:theme xmlns:a="http://schemas.openxmlformats.org/drawingml/2006/main" name="Office Theme">
  <a:themeElements>
    <a:clrScheme name="Curriculum custom 1">
      <a:dk1>
        <a:srgbClr val="000000"/>
      </a:dk1>
      <a:lt1>
        <a:srgbClr val="F5EFE0"/>
      </a:lt1>
      <a:dk2>
        <a:srgbClr val="92B0CB"/>
      </a:dk2>
      <a:lt2>
        <a:srgbClr val="E3E9F1"/>
      </a:lt2>
      <a:accent1>
        <a:srgbClr val="2E348F"/>
      </a:accent1>
      <a:accent2>
        <a:srgbClr val="0666B2"/>
      </a:accent2>
      <a:accent3>
        <a:srgbClr val="449FD7"/>
      </a:accent3>
      <a:accent4>
        <a:srgbClr val="FFBA00"/>
      </a:accent4>
      <a:accent5>
        <a:srgbClr val="F57D21"/>
      </a:accent5>
      <a:accent6>
        <a:srgbClr val="B84200"/>
      </a:accent6>
      <a:hlink>
        <a:srgbClr val="0563C1"/>
      </a:hlink>
      <a:folHlink>
        <a:srgbClr val="02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2DF2A39-E4DC-FF4B-846A-BEF7012B6222}" vid="{76A9F32D-9142-0048-8B46-3F1F47B9CC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1302C3163CA97449F14E704FB0E19EF" ma:contentTypeVersion="12" ma:contentTypeDescription="Create a new document." ma:contentTypeScope="" ma:versionID="3c31662e459b705dc06293b431074d1f">
  <xsd:schema xmlns:xsd="http://www.w3.org/2001/XMLSchema" xmlns:xs="http://www.w3.org/2001/XMLSchema" xmlns:p="http://schemas.microsoft.com/office/2006/metadata/properties" xmlns:ns3="ad7984fe-6d7c-4e07-8419-1cd059ab5768" xmlns:ns4="4b8c92b6-0422-4622-85fa-54dd02533c44" targetNamespace="http://schemas.microsoft.com/office/2006/metadata/properties" ma:root="true" ma:fieldsID="411d87bfa155a8b040dcd1c1116075c6" ns3:_="" ns4:_="">
    <xsd:import namespace="ad7984fe-6d7c-4e07-8419-1cd059ab5768"/>
    <xsd:import namespace="4b8c92b6-0422-4622-85fa-54dd02533c4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7984fe-6d7c-4e07-8419-1cd059ab576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8c92b6-0422-4622-85fa-54dd02533c4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F417E1-BF85-4401-87AD-02B431B3D737}">
  <ds:schemaRefs>
    <ds:schemaRef ds:uri="http://schemas.microsoft.com/sharepoint/v3/contenttype/forms"/>
  </ds:schemaRefs>
</ds:datastoreItem>
</file>

<file path=customXml/itemProps2.xml><?xml version="1.0" encoding="utf-8"?>
<ds:datastoreItem xmlns:ds="http://schemas.openxmlformats.org/officeDocument/2006/customXml" ds:itemID="{83DA7208-BFF6-46E1-840E-2CC4E121AE4C}">
  <ds:schemaRefs>
    <ds:schemaRef ds:uri="http://schemas.openxmlformats.org/package/2006/metadata/core-properties"/>
    <ds:schemaRef ds:uri="http://schemas.microsoft.com/office/infopath/2007/PartnerControls"/>
    <ds:schemaRef ds:uri="http://purl.org/dc/terms/"/>
    <ds:schemaRef ds:uri="http://www.w3.org/XML/1998/namespace"/>
    <ds:schemaRef ds:uri="http://schemas.microsoft.com/office/2006/metadata/properties"/>
    <ds:schemaRef ds:uri="http://schemas.microsoft.com/office/2006/documentManagement/types"/>
    <ds:schemaRef ds:uri="http://purl.org/dc/elements/1.1/"/>
    <ds:schemaRef ds:uri="http://purl.org/dc/dcmitype/"/>
    <ds:schemaRef ds:uri="4b8c92b6-0422-4622-85fa-54dd02533c44"/>
    <ds:schemaRef ds:uri="ad7984fe-6d7c-4e07-8419-1cd059ab5768"/>
  </ds:schemaRefs>
</ds:datastoreItem>
</file>

<file path=customXml/itemProps3.xml><?xml version="1.0" encoding="utf-8"?>
<ds:datastoreItem xmlns:ds="http://schemas.openxmlformats.org/officeDocument/2006/customXml" ds:itemID="{AF8DA08F-7B91-43A4-8893-7772A249D4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7984fe-6d7c-4e07-8419-1cd059ab5768"/>
    <ds:schemaRef ds:uri="4b8c92b6-0422-4622-85fa-54dd02533c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1549</TotalTime>
  <Words>3647</Words>
  <Application>Microsoft Office PowerPoint</Application>
  <PresentationFormat>On-screen Show (4:3)</PresentationFormat>
  <Paragraphs>258</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Times New Roman</vt:lpstr>
      <vt:lpstr>Trebuchet MS</vt:lpstr>
      <vt:lpstr>Wingdings</vt:lpstr>
      <vt:lpstr>Office Theme</vt:lpstr>
      <vt:lpstr>Module 15</vt:lpstr>
      <vt:lpstr>PowerPoint Presentation</vt:lpstr>
      <vt:lpstr>           Objectif d'apprentissage</vt:lpstr>
      <vt:lpstr>Contenu du Manuel destiné aux gestionnaires de santé</vt:lpstr>
      <vt:lpstr>PowerPoint Presentation</vt:lpstr>
      <vt:lpstr>PowerPoint Presentation</vt:lpstr>
      <vt:lpstr>Principes directeurs pour la formation</vt:lpstr>
      <vt:lpstr>Conseils pour la formation</vt:lpstr>
      <vt:lpstr>Créer le plan de formation</vt:lpstr>
      <vt:lpstr>PowerPoint Presentation</vt:lpstr>
      <vt:lpstr>PowerPoint Presentation</vt:lpstr>
      <vt:lpstr>Supervision bienveillante</vt:lpstr>
      <vt:lpstr>PowerPoint Presentation</vt:lpstr>
      <vt:lpstr>PowerPoint Presentation</vt:lpstr>
      <vt:lpstr>PowerPoint Presentation</vt:lpstr>
      <vt:lpstr>PowerPoint Presentation</vt:lpstr>
      <vt:lpstr>PowerPoint Presentation</vt:lpstr>
      <vt:lpstr>PowerPoint Presentation</vt:lpstr>
      <vt:lpstr>Exercice 15.2 :  Outil de travail 4.2 : Aspects à prendre ne compte dans le plan de formation </vt:lpstr>
      <vt:lpstr>PowerPoint Presentation</vt:lpstr>
      <vt:lpstr>PowerPoint Presentation</vt:lpstr>
      <vt:lpstr>Messages clés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dc:title>
  <dc:creator>Anna Hoover</dc:creator>
  <cp:keywords>, docId:31EBBF96D63B8BAD7A257F00EAE6DCC1</cp:keywords>
  <cp:lastModifiedBy>Becky Mitchell (Green Ink)</cp:lastModifiedBy>
  <cp:revision>94</cp:revision>
  <dcterms:created xsi:type="dcterms:W3CDTF">2019-12-16T11:11:22Z</dcterms:created>
  <dcterms:modified xsi:type="dcterms:W3CDTF">2024-12-12T20:46:12Z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0x01010041302C3163CA97449F14E704FB0E19EF</vt:lpwstr>
  </property>
</Properties>
</file>