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handoutMasterIdLst>
    <p:handoutMasterId r:id="rId28"/>
  </p:handoutMasterIdLst>
  <p:sldIdLst>
    <p:sldId id="280" r:id="rId5"/>
    <p:sldId id="299" r:id="rId6"/>
    <p:sldId id="258"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7" r:id="rId22"/>
    <p:sldId id="298" r:id="rId23"/>
    <p:sldId id="295" r:id="rId24"/>
    <p:sldId id="296" r:id="rId25"/>
    <p:sldId id="27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709838-80BD-41DF-189F-968AFEB23289}" name="anne.cecile.robin@gmail.com" initials="an" userId="S::urn:spo:guest#anne.cecile.robin@gmail.com::" providerId="AD"/>
  <p188:author id="{4F8CDF5B-A2C2-32FD-B2FE-D4D862A4A7BF}" name="Mathilde Dequeker" initials="MD" userId="1a6bc9d28538c526" providerId="Windows Live"/>
  <p188:author id="{C4C050CE-C975-3231-4BC3-AE92C439679E}" name="Megin Reijnders" initials="MR" userId="94fedd2f3dae0257" providerId="Windows Live"/>
  <p188:author id="{A815FDD6-026C-BAA8-49B6-46AE317652E1}" name="Sabine Citron" initials="SC" userId="d1ba213afba5bd56" providerId="Windows Live"/>
  <p188:author id="{8774B3F8-5D23-0D73-401C-E3FF60505053}" name="anne-cecile robin" initials="acr" userId="8aa7fef11de9db37"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gin Reijnders" initials="MR" lastIdx="13" clrIdx="0">
    <p:extLst>
      <p:ext uri="{19B8F6BF-5375-455C-9EA6-DF929625EA0E}">
        <p15:presenceInfo xmlns:p15="http://schemas.microsoft.com/office/powerpoint/2012/main" userId="94fedd2f3dae025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6B3"/>
    <a:srgbClr val="FFFFFF"/>
    <a:srgbClr val="EDEDEF"/>
    <a:srgbClr val="F57D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37F464-9DDA-425A-8795-7DBE1E39715E}" v="30" dt="2024-06-03T10:11:25.1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35"/>
    <p:restoredTop sz="87032" autoAdjust="0"/>
  </p:normalViewPr>
  <p:slideViewPr>
    <p:cSldViewPr snapToGrid="0" snapToObjects="1">
      <p:cViewPr varScale="1">
        <p:scale>
          <a:sx n="78" d="100"/>
          <a:sy n="78" d="100"/>
        </p:scale>
        <p:origin x="108" y="1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C1157-7A08-AE42-871E-8F631D79F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1ED2B9E4-9D77-C149-A8DF-0F21A28930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5666A7-7EFA-1C45-85A8-F1EEF1456243}" type="datetimeFigureOut">
              <a:rPr lang="de-DE" smtClean="0"/>
              <a:t>12.12.2024</a:t>
            </a:fld>
            <a:endParaRPr lang="de-DE"/>
          </a:p>
        </p:txBody>
      </p:sp>
      <p:sp>
        <p:nvSpPr>
          <p:cNvPr id="4" name="Footer Placeholder 3">
            <a:extLst>
              <a:ext uri="{FF2B5EF4-FFF2-40B4-BE49-F238E27FC236}">
                <a16:creationId xmlns:a16="http://schemas.microsoft.com/office/drawing/2014/main" id="{23375214-E450-6642-B9DB-082E830D6D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FD292567-AF3F-4A4D-9CB4-618533FFED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ED23F5-003A-854E-B0DA-F635AABBFE9A}" type="slidenum">
              <a:rPr lang="de-DE" smtClean="0"/>
              <a:t>‹#›</a:t>
            </a:fld>
            <a:endParaRPr lang="de-DE"/>
          </a:p>
        </p:txBody>
      </p:sp>
    </p:spTree>
    <p:extLst>
      <p:ext uri="{BB962C8B-B14F-4D97-AF65-F5344CB8AC3E}">
        <p14:creationId xmlns:p14="http://schemas.microsoft.com/office/powerpoint/2010/main" val="362099999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A9B77-EA52-1C47-8F03-3304CE373FBF}" type="datetimeFigureOut">
              <a:rPr lang="de-DE" smtClean="0"/>
              <a:t>12.12.2024</a:t>
            </a:fld>
            <a:endParaRPr lang="de-D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du texte principal</a:t>
            </a:r>
          </a:p>
          <a:p>
            <a:pPr lvl="1"/>
            <a:r>
              <a:rPr lang="en-GB"/>
              <a:t>Deuxième niveau</a:t>
            </a:r>
          </a:p>
          <a:p>
            <a:pPr lvl="2"/>
            <a:r>
              <a:rPr lang="en-GB"/>
              <a:t>Troisième niveau</a:t>
            </a:r>
          </a:p>
          <a:p>
            <a:pPr lvl="3"/>
            <a:r>
              <a:rPr lang="en-GB"/>
              <a:t>Quatrième niveau</a:t>
            </a:r>
          </a:p>
          <a:p>
            <a:pPr lvl="4"/>
            <a:r>
              <a:rPr lang="en-GB"/>
              <a:t>Cinquième niveau</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D55F8-74B9-B944-BD48-CDD90851A098}" type="slidenum">
              <a:rPr lang="de-DE" smtClean="0"/>
              <a:t>‹#›</a:t>
            </a:fld>
            <a:endParaRPr lang="de-DE"/>
          </a:p>
        </p:txBody>
      </p:sp>
    </p:spTree>
    <p:extLst>
      <p:ext uri="{BB962C8B-B14F-4D97-AF65-F5344CB8AC3E}">
        <p14:creationId xmlns:p14="http://schemas.microsoft.com/office/powerpoint/2010/main" val="5771252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Au cours de cette session, nous examinerons le chapitre 5 du </a:t>
            </a:r>
            <a:r>
              <a:rPr lang="fr-FR" noProof="0" dirty="0"/>
              <a:t>« </a:t>
            </a:r>
            <a:r>
              <a:rPr lang="fr-FR" b="0" dirty="0"/>
              <a:t>Renforcer le système de santé afin de répondre aux femmes qui subissent de la violence exercée par un partenaire intime et de la violence sexuelle : manuel destiné aux gestionnaires de santé »</a:t>
            </a:r>
            <a:r>
              <a:rPr lang="fr-FR" b="0" noProof="0" dirty="0"/>
              <a:t>. </a:t>
            </a:r>
            <a:r>
              <a:rPr lang="en-GB" dirty="0"/>
              <a:t>Plus précisément, nous nous pencherons sur ce qui peut être fait pour garantir l'amélioration des infrastructures afin de renforcer la confidentialité des consultations des patientes, ainsi que sur le matériel, les médicaments et les fournitures nécessaires pour répondre à la violence à l’égard des femmes.</a:t>
            </a:r>
          </a:p>
          <a:p>
            <a:endParaRPr lang="en-US" dirty="0"/>
          </a:p>
        </p:txBody>
      </p:sp>
      <p:sp>
        <p:nvSpPr>
          <p:cNvPr id="4" name="Footer Placeholder 3"/>
          <p:cNvSpPr>
            <a:spLocks noGrp="1"/>
          </p:cNvSpPr>
          <p:nvPr>
            <p:ph type="ftr" sz="quarter" idx="4"/>
          </p:nvPr>
        </p:nvSpPr>
        <p:spPr/>
        <p:txBody>
          <a:bodyPr/>
          <a:lstStyle/>
          <a:p>
            <a:endParaRPr lang="de-DE" dirty="0"/>
          </a:p>
        </p:txBody>
      </p:sp>
      <p:sp>
        <p:nvSpPr>
          <p:cNvPr id="5" name="Slide Number Placeholder 4"/>
          <p:cNvSpPr>
            <a:spLocks noGrp="1"/>
          </p:cNvSpPr>
          <p:nvPr>
            <p:ph type="sldNum" sz="quarter" idx="5"/>
          </p:nvPr>
        </p:nvSpPr>
        <p:spPr/>
        <p:txBody>
          <a:bodyPr/>
          <a:lstStyle/>
          <a:p>
            <a:fld id="{982D55F8-74B9-B944-BD48-CDD90851A098}" type="slidenum">
              <a:rPr lang="de-DE" smtClean="0"/>
              <a:t>1</a:t>
            </a:fld>
            <a:endParaRPr lang="de-DE" dirty="0"/>
          </a:p>
        </p:txBody>
      </p:sp>
    </p:spTree>
    <p:extLst>
      <p:ext uri="{BB962C8B-B14F-4D97-AF65-F5344CB8AC3E}">
        <p14:creationId xmlns:p14="http://schemas.microsoft.com/office/powerpoint/2010/main" val="709055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Laissez cette diapositive à l'écran pendant le travail en petits groupes afin que chaque </a:t>
            </a:r>
            <a:r>
              <a:rPr lang="en-GB" baseline="0" dirty="0"/>
              <a:t>groupe puisse recréer la grille et remplir les cellules sur son tableau.</a:t>
            </a:r>
            <a:endParaRPr lang="en-US"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11</a:t>
            </a:fld>
            <a:endParaRPr lang="de-DE"/>
          </a:p>
        </p:txBody>
      </p:sp>
    </p:spTree>
    <p:extLst>
      <p:ext uri="{BB962C8B-B14F-4D97-AF65-F5344CB8AC3E}">
        <p14:creationId xmlns:p14="http://schemas.microsoft.com/office/powerpoint/2010/main" val="254583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Discutez</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l'endroit</a:t>
            </a:r>
            <a:r>
              <a:rPr lang="en-US" sz="1200" kern="1200" dirty="0">
                <a:solidFill>
                  <a:schemeClr val="tx1"/>
                </a:solidFill>
                <a:latin typeface="+mn-lt"/>
                <a:ea typeface="+mn-ea"/>
                <a:cs typeface="+mn-cs"/>
              </a:rPr>
              <a:t> du </a:t>
            </a:r>
            <a:r>
              <a:rPr lang="en-US" sz="1200" kern="1200" dirty="0" err="1">
                <a:solidFill>
                  <a:schemeClr val="tx1"/>
                </a:solidFill>
                <a:latin typeface="+mn-lt"/>
                <a:ea typeface="+mn-ea"/>
                <a:cs typeface="+mn-cs"/>
              </a:rPr>
              <a:t>parcours</a:t>
            </a:r>
            <a:r>
              <a:rPr lang="en-US" sz="1200" kern="1200" dirty="0">
                <a:solidFill>
                  <a:schemeClr val="tx1"/>
                </a:solidFill>
                <a:latin typeface="+mn-lt"/>
                <a:ea typeface="+mn-ea"/>
                <a:cs typeface="+mn-cs"/>
              </a:rPr>
              <a:t> de la </a:t>
            </a:r>
            <a:r>
              <a:rPr lang="en-US" sz="1200" kern="1200" dirty="0" err="1">
                <a:solidFill>
                  <a:schemeClr val="tx1"/>
                </a:solidFill>
                <a:latin typeface="+mn-lt"/>
                <a:ea typeface="+mn-ea"/>
                <a:cs typeface="+mn-cs"/>
              </a:rPr>
              <a:t>patiente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où</a:t>
            </a:r>
            <a:r>
              <a:rPr lang="en-US" sz="1200" kern="1200" dirty="0">
                <a:solidFill>
                  <a:schemeClr val="tx1"/>
                </a:solidFill>
                <a:latin typeface="+mn-lt"/>
                <a:ea typeface="+mn-ea"/>
                <a:cs typeface="+mn-cs"/>
              </a:rPr>
              <a:t> la femme </a:t>
            </a:r>
            <a:r>
              <a:rPr lang="en-US" sz="1200" kern="1200" dirty="0" err="1">
                <a:solidFill>
                  <a:schemeClr val="tx1"/>
                </a:solidFill>
                <a:latin typeface="+mn-lt"/>
                <a:ea typeface="+mn-ea"/>
                <a:cs typeface="+mn-cs"/>
              </a:rPr>
              <a:t>pourrait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être</a:t>
            </a:r>
            <a:r>
              <a:rPr lang="en-US" sz="1200" kern="1200" dirty="0">
                <a:solidFill>
                  <a:schemeClr val="tx1"/>
                </a:solidFill>
                <a:latin typeface="+mn-lt"/>
                <a:ea typeface="+mn-ea"/>
                <a:cs typeface="+mn-cs"/>
              </a:rPr>
              <a:t> le </a:t>
            </a:r>
            <a:r>
              <a:rPr lang="en-US" sz="1200" kern="1200" dirty="0" err="1">
                <a:solidFill>
                  <a:schemeClr val="tx1"/>
                </a:solidFill>
                <a:latin typeface="+mn-lt"/>
                <a:ea typeface="+mn-ea"/>
                <a:cs typeface="+mn-cs"/>
              </a:rPr>
              <a:t>mieux</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interrogée</a:t>
            </a:r>
            <a:r>
              <a:rPr lang="en-US" sz="1200" kern="1200" dirty="0">
                <a:solidFill>
                  <a:schemeClr val="tx1"/>
                </a:solidFill>
                <a:latin typeface="+mn-lt"/>
                <a:ea typeface="+mn-ea"/>
                <a:cs typeface="+mn-cs"/>
              </a:rPr>
              <a:t> - et par </a:t>
            </a:r>
            <a:r>
              <a:rPr lang="en-US" sz="1200" kern="1200" dirty="0" err="1">
                <a:solidFill>
                  <a:schemeClr val="tx1"/>
                </a:solidFill>
                <a:latin typeface="+mn-lt"/>
                <a:ea typeface="+mn-ea"/>
                <a:cs typeface="+mn-cs"/>
              </a:rPr>
              <a:t>quels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prestataires</a:t>
            </a:r>
            <a:r>
              <a:rPr lang="en-US" sz="1200" kern="1200" dirty="0">
                <a:solidFill>
                  <a:schemeClr val="tx1"/>
                </a:solidFill>
                <a:latin typeface="+mn-lt"/>
                <a:ea typeface="+mn-ea"/>
                <a:cs typeface="+mn-cs"/>
              </a:rPr>
              <a:t> - sur </a:t>
            </a:r>
            <a:r>
              <a:rPr lang="en-US" sz="1200" kern="1200" dirty="0" err="1">
                <a:solidFill>
                  <a:schemeClr val="tx1"/>
                </a:solidFill>
                <a:latin typeface="+mn-lt"/>
                <a:ea typeface="+mn-ea"/>
                <a:cs typeface="+mn-cs"/>
              </a:rPr>
              <a:t>sa</a:t>
            </a:r>
            <a:r>
              <a:rPr lang="en-US" sz="1200" kern="1200" dirty="0">
                <a:solidFill>
                  <a:schemeClr val="tx1"/>
                </a:solidFill>
                <a:latin typeface="+mn-lt"/>
                <a:ea typeface="+mn-ea"/>
                <a:cs typeface="+mn-cs"/>
              </a:rPr>
              <a:t> possible </a:t>
            </a:r>
            <a:r>
              <a:rPr lang="en-US" sz="1200" kern="1200" dirty="0" err="1">
                <a:solidFill>
                  <a:schemeClr val="tx1"/>
                </a:solidFill>
                <a:latin typeface="+mn-lt"/>
                <a:ea typeface="+mn-ea"/>
                <a:cs typeface="+mn-cs"/>
              </a:rPr>
              <a:t>expérience</a:t>
            </a:r>
            <a:r>
              <a:rPr lang="en-US" sz="1200" kern="1200" dirty="0">
                <a:solidFill>
                  <a:schemeClr val="tx1"/>
                </a:solidFill>
                <a:latin typeface="+mn-lt"/>
                <a:ea typeface="+mn-ea"/>
                <a:cs typeface="+mn-cs"/>
              </a:rPr>
              <a:t> de la violence. </a:t>
            </a:r>
            <a:r>
              <a:rPr lang="en-US" sz="1200" kern="1200" dirty="0" err="1">
                <a:solidFill>
                  <a:schemeClr val="tx1"/>
                </a:solidFill>
                <a:latin typeface="+mn-lt"/>
                <a:ea typeface="+mn-ea"/>
                <a:cs typeface="+mn-cs"/>
              </a:rPr>
              <a:t>Demandez</a:t>
            </a:r>
            <a:r>
              <a:rPr lang="en-US" sz="1200" kern="1200" dirty="0">
                <a:solidFill>
                  <a:schemeClr val="tx1"/>
                </a:solidFill>
                <a:latin typeface="+mn-lt"/>
                <a:ea typeface="+mn-ea"/>
                <a:cs typeface="+mn-cs"/>
              </a:rPr>
              <a:t> aux participants de </a:t>
            </a:r>
            <a:r>
              <a:rPr lang="en-US" sz="1200" kern="1200" dirty="0" err="1">
                <a:solidFill>
                  <a:schemeClr val="tx1"/>
                </a:solidFill>
                <a:latin typeface="+mn-lt"/>
                <a:ea typeface="+mn-ea"/>
                <a:cs typeface="+mn-cs"/>
              </a:rPr>
              <a:t>réfléchir</a:t>
            </a:r>
            <a:r>
              <a:rPr lang="en-US" sz="1200" kern="1200" dirty="0">
                <a:solidFill>
                  <a:schemeClr val="tx1"/>
                </a:solidFill>
                <a:latin typeface="+mn-lt"/>
                <a:ea typeface="+mn-ea"/>
                <a:cs typeface="+mn-cs"/>
              </a:rPr>
              <a:t> au respect de la vie </a:t>
            </a:r>
            <a:r>
              <a:rPr lang="en-US" sz="1200" kern="1200" dirty="0" err="1">
                <a:solidFill>
                  <a:schemeClr val="tx1"/>
                </a:solidFill>
                <a:latin typeface="+mn-lt"/>
                <a:ea typeface="+mn-ea"/>
                <a:cs typeface="+mn-cs"/>
              </a:rPr>
              <a:t>privée</a:t>
            </a:r>
            <a:r>
              <a:rPr lang="en-US" sz="1200" kern="1200" dirty="0">
                <a:solidFill>
                  <a:schemeClr val="tx1"/>
                </a:solidFill>
                <a:latin typeface="+mn-lt"/>
                <a:ea typeface="+mn-ea"/>
                <a:cs typeface="+mn-cs"/>
              </a:rPr>
              <a:t>, à la </a:t>
            </a:r>
            <a:r>
              <a:rPr lang="en-US" sz="1200" kern="1200" dirty="0" err="1">
                <a:solidFill>
                  <a:schemeClr val="tx1"/>
                </a:solidFill>
                <a:latin typeface="+mn-lt"/>
                <a:ea typeface="+mn-ea"/>
                <a:cs typeface="+mn-cs"/>
              </a:rPr>
              <a:t>confidentialité</a:t>
            </a:r>
            <a:r>
              <a:rPr lang="en-US" sz="1200" kern="1200" dirty="0">
                <a:solidFill>
                  <a:schemeClr val="tx1"/>
                </a:solidFill>
                <a:latin typeface="+mn-lt"/>
                <a:ea typeface="+mn-ea"/>
                <a:cs typeface="+mn-cs"/>
              </a:rPr>
              <a:t>, au temps disponible et à la limitation du </a:t>
            </a:r>
            <a:r>
              <a:rPr lang="en-US" sz="1200" kern="1200" dirty="0" err="1">
                <a:solidFill>
                  <a:schemeClr val="tx1"/>
                </a:solidFill>
                <a:latin typeface="+mn-lt"/>
                <a:ea typeface="+mn-ea"/>
                <a:cs typeface="+mn-cs"/>
              </a:rPr>
              <a:t>nombre</a:t>
            </a:r>
            <a:r>
              <a:rPr lang="en-US" sz="1200" kern="1200" dirty="0">
                <a:solidFill>
                  <a:schemeClr val="tx1"/>
                </a:solidFill>
                <a:latin typeface="+mn-lt"/>
                <a:ea typeface="+mn-ea"/>
                <a:cs typeface="+mn-cs"/>
              </a:rPr>
              <a:t> de </a:t>
            </a:r>
            <a:r>
              <a:rPr lang="en-US" sz="1200" kern="1200" dirty="0" err="1">
                <a:solidFill>
                  <a:schemeClr val="tx1"/>
                </a:solidFill>
                <a:latin typeface="+mn-lt"/>
                <a:ea typeface="+mn-ea"/>
                <a:cs typeface="+mn-cs"/>
              </a:rPr>
              <a:t>fois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où</a:t>
            </a:r>
            <a:r>
              <a:rPr lang="en-US" sz="1200" kern="1200" dirty="0">
                <a:solidFill>
                  <a:schemeClr val="tx1"/>
                </a:solidFill>
                <a:latin typeface="+mn-lt"/>
                <a:ea typeface="+mn-ea"/>
                <a:cs typeface="+mn-cs"/>
              </a:rPr>
              <a:t> la femme </a:t>
            </a:r>
            <a:r>
              <a:rPr lang="en-US" sz="1200" kern="1200" dirty="0" err="1">
                <a:solidFill>
                  <a:schemeClr val="tx1"/>
                </a:solidFill>
                <a:latin typeface="+mn-lt"/>
                <a:ea typeface="+mn-ea"/>
                <a:cs typeface="+mn-cs"/>
              </a:rPr>
              <a:t>est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interrogée</a:t>
            </a:r>
            <a:r>
              <a:rPr lang="en-US" sz="1200" kern="1200" dirty="0">
                <a:solidFill>
                  <a:schemeClr val="tx1"/>
                </a:solidFill>
                <a:latin typeface="+mn-lt"/>
                <a:ea typeface="+mn-ea"/>
                <a:cs typeface="+mn-cs"/>
              </a:rPr>
              <a:t> sur son </a:t>
            </a:r>
            <a:r>
              <a:rPr lang="en-US" sz="1200" kern="1200" dirty="0" err="1">
                <a:solidFill>
                  <a:schemeClr val="tx1"/>
                </a:solidFill>
                <a:latin typeface="+mn-lt"/>
                <a:ea typeface="+mn-ea"/>
                <a:cs typeface="+mn-cs"/>
              </a:rPr>
              <a:t>expérience</a:t>
            </a:r>
            <a:r>
              <a:rPr lang="en-US" sz="1200" kern="1200" dirty="0">
                <a:solidFill>
                  <a:schemeClr val="tx1"/>
                </a:solidFill>
                <a:latin typeface="+mn-lt"/>
                <a:ea typeface="+mn-ea"/>
                <a:cs typeface="+mn-cs"/>
              </a:rPr>
              <a:t>. </a:t>
            </a:r>
          </a:p>
          <a:p>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rPr>
              <a:t>Pour les points du </a:t>
            </a:r>
            <a:r>
              <a:rPr lang="en-US" sz="1200" kern="1200" dirty="0" err="1">
                <a:solidFill>
                  <a:schemeClr val="tx1"/>
                </a:solidFill>
                <a:latin typeface="+mn-lt"/>
                <a:ea typeface="+mn-ea"/>
                <a:cs typeface="+mn-cs"/>
              </a:rPr>
              <a:t>parcours</a:t>
            </a:r>
            <a:r>
              <a:rPr lang="en-US" sz="1200" kern="1200" dirty="0">
                <a:solidFill>
                  <a:schemeClr val="tx1"/>
                </a:solidFill>
                <a:latin typeface="+mn-lt"/>
                <a:ea typeface="+mn-ea"/>
                <a:cs typeface="+mn-cs"/>
              </a:rPr>
              <a:t> patient marqués "NP" (pas de vie privée) ou "CB" (violation possible de la confidentialité), discutez de la manière dont la vie privée et la confidentialité peuvent être améliorées.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Invitez les participants à se référer à la fiche de travail de </a:t>
            </a:r>
            <a:r>
              <a:rPr lang="en-US" sz="1200" kern="1200" dirty="0" err="1">
                <a:solidFill>
                  <a:schemeClr val="tx1"/>
                </a:solidFill>
                <a:latin typeface="+mn-lt"/>
                <a:ea typeface="+mn-ea"/>
                <a:cs typeface="+mn-cs"/>
              </a:rPr>
              <a:t>l’outil</a:t>
            </a:r>
            <a:r>
              <a:rPr lang="en-US" sz="1200" kern="1200" dirty="0">
                <a:solidFill>
                  <a:schemeClr val="tx1"/>
                </a:solidFill>
                <a:latin typeface="+mn-lt"/>
                <a:ea typeface="+mn-ea"/>
                <a:cs typeface="+mn-cs"/>
              </a:rPr>
              <a:t> de travail 5.1, et à voir si certaines des idées proposées peuvent s'appliquer à leur contexte. Demandez-leur de noter leurs idées sur la feuille de travail dans la colonne de droite, intitulée "Solutions". Les participants peuvent également avoir d'autres idées pour améliorer la vie privée et la confidentialité dans leur environnement. </a:t>
            </a:r>
            <a:endParaRPr lang="en-GB" dirty="0"/>
          </a:p>
          <a:p>
            <a:endParaRPr lang="en-US"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12</a:t>
            </a:fld>
            <a:endParaRPr lang="de-DE"/>
          </a:p>
        </p:txBody>
      </p:sp>
    </p:spTree>
    <p:extLst>
      <p:ext uri="{BB962C8B-B14F-4D97-AF65-F5344CB8AC3E}">
        <p14:creationId xmlns:p14="http://schemas.microsoft.com/office/powerpoint/2010/main" val="918052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13</a:t>
            </a:fld>
            <a:endParaRPr lang="de-DE"/>
          </a:p>
        </p:txBody>
      </p:sp>
    </p:spTree>
    <p:extLst>
      <p:ext uri="{BB962C8B-B14F-4D97-AF65-F5344CB8AC3E}">
        <p14:creationId xmlns:p14="http://schemas.microsoft.com/office/powerpoint/2010/main" val="990094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AutoNum type="arabicPeriod"/>
            </a:pPr>
            <a:r>
              <a:rPr lang="en-US" dirty="0"/>
              <a:t>Admission au service de </a:t>
            </a:r>
            <a:r>
              <a:rPr lang="en-US" dirty="0" err="1"/>
              <a:t>soins</a:t>
            </a:r>
            <a:r>
              <a:rPr lang="en-US" dirty="0"/>
              <a:t> </a:t>
            </a:r>
            <a:r>
              <a:rPr lang="en-US" dirty="0" err="1"/>
              <a:t>prénataux</a:t>
            </a:r>
            <a:r>
              <a:rPr lang="en-US" dirty="0"/>
              <a:t> en Inde (salle de conseil post</a:t>
            </a:r>
            <a:r>
              <a:rPr lang="fr-FR" dirty="0"/>
              <a:t>-test </a:t>
            </a:r>
            <a:r>
              <a:rPr lang="en-US" dirty="0" err="1"/>
              <a:t>juste</a:t>
            </a:r>
            <a:r>
              <a:rPr lang="en-US" dirty="0"/>
              <a:t> derrière)</a:t>
            </a:r>
          </a:p>
          <a:p>
            <a:pPr marL="457200" lvl="0" indent="-317500" algn="l" rtl="0">
              <a:spcBef>
                <a:spcPts val="0"/>
              </a:spcBef>
              <a:spcAft>
                <a:spcPts val="0"/>
              </a:spcAft>
              <a:buSzPts val="1400"/>
              <a:buAutoNum type="arabicPeriod"/>
            </a:pPr>
            <a:r>
              <a:rPr lang="en-US" dirty="0"/>
              <a:t>Service des patients </a:t>
            </a:r>
            <a:r>
              <a:rPr lang="en-US" dirty="0" err="1"/>
              <a:t>hospitalisés</a:t>
            </a:r>
            <a:r>
              <a:rPr lang="en-US" dirty="0"/>
              <a:t> (</a:t>
            </a:r>
            <a:r>
              <a:rPr lang="en-US" dirty="0" err="1"/>
              <a:t>confidentialité</a:t>
            </a:r>
            <a:r>
              <a:rPr lang="en-US" dirty="0"/>
              <a:t> visuelle, mais pas auditive)</a:t>
            </a:r>
          </a:p>
          <a:p>
            <a:pPr marL="0" lvl="0" indent="0" algn="l" rtl="0">
              <a:spcBef>
                <a:spcPts val="0"/>
              </a:spcBef>
              <a:spcAft>
                <a:spcPts val="0"/>
              </a:spcAft>
              <a:buNone/>
            </a:pPr>
            <a:r>
              <a:rPr lang="en-US" dirty="0"/>
              <a:t>3. Séance de conseil en groupe sur les </a:t>
            </a:r>
            <a:r>
              <a:rPr lang="en-US" dirty="0" err="1"/>
              <a:t>soins</a:t>
            </a:r>
            <a:r>
              <a:rPr lang="en-US" dirty="0"/>
              <a:t> </a:t>
            </a:r>
            <a:r>
              <a:rPr lang="en-US" dirty="0" err="1"/>
              <a:t>prénataux</a:t>
            </a:r>
            <a:endParaRPr lang="en-US" dirty="0"/>
          </a:p>
          <a:p>
            <a:pPr marL="0" lvl="0" indent="0" algn="l" rtl="0">
              <a:spcBef>
                <a:spcPts val="0"/>
              </a:spcBef>
              <a:spcAft>
                <a:spcPts val="0"/>
              </a:spcAft>
              <a:buNone/>
            </a:pPr>
            <a:r>
              <a:rPr lang="en-US" dirty="0"/>
              <a:t>4. Documentation (non </a:t>
            </a:r>
            <a:r>
              <a:rPr lang="en-US" dirty="0" err="1"/>
              <a:t>sécurisée</a:t>
            </a:r>
            <a:r>
              <a:rPr lang="en-US" dirty="0"/>
              <a:t>)</a:t>
            </a:r>
          </a:p>
          <a:p>
            <a:pPr marL="0" lvl="0" indent="0" algn="l" rtl="0">
              <a:spcBef>
                <a:spcPts val="0"/>
              </a:spcBef>
              <a:spcAft>
                <a:spcPts val="0"/>
              </a:spcAft>
              <a:buNone/>
            </a:pPr>
            <a:r>
              <a:rPr lang="en-US" dirty="0"/>
              <a:t>5. salle </a:t>
            </a:r>
            <a:r>
              <a:rPr lang="en-US" dirty="0" err="1"/>
              <a:t>d'examen</a:t>
            </a:r>
            <a:r>
              <a:rPr lang="en-US" dirty="0"/>
              <a:t> des survivantes </a:t>
            </a:r>
            <a:r>
              <a:rPr lang="en-US" dirty="0" err="1"/>
              <a:t>indiquée</a:t>
            </a:r>
            <a:r>
              <a:rPr lang="en-US" dirty="0"/>
              <a:t> </a:t>
            </a:r>
          </a:p>
          <a:p>
            <a:pPr marL="0" lvl="0" indent="0" algn="l" rtl="0">
              <a:spcBef>
                <a:spcPts val="0"/>
              </a:spcBef>
              <a:spcAft>
                <a:spcPts val="0"/>
              </a:spcAft>
              <a:buNone/>
            </a:pPr>
            <a:r>
              <a:rPr lang="en-US" dirty="0"/>
              <a:t>6. </a:t>
            </a:r>
            <a:r>
              <a:rPr lang="en-US" dirty="0" err="1"/>
              <a:t>Espace</a:t>
            </a:r>
            <a:r>
              <a:rPr lang="en-US" dirty="0"/>
              <a:t> de conseil indiqué (avec des fenêtres en verre)</a:t>
            </a:r>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14</a:t>
            </a:fld>
            <a:endParaRPr lang="de-DE"/>
          </a:p>
        </p:txBody>
      </p:sp>
    </p:spTree>
    <p:extLst>
      <p:ext uri="{BB962C8B-B14F-4D97-AF65-F5344CB8AC3E}">
        <p14:creationId xmlns:p14="http://schemas.microsoft.com/office/powerpoint/2010/main" val="339074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Consultez vos directives nationales sur ce qui doit être disponible dans les établissements de base/</a:t>
            </a:r>
            <a:r>
              <a:rPr lang="en-US" sz="1200" kern="1200" dirty="0" err="1">
                <a:solidFill>
                  <a:schemeClr val="tx1"/>
                </a:solidFill>
                <a:latin typeface="+mn-lt"/>
                <a:ea typeface="+mn-ea"/>
                <a:cs typeface="+mn-cs"/>
              </a:rPr>
              <a:t>primaires</a:t>
            </a:r>
            <a:r>
              <a:rPr lang="en-US" sz="1200" kern="1200" dirty="0">
                <a:solidFill>
                  <a:schemeClr val="tx1"/>
                </a:solidFill>
                <a:latin typeface="+mn-lt"/>
                <a:ea typeface="+mn-ea"/>
                <a:cs typeface="+mn-cs"/>
              </a:rPr>
              <a:t>, secondaires et tertiaires. </a:t>
            </a:r>
            <a:r>
              <a:rPr lang="en-US" sz="1200" kern="1200" dirty="0" err="1">
                <a:solidFill>
                  <a:schemeClr val="tx1"/>
                </a:solidFill>
                <a:latin typeface="+mn-lt"/>
                <a:ea typeface="+mn-ea"/>
                <a:cs typeface="+mn-cs"/>
              </a:rPr>
              <a:t>Certains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éléments</a:t>
            </a:r>
            <a:r>
              <a:rPr lang="en-US" sz="1200" kern="1200" dirty="0">
                <a:solidFill>
                  <a:schemeClr val="tx1"/>
                </a:solidFill>
                <a:latin typeface="+mn-lt"/>
                <a:ea typeface="+mn-ea"/>
                <a:cs typeface="+mn-cs"/>
              </a:rPr>
              <a:t> et </a:t>
            </a:r>
            <a:r>
              <a:rPr lang="en-US" sz="1200" kern="1200" dirty="0" err="1">
                <a:solidFill>
                  <a:schemeClr val="tx1"/>
                </a:solidFill>
                <a:latin typeface="+mn-lt"/>
                <a:ea typeface="+mn-ea"/>
                <a:cs typeface="+mn-cs"/>
              </a:rPr>
              <a:t>produits</a:t>
            </a:r>
            <a:r>
              <a:rPr lang="en-US" sz="1200" kern="1200" dirty="0">
                <a:solidFill>
                  <a:schemeClr val="tx1"/>
                </a:solidFill>
                <a:latin typeface="+mn-lt"/>
                <a:ea typeface="+mn-ea"/>
                <a:cs typeface="+mn-cs"/>
              </a:rPr>
              <a:t> ne </a:t>
            </a:r>
            <a:r>
              <a:rPr lang="en-US" sz="1200" kern="1200" dirty="0" err="1">
                <a:solidFill>
                  <a:schemeClr val="tx1"/>
                </a:solidFill>
                <a:latin typeface="+mn-lt"/>
                <a:ea typeface="+mn-ea"/>
                <a:cs typeface="+mn-cs"/>
              </a:rPr>
              <a:t>sont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parfois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disponibles</a:t>
            </a:r>
            <a:r>
              <a:rPr lang="en-US" sz="1200" kern="1200" dirty="0">
                <a:solidFill>
                  <a:schemeClr val="tx1"/>
                </a:solidFill>
                <a:latin typeface="+mn-lt"/>
                <a:ea typeface="+mn-ea"/>
                <a:cs typeface="+mn-cs"/>
              </a:rPr>
              <a:t> qu'au niveau tertiaire (par exemple, la PEP), tandis que d'autres devraient être disponibles à tous les niveaux. </a:t>
            </a:r>
          </a:p>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Le matériel et les </a:t>
            </a:r>
            <a:r>
              <a:rPr lang="en-US" sz="1200" kern="1200" dirty="0" err="1">
                <a:solidFill>
                  <a:schemeClr val="tx1"/>
                </a:solidFill>
                <a:latin typeface="+mn-lt"/>
                <a:ea typeface="+mn-ea"/>
                <a:cs typeface="+mn-cs"/>
              </a:rPr>
              <a:t>fournitures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nécessairent</a:t>
            </a:r>
            <a:r>
              <a:rPr lang="en-US" sz="1200" kern="1200" dirty="0">
                <a:solidFill>
                  <a:schemeClr val="tx1"/>
                </a:solidFill>
                <a:latin typeface="+mn-lt"/>
                <a:ea typeface="+mn-ea"/>
                <a:cs typeface="+mn-cs"/>
              </a:rPr>
              <a:t> au prélèvement d'échantillons médico-légaux sur les</a:t>
            </a:r>
            <a:r>
              <a:rPr lang="en-US" sz="1200" kern="1200" dirty="0">
                <a:solidFill>
                  <a:srgbClr val="FF0000"/>
                </a:solidFill>
                <a:latin typeface="+mn-lt"/>
                <a:ea typeface="+mn-ea"/>
                <a:cs typeface="+mn-cs"/>
              </a:rPr>
              <a:t> survivantes </a:t>
            </a:r>
            <a:r>
              <a:rPr lang="en-US" sz="1200" kern="1200" dirty="0" err="1">
                <a:solidFill>
                  <a:schemeClr val="tx1"/>
                </a:solidFill>
                <a:latin typeface="+mn-lt"/>
                <a:ea typeface="+mn-ea"/>
                <a:cs typeface="+mn-cs"/>
              </a:rPr>
              <a:t>d'agression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sexuelle</a:t>
            </a:r>
            <a:r>
              <a:rPr lang="en-US" sz="1200" kern="1200" dirty="0">
                <a:solidFill>
                  <a:schemeClr val="tx1"/>
                </a:solidFill>
                <a:latin typeface="+mn-lt"/>
                <a:ea typeface="+mn-ea"/>
                <a:cs typeface="+mn-cs"/>
              </a:rPr>
              <a:t> dépendent de la loi ou de la politique et de la personne qui en est responsable. S'agit-il d'un pathologiste médico-légal, d'un expert médico-légal de la police ou de tout médecin ou </a:t>
            </a:r>
            <a:r>
              <a:rPr lang="en-US" sz="1200" kern="1200" dirty="0" err="1">
                <a:solidFill>
                  <a:schemeClr val="tx1"/>
                </a:solidFill>
                <a:latin typeface="+mn-lt"/>
                <a:ea typeface="+mn-ea"/>
                <a:cs typeface="+mn-cs"/>
              </a:rPr>
              <a:t>gynécologue-obstétricien </a:t>
            </a:r>
            <a:r>
              <a:rPr lang="en-US" sz="1200" kern="1200" dirty="0">
                <a:solidFill>
                  <a:schemeClr val="tx1"/>
                </a:solidFill>
                <a:latin typeface="+mn-lt"/>
                <a:ea typeface="+mn-ea"/>
                <a:cs typeface="+mn-cs"/>
              </a:rPr>
              <a:t>de l'établissement primaire, secondaire ou tertiaire ? Tout prestataire autorisé à délivrer un certificat médico-légal doit avoir </a:t>
            </a:r>
            <a:r>
              <a:rPr lang="en-US" sz="1200" kern="1200" dirty="0" err="1">
                <a:solidFill>
                  <a:schemeClr val="tx1"/>
                </a:solidFill>
                <a:latin typeface="+mn-lt"/>
                <a:ea typeface="+mn-ea"/>
                <a:cs typeface="+mn-cs"/>
              </a:rPr>
              <a:t>accès</a:t>
            </a:r>
            <a:r>
              <a:rPr lang="en-US" sz="1200" kern="1200" dirty="0">
                <a:solidFill>
                  <a:schemeClr val="tx1"/>
                </a:solidFill>
                <a:latin typeface="+mn-lt"/>
                <a:ea typeface="+mn-ea"/>
                <a:cs typeface="+mn-cs"/>
              </a:rPr>
              <a:t> au matériel, aux </a:t>
            </a:r>
            <a:r>
              <a:rPr lang="en-US" sz="1200" kern="1200" dirty="0" err="1">
                <a:solidFill>
                  <a:schemeClr val="tx1"/>
                </a:solidFill>
                <a:latin typeface="+mn-lt"/>
                <a:ea typeface="+mn-ea"/>
                <a:cs typeface="+mn-cs"/>
              </a:rPr>
              <a:t>fournitures</a:t>
            </a:r>
            <a:r>
              <a:rPr lang="en-US" sz="1200" kern="1200" dirty="0">
                <a:solidFill>
                  <a:schemeClr val="tx1"/>
                </a:solidFill>
                <a:latin typeface="+mn-lt"/>
                <a:ea typeface="+mn-ea"/>
                <a:cs typeface="+mn-cs"/>
              </a:rPr>
              <a:t> et aux installations nécessaires.</a:t>
            </a:r>
          </a:p>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La disponibilité des laboratoires de police scientifique déterminera les spécimens à collecter et, par conséquent, les </a:t>
            </a:r>
            <a:r>
              <a:rPr lang="en-US" sz="1200" kern="1200" dirty="0" err="1">
                <a:solidFill>
                  <a:schemeClr val="tx1"/>
                </a:solidFill>
                <a:latin typeface="+mn-lt"/>
                <a:ea typeface="+mn-ea"/>
                <a:cs typeface="+mn-cs"/>
              </a:rPr>
              <a:t>fournitures</a:t>
            </a:r>
            <a:r>
              <a:rPr lang="en-US" sz="1200" kern="1200" dirty="0">
                <a:solidFill>
                  <a:schemeClr val="tx1"/>
                </a:solidFill>
                <a:latin typeface="+mn-lt"/>
                <a:ea typeface="+mn-ea"/>
                <a:cs typeface="+mn-cs"/>
              </a:rPr>
              <a:t> nécessaires. Par exemple, il ne sert pas à grand-chose de collecter des échantillons d'ADN s'il n'y a pas de laboratoire capable </a:t>
            </a:r>
            <a:r>
              <a:rPr lang="en-US" sz="1200" kern="1200" dirty="0" err="1">
                <a:solidFill>
                  <a:schemeClr val="tx1"/>
                </a:solidFill>
                <a:latin typeface="+mn-lt"/>
                <a:ea typeface="+mn-ea"/>
                <a:cs typeface="+mn-cs"/>
              </a:rPr>
              <a:t>d’analyser</a:t>
            </a:r>
            <a:r>
              <a:rPr lang="en-US" sz="1200" kern="1200" dirty="0">
                <a:solidFill>
                  <a:schemeClr val="tx1"/>
                </a:solidFill>
                <a:latin typeface="+mn-lt"/>
                <a:ea typeface="+mn-ea"/>
                <a:cs typeface="+mn-cs"/>
              </a:rPr>
              <a:t> les tests d'ADN. </a:t>
            </a:r>
          </a:p>
          <a:p>
            <a:pPr marL="0" indent="-17145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Les </a:t>
            </a:r>
            <a:r>
              <a:rPr lang="en-US" sz="1200" kern="1200" dirty="0" err="1">
                <a:solidFill>
                  <a:schemeClr val="tx1"/>
                </a:solidFill>
                <a:latin typeface="+mn-lt"/>
                <a:ea typeface="+mn-ea"/>
                <a:cs typeface="+mn-cs"/>
              </a:rPr>
              <a:t>fournitures</a:t>
            </a:r>
            <a:r>
              <a:rPr lang="en-US" sz="1200" kern="1200" dirty="0">
                <a:solidFill>
                  <a:schemeClr val="tx1"/>
                </a:solidFill>
                <a:latin typeface="+mn-lt"/>
                <a:ea typeface="+mn-ea"/>
                <a:cs typeface="+mn-cs"/>
              </a:rPr>
              <a:t> de protection </a:t>
            </a:r>
            <a:r>
              <a:rPr lang="en-US" sz="1200" kern="1200" dirty="0" err="1">
                <a:solidFill>
                  <a:schemeClr val="tx1"/>
                </a:solidFill>
                <a:latin typeface="+mn-lt"/>
                <a:ea typeface="+mn-ea"/>
                <a:cs typeface="+mn-cs"/>
              </a:rPr>
              <a:t>universelles</a:t>
            </a:r>
            <a:r>
              <a:rPr lang="en-US" sz="1200" kern="1200" dirty="0">
                <a:solidFill>
                  <a:schemeClr val="tx1"/>
                </a:solidFill>
                <a:latin typeface="+mn-lt"/>
                <a:ea typeface="+mn-ea"/>
                <a:cs typeface="+mn-cs"/>
              </a:rPr>
              <a:t> ne sont pas spécifiées, car elles sont les mêmes pour tous les patients, y compris les </a:t>
            </a:r>
            <a:r>
              <a:rPr lang="en-US" sz="1200" kern="1200" dirty="0" err="1">
                <a:solidFill>
                  <a:schemeClr val="tx1"/>
                </a:solidFill>
                <a:latin typeface="+mn-lt"/>
                <a:ea typeface="+mn-ea"/>
                <a:cs typeface="+mn-cs"/>
              </a:rPr>
              <a:t>personnes</a:t>
            </a:r>
            <a:r>
              <a:rPr lang="en-US" sz="1200" kern="1200" dirty="0">
                <a:solidFill>
                  <a:schemeClr val="tx1"/>
                </a:solidFill>
                <a:latin typeface="+mn-lt"/>
                <a:ea typeface="+mn-ea"/>
                <a:cs typeface="+mn-cs"/>
              </a:rPr>
              <a:t> survivantes de violence. </a:t>
            </a:r>
            <a:endParaRPr lang="en-US" sz="1200" dirty="0">
              <a:solidFill>
                <a:schemeClr val="tx1"/>
              </a:solidFill>
              <a:highlight>
                <a:srgbClr val="FFFF00"/>
              </a:highlight>
            </a:endParaRPr>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15</a:t>
            </a:fld>
            <a:endParaRPr lang="de-DE"/>
          </a:p>
        </p:txBody>
      </p:sp>
    </p:spTree>
    <p:extLst>
      <p:ext uri="{BB962C8B-B14F-4D97-AF65-F5344CB8AC3E}">
        <p14:creationId xmlns:p14="http://schemas.microsoft.com/office/powerpoint/2010/main" val="786369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err="1">
                <a:solidFill>
                  <a:schemeClr val="tx1"/>
                </a:solidFill>
                <a:latin typeface="+mn-lt"/>
                <a:ea typeface="+mn-ea"/>
                <a:cs typeface="+mn-cs"/>
              </a:rPr>
              <a:t>L’outil</a:t>
            </a:r>
            <a:r>
              <a:rPr lang="en-US" sz="1200" kern="1200" dirty="0">
                <a:solidFill>
                  <a:schemeClr val="tx1"/>
                </a:solidFill>
                <a:latin typeface="+mn-lt"/>
                <a:ea typeface="+mn-ea"/>
                <a:cs typeface="+mn-cs"/>
              </a:rPr>
              <a:t> de travail 5.2 fournit une </a:t>
            </a:r>
            <a:r>
              <a:rPr lang="en-US" sz="1200" kern="1200" dirty="0" err="1">
                <a:solidFill>
                  <a:schemeClr val="tx1"/>
                </a:solidFill>
                <a:latin typeface="+mn-lt"/>
                <a:ea typeface="+mn-ea"/>
                <a:cs typeface="+mn-cs"/>
              </a:rPr>
              <a:t>liste</a:t>
            </a:r>
            <a:r>
              <a:rPr lang="en-US" sz="1200" kern="1200" dirty="0">
                <a:solidFill>
                  <a:schemeClr val="tx1"/>
                </a:solidFill>
                <a:latin typeface="+mn-lt"/>
                <a:ea typeface="+mn-ea"/>
                <a:cs typeface="+mn-cs"/>
              </a:rPr>
              <a:t> du matériel </a:t>
            </a:r>
            <a:r>
              <a:rPr lang="en-US" sz="1200" kern="1200" dirty="0" err="1">
                <a:solidFill>
                  <a:schemeClr val="tx1"/>
                </a:solidFill>
                <a:latin typeface="+mn-lt"/>
                <a:ea typeface="+mn-ea"/>
                <a:cs typeface="+mn-cs"/>
              </a:rPr>
              <a:t>d'examen</a:t>
            </a:r>
            <a:r>
              <a:rPr lang="en-US" sz="1200" kern="1200" dirty="0">
                <a:solidFill>
                  <a:schemeClr val="tx1"/>
                </a:solidFill>
                <a:latin typeface="+mn-lt"/>
                <a:ea typeface="+mn-ea"/>
                <a:cs typeface="+mn-cs"/>
              </a:rPr>
              <a:t> et des produits de laboratoire nécessaires, ainsi que des médicaments et des </a:t>
            </a:r>
            <a:r>
              <a:rPr lang="en-US" sz="1200" kern="1200" dirty="0" err="1">
                <a:solidFill>
                  <a:schemeClr val="tx1"/>
                </a:solidFill>
                <a:latin typeface="+mn-lt"/>
                <a:ea typeface="+mn-ea"/>
                <a:cs typeface="+mn-cs"/>
              </a:rPr>
              <a:t>fournitures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médicales</a:t>
            </a:r>
            <a:r>
              <a:rPr lang="en-US" sz="1200" kern="1200" dirty="0">
                <a:solidFill>
                  <a:schemeClr val="tx1"/>
                </a:solidFill>
                <a:latin typeface="+mn-lt"/>
                <a:ea typeface="+mn-ea"/>
                <a:cs typeface="+mn-cs"/>
              </a:rPr>
              <a:t>. </a:t>
            </a: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n-ea"/>
                <a:cs typeface="+mn-cs"/>
              </a:rPr>
              <a:t>Cette liste de contrôle est basée sur la </a:t>
            </a:r>
            <a:r>
              <a:rPr lang="en-GB" sz="1200" kern="1200" dirty="0" err="1">
                <a:solidFill>
                  <a:schemeClr val="tx1"/>
                </a:solidFill>
                <a:latin typeface="+mn-lt"/>
                <a:ea typeface="+mn-ea"/>
                <a:cs typeface="+mn-cs"/>
              </a:rPr>
              <a:t>liste</a:t>
            </a:r>
            <a:r>
              <a:rPr lang="en-GB" sz="1200" kern="1200" dirty="0">
                <a:solidFill>
                  <a:schemeClr val="tx1"/>
                </a:solidFill>
                <a:latin typeface="+mn-lt"/>
                <a:ea typeface="+mn-ea"/>
                <a:cs typeface="+mn-cs"/>
              </a:rPr>
              <a:t> interinstitutions des </a:t>
            </a:r>
            <a:r>
              <a:rPr lang="en-GB" sz="1200" kern="1200" dirty="0" err="1">
                <a:solidFill>
                  <a:schemeClr val="tx1"/>
                </a:solidFill>
                <a:latin typeface="+mn-lt"/>
                <a:ea typeface="+mn-ea"/>
                <a:cs typeface="+mn-cs"/>
              </a:rPr>
              <a:t>dispositifs</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médicaux</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nécessaires</a:t>
            </a:r>
            <a:r>
              <a:rPr lang="en-GB" sz="1200" kern="1200" dirty="0">
                <a:solidFill>
                  <a:schemeClr val="tx1"/>
                </a:solidFill>
                <a:latin typeface="+mn-lt"/>
                <a:ea typeface="+mn-ea"/>
                <a:cs typeface="+mn-cs"/>
              </a:rPr>
              <a:t> pour les interventions essentielles en matière de santé sexuelle et reproductive, maternelle, </a:t>
            </a:r>
            <a:r>
              <a:rPr lang="en-GB" sz="1200" kern="1200" dirty="0" err="1">
                <a:solidFill>
                  <a:schemeClr val="tx1"/>
                </a:solidFill>
                <a:latin typeface="+mn-lt"/>
                <a:ea typeface="+mn-ea"/>
                <a:cs typeface="+mn-cs"/>
              </a:rPr>
              <a:t>néonatale</a:t>
            </a:r>
            <a:r>
              <a:rPr lang="en-GB" sz="1200" kern="1200" dirty="0">
                <a:solidFill>
                  <a:schemeClr val="tx1"/>
                </a:solidFill>
                <a:latin typeface="+mn-lt"/>
                <a:ea typeface="+mn-ea"/>
                <a:cs typeface="+mn-cs"/>
              </a:rPr>
              <a:t>, infantile et adolescente et la </a:t>
            </a:r>
            <a:r>
              <a:rPr lang="en-GB" sz="1200" kern="1200" dirty="0" err="1">
                <a:solidFill>
                  <a:schemeClr val="tx1"/>
                </a:solidFill>
                <a:latin typeface="+mn-lt"/>
                <a:ea typeface="+mn-ea"/>
                <a:cs typeface="+mn-cs"/>
              </a:rPr>
              <a:t>liste</a:t>
            </a:r>
            <a:r>
              <a:rPr lang="en-GB" sz="1200" kern="1200" dirty="0">
                <a:solidFill>
                  <a:schemeClr val="tx1"/>
                </a:solidFill>
                <a:latin typeface="+mn-lt"/>
                <a:ea typeface="+mn-ea"/>
                <a:cs typeface="+mn-cs"/>
              </a:rPr>
              <a:t> pour le renforcement de la prise en charge </a:t>
            </a:r>
            <a:r>
              <a:rPr lang="en-GB" sz="1200" kern="1200" dirty="0" err="1">
                <a:solidFill>
                  <a:schemeClr val="tx1"/>
                </a:solidFill>
                <a:latin typeface="+mn-lt"/>
                <a:ea typeface="+mn-ea"/>
                <a:cs typeface="+mn-cs"/>
              </a:rPr>
              <a:t>médico-légale</a:t>
            </a:r>
            <a:r>
              <a:rPr lang="en-GB" sz="1200" kern="1200" dirty="0">
                <a:solidFill>
                  <a:schemeClr val="tx1"/>
                </a:solidFill>
                <a:latin typeface="+mn-lt"/>
                <a:ea typeface="+mn-ea"/>
                <a:cs typeface="+mn-cs"/>
              </a:rPr>
              <a:t> de la violence </a:t>
            </a:r>
            <a:r>
              <a:rPr lang="en-GB" sz="1200" kern="1200" dirty="0" err="1">
                <a:solidFill>
                  <a:schemeClr val="tx1"/>
                </a:solidFill>
                <a:latin typeface="+mn-lt"/>
                <a:ea typeface="+mn-ea"/>
                <a:cs typeface="+mn-cs"/>
              </a:rPr>
              <a:t>sexuelle</a:t>
            </a:r>
            <a:r>
              <a:rPr lang="en-GB" sz="1200" kern="1200" dirty="0">
                <a:solidFill>
                  <a:schemeClr val="tx1"/>
                </a:solidFill>
                <a:latin typeface="+mn-lt"/>
                <a:ea typeface="+mn-ea"/>
                <a:cs typeface="+mn-cs"/>
              </a:rPr>
              <a:t>, toutes deux de 2015. </a:t>
            </a:r>
            <a:r>
              <a:rPr lang="en-GB" sz="1200" kern="1200" dirty="0" err="1">
                <a:solidFill>
                  <a:schemeClr val="tx1"/>
                </a:solidFill>
                <a:latin typeface="+mn-lt"/>
                <a:ea typeface="+mn-ea"/>
                <a:cs typeface="+mn-cs"/>
              </a:rPr>
              <a:t>Ces</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deuxlistes</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énumèrent</a:t>
            </a:r>
            <a:r>
              <a:rPr lang="en-GB" sz="1200" kern="1200" dirty="0">
                <a:solidFill>
                  <a:schemeClr val="tx1"/>
                </a:solidFill>
                <a:latin typeface="+mn-lt"/>
                <a:ea typeface="+mn-ea"/>
                <a:cs typeface="+mn-cs"/>
              </a:rPr>
              <a:t> les produits </a:t>
            </a:r>
            <a:r>
              <a:rPr lang="en-GB" sz="1200" kern="1200" dirty="0" err="1">
                <a:solidFill>
                  <a:schemeClr val="tx1"/>
                </a:solidFill>
                <a:latin typeface="+mn-lt"/>
                <a:ea typeface="+mn-ea"/>
                <a:cs typeface="+mn-cs"/>
              </a:rPr>
              <a:t>spécifiques</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nécessaires</a:t>
            </a:r>
            <a:r>
              <a:rPr lang="en-GB" sz="1200" kern="1200" dirty="0">
                <a:solidFill>
                  <a:schemeClr val="tx1"/>
                </a:solidFill>
                <a:latin typeface="+mn-lt"/>
                <a:ea typeface="+mn-ea"/>
                <a:cs typeface="+mn-cs"/>
              </a:rPr>
              <a:t> pour les différents niveaux d'établissements de santé et pour la prise en charge de la violence </a:t>
            </a:r>
            <a:r>
              <a:rPr lang="en-GB" sz="1200" kern="1200" dirty="0" err="1">
                <a:solidFill>
                  <a:schemeClr val="tx1"/>
                </a:solidFill>
                <a:latin typeface="+mn-lt"/>
                <a:ea typeface="+mn-ea"/>
                <a:cs typeface="+mn-cs"/>
              </a:rPr>
              <a:t>sexuelle</a:t>
            </a:r>
            <a:r>
              <a:rPr lang="en-GB" sz="1200" kern="1200" dirty="0">
                <a:solidFill>
                  <a:schemeClr val="tx1"/>
                </a:solidFill>
                <a:latin typeface="+mn-lt"/>
                <a:ea typeface="+mn-ea"/>
                <a:cs typeface="+mn-cs"/>
              </a:rPr>
              <a:t>.</a:t>
            </a:r>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16</a:t>
            </a:fld>
            <a:endParaRPr lang="de-DE"/>
          </a:p>
        </p:txBody>
      </p:sp>
    </p:spTree>
    <p:extLst>
      <p:ext uri="{BB962C8B-B14F-4D97-AF65-F5344CB8AC3E}">
        <p14:creationId xmlns:p14="http://schemas.microsoft.com/office/powerpoint/2010/main" val="3265941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Si un article </a:t>
            </a:r>
            <a:r>
              <a:rPr lang="en-US" sz="1200" kern="1200" dirty="0" err="1">
                <a:solidFill>
                  <a:schemeClr val="tx1"/>
                </a:solidFill>
                <a:latin typeface="+mn-lt"/>
                <a:ea typeface="+mn-ea"/>
                <a:cs typeface="+mn-cs"/>
              </a:rPr>
              <a:t>est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prévu</a:t>
            </a:r>
            <a:r>
              <a:rPr lang="en-US" sz="1200" kern="1200" dirty="0">
                <a:solidFill>
                  <a:schemeClr val="tx1"/>
                </a:solidFill>
                <a:latin typeface="+mn-lt"/>
                <a:ea typeface="+mn-ea"/>
                <a:cs typeface="+mn-cs"/>
              </a:rPr>
              <a:t> pour les établissements de niveau primaire ou secondaire et qu'il n'est pas actuellement en stock, il faut en tenir compte. S'il est censé n'être disponible qu'au niveau tertiaire, il faut alors discuter de la manière dont les </a:t>
            </a:r>
            <a:r>
              <a:rPr lang="en-US" sz="1200" kern="1200" dirty="0" err="1">
                <a:solidFill>
                  <a:schemeClr val="tx1"/>
                </a:solidFill>
                <a:latin typeface="+mn-lt"/>
                <a:ea typeface="+mn-ea"/>
                <a:cs typeface="+mn-cs"/>
              </a:rPr>
              <a:t>processus</a:t>
            </a:r>
            <a:r>
              <a:rPr lang="en-US" sz="1200" kern="1200" dirty="0">
                <a:solidFill>
                  <a:schemeClr val="tx1"/>
                </a:solidFill>
                <a:latin typeface="+mn-lt"/>
                <a:ea typeface="+mn-ea"/>
                <a:cs typeface="+mn-cs"/>
              </a:rPr>
              <a:t> de référencement </a:t>
            </a:r>
            <a:r>
              <a:rPr lang="en-US" sz="1200" kern="1200" dirty="0" err="1">
                <a:solidFill>
                  <a:schemeClr val="tx1"/>
                </a:solidFill>
                <a:latin typeface="+mn-lt"/>
                <a:ea typeface="+mn-ea"/>
                <a:cs typeface="+mn-cs"/>
              </a:rPr>
              <a:t>fonctionneront</a:t>
            </a:r>
            <a:r>
              <a:rPr lang="en-US" sz="1200" kern="1200" dirty="0">
                <a:solidFill>
                  <a:schemeClr val="tx1"/>
                </a:solidFill>
                <a:latin typeface="+mn-lt"/>
                <a:ea typeface="+mn-ea"/>
                <a:cs typeface="+mn-cs"/>
              </a:rPr>
              <a:t> pour les patients qui se rendent dans les établissements primaires. L'idée devrait être de minimiser les traumatismes et les retards dans l'obtention de </a:t>
            </a:r>
            <a:r>
              <a:rPr lang="en-US" sz="1200" kern="1200" dirty="0" err="1">
                <a:solidFill>
                  <a:schemeClr val="tx1"/>
                </a:solidFill>
                <a:latin typeface="+mn-lt"/>
                <a:ea typeface="+mn-ea"/>
                <a:cs typeface="+mn-cs"/>
              </a:rPr>
              <a:t>soins</a:t>
            </a:r>
            <a:r>
              <a:rPr lang="en-US" sz="1200" kern="1200" dirty="0">
                <a:solidFill>
                  <a:schemeClr val="tx1"/>
                </a:solidFill>
                <a:latin typeface="+mn-lt"/>
                <a:ea typeface="+mn-ea"/>
                <a:cs typeface="+mn-cs"/>
              </a:rPr>
              <a:t> en temps utile, en particulier pour les procédures sensibles au facteur temps telles que les examens médico-légaux et les soins post-viol, qui </a:t>
            </a:r>
            <a:r>
              <a:rPr lang="en-US" sz="1200" kern="1200" dirty="0" err="1">
                <a:solidFill>
                  <a:schemeClr val="tx1"/>
                </a:solidFill>
                <a:latin typeface="+mn-lt"/>
                <a:ea typeface="+mn-ea"/>
                <a:cs typeface="+mn-cs"/>
              </a:rPr>
              <a:t>doivent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intervenir</a:t>
            </a:r>
            <a:r>
              <a:rPr lang="en-US" sz="1200" kern="1200" dirty="0">
                <a:solidFill>
                  <a:schemeClr val="tx1"/>
                </a:solidFill>
                <a:latin typeface="+mn-lt"/>
                <a:ea typeface="+mn-ea"/>
                <a:cs typeface="+mn-cs"/>
              </a:rPr>
              <a:t> dans les 5 </a:t>
            </a:r>
            <a:r>
              <a:rPr lang="en-US" sz="1200" kern="1200" dirty="0" err="1">
                <a:solidFill>
                  <a:schemeClr val="tx1"/>
                </a:solidFill>
                <a:latin typeface="+mn-lt"/>
                <a:ea typeface="+mn-ea"/>
                <a:cs typeface="+mn-cs"/>
              </a:rPr>
              <a:t>jours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suivant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l’agression</a:t>
            </a:r>
            <a:r>
              <a:rPr lang="en-US" sz="1200" kern="1200" dirty="0">
                <a:solidFill>
                  <a:schemeClr val="tx1"/>
                </a:solidFill>
                <a:latin typeface="+mn-lt"/>
                <a:ea typeface="+mn-ea"/>
                <a:cs typeface="+mn-cs"/>
              </a:rPr>
              <a:t>.</a:t>
            </a:r>
          </a:p>
          <a:p>
            <a:endParaRPr lang="en-GB" dirty="0"/>
          </a:p>
          <a:p>
            <a:r>
              <a:rPr lang="en-GB" dirty="0"/>
              <a:t>La </a:t>
            </a:r>
            <a:r>
              <a:rPr lang="en-GB" dirty="0" err="1"/>
              <a:t>façon</a:t>
            </a:r>
            <a:r>
              <a:rPr lang="en-GB" dirty="0"/>
              <a:t> de </a:t>
            </a:r>
            <a:r>
              <a:rPr lang="en-GB" dirty="0" err="1"/>
              <a:t>garantir</a:t>
            </a:r>
            <a:r>
              <a:rPr lang="en-GB" dirty="0"/>
              <a:t> des </a:t>
            </a:r>
            <a:r>
              <a:rPr lang="en-GB" baseline="0" dirty="0"/>
              <a:t>stocks </a:t>
            </a:r>
            <a:r>
              <a:rPr lang="en-GB" dirty="0"/>
              <a:t>adéquats et </a:t>
            </a:r>
            <a:r>
              <a:rPr lang="en-GB" baseline="0" dirty="0"/>
              <a:t>continus est détaillée sur la diapositive suivante.</a:t>
            </a:r>
            <a:endParaRPr lang="en-GB"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17</a:t>
            </a:fld>
            <a:endParaRPr lang="de-DE"/>
          </a:p>
        </p:txBody>
      </p:sp>
    </p:spTree>
    <p:extLst>
      <p:ext uri="{BB962C8B-B14F-4D97-AF65-F5344CB8AC3E}">
        <p14:creationId xmlns:p14="http://schemas.microsoft.com/office/powerpoint/2010/main" val="118697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200" kern="1200" dirty="0">
                <a:solidFill>
                  <a:schemeClr val="tx1"/>
                </a:solidFill>
                <a:latin typeface="+mn-lt"/>
                <a:ea typeface="+mn-ea"/>
                <a:cs typeface="+mn-cs"/>
              </a:rPr>
              <a:t>En tant que gestionnaire de l'établissement, vous devrez veiller à ce que le matériel et les </a:t>
            </a:r>
            <a:r>
              <a:rPr lang="en-US" sz="1200" kern="1200" dirty="0" err="1">
                <a:solidFill>
                  <a:schemeClr val="tx1"/>
                </a:solidFill>
                <a:latin typeface="+mn-lt"/>
                <a:ea typeface="+mn-ea"/>
                <a:cs typeface="+mn-cs"/>
              </a:rPr>
              <a:t>fournitures</a:t>
            </a:r>
            <a:r>
              <a:rPr lang="en-US" sz="1200" kern="1200" dirty="0">
                <a:solidFill>
                  <a:schemeClr val="tx1"/>
                </a:solidFill>
                <a:latin typeface="+mn-lt"/>
                <a:ea typeface="+mn-ea"/>
                <a:cs typeface="+mn-cs"/>
              </a:rPr>
              <a:t> énumérés dans </a:t>
            </a:r>
            <a:r>
              <a:rPr lang="en-US" sz="1200" kern="1200" dirty="0" err="1">
                <a:solidFill>
                  <a:schemeClr val="tx1"/>
                </a:solidFill>
                <a:latin typeface="+mn-lt"/>
                <a:ea typeface="+mn-ea"/>
                <a:cs typeface="+mn-cs"/>
              </a:rPr>
              <a:t>l’outil</a:t>
            </a:r>
            <a:r>
              <a:rPr lang="en-US" sz="1200" kern="1200" dirty="0">
                <a:solidFill>
                  <a:schemeClr val="tx1"/>
                </a:solidFill>
                <a:latin typeface="+mn-lt"/>
                <a:ea typeface="+mn-ea"/>
                <a:cs typeface="+mn-cs"/>
              </a:rPr>
              <a:t> de travail 5.2 soient constamment en stock de manière adéquate.  </a:t>
            </a:r>
          </a:p>
          <a:p>
            <a:pPr marL="0" algn="l" defTabSz="914400" rtl="0" eaLnBrk="1" latinLnBrk="0" hangingPunct="1"/>
            <a:endParaRPr lang="en-US" sz="1200" kern="1200" dirty="0">
              <a:solidFill>
                <a:schemeClr val="tx1"/>
              </a:solidFill>
              <a:latin typeface="+mn-lt"/>
              <a:ea typeface="+mn-ea"/>
              <a:cs typeface="+mn-cs"/>
            </a:endParaRPr>
          </a:p>
          <a:p>
            <a:pPr marL="0" algn="l" defTabSz="914400" rtl="0" eaLnBrk="1" latinLnBrk="0" hangingPunct="1"/>
            <a:r>
              <a:rPr lang="en-US" sz="1200" kern="1200" dirty="0">
                <a:solidFill>
                  <a:schemeClr val="tx1"/>
                </a:solidFill>
                <a:latin typeface="+mn-lt"/>
                <a:ea typeface="+mn-ea"/>
                <a:cs typeface="+mn-cs"/>
              </a:rPr>
              <a:t>Discutez des points figurant aux pages 57-58 du guide du </a:t>
            </a:r>
            <a:r>
              <a:rPr lang="en-US" sz="1200" kern="1200" dirty="0" err="1">
                <a:solidFill>
                  <a:schemeClr val="tx1"/>
                </a:solidFill>
                <a:latin typeface="+mn-lt"/>
                <a:ea typeface="+mn-ea"/>
                <a:cs typeface="+mn-cs"/>
              </a:rPr>
              <a:t>gestionnaire</a:t>
            </a:r>
            <a:r>
              <a:rPr lang="en-US" sz="1200" kern="1200" dirty="0">
                <a:solidFill>
                  <a:schemeClr val="tx1"/>
                </a:solidFill>
                <a:latin typeface="+mn-lt"/>
                <a:ea typeface="+mn-ea"/>
                <a:cs typeface="+mn-cs"/>
              </a:rPr>
              <a:t>:</a:t>
            </a:r>
          </a:p>
          <a:p>
            <a:endParaRPr lang="en-US" dirty="0">
              <a:highlight>
                <a:srgbClr val="FFFF00"/>
              </a:highlight>
            </a:endParaRPr>
          </a:p>
          <a:p>
            <a:pPr marL="228600" indent="-228600">
              <a:buAutoNum type="arabicPeriod"/>
            </a:pPr>
            <a:endParaRPr lang="en-US" dirty="0">
              <a:highlight>
                <a:srgbClr val="FFFF00"/>
              </a:highlight>
            </a:endParaRPr>
          </a:p>
          <a:p>
            <a:pPr marL="342900" indent="-342900" algn="l">
              <a:spcBef>
                <a:spcPts val="600"/>
              </a:spcBef>
              <a:spcAft>
                <a:spcPts val="600"/>
              </a:spcAft>
              <a:buFont typeface="Arial" pitchFamily="34" charset="0"/>
              <a:buChar char="•"/>
            </a:pPr>
            <a:r>
              <a:rPr lang="en-GB" sz="1200" dirty="0">
                <a:solidFill>
                  <a:prstClr val="black"/>
                </a:solidFill>
                <a:highlight>
                  <a:srgbClr val="FFFF00"/>
                </a:highlight>
              </a:rPr>
              <a:t>Estimer périodiquement les quantités de fournitures nécessaires</a:t>
            </a:r>
          </a:p>
          <a:p>
            <a:pPr marL="342900" indent="-342900" algn="l">
              <a:spcBef>
                <a:spcPts val="600"/>
              </a:spcBef>
              <a:spcAft>
                <a:spcPts val="600"/>
              </a:spcAft>
              <a:buFont typeface="Arial" pitchFamily="34" charset="0"/>
              <a:buChar char="•"/>
            </a:pPr>
            <a:r>
              <a:rPr lang="en-GB" sz="1200" dirty="0" err="1">
                <a:solidFill>
                  <a:prstClr val="black"/>
                </a:solidFill>
                <a:highlight>
                  <a:srgbClr val="FFFF00"/>
                </a:highlight>
              </a:rPr>
              <a:t>Planifier</a:t>
            </a:r>
            <a:r>
              <a:rPr lang="en-GB" sz="1200" dirty="0">
                <a:solidFill>
                  <a:prstClr val="black"/>
                </a:solidFill>
                <a:highlight>
                  <a:srgbClr val="FFFF00"/>
                </a:highlight>
              </a:rPr>
              <a:t> à l'avance pour éviter les ruptures de stock (</a:t>
            </a:r>
            <a:r>
              <a:rPr lang="en-GB" sz="1200" dirty="0" err="1">
                <a:solidFill>
                  <a:prstClr val="black"/>
                </a:solidFill>
                <a:highlight>
                  <a:srgbClr val="FFFF00"/>
                </a:highlight>
              </a:rPr>
              <a:t>notamment</a:t>
            </a:r>
            <a:r>
              <a:rPr lang="en-GB" sz="1200" dirty="0">
                <a:solidFill>
                  <a:prstClr val="black"/>
                </a:solidFill>
                <a:highlight>
                  <a:srgbClr val="FFFF00"/>
                </a:highlight>
              </a:rPr>
              <a:t> aux urgences)</a:t>
            </a:r>
          </a:p>
          <a:p>
            <a:pPr marL="342900" indent="-342900" algn="l">
              <a:spcBef>
                <a:spcPts val="600"/>
              </a:spcBef>
              <a:spcAft>
                <a:spcPts val="600"/>
              </a:spcAft>
              <a:buFont typeface="Arial" pitchFamily="34" charset="0"/>
              <a:buChar char="•"/>
            </a:pPr>
            <a:r>
              <a:rPr lang="en-US" sz="1200" dirty="0">
                <a:solidFill>
                  <a:prstClr val="black"/>
                </a:solidFill>
                <a:highlight>
                  <a:srgbClr val="FFFF00"/>
                </a:highlight>
              </a:rPr>
              <a:t>Déterminer les </a:t>
            </a:r>
            <a:r>
              <a:rPr lang="en-US" sz="1200" dirty="0" err="1">
                <a:solidFill>
                  <a:prstClr val="black"/>
                </a:solidFill>
                <a:highlight>
                  <a:srgbClr val="FFFF00"/>
                </a:highlight>
              </a:rPr>
              <a:t>fournitures</a:t>
            </a:r>
            <a:r>
              <a:rPr lang="en-US" sz="1200" dirty="0">
                <a:solidFill>
                  <a:prstClr val="black"/>
                </a:solidFill>
                <a:highlight>
                  <a:srgbClr val="FFFF00"/>
                </a:highlight>
              </a:rPr>
              <a:t> nécessaires à la collecte et au stockage des </a:t>
            </a:r>
            <a:r>
              <a:rPr lang="en-US" sz="1200" dirty="0" err="1">
                <a:solidFill>
                  <a:prstClr val="black"/>
                </a:solidFill>
                <a:highlight>
                  <a:srgbClr val="FFFF00"/>
                </a:highlight>
              </a:rPr>
              <a:t>preuves</a:t>
            </a:r>
            <a:r>
              <a:rPr lang="en-US" sz="1200" dirty="0">
                <a:solidFill>
                  <a:prstClr val="black"/>
                </a:solidFill>
                <a:highlight>
                  <a:srgbClr val="FFFF00"/>
                </a:highlight>
              </a:rPr>
              <a:t> </a:t>
            </a:r>
            <a:r>
              <a:rPr lang="en-US" sz="1200" dirty="0" err="1">
                <a:solidFill>
                  <a:prstClr val="black"/>
                </a:solidFill>
                <a:highlight>
                  <a:srgbClr val="FFFF00"/>
                </a:highlight>
              </a:rPr>
              <a:t>médico-légales</a:t>
            </a:r>
            <a:r>
              <a:rPr lang="en-US" sz="1200" dirty="0">
                <a:solidFill>
                  <a:prstClr val="black"/>
                </a:solidFill>
                <a:highlight>
                  <a:srgbClr val="FFFF00"/>
                </a:highlight>
              </a:rPr>
              <a:t>, sur la base de </a:t>
            </a:r>
            <a:r>
              <a:rPr lang="en-GB" sz="1200" dirty="0" err="1">
                <a:solidFill>
                  <a:prstClr val="black"/>
                </a:solidFill>
                <a:highlight>
                  <a:srgbClr val="FFFF00"/>
                </a:highlight>
              </a:rPr>
              <a:t>discussions </a:t>
            </a:r>
            <a:r>
              <a:rPr lang="en-GB" sz="1200" dirty="0">
                <a:solidFill>
                  <a:prstClr val="black"/>
                </a:solidFill>
                <a:highlight>
                  <a:srgbClr val="FFFF00"/>
                </a:highlight>
              </a:rPr>
              <a:t>avec les laboratoires.</a:t>
            </a:r>
          </a:p>
          <a:p>
            <a:pPr marL="342900" indent="-342900" algn="l">
              <a:spcBef>
                <a:spcPts val="600"/>
              </a:spcBef>
              <a:spcAft>
                <a:spcPts val="600"/>
              </a:spcAft>
              <a:buFont typeface="Arial" pitchFamily="34" charset="0"/>
              <a:buChar char="•"/>
            </a:pPr>
            <a:r>
              <a:rPr lang="en-GB" sz="1200" dirty="0" err="1">
                <a:solidFill>
                  <a:prstClr val="black"/>
                </a:solidFill>
                <a:highlight>
                  <a:srgbClr val="FFFF00"/>
                </a:highlight>
              </a:rPr>
              <a:t>Discuter</a:t>
            </a:r>
            <a:r>
              <a:rPr lang="en-GB" sz="1200" dirty="0">
                <a:solidFill>
                  <a:prstClr val="black"/>
                </a:solidFill>
                <a:highlight>
                  <a:srgbClr val="FFFF00"/>
                </a:highlight>
              </a:rPr>
              <a:t> avec les responsables de la pharmacie pour savoir quelles fournitures sont disponibles et dans </a:t>
            </a:r>
            <a:r>
              <a:rPr lang="en-GB" sz="1200" dirty="0" err="1">
                <a:solidFill>
                  <a:prstClr val="black"/>
                </a:solidFill>
                <a:highlight>
                  <a:srgbClr val="FFFF00"/>
                </a:highlight>
              </a:rPr>
              <a:t>quelles</a:t>
            </a:r>
            <a:r>
              <a:rPr lang="en-GB" sz="1200" dirty="0">
                <a:solidFill>
                  <a:prstClr val="black"/>
                </a:solidFill>
                <a:highlight>
                  <a:srgbClr val="FFFF00"/>
                </a:highlight>
              </a:rPr>
              <a:t> </a:t>
            </a:r>
            <a:r>
              <a:rPr lang="en-GB" sz="1200" dirty="0" err="1">
                <a:solidFill>
                  <a:prstClr val="black"/>
                </a:solidFill>
                <a:highlight>
                  <a:srgbClr val="FFFF00"/>
                </a:highlight>
              </a:rPr>
              <a:t>posologies</a:t>
            </a:r>
            <a:r>
              <a:rPr lang="en-GB" sz="1200" dirty="0">
                <a:solidFill>
                  <a:prstClr val="black"/>
                </a:solidFill>
                <a:highlight>
                  <a:srgbClr val="FFFF00"/>
                </a:highlight>
              </a:rPr>
              <a:t>, y compris les kits préemballés.</a:t>
            </a:r>
          </a:p>
          <a:p>
            <a:pPr marL="342900" indent="-342900" algn="l">
              <a:spcBef>
                <a:spcPts val="600"/>
              </a:spcBef>
              <a:spcAft>
                <a:spcPts val="600"/>
              </a:spcAft>
              <a:buFont typeface="Arial" pitchFamily="34" charset="0"/>
              <a:buChar char="•"/>
            </a:pPr>
            <a:r>
              <a:rPr lang="en-GB" sz="1200" dirty="0">
                <a:solidFill>
                  <a:prstClr val="black"/>
                </a:solidFill>
                <a:highlight>
                  <a:srgbClr val="FFFF00"/>
                </a:highlight>
              </a:rPr>
              <a:t>Fournir une liste de contrôle des fournitures aux départements et </a:t>
            </a:r>
            <a:r>
              <a:rPr lang="en-GB" sz="1200" dirty="0" err="1">
                <a:solidFill>
                  <a:prstClr val="black"/>
                </a:solidFill>
                <a:highlight>
                  <a:srgbClr val="FFFF00"/>
                </a:highlight>
              </a:rPr>
              <a:t>établissements</a:t>
            </a:r>
            <a:r>
              <a:rPr lang="en-GB" sz="1200" dirty="0">
                <a:solidFill>
                  <a:prstClr val="black"/>
                </a:solidFill>
                <a:highlight>
                  <a:srgbClr val="FFFF00"/>
                </a:highlight>
              </a:rPr>
              <a:t> concernés.</a:t>
            </a:r>
          </a:p>
          <a:p>
            <a:pPr marL="342900" indent="-342900" algn="l">
              <a:spcBef>
                <a:spcPts val="600"/>
              </a:spcBef>
              <a:spcAft>
                <a:spcPts val="600"/>
              </a:spcAft>
              <a:buFont typeface="Arial" pitchFamily="34" charset="0"/>
              <a:buChar char="•"/>
            </a:pPr>
            <a:r>
              <a:rPr lang="en-GB" sz="1200" dirty="0" err="1">
                <a:solidFill>
                  <a:prstClr val="black"/>
                </a:solidFill>
                <a:highlight>
                  <a:srgbClr val="FFFF00"/>
                </a:highlight>
              </a:rPr>
              <a:t>Confier</a:t>
            </a:r>
            <a:r>
              <a:rPr lang="en-GB" sz="1200" dirty="0">
                <a:solidFill>
                  <a:prstClr val="black"/>
                </a:solidFill>
                <a:highlight>
                  <a:srgbClr val="FFFF00"/>
                </a:highlight>
              </a:rPr>
              <a:t> à un membre du personnel le soin de rassembler toutes les fournitures en un seul endroit et de garder trace de leur utilisation et de leur date de péremption.</a:t>
            </a:r>
          </a:p>
          <a:p>
            <a:pPr marL="342900" indent="-342900" algn="l">
              <a:spcBef>
                <a:spcPts val="600"/>
              </a:spcBef>
              <a:spcAft>
                <a:spcPts val="600"/>
              </a:spcAft>
              <a:buFont typeface="Arial" pitchFamily="34" charset="0"/>
              <a:buChar char="•"/>
            </a:pPr>
            <a:r>
              <a:rPr lang="en-GB" sz="1200" dirty="0">
                <a:solidFill>
                  <a:prstClr val="black"/>
                </a:solidFill>
                <a:highlight>
                  <a:srgbClr val="FFFF00"/>
                </a:highlight>
              </a:rPr>
              <a:t>Tenir à jour tous les outils de travail, les formulaires, les organigrammes, les algorithmes et les </a:t>
            </a:r>
            <a:r>
              <a:rPr lang="en-GB" sz="1200" dirty="0" err="1">
                <a:solidFill>
                  <a:prstClr val="black"/>
                </a:solidFill>
                <a:highlight>
                  <a:srgbClr val="FFFF00"/>
                </a:highlight>
              </a:rPr>
              <a:t>répertoires</a:t>
            </a:r>
            <a:r>
              <a:rPr lang="en-GB" sz="1200" dirty="0">
                <a:solidFill>
                  <a:prstClr val="black"/>
                </a:solidFill>
                <a:highlight>
                  <a:srgbClr val="FFFF00"/>
                </a:highlight>
              </a:rPr>
              <a:t> de référencement.</a:t>
            </a:r>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18</a:t>
            </a:fld>
            <a:endParaRPr lang="de-DE"/>
          </a:p>
        </p:txBody>
      </p:sp>
    </p:spTree>
    <p:extLst>
      <p:ext uri="{BB962C8B-B14F-4D97-AF65-F5344CB8AC3E}">
        <p14:creationId xmlns:p14="http://schemas.microsoft.com/office/powerpoint/2010/main" val="3447625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Si possible, formez des groupes de </a:t>
            </a:r>
            <a:r>
              <a:rPr lang="en-US" sz="1200" kern="1200" dirty="0">
                <a:solidFill>
                  <a:schemeClr val="tx1"/>
                </a:solidFill>
                <a:latin typeface="+mn-lt"/>
                <a:ea typeface="+mn-ea"/>
                <a:cs typeface="+mn-cs"/>
              </a:rPr>
              <a:t>participants provenant du même établissement </a:t>
            </a:r>
            <a:r>
              <a:rPr lang="en-US" sz="1200" kern="1200" dirty="0" err="1">
                <a:solidFill>
                  <a:schemeClr val="tx1"/>
                </a:solidFill>
                <a:latin typeface="+mn-lt"/>
                <a:ea typeface="+mn-ea"/>
                <a:cs typeface="+mn-cs"/>
              </a:rPr>
              <a:t>ou</a:t>
            </a:r>
            <a:r>
              <a:rPr lang="en-US" sz="1200" kern="1200" dirty="0">
                <a:solidFill>
                  <a:schemeClr val="tx1"/>
                </a:solidFill>
                <a:latin typeface="+mn-lt"/>
                <a:ea typeface="+mn-ea"/>
                <a:cs typeface="+mn-cs"/>
              </a:rPr>
              <a:t> du </a:t>
            </a:r>
            <a:r>
              <a:rPr lang="en-US" sz="1200" kern="1200" dirty="0" err="1">
                <a:solidFill>
                  <a:schemeClr val="tx1"/>
                </a:solidFill>
                <a:latin typeface="+mn-lt"/>
                <a:ea typeface="+mn-ea"/>
                <a:cs typeface="+mn-cs"/>
              </a:rPr>
              <a:t>même</a:t>
            </a:r>
            <a:r>
              <a:rPr lang="en-US" sz="1200" kern="1200" dirty="0">
                <a:solidFill>
                  <a:schemeClr val="tx1"/>
                </a:solidFill>
                <a:latin typeface="+mn-lt"/>
                <a:ea typeface="+mn-ea"/>
                <a:cs typeface="+mn-cs"/>
              </a:rPr>
              <a:t> service/département, afin qu'ils puissent appliquer cet exercice à leur environnement.</a:t>
            </a:r>
          </a:p>
          <a:p>
            <a:endParaRPr lang="en-US"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20</a:t>
            </a:fld>
            <a:endParaRPr lang="de-DE"/>
          </a:p>
        </p:txBody>
      </p:sp>
    </p:spTree>
    <p:extLst>
      <p:ext uri="{BB962C8B-B14F-4D97-AF65-F5344CB8AC3E}">
        <p14:creationId xmlns:p14="http://schemas.microsoft.com/office/powerpoint/2010/main" val="155372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endParaRPr lang="de-DE" dirty="0"/>
          </a:p>
        </p:txBody>
      </p:sp>
      <p:sp>
        <p:nvSpPr>
          <p:cNvPr id="5" name="Espace réservé du numéro de diapositive 4"/>
          <p:cNvSpPr>
            <a:spLocks noGrp="1"/>
          </p:cNvSpPr>
          <p:nvPr>
            <p:ph type="sldNum" sz="quarter" idx="5"/>
          </p:nvPr>
        </p:nvSpPr>
        <p:spPr/>
        <p:txBody>
          <a:bodyPr/>
          <a:lstStyle/>
          <a:p>
            <a:fld id="{982D55F8-74B9-B944-BD48-CDD90851A098}" type="slidenum">
              <a:rPr lang="de-DE" smtClean="0"/>
              <a:t>3</a:t>
            </a:fld>
            <a:endParaRPr lang="de-DE" dirty="0"/>
          </a:p>
        </p:txBody>
      </p:sp>
    </p:spTree>
    <p:extLst>
      <p:ext uri="{BB962C8B-B14F-4D97-AF65-F5344CB8AC3E}">
        <p14:creationId xmlns:p14="http://schemas.microsoft.com/office/powerpoint/2010/main" val="4053389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Cette session aborde le contenu du chapitre 5, qui se trouve </a:t>
            </a:r>
            <a:r>
              <a:rPr lang="en-US" sz="1200" baseline="0" dirty="0">
                <a:solidFill>
                  <a:schemeClr val="tx1"/>
                </a:solidFill>
              </a:rPr>
              <a:t>dans la partie 2 du manuel à l’intention des gestionnaires.</a:t>
            </a:r>
            <a:endParaRPr lang="en-US" sz="1200" dirty="0">
              <a:solidFill>
                <a:schemeClr val="tx1"/>
              </a:solidFill>
            </a:endParaRPr>
          </a:p>
          <a:p>
            <a:endParaRPr lang="en-US" dirty="0"/>
          </a:p>
        </p:txBody>
      </p:sp>
      <p:sp>
        <p:nvSpPr>
          <p:cNvPr id="4" name="Footer Placeholder 3"/>
          <p:cNvSpPr>
            <a:spLocks noGrp="1"/>
          </p:cNvSpPr>
          <p:nvPr>
            <p:ph type="ftr" sz="quarter" idx="4"/>
          </p:nvPr>
        </p:nvSpPr>
        <p:spPr/>
        <p:txBody>
          <a:bodyPr/>
          <a:lstStyle/>
          <a:p>
            <a:endParaRPr lang="de-DE" dirty="0"/>
          </a:p>
        </p:txBody>
      </p:sp>
      <p:sp>
        <p:nvSpPr>
          <p:cNvPr id="5" name="Slide Number Placeholder 4"/>
          <p:cNvSpPr>
            <a:spLocks noGrp="1"/>
          </p:cNvSpPr>
          <p:nvPr>
            <p:ph type="sldNum" sz="quarter" idx="5"/>
          </p:nvPr>
        </p:nvSpPr>
        <p:spPr/>
        <p:txBody>
          <a:bodyPr/>
          <a:lstStyle/>
          <a:p>
            <a:fld id="{982D55F8-74B9-B944-BD48-CDD90851A098}" type="slidenum">
              <a:rPr lang="de-DE" smtClean="0"/>
              <a:t>4</a:t>
            </a:fld>
            <a:endParaRPr lang="de-DE" dirty="0"/>
          </a:p>
        </p:txBody>
      </p:sp>
    </p:spTree>
    <p:extLst>
      <p:ext uri="{BB962C8B-B14F-4D97-AF65-F5344CB8AC3E}">
        <p14:creationId xmlns:p14="http://schemas.microsoft.com/office/powerpoint/2010/main" val="4286351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 chapitre 5 aborde deux domaines :</a:t>
            </a:r>
          </a:p>
          <a:p>
            <a:pPr lvl="1" algn="l">
              <a:spcBef>
                <a:spcPts val="1200"/>
              </a:spcBef>
              <a:spcAft>
                <a:spcPts val="600"/>
              </a:spcAft>
              <a:buFont typeface="Arial" pitchFamily="34" charset="0"/>
              <a:buChar char="•"/>
            </a:pPr>
            <a:r>
              <a:rPr lang="en-US" sz="3000" dirty="0">
                <a:solidFill>
                  <a:schemeClr val="tx1"/>
                </a:solidFill>
              </a:rPr>
              <a:t> équiper les établissements de santé pour garantir la confidentialité</a:t>
            </a:r>
          </a:p>
          <a:p>
            <a:pPr lvl="1" algn="l">
              <a:spcBef>
                <a:spcPts val="1200"/>
              </a:spcBef>
              <a:spcAft>
                <a:spcPts val="600"/>
              </a:spcAft>
              <a:buFont typeface="Arial" pitchFamily="34" charset="0"/>
              <a:buChar char="•"/>
            </a:pPr>
            <a:r>
              <a:rPr lang="en-US" sz="3000" dirty="0">
                <a:solidFill>
                  <a:schemeClr val="tx1"/>
                </a:solidFill>
              </a:rPr>
              <a:t> </a:t>
            </a:r>
            <a:r>
              <a:rPr lang="en-US" sz="3000" dirty="0" err="1">
                <a:solidFill>
                  <a:schemeClr val="tx1"/>
                </a:solidFill>
              </a:rPr>
              <a:t>fournir</a:t>
            </a:r>
            <a:r>
              <a:rPr lang="en-US" sz="3000" dirty="0">
                <a:solidFill>
                  <a:schemeClr val="tx1"/>
                </a:solidFill>
              </a:rPr>
              <a:t> le matériel</a:t>
            </a:r>
            <a:r>
              <a:rPr lang="en-US" sz="3000" baseline="0" dirty="0">
                <a:solidFill>
                  <a:schemeClr val="tx1"/>
                </a:solidFill>
              </a:rPr>
              <a:t>, les médicaments et les </a:t>
            </a:r>
            <a:r>
              <a:rPr lang="en-US" sz="3000" baseline="0" dirty="0" err="1">
                <a:solidFill>
                  <a:schemeClr val="tx1"/>
                </a:solidFill>
              </a:rPr>
              <a:t>fournitures</a:t>
            </a:r>
            <a:r>
              <a:rPr lang="en-US" sz="3000" baseline="0" dirty="0">
                <a:solidFill>
                  <a:schemeClr val="tx1"/>
                </a:solidFill>
              </a:rPr>
              <a:t> </a:t>
            </a:r>
            <a:r>
              <a:rPr lang="en-US" sz="3000" dirty="0">
                <a:solidFill>
                  <a:schemeClr val="tx1"/>
                </a:solidFill>
              </a:rPr>
              <a:t>nécessaires</a:t>
            </a:r>
            <a:r>
              <a:rPr lang="en-US" sz="3000" baseline="0" dirty="0">
                <a:solidFill>
                  <a:schemeClr val="tx1"/>
                </a:solidFill>
              </a:rPr>
              <a:t>.</a:t>
            </a:r>
            <a:endParaRPr lang="en-US" sz="3000" dirty="0">
              <a:solidFill>
                <a:schemeClr val="tx1"/>
              </a:solidFill>
            </a:endParaRPr>
          </a:p>
          <a:p>
            <a:pPr lvl="1" algn="l">
              <a:spcBef>
                <a:spcPts val="1200"/>
              </a:spcBef>
              <a:spcAft>
                <a:spcPts val="600"/>
              </a:spcAft>
            </a:pPr>
            <a:endParaRPr lang="en-US" sz="3000" kern="1200" dirty="0">
              <a:solidFill>
                <a:schemeClr val="tx1"/>
              </a:solidFill>
              <a:effectLst/>
              <a:latin typeface="+mn-lt"/>
              <a:ea typeface="+mn-ea"/>
              <a:cs typeface="+mn-cs"/>
            </a:endParaRPr>
          </a:p>
          <a:p>
            <a:pPr lvl="0" algn="l">
              <a:spcBef>
                <a:spcPts val="1200"/>
              </a:spcBef>
              <a:spcAft>
                <a:spcPts val="600"/>
              </a:spcAft>
            </a:pPr>
            <a:r>
              <a:rPr lang="en-US" sz="1200" kern="1200" dirty="0">
                <a:solidFill>
                  <a:schemeClr val="tx1"/>
                </a:solidFill>
                <a:effectLst/>
                <a:latin typeface="+mn-lt"/>
                <a:ea typeface="+mn-ea"/>
                <a:cs typeface="+mn-cs"/>
              </a:rPr>
              <a:t>Dans le premier de deux exercices participatifs, </a:t>
            </a:r>
            <a:r>
              <a:rPr lang="en-GB" sz="1200" kern="1200" dirty="0">
                <a:solidFill>
                  <a:schemeClr val="tx1"/>
                </a:solidFill>
                <a:effectLst/>
                <a:latin typeface="+mn-lt"/>
                <a:ea typeface="+mn-ea"/>
                <a:cs typeface="+mn-cs"/>
              </a:rPr>
              <a:t>nous verrons où et comment la vie privée et la confidentialité dans l'établissement peuvent </a:t>
            </a:r>
            <a:r>
              <a:rPr lang="en-GB" sz="1200" kern="1200" dirty="0" err="1">
                <a:solidFill>
                  <a:schemeClr val="tx1"/>
                </a:solidFill>
                <a:effectLst/>
                <a:latin typeface="+mn-lt"/>
                <a:ea typeface="+mn-ea"/>
                <a:cs typeface="+mn-cs"/>
              </a:rPr>
              <a:t>être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bafoués</a:t>
            </a:r>
            <a:r>
              <a:rPr lang="en-GB" sz="1200" kern="1200" dirty="0">
                <a:solidFill>
                  <a:schemeClr val="tx1"/>
                </a:solidFill>
                <a:effectLst/>
                <a:latin typeface="+mn-lt"/>
                <a:ea typeface="+mn-ea"/>
                <a:cs typeface="+mn-cs"/>
              </a:rPr>
              <a:t> et nous examinerons comment y remédier. </a:t>
            </a:r>
          </a:p>
          <a:p>
            <a:pPr lvl="0" algn="l">
              <a:spcBef>
                <a:spcPts val="1200"/>
              </a:spcBef>
              <a:spcAft>
                <a:spcPts val="600"/>
              </a:spcAft>
            </a:pPr>
            <a:r>
              <a:rPr lang="en-GB" sz="1200" kern="1200" dirty="0">
                <a:solidFill>
                  <a:schemeClr val="tx1"/>
                </a:solidFill>
                <a:effectLst/>
                <a:latin typeface="+mn-lt"/>
                <a:ea typeface="+mn-ea"/>
                <a:cs typeface="+mn-cs"/>
              </a:rPr>
              <a:t>Dans le deuxième </a:t>
            </a:r>
            <a:r>
              <a:rPr lang="en-GB" sz="1200" kern="1200" baseline="0" dirty="0">
                <a:solidFill>
                  <a:schemeClr val="tx1"/>
                </a:solidFill>
                <a:effectLst/>
                <a:latin typeface="+mn-lt"/>
                <a:ea typeface="+mn-ea"/>
                <a:cs typeface="+mn-cs"/>
              </a:rPr>
              <a:t>exercice, </a:t>
            </a:r>
            <a:r>
              <a:rPr lang="en-GB" sz="1200" kern="1200" dirty="0">
                <a:solidFill>
                  <a:schemeClr val="tx1"/>
                </a:solidFill>
                <a:effectLst/>
                <a:latin typeface="+mn-lt"/>
                <a:ea typeface="+mn-ea"/>
                <a:cs typeface="+mn-cs"/>
              </a:rPr>
              <a:t>nous examinerons la liste des médicaments, des fournitures et du matériel </a:t>
            </a:r>
            <a:r>
              <a:rPr lang="en-GB" sz="1200" kern="1200" dirty="0" err="1">
                <a:solidFill>
                  <a:schemeClr val="tx1"/>
                </a:solidFill>
                <a:effectLst/>
                <a:latin typeface="+mn-lt"/>
                <a:ea typeface="+mn-ea"/>
                <a:cs typeface="+mn-cs"/>
              </a:rPr>
              <a:t>nécessaires</a:t>
            </a:r>
            <a:r>
              <a:rPr lang="en-GB" sz="1200" kern="1200" dirty="0">
                <a:solidFill>
                  <a:schemeClr val="tx1"/>
                </a:solidFill>
                <a:effectLst/>
                <a:latin typeface="+mn-lt"/>
                <a:ea typeface="+mn-ea"/>
                <a:cs typeface="+mn-cs"/>
              </a:rPr>
              <a:t> pour évaluer ce qui est déjà disponible dans l'établissement et ce qui doit être acheté. </a:t>
            </a:r>
            <a:endParaRPr lang="en-US" sz="3000" dirty="0">
              <a:solidFill>
                <a:schemeClr val="tx1"/>
              </a:solidFill>
            </a:endParaRPr>
          </a:p>
          <a:p>
            <a:pPr lvl="0" algn="l">
              <a:spcBef>
                <a:spcPts val="1200"/>
              </a:spcBef>
              <a:spcAft>
                <a:spcPts val="600"/>
              </a:spcAft>
            </a:pPr>
            <a:endParaRPr lang="en-US" sz="3000" dirty="0">
              <a:solidFill>
                <a:schemeClr val="tx1"/>
              </a:solidFill>
            </a:endParaRPr>
          </a:p>
          <a:p>
            <a:endParaRPr lang="en-US"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5</a:t>
            </a:fld>
            <a:endParaRPr lang="de-DE"/>
          </a:p>
        </p:txBody>
      </p:sp>
    </p:spTree>
    <p:extLst>
      <p:ext uri="{BB962C8B-B14F-4D97-AF65-F5344CB8AC3E}">
        <p14:creationId xmlns:p14="http://schemas.microsoft.com/office/powerpoint/2010/main" val="474772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lgn="l" defTabSz="914400" rtl="0" eaLnBrk="1" latinLnBrk="0" hangingPunct="1">
              <a:spcBef>
                <a:spcPts val="1200"/>
              </a:spcBef>
              <a:spcAft>
                <a:spcPts val="600"/>
              </a:spcAft>
            </a:pPr>
            <a:r>
              <a:rPr lang="en-US" sz="1200" kern="1200" dirty="0">
                <a:solidFill>
                  <a:schemeClr val="tx1"/>
                </a:solidFill>
                <a:effectLst/>
                <a:latin typeface="+mn-lt"/>
                <a:ea typeface="+mn-ea"/>
                <a:cs typeface="+mn-cs"/>
              </a:rPr>
              <a:t>Disposer d’un espace privé est l'une des 6 </a:t>
            </a:r>
            <a:r>
              <a:rPr lang="en-US" sz="1200" kern="1200" dirty="0" err="1">
                <a:solidFill>
                  <a:schemeClr val="tx1"/>
                </a:solidFill>
                <a:effectLst/>
                <a:latin typeface="+mn-lt"/>
                <a:ea typeface="+mn-ea"/>
                <a:cs typeface="+mn-cs"/>
              </a:rPr>
              <a:t>mesures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minimales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auxquelles</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système</a:t>
            </a:r>
            <a:r>
              <a:rPr lang="en-US" sz="1200" kern="1200" dirty="0">
                <a:solidFill>
                  <a:schemeClr val="tx1"/>
                </a:solidFill>
                <a:effectLst/>
                <a:latin typeface="+mn-lt"/>
                <a:ea typeface="+mn-ea"/>
                <a:cs typeface="+mn-cs"/>
              </a:rPr>
              <a:t> doit se conformer pour prendre en charge la violence à </a:t>
            </a:r>
            <a:r>
              <a:rPr lang="en-US" sz="1200" kern="1200" dirty="0" err="1">
                <a:solidFill>
                  <a:schemeClr val="tx1"/>
                </a:solidFill>
                <a:effectLst/>
                <a:latin typeface="+mn-lt"/>
                <a:ea typeface="+mn-ea"/>
                <a:cs typeface="+mn-cs"/>
              </a:rPr>
              <a:t>l’égard</a:t>
            </a:r>
            <a:r>
              <a:rPr lang="en-US" sz="1200" kern="1200" dirty="0">
                <a:solidFill>
                  <a:schemeClr val="tx1"/>
                </a:solidFill>
                <a:effectLst/>
                <a:latin typeface="+mn-lt"/>
                <a:ea typeface="+mn-ea"/>
                <a:cs typeface="+mn-cs"/>
              </a:rPr>
              <a:t> des femmes. Nous y revenons maintenant pour passer en revue les moyens par lesquels vous pouvez contribuer à créer un espace sûr, privé et confidentiel où les survivantes peuvent parler librement avec les prestataires de soins de santé. </a:t>
            </a:r>
          </a:p>
          <a:p>
            <a:pPr marL="0" lvl="0" algn="l" defTabSz="914400" rtl="0" eaLnBrk="1" latinLnBrk="0" hangingPunct="1">
              <a:spcBef>
                <a:spcPts val="1200"/>
              </a:spcBef>
              <a:spcAft>
                <a:spcPts val="600"/>
              </a:spcAft>
            </a:pPr>
            <a:endParaRPr lang="en-US" sz="1200" kern="1200" dirty="0">
              <a:solidFill>
                <a:schemeClr val="tx1"/>
              </a:solidFill>
              <a:effectLst/>
              <a:latin typeface="+mn-lt"/>
              <a:ea typeface="+mn-ea"/>
              <a:cs typeface="+mn-cs"/>
            </a:endParaRPr>
          </a:p>
          <a:p>
            <a:pPr marL="0" lvl="0" algn="l" defTabSz="914400" rtl="0" eaLnBrk="1" latinLnBrk="0" hangingPunct="1">
              <a:spcBef>
                <a:spcPts val="1200"/>
              </a:spcBef>
              <a:spcAft>
                <a:spcPts val="600"/>
              </a:spcAft>
            </a:pPr>
            <a:r>
              <a:rPr lang="en-US" sz="1200" kern="1200" dirty="0">
                <a:solidFill>
                  <a:schemeClr val="tx1"/>
                </a:solidFill>
                <a:effectLst/>
                <a:latin typeface="+mn-lt"/>
                <a:ea typeface="+mn-ea"/>
                <a:cs typeface="+mn-cs"/>
              </a:rPr>
              <a:t>Les gestionnaires à tous les niveaux ont un rôle à jouer. En tant que </a:t>
            </a:r>
            <a:r>
              <a:rPr lang="en-US" sz="1200" kern="1200" dirty="0" err="1">
                <a:solidFill>
                  <a:schemeClr val="tx1"/>
                </a:solidFill>
                <a:effectLst/>
                <a:latin typeface="+mn-lt"/>
                <a:ea typeface="+mn-ea"/>
                <a:cs typeface="+mn-cs"/>
              </a:rPr>
              <a:t>gestionnaire</a:t>
            </a:r>
            <a:r>
              <a:rPr lang="en-US" sz="1200" kern="1200" dirty="0">
                <a:solidFill>
                  <a:schemeClr val="tx1"/>
                </a:solidFill>
                <a:effectLst/>
                <a:latin typeface="+mn-lt"/>
                <a:ea typeface="+mn-ea"/>
                <a:cs typeface="+mn-cs"/>
              </a:rPr>
              <a:t> de structures de </a:t>
            </a:r>
            <a:r>
              <a:rPr lang="en-US" sz="1200" kern="1200" dirty="0" err="1">
                <a:solidFill>
                  <a:schemeClr val="tx1"/>
                </a:solidFill>
                <a:effectLst/>
                <a:latin typeface="+mn-lt"/>
                <a:ea typeface="+mn-ea"/>
                <a:cs typeface="+mn-cs"/>
              </a:rPr>
              <a:t>soins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pouvez :</a:t>
            </a:r>
          </a:p>
          <a:p>
            <a:pPr marL="0" marR="0" lvl="0" indent="-1714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200" kern="1200" dirty="0" err="1">
                <a:solidFill>
                  <a:schemeClr val="tx1"/>
                </a:solidFill>
                <a:effectLst/>
                <a:latin typeface="+mn-lt"/>
                <a:ea typeface="+mn-ea"/>
                <a:cs typeface="+mn-cs"/>
              </a:rPr>
              <a:t>Désigner</a:t>
            </a:r>
            <a:r>
              <a:rPr lang="en-US" sz="1200" kern="1200" dirty="0">
                <a:solidFill>
                  <a:schemeClr val="tx1"/>
                </a:solidFill>
                <a:effectLst/>
                <a:latin typeface="+mn-lt"/>
                <a:ea typeface="+mn-ea"/>
                <a:cs typeface="+mn-cs"/>
              </a:rPr>
              <a:t> un espace calme et privé (idéalement près des toilettes) pour l'examen et la consultation.</a:t>
            </a:r>
          </a:p>
          <a:p>
            <a:pPr marL="0" marR="0" lvl="0" indent="-1714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Demander au personnel de privilégier l'utilisation des espaces privés pour les examens et les consultations des femmes survivantes de violence, sans étiqueter les pièces comme telles. </a:t>
            </a:r>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6</a:t>
            </a:fld>
            <a:endParaRPr lang="de-DE"/>
          </a:p>
        </p:txBody>
      </p:sp>
    </p:spTree>
    <p:extLst>
      <p:ext uri="{BB962C8B-B14F-4D97-AF65-F5344CB8AC3E}">
        <p14:creationId xmlns:p14="http://schemas.microsoft.com/office/powerpoint/2010/main" val="3595729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lgn="l" defTabSz="914400" rtl="0" eaLnBrk="1" latinLnBrk="0" hangingPunct="1">
              <a:spcBef>
                <a:spcPts val="1200"/>
              </a:spcBef>
              <a:spcAft>
                <a:spcPts val="600"/>
              </a:spcAft>
            </a:pPr>
            <a:r>
              <a:rPr lang="en-US" sz="1200" kern="1200" dirty="0">
                <a:solidFill>
                  <a:schemeClr val="tx1"/>
                </a:solidFill>
                <a:effectLst/>
                <a:latin typeface="+mn-lt"/>
                <a:ea typeface="+mn-ea"/>
                <a:cs typeface="+mn-cs"/>
              </a:rPr>
              <a:t>En tant que décideur au niveau du district, de la région ou du pays, vous pouvez :</a:t>
            </a:r>
          </a:p>
          <a:p>
            <a:endParaRPr lang="en-US" dirty="0">
              <a:highlight>
                <a:srgbClr val="FFFF00"/>
              </a:highlight>
            </a:endParaRPr>
          </a:p>
          <a:p>
            <a:pPr marL="0" marR="0" lvl="0" indent="-1714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Dresser la carte des structures de </a:t>
            </a:r>
            <a:r>
              <a:rPr lang="en-US" sz="1200" kern="1200" dirty="0" err="1">
                <a:solidFill>
                  <a:schemeClr val="tx1"/>
                </a:solidFill>
                <a:effectLst/>
                <a:latin typeface="+mn-lt"/>
                <a:ea typeface="+mn-ea"/>
                <a:cs typeface="+mn-cs"/>
              </a:rPr>
              <a:t>soins</a:t>
            </a:r>
            <a:r>
              <a:rPr lang="en-US" sz="1200" kern="1200" dirty="0">
                <a:solidFill>
                  <a:schemeClr val="tx1"/>
                </a:solidFill>
                <a:effectLst/>
                <a:latin typeface="+mn-lt"/>
                <a:ea typeface="+mn-ea"/>
                <a:cs typeface="+mn-cs"/>
              </a:rPr>
              <a:t> de votre district, de votre région ou de votre pays qui disposent des infrastructures nécessaires et de </a:t>
            </a:r>
            <a:r>
              <a:rPr lang="en-US" sz="1200" kern="1200" dirty="0" err="1">
                <a:solidFill>
                  <a:schemeClr val="tx1"/>
                </a:solidFill>
                <a:effectLst/>
                <a:latin typeface="+mn-lt"/>
                <a:ea typeface="+mn-ea"/>
                <a:cs typeface="+mn-cs"/>
              </a:rPr>
              <a:t>ceux</a:t>
            </a:r>
            <a:r>
              <a:rPr lang="en-US" sz="1200" kern="1200" dirty="0">
                <a:solidFill>
                  <a:schemeClr val="tx1"/>
                </a:solidFill>
                <a:effectLst/>
                <a:latin typeface="+mn-lt"/>
                <a:ea typeface="+mn-ea"/>
                <a:cs typeface="+mn-cs"/>
              </a:rPr>
              <a:t> qui doivent </a:t>
            </a:r>
            <a:r>
              <a:rPr lang="en-US" sz="1200" kern="1200" dirty="0" err="1">
                <a:solidFill>
                  <a:schemeClr val="tx1"/>
                </a:solidFill>
                <a:effectLst/>
                <a:latin typeface="+mn-lt"/>
                <a:ea typeface="+mn-ea"/>
                <a:cs typeface="+mn-cs"/>
              </a:rPr>
              <a:t>être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améliorés</a:t>
            </a:r>
            <a:r>
              <a:rPr lang="en-US" sz="1200" kern="1200" dirty="0">
                <a:solidFill>
                  <a:schemeClr val="tx1"/>
                </a:solidFill>
                <a:effectLst/>
                <a:latin typeface="+mn-lt"/>
                <a:ea typeface="+mn-ea"/>
                <a:cs typeface="+mn-cs"/>
              </a:rPr>
              <a:t> pour créer un espace privé. </a:t>
            </a:r>
          </a:p>
          <a:p>
            <a:pPr marL="0" marR="0" lvl="0" indent="-1714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Identifier les lieux qui peuvent </a:t>
            </a:r>
            <a:r>
              <a:rPr lang="en-US" sz="1200" kern="1200" dirty="0" err="1">
                <a:solidFill>
                  <a:schemeClr val="tx1"/>
                </a:solidFill>
                <a:effectLst/>
                <a:latin typeface="+mn-lt"/>
                <a:ea typeface="+mn-ea"/>
                <a:cs typeface="+mn-cs"/>
              </a:rPr>
              <a:t>fournir</a:t>
            </a:r>
            <a:r>
              <a:rPr lang="en-US" sz="1200" kern="1200" dirty="0">
                <a:solidFill>
                  <a:schemeClr val="tx1"/>
                </a:solidFill>
                <a:effectLst/>
                <a:latin typeface="+mn-lt"/>
                <a:ea typeface="+mn-ea"/>
                <a:cs typeface="+mn-cs"/>
              </a:rPr>
              <a:t> des services jour et nuit, en particulier aux survivantes </a:t>
            </a:r>
            <a:r>
              <a:rPr lang="en-US" sz="1200" kern="1200" dirty="0" err="1">
                <a:solidFill>
                  <a:schemeClr val="tx1"/>
                </a:solidFill>
                <a:effectLst/>
                <a:latin typeface="+mn-lt"/>
                <a:ea typeface="+mn-ea"/>
                <a:cs typeface="+mn-cs"/>
              </a:rPr>
              <a:t>d'agression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sexuelle</a:t>
            </a:r>
            <a:r>
              <a:rPr lang="en-US" sz="1200" kern="1200" dirty="0">
                <a:solidFill>
                  <a:schemeClr val="tx1"/>
                </a:solidFill>
                <a:effectLst/>
                <a:latin typeface="+mn-lt"/>
                <a:ea typeface="+mn-ea"/>
                <a:cs typeface="+mn-cs"/>
              </a:rPr>
              <a:t>.</a:t>
            </a:r>
          </a:p>
          <a:p>
            <a:pPr marL="0" marR="0" lvl="0" indent="-17145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Allouer des budgets suffisants pour améliorer les infrastructures et le matériel- par exemple, pour créer un espace d'examen et de consultation privé dans les établissements existants et prévus et pour </a:t>
            </a:r>
            <a:r>
              <a:rPr lang="en-US" sz="1200" kern="1200" dirty="0" err="1">
                <a:solidFill>
                  <a:schemeClr val="tx1"/>
                </a:solidFill>
                <a:effectLst/>
                <a:latin typeface="+mn-lt"/>
                <a:ea typeface="+mn-ea"/>
                <a:cs typeface="+mn-cs"/>
              </a:rPr>
              <a:t>acheter</a:t>
            </a:r>
            <a:r>
              <a:rPr lang="en-US" sz="1200" kern="1200" dirty="0">
                <a:solidFill>
                  <a:schemeClr val="tx1"/>
                </a:solidFill>
                <a:effectLst/>
                <a:latin typeface="+mn-lt"/>
                <a:ea typeface="+mn-ea"/>
                <a:cs typeface="+mn-cs"/>
              </a:rPr>
              <a:t> le matériel, les </a:t>
            </a:r>
            <a:r>
              <a:rPr lang="en-US" sz="1200" kern="1200" dirty="0" err="1">
                <a:solidFill>
                  <a:schemeClr val="tx1"/>
                </a:solidFill>
                <a:effectLst/>
                <a:latin typeface="+mn-lt"/>
                <a:ea typeface="+mn-ea"/>
                <a:cs typeface="+mn-cs"/>
              </a:rPr>
              <a:t>fournitures</a:t>
            </a:r>
            <a:r>
              <a:rPr lang="en-US" sz="1200" kern="1200" dirty="0">
                <a:solidFill>
                  <a:schemeClr val="tx1"/>
                </a:solidFill>
                <a:effectLst/>
                <a:latin typeface="+mn-lt"/>
                <a:ea typeface="+mn-ea"/>
                <a:cs typeface="+mn-cs"/>
              </a:rPr>
              <a:t> et les médicaments nécessaires pour prendre en charge la violence à l'égard des femmes.</a:t>
            </a:r>
            <a:endParaRPr lang="en-US" sz="1200" dirty="0">
              <a:solidFill>
                <a:schemeClr val="tx1"/>
              </a:solidFill>
              <a:highlight>
                <a:srgbClr val="FFFF00"/>
              </a:highlight>
            </a:endParaRPr>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7</a:t>
            </a:fld>
            <a:endParaRPr lang="de-DE"/>
          </a:p>
        </p:txBody>
      </p:sp>
    </p:spTree>
    <p:extLst>
      <p:ext uri="{BB962C8B-B14F-4D97-AF65-F5344CB8AC3E}">
        <p14:creationId xmlns:p14="http://schemas.microsoft.com/office/powerpoint/2010/main" val="2684892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Pour vous aider à envisager les besoins en infrastructure, vous pouvez utiliser </a:t>
            </a:r>
            <a:r>
              <a:rPr lang="en-GB" sz="1200" kern="1200" dirty="0" err="1">
                <a:solidFill>
                  <a:schemeClr val="tx1"/>
                </a:solidFill>
                <a:effectLst/>
                <a:latin typeface="+mn-lt"/>
                <a:ea typeface="+mn-ea"/>
                <a:cs typeface="+mn-cs"/>
              </a:rPr>
              <a:t>l’outil</a:t>
            </a:r>
            <a:r>
              <a:rPr lang="en-GB" sz="1200" kern="1200" dirty="0">
                <a:solidFill>
                  <a:schemeClr val="tx1"/>
                </a:solidFill>
                <a:effectLst/>
                <a:latin typeface="+mn-lt"/>
                <a:ea typeface="+mn-ea"/>
                <a:cs typeface="+mn-cs"/>
              </a:rPr>
              <a:t> de travail 5.1, tiré du </a:t>
            </a:r>
            <a:r>
              <a:rPr lang="en-GB" sz="1200" kern="1200" dirty="0" err="1">
                <a:solidFill>
                  <a:schemeClr val="tx1"/>
                </a:solidFill>
                <a:effectLst/>
                <a:latin typeface="+mn-lt"/>
                <a:ea typeface="+mn-ea"/>
                <a:cs typeface="+mn-cs"/>
              </a:rPr>
              <a:t>manuel</a:t>
            </a:r>
            <a:r>
              <a:rPr lang="en-GB" sz="1200" kern="1200" dirty="0">
                <a:solidFill>
                  <a:schemeClr val="tx1"/>
                </a:solidFill>
                <a:effectLst/>
                <a:latin typeface="+mn-lt"/>
                <a:ea typeface="+mn-ea"/>
                <a:cs typeface="+mn-cs"/>
              </a:rPr>
              <a:t> à l’intention des gestionnaires de santé, page 53.</a:t>
            </a:r>
          </a:p>
          <a:p>
            <a:endParaRPr lang="en-US"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8</a:t>
            </a:fld>
            <a:endParaRPr lang="de-DE"/>
          </a:p>
        </p:txBody>
      </p:sp>
    </p:spTree>
    <p:extLst>
      <p:ext uri="{BB962C8B-B14F-4D97-AF65-F5344CB8AC3E}">
        <p14:creationId xmlns:p14="http://schemas.microsoft.com/office/powerpoint/2010/main" val="2150688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9</a:t>
            </a:fld>
            <a:endParaRPr lang="de-DE"/>
          </a:p>
        </p:txBody>
      </p:sp>
    </p:spTree>
    <p:extLst>
      <p:ext uri="{BB962C8B-B14F-4D97-AF65-F5344CB8AC3E}">
        <p14:creationId xmlns:p14="http://schemas.microsoft.com/office/powerpoint/2010/main" val="164223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de-DE"/>
          </a:p>
        </p:txBody>
      </p:sp>
      <p:sp>
        <p:nvSpPr>
          <p:cNvPr id="5" name="Slide Number Placeholder 4"/>
          <p:cNvSpPr>
            <a:spLocks noGrp="1"/>
          </p:cNvSpPr>
          <p:nvPr>
            <p:ph type="sldNum" sz="quarter" idx="5"/>
          </p:nvPr>
        </p:nvSpPr>
        <p:spPr/>
        <p:txBody>
          <a:bodyPr/>
          <a:lstStyle/>
          <a:p>
            <a:fld id="{982D55F8-74B9-B944-BD48-CDD90851A098}" type="slidenum">
              <a:rPr lang="de-DE" smtClean="0"/>
              <a:t>10</a:t>
            </a:fld>
            <a:endParaRPr lang="de-DE"/>
          </a:p>
        </p:txBody>
      </p:sp>
    </p:spTree>
    <p:extLst>
      <p:ext uri="{BB962C8B-B14F-4D97-AF65-F5344CB8AC3E}">
        <p14:creationId xmlns:p14="http://schemas.microsoft.com/office/powerpoint/2010/main" val="406605952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38629" y="1648326"/>
            <a:ext cx="4105671" cy="2387600"/>
          </a:xfrm>
        </p:spPr>
        <p:txBody>
          <a:bodyPr anchor="b">
            <a:noAutofit/>
          </a:bodyPr>
          <a:lstStyle>
            <a:lvl1pPr algn="ctr">
              <a:defRPr sz="5000"/>
            </a:lvl1pPr>
          </a:lstStyle>
          <a:p>
            <a:r>
              <a:rPr lang="en-GB" dirty="0"/>
              <a:t>Supplemental session 16 for health managers:</a:t>
            </a:r>
            <a:endParaRPr lang="en-US" dirty="0"/>
          </a:p>
        </p:txBody>
      </p:sp>
      <p:sp>
        <p:nvSpPr>
          <p:cNvPr id="3" name="Subtitle 2"/>
          <p:cNvSpPr>
            <a:spLocks noGrp="1"/>
          </p:cNvSpPr>
          <p:nvPr>
            <p:ph type="subTitle" idx="1" hasCustomPrompt="1"/>
          </p:nvPr>
        </p:nvSpPr>
        <p:spPr>
          <a:xfrm>
            <a:off x="4838630" y="4149945"/>
            <a:ext cx="4105671" cy="1059729"/>
          </a:xfrm>
        </p:spPr>
        <p:txBody>
          <a:bodyPr>
            <a:normAutofit/>
          </a:bodyPr>
          <a:lstStyle>
            <a:lvl1pPr marL="0" indent="0" algn="ctr">
              <a:buNone/>
              <a:defRPr sz="32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Improving infrastructure and ensuring supplies</a:t>
            </a:r>
            <a:endParaRPr lang="en-US"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dirty="0"/>
          </a:p>
        </p:txBody>
      </p:sp>
      <p:pic>
        <p:nvPicPr>
          <p:cNvPr id="13" name="Picture 12" descr="A close up of a logo&#10;&#10;Description automatically generated">
            <a:extLst>
              <a:ext uri="{FF2B5EF4-FFF2-40B4-BE49-F238E27FC236}">
                <a16:creationId xmlns:a16="http://schemas.microsoft.com/office/drawing/2014/main" id="{F86F2F73-BE13-094D-A8C5-BA0477C35207}"/>
              </a:ext>
            </a:extLst>
          </p:cNvPr>
          <p:cNvPicPr>
            <a:picLocks noChangeAspect="1"/>
          </p:cNvPicPr>
          <p:nvPr userDrawn="1"/>
        </p:nvPicPr>
        <p:blipFill rotWithShape="1">
          <a:blip r:embed="rId2">
            <a:alphaModFix amt="59000"/>
            <a:extLst>
              <a:ext uri="{BEBA8EAE-BF5A-486C-A8C5-ECC9F3942E4B}">
                <a14:imgProps xmlns:a14="http://schemas.microsoft.com/office/drawing/2010/main">
                  <a14:imgLayer r:embed="rId3">
                    <a14:imgEffect>
                      <a14:brightnessContrast contrast="45000"/>
                    </a14:imgEffect>
                  </a14:imgLayer>
                </a14:imgProps>
              </a:ext>
            </a:extLst>
          </a:blip>
          <a:srcRect l="3672" t="3524" r="3615" b="13306"/>
          <a:stretch/>
        </p:blipFill>
        <p:spPr>
          <a:xfrm>
            <a:off x="78200" y="76966"/>
            <a:ext cx="4718389" cy="5982716"/>
          </a:xfrm>
          <a:prstGeom prst="rect">
            <a:avLst/>
          </a:prstGeom>
        </p:spPr>
      </p:pic>
    </p:spTree>
    <p:extLst>
      <p:ext uri="{BB962C8B-B14F-4D97-AF65-F5344CB8AC3E}">
        <p14:creationId xmlns:p14="http://schemas.microsoft.com/office/powerpoint/2010/main" val="302258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43054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743007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00530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67468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2D8ED6E9-3817-564D-8B05-0796ED399B7D}" type="slidenum">
              <a:rPr lang="de-DE" smtClean="0"/>
              <a:t>‹#›</a:t>
            </a:fld>
            <a:endParaRPr lang="de-DE"/>
          </a:p>
        </p:txBody>
      </p:sp>
      <p:sp>
        <p:nvSpPr>
          <p:cNvPr id="4" name="Footer Placeholder 4">
            <a:extLst>
              <a:ext uri="{FF2B5EF4-FFF2-40B4-BE49-F238E27FC236}">
                <a16:creationId xmlns:a16="http://schemas.microsoft.com/office/drawing/2014/main" id="{D0097F1B-602D-0756-ADEB-DC9D36A3B05D}"/>
              </a:ext>
            </a:extLst>
          </p:cNvPr>
          <p:cNvSpPr txBox="1">
            <a:spLocks/>
          </p:cNvSpPr>
          <p:nvPr userDrawn="1"/>
        </p:nvSpPr>
        <p:spPr>
          <a:xfrm>
            <a:off x="924270" y="6126121"/>
            <a:ext cx="6923814"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rtl="0"/>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pPr rtl="0"/>
            <a:r>
              <a:rPr lang="en-GB" dirty="0">
                <a:solidFill>
                  <a:srgbClr val="F57D22"/>
                </a:solidFill>
              </a:rPr>
              <a:t>Module 16. </a:t>
            </a:r>
            <a:r>
              <a:rPr lang="en-GB" dirty="0" err="1">
                <a:solidFill>
                  <a:srgbClr val="F57D22"/>
                </a:solidFill>
              </a:rPr>
              <a:t>Améliorer</a:t>
            </a:r>
            <a:r>
              <a:rPr lang="en-GB" dirty="0">
                <a:solidFill>
                  <a:srgbClr val="F57D22"/>
                </a:solidFill>
              </a:rPr>
              <a:t> </a:t>
            </a:r>
            <a:r>
              <a:rPr lang="en-GB" dirty="0" err="1">
                <a:solidFill>
                  <a:srgbClr val="F57D22"/>
                </a:solidFill>
              </a:rPr>
              <a:t>l'infrastructure</a:t>
            </a:r>
            <a:r>
              <a:rPr lang="en-GB" dirty="0">
                <a:solidFill>
                  <a:srgbClr val="F57D22"/>
                </a:solidFill>
              </a:rPr>
              <a:t> et assurer </a:t>
            </a:r>
            <a:r>
              <a:rPr lang="en-GB" dirty="0" err="1">
                <a:solidFill>
                  <a:srgbClr val="F57D22"/>
                </a:solidFill>
              </a:rPr>
              <a:t>l'approvisionnement</a:t>
            </a:r>
            <a:r>
              <a:rPr lang="en-GB" dirty="0">
                <a:solidFill>
                  <a:srgbClr val="F57D22"/>
                </a:solidFill>
              </a:rPr>
              <a:t> </a:t>
            </a:r>
            <a:r>
              <a:rPr lang="en-GB" dirty="0" err="1">
                <a:solidFill>
                  <a:srgbClr val="F57D22"/>
                </a:solidFill>
              </a:rPr>
              <a:t>en</a:t>
            </a:r>
            <a:r>
              <a:rPr lang="en-GB" dirty="0">
                <a:solidFill>
                  <a:srgbClr val="F57D22"/>
                </a:solidFill>
              </a:rPr>
              <a:t> </a:t>
            </a:r>
            <a:r>
              <a:rPr lang="en-GB" dirty="0" err="1">
                <a:solidFill>
                  <a:srgbClr val="F57D22"/>
                </a:solidFill>
              </a:rPr>
              <a:t>fournitures</a:t>
            </a:r>
            <a:r>
              <a:rPr lang="en-GB" dirty="0">
                <a:solidFill>
                  <a:srgbClr val="F57D22"/>
                </a:solidFill>
              </a:rPr>
              <a:t> (</a:t>
            </a:r>
            <a:r>
              <a:rPr lang="en-GB" dirty="0" err="1">
                <a:solidFill>
                  <a:srgbClr val="F57D22"/>
                </a:solidFill>
              </a:rPr>
              <a:t>gestionnaires</a:t>
            </a:r>
            <a:r>
              <a:rPr lang="en-GB" dirty="0">
                <a:solidFill>
                  <a:srgbClr val="F57D22"/>
                </a:solidFill>
              </a:rPr>
              <a:t> de </a:t>
            </a:r>
            <a:r>
              <a:rPr lang="en-GB" dirty="0" err="1">
                <a:solidFill>
                  <a:srgbClr val="F57D22"/>
                </a:solidFill>
              </a:rPr>
              <a:t>santé</a:t>
            </a:r>
            <a:r>
              <a:rPr lang="en-GB" dirty="0">
                <a:solidFill>
                  <a:srgbClr val="F57D22"/>
                </a:solidFill>
              </a:rPr>
              <a:t>)</a:t>
            </a:r>
            <a:endParaRPr lang="fr" sz="1100" dirty="0">
              <a:solidFill>
                <a:srgbClr val="F57D22"/>
              </a:solidFill>
            </a:endParaRPr>
          </a:p>
        </p:txBody>
      </p:sp>
    </p:spTree>
    <p:extLst>
      <p:ext uri="{BB962C8B-B14F-4D97-AF65-F5344CB8AC3E}">
        <p14:creationId xmlns:p14="http://schemas.microsoft.com/office/powerpoint/2010/main" val="274216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lgn="ctr">
              <a:buNone/>
              <a:defRPr sz="3200" b="1">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p:cNvSpPr>
            <a:spLocks noGrp="1"/>
          </p:cNvSpPr>
          <p:nvPr>
            <p:ph type="sldNum" sz="quarter" idx="12"/>
          </p:nvPr>
        </p:nvSpPr>
        <p:spPr>
          <a:xfrm>
            <a:off x="8135007" y="6356351"/>
            <a:ext cx="380342" cy="365125"/>
          </a:xfrm>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0926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Slide Number Placeholder 8"/>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221593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Slide Number Placeholder 4"/>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324010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Slide Number Placeholder 4"/>
          <p:cNvSpPr>
            <a:spLocks noGrp="1"/>
          </p:cNvSpPr>
          <p:nvPr>
            <p:ph type="sldNum" sz="quarter" idx="12"/>
          </p:nvPr>
        </p:nvSpPr>
        <p:spPr/>
        <p:txBody>
          <a:bodyPr/>
          <a:lstStyle/>
          <a:p>
            <a:fld id="{2D8ED6E9-3817-564D-8B05-0796ED399B7D}" type="slidenum">
              <a:rPr lang="de-DE" smtClean="0"/>
              <a:t>‹#›</a:t>
            </a:fld>
            <a:endParaRPr lang="de-DE"/>
          </a:p>
        </p:txBody>
      </p:sp>
      <p:sp>
        <p:nvSpPr>
          <p:cNvPr id="8" name="Content Placeholder 7">
            <a:extLst>
              <a:ext uri="{FF2B5EF4-FFF2-40B4-BE49-F238E27FC236}">
                <a16:creationId xmlns:a16="http://schemas.microsoft.com/office/drawing/2014/main" id="{5B49BB81-0B10-E748-A5ED-5CADE043B0AD}"/>
              </a:ext>
            </a:extLst>
          </p:cNvPr>
          <p:cNvSpPr>
            <a:spLocks noGrp="1"/>
          </p:cNvSpPr>
          <p:nvPr>
            <p:ph sz="quarter" idx="13"/>
          </p:nvPr>
        </p:nvSpPr>
        <p:spPr>
          <a:xfrm>
            <a:off x="628650" y="1933575"/>
            <a:ext cx="7886700" cy="3983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Tree>
    <p:extLst>
      <p:ext uri="{BB962C8B-B14F-4D97-AF65-F5344CB8AC3E}">
        <p14:creationId xmlns:p14="http://schemas.microsoft.com/office/powerpoint/2010/main" val="227219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D8ED6E9-3817-564D-8B05-0796ED399B7D}" type="slidenum">
              <a:rPr lang="de-DE" smtClean="0"/>
              <a:t>‹#›</a:t>
            </a:fld>
            <a:endParaRPr lang="de-DE"/>
          </a:p>
        </p:txBody>
      </p:sp>
      <p:sp>
        <p:nvSpPr>
          <p:cNvPr id="2" name="Footer Placeholder 4">
            <a:extLst>
              <a:ext uri="{FF2B5EF4-FFF2-40B4-BE49-F238E27FC236}">
                <a16:creationId xmlns:a16="http://schemas.microsoft.com/office/drawing/2014/main" id="{89AEE2DC-1903-D0AD-74D0-CFD3B2B4788E}"/>
              </a:ext>
            </a:extLst>
          </p:cNvPr>
          <p:cNvSpPr txBox="1">
            <a:spLocks/>
          </p:cNvSpPr>
          <p:nvPr userDrawn="1"/>
        </p:nvSpPr>
        <p:spPr>
          <a:xfrm>
            <a:off x="924270" y="6126121"/>
            <a:ext cx="6923814"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rtl="0"/>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endParaRPr lang="en-GB" dirty="0"/>
          </a:p>
          <a:p>
            <a:pPr rtl="0"/>
            <a:r>
              <a:rPr lang="en-GB" dirty="0">
                <a:solidFill>
                  <a:srgbClr val="F57D22"/>
                </a:solidFill>
              </a:rPr>
              <a:t>Module 16. </a:t>
            </a:r>
            <a:r>
              <a:rPr lang="en-GB" dirty="0" err="1">
                <a:solidFill>
                  <a:srgbClr val="F57D22"/>
                </a:solidFill>
              </a:rPr>
              <a:t>Améliorer</a:t>
            </a:r>
            <a:r>
              <a:rPr lang="en-GB" dirty="0">
                <a:solidFill>
                  <a:srgbClr val="F57D22"/>
                </a:solidFill>
              </a:rPr>
              <a:t> </a:t>
            </a:r>
            <a:r>
              <a:rPr lang="en-GB" dirty="0" err="1">
                <a:solidFill>
                  <a:srgbClr val="F57D22"/>
                </a:solidFill>
              </a:rPr>
              <a:t>l'infrastructure</a:t>
            </a:r>
            <a:r>
              <a:rPr lang="en-GB" dirty="0">
                <a:solidFill>
                  <a:srgbClr val="F57D22"/>
                </a:solidFill>
              </a:rPr>
              <a:t> et assurer </a:t>
            </a:r>
            <a:r>
              <a:rPr lang="en-GB" dirty="0" err="1">
                <a:solidFill>
                  <a:srgbClr val="F57D22"/>
                </a:solidFill>
              </a:rPr>
              <a:t>l'approvisionnement</a:t>
            </a:r>
            <a:r>
              <a:rPr lang="en-GB" dirty="0">
                <a:solidFill>
                  <a:srgbClr val="F57D22"/>
                </a:solidFill>
              </a:rPr>
              <a:t> </a:t>
            </a:r>
            <a:r>
              <a:rPr lang="en-GB" dirty="0" err="1">
                <a:solidFill>
                  <a:srgbClr val="F57D22"/>
                </a:solidFill>
              </a:rPr>
              <a:t>en</a:t>
            </a:r>
            <a:r>
              <a:rPr lang="en-GB" dirty="0">
                <a:solidFill>
                  <a:srgbClr val="F57D22"/>
                </a:solidFill>
              </a:rPr>
              <a:t> </a:t>
            </a:r>
            <a:r>
              <a:rPr lang="en-GB" dirty="0" err="1">
                <a:solidFill>
                  <a:srgbClr val="F57D22"/>
                </a:solidFill>
              </a:rPr>
              <a:t>fournitures</a:t>
            </a:r>
            <a:r>
              <a:rPr lang="en-GB" dirty="0">
                <a:solidFill>
                  <a:srgbClr val="F57D22"/>
                </a:solidFill>
              </a:rPr>
              <a:t> (</a:t>
            </a:r>
            <a:r>
              <a:rPr lang="en-GB" dirty="0" err="1">
                <a:solidFill>
                  <a:srgbClr val="F57D22"/>
                </a:solidFill>
              </a:rPr>
              <a:t>gestionnaires</a:t>
            </a:r>
            <a:r>
              <a:rPr lang="en-GB" dirty="0">
                <a:solidFill>
                  <a:srgbClr val="F57D22"/>
                </a:solidFill>
              </a:rPr>
              <a:t> de </a:t>
            </a:r>
            <a:r>
              <a:rPr lang="en-GB" dirty="0" err="1">
                <a:solidFill>
                  <a:srgbClr val="F57D22"/>
                </a:solidFill>
              </a:rPr>
              <a:t>santé</a:t>
            </a:r>
            <a:r>
              <a:rPr lang="en-GB" dirty="0">
                <a:solidFill>
                  <a:srgbClr val="F57D22"/>
                </a:solidFill>
              </a:rPr>
              <a:t>)</a:t>
            </a:r>
            <a:endParaRPr lang="fr" sz="1100" dirty="0">
              <a:solidFill>
                <a:srgbClr val="F57D22"/>
              </a:solidFill>
            </a:endParaRPr>
          </a:p>
        </p:txBody>
      </p:sp>
    </p:spTree>
    <p:extLst>
      <p:ext uri="{BB962C8B-B14F-4D97-AF65-F5344CB8AC3E}">
        <p14:creationId xmlns:p14="http://schemas.microsoft.com/office/powerpoint/2010/main" val="317185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p:cNvSpPr>
            <a:spLocks noGrp="1"/>
          </p:cNvSpPr>
          <p:nvPr>
            <p:ph type="sldNum" sz="quarter" idx="12"/>
          </p:nvPr>
        </p:nvSpPr>
        <p:spPr/>
        <p:txBody>
          <a:bodyPr/>
          <a:lstStyle/>
          <a:p>
            <a:fld id="{2D8ED6E9-3817-564D-8B05-0796ED399B7D}" type="slidenum">
              <a:rPr lang="de-DE" smtClean="0"/>
              <a:t>‹#›</a:t>
            </a:fld>
            <a:endParaRPr lang="de-DE"/>
          </a:p>
        </p:txBody>
      </p:sp>
    </p:spTree>
    <p:extLst>
      <p:ext uri="{BB962C8B-B14F-4D97-AF65-F5344CB8AC3E}">
        <p14:creationId xmlns:p14="http://schemas.microsoft.com/office/powerpoint/2010/main" val="97201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Cliquez pour modifier le style du titre principal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Cliquez pour modifier les styles du texte principal</a:t>
            </a:r>
          </a:p>
          <a:p>
            <a:pPr lvl="1"/>
            <a:r>
              <a:rPr lang="en-GB" dirty="0"/>
              <a:t>Deuxième niveau</a:t>
            </a:r>
          </a:p>
          <a:p>
            <a:pPr lvl="2"/>
            <a:r>
              <a:rPr lang="en-GB" dirty="0"/>
              <a:t>Troisième niveau</a:t>
            </a:r>
          </a:p>
          <a:p>
            <a:pPr lvl="3"/>
            <a:r>
              <a:rPr lang="en-GB" dirty="0"/>
              <a:t>Quatrième niveau</a:t>
            </a:r>
          </a:p>
          <a:p>
            <a:pPr lvl="4"/>
            <a:r>
              <a:rPr lang="en-GB" dirty="0"/>
              <a:t>Cinquième niveau</a:t>
            </a:r>
            <a:endParaRPr lang="en-US" dirty="0"/>
          </a:p>
        </p:txBody>
      </p:sp>
      <p:sp>
        <p:nvSpPr>
          <p:cNvPr id="6" name="Slide Number Placeholder 5"/>
          <p:cNvSpPr>
            <a:spLocks noGrp="1"/>
          </p:cNvSpPr>
          <p:nvPr>
            <p:ph type="sldNum" sz="quarter" idx="4"/>
          </p:nvPr>
        </p:nvSpPr>
        <p:spPr>
          <a:xfrm>
            <a:off x="8020382" y="6356351"/>
            <a:ext cx="494967" cy="365125"/>
          </a:xfrm>
          <a:prstGeom prst="rect">
            <a:avLst/>
          </a:prstGeom>
        </p:spPr>
        <p:txBody>
          <a:bodyPr vert="horz" lIns="91440" tIns="45720" rIns="91440" bIns="45720" rtlCol="0" anchor="ctr"/>
          <a:lstStyle>
            <a:lvl1pPr algn="r">
              <a:defRPr sz="1200">
                <a:solidFill>
                  <a:srgbClr val="0366B3"/>
                </a:solidFill>
              </a:defRPr>
            </a:lvl1pPr>
          </a:lstStyle>
          <a:p>
            <a:fld id="{2D8ED6E9-3817-564D-8B05-0796ED399B7D}" type="slidenum">
              <a:rPr lang="de-DE" smtClean="0"/>
              <a:t>‹#›</a:t>
            </a:fld>
            <a:endParaRPr lang="de-DE" dirty="0"/>
          </a:p>
        </p:txBody>
      </p:sp>
    </p:spTree>
    <p:extLst>
      <p:ext uri="{BB962C8B-B14F-4D97-AF65-F5344CB8AC3E}">
        <p14:creationId xmlns:p14="http://schemas.microsoft.com/office/powerpoint/2010/main" val="307809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5" r:id="rId5"/>
    <p:sldLayoutId id="2147483666" r:id="rId6"/>
    <p:sldLayoutId id="2147483673" r:id="rId7"/>
    <p:sldLayoutId id="2147483667" r:id="rId8"/>
    <p:sldLayoutId id="2147483668" r:id="rId9"/>
    <p:sldLayoutId id="2147483669" r:id="rId10"/>
    <p:sldLayoutId id="2147483670" r:id="rId11"/>
    <p:sldLayoutId id="2147483671" r:id="rId12"/>
  </p:sldLayoutIdLst>
  <p:hf hdr="0" dt="0"/>
  <p:txStyles>
    <p:title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hyperlink" Target="https://eur02.safelinks.protection.outlook.com/?url=https%3A%2F%2Fcreativecommons.org%2Flicenses%2Fby-nc-sa%2F3.0%2Figo%2Fdeed.fr&amp;data=05%7C02%7Cb.mitchell%40greenink.co.uk%7Ce39dfe085c464a99c37008dd0fa64ebf%7C48e68fa5ddb544e19a94778fdbba7219%7C0%7C0%7C638683929193421287%7CUnknown%7CTWFpbGZsb3d8eyJFbXB0eU1hcGkiOnRydWUsIlYiOiIwLjAuMDAwMCIsIlAiOiJXaW4zMiIsIkFOIjoiTWFpbCIsIldUIjoyfQ%3D%3D%7C0%7C%7C%7C&amp;sdata=%2Bt6yRPYwaaZqPLrblMb1y4%2BLdaX6nyNOv7ExJsB466U%3D&amp;reserved=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5D5E-BC30-4277-9E6F-BAA9773D24CD}"/>
              </a:ext>
            </a:extLst>
          </p:cNvPr>
          <p:cNvSpPr>
            <a:spLocks noGrp="1"/>
          </p:cNvSpPr>
          <p:nvPr>
            <p:ph type="ctrTitle"/>
          </p:nvPr>
        </p:nvSpPr>
        <p:spPr>
          <a:xfrm>
            <a:off x="4838629" y="648755"/>
            <a:ext cx="4105671" cy="1059729"/>
          </a:xfrm>
        </p:spPr>
        <p:txBody>
          <a:bodyPr/>
          <a:lstStyle/>
          <a:p>
            <a:r>
              <a:rPr lang="en-GB" sz="5400" dirty="0"/>
              <a:t>Module 16</a:t>
            </a:r>
            <a:endParaRPr lang="en-US" sz="5400" dirty="0"/>
          </a:p>
        </p:txBody>
      </p:sp>
      <p:sp>
        <p:nvSpPr>
          <p:cNvPr id="3" name="Subtitle 2">
            <a:extLst>
              <a:ext uri="{FF2B5EF4-FFF2-40B4-BE49-F238E27FC236}">
                <a16:creationId xmlns:a16="http://schemas.microsoft.com/office/drawing/2014/main" id="{7CC76D13-5DB5-4DA8-ACF1-BA10A5987679}"/>
              </a:ext>
            </a:extLst>
          </p:cNvPr>
          <p:cNvSpPr>
            <a:spLocks noGrp="1"/>
          </p:cNvSpPr>
          <p:nvPr>
            <p:ph type="subTitle" idx="1"/>
          </p:nvPr>
        </p:nvSpPr>
        <p:spPr>
          <a:xfrm>
            <a:off x="4838628" y="1862279"/>
            <a:ext cx="4105671" cy="4009132"/>
          </a:xfrm>
        </p:spPr>
        <p:txBody>
          <a:bodyPr>
            <a:noAutofit/>
          </a:bodyPr>
          <a:lstStyle/>
          <a:p>
            <a:r>
              <a:rPr lang="fr-FR" sz="3000" dirty="0"/>
              <a:t>Améliorer les infrastructures </a:t>
            </a:r>
            <a:br>
              <a:rPr lang="fr-FR" sz="3000" dirty="0"/>
            </a:br>
            <a:r>
              <a:rPr lang="fr-FR" sz="3000" dirty="0"/>
              <a:t>pour garantir la confidentialité </a:t>
            </a:r>
            <a:br>
              <a:rPr lang="fr-FR" sz="3000" dirty="0"/>
            </a:br>
            <a:r>
              <a:rPr lang="fr-FR" sz="3000" dirty="0"/>
              <a:t>et assurer l'approvisionnement </a:t>
            </a:r>
            <a:br>
              <a:rPr lang="fr-FR" sz="3000" dirty="0"/>
            </a:br>
            <a:r>
              <a:rPr lang="fr-FR" sz="3000" dirty="0"/>
              <a:t>en fournitures (module à l’intention des gestionnaires de santé)</a:t>
            </a:r>
          </a:p>
        </p:txBody>
      </p:sp>
      <p:grpSp>
        <p:nvGrpSpPr>
          <p:cNvPr id="6" name="Group 5">
            <a:extLst>
              <a:ext uri="{FF2B5EF4-FFF2-40B4-BE49-F238E27FC236}">
                <a16:creationId xmlns:a16="http://schemas.microsoft.com/office/drawing/2014/main" id="{1439ADAC-C79F-1BDF-8C27-1258A80BEAC8}"/>
              </a:ext>
            </a:extLst>
          </p:cNvPr>
          <p:cNvGrpSpPr/>
          <p:nvPr/>
        </p:nvGrpSpPr>
        <p:grpSpPr>
          <a:xfrm>
            <a:off x="258946" y="104554"/>
            <a:ext cx="3925127" cy="2766237"/>
            <a:chOff x="258946" y="104554"/>
            <a:chExt cx="3925127" cy="2766237"/>
          </a:xfrm>
        </p:grpSpPr>
        <p:sp>
          <p:nvSpPr>
            <p:cNvPr id="7" name="Rectangle 2">
              <a:extLst>
                <a:ext uri="{FF2B5EF4-FFF2-40B4-BE49-F238E27FC236}">
                  <a16:creationId xmlns:a16="http://schemas.microsoft.com/office/drawing/2014/main" id="{CF37A879-2258-07DF-149D-2EC47D119C33}"/>
                </a:ext>
              </a:extLst>
            </p:cNvPr>
            <p:cNvSpPr/>
            <p:nvPr/>
          </p:nvSpPr>
          <p:spPr>
            <a:xfrm>
              <a:off x="258946" y="104554"/>
              <a:ext cx="3823856" cy="2766237"/>
            </a:xfrm>
            <a:custGeom>
              <a:avLst/>
              <a:gdLst>
                <a:gd name="connsiteX0" fmla="*/ 0 w 5168839"/>
                <a:gd name="connsiteY0" fmla="*/ 0 h 2793617"/>
                <a:gd name="connsiteX1" fmla="*/ 5168839 w 5168839"/>
                <a:gd name="connsiteY1" fmla="*/ 0 h 2793617"/>
                <a:gd name="connsiteX2" fmla="*/ 5168839 w 5168839"/>
                <a:gd name="connsiteY2" fmla="*/ 2793617 h 2793617"/>
                <a:gd name="connsiteX3" fmla="*/ 0 w 5168839"/>
                <a:gd name="connsiteY3" fmla="*/ 2793617 h 2793617"/>
                <a:gd name="connsiteX4" fmla="*/ 0 w 5168839"/>
                <a:gd name="connsiteY4" fmla="*/ 0 h 2793617"/>
                <a:gd name="connsiteX0" fmla="*/ 0 w 5168839"/>
                <a:gd name="connsiteY0" fmla="*/ 0 h 2793617"/>
                <a:gd name="connsiteX1" fmla="*/ 5168839 w 5168839"/>
                <a:gd name="connsiteY1" fmla="*/ 0 h 2793617"/>
                <a:gd name="connsiteX2" fmla="*/ 4780421 w 5168839"/>
                <a:gd name="connsiteY2" fmla="*/ 2210990 h 2793617"/>
                <a:gd name="connsiteX3" fmla="*/ 0 w 5168839"/>
                <a:gd name="connsiteY3" fmla="*/ 2793617 h 2793617"/>
                <a:gd name="connsiteX4" fmla="*/ 0 w 5168839"/>
                <a:gd name="connsiteY4" fmla="*/ 0 h 2793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39" h="2793617">
                  <a:moveTo>
                    <a:pt x="0" y="0"/>
                  </a:moveTo>
                  <a:lnTo>
                    <a:pt x="5168839" y="0"/>
                  </a:lnTo>
                  <a:lnTo>
                    <a:pt x="4780421" y="2210990"/>
                  </a:lnTo>
                  <a:lnTo>
                    <a:pt x="0" y="2793617"/>
                  </a:lnTo>
                  <a:lnTo>
                    <a:pt x="0" y="0"/>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275F6E4-E9ED-AEA8-3573-E4B1F5E16528}"/>
                </a:ext>
              </a:extLst>
            </p:cNvPr>
            <p:cNvSpPr txBox="1"/>
            <p:nvPr/>
          </p:nvSpPr>
          <p:spPr>
            <a:xfrm>
              <a:off x="360218" y="398964"/>
              <a:ext cx="3823855" cy="2308324"/>
            </a:xfrm>
            <a:prstGeom prst="rect">
              <a:avLst/>
            </a:prstGeom>
            <a:noFill/>
          </p:spPr>
          <p:txBody>
            <a:bodyPr wrap="square">
              <a:spAutoFit/>
            </a:bodyPr>
            <a:lstStyle/>
            <a:p>
              <a:r>
                <a:rPr lang="fr-FR" sz="2400" b="1" dirty="0">
                  <a:solidFill>
                    <a:schemeClr val="tx1">
                      <a:lumMod val="50000"/>
                      <a:lumOff val="50000"/>
                    </a:schemeClr>
                  </a:solidFill>
                </a:rPr>
                <a:t>Prise en charge des femmes survivantes de violence : Programme de formation </a:t>
              </a:r>
              <a:br>
                <a:rPr lang="fr-FR" sz="2400" b="1" dirty="0">
                  <a:solidFill>
                    <a:schemeClr val="tx1">
                      <a:lumMod val="50000"/>
                      <a:lumOff val="50000"/>
                    </a:schemeClr>
                  </a:solidFill>
                </a:rPr>
              </a:br>
              <a:r>
                <a:rPr lang="fr-FR" sz="2400" b="1" dirty="0">
                  <a:solidFill>
                    <a:schemeClr val="tx1">
                      <a:lumMod val="50000"/>
                      <a:lumOff val="50000"/>
                    </a:schemeClr>
                  </a:solidFill>
                </a:rPr>
                <a:t>de l’OMS à l’intention </a:t>
              </a:r>
              <a:br>
                <a:rPr lang="fr-FR" sz="2400" b="1" dirty="0">
                  <a:solidFill>
                    <a:schemeClr val="tx1">
                      <a:lumMod val="50000"/>
                      <a:lumOff val="50000"/>
                    </a:schemeClr>
                  </a:solidFill>
                </a:rPr>
              </a:br>
              <a:r>
                <a:rPr lang="fr-FR" sz="2400" b="1" dirty="0">
                  <a:solidFill>
                    <a:schemeClr val="tx1">
                      <a:lumMod val="50000"/>
                      <a:lumOff val="50000"/>
                    </a:schemeClr>
                  </a:solidFill>
                </a:rPr>
                <a:t>des prestataires de soins </a:t>
              </a:r>
              <a:br>
                <a:rPr lang="fr-FR" sz="2400" b="1" dirty="0">
                  <a:solidFill>
                    <a:schemeClr val="tx1">
                      <a:lumMod val="50000"/>
                      <a:lumOff val="50000"/>
                    </a:schemeClr>
                  </a:solidFill>
                </a:rPr>
              </a:br>
              <a:r>
                <a:rPr lang="fr-FR" sz="2400" b="1" dirty="0">
                  <a:solidFill>
                    <a:schemeClr val="tx1">
                      <a:lumMod val="50000"/>
                      <a:lumOff val="50000"/>
                    </a:schemeClr>
                  </a:solidFill>
                </a:rPr>
                <a:t>de santé</a:t>
              </a:r>
            </a:p>
          </p:txBody>
        </p:sp>
      </p:grpSp>
      <p:pic>
        <p:nvPicPr>
          <p:cNvPr id="5" name="Picture 2" descr="WHO-FR-C-H_th">
            <a:extLst>
              <a:ext uri="{FF2B5EF4-FFF2-40B4-BE49-F238E27FC236}">
                <a16:creationId xmlns:a16="http://schemas.microsoft.com/office/drawing/2014/main" id="{6E1C455F-D3A4-98B9-BBC4-82C6745DC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528" y="6082391"/>
            <a:ext cx="2127183" cy="60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304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CF9EBE-85D6-4762-B14B-58AFF61EA45A}"/>
              </a:ext>
            </a:extLst>
          </p:cNvPr>
          <p:cNvSpPr>
            <a:spLocks noGrp="1"/>
          </p:cNvSpPr>
          <p:nvPr>
            <p:ph type="sldNum" sz="quarter" idx="12"/>
          </p:nvPr>
        </p:nvSpPr>
        <p:spPr/>
        <p:txBody>
          <a:bodyPr/>
          <a:lstStyle/>
          <a:p>
            <a:fld id="{2D8ED6E9-3817-564D-8B05-0796ED399B7D}" type="slidenum">
              <a:rPr lang="de-DE" smtClean="0"/>
              <a:t>10</a:t>
            </a:fld>
            <a:endParaRPr lang="de-DE"/>
          </a:p>
        </p:txBody>
      </p:sp>
      <p:sp>
        <p:nvSpPr>
          <p:cNvPr id="6" name="Title 1">
            <a:extLst>
              <a:ext uri="{FF2B5EF4-FFF2-40B4-BE49-F238E27FC236}">
                <a16:creationId xmlns:a16="http://schemas.microsoft.com/office/drawing/2014/main" id="{0E0155EC-3AF5-441A-BE93-1C54098B045A}"/>
              </a:ext>
            </a:extLst>
          </p:cNvPr>
          <p:cNvSpPr txBox="1">
            <a:spLocks/>
          </p:cNvSpPr>
          <p:nvPr/>
        </p:nvSpPr>
        <p:spPr>
          <a:xfrm>
            <a:off x="0" y="375320"/>
            <a:ext cx="88924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FR" sz="3000" b="1" i="0" u="none" strike="noStrike" kern="1200" cap="none" spc="0" normalizeH="0" baseline="0" dirty="0">
                <a:ln>
                  <a:noFill/>
                </a:ln>
                <a:solidFill>
                  <a:srgbClr val="4F81BD"/>
                </a:solidFill>
                <a:effectLst/>
                <a:uLnTx/>
                <a:uFillTx/>
                <a:latin typeface="Calibri"/>
                <a:ea typeface="+mj-ea"/>
                <a:cs typeface="+mj-cs"/>
              </a:rPr>
              <a:t>Exercice 16.1 : Cartographie des flux </a:t>
            </a:r>
            <a:r>
              <a:rPr kumimoji="0" lang="fr-FR" sz="3000" b="1" i="0" u="none" strike="noStrike" kern="1200" cap="none" spc="0" normalizeH="0" baseline="0" dirty="0">
                <a:ln>
                  <a:noFill/>
                </a:ln>
                <a:solidFill>
                  <a:srgbClr val="0070C0"/>
                </a:solidFill>
                <a:effectLst/>
                <a:uLnTx/>
                <a:uFillTx/>
                <a:latin typeface="Calibri"/>
                <a:ea typeface="+mj-ea"/>
                <a:cs typeface="+mj-cs"/>
              </a:rPr>
              <a:t>de patientes pour </a:t>
            </a:r>
            <a:r>
              <a:rPr kumimoji="0" lang="fr-FR" sz="3000" b="1" i="0" u="none" strike="noStrike" kern="1200" cap="none" spc="0" normalizeH="0" baseline="0" dirty="0">
                <a:ln>
                  <a:noFill/>
                </a:ln>
                <a:solidFill>
                  <a:srgbClr val="4F81BD"/>
                </a:solidFill>
                <a:effectLst/>
                <a:uLnTx/>
                <a:uFillTx/>
                <a:latin typeface="Calibri"/>
                <a:ea typeface="+mj-ea"/>
                <a:cs typeface="+mj-cs"/>
              </a:rPr>
              <a:t>évaluer les besoins au niveau de l’infrastructure en vue de préserver la confidentialité</a:t>
            </a:r>
          </a:p>
        </p:txBody>
      </p:sp>
      <p:sp>
        <p:nvSpPr>
          <p:cNvPr id="7" name="Rectangle 6">
            <a:extLst>
              <a:ext uri="{FF2B5EF4-FFF2-40B4-BE49-F238E27FC236}">
                <a16:creationId xmlns:a16="http://schemas.microsoft.com/office/drawing/2014/main" id="{6ABD42A2-0FBA-4137-9AFC-EA468E3B5DF4}"/>
              </a:ext>
            </a:extLst>
          </p:cNvPr>
          <p:cNvSpPr/>
          <p:nvPr/>
        </p:nvSpPr>
        <p:spPr>
          <a:xfrm>
            <a:off x="116114" y="1581077"/>
            <a:ext cx="9027886" cy="4315027"/>
          </a:xfrm>
          <a:prstGeom prst="rect">
            <a:avLst/>
          </a:prstGeom>
        </p:spPr>
        <p:txBody>
          <a:bodyPr wrap="square" lIns="91440" tIns="45720" rIns="91440" bIns="45720" anchor="t">
            <a:spAutoFit/>
          </a:bodyPr>
          <a:lstStyle/>
          <a:p>
            <a:pPr marL="0" marR="0" lvl="0" indent="0" defTabSz="914400" eaLnBrk="1" fontAlgn="auto" latinLnBrk="0" hangingPunct="1">
              <a:lnSpc>
                <a:spcPct val="107000"/>
              </a:lnSpc>
              <a:spcBef>
                <a:spcPts val="600"/>
              </a:spcBef>
              <a:spcAft>
                <a:spcPts val="600"/>
              </a:spcAft>
              <a:buClrTx/>
              <a:buSzTx/>
              <a:buFontTx/>
              <a:buNone/>
              <a:tabLst/>
              <a:defRPr/>
            </a:pPr>
            <a:r>
              <a:rPr kumimoji="0" lang="fr-FR" sz="2000" b="1" i="0" u="none" strike="noStrike" kern="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Instructions</a:t>
            </a:r>
            <a:endParaRPr kumimoji="0" lang="fr-FR" sz="20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lvl="0"/>
            <a:r>
              <a:rPr lang="fr-FR" sz="2000" dirty="0"/>
              <a:t>La moitié des groupes travailleront sur le cas de violence sexuelle et l'autre moitié sur le cas de violence exercée par un partenaire intime.</a:t>
            </a:r>
          </a:p>
          <a:p>
            <a:pPr lvl="0"/>
            <a:endParaRPr lang="fr-FR" sz="800" dirty="0"/>
          </a:p>
          <a:p>
            <a:pPr lvl="0"/>
            <a:r>
              <a:rPr lang="fr-FR" sz="2000" dirty="0"/>
              <a:t>En suivant le modèle de la diapositive suivante, cartographier le parcours de la patiente sur le tableau comme suit :</a:t>
            </a:r>
          </a:p>
          <a:p>
            <a:pPr marL="342900" lvl="0" indent="-342900">
              <a:buFont typeface="Arial" panose="020B0604020202020204" pitchFamily="34" charset="0"/>
              <a:buChar char="•"/>
            </a:pPr>
            <a:r>
              <a:rPr lang="fr-FR" sz="2000" dirty="0"/>
              <a:t>Indiquez par des cercles les points d'entrée et de sortie des patientes.</a:t>
            </a:r>
            <a:endParaRPr lang="fr-FR" sz="2000" dirty="0">
              <a:cs typeface="Calibri"/>
            </a:endParaRPr>
          </a:p>
          <a:p>
            <a:pPr marL="342900" lvl="0" indent="-342900">
              <a:buFont typeface="Arial" panose="020B0604020202020204" pitchFamily="34" charset="0"/>
              <a:buChar char="•"/>
            </a:pPr>
            <a:r>
              <a:rPr lang="fr-FR" sz="2000" dirty="0"/>
              <a:t>Notez les interactions avec chaque prestataire/membre du personnel, y compris l'examen, la consultation, l'information/les conseils.</a:t>
            </a:r>
          </a:p>
          <a:p>
            <a:pPr marL="342900" lvl="0" indent="-342900">
              <a:buFont typeface="Arial" panose="020B0604020202020204" pitchFamily="34" charset="0"/>
              <a:buChar char="•"/>
            </a:pPr>
            <a:r>
              <a:rPr lang="fr-FR" sz="2000" dirty="0"/>
              <a:t>Montrez la séquence, y compris les options, à l'aide de flèches.</a:t>
            </a:r>
          </a:p>
          <a:p>
            <a:pPr marL="342900" lvl="0" indent="-342900">
              <a:buFont typeface="Arial" panose="020B0604020202020204" pitchFamily="34" charset="0"/>
              <a:buChar char="•"/>
            </a:pPr>
            <a:r>
              <a:rPr lang="fr-FR" sz="2000" dirty="0"/>
              <a:t>Indiquez par « P » si une consultation privée est possible ou « NP » sinon.</a:t>
            </a:r>
          </a:p>
          <a:p>
            <a:pPr marL="342900" lvl="0" indent="-342900">
              <a:buFont typeface="Arial" panose="020B0604020202020204" pitchFamily="34" charset="0"/>
              <a:buChar char="•"/>
            </a:pPr>
            <a:r>
              <a:rPr lang="fr-FR" sz="2000" dirty="0"/>
              <a:t>Indiquez par un « Q » les moments ou le prestataire pourrait poser des questions sur la violence ou en discuter.</a:t>
            </a:r>
          </a:p>
          <a:p>
            <a:pPr marL="342900" lvl="0" indent="-342900">
              <a:buFont typeface="Arial" panose="020B0604020202020204" pitchFamily="34" charset="0"/>
              <a:buChar char="•"/>
            </a:pPr>
            <a:r>
              <a:rPr lang="fr-FR" sz="2000" spc="-50" dirty="0"/>
              <a:t>Indiquez par un « V » les cas où il pourrait y avoir une violation de la confidentialité.</a:t>
            </a:r>
            <a:endParaRPr kumimoji="0" lang="en-GB" sz="2200" b="1" i="0" u="none" strike="noStrike" kern="0" cap="none" spc="0" normalizeH="0" baseline="0" noProof="0" dirty="0">
              <a:ln>
                <a:noFill/>
              </a:ln>
              <a:solidFill>
                <a:prstClr val="black"/>
              </a:solidFill>
              <a:effectLst/>
              <a:uLnTx/>
              <a:uFillTx/>
              <a:ea typeface="SimSu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923479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2C2091-7790-4AA6-AA53-1A33DE9ED3DF}"/>
              </a:ext>
            </a:extLst>
          </p:cNvPr>
          <p:cNvSpPr>
            <a:spLocks noGrp="1"/>
          </p:cNvSpPr>
          <p:nvPr>
            <p:ph type="sldNum" sz="quarter" idx="12"/>
          </p:nvPr>
        </p:nvSpPr>
        <p:spPr/>
        <p:txBody>
          <a:bodyPr/>
          <a:lstStyle/>
          <a:p>
            <a:fld id="{2D8ED6E9-3817-564D-8B05-0796ED399B7D}" type="slidenum">
              <a:rPr lang="de-DE" smtClean="0"/>
              <a:t>11</a:t>
            </a:fld>
            <a:endParaRPr lang="de-DE"/>
          </a:p>
        </p:txBody>
      </p:sp>
      <p:sp>
        <p:nvSpPr>
          <p:cNvPr id="6" name="Content Placeholder 3">
            <a:extLst>
              <a:ext uri="{FF2B5EF4-FFF2-40B4-BE49-F238E27FC236}">
                <a16:creationId xmlns:a16="http://schemas.microsoft.com/office/drawing/2014/main" id="{AC6FCBDC-E919-4495-B721-C3AAF59E6DB1}"/>
              </a:ext>
            </a:extLst>
          </p:cNvPr>
          <p:cNvSpPr txBox="1">
            <a:spLocks/>
          </p:cNvSpPr>
          <p:nvPr/>
        </p:nvSpPr>
        <p:spPr>
          <a:xfrm>
            <a:off x="-2" y="290803"/>
            <a:ext cx="9143999" cy="565540"/>
          </a:xfrm>
          <a:prstGeom prst="rect">
            <a:avLst/>
          </a:prstGeom>
          <a:noFill/>
          <a:ln>
            <a:noFill/>
          </a:ln>
        </p:spPr>
        <p:txBody>
          <a:bodyPr vert="horz" lIns="91440" tIns="45720" rIns="91440" bIns="45720" rtlCol="0" anchor="t">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lvl="0" indent="0" algn="ctr">
              <a:buNone/>
            </a:pPr>
            <a:r>
              <a:rPr lang="fr-FR" sz="8400" b="1" dirty="0">
                <a:solidFill>
                  <a:srgbClr val="4F81BD"/>
                </a:solidFill>
                <a:ea typeface="+mj-ea"/>
                <a:cs typeface="+mj-cs"/>
              </a:rPr>
              <a:t>Exercice 16.1 : </a:t>
            </a:r>
            <a:r>
              <a:rPr kumimoji="0" lang="fr-FR" sz="8400" b="1" i="0" u="none" strike="noStrike" kern="1200" cap="none" spc="0" normalizeH="0" baseline="0" noProof="0" dirty="0">
                <a:ln>
                  <a:noFill/>
                </a:ln>
                <a:solidFill>
                  <a:srgbClr val="4F81BD"/>
                </a:solidFill>
                <a:effectLst/>
                <a:uLnTx/>
                <a:uFillTx/>
                <a:latin typeface="Calibri" panose="020F0502020204030204" pitchFamily="34" charset="0"/>
                <a:ea typeface="+mn-ea"/>
                <a:cs typeface="Calibri" panose="020F0502020204030204" pitchFamily="34" charset="0"/>
              </a:rPr>
              <a:t>Modèle de parcours des patientes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s-CO" sz="3200" b="1"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100" b="1" i="0" u="none" strike="noStrike" kern="1200" cap="none" spc="0" normalizeH="0" baseline="0" noProof="0" dirty="0">
              <a:ln>
                <a:noFill/>
              </a:ln>
              <a:solidFill>
                <a:sysClr val="window" lastClr="FFFFFF"/>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s-CO"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300460EB-C313-4902-B539-0A23ADD5E24F}"/>
              </a:ext>
            </a:extLst>
          </p:cNvPr>
          <p:cNvGraphicFramePr>
            <a:graphicFrameLocks noGrp="1"/>
          </p:cNvGraphicFramePr>
          <p:nvPr>
            <p:extLst>
              <p:ext uri="{D42A27DB-BD31-4B8C-83A1-F6EECF244321}">
                <p14:modId xmlns:p14="http://schemas.microsoft.com/office/powerpoint/2010/main" val="2502764192"/>
              </p:ext>
            </p:extLst>
          </p:nvPr>
        </p:nvGraphicFramePr>
        <p:xfrm>
          <a:off x="107830" y="965780"/>
          <a:ext cx="8928337" cy="4926439"/>
        </p:xfrm>
        <a:graphic>
          <a:graphicData uri="http://schemas.openxmlformats.org/drawingml/2006/table">
            <a:tbl>
              <a:tblPr firstRow="1" firstCol="1" bandRow="1"/>
              <a:tblGrid>
                <a:gridCol w="1618225">
                  <a:extLst>
                    <a:ext uri="{9D8B030D-6E8A-4147-A177-3AD203B41FA5}">
                      <a16:colId xmlns:a16="http://schemas.microsoft.com/office/drawing/2014/main" val="2292486602"/>
                    </a:ext>
                  </a:extLst>
                </a:gridCol>
                <a:gridCol w="1257655">
                  <a:extLst>
                    <a:ext uri="{9D8B030D-6E8A-4147-A177-3AD203B41FA5}">
                      <a16:colId xmlns:a16="http://schemas.microsoft.com/office/drawing/2014/main" val="1926846514"/>
                    </a:ext>
                  </a:extLst>
                </a:gridCol>
                <a:gridCol w="974668">
                  <a:extLst>
                    <a:ext uri="{9D8B030D-6E8A-4147-A177-3AD203B41FA5}">
                      <a16:colId xmlns:a16="http://schemas.microsoft.com/office/drawing/2014/main" val="1643309598"/>
                    </a:ext>
                  </a:extLst>
                </a:gridCol>
                <a:gridCol w="980968">
                  <a:extLst>
                    <a:ext uri="{9D8B030D-6E8A-4147-A177-3AD203B41FA5}">
                      <a16:colId xmlns:a16="http://schemas.microsoft.com/office/drawing/2014/main" val="4166524271"/>
                    </a:ext>
                  </a:extLst>
                </a:gridCol>
                <a:gridCol w="1011153">
                  <a:extLst>
                    <a:ext uri="{9D8B030D-6E8A-4147-A177-3AD203B41FA5}">
                      <a16:colId xmlns:a16="http://schemas.microsoft.com/office/drawing/2014/main" val="4117589947"/>
                    </a:ext>
                  </a:extLst>
                </a:gridCol>
                <a:gridCol w="996059">
                  <a:extLst>
                    <a:ext uri="{9D8B030D-6E8A-4147-A177-3AD203B41FA5}">
                      <a16:colId xmlns:a16="http://schemas.microsoft.com/office/drawing/2014/main" val="1479369296"/>
                    </a:ext>
                  </a:extLst>
                </a:gridCol>
                <a:gridCol w="973567">
                  <a:extLst>
                    <a:ext uri="{9D8B030D-6E8A-4147-A177-3AD203B41FA5}">
                      <a16:colId xmlns:a16="http://schemas.microsoft.com/office/drawing/2014/main" val="3571635726"/>
                    </a:ext>
                  </a:extLst>
                </a:gridCol>
                <a:gridCol w="1116042">
                  <a:extLst>
                    <a:ext uri="{9D8B030D-6E8A-4147-A177-3AD203B41FA5}">
                      <a16:colId xmlns:a16="http://schemas.microsoft.com/office/drawing/2014/main" val="1267036502"/>
                    </a:ext>
                  </a:extLst>
                </a:gridCol>
              </a:tblGrid>
              <a:tr h="2296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060966286"/>
                  </a:ext>
                </a:extLst>
              </a:tr>
              <a:tr h="7100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dirty="0" err="1">
                          <a:effectLst/>
                        </a:rPr>
                        <a:t>Leela</a:t>
                      </a:r>
                      <a:r>
                        <a:rPr lang="fr-FR" sz="1500" noProof="0" dirty="0">
                          <a:effectLst/>
                        </a:rPr>
                        <a:t> (patiente) + sœur aînée</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dirty="0">
                          <a:effectLst/>
                        </a:rPr>
                        <a:t>Entrée au service des urgences</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731728422"/>
                  </a:ext>
                </a:extLst>
              </a:tr>
              <a:tr h="32399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dirty="0">
                          <a:effectLst/>
                        </a:rPr>
                        <a:t>Enregistrement</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dirty="0">
                          <a:effectLst/>
                        </a:rPr>
                        <a:t> </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40532429"/>
                  </a:ext>
                </a:extLst>
              </a:tr>
              <a:tr h="3006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dirty="0">
                          <a:effectLst/>
                        </a:rPr>
                        <a:t>Infirmière</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dirty="0">
                          <a:effectLst/>
                        </a:rPr>
                        <a:t> </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818217857"/>
                  </a:ext>
                </a:extLst>
              </a:tr>
              <a:tr h="32342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dirty="0">
                          <a:effectLst/>
                        </a:rPr>
                        <a:t>Médecin junior</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dirty="0">
                          <a:effectLst/>
                        </a:rPr>
                        <a:t> </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846044014"/>
                  </a:ext>
                </a:extLst>
              </a:tr>
              <a:tr h="333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dirty="0">
                          <a:effectLst/>
                        </a:rPr>
                        <a:t>Médecin senior</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dirty="0">
                          <a:effectLst/>
                        </a:rPr>
                        <a:t> </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080671652"/>
                  </a:ext>
                </a:extLst>
              </a:tr>
              <a:tr h="55154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dirty="0">
                          <a:effectLst/>
                        </a:rPr>
                        <a:t>Conseiller ou travailleur social</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dirty="0">
                          <a:effectLst/>
                        </a:rPr>
                        <a:t> </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986834861"/>
                  </a:ext>
                </a:extLst>
              </a:tr>
              <a:tr h="4698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dirty="0">
                          <a:effectLst/>
                        </a:rPr>
                        <a:t>Autre (ajouter selon les besoins)</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dirty="0">
                          <a:effectLst/>
                        </a:rPr>
                        <a:t> </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533950565"/>
                  </a:ext>
                </a:extLst>
              </a:tr>
              <a:tr h="2296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dirty="0">
                          <a:effectLst/>
                        </a:rPr>
                        <a:t> </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dirty="0">
                          <a:effectLst/>
                        </a:rPr>
                        <a:t> </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643491443"/>
                  </a:ext>
                </a:extLst>
              </a:tr>
              <a:tr h="2296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fr-FR" sz="1500" noProof="0" dirty="0">
                          <a:effectLst/>
                        </a:rPr>
                        <a:t> </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dirty="0">
                          <a:effectLst/>
                        </a:rPr>
                        <a:t> </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a:effectLst/>
                        </a:rPr>
                        <a:t> </a:t>
                      </a:r>
                      <a:endParaRPr lang="fr-FR" sz="1500" noProof="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fr-FR" sz="1500" noProof="0" dirty="0">
                          <a:effectLst/>
                        </a:rPr>
                        <a:t>Quitte l'hôpital </a:t>
                      </a:r>
                      <a:endParaRPr lang="fr-FR" sz="15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751247314"/>
                  </a:ext>
                </a:extLst>
              </a:tr>
              <a:tr h="2296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197807597"/>
                  </a:ext>
                </a:extLst>
              </a:tr>
              <a:tr h="2296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207037286"/>
                  </a:ext>
                </a:extLst>
              </a:tr>
              <a:tr h="2296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7000"/>
                        </a:lnSpc>
                        <a:spcAft>
                          <a:spcPts val="800"/>
                        </a:spcAft>
                      </a:pPr>
                      <a:r>
                        <a:rPr lang="en-GB" sz="1500" dirty="0">
                          <a:effectLst/>
                        </a:rPr>
                        <a:t>Notes de bas de page</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7000"/>
                        </a:lnSpc>
                        <a:spcAft>
                          <a:spcPts val="800"/>
                        </a:spcAft>
                      </a:pPr>
                      <a:r>
                        <a:rPr lang="en-GB"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4183" marR="8418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366857670"/>
                  </a:ext>
                </a:extLst>
              </a:tr>
            </a:tbl>
          </a:graphicData>
        </a:graphic>
      </p:graphicFrame>
    </p:spTree>
    <p:extLst>
      <p:ext uri="{BB962C8B-B14F-4D97-AF65-F5344CB8AC3E}">
        <p14:creationId xmlns:p14="http://schemas.microsoft.com/office/powerpoint/2010/main" val="318921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7E5D0C-F99D-45C5-B6DD-CD2A0BC38631}"/>
              </a:ext>
            </a:extLst>
          </p:cNvPr>
          <p:cNvSpPr>
            <a:spLocks noGrp="1"/>
          </p:cNvSpPr>
          <p:nvPr>
            <p:ph type="sldNum" sz="quarter" idx="12"/>
          </p:nvPr>
        </p:nvSpPr>
        <p:spPr/>
        <p:txBody>
          <a:bodyPr/>
          <a:lstStyle/>
          <a:p>
            <a:fld id="{2D8ED6E9-3817-564D-8B05-0796ED399B7D}" type="slidenum">
              <a:rPr lang="de-DE" smtClean="0"/>
              <a:t>12</a:t>
            </a:fld>
            <a:endParaRPr lang="de-DE"/>
          </a:p>
        </p:txBody>
      </p:sp>
      <p:sp>
        <p:nvSpPr>
          <p:cNvPr id="4" name="Content Placeholder 3">
            <a:extLst>
              <a:ext uri="{FF2B5EF4-FFF2-40B4-BE49-F238E27FC236}">
                <a16:creationId xmlns:a16="http://schemas.microsoft.com/office/drawing/2014/main" id="{C1AAB6AA-B4E8-4729-BBBB-803329546B71}"/>
              </a:ext>
            </a:extLst>
          </p:cNvPr>
          <p:cNvSpPr txBox="1">
            <a:spLocks/>
          </p:cNvSpPr>
          <p:nvPr/>
        </p:nvSpPr>
        <p:spPr>
          <a:xfrm>
            <a:off x="426994" y="1822777"/>
            <a:ext cx="8088356" cy="2052537"/>
          </a:xfrm>
          <a:prstGeom prst="rect">
            <a:avLst/>
          </a:prstGeom>
          <a:noFill/>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À quel moment du parcours, la survivante peut-elle être interrogée, </a:t>
            </a:r>
            <a:r>
              <a:rPr lang="fr-FR" sz="2400" dirty="0">
                <a:latin typeface="Calibri"/>
              </a:rPr>
              <a:t>et par qui, </a:t>
            </a:r>
            <a:r>
              <a:rPr lang="fr-FR" sz="2400" dirty="0"/>
              <a:t>sur sa potentielle expérience de la violence ?</a:t>
            </a:r>
          </a:p>
          <a:p>
            <a:r>
              <a:rPr lang="fr-FR" sz="2400" dirty="0"/>
              <a:t>Pour les points du parcours patient marqués « NP » ou « V », comment la confidentialité peut-elle être améliorée </a:t>
            </a:r>
            <a:r>
              <a:rPr lang="en-US" sz="2400" dirty="0"/>
              <a:t>? </a:t>
            </a:r>
          </a:p>
        </p:txBody>
      </p:sp>
      <p:sp>
        <p:nvSpPr>
          <p:cNvPr id="5" name="TextBox 4">
            <a:extLst>
              <a:ext uri="{FF2B5EF4-FFF2-40B4-BE49-F238E27FC236}">
                <a16:creationId xmlns:a16="http://schemas.microsoft.com/office/drawing/2014/main" id="{3120E7AE-5595-496F-856C-BC36902CD984}"/>
              </a:ext>
            </a:extLst>
          </p:cNvPr>
          <p:cNvSpPr txBox="1"/>
          <p:nvPr/>
        </p:nvSpPr>
        <p:spPr>
          <a:xfrm>
            <a:off x="0" y="228315"/>
            <a:ext cx="9144000" cy="707886"/>
          </a:xfrm>
          <a:prstGeom prst="rect">
            <a:avLst/>
          </a:prstGeom>
          <a:noFill/>
        </p:spPr>
        <p:txBody>
          <a:bodyPr wrap="square" rtlCol="0">
            <a:spAutoFit/>
          </a:bodyPr>
          <a:lstStyle/>
          <a:p>
            <a:pPr lvl="0" algn="ctr">
              <a:spcBef>
                <a:spcPct val="20000"/>
              </a:spcBef>
            </a:pPr>
            <a:r>
              <a:rPr lang="fr-FR" sz="4000" b="1" dirty="0">
                <a:solidFill>
                  <a:srgbClr val="4F81BD"/>
                </a:solidFill>
                <a:latin typeface="Calibri" panose="020F0502020204030204" pitchFamily="34" charset="0"/>
                <a:cs typeface="Calibri" panose="020F0502020204030204" pitchFamily="34" charset="0"/>
              </a:rPr>
              <a:t>Exercice 16.1 : Discussion </a:t>
            </a:r>
          </a:p>
        </p:txBody>
      </p:sp>
    </p:spTree>
    <p:extLst>
      <p:ext uri="{BB962C8B-B14F-4D97-AF65-F5344CB8AC3E}">
        <p14:creationId xmlns:p14="http://schemas.microsoft.com/office/powerpoint/2010/main" val="3744815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F66222-8443-4117-9315-F7A0A9D0E227}"/>
              </a:ext>
            </a:extLst>
          </p:cNvPr>
          <p:cNvSpPr>
            <a:spLocks noGrp="1"/>
          </p:cNvSpPr>
          <p:nvPr>
            <p:ph type="sldNum" sz="quarter" idx="12"/>
          </p:nvPr>
        </p:nvSpPr>
        <p:spPr/>
        <p:txBody>
          <a:bodyPr/>
          <a:lstStyle/>
          <a:p>
            <a:fld id="{2D8ED6E9-3817-564D-8B05-0796ED399B7D}" type="slidenum">
              <a:rPr lang="de-DE" smtClean="0"/>
              <a:t>13</a:t>
            </a:fld>
            <a:endParaRPr lang="de-DE"/>
          </a:p>
        </p:txBody>
      </p:sp>
      <p:sp>
        <p:nvSpPr>
          <p:cNvPr id="6" name="Google Shape;150;p6">
            <a:extLst>
              <a:ext uri="{FF2B5EF4-FFF2-40B4-BE49-F238E27FC236}">
                <a16:creationId xmlns:a16="http://schemas.microsoft.com/office/drawing/2014/main" id="{94EE7023-24C4-4A67-805D-EA000721087B}"/>
              </a:ext>
            </a:extLst>
          </p:cNvPr>
          <p:cNvSpPr txBox="1">
            <a:spLocks/>
          </p:cNvSpPr>
          <p:nvPr/>
        </p:nvSpPr>
        <p:spPr>
          <a:xfrm>
            <a:off x="279400" y="1688539"/>
            <a:ext cx="8585200" cy="3913975"/>
          </a:xfrm>
          <a:prstGeom prst="rect">
            <a:avLst/>
          </a:prstGeom>
          <a:noFill/>
          <a:ln>
            <a:noFill/>
          </a:ln>
        </p:spPr>
        <p:txBody>
          <a:bodyPr spcFirstLastPara="1" vert="horz" wrap="square" lIns="91425" tIns="45700" rIns="91425" bIns="45700" rtlCol="0" anchor="t" anchorCtr="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spcBef>
                <a:spcPts val="0"/>
              </a:spcBef>
              <a:spcAft>
                <a:spcPts val="0"/>
              </a:spcAft>
              <a:buClr>
                <a:sysClr val="windowText" lastClr="000000"/>
              </a:buClr>
              <a:buSzPts val="2800"/>
              <a:buFont typeface="Arial" panose="020B0604020202020204" pitchFamily="34" charset="0"/>
              <a:buNone/>
              <a:tabLst/>
              <a:defRPr/>
            </a:pPr>
            <a:r>
              <a:rPr kumimoji="0" lang="fr-FR" sz="2200" b="0" i="0" u="none" strike="noStrike" kern="1200" cap="none" spc="0" normalizeH="0" baseline="0" noProof="0" dirty="0">
                <a:ln>
                  <a:noFill/>
                </a:ln>
                <a:solidFill>
                  <a:sysClr val="windowText" lastClr="000000"/>
                </a:solidFill>
                <a:effectLst/>
                <a:uLnTx/>
                <a:uFillTx/>
                <a:latin typeface="Calibri"/>
                <a:ea typeface="+mn-ea"/>
                <a:cs typeface="+mn-cs"/>
              </a:rPr>
              <a:t>Pour chacune des images numérotées de 1 à 6 (sur la diapositive suivante) :</a:t>
            </a:r>
          </a:p>
          <a:p>
            <a:pPr marL="514350" marR="0" lvl="0" indent="-514350" algn="l" defTabSz="914400" rtl="0" eaLnBrk="1" fontAlgn="auto" latinLnBrk="0" hangingPunct="1">
              <a:spcBef>
                <a:spcPts val="0"/>
              </a:spcBef>
              <a:spcAft>
                <a:spcPts val="0"/>
              </a:spcAft>
              <a:buClr>
                <a:sysClr val="windowText" lastClr="000000"/>
              </a:buClr>
              <a:buSzPct val="80000"/>
              <a:buFont typeface="Arial" panose="020B0604020202020204" pitchFamily="34" charset="0"/>
              <a:buAutoNum type="arabicPeriod"/>
              <a:tabLst/>
              <a:defRPr/>
            </a:pPr>
            <a:r>
              <a:rPr kumimoji="0" lang="fr-FR" sz="2200" b="0" i="0" u="none" strike="noStrike" kern="1200" cap="none" spc="0" normalizeH="0" baseline="0" noProof="0" dirty="0">
                <a:ln>
                  <a:noFill/>
                </a:ln>
                <a:effectLst/>
                <a:uLnTx/>
                <a:uFillTx/>
                <a:latin typeface="Calibri"/>
                <a:ea typeface="+mn-ea"/>
                <a:cs typeface="+mn-cs"/>
              </a:rPr>
              <a:t>Identifiez comment l'établissement favorise ou non le respect de la vie privée et de la confidentialité de la </a:t>
            </a:r>
            <a:r>
              <a:rPr lang="fr-FR" sz="2200" dirty="0">
                <a:latin typeface="Calibri"/>
              </a:rPr>
              <a:t>survivante</a:t>
            </a:r>
            <a:r>
              <a:rPr kumimoji="0" lang="fr-FR" sz="2200" b="0" i="0" u="none" strike="noStrike" kern="1200" cap="none" spc="0" normalizeH="0" baseline="0" noProof="0" dirty="0">
                <a:ln>
                  <a:noFill/>
                </a:ln>
                <a:effectLst/>
                <a:uLnTx/>
                <a:uFillTx/>
                <a:latin typeface="Calibri"/>
                <a:ea typeface="+mn-ea"/>
                <a:cs typeface="+mn-cs"/>
              </a:rPr>
              <a:t> dans l'établissement de santé.</a:t>
            </a:r>
          </a:p>
          <a:p>
            <a:pPr marL="514350" marR="0" lvl="0" indent="-514350" algn="l" defTabSz="914400" rtl="0" eaLnBrk="1" fontAlgn="auto" latinLnBrk="0" hangingPunct="1">
              <a:spcBef>
                <a:spcPts val="0"/>
              </a:spcBef>
              <a:spcAft>
                <a:spcPts val="0"/>
              </a:spcAft>
              <a:buClr>
                <a:sysClr val="windowText" lastClr="000000"/>
              </a:buClr>
              <a:buSzPct val="80000"/>
              <a:buFont typeface="Arial" panose="020B0604020202020204" pitchFamily="34" charset="0"/>
              <a:buAutoNum type="arabicPeriod"/>
              <a:tabLst/>
              <a:defRPr/>
            </a:pPr>
            <a:r>
              <a:rPr kumimoji="0" lang="fr-FR" sz="2200" b="0" i="0" u="none" strike="noStrike" kern="1200" cap="none" spc="0" normalizeH="0" baseline="0" noProof="0" dirty="0">
                <a:ln>
                  <a:noFill/>
                </a:ln>
                <a:effectLst/>
                <a:uLnTx/>
                <a:uFillTx/>
                <a:latin typeface="Calibri"/>
                <a:ea typeface="+mn-ea"/>
                <a:cs typeface="+mn-cs"/>
              </a:rPr>
              <a:t>Donnez une suggestion pour améliorer la situation ou avoir une discussion privée et confidentielle avec la survivante dans chaque image/scène.  </a:t>
            </a:r>
          </a:p>
          <a:p>
            <a:pPr marL="0" marR="0" lvl="0" indent="0" algn="l" defTabSz="914400" rtl="0" eaLnBrk="1" fontAlgn="auto" latinLnBrk="0" hangingPunct="1">
              <a:spcBef>
                <a:spcPts val="0"/>
              </a:spcBef>
              <a:spcAft>
                <a:spcPts val="0"/>
              </a:spcAft>
              <a:buClr>
                <a:sysClr val="windowText" lastClr="000000"/>
              </a:buClr>
              <a:buSzPts val="2800"/>
              <a:buFont typeface="Arial" panose="020B0604020202020204" pitchFamily="34" charset="0"/>
              <a:buNone/>
              <a:tabLst/>
              <a:defRPr/>
            </a:pPr>
            <a:endParaRPr kumimoji="0" lang="fr-FR" sz="800" b="0" i="0" u="none" strike="noStrike" kern="1200" cap="none" spc="0" normalizeH="0" baseline="0" noProof="0" dirty="0">
              <a:ln>
                <a:noFill/>
              </a:ln>
              <a:effectLst/>
              <a:uLnTx/>
              <a:uFillTx/>
              <a:latin typeface="Calibri"/>
              <a:ea typeface="+mn-ea"/>
              <a:cs typeface="+mn-cs"/>
            </a:endParaRPr>
          </a:p>
          <a:p>
            <a:pPr marL="0" marR="0" lvl="0" indent="0" algn="l" defTabSz="914400" rtl="0" eaLnBrk="1" fontAlgn="auto" latinLnBrk="0" hangingPunct="1">
              <a:spcBef>
                <a:spcPts val="0"/>
              </a:spcBef>
              <a:spcAft>
                <a:spcPts val="0"/>
              </a:spcAft>
              <a:buClr>
                <a:sysClr val="windowText" lastClr="000000"/>
              </a:buClr>
              <a:buSzPts val="2800"/>
              <a:buFont typeface="Arial" panose="020B0604020202020204" pitchFamily="34" charset="0"/>
              <a:buNone/>
              <a:tabLst/>
              <a:defRPr/>
            </a:pPr>
            <a:r>
              <a:rPr kumimoji="0" lang="fr-FR" sz="2200" b="0" i="0" u="none" strike="noStrike" kern="1200" cap="none" spc="0" normalizeH="0" baseline="0" noProof="0" dirty="0">
                <a:ln>
                  <a:noFill/>
                </a:ln>
                <a:solidFill>
                  <a:sysClr val="windowText" lastClr="000000"/>
                </a:solidFill>
                <a:effectLst/>
                <a:uLnTx/>
                <a:uFillTx/>
                <a:latin typeface="Calibri"/>
                <a:ea typeface="+mn-ea"/>
                <a:cs typeface="+mn-cs"/>
              </a:rPr>
              <a:t>Inscrivez les réponses aux deux questions sur un tableau (à gauche, inscrivez les réponses à la question 1 et à droite, les réponses à la question 2 pour chaque image.</a:t>
            </a:r>
          </a:p>
        </p:txBody>
      </p:sp>
      <p:sp>
        <p:nvSpPr>
          <p:cNvPr id="7" name="Google Shape;153;p6">
            <a:extLst>
              <a:ext uri="{FF2B5EF4-FFF2-40B4-BE49-F238E27FC236}">
                <a16:creationId xmlns:a16="http://schemas.microsoft.com/office/drawing/2014/main" id="{542B1DB2-AA2C-4F9D-93FE-A211ACDED711}"/>
              </a:ext>
            </a:extLst>
          </p:cNvPr>
          <p:cNvSpPr txBox="1"/>
          <p:nvPr/>
        </p:nvSpPr>
        <p:spPr>
          <a:xfrm>
            <a:off x="0" y="308399"/>
            <a:ext cx="9054244" cy="1138733"/>
          </a:xfrm>
          <a:prstGeom prst="rect">
            <a:avLst/>
          </a:prstGeom>
          <a:noFill/>
          <a:ln>
            <a:noFill/>
          </a:ln>
        </p:spPr>
        <p:txBody>
          <a:bodyPr spcFirstLastPara="1" wrap="square" lIns="91425" tIns="45700" rIns="91425" bIns="45700" anchor="t" anchorCtr="0">
            <a:spAutoFit/>
          </a:bodyPr>
          <a:lstStyle/>
          <a:p>
            <a:pPr algn="ctr" defTabSz="914400"/>
            <a:r>
              <a:rPr lang="fr-FR" sz="3400" b="1" dirty="0">
                <a:solidFill>
                  <a:srgbClr val="4F81BD"/>
                </a:solidFill>
                <a:ea typeface="Calibri"/>
                <a:cs typeface="Calibri"/>
                <a:sym typeface="Calibri"/>
              </a:rPr>
              <a:t>Exercice 16.1A (alternatif si le temps manque) : Améliorer la confidentialité des établissements</a:t>
            </a:r>
          </a:p>
        </p:txBody>
      </p:sp>
    </p:spTree>
    <p:extLst>
      <p:ext uri="{BB962C8B-B14F-4D97-AF65-F5344CB8AC3E}">
        <p14:creationId xmlns:p14="http://schemas.microsoft.com/office/powerpoint/2010/main" val="4280024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D9D1FD-7589-4C7E-971B-3B79E03977D2}"/>
              </a:ext>
            </a:extLst>
          </p:cNvPr>
          <p:cNvSpPr>
            <a:spLocks noGrp="1"/>
          </p:cNvSpPr>
          <p:nvPr>
            <p:ph type="sldNum" sz="quarter" idx="12"/>
          </p:nvPr>
        </p:nvSpPr>
        <p:spPr/>
        <p:txBody>
          <a:bodyPr/>
          <a:lstStyle/>
          <a:p>
            <a:fld id="{2D8ED6E9-3817-564D-8B05-0796ED399B7D}" type="slidenum">
              <a:rPr lang="de-DE" smtClean="0"/>
              <a:t>14</a:t>
            </a:fld>
            <a:endParaRPr lang="de-DE"/>
          </a:p>
        </p:txBody>
      </p:sp>
      <p:sp>
        <p:nvSpPr>
          <p:cNvPr id="18" name="Google Shape;130;p5">
            <a:extLst>
              <a:ext uri="{FF2B5EF4-FFF2-40B4-BE49-F238E27FC236}">
                <a16:creationId xmlns:a16="http://schemas.microsoft.com/office/drawing/2014/main" id="{5C47A8AF-C3F5-4A5D-BB7D-3EBA59D13BD8}"/>
              </a:ext>
            </a:extLst>
          </p:cNvPr>
          <p:cNvSpPr txBox="1">
            <a:spLocks/>
          </p:cNvSpPr>
          <p:nvPr/>
        </p:nvSpPr>
        <p:spPr>
          <a:xfrm>
            <a:off x="10610" y="289074"/>
            <a:ext cx="8892480" cy="1008112"/>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defTabSz="914400"/>
            <a:r>
              <a:rPr lang="fr-FR" sz="3400" b="1" dirty="0">
                <a:solidFill>
                  <a:srgbClr val="4F81BD"/>
                </a:solidFill>
                <a:latin typeface="+mn-lt"/>
                <a:ea typeface="Calibri"/>
                <a:cs typeface="Calibri"/>
                <a:sym typeface="Calibri"/>
              </a:rPr>
              <a:t>Exercice 16.1A (alternatif si le temps manque) : Améliorer la confidentialité des établissements</a:t>
            </a:r>
          </a:p>
        </p:txBody>
      </p:sp>
      <p:sp>
        <p:nvSpPr>
          <p:cNvPr id="19" name="Google Shape;131;p5">
            <a:extLst>
              <a:ext uri="{FF2B5EF4-FFF2-40B4-BE49-F238E27FC236}">
                <a16:creationId xmlns:a16="http://schemas.microsoft.com/office/drawing/2014/main" id="{1AF36DD0-5667-4C53-B440-9BFB6CB96246}"/>
              </a:ext>
            </a:extLst>
          </p:cNvPr>
          <p:cNvSpPr/>
          <p:nvPr/>
        </p:nvSpPr>
        <p:spPr>
          <a:xfrm>
            <a:off x="79803" y="1298980"/>
            <a:ext cx="9053587" cy="816850"/>
          </a:xfrm>
          <a:prstGeom prst="rect">
            <a:avLst/>
          </a:prstGeom>
          <a:noFill/>
          <a:ln>
            <a:noFill/>
          </a:ln>
        </p:spPr>
        <p:txBody>
          <a:bodyPr spcFirstLastPara="1" wrap="square" lIns="91425" tIns="45700" rIns="91425" bIns="45700" anchor="t" anchorCtr="0">
            <a:spAutoFit/>
          </a:bodyPr>
          <a:lstStyle/>
          <a:p>
            <a:pPr defTabSz="914400">
              <a:lnSpc>
                <a:spcPct val="107000"/>
              </a:lnSpc>
            </a:pPr>
            <a:r>
              <a:rPr lang="fr-FR" sz="2200" b="1" dirty="0">
                <a:solidFill>
                  <a:prstClr val="black"/>
                </a:solidFill>
                <a:ea typeface="Calibri"/>
                <a:cs typeface="Calibri"/>
                <a:sym typeface="Calibri"/>
              </a:rPr>
              <a:t>Scénarios </a:t>
            </a:r>
            <a:r>
              <a:rPr lang="fr-FR" sz="2200" dirty="0">
                <a:solidFill>
                  <a:prstClr val="black"/>
                </a:solidFill>
                <a:ea typeface="Calibri"/>
                <a:cs typeface="Calibri"/>
                <a:sym typeface="Calibri"/>
              </a:rPr>
              <a:t>:  Il s'agit d'images provenant d'établissements de santé réels dans différents contextes.   </a:t>
            </a:r>
          </a:p>
        </p:txBody>
      </p:sp>
      <p:pic>
        <p:nvPicPr>
          <p:cNvPr id="20" name="Google Shape;133;p5">
            <a:extLst>
              <a:ext uri="{FF2B5EF4-FFF2-40B4-BE49-F238E27FC236}">
                <a16:creationId xmlns:a16="http://schemas.microsoft.com/office/drawing/2014/main" id="{F5C61C80-89A4-4F1A-83F4-0F47B7F59B96}"/>
              </a:ext>
            </a:extLst>
          </p:cNvPr>
          <p:cNvPicPr preferRelativeResize="0"/>
          <p:nvPr/>
        </p:nvPicPr>
        <p:blipFill rotWithShape="1">
          <a:blip r:embed="rId3">
            <a:alphaModFix/>
          </a:blip>
          <a:srcRect/>
          <a:stretch/>
        </p:blipFill>
        <p:spPr>
          <a:xfrm>
            <a:off x="446423" y="2291217"/>
            <a:ext cx="2759692" cy="1554243"/>
          </a:xfrm>
          <a:prstGeom prst="rect">
            <a:avLst/>
          </a:prstGeom>
          <a:noFill/>
          <a:ln>
            <a:noFill/>
          </a:ln>
        </p:spPr>
      </p:pic>
      <p:pic>
        <p:nvPicPr>
          <p:cNvPr id="21" name="Google Shape;134;p5">
            <a:extLst>
              <a:ext uri="{FF2B5EF4-FFF2-40B4-BE49-F238E27FC236}">
                <a16:creationId xmlns:a16="http://schemas.microsoft.com/office/drawing/2014/main" id="{2AB5A124-80F5-40B4-A63C-274A48986229}"/>
              </a:ext>
            </a:extLst>
          </p:cNvPr>
          <p:cNvPicPr preferRelativeResize="0"/>
          <p:nvPr/>
        </p:nvPicPr>
        <p:blipFill rotWithShape="1">
          <a:blip r:embed="rId4">
            <a:alphaModFix/>
          </a:blip>
          <a:srcRect/>
          <a:stretch/>
        </p:blipFill>
        <p:spPr>
          <a:xfrm>
            <a:off x="474888" y="3986857"/>
            <a:ext cx="1532441" cy="2043255"/>
          </a:xfrm>
          <a:prstGeom prst="rect">
            <a:avLst/>
          </a:prstGeom>
          <a:noFill/>
          <a:ln>
            <a:noFill/>
          </a:ln>
        </p:spPr>
      </p:pic>
      <p:pic>
        <p:nvPicPr>
          <p:cNvPr id="22" name="Google Shape;135;p5">
            <a:extLst>
              <a:ext uri="{FF2B5EF4-FFF2-40B4-BE49-F238E27FC236}">
                <a16:creationId xmlns:a16="http://schemas.microsoft.com/office/drawing/2014/main" id="{597D0672-D376-44E2-B4C0-AC04EAE6554D}"/>
              </a:ext>
            </a:extLst>
          </p:cNvPr>
          <p:cNvPicPr preferRelativeResize="0"/>
          <p:nvPr/>
        </p:nvPicPr>
        <p:blipFill rotWithShape="1">
          <a:blip r:embed="rId5">
            <a:alphaModFix/>
          </a:blip>
          <a:srcRect/>
          <a:stretch/>
        </p:blipFill>
        <p:spPr>
          <a:xfrm>
            <a:off x="4179566" y="1817176"/>
            <a:ext cx="1510080" cy="2013440"/>
          </a:xfrm>
          <a:prstGeom prst="rect">
            <a:avLst/>
          </a:prstGeom>
          <a:noFill/>
          <a:ln>
            <a:noFill/>
          </a:ln>
        </p:spPr>
      </p:pic>
      <p:pic>
        <p:nvPicPr>
          <p:cNvPr id="23" name="Google Shape;136;p5">
            <a:extLst>
              <a:ext uri="{FF2B5EF4-FFF2-40B4-BE49-F238E27FC236}">
                <a16:creationId xmlns:a16="http://schemas.microsoft.com/office/drawing/2014/main" id="{DD77A94C-860E-4B3C-8AFF-467FB800962B}"/>
              </a:ext>
            </a:extLst>
          </p:cNvPr>
          <p:cNvPicPr preferRelativeResize="0"/>
          <p:nvPr/>
        </p:nvPicPr>
        <p:blipFill rotWithShape="1">
          <a:blip r:embed="rId6">
            <a:alphaModFix/>
          </a:blip>
          <a:srcRect/>
          <a:stretch/>
        </p:blipFill>
        <p:spPr>
          <a:xfrm rot="5400000">
            <a:off x="2822547" y="4209213"/>
            <a:ext cx="2017248" cy="1590372"/>
          </a:xfrm>
          <a:prstGeom prst="rect">
            <a:avLst/>
          </a:prstGeom>
          <a:noFill/>
          <a:ln>
            <a:noFill/>
          </a:ln>
        </p:spPr>
      </p:pic>
      <p:sp>
        <p:nvSpPr>
          <p:cNvPr id="24" name="Google Shape;137;p5">
            <a:extLst>
              <a:ext uri="{FF2B5EF4-FFF2-40B4-BE49-F238E27FC236}">
                <a16:creationId xmlns:a16="http://schemas.microsoft.com/office/drawing/2014/main" id="{CB9DAC3E-A95F-4361-9DCE-533451E0853D}"/>
              </a:ext>
            </a:extLst>
          </p:cNvPr>
          <p:cNvSpPr txBox="1"/>
          <p:nvPr/>
        </p:nvSpPr>
        <p:spPr>
          <a:xfrm flipH="1">
            <a:off x="90412" y="2291217"/>
            <a:ext cx="336558" cy="369332"/>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Calibri"/>
                <a:cs typeface="Calibri"/>
                <a:sym typeface="Calibri"/>
              </a:rPr>
              <a:t>1</a:t>
            </a:r>
            <a:endParaRPr kumimoji="0" sz="1800" b="0" i="0" u="none" strike="noStrike" kern="0" cap="none" spc="0" normalizeH="0" baseline="0" noProof="0" dirty="0">
              <a:ln>
                <a:noFill/>
              </a:ln>
              <a:solidFill>
                <a:prstClr val="black"/>
              </a:solidFill>
              <a:effectLst/>
              <a:uLnTx/>
              <a:uFillTx/>
            </a:endParaRPr>
          </a:p>
        </p:txBody>
      </p:sp>
      <p:sp>
        <p:nvSpPr>
          <p:cNvPr id="25" name="Google Shape;138;p5">
            <a:extLst>
              <a:ext uri="{FF2B5EF4-FFF2-40B4-BE49-F238E27FC236}">
                <a16:creationId xmlns:a16="http://schemas.microsoft.com/office/drawing/2014/main" id="{132F0232-FC8A-47E5-934A-B1FFBDF37838}"/>
              </a:ext>
            </a:extLst>
          </p:cNvPr>
          <p:cNvSpPr txBox="1"/>
          <p:nvPr/>
        </p:nvSpPr>
        <p:spPr>
          <a:xfrm flipH="1">
            <a:off x="3798723" y="1769648"/>
            <a:ext cx="336558" cy="369332"/>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Calibri"/>
                <a:cs typeface="Calibri"/>
                <a:sym typeface="Calibri"/>
              </a:rPr>
              <a:t>2</a:t>
            </a:r>
            <a:endParaRPr kumimoji="0" sz="1800" b="0" i="0" u="none" strike="noStrike" kern="0" cap="none" spc="0" normalizeH="0" baseline="0" noProof="0" dirty="0">
              <a:ln>
                <a:noFill/>
              </a:ln>
              <a:solidFill>
                <a:prstClr val="black"/>
              </a:solidFill>
              <a:effectLst/>
              <a:uLnTx/>
              <a:uFillTx/>
            </a:endParaRPr>
          </a:p>
        </p:txBody>
      </p:sp>
      <p:sp>
        <p:nvSpPr>
          <p:cNvPr id="26" name="Google Shape;139;p5">
            <a:extLst>
              <a:ext uri="{FF2B5EF4-FFF2-40B4-BE49-F238E27FC236}">
                <a16:creationId xmlns:a16="http://schemas.microsoft.com/office/drawing/2014/main" id="{C4F94722-9289-4564-B2E8-7D7F0F56B401}"/>
              </a:ext>
            </a:extLst>
          </p:cNvPr>
          <p:cNvSpPr txBox="1"/>
          <p:nvPr/>
        </p:nvSpPr>
        <p:spPr>
          <a:xfrm flipH="1">
            <a:off x="90412" y="3944722"/>
            <a:ext cx="336558" cy="369332"/>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Calibri"/>
                <a:cs typeface="Calibri"/>
                <a:sym typeface="Calibri"/>
              </a:rPr>
              <a:t>4</a:t>
            </a:r>
            <a:endParaRPr kumimoji="0" sz="1800" b="0" i="0" u="none" strike="noStrike" kern="0" cap="none" spc="0" normalizeH="0" baseline="0" noProof="0" dirty="0">
              <a:ln>
                <a:noFill/>
              </a:ln>
              <a:solidFill>
                <a:prstClr val="black"/>
              </a:solidFill>
              <a:effectLst/>
              <a:uLnTx/>
              <a:uFillTx/>
            </a:endParaRPr>
          </a:p>
        </p:txBody>
      </p:sp>
      <p:sp>
        <p:nvSpPr>
          <p:cNvPr id="27" name="Google Shape;140;p5">
            <a:extLst>
              <a:ext uri="{FF2B5EF4-FFF2-40B4-BE49-F238E27FC236}">
                <a16:creationId xmlns:a16="http://schemas.microsoft.com/office/drawing/2014/main" id="{1F4D6DDA-1FF3-4615-9199-F411E6CFCDBF}"/>
              </a:ext>
            </a:extLst>
          </p:cNvPr>
          <p:cNvSpPr txBox="1"/>
          <p:nvPr/>
        </p:nvSpPr>
        <p:spPr>
          <a:xfrm flipH="1">
            <a:off x="2586611" y="3944722"/>
            <a:ext cx="336558" cy="369332"/>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Calibri"/>
                <a:cs typeface="Calibri"/>
                <a:sym typeface="Calibri"/>
              </a:rPr>
              <a:t>5</a:t>
            </a:r>
            <a:endParaRPr kumimoji="0" sz="1800" b="0" i="0" u="none" strike="noStrike" kern="0" cap="none" spc="0" normalizeH="0" baseline="0" noProof="0" dirty="0">
              <a:ln>
                <a:noFill/>
              </a:ln>
              <a:solidFill>
                <a:prstClr val="black"/>
              </a:solidFill>
              <a:effectLst/>
              <a:uLnTx/>
              <a:uFillTx/>
            </a:endParaRPr>
          </a:p>
        </p:txBody>
      </p:sp>
      <p:pic>
        <p:nvPicPr>
          <p:cNvPr id="28" name="Google Shape;141;p5">
            <a:extLst>
              <a:ext uri="{FF2B5EF4-FFF2-40B4-BE49-F238E27FC236}">
                <a16:creationId xmlns:a16="http://schemas.microsoft.com/office/drawing/2014/main" id="{91B2C6FC-5861-4F75-BA8B-1ADC2857BA4D}"/>
              </a:ext>
            </a:extLst>
          </p:cNvPr>
          <p:cNvPicPr preferRelativeResize="0"/>
          <p:nvPr/>
        </p:nvPicPr>
        <p:blipFill rotWithShape="1">
          <a:blip r:embed="rId7">
            <a:alphaModFix/>
          </a:blip>
          <a:srcRect/>
          <a:stretch/>
        </p:blipFill>
        <p:spPr>
          <a:xfrm>
            <a:off x="5710026" y="4009349"/>
            <a:ext cx="2327920" cy="1549671"/>
          </a:xfrm>
          <a:prstGeom prst="rect">
            <a:avLst/>
          </a:prstGeom>
          <a:noFill/>
          <a:ln>
            <a:noFill/>
          </a:ln>
        </p:spPr>
      </p:pic>
      <p:sp>
        <p:nvSpPr>
          <p:cNvPr id="29" name="Google Shape;142;p5">
            <a:extLst>
              <a:ext uri="{FF2B5EF4-FFF2-40B4-BE49-F238E27FC236}">
                <a16:creationId xmlns:a16="http://schemas.microsoft.com/office/drawing/2014/main" id="{350C66A3-C74F-4DDA-9960-AC69F23C2B61}"/>
              </a:ext>
            </a:extLst>
          </p:cNvPr>
          <p:cNvSpPr txBox="1"/>
          <p:nvPr/>
        </p:nvSpPr>
        <p:spPr>
          <a:xfrm flipH="1">
            <a:off x="5373468" y="3984666"/>
            <a:ext cx="336558" cy="369332"/>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Calibri"/>
                <a:cs typeface="Calibri"/>
                <a:sym typeface="Calibri"/>
              </a:rPr>
              <a:t>6</a:t>
            </a:r>
            <a:endParaRPr kumimoji="0" sz="1800" b="0" i="0" u="none" strike="noStrike" kern="0" cap="none" spc="0" normalizeH="0" baseline="0" noProof="0" dirty="0">
              <a:ln>
                <a:noFill/>
              </a:ln>
              <a:solidFill>
                <a:prstClr val="black"/>
              </a:solidFill>
              <a:effectLst/>
              <a:uLnTx/>
              <a:uFillTx/>
            </a:endParaRPr>
          </a:p>
        </p:txBody>
      </p:sp>
      <p:pic>
        <p:nvPicPr>
          <p:cNvPr id="30" name="Google Shape;143;p5">
            <a:extLst>
              <a:ext uri="{FF2B5EF4-FFF2-40B4-BE49-F238E27FC236}">
                <a16:creationId xmlns:a16="http://schemas.microsoft.com/office/drawing/2014/main" id="{8258FB4B-80D0-4C6C-9AE4-814BB9B02238}"/>
              </a:ext>
            </a:extLst>
          </p:cNvPr>
          <p:cNvPicPr preferRelativeResize="0"/>
          <p:nvPr/>
        </p:nvPicPr>
        <p:blipFill rotWithShape="1">
          <a:blip r:embed="rId8">
            <a:alphaModFix/>
          </a:blip>
          <a:srcRect/>
          <a:stretch/>
        </p:blipFill>
        <p:spPr>
          <a:xfrm>
            <a:off x="6284302" y="2147698"/>
            <a:ext cx="2296148" cy="1661535"/>
          </a:xfrm>
          <a:prstGeom prst="rect">
            <a:avLst/>
          </a:prstGeom>
          <a:noFill/>
          <a:ln>
            <a:noFill/>
          </a:ln>
        </p:spPr>
      </p:pic>
      <p:sp>
        <p:nvSpPr>
          <p:cNvPr id="31" name="Google Shape;144;p5">
            <a:extLst>
              <a:ext uri="{FF2B5EF4-FFF2-40B4-BE49-F238E27FC236}">
                <a16:creationId xmlns:a16="http://schemas.microsoft.com/office/drawing/2014/main" id="{A8ABC3E2-97D7-4B05-A216-7EFDE658480B}"/>
              </a:ext>
            </a:extLst>
          </p:cNvPr>
          <p:cNvSpPr txBox="1"/>
          <p:nvPr/>
        </p:nvSpPr>
        <p:spPr>
          <a:xfrm flipH="1">
            <a:off x="5947744" y="2169825"/>
            <a:ext cx="336558" cy="369332"/>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Calibri"/>
                <a:cs typeface="Calibri"/>
                <a:sym typeface="Calibri"/>
              </a:rPr>
              <a:t>3</a:t>
            </a:r>
            <a:endParaRPr kumimoji="0"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016805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A06D46-07BE-4EC0-84F4-FDB6086D0007}"/>
              </a:ext>
            </a:extLst>
          </p:cNvPr>
          <p:cNvSpPr>
            <a:spLocks noGrp="1"/>
          </p:cNvSpPr>
          <p:nvPr>
            <p:ph type="sldNum" sz="quarter" idx="12"/>
          </p:nvPr>
        </p:nvSpPr>
        <p:spPr/>
        <p:txBody>
          <a:bodyPr/>
          <a:lstStyle/>
          <a:p>
            <a:fld id="{2D8ED6E9-3817-564D-8B05-0796ED399B7D}" type="slidenum">
              <a:rPr lang="de-DE" smtClean="0"/>
              <a:t>15</a:t>
            </a:fld>
            <a:endParaRPr lang="de-DE"/>
          </a:p>
        </p:txBody>
      </p:sp>
      <p:sp>
        <p:nvSpPr>
          <p:cNvPr id="7" name="Title 1">
            <a:extLst>
              <a:ext uri="{FF2B5EF4-FFF2-40B4-BE49-F238E27FC236}">
                <a16:creationId xmlns:a16="http://schemas.microsoft.com/office/drawing/2014/main" id="{CF163382-959C-47AB-87C6-3C5CBF9C6B33}"/>
              </a:ext>
            </a:extLst>
          </p:cNvPr>
          <p:cNvSpPr txBox="1">
            <a:spLocks/>
          </p:cNvSpPr>
          <p:nvPr/>
        </p:nvSpPr>
        <p:spPr>
          <a:xfrm>
            <a:off x="114701" y="151038"/>
            <a:ext cx="8892480" cy="1224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fr-FR" sz="4000" b="1" i="0" u="none" strike="noStrike" kern="1200" cap="none" spc="0" normalizeH="0" baseline="0" dirty="0">
                <a:ln>
                  <a:noFill/>
                </a:ln>
                <a:solidFill>
                  <a:srgbClr val="4F81BD"/>
                </a:solidFill>
                <a:effectLst/>
                <a:uLnTx/>
                <a:uFillTx/>
                <a:latin typeface="Calibri"/>
                <a:ea typeface="+mj-ea"/>
                <a:cs typeface="+mj-cs"/>
              </a:rPr>
              <a:t>Fournir le matériel, les médicaments et les fournitures nécessaires</a:t>
            </a:r>
          </a:p>
        </p:txBody>
      </p:sp>
      <p:sp>
        <p:nvSpPr>
          <p:cNvPr id="8" name="Subtitle 2">
            <a:extLst>
              <a:ext uri="{FF2B5EF4-FFF2-40B4-BE49-F238E27FC236}">
                <a16:creationId xmlns:a16="http://schemas.microsoft.com/office/drawing/2014/main" id="{C84E93B6-ADDB-4E71-B9D8-B3AF4CB0F5F7}"/>
              </a:ext>
            </a:extLst>
          </p:cNvPr>
          <p:cNvSpPr txBox="1">
            <a:spLocks/>
          </p:cNvSpPr>
          <p:nvPr/>
        </p:nvSpPr>
        <p:spPr>
          <a:xfrm>
            <a:off x="220042" y="1591291"/>
            <a:ext cx="8471686" cy="3637477"/>
          </a:xfrm>
          <a:prstGeom prst="rect">
            <a:avLst/>
          </a:prstGeom>
        </p:spPr>
        <p:txBody>
          <a:bodyPr vert="horz" lIns="9000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fr-FR" sz="2400" b="1" i="0" strike="noStrike" kern="1200" cap="none" spc="0" normalizeH="0" baseline="0" noProof="0" dirty="0">
                <a:ln>
                  <a:noFill/>
                </a:ln>
                <a:solidFill>
                  <a:sysClr val="windowText" lastClr="000000"/>
                </a:solidFill>
                <a:effectLst/>
                <a:uLnTx/>
                <a:uFillTx/>
                <a:latin typeface="Calibri"/>
                <a:ea typeface="+mn-ea"/>
                <a:cs typeface="+mn-cs"/>
              </a:rPr>
              <a:t>Décider de ce qui est nécessaire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Calibri"/>
                <a:ea typeface="+mn-ea"/>
                <a:cs typeface="+mn-cs"/>
              </a:rPr>
              <a:t>Adapter l’outil de travail 5.2 aux orientations nationales sur ce qui doit être disponible aux différents niveaux des établissements de santé.</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Calibri"/>
                <a:ea typeface="+mn-ea"/>
                <a:cs typeface="+mn-cs"/>
              </a:rPr>
              <a:t>Le matériel et les fournitures </a:t>
            </a:r>
            <a:r>
              <a:rPr lang="fr-FR" sz="2400" dirty="0">
                <a:solidFill>
                  <a:sysClr val="windowText" lastClr="000000"/>
                </a:solidFill>
                <a:latin typeface="Calibri"/>
              </a:rPr>
              <a:t>nécessaires à</a:t>
            </a:r>
            <a:r>
              <a:rPr kumimoji="0" lang="fr-FR" sz="2400" b="0" i="0" u="none" strike="noStrike" kern="1200" cap="none" spc="0" normalizeH="0" baseline="0" noProof="0" dirty="0">
                <a:ln>
                  <a:noFill/>
                </a:ln>
                <a:solidFill>
                  <a:sysClr val="windowText" lastClr="000000"/>
                </a:solidFill>
                <a:effectLst/>
                <a:uLnTx/>
                <a:uFillTx/>
                <a:latin typeface="Calibri"/>
                <a:ea typeface="+mn-ea"/>
                <a:cs typeface="+mn-cs"/>
              </a:rPr>
              <a:t> la collecte et à l'analyse des échantillons médicolégaux dépendent du contexte juridique et politique.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Calibri"/>
                <a:ea typeface="+mn-ea"/>
                <a:cs typeface="+mn-cs"/>
              </a:rPr>
              <a:t>La disponibilité du laboratoire médicolégal </a:t>
            </a:r>
            <a:br>
              <a:rPr kumimoji="0" lang="fr-FR" sz="2400" b="0" i="0" u="none" strike="noStrike" kern="1200" cap="none" spc="0" normalizeH="0" baseline="0" noProof="0" dirty="0">
                <a:ln>
                  <a:noFill/>
                </a:ln>
                <a:solidFill>
                  <a:sysClr val="windowText" lastClr="000000"/>
                </a:solidFill>
                <a:effectLst/>
                <a:uLnTx/>
                <a:uFillTx/>
                <a:latin typeface="Calibri"/>
                <a:ea typeface="+mn-ea"/>
                <a:cs typeface="+mn-cs"/>
              </a:rPr>
            </a:br>
            <a:r>
              <a:rPr kumimoji="0" lang="fr-FR" sz="2400" b="0" i="0" u="none" strike="noStrike" kern="1200" cap="none" spc="0" normalizeH="0" baseline="0" noProof="0" dirty="0">
                <a:ln>
                  <a:noFill/>
                </a:ln>
                <a:solidFill>
                  <a:sysClr val="windowText" lastClr="000000"/>
                </a:solidFill>
                <a:effectLst/>
                <a:uLnTx/>
                <a:uFillTx/>
                <a:latin typeface="Calibri"/>
                <a:ea typeface="+mn-ea"/>
                <a:cs typeface="+mn-cs"/>
              </a:rPr>
              <a:t>détermine les spécimens collectés et </a:t>
            </a:r>
            <a:br>
              <a:rPr kumimoji="0" lang="fr-FR" sz="2400" b="0" i="0" u="none" strike="noStrike" kern="1200" cap="none" spc="0" normalizeH="0" baseline="0" noProof="0" dirty="0">
                <a:ln>
                  <a:noFill/>
                </a:ln>
                <a:solidFill>
                  <a:sysClr val="windowText" lastClr="000000"/>
                </a:solidFill>
                <a:effectLst/>
                <a:uLnTx/>
                <a:uFillTx/>
                <a:latin typeface="Calibri"/>
                <a:ea typeface="+mn-ea"/>
                <a:cs typeface="+mn-cs"/>
              </a:rPr>
            </a:br>
            <a:r>
              <a:rPr kumimoji="0" lang="fr-FR" sz="2400" b="0" i="0" u="none" strike="noStrike" kern="1200" cap="none" spc="0" normalizeH="0" baseline="0" noProof="0" dirty="0">
                <a:ln>
                  <a:noFill/>
                </a:ln>
                <a:solidFill>
                  <a:sysClr val="windowText" lastClr="000000"/>
                </a:solidFill>
                <a:effectLst/>
                <a:uLnTx/>
                <a:uFillTx/>
                <a:latin typeface="Calibri"/>
                <a:ea typeface="+mn-ea"/>
                <a:cs typeface="+mn-cs"/>
              </a:rPr>
              <a:t>les fournitures nécessaires</a:t>
            </a:r>
            <a:r>
              <a:rPr kumimoji="0" lang="fr-FR" sz="2800" b="0" i="0" u="none" strike="noStrike" kern="1200" cap="none" spc="0" normalizeH="0" baseline="0" noProof="0" dirty="0">
                <a:ln>
                  <a:noFill/>
                </a:ln>
                <a:solidFill>
                  <a:sysClr val="windowText" lastClr="000000"/>
                </a:solidFill>
                <a:effectLst/>
                <a:uLnTx/>
                <a:uFillTx/>
                <a:latin typeface="Calibri"/>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0" name="Oval 9">
            <a:extLst>
              <a:ext uri="{FF2B5EF4-FFF2-40B4-BE49-F238E27FC236}">
                <a16:creationId xmlns:a16="http://schemas.microsoft.com/office/drawing/2014/main" id="{FEC5B8DF-C594-476A-9BC4-105326AC742A}"/>
              </a:ext>
            </a:extLst>
          </p:cNvPr>
          <p:cNvSpPr/>
          <p:nvPr/>
        </p:nvSpPr>
        <p:spPr>
          <a:xfrm rot="429876">
            <a:off x="6122587" y="4587004"/>
            <a:ext cx="2615425" cy="12835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400" b="1" dirty="0">
                <a:solidFill>
                  <a:schemeClr val="tx1"/>
                </a:solidFill>
              </a:rPr>
              <a:t>Outil de travail</a:t>
            </a:r>
          </a:p>
          <a:p>
            <a:pPr algn="ctr"/>
            <a:r>
              <a:rPr lang="fr-FR" sz="1400" i="1" dirty="0">
                <a:solidFill>
                  <a:schemeClr val="tx1"/>
                </a:solidFill>
              </a:rPr>
              <a:t>Manuel destiné aux gestionnaires de santé</a:t>
            </a:r>
            <a:r>
              <a:rPr lang="fr-FR" sz="1400" dirty="0">
                <a:solidFill>
                  <a:schemeClr val="tx1"/>
                </a:solidFill>
              </a:rPr>
              <a:t>,</a:t>
            </a:r>
          </a:p>
          <a:p>
            <a:pPr algn="ctr"/>
            <a:r>
              <a:rPr lang="fr-FR" sz="1400" dirty="0">
                <a:solidFill>
                  <a:schemeClr val="tx1"/>
                </a:solidFill>
              </a:rPr>
              <a:t>p. 65-66</a:t>
            </a:r>
          </a:p>
          <a:p>
            <a:pPr algn="ctr"/>
            <a:endParaRPr lang="en-GB" dirty="0">
              <a:solidFill>
                <a:schemeClr val="tx1"/>
              </a:solidFill>
            </a:endParaRPr>
          </a:p>
        </p:txBody>
      </p:sp>
    </p:spTree>
    <p:extLst>
      <p:ext uri="{BB962C8B-B14F-4D97-AF65-F5344CB8AC3E}">
        <p14:creationId xmlns:p14="http://schemas.microsoft.com/office/powerpoint/2010/main" val="1457155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CAD65A-D7CB-476C-B573-EA28F7F25ADF}"/>
              </a:ext>
            </a:extLst>
          </p:cNvPr>
          <p:cNvSpPr>
            <a:spLocks noGrp="1"/>
          </p:cNvSpPr>
          <p:nvPr>
            <p:ph type="sldNum" sz="quarter" idx="12"/>
          </p:nvPr>
        </p:nvSpPr>
        <p:spPr/>
        <p:txBody>
          <a:bodyPr/>
          <a:lstStyle/>
          <a:p>
            <a:fld id="{2D8ED6E9-3817-564D-8B05-0796ED399B7D}" type="slidenum">
              <a:rPr lang="de-DE" smtClean="0"/>
              <a:t>16</a:t>
            </a:fld>
            <a:endParaRPr lang="de-DE"/>
          </a:p>
        </p:txBody>
      </p:sp>
      <p:sp>
        <p:nvSpPr>
          <p:cNvPr id="6" name="Title 1">
            <a:extLst>
              <a:ext uri="{FF2B5EF4-FFF2-40B4-BE49-F238E27FC236}">
                <a16:creationId xmlns:a16="http://schemas.microsoft.com/office/drawing/2014/main" id="{5EEE248A-9E10-4292-B5F6-AF857BF7B005}"/>
              </a:ext>
            </a:extLst>
          </p:cNvPr>
          <p:cNvSpPr txBox="1">
            <a:spLocks/>
          </p:cNvSpPr>
          <p:nvPr/>
        </p:nvSpPr>
        <p:spPr>
          <a:xfrm>
            <a:off x="0" y="332293"/>
            <a:ext cx="4963886" cy="33843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fr-FR" sz="3600" b="1" i="0" u="none" strike="noStrike" kern="1200" cap="none" spc="0" normalizeH="0" baseline="0" noProof="0" dirty="0">
                <a:ln>
                  <a:noFill/>
                </a:ln>
                <a:solidFill>
                  <a:srgbClr val="4F81BD"/>
                </a:solidFill>
                <a:effectLst/>
                <a:uLnTx/>
                <a:uFillTx/>
                <a:latin typeface="Calibri"/>
                <a:ea typeface="+mj-ea"/>
                <a:cs typeface="+mj-cs"/>
              </a:rPr>
              <a:t>Outil de travail 5.2 : </a:t>
            </a:r>
            <a:r>
              <a:rPr lang="fr-FR" sz="3600" b="1" dirty="0">
                <a:solidFill>
                  <a:srgbClr val="4F81BD"/>
                </a:solidFill>
                <a:latin typeface="Calibri"/>
              </a:rPr>
              <a:t>Checklist de l’équipement, des médicaments et d’autres fournitures</a:t>
            </a:r>
            <a:endParaRPr kumimoji="0" lang="fr-FR" sz="3600" b="1" i="0" u="none" strike="noStrike" kern="1200" cap="none" spc="0" normalizeH="0" baseline="0" noProof="0" dirty="0">
              <a:ln>
                <a:noFill/>
              </a:ln>
              <a:solidFill>
                <a:srgbClr val="4F81BD"/>
              </a:solidFill>
              <a:effectLst/>
              <a:uLnTx/>
              <a:uFillTx/>
              <a:latin typeface="Calibri"/>
              <a:ea typeface="+mj-ea"/>
              <a:cs typeface="+mj-cs"/>
            </a:endParaRPr>
          </a:p>
        </p:txBody>
      </p:sp>
      <p:sp>
        <p:nvSpPr>
          <p:cNvPr id="8" name="Oval 7">
            <a:extLst>
              <a:ext uri="{FF2B5EF4-FFF2-40B4-BE49-F238E27FC236}">
                <a16:creationId xmlns:a16="http://schemas.microsoft.com/office/drawing/2014/main" id="{9260C6C7-1688-4019-B197-47B3945CD5A8}"/>
              </a:ext>
            </a:extLst>
          </p:cNvPr>
          <p:cNvSpPr/>
          <p:nvPr/>
        </p:nvSpPr>
        <p:spPr>
          <a:xfrm rot="21332140">
            <a:off x="1373282" y="3715248"/>
            <a:ext cx="2818047" cy="12143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Outil de travail</a:t>
            </a:r>
          </a:p>
          <a:p>
            <a:pPr algn="ctr"/>
            <a:r>
              <a:rPr lang="fr-FR" sz="1400" i="1" dirty="0">
                <a:solidFill>
                  <a:schemeClr val="tx1"/>
                </a:solidFill>
              </a:rPr>
              <a:t>Manuel destiné aux gestionnaires de santé</a:t>
            </a:r>
            <a:r>
              <a:rPr lang="fr-FR" sz="1400" dirty="0">
                <a:solidFill>
                  <a:schemeClr val="tx1"/>
                </a:solidFill>
              </a:rPr>
              <a:t>, </a:t>
            </a:r>
          </a:p>
          <a:p>
            <a:pPr algn="ctr"/>
            <a:r>
              <a:rPr lang="fr-FR" sz="1400" dirty="0">
                <a:solidFill>
                  <a:schemeClr val="tx1"/>
                </a:solidFill>
              </a:rPr>
              <a:t>p. 65-66</a:t>
            </a:r>
          </a:p>
        </p:txBody>
      </p:sp>
      <p:grpSp>
        <p:nvGrpSpPr>
          <p:cNvPr id="12" name="Group 11">
            <a:extLst>
              <a:ext uri="{FF2B5EF4-FFF2-40B4-BE49-F238E27FC236}">
                <a16:creationId xmlns:a16="http://schemas.microsoft.com/office/drawing/2014/main" id="{CE3B1134-9ADD-1D55-77C7-9C33376D62BA}"/>
              </a:ext>
            </a:extLst>
          </p:cNvPr>
          <p:cNvGrpSpPr/>
          <p:nvPr/>
        </p:nvGrpSpPr>
        <p:grpSpPr>
          <a:xfrm>
            <a:off x="5201176" y="82465"/>
            <a:ext cx="2965124" cy="5984542"/>
            <a:chOff x="4954852" y="82464"/>
            <a:chExt cx="3211448" cy="6481701"/>
          </a:xfrm>
        </p:grpSpPr>
        <p:pic>
          <p:nvPicPr>
            <p:cNvPr id="9" name="Picture 8">
              <a:extLst>
                <a:ext uri="{FF2B5EF4-FFF2-40B4-BE49-F238E27FC236}">
                  <a16:creationId xmlns:a16="http://schemas.microsoft.com/office/drawing/2014/main" id="{28D9E688-ADD9-86FE-B782-FFF1967072F5}"/>
                </a:ext>
              </a:extLst>
            </p:cNvPr>
            <p:cNvPicPr>
              <a:picLocks noChangeAspect="1"/>
            </p:cNvPicPr>
            <p:nvPr/>
          </p:nvPicPr>
          <p:blipFill>
            <a:blip r:embed="rId3"/>
            <a:stretch>
              <a:fillRect/>
            </a:stretch>
          </p:blipFill>
          <p:spPr>
            <a:xfrm>
              <a:off x="4954852" y="1927920"/>
              <a:ext cx="3211448" cy="4636245"/>
            </a:xfrm>
            <a:prstGeom prst="rect">
              <a:avLst/>
            </a:prstGeom>
          </p:spPr>
        </p:pic>
        <p:pic>
          <p:nvPicPr>
            <p:cNvPr id="11" name="Picture 10">
              <a:extLst>
                <a:ext uri="{FF2B5EF4-FFF2-40B4-BE49-F238E27FC236}">
                  <a16:creationId xmlns:a16="http://schemas.microsoft.com/office/drawing/2014/main" id="{0567BA54-58D5-E223-FC68-F3C2B2408F47}"/>
                </a:ext>
              </a:extLst>
            </p:cNvPr>
            <p:cNvPicPr>
              <a:picLocks noChangeAspect="1"/>
            </p:cNvPicPr>
            <p:nvPr/>
          </p:nvPicPr>
          <p:blipFill>
            <a:blip r:embed="rId4"/>
            <a:stretch>
              <a:fillRect/>
            </a:stretch>
          </p:blipFill>
          <p:spPr>
            <a:xfrm>
              <a:off x="4984749" y="82464"/>
              <a:ext cx="3180683" cy="1853492"/>
            </a:xfrm>
            <a:prstGeom prst="rect">
              <a:avLst/>
            </a:prstGeom>
          </p:spPr>
        </p:pic>
      </p:grpSp>
    </p:spTree>
    <p:extLst>
      <p:ext uri="{BB962C8B-B14F-4D97-AF65-F5344CB8AC3E}">
        <p14:creationId xmlns:p14="http://schemas.microsoft.com/office/powerpoint/2010/main" val="2880363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05FA4F-437A-4247-8992-9A38095B1263}"/>
              </a:ext>
            </a:extLst>
          </p:cNvPr>
          <p:cNvSpPr>
            <a:spLocks noGrp="1"/>
          </p:cNvSpPr>
          <p:nvPr>
            <p:ph type="sldNum" sz="quarter" idx="12"/>
          </p:nvPr>
        </p:nvSpPr>
        <p:spPr/>
        <p:txBody>
          <a:bodyPr/>
          <a:lstStyle/>
          <a:p>
            <a:fld id="{2D8ED6E9-3817-564D-8B05-0796ED399B7D}" type="slidenum">
              <a:rPr lang="de-DE" smtClean="0"/>
              <a:t>17</a:t>
            </a:fld>
            <a:endParaRPr lang="de-DE"/>
          </a:p>
        </p:txBody>
      </p:sp>
      <p:sp>
        <p:nvSpPr>
          <p:cNvPr id="6" name="Rectangle 5">
            <a:extLst>
              <a:ext uri="{FF2B5EF4-FFF2-40B4-BE49-F238E27FC236}">
                <a16:creationId xmlns:a16="http://schemas.microsoft.com/office/drawing/2014/main" id="{CF96E1A7-DAD4-447A-BAF7-4894666050EB}"/>
              </a:ext>
            </a:extLst>
          </p:cNvPr>
          <p:cNvSpPr/>
          <p:nvPr/>
        </p:nvSpPr>
        <p:spPr>
          <a:xfrm>
            <a:off x="450452" y="2351352"/>
            <a:ext cx="8388747" cy="2573574"/>
          </a:xfrm>
          <a:prstGeom prst="rect">
            <a:avLst/>
          </a:prstGeom>
        </p:spPr>
        <p:txBody>
          <a:bodyPr wrap="square">
            <a:spAutoFit/>
          </a:bodyPr>
          <a:lstStyle/>
          <a:p>
            <a:pPr marL="0" marR="0" lvl="1" indent="-457200" defTabSz="914400" eaLnBrk="1" fontAlgn="auto" latinLnBrk="0" hangingPunct="1">
              <a:lnSpc>
                <a:spcPts val="3200"/>
              </a:lnSpc>
              <a:spcBef>
                <a:spcPts val="1200"/>
              </a:spcBef>
              <a:spcAft>
                <a:spcPts val="600"/>
              </a:spcAft>
              <a:buClrTx/>
              <a:buSzTx/>
              <a:buFontTx/>
              <a:buNone/>
              <a:tabLst/>
              <a:defRPr/>
            </a:pPr>
            <a:r>
              <a:rPr kumimoji="0" lang="fr-FR" sz="2400" b="1" i="0" u="none" strike="noStrike" kern="0" cap="none" spc="0" normalizeH="0" baseline="0" dirty="0">
                <a:ln>
                  <a:noFill/>
                </a:ln>
                <a:solidFill>
                  <a:prstClr val="black"/>
                </a:solidFill>
                <a:effectLst/>
                <a:uLnTx/>
                <a:uFillTx/>
              </a:rPr>
              <a:t>Rôles du gestionnaire d’établissement</a:t>
            </a:r>
          </a:p>
          <a:p>
            <a:pPr marL="400050" marR="0" lvl="1" indent="-400050" defTabSz="914400" eaLnBrk="1" fontAlgn="auto" latinLnBrk="0" hangingPunct="1">
              <a:lnSpc>
                <a:spcPts val="3200"/>
              </a:lnSpc>
              <a:spcBef>
                <a:spcPts val="1200"/>
              </a:spcBef>
              <a:spcAft>
                <a:spcPts val="600"/>
              </a:spcAft>
              <a:buClrTx/>
              <a:buSzTx/>
              <a:buFont typeface="Arial" panose="020B0604020202020204" pitchFamily="34" charset="0"/>
              <a:buChar char="•"/>
              <a:tabLst/>
              <a:defRPr/>
            </a:pPr>
            <a:r>
              <a:rPr kumimoji="0" lang="fr-FR" sz="2400" b="0" i="0" u="none" strike="noStrike" kern="0" cap="none" spc="0" normalizeH="0" baseline="0" dirty="0">
                <a:ln>
                  <a:noFill/>
                </a:ln>
                <a:solidFill>
                  <a:prstClr val="black"/>
                </a:solidFill>
                <a:effectLst/>
                <a:uLnTx/>
                <a:uFillTx/>
              </a:rPr>
              <a:t>Préparer et distribuer la liste du matériel, des médicaments et des fournitures médicales.</a:t>
            </a:r>
          </a:p>
          <a:p>
            <a:pPr marL="400050" marR="0" lvl="1" indent="-400050" defTabSz="914400" eaLnBrk="1" fontAlgn="auto" latinLnBrk="0" hangingPunct="1">
              <a:lnSpc>
                <a:spcPts val="3200"/>
              </a:lnSpc>
              <a:spcBef>
                <a:spcPts val="1200"/>
              </a:spcBef>
              <a:spcAft>
                <a:spcPts val="600"/>
              </a:spcAft>
              <a:buClrTx/>
              <a:buSzTx/>
              <a:buFont typeface="Arial" panose="020B0604020202020204" pitchFamily="34" charset="0"/>
              <a:buChar char="•"/>
              <a:tabLst/>
              <a:defRPr/>
            </a:pPr>
            <a:r>
              <a:rPr kumimoji="0" lang="fr-FR" sz="2400" b="0" i="0" u="none" strike="noStrike" kern="0" cap="none" spc="0" normalizeH="0" baseline="0" dirty="0">
                <a:ln>
                  <a:noFill/>
                </a:ln>
                <a:solidFill>
                  <a:prstClr val="black"/>
                </a:solidFill>
                <a:effectLst/>
                <a:uLnTx/>
                <a:uFillTx/>
              </a:rPr>
              <a:t>Prévenir les ruptures de stock grâce à des stocks adéquats et continus.</a:t>
            </a:r>
            <a:endParaRPr kumimoji="0" lang="en-US" sz="2400" b="0" i="0" u="none" strike="noStrike" kern="0" cap="none" spc="0" normalizeH="0" baseline="0" noProof="0" dirty="0">
              <a:ln>
                <a:noFill/>
              </a:ln>
              <a:solidFill>
                <a:prstClr val="black"/>
              </a:solidFill>
              <a:effectLst/>
              <a:uLnTx/>
              <a:uFillTx/>
            </a:endParaRPr>
          </a:p>
        </p:txBody>
      </p:sp>
      <p:sp>
        <p:nvSpPr>
          <p:cNvPr id="7" name="Title 1">
            <a:extLst>
              <a:ext uri="{FF2B5EF4-FFF2-40B4-BE49-F238E27FC236}">
                <a16:creationId xmlns:a16="http://schemas.microsoft.com/office/drawing/2014/main" id="{2512947D-D5B6-4718-BD46-DD2E89D83362}"/>
              </a:ext>
            </a:extLst>
          </p:cNvPr>
          <p:cNvSpPr txBox="1">
            <a:spLocks/>
          </p:cNvSpPr>
          <p:nvPr/>
        </p:nvSpPr>
        <p:spPr>
          <a:xfrm>
            <a:off x="0" y="332655"/>
            <a:ext cx="9144000" cy="1046966"/>
          </a:xfrm>
          <a:prstGeom prst="rect">
            <a:avLst/>
          </a:prstGeom>
        </p:spPr>
        <p:txBody>
          <a:bodyP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fr-FR" sz="4000" b="1" i="0" u="none" strike="noStrike" kern="0" cap="none" spc="0" normalizeH="0" baseline="0" dirty="0">
                <a:ln>
                  <a:noFill/>
                </a:ln>
                <a:solidFill>
                  <a:srgbClr val="4F81BD"/>
                </a:solidFill>
                <a:effectLst/>
                <a:uLnTx/>
                <a:uFillTx/>
              </a:rPr>
              <a:t>Trouver les fournitures médicales nécessaires</a:t>
            </a:r>
          </a:p>
        </p:txBody>
      </p:sp>
    </p:spTree>
    <p:extLst>
      <p:ext uri="{BB962C8B-B14F-4D97-AF65-F5344CB8AC3E}">
        <p14:creationId xmlns:p14="http://schemas.microsoft.com/office/powerpoint/2010/main" val="1709465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99407F-82DD-4511-944E-8A1521C37E5A}"/>
              </a:ext>
            </a:extLst>
          </p:cNvPr>
          <p:cNvSpPr>
            <a:spLocks noGrp="1"/>
          </p:cNvSpPr>
          <p:nvPr>
            <p:ph type="sldNum" sz="quarter" idx="12"/>
          </p:nvPr>
        </p:nvSpPr>
        <p:spPr/>
        <p:txBody>
          <a:bodyPr/>
          <a:lstStyle/>
          <a:p>
            <a:fld id="{2D8ED6E9-3817-564D-8B05-0796ED399B7D}" type="slidenum">
              <a:rPr lang="de-DE" smtClean="0"/>
              <a:t>18</a:t>
            </a:fld>
            <a:endParaRPr lang="de-DE"/>
          </a:p>
        </p:txBody>
      </p:sp>
      <p:sp>
        <p:nvSpPr>
          <p:cNvPr id="7" name="Title 1">
            <a:extLst>
              <a:ext uri="{FF2B5EF4-FFF2-40B4-BE49-F238E27FC236}">
                <a16:creationId xmlns:a16="http://schemas.microsoft.com/office/drawing/2014/main" id="{DEE20564-5D19-4BB9-A169-FC50A4DB3E07}"/>
              </a:ext>
            </a:extLst>
          </p:cNvPr>
          <p:cNvSpPr txBox="1">
            <a:spLocks/>
          </p:cNvSpPr>
          <p:nvPr/>
        </p:nvSpPr>
        <p:spPr>
          <a:xfrm>
            <a:off x="0" y="245529"/>
            <a:ext cx="9144000" cy="8132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buClrTx/>
              <a:buSzTx/>
              <a:buFontTx/>
              <a:buNone/>
              <a:tabLst/>
              <a:defRPr/>
            </a:pPr>
            <a:r>
              <a:rPr kumimoji="0" lang="fr-FR" sz="4000" b="1" i="0" u="none" strike="noStrike" kern="1200" cap="none" spc="0" normalizeH="0" baseline="0" dirty="0">
                <a:ln>
                  <a:noFill/>
                </a:ln>
                <a:solidFill>
                  <a:srgbClr val="4F81BD"/>
                </a:solidFill>
                <a:effectLst/>
                <a:uLnTx/>
                <a:uFillTx/>
                <a:latin typeface="Calibri"/>
                <a:ea typeface="+mj-ea"/>
                <a:cs typeface="+mj-cs"/>
              </a:rPr>
              <a:t>Garantir des stocks suffisants en continu</a:t>
            </a:r>
          </a:p>
        </p:txBody>
      </p:sp>
      <p:sp>
        <p:nvSpPr>
          <p:cNvPr id="8" name="Subtitle 2">
            <a:extLst>
              <a:ext uri="{FF2B5EF4-FFF2-40B4-BE49-F238E27FC236}">
                <a16:creationId xmlns:a16="http://schemas.microsoft.com/office/drawing/2014/main" id="{5456D8CE-4F64-4E3D-B1E6-ACECF4DB9C7E}"/>
              </a:ext>
            </a:extLst>
          </p:cNvPr>
          <p:cNvSpPr txBox="1">
            <a:spLocks/>
          </p:cNvSpPr>
          <p:nvPr/>
        </p:nvSpPr>
        <p:spPr>
          <a:xfrm>
            <a:off x="144379" y="1432301"/>
            <a:ext cx="8855241" cy="3993397"/>
          </a:xfrm>
          <a:prstGeom prst="rect">
            <a:avLst/>
          </a:prstGeom>
        </p:spPr>
        <p:txBody>
          <a:bodyPr vert="horz" lIns="9000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r-FR" sz="2200" b="0" i="0" u="none" strike="noStrike" kern="1200" cap="none" spc="0" normalizeH="0" baseline="0" dirty="0">
                <a:ln>
                  <a:noFill/>
                </a:ln>
                <a:solidFill>
                  <a:prstClr val="black"/>
                </a:solidFill>
                <a:effectLst/>
                <a:uLnTx/>
                <a:uFillTx/>
                <a:latin typeface="Calibri"/>
                <a:ea typeface="+mn-ea"/>
                <a:cs typeface="+mn-cs"/>
              </a:rPr>
              <a:t>Dresser périodiquement l’inventaire des fournitures médicales.</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r-FR" sz="2200" b="0" i="0" u="none" strike="noStrike" kern="1200" cap="none" spc="0" normalizeH="0" baseline="0" dirty="0">
                <a:ln>
                  <a:noFill/>
                </a:ln>
                <a:solidFill>
                  <a:prstClr val="black"/>
                </a:solidFill>
                <a:effectLst/>
                <a:uLnTx/>
                <a:uFillTx/>
                <a:latin typeface="Calibri"/>
                <a:ea typeface="+mn-ea"/>
                <a:cs typeface="+mn-cs"/>
              </a:rPr>
              <a:t>Planifier à l'avance pour éviter les ruptures de stock (surtout pour les urgences).</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r-FR" sz="2200" b="0" i="0" u="none" strike="noStrike" kern="1200" cap="none" spc="0" normalizeH="0" baseline="0" dirty="0">
                <a:ln>
                  <a:noFill/>
                </a:ln>
                <a:solidFill>
                  <a:prstClr val="black"/>
                </a:solidFill>
                <a:effectLst/>
                <a:uLnTx/>
                <a:uFillTx/>
                <a:latin typeface="Calibri"/>
                <a:ea typeface="+mn-ea"/>
                <a:cs typeface="+mn-cs"/>
              </a:rPr>
              <a:t>Déterminer les fournitures nécessaires à la collecte et au stockage des</a:t>
            </a:r>
            <a:r>
              <a:rPr kumimoji="0" lang="fr-FR" sz="2200" b="0" i="0" u="none" strike="noStrike" kern="1200" cap="none" spc="0" normalizeH="0" baseline="0" dirty="0">
                <a:ln>
                  <a:noFill/>
                </a:ln>
                <a:solidFill>
                  <a:srgbClr val="FF0000"/>
                </a:solidFill>
                <a:effectLst/>
                <a:uLnTx/>
                <a:uFillTx/>
                <a:latin typeface="Calibri"/>
                <a:ea typeface="+mn-ea"/>
                <a:cs typeface="+mn-cs"/>
              </a:rPr>
              <a:t> </a:t>
            </a:r>
            <a:r>
              <a:rPr kumimoji="0" lang="fr-FR" sz="2200" b="0" i="0" u="none" strike="noStrike" kern="1200" cap="none" spc="0" normalizeH="0" baseline="0" dirty="0">
                <a:ln>
                  <a:noFill/>
                </a:ln>
                <a:solidFill>
                  <a:schemeClr val="tx1"/>
                </a:solidFill>
                <a:effectLst/>
                <a:uLnTx/>
                <a:uFillTx/>
                <a:latin typeface="Calibri"/>
                <a:ea typeface="+mn-ea"/>
                <a:cs typeface="+mn-cs"/>
              </a:rPr>
              <a:t>preuves  médicolégales.</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r-FR" sz="2200" b="0" i="0" u="none" strike="noStrike" kern="1200" cap="none" spc="0" normalizeH="0" baseline="0" dirty="0">
                <a:ln>
                  <a:noFill/>
                </a:ln>
                <a:solidFill>
                  <a:prstClr val="black"/>
                </a:solidFill>
                <a:effectLst/>
                <a:uLnTx/>
                <a:uFillTx/>
                <a:latin typeface="Calibri"/>
                <a:ea typeface="+mn-ea"/>
                <a:cs typeface="+mn-cs"/>
              </a:rPr>
              <a:t>Vérifier quelles fournitures sont disponibles et en </a:t>
            </a:r>
            <a:r>
              <a:rPr kumimoji="0" lang="fr-FR" sz="2200" b="0" i="0" u="none" strike="noStrike" kern="1200" cap="none" spc="0" normalizeH="0" baseline="0" dirty="0">
                <a:ln>
                  <a:noFill/>
                </a:ln>
                <a:solidFill>
                  <a:schemeClr val="tx1"/>
                </a:solidFill>
                <a:effectLst/>
                <a:uLnTx/>
                <a:uFillTx/>
                <a:latin typeface="Calibri"/>
                <a:ea typeface="+mn-ea"/>
                <a:cs typeface="+mn-cs"/>
              </a:rPr>
              <a:t>quelles posologies.</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r-FR" sz="2200" b="0" i="0" u="none" strike="noStrike" kern="1200" cap="none" spc="0" normalizeH="0" baseline="0" dirty="0">
                <a:ln>
                  <a:noFill/>
                </a:ln>
                <a:solidFill>
                  <a:prstClr val="black"/>
                </a:solidFill>
                <a:effectLst/>
                <a:uLnTx/>
                <a:uFillTx/>
                <a:latin typeface="Calibri"/>
                <a:ea typeface="+mn-ea"/>
                <a:cs typeface="+mn-cs"/>
              </a:rPr>
              <a:t>Fournir une liste de contrôle des fournitures aux départements et établissements concernés.</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r-FR" sz="2200" b="0" i="0" u="none" strike="noStrike" kern="1200" cap="none" spc="0" normalizeH="0" baseline="0" dirty="0">
                <a:ln>
                  <a:noFill/>
                </a:ln>
                <a:solidFill>
                  <a:prstClr val="black"/>
                </a:solidFill>
                <a:effectLst/>
                <a:uLnTx/>
                <a:uFillTx/>
                <a:latin typeface="Calibri"/>
                <a:ea typeface="+mn-ea"/>
                <a:cs typeface="+mn-cs"/>
              </a:rPr>
              <a:t>Confier à un membre du personnel la tâche de rassembler les fournitures en un seul endroit et de les surveiller. </a:t>
            </a:r>
          </a:p>
          <a:p>
            <a:pPr marL="342900" marR="0" lvl="0" indent="-3429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r-FR" sz="2200" b="0" i="0" u="none" strike="noStrike" kern="1200" cap="none" spc="0" normalizeH="0" baseline="0" dirty="0">
                <a:ln>
                  <a:noFill/>
                </a:ln>
                <a:solidFill>
                  <a:prstClr val="black"/>
                </a:solidFill>
                <a:effectLst/>
                <a:uLnTx/>
                <a:uFillTx/>
                <a:latin typeface="Calibri"/>
                <a:ea typeface="+mn-ea"/>
                <a:cs typeface="+mn-cs"/>
              </a:rPr>
              <a:t>Tenir à jour tous les documents pertinents.</a:t>
            </a:r>
          </a:p>
        </p:txBody>
      </p:sp>
      <p:sp>
        <p:nvSpPr>
          <p:cNvPr id="9" name="Oval 8">
            <a:extLst>
              <a:ext uri="{FF2B5EF4-FFF2-40B4-BE49-F238E27FC236}">
                <a16:creationId xmlns:a16="http://schemas.microsoft.com/office/drawing/2014/main" id="{AE013D99-7360-4624-931B-2D7E7BED7F59}"/>
              </a:ext>
            </a:extLst>
          </p:cNvPr>
          <p:cNvSpPr/>
          <p:nvPr/>
        </p:nvSpPr>
        <p:spPr>
          <a:xfrm rot="367212">
            <a:off x="6229608" y="4880706"/>
            <a:ext cx="2413124" cy="1089983"/>
          </a:xfrm>
          <a:prstGeom prst="ellips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dirty="0">
                <a:ln>
                  <a:noFill/>
                </a:ln>
                <a:solidFill>
                  <a:prstClr val="black"/>
                </a:solidFill>
                <a:effectLst/>
                <a:uLnTx/>
                <a:uFillTx/>
                <a:latin typeface="Calibri"/>
                <a:ea typeface="+mn-ea"/>
                <a:cs typeface="+mn-cs"/>
              </a:rPr>
              <a:t>Manuel destiné aux gestionnaires de santé</a:t>
            </a:r>
            <a:r>
              <a:rPr kumimoji="0" lang="fr-FR" sz="1400" b="0" i="0" u="none" strike="noStrike" kern="0" cap="none" spc="0" normalizeH="0" baseline="0" dirty="0">
                <a:ln>
                  <a:noFill/>
                </a:ln>
                <a:solidFill>
                  <a:prstClr val="black"/>
                </a:solidFill>
                <a:effectLst/>
                <a:uLnTx/>
                <a:uFillTx/>
                <a:latin typeface="Calibri"/>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dirty="0">
                <a:ln>
                  <a:noFill/>
                </a:ln>
                <a:solidFill>
                  <a:prstClr val="black"/>
                </a:solidFill>
                <a:effectLst/>
                <a:uLnTx/>
                <a:uFillTx/>
                <a:latin typeface="Calibri"/>
                <a:ea typeface="+mn-ea"/>
                <a:cs typeface="+mn-cs"/>
              </a:rPr>
              <a:t>p. 67-69</a:t>
            </a:r>
          </a:p>
        </p:txBody>
      </p:sp>
    </p:spTree>
    <p:extLst>
      <p:ext uri="{BB962C8B-B14F-4D97-AF65-F5344CB8AC3E}">
        <p14:creationId xmlns:p14="http://schemas.microsoft.com/office/powerpoint/2010/main" val="491935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B22DF6-47D3-437D-A37F-BF31A226D124}"/>
              </a:ext>
            </a:extLst>
          </p:cNvPr>
          <p:cNvSpPr>
            <a:spLocks noGrp="1"/>
          </p:cNvSpPr>
          <p:nvPr>
            <p:ph type="sldNum" sz="quarter" idx="12"/>
          </p:nvPr>
        </p:nvSpPr>
        <p:spPr/>
        <p:txBody>
          <a:bodyPr/>
          <a:lstStyle/>
          <a:p>
            <a:fld id="{2D8ED6E9-3817-564D-8B05-0796ED399B7D}" type="slidenum">
              <a:rPr lang="de-DE" smtClean="0"/>
              <a:t>19</a:t>
            </a:fld>
            <a:endParaRPr lang="de-DE"/>
          </a:p>
        </p:txBody>
      </p:sp>
      <p:sp>
        <p:nvSpPr>
          <p:cNvPr id="6" name="Rectangle 5">
            <a:extLst>
              <a:ext uri="{FF2B5EF4-FFF2-40B4-BE49-F238E27FC236}">
                <a16:creationId xmlns:a16="http://schemas.microsoft.com/office/drawing/2014/main" id="{840B1CDC-1DE5-4B85-B653-FEC00AAB8443}"/>
              </a:ext>
            </a:extLst>
          </p:cNvPr>
          <p:cNvSpPr/>
          <p:nvPr/>
        </p:nvSpPr>
        <p:spPr>
          <a:xfrm>
            <a:off x="402142" y="1809249"/>
            <a:ext cx="8437057" cy="3739485"/>
          </a:xfrm>
          <a:prstGeom prst="rect">
            <a:avLst/>
          </a:prstGeom>
        </p:spPr>
        <p:txBody>
          <a:bodyPr wrap="square" lIns="91440" tIns="45720" rIns="91440" bIns="45720" anchor="t">
            <a:spAutoFit/>
          </a:bodyPr>
          <a:lstStyle/>
          <a:p>
            <a:pPr marL="0" marR="0" lvl="1" defTabSz="914400" eaLnBrk="1" fontAlgn="auto" latinLnBrk="0" hangingPunct="1">
              <a:lnSpc>
                <a:spcPct val="100000"/>
              </a:lnSpc>
              <a:spcBef>
                <a:spcPts val="1200"/>
              </a:spcBef>
              <a:spcAft>
                <a:spcPts val="600"/>
              </a:spcAft>
              <a:buClrTx/>
              <a:buSzTx/>
              <a:buFontTx/>
              <a:buNone/>
              <a:tabLst/>
              <a:defRPr/>
            </a:pPr>
            <a:r>
              <a:rPr kumimoji="0" lang="en-US" sz="2400" b="1" i="0" u="none" strike="noStrike" kern="0" cap="none" spc="0" normalizeH="0" baseline="0" noProof="0" dirty="0">
                <a:ln>
                  <a:noFill/>
                </a:ln>
                <a:solidFill>
                  <a:prstClr val="black"/>
                </a:solidFill>
                <a:effectLst/>
                <a:uLnTx/>
                <a:uFillTx/>
              </a:rPr>
              <a:t>Rôles des </a:t>
            </a:r>
            <a:r>
              <a:rPr kumimoji="0" lang="fr-FR" sz="2400" b="1" i="0" u="none" strike="noStrike" kern="0" cap="none" spc="0" normalizeH="0" baseline="0" dirty="0">
                <a:ln>
                  <a:noFill/>
                </a:ln>
                <a:solidFill>
                  <a:prstClr val="black"/>
                </a:solidFill>
                <a:effectLst/>
                <a:uLnTx/>
                <a:uFillTx/>
              </a:rPr>
              <a:t>responsables politiques au niveau du district, de la région ou du pays</a:t>
            </a:r>
          </a:p>
          <a:p>
            <a:pPr marL="339725" marR="0" lvl="1" indent="-334645" defTabSz="91440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fr-FR" sz="2400" b="0" i="0" u="none" strike="noStrike" kern="0" cap="none" spc="0" normalizeH="0" baseline="0" dirty="0">
                <a:ln>
                  <a:noFill/>
                </a:ln>
                <a:solidFill>
                  <a:prstClr val="black"/>
                </a:solidFill>
                <a:effectLst/>
                <a:uLnTx/>
                <a:uFillTx/>
              </a:rPr>
              <a:t>Acheter du matériel, des fournitures et des </a:t>
            </a:r>
            <a:r>
              <a:rPr lang="fr-FR" sz="2400" kern="0" dirty="0">
                <a:solidFill>
                  <a:prstClr val="black"/>
                </a:solidFill>
              </a:rPr>
              <a:t>médicaments</a:t>
            </a:r>
            <a:r>
              <a:rPr kumimoji="0" lang="fr-FR" sz="2400" b="0" i="0" u="none" strike="noStrike" kern="0" cap="none" spc="0" normalizeH="0" baseline="0" dirty="0">
                <a:ln>
                  <a:noFill/>
                </a:ln>
                <a:solidFill>
                  <a:prstClr val="black"/>
                </a:solidFill>
                <a:effectLst/>
                <a:uLnTx/>
                <a:uFillTx/>
              </a:rPr>
              <a:t>.</a:t>
            </a:r>
            <a:endParaRPr lang="fr-FR" sz="2400" b="0" i="0" u="none" strike="noStrike" kern="0" cap="none" spc="0" normalizeH="0" baseline="0" dirty="0">
              <a:ln>
                <a:noFill/>
              </a:ln>
              <a:solidFill>
                <a:prstClr val="black"/>
              </a:solidFill>
              <a:effectLst/>
              <a:uLnTx/>
              <a:uFillTx/>
              <a:cs typeface="Calibri"/>
            </a:endParaRPr>
          </a:p>
          <a:p>
            <a:pPr marL="339725" marR="0" lvl="1" indent="-334645" defTabSz="91440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fr-FR" sz="2400" b="0" i="0" u="none" strike="noStrike" kern="0" cap="none" spc="0" normalizeH="0" baseline="0" dirty="0">
                <a:ln>
                  <a:noFill/>
                </a:ln>
                <a:solidFill>
                  <a:prstClr val="black"/>
                </a:solidFill>
                <a:effectLst/>
                <a:uLnTx/>
                <a:uFillTx/>
              </a:rPr>
              <a:t>Inclure les médicaments nécessaires dans la liste des médicaments essentiels.</a:t>
            </a:r>
            <a:endParaRPr lang="fr-FR" sz="2400" b="0" i="0" u="none" strike="noStrike" kern="0" cap="none" spc="0" normalizeH="0" baseline="0" dirty="0">
              <a:ln>
                <a:noFill/>
              </a:ln>
              <a:solidFill>
                <a:prstClr val="black"/>
              </a:solidFill>
              <a:effectLst/>
              <a:uLnTx/>
              <a:uFillTx/>
              <a:cs typeface="Calibri" panose="020F0502020204030204"/>
            </a:endParaRPr>
          </a:p>
          <a:p>
            <a:pPr marL="339725" marR="0" lvl="1" indent="-334645" defTabSz="91440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fr-FR" sz="2400" b="0" i="0" u="none" strike="noStrike" kern="0" cap="none" spc="0" normalizeH="0" baseline="0" dirty="0">
                <a:ln>
                  <a:noFill/>
                </a:ln>
                <a:solidFill>
                  <a:prstClr val="black"/>
                </a:solidFill>
                <a:effectLst/>
                <a:uLnTx/>
                <a:uFillTx/>
              </a:rPr>
              <a:t>Prendre des dispositions avec les pharmacies et les laboratoires pour obtenir/distribuer du matériel, tenir à jour une des listes de fournitures.</a:t>
            </a:r>
            <a:endParaRPr lang="fr-FR" sz="2400" b="0" i="0" u="none" strike="noStrike" kern="0" cap="none" spc="0" normalizeH="0" baseline="0" dirty="0">
              <a:ln>
                <a:noFill/>
              </a:ln>
              <a:solidFill>
                <a:prstClr val="black"/>
              </a:solidFill>
              <a:effectLst/>
              <a:uLnTx/>
              <a:uFillTx/>
              <a:cs typeface="Calibri" panose="020F0502020204030204"/>
            </a:endParaRPr>
          </a:p>
        </p:txBody>
      </p:sp>
      <p:sp>
        <p:nvSpPr>
          <p:cNvPr id="7" name="Title 1">
            <a:extLst>
              <a:ext uri="{FF2B5EF4-FFF2-40B4-BE49-F238E27FC236}">
                <a16:creationId xmlns:a16="http://schemas.microsoft.com/office/drawing/2014/main" id="{731D558E-8889-4620-9A4F-E600E74CDD60}"/>
              </a:ext>
            </a:extLst>
          </p:cNvPr>
          <p:cNvSpPr txBox="1">
            <a:spLocks/>
          </p:cNvSpPr>
          <p:nvPr/>
        </p:nvSpPr>
        <p:spPr>
          <a:xfrm>
            <a:off x="1" y="142167"/>
            <a:ext cx="9144000" cy="1167099"/>
          </a:xfrm>
          <a:prstGeom prst="rect">
            <a:avLst/>
          </a:prstGeom>
        </p:spPr>
        <p:txBody>
          <a:bodyP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kumimoji="0" lang="fr-FR" sz="4000" b="1" i="0" u="none" strike="noStrike" kern="0" cap="none" spc="0" normalizeH="0" baseline="0" dirty="0">
                <a:ln>
                  <a:noFill/>
                </a:ln>
                <a:solidFill>
                  <a:srgbClr val="4F81BD"/>
                </a:solidFill>
                <a:effectLst/>
                <a:uLnTx/>
                <a:uFillTx/>
              </a:rPr>
              <a:t>Proposer les fournitures </a:t>
            </a:r>
            <a:br>
              <a:rPr kumimoji="0" lang="fr-FR" sz="4000" b="1" i="0" u="none" strike="noStrike" kern="0" cap="none" spc="0" normalizeH="0" baseline="0" dirty="0">
                <a:ln>
                  <a:noFill/>
                </a:ln>
                <a:solidFill>
                  <a:srgbClr val="4F81BD"/>
                </a:solidFill>
                <a:effectLst/>
                <a:uLnTx/>
                <a:uFillTx/>
              </a:rPr>
            </a:br>
            <a:r>
              <a:rPr kumimoji="0" lang="fr-FR" sz="4000" b="1" i="0" u="none" strike="noStrike" kern="0" cap="none" spc="0" normalizeH="0" baseline="0" dirty="0">
                <a:ln>
                  <a:noFill/>
                </a:ln>
                <a:solidFill>
                  <a:srgbClr val="4F81BD"/>
                </a:solidFill>
                <a:effectLst/>
                <a:uLnTx/>
                <a:uFillTx/>
              </a:rPr>
              <a:t>médicales requises</a:t>
            </a:r>
          </a:p>
        </p:txBody>
      </p:sp>
    </p:spTree>
    <p:extLst>
      <p:ext uri="{BB962C8B-B14F-4D97-AF65-F5344CB8AC3E}">
        <p14:creationId xmlns:p14="http://schemas.microsoft.com/office/powerpoint/2010/main" val="910190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0832C0-5AAF-7725-A930-72BBB299BC1D}"/>
              </a:ext>
            </a:extLst>
          </p:cNvPr>
          <p:cNvSpPr>
            <a:spLocks noGrp="1"/>
          </p:cNvSpPr>
          <p:nvPr>
            <p:ph idx="1"/>
          </p:nvPr>
        </p:nvSpPr>
        <p:spPr/>
        <p:txBody>
          <a:bodyPr/>
          <a:lstStyle/>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r>
              <a:rPr lang="fr-FR" sz="1200" dirty="0">
                <a:solidFill>
                  <a:srgbClr val="000000"/>
                </a:solidFill>
                <a:effectLst/>
                <a:latin typeface="Calibri" panose="020F0502020204030204" pitchFamily="34" charset="0"/>
                <a:ea typeface="Calibri" panose="020F0502020204030204" pitchFamily="34" charset="0"/>
              </a:rPr>
              <a:t>© Organisation mondiale de la Santé 2024. Certains droits réservés. La présente publication est disponible sous la licence </a:t>
            </a:r>
            <a:r>
              <a:rPr lang="fr-FR" sz="1200" u="sng" dirty="0">
                <a:solidFill>
                  <a:srgbClr val="000000"/>
                </a:solidFill>
                <a:effectLst/>
                <a:latin typeface="Calibri" panose="020F0502020204030204" pitchFamily="34" charset="0"/>
                <a:ea typeface="Calibri" panose="020F0502020204030204" pitchFamily="34" charset="0"/>
                <a:hlinkClick r:id="rId2"/>
              </a:rPr>
              <a:t>CC BY-NC-SA 3.0 IGO</a:t>
            </a:r>
            <a:r>
              <a:rPr lang="fr-FR" sz="1200" dirty="0">
                <a:solidFill>
                  <a:srgbClr val="000000"/>
                </a:solidFill>
                <a:effectLst/>
                <a:latin typeface="Calibri" panose="020F0502020204030204" pitchFamily="34" charset="0"/>
                <a:ea typeface="Calibri" panose="020F0502020204030204" pitchFamily="34" charset="0"/>
              </a:rPr>
              <a:t>. </a:t>
            </a:r>
            <a:r>
              <a:rPr lang="fr-FR" sz="1200" b="1" dirty="0">
                <a:solidFill>
                  <a:srgbClr val="000000"/>
                </a:solidFill>
                <a:effectLst/>
                <a:latin typeface="Calibri" panose="020F0502020204030204" pitchFamily="34" charset="0"/>
                <a:ea typeface="Calibri" panose="020F0502020204030204" pitchFamily="34" charset="0"/>
              </a:rPr>
              <a:t> </a:t>
            </a:r>
            <a:endParaRPr lang="en-ZA" sz="1200" dirty="0">
              <a:solidFill>
                <a:srgbClr val="000000"/>
              </a:solidFill>
              <a:effectLst/>
              <a:latin typeface="Calibri" panose="020F0502020204030204" pitchFamily="34" charset="0"/>
              <a:ea typeface="Calibri" panose="020F0502020204030204" pitchFamily="34" charset="0"/>
            </a:endParaRPr>
          </a:p>
          <a:p>
            <a:pPr marL="0" indent="0">
              <a:buNone/>
            </a:pPr>
            <a:endParaRPr lang="en-ZA" dirty="0"/>
          </a:p>
        </p:txBody>
      </p:sp>
      <p:sp>
        <p:nvSpPr>
          <p:cNvPr id="4" name="Slide Number Placeholder 3">
            <a:extLst>
              <a:ext uri="{FF2B5EF4-FFF2-40B4-BE49-F238E27FC236}">
                <a16:creationId xmlns:a16="http://schemas.microsoft.com/office/drawing/2014/main" id="{E91ECE46-6095-EC9B-0F24-2F340D4744CB}"/>
              </a:ext>
            </a:extLst>
          </p:cNvPr>
          <p:cNvSpPr>
            <a:spLocks noGrp="1"/>
          </p:cNvSpPr>
          <p:nvPr>
            <p:ph type="sldNum" sz="quarter" idx="12"/>
          </p:nvPr>
        </p:nvSpPr>
        <p:spPr/>
        <p:txBody>
          <a:bodyPr/>
          <a:lstStyle/>
          <a:p>
            <a:fld id="{2D8ED6E9-3817-564D-8B05-0796ED399B7D}" type="slidenum">
              <a:rPr lang="de-DE" smtClean="0"/>
              <a:t>2</a:t>
            </a:fld>
            <a:endParaRPr lang="de-DE"/>
          </a:p>
        </p:txBody>
      </p:sp>
    </p:spTree>
    <p:extLst>
      <p:ext uri="{BB962C8B-B14F-4D97-AF65-F5344CB8AC3E}">
        <p14:creationId xmlns:p14="http://schemas.microsoft.com/office/powerpoint/2010/main" val="1824512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BFC6D5-D409-4D73-BE24-3F7FE288C245}"/>
              </a:ext>
            </a:extLst>
          </p:cNvPr>
          <p:cNvSpPr>
            <a:spLocks noGrp="1"/>
          </p:cNvSpPr>
          <p:nvPr>
            <p:ph type="sldNum" sz="quarter" idx="12"/>
          </p:nvPr>
        </p:nvSpPr>
        <p:spPr/>
        <p:txBody>
          <a:bodyPr/>
          <a:lstStyle/>
          <a:p>
            <a:fld id="{2D8ED6E9-3817-564D-8B05-0796ED399B7D}" type="slidenum">
              <a:rPr lang="de-DE" smtClean="0"/>
              <a:t>20</a:t>
            </a:fld>
            <a:endParaRPr lang="de-DE"/>
          </a:p>
        </p:txBody>
      </p:sp>
      <p:sp>
        <p:nvSpPr>
          <p:cNvPr id="6" name="Title 1">
            <a:extLst>
              <a:ext uri="{FF2B5EF4-FFF2-40B4-BE49-F238E27FC236}">
                <a16:creationId xmlns:a16="http://schemas.microsoft.com/office/drawing/2014/main" id="{0E96CF6B-790E-41F1-B559-08BB67509906}"/>
              </a:ext>
            </a:extLst>
          </p:cNvPr>
          <p:cNvSpPr txBox="1">
            <a:spLocks/>
          </p:cNvSpPr>
          <p:nvPr/>
        </p:nvSpPr>
        <p:spPr>
          <a:xfrm>
            <a:off x="0" y="116631"/>
            <a:ext cx="9144000" cy="12148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FR" sz="3600" b="1" i="0" u="none" strike="noStrike" kern="1200" cap="none" spc="0" normalizeH="0" baseline="0" noProof="0" dirty="0">
                <a:ln>
                  <a:noFill/>
                </a:ln>
                <a:solidFill>
                  <a:srgbClr val="4F81BD"/>
                </a:solidFill>
                <a:effectLst/>
                <a:uLnTx/>
                <a:uFillTx/>
                <a:latin typeface="Calibri"/>
                <a:ea typeface="+mj-ea"/>
                <a:cs typeface="+mj-cs"/>
              </a:rPr>
              <a:t>Exercice 16.2 : Liste de contrôle des fournitures, du matériel et </a:t>
            </a:r>
            <a:r>
              <a:rPr lang="fr-FR" sz="3600" b="1" dirty="0">
                <a:solidFill>
                  <a:srgbClr val="4F81BD"/>
                </a:solidFill>
                <a:latin typeface="Calibri"/>
              </a:rPr>
              <a:t>des médicaments</a:t>
            </a:r>
            <a:endParaRPr kumimoji="0" lang="fr-FR" sz="3600" b="1" i="0" u="none" strike="noStrike" kern="1200" cap="none" spc="0" normalizeH="0" baseline="0" noProof="0" dirty="0">
              <a:ln>
                <a:noFill/>
              </a:ln>
              <a:solidFill>
                <a:srgbClr val="4F81BD"/>
              </a:solidFill>
              <a:effectLst/>
              <a:uLnTx/>
              <a:uFillTx/>
              <a:latin typeface="Calibri"/>
              <a:ea typeface="+mj-ea"/>
              <a:cs typeface="+mj-cs"/>
            </a:endParaRPr>
          </a:p>
        </p:txBody>
      </p:sp>
      <p:sp>
        <p:nvSpPr>
          <p:cNvPr id="7" name="Rectangle 6">
            <a:extLst>
              <a:ext uri="{FF2B5EF4-FFF2-40B4-BE49-F238E27FC236}">
                <a16:creationId xmlns:a16="http://schemas.microsoft.com/office/drawing/2014/main" id="{24A2B4F3-A141-4D8B-AE01-023AEE5C9F81}"/>
              </a:ext>
            </a:extLst>
          </p:cNvPr>
          <p:cNvSpPr/>
          <p:nvPr/>
        </p:nvSpPr>
        <p:spPr>
          <a:xfrm>
            <a:off x="241994" y="1559181"/>
            <a:ext cx="8650486" cy="4362733"/>
          </a:xfrm>
          <a:prstGeom prst="rect">
            <a:avLst/>
          </a:prstGeom>
        </p:spPr>
        <p:txBody>
          <a:bodyPr wrap="square">
            <a:spAutoFit/>
          </a:bodyPr>
          <a:lstStyle/>
          <a:p>
            <a:pPr marL="0" marR="0" lvl="0" indent="0" defTabSz="914400" eaLnBrk="1" fontAlgn="auto" latinLnBrk="0" hangingPunct="1">
              <a:lnSpc>
                <a:spcPts val="2400"/>
              </a:lnSpc>
              <a:spcBef>
                <a:spcPts val="0"/>
              </a:spcBef>
              <a:spcAft>
                <a:spcPts val="0"/>
              </a:spcAft>
              <a:buClrTx/>
              <a:buSzTx/>
              <a:buFontTx/>
              <a:buNone/>
              <a:tabLst/>
              <a:defRPr/>
            </a:pPr>
            <a:r>
              <a:rPr kumimoji="0" lang="fr-FR" sz="2200" b="1" i="0" u="none" strike="noStrike" kern="0" cap="none" spc="0" normalizeH="0" baseline="0" dirty="0">
                <a:ln>
                  <a:noFill/>
                </a:ln>
                <a:solidFill>
                  <a:prstClr val="black"/>
                </a:solidFill>
                <a:effectLst/>
                <a:uLnTx/>
                <a:uFillTx/>
                <a:cs typeface="Calibri" panose="020F0502020204030204" pitchFamily="34" charset="0"/>
              </a:rPr>
              <a:t>Objectifs d'apprentissage de l'exercice</a:t>
            </a:r>
          </a:p>
          <a:p>
            <a:pPr marL="342900" marR="0" lvl="0" indent="-342900" defTabSz="91440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fr-FR" sz="2200" b="0" i="0" u="none" strike="noStrike" kern="0" cap="none" spc="0" normalizeH="0" baseline="0" dirty="0">
                <a:ln>
                  <a:noFill/>
                </a:ln>
                <a:solidFill>
                  <a:prstClr val="black"/>
                </a:solidFill>
                <a:effectLst/>
                <a:uLnTx/>
                <a:uFillTx/>
              </a:rPr>
              <a:t>Déterminer quels matériel, médicaments et autres fournitures manquent.</a:t>
            </a:r>
          </a:p>
          <a:p>
            <a:pPr marL="342900" marR="0" lvl="0" indent="-342900" defTabSz="91440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fr-FR" sz="2200" b="0" i="0" u="none" strike="noStrike" kern="0" cap="none" spc="0" normalizeH="0" baseline="0" dirty="0">
                <a:ln>
                  <a:noFill/>
                </a:ln>
                <a:solidFill>
                  <a:prstClr val="black"/>
                </a:solidFill>
                <a:effectLst/>
                <a:uLnTx/>
                <a:uFillTx/>
              </a:rPr>
              <a:t>Déterminer comment les obtenir.</a:t>
            </a:r>
            <a:endParaRPr kumimoji="0" lang="fr-FR" sz="2200" b="1" i="0" u="none" strike="noStrike" kern="0" cap="none" spc="0" normalizeH="0" baseline="0" dirty="0">
              <a:ln>
                <a:noFill/>
              </a:ln>
              <a:solidFill>
                <a:prstClr val="black"/>
              </a:solidFill>
              <a:effectLst/>
              <a:uLnTx/>
              <a:uFillTx/>
              <a:ea typeface="Calibri" panose="020F0502020204030204" pitchFamily="34" charset="0"/>
              <a:cs typeface="Calibri" panose="020F0502020204030204" pitchFamily="34" charset="0"/>
            </a:endParaRPr>
          </a:p>
          <a:p>
            <a:pPr marL="0" marR="0" lvl="0" indent="0" defTabSz="914400" eaLnBrk="1" fontAlgn="auto" latinLnBrk="0" hangingPunct="1">
              <a:lnSpc>
                <a:spcPts val="2400"/>
              </a:lnSpc>
              <a:spcBef>
                <a:spcPts val="600"/>
              </a:spcBef>
              <a:spcAft>
                <a:spcPts val="600"/>
              </a:spcAft>
              <a:buClrTx/>
              <a:buSzTx/>
              <a:buFontTx/>
              <a:buNone/>
              <a:tabLst/>
              <a:defRPr/>
            </a:pPr>
            <a:r>
              <a:rPr kumimoji="0" lang="fr-FR" sz="2200" b="1" i="0" u="none" strike="noStrike" kern="0" cap="none" spc="0" normalizeH="0" baseline="0" dirty="0">
                <a:ln>
                  <a:noFill/>
                </a:ln>
                <a:solidFill>
                  <a:prstClr val="black"/>
                </a:solidFill>
                <a:effectLst/>
                <a:uLnTx/>
                <a:uFillTx/>
                <a:ea typeface="Calibri" panose="020F0502020204030204" pitchFamily="34" charset="0"/>
                <a:cs typeface="Calibri" panose="020F0502020204030204" pitchFamily="34" charset="0"/>
              </a:rPr>
              <a:t>Instructions</a:t>
            </a:r>
            <a:endParaRPr kumimoji="0" lang="fr-FR" sz="2200" b="0" i="0" u="none" strike="noStrike" kern="0" cap="none" spc="0" normalizeH="0" baseline="0" dirty="0">
              <a:ln>
                <a:noFill/>
              </a:ln>
              <a:solidFill>
                <a:prstClr val="black"/>
              </a:solidFill>
              <a:effectLst/>
              <a:uLnTx/>
              <a:uFillTx/>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ts val="2400"/>
              </a:lnSpc>
              <a:spcBef>
                <a:spcPts val="0"/>
              </a:spcBef>
              <a:spcAft>
                <a:spcPts val="300"/>
              </a:spcAft>
              <a:buClrTx/>
              <a:buSzTx/>
              <a:buFont typeface="Arial" panose="020B0604020202020204" pitchFamily="34" charset="0"/>
              <a:buChar char="•"/>
              <a:tabLst/>
              <a:defRPr/>
            </a:pPr>
            <a:r>
              <a:rPr kumimoji="0" lang="fr-FR" sz="2200" b="0" i="0" u="none" strike="noStrike" kern="0" cap="none" spc="0" normalizeH="0" baseline="0" dirty="0">
                <a:ln>
                  <a:noFill/>
                </a:ln>
                <a:solidFill>
                  <a:prstClr val="black"/>
                </a:solidFill>
                <a:effectLst/>
                <a:uLnTx/>
                <a:uFillTx/>
              </a:rPr>
              <a:t>À l'aide de la feuille de travail de l’outil de travail 5.2, indiquez si chaque élément est disponible dans l'établissement.</a:t>
            </a:r>
          </a:p>
          <a:p>
            <a:pPr marL="342900" marR="0" lvl="0" indent="-342900" defTabSz="914400" eaLnBrk="1" fontAlgn="auto" latinLnBrk="0" hangingPunct="1">
              <a:lnSpc>
                <a:spcPts val="2400"/>
              </a:lnSpc>
              <a:spcBef>
                <a:spcPts val="0"/>
              </a:spcBef>
              <a:spcAft>
                <a:spcPts val="300"/>
              </a:spcAft>
              <a:buClrTx/>
              <a:buSzTx/>
              <a:buFont typeface="Arial" panose="020B0604020202020204" pitchFamily="34" charset="0"/>
              <a:buChar char="•"/>
              <a:tabLst/>
              <a:defRPr/>
            </a:pPr>
            <a:r>
              <a:rPr kumimoji="0" lang="fr-FR" sz="2200" b="0" i="0" u="none" strike="noStrike" kern="0" cap="none" spc="0" normalizeH="0" baseline="0" dirty="0">
                <a:ln>
                  <a:noFill/>
                </a:ln>
                <a:solidFill>
                  <a:prstClr val="black"/>
                </a:solidFill>
                <a:effectLst/>
                <a:uLnTx/>
                <a:uFillTx/>
              </a:rPr>
              <a:t>Indiquez quels articles doivent être commandés.</a:t>
            </a:r>
          </a:p>
          <a:p>
            <a:pPr marL="342900" marR="0" lvl="0" indent="-342900" defTabSz="914400" eaLnBrk="1" fontAlgn="auto" latinLnBrk="0" hangingPunct="1">
              <a:lnSpc>
                <a:spcPts val="2400"/>
              </a:lnSpc>
              <a:spcBef>
                <a:spcPts val="0"/>
              </a:spcBef>
              <a:spcAft>
                <a:spcPts val="300"/>
              </a:spcAft>
              <a:buClrTx/>
              <a:buSzTx/>
              <a:buFont typeface="Arial" panose="020B0604020202020204" pitchFamily="34" charset="0"/>
              <a:buChar char="•"/>
              <a:tabLst/>
              <a:defRPr/>
            </a:pPr>
            <a:r>
              <a:rPr kumimoji="0" lang="fr-FR" sz="2200" b="0" i="0" u="none" strike="noStrike" kern="0" cap="none" spc="0" normalizeH="0" baseline="0" dirty="0">
                <a:ln>
                  <a:noFill/>
                </a:ln>
                <a:solidFill>
                  <a:prstClr val="black"/>
                </a:solidFill>
                <a:effectLst/>
                <a:uLnTx/>
                <a:uFillTx/>
              </a:rPr>
              <a:t>Indiquez les articles qui doivent être conservés là où se déroule la consultation, afin que la femme n’ait pas à trop se déplacer d'un endroit à un autre.</a:t>
            </a:r>
          </a:p>
          <a:p>
            <a:pPr marL="342900" marR="0" lvl="0" indent="-342900" defTabSz="914400" eaLnBrk="1" fontAlgn="auto" latinLnBrk="0" hangingPunct="1">
              <a:lnSpc>
                <a:spcPts val="2400"/>
              </a:lnSpc>
              <a:spcBef>
                <a:spcPts val="0"/>
              </a:spcBef>
              <a:spcAft>
                <a:spcPts val="300"/>
              </a:spcAft>
              <a:buClrTx/>
              <a:buSzTx/>
              <a:buFont typeface="Arial" panose="020B0604020202020204" pitchFamily="34" charset="0"/>
              <a:buChar char="•"/>
              <a:tabLst/>
              <a:defRPr/>
            </a:pPr>
            <a:r>
              <a:rPr kumimoji="0" lang="fr-FR" sz="2200" b="0" i="0" u="none" strike="noStrike" kern="0" cap="none" spc="0" normalizeH="0" baseline="0" dirty="0">
                <a:ln>
                  <a:noFill/>
                </a:ln>
                <a:solidFill>
                  <a:prstClr val="black"/>
                </a:solidFill>
                <a:effectLst/>
                <a:uLnTx/>
                <a:uFillTx/>
              </a:rPr>
              <a:t>Consignez dans des notes tout problème lié à la disponibilité de fournitures, de médicaments ou de matériel spécifiques. </a:t>
            </a:r>
          </a:p>
        </p:txBody>
      </p:sp>
    </p:spTree>
    <p:extLst>
      <p:ext uri="{BB962C8B-B14F-4D97-AF65-F5344CB8AC3E}">
        <p14:creationId xmlns:p14="http://schemas.microsoft.com/office/powerpoint/2010/main" val="2196763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21874A-AE47-4A4D-8327-76F16609F5DB}"/>
              </a:ext>
            </a:extLst>
          </p:cNvPr>
          <p:cNvSpPr>
            <a:spLocks noGrp="1"/>
          </p:cNvSpPr>
          <p:nvPr>
            <p:ph type="sldNum" sz="quarter" idx="12"/>
          </p:nvPr>
        </p:nvSpPr>
        <p:spPr/>
        <p:txBody>
          <a:bodyPr/>
          <a:lstStyle/>
          <a:p>
            <a:fld id="{2D8ED6E9-3817-564D-8B05-0796ED399B7D}" type="slidenum">
              <a:rPr lang="de-DE" smtClean="0"/>
              <a:t>21</a:t>
            </a:fld>
            <a:endParaRPr lang="de-DE"/>
          </a:p>
        </p:txBody>
      </p:sp>
      <p:sp>
        <p:nvSpPr>
          <p:cNvPr id="6" name="Title 1">
            <a:extLst>
              <a:ext uri="{FF2B5EF4-FFF2-40B4-BE49-F238E27FC236}">
                <a16:creationId xmlns:a16="http://schemas.microsoft.com/office/drawing/2014/main" id="{65A22FB7-A512-473A-86AF-B47E78317E0E}"/>
              </a:ext>
            </a:extLst>
          </p:cNvPr>
          <p:cNvSpPr txBox="1">
            <a:spLocks/>
          </p:cNvSpPr>
          <p:nvPr/>
        </p:nvSpPr>
        <p:spPr>
          <a:xfrm>
            <a:off x="0" y="285256"/>
            <a:ext cx="88924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FR" sz="4000" b="1" i="0" u="none" strike="noStrike" kern="1200" cap="none" spc="0" normalizeH="0" baseline="0" dirty="0">
                <a:ln>
                  <a:noFill/>
                </a:ln>
                <a:solidFill>
                  <a:srgbClr val="4F81BD"/>
                </a:solidFill>
                <a:effectLst/>
                <a:uLnTx/>
                <a:uFillTx/>
                <a:latin typeface="Calibri"/>
                <a:ea typeface="+mj-ea"/>
                <a:cs typeface="+mj-cs"/>
              </a:rPr>
              <a:t>Exercice 16.2 : Discussion</a:t>
            </a:r>
          </a:p>
        </p:txBody>
      </p:sp>
      <p:sp>
        <p:nvSpPr>
          <p:cNvPr id="7" name="Rectangle 6">
            <a:extLst>
              <a:ext uri="{FF2B5EF4-FFF2-40B4-BE49-F238E27FC236}">
                <a16:creationId xmlns:a16="http://schemas.microsoft.com/office/drawing/2014/main" id="{43AB1EF4-4C78-4E02-9F74-D51344F53754}"/>
              </a:ext>
            </a:extLst>
          </p:cNvPr>
          <p:cNvSpPr/>
          <p:nvPr/>
        </p:nvSpPr>
        <p:spPr>
          <a:xfrm>
            <a:off x="381220" y="2167845"/>
            <a:ext cx="8381560" cy="2092881"/>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400" b="0" i="0" u="none" strike="noStrike" kern="0" cap="none" spc="0" normalizeH="0" baseline="0" dirty="0">
                <a:ln>
                  <a:noFill/>
                </a:ln>
                <a:solidFill>
                  <a:prstClr val="black"/>
                </a:solidFill>
                <a:effectLst/>
                <a:uLnTx/>
                <a:uFillTx/>
              </a:rPr>
              <a:t>Quels matériel, fournitures et médicaments font généralement défaut ?</a:t>
            </a:r>
          </a:p>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400" b="0" i="0" u="none" strike="noStrike" kern="0" cap="none" spc="0" normalizeH="0" baseline="0" dirty="0">
                <a:ln>
                  <a:noFill/>
                </a:ln>
                <a:solidFill>
                  <a:prstClr val="black"/>
                </a:solidFill>
                <a:effectLst/>
                <a:uLnTx/>
                <a:uFillTx/>
              </a:rPr>
              <a:t>Pourquoi font-ils défaut ? Y a-t-il des obstacles communs ou des obstacles différents ?</a:t>
            </a:r>
          </a:p>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fr-FR" sz="2400" b="0" i="0" u="none" strike="noStrike" kern="0" cap="none" spc="0" normalizeH="0" baseline="0" dirty="0">
                <a:ln>
                  <a:noFill/>
                </a:ln>
                <a:solidFill>
                  <a:prstClr val="black"/>
                </a:solidFill>
                <a:effectLst/>
                <a:uLnTx/>
                <a:uFillTx/>
              </a:rPr>
              <a:t>Comment ces obstacles peuvent-ils être surmontés ?</a:t>
            </a:r>
          </a:p>
        </p:txBody>
      </p:sp>
    </p:spTree>
    <p:extLst>
      <p:ext uri="{BB962C8B-B14F-4D97-AF65-F5344CB8AC3E}">
        <p14:creationId xmlns:p14="http://schemas.microsoft.com/office/powerpoint/2010/main" val="53315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09C6D35-E49F-4620-A299-9D48F22B0DE9}"/>
              </a:ext>
            </a:extLst>
          </p:cNvPr>
          <p:cNvSpPr>
            <a:spLocks noGrp="1"/>
          </p:cNvSpPr>
          <p:nvPr>
            <p:ph type="title"/>
          </p:nvPr>
        </p:nvSpPr>
        <p:spPr>
          <a:xfrm>
            <a:off x="160421" y="265761"/>
            <a:ext cx="8983579" cy="1335337"/>
          </a:xfrm>
        </p:spPr>
        <p:txBody>
          <a:bodyPr/>
          <a:lstStyle/>
          <a:p>
            <a:r>
              <a:rPr lang="en-GB" dirty="0"/>
              <a:t>Messages clés </a:t>
            </a:r>
            <a:endParaRPr lang="en-US" dirty="0"/>
          </a:p>
        </p:txBody>
      </p:sp>
      <p:sp>
        <p:nvSpPr>
          <p:cNvPr id="10" name="Content Placeholder 9">
            <a:extLst>
              <a:ext uri="{FF2B5EF4-FFF2-40B4-BE49-F238E27FC236}">
                <a16:creationId xmlns:a16="http://schemas.microsoft.com/office/drawing/2014/main" id="{A3A651BF-4EB4-470C-8D95-1C9FDADAF54A}"/>
              </a:ext>
            </a:extLst>
          </p:cNvPr>
          <p:cNvSpPr>
            <a:spLocks noGrp="1"/>
          </p:cNvSpPr>
          <p:nvPr>
            <p:ph idx="1"/>
          </p:nvPr>
        </p:nvSpPr>
        <p:spPr>
          <a:xfrm>
            <a:off x="312821" y="2323943"/>
            <a:ext cx="8518357" cy="3194541"/>
          </a:xfrm>
        </p:spPr>
        <p:txBody>
          <a:bodyPr>
            <a:normAutofit/>
          </a:bodyPr>
          <a:lstStyle/>
          <a:p>
            <a:pPr marL="457200" lvl="0" indent="-457200">
              <a:spcAft>
                <a:spcPts val="600"/>
              </a:spcAft>
            </a:pPr>
            <a:r>
              <a:rPr lang="fr-FR" sz="2400" dirty="0"/>
              <a:t>Le flux des patientes, les procédures opérationnelles normalisées, l'espace de consultation et la tenue des dossiers doivent </a:t>
            </a:r>
            <a:r>
              <a:rPr lang="fr-FR" sz="2400" b="1" dirty="0"/>
              <a:t>garantir le respect de la confidentialité </a:t>
            </a:r>
            <a:r>
              <a:rPr lang="fr-FR" sz="2400" dirty="0"/>
              <a:t>visuelle et auditive.</a:t>
            </a:r>
          </a:p>
          <a:p>
            <a:pPr marL="457200" lvl="0" indent="-457200">
              <a:spcAft>
                <a:spcPts val="600"/>
              </a:spcAft>
            </a:pPr>
            <a:r>
              <a:rPr lang="fr-FR" sz="2400" dirty="0"/>
              <a:t>Les gestionnaires doivent s'assurer que </a:t>
            </a:r>
            <a:r>
              <a:rPr lang="fr-FR" sz="2400" b="1" dirty="0"/>
              <a:t>tous les </a:t>
            </a:r>
            <a:r>
              <a:rPr lang="fr-FR" sz="2400" dirty="0"/>
              <a:t>équipements, médicaments et autres </a:t>
            </a:r>
            <a:r>
              <a:rPr lang="fr-FR" sz="2400" b="1" dirty="0"/>
              <a:t>fournitures nécessaires </a:t>
            </a:r>
            <a:r>
              <a:rPr lang="fr-FR" sz="2400" dirty="0"/>
              <a:t>sont disponibles en permanence et </a:t>
            </a:r>
            <a:r>
              <a:rPr lang="fr-FR" sz="2400" b="1" dirty="0"/>
              <a:t>stockés </a:t>
            </a:r>
            <a:r>
              <a:rPr lang="fr-FR" sz="2400" dirty="0"/>
              <a:t>là où les consultations ont lieu. L’outil de travail 5.2 peut être utile à cet égard.</a:t>
            </a:r>
          </a:p>
          <a:p>
            <a:endParaRPr lang="en-US" dirty="0"/>
          </a:p>
        </p:txBody>
      </p:sp>
      <p:sp>
        <p:nvSpPr>
          <p:cNvPr id="2" name="Slide Number Placeholder 1">
            <a:extLst>
              <a:ext uri="{FF2B5EF4-FFF2-40B4-BE49-F238E27FC236}">
                <a16:creationId xmlns:a16="http://schemas.microsoft.com/office/drawing/2014/main" id="{5A2A885C-B88F-4B0A-A1D6-A0965F47F8F9}"/>
              </a:ext>
            </a:extLst>
          </p:cNvPr>
          <p:cNvSpPr>
            <a:spLocks noGrp="1"/>
          </p:cNvSpPr>
          <p:nvPr>
            <p:ph type="sldNum" sz="quarter" idx="12"/>
          </p:nvPr>
        </p:nvSpPr>
        <p:spPr/>
        <p:txBody>
          <a:bodyPr/>
          <a:lstStyle/>
          <a:p>
            <a:fld id="{2D8ED6E9-3817-564D-8B05-0796ED399B7D}" type="slidenum">
              <a:rPr lang="de-DE" smtClean="0"/>
              <a:t>22</a:t>
            </a:fld>
            <a:endParaRPr lang="de-DE"/>
          </a:p>
        </p:txBody>
      </p:sp>
      <p:pic>
        <p:nvPicPr>
          <p:cNvPr id="8" name="Picture 7">
            <a:extLst>
              <a:ext uri="{FF2B5EF4-FFF2-40B4-BE49-F238E27FC236}">
                <a16:creationId xmlns:a16="http://schemas.microsoft.com/office/drawing/2014/main" id="{9BAD34E9-3A1D-4CCC-A3E1-1708089D57C2}"/>
              </a:ext>
            </a:extLst>
          </p:cNvPr>
          <p:cNvPicPr>
            <a:picLocks noChangeAspect="1"/>
          </p:cNvPicPr>
          <p:nvPr/>
        </p:nvPicPr>
        <p:blipFill rotWithShape="1">
          <a:blip r:embed="rId2">
            <a:duotone>
              <a:schemeClr val="accent5">
                <a:shade val="45000"/>
                <a:satMod val="135000"/>
              </a:schemeClr>
              <a:prstClr val="white"/>
            </a:duotone>
          </a:blip>
          <a:srcRect l="5495" t="2263" r="8752" b="5223"/>
          <a:stretch/>
        </p:blipFill>
        <p:spPr>
          <a:xfrm>
            <a:off x="1659356" y="343076"/>
            <a:ext cx="1059478" cy="1143000"/>
          </a:xfrm>
          <a:prstGeom prst="rect">
            <a:avLst/>
          </a:prstGeom>
        </p:spPr>
      </p:pic>
    </p:spTree>
    <p:extLst>
      <p:ext uri="{BB962C8B-B14F-4D97-AF65-F5344CB8AC3E}">
        <p14:creationId xmlns:p14="http://schemas.microsoft.com/office/powerpoint/2010/main" val="12426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26F3F-9F04-4606-A72D-94714E084EFB}"/>
              </a:ext>
            </a:extLst>
          </p:cNvPr>
          <p:cNvSpPr>
            <a:spLocks noGrp="1"/>
          </p:cNvSpPr>
          <p:nvPr>
            <p:ph type="title"/>
          </p:nvPr>
        </p:nvSpPr>
        <p:spPr/>
        <p:txBody>
          <a:bodyPr/>
          <a:lstStyle/>
          <a:p>
            <a:r>
              <a:rPr lang="en-GB" dirty="0">
                <a:solidFill>
                  <a:schemeClr val="accent2"/>
                </a:solidFill>
              </a:rPr>
              <a:t>        Objectif d'apprentissage</a:t>
            </a:r>
            <a:endParaRPr lang="en-US" dirty="0"/>
          </a:p>
        </p:txBody>
      </p:sp>
      <p:sp>
        <p:nvSpPr>
          <p:cNvPr id="3" name="Content Placeholder 2">
            <a:extLst>
              <a:ext uri="{FF2B5EF4-FFF2-40B4-BE49-F238E27FC236}">
                <a16:creationId xmlns:a16="http://schemas.microsoft.com/office/drawing/2014/main" id="{475674BC-FFD0-4D12-B7F0-0EF090CE367C}"/>
              </a:ext>
            </a:extLst>
          </p:cNvPr>
          <p:cNvSpPr>
            <a:spLocks noGrp="1"/>
          </p:cNvSpPr>
          <p:nvPr>
            <p:ph idx="1"/>
          </p:nvPr>
        </p:nvSpPr>
        <p:spPr/>
        <p:txBody>
          <a:bodyPr/>
          <a:lstStyle/>
          <a:p>
            <a:pPr marL="0" indent="0">
              <a:spcBef>
                <a:spcPts val="600"/>
              </a:spcBef>
              <a:spcAft>
                <a:spcPts val="600"/>
              </a:spcAft>
              <a:buNone/>
            </a:pPr>
            <a:r>
              <a:rPr lang="fr-FR" dirty="0"/>
              <a:t>Adopter des valeurs et des comportements qui permettent aux services d’apporter le </a:t>
            </a:r>
            <a:r>
              <a:rPr lang="fr-FR" b="1" dirty="0"/>
              <a:t>soutien requis </a:t>
            </a:r>
            <a:r>
              <a:rPr lang="fr-FR" dirty="0"/>
              <a:t>aux survivantes, </a:t>
            </a:r>
            <a:r>
              <a:rPr lang="fr-FR" b="1" dirty="0"/>
              <a:t>en toute sécurité</a:t>
            </a:r>
            <a:r>
              <a:rPr lang="fr-FR" dirty="0"/>
              <a:t>.</a:t>
            </a:r>
            <a:endParaRPr lang="fr-FR" b="1" dirty="0"/>
          </a:p>
          <a:p>
            <a:pPr marL="0" indent="0">
              <a:spcBef>
                <a:spcPts val="600"/>
              </a:spcBef>
              <a:spcAft>
                <a:spcPts val="600"/>
              </a:spcAft>
              <a:buNone/>
            </a:pPr>
            <a:r>
              <a:rPr lang="fr-FR" sz="2400" b="1" dirty="0"/>
              <a:t>Compétence</a:t>
            </a:r>
          </a:p>
          <a:p>
            <a:pPr>
              <a:spcBef>
                <a:spcPts val="600"/>
              </a:spcBef>
              <a:spcAft>
                <a:spcPts val="600"/>
              </a:spcAft>
            </a:pPr>
            <a:r>
              <a:rPr lang="fr-FR" dirty="0"/>
              <a:t>Planification de l'amélioration des infrastructures et de l'acquisition de matériel et de fournitures</a:t>
            </a:r>
          </a:p>
          <a:p>
            <a:endParaRPr lang="en-US" dirty="0"/>
          </a:p>
        </p:txBody>
      </p:sp>
      <p:sp>
        <p:nvSpPr>
          <p:cNvPr id="4" name="Slide Number Placeholder 3">
            <a:extLst>
              <a:ext uri="{FF2B5EF4-FFF2-40B4-BE49-F238E27FC236}">
                <a16:creationId xmlns:a16="http://schemas.microsoft.com/office/drawing/2014/main" id="{08BEF3CE-702A-4E90-B481-50783D8B0EC2}"/>
              </a:ext>
            </a:extLst>
          </p:cNvPr>
          <p:cNvSpPr>
            <a:spLocks noGrp="1"/>
          </p:cNvSpPr>
          <p:nvPr>
            <p:ph type="sldNum" sz="quarter" idx="12"/>
          </p:nvPr>
        </p:nvSpPr>
        <p:spPr/>
        <p:txBody>
          <a:bodyPr/>
          <a:lstStyle/>
          <a:p>
            <a:fld id="{2D8ED6E9-3817-564D-8B05-0796ED399B7D}" type="slidenum">
              <a:rPr lang="de-DE" smtClean="0"/>
              <a:t>3</a:t>
            </a:fld>
            <a:endParaRPr lang="de-DE" dirty="0"/>
          </a:p>
        </p:txBody>
      </p:sp>
      <p:pic>
        <p:nvPicPr>
          <p:cNvPr id="6" name="Picture 5" descr="C:\Users\Ward\AppData\Local\Microsoft\Windows\INetCache\IE\RTS1IINE\13526107212154[1].png">
            <a:extLst>
              <a:ext uri="{FF2B5EF4-FFF2-40B4-BE49-F238E27FC236}">
                <a16:creationId xmlns:a16="http://schemas.microsoft.com/office/drawing/2014/main" id="{23069107-CE89-46D3-82BE-5114FED536D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077" y="454684"/>
            <a:ext cx="1420261" cy="1146445"/>
          </a:xfrm>
          <a:prstGeom prst="rect">
            <a:avLst/>
          </a:prstGeom>
          <a:noFill/>
          <a:ln>
            <a:noFill/>
          </a:ln>
        </p:spPr>
      </p:pic>
    </p:spTree>
    <p:extLst>
      <p:ext uri="{BB962C8B-B14F-4D97-AF65-F5344CB8AC3E}">
        <p14:creationId xmlns:p14="http://schemas.microsoft.com/office/powerpoint/2010/main" val="1700649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8FBEC-DE7D-877E-501E-AC39B458DC46}"/>
              </a:ext>
            </a:extLst>
          </p:cNvPr>
          <p:cNvPicPr>
            <a:picLocks noChangeAspect="1"/>
          </p:cNvPicPr>
          <p:nvPr/>
        </p:nvPicPr>
        <p:blipFill>
          <a:blip r:embed="rId3"/>
          <a:stretch>
            <a:fillRect/>
          </a:stretch>
        </p:blipFill>
        <p:spPr>
          <a:xfrm>
            <a:off x="3780815" y="997176"/>
            <a:ext cx="4932880" cy="4863647"/>
          </a:xfrm>
          <a:prstGeom prst="rect">
            <a:avLst/>
          </a:prstGeom>
        </p:spPr>
      </p:pic>
      <p:sp>
        <p:nvSpPr>
          <p:cNvPr id="2" name="Title 1">
            <a:extLst>
              <a:ext uri="{FF2B5EF4-FFF2-40B4-BE49-F238E27FC236}">
                <a16:creationId xmlns:a16="http://schemas.microsoft.com/office/drawing/2014/main" id="{EF066C4E-AB67-4FAE-B8AE-5311818CEE95}"/>
              </a:ext>
            </a:extLst>
          </p:cNvPr>
          <p:cNvSpPr>
            <a:spLocks noGrp="1"/>
          </p:cNvSpPr>
          <p:nvPr>
            <p:ph type="title"/>
          </p:nvPr>
        </p:nvSpPr>
        <p:spPr>
          <a:xfrm>
            <a:off x="0" y="136527"/>
            <a:ext cx="9144000" cy="1110463"/>
          </a:xfrm>
        </p:spPr>
        <p:txBody>
          <a:bodyP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0" normalizeH="0" baseline="0" dirty="0">
                <a:ln>
                  <a:noFill/>
                </a:ln>
                <a:solidFill>
                  <a:srgbClr val="4F81BD"/>
                </a:solidFill>
                <a:effectLst/>
                <a:uLnTx/>
                <a:uFillTx/>
                <a:latin typeface="Calibri"/>
                <a:ea typeface="+mj-ea"/>
                <a:cs typeface="+mj-cs"/>
              </a:rPr>
              <a:t>Contenu du </a:t>
            </a:r>
            <a:r>
              <a:rPr kumimoji="0" lang="fr-FR" sz="4000" b="1" i="1" u="none" strike="noStrike" kern="1200" cap="none" spc="0" normalizeH="0" baseline="0" dirty="0">
                <a:ln>
                  <a:noFill/>
                </a:ln>
                <a:solidFill>
                  <a:srgbClr val="4F81BD"/>
                </a:solidFill>
                <a:effectLst/>
                <a:uLnTx/>
                <a:uFillTx/>
                <a:latin typeface="Calibri"/>
                <a:ea typeface="+mj-ea"/>
                <a:cs typeface="+mj-cs"/>
              </a:rPr>
              <a:t>Manuel destiné aux gestionnaires</a:t>
            </a:r>
          </a:p>
        </p:txBody>
      </p:sp>
      <p:sp>
        <p:nvSpPr>
          <p:cNvPr id="4" name="Slide Number Placeholder 3">
            <a:extLst>
              <a:ext uri="{FF2B5EF4-FFF2-40B4-BE49-F238E27FC236}">
                <a16:creationId xmlns:a16="http://schemas.microsoft.com/office/drawing/2014/main" id="{D568104F-E1C2-41D7-B02A-F6956355C030}"/>
              </a:ext>
            </a:extLst>
          </p:cNvPr>
          <p:cNvSpPr>
            <a:spLocks noGrp="1"/>
          </p:cNvSpPr>
          <p:nvPr>
            <p:ph type="sldNum" sz="quarter" idx="12"/>
          </p:nvPr>
        </p:nvSpPr>
        <p:spPr/>
        <p:txBody>
          <a:bodyPr/>
          <a:lstStyle/>
          <a:p>
            <a:fld id="{2D8ED6E9-3817-564D-8B05-0796ED399B7D}" type="slidenum">
              <a:rPr lang="de-DE" smtClean="0"/>
              <a:t>4</a:t>
            </a:fld>
            <a:endParaRPr lang="de-DE" dirty="0"/>
          </a:p>
        </p:txBody>
      </p:sp>
      <p:sp>
        <p:nvSpPr>
          <p:cNvPr id="7" name="Subtitle 2">
            <a:extLst>
              <a:ext uri="{FF2B5EF4-FFF2-40B4-BE49-F238E27FC236}">
                <a16:creationId xmlns:a16="http://schemas.microsoft.com/office/drawing/2014/main" id="{EAE7FBAE-0DE2-4F3F-A908-E97173966379}"/>
              </a:ext>
            </a:extLst>
          </p:cNvPr>
          <p:cNvSpPr txBox="1">
            <a:spLocks/>
          </p:cNvSpPr>
          <p:nvPr/>
        </p:nvSpPr>
        <p:spPr>
          <a:xfrm>
            <a:off x="143435" y="1723270"/>
            <a:ext cx="3762886" cy="3635415"/>
          </a:xfrm>
          <a:prstGeom prst="rect">
            <a:avLst/>
          </a:prstGeom>
        </p:spPr>
        <p:txBody>
          <a:bodyPr vert="horz" lIns="9000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0"/>
              </a:spcBef>
              <a:buFont typeface="Wingdings" panose="05000000000000000000" pitchFamily="2" charset="2"/>
              <a:buChar char="§"/>
            </a:pPr>
            <a:r>
              <a:rPr lang="fr-FR" sz="2400" dirty="0"/>
              <a:t>Partie 1 : Pour commencer</a:t>
            </a:r>
          </a:p>
          <a:p>
            <a:pPr marL="342900" indent="-342900">
              <a:spcBef>
                <a:spcPts val="1800"/>
              </a:spcBef>
              <a:buFont typeface="Wingdings" panose="05000000000000000000" pitchFamily="2" charset="2"/>
              <a:buChar char="§"/>
            </a:pPr>
            <a:r>
              <a:rPr lang="fr-FR" sz="2400" b="1" dirty="0"/>
              <a:t>Partie 2 : Renforcement des services</a:t>
            </a:r>
          </a:p>
          <a:p>
            <a:pPr marL="342900" indent="-342900">
              <a:spcBef>
                <a:spcPts val="1800"/>
              </a:spcBef>
              <a:buFont typeface="Wingdings" panose="05000000000000000000" pitchFamily="2" charset="2"/>
              <a:buChar char="§"/>
            </a:pPr>
            <a:r>
              <a:rPr lang="fr-FR" sz="2400" dirty="0"/>
              <a:t>Partie 3 : Leadership et gouvernance</a:t>
            </a:r>
          </a:p>
          <a:p>
            <a:pPr marL="342900" indent="-342900">
              <a:spcBef>
                <a:spcPts val="1800"/>
              </a:spcBef>
              <a:buFont typeface="Wingdings" panose="05000000000000000000" pitchFamily="2" charset="2"/>
              <a:buChar char="§"/>
            </a:pPr>
            <a:r>
              <a:rPr lang="fr-FR" sz="2400" dirty="0"/>
              <a:t>Partie 4 : Renforcement des données probantes et mise à l'échelle</a:t>
            </a:r>
          </a:p>
        </p:txBody>
      </p:sp>
      <p:sp>
        <p:nvSpPr>
          <p:cNvPr id="8" name="Oval 7">
            <a:extLst>
              <a:ext uri="{FF2B5EF4-FFF2-40B4-BE49-F238E27FC236}">
                <a16:creationId xmlns:a16="http://schemas.microsoft.com/office/drawing/2014/main" id="{01AF3E96-BA8F-432C-927A-5D46E5678485}"/>
              </a:ext>
            </a:extLst>
          </p:cNvPr>
          <p:cNvSpPr/>
          <p:nvPr/>
        </p:nvSpPr>
        <p:spPr>
          <a:xfrm>
            <a:off x="6587206" y="3676933"/>
            <a:ext cx="1433176" cy="1233517"/>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2368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B65D47-30C0-5024-3F37-D15208F4A3DD}"/>
              </a:ext>
            </a:extLst>
          </p:cNvPr>
          <p:cNvPicPr>
            <a:picLocks noChangeAspect="1"/>
          </p:cNvPicPr>
          <p:nvPr/>
        </p:nvPicPr>
        <p:blipFill>
          <a:blip r:embed="rId3"/>
          <a:stretch>
            <a:fillRect/>
          </a:stretch>
        </p:blipFill>
        <p:spPr>
          <a:xfrm>
            <a:off x="-2039140" y="-4372846"/>
            <a:ext cx="10506636" cy="10359175"/>
          </a:xfrm>
          <a:prstGeom prst="rect">
            <a:avLst/>
          </a:prstGeom>
        </p:spPr>
      </p:pic>
      <p:sp>
        <p:nvSpPr>
          <p:cNvPr id="4" name="Slide Number Placeholder 3">
            <a:extLst>
              <a:ext uri="{FF2B5EF4-FFF2-40B4-BE49-F238E27FC236}">
                <a16:creationId xmlns:a16="http://schemas.microsoft.com/office/drawing/2014/main" id="{5C8C5D82-9318-4C13-A00B-E67442610C82}"/>
              </a:ext>
            </a:extLst>
          </p:cNvPr>
          <p:cNvSpPr>
            <a:spLocks noGrp="1"/>
          </p:cNvSpPr>
          <p:nvPr>
            <p:ph type="sldNum" sz="quarter" idx="12"/>
          </p:nvPr>
        </p:nvSpPr>
        <p:spPr/>
        <p:txBody>
          <a:bodyPr/>
          <a:lstStyle/>
          <a:p>
            <a:fld id="{2D8ED6E9-3817-564D-8B05-0796ED399B7D}" type="slidenum">
              <a:rPr lang="de-DE" smtClean="0"/>
              <a:t>5</a:t>
            </a:fld>
            <a:endParaRPr lang="de-DE" dirty="0"/>
          </a:p>
        </p:txBody>
      </p:sp>
      <p:sp>
        <p:nvSpPr>
          <p:cNvPr id="7" name="Oval 6">
            <a:extLst>
              <a:ext uri="{FF2B5EF4-FFF2-40B4-BE49-F238E27FC236}">
                <a16:creationId xmlns:a16="http://schemas.microsoft.com/office/drawing/2014/main" id="{03E4A9CD-BA4B-4189-889A-A771E5516F3A}"/>
              </a:ext>
            </a:extLst>
          </p:cNvPr>
          <p:cNvSpPr/>
          <p:nvPr/>
        </p:nvSpPr>
        <p:spPr>
          <a:xfrm>
            <a:off x="3603812" y="1326775"/>
            <a:ext cx="3854823" cy="2438401"/>
          </a:xfrm>
          <a:prstGeom prst="ellipse">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45112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566F53-8A31-46BB-865D-238EC4955C92}"/>
              </a:ext>
            </a:extLst>
          </p:cNvPr>
          <p:cNvSpPr>
            <a:spLocks noGrp="1"/>
          </p:cNvSpPr>
          <p:nvPr>
            <p:ph type="sldNum" sz="quarter" idx="12"/>
          </p:nvPr>
        </p:nvSpPr>
        <p:spPr/>
        <p:txBody>
          <a:bodyPr/>
          <a:lstStyle/>
          <a:p>
            <a:fld id="{2D8ED6E9-3817-564D-8B05-0796ED399B7D}" type="slidenum">
              <a:rPr lang="de-DE" smtClean="0"/>
              <a:t>6</a:t>
            </a:fld>
            <a:endParaRPr lang="de-DE"/>
          </a:p>
        </p:txBody>
      </p:sp>
      <p:sp>
        <p:nvSpPr>
          <p:cNvPr id="7" name="Title 1">
            <a:extLst>
              <a:ext uri="{FF2B5EF4-FFF2-40B4-BE49-F238E27FC236}">
                <a16:creationId xmlns:a16="http://schemas.microsoft.com/office/drawing/2014/main" id="{AF96B480-85FE-4BAD-8FFF-E38D317F749B}"/>
              </a:ext>
            </a:extLst>
          </p:cNvPr>
          <p:cNvSpPr txBox="1">
            <a:spLocks/>
          </p:cNvSpPr>
          <p:nvPr/>
        </p:nvSpPr>
        <p:spPr>
          <a:xfrm>
            <a:off x="0" y="363450"/>
            <a:ext cx="9144000" cy="1017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fr-FR" sz="4000" b="1" i="0" u="none" strike="noStrike" kern="1200" cap="none" spc="0" normalizeH="0" baseline="0" noProof="0" dirty="0">
                <a:ln>
                  <a:noFill/>
                </a:ln>
                <a:solidFill>
                  <a:srgbClr val="0366B3"/>
                </a:solidFill>
                <a:effectLst/>
                <a:uLnTx/>
                <a:uFillTx/>
                <a:latin typeface="Calibri"/>
                <a:ea typeface="+mj-ea"/>
                <a:cs typeface="+mj-cs"/>
              </a:rPr>
              <a:t>Équiper les structures de soins pour </a:t>
            </a:r>
            <a:r>
              <a:rPr lang="fr-FR" sz="4000" b="1" dirty="0">
                <a:solidFill>
                  <a:srgbClr val="0366B3"/>
                </a:solidFill>
                <a:latin typeface="Calibri"/>
              </a:rPr>
              <a:t>garantir le </a:t>
            </a:r>
            <a:r>
              <a:rPr kumimoji="0" lang="fr-FR" sz="4000" b="1" i="0" u="none" strike="noStrike" kern="1200" cap="none" spc="0" normalizeH="0" baseline="0" noProof="0" dirty="0">
                <a:ln>
                  <a:noFill/>
                </a:ln>
                <a:solidFill>
                  <a:srgbClr val="0366B3"/>
                </a:solidFill>
                <a:effectLst/>
                <a:uLnTx/>
                <a:uFillTx/>
                <a:latin typeface="Calibri"/>
                <a:ea typeface="+mj-ea"/>
                <a:cs typeface="+mj-cs"/>
              </a:rPr>
              <a:t>respect de la vie privée </a:t>
            </a:r>
          </a:p>
        </p:txBody>
      </p:sp>
      <p:sp>
        <p:nvSpPr>
          <p:cNvPr id="8" name="Subtitle 2">
            <a:extLst>
              <a:ext uri="{FF2B5EF4-FFF2-40B4-BE49-F238E27FC236}">
                <a16:creationId xmlns:a16="http://schemas.microsoft.com/office/drawing/2014/main" id="{A015FC3F-77D3-4184-AA1C-FFCFFF507E11}"/>
              </a:ext>
            </a:extLst>
          </p:cNvPr>
          <p:cNvSpPr txBox="1">
            <a:spLocks/>
          </p:cNvSpPr>
          <p:nvPr/>
        </p:nvSpPr>
        <p:spPr>
          <a:xfrm>
            <a:off x="251520" y="2172975"/>
            <a:ext cx="8757586" cy="2742175"/>
          </a:xfrm>
          <a:prstGeom prst="rect">
            <a:avLst/>
          </a:prstGeom>
        </p:spPr>
        <p:txBody>
          <a:bodyPr vert="horz" lIns="9000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fr-FR" sz="2400" b="0" i="0" u="none" strike="noStrike" kern="1200" cap="none" spc="0" normalizeH="0" baseline="0" dirty="0">
                <a:ln>
                  <a:noFill/>
                </a:ln>
                <a:solidFill>
                  <a:schemeClr val="tx1"/>
                </a:solidFill>
                <a:effectLst/>
                <a:uLnTx/>
                <a:uFillTx/>
                <a:latin typeface="Calibri"/>
                <a:ea typeface="+mn-ea"/>
                <a:cs typeface="+mn-cs"/>
              </a:rPr>
              <a:t>Mesure </a:t>
            </a:r>
            <a:r>
              <a:rPr kumimoji="0" lang="fr-FR" sz="2400" b="0" i="0" u="none" strike="noStrike" kern="1200" cap="none" spc="0" normalizeH="0" baseline="0" dirty="0">
                <a:ln>
                  <a:noFill/>
                </a:ln>
                <a:solidFill>
                  <a:sysClr val="windowText" lastClr="000000"/>
                </a:solidFill>
                <a:effectLst/>
                <a:uLnTx/>
                <a:uFillTx/>
                <a:latin typeface="Calibri"/>
                <a:ea typeface="+mn-ea"/>
                <a:cs typeface="+mn-cs"/>
              </a:rPr>
              <a:t>minimale 3 : </a:t>
            </a:r>
            <a:r>
              <a:rPr kumimoji="0" lang="fr-FR" sz="2400" b="1" i="0" u="none" strike="noStrike" kern="1200" cap="none" spc="0" normalizeH="0" baseline="0" dirty="0">
                <a:ln>
                  <a:noFill/>
                </a:ln>
                <a:solidFill>
                  <a:sysClr val="windowText" lastClr="000000"/>
                </a:solidFill>
                <a:effectLst/>
                <a:uLnTx/>
                <a:uFillTx/>
                <a:latin typeface="Calibri"/>
                <a:ea typeface="+mn-ea"/>
                <a:cs typeface="+mn-cs"/>
              </a:rPr>
              <a:t>cadre privé</a:t>
            </a:r>
          </a:p>
          <a:p>
            <a:pPr marL="457200" marR="0" lvl="0" indent="-457200" algn="l" defTabSz="914400" rtl="0" eaLnBrk="1" fontAlgn="auto" latinLnBrk="0" hangingPunct="1">
              <a:lnSpc>
                <a:spcPts val="2800"/>
              </a:lnSpc>
              <a:spcBef>
                <a:spcPts val="1200"/>
              </a:spcBef>
              <a:spcAft>
                <a:spcPts val="600"/>
              </a:spcAft>
              <a:buClrTx/>
              <a:buSzTx/>
              <a:buFont typeface="Arial" panose="020B0604020202020204" pitchFamily="34" charset="0"/>
              <a:buChar char="•"/>
              <a:tabLst/>
              <a:defRPr/>
            </a:pPr>
            <a:r>
              <a:rPr kumimoji="0" lang="fr-FR" sz="2400" b="0" i="0" u="none" strike="noStrike" kern="1200" cap="none" spc="0" normalizeH="0" baseline="0" dirty="0">
                <a:ln>
                  <a:noFill/>
                </a:ln>
                <a:solidFill>
                  <a:sysClr val="windowText" lastClr="000000"/>
                </a:solidFill>
                <a:effectLst/>
                <a:uLnTx/>
                <a:uFillTx/>
                <a:latin typeface="Calibri"/>
                <a:ea typeface="+mn-ea"/>
                <a:cs typeface="+mn-cs"/>
              </a:rPr>
              <a:t>Rôles des </a:t>
            </a:r>
            <a:r>
              <a:rPr kumimoji="0" lang="fr-FR" sz="2400" b="0" i="0" u="none" strike="noStrike" kern="1200" cap="none" spc="0" normalizeH="0" baseline="0" dirty="0">
                <a:ln>
                  <a:noFill/>
                </a:ln>
                <a:solidFill>
                  <a:schemeClr val="tx1"/>
                </a:solidFill>
                <a:effectLst/>
                <a:uLnTx/>
                <a:uFillTx/>
                <a:latin typeface="Calibri"/>
                <a:ea typeface="+mn-ea"/>
                <a:cs typeface="+mn-cs"/>
              </a:rPr>
              <a:t>gestionnaires de structures de soins :</a:t>
            </a:r>
          </a:p>
          <a:p>
            <a:pPr marL="914400" marR="0" lvl="1" indent="-457200" algn="l" defTabSz="914400" rtl="0" eaLnBrk="1" fontAlgn="auto" latinLnBrk="0" hangingPunct="1">
              <a:lnSpc>
                <a:spcPts val="3200"/>
              </a:lnSpc>
              <a:spcBef>
                <a:spcPts val="1200"/>
              </a:spcBef>
              <a:spcAft>
                <a:spcPts val="600"/>
              </a:spcAft>
              <a:buClrTx/>
              <a:buSzTx/>
              <a:buFont typeface="Arial" panose="020B0604020202020204" pitchFamily="34" charset="0"/>
              <a:buChar char="•"/>
              <a:tabLst/>
              <a:defRPr/>
            </a:pPr>
            <a:r>
              <a:rPr kumimoji="0" lang="fr-FR" sz="2400" b="0" i="0" u="none" strike="noStrike" kern="1200" cap="none" spc="0" normalizeH="0" baseline="0" dirty="0">
                <a:ln>
                  <a:noFill/>
                </a:ln>
                <a:solidFill>
                  <a:sysClr val="windowText" lastClr="000000"/>
                </a:solidFill>
                <a:effectLst/>
                <a:uLnTx/>
                <a:uFillTx/>
                <a:latin typeface="Calibri"/>
                <a:ea typeface="+mn-ea"/>
                <a:cs typeface="+mn-cs"/>
              </a:rPr>
              <a:t>Désigner un espace calme où l’on puisse parler en privé. </a:t>
            </a:r>
          </a:p>
          <a:p>
            <a:pPr marL="914400" marR="0" lvl="1" indent="-457200" algn="l" defTabSz="914400" rtl="0" eaLnBrk="1" fontAlgn="auto" latinLnBrk="0" hangingPunct="1">
              <a:lnSpc>
                <a:spcPts val="3200"/>
              </a:lnSpc>
              <a:spcBef>
                <a:spcPts val="1200"/>
              </a:spcBef>
              <a:spcAft>
                <a:spcPts val="600"/>
              </a:spcAft>
              <a:buClrTx/>
              <a:buSzTx/>
              <a:buFont typeface="Arial" panose="020B0604020202020204" pitchFamily="34" charset="0"/>
              <a:buChar char="•"/>
              <a:tabLst/>
              <a:defRPr/>
            </a:pPr>
            <a:r>
              <a:rPr kumimoji="0" lang="fr-FR" sz="2400" b="0" i="0" u="none" strike="noStrike" kern="1200" cap="none" spc="0" normalizeH="0" baseline="0" dirty="0">
                <a:ln>
                  <a:noFill/>
                </a:ln>
                <a:solidFill>
                  <a:sysClr val="windowText" lastClr="000000"/>
                </a:solidFill>
                <a:effectLst/>
                <a:uLnTx/>
                <a:uFillTx/>
                <a:latin typeface="Calibri"/>
                <a:ea typeface="+mn-ea"/>
                <a:cs typeface="+mn-cs"/>
              </a:rPr>
              <a:t>Demander au personnel d’utiliser en priorité des espaces où la vie privée est respectée.</a:t>
            </a:r>
          </a:p>
          <a:p>
            <a:pPr marL="914400" marR="0" lvl="1" indent="-4572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endParaRPr kumimoji="0" lang="en-US" sz="3400" b="0" i="0" u="none" strike="noStrike" kern="1200" cap="none" spc="0" normalizeH="0" baseline="0" noProof="0" dirty="0">
              <a:ln>
                <a:noFill/>
              </a:ln>
              <a:solidFill>
                <a:srgbClr val="0070C0"/>
              </a:solidFill>
              <a:effectLst/>
              <a:uLnTx/>
              <a:uFillTx/>
              <a:latin typeface="Calibri"/>
              <a:ea typeface="+mn-ea"/>
              <a:cs typeface="+mn-cs"/>
            </a:endParaRPr>
          </a:p>
        </p:txBody>
      </p:sp>
      <p:sp>
        <p:nvSpPr>
          <p:cNvPr id="10" name="Oval 9">
            <a:extLst>
              <a:ext uri="{FF2B5EF4-FFF2-40B4-BE49-F238E27FC236}">
                <a16:creationId xmlns:a16="http://schemas.microsoft.com/office/drawing/2014/main" id="{13669E6C-3D2E-4997-8CAA-32F3C385C6BB}"/>
              </a:ext>
            </a:extLst>
          </p:cNvPr>
          <p:cNvSpPr/>
          <p:nvPr/>
        </p:nvSpPr>
        <p:spPr>
          <a:xfrm rot="468869">
            <a:off x="6172755" y="4690218"/>
            <a:ext cx="2757741" cy="134466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Outil de travail</a:t>
            </a:r>
          </a:p>
          <a:p>
            <a:pPr algn="ctr"/>
            <a:r>
              <a:rPr lang="fr-FR" sz="1400" i="1" dirty="0">
                <a:solidFill>
                  <a:schemeClr val="tx1"/>
                </a:solidFill>
              </a:rPr>
              <a:t>Manuel destiné aux gestionnaires de santé</a:t>
            </a:r>
            <a:r>
              <a:rPr lang="fr-FR" sz="1400" dirty="0">
                <a:solidFill>
                  <a:schemeClr val="tx1"/>
                </a:solidFill>
              </a:rPr>
              <a:t>,</a:t>
            </a:r>
          </a:p>
          <a:p>
            <a:pPr algn="ctr"/>
            <a:r>
              <a:rPr lang="fr-FR" sz="1400" dirty="0">
                <a:solidFill>
                  <a:schemeClr val="tx1"/>
                </a:solidFill>
              </a:rPr>
              <a:t>p. 62-64</a:t>
            </a:r>
          </a:p>
        </p:txBody>
      </p:sp>
    </p:spTree>
    <p:extLst>
      <p:ext uri="{BB962C8B-B14F-4D97-AF65-F5344CB8AC3E}">
        <p14:creationId xmlns:p14="http://schemas.microsoft.com/office/powerpoint/2010/main" val="2151278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4E933A-98C0-48FC-9A10-397ED14A41BE}"/>
              </a:ext>
            </a:extLst>
          </p:cNvPr>
          <p:cNvSpPr>
            <a:spLocks noGrp="1"/>
          </p:cNvSpPr>
          <p:nvPr>
            <p:ph type="sldNum" sz="quarter" idx="12"/>
          </p:nvPr>
        </p:nvSpPr>
        <p:spPr/>
        <p:txBody>
          <a:bodyPr/>
          <a:lstStyle/>
          <a:p>
            <a:fld id="{2D8ED6E9-3817-564D-8B05-0796ED399B7D}" type="slidenum">
              <a:rPr lang="de-DE" smtClean="0"/>
              <a:t>7</a:t>
            </a:fld>
            <a:endParaRPr lang="de-DE"/>
          </a:p>
        </p:txBody>
      </p:sp>
      <p:sp>
        <p:nvSpPr>
          <p:cNvPr id="6" name="Title 1">
            <a:extLst>
              <a:ext uri="{FF2B5EF4-FFF2-40B4-BE49-F238E27FC236}">
                <a16:creationId xmlns:a16="http://schemas.microsoft.com/office/drawing/2014/main" id="{A5836AAB-6B3E-4E8E-A59F-3709F9D1D5BA}"/>
              </a:ext>
            </a:extLst>
          </p:cNvPr>
          <p:cNvSpPr txBox="1">
            <a:spLocks/>
          </p:cNvSpPr>
          <p:nvPr/>
        </p:nvSpPr>
        <p:spPr>
          <a:xfrm>
            <a:off x="0" y="363071"/>
            <a:ext cx="9144000" cy="11036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fr-FR" sz="4000" b="1" i="0" u="none" strike="noStrike" kern="1200" cap="none" spc="0" normalizeH="0" baseline="0" noProof="0" dirty="0">
                <a:ln>
                  <a:noFill/>
                </a:ln>
                <a:solidFill>
                  <a:srgbClr val="4F81BD"/>
                </a:solidFill>
                <a:effectLst/>
                <a:uLnTx/>
                <a:uFillTx/>
                <a:latin typeface="Calibri"/>
                <a:ea typeface="+mj-ea"/>
                <a:cs typeface="+mj-cs"/>
              </a:rPr>
              <a:t>Équiper </a:t>
            </a:r>
            <a:r>
              <a:rPr kumimoji="0" lang="fr-FR" sz="4000" b="1" i="0" u="none" strike="noStrike" kern="1200" cap="none" spc="0" normalizeH="0" baseline="0" noProof="0" dirty="0">
                <a:ln>
                  <a:noFill/>
                </a:ln>
                <a:solidFill>
                  <a:srgbClr val="0070C0"/>
                </a:solidFill>
                <a:effectLst/>
                <a:uLnTx/>
                <a:uFillTx/>
                <a:latin typeface="Calibri"/>
                <a:ea typeface="+mj-ea"/>
                <a:cs typeface="+mj-cs"/>
              </a:rPr>
              <a:t>les structures de soins pour </a:t>
            </a:r>
            <a:r>
              <a:rPr lang="fr-FR" sz="4000" b="1" dirty="0">
                <a:solidFill>
                  <a:srgbClr val="0070C0"/>
                </a:solidFill>
                <a:latin typeface="Calibri"/>
              </a:rPr>
              <a:t>garantir le </a:t>
            </a:r>
            <a:r>
              <a:rPr kumimoji="0" lang="fr-FR" sz="4000" b="1" i="0" u="none" strike="noStrike" kern="1200" cap="none" spc="0" normalizeH="0" baseline="0" noProof="0" dirty="0">
                <a:ln>
                  <a:noFill/>
                </a:ln>
                <a:solidFill>
                  <a:srgbClr val="0070C0"/>
                </a:solidFill>
                <a:effectLst/>
                <a:uLnTx/>
                <a:uFillTx/>
                <a:latin typeface="Calibri"/>
                <a:ea typeface="+mj-ea"/>
                <a:cs typeface="+mj-cs"/>
              </a:rPr>
              <a:t>respect de la vie privée </a:t>
            </a:r>
          </a:p>
        </p:txBody>
      </p:sp>
      <p:sp>
        <p:nvSpPr>
          <p:cNvPr id="7" name="Subtitle 2">
            <a:extLst>
              <a:ext uri="{FF2B5EF4-FFF2-40B4-BE49-F238E27FC236}">
                <a16:creationId xmlns:a16="http://schemas.microsoft.com/office/drawing/2014/main" id="{628D67B8-34DC-40A4-8C5D-01879111C11E}"/>
              </a:ext>
            </a:extLst>
          </p:cNvPr>
          <p:cNvSpPr txBox="1">
            <a:spLocks/>
          </p:cNvSpPr>
          <p:nvPr/>
        </p:nvSpPr>
        <p:spPr>
          <a:xfrm>
            <a:off x="215516" y="1790898"/>
            <a:ext cx="8712968" cy="3600399"/>
          </a:xfrm>
          <a:prstGeom prst="rect">
            <a:avLst/>
          </a:prstGeom>
        </p:spPr>
        <p:txBody>
          <a:bodyPr vert="horz" lIns="9000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r>
              <a:rPr kumimoji="0" lang="fr-FR" sz="2400" b="0" i="0" u="none" strike="noStrike" kern="1200" cap="none" spc="0" normalizeH="0" baseline="0" dirty="0">
                <a:ln>
                  <a:noFill/>
                </a:ln>
                <a:solidFill>
                  <a:sysClr val="windowText" lastClr="000000"/>
                </a:solidFill>
                <a:effectLst/>
                <a:uLnTx/>
                <a:uFillTx/>
                <a:latin typeface="Calibri"/>
                <a:ea typeface="+mn-ea"/>
                <a:cs typeface="+mn-cs"/>
              </a:rPr>
              <a:t>Rôles des décideurs/euses au niveau du district, de la région ou du pays :</a:t>
            </a:r>
          </a:p>
          <a:p>
            <a:pPr marL="339725" marR="0" lvl="1" indent="-334963"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fr-FR" sz="2400" b="0" i="0" u="none" strike="noStrike" kern="1200" cap="none" spc="0" normalizeH="0" baseline="0" dirty="0">
                <a:ln>
                  <a:noFill/>
                </a:ln>
                <a:solidFill>
                  <a:sysClr val="windowText" lastClr="000000"/>
                </a:solidFill>
                <a:effectLst/>
                <a:uLnTx/>
                <a:uFillTx/>
                <a:latin typeface="Calibri"/>
                <a:ea typeface="+mn-ea"/>
                <a:cs typeface="+mn-cs"/>
              </a:rPr>
              <a:t>Cartographier les établissements disposant d'une infrastructure adéquate et ceux qui nécessitent des améliorations (quels établissements peuvent fournir </a:t>
            </a:r>
            <a:br>
              <a:rPr kumimoji="0" lang="fr-FR" sz="2400" b="0" i="0" u="none" strike="noStrike" kern="1200" cap="none" spc="0" normalizeH="0" baseline="0" dirty="0">
                <a:ln>
                  <a:noFill/>
                </a:ln>
                <a:solidFill>
                  <a:sysClr val="windowText" lastClr="000000"/>
                </a:solidFill>
                <a:effectLst/>
                <a:uLnTx/>
                <a:uFillTx/>
                <a:latin typeface="Calibri"/>
                <a:ea typeface="+mn-ea"/>
                <a:cs typeface="+mn-cs"/>
              </a:rPr>
            </a:br>
            <a:r>
              <a:rPr kumimoji="0" lang="fr-FR" sz="2400" b="0" i="0" u="none" strike="noStrike" kern="1200" cap="none" spc="0" normalizeH="0" baseline="0" dirty="0">
                <a:ln>
                  <a:noFill/>
                </a:ln>
                <a:solidFill>
                  <a:sysClr val="windowText" lastClr="000000"/>
                </a:solidFill>
                <a:effectLst/>
                <a:uLnTx/>
                <a:uFillTx/>
                <a:latin typeface="Calibri"/>
                <a:ea typeface="+mn-ea"/>
                <a:cs typeface="+mn-cs"/>
              </a:rPr>
              <a:t>des services 24 heures sur 24 par exemple).</a:t>
            </a:r>
          </a:p>
          <a:p>
            <a:pPr marL="339725" marR="0" lvl="1" indent="-334963"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fr-FR" sz="2400" b="0" i="0" u="none" strike="noStrike" kern="1200" cap="none" spc="0" normalizeH="0" baseline="0" dirty="0">
                <a:ln>
                  <a:noFill/>
                </a:ln>
                <a:solidFill>
                  <a:sysClr val="windowText" lastClr="000000"/>
                </a:solidFill>
                <a:effectLst/>
                <a:uLnTx/>
                <a:uFillTx/>
                <a:latin typeface="Calibri"/>
                <a:ea typeface="+mn-ea"/>
                <a:cs typeface="+mn-cs"/>
              </a:rPr>
              <a:t>Allouer des budgets à l’amélioration des infrastructures.</a:t>
            </a:r>
          </a:p>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endParaRPr kumimoji="0" lang="fr-FR" sz="3400" b="0" i="0" u="none" strike="noStrike" kern="1200" cap="none" spc="0" normalizeH="0" baseline="0" dirty="0">
              <a:ln>
                <a:noFill/>
              </a:ln>
              <a:solidFill>
                <a:srgbClr val="0070C0"/>
              </a:solidFill>
              <a:effectLst/>
              <a:uLnTx/>
              <a:uFillTx/>
              <a:latin typeface="Calibri"/>
              <a:ea typeface="+mn-ea"/>
              <a:cs typeface="+mn-cs"/>
            </a:endParaRPr>
          </a:p>
        </p:txBody>
      </p:sp>
      <p:sp>
        <p:nvSpPr>
          <p:cNvPr id="8" name="Oval 7">
            <a:extLst>
              <a:ext uri="{FF2B5EF4-FFF2-40B4-BE49-F238E27FC236}">
                <a16:creationId xmlns:a16="http://schemas.microsoft.com/office/drawing/2014/main" id="{6DEF7D2A-4453-4753-913E-9F4839928E1C}"/>
              </a:ext>
            </a:extLst>
          </p:cNvPr>
          <p:cNvSpPr/>
          <p:nvPr/>
        </p:nvSpPr>
        <p:spPr>
          <a:xfrm rot="694302">
            <a:off x="6122862" y="4933175"/>
            <a:ext cx="2716278" cy="116602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Outil de travail</a:t>
            </a:r>
          </a:p>
          <a:p>
            <a:pPr algn="ctr"/>
            <a:r>
              <a:rPr lang="fr-FR" sz="1400" i="1" dirty="0">
                <a:solidFill>
                  <a:schemeClr val="tx1"/>
                </a:solidFill>
              </a:rPr>
              <a:t>Manuel destiné aux gestionnaires de santé</a:t>
            </a:r>
            <a:r>
              <a:rPr lang="fr-FR" sz="1400" dirty="0">
                <a:solidFill>
                  <a:schemeClr val="tx1"/>
                </a:solidFill>
              </a:rPr>
              <a:t>,</a:t>
            </a:r>
          </a:p>
          <a:p>
            <a:pPr algn="ctr"/>
            <a:r>
              <a:rPr lang="fr-FR" sz="1400" dirty="0">
                <a:solidFill>
                  <a:schemeClr val="tx1"/>
                </a:solidFill>
              </a:rPr>
              <a:t>p. 62-64</a:t>
            </a:r>
          </a:p>
        </p:txBody>
      </p:sp>
    </p:spTree>
    <p:extLst>
      <p:ext uri="{BB962C8B-B14F-4D97-AF65-F5344CB8AC3E}">
        <p14:creationId xmlns:p14="http://schemas.microsoft.com/office/powerpoint/2010/main" val="2634341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1DC594-21B9-4873-BE92-34E7866CD824}"/>
              </a:ext>
            </a:extLst>
          </p:cNvPr>
          <p:cNvSpPr>
            <a:spLocks noGrp="1"/>
          </p:cNvSpPr>
          <p:nvPr>
            <p:ph type="sldNum" sz="quarter" idx="12"/>
          </p:nvPr>
        </p:nvSpPr>
        <p:spPr/>
        <p:txBody>
          <a:bodyPr/>
          <a:lstStyle/>
          <a:p>
            <a:fld id="{2D8ED6E9-3817-564D-8B05-0796ED399B7D}" type="slidenum">
              <a:rPr lang="de-DE" smtClean="0"/>
              <a:t>8</a:t>
            </a:fld>
            <a:endParaRPr lang="de-DE"/>
          </a:p>
        </p:txBody>
      </p:sp>
      <p:sp>
        <p:nvSpPr>
          <p:cNvPr id="9" name="Title 1">
            <a:extLst>
              <a:ext uri="{FF2B5EF4-FFF2-40B4-BE49-F238E27FC236}">
                <a16:creationId xmlns:a16="http://schemas.microsoft.com/office/drawing/2014/main" id="{78B0A54C-BC72-4103-893E-6E58BF8FAC05}"/>
              </a:ext>
            </a:extLst>
          </p:cNvPr>
          <p:cNvSpPr txBox="1">
            <a:spLocks/>
          </p:cNvSpPr>
          <p:nvPr/>
        </p:nvSpPr>
        <p:spPr>
          <a:xfrm>
            <a:off x="-163034" y="173876"/>
            <a:ext cx="9307034" cy="7211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fr-FR" sz="3200" b="1" i="0" u="none" strike="noStrike" kern="1200" cap="none" spc="0" normalizeH="0" baseline="0" noProof="0" dirty="0">
                <a:ln>
                  <a:noFill/>
                </a:ln>
                <a:solidFill>
                  <a:srgbClr val="4F81BD"/>
                </a:solidFill>
                <a:effectLst/>
                <a:uLnTx/>
                <a:uFillTx/>
                <a:latin typeface="Calibri"/>
                <a:ea typeface="+mj-ea"/>
                <a:cs typeface="+mj-cs"/>
              </a:rPr>
              <a:t>Outil de travail 5.1 : </a:t>
            </a:r>
            <a:br>
              <a:rPr kumimoji="0" lang="fr-FR" sz="3200" b="1" i="0" u="none" strike="noStrike" kern="1200" cap="none" spc="0" normalizeH="0" baseline="0" noProof="0" dirty="0">
                <a:ln>
                  <a:noFill/>
                </a:ln>
                <a:solidFill>
                  <a:srgbClr val="4F81BD"/>
                </a:solidFill>
                <a:effectLst/>
                <a:uLnTx/>
                <a:uFillTx/>
                <a:latin typeface="Calibri"/>
                <a:ea typeface="+mj-ea"/>
                <a:cs typeface="+mj-cs"/>
              </a:rPr>
            </a:br>
            <a:r>
              <a:rPr lang="fr-FR" sz="3200" b="1" dirty="0">
                <a:solidFill>
                  <a:srgbClr val="4F81BD"/>
                </a:solidFill>
                <a:latin typeface="Calibri"/>
              </a:rPr>
              <a:t>Considérations relatives </a:t>
            </a:r>
            <a:r>
              <a:rPr kumimoji="0" lang="fr-FR" sz="3200" b="1" i="0" u="none" strike="noStrike" kern="1200" cap="none" spc="0" normalizeH="0" baseline="0" noProof="0" dirty="0">
                <a:ln>
                  <a:noFill/>
                </a:ln>
                <a:solidFill>
                  <a:srgbClr val="4F81BD"/>
                </a:solidFill>
                <a:effectLst/>
                <a:uLnTx/>
                <a:uFillTx/>
                <a:latin typeface="Calibri"/>
                <a:ea typeface="+mj-ea"/>
                <a:cs typeface="+mj-cs"/>
              </a:rPr>
              <a:t>à l’infrastructure</a:t>
            </a:r>
          </a:p>
        </p:txBody>
      </p:sp>
      <p:grpSp>
        <p:nvGrpSpPr>
          <p:cNvPr id="7" name="Group 6">
            <a:extLst>
              <a:ext uri="{FF2B5EF4-FFF2-40B4-BE49-F238E27FC236}">
                <a16:creationId xmlns:a16="http://schemas.microsoft.com/office/drawing/2014/main" id="{3A5C26CC-7F29-173E-27A0-55AC1DCA7E3B}"/>
              </a:ext>
            </a:extLst>
          </p:cNvPr>
          <p:cNvGrpSpPr/>
          <p:nvPr/>
        </p:nvGrpSpPr>
        <p:grpSpPr>
          <a:xfrm>
            <a:off x="1418461" y="1018792"/>
            <a:ext cx="6781214" cy="5112763"/>
            <a:chOff x="499249" y="463550"/>
            <a:chExt cx="7327313" cy="5524500"/>
          </a:xfrm>
        </p:grpSpPr>
        <p:pic>
          <p:nvPicPr>
            <p:cNvPr id="4" name="Picture 3">
              <a:extLst>
                <a:ext uri="{FF2B5EF4-FFF2-40B4-BE49-F238E27FC236}">
                  <a16:creationId xmlns:a16="http://schemas.microsoft.com/office/drawing/2014/main" id="{25CEECEE-467D-1CF5-366B-24136609B3A0}"/>
                </a:ext>
              </a:extLst>
            </p:cNvPr>
            <p:cNvPicPr>
              <a:picLocks noChangeAspect="1"/>
            </p:cNvPicPr>
            <p:nvPr/>
          </p:nvPicPr>
          <p:blipFill>
            <a:blip r:embed="rId3"/>
            <a:stretch>
              <a:fillRect/>
            </a:stretch>
          </p:blipFill>
          <p:spPr>
            <a:xfrm>
              <a:off x="4257862" y="763813"/>
              <a:ext cx="3568700" cy="5118100"/>
            </a:xfrm>
            <a:prstGeom prst="rect">
              <a:avLst/>
            </a:prstGeom>
          </p:spPr>
        </p:pic>
        <p:pic>
          <p:nvPicPr>
            <p:cNvPr id="6" name="Picture 5">
              <a:extLst>
                <a:ext uri="{FF2B5EF4-FFF2-40B4-BE49-F238E27FC236}">
                  <a16:creationId xmlns:a16="http://schemas.microsoft.com/office/drawing/2014/main" id="{39B6B940-4C5A-3CD7-6198-D92AEB8649CE}"/>
                </a:ext>
              </a:extLst>
            </p:cNvPr>
            <p:cNvPicPr>
              <a:picLocks noChangeAspect="1"/>
            </p:cNvPicPr>
            <p:nvPr/>
          </p:nvPicPr>
          <p:blipFill>
            <a:blip r:embed="rId4"/>
            <a:stretch>
              <a:fillRect/>
            </a:stretch>
          </p:blipFill>
          <p:spPr>
            <a:xfrm>
              <a:off x="499249" y="463550"/>
              <a:ext cx="3568700" cy="5524500"/>
            </a:xfrm>
            <a:prstGeom prst="rect">
              <a:avLst/>
            </a:prstGeom>
          </p:spPr>
        </p:pic>
      </p:grpSp>
      <p:sp>
        <p:nvSpPr>
          <p:cNvPr id="12" name="Oval 11">
            <a:extLst>
              <a:ext uri="{FF2B5EF4-FFF2-40B4-BE49-F238E27FC236}">
                <a16:creationId xmlns:a16="http://schemas.microsoft.com/office/drawing/2014/main" id="{6D77801D-97E2-43B0-8952-86ABFCB556F3}"/>
              </a:ext>
            </a:extLst>
          </p:cNvPr>
          <p:cNvSpPr/>
          <p:nvPr/>
        </p:nvSpPr>
        <p:spPr>
          <a:xfrm rot="20803626">
            <a:off x="182772" y="2338554"/>
            <a:ext cx="2788030" cy="11869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Outil de travail</a:t>
            </a:r>
          </a:p>
          <a:p>
            <a:pPr algn="ctr"/>
            <a:r>
              <a:rPr lang="fr-FR" sz="1400" i="1" dirty="0">
                <a:solidFill>
                  <a:schemeClr val="tx1"/>
                </a:solidFill>
              </a:rPr>
              <a:t>Manuel destiné aux gestionnaires de santé</a:t>
            </a:r>
            <a:r>
              <a:rPr lang="fr-FR" sz="1400" dirty="0">
                <a:solidFill>
                  <a:schemeClr val="tx1"/>
                </a:solidFill>
              </a:rPr>
              <a:t>,</a:t>
            </a:r>
          </a:p>
          <a:p>
            <a:pPr algn="ctr"/>
            <a:r>
              <a:rPr lang="fr-FR" sz="1400" dirty="0">
                <a:solidFill>
                  <a:schemeClr val="tx1"/>
                </a:solidFill>
              </a:rPr>
              <a:t>p. 62-64</a:t>
            </a:r>
          </a:p>
        </p:txBody>
      </p:sp>
    </p:spTree>
    <p:extLst>
      <p:ext uri="{BB962C8B-B14F-4D97-AF65-F5344CB8AC3E}">
        <p14:creationId xmlns:p14="http://schemas.microsoft.com/office/powerpoint/2010/main" val="998302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CF9EBE-85D6-4762-B14B-58AFF61EA45A}"/>
              </a:ext>
            </a:extLst>
          </p:cNvPr>
          <p:cNvSpPr>
            <a:spLocks noGrp="1"/>
          </p:cNvSpPr>
          <p:nvPr>
            <p:ph type="sldNum" sz="quarter" idx="12"/>
          </p:nvPr>
        </p:nvSpPr>
        <p:spPr/>
        <p:txBody>
          <a:bodyPr/>
          <a:lstStyle/>
          <a:p>
            <a:fld id="{2D8ED6E9-3817-564D-8B05-0796ED399B7D}" type="slidenum">
              <a:rPr lang="de-DE" smtClean="0"/>
              <a:t>9</a:t>
            </a:fld>
            <a:endParaRPr lang="de-DE"/>
          </a:p>
        </p:txBody>
      </p:sp>
      <p:sp>
        <p:nvSpPr>
          <p:cNvPr id="6" name="Title 1">
            <a:extLst>
              <a:ext uri="{FF2B5EF4-FFF2-40B4-BE49-F238E27FC236}">
                <a16:creationId xmlns:a16="http://schemas.microsoft.com/office/drawing/2014/main" id="{0E0155EC-3AF5-441A-BE93-1C54098B045A}"/>
              </a:ext>
            </a:extLst>
          </p:cNvPr>
          <p:cNvSpPr txBox="1">
            <a:spLocks/>
          </p:cNvSpPr>
          <p:nvPr/>
        </p:nvSpPr>
        <p:spPr>
          <a:xfrm>
            <a:off x="0" y="435497"/>
            <a:ext cx="889248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r-FR" sz="3000" b="1" i="0" u="none" strike="noStrike" kern="1200" cap="none" spc="0" normalizeH="0" baseline="0" dirty="0">
                <a:ln>
                  <a:noFill/>
                </a:ln>
                <a:solidFill>
                  <a:srgbClr val="4F81BD"/>
                </a:solidFill>
                <a:effectLst/>
                <a:uLnTx/>
                <a:uFillTx/>
                <a:latin typeface="Calibri"/>
                <a:ea typeface="+mj-ea"/>
                <a:cs typeface="+mj-cs"/>
              </a:rPr>
              <a:t>Exercice 16.1 : Cartographie des flux </a:t>
            </a:r>
            <a:r>
              <a:rPr kumimoji="0" lang="fr-FR" sz="3000" b="1" i="0" u="none" strike="noStrike" kern="1200" cap="none" spc="0" normalizeH="0" baseline="0" dirty="0">
                <a:ln>
                  <a:noFill/>
                </a:ln>
                <a:solidFill>
                  <a:srgbClr val="0070C0"/>
                </a:solidFill>
                <a:effectLst/>
                <a:uLnTx/>
                <a:uFillTx/>
                <a:latin typeface="Calibri"/>
                <a:ea typeface="+mj-ea"/>
                <a:cs typeface="+mj-cs"/>
              </a:rPr>
              <a:t>de patientes pour </a:t>
            </a:r>
            <a:r>
              <a:rPr kumimoji="0" lang="fr-FR" sz="3000" b="1" i="0" u="none" strike="noStrike" kern="1200" cap="none" spc="0" normalizeH="0" baseline="0" dirty="0">
                <a:ln>
                  <a:noFill/>
                </a:ln>
                <a:solidFill>
                  <a:srgbClr val="4F81BD"/>
                </a:solidFill>
                <a:effectLst/>
                <a:uLnTx/>
                <a:uFillTx/>
                <a:latin typeface="Calibri"/>
                <a:ea typeface="+mj-ea"/>
                <a:cs typeface="+mj-cs"/>
              </a:rPr>
              <a:t>évaluer les besoins au niveau de l’infrastructure en vue de préserver la confidentialité</a:t>
            </a:r>
          </a:p>
        </p:txBody>
      </p:sp>
      <p:sp>
        <p:nvSpPr>
          <p:cNvPr id="7" name="Rectangle 6">
            <a:extLst>
              <a:ext uri="{FF2B5EF4-FFF2-40B4-BE49-F238E27FC236}">
                <a16:creationId xmlns:a16="http://schemas.microsoft.com/office/drawing/2014/main" id="{6ABD42A2-0FBA-4137-9AFC-EA468E3B5DF4}"/>
              </a:ext>
            </a:extLst>
          </p:cNvPr>
          <p:cNvSpPr/>
          <p:nvPr/>
        </p:nvSpPr>
        <p:spPr>
          <a:xfrm>
            <a:off x="233772" y="1980638"/>
            <a:ext cx="8658708" cy="3134384"/>
          </a:xfrm>
          <a:prstGeom prst="rect">
            <a:avLst/>
          </a:prstGeom>
        </p:spPr>
        <p:txBody>
          <a:bodyPr wrap="square">
            <a:spAutoFit/>
          </a:bodyPr>
          <a:lstStyle/>
          <a:p>
            <a:pPr marL="0" marR="0" lvl="0" indent="0" defTabSz="914400" eaLnBrk="1" fontAlgn="auto" latinLnBrk="0" hangingPunct="1">
              <a:lnSpc>
                <a:spcPct val="107000"/>
              </a:lnSpc>
              <a:spcBef>
                <a:spcPts val="600"/>
              </a:spcBef>
              <a:spcAft>
                <a:spcPts val="600"/>
              </a:spcAft>
              <a:buClrTx/>
              <a:buSzTx/>
              <a:buFontTx/>
              <a:buNone/>
              <a:tabLst/>
              <a:defRPr/>
            </a:pPr>
            <a:r>
              <a:rPr kumimoji="0" lang="fr-FR" sz="2400" b="1" i="0" u="none" strike="noStrike" kern="0" cap="none" spc="0" normalizeH="0" baseline="0" dirty="0">
                <a:ln>
                  <a:noFill/>
                </a:ln>
                <a:solidFill>
                  <a:prstClr val="black"/>
                </a:solidFill>
                <a:effectLst/>
                <a:uLnTx/>
                <a:uFillTx/>
                <a:ea typeface="Calibri" panose="020F0502020204030204" pitchFamily="34" charset="0"/>
                <a:cs typeface="Calibri" panose="020F0502020204030204" pitchFamily="34" charset="0"/>
              </a:rPr>
              <a:t>Objectifs d'apprentissage pour l'exercice</a:t>
            </a:r>
            <a:endParaRPr kumimoji="0" lang="fr-FR" sz="2400" b="0" i="0" u="none" strike="noStrike" kern="0" cap="none" spc="0" normalizeH="0" baseline="0" dirty="0">
              <a:ln>
                <a:noFill/>
              </a:ln>
              <a:solidFill>
                <a:prstClr val="black"/>
              </a:solidFill>
              <a:effectLst/>
              <a:uLnTx/>
              <a:uFillTx/>
              <a:ea typeface="Calibri" panose="020F0502020204030204" pitchFamily="34" charset="0"/>
              <a:cs typeface="Times New Roman" panose="02020603050405020304" pitchFamily="18" charset="0"/>
            </a:endParaRPr>
          </a:p>
          <a:p>
            <a:pPr marL="285750" marR="0" lvl="0" indent="-28575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dirty="0">
                <a:ln>
                  <a:noFill/>
                </a:ln>
                <a:solidFill>
                  <a:prstClr val="black"/>
                </a:solidFill>
                <a:effectLst/>
                <a:uLnTx/>
                <a:uFillTx/>
              </a:rPr>
              <a:t>Cartographier le flux de </a:t>
            </a:r>
            <a:r>
              <a:rPr kumimoji="0" lang="fr-FR" sz="2400" b="0" i="0" u="none" strike="noStrike" kern="0" cap="none" spc="0" normalizeH="0" baseline="0" dirty="0">
                <a:ln>
                  <a:noFill/>
                </a:ln>
                <a:effectLst/>
                <a:uLnTx/>
                <a:uFillTx/>
              </a:rPr>
              <a:t>patientes afin d'identifier :</a:t>
            </a:r>
          </a:p>
          <a:p>
            <a:pPr marL="5778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0" cap="none" spc="0" normalizeH="0" baseline="0" dirty="0">
                <a:ln>
                  <a:noFill/>
                </a:ln>
                <a:effectLst/>
                <a:uLnTx/>
                <a:uFillTx/>
              </a:rPr>
              <a:t>Les points d'interaction entre les patientes et les prestataires de soins de santé susceptibles de porter atteinte à la vie privée et à la confidentialité.</a:t>
            </a:r>
          </a:p>
          <a:p>
            <a:pPr marL="5778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0" cap="none" spc="0" normalizeH="0" baseline="0" dirty="0">
                <a:ln>
                  <a:noFill/>
                </a:ln>
                <a:effectLst/>
                <a:uLnTx/>
                <a:uFillTx/>
              </a:rPr>
              <a:t>Options pour réorienter le flux des patientes afin d'améliorer la vie privée et la confidentialité. </a:t>
            </a:r>
          </a:p>
          <a:p>
            <a:pPr marL="0" marR="0" lvl="0" indent="0" defTabSz="914400" eaLnBrk="1" fontAlgn="auto" latinLnBrk="0" hangingPunct="1">
              <a:lnSpc>
                <a:spcPct val="100000"/>
              </a:lnSpc>
              <a:spcBef>
                <a:spcPts val="600"/>
              </a:spcBef>
              <a:spcAft>
                <a:spcPts val="600"/>
              </a:spcAft>
              <a:buClrTx/>
              <a:buSzTx/>
              <a:buFontTx/>
              <a:buNone/>
              <a:tabLst/>
              <a:defRPr/>
            </a:pPr>
            <a:endParaRPr kumimoji="0" lang="en-GB" sz="1800" b="1" i="0" u="none" strike="noStrike" kern="0" cap="none" spc="0" normalizeH="0" baseline="0" noProof="0" dirty="0">
              <a:ln>
                <a:noFill/>
              </a:ln>
              <a:solidFill>
                <a:prstClr val="black"/>
              </a:solidFill>
              <a:effectLst/>
              <a:uLnTx/>
              <a:uFillTx/>
              <a:ea typeface="SimSu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050921607"/>
      </p:ext>
    </p:extLst>
  </p:cSld>
  <p:clrMapOvr>
    <a:masterClrMapping/>
  </p:clrMapOvr>
</p:sld>
</file>

<file path=ppt/theme/theme1.xml><?xml version="1.0" encoding="utf-8"?>
<a:theme xmlns:a="http://schemas.openxmlformats.org/drawingml/2006/main" name="Office Theme">
  <a:themeElements>
    <a:clrScheme name="Curriculum custom 1">
      <a:dk1>
        <a:srgbClr val="000000"/>
      </a:dk1>
      <a:lt1>
        <a:srgbClr val="F5EFE0"/>
      </a:lt1>
      <a:dk2>
        <a:srgbClr val="92B0CB"/>
      </a:dk2>
      <a:lt2>
        <a:srgbClr val="E3E9F1"/>
      </a:lt2>
      <a:accent1>
        <a:srgbClr val="2E348F"/>
      </a:accent1>
      <a:accent2>
        <a:srgbClr val="0666B2"/>
      </a:accent2>
      <a:accent3>
        <a:srgbClr val="449FD7"/>
      </a:accent3>
      <a:accent4>
        <a:srgbClr val="FFBA00"/>
      </a:accent4>
      <a:accent5>
        <a:srgbClr val="F57D21"/>
      </a:accent5>
      <a:accent6>
        <a:srgbClr val="B84200"/>
      </a:accent6>
      <a:hlink>
        <a:srgbClr val="0563C1"/>
      </a:hlink>
      <a:folHlink>
        <a:srgbClr val="02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2DF2A39-E4DC-FF4B-846A-BEF7012B6222}" vid="{76A9F32D-9142-0048-8B46-3F1F47B9CC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302C3163CA97449F14E704FB0E19EF" ma:contentTypeVersion="12" ma:contentTypeDescription="Create a new document." ma:contentTypeScope="" ma:versionID="3c31662e459b705dc06293b431074d1f">
  <xsd:schema xmlns:xsd="http://www.w3.org/2001/XMLSchema" xmlns:xs="http://www.w3.org/2001/XMLSchema" xmlns:p="http://schemas.microsoft.com/office/2006/metadata/properties" xmlns:ns3="ad7984fe-6d7c-4e07-8419-1cd059ab5768" xmlns:ns4="4b8c92b6-0422-4622-85fa-54dd02533c44" targetNamespace="http://schemas.microsoft.com/office/2006/metadata/properties" ma:root="true" ma:fieldsID="411d87bfa155a8b040dcd1c1116075c6" ns3:_="" ns4:_="">
    <xsd:import namespace="ad7984fe-6d7c-4e07-8419-1cd059ab5768"/>
    <xsd:import namespace="4b8c92b6-0422-4622-85fa-54dd02533c4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7984fe-6d7c-4e07-8419-1cd059ab576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8c92b6-0422-4622-85fa-54dd02533c4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8DA08F-7B91-43A4-8893-7772A249D4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7984fe-6d7c-4e07-8419-1cd059ab5768"/>
    <ds:schemaRef ds:uri="4b8c92b6-0422-4622-85fa-54dd02533c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3DA7208-BFF6-46E1-840E-2CC4E121AE4C}">
  <ds:schemaRefs>
    <ds:schemaRef ds:uri="4b8c92b6-0422-4622-85fa-54dd02533c44"/>
    <ds:schemaRef ds:uri="http://purl.org/dc/term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ad7984fe-6d7c-4e07-8419-1cd059ab5768"/>
    <ds:schemaRef ds:uri="http://schemas.microsoft.com/office/2006/metadata/properties"/>
  </ds:schemaRefs>
</ds:datastoreItem>
</file>

<file path=customXml/itemProps3.xml><?xml version="1.0" encoding="utf-8"?>
<ds:datastoreItem xmlns:ds="http://schemas.openxmlformats.org/officeDocument/2006/customXml" ds:itemID="{8CF417E1-BF85-4401-87AD-02B431B3D7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902</TotalTime>
  <Words>2899</Words>
  <Application>Microsoft Office PowerPoint</Application>
  <PresentationFormat>On-screen Show (4:3)</PresentationFormat>
  <Paragraphs>324</Paragraphs>
  <Slides>22</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SimSun</vt:lpstr>
      <vt:lpstr>Arial</vt:lpstr>
      <vt:lpstr>Calibri</vt:lpstr>
      <vt:lpstr>Wingdings</vt:lpstr>
      <vt:lpstr>Office Theme</vt:lpstr>
      <vt:lpstr>Module 16</vt:lpstr>
      <vt:lpstr>PowerPoint Presentation</vt:lpstr>
      <vt:lpstr>        Objectif d'apprentissage</vt:lpstr>
      <vt:lpstr>Contenu du Manuel destiné aux gestionnaires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Messages clés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dc:title>
  <dc:creator>Anna Hoover</dc:creator>
  <cp:keywords>, docId:7FA8F3A7B8CA1682B1045AD282BF818D</cp:keywords>
  <cp:lastModifiedBy>Becky Mitchell (Green Ink)</cp:lastModifiedBy>
  <cp:revision>99</cp:revision>
  <dcterms:created xsi:type="dcterms:W3CDTF">2019-12-16T11:11:22Z</dcterms:created>
  <dcterms:modified xsi:type="dcterms:W3CDTF">2024-12-12T20:19:52Z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0x01010041302C3163CA97449F14E704FB0E19EF</vt:lpwstr>
  </property>
</Properties>
</file>