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8"/>
  </p:notesMasterIdLst>
  <p:handoutMasterIdLst>
    <p:handoutMasterId r:id="rId19"/>
  </p:handoutMasterIdLst>
  <p:sldIdLst>
    <p:sldId id="256" r:id="rId5"/>
    <p:sldId id="703" r:id="rId6"/>
    <p:sldId id="691" r:id="rId7"/>
    <p:sldId id="692" r:id="rId8"/>
    <p:sldId id="693" r:id="rId9"/>
    <p:sldId id="697" r:id="rId10"/>
    <p:sldId id="695" r:id="rId11"/>
    <p:sldId id="700" r:id="rId12"/>
    <p:sldId id="696" r:id="rId13"/>
    <p:sldId id="701" r:id="rId14"/>
    <p:sldId id="698" r:id="rId15"/>
    <p:sldId id="699" r:id="rId16"/>
    <p:sldId id="702" r:id="rId17"/>
  </p:sldIdLst>
  <p:sldSz cx="9144000" cy="6858000" type="screen4x3"/>
  <p:notesSz cx="6858000" cy="9144000"/>
  <p:defaultTextStyle>
    <a:defPPr rtl="0">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5709838-80BD-41DF-189F-968AFEB23289}" name="anne.cecile.robin@gmail.com" initials="an" userId="S::urn:spo:guest#anne.cecile.robin@gmail.com::" providerId="AD"/>
  <p188:author id="{A815FDD6-026C-BAA8-49B6-46AE317652E1}" name="Sabine Citron Citron" initials="SC" userId="d1ba213afba5bd56"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abine Citron" initials="SC" lastIdx="2" clrIdx="0">
    <p:extLst>
      <p:ext uri="{19B8F6BF-5375-455C-9EA6-DF929625EA0E}">
        <p15:presenceInfo xmlns:p15="http://schemas.microsoft.com/office/powerpoint/2012/main" userId="d1ba213afba5bd5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DEDEF"/>
    <a:srgbClr val="0366B3"/>
    <a:srgbClr val="F57D2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940"/>
    <p:restoredTop sz="84820"/>
  </p:normalViewPr>
  <p:slideViewPr>
    <p:cSldViewPr snapToGrid="0" snapToObjects="1">
      <p:cViewPr varScale="1">
        <p:scale>
          <a:sx n="75" d="100"/>
          <a:sy n="75" d="100"/>
        </p:scale>
        <p:origin x="1422" y="66"/>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BFC1157-7A08-AE42-871E-8F631D79F4A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de-DE"/>
          </a:p>
        </p:txBody>
      </p:sp>
      <p:sp>
        <p:nvSpPr>
          <p:cNvPr id="3" name="Date Placeholder 2">
            <a:extLst>
              <a:ext uri="{FF2B5EF4-FFF2-40B4-BE49-F238E27FC236}">
                <a16:creationId xmlns:a16="http://schemas.microsoft.com/office/drawing/2014/main" id="{1ED2B9E4-9D77-C149-A8DF-0F21A289303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3E5666A7-7EFA-1C45-85A8-F1EEF1456243}" type="datetimeFigureOut">
              <a:rPr lang="de-DE" smtClean="0"/>
              <a:t>21.01.2025</a:t>
            </a:fld>
            <a:endParaRPr lang="de-DE"/>
          </a:p>
        </p:txBody>
      </p:sp>
      <p:sp>
        <p:nvSpPr>
          <p:cNvPr id="4" name="Footer Placeholder 3">
            <a:extLst>
              <a:ext uri="{FF2B5EF4-FFF2-40B4-BE49-F238E27FC236}">
                <a16:creationId xmlns:a16="http://schemas.microsoft.com/office/drawing/2014/main" id="{23375214-E450-6642-B9DB-082E830D6D2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de-DE"/>
          </a:p>
        </p:txBody>
      </p:sp>
      <p:sp>
        <p:nvSpPr>
          <p:cNvPr id="5" name="Slide Number Placeholder 4">
            <a:extLst>
              <a:ext uri="{FF2B5EF4-FFF2-40B4-BE49-F238E27FC236}">
                <a16:creationId xmlns:a16="http://schemas.microsoft.com/office/drawing/2014/main" id="{FD292567-AF3F-4A4D-9CB4-618533FFEDD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51ED23F5-003A-854E-B0DA-F635AABBFE9A}" type="slidenum">
              <a:rPr lang="de-DE" smtClean="0"/>
              <a:t>‹#›</a:t>
            </a:fld>
            <a:endParaRPr lang="de-DE"/>
          </a:p>
        </p:txBody>
      </p:sp>
    </p:spTree>
    <p:extLst>
      <p:ext uri="{BB962C8B-B14F-4D97-AF65-F5344CB8AC3E}">
        <p14:creationId xmlns:p14="http://schemas.microsoft.com/office/powerpoint/2010/main" val="3620999999"/>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de-D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F83A9B77-EA52-1C47-8F03-3304CE373FBF}" type="datetimeFigureOut">
              <a:rPr lang="de-DE" smtClean="0"/>
              <a:t>21.01.2025</a:t>
            </a:fld>
            <a:endParaRPr lang="de-DE"/>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rtl="0"/>
            <a:endParaRPr lang="de-D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endParaRPr lang="de-D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de-D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82D55F8-74B9-B944-BD48-CDD90851A098}" type="slidenum">
              <a:rPr lang="de-DE" smtClean="0"/>
              <a:t>‹#›</a:t>
            </a:fld>
            <a:endParaRPr lang="de-DE"/>
          </a:p>
        </p:txBody>
      </p:sp>
    </p:spTree>
    <p:extLst>
      <p:ext uri="{BB962C8B-B14F-4D97-AF65-F5344CB8AC3E}">
        <p14:creationId xmlns:p14="http://schemas.microsoft.com/office/powerpoint/2010/main" val="577125250"/>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fr" dirty="0"/>
              <a:t> Expliquez aux participants que cette session consistera en</a:t>
            </a:r>
            <a:r>
              <a:rPr lang="fr" b="1" dirty="0"/>
              <a:t> deux ou trois exercices</a:t>
            </a:r>
            <a:r>
              <a:rPr lang="fr" dirty="0"/>
              <a:t> à faire. </a:t>
            </a:r>
          </a:p>
          <a:p>
            <a:pPr rtl="0"/>
            <a:endParaRPr lang="en-US" dirty="0"/>
          </a:p>
          <a:p>
            <a:pPr rtl="0"/>
            <a:r>
              <a:rPr lang="fr" dirty="0"/>
              <a:t>Choisissez les exercices en fonction du temps disponible. Voir le guide de l’animateur/-trice pour les instructions. </a:t>
            </a:r>
          </a:p>
          <a:p>
            <a:pPr rtl="0"/>
            <a:endParaRPr lang="en-US" dirty="0"/>
          </a:p>
          <a:p>
            <a:pPr rtl="0"/>
            <a:r>
              <a:rPr lang="fr" dirty="0"/>
              <a:t>Il existe deux séries de deux options ayant des objectifs similaires. Chacune des diapositives suivantes contient un résumé des instructions pour les quatre exercices. Ne montrez que les diapositives relatives aux exercices choisis.</a:t>
            </a:r>
          </a:p>
        </p:txBody>
      </p:sp>
      <p:sp>
        <p:nvSpPr>
          <p:cNvPr id="4" name="Slide Number Placeholder 3"/>
          <p:cNvSpPr>
            <a:spLocks noGrp="1"/>
          </p:cNvSpPr>
          <p:nvPr>
            <p:ph type="sldNum" sz="quarter" idx="10"/>
          </p:nvPr>
        </p:nvSpPr>
        <p:spPr/>
        <p:txBody>
          <a:bodyPr rtlCol="0"/>
          <a:lstStyle/>
          <a:p>
            <a:pPr rtl="0"/>
            <a:fld id="{DB16662C-83C9-4EF9-B1F0-304704F36FE1}" type="slidenum">
              <a:rPr lang="es-ES" smtClean="0"/>
              <a:pPr rtl="0"/>
              <a:t>3</a:t>
            </a:fld>
            <a:endParaRPr lang="es-ES" dirty="0"/>
          </a:p>
        </p:txBody>
      </p:sp>
    </p:spTree>
    <p:extLst>
      <p:ext uri="{BB962C8B-B14F-4D97-AF65-F5344CB8AC3E}">
        <p14:creationId xmlns:p14="http://schemas.microsoft.com/office/powerpoint/2010/main" val="33733104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dirty="0"/>
          </a:p>
        </p:txBody>
      </p:sp>
      <p:sp>
        <p:nvSpPr>
          <p:cNvPr id="4" name="Slide Number Placeholder 3"/>
          <p:cNvSpPr>
            <a:spLocks noGrp="1"/>
          </p:cNvSpPr>
          <p:nvPr>
            <p:ph type="sldNum" sz="quarter" idx="5"/>
          </p:nvPr>
        </p:nvSpPr>
        <p:spPr/>
        <p:txBody>
          <a:bodyPr rtlCol="0"/>
          <a:lstStyle/>
          <a:p>
            <a:pPr rtl="0"/>
            <a:fld id="{571BE462-390E-4A49-9F69-407463FB62EC}" type="slidenum">
              <a:rPr lang="en-GB" smtClean="0"/>
              <a:pPr rtl="0"/>
              <a:t>12</a:t>
            </a:fld>
            <a:endParaRPr lang="en-GB" dirty="0"/>
          </a:p>
        </p:txBody>
      </p:sp>
    </p:spTree>
    <p:extLst>
      <p:ext uri="{BB962C8B-B14F-4D97-AF65-F5344CB8AC3E}">
        <p14:creationId xmlns:p14="http://schemas.microsoft.com/office/powerpoint/2010/main" val="23216702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Footer Placeholder 3"/>
          <p:cNvSpPr>
            <a:spLocks noGrp="1"/>
          </p:cNvSpPr>
          <p:nvPr>
            <p:ph type="ftr" sz="quarter" idx="4"/>
          </p:nvPr>
        </p:nvSpPr>
        <p:spPr/>
        <p:txBody>
          <a:bodyPr/>
          <a:lstStyle/>
          <a:p>
            <a:pPr rtl="0"/>
            <a:endParaRPr lang="de-DE"/>
          </a:p>
        </p:txBody>
      </p:sp>
      <p:sp>
        <p:nvSpPr>
          <p:cNvPr id="5" name="Slide Number Placeholder 4"/>
          <p:cNvSpPr>
            <a:spLocks noGrp="1"/>
          </p:cNvSpPr>
          <p:nvPr>
            <p:ph type="sldNum" sz="quarter" idx="5"/>
          </p:nvPr>
        </p:nvSpPr>
        <p:spPr/>
        <p:txBody>
          <a:bodyPr/>
          <a:lstStyle/>
          <a:p>
            <a:pPr rtl="0"/>
            <a:fld id="{982D55F8-74B9-B944-BD48-CDD90851A098}" type="slidenum">
              <a:rPr lang="de-DE" smtClean="0"/>
              <a:t>13</a:t>
            </a:fld>
            <a:endParaRPr lang="de-DE"/>
          </a:p>
        </p:txBody>
      </p:sp>
    </p:spTree>
    <p:extLst>
      <p:ext uri="{BB962C8B-B14F-4D97-AF65-F5344CB8AC3E}">
        <p14:creationId xmlns:p14="http://schemas.microsoft.com/office/powerpoint/2010/main" val="5139442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fr"/>
              <a:t>Pour des instructions plus détaillées, voir le guide de l’animateur/-trice.</a:t>
            </a:r>
          </a:p>
        </p:txBody>
      </p:sp>
      <p:sp>
        <p:nvSpPr>
          <p:cNvPr id="4" name="Slide Number Placeholder 3"/>
          <p:cNvSpPr>
            <a:spLocks noGrp="1"/>
          </p:cNvSpPr>
          <p:nvPr>
            <p:ph type="sldNum" sz="quarter" idx="5"/>
          </p:nvPr>
        </p:nvSpPr>
        <p:spPr/>
        <p:txBody>
          <a:bodyPr rtlCol="0"/>
          <a:lstStyle/>
          <a:p>
            <a:pPr rtl="0"/>
            <a:fld id="{571BE462-390E-4A49-9F69-407463FB62EC}" type="slidenum">
              <a:rPr lang="en-GB" smtClean="0"/>
              <a:pPr rtl="0"/>
              <a:t>4</a:t>
            </a:fld>
            <a:endParaRPr lang="en-GB" dirty="0"/>
          </a:p>
        </p:txBody>
      </p:sp>
    </p:spTree>
    <p:extLst>
      <p:ext uri="{BB962C8B-B14F-4D97-AF65-F5344CB8AC3E}">
        <p14:creationId xmlns:p14="http://schemas.microsoft.com/office/powerpoint/2010/main" val="33070637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fr"/>
              <a:t>Pour des instructions plus détaillées, voir le guide de l’animateur/-trice.</a:t>
            </a:r>
          </a:p>
          <a:p>
            <a:pPr rtl="0"/>
            <a:endParaRPr lang="en-US" dirty="0"/>
          </a:p>
        </p:txBody>
      </p:sp>
      <p:sp>
        <p:nvSpPr>
          <p:cNvPr id="4" name="Slide Number Placeholder 3"/>
          <p:cNvSpPr>
            <a:spLocks noGrp="1"/>
          </p:cNvSpPr>
          <p:nvPr>
            <p:ph type="sldNum" sz="quarter" idx="5"/>
          </p:nvPr>
        </p:nvSpPr>
        <p:spPr/>
        <p:txBody>
          <a:bodyPr rtlCol="0"/>
          <a:lstStyle/>
          <a:p>
            <a:pPr rtl="0"/>
            <a:fld id="{571BE462-390E-4A49-9F69-407463FB62EC}" type="slidenum">
              <a:rPr lang="en-GB" smtClean="0"/>
              <a:pPr rtl="0"/>
              <a:t>5</a:t>
            </a:fld>
            <a:endParaRPr lang="en-GB" dirty="0"/>
          </a:p>
        </p:txBody>
      </p:sp>
    </p:spTree>
    <p:extLst>
      <p:ext uri="{BB962C8B-B14F-4D97-AF65-F5344CB8AC3E}">
        <p14:creationId xmlns:p14="http://schemas.microsoft.com/office/powerpoint/2010/main" val="10504822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US" dirty="0"/>
          </a:p>
        </p:txBody>
      </p:sp>
      <p:sp>
        <p:nvSpPr>
          <p:cNvPr id="4" name="Slide Number Placeholder 3"/>
          <p:cNvSpPr>
            <a:spLocks noGrp="1"/>
          </p:cNvSpPr>
          <p:nvPr>
            <p:ph type="sldNum" sz="quarter" idx="5"/>
          </p:nvPr>
        </p:nvSpPr>
        <p:spPr/>
        <p:txBody>
          <a:bodyPr rtlCol="0"/>
          <a:lstStyle/>
          <a:p>
            <a:pPr rtl="0"/>
            <a:fld id="{571BE462-390E-4A49-9F69-407463FB62EC}" type="slidenum">
              <a:rPr lang="en-GB" smtClean="0"/>
              <a:pPr rtl="0"/>
              <a:t>6</a:t>
            </a:fld>
            <a:endParaRPr lang="en-GB" dirty="0"/>
          </a:p>
        </p:txBody>
      </p:sp>
    </p:spTree>
    <p:extLst>
      <p:ext uri="{BB962C8B-B14F-4D97-AF65-F5344CB8AC3E}">
        <p14:creationId xmlns:p14="http://schemas.microsoft.com/office/powerpoint/2010/main" val="29870350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fr" dirty="0"/>
              <a:t>À NOTER QUE VOUS DEVEZ CHOISIR L’EXERCICE 2.2.A OU BIEN L’EXERCICE 2.2.B TOUS DEUX VISENT À SENSIBILISER ET À SUSCITER L’EMPATHIE À L’ÉGARD DES </a:t>
            </a:r>
            <a:r>
              <a:rPr lang="en-GB" dirty="0"/>
              <a:t>survivante</a:t>
            </a:r>
            <a:r>
              <a:rPr lang="fr" dirty="0"/>
              <a:t>S DE VIOLENCE </a:t>
            </a:r>
            <a:r>
              <a:rPr lang="fr" b="1" dirty="0">
                <a:solidFill>
                  <a:srgbClr val="FF0000"/>
                </a:solidFill>
              </a:rPr>
              <a:t>QUI SONT </a:t>
            </a:r>
            <a:r>
              <a:rPr lang="fr" dirty="0"/>
              <a:t>EN QUÊTE D’AIDE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fr" dirty="0"/>
              <a:t>Pour des instructions plus détaillées, voir le guide de l’animateur/-trice.</a:t>
            </a:r>
          </a:p>
          <a:p>
            <a:pPr rtl="0"/>
            <a:endParaRPr lang="en-US" dirty="0"/>
          </a:p>
        </p:txBody>
      </p:sp>
      <p:sp>
        <p:nvSpPr>
          <p:cNvPr id="4" name="Slide Number Placeholder 3"/>
          <p:cNvSpPr>
            <a:spLocks noGrp="1"/>
          </p:cNvSpPr>
          <p:nvPr>
            <p:ph type="sldNum" sz="quarter" idx="5"/>
          </p:nvPr>
        </p:nvSpPr>
        <p:spPr/>
        <p:txBody>
          <a:bodyPr rtlCol="0"/>
          <a:lstStyle/>
          <a:p>
            <a:pPr rtl="0"/>
            <a:fld id="{571BE462-390E-4A49-9F69-407463FB62EC}" type="slidenum">
              <a:rPr lang="en-GB" smtClean="0"/>
              <a:pPr rtl="0"/>
              <a:t>7</a:t>
            </a:fld>
            <a:endParaRPr lang="en-GB" dirty="0"/>
          </a:p>
        </p:txBody>
      </p:sp>
    </p:spTree>
    <p:extLst>
      <p:ext uri="{BB962C8B-B14F-4D97-AF65-F5344CB8AC3E}">
        <p14:creationId xmlns:p14="http://schemas.microsoft.com/office/powerpoint/2010/main" val="5910242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fr"/>
              <a:t>Pour des instructions plus détaillées, voir le guide de l’animateur/-trice.</a:t>
            </a:r>
          </a:p>
          <a:p>
            <a:pPr rtl="0"/>
            <a:endParaRPr lang="en-US" dirty="0"/>
          </a:p>
        </p:txBody>
      </p:sp>
      <p:sp>
        <p:nvSpPr>
          <p:cNvPr id="4" name="Slide Number Placeholder 3"/>
          <p:cNvSpPr>
            <a:spLocks noGrp="1"/>
          </p:cNvSpPr>
          <p:nvPr>
            <p:ph type="sldNum" sz="quarter" idx="5"/>
          </p:nvPr>
        </p:nvSpPr>
        <p:spPr/>
        <p:txBody>
          <a:bodyPr rtlCol="0"/>
          <a:lstStyle/>
          <a:p>
            <a:pPr rtl="0"/>
            <a:fld id="{571BE462-390E-4A49-9F69-407463FB62EC}" type="slidenum">
              <a:rPr lang="en-GB" smtClean="0"/>
              <a:pPr rtl="0"/>
              <a:t>8</a:t>
            </a:fld>
            <a:endParaRPr lang="en-GB" dirty="0"/>
          </a:p>
        </p:txBody>
      </p:sp>
    </p:spTree>
    <p:extLst>
      <p:ext uri="{BB962C8B-B14F-4D97-AF65-F5344CB8AC3E}">
        <p14:creationId xmlns:p14="http://schemas.microsoft.com/office/powerpoint/2010/main" val="16579051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fr" dirty="0"/>
              <a:t>À NOTER QUE VOUS DEVEZ CHOISIR L’EXERCICE 2.2.A OU BIEN L’EXERCICE 2.2.B </a:t>
            </a:r>
          </a:p>
          <a:p>
            <a:pPr marL="0" marR="0" lvl="0" indent="0" algn="l" defTabSz="914400" rtl="0" eaLnBrk="1" fontAlgn="auto" latinLnBrk="0" hangingPunct="1">
              <a:lnSpc>
                <a:spcPct val="100000"/>
              </a:lnSpc>
              <a:spcBef>
                <a:spcPts val="0"/>
              </a:spcBef>
              <a:spcAft>
                <a:spcPts val="0"/>
              </a:spcAft>
              <a:buClrTx/>
              <a:buSzTx/>
              <a:buFontTx/>
              <a:buNone/>
              <a:tabLst/>
              <a:defRPr/>
            </a:pPr>
            <a:r>
              <a:rPr lang="fr" dirty="0"/>
              <a:t>TOUS DEUX VISENT À SENSIBILISER ET À SUSCITER L’EMPATHIE À L’ÉGARD DES </a:t>
            </a:r>
            <a:r>
              <a:rPr lang="en-GB" dirty="0"/>
              <a:t>survivante</a:t>
            </a:r>
            <a:r>
              <a:rPr lang="fr" dirty="0"/>
              <a:t>S DE VIOLENCE </a:t>
            </a:r>
            <a:r>
              <a:rPr lang="fr" b="1" dirty="0">
                <a:solidFill>
                  <a:srgbClr val="FF0000"/>
                </a:solidFill>
              </a:rPr>
              <a:t>QUI SONT</a:t>
            </a:r>
            <a:r>
              <a:rPr lang="fr" dirty="0"/>
              <a:t> EN QUÊTE D’AIDE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fr" dirty="0"/>
              <a:t>Si vous choisissez l’exercice 2.2.B, voir le guide de l’animateur/-trice pour des instructions plus détaillées.</a:t>
            </a:r>
          </a:p>
          <a:p>
            <a:pPr rtl="0"/>
            <a:endParaRPr lang="en-US" dirty="0"/>
          </a:p>
        </p:txBody>
      </p:sp>
      <p:sp>
        <p:nvSpPr>
          <p:cNvPr id="4" name="Slide Number Placeholder 3"/>
          <p:cNvSpPr>
            <a:spLocks noGrp="1"/>
          </p:cNvSpPr>
          <p:nvPr>
            <p:ph type="sldNum" sz="quarter" idx="5"/>
          </p:nvPr>
        </p:nvSpPr>
        <p:spPr/>
        <p:txBody>
          <a:bodyPr rtlCol="0"/>
          <a:lstStyle/>
          <a:p>
            <a:pPr rtl="0"/>
            <a:fld id="{571BE462-390E-4A49-9F69-407463FB62EC}" type="slidenum">
              <a:rPr lang="en-GB" smtClean="0"/>
              <a:pPr rtl="0"/>
              <a:t>9</a:t>
            </a:fld>
            <a:endParaRPr lang="en-GB" dirty="0"/>
          </a:p>
        </p:txBody>
      </p:sp>
    </p:spTree>
    <p:extLst>
      <p:ext uri="{BB962C8B-B14F-4D97-AF65-F5344CB8AC3E}">
        <p14:creationId xmlns:p14="http://schemas.microsoft.com/office/powerpoint/2010/main" val="18942115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fr"/>
              <a:t>Pour des instructions plus détaillées, voir le guide de l’animateur/-trice.</a:t>
            </a:r>
          </a:p>
          <a:p>
            <a:pPr rtl="0"/>
            <a:endParaRPr lang="en-US" dirty="0"/>
          </a:p>
        </p:txBody>
      </p:sp>
      <p:sp>
        <p:nvSpPr>
          <p:cNvPr id="4" name="Slide Number Placeholder 3"/>
          <p:cNvSpPr>
            <a:spLocks noGrp="1"/>
          </p:cNvSpPr>
          <p:nvPr>
            <p:ph type="sldNum" sz="quarter" idx="5"/>
          </p:nvPr>
        </p:nvSpPr>
        <p:spPr/>
        <p:txBody>
          <a:bodyPr rtlCol="0"/>
          <a:lstStyle/>
          <a:p>
            <a:pPr rtl="0"/>
            <a:fld id="{571BE462-390E-4A49-9F69-407463FB62EC}" type="slidenum">
              <a:rPr lang="en-GB" smtClean="0"/>
              <a:pPr rtl="0"/>
              <a:t>10</a:t>
            </a:fld>
            <a:endParaRPr lang="en-GB" dirty="0"/>
          </a:p>
        </p:txBody>
      </p:sp>
    </p:spTree>
    <p:extLst>
      <p:ext uri="{BB962C8B-B14F-4D97-AF65-F5344CB8AC3E}">
        <p14:creationId xmlns:p14="http://schemas.microsoft.com/office/powerpoint/2010/main" val="27283852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US" dirty="0"/>
          </a:p>
        </p:txBody>
      </p:sp>
      <p:sp>
        <p:nvSpPr>
          <p:cNvPr id="4" name="Slide Number Placeholder 3"/>
          <p:cNvSpPr>
            <a:spLocks noGrp="1"/>
          </p:cNvSpPr>
          <p:nvPr>
            <p:ph type="sldNum" sz="quarter" idx="10"/>
          </p:nvPr>
        </p:nvSpPr>
        <p:spPr/>
        <p:txBody>
          <a:bodyPr rtlCol="0"/>
          <a:lstStyle/>
          <a:p>
            <a:pPr rtl="0"/>
            <a:fld id="{571BE462-390E-4A49-9F69-407463FB62EC}" type="slidenum">
              <a:rPr lang="en-GB" smtClean="0"/>
              <a:pPr rtl="0"/>
              <a:t>11</a:t>
            </a:fld>
            <a:endParaRPr lang="en-GB" dirty="0"/>
          </a:p>
        </p:txBody>
      </p:sp>
    </p:spTree>
    <p:extLst>
      <p:ext uri="{BB962C8B-B14F-4D97-AF65-F5344CB8AC3E}">
        <p14:creationId xmlns:p14="http://schemas.microsoft.com/office/powerpoint/2010/main" val="2874484917"/>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38629" y="1648326"/>
            <a:ext cx="4105671" cy="2387600"/>
          </a:xfrm>
        </p:spPr>
        <p:txBody>
          <a:bodyPr rtlCol="0" anchor="b"/>
          <a:lstStyle>
            <a:lvl1pPr algn="ctr">
              <a:defRPr sz="6000"/>
            </a:lvl1pPr>
          </a:lstStyle>
          <a:p>
            <a:pPr rtl="0"/>
            <a:r>
              <a:rPr lang="fr"/>
              <a:t>Click to edit Master title style</a:t>
            </a:r>
            <a:endParaRPr lang="en-US" dirty="0"/>
          </a:p>
        </p:txBody>
      </p:sp>
      <p:sp>
        <p:nvSpPr>
          <p:cNvPr id="3" name="Subtitle 2"/>
          <p:cNvSpPr>
            <a:spLocks noGrp="1"/>
          </p:cNvSpPr>
          <p:nvPr>
            <p:ph type="subTitle" idx="1"/>
          </p:nvPr>
        </p:nvSpPr>
        <p:spPr>
          <a:xfrm>
            <a:off x="4838630" y="4149945"/>
            <a:ext cx="4105671" cy="1059729"/>
          </a:xfrm>
        </p:spPr>
        <p:txBody>
          <a:bodyPr rtlCol="0">
            <a:normAutofit/>
          </a:bodyPr>
          <a:lstStyle>
            <a:lvl1pPr marL="0" indent="0" algn="ctr">
              <a:buNone/>
              <a:defRPr sz="3200" b="1">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fr"/>
              <a:t>Click to edit Master subtitle style</a:t>
            </a:r>
            <a:endParaRPr lang="en-US" dirty="0"/>
          </a:p>
        </p:txBody>
      </p:sp>
      <p:pic>
        <p:nvPicPr>
          <p:cNvPr id="13" name="Picture 12" descr="A close up of a logo&#10;&#10;Description automatically generated">
            <a:extLst>
              <a:ext uri="{FF2B5EF4-FFF2-40B4-BE49-F238E27FC236}">
                <a16:creationId xmlns:a16="http://schemas.microsoft.com/office/drawing/2014/main" id="{F86F2F73-BE13-094D-A8C5-BA0477C35207}"/>
              </a:ext>
            </a:extLst>
          </p:cNvPr>
          <p:cNvPicPr>
            <a:picLocks noChangeAspect="1"/>
          </p:cNvPicPr>
          <p:nvPr userDrawn="1"/>
        </p:nvPicPr>
        <p:blipFill rotWithShape="1">
          <a:blip r:embed="rId2">
            <a:alphaModFix amt="59000"/>
            <a:extLst>
              <a:ext uri="{BEBA8EAE-BF5A-486C-A8C5-ECC9F3942E4B}">
                <a14:imgProps xmlns:a14="http://schemas.microsoft.com/office/drawing/2010/main">
                  <a14:imgLayer r:embed="rId3">
                    <a14:imgEffect>
                      <a14:brightnessContrast contrast="45000"/>
                    </a14:imgEffect>
                  </a14:imgLayer>
                </a14:imgProps>
              </a:ext>
            </a:extLst>
          </a:blip>
          <a:srcRect l="3672" t="3524" r="3615" b="13306"/>
          <a:stretch/>
        </p:blipFill>
        <p:spPr>
          <a:xfrm>
            <a:off x="78200" y="76966"/>
            <a:ext cx="4718389" cy="5982716"/>
          </a:xfrm>
          <a:prstGeom prst="rect">
            <a:avLst/>
          </a:prstGeom>
        </p:spPr>
      </p:pic>
    </p:spTree>
    <p:extLst>
      <p:ext uri="{BB962C8B-B14F-4D97-AF65-F5344CB8AC3E}">
        <p14:creationId xmlns:p14="http://schemas.microsoft.com/office/powerpoint/2010/main" val="30225840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rtlCol="0" anchor="b"/>
          <a:lstStyle>
            <a:lvl1pPr>
              <a:defRPr sz="3200"/>
            </a:lvl1pPr>
          </a:lstStyle>
          <a:p>
            <a:pPr rtl="0"/>
            <a:r>
              <a:rPr lang="fr"/>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fr"/>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fr"/>
              <a:t>Click to edit Master text styles</a:t>
            </a:r>
          </a:p>
        </p:txBody>
      </p:sp>
      <p:sp>
        <p:nvSpPr>
          <p:cNvPr id="7" name="Slide Number Placeholder 6"/>
          <p:cNvSpPr>
            <a:spLocks noGrp="1"/>
          </p:cNvSpPr>
          <p:nvPr>
            <p:ph type="sldNum" sz="quarter" idx="12"/>
          </p:nvPr>
        </p:nvSpPr>
        <p:spPr/>
        <p:txBody>
          <a:bodyPr rtlCol="0"/>
          <a:lstStyle/>
          <a:p>
            <a:pPr rtl="0"/>
            <a:fld id="{2D8ED6E9-3817-564D-8B05-0796ED399B7D}" type="slidenum">
              <a:rPr lang="de-DE" smtClean="0"/>
              <a:t>‹#›</a:t>
            </a:fld>
            <a:endParaRPr lang="de-DE"/>
          </a:p>
        </p:txBody>
      </p:sp>
      <p:sp>
        <p:nvSpPr>
          <p:cNvPr id="8" name="Footer Placeholder 4">
            <a:extLst>
              <a:ext uri="{FF2B5EF4-FFF2-40B4-BE49-F238E27FC236}">
                <a16:creationId xmlns:a16="http://schemas.microsoft.com/office/drawing/2014/main" id="{C6A19348-5BDB-FD4B-B30A-C7EB402A5305}"/>
              </a:ext>
            </a:extLst>
          </p:cNvPr>
          <p:cNvSpPr>
            <a:spLocks noGrp="1"/>
          </p:cNvSpPr>
          <p:nvPr>
            <p:ph type="ftr" sz="quarter" idx="3"/>
          </p:nvPr>
        </p:nvSpPr>
        <p:spPr>
          <a:xfrm>
            <a:off x="1476208" y="6271617"/>
            <a:ext cx="6191583" cy="544513"/>
          </a:xfrm>
          <a:prstGeom prst="rect">
            <a:avLst/>
          </a:prstGeom>
        </p:spPr>
        <p:txBody>
          <a:bodyPr vert="horz" lIns="91440" tIns="45720" rIns="91440" bIns="45720" rtlCol="0" anchor="ctr"/>
          <a:lstStyle>
            <a:lvl1pPr algn="ctr">
              <a:defRPr sz="1200" b="1">
                <a:solidFill>
                  <a:srgbClr val="0366B3"/>
                </a:solidFill>
              </a:defRPr>
            </a:lvl1pPr>
          </a:lstStyle>
          <a:p>
            <a:pPr rtl="0"/>
            <a:r>
              <a:rPr lang="fr"/>
              <a:t>Caring for women subjected to violence: A WHO curriculum for training health-care providers</a:t>
            </a:r>
            <a:br>
              <a:rPr lang="de-DE" dirty="0"/>
            </a:br>
            <a:r>
              <a:rPr lang="fr">
                <a:solidFill>
                  <a:srgbClr val="F57D22"/>
                </a:solidFill>
              </a:rPr>
              <a:t>Session 2: Survivor's experience; provider's values</a:t>
            </a:r>
            <a:endParaRPr lang="de-DE" dirty="0">
              <a:solidFill>
                <a:srgbClr val="F57D22"/>
              </a:solidFill>
            </a:endParaRPr>
          </a:p>
        </p:txBody>
      </p:sp>
    </p:spTree>
    <p:extLst>
      <p:ext uri="{BB962C8B-B14F-4D97-AF65-F5344CB8AC3E}">
        <p14:creationId xmlns:p14="http://schemas.microsoft.com/office/powerpoint/2010/main" val="34305416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fr"/>
              <a:t>Click to edit Master title style</a:t>
            </a:r>
            <a:endParaRPr lang="en-US" dirty="0"/>
          </a:p>
        </p:txBody>
      </p:sp>
      <p:sp>
        <p:nvSpPr>
          <p:cNvPr id="3" name="Vertical Text Placeholder 2"/>
          <p:cNvSpPr>
            <a:spLocks noGrp="1"/>
          </p:cNvSpPr>
          <p:nvPr>
            <p:ph type="body" orient="vert" idx="1"/>
          </p:nvPr>
        </p:nvSpPr>
        <p:spPr/>
        <p:txBody>
          <a:bodyPr vert="eaVert" rtlCol="0"/>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endParaRPr lang="en-US" dirty="0"/>
          </a:p>
        </p:txBody>
      </p:sp>
      <p:sp>
        <p:nvSpPr>
          <p:cNvPr id="5" name="Footer Placeholder 4"/>
          <p:cNvSpPr>
            <a:spLocks noGrp="1"/>
          </p:cNvSpPr>
          <p:nvPr>
            <p:ph type="ftr" sz="quarter" idx="11"/>
          </p:nvPr>
        </p:nvSpPr>
        <p:spPr>
          <a:xfrm>
            <a:off x="1476208" y="6271617"/>
            <a:ext cx="6191583" cy="544513"/>
          </a:xfrm>
          <a:prstGeom prst="rect">
            <a:avLst/>
          </a:prstGeom>
        </p:spPr>
        <p:txBody>
          <a:bodyPr rtlCol="0"/>
          <a:lstStyle/>
          <a:p>
            <a:pPr rtl="0"/>
            <a:r>
              <a:rPr lang="fr"/>
              <a:t>Caring for women subjected to violence: A WHO curriculum for training health-care providers </a:t>
            </a:r>
            <a:r>
              <a:rPr lang="fr">
                <a:solidFill>
                  <a:srgbClr val="F57D22"/>
                </a:solidFill>
              </a:rPr>
              <a:t>TITLE OF SLIDE DECK</a:t>
            </a:r>
            <a:endParaRPr lang="de-DE" dirty="0"/>
          </a:p>
        </p:txBody>
      </p:sp>
      <p:sp>
        <p:nvSpPr>
          <p:cNvPr id="6" name="Slide Number Placeholder 5"/>
          <p:cNvSpPr>
            <a:spLocks noGrp="1"/>
          </p:cNvSpPr>
          <p:nvPr>
            <p:ph type="sldNum" sz="quarter" idx="12"/>
          </p:nvPr>
        </p:nvSpPr>
        <p:spPr/>
        <p:txBody>
          <a:bodyPr rtlCol="0"/>
          <a:lstStyle/>
          <a:p>
            <a:pPr rtl="0"/>
            <a:fld id="{2D8ED6E9-3817-564D-8B05-0796ED399B7D}" type="slidenum">
              <a:rPr lang="de-DE" smtClean="0"/>
              <a:t>‹#›</a:t>
            </a:fld>
            <a:endParaRPr lang="de-DE"/>
          </a:p>
        </p:txBody>
      </p:sp>
    </p:spTree>
    <p:extLst>
      <p:ext uri="{BB962C8B-B14F-4D97-AF65-F5344CB8AC3E}">
        <p14:creationId xmlns:p14="http://schemas.microsoft.com/office/powerpoint/2010/main" val="7430070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rtlCol="0"/>
          <a:lstStyle/>
          <a:p>
            <a:pPr rtl="0"/>
            <a:r>
              <a:rPr lang="fr"/>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rtlCol="0"/>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endParaRPr lang="en-US" dirty="0"/>
          </a:p>
        </p:txBody>
      </p:sp>
      <p:sp>
        <p:nvSpPr>
          <p:cNvPr id="5" name="Footer Placeholder 4"/>
          <p:cNvSpPr>
            <a:spLocks noGrp="1"/>
          </p:cNvSpPr>
          <p:nvPr>
            <p:ph type="ftr" sz="quarter" idx="11"/>
          </p:nvPr>
        </p:nvSpPr>
        <p:spPr>
          <a:xfrm>
            <a:off x="1476208" y="6271617"/>
            <a:ext cx="6191583" cy="544513"/>
          </a:xfrm>
          <a:prstGeom prst="rect">
            <a:avLst/>
          </a:prstGeom>
        </p:spPr>
        <p:txBody>
          <a:bodyPr rtlCol="0"/>
          <a:lstStyle/>
          <a:p>
            <a:pPr rtl="0"/>
            <a:r>
              <a:rPr lang="fr"/>
              <a:t>Caring for women subjected to violence: A WHO curriculum for training health-care providers </a:t>
            </a:r>
            <a:r>
              <a:rPr lang="fr">
                <a:solidFill>
                  <a:srgbClr val="F57D22"/>
                </a:solidFill>
              </a:rPr>
              <a:t>TITLE OF SLIDE DECK</a:t>
            </a:r>
            <a:endParaRPr lang="de-DE" dirty="0"/>
          </a:p>
        </p:txBody>
      </p:sp>
      <p:sp>
        <p:nvSpPr>
          <p:cNvPr id="6" name="Slide Number Placeholder 5"/>
          <p:cNvSpPr>
            <a:spLocks noGrp="1"/>
          </p:cNvSpPr>
          <p:nvPr>
            <p:ph type="sldNum" sz="quarter" idx="12"/>
          </p:nvPr>
        </p:nvSpPr>
        <p:spPr/>
        <p:txBody>
          <a:bodyPr rtlCol="0"/>
          <a:lstStyle/>
          <a:p>
            <a:pPr rtl="0"/>
            <a:fld id="{2D8ED6E9-3817-564D-8B05-0796ED399B7D}" type="slidenum">
              <a:rPr lang="de-DE" smtClean="0"/>
              <a:t>‹#›</a:t>
            </a:fld>
            <a:endParaRPr lang="de-DE"/>
          </a:p>
        </p:txBody>
      </p:sp>
    </p:spTree>
    <p:extLst>
      <p:ext uri="{BB962C8B-B14F-4D97-AF65-F5344CB8AC3E}">
        <p14:creationId xmlns:p14="http://schemas.microsoft.com/office/powerpoint/2010/main" val="3005302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fr"/>
              <a:t>Click to edit Master title style</a:t>
            </a:r>
            <a:endParaRPr lang="en-US" dirty="0"/>
          </a:p>
        </p:txBody>
      </p:sp>
      <p:sp>
        <p:nvSpPr>
          <p:cNvPr id="3" name="Content Placeholder 2"/>
          <p:cNvSpPr>
            <a:spLocks noGrp="1"/>
          </p:cNvSpPr>
          <p:nvPr>
            <p:ph idx="1"/>
          </p:nvPr>
        </p:nvSpPr>
        <p:spPr/>
        <p:txBody>
          <a:bodyPr rtlCol="0"/>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endParaRPr lang="en-US" dirty="0"/>
          </a:p>
        </p:txBody>
      </p:sp>
      <p:sp>
        <p:nvSpPr>
          <p:cNvPr id="6" name="Slide Number Placeholder 5"/>
          <p:cNvSpPr>
            <a:spLocks noGrp="1"/>
          </p:cNvSpPr>
          <p:nvPr>
            <p:ph type="sldNum" sz="quarter" idx="12"/>
          </p:nvPr>
        </p:nvSpPr>
        <p:spPr/>
        <p:txBody>
          <a:bodyPr rtlCol="0"/>
          <a:lstStyle/>
          <a:p>
            <a:pPr rtl="0"/>
            <a:fld id="{2D8ED6E9-3817-564D-8B05-0796ED399B7D}" type="slidenum">
              <a:rPr lang="de-DE" smtClean="0"/>
              <a:t>‹#›</a:t>
            </a:fld>
            <a:endParaRPr lang="de-DE" dirty="0"/>
          </a:p>
        </p:txBody>
      </p:sp>
      <p:sp>
        <p:nvSpPr>
          <p:cNvPr id="7" name="Footer Placeholder 4">
            <a:extLst>
              <a:ext uri="{FF2B5EF4-FFF2-40B4-BE49-F238E27FC236}">
                <a16:creationId xmlns:a16="http://schemas.microsoft.com/office/drawing/2014/main" id="{302419A3-13A5-3D44-BB06-FDC14CF9805D}"/>
              </a:ext>
            </a:extLst>
          </p:cNvPr>
          <p:cNvSpPr>
            <a:spLocks noGrp="1"/>
          </p:cNvSpPr>
          <p:nvPr>
            <p:ph type="ftr" sz="quarter" idx="3"/>
          </p:nvPr>
        </p:nvSpPr>
        <p:spPr>
          <a:xfrm>
            <a:off x="1476208" y="6271617"/>
            <a:ext cx="6191583" cy="544513"/>
          </a:xfrm>
          <a:prstGeom prst="rect">
            <a:avLst/>
          </a:prstGeom>
        </p:spPr>
        <p:txBody>
          <a:bodyPr vert="horz" lIns="91440" tIns="45720" rIns="91440" bIns="45720" rtlCol="0" anchor="ctr"/>
          <a:lstStyle>
            <a:lvl1pPr algn="ctr">
              <a:defRPr sz="1200" b="1">
                <a:solidFill>
                  <a:srgbClr val="0366B3"/>
                </a:solidFill>
              </a:defRPr>
            </a:lvl1pPr>
          </a:lstStyle>
          <a:p>
            <a:pPr rtl="0"/>
            <a:r>
              <a:rPr lang="fr"/>
              <a:t>Caring for women subjected to violence: A WHO curriculum for training health-care providers</a:t>
            </a:r>
            <a:br>
              <a:rPr lang="de-DE" dirty="0"/>
            </a:br>
            <a:r>
              <a:rPr lang="fr">
                <a:solidFill>
                  <a:srgbClr val="F57D22"/>
                </a:solidFill>
              </a:rPr>
              <a:t>Session 2: Survivor's experience; provider's values</a:t>
            </a:r>
            <a:endParaRPr lang="de-DE" dirty="0">
              <a:solidFill>
                <a:srgbClr val="F57D22"/>
              </a:solidFill>
            </a:endParaRPr>
          </a:p>
        </p:txBody>
      </p:sp>
    </p:spTree>
    <p:extLst>
      <p:ext uri="{BB962C8B-B14F-4D97-AF65-F5344CB8AC3E}">
        <p14:creationId xmlns:p14="http://schemas.microsoft.com/office/powerpoint/2010/main" val="26746893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fr"/>
              <a:t>Click to edit Master title style</a:t>
            </a:r>
            <a:endParaRPr lang="en-US" dirty="0"/>
          </a:p>
        </p:txBody>
      </p:sp>
      <p:sp>
        <p:nvSpPr>
          <p:cNvPr id="3" name="Content Placeholder 2"/>
          <p:cNvSpPr>
            <a:spLocks noGrp="1"/>
          </p:cNvSpPr>
          <p:nvPr>
            <p:ph idx="1"/>
          </p:nvPr>
        </p:nvSpPr>
        <p:spPr/>
        <p:txBody>
          <a:bodyPr rtlCol="0"/>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endParaRPr lang="en-US" dirty="0"/>
          </a:p>
        </p:txBody>
      </p:sp>
      <p:sp>
        <p:nvSpPr>
          <p:cNvPr id="6" name="Slide Number Placeholder 5"/>
          <p:cNvSpPr>
            <a:spLocks noGrp="1"/>
          </p:cNvSpPr>
          <p:nvPr>
            <p:ph type="sldNum" sz="quarter" idx="12"/>
          </p:nvPr>
        </p:nvSpPr>
        <p:spPr/>
        <p:txBody>
          <a:bodyPr rtlCol="0"/>
          <a:lstStyle/>
          <a:p>
            <a:pPr rtl="0"/>
            <a:fld id="{2D8ED6E9-3817-564D-8B05-0796ED399B7D}" type="slidenum">
              <a:rPr lang="de-DE" smtClean="0"/>
              <a:t>‹#›</a:t>
            </a:fld>
            <a:endParaRPr lang="de-DE"/>
          </a:p>
        </p:txBody>
      </p:sp>
      <p:sp>
        <p:nvSpPr>
          <p:cNvPr id="7" name="Footer Placeholder 4">
            <a:extLst>
              <a:ext uri="{FF2B5EF4-FFF2-40B4-BE49-F238E27FC236}">
                <a16:creationId xmlns:a16="http://schemas.microsoft.com/office/drawing/2014/main" id="{717A4A0C-BE02-5342-9C58-BC390BD1F149}"/>
              </a:ext>
            </a:extLst>
          </p:cNvPr>
          <p:cNvSpPr>
            <a:spLocks noGrp="1"/>
          </p:cNvSpPr>
          <p:nvPr>
            <p:ph type="ftr" sz="quarter" idx="3"/>
          </p:nvPr>
        </p:nvSpPr>
        <p:spPr>
          <a:xfrm>
            <a:off x="1476208" y="6271617"/>
            <a:ext cx="6191583" cy="544513"/>
          </a:xfrm>
          <a:prstGeom prst="rect">
            <a:avLst/>
          </a:prstGeom>
        </p:spPr>
        <p:txBody>
          <a:bodyPr vert="horz" lIns="91440" tIns="45720" rIns="91440" bIns="45720" rtlCol="0" anchor="ctr"/>
          <a:lstStyle>
            <a:lvl1pPr algn="ctr">
              <a:defRPr sz="1200" b="1">
                <a:solidFill>
                  <a:srgbClr val="0366B3"/>
                </a:solidFill>
              </a:defRPr>
            </a:lvl1pPr>
          </a:lstStyle>
          <a:p>
            <a:pPr rtl="0"/>
            <a:r>
              <a:rPr lang="fr"/>
              <a:t>Caring for women subjected to violence: A WHO curriculum for training health-care providers</a:t>
            </a:r>
            <a:br>
              <a:rPr lang="de-DE" dirty="0"/>
            </a:br>
            <a:r>
              <a:rPr lang="fr">
                <a:solidFill>
                  <a:srgbClr val="F57D22"/>
                </a:solidFill>
              </a:rPr>
              <a:t>Session 2: Survivor's experience; provider's values</a:t>
            </a:r>
            <a:endParaRPr lang="de-DE" dirty="0">
              <a:solidFill>
                <a:srgbClr val="F57D22"/>
              </a:solidFill>
            </a:endParaRPr>
          </a:p>
        </p:txBody>
      </p:sp>
    </p:spTree>
    <p:extLst>
      <p:ext uri="{BB962C8B-B14F-4D97-AF65-F5344CB8AC3E}">
        <p14:creationId xmlns:p14="http://schemas.microsoft.com/office/powerpoint/2010/main" val="27421635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rtlCol="0" anchor="b"/>
          <a:lstStyle>
            <a:lvl1pPr>
              <a:defRPr sz="6000"/>
            </a:lvl1pPr>
          </a:lstStyle>
          <a:p>
            <a:pPr rtl="0"/>
            <a:r>
              <a:rPr lang="fr"/>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rtlCol="0">
            <a:normAutofit/>
          </a:bodyPr>
          <a:lstStyle>
            <a:lvl1pPr marL="0" indent="0" algn="ctr">
              <a:buNone/>
              <a:defRPr sz="3200" b="1">
                <a:solidFill>
                  <a:schemeClr val="accent5"/>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fr"/>
              <a:t>Click to edit Master text styles</a:t>
            </a:r>
          </a:p>
        </p:txBody>
      </p:sp>
      <p:sp>
        <p:nvSpPr>
          <p:cNvPr id="6" name="Slide Number Placeholder 5"/>
          <p:cNvSpPr>
            <a:spLocks noGrp="1"/>
          </p:cNvSpPr>
          <p:nvPr>
            <p:ph type="sldNum" sz="quarter" idx="12"/>
          </p:nvPr>
        </p:nvSpPr>
        <p:spPr>
          <a:xfrm>
            <a:off x="8135007" y="6356351"/>
            <a:ext cx="380342" cy="365125"/>
          </a:xfrm>
        </p:spPr>
        <p:txBody>
          <a:bodyPr rtlCol="0"/>
          <a:lstStyle/>
          <a:p>
            <a:pPr rtl="0"/>
            <a:fld id="{2D8ED6E9-3817-564D-8B05-0796ED399B7D}" type="slidenum">
              <a:rPr lang="de-DE" smtClean="0"/>
              <a:t>‹#›</a:t>
            </a:fld>
            <a:endParaRPr lang="de-DE"/>
          </a:p>
        </p:txBody>
      </p:sp>
      <p:sp>
        <p:nvSpPr>
          <p:cNvPr id="7" name="Footer Placeholder 4">
            <a:extLst>
              <a:ext uri="{FF2B5EF4-FFF2-40B4-BE49-F238E27FC236}">
                <a16:creationId xmlns:a16="http://schemas.microsoft.com/office/drawing/2014/main" id="{02AEC2B0-2CB4-414D-9712-9155CA8D4303}"/>
              </a:ext>
            </a:extLst>
          </p:cNvPr>
          <p:cNvSpPr>
            <a:spLocks noGrp="1"/>
          </p:cNvSpPr>
          <p:nvPr>
            <p:ph type="ftr" sz="quarter" idx="3"/>
          </p:nvPr>
        </p:nvSpPr>
        <p:spPr>
          <a:xfrm>
            <a:off x="1476208" y="6271617"/>
            <a:ext cx="6191583" cy="544513"/>
          </a:xfrm>
          <a:prstGeom prst="rect">
            <a:avLst/>
          </a:prstGeom>
        </p:spPr>
        <p:txBody>
          <a:bodyPr vert="horz" lIns="91440" tIns="45720" rIns="91440" bIns="45720" rtlCol="0" anchor="ctr"/>
          <a:lstStyle>
            <a:lvl1pPr algn="ctr">
              <a:defRPr sz="1200" b="1">
                <a:solidFill>
                  <a:srgbClr val="0366B3"/>
                </a:solidFill>
              </a:defRPr>
            </a:lvl1pPr>
          </a:lstStyle>
          <a:p>
            <a:pPr rtl="0"/>
            <a:r>
              <a:rPr lang="fr"/>
              <a:t>Caring for women subjected to violence: A WHO curriculum for training health-care providers</a:t>
            </a:r>
            <a:br>
              <a:rPr lang="de-DE" dirty="0"/>
            </a:br>
            <a:r>
              <a:rPr lang="fr">
                <a:solidFill>
                  <a:srgbClr val="F57D22"/>
                </a:solidFill>
              </a:rPr>
              <a:t>Session 2: Survivor's experience; provider's values</a:t>
            </a:r>
            <a:endParaRPr lang="de-DE" dirty="0">
              <a:solidFill>
                <a:srgbClr val="F57D22"/>
              </a:solidFill>
            </a:endParaRPr>
          </a:p>
        </p:txBody>
      </p:sp>
    </p:spTree>
    <p:extLst>
      <p:ext uri="{BB962C8B-B14F-4D97-AF65-F5344CB8AC3E}">
        <p14:creationId xmlns:p14="http://schemas.microsoft.com/office/powerpoint/2010/main" val="2092674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rtlCol="0"/>
          <a:lstStyle/>
          <a:p>
            <a:pPr rtl="0"/>
            <a:r>
              <a:rPr lang="fr"/>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
              <a:t>Click to edit Master text styles</a:t>
            </a:r>
          </a:p>
        </p:txBody>
      </p:sp>
      <p:sp>
        <p:nvSpPr>
          <p:cNvPr id="4" name="Content Placeholder 3"/>
          <p:cNvSpPr>
            <a:spLocks noGrp="1"/>
          </p:cNvSpPr>
          <p:nvPr>
            <p:ph sz="half" idx="2"/>
          </p:nvPr>
        </p:nvSpPr>
        <p:spPr>
          <a:xfrm>
            <a:off x="629842" y="2505075"/>
            <a:ext cx="3868340" cy="3684588"/>
          </a:xfrm>
        </p:spPr>
        <p:txBody>
          <a:bodyPr rtlCol="0"/>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endParaRPr lang="en-US" dirty="0"/>
          </a:p>
        </p:txBody>
      </p:sp>
      <p:sp>
        <p:nvSpPr>
          <p:cNvPr id="5" name="Text Placeholder 4"/>
          <p:cNvSpPr>
            <a:spLocks noGrp="1"/>
          </p:cNvSpPr>
          <p:nvPr>
            <p:ph type="body" sz="quarter" idx="3"/>
          </p:nvPr>
        </p:nvSpPr>
        <p:spPr>
          <a:xfrm>
            <a:off x="4629150" y="1681163"/>
            <a:ext cx="3887391"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
              <a:t>Click to edit Master text styles</a:t>
            </a:r>
          </a:p>
        </p:txBody>
      </p:sp>
      <p:sp>
        <p:nvSpPr>
          <p:cNvPr id="6" name="Content Placeholder 5"/>
          <p:cNvSpPr>
            <a:spLocks noGrp="1"/>
          </p:cNvSpPr>
          <p:nvPr>
            <p:ph sz="quarter" idx="4"/>
          </p:nvPr>
        </p:nvSpPr>
        <p:spPr>
          <a:xfrm>
            <a:off x="4629150" y="2505075"/>
            <a:ext cx="3887391" cy="3684588"/>
          </a:xfrm>
        </p:spPr>
        <p:txBody>
          <a:bodyPr rtlCol="0"/>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endParaRPr lang="en-US" dirty="0"/>
          </a:p>
        </p:txBody>
      </p:sp>
      <p:sp>
        <p:nvSpPr>
          <p:cNvPr id="9" name="Slide Number Placeholder 8"/>
          <p:cNvSpPr>
            <a:spLocks noGrp="1"/>
          </p:cNvSpPr>
          <p:nvPr>
            <p:ph type="sldNum" sz="quarter" idx="12"/>
          </p:nvPr>
        </p:nvSpPr>
        <p:spPr/>
        <p:txBody>
          <a:bodyPr rtlCol="0"/>
          <a:lstStyle/>
          <a:p>
            <a:pPr rtl="0"/>
            <a:fld id="{2D8ED6E9-3817-564D-8B05-0796ED399B7D}" type="slidenum">
              <a:rPr lang="de-DE" smtClean="0"/>
              <a:t>‹#›</a:t>
            </a:fld>
            <a:endParaRPr lang="de-DE"/>
          </a:p>
        </p:txBody>
      </p:sp>
      <p:sp>
        <p:nvSpPr>
          <p:cNvPr id="10" name="Footer Placeholder 4">
            <a:extLst>
              <a:ext uri="{FF2B5EF4-FFF2-40B4-BE49-F238E27FC236}">
                <a16:creationId xmlns:a16="http://schemas.microsoft.com/office/drawing/2014/main" id="{8DE4015E-66E0-C648-852C-EA1AB1D9E261}"/>
              </a:ext>
            </a:extLst>
          </p:cNvPr>
          <p:cNvSpPr>
            <a:spLocks noGrp="1"/>
          </p:cNvSpPr>
          <p:nvPr>
            <p:ph type="ftr" sz="quarter" idx="13"/>
          </p:nvPr>
        </p:nvSpPr>
        <p:spPr>
          <a:xfrm>
            <a:off x="1476208" y="6271617"/>
            <a:ext cx="6191583" cy="544513"/>
          </a:xfrm>
          <a:prstGeom prst="rect">
            <a:avLst/>
          </a:prstGeom>
        </p:spPr>
        <p:txBody>
          <a:bodyPr vert="horz" lIns="91440" tIns="45720" rIns="91440" bIns="45720" rtlCol="0" anchor="ctr"/>
          <a:lstStyle>
            <a:lvl1pPr algn="ctr">
              <a:defRPr sz="1200" b="1">
                <a:solidFill>
                  <a:srgbClr val="0366B3"/>
                </a:solidFill>
              </a:defRPr>
            </a:lvl1pPr>
          </a:lstStyle>
          <a:p>
            <a:pPr rtl="0"/>
            <a:r>
              <a:rPr lang="fr"/>
              <a:t>Caring for women subjected to violence: A WHO curriculum for training health-care providers</a:t>
            </a:r>
            <a:br>
              <a:rPr lang="de-DE" dirty="0"/>
            </a:br>
            <a:r>
              <a:rPr lang="fr">
                <a:solidFill>
                  <a:srgbClr val="F57D22"/>
                </a:solidFill>
              </a:rPr>
              <a:t>Session 2: Survivor's experience; provider's values</a:t>
            </a:r>
            <a:endParaRPr lang="de-DE" dirty="0">
              <a:solidFill>
                <a:srgbClr val="F57D22"/>
              </a:solidFill>
            </a:endParaRPr>
          </a:p>
        </p:txBody>
      </p:sp>
    </p:spTree>
    <p:extLst>
      <p:ext uri="{BB962C8B-B14F-4D97-AF65-F5344CB8AC3E}">
        <p14:creationId xmlns:p14="http://schemas.microsoft.com/office/powerpoint/2010/main" val="22159387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fr"/>
              <a:t>Click to edit Master title style</a:t>
            </a:r>
            <a:endParaRPr lang="en-US" dirty="0"/>
          </a:p>
        </p:txBody>
      </p:sp>
      <p:sp>
        <p:nvSpPr>
          <p:cNvPr id="5" name="Slide Number Placeholder 4"/>
          <p:cNvSpPr>
            <a:spLocks noGrp="1"/>
          </p:cNvSpPr>
          <p:nvPr>
            <p:ph type="sldNum" sz="quarter" idx="12"/>
          </p:nvPr>
        </p:nvSpPr>
        <p:spPr/>
        <p:txBody>
          <a:bodyPr rtlCol="0"/>
          <a:lstStyle/>
          <a:p>
            <a:pPr rtl="0"/>
            <a:fld id="{2D8ED6E9-3817-564D-8B05-0796ED399B7D}" type="slidenum">
              <a:rPr lang="de-DE" smtClean="0"/>
              <a:t>‹#›</a:t>
            </a:fld>
            <a:endParaRPr lang="de-DE"/>
          </a:p>
        </p:txBody>
      </p:sp>
      <p:sp>
        <p:nvSpPr>
          <p:cNvPr id="6" name="Footer Placeholder 4">
            <a:extLst>
              <a:ext uri="{FF2B5EF4-FFF2-40B4-BE49-F238E27FC236}">
                <a16:creationId xmlns:a16="http://schemas.microsoft.com/office/drawing/2014/main" id="{F4870B78-38C4-C940-9898-A577EF61BD2E}"/>
              </a:ext>
            </a:extLst>
          </p:cNvPr>
          <p:cNvSpPr>
            <a:spLocks noGrp="1"/>
          </p:cNvSpPr>
          <p:nvPr>
            <p:ph type="ftr" sz="quarter" idx="3"/>
          </p:nvPr>
        </p:nvSpPr>
        <p:spPr>
          <a:xfrm>
            <a:off x="1476208" y="6271617"/>
            <a:ext cx="6191583" cy="544513"/>
          </a:xfrm>
          <a:prstGeom prst="rect">
            <a:avLst/>
          </a:prstGeom>
        </p:spPr>
        <p:txBody>
          <a:bodyPr vert="horz" lIns="91440" tIns="45720" rIns="91440" bIns="45720" rtlCol="0" anchor="ctr"/>
          <a:lstStyle>
            <a:lvl1pPr algn="ctr">
              <a:defRPr sz="1200" b="1">
                <a:solidFill>
                  <a:srgbClr val="0366B3"/>
                </a:solidFill>
              </a:defRPr>
            </a:lvl1pPr>
          </a:lstStyle>
          <a:p>
            <a:pPr rtl="0"/>
            <a:r>
              <a:rPr lang="fr"/>
              <a:t>Caring for women subjected to violence: A WHO curriculum for training health-care providers</a:t>
            </a:r>
            <a:br>
              <a:rPr lang="de-DE" dirty="0"/>
            </a:br>
            <a:r>
              <a:rPr lang="fr">
                <a:solidFill>
                  <a:srgbClr val="F57D22"/>
                </a:solidFill>
              </a:rPr>
              <a:t>Session 2: Survivor's experience; provider's values</a:t>
            </a:r>
            <a:endParaRPr lang="de-DE" dirty="0">
              <a:solidFill>
                <a:srgbClr val="F57D22"/>
              </a:solidFill>
            </a:endParaRPr>
          </a:p>
        </p:txBody>
      </p:sp>
    </p:spTree>
    <p:extLst>
      <p:ext uri="{BB962C8B-B14F-4D97-AF65-F5344CB8AC3E}">
        <p14:creationId xmlns:p14="http://schemas.microsoft.com/office/powerpoint/2010/main" val="32401071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fr"/>
              <a:t>Click to edit Master title style</a:t>
            </a:r>
            <a:endParaRPr lang="en-US" dirty="0"/>
          </a:p>
        </p:txBody>
      </p:sp>
      <p:sp>
        <p:nvSpPr>
          <p:cNvPr id="5" name="Slide Number Placeholder 4"/>
          <p:cNvSpPr>
            <a:spLocks noGrp="1"/>
          </p:cNvSpPr>
          <p:nvPr>
            <p:ph type="sldNum" sz="quarter" idx="12"/>
          </p:nvPr>
        </p:nvSpPr>
        <p:spPr/>
        <p:txBody>
          <a:bodyPr rtlCol="0"/>
          <a:lstStyle/>
          <a:p>
            <a:pPr rtl="0"/>
            <a:fld id="{2D8ED6E9-3817-564D-8B05-0796ED399B7D}" type="slidenum">
              <a:rPr lang="de-DE" smtClean="0"/>
              <a:t>‹#›</a:t>
            </a:fld>
            <a:endParaRPr lang="de-DE"/>
          </a:p>
        </p:txBody>
      </p:sp>
      <p:sp>
        <p:nvSpPr>
          <p:cNvPr id="8" name="Content Placeholder 7">
            <a:extLst>
              <a:ext uri="{FF2B5EF4-FFF2-40B4-BE49-F238E27FC236}">
                <a16:creationId xmlns:a16="http://schemas.microsoft.com/office/drawing/2014/main" id="{5B49BB81-0B10-E748-A5ED-5CADE043B0AD}"/>
              </a:ext>
            </a:extLst>
          </p:cNvPr>
          <p:cNvSpPr>
            <a:spLocks noGrp="1"/>
          </p:cNvSpPr>
          <p:nvPr>
            <p:ph sz="quarter" idx="13"/>
          </p:nvPr>
        </p:nvSpPr>
        <p:spPr>
          <a:xfrm>
            <a:off x="628650" y="1933575"/>
            <a:ext cx="7886700" cy="3983038"/>
          </a:xfrm>
        </p:spPr>
        <p:txBody>
          <a:bodyPr rtlCol="0"/>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endParaRPr lang="de-DE"/>
          </a:p>
        </p:txBody>
      </p:sp>
      <p:sp>
        <p:nvSpPr>
          <p:cNvPr id="6" name="Footer Placeholder 4">
            <a:extLst>
              <a:ext uri="{FF2B5EF4-FFF2-40B4-BE49-F238E27FC236}">
                <a16:creationId xmlns:a16="http://schemas.microsoft.com/office/drawing/2014/main" id="{332F3374-FBD5-E844-88A3-4AA77C1D6408}"/>
              </a:ext>
            </a:extLst>
          </p:cNvPr>
          <p:cNvSpPr>
            <a:spLocks noGrp="1"/>
          </p:cNvSpPr>
          <p:nvPr>
            <p:ph type="ftr" sz="quarter" idx="3"/>
          </p:nvPr>
        </p:nvSpPr>
        <p:spPr>
          <a:xfrm>
            <a:off x="1476208" y="6271617"/>
            <a:ext cx="6191583" cy="544513"/>
          </a:xfrm>
          <a:prstGeom prst="rect">
            <a:avLst/>
          </a:prstGeom>
        </p:spPr>
        <p:txBody>
          <a:bodyPr vert="horz" lIns="91440" tIns="45720" rIns="91440" bIns="45720" rtlCol="0" anchor="ctr"/>
          <a:lstStyle>
            <a:lvl1pPr algn="ctr">
              <a:defRPr sz="1200" b="1">
                <a:solidFill>
                  <a:srgbClr val="0366B3"/>
                </a:solidFill>
              </a:defRPr>
            </a:lvl1pPr>
          </a:lstStyle>
          <a:p>
            <a:pPr rtl="0"/>
            <a:r>
              <a:rPr lang="fr"/>
              <a:t>Caring for women subjected to violence: A WHO curriculum for training health-care providers</a:t>
            </a:r>
            <a:br>
              <a:rPr lang="de-DE" dirty="0"/>
            </a:br>
            <a:r>
              <a:rPr lang="fr">
                <a:solidFill>
                  <a:srgbClr val="F57D22"/>
                </a:solidFill>
              </a:rPr>
              <a:t>Session 2: Survivor's experience; provider's values</a:t>
            </a:r>
            <a:endParaRPr lang="de-DE" dirty="0">
              <a:solidFill>
                <a:srgbClr val="F57D22"/>
              </a:solidFill>
            </a:endParaRPr>
          </a:p>
        </p:txBody>
      </p:sp>
    </p:spTree>
    <p:extLst>
      <p:ext uri="{BB962C8B-B14F-4D97-AF65-F5344CB8AC3E}">
        <p14:creationId xmlns:p14="http://schemas.microsoft.com/office/powerpoint/2010/main" val="22721939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rtlCol="0"/>
          <a:lstStyle/>
          <a:p>
            <a:pPr rtl="0"/>
            <a:fld id="{2D8ED6E9-3817-564D-8B05-0796ED399B7D}" type="slidenum">
              <a:rPr lang="de-DE" smtClean="0"/>
              <a:t>‹#›</a:t>
            </a:fld>
            <a:endParaRPr lang="de-DE"/>
          </a:p>
        </p:txBody>
      </p:sp>
      <p:sp>
        <p:nvSpPr>
          <p:cNvPr id="5" name="Footer Placeholder 4">
            <a:extLst>
              <a:ext uri="{FF2B5EF4-FFF2-40B4-BE49-F238E27FC236}">
                <a16:creationId xmlns:a16="http://schemas.microsoft.com/office/drawing/2014/main" id="{B8D1C613-A57E-F948-91C8-7C24960E0ACD}"/>
              </a:ext>
            </a:extLst>
          </p:cNvPr>
          <p:cNvSpPr>
            <a:spLocks noGrp="1"/>
          </p:cNvSpPr>
          <p:nvPr>
            <p:ph type="ftr" sz="quarter" idx="3"/>
          </p:nvPr>
        </p:nvSpPr>
        <p:spPr>
          <a:xfrm>
            <a:off x="1476208" y="6271617"/>
            <a:ext cx="6191583" cy="544513"/>
          </a:xfrm>
          <a:prstGeom prst="rect">
            <a:avLst/>
          </a:prstGeom>
        </p:spPr>
        <p:txBody>
          <a:bodyPr vert="horz" lIns="91440" tIns="45720" rIns="91440" bIns="45720" rtlCol="0" anchor="ctr"/>
          <a:lstStyle>
            <a:lvl1pPr algn="ctr">
              <a:defRPr sz="1200" b="1">
                <a:solidFill>
                  <a:srgbClr val="0366B3"/>
                </a:solidFill>
              </a:defRPr>
            </a:lvl1pPr>
          </a:lstStyle>
          <a:p>
            <a:pPr rtl="0"/>
            <a:r>
              <a:rPr lang="fr"/>
              <a:t>Caring for women subjected to violence: A WHO curriculum for training health-care providers</a:t>
            </a:r>
            <a:br>
              <a:rPr lang="de-DE" dirty="0"/>
            </a:br>
            <a:r>
              <a:rPr lang="fr">
                <a:solidFill>
                  <a:srgbClr val="F57D22"/>
                </a:solidFill>
              </a:rPr>
              <a:t>Session 2: Survivor's experience; provider's values</a:t>
            </a:r>
            <a:endParaRPr lang="de-DE" dirty="0">
              <a:solidFill>
                <a:srgbClr val="F57D22"/>
              </a:solidFill>
            </a:endParaRPr>
          </a:p>
        </p:txBody>
      </p:sp>
    </p:spTree>
    <p:extLst>
      <p:ext uri="{BB962C8B-B14F-4D97-AF65-F5344CB8AC3E}">
        <p14:creationId xmlns:p14="http://schemas.microsoft.com/office/powerpoint/2010/main" val="31718567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rtlCol="0" anchor="b"/>
          <a:lstStyle>
            <a:lvl1pPr>
              <a:defRPr sz="3200"/>
            </a:lvl1pPr>
          </a:lstStyle>
          <a:p>
            <a:pPr rtl="0"/>
            <a:r>
              <a:rPr lang="fr"/>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endParaRPr lang="en-US" dirty="0"/>
          </a:p>
        </p:txBody>
      </p:sp>
      <p:sp>
        <p:nvSpPr>
          <p:cNvPr id="4" name="Text Placeholder 3"/>
          <p:cNvSpPr>
            <a:spLocks noGrp="1"/>
          </p:cNvSpPr>
          <p:nvPr>
            <p:ph type="body" sz="half" idx="2"/>
          </p:nvPr>
        </p:nvSpPr>
        <p:spPr>
          <a:xfrm>
            <a:off x="629841" y="2057400"/>
            <a:ext cx="2949178"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fr"/>
              <a:t>Click to edit Master text styles</a:t>
            </a:r>
          </a:p>
        </p:txBody>
      </p:sp>
      <p:sp>
        <p:nvSpPr>
          <p:cNvPr id="7" name="Slide Number Placeholder 6"/>
          <p:cNvSpPr>
            <a:spLocks noGrp="1"/>
          </p:cNvSpPr>
          <p:nvPr>
            <p:ph type="sldNum" sz="quarter" idx="12"/>
          </p:nvPr>
        </p:nvSpPr>
        <p:spPr/>
        <p:txBody>
          <a:bodyPr rtlCol="0"/>
          <a:lstStyle/>
          <a:p>
            <a:pPr rtl="0"/>
            <a:fld id="{2D8ED6E9-3817-564D-8B05-0796ED399B7D}" type="slidenum">
              <a:rPr lang="de-DE" smtClean="0"/>
              <a:t>‹#›</a:t>
            </a:fld>
            <a:endParaRPr lang="de-DE"/>
          </a:p>
        </p:txBody>
      </p:sp>
      <p:sp>
        <p:nvSpPr>
          <p:cNvPr id="8" name="Footer Placeholder 4">
            <a:extLst>
              <a:ext uri="{FF2B5EF4-FFF2-40B4-BE49-F238E27FC236}">
                <a16:creationId xmlns:a16="http://schemas.microsoft.com/office/drawing/2014/main" id="{D9BA9FB2-7397-994A-8889-DCEA71CB70CF}"/>
              </a:ext>
            </a:extLst>
          </p:cNvPr>
          <p:cNvSpPr>
            <a:spLocks noGrp="1"/>
          </p:cNvSpPr>
          <p:nvPr>
            <p:ph type="ftr" sz="quarter" idx="3"/>
          </p:nvPr>
        </p:nvSpPr>
        <p:spPr>
          <a:xfrm>
            <a:off x="1476208" y="6271617"/>
            <a:ext cx="6191583" cy="544513"/>
          </a:xfrm>
          <a:prstGeom prst="rect">
            <a:avLst/>
          </a:prstGeom>
        </p:spPr>
        <p:txBody>
          <a:bodyPr vert="horz" lIns="91440" tIns="45720" rIns="91440" bIns="45720" rtlCol="0" anchor="ctr"/>
          <a:lstStyle>
            <a:lvl1pPr algn="ctr">
              <a:defRPr sz="1200" b="1">
                <a:solidFill>
                  <a:srgbClr val="0366B3"/>
                </a:solidFill>
              </a:defRPr>
            </a:lvl1pPr>
          </a:lstStyle>
          <a:p>
            <a:pPr rtl="0"/>
            <a:r>
              <a:rPr lang="fr"/>
              <a:t>Caring for women subjected to violence: A WHO curriculum for training health-care providers</a:t>
            </a:r>
            <a:br>
              <a:rPr lang="de-DE" dirty="0"/>
            </a:br>
            <a:r>
              <a:rPr lang="fr">
                <a:solidFill>
                  <a:srgbClr val="F57D22"/>
                </a:solidFill>
              </a:rPr>
              <a:t>Session 2: Survivor's experience; provider's values</a:t>
            </a:r>
            <a:endParaRPr lang="de-DE" dirty="0">
              <a:solidFill>
                <a:srgbClr val="F57D22"/>
              </a:solidFill>
            </a:endParaRPr>
          </a:p>
        </p:txBody>
      </p:sp>
    </p:spTree>
    <p:extLst>
      <p:ext uri="{BB962C8B-B14F-4D97-AF65-F5344CB8AC3E}">
        <p14:creationId xmlns:p14="http://schemas.microsoft.com/office/powerpoint/2010/main" val="9720110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tif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alphaModFix amt="8000"/>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pPr rtl="0"/>
            <a:r>
              <a:rPr lang="fr"/>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endParaRPr lang="en-US" dirty="0"/>
          </a:p>
        </p:txBody>
      </p:sp>
      <p:sp>
        <p:nvSpPr>
          <p:cNvPr id="6" name="Slide Number Placeholder 5"/>
          <p:cNvSpPr>
            <a:spLocks noGrp="1"/>
          </p:cNvSpPr>
          <p:nvPr>
            <p:ph type="sldNum" sz="quarter" idx="4"/>
          </p:nvPr>
        </p:nvSpPr>
        <p:spPr>
          <a:xfrm>
            <a:off x="8020382" y="6356351"/>
            <a:ext cx="494967" cy="365125"/>
          </a:xfrm>
          <a:prstGeom prst="rect">
            <a:avLst/>
          </a:prstGeom>
        </p:spPr>
        <p:txBody>
          <a:bodyPr vert="horz" lIns="91440" tIns="45720" rIns="91440" bIns="45720" rtlCol="0" anchor="ctr"/>
          <a:lstStyle>
            <a:lvl1pPr algn="r">
              <a:defRPr sz="1200">
                <a:solidFill>
                  <a:srgbClr val="0366B3"/>
                </a:solidFill>
              </a:defRPr>
            </a:lvl1pPr>
          </a:lstStyle>
          <a:p>
            <a:pPr rtl="0"/>
            <a:fld id="{2D8ED6E9-3817-564D-8B05-0796ED399B7D}" type="slidenum">
              <a:rPr lang="de-DE" smtClean="0"/>
              <a:pPr rtl="0"/>
              <a:t>‹#›</a:t>
            </a:fld>
            <a:endParaRPr lang="de-DE" dirty="0"/>
          </a:p>
        </p:txBody>
      </p:sp>
      <p:sp>
        <p:nvSpPr>
          <p:cNvPr id="7" name="Footer Placeholder 4">
            <a:extLst>
              <a:ext uri="{FF2B5EF4-FFF2-40B4-BE49-F238E27FC236}">
                <a16:creationId xmlns:a16="http://schemas.microsoft.com/office/drawing/2014/main" id="{2B6B9A4A-7258-F644-9274-905623752157}"/>
              </a:ext>
            </a:extLst>
          </p:cNvPr>
          <p:cNvSpPr>
            <a:spLocks noGrp="1"/>
          </p:cNvSpPr>
          <p:nvPr>
            <p:ph type="ftr" sz="quarter" idx="3"/>
          </p:nvPr>
        </p:nvSpPr>
        <p:spPr>
          <a:xfrm>
            <a:off x="1460971" y="6266656"/>
            <a:ext cx="6804739" cy="544513"/>
          </a:xfrm>
          <a:prstGeom prst="rect">
            <a:avLst/>
          </a:prstGeom>
        </p:spPr>
        <p:txBody>
          <a:bodyPr vert="horz" lIns="91440" tIns="45720" rIns="91440" bIns="45720" rtlCol="0" anchor="ctr"/>
          <a:lstStyle>
            <a:lvl1pPr algn="ctr">
              <a:defRPr sz="1200" b="1">
                <a:solidFill>
                  <a:srgbClr val="0366B3"/>
                </a:solidFill>
              </a:defRPr>
            </a:lvl1pPr>
          </a:lstStyle>
          <a:p>
            <a:pPr rtl="0"/>
            <a:r>
              <a:rPr lang="fr" dirty="0" err="1"/>
              <a:t>Caring</a:t>
            </a:r>
            <a:r>
              <a:rPr lang="fr" dirty="0"/>
              <a:t> for </a:t>
            </a:r>
            <a:r>
              <a:rPr lang="fr" dirty="0" err="1"/>
              <a:t>women</a:t>
            </a:r>
            <a:r>
              <a:rPr lang="fr" dirty="0"/>
              <a:t> </a:t>
            </a:r>
            <a:r>
              <a:rPr lang="fr" dirty="0" err="1"/>
              <a:t>subjected</a:t>
            </a:r>
            <a:r>
              <a:rPr lang="fr" dirty="0"/>
              <a:t> to violence: A WHO curriculum for training </a:t>
            </a:r>
            <a:r>
              <a:rPr lang="fr" dirty="0" err="1"/>
              <a:t>health</a:t>
            </a:r>
            <a:r>
              <a:rPr lang="fr" dirty="0"/>
              <a:t>-care providers</a:t>
            </a:r>
            <a:br>
              <a:rPr lang="en-GB" dirty="0"/>
            </a:br>
            <a:r>
              <a:rPr lang="fr" sz="1100" dirty="0">
                <a:solidFill>
                  <a:srgbClr val="F57D22"/>
                </a:solidFill>
              </a:rPr>
              <a:t>Session 2: </a:t>
            </a:r>
            <a:r>
              <a:rPr lang="fr" sz="1100" dirty="0" err="1">
                <a:solidFill>
                  <a:srgbClr val="F57D22"/>
                </a:solidFill>
              </a:rPr>
              <a:t>Understanding</a:t>
            </a:r>
            <a:r>
              <a:rPr lang="fr" sz="1100" dirty="0">
                <a:solidFill>
                  <a:srgbClr val="F57D22"/>
                </a:solidFill>
              </a:rPr>
              <a:t> the </a:t>
            </a:r>
            <a:r>
              <a:rPr lang="fr" sz="1100" dirty="0" err="1">
                <a:solidFill>
                  <a:srgbClr val="F57D22"/>
                </a:solidFill>
              </a:rPr>
              <a:t>survivor’s</a:t>
            </a:r>
            <a:r>
              <a:rPr lang="fr" sz="1100" dirty="0">
                <a:solidFill>
                  <a:srgbClr val="F57D22"/>
                </a:solidFill>
              </a:rPr>
              <a:t> </a:t>
            </a:r>
            <a:r>
              <a:rPr lang="fr" sz="1100" dirty="0" err="1">
                <a:solidFill>
                  <a:srgbClr val="F57D22"/>
                </a:solidFill>
              </a:rPr>
              <a:t>experience</a:t>
            </a:r>
            <a:r>
              <a:rPr lang="fr" sz="1100" dirty="0">
                <a:solidFill>
                  <a:srgbClr val="F57D22"/>
                </a:solidFill>
              </a:rPr>
              <a:t> and how providers’ values and </a:t>
            </a:r>
            <a:r>
              <a:rPr lang="fr" sz="1100" dirty="0" err="1">
                <a:solidFill>
                  <a:srgbClr val="F57D22"/>
                </a:solidFill>
              </a:rPr>
              <a:t>beliefs</a:t>
            </a:r>
            <a:r>
              <a:rPr lang="fr" sz="1100" dirty="0">
                <a:solidFill>
                  <a:srgbClr val="F57D22"/>
                </a:solidFill>
              </a:rPr>
              <a:t> affect the care </a:t>
            </a:r>
            <a:r>
              <a:rPr lang="fr" sz="1100" dirty="0" err="1">
                <a:solidFill>
                  <a:srgbClr val="F57D22"/>
                </a:solidFill>
              </a:rPr>
              <a:t>they</a:t>
            </a:r>
            <a:r>
              <a:rPr lang="fr" sz="1100" dirty="0">
                <a:solidFill>
                  <a:srgbClr val="F57D22"/>
                </a:solidFill>
              </a:rPr>
              <a:t> </a:t>
            </a:r>
            <a:r>
              <a:rPr lang="fr" sz="1100" dirty="0" err="1">
                <a:solidFill>
                  <a:srgbClr val="F57D22"/>
                </a:solidFill>
              </a:rPr>
              <a:t>give</a:t>
            </a:r>
            <a:endParaRPr lang="en-GB" dirty="0">
              <a:solidFill>
                <a:srgbClr val="F57D22"/>
              </a:solidFill>
            </a:endParaRPr>
          </a:p>
        </p:txBody>
      </p:sp>
    </p:spTree>
    <p:extLst>
      <p:ext uri="{BB962C8B-B14F-4D97-AF65-F5344CB8AC3E}">
        <p14:creationId xmlns:p14="http://schemas.microsoft.com/office/powerpoint/2010/main" val="30780992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2" r:id="rId3"/>
    <p:sldLayoutId id="2147483663" r:id="rId4"/>
    <p:sldLayoutId id="2147483665" r:id="rId5"/>
    <p:sldLayoutId id="2147483666" r:id="rId6"/>
    <p:sldLayoutId id="2147483673" r:id="rId7"/>
    <p:sldLayoutId id="2147483667" r:id="rId8"/>
    <p:sldLayoutId id="2147483668" r:id="rId9"/>
    <p:sldLayoutId id="2147483669" r:id="rId10"/>
    <p:sldLayoutId id="2147483670" r:id="rId11"/>
    <p:sldLayoutId id="2147483671" r:id="rId12"/>
  </p:sldLayoutIdLst>
  <p:hf hdr="0" dt="0"/>
  <p:txStyles>
    <p:titleStyle>
      <a:lvl1pPr algn="ctr" defTabSz="914400" rtl="0" eaLnBrk="1" latinLnBrk="0" hangingPunct="1">
        <a:lnSpc>
          <a:spcPct val="90000"/>
        </a:lnSpc>
        <a:spcBef>
          <a:spcPct val="0"/>
        </a:spcBef>
        <a:buNone/>
        <a:defRPr sz="4400" b="1" kern="1200">
          <a:solidFill>
            <a:srgbClr val="0366B3"/>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8.sv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9.tiff"/><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hyperlink" Target="https://eur02.safelinks.protection.outlook.com/?url=https%3A%2F%2Fcreativecommons.org%2Flicenses%2Fby-nc-sa%2F3.0%2Figo%2Fdeed.fr&amp;data=05%7C02%7Cb.mitchell%40greenink.co.uk%7Ce39dfe085c464a99c37008dd0fa64ebf%7C48e68fa5ddb544e19a94778fdbba7219%7C0%7C0%7C638683929193421287%7CUnknown%7CTWFpbGZsb3d8eyJFbXB0eU1hcGkiOnRydWUsIlYiOiIwLjAuMDAwMCIsIlAiOiJXaW4zMiIsIkFOIjoiTWFpbCIsIldUIjoyfQ%3D%3D%7C0%7C%7C%7C&amp;sdata=%2Bt6yRPYwaaZqPLrblMb1y4%2BLdaX6nyNOv7ExJsB466U%3D&amp;reserved=0"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svg"/><Relationship Id="rId2" Type="http://schemas.openxmlformats.org/officeDocument/2006/relationships/notesSlide" Target="../notesSlides/notesSlide7.xml"/><Relationship Id="rId16" Type="http://schemas.openxmlformats.org/officeDocument/2006/relationships/image" Target="../media/image18.svg"/><Relationship Id="rId1" Type="http://schemas.openxmlformats.org/officeDocument/2006/relationships/slideLayout" Target="../slideLayouts/slideLayout8.xml"/><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 Id="rId14" Type="http://schemas.openxmlformats.org/officeDocument/2006/relationships/image" Target="../media/image1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B10BE-18FE-794F-B47C-8BD56BF5690F}"/>
              </a:ext>
            </a:extLst>
          </p:cNvPr>
          <p:cNvSpPr>
            <a:spLocks noGrp="1"/>
          </p:cNvSpPr>
          <p:nvPr>
            <p:ph type="ctrTitle"/>
          </p:nvPr>
        </p:nvSpPr>
        <p:spPr>
          <a:xfrm>
            <a:off x="4863341" y="921666"/>
            <a:ext cx="4105671" cy="798312"/>
          </a:xfrm>
        </p:spPr>
        <p:txBody>
          <a:bodyPr rtlCol="0">
            <a:normAutofit fontScale="90000"/>
          </a:bodyPr>
          <a:lstStyle/>
          <a:p>
            <a:pPr rtl="0"/>
            <a:r>
              <a:rPr lang="fr" dirty="0"/>
              <a:t>Module 2 </a:t>
            </a:r>
          </a:p>
        </p:txBody>
      </p:sp>
      <p:sp>
        <p:nvSpPr>
          <p:cNvPr id="3" name="Subtitle 2">
            <a:extLst>
              <a:ext uri="{FF2B5EF4-FFF2-40B4-BE49-F238E27FC236}">
                <a16:creationId xmlns:a16="http://schemas.microsoft.com/office/drawing/2014/main" id="{AECF61CD-4E7D-BB4A-B22D-B1AE43B98506}"/>
              </a:ext>
            </a:extLst>
          </p:cNvPr>
          <p:cNvSpPr>
            <a:spLocks noGrp="1"/>
          </p:cNvSpPr>
          <p:nvPr>
            <p:ph type="subTitle" idx="1"/>
          </p:nvPr>
        </p:nvSpPr>
        <p:spPr>
          <a:xfrm>
            <a:off x="5061200" y="1727969"/>
            <a:ext cx="3907812" cy="3043502"/>
          </a:xfrm>
        </p:spPr>
        <p:txBody>
          <a:bodyPr rtlCol="0">
            <a:normAutofit fontScale="92500" lnSpcReduction="10000"/>
          </a:bodyPr>
          <a:lstStyle/>
          <a:p>
            <a:pPr rtl="0"/>
            <a:r>
              <a:rPr lang="fr" dirty="0"/>
              <a:t>Comprendre l’expérience vécue par les survivantes et la manière dont les valeurs et les croyances des prestataires de soins influencent ces soins</a:t>
            </a:r>
          </a:p>
        </p:txBody>
      </p:sp>
      <p:grpSp>
        <p:nvGrpSpPr>
          <p:cNvPr id="4" name="Group 3">
            <a:extLst>
              <a:ext uri="{FF2B5EF4-FFF2-40B4-BE49-F238E27FC236}">
                <a16:creationId xmlns:a16="http://schemas.microsoft.com/office/drawing/2014/main" id="{7F736E42-3853-6CC7-D757-0BD127BAD9EA}"/>
              </a:ext>
            </a:extLst>
          </p:cNvPr>
          <p:cNvGrpSpPr/>
          <p:nvPr/>
        </p:nvGrpSpPr>
        <p:grpSpPr>
          <a:xfrm>
            <a:off x="258946" y="104554"/>
            <a:ext cx="3925127" cy="2766237"/>
            <a:chOff x="258946" y="104554"/>
            <a:chExt cx="3925127" cy="2766237"/>
          </a:xfrm>
        </p:grpSpPr>
        <p:sp>
          <p:nvSpPr>
            <p:cNvPr id="7" name="Rectangle 2">
              <a:extLst>
                <a:ext uri="{FF2B5EF4-FFF2-40B4-BE49-F238E27FC236}">
                  <a16:creationId xmlns:a16="http://schemas.microsoft.com/office/drawing/2014/main" id="{1252D4B2-7214-FB66-C728-7E6E0C08E960}"/>
                </a:ext>
              </a:extLst>
            </p:cNvPr>
            <p:cNvSpPr/>
            <p:nvPr/>
          </p:nvSpPr>
          <p:spPr>
            <a:xfrm>
              <a:off x="258946" y="104554"/>
              <a:ext cx="3823856" cy="2766237"/>
            </a:xfrm>
            <a:custGeom>
              <a:avLst/>
              <a:gdLst>
                <a:gd name="connsiteX0" fmla="*/ 0 w 5168839"/>
                <a:gd name="connsiteY0" fmla="*/ 0 h 2793617"/>
                <a:gd name="connsiteX1" fmla="*/ 5168839 w 5168839"/>
                <a:gd name="connsiteY1" fmla="*/ 0 h 2793617"/>
                <a:gd name="connsiteX2" fmla="*/ 5168839 w 5168839"/>
                <a:gd name="connsiteY2" fmla="*/ 2793617 h 2793617"/>
                <a:gd name="connsiteX3" fmla="*/ 0 w 5168839"/>
                <a:gd name="connsiteY3" fmla="*/ 2793617 h 2793617"/>
                <a:gd name="connsiteX4" fmla="*/ 0 w 5168839"/>
                <a:gd name="connsiteY4" fmla="*/ 0 h 2793617"/>
                <a:gd name="connsiteX0" fmla="*/ 0 w 5168839"/>
                <a:gd name="connsiteY0" fmla="*/ 0 h 2793617"/>
                <a:gd name="connsiteX1" fmla="*/ 5168839 w 5168839"/>
                <a:gd name="connsiteY1" fmla="*/ 0 h 2793617"/>
                <a:gd name="connsiteX2" fmla="*/ 4780421 w 5168839"/>
                <a:gd name="connsiteY2" fmla="*/ 2210990 h 2793617"/>
                <a:gd name="connsiteX3" fmla="*/ 0 w 5168839"/>
                <a:gd name="connsiteY3" fmla="*/ 2793617 h 2793617"/>
                <a:gd name="connsiteX4" fmla="*/ 0 w 5168839"/>
                <a:gd name="connsiteY4" fmla="*/ 0 h 2793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68839" h="2793617">
                  <a:moveTo>
                    <a:pt x="0" y="0"/>
                  </a:moveTo>
                  <a:lnTo>
                    <a:pt x="5168839" y="0"/>
                  </a:lnTo>
                  <a:lnTo>
                    <a:pt x="4780421" y="2210990"/>
                  </a:lnTo>
                  <a:lnTo>
                    <a:pt x="0" y="2793617"/>
                  </a:lnTo>
                  <a:lnTo>
                    <a:pt x="0" y="0"/>
                  </a:lnTo>
                  <a:close/>
                </a:path>
              </a:pathLst>
            </a:cu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62ED7EA-BB25-22FE-D329-692D3403BF37}"/>
                </a:ext>
              </a:extLst>
            </p:cNvPr>
            <p:cNvSpPr txBox="1"/>
            <p:nvPr/>
          </p:nvSpPr>
          <p:spPr>
            <a:xfrm>
              <a:off x="360218" y="398964"/>
              <a:ext cx="3823855" cy="2308324"/>
            </a:xfrm>
            <a:prstGeom prst="rect">
              <a:avLst/>
            </a:prstGeom>
            <a:noFill/>
          </p:spPr>
          <p:txBody>
            <a:bodyPr wrap="square">
              <a:spAutoFit/>
            </a:bodyPr>
            <a:lstStyle/>
            <a:p>
              <a:r>
                <a:rPr lang="fr-FR" sz="2400" b="1" dirty="0">
                  <a:solidFill>
                    <a:schemeClr val="tx1">
                      <a:lumMod val="50000"/>
                      <a:lumOff val="50000"/>
                    </a:schemeClr>
                  </a:solidFill>
                </a:rPr>
                <a:t>Prise en charge des femmes survivantes de violence : Programme de formation </a:t>
              </a:r>
              <a:br>
                <a:rPr lang="fr-FR" sz="2400" b="1" dirty="0">
                  <a:solidFill>
                    <a:schemeClr val="tx1">
                      <a:lumMod val="50000"/>
                      <a:lumOff val="50000"/>
                    </a:schemeClr>
                  </a:solidFill>
                </a:rPr>
              </a:br>
              <a:r>
                <a:rPr lang="fr-FR" sz="2400" b="1" dirty="0">
                  <a:solidFill>
                    <a:schemeClr val="tx1">
                      <a:lumMod val="50000"/>
                      <a:lumOff val="50000"/>
                    </a:schemeClr>
                  </a:solidFill>
                </a:rPr>
                <a:t>de l’OMS à l’intention </a:t>
              </a:r>
              <a:br>
                <a:rPr lang="fr-FR" sz="2400" b="1" dirty="0">
                  <a:solidFill>
                    <a:schemeClr val="tx1">
                      <a:lumMod val="50000"/>
                      <a:lumOff val="50000"/>
                    </a:schemeClr>
                  </a:solidFill>
                </a:rPr>
              </a:br>
              <a:r>
                <a:rPr lang="fr-FR" sz="2400" b="1" dirty="0">
                  <a:solidFill>
                    <a:schemeClr val="tx1">
                      <a:lumMod val="50000"/>
                      <a:lumOff val="50000"/>
                    </a:schemeClr>
                  </a:solidFill>
                </a:rPr>
                <a:t>des prestataires de soins </a:t>
              </a:r>
              <a:br>
                <a:rPr lang="fr-FR" sz="2400" b="1" dirty="0">
                  <a:solidFill>
                    <a:schemeClr val="tx1">
                      <a:lumMod val="50000"/>
                      <a:lumOff val="50000"/>
                    </a:schemeClr>
                  </a:solidFill>
                </a:rPr>
              </a:br>
              <a:r>
                <a:rPr lang="fr-FR" sz="2400" b="1" dirty="0">
                  <a:solidFill>
                    <a:schemeClr val="tx1">
                      <a:lumMod val="50000"/>
                      <a:lumOff val="50000"/>
                    </a:schemeClr>
                  </a:solidFill>
                </a:rPr>
                <a:t>de santé</a:t>
              </a:r>
            </a:p>
          </p:txBody>
        </p:sp>
      </p:grpSp>
      <p:pic>
        <p:nvPicPr>
          <p:cNvPr id="6" name="Picture 2" descr="WHO-FR-C-H_th">
            <a:extLst>
              <a:ext uri="{FF2B5EF4-FFF2-40B4-BE49-F238E27FC236}">
                <a16:creationId xmlns:a16="http://schemas.microsoft.com/office/drawing/2014/main" id="{E41E8895-AD4C-BC28-D7FA-73C94B3021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98528" y="6082391"/>
            <a:ext cx="2127183" cy="600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94818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075E10-A2F7-4DA1-9360-DCB17E4588F4}"/>
              </a:ext>
            </a:extLst>
          </p:cNvPr>
          <p:cNvSpPr txBox="1">
            <a:spLocks/>
          </p:cNvSpPr>
          <p:nvPr/>
        </p:nvSpPr>
        <p:spPr>
          <a:xfrm>
            <a:off x="457200" y="290257"/>
            <a:ext cx="8229600" cy="792088"/>
          </a:xfrm>
          <a:prstGeom prst="rect">
            <a:avLst/>
          </a:prstGeom>
        </p:spPr>
        <p:txBody>
          <a:bodyPr rtlCol="0"/>
          <a:lstStyle>
            <a:lvl1pPr algn="ctr" defTabSz="914400" rtl="0" eaLnBrk="1" latinLnBrk="0" hangingPunct="1">
              <a:spcBef>
                <a:spcPct val="0"/>
              </a:spcBef>
              <a:buNone/>
              <a:defRPr sz="4400" kern="1200">
                <a:solidFill>
                  <a:schemeClr val="tx1"/>
                </a:solidFill>
                <a:latin typeface="+mj-lt"/>
                <a:ea typeface="+mj-ea"/>
                <a:cs typeface="+mj-cs"/>
              </a:defRPr>
            </a:lvl1pPr>
          </a:lstStyle>
          <a:p>
            <a:pPr rtl="0"/>
            <a:r>
              <a:rPr lang="fr" sz="4000" b="1" dirty="0">
                <a:solidFill>
                  <a:schemeClr val="accent2"/>
                </a:solidFill>
                <a:latin typeface="+mn-lt"/>
              </a:rPr>
              <a:t>Exercice 2.2 B : Se mettre à sa place</a:t>
            </a:r>
          </a:p>
        </p:txBody>
      </p:sp>
      <p:sp>
        <p:nvSpPr>
          <p:cNvPr id="3" name="TextBox 2">
            <a:extLst>
              <a:ext uri="{FF2B5EF4-FFF2-40B4-BE49-F238E27FC236}">
                <a16:creationId xmlns:a16="http://schemas.microsoft.com/office/drawing/2014/main" id="{DE287C65-440F-40FC-B646-B023610F0BFA}"/>
              </a:ext>
            </a:extLst>
          </p:cNvPr>
          <p:cNvSpPr txBox="1"/>
          <p:nvPr/>
        </p:nvSpPr>
        <p:spPr>
          <a:xfrm>
            <a:off x="357807" y="1182231"/>
            <a:ext cx="8428385" cy="4493538"/>
          </a:xfrm>
          <a:prstGeom prst="rect">
            <a:avLst/>
          </a:prstGeom>
          <a:noFill/>
        </p:spPr>
        <p:txBody>
          <a:bodyPr wrap="square" rtlCol="0">
            <a:spAutoFit/>
          </a:bodyPr>
          <a:lstStyle/>
          <a:p>
            <a:pPr rtl="0"/>
            <a:r>
              <a:rPr lang="fr" sz="2200" dirty="0"/>
              <a:t>Cet exercice nous permettra de nous mettre à la place d’une survivante de violence. En petits groupes, nous allons suivre l’histoire de l’une des 10 femmes </a:t>
            </a:r>
            <a:r>
              <a:rPr lang="en-GB" sz="2200" dirty="0"/>
              <a:t>survivante</a:t>
            </a:r>
            <a:r>
              <a:rPr lang="fr" sz="2200" dirty="0"/>
              <a:t>s de violence et, à mesure que l’histoire se déroule, nous devrons prendre des décisions comme si nous étions nous-mêmes la survivante : nous allons nous mettre à sa place. </a:t>
            </a:r>
          </a:p>
          <a:p>
            <a:pPr marL="457200" indent="-457200" rtl="0">
              <a:buFont typeface="Arial" panose="020B0604020202020204" pitchFamily="34" charset="0"/>
              <a:buChar char="•"/>
            </a:pPr>
            <a:r>
              <a:rPr lang="fr" sz="2200" dirty="0"/>
              <a:t>En petits groupes de trois ou quatre personnes, nous allons jouer le rôle d’une survivante de violence.</a:t>
            </a:r>
          </a:p>
          <a:p>
            <a:pPr marL="457200" indent="-457200" rtl="0">
              <a:buFont typeface="Arial" panose="020B0604020202020204" pitchFamily="34" charset="0"/>
              <a:buChar char="•"/>
            </a:pPr>
            <a:r>
              <a:rPr lang="fr" sz="2200" dirty="0"/>
              <a:t>Chaque groupe visitera chacune des stations identifiées à l’aide d’un panneau collé au mur.</a:t>
            </a:r>
          </a:p>
          <a:p>
            <a:pPr marL="457200" indent="-457200" rtl="0">
              <a:buFont typeface="Arial" panose="020B0604020202020204" pitchFamily="34" charset="0"/>
              <a:buChar char="•"/>
            </a:pPr>
            <a:r>
              <a:rPr lang="fr" sz="2200" dirty="0"/>
              <a:t>Des fiches sur la situation de chaque survivante, relatant une partie de l’histoire de cette femme, se trouvent à chaque station.</a:t>
            </a:r>
          </a:p>
          <a:p>
            <a:pPr marL="457200" indent="-457200" rtl="0">
              <a:buFont typeface="Arial" panose="020B0604020202020204" pitchFamily="34" charset="0"/>
              <a:buChar char="•"/>
            </a:pPr>
            <a:r>
              <a:rPr lang="fr" sz="2200" dirty="0"/>
              <a:t>Le groupe discutera de la situation et prendra une décision concernant la survivante à cette station.</a:t>
            </a:r>
          </a:p>
        </p:txBody>
      </p:sp>
      <p:sp>
        <p:nvSpPr>
          <p:cNvPr id="5" name="Slide Number Placeholder 4">
            <a:extLst>
              <a:ext uri="{FF2B5EF4-FFF2-40B4-BE49-F238E27FC236}">
                <a16:creationId xmlns:a16="http://schemas.microsoft.com/office/drawing/2014/main" id="{D7F5F784-FDCA-4D51-8D4D-C0D89F02BA81}"/>
              </a:ext>
            </a:extLst>
          </p:cNvPr>
          <p:cNvSpPr>
            <a:spLocks noGrp="1"/>
          </p:cNvSpPr>
          <p:nvPr>
            <p:ph type="sldNum" sz="quarter" idx="12"/>
          </p:nvPr>
        </p:nvSpPr>
        <p:spPr/>
        <p:txBody>
          <a:bodyPr rtlCol="0"/>
          <a:lstStyle/>
          <a:p>
            <a:pPr rtl="0"/>
            <a:r>
              <a:rPr lang="en-GB" dirty="0"/>
              <a:t>10</a:t>
            </a:r>
          </a:p>
        </p:txBody>
      </p:sp>
      <p:pic>
        <p:nvPicPr>
          <p:cNvPr id="7" name="Graphic 6" descr="Shoe footprints">
            <a:extLst>
              <a:ext uri="{FF2B5EF4-FFF2-40B4-BE49-F238E27FC236}">
                <a16:creationId xmlns:a16="http://schemas.microsoft.com/office/drawing/2014/main" id="{B5E7D361-7E22-3143-9CAA-5563629F1EF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9496043">
            <a:off x="7650027" y="5242983"/>
            <a:ext cx="1235676" cy="1235676"/>
          </a:xfrm>
          <a:prstGeom prst="rect">
            <a:avLst/>
          </a:prstGeom>
        </p:spPr>
      </p:pic>
      <p:sp>
        <p:nvSpPr>
          <p:cNvPr id="4" name="Footer Placeholder 4">
            <a:extLst>
              <a:ext uri="{FF2B5EF4-FFF2-40B4-BE49-F238E27FC236}">
                <a16:creationId xmlns:a16="http://schemas.microsoft.com/office/drawing/2014/main" id="{9B2FBDC6-329B-F22E-2333-04FE6D4E7FD3}"/>
              </a:ext>
            </a:extLst>
          </p:cNvPr>
          <p:cNvSpPr txBox="1">
            <a:spLocks/>
          </p:cNvSpPr>
          <p:nvPr/>
        </p:nvSpPr>
        <p:spPr>
          <a:xfrm>
            <a:off x="1655111" y="6087512"/>
            <a:ext cx="6196801" cy="681037"/>
          </a:xfrm>
          <a:prstGeom prst="rect">
            <a:avLst/>
          </a:prstGeom>
        </p:spPr>
        <p:txBody>
          <a:bodyPr vert="horz" lIns="91440" tIns="45720" rIns="91440" bIns="45720" rtlCol="0" anchor="ctr"/>
          <a:lstStyle>
            <a:defPPr rtl="0">
              <a:defRPr lang="fr-FR"/>
            </a:defPPr>
            <a:lvl1pPr marL="0" algn="ctr" defTabSz="457200" rtl="0" eaLnBrk="1" latinLnBrk="0" hangingPunct="1">
              <a:defRPr sz="1100" b="1" kern="1200">
                <a:solidFill>
                  <a:srgbClr val="0366B3"/>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dirty="0"/>
              <a:t>Prise </a:t>
            </a:r>
            <a:r>
              <a:rPr lang="en-GB" dirty="0" err="1"/>
              <a:t>en</a:t>
            </a:r>
            <a:r>
              <a:rPr lang="en-GB" dirty="0"/>
              <a:t> charge des femmes </a:t>
            </a:r>
            <a:r>
              <a:rPr lang="en-GB" dirty="0" err="1"/>
              <a:t>survivantes</a:t>
            </a:r>
            <a:r>
              <a:rPr lang="en-GB" dirty="0"/>
              <a:t> de violence:</a:t>
            </a:r>
          </a:p>
          <a:p>
            <a:r>
              <a:rPr lang="en-GB" dirty="0"/>
              <a:t>Programme de formation de </a:t>
            </a:r>
            <a:r>
              <a:rPr lang="en-GB" dirty="0" err="1"/>
              <a:t>l'OMS</a:t>
            </a:r>
            <a:r>
              <a:rPr lang="en-GB" dirty="0"/>
              <a:t> à </a:t>
            </a:r>
            <a:r>
              <a:rPr lang="en-GB" dirty="0" err="1"/>
              <a:t>l'intention</a:t>
            </a:r>
            <a:r>
              <a:rPr lang="en-GB" dirty="0"/>
              <a:t> des </a:t>
            </a:r>
            <a:r>
              <a:rPr lang="en-GB" dirty="0" err="1"/>
              <a:t>prestataires</a:t>
            </a:r>
            <a:r>
              <a:rPr lang="en-GB" dirty="0"/>
              <a:t> de </a:t>
            </a:r>
            <a:r>
              <a:rPr lang="en-GB" dirty="0" err="1"/>
              <a:t>soins</a:t>
            </a:r>
            <a:r>
              <a:rPr lang="en-GB" dirty="0"/>
              <a:t> de </a:t>
            </a:r>
            <a:r>
              <a:rPr lang="en-GB" dirty="0" err="1"/>
              <a:t>santé</a:t>
            </a:r>
            <a:br>
              <a:rPr lang="en-GB" dirty="0"/>
            </a:br>
            <a:r>
              <a:rPr lang="fr" sz="1100" dirty="0">
                <a:solidFill>
                  <a:srgbClr val="F57D22"/>
                </a:solidFill>
              </a:rPr>
              <a:t>Module 2. Comprendre l’expérience de la femme </a:t>
            </a:r>
            <a:r>
              <a:rPr lang="en-GB" sz="1100" dirty="0">
                <a:solidFill>
                  <a:srgbClr val="F57D22"/>
                </a:solidFill>
              </a:rPr>
              <a:t>survivante</a:t>
            </a:r>
            <a:r>
              <a:rPr lang="fr" sz="1100" dirty="0">
                <a:solidFill>
                  <a:srgbClr val="F57D22"/>
                </a:solidFill>
              </a:rPr>
              <a:t> de violence et comment les valeurs </a:t>
            </a:r>
            <a:br>
              <a:rPr lang="fr" sz="1100" dirty="0">
                <a:solidFill>
                  <a:srgbClr val="F57D22"/>
                </a:solidFill>
              </a:rPr>
            </a:br>
            <a:r>
              <a:rPr lang="fr" sz="1100" dirty="0">
                <a:solidFill>
                  <a:srgbClr val="F57D22"/>
                </a:solidFill>
              </a:rPr>
              <a:t>et les croyances des agents de santé influent sur les soins dispensés</a:t>
            </a:r>
            <a:endParaRPr lang="fr" dirty="0">
              <a:solidFill>
                <a:srgbClr val="F57D22"/>
              </a:solidFill>
              <a:ea typeface="+mj-ea"/>
              <a:cs typeface="+mj-cs"/>
            </a:endParaRPr>
          </a:p>
        </p:txBody>
      </p:sp>
    </p:spTree>
    <p:extLst>
      <p:ext uri="{BB962C8B-B14F-4D97-AF65-F5344CB8AC3E}">
        <p14:creationId xmlns:p14="http://schemas.microsoft.com/office/powerpoint/2010/main" val="31998780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1AC34-D570-4281-BB01-A1E08B0694AE}"/>
              </a:ext>
            </a:extLst>
          </p:cNvPr>
          <p:cNvSpPr>
            <a:spLocks noGrp="1"/>
          </p:cNvSpPr>
          <p:nvPr>
            <p:ph type="title"/>
          </p:nvPr>
        </p:nvSpPr>
        <p:spPr>
          <a:xfrm>
            <a:off x="107253" y="337220"/>
            <a:ext cx="8929492" cy="1143000"/>
          </a:xfrm>
        </p:spPr>
        <p:txBody>
          <a:bodyPr rtlCol="0">
            <a:noAutofit/>
          </a:bodyPr>
          <a:lstStyle/>
          <a:p>
            <a:pPr rtl="0"/>
            <a:r>
              <a:rPr lang="fr" b="1">
                <a:solidFill>
                  <a:schemeClr val="accent2"/>
                </a:solidFill>
              </a:rPr>
              <a:t>Enseignements à retenir : </a:t>
            </a:r>
            <a:br>
              <a:rPr lang="en-GB" b="1">
                <a:solidFill>
                  <a:schemeClr val="accent2"/>
                </a:solidFill>
              </a:rPr>
            </a:br>
            <a:r>
              <a:rPr lang="fr" b="1">
                <a:solidFill>
                  <a:schemeClr val="accent2"/>
                </a:solidFill>
              </a:rPr>
              <a:t>Exercices 2.2 A et B</a:t>
            </a:r>
          </a:p>
        </p:txBody>
      </p:sp>
      <p:sp>
        <p:nvSpPr>
          <p:cNvPr id="4" name="Content Placeholder 2">
            <a:extLst>
              <a:ext uri="{FF2B5EF4-FFF2-40B4-BE49-F238E27FC236}">
                <a16:creationId xmlns:a16="http://schemas.microsoft.com/office/drawing/2014/main" id="{034DD9A5-C9CA-4523-B3D6-8E98D2915BE5}"/>
              </a:ext>
            </a:extLst>
          </p:cNvPr>
          <p:cNvSpPr txBox="1">
            <a:spLocks/>
          </p:cNvSpPr>
          <p:nvPr/>
        </p:nvSpPr>
        <p:spPr>
          <a:xfrm>
            <a:off x="480545" y="1480220"/>
            <a:ext cx="8365787" cy="4314938"/>
          </a:xfrm>
          <a:prstGeom prst="rect">
            <a:avLst/>
          </a:prstGeom>
        </p:spPr>
        <p:txBody>
          <a:bodyPr rtlCol="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rtl="0">
              <a:spcBef>
                <a:spcPts val="0"/>
              </a:spcBef>
            </a:pPr>
            <a:r>
              <a:rPr lang="fr" sz="2400" dirty="0"/>
              <a:t>Les survivantes de violence sont appelées à prendre des décisions difficiles.  </a:t>
            </a:r>
          </a:p>
          <a:p>
            <a:pPr rtl="0">
              <a:spcBef>
                <a:spcPts val="0"/>
              </a:spcBef>
            </a:pPr>
            <a:r>
              <a:rPr lang="fr" sz="2400" dirty="0"/>
              <a:t>Souvent, les femmes disposent de peu d’options alors que les obstacles sont nombreux.</a:t>
            </a:r>
          </a:p>
          <a:p>
            <a:pPr rtl="0">
              <a:spcBef>
                <a:spcPts val="0"/>
              </a:spcBef>
            </a:pPr>
            <a:r>
              <a:rPr lang="fr" sz="2400" dirty="0"/>
              <a:t>Lorsque la violence est considérée comme un phénomène normal, les femmes peuvent avoir le sentiment qu’elles doivent s’en accommoder.</a:t>
            </a:r>
          </a:p>
          <a:p>
            <a:pPr rtl="0">
              <a:spcBef>
                <a:spcPts val="0"/>
              </a:spcBef>
            </a:pPr>
            <a:r>
              <a:rPr lang="fr" sz="2400" dirty="0"/>
              <a:t>NE JAMAIS lui en vouloir pour la violence subie ou pour ses décisions.</a:t>
            </a:r>
          </a:p>
          <a:p>
            <a:pPr rtl="0">
              <a:spcBef>
                <a:spcPts val="0"/>
              </a:spcBef>
            </a:pPr>
            <a:r>
              <a:rPr lang="fr" sz="2400" dirty="0"/>
              <a:t>Les prestaires de soins peuvent aider les survivantes de nombreuses façons. </a:t>
            </a:r>
          </a:p>
          <a:p>
            <a:pPr marL="0" indent="0" algn="ctr" rtl="0">
              <a:spcBef>
                <a:spcPts val="0"/>
              </a:spcBef>
              <a:buNone/>
            </a:pPr>
            <a:r>
              <a:rPr lang="fr" sz="2000" dirty="0"/>
              <a:t>– à suivre –</a:t>
            </a:r>
          </a:p>
          <a:p>
            <a:pPr rtl="0"/>
            <a:endParaRPr lang="en-GB" dirty="0"/>
          </a:p>
        </p:txBody>
      </p:sp>
      <p:sp>
        <p:nvSpPr>
          <p:cNvPr id="6" name="Slide Number Placeholder 5">
            <a:extLst>
              <a:ext uri="{FF2B5EF4-FFF2-40B4-BE49-F238E27FC236}">
                <a16:creationId xmlns:a16="http://schemas.microsoft.com/office/drawing/2014/main" id="{A53877C3-5007-4045-9B2F-454B9F90C784}"/>
              </a:ext>
            </a:extLst>
          </p:cNvPr>
          <p:cNvSpPr>
            <a:spLocks noGrp="1"/>
          </p:cNvSpPr>
          <p:nvPr>
            <p:ph type="sldNum" sz="quarter" idx="12"/>
          </p:nvPr>
        </p:nvSpPr>
        <p:spPr/>
        <p:txBody>
          <a:bodyPr rtlCol="0"/>
          <a:lstStyle/>
          <a:p>
            <a:pPr rtl="0"/>
            <a:r>
              <a:rPr lang="en-GB" dirty="0"/>
              <a:t>11</a:t>
            </a:r>
          </a:p>
        </p:txBody>
      </p:sp>
      <p:sp>
        <p:nvSpPr>
          <p:cNvPr id="3" name="Footer Placeholder 4">
            <a:extLst>
              <a:ext uri="{FF2B5EF4-FFF2-40B4-BE49-F238E27FC236}">
                <a16:creationId xmlns:a16="http://schemas.microsoft.com/office/drawing/2014/main" id="{DC23B7C6-9C3E-6102-77BB-169F754DB41D}"/>
              </a:ext>
            </a:extLst>
          </p:cNvPr>
          <p:cNvSpPr txBox="1">
            <a:spLocks/>
          </p:cNvSpPr>
          <p:nvPr/>
        </p:nvSpPr>
        <p:spPr>
          <a:xfrm>
            <a:off x="1655111" y="6087512"/>
            <a:ext cx="6196801" cy="681037"/>
          </a:xfrm>
          <a:prstGeom prst="rect">
            <a:avLst/>
          </a:prstGeom>
        </p:spPr>
        <p:txBody>
          <a:bodyPr vert="horz" lIns="91440" tIns="45720" rIns="91440" bIns="45720" rtlCol="0" anchor="ctr"/>
          <a:lstStyle>
            <a:defPPr rtl="0">
              <a:defRPr lang="fr-FR"/>
            </a:defPPr>
            <a:lvl1pPr marL="0" algn="ctr" defTabSz="457200" rtl="0" eaLnBrk="1" latinLnBrk="0" hangingPunct="1">
              <a:defRPr sz="1100" b="1" kern="1200">
                <a:solidFill>
                  <a:srgbClr val="0366B3"/>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dirty="0"/>
              <a:t>Prise </a:t>
            </a:r>
            <a:r>
              <a:rPr lang="en-GB" dirty="0" err="1"/>
              <a:t>en</a:t>
            </a:r>
            <a:r>
              <a:rPr lang="en-GB" dirty="0"/>
              <a:t> charge des femmes </a:t>
            </a:r>
            <a:r>
              <a:rPr lang="en-GB" dirty="0" err="1"/>
              <a:t>survivantes</a:t>
            </a:r>
            <a:r>
              <a:rPr lang="en-GB" dirty="0"/>
              <a:t> de violence:</a:t>
            </a:r>
          </a:p>
          <a:p>
            <a:r>
              <a:rPr lang="en-GB" dirty="0"/>
              <a:t>Programme de formation de </a:t>
            </a:r>
            <a:r>
              <a:rPr lang="en-GB" dirty="0" err="1"/>
              <a:t>l'OMS</a:t>
            </a:r>
            <a:r>
              <a:rPr lang="en-GB" dirty="0"/>
              <a:t> à </a:t>
            </a:r>
            <a:r>
              <a:rPr lang="en-GB" dirty="0" err="1"/>
              <a:t>l'intention</a:t>
            </a:r>
            <a:r>
              <a:rPr lang="en-GB" dirty="0"/>
              <a:t> des </a:t>
            </a:r>
            <a:r>
              <a:rPr lang="en-GB" dirty="0" err="1"/>
              <a:t>prestataires</a:t>
            </a:r>
            <a:r>
              <a:rPr lang="en-GB" dirty="0"/>
              <a:t> de </a:t>
            </a:r>
            <a:r>
              <a:rPr lang="en-GB" dirty="0" err="1"/>
              <a:t>soins</a:t>
            </a:r>
            <a:r>
              <a:rPr lang="en-GB" dirty="0"/>
              <a:t> de </a:t>
            </a:r>
            <a:r>
              <a:rPr lang="en-GB" dirty="0" err="1"/>
              <a:t>santé</a:t>
            </a:r>
            <a:br>
              <a:rPr lang="en-GB" dirty="0"/>
            </a:br>
            <a:r>
              <a:rPr lang="fr" sz="1100" dirty="0">
                <a:solidFill>
                  <a:srgbClr val="F57D22"/>
                </a:solidFill>
              </a:rPr>
              <a:t>Module 2. Comprendre l’expérience de la femme </a:t>
            </a:r>
            <a:r>
              <a:rPr lang="en-GB" sz="1100" dirty="0">
                <a:solidFill>
                  <a:srgbClr val="F57D22"/>
                </a:solidFill>
              </a:rPr>
              <a:t>survivante</a:t>
            </a:r>
            <a:r>
              <a:rPr lang="fr" sz="1100" dirty="0">
                <a:solidFill>
                  <a:srgbClr val="F57D22"/>
                </a:solidFill>
              </a:rPr>
              <a:t> de violence et comment les valeurs </a:t>
            </a:r>
            <a:br>
              <a:rPr lang="fr" sz="1100" dirty="0">
                <a:solidFill>
                  <a:srgbClr val="F57D22"/>
                </a:solidFill>
              </a:rPr>
            </a:br>
            <a:r>
              <a:rPr lang="fr" sz="1100" dirty="0">
                <a:solidFill>
                  <a:srgbClr val="F57D22"/>
                </a:solidFill>
              </a:rPr>
              <a:t>et les croyances des agents de santé influent sur les soins dispensés</a:t>
            </a:r>
            <a:endParaRPr lang="fr" dirty="0">
              <a:solidFill>
                <a:srgbClr val="F57D22"/>
              </a:solidFill>
              <a:ea typeface="+mj-ea"/>
              <a:cs typeface="+mj-cs"/>
            </a:endParaRPr>
          </a:p>
        </p:txBody>
      </p:sp>
    </p:spTree>
    <p:extLst>
      <p:ext uri="{BB962C8B-B14F-4D97-AF65-F5344CB8AC3E}">
        <p14:creationId xmlns:p14="http://schemas.microsoft.com/office/powerpoint/2010/main" val="14936643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AA007B1-C01A-409D-A2AC-F7D84319D3FC}"/>
              </a:ext>
            </a:extLst>
          </p:cNvPr>
          <p:cNvSpPr>
            <a:spLocks noGrp="1"/>
          </p:cNvSpPr>
          <p:nvPr>
            <p:ph type="sldNum" sz="quarter" idx="12"/>
          </p:nvPr>
        </p:nvSpPr>
        <p:spPr/>
        <p:txBody>
          <a:bodyPr rtlCol="0"/>
          <a:lstStyle/>
          <a:p>
            <a:pPr rtl="0"/>
            <a:r>
              <a:rPr lang="en-GB" dirty="0"/>
              <a:t>12</a:t>
            </a:r>
          </a:p>
        </p:txBody>
      </p:sp>
      <p:sp>
        <p:nvSpPr>
          <p:cNvPr id="5" name="Title 1">
            <a:extLst>
              <a:ext uri="{FF2B5EF4-FFF2-40B4-BE49-F238E27FC236}">
                <a16:creationId xmlns:a16="http://schemas.microsoft.com/office/drawing/2014/main" id="{F8E50C1E-F9E8-4D0B-8BA5-0CAD2C696D7B}"/>
              </a:ext>
            </a:extLst>
          </p:cNvPr>
          <p:cNvSpPr txBox="1">
            <a:spLocks/>
          </p:cNvSpPr>
          <p:nvPr/>
        </p:nvSpPr>
        <p:spPr>
          <a:xfrm>
            <a:off x="107254" y="304806"/>
            <a:ext cx="8929492"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rtl="0"/>
            <a:r>
              <a:rPr lang="fr" b="1">
                <a:solidFill>
                  <a:schemeClr val="accent2"/>
                </a:solidFill>
                <a:latin typeface="+mn-lt"/>
              </a:rPr>
              <a:t>Enseignements à retenir :</a:t>
            </a:r>
            <a:br>
              <a:rPr lang="en-GB" b="1" dirty="0">
                <a:solidFill>
                  <a:schemeClr val="accent2"/>
                </a:solidFill>
                <a:latin typeface="+mn-lt"/>
              </a:rPr>
            </a:br>
            <a:r>
              <a:rPr lang="fr" b="1">
                <a:solidFill>
                  <a:schemeClr val="accent2"/>
                </a:solidFill>
                <a:latin typeface="+mn-lt"/>
              </a:rPr>
              <a:t>Exercices 2.2 A et B</a:t>
            </a:r>
          </a:p>
        </p:txBody>
      </p:sp>
      <p:sp>
        <p:nvSpPr>
          <p:cNvPr id="6" name="Content Placeholder 2">
            <a:extLst>
              <a:ext uri="{FF2B5EF4-FFF2-40B4-BE49-F238E27FC236}">
                <a16:creationId xmlns:a16="http://schemas.microsoft.com/office/drawing/2014/main" id="{23C0F9A0-C4F1-4389-83CE-1A37C6EF7190}"/>
              </a:ext>
            </a:extLst>
          </p:cNvPr>
          <p:cNvSpPr txBox="1">
            <a:spLocks/>
          </p:cNvSpPr>
          <p:nvPr/>
        </p:nvSpPr>
        <p:spPr>
          <a:xfrm>
            <a:off x="389106" y="1698644"/>
            <a:ext cx="8365787" cy="4406869"/>
          </a:xfrm>
          <a:prstGeom prst="rect">
            <a:avLst/>
          </a:prstGeom>
        </p:spPr>
        <p:txBody>
          <a:bodyPr rtlCol="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rtl="0">
              <a:buNone/>
            </a:pPr>
            <a:r>
              <a:rPr lang="fr" sz="2000" dirty="0"/>
              <a:t>– suite –</a:t>
            </a:r>
          </a:p>
          <a:p>
            <a:pPr rtl="0"/>
            <a:r>
              <a:rPr lang="fr" sz="2400" dirty="0"/>
              <a:t>En nous mettant à la place de la survivante, nous pouvons faire preuve d’empathie et de compréhension à son égard.</a:t>
            </a:r>
          </a:p>
          <a:p>
            <a:pPr rtl="0"/>
            <a:r>
              <a:rPr lang="fr" sz="2400" dirty="0"/>
              <a:t>Il est important de réfléchir à nos propres valeurs et de NE JAMAIS en vouloir aux femmes pour la violence subie. </a:t>
            </a:r>
          </a:p>
          <a:p>
            <a:pPr rtl="0"/>
            <a:r>
              <a:rPr lang="fr" sz="2400" dirty="0"/>
              <a:t>Compte tenu des obstacles qui empêchent les survivantes de quitter leur conjoint, la sécurité est un objectif à long terme.</a:t>
            </a:r>
          </a:p>
          <a:p>
            <a:pPr rtl="0"/>
            <a:r>
              <a:rPr lang="fr" sz="2400" dirty="0"/>
              <a:t>Nous encourageons les femmes à chercher des alternatives et nous les soutenons dans leurs décisions.</a:t>
            </a:r>
          </a:p>
        </p:txBody>
      </p:sp>
      <p:sp>
        <p:nvSpPr>
          <p:cNvPr id="2" name="Footer Placeholder 4">
            <a:extLst>
              <a:ext uri="{FF2B5EF4-FFF2-40B4-BE49-F238E27FC236}">
                <a16:creationId xmlns:a16="http://schemas.microsoft.com/office/drawing/2014/main" id="{598F6725-264C-6A7C-4A58-47BC67449A21}"/>
              </a:ext>
            </a:extLst>
          </p:cNvPr>
          <p:cNvSpPr txBox="1">
            <a:spLocks/>
          </p:cNvSpPr>
          <p:nvPr/>
        </p:nvSpPr>
        <p:spPr>
          <a:xfrm>
            <a:off x="1655111" y="6087512"/>
            <a:ext cx="6196801" cy="681037"/>
          </a:xfrm>
          <a:prstGeom prst="rect">
            <a:avLst/>
          </a:prstGeom>
        </p:spPr>
        <p:txBody>
          <a:bodyPr vert="horz" lIns="91440" tIns="45720" rIns="91440" bIns="45720" rtlCol="0" anchor="ctr"/>
          <a:lstStyle>
            <a:defPPr rtl="0">
              <a:defRPr lang="fr-FR"/>
            </a:defPPr>
            <a:lvl1pPr marL="0" algn="ctr" defTabSz="457200" rtl="0" eaLnBrk="1" latinLnBrk="0" hangingPunct="1">
              <a:defRPr sz="1100" b="1" kern="1200">
                <a:solidFill>
                  <a:srgbClr val="0366B3"/>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dirty="0"/>
              <a:t>Prise </a:t>
            </a:r>
            <a:r>
              <a:rPr lang="en-GB" dirty="0" err="1"/>
              <a:t>en</a:t>
            </a:r>
            <a:r>
              <a:rPr lang="en-GB" dirty="0"/>
              <a:t> charge des femmes </a:t>
            </a:r>
            <a:r>
              <a:rPr lang="en-GB" dirty="0" err="1"/>
              <a:t>survivantes</a:t>
            </a:r>
            <a:r>
              <a:rPr lang="en-GB" dirty="0"/>
              <a:t> de violence :</a:t>
            </a:r>
          </a:p>
          <a:p>
            <a:r>
              <a:rPr lang="en-GB" dirty="0"/>
              <a:t>Programme de formation de </a:t>
            </a:r>
            <a:r>
              <a:rPr lang="en-GB" dirty="0" err="1"/>
              <a:t>l'OMS</a:t>
            </a:r>
            <a:r>
              <a:rPr lang="en-GB" dirty="0"/>
              <a:t> à </a:t>
            </a:r>
            <a:r>
              <a:rPr lang="en-GB" dirty="0" err="1"/>
              <a:t>l'intention</a:t>
            </a:r>
            <a:r>
              <a:rPr lang="en-GB" dirty="0"/>
              <a:t> des </a:t>
            </a:r>
            <a:r>
              <a:rPr lang="en-GB" dirty="0" err="1"/>
              <a:t>prestataires</a:t>
            </a:r>
            <a:r>
              <a:rPr lang="en-GB" dirty="0"/>
              <a:t> de </a:t>
            </a:r>
            <a:r>
              <a:rPr lang="en-GB" dirty="0" err="1"/>
              <a:t>soins</a:t>
            </a:r>
            <a:r>
              <a:rPr lang="en-GB" dirty="0"/>
              <a:t> de </a:t>
            </a:r>
            <a:r>
              <a:rPr lang="en-GB" dirty="0" err="1"/>
              <a:t>santé</a:t>
            </a:r>
            <a:br>
              <a:rPr lang="en-GB" dirty="0"/>
            </a:br>
            <a:r>
              <a:rPr lang="fr" sz="1100" dirty="0">
                <a:solidFill>
                  <a:srgbClr val="F57D22"/>
                </a:solidFill>
              </a:rPr>
              <a:t>Module 2. Comprendre l’expérience de la femme </a:t>
            </a:r>
            <a:r>
              <a:rPr lang="en-GB" sz="1100" dirty="0">
                <a:solidFill>
                  <a:srgbClr val="F57D22"/>
                </a:solidFill>
              </a:rPr>
              <a:t>survivante</a:t>
            </a:r>
            <a:r>
              <a:rPr lang="fr" sz="1100" dirty="0">
                <a:solidFill>
                  <a:srgbClr val="F57D22"/>
                </a:solidFill>
              </a:rPr>
              <a:t> de violence et comment les valeurs </a:t>
            </a:r>
            <a:br>
              <a:rPr lang="fr" sz="1100" dirty="0">
                <a:solidFill>
                  <a:srgbClr val="F57D22"/>
                </a:solidFill>
              </a:rPr>
            </a:br>
            <a:r>
              <a:rPr lang="fr" sz="1100" dirty="0">
                <a:solidFill>
                  <a:srgbClr val="F57D22"/>
                </a:solidFill>
              </a:rPr>
              <a:t>et les croyances des agents de santé influent sur les soins dispensés</a:t>
            </a:r>
            <a:endParaRPr lang="fr" dirty="0">
              <a:solidFill>
                <a:srgbClr val="F57D22"/>
              </a:solidFill>
              <a:ea typeface="+mj-ea"/>
              <a:cs typeface="+mj-cs"/>
            </a:endParaRPr>
          </a:p>
        </p:txBody>
      </p:sp>
    </p:spTree>
    <p:extLst>
      <p:ext uri="{BB962C8B-B14F-4D97-AF65-F5344CB8AC3E}">
        <p14:creationId xmlns:p14="http://schemas.microsoft.com/office/powerpoint/2010/main" val="14244997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FDEBE8F-41F2-4E1C-A2F1-28F9B046FBA8}"/>
              </a:ext>
            </a:extLst>
          </p:cNvPr>
          <p:cNvSpPr>
            <a:spLocks noGrp="1"/>
          </p:cNvSpPr>
          <p:nvPr>
            <p:ph type="sldNum" sz="quarter" idx="12"/>
          </p:nvPr>
        </p:nvSpPr>
        <p:spPr/>
        <p:txBody>
          <a:bodyPr rtlCol="0"/>
          <a:lstStyle/>
          <a:p>
            <a:pPr rtl="0"/>
            <a:r>
              <a:rPr lang="en-GB" dirty="0"/>
              <a:t>13</a:t>
            </a:r>
          </a:p>
        </p:txBody>
      </p:sp>
      <p:sp>
        <p:nvSpPr>
          <p:cNvPr id="4" name="Title 1">
            <a:extLst>
              <a:ext uri="{FF2B5EF4-FFF2-40B4-BE49-F238E27FC236}">
                <a16:creationId xmlns:a16="http://schemas.microsoft.com/office/drawing/2014/main" id="{CA728901-3AB7-4781-B1A8-A3FB199680D0}"/>
              </a:ext>
            </a:extLst>
          </p:cNvPr>
          <p:cNvSpPr txBox="1">
            <a:spLocks/>
          </p:cNvSpPr>
          <p:nvPr/>
        </p:nvSpPr>
        <p:spPr>
          <a:xfrm>
            <a:off x="107253" y="136524"/>
            <a:ext cx="8929492"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rtl="0"/>
            <a:r>
              <a:rPr lang="fr" b="1" dirty="0">
                <a:solidFill>
                  <a:schemeClr val="accent2"/>
                </a:solidFill>
                <a:latin typeface="+mn-lt"/>
              </a:rPr>
              <a:t>Messages clés</a:t>
            </a:r>
          </a:p>
        </p:txBody>
      </p:sp>
      <p:sp>
        <p:nvSpPr>
          <p:cNvPr id="5" name="TextBox 4">
            <a:extLst>
              <a:ext uri="{FF2B5EF4-FFF2-40B4-BE49-F238E27FC236}">
                <a16:creationId xmlns:a16="http://schemas.microsoft.com/office/drawing/2014/main" id="{40D0B7F5-2E03-4310-9B8A-37FED1B911A3}"/>
              </a:ext>
            </a:extLst>
          </p:cNvPr>
          <p:cNvSpPr txBox="1"/>
          <p:nvPr/>
        </p:nvSpPr>
        <p:spPr>
          <a:xfrm>
            <a:off x="278026" y="1128370"/>
            <a:ext cx="8587946" cy="4601260"/>
          </a:xfrm>
          <a:prstGeom prst="rect">
            <a:avLst/>
          </a:prstGeom>
          <a:noFill/>
        </p:spPr>
        <p:txBody>
          <a:bodyPr wrap="square" rtlCol="0">
            <a:spAutoFit/>
          </a:bodyPr>
          <a:lstStyle/>
          <a:p>
            <a:pPr marL="285750" indent="-285750" rtl="0">
              <a:spcBef>
                <a:spcPts val="600"/>
              </a:spcBef>
              <a:buFont typeface="Arial" panose="020B0604020202020204" pitchFamily="34" charset="0"/>
              <a:buChar char="•"/>
            </a:pPr>
            <a:endParaRPr lang="en-GB" sz="2800" dirty="0"/>
          </a:p>
          <a:p>
            <a:pPr marL="285750" indent="-285750" rtl="0">
              <a:spcBef>
                <a:spcPts val="600"/>
              </a:spcBef>
              <a:buFont typeface="Arial" panose="020B0604020202020204" pitchFamily="34" charset="0"/>
              <a:buChar char="•"/>
            </a:pPr>
            <a:r>
              <a:rPr lang="fr" sz="2400" dirty="0"/>
              <a:t>En nous mettant à la place de la </a:t>
            </a:r>
            <a:r>
              <a:rPr lang="en-GB" sz="2400" dirty="0"/>
              <a:t>survivante</a:t>
            </a:r>
            <a:r>
              <a:rPr lang="fr" sz="2400" dirty="0"/>
              <a:t>, nous pouvons faire preuve d’empathie et de compréhension à son égard.</a:t>
            </a:r>
          </a:p>
          <a:p>
            <a:pPr marL="285750" indent="-285750" rtl="0">
              <a:spcBef>
                <a:spcPts val="600"/>
              </a:spcBef>
              <a:buFont typeface="Arial" panose="020B0604020202020204" pitchFamily="34" charset="0"/>
              <a:buChar char="•"/>
            </a:pPr>
            <a:r>
              <a:rPr lang="fr" sz="2400" dirty="0"/>
              <a:t>Soyons conscients de nos propres valeurs et croyances et soyons prêts à nous en débarrasser lorsqu’elles sont susceptibles de causer du tort. </a:t>
            </a:r>
          </a:p>
          <a:p>
            <a:pPr marL="285750" indent="-285750" rtl="0">
              <a:spcBef>
                <a:spcPts val="600"/>
              </a:spcBef>
              <a:buFont typeface="Arial" panose="020B0604020202020204" pitchFamily="34" charset="0"/>
              <a:buChar char="•"/>
            </a:pPr>
            <a:r>
              <a:rPr lang="fr" sz="2400" dirty="0"/>
              <a:t>Nous NE devons JAMAIS en vouloir à la survivante.</a:t>
            </a:r>
          </a:p>
          <a:p>
            <a:pPr marL="285750" indent="-285750" rtl="0">
              <a:spcBef>
                <a:spcPts val="600"/>
              </a:spcBef>
              <a:buFont typeface="Arial" panose="020B0604020202020204" pitchFamily="34" charset="0"/>
              <a:buChar char="•"/>
            </a:pPr>
            <a:r>
              <a:rPr lang="fr" sz="2400" dirty="0"/>
              <a:t>La sécurité est un objectif à long terme qui ne se réalise pas du jour au lendemain.</a:t>
            </a:r>
          </a:p>
          <a:p>
            <a:pPr marL="285750" indent="-285750" rtl="0">
              <a:spcBef>
                <a:spcPts val="600"/>
              </a:spcBef>
              <a:buFont typeface="Arial" panose="020B0604020202020204" pitchFamily="34" charset="0"/>
              <a:buChar char="•"/>
            </a:pPr>
            <a:r>
              <a:rPr lang="fr" sz="2400" dirty="0"/>
              <a:t>Encourageons les femmes à trouver des alternatives et aidons-les à prendre de bonnes décisions.</a:t>
            </a:r>
          </a:p>
        </p:txBody>
      </p:sp>
      <p:pic>
        <p:nvPicPr>
          <p:cNvPr id="7" name="Picture 6">
            <a:extLst>
              <a:ext uri="{FF2B5EF4-FFF2-40B4-BE49-F238E27FC236}">
                <a16:creationId xmlns:a16="http://schemas.microsoft.com/office/drawing/2014/main" id="{727DC839-3F3F-F24D-89A5-C36080B9033D}"/>
              </a:ext>
            </a:extLst>
          </p:cNvPr>
          <p:cNvPicPr>
            <a:picLocks noChangeAspect="1"/>
          </p:cNvPicPr>
          <p:nvPr/>
        </p:nvPicPr>
        <p:blipFill rotWithShape="1">
          <a:blip r:embed="rId3">
            <a:duotone>
              <a:schemeClr val="accent5">
                <a:shade val="45000"/>
                <a:satMod val="135000"/>
              </a:schemeClr>
              <a:prstClr val="white"/>
            </a:duotone>
          </a:blip>
          <a:srcRect l="5495" t="2263" r="8752" b="5223"/>
          <a:stretch/>
        </p:blipFill>
        <p:spPr>
          <a:xfrm>
            <a:off x="1655111" y="156466"/>
            <a:ext cx="1059478" cy="1143000"/>
          </a:xfrm>
          <a:prstGeom prst="rect">
            <a:avLst/>
          </a:prstGeom>
        </p:spPr>
      </p:pic>
      <p:sp>
        <p:nvSpPr>
          <p:cNvPr id="2" name="Footer Placeholder 4">
            <a:extLst>
              <a:ext uri="{FF2B5EF4-FFF2-40B4-BE49-F238E27FC236}">
                <a16:creationId xmlns:a16="http://schemas.microsoft.com/office/drawing/2014/main" id="{4B4F7EA9-7D65-1C92-39D9-D0CC09294832}"/>
              </a:ext>
            </a:extLst>
          </p:cNvPr>
          <p:cNvSpPr txBox="1">
            <a:spLocks/>
          </p:cNvSpPr>
          <p:nvPr/>
        </p:nvSpPr>
        <p:spPr>
          <a:xfrm>
            <a:off x="1655111" y="6087512"/>
            <a:ext cx="6196801" cy="681037"/>
          </a:xfrm>
          <a:prstGeom prst="rect">
            <a:avLst/>
          </a:prstGeom>
        </p:spPr>
        <p:txBody>
          <a:bodyPr vert="horz" lIns="91440" tIns="45720" rIns="91440" bIns="45720" rtlCol="0" anchor="ctr"/>
          <a:lstStyle>
            <a:defPPr rtl="0">
              <a:defRPr lang="fr-FR"/>
            </a:defPPr>
            <a:lvl1pPr marL="0" algn="ctr" defTabSz="457200" rtl="0" eaLnBrk="1" latinLnBrk="0" hangingPunct="1">
              <a:defRPr sz="1100" b="1" kern="1200">
                <a:solidFill>
                  <a:srgbClr val="0366B3"/>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dirty="0"/>
              <a:t>Prise </a:t>
            </a:r>
            <a:r>
              <a:rPr lang="en-GB" dirty="0" err="1"/>
              <a:t>en</a:t>
            </a:r>
            <a:r>
              <a:rPr lang="en-GB" dirty="0"/>
              <a:t> charge des femmes </a:t>
            </a:r>
            <a:r>
              <a:rPr lang="en-GB" dirty="0" err="1"/>
              <a:t>survivantes</a:t>
            </a:r>
            <a:r>
              <a:rPr lang="en-GB" dirty="0"/>
              <a:t> de violence :</a:t>
            </a:r>
          </a:p>
          <a:p>
            <a:r>
              <a:rPr lang="en-GB" dirty="0"/>
              <a:t>Programme de formation de </a:t>
            </a:r>
            <a:r>
              <a:rPr lang="en-GB" dirty="0" err="1"/>
              <a:t>l'OMS</a:t>
            </a:r>
            <a:r>
              <a:rPr lang="en-GB" dirty="0"/>
              <a:t> </a:t>
            </a:r>
            <a:r>
              <a:rPr lang="en-GB" dirty="0" err="1"/>
              <a:t>à</a:t>
            </a:r>
            <a:r>
              <a:rPr lang="en-GB" dirty="0"/>
              <a:t> </a:t>
            </a:r>
            <a:r>
              <a:rPr lang="en-GB" dirty="0" err="1"/>
              <a:t>l'intention</a:t>
            </a:r>
            <a:r>
              <a:rPr lang="en-GB" dirty="0"/>
              <a:t> des </a:t>
            </a:r>
            <a:r>
              <a:rPr lang="en-GB" dirty="0" err="1"/>
              <a:t>prestataires</a:t>
            </a:r>
            <a:r>
              <a:rPr lang="en-GB" dirty="0"/>
              <a:t> de </a:t>
            </a:r>
            <a:r>
              <a:rPr lang="en-GB" dirty="0" err="1"/>
              <a:t>soins</a:t>
            </a:r>
            <a:r>
              <a:rPr lang="en-GB" dirty="0"/>
              <a:t> de </a:t>
            </a:r>
            <a:r>
              <a:rPr lang="en-GB" dirty="0" err="1"/>
              <a:t>santé</a:t>
            </a:r>
            <a:br>
              <a:rPr lang="en-GB" dirty="0"/>
            </a:br>
            <a:r>
              <a:rPr lang="fr" sz="1100" dirty="0">
                <a:solidFill>
                  <a:srgbClr val="F57D22"/>
                </a:solidFill>
              </a:rPr>
              <a:t>Module 2. Comprendre l’expérience de la femme </a:t>
            </a:r>
            <a:r>
              <a:rPr lang="en-GB" sz="1100" dirty="0">
                <a:solidFill>
                  <a:srgbClr val="F57D22"/>
                </a:solidFill>
              </a:rPr>
              <a:t>survivante</a:t>
            </a:r>
            <a:r>
              <a:rPr lang="fr" sz="1100" dirty="0">
                <a:solidFill>
                  <a:srgbClr val="F57D22"/>
                </a:solidFill>
              </a:rPr>
              <a:t> de violence et comment les valeurs </a:t>
            </a:r>
            <a:br>
              <a:rPr lang="fr" sz="1100" dirty="0">
                <a:solidFill>
                  <a:srgbClr val="F57D22"/>
                </a:solidFill>
              </a:rPr>
            </a:br>
            <a:r>
              <a:rPr lang="fr" sz="1100" dirty="0">
                <a:solidFill>
                  <a:srgbClr val="F57D22"/>
                </a:solidFill>
              </a:rPr>
              <a:t>et les croyances des agents de santé influent sur les soins dispensés</a:t>
            </a:r>
            <a:endParaRPr lang="fr" dirty="0">
              <a:solidFill>
                <a:srgbClr val="F57D22"/>
              </a:solidFill>
              <a:ea typeface="+mj-ea"/>
              <a:cs typeface="+mj-cs"/>
            </a:endParaRPr>
          </a:p>
        </p:txBody>
      </p:sp>
    </p:spTree>
    <p:extLst>
      <p:ext uri="{BB962C8B-B14F-4D97-AF65-F5344CB8AC3E}">
        <p14:creationId xmlns:p14="http://schemas.microsoft.com/office/powerpoint/2010/main" val="35163928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1E757D7-7CF0-BAC7-F3BC-1246C4AAEF14}"/>
              </a:ext>
            </a:extLst>
          </p:cNvPr>
          <p:cNvSpPr>
            <a:spLocks noGrp="1"/>
          </p:cNvSpPr>
          <p:nvPr>
            <p:ph idx="1"/>
          </p:nvPr>
        </p:nvSpPr>
        <p:spPr/>
        <p:txBody>
          <a:bodyPr/>
          <a:lstStyle/>
          <a:p>
            <a:pPr marL="0" indent="0">
              <a:buNone/>
            </a:pPr>
            <a:endParaRPr lang="fr-FR" sz="1200" dirty="0">
              <a:solidFill>
                <a:srgbClr val="000000"/>
              </a:solidFill>
              <a:effectLst/>
              <a:latin typeface="Calibri" panose="020F0502020204030204" pitchFamily="34" charset="0"/>
              <a:ea typeface="Calibri" panose="020F0502020204030204" pitchFamily="34" charset="0"/>
            </a:endParaRPr>
          </a:p>
          <a:p>
            <a:pPr marL="0" indent="0">
              <a:buNone/>
            </a:pPr>
            <a:endParaRPr lang="fr-FR" sz="1200" dirty="0">
              <a:solidFill>
                <a:srgbClr val="000000"/>
              </a:solidFill>
              <a:latin typeface="Calibri" panose="020F0502020204030204" pitchFamily="34" charset="0"/>
              <a:ea typeface="Calibri" panose="020F0502020204030204" pitchFamily="34" charset="0"/>
            </a:endParaRPr>
          </a:p>
          <a:p>
            <a:pPr marL="0" indent="0">
              <a:buNone/>
            </a:pPr>
            <a:endParaRPr lang="fr-FR" sz="1200" dirty="0">
              <a:solidFill>
                <a:srgbClr val="000000"/>
              </a:solidFill>
              <a:effectLst/>
              <a:latin typeface="Calibri" panose="020F0502020204030204" pitchFamily="34" charset="0"/>
              <a:ea typeface="Calibri" panose="020F0502020204030204" pitchFamily="34" charset="0"/>
            </a:endParaRPr>
          </a:p>
          <a:p>
            <a:pPr marL="0" indent="0">
              <a:buNone/>
            </a:pPr>
            <a:endParaRPr lang="fr-FR" sz="1200" dirty="0">
              <a:solidFill>
                <a:srgbClr val="000000"/>
              </a:solidFill>
              <a:latin typeface="Calibri" panose="020F0502020204030204" pitchFamily="34" charset="0"/>
              <a:ea typeface="Calibri" panose="020F0502020204030204" pitchFamily="34" charset="0"/>
            </a:endParaRPr>
          </a:p>
          <a:p>
            <a:pPr marL="0" indent="0">
              <a:buNone/>
            </a:pPr>
            <a:endParaRPr lang="fr-FR" sz="1200" dirty="0">
              <a:solidFill>
                <a:srgbClr val="000000"/>
              </a:solidFill>
              <a:effectLst/>
              <a:latin typeface="Calibri" panose="020F0502020204030204" pitchFamily="34" charset="0"/>
              <a:ea typeface="Calibri" panose="020F0502020204030204" pitchFamily="34" charset="0"/>
            </a:endParaRPr>
          </a:p>
          <a:p>
            <a:pPr marL="0" indent="0">
              <a:buNone/>
            </a:pPr>
            <a:endParaRPr lang="fr-FR" sz="1200" dirty="0">
              <a:solidFill>
                <a:srgbClr val="000000"/>
              </a:solidFill>
              <a:latin typeface="Calibri" panose="020F0502020204030204" pitchFamily="34" charset="0"/>
              <a:ea typeface="Calibri" panose="020F0502020204030204" pitchFamily="34" charset="0"/>
            </a:endParaRPr>
          </a:p>
          <a:p>
            <a:pPr marL="0" indent="0">
              <a:buNone/>
            </a:pPr>
            <a:endParaRPr lang="fr-FR" sz="1200" dirty="0">
              <a:solidFill>
                <a:srgbClr val="000000"/>
              </a:solidFill>
              <a:effectLst/>
              <a:latin typeface="Calibri" panose="020F0502020204030204" pitchFamily="34" charset="0"/>
              <a:ea typeface="Calibri" panose="020F0502020204030204" pitchFamily="34" charset="0"/>
            </a:endParaRPr>
          </a:p>
          <a:p>
            <a:pPr marL="0" indent="0">
              <a:buNone/>
            </a:pPr>
            <a:endParaRPr lang="fr-FR" sz="1200" dirty="0">
              <a:solidFill>
                <a:srgbClr val="000000"/>
              </a:solidFill>
              <a:latin typeface="Calibri" panose="020F0502020204030204" pitchFamily="34" charset="0"/>
              <a:ea typeface="Calibri" panose="020F0502020204030204" pitchFamily="34" charset="0"/>
            </a:endParaRPr>
          </a:p>
          <a:p>
            <a:pPr marL="0" indent="0">
              <a:buNone/>
            </a:pPr>
            <a:endParaRPr lang="fr-FR" sz="1200" dirty="0">
              <a:solidFill>
                <a:srgbClr val="000000"/>
              </a:solidFill>
              <a:effectLst/>
              <a:latin typeface="Calibri" panose="020F0502020204030204" pitchFamily="34" charset="0"/>
              <a:ea typeface="Calibri" panose="020F0502020204030204" pitchFamily="34" charset="0"/>
            </a:endParaRPr>
          </a:p>
          <a:p>
            <a:pPr marL="0" indent="0">
              <a:buNone/>
            </a:pPr>
            <a:endParaRPr lang="fr-FR" sz="1200" dirty="0">
              <a:solidFill>
                <a:srgbClr val="000000"/>
              </a:solidFill>
              <a:latin typeface="Calibri" panose="020F0502020204030204" pitchFamily="34" charset="0"/>
              <a:ea typeface="Calibri" panose="020F0502020204030204" pitchFamily="34" charset="0"/>
            </a:endParaRPr>
          </a:p>
          <a:p>
            <a:pPr marL="0" indent="0">
              <a:buNone/>
            </a:pPr>
            <a:endParaRPr lang="fr-FR" sz="1200" dirty="0">
              <a:solidFill>
                <a:srgbClr val="000000"/>
              </a:solidFill>
              <a:effectLst/>
              <a:latin typeface="Calibri" panose="020F0502020204030204" pitchFamily="34" charset="0"/>
              <a:ea typeface="Calibri" panose="020F0502020204030204" pitchFamily="34" charset="0"/>
            </a:endParaRPr>
          </a:p>
          <a:p>
            <a:pPr marL="0" indent="0">
              <a:buNone/>
            </a:pPr>
            <a:endParaRPr lang="fr-FR" sz="1200" dirty="0">
              <a:solidFill>
                <a:srgbClr val="000000"/>
              </a:solidFill>
              <a:latin typeface="Calibri" panose="020F0502020204030204" pitchFamily="34" charset="0"/>
              <a:ea typeface="Calibri" panose="020F0502020204030204" pitchFamily="34" charset="0"/>
            </a:endParaRPr>
          </a:p>
          <a:p>
            <a:pPr marL="0" indent="0">
              <a:buNone/>
            </a:pPr>
            <a:endParaRPr lang="fr-FR" sz="1200" dirty="0">
              <a:solidFill>
                <a:srgbClr val="000000"/>
              </a:solidFill>
              <a:effectLst/>
              <a:latin typeface="Calibri" panose="020F0502020204030204" pitchFamily="34" charset="0"/>
              <a:ea typeface="Calibri" panose="020F0502020204030204" pitchFamily="34" charset="0"/>
            </a:endParaRPr>
          </a:p>
          <a:p>
            <a:pPr marL="0" indent="0">
              <a:buNone/>
            </a:pPr>
            <a:r>
              <a:rPr lang="fr-FR" sz="1200" dirty="0">
                <a:solidFill>
                  <a:srgbClr val="000000"/>
                </a:solidFill>
                <a:effectLst/>
                <a:latin typeface="Calibri" panose="020F0502020204030204" pitchFamily="34" charset="0"/>
                <a:ea typeface="Calibri" panose="020F0502020204030204" pitchFamily="34" charset="0"/>
              </a:rPr>
              <a:t>© Organisation mondiale de la Santé 2024. Certains droits réservés. La présente publication est disponible sous la licence </a:t>
            </a:r>
            <a:r>
              <a:rPr lang="fr-FR" sz="1200" u="sng" dirty="0">
                <a:solidFill>
                  <a:srgbClr val="000000"/>
                </a:solidFill>
                <a:effectLst/>
                <a:latin typeface="Calibri" panose="020F0502020204030204" pitchFamily="34" charset="0"/>
                <a:ea typeface="Calibri" panose="020F0502020204030204" pitchFamily="34" charset="0"/>
                <a:hlinkClick r:id="rId2"/>
              </a:rPr>
              <a:t>CC BY-NC-SA 3.0 IGO</a:t>
            </a:r>
            <a:r>
              <a:rPr lang="fr-FR" sz="1200" dirty="0">
                <a:solidFill>
                  <a:srgbClr val="000000"/>
                </a:solidFill>
                <a:effectLst/>
                <a:latin typeface="Calibri" panose="020F0502020204030204" pitchFamily="34" charset="0"/>
                <a:ea typeface="Calibri" panose="020F0502020204030204" pitchFamily="34" charset="0"/>
              </a:rPr>
              <a:t>. </a:t>
            </a:r>
            <a:endParaRPr lang="en-ZA" sz="1200" dirty="0">
              <a:solidFill>
                <a:srgbClr val="000000"/>
              </a:solidFill>
              <a:effectLst/>
              <a:latin typeface="Calibri" panose="020F0502020204030204" pitchFamily="34" charset="0"/>
              <a:ea typeface="Calibri" panose="020F0502020204030204" pitchFamily="34" charset="0"/>
            </a:endParaRPr>
          </a:p>
          <a:p>
            <a:pPr marL="0" indent="0">
              <a:buNone/>
            </a:pPr>
            <a:endParaRPr lang="en-ZA" dirty="0"/>
          </a:p>
        </p:txBody>
      </p:sp>
      <p:sp>
        <p:nvSpPr>
          <p:cNvPr id="4" name="Slide Number Placeholder 3">
            <a:extLst>
              <a:ext uri="{FF2B5EF4-FFF2-40B4-BE49-F238E27FC236}">
                <a16:creationId xmlns:a16="http://schemas.microsoft.com/office/drawing/2014/main" id="{A05B302B-7D96-AF80-56B5-7B6C24AEF6B6}"/>
              </a:ext>
            </a:extLst>
          </p:cNvPr>
          <p:cNvSpPr>
            <a:spLocks noGrp="1"/>
          </p:cNvSpPr>
          <p:nvPr>
            <p:ph type="sldNum" sz="quarter" idx="12"/>
          </p:nvPr>
        </p:nvSpPr>
        <p:spPr/>
        <p:txBody>
          <a:bodyPr/>
          <a:lstStyle/>
          <a:p>
            <a:pPr rtl="0"/>
            <a:r>
              <a:rPr lang="de-DE" dirty="0"/>
              <a:t>2</a:t>
            </a:r>
          </a:p>
        </p:txBody>
      </p:sp>
    </p:spTree>
    <p:extLst>
      <p:ext uri="{BB962C8B-B14F-4D97-AF65-F5344CB8AC3E}">
        <p14:creationId xmlns:p14="http://schemas.microsoft.com/office/powerpoint/2010/main" val="18120831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365126"/>
            <a:ext cx="8293969" cy="1325563"/>
          </a:xfrm>
        </p:spPr>
        <p:txBody>
          <a:bodyPr rtlCol="0">
            <a:normAutofit/>
          </a:bodyPr>
          <a:lstStyle/>
          <a:p>
            <a:pPr rtl="0"/>
            <a:r>
              <a:rPr lang="fr" b="1" dirty="0">
                <a:solidFill>
                  <a:schemeClr val="accent2"/>
                </a:solidFill>
              </a:rPr>
              <a:t>   Objectif d’apprentissage</a:t>
            </a:r>
          </a:p>
        </p:txBody>
      </p:sp>
      <p:sp>
        <p:nvSpPr>
          <p:cNvPr id="3" name="Content Placeholder 2"/>
          <p:cNvSpPr>
            <a:spLocks noGrp="1"/>
          </p:cNvSpPr>
          <p:nvPr>
            <p:ph idx="1"/>
          </p:nvPr>
        </p:nvSpPr>
        <p:spPr>
          <a:xfrm>
            <a:off x="628650" y="1944905"/>
            <a:ext cx="7886700" cy="3632084"/>
          </a:xfrm>
        </p:spPr>
        <p:txBody>
          <a:bodyPr vert="horz" lIns="91440" tIns="45720" rIns="91440" bIns="45720" rtlCol="0" anchor="t">
            <a:noAutofit/>
          </a:bodyPr>
          <a:lstStyle/>
          <a:p>
            <a:pPr marL="0" indent="0" rtl="0">
              <a:spcBef>
                <a:spcPts val="600"/>
              </a:spcBef>
              <a:spcAft>
                <a:spcPts val="600"/>
              </a:spcAft>
              <a:buNone/>
            </a:pPr>
            <a:r>
              <a:rPr lang="fr" sz="2400" dirty="0"/>
              <a:t>Adopter des valeurs et des comportements qui permettent aux services d’apporter le </a:t>
            </a:r>
            <a:r>
              <a:rPr lang="fr" sz="2400" b="1" dirty="0"/>
              <a:t>soutien requis </a:t>
            </a:r>
            <a:r>
              <a:rPr lang="fr" sz="2400" dirty="0"/>
              <a:t>aux survivantes, en toute </a:t>
            </a:r>
            <a:r>
              <a:rPr lang="fr" sz="2400" b="1" dirty="0"/>
              <a:t>sécurité</a:t>
            </a:r>
            <a:r>
              <a:rPr lang="fr" sz="2400" dirty="0"/>
              <a:t>.</a:t>
            </a:r>
          </a:p>
          <a:p>
            <a:pPr marL="0" indent="0" rtl="0">
              <a:spcBef>
                <a:spcPts val="400"/>
              </a:spcBef>
              <a:buNone/>
            </a:pPr>
            <a:r>
              <a:rPr lang="fr" sz="2400" b="1" dirty="0"/>
              <a:t>Compétences </a:t>
            </a:r>
            <a:endParaRPr lang="en-GB" sz="2400" dirty="0"/>
          </a:p>
          <a:p>
            <a:pPr lvl="0" rtl="0">
              <a:spcBef>
                <a:spcPts val="400"/>
              </a:spcBef>
            </a:pPr>
            <a:r>
              <a:rPr lang="fr" sz="2400" dirty="0"/>
              <a:t>Être conscient</a:t>
            </a:r>
            <a:r>
              <a:rPr lang="en-GB" sz="2400" dirty="0">
                <a:effectLst/>
                <a:ea typeface="Times New Roman" panose="02020603050405020304" pitchFamily="18" charset="0"/>
                <a:cs typeface="Times New Roman" panose="02020603050405020304" pitchFamily="18" charset="0"/>
              </a:rPr>
              <a:t>·</a:t>
            </a:r>
            <a:r>
              <a:rPr lang="fr" sz="2400" dirty="0"/>
              <a:t>e de ses propres croyances, préjugés et réactions émotionnelles potentielles.</a:t>
            </a:r>
            <a:endParaRPr lang="en-GB" sz="2400" b="1" dirty="0"/>
          </a:p>
          <a:p>
            <a:pPr lvl="0" rtl="0">
              <a:spcBef>
                <a:spcPts val="400"/>
              </a:spcBef>
            </a:pPr>
            <a:r>
              <a:rPr lang="fr" sz="2400" dirty="0"/>
              <a:t>Comprendre le contexte les obstacles auxquels sont confrontées les survivantes de violence.</a:t>
            </a:r>
            <a:endParaRPr lang="en-GB" sz="2400" b="1" dirty="0"/>
          </a:p>
          <a:p>
            <a:pPr rtl="0">
              <a:spcBef>
                <a:spcPts val="0"/>
              </a:spcBef>
            </a:pPr>
            <a:r>
              <a:rPr lang="fr" sz="2400" dirty="0"/>
              <a:t>Reconnaître l’importance de l’empathie envers les survivantes.</a:t>
            </a:r>
          </a:p>
          <a:p>
            <a:pPr marL="0" indent="0" rtl="0">
              <a:buNone/>
            </a:pPr>
            <a:endParaRPr lang="en-GB" dirty="0"/>
          </a:p>
        </p:txBody>
      </p:sp>
      <p:sp>
        <p:nvSpPr>
          <p:cNvPr id="8" name="Slide Number Placeholder 7">
            <a:extLst>
              <a:ext uri="{FF2B5EF4-FFF2-40B4-BE49-F238E27FC236}">
                <a16:creationId xmlns:a16="http://schemas.microsoft.com/office/drawing/2014/main" id="{8BB8D9B4-8872-47CE-823A-EDA3C1D0CBA5}"/>
              </a:ext>
            </a:extLst>
          </p:cNvPr>
          <p:cNvSpPr>
            <a:spLocks noGrp="1"/>
          </p:cNvSpPr>
          <p:nvPr>
            <p:ph type="sldNum" sz="quarter" idx="12"/>
          </p:nvPr>
        </p:nvSpPr>
        <p:spPr/>
        <p:txBody>
          <a:bodyPr rtlCol="0"/>
          <a:lstStyle/>
          <a:p>
            <a:pPr rtl="0"/>
            <a:r>
              <a:rPr lang="en-GB" dirty="0"/>
              <a:t>3</a:t>
            </a:r>
          </a:p>
        </p:txBody>
      </p:sp>
      <p:pic>
        <p:nvPicPr>
          <p:cNvPr id="4" name="Picture 3" descr="C:\Users\Ward\AppData\Local\Microsoft\Windows\INetCache\IE\RTS1IINE\13526107212154[1].png">
            <a:extLst>
              <a:ext uri="{FF2B5EF4-FFF2-40B4-BE49-F238E27FC236}">
                <a16:creationId xmlns:a16="http://schemas.microsoft.com/office/drawing/2014/main" id="{DC3F627B-45FF-412F-B66F-CC6B1F97299D}"/>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8648" y="544242"/>
            <a:ext cx="1420261" cy="1146445"/>
          </a:xfrm>
          <a:prstGeom prst="rect">
            <a:avLst/>
          </a:prstGeom>
          <a:noFill/>
          <a:ln>
            <a:noFill/>
          </a:ln>
        </p:spPr>
      </p:pic>
      <p:sp>
        <p:nvSpPr>
          <p:cNvPr id="5" name="Footer Placeholder 4">
            <a:extLst>
              <a:ext uri="{FF2B5EF4-FFF2-40B4-BE49-F238E27FC236}">
                <a16:creationId xmlns:a16="http://schemas.microsoft.com/office/drawing/2014/main" id="{C872B3EC-C91F-0F4E-D51E-FF1E7B44BEA2}"/>
              </a:ext>
            </a:extLst>
          </p:cNvPr>
          <p:cNvSpPr txBox="1">
            <a:spLocks/>
          </p:cNvSpPr>
          <p:nvPr/>
        </p:nvSpPr>
        <p:spPr>
          <a:xfrm>
            <a:off x="1655111" y="6087512"/>
            <a:ext cx="6196801" cy="681037"/>
          </a:xfrm>
          <a:prstGeom prst="rect">
            <a:avLst/>
          </a:prstGeom>
        </p:spPr>
        <p:txBody>
          <a:bodyPr vert="horz" lIns="91440" tIns="45720" rIns="91440" bIns="45720" rtlCol="0" anchor="ctr"/>
          <a:lstStyle>
            <a:defPPr rtl="0">
              <a:defRPr lang="fr-FR"/>
            </a:defPPr>
            <a:lvl1pPr marL="0" algn="ctr" defTabSz="457200" rtl="0" eaLnBrk="1" latinLnBrk="0" hangingPunct="1">
              <a:defRPr sz="1100" b="1" kern="1200">
                <a:solidFill>
                  <a:srgbClr val="0366B3"/>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dirty="0"/>
              <a:t>Prise </a:t>
            </a:r>
            <a:r>
              <a:rPr lang="en-GB" dirty="0" err="1"/>
              <a:t>en</a:t>
            </a:r>
            <a:r>
              <a:rPr lang="en-GB" dirty="0"/>
              <a:t> charge des femmes </a:t>
            </a:r>
            <a:r>
              <a:rPr lang="en-GB" dirty="0" err="1"/>
              <a:t>survivantes</a:t>
            </a:r>
            <a:r>
              <a:rPr lang="en-GB" dirty="0"/>
              <a:t> de violence :</a:t>
            </a:r>
          </a:p>
          <a:p>
            <a:r>
              <a:rPr lang="en-GB" dirty="0"/>
              <a:t>Programme de formation de </a:t>
            </a:r>
            <a:r>
              <a:rPr lang="en-GB" dirty="0" err="1"/>
              <a:t>l'OMS</a:t>
            </a:r>
            <a:r>
              <a:rPr lang="en-GB" dirty="0"/>
              <a:t> à </a:t>
            </a:r>
            <a:r>
              <a:rPr lang="en-GB" dirty="0" err="1"/>
              <a:t>l'intention</a:t>
            </a:r>
            <a:r>
              <a:rPr lang="en-GB" dirty="0"/>
              <a:t> des </a:t>
            </a:r>
            <a:r>
              <a:rPr lang="en-GB" dirty="0" err="1"/>
              <a:t>prestataires</a:t>
            </a:r>
            <a:r>
              <a:rPr lang="en-GB" dirty="0"/>
              <a:t> de </a:t>
            </a:r>
            <a:r>
              <a:rPr lang="en-GB" dirty="0" err="1"/>
              <a:t>soins</a:t>
            </a:r>
            <a:r>
              <a:rPr lang="en-GB" dirty="0"/>
              <a:t> de </a:t>
            </a:r>
            <a:r>
              <a:rPr lang="en-GB" dirty="0" err="1"/>
              <a:t>santé</a:t>
            </a:r>
            <a:br>
              <a:rPr lang="en-GB" dirty="0"/>
            </a:br>
            <a:r>
              <a:rPr lang="fr" sz="1100" dirty="0">
                <a:solidFill>
                  <a:srgbClr val="F57D22"/>
                </a:solidFill>
              </a:rPr>
              <a:t>Module 2. Comprendre l’expérience de la femme </a:t>
            </a:r>
            <a:r>
              <a:rPr lang="en-GB" sz="1100" dirty="0">
                <a:solidFill>
                  <a:srgbClr val="F57D22"/>
                </a:solidFill>
              </a:rPr>
              <a:t>survivante</a:t>
            </a:r>
            <a:r>
              <a:rPr lang="fr" sz="1100" dirty="0">
                <a:solidFill>
                  <a:srgbClr val="F57D22"/>
                </a:solidFill>
              </a:rPr>
              <a:t> de violence et comment les valeurs </a:t>
            </a:r>
            <a:br>
              <a:rPr lang="fr" sz="1100" dirty="0">
                <a:solidFill>
                  <a:srgbClr val="F57D22"/>
                </a:solidFill>
              </a:rPr>
            </a:br>
            <a:r>
              <a:rPr lang="fr" sz="1100" dirty="0">
                <a:solidFill>
                  <a:srgbClr val="F57D22"/>
                </a:solidFill>
              </a:rPr>
              <a:t>et les croyances des agents de santé influent sur les soins dispensés</a:t>
            </a:r>
            <a:endParaRPr lang="fr" dirty="0">
              <a:solidFill>
                <a:srgbClr val="F57D22"/>
              </a:solidFill>
              <a:ea typeface="+mj-ea"/>
              <a:cs typeface="+mj-cs"/>
            </a:endParaRPr>
          </a:p>
        </p:txBody>
      </p:sp>
    </p:spTree>
    <p:extLst>
      <p:ext uri="{BB962C8B-B14F-4D97-AF65-F5344CB8AC3E}">
        <p14:creationId xmlns:p14="http://schemas.microsoft.com/office/powerpoint/2010/main" val="3687121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78968-DE66-414A-A7C4-E68C23CF90C2}"/>
              </a:ext>
            </a:extLst>
          </p:cNvPr>
          <p:cNvSpPr>
            <a:spLocks noGrp="1"/>
          </p:cNvSpPr>
          <p:nvPr>
            <p:ph type="title"/>
          </p:nvPr>
        </p:nvSpPr>
        <p:spPr>
          <a:xfrm>
            <a:off x="375285" y="207964"/>
            <a:ext cx="8393430" cy="1325563"/>
          </a:xfrm>
        </p:spPr>
        <p:txBody>
          <a:bodyPr rtlCol="0">
            <a:normAutofit/>
          </a:bodyPr>
          <a:lstStyle/>
          <a:p>
            <a:pPr rtl="0"/>
            <a:r>
              <a:rPr lang="fr" b="1" dirty="0">
                <a:solidFill>
                  <a:schemeClr val="accent2"/>
                </a:solidFill>
              </a:rPr>
              <a:t>Exercice 2.1 A : Mythe ou réalité ?</a:t>
            </a:r>
          </a:p>
        </p:txBody>
      </p:sp>
      <p:sp>
        <p:nvSpPr>
          <p:cNvPr id="3" name="Content Placeholder 2">
            <a:extLst>
              <a:ext uri="{FF2B5EF4-FFF2-40B4-BE49-F238E27FC236}">
                <a16:creationId xmlns:a16="http://schemas.microsoft.com/office/drawing/2014/main" id="{FBAD63FD-C5E7-4CC9-9FBA-17EFD26DC3EC}"/>
              </a:ext>
            </a:extLst>
          </p:cNvPr>
          <p:cNvSpPr>
            <a:spLocks noGrp="1"/>
          </p:cNvSpPr>
          <p:nvPr>
            <p:ph idx="1"/>
          </p:nvPr>
        </p:nvSpPr>
        <p:spPr>
          <a:xfrm>
            <a:off x="628650" y="1690689"/>
            <a:ext cx="7886700" cy="4351338"/>
          </a:xfrm>
        </p:spPr>
        <p:txBody>
          <a:bodyPr rtlCol="0">
            <a:normAutofit/>
          </a:bodyPr>
          <a:lstStyle/>
          <a:p>
            <a:pPr marL="0" indent="0" rtl="0">
              <a:buNone/>
            </a:pPr>
            <a:r>
              <a:rPr lang="fr" sz="2400" b="1" dirty="0"/>
              <a:t>Objectif d’apprentissage de l’exercice </a:t>
            </a:r>
          </a:p>
          <a:p>
            <a:pPr marL="0" indent="0" rtl="0">
              <a:buNone/>
            </a:pPr>
            <a:r>
              <a:rPr lang="fr" sz="2400" dirty="0"/>
              <a:t>Porter un regard critique sur nos perceptions et croyances susceptibles d’influencer les soins que nous dispensons aux </a:t>
            </a:r>
            <a:r>
              <a:rPr lang="en-GB" sz="2400" dirty="0"/>
              <a:t>survivante</a:t>
            </a:r>
            <a:r>
              <a:rPr lang="fr" sz="2400" dirty="0"/>
              <a:t>s.</a:t>
            </a:r>
          </a:p>
          <a:p>
            <a:pPr rtl="0"/>
            <a:r>
              <a:rPr lang="fr" sz="2400" dirty="0"/>
              <a:t>Le/la formateur/trice lira un énoncé.</a:t>
            </a:r>
          </a:p>
          <a:p>
            <a:pPr rtl="0"/>
            <a:r>
              <a:rPr lang="fr" sz="2400" dirty="0"/>
              <a:t>S’agit-il d’un mythe ou d’une réalité ?</a:t>
            </a:r>
          </a:p>
          <a:p>
            <a:pPr rtl="0"/>
            <a:r>
              <a:rPr lang="fr" sz="2400" dirty="0"/>
              <a:t>Soyez prêt à justifier votre point de vue devant le groupe si on vous le demande.</a:t>
            </a:r>
          </a:p>
        </p:txBody>
      </p:sp>
      <p:sp>
        <p:nvSpPr>
          <p:cNvPr id="5" name="Slide Number Placeholder 4">
            <a:extLst>
              <a:ext uri="{FF2B5EF4-FFF2-40B4-BE49-F238E27FC236}">
                <a16:creationId xmlns:a16="http://schemas.microsoft.com/office/drawing/2014/main" id="{F1E0DFD4-F5A7-496E-935B-3437CAD99B28}"/>
              </a:ext>
            </a:extLst>
          </p:cNvPr>
          <p:cNvSpPr>
            <a:spLocks noGrp="1"/>
          </p:cNvSpPr>
          <p:nvPr>
            <p:ph type="sldNum" sz="quarter" idx="12"/>
          </p:nvPr>
        </p:nvSpPr>
        <p:spPr/>
        <p:txBody>
          <a:bodyPr rtlCol="0"/>
          <a:lstStyle/>
          <a:p>
            <a:pPr rtl="0"/>
            <a:r>
              <a:rPr lang="en-GB" dirty="0"/>
              <a:t>4</a:t>
            </a:r>
          </a:p>
        </p:txBody>
      </p:sp>
      <p:sp>
        <p:nvSpPr>
          <p:cNvPr id="4" name="Footer Placeholder 4">
            <a:extLst>
              <a:ext uri="{FF2B5EF4-FFF2-40B4-BE49-F238E27FC236}">
                <a16:creationId xmlns:a16="http://schemas.microsoft.com/office/drawing/2014/main" id="{B417590E-AC65-619B-3E31-C77C5B9AEF96}"/>
              </a:ext>
            </a:extLst>
          </p:cNvPr>
          <p:cNvSpPr txBox="1">
            <a:spLocks/>
          </p:cNvSpPr>
          <p:nvPr/>
        </p:nvSpPr>
        <p:spPr>
          <a:xfrm>
            <a:off x="1655111" y="6087512"/>
            <a:ext cx="6196801" cy="681037"/>
          </a:xfrm>
          <a:prstGeom prst="rect">
            <a:avLst/>
          </a:prstGeom>
        </p:spPr>
        <p:txBody>
          <a:bodyPr vert="horz" lIns="91440" tIns="45720" rIns="91440" bIns="45720" rtlCol="0" anchor="ctr"/>
          <a:lstStyle>
            <a:defPPr rtl="0">
              <a:defRPr lang="fr-FR"/>
            </a:defPPr>
            <a:lvl1pPr marL="0" algn="ctr" defTabSz="457200" rtl="0" eaLnBrk="1" latinLnBrk="0" hangingPunct="1">
              <a:defRPr sz="1100" b="1" kern="1200">
                <a:solidFill>
                  <a:srgbClr val="0366B3"/>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dirty="0"/>
              <a:t>Prise </a:t>
            </a:r>
            <a:r>
              <a:rPr lang="en-GB" dirty="0" err="1"/>
              <a:t>en</a:t>
            </a:r>
            <a:r>
              <a:rPr lang="en-GB" dirty="0"/>
              <a:t> charge des femmes </a:t>
            </a:r>
            <a:r>
              <a:rPr lang="en-GB" dirty="0" err="1"/>
              <a:t>survivantes</a:t>
            </a:r>
            <a:r>
              <a:rPr lang="en-GB" dirty="0"/>
              <a:t> de violence :</a:t>
            </a:r>
          </a:p>
          <a:p>
            <a:r>
              <a:rPr lang="en-GB" dirty="0"/>
              <a:t>Programme de formation de </a:t>
            </a:r>
            <a:r>
              <a:rPr lang="en-GB" dirty="0" err="1"/>
              <a:t>l'OMS</a:t>
            </a:r>
            <a:r>
              <a:rPr lang="en-GB" dirty="0"/>
              <a:t> à </a:t>
            </a:r>
            <a:r>
              <a:rPr lang="en-GB" dirty="0" err="1"/>
              <a:t>l'intention</a:t>
            </a:r>
            <a:r>
              <a:rPr lang="en-GB" dirty="0"/>
              <a:t> des </a:t>
            </a:r>
            <a:r>
              <a:rPr lang="en-GB" dirty="0" err="1"/>
              <a:t>prestataires</a:t>
            </a:r>
            <a:r>
              <a:rPr lang="en-GB" dirty="0"/>
              <a:t> de </a:t>
            </a:r>
            <a:r>
              <a:rPr lang="en-GB" dirty="0" err="1"/>
              <a:t>soins</a:t>
            </a:r>
            <a:r>
              <a:rPr lang="en-GB" dirty="0"/>
              <a:t> de </a:t>
            </a:r>
            <a:r>
              <a:rPr lang="en-GB" dirty="0" err="1"/>
              <a:t>santé</a:t>
            </a:r>
            <a:br>
              <a:rPr lang="en-GB" dirty="0"/>
            </a:br>
            <a:r>
              <a:rPr lang="fr" sz="1100" dirty="0">
                <a:solidFill>
                  <a:srgbClr val="F57D22"/>
                </a:solidFill>
              </a:rPr>
              <a:t>Module 2. Comprendre l’expérience de la femme </a:t>
            </a:r>
            <a:r>
              <a:rPr lang="en-GB" sz="1100" dirty="0">
                <a:solidFill>
                  <a:srgbClr val="F57D22"/>
                </a:solidFill>
              </a:rPr>
              <a:t>survivante</a:t>
            </a:r>
            <a:r>
              <a:rPr lang="fr" sz="1100" dirty="0">
                <a:solidFill>
                  <a:srgbClr val="F57D22"/>
                </a:solidFill>
              </a:rPr>
              <a:t> de violence et comment les valeurs </a:t>
            </a:r>
            <a:br>
              <a:rPr lang="fr" sz="1100" dirty="0">
                <a:solidFill>
                  <a:srgbClr val="F57D22"/>
                </a:solidFill>
              </a:rPr>
            </a:br>
            <a:r>
              <a:rPr lang="fr" sz="1100" dirty="0">
                <a:solidFill>
                  <a:srgbClr val="F57D22"/>
                </a:solidFill>
              </a:rPr>
              <a:t>et les croyances des agents de santé influent sur les soins dispensés</a:t>
            </a:r>
            <a:endParaRPr lang="fr" dirty="0">
              <a:solidFill>
                <a:srgbClr val="F57D22"/>
              </a:solidFill>
              <a:ea typeface="+mj-ea"/>
              <a:cs typeface="+mj-cs"/>
            </a:endParaRPr>
          </a:p>
        </p:txBody>
      </p:sp>
    </p:spTree>
    <p:extLst>
      <p:ext uri="{BB962C8B-B14F-4D97-AF65-F5344CB8AC3E}">
        <p14:creationId xmlns:p14="http://schemas.microsoft.com/office/powerpoint/2010/main" val="8645932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0E5EA-A99F-469F-8F72-6A39187553BC}"/>
              </a:ext>
            </a:extLst>
          </p:cNvPr>
          <p:cNvSpPr>
            <a:spLocks noGrp="1"/>
          </p:cNvSpPr>
          <p:nvPr>
            <p:ph type="title"/>
          </p:nvPr>
        </p:nvSpPr>
        <p:spPr/>
        <p:txBody>
          <a:bodyPr rtlCol="0">
            <a:normAutofit/>
          </a:bodyPr>
          <a:lstStyle/>
          <a:p>
            <a:pPr rtl="0"/>
            <a:r>
              <a:rPr lang="fr" b="1" dirty="0">
                <a:solidFill>
                  <a:schemeClr val="accent2"/>
                </a:solidFill>
              </a:rPr>
              <a:t>Exercice 2.1 B :</a:t>
            </a:r>
            <a:br>
              <a:rPr lang="en-GB" b="1" dirty="0">
                <a:solidFill>
                  <a:schemeClr val="accent2"/>
                </a:solidFill>
              </a:rPr>
            </a:br>
            <a:r>
              <a:rPr lang="fr" b="1" dirty="0">
                <a:solidFill>
                  <a:schemeClr val="accent2"/>
                </a:solidFill>
              </a:rPr>
              <a:t>Sortir de la situation de violence</a:t>
            </a:r>
          </a:p>
        </p:txBody>
      </p:sp>
      <p:sp>
        <p:nvSpPr>
          <p:cNvPr id="3" name="Content Placeholder 2">
            <a:extLst>
              <a:ext uri="{FF2B5EF4-FFF2-40B4-BE49-F238E27FC236}">
                <a16:creationId xmlns:a16="http://schemas.microsoft.com/office/drawing/2014/main" id="{16E233F4-CFBB-468B-8E17-161A8B3500BB}"/>
              </a:ext>
            </a:extLst>
          </p:cNvPr>
          <p:cNvSpPr>
            <a:spLocks noGrp="1"/>
          </p:cNvSpPr>
          <p:nvPr>
            <p:ph idx="1"/>
          </p:nvPr>
        </p:nvSpPr>
        <p:spPr>
          <a:xfrm>
            <a:off x="628650" y="1823021"/>
            <a:ext cx="8261350" cy="4067640"/>
          </a:xfrm>
        </p:spPr>
        <p:txBody>
          <a:bodyPr rtlCol="0">
            <a:noAutofit/>
          </a:bodyPr>
          <a:lstStyle/>
          <a:p>
            <a:pPr marL="0" indent="0" rtl="0">
              <a:lnSpc>
                <a:spcPct val="100000"/>
              </a:lnSpc>
              <a:spcBef>
                <a:spcPts val="400"/>
              </a:spcBef>
              <a:buNone/>
            </a:pPr>
            <a:r>
              <a:rPr lang="fr" sz="2200" b="1" dirty="0"/>
              <a:t>Objectif d’apprentissage de l’exercice</a:t>
            </a:r>
            <a:endParaRPr lang="fr" sz="2200" b="1" dirty="0">
              <a:solidFill>
                <a:srgbClr val="FF0000"/>
              </a:solidFill>
            </a:endParaRPr>
          </a:p>
          <a:p>
            <a:pPr marL="0" indent="0" rtl="0">
              <a:lnSpc>
                <a:spcPct val="100000"/>
              </a:lnSpc>
              <a:spcBef>
                <a:spcPts val="400"/>
              </a:spcBef>
              <a:buNone/>
            </a:pPr>
            <a:r>
              <a:rPr lang="fr" sz="2200" dirty="0"/>
              <a:t>Porter un regard critique sur nos perceptions et croyances qui risquent d’affecter les soins que nous dispensons aux survivantes.</a:t>
            </a:r>
          </a:p>
          <a:p>
            <a:pPr rtl="0">
              <a:lnSpc>
                <a:spcPct val="100000"/>
              </a:lnSpc>
              <a:spcBef>
                <a:spcPts val="400"/>
              </a:spcBef>
            </a:pPr>
            <a:r>
              <a:rPr lang="fr" sz="2200" dirty="0"/>
              <a:t>Diviser l’espace en deux parties égales par une ligne droite.</a:t>
            </a:r>
          </a:p>
          <a:p>
            <a:pPr rtl="0">
              <a:lnSpc>
                <a:spcPct val="100000"/>
              </a:lnSpc>
              <a:spcBef>
                <a:spcPts val="400"/>
              </a:spcBef>
            </a:pPr>
            <a:r>
              <a:rPr lang="fr" sz="2200" dirty="0"/>
              <a:t>Le/la formateur/trice lira un énoncé.</a:t>
            </a:r>
          </a:p>
          <a:p>
            <a:pPr rtl="0">
              <a:lnSpc>
                <a:spcPct val="100000"/>
              </a:lnSpc>
              <a:spcBef>
                <a:spcPts val="400"/>
              </a:spcBef>
            </a:pPr>
            <a:r>
              <a:rPr lang="fr" sz="2200" dirty="0"/>
              <a:t>En fonction de votre opinion, dirigez-vous du côté portant la mention « d’accord » ou de celui portant la mention « pas d’accord ».</a:t>
            </a:r>
          </a:p>
          <a:p>
            <a:pPr rtl="0">
              <a:lnSpc>
                <a:spcPct val="100000"/>
              </a:lnSpc>
              <a:spcBef>
                <a:spcPts val="400"/>
              </a:spcBef>
            </a:pPr>
            <a:r>
              <a:rPr lang="fr" sz="2200" dirty="0"/>
              <a:t>Rapprochez-vous de la mention selon à quel point vous êtes </a:t>
            </a:r>
            <a:r>
              <a:rPr lang="en" sz="2200" dirty="0"/>
              <a:t>« </a:t>
            </a:r>
            <a:r>
              <a:rPr lang="en" sz="2200" dirty="0" err="1"/>
              <a:t>d’accord</a:t>
            </a:r>
            <a:r>
              <a:rPr lang="en" sz="2200" dirty="0"/>
              <a:t> » ou « pas d’accord ».  Si vous êtes légèrement « </a:t>
            </a:r>
            <a:r>
              <a:rPr lang="en" sz="2200" dirty="0" err="1"/>
              <a:t>d’accord</a:t>
            </a:r>
            <a:r>
              <a:rPr lang="en" sz="2200" dirty="0"/>
              <a:t> » ou « pas d’accord », ne vous approchez que partiellement de la mention.</a:t>
            </a:r>
          </a:p>
        </p:txBody>
      </p:sp>
      <p:sp>
        <p:nvSpPr>
          <p:cNvPr id="5" name="Slide Number Placeholder 4">
            <a:extLst>
              <a:ext uri="{FF2B5EF4-FFF2-40B4-BE49-F238E27FC236}">
                <a16:creationId xmlns:a16="http://schemas.microsoft.com/office/drawing/2014/main" id="{3B264512-62AD-4B8B-9570-54E5BCE852C3}"/>
              </a:ext>
            </a:extLst>
          </p:cNvPr>
          <p:cNvSpPr>
            <a:spLocks noGrp="1"/>
          </p:cNvSpPr>
          <p:nvPr>
            <p:ph type="sldNum" sz="quarter" idx="12"/>
          </p:nvPr>
        </p:nvSpPr>
        <p:spPr/>
        <p:txBody>
          <a:bodyPr rtlCol="0"/>
          <a:lstStyle/>
          <a:p>
            <a:pPr rtl="0"/>
            <a:r>
              <a:rPr lang="en-GB" dirty="0"/>
              <a:t>5</a:t>
            </a:r>
          </a:p>
        </p:txBody>
      </p:sp>
      <p:sp>
        <p:nvSpPr>
          <p:cNvPr id="4" name="Footer Placeholder 4">
            <a:extLst>
              <a:ext uri="{FF2B5EF4-FFF2-40B4-BE49-F238E27FC236}">
                <a16:creationId xmlns:a16="http://schemas.microsoft.com/office/drawing/2014/main" id="{947190A1-1C62-C883-2D64-FCDF67F4D9B5}"/>
              </a:ext>
            </a:extLst>
          </p:cNvPr>
          <p:cNvSpPr txBox="1">
            <a:spLocks/>
          </p:cNvSpPr>
          <p:nvPr/>
        </p:nvSpPr>
        <p:spPr>
          <a:xfrm>
            <a:off x="1655111" y="6087512"/>
            <a:ext cx="6196801" cy="681037"/>
          </a:xfrm>
          <a:prstGeom prst="rect">
            <a:avLst/>
          </a:prstGeom>
        </p:spPr>
        <p:txBody>
          <a:bodyPr vert="horz" lIns="91440" tIns="45720" rIns="91440" bIns="45720" rtlCol="0" anchor="ctr"/>
          <a:lstStyle>
            <a:defPPr rtl="0">
              <a:defRPr lang="fr-FR"/>
            </a:defPPr>
            <a:lvl1pPr marL="0" algn="ctr" defTabSz="457200" rtl="0" eaLnBrk="1" latinLnBrk="0" hangingPunct="1">
              <a:defRPr sz="1100" b="1" kern="1200">
                <a:solidFill>
                  <a:srgbClr val="0366B3"/>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dirty="0"/>
              <a:t>Prise </a:t>
            </a:r>
            <a:r>
              <a:rPr lang="en-GB" dirty="0" err="1"/>
              <a:t>en</a:t>
            </a:r>
            <a:r>
              <a:rPr lang="en-GB" dirty="0"/>
              <a:t> charge des femmes </a:t>
            </a:r>
            <a:r>
              <a:rPr lang="en-GB" dirty="0" err="1"/>
              <a:t>survivantes</a:t>
            </a:r>
            <a:r>
              <a:rPr lang="en-GB" dirty="0"/>
              <a:t> de violence :</a:t>
            </a:r>
          </a:p>
          <a:p>
            <a:r>
              <a:rPr lang="en-GB" dirty="0"/>
              <a:t>Programme de formation de </a:t>
            </a:r>
            <a:r>
              <a:rPr lang="en-GB" dirty="0" err="1"/>
              <a:t>l'OMS</a:t>
            </a:r>
            <a:r>
              <a:rPr lang="en-GB" dirty="0"/>
              <a:t> à </a:t>
            </a:r>
            <a:r>
              <a:rPr lang="en-GB" dirty="0" err="1"/>
              <a:t>l'intention</a:t>
            </a:r>
            <a:r>
              <a:rPr lang="en-GB" dirty="0"/>
              <a:t> des </a:t>
            </a:r>
            <a:r>
              <a:rPr lang="en-GB" dirty="0" err="1"/>
              <a:t>prestataires</a:t>
            </a:r>
            <a:r>
              <a:rPr lang="en-GB" dirty="0"/>
              <a:t> de </a:t>
            </a:r>
            <a:r>
              <a:rPr lang="en-GB" dirty="0" err="1"/>
              <a:t>soins</a:t>
            </a:r>
            <a:r>
              <a:rPr lang="en-GB" dirty="0"/>
              <a:t> de </a:t>
            </a:r>
            <a:r>
              <a:rPr lang="en-GB" dirty="0" err="1"/>
              <a:t>santé</a:t>
            </a:r>
            <a:br>
              <a:rPr lang="en-GB" dirty="0"/>
            </a:br>
            <a:r>
              <a:rPr lang="fr" sz="1100" dirty="0">
                <a:solidFill>
                  <a:srgbClr val="F57D22"/>
                </a:solidFill>
              </a:rPr>
              <a:t>Module 2. Comprendre l’expérience de la femme </a:t>
            </a:r>
            <a:r>
              <a:rPr lang="en-GB" sz="1100" dirty="0">
                <a:solidFill>
                  <a:srgbClr val="F57D22"/>
                </a:solidFill>
              </a:rPr>
              <a:t>survivante</a:t>
            </a:r>
            <a:r>
              <a:rPr lang="fr" sz="1100" dirty="0">
                <a:solidFill>
                  <a:srgbClr val="F57D22"/>
                </a:solidFill>
              </a:rPr>
              <a:t> de violence et comment les valeurs </a:t>
            </a:r>
            <a:br>
              <a:rPr lang="fr" sz="1100" dirty="0">
                <a:solidFill>
                  <a:srgbClr val="F57D22"/>
                </a:solidFill>
              </a:rPr>
            </a:br>
            <a:r>
              <a:rPr lang="fr" sz="1100" dirty="0">
                <a:solidFill>
                  <a:srgbClr val="F57D22"/>
                </a:solidFill>
              </a:rPr>
              <a:t>et les croyances des agents de santé influent sur les soins dispensés</a:t>
            </a:r>
            <a:endParaRPr lang="fr" dirty="0">
              <a:solidFill>
                <a:srgbClr val="F57D22"/>
              </a:solidFill>
              <a:ea typeface="+mj-ea"/>
              <a:cs typeface="+mj-cs"/>
            </a:endParaRPr>
          </a:p>
        </p:txBody>
      </p:sp>
    </p:spTree>
    <p:extLst>
      <p:ext uri="{BB962C8B-B14F-4D97-AF65-F5344CB8AC3E}">
        <p14:creationId xmlns:p14="http://schemas.microsoft.com/office/powerpoint/2010/main" val="15233996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D2840-37FF-467D-8732-90675183BBE5}"/>
              </a:ext>
            </a:extLst>
          </p:cNvPr>
          <p:cNvSpPr txBox="1">
            <a:spLocks/>
          </p:cNvSpPr>
          <p:nvPr/>
        </p:nvSpPr>
        <p:spPr>
          <a:xfrm>
            <a:off x="0" y="247135"/>
            <a:ext cx="9144000" cy="914400"/>
          </a:xfrm>
          <a:prstGeom prst="rect">
            <a:avLst/>
          </a:prstGeom>
        </p:spPr>
        <p:txBody>
          <a:bodyPr rtlCol="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rtl="0"/>
            <a:r>
              <a:rPr lang="fr" sz="3600" b="1" dirty="0">
                <a:solidFill>
                  <a:schemeClr val="accent2"/>
                </a:solidFill>
                <a:latin typeface="+mn-lt"/>
              </a:rPr>
              <a:t>Enseignements à retenir : Exercices 2.1 A et B</a:t>
            </a:r>
          </a:p>
        </p:txBody>
      </p:sp>
      <p:sp>
        <p:nvSpPr>
          <p:cNvPr id="3" name="Content Placeholder 2">
            <a:extLst>
              <a:ext uri="{FF2B5EF4-FFF2-40B4-BE49-F238E27FC236}">
                <a16:creationId xmlns:a16="http://schemas.microsoft.com/office/drawing/2014/main" id="{60945BB5-54A7-487D-AA3C-F3B6366501FB}"/>
              </a:ext>
            </a:extLst>
          </p:cNvPr>
          <p:cNvSpPr txBox="1">
            <a:spLocks/>
          </p:cNvSpPr>
          <p:nvPr/>
        </p:nvSpPr>
        <p:spPr>
          <a:xfrm>
            <a:off x="638711" y="1561549"/>
            <a:ext cx="7876638" cy="4525963"/>
          </a:xfrm>
          <a:prstGeom prst="rect">
            <a:avLst/>
          </a:prstGeom>
        </p:spPr>
        <p:txBody>
          <a:bodyPr lIns="91440" tIns="45720" rIns="91440" bIns="45720" rtlCol="0" anchor="t"/>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rtl="0"/>
            <a:r>
              <a:rPr lang="fr" sz="2400" dirty="0"/>
              <a:t>Il est important d’être conscient</a:t>
            </a:r>
            <a:r>
              <a:rPr lang="en-GB" sz="2400" dirty="0">
                <a:effectLst/>
                <a:ea typeface="Times New Roman" panose="02020603050405020304" pitchFamily="18" charset="0"/>
                <a:cs typeface="Times New Roman"/>
              </a:rPr>
              <a:t>·</a:t>
            </a:r>
            <a:r>
              <a:rPr lang="fr" sz="2400" dirty="0"/>
              <a:t>e de ses propres croyances et attitudes, surtout si elles peuvent nuire aux </a:t>
            </a:r>
            <a:r>
              <a:rPr lang="en-GB" sz="2400" dirty="0"/>
              <a:t>survivante</a:t>
            </a:r>
            <a:r>
              <a:rPr lang="fr" sz="2400" dirty="0"/>
              <a:t>s.</a:t>
            </a:r>
          </a:p>
          <a:p>
            <a:pPr rtl="0"/>
            <a:r>
              <a:rPr lang="fr" sz="2400" dirty="0"/>
              <a:t>En ayant conscience de nos croyances négatives, nous sommes mieux à même d’éviter de les communiquer aux </a:t>
            </a:r>
            <a:r>
              <a:rPr lang="en-GB" sz="2400" dirty="0"/>
              <a:t>survivante</a:t>
            </a:r>
            <a:r>
              <a:rPr lang="fr" sz="2400" dirty="0"/>
              <a:t>s de violence.</a:t>
            </a:r>
          </a:p>
          <a:p>
            <a:pPr rtl="0"/>
            <a:r>
              <a:rPr lang="fr" sz="2400" dirty="0"/>
              <a:t>Le changement de mentalité prend du temps, mais il est possible. L’introspection est une pratique saine.</a:t>
            </a:r>
          </a:p>
          <a:p>
            <a:pPr rtl="0"/>
            <a:endParaRPr lang="en-GB" dirty="0"/>
          </a:p>
        </p:txBody>
      </p:sp>
      <p:sp>
        <p:nvSpPr>
          <p:cNvPr id="5" name="Slide Number Placeholder 4">
            <a:extLst>
              <a:ext uri="{FF2B5EF4-FFF2-40B4-BE49-F238E27FC236}">
                <a16:creationId xmlns:a16="http://schemas.microsoft.com/office/drawing/2014/main" id="{7B9181E5-BB30-4936-8AEB-0690B5C9512C}"/>
              </a:ext>
            </a:extLst>
          </p:cNvPr>
          <p:cNvSpPr>
            <a:spLocks noGrp="1"/>
          </p:cNvSpPr>
          <p:nvPr>
            <p:ph type="sldNum" sz="quarter" idx="12"/>
          </p:nvPr>
        </p:nvSpPr>
        <p:spPr/>
        <p:txBody>
          <a:bodyPr rtlCol="0"/>
          <a:lstStyle/>
          <a:p>
            <a:pPr rtl="0"/>
            <a:r>
              <a:rPr lang="en-GB" dirty="0"/>
              <a:t>6</a:t>
            </a:r>
          </a:p>
        </p:txBody>
      </p:sp>
      <p:sp>
        <p:nvSpPr>
          <p:cNvPr id="4" name="Footer Placeholder 4">
            <a:extLst>
              <a:ext uri="{FF2B5EF4-FFF2-40B4-BE49-F238E27FC236}">
                <a16:creationId xmlns:a16="http://schemas.microsoft.com/office/drawing/2014/main" id="{832C8264-2852-B948-7E6F-F4B8E96BBDF7}"/>
              </a:ext>
            </a:extLst>
          </p:cNvPr>
          <p:cNvSpPr txBox="1">
            <a:spLocks/>
          </p:cNvSpPr>
          <p:nvPr/>
        </p:nvSpPr>
        <p:spPr>
          <a:xfrm>
            <a:off x="1655111" y="6087512"/>
            <a:ext cx="6196801" cy="681037"/>
          </a:xfrm>
          <a:prstGeom prst="rect">
            <a:avLst/>
          </a:prstGeom>
        </p:spPr>
        <p:txBody>
          <a:bodyPr vert="horz" lIns="91440" tIns="45720" rIns="91440" bIns="45720" rtlCol="0" anchor="ctr"/>
          <a:lstStyle>
            <a:defPPr rtl="0">
              <a:defRPr lang="fr-FR"/>
            </a:defPPr>
            <a:lvl1pPr marL="0" algn="ctr" defTabSz="457200" rtl="0" eaLnBrk="1" latinLnBrk="0" hangingPunct="1">
              <a:defRPr sz="1100" b="1" kern="1200">
                <a:solidFill>
                  <a:srgbClr val="0366B3"/>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dirty="0"/>
              <a:t>Prise </a:t>
            </a:r>
            <a:r>
              <a:rPr lang="en-GB" dirty="0" err="1"/>
              <a:t>en</a:t>
            </a:r>
            <a:r>
              <a:rPr lang="en-GB" dirty="0"/>
              <a:t> charge des femmes </a:t>
            </a:r>
            <a:r>
              <a:rPr lang="en-GB" dirty="0" err="1"/>
              <a:t>survivantes</a:t>
            </a:r>
            <a:r>
              <a:rPr lang="en-GB" dirty="0"/>
              <a:t> de violence :</a:t>
            </a:r>
          </a:p>
          <a:p>
            <a:r>
              <a:rPr lang="en-GB" dirty="0"/>
              <a:t>Programme de formation de </a:t>
            </a:r>
            <a:r>
              <a:rPr lang="en-GB" dirty="0" err="1"/>
              <a:t>l'OMS</a:t>
            </a:r>
            <a:r>
              <a:rPr lang="en-GB" dirty="0"/>
              <a:t> à </a:t>
            </a:r>
            <a:r>
              <a:rPr lang="en-GB" dirty="0" err="1"/>
              <a:t>l'intention</a:t>
            </a:r>
            <a:r>
              <a:rPr lang="en-GB" dirty="0"/>
              <a:t> des </a:t>
            </a:r>
            <a:r>
              <a:rPr lang="en-GB" dirty="0" err="1"/>
              <a:t>prestataires</a:t>
            </a:r>
            <a:r>
              <a:rPr lang="en-GB" dirty="0"/>
              <a:t> de </a:t>
            </a:r>
            <a:r>
              <a:rPr lang="en-GB" dirty="0" err="1"/>
              <a:t>soins</a:t>
            </a:r>
            <a:r>
              <a:rPr lang="en-GB" dirty="0"/>
              <a:t> de </a:t>
            </a:r>
            <a:r>
              <a:rPr lang="en-GB" dirty="0" err="1"/>
              <a:t>santé</a:t>
            </a:r>
            <a:br>
              <a:rPr lang="en-GB" dirty="0"/>
            </a:br>
            <a:r>
              <a:rPr lang="fr" sz="1100" dirty="0">
                <a:solidFill>
                  <a:srgbClr val="F57D22"/>
                </a:solidFill>
              </a:rPr>
              <a:t>Module 2. Comprendre l’expérience de la femme </a:t>
            </a:r>
            <a:r>
              <a:rPr lang="en-GB" sz="1100" dirty="0">
                <a:solidFill>
                  <a:srgbClr val="F57D22"/>
                </a:solidFill>
              </a:rPr>
              <a:t>survivante</a:t>
            </a:r>
            <a:r>
              <a:rPr lang="fr" sz="1100" dirty="0">
                <a:solidFill>
                  <a:srgbClr val="F57D22"/>
                </a:solidFill>
              </a:rPr>
              <a:t> de violence et comment les valeurs </a:t>
            </a:r>
            <a:br>
              <a:rPr lang="fr" sz="1100" dirty="0">
                <a:solidFill>
                  <a:srgbClr val="F57D22"/>
                </a:solidFill>
              </a:rPr>
            </a:br>
            <a:r>
              <a:rPr lang="fr" sz="1100" dirty="0">
                <a:solidFill>
                  <a:srgbClr val="F57D22"/>
                </a:solidFill>
              </a:rPr>
              <a:t>et les croyances des agents de santé influent sur les soins dispensés</a:t>
            </a:r>
            <a:endParaRPr lang="fr" dirty="0">
              <a:solidFill>
                <a:srgbClr val="F57D22"/>
              </a:solidFill>
              <a:ea typeface="+mj-ea"/>
              <a:cs typeface="+mj-cs"/>
            </a:endParaRPr>
          </a:p>
        </p:txBody>
      </p:sp>
    </p:spTree>
    <p:extLst>
      <p:ext uri="{BB962C8B-B14F-4D97-AF65-F5344CB8AC3E}">
        <p14:creationId xmlns:p14="http://schemas.microsoft.com/office/powerpoint/2010/main" val="41599088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A11B8-1B0C-4FC2-910E-D79D8F227968}"/>
              </a:ext>
            </a:extLst>
          </p:cNvPr>
          <p:cNvSpPr>
            <a:spLocks noGrp="1"/>
          </p:cNvSpPr>
          <p:nvPr>
            <p:ph type="title"/>
          </p:nvPr>
        </p:nvSpPr>
        <p:spPr>
          <a:xfrm>
            <a:off x="628649" y="365126"/>
            <a:ext cx="8351721" cy="1325563"/>
          </a:xfrm>
        </p:spPr>
        <p:txBody>
          <a:bodyPr rtlCol="0">
            <a:normAutofit/>
          </a:bodyPr>
          <a:lstStyle/>
          <a:p>
            <a:pPr rtl="0"/>
            <a:r>
              <a:rPr lang="fr" b="1" dirty="0">
                <a:solidFill>
                  <a:schemeClr val="accent2"/>
                </a:solidFill>
              </a:rPr>
              <a:t>Exercice 2.2 A : </a:t>
            </a:r>
            <a:br>
              <a:rPr lang="en-GB" b="1" dirty="0">
                <a:solidFill>
                  <a:schemeClr val="accent2"/>
                </a:solidFill>
              </a:rPr>
            </a:br>
            <a:r>
              <a:rPr lang="fr" b="1" dirty="0">
                <a:solidFill>
                  <a:schemeClr val="accent2"/>
                </a:solidFill>
              </a:rPr>
              <a:t>Accablée de reproches</a:t>
            </a:r>
          </a:p>
        </p:txBody>
      </p:sp>
      <p:sp>
        <p:nvSpPr>
          <p:cNvPr id="3" name="Content Placeholder 2">
            <a:extLst>
              <a:ext uri="{FF2B5EF4-FFF2-40B4-BE49-F238E27FC236}">
                <a16:creationId xmlns:a16="http://schemas.microsoft.com/office/drawing/2014/main" id="{DA23CD7A-2025-49B8-80F1-F571ACCB27D2}"/>
              </a:ext>
            </a:extLst>
          </p:cNvPr>
          <p:cNvSpPr>
            <a:spLocks noGrp="1"/>
          </p:cNvSpPr>
          <p:nvPr>
            <p:ph idx="1"/>
          </p:nvPr>
        </p:nvSpPr>
        <p:spPr>
          <a:xfrm>
            <a:off x="628650" y="2058318"/>
            <a:ext cx="7886700" cy="3736090"/>
          </a:xfrm>
        </p:spPr>
        <p:txBody>
          <a:bodyPr rtlCol="0">
            <a:normAutofit lnSpcReduction="10000"/>
          </a:bodyPr>
          <a:lstStyle/>
          <a:p>
            <a:pPr marL="0" indent="0" rtl="0">
              <a:buNone/>
            </a:pPr>
            <a:r>
              <a:rPr lang="fr" sz="2400" b="1" dirty="0"/>
              <a:t>Objectifs d’apprentissage de l’exercice</a:t>
            </a:r>
            <a:endParaRPr lang="en-GB" sz="2400" dirty="0"/>
          </a:p>
          <a:p>
            <a:pPr lvl="0" rtl="0">
              <a:lnSpc>
                <a:spcPct val="100000"/>
              </a:lnSpc>
            </a:pPr>
            <a:r>
              <a:rPr lang="fr" sz="2400" dirty="0"/>
              <a:t>Accroître la prise de conscience et l’empathie à l’égard des survivantes de violence qui rencontrent des difficultés lorsqu’elles cherchent à obtenir de l’aide.</a:t>
            </a:r>
          </a:p>
          <a:p>
            <a:pPr lvl="0" rtl="0">
              <a:lnSpc>
                <a:spcPct val="100000"/>
              </a:lnSpc>
            </a:pPr>
            <a:r>
              <a:rPr lang="fr" sz="2400" dirty="0"/>
              <a:t>Montrer comment les normes concernant les relations entre les genres peuvent affecter la capacité des femmes à chercher de l’aide et à accéder aux soins.</a:t>
            </a:r>
          </a:p>
          <a:p>
            <a:pPr rtl="0">
              <a:lnSpc>
                <a:spcPct val="100000"/>
              </a:lnSpc>
            </a:pPr>
            <a:r>
              <a:rPr lang="fr" sz="2400" dirty="0"/>
              <a:t>Encourager la réflexion sur ce que vous pouvez faire en tant que prestataire de soins pour proposer une réponse empreinte d’empathie.</a:t>
            </a:r>
          </a:p>
        </p:txBody>
      </p:sp>
      <p:sp>
        <p:nvSpPr>
          <p:cNvPr id="5" name="Slide Number Placeholder 4">
            <a:extLst>
              <a:ext uri="{FF2B5EF4-FFF2-40B4-BE49-F238E27FC236}">
                <a16:creationId xmlns:a16="http://schemas.microsoft.com/office/drawing/2014/main" id="{0E180892-8A71-43B6-BC91-FB4452A4EEEE}"/>
              </a:ext>
            </a:extLst>
          </p:cNvPr>
          <p:cNvSpPr>
            <a:spLocks noGrp="1"/>
          </p:cNvSpPr>
          <p:nvPr>
            <p:ph type="sldNum" sz="quarter" idx="12"/>
          </p:nvPr>
        </p:nvSpPr>
        <p:spPr/>
        <p:txBody>
          <a:bodyPr rtlCol="0"/>
          <a:lstStyle/>
          <a:p>
            <a:pPr rtl="0"/>
            <a:r>
              <a:rPr lang="en-GB" dirty="0"/>
              <a:t>7</a:t>
            </a:r>
          </a:p>
        </p:txBody>
      </p:sp>
      <p:grpSp>
        <p:nvGrpSpPr>
          <p:cNvPr id="7" name="Group 6">
            <a:extLst>
              <a:ext uri="{FF2B5EF4-FFF2-40B4-BE49-F238E27FC236}">
                <a16:creationId xmlns:a16="http://schemas.microsoft.com/office/drawing/2014/main" id="{3B5EEDE5-211B-9048-AF6C-2BF9A43E0D4A}"/>
              </a:ext>
            </a:extLst>
          </p:cNvPr>
          <p:cNvGrpSpPr/>
          <p:nvPr/>
        </p:nvGrpSpPr>
        <p:grpSpPr>
          <a:xfrm>
            <a:off x="98913" y="-107697"/>
            <a:ext cx="2270058" cy="2261546"/>
            <a:chOff x="137414" y="-102867"/>
            <a:chExt cx="2270058" cy="2261546"/>
          </a:xfrm>
        </p:grpSpPr>
        <p:sp>
          <p:nvSpPr>
            <p:cNvPr id="8" name="Explosion 2 7">
              <a:extLst>
                <a:ext uri="{FF2B5EF4-FFF2-40B4-BE49-F238E27FC236}">
                  <a16:creationId xmlns:a16="http://schemas.microsoft.com/office/drawing/2014/main" id="{71CF8152-F08E-D24E-92D9-66BD711D391D}"/>
                </a:ext>
              </a:extLst>
            </p:cNvPr>
            <p:cNvSpPr/>
            <p:nvPr/>
          </p:nvSpPr>
          <p:spPr>
            <a:xfrm rot="991730">
              <a:off x="137414" y="-102867"/>
              <a:ext cx="2270058" cy="2261546"/>
            </a:xfrm>
            <a:prstGeom prst="irregularSeal2">
              <a:avLst/>
            </a:prstGeom>
            <a:solidFill>
              <a:schemeClr val="accent4"/>
            </a:solidFill>
            <a:ln w="381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9" name="TextBox 8">
              <a:extLst>
                <a:ext uri="{FF2B5EF4-FFF2-40B4-BE49-F238E27FC236}">
                  <a16:creationId xmlns:a16="http://schemas.microsoft.com/office/drawing/2014/main" id="{EB44B563-27BC-7348-A1B5-9A2F15FA590F}"/>
                </a:ext>
              </a:extLst>
            </p:cNvPr>
            <p:cNvSpPr txBox="1"/>
            <p:nvPr/>
          </p:nvSpPr>
          <p:spPr>
            <a:xfrm rot="20125483">
              <a:off x="426005" y="687876"/>
              <a:ext cx="1692875" cy="646331"/>
            </a:xfrm>
            <a:prstGeom prst="rect">
              <a:avLst/>
            </a:prstGeom>
            <a:noFill/>
          </p:spPr>
          <p:txBody>
            <a:bodyPr wrap="square" rtlCol="0">
              <a:spAutoFit/>
            </a:bodyPr>
            <a:lstStyle/>
            <a:p>
              <a:pPr rtl="0"/>
              <a:r>
                <a:rPr lang="fr" b="1" dirty="0"/>
                <a:t>Choisir 2.2.A</a:t>
              </a:r>
            </a:p>
            <a:p>
              <a:pPr algn="ctr" rtl="0"/>
              <a:r>
                <a:rPr lang="fr" b="1" dirty="0"/>
                <a:t>ou 2.2B !</a:t>
              </a:r>
            </a:p>
          </p:txBody>
        </p:sp>
      </p:grpSp>
      <p:sp>
        <p:nvSpPr>
          <p:cNvPr id="4" name="Footer Placeholder 4">
            <a:extLst>
              <a:ext uri="{FF2B5EF4-FFF2-40B4-BE49-F238E27FC236}">
                <a16:creationId xmlns:a16="http://schemas.microsoft.com/office/drawing/2014/main" id="{4D44C508-DF23-AB52-6B77-87EDF1789F91}"/>
              </a:ext>
            </a:extLst>
          </p:cNvPr>
          <p:cNvSpPr txBox="1">
            <a:spLocks/>
          </p:cNvSpPr>
          <p:nvPr/>
        </p:nvSpPr>
        <p:spPr>
          <a:xfrm>
            <a:off x="1655111" y="6087512"/>
            <a:ext cx="6196801" cy="681037"/>
          </a:xfrm>
          <a:prstGeom prst="rect">
            <a:avLst/>
          </a:prstGeom>
        </p:spPr>
        <p:txBody>
          <a:bodyPr vert="horz" lIns="91440" tIns="45720" rIns="91440" bIns="45720" rtlCol="0" anchor="ctr"/>
          <a:lstStyle>
            <a:defPPr rtl="0">
              <a:defRPr lang="fr-FR"/>
            </a:defPPr>
            <a:lvl1pPr marL="0" algn="ctr" defTabSz="457200" rtl="0" eaLnBrk="1" latinLnBrk="0" hangingPunct="1">
              <a:defRPr sz="1100" b="1" kern="1200">
                <a:solidFill>
                  <a:srgbClr val="0366B3"/>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dirty="0"/>
              <a:t>Prise </a:t>
            </a:r>
            <a:r>
              <a:rPr lang="en-GB" dirty="0" err="1"/>
              <a:t>en</a:t>
            </a:r>
            <a:r>
              <a:rPr lang="en-GB" dirty="0"/>
              <a:t> charge des femmes </a:t>
            </a:r>
            <a:r>
              <a:rPr lang="en-GB" dirty="0" err="1"/>
              <a:t>survivantes</a:t>
            </a:r>
            <a:r>
              <a:rPr lang="en-GB" dirty="0"/>
              <a:t> de violence :</a:t>
            </a:r>
          </a:p>
          <a:p>
            <a:r>
              <a:rPr lang="en-GB" dirty="0"/>
              <a:t>Programme de formation de </a:t>
            </a:r>
            <a:r>
              <a:rPr lang="en-GB" dirty="0" err="1"/>
              <a:t>l'OMS</a:t>
            </a:r>
            <a:r>
              <a:rPr lang="en-GB" dirty="0"/>
              <a:t> à </a:t>
            </a:r>
            <a:r>
              <a:rPr lang="en-GB" dirty="0" err="1"/>
              <a:t>l'intention</a:t>
            </a:r>
            <a:r>
              <a:rPr lang="en-GB" dirty="0"/>
              <a:t> des </a:t>
            </a:r>
            <a:r>
              <a:rPr lang="en-GB" dirty="0" err="1"/>
              <a:t>prestataires</a:t>
            </a:r>
            <a:r>
              <a:rPr lang="en-GB" dirty="0"/>
              <a:t> de </a:t>
            </a:r>
            <a:r>
              <a:rPr lang="en-GB" dirty="0" err="1"/>
              <a:t>soins</a:t>
            </a:r>
            <a:r>
              <a:rPr lang="en-GB" dirty="0"/>
              <a:t> de </a:t>
            </a:r>
            <a:r>
              <a:rPr lang="en-GB" dirty="0" err="1"/>
              <a:t>santé</a:t>
            </a:r>
            <a:br>
              <a:rPr lang="en-GB" dirty="0"/>
            </a:br>
            <a:r>
              <a:rPr lang="fr" sz="1100" dirty="0">
                <a:solidFill>
                  <a:srgbClr val="F57D22"/>
                </a:solidFill>
              </a:rPr>
              <a:t>Module 2. Comprendre l’expérience de la femme </a:t>
            </a:r>
            <a:r>
              <a:rPr lang="en-GB" sz="1100" dirty="0">
                <a:solidFill>
                  <a:srgbClr val="F57D22"/>
                </a:solidFill>
              </a:rPr>
              <a:t>survivante</a:t>
            </a:r>
            <a:r>
              <a:rPr lang="fr" sz="1100" dirty="0">
                <a:solidFill>
                  <a:srgbClr val="F57D22"/>
                </a:solidFill>
              </a:rPr>
              <a:t> de violence et comment les valeurs </a:t>
            </a:r>
            <a:br>
              <a:rPr lang="fr" sz="1100" dirty="0">
                <a:solidFill>
                  <a:srgbClr val="F57D22"/>
                </a:solidFill>
              </a:rPr>
            </a:br>
            <a:r>
              <a:rPr lang="fr" sz="1100" dirty="0">
                <a:solidFill>
                  <a:srgbClr val="F57D22"/>
                </a:solidFill>
              </a:rPr>
              <a:t>et les croyances des agents de santé influent sur les soins dispensés</a:t>
            </a:r>
            <a:endParaRPr lang="fr" dirty="0">
              <a:solidFill>
                <a:srgbClr val="F57D22"/>
              </a:solidFill>
              <a:ea typeface="+mj-ea"/>
              <a:cs typeface="+mj-cs"/>
            </a:endParaRPr>
          </a:p>
        </p:txBody>
      </p:sp>
    </p:spTree>
    <p:extLst>
      <p:ext uri="{BB962C8B-B14F-4D97-AF65-F5344CB8AC3E}">
        <p14:creationId xmlns:p14="http://schemas.microsoft.com/office/powerpoint/2010/main" val="31425197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A11B8-1B0C-4FC2-910E-D79D8F227968}"/>
              </a:ext>
            </a:extLst>
          </p:cNvPr>
          <p:cNvSpPr>
            <a:spLocks noGrp="1"/>
          </p:cNvSpPr>
          <p:nvPr>
            <p:ph type="title"/>
          </p:nvPr>
        </p:nvSpPr>
        <p:spPr/>
        <p:txBody>
          <a:bodyPr rtlCol="0">
            <a:normAutofit/>
          </a:bodyPr>
          <a:lstStyle/>
          <a:p>
            <a:pPr rtl="0"/>
            <a:r>
              <a:rPr lang="fr" b="1">
                <a:solidFill>
                  <a:schemeClr val="accent2"/>
                </a:solidFill>
              </a:rPr>
              <a:t>Exercice 2.2 A : </a:t>
            </a:r>
            <a:br>
              <a:rPr lang="en-US" b="1">
                <a:solidFill>
                  <a:schemeClr val="accent2"/>
                </a:solidFill>
              </a:rPr>
            </a:br>
            <a:r>
              <a:rPr lang="fr" b="1">
                <a:solidFill>
                  <a:schemeClr val="accent2"/>
                </a:solidFill>
              </a:rPr>
              <a:t>Accablée de reproches</a:t>
            </a:r>
          </a:p>
        </p:txBody>
      </p:sp>
      <p:sp>
        <p:nvSpPr>
          <p:cNvPr id="3" name="Content Placeholder 2">
            <a:extLst>
              <a:ext uri="{FF2B5EF4-FFF2-40B4-BE49-F238E27FC236}">
                <a16:creationId xmlns:a16="http://schemas.microsoft.com/office/drawing/2014/main" id="{DA23CD7A-2025-49B8-80F1-F571ACCB27D2}"/>
              </a:ext>
            </a:extLst>
          </p:cNvPr>
          <p:cNvSpPr>
            <a:spLocks noGrp="1"/>
          </p:cNvSpPr>
          <p:nvPr>
            <p:ph idx="1"/>
          </p:nvPr>
        </p:nvSpPr>
        <p:spPr>
          <a:xfrm>
            <a:off x="628649" y="2005013"/>
            <a:ext cx="7886700" cy="3288882"/>
          </a:xfrm>
        </p:spPr>
        <p:txBody>
          <a:bodyPr rtlCol="0">
            <a:normAutofit/>
          </a:bodyPr>
          <a:lstStyle/>
          <a:p>
            <a:pPr rtl="0"/>
            <a:r>
              <a:rPr lang="fr" sz="2400" dirty="0"/>
              <a:t>Cet exercice nécessite la participation de 12 personnes.</a:t>
            </a:r>
          </a:p>
          <a:p>
            <a:pPr rtl="0"/>
            <a:r>
              <a:rPr lang="fr" sz="2400" dirty="0"/>
              <a:t>Une personne jouera le rôle de « Maya », une survivante de violence (choisissez un nom qui correspond à votre environnement).</a:t>
            </a:r>
          </a:p>
          <a:p>
            <a:pPr rtl="0"/>
            <a:r>
              <a:rPr lang="fr" sz="2400" dirty="0"/>
              <a:t>Les autres joueront le rôle des personnes à qui Maya demande de l’aide.</a:t>
            </a:r>
          </a:p>
          <a:p>
            <a:pPr rtl="0"/>
            <a:r>
              <a:rPr lang="fr" sz="2400" dirty="0"/>
              <a:t>Nous verrons comment chacune d’entre elles répond à Maya.</a:t>
            </a:r>
          </a:p>
        </p:txBody>
      </p:sp>
      <p:sp>
        <p:nvSpPr>
          <p:cNvPr id="5" name="Slide Number Placeholder 4">
            <a:extLst>
              <a:ext uri="{FF2B5EF4-FFF2-40B4-BE49-F238E27FC236}">
                <a16:creationId xmlns:a16="http://schemas.microsoft.com/office/drawing/2014/main" id="{0E180892-8A71-43B6-BC91-FB4452A4EEEE}"/>
              </a:ext>
            </a:extLst>
          </p:cNvPr>
          <p:cNvSpPr>
            <a:spLocks noGrp="1"/>
          </p:cNvSpPr>
          <p:nvPr>
            <p:ph type="sldNum" sz="quarter" idx="12"/>
          </p:nvPr>
        </p:nvSpPr>
        <p:spPr/>
        <p:txBody>
          <a:bodyPr rtlCol="0"/>
          <a:lstStyle/>
          <a:p>
            <a:pPr rtl="0"/>
            <a:r>
              <a:rPr lang="en-US" dirty="0"/>
              <a:t>8</a:t>
            </a:r>
          </a:p>
        </p:txBody>
      </p:sp>
      <p:sp>
        <p:nvSpPr>
          <p:cNvPr id="4" name="Footer Placeholder 4">
            <a:extLst>
              <a:ext uri="{FF2B5EF4-FFF2-40B4-BE49-F238E27FC236}">
                <a16:creationId xmlns:a16="http://schemas.microsoft.com/office/drawing/2014/main" id="{9ABAC41A-DCF3-4102-EC25-B61E01FEC95F}"/>
              </a:ext>
            </a:extLst>
          </p:cNvPr>
          <p:cNvSpPr txBox="1">
            <a:spLocks/>
          </p:cNvSpPr>
          <p:nvPr/>
        </p:nvSpPr>
        <p:spPr>
          <a:xfrm>
            <a:off x="1655111" y="6087512"/>
            <a:ext cx="6196801" cy="681037"/>
          </a:xfrm>
          <a:prstGeom prst="rect">
            <a:avLst/>
          </a:prstGeom>
        </p:spPr>
        <p:txBody>
          <a:bodyPr vert="horz" lIns="91440" tIns="45720" rIns="91440" bIns="45720" rtlCol="0" anchor="ctr"/>
          <a:lstStyle>
            <a:defPPr rtl="0">
              <a:defRPr lang="fr-FR"/>
            </a:defPPr>
            <a:lvl1pPr marL="0" algn="ctr" defTabSz="457200" rtl="0" eaLnBrk="1" latinLnBrk="0" hangingPunct="1">
              <a:defRPr sz="1100" b="1" kern="1200">
                <a:solidFill>
                  <a:srgbClr val="0366B3"/>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dirty="0"/>
              <a:t>Prise </a:t>
            </a:r>
            <a:r>
              <a:rPr lang="en-GB" dirty="0" err="1"/>
              <a:t>en</a:t>
            </a:r>
            <a:r>
              <a:rPr lang="en-GB" dirty="0"/>
              <a:t> charge des femmes </a:t>
            </a:r>
            <a:r>
              <a:rPr lang="en-GB" dirty="0" err="1"/>
              <a:t>survivantes</a:t>
            </a:r>
            <a:r>
              <a:rPr lang="en-GB" dirty="0"/>
              <a:t> de violence :</a:t>
            </a:r>
          </a:p>
          <a:p>
            <a:r>
              <a:rPr lang="en-GB" dirty="0"/>
              <a:t>Programme de formation de </a:t>
            </a:r>
            <a:r>
              <a:rPr lang="en-GB" dirty="0" err="1"/>
              <a:t>l'OMS</a:t>
            </a:r>
            <a:r>
              <a:rPr lang="en-GB" dirty="0"/>
              <a:t> à </a:t>
            </a:r>
            <a:r>
              <a:rPr lang="en-GB" dirty="0" err="1"/>
              <a:t>l'intention</a:t>
            </a:r>
            <a:r>
              <a:rPr lang="en-GB" dirty="0"/>
              <a:t> des </a:t>
            </a:r>
            <a:r>
              <a:rPr lang="en-GB" dirty="0" err="1"/>
              <a:t>prestataires</a:t>
            </a:r>
            <a:r>
              <a:rPr lang="en-GB" dirty="0"/>
              <a:t> de </a:t>
            </a:r>
            <a:r>
              <a:rPr lang="en-GB" dirty="0" err="1"/>
              <a:t>soins</a:t>
            </a:r>
            <a:r>
              <a:rPr lang="en-GB" dirty="0"/>
              <a:t> de </a:t>
            </a:r>
            <a:r>
              <a:rPr lang="en-GB" dirty="0" err="1"/>
              <a:t>santé</a:t>
            </a:r>
            <a:br>
              <a:rPr lang="en-GB" dirty="0"/>
            </a:br>
            <a:r>
              <a:rPr lang="fr" sz="1100" dirty="0">
                <a:solidFill>
                  <a:srgbClr val="F57D22"/>
                </a:solidFill>
              </a:rPr>
              <a:t>Module 2. Comprendre l’expérience de la femme </a:t>
            </a:r>
            <a:r>
              <a:rPr lang="en-GB" sz="1100" dirty="0">
                <a:solidFill>
                  <a:srgbClr val="F57D22"/>
                </a:solidFill>
              </a:rPr>
              <a:t>survivante</a:t>
            </a:r>
            <a:r>
              <a:rPr lang="fr" sz="1100" dirty="0">
                <a:solidFill>
                  <a:srgbClr val="F57D22"/>
                </a:solidFill>
              </a:rPr>
              <a:t> de violence et comment les valeurs </a:t>
            </a:r>
            <a:br>
              <a:rPr lang="fr" sz="1100" dirty="0">
                <a:solidFill>
                  <a:srgbClr val="F57D22"/>
                </a:solidFill>
              </a:rPr>
            </a:br>
            <a:r>
              <a:rPr lang="fr" sz="1100" dirty="0">
                <a:solidFill>
                  <a:srgbClr val="F57D22"/>
                </a:solidFill>
              </a:rPr>
              <a:t>et les croyances des agents de santé influent sur les soins dispensés</a:t>
            </a:r>
            <a:endParaRPr lang="fr" dirty="0">
              <a:solidFill>
                <a:srgbClr val="F57D22"/>
              </a:solidFill>
              <a:ea typeface="+mj-ea"/>
              <a:cs typeface="+mj-cs"/>
            </a:endParaRPr>
          </a:p>
        </p:txBody>
      </p:sp>
    </p:spTree>
    <p:extLst>
      <p:ext uri="{BB962C8B-B14F-4D97-AF65-F5344CB8AC3E}">
        <p14:creationId xmlns:p14="http://schemas.microsoft.com/office/powerpoint/2010/main" val="12153987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7F5F784-FDCA-4D51-8D4D-C0D89F02BA81}"/>
              </a:ext>
            </a:extLst>
          </p:cNvPr>
          <p:cNvSpPr>
            <a:spLocks noGrp="1"/>
          </p:cNvSpPr>
          <p:nvPr>
            <p:ph type="sldNum" sz="quarter" idx="12"/>
          </p:nvPr>
        </p:nvSpPr>
        <p:spPr/>
        <p:txBody>
          <a:bodyPr rtlCol="0"/>
          <a:lstStyle/>
          <a:p>
            <a:pPr rtl="0"/>
            <a:r>
              <a:rPr lang="en-GB" dirty="0"/>
              <a:t>9</a:t>
            </a:r>
          </a:p>
        </p:txBody>
      </p:sp>
      <p:sp>
        <p:nvSpPr>
          <p:cNvPr id="6" name="Content Placeholder 2">
            <a:extLst>
              <a:ext uri="{FF2B5EF4-FFF2-40B4-BE49-F238E27FC236}">
                <a16:creationId xmlns:a16="http://schemas.microsoft.com/office/drawing/2014/main" id="{9AC9C170-34BD-4240-AE34-213BD1765C76}"/>
              </a:ext>
            </a:extLst>
          </p:cNvPr>
          <p:cNvSpPr txBox="1">
            <a:spLocks/>
          </p:cNvSpPr>
          <p:nvPr/>
        </p:nvSpPr>
        <p:spPr>
          <a:xfrm>
            <a:off x="467901" y="1093813"/>
            <a:ext cx="7384011" cy="4956119"/>
          </a:xfrm>
          <a:prstGeom prst="rect">
            <a:avLst/>
          </a:prstGeom>
        </p:spPr>
        <p:txBody>
          <a:bodyPr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rtl="0">
              <a:buFont typeface="Arial" panose="020B0604020202020204" pitchFamily="34" charset="0"/>
              <a:buNone/>
            </a:pPr>
            <a:endParaRPr lang="fr" sz="2200" b="1" dirty="0"/>
          </a:p>
          <a:p>
            <a:pPr marL="0" indent="0" rtl="0">
              <a:buFont typeface="Arial" panose="020B0604020202020204" pitchFamily="34" charset="0"/>
              <a:buNone/>
            </a:pPr>
            <a:r>
              <a:rPr lang="fr" sz="2200" b="1" dirty="0"/>
              <a:t>Objectifs d’apprentissage de l’exercice</a:t>
            </a:r>
            <a:endParaRPr lang="en-GB" sz="2200" dirty="0"/>
          </a:p>
          <a:p>
            <a:pPr rtl="0"/>
            <a:r>
              <a:rPr lang="fr" sz="2200" dirty="0"/>
              <a:t>Améliorer la prise de conscience et l’empathie envers </a:t>
            </a:r>
            <a:br>
              <a:rPr lang="fr" sz="2200" dirty="0"/>
            </a:br>
            <a:r>
              <a:rPr lang="fr" sz="2200" dirty="0"/>
              <a:t>les  survivantes de violence qui rencontrent des difficultés  lorsqu’elles cherchent à obtenir de l’aide.</a:t>
            </a:r>
          </a:p>
          <a:p>
            <a:pPr rtl="0"/>
            <a:r>
              <a:rPr lang="fr" sz="2200" dirty="0"/>
              <a:t>Montrer comment les normes et les comportements relatifs aux relations entre les genres peuvent affecter la capacité des femmes à demander de l’aide et à avoir accès aux soins.</a:t>
            </a:r>
          </a:p>
          <a:p>
            <a:pPr rtl="0"/>
            <a:r>
              <a:rPr lang="fr" sz="2200" dirty="0"/>
              <a:t>Encourager la réflexion sur ce que vous pouvez faire en tant que prestataire de soins pour offrir une réponse empreinte d’empathie aux survivantes de violence.</a:t>
            </a:r>
          </a:p>
        </p:txBody>
      </p:sp>
      <p:pic>
        <p:nvPicPr>
          <p:cNvPr id="4" name="Graphic 3" descr="Shoe footprints">
            <a:extLst>
              <a:ext uri="{FF2B5EF4-FFF2-40B4-BE49-F238E27FC236}">
                <a16:creationId xmlns:a16="http://schemas.microsoft.com/office/drawing/2014/main" id="{AA818D7E-8809-924E-96C8-888230775A8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400000">
            <a:off x="1841111" y="5069762"/>
            <a:ext cx="1150372" cy="1012195"/>
          </a:xfrm>
          <a:prstGeom prst="rect">
            <a:avLst/>
          </a:prstGeom>
        </p:spPr>
      </p:pic>
      <p:pic>
        <p:nvPicPr>
          <p:cNvPr id="8" name="Graphic 7" descr="Shoe footprints">
            <a:extLst>
              <a:ext uri="{FF2B5EF4-FFF2-40B4-BE49-F238E27FC236}">
                <a16:creationId xmlns:a16="http://schemas.microsoft.com/office/drawing/2014/main" id="{9500801B-5B06-E640-BCFC-E015BB5326D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5400000">
            <a:off x="2965575" y="5069761"/>
            <a:ext cx="1150372" cy="1012195"/>
          </a:xfrm>
          <a:prstGeom prst="rect">
            <a:avLst/>
          </a:prstGeom>
        </p:spPr>
      </p:pic>
      <p:pic>
        <p:nvPicPr>
          <p:cNvPr id="9" name="Graphic 8" descr="Shoe footprints">
            <a:extLst>
              <a:ext uri="{FF2B5EF4-FFF2-40B4-BE49-F238E27FC236}">
                <a16:creationId xmlns:a16="http://schemas.microsoft.com/office/drawing/2014/main" id="{EC6F9517-0EB8-AC45-8D7A-54EBD225306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5400000">
            <a:off x="4134489" y="5114210"/>
            <a:ext cx="1061474" cy="1012195"/>
          </a:xfrm>
          <a:prstGeom prst="rect">
            <a:avLst/>
          </a:prstGeom>
        </p:spPr>
      </p:pic>
      <p:pic>
        <p:nvPicPr>
          <p:cNvPr id="10" name="Graphic 9" descr="Shoe footprints">
            <a:extLst>
              <a:ext uri="{FF2B5EF4-FFF2-40B4-BE49-F238E27FC236}">
                <a16:creationId xmlns:a16="http://schemas.microsoft.com/office/drawing/2014/main" id="{62E54B20-8263-B346-8F72-5A9CC94FD26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rot="5400000">
            <a:off x="5214506" y="5069762"/>
            <a:ext cx="1150370" cy="1012195"/>
          </a:xfrm>
          <a:prstGeom prst="rect">
            <a:avLst/>
          </a:prstGeom>
        </p:spPr>
      </p:pic>
      <p:pic>
        <p:nvPicPr>
          <p:cNvPr id="11" name="Graphic 10" descr="Shoe footprints">
            <a:extLst>
              <a:ext uri="{FF2B5EF4-FFF2-40B4-BE49-F238E27FC236}">
                <a16:creationId xmlns:a16="http://schemas.microsoft.com/office/drawing/2014/main" id="{CB14B950-5A72-1143-9796-36431B90F68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rot="5400000">
            <a:off x="6311586" y="5017665"/>
            <a:ext cx="1254565" cy="1012197"/>
          </a:xfrm>
          <a:prstGeom prst="rect">
            <a:avLst/>
          </a:prstGeom>
        </p:spPr>
      </p:pic>
      <p:pic>
        <p:nvPicPr>
          <p:cNvPr id="12" name="Graphic 11" descr="Shoe footprints">
            <a:extLst>
              <a:ext uri="{FF2B5EF4-FFF2-40B4-BE49-F238E27FC236}">
                <a16:creationId xmlns:a16="http://schemas.microsoft.com/office/drawing/2014/main" id="{0BA49B7A-3AAF-E347-A2EF-00DD617B5A10}"/>
              </a:ext>
            </a:extLst>
          </p:cNvPr>
          <p:cNvPicPr>
            <a:picLocks noChangeAspect="1"/>
          </p:cNvPicPr>
          <p:nvPr/>
        </p:nvPicPr>
        <p:blipFill rotWithShape="1">
          <a:blip r:embed="rId13">
            <a:extLst>
              <a:ext uri="{96DAC541-7B7A-43D3-8B79-37D633B846F1}">
                <asvg:svgBlip xmlns:asvg="http://schemas.microsoft.com/office/drawing/2016/SVG/main" r:embed="rId14"/>
              </a:ext>
            </a:extLst>
          </a:blip>
          <a:srcRect l="51576"/>
          <a:stretch/>
        </p:blipFill>
        <p:spPr>
          <a:xfrm rot="5400000">
            <a:off x="7745801" y="5068388"/>
            <a:ext cx="522894" cy="1012195"/>
          </a:xfrm>
          <a:prstGeom prst="rect">
            <a:avLst/>
          </a:prstGeom>
        </p:spPr>
      </p:pic>
      <p:pic>
        <p:nvPicPr>
          <p:cNvPr id="13" name="Graphic 12" descr="Shoe footprints">
            <a:extLst>
              <a:ext uri="{FF2B5EF4-FFF2-40B4-BE49-F238E27FC236}">
                <a16:creationId xmlns:a16="http://schemas.microsoft.com/office/drawing/2014/main" id="{E461D4DA-97C5-7F47-9549-BD0177137F0B}"/>
              </a:ext>
            </a:extLst>
          </p:cNvPr>
          <p:cNvPicPr>
            <a:picLocks noChangeAspect="1"/>
          </p:cNvPicPr>
          <p:nvPr/>
        </p:nvPicPr>
        <p:blipFill rotWithShape="1">
          <a:blip r:embed="rId15">
            <a:extLst>
              <a:ext uri="{96DAC541-7B7A-43D3-8B79-37D633B846F1}">
                <asvg:svgBlip xmlns:asvg="http://schemas.microsoft.com/office/drawing/2016/SVG/main" r:embed="rId16"/>
              </a:ext>
            </a:extLst>
          </a:blip>
          <a:srcRect r="45499"/>
          <a:stretch/>
        </p:blipFill>
        <p:spPr>
          <a:xfrm rot="5400000">
            <a:off x="930963" y="4940922"/>
            <a:ext cx="777822" cy="1012195"/>
          </a:xfrm>
          <a:prstGeom prst="rect">
            <a:avLst/>
          </a:prstGeom>
        </p:spPr>
      </p:pic>
      <p:grpSp>
        <p:nvGrpSpPr>
          <p:cNvPr id="14" name="Group 13">
            <a:extLst>
              <a:ext uri="{FF2B5EF4-FFF2-40B4-BE49-F238E27FC236}">
                <a16:creationId xmlns:a16="http://schemas.microsoft.com/office/drawing/2014/main" id="{98A52121-B1C7-C44B-82E5-DA69875C6CB5}"/>
              </a:ext>
            </a:extLst>
          </p:cNvPr>
          <p:cNvGrpSpPr/>
          <p:nvPr/>
        </p:nvGrpSpPr>
        <p:grpSpPr>
          <a:xfrm rot="1518923">
            <a:off x="7278143" y="601994"/>
            <a:ext cx="1730556" cy="1975533"/>
            <a:chOff x="-183936" y="-533753"/>
            <a:chExt cx="2270058" cy="2261546"/>
          </a:xfrm>
        </p:grpSpPr>
        <p:sp>
          <p:nvSpPr>
            <p:cNvPr id="15" name="Explosion 2 14">
              <a:extLst>
                <a:ext uri="{FF2B5EF4-FFF2-40B4-BE49-F238E27FC236}">
                  <a16:creationId xmlns:a16="http://schemas.microsoft.com/office/drawing/2014/main" id="{928F6420-8EFA-054C-B4A7-D74E00DB3D54}"/>
                </a:ext>
              </a:extLst>
            </p:cNvPr>
            <p:cNvSpPr/>
            <p:nvPr/>
          </p:nvSpPr>
          <p:spPr>
            <a:xfrm rot="991730">
              <a:off x="-183936" y="-533753"/>
              <a:ext cx="2270058" cy="2261546"/>
            </a:xfrm>
            <a:prstGeom prst="irregularSeal2">
              <a:avLst/>
            </a:prstGeom>
            <a:solidFill>
              <a:schemeClr val="accent4"/>
            </a:solidFill>
            <a:ln w="381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6" name="TextBox 15">
              <a:extLst>
                <a:ext uri="{FF2B5EF4-FFF2-40B4-BE49-F238E27FC236}">
                  <a16:creationId xmlns:a16="http://schemas.microsoft.com/office/drawing/2014/main" id="{B6C30961-922D-364D-AFAC-253B62739C5E}"/>
                </a:ext>
              </a:extLst>
            </p:cNvPr>
            <p:cNvSpPr txBox="1"/>
            <p:nvPr/>
          </p:nvSpPr>
          <p:spPr>
            <a:xfrm rot="20125483">
              <a:off x="111358" y="313516"/>
              <a:ext cx="1692875" cy="669437"/>
            </a:xfrm>
            <a:prstGeom prst="rect">
              <a:avLst/>
            </a:prstGeom>
            <a:noFill/>
          </p:spPr>
          <p:txBody>
            <a:bodyPr wrap="square" rtlCol="0">
              <a:spAutoFit/>
            </a:bodyPr>
            <a:lstStyle/>
            <a:p>
              <a:pPr algn="ctr" rtl="0"/>
              <a:r>
                <a:rPr lang="fr" sz="1600" b="1" dirty="0"/>
                <a:t>Choisir 2.2.A ou 2.2B !</a:t>
              </a:r>
            </a:p>
          </p:txBody>
        </p:sp>
      </p:grpSp>
      <p:sp>
        <p:nvSpPr>
          <p:cNvPr id="3" name="Footer Placeholder 4">
            <a:extLst>
              <a:ext uri="{FF2B5EF4-FFF2-40B4-BE49-F238E27FC236}">
                <a16:creationId xmlns:a16="http://schemas.microsoft.com/office/drawing/2014/main" id="{FE3B9FC9-4F85-1F50-FE72-343A6D438F33}"/>
              </a:ext>
            </a:extLst>
          </p:cNvPr>
          <p:cNvSpPr txBox="1">
            <a:spLocks/>
          </p:cNvSpPr>
          <p:nvPr/>
        </p:nvSpPr>
        <p:spPr>
          <a:xfrm>
            <a:off x="1655111" y="6087512"/>
            <a:ext cx="6196801" cy="681037"/>
          </a:xfrm>
          <a:prstGeom prst="rect">
            <a:avLst/>
          </a:prstGeom>
        </p:spPr>
        <p:txBody>
          <a:bodyPr vert="horz" lIns="91440" tIns="45720" rIns="91440" bIns="45720" rtlCol="0" anchor="ctr"/>
          <a:lstStyle>
            <a:defPPr rtl="0">
              <a:defRPr lang="fr-FR"/>
            </a:defPPr>
            <a:lvl1pPr marL="0" algn="ctr" defTabSz="457200" rtl="0" eaLnBrk="1" latinLnBrk="0" hangingPunct="1">
              <a:defRPr sz="1100" b="1" kern="1200">
                <a:solidFill>
                  <a:srgbClr val="0366B3"/>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dirty="0"/>
              <a:t>Prise </a:t>
            </a:r>
            <a:r>
              <a:rPr lang="en-GB" dirty="0" err="1"/>
              <a:t>en</a:t>
            </a:r>
            <a:r>
              <a:rPr lang="en-GB" dirty="0"/>
              <a:t> charge des femmes </a:t>
            </a:r>
            <a:r>
              <a:rPr lang="en-GB" dirty="0" err="1"/>
              <a:t>survivantes</a:t>
            </a:r>
            <a:r>
              <a:rPr lang="en-GB" dirty="0"/>
              <a:t> de violence :</a:t>
            </a:r>
          </a:p>
          <a:p>
            <a:r>
              <a:rPr lang="en-GB" dirty="0"/>
              <a:t>Programme de formation de </a:t>
            </a:r>
            <a:r>
              <a:rPr lang="en-GB" dirty="0" err="1"/>
              <a:t>l'OMS</a:t>
            </a:r>
            <a:r>
              <a:rPr lang="en-GB" dirty="0"/>
              <a:t> à </a:t>
            </a:r>
            <a:r>
              <a:rPr lang="en-GB" dirty="0" err="1"/>
              <a:t>l'intention</a:t>
            </a:r>
            <a:r>
              <a:rPr lang="en-GB" dirty="0"/>
              <a:t> des </a:t>
            </a:r>
            <a:r>
              <a:rPr lang="en-GB" dirty="0" err="1"/>
              <a:t>prestataires</a:t>
            </a:r>
            <a:r>
              <a:rPr lang="en-GB" dirty="0"/>
              <a:t> de </a:t>
            </a:r>
            <a:r>
              <a:rPr lang="en-GB" dirty="0" err="1"/>
              <a:t>soins</a:t>
            </a:r>
            <a:r>
              <a:rPr lang="en-GB" dirty="0"/>
              <a:t> de </a:t>
            </a:r>
            <a:r>
              <a:rPr lang="en-GB" dirty="0" err="1"/>
              <a:t>santé</a:t>
            </a:r>
            <a:br>
              <a:rPr lang="en-GB" dirty="0"/>
            </a:br>
            <a:r>
              <a:rPr lang="fr" sz="1100" dirty="0">
                <a:solidFill>
                  <a:srgbClr val="F57D22"/>
                </a:solidFill>
              </a:rPr>
              <a:t>Module 2. Comprendre l’expérience de la femme </a:t>
            </a:r>
            <a:r>
              <a:rPr lang="en-GB" sz="1100" dirty="0">
                <a:solidFill>
                  <a:srgbClr val="F57D22"/>
                </a:solidFill>
              </a:rPr>
              <a:t>survivante</a:t>
            </a:r>
            <a:r>
              <a:rPr lang="fr" sz="1100" dirty="0">
                <a:solidFill>
                  <a:srgbClr val="F57D22"/>
                </a:solidFill>
              </a:rPr>
              <a:t> de violence et comment les valeurs </a:t>
            </a:r>
            <a:br>
              <a:rPr lang="fr" sz="1100" dirty="0">
                <a:solidFill>
                  <a:srgbClr val="F57D22"/>
                </a:solidFill>
              </a:rPr>
            </a:br>
            <a:r>
              <a:rPr lang="fr" sz="1100" dirty="0">
                <a:solidFill>
                  <a:srgbClr val="F57D22"/>
                </a:solidFill>
              </a:rPr>
              <a:t>et les croyances des agents de santé influent sur les soins dispensés</a:t>
            </a:r>
            <a:endParaRPr lang="fr" dirty="0">
              <a:solidFill>
                <a:srgbClr val="F57D22"/>
              </a:solidFill>
              <a:ea typeface="+mj-ea"/>
              <a:cs typeface="+mj-cs"/>
            </a:endParaRPr>
          </a:p>
        </p:txBody>
      </p:sp>
      <p:sp>
        <p:nvSpPr>
          <p:cNvPr id="2" name="Title 1">
            <a:extLst>
              <a:ext uri="{FF2B5EF4-FFF2-40B4-BE49-F238E27FC236}">
                <a16:creationId xmlns:a16="http://schemas.microsoft.com/office/drawing/2014/main" id="{CF075E10-A2F7-4DA1-9360-DCB17E4588F4}"/>
              </a:ext>
            </a:extLst>
          </p:cNvPr>
          <p:cNvSpPr txBox="1">
            <a:spLocks/>
          </p:cNvSpPr>
          <p:nvPr/>
        </p:nvSpPr>
        <p:spPr>
          <a:xfrm>
            <a:off x="111547" y="361307"/>
            <a:ext cx="8229600" cy="864096"/>
          </a:xfrm>
          <a:prstGeom prst="rect">
            <a:avLst/>
          </a:prstGeom>
        </p:spPr>
        <p:txBody>
          <a:bodyPr rtlCol="0"/>
          <a:lstStyle>
            <a:lvl1pPr algn="ctr" defTabSz="914400" rtl="0" eaLnBrk="1" latinLnBrk="0" hangingPunct="1">
              <a:spcBef>
                <a:spcPct val="0"/>
              </a:spcBef>
              <a:buNone/>
              <a:defRPr sz="4400" kern="1200">
                <a:solidFill>
                  <a:schemeClr val="tx1"/>
                </a:solidFill>
                <a:latin typeface="+mj-lt"/>
                <a:ea typeface="+mj-ea"/>
                <a:cs typeface="+mj-cs"/>
              </a:defRPr>
            </a:lvl1pPr>
          </a:lstStyle>
          <a:p>
            <a:pPr rtl="0"/>
            <a:r>
              <a:rPr lang="fr" sz="4000" b="1" dirty="0">
                <a:solidFill>
                  <a:schemeClr val="accent2"/>
                </a:solidFill>
                <a:latin typeface="+mn-lt"/>
              </a:rPr>
              <a:t>Exercice 2.2 B : Se mettre à sa place</a:t>
            </a:r>
          </a:p>
        </p:txBody>
      </p:sp>
    </p:spTree>
    <p:extLst>
      <p:ext uri="{BB962C8B-B14F-4D97-AF65-F5344CB8AC3E}">
        <p14:creationId xmlns:p14="http://schemas.microsoft.com/office/powerpoint/2010/main" val="2276357520"/>
      </p:ext>
    </p:extLst>
  </p:cSld>
  <p:clrMapOvr>
    <a:masterClrMapping/>
  </p:clrMapOvr>
</p:sld>
</file>

<file path=ppt/theme/theme1.xml><?xml version="1.0" encoding="utf-8"?>
<a:theme xmlns:a="http://schemas.openxmlformats.org/drawingml/2006/main" name="Office Theme">
  <a:themeElements>
    <a:clrScheme name="Curriculum custom 1">
      <a:dk1>
        <a:srgbClr val="000000"/>
      </a:dk1>
      <a:lt1>
        <a:srgbClr val="F5EFE0"/>
      </a:lt1>
      <a:dk2>
        <a:srgbClr val="92B0CB"/>
      </a:dk2>
      <a:lt2>
        <a:srgbClr val="E3E9F1"/>
      </a:lt2>
      <a:accent1>
        <a:srgbClr val="2E348F"/>
      </a:accent1>
      <a:accent2>
        <a:srgbClr val="0666B2"/>
      </a:accent2>
      <a:accent3>
        <a:srgbClr val="449FD7"/>
      </a:accent3>
      <a:accent4>
        <a:srgbClr val="FFBA00"/>
      </a:accent4>
      <a:accent5>
        <a:srgbClr val="F57D21"/>
      </a:accent5>
      <a:accent6>
        <a:srgbClr val="B84200"/>
      </a:accent6>
      <a:hlink>
        <a:srgbClr val="0563C1"/>
      </a:hlink>
      <a:folHlink>
        <a:srgbClr val="0263C1"/>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22DF2A39-E4DC-FF4B-846A-BEF7012B6222}" vid="{76A9F32D-9142-0048-8B46-3F1F47B9CC0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1302C3163CA97449F14E704FB0E19EF" ma:contentTypeVersion="12" ma:contentTypeDescription="Create a new document." ma:contentTypeScope="" ma:versionID="3c31662e459b705dc06293b431074d1f">
  <xsd:schema xmlns:xsd="http://www.w3.org/2001/XMLSchema" xmlns:xs="http://www.w3.org/2001/XMLSchema" xmlns:p="http://schemas.microsoft.com/office/2006/metadata/properties" xmlns:ns3="ad7984fe-6d7c-4e07-8419-1cd059ab5768" xmlns:ns4="4b8c92b6-0422-4622-85fa-54dd02533c44" targetNamespace="http://schemas.microsoft.com/office/2006/metadata/properties" ma:root="true" ma:fieldsID="411d87bfa155a8b040dcd1c1116075c6" ns3:_="" ns4:_="">
    <xsd:import namespace="ad7984fe-6d7c-4e07-8419-1cd059ab5768"/>
    <xsd:import namespace="4b8c92b6-0422-4622-85fa-54dd02533c44"/>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DateTaken"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d7984fe-6d7c-4e07-8419-1cd059ab576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b8c92b6-0422-4622-85fa-54dd02533c44"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F8DA08F-7B91-43A4-8893-7772A249D4D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d7984fe-6d7c-4e07-8419-1cd059ab5768"/>
    <ds:schemaRef ds:uri="4b8c92b6-0422-4622-85fa-54dd02533c4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3DA7208-BFF6-46E1-840E-2CC4E121AE4C}">
  <ds:schemaRefs>
    <ds:schemaRef ds:uri="http://www.w3.org/XML/1998/namespace"/>
    <ds:schemaRef ds:uri="ad7984fe-6d7c-4e07-8419-1cd059ab5768"/>
    <ds:schemaRef ds:uri="http://purl.org/dc/terms/"/>
    <ds:schemaRef ds:uri="http://purl.org/dc/elements/1.1/"/>
    <ds:schemaRef ds:uri="http://schemas.microsoft.com/office/2006/documentManagement/types"/>
    <ds:schemaRef ds:uri="http://schemas.microsoft.com/office/2006/metadata/properties"/>
    <ds:schemaRef ds:uri="http://schemas.openxmlformats.org/package/2006/metadata/core-properties"/>
    <ds:schemaRef ds:uri="http://schemas.microsoft.com/office/infopath/2007/PartnerControls"/>
    <ds:schemaRef ds:uri="4b8c92b6-0422-4622-85fa-54dd02533c44"/>
    <ds:schemaRef ds:uri="http://purl.org/dc/dcmitype/"/>
  </ds:schemaRefs>
</ds:datastoreItem>
</file>

<file path=customXml/itemProps3.xml><?xml version="1.0" encoding="utf-8"?>
<ds:datastoreItem xmlns:ds="http://schemas.openxmlformats.org/officeDocument/2006/customXml" ds:itemID="{8CF417E1-BF85-4401-87AD-02B431B3D73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126</TotalTime>
  <Words>1890</Words>
  <Application>Microsoft Office PowerPoint</Application>
  <PresentationFormat>On-screen Show (4:3)</PresentationFormat>
  <Paragraphs>148</Paragraphs>
  <Slides>13</Slides>
  <Notes>11</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Module 2 </vt:lpstr>
      <vt:lpstr>PowerPoint Presentation</vt:lpstr>
      <vt:lpstr>   Objectif d’apprentissage</vt:lpstr>
      <vt:lpstr>Exercice 2.1 A : Mythe ou réalité ?</vt:lpstr>
      <vt:lpstr>Exercice 2.1 B : Sortir de la situation de violence</vt:lpstr>
      <vt:lpstr>PowerPoint Presentation</vt:lpstr>
      <vt:lpstr>Exercice 2.2 A :  Accablée de reproches</vt:lpstr>
      <vt:lpstr>Exercice 2.2 A :  Accablée de reproches</vt:lpstr>
      <vt:lpstr>PowerPoint Presentation</vt:lpstr>
      <vt:lpstr>PowerPoint Presentation</vt:lpstr>
      <vt:lpstr>Enseignements à retenir :  Exercices 2.2 A et B</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2</dc:title>
  <dc:creator>Anna Hoover</dc:creator>
  <cp:lastModifiedBy>Becky Mitchell (Green Ink)</cp:lastModifiedBy>
  <cp:revision>99</cp:revision>
  <dcterms:created xsi:type="dcterms:W3CDTF">2019-12-16T11:11:22Z</dcterms:created>
  <dcterms:modified xsi:type="dcterms:W3CDTF">2025-01-21T13:24:17Z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0x01010041302C3163CA97449F14E704FB0E19EF</vt:lpwstr>
  </property>
</Properties>
</file>