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handoutMasterIdLst>
    <p:handoutMasterId r:id="rId25"/>
  </p:handoutMasterIdLst>
  <p:sldIdLst>
    <p:sldId id="687" r:id="rId2"/>
    <p:sldId id="719" r:id="rId3"/>
    <p:sldId id="691" r:id="rId4"/>
    <p:sldId id="706" r:id="rId5"/>
    <p:sldId id="688" r:id="rId6"/>
    <p:sldId id="703" r:id="rId7"/>
    <p:sldId id="704" r:id="rId8"/>
    <p:sldId id="690" r:id="rId9"/>
    <p:sldId id="696" r:id="rId10"/>
    <p:sldId id="717" r:id="rId11"/>
    <p:sldId id="702" r:id="rId12"/>
    <p:sldId id="715" r:id="rId13"/>
    <p:sldId id="692" r:id="rId14"/>
    <p:sldId id="693" r:id="rId15"/>
    <p:sldId id="694" r:id="rId16"/>
    <p:sldId id="697" r:id="rId17"/>
    <p:sldId id="698" r:id="rId18"/>
    <p:sldId id="699" r:id="rId19"/>
    <p:sldId id="712" r:id="rId20"/>
    <p:sldId id="700" r:id="rId21"/>
    <p:sldId id="701" r:id="rId22"/>
    <p:sldId id="718" r:id="rId23"/>
  </p:sldIdLst>
  <p:sldSz cx="9144000" cy="6858000" type="screen4x3"/>
  <p:notesSz cx="6858000" cy="9144000"/>
  <p:defaultTex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6C4B5C-4215-F344-8A76-5A964FD4AD5B}" name="Guest User" initials="GU" userId="S::urn:spo:anon#ff01ab5e1b4c3c0705618d8096c3a275d9a0727eecce310e62bd1a1110593ff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bine Citron" initials="SC" lastIdx="23" clrIdx="0">
    <p:extLst>
      <p:ext uri="{19B8F6BF-5375-455C-9EA6-DF929625EA0E}">
        <p15:presenceInfo xmlns:p15="http://schemas.microsoft.com/office/powerpoint/2012/main" userId="d1ba213afba5bd56" providerId="Windows Live"/>
      </p:ext>
    </p:extLst>
  </p:cmAuthor>
  <p:cmAuthor id="2" name="Becky Mitchell (Green Ink)" initials="BM" lastIdx="7" clrIdx="1">
    <p:extLst>
      <p:ext uri="{19B8F6BF-5375-455C-9EA6-DF929625EA0E}">
        <p15:presenceInfo xmlns:p15="http://schemas.microsoft.com/office/powerpoint/2012/main" userId="S::b.mitchell@greenink.co.uk::ef2f76bf-bf72-435b-8eb2-1a28ba6aa3e9" providerId="AD"/>
      </p:ext>
    </p:extLst>
  </p:cmAuthor>
  <p:cmAuthor id="3" name="Christel Chater (Green Ink)" initials="" lastIdx="1" clrIdx="2">
    <p:extLst>
      <p:ext uri="{19B8F6BF-5375-455C-9EA6-DF929625EA0E}">
        <p15:presenceInfo xmlns:p15="http://schemas.microsoft.com/office/powerpoint/2012/main" userId="S::c.chater@greenink.co.uk::12e3180e-3099-41c4-abe8-f37ea2fb5c0b" providerId="AD"/>
      </p:ext>
    </p:extLst>
  </p:cmAuthor>
  <p:cmAuthor id="4" name="anne.cecile.robin@gmail.com" initials="an" lastIdx="12" clrIdx="3">
    <p:extLst>
      <p:ext uri="{19B8F6BF-5375-455C-9EA6-DF929625EA0E}">
        <p15:presenceInfo xmlns:p15="http://schemas.microsoft.com/office/powerpoint/2012/main" userId="S::urn:spo:guest#anne.cecile.robin@gmail.com::"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47E40"/>
    <a:srgbClr val="D97539"/>
    <a:srgbClr val="EC894C"/>
    <a:srgbClr val="D26F32"/>
    <a:srgbClr val="EF8B4F"/>
    <a:srgbClr val="D67236"/>
    <a:srgbClr val="3A7D83"/>
    <a:srgbClr val="59A2A8"/>
    <a:srgbClr val="EE8B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88"/>
    <p:restoredTop sz="77882"/>
  </p:normalViewPr>
  <p:slideViewPr>
    <p:cSldViewPr snapToGrid="0" snapToObjects="1">
      <p:cViewPr varScale="1">
        <p:scale>
          <a:sx n="69" d="100"/>
          <a:sy n="69" d="100"/>
        </p:scale>
        <p:origin x="1542" y="6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26DC1A-2FF2-D84A-93DE-860FCB7A57D5}" type="doc">
      <dgm:prSet loTypeId="urn:microsoft.com/office/officeart/2005/8/layout/lProcess3" loCatId="process" qsTypeId="urn:microsoft.com/office/officeart/2005/8/quickstyle/simple1" qsCatId="simple" csTypeId="urn:microsoft.com/office/officeart/2005/8/colors/colorful2" csCatId="colorful" phldr="1"/>
      <dgm:spPr/>
      <dgm:t>
        <a:bodyPr rtlCol="0"/>
        <a:lstStyle/>
        <a:p>
          <a:pPr rtl="0"/>
          <a:endParaRPr lang="en-US"/>
        </a:p>
      </dgm:t>
    </dgm:pt>
    <dgm:pt modelId="{B05C6DF1-AD0D-5C44-87D0-76C41D9E79C8}">
      <dgm:prSet custT="1"/>
      <dgm:spPr/>
      <dgm:t>
        <a:bodyPr rtlCol="0"/>
        <a:lstStyle/>
        <a:p>
          <a:pPr rtl="0"/>
          <a:r>
            <a:rPr lang="fr" sz="3200" b="1"/>
            <a:t>Partie 1</a:t>
          </a:r>
        </a:p>
      </dgm:t>
    </dgm:pt>
    <dgm:pt modelId="{4E45B576-44BA-E544-AA5B-DE2C16AC3A73}" type="parTrans" cxnId="{D2C439F6-D146-2F44-8279-53940141503F}">
      <dgm:prSet/>
      <dgm:spPr/>
      <dgm:t>
        <a:bodyPr rtlCol="0"/>
        <a:lstStyle/>
        <a:p>
          <a:pPr rtl="0"/>
          <a:endParaRPr lang="en-US"/>
        </a:p>
      </dgm:t>
    </dgm:pt>
    <dgm:pt modelId="{3CB361A5-20E7-5E47-82E5-E5FB8E21A18C}" type="sibTrans" cxnId="{D2C439F6-D146-2F44-8279-53940141503F}">
      <dgm:prSet/>
      <dgm:spPr/>
      <dgm:t>
        <a:bodyPr rtlCol="0"/>
        <a:lstStyle/>
        <a:p>
          <a:pPr rtl="0"/>
          <a:endParaRPr lang="en-US"/>
        </a:p>
      </dgm:t>
    </dgm:pt>
    <dgm:pt modelId="{450939C1-909B-B143-B6EA-61779B80619A}">
      <dgm:prSet custT="1"/>
      <dgm:spPr/>
      <dgm:t>
        <a:bodyPr rtlCol="0"/>
        <a:lstStyle/>
        <a:p>
          <a:pPr rtl="0"/>
          <a:r>
            <a:rPr lang="fr" sz="3200" b="1"/>
            <a:t>Partie 2</a:t>
          </a:r>
          <a:r>
            <a:rPr lang="fr" sz="3600" b="1"/>
            <a:t> </a:t>
          </a:r>
        </a:p>
      </dgm:t>
    </dgm:pt>
    <dgm:pt modelId="{CCB449C8-9E34-4749-A9E4-5DA98E6ED447}" type="parTrans" cxnId="{513082B8-D6A7-3A41-9B93-B9FE009FF189}">
      <dgm:prSet/>
      <dgm:spPr/>
      <dgm:t>
        <a:bodyPr rtlCol="0"/>
        <a:lstStyle/>
        <a:p>
          <a:pPr rtl="0"/>
          <a:endParaRPr lang="en-US"/>
        </a:p>
      </dgm:t>
    </dgm:pt>
    <dgm:pt modelId="{0296C925-EFCE-8D4B-9CDB-76887E45CF7A}" type="sibTrans" cxnId="{513082B8-D6A7-3A41-9B93-B9FE009FF189}">
      <dgm:prSet/>
      <dgm:spPr/>
      <dgm:t>
        <a:bodyPr rtlCol="0"/>
        <a:lstStyle/>
        <a:p>
          <a:pPr rtl="0"/>
          <a:endParaRPr lang="en-US"/>
        </a:p>
      </dgm:t>
    </dgm:pt>
    <dgm:pt modelId="{6D2CE8BD-1042-5D40-84A5-37E31A2C322B}">
      <dgm:prSet custT="1"/>
      <dgm:spPr/>
      <dgm:t>
        <a:bodyPr rtlCol="0"/>
        <a:lstStyle/>
        <a:p>
          <a:pPr rtl="0"/>
          <a:r>
            <a:rPr lang="fr" sz="3200" b="1" dirty="0"/>
            <a:t>Partie 3</a:t>
          </a:r>
        </a:p>
      </dgm:t>
    </dgm:pt>
    <dgm:pt modelId="{138A5E09-35F8-A343-B340-7978FA56F663}" type="parTrans" cxnId="{FDE09F95-1186-F445-85C6-9CE604AEAE3C}">
      <dgm:prSet/>
      <dgm:spPr/>
      <dgm:t>
        <a:bodyPr rtlCol="0"/>
        <a:lstStyle/>
        <a:p>
          <a:pPr rtl="0"/>
          <a:endParaRPr lang="en-US"/>
        </a:p>
      </dgm:t>
    </dgm:pt>
    <dgm:pt modelId="{F470739D-F85E-9348-B526-F1A20894B99E}" type="sibTrans" cxnId="{FDE09F95-1186-F445-85C6-9CE604AEAE3C}">
      <dgm:prSet/>
      <dgm:spPr/>
      <dgm:t>
        <a:bodyPr rtlCol="0"/>
        <a:lstStyle/>
        <a:p>
          <a:pPr rtl="0"/>
          <a:endParaRPr lang="en-US"/>
        </a:p>
      </dgm:t>
    </dgm:pt>
    <dgm:pt modelId="{6AFF1309-6A44-514D-8468-E96AFB388EEB}">
      <dgm:prSet custT="1"/>
      <dgm:spPr/>
      <dgm:t>
        <a:bodyPr rtlCol="0"/>
        <a:lstStyle/>
        <a:p>
          <a:pPr rtl="0"/>
          <a:r>
            <a:rPr lang="fr" sz="2800" b="1" dirty="0"/>
            <a:t>Suppléments</a:t>
          </a:r>
        </a:p>
      </dgm:t>
    </dgm:pt>
    <dgm:pt modelId="{F9498E4C-0D23-B442-89B5-575122DB8B1E}" type="parTrans" cxnId="{359CA4FB-731F-2C4A-A291-FF00972B2702}">
      <dgm:prSet/>
      <dgm:spPr/>
      <dgm:t>
        <a:bodyPr rtlCol="0"/>
        <a:lstStyle/>
        <a:p>
          <a:pPr rtl="0"/>
          <a:endParaRPr lang="en-US"/>
        </a:p>
      </dgm:t>
    </dgm:pt>
    <dgm:pt modelId="{8447609C-4A07-7A44-B3B7-6F7B407CA0C0}" type="sibTrans" cxnId="{359CA4FB-731F-2C4A-A291-FF00972B2702}">
      <dgm:prSet/>
      <dgm:spPr/>
      <dgm:t>
        <a:bodyPr rtlCol="0"/>
        <a:lstStyle/>
        <a:p>
          <a:pPr rtl="0"/>
          <a:endParaRPr lang="en-US"/>
        </a:p>
      </dgm:t>
    </dgm:pt>
    <dgm:pt modelId="{06006706-637A-7048-8D40-62A318E9A13E}">
      <dgm:prSet/>
      <dgm:spPr/>
      <dgm:t>
        <a:bodyPr rtlCol="0"/>
        <a:lstStyle/>
        <a:p>
          <a:pPr rtl="0"/>
          <a:r>
            <a:rPr lang="fr" dirty="0"/>
            <a:t>La planification familiale </a:t>
          </a:r>
          <a:br>
            <a:rPr lang="en-GB" dirty="0"/>
          </a:br>
          <a:r>
            <a:rPr lang="fr" dirty="0"/>
            <a:t>et HIV (supplément)</a:t>
          </a:r>
          <a:endParaRPr lang="en-US" dirty="0"/>
        </a:p>
      </dgm:t>
    </dgm:pt>
    <dgm:pt modelId="{A8E9763B-0228-1A4D-B7E8-05EA29EF6A01}" type="parTrans" cxnId="{5ACCA0BB-D37C-6E4D-BA6A-6DD490DF8F42}">
      <dgm:prSet/>
      <dgm:spPr/>
      <dgm:t>
        <a:bodyPr rtlCol="0"/>
        <a:lstStyle/>
        <a:p>
          <a:pPr rtl="0"/>
          <a:endParaRPr lang="en-US"/>
        </a:p>
      </dgm:t>
    </dgm:pt>
    <dgm:pt modelId="{0AFA4423-9F1D-4248-9F9C-91BA7EAE5AFE}" type="sibTrans" cxnId="{5ACCA0BB-D37C-6E4D-BA6A-6DD490DF8F42}">
      <dgm:prSet/>
      <dgm:spPr/>
      <dgm:t>
        <a:bodyPr rtlCol="0"/>
        <a:lstStyle/>
        <a:p>
          <a:pPr rtl="0"/>
          <a:endParaRPr lang="en-US"/>
        </a:p>
      </dgm:t>
    </dgm:pt>
    <dgm:pt modelId="{FC9DB332-045D-F346-8593-A9B54BCE523E}">
      <dgm:prSet/>
      <dgm:spPr/>
      <dgm:t>
        <a:bodyPr rtlCol="0"/>
        <a:lstStyle/>
        <a:p>
          <a:pPr rtl="0"/>
          <a:r>
            <a:rPr lang="fr" dirty="0"/>
            <a:t>Prise de conscience de la violence à l’égard des femmes (p. 7 -12)</a:t>
          </a:r>
        </a:p>
      </dgm:t>
    </dgm:pt>
    <dgm:pt modelId="{01DEFA8F-1D11-6545-859F-BD8BD2A72397}" type="parTrans" cxnId="{FBB11EEF-812B-0E47-AECD-B481B57D9BDC}">
      <dgm:prSet/>
      <dgm:spPr/>
      <dgm:t>
        <a:bodyPr rtlCol="0"/>
        <a:lstStyle/>
        <a:p>
          <a:pPr rtl="0"/>
          <a:endParaRPr lang="en-US"/>
        </a:p>
      </dgm:t>
    </dgm:pt>
    <dgm:pt modelId="{41000F67-9CD5-8A4B-B233-9247F97B5AE9}" type="sibTrans" cxnId="{FBB11EEF-812B-0E47-AECD-B481B57D9BDC}">
      <dgm:prSet/>
      <dgm:spPr/>
      <dgm:t>
        <a:bodyPr rtlCol="0"/>
        <a:lstStyle/>
        <a:p>
          <a:pPr rtl="0"/>
          <a:endParaRPr lang="en-US"/>
        </a:p>
      </dgm:t>
    </dgm:pt>
    <dgm:pt modelId="{BDCB07B0-79DA-AD48-AC08-8EF60E66E868}">
      <dgm:prSet/>
      <dgm:spPr/>
      <dgm:t>
        <a:bodyPr rtlCol="0"/>
        <a:lstStyle/>
        <a:p>
          <a:pPr rtl="0"/>
          <a:r>
            <a:rPr lang="fr" dirty="0"/>
            <a:t>Soutien de première ligne</a:t>
          </a:r>
        </a:p>
        <a:p>
          <a:pPr rtl="0"/>
          <a:r>
            <a:rPr lang="fr" dirty="0"/>
            <a:t>(p. 13-38)</a:t>
          </a:r>
        </a:p>
      </dgm:t>
    </dgm:pt>
    <dgm:pt modelId="{36C6D0E3-8499-1E41-B13D-53EE0C3E4A14}" type="parTrans" cxnId="{809A5AD8-1C77-EE49-A394-1AD437F4EDE9}">
      <dgm:prSet/>
      <dgm:spPr/>
      <dgm:t>
        <a:bodyPr rtlCol="0"/>
        <a:lstStyle/>
        <a:p>
          <a:pPr rtl="0"/>
          <a:endParaRPr lang="en-US"/>
        </a:p>
      </dgm:t>
    </dgm:pt>
    <dgm:pt modelId="{5334E33C-A716-B841-A083-CA7545AE9793}" type="sibTrans" cxnId="{809A5AD8-1C77-EE49-A394-1AD437F4EDE9}">
      <dgm:prSet/>
      <dgm:spPr/>
      <dgm:t>
        <a:bodyPr rtlCol="0"/>
        <a:lstStyle/>
        <a:p>
          <a:pPr rtl="0"/>
          <a:endParaRPr lang="en-US"/>
        </a:p>
      </dgm:t>
    </dgm:pt>
    <dgm:pt modelId="{97C306A2-268A-FC4C-8414-CFD08D765068}">
      <dgm:prSet custT="1"/>
      <dgm:spPr/>
      <dgm:t>
        <a:bodyPr rtlCol="0"/>
        <a:lstStyle/>
        <a:p>
          <a:pPr rtl="0"/>
          <a:r>
            <a:rPr lang="fr" sz="3200" b="1" dirty="0"/>
            <a:t>Partie 4</a:t>
          </a:r>
        </a:p>
      </dgm:t>
    </dgm:pt>
    <dgm:pt modelId="{FC440B8D-1EA2-DA49-A5E5-41562F5B1BFD}" type="parTrans" cxnId="{C7786F16-6335-824A-A1B8-6DAC78990333}">
      <dgm:prSet/>
      <dgm:spPr/>
      <dgm:t>
        <a:bodyPr rtlCol="0"/>
        <a:lstStyle/>
        <a:p>
          <a:pPr rtl="0"/>
          <a:endParaRPr lang="en-US"/>
        </a:p>
      </dgm:t>
    </dgm:pt>
    <dgm:pt modelId="{CDA7B686-61A4-4D49-8CE8-92DFD0255353}" type="sibTrans" cxnId="{C7786F16-6335-824A-A1B8-6DAC78990333}">
      <dgm:prSet/>
      <dgm:spPr/>
      <dgm:t>
        <a:bodyPr rtlCol="0"/>
        <a:lstStyle/>
        <a:p>
          <a:pPr rtl="0"/>
          <a:endParaRPr lang="en-US"/>
        </a:p>
      </dgm:t>
    </dgm:pt>
    <dgm:pt modelId="{82A02BC5-1728-BD44-AEAF-79CDD845854B}">
      <dgm:prSet/>
      <dgm:spPr/>
      <dgm:t>
        <a:bodyPr rtlCol="0"/>
        <a:lstStyle/>
        <a:p>
          <a:pPr rtl="0"/>
          <a:r>
            <a:rPr lang="fr" dirty="0"/>
            <a:t>Soins de santé complémentaires après une agression sexuelle (p. 39-65)</a:t>
          </a:r>
        </a:p>
      </dgm:t>
    </dgm:pt>
    <dgm:pt modelId="{16CB9DAC-0AE8-8443-965E-2C4977ACCE71}" type="parTrans" cxnId="{1135F9A5-AD54-6341-B13A-B65406962454}">
      <dgm:prSet/>
      <dgm:spPr/>
      <dgm:t>
        <a:bodyPr rtlCol="0"/>
        <a:lstStyle/>
        <a:p>
          <a:pPr rtl="0"/>
          <a:endParaRPr lang="en-US"/>
        </a:p>
      </dgm:t>
    </dgm:pt>
    <dgm:pt modelId="{D01DCE2A-2450-864E-B1C2-FBABB01BCEA3}" type="sibTrans" cxnId="{1135F9A5-AD54-6341-B13A-B65406962454}">
      <dgm:prSet/>
      <dgm:spPr/>
      <dgm:t>
        <a:bodyPr rtlCol="0"/>
        <a:lstStyle/>
        <a:p>
          <a:pPr rtl="0"/>
          <a:endParaRPr lang="en-US"/>
        </a:p>
      </dgm:t>
    </dgm:pt>
    <dgm:pt modelId="{27567B9B-3137-8240-87D9-D54F7FD231FE}">
      <dgm:prSet/>
      <dgm:spPr/>
      <dgm:t>
        <a:bodyPr rtlCol="0"/>
        <a:lstStyle/>
        <a:p>
          <a:pPr rtl="0"/>
          <a:r>
            <a:rPr lang="fr" dirty="0"/>
            <a:t>Soins de santé mentale complémentaires (p. 67-84) </a:t>
          </a:r>
        </a:p>
      </dgm:t>
    </dgm:pt>
    <dgm:pt modelId="{38132169-B3DC-094C-B7FA-62E604522BAE}" type="parTrans" cxnId="{63696086-519A-1848-90D0-538C3035B40C}">
      <dgm:prSet/>
      <dgm:spPr/>
      <dgm:t>
        <a:bodyPr rtlCol="0"/>
        <a:lstStyle/>
        <a:p>
          <a:pPr rtl="0"/>
          <a:endParaRPr lang="en-US"/>
        </a:p>
      </dgm:t>
    </dgm:pt>
    <dgm:pt modelId="{DE96B867-5FE3-7B4B-8320-6DEBCA6856F7}" type="sibTrans" cxnId="{63696086-519A-1848-90D0-538C3035B40C}">
      <dgm:prSet/>
      <dgm:spPr/>
      <dgm:t>
        <a:bodyPr rtlCol="0"/>
        <a:lstStyle/>
        <a:p>
          <a:pPr rtl="0"/>
          <a:endParaRPr lang="en-US"/>
        </a:p>
      </dgm:t>
    </dgm:pt>
    <dgm:pt modelId="{16893124-8E12-C14A-B66A-152081B6E04E}" type="pres">
      <dgm:prSet presAssocID="{7126DC1A-2FF2-D84A-93DE-860FCB7A57D5}" presName="Name0" presStyleCnt="0">
        <dgm:presLayoutVars>
          <dgm:chPref val="3"/>
          <dgm:dir/>
          <dgm:animLvl val="lvl"/>
          <dgm:resizeHandles/>
        </dgm:presLayoutVars>
      </dgm:prSet>
      <dgm:spPr/>
    </dgm:pt>
    <dgm:pt modelId="{152A41F5-1B65-DD4A-993A-14F94CF2CCAC}" type="pres">
      <dgm:prSet presAssocID="{B05C6DF1-AD0D-5C44-87D0-76C41D9E79C8}" presName="horFlow" presStyleCnt="0"/>
      <dgm:spPr/>
    </dgm:pt>
    <dgm:pt modelId="{8E729BFC-2938-574C-B340-A3814C87C347}" type="pres">
      <dgm:prSet presAssocID="{B05C6DF1-AD0D-5C44-87D0-76C41D9E79C8}" presName="bigChev" presStyleLbl="node1" presStyleIdx="0" presStyleCnt="5" custScaleX="146325"/>
      <dgm:spPr/>
    </dgm:pt>
    <dgm:pt modelId="{0712E137-08D0-5C4E-AD0F-5B099BDB4D06}" type="pres">
      <dgm:prSet presAssocID="{01DEFA8F-1D11-6545-859F-BD8BD2A72397}" presName="parTrans" presStyleCnt="0"/>
      <dgm:spPr/>
    </dgm:pt>
    <dgm:pt modelId="{257FDB3C-FAE3-9343-A933-2FD0DAFED1C2}" type="pres">
      <dgm:prSet presAssocID="{FC9DB332-045D-F346-8593-A9B54BCE523E}" presName="node" presStyleLbl="alignAccFollowNode1" presStyleIdx="0" presStyleCnt="5" custScaleX="190706" custScaleY="124892">
        <dgm:presLayoutVars>
          <dgm:bulletEnabled val="1"/>
        </dgm:presLayoutVars>
      </dgm:prSet>
      <dgm:spPr/>
    </dgm:pt>
    <dgm:pt modelId="{E25D21D2-0147-034F-B962-9CD0CB1B9802}" type="pres">
      <dgm:prSet presAssocID="{B05C6DF1-AD0D-5C44-87D0-76C41D9E79C8}" presName="vSp" presStyleCnt="0"/>
      <dgm:spPr/>
    </dgm:pt>
    <dgm:pt modelId="{CF1A8152-5F11-8846-B294-A095007C32C3}" type="pres">
      <dgm:prSet presAssocID="{450939C1-909B-B143-B6EA-61779B80619A}" presName="horFlow" presStyleCnt="0"/>
      <dgm:spPr/>
    </dgm:pt>
    <dgm:pt modelId="{01AA6E6C-0E84-384C-A206-3F8E5A1592FB}" type="pres">
      <dgm:prSet presAssocID="{450939C1-909B-B143-B6EA-61779B80619A}" presName="bigChev" presStyleLbl="node1" presStyleIdx="1" presStyleCnt="5" custScaleX="146325"/>
      <dgm:spPr/>
    </dgm:pt>
    <dgm:pt modelId="{26E2977F-FC8F-D441-83E5-D07E988096B0}" type="pres">
      <dgm:prSet presAssocID="{36C6D0E3-8499-1E41-B13D-53EE0C3E4A14}" presName="parTrans" presStyleCnt="0"/>
      <dgm:spPr/>
    </dgm:pt>
    <dgm:pt modelId="{C4AFFF4B-BE41-E94C-B411-E4A68ABAD25E}" type="pres">
      <dgm:prSet presAssocID="{BDCB07B0-79DA-AD48-AC08-8EF60E66E868}" presName="node" presStyleLbl="alignAccFollowNode1" presStyleIdx="1" presStyleCnt="5" custScaleX="190706" custScaleY="124892">
        <dgm:presLayoutVars>
          <dgm:bulletEnabled val="1"/>
        </dgm:presLayoutVars>
      </dgm:prSet>
      <dgm:spPr/>
    </dgm:pt>
    <dgm:pt modelId="{4FEBD766-0A5A-4A48-813E-E1EE87E000FF}" type="pres">
      <dgm:prSet presAssocID="{450939C1-909B-B143-B6EA-61779B80619A}" presName="vSp" presStyleCnt="0"/>
      <dgm:spPr/>
    </dgm:pt>
    <dgm:pt modelId="{2A9B22D0-C243-D744-AA5D-9BB46F321AC5}" type="pres">
      <dgm:prSet presAssocID="{6D2CE8BD-1042-5D40-84A5-37E31A2C322B}" presName="horFlow" presStyleCnt="0"/>
      <dgm:spPr/>
    </dgm:pt>
    <dgm:pt modelId="{EFD6C44D-C7FC-C941-AB5D-EFBC94EC5E62}" type="pres">
      <dgm:prSet presAssocID="{6D2CE8BD-1042-5D40-84A5-37E31A2C322B}" presName="bigChev" presStyleLbl="node1" presStyleIdx="2" presStyleCnt="5" custScaleX="146325"/>
      <dgm:spPr/>
    </dgm:pt>
    <dgm:pt modelId="{23ABBD18-0ED9-5B4E-8BD7-8DD188DDFD39}" type="pres">
      <dgm:prSet presAssocID="{16CB9DAC-0AE8-8443-965E-2C4977ACCE71}" presName="parTrans" presStyleCnt="0"/>
      <dgm:spPr/>
    </dgm:pt>
    <dgm:pt modelId="{31491050-9D89-D541-98B1-1FB9B69D287F}" type="pres">
      <dgm:prSet presAssocID="{82A02BC5-1728-BD44-AEAF-79CDD845854B}" presName="node" presStyleLbl="alignAccFollowNode1" presStyleIdx="2" presStyleCnt="5" custScaleX="190706" custScaleY="124892">
        <dgm:presLayoutVars>
          <dgm:bulletEnabled val="1"/>
        </dgm:presLayoutVars>
      </dgm:prSet>
      <dgm:spPr/>
    </dgm:pt>
    <dgm:pt modelId="{AB9E99FD-CBFE-1040-93F4-035F1B3085CD}" type="pres">
      <dgm:prSet presAssocID="{6D2CE8BD-1042-5D40-84A5-37E31A2C322B}" presName="vSp" presStyleCnt="0"/>
      <dgm:spPr/>
    </dgm:pt>
    <dgm:pt modelId="{E798A995-21A0-684D-8BD0-5C3683F57D3D}" type="pres">
      <dgm:prSet presAssocID="{97C306A2-268A-FC4C-8414-CFD08D765068}" presName="horFlow" presStyleCnt="0"/>
      <dgm:spPr/>
    </dgm:pt>
    <dgm:pt modelId="{11DA2C11-76D5-7845-8941-68304A6AF380}" type="pres">
      <dgm:prSet presAssocID="{97C306A2-268A-FC4C-8414-CFD08D765068}" presName="bigChev" presStyleLbl="node1" presStyleIdx="3" presStyleCnt="5" custScaleX="146325"/>
      <dgm:spPr/>
    </dgm:pt>
    <dgm:pt modelId="{277CC9B1-184E-FE44-80F6-2D32B7DAC7FC}" type="pres">
      <dgm:prSet presAssocID="{38132169-B3DC-094C-B7FA-62E604522BAE}" presName="parTrans" presStyleCnt="0"/>
      <dgm:spPr/>
    </dgm:pt>
    <dgm:pt modelId="{43B4C118-BDB7-CF46-8650-71AD37BF60FC}" type="pres">
      <dgm:prSet presAssocID="{27567B9B-3137-8240-87D9-D54F7FD231FE}" presName="node" presStyleLbl="alignAccFollowNode1" presStyleIdx="3" presStyleCnt="5" custScaleX="190706" custScaleY="124892">
        <dgm:presLayoutVars>
          <dgm:bulletEnabled val="1"/>
        </dgm:presLayoutVars>
      </dgm:prSet>
      <dgm:spPr/>
    </dgm:pt>
    <dgm:pt modelId="{09AB3DA6-2556-8B49-9E8E-2C6EF9629399}" type="pres">
      <dgm:prSet presAssocID="{97C306A2-268A-FC4C-8414-CFD08D765068}" presName="vSp" presStyleCnt="0"/>
      <dgm:spPr/>
    </dgm:pt>
    <dgm:pt modelId="{B1AC608A-CE62-3F4D-A110-D65B07B50A80}" type="pres">
      <dgm:prSet presAssocID="{6AFF1309-6A44-514D-8468-E96AFB388EEB}" presName="horFlow" presStyleCnt="0"/>
      <dgm:spPr/>
    </dgm:pt>
    <dgm:pt modelId="{DA49E93D-8232-D549-9780-B231F03F8787}" type="pres">
      <dgm:prSet presAssocID="{6AFF1309-6A44-514D-8468-E96AFB388EEB}" presName="bigChev" presStyleLbl="node1" presStyleIdx="4" presStyleCnt="5" custScaleX="146325"/>
      <dgm:spPr/>
    </dgm:pt>
    <dgm:pt modelId="{85B3016F-9C23-EF46-B651-E4EAA60AA8B2}" type="pres">
      <dgm:prSet presAssocID="{A8E9763B-0228-1A4D-B7E8-05EA29EF6A01}" presName="parTrans" presStyleCnt="0"/>
      <dgm:spPr/>
    </dgm:pt>
    <dgm:pt modelId="{65A1F6F5-6EE4-CA49-BF5F-DE85E5A2C8A6}" type="pres">
      <dgm:prSet presAssocID="{06006706-637A-7048-8D40-62A318E9A13E}" presName="node" presStyleLbl="alignAccFollowNode1" presStyleIdx="4" presStyleCnt="5" custScaleX="190706" custScaleY="124892">
        <dgm:presLayoutVars>
          <dgm:bulletEnabled val="1"/>
        </dgm:presLayoutVars>
      </dgm:prSet>
      <dgm:spPr/>
    </dgm:pt>
  </dgm:ptLst>
  <dgm:cxnLst>
    <dgm:cxn modelId="{AD70190E-D002-8143-9608-D84D18768E34}" type="presOf" srcId="{06006706-637A-7048-8D40-62A318E9A13E}" destId="{65A1F6F5-6EE4-CA49-BF5F-DE85E5A2C8A6}" srcOrd="0" destOrd="0" presId="urn:microsoft.com/office/officeart/2005/8/layout/lProcess3"/>
    <dgm:cxn modelId="{C7786F16-6335-824A-A1B8-6DAC78990333}" srcId="{7126DC1A-2FF2-D84A-93DE-860FCB7A57D5}" destId="{97C306A2-268A-FC4C-8414-CFD08D765068}" srcOrd="3" destOrd="0" parTransId="{FC440B8D-1EA2-DA49-A5E5-41562F5B1BFD}" sibTransId="{CDA7B686-61A4-4D49-8CE8-92DFD0255353}"/>
    <dgm:cxn modelId="{E660601B-A68C-9A45-81D2-068A29EC9294}" type="presOf" srcId="{BDCB07B0-79DA-AD48-AC08-8EF60E66E868}" destId="{C4AFFF4B-BE41-E94C-B411-E4A68ABAD25E}" srcOrd="0" destOrd="0" presId="urn:microsoft.com/office/officeart/2005/8/layout/lProcess3"/>
    <dgm:cxn modelId="{A98BB132-E845-1F43-93E5-AC22B55E5422}" type="presOf" srcId="{FC9DB332-045D-F346-8593-A9B54BCE523E}" destId="{257FDB3C-FAE3-9343-A933-2FD0DAFED1C2}" srcOrd="0" destOrd="0" presId="urn:microsoft.com/office/officeart/2005/8/layout/lProcess3"/>
    <dgm:cxn modelId="{CA1AE245-CDC9-D24F-ACBC-973D12F670B3}" type="presOf" srcId="{B05C6DF1-AD0D-5C44-87D0-76C41D9E79C8}" destId="{8E729BFC-2938-574C-B340-A3814C87C347}" srcOrd="0" destOrd="0" presId="urn:microsoft.com/office/officeart/2005/8/layout/lProcess3"/>
    <dgm:cxn modelId="{2DCC5D6A-4DB0-444C-96EE-1DE09DDCF66A}" type="presOf" srcId="{82A02BC5-1728-BD44-AEAF-79CDD845854B}" destId="{31491050-9D89-D541-98B1-1FB9B69D287F}" srcOrd="0" destOrd="0" presId="urn:microsoft.com/office/officeart/2005/8/layout/lProcess3"/>
    <dgm:cxn modelId="{63696086-519A-1848-90D0-538C3035B40C}" srcId="{97C306A2-268A-FC4C-8414-CFD08D765068}" destId="{27567B9B-3137-8240-87D9-D54F7FD231FE}" srcOrd="0" destOrd="0" parTransId="{38132169-B3DC-094C-B7FA-62E604522BAE}" sibTransId="{DE96B867-5FE3-7B4B-8320-6DEBCA6856F7}"/>
    <dgm:cxn modelId="{FDE09F95-1186-F445-85C6-9CE604AEAE3C}" srcId="{7126DC1A-2FF2-D84A-93DE-860FCB7A57D5}" destId="{6D2CE8BD-1042-5D40-84A5-37E31A2C322B}" srcOrd="2" destOrd="0" parTransId="{138A5E09-35F8-A343-B340-7978FA56F663}" sibTransId="{F470739D-F85E-9348-B526-F1A20894B99E}"/>
    <dgm:cxn modelId="{82565D98-2DB3-8B47-BE10-051427FE18EF}" type="presOf" srcId="{450939C1-909B-B143-B6EA-61779B80619A}" destId="{01AA6E6C-0E84-384C-A206-3F8E5A1592FB}" srcOrd="0" destOrd="0" presId="urn:microsoft.com/office/officeart/2005/8/layout/lProcess3"/>
    <dgm:cxn modelId="{8C70249D-6869-474B-AAF1-943D9FDD8486}" type="presOf" srcId="{6D2CE8BD-1042-5D40-84A5-37E31A2C322B}" destId="{EFD6C44D-C7FC-C941-AB5D-EFBC94EC5E62}" srcOrd="0" destOrd="0" presId="urn:microsoft.com/office/officeart/2005/8/layout/lProcess3"/>
    <dgm:cxn modelId="{1135F9A5-AD54-6341-B13A-B65406962454}" srcId="{6D2CE8BD-1042-5D40-84A5-37E31A2C322B}" destId="{82A02BC5-1728-BD44-AEAF-79CDD845854B}" srcOrd="0" destOrd="0" parTransId="{16CB9DAC-0AE8-8443-965E-2C4977ACCE71}" sibTransId="{D01DCE2A-2450-864E-B1C2-FBABB01BCEA3}"/>
    <dgm:cxn modelId="{3A30DEB4-F54B-324D-802D-8BE8234E2CC0}" type="presOf" srcId="{6AFF1309-6A44-514D-8468-E96AFB388EEB}" destId="{DA49E93D-8232-D549-9780-B231F03F8787}" srcOrd="0" destOrd="0" presId="urn:microsoft.com/office/officeart/2005/8/layout/lProcess3"/>
    <dgm:cxn modelId="{513082B8-D6A7-3A41-9B93-B9FE009FF189}" srcId="{7126DC1A-2FF2-D84A-93DE-860FCB7A57D5}" destId="{450939C1-909B-B143-B6EA-61779B80619A}" srcOrd="1" destOrd="0" parTransId="{CCB449C8-9E34-4749-A9E4-5DA98E6ED447}" sibTransId="{0296C925-EFCE-8D4B-9CDB-76887E45CF7A}"/>
    <dgm:cxn modelId="{5ACCA0BB-D37C-6E4D-BA6A-6DD490DF8F42}" srcId="{6AFF1309-6A44-514D-8468-E96AFB388EEB}" destId="{06006706-637A-7048-8D40-62A318E9A13E}" srcOrd="0" destOrd="0" parTransId="{A8E9763B-0228-1A4D-B7E8-05EA29EF6A01}" sibTransId="{0AFA4423-9F1D-4248-9F9C-91BA7EAE5AFE}"/>
    <dgm:cxn modelId="{6AEF3DC3-ABE9-3545-82A9-5820C7CB6360}" type="presOf" srcId="{97C306A2-268A-FC4C-8414-CFD08D765068}" destId="{11DA2C11-76D5-7845-8941-68304A6AF380}" srcOrd="0" destOrd="0" presId="urn:microsoft.com/office/officeart/2005/8/layout/lProcess3"/>
    <dgm:cxn modelId="{809A5AD8-1C77-EE49-A394-1AD437F4EDE9}" srcId="{450939C1-909B-B143-B6EA-61779B80619A}" destId="{BDCB07B0-79DA-AD48-AC08-8EF60E66E868}" srcOrd="0" destOrd="0" parTransId="{36C6D0E3-8499-1E41-B13D-53EE0C3E4A14}" sibTransId="{5334E33C-A716-B841-A083-CA7545AE9793}"/>
    <dgm:cxn modelId="{4424DDDB-E37F-3347-85B7-FFD515529649}" type="presOf" srcId="{27567B9B-3137-8240-87D9-D54F7FD231FE}" destId="{43B4C118-BDB7-CF46-8650-71AD37BF60FC}" srcOrd="0" destOrd="0" presId="urn:microsoft.com/office/officeart/2005/8/layout/lProcess3"/>
    <dgm:cxn modelId="{FBB11EEF-812B-0E47-AECD-B481B57D9BDC}" srcId="{B05C6DF1-AD0D-5C44-87D0-76C41D9E79C8}" destId="{FC9DB332-045D-F346-8593-A9B54BCE523E}" srcOrd="0" destOrd="0" parTransId="{01DEFA8F-1D11-6545-859F-BD8BD2A72397}" sibTransId="{41000F67-9CD5-8A4B-B233-9247F97B5AE9}"/>
    <dgm:cxn modelId="{D612B4F4-0B50-4C48-B6EA-96C6AF854E5C}" type="presOf" srcId="{7126DC1A-2FF2-D84A-93DE-860FCB7A57D5}" destId="{16893124-8E12-C14A-B66A-152081B6E04E}" srcOrd="0" destOrd="0" presId="urn:microsoft.com/office/officeart/2005/8/layout/lProcess3"/>
    <dgm:cxn modelId="{D2C439F6-D146-2F44-8279-53940141503F}" srcId="{7126DC1A-2FF2-D84A-93DE-860FCB7A57D5}" destId="{B05C6DF1-AD0D-5C44-87D0-76C41D9E79C8}" srcOrd="0" destOrd="0" parTransId="{4E45B576-44BA-E544-AA5B-DE2C16AC3A73}" sibTransId="{3CB361A5-20E7-5E47-82E5-E5FB8E21A18C}"/>
    <dgm:cxn modelId="{359CA4FB-731F-2C4A-A291-FF00972B2702}" srcId="{7126DC1A-2FF2-D84A-93DE-860FCB7A57D5}" destId="{6AFF1309-6A44-514D-8468-E96AFB388EEB}" srcOrd="4" destOrd="0" parTransId="{F9498E4C-0D23-B442-89B5-575122DB8B1E}" sibTransId="{8447609C-4A07-7A44-B3B7-6F7B407CA0C0}"/>
    <dgm:cxn modelId="{45C44B3B-8190-CF4C-867D-F69BBD6C5EBF}" type="presParOf" srcId="{16893124-8E12-C14A-B66A-152081B6E04E}" destId="{152A41F5-1B65-DD4A-993A-14F94CF2CCAC}" srcOrd="0" destOrd="0" presId="urn:microsoft.com/office/officeart/2005/8/layout/lProcess3"/>
    <dgm:cxn modelId="{CBB88623-0AB5-7749-B2B3-CA910D411063}" type="presParOf" srcId="{152A41F5-1B65-DD4A-993A-14F94CF2CCAC}" destId="{8E729BFC-2938-574C-B340-A3814C87C347}" srcOrd="0" destOrd="0" presId="urn:microsoft.com/office/officeart/2005/8/layout/lProcess3"/>
    <dgm:cxn modelId="{10F18F0E-5C37-DE4E-B74C-434B3A35CB90}" type="presParOf" srcId="{152A41F5-1B65-DD4A-993A-14F94CF2CCAC}" destId="{0712E137-08D0-5C4E-AD0F-5B099BDB4D06}" srcOrd="1" destOrd="0" presId="urn:microsoft.com/office/officeart/2005/8/layout/lProcess3"/>
    <dgm:cxn modelId="{F7710E97-D360-F943-87A4-2C132C317A62}" type="presParOf" srcId="{152A41F5-1B65-DD4A-993A-14F94CF2CCAC}" destId="{257FDB3C-FAE3-9343-A933-2FD0DAFED1C2}" srcOrd="2" destOrd="0" presId="urn:microsoft.com/office/officeart/2005/8/layout/lProcess3"/>
    <dgm:cxn modelId="{B8EFA9E9-6371-AA4F-9067-AD1FF81688B3}" type="presParOf" srcId="{16893124-8E12-C14A-B66A-152081B6E04E}" destId="{E25D21D2-0147-034F-B962-9CD0CB1B9802}" srcOrd="1" destOrd="0" presId="urn:microsoft.com/office/officeart/2005/8/layout/lProcess3"/>
    <dgm:cxn modelId="{A0005189-542E-6640-8F66-1EF7683CC9DC}" type="presParOf" srcId="{16893124-8E12-C14A-B66A-152081B6E04E}" destId="{CF1A8152-5F11-8846-B294-A095007C32C3}" srcOrd="2" destOrd="0" presId="urn:microsoft.com/office/officeart/2005/8/layout/lProcess3"/>
    <dgm:cxn modelId="{5C0C5A49-79AA-4D40-B3D1-6389E9834A4A}" type="presParOf" srcId="{CF1A8152-5F11-8846-B294-A095007C32C3}" destId="{01AA6E6C-0E84-384C-A206-3F8E5A1592FB}" srcOrd="0" destOrd="0" presId="urn:microsoft.com/office/officeart/2005/8/layout/lProcess3"/>
    <dgm:cxn modelId="{17B62B9E-2116-3741-9A78-4191C8BEB118}" type="presParOf" srcId="{CF1A8152-5F11-8846-B294-A095007C32C3}" destId="{26E2977F-FC8F-D441-83E5-D07E988096B0}" srcOrd="1" destOrd="0" presId="urn:microsoft.com/office/officeart/2005/8/layout/lProcess3"/>
    <dgm:cxn modelId="{98A67F04-8AA3-004E-8728-B7E08BA0B291}" type="presParOf" srcId="{CF1A8152-5F11-8846-B294-A095007C32C3}" destId="{C4AFFF4B-BE41-E94C-B411-E4A68ABAD25E}" srcOrd="2" destOrd="0" presId="urn:microsoft.com/office/officeart/2005/8/layout/lProcess3"/>
    <dgm:cxn modelId="{CE428EAB-142B-E643-8951-5134DEB8CE0E}" type="presParOf" srcId="{16893124-8E12-C14A-B66A-152081B6E04E}" destId="{4FEBD766-0A5A-4A48-813E-E1EE87E000FF}" srcOrd="3" destOrd="0" presId="urn:microsoft.com/office/officeart/2005/8/layout/lProcess3"/>
    <dgm:cxn modelId="{5D05D1AA-8388-7A43-894E-6BCC70780FCD}" type="presParOf" srcId="{16893124-8E12-C14A-B66A-152081B6E04E}" destId="{2A9B22D0-C243-D744-AA5D-9BB46F321AC5}" srcOrd="4" destOrd="0" presId="urn:microsoft.com/office/officeart/2005/8/layout/lProcess3"/>
    <dgm:cxn modelId="{2A66731E-4EA1-CB48-8908-2034B129F892}" type="presParOf" srcId="{2A9B22D0-C243-D744-AA5D-9BB46F321AC5}" destId="{EFD6C44D-C7FC-C941-AB5D-EFBC94EC5E62}" srcOrd="0" destOrd="0" presId="urn:microsoft.com/office/officeart/2005/8/layout/lProcess3"/>
    <dgm:cxn modelId="{B9240E73-975A-F14E-B170-BDF4CD0D8018}" type="presParOf" srcId="{2A9B22D0-C243-D744-AA5D-9BB46F321AC5}" destId="{23ABBD18-0ED9-5B4E-8BD7-8DD188DDFD39}" srcOrd="1" destOrd="0" presId="urn:microsoft.com/office/officeart/2005/8/layout/lProcess3"/>
    <dgm:cxn modelId="{384893E5-7DF3-A144-8AE4-5B7D6EC81211}" type="presParOf" srcId="{2A9B22D0-C243-D744-AA5D-9BB46F321AC5}" destId="{31491050-9D89-D541-98B1-1FB9B69D287F}" srcOrd="2" destOrd="0" presId="urn:microsoft.com/office/officeart/2005/8/layout/lProcess3"/>
    <dgm:cxn modelId="{FB50C385-FA43-D548-8A7A-ABE51CC04FC7}" type="presParOf" srcId="{16893124-8E12-C14A-B66A-152081B6E04E}" destId="{AB9E99FD-CBFE-1040-93F4-035F1B3085CD}" srcOrd="5" destOrd="0" presId="urn:microsoft.com/office/officeart/2005/8/layout/lProcess3"/>
    <dgm:cxn modelId="{40ECCA85-208B-184B-816C-AAB87D8C94F5}" type="presParOf" srcId="{16893124-8E12-C14A-B66A-152081B6E04E}" destId="{E798A995-21A0-684D-8BD0-5C3683F57D3D}" srcOrd="6" destOrd="0" presId="urn:microsoft.com/office/officeart/2005/8/layout/lProcess3"/>
    <dgm:cxn modelId="{724014ED-A2CA-E442-AE72-B17C7E4B361B}" type="presParOf" srcId="{E798A995-21A0-684D-8BD0-5C3683F57D3D}" destId="{11DA2C11-76D5-7845-8941-68304A6AF380}" srcOrd="0" destOrd="0" presId="urn:microsoft.com/office/officeart/2005/8/layout/lProcess3"/>
    <dgm:cxn modelId="{40A0841F-C2E4-8E44-BB1C-B60EF7CA0294}" type="presParOf" srcId="{E798A995-21A0-684D-8BD0-5C3683F57D3D}" destId="{277CC9B1-184E-FE44-80F6-2D32B7DAC7FC}" srcOrd="1" destOrd="0" presId="urn:microsoft.com/office/officeart/2005/8/layout/lProcess3"/>
    <dgm:cxn modelId="{04103034-AA48-A440-890C-F7EA6E784ACD}" type="presParOf" srcId="{E798A995-21A0-684D-8BD0-5C3683F57D3D}" destId="{43B4C118-BDB7-CF46-8650-71AD37BF60FC}" srcOrd="2" destOrd="0" presId="urn:microsoft.com/office/officeart/2005/8/layout/lProcess3"/>
    <dgm:cxn modelId="{2AF861C3-14C2-1149-913F-4448212B469D}" type="presParOf" srcId="{16893124-8E12-C14A-B66A-152081B6E04E}" destId="{09AB3DA6-2556-8B49-9E8E-2C6EF9629399}" srcOrd="7" destOrd="0" presId="urn:microsoft.com/office/officeart/2005/8/layout/lProcess3"/>
    <dgm:cxn modelId="{6F76CE27-C4C2-F340-AFA0-CC47F3F4AC36}" type="presParOf" srcId="{16893124-8E12-C14A-B66A-152081B6E04E}" destId="{B1AC608A-CE62-3F4D-A110-D65B07B50A80}" srcOrd="8" destOrd="0" presId="urn:microsoft.com/office/officeart/2005/8/layout/lProcess3"/>
    <dgm:cxn modelId="{2345A4E2-BABF-8543-A3B5-5C40DBD961FF}" type="presParOf" srcId="{B1AC608A-CE62-3F4D-A110-D65B07B50A80}" destId="{DA49E93D-8232-D549-9780-B231F03F8787}" srcOrd="0" destOrd="0" presId="urn:microsoft.com/office/officeart/2005/8/layout/lProcess3"/>
    <dgm:cxn modelId="{A42F38C5-24F4-0043-8A19-9CC46550B80B}" type="presParOf" srcId="{B1AC608A-CE62-3F4D-A110-D65B07B50A80}" destId="{85B3016F-9C23-EF46-B651-E4EAA60AA8B2}" srcOrd="1" destOrd="0" presId="urn:microsoft.com/office/officeart/2005/8/layout/lProcess3"/>
    <dgm:cxn modelId="{424CD799-42B8-724B-9584-548651EB5399}" type="presParOf" srcId="{B1AC608A-CE62-3F4D-A110-D65B07B50A80}" destId="{65A1F6F5-6EE4-CA49-BF5F-DE85E5A2C8A6}"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729BFC-2938-574C-B340-A3814C87C347}">
      <dsp:nvSpPr>
        <dsp:cNvPr id="0" name=""/>
        <dsp:cNvSpPr/>
      </dsp:nvSpPr>
      <dsp:spPr>
        <a:xfrm>
          <a:off x="619518" y="15701"/>
          <a:ext cx="3007712" cy="822200"/>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rtlCol="0" anchor="ctr" anchorCtr="0">
          <a:noAutofit/>
        </a:bodyPr>
        <a:lstStyle/>
        <a:p>
          <a:pPr marL="0" lvl="0" indent="0" algn="ctr" defTabSz="1422400" rtl="0">
            <a:lnSpc>
              <a:spcPct val="90000"/>
            </a:lnSpc>
            <a:spcBef>
              <a:spcPct val="0"/>
            </a:spcBef>
            <a:spcAft>
              <a:spcPct val="35000"/>
            </a:spcAft>
            <a:buNone/>
          </a:pPr>
          <a:r>
            <a:rPr lang="fr" sz="3200" b="1" kern="1200"/>
            <a:t>Partie 1</a:t>
          </a:r>
        </a:p>
      </dsp:txBody>
      <dsp:txXfrm>
        <a:off x="1030618" y="15701"/>
        <a:ext cx="2185512" cy="822200"/>
      </dsp:txXfrm>
    </dsp:sp>
    <dsp:sp modelId="{257FDB3C-FAE3-9343-A933-2FD0DAFED1C2}">
      <dsp:nvSpPr>
        <dsp:cNvPr id="0" name=""/>
        <dsp:cNvSpPr/>
      </dsp:nvSpPr>
      <dsp:spPr>
        <a:xfrm>
          <a:off x="3360015" y="653"/>
          <a:ext cx="3253570" cy="852295"/>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rtlCol="0" anchor="ctr" anchorCtr="0">
          <a:noAutofit/>
        </a:bodyPr>
        <a:lstStyle/>
        <a:p>
          <a:pPr marL="0" lvl="0" indent="0" algn="ctr" defTabSz="711200" rtl="0">
            <a:lnSpc>
              <a:spcPct val="90000"/>
            </a:lnSpc>
            <a:spcBef>
              <a:spcPct val="0"/>
            </a:spcBef>
            <a:spcAft>
              <a:spcPct val="35000"/>
            </a:spcAft>
            <a:buNone/>
          </a:pPr>
          <a:r>
            <a:rPr lang="fr" sz="1600" kern="1200" dirty="0"/>
            <a:t>Prise de conscience de la violence à l’égard des femmes (p. 7 -12)</a:t>
          </a:r>
        </a:p>
      </dsp:txBody>
      <dsp:txXfrm>
        <a:off x="3786163" y="653"/>
        <a:ext cx="2401275" cy="852295"/>
      </dsp:txXfrm>
    </dsp:sp>
    <dsp:sp modelId="{01AA6E6C-0E84-384C-A206-3F8E5A1592FB}">
      <dsp:nvSpPr>
        <dsp:cNvPr id="0" name=""/>
        <dsp:cNvSpPr/>
      </dsp:nvSpPr>
      <dsp:spPr>
        <a:xfrm>
          <a:off x="619518" y="983105"/>
          <a:ext cx="3007712" cy="822200"/>
        </a:xfrm>
        <a:prstGeom prst="chevron">
          <a:avLst/>
        </a:prstGeom>
        <a:solidFill>
          <a:schemeClr val="accent2">
            <a:hueOff val="-54795"/>
            <a:satOff val="-7181"/>
            <a:lumOff val="48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rtlCol="0" anchor="ctr" anchorCtr="0">
          <a:noAutofit/>
        </a:bodyPr>
        <a:lstStyle/>
        <a:p>
          <a:pPr marL="0" lvl="0" indent="0" algn="ctr" defTabSz="1422400" rtl="0">
            <a:lnSpc>
              <a:spcPct val="90000"/>
            </a:lnSpc>
            <a:spcBef>
              <a:spcPct val="0"/>
            </a:spcBef>
            <a:spcAft>
              <a:spcPct val="35000"/>
            </a:spcAft>
            <a:buNone/>
          </a:pPr>
          <a:r>
            <a:rPr lang="fr" sz="3200" b="1" kern="1200"/>
            <a:t>Partie 2</a:t>
          </a:r>
          <a:r>
            <a:rPr lang="fr" sz="3600" b="1" kern="1200"/>
            <a:t> </a:t>
          </a:r>
        </a:p>
      </dsp:txBody>
      <dsp:txXfrm>
        <a:off x="1030618" y="983105"/>
        <a:ext cx="2185512" cy="822200"/>
      </dsp:txXfrm>
    </dsp:sp>
    <dsp:sp modelId="{C4AFFF4B-BE41-E94C-B411-E4A68ABAD25E}">
      <dsp:nvSpPr>
        <dsp:cNvPr id="0" name=""/>
        <dsp:cNvSpPr/>
      </dsp:nvSpPr>
      <dsp:spPr>
        <a:xfrm>
          <a:off x="3360015" y="968057"/>
          <a:ext cx="3253570" cy="852295"/>
        </a:xfrm>
        <a:prstGeom prst="chevron">
          <a:avLst/>
        </a:prstGeom>
        <a:solidFill>
          <a:schemeClr val="accent2">
            <a:tint val="40000"/>
            <a:alpha val="90000"/>
            <a:hueOff val="-159641"/>
            <a:satOff val="5234"/>
            <a:lumOff val="740"/>
            <a:alphaOff val="0"/>
          </a:schemeClr>
        </a:solidFill>
        <a:ln w="12700" cap="flat" cmpd="sng" algn="ctr">
          <a:solidFill>
            <a:schemeClr val="accent2">
              <a:tint val="40000"/>
              <a:alpha val="90000"/>
              <a:hueOff val="-159641"/>
              <a:satOff val="5234"/>
              <a:lumOff val="74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rtlCol="0" anchor="ctr" anchorCtr="0">
          <a:noAutofit/>
        </a:bodyPr>
        <a:lstStyle/>
        <a:p>
          <a:pPr marL="0" lvl="0" indent="0" algn="ctr" defTabSz="711200" rtl="0">
            <a:lnSpc>
              <a:spcPct val="90000"/>
            </a:lnSpc>
            <a:spcBef>
              <a:spcPct val="0"/>
            </a:spcBef>
            <a:spcAft>
              <a:spcPct val="35000"/>
            </a:spcAft>
            <a:buNone/>
          </a:pPr>
          <a:r>
            <a:rPr lang="fr" sz="1600" kern="1200" dirty="0"/>
            <a:t>Soutien de première ligne</a:t>
          </a:r>
        </a:p>
        <a:p>
          <a:pPr marL="0" lvl="0" indent="0" algn="ctr" defTabSz="711200" rtl="0">
            <a:lnSpc>
              <a:spcPct val="90000"/>
            </a:lnSpc>
            <a:spcBef>
              <a:spcPct val="0"/>
            </a:spcBef>
            <a:spcAft>
              <a:spcPct val="35000"/>
            </a:spcAft>
            <a:buNone/>
          </a:pPr>
          <a:r>
            <a:rPr lang="fr" sz="1600" kern="1200" dirty="0"/>
            <a:t>(p. 13-38)</a:t>
          </a:r>
        </a:p>
      </dsp:txBody>
      <dsp:txXfrm>
        <a:off x="3786163" y="968057"/>
        <a:ext cx="2401275" cy="852295"/>
      </dsp:txXfrm>
    </dsp:sp>
    <dsp:sp modelId="{EFD6C44D-C7FC-C941-AB5D-EFBC94EC5E62}">
      <dsp:nvSpPr>
        <dsp:cNvPr id="0" name=""/>
        <dsp:cNvSpPr/>
      </dsp:nvSpPr>
      <dsp:spPr>
        <a:xfrm>
          <a:off x="619518" y="1950509"/>
          <a:ext cx="3007712" cy="822200"/>
        </a:xfrm>
        <a:prstGeom prst="chevron">
          <a:avLst/>
        </a:prstGeom>
        <a:solidFill>
          <a:schemeClr val="accent2">
            <a:hueOff val="-109590"/>
            <a:satOff val="-14362"/>
            <a:lumOff val="97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rtlCol="0" anchor="ctr" anchorCtr="0">
          <a:noAutofit/>
        </a:bodyPr>
        <a:lstStyle/>
        <a:p>
          <a:pPr marL="0" lvl="0" indent="0" algn="ctr" defTabSz="1422400" rtl="0">
            <a:lnSpc>
              <a:spcPct val="90000"/>
            </a:lnSpc>
            <a:spcBef>
              <a:spcPct val="0"/>
            </a:spcBef>
            <a:spcAft>
              <a:spcPct val="35000"/>
            </a:spcAft>
            <a:buNone/>
          </a:pPr>
          <a:r>
            <a:rPr lang="fr" sz="3200" b="1" kern="1200" dirty="0"/>
            <a:t>Partie 3</a:t>
          </a:r>
        </a:p>
      </dsp:txBody>
      <dsp:txXfrm>
        <a:off x="1030618" y="1950509"/>
        <a:ext cx="2185512" cy="822200"/>
      </dsp:txXfrm>
    </dsp:sp>
    <dsp:sp modelId="{31491050-9D89-D541-98B1-1FB9B69D287F}">
      <dsp:nvSpPr>
        <dsp:cNvPr id="0" name=""/>
        <dsp:cNvSpPr/>
      </dsp:nvSpPr>
      <dsp:spPr>
        <a:xfrm>
          <a:off x="3360015" y="1935461"/>
          <a:ext cx="3253570" cy="852295"/>
        </a:xfrm>
        <a:prstGeom prst="chevron">
          <a:avLst/>
        </a:prstGeom>
        <a:solidFill>
          <a:schemeClr val="accent2">
            <a:tint val="40000"/>
            <a:alpha val="90000"/>
            <a:hueOff val="-319281"/>
            <a:satOff val="10467"/>
            <a:lumOff val="1481"/>
            <a:alphaOff val="0"/>
          </a:schemeClr>
        </a:solidFill>
        <a:ln w="12700" cap="flat" cmpd="sng" algn="ctr">
          <a:solidFill>
            <a:schemeClr val="accent2">
              <a:tint val="40000"/>
              <a:alpha val="90000"/>
              <a:hueOff val="-319281"/>
              <a:satOff val="10467"/>
              <a:lumOff val="148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rtlCol="0" anchor="ctr" anchorCtr="0">
          <a:noAutofit/>
        </a:bodyPr>
        <a:lstStyle/>
        <a:p>
          <a:pPr marL="0" lvl="0" indent="0" algn="ctr" defTabSz="711200" rtl="0">
            <a:lnSpc>
              <a:spcPct val="90000"/>
            </a:lnSpc>
            <a:spcBef>
              <a:spcPct val="0"/>
            </a:spcBef>
            <a:spcAft>
              <a:spcPct val="35000"/>
            </a:spcAft>
            <a:buNone/>
          </a:pPr>
          <a:r>
            <a:rPr lang="fr" sz="1600" kern="1200" dirty="0"/>
            <a:t>Soins de santé complémentaires après une agression sexuelle (p. 39-65)</a:t>
          </a:r>
        </a:p>
      </dsp:txBody>
      <dsp:txXfrm>
        <a:off x="3786163" y="1935461"/>
        <a:ext cx="2401275" cy="852295"/>
      </dsp:txXfrm>
    </dsp:sp>
    <dsp:sp modelId="{11DA2C11-76D5-7845-8941-68304A6AF380}">
      <dsp:nvSpPr>
        <dsp:cNvPr id="0" name=""/>
        <dsp:cNvSpPr/>
      </dsp:nvSpPr>
      <dsp:spPr>
        <a:xfrm>
          <a:off x="619518" y="2917913"/>
          <a:ext cx="3007712" cy="822200"/>
        </a:xfrm>
        <a:prstGeom prst="chevron">
          <a:avLst/>
        </a:prstGeom>
        <a:solidFill>
          <a:schemeClr val="accent2">
            <a:hueOff val="-164384"/>
            <a:satOff val="-21544"/>
            <a:lumOff val="145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rtlCol="0" anchor="ctr" anchorCtr="0">
          <a:noAutofit/>
        </a:bodyPr>
        <a:lstStyle/>
        <a:p>
          <a:pPr marL="0" lvl="0" indent="0" algn="ctr" defTabSz="1422400" rtl="0">
            <a:lnSpc>
              <a:spcPct val="90000"/>
            </a:lnSpc>
            <a:spcBef>
              <a:spcPct val="0"/>
            </a:spcBef>
            <a:spcAft>
              <a:spcPct val="35000"/>
            </a:spcAft>
            <a:buNone/>
          </a:pPr>
          <a:r>
            <a:rPr lang="fr" sz="3200" b="1" kern="1200" dirty="0"/>
            <a:t>Partie 4</a:t>
          </a:r>
        </a:p>
      </dsp:txBody>
      <dsp:txXfrm>
        <a:off x="1030618" y="2917913"/>
        <a:ext cx="2185512" cy="822200"/>
      </dsp:txXfrm>
    </dsp:sp>
    <dsp:sp modelId="{43B4C118-BDB7-CF46-8650-71AD37BF60FC}">
      <dsp:nvSpPr>
        <dsp:cNvPr id="0" name=""/>
        <dsp:cNvSpPr/>
      </dsp:nvSpPr>
      <dsp:spPr>
        <a:xfrm>
          <a:off x="3360015" y="2902865"/>
          <a:ext cx="3253570" cy="852295"/>
        </a:xfrm>
        <a:prstGeom prst="chevron">
          <a:avLst/>
        </a:prstGeom>
        <a:solidFill>
          <a:schemeClr val="accent2">
            <a:tint val="40000"/>
            <a:alpha val="90000"/>
            <a:hueOff val="-478922"/>
            <a:satOff val="15701"/>
            <a:lumOff val="2221"/>
            <a:alphaOff val="0"/>
          </a:schemeClr>
        </a:solidFill>
        <a:ln w="12700" cap="flat" cmpd="sng" algn="ctr">
          <a:solidFill>
            <a:schemeClr val="accent2">
              <a:tint val="40000"/>
              <a:alpha val="90000"/>
              <a:hueOff val="-478922"/>
              <a:satOff val="15701"/>
              <a:lumOff val="222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rtlCol="0" anchor="ctr" anchorCtr="0">
          <a:noAutofit/>
        </a:bodyPr>
        <a:lstStyle/>
        <a:p>
          <a:pPr marL="0" lvl="0" indent="0" algn="ctr" defTabSz="711200" rtl="0">
            <a:lnSpc>
              <a:spcPct val="90000"/>
            </a:lnSpc>
            <a:spcBef>
              <a:spcPct val="0"/>
            </a:spcBef>
            <a:spcAft>
              <a:spcPct val="35000"/>
            </a:spcAft>
            <a:buNone/>
          </a:pPr>
          <a:r>
            <a:rPr lang="fr" sz="1600" kern="1200" dirty="0"/>
            <a:t>Soins de santé mentale complémentaires (p. 67-84) </a:t>
          </a:r>
        </a:p>
      </dsp:txBody>
      <dsp:txXfrm>
        <a:off x="3786163" y="2902865"/>
        <a:ext cx="2401275" cy="852295"/>
      </dsp:txXfrm>
    </dsp:sp>
    <dsp:sp modelId="{DA49E93D-8232-D549-9780-B231F03F8787}">
      <dsp:nvSpPr>
        <dsp:cNvPr id="0" name=""/>
        <dsp:cNvSpPr/>
      </dsp:nvSpPr>
      <dsp:spPr>
        <a:xfrm>
          <a:off x="619518" y="3885317"/>
          <a:ext cx="3007712" cy="822200"/>
        </a:xfrm>
        <a:prstGeom prst="chevron">
          <a:avLst/>
        </a:prstGeom>
        <a:solidFill>
          <a:schemeClr val="accent2">
            <a:hueOff val="-219179"/>
            <a:satOff val="-28725"/>
            <a:lumOff val="194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17780" rIns="0" bIns="17780" numCol="1" spcCol="1270" rtlCol="0" anchor="ctr" anchorCtr="0">
          <a:noAutofit/>
        </a:bodyPr>
        <a:lstStyle/>
        <a:p>
          <a:pPr marL="0" lvl="0" indent="0" algn="ctr" defTabSz="1244600" rtl="0">
            <a:lnSpc>
              <a:spcPct val="90000"/>
            </a:lnSpc>
            <a:spcBef>
              <a:spcPct val="0"/>
            </a:spcBef>
            <a:spcAft>
              <a:spcPct val="35000"/>
            </a:spcAft>
            <a:buNone/>
          </a:pPr>
          <a:r>
            <a:rPr lang="fr" sz="2800" b="1" kern="1200" dirty="0"/>
            <a:t>Suppléments</a:t>
          </a:r>
        </a:p>
      </dsp:txBody>
      <dsp:txXfrm>
        <a:off x="1030618" y="3885317"/>
        <a:ext cx="2185512" cy="822200"/>
      </dsp:txXfrm>
    </dsp:sp>
    <dsp:sp modelId="{65A1F6F5-6EE4-CA49-BF5F-DE85E5A2C8A6}">
      <dsp:nvSpPr>
        <dsp:cNvPr id="0" name=""/>
        <dsp:cNvSpPr/>
      </dsp:nvSpPr>
      <dsp:spPr>
        <a:xfrm>
          <a:off x="3360015" y="3870269"/>
          <a:ext cx="3253570" cy="852295"/>
        </a:xfrm>
        <a:prstGeom prst="chevron">
          <a:avLst/>
        </a:prstGeom>
        <a:solidFill>
          <a:schemeClr val="accent2">
            <a:tint val="40000"/>
            <a:alpha val="90000"/>
            <a:hueOff val="-638563"/>
            <a:satOff val="20934"/>
            <a:lumOff val="2962"/>
            <a:alphaOff val="0"/>
          </a:schemeClr>
        </a:solidFill>
        <a:ln w="12700" cap="flat" cmpd="sng" algn="ctr">
          <a:solidFill>
            <a:schemeClr val="accent2">
              <a:tint val="40000"/>
              <a:alpha val="90000"/>
              <a:hueOff val="-638563"/>
              <a:satOff val="20934"/>
              <a:lumOff val="296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rtlCol="0" anchor="ctr" anchorCtr="0">
          <a:noAutofit/>
        </a:bodyPr>
        <a:lstStyle/>
        <a:p>
          <a:pPr marL="0" lvl="0" indent="0" algn="ctr" defTabSz="711200" rtl="0">
            <a:lnSpc>
              <a:spcPct val="90000"/>
            </a:lnSpc>
            <a:spcBef>
              <a:spcPct val="0"/>
            </a:spcBef>
            <a:spcAft>
              <a:spcPct val="35000"/>
            </a:spcAft>
            <a:buNone/>
          </a:pPr>
          <a:r>
            <a:rPr lang="fr" sz="1600" kern="1200" dirty="0"/>
            <a:t>La planification familiale </a:t>
          </a:r>
          <a:br>
            <a:rPr lang="en-GB" sz="1600" kern="1200" dirty="0"/>
          </a:br>
          <a:r>
            <a:rPr lang="fr" sz="1600" kern="1200" dirty="0"/>
            <a:t>et HIV (supplément)</a:t>
          </a:r>
          <a:endParaRPr lang="en-US" sz="1600" kern="1200" dirty="0"/>
        </a:p>
      </dsp:txBody>
      <dsp:txXfrm>
        <a:off x="3786163" y="3870269"/>
        <a:ext cx="2401275" cy="852295"/>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FC1157-7A08-AE42-871E-8F631D79F4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a:p>
        </p:txBody>
      </p:sp>
      <p:sp>
        <p:nvSpPr>
          <p:cNvPr id="3" name="Date Placeholder 2">
            <a:extLst>
              <a:ext uri="{FF2B5EF4-FFF2-40B4-BE49-F238E27FC236}">
                <a16:creationId xmlns:a16="http://schemas.microsoft.com/office/drawing/2014/main" id="{1ED2B9E4-9D77-C149-A8DF-0F21A289303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E5666A7-7EFA-1C45-85A8-F1EEF1456243}" type="datetimeFigureOut">
              <a:rPr lang="de-DE" smtClean="0"/>
              <a:t>21.01.2025</a:t>
            </a:fld>
            <a:endParaRPr lang="de-DE"/>
          </a:p>
        </p:txBody>
      </p:sp>
      <p:sp>
        <p:nvSpPr>
          <p:cNvPr id="4" name="Footer Placeholder 3">
            <a:extLst>
              <a:ext uri="{FF2B5EF4-FFF2-40B4-BE49-F238E27FC236}">
                <a16:creationId xmlns:a16="http://schemas.microsoft.com/office/drawing/2014/main" id="{23375214-E450-6642-B9DB-082E830D6D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a:p>
        </p:txBody>
      </p:sp>
      <p:sp>
        <p:nvSpPr>
          <p:cNvPr id="5" name="Slide Number Placeholder 4">
            <a:extLst>
              <a:ext uri="{FF2B5EF4-FFF2-40B4-BE49-F238E27FC236}">
                <a16:creationId xmlns:a16="http://schemas.microsoft.com/office/drawing/2014/main" id="{FD292567-AF3F-4A4D-9CB4-618533FFEDD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1ED23F5-003A-854E-B0DA-F635AABBFE9A}" type="slidenum">
              <a:rPr lang="de-DE" smtClean="0"/>
              <a:t>‹#›</a:t>
            </a:fld>
            <a:endParaRPr lang="de-DE"/>
          </a:p>
        </p:txBody>
      </p:sp>
    </p:spTree>
    <p:extLst>
      <p:ext uri="{BB962C8B-B14F-4D97-AF65-F5344CB8AC3E}">
        <p14:creationId xmlns:p14="http://schemas.microsoft.com/office/powerpoint/2010/main" val="362099999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F83A9B77-EA52-1C47-8F03-3304CE373FBF}" type="datetimeFigureOut">
              <a:rPr lang="de-DE" smtClean="0"/>
              <a:t>21.01.2025</a:t>
            </a:fld>
            <a:endParaRPr lang="de-D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rtl="0"/>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82D55F8-74B9-B944-BD48-CDD90851A098}" type="slidenum">
              <a:rPr lang="de-DE" smtClean="0"/>
              <a:t>‹#›</a:t>
            </a:fld>
            <a:endParaRPr lang="de-DE"/>
          </a:p>
        </p:txBody>
      </p:sp>
    </p:spTree>
    <p:extLst>
      <p:ext uri="{BB962C8B-B14F-4D97-AF65-F5344CB8AC3E}">
        <p14:creationId xmlns:p14="http://schemas.microsoft.com/office/powerpoint/2010/main" val="57712525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dirty="0"/>
              <a:t>La présente séance démarre par les </a:t>
            </a:r>
            <a:r>
              <a:rPr lang="fr" b="1" dirty="0"/>
              <a:t>principes directeurs</a:t>
            </a:r>
            <a:r>
              <a:rPr lang="fr" dirty="0"/>
              <a:t> de la prestation de soins centré</a:t>
            </a:r>
            <a:r>
              <a:rPr lang="fr" b="1" dirty="0"/>
              <a:t>e</a:t>
            </a:r>
            <a:r>
              <a:rPr lang="fr" dirty="0"/>
              <a:t> sur les femmes et examine les modalités de sa mise en pratique dans différents contextes. Ensuite, elle présente </a:t>
            </a:r>
            <a:r>
              <a:rPr lang="fr" b="1" dirty="0"/>
              <a:t>un aperçu général du </a:t>
            </a:r>
            <a:r>
              <a:rPr lang="fr" b="1" i="1" dirty="0"/>
              <a:t>Manuel clinique</a:t>
            </a:r>
            <a:r>
              <a:rPr lang="fr" i="1" dirty="0"/>
              <a:t> </a:t>
            </a:r>
            <a:r>
              <a:rPr lang="fr" dirty="0"/>
              <a:t>qui est la principale ressource pour cette formation, afin que vous puissiez le suivre </a:t>
            </a:r>
            <a:r>
              <a:rPr lang="fr" b="1" dirty="0"/>
              <a:t>au fur et </a:t>
            </a:r>
            <a:r>
              <a:rPr lang="fr" dirty="0"/>
              <a:t>à mesure que nous avançons dans les modules de formation. </a:t>
            </a:r>
          </a:p>
        </p:txBody>
      </p:sp>
      <p:sp>
        <p:nvSpPr>
          <p:cNvPr id="4" name="Slide Number Placeholder 3"/>
          <p:cNvSpPr>
            <a:spLocks noGrp="1"/>
          </p:cNvSpPr>
          <p:nvPr>
            <p:ph type="sldNum" sz="quarter" idx="10"/>
          </p:nvPr>
        </p:nvSpPr>
        <p:spPr/>
        <p:txBody>
          <a:bodyPr rtlCol="0"/>
          <a:lstStyle/>
          <a:p>
            <a:pPr rtl="0"/>
            <a:fld id="{B5CD8450-5381-4F25-9B1F-09268F57083E}" type="slidenum">
              <a:rPr lang="en-GB" smtClean="0"/>
              <a:pPr/>
              <a:t>1</a:t>
            </a:fld>
            <a:endParaRPr lang="en-GB"/>
          </a:p>
        </p:txBody>
      </p:sp>
    </p:spTree>
    <p:extLst>
      <p:ext uri="{BB962C8B-B14F-4D97-AF65-F5344CB8AC3E}">
        <p14:creationId xmlns:p14="http://schemas.microsoft.com/office/powerpoint/2010/main" val="2957545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dirty="0"/>
              <a:t>Mettre en évidence les </a:t>
            </a:r>
            <a:r>
              <a:rPr lang="fr" b="1" dirty="0"/>
              <a:t>cinq parties</a:t>
            </a:r>
            <a:r>
              <a:rPr lang="fr" dirty="0"/>
              <a:t> du manuel clinique </a:t>
            </a:r>
          </a:p>
          <a:p>
            <a:pPr marL="0" marR="0" lvl="0" indent="0" algn="l" defTabSz="914400" rtl="0" eaLnBrk="1" fontAlgn="auto" latinLnBrk="0" hangingPunct="1">
              <a:lnSpc>
                <a:spcPct val="100000"/>
              </a:lnSpc>
              <a:spcBef>
                <a:spcPts val="0"/>
              </a:spcBef>
              <a:spcAft>
                <a:spcPts val="0"/>
              </a:spcAft>
              <a:buClrTx/>
              <a:buSzTx/>
              <a:buFontTx/>
              <a:buNone/>
              <a:tabLst/>
              <a:defRPr/>
            </a:pPr>
            <a:r>
              <a:rPr lang="fr" b="1" dirty="0"/>
              <a:t>Partie 1 : </a:t>
            </a:r>
            <a:r>
              <a:rPr lang="fr" dirty="0"/>
              <a:t>définitions de base, prise de conscience des besoins des femmes </a:t>
            </a:r>
            <a:r>
              <a:rPr lang="en-GB" dirty="0"/>
              <a:t>survivante</a:t>
            </a:r>
            <a:r>
              <a:rPr lang="fr" dirty="0"/>
              <a:t>s de violence, principes directeurs et comment poser des questions sur la violence du partenaire intime. </a:t>
            </a:r>
          </a:p>
          <a:p>
            <a:pPr marL="0" marR="0" lvl="0" indent="0" algn="l" defTabSz="914400" rtl="0" eaLnBrk="1" fontAlgn="auto" latinLnBrk="0" hangingPunct="1">
              <a:lnSpc>
                <a:spcPct val="100000"/>
              </a:lnSpc>
              <a:spcBef>
                <a:spcPts val="0"/>
              </a:spcBef>
              <a:spcAft>
                <a:spcPts val="0"/>
              </a:spcAft>
              <a:buClrTx/>
              <a:buSzTx/>
              <a:buFontTx/>
              <a:buNone/>
              <a:tabLst/>
              <a:defRPr/>
            </a:pPr>
            <a:r>
              <a:rPr lang="fr" b="1" dirty="0"/>
              <a:t>Partie 2 :</a:t>
            </a:r>
            <a:r>
              <a:rPr lang="fr" dirty="0"/>
              <a:t> soutien de première ligne comme première réponse à la dénonciation</a:t>
            </a:r>
          </a:p>
          <a:p>
            <a:pPr rtl="0"/>
            <a:r>
              <a:rPr lang="fr" b="1" dirty="0"/>
              <a:t>Partie 3 :</a:t>
            </a:r>
            <a:r>
              <a:rPr lang="fr" dirty="0"/>
              <a:t> comment prendre en charge les cas d’agression sexuelle</a:t>
            </a:r>
          </a:p>
          <a:p>
            <a:pPr rtl="0"/>
            <a:r>
              <a:rPr lang="fr" b="1" dirty="0"/>
              <a:t>Partie 4 : </a:t>
            </a:r>
            <a:r>
              <a:rPr lang="fr" dirty="0"/>
              <a:t>soins de santé mentale, y compris le soutien psychosocial de base et l’évaluation des troubles mentaux modérés à sévères.</a:t>
            </a:r>
          </a:p>
          <a:p>
            <a:pPr rtl="0"/>
            <a:r>
              <a:rPr lang="fr" b="1" dirty="0"/>
              <a:t>Additifs : </a:t>
            </a:r>
            <a:r>
              <a:rPr lang="fr" dirty="0"/>
              <a:t>considérations spécifiques pour la planification familiale et les contextes de prévalence du VIH,  la manière de gérer les conseils en planification familiale sur la divulgation du statut sérologique par rapport au VIH aux femmes </a:t>
            </a:r>
            <a:r>
              <a:rPr lang="en-GB" dirty="0"/>
              <a:t>survivante</a:t>
            </a:r>
            <a:r>
              <a:rPr lang="fr" dirty="0"/>
              <a:t>s de violence.</a:t>
            </a:r>
          </a:p>
        </p:txBody>
      </p:sp>
      <p:sp>
        <p:nvSpPr>
          <p:cNvPr id="4" name="Slide Number Placeholder 3"/>
          <p:cNvSpPr>
            <a:spLocks noGrp="1"/>
          </p:cNvSpPr>
          <p:nvPr>
            <p:ph type="sldNum" sz="quarter" idx="10"/>
          </p:nvPr>
        </p:nvSpPr>
        <p:spPr/>
        <p:txBody>
          <a:bodyPr rtlCol="0"/>
          <a:lstStyle/>
          <a:p>
            <a:pPr rtl="0"/>
            <a:fld id="{DA33D606-34EA-4794-B9C1-A45B6569AE07}" type="slidenum">
              <a:rPr lang="en-GB" smtClean="0"/>
              <a:pPr rtl="0"/>
              <a:t>11</a:t>
            </a:fld>
            <a:endParaRPr lang="en-GB"/>
          </a:p>
        </p:txBody>
      </p:sp>
    </p:spTree>
    <p:extLst>
      <p:ext uri="{BB962C8B-B14F-4D97-AF65-F5344CB8AC3E}">
        <p14:creationId xmlns:p14="http://schemas.microsoft.com/office/powerpoint/2010/main" val="2654411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 sz="1200" dirty="0">
                <a:solidFill>
                  <a:schemeClr val="tx1"/>
                </a:solidFill>
              </a:rPr>
              <a:t>Les femmes </a:t>
            </a:r>
            <a:r>
              <a:rPr lang="en-GB" sz="1200" dirty="0">
                <a:solidFill>
                  <a:schemeClr val="tx1"/>
                </a:solidFill>
              </a:rPr>
              <a:t>survivante</a:t>
            </a:r>
            <a:r>
              <a:rPr lang="fr" sz="1200" dirty="0">
                <a:solidFill>
                  <a:schemeClr val="tx1"/>
                </a:solidFill>
              </a:rPr>
              <a:t>s de violence peuvent être à la recherche de soins pour des </a:t>
            </a:r>
            <a:r>
              <a:rPr lang="fr" sz="1200" b="1" dirty="0">
                <a:solidFill>
                  <a:schemeClr val="tx1"/>
                </a:solidFill>
              </a:rPr>
              <a:t>troubles affectifs ou physiques connexes</a:t>
            </a:r>
            <a:r>
              <a:rPr lang="fr" sz="1200" dirty="0">
                <a:solidFill>
                  <a:schemeClr val="tx1"/>
                </a:solidFill>
              </a:rPr>
              <a:t>, notamment des blessures.  </a:t>
            </a:r>
          </a:p>
          <a:p>
            <a:pPr rtl="0"/>
            <a:r>
              <a:rPr lang="fr" dirty="0"/>
              <a:t>Elles peuvent </a:t>
            </a:r>
            <a:r>
              <a:rPr lang="fr" b="1" dirty="0"/>
              <a:t>aller</a:t>
            </a:r>
            <a:r>
              <a:rPr lang="fr" dirty="0"/>
              <a:t> consult</a:t>
            </a:r>
            <a:r>
              <a:rPr lang="fr" b="1" dirty="0"/>
              <a:t>er </a:t>
            </a:r>
            <a:r>
              <a:rPr lang="fr" dirty="0"/>
              <a:t>dans un premier temps divers services/programmes, notamment ceux figurant dans cette diapositive. </a:t>
            </a:r>
          </a:p>
          <a:p>
            <a:pPr rtl="0"/>
            <a:endParaRPr lang="en-US" dirty="0"/>
          </a:p>
          <a:p>
            <a:pPr rtl="0"/>
            <a:r>
              <a:rPr lang="fr" dirty="0"/>
              <a:t>Vous pouvez commencer par demander aux participants d’indiquer les plus probables points d’entrée des soins de santé dans leur environnement.</a:t>
            </a:r>
            <a:endParaRPr lang="en-GB" dirty="0"/>
          </a:p>
        </p:txBody>
      </p:sp>
      <p:sp>
        <p:nvSpPr>
          <p:cNvPr id="4" name="Slide Number Placeholder 3"/>
          <p:cNvSpPr>
            <a:spLocks noGrp="1"/>
          </p:cNvSpPr>
          <p:nvPr>
            <p:ph type="sldNum" sz="quarter" idx="10"/>
          </p:nvPr>
        </p:nvSpPr>
        <p:spPr/>
        <p:txBody>
          <a:bodyPr rtlCol="0"/>
          <a:lstStyle/>
          <a:p>
            <a:pPr rtl="0"/>
            <a:fld id="{B5CD8450-5381-4F25-9B1F-09268F57083E}" type="slidenum">
              <a:rPr lang="en-GB" smtClean="0"/>
              <a:pPr rtl="0"/>
              <a:t>12</a:t>
            </a:fld>
            <a:endParaRPr lang="en-GB"/>
          </a:p>
        </p:txBody>
      </p:sp>
    </p:spTree>
    <p:extLst>
      <p:ext uri="{BB962C8B-B14F-4D97-AF65-F5344CB8AC3E}">
        <p14:creationId xmlns:p14="http://schemas.microsoft.com/office/powerpoint/2010/main" val="3800868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rtlCol="0"/>
          <a:lstStyle/>
          <a:p>
            <a:pPr marL="0" indent="0" algn="l" rtl="0">
              <a:spcBef>
                <a:spcPts val="900"/>
              </a:spcBef>
              <a:spcAft>
                <a:spcPts val="900"/>
              </a:spcAft>
              <a:buFont typeface="Arial" panose="020B0604020202020204" pitchFamily="34" charset="0"/>
              <a:buNone/>
            </a:pPr>
            <a:r>
              <a:rPr lang="fr" sz="1200" dirty="0">
                <a:solidFill>
                  <a:schemeClr val="tx1"/>
                </a:solidFill>
              </a:rPr>
              <a:t>L’OMS recommande </a:t>
            </a:r>
            <a:r>
              <a:rPr lang="fr" sz="1200" b="1" dirty="0">
                <a:solidFill>
                  <a:schemeClr val="tx1"/>
                </a:solidFill>
              </a:rPr>
              <a:t>l’enquête clinique </a:t>
            </a:r>
            <a:r>
              <a:rPr lang="fr" sz="1200" dirty="0">
                <a:solidFill>
                  <a:schemeClr val="tx1"/>
                </a:solidFill>
              </a:rPr>
              <a:t>- c’est-à-dire des prestataires formés pour un </a:t>
            </a:r>
            <a:r>
              <a:rPr lang="fr" sz="1200" b="1" dirty="0">
                <a:solidFill>
                  <a:schemeClr val="tx1"/>
                </a:solidFill>
              </a:rPr>
              <a:t>bas seuil </a:t>
            </a:r>
            <a:r>
              <a:rPr lang="fr" sz="1200" dirty="0">
                <a:solidFill>
                  <a:schemeClr val="tx1"/>
                </a:solidFill>
              </a:rPr>
              <a:t>de questions, </a:t>
            </a:r>
            <a:r>
              <a:rPr lang="fr" sz="1200" b="1" dirty="0">
                <a:solidFill>
                  <a:schemeClr val="tx1"/>
                </a:solidFill>
              </a:rPr>
              <a:t>basées </a:t>
            </a:r>
            <a:r>
              <a:rPr lang="fr" sz="1200" dirty="0">
                <a:solidFill>
                  <a:schemeClr val="tx1"/>
                </a:solidFill>
              </a:rPr>
              <a:t>sur des signes et symptômes ou des affections spécifiques - au lieu du dépistage universel - c’est-à-dire poser des questions à tout le monde. Une approche d’enquête clinique basée sur les droits et soucieuse de l’égalité des sexes permet d’assurer sa sécurité et de poser des questions sans juger et d’utiliser un langage approprié.</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venir Next Condensed Regular"/>
              <a:cs typeface="Avenir Next Condensed Regular"/>
            </a:endParaRPr>
          </a:p>
          <a:p>
            <a:pPr marL="0" indent="0" rtl="0">
              <a:buFont typeface="Wingdings" panose="05000000000000000000" pitchFamily="2" charset="2"/>
              <a:buNone/>
            </a:pPr>
            <a:r>
              <a:rPr lang="fr" sz="1200" b="1" dirty="0">
                <a:solidFill>
                  <a:schemeClr val="tx1"/>
                </a:solidFill>
              </a:rPr>
              <a:t>Se renseigner sur la violence</a:t>
            </a:r>
            <a:endParaRPr lang="en-GB" sz="1200" dirty="0">
              <a:solidFill>
                <a:schemeClr val="tx1"/>
              </a:solidFill>
            </a:endParaRPr>
          </a:p>
          <a:p>
            <a:pPr marL="171450" indent="-171450" rtl="0">
              <a:buFont typeface="Arial" pitchFamily="34" charset="0"/>
              <a:buChar char="•"/>
            </a:pPr>
            <a:r>
              <a:rPr lang="fr" sz="1200" dirty="0">
                <a:solidFill>
                  <a:schemeClr val="tx1"/>
                </a:solidFill>
              </a:rPr>
              <a:t>Parler de la violence uniquement lorsque la </a:t>
            </a:r>
            <a:r>
              <a:rPr lang="en-GB" sz="1200" dirty="0">
                <a:solidFill>
                  <a:schemeClr val="tx1"/>
                </a:solidFill>
              </a:rPr>
              <a:t>survivante</a:t>
            </a:r>
            <a:r>
              <a:rPr lang="fr" sz="1200" dirty="0">
                <a:solidFill>
                  <a:schemeClr val="tx1"/>
                </a:solidFill>
              </a:rPr>
              <a:t> est la seule personne présente. </a:t>
            </a:r>
          </a:p>
          <a:p>
            <a:pPr marL="171450" indent="-171450" rtl="0">
              <a:buFont typeface="Arial" pitchFamily="34" charset="0"/>
              <a:buChar char="•"/>
            </a:pPr>
            <a:r>
              <a:rPr lang="fr" sz="1200" dirty="0">
                <a:solidFill>
                  <a:schemeClr val="tx1"/>
                </a:solidFill>
              </a:rPr>
              <a:t>Se montrer sensible, empathique, sans porter de jugement.</a:t>
            </a:r>
          </a:p>
          <a:p>
            <a:pPr marL="0" marR="0" indent="0" algn="l" defTabSz="457200" rtl="0" eaLnBrk="1" fontAlgn="auto" latinLnBrk="0" hangingPunct="1">
              <a:lnSpc>
                <a:spcPct val="100000"/>
              </a:lnSpc>
              <a:spcBef>
                <a:spcPts val="0"/>
              </a:spcBef>
              <a:spcAft>
                <a:spcPts val="0"/>
              </a:spcAft>
              <a:buClrTx/>
              <a:buSzTx/>
              <a:buFont typeface="Arial" pitchFamily="34" charset="0"/>
              <a:buChar char="•"/>
              <a:tabLst/>
              <a:defRPr/>
            </a:pPr>
            <a:r>
              <a:rPr lang="fr" sz="1200" dirty="0">
                <a:solidFill>
                  <a:schemeClr val="tx1"/>
                </a:solidFill>
              </a:rPr>
              <a:t>   Le langage est important Certaines femmes pourraient ne pas aimer les mots «violence» et «agression». </a:t>
            </a:r>
            <a:r>
              <a:rPr lang="fr" sz="1200" b="1" dirty="0">
                <a:solidFill>
                  <a:schemeClr val="tx1"/>
                </a:solidFill>
              </a:rPr>
              <a:t>Reprendre </a:t>
            </a:r>
            <a:r>
              <a:rPr lang="fr" sz="1200" dirty="0">
                <a:solidFill>
                  <a:schemeClr val="tx1"/>
                </a:solidFill>
              </a:rPr>
              <a:t>les mots utilisés par les femmes elles-mêmes. [le mois dernier, j’ai soutenu psychologiquement une femme qui avait été brutalement violée ». Le mot «viol» l’a traumatisée. Nous avons parlé de «l’événement» et, sans la traumatiser de nouveau, j’ai pu dire «l’événement n’était pas </a:t>
            </a:r>
            <a:r>
              <a:rPr lang="fr" sz="1200" b="1" dirty="0">
                <a:solidFill>
                  <a:schemeClr val="tx1"/>
                </a:solidFill>
              </a:rPr>
              <a:t>de </a:t>
            </a:r>
            <a:r>
              <a:rPr lang="fr" sz="1200" dirty="0">
                <a:solidFill>
                  <a:schemeClr val="tx1"/>
                </a:solidFill>
              </a:rPr>
              <a:t>votre faute. L’événement a violé vos droits»]</a:t>
            </a:r>
          </a:p>
          <a:p>
            <a:pPr marL="0" marR="0" indent="0" algn="l" defTabSz="457200" rtl="0" eaLnBrk="1" fontAlgn="auto" latinLnBrk="0" hangingPunct="1">
              <a:lnSpc>
                <a:spcPct val="100000"/>
              </a:lnSpc>
              <a:spcBef>
                <a:spcPts val="0"/>
              </a:spcBef>
              <a:spcAft>
                <a:spcPts val="0"/>
              </a:spcAft>
              <a:buClrTx/>
              <a:buSzTx/>
              <a:buFont typeface="Arial" pitchFamily="34" charset="0"/>
              <a:buChar char="•"/>
              <a:tabLst/>
              <a:defRPr/>
            </a:pPr>
            <a:r>
              <a:rPr lang="fr" sz="1200" dirty="0">
                <a:solidFill>
                  <a:schemeClr val="tx1"/>
                </a:solidFill>
              </a:rPr>
              <a:t>   Si une femme ne signale pas la violence lorsqu’on le lui demande, n’exercez pas de pression sur elle, au contraire fournissez lui des informations et invitez-la pour une visite de suivi.</a:t>
            </a:r>
          </a:p>
          <a:p>
            <a:pPr marL="0" marR="0" indent="0" algn="l" defTabSz="457200" rtl="0" eaLnBrk="1" fontAlgn="auto" latinLnBrk="0" hangingPunct="1">
              <a:lnSpc>
                <a:spcPct val="100000"/>
              </a:lnSpc>
              <a:spcBef>
                <a:spcPts val="0"/>
              </a:spcBef>
              <a:spcAft>
                <a:spcPts val="0"/>
              </a:spcAft>
              <a:buClrTx/>
              <a:buSzTx/>
              <a:buFont typeface="Arial" pitchFamily="34" charset="0"/>
              <a:buChar char="•"/>
              <a:tabLst/>
              <a:defRPr/>
            </a:pPr>
            <a:endParaRPr lang="en-GB" sz="1200" dirty="0">
              <a:solidFill>
                <a:schemeClr val="tx1"/>
              </a:solidFill>
            </a:endParaRPr>
          </a:p>
          <a:p>
            <a:pPr marL="0" marR="0" indent="0" algn="l" defTabSz="457200" rtl="0" eaLnBrk="1" fontAlgn="auto" latinLnBrk="0" hangingPunct="1">
              <a:lnSpc>
                <a:spcPct val="100000"/>
              </a:lnSpc>
              <a:spcBef>
                <a:spcPts val="0"/>
              </a:spcBef>
              <a:spcAft>
                <a:spcPts val="0"/>
              </a:spcAft>
              <a:buClrTx/>
              <a:buSzTx/>
              <a:buFont typeface="Arial" pitchFamily="34" charset="0"/>
              <a:buNone/>
              <a:tabLst/>
              <a:defRPr/>
            </a:pPr>
            <a:r>
              <a:rPr lang="fr" sz="1200" dirty="0">
                <a:solidFill>
                  <a:schemeClr val="tx1"/>
                </a:solidFill>
              </a:rPr>
              <a:t>L’OMS recommande de ne pas poser de questions aux femmes avant d’avoir rempli les conditions ci-après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200" dirty="0">
                <a:solidFill>
                  <a:schemeClr val="tx1"/>
                </a:solidFill>
              </a:rPr>
              <a:t>Les prestataires ont été formés sur la manière de poser les questions et de proposer un appui de première ligne.</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200" dirty="0">
                <a:solidFill>
                  <a:schemeClr val="tx1"/>
                </a:solidFill>
              </a:rPr>
              <a:t>Un protocole ou un mode opératoire normalisé a été élaboré.</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200" dirty="0">
                <a:solidFill>
                  <a:schemeClr val="tx1"/>
                </a:solidFill>
              </a:rPr>
              <a:t>Un système/parcours d’orientation-recours a été mis en place.</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200" dirty="0">
                <a:solidFill>
                  <a:schemeClr val="tx1"/>
                </a:solidFill>
              </a:rPr>
              <a:t>La vie privée et la confidentialité peuvent être assurées</a:t>
            </a:r>
            <a:endParaRPr lang="en-GB" dirty="0"/>
          </a:p>
        </p:txBody>
      </p:sp>
      <p:sp>
        <p:nvSpPr>
          <p:cNvPr id="4" name="Slide Number Placeholder 3"/>
          <p:cNvSpPr>
            <a:spLocks noGrp="1"/>
          </p:cNvSpPr>
          <p:nvPr>
            <p:ph type="sldNum" sz="quarter" idx="10"/>
          </p:nvPr>
        </p:nvSpPr>
        <p:spPr/>
        <p:txBody>
          <a:bodyPr rtlCol="0"/>
          <a:lstStyle/>
          <a:p>
            <a:pPr rtl="0"/>
            <a:fld id="{7165B12C-6FF9-554D-BFB3-C061902B4395}" type="slidenum">
              <a:rPr lang="en-US" smtClean="0">
                <a:solidFill>
                  <a:prstClr val="black"/>
                </a:solidFill>
              </a:rPr>
              <a:pPr rtl="0"/>
              <a:t>13</a:t>
            </a:fld>
            <a:endParaRPr lang="en-US">
              <a:solidFill>
                <a:prstClr val="black"/>
              </a:solidFill>
            </a:endParaRPr>
          </a:p>
        </p:txBody>
      </p:sp>
    </p:spTree>
    <p:extLst>
      <p:ext uri="{BB962C8B-B14F-4D97-AF65-F5344CB8AC3E}">
        <p14:creationId xmlns:p14="http://schemas.microsoft.com/office/powerpoint/2010/main" val="3785495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 dirty="0"/>
              <a:t>Pour les femmes qui signalent </a:t>
            </a:r>
            <a:r>
              <a:rPr lang="fr" b="1" dirty="0"/>
              <a:t>de </a:t>
            </a:r>
            <a:r>
              <a:rPr lang="fr" dirty="0"/>
              <a:t>la violence, l’appui de première ligne est </a:t>
            </a:r>
            <a:r>
              <a:rPr lang="fr" b="1" dirty="0"/>
              <a:t>la première et la plus importante réponse initiale</a:t>
            </a:r>
            <a:r>
              <a:rPr lang="fr" dirty="0"/>
              <a:t> à proposer. L’appui de première ligne est une réponse initiale </a:t>
            </a:r>
            <a:r>
              <a:rPr lang="fr" sz="1200" kern="1200" dirty="0">
                <a:solidFill>
                  <a:schemeClr val="tx1"/>
                </a:solidFill>
                <a:effectLst/>
                <a:latin typeface="+mn-lt"/>
                <a:ea typeface="+mn-ea"/>
                <a:cs typeface="+mn-cs"/>
              </a:rPr>
              <a:t>dénuée de jugement, empathique et fondée sur les besoins et les préoccupations de la femme</a:t>
            </a:r>
            <a:r>
              <a:rPr lang="fr" sz="1200" b="1" kern="1200" dirty="0">
                <a:solidFill>
                  <a:schemeClr val="tx1"/>
                </a:solidFill>
                <a:effectLst/>
                <a:latin typeface="+mn-lt"/>
                <a:ea typeface="+mn-ea"/>
                <a:cs typeface="+mn-cs"/>
              </a:rPr>
              <a:t>, </a:t>
            </a:r>
            <a:r>
              <a:rPr lang="fr" sz="1200" kern="1200" dirty="0">
                <a:solidFill>
                  <a:schemeClr val="tx1"/>
                </a:solidFill>
                <a:effectLst/>
                <a:latin typeface="+mn-lt"/>
                <a:ea typeface="+mn-ea"/>
                <a:cs typeface="+mn-cs"/>
              </a:rPr>
              <a:t>répondant à ses besoins d’appui pratique et émotionnel, et </a:t>
            </a:r>
            <a:r>
              <a:rPr lang="fr" sz="1200" b="1" kern="1200" dirty="0">
                <a:solidFill>
                  <a:schemeClr val="tx1"/>
                </a:solidFill>
                <a:effectLst/>
                <a:latin typeface="+mn-lt"/>
                <a:ea typeface="+mn-ea"/>
                <a:cs typeface="+mn-cs"/>
              </a:rPr>
              <a:t>de</a:t>
            </a:r>
            <a:r>
              <a:rPr lang="fr" sz="1200" kern="1200" dirty="0">
                <a:solidFill>
                  <a:schemeClr val="tx1"/>
                </a:solidFill>
                <a:effectLst/>
                <a:latin typeface="+mn-lt"/>
                <a:ea typeface="+mn-ea"/>
                <a:cs typeface="+mn-cs"/>
              </a:rPr>
              <a:t> soins physiques</a:t>
            </a:r>
            <a:r>
              <a:rPr lang="fr" sz="1200" b="1" kern="1200" dirty="0">
                <a:solidFill>
                  <a:schemeClr val="tx1"/>
                </a:solidFill>
                <a:effectLst/>
                <a:latin typeface="+mn-lt"/>
                <a:ea typeface="+mn-ea"/>
                <a:cs typeface="+mn-cs"/>
              </a:rPr>
              <a:t>.</a:t>
            </a:r>
            <a:r>
              <a:rPr lang="fr" sz="1200" kern="1200" dirty="0">
                <a:solidFill>
                  <a:schemeClr val="tx1"/>
                </a:solidFill>
                <a:effectLst/>
                <a:latin typeface="+mn-lt"/>
                <a:ea typeface="+mn-ea"/>
                <a:cs typeface="+mn-cs"/>
              </a:rPr>
              <a:t> Nous y reviendrons plus tard de façon détaillée dans le cadre de la formation sur l’appui de première ligne, mais pour l’instant, nous allons simplement nous familiariser avec l’aide-mémoire - le vocable anglais «LIVES».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 b="1" dirty="0"/>
              <a:t>Cet outil de travail</a:t>
            </a:r>
            <a:r>
              <a:rPr lang="fr" dirty="0"/>
              <a:t> peut vous aider à vous souvenir des cinq étapes de l’appui de première ligne. Le mot anglais </a:t>
            </a:r>
            <a:r>
              <a:rPr lang="fr" b="1" dirty="0"/>
              <a:t>LIVES </a:t>
            </a:r>
            <a:r>
              <a:rPr lang="fr" dirty="0"/>
              <a:t>peut vous aider à vous rappeler la nécessité d’écouter, de s’informer, de valider, d’améliorer la sécurité et de faciliter le soutien.</a:t>
            </a:r>
            <a:r>
              <a:rPr lang="fr" sz="1200" b="0" kern="1200" dirty="0">
                <a:solidFill>
                  <a:schemeClr val="tx1"/>
                </a:solidFill>
                <a:effectLst/>
                <a:latin typeface="+mn-lt"/>
                <a:ea typeface="+mn-ea"/>
                <a:cs typeface="+mn-cs"/>
              </a:rPr>
              <a:t> Cette session de formation sera approfondie afin de développer les compétences pour l’appui de première ligne («LIVES»).</a:t>
            </a:r>
            <a:endParaRPr lang="en-US" dirty="0"/>
          </a:p>
          <a:p>
            <a:pPr rtl="0"/>
            <a:endParaRPr lang="en-US" dirty="0"/>
          </a:p>
          <a:p>
            <a:pPr rtl="0"/>
            <a:r>
              <a:rPr lang="fr" dirty="0"/>
              <a:t>Il s’agit des </a:t>
            </a:r>
            <a:r>
              <a:rPr lang="fr" b="1" dirty="0"/>
              <a:t>soins les plus utiles</a:t>
            </a:r>
            <a:r>
              <a:rPr lang="fr" dirty="0"/>
              <a:t> que vous puissiez prodiguer à une </a:t>
            </a:r>
            <a:r>
              <a:rPr lang="en-GB" dirty="0"/>
              <a:t>survivante</a:t>
            </a:r>
            <a:r>
              <a:rPr lang="fr" dirty="0"/>
              <a:t> de violence. </a:t>
            </a:r>
            <a:r>
              <a:rPr lang="fr" b="1" dirty="0"/>
              <a:t>Dans les</a:t>
            </a:r>
            <a:r>
              <a:rPr lang="fr" dirty="0"/>
              <a:t> milieux à faibles ressources, il pourrait s’agir des seuls soins que vous puissiez prodiguer. Ils sont constitués de soins dénués de tout jugement, empathiques et basés sur les besoins et les préoccupations de la femme. </a:t>
            </a:r>
          </a:p>
          <a:p>
            <a:pPr rtl="0"/>
            <a:endParaRPr lang="en-US" dirty="0"/>
          </a:p>
          <a:p>
            <a:pPr marL="171450" marR="0" lvl="0" indent="-171450" algn="l" defTabSz="457200" rtl="0" eaLnBrk="1" fontAlgn="auto" latinLnBrk="0" hangingPunct="1">
              <a:lnSpc>
                <a:spcPct val="100000"/>
              </a:lnSpc>
              <a:spcBef>
                <a:spcPts val="0"/>
              </a:spcBef>
              <a:spcAft>
                <a:spcPts val="0"/>
              </a:spcAft>
              <a:buClrTx/>
              <a:buSzTx/>
              <a:buFontTx/>
              <a:buNone/>
              <a:tabLst/>
              <a:defRPr/>
            </a:pPr>
            <a:r>
              <a:rPr lang="fr" dirty="0"/>
              <a:t>Ensuite, nous présenterons le protocole ou l’outil de travail qui énonce les étapes de soins aux femmes </a:t>
            </a:r>
            <a:r>
              <a:rPr lang="en-GB" dirty="0"/>
              <a:t>survivante</a:t>
            </a:r>
            <a:r>
              <a:rPr lang="fr" dirty="0"/>
              <a:t>s d’actes de violence commis par un partenaire intime. Ces étapes seront examinés de manière plus détaillée. </a:t>
            </a:r>
          </a:p>
          <a:p>
            <a:pPr marL="171450" marR="0" indent="-171450" algn="l" defTabSz="457200" rtl="0" eaLnBrk="1" fontAlgn="auto" latinLnBrk="0" hangingPunct="1">
              <a:lnSpc>
                <a:spcPct val="100000"/>
              </a:lnSpc>
              <a:spcBef>
                <a:spcPts val="0"/>
              </a:spcBef>
              <a:spcAft>
                <a:spcPts val="0"/>
              </a:spcAft>
              <a:buClrTx/>
              <a:buSzTx/>
              <a:buFontTx/>
              <a:buNone/>
              <a:tabLst/>
              <a:defRPr/>
            </a:pPr>
            <a:endParaRPr lang="en-US" b="1" dirty="0"/>
          </a:p>
          <a:p>
            <a:pPr rtl="0"/>
            <a:endParaRPr lang="en-US" dirty="0"/>
          </a:p>
        </p:txBody>
      </p:sp>
      <p:sp>
        <p:nvSpPr>
          <p:cNvPr id="4" name="Slide Number Placeholder 3"/>
          <p:cNvSpPr>
            <a:spLocks noGrp="1"/>
          </p:cNvSpPr>
          <p:nvPr>
            <p:ph type="sldNum" sz="quarter" idx="10"/>
          </p:nvPr>
        </p:nvSpPr>
        <p:spPr/>
        <p:txBody>
          <a:bodyPr rtlCol="0"/>
          <a:lstStyle/>
          <a:p>
            <a:pPr rtl="0"/>
            <a:fld id="{DA33D606-34EA-4794-B9C1-A45B6569AE07}" type="slidenum">
              <a:rPr lang="en-GB" smtClean="0"/>
              <a:pPr rtl="0"/>
              <a:t>14</a:t>
            </a:fld>
            <a:endParaRPr lang="en-GB"/>
          </a:p>
        </p:txBody>
      </p:sp>
    </p:spTree>
    <p:extLst>
      <p:ext uri="{BB962C8B-B14F-4D97-AF65-F5344CB8AC3E}">
        <p14:creationId xmlns:p14="http://schemas.microsoft.com/office/powerpoint/2010/main" val="1037067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rtlCol="0"/>
          <a:lstStyle/>
          <a:p>
            <a:pPr marL="171450" marR="0" lvl="0" indent="-171450" algn="l" defTabSz="457200" rtl="0" eaLnBrk="1" fontAlgn="auto" latinLnBrk="0" hangingPunct="1">
              <a:lnSpc>
                <a:spcPct val="100000"/>
              </a:lnSpc>
              <a:spcBef>
                <a:spcPts val="0"/>
              </a:spcBef>
              <a:spcAft>
                <a:spcPts val="0"/>
              </a:spcAft>
              <a:buClrTx/>
              <a:buSzTx/>
              <a:buFontTx/>
              <a:buNone/>
              <a:tabLst/>
              <a:defRPr/>
            </a:pPr>
            <a:r>
              <a:rPr lang="fr-CH" sz="1400" b="1" dirty="0">
                <a:solidFill>
                  <a:srgbClr val="FF0000"/>
                </a:solidFill>
              </a:rPr>
              <a:t>I</a:t>
            </a:r>
            <a:r>
              <a:rPr lang="fr" sz="1400" b="1" dirty="0">
                <a:solidFill>
                  <a:srgbClr val="FF0000"/>
                </a:solidFill>
              </a:rPr>
              <a:t>l MANQUE LA TRADUCTION DU TABLEAU/GRAPHIQUE</a:t>
            </a:r>
          </a:p>
          <a:p>
            <a:pPr marL="171450" marR="0" lvl="0" indent="-171450" algn="l" defTabSz="457200" rtl="0" eaLnBrk="1" fontAlgn="auto" latinLnBrk="0" hangingPunct="1">
              <a:lnSpc>
                <a:spcPct val="100000"/>
              </a:lnSpc>
              <a:spcBef>
                <a:spcPts val="0"/>
              </a:spcBef>
              <a:spcAft>
                <a:spcPts val="0"/>
              </a:spcAft>
              <a:buClrTx/>
              <a:buSzTx/>
              <a:buFontTx/>
              <a:buNone/>
              <a:tabLst/>
              <a:defRPr/>
            </a:pPr>
            <a:endParaRPr lang="fr" dirty="0">
              <a:solidFill>
                <a:srgbClr val="FF0000"/>
              </a:solidFill>
            </a:endParaRPr>
          </a:p>
          <a:p>
            <a:pPr marL="171450" marR="0" lvl="0" indent="-171450" algn="l" defTabSz="457200" rtl="0" eaLnBrk="1" fontAlgn="auto" latinLnBrk="0" hangingPunct="1">
              <a:lnSpc>
                <a:spcPct val="100000"/>
              </a:lnSpc>
              <a:spcBef>
                <a:spcPts val="0"/>
              </a:spcBef>
              <a:spcAft>
                <a:spcPts val="0"/>
              </a:spcAft>
              <a:buClrTx/>
              <a:buSzTx/>
              <a:buFontTx/>
              <a:buNone/>
              <a:tabLst/>
              <a:defRPr/>
            </a:pPr>
            <a:endParaRPr lang="fr" dirty="0"/>
          </a:p>
          <a:p>
            <a:pPr marL="171450" marR="0" lvl="0" indent="-171450" algn="l" defTabSz="457200" rtl="0" eaLnBrk="1" fontAlgn="auto" latinLnBrk="0" hangingPunct="1">
              <a:lnSpc>
                <a:spcPct val="100000"/>
              </a:lnSpc>
              <a:spcBef>
                <a:spcPts val="0"/>
              </a:spcBef>
              <a:spcAft>
                <a:spcPts val="0"/>
              </a:spcAft>
              <a:buClrTx/>
              <a:buSzTx/>
              <a:buFontTx/>
              <a:buNone/>
              <a:tabLst/>
              <a:defRPr/>
            </a:pPr>
            <a:r>
              <a:rPr lang="fr" dirty="0"/>
              <a:t>(Ensuite, nous présenterons le protocole ou l’outil de travail qui énonce les étapes de soins aux femmes </a:t>
            </a:r>
            <a:r>
              <a:rPr lang="en-GB" dirty="0"/>
              <a:t>survivante</a:t>
            </a:r>
            <a:r>
              <a:rPr lang="fr" dirty="0"/>
              <a:t>s d’actes de violence commis par un partenaire intime. Ces étapes seront examinées plus tard de manière plus détaillée.)</a:t>
            </a:r>
          </a:p>
          <a:p>
            <a:pPr marL="171450" marR="0" indent="-171450" algn="l" defTabSz="457200" rtl="0" eaLnBrk="1" fontAlgn="auto" latinLnBrk="0" hangingPunct="1">
              <a:lnSpc>
                <a:spcPct val="100000"/>
              </a:lnSpc>
              <a:spcBef>
                <a:spcPts val="0"/>
              </a:spcBef>
              <a:spcAft>
                <a:spcPts val="0"/>
              </a:spcAft>
              <a:buClrTx/>
              <a:buSzTx/>
              <a:buFontTx/>
              <a:buNone/>
              <a:tabLst/>
              <a:defRPr/>
            </a:pPr>
            <a:endParaRPr lang="en-US" b="1" dirty="0"/>
          </a:p>
          <a:p>
            <a:pPr marL="171450" marR="0" indent="-171450" algn="l" defTabSz="457200" rtl="0" eaLnBrk="1" fontAlgn="auto" latinLnBrk="0" hangingPunct="1">
              <a:lnSpc>
                <a:spcPct val="100000"/>
              </a:lnSpc>
              <a:spcBef>
                <a:spcPts val="0"/>
              </a:spcBef>
              <a:spcAft>
                <a:spcPts val="0"/>
              </a:spcAft>
              <a:buClrTx/>
              <a:buSzTx/>
              <a:buFontTx/>
              <a:buNone/>
              <a:tabLst/>
              <a:defRPr/>
            </a:pPr>
            <a:r>
              <a:rPr lang="fr" b="1" dirty="0"/>
              <a:t>Outil de travail </a:t>
            </a:r>
            <a:r>
              <a:rPr lang="fr" b="0" dirty="0"/>
              <a:t>: Cet outil de travail peut être agrandi et placardé sur le mur d’un établissement ou rendu plus facilement accessible pour consultation.</a:t>
            </a:r>
          </a:p>
          <a:p>
            <a:pPr marL="171450" marR="0" indent="-171450" algn="l" defTabSz="457200" rtl="0" eaLnBrk="1" fontAlgn="auto" latinLnBrk="0" hangingPunct="1">
              <a:lnSpc>
                <a:spcPct val="100000"/>
              </a:lnSpc>
              <a:spcBef>
                <a:spcPts val="0"/>
              </a:spcBef>
              <a:spcAft>
                <a:spcPts val="0"/>
              </a:spcAft>
              <a:buClrTx/>
              <a:buSzTx/>
              <a:buFontTx/>
              <a:buNone/>
              <a:tabLst/>
              <a:defRPr/>
            </a:pPr>
            <a:endParaRPr lang="en-US" b="0" dirty="0"/>
          </a:p>
          <a:p>
            <a:pPr marL="171450" marR="0" indent="-171450" algn="l" defTabSz="457200" rtl="0" eaLnBrk="1" fontAlgn="auto" latinLnBrk="0" hangingPunct="1">
              <a:lnSpc>
                <a:spcPct val="100000"/>
              </a:lnSpc>
              <a:spcBef>
                <a:spcPts val="0"/>
              </a:spcBef>
              <a:spcAft>
                <a:spcPts val="0"/>
              </a:spcAft>
              <a:buClrTx/>
              <a:buSzTx/>
              <a:buFontTx/>
              <a:buNone/>
              <a:tabLst/>
              <a:defRPr/>
            </a:pPr>
            <a:r>
              <a:rPr lang="fr" b="0" i="1" dirty="0"/>
              <a:t>CONSEIL : Vous n’avez pas besoin d’examiner tout de suite toutes les étapes du protocole. La Session 5 examinera ce protocole de manière détaillée.</a:t>
            </a:r>
          </a:p>
        </p:txBody>
      </p:sp>
      <p:sp>
        <p:nvSpPr>
          <p:cNvPr id="4" name="Slide Number Placeholder 3"/>
          <p:cNvSpPr>
            <a:spLocks noGrp="1"/>
          </p:cNvSpPr>
          <p:nvPr>
            <p:ph type="sldNum" sz="quarter" idx="10"/>
          </p:nvPr>
        </p:nvSpPr>
        <p:spPr/>
        <p:txBody>
          <a:bodyPr rtlCol="0"/>
          <a:lstStyle/>
          <a:p>
            <a:pPr rtl="0"/>
            <a:fld id="{7165B12C-6FF9-554D-BFB3-C061902B4395}" type="slidenum">
              <a:rPr lang="en-US" smtClean="0"/>
              <a:pPr rtl="0"/>
              <a:t>15</a:t>
            </a:fld>
            <a:endParaRPr lang="en-US"/>
          </a:p>
        </p:txBody>
      </p:sp>
    </p:spTree>
    <p:extLst>
      <p:ext uri="{BB962C8B-B14F-4D97-AF65-F5344CB8AC3E}">
        <p14:creationId xmlns:p14="http://schemas.microsoft.com/office/powerpoint/2010/main" val="1979218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rtlCol="0"/>
          <a:lstStyle/>
          <a:p>
            <a:pPr rtl="0"/>
            <a:r>
              <a:rPr lang="fr" b="1" dirty="0"/>
              <a:t>IL MANQUE LA TRADUCTION DU TABLEAU / GRAPHIQUE</a:t>
            </a:r>
          </a:p>
          <a:p>
            <a:pPr rtl="0"/>
            <a:endParaRPr lang="fr" dirty="0"/>
          </a:p>
          <a:p>
            <a:pPr rtl="0"/>
            <a:endParaRPr lang="fr" dirty="0"/>
          </a:p>
          <a:p>
            <a:pPr rtl="0"/>
            <a:r>
              <a:rPr lang="fr" dirty="0"/>
              <a:t>Ensuite, nous donnerons un aperçu général des étapes de la prise en charge clinique d’une agression ou d’un acte de violence sexuelle. Nous les aborderons aussi de manière détaillée plus tard pendant la formation. </a:t>
            </a:r>
          </a:p>
          <a:p>
            <a:pPr marL="171450" marR="0" indent="-17145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a:solidFill>
                <a:schemeClr val="tx1"/>
              </a:solidFill>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a:solidFill>
                <a:schemeClr val="tx1"/>
              </a:solidFill>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Tx/>
              <a:buNone/>
              <a:tabLst/>
              <a:defRPr/>
            </a:pPr>
            <a:r>
              <a:rPr lang="fr" sz="1200" b="1" i="0" u="none" strike="noStrike" kern="1200" dirty="0">
                <a:solidFill>
                  <a:schemeClr val="tx1"/>
                </a:solidFill>
                <a:latin typeface="+mn-lt"/>
                <a:ea typeface="+mn-ea"/>
                <a:cs typeface="+mn-cs"/>
              </a:rPr>
              <a:t>Outil de travail ;  </a:t>
            </a:r>
            <a:r>
              <a:rPr lang="fr" sz="1200" b="0" i="0" u="none" strike="noStrike" kern="1200" dirty="0">
                <a:solidFill>
                  <a:schemeClr val="tx1"/>
                </a:solidFill>
                <a:latin typeface="+mn-lt"/>
                <a:ea typeface="+mn-ea"/>
                <a:cs typeface="+mn-cs"/>
              </a:rPr>
              <a:t>Le protocole figure à la page 65 du manuel clinique en anglais.</a:t>
            </a:r>
          </a:p>
          <a:p>
            <a:pPr marL="171450" marR="0" indent="-17145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Tx/>
              <a:buNone/>
              <a:tabLst/>
              <a:defRPr/>
            </a:pPr>
            <a:r>
              <a:rPr lang="fr" b="0" i="1" dirty="0"/>
              <a:t>CONSEIL : Vous n’avez pas besoin d’examiner tout de suite toutes les étapes du protocole. La Session 9 reviendra de manière détaillée sur ce protocole.</a:t>
            </a:r>
          </a:p>
          <a:p>
            <a:pPr marL="171450" marR="0" indent="-17145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rtlCol="0"/>
          <a:lstStyle/>
          <a:p>
            <a:pPr rtl="0"/>
            <a:fld id="{7165B12C-6FF9-554D-BFB3-C061902B4395}" type="slidenum">
              <a:rPr lang="en-US" smtClean="0"/>
              <a:pPr rtl="0"/>
              <a:t>16</a:t>
            </a:fld>
            <a:endParaRPr lang="en-US"/>
          </a:p>
        </p:txBody>
      </p:sp>
    </p:spTree>
    <p:extLst>
      <p:ext uri="{BB962C8B-B14F-4D97-AF65-F5344CB8AC3E}">
        <p14:creationId xmlns:p14="http://schemas.microsoft.com/office/powerpoint/2010/main" val="4174068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 dirty="0"/>
              <a:t>Ici, nous examinons brièvement ce que les prestataires de soins de première ligne peuvent faire afin de prodiguer des soins de santé mentale, </a:t>
            </a:r>
            <a:r>
              <a:rPr lang="fr" b="1" dirty="0"/>
              <a:t>même dans un contexte où les spécialistes de la santé mentale sont indisponibles. </a:t>
            </a:r>
          </a:p>
          <a:p>
            <a:pPr rtl="0"/>
            <a:endParaRPr lang="en-GB" sz="1200" b="1" i="0" u="none" strike="noStrike" kern="1200" baseline="0" noProof="0" dirty="0">
              <a:solidFill>
                <a:schemeClr val="tx1"/>
              </a:solidFill>
              <a:latin typeface="+mn-lt"/>
              <a:ea typeface="+mn-ea"/>
              <a:cs typeface="+mn-cs"/>
            </a:endParaRPr>
          </a:p>
          <a:p>
            <a:pPr rtl="0"/>
            <a:endParaRPr lang="en-GB" sz="1200" b="1" i="0" u="none" strike="noStrike" kern="1200" baseline="0" noProof="0" dirty="0">
              <a:solidFill>
                <a:schemeClr val="tx1"/>
              </a:solidFill>
              <a:latin typeface="+mn-lt"/>
              <a:ea typeface="+mn-ea"/>
              <a:cs typeface="+mn-cs"/>
            </a:endParaRPr>
          </a:p>
          <a:p>
            <a:pPr rtl="0"/>
            <a:r>
              <a:rPr lang="fr" sz="1200" b="1" i="0" u="none" strike="noStrike" kern="1200" noProof="0" dirty="0">
                <a:solidFill>
                  <a:schemeClr val="tx1"/>
                </a:solidFill>
                <a:latin typeface="+mn-lt"/>
                <a:ea typeface="+mn-ea"/>
                <a:cs typeface="+mn-cs"/>
              </a:rPr>
              <a:t>Quels soins de santé mentale prodiguer ? </a:t>
            </a:r>
            <a:r>
              <a:rPr lang="fr" sz="1200" b="0" i="0" u="none" strike="noStrike" kern="1200" noProof="0" dirty="0">
                <a:solidFill>
                  <a:schemeClr val="tx1"/>
                </a:solidFill>
                <a:latin typeface="+mn-lt"/>
                <a:ea typeface="+mn-ea"/>
                <a:cs typeface="+mn-cs"/>
              </a:rPr>
              <a:t>Toutes les femmes ou tous les enfants </a:t>
            </a:r>
            <a:r>
              <a:rPr lang="fr-FR" sz="1200" b="0" i="0" u="none" strike="noStrike" kern="1200" noProof="0" dirty="0">
                <a:solidFill>
                  <a:schemeClr val="tx1"/>
                </a:solidFill>
                <a:latin typeface="+mn-lt"/>
                <a:ea typeface="+mn-ea"/>
                <a:cs typeface="+mn-cs"/>
              </a:rPr>
              <a:t>victimes </a:t>
            </a:r>
            <a:r>
              <a:rPr lang="fr" sz="1200" b="0" i="0" u="none" strike="noStrike" kern="1200" noProof="0" dirty="0">
                <a:solidFill>
                  <a:schemeClr val="tx1"/>
                </a:solidFill>
                <a:latin typeface="+mn-lt"/>
                <a:ea typeface="+mn-ea"/>
                <a:cs typeface="+mn-cs"/>
              </a:rPr>
              <a:t>d’actes de violence sexuelle ou les femmes </a:t>
            </a:r>
            <a:r>
              <a:rPr lang="en-GB" sz="1200" b="0" i="0" u="none" strike="noStrike" kern="1200" noProof="0" dirty="0">
                <a:solidFill>
                  <a:schemeClr val="tx1"/>
                </a:solidFill>
                <a:latin typeface="+mn-lt"/>
                <a:ea typeface="+mn-ea"/>
                <a:cs typeface="+mn-cs"/>
              </a:rPr>
              <a:t>survivante</a:t>
            </a:r>
            <a:r>
              <a:rPr lang="fr" sz="1200" b="0" i="0" u="none" strike="noStrike" kern="1200" noProof="0" dirty="0">
                <a:solidFill>
                  <a:schemeClr val="tx1"/>
                </a:solidFill>
                <a:latin typeface="+mn-lt"/>
                <a:ea typeface="+mn-ea"/>
                <a:cs typeface="+mn-cs"/>
              </a:rPr>
              <a:t>s d’actes de violence commis par un partenaire intime ne souffriront pas de troubles mentaux. Avec le soutien psychosocial, certains guériront. L’essentiel de cet appui peut être apporté par les prestataires de première ligne, par exemple, les conseillers, les travailleurs médico-sociaux, les infirmiers ou les médecins. Ces étapes comprennent le renforcement des méthodes d’adaptation, l’examen de la disponibilité </a:t>
            </a:r>
            <a:r>
              <a:rPr lang="fr" sz="1200" b="1" i="0" u="none" strike="noStrike" kern="1200" noProof="0" dirty="0">
                <a:solidFill>
                  <a:schemeClr val="tx1"/>
                </a:solidFill>
                <a:latin typeface="+mn-lt"/>
                <a:ea typeface="+mn-ea"/>
                <a:cs typeface="+mn-cs"/>
              </a:rPr>
              <a:t>d’un</a:t>
            </a:r>
            <a:r>
              <a:rPr lang="fr" sz="1200" b="0" i="0" u="none" strike="noStrike" kern="1200" noProof="0" dirty="0">
                <a:solidFill>
                  <a:schemeClr val="tx1"/>
                </a:solidFill>
                <a:latin typeface="+mn-lt"/>
                <a:ea typeface="+mn-ea"/>
                <a:cs typeface="+mn-cs"/>
              </a:rPr>
              <a:t> soutien social au sein du réseau social de la </a:t>
            </a:r>
            <a:r>
              <a:rPr lang="en-GB" sz="1200" b="0" i="0" u="none" strike="noStrike" kern="1200" noProof="0" dirty="0">
                <a:solidFill>
                  <a:schemeClr val="tx1"/>
                </a:solidFill>
                <a:latin typeface="+mn-lt"/>
                <a:ea typeface="+mn-ea"/>
                <a:cs typeface="+mn-cs"/>
              </a:rPr>
              <a:t>survivante</a:t>
            </a:r>
            <a:r>
              <a:rPr lang="fr" sz="1200" b="0" i="0" u="none" strike="noStrike" kern="1200" noProof="0" dirty="0">
                <a:solidFill>
                  <a:schemeClr val="tx1"/>
                </a:solidFill>
                <a:latin typeface="+mn-lt"/>
                <a:ea typeface="+mn-ea"/>
                <a:cs typeface="+mn-cs"/>
              </a:rPr>
              <a:t>, l’enseignement des techniques de réduction du stress et la prise de rendez-vous réguliers de suivi. </a:t>
            </a:r>
          </a:p>
          <a:p>
            <a:pPr rtl="0"/>
            <a:endParaRPr lang="en-GB" sz="1200" b="0" i="0" u="none" strike="noStrike" kern="1200" baseline="0" noProof="0" dirty="0">
              <a:solidFill>
                <a:schemeClr val="tx1"/>
              </a:solidFill>
              <a:latin typeface="+mn-lt"/>
              <a:ea typeface="+mn-ea"/>
              <a:cs typeface="+mn-cs"/>
            </a:endParaRPr>
          </a:p>
          <a:p>
            <a:pPr rtl="0"/>
            <a:r>
              <a:rPr lang="fr" sz="1200" b="0" i="0" u="none" strike="noStrike" kern="1200" noProof="0" dirty="0">
                <a:solidFill>
                  <a:schemeClr val="tx1"/>
                </a:solidFill>
                <a:latin typeface="+mn-lt"/>
                <a:ea typeface="+mn-ea"/>
                <a:cs typeface="+mn-cs"/>
              </a:rPr>
              <a:t>Il faut évaluer l’état de stress post-traumatique (ESPT) des </a:t>
            </a:r>
            <a:r>
              <a:rPr lang="en-GB" sz="1200" b="0" i="0" u="none" strike="noStrike" kern="1200" noProof="0" dirty="0">
                <a:solidFill>
                  <a:schemeClr val="tx1"/>
                </a:solidFill>
                <a:latin typeface="+mn-lt"/>
                <a:ea typeface="+mn-ea"/>
                <a:cs typeface="+mn-cs"/>
              </a:rPr>
              <a:t>survivante</a:t>
            </a:r>
            <a:r>
              <a:rPr lang="fr" sz="1200" b="0" i="0" u="none" strike="noStrike" kern="1200" noProof="0" dirty="0">
                <a:solidFill>
                  <a:schemeClr val="tx1"/>
                </a:solidFill>
                <a:latin typeface="+mn-lt"/>
                <a:ea typeface="+mn-ea"/>
                <a:cs typeface="+mn-cs"/>
              </a:rPr>
              <a:t>s qui continuent de présenter des symptômes tels que l’insomnie, l’anxiété, le manque d’intérêt pour les activités habituelles pendant deux semaines ou plus, et </a:t>
            </a:r>
            <a:r>
              <a:rPr lang="fr" sz="1200" b="1" i="0" u="none" strike="noStrike" kern="1200" noProof="0" dirty="0">
                <a:solidFill>
                  <a:schemeClr val="tx1"/>
                </a:solidFill>
                <a:latin typeface="+mn-lt"/>
                <a:ea typeface="+mn-ea"/>
                <a:cs typeface="+mn-cs"/>
              </a:rPr>
              <a:t>qui</a:t>
            </a:r>
            <a:r>
              <a:rPr lang="fr" sz="1200" b="0" i="0" u="none" strike="noStrike" kern="1200" noProof="0" dirty="0">
                <a:solidFill>
                  <a:schemeClr val="tx1"/>
                </a:solidFill>
                <a:latin typeface="+mn-lt"/>
                <a:ea typeface="+mn-ea"/>
                <a:cs typeface="+mn-cs"/>
              </a:rPr>
              <a:t> doivent être traitées ou orientées en conséquence.  Pendant la formation, nous examinerons la manière de prendre les mesures essentielles et non le traitement détaillé de l’ESPT ou de la dépression. Ces étapes doivent être gérées par des spécialistes de la santé mentale ayant reçu une formation spécifique. </a:t>
            </a:r>
          </a:p>
        </p:txBody>
      </p:sp>
      <p:sp>
        <p:nvSpPr>
          <p:cNvPr id="4" name="Slide Number Placeholder 3"/>
          <p:cNvSpPr>
            <a:spLocks noGrp="1"/>
          </p:cNvSpPr>
          <p:nvPr>
            <p:ph type="sldNum" sz="quarter" idx="10"/>
          </p:nvPr>
        </p:nvSpPr>
        <p:spPr/>
        <p:txBody>
          <a:bodyPr rtlCol="0"/>
          <a:lstStyle/>
          <a:p>
            <a:pPr rtl="0"/>
            <a:fld id="{7165B12C-6FF9-554D-BFB3-C061902B4395}" type="slidenum">
              <a:rPr lang="en-US" smtClean="0">
                <a:solidFill>
                  <a:prstClr val="black"/>
                </a:solidFill>
              </a:rPr>
              <a:pPr rtl="0"/>
              <a:t>17</a:t>
            </a:fld>
            <a:endParaRPr lang="en-US">
              <a:solidFill>
                <a:prstClr val="black"/>
              </a:solidFill>
            </a:endParaRPr>
          </a:p>
        </p:txBody>
      </p:sp>
    </p:spTree>
    <p:extLst>
      <p:ext uri="{BB962C8B-B14F-4D97-AF65-F5344CB8AC3E}">
        <p14:creationId xmlns:p14="http://schemas.microsoft.com/office/powerpoint/2010/main" val="2405227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rtlCol="0"/>
          <a:lstStyle/>
          <a:p>
            <a:pPr marL="0" lvl="0" indent="0" rtl="0">
              <a:buFont typeface="Arial" panose="020B0604020202020204" pitchFamily="34" charset="0"/>
              <a:buNone/>
            </a:pPr>
            <a:r>
              <a:rPr lang="fr" sz="1200" b="0" kern="1200" dirty="0">
                <a:solidFill>
                  <a:schemeClr val="tx1"/>
                </a:solidFill>
                <a:effectLst/>
                <a:latin typeface="+mn-lt"/>
                <a:ea typeface="+mn-ea"/>
                <a:cs typeface="+mn-cs"/>
              </a:rPr>
              <a:t>Les femmes à la recherche des services de planification familiale ou de soins pour le VIH peuvent subir </a:t>
            </a:r>
            <a:r>
              <a:rPr lang="fr" sz="1200" b="1" kern="1200" dirty="0">
                <a:solidFill>
                  <a:schemeClr val="tx1"/>
                </a:solidFill>
                <a:effectLst/>
                <a:latin typeface="+mn-lt"/>
                <a:ea typeface="+mn-ea"/>
                <a:cs typeface="+mn-cs"/>
              </a:rPr>
              <a:t>de</a:t>
            </a:r>
            <a:r>
              <a:rPr lang="fr" sz="1200" b="0" kern="1200" dirty="0">
                <a:solidFill>
                  <a:schemeClr val="tx1"/>
                </a:solidFill>
                <a:effectLst/>
                <a:latin typeface="+mn-lt"/>
                <a:ea typeface="+mn-ea"/>
                <a:cs typeface="+mn-cs"/>
              </a:rPr>
              <a:t> la violence en filigrane. Souvent, elles ont des difficultés particulières à utiliser </a:t>
            </a:r>
            <a:r>
              <a:rPr lang="fr" sz="1200" b="1" kern="1200" dirty="0">
                <a:solidFill>
                  <a:schemeClr val="tx1"/>
                </a:solidFill>
                <a:effectLst/>
                <a:latin typeface="+mn-lt"/>
                <a:ea typeface="+mn-ea"/>
                <a:cs typeface="+mn-cs"/>
              </a:rPr>
              <a:t>les contraceptifs</a:t>
            </a:r>
            <a:r>
              <a:rPr lang="fr" sz="1200" b="0" kern="1200" dirty="0">
                <a:solidFill>
                  <a:schemeClr val="tx1"/>
                </a:solidFill>
                <a:effectLst/>
                <a:latin typeface="+mn-lt"/>
                <a:ea typeface="+mn-ea"/>
                <a:cs typeface="+mn-cs"/>
              </a:rPr>
              <a:t> ou à divulguer </a:t>
            </a:r>
            <a:r>
              <a:rPr lang="fr" sz="1200" b="1" kern="1200" dirty="0">
                <a:solidFill>
                  <a:schemeClr val="tx1"/>
                </a:solidFill>
                <a:effectLst/>
                <a:latin typeface="+mn-lt"/>
                <a:ea typeface="+mn-ea"/>
                <a:cs typeface="+mn-cs"/>
              </a:rPr>
              <a:t>leur statut par rapport au VIH </a:t>
            </a:r>
            <a:r>
              <a:rPr lang="fr" sz="1200" b="0" kern="1200" dirty="0">
                <a:solidFill>
                  <a:schemeClr val="tx1"/>
                </a:solidFill>
                <a:effectLst/>
                <a:latin typeface="+mn-lt"/>
                <a:ea typeface="+mn-ea"/>
                <a:cs typeface="+mn-cs"/>
              </a:rPr>
              <a:t>dues à la peur de la violence.</a:t>
            </a:r>
          </a:p>
          <a:p>
            <a:pPr marL="0" lvl="0" indent="0" rtl="0">
              <a:buFont typeface="Arial" panose="020B0604020202020204" pitchFamily="34" charset="0"/>
              <a:buNone/>
            </a:pPr>
            <a:endParaRPr lang="en-US" sz="1200" b="0" kern="1200" dirty="0">
              <a:solidFill>
                <a:schemeClr val="tx1"/>
              </a:solidFill>
              <a:effectLst/>
              <a:latin typeface="+mn-lt"/>
              <a:ea typeface="+mn-ea"/>
              <a:cs typeface="+mn-cs"/>
            </a:endParaRPr>
          </a:p>
          <a:p>
            <a:pPr marL="0" lvl="0" indent="0" rtl="0">
              <a:buFont typeface="Arial" panose="020B0604020202020204" pitchFamily="34" charset="0"/>
              <a:buNone/>
            </a:pPr>
            <a:r>
              <a:rPr lang="fr" sz="1200" b="0" kern="1200" dirty="0">
                <a:solidFill>
                  <a:schemeClr val="tx1"/>
                </a:solidFill>
                <a:effectLst/>
                <a:latin typeface="+mn-lt"/>
                <a:ea typeface="+mn-ea"/>
                <a:cs typeface="+mn-cs"/>
              </a:rPr>
              <a:t>Dans ces contextes, les prestataires de soins doivent être formés au repérage des </a:t>
            </a:r>
            <a:r>
              <a:rPr lang="en-GB" sz="1200" b="0" kern="1200" dirty="0">
                <a:solidFill>
                  <a:schemeClr val="tx1"/>
                </a:solidFill>
                <a:effectLst/>
                <a:latin typeface="+mn-lt"/>
                <a:ea typeface="+mn-ea"/>
                <a:cs typeface="+mn-cs"/>
              </a:rPr>
              <a:t>survivante</a:t>
            </a:r>
            <a:r>
              <a:rPr lang="fr" sz="1200" b="0" kern="1200" dirty="0">
                <a:solidFill>
                  <a:schemeClr val="tx1"/>
                </a:solidFill>
                <a:effectLst/>
                <a:latin typeface="+mn-lt"/>
                <a:ea typeface="+mn-ea"/>
                <a:cs typeface="+mn-cs"/>
              </a:rPr>
              <a:t>s et à l’appui de première ligne. Ils doivent aussi savoir comment prodiguer des conseils de planification familiale et </a:t>
            </a:r>
            <a:r>
              <a:rPr lang="fr" sz="1200" b="1" kern="1200" dirty="0">
                <a:solidFill>
                  <a:schemeClr val="tx1"/>
                </a:solidFill>
                <a:effectLst/>
                <a:latin typeface="+mn-lt"/>
                <a:ea typeface="+mn-ea"/>
                <a:cs typeface="+mn-cs"/>
              </a:rPr>
              <a:t>de </a:t>
            </a:r>
            <a:r>
              <a:rPr lang="fr" sz="1200" b="0" kern="1200" dirty="0">
                <a:solidFill>
                  <a:schemeClr val="tx1"/>
                </a:solidFill>
                <a:effectLst/>
                <a:latin typeface="+mn-lt"/>
                <a:ea typeface="+mn-ea"/>
                <a:cs typeface="+mn-cs"/>
              </a:rPr>
              <a:t>divulgation du statut par rapport au VIH, en gardant à l’esprit les besoins en sécurité des femmes. </a:t>
            </a:r>
            <a:endParaRPr lang="en-US" sz="1400" b="1" kern="1200" dirty="0">
              <a:solidFill>
                <a:schemeClr val="tx1"/>
              </a:solidFill>
              <a:effectLst/>
              <a:latin typeface="+mn-lt"/>
              <a:ea typeface="+mn-ea"/>
              <a:cs typeface="+mn-cs"/>
            </a:endParaRPr>
          </a:p>
          <a:p>
            <a:pPr rtl="0"/>
            <a:endParaRPr lang="en-US" sz="1200" kern="1200" dirty="0">
              <a:solidFill>
                <a:schemeClr val="tx1"/>
              </a:solidFill>
              <a:effectLst/>
              <a:latin typeface="+mn-lt"/>
              <a:ea typeface="+mn-ea"/>
              <a:cs typeface="+mn-cs"/>
            </a:endParaRPr>
          </a:p>
          <a:p>
            <a:pPr rtl="0"/>
            <a:endParaRPr lang="en-US" sz="1200" kern="1200" dirty="0">
              <a:solidFill>
                <a:schemeClr val="tx1"/>
              </a:solidFill>
              <a:effectLst/>
              <a:latin typeface="+mn-lt"/>
              <a:ea typeface="+mn-ea"/>
              <a:cs typeface="+mn-cs"/>
            </a:endParaRPr>
          </a:p>
          <a:p>
            <a:pPr rtl="0"/>
            <a:r>
              <a:rPr lang="fr" sz="1200" kern="1200" dirty="0">
                <a:solidFill>
                  <a:schemeClr val="tx1"/>
                </a:solidFill>
                <a:effectLst/>
                <a:latin typeface="+mn-lt"/>
                <a:ea typeface="+mn-ea"/>
                <a:cs typeface="+mn-cs"/>
              </a:rPr>
              <a:t>Les actes de violence d’un partenaire intime peuvent réduire la capacité d’une femme à faire des choix concernant sa santé reproductive, notamment la capacité à planifier ses grossesses ou à effectivement et constamment recourir à la contraception. Un partenaire intime peut tenter de contrôler la contraception d’une femme - « reproduction sous la contrainte ».  Par conséquent, les prestataires de services de planification familiale doivent évaluer les obstacles à la contraception dans un contexte marqué par la violence et faciliter le choix de la méthode appropriée. </a:t>
            </a:r>
          </a:p>
          <a:p>
            <a:pPr marL="0" indent="0" rtl="0">
              <a:buFontTx/>
              <a:buNone/>
            </a:pPr>
            <a:endParaRPr lang="en-US" sz="1200" kern="1200" dirty="0">
              <a:solidFill>
                <a:schemeClr val="tx1"/>
              </a:solidFill>
              <a:effectLst/>
              <a:latin typeface="+mn-lt"/>
              <a:ea typeface="+mn-ea"/>
              <a:cs typeface="+mn-cs"/>
            </a:endParaRPr>
          </a:p>
          <a:p>
            <a:pPr marL="0" indent="0" rtl="0">
              <a:buFontTx/>
              <a:buNone/>
            </a:pPr>
            <a:r>
              <a:rPr lang="fr" sz="1200" kern="1200" dirty="0">
                <a:solidFill>
                  <a:schemeClr val="tx1"/>
                </a:solidFill>
                <a:effectLst/>
                <a:latin typeface="+mn-lt"/>
                <a:ea typeface="+mn-ea"/>
                <a:cs typeface="+mn-cs"/>
              </a:rPr>
              <a:t>De même, les femmes </a:t>
            </a:r>
            <a:r>
              <a:rPr lang="en-GB" sz="1200" kern="1200" dirty="0">
                <a:solidFill>
                  <a:schemeClr val="tx1"/>
                </a:solidFill>
                <a:effectLst/>
                <a:latin typeface="+mn-lt"/>
                <a:ea typeface="+mn-ea"/>
                <a:cs typeface="+mn-cs"/>
              </a:rPr>
              <a:t>survivante</a:t>
            </a:r>
            <a:r>
              <a:rPr lang="fr" sz="1200" kern="1200" dirty="0">
                <a:solidFill>
                  <a:schemeClr val="tx1"/>
                </a:solidFill>
                <a:effectLst/>
                <a:latin typeface="+mn-lt"/>
                <a:ea typeface="+mn-ea"/>
                <a:cs typeface="+mn-cs"/>
              </a:rPr>
              <a:t>s d’actes de violence du partenaire intime pourraient ne pas subir le test du VIH ou divulguer le résultat du test du VIH à leurs partenaires par peur de la violence. Les prestataires de soins du VIH doivent évaluer et discuter des risques et des avantages de la divulgation après </a:t>
            </a:r>
            <a:r>
              <a:rPr lang="fr" sz="1200" b="1" kern="1200" dirty="0">
                <a:solidFill>
                  <a:schemeClr val="tx1"/>
                </a:solidFill>
                <a:effectLst/>
                <a:latin typeface="+mn-lt"/>
                <a:ea typeface="+mn-ea"/>
                <a:cs typeface="+mn-cs"/>
              </a:rPr>
              <a:t>s’être concertés </a:t>
            </a:r>
            <a:r>
              <a:rPr lang="fr" sz="1200" kern="1200" dirty="0">
                <a:solidFill>
                  <a:schemeClr val="tx1"/>
                </a:solidFill>
                <a:effectLst/>
                <a:latin typeface="+mn-lt"/>
                <a:ea typeface="+mn-ea"/>
                <a:cs typeface="+mn-cs"/>
              </a:rPr>
              <a:t>sur l’opportunité, le moment et la manière de divulguer le statut par rapport au VIH, notamment l’établissement d’un plan pour garantir la sécurité. </a:t>
            </a:r>
          </a:p>
        </p:txBody>
      </p:sp>
      <p:sp>
        <p:nvSpPr>
          <p:cNvPr id="4" name="Slide Number Placeholder 3"/>
          <p:cNvSpPr>
            <a:spLocks noGrp="1"/>
          </p:cNvSpPr>
          <p:nvPr>
            <p:ph type="sldNum" sz="quarter" idx="10"/>
          </p:nvPr>
        </p:nvSpPr>
        <p:spPr/>
        <p:txBody>
          <a:bodyPr rtlCol="0"/>
          <a:lstStyle/>
          <a:p>
            <a:pPr rtl="0"/>
            <a:fld id="{7165B12C-6FF9-554D-BFB3-C061902B4395}" type="slidenum">
              <a:rPr lang="en-US" smtClean="0">
                <a:solidFill>
                  <a:prstClr val="black"/>
                </a:solidFill>
              </a:rPr>
              <a:pPr rtl="0"/>
              <a:t>18</a:t>
            </a:fld>
            <a:endParaRPr lang="en-US">
              <a:solidFill>
                <a:prstClr val="black"/>
              </a:solidFill>
            </a:endParaRPr>
          </a:p>
        </p:txBody>
      </p:sp>
    </p:spTree>
    <p:extLst>
      <p:ext uri="{BB962C8B-B14F-4D97-AF65-F5344CB8AC3E}">
        <p14:creationId xmlns:p14="http://schemas.microsoft.com/office/powerpoint/2010/main" val="1889047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91440" lvl="1" rtl="0"/>
            <a:r>
              <a:rPr lang="fr" sz="1200" b="0" kern="1200" dirty="0">
                <a:solidFill>
                  <a:schemeClr val="tx1"/>
                </a:solidFill>
                <a:effectLst/>
                <a:latin typeface="+mn-lt"/>
                <a:ea typeface="+mn-ea"/>
                <a:cs typeface="+mn-cs"/>
              </a:rPr>
              <a:t>Dans cette partie, nous examinons les deux responsabilités des administrateurs - dénonciation des actes de violence auprès </a:t>
            </a:r>
            <a:r>
              <a:rPr lang="fr" sz="1200" b="1" kern="1200" dirty="0">
                <a:solidFill>
                  <a:schemeClr val="tx1"/>
                </a:solidFill>
                <a:effectLst/>
                <a:latin typeface="+mn-lt"/>
                <a:ea typeface="+mn-ea"/>
                <a:cs typeface="+mn-cs"/>
              </a:rPr>
              <a:t>des</a:t>
            </a:r>
            <a:r>
              <a:rPr lang="fr" sz="1200" b="0" kern="1200" dirty="0">
                <a:solidFill>
                  <a:schemeClr val="tx1"/>
                </a:solidFill>
                <a:effectLst/>
                <a:latin typeface="+mn-lt"/>
                <a:ea typeface="+mn-ea"/>
                <a:cs typeface="+mn-cs"/>
              </a:rPr>
              <a:t> autorités et création de systèmes de santé favorables.  </a:t>
            </a:r>
            <a:endParaRPr lang="en-US" sz="1400" b="1" kern="1200" dirty="0">
              <a:solidFill>
                <a:schemeClr val="tx1"/>
              </a:solidFill>
              <a:effectLst/>
              <a:latin typeface="+mn-lt"/>
              <a:ea typeface="+mn-ea"/>
              <a:cs typeface="+mn-cs"/>
            </a:endParaRPr>
          </a:p>
          <a:p>
            <a:pPr rtl="0"/>
            <a:endParaRPr lang="en-US" dirty="0"/>
          </a:p>
        </p:txBody>
      </p:sp>
      <p:sp>
        <p:nvSpPr>
          <p:cNvPr id="4" name="Slide Number Placeholder 3"/>
          <p:cNvSpPr>
            <a:spLocks noGrp="1"/>
          </p:cNvSpPr>
          <p:nvPr>
            <p:ph type="sldNum" sz="quarter" idx="10"/>
          </p:nvPr>
        </p:nvSpPr>
        <p:spPr/>
        <p:txBody>
          <a:bodyPr rtlCol="0"/>
          <a:lstStyle/>
          <a:p>
            <a:pPr rtl="0"/>
            <a:fld id="{36C9EBEB-0CBE-478D-9173-580607AF1F85}" type="slidenum">
              <a:rPr lang="en-GB" smtClean="0"/>
              <a:pPr rtl="0"/>
              <a:t>19</a:t>
            </a:fld>
            <a:endParaRPr lang="en-GB"/>
          </a:p>
        </p:txBody>
      </p:sp>
    </p:spTree>
    <p:extLst>
      <p:ext uri="{BB962C8B-B14F-4D97-AF65-F5344CB8AC3E}">
        <p14:creationId xmlns:p14="http://schemas.microsoft.com/office/powerpoint/2010/main" val="4211836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dirty="0"/>
              <a:t>Certains pays ont des lois (ou des politiques) qui imposent le signalement de tous les cas d’actes de violence commis par un partenaire intime ou d’agression sexuelle aux autorités compétentes ou désignées. De même, plusieurs pays exigent des prestataires qu’ils signalent les cas d’agression sexuelle sur enfant. </a:t>
            </a:r>
          </a:p>
          <a:p>
            <a:pPr rtl="0"/>
            <a:endParaRPr lang="en-US" dirty="0"/>
          </a:p>
          <a:p>
            <a:pPr rtl="0"/>
            <a:r>
              <a:rPr lang="fr" dirty="0"/>
              <a:t>L’OMS ne recommande pas la dénonciation obligatoire </a:t>
            </a:r>
            <a:r>
              <a:rPr lang="fr" b="1" dirty="0"/>
              <a:t>pour</a:t>
            </a:r>
            <a:r>
              <a:rPr lang="fr" dirty="0"/>
              <a:t> les femmes pour deux raisons :  Premièrement, les femmes sont des adultes et devraient avoir le choix, la capacité et la liberté de dénoncer ou non. Deuxièmement, la plupart des femmes ne souhaitent pas dénoncer, surtout les actes de violence du partenaire intime. Cette situation serait due à leur dépendance économique à l’égard de leurs partenaires</a:t>
            </a:r>
            <a:r>
              <a:rPr lang="fr" b="1" dirty="0"/>
              <a:t>; </a:t>
            </a:r>
            <a:r>
              <a:rPr lang="fr" dirty="0"/>
              <a:t>pour cela elles ne souhaiteraient </a:t>
            </a:r>
            <a:r>
              <a:rPr lang="fr" b="1" dirty="0"/>
              <a:t>pas</a:t>
            </a:r>
            <a:r>
              <a:rPr lang="fr" dirty="0"/>
              <a:t> les voir en prison </a:t>
            </a:r>
            <a:r>
              <a:rPr lang="fr" b="1" dirty="0"/>
              <a:t>et </a:t>
            </a:r>
            <a:r>
              <a:rPr lang="fr" dirty="0"/>
              <a:t>voudraient voir la relation se poursuivre mais sans violence. Toutefois, si les femmes souhaitent dénoncer, les prestataires devraient les soutenir dans cette initiative.</a:t>
            </a:r>
          </a:p>
          <a:p>
            <a:pPr rtl="0"/>
            <a:endParaRPr lang="en-US" dirty="0"/>
          </a:p>
          <a:p>
            <a:pPr rtl="0"/>
            <a:r>
              <a:rPr lang="fr" dirty="0"/>
              <a:t>Par contre, </a:t>
            </a:r>
            <a:r>
              <a:rPr lang="fr" b="1" dirty="0"/>
              <a:t>en ce qui concerne les enfants</a:t>
            </a:r>
            <a:r>
              <a:rPr lang="fr" dirty="0"/>
              <a:t>, l’objectif des lois et des politiques de dénonciation est de les protéger en tant que mineurs. Si la dénonciation est obligatoire du fait de la loi, de la politique ou de la morale, les prestataires devraient en évaluer les conséquences sur la santé, la sécurité et le bien-être, en tenant compte de l’intérêt supérieur de l’enfant et du développement de ses capacités. Il est important d’informer l’enfant et l’aidant des restrictions en matière de confidentialité avant d’entendre la </a:t>
            </a:r>
            <a:r>
              <a:rPr lang="en-GB" dirty="0"/>
              <a:t>survivante</a:t>
            </a:r>
            <a:r>
              <a:rPr lang="fr" dirty="0"/>
              <a:t>. </a:t>
            </a:r>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895D9E13-7DDC-4379-9ADE-012A365D401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4747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fld id="{DB16662C-83C9-4EF9-B1F0-304704F36FE1}" type="slidenum">
              <a:rPr lang="es-ES" smtClean="0"/>
              <a:pPr rtl="0"/>
              <a:t>3</a:t>
            </a:fld>
            <a:endParaRPr lang="es-ES"/>
          </a:p>
        </p:txBody>
      </p:sp>
    </p:spTree>
    <p:extLst>
      <p:ext uri="{BB962C8B-B14F-4D97-AF65-F5344CB8AC3E}">
        <p14:creationId xmlns:p14="http://schemas.microsoft.com/office/powerpoint/2010/main" val="2598242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lvl="0" indent="-171450" rtl="0">
              <a:buFont typeface="Arial" panose="020B0604020202020204" pitchFamily="34" charset="0"/>
              <a:buChar char="•"/>
            </a:pPr>
            <a:r>
              <a:rPr lang="fr" sz="1200" b="0" kern="1200" dirty="0">
                <a:solidFill>
                  <a:schemeClr val="tx1"/>
                </a:solidFill>
                <a:effectLst/>
                <a:latin typeface="+mn-lt"/>
                <a:ea typeface="+mn-ea"/>
                <a:cs typeface="+mn-cs"/>
              </a:rPr>
              <a:t>Il est établi qu’en plus de la formation du personnel, </a:t>
            </a:r>
            <a:r>
              <a:rPr lang="fr" sz="1200" b="1" kern="1200" dirty="0">
                <a:solidFill>
                  <a:schemeClr val="tx1"/>
                </a:solidFill>
                <a:effectLst/>
                <a:latin typeface="+mn-lt"/>
                <a:ea typeface="+mn-ea"/>
                <a:cs typeface="+mn-cs"/>
              </a:rPr>
              <a:t>il faut aussi modifier ces systèmes</a:t>
            </a:r>
            <a:r>
              <a:rPr lang="fr" sz="1200" b="0" kern="1200" dirty="0">
                <a:solidFill>
                  <a:schemeClr val="tx1"/>
                </a:solidFill>
                <a:effectLst/>
                <a:latin typeface="+mn-lt"/>
                <a:ea typeface="+mn-ea"/>
                <a:cs typeface="+mn-cs"/>
              </a:rPr>
              <a:t> pour permettre aux prestataires </a:t>
            </a:r>
            <a:r>
              <a:rPr lang="fr" sz="1200" b="1" kern="1200" dirty="0">
                <a:solidFill>
                  <a:schemeClr val="tx1"/>
                </a:solidFill>
                <a:effectLst/>
                <a:latin typeface="+mn-lt"/>
                <a:ea typeface="+mn-ea"/>
                <a:cs typeface="+mn-cs"/>
              </a:rPr>
              <a:t>d’appliquer dans leur pratique clinique </a:t>
            </a:r>
            <a:r>
              <a:rPr lang="fr" sz="1200" b="0" kern="1200" dirty="0">
                <a:solidFill>
                  <a:schemeClr val="tx1"/>
                </a:solidFill>
                <a:effectLst/>
                <a:latin typeface="+mn-lt"/>
                <a:ea typeface="+mn-ea"/>
                <a:cs typeface="+mn-cs"/>
              </a:rPr>
              <a:t>les compétences acquises lors de la formation. Ces responsabilités incombent aux administrateurs.</a:t>
            </a:r>
            <a:endParaRPr lang="en-US" sz="14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200" b="0" kern="1200" dirty="0">
                <a:solidFill>
                  <a:schemeClr val="tx1"/>
                </a:solidFill>
                <a:effectLst/>
                <a:latin typeface="+mn-lt"/>
                <a:ea typeface="+mn-ea"/>
                <a:cs typeface="+mn-cs"/>
              </a:rPr>
              <a:t>Une formation ponctuelle ne suffit pas. La </a:t>
            </a:r>
            <a:r>
              <a:rPr lang="fr" sz="1200" b="1" kern="1200" dirty="0">
                <a:solidFill>
                  <a:schemeClr val="tx1"/>
                </a:solidFill>
                <a:effectLst/>
                <a:latin typeface="+mn-lt"/>
                <a:ea typeface="+mn-ea"/>
                <a:cs typeface="+mn-cs"/>
              </a:rPr>
              <a:t>supervision et le parrainage</a:t>
            </a:r>
            <a:r>
              <a:rPr lang="fr" sz="1200" b="0" kern="1200" dirty="0">
                <a:solidFill>
                  <a:schemeClr val="tx1"/>
                </a:solidFill>
                <a:effectLst/>
                <a:latin typeface="+mn-lt"/>
                <a:ea typeface="+mn-ea"/>
                <a:cs typeface="+mn-cs"/>
              </a:rPr>
              <a:t> constants sont essentiels.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200" b="0" kern="1200" dirty="0">
                <a:solidFill>
                  <a:schemeClr val="tx1"/>
                </a:solidFill>
                <a:effectLst/>
                <a:latin typeface="+mn-lt"/>
                <a:ea typeface="+mn-ea"/>
                <a:cs typeface="+mn-cs"/>
              </a:rPr>
              <a:t>Les infrastructures cliniques doivent permettre des </a:t>
            </a:r>
            <a:r>
              <a:rPr lang="fr" sz="1200" b="1" kern="1200" dirty="0">
                <a:solidFill>
                  <a:schemeClr val="tx1"/>
                </a:solidFill>
                <a:effectLst/>
                <a:latin typeface="+mn-lt"/>
                <a:ea typeface="+mn-ea"/>
                <a:cs typeface="+mn-cs"/>
              </a:rPr>
              <a:t>consultations privées en toute confidentialité</a:t>
            </a:r>
            <a:r>
              <a:rPr lang="fr" sz="1200" b="0" kern="1200" dirty="0">
                <a:solidFill>
                  <a:schemeClr val="tx1"/>
                </a:solidFill>
                <a:effectLst/>
                <a:latin typeface="+mn-lt"/>
                <a:ea typeface="+mn-ea"/>
                <a:cs typeface="+mn-cs"/>
              </a:rPr>
              <a:t>, proposer des </a:t>
            </a:r>
            <a:r>
              <a:rPr lang="fr" sz="1200" b="1" kern="1200" dirty="0">
                <a:solidFill>
                  <a:schemeClr val="tx1"/>
                </a:solidFill>
                <a:effectLst/>
                <a:latin typeface="+mn-lt"/>
                <a:ea typeface="+mn-ea"/>
                <a:cs typeface="+mn-cs"/>
              </a:rPr>
              <a:t>fournitures et du matériel </a:t>
            </a:r>
            <a:r>
              <a:rPr lang="fr" sz="1200" b="0" kern="1200" dirty="0">
                <a:solidFill>
                  <a:schemeClr val="tx1"/>
                </a:solidFill>
                <a:effectLst/>
                <a:latin typeface="+mn-lt"/>
                <a:ea typeface="+mn-ea"/>
                <a:cs typeface="+mn-cs"/>
              </a:rPr>
              <a:t>suffisants pour la prestation de soins, et disposer de </a:t>
            </a:r>
            <a:r>
              <a:rPr lang="fr" sz="1200" b="1" kern="1200" dirty="0">
                <a:solidFill>
                  <a:schemeClr val="tx1"/>
                </a:solidFill>
                <a:effectLst/>
                <a:latin typeface="+mn-lt"/>
                <a:ea typeface="+mn-ea"/>
                <a:cs typeface="+mn-cs"/>
              </a:rPr>
              <a:t>mécanismes d’orientation-recours</a:t>
            </a:r>
            <a:r>
              <a:rPr lang="fr" sz="1200" b="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200" b="0" kern="1200" dirty="0">
                <a:solidFill>
                  <a:schemeClr val="tx1"/>
                </a:solidFill>
                <a:effectLst/>
                <a:latin typeface="+mn-lt"/>
                <a:ea typeface="+mn-ea"/>
                <a:cs typeface="+mn-cs"/>
              </a:rPr>
              <a:t>Un</a:t>
            </a:r>
            <a:r>
              <a:rPr lang="fr" sz="1200" b="1" kern="1200" dirty="0">
                <a:solidFill>
                  <a:schemeClr val="tx1"/>
                </a:solidFill>
                <a:effectLst/>
                <a:latin typeface="+mn-lt"/>
                <a:ea typeface="+mn-ea"/>
                <a:cs typeface="+mn-cs"/>
              </a:rPr>
              <a:t> système de documentation</a:t>
            </a:r>
            <a:r>
              <a:rPr lang="fr" sz="1200" b="0" kern="1200" dirty="0">
                <a:solidFill>
                  <a:schemeClr val="tx1"/>
                </a:solidFill>
                <a:effectLst/>
                <a:latin typeface="+mn-lt"/>
                <a:ea typeface="+mn-ea"/>
                <a:cs typeface="+mn-cs"/>
              </a:rPr>
              <a:t> et de </a:t>
            </a:r>
            <a:r>
              <a:rPr lang="fr" sz="1200" b="1" kern="1200" dirty="0">
                <a:solidFill>
                  <a:schemeClr val="tx1"/>
                </a:solidFill>
                <a:effectLst/>
                <a:latin typeface="+mn-lt"/>
                <a:ea typeface="+mn-ea"/>
                <a:cs typeface="+mn-cs"/>
              </a:rPr>
              <a:t>surveillance systématique de la qualité</a:t>
            </a:r>
            <a:r>
              <a:rPr lang="fr" sz="1200" b="0" kern="1200" dirty="0">
                <a:solidFill>
                  <a:schemeClr val="tx1"/>
                </a:solidFill>
                <a:effectLst/>
                <a:latin typeface="+mn-lt"/>
                <a:ea typeface="+mn-ea"/>
                <a:cs typeface="+mn-cs"/>
              </a:rPr>
              <a:t> est aussi crucial.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 sz="1200" b="0" kern="1200" dirty="0">
                <a:solidFill>
                  <a:schemeClr val="tx1"/>
                </a:solidFill>
                <a:effectLst/>
                <a:latin typeface="+mn-lt"/>
                <a:ea typeface="+mn-ea"/>
                <a:cs typeface="+mn-cs"/>
              </a:rPr>
              <a:t>Au cours de cette formation, nous allons aborder certains de ces aspects, notamment le système d’orientation-recours et la documentation. Pour les autres questions, voir le manuel de l’administrateur de la santé, présenté ici.</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 sz="1400" b="0" kern="1200" dirty="0">
                <a:solidFill>
                  <a:schemeClr val="tx1"/>
                </a:solidFill>
                <a:effectLst/>
                <a:latin typeface="+mn-lt"/>
                <a:ea typeface="+mn-ea"/>
                <a:cs typeface="+mn-cs"/>
              </a:rPr>
              <a:t>Il est important pour vous les prestataires et les personnes ayant des responsabilité managériales, de prêter attention aux besoins de renforcement de ces systèmes et de</a:t>
            </a:r>
            <a:r>
              <a:rPr lang="fr" sz="1400" b="1" kern="1200" dirty="0">
                <a:solidFill>
                  <a:schemeClr val="tx1"/>
                </a:solidFill>
                <a:effectLst/>
                <a:latin typeface="+mn-lt"/>
                <a:ea typeface="+mn-ea"/>
                <a:cs typeface="+mn-cs"/>
              </a:rPr>
              <a:t> plaider </a:t>
            </a:r>
            <a:r>
              <a:rPr lang="fr" sz="1400" b="0" kern="1200" dirty="0">
                <a:solidFill>
                  <a:schemeClr val="tx1"/>
                </a:solidFill>
                <a:effectLst/>
                <a:latin typeface="+mn-lt"/>
                <a:ea typeface="+mn-ea"/>
                <a:cs typeface="+mn-cs"/>
              </a:rPr>
              <a:t>pour leur mise en place.  </a:t>
            </a:r>
            <a:endParaRPr lang="en-US" sz="14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rtlCol="0"/>
          <a:lstStyle/>
          <a:p>
            <a:pPr rtl="0"/>
            <a:fld id="{B5CD8450-5381-4F25-9B1F-09268F57083E}" type="slidenum">
              <a:rPr lang="en-GB" smtClean="0"/>
              <a:pPr rtl="0"/>
              <a:t>21</a:t>
            </a:fld>
            <a:endParaRPr lang="en-GB"/>
          </a:p>
        </p:txBody>
      </p:sp>
    </p:spTree>
    <p:extLst>
      <p:ext uri="{BB962C8B-B14F-4D97-AF65-F5344CB8AC3E}">
        <p14:creationId xmlns:p14="http://schemas.microsoft.com/office/powerpoint/2010/main" val="1732670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dirty="0"/>
              <a:t>Au cours de cette session, nous passerons en revue les méthodes </a:t>
            </a:r>
            <a:r>
              <a:rPr lang="fr" b="1" dirty="0"/>
              <a:t>grâce auxquelles </a:t>
            </a:r>
            <a:r>
              <a:rPr lang="fr" dirty="0"/>
              <a:t>vous pouvez mettre en œuvre les principes directeurs dans la pratique clinique des soins centrés sur les femmes </a:t>
            </a:r>
          </a:p>
        </p:txBody>
      </p:sp>
      <p:sp>
        <p:nvSpPr>
          <p:cNvPr id="4" name="Slide Number Placeholder 3"/>
          <p:cNvSpPr>
            <a:spLocks noGrp="1"/>
          </p:cNvSpPr>
          <p:nvPr>
            <p:ph type="sldNum" sz="quarter" idx="10"/>
          </p:nvPr>
        </p:nvSpPr>
        <p:spPr/>
        <p:txBody>
          <a:bodyPr rtlCol="0"/>
          <a:lstStyle/>
          <a:p>
            <a:pPr rtl="0"/>
            <a:fld id="{36C9EBEB-0CBE-478D-9173-580607AF1F85}" type="slidenum">
              <a:rPr lang="en-GB" smtClean="0"/>
              <a:pPr rtl="0"/>
              <a:t>4</a:t>
            </a:fld>
            <a:endParaRPr lang="en-GB"/>
          </a:p>
        </p:txBody>
      </p:sp>
    </p:spTree>
    <p:extLst>
      <p:ext uri="{BB962C8B-B14F-4D97-AF65-F5344CB8AC3E}">
        <p14:creationId xmlns:p14="http://schemas.microsoft.com/office/powerpoint/2010/main" val="3802001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b="0" dirty="0"/>
              <a:t>Le </a:t>
            </a:r>
            <a:r>
              <a:rPr lang="fr" dirty="0"/>
              <a:t>respect des droits de l’homme et la promotion de l’égalité des sexes et l’autonomisation des femmes (ODD 5)</a:t>
            </a:r>
            <a:r>
              <a:rPr lang="fr" b="1" dirty="0"/>
              <a:t> sont à la base des soins centrés sur les femmes.</a:t>
            </a:r>
            <a:r>
              <a:rPr lang="fr" dirty="0"/>
              <a:t> Nous examinerons la manière dont </a:t>
            </a:r>
            <a:r>
              <a:rPr lang="fr" b="1" dirty="0"/>
              <a:t>ceci </a:t>
            </a:r>
            <a:r>
              <a:rPr lang="fr" dirty="0"/>
              <a:t>peut être mis en œuvre dans votre contexte.  </a:t>
            </a:r>
          </a:p>
        </p:txBody>
      </p:sp>
      <p:sp>
        <p:nvSpPr>
          <p:cNvPr id="4" name="Slide Number Placeholder 3"/>
          <p:cNvSpPr>
            <a:spLocks noGrp="1"/>
          </p:cNvSpPr>
          <p:nvPr>
            <p:ph type="sldNum" sz="quarter" idx="10"/>
          </p:nvPr>
        </p:nvSpPr>
        <p:spPr/>
        <p:txBody>
          <a:bodyPr rtlCol="0"/>
          <a:lstStyle/>
          <a:p>
            <a:pPr rtl="0"/>
            <a:fld id="{B5CD8450-5381-4F25-9B1F-09268F57083E}" type="slidenum">
              <a:rPr lang="en-GB" smtClean="0"/>
              <a:pPr rtl="0"/>
              <a:t>5</a:t>
            </a:fld>
            <a:endParaRPr lang="en-GB"/>
          </a:p>
        </p:txBody>
      </p:sp>
    </p:spTree>
    <p:extLst>
      <p:ext uri="{BB962C8B-B14F-4D97-AF65-F5344CB8AC3E}">
        <p14:creationId xmlns:p14="http://schemas.microsoft.com/office/powerpoint/2010/main" val="923593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sz="1200" kern="1200" dirty="0">
                <a:solidFill>
                  <a:schemeClr val="tx1"/>
                </a:solidFill>
                <a:effectLst/>
                <a:latin typeface="+mn-lt"/>
                <a:ea typeface="+mn-ea"/>
                <a:cs typeface="+mn-cs"/>
              </a:rPr>
              <a:t>1. Le respect de l’</a:t>
            </a:r>
            <a:r>
              <a:rPr lang="fr" sz="1200" b="1" kern="1200" dirty="0">
                <a:solidFill>
                  <a:schemeClr val="tx1"/>
                </a:solidFill>
                <a:effectLst/>
                <a:latin typeface="+mn-lt"/>
                <a:ea typeface="+mn-ea"/>
                <a:cs typeface="+mn-cs"/>
              </a:rPr>
              <a:t>autonomie</a:t>
            </a:r>
            <a:r>
              <a:rPr lang="fr" sz="1200" kern="1200" dirty="0">
                <a:solidFill>
                  <a:schemeClr val="tx1"/>
                </a:solidFill>
                <a:effectLst/>
                <a:latin typeface="+mn-lt"/>
                <a:ea typeface="+mn-ea"/>
                <a:cs typeface="+mn-cs"/>
              </a:rPr>
              <a:t> des femmes dans la prise de décisions et </a:t>
            </a:r>
            <a:r>
              <a:rPr lang="fr" sz="1200" b="1" kern="1200" dirty="0">
                <a:solidFill>
                  <a:schemeClr val="tx1"/>
                </a:solidFill>
                <a:effectLst/>
                <a:latin typeface="+mn-lt"/>
                <a:ea typeface="+mn-ea"/>
                <a:cs typeface="+mn-cs"/>
              </a:rPr>
              <a:t>de</a:t>
            </a:r>
            <a:r>
              <a:rPr lang="fr" sz="1200" kern="1200" dirty="0">
                <a:solidFill>
                  <a:schemeClr val="tx1"/>
                </a:solidFill>
                <a:effectLst/>
                <a:latin typeface="+mn-lt"/>
                <a:ea typeface="+mn-ea"/>
                <a:cs typeface="+mn-cs"/>
              </a:rPr>
              <a:t> choix pour leurs propres vies et leur propre situation.  </a:t>
            </a:r>
            <a:r>
              <a:rPr lang="fr" sz="1200" b="1" kern="1200" dirty="0">
                <a:solidFill>
                  <a:schemeClr val="tx1"/>
                </a:solidFill>
                <a:effectLst/>
                <a:latin typeface="+mn-lt"/>
                <a:ea typeface="+mn-ea"/>
                <a:cs typeface="+mn-cs"/>
              </a:rPr>
              <a:t>Ses </a:t>
            </a:r>
            <a:r>
              <a:rPr lang="fr" sz="1200" b="1" dirty="0">
                <a:solidFill>
                  <a:schemeClr val="tx1"/>
                </a:solidFill>
              </a:rPr>
              <a:t>desiderata déterminent les soins que vous prodiguez.</a:t>
            </a:r>
            <a:r>
              <a:rPr lang="fr" sz="1200" dirty="0">
                <a:solidFill>
                  <a:schemeClr val="tx1"/>
                </a:solidFill>
              </a:rPr>
              <a:t> Il peut s’agir notamment de respecter son droit de dire «non» aux interventions médicales ou d’engager une action en justice. </a:t>
            </a:r>
            <a:endParaRPr lang="en-US" sz="1200" kern="1200" dirty="0">
              <a:solidFill>
                <a:schemeClr val="tx1"/>
              </a:solidFill>
              <a:effectLst/>
              <a:latin typeface="+mn-lt"/>
              <a:ea typeface="+mn-ea"/>
              <a:cs typeface="+mn-cs"/>
            </a:endParaRPr>
          </a:p>
          <a:p>
            <a:pPr rtl="0"/>
            <a:r>
              <a:rPr lang="fr" sz="1200" kern="1200" dirty="0">
                <a:solidFill>
                  <a:schemeClr val="tx1"/>
                </a:solidFill>
                <a:effectLst/>
                <a:latin typeface="+mn-lt"/>
                <a:ea typeface="+mn-ea"/>
                <a:cs typeface="+mn-cs"/>
              </a:rPr>
              <a:t>2. </a:t>
            </a:r>
            <a:r>
              <a:rPr lang="fr" sz="1200" b="1" kern="1200" dirty="0">
                <a:solidFill>
                  <a:schemeClr val="tx1"/>
                </a:solidFill>
                <a:effectLst/>
                <a:latin typeface="+mn-lt"/>
                <a:ea typeface="+mn-ea"/>
                <a:cs typeface="+mn-cs"/>
              </a:rPr>
              <a:t>Vivre sans peur ni violence </a:t>
            </a:r>
            <a:r>
              <a:rPr lang="fr" sz="1200" kern="1200" dirty="0">
                <a:solidFill>
                  <a:schemeClr val="tx1"/>
                </a:solidFill>
                <a:effectLst/>
                <a:latin typeface="+mn-lt"/>
                <a:ea typeface="+mn-ea"/>
                <a:cs typeface="+mn-cs"/>
              </a:rPr>
              <a:t>nécessite que vos actions et vos interventions promeuvent la sécurité et ne causent aucun préjudice. La confidentialité et la vie privée font partie intégrante de la promotion de la sécurité.</a:t>
            </a:r>
            <a:endParaRPr lang="en-US" sz="1200" kern="1200" dirty="0">
              <a:solidFill>
                <a:schemeClr val="tx1"/>
              </a:solidFill>
              <a:effectLst/>
              <a:latin typeface="+mn-lt"/>
              <a:ea typeface="+mn-ea"/>
              <a:cs typeface="+mn-cs"/>
            </a:endParaRPr>
          </a:p>
          <a:p>
            <a:pPr rtl="0"/>
            <a:r>
              <a:rPr lang="fr" sz="1200" kern="1200" dirty="0">
                <a:solidFill>
                  <a:schemeClr val="tx1"/>
                </a:solidFill>
                <a:effectLst/>
                <a:latin typeface="+mn-lt"/>
                <a:ea typeface="+mn-ea"/>
                <a:cs typeface="+mn-cs"/>
              </a:rPr>
              <a:t>3. </a:t>
            </a:r>
            <a:r>
              <a:rPr lang="fr" sz="1200" b="1" dirty="0">
                <a:solidFill>
                  <a:srgbClr val="FF0000"/>
                </a:solidFill>
              </a:rPr>
              <a:t>Avoir le </a:t>
            </a:r>
            <a:r>
              <a:rPr lang="fr" sz="1200" b="1" kern="1200" dirty="0">
                <a:solidFill>
                  <a:schemeClr val="tx1"/>
                </a:solidFill>
                <a:effectLst/>
                <a:latin typeface="+mn-lt"/>
                <a:ea typeface="+mn-ea"/>
                <a:cs typeface="+mn-cs"/>
              </a:rPr>
              <a:t>meilleur état de santé possible </a:t>
            </a:r>
            <a:r>
              <a:rPr lang="fr" sz="1200" kern="1200" dirty="0">
                <a:solidFill>
                  <a:schemeClr val="tx1"/>
                </a:solidFill>
                <a:effectLst/>
                <a:latin typeface="+mn-lt"/>
                <a:ea typeface="+mn-ea"/>
                <a:cs typeface="+mn-cs"/>
              </a:rPr>
              <a:t>: Même au cas où les ressources sont limitées, les prestataires prodiguent à toutes les </a:t>
            </a:r>
            <a:r>
              <a:rPr lang="en-GB" sz="1200" kern="1200" dirty="0">
                <a:solidFill>
                  <a:schemeClr val="tx1"/>
                </a:solidFill>
                <a:effectLst/>
                <a:latin typeface="+mn-lt"/>
                <a:ea typeface="+mn-ea"/>
                <a:cs typeface="+mn-cs"/>
              </a:rPr>
              <a:t>survivante</a:t>
            </a:r>
            <a:r>
              <a:rPr lang="fr" sz="1200" kern="1200" dirty="0">
                <a:solidFill>
                  <a:schemeClr val="tx1"/>
                </a:solidFill>
                <a:effectLst/>
                <a:latin typeface="+mn-lt"/>
                <a:ea typeface="+mn-ea"/>
                <a:cs typeface="+mn-cs"/>
              </a:rPr>
              <a:t>s les soins et le soutien utiles. Il s’agit notamment de l’appui de première ligne, du traitement des affections préexistantes et de l’orientation pour des soins et services supplémentaires. Au cas où le prestataire se trouve au niveau primaire, secondaire ou tertiaire du système de santé, il est important de prodiguer les meilleurs soins possibles.</a:t>
            </a:r>
          </a:p>
          <a:p>
            <a:pPr rtl="0"/>
            <a:r>
              <a:rPr lang="fr" sz="1200" kern="1200" dirty="0">
                <a:solidFill>
                  <a:schemeClr val="tx1"/>
                </a:solidFill>
                <a:effectLst/>
                <a:latin typeface="+mn-lt"/>
                <a:ea typeface="+mn-ea"/>
                <a:cs typeface="+mn-cs"/>
              </a:rPr>
              <a:t>4. </a:t>
            </a:r>
            <a:r>
              <a:rPr lang="fr" sz="1200" b="1" kern="1200" dirty="0">
                <a:solidFill>
                  <a:schemeClr val="tx1"/>
                </a:solidFill>
                <a:effectLst/>
                <a:latin typeface="+mn-lt"/>
                <a:ea typeface="+mn-ea"/>
                <a:cs typeface="+mn-cs"/>
              </a:rPr>
              <a:t>Non-discrimination</a:t>
            </a:r>
            <a:r>
              <a:rPr lang="fr" sz="1200" kern="1200" dirty="0">
                <a:solidFill>
                  <a:schemeClr val="tx1"/>
                </a:solidFill>
                <a:effectLst/>
                <a:latin typeface="+mn-lt"/>
                <a:ea typeface="+mn-ea"/>
                <a:cs typeface="+mn-cs"/>
              </a:rPr>
              <a:t>: Les </a:t>
            </a:r>
            <a:r>
              <a:rPr lang="en-GB" sz="1200" kern="1200" dirty="0">
                <a:solidFill>
                  <a:schemeClr val="tx1"/>
                </a:solidFill>
                <a:effectLst/>
                <a:latin typeface="+mn-lt"/>
                <a:ea typeface="+mn-ea"/>
                <a:cs typeface="+mn-cs"/>
              </a:rPr>
              <a:t>survivante</a:t>
            </a:r>
            <a:r>
              <a:rPr lang="fr" sz="1200" kern="1200" dirty="0">
                <a:solidFill>
                  <a:schemeClr val="tx1"/>
                </a:solidFill>
                <a:effectLst/>
                <a:latin typeface="+mn-lt"/>
                <a:ea typeface="+mn-ea"/>
                <a:cs typeface="+mn-cs"/>
              </a:rPr>
              <a:t>s de violence sont différentes les unes des autres. Beaucoup font face à diverses formes de discrimination. Ces formes de discrimination peuvent aussi affecter leur capacité à obtenir des soins de santé - ainsi que leur expérience des soins de santé - à cause de nos propres croyances et valeurs en ce qui concerne :</a:t>
            </a:r>
          </a:p>
          <a:p>
            <a:pPr rtl="0"/>
            <a:r>
              <a:rPr lang="fr" sz="1200" b="1" kern="1200" dirty="0">
                <a:solidFill>
                  <a:schemeClr val="tx1"/>
                </a:solidFill>
                <a:effectLst/>
                <a:latin typeface="+mn-lt"/>
                <a:ea typeface="+mn-ea"/>
                <a:cs typeface="+mn-cs"/>
              </a:rPr>
              <a:t>Le sexe - </a:t>
            </a:r>
            <a:r>
              <a:rPr lang="fr" sz="1200" kern="1200" dirty="0">
                <a:solidFill>
                  <a:schemeClr val="tx1"/>
                </a:solidFill>
                <a:effectLst/>
                <a:latin typeface="+mn-lt"/>
                <a:ea typeface="+mn-ea"/>
                <a:cs typeface="+mn-cs"/>
              </a:rPr>
              <a:t>par exemple, nous pouvons blâmer les femmes ou ne pas croire que les garçons peuvent être agressés sexuellement.</a:t>
            </a:r>
          </a:p>
          <a:p>
            <a:pPr lvl="0" rtl="0"/>
            <a:r>
              <a:rPr lang="fr" sz="1200" b="1" kern="1200" dirty="0">
                <a:solidFill>
                  <a:schemeClr val="tx1"/>
                </a:solidFill>
                <a:effectLst/>
                <a:latin typeface="+mn-lt"/>
                <a:ea typeface="+mn-ea"/>
                <a:cs typeface="+mn-cs"/>
              </a:rPr>
              <a:t>L’âge </a:t>
            </a:r>
            <a:r>
              <a:rPr lang="fr" sz="1200" b="0" kern="1200" dirty="0">
                <a:solidFill>
                  <a:schemeClr val="tx1"/>
                </a:solidFill>
                <a:effectLst/>
                <a:latin typeface="+mn-lt"/>
                <a:ea typeface="+mn-ea"/>
                <a:cs typeface="+mn-cs"/>
              </a:rPr>
              <a:t>- par exemple, nous pouvons blâmer les adolescentes pour leur habillement ou leur comportement. </a:t>
            </a:r>
            <a:endParaRPr lang="en-US" sz="1200" b="1" kern="1200" dirty="0">
              <a:solidFill>
                <a:schemeClr val="tx1"/>
              </a:solidFill>
              <a:effectLst/>
              <a:latin typeface="+mn-lt"/>
              <a:ea typeface="+mn-ea"/>
              <a:cs typeface="+mn-cs"/>
            </a:endParaRPr>
          </a:p>
          <a:p>
            <a:pPr lvl="0" rtl="0"/>
            <a:r>
              <a:rPr lang="fr" sz="1200" b="1" kern="1200" dirty="0">
                <a:solidFill>
                  <a:schemeClr val="tx1"/>
                </a:solidFill>
                <a:effectLst/>
                <a:latin typeface="+mn-lt"/>
                <a:ea typeface="+mn-ea"/>
                <a:cs typeface="+mn-cs"/>
              </a:rPr>
              <a:t>La race/appartenance ethnique - </a:t>
            </a:r>
            <a:r>
              <a:rPr lang="fr" sz="1200" b="0" kern="1200" dirty="0">
                <a:solidFill>
                  <a:schemeClr val="tx1"/>
                </a:solidFill>
                <a:effectLst/>
                <a:latin typeface="+mn-lt"/>
                <a:ea typeface="+mn-ea"/>
                <a:cs typeface="+mn-cs"/>
              </a:rPr>
              <a:t>par exemple, les femmes issues de minorités ethniques ou raciales, ou les femmes autochtones peuvent faire face non seulement à un plus lourd fardeau de violence, mais aussi à la discrimination. </a:t>
            </a:r>
            <a:endParaRPr lang="en-US" sz="1200" b="1" kern="1200" dirty="0">
              <a:solidFill>
                <a:schemeClr val="tx1"/>
              </a:solidFill>
              <a:effectLst/>
              <a:latin typeface="+mn-lt"/>
              <a:ea typeface="+mn-ea"/>
              <a:cs typeface="+mn-cs"/>
            </a:endParaRPr>
          </a:p>
          <a:p>
            <a:pPr lvl="0" rtl="0"/>
            <a:r>
              <a:rPr lang="fr" sz="1200" b="0" kern="1200" dirty="0">
                <a:solidFill>
                  <a:schemeClr val="tx1"/>
                </a:solidFill>
                <a:effectLst/>
                <a:latin typeface="+mn-lt"/>
                <a:ea typeface="+mn-ea"/>
                <a:cs typeface="+mn-cs"/>
              </a:rPr>
              <a:t>D’autres pourraient faire face à des écueils dans l’accès aux services ou à la discrimination dans la recherche de soins à cause de la classe sociale, la condition socioéconomique, l’orientation sexuelle (par exemple, LGBTIQ), la religion (minorités religieuses), la séropositivité au VIH, l’abus de substances psychoactives (injection de drogues ou consommation nocive d’alcool) ou statut matrimonial (femmes célibataires).</a:t>
            </a:r>
            <a:endParaRPr lang="en-US" sz="1200" b="1" kern="1200" dirty="0">
              <a:solidFill>
                <a:schemeClr val="tx1"/>
              </a:solidFill>
              <a:effectLst/>
              <a:latin typeface="+mn-lt"/>
              <a:ea typeface="+mn-ea"/>
              <a:cs typeface="+mn-cs"/>
            </a:endParaRPr>
          </a:p>
          <a:p>
            <a:pPr rtl="0"/>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fr" b="1" dirty="0"/>
              <a:t>Discrimination et inégalités se recoupent souvent :   </a:t>
            </a:r>
            <a:r>
              <a:rPr lang="fr" dirty="0"/>
              <a:t>Le genre et les autres facteurs de stratification sociale en rajoutent, rendant plus difficile pour certains groupes l’accès aux services ou aux soins. Les prestataires doivent en </a:t>
            </a:r>
            <a:r>
              <a:rPr lang="fr" b="1" dirty="0"/>
              <a:t>avoir</a:t>
            </a:r>
            <a:r>
              <a:rPr lang="fr" dirty="0"/>
              <a:t> conscience, en tenir compte et s’assurer que leurs valeurs et croyances n’en rajoutent pas au traitement discriminatoire des </a:t>
            </a:r>
            <a:r>
              <a:rPr lang="en-GB" dirty="0"/>
              <a:t>survivante</a:t>
            </a:r>
            <a:r>
              <a:rPr lang="fr" dirty="0"/>
              <a:t>s de la violence. </a:t>
            </a:r>
          </a:p>
          <a:p>
            <a:pPr marL="171450" lvl="0" indent="-171450" rtl="0">
              <a:buFont typeface="Arial" panose="020B0604020202020204" pitchFamily="34" charset="0"/>
              <a:buChar char="•"/>
            </a:pPr>
            <a:r>
              <a:rPr lang="fr" sz="1200" b="0" kern="1200" dirty="0">
                <a:solidFill>
                  <a:schemeClr val="tx1"/>
                </a:solidFill>
                <a:effectLst/>
                <a:latin typeface="+mn-lt"/>
                <a:ea typeface="+mn-ea"/>
                <a:cs typeface="+mn-cs"/>
              </a:rPr>
              <a:t>Prêter attention à la façon dont les gens sont traités en s’appuyant sur plusieurs facteurs. </a:t>
            </a:r>
            <a:endParaRPr lang="en-US" sz="1200" b="1"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fr" sz="1200" b="0" kern="1200" dirty="0">
                <a:solidFill>
                  <a:schemeClr val="tx1"/>
                </a:solidFill>
                <a:effectLst/>
                <a:latin typeface="+mn-lt"/>
                <a:ea typeface="+mn-ea"/>
                <a:cs typeface="+mn-cs"/>
              </a:rPr>
              <a:t>Traiter tout le monde avec respect et être un exemple en matière de traitement équitable et respectueux.</a:t>
            </a:r>
            <a:endParaRPr lang="en-US" sz="1200" b="1"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fr" sz="1200" b="0" kern="1200" dirty="0">
                <a:solidFill>
                  <a:schemeClr val="tx1"/>
                </a:solidFill>
                <a:effectLst/>
                <a:latin typeface="+mn-lt"/>
                <a:ea typeface="+mn-ea"/>
                <a:cs typeface="+mn-cs"/>
              </a:rPr>
              <a:t>Avoir conscience de vos propres préjugés (conscience de soi).</a:t>
            </a:r>
            <a:endParaRPr lang="en-US" sz="1200" b="1"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fr" sz="1200" b="0" kern="1200" dirty="0">
                <a:solidFill>
                  <a:schemeClr val="tx1"/>
                </a:solidFill>
                <a:effectLst/>
                <a:latin typeface="+mn-lt"/>
                <a:ea typeface="+mn-ea"/>
                <a:cs typeface="+mn-cs"/>
              </a:rPr>
              <a:t>Comprendre les appréhensions que les patientes peuvent éprouver à rechercher des soins. Pour celles qui ont été exposées à la violence par le passé, surtout pendant l’enfance, les choses banales comme se déshabiller ou des examens gynécologiques peuvent raviver des souvenirs de sévices et créer de nouveaux traumatismes, s’ils ne sont pas gérés avec délicatesse.</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rtlCol="0"/>
          <a:lstStyle/>
          <a:p>
            <a:pPr rtl="0"/>
            <a:fld id="{B5CD8450-5381-4F25-9B1F-09268F57083E}" type="slidenum">
              <a:rPr lang="en-GB" smtClean="0"/>
              <a:pPr rtl="0"/>
              <a:t>6</a:t>
            </a:fld>
            <a:endParaRPr lang="en-GB"/>
          </a:p>
        </p:txBody>
      </p:sp>
    </p:spTree>
    <p:extLst>
      <p:ext uri="{BB962C8B-B14F-4D97-AF65-F5344CB8AC3E}">
        <p14:creationId xmlns:p14="http://schemas.microsoft.com/office/powerpoint/2010/main" val="1199698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algn="l" rtl="0">
              <a:spcBef>
                <a:spcPts val="0"/>
              </a:spcBef>
              <a:spcAft>
                <a:spcPts val="600"/>
              </a:spcAft>
              <a:buFont typeface="Wingdings" panose="05000000000000000000" pitchFamily="2" charset="2"/>
              <a:buNone/>
            </a:pPr>
            <a:r>
              <a:rPr lang="fr" sz="1200" dirty="0">
                <a:solidFill>
                  <a:schemeClr val="tx1"/>
                </a:solidFill>
              </a:rPr>
              <a:t>La violence a pour but de </a:t>
            </a:r>
            <a:r>
              <a:rPr lang="fr" sz="1200" b="1" dirty="0">
                <a:solidFill>
                  <a:schemeClr val="tx1"/>
                </a:solidFill>
              </a:rPr>
              <a:t>déposséder la </a:t>
            </a:r>
            <a:r>
              <a:rPr lang="en-GB" sz="1200" b="1" dirty="0">
                <a:solidFill>
                  <a:schemeClr val="tx1"/>
                </a:solidFill>
              </a:rPr>
              <a:t>survivante</a:t>
            </a:r>
            <a:r>
              <a:rPr lang="fr" sz="1200" b="1" dirty="0">
                <a:solidFill>
                  <a:schemeClr val="tx1"/>
                </a:solidFill>
              </a:rPr>
              <a:t> de tout pouvoir ou de lui ôter tout pouvoir</a:t>
            </a:r>
            <a:r>
              <a:rPr lang="fr" sz="1200" dirty="0">
                <a:solidFill>
                  <a:schemeClr val="tx1"/>
                </a:solidFill>
              </a:rPr>
              <a:t>, ou </a:t>
            </a:r>
            <a:r>
              <a:rPr lang="fr" sz="1200" b="1" dirty="0">
                <a:solidFill>
                  <a:schemeClr val="tx1"/>
                </a:solidFill>
              </a:rPr>
              <a:t>alors elle</a:t>
            </a:r>
            <a:r>
              <a:rPr lang="fr" sz="1200" dirty="0">
                <a:solidFill>
                  <a:schemeClr val="tx1"/>
                </a:solidFill>
              </a:rPr>
              <a:t> constitue le moyen choisi par l’auteur pour exercer son pouvoir sur la </a:t>
            </a:r>
            <a:r>
              <a:rPr lang="en-GB" sz="1200" dirty="0">
                <a:solidFill>
                  <a:schemeClr val="tx1"/>
                </a:solidFill>
              </a:rPr>
              <a:t>survivante</a:t>
            </a:r>
            <a:r>
              <a:rPr lang="fr" sz="1200" dirty="0">
                <a:solidFill>
                  <a:schemeClr val="tx1"/>
                </a:solidFill>
              </a:rPr>
              <a:t>. La violence contre les femmes est motivée par des rapports de force inégaux entre les hommes et les femmes dans la société. </a:t>
            </a:r>
          </a:p>
          <a:p>
            <a:pPr marL="0" indent="0" algn="l" rtl="0">
              <a:spcBef>
                <a:spcPts val="0"/>
              </a:spcBef>
              <a:spcAft>
                <a:spcPts val="600"/>
              </a:spcAft>
              <a:buFont typeface="Wingdings" panose="05000000000000000000" pitchFamily="2" charset="2"/>
              <a:buNone/>
            </a:pPr>
            <a:endParaRPr lang="en-US" sz="1200" dirty="0">
              <a:solidFill>
                <a:schemeClr val="tx1"/>
              </a:solidFill>
            </a:endParaRPr>
          </a:p>
          <a:p>
            <a:pPr marL="0" indent="0" algn="l" rtl="0">
              <a:spcBef>
                <a:spcPts val="0"/>
              </a:spcBef>
              <a:spcAft>
                <a:spcPts val="600"/>
              </a:spcAft>
              <a:buFont typeface="Wingdings" panose="05000000000000000000" pitchFamily="2" charset="2"/>
              <a:buNone/>
            </a:pPr>
            <a:r>
              <a:rPr lang="fr" sz="1200" dirty="0">
                <a:solidFill>
                  <a:schemeClr val="tx1"/>
                </a:solidFill>
              </a:rPr>
              <a:t>Ces </a:t>
            </a:r>
            <a:r>
              <a:rPr lang="fr" sz="1200" b="1" dirty="0">
                <a:solidFill>
                  <a:schemeClr val="tx1"/>
                </a:solidFill>
              </a:rPr>
              <a:t>rapports de force </a:t>
            </a:r>
            <a:r>
              <a:rPr lang="fr" sz="1200" dirty="0">
                <a:solidFill>
                  <a:schemeClr val="tx1"/>
                </a:solidFill>
              </a:rPr>
              <a:t>se manifestent de plusieurs façons. Par exemple, les femmes peuvent... </a:t>
            </a:r>
          </a:p>
          <a:p>
            <a:pPr marL="457200" indent="-342900" algn="l" rtl="0">
              <a:spcBef>
                <a:spcPts val="0"/>
              </a:spcBef>
              <a:spcAft>
                <a:spcPts val="600"/>
              </a:spcAft>
              <a:buFont typeface="Arial" pitchFamily="34" charset="0"/>
              <a:buChar char="•"/>
            </a:pPr>
            <a:r>
              <a:rPr lang="fr" sz="1200" b="0" dirty="0">
                <a:solidFill>
                  <a:schemeClr val="tx1"/>
                </a:solidFill>
              </a:rPr>
              <a:t>avoir moins accès ou moins contrôler les ressources que les hommes ; </a:t>
            </a:r>
          </a:p>
          <a:p>
            <a:pPr marL="457200" indent="-342900" algn="l" rtl="0">
              <a:spcBef>
                <a:spcPts val="0"/>
              </a:spcBef>
              <a:spcAft>
                <a:spcPts val="600"/>
              </a:spcAft>
              <a:buFont typeface="Arial" pitchFamily="34" charset="0"/>
              <a:buChar char="•"/>
            </a:pPr>
            <a:r>
              <a:rPr lang="fr" sz="1200" b="0" dirty="0">
                <a:solidFill>
                  <a:schemeClr val="tx1"/>
                </a:solidFill>
              </a:rPr>
              <a:t>ne pas être libres de prendre elles-mêmes les décisions les concernant ; </a:t>
            </a:r>
          </a:p>
          <a:p>
            <a:pPr marL="457200" indent="-342900" algn="l" rtl="0">
              <a:spcBef>
                <a:spcPts val="0"/>
              </a:spcBef>
              <a:spcAft>
                <a:spcPts val="600"/>
              </a:spcAft>
              <a:buFont typeface="Arial" pitchFamily="34" charset="0"/>
              <a:buChar char="•"/>
            </a:pPr>
            <a:r>
              <a:rPr lang="fr" sz="1200" b="0" dirty="0">
                <a:solidFill>
                  <a:schemeClr val="tx1"/>
                </a:solidFill>
              </a:rPr>
              <a:t>être blâmées ou couvertes de honte </a:t>
            </a:r>
            <a:r>
              <a:rPr lang="fr" sz="1200" b="1" dirty="0">
                <a:solidFill>
                  <a:schemeClr val="tx1"/>
                </a:solidFill>
              </a:rPr>
              <a:t>suite à</a:t>
            </a:r>
            <a:r>
              <a:rPr lang="fr" sz="1200" b="0" dirty="0">
                <a:solidFill>
                  <a:schemeClr val="tx1"/>
                </a:solidFill>
              </a:rPr>
              <a:t> la violence, se sous-estimer ;</a:t>
            </a:r>
          </a:p>
          <a:p>
            <a:pPr marL="457200" indent="-342900" algn="l" rtl="0">
              <a:spcBef>
                <a:spcPts val="0"/>
              </a:spcBef>
              <a:spcAft>
                <a:spcPts val="600"/>
              </a:spcAft>
              <a:buFont typeface="Arial" pitchFamily="34" charset="0"/>
              <a:buChar char="•"/>
            </a:pPr>
            <a:r>
              <a:rPr lang="fr" sz="1200" b="0" dirty="0">
                <a:solidFill>
                  <a:schemeClr val="tx1"/>
                </a:solidFill>
              </a:rPr>
              <a:t>être soumises à des normes qui les empêchent de sortir de certaines relations ou de solliciter des soins ;</a:t>
            </a:r>
          </a:p>
          <a:p>
            <a:pPr marL="457200" indent="-342900" algn="l" rtl="0">
              <a:spcBef>
                <a:spcPts val="0"/>
              </a:spcBef>
              <a:spcAft>
                <a:spcPts val="600"/>
              </a:spcAft>
              <a:buFont typeface="Arial" pitchFamily="34" charset="0"/>
              <a:buChar char="•"/>
            </a:pPr>
            <a:r>
              <a:rPr lang="fr" sz="1200" b="0" dirty="0">
                <a:solidFill>
                  <a:schemeClr val="tx1"/>
                </a:solidFill>
              </a:rPr>
              <a:t>avoir le sentiment d’être anormales ou que leur situation est anormale et se blâmer, manquer de confiance pour agir. </a:t>
            </a:r>
          </a:p>
          <a:p>
            <a:pPr marL="534987" indent="0" algn="l" rtl="0">
              <a:spcBef>
                <a:spcPts val="0"/>
              </a:spcBef>
              <a:spcAft>
                <a:spcPts val="600"/>
              </a:spcAft>
              <a:buFont typeface="Wingdings" panose="05000000000000000000" pitchFamily="2" charset="2"/>
              <a:buNone/>
            </a:pPr>
            <a:endParaRPr lang="en-US" sz="1200" b="0" dirty="0">
              <a:solidFill>
                <a:schemeClr val="tx1"/>
              </a:solidFill>
            </a:endParaRPr>
          </a:p>
          <a:p>
            <a:pPr marL="0" indent="0" algn="l" defTabSz="914400" rtl="0" eaLnBrk="1" latinLnBrk="0" hangingPunct="1">
              <a:spcBef>
                <a:spcPts val="0"/>
              </a:spcBef>
              <a:spcAft>
                <a:spcPts val="600"/>
              </a:spcAft>
              <a:buFont typeface="Wingdings" panose="05000000000000000000" pitchFamily="2" charset="2"/>
              <a:buNone/>
            </a:pPr>
            <a:r>
              <a:rPr lang="fr" sz="1200" kern="1200" dirty="0">
                <a:solidFill>
                  <a:schemeClr val="tx1"/>
                </a:solidFill>
                <a:latin typeface="+mn-lt"/>
                <a:ea typeface="+mn-ea"/>
                <a:cs typeface="+mn-cs"/>
              </a:rPr>
              <a:t>En tant que prestataires de soins, vous pouvez identifier ces rapports de force inégaux et éviter de les aggraver en... </a:t>
            </a:r>
          </a:p>
          <a:p>
            <a:pPr marL="457200" indent="-342900" algn="l" defTabSz="914400" rtl="0" eaLnBrk="1" latinLnBrk="0" hangingPunct="1">
              <a:spcBef>
                <a:spcPts val="0"/>
              </a:spcBef>
              <a:spcAft>
                <a:spcPts val="600"/>
              </a:spcAft>
              <a:buFont typeface="Arial" pitchFamily="34" charset="0"/>
              <a:buChar char="•"/>
            </a:pPr>
            <a:r>
              <a:rPr lang="fr" sz="1200" b="0" kern="1200" dirty="0">
                <a:solidFill>
                  <a:schemeClr val="tx1"/>
                </a:solidFill>
                <a:latin typeface="+mn-lt"/>
                <a:ea typeface="+mn-ea"/>
                <a:cs typeface="+mn-cs"/>
              </a:rPr>
              <a:t>Accroissant la </a:t>
            </a:r>
            <a:r>
              <a:rPr lang="fr" sz="1200" b="1" kern="1200" dirty="0">
                <a:solidFill>
                  <a:schemeClr val="tx1"/>
                </a:solidFill>
                <a:latin typeface="+mn-lt"/>
                <a:ea typeface="+mn-ea"/>
                <a:cs typeface="+mn-cs"/>
              </a:rPr>
              <a:t>valeur du survivant</a:t>
            </a:r>
            <a:r>
              <a:rPr lang="fr" sz="1200" b="0" kern="1200" dirty="0">
                <a:solidFill>
                  <a:schemeClr val="tx1"/>
                </a:solidFill>
                <a:latin typeface="+mn-lt"/>
                <a:ea typeface="+mn-ea"/>
                <a:cs typeface="+mn-cs"/>
              </a:rPr>
              <a:t> en tant qu’être humain.</a:t>
            </a:r>
          </a:p>
          <a:p>
            <a:pPr marL="457200" indent="-342900" algn="l" defTabSz="914400" rtl="0" eaLnBrk="1" latinLnBrk="0" hangingPunct="1">
              <a:spcBef>
                <a:spcPts val="0"/>
              </a:spcBef>
              <a:spcAft>
                <a:spcPts val="600"/>
              </a:spcAft>
              <a:buFont typeface="Arial" pitchFamily="34" charset="0"/>
              <a:buChar char="•"/>
            </a:pPr>
            <a:r>
              <a:rPr lang="fr" sz="1200" b="0" kern="1200" dirty="0">
                <a:solidFill>
                  <a:schemeClr val="tx1"/>
                </a:solidFill>
                <a:latin typeface="+mn-lt"/>
                <a:ea typeface="+mn-ea"/>
                <a:cs typeface="+mn-cs"/>
              </a:rPr>
              <a:t>Respectant son </a:t>
            </a:r>
            <a:r>
              <a:rPr lang="fr" sz="1200" b="1" kern="1200" dirty="0">
                <a:solidFill>
                  <a:schemeClr val="tx1"/>
                </a:solidFill>
                <a:latin typeface="+mn-lt"/>
                <a:ea typeface="+mn-ea"/>
                <a:cs typeface="+mn-cs"/>
              </a:rPr>
              <a:t>autonomie </a:t>
            </a:r>
            <a:r>
              <a:rPr lang="fr" sz="1200" b="0" kern="1200" dirty="0">
                <a:solidFill>
                  <a:schemeClr val="tx1"/>
                </a:solidFill>
                <a:latin typeface="+mn-lt"/>
                <a:ea typeface="+mn-ea"/>
                <a:cs typeface="+mn-cs"/>
              </a:rPr>
              <a:t>en lui fournissant des informations et des conseils qui l’aident à faire ses propres choix et prendre ses propres décisions.</a:t>
            </a:r>
          </a:p>
          <a:p>
            <a:pPr marL="457200" indent="-342900" algn="l" defTabSz="914400" rtl="0" eaLnBrk="1" latinLnBrk="0" hangingPunct="1">
              <a:spcBef>
                <a:spcPts val="0"/>
              </a:spcBef>
              <a:spcAft>
                <a:spcPts val="600"/>
              </a:spcAft>
              <a:buFont typeface="Arial" pitchFamily="34" charset="0"/>
              <a:buChar char="•"/>
            </a:pPr>
            <a:r>
              <a:rPr lang="fr" sz="1200" b="0" kern="1200" dirty="0">
                <a:solidFill>
                  <a:schemeClr val="tx1"/>
                </a:solidFill>
                <a:latin typeface="+mn-lt"/>
                <a:ea typeface="+mn-ea"/>
                <a:cs typeface="+mn-cs"/>
              </a:rPr>
              <a:t>La traitant avec </a:t>
            </a:r>
            <a:r>
              <a:rPr lang="fr" sz="1200" b="1" kern="1200" dirty="0">
                <a:solidFill>
                  <a:schemeClr val="tx1"/>
                </a:solidFill>
                <a:latin typeface="+mn-lt"/>
                <a:ea typeface="+mn-ea"/>
                <a:cs typeface="+mn-cs"/>
              </a:rPr>
              <a:t>respect et dignité.</a:t>
            </a:r>
          </a:p>
          <a:p>
            <a:pPr marL="457200" indent="-342900" algn="l" defTabSz="914400" rtl="0" eaLnBrk="1" latinLnBrk="0" hangingPunct="1">
              <a:spcBef>
                <a:spcPts val="0"/>
              </a:spcBef>
              <a:spcAft>
                <a:spcPts val="600"/>
              </a:spcAft>
              <a:buFont typeface="Arial" pitchFamily="34" charset="0"/>
              <a:buChar char="•"/>
            </a:pPr>
            <a:r>
              <a:rPr lang="fr" sz="1200" b="1" kern="1200" dirty="0">
                <a:solidFill>
                  <a:schemeClr val="tx1"/>
                </a:solidFill>
                <a:latin typeface="+mn-lt"/>
                <a:ea typeface="+mn-ea"/>
                <a:cs typeface="+mn-cs"/>
              </a:rPr>
              <a:t>L’écoutant, en accordant du crédit à </a:t>
            </a:r>
            <a:r>
              <a:rPr lang="fr" sz="1200" b="0" kern="1200" dirty="0">
                <a:solidFill>
                  <a:schemeClr val="tx1"/>
                </a:solidFill>
                <a:latin typeface="+mn-lt"/>
                <a:ea typeface="+mn-ea"/>
                <a:cs typeface="+mn-cs"/>
              </a:rPr>
              <a:t>son histoire et </a:t>
            </a:r>
            <a:r>
              <a:rPr lang="fr" sz="1200" b="1" kern="1200" dirty="0">
                <a:solidFill>
                  <a:schemeClr val="tx1"/>
                </a:solidFill>
                <a:latin typeface="+mn-lt"/>
                <a:ea typeface="+mn-ea"/>
                <a:cs typeface="+mn-cs"/>
              </a:rPr>
              <a:t>en prenant au sérieux ce qu’elle dit</a:t>
            </a:r>
            <a:r>
              <a:rPr lang="fr" sz="1200" b="0" kern="1200" dirty="0">
                <a:solidFill>
                  <a:schemeClr val="tx1"/>
                </a:solidFill>
                <a:latin typeface="+mn-lt"/>
                <a:ea typeface="+mn-ea"/>
                <a:cs typeface="+mn-cs"/>
              </a:rPr>
              <a:t>.</a:t>
            </a:r>
          </a:p>
          <a:p>
            <a:pPr marL="457200" indent="-342900" algn="l" defTabSz="914400" rtl="0" eaLnBrk="1" latinLnBrk="0" hangingPunct="1">
              <a:spcBef>
                <a:spcPts val="0"/>
              </a:spcBef>
              <a:spcAft>
                <a:spcPts val="600"/>
              </a:spcAft>
              <a:buFont typeface="Arial" pitchFamily="34" charset="0"/>
              <a:buChar char="•"/>
            </a:pPr>
            <a:r>
              <a:rPr lang="fr" sz="1200" b="0" kern="1200" dirty="0">
                <a:solidFill>
                  <a:schemeClr val="tx1"/>
                </a:solidFill>
                <a:latin typeface="+mn-lt"/>
                <a:ea typeface="+mn-ea"/>
                <a:cs typeface="+mn-cs"/>
              </a:rPr>
              <a:t>Ne jugeant pas, mais au contraire, </a:t>
            </a:r>
            <a:r>
              <a:rPr lang="fr" sz="1200" b="1" kern="1200" dirty="0">
                <a:solidFill>
                  <a:schemeClr val="tx1"/>
                </a:solidFill>
                <a:latin typeface="+mn-lt"/>
                <a:ea typeface="+mn-ea"/>
                <a:cs typeface="+mn-cs"/>
              </a:rPr>
              <a:t>en accordant du crédit à son histoire sans la blâmer</a:t>
            </a:r>
            <a:r>
              <a:rPr lang="fr" sz="1200" b="0" kern="1200" dirty="0">
                <a:solidFill>
                  <a:schemeClr val="tx1"/>
                </a:solidFill>
                <a:latin typeface="+mn-lt"/>
                <a:ea typeface="+mn-ea"/>
                <a:cs typeface="+mn-cs"/>
              </a:rPr>
              <a:t>.</a:t>
            </a:r>
          </a:p>
          <a:p>
            <a:pPr marL="706437" indent="-171450" algn="l" rtl="0">
              <a:spcBef>
                <a:spcPts val="0"/>
              </a:spcBef>
              <a:spcAft>
                <a:spcPts val="600"/>
              </a:spcAft>
              <a:buFont typeface="Arial" panose="020B0604020202020204" pitchFamily="34" charset="0"/>
              <a:buChar char="•"/>
            </a:pPr>
            <a:endParaRPr lang="en-US" sz="1200" b="0" dirty="0">
              <a:solidFill>
                <a:schemeClr val="tx1"/>
              </a:solidFill>
            </a:endParaRPr>
          </a:p>
          <a:p>
            <a:pPr marL="0" indent="0" algn="l" defTabSz="914400" rtl="0" eaLnBrk="1" latinLnBrk="0" hangingPunct="1">
              <a:spcBef>
                <a:spcPts val="0"/>
              </a:spcBef>
              <a:spcAft>
                <a:spcPts val="600"/>
              </a:spcAft>
              <a:buFont typeface="Wingdings" panose="05000000000000000000" pitchFamily="2" charset="2"/>
              <a:buNone/>
            </a:pPr>
            <a:r>
              <a:rPr lang="fr" sz="1200" kern="1200" dirty="0">
                <a:solidFill>
                  <a:schemeClr val="tx1"/>
                </a:solidFill>
                <a:latin typeface="+mn-lt"/>
                <a:ea typeface="+mn-ea"/>
                <a:cs typeface="+mn-cs"/>
              </a:rPr>
              <a:t>En </a:t>
            </a:r>
            <a:r>
              <a:rPr lang="fr" sz="1200" b="1" kern="1200" dirty="0">
                <a:solidFill>
                  <a:schemeClr val="tx1"/>
                </a:solidFill>
                <a:latin typeface="+mn-lt"/>
                <a:ea typeface="+mn-ea"/>
                <a:cs typeface="+mn-cs"/>
              </a:rPr>
              <a:t>respectant les choix, l’autonomie et les décisions des femmes, </a:t>
            </a:r>
            <a:r>
              <a:rPr lang="fr" sz="1200" kern="1200" dirty="0">
                <a:solidFill>
                  <a:schemeClr val="tx1"/>
                </a:solidFill>
                <a:latin typeface="+mn-lt"/>
                <a:ea typeface="+mn-ea"/>
                <a:cs typeface="+mn-cs"/>
              </a:rPr>
              <a:t>vous les aidez à retrouver une partie des pouvoirs que les exactions leur ont ôtés. Vous pourriez ne pas toujours être d’accord avec ses choix et ses décisions. Ce qui peut ne pas être facile pour vous. Toutefois, si vous laissez vos opinions de côté et donnez à la </a:t>
            </a:r>
            <a:r>
              <a:rPr lang="en-GB" sz="1200" kern="1200" dirty="0">
                <a:solidFill>
                  <a:schemeClr val="tx1"/>
                </a:solidFill>
                <a:latin typeface="+mn-lt"/>
                <a:ea typeface="+mn-ea"/>
                <a:cs typeface="+mn-cs"/>
              </a:rPr>
              <a:t>survivante</a:t>
            </a:r>
            <a:r>
              <a:rPr lang="fr" sz="1200" kern="1200" dirty="0">
                <a:solidFill>
                  <a:schemeClr val="tx1"/>
                </a:solidFill>
                <a:latin typeface="+mn-lt"/>
                <a:ea typeface="+mn-ea"/>
                <a:cs typeface="+mn-cs"/>
              </a:rPr>
              <a:t> la possibilité de choisir, vous servez de modèle d’égalité en tant que prestataire de soins. </a:t>
            </a:r>
          </a:p>
        </p:txBody>
      </p:sp>
      <p:sp>
        <p:nvSpPr>
          <p:cNvPr id="4" name="Slide Number Placeholder 3"/>
          <p:cNvSpPr>
            <a:spLocks noGrp="1"/>
          </p:cNvSpPr>
          <p:nvPr>
            <p:ph type="sldNum" sz="quarter" idx="10"/>
          </p:nvPr>
        </p:nvSpPr>
        <p:spPr/>
        <p:txBody>
          <a:bodyPr rtlCol="0"/>
          <a:lstStyle/>
          <a:p>
            <a:pPr rtl="0"/>
            <a:fld id="{B5CD8450-5381-4F25-9B1F-09268F57083E}" type="slidenum">
              <a:rPr lang="en-GB" smtClean="0"/>
              <a:pPr rtl="0"/>
              <a:t>7</a:t>
            </a:fld>
            <a:endParaRPr lang="en-GB"/>
          </a:p>
        </p:txBody>
      </p:sp>
    </p:spTree>
    <p:extLst>
      <p:ext uri="{BB962C8B-B14F-4D97-AF65-F5344CB8AC3E}">
        <p14:creationId xmlns:p14="http://schemas.microsoft.com/office/powerpoint/2010/main" val="2353442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lvl="0" rtl="0"/>
            <a:r>
              <a:rPr lang="fr" b="1" dirty="0"/>
              <a:t>La confidentialité </a:t>
            </a:r>
            <a:r>
              <a:rPr lang="fr" dirty="0"/>
              <a:t>implique :</a:t>
            </a:r>
          </a:p>
          <a:p>
            <a:pPr marL="171450" lvl="0" indent="-171450" rtl="0">
              <a:buFont typeface="Arial" panose="020B0604020202020204" pitchFamily="34" charset="0"/>
              <a:buChar char="•"/>
            </a:pPr>
            <a:r>
              <a:rPr lang="fr" dirty="0"/>
              <a:t>La préservation de la confidentialité des </a:t>
            </a:r>
            <a:r>
              <a:rPr lang="fr" b="1" dirty="0"/>
              <a:t>informations et des documents</a:t>
            </a:r>
            <a:r>
              <a:rPr lang="fr" dirty="0"/>
              <a:t> sanitaires. Y compris la confidentialité à l’égard des membres de la famille.</a:t>
            </a:r>
          </a:p>
          <a:p>
            <a:pPr marL="457200" lvl="1" indent="0" rtl="0">
              <a:buFont typeface="Calibri" pitchFamily="34" charset="0"/>
              <a:buNone/>
            </a:pPr>
            <a:r>
              <a:rPr lang="fr" dirty="0"/>
              <a:t>Exception : situations de dénonciation obligatoire - par exemple pour les mineurs (auquel cas, il faut l’expliquer à la femme).</a:t>
            </a:r>
          </a:p>
          <a:p>
            <a:pPr marL="171450" lvl="0" indent="-171450" rtl="0">
              <a:buFont typeface="Arial" panose="020B0604020202020204" pitchFamily="34" charset="0"/>
              <a:buChar char="•"/>
            </a:pPr>
            <a:r>
              <a:rPr lang="fr" dirty="0"/>
              <a:t>Obtenir </a:t>
            </a:r>
            <a:r>
              <a:rPr lang="fr" b="1" dirty="0"/>
              <a:t>l’autorisation de la survivante pour partager</a:t>
            </a:r>
            <a:r>
              <a:rPr lang="fr" dirty="0"/>
              <a:t> ces informations avec les acteurs du système de santé qui ont besoin de </a:t>
            </a:r>
            <a:r>
              <a:rPr lang="fr" b="1" dirty="0"/>
              <a:t>les </a:t>
            </a:r>
            <a:r>
              <a:rPr lang="fr" dirty="0"/>
              <a:t>connaître.</a:t>
            </a:r>
          </a:p>
          <a:p>
            <a:pPr marL="171450" lvl="0" indent="-171450" rtl="0">
              <a:buFont typeface="Arial" panose="020B0604020202020204" pitchFamily="34" charset="0"/>
              <a:buChar char="•"/>
            </a:pPr>
            <a:r>
              <a:rPr lang="fr" dirty="0"/>
              <a:t>Stockage des documents</a:t>
            </a:r>
            <a:r>
              <a:rPr lang="fr" b="1" dirty="0"/>
              <a:t> de façon sûre et sécurisée</a:t>
            </a:r>
          </a:p>
          <a:p>
            <a:pPr marL="171450" indent="-171450" rtl="0">
              <a:buFont typeface="Arial" panose="020B0604020202020204" pitchFamily="34" charset="0"/>
              <a:buChar char="•"/>
            </a:pPr>
            <a:r>
              <a:rPr lang="fr" sz="1200" kern="1200" dirty="0">
                <a:solidFill>
                  <a:schemeClr val="tx1"/>
                </a:solidFill>
                <a:effectLst/>
                <a:latin typeface="+mn-lt"/>
                <a:ea typeface="+mn-ea"/>
                <a:cs typeface="+mn-cs"/>
              </a:rPr>
              <a:t>S’assurer que toutes les informations écrites sont anonymisées quand elles sont partagées et en limiter l’accès </a:t>
            </a:r>
            <a:r>
              <a:rPr lang="fr" sz="1200" b="1" kern="1200" dirty="0">
                <a:solidFill>
                  <a:schemeClr val="tx1"/>
                </a:solidFill>
                <a:effectLst/>
                <a:latin typeface="+mn-lt"/>
                <a:ea typeface="+mn-ea"/>
                <a:cs typeface="+mn-cs"/>
              </a:rPr>
              <a:t>aux</a:t>
            </a:r>
            <a:r>
              <a:rPr lang="fr" sz="1200" kern="1200" dirty="0">
                <a:solidFill>
                  <a:schemeClr val="tx1"/>
                </a:solidFill>
                <a:effectLst/>
                <a:latin typeface="+mn-lt"/>
                <a:ea typeface="+mn-ea"/>
                <a:cs typeface="+mn-cs"/>
              </a:rPr>
              <a:t> personnes qui en ont besoin. </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rtl="0"/>
            <a:r>
              <a:rPr lang="fr" b="1" dirty="0"/>
              <a:t>La vie privée </a:t>
            </a:r>
            <a:r>
              <a:rPr lang="fr" dirty="0"/>
              <a:t>implique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b="1" dirty="0"/>
              <a:t>L’intimité</a:t>
            </a:r>
            <a:r>
              <a:rPr lang="fr" dirty="0"/>
              <a:t> visuelle et auditive pendant la consultation : Seules les personnes autorisées sont présentes.</a:t>
            </a:r>
          </a:p>
          <a:p>
            <a:pPr marL="171450" lvl="0" indent="-171450" rtl="0">
              <a:buFont typeface="Arial" panose="020B0604020202020204" pitchFamily="34" charset="0"/>
              <a:buChar char="•"/>
            </a:pPr>
            <a:r>
              <a:rPr lang="fr" dirty="0"/>
              <a:t>Les survivantes </a:t>
            </a:r>
            <a:r>
              <a:rPr lang="fr" b="1" dirty="0"/>
              <a:t>ne</a:t>
            </a:r>
            <a:r>
              <a:rPr lang="fr" dirty="0"/>
              <a:t> devraient </a:t>
            </a:r>
            <a:r>
              <a:rPr lang="fr" b="1" dirty="0"/>
              <a:t>pas</a:t>
            </a:r>
            <a:r>
              <a:rPr lang="fr" dirty="0"/>
              <a:t>... </a:t>
            </a:r>
          </a:p>
          <a:p>
            <a:pPr marL="628650" marR="0" lvl="1" indent="-171450" algn="l" defTabSz="914400" rtl="0" eaLnBrk="1" fontAlgn="auto" latinLnBrk="0" hangingPunct="1">
              <a:lnSpc>
                <a:spcPct val="100000"/>
              </a:lnSpc>
              <a:spcBef>
                <a:spcPts val="0"/>
              </a:spcBef>
              <a:spcAft>
                <a:spcPts val="0"/>
              </a:spcAft>
              <a:buClrTx/>
              <a:buSzTx/>
              <a:buFont typeface="Calibri" pitchFamily="34" charset="0"/>
              <a:buChar char="–"/>
              <a:tabLst/>
              <a:defRPr/>
            </a:pPr>
            <a:r>
              <a:rPr lang="fr" sz="1200" kern="1200" dirty="0">
                <a:solidFill>
                  <a:schemeClr val="tx1"/>
                </a:solidFill>
                <a:latin typeface="+mn-lt"/>
                <a:ea typeface="+mn-ea"/>
                <a:cs typeface="+mn-cs"/>
              </a:rPr>
              <a:t>dans l’idéal, aller d’une pièce à l’autre pour recevoir des soins, réduire au minimum les lieux de soins.</a:t>
            </a:r>
            <a:endParaRPr lang="en-US" sz="1200" kern="1200" dirty="0">
              <a:solidFill>
                <a:schemeClr val="tx1"/>
              </a:solidFill>
              <a:latin typeface="+mn-lt"/>
              <a:ea typeface="+mn-ea"/>
              <a:cs typeface="+mn-cs"/>
            </a:endParaRPr>
          </a:p>
          <a:p>
            <a:pPr marL="628650" lvl="1" indent="-171450" algn="l" defTabSz="914400" rtl="0" eaLnBrk="1" latinLnBrk="0" hangingPunct="1">
              <a:buFont typeface="Calibri" pitchFamily="34" charset="0"/>
              <a:buChar char="–"/>
            </a:pPr>
            <a:r>
              <a:rPr lang="fr-CH" sz="1200" b="1" kern="1200" dirty="0">
                <a:solidFill>
                  <a:schemeClr val="tx1"/>
                </a:solidFill>
                <a:latin typeface="+mn-lt"/>
                <a:ea typeface="+mn-ea"/>
                <a:cs typeface="+mn-cs"/>
              </a:rPr>
              <a:t>A</a:t>
            </a:r>
            <a:r>
              <a:rPr lang="fr" sz="1200" b="1" kern="1200" dirty="0">
                <a:solidFill>
                  <a:schemeClr val="tx1"/>
                </a:solidFill>
                <a:latin typeface="+mn-lt"/>
                <a:ea typeface="+mn-ea"/>
                <a:cs typeface="+mn-cs"/>
              </a:rPr>
              <a:t>voir </a:t>
            </a:r>
            <a:r>
              <a:rPr lang="fr" sz="1200" kern="1200" dirty="0">
                <a:solidFill>
                  <a:schemeClr val="tx1"/>
                </a:solidFill>
                <a:latin typeface="+mn-lt"/>
                <a:ea typeface="+mn-ea"/>
                <a:cs typeface="+mn-cs"/>
              </a:rPr>
              <a:t>à raconter leur histoire à plusieurs soignants.</a:t>
            </a:r>
          </a:p>
          <a:p>
            <a:pPr marL="171450" lvl="0" indent="-171450" rtl="0">
              <a:buFont typeface="Arial" panose="020B0604020202020204" pitchFamily="34" charset="0"/>
              <a:buNone/>
            </a:pPr>
            <a:endParaRPr lang="en-US" dirty="0"/>
          </a:p>
          <a:p>
            <a:pPr marL="171450" lvl="0" indent="-171450" rtl="0">
              <a:buFont typeface="Arial" panose="020B0604020202020204" pitchFamily="34" charset="0"/>
              <a:buNone/>
            </a:pPr>
            <a:r>
              <a:rPr lang="fr" dirty="0"/>
              <a:t>Les atteintes à la vie privée peuvent mettre les femmes davantage en danger, surtout en cas de violence du partenaire intime.</a:t>
            </a:r>
            <a:endParaRPr lang="en-GB" dirty="0"/>
          </a:p>
        </p:txBody>
      </p:sp>
      <p:sp>
        <p:nvSpPr>
          <p:cNvPr id="4" name="Slide Number Placeholder 3"/>
          <p:cNvSpPr>
            <a:spLocks noGrp="1"/>
          </p:cNvSpPr>
          <p:nvPr>
            <p:ph type="sldNum" sz="quarter" idx="10"/>
          </p:nvPr>
        </p:nvSpPr>
        <p:spPr/>
        <p:txBody>
          <a:bodyPr rtlCol="0"/>
          <a:lstStyle/>
          <a:p>
            <a:pPr rtl="0"/>
            <a:fld id="{B5CD8450-5381-4F25-9B1F-09268F57083E}" type="slidenum">
              <a:rPr lang="en-GB" smtClean="0"/>
              <a:pPr rtl="0"/>
              <a:t>8</a:t>
            </a:fld>
            <a:endParaRPr lang="en-GB"/>
          </a:p>
        </p:txBody>
      </p:sp>
    </p:spTree>
    <p:extLst>
      <p:ext uri="{BB962C8B-B14F-4D97-AF65-F5344CB8AC3E}">
        <p14:creationId xmlns:p14="http://schemas.microsoft.com/office/powerpoint/2010/main" val="1804209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 dirty="0"/>
              <a:t>Pour les </a:t>
            </a:r>
            <a:r>
              <a:rPr lang="fr" b="1" dirty="0"/>
              <a:t>agressions sexuelles subies par les enfants et les adolescents</a:t>
            </a:r>
            <a:r>
              <a:rPr lang="fr" dirty="0"/>
              <a:t>, il existe des principes directeurs supplémentaires fondés sur l’intérêt supérieur de l’enfant. Elles nécessitent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 dirty="0"/>
              <a:t> </a:t>
            </a:r>
            <a:r>
              <a:rPr lang="fr" b="1" dirty="0"/>
              <a:t>Le renforcement des capacités des aidants n’ayant pas commis d’agressions</a:t>
            </a:r>
            <a:r>
              <a:rPr lang="fr" dirty="0"/>
              <a:t> avec des informations sur les soins de l’enfant ou de l’adolescent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 dirty="0"/>
              <a:t>Créer un environnement adapté à l’enfant (par ex., jouets, carton à dessin et crayons).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 sz="1200" kern="1200" dirty="0">
                <a:solidFill>
                  <a:schemeClr val="tx1"/>
                </a:solidFill>
                <a:effectLst/>
                <a:latin typeface="+mn-lt"/>
                <a:ea typeface="+mn-ea"/>
                <a:cs typeface="+mn-cs"/>
              </a:rPr>
              <a:t> </a:t>
            </a:r>
            <a:r>
              <a:rPr lang="fr" sz="1200" b="1" kern="1200" dirty="0">
                <a:solidFill>
                  <a:schemeClr val="tx1"/>
                </a:solidFill>
                <a:effectLst/>
                <a:latin typeface="+mn-lt"/>
                <a:ea typeface="+mn-ea"/>
                <a:cs typeface="+mn-cs"/>
              </a:rPr>
              <a:t>Compte tenu du développement des capacités </a:t>
            </a:r>
            <a:r>
              <a:rPr lang="fr" sz="1200" kern="1200" dirty="0">
                <a:solidFill>
                  <a:schemeClr val="tx1"/>
                </a:solidFill>
                <a:effectLst/>
                <a:latin typeface="+mn-lt"/>
                <a:ea typeface="+mn-ea"/>
                <a:cs typeface="+mn-cs"/>
              </a:rPr>
              <a:t>de l’enfant :</a:t>
            </a:r>
          </a:p>
          <a:p>
            <a:pPr marL="171450" marR="0" lvl="0" indent="-171450" algn="l" defTabSz="914400" rtl="0" eaLnBrk="1" fontAlgn="auto" latinLnBrk="0" hangingPunct="1">
              <a:lnSpc>
                <a:spcPct val="100000"/>
              </a:lnSpc>
              <a:spcBef>
                <a:spcPts val="0"/>
              </a:spcBef>
              <a:spcAft>
                <a:spcPts val="0"/>
              </a:spcAft>
              <a:buClrTx/>
              <a:buSzTx/>
              <a:buFont typeface="Calibri" pitchFamily="34" charset="0"/>
              <a:buChar char="–"/>
              <a:tabLst/>
              <a:defRPr/>
            </a:pPr>
            <a:r>
              <a:rPr lang="fr" sz="1200" kern="1200" dirty="0">
                <a:solidFill>
                  <a:schemeClr val="tx1"/>
                </a:solidFill>
                <a:effectLst/>
                <a:latin typeface="+mn-lt"/>
                <a:ea typeface="+mn-ea"/>
                <a:cs typeface="+mn-cs"/>
              </a:rPr>
              <a:t>Fournir des informations adaptées à </a:t>
            </a:r>
            <a:r>
              <a:rPr lang="fr" sz="1200" b="1" kern="1200" dirty="0">
                <a:solidFill>
                  <a:schemeClr val="tx1"/>
                </a:solidFill>
                <a:effectLst/>
                <a:latin typeface="+mn-lt"/>
                <a:ea typeface="+mn-ea"/>
                <a:cs typeface="+mn-cs"/>
              </a:rPr>
              <a:t>son </a:t>
            </a:r>
            <a:r>
              <a:rPr lang="fr" sz="1200" kern="1200" dirty="0">
                <a:solidFill>
                  <a:schemeClr val="tx1"/>
                </a:solidFill>
                <a:effectLst/>
                <a:latin typeface="+mn-lt"/>
                <a:ea typeface="+mn-ea"/>
                <a:cs typeface="+mn-cs"/>
              </a:rPr>
              <a:t>âge que l’enfant ou l’adolescent peut facilement comprendre. Adapter la communication de ces informations à leurs besoins (par ex., dans le choix des mots ou de la langue, l’utilisation des aides visuelles).</a:t>
            </a:r>
          </a:p>
          <a:p>
            <a:pPr marL="171450" marR="0" lvl="0" indent="-171450" algn="l" defTabSz="914400" rtl="0" eaLnBrk="1" fontAlgn="auto" latinLnBrk="0" hangingPunct="1">
              <a:lnSpc>
                <a:spcPct val="100000"/>
              </a:lnSpc>
              <a:spcBef>
                <a:spcPts val="0"/>
              </a:spcBef>
              <a:spcAft>
                <a:spcPts val="0"/>
              </a:spcAft>
              <a:buClrTx/>
              <a:buSzTx/>
              <a:buFont typeface="Calibri" pitchFamily="34" charset="0"/>
              <a:buChar char="–"/>
              <a:tabLst/>
              <a:defRPr/>
            </a:pPr>
            <a:r>
              <a:rPr lang="fr" dirty="0"/>
              <a:t>Obtenir le consentement éclairé ainsi que l’accord de la </a:t>
            </a:r>
            <a:r>
              <a:rPr lang="en-GB" dirty="0"/>
              <a:t>survivante</a:t>
            </a:r>
            <a:r>
              <a:rPr lang="fr" dirty="0"/>
              <a:t> lors de la consultation et de l’examen, le cas échéant.</a:t>
            </a:r>
          </a:p>
          <a:p>
            <a:pPr marL="171450" marR="0" lvl="0" indent="-171450" algn="l" defTabSz="914400" rtl="0" eaLnBrk="1" fontAlgn="auto" latinLnBrk="0" hangingPunct="1">
              <a:lnSpc>
                <a:spcPct val="100000"/>
              </a:lnSpc>
              <a:spcBef>
                <a:spcPts val="0"/>
              </a:spcBef>
              <a:spcAft>
                <a:spcPts val="0"/>
              </a:spcAft>
              <a:buClrTx/>
              <a:buSzTx/>
              <a:buFont typeface="Calibri" pitchFamily="34" charset="0"/>
              <a:buChar char="–"/>
              <a:tabLst/>
              <a:defRPr/>
            </a:pPr>
            <a:r>
              <a:rPr lang="fr" sz="1200" kern="1200" dirty="0">
                <a:solidFill>
                  <a:schemeClr val="tx1"/>
                </a:solidFill>
                <a:effectLst/>
                <a:latin typeface="+mn-lt"/>
                <a:ea typeface="+mn-ea"/>
                <a:cs typeface="+mn-cs"/>
              </a:rPr>
              <a:t>Demander l’avis de l’enfant ou de l’adolescent et le prendre en compte, surtout pour les décisions qui touchent à sa santé.</a:t>
            </a:r>
            <a:r>
              <a:rPr lang="fr" dirty="0">
                <a:effectLst/>
              </a:rPr>
              <a:t> </a:t>
            </a:r>
          </a:p>
          <a:p>
            <a:pPr marL="171450" marR="0" lvl="0" indent="-171450" algn="l" defTabSz="914400" rtl="0" eaLnBrk="1" fontAlgn="auto" latinLnBrk="0" hangingPunct="1">
              <a:lnSpc>
                <a:spcPct val="100000"/>
              </a:lnSpc>
              <a:spcBef>
                <a:spcPts val="0"/>
              </a:spcBef>
              <a:spcAft>
                <a:spcPts val="0"/>
              </a:spcAft>
              <a:buClrTx/>
              <a:buSzTx/>
              <a:buFont typeface="Calibri" pitchFamily="34" charset="0"/>
              <a:buChar char="–"/>
              <a:tabLst/>
              <a:defRPr/>
            </a:pPr>
            <a:r>
              <a:rPr lang="fr" sz="1200" kern="1200" dirty="0">
                <a:solidFill>
                  <a:schemeClr val="tx1"/>
                </a:solidFill>
                <a:effectLst/>
                <a:latin typeface="+mn-lt"/>
                <a:ea typeface="+mn-ea"/>
                <a:cs typeface="+mn-cs"/>
              </a:rPr>
              <a:t>Respecter les volontés et la liberté de l’enfant ou de l’adolescent. </a:t>
            </a:r>
            <a:endParaRPr lang="en-US" dirty="0"/>
          </a:p>
        </p:txBody>
      </p:sp>
      <p:sp>
        <p:nvSpPr>
          <p:cNvPr id="4" name="Slide Number Placeholder 3"/>
          <p:cNvSpPr>
            <a:spLocks noGrp="1"/>
          </p:cNvSpPr>
          <p:nvPr>
            <p:ph type="sldNum" sz="quarter" idx="10"/>
          </p:nvPr>
        </p:nvSpPr>
        <p:spPr/>
        <p:txBody>
          <a:bodyPr rtlCol="0"/>
          <a:lstStyle/>
          <a:p>
            <a:pPr rtl="0"/>
            <a:fld id="{DA33D606-34EA-4794-B9C1-A45B6569AE07}" type="slidenum">
              <a:rPr lang="en-GB" smtClean="0"/>
              <a:pPr rtl="0"/>
              <a:t>9</a:t>
            </a:fld>
            <a:endParaRPr lang="en-GB"/>
          </a:p>
        </p:txBody>
      </p:sp>
    </p:spTree>
    <p:extLst>
      <p:ext uri="{BB962C8B-B14F-4D97-AF65-F5344CB8AC3E}">
        <p14:creationId xmlns:p14="http://schemas.microsoft.com/office/powerpoint/2010/main" val="3651028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 dirty="0"/>
              <a:t>■ Le reste de cette session est consacré à une présentation générale du manuel clinique. Les sessions ultérieures couvriront le présent manuel de manière plus détaillée.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 dirty="0"/>
              <a:t>Demander aux participants de se reporter aux pages correspondantes du manuel clinique </a:t>
            </a:r>
            <a:r>
              <a:rPr lang="fr" b="1" dirty="0"/>
              <a:t>au fur et</a:t>
            </a:r>
            <a:r>
              <a:rPr lang="fr" dirty="0"/>
              <a:t> à mesure que vous en examinez les diverses parties.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36C9EBEB-0CBE-478D-9173-580607AF1F85}" type="slidenum">
              <a:rPr lang="en-GB" smtClean="0"/>
              <a:pPr rtl="0"/>
              <a:t>10</a:t>
            </a:fld>
            <a:endParaRPr lang="en-GB"/>
          </a:p>
        </p:txBody>
      </p:sp>
    </p:spTree>
    <p:extLst>
      <p:ext uri="{BB962C8B-B14F-4D97-AF65-F5344CB8AC3E}">
        <p14:creationId xmlns:p14="http://schemas.microsoft.com/office/powerpoint/2010/main" val="425745881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38629" y="1648326"/>
            <a:ext cx="4105671" cy="2387600"/>
          </a:xfrm>
        </p:spPr>
        <p:txBody>
          <a:bodyPr rtlCol="0" anchor="b"/>
          <a:lstStyle>
            <a:lvl1pPr algn="ctr">
              <a:defRPr sz="6000"/>
            </a:lvl1pPr>
          </a:lstStyle>
          <a:p>
            <a:pPr rtl="0"/>
            <a:r>
              <a:rPr lang="fr"/>
              <a:t>Click to edit Master title style</a:t>
            </a:r>
            <a:endParaRPr lang="en-US" dirty="0"/>
          </a:p>
        </p:txBody>
      </p:sp>
      <p:sp>
        <p:nvSpPr>
          <p:cNvPr id="3" name="Subtitle 2"/>
          <p:cNvSpPr>
            <a:spLocks noGrp="1"/>
          </p:cNvSpPr>
          <p:nvPr>
            <p:ph type="subTitle" idx="1"/>
          </p:nvPr>
        </p:nvSpPr>
        <p:spPr>
          <a:xfrm>
            <a:off x="4838630" y="4149945"/>
            <a:ext cx="4105671" cy="1059729"/>
          </a:xfrm>
        </p:spPr>
        <p:txBody>
          <a:bodyPr rtlCol="0">
            <a:normAutofit/>
          </a:bodyPr>
          <a:lstStyle>
            <a:lvl1pPr marL="0" indent="0" algn="ctr">
              <a:buNone/>
              <a:defRPr sz="32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
              <a:t>Click to edit Master subtitle style</a:t>
            </a:r>
            <a:endParaRPr lang="en-US" dirty="0"/>
          </a:p>
        </p:txBody>
      </p:sp>
      <p:sp>
        <p:nvSpPr>
          <p:cNvPr id="6" name="Slide Number Placeholder 5"/>
          <p:cNvSpPr>
            <a:spLocks noGrp="1"/>
          </p:cNvSpPr>
          <p:nvPr>
            <p:ph type="sldNum" sz="quarter" idx="12"/>
          </p:nvPr>
        </p:nvSpPr>
        <p:spPr/>
        <p:txBody>
          <a:bodyPr rtlCol="0"/>
          <a:lstStyle/>
          <a:p>
            <a:pPr rtl="0"/>
            <a:fld id="{2D8ED6E9-3817-564D-8B05-0796ED399B7D}" type="slidenum">
              <a:rPr lang="de-DE" smtClean="0"/>
              <a:t>‹#›</a:t>
            </a:fld>
            <a:endParaRPr lang="de-DE" dirty="0"/>
          </a:p>
        </p:txBody>
      </p:sp>
      <p:pic>
        <p:nvPicPr>
          <p:cNvPr id="13" name="Picture 12" descr="A close up of a logo&#10;&#10;Description automatically generated">
            <a:extLst>
              <a:ext uri="{FF2B5EF4-FFF2-40B4-BE49-F238E27FC236}">
                <a16:creationId xmlns:a16="http://schemas.microsoft.com/office/drawing/2014/main" id="{F86F2F73-BE13-094D-A8C5-BA0477C35207}"/>
              </a:ext>
            </a:extLst>
          </p:cNvPr>
          <p:cNvPicPr>
            <a:picLocks noChangeAspect="1"/>
          </p:cNvPicPr>
          <p:nvPr userDrawn="1"/>
        </p:nvPicPr>
        <p:blipFill rotWithShape="1">
          <a:blip r:embed="rId2">
            <a:alphaModFix amt="59000"/>
            <a:extLst>
              <a:ext uri="{BEBA8EAE-BF5A-486C-A8C5-ECC9F3942E4B}">
                <a14:imgProps xmlns:a14="http://schemas.microsoft.com/office/drawing/2010/main">
                  <a14:imgLayer r:embed="rId3">
                    <a14:imgEffect>
                      <a14:brightnessContrast contrast="45000"/>
                    </a14:imgEffect>
                  </a14:imgLayer>
                </a14:imgProps>
              </a:ext>
            </a:extLst>
          </a:blip>
          <a:srcRect l="3672" t="3524" r="3615" b="13306"/>
          <a:stretch/>
        </p:blipFill>
        <p:spPr>
          <a:xfrm>
            <a:off x="78200" y="76966"/>
            <a:ext cx="4718389" cy="5982716"/>
          </a:xfrm>
          <a:prstGeom prst="rect">
            <a:avLst/>
          </a:prstGeom>
        </p:spPr>
      </p:pic>
      <p:sp>
        <p:nvSpPr>
          <p:cNvPr id="4" name="Footer Placeholder 4">
            <a:extLst>
              <a:ext uri="{FF2B5EF4-FFF2-40B4-BE49-F238E27FC236}">
                <a16:creationId xmlns:a16="http://schemas.microsoft.com/office/drawing/2014/main" id="{2FF19230-84BE-3C44-5BD0-9E3F46542B98}"/>
              </a:ext>
            </a:extLst>
          </p:cNvPr>
          <p:cNvSpPr>
            <a:spLocks noGrp="1"/>
          </p:cNvSpPr>
          <p:nvPr>
            <p:ph type="ftr" sz="quarter" idx="3"/>
          </p:nvPr>
        </p:nvSpPr>
        <p:spPr>
          <a:xfrm>
            <a:off x="1655111" y="6087512"/>
            <a:ext cx="6196801" cy="681037"/>
          </a:xfrm>
          <a:prstGeom prst="rect">
            <a:avLst/>
          </a:prstGeom>
        </p:spPr>
        <p:txBody>
          <a:bodyPr vert="horz" lIns="91440" tIns="45720" rIns="91440" bIns="45720" rtlCol="0" anchor="ctr"/>
          <a:lstStyle>
            <a:lvl1pPr algn="ctr">
              <a:defRPr sz="1100" b="1">
                <a:solidFill>
                  <a:srgbClr val="0366B3"/>
                </a:solidFill>
              </a:defRPr>
            </a:lvl1pPr>
          </a:lstStyle>
          <a:p>
            <a:r>
              <a:rPr lang="en-GB" dirty="0"/>
              <a:t>Prise </a:t>
            </a:r>
            <a:r>
              <a:rPr lang="en-GB" dirty="0" err="1"/>
              <a:t>en</a:t>
            </a:r>
            <a:r>
              <a:rPr lang="en-GB" dirty="0"/>
              <a:t> charge des femmes </a:t>
            </a:r>
            <a:r>
              <a:rPr lang="en-GB" dirty="0" err="1"/>
              <a:t>survivantes</a:t>
            </a:r>
            <a:r>
              <a:rPr lang="en-GB" dirty="0"/>
              <a:t> de violence :</a:t>
            </a:r>
          </a:p>
          <a:p>
            <a:r>
              <a:rPr lang="en-GB" dirty="0"/>
              <a:t>Programme de formation de </a:t>
            </a:r>
            <a:r>
              <a:rPr lang="en-GB" dirty="0" err="1"/>
              <a:t>l'OMS</a:t>
            </a:r>
            <a:r>
              <a:rPr lang="en-GB" dirty="0"/>
              <a:t> </a:t>
            </a:r>
            <a:r>
              <a:rPr lang="en-GB" dirty="0" err="1"/>
              <a:t>à</a:t>
            </a:r>
            <a:r>
              <a:rPr lang="en-GB" dirty="0"/>
              <a:t>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endParaRPr lang="en-GB" dirty="0"/>
          </a:p>
          <a:p>
            <a:r>
              <a:rPr lang="en-GB" dirty="0">
                <a:solidFill>
                  <a:srgbClr val="F57D22"/>
                </a:solidFill>
              </a:rPr>
              <a:t>Module 3 : </a:t>
            </a:r>
            <a:r>
              <a:rPr lang="fr" dirty="0">
                <a:solidFill>
                  <a:srgbClr val="F57D22"/>
                </a:solidFill>
              </a:rPr>
              <a:t>Principes directeurs et aperçu de la réponse sanitaire à la violence faite aux femmes</a:t>
            </a:r>
          </a:p>
        </p:txBody>
      </p:sp>
    </p:spTree>
    <p:extLst>
      <p:ext uri="{BB962C8B-B14F-4D97-AF65-F5344CB8AC3E}">
        <p14:creationId xmlns:p14="http://schemas.microsoft.com/office/powerpoint/2010/main" val="3022584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fr"/>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
              <a:t>Click to edit Master text styles</a:t>
            </a:r>
          </a:p>
        </p:txBody>
      </p:sp>
      <p:sp>
        <p:nvSpPr>
          <p:cNvPr id="6" name="Footer Placeholder 5"/>
          <p:cNvSpPr>
            <a:spLocks noGrp="1"/>
          </p:cNvSpPr>
          <p:nvPr>
            <p:ph type="ftr" sz="quarter" idx="11"/>
          </p:nvPr>
        </p:nvSpPr>
        <p:spPr>
          <a:xfrm>
            <a:off x="1476208" y="6271617"/>
            <a:ext cx="6191583" cy="544513"/>
          </a:xfrm>
          <a:prstGeom prst="rect">
            <a:avLst/>
          </a:prstGeom>
        </p:spPr>
        <p:txBody>
          <a:bodyPr rtlCol="0"/>
          <a:lstStyle/>
          <a:p>
            <a:pPr rtl="0"/>
            <a:r>
              <a:rPr lang="fr"/>
              <a:t>Caring for women subjected to violence: A WHO curriculum for training health-care providers Session 3: Principles of health response</a:t>
            </a:r>
            <a:endParaRPr lang="de-DE" dirty="0"/>
          </a:p>
        </p:txBody>
      </p:sp>
      <p:sp>
        <p:nvSpPr>
          <p:cNvPr id="7" name="Slide Number Placeholder 6"/>
          <p:cNvSpPr>
            <a:spLocks noGrp="1"/>
          </p:cNvSpPr>
          <p:nvPr>
            <p:ph type="sldNum" sz="quarter" idx="12"/>
          </p:nvPr>
        </p:nvSpPr>
        <p:spPr/>
        <p:txBody>
          <a:bodyPr rtlCol="0"/>
          <a:lstStyle/>
          <a:p>
            <a:pPr rtl="0"/>
            <a:fld id="{2D8ED6E9-3817-564D-8B05-0796ED399B7D}" type="slidenum">
              <a:rPr lang="de-DE" smtClean="0"/>
              <a:t>‹#›</a:t>
            </a:fld>
            <a:endParaRPr lang="de-DE"/>
          </a:p>
        </p:txBody>
      </p:sp>
    </p:spTree>
    <p:extLst>
      <p:ext uri="{BB962C8B-B14F-4D97-AF65-F5344CB8AC3E}">
        <p14:creationId xmlns:p14="http://schemas.microsoft.com/office/powerpoint/2010/main" val="3430541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fr"/>
              <a:t>Click to edit Master title style</a:t>
            </a:r>
            <a:endParaRPr lang="en-US" dirty="0"/>
          </a:p>
        </p:txBody>
      </p:sp>
      <p:sp>
        <p:nvSpPr>
          <p:cNvPr id="3" name="Vertical Text Placeholder 2"/>
          <p:cNvSpPr>
            <a:spLocks noGrp="1"/>
          </p:cNvSpPr>
          <p:nvPr>
            <p:ph type="body" orient="vert" idx="1"/>
          </p:nvPr>
        </p:nvSpPr>
        <p:spPr/>
        <p:txBody>
          <a:bodyPr vert="eaVert"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en-US" dirty="0"/>
          </a:p>
        </p:txBody>
      </p:sp>
      <p:sp>
        <p:nvSpPr>
          <p:cNvPr id="5" name="Footer Placeholder 4"/>
          <p:cNvSpPr>
            <a:spLocks noGrp="1"/>
          </p:cNvSpPr>
          <p:nvPr>
            <p:ph type="ftr" sz="quarter" idx="11"/>
          </p:nvPr>
        </p:nvSpPr>
        <p:spPr>
          <a:xfrm>
            <a:off x="1476208" y="6271617"/>
            <a:ext cx="6191583" cy="544513"/>
          </a:xfrm>
          <a:prstGeom prst="rect">
            <a:avLst/>
          </a:prstGeom>
        </p:spPr>
        <p:txBody>
          <a:bodyPr rtlCol="0"/>
          <a:lstStyle/>
          <a:p>
            <a:pPr rtl="0"/>
            <a:r>
              <a:rPr lang="fr"/>
              <a:t>Caring for women subjected to violence: A WHO curriculum for training health-care providers Session 3: Principles of health response</a:t>
            </a:r>
            <a:endParaRPr lang="de-DE" dirty="0"/>
          </a:p>
        </p:txBody>
      </p:sp>
      <p:sp>
        <p:nvSpPr>
          <p:cNvPr id="6" name="Slide Number Placeholder 5"/>
          <p:cNvSpPr>
            <a:spLocks noGrp="1"/>
          </p:cNvSpPr>
          <p:nvPr>
            <p:ph type="sldNum" sz="quarter" idx="12"/>
          </p:nvPr>
        </p:nvSpPr>
        <p:spPr/>
        <p:txBody>
          <a:bodyPr rtlCol="0"/>
          <a:lstStyle/>
          <a:p>
            <a:pPr rtl="0"/>
            <a:fld id="{2D8ED6E9-3817-564D-8B05-0796ED399B7D}" type="slidenum">
              <a:rPr lang="de-DE" smtClean="0"/>
              <a:t>‹#›</a:t>
            </a:fld>
            <a:endParaRPr lang="de-DE"/>
          </a:p>
        </p:txBody>
      </p:sp>
    </p:spTree>
    <p:extLst>
      <p:ext uri="{BB962C8B-B14F-4D97-AF65-F5344CB8AC3E}">
        <p14:creationId xmlns:p14="http://schemas.microsoft.com/office/powerpoint/2010/main" val="743007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rtlCol="0"/>
          <a:lstStyle/>
          <a:p>
            <a:pPr rtl="0"/>
            <a:r>
              <a:rPr lang="fr"/>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en-US" dirty="0"/>
          </a:p>
        </p:txBody>
      </p:sp>
      <p:sp>
        <p:nvSpPr>
          <p:cNvPr id="5" name="Footer Placeholder 4"/>
          <p:cNvSpPr>
            <a:spLocks noGrp="1"/>
          </p:cNvSpPr>
          <p:nvPr>
            <p:ph type="ftr" sz="quarter" idx="11"/>
          </p:nvPr>
        </p:nvSpPr>
        <p:spPr>
          <a:xfrm>
            <a:off x="1476208" y="6271617"/>
            <a:ext cx="6191583" cy="544513"/>
          </a:xfrm>
          <a:prstGeom prst="rect">
            <a:avLst/>
          </a:prstGeom>
        </p:spPr>
        <p:txBody>
          <a:bodyPr rtlCol="0"/>
          <a:lstStyle/>
          <a:p>
            <a:pPr rtl="0"/>
            <a:r>
              <a:rPr lang="fr"/>
              <a:t>Caring for women subjected to violence: A WHO curriculum for training health-care providers Session 3: Principles of health response</a:t>
            </a:r>
            <a:endParaRPr lang="de-DE" dirty="0"/>
          </a:p>
        </p:txBody>
      </p:sp>
      <p:sp>
        <p:nvSpPr>
          <p:cNvPr id="6" name="Slide Number Placeholder 5"/>
          <p:cNvSpPr>
            <a:spLocks noGrp="1"/>
          </p:cNvSpPr>
          <p:nvPr>
            <p:ph type="sldNum" sz="quarter" idx="12"/>
          </p:nvPr>
        </p:nvSpPr>
        <p:spPr/>
        <p:txBody>
          <a:bodyPr rtlCol="0"/>
          <a:lstStyle/>
          <a:p>
            <a:pPr rtl="0"/>
            <a:fld id="{2D8ED6E9-3817-564D-8B05-0796ED399B7D}" type="slidenum">
              <a:rPr lang="de-DE" smtClean="0"/>
              <a:t>‹#›</a:t>
            </a:fld>
            <a:endParaRPr lang="de-DE"/>
          </a:p>
        </p:txBody>
      </p:sp>
    </p:spTree>
    <p:extLst>
      <p:ext uri="{BB962C8B-B14F-4D97-AF65-F5344CB8AC3E}">
        <p14:creationId xmlns:p14="http://schemas.microsoft.com/office/powerpoint/2010/main" val="3005302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fr"/>
              <a:t>Click to edit Master title style</a:t>
            </a:r>
            <a:endParaRPr lang="en-US" dirty="0"/>
          </a:p>
        </p:txBody>
      </p:sp>
      <p:sp>
        <p:nvSpPr>
          <p:cNvPr id="3" name="Content Placeholder 2"/>
          <p:cNvSpPr>
            <a:spLocks noGrp="1"/>
          </p:cNvSpPr>
          <p:nvPr>
            <p:ph idx="1"/>
          </p:nvPr>
        </p:nvSpPr>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en-US" dirty="0"/>
          </a:p>
        </p:txBody>
      </p:sp>
      <p:sp>
        <p:nvSpPr>
          <p:cNvPr id="6" name="Slide Number Placeholder 5"/>
          <p:cNvSpPr>
            <a:spLocks noGrp="1"/>
          </p:cNvSpPr>
          <p:nvPr>
            <p:ph type="sldNum" sz="quarter" idx="12"/>
          </p:nvPr>
        </p:nvSpPr>
        <p:spPr/>
        <p:txBody>
          <a:bodyPr rtlCol="0"/>
          <a:lstStyle/>
          <a:p>
            <a:pPr rtl="0"/>
            <a:fld id="{2D8ED6E9-3817-564D-8B05-0796ED399B7D}" type="slidenum">
              <a:rPr lang="de-DE" smtClean="0"/>
              <a:t>‹#›</a:t>
            </a:fld>
            <a:endParaRPr lang="de-DE"/>
          </a:p>
        </p:txBody>
      </p:sp>
      <p:sp>
        <p:nvSpPr>
          <p:cNvPr id="7" name="Footer Placeholder 4">
            <a:extLst>
              <a:ext uri="{FF2B5EF4-FFF2-40B4-BE49-F238E27FC236}">
                <a16:creationId xmlns:a16="http://schemas.microsoft.com/office/drawing/2014/main" id="{89DB3C9D-742D-9B43-AB15-04927A8637AF}"/>
              </a:ext>
            </a:extLst>
          </p:cNvPr>
          <p:cNvSpPr>
            <a:spLocks noGrp="1"/>
          </p:cNvSpPr>
          <p:nvPr>
            <p:ph type="ftr" sz="quarter" idx="3"/>
          </p:nvPr>
        </p:nvSpPr>
        <p:spPr>
          <a:xfrm>
            <a:off x="1476208" y="6271617"/>
            <a:ext cx="6191583" cy="544513"/>
          </a:xfrm>
          <a:prstGeom prst="rect">
            <a:avLst/>
          </a:prstGeom>
        </p:spPr>
        <p:txBody>
          <a:bodyPr vert="horz" lIns="91440" tIns="45720" rIns="91440" bIns="45720" rtlCol="0" anchor="ctr"/>
          <a:lstStyle>
            <a:lvl1pPr algn="ctr">
              <a:defRPr sz="1200" b="1">
                <a:solidFill>
                  <a:srgbClr val="0366B3"/>
                </a:solidFill>
              </a:defRPr>
            </a:lvl1pPr>
          </a:lstStyle>
          <a:p>
            <a:pPr rtl="0"/>
            <a:r>
              <a:rPr lang="fr" noProof="0"/>
              <a:t>Caring for women subjected to violence: A WHO curriculum for training health-care providers</a:t>
            </a:r>
            <a:br>
              <a:rPr lang="en-GB" noProof="0"/>
            </a:br>
            <a:r>
              <a:rPr lang="fr" noProof="0">
                <a:solidFill>
                  <a:srgbClr val="F57D22"/>
                </a:solidFill>
              </a:rPr>
              <a:t>Session 3: Principles of health response</a:t>
            </a:r>
          </a:p>
        </p:txBody>
      </p:sp>
    </p:spTree>
    <p:extLst>
      <p:ext uri="{BB962C8B-B14F-4D97-AF65-F5344CB8AC3E}">
        <p14:creationId xmlns:p14="http://schemas.microsoft.com/office/powerpoint/2010/main" val="2674689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fr"/>
              <a:t>Click to edit Master title style</a:t>
            </a:r>
            <a:endParaRPr lang="en-US" dirty="0"/>
          </a:p>
        </p:txBody>
      </p:sp>
      <p:sp>
        <p:nvSpPr>
          <p:cNvPr id="3" name="Content Placeholder 2"/>
          <p:cNvSpPr>
            <a:spLocks noGrp="1"/>
          </p:cNvSpPr>
          <p:nvPr>
            <p:ph idx="1"/>
          </p:nvPr>
        </p:nvSpPr>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en-US" dirty="0"/>
          </a:p>
        </p:txBody>
      </p:sp>
      <p:sp>
        <p:nvSpPr>
          <p:cNvPr id="6" name="Slide Number Placeholder 5"/>
          <p:cNvSpPr>
            <a:spLocks noGrp="1"/>
          </p:cNvSpPr>
          <p:nvPr>
            <p:ph type="sldNum" sz="quarter" idx="12"/>
          </p:nvPr>
        </p:nvSpPr>
        <p:spPr/>
        <p:txBody>
          <a:bodyPr rtlCol="0"/>
          <a:lstStyle/>
          <a:p>
            <a:pPr rtl="0"/>
            <a:fld id="{2D8ED6E9-3817-564D-8B05-0796ED399B7D}" type="slidenum">
              <a:rPr lang="de-DE" smtClean="0"/>
              <a:t>‹#›</a:t>
            </a:fld>
            <a:endParaRPr lang="de-DE"/>
          </a:p>
        </p:txBody>
      </p:sp>
      <p:sp>
        <p:nvSpPr>
          <p:cNvPr id="7" name="Footer Placeholder 4">
            <a:extLst>
              <a:ext uri="{FF2B5EF4-FFF2-40B4-BE49-F238E27FC236}">
                <a16:creationId xmlns:a16="http://schemas.microsoft.com/office/drawing/2014/main" id="{903A2DA0-D4EA-A148-A409-F650414656E8}"/>
              </a:ext>
            </a:extLst>
          </p:cNvPr>
          <p:cNvSpPr>
            <a:spLocks noGrp="1"/>
          </p:cNvSpPr>
          <p:nvPr>
            <p:ph type="ftr" sz="quarter" idx="3"/>
          </p:nvPr>
        </p:nvSpPr>
        <p:spPr>
          <a:xfrm>
            <a:off x="1476208" y="6271617"/>
            <a:ext cx="6191583" cy="544513"/>
          </a:xfrm>
          <a:prstGeom prst="rect">
            <a:avLst/>
          </a:prstGeom>
        </p:spPr>
        <p:txBody>
          <a:bodyPr vert="horz" lIns="91440" tIns="45720" rIns="91440" bIns="45720" rtlCol="0" anchor="ctr"/>
          <a:lstStyle>
            <a:lvl1pPr algn="ctr">
              <a:defRPr sz="1200" b="1">
                <a:solidFill>
                  <a:srgbClr val="0366B3"/>
                </a:solidFill>
              </a:defRPr>
            </a:lvl1pPr>
          </a:lstStyle>
          <a:p>
            <a:pPr rtl="0"/>
            <a:r>
              <a:rPr lang="fr" noProof="0"/>
              <a:t>Caring for women subjected to violence: A WHO curriculum for training health-care providers</a:t>
            </a:r>
            <a:br>
              <a:rPr lang="en-GB" noProof="0"/>
            </a:br>
            <a:r>
              <a:rPr lang="fr" noProof="0">
                <a:solidFill>
                  <a:srgbClr val="F57D22"/>
                </a:solidFill>
              </a:rPr>
              <a:t>Session 3: Principles of health response</a:t>
            </a:r>
          </a:p>
        </p:txBody>
      </p:sp>
    </p:spTree>
    <p:extLst>
      <p:ext uri="{BB962C8B-B14F-4D97-AF65-F5344CB8AC3E}">
        <p14:creationId xmlns:p14="http://schemas.microsoft.com/office/powerpoint/2010/main" val="2742163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rtlCol="0" anchor="b"/>
          <a:lstStyle>
            <a:lvl1pPr>
              <a:defRPr sz="6000"/>
            </a:lvl1pPr>
          </a:lstStyle>
          <a:p>
            <a:pPr rtl="0"/>
            <a:r>
              <a:rPr lang="fr"/>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rtlCol="0">
            <a:normAutofit/>
          </a:bodyPr>
          <a:lstStyle>
            <a:lvl1pPr marL="0" indent="0" algn="ctr">
              <a:buNone/>
              <a:defRPr sz="3200" b="1">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r"/>
              <a:t>Click to edit Master text styles</a:t>
            </a:r>
          </a:p>
        </p:txBody>
      </p:sp>
      <p:sp>
        <p:nvSpPr>
          <p:cNvPr id="6" name="Slide Number Placeholder 5"/>
          <p:cNvSpPr>
            <a:spLocks noGrp="1"/>
          </p:cNvSpPr>
          <p:nvPr>
            <p:ph type="sldNum" sz="quarter" idx="12"/>
          </p:nvPr>
        </p:nvSpPr>
        <p:spPr>
          <a:xfrm>
            <a:off x="8135007" y="6356351"/>
            <a:ext cx="380342" cy="365125"/>
          </a:xfrm>
        </p:spPr>
        <p:txBody>
          <a:bodyPr rtlCol="0"/>
          <a:lstStyle/>
          <a:p>
            <a:pPr rtl="0"/>
            <a:fld id="{2D8ED6E9-3817-564D-8B05-0796ED399B7D}" type="slidenum">
              <a:rPr lang="de-DE" smtClean="0"/>
              <a:t>‹#›</a:t>
            </a:fld>
            <a:endParaRPr lang="de-DE"/>
          </a:p>
        </p:txBody>
      </p:sp>
      <p:sp>
        <p:nvSpPr>
          <p:cNvPr id="7" name="Footer Placeholder 4">
            <a:extLst>
              <a:ext uri="{FF2B5EF4-FFF2-40B4-BE49-F238E27FC236}">
                <a16:creationId xmlns:a16="http://schemas.microsoft.com/office/drawing/2014/main" id="{A2B940F7-E2AB-9E4E-8BA2-30C4C1685957}"/>
              </a:ext>
            </a:extLst>
          </p:cNvPr>
          <p:cNvSpPr>
            <a:spLocks noGrp="1"/>
          </p:cNvSpPr>
          <p:nvPr>
            <p:ph type="ftr" sz="quarter" idx="3"/>
          </p:nvPr>
        </p:nvSpPr>
        <p:spPr>
          <a:xfrm>
            <a:off x="1476208" y="6271617"/>
            <a:ext cx="6191583" cy="544513"/>
          </a:xfrm>
          <a:prstGeom prst="rect">
            <a:avLst/>
          </a:prstGeom>
        </p:spPr>
        <p:txBody>
          <a:bodyPr vert="horz" lIns="91440" tIns="45720" rIns="91440" bIns="45720" rtlCol="0" anchor="ctr"/>
          <a:lstStyle>
            <a:lvl1pPr algn="ctr">
              <a:defRPr sz="1200" b="1">
                <a:solidFill>
                  <a:srgbClr val="0366B3"/>
                </a:solidFill>
              </a:defRPr>
            </a:lvl1pPr>
          </a:lstStyle>
          <a:p>
            <a:pPr rtl="0"/>
            <a:r>
              <a:rPr lang="fr" noProof="0"/>
              <a:t>Caring for women subjected to violence: A WHO curriculum for training health-care providers</a:t>
            </a:r>
            <a:br>
              <a:rPr lang="en-GB" noProof="0"/>
            </a:br>
            <a:r>
              <a:rPr lang="fr" noProof="0">
                <a:solidFill>
                  <a:srgbClr val="F57D22"/>
                </a:solidFill>
              </a:rPr>
              <a:t>Session 3: Principles of health response</a:t>
            </a:r>
          </a:p>
        </p:txBody>
      </p:sp>
    </p:spTree>
    <p:extLst>
      <p:ext uri="{BB962C8B-B14F-4D97-AF65-F5344CB8AC3E}">
        <p14:creationId xmlns:p14="http://schemas.microsoft.com/office/powerpoint/2010/main" val="209267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rtlCol="0"/>
          <a:lstStyle/>
          <a:p>
            <a:pPr rtl="0"/>
            <a:r>
              <a:rPr lang="fr"/>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
              <a:t>Click to edit Master text styles</a:t>
            </a:r>
          </a:p>
        </p:txBody>
      </p:sp>
      <p:sp>
        <p:nvSpPr>
          <p:cNvPr id="4" name="Content Placeholder 3"/>
          <p:cNvSpPr>
            <a:spLocks noGrp="1"/>
          </p:cNvSpPr>
          <p:nvPr>
            <p:ph sz="half" idx="2"/>
          </p:nvPr>
        </p:nvSpPr>
        <p:spPr>
          <a:xfrm>
            <a:off x="629842" y="2505075"/>
            <a:ext cx="3868340" cy="3684588"/>
          </a:xfrm>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en-US" dirty="0"/>
          </a:p>
        </p:txBody>
      </p:sp>
      <p:sp>
        <p:nvSpPr>
          <p:cNvPr id="5" name="Text Placeholder 4"/>
          <p:cNvSpPr>
            <a:spLocks noGrp="1"/>
          </p:cNvSpPr>
          <p:nvPr>
            <p:ph type="body" sz="quarter" idx="3"/>
          </p:nvPr>
        </p:nvSpPr>
        <p:spPr>
          <a:xfrm>
            <a:off x="4629150" y="1681163"/>
            <a:ext cx="3887391"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
              <a:t>Click to edit Master text styles</a:t>
            </a:r>
          </a:p>
        </p:txBody>
      </p:sp>
      <p:sp>
        <p:nvSpPr>
          <p:cNvPr id="6" name="Content Placeholder 5"/>
          <p:cNvSpPr>
            <a:spLocks noGrp="1"/>
          </p:cNvSpPr>
          <p:nvPr>
            <p:ph sz="quarter" idx="4"/>
          </p:nvPr>
        </p:nvSpPr>
        <p:spPr>
          <a:xfrm>
            <a:off x="4629150" y="2505075"/>
            <a:ext cx="3887391" cy="3684588"/>
          </a:xfrm>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en-US" dirty="0"/>
          </a:p>
        </p:txBody>
      </p:sp>
      <p:sp>
        <p:nvSpPr>
          <p:cNvPr id="9" name="Slide Number Placeholder 8"/>
          <p:cNvSpPr>
            <a:spLocks noGrp="1"/>
          </p:cNvSpPr>
          <p:nvPr>
            <p:ph type="sldNum" sz="quarter" idx="12"/>
          </p:nvPr>
        </p:nvSpPr>
        <p:spPr/>
        <p:txBody>
          <a:bodyPr rtlCol="0"/>
          <a:lstStyle/>
          <a:p>
            <a:pPr rtl="0"/>
            <a:fld id="{2D8ED6E9-3817-564D-8B05-0796ED399B7D}" type="slidenum">
              <a:rPr lang="de-DE" smtClean="0"/>
              <a:t>‹#›</a:t>
            </a:fld>
            <a:endParaRPr lang="de-DE"/>
          </a:p>
        </p:txBody>
      </p:sp>
      <p:sp>
        <p:nvSpPr>
          <p:cNvPr id="10" name="Footer Placeholder 4">
            <a:extLst>
              <a:ext uri="{FF2B5EF4-FFF2-40B4-BE49-F238E27FC236}">
                <a16:creationId xmlns:a16="http://schemas.microsoft.com/office/drawing/2014/main" id="{39F17455-6AB2-8C43-BE86-F03AEF133045}"/>
              </a:ext>
            </a:extLst>
          </p:cNvPr>
          <p:cNvSpPr>
            <a:spLocks noGrp="1"/>
          </p:cNvSpPr>
          <p:nvPr>
            <p:ph type="ftr" sz="quarter" idx="13"/>
          </p:nvPr>
        </p:nvSpPr>
        <p:spPr>
          <a:xfrm>
            <a:off x="1476208" y="6271617"/>
            <a:ext cx="6191583" cy="544513"/>
          </a:xfrm>
          <a:prstGeom prst="rect">
            <a:avLst/>
          </a:prstGeom>
        </p:spPr>
        <p:txBody>
          <a:bodyPr vert="horz" lIns="91440" tIns="45720" rIns="91440" bIns="45720" rtlCol="0" anchor="ctr"/>
          <a:lstStyle>
            <a:lvl1pPr algn="ctr">
              <a:defRPr sz="1200" b="1">
                <a:solidFill>
                  <a:srgbClr val="0366B3"/>
                </a:solidFill>
              </a:defRPr>
            </a:lvl1pPr>
          </a:lstStyle>
          <a:p>
            <a:pPr rtl="0"/>
            <a:r>
              <a:rPr lang="fr" noProof="0"/>
              <a:t>Caring for women subjected to violence: A WHO curriculum for training health-care providers</a:t>
            </a:r>
            <a:br>
              <a:rPr lang="en-GB" noProof="0"/>
            </a:br>
            <a:r>
              <a:rPr lang="fr" noProof="0">
                <a:solidFill>
                  <a:srgbClr val="F57D22"/>
                </a:solidFill>
              </a:rPr>
              <a:t>Session 3: Principles of health response</a:t>
            </a:r>
          </a:p>
        </p:txBody>
      </p:sp>
    </p:spTree>
    <p:extLst>
      <p:ext uri="{BB962C8B-B14F-4D97-AF65-F5344CB8AC3E}">
        <p14:creationId xmlns:p14="http://schemas.microsoft.com/office/powerpoint/2010/main" val="2215938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fr"/>
              <a:t>Click to edit Master title style</a:t>
            </a:r>
            <a:endParaRPr lang="en-US" dirty="0"/>
          </a:p>
        </p:txBody>
      </p:sp>
      <p:sp>
        <p:nvSpPr>
          <p:cNvPr id="5" name="Slide Number Placeholder 4"/>
          <p:cNvSpPr>
            <a:spLocks noGrp="1"/>
          </p:cNvSpPr>
          <p:nvPr>
            <p:ph type="sldNum" sz="quarter" idx="12"/>
          </p:nvPr>
        </p:nvSpPr>
        <p:spPr/>
        <p:txBody>
          <a:bodyPr rtlCol="0"/>
          <a:lstStyle/>
          <a:p>
            <a:pPr rtl="0"/>
            <a:fld id="{2D8ED6E9-3817-564D-8B05-0796ED399B7D}" type="slidenum">
              <a:rPr lang="de-DE" smtClean="0"/>
              <a:t>‹#›</a:t>
            </a:fld>
            <a:endParaRPr lang="de-DE"/>
          </a:p>
        </p:txBody>
      </p:sp>
      <p:sp>
        <p:nvSpPr>
          <p:cNvPr id="6" name="Footer Placeholder 4">
            <a:extLst>
              <a:ext uri="{FF2B5EF4-FFF2-40B4-BE49-F238E27FC236}">
                <a16:creationId xmlns:a16="http://schemas.microsoft.com/office/drawing/2014/main" id="{7DFD5A4D-D95F-2545-B209-BA2915CC2890}"/>
              </a:ext>
            </a:extLst>
          </p:cNvPr>
          <p:cNvSpPr>
            <a:spLocks noGrp="1"/>
          </p:cNvSpPr>
          <p:nvPr>
            <p:ph type="ftr" sz="quarter" idx="3"/>
          </p:nvPr>
        </p:nvSpPr>
        <p:spPr>
          <a:xfrm>
            <a:off x="1476208" y="6271617"/>
            <a:ext cx="6191583" cy="544513"/>
          </a:xfrm>
          <a:prstGeom prst="rect">
            <a:avLst/>
          </a:prstGeom>
        </p:spPr>
        <p:txBody>
          <a:bodyPr vert="horz" lIns="91440" tIns="45720" rIns="91440" bIns="45720" rtlCol="0" anchor="ctr"/>
          <a:lstStyle>
            <a:lvl1pPr algn="ctr">
              <a:defRPr sz="1200" b="1">
                <a:solidFill>
                  <a:srgbClr val="0366B3"/>
                </a:solidFill>
              </a:defRPr>
            </a:lvl1pPr>
          </a:lstStyle>
          <a:p>
            <a:pPr rtl="0"/>
            <a:r>
              <a:rPr lang="fr" noProof="0"/>
              <a:t>Caring for women subjected to violence: A WHO curriculum for training health-care providers</a:t>
            </a:r>
            <a:br>
              <a:rPr lang="en-GB" noProof="0"/>
            </a:br>
            <a:r>
              <a:rPr lang="fr" noProof="0">
                <a:solidFill>
                  <a:srgbClr val="F57D22"/>
                </a:solidFill>
              </a:rPr>
              <a:t>Session 3: Principles of health response</a:t>
            </a:r>
          </a:p>
        </p:txBody>
      </p:sp>
    </p:spTree>
    <p:extLst>
      <p:ext uri="{BB962C8B-B14F-4D97-AF65-F5344CB8AC3E}">
        <p14:creationId xmlns:p14="http://schemas.microsoft.com/office/powerpoint/2010/main" val="3240107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fr"/>
              <a:t>Click to edit Master title style</a:t>
            </a:r>
            <a:endParaRPr lang="en-US" dirty="0"/>
          </a:p>
        </p:txBody>
      </p:sp>
      <p:sp>
        <p:nvSpPr>
          <p:cNvPr id="5" name="Slide Number Placeholder 4"/>
          <p:cNvSpPr>
            <a:spLocks noGrp="1"/>
          </p:cNvSpPr>
          <p:nvPr>
            <p:ph type="sldNum" sz="quarter" idx="12"/>
          </p:nvPr>
        </p:nvSpPr>
        <p:spPr/>
        <p:txBody>
          <a:bodyPr rtlCol="0"/>
          <a:lstStyle/>
          <a:p>
            <a:pPr rtl="0"/>
            <a:fld id="{2D8ED6E9-3817-564D-8B05-0796ED399B7D}" type="slidenum">
              <a:rPr lang="de-DE" smtClean="0"/>
              <a:t>‹#›</a:t>
            </a:fld>
            <a:endParaRPr lang="de-DE"/>
          </a:p>
        </p:txBody>
      </p:sp>
      <p:sp>
        <p:nvSpPr>
          <p:cNvPr id="8" name="Content Placeholder 7">
            <a:extLst>
              <a:ext uri="{FF2B5EF4-FFF2-40B4-BE49-F238E27FC236}">
                <a16:creationId xmlns:a16="http://schemas.microsoft.com/office/drawing/2014/main" id="{5B49BB81-0B10-E748-A5ED-5CADE043B0AD}"/>
              </a:ext>
            </a:extLst>
          </p:cNvPr>
          <p:cNvSpPr>
            <a:spLocks noGrp="1"/>
          </p:cNvSpPr>
          <p:nvPr>
            <p:ph sz="quarter" idx="13"/>
          </p:nvPr>
        </p:nvSpPr>
        <p:spPr>
          <a:xfrm>
            <a:off x="628650" y="1933575"/>
            <a:ext cx="7886700" cy="3983038"/>
          </a:xfrm>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de-DE"/>
          </a:p>
        </p:txBody>
      </p:sp>
      <p:sp>
        <p:nvSpPr>
          <p:cNvPr id="6" name="Footer Placeholder 4">
            <a:extLst>
              <a:ext uri="{FF2B5EF4-FFF2-40B4-BE49-F238E27FC236}">
                <a16:creationId xmlns:a16="http://schemas.microsoft.com/office/drawing/2014/main" id="{D8E04188-C56B-F04A-8F0D-2887893B97FB}"/>
              </a:ext>
            </a:extLst>
          </p:cNvPr>
          <p:cNvSpPr>
            <a:spLocks noGrp="1"/>
          </p:cNvSpPr>
          <p:nvPr>
            <p:ph type="ftr" sz="quarter" idx="3"/>
          </p:nvPr>
        </p:nvSpPr>
        <p:spPr>
          <a:xfrm>
            <a:off x="1476208" y="6271617"/>
            <a:ext cx="6191583" cy="544513"/>
          </a:xfrm>
          <a:prstGeom prst="rect">
            <a:avLst/>
          </a:prstGeom>
        </p:spPr>
        <p:txBody>
          <a:bodyPr vert="horz" lIns="91440" tIns="45720" rIns="91440" bIns="45720" rtlCol="0" anchor="ctr"/>
          <a:lstStyle>
            <a:lvl1pPr algn="ctr">
              <a:defRPr sz="1200" b="1">
                <a:solidFill>
                  <a:srgbClr val="0366B3"/>
                </a:solidFill>
              </a:defRPr>
            </a:lvl1pPr>
          </a:lstStyle>
          <a:p>
            <a:pPr rtl="0"/>
            <a:r>
              <a:rPr lang="fr" noProof="0"/>
              <a:t>Caring for women subjected to violence: A WHO curriculum for training health-care providers</a:t>
            </a:r>
            <a:br>
              <a:rPr lang="en-GB" noProof="0"/>
            </a:br>
            <a:r>
              <a:rPr lang="fr" noProof="0">
                <a:solidFill>
                  <a:srgbClr val="F57D22"/>
                </a:solidFill>
              </a:rPr>
              <a:t>Session 3: Principles of health response</a:t>
            </a:r>
          </a:p>
        </p:txBody>
      </p:sp>
    </p:spTree>
    <p:extLst>
      <p:ext uri="{BB962C8B-B14F-4D97-AF65-F5344CB8AC3E}">
        <p14:creationId xmlns:p14="http://schemas.microsoft.com/office/powerpoint/2010/main" val="2272193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fld id="{2D8ED6E9-3817-564D-8B05-0796ED399B7D}" type="slidenum">
              <a:rPr lang="de-DE" smtClean="0"/>
              <a:t>‹#›</a:t>
            </a:fld>
            <a:endParaRPr lang="de-DE"/>
          </a:p>
        </p:txBody>
      </p:sp>
      <p:sp>
        <p:nvSpPr>
          <p:cNvPr id="5" name="Footer Placeholder 4">
            <a:extLst>
              <a:ext uri="{FF2B5EF4-FFF2-40B4-BE49-F238E27FC236}">
                <a16:creationId xmlns:a16="http://schemas.microsoft.com/office/drawing/2014/main" id="{E5BF43D1-079F-7D42-939F-DE5EF93A71EC}"/>
              </a:ext>
            </a:extLst>
          </p:cNvPr>
          <p:cNvSpPr>
            <a:spLocks noGrp="1"/>
          </p:cNvSpPr>
          <p:nvPr>
            <p:ph type="ftr" sz="quarter" idx="3"/>
          </p:nvPr>
        </p:nvSpPr>
        <p:spPr>
          <a:xfrm>
            <a:off x="1476208" y="6271617"/>
            <a:ext cx="6191583" cy="544513"/>
          </a:xfrm>
          <a:prstGeom prst="rect">
            <a:avLst/>
          </a:prstGeom>
        </p:spPr>
        <p:txBody>
          <a:bodyPr vert="horz" lIns="91440" tIns="45720" rIns="91440" bIns="45720" rtlCol="0" anchor="ctr"/>
          <a:lstStyle>
            <a:lvl1pPr algn="ctr">
              <a:defRPr sz="1200" b="1">
                <a:solidFill>
                  <a:srgbClr val="0366B3"/>
                </a:solidFill>
              </a:defRPr>
            </a:lvl1pPr>
          </a:lstStyle>
          <a:p>
            <a:pPr rtl="0"/>
            <a:r>
              <a:rPr lang="fr" noProof="0"/>
              <a:t>Caring for women subjected to violence: A WHO curriculum for training health-care providers</a:t>
            </a:r>
            <a:br>
              <a:rPr lang="en-GB" noProof="0"/>
            </a:br>
            <a:r>
              <a:rPr lang="fr" noProof="0">
                <a:solidFill>
                  <a:srgbClr val="F57D22"/>
                </a:solidFill>
              </a:rPr>
              <a:t>Session 3: Principles of health response</a:t>
            </a:r>
          </a:p>
        </p:txBody>
      </p:sp>
    </p:spTree>
    <p:extLst>
      <p:ext uri="{BB962C8B-B14F-4D97-AF65-F5344CB8AC3E}">
        <p14:creationId xmlns:p14="http://schemas.microsoft.com/office/powerpoint/2010/main" val="3171856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fr"/>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en-US" dirty="0"/>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
              <a:t>Click to edit Master text styles</a:t>
            </a:r>
          </a:p>
        </p:txBody>
      </p:sp>
      <p:sp>
        <p:nvSpPr>
          <p:cNvPr id="7" name="Slide Number Placeholder 6"/>
          <p:cNvSpPr>
            <a:spLocks noGrp="1"/>
          </p:cNvSpPr>
          <p:nvPr>
            <p:ph type="sldNum" sz="quarter" idx="12"/>
          </p:nvPr>
        </p:nvSpPr>
        <p:spPr/>
        <p:txBody>
          <a:bodyPr rtlCol="0"/>
          <a:lstStyle/>
          <a:p>
            <a:pPr rtl="0"/>
            <a:fld id="{2D8ED6E9-3817-564D-8B05-0796ED399B7D}" type="slidenum">
              <a:rPr lang="de-DE" smtClean="0"/>
              <a:t>‹#›</a:t>
            </a:fld>
            <a:endParaRPr lang="de-DE"/>
          </a:p>
        </p:txBody>
      </p:sp>
      <p:sp>
        <p:nvSpPr>
          <p:cNvPr id="8" name="Footer Placeholder 4">
            <a:extLst>
              <a:ext uri="{FF2B5EF4-FFF2-40B4-BE49-F238E27FC236}">
                <a16:creationId xmlns:a16="http://schemas.microsoft.com/office/drawing/2014/main" id="{B6D115BC-01D7-8743-9D33-C808BB27B93F}"/>
              </a:ext>
            </a:extLst>
          </p:cNvPr>
          <p:cNvSpPr>
            <a:spLocks noGrp="1"/>
          </p:cNvSpPr>
          <p:nvPr>
            <p:ph type="ftr" sz="quarter" idx="3"/>
          </p:nvPr>
        </p:nvSpPr>
        <p:spPr>
          <a:xfrm>
            <a:off x="1476208" y="6271617"/>
            <a:ext cx="6191583" cy="544513"/>
          </a:xfrm>
          <a:prstGeom prst="rect">
            <a:avLst/>
          </a:prstGeom>
        </p:spPr>
        <p:txBody>
          <a:bodyPr vert="horz" lIns="91440" tIns="45720" rIns="91440" bIns="45720" rtlCol="0" anchor="ctr"/>
          <a:lstStyle>
            <a:lvl1pPr algn="ctr">
              <a:defRPr sz="1200" b="1">
                <a:solidFill>
                  <a:srgbClr val="0366B3"/>
                </a:solidFill>
              </a:defRPr>
            </a:lvl1pPr>
          </a:lstStyle>
          <a:p>
            <a:pPr rtl="0"/>
            <a:r>
              <a:rPr lang="fr" noProof="0"/>
              <a:t>Caring for women subjected to violence: A WHO curriculum for training health-care providers</a:t>
            </a:r>
            <a:br>
              <a:rPr lang="en-GB" noProof="0"/>
            </a:br>
            <a:r>
              <a:rPr lang="fr" noProof="0">
                <a:solidFill>
                  <a:srgbClr val="F57D22"/>
                </a:solidFill>
              </a:rPr>
              <a:t>Session 3: Principles of health response</a:t>
            </a:r>
          </a:p>
        </p:txBody>
      </p:sp>
    </p:spTree>
    <p:extLst>
      <p:ext uri="{BB962C8B-B14F-4D97-AF65-F5344CB8AC3E}">
        <p14:creationId xmlns:p14="http://schemas.microsoft.com/office/powerpoint/2010/main" val="972011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8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pPr rtl="0"/>
            <a:r>
              <a:rPr lang="fr" noProof="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rtl="0"/>
            <a:r>
              <a:rPr lang="fr" noProof="0" dirty="0"/>
              <a:t>Click to </a:t>
            </a:r>
            <a:r>
              <a:rPr lang="fr" noProof="0" dirty="0" err="1"/>
              <a:t>edit</a:t>
            </a:r>
            <a:r>
              <a:rPr lang="fr" noProof="0" dirty="0"/>
              <a:t> Master </a:t>
            </a:r>
            <a:r>
              <a:rPr lang="fr" noProof="0" dirty="0" err="1"/>
              <a:t>text</a:t>
            </a:r>
            <a:r>
              <a:rPr lang="fr" noProof="0" dirty="0"/>
              <a:t> styles</a:t>
            </a:r>
          </a:p>
          <a:p>
            <a:pPr lvl="1" rtl="0"/>
            <a:r>
              <a:rPr lang="fr" noProof="0" dirty="0"/>
              <a:t>Second </a:t>
            </a:r>
            <a:r>
              <a:rPr lang="fr" noProof="0" dirty="0" err="1"/>
              <a:t>level</a:t>
            </a:r>
            <a:endParaRPr lang="fr" noProof="0" dirty="0"/>
          </a:p>
          <a:p>
            <a:pPr lvl="2" rtl="0"/>
            <a:r>
              <a:rPr lang="fr" noProof="0" dirty="0" err="1"/>
              <a:t>Third</a:t>
            </a:r>
            <a:r>
              <a:rPr lang="fr" noProof="0" dirty="0"/>
              <a:t> </a:t>
            </a:r>
            <a:r>
              <a:rPr lang="fr" noProof="0" dirty="0" err="1"/>
              <a:t>level</a:t>
            </a:r>
            <a:endParaRPr lang="fr" noProof="0" dirty="0"/>
          </a:p>
          <a:p>
            <a:pPr lvl="3" rtl="0"/>
            <a:r>
              <a:rPr lang="fr" noProof="0" dirty="0" err="1"/>
              <a:t>Fourth</a:t>
            </a:r>
            <a:r>
              <a:rPr lang="fr" noProof="0" dirty="0"/>
              <a:t> </a:t>
            </a:r>
            <a:r>
              <a:rPr lang="fr" noProof="0" dirty="0" err="1"/>
              <a:t>level</a:t>
            </a:r>
            <a:endParaRPr lang="fr" noProof="0" dirty="0"/>
          </a:p>
          <a:p>
            <a:pPr lvl="4" rtl="0"/>
            <a:r>
              <a:rPr lang="fr" noProof="0" dirty="0" err="1"/>
              <a:t>Fifth</a:t>
            </a:r>
            <a:r>
              <a:rPr lang="fr" noProof="0" dirty="0"/>
              <a:t> </a:t>
            </a:r>
            <a:r>
              <a:rPr lang="fr" noProof="0" dirty="0" err="1"/>
              <a:t>level</a:t>
            </a:r>
            <a:endParaRPr lang="fr" noProof="0" dirty="0"/>
          </a:p>
        </p:txBody>
      </p:sp>
      <p:sp>
        <p:nvSpPr>
          <p:cNvPr id="6" name="Slide Number Placeholder 5"/>
          <p:cNvSpPr>
            <a:spLocks noGrp="1"/>
          </p:cNvSpPr>
          <p:nvPr>
            <p:ph type="sldNum" sz="quarter" idx="4"/>
          </p:nvPr>
        </p:nvSpPr>
        <p:spPr>
          <a:xfrm>
            <a:off x="8020382" y="6356351"/>
            <a:ext cx="494967" cy="365125"/>
          </a:xfrm>
          <a:prstGeom prst="rect">
            <a:avLst/>
          </a:prstGeom>
        </p:spPr>
        <p:txBody>
          <a:bodyPr vert="horz" lIns="91440" tIns="45720" rIns="91440" bIns="45720" rtlCol="0" anchor="ctr"/>
          <a:lstStyle>
            <a:lvl1pPr algn="r">
              <a:defRPr sz="1200">
                <a:solidFill>
                  <a:srgbClr val="0366B3"/>
                </a:solidFill>
              </a:defRPr>
            </a:lvl1pPr>
          </a:lstStyle>
          <a:p>
            <a:pPr rtl="0"/>
            <a:fld id="{2D8ED6E9-3817-564D-8B05-0796ED399B7D}" type="slidenum">
              <a:rPr lang="en-GB" noProof="0" smtClean="0"/>
              <a:pPr rtl="0"/>
              <a:t>‹#›</a:t>
            </a:fld>
            <a:endParaRPr lang="en-GB" noProof="0"/>
          </a:p>
        </p:txBody>
      </p:sp>
      <p:sp>
        <p:nvSpPr>
          <p:cNvPr id="4" name="Footer Placeholder 4">
            <a:extLst>
              <a:ext uri="{FF2B5EF4-FFF2-40B4-BE49-F238E27FC236}">
                <a16:creationId xmlns:a16="http://schemas.microsoft.com/office/drawing/2014/main" id="{EF9E0F0F-3A7F-DC35-8B50-9ECC15CD6681}"/>
              </a:ext>
            </a:extLst>
          </p:cNvPr>
          <p:cNvSpPr>
            <a:spLocks noGrp="1"/>
          </p:cNvSpPr>
          <p:nvPr>
            <p:ph type="ftr" sz="quarter" idx="3"/>
          </p:nvPr>
        </p:nvSpPr>
        <p:spPr>
          <a:xfrm>
            <a:off x="1655111" y="6087512"/>
            <a:ext cx="6196801" cy="681037"/>
          </a:xfrm>
          <a:prstGeom prst="rect">
            <a:avLst/>
          </a:prstGeom>
        </p:spPr>
        <p:txBody>
          <a:bodyPr vert="horz" lIns="91440" tIns="45720" rIns="91440" bIns="45720" rtlCol="0" anchor="ctr"/>
          <a:lstStyle>
            <a:lvl1pPr algn="ctr">
              <a:defRPr sz="1100" b="1">
                <a:solidFill>
                  <a:srgbClr val="0366B3"/>
                </a:solidFill>
              </a:defRPr>
            </a:lvl1pPr>
          </a:lstStyle>
          <a:p>
            <a:r>
              <a:rPr lang="en-GB" dirty="0"/>
              <a:t>Prise </a:t>
            </a:r>
            <a:r>
              <a:rPr lang="en-GB" dirty="0" err="1"/>
              <a:t>en</a:t>
            </a:r>
            <a:r>
              <a:rPr lang="en-GB" dirty="0"/>
              <a:t> charge des femmes </a:t>
            </a:r>
            <a:r>
              <a:rPr lang="en-GB" dirty="0" err="1"/>
              <a:t>survivantes</a:t>
            </a:r>
            <a:r>
              <a:rPr lang="en-GB" dirty="0"/>
              <a:t> de </a:t>
            </a:r>
            <a:r>
              <a:rPr lang="en-GB" dirty="0" err="1"/>
              <a:t>violences</a:t>
            </a:r>
            <a:r>
              <a:rPr lang="en-GB" dirty="0"/>
              <a:t> :</a:t>
            </a:r>
          </a:p>
          <a:p>
            <a:r>
              <a:rPr lang="en-GB" dirty="0"/>
              <a:t>Programme de formation de </a:t>
            </a:r>
            <a:r>
              <a:rPr lang="en-GB" dirty="0" err="1"/>
              <a:t>l'OMS</a:t>
            </a:r>
            <a:r>
              <a:rPr lang="en-GB" dirty="0"/>
              <a:t> </a:t>
            </a:r>
            <a:r>
              <a:rPr lang="en-GB" dirty="0" err="1"/>
              <a:t>à</a:t>
            </a:r>
            <a:r>
              <a:rPr lang="en-GB" dirty="0"/>
              <a:t>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endParaRPr lang="en-GB" dirty="0"/>
          </a:p>
          <a:p>
            <a:r>
              <a:rPr lang="en-GB" dirty="0">
                <a:solidFill>
                  <a:srgbClr val="F57D22"/>
                </a:solidFill>
              </a:rPr>
              <a:t>Module 3. </a:t>
            </a:r>
            <a:r>
              <a:rPr lang="fr" dirty="0">
                <a:solidFill>
                  <a:srgbClr val="F57D22"/>
                </a:solidFill>
              </a:rPr>
              <a:t>Principes directeurs et aperçu de la réponse sanitaire à la violence faite aux femmes</a:t>
            </a:r>
          </a:p>
        </p:txBody>
      </p:sp>
    </p:spTree>
    <p:extLst>
      <p:ext uri="{BB962C8B-B14F-4D97-AF65-F5344CB8AC3E}">
        <p14:creationId xmlns:p14="http://schemas.microsoft.com/office/powerpoint/2010/main" val="30780992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5" r:id="rId5"/>
    <p:sldLayoutId id="2147483666" r:id="rId6"/>
    <p:sldLayoutId id="2147483673" r:id="rId7"/>
    <p:sldLayoutId id="2147483667" r:id="rId8"/>
    <p:sldLayoutId id="2147483668" r:id="rId9"/>
    <p:sldLayoutId id="2147483669" r:id="rId10"/>
    <p:sldLayoutId id="2147483670" r:id="rId11"/>
    <p:sldLayoutId id="2147483671" r:id="rId12"/>
  </p:sldLayoutIdLst>
  <p:hf hdr="0" dt="0"/>
  <p:txStyles>
    <p:titleStyle>
      <a:lvl1pPr algn="ctr" defTabSz="914400" rtl="0" eaLnBrk="1" latinLnBrk="0" hangingPunct="1">
        <a:lnSpc>
          <a:spcPct val="90000"/>
        </a:lnSpc>
        <a:spcBef>
          <a:spcPct val="0"/>
        </a:spcBef>
        <a:buNone/>
        <a:defRPr sz="4400" b="1" kern="1200">
          <a:solidFill>
            <a:srgbClr val="0366B3"/>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eur02.safelinks.protection.outlook.com/?url=https%3A%2F%2Fcreativecommons.org%2Flicenses%2Fby-nc-sa%2F3.0%2Figo%2Fdeed.fr&amp;data=05%7C02%7Cb.mitchell%40greenink.co.uk%7Ce39dfe085c464a99c37008dd0fa64ebf%7C48e68fa5ddb544e19a94778fdbba7219%7C0%7C0%7C638683929193421287%7CUnknown%7CTWFpbGZsb3d8eyJFbXB0eU1hcGkiOnRydWUsIlYiOiIwLjAuMDAwMCIsIlAiOiJXaW4zMiIsIkFOIjoiTWFpbCIsIldUIjoyfQ%3D%3D%7C0%7C%7C%7C&amp;sdata=%2Bt6yRPYwaaZqPLrblMb1y4%2BLdaX6nyNOv7ExJsB466U%3D&amp;reserved=0"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FEF58B-4070-EF41-ADAA-07A32AC7AC34}"/>
              </a:ext>
            </a:extLst>
          </p:cNvPr>
          <p:cNvSpPr>
            <a:spLocks noGrp="1"/>
          </p:cNvSpPr>
          <p:nvPr>
            <p:ph type="ctrTitle"/>
          </p:nvPr>
        </p:nvSpPr>
        <p:spPr>
          <a:xfrm>
            <a:off x="4825183" y="270994"/>
            <a:ext cx="4105671" cy="822719"/>
          </a:xfrm>
        </p:spPr>
        <p:txBody>
          <a:bodyPr rtlCol="0">
            <a:normAutofit fontScale="90000"/>
          </a:bodyPr>
          <a:lstStyle/>
          <a:p>
            <a:pPr rtl="0"/>
            <a:r>
              <a:rPr lang="fr" dirty="0"/>
              <a:t>Module 3</a:t>
            </a:r>
          </a:p>
        </p:txBody>
      </p:sp>
      <p:sp>
        <p:nvSpPr>
          <p:cNvPr id="5" name="Subtitle 4">
            <a:extLst>
              <a:ext uri="{FF2B5EF4-FFF2-40B4-BE49-F238E27FC236}">
                <a16:creationId xmlns:a16="http://schemas.microsoft.com/office/drawing/2014/main" id="{43EBA775-5FD7-3640-9862-9819F94C06B4}"/>
              </a:ext>
            </a:extLst>
          </p:cNvPr>
          <p:cNvSpPr>
            <a:spLocks noGrp="1"/>
          </p:cNvSpPr>
          <p:nvPr>
            <p:ph type="subTitle" idx="1"/>
          </p:nvPr>
        </p:nvSpPr>
        <p:spPr>
          <a:xfrm>
            <a:off x="4825183" y="1093713"/>
            <a:ext cx="4105671" cy="2046641"/>
          </a:xfrm>
        </p:spPr>
        <p:txBody>
          <a:bodyPr rtlCol="0">
            <a:normAutofit/>
          </a:bodyPr>
          <a:lstStyle/>
          <a:p>
            <a:pPr rtl="0"/>
            <a:r>
              <a:rPr lang="fr" sz="3000"/>
              <a:t>Principes </a:t>
            </a:r>
            <a:r>
              <a:rPr lang="fr" sz="3000" dirty="0"/>
              <a:t>directeurs et aperçu de la réponse sanitaire à la violence faite aux femmes</a:t>
            </a:r>
          </a:p>
        </p:txBody>
      </p:sp>
      <p:grpSp>
        <p:nvGrpSpPr>
          <p:cNvPr id="2" name="Group 1">
            <a:extLst>
              <a:ext uri="{FF2B5EF4-FFF2-40B4-BE49-F238E27FC236}">
                <a16:creationId xmlns:a16="http://schemas.microsoft.com/office/drawing/2014/main" id="{610DD4C2-9758-542E-1550-21A4317F9322}"/>
              </a:ext>
            </a:extLst>
          </p:cNvPr>
          <p:cNvGrpSpPr/>
          <p:nvPr/>
        </p:nvGrpSpPr>
        <p:grpSpPr>
          <a:xfrm>
            <a:off x="258946" y="104554"/>
            <a:ext cx="3925127" cy="2766237"/>
            <a:chOff x="258946" y="104554"/>
            <a:chExt cx="3925127" cy="2766237"/>
          </a:xfrm>
        </p:grpSpPr>
        <p:sp>
          <p:nvSpPr>
            <p:cNvPr id="3" name="Rectangle 2">
              <a:extLst>
                <a:ext uri="{FF2B5EF4-FFF2-40B4-BE49-F238E27FC236}">
                  <a16:creationId xmlns:a16="http://schemas.microsoft.com/office/drawing/2014/main" id="{EBBD0321-AD28-819F-B23F-8914FF3662D4}"/>
                </a:ext>
              </a:extLst>
            </p:cNvPr>
            <p:cNvSpPr/>
            <p:nvPr/>
          </p:nvSpPr>
          <p:spPr>
            <a:xfrm>
              <a:off x="258946" y="104554"/>
              <a:ext cx="3823856" cy="2766237"/>
            </a:xfrm>
            <a:custGeom>
              <a:avLst/>
              <a:gdLst>
                <a:gd name="connsiteX0" fmla="*/ 0 w 5168839"/>
                <a:gd name="connsiteY0" fmla="*/ 0 h 2793617"/>
                <a:gd name="connsiteX1" fmla="*/ 5168839 w 5168839"/>
                <a:gd name="connsiteY1" fmla="*/ 0 h 2793617"/>
                <a:gd name="connsiteX2" fmla="*/ 5168839 w 5168839"/>
                <a:gd name="connsiteY2" fmla="*/ 2793617 h 2793617"/>
                <a:gd name="connsiteX3" fmla="*/ 0 w 5168839"/>
                <a:gd name="connsiteY3" fmla="*/ 2793617 h 2793617"/>
                <a:gd name="connsiteX4" fmla="*/ 0 w 5168839"/>
                <a:gd name="connsiteY4" fmla="*/ 0 h 2793617"/>
                <a:gd name="connsiteX0" fmla="*/ 0 w 5168839"/>
                <a:gd name="connsiteY0" fmla="*/ 0 h 2793617"/>
                <a:gd name="connsiteX1" fmla="*/ 5168839 w 5168839"/>
                <a:gd name="connsiteY1" fmla="*/ 0 h 2793617"/>
                <a:gd name="connsiteX2" fmla="*/ 4780421 w 5168839"/>
                <a:gd name="connsiteY2" fmla="*/ 2210990 h 2793617"/>
                <a:gd name="connsiteX3" fmla="*/ 0 w 5168839"/>
                <a:gd name="connsiteY3" fmla="*/ 2793617 h 2793617"/>
                <a:gd name="connsiteX4" fmla="*/ 0 w 5168839"/>
                <a:gd name="connsiteY4" fmla="*/ 0 h 2793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8839" h="2793617">
                  <a:moveTo>
                    <a:pt x="0" y="0"/>
                  </a:moveTo>
                  <a:lnTo>
                    <a:pt x="5168839" y="0"/>
                  </a:lnTo>
                  <a:lnTo>
                    <a:pt x="4780421" y="2210990"/>
                  </a:lnTo>
                  <a:lnTo>
                    <a:pt x="0" y="2793617"/>
                  </a:lnTo>
                  <a:lnTo>
                    <a:pt x="0" y="0"/>
                  </a:lnTo>
                  <a:close/>
                </a:path>
              </a:pathLst>
            </a:cu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0C85FF1-EF5D-29E4-F811-5399A76F4A88}"/>
                </a:ext>
              </a:extLst>
            </p:cNvPr>
            <p:cNvSpPr txBox="1"/>
            <p:nvPr/>
          </p:nvSpPr>
          <p:spPr>
            <a:xfrm>
              <a:off x="360218" y="398964"/>
              <a:ext cx="3823855" cy="2308324"/>
            </a:xfrm>
            <a:prstGeom prst="rect">
              <a:avLst/>
            </a:prstGeom>
            <a:noFill/>
          </p:spPr>
          <p:txBody>
            <a:bodyPr wrap="square">
              <a:spAutoFit/>
            </a:bodyPr>
            <a:lstStyle/>
            <a:p>
              <a:r>
                <a:rPr lang="fr-FR" sz="2400" b="1" dirty="0">
                  <a:solidFill>
                    <a:schemeClr val="tx1">
                      <a:lumMod val="50000"/>
                      <a:lumOff val="50000"/>
                    </a:schemeClr>
                  </a:solidFill>
                </a:rPr>
                <a:t>Prise en charge des femmes survivantes de violence : Programme de formation </a:t>
              </a:r>
              <a:br>
                <a:rPr lang="fr-FR" sz="2400" b="1" dirty="0">
                  <a:solidFill>
                    <a:schemeClr val="tx1">
                      <a:lumMod val="50000"/>
                      <a:lumOff val="50000"/>
                    </a:schemeClr>
                  </a:solidFill>
                </a:rPr>
              </a:br>
              <a:r>
                <a:rPr lang="fr-FR" sz="2400" b="1" dirty="0">
                  <a:solidFill>
                    <a:schemeClr val="tx1">
                      <a:lumMod val="50000"/>
                      <a:lumOff val="50000"/>
                    </a:schemeClr>
                  </a:solidFill>
                </a:rPr>
                <a:t>de l’OMS à l’intention </a:t>
              </a:r>
              <a:br>
                <a:rPr lang="fr-FR" sz="2400" b="1" dirty="0">
                  <a:solidFill>
                    <a:schemeClr val="tx1">
                      <a:lumMod val="50000"/>
                      <a:lumOff val="50000"/>
                    </a:schemeClr>
                  </a:solidFill>
                </a:rPr>
              </a:br>
              <a:r>
                <a:rPr lang="fr-FR" sz="2400" b="1" dirty="0">
                  <a:solidFill>
                    <a:schemeClr val="tx1">
                      <a:lumMod val="50000"/>
                      <a:lumOff val="50000"/>
                    </a:schemeClr>
                  </a:solidFill>
                </a:rPr>
                <a:t>des prestataires de soins </a:t>
              </a:r>
              <a:br>
                <a:rPr lang="fr-FR" sz="2400" b="1" dirty="0">
                  <a:solidFill>
                    <a:schemeClr val="tx1">
                      <a:lumMod val="50000"/>
                      <a:lumOff val="50000"/>
                    </a:schemeClr>
                  </a:solidFill>
                </a:rPr>
              </a:br>
              <a:r>
                <a:rPr lang="fr-FR" sz="2400" b="1" dirty="0">
                  <a:solidFill>
                    <a:schemeClr val="tx1">
                      <a:lumMod val="50000"/>
                      <a:lumOff val="50000"/>
                    </a:schemeClr>
                  </a:solidFill>
                </a:rPr>
                <a:t>de santé</a:t>
              </a:r>
            </a:p>
          </p:txBody>
        </p:sp>
      </p:grpSp>
      <p:pic>
        <p:nvPicPr>
          <p:cNvPr id="13" name="Picture 12">
            <a:extLst>
              <a:ext uri="{FF2B5EF4-FFF2-40B4-BE49-F238E27FC236}">
                <a16:creationId xmlns:a16="http://schemas.microsoft.com/office/drawing/2014/main" id="{90931A1F-0BA8-A969-03DF-7D2F772360F3}"/>
              </a:ext>
            </a:extLst>
          </p:cNvPr>
          <p:cNvPicPr>
            <a:picLocks noChangeAspect="1"/>
          </p:cNvPicPr>
          <p:nvPr/>
        </p:nvPicPr>
        <p:blipFill>
          <a:blip r:embed="rId3"/>
          <a:stretch>
            <a:fillRect/>
          </a:stretch>
        </p:blipFill>
        <p:spPr>
          <a:xfrm>
            <a:off x="5888208" y="3002366"/>
            <a:ext cx="1979620" cy="2790069"/>
          </a:xfrm>
          <a:prstGeom prst="rect">
            <a:avLst/>
          </a:prstGeom>
        </p:spPr>
      </p:pic>
      <p:pic>
        <p:nvPicPr>
          <p:cNvPr id="6" name="Picture 2" descr="WHO-FR-C-H_th">
            <a:extLst>
              <a:ext uri="{FF2B5EF4-FFF2-40B4-BE49-F238E27FC236}">
                <a16:creationId xmlns:a16="http://schemas.microsoft.com/office/drawing/2014/main" id="{A528CEF4-4D7B-6C39-92DB-E50814DF6F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8528" y="6082391"/>
            <a:ext cx="2127183" cy="60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420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CF0F4B2-9EF4-EE41-862A-11CAB0527C2F}"/>
              </a:ext>
            </a:extLst>
          </p:cNvPr>
          <p:cNvSpPr>
            <a:spLocks noGrp="1"/>
          </p:cNvSpPr>
          <p:nvPr>
            <p:ph type="title"/>
          </p:nvPr>
        </p:nvSpPr>
        <p:spPr>
          <a:xfrm>
            <a:off x="628650" y="365127"/>
            <a:ext cx="7886700" cy="1138554"/>
          </a:xfrm>
        </p:spPr>
        <p:txBody>
          <a:bodyPr rtlCol="0">
            <a:normAutofit fontScale="90000"/>
          </a:bodyPr>
          <a:lstStyle/>
          <a:p>
            <a:pPr rtl="0">
              <a:lnSpc>
                <a:spcPct val="100000"/>
              </a:lnSpc>
            </a:pPr>
            <a:r>
              <a:rPr lang="fr" sz="4200" dirty="0"/>
              <a:t>Manuel clinique :</a:t>
            </a:r>
            <a:r>
              <a:rPr lang="en-GB" sz="4200" dirty="0"/>
              <a:t> </a:t>
            </a:r>
            <a:br>
              <a:rPr lang="en-GB" sz="4200" dirty="0"/>
            </a:br>
            <a:r>
              <a:rPr lang="fr" sz="4200" dirty="0"/>
              <a:t>Aperçu du contenu </a:t>
            </a:r>
          </a:p>
        </p:txBody>
      </p:sp>
      <p:sp>
        <p:nvSpPr>
          <p:cNvPr id="3" name="Slide Number Placeholder 2"/>
          <p:cNvSpPr>
            <a:spLocks noGrp="1"/>
          </p:cNvSpPr>
          <p:nvPr>
            <p:ph type="sldNum" sz="quarter" idx="12"/>
          </p:nvPr>
        </p:nvSpPr>
        <p:spPr/>
        <p:txBody>
          <a:bodyPr rtlCol="0"/>
          <a:lstStyle/>
          <a:p>
            <a:pPr rtl="0"/>
            <a:fld id="{8D72BB41-3BEF-4C4A-9441-05BFB7371778}" type="slidenum">
              <a:rPr lang="en-GB" smtClean="0"/>
              <a:pPr rtl="0"/>
              <a:t>10</a:t>
            </a:fld>
            <a:endParaRPr lang="en-GB" dirty="0"/>
          </a:p>
        </p:txBody>
      </p:sp>
      <p:sp>
        <p:nvSpPr>
          <p:cNvPr id="2" name="Footer Placeholder 4">
            <a:extLst>
              <a:ext uri="{FF2B5EF4-FFF2-40B4-BE49-F238E27FC236}">
                <a16:creationId xmlns:a16="http://schemas.microsoft.com/office/drawing/2014/main" id="{8C425D78-38BA-38AE-C326-3233127DE8CC}"/>
              </a:ext>
            </a:extLst>
          </p:cNvPr>
          <p:cNvSpPr>
            <a:spLocks noGrp="1"/>
          </p:cNvSpPr>
          <p:nvPr>
            <p:ph type="ftr" sz="quarter" idx="3"/>
          </p:nvPr>
        </p:nvSpPr>
        <p:spPr>
          <a:xfrm>
            <a:off x="1655111" y="6087512"/>
            <a:ext cx="6196801" cy="681037"/>
          </a:xfrm>
          <a:prstGeom prst="rect">
            <a:avLst/>
          </a:prstGeom>
        </p:spPr>
        <p:txBody>
          <a:bodyPr vert="horz" lIns="91440" tIns="45720" rIns="91440" bIns="45720" rtlCol="0" anchor="ctr"/>
          <a:lstStyle>
            <a:lvl1pPr algn="ctr">
              <a:defRPr sz="1100" b="1">
                <a:solidFill>
                  <a:srgbClr val="0366B3"/>
                </a:solidFill>
              </a:defRPr>
            </a:lvl1pPr>
          </a:lstStyle>
          <a:p>
            <a:r>
              <a:rPr lang="en-GB" dirty="0"/>
              <a:t>Prise </a:t>
            </a:r>
            <a:r>
              <a:rPr lang="en-GB" dirty="0" err="1"/>
              <a:t>en</a:t>
            </a:r>
            <a:r>
              <a:rPr lang="en-GB" dirty="0"/>
              <a:t> charge des femmes </a:t>
            </a:r>
            <a:r>
              <a:rPr lang="en-GB" dirty="0" err="1"/>
              <a:t>survivantes</a:t>
            </a:r>
            <a:r>
              <a:rPr lang="en-GB" dirty="0"/>
              <a:t> de violence:</a:t>
            </a:r>
          </a:p>
          <a:p>
            <a:r>
              <a:rPr lang="en-GB" dirty="0"/>
              <a:t>Programme de formation de </a:t>
            </a:r>
            <a:r>
              <a:rPr lang="en-GB" dirty="0" err="1"/>
              <a:t>l'OMS</a:t>
            </a:r>
            <a:r>
              <a:rPr lang="en-GB" dirty="0"/>
              <a:t> à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endParaRPr lang="en-GB" dirty="0"/>
          </a:p>
          <a:p>
            <a:r>
              <a:rPr lang="en-GB" dirty="0">
                <a:solidFill>
                  <a:srgbClr val="F57D22"/>
                </a:solidFill>
              </a:rPr>
              <a:t>Module 3. </a:t>
            </a:r>
            <a:r>
              <a:rPr lang="fr" dirty="0">
                <a:solidFill>
                  <a:srgbClr val="F57D22"/>
                </a:solidFill>
              </a:rPr>
              <a:t>Principes directeurs et aperçu de la réponse sanitaire à la violence faite aux femmes</a:t>
            </a:r>
          </a:p>
        </p:txBody>
      </p:sp>
      <p:pic>
        <p:nvPicPr>
          <p:cNvPr id="8" name="Picture 7">
            <a:extLst>
              <a:ext uri="{FF2B5EF4-FFF2-40B4-BE49-F238E27FC236}">
                <a16:creationId xmlns:a16="http://schemas.microsoft.com/office/drawing/2014/main" id="{D44FE2DE-917C-155B-AB59-DDDABF2E690B}"/>
              </a:ext>
            </a:extLst>
          </p:cNvPr>
          <p:cNvPicPr>
            <a:picLocks noChangeAspect="1"/>
          </p:cNvPicPr>
          <p:nvPr/>
        </p:nvPicPr>
        <p:blipFill>
          <a:blip r:embed="rId3"/>
          <a:stretch>
            <a:fillRect/>
          </a:stretch>
        </p:blipFill>
        <p:spPr>
          <a:xfrm>
            <a:off x="3075010" y="1685745"/>
            <a:ext cx="2993980" cy="4219703"/>
          </a:xfrm>
          <a:prstGeom prst="rect">
            <a:avLst/>
          </a:prstGeom>
        </p:spPr>
      </p:pic>
    </p:spTree>
    <p:extLst>
      <p:ext uri="{BB962C8B-B14F-4D97-AF65-F5344CB8AC3E}">
        <p14:creationId xmlns:p14="http://schemas.microsoft.com/office/powerpoint/2010/main" val="168839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10709"/>
          </a:xfrm>
        </p:spPr>
        <p:txBody>
          <a:bodyPr rtlCol="0">
            <a:normAutofit/>
          </a:bodyPr>
          <a:lstStyle/>
          <a:p>
            <a:pPr rtl="0"/>
            <a:r>
              <a:rPr lang="fr" b="1">
                <a:solidFill>
                  <a:schemeClr val="accent2"/>
                </a:solidFill>
              </a:rPr>
              <a:t>Contenu du manuel clinique</a:t>
            </a:r>
          </a:p>
        </p:txBody>
      </p:sp>
      <p:sp>
        <p:nvSpPr>
          <p:cNvPr id="4" name="Slide Number Placeholder 3"/>
          <p:cNvSpPr>
            <a:spLocks noGrp="1"/>
          </p:cNvSpPr>
          <p:nvPr>
            <p:ph type="sldNum" sz="quarter" idx="12"/>
          </p:nvPr>
        </p:nvSpPr>
        <p:spPr/>
        <p:txBody>
          <a:bodyPr rtlCol="0"/>
          <a:lstStyle/>
          <a:p>
            <a:pPr rtl="0"/>
            <a:fld id="{8D72BB41-3BEF-4C4A-9441-05BFB7371778}" type="slidenum">
              <a:rPr lang="en-GB" smtClean="0"/>
              <a:pPr rtl="0"/>
              <a:t>11</a:t>
            </a:fld>
            <a:endParaRPr lang="en-GB"/>
          </a:p>
        </p:txBody>
      </p:sp>
      <p:graphicFrame>
        <p:nvGraphicFramePr>
          <p:cNvPr id="5" name="Diagram 4">
            <a:extLst>
              <a:ext uri="{FF2B5EF4-FFF2-40B4-BE49-F238E27FC236}">
                <a16:creationId xmlns:a16="http://schemas.microsoft.com/office/drawing/2014/main" id="{1837B03F-127C-8F44-9FF9-650C83F27490}"/>
              </a:ext>
            </a:extLst>
          </p:cNvPr>
          <p:cNvGraphicFramePr/>
          <p:nvPr>
            <p:extLst>
              <p:ext uri="{D42A27DB-BD31-4B8C-83A1-F6EECF244321}">
                <p14:modId xmlns:p14="http://schemas.microsoft.com/office/powerpoint/2010/main" val="1558031111"/>
              </p:ext>
            </p:extLst>
          </p:nvPr>
        </p:nvGraphicFramePr>
        <p:xfrm>
          <a:off x="1034761" y="1185645"/>
          <a:ext cx="7233104" cy="4723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4">
            <a:extLst>
              <a:ext uri="{FF2B5EF4-FFF2-40B4-BE49-F238E27FC236}">
                <a16:creationId xmlns:a16="http://schemas.microsoft.com/office/drawing/2014/main" id="{4199885B-B1A8-2EA7-F42D-1999FA40438C}"/>
              </a:ext>
            </a:extLst>
          </p:cNvPr>
          <p:cNvSpPr>
            <a:spLocks noGrp="1"/>
          </p:cNvSpPr>
          <p:nvPr>
            <p:ph type="ftr" sz="quarter" idx="3"/>
          </p:nvPr>
        </p:nvSpPr>
        <p:spPr>
          <a:xfrm>
            <a:off x="1655111" y="6087512"/>
            <a:ext cx="6196801" cy="681037"/>
          </a:xfrm>
          <a:prstGeom prst="rect">
            <a:avLst/>
          </a:prstGeom>
        </p:spPr>
        <p:txBody>
          <a:bodyPr vert="horz" lIns="91440" tIns="45720" rIns="91440" bIns="45720" rtlCol="0" anchor="ctr"/>
          <a:lstStyle>
            <a:lvl1pPr algn="ctr">
              <a:defRPr sz="1100" b="1">
                <a:solidFill>
                  <a:srgbClr val="0366B3"/>
                </a:solidFill>
              </a:defRPr>
            </a:lvl1pPr>
          </a:lstStyle>
          <a:p>
            <a:r>
              <a:rPr lang="en-GB" dirty="0"/>
              <a:t>Prise </a:t>
            </a:r>
            <a:r>
              <a:rPr lang="en-GB" dirty="0" err="1"/>
              <a:t>en</a:t>
            </a:r>
            <a:r>
              <a:rPr lang="en-GB" dirty="0"/>
              <a:t> charge des femmes </a:t>
            </a:r>
            <a:r>
              <a:rPr lang="en-GB" dirty="0" err="1"/>
              <a:t>survivantes</a:t>
            </a:r>
            <a:r>
              <a:rPr lang="en-GB" dirty="0"/>
              <a:t> de violence :</a:t>
            </a:r>
          </a:p>
          <a:p>
            <a:r>
              <a:rPr lang="en-GB" dirty="0"/>
              <a:t>Programme de formation de </a:t>
            </a:r>
            <a:r>
              <a:rPr lang="en-GB" dirty="0" err="1"/>
              <a:t>l'OMS</a:t>
            </a:r>
            <a:r>
              <a:rPr lang="en-GB" dirty="0"/>
              <a:t> à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endParaRPr lang="en-GB" dirty="0"/>
          </a:p>
          <a:p>
            <a:r>
              <a:rPr lang="en-GB" dirty="0">
                <a:solidFill>
                  <a:srgbClr val="F57D22"/>
                </a:solidFill>
              </a:rPr>
              <a:t>Module 3. </a:t>
            </a:r>
            <a:r>
              <a:rPr lang="fr" dirty="0">
                <a:solidFill>
                  <a:srgbClr val="F57D22"/>
                </a:solidFill>
              </a:rPr>
              <a:t>Principes directeurs et aperçu de la réponse sanitaire à la violence faite aux femmes</a:t>
            </a:r>
          </a:p>
        </p:txBody>
      </p:sp>
    </p:spTree>
    <p:extLst>
      <p:ext uri="{BB962C8B-B14F-4D97-AF65-F5344CB8AC3E}">
        <p14:creationId xmlns:p14="http://schemas.microsoft.com/office/powerpoint/2010/main" val="881306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42DD94-81C8-6B4E-9466-BF84D0878614}"/>
              </a:ext>
            </a:extLst>
          </p:cNvPr>
          <p:cNvSpPr>
            <a:spLocks noGrp="1"/>
          </p:cNvSpPr>
          <p:nvPr>
            <p:ph type="title"/>
          </p:nvPr>
        </p:nvSpPr>
        <p:spPr/>
        <p:txBody>
          <a:bodyPr rtlCol="0">
            <a:normAutofit/>
          </a:bodyPr>
          <a:lstStyle/>
          <a:p>
            <a:pPr rtl="0"/>
            <a:r>
              <a:rPr lang="fr" dirty="0"/>
              <a:t>Possibles points accès aux soins de santé</a:t>
            </a:r>
          </a:p>
        </p:txBody>
      </p:sp>
      <p:sp>
        <p:nvSpPr>
          <p:cNvPr id="8" name="Content Placeholder 7">
            <a:extLst>
              <a:ext uri="{FF2B5EF4-FFF2-40B4-BE49-F238E27FC236}">
                <a16:creationId xmlns:a16="http://schemas.microsoft.com/office/drawing/2014/main" id="{F743F654-AB3B-2244-A286-BA67E41DE0C5}"/>
              </a:ext>
            </a:extLst>
          </p:cNvPr>
          <p:cNvSpPr>
            <a:spLocks noGrp="1"/>
          </p:cNvSpPr>
          <p:nvPr>
            <p:ph idx="1"/>
          </p:nvPr>
        </p:nvSpPr>
        <p:spPr>
          <a:xfrm>
            <a:off x="628650" y="2217111"/>
            <a:ext cx="7886699" cy="3421689"/>
          </a:xfrm>
        </p:spPr>
        <p:txBody>
          <a:bodyPr rtlCol="0">
            <a:normAutofit/>
          </a:bodyPr>
          <a:lstStyle/>
          <a:p>
            <a:pPr marL="342900" indent="-342900" rtl="0">
              <a:spcBef>
                <a:spcPts val="600"/>
              </a:spcBef>
            </a:pPr>
            <a:r>
              <a:rPr lang="fr" sz="2400" dirty="0">
                <a:cs typeface="Avenir Next Condensed Demi Bold"/>
              </a:rPr>
              <a:t>santé maternelle (prénatale et postnatale)</a:t>
            </a:r>
          </a:p>
          <a:p>
            <a:pPr marL="342900" indent="-342900" rtl="0">
              <a:spcBef>
                <a:spcPts val="600"/>
              </a:spcBef>
            </a:pPr>
            <a:r>
              <a:rPr lang="fr" sz="2400" dirty="0"/>
              <a:t>services de planification familiale</a:t>
            </a:r>
          </a:p>
          <a:p>
            <a:pPr marL="342900" indent="-342900" rtl="0">
              <a:spcBef>
                <a:spcPts val="600"/>
              </a:spcBef>
            </a:pPr>
            <a:r>
              <a:rPr lang="fr" sz="2400" dirty="0"/>
              <a:t>soins post-avortement</a:t>
            </a:r>
          </a:p>
          <a:p>
            <a:pPr marL="342900" indent="-342900" rtl="0">
              <a:spcBef>
                <a:spcPts val="600"/>
              </a:spcBef>
            </a:pPr>
            <a:r>
              <a:rPr lang="fr" sz="2400" dirty="0"/>
              <a:t>traitement des IST ou du VIH</a:t>
            </a:r>
          </a:p>
          <a:p>
            <a:pPr marL="342900" indent="-342900" rtl="0">
              <a:spcBef>
                <a:spcPts val="600"/>
              </a:spcBef>
            </a:pPr>
            <a:r>
              <a:rPr lang="fr" sz="2400" dirty="0"/>
              <a:t>santé du nouveau-né et développement du petit enfant</a:t>
            </a:r>
          </a:p>
          <a:p>
            <a:pPr marL="342900" indent="-342900" rtl="0">
              <a:spcBef>
                <a:spcPts val="600"/>
              </a:spcBef>
            </a:pPr>
            <a:r>
              <a:rPr lang="fr" sz="2400" dirty="0"/>
              <a:t>santé de l’adolescent</a:t>
            </a:r>
          </a:p>
          <a:p>
            <a:pPr marL="342900" indent="-342900" rtl="0">
              <a:spcBef>
                <a:spcPts val="600"/>
              </a:spcBef>
            </a:pPr>
            <a:r>
              <a:rPr lang="fr" sz="2400" dirty="0"/>
              <a:t>santé mentale </a:t>
            </a:r>
          </a:p>
          <a:p>
            <a:pPr marL="342900" indent="-342900" rtl="0">
              <a:spcBef>
                <a:spcPts val="600"/>
              </a:spcBef>
            </a:pPr>
            <a:r>
              <a:rPr lang="fr" sz="2400" dirty="0"/>
              <a:t>abus de substances psychoactives</a:t>
            </a:r>
          </a:p>
        </p:txBody>
      </p:sp>
      <p:sp>
        <p:nvSpPr>
          <p:cNvPr id="3" name="Slide Number Placeholder 2"/>
          <p:cNvSpPr>
            <a:spLocks noGrp="1"/>
          </p:cNvSpPr>
          <p:nvPr>
            <p:ph type="sldNum" sz="quarter" idx="12"/>
          </p:nvPr>
        </p:nvSpPr>
        <p:spPr/>
        <p:txBody>
          <a:bodyPr rtlCol="0"/>
          <a:lstStyle/>
          <a:p>
            <a:pPr rtl="0"/>
            <a:fld id="{8D72BB41-3BEF-4C4A-9441-05BFB7371778}" type="slidenum">
              <a:rPr lang="en-GB" smtClean="0"/>
              <a:pPr rtl="0"/>
              <a:t>12</a:t>
            </a:fld>
            <a:endParaRPr lang="en-GB"/>
          </a:p>
        </p:txBody>
      </p:sp>
      <p:sp>
        <p:nvSpPr>
          <p:cNvPr id="2" name="Footer Placeholder 4">
            <a:extLst>
              <a:ext uri="{FF2B5EF4-FFF2-40B4-BE49-F238E27FC236}">
                <a16:creationId xmlns:a16="http://schemas.microsoft.com/office/drawing/2014/main" id="{3B247A9C-53CE-0C47-F35E-7A69305F3DCE}"/>
              </a:ext>
            </a:extLst>
          </p:cNvPr>
          <p:cNvSpPr>
            <a:spLocks noGrp="1"/>
          </p:cNvSpPr>
          <p:nvPr>
            <p:ph type="ftr" sz="quarter" idx="3"/>
          </p:nvPr>
        </p:nvSpPr>
        <p:spPr>
          <a:xfrm>
            <a:off x="1655111" y="6087512"/>
            <a:ext cx="6196801" cy="681037"/>
          </a:xfrm>
          <a:prstGeom prst="rect">
            <a:avLst/>
          </a:prstGeom>
        </p:spPr>
        <p:txBody>
          <a:bodyPr vert="horz" lIns="91440" tIns="45720" rIns="91440" bIns="45720" rtlCol="0" anchor="ctr"/>
          <a:lstStyle>
            <a:lvl1pPr algn="ctr">
              <a:defRPr sz="1100" b="1">
                <a:solidFill>
                  <a:srgbClr val="0366B3"/>
                </a:solidFill>
              </a:defRPr>
            </a:lvl1pPr>
          </a:lstStyle>
          <a:p>
            <a:r>
              <a:rPr lang="en-GB" dirty="0"/>
              <a:t>Prise </a:t>
            </a:r>
            <a:r>
              <a:rPr lang="en-GB" dirty="0" err="1"/>
              <a:t>en</a:t>
            </a:r>
            <a:r>
              <a:rPr lang="en-GB" dirty="0"/>
              <a:t> charge des femmes </a:t>
            </a:r>
            <a:r>
              <a:rPr lang="en-GB" dirty="0" err="1"/>
              <a:t>survivantes</a:t>
            </a:r>
            <a:r>
              <a:rPr lang="en-GB" dirty="0"/>
              <a:t> de violence :</a:t>
            </a:r>
          </a:p>
          <a:p>
            <a:r>
              <a:rPr lang="en-GB" dirty="0"/>
              <a:t>Programme de formation de </a:t>
            </a:r>
            <a:r>
              <a:rPr lang="en-GB" dirty="0" err="1"/>
              <a:t>l'OMS</a:t>
            </a:r>
            <a:r>
              <a:rPr lang="en-GB" dirty="0"/>
              <a:t> à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endParaRPr lang="en-GB" dirty="0"/>
          </a:p>
          <a:p>
            <a:r>
              <a:rPr lang="en-GB" dirty="0">
                <a:solidFill>
                  <a:srgbClr val="F57D22"/>
                </a:solidFill>
              </a:rPr>
              <a:t>Module 3. </a:t>
            </a:r>
            <a:r>
              <a:rPr lang="fr" dirty="0">
                <a:solidFill>
                  <a:srgbClr val="F57D22"/>
                </a:solidFill>
              </a:rPr>
              <a:t>Principes directeurs et aperçu de la réponse sanitaire à la violence faite aux femmes</a:t>
            </a:r>
          </a:p>
        </p:txBody>
      </p:sp>
    </p:spTree>
    <p:extLst>
      <p:ext uri="{BB962C8B-B14F-4D97-AF65-F5344CB8AC3E}">
        <p14:creationId xmlns:p14="http://schemas.microsoft.com/office/powerpoint/2010/main" val="3808392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rtl="0"/>
            <a:r>
              <a:rPr lang="fr" sz="3600" b="1" dirty="0">
                <a:solidFill>
                  <a:schemeClr val="accent2"/>
                </a:solidFill>
              </a:rPr>
              <a:t>Enquête clinique pour repérer les femmes </a:t>
            </a:r>
            <a:r>
              <a:rPr lang="fr" sz="3600" b="1" dirty="0">
                <a:solidFill>
                  <a:srgbClr val="0070C0"/>
                </a:solidFill>
              </a:rPr>
              <a:t>survivantes de </a:t>
            </a:r>
            <a:r>
              <a:rPr lang="fr" sz="3600" dirty="0">
                <a:solidFill>
                  <a:srgbClr val="0070C0"/>
                </a:solidFill>
              </a:rPr>
              <a:t>violence</a:t>
            </a:r>
            <a:r>
              <a:rPr lang="fr" sz="3600" b="1" dirty="0">
                <a:solidFill>
                  <a:srgbClr val="0070C0"/>
                </a:solidFill>
              </a:rPr>
              <a:t> exercée par un partenaire intime</a:t>
            </a:r>
            <a:endParaRPr lang="en-GB" sz="3600" b="1" dirty="0">
              <a:solidFill>
                <a:srgbClr val="0070C0"/>
              </a:solidFill>
            </a:endParaRPr>
          </a:p>
        </p:txBody>
      </p:sp>
      <p:sp>
        <p:nvSpPr>
          <p:cNvPr id="3" name="Subtitle 2"/>
          <p:cNvSpPr>
            <a:spLocks noGrp="1"/>
          </p:cNvSpPr>
          <p:nvPr>
            <p:ph idx="1"/>
          </p:nvPr>
        </p:nvSpPr>
        <p:spPr>
          <a:xfrm>
            <a:off x="476251" y="2247267"/>
            <a:ext cx="8149589" cy="3249294"/>
          </a:xfrm>
        </p:spPr>
        <p:txBody>
          <a:bodyPr lIns="90000" rtlCol="0">
            <a:noAutofit/>
          </a:bodyPr>
          <a:lstStyle/>
          <a:p>
            <a:pPr algn="l" rtl="0">
              <a:spcBef>
                <a:spcPts val="600"/>
              </a:spcBef>
              <a:spcAft>
                <a:spcPts val="600"/>
              </a:spcAft>
            </a:pPr>
            <a:r>
              <a:rPr lang="fr" sz="2400" b="1" dirty="0">
                <a:solidFill>
                  <a:schemeClr val="tx1"/>
                </a:solidFill>
                <a:cs typeface="Avenir Next Condensed Regular"/>
              </a:rPr>
              <a:t>REMARQUE :</a:t>
            </a:r>
            <a:r>
              <a:rPr lang="fr" sz="2400" dirty="0">
                <a:solidFill>
                  <a:schemeClr val="tx1"/>
                </a:solidFill>
                <a:cs typeface="Avenir Next Condensed Regular"/>
              </a:rPr>
              <a:t> </a:t>
            </a:r>
            <a:r>
              <a:rPr lang="fr" sz="2400" dirty="0">
                <a:solidFill>
                  <a:schemeClr val="tx1"/>
                </a:solidFill>
                <a:cs typeface="Avenir Next Condensed Demi Bold"/>
              </a:rPr>
              <a:t>Le dépistage universel N’EST PAS recommandé.</a:t>
            </a:r>
            <a:endParaRPr lang="en-US" sz="2400" dirty="0">
              <a:solidFill>
                <a:schemeClr val="tx1"/>
              </a:solidFill>
            </a:endParaRPr>
          </a:p>
          <a:p>
            <a:pPr algn="l" rtl="0">
              <a:spcBef>
                <a:spcPts val="600"/>
              </a:spcBef>
              <a:spcAft>
                <a:spcPts val="600"/>
              </a:spcAft>
            </a:pPr>
            <a:r>
              <a:rPr lang="fr" sz="2400" dirty="0">
                <a:solidFill>
                  <a:schemeClr val="tx1"/>
                </a:solidFill>
              </a:rPr>
              <a:t>Par contre, discuter de la violence si la femme aborde la question ou si les signes et symptômes qu’elle présente permettent de suggérer de la violence.</a:t>
            </a:r>
          </a:p>
          <a:p>
            <a:pPr algn="l" rtl="0">
              <a:spcBef>
                <a:spcPts val="600"/>
              </a:spcBef>
            </a:pPr>
            <a:r>
              <a:rPr lang="fr" sz="2400" b="1" dirty="0">
                <a:solidFill>
                  <a:schemeClr val="tx1"/>
                </a:solidFill>
              </a:rPr>
              <a:t>Poser des questions sur la violence :</a:t>
            </a:r>
          </a:p>
          <a:p>
            <a:pPr marL="800100" lvl="1" indent="-342900">
              <a:spcBef>
                <a:spcPts val="600"/>
              </a:spcBef>
              <a:buFont typeface="Arial"/>
              <a:buChar char="•"/>
            </a:pPr>
            <a:r>
              <a:rPr lang="fr" sz="2200" dirty="0">
                <a:solidFill>
                  <a:schemeClr val="tx1"/>
                </a:solidFill>
              </a:rPr>
              <a:t>Ne poser de questions que lorsque la femme est seule.</a:t>
            </a:r>
          </a:p>
          <a:p>
            <a:pPr marL="800100" lvl="1" indent="-342900">
              <a:spcBef>
                <a:spcPts val="600"/>
              </a:spcBef>
              <a:buFont typeface="Arial"/>
              <a:buChar char="•"/>
            </a:pPr>
            <a:r>
              <a:rPr lang="fr" sz="2200" dirty="0">
                <a:solidFill>
                  <a:schemeClr val="tx1"/>
                </a:solidFill>
              </a:rPr>
              <a:t>Ne pas porter de jugement.</a:t>
            </a:r>
          </a:p>
          <a:p>
            <a:pPr marL="800100" lvl="1" indent="-342900">
              <a:spcBef>
                <a:spcPts val="600"/>
              </a:spcBef>
              <a:buFont typeface="Arial"/>
              <a:buChar char="•"/>
            </a:pPr>
            <a:r>
              <a:rPr lang="fr" sz="2200" dirty="0">
                <a:solidFill>
                  <a:schemeClr val="tx1"/>
                </a:solidFill>
              </a:rPr>
              <a:t>Utiliser un langage approprié.</a:t>
            </a:r>
          </a:p>
          <a:p>
            <a:pPr algn="l" rtl="0">
              <a:spcBef>
                <a:spcPts val="600"/>
              </a:spcBef>
              <a:spcAft>
                <a:spcPts val="600"/>
              </a:spcAft>
            </a:pPr>
            <a:endParaRPr lang="en-GB" dirty="0">
              <a:solidFill>
                <a:schemeClr val="tx1"/>
              </a:solidFill>
            </a:endParaRPr>
          </a:p>
        </p:txBody>
      </p:sp>
      <p:sp>
        <p:nvSpPr>
          <p:cNvPr id="4" name="Slide Number Placeholder 3"/>
          <p:cNvSpPr>
            <a:spLocks noGrp="1"/>
          </p:cNvSpPr>
          <p:nvPr>
            <p:ph type="sldNum" sz="quarter" idx="12"/>
          </p:nvPr>
        </p:nvSpPr>
        <p:spPr/>
        <p:txBody>
          <a:bodyPr rtlCol="0"/>
          <a:lstStyle/>
          <a:p>
            <a:pPr rtl="0"/>
            <a:fld id="{8D72BB41-3BEF-4C4A-9441-05BFB7371778}" type="slidenum">
              <a:rPr lang="en-GB" smtClean="0"/>
              <a:pPr rtl="0"/>
              <a:t>13</a:t>
            </a:fld>
            <a:endParaRPr lang="en-GB"/>
          </a:p>
        </p:txBody>
      </p:sp>
      <p:sp>
        <p:nvSpPr>
          <p:cNvPr id="5" name="Footer Placeholder 4">
            <a:extLst>
              <a:ext uri="{FF2B5EF4-FFF2-40B4-BE49-F238E27FC236}">
                <a16:creationId xmlns:a16="http://schemas.microsoft.com/office/drawing/2014/main" id="{C4809EC3-CDF7-9368-E03C-06D547CE9D37}"/>
              </a:ext>
            </a:extLst>
          </p:cNvPr>
          <p:cNvSpPr>
            <a:spLocks noGrp="1"/>
          </p:cNvSpPr>
          <p:nvPr>
            <p:ph type="ftr" sz="quarter" idx="3"/>
          </p:nvPr>
        </p:nvSpPr>
        <p:spPr>
          <a:xfrm>
            <a:off x="1655111" y="6087512"/>
            <a:ext cx="6196801" cy="681037"/>
          </a:xfrm>
          <a:prstGeom prst="rect">
            <a:avLst/>
          </a:prstGeom>
        </p:spPr>
        <p:txBody>
          <a:bodyPr vert="horz" lIns="91440" tIns="45720" rIns="91440" bIns="45720" rtlCol="0" anchor="ctr"/>
          <a:lstStyle>
            <a:lvl1pPr algn="ctr">
              <a:defRPr sz="1100" b="1">
                <a:solidFill>
                  <a:srgbClr val="0366B3"/>
                </a:solidFill>
              </a:defRPr>
            </a:lvl1pPr>
          </a:lstStyle>
          <a:p>
            <a:r>
              <a:rPr lang="en-GB" dirty="0"/>
              <a:t>Prise </a:t>
            </a:r>
            <a:r>
              <a:rPr lang="en-GB" dirty="0" err="1"/>
              <a:t>en</a:t>
            </a:r>
            <a:r>
              <a:rPr lang="en-GB" dirty="0"/>
              <a:t> charge des femmes </a:t>
            </a:r>
            <a:r>
              <a:rPr lang="en-GB" dirty="0" err="1"/>
              <a:t>survivantes</a:t>
            </a:r>
            <a:r>
              <a:rPr lang="en-GB" dirty="0"/>
              <a:t> de violence :</a:t>
            </a:r>
          </a:p>
          <a:p>
            <a:r>
              <a:rPr lang="en-GB" dirty="0"/>
              <a:t>Programme de formation de </a:t>
            </a:r>
            <a:r>
              <a:rPr lang="en-GB" dirty="0" err="1"/>
              <a:t>l'OMS</a:t>
            </a:r>
            <a:r>
              <a:rPr lang="en-GB" dirty="0"/>
              <a:t> à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endParaRPr lang="en-GB" dirty="0"/>
          </a:p>
          <a:p>
            <a:r>
              <a:rPr lang="en-GB" dirty="0">
                <a:solidFill>
                  <a:srgbClr val="F57D22"/>
                </a:solidFill>
              </a:rPr>
              <a:t>Module 3. </a:t>
            </a:r>
            <a:r>
              <a:rPr lang="fr" dirty="0">
                <a:solidFill>
                  <a:srgbClr val="F57D22"/>
                </a:solidFill>
              </a:rPr>
              <a:t>Principes directeurs et aperçu de la réponse sanitaire à la violence faite aux femmes</a:t>
            </a:r>
          </a:p>
        </p:txBody>
      </p:sp>
    </p:spTree>
    <p:extLst>
      <p:ext uri="{BB962C8B-B14F-4D97-AF65-F5344CB8AC3E}">
        <p14:creationId xmlns:p14="http://schemas.microsoft.com/office/powerpoint/2010/main" val="2286936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234" y="1424046"/>
            <a:ext cx="4287765" cy="4545278"/>
          </a:xfrm>
          <a:prstGeom prst="rect">
            <a:avLst/>
          </a:prstGeom>
        </p:spPr>
      </p:pic>
      <p:sp>
        <p:nvSpPr>
          <p:cNvPr id="2" name="Title 1">
            <a:extLst>
              <a:ext uri="{FF2B5EF4-FFF2-40B4-BE49-F238E27FC236}">
                <a16:creationId xmlns:a16="http://schemas.microsoft.com/office/drawing/2014/main" id="{6DBFA5BA-FEA9-3A4C-950E-7B1AD6EBA55A}"/>
              </a:ext>
            </a:extLst>
          </p:cNvPr>
          <p:cNvSpPr>
            <a:spLocks noGrp="1"/>
          </p:cNvSpPr>
          <p:nvPr>
            <p:ph type="title"/>
          </p:nvPr>
        </p:nvSpPr>
        <p:spPr>
          <a:xfrm>
            <a:off x="628650" y="239341"/>
            <a:ext cx="7886700" cy="1325563"/>
          </a:xfrm>
        </p:spPr>
        <p:txBody>
          <a:bodyPr rtlCol="0">
            <a:normAutofit/>
          </a:bodyPr>
          <a:lstStyle/>
          <a:p>
            <a:r>
              <a:rPr lang="fr" dirty="0"/>
              <a:t>Soutien de première ligne </a:t>
            </a:r>
            <a:endParaRPr lang="fr" dirty="0">
              <a:ea typeface="Calibri"/>
              <a:cs typeface="Calibri"/>
            </a:endParaRPr>
          </a:p>
        </p:txBody>
      </p:sp>
      <p:sp>
        <p:nvSpPr>
          <p:cNvPr id="6" name="Slide Number Placeholder 5"/>
          <p:cNvSpPr>
            <a:spLocks noGrp="1"/>
          </p:cNvSpPr>
          <p:nvPr>
            <p:ph type="sldNum" sz="quarter" idx="12"/>
          </p:nvPr>
        </p:nvSpPr>
        <p:spPr/>
        <p:txBody>
          <a:bodyPr rtlCol="0"/>
          <a:lstStyle/>
          <a:p>
            <a:pPr rtl="0"/>
            <a:fld id="{8D72BB41-3BEF-4C4A-9441-05BFB7371778}" type="slidenum">
              <a:rPr lang="en-GB" smtClean="0"/>
              <a:pPr rtl="0"/>
              <a:t>14</a:t>
            </a:fld>
            <a:endParaRPr lang="en-GB" dirty="0"/>
          </a:p>
        </p:txBody>
      </p:sp>
      <p:graphicFrame>
        <p:nvGraphicFramePr>
          <p:cNvPr id="8" name="Table 7">
            <a:extLst>
              <a:ext uri="{FF2B5EF4-FFF2-40B4-BE49-F238E27FC236}">
                <a16:creationId xmlns:a16="http://schemas.microsoft.com/office/drawing/2014/main" id="{A8CA9DCA-5413-DE40-B342-8D9A6A0DAB6B}"/>
              </a:ext>
            </a:extLst>
          </p:cNvPr>
          <p:cNvGraphicFramePr>
            <a:graphicFrameLocks noGrp="1"/>
          </p:cNvGraphicFramePr>
          <p:nvPr>
            <p:extLst>
              <p:ext uri="{D42A27DB-BD31-4B8C-83A1-F6EECF244321}">
                <p14:modId xmlns:p14="http://schemas.microsoft.com/office/powerpoint/2010/main" val="1465759929"/>
              </p:ext>
            </p:extLst>
          </p:nvPr>
        </p:nvGraphicFramePr>
        <p:xfrm>
          <a:off x="4572000" y="1923949"/>
          <a:ext cx="4572000" cy="3535680"/>
        </p:xfrm>
        <a:graphic>
          <a:graphicData uri="http://schemas.openxmlformats.org/drawingml/2006/table">
            <a:tbl>
              <a:tblPr firstRow="1" bandRow="1">
                <a:tableStyleId>{5C22544A-7EE6-4342-B048-85BDC9FD1C3A}</a:tableStyleId>
              </a:tblPr>
              <a:tblGrid>
                <a:gridCol w="782321">
                  <a:extLst>
                    <a:ext uri="{9D8B030D-6E8A-4147-A177-3AD203B41FA5}">
                      <a16:colId xmlns:a16="http://schemas.microsoft.com/office/drawing/2014/main" val="4268808715"/>
                    </a:ext>
                  </a:extLst>
                </a:gridCol>
                <a:gridCol w="1341842">
                  <a:extLst>
                    <a:ext uri="{9D8B030D-6E8A-4147-A177-3AD203B41FA5}">
                      <a16:colId xmlns:a16="http://schemas.microsoft.com/office/drawing/2014/main" val="3565715972"/>
                    </a:ext>
                  </a:extLst>
                </a:gridCol>
                <a:gridCol w="2447837">
                  <a:extLst>
                    <a:ext uri="{9D8B030D-6E8A-4147-A177-3AD203B41FA5}">
                      <a16:colId xmlns:a16="http://schemas.microsoft.com/office/drawing/2014/main" val="2382139546"/>
                    </a:ext>
                  </a:extLst>
                </a:gridCol>
              </a:tblGrid>
              <a:tr h="370840">
                <a:tc gridSpan="3">
                  <a:txBody>
                    <a:bodyPr/>
                    <a:lstStyle/>
                    <a:p>
                      <a:pPr algn="ctr" rtl="0"/>
                      <a:r>
                        <a:rPr lang="fr" sz="2800" b="1" dirty="0">
                          <a:solidFill>
                            <a:schemeClr val="tx1"/>
                          </a:solidFill>
                        </a:rPr>
                        <a:t>Apprenez à écouter avec</a:t>
                      </a:r>
                    </a:p>
                  </a:txBody>
                  <a:tcPr marL="10800" marR="9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rtl="0"/>
                      <a:endParaRPr lang="en-US"/>
                    </a:p>
                  </a:txBody>
                  <a:tcPr/>
                </a:tc>
                <a:tc hMerge="1">
                  <a:txBody>
                    <a:bodyPr/>
                    <a:lstStyle/>
                    <a:p>
                      <a:pPr rtl="0"/>
                      <a:endParaRPr lang="en-US" dirty="0">
                        <a:solidFill>
                          <a:schemeClr val="tx1"/>
                        </a:solidFill>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198776722"/>
                  </a:ext>
                </a:extLst>
              </a:tr>
              <a:tr h="370840">
                <a:tc>
                  <a:txBody>
                    <a:bodyPr/>
                    <a:lstStyle/>
                    <a:p>
                      <a:pPr rtl="0"/>
                      <a:r>
                        <a:rPr lang="fr" sz="6000" b="0" i="0" kern="1200" dirty="0">
                          <a:solidFill>
                            <a:schemeClr val="accent2"/>
                          </a:solidFill>
                          <a:effectLst/>
                          <a:latin typeface="Webdings" pitchFamily="2" charset="2"/>
                          <a:ea typeface="+mn-ea"/>
                          <a:cs typeface="+mn-cs"/>
                        </a:rPr>
                        <a:t>N</a:t>
                      </a:r>
                      <a:endParaRPr lang="en-US" sz="6000" dirty="0">
                        <a:solidFill>
                          <a:schemeClr val="accent2"/>
                        </a:solidFill>
                        <a:latin typeface="Webdings" pitchFamily="2" charset="2"/>
                      </a:endParaRPr>
                    </a:p>
                  </a:txBody>
                  <a:tcPr marL="10800" marR="9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GB" sz="2000" b="1" dirty="0">
                          <a:solidFill>
                            <a:schemeClr val="tx1"/>
                          </a:solidFill>
                        </a:rPr>
                        <a:t>v</a:t>
                      </a:r>
                      <a:r>
                        <a:rPr lang="fr" sz="2000" b="1" dirty="0">
                          <a:solidFill>
                            <a:schemeClr val="tx1"/>
                          </a:solidFill>
                        </a:rPr>
                        <a:t>os yeux</a:t>
                      </a:r>
                      <a:endParaRPr lang="en-US" sz="2000" dirty="0">
                        <a:solidFill>
                          <a:schemeClr val="tx1"/>
                        </a:solidFill>
                      </a:endParaRPr>
                    </a:p>
                  </a:txBody>
                  <a:tcPr marL="10800" marR="9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fr" sz="1600" dirty="0">
                          <a:solidFill>
                            <a:schemeClr val="tx1"/>
                          </a:solidFill>
                        </a:rPr>
                        <a:t>en lui accordant toute votre attention</a:t>
                      </a:r>
                    </a:p>
                  </a:txBody>
                  <a:tcPr marL="10800" marR="9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4852837"/>
                  </a:ext>
                </a:extLst>
              </a:tr>
              <a:tr h="370840">
                <a:tc>
                  <a:txBody>
                    <a:bodyPr/>
                    <a:lstStyle/>
                    <a:p>
                      <a:pPr rtl="0"/>
                      <a:r>
                        <a:rPr lang="fr" sz="6000" b="1" dirty="0">
                          <a:solidFill>
                            <a:schemeClr val="accent5">
                              <a:lumMod val="75000"/>
                            </a:schemeClr>
                          </a:solidFill>
                          <a:effectLst/>
                          <a:latin typeface="Webdings" pitchFamily="2" charset="2"/>
                        </a:rPr>
                        <a:t>O</a:t>
                      </a:r>
                      <a:endParaRPr lang="de-CH" sz="6000" b="1" dirty="0">
                        <a:solidFill>
                          <a:schemeClr val="accent5">
                            <a:lumMod val="75000"/>
                          </a:schemeClr>
                        </a:solidFill>
                        <a:effectLst/>
                      </a:endParaRPr>
                    </a:p>
                  </a:txBody>
                  <a:tcPr marL="10800" marR="9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v</a:t>
                      </a:r>
                      <a:r>
                        <a:rPr lang="fr" sz="2000" b="1" dirty="0">
                          <a:solidFill>
                            <a:schemeClr val="tx1"/>
                          </a:solidFill>
                        </a:rPr>
                        <a:t>os oreilles</a:t>
                      </a:r>
                      <a:endParaRPr lang="en-US" sz="2000" dirty="0">
                        <a:solidFill>
                          <a:schemeClr val="tx1"/>
                        </a:solidFill>
                      </a:endParaRPr>
                    </a:p>
                  </a:txBody>
                  <a:tcPr marL="10800" marR="9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600" dirty="0"/>
                        <a:t>en écoutant véritablement ses préoccupations</a:t>
                      </a:r>
                    </a:p>
                  </a:txBody>
                  <a:tcPr marL="10800" marR="9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0373870"/>
                  </a:ext>
                </a:extLst>
              </a:tr>
              <a:tr h="370840">
                <a:tc>
                  <a:txBody>
                    <a:bodyPr/>
                    <a:lstStyle/>
                    <a:p>
                      <a:pPr rtl="0"/>
                      <a:r>
                        <a:rPr lang="fr" sz="6000" b="0" i="0" kern="1200" dirty="0">
                          <a:solidFill>
                            <a:srgbClr val="C00000"/>
                          </a:solidFill>
                          <a:effectLst/>
                          <a:latin typeface="Webdings" pitchFamily="2" charset="2"/>
                          <a:ea typeface="+mn-ea"/>
                          <a:cs typeface="+mn-cs"/>
                        </a:rPr>
                        <a:t>Y</a:t>
                      </a:r>
                      <a:endParaRPr lang="en-US" sz="6000" dirty="0">
                        <a:solidFill>
                          <a:srgbClr val="C00000"/>
                        </a:solidFill>
                        <a:latin typeface="Webdings" pitchFamily="2" charset="2"/>
                      </a:endParaRPr>
                    </a:p>
                  </a:txBody>
                  <a:tcPr marL="10800" marR="9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2000" b="1" dirty="0">
                          <a:solidFill>
                            <a:schemeClr val="tx1"/>
                          </a:solidFill>
                        </a:rPr>
                        <a:t>votre cœur</a:t>
                      </a:r>
                      <a:endParaRPr lang="en-US" sz="2000" dirty="0">
                        <a:solidFill>
                          <a:schemeClr val="tx1"/>
                        </a:solidFill>
                      </a:endParaRPr>
                    </a:p>
                  </a:txBody>
                  <a:tcPr marL="10800" marR="9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600" dirty="0"/>
                        <a:t>avec attention et respect</a:t>
                      </a:r>
                    </a:p>
                  </a:txBody>
                  <a:tcPr marL="10800" marR="9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4688941"/>
                  </a:ext>
                </a:extLst>
              </a:tr>
            </a:tbl>
          </a:graphicData>
        </a:graphic>
      </p:graphicFrame>
      <p:sp>
        <p:nvSpPr>
          <p:cNvPr id="3" name="Footer Placeholder 4">
            <a:extLst>
              <a:ext uri="{FF2B5EF4-FFF2-40B4-BE49-F238E27FC236}">
                <a16:creationId xmlns:a16="http://schemas.microsoft.com/office/drawing/2014/main" id="{9FA4549C-285D-F308-2FEB-C94E447BCAF8}"/>
              </a:ext>
            </a:extLst>
          </p:cNvPr>
          <p:cNvSpPr>
            <a:spLocks noGrp="1"/>
          </p:cNvSpPr>
          <p:nvPr>
            <p:ph type="ftr" sz="quarter" idx="3"/>
          </p:nvPr>
        </p:nvSpPr>
        <p:spPr>
          <a:xfrm>
            <a:off x="1655111" y="6087512"/>
            <a:ext cx="6196801" cy="681037"/>
          </a:xfrm>
          <a:prstGeom prst="rect">
            <a:avLst/>
          </a:prstGeom>
        </p:spPr>
        <p:txBody>
          <a:bodyPr vert="horz" lIns="91440" tIns="45720" rIns="91440" bIns="45720" rtlCol="0" anchor="ctr"/>
          <a:lstStyle>
            <a:lvl1pPr algn="ctr">
              <a:defRPr sz="1100" b="1">
                <a:solidFill>
                  <a:srgbClr val="0366B3"/>
                </a:solidFill>
              </a:defRPr>
            </a:lvl1pPr>
          </a:lstStyle>
          <a:p>
            <a:r>
              <a:rPr lang="en-GB" dirty="0"/>
              <a:t>Prise </a:t>
            </a:r>
            <a:r>
              <a:rPr lang="en-GB" dirty="0" err="1"/>
              <a:t>en</a:t>
            </a:r>
            <a:r>
              <a:rPr lang="en-GB" dirty="0"/>
              <a:t> charge des femmes </a:t>
            </a:r>
            <a:r>
              <a:rPr lang="en-GB" dirty="0" err="1"/>
              <a:t>survivantes</a:t>
            </a:r>
            <a:r>
              <a:rPr lang="en-GB" dirty="0"/>
              <a:t> de violence :</a:t>
            </a:r>
          </a:p>
          <a:p>
            <a:r>
              <a:rPr lang="en-GB" dirty="0"/>
              <a:t>Programme de formation de </a:t>
            </a:r>
            <a:r>
              <a:rPr lang="en-GB" dirty="0" err="1"/>
              <a:t>l'OMS</a:t>
            </a:r>
            <a:r>
              <a:rPr lang="en-GB" dirty="0"/>
              <a:t> à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endParaRPr lang="en-GB" dirty="0"/>
          </a:p>
          <a:p>
            <a:r>
              <a:rPr lang="en-GB" dirty="0">
                <a:solidFill>
                  <a:srgbClr val="F57D22"/>
                </a:solidFill>
              </a:rPr>
              <a:t>Module 3. </a:t>
            </a:r>
            <a:r>
              <a:rPr lang="fr" dirty="0">
                <a:solidFill>
                  <a:srgbClr val="F57D22"/>
                </a:solidFill>
              </a:rPr>
              <a:t>Principes directeurs et aperçu de la réponse sanitaire à la violence faite aux femmes</a:t>
            </a:r>
          </a:p>
        </p:txBody>
      </p:sp>
      <p:sp>
        <p:nvSpPr>
          <p:cNvPr id="4" name="TextBox 3">
            <a:extLst>
              <a:ext uri="{FF2B5EF4-FFF2-40B4-BE49-F238E27FC236}">
                <a16:creationId xmlns:a16="http://schemas.microsoft.com/office/drawing/2014/main" id="{95938876-87C5-1E2B-F17D-F530DE2043DE}"/>
              </a:ext>
            </a:extLst>
          </p:cNvPr>
          <p:cNvSpPr txBox="1"/>
          <p:nvPr/>
        </p:nvSpPr>
        <p:spPr>
          <a:xfrm>
            <a:off x="2207172" y="2228194"/>
            <a:ext cx="388883" cy="3016210"/>
          </a:xfrm>
          <a:prstGeom prst="rect">
            <a:avLst/>
          </a:prstGeom>
          <a:solidFill>
            <a:srgbClr val="F18B4F"/>
          </a:solidFill>
        </p:spPr>
        <p:txBody>
          <a:bodyPr wrap="square" rtlCol="0">
            <a:spAutoFit/>
          </a:bodyPr>
          <a:lstStyle/>
          <a:p>
            <a:pPr algn="ctr"/>
            <a:r>
              <a:rPr lang="en-GB" sz="3800" dirty="0">
                <a:solidFill>
                  <a:srgbClr val="FFFFFF"/>
                </a:solidFill>
                <a:effectLst/>
                <a:latin typeface="Segoe UI" panose="020B0502040204020203" pitchFamily="34" charset="0"/>
              </a:rPr>
              <a:t>V</a:t>
            </a:r>
          </a:p>
          <a:p>
            <a:pPr algn="ctr"/>
            <a:r>
              <a:rPr lang="en-GB" sz="3800" dirty="0">
                <a:solidFill>
                  <a:srgbClr val="FFFFFF"/>
                </a:solidFill>
                <a:effectLst/>
                <a:latin typeface="Segoe UI" panose="020B0502040204020203" pitchFamily="34" charset="0"/>
              </a:rPr>
              <a:t>I</a:t>
            </a:r>
          </a:p>
          <a:p>
            <a:pPr algn="ctr"/>
            <a:r>
              <a:rPr lang="en-GB" sz="3800" dirty="0">
                <a:solidFill>
                  <a:srgbClr val="FFFFFF"/>
                </a:solidFill>
                <a:effectLst/>
                <a:latin typeface="Segoe UI" panose="020B0502040204020203" pitchFamily="34" charset="0"/>
              </a:rPr>
              <a:t>V</a:t>
            </a:r>
          </a:p>
          <a:p>
            <a:pPr algn="ctr"/>
            <a:r>
              <a:rPr lang="en-GB" sz="3800" dirty="0">
                <a:solidFill>
                  <a:srgbClr val="FFFFFF"/>
                </a:solidFill>
                <a:effectLst/>
                <a:latin typeface="Segoe UI" panose="020B0502040204020203" pitchFamily="34" charset="0"/>
              </a:rPr>
              <a:t>R</a:t>
            </a:r>
          </a:p>
          <a:p>
            <a:pPr algn="ctr"/>
            <a:r>
              <a:rPr lang="en-GB" sz="3800" dirty="0">
                <a:solidFill>
                  <a:srgbClr val="FFFFFF"/>
                </a:solidFill>
                <a:effectLst/>
                <a:latin typeface="Segoe UI" panose="020B0502040204020203" pitchFamily="34" charset="0"/>
              </a:rPr>
              <a:t>E</a:t>
            </a:r>
            <a:endParaRPr lang="en-GB" sz="3800" dirty="0">
              <a:solidFill>
                <a:srgbClr val="FFFFFF"/>
              </a:solidFill>
            </a:endParaRPr>
          </a:p>
        </p:txBody>
      </p:sp>
      <p:sp>
        <p:nvSpPr>
          <p:cNvPr id="7" name="TextBox 6">
            <a:extLst>
              <a:ext uri="{FF2B5EF4-FFF2-40B4-BE49-F238E27FC236}">
                <a16:creationId xmlns:a16="http://schemas.microsoft.com/office/drawing/2014/main" id="{41CFDB82-3D08-CA9B-FDE9-29053A154C1A}"/>
              </a:ext>
            </a:extLst>
          </p:cNvPr>
          <p:cNvSpPr txBox="1"/>
          <p:nvPr/>
        </p:nvSpPr>
        <p:spPr>
          <a:xfrm>
            <a:off x="2564523" y="2345359"/>
            <a:ext cx="1471449" cy="477823"/>
          </a:xfrm>
          <a:prstGeom prst="rect">
            <a:avLst/>
          </a:prstGeom>
          <a:solidFill>
            <a:srgbClr val="F28C4C"/>
          </a:solidFill>
        </p:spPr>
        <p:txBody>
          <a:bodyPr wrap="square" rtlCol="0">
            <a:spAutoFit/>
          </a:bodyPr>
          <a:lstStyle/>
          <a:p>
            <a:pPr>
              <a:lnSpc>
                <a:spcPts val="1000"/>
              </a:lnSpc>
            </a:pPr>
            <a:r>
              <a:rPr lang="fr-FR" sz="1000" spc="-70" dirty="0">
                <a:solidFill>
                  <a:srgbClr val="FFFFFF"/>
                </a:solidFill>
                <a:effectLst/>
                <a:latin typeface="Segoe UI" panose="020B0502040204020203" pitchFamily="34" charset="0"/>
              </a:rPr>
              <a:t>Vraiment écouter avec empathie et sans jugement.</a:t>
            </a:r>
            <a:endParaRPr lang="en-GB" sz="1000" spc="-70" dirty="0">
              <a:solidFill>
                <a:srgbClr val="FFFFFF"/>
              </a:solidFill>
            </a:endParaRPr>
          </a:p>
        </p:txBody>
      </p:sp>
      <p:sp>
        <p:nvSpPr>
          <p:cNvPr id="9" name="TextBox 8">
            <a:extLst>
              <a:ext uri="{FF2B5EF4-FFF2-40B4-BE49-F238E27FC236}">
                <a16:creationId xmlns:a16="http://schemas.microsoft.com/office/drawing/2014/main" id="{61467C54-42DB-5230-084F-DC056F17DAAC}"/>
              </a:ext>
            </a:extLst>
          </p:cNvPr>
          <p:cNvSpPr txBox="1"/>
          <p:nvPr/>
        </p:nvSpPr>
        <p:spPr>
          <a:xfrm>
            <a:off x="2564522" y="3003407"/>
            <a:ext cx="1471449" cy="349583"/>
          </a:xfrm>
          <a:prstGeom prst="rect">
            <a:avLst/>
          </a:prstGeom>
          <a:solidFill>
            <a:srgbClr val="F28C4C"/>
          </a:solidFill>
        </p:spPr>
        <p:txBody>
          <a:bodyPr wrap="square" rtlCol="0">
            <a:spAutoFit/>
          </a:bodyPr>
          <a:lstStyle/>
          <a:p>
            <a:pPr>
              <a:lnSpc>
                <a:spcPts val="1000"/>
              </a:lnSpc>
            </a:pPr>
            <a:r>
              <a:rPr lang="fr-FR" sz="1000" spc="-70" dirty="0">
                <a:solidFill>
                  <a:srgbClr val="FFFFFF"/>
                </a:solidFill>
                <a:effectLst/>
                <a:latin typeface="Segoe UI" panose="020B0502040204020203" pitchFamily="34" charset="0"/>
              </a:rPr>
              <a:t>S'Informer de leurs besoins et préoccupations.</a:t>
            </a:r>
            <a:endParaRPr lang="en-GB" sz="1000" spc="-70" dirty="0">
              <a:solidFill>
                <a:srgbClr val="FFFFFF"/>
              </a:solidFill>
            </a:endParaRPr>
          </a:p>
        </p:txBody>
      </p:sp>
      <p:sp>
        <p:nvSpPr>
          <p:cNvPr id="10" name="TextBox 9">
            <a:extLst>
              <a:ext uri="{FF2B5EF4-FFF2-40B4-BE49-F238E27FC236}">
                <a16:creationId xmlns:a16="http://schemas.microsoft.com/office/drawing/2014/main" id="{CB56109C-A6C3-53E7-E855-56E0BCEBCBFD}"/>
              </a:ext>
            </a:extLst>
          </p:cNvPr>
          <p:cNvSpPr txBox="1"/>
          <p:nvPr/>
        </p:nvSpPr>
        <p:spPr>
          <a:xfrm>
            <a:off x="2564523" y="3460668"/>
            <a:ext cx="1471449" cy="553998"/>
          </a:xfrm>
          <a:prstGeom prst="rect">
            <a:avLst/>
          </a:prstGeom>
          <a:gradFill>
            <a:gsLst>
              <a:gs pos="47700">
                <a:srgbClr val="EC894C"/>
              </a:gs>
              <a:gs pos="0">
                <a:srgbClr val="EF8B4F"/>
              </a:gs>
              <a:gs pos="100000">
                <a:srgbClr val="E47E40"/>
              </a:gs>
            </a:gsLst>
            <a:lin ang="900000" scaled="0"/>
          </a:gradFill>
        </p:spPr>
        <p:txBody>
          <a:bodyPr wrap="square" rtlCol="0">
            <a:spAutoFit/>
          </a:bodyPr>
          <a:lstStyle/>
          <a:p>
            <a:r>
              <a:rPr lang="fr-FR" sz="1000" spc="-70" dirty="0">
                <a:solidFill>
                  <a:srgbClr val="FFFFFF"/>
                </a:solidFill>
                <a:effectLst/>
                <a:latin typeface="Segoe UI" panose="020B0502040204020203" pitchFamily="34" charset="0"/>
              </a:rPr>
              <a:t>Valider leurs expériences, leur montrer qu'on les croit et que l'on comprend.</a:t>
            </a:r>
            <a:endParaRPr lang="fr-FR" sz="1000" spc="-70" dirty="0">
              <a:solidFill>
                <a:srgbClr val="FFFFFF"/>
              </a:solidFill>
              <a:effectLst/>
              <a:latin typeface="Arial" panose="020B0604020202020204" pitchFamily="34" charset="0"/>
            </a:endParaRPr>
          </a:p>
        </p:txBody>
      </p:sp>
      <p:sp>
        <p:nvSpPr>
          <p:cNvPr id="11" name="TextBox 10">
            <a:extLst>
              <a:ext uri="{FF2B5EF4-FFF2-40B4-BE49-F238E27FC236}">
                <a16:creationId xmlns:a16="http://schemas.microsoft.com/office/drawing/2014/main" id="{B81B34A0-73D4-3267-BDC9-6D10CB123748}"/>
              </a:ext>
            </a:extLst>
          </p:cNvPr>
          <p:cNvSpPr txBox="1"/>
          <p:nvPr/>
        </p:nvSpPr>
        <p:spPr>
          <a:xfrm>
            <a:off x="2564521" y="4218587"/>
            <a:ext cx="1471449" cy="221343"/>
          </a:xfrm>
          <a:prstGeom prst="rect">
            <a:avLst/>
          </a:prstGeom>
          <a:gradFill>
            <a:gsLst>
              <a:gs pos="47700">
                <a:srgbClr val="EC894C"/>
              </a:gs>
              <a:gs pos="0">
                <a:srgbClr val="EF8B4F"/>
              </a:gs>
              <a:gs pos="100000">
                <a:srgbClr val="D97539"/>
              </a:gs>
            </a:gsLst>
            <a:lin ang="900000" scaled="0"/>
          </a:gradFill>
        </p:spPr>
        <p:txBody>
          <a:bodyPr wrap="square" rtlCol="0">
            <a:spAutoFit/>
          </a:bodyPr>
          <a:lstStyle/>
          <a:p>
            <a:pPr>
              <a:lnSpc>
                <a:spcPts val="1000"/>
              </a:lnSpc>
            </a:pPr>
            <a:r>
              <a:rPr lang="en-GB" sz="1000" spc="-70" dirty="0">
                <a:solidFill>
                  <a:srgbClr val="FFFFFF"/>
                </a:solidFill>
                <a:effectLst/>
                <a:latin typeface="Segoe UI" panose="020B0502040204020203" pitchFamily="34" charset="0"/>
              </a:rPr>
              <a:t>Renforcer leur sécurité et</a:t>
            </a:r>
            <a:endParaRPr lang="en-GB" sz="1000" spc="-70" dirty="0">
              <a:solidFill>
                <a:srgbClr val="FFFFFF"/>
              </a:solidFill>
            </a:endParaRPr>
          </a:p>
        </p:txBody>
      </p:sp>
      <p:sp>
        <p:nvSpPr>
          <p:cNvPr id="12" name="TextBox 11">
            <a:extLst>
              <a:ext uri="{FF2B5EF4-FFF2-40B4-BE49-F238E27FC236}">
                <a16:creationId xmlns:a16="http://schemas.microsoft.com/office/drawing/2014/main" id="{1F135283-193B-3020-676C-F8F0AF7FFA68}"/>
              </a:ext>
            </a:extLst>
          </p:cNvPr>
          <p:cNvSpPr txBox="1"/>
          <p:nvPr/>
        </p:nvSpPr>
        <p:spPr>
          <a:xfrm>
            <a:off x="2564520" y="4642411"/>
            <a:ext cx="1471449" cy="477054"/>
          </a:xfrm>
          <a:prstGeom prst="rect">
            <a:avLst/>
          </a:prstGeom>
          <a:gradFill>
            <a:gsLst>
              <a:gs pos="47700">
                <a:srgbClr val="EC894C"/>
              </a:gs>
              <a:gs pos="0">
                <a:srgbClr val="EF8B4F"/>
              </a:gs>
              <a:gs pos="100000">
                <a:srgbClr val="D26F32"/>
              </a:gs>
            </a:gsLst>
            <a:lin ang="900000" scaled="0"/>
          </a:gradFill>
        </p:spPr>
        <p:txBody>
          <a:bodyPr wrap="square" rtlCol="0">
            <a:spAutoFit/>
          </a:bodyPr>
          <a:lstStyle/>
          <a:p>
            <a:pPr>
              <a:lnSpc>
                <a:spcPts val="1000"/>
              </a:lnSpc>
            </a:pPr>
            <a:r>
              <a:rPr lang="fr-FR" sz="1000" spc="-70" dirty="0">
                <a:solidFill>
                  <a:srgbClr val="FFFFFF"/>
                </a:solidFill>
                <a:effectLst/>
                <a:latin typeface="Segoe UI" panose="020B0502040204020203" pitchFamily="34" charset="0"/>
              </a:rPr>
              <a:t>l'Entourage : les soutenir en leur recommandant des services additionnels.</a:t>
            </a:r>
            <a:endParaRPr lang="fr-FR" sz="1000" spc="-70" dirty="0">
              <a:solidFill>
                <a:srgbClr val="FFFFFF"/>
              </a:solidFill>
              <a:effectLst/>
              <a:latin typeface="Arial" panose="020B0604020202020204" pitchFamily="34" charset="0"/>
            </a:endParaRPr>
          </a:p>
        </p:txBody>
      </p:sp>
      <p:sp>
        <p:nvSpPr>
          <p:cNvPr id="13" name="TextBox 12">
            <a:extLst>
              <a:ext uri="{FF2B5EF4-FFF2-40B4-BE49-F238E27FC236}">
                <a16:creationId xmlns:a16="http://schemas.microsoft.com/office/drawing/2014/main" id="{98CCD9D4-A0D6-945A-8501-EBA9D7736974}"/>
              </a:ext>
            </a:extLst>
          </p:cNvPr>
          <p:cNvSpPr txBox="1"/>
          <p:nvPr/>
        </p:nvSpPr>
        <p:spPr>
          <a:xfrm>
            <a:off x="409903" y="1623280"/>
            <a:ext cx="3928899" cy="534185"/>
          </a:xfrm>
          <a:prstGeom prst="rect">
            <a:avLst/>
          </a:prstGeom>
          <a:gradFill flip="none" rotWithShape="1">
            <a:gsLst>
              <a:gs pos="98165">
                <a:srgbClr val="D67236"/>
              </a:gs>
              <a:gs pos="87156">
                <a:srgbClr val="EE8B4D"/>
              </a:gs>
              <a:gs pos="0">
                <a:srgbClr val="3A7D83"/>
              </a:gs>
              <a:gs pos="16000">
                <a:srgbClr val="59A2A8"/>
              </a:gs>
              <a:gs pos="33000">
                <a:srgbClr val="EE8B4D"/>
              </a:gs>
            </a:gsLst>
            <a:lin ang="2100000" scaled="0"/>
            <a:tileRect/>
          </a:gradFill>
        </p:spPr>
        <p:txBody>
          <a:bodyPr wrap="square" rtlCol="0">
            <a:spAutoFit/>
          </a:bodyPr>
          <a:lstStyle/>
          <a:p>
            <a:pPr>
              <a:lnSpc>
                <a:spcPts val="1800"/>
              </a:lnSpc>
            </a:pPr>
            <a:r>
              <a:rPr lang="fr-FR" sz="1300" b="1" spc="-70" dirty="0">
                <a:solidFill>
                  <a:srgbClr val="FFFFFF"/>
                </a:solidFill>
                <a:effectLst/>
                <a:latin typeface="Segoe UI" panose="020B0502040204020203" pitchFamily="34" charset="0"/>
              </a:rPr>
              <a:t>COMMENT LES PRESTATAIRES DE SANTÉ PEUVENT SOUTENIR LES FEMMES SURVIVANTES DE VIOLENCE</a:t>
            </a:r>
            <a:endParaRPr lang="fr-FR" sz="1300" b="1" spc="-70" dirty="0">
              <a:solidFill>
                <a:srgbClr val="FFFFFF"/>
              </a:solidFill>
              <a:effectLst/>
              <a:latin typeface="Arial" panose="020B0604020202020204" pitchFamily="34" charset="0"/>
            </a:endParaRPr>
          </a:p>
        </p:txBody>
      </p:sp>
      <p:sp>
        <p:nvSpPr>
          <p:cNvPr id="14" name="TextBox 13">
            <a:extLst>
              <a:ext uri="{FF2B5EF4-FFF2-40B4-BE49-F238E27FC236}">
                <a16:creationId xmlns:a16="http://schemas.microsoft.com/office/drawing/2014/main" id="{8590BB01-A78C-8E10-6279-8308DEC6935B}"/>
              </a:ext>
            </a:extLst>
          </p:cNvPr>
          <p:cNvSpPr txBox="1"/>
          <p:nvPr/>
        </p:nvSpPr>
        <p:spPr>
          <a:xfrm>
            <a:off x="504493" y="5194355"/>
            <a:ext cx="3836276" cy="292388"/>
          </a:xfrm>
          <a:prstGeom prst="rect">
            <a:avLst/>
          </a:prstGeom>
          <a:gradFill flip="none" rotWithShape="1">
            <a:gsLst>
              <a:gs pos="47700">
                <a:srgbClr val="EC894C"/>
              </a:gs>
              <a:gs pos="0">
                <a:srgbClr val="EF8B4F"/>
              </a:gs>
              <a:gs pos="100000">
                <a:srgbClr val="D26F32"/>
              </a:gs>
            </a:gsLst>
            <a:lin ang="900000" scaled="0"/>
            <a:tileRect/>
          </a:gradFill>
        </p:spPr>
        <p:txBody>
          <a:bodyPr wrap="square" rtlCol="0">
            <a:spAutoFit/>
          </a:bodyPr>
          <a:lstStyle/>
          <a:p>
            <a:pPr algn="ctr"/>
            <a:r>
              <a:rPr lang="fr-FR" sz="1300" spc="-60" dirty="0">
                <a:solidFill>
                  <a:srgbClr val="FFFFFF"/>
                </a:solidFill>
                <a:effectLst/>
                <a:latin typeface="Segoe UI" panose="020B0502040204020203" pitchFamily="34" charset="0"/>
              </a:rPr>
              <a:t>Ne pas faire de mal. Respecter les souhaits des femmes.</a:t>
            </a:r>
            <a:endParaRPr lang="en-GB" sz="1300" spc="-60" dirty="0">
              <a:solidFill>
                <a:srgbClr val="FFFFFF"/>
              </a:solidFill>
            </a:endParaRPr>
          </a:p>
        </p:txBody>
      </p:sp>
    </p:spTree>
    <p:extLst>
      <p:ext uri="{BB962C8B-B14F-4D97-AF65-F5344CB8AC3E}">
        <p14:creationId xmlns:p14="http://schemas.microsoft.com/office/powerpoint/2010/main" val="2085260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419135" y="351469"/>
            <a:ext cx="3933755" cy="3416320"/>
          </a:xfrm>
          <a:prstGeom prst="rect">
            <a:avLst/>
          </a:prstGeom>
        </p:spPr>
        <p:txBody>
          <a:bodyPr wrap="square" rtlCol="0">
            <a:spAutoFit/>
          </a:bodyPr>
          <a:lstStyle/>
          <a:p>
            <a:pPr rtl="0"/>
            <a:r>
              <a:rPr lang="fr" sz="3600" b="1" dirty="0">
                <a:solidFill>
                  <a:schemeClr val="accent2"/>
                </a:solidFill>
              </a:rPr>
              <a:t>Outil de travail :  Parcours de soins en cas de violence exercée par un partenaire intime</a:t>
            </a:r>
          </a:p>
          <a:p>
            <a:pPr rtl="0"/>
            <a:r>
              <a:rPr lang="fr" sz="3600" b="1" dirty="0">
                <a:solidFill>
                  <a:schemeClr val="accent2"/>
                </a:solidFill>
              </a:rPr>
              <a:t>(p. 38) </a:t>
            </a:r>
            <a:endParaRPr lang="en-GB" sz="3600" b="1" dirty="0">
              <a:solidFill>
                <a:schemeClr val="accent2"/>
              </a:solidFill>
            </a:endParaRPr>
          </a:p>
        </p:txBody>
      </p:sp>
      <p:sp>
        <p:nvSpPr>
          <p:cNvPr id="6" name="Slide Number Placeholder 5"/>
          <p:cNvSpPr>
            <a:spLocks noGrp="1"/>
          </p:cNvSpPr>
          <p:nvPr>
            <p:ph type="sldNum" sz="quarter" idx="12"/>
          </p:nvPr>
        </p:nvSpPr>
        <p:spPr/>
        <p:txBody>
          <a:bodyPr rtlCol="0"/>
          <a:lstStyle/>
          <a:p>
            <a:pPr rtl="0"/>
            <a:fld id="{8D72BB41-3BEF-4C4A-9441-05BFB7371778}" type="slidenum">
              <a:rPr lang="en-GB" smtClean="0"/>
              <a:pPr rtl="0"/>
              <a:t>15</a:t>
            </a:fld>
            <a:endParaRPr lang="en-GB" dirty="0"/>
          </a:p>
        </p:txBody>
      </p:sp>
      <p:sp>
        <p:nvSpPr>
          <p:cNvPr id="2" name="Footer Placeholder 4">
            <a:extLst>
              <a:ext uri="{FF2B5EF4-FFF2-40B4-BE49-F238E27FC236}">
                <a16:creationId xmlns:a16="http://schemas.microsoft.com/office/drawing/2014/main" id="{2EE986B5-C956-0485-8A7C-5AC208512C24}"/>
              </a:ext>
            </a:extLst>
          </p:cNvPr>
          <p:cNvSpPr>
            <a:spLocks noGrp="1"/>
          </p:cNvSpPr>
          <p:nvPr>
            <p:ph type="ftr" sz="quarter" idx="3"/>
          </p:nvPr>
        </p:nvSpPr>
        <p:spPr>
          <a:xfrm>
            <a:off x="1655111" y="6087512"/>
            <a:ext cx="6196801" cy="681037"/>
          </a:xfrm>
          <a:prstGeom prst="rect">
            <a:avLst/>
          </a:prstGeom>
        </p:spPr>
        <p:txBody>
          <a:bodyPr vert="horz" lIns="91440" tIns="45720" rIns="91440" bIns="45720" rtlCol="0" anchor="ctr"/>
          <a:lstStyle>
            <a:lvl1pPr algn="ctr">
              <a:defRPr sz="1100" b="1">
                <a:solidFill>
                  <a:srgbClr val="0366B3"/>
                </a:solidFill>
              </a:defRPr>
            </a:lvl1pPr>
          </a:lstStyle>
          <a:p>
            <a:r>
              <a:rPr lang="en-GB" dirty="0"/>
              <a:t>Prise </a:t>
            </a:r>
            <a:r>
              <a:rPr lang="en-GB" dirty="0" err="1"/>
              <a:t>en</a:t>
            </a:r>
            <a:r>
              <a:rPr lang="en-GB" dirty="0"/>
              <a:t> charge des femmes </a:t>
            </a:r>
            <a:r>
              <a:rPr lang="en-GB" dirty="0" err="1"/>
              <a:t>survivantes</a:t>
            </a:r>
            <a:r>
              <a:rPr lang="en-GB" dirty="0"/>
              <a:t> de violence :</a:t>
            </a:r>
          </a:p>
          <a:p>
            <a:r>
              <a:rPr lang="en-GB" dirty="0"/>
              <a:t>Programme de formation de </a:t>
            </a:r>
            <a:r>
              <a:rPr lang="en-GB" dirty="0" err="1"/>
              <a:t>l'OMS</a:t>
            </a:r>
            <a:r>
              <a:rPr lang="en-GB" dirty="0"/>
              <a:t> à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endParaRPr lang="en-GB" dirty="0"/>
          </a:p>
          <a:p>
            <a:r>
              <a:rPr lang="en-GB" dirty="0">
                <a:solidFill>
                  <a:srgbClr val="F57D22"/>
                </a:solidFill>
              </a:rPr>
              <a:t>Module 3. </a:t>
            </a:r>
            <a:r>
              <a:rPr lang="fr" dirty="0">
                <a:solidFill>
                  <a:srgbClr val="F57D22"/>
                </a:solidFill>
              </a:rPr>
              <a:t>Principes directeurs et aperçu de la réponse sanitaire à la violence faite aux femmes</a:t>
            </a:r>
          </a:p>
        </p:txBody>
      </p:sp>
      <p:grpSp>
        <p:nvGrpSpPr>
          <p:cNvPr id="9" name="Group 8">
            <a:extLst>
              <a:ext uri="{FF2B5EF4-FFF2-40B4-BE49-F238E27FC236}">
                <a16:creationId xmlns:a16="http://schemas.microsoft.com/office/drawing/2014/main" id="{99A48474-A2A0-F223-A7F0-B24F33C41700}"/>
              </a:ext>
            </a:extLst>
          </p:cNvPr>
          <p:cNvGrpSpPr/>
          <p:nvPr/>
        </p:nvGrpSpPr>
        <p:grpSpPr>
          <a:xfrm>
            <a:off x="4550570" y="146460"/>
            <a:ext cx="4208642" cy="5961600"/>
            <a:chOff x="4550570" y="146460"/>
            <a:chExt cx="4208642" cy="5961600"/>
          </a:xfrm>
        </p:grpSpPr>
        <p:pic>
          <p:nvPicPr>
            <p:cNvPr id="5" name="Picture 4" descr="A diagram of a problem&#10;&#10;Description automatically generated">
              <a:extLst>
                <a:ext uri="{FF2B5EF4-FFF2-40B4-BE49-F238E27FC236}">
                  <a16:creationId xmlns:a16="http://schemas.microsoft.com/office/drawing/2014/main" id="{15AF8E04-21F1-A2D7-17E3-955725E6EAB0}"/>
                </a:ext>
              </a:extLst>
            </p:cNvPr>
            <p:cNvPicPr>
              <a:picLocks noChangeAspect="1"/>
            </p:cNvPicPr>
            <p:nvPr/>
          </p:nvPicPr>
          <p:blipFill>
            <a:blip r:embed="rId3"/>
            <a:stretch>
              <a:fillRect/>
            </a:stretch>
          </p:blipFill>
          <p:spPr>
            <a:xfrm>
              <a:off x="4550570" y="146460"/>
              <a:ext cx="4208642" cy="5961600"/>
            </a:xfrm>
            <a:prstGeom prst="rect">
              <a:avLst/>
            </a:prstGeom>
          </p:spPr>
        </p:pic>
        <p:sp>
          <p:nvSpPr>
            <p:cNvPr id="7" name="Rectangle 6">
              <a:extLst>
                <a:ext uri="{FF2B5EF4-FFF2-40B4-BE49-F238E27FC236}">
                  <a16:creationId xmlns:a16="http://schemas.microsoft.com/office/drawing/2014/main" id="{7F6D3973-7F78-7612-073F-947E9DC09451}"/>
                </a:ext>
              </a:extLst>
            </p:cNvPr>
            <p:cNvSpPr/>
            <p:nvPr/>
          </p:nvSpPr>
          <p:spPr>
            <a:xfrm>
              <a:off x="5328745" y="2070139"/>
              <a:ext cx="1051034" cy="83071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01DAF6C2-2E14-FF18-A431-883BCFC1D6E3}"/>
                </a:ext>
              </a:extLst>
            </p:cNvPr>
            <p:cNvSpPr txBox="1"/>
            <p:nvPr/>
          </p:nvSpPr>
          <p:spPr>
            <a:xfrm>
              <a:off x="5241251" y="2070139"/>
              <a:ext cx="1371600" cy="847989"/>
            </a:xfrm>
            <a:prstGeom prst="rect">
              <a:avLst/>
            </a:prstGeom>
            <a:noFill/>
          </p:spPr>
          <p:txBody>
            <a:bodyPr wrap="square" rtlCol="0">
              <a:spAutoFit/>
            </a:bodyPr>
            <a:lstStyle/>
            <a:p>
              <a:pPr>
                <a:lnSpc>
                  <a:spcPts val="1200"/>
                </a:lnSpc>
              </a:pPr>
              <a:r>
                <a:rPr lang="fr-FR" sz="850" b="1" dirty="0">
                  <a:effectLst/>
                  <a:latin typeface="Segoe UI" panose="020B0502040204020203" pitchFamily="34" charset="0"/>
                  <a:cs typeface="Segoe UI" panose="020B0502040204020203" pitchFamily="34" charset="0"/>
                </a:rPr>
                <a:t>V</a:t>
              </a:r>
              <a:r>
                <a:rPr lang="fr-FR" sz="850" dirty="0">
                  <a:effectLst/>
                  <a:latin typeface="Segoe UI" panose="020B0502040204020203" pitchFamily="34" charset="0"/>
                  <a:cs typeface="Segoe UI" panose="020B0502040204020203" pitchFamily="34" charset="0"/>
                </a:rPr>
                <a:t>raiment écouter</a:t>
              </a:r>
            </a:p>
            <a:p>
              <a:pPr>
                <a:lnSpc>
                  <a:spcPts val="1200"/>
                </a:lnSpc>
              </a:pPr>
              <a:r>
                <a:rPr lang="fr-FR" sz="850" dirty="0">
                  <a:effectLst/>
                  <a:latin typeface="Segoe UI" panose="020B0502040204020203" pitchFamily="34" charset="0"/>
                  <a:cs typeface="Segoe UI" panose="020B0502040204020203" pitchFamily="34" charset="0"/>
                </a:rPr>
                <a:t>s'</a:t>
              </a:r>
              <a:r>
                <a:rPr lang="fr-FR" sz="850" b="1" dirty="0">
                  <a:effectLst/>
                  <a:latin typeface="Segoe UI" panose="020B0502040204020203" pitchFamily="34" charset="0"/>
                  <a:cs typeface="Segoe UI" panose="020B0502040204020203" pitchFamily="34" charset="0"/>
                </a:rPr>
                <a:t>I</a:t>
              </a:r>
              <a:r>
                <a:rPr lang="fr-FR" sz="850" dirty="0">
                  <a:effectLst/>
                  <a:latin typeface="Segoe UI" panose="020B0502040204020203" pitchFamily="34" charset="0"/>
                  <a:cs typeface="Segoe UI" panose="020B0502040204020203" pitchFamily="34" charset="0"/>
                </a:rPr>
                <a:t>nformer</a:t>
              </a:r>
            </a:p>
            <a:p>
              <a:pPr>
                <a:lnSpc>
                  <a:spcPts val="1200"/>
                </a:lnSpc>
              </a:pPr>
              <a:r>
                <a:rPr lang="fr-FR" sz="850" b="1" dirty="0">
                  <a:effectLst/>
                  <a:latin typeface="Segoe UI" panose="020B0502040204020203" pitchFamily="34" charset="0"/>
                  <a:cs typeface="Segoe UI" panose="020B0502040204020203" pitchFamily="34" charset="0"/>
                </a:rPr>
                <a:t>V</a:t>
              </a:r>
              <a:r>
                <a:rPr lang="fr-FR" sz="850" dirty="0">
                  <a:effectLst/>
                  <a:latin typeface="Segoe UI" panose="020B0502040204020203" pitchFamily="34" charset="0"/>
                  <a:cs typeface="Segoe UI" panose="020B0502040204020203" pitchFamily="34" charset="0"/>
                </a:rPr>
                <a:t>alider</a:t>
              </a:r>
            </a:p>
            <a:p>
              <a:pPr>
                <a:lnSpc>
                  <a:spcPts val="1200"/>
                </a:lnSpc>
              </a:pPr>
              <a:r>
                <a:rPr lang="fr-FR" sz="850" b="1" dirty="0">
                  <a:effectLst/>
                  <a:latin typeface="Segoe UI" panose="020B0502040204020203" pitchFamily="34" charset="0"/>
                  <a:cs typeface="Segoe UI" panose="020B0502040204020203" pitchFamily="34" charset="0"/>
                </a:rPr>
                <a:t>R</a:t>
              </a:r>
              <a:r>
                <a:rPr lang="fr-FR" sz="850" dirty="0">
                  <a:effectLst/>
                  <a:latin typeface="Segoe UI" panose="020B0502040204020203" pitchFamily="34" charset="0"/>
                  <a:cs typeface="Segoe UI" panose="020B0502040204020203" pitchFamily="34" charset="0"/>
                </a:rPr>
                <a:t>enforcer la sécurité et</a:t>
              </a:r>
            </a:p>
            <a:p>
              <a:pPr>
                <a:lnSpc>
                  <a:spcPts val="1200"/>
                </a:lnSpc>
              </a:pPr>
              <a:r>
                <a:rPr lang="fr-FR" sz="850" dirty="0">
                  <a:effectLst/>
                  <a:latin typeface="Segoe UI" panose="020B0502040204020203" pitchFamily="34" charset="0"/>
                  <a:cs typeface="Segoe UI" panose="020B0502040204020203" pitchFamily="34" charset="0"/>
                </a:rPr>
                <a:t>l'</a:t>
              </a:r>
              <a:r>
                <a:rPr lang="fr-FR" sz="850" b="1" dirty="0">
                  <a:effectLst/>
                  <a:latin typeface="Segoe UI" panose="020B0502040204020203" pitchFamily="34" charset="0"/>
                  <a:cs typeface="Segoe UI" panose="020B0502040204020203" pitchFamily="34" charset="0"/>
                </a:rPr>
                <a:t>E</a:t>
              </a:r>
              <a:r>
                <a:rPr lang="fr-FR" sz="850" dirty="0">
                  <a:effectLst/>
                  <a:latin typeface="Segoe UI" panose="020B0502040204020203" pitchFamily="34" charset="0"/>
                  <a:cs typeface="Segoe UI" panose="020B0502040204020203" pitchFamily="34" charset="0"/>
                </a:rPr>
                <a:t>ntourage</a:t>
              </a:r>
            </a:p>
          </p:txBody>
        </p:sp>
      </p:grpSp>
    </p:spTree>
    <p:extLst>
      <p:ext uri="{BB962C8B-B14F-4D97-AF65-F5344CB8AC3E}">
        <p14:creationId xmlns:p14="http://schemas.microsoft.com/office/powerpoint/2010/main" val="3060729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5029200" y="168608"/>
            <a:ext cx="3926642" cy="2862322"/>
          </a:xfrm>
          <a:prstGeom prst="rect">
            <a:avLst/>
          </a:prstGeom>
        </p:spPr>
        <p:txBody>
          <a:bodyPr wrap="square" rtlCol="0">
            <a:spAutoFit/>
          </a:bodyPr>
          <a:lstStyle/>
          <a:p>
            <a:pPr rtl="0"/>
            <a:r>
              <a:rPr lang="fr" sz="3600" b="1" dirty="0">
                <a:solidFill>
                  <a:schemeClr val="accent2"/>
                </a:solidFill>
              </a:rPr>
              <a:t>Outil de travail : Parcours de soins initiaux après une agression sexuelle</a:t>
            </a:r>
          </a:p>
          <a:p>
            <a:pPr rtl="0"/>
            <a:r>
              <a:rPr lang="fr" sz="3600" b="1" dirty="0">
                <a:solidFill>
                  <a:schemeClr val="accent2"/>
                </a:solidFill>
              </a:rPr>
              <a:t>(p. 65)</a:t>
            </a:r>
            <a:endParaRPr lang="en-GB" sz="3600" b="1" dirty="0">
              <a:solidFill>
                <a:schemeClr val="accent2"/>
              </a:solidFill>
            </a:endParaRPr>
          </a:p>
        </p:txBody>
      </p:sp>
      <p:sp>
        <p:nvSpPr>
          <p:cNvPr id="2" name="Rectangle 1">
            <a:extLst>
              <a:ext uri="{FF2B5EF4-FFF2-40B4-BE49-F238E27FC236}">
                <a16:creationId xmlns:a16="http://schemas.microsoft.com/office/drawing/2014/main" id="{8FBBDA22-D6AA-4316-8747-A4E8CB709C01}"/>
              </a:ext>
            </a:extLst>
          </p:cNvPr>
          <p:cNvSpPr/>
          <p:nvPr/>
        </p:nvSpPr>
        <p:spPr>
          <a:xfrm>
            <a:off x="4383842" y="1844824"/>
            <a:ext cx="4572000" cy="400110"/>
          </a:xfrm>
          <a:prstGeom prst="rect">
            <a:avLst/>
          </a:prstGeom>
        </p:spPr>
        <p:txBody>
          <a:bodyPr rtlCol="0">
            <a:spAutoFit/>
          </a:bodyPr>
          <a:lstStyle/>
          <a:p>
            <a:pPr marL="342900" indent="-342900" rtl="0">
              <a:spcBef>
                <a:spcPts val="300"/>
              </a:spcBef>
              <a:spcAft>
                <a:spcPts val="300"/>
              </a:spcAft>
              <a:buFont typeface="Wingdings" panose="05000000000000000000" pitchFamily="2" charset="2"/>
              <a:buChar char="v"/>
            </a:pPr>
            <a:endParaRPr lang="en-GB" sz="2000" dirty="0">
              <a:cs typeface="Avenir Next Condensed Regular"/>
            </a:endParaRPr>
          </a:p>
        </p:txBody>
      </p:sp>
      <p:sp>
        <p:nvSpPr>
          <p:cNvPr id="5" name="Slide Number Placeholder 4"/>
          <p:cNvSpPr>
            <a:spLocks noGrp="1"/>
          </p:cNvSpPr>
          <p:nvPr>
            <p:ph type="sldNum" sz="quarter" idx="12"/>
          </p:nvPr>
        </p:nvSpPr>
        <p:spPr/>
        <p:txBody>
          <a:bodyPr rtlCol="0"/>
          <a:lstStyle/>
          <a:p>
            <a:pPr rtl="0"/>
            <a:fld id="{8D72BB41-3BEF-4C4A-9441-05BFB7371778}" type="slidenum">
              <a:rPr lang="en-GB" smtClean="0"/>
              <a:pPr rtl="0"/>
              <a:t>16</a:t>
            </a:fld>
            <a:endParaRPr lang="en-GB"/>
          </a:p>
        </p:txBody>
      </p:sp>
      <p:sp>
        <p:nvSpPr>
          <p:cNvPr id="3" name="Footer Placeholder 4">
            <a:extLst>
              <a:ext uri="{FF2B5EF4-FFF2-40B4-BE49-F238E27FC236}">
                <a16:creationId xmlns:a16="http://schemas.microsoft.com/office/drawing/2014/main" id="{96531213-0E69-18BB-9116-9B0CA928EA9E}"/>
              </a:ext>
            </a:extLst>
          </p:cNvPr>
          <p:cNvSpPr>
            <a:spLocks noGrp="1"/>
          </p:cNvSpPr>
          <p:nvPr>
            <p:ph type="ftr" sz="quarter" idx="3"/>
          </p:nvPr>
        </p:nvSpPr>
        <p:spPr>
          <a:xfrm>
            <a:off x="1655111" y="6087512"/>
            <a:ext cx="6196801" cy="681037"/>
          </a:xfrm>
          <a:prstGeom prst="rect">
            <a:avLst/>
          </a:prstGeom>
        </p:spPr>
        <p:txBody>
          <a:bodyPr vert="horz" lIns="91440" tIns="45720" rIns="91440" bIns="45720" rtlCol="0" anchor="ctr"/>
          <a:lstStyle>
            <a:lvl1pPr algn="ctr">
              <a:defRPr sz="1100" b="1">
                <a:solidFill>
                  <a:srgbClr val="0366B3"/>
                </a:solidFill>
              </a:defRPr>
            </a:lvl1pPr>
          </a:lstStyle>
          <a:p>
            <a:r>
              <a:rPr lang="en-GB" dirty="0"/>
              <a:t>Prise </a:t>
            </a:r>
            <a:r>
              <a:rPr lang="en-GB" dirty="0" err="1"/>
              <a:t>en</a:t>
            </a:r>
            <a:r>
              <a:rPr lang="en-GB" dirty="0"/>
              <a:t> charge des femmes </a:t>
            </a:r>
            <a:r>
              <a:rPr lang="en-GB" dirty="0" err="1"/>
              <a:t>survivantes</a:t>
            </a:r>
            <a:r>
              <a:rPr lang="en-GB" dirty="0"/>
              <a:t> de violence:</a:t>
            </a:r>
          </a:p>
          <a:p>
            <a:r>
              <a:rPr lang="en-GB" dirty="0"/>
              <a:t>Programme de formation de </a:t>
            </a:r>
            <a:r>
              <a:rPr lang="en-GB" dirty="0" err="1"/>
              <a:t>l'OMS</a:t>
            </a:r>
            <a:r>
              <a:rPr lang="en-GB" dirty="0"/>
              <a:t> à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endParaRPr lang="en-GB" dirty="0"/>
          </a:p>
          <a:p>
            <a:r>
              <a:rPr lang="en-GB" dirty="0">
                <a:solidFill>
                  <a:srgbClr val="F57D22"/>
                </a:solidFill>
              </a:rPr>
              <a:t>Module 3. </a:t>
            </a:r>
            <a:r>
              <a:rPr lang="fr" dirty="0">
                <a:solidFill>
                  <a:srgbClr val="F57D22"/>
                </a:solidFill>
              </a:rPr>
              <a:t>Principes directeurs et aperçu de la réponse sanitaire à la violence faite aux femmes</a:t>
            </a:r>
          </a:p>
        </p:txBody>
      </p:sp>
      <p:pic>
        <p:nvPicPr>
          <p:cNvPr id="7" name="Picture 6" descr="A diagram of a work flow&#10;&#10;Description automatically generated">
            <a:extLst>
              <a:ext uri="{FF2B5EF4-FFF2-40B4-BE49-F238E27FC236}">
                <a16:creationId xmlns:a16="http://schemas.microsoft.com/office/drawing/2014/main" id="{89E5A856-59D6-8961-2C2E-643DE8D26496}"/>
              </a:ext>
            </a:extLst>
          </p:cNvPr>
          <p:cNvPicPr>
            <a:picLocks noChangeAspect="1"/>
          </p:cNvPicPr>
          <p:nvPr/>
        </p:nvPicPr>
        <p:blipFill>
          <a:blip r:embed="rId3"/>
          <a:stretch>
            <a:fillRect/>
          </a:stretch>
        </p:blipFill>
        <p:spPr>
          <a:xfrm>
            <a:off x="560945" y="120803"/>
            <a:ext cx="4145576" cy="5899474"/>
          </a:xfrm>
          <a:prstGeom prst="rect">
            <a:avLst/>
          </a:prstGeom>
        </p:spPr>
      </p:pic>
      <p:sp>
        <p:nvSpPr>
          <p:cNvPr id="8" name="Rectangle 7">
            <a:extLst>
              <a:ext uri="{FF2B5EF4-FFF2-40B4-BE49-F238E27FC236}">
                <a16:creationId xmlns:a16="http://schemas.microsoft.com/office/drawing/2014/main" id="{3B4F8E41-9914-D2D5-3E28-8F348D89C9AD}"/>
              </a:ext>
            </a:extLst>
          </p:cNvPr>
          <p:cNvSpPr/>
          <p:nvPr/>
        </p:nvSpPr>
        <p:spPr>
          <a:xfrm>
            <a:off x="637775" y="961645"/>
            <a:ext cx="1968266" cy="410241"/>
          </a:xfrm>
          <a:prstGeom prst="rect">
            <a:avLst/>
          </a:prstGeom>
          <a:solidFill>
            <a:srgbClr val="FFFFFF"/>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C60334F4-73DE-9BB2-0359-76AEB75133A7}"/>
              </a:ext>
            </a:extLst>
          </p:cNvPr>
          <p:cNvSpPr txBox="1"/>
          <p:nvPr/>
        </p:nvSpPr>
        <p:spPr>
          <a:xfrm>
            <a:off x="599355" y="951363"/>
            <a:ext cx="2089391" cy="410241"/>
          </a:xfrm>
          <a:prstGeom prst="rect">
            <a:avLst/>
          </a:prstGeom>
          <a:noFill/>
        </p:spPr>
        <p:txBody>
          <a:bodyPr wrap="square" rtlCol="0">
            <a:spAutoFit/>
          </a:bodyPr>
          <a:lstStyle/>
          <a:p>
            <a:pPr>
              <a:lnSpc>
                <a:spcPts val="1300"/>
              </a:lnSpc>
            </a:pPr>
            <a:r>
              <a:rPr lang="en-GB" sz="900" u="sng" dirty="0">
                <a:effectLst/>
                <a:latin typeface="Segoe UI" panose="020B0502040204020203" pitchFamily="34" charset="0"/>
                <a:cs typeface="Segoe UI" panose="020B0502040204020203" pitchFamily="34" charset="0"/>
              </a:rPr>
              <a:t>Soutien de </a:t>
            </a:r>
            <a:r>
              <a:rPr lang="en-GB" sz="900" u="sng" dirty="0" err="1">
                <a:effectLst/>
                <a:latin typeface="Segoe UI" panose="020B0502040204020203" pitchFamily="34" charset="0"/>
                <a:cs typeface="Segoe UI" panose="020B0502040204020203" pitchFamily="34" charset="0"/>
              </a:rPr>
              <a:t>premi</a:t>
            </a:r>
            <a:r>
              <a:rPr lang="fr" sz="900" u="sng" dirty="0">
                <a:latin typeface="Segoe UI" panose="020B0502040204020203" pitchFamily="34" charset="0"/>
                <a:cs typeface="Segoe UI" panose="020B0502040204020203" pitchFamily="34" charset="0"/>
              </a:rPr>
              <a:t>è</a:t>
            </a:r>
            <a:r>
              <a:rPr lang="en-GB" sz="900" u="sng" dirty="0">
                <a:effectLst/>
                <a:latin typeface="Segoe UI" panose="020B0502040204020203" pitchFamily="34" charset="0"/>
                <a:cs typeface="Segoe UI" panose="020B0502040204020203" pitchFamily="34" charset="0"/>
              </a:rPr>
              <a:t>re </a:t>
            </a:r>
            <a:r>
              <a:rPr lang="en-GB" sz="900" u="sng" dirty="0" err="1">
                <a:effectLst/>
                <a:latin typeface="Segoe UI" panose="020B0502040204020203" pitchFamily="34" charset="0"/>
                <a:cs typeface="Segoe UI" panose="020B0502040204020203" pitchFamily="34" charset="0"/>
              </a:rPr>
              <a:t>ligne</a:t>
            </a:r>
            <a:endParaRPr lang="en-GB" sz="900" u="sng" dirty="0">
              <a:effectLst/>
              <a:latin typeface="Segoe UI" panose="020B0502040204020203" pitchFamily="34" charset="0"/>
              <a:cs typeface="Segoe UI" panose="020B0502040204020203" pitchFamily="34" charset="0"/>
            </a:endParaRPr>
          </a:p>
          <a:p>
            <a:pPr>
              <a:lnSpc>
                <a:spcPts val="1300"/>
              </a:lnSpc>
            </a:pPr>
            <a:r>
              <a:rPr lang="en-GB" sz="900" b="1" i="0" dirty="0" err="1">
                <a:solidFill>
                  <a:srgbClr val="0D1214"/>
                </a:solidFill>
                <a:effectLst/>
                <a:highlight>
                  <a:srgbClr val="FFFFFF"/>
                </a:highlight>
                <a:latin typeface="Segoe UI" panose="020B0502040204020203" pitchFamily="34" charset="0"/>
                <a:cs typeface="Segoe UI" panose="020B0502040204020203" pitchFamily="34" charset="0"/>
              </a:rPr>
              <a:t>V</a:t>
            </a:r>
            <a:r>
              <a:rPr lang="en-GB" sz="900" i="0" dirty="0" err="1">
                <a:solidFill>
                  <a:srgbClr val="0D1214"/>
                </a:solidFill>
                <a:effectLst/>
                <a:highlight>
                  <a:srgbClr val="FFFFFF"/>
                </a:highlight>
                <a:latin typeface="Segoe UI" panose="020B0502040204020203" pitchFamily="34" charset="0"/>
                <a:cs typeface="Segoe UI" panose="020B0502040204020203" pitchFamily="34" charset="0"/>
              </a:rPr>
              <a:t>raiment</a:t>
            </a:r>
            <a:r>
              <a:rPr lang="en-GB" sz="900" i="0" dirty="0">
                <a:solidFill>
                  <a:srgbClr val="0D1214"/>
                </a:solidFill>
                <a:effectLst/>
                <a:highlight>
                  <a:srgbClr val="FFFFFF"/>
                </a:highlight>
                <a:latin typeface="Segoe UI" panose="020B0502040204020203" pitchFamily="34" charset="0"/>
                <a:cs typeface="Segoe UI" panose="020B0502040204020203" pitchFamily="34" charset="0"/>
              </a:rPr>
              <a:t> </a:t>
            </a:r>
            <a:r>
              <a:rPr lang="en-GB" sz="900" i="0" dirty="0" err="1">
                <a:solidFill>
                  <a:srgbClr val="0D1214"/>
                </a:solidFill>
                <a:effectLst/>
                <a:highlight>
                  <a:srgbClr val="FFFFFF"/>
                </a:highlight>
                <a:latin typeface="Segoe UI" panose="020B0502040204020203" pitchFamily="34" charset="0"/>
                <a:cs typeface="Segoe UI" panose="020B0502040204020203" pitchFamily="34" charset="0"/>
              </a:rPr>
              <a:t>é</a:t>
            </a:r>
            <a:r>
              <a:rPr lang="en-GB" sz="900" dirty="0" err="1">
                <a:latin typeface="Segoe UI" panose="020B0502040204020203" pitchFamily="34" charset="0"/>
                <a:cs typeface="Segoe UI" panose="020B0502040204020203" pitchFamily="34" charset="0"/>
              </a:rPr>
              <a:t>couter</a:t>
            </a:r>
            <a:r>
              <a:rPr lang="en-GB" sz="900" dirty="0">
                <a:latin typeface="Segoe UI" panose="020B0502040204020203" pitchFamily="34" charset="0"/>
                <a:cs typeface="Segoe UI" panose="020B0502040204020203" pitchFamily="34" charset="0"/>
              </a:rPr>
              <a:t>, </a:t>
            </a:r>
            <a:r>
              <a:rPr lang="en-GB" sz="900" dirty="0" err="1">
                <a:effectLst/>
                <a:latin typeface="Segoe UI" panose="020B0502040204020203" pitchFamily="34" charset="0"/>
                <a:cs typeface="Segoe UI" panose="020B0502040204020203" pitchFamily="34" charset="0"/>
              </a:rPr>
              <a:t>s'</a:t>
            </a:r>
            <a:r>
              <a:rPr lang="en-GB" sz="900" b="1" dirty="0" err="1">
                <a:effectLst/>
                <a:latin typeface="Segoe UI" panose="020B0502040204020203" pitchFamily="34" charset="0"/>
                <a:cs typeface="Segoe UI" panose="020B0502040204020203" pitchFamily="34" charset="0"/>
              </a:rPr>
              <a:t>I</a:t>
            </a:r>
            <a:r>
              <a:rPr lang="en-GB" sz="900" dirty="0" err="1">
                <a:effectLst/>
                <a:latin typeface="Segoe UI" panose="020B0502040204020203" pitchFamily="34" charset="0"/>
                <a:cs typeface="Segoe UI" panose="020B0502040204020203" pitchFamily="34" charset="0"/>
              </a:rPr>
              <a:t>nformer</a:t>
            </a:r>
            <a:r>
              <a:rPr lang="en-GB" sz="900" dirty="0">
                <a:latin typeface="Segoe UI" panose="020B0502040204020203" pitchFamily="34" charset="0"/>
                <a:cs typeface="Segoe UI" panose="020B0502040204020203" pitchFamily="34" charset="0"/>
              </a:rPr>
              <a:t>, </a:t>
            </a:r>
            <a:r>
              <a:rPr lang="en-GB" sz="900" b="1" dirty="0" err="1">
                <a:latin typeface="Segoe UI" panose="020B0502040204020203" pitchFamily="34" charset="0"/>
                <a:cs typeface="Segoe UI" panose="020B0502040204020203" pitchFamily="34" charset="0"/>
              </a:rPr>
              <a:t>V</a:t>
            </a:r>
            <a:r>
              <a:rPr lang="en-GB" sz="900" dirty="0" err="1">
                <a:latin typeface="Segoe UI" panose="020B0502040204020203" pitchFamily="34" charset="0"/>
                <a:cs typeface="Segoe UI" panose="020B0502040204020203" pitchFamily="34" charset="0"/>
              </a:rPr>
              <a:t>alider</a:t>
            </a:r>
            <a:endParaRPr lang="en-GB" sz="900" dirty="0">
              <a:latin typeface="Segoe UI" panose="020B0502040204020203" pitchFamily="34" charset="0"/>
              <a:cs typeface="Segoe UI" panose="020B0502040204020203" pitchFamily="34" charset="0"/>
            </a:endParaRPr>
          </a:p>
        </p:txBody>
      </p:sp>
      <p:sp>
        <p:nvSpPr>
          <p:cNvPr id="10" name="Rectangle 9">
            <a:extLst>
              <a:ext uri="{FF2B5EF4-FFF2-40B4-BE49-F238E27FC236}">
                <a16:creationId xmlns:a16="http://schemas.microsoft.com/office/drawing/2014/main" id="{FF1B6F57-801F-5775-7511-FC84A40313FC}"/>
              </a:ext>
            </a:extLst>
          </p:cNvPr>
          <p:cNvSpPr/>
          <p:nvPr/>
        </p:nvSpPr>
        <p:spPr>
          <a:xfrm>
            <a:off x="924910" y="4553320"/>
            <a:ext cx="1954924" cy="8279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56B48F53-D1B1-5B8E-C997-1BAECF98B0E2}"/>
              </a:ext>
            </a:extLst>
          </p:cNvPr>
          <p:cNvSpPr txBox="1"/>
          <p:nvPr/>
        </p:nvSpPr>
        <p:spPr>
          <a:xfrm>
            <a:off x="893379" y="4492602"/>
            <a:ext cx="2089391" cy="910377"/>
          </a:xfrm>
          <a:prstGeom prst="rect">
            <a:avLst/>
          </a:prstGeom>
          <a:noFill/>
        </p:spPr>
        <p:txBody>
          <a:bodyPr wrap="square" rtlCol="0">
            <a:spAutoFit/>
          </a:bodyPr>
          <a:lstStyle/>
          <a:p>
            <a:pPr>
              <a:lnSpc>
                <a:spcPts val="1300"/>
              </a:lnSpc>
            </a:pPr>
            <a:r>
              <a:rPr lang="en-GB" sz="900" u="sng" dirty="0">
                <a:effectLst/>
                <a:latin typeface="Segoe UI" panose="020B0502040204020203" pitchFamily="34" charset="0"/>
                <a:cs typeface="Segoe UI" panose="020B0502040204020203" pitchFamily="34" charset="0"/>
              </a:rPr>
              <a:t>Soutien de </a:t>
            </a:r>
            <a:r>
              <a:rPr lang="en-GB" sz="900" u="sng" dirty="0" err="1">
                <a:effectLst/>
                <a:latin typeface="Segoe UI" panose="020B0502040204020203" pitchFamily="34" charset="0"/>
                <a:cs typeface="Segoe UI" panose="020B0502040204020203" pitchFamily="34" charset="0"/>
              </a:rPr>
              <a:t>premi</a:t>
            </a:r>
            <a:r>
              <a:rPr lang="fr" sz="900" u="sng" dirty="0">
                <a:latin typeface="Segoe UI" panose="020B0502040204020203" pitchFamily="34" charset="0"/>
                <a:cs typeface="Segoe UI" panose="020B0502040204020203" pitchFamily="34" charset="0"/>
              </a:rPr>
              <a:t>è</a:t>
            </a:r>
            <a:r>
              <a:rPr lang="en-GB" sz="900" u="sng" dirty="0">
                <a:effectLst/>
                <a:latin typeface="Segoe UI" panose="020B0502040204020203" pitchFamily="34" charset="0"/>
                <a:cs typeface="Segoe UI" panose="020B0502040204020203" pitchFamily="34" charset="0"/>
              </a:rPr>
              <a:t>re </a:t>
            </a:r>
            <a:r>
              <a:rPr lang="en-GB" sz="900" u="sng" dirty="0" err="1">
                <a:effectLst/>
                <a:latin typeface="Segoe UI" panose="020B0502040204020203" pitchFamily="34" charset="0"/>
                <a:cs typeface="Segoe UI" panose="020B0502040204020203" pitchFamily="34" charset="0"/>
              </a:rPr>
              <a:t>ligne</a:t>
            </a:r>
            <a:endParaRPr lang="en-GB" sz="900" u="sng" dirty="0">
              <a:effectLst/>
              <a:latin typeface="Segoe UI" panose="020B0502040204020203" pitchFamily="34" charset="0"/>
              <a:cs typeface="Segoe UI" panose="020B0502040204020203" pitchFamily="34" charset="0"/>
            </a:endParaRPr>
          </a:p>
          <a:p>
            <a:pPr>
              <a:lnSpc>
                <a:spcPts val="1300"/>
              </a:lnSpc>
            </a:pPr>
            <a:r>
              <a:rPr lang="en-GB" sz="875" b="1" dirty="0">
                <a:effectLst/>
                <a:latin typeface="Segoe UI" panose="020B0502040204020203" pitchFamily="34" charset="0"/>
                <a:cs typeface="Segoe UI" panose="020B0502040204020203" pitchFamily="34" charset="0"/>
              </a:rPr>
              <a:t>R</a:t>
            </a:r>
            <a:r>
              <a:rPr lang="en-GB" sz="875" dirty="0">
                <a:effectLst/>
                <a:latin typeface="Segoe UI" panose="020B0502040204020203" pitchFamily="34" charset="0"/>
                <a:cs typeface="Segoe UI" panose="020B0502040204020203" pitchFamily="34" charset="0"/>
              </a:rPr>
              <a:t>enforcer la </a:t>
            </a:r>
            <a:r>
              <a:rPr lang="en-GB" sz="875" dirty="0" err="1">
                <a:effectLst/>
                <a:latin typeface="Segoe UI" panose="020B0502040204020203" pitchFamily="34" charset="0"/>
                <a:cs typeface="Segoe UI" panose="020B0502040204020203" pitchFamily="34" charset="0"/>
              </a:rPr>
              <a:t>sécurité</a:t>
            </a:r>
            <a:r>
              <a:rPr lang="en-GB" sz="875" dirty="0">
                <a:effectLst/>
                <a:latin typeface="Segoe UI" panose="020B0502040204020203" pitchFamily="34" charset="0"/>
                <a:cs typeface="Segoe UI" panose="020B0502040204020203" pitchFamily="34" charset="0"/>
              </a:rPr>
              <a:t> et </a:t>
            </a:r>
            <a:r>
              <a:rPr lang="en-GB" sz="875" dirty="0" err="1">
                <a:effectLst/>
                <a:latin typeface="Segoe UI" panose="020B0502040204020203" pitchFamily="34" charset="0"/>
                <a:cs typeface="Segoe UI" panose="020B0502040204020203" pitchFamily="34" charset="0"/>
              </a:rPr>
              <a:t>établir</a:t>
            </a:r>
            <a:r>
              <a:rPr lang="en-GB" sz="875" dirty="0">
                <a:effectLst/>
                <a:latin typeface="Segoe UI" panose="020B0502040204020203" pitchFamily="34" charset="0"/>
                <a:cs typeface="Segoe UI" panose="020B0502040204020203" pitchFamily="34" charset="0"/>
              </a:rPr>
              <a:t> un plan</a:t>
            </a:r>
          </a:p>
          <a:p>
            <a:pPr>
              <a:lnSpc>
                <a:spcPts val="1300"/>
              </a:lnSpc>
            </a:pPr>
            <a:r>
              <a:rPr lang="en-GB" sz="900" dirty="0" err="1">
                <a:effectLst/>
                <a:latin typeface="Segoe UI" panose="020B0502040204020203" pitchFamily="34" charset="0"/>
                <a:cs typeface="Segoe UI" panose="020B0502040204020203" pitchFamily="34" charset="0"/>
              </a:rPr>
              <a:t>l'</a:t>
            </a:r>
            <a:r>
              <a:rPr lang="en-GB" sz="900" b="1" dirty="0" err="1">
                <a:effectLst/>
                <a:latin typeface="Segoe UI" panose="020B0502040204020203" pitchFamily="34" charset="0"/>
                <a:cs typeface="Segoe UI" panose="020B0502040204020203" pitchFamily="34" charset="0"/>
              </a:rPr>
              <a:t>E</a:t>
            </a:r>
            <a:r>
              <a:rPr lang="en-GB" sz="900" dirty="0" err="1">
                <a:effectLst/>
                <a:latin typeface="Segoe UI" panose="020B0502040204020203" pitchFamily="34" charset="0"/>
                <a:cs typeface="Segoe UI" panose="020B0502040204020203" pitchFamily="34" charset="0"/>
              </a:rPr>
              <a:t>ntourage</a:t>
            </a:r>
            <a:r>
              <a:rPr lang="en-GB" sz="900" dirty="0">
                <a:effectLst/>
                <a:latin typeface="Segoe UI" panose="020B0502040204020203" pitchFamily="34" charset="0"/>
                <a:cs typeface="Segoe UI" panose="020B0502040204020203" pitchFamily="34" charset="0"/>
              </a:rPr>
              <a:t> – </a:t>
            </a:r>
            <a:r>
              <a:rPr lang="en-GB" sz="900" dirty="0" err="1">
                <a:effectLst/>
                <a:latin typeface="Segoe UI" panose="020B0502040204020203" pitchFamily="34" charset="0"/>
                <a:cs typeface="Segoe UI" panose="020B0502040204020203" pitchFamily="34" charset="0"/>
              </a:rPr>
              <a:t>permettre</a:t>
            </a:r>
            <a:r>
              <a:rPr lang="en-GB" sz="900" dirty="0">
                <a:effectLst/>
                <a:latin typeface="Segoe UI" panose="020B0502040204020203" pitchFamily="34" charset="0"/>
                <a:cs typeface="Segoe UI" panose="020B0502040204020203" pitchFamily="34" charset="0"/>
              </a:rPr>
              <a:t> </a:t>
            </a:r>
            <a:r>
              <a:rPr lang="fr" sz="900" dirty="0">
                <a:solidFill>
                  <a:schemeClr val="tx1"/>
                </a:solidFill>
                <a:latin typeface="Segoe UI" panose="020B0502040204020203" pitchFamily="34" charset="0"/>
                <a:cs typeface="Segoe UI" panose="020B0502040204020203" pitchFamily="34" charset="0"/>
              </a:rPr>
              <a:t>à</a:t>
            </a:r>
            <a:r>
              <a:rPr lang="en-GB" sz="900" dirty="0">
                <a:effectLst/>
                <a:latin typeface="Segoe UI" panose="020B0502040204020203" pitchFamily="34" charset="0"/>
                <a:cs typeface="Segoe UI" panose="020B0502040204020203" pitchFamily="34" charset="0"/>
              </a:rPr>
              <a:t> la </a:t>
            </a:r>
            <a:r>
              <a:rPr lang="en-GB" sz="900" dirty="0" err="1">
                <a:effectLst/>
                <a:latin typeface="Segoe UI" panose="020B0502040204020203" pitchFamily="34" charset="0"/>
                <a:cs typeface="Segoe UI" panose="020B0502040204020203" pitchFamily="34" charset="0"/>
              </a:rPr>
              <a:t>patiente</a:t>
            </a:r>
            <a:r>
              <a:rPr lang="en-GB" sz="900" dirty="0">
                <a:effectLst/>
                <a:latin typeface="Segoe UI" panose="020B0502040204020203" pitchFamily="34" charset="0"/>
                <a:cs typeface="Segoe UI" panose="020B0502040204020203" pitchFamily="34" charset="0"/>
              </a:rPr>
              <a:t> </a:t>
            </a:r>
            <a:r>
              <a:rPr lang="en-GB" sz="900" dirty="0" err="1">
                <a:effectLst/>
                <a:latin typeface="Segoe UI" panose="020B0502040204020203" pitchFamily="34" charset="0"/>
                <a:cs typeface="Segoe UI" panose="020B0502040204020203" pitchFamily="34" charset="0"/>
              </a:rPr>
              <a:t>d’accéder</a:t>
            </a:r>
            <a:r>
              <a:rPr lang="en-GB" sz="900" dirty="0">
                <a:effectLst/>
                <a:latin typeface="Segoe UI" panose="020B0502040204020203" pitchFamily="34" charset="0"/>
                <a:cs typeface="Segoe UI" panose="020B0502040204020203" pitchFamily="34" charset="0"/>
              </a:rPr>
              <a:t> </a:t>
            </a:r>
            <a:r>
              <a:rPr lang="fr" sz="900" dirty="0">
                <a:solidFill>
                  <a:schemeClr val="tx1"/>
                </a:solidFill>
                <a:latin typeface="Segoe UI" panose="020B0502040204020203" pitchFamily="34" charset="0"/>
                <a:cs typeface="Segoe UI" panose="020B0502040204020203" pitchFamily="34" charset="0"/>
              </a:rPr>
              <a:t>à</a:t>
            </a:r>
            <a:r>
              <a:rPr lang="en-GB" sz="900" dirty="0">
                <a:effectLst/>
                <a:latin typeface="Segoe UI" panose="020B0502040204020203" pitchFamily="34" charset="0"/>
                <a:cs typeface="Segoe UI" panose="020B0502040204020203" pitchFamily="34" charset="0"/>
              </a:rPr>
              <a:t> des </a:t>
            </a:r>
            <a:r>
              <a:rPr lang="en-GB" sz="900" dirty="0" err="1">
                <a:effectLst/>
                <a:latin typeface="Segoe UI" panose="020B0502040204020203" pitchFamily="34" charset="0"/>
                <a:cs typeface="Segoe UI" panose="020B0502040204020203" pitchFamily="34" charset="0"/>
              </a:rPr>
              <a:t>ressources</a:t>
            </a:r>
            <a:r>
              <a:rPr lang="en-GB" sz="900" dirty="0">
                <a:effectLst/>
                <a:latin typeface="Segoe UI" panose="020B0502040204020203" pitchFamily="34" charset="0"/>
                <a:cs typeface="Segoe UI" panose="020B0502040204020203" pitchFamily="34" charset="0"/>
              </a:rPr>
              <a:t> sanitaires et </a:t>
            </a:r>
            <a:r>
              <a:rPr lang="en-GB" sz="900" dirty="0" err="1">
                <a:effectLst/>
                <a:latin typeface="Segoe UI" panose="020B0502040204020203" pitchFamily="34" charset="0"/>
                <a:cs typeface="Segoe UI" panose="020B0502040204020203" pitchFamily="34" charset="0"/>
              </a:rPr>
              <a:t>communautaires</a:t>
            </a:r>
            <a:endParaRPr lang="en-GB" sz="900" dirty="0">
              <a:effectLst/>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173968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rtl="0">
              <a:spcBef>
                <a:spcPts val="600"/>
              </a:spcBef>
              <a:spcAft>
                <a:spcPts val="600"/>
              </a:spcAft>
            </a:pPr>
            <a:r>
              <a:rPr lang="fr" b="1" dirty="0">
                <a:solidFill>
                  <a:schemeClr val="accent2"/>
                </a:solidFill>
              </a:rPr>
              <a:t>Soins de santé mentale :</a:t>
            </a:r>
            <a:br>
              <a:rPr lang="en-US" b="1" dirty="0">
                <a:solidFill>
                  <a:schemeClr val="accent2"/>
                </a:solidFill>
              </a:rPr>
            </a:br>
            <a:r>
              <a:rPr lang="fr" b="1" dirty="0">
                <a:solidFill>
                  <a:schemeClr val="accent2"/>
                </a:solidFill>
              </a:rPr>
              <a:t>soutien psychosocial de base </a:t>
            </a:r>
          </a:p>
        </p:txBody>
      </p:sp>
      <p:sp>
        <p:nvSpPr>
          <p:cNvPr id="3" name="Subtitle 2"/>
          <p:cNvSpPr>
            <a:spLocks noGrp="1"/>
          </p:cNvSpPr>
          <p:nvPr>
            <p:ph idx="1"/>
          </p:nvPr>
        </p:nvSpPr>
        <p:spPr>
          <a:xfrm>
            <a:off x="628650" y="2079625"/>
            <a:ext cx="7886699" cy="3630295"/>
          </a:xfrm>
        </p:spPr>
        <p:txBody>
          <a:bodyPr lIns="90000" rtlCol="0">
            <a:noAutofit/>
          </a:bodyPr>
          <a:lstStyle/>
          <a:p>
            <a:pPr marL="266700" indent="-266700" algn="l" rtl="0">
              <a:spcBef>
                <a:spcPts val="600"/>
              </a:spcBef>
              <a:spcAft>
                <a:spcPts val="600"/>
              </a:spcAft>
              <a:buFont typeface="Arial" panose="020B0604020202020204" pitchFamily="34" charset="0"/>
              <a:buChar char="•"/>
            </a:pPr>
            <a:r>
              <a:rPr lang="fr" dirty="0">
                <a:solidFill>
                  <a:schemeClr val="tx1"/>
                </a:solidFill>
              </a:rPr>
              <a:t>Aider à renforcer les </a:t>
            </a:r>
            <a:r>
              <a:rPr lang="fr" b="1" dirty="0">
                <a:solidFill>
                  <a:schemeClr val="tx1"/>
                </a:solidFill>
              </a:rPr>
              <a:t>méthodes positives </a:t>
            </a:r>
            <a:r>
              <a:rPr lang="fr" b="1" dirty="0"/>
              <a:t>d’adaptation.</a:t>
            </a:r>
            <a:endParaRPr lang="en-GB" b="1" dirty="0"/>
          </a:p>
          <a:p>
            <a:pPr marL="266700" indent="-266700" algn="l" rtl="0">
              <a:spcBef>
                <a:spcPts val="600"/>
              </a:spcBef>
              <a:spcAft>
                <a:spcPts val="600"/>
              </a:spcAft>
              <a:buFont typeface="Arial" panose="020B0604020202020204" pitchFamily="34" charset="0"/>
              <a:buChar char="•"/>
            </a:pPr>
            <a:r>
              <a:rPr lang="fr" dirty="0"/>
              <a:t>Examiner la disponibilité d’un </a:t>
            </a:r>
            <a:r>
              <a:rPr lang="fr" b="1" dirty="0"/>
              <a:t>soutien social.</a:t>
            </a:r>
          </a:p>
          <a:p>
            <a:pPr marL="266700" indent="-266700" algn="l" rtl="0">
              <a:spcBef>
                <a:spcPts val="600"/>
              </a:spcBef>
              <a:spcAft>
                <a:spcPts val="600"/>
              </a:spcAft>
              <a:buFont typeface="Arial" panose="020B0604020202020204" pitchFamily="34" charset="0"/>
              <a:buChar char="•"/>
            </a:pPr>
            <a:r>
              <a:rPr lang="fr" dirty="0"/>
              <a:t>Enseigner des exercices de </a:t>
            </a:r>
            <a:r>
              <a:rPr lang="fr" b="1" dirty="0"/>
              <a:t>réduction du stress.</a:t>
            </a:r>
            <a:endParaRPr lang="fr" dirty="0"/>
          </a:p>
          <a:p>
            <a:pPr marL="266700" indent="-266700" algn="l" rtl="0">
              <a:spcBef>
                <a:spcPts val="600"/>
              </a:spcBef>
              <a:spcAft>
                <a:spcPts val="600"/>
              </a:spcAft>
              <a:buFont typeface="Arial" panose="020B0604020202020204" pitchFamily="34" charset="0"/>
              <a:buChar char="•"/>
            </a:pPr>
            <a:r>
              <a:rPr lang="fr" dirty="0"/>
              <a:t>Organiser des rendez-vous </a:t>
            </a:r>
            <a:r>
              <a:rPr lang="fr" b="1" dirty="0">
                <a:solidFill>
                  <a:schemeClr val="tx1"/>
                </a:solidFill>
              </a:rPr>
              <a:t>de suivi</a:t>
            </a:r>
            <a:r>
              <a:rPr lang="fr" dirty="0">
                <a:solidFill>
                  <a:schemeClr val="tx1"/>
                </a:solidFill>
              </a:rPr>
              <a:t> réguliers.</a:t>
            </a:r>
          </a:p>
          <a:p>
            <a:pPr marL="266700" indent="-266700" algn="l" rtl="0">
              <a:spcBef>
                <a:spcPts val="600"/>
              </a:spcBef>
              <a:spcAft>
                <a:spcPts val="600"/>
              </a:spcAft>
              <a:buFont typeface="Arial" panose="020B0604020202020204" pitchFamily="34" charset="0"/>
              <a:buChar char="•"/>
            </a:pPr>
            <a:r>
              <a:rPr lang="fr" dirty="0">
                <a:solidFill>
                  <a:schemeClr val="tx1"/>
                </a:solidFill>
              </a:rPr>
              <a:t>Évaluer le degré de dépression ou de stress post-traumatique de la </a:t>
            </a:r>
            <a:r>
              <a:rPr lang="en-GB" dirty="0">
                <a:solidFill>
                  <a:schemeClr val="tx1"/>
                </a:solidFill>
              </a:rPr>
              <a:t>survivante</a:t>
            </a:r>
            <a:r>
              <a:rPr lang="fr" dirty="0">
                <a:solidFill>
                  <a:schemeClr val="tx1"/>
                </a:solidFill>
              </a:rPr>
              <a:t>, de modéré à grave. </a:t>
            </a:r>
          </a:p>
        </p:txBody>
      </p:sp>
      <p:sp>
        <p:nvSpPr>
          <p:cNvPr id="4" name="Slide Number Placeholder 3"/>
          <p:cNvSpPr>
            <a:spLocks noGrp="1"/>
          </p:cNvSpPr>
          <p:nvPr>
            <p:ph type="sldNum" sz="quarter" idx="12"/>
          </p:nvPr>
        </p:nvSpPr>
        <p:spPr/>
        <p:txBody>
          <a:bodyPr rtlCol="0"/>
          <a:lstStyle/>
          <a:p>
            <a:pPr rtl="0"/>
            <a:fld id="{8D72BB41-3BEF-4C4A-9441-05BFB7371778}" type="slidenum">
              <a:rPr lang="en-GB" smtClean="0"/>
              <a:pPr rtl="0"/>
              <a:t>17</a:t>
            </a:fld>
            <a:endParaRPr lang="en-GB"/>
          </a:p>
        </p:txBody>
      </p:sp>
      <p:sp>
        <p:nvSpPr>
          <p:cNvPr id="5" name="Footer Placeholder 4">
            <a:extLst>
              <a:ext uri="{FF2B5EF4-FFF2-40B4-BE49-F238E27FC236}">
                <a16:creationId xmlns:a16="http://schemas.microsoft.com/office/drawing/2014/main" id="{A3F81BF9-7118-DDC5-FBAB-458D68DD56EE}"/>
              </a:ext>
            </a:extLst>
          </p:cNvPr>
          <p:cNvSpPr>
            <a:spLocks noGrp="1"/>
          </p:cNvSpPr>
          <p:nvPr>
            <p:ph type="ftr" sz="quarter" idx="3"/>
          </p:nvPr>
        </p:nvSpPr>
        <p:spPr>
          <a:xfrm>
            <a:off x="1655111" y="6087512"/>
            <a:ext cx="6196801" cy="681037"/>
          </a:xfrm>
          <a:prstGeom prst="rect">
            <a:avLst/>
          </a:prstGeom>
        </p:spPr>
        <p:txBody>
          <a:bodyPr vert="horz" lIns="91440" tIns="45720" rIns="91440" bIns="45720" rtlCol="0" anchor="ctr"/>
          <a:lstStyle>
            <a:lvl1pPr algn="ctr">
              <a:defRPr sz="1100" b="1">
                <a:solidFill>
                  <a:srgbClr val="0366B3"/>
                </a:solidFill>
              </a:defRPr>
            </a:lvl1pPr>
          </a:lstStyle>
          <a:p>
            <a:r>
              <a:rPr lang="en-GB" dirty="0"/>
              <a:t>Prise </a:t>
            </a:r>
            <a:r>
              <a:rPr lang="en-GB" dirty="0" err="1"/>
              <a:t>en</a:t>
            </a:r>
            <a:r>
              <a:rPr lang="en-GB" dirty="0"/>
              <a:t> charge des femmes </a:t>
            </a:r>
            <a:r>
              <a:rPr lang="en-GB" dirty="0" err="1"/>
              <a:t>survivantes</a:t>
            </a:r>
            <a:r>
              <a:rPr lang="en-GB" dirty="0"/>
              <a:t> de violence :</a:t>
            </a:r>
          </a:p>
          <a:p>
            <a:r>
              <a:rPr lang="en-GB" dirty="0"/>
              <a:t>Programme de formation de </a:t>
            </a:r>
            <a:r>
              <a:rPr lang="en-GB" dirty="0" err="1"/>
              <a:t>l'OMS</a:t>
            </a:r>
            <a:r>
              <a:rPr lang="en-GB" dirty="0"/>
              <a:t> à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endParaRPr lang="en-GB" dirty="0"/>
          </a:p>
          <a:p>
            <a:r>
              <a:rPr lang="en-GB" dirty="0">
                <a:solidFill>
                  <a:srgbClr val="F57D22"/>
                </a:solidFill>
              </a:rPr>
              <a:t>Module 3. </a:t>
            </a:r>
            <a:r>
              <a:rPr lang="fr" dirty="0">
                <a:solidFill>
                  <a:srgbClr val="F57D22"/>
                </a:solidFill>
              </a:rPr>
              <a:t>Principes directeurs et aperçu de la réponse sanitaire à la violence faite aux femmes</a:t>
            </a:r>
          </a:p>
        </p:txBody>
      </p:sp>
    </p:spTree>
    <p:extLst>
      <p:ext uri="{BB962C8B-B14F-4D97-AF65-F5344CB8AC3E}">
        <p14:creationId xmlns:p14="http://schemas.microsoft.com/office/powerpoint/2010/main" val="2975248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rtl="0">
              <a:spcBef>
                <a:spcPts val="600"/>
              </a:spcBef>
              <a:spcAft>
                <a:spcPts val="600"/>
              </a:spcAft>
            </a:pPr>
            <a:r>
              <a:rPr lang="fr" b="1" dirty="0"/>
              <a:t>Considérations pour </a:t>
            </a:r>
            <a:br>
              <a:rPr lang="en-US" b="1" dirty="0"/>
            </a:br>
            <a:r>
              <a:rPr lang="fr" dirty="0"/>
              <a:t>l</a:t>
            </a:r>
            <a:r>
              <a:rPr lang="fr" b="1" dirty="0"/>
              <a:t>a planification </a:t>
            </a:r>
            <a:r>
              <a:rPr lang="fr" b="1" dirty="0">
                <a:solidFill>
                  <a:schemeClr val="accent2"/>
                </a:solidFill>
              </a:rPr>
              <a:t>familiale et le VIH</a:t>
            </a:r>
          </a:p>
        </p:txBody>
      </p:sp>
      <p:sp>
        <p:nvSpPr>
          <p:cNvPr id="3" name="Subtitle 2"/>
          <p:cNvSpPr>
            <a:spLocks noGrp="1"/>
          </p:cNvSpPr>
          <p:nvPr>
            <p:ph idx="1"/>
          </p:nvPr>
        </p:nvSpPr>
        <p:spPr>
          <a:xfrm>
            <a:off x="628650" y="1825625"/>
            <a:ext cx="7743190" cy="4006215"/>
          </a:xfrm>
        </p:spPr>
        <p:txBody>
          <a:bodyPr lIns="90000" rtlCol="0">
            <a:noAutofit/>
          </a:bodyPr>
          <a:lstStyle/>
          <a:p>
            <a:pPr marL="0" indent="0" algn="l" defTabSz="457200" rtl="0">
              <a:spcBef>
                <a:spcPts val="400"/>
              </a:spcBef>
              <a:buNone/>
              <a:defRPr/>
            </a:pPr>
            <a:r>
              <a:rPr lang="fr" sz="2600" b="1" dirty="0">
                <a:solidFill>
                  <a:schemeClr val="tx1"/>
                </a:solidFill>
              </a:rPr>
              <a:t>Planification familiale</a:t>
            </a:r>
          </a:p>
          <a:p>
            <a:pPr marL="457200" indent="-457200" algn="l" defTabSz="457200" rtl="0">
              <a:spcBef>
                <a:spcPts val="400"/>
              </a:spcBef>
              <a:buFont typeface="Arial" panose="020B0604020202020204" pitchFamily="34" charset="0"/>
              <a:buChar char="•"/>
              <a:defRPr/>
            </a:pPr>
            <a:r>
              <a:rPr lang="fr" sz="2600" dirty="0">
                <a:solidFill>
                  <a:schemeClr val="tx1"/>
                </a:solidFill>
              </a:rPr>
              <a:t>Comprendre </a:t>
            </a:r>
            <a:r>
              <a:rPr lang="fr" sz="2600" dirty="0"/>
              <a:t>la reproduction sous la contrainte.</a:t>
            </a:r>
          </a:p>
          <a:p>
            <a:pPr marL="457200" indent="-457200" algn="l" defTabSz="457200" rtl="0">
              <a:spcBef>
                <a:spcPts val="400"/>
              </a:spcBef>
              <a:buFont typeface="Arial" panose="020B0604020202020204" pitchFamily="34" charset="0"/>
              <a:buChar char="•"/>
              <a:defRPr/>
            </a:pPr>
            <a:r>
              <a:rPr lang="fr" sz="2600" dirty="0"/>
              <a:t>Évaluer les obstacles à la planification </a:t>
            </a:r>
            <a:r>
              <a:rPr lang="fr" sz="2600" dirty="0">
                <a:solidFill>
                  <a:schemeClr val="tx1"/>
                </a:solidFill>
              </a:rPr>
              <a:t>familiale dans un contexte de violence.</a:t>
            </a:r>
          </a:p>
          <a:p>
            <a:pPr marL="457200" indent="-457200" algn="l" defTabSz="457200" rtl="0">
              <a:spcBef>
                <a:spcPts val="400"/>
              </a:spcBef>
              <a:buFont typeface="Arial" panose="020B0604020202020204" pitchFamily="34" charset="0"/>
              <a:buChar char="•"/>
              <a:defRPr/>
            </a:pPr>
            <a:r>
              <a:rPr lang="fr" sz="2600" dirty="0">
                <a:solidFill>
                  <a:schemeClr val="tx1"/>
                </a:solidFill>
              </a:rPr>
              <a:t>Faciliter le choix de la méthode appropriée.</a:t>
            </a:r>
          </a:p>
          <a:p>
            <a:pPr marL="0" indent="0" algn="l" defTabSz="457200" rtl="0">
              <a:spcBef>
                <a:spcPts val="400"/>
              </a:spcBef>
              <a:buNone/>
              <a:defRPr/>
            </a:pPr>
            <a:r>
              <a:rPr lang="fr-CH" sz="2600" b="1" dirty="0"/>
              <a:t>VIH</a:t>
            </a:r>
            <a:endParaRPr lang="en-US" sz="2600" b="1" dirty="0"/>
          </a:p>
          <a:p>
            <a:pPr marL="457200" indent="-457200" algn="l" defTabSz="457200" rtl="0">
              <a:spcBef>
                <a:spcPts val="400"/>
              </a:spcBef>
              <a:buFont typeface="Arial" panose="020B0604020202020204" pitchFamily="34" charset="0"/>
              <a:buChar char="•"/>
              <a:defRPr/>
            </a:pPr>
            <a:r>
              <a:rPr lang="fr" sz="2600" dirty="0">
                <a:solidFill>
                  <a:schemeClr val="tx1"/>
                </a:solidFill>
              </a:rPr>
              <a:t>Risques et avantages de la divulgation</a:t>
            </a:r>
          </a:p>
          <a:p>
            <a:pPr marL="457200" indent="-457200" algn="l" defTabSz="457200" rtl="0">
              <a:spcBef>
                <a:spcPts val="400"/>
              </a:spcBef>
              <a:buFont typeface="Arial" panose="020B0604020202020204" pitchFamily="34" charset="0"/>
              <a:buChar char="•"/>
              <a:defRPr/>
            </a:pPr>
            <a:r>
              <a:rPr lang="fr" sz="2600" dirty="0">
                <a:solidFill>
                  <a:schemeClr val="tx1"/>
                </a:solidFill>
              </a:rPr>
              <a:t>Conseils sur la divulgation du statut VIH</a:t>
            </a:r>
          </a:p>
          <a:p>
            <a:pPr marL="457200" indent="-457200" algn="l" defTabSz="457200" rtl="0">
              <a:spcBef>
                <a:spcPts val="400"/>
              </a:spcBef>
              <a:buFont typeface="Arial" panose="020B0604020202020204" pitchFamily="34" charset="0"/>
              <a:buChar char="•"/>
              <a:defRPr/>
            </a:pPr>
            <a:r>
              <a:rPr lang="fr" sz="2600" dirty="0">
                <a:solidFill>
                  <a:schemeClr val="tx1"/>
                </a:solidFill>
              </a:rPr>
              <a:t>Planification pour une divulgation sans risque du statut VIH</a:t>
            </a:r>
          </a:p>
          <a:p>
            <a:pPr marL="457200" indent="-457200" algn="l" defTabSz="457200" rtl="0">
              <a:spcBef>
                <a:spcPts val="600"/>
              </a:spcBef>
              <a:spcAft>
                <a:spcPts val="600"/>
              </a:spcAft>
              <a:buFont typeface="Arial" panose="020B0604020202020204" pitchFamily="34" charset="0"/>
              <a:buChar char="•"/>
              <a:defRPr/>
            </a:pPr>
            <a:endParaRPr lang="en-US" dirty="0">
              <a:solidFill>
                <a:schemeClr val="tx1"/>
              </a:solidFill>
            </a:endParaRPr>
          </a:p>
        </p:txBody>
      </p:sp>
      <p:sp>
        <p:nvSpPr>
          <p:cNvPr id="4" name="Slide Number Placeholder 3"/>
          <p:cNvSpPr>
            <a:spLocks noGrp="1"/>
          </p:cNvSpPr>
          <p:nvPr>
            <p:ph type="sldNum" sz="quarter" idx="12"/>
          </p:nvPr>
        </p:nvSpPr>
        <p:spPr/>
        <p:txBody>
          <a:bodyPr rtlCol="0"/>
          <a:lstStyle/>
          <a:p>
            <a:pPr rtl="0"/>
            <a:fld id="{8D72BB41-3BEF-4C4A-9441-05BFB7371778}" type="slidenum">
              <a:rPr lang="en-GB" smtClean="0"/>
              <a:pPr rtl="0"/>
              <a:t>18</a:t>
            </a:fld>
            <a:endParaRPr lang="en-GB"/>
          </a:p>
        </p:txBody>
      </p:sp>
      <p:sp>
        <p:nvSpPr>
          <p:cNvPr id="5" name="Footer Placeholder 4">
            <a:extLst>
              <a:ext uri="{FF2B5EF4-FFF2-40B4-BE49-F238E27FC236}">
                <a16:creationId xmlns:a16="http://schemas.microsoft.com/office/drawing/2014/main" id="{312627DD-972D-7592-DFEE-22E4D37D97F4}"/>
              </a:ext>
            </a:extLst>
          </p:cNvPr>
          <p:cNvSpPr>
            <a:spLocks noGrp="1"/>
          </p:cNvSpPr>
          <p:nvPr>
            <p:ph type="ftr" sz="quarter" idx="3"/>
          </p:nvPr>
        </p:nvSpPr>
        <p:spPr>
          <a:xfrm>
            <a:off x="1655111" y="6087512"/>
            <a:ext cx="6196801" cy="681037"/>
          </a:xfrm>
          <a:prstGeom prst="rect">
            <a:avLst/>
          </a:prstGeom>
        </p:spPr>
        <p:txBody>
          <a:bodyPr vert="horz" lIns="91440" tIns="45720" rIns="91440" bIns="45720" rtlCol="0" anchor="ctr"/>
          <a:lstStyle>
            <a:lvl1pPr algn="ctr">
              <a:defRPr sz="1100" b="1">
                <a:solidFill>
                  <a:srgbClr val="0366B3"/>
                </a:solidFill>
              </a:defRPr>
            </a:lvl1pPr>
          </a:lstStyle>
          <a:p>
            <a:r>
              <a:rPr lang="en-GB" dirty="0"/>
              <a:t>Prise </a:t>
            </a:r>
            <a:r>
              <a:rPr lang="en-GB" dirty="0" err="1"/>
              <a:t>en</a:t>
            </a:r>
            <a:r>
              <a:rPr lang="en-GB" dirty="0"/>
              <a:t> charge des femmes </a:t>
            </a:r>
            <a:r>
              <a:rPr lang="en-GB" dirty="0" err="1"/>
              <a:t>survivantes</a:t>
            </a:r>
            <a:r>
              <a:rPr lang="en-GB" dirty="0"/>
              <a:t> de violence:</a:t>
            </a:r>
          </a:p>
          <a:p>
            <a:r>
              <a:rPr lang="en-GB" dirty="0"/>
              <a:t>Programme de formation de </a:t>
            </a:r>
            <a:r>
              <a:rPr lang="en-GB" dirty="0" err="1"/>
              <a:t>l'OMS</a:t>
            </a:r>
            <a:r>
              <a:rPr lang="en-GB" dirty="0"/>
              <a:t> à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endParaRPr lang="en-GB" dirty="0"/>
          </a:p>
          <a:p>
            <a:r>
              <a:rPr lang="en-GB" dirty="0">
                <a:solidFill>
                  <a:srgbClr val="F57D22"/>
                </a:solidFill>
              </a:rPr>
              <a:t>Module 3. </a:t>
            </a:r>
            <a:r>
              <a:rPr lang="fr" dirty="0">
                <a:solidFill>
                  <a:srgbClr val="F57D22"/>
                </a:solidFill>
              </a:rPr>
              <a:t>Principes directeurs et aperçu de la réponse sanitaire à la violence faite aux femmes</a:t>
            </a:r>
          </a:p>
        </p:txBody>
      </p:sp>
    </p:spTree>
    <p:extLst>
      <p:ext uri="{BB962C8B-B14F-4D97-AF65-F5344CB8AC3E}">
        <p14:creationId xmlns:p14="http://schemas.microsoft.com/office/powerpoint/2010/main" val="2642415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CA61B6-3E45-4083-B92E-C13AB305096A}"/>
              </a:ext>
            </a:extLst>
          </p:cNvPr>
          <p:cNvSpPr txBox="1"/>
          <p:nvPr/>
        </p:nvSpPr>
        <p:spPr>
          <a:xfrm>
            <a:off x="1007604" y="1713359"/>
            <a:ext cx="7128792" cy="2308324"/>
          </a:xfrm>
          <a:prstGeom prst="rect">
            <a:avLst/>
          </a:prstGeom>
          <a:noFill/>
        </p:spPr>
        <p:txBody>
          <a:bodyPr wrap="square" rtlCol="0">
            <a:spAutoFit/>
          </a:bodyPr>
          <a:lstStyle/>
          <a:p>
            <a:pPr algn="ctr" rtl="0"/>
            <a:r>
              <a:rPr lang="fr" sz="4800" b="1" dirty="0">
                <a:solidFill>
                  <a:schemeClr val="accent2"/>
                </a:solidFill>
              </a:rPr>
              <a:t>Signalement de la violence </a:t>
            </a:r>
            <a:br>
              <a:rPr lang="en-GB" sz="4800" b="1" dirty="0">
                <a:solidFill>
                  <a:schemeClr val="accent2"/>
                </a:solidFill>
              </a:rPr>
            </a:br>
            <a:r>
              <a:rPr lang="fr" sz="4800" b="1" dirty="0">
                <a:solidFill>
                  <a:schemeClr val="accent2"/>
                </a:solidFill>
              </a:rPr>
              <a:t>et systèmes de santé favorables</a:t>
            </a:r>
          </a:p>
        </p:txBody>
      </p:sp>
      <p:sp>
        <p:nvSpPr>
          <p:cNvPr id="4" name="Slide Number Placeholder 3">
            <a:extLst>
              <a:ext uri="{FF2B5EF4-FFF2-40B4-BE49-F238E27FC236}">
                <a16:creationId xmlns:a16="http://schemas.microsoft.com/office/drawing/2014/main" id="{CC0C43B3-4CB4-41D5-944C-C34D8368C65C}"/>
              </a:ext>
            </a:extLst>
          </p:cNvPr>
          <p:cNvSpPr>
            <a:spLocks noGrp="1"/>
          </p:cNvSpPr>
          <p:nvPr>
            <p:ph type="sldNum" sz="quarter" idx="12"/>
          </p:nvPr>
        </p:nvSpPr>
        <p:spPr/>
        <p:txBody>
          <a:bodyPr rtlCol="0"/>
          <a:lstStyle/>
          <a:p>
            <a:pPr rtl="0"/>
            <a:fld id="{8D72BB41-3BEF-4C4A-9441-05BFB7371778}" type="slidenum">
              <a:rPr lang="en-GB" smtClean="0"/>
              <a:pPr rtl="0"/>
              <a:t>19</a:t>
            </a:fld>
            <a:endParaRPr lang="en-GB"/>
          </a:p>
        </p:txBody>
      </p:sp>
      <p:sp>
        <p:nvSpPr>
          <p:cNvPr id="3" name="Footer Placeholder 4">
            <a:extLst>
              <a:ext uri="{FF2B5EF4-FFF2-40B4-BE49-F238E27FC236}">
                <a16:creationId xmlns:a16="http://schemas.microsoft.com/office/drawing/2014/main" id="{2AC0B6D4-8C13-79EC-0B18-79EAE917CF7E}"/>
              </a:ext>
            </a:extLst>
          </p:cNvPr>
          <p:cNvSpPr>
            <a:spLocks noGrp="1"/>
          </p:cNvSpPr>
          <p:nvPr>
            <p:ph type="ftr" sz="quarter" idx="3"/>
          </p:nvPr>
        </p:nvSpPr>
        <p:spPr>
          <a:xfrm>
            <a:off x="1655111" y="6087512"/>
            <a:ext cx="6196801" cy="681037"/>
          </a:xfrm>
          <a:prstGeom prst="rect">
            <a:avLst/>
          </a:prstGeom>
        </p:spPr>
        <p:txBody>
          <a:bodyPr vert="horz" lIns="91440" tIns="45720" rIns="91440" bIns="45720" rtlCol="0" anchor="ctr"/>
          <a:lstStyle>
            <a:lvl1pPr algn="ctr">
              <a:defRPr sz="1100" b="1">
                <a:solidFill>
                  <a:srgbClr val="0366B3"/>
                </a:solidFill>
              </a:defRPr>
            </a:lvl1pPr>
          </a:lstStyle>
          <a:p>
            <a:r>
              <a:rPr lang="en-GB" dirty="0"/>
              <a:t>Prise </a:t>
            </a:r>
            <a:r>
              <a:rPr lang="en-GB" dirty="0" err="1"/>
              <a:t>en</a:t>
            </a:r>
            <a:r>
              <a:rPr lang="en-GB" dirty="0"/>
              <a:t> charge des femmes </a:t>
            </a:r>
            <a:r>
              <a:rPr lang="en-GB" dirty="0" err="1"/>
              <a:t>survivantes</a:t>
            </a:r>
            <a:r>
              <a:rPr lang="en-GB" dirty="0"/>
              <a:t> de violence :</a:t>
            </a:r>
          </a:p>
          <a:p>
            <a:r>
              <a:rPr lang="en-GB" dirty="0"/>
              <a:t>Programme de formation de </a:t>
            </a:r>
            <a:r>
              <a:rPr lang="en-GB" dirty="0" err="1"/>
              <a:t>l'OMS</a:t>
            </a:r>
            <a:r>
              <a:rPr lang="en-GB" dirty="0"/>
              <a:t> à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endParaRPr lang="en-GB" dirty="0"/>
          </a:p>
          <a:p>
            <a:r>
              <a:rPr lang="en-GB" dirty="0">
                <a:solidFill>
                  <a:srgbClr val="F57D22"/>
                </a:solidFill>
              </a:rPr>
              <a:t>Module 3. </a:t>
            </a:r>
            <a:r>
              <a:rPr lang="fr" dirty="0">
                <a:solidFill>
                  <a:srgbClr val="F57D22"/>
                </a:solidFill>
              </a:rPr>
              <a:t>Principes directeurs et aperçu de la réponse sanitaire à la violence faite aux femmes</a:t>
            </a:r>
          </a:p>
        </p:txBody>
      </p:sp>
    </p:spTree>
    <p:extLst>
      <p:ext uri="{BB962C8B-B14F-4D97-AF65-F5344CB8AC3E}">
        <p14:creationId xmlns:p14="http://schemas.microsoft.com/office/powerpoint/2010/main" val="1051896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F4E6F4-FF90-A991-85E0-A50887E896BC}"/>
              </a:ext>
            </a:extLst>
          </p:cNvPr>
          <p:cNvSpPr>
            <a:spLocks noGrp="1"/>
          </p:cNvSpPr>
          <p:nvPr>
            <p:ph idx="1"/>
          </p:nvPr>
        </p:nvSpPr>
        <p:spPr/>
        <p:txBody>
          <a:bodyPr/>
          <a:lstStyle/>
          <a:p>
            <a:pPr marL="0" indent="0">
              <a:buNone/>
            </a:pPr>
            <a:endParaRPr lang="fr-FR" sz="1200" dirty="0">
              <a:solidFill>
                <a:srgbClr val="000000"/>
              </a:solidFill>
              <a:effectLst/>
              <a:latin typeface="Calibri" panose="020F0502020204030204" pitchFamily="34" charset="0"/>
              <a:ea typeface="Calibri" panose="020F0502020204030204" pitchFamily="34" charset="0"/>
            </a:endParaRPr>
          </a:p>
          <a:p>
            <a:pPr marL="0" indent="0">
              <a:buNone/>
            </a:pPr>
            <a:endParaRPr lang="fr-FR" sz="1200" dirty="0">
              <a:solidFill>
                <a:srgbClr val="000000"/>
              </a:solidFill>
              <a:latin typeface="Calibri" panose="020F0502020204030204" pitchFamily="34" charset="0"/>
              <a:ea typeface="Calibri" panose="020F0502020204030204" pitchFamily="34" charset="0"/>
            </a:endParaRPr>
          </a:p>
          <a:p>
            <a:pPr marL="0" indent="0">
              <a:buNone/>
            </a:pPr>
            <a:endParaRPr lang="fr-FR" sz="1200" dirty="0">
              <a:solidFill>
                <a:srgbClr val="000000"/>
              </a:solidFill>
              <a:effectLst/>
              <a:latin typeface="Calibri" panose="020F0502020204030204" pitchFamily="34" charset="0"/>
              <a:ea typeface="Calibri" panose="020F0502020204030204" pitchFamily="34" charset="0"/>
            </a:endParaRPr>
          </a:p>
          <a:p>
            <a:pPr marL="0" indent="0">
              <a:buNone/>
            </a:pPr>
            <a:endParaRPr lang="fr-FR" sz="1200" dirty="0">
              <a:solidFill>
                <a:srgbClr val="000000"/>
              </a:solidFill>
              <a:latin typeface="Calibri" panose="020F0502020204030204" pitchFamily="34" charset="0"/>
              <a:ea typeface="Calibri" panose="020F0502020204030204" pitchFamily="34" charset="0"/>
            </a:endParaRPr>
          </a:p>
          <a:p>
            <a:pPr marL="0" indent="0">
              <a:buNone/>
            </a:pPr>
            <a:endParaRPr lang="fr-FR" sz="1200" dirty="0">
              <a:solidFill>
                <a:srgbClr val="000000"/>
              </a:solidFill>
              <a:effectLst/>
              <a:latin typeface="Calibri" panose="020F0502020204030204" pitchFamily="34" charset="0"/>
              <a:ea typeface="Calibri" panose="020F0502020204030204" pitchFamily="34" charset="0"/>
            </a:endParaRPr>
          </a:p>
          <a:p>
            <a:pPr marL="0" indent="0">
              <a:buNone/>
            </a:pPr>
            <a:endParaRPr lang="fr-FR" sz="1200" dirty="0">
              <a:solidFill>
                <a:srgbClr val="000000"/>
              </a:solidFill>
              <a:latin typeface="Calibri" panose="020F0502020204030204" pitchFamily="34" charset="0"/>
              <a:ea typeface="Calibri" panose="020F0502020204030204" pitchFamily="34" charset="0"/>
            </a:endParaRPr>
          </a:p>
          <a:p>
            <a:pPr marL="0" indent="0">
              <a:buNone/>
            </a:pPr>
            <a:endParaRPr lang="fr-FR" sz="1200" dirty="0">
              <a:solidFill>
                <a:srgbClr val="000000"/>
              </a:solidFill>
              <a:effectLst/>
              <a:latin typeface="Calibri" panose="020F0502020204030204" pitchFamily="34" charset="0"/>
              <a:ea typeface="Calibri" panose="020F0502020204030204" pitchFamily="34" charset="0"/>
            </a:endParaRPr>
          </a:p>
          <a:p>
            <a:pPr marL="0" indent="0">
              <a:buNone/>
            </a:pPr>
            <a:endParaRPr lang="fr-FR" sz="1200" dirty="0">
              <a:solidFill>
                <a:srgbClr val="000000"/>
              </a:solidFill>
              <a:latin typeface="Calibri" panose="020F0502020204030204" pitchFamily="34" charset="0"/>
              <a:ea typeface="Calibri" panose="020F0502020204030204" pitchFamily="34" charset="0"/>
            </a:endParaRPr>
          </a:p>
          <a:p>
            <a:pPr marL="0" indent="0">
              <a:buNone/>
            </a:pPr>
            <a:endParaRPr lang="fr-FR" sz="1200" dirty="0">
              <a:solidFill>
                <a:srgbClr val="000000"/>
              </a:solidFill>
              <a:effectLst/>
              <a:latin typeface="Calibri" panose="020F0502020204030204" pitchFamily="34" charset="0"/>
              <a:ea typeface="Calibri" panose="020F0502020204030204" pitchFamily="34" charset="0"/>
            </a:endParaRPr>
          </a:p>
          <a:p>
            <a:pPr marL="0" indent="0">
              <a:buNone/>
            </a:pPr>
            <a:endParaRPr lang="fr-FR" sz="1200" dirty="0">
              <a:solidFill>
                <a:srgbClr val="000000"/>
              </a:solidFill>
              <a:latin typeface="Calibri" panose="020F0502020204030204" pitchFamily="34" charset="0"/>
              <a:ea typeface="Calibri" panose="020F0502020204030204" pitchFamily="34" charset="0"/>
            </a:endParaRPr>
          </a:p>
          <a:p>
            <a:pPr marL="0" indent="0">
              <a:buNone/>
            </a:pPr>
            <a:endParaRPr lang="fr-FR" sz="1200" dirty="0">
              <a:solidFill>
                <a:srgbClr val="000000"/>
              </a:solidFill>
              <a:effectLst/>
              <a:latin typeface="Calibri" panose="020F0502020204030204" pitchFamily="34" charset="0"/>
              <a:ea typeface="Calibri" panose="020F0502020204030204" pitchFamily="34" charset="0"/>
            </a:endParaRPr>
          </a:p>
          <a:p>
            <a:pPr marL="0" indent="0">
              <a:buNone/>
            </a:pPr>
            <a:endParaRPr lang="fr-FR" sz="1200" dirty="0">
              <a:solidFill>
                <a:srgbClr val="000000"/>
              </a:solidFill>
              <a:latin typeface="Calibri" panose="020F0502020204030204" pitchFamily="34" charset="0"/>
              <a:ea typeface="Calibri" panose="020F0502020204030204" pitchFamily="34" charset="0"/>
            </a:endParaRPr>
          </a:p>
          <a:p>
            <a:pPr marL="0" indent="0">
              <a:buNone/>
            </a:pPr>
            <a:endParaRPr lang="fr-FR" sz="1200" dirty="0">
              <a:solidFill>
                <a:srgbClr val="000000"/>
              </a:solidFill>
              <a:effectLst/>
              <a:latin typeface="Calibri" panose="020F0502020204030204" pitchFamily="34" charset="0"/>
              <a:ea typeface="Calibri" panose="020F0502020204030204" pitchFamily="34" charset="0"/>
            </a:endParaRPr>
          </a:p>
          <a:p>
            <a:pPr marL="0" indent="0">
              <a:buNone/>
            </a:pPr>
            <a:r>
              <a:rPr lang="fr-FR" sz="1200" dirty="0">
                <a:solidFill>
                  <a:srgbClr val="000000"/>
                </a:solidFill>
                <a:effectLst/>
                <a:latin typeface="Calibri" panose="020F0502020204030204" pitchFamily="34" charset="0"/>
                <a:ea typeface="Calibri" panose="020F0502020204030204" pitchFamily="34" charset="0"/>
              </a:rPr>
              <a:t>© Organisation mondiale de la Santé 2024. Certains droits réservés. La présente publication est disponible sous la licence </a:t>
            </a:r>
            <a:r>
              <a:rPr lang="fr-FR" sz="1200" u="sng" dirty="0">
                <a:solidFill>
                  <a:srgbClr val="000000"/>
                </a:solidFill>
                <a:effectLst/>
                <a:latin typeface="Calibri" panose="020F0502020204030204" pitchFamily="34" charset="0"/>
                <a:ea typeface="Calibri" panose="020F0502020204030204" pitchFamily="34" charset="0"/>
                <a:hlinkClick r:id="rId2"/>
              </a:rPr>
              <a:t>CC BY-NC-SA 3.0 IGO</a:t>
            </a:r>
            <a:r>
              <a:rPr lang="fr-FR" sz="1200" dirty="0">
                <a:solidFill>
                  <a:srgbClr val="000000"/>
                </a:solidFill>
                <a:effectLst/>
                <a:latin typeface="Calibri" panose="020F0502020204030204" pitchFamily="34" charset="0"/>
                <a:ea typeface="Calibri" panose="020F0502020204030204" pitchFamily="34" charset="0"/>
              </a:rPr>
              <a:t>. </a:t>
            </a:r>
            <a:r>
              <a:rPr lang="fr-FR" sz="1200" b="1" dirty="0">
                <a:solidFill>
                  <a:srgbClr val="000000"/>
                </a:solidFill>
                <a:effectLst/>
                <a:latin typeface="Calibri" panose="020F0502020204030204" pitchFamily="34" charset="0"/>
                <a:ea typeface="Calibri" panose="020F0502020204030204" pitchFamily="34" charset="0"/>
              </a:rPr>
              <a:t> </a:t>
            </a:r>
            <a:endParaRPr lang="en-ZA" sz="1200" dirty="0">
              <a:solidFill>
                <a:srgbClr val="000000"/>
              </a:solidFill>
              <a:effectLst/>
              <a:latin typeface="Calibri" panose="020F0502020204030204" pitchFamily="34" charset="0"/>
              <a:ea typeface="Calibri" panose="020F0502020204030204" pitchFamily="34" charset="0"/>
            </a:endParaRPr>
          </a:p>
          <a:p>
            <a:pPr marL="0" indent="0">
              <a:buNone/>
            </a:pPr>
            <a:endParaRPr lang="en-ZA" dirty="0"/>
          </a:p>
        </p:txBody>
      </p:sp>
      <p:sp>
        <p:nvSpPr>
          <p:cNvPr id="4" name="Slide Number Placeholder 3">
            <a:extLst>
              <a:ext uri="{FF2B5EF4-FFF2-40B4-BE49-F238E27FC236}">
                <a16:creationId xmlns:a16="http://schemas.microsoft.com/office/drawing/2014/main" id="{49B00103-4E72-760C-3392-452899852074}"/>
              </a:ext>
            </a:extLst>
          </p:cNvPr>
          <p:cNvSpPr>
            <a:spLocks noGrp="1"/>
          </p:cNvSpPr>
          <p:nvPr>
            <p:ph type="sldNum" sz="quarter" idx="12"/>
          </p:nvPr>
        </p:nvSpPr>
        <p:spPr/>
        <p:txBody>
          <a:bodyPr/>
          <a:lstStyle/>
          <a:p>
            <a:pPr rtl="0"/>
            <a:fld id="{2D8ED6E9-3817-564D-8B05-0796ED399B7D}" type="slidenum">
              <a:rPr lang="de-DE" smtClean="0"/>
              <a:t>2</a:t>
            </a:fld>
            <a:endParaRPr lang="de-DE"/>
          </a:p>
        </p:txBody>
      </p:sp>
    </p:spTree>
    <p:extLst>
      <p:ext uri="{BB962C8B-B14F-4D97-AF65-F5344CB8AC3E}">
        <p14:creationId xmlns:p14="http://schemas.microsoft.com/office/powerpoint/2010/main" val="2565423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13472" y="681037"/>
            <a:ext cx="66929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 sz="3200" b="1" i="0" u="none" strike="noStrike" kern="1200" cap="none" spc="0" normalizeH="0" noProof="0" dirty="0">
                <a:ln>
                  <a:noFill/>
                </a:ln>
                <a:solidFill>
                  <a:schemeClr val="accent2"/>
                </a:solidFill>
                <a:effectLst/>
                <a:uLnTx/>
                <a:uFillTx/>
                <a:ea typeface="+mn-ea"/>
                <a:cs typeface="Avenir Next Condensed Demi Bold"/>
              </a:rPr>
              <a:t>Considérations pour le signalement</a:t>
            </a:r>
            <a:endParaRPr kumimoji="0" lang="en-US" sz="3200" b="1" i="0" u="none" strike="noStrike" kern="1200" cap="none" spc="0" normalizeH="0" baseline="0" noProof="0" dirty="0">
              <a:ln>
                <a:noFill/>
              </a:ln>
              <a:solidFill>
                <a:schemeClr val="accent2"/>
              </a:solidFill>
              <a:effectLst/>
              <a:uLnTx/>
              <a:uFillTx/>
              <a:ea typeface="+mn-ea"/>
            </a:endParaRPr>
          </a:p>
        </p:txBody>
      </p:sp>
      <p:pic>
        <p:nvPicPr>
          <p:cNvPr id="3" name="Picture 2" descr="fc_icon_whist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09012">
            <a:off x="7020870" y="192380"/>
            <a:ext cx="1857679" cy="1123248"/>
          </a:xfrm>
          <a:prstGeom prst="rect">
            <a:avLst/>
          </a:prstGeom>
        </p:spPr>
      </p:pic>
      <p:sp>
        <p:nvSpPr>
          <p:cNvPr id="9" name="Content Placeholder 8">
            <a:extLst>
              <a:ext uri="{FF2B5EF4-FFF2-40B4-BE49-F238E27FC236}">
                <a16:creationId xmlns:a16="http://schemas.microsoft.com/office/drawing/2014/main" id="{9DC75147-9797-454E-AE5A-8B43C0D7C4B8}"/>
              </a:ext>
            </a:extLst>
          </p:cNvPr>
          <p:cNvSpPr>
            <a:spLocks noGrp="1"/>
          </p:cNvSpPr>
          <p:nvPr>
            <p:ph idx="1"/>
          </p:nvPr>
        </p:nvSpPr>
        <p:spPr>
          <a:xfrm>
            <a:off x="628649" y="1538862"/>
            <a:ext cx="7886700" cy="4257675"/>
          </a:xfrm>
        </p:spPr>
        <p:txBody>
          <a:bodyPr rtlCol="0">
            <a:normAutofit/>
          </a:bodyPr>
          <a:lstStyle/>
          <a:p>
            <a:pPr marL="342900" lvl="1" indent="-342900" defTabSz="457200">
              <a:lnSpc>
                <a:spcPct val="100000"/>
              </a:lnSpc>
              <a:spcBef>
                <a:spcPts val="0"/>
              </a:spcBef>
              <a:defRPr/>
            </a:pPr>
            <a:r>
              <a:rPr lang="fr" dirty="0">
                <a:solidFill>
                  <a:prstClr val="black"/>
                </a:solidFill>
                <a:cs typeface="Avenir Next Condensed Regular"/>
              </a:rPr>
              <a:t>Pour </a:t>
            </a:r>
            <a:r>
              <a:rPr lang="fr" b="1" dirty="0">
                <a:solidFill>
                  <a:prstClr val="black"/>
                </a:solidFill>
                <a:cs typeface="Avenir Next Condensed Regular"/>
              </a:rPr>
              <a:t>les femmes</a:t>
            </a:r>
            <a:r>
              <a:rPr lang="fr" dirty="0">
                <a:solidFill>
                  <a:prstClr val="black"/>
                </a:solidFill>
                <a:cs typeface="Avenir Next Condensed Regular"/>
              </a:rPr>
              <a:t> : le signalement obligatoire N’EST PAS recommandé.</a:t>
            </a:r>
          </a:p>
          <a:p>
            <a:pPr marL="800100" lvl="2" indent="-342900" rtl="0">
              <a:lnSpc>
                <a:spcPct val="100000"/>
              </a:lnSpc>
              <a:spcBef>
                <a:spcPts val="0"/>
              </a:spcBef>
              <a:defRPr/>
            </a:pPr>
            <a:r>
              <a:rPr lang="fr" sz="2400" dirty="0">
                <a:solidFill>
                  <a:prstClr val="black"/>
                </a:solidFill>
                <a:cs typeface="Avenir Next Condensed Regular"/>
              </a:rPr>
              <a:t>Proposer le signalement si la femme le souhaite.</a:t>
            </a:r>
          </a:p>
          <a:p>
            <a:pPr marL="800100" lvl="2" indent="-342900" rtl="0">
              <a:lnSpc>
                <a:spcPct val="100000"/>
              </a:lnSpc>
              <a:spcBef>
                <a:spcPts val="0"/>
              </a:spcBef>
              <a:spcAft>
                <a:spcPts val="600"/>
              </a:spcAft>
              <a:defRPr/>
            </a:pPr>
            <a:r>
              <a:rPr lang="fr" sz="2400" dirty="0">
                <a:solidFill>
                  <a:prstClr val="black"/>
                </a:solidFill>
                <a:cs typeface="Avenir Next Condensed Regular"/>
              </a:rPr>
              <a:t>S’il est obligatoire, en informer d’emblée la femme.</a:t>
            </a:r>
          </a:p>
          <a:p>
            <a:pPr marL="342900" lvl="1" indent="-342900" rtl="0">
              <a:lnSpc>
                <a:spcPct val="100000"/>
              </a:lnSpc>
              <a:spcBef>
                <a:spcPts val="600"/>
              </a:spcBef>
              <a:defRPr/>
            </a:pPr>
            <a:r>
              <a:rPr lang="fr" dirty="0">
                <a:solidFill>
                  <a:prstClr val="black"/>
                </a:solidFill>
                <a:cs typeface="Avenir Next Condensed Regular"/>
              </a:rPr>
              <a:t>Pour l’agression sexuelle </a:t>
            </a:r>
            <a:r>
              <a:rPr lang="fr" b="1" dirty="0">
                <a:solidFill>
                  <a:prstClr val="black"/>
                </a:solidFill>
                <a:cs typeface="Avenir Next Condensed Regular"/>
              </a:rPr>
              <a:t>d’un enfant</a:t>
            </a:r>
            <a:r>
              <a:rPr lang="fr" dirty="0">
                <a:solidFill>
                  <a:prstClr val="black"/>
                </a:solidFill>
                <a:cs typeface="Avenir Next Condensed Regular"/>
              </a:rPr>
              <a:t>, en cas d’obligation de signalement : </a:t>
            </a:r>
          </a:p>
          <a:p>
            <a:pPr marL="800100" lvl="2" indent="-342900" rtl="0">
              <a:lnSpc>
                <a:spcPct val="100000"/>
              </a:lnSpc>
              <a:spcBef>
                <a:spcPts val="0"/>
              </a:spcBef>
              <a:defRPr/>
            </a:pPr>
            <a:r>
              <a:rPr lang="fr" sz="2400" dirty="0">
                <a:solidFill>
                  <a:prstClr val="black"/>
                </a:solidFill>
                <a:cs typeface="Avenir Next Condensed Regular"/>
              </a:rPr>
              <a:t>Évaluer les effets de la dénonciation sur sa santé, sa sécurité et son bien-être.</a:t>
            </a:r>
          </a:p>
          <a:p>
            <a:pPr marL="800100" lvl="2" indent="-342900" rtl="0">
              <a:lnSpc>
                <a:spcPct val="100000"/>
              </a:lnSpc>
              <a:spcBef>
                <a:spcPts val="0"/>
              </a:spcBef>
              <a:defRPr/>
            </a:pPr>
            <a:r>
              <a:rPr lang="fr" sz="2400" dirty="0">
                <a:solidFill>
                  <a:prstClr val="black"/>
                </a:solidFill>
                <a:cs typeface="Avenir Next Condensed Regular"/>
              </a:rPr>
              <a:t>Lui signaler les restrictions concernant la confidentialité avant la consultation.</a:t>
            </a:r>
          </a:p>
        </p:txBody>
      </p:sp>
      <p:sp>
        <p:nvSpPr>
          <p:cNvPr id="4" name="Slide Number Placeholder 3">
            <a:extLst>
              <a:ext uri="{FF2B5EF4-FFF2-40B4-BE49-F238E27FC236}">
                <a16:creationId xmlns:a16="http://schemas.microsoft.com/office/drawing/2014/main" id="{FF22CB9A-DBA9-457A-AA5B-B1ACA3CC0DF1}"/>
              </a:ext>
            </a:extLst>
          </p:cNvPr>
          <p:cNvSpPr>
            <a:spLocks noGrp="1"/>
          </p:cNvSpPr>
          <p:nvPr>
            <p:ph type="sldNum" sz="quarter" idx="12"/>
          </p:nvPr>
        </p:nvSpPr>
        <p:spPr/>
        <p:txBody>
          <a:bodyPr rtlCol="0"/>
          <a:lstStyle/>
          <a:p>
            <a:pPr rtl="0"/>
            <a:fld id="{8D72BB41-3BEF-4C4A-9441-05BFB7371778}" type="slidenum">
              <a:rPr lang="en-GB" smtClean="0"/>
              <a:pPr rtl="0"/>
              <a:t>20</a:t>
            </a:fld>
            <a:endParaRPr lang="en-GB"/>
          </a:p>
        </p:txBody>
      </p:sp>
      <p:sp>
        <p:nvSpPr>
          <p:cNvPr id="2" name="Footer Placeholder 4">
            <a:extLst>
              <a:ext uri="{FF2B5EF4-FFF2-40B4-BE49-F238E27FC236}">
                <a16:creationId xmlns:a16="http://schemas.microsoft.com/office/drawing/2014/main" id="{C4365CE1-51B1-AE3F-65FF-E34445EACF03}"/>
              </a:ext>
            </a:extLst>
          </p:cNvPr>
          <p:cNvSpPr>
            <a:spLocks noGrp="1"/>
          </p:cNvSpPr>
          <p:nvPr>
            <p:ph type="ftr" sz="quarter" idx="3"/>
          </p:nvPr>
        </p:nvSpPr>
        <p:spPr>
          <a:xfrm>
            <a:off x="1655111" y="6087512"/>
            <a:ext cx="6196801" cy="681037"/>
          </a:xfrm>
          <a:prstGeom prst="rect">
            <a:avLst/>
          </a:prstGeom>
        </p:spPr>
        <p:txBody>
          <a:bodyPr vert="horz" lIns="91440" tIns="45720" rIns="91440" bIns="45720" rtlCol="0" anchor="ctr"/>
          <a:lstStyle>
            <a:lvl1pPr algn="ctr">
              <a:defRPr sz="1100" b="1">
                <a:solidFill>
                  <a:srgbClr val="0366B3"/>
                </a:solidFill>
              </a:defRPr>
            </a:lvl1pPr>
          </a:lstStyle>
          <a:p>
            <a:r>
              <a:rPr lang="en-GB" dirty="0"/>
              <a:t>Prise </a:t>
            </a:r>
            <a:r>
              <a:rPr lang="en-GB" dirty="0" err="1"/>
              <a:t>en</a:t>
            </a:r>
            <a:r>
              <a:rPr lang="en-GB" dirty="0"/>
              <a:t> charge des femmes </a:t>
            </a:r>
            <a:r>
              <a:rPr lang="en-GB" dirty="0" err="1"/>
              <a:t>survivantes</a:t>
            </a:r>
            <a:r>
              <a:rPr lang="en-GB" dirty="0"/>
              <a:t> de violence :</a:t>
            </a:r>
          </a:p>
          <a:p>
            <a:r>
              <a:rPr lang="en-GB" dirty="0"/>
              <a:t>Programme de formation de </a:t>
            </a:r>
            <a:r>
              <a:rPr lang="en-GB" dirty="0" err="1"/>
              <a:t>l'OMS</a:t>
            </a:r>
            <a:r>
              <a:rPr lang="en-GB" dirty="0"/>
              <a:t> à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endParaRPr lang="en-GB" dirty="0"/>
          </a:p>
          <a:p>
            <a:r>
              <a:rPr lang="en-GB" dirty="0">
                <a:solidFill>
                  <a:srgbClr val="F57D22"/>
                </a:solidFill>
              </a:rPr>
              <a:t>Module 3. </a:t>
            </a:r>
            <a:r>
              <a:rPr lang="fr" dirty="0">
                <a:solidFill>
                  <a:srgbClr val="F57D22"/>
                </a:solidFill>
              </a:rPr>
              <a:t>Principes directeurs et aperçu de la réponse sanitaire à la violence faite aux femmes</a:t>
            </a:r>
          </a:p>
        </p:txBody>
      </p:sp>
    </p:spTree>
    <p:extLst>
      <p:ext uri="{BB962C8B-B14F-4D97-AF65-F5344CB8AC3E}">
        <p14:creationId xmlns:p14="http://schemas.microsoft.com/office/powerpoint/2010/main" val="91418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32578" y="1276616"/>
            <a:ext cx="4809347" cy="3473771"/>
          </a:xfrm>
          <a:prstGeom prst="rect">
            <a:avLst/>
          </a:prstGeom>
          <a:noFill/>
        </p:spPr>
        <p:txBody>
          <a:bodyPr wrap="square" rtlCol="0">
            <a:spAutoFit/>
          </a:bodyPr>
          <a:lstStyle/>
          <a:p>
            <a:pPr marL="342900" lvl="1" indent="-342900" rtl="0">
              <a:lnSpc>
                <a:spcPct val="90000"/>
              </a:lnSpc>
              <a:spcBef>
                <a:spcPts val="1325"/>
              </a:spcBef>
              <a:buFont typeface="Arial" pitchFamily="34" charset="0"/>
              <a:buChar char="•"/>
              <a:defRPr/>
            </a:pPr>
            <a:r>
              <a:rPr lang="fr" sz="2800" dirty="0">
                <a:solidFill>
                  <a:prstClr val="black"/>
                </a:solidFill>
                <a:cs typeface="Avenir Next Condensed Regular"/>
              </a:rPr>
              <a:t>Assurer </a:t>
            </a:r>
            <a:r>
              <a:rPr lang="fr" sz="2800" b="1" dirty="0">
                <a:solidFill>
                  <a:prstClr val="black"/>
                </a:solidFill>
                <a:cs typeface="Avenir Next Condensed Regular"/>
              </a:rPr>
              <a:t>la supervision et le retour d’information</a:t>
            </a:r>
            <a:r>
              <a:rPr lang="fr" sz="2800" dirty="0">
                <a:solidFill>
                  <a:prstClr val="black"/>
                </a:solidFill>
                <a:cs typeface="Avenir Next Condensed Regular"/>
              </a:rPr>
              <a:t>.</a:t>
            </a:r>
          </a:p>
          <a:p>
            <a:pPr marL="342900" lvl="1" indent="-342900" rtl="0">
              <a:lnSpc>
                <a:spcPct val="90000"/>
              </a:lnSpc>
              <a:spcBef>
                <a:spcPts val="1325"/>
              </a:spcBef>
              <a:buFont typeface="Arial" pitchFamily="34" charset="0"/>
              <a:buChar char="•"/>
              <a:defRPr/>
            </a:pPr>
            <a:r>
              <a:rPr lang="fr" sz="2800" dirty="0">
                <a:solidFill>
                  <a:prstClr val="black"/>
                </a:solidFill>
                <a:cs typeface="Avenir Next Condensed Regular"/>
              </a:rPr>
              <a:t>Améliorer </a:t>
            </a:r>
            <a:r>
              <a:rPr lang="fr" sz="2800" b="1" i="0" u="none" strike="noStrike" kern="1200" cap="none" spc="0" normalizeH="0" noProof="0" dirty="0">
                <a:ln>
                  <a:noFill/>
                </a:ln>
                <a:solidFill>
                  <a:prstClr val="black"/>
                </a:solidFill>
                <a:effectLst/>
                <a:uLnTx/>
                <a:uFillTx/>
                <a:ea typeface="+mn-ea"/>
                <a:cs typeface="Avenir Next Condensed Regular"/>
              </a:rPr>
              <a:t>les infrastructures</a:t>
            </a:r>
            <a:r>
              <a:rPr lang="fr" sz="2800" i="0" u="none" strike="noStrike" kern="1200" cap="none" spc="0" normalizeH="0" noProof="0" dirty="0">
                <a:ln>
                  <a:noFill/>
                </a:ln>
                <a:solidFill>
                  <a:prstClr val="black"/>
                </a:solidFill>
                <a:effectLst/>
                <a:uLnTx/>
                <a:uFillTx/>
                <a:ea typeface="+mn-ea"/>
                <a:cs typeface="Avenir Next Condensed Regular"/>
              </a:rPr>
              <a:t>.  </a:t>
            </a:r>
          </a:p>
          <a:p>
            <a:pPr marL="342900" lvl="1" indent="-342900" rtl="0">
              <a:lnSpc>
                <a:spcPct val="90000"/>
              </a:lnSpc>
              <a:spcBef>
                <a:spcPts val="1325"/>
              </a:spcBef>
              <a:buFont typeface="Arial" pitchFamily="34" charset="0"/>
              <a:buChar char="•"/>
              <a:defRPr/>
            </a:pPr>
            <a:r>
              <a:rPr lang="fr" sz="2800" i="0" u="none" strike="noStrike" kern="1200" cap="none" spc="0" normalizeH="0" noProof="0" dirty="0">
                <a:ln>
                  <a:noFill/>
                </a:ln>
                <a:solidFill>
                  <a:prstClr val="black"/>
                </a:solidFill>
                <a:effectLst/>
                <a:uLnTx/>
                <a:uFillTx/>
                <a:ea typeface="+mn-ea"/>
                <a:cs typeface="Avenir Next Condensed Regular"/>
              </a:rPr>
              <a:t>Renforcer le système d’orientation-recours.</a:t>
            </a:r>
          </a:p>
          <a:p>
            <a:pPr marL="342900" lvl="1" indent="-342900" rtl="0">
              <a:lnSpc>
                <a:spcPct val="90000"/>
              </a:lnSpc>
              <a:spcBef>
                <a:spcPts val="1325"/>
              </a:spcBef>
              <a:buFont typeface="Arial" pitchFamily="34" charset="0"/>
              <a:buChar char="•"/>
              <a:defRPr/>
            </a:pPr>
            <a:r>
              <a:rPr lang="fr" sz="2800" b="1" dirty="0">
                <a:solidFill>
                  <a:prstClr val="black"/>
                </a:solidFill>
                <a:cs typeface="Avenir Next Condensed Regular"/>
              </a:rPr>
              <a:t>Documenter</a:t>
            </a:r>
            <a:r>
              <a:rPr lang="fr" sz="2800" dirty="0">
                <a:solidFill>
                  <a:prstClr val="black"/>
                </a:solidFill>
                <a:cs typeface="Avenir Next Condensed Regular"/>
              </a:rPr>
              <a:t>.</a:t>
            </a:r>
          </a:p>
          <a:p>
            <a:pPr marL="342900" lvl="1" indent="-342900" rtl="0">
              <a:lnSpc>
                <a:spcPct val="90000"/>
              </a:lnSpc>
              <a:spcBef>
                <a:spcPts val="1325"/>
              </a:spcBef>
              <a:buFont typeface="Arial" pitchFamily="34" charset="0"/>
              <a:buChar char="•"/>
              <a:defRPr/>
            </a:pPr>
            <a:r>
              <a:rPr lang="fr" sz="2800" b="1" dirty="0">
                <a:solidFill>
                  <a:prstClr val="black"/>
                </a:solidFill>
                <a:cs typeface="Avenir Next Condensed Regular"/>
              </a:rPr>
              <a:t>Suivre et évaluer</a:t>
            </a:r>
            <a:r>
              <a:rPr lang="fr" sz="2800" dirty="0">
                <a:solidFill>
                  <a:prstClr val="black"/>
                </a:solidFill>
                <a:cs typeface="Avenir Next Condensed Regular"/>
              </a:rPr>
              <a:t>.</a:t>
            </a:r>
          </a:p>
        </p:txBody>
      </p:sp>
      <p:sp>
        <p:nvSpPr>
          <p:cNvPr id="8" name="TextBox 7"/>
          <p:cNvSpPr txBox="1"/>
          <p:nvPr/>
        </p:nvSpPr>
        <p:spPr>
          <a:xfrm>
            <a:off x="129209" y="264956"/>
            <a:ext cx="8865564"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 sz="3200" b="1" i="0" u="none" strike="noStrike" kern="1200" cap="none" normalizeH="0" noProof="0" dirty="0">
                <a:ln>
                  <a:noFill/>
                </a:ln>
                <a:solidFill>
                  <a:schemeClr val="accent2"/>
                </a:solidFill>
                <a:effectLst/>
                <a:uLnTx/>
                <a:uFillTx/>
                <a:ea typeface="+mn-ea"/>
                <a:cs typeface="Avenir Next Condensed Demi Bold"/>
              </a:rPr>
              <a:t>Changements nécessaires à l’échelle du système</a:t>
            </a:r>
            <a:endParaRPr kumimoji="0" lang="en-US" sz="3200" b="1" i="0" u="none" strike="noStrike" kern="1200" cap="none" normalizeH="0" baseline="0" noProof="0" dirty="0">
              <a:ln>
                <a:noFill/>
              </a:ln>
              <a:solidFill>
                <a:schemeClr val="accent2"/>
              </a:solidFill>
              <a:effectLst/>
              <a:uLnTx/>
              <a:uFillTx/>
              <a:ea typeface="+mn-ea"/>
            </a:endParaRPr>
          </a:p>
        </p:txBody>
      </p:sp>
      <p:sp>
        <p:nvSpPr>
          <p:cNvPr id="3" name="Slide Number Placeholder 2">
            <a:extLst>
              <a:ext uri="{FF2B5EF4-FFF2-40B4-BE49-F238E27FC236}">
                <a16:creationId xmlns:a16="http://schemas.microsoft.com/office/drawing/2014/main" id="{63FA68CD-2A1F-4314-8C2F-5F0B5E5D9815}"/>
              </a:ext>
            </a:extLst>
          </p:cNvPr>
          <p:cNvSpPr>
            <a:spLocks noGrp="1"/>
          </p:cNvSpPr>
          <p:nvPr>
            <p:ph type="sldNum" sz="quarter" idx="12"/>
          </p:nvPr>
        </p:nvSpPr>
        <p:spPr/>
        <p:txBody>
          <a:bodyPr rtlCol="0"/>
          <a:lstStyle/>
          <a:p>
            <a:pPr rtl="0"/>
            <a:fld id="{8D72BB41-3BEF-4C4A-9441-05BFB7371778}" type="slidenum">
              <a:rPr lang="en-GB" smtClean="0"/>
              <a:pPr rtl="0"/>
              <a:t>21</a:t>
            </a:fld>
            <a:endParaRPr lang="en-GB"/>
          </a:p>
        </p:txBody>
      </p:sp>
      <p:sp>
        <p:nvSpPr>
          <p:cNvPr id="2" name="Footer Placeholder 4">
            <a:extLst>
              <a:ext uri="{FF2B5EF4-FFF2-40B4-BE49-F238E27FC236}">
                <a16:creationId xmlns:a16="http://schemas.microsoft.com/office/drawing/2014/main" id="{EABADA0D-A781-F5E5-CAA1-F6530732311D}"/>
              </a:ext>
            </a:extLst>
          </p:cNvPr>
          <p:cNvSpPr>
            <a:spLocks noGrp="1"/>
          </p:cNvSpPr>
          <p:nvPr>
            <p:ph type="ftr" sz="quarter" idx="3"/>
          </p:nvPr>
        </p:nvSpPr>
        <p:spPr>
          <a:xfrm>
            <a:off x="1655111" y="6087512"/>
            <a:ext cx="6196801" cy="681037"/>
          </a:xfrm>
          <a:prstGeom prst="rect">
            <a:avLst/>
          </a:prstGeom>
        </p:spPr>
        <p:txBody>
          <a:bodyPr vert="horz" lIns="91440" tIns="45720" rIns="91440" bIns="45720" rtlCol="0" anchor="ctr"/>
          <a:lstStyle>
            <a:lvl1pPr algn="ctr">
              <a:defRPr sz="1100" b="1">
                <a:solidFill>
                  <a:srgbClr val="0366B3"/>
                </a:solidFill>
              </a:defRPr>
            </a:lvl1pPr>
          </a:lstStyle>
          <a:p>
            <a:r>
              <a:rPr lang="en-GB" dirty="0"/>
              <a:t>Prise </a:t>
            </a:r>
            <a:r>
              <a:rPr lang="en-GB" dirty="0" err="1"/>
              <a:t>en</a:t>
            </a:r>
            <a:r>
              <a:rPr lang="en-GB" dirty="0"/>
              <a:t> charge des femmes </a:t>
            </a:r>
            <a:r>
              <a:rPr lang="en-GB" dirty="0" err="1"/>
              <a:t>survivantes</a:t>
            </a:r>
            <a:r>
              <a:rPr lang="en-GB" dirty="0"/>
              <a:t> de violence :</a:t>
            </a:r>
          </a:p>
          <a:p>
            <a:r>
              <a:rPr lang="en-GB" dirty="0"/>
              <a:t>Programme de formation de </a:t>
            </a:r>
            <a:r>
              <a:rPr lang="en-GB" dirty="0" err="1"/>
              <a:t>l'OMS</a:t>
            </a:r>
            <a:r>
              <a:rPr lang="en-GB" dirty="0"/>
              <a:t> à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endParaRPr lang="en-GB" dirty="0"/>
          </a:p>
          <a:p>
            <a:r>
              <a:rPr lang="en-GB" dirty="0">
                <a:solidFill>
                  <a:srgbClr val="F57D22"/>
                </a:solidFill>
              </a:rPr>
              <a:t>Module 3. </a:t>
            </a:r>
            <a:r>
              <a:rPr lang="fr" dirty="0">
                <a:solidFill>
                  <a:srgbClr val="F57D22"/>
                </a:solidFill>
              </a:rPr>
              <a:t>Principes directeurs et aperçu de la réponse sanitaire à la violence faite aux femmes</a:t>
            </a:r>
          </a:p>
        </p:txBody>
      </p:sp>
      <p:pic>
        <p:nvPicPr>
          <p:cNvPr id="4" name="Picture 3">
            <a:extLst>
              <a:ext uri="{FF2B5EF4-FFF2-40B4-BE49-F238E27FC236}">
                <a16:creationId xmlns:a16="http://schemas.microsoft.com/office/drawing/2014/main" id="{DD733621-D8DB-AE03-3CBA-2F2F8B340A72}"/>
              </a:ext>
            </a:extLst>
          </p:cNvPr>
          <p:cNvPicPr>
            <a:picLocks noChangeAspect="1"/>
          </p:cNvPicPr>
          <p:nvPr/>
        </p:nvPicPr>
        <p:blipFill>
          <a:blip r:embed="rId3"/>
          <a:stretch>
            <a:fillRect/>
          </a:stretch>
        </p:blipFill>
        <p:spPr>
          <a:xfrm>
            <a:off x="471649" y="1151410"/>
            <a:ext cx="3271356" cy="4634422"/>
          </a:xfrm>
          <a:prstGeom prst="rect">
            <a:avLst/>
          </a:prstGeom>
        </p:spPr>
      </p:pic>
    </p:spTree>
    <p:extLst>
      <p:ext uri="{BB962C8B-B14F-4D97-AF65-F5344CB8AC3E}">
        <p14:creationId xmlns:p14="http://schemas.microsoft.com/office/powerpoint/2010/main" val="1930795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CF198D9-DEA5-D842-831D-B440796AF831}"/>
              </a:ext>
            </a:extLst>
          </p:cNvPr>
          <p:cNvSpPr>
            <a:spLocks noGrp="1"/>
          </p:cNvSpPr>
          <p:nvPr>
            <p:ph type="title"/>
          </p:nvPr>
        </p:nvSpPr>
        <p:spPr/>
        <p:txBody>
          <a:bodyPr rtlCol="0"/>
          <a:lstStyle/>
          <a:p>
            <a:pPr rtl="0"/>
            <a:r>
              <a:rPr lang="fr"/>
              <a:t>Messages clés</a:t>
            </a:r>
          </a:p>
        </p:txBody>
      </p:sp>
      <p:sp>
        <p:nvSpPr>
          <p:cNvPr id="8" name="Content Placeholder 7">
            <a:extLst>
              <a:ext uri="{FF2B5EF4-FFF2-40B4-BE49-F238E27FC236}">
                <a16:creationId xmlns:a16="http://schemas.microsoft.com/office/drawing/2014/main" id="{93D6796C-F846-5B4D-9BF7-E0B3F1D61E24}"/>
              </a:ext>
            </a:extLst>
          </p:cNvPr>
          <p:cNvSpPr>
            <a:spLocks noGrp="1"/>
          </p:cNvSpPr>
          <p:nvPr>
            <p:ph idx="1"/>
          </p:nvPr>
        </p:nvSpPr>
        <p:spPr>
          <a:xfrm>
            <a:off x="628650" y="1825625"/>
            <a:ext cx="7886700" cy="3949010"/>
          </a:xfrm>
        </p:spPr>
        <p:txBody>
          <a:bodyPr rtlCol="0">
            <a:normAutofit/>
          </a:bodyPr>
          <a:lstStyle/>
          <a:p>
            <a:pPr marL="511175" lvl="2" indent="-457200" rtl="0">
              <a:spcBef>
                <a:spcPts val="1325"/>
              </a:spcBef>
              <a:defRPr/>
            </a:pPr>
            <a:r>
              <a:rPr lang="fr" sz="2800" dirty="0">
                <a:solidFill>
                  <a:prstClr val="black"/>
                </a:solidFill>
              </a:rPr>
              <a:t>La réponse du système de santé doit être fondée sur le respect des </a:t>
            </a:r>
            <a:r>
              <a:rPr lang="fr" sz="2800" b="1" dirty="0">
                <a:solidFill>
                  <a:prstClr val="black"/>
                </a:solidFill>
              </a:rPr>
              <a:t>droits de l’homme </a:t>
            </a:r>
            <a:r>
              <a:rPr lang="fr" sz="2800" dirty="0">
                <a:solidFill>
                  <a:prstClr val="black"/>
                </a:solidFill>
              </a:rPr>
              <a:t>et la promotion de l’</a:t>
            </a:r>
            <a:r>
              <a:rPr lang="fr" sz="2800" b="1" dirty="0">
                <a:solidFill>
                  <a:prstClr val="black"/>
                </a:solidFill>
              </a:rPr>
              <a:t>égalité des sexes</a:t>
            </a:r>
            <a:r>
              <a:rPr lang="fr" sz="2800" dirty="0">
                <a:solidFill>
                  <a:prstClr val="black"/>
                </a:solidFill>
              </a:rPr>
              <a:t>.</a:t>
            </a:r>
          </a:p>
          <a:p>
            <a:pPr marL="511175" lvl="2" indent="-457200" rtl="0">
              <a:spcBef>
                <a:spcPts val="1325"/>
              </a:spcBef>
              <a:defRPr/>
            </a:pPr>
            <a:r>
              <a:rPr lang="fr" sz="2800" dirty="0"/>
              <a:t>Cette formation couvre les compétences décrites dans les cinq parties du</a:t>
            </a:r>
            <a:r>
              <a:rPr lang="fr" sz="2800" b="1" dirty="0"/>
              <a:t> </a:t>
            </a:r>
            <a:r>
              <a:rPr lang="fr" sz="2800" b="1" i="1" dirty="0"/>
              <a:t>Manuel clinique</a:t>
            </a:r>
            <a:r>
              <a:rPr lang="fr" sz="2800" b="1" dirty="0"/>
              <a:t> </a:t>
            </a:r>
            <a:r>
              <a:rPr lang="fr" sz="2800" dirty="0"/>
              <a:t>de l’OMS.</a:t>
            </a:r>
          </a:p>
          <a:p>
            <a:pPr marL="511175" lvl="2" indent="-457200" rtl="0">
              <a:spcBef>
                <a:spcPts val="1325"/>
              </a:spcBef>
              <a:defRPr/>
            </a:pPr>
            <a:r>
              <a:rPr lang="fr" sz="2800" dirty="0"/>
              <a:t>Un </a:t>
            </a:r>
            <a:r>
              <a:rPr lang="fr" sz="2800" b="1" dirty="0"/>
              <a:t>système de santé favorable</a:t>
            </a:r>
            <a:r>
              <a:rPr lang="fr" sz="2800" dirty="0"/>
              <a:t> est essentiel pour aider les prestataires de soins à mettre en pratique la formation.</a:t>
            </a:r>
          </a:p>
        </p:txBody>
      </p:sp>
      <p:sp>
        <p:nvSpPr>
          <p:cNvPr id="3" name="Slide Number Placeholder 2">
            <a:extLst>
              <a:ext uri="{FF2B5EF4-FFF2-40B4-BE49-F238E27FC236}">
                <a16:creationId xmlns:a16="http://schemas.microsoft.com/office/drawing/2014/main" id="{B17F275A-227E-4C81-A4CE-D944F3676982}"/>
              </a:ext>
            </a:extLst>
          </p:cNvPr>
          <p:cNvSpPr>
            <a:spLocks noGrp="1"/>
          </p:cNvSpPr>
          <p:nvPr>
            <p:ph type="sldNum" sz="quarter" idx="12"/>
          </p:nvPr>
        </p:nvSpPr>
        <p:spPr/>
        <p:txBody>
          <a:bodyPr rtlCol="0"/>
          <a:lstStyle/>
          <a:p>
            <a:pPr rtl="0"/>
            <a:fld id="{8D72BB41-3BEF-4C4A-9441-05BFB7371778}" type="slidenum">
              <a:rPr lang="en-GB" smtClean="0"/>
              <a:pPr rtl="0"/>
              <a:t>22</a:t>
            </a:fld>
            <a:endParaRPr lang="en-GB"/>
          </a:p>
        </p:txBody>
      </p:sp>
      <p:pic>
        <p:nvPicPr>
          <p:cNvPr id="9" name="Picture 8">
            <a:extLst>
              <a:ext uri="{FF2B5EF4-FFF2-40B4-BE49-F238E27FC236}">
                <a16:creationId xmlns:a16="http://schemas.microsoft.com/office/drawing/2014/main" id="{83FA1BB4-35D0-6849-B5B1-703ACFFF0E1F}"/>
              </a:ext>
            </a:extLst>
          </p:cNvPr>
          <p:cNvPicPr>
            <a:picLocks noChangeAspect="1"/>
          </p:cNvPicPr>
          <p:nvPr/>
        </p:nvPicPr>
        <p:blipFill rotWithShape="1">
          <a:blip r:embed="rId2">
            <a:duotone>
              <a:schemeClr val="accent5">
                <a:shade val="45000"/>
                <a:satMod val="135000"/>
              </a:schemeClr>
              <a:prstClr val="white"/>
            </a:duotone>
          </a:blip>
          <a:srcRect l="5495" t="2263" r="8752" b="5223"/>
          <a:stretch/>
        </p:blipFill>
        <p:spPr>
          <a:xfrm>
            <a:off x="1476208" y="365126"/>
            <a:ext cx="1059478" cy="1143000"/>
          </a:xfrm>
          <a:prstGeom prst="rect">
            <a:avLst/>
          </a:prstGeom>
        </p:spPr>
      </p:pic>
      <p:sp>
        <p:nvSpPr>
          <p:cNvPr id="2" name="Footer Placeholder 4">
            <a:extLst>
              <a:ext uri="{FF2B5EF4-FFF2-40B4-BE49-F238E27FC236}">
                <a16:creationId xmlns:a16="http://schemas.microsoft.com/office/drawing/2014/main" id="{CA4638EB-BBA6-C014-7FD8-7CEC3C5B4CB5}"/>
              </a:ext>
            </a:extLst>
          </p:cNvPr>
          <p:cNvSpPr>
            <a:spLocks noGrp="1"/>
          </p:cNvSpPr>
          <p:nvPr>
            <p:ph type="ftr" sz="quarter" idx="3"/>
          </p:nvPr>
        </p:nvSpPr>
        <p:spPr>
          <a:xfrm>
            <a:off x="1655111" y="6087512"/>
            <a:ext cx="6196801" cy="681037"/>
          </a:xfrm>
          <a:prstGeom prst="rect">
            <a:avLst/>
          </a:prstGeom>
        </p:spPr>
        <p:txBody>
          <a:bodyPr vert="horz" lIns="91440" tIns="45720" rIns="91440" bIns="45720" rtlCol="0" anchor="ctr"/>
          <a:lstStyle>
            <a:lvl1pPr algn="ctr">
              <a:defRPr sz="1100" b="1">
                <a:solidFill>
                  <a:srgbClr val="0366B3"/>
                </a:solidFill>
              </a:defRPr>
            </a:lvl1pPr>
          </a:lstStyle>
          <a:p>
            <a:r>
              <a:rPr lang="en-GB" dirty="0"/>
              <a:t>Prise </a:t>
            </a:r>
            <a:r>
              <a:rPr lang="en-GB" err="1"/>
              <a:t>en</a:t>
            </a:r>
            <a:r>
              <a:rPr lang="en-GB" dirty="0"/>
              <a:t> charge des femmes </a:t>
            </a:r>
            <a:r>
              <a:rPr lang="en-GB" err="1"/>
              <a:t>survivantes</a:t>
            </a:r>
            <a:r>
              <a:rPr lang="en-GB" dirty="0"/>
              <a:t> de </a:t>
            </a:r>
            <a:r>
              <a:rPr lang="en-GB"/>
              <a:t>violence :</a:t>
            </a:r>
          </a:p>
          <a:p>
            <a:r>
              <a:rPr lang="en-GB" dirty="0"/>
              <a:t>Programme de formation de </a:t>
            </a:r>
            <a:r>
              <a:rPr lang="en-GB" dirty="0" err="1"/>
              <a:t>l'OMS</a:t>
            </a:r>
            <a:r>
              <a:rPr lang="en-GB" dirty="0"/>
              <a:t> à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endParaRPr lang="en-GB" dirty="0"/>
          </a:p>
          <a:p>
            <a:r>
              <a:rPr lang="en-GB" dirty="0">
                <a:solidFill>
                  <a:srgbClr val="F57D22"/>
                </a:solidFill>
              </a:rPr>
              <a:t>Module 3. </a:t>
            </a:r>
            <a:r>
              <a:rPr lang="fr" dirty="0">
                <a:solidFill>
                  <a:srgbClr val="F57D22"/>
                </a:solidFill>
              </a:rPr>
              <a:t>Principes directeurs et aperçu de la réponse sanitaire à la violence faite aux femmes</a:t>
            </a:r>
          </a:p>
        </p:txBody>
      </p:sp>
    </p:spTree>
    <p:extLst>
      <p:ext uri="{BB962C8B-B14F-4D97-AF65-F5344CB8AC3E}">
        <p14:creationId xmlns:p14="http://schemas.microsoft.com/office/powerpoint/2010/main" val="349248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4410" y="365126"/>
            <a:ext cx="7886700" cy="1325563"/>
          </a:xfrm>
        </p:spPr>
        <p:txBody>
          <a:bodyPr rtlCol="0">
            <a:normAutofit/>
          </a:bodyPr>
          <a:lstStyle/>
          <a:p>
            <a:pPr rtl="0"/>
            <a:r>
              <a:rPr lang="fr" b="1" dirty="0">
                <a:solidFill>
                  <a:schemeClr val="accent2"/>
                </a:solidFill>
              </a:rPr>
              <a:t>Objectif d’apprentissage</a:t>
            </a:r>
          </a:p>
        </p:txBody>
      </p:sp>
      <p:sp>
        <p:nvSpPr>
          <p:cNvPr id="3" name="Content Placeholder 2"/>
          <p:cNvSpPr>
            <a:spLocks noGrp="1"/>
          </p:cNvSpPr>
          <p:nvPr>
            <p:ph idx="1"/>
          </p:nvPr>
        </p:nvSpPr>
        <p:spPr>
          <a:xfrm>
            <a:off x="792480" y="1825625"/>
            <a:ext cx="7722870" cy="3711575"/>
          </a:xfrm>
        </p:spPr>
        <p:txBody>
          <a:bodyPr rtlCol="0">
            <a:noAutofit/>
          </a:bodyPr>
          <a:lstStyle/>
          <a:p>
            <a:pPr marL="0" indent="0" rtl="0">
              <a:spcBef>
                <a:spcPts val="600"/>
              </a:spcBef>
              <a:spcAft>
                <a:spcPts val="600"/>
              </a:spcAft>
              <a:buNone/>
            </a:pPr>
            <a:r>
              <a:rPr lang="fr" dirty="0"/>
              <a:t>Adopter des valeurs et des comportements qui permettent aux services d’apporter le soutien requis aux survivantes, en toute sécurité.</a:t>
            </a:r>
            <a:endParaRPr lang="en-US" dirty="0"/>
          </a:p>
          <a:p>
            <a:pPr marL="0" indent="0" rtl="0">
              <a:spcBef>
                <a:spcPts val="600"/>
              </a:spcBef>
              <a:spcAft>
                <a:spcPts val="600"/>
              </a:spcAft>
              <a:buNone/>
            </a:pPr>
            <a:r>
              <a:rPr lang="fr" b="1" dirty="0"/>
              <a:t>Compétences </a:t>
            </a:r>
            <a:endParaRPr lang="en-GB" dirty="0"/>
          </a:p>
          <a:p>
            <a:pPr lvl="0" rtl="0">
              <a:spcBef>
                <a:spcPts val="600"/>
              </a:spcBef>
              <a:spcAft>
                <a:spcPts val="600"/>
              </a:spcAft>
            </a:pPr>
            <a:r>
              <a:rPr lang="fr" dirty="0"/>
              <a:t>Connaître les principes directeurs des soins axés sur les femmes.</a:t>
            </a:r>
          </a:p>
          <a:p>
            <a:pPr lvl="0" rtl="0">
              <a:spcBef>
                <a:spcPts val="600"/>
              </a:spcBef>
              <a:spcAft>
                <a:spcPts val="600"/>
              </a:spcAft>
            </a:pPr>
            <a:r>
              <a:rPr lang="fr" dirty="0"/>
              <a:t>Comprendre comment appliquer ces principes directeurs dans la pratique.</a:t>
            </a:r>
          </a:p>
        </p:txBody>
      </p:sp>
      <p:sp>
        <p:nvSpPr>
          <p:cNvPr id="5" name="Slide Number Placeholder 4"/>
          <p:cNvSpPr>
            <a:spLocks noGrp="1"/>
          </p:cNvSpPr>
          <p:nvPr>
            <p:ph type="sldNum" sz="quarter" idx="12"/>
          </p:nvPr>
        </p:nvSpPr>
        <p:spPr/>
        <p:txBody>
          <a:bodyPr rtlCol="0"/>
          <a:lstStyle/>
          <a:p>
            <a:pPr rtl="0"/>
            <a:fld id="{8D72BB41-3BEF-4C4A-9441-05BFB7371778}" type="slidenum">
              <a:rPr lang="en-GB" smtClean="0"/>
              <a:pPr rtl="0"/>
              <a:t>3</a:t>
            </a:fld>
            <a:endParaRPr lang="en-GB"/>
          </a:p>
        </p:txBody>
      </p:sp>
      <p:pic>
        <p:nvPicPr>
          <p:cNvPr id="4" name="Picture 3" descr="C:\Users\Ward\AppData\Local\Microsoft\Windows\INetCache\IE\RTS1IINE\13526107212154[1].png">
            <a:extLst>
              <a:ext uri="{FF2B5EF4-FFF2-40B4-BE49-F238E27FC236}">
                <a16:creationId xmlns:a16="http://schemas.microsoft.com/office/drawing/2014/main" id="{DC3F627B-45FF-412F-B66F-CC6B1F97299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560" y="404677"/>
            <a:ext cx="1420261" cy="1146445"/>
          </a:xfrm>
          <a:prstGeom prst="rect">
            <a:avLst/>
          </a:prstGeom>
          <a:noFill/>
          <a:ln>
            <a:noFill/>
          </a:ln>
        </p:spPr>
      </p:pic>
      <p:sp>
        <p:nvSpPr>
          <p:cNvPr id="6" name="Footer Placeholder 4">
            <a:extLst>
              <a:ext uri="{FF2B5EF4-FFF2-40B4-BE49-F238E27FC236}">
                <a16:creationId xmlns:a16="http://schemas.microsoft.com/office/drawing/2014/main" id="{D1ECE344-20BC-56EB-D011-AFF6B5B434A5}"/>
              </a:ext>
            </a:extLst>
          </p:cNvPr>
          <p:cNvSpPr>
            <a:spLocks noGrp="1"/>
          </p:cNvSpPr>
          <p:nvPr>
            <p:ph type="ftr" sz="quarter" idx="3"/>
          </p:nvPr>
        </p:nvSpPr>
        <p:spPr>
          <a:xfrm>
            <a:off x="1655111" y="6087512"/>
            <a:ext cx="6196801" cy="681037"/>
          </a:xfrm>
          <a:prstGeom prst="rect">
            <a:avLst/>
          </a:prstGeom>
        </p:spPr>
        <p:txBody>
          <a:bodyPr vert="horz" lIns="91440" tIns="45720" rIns="91440" bIns="45720" rtlCol="0" anchor="ctr"/>
          <a:lstStyle>
            <a:lvl1pPr algn="ctr">
              <a:defRPr sz="1100" b="1">
                <a:solidFill>
                  <a:srgbClr val="0366B3"/>
                </a:solidFill>
              </a:defRPr>
            </a:lvl1pPr>
          </a:lstStyle>
          <a:p>
            <a:r>
              <a:rPr lang="en-GB" dirty="0"/>
              <a:t>Prise </a:t>
            </a:r>
            <a:r>
              <a:rPr lang="en-GB" dirty="0" err="1"/>
              <a:t>en</a:t>
            </a:r>
            <a:r>
              <a:rPr lang="en-GB" dirty="0"/>
              <a:t> charge des femmes </a:t>
            </a:r>
            <a:r>
              <a:rPr lang="en-GB" dirty="0" err="1"/>
              <a:t>survivantes</a:t>
            </a:r>
            <a:r>
              <a:rPr lang="en-GB" dirty="0"/>
              <a:t> de violence :</a:t>
            </a:r>
          </a:p>
          <a:p>
            <a:r>
              <a:rPr lang="en-GB" dirty="0"/>
              <a:t>Programme de formation de </a:t>
            </a:r>
            <a:r>
              <a:rPr lang="en-GB" dirty="0" err="1"/>
              <a:t>l'OMS</a:t>
            </a:r>
            <a:r>
              <a:rPr lang="en-GB" dirty="0"/>
              <a:t> à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endParaRPr lang="en-GB" dirty="0"/>
          </a:p>
          <a:p>
            <a:r>
              <a:rPr lang="en-GB" dirty="0">
                <a:solidFill>
                  <a:srgbClr val="F57D22"/>
                </a:solidFill>
              </a:rPr>
              <a:t>Module 3. </a:t>
            </a:r>
            <a:r>
              <a:rPr lang="fr" dirty="0">
                <a:solidFill>
                  <a:srgbClr val="F57D22"/>
                </a:solidFill>
              </a:rPr>
              <a:t>Principes directeurs et aperçu de la réponse sanitaire à la violence faite aux femmes</a:t>
            </a:r>
          </a:p>
        </p:txBody>
      </p:sp>
    </p:spTree>
    <p:extLst>
      <p:ext uri="{BB962C8B-B14F-4D97-AF65-F5344CB8AC3E}">
        <p14:creationId xmlns:p14="http://schemas.microsoft.com/office/powerpoint/2010/main" val="1753225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ECF52AA-C92C-D843-86AE-68410F9D5FB2}"/>
              </a:ext>
            </a:extLst>
          </p:cNvPr>
          <p:cNvSpPr>
            <a:spLocks noGrp="1"/>
          </p:cNvSpPr>
          <p:nvPr>
            <p:ph type="title"/>
          </p:nvPr>
        </p:nvSpPr>
        <p:spPr>
          <a:xfrm>
            <a:off x="628650" y="2992013"/>
            <a:ext cx="7886700" cy="873973"/>
          </a:xfrm>
        </p:spPr>
        <p:txBody>
          <a:bodyPr rtlCol="0">
            <a:normAutofit fontScale="90000"/>
          </a:bodyPr>
          <a:lstStyle/>
          <a:p>
            <a:pPr rtl="0"/>
            <a:r>
              <a:rPr lang="fr"/>
              <a:t>Principes directeurs</a:t>
            </a:r>
          </a:p>
        </p:txBody>
      </p:sp>
      <p:sp>
        <p:nvSpPr>
          <p:cNvPr id="3" name="Slide Number Placeholder 2"/>
          <p:cNvSpPr>
            <a:spLocks noGrp="1"/>
          </p:cNvSpPr>
          <p:nvPr>
            <p:ph type="sldNum" sz="quarter" idx="12"/>
          </p:nvPr>
        </p:nvSpPr>
        <p:spPr/>
        <p:txBody>
          <a:bodyPr rtlCol="0"/>
          <a:lstStyle/>
          <a:p>
            <a:pPr rtl="0"/>
            <a:fld id="{8D72BB41-3BEF-4C4A-9441-05BFB7371778}" type="slidenum">
              <a:rPr lang="en-GB" smtClean="0"/>
              <a:pPr rtl="0"/>
              <a:t>4</a:t>
            </a:fld>
            <a:endParaRPr lang="en-GB"/>
          </a:p>
        </p:txBody>
      </p:sp>
      <p:sp>
        <p:nvSpPr>
          <p:cNvPr id="2" name="Footer Placeholder 4">
            <a:extLst>
              <a:ext uri="{FF2B5EF4-FFF2-40B4-BE49-F238E27FC236}">
                <a16:creationId xmlns:a16="http://schemas.microsoft.com/office/drawing/2014/main" id="{8634D358-3277-B11A-2229-D718318AB895}"/>
              </a:ext>
            </a:extLst>
          </p:cNvPr>
          <p:cNvSpPr>
            <a:spLocks noGrp="1"/>
          </p:cNvSpPr>
          <p:nvPr>
            <p:ph type="ftr" sz="quarter" idx="3"/>
          </p:nvPr>
        </p:nvSpPr>
        <p:spPr>
          <a:xfrm>
            <a:off x="1655111" y="6087512"/>
            <a:ext cx="6196801" cy="681037"/>
          </a:xfrm>
          <a:prstGeom prst="rect">
            <a:avLst/>
          </a:prstGeom>
        </p:spPr>
        <p:txBody>
          <a:bodyPr vert="horz" lIns="91440" tIns="45720" rIns="91440" bIns="45720" rtlCol="0" anchor="ctr"/>
          <a:lstStyle>
            <a:lvl1pPr algn="ctr">
              <a:defRPr sz="1100" b="1">
                <a:solidFill>
                  <a:srgbClr val="0366B3"/>
                </a:solidFill>
              </a:defRPr>
            </a:lvl1pPr>
          </a:lstStyle>
          <a:p>
            <a:r>
              <a:rPr lang="en-GB" dirty="0"/>
              <a:t>Prise </a:t>
            </a:r>
            <a:r>
              <a:rPr lang="en-GB" dirty="0" err="1"/>
              <a:t>en</a:t>
            </a:r>
            <a:r>
              <a:rPr lang="en-GB" dirty="0"/>
              <a:t> charge des femmes </a:t>
            </a:r>
            <a:r>
              <a:rPr lang="en-GB" dirty="0" err="1"/>
              <a:t>survivantes</a:t>
            </a:r>
            <a:r>
              <a:rPr lang="en-GB" dirty="0"/>
              <a:t> de violence :</a:t>
            </a:r>
          </a:p>
          <a:p>
            <a:r>
              <a:rPr lang="en-GB" dirty="0"/>
              <a:t>Programme de formation de </a:t>
            </a:r>
            <a:r>
              <a:rPr lang="en-GB" dirty="0" err="1"/>
              <a:t>l'OMS</a:t>
            </a:r>
            <a:r>
              <a:rPr lang="en-GB" dirty="0"/>
              <a:t> à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endParaRPr lang="en-GB" dirty="0"/>
          </a:p>
          <a:p>
            <a:r>
              <a:rPr lang="en-GB" dirty="0">
                <a:solidFill>
                  <a:srgbClr val="F57D22"/>
                </a:solidFill>
              </a:rPr>
              <a:t>Module 3. </a:t>
            </a:r>
            <a:r>
              <a:rPr lang="fr" dirty="0">
                <a:solidFill>
                  <a:srgbClr val="F57D22"/>
                </a:solidFill>
              </a:rPr>
              <a:t>Principes directeurs et aperçu de la réponse sanitaire à la violence faite aux femmes</a:t>
            </a:r>
          </a:p>
        </p:txBody>
      </p:sp>
    </p:spTree>
    <p:extLst>
      <p:ext uri="{BB962C8B-B14F-4D97-AF65-F5344CB8AC3E}">
        <p14:creationId xmlns:p14="http://schemas.microsoft.com/office/powerpoint/2010/main" val="4174677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00062"/>
            <a:ext cx="7886700" cy="1325563"/>
          </a:xfrm>
        </p:spPr>
        <p:txBody>
          <a:bodyPr rtlCol="0">
            <a:noAutofit/>
          </a:bodyPr>
          <a:lstStyle/>
          <a:p>
            <a:pPr rtl="0"/>
            <a:r>
              <a:rPr lang="fr" b="1">
                <a:solidFill>
                  <a:schemeClr val="accent2"/>
                </a:solidFill>
              </a:rPr>
              <a:t>Principes directeurs</a:t>
            </a:r>
            <a:endParaRPr lang="en-GB" b="1" dirty="0">
              <a:solidFill>
                <a:schemeClr val="accent2"/>
              </a:solidFill>
            </a:endParaRPr>
          </a:p>
        </p:txBody>
      </p:sp>
      <p:sp>
        <p:nvSpPr>
          <p:cNvPr id="3" name="Subtitle 2"/>
          <p:cNvSpPr>
            <a:spLocks noGrp="1"/>
          </p:cNvSpPr>
          <p:nvPr>
            <p:ph idx="1"/>
          </p:nvPr>
        </p:nvSpPr>
        <p:spPr>
          <a:xfrm>
            <a:off x="628650" y="1825625"/>
            <a:ext cx="7886700" cy="1685522"/>
          </a:xfrm>
        </p:spPr>
        <p:txBody>
          <a:bodyPr lIns="90000" rtlCol="0">
            <a:noAutofit/>
          </a:bodyPr>
          <a:lstStyle/>
          <a:p>
            <a:pPr marL="0" indent="0" algn="l" rtl="0">
              <a:spcBef>
                <a:spcPts val="1200"/>
              </a:spcBef>
              <a:spcAft>
                <a:spcPts val="1200"/>
              </a:spcAft>
              <a:buNone/>
            </a:pPr>
            <a:r>
              <a:rPr lang="fr" b="1" dirty="0">
                <a:solidFill>
                  <a:schemeClr val="tx1"/>
                </a:solidFill>
              </a:rPr>
              <a:t>Deux principes fondamentaux</a:t>
            </a:r>
          </a:p>
          <a:p>
            <a:pPr marL="806450" indent="-357188" algn="l" defTabSz="806450" rtl="0">
              <a:spcBef>
                <a:spcPts val="600"/>
              </a:spcBef>
              <a:spcAft>
                <a:spcPts val="600"/>
              </a:spcAft>
              <a:buFont typeface="Arial" pitchFamily="34" charset="0"/>
              <a:buChar char="•"/>
            </a:pPr>
            <a:r>
              <a:rPr lang="fr" dirty="0">
                <a:solidFill>
                  <a:schemeClr val="tx1"/>
                </a:solidFill>
              </a:rPr>
              <a:t>respect des </a:t>
            </a:r>
            <a:r>
              <a:rPr lang="fr" b="1" dirty="0">
                <a:solidFill>
                  <a:schemeClr val="tx1"/>
                </a:solidFill>
              </a:rPr>
              <a:t>droits de l’homme </a:t>
            </a:r>
          </a:p>
          <a:p>
            <a:pPr marL="806450" indent="-357188" algn="l" defTabSz="806450" rtl="0">
              <a:spcBef>
                <a:spcPts val="600"/>
              </a:spcBef>
              <a:spcAft>
                <a:spcPts val="600"/>
              </a:spcAft>
              <a:buFont typeface="Arial" pitchFamily="34" charset="0"/>
              <a:buChar char="•"/>
            </a:pPr>
            <a:r>
              <a:rPr lang="fr" dirty="0">
                <a:solidFill>
                  <a:schemeClr val="tx1"/>
                </a:solidFill>
              </a:rPr>
              <a:t>promotion de l’</a:t>
            </a:r>
            <a:r>
              <a:rPr lang="fr" b="1" dirty="0">
                <a:solidFill>
                  <a:schemeClr val="tx1"/>
                </a:solidFill>
              </a:rPr>
              <a:t>égalité des sexes</a:t>
            </a:r>
          </a:p>
        </p:txBody>
      </p:sp>
      <p:sp>
        <p:nvSpPr>
          <p:cNvPr id="4" name="Slide Number Placeholder 3"/>
          <p:cNvSpPr>
            <a:spLocks noGrp="1"/>
          </p:cNvSpPr>
          <p:nvPr>
            <p:ph type="sldNum" sz="quarter" idx="12"/>
          </p:nvPr>
        </p:nvSpPr>
        <p:spPr/>
        <p:txBody>
          <a:bodyPr rtlCol="0"/>
          <a:lstStyle/>
          <a:p>
            <a:pPr rtl="0"/>
            <a:fld id="{8D72BB41-3BEF-4C4A-9441-05BFB7371778}" type="slidenum">
              <a:rPr lang="en-GB" smtClean="0"/>
              <a:pPr rtl="0"/>
              <a:t>5</a:t>
            </a:fld>
            <a:endParaRPr lang="en-GB"/>
          </a:p>
        </p:txBody>
      </p:sp>
      <p:pic>
        <p:nvPicPr>
          <p:cNvPr id="9" name="Graphic 8" descr="Scales of justice">
            <a:extLst>
              <a:ext uri="{FF2B5EF4-FFF2-40B4-BE49-F238E27FC236}">
                <a16:creationId xmlns:a16="http://schemas.microsoft.com/office/drawing/2014/main" id="{3BEF1E6F-436D-7B4D-B9A2-BD34B7457F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50699" y="3519369"/>
            <a:ext cx="2666567" cy="2568143"/>
          </a:xfrm>
          <a:prstGeom prst="rect">
            <a:avLst/>
          </a:prstGeom>
        </p:spPr>
      </p:pic>
      <p:pic>
        <p:nvPicPr>
          <p:cNvPr id="11" name="Graphic 10" descr="Male">
            <a:extLst>
              <a:ext uri="{FF2B5EF4-FFF2-40B4-BE49-F238E27FC236}">
                <a16:creationId xmlns:a16="http://schemas.microsoft.com/office/drawing/2014/main" id="{C28FA135-55B2-EB4B-B4B2-1473864053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58816" y="4513644"/>
            <a:ext cx="563150" cy="563150"/>
          </a:xfrm>
          <a:prstGeom prst="rect">
            <a:avLst/>
          </a:prstGeom>
        </p:spPr>
      </p:pic>
      <p:pic>
        <p:nvPicPr>
          <p:cNvPr id="13" name="Graphic 12" descr="Female">
            <a:extLst>
              <a:ext uri="{FF2B5EF4-FFF2-40B4-BE49-F238E27FC236}">
                <a16:creationId xmlns:a16="http://schemas.microsoft.com/office/drawing/2014/main" id="{CAD5C635-5FFD-FE4F-9C3E-C21C9C54238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15518" y="4513644"/>
            <a:ext cx="563150" cy="563150"/>
          </a:xfrm>
          <a:prstGeom prst="rect">
            <a:avLst/>
          </a:prstGeom>
        </p:spPr>
      </p:pic>
      <p:sp>
        <p:nvSpPr>
          <p:cNvPr id="5" name="Footer Placeholder 4">
            <a:extLst>
              <a:ext uri="{FF2B5EF4-FFF2-40B4-BE49-F238E27FC236}">
                <a16:creationId xmlns:a16="http://schemas.microsoft.com/office/drawing/2014/main" id="{A89F115D-4BBD-1DF7-4C94-CC4299FD3A1C}"/>
              </a:ext>
            </a:extLst>
          </p:cNvPr>
          <p:cNvSpPr>
            <a:spLocks noGrp="1"/>
          </p:cNvSpPr>
          <p:nvPr>
            <p:ph type="ftr" sz="quarter" idx="3"/>
          </p:nvPr>
        </p:nvSpPr>
        <p:spPr>
          <a:xfrm>
            <a:off x="1655111" y="6087512"/>
            <a:ext cx="6196801" cy="681037"/>
          </a:xfrm>
          <a:prstGeom prst="rect">
            <a:avLst/>
          </a:prstGeom>
        </p:spPr>
        <p:txBody>
          <a:bodyPr vert="horz" lIns="91440" tIns="45720" rIns="91440" bIns="45720" rtlCol="0" anchor="ctr"/>
          <a:lstStyle>
            <a:lvl1pPr algn="ctr">
              <a:defRPr sz="1100" b="1">
                <a:solidFill>
                  <a:srgbClr val="0366B3"/>
                </a:solidFill>
              </a:defRPr>
            </a:lvl1pPr>
          </a:lstStyle>
          <a:p>
            <a:r>
              <a:rPr lang="en-GB" dirty="0"/>
              <a:t>Prise </a:t>
            </a:r>
            <a:r>
              <a:rPr lang="en-GB" dirty="0" err="1"/>
              <a:t>en</a:t>
            </a:r>
            <a:r>
              <a:rPr lang="en-GB" dirty="0"/>
              <a:t> charge des femmes </a:t>
            </a:r>
            <a:r>
              <a:rPr lang="en-GB" dirty="0" err="1"/>
              <a:t>survivantes</a:t>
            </a:r>
            <a:r>
              <a:rPr lang="en-GB" dirty="0"/>
              <a:t> de violence :</a:t>
            </a:r>
          </a:p>
          <a:p>
            <a:r>
              <a:rPr lang="en-GB" dirty="0"/>
              <a:t>Programme de formation de </a:t>
            </a:r>
            <a:r>
              <a:rPr lang="en-GB" dirty="0" err="1"/>
              <a:t>l'OMS</a:t>
            </a:r>
            <a:r>
              <a:rPr lang="en-GB" dirty="0"/>
              <a:t> à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endParaRPr lang="en-GB" dirty="0"/>
          </a:p>
          <a:p>
            <a:r>
              <a:rPr lang="en-GB" dirty="0">
                <a:solidFill>
                  <a:srgbClr val="F57D22"/>
                </a:solidFill>
              </a:rPr>
              <a:t>Module 3. </a:t>
            </a:r>
            <a:r>
              <a:rPr lang="fr" dirty="0">
                <a:solidFill>
                  <a:srgbClr val="F57D22"/>
                </a:solidFill>
              </a:rPr>
              <a:t>Principes directeurs et aperçu de la réponse sanitaire à la violence faite aux femmes</a:t>
            </a:r>
          </a:p>
        </p:txBody>
      </p:sp>
    </p:spTree>
    <p:extLst>
      <p:ext uri="{BB962C8B-B14F-4D97-AF65-F5344CB8AC3E}">
        <p14:creationId xmlns:p14="http://schemas.microsoft.com/office/powerpoint/2010/main" val="4214005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08192"/>
            <a:ext cx="7886700" cy="1027739"/>
          </a:xfrm>
        </p:spPr>
        <p:txBody>
          <a:bodyPr rtlCol="0">
            <a:noAutofit/>
          </a:bodyPr>
          <a:lstStyle/>
          <a:p>
            <a:pPr rtl="0"/>
            <a:r>
              <a:rPr lang="fr" b="1">
                <a:solidFill>
                  <a:schemeClr val="accent2"/>
                </a:solidFill>
              </a:rPr>
              <a:t>Principes directeurs</a:t>
            </a:r>
            <a:endParaRPr lang="en-GB" b="1" dirty="0">
              <a:solidFill>
                <a:schemeClr val="accent2"/>
              </a:solidFill>
            </a:endParaRPr>
          </a:p>
        </p:txBody>
      </p:sp>
      <p:sp>
        <p:nvSpPr>
          <p:cNvPr id="3" name="Subtitle 2"/>
          <p:cNvSpPr>
            <a:spLocks noGrp="1"/>
          </p:cNvSpPr>
          <p:nvPr>
            <p:ph idx="1"/>
          </p:nvPr>
        </p:nvSpPr>
        <p:spPr>
          <a:xfrm>
            <a:off x="628650" y="2020252"/>
            <a:ext cx="7886700" cy="2817495"/>
          </a:xfrm>
        </p:spPr>
        <p:txBody>
          <a:bodyPr lIns="90000" rtlCol="0">
            <a:noAutofit/>
          </a:bodyPr>
          <a:lstStyle/>
          <a:p>
            <a:pPr marL="0" indent="0" algn="l" rtl="0">
              <a:spcBef>
                <a:spcPts val="600"/>
              </a:spcBef>
              <a:spcAft>
                <a:spcPts val="600"/>
              </a:spcAft>
              <a:buNone/>
            </a:pPr>
            <a:r>
              <a:rPr lang="fr" sz="3000" b="1" dirty="0">
                <a:solidFill>
                  <a:schemeClr val="tx1"/>
                </a:solidFill>
              </a:rPr>
              <a:t>Que signifie respecter les droits de l’homme ? </a:t>
            </a:r>
          </a:p>
          <a:p>
            <a:pPr marL="914400" lvl="1" indent="-457200" algn="l" rtl="0">
              <a:spcBef>
                <a:spcPts val="600"/>
              </a:spcBef>
              <a:spcAft>
                <a:spcPts val="600"/>
              </a:spcAft>
              <a:buFont typeface="Arial" pitchFamily="34" charset="0"/>
              <a:buChar char="•"/>
            </a:pPr>
            <a:r>
              <a:rPr lang="fr" sz="2800" dirty="0">
                <a:solidFill>
                  <a:schemeClr val="tx1"/>
                </a:solidFill>
              </a:rPr>
              <a:t>Autonomie </a:t>
            </a:r>
          </a:p>
          <a:p>
            <a:pPr marL="914400" lvl="1" indent="-457200" algn="l" rtl="0">
              <a:spcBef>
                <a:spcPts val="600"/>
              </a:spcBef>
              <a:spcAft>
                <a:spcPts val="600"/>
              </a:spcAft>
              <a:buFont typeface="Arial" pitchFamily="34" charset="0"/>
              <a:buChar char="•"/>
            </a:pPr>
            <a:r>
              <a:rPr lang="fr" sz="2800" dirty="0">
                <a:solidFill>
                  <a:schemeClr val="tx1"/>
                </a:solidFill>
              </a:rPr>
              <a:t>Une vie sans peur ni violence  </a:t>
            </a:r>
          </a:p>
          <a:p>
            <a:pPr marL="914400" lvl="1" indent="-457200" algn="l" rtl="0">
              <a:spcBef>
                <a:spcPts val="600"/>
              </a:spcBef>
              <a:spcAft>
                <a:spcPts val="600"/>
              </a:spcAft>
              <a:buFont typeface="Arial" pitchFamily="34" charset="0"/>
              <a:buChar char="•"/>
            </a:pPr>
            <a:r>
              <a:rPr lang="fr" sz="2800" dirty="0"/>
              <a:t>Le meilleur </a:t>
            </a:r>
            <a:r>
              <a:rPr lang="fr" sz="2800" dirty="0">
                <a:solidFill>
                  <a:schemeClr val="tx1"/>
                </a:solidFill>
              </a:rPr>
              <a:t>état de santé possible  </a:t>
            </a:r>
          </a:p>
          <a:p>
            <a:pPr marL="914400" lvl="1" indent="-457200" algn="l" rtl="0">
              <a:spcBef>
                <a:spcPts val="600"/>
              </a:spcBef>
              <a:spcAft>
                <a:spcPts val="600"/>
              </a:spcAft>
              <a:buFont typeface="Arial" pitchFamily="34" charset="0"/>
              <a:buChar char="•"/>
            </a:pPr>
            <a:r>
              <a:rPr lang="fr" sz="2800" dirty="0">
                <a:solidFill>
                  <a:schemeClr val="tx1"/>
                </a:solidFill>
              </a:rPr>
              <a:t>Non-discrimination</a:t>
            </a:r>
          </a:p>
          <a:p>
            <a:pPr marL="342900" indent="-342900" algn="l" rtl="0">
              <a:spcBef>
                <a:spcPts val="1200"/>
              </a:spcBef>
              <a:spcAft>
                <a:spcPts val="1200"/>
              </a:spcAft>
              <a:buFont typeface="Wingdings" panose="05000000000000000000" pitchFamily="2" charset="2"/>
              <a:buChar char="ü"/>
            </a:pPr>
            <a:endParaRPr lang="en-US" sz="2800" b="1" dirty="0">
              <a:solidFill>
                <a:schemeClr val="tx1"/>
              </a:solidFill>
            </a:endParaRPr>
          </a:p>
          <a:p>
            <a:pPr algn="l" rtl="0">
              <a:spcBef>
                <a:spcPts val="1200"/>
              </a:spcBef>
              <a:spcAft>
                <a:spcPts val="1200"/>
              </a:spcAft>
            </a:pPr>
            <a:endParaRPr lang="en-US" sz="2800" b="1" dirty="0">
              <a:solidFill>
                <a:schemeClr val="tx1"/>
              </a:solidFill>
            </a:endParaRPr>
          </a:p>
        </p:txBody>
      </p:sp>
      <p:sp>
        <p:nvSpPr>
          <p:cNvPr id="4" name="Slide Number Placeholder 3"/>
          <p:cNvSpPr>
            <a:spLocks noGrp="1"/>
          </p:cNvSpPr>
          <p:nvPr>
            <p:ph type="sldNum" sz="quarter" idx="12"/>
          </p:nvPr>
        </p:nvSpPr>
        <p:spPr/>
        <p:txBody>
          <a:bodyPr rtlCol="0"/>
          <a:lstStyle/>
          <a:p>
            <a:pPr rtl="0"/>
            <a:fld id="{8D72BB41-3BEF-4C4A-9441-05BFB7371778}" type="slidenum">
              <a:rPr lang="en-GB" smtClean="0"/>
              <a:pPr rtl="0"/>
              <a:t>6</a:t>
            </a:fld>
            <a:endParaRPr lang="en-GB"/>
          </a:p>
        </p:txBody>
      </p:sp>
      <p:sp>
        <p:nvSpPr>
          <p:cNvPr id="5" name="Footer Placeholder 4">
            <a:extLst>
              <a:ext uri="{FF2B5EF4-FFF2-40B4-BE49-F238E27FC236}">
                <a16:creationId xmlns:a16="http://schemas.microsoft.com/office/drawing/2014/main" id="{5DFF3E99-1A18-9283-56AE-E2365546C656}"/>
              </a:ext>
            </a:extLst>
          </p:cNvPr>
          <p:cNvSpPr>
            <a:spLocks noGrp="1"/>
          </p:cNvSpPr>
          <p:nvPr>
            <p:ph type="ftr" sz="quarter" idx="3"/>
          </p:nvPr>
        </p:nvSpPr>
        <p:spPr>
          <a:xfrm>
            <a:off x="1655111" y="6087512"/>
            <a:ext cx="6196801" cy="681037"/>
          </a:xfrm>
          <a:prstGeom prst="rect">
            <a:avLst/>
          </a:prstGeom>
        </p:spPr>
        <p:txBody>
          <a:bodyPr vert="horz" lIns="91440" tIns="45720" rIns="91440" bIns="45720" rtlCol="0" anchor="ctr"/>
          <a:lstStyle>
            <a:lvl1pPr algn="ctr">
              <a:defRPr sz="1100" b="1">
                <a:solidFill>
                  <a:srgbClr val="0366B3"/>
                </a:solidFill>
              </a:defRPr>
            </a:lvl1pPr>
          </a:lstStyle>
          <a:p>
            <a:r>
              <a:rPr lang="en-GB" dirty="0"/>
              <a:t>Prise </a:t>
            </a:r>
            <a:r>
              <a:rPr lang="en-GB" dirty="0" err="1"/>
              <a:t>en</a:t>
            </a:r>
            <a:r>
              <a:rPr lang="en-GB" dirty="0"/>
              <a:t> charge des femmes </a:t>
            </a:r>
            <a:r>
              <a:rPr lang="en-GB" dirty="0" err="1"/>
              <a:t>survivantes</a:t>
            </a:r>
            <a:r>
              <a:rPr lang="en-GB" dirty="0"/>
              <a:t> de violence :</a:t>
            </a:r>
          </a:p>
          <a:p>
            <a:r>
              <a:rPr lang="en-GB" dirty="0"/>
              <a:t>Programme de formation de </a:t>
            </a:r>
            <a:r>
              <a:rPr lang="en-GB" dirty="0" err="1"/>
              <a:t>l'OMS</a:t>
            </a:r>
            <a:r>
              <a:rPr lang="en-GB" dirty="0"/>
              <a:t> à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endParaRPr lang="en-GB" dirty="0"/>
          </a:p>
          <a:p>
            <a:r>
              <a:rPr lang="en-GB" dirty="0">
                <a:solidFill>
                  <a:srgbClr val="F57D22"/>
                </a:solidFill>
              </a:rPr>
              <a:t>Module 3. </a:t>
            </a:r>
            <a:r>
              <a:rPr lang="fr" dirty="0">
                <a:solidFill>
                  <a:srgbClr val="F57D22"/>
                </a:solidFill>
              </a:rPr>
              <a:t>Principes directeurs et aperçu de la réponse sanitaire à la violence faite aux femmes</a:t>
            </a:r>
          </a:p>
        </p:txBody>
      </p:sp>
    </p:spTree>
    <p:extLst>
      <p:ext uri="{BB962C8B-B14F-4D97-AF65-F5344CB8AC3E}">
        <p14:creationId xmlns:p14="http://schemas.microsoft.com/office/powerpoint/2010/main" val="4017941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6"/>
            <a:ext cx="7886700" cy="1004886"/>
          </a:xfrm>
        </p:spPr>
        <p:txBody>
          <a:bodyPr rtlCol="0">
            <a:noAutofit/>
          </a:bodyPr>
          <a:lstStyle/>
          <a:p>
            <a:pPr rtl="0"/>
            <a:r>
              <a:rPr lang="fr" b="1">
                <a:solidFill>
                  <a:schemeClr val="accent2"/>
                </a:solidFill>
              </a:rPr>
              <a:t>Principes directeurs</a:t>
            </a:r>
            <a:endParaRPr lang="en-GB" b="1" dirty="0">
              <a:solidFill>
                <a:schemeClr val="accent2"/>
              </a:solidFill>
            </a:endParaRPr>
          </a:p>
        </p:txBody>
      </p:sp>
      <p:sp>
        <p:nvSpPr>
          <p:cNvPr id="3" name="Subtitle 2"/>
          <p:cNvSpPr>
            <a:spLocks noGrp="1"/>
          </p:cNvSpPr>
          <p:nvPr>
            <p:ph idx="1"/>
          </p:nvPr>
        </p:nvSpPr>
        <p:spPr>
          <a:xfrm>
            <a:off x="628649" y="1735138"/>
            <a:ext cx="8129270" cy="3770948"/>
          </a:xfrm>
        </p:spPr>
        <p:txBody>
          <a:bodyPr vert="horz" lIns="90000" tIns="45720" rIns="91440" bIns="45720" rtlCol="0" anchor="t">
            <a:noAutofit/>
          </a:bodyPr>
          <a:lstStyle/>
          <a:p>
            <a:pPr algn="l" rtl="0">
              <a:spcBef>
                <a:spcPts val="600"/>
              </a:spcBef>
              <a:spcAft>
                <a:spcPts val="600"/>
              </a:spcAft>
            </a:pPr>
            <a:r>
              <a:rPr lang="fr" sz="2100" b="1" dirty="0">
                <a:solidFill>
                  <a:schemeClr val="tx1"/>
                </a:solidFill>
              </a:rPr>
              <a:t>Que signifie promouvoir la sensibilité au genre et l’égalité des sexes ?</a:t>
            </a:r>
          </a:p>
          <a:p>
            <a:pPr algn="l" rtl="0">
              <a:spcBef>
                <a:spcPts val="600"/>
              </a:spcBef>
              <a:spcAft>
                <a:spcPts val="600"/>
              </a:spcAft>
            </a:pPr>
            <a:r>
              <a:rPr lang="fr" sz="2100" dirty="0">
                <a:solidFill>
                  <a:schemeClr val="tx1"/>
                </a:solidFill>
              </a:rPr>
              <a:t>Être conscient des </a:t>
            </a:r>
            <a:r>
              <a:rPr lang="fr" sz="2100" b="1" dirty="0">
                <a:solidFill>
                  <a:schemeClr val="tx1"/>
                </a:solidFill>
              </a:rPr>
              <a:t>différences de pouvoir</a:t>
            </a:r>
            <a:r>
              <a:rPr lang="fr" sz="2100" dirty="0">
                <a:solidFill>
                  <a:schemeClr val="tx1"/>
                </a:solidFill>
              </a:rPr>
              <a:t>.</a:t>
            </a:r>
          </a:p>
          <a:p>
            <a:pPr algn="l" rtl="0">
              <a:spcBef>
                <a:spcPts val="600"/>
              </a:spcBef>
              <a:spcAft>
                <a:spcPts val="600"/>
              </a:spcAft>
            </a:pPr>
            <a:r>
              <a:rPr lang="fr" sz="2100" dirty="0">
                <a:solidFill>
                  <a:schemeClr val="tx1"/>
                </a:solidFill>
              </a:rPr>
              <a:t>Éviter d’aggraver les inégalités d</a:t>
            </a:r>
            <a:r>
              <a:rPr lang="en-GB" sz="2100" dirty="0">
                <a:solidFill>
                  <a:schemeClr val="tx1"/>
                </a:solidFill>
              </a:rPr>
              <a:t>an</a:t>
            </a:r>
            <a:r>
              <a:rPr lang="fr" sz="2100" dirty="0">
                <a:solidFill>
                  <a:schemeClr val="tx1"/>
                </a:solidFill>
              </a:rPr>
              <a:t>s les </a:t>
            </a:r>
            <a:r>
              <a:rPr lang="fr" sz="2100" b="1" dirty="0">
                <a:solidFill>
                  <a:schemeClr val="tx1"/>
                </a:solidFill>
              </a:rPr>
              <a:t>rapports de force</a:t>
            </a:r>
            <a:r>
              <a:rPr lang="fr" sz="2100" dirty="0">
                <a:solidFill>
                  <a:schemeClr val="tx1"/>
                </a:solidFill>
              </a:rPr>
              <a:t>.</a:t>
            </a:r>
          </a:p>
          <a:p>
            <a:pPr marL="800100" lvl="1" indent="-342900" algn="l" rtl="0">
              <a:spcBef>
                <a:spcPts val="600"/>
              </a:spcBef>
              <a:spcAft>
                <a:spcPts val="600"/>
              </a:spcAft>
              <a:buFont typeface="Arial" panose="020B0604020202020204" pitchFamily="34" charset="0"/>
              <a:buChar char="•"/>
            </a:pPr>
            <a:r>
              <a:rPr lang="fr" sz="2100" dirty="0">
                <a:solidFill>
                  <a:schemeClr val="tx1"/>
                </a:solidFill>
              </a:rPr>
              <a:t>La </a:t>
            </a:r>
            <a:r>
              <a:rPr lang="fr" sz="2100" b="1" dirty="0">
                <a:solidFill>
                  <a:schemeClr val="tx1"/>
                </a:solidFill>
              </a:rPr>
              <a:t>valoriser en tant que personne.</a:t>
            </a:r>
            <a:endParaRPr lang="en-US" sz="2100" dirty="0">
              <a:solidFill>
                <a:schemeClr val="tx1"/>
              </a:solidFill>
            </a:endParaRPr>
          </a:p>
          <a:p>
            <a:pPr marL="800100" lvl="1" indent="-342900" algn="l" rtl="0">
              <a:spcBef>
                <a:spcPts val="600"/>
              </a:spcBef>
              <a:spcAft>
                <a:spcPts val="600"/>
              </a:spcAft>
              <a:buFont typeface="Arial" panose="020B0604020202020204" pitchFamily="34" charset="0"/>
              <a:buChar char="•"/>
            </a:pPr>
            <a:r>
              <a:rPr lang="fr" sz="2100" dirty="0">
                <a:solidFill>
                  <a:schemeClr val="tx1"/>
                </a:solidFill>
              </a:rPr>
              <a:t>Respecter son </a:t>
            </a:r>
            <a:r>
              <a:rPr lang="fr" sz="2100" b="1" dirty="0">
                <a:solidFill>
                  <a:schemeClr val="tx1"/>
                </a:solidFill>
              </a:rPr>
              <a:t>autonomie et sa dignité.</a:t>
            </a:r>
            <a:endParaRPr lang="en-US" sz="2100" dirty="0">
              <a:solidFill>
                <a:schemeClr val="tx1"/>
              </a:solidFill>
            </a:endParaRPr>
          </a:p>
          <a:p>
            <a:pPr marL="800100" lvl="1" indent="-342900" algn="l" rtl="0">
              <a:spcBef>
                <a:spcPts val="600"/>
              </a:spcBef>
              <a:spcAft>
                <a:spcPts val="600"/>
              </a:spcAft>
              <a:buFont typeface="Arial" panose="020B0604020202020204" pitchFamily="34" charset="0"/>
              <a:buChar char="•"/>
            </a:pPr>
            <a:r>
              <a:rPr lang="fr" sz="2100" dirty="0">
                <a:solidFill>
                  <a:schemeClr val="tx1"/>
                </a:solidFill>
              </a:rPr>
              <a:t>Lui fournir les </a:t>
            </a:r>
            <a:r>
              <a:rPr lang="fr" sz="2100" b="1" dirty="0">
                <a:solidFill>
                  <a:schemeClr val="tx1"/>
                </a:solidFill>
              </a:rPr>
              <a:t>informations et des conseils</a:t>
            </a:r>
            <a:r>
              <a:rPr lang="fr" sz="2100" dirty="0">
                <a:solidFill>
                  <a:schemeClr val="tx1"/>
                </a:solidFill>
              </a:rPr>
              <a:t> qui l’aident à prendre elle-même </a:t>
            </a:r>
            <a:r>
              <a:rPr lang="fr" sz="2100" b="1" dirty="0">
                <a:solidFill>
                  <a:schemeClr val="tx1"/>
                </a:solidFill>
              </a:rPr>
              <a:t>ses décisions.</a:t>
            </a:r>
            <a:endParaRPr lang="en-US" sz="2100" dirty="0">
              <a:solidFill>
                <a:schemeClr val="tx1"/>
              </a:solidFill>
            </a:endParaRPr>
          </a:p>
          <a:p>
            <a:pPr marL="800100" lvl="1" indent="-342900" algn="l" rtl="0">
              <a:spcBef>
                <a:spcPts val="600"/>
              </a:spcBef>
              <a:spcAft>
                <a:spcPts val="600"/>
              </a:spcAft>
              <a:buFont typeface="Arial" panose="020B0604020202020204" pitchFamily="34" charset="0"/>
              <a:buChar char="•"/>
            </a:pPr>
            <a:r>
              <a:rPr lang="fr" sz="2100" b="1" dirty="0">
                <a:solidFill>
                  <a:schemeClr val="tx1"/>
                </a:solidFill>
              </a:rPr>
              <a:t>L’écouter, lui faire confiance </a:t>
            </a:r>
            <a:r>
              <a:rPr lang="fr" sz="2100" dirty="0">
                <a:solidFill>
                  <a:schemeClr val="tx1"/>
                </a:solidFill>
              </a:rPr>
              <a:t>et prendre ce qu’elle dit au sérieux.</a:t>
            </a:r>
          </a:p>
          <a:p>
            <a:pPr marL="800100" lvl="1" indent="-342900">
              <a:spcBef>
                <a:spcPts val="600"/>
              </a:spcBef>
              <a:spcAft>
                <a:spcPts val="600"/>
              </a:spcAft>
            </a:pPr>
            <a:r>
              <a:rPr lang="fr" sz="2100" b="1" dirty="0"/>
              <a:t>Ne pas la blâmer </a:t>
            </a:r>
            <a:r>
              <a:rPr lang="fr" sz="2100" dirty="0"/>
              <a:t>ni la </a:t>
            </a:r>
            <a:r>
              <a:rPr lang="fr" sz="2100" b="1" dirty="0"/>
              <a:t>juger</a:t>
            </a:r>
            <a:r>
              <a:rPr lang="fr" sz="2100" dirty="0"/>
              <a:t>.</a:t>
            </a:r>
            <a:endParaRPr lang="en-US" sz="2100" dirty="0"/>
          </a:p>
          <a:p>
            <a:pPr marL="877570" indent="-342900" algn="l" rtl="0">
              <a:spcBef>
                <a:spcPts val="0"/>
              </a:spcBef>
              <a:spcAft>
                <a:spcPts val="600"/>
              </a:spcAft>
              <a:buFont typeface="Wingdings" panose="05000000000000000000" pitchFamily="2" charset="2"/>
              <a:buChar char="ü"/>
            </a:pPr>
            <a:endParaRPr lang="en-US" sz="2200" dirty="0">
              <a:solidFill>
                <a:schemeClr val="tx1"/>
              </a:solidFill>
              <a:ea typeface="Calibri" panose="020F0502020204030204"/>
              <a:cs typeface="Calibri" panose="020F0502020204030204"/>
            </a:endParaRPr>
          </a:p>
          <a:p>
            <a:pPr marL="342900" indent="-342900" algn="l" rtl="0">
              <a:spcBef>
                <a:spcPts val="0"/>
              </a:spcBef>
              <a:spcAft>
                <a:spcPts val="600"/>
              </a:spcAft>
              <a:buFont typeface="Wingdings" panose="05000000000000000000" pitchFamily="2" charset="2"/>
              <a:buChar char="ü"/>
            </a:pPr>
            <a:endParaRPr lang="en-US" sz="2200" dirty="0">
              <a:solidFill>
                <a:schemeClr val="tx1"/>
              </a:solidFill>
            </a:endParaRPr>
          </a:p>
        </p:txBody>
      </p:sp>
      <p:sp>
        <p:nvSpPr>
          <p:cNvPr id="4" name="Slide Number Placeholder 3"/>
          <p:cNvSpPr>
            <a:spLocks noGrp="1"/>
          </p:cNvSpPr>
          <p:nvPr>
            <p:ph type="sldNum" sz="quarter" idx="12"/>
          </p:nvPr>
        </p:nvSpPr>
        <p:spPr/>
        <p:txBody>
          <a:bodyPr rtlCol="0"/>
          <a:lstStyle/>
          <a:p>
            <a:pPr rtl="0"/>
            <a:fld id="{8D72BB41-3BEF-4C4A-9441-05BFB7371778}" type="slidenum">
              <a:rPr lang="en-GB" smtClean="0"/>
              <a:pPr rtl="0"/>
              <a:t>7</a:t>
            </a:fld>
            <a:endParaRPr lang="en-GB"/>
          </a:p>
        </p:txBody>
      </p:sp>
      <p:sp>
        <p:nvSpPr>
          <p:cNvPr id="5" name="Footer Placeholder 4">
            <a:extLst>
              <a:ext uri="{FF2B5EF4-FFF2-40B4-BE49-F238E27FC236}">
                <a16:creationId xmlns:a16="http://schemas.microsoft.com/office/drawing/2014/main" id="{EFDBA766-0C78-188A-4034-3ED326429B97}"/>
              </a:ext>
            </a:extLst>
          </p:cNvPr>
          <p:cNvSpPr>
            <a:spLocks noGrp="1"/>
          </p:cNvSpPr>
          <p:nvPr>
            <p:ph type="ftr" sz="quarter" idx="3"/>
          </p:nvPr>
        </p:nvSpPr>
        <p:spPr>
          <a:xfrm>
            <a:off x="1655111" y="6087512"/>
            <a:ext cx="6196801" cy="681037"/>
          </a:xfrm>
          <a:prstGeom prst="rect">
            <a:avLst/>
          </a:prstGeom>
        </p:spPr>
        <p:txBody>
          <a:bodyPr vert="horz" lIns="91440" tIns="45720" rIns="91440" bIns="45720" rtlCol="0" anchor="ctr"/>
          <a:lstStyle>
            <a:lvl1pPr algn="ctr">
              <a:defRPr sz="1100" b="1">
                <a:solidFill>
                  <a:srgbClr val="0366B3"/>
                </a:solidFill>
              </a:defRPr>
            </a:lvl1pPr>
          </a:lstStyle>
          <a:p>
            <a:r>
              <a:rPr lang="en-GB" dirty="0"/>
              <a:t>Prise </a:t>
            </a:r>
            <a:r>
              <a:rPr lang="en-GB" dirty="0" err="1"/>
              <a:t>en</a:t>
            </a:r>
            <a:r>
              <a:rPr lang="en-GB" dirty="0"/>
              <a:t> charge des femmes </a:t>
            </a:r>
            <a:r>
              <a:rPr lang="en-GB" dirty="0" err="1"/>
              <a:t>survivantes</a:t>
            </a:r>
            <a:r>
              <a:rPr lang="en-GB" dirty="0"/>
              <a:t> de violence :</a:t>
            </a:r>
          </a:p>
          <a:p>
            <a:r>
              <a:rPr lang="en-GB" dirty="0"/>
              <a:t>Programme de formation de </a:t>
            </a:r>
            <a:r>
              <a:rPr lang="en-GB" dirty="0" err="1"/>
              <a:t>l'OMS</a:t>
            </a:r>
            <a:r>
              <a:rPr lang="en-GB" dirty="0"/>
              <a:t> à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endParaRPr lang="en-GB" dirty="0"/>
          </a:p>
          <a:p>
            <a:r>
              <a:rPr lang="en-GB" dirty="0">
                <a:solidFill>
                  <a:srgbClr val="F57D22"/>
                </a:solidFill>
              </a:rPr>
              <a:t>Module 3. </a:t>
            </a:r>
            <a:r>
              <a:rPr lang="fr" dirty="0">
                <a:solidFill>
                  <a:srgbClr val="F57D22"/>
                </a:solidFill>
              </a:rPr>
              <a:t>Principes directeurs et aperçu de la réponse sanitaire à la violence faite aux femmes</a:t>
            </a:r>
          </a:p>
        </p:txBody>
      </p:sp>
    </p:spTree>
    <p:extLst>
      <p:ext uri="{BB962C8B-B14F-4D97-AF65-F5344CB8AC3E}">
        <p14:creationId xmlns:p14="http://schemas.microsoft.com/office/powerpoint/2010/main" val="1848815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fr" b="1">
                <a:solidFill>
                  <a:schemeClr val="accent2"/>
                </a:solidFill>
              </a:rPr>
              <a:t>Vie privée et confidentialité</a:t>
            </a:r>
          </a:p>
        </p:txBody>
      </p:sp>
      <p:sp>
        <p:nvSpPr>
          <p:cNvPr id="3" name="Content Placeholder 2"/>
          <p:cNvSpPr>
            <a:spLocks noGrp="1"/>
          </p:cNvSpPr>
          <p:nvPr>
            <p:ph idx="1"/>
          </p:nvPr>
        </p:nvSpPr>
        <p:spPr/>
        <p:txBody>
          <a:bodyPr rtlCol="0">
            <a:noAutofit/>
          </a:bodyPr>
          <a:lstStyle/>
          <a:p>
            <a:pPr marL="0" indent="0" rtl="0">
              <a:buNone/>
            </a:pPr>
            <a:r>
              <a:rPr lang="fr" dirty="0"/>
              <a:t>La vie privée, la sécurité et la confidentialité doivent déterminer :</a:t>
            </a:r>
          </a:p>
          <a:p>
            <a:pPr lvl="1" rtl="0">
              <a:buFont typeface="Wingdings" pitchFamily="2" charset="2"/>
              <a:buChar char="§"/>
            </a:pPr>
            <a:r>
              <a:rPr lang="fr" sz="2800" dirty="0"/>
              <a:t>quand et où discuter de la violence</a:t>
            </a:r>
          </a:p>
          <a:p>
            <a:pPr lvl="1" rtl="0">
              <a:buFont typeface="Wingdings" pitchFamily="2" charset="2"/>
              <a:buChar char="§"/>
            </a:pPr>
            <a:r>
              <a:rPr lang="fr" sz="2800" dirty="0"/>
              <a:t>la documentation</a:t>
            </a:r>
          </a:p>
          <a:p>
            <a:pPr lvl="1" rtl="0">
              <a:buFont typeface="Wingdings" pitchFamily="2" charset="2"/>
              <a:buChar char="§"/>
            </a:pPr>
            <a:r>
              <a:rPr lang="fr" sz="2800" dirty="0"/>
              <a:t>les procédures d’orientation.</a:t>
            </a:r>
          </a:p>
          <a:p>
            <a:pPr marL="457200" lvl="1" indent="0" rtl="0">
              <a:buNone/>
            </a:pPr>
            <a:endParaRPr lang="en-US" sz="3200" dirty="0"/>
          </a:p>
          <a:p>
            <a:pPr marL="0" indent="0" rtl="0">
              <a:buNone/>
            </a:pPr>
            <a:r>
              <a:rPr lang="fr" b="1" dirty="0"/>
              <a:t>Discussion : </a:t>
            </a:r>
            <a:r>
              <a:rPr lang="fr" dirty="0"/>
              <a:t>Quelles sont les incidences de la confidentialité et de la vie privée dans la pratique ?</a:t>
            </a:r>
          </a:p>
        </p:txBody>
      </p:sp>
      <p:sp>
        <p:nvSpPr>
          <p:cNvPr id="4" name="Slide Number Placeholder 3"/>
          <p:cNvSpPr>
            <a:spLocks noGrp="1"/>
          </p:cNvSpPr>
          <p:nvPr>
            <p:ph type="sldNum" sz="quarter" idx="12"/>
          </p:nvPr>
        </p:nvSpPr>
        <p:spPr/>
        <p:txBody>
          <a:bodyPr rtlCol="0"/>
          <a:lstStyle/>
          <a:p>
            <a:pPr rtl="0"/>
            <a:fld id="{05082A5F-A9BE-1F40-95D4-8D0B111ABD71}" type="slidenum">
              <a:rPr lang="en-US" smtClean="0"/>
              <a:pPr rtl="0"/>
              <a:t>8</a:t>
            </a:fld>
            <a:endParaRPr lang="en-US" dirty="0"/>
          </a:p>
        </p:txBody>
      </p:sp>
      <p:sp>
        <p:nvSpPr>
          <p:cNvPr id="5" name="Footer Placeholder 4">
            <a:extLst>
              <a:ext uri="{FF2B5EF4-FFF2-40B4-BE49-F238E27FC236}">
                <a16:creationId xmlns:a16="http://schemas.microsoft.com/office/drawing/2014/main" id="{C2570F12-17B9-566B-2E76-93E97F3D8403}"/>
              </a:ext>
            </a:extLst>
          </p:cNvPr>
          <p:cNvSpPr>
            <a:spLocks noGrp="1"/>
          </p:cNvSpPr>
          <p:nvPr>
            <p:ph type="ftr" sz="quarter" idx="3"/>
          </p:nvPr>
        </p:nvSpPr>
        <p:spPr>
          <a:xfrm>
            <a:off x="1655111" y="6087512"/>
            <a:ext cx="6196801" cy="681037"/>
          </a:xfrm>
          <a:prstGeom prst="rect">
            <a:avLst/>
          </a:prstGeom>
        </p:spPr>
        <p:txBody>
          <a:bodyPr vert="horz" lIns="91440" tIns="45720" rIns="91440" bIns="45720" rtlCol="0" anchor="ctr"/>
          <a:lstStyle>
            <a:lvl1pPr algn="ctr">
              <a:defRPr sz="1100" b="1">
                <a:solidFill>
                  <a:srgbClr val="0366B3"/>
                </a:solidFill>
              </a:defRPr>
            </a:lvl1pPr>
          </a:lstStyle>
          <a:p>
            <a:r>
              <a:rPr lang="en-GB" dirty="0"/>
              <a:t>Prise </a:t>
            </a:r>
            <a:r>
              <a:rPr lang="en-GB" dirty="0" err="1"/>
              <a:t>en</a:t>
            </a:r>
            <a:r>
              <a:rPr lang="en-GB" dirty="0"/>
              <a:t> charge des femmes </a:t>
            </a:r>
            <a:r>
              <a:rPr lang="en-GB" dirty="0" err="1"/>
              <a:t>survivantes</a:t>
            </a:r>
            <a:r>
              <a:rPr lang="en-GB" dirty="0"/>
              <a:t> de violence :</a:t>
            </a:r>
          </a:p>
          <a:p>
            <a:r>
              <a:rPr lang="en-GB" dirty="0"/>
              <a:t>Programme de formation de </a:t>
            </a:r>
            <a:r>
              <a:rPr lang="en-GB" dirty="0" err="1"/>
              <a:t>l'OMS</a:t>
            </a:r>
            <a:r>
              <a:rPr lang="en-GB" dirty="0"/>
              <a:t> à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endParaRPr lang="en-GB" dirty="0"/>
          </a:p>
          <a:p>
            <a:r>
              <a:rPr lang="en-GB" dirty="0">
                <a:solidFill>
                  <a:srgbClr val="F57D22"/>
                </a:solidFill>
              </a:rPr>
              <a:t>Module 3. </a:t>
            </a:r>
            <a:r>
              <a:rPr lang="fr" dirty="0">
                <a:solidFill>
                  <a:srgbClr val="F57D22"/>
                </a:solidFill>
              </a:rPr>
              <a:t>Principes directeurs et aperçu de la réponse sanitaire à la violence faite aux femmes</a:t>
            </a:r>
          </a:p>
        </p:txBody>
      </p:sp>
    </p:spTree>
    <p:extLst>
      <p:ext uri="{BB962C8B-B14F-4D97-AF65-F5344CB8AC3E}">
        <p14:creationId xmlns:p14="http://schemas.microsoft.com/office/powerpoint/2010/main" val="3204951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9A3D1-F296-7649-9398-E04A97F873FF}"/>
              </a:ext>
            </a:extLst>
          </p:cNvPr>
          <p:cNvSpPr>
            <a:spLocks noGrp="1"/>
          </p:cNvSpPr>
          <p:nvPr>
            <p:ph type="title"/>
          </p:nvPr>
        </p:nvSpPr>
        <p:spPr>
          <a:xfrm>
            <a:off x="457863" y="477218"/>
            <a:ext cx="8228271" cy="1325563"/>
          </a:xfrm>
        </p:spPr>
        <p:txBody>
          <a:bodyPr rtlCol="0">
            <a:noAutofit/>
          </a:bodyPr>
          <a:lstStyle/>
          <a:p>
            <a:pPr rtl="0"/>
            <a:r>
              <a:rPr lang="fr" sz="4000" b="1" dirty="0">
                <a:solidFill>
                  <a:schemeClr val="accent2"/>
                </a:solidFill>
              </a:rPr>
              <a:t>Considérations supplémentaires </a:t>
            </a:r>
            <a:br>
              <a:rPr lang="en-US" sz="4000" b="1" dirty="0">
                <a:solidFill>
                  <a:schemeClr val="accent2"/>
                </a:solidFill>
              </a:rPr>
            </a:br>
            <a:r>
              <a:rPr lang="fr" sz="4000" dirty="0">
                <a:solidFill>
                  <a:schemeClr val="accent2"/>
                </a:solidFill>
              </a:rPr>
              <a:t>pour</a:t>
            </a:r>
            <a:r>
              <a:rPr lang="fr" sz="4000" b="1" dirty="0">
                <a:solidFill>
                  <a:schemeClr val="accent2"/>
                </a:solidFill>
              </a:rPr>
              <a:t> les soins centrés sur l’enfant et l’adolescent</a:t>
            </a:r>
            <a:r>
              <a:rPr lang="en-GB" sz="4000" dirty="0">
                <a:effectLst/>
                <a:ea typeface="Times New Roman" panose="02020603050405020304" pitchFamily="18" charset="0"/>
                <a:cs typeface="Times New Roman" panose="02020603050405020304" pitchFamily="18" charset="0"/>
              </a:rPr>
              <a:t>·</a:t>
            </a:r>
            <a:r>
              <a:rPr lang="en-GB" sz="4000" dirty="0">
                <a:effectLst/>
              </a:rPr>
              <a:t>e</a:t>
            </a:r>
            <a:endParaRPr lang="en-US" sz="4000" dirty="0">
              <a:solidFill>
                <a:schemeClr val="accent2"/>
              </a:solidFill>
            </a:endParaRPr>
          </a:p>
        </p:txBody>
      </p:sp>
      <p:sp>
        <p:nvSpPr>
          <p:cNvPr id="3" name="Content Placeholder 2">
            <a:extLst>
              <a:ext uri="{FF2B5EF4-FFF2-40B4-BE49-F238E27FC236}">
                <a16:creationId xmlns:a16="http://schemas.microsoft.com/office/drawing/2014/main" id="{40CA2D67-6CB5-AB46-A313-6CC8591C83DA}"/>
              </a:ext>
            </a:extLst>
          </p:cNvPr>
          <p:cNvSpPr>
            <a:spLocks noGrp="1"/>
          </p:cNvSpPr>
          <p:nvPr>
            <p:ph idx="1"/>
          </p:nvPr>
        </p:nvSpPr>
        <p:spPr>
          <a:xfrm>
            <a:off x="2265398" y="2343775"/>
            <a:ext cx="6634762" cy="3685545"/>
          </a:xfrm>
        </p:spPr>
        <p:txBody>
          <a:bodyPr rtlCol="0">
            <a:noAutofit/>
          </a:bodyPr>
          <a:lstStyle/>
          <a:p>
            <a:pPr marL="0" indent="0" rtl="0">
              <a:buNone/>
            </a:pPr>
            <a:r>
              <a:rPr lang="fr" sz="2400" b="1" dirty="0"/>
              <a:t>Intérêt supérieur de l’enfant</a:t>
            </a:r>
          </a:p>
          <a:p>
            <a:pPr rtl="0"/>
            <a:r>
              <a:rPr lang="fr" sz="2400" dirty="0"/>
              <a:t>Accroître le pouvoir d’action des aidant</a:t>
            </a:r>
            <a:r>
              <a:rPr lang="en-GB" sz="2400" dirty="0">
                <a:effectLst/>
                <a:ea typeface="Times New Roman" panose="02020603050405020304" pitchFamily="18" charset="0"/>
                <a:cs typeface="Times New Roman" panose="02020603050405020304" pitchFamily="18" charset="0"/>
              </a:rPr>
              <a:t>·</a:t>
            </a:r>
            <a:r>
              <a:rPr lang="en-GB" sz="2400" dirty="0">
                <a:effectLst/>
              </a:rPr>
              <a:t>e</a:t>
            </a:r>
            <a:r>
              <a:rPr lang="en-GB" sz="2400" dirty="0">
                <a:effectLst/>
                <a:ea typeface="Times New Roman" panose="02020603050405020304" pitchFamily="18" charset="0"/>
                <a:cs typeface="Times New Roman" panose="02020603050405020304" pitchFamily="18" charset="0"/>
              </a:rPr>
              <a:t>·</a:t>
            </a:r>
            <a:r>
              <a:rPr lang="fr" sz="2400" dirty="0"/>
              <a:t>s n’ayant pas commis d’actes de violence.</a:t>
            </a:r>
          </a:p>
          <a:p>
            <a:pPr rtl="0"/>
            <a:r>
              <a:rPr lang="fr" sz="2400" dirty="0"/>
              <a:t>Créer un environnement adapté aux enfants.</a:t>
            </a:r>
          </a:p>
          <a:p>
            <a:pPr marL="0" indent="0" rtl="0">
              <a:buNone/>
            </a:pPr>
            <a:r>
              <a:rPr lang="fr" sz="2400" b="1" dirty="0"/>
              <a:t>Développement des capacités</a:t>
            </a:r>
          </a:p>
          <a:p>
            <a:pPr marL="347663" lvl="1" rtl="0">
              <a:buFont typeface="Arial" panose="020B0604020202020204" pitchFamily="34" charset="0"/>
              <a:buChar char="•"/>
            </a:pPr>
            <a:r>
              <a:rPr lang="fr" dirty="0"/>
              <a:t>Fournir des informations adaptées à l’âge de l’enfant.</a:t>
            </a:r>
          </a:p>
          <a:p>
            <a:pPr marL="347663" lvl="1" rtl="0">
              <a:buFont typeface="Arial" panose="020B0604020202020204" pitchFamily="34" charset="0"/>
              <a:buChar char="•"/>
            </a:pPr>
            <a:r>
              <a:rPr lang="fr" dirty="0"/>
              <a:t>Obtenir le consentement éclairé, le cas échéant.</a:t>
            </a:r>
          </a:p>
          <a:p>
            <a:pPr marL="347663" lvl="1" rtl="0">
              <a:buFont typeface="Arial" panose="020B0604020202020204" pitchFamily="34" charset="0"/>
              <a:buChar char="•"/>
            </a:pPr>
            <a:r>
              <a:rPr lang="fr" dirty="0"/>
              <a:t>Demander l’avis de l’enfant ou de l’adolescent</a:t>
            </a:r>
            <a:r>
              <a:rPr lang="en-GB" dirty="0">
                <a:effectLst/>
                <a:ea typeface="Times New Roman" panose="02020603050405020304" pitchFamily="18" charset="0"/>
                <a:cs typeface="Times New Roman" panose="02020603050405020304" pitchFamily="18" charset="0"/>
              </a:rPr>
              <a:t>·</a:t>
            </a:r>
            <a:r>
              <a:rPr lang="en-GB" dirty="0">
                <a:effectLst/>
              </a:rPr>
              <a:t>e.</a:t>
            </a:r>
            <a:endParaRPr lang="fr" dirty="0"/>
          </a:p>
        </p:txBody>
      </p:sp>
      <p:sp>
        <p:nvSpPr>
          <p:cNvPr id="6" name="Slide Number Placeholder 5"/>
          <p:cNvSpPr>
            <a:spLocks noGrp="1"/>
          </p:cNvSpPr>
          <p:nvPr>
            <p:ph type="sldNum" sz="quarter" idx="12"/>
          </p:nvPr>
        </p:nvSpPr>
        <p:spPr/>
        <p:txBody>
          <a:bodyPr rtlCol="0"/>
          <a:lstStyle/>
          <a:p>
            <a:pPr rtl="0"/>
            <a:fld id="{8D72BB41-3BEF-4C4A-9441-05BFB7371778}" type="slidenum">
              <a:rPr lang="en-GB" smtClean="0"/>
              <a:pPr rtl="0"/>
              <a:t>9</a:t>
            </a:fld>
            <a:endParaRPr lang="en-GB"/>
          </a:p>
        </p:txBody>
      </p:sp>
      <p:pic>
        <p:nvPicPr>
          <p:cNvPr id="5" name="Picture 4">
            <a:extLst>
              <a:ext uri="{FF2B5EF4-FFF2-40B4-BE49-F238E27FC236}">
                <a16:creationId xmlns:a16="http://schemas.microsoft.com/office/drawing/2014/main" id="{EC2B1C6F-8E28-214F-A78B-A8EB14C8BD86}"/>
              </a:ext>
            </a:extLst>
          </p:cNvPr>
          <p:cNvPicPr>
            <a:picLocks noChangeAspect="1"/>
          </p:cNvPicPr>
          <p:nvPr/>
        </p:nvPicPr>
        <p:blipFill>
          <a:blip r:embed="rId3" cstate="print">
            <a:duotone>
              <a:schemeClr val="accent2">
                <a:shade val="45000"/>
                <a:satMod val="135000"/>
              </a:schemeClr>
              <a:prstClr val="white"/>
            </a:duotone>
          </a:blip>
          <a:stretch>
            <a:fillRect/>
          </a:stretch>
        </p:blipFill>
        <p:spPr>
          <a:xfrm>
            <a:off x="-365068" y="2544168"/>
            <a:ext cx="3189054" cy="3284758"/>
          </a:xfrm>
          <a:prstGeom prst="rect">
            <a:avLst/>
          </a:prstGeom>
        </p:spPr>
      </p:pic>
      <p:sp>
        <p:nvSpPr>
          <p:cNvPr id="4" name="Footer Placeholder 4">
            <a:extLst>
              <a:ext uri="{FF2B5EF4-FFF2-40B4-BE49-F238E27FC236}">
                <a16:creationId xmlns:a16="http://schemas.microsoft.com/office/drawing/2014/main" id="{42B1746F-383B-E0D8-82E5-65C19AE9D941}"/>
              </a:ext>
            </a:extLst>
          </p:cNvPr>
          <p:cNvSpPr>
            <a:spLocks noGrp="1"/>
          </p:cNvSpPr>
          <p:nvPr>
            <p:ph type="ftr" sz="quarter" idx="3"/>
          </p:nvPr>
        </p:nvSpPr>
        <p:spPr>
          <a:xfrm>
            <a:off x="1655111" y="6087512"/>
            <a:ext cx="6196801" cy="681037"/>
          </a:xfrm>
          <a:prstGeom prst="rect">
            <a:avLst/>
          </a:prstGeom>
        </p:spPr>
        <p:txBody>
          <a:bodyPr vert="horz" lIns="91440" tIns="45720" rIns="91440" bIns="45720" rtlCol="0" anchor="ctr"/>
          <a:lstStyle>
            <a:lvl1pPr algn="ctr">
              <a:defRPr sz="1100" b="1">
                <a:solidFill>
                  <a:srgbClr val="0366B3"/>
                </a:solidFill>
              </a:defRPr>
            </a:lvl1pPr>
          </a:lstStyle>
          <a:p>
            <a:r>
              <a:rPr lang="en-GB" dirty="0"/>
              <a:t>Prise </a:t>
            </a:r>
            <a:r>
              <a:rPr lang="en-GB" dirty="0" err="1"/>
              <a:t>en</a:t>
            </a:r>
            <a:r>
              <a:rPr lang="en-GB" dirty="0"/>
              <a:t> charge des femmes </a:t>
            </a:r>
            <a:r>
              <a:rPr lang="en-GB" dirty="0" err="1"/>
              <a:t>survivantes</a:t>
            </a:r>
            <a:r>
              <a:rPr lang="en-GB" dirty="0"/>
              <a:t> de violence :</a:t>
            </a:r>
          </a:p>
          <a:p>
            <a:r>
              <a:rPr lang="en-GB" dirty="0"/>
              <a:t>Programme de formation de </a:t>
            </a:r>
            <a:r>
              <a:rPr lang="en-GB" dirty="0" err="1"/>
              <a:t>l'OMS</a:t>
            </a:r>
            <a:r>
              <a:rPr lang="en-GB" dirty="0"/>
              <a:t> à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endParaRPr lang="en-GB" dirty="0"/>
          </a:p>
          <a:p>
            <a:r>
              <a:rPr lang="en-GB" dirty="0">
                <a:solidFill>
                  <a:srgbClr val="F57D22"/>
                </a:solidFill>
              </a:rPr>
              <a:t>Module 3. </a:t>
            </a:r>
            <a:r>
              <a:rPr lang="fr" dirty="0">
                <a:solidFill>
                  <a:srgbClr val="F57D22"/>
                </a:solidFill>
              </a:rPr>
              <a:t>Principes directeurs et aperçu de la réponse sanitaire à la violence faite aux femmes</a:t>
            </a:r>
          </a:p>
        </p:txBody>
      </p:sp>
    </p:spTree>
    <p:extLst>
      <p:ext uri="{BB962C8B-B14F-4D97-AF65-F5344CB8AC3E}">
        <p14:creationId xmlns:p14="http://schemas.microsoft.com/office/powerpoint/2010/main" val="23448293"/>
      </p:ext>
    </p:extLst>
  </p:cSld>
  <p:clrMapOvr>
    <a:masterClrMapping/>
  </p:clrMapOvr>
</p:sld>
</file>

<file path=ppt/theme/theme1.xml><?xml version="1.0" encoding="utf-8"?>
<a:theme xmlns:a="http://schemas.openxmlformats.org/drawingml/2006/main" name="Office Theme">
  <a:themeElements>
    <a:clrScheme name="Curriculum custom 1">
      <a:dk1>
        <a:srgbClr val="000000"/>
      </a:dk1>
      <a:lt1>
        <a:srgbClr val="F5EFE0"/>
      </a:lt1>
      <a:dk2>
        <a:srgbClr val="92B0CB"/>
      </a:dk2>
      <a:lt2>
        <a:srgbClr val="E3E9F1"/>
      </a:lt2>
      <a:accent1>
        <a:srgbClr val="2E348F"/>
      </a:accent1>
      <a:accent2>
        <a:srgbClr val="0666B2"/>
      </a:accent2>
      <a:accent3>
        <a:srgbClr val="449FD7"/>
      </a:accent3>
      <a:accent4>
        <a:srgbClr val="FFBA00"/>
      </a:accent4>
      <a:accent5>
        <a:srgbClr val="F57D21"/>
      </a:accent5>
      <a:accent6>
        <a:srgbClr val="B84200"/>
      </a:accent6>
      <a:hlink>
        <a:srgbClr val="0563C1"/>
      </a:hlink>
      <a:folHlink>
        <a:srgbClr val="0263C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urriculum template_13Dec" id="{82102952-1358-794C-BA0B-E9E2CAE0DECF}" vid="{D4BAC128-9994-AD42-AB0C-764A7311E6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TotalTime>
  <Words>5263</Words>
  <Application>Microsoft Office PowerPoint</Application>
  <PresentationFormat>On-screen Show (4:3)</PresentationFormat>
  <Paragraphs>394</Paragraphs>
  <Slides>22</Slides>
  <Notes>20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Module 3</vt:lpstr>
      <vt:lpstr>PowerPoint Presentation</vt:lpstr>
      <vt:lpstr>Objectif d’apprentissage</vt:lpstr>
      <vt:lpstr>Principes directeurs</vt:lpstr>
      <vt:lpstr>Principes directeurs</vt:lpstr>
      <vt:lpstr>Principes directeurs</vt:lpstr>
      <vt:lpstr>Principes directeurs</vt:lpstr>
      <vt:lpstr>Vie privée et confidentialité</vt:lpstr>
      <vt:lpstr>Considérations supplémentaires  pour les soins centrés sur l’enfant et l’adolescent·e</vt:lpstr>
      <vt:lpstr>Manuel clinique :  Aperçu du contenu </vt:lpstr>
      <vt:lpstr>Contenu du manuel clinique</vt:lpstr>
      <vt:lpstr>Possibles points accès aux soins de santé</vt:lpstr>
      <vt:lpstr>Enquête clinique pour repérer les femmes survivantes de violence exercée par un partenaire intime</vt:lpstr>
      <vt:lpstr>Soutien de première ligne </vt:lpstr>
      <vt:lpstr>PowerPoint Presentation</vt:lpstr>
      <vt:lpstr>PowerPoint Presentation</vt:lpstr>
      <vt:lpstr>Soins de santé mentale : soutien psychosocial de base </vt:lpstr>
      <vt:lpstr>Considérations pour  la planification familiale et le VIH</vt:lpstr>
      <vt:lpstr>PowerPoint Presentation</vt:lpstr>
      <vt:lpstr>PowerPoint Presentation</vt:lpstr>
      <vt:lpstr>PowerPoint Presentation</vt:lpstr>
      <vt:lpstr>Messages clés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Hoover</dc:creator>
  <cp:lastModifiedBy>Becky Mitchell (Green Ink)</cp:lastModifiedBy>
  <cp:revision>134</cp:revision>
  <dcterms:created xsi:type="dcterms:W3CDTF">2019-12-16T11:55:31Z</dcterms:created>
  <dcterms:modified xsi:type="dcterms:W3CDTF">2025-01-21T13:34:35Z</dcterms:modified>
</cp:coreProperties>
</file>