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687" r:id="rId2"/>
    <p:sldId id="691" r:id="rId3"/>
    <p:sldId id="706" r:id="rId4"/>
    <p:sldId id="688" r:id="rId5"/>
    <p:sldId id="703" r:id="rId6"/>
    <p:sldId id="704" r:id="rId7"/>
    <p:sldId id="690" r:id="rId8"/>
    <p:sldId id="696" r:id="rId9"/>
    <p:sldId id="717" r:id="rId10"/>
    <p:sldId id="702" r:id="rId11"/>
    <p:sldId id="713" r:id="rId12"/>
    <p:sldId id="715" r:id="rId13"/>
    <p:sldId id="692" r:id="rId14"/>
    <p:sldId id="719" r:id="rId15"/>
    <p:sldId id="693" r:id="rId16"/>
    <p:sldId id="694" r:id="rId17"/>
    <p:sldId id="720" r:id="rId18"/>
    <p:sldId id="697" r:id="rId19"/>
    <p:sldId id="721" r:id="rId20"/>
    <p:sldId id="698" r:id="rId21"/>
    <p:sldId id="722" r:id="rId22"/>
    <p:sldId id="699" r:id="rId23"/>
    <p:sldId id="712" r:id="rId24"/>
    <p:sldId id="700" r:id="rId25"/>
    <p:sldId id="701" r:id="rId26"/>
    <p:sldId id="71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DEDEF"/>
    <a:srgbClr val="0366B3"/>
    <a:srgbClr val="F57D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90"/>
    <p:restoredTop sz="77949"/>
  </p:normalViewPr>
  <p:slideViewPr>
    <p:cSldViewPr snapToGrid="0" snapToObjects="1">
      <p:cViewPr varScale="1">
        <p:scale>
          <a:sx n="78" d="100"/>
          <a:sy n="78" d="100"/>
        </p:scale>
        <p:origin x="176" y="5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6DC1A-2FF2-D84A-93DE-860FCB7A57D5}"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US"/>
        </a:p>
      </dgm:t>
    </dgm:pt>
    <dgm:pt modelId="{B05C6DF1-AD0D-5C44-87D0-76C41D9E79C8}">
      <dgm:prSet custT="1"/>
      <dgm:spPr/>
      <dgm:t>
        <a:bodyPr/>
        <a:lstStyle/>
        <a:p>
          <a:r>
            <a:rPr lang="en-US" sz="3200" b="1" dirty="0"/>
            <a:t>Part 1</a:t>
          </a:r>
        </a:p>
      </dgm:t>
    </dgm:pt>
    <dgm:pt modelId="{4E45B576-44BA-E544-AA5B-DE2C16AC3A73}" type="parTrans" cxnId="{D2C439F6-D146-2F44-8279-53940141503F}">
      <dgm:prSet/>
      <dgm:spPr/>
      <dgm:t>
        <a:bodyPr/>
        <a:lstStyle/>
        <a:p>
          <a:endParaRPr lang="en-US"/>
        </a:p>
      </dgm:t>
    </dgm:pt>
    <dgm:pt modelId="{3CB361A5-20E7-5E47-82E5-E5FB8E21A18C}" type="sibTrans" cxnId="{D2C439F6-D146-2F44-8279-53940141503F}">
      <dgm:prSet/>
      <dgm:spPr/>
      <dgm:t>
        <a:bodyPr/>
        <a:lstStyle/>
        <a:p>
          <a:endParaRPr lang="en-US"/>
        </a:p>
      </dgm:t>
    </dgm:pt>
    <dgm:pt modelId="{450939C1-909B-B143-B6EA-61779B80619A}">
      <dgm:prSet custT="1"/>
      <dgm:spPr/>
      <dgm:t>
        <a:bodyPr/>
        <a:lstStyle/>
        <a:p>
          <a:r>
            <a:rPr lang="en-US" sz="3200" b="1" dirty="0"/>
            <a:t>Part 2</a:t>
          </a:r>
          <a:r>
            <a:rPr lang="en-US" sz="3600" b="1" dirty="0"/>
            <a:t> </a:t>
          </a:r>
        </a:p>
      </dgm:t>
    </dgm:pt>
    <dgm:pt modelId="{CCB449C8-9E34-4749-A9E4-5DA98E6ED447}" type="parTrans" cxnId="{513082B8-D6A7-3A41-9B93-B9FE009FF189}">
      <dgm:prSet/>
      <dgm:spPr/>
      <dgm:t>
        <a:bodyPr/>
        <a:lstStyle/>
        <a:p>
          <a:endParaRPr lang="en-US"/>
        </a:p>
      </dgm:t>
    </dgm:pt>
    <dgm:pt modelId="{0296C925-EFCE-8D4B-9CDB-76887E45CF7A}" type="sibTrans" cxnId="{513082B8-D6A7-3A41-9B93-B9FE009FF189}">
      <dgm:prSet/>
      <dgm:spPr/>
      <dgm:t>
        <a:bodyPr/>
        <a:lstStyle/>
        <a:p>
          <a:endParaRPr lang="en-US"/>
        </a:p>
      </dgm:t>
    </dgm:pt>
    <dgm:pt modelId="{6D2CE8BD-1042-5D40-84A5-37E31A2C322B}">
      <dgm:prSet custT="1"/>
      <dgm:spPr/>
      <dgm:t>
        <a:bodyPr/>
        <a:lstStyle/>
        <a:p>
          <a:r>
            <a:rPr lang="en-US" sz="3200" b="1" dirty="0"/>
            <a:t>Part 3</a:t>
          </a:r>
        </a:p>
      </dgm:t>
    </dgm:pt>
    <dgm:pt modelId="{138A5E09-35F8-A343-B340-7978FA56F663}" type="parTrans" cxnId="{FDE09F95-1186-F445-85C6-9CE604AEAE3C}">
      <dgm:prSet/>
      <dgm:spPr/>
      <dgm:t>
        <a:bodyPr/>
        <a:lstStyle/>
        <a:p>
          <a:endParaRPr lang="en-US"/>
        </a:p>
      </dgm:t>
    </dgm:pt>
    <dgm:pt modelId="{F470739D-F85E-9348-B526-F1A20894B99E}" type="sibTrans" cxnId="{FDE09F95-1186-F445-85C6-9CE604AEAE3C}">
      <dgm:prSet/>
      <dgm:spPr/>
      <dgm:t>
        <a:bodyPr/>
        <a:lstStyle/>
        <a:p>
          <a:endParaRPr lang="en-US"/>
        </a:p>
      </dgm:t>
    </dgm:pt>
    <dgm:pt modelId="{6AFF1309-6A44-514D-8468-E96AFB388EEB}">
      <dgm:prSet custT="1"/>
      <dgm:spPr/>
      <dgm:t>
        <a:bodyPr/>
        <a:lstStyle/>
        <a:p>
          <a:r>
            <a:rPr lang="en-US" sz="3200" b="1" dirty="0"/>
            <a:t>Addendums</a:t>
          </a:r>
        </a:p>
      </dgm:t>
    </dgm:pt>
    <dgm:pt modelId="{F9498E4C-0D23-B442-89B5-575122DB8B1E}" type="parTrans" cxnId="{359CA4FB-731F-2C4A-A291-FF00972B2702}">
      <dgm:prSet/>
      <dgm:spPr/>
      <dgm:t>
        <a:bodyPr/>
        <a:lstStyle/>
        <a:p>
          <a:endParaRPr lang="en-US"/>
        </a:p>
      </dgm:t>
    </dgm:pt>
    <dgm:pt modelId="{8447609C-4A07-7A44-B3B7-6F7B407CA0C0}" type="sibTrans" cxnId="{359CA4FB-731F-2C4A-A291-FF00972B2702}">
      <dgm:prSet/>
      <dgm:spPr/>
      <dgm:t>
        <a:bodyPr/>
        <a:lstStyle/>
        <a:p>
          <a:endParaRPr lang="en-US"/>
        </a:p>
      </dgm:t>
    </dgm:pt>
    <dgm:pt modelId="{06006706-637A-7048-8D40-62A318E9A13E}">
      <dgm:prSet/>
      <dgm:spPr/>
      <dgm:t>
        <a:bodyPr/>
        <a:lstStyle/>
        <a:p>
          <a:r>
            <a:rPr lang="en-GB" dirty="0"/>
            <a:t>Family planning </a:t>
          </a:r>
          <a:br>
            <a:rPr lang="en-GB" dirty="0"/>
          </a:br>
          <a:r>
            <a:rPr lang="en-GB" dirty="0"/>
            <a:t>&amp; HIV</a:t>
          </a:r>
          <a:endParaRPr lang="en-US" dirty="0"/>
        </a:p>
      </dgm:t>
    </dgm:pt>
    <dgm:pt modelId="{A8E9763B-0228-1A4D-B7E8-05EA29EF6A01}" type="parTrans" cxnId="{5ACCA0BB-D37C-6E4D-BA6A-6DD490DF8F42}">
      <dgm:prSet/>
      <dgm:spPr/>
      <dgm:t>
        <a:bodyPr/>
        <a:lstStyle/>
        <a:p>
          <a:endParaRPr lang="en-US"/>
        </a:p>
      </dgm:t>
    </dgm:pt>
    <dgm:pt modelId="{0AFA4423-9F1D-4248-9F9C-91BA7EAE5AFE}" type="sibTrans" cxnId="{5ACCA0BB-D37C-6E4D-BA6A-6DD490DF8F42}">
      <dgm:prSet/>
      <dgm:spPr/>
      <dgm:t>
        <a:bodyPr/>
        <a:lstStyle/>
        <a:p>
          <a:endParaRPr lang="en-US"/>
        </a:p>
      </dgm:t>
    </dgm:pt>
    <dgm:pt modelId="{FC9DB332-045D-F346-8593-A9B54BCE523E}">
      <dgm:prSet/>
      <dgm:spPr/>
      <dgm:t>
        <a:bodyPr/>
        <a:lstStyle/>
        <a:p>
          <a:r>
            <a:rPr lang="en-US" dirty="0"/>
            <a:t>Awareness &amp; identification</a:t>
          </a:r>
        </a:p>
      </dgm:t>
    </dgm:pt>
    <dgm:pt modelId="{01DEFA8F-1D11-6545-859F-BD8BD2A72397}" type="parTrans" cxnId="{FBB11EEF-812B-0E47-AECD-B481B57D9BDC}">
      <dgm:prSet/>
      <dgm:spPr/>
      <dgm:t>
        <a:bodyPr/>
        <a:lstStyle/>
        <a:p>
          <a:endParaRPr lang="en-US"/>
        </a:p>
      </dgm:t>
    </dgm:pt>
    <dgm:pt modelId="{41000F67-9CD5-8A4B-B233-9247F97B5AE9}" type="sibTrans" cxnId="{FBB11EEF-812B-0E47-AECD-B481B57D9BDC}">
      <dgm:prSet/>
      <dgm:spPr/>
      <dgm:t>
        <a:bodyPr/>
        <a:lstStyle/>
        <a:p>
          <a:endParaRPr lang="en-US"/>
        </a:p>
      </dgm:t>
    </dgm:pt>
    <dgm:pt modelId="{BDCB07B0-79DA-AD48-AC08-8EF60E66E868}">
      <dgm:prSet/>
      <dgm:spPr/>
      <dgm:t>
        <a:bodyPr/>
        <a:lstStyle/>
        <a:p>
          <a:r>
            <a:rPr lang="en-US" dirty="0"/>
            <a:t>First-line support</a:t>
          </a:r>
        </a:p>
      </dgm:t>
    </dgm:pt>
    <dgm:pt modelId="{36C6D0E3-8499-1E41-B13D-53EE0C3E4A14}" type="parTrans" cxnId="{809A5AD8-1C77-EE49-A394-1AD437F4EDE9}">
      <dgm:prSet/>
      <dgm:spPr/>
      <dgm:t>
        <a:bodyPr/>
        <a:lstStyle/>
        <a:p>
          <a:endParaRPr lang="en-US"/>
        </a:p>
      </dgm:t>
    </dgm:pt>
    <dgm:pt modelId="{5334E33C-A716-B841-A083-CA7545AE9793}" type="sibTrans" cxnId="{809A5AD8-1C77-EE49-A394-1AD437F4EDE9}">
      <dgm:prSet/>
      <dgm:spPr/>
      <dgm:t>
        <a:bodyPr/>
        <a:lstStyle/>
        <a:p>
          <a:endParaRPr lang="en-US"/>
        </a:p>
      </dgm:t>
    </dgm:pt>
    <dgm:pt modelId="{97C306A2-268A-FC4C-8414-CFD08D765068}">
      <dgm:prSet custT="1"/>
      <dgm:spPr/>
      <dgm:t>
        <a:bodyPr/>
        <a:lstStyle/>
        <a:p>
          <a:r>
            <a:rPr lang="en-US" sz="3200" b="1" dirty="0"/>
            <a:t>Part 4</a:t>
          </a:r>
        </a:p>
      </dgm:t>
    </dgm:pt>
    <dgm:pt modelId="{FC440B8D-1EA2-DA49-A5E5-41562F5B1BFD}" type="parTrans" cxnId="{C7786F16-6335-824A-A1B8-6DAC78990333}">
      <dgm:prSet/>
      <dgm:spPr/>
      <dgm:t>
        <a:bodyPr/>
        <a:lstStyle/>
        <a:p>
          <a:endParaRPr lang="en-US"/>
        </a:p>
      </dgm:t>
    </dgm:pt>
    <dgm:pt modelId="{CDA7B686-61A4-4D49-8CE8-92DFD0255353}" type="sibTrans" cxnId="{C7786F16-6335-824A-A1B8-6DAC78990333}">
      <dgm:prSet/>
      <dgm:spPr/>
      <dgm:t>
        <a:bodyPr/>
        <a:lstStyle/>
        <a:p>
          <a:endParaRPr lang="en-US"/>
        </a:p>
      </dgm:t>
    </dgm:pt>
    <dgm:pt modelId="{82A02BC5-1728-BD44-AEAF-79CDD845854B}">
      <dgm:prSet/>
      <dgm:spPr/>
      <dgm:t>
        <a:bodyPr/>
        <a:lstStyle/>
        <a:p>
          <a:r>
            <a:rPr lang="en-US" dirty="0"/>
            <a:t>Additional care after sexual assault</a:t>
          </a:r>
        </a:p>
      </dgm:t>
    </dgm:pt>
    <dgm:pt modelId="{16CB9DAC-0AE8-8443-965E-2C4977ACCE71}" type="parTrans" cxnId="{1135F9A5-AD54-6341-B13A-B65406962454}">
      <dgm:prSet/>
      <dgm:spPr/>
      <dgm:t>
        <a:bodyPr/>
        <a:lstStyle/>
        <a:p>
          <a:endParaRPr lang="en-US"/>
        </a:p>
      </dgm:t>
    </dgm:pt>
    <dgm:pt modelId="{D01DCE2A-2450-864E-B1C2-FBABB01BCEA3}" type="sibTrans" cxnId="{1135F9A5-AD54-6341-B13A-B65406962454}">
      <dgm:prSet/>
      <dgm:spPr/>
      <dgm:t>
        <a:bodyPr/>
        <a:lstStyle/>
        <a:p>
          <a:endParaRPr lang="en-US"/>
        </a:p>
      </dgm:t>
    </dgm:pt>
    <dgm:pt modelId="{27567B9B-3137-8240-87D9-D54F7FD231FE}">
      <dgm:prSet/>
      <dgm:spPr/>
      <dgm:t>
        <a:bodyPr/>
        <a:lstStyle/>
        <a:p>
          <a:r>
            <a:rPr lang="en-US"/>
            <a:t>Additional care for mental health </a:t>
          </a:r>
        </a:p>
      </dgm:t>
    </dgm:pt>
    <dgm:pt modelId="{38132169-B3DC-094C-B7FA-62E604522BAE}" type="parTrans" cxnId="{63696086-519A-1848-90D0-538C3035B40C}">
      <dgm:prSet/>
      <dgm:spPr/>
      <dgm:t>
        <a:bodyPr/>
        <a:lstStyle/>
        <a:p>
          <a:endParaRPr lang="en-US"/>
        </a:p>
      </dgm:t>
    </dgm:pt>
    <dgm:pt modelId="{DE96B867-5FE3-7B4B-8320-6DEBCA6856F7}" type="sibTrans" cxnId="{63696086-519A-1848-90D0-538C3035B40C}">
      <dgm:prSet/>
      <dgm:spPr/>
      <dgm:t>
        <a:bodyPr/>
        <a:lstStyle/>
        <a:p>
          <a:endParaRPr lang="en-US"/>
        </a:p>
      </dgm:t>
    </dgm:pt>
    <dgm:pt modelId="{16893124-8E12-C14A-B66A-152081B6E04E}" type="pres">
      <dgm:prSet presAssocID="{7126DC1A-2FF2-D84A-93DE-860FCB7A57D5}" presName="Name0" presStyleCnt="0">
        <dgm:presLayoutVars>
          <dgm:chPref val="3"/>
          <dgm:dir/>
          <dgm:animLvl val="lvl"/>
          <dgm:resizeHandles/>
        </dgm:presLayoutVars>
      </dgm:prSet>
      <dgm:spPr/>
    </dgm:pt>
    <dgm:pt modelId="{152A41F5-1B65-DD4A-993A-14F94CF2CCAC}" type="pres">
      <dgm:prSet presAssocID="{B05C6DF1-AD0D-5C44-87D0-76C41D9E79C8}" presName="horFlow" presStyleCnt="0"/>
      <dgm:spPr/>
    </dgm:pt>
    <dgm:pt modelId="{8E729BFC-2938-574C-B340-A3814C87C347}" type="pres">
      <dgm:prSet presAssocID="{B05C6DF1-AD0D-5C44-87D0-76C41D9E79C8}" presName="bigChev" presStyleLbl="node1" presStyleIdx="0" presStyleCnt="5" custScaleX="146325"/>
      <dgm:spPr/>
    </dgm:pt>
    <dgm:pt modelId="{0712E137-08D0-5C4E-AD0F-5B099BDB4D06}" type="pres">
      <dgm:prSet presAssocID="{01DEFA8F-1D11-6545-859F-BD8BD2A72397}" presName="parTrans" presStyleCnt="0"/>
      <dgm:spPr/>
    </dgm:pt>
    <dgm:pt modelId="{257FDB3C-FAE3-9343-A933-2FD0DAFED1C2}" type="pres">
      <dgm:prSet presAssocID="{FC9DB332-045D-F346-8593-A9B54BCE523E}" presName="node" presStyleLbl="alignAccFollowNode1" presStyleIdx="0" presStyleCnt="5" custScaleX="190706" custScaleY="124892">
        <dgm:presLayoutVars>
          <dgm:bulletEnabled val="1"/>
        </dgm:presLayoutVars>
      </dgm:prSet>
      <dgm:spPr/>
    </dgm:pt>
    <dgm:pt modelId="{E25D21D2-0147-034F-B962-9CD0CB1B9802}" type="pres">
      <dgm:prSet presAssocID="{B05C6DF1-AD0D-5C44-87D0-76C41D9E79C8}" presName="vSp" presStyleCnt="0"/>
      <dgm:spPr/>
    </dgm:pt>
    <dgm:pt modelId="{CF1A8152-5F11-8846-B294-A095007C32C3}" type="pres">
      <dgm:prSet presAssocID="{450939C1-909B-B143-B6EA-61779B80619A}" presName="horFlow" presStyleCnt="0"/>
      <dgm:spPr/>
    </dgm:pt>
    <dgm:pt modelId="{01AA6E6C-0E84-384C-A206-3F8E5A1592FB}" type="pres">
      <dgm:prSet presAssocID="{450939C1-909B-B143-B6EA-61779B80619A}" presName="bigChev" presStyleLbl="node1" presStyleIdx="1" presStyleCnt="5" custScaleX="146325"/>
      <dgm:spPr/>
    </dgm:pt>
    <dgm:pt modelId="{26E2977F-FC8F-D441-83E5-D07E988096B0}" type="pres">
      <dgm:prSet presAssocID="{36C6D0E3-8499-1E41-B13D-53EE0C3E4A14}" presName="parTrans" presStyleCnt="0"/>
      <dgm:spPr/>
    </dgm:pt>
    <dgm:pt modelId="{C4AFFF4B-BE41-E94C-B411-E4A68ABAD25E}" type="pres">
      <dgm:prSet presAssocID="{BDCB07B0-79DA-AD48-AC08-8EF60E66E868}" presName="node" presStyleLbl="alignAccFollowNode1" presStyleIdx="1" presStyleCnt="5" custScaleX="190706" custScaleY="124892">
        <dgm:presLayoutVars>
          <dgm:bulletEnabled val="1"/>
        </dgm:presLayoutVars>
      </dgm:prSet>
      <dgm:spPr/>
    </dgm:pt>
    <dgm:pt modelId="{4FEBD766-0A5A-4A48-813E-E1EE87E000FF}" type="pres">
      <dgm:prSet presAssocID="{450939C1-909B-B143-B6EA-61779B80619A}" presName="vSp" presStyleCnt="0"/>
      <dgm:spPr/>
    </dgm:pt>
    <dgm:pt modelId="{2A9B22D0-C243-D744-AA5D-9BB46F321AC5}" type="pres">
      <dgm:prSet presAssocID="{6D2CE8BD-1042-5D40-84A5-37E31A2C322B}" presName="horFlow" presStyleCnt="0"/>
      <dgm:spPr/>
    </dgm:pt>
    <dgm:pt modelId="{EFD6C44D-C7FC-C941-AB5D-EFBC94EC5E62}" type="pres">
      <dgm:prSet presAssocID="{6D2CE8BD-1042-5D40-84A5-37E31A2C322B}" presName="bigChev" presStyleLbl="node1" presStyleIdx="2" presStyleCnt="5" custScaleX="146325"/>
      <dgm:spPr/>
    </dgm:pt>
    <dgm:pt modelId="{23ABBD18-0ED9-5B4E-8BD7-8DD188DDFD39}" type="pres">
      <dgm:prSet presAssocID="{16CB9DAC-0AE8-8443-965E-2C4977ACCE71}" presName="parTrans" presStyleCnt="0"/>
      <dgm:spPr/>
    </dgm:pt>
    <dgm:pt modelId="{31491050-9D89-D541-98B1-1FB9B69D287F}" type="pres">
      <dgm:prSet presAssocID="{82A02BC5-1728-BD44-AEAF-79CDD845854B}" presName="node" presStyleLbl="alignAccFollowNode1" presStyleIdx="2" presStyleCnt="5" custScaleX="190706" custScaleY="124892">
        <dgm:presLayoutVars>
          <dgm:bulletEnabled val="1"/>
        </dgm:presLayoutVars>
      </dgm:prSet>
      <dgm:spPr/>
    </dgm:pt>
    <dgm:pt modelId="{AB9E99FD-CBFE-1040-93F4-035F1B3085CD}" type="pres">
      <dgm:prSet presAssocID="{6D2CE8BD-1042-5D40-84A5-37E31A2C322B}" presName="vSp" presStyleCnt="0"/>
      <dgm:spPr/>
    </dgm:pt>
    <dgm:pt modelId="{E798A995-21A0-684D-8BD0-5C3683F57D3D}" type="pres">
      <dgm:prSet presAssocID="{97C306A2-268A-FC4C-8414-CFD08D765068}" presName="horFlow" presStyleCnt="0"/>
      <dgm:spPr/>
    </dgm:pt>
    <dgm:pt modelId="{11DA2C11-76D5-7845-8941-68304A6AF380}" type="pres">
      <dgm:prSet presAssocID="{97C306A2-268A-FC4C-8414-CFD08D765068}" presName="bigChev" presStyleLbl="node1" presStyleIdx="3" presStyleCnt="5" custScaleX="146325"/>
      <dgm:spPr/>
    </dgm:pt>
    <dgm:pt modelId="{277CC9B1-184E-FE44-80F6-2D32B7DAC7FC}" type="pres">
      <dgm:prSet presAssocID="{38132169-B3DC-094C-B7FA-62E604522BAE}" presName="parTrans" presStyleCnt="0"/>
      <dgm:spPr/>
    </dgm:pt>
    <dgm:pt modelId="{43B4C118-BDB7-CF46-8650-71AD37BF60FC}" type="pres">
      <dgm:prSet presAssocID="{27567B9B-3137-8240-87D9-D54F7FD231FE}" presName="node" presStyleLbl="alignAccFollowNode1" presStyleIdx="3" presStyleCnt="5" custScaleX="190706" custScaleY="124892">
        <dgm:presLayoutVars>
          <dgm:bulletEnabled val="1"/>
        </dgm:presLayoutVars>
      </dgm:prSet>
      <dgm:spPr/>
    </dgm:pt>
    <dgm:pt modelId="{09AB3DA6-2556-8B49-9E8E-2C6EF9629399}" type="pres">
      <dgm:prSet presAssocID="{97C306A2-268A-FC4C-8414-CFD08D765068}" presName="vSp" presStyleCnt="0"/>
      <dgm:spPr/>
    </dgm:pt>
    <dgm:pt modelId="{B1AC608A-CE62-3F4D-A110-D65B07B50A80}" type="pres">
      <dgm:prSet presAssocID="{6AFF1309-6A44-514D-8468-E96AFB388EEB}" presName="horFlow" presStyleCnt="0"/>
      <dgm:spPr/>
    </dgm:pt>
    <dgm:pt modelId="{DA49E93D-8232-D549-9780-B231F03F8787}" type="pres">
      <dgm:prSet presAssocID="{6AFF1309-6A44-514D-8468-E96AFB388EEB}" presName="bigChev" presStyleLbl="node1" presStyleIdx="4" presStyleCnt="5" custScaleX="146325"/>
      <dgm:spPr/>
    </dgm:pt>
    <dgm:pt modelId="{85B3016F-9C23-EF46-B651-E4EAA60AA8B2}" type="pres">
      <dgm:prSet presAssocID="{A8E9763B-0228-1A4D-B7E8-05EA29EF6A01}" presName="parTrans" presStyleCnt="0"/>
      <dgm:spPr/>
    </dgm:pt>
    <dgm:pt modelId="{65A1F6F5-6EE4-CA49-BF5F-DE85E5A2C8A6}" type="pres">
      <dgm:prSet presAssocID="{06006706-637A-7048-8D40-62A318E9A13E}" presName="node" presStyleLbl="alignAccFollowNode1" presStyleIdx="4" presStyleCnt="5" custScaleX="190706" custScaleY="124892">
        <dgm:presLayoutVars>
          <dgm:bulletEnabled val="1"/>
        </dgm:presLayoutVars>
      </dgm:prSet>
      <dgm:spPr/>
    </dgm:pt>
  </dgm:ptLst>
  <dgm:cxnLst>
    <dgm:cxn modelId="{AD70190E-D002-8143-9608-D84D18768E34}" type="presOf" srcId="{06006706-637A-7048-8D40-62A318E9A13E}" destId="{65A1F6F5-6EE4-CA49-BF5F-DE85E5A2C8A6}" srcOrd="0" destOrd="0" presId="urn:microsoft.com/office/officeart/2005/8/layout/lProcess3"/>
    <dgm:cxn modelId="{C7786F16-6335-824A-A1B8-6DAC78990333}" srcId="{7126DC1A-2FF2-D84A-93DE-860FCB7A57D5}" destId="{97C306A2-268A-FC4C-8414-CFD08D765068}" srcOrd="3" destOrd="0" parTransId="{FC440B8D-1EA2-DA49-A5E5-41562F5B1BFD}" sibTransId="{CDA7B686-61A4-4D49-8CE8-92DFD0255353}"/>
    <dgm:cxn modelId="{E660601B-A68C-9A45-81D2-068A29EC9294}" type="presOf" srcId="{BDCB07B0-79DA-AD48-AC08-8EF60E66E868}" destId="{C4AFFF4B-BE41-E94C-B411-E4A68ABAD25E}" srcOrd="0" destOrd="0" presId="urn:microsoft.com/office/officeart/2005/8/layout/lProcess3"/>
    <dgm:cxn modelId="{A98BB132-E845-1F43-93E5-AC22B55E5422}" type="presOf" srcId="{FC9DB332-045D-F346-8593-A9B54BCE523E}" destId="{257FDB3C-FAE3-9343-A933-2FD0DAFED1C2}" srcOrd="0" destOrd="0" presId="urn:microsoft.com/office/officeart/2005/8/layout/lProcess3"/>
    <dgm:cxn modelId="{CA1AE245-CDC9-D24F-ACBC-973D12F670B3}" type="presOf" srcId="{B05C6DF1-AD0D-5C44-87D0-76C41D9E79C8}" destId="{8E729BFC-2938-574C-B340-A3814C87C347}" srcOrd="0" destOrd="0" presId="urn:microsoft.com/office/officeart/2005/8/layout/lProcess3"/>
    <dgm:cxn modelId="{2DCC5D6A-4DB0-444C-96EE-1DE09DDCF66A}" type="presOf" srcId="{82A02BC5-1728-BD44-AEAF-79CDD845854B}" destId="{31491050-9D89-D541-98B1-1FB9B69D287F}" srcOrd="0" destOrd="0" presId="urn:microsoft.com/office/officeart/2005/8/layout/lProcess3"/>
    <dgm:cxn modelId="{63696086-519A-1848-90D0-538C3035B40C}" srcId="{97C306A2-268A-FC4C-8414-CFD08D765068}" destId="{27567B9B-3137-8240-87D9-D54F7FD231FE}" srcOrd="0" destOrd="0" parTransId="{38132169-B3DC-094C-B7FA-62E604522BAE}" sibTransId="{DE96B867-5FE3-7B4B-8320-6DEBCA6856F7}"/>
    <dgm:cxn modelId="{FDE09F95-1186-F445-85C6-9CE604AEAE3C}" srcId="{7126DC1A-2FF2-D84A-93DE-860FCB7A57D5}" destId="{6D2CE8BD-1042-5D40-84A5-37E31A2C322B}" srcOrd="2" destOrd="0" parTransId="{138A5E09-35F8-A343-B340-7978FA56F663}" sibTransId="{F470739D-F85E-9348-B526-F1A20894B99E}"/>
    <dgm:cxn modelId="{82565D98-2DB3-8B47-BE10-051427FE18EF}" type="presOf" srcId="{450939C1-909B-B143-B6EA-61779B80619A}" destId="{01AA6E6C-0E84-384C-A206-3F8E5A1592FB}" srcOrd="0" destOrd="0" presId="urn:microsoft.com/office/officeart/2005/8/layout/lProcess3"/>
    <dgm:cxn modelId="{8C70249D-6869-474B-AAF1-943D9FDD8486}" type="presOf" srcId="{6D2CE8BD-1042-5D40-84A5-37E31A2C322B}" destId="{EFD6C44D-C7FC-C941-AB5D-EFBC94EC5E62}" srcOrd="0" destOrd="0" presId="urn:microsoft.com/office/officeart/2005/8/layout/lProcess3"/>
    <dgm:cxn modelId="{1135F9A5-AD54-6341-B13A-B65406962454}" srcId="{6D2CE8BD-1042-5D40-84A5-37E31A2C322B}" destId="{82A02BC5-1728-BD44-AEAF-79CDD845854B}" srcOrd="0" destOrd="0" parTransId="{16CB9DAC-0AE8-8443-965E-2C4977ACCE71}" sibTransId="{D01DCE2A-2450-864E-B1C2-FBABB01BCEA3}"/>
    <dgm:cxn modelId="{3A30DEB4-F54B-324D-802D-8BE8234E2CC0}" type="presOf" srcId="{6AFF1309-6A44-514D-8468-E96AFB388EEB}" destId="{DA49E93D-8232-D549-9780-B231F03F8787}" srcOrd="0" destOrd="0" presId="urn:microsoft.com/office/officeart/2005/8/layout/lProcess3"/>
    <dgm:cxn modelId="{513082B8-D6A7-3A41-9B93-B9FE009FF189}" srcId="{7126DC1A-2FF2-D84A-93DE-860FCB7A57D5}" destId="{450939C1-909B-B143-B6EA-61779B80619A}" srcOrd="1" destOrd="0" parTransId="{CCB449C8-9E34-4749-A9E4-5DA98E6ED447}" sibTransId="{0296C925-EFCE-8D4B-9CDB-76887E45CF7A}"/>
    <dgm:cxn modelId="{5ACCA0BB-D37C-6E4D-BA6A-6DD490DF8F42}" srcId="{6AFF1309-6A44-514D-8468-E96AFB388EEB}" destId="{06006706-637A-7048-8D40-62A318E9A13E}" srcOrd="0" destOrd="0" parTransId="{A8E9763B-0228-1A4D-B7E8-05EA29EF6A01}" sibTransId="{0AFA4423-9F1D-4248-9F9C-91BA7EAE5AFE}"/>
    <dgm:cxn modelId="{6AEF3DC3-ABE9-3545-82A9-5820C7CB6360}" type="presOf" srcId="{97C306A2-268A-FC4C-8414-CFD08D765068}" destId="{11DA2C11-76D5-7845-8941-68304A6AF380}" srcOrd="0" destOrd="0" presId="urn:microsoft.com/office/officeart/2005/8/layout/lProcess3"/>
    <dgm:cxn modelId="{809A5AD8-1C77-EE49-A394-1AD437F4EDE9}" srcId="{450939C1-909B-B143-B6EA-61779B80619A}" destId="{BDCB07B0-79DA-AD48-AC08-8EF60E66E868}" srcOrd="0" destOrd="0" parTransId="{36C6D0E3-8499-1E41-B13D-53EE0C3E4A14}" sibTransId="{5334E33C-A716-B841-A083-CA7545AE9793}"/>
    <dgm:cxn modelId="{4424DDDB-E37F-3347-85B7-FFD515529649}" type="presOf" srcId="{27567B9B-3137-8240-87D9-D54F7FD231FE}" destId="{43B4C118-BDB7-CF46-8650-71AD37BF60FC}" srcOrd="0" destOrd="0" presId="urn:microsoft.com/office/officeart/2005/8/layout/lProcess3"/>
    <dgm:cxn modelId="{FBB11EEF-812B-0E47-AECD-B481B57D9BDC}" srcId="{B05C6DF1-AD0D-5C44-87D0-76C41D9E79C8}" destId="{FC9DB332-045D-F346-8593-A9B54BCE523E}" srcOrd="0" destOrd="0" parTransId="{01DEFA8F-1D11-6545-859F-BD8BD2A72397}" sibTransId="{41000F67-9CD5-8A4B-B233-9247F97B5AE9}"/>
    <dgm:cxn modelId="{D612B4F4-0B50-4C48-B6EA-96C6AF854E5C}" type="presOf" srcId="{7126DC1A-2FF2-D84A-93DE-860FCB7A57D5}" destId="{16893124-8E12-C14A-B66A-152081B6E04E}" srcOrd="0" destOrd="0" presId="urn:microsoft.com/office/officeart/2005/8/layout/lProcess3"/>
    <dgm:cxn modelId="{D2C439F6-D146-2F44-8279-53940141503F}" srcId="{7126DC1A-2FF2-D84A-93DE-860FCB7A57D5}" destId="{B05C6DF1-AD0D-5C44-87D0-76C41D9E79C8}" srcOrd="0" destOrd="0" parTransId="{4E45B576-44BA-E544-AA5B-DE2C16AC3A73}" sibTransId="{3CB361A5-20E7-5E47-82E5-E5FB8E21A18C}"/>
    <dgm:cxn modelId="{359CA4FB-731F-2C4A-A291-FF00972B2702}" srcId="{7126DC1A-2FF2-D84A-93DE-860FCB7A57D5}" destId="{6AFF1309-6A44-514D-8468-E96AFB388EEB}" srcOrd="4" destOrd="0" parTransId="{F9498E4C-0D23-B442-89B5-575122DB8B1E}" sibTransId="{8447609C-4A07-7A44-B3B7-6F7B407CA0C0}"/>
    <dgm:cxn modelId="{45C44B3B-8190-CF4C-867D-F69BBD6C5EBF}" type="presParOf" srcId="{16893124-8E12-C14A-B66A-152081B6E04E}" destId="{152A41F5-1B65-DD4A-993A-14F94CF2CCAC}" srcOrd="0" destOrd="0" presId="urn:microsoft.com/office/officeart/2005/8/layout/lProcess3"/>
    <dgm:cxn modelId="{CBB88623-0AB5-7749-B2B3-CA910D411063}" type="presParOf" srcId="{152A41F5-1B65-DD4A-993A-14F94CF2CCAC}" destId="{8E729BFC-2938-574C-B340-A3814C87C347}" srcOrd="0" destOrd="0" presId="urn:microsoft.com/office/officeart/2005/8/layout/lProcess3"/>
    <dgm:cxn modelId="{10F18F0E-5C37-DE4E-B74C-434B3A35CB90}" type="presParOf" srcId="{152A41F5-1B65-DD4A-993A-14F94CF2CCAC}" destId="{0712E137-08D0-5C4E-AD0F-5B099BDB4D06}" srcOrd="1" destOrd="0" presId="urn:microsoft.com/office/officeart/2005/8/layout/lProcess3"/>
    <dgm:cxn modelId="{F7710E97-D360-F943-87A4-2C132C317A62}" type="presParOf" srcId="{152A41F5-1B65-DD4A-993A-14F94CF2CCAC}" destId="{257FDB3C-FAE3-9343-A933-2FD0DAFED1C2}" srcOrd="2" destOrd="0" presId="urn:microsoft.com/office/officeart/2005/8/layout/lProcess3"/>
    <dgm:cxn modelId="{B8EFA9E9-6371-AA4F-9067-AD1FF81688B3}" type="presParOf" srcId="{16893124-8E12-C14A-B66A-152081B6E04E}" destId="{E25D21D2-0147-034F-B962-9CD0CB1B9802}" srcOrd="1" destOrd="0" presId="urn:microsoft.com/office/officeart/2005/8/layout/lProcess3"/>
    <dgm:cxn modelId="{A0005189-542E-6640-8F66-1EF7683CC9DC}" type="presParOf" srcId="{16893124-8E12-C14A-B66A-152081B6E04E}" destId="{CF1A8152-5F11-8846-B294-A095007C32C3}" srcOrd="2" destOrd="0" presId="urn:microsoft.com/office/officeart/2005/8/layout/lProcess3"/>
    <dgm:cxn modelId="{5C0C5A49-79AA-4D40-B3D1-6389E9834A4A}" type="presParOf" srcId="{CF1A8152-5F11-8846-B294-A095007C32C3}" destId="{01AA6E6C-0E84-384C-A206-3F8E5A1592FB}" srcOrd="0" destOrd="0" presId="urn:microsoft.com/office/officeart/2005/8/layout/lProcess3"/>
    <dgm:cxn modelId="{17B62B9E-2116-3741-9A78-4191C8BEB118}" type="presParOf" srcId="{CF1A8152-5F11-8846-B294-A095007C32C3}" destId="{26E2977F-FC8F-D441-83E5-D07E988096B0}" srcOrd="1" destOrd="0" presId="urn:microsoft.com/office/officeart/2005/8/layout/lProcess3"/>
    <dgm:cxn modelId="{98A67F04-8AA3-004E-8728-B7E08BA0B291}" type="presParOf" srcId="{CF1A8152-5F11-8846-B294-A095007C32C3}" destId="{C4AFFF4B-BE41-E94C-B411-E4A68ABAD25E}" srcOrd="2" destOrd="0" presId="urn:microsoft.com/office/officeart/2005/8/layout/lProcess3"/>
    <dgm:cxn modelId="{CE428EAB-142B-E643-8951-5134DEB8CE0E}" type="presParOf" srcId="{16893124-8E12-C14A-B66A-152081B6E04E}" destId="{4FEBD766-0A5A-4A48-813E-E1EE87E000FF}" srcOrd="3" destOrd="0" presId="urn:microsoft.com/office/officeart/2005/8/layout/lProcess3"/>
    <dgm:cxn modelId="{5D05D1AA-8388-7A43-894E-6BCC70780FCD}" type="presParOf" srcId="{16893124-8E12-C14A-B66A-152081B6E04E}" destId="{2A9B22D0-C243-D744-AA5D-9BB46F321AC5}" srcOrd="4" destOrd="0" presId="urn:microsoft.com/office/officeart/2005/8/layout/lProcess3"/>
    <dgm:cxn modelId="{2A66731E-4EA1-CB48-8908-2034B129F892}" type="presParOf" srcId="{2A9B22D0-C243-D744-AA5D-9BB46F321AC5}" destId="{EFD6C44D-C7FC-C941-AB5D-EFBC94EC5E62}" srcOrd="0" destOrd="0" presId="urn:microsoft.com/office/officeart/2005/8/layout/lProcess3"/>
    <dgm:cxn modelId="{B9240E73-975A-F14E-B170-BDF4CD0D8018}" type="presParOf" srcId="{2A9B22D0-C243-D744-AA5D-9BB46F321AC5}" destId="{23ABBD18-0ED9-5B4E-8BD7-8DD188DDFD39}" srcOrd="1" destOrd="0" presId="urn:microsoft.com/office/officeart/2005/8/layout/lProcess3"/>
    <dgm:cxn modelId="{384893E5-7DF3-A144-8AE4-5B7D6EC81211}" type="presParOf" srcId="{2A9B22D0-C243-D744-AA5D-9BB46F321AC5}" destId="{31491050-9D89-D541-98B1-1FB9B69D287F}" srcOrd="2" destOrd="0" presId="urn:microsoft.com/office/officeart/2005/8/layout/lProcess3"/>
    <dgm:cxn modelId="{FB50C385-FA43-D548-8A7A-ABE51CC04FC7}" type="presParOf" srcId="{16893124-8E12-C14A-B66A-152081B6E04E}" destId="{AB9E99FD-CBFE-1040-93F4-035F1B3085CD}" srcOrd="5" destOrd="0" presId="urn:microsoft.com/office/officeart/2005/8/layout/lProcess3"/>
    <dgm:cxn modelId="{40ECCA85-208B-184B-816C-AAB87D8C94F5}" type="presParOf" srcId="{16893124-8E12-C14A-B66A-152081B6E04E}" destId="{E798A995-21A0-684D-8BD0-5C3683F57D3D}" srcOrd="6" destOrd="0" presId="urn:microsoft.com/office/officeart/2005/8/layout/lProcess3"/>
    <dgm:cxn modelId="{724014ED-A2CA-E442-AE72-B17C7E4B361B}" type="presParOf" srcId="{E798A995-21A0-684D-8BD0-5C3683F57D3D}" destId="{11DA2C11-76D5-7845-8941-68304A6AF380}" srcOrd="0" destOrd="0" presId="urn:microsoft.com/office/officeart/2005/8/layout/lProcess3"/>
    <dgm:cxn modelId="{40A0841F-C2E4-8E44-BB1C-B60EF7CA0294}" type="presParOf" srcId="{E798A995-21A0-684D-8BD0-5C3683F57D3D}" destId="{277CC9B1-184E-FE44-80F6-2D32B7DAC7FC}" srcOrd="1" destOrd="0" presId="urn:microsoft.com/office/officeart/2005/8/layout/lProcess3"/>
    <dgm:cxn modelId="{04103034-AA48-A440-890C-F7EA6E784ACD}" type="presParOf" srcId="{E798A995-21A0-684D-8BD0-5C3683F57D3D}" destId="{43B4C118-BDB7-CF46-8650-71AD37BF60FC}" srcOrd="2" destOrd="0" presId="urn:microsoft.com/office/officeart/2005/8/layout/lProcess3"/>
    <dgm:cxn modelId="{2AF861C3-14C2-1149-913F-4448212B469D}" type="presParOf" srcId="{16893124-8E12-C14A-B66A-152081B6E04E}" destId="{09AB3DA6-2556-8B49-9E8E-2C6EF9629399}" srcOrd="7" destOrd="0" presId="urn:microsoft.com/office/officeart/2005/8/layout/lProcess3"/>
    <dgm:cxn modelId="{6F76CE27-C4C2-F340-AFA0-CC47F3F4AC36}" type="presParOf" srcId="{16893124-8E12-C14A-B66A-152081B6E04E}" destId="{B1AC608A-CE62-3F4D-A110-D65B07B50A80}" srcOrd="8" destOrd="0" presId="urn:microsoft.com/office/officeart/2005/8/layout/lProcess3"/>
    <dgm:cxn modelId="{2345A4E2-BABF-8543-A3B5-5C40DBD961FF}" type="presParOf" srcId="{B1AC608A-CE62-3F4D-A110-D65B07B50A80}" destId="{DA49E93D-8232-D549-9780-B231F03F8787}" srcOrd="0" destOrd="0" presId="urn:microsoft.com/office/officeart/2005/8/layout/lProcess3"/>
    <dgm:cxn modelId="{A42F38C5-24F4-0043-8A19-9CC46550B80B}" type="presParOf" srcId="{B1AC608A-CE62-3F4D-A110-D65B07B50A80}" destId="{85B3016F-9C23-EF46-B651-E4EAA60AA8B2}" srcOrd="1" destOrd="0" presId="urn:microsoft.com/office/officeart/2005/8/layout/lProcess3"/>
    <dgm:cxn modelId="{424CD799-42B8-724B-9584-548651EB5399}" type="presParOf" srcId="{B1AC608A-CE62-3F4D-A110-D65B07B50A80}" destId="{65A1F6F5-6EE4-CA49-BF5F-DE85E5A2C8A6}"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29BFC-2938-574C-B340-A3814C87C347}">
      <dsp:nvSpPr>
        <dsp:cNvPr id="0" name=""/>
        <dsp:cNvSpPr/>
      </dsp:nvSpPr>
      <dsp:spPr>
        <a:xfrm>
          <a:off x="651023" y="16499"/>
          <a:ext cx="3160666" cy="86401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Part 1</a:t>
          </a:r>
        </a:p>
      </dsp:txBody>
      <dsp:txXfrm>
        <a:off x="1083029" y="16499"/>
        <a:ext cx="2296654" cy="864012"/>
      </dsp:txXfrm>
    </dsp:sp>
    <dsp:sp modelId="{257FDB3C-FAE3-9343-A933-2FD0DAFED1C2}">
      <dsp:nvSpPr>
        <dsp:cNvPr id="0" name=""/>
        <dsp:cNvSpPr/>
      </dsp:nvSpPr>
      <dsp:spPr>
        <a:xfrm>
          <a:off x="3530885" y="686"/>
          <a:ext cx="3419027" cy="895638"/>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dirty="0"/>
            <a:t>Awareness &amp; identification</a:t>
          </a:r>
        </a:p>
      </dsp:txBody>
      <dsp:txXfrm>
        <a:off x="3978704" y="686"/>
        <a:ext cx="2523389" cy="895638"/>
      </dsp:txXfrm>
    </dsp:sp>
    <dsp:sp modelId="{01AA6E6C-0E84-384C-A206-3F8E5A1592FB}">
      <dsp:nvSpPr>
        <dsp:cNvPr id="0" name=""/>
        <dsp:cNvSpPr/>
      </dsp:nvSpPr>
      <dsp:spPr>
        <a:xfrm>
          <a:off x="651023" y="1033100"/>
          <a:ext cx="3160666" cy="864012"/>
        </a:xfrm>
        <a:prstGeom prst="chevron">
          <a:avLst/>
        </a:prstGeom>
        <a:solidFill>
          <a:schemeClr val="accent2">
            <a:hueOff val="-54795"/>
            <a:satOff val="-7181"/>
            <a:lumOff val="48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Part 2</a:t>
          </a:r>
          <a:r>
            <a:rPr lang="en-US" sz="3600" b="1" kern="1200" dirty="0"/>
            <a:t> </a:t>
          </a:r>
        </a:p>
      </dsp:txBody>
      <dsp:txXfrm>
        <a:off x="1083029" y="1033100"/>
        <a:ext cx="2296654" cy="864012"/>
      </dsp:txXfrm>
    </dsp:sp>
    <dsp:sp modelId="{C4AFFF4B-BE41-E94C-B411-E4A68ABAD25E}">
      <dsp:nvSpPr>
        <dsp:cNvPr id="0" name=""/>
        <dsp:cNvSpPr/>
      </dsp:nvSpPr>
      <dsp:spPr>
        <a:xfrm>
          <a:off x="3530885" y="1017287"/>
          <a:ext cx="3419027" cy="895638"/>
        </a:xfrm>
        <a:prstGeom prst="chevron">
          <a:avLst/>
        </a:prstGeom>
        <a:solidFill>
          <a:schemeClr val="accent2">
            <a:tint val="40000"/>
            <a:alpha val="90000"/>
            <a:hueOff val="-159641"/>
            <a:satOff val="5234"/>
            <a:lumOff val="740"/>
            <a:alphaOff val="0"/>
          </a:schemeClr>
        </a:solidFill>
        <a:ln w="12700" cap="flat" cmpd="sng" algn="ctr">
          <a:solidFill>
            <a:schemeClr val="accent2">
              <a:tint val="40000"/>
              <a:alpha val="90000"/>
              <a:hueOff val="-159641"/>
              <a:satOff val="5234"/>
              <a:lumOff val="7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dirty="0"/>
            <a:t>First-line support</a:t>
          </a:r>
        </a:p>
      </dsp:txBody>
      <dsp:txXfrm>
        <a:off x="3978704" y="1017287"/>
        <a:ext cx="2523389" cy="895638"/>
      </dsp:txXfrm>
    </dsp:sp>
    <dsp:sp modelId="{EFD6C44D-C7FC-C941-AB5D-EFBC94EC5E62}">
      <dsp:nvSpPr>
        <dsp:cNvPr id="0" name=""/>
        <dsp:cNvSpPr/>
      </dsp:nvSpPr>
      <dsp:spPr>
        <a:xfrm>
          <a:off x="651023" y="2049700"/>
          <a:ext cx="3160666" cy="864012"/>
        </a:xfrm>
        <a:prstGeom prst="chevron">
          <a:avLst/>
        </a:prstGeom>
        <a:solidFill>
          <a:schemeClr val="accent2">
            <a:hueOff val="-109590"/>
            <a:satOff val="-14362"/>
            <a:lumOff val="9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Part 3</a:t>
          </a:r>
        </a:p>
      </dsp:txBody>
      <dsp:txXfrm>
        <a:off x="1083029" y="2049700"/>
        <a:ext cx="2296654" cy="864012"/>
      </dsp:txXfrm>
    </dsp:sp>
    <dsp:sp modelId="{31491050-9D89-D541-98B1-1FB9B69D287F}">
      <dsp:nvSpPr>
        <dsp:cNvPr id="0" name=""/>
        <dsp:cNvSpPr/>
      </dsp:nvSpPr>
      <dsp:spPr>
        <a:xfrm>
          <a:off x="3530885" y="2033887"/>
          <a:ext cx="3419027" cy="895638"/>
        </a:xfrm>
        <a:prstGeom prst="chevron">
          <a:avLst/>
        </a:prstGeom>
        <a:solidFill>
          <a:schemeClr val="accent2">
            <a:tint val="40000"/>
            <a:alpha val="90000"/>
            <a:hueOff val="-319281"/>
            <a:satOff val="10467"/>
            <a:lumOff val="1481"/>
            <a:alphaOff val="0"/>
          </a:schemeClr>
        </a:solidFill>
        <a:ln w="12700" cap="flat" cmpd="sng" algn="ctr">
          <a:solidFill>
            <a:schemeClr val="accent2">
              <a:tint val="40000"/>
              <a:alpha val="90000"/>
              <a:hueOff val="-319281"/>
              <a:satOff val="10467"/>
              <a:lumOff val="14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dirty="0"/>
            <a:t>Additional care after sexual assault</a:t>
          </a:r>
        </a:p>
      </dsp:txBody>
      <dsp:txXfrm>
        <a:off x="3978704" y="2033887"/>
        <a:ext cx="2523389" cy="895638"/>
      </dsp:txXfrm>
    </dsp:sp>
    <dsp:sp modelId="{11DA2C11-76D5-7845-8941-68304A6AF380}">
      <dsp:nvSpPr>
        <dsp:cNvPr id="0" name=""/>
        <dsp:cNvSpPr/>
      </dsp:nvSpPr>
      <dsp:spPr>
        <a:xfrm>
          <a:off x="651023" y="3066301"/>
          <a:ext cx="3160666" cy="864012"/>
        </a:xfrm>
        <a:prstGeom prst="chevron">
          <a:avLst/>
        </a:prstGeom>
        <a:solidFill>
          <a:schemeClr val="accent2">
            <a:hueOff val="-164384"/>
            <a:satOff val="-21544"/>
            <a:lumOff val="14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Part 4</a:t>
          </a:r>
        </a:p>
      </dsp:txBody>
      <dsp:txXfrm>
        <a:off x="1083029" y="3066301"/>
        <a:ext cx="2296654" cy="864012"/>
      </dsp:txXfrm>
    </dsp:sp>
    <dsp:sp modelId="{43B4C118-BDB7-CF46-8650-71AD37BF60FC}">
      <dsp:nvSpPr>
        <dsp:cNvPr id="0" name=""/>
        <dsp:cNvSpPr/>
      </dsp:nvSpPr>
      <dsp:spPr>
        <a:xfrm>
          <a:off x="3530885" y="3050488"/>
          <a:ext cx="3419027" cy="895638"/>
        </a:xfrm>
        <a:prstGeom prst="chevron">
          <a:avLst/>
        </a:prstGeom>
        <a:solidFill>
          <a:schemeClr val="accent2">
            <a:tint val="40000"/>
            <a:alpha val="90000"/>
            <a:hueOff val="-478922"/>
            <a:satOff val="15701"/>
            <a:lumOff val="2221"/>
            <a:alphaOff val="0"/>
          </a:schemeClr>
        </a:solidFill>
        <a:ln w="12700" cap="flat" cmpd="sng" algn="ctr">
          <a:solidFill>
            <a:schemeClr val="accent2">
              <a:tint val="40000"/>
              <a:alpha val="90000"/>
              <a:hueOff val="-478922"/>
              <a:satOff val="15701"/>
              <a:lumOff val="22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kern="1200"/>
            <a:t>Additional care for mental health </a:t>
          </a:r>
        </a:p>
      </dsp:txBody>
      <dsp:txXfrm>
        <a:off x="3978704" y="3050488"/>
        <a:ext cx="2523389" cy="895638"/>
      </dsp:txXfrm>
    </dsp:sp>
    <dsp:sp modelId="{DA49E93D-8232-D549-9780-B231F03F8787}">
      <dsp:nvSpPr>
        <dsp:cNvPr id="0" name=""/>
        <dsp:cNvSpPr/>
      </dsp:nvSpPr>
      <dsp:spPr>
        <a:xfrm>
          <a:off x="651023" y="4082901"/>
          <a:ext cx="3160666" cy="864012"/>
        </a:xfrm>
        <a:prstGeom prst="chevron">
          <a:avLst/>
        </a:prstGeom>
        <a:solidFill>
          <a:schemeClr val="accent2">
            <a:hueOff val="-219179"/>
            <a:satOff val="-28725"/>
            <a:lumOff val="19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Addendums</a:t>
          </a:r>
        </a:p>
      </dsp:txBody>
      <dsp:txXfrm>
        <a:off x="1083029" y="4082901"/>
        <a:ext cx="2296654" cy="864012"/>
      </dsp:txXfrm>
    </dsp:sp>
    <dsp:sp modelId="{65A1F6F5-6EE4-CA49-BF5F-DE85E5A2C8A6}">
      <dsp:nvSpPr>
        <dsp:cNvPr id="0" name=""/>
        <dsp:cNvSpPr/>
      </dsp:nvSpPr>
      <dsp:spPr>
        <a:xfrm>
          <a:off x="3530885" y="4067088"/>
          <a:ext cx="3419027" cy="895638"/>
        </a:xfrm>
        <a:prstGeom prst="chevron">
          <a:avLst/>
        </a:prstGeom>
        <a:solidFill>
          <a:schemeClr val="accent2">
            <a:tint val="40000"/>
            <a:alpha val="90000"/>
            <a:hueOff val="-638563"/>
            <a:satOff val="20934"/>
            <a:lumOff val="2962"/>
            <a:alphaOff val="0"/>
          </a:schemeClr>
        </a:solidFill>
        <a:ln w="12700" cap="flat" cmpd="sng" algn="ctr">
          <a:solidFill>
            <a:schemeClr val="accent2">
              <a:tint val="40000"/>
              <a:alpha val="90000"/>
              <a:hueOff val="-638563"/>
              <a:satOff val="20934"/>
              <a:lumOff val="29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Family planning </a:t>
          </a:r>
          <a:br>
            <a:rPr lang="en-GB" sz="2500" kern="1200" dirty="0"/>
          </a:br>
          <a:r>
            <a:rPr lang="en-GB" sz="2500" kern="1200" dirty="0"/>
            <a:t>&amp; HIV</a:t>
          </a:r>
          <a:endParaRPr lang="en-US" sz="2500" kern="1200" dirty="0"/>
        </a:p>
      </dsp:txBody>
      <dsp:txXfrm>
        <a:off x="3978704" y="4067088"/>
        <a:ext cx="2523389" cy="8956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C1157-7A08-AE42-871E-8F631D79F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1ED2B9E4-9D77-C149-A8DF-0F21A28930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5666A7-7EFA-1C45-85A8-F1EEF1456243}" type="datetimeFigureOut">
              <a:rPr lang="de-DE" smtClean="0"/>
              <a:t>10.01.20</a:t>
            </a:fld>
            <a:endParaRPr lang="de-DE"/>
          </a:p>
        </p:txBody>
      </p:sp>
      <p:sp>
        <p:nvSpPr>
          <p:cNvPr id="4" name="Footer Placeholder 3">
            <a:extLst>
              <a:ext uri="{FF2B5EF4-FFF2-40B4-BE49-F238E27FC236}">
                <a16:creationId xmlns:a16="http://schemas.microsoft.com/office/drawing/2014/main" id="{23375214-E450-6642-B9DB-082E830D6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FD292567-AF3F-4A4D-9CB4-618533FFE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ED23F5-003A-854E-B0DA-F635AABBFE9A}" type="slidenum">
              <a:rPr lang="de-DE" smtClean="0"/>
              <a:t>‹#›</a:t>
            </a:fld>
            <a:endParaRPr lang="de-DE"/>
          </a:p>
        </p:txBody>
      </p:sp>
    </p:spTree>
    <p:extLst>
      <p:ext uri="{BB962C8B-B14F-4D97-AF65-F5344CB8AC3E}">
        <p14:creationId xmlns:p14="http://schemas.microsoft.com/office/powerpoint/2010/main" val="36209999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A9B77-EA52-1C47-8F03-3304CE373FBF}" type="datetimeFigureOut">
              <a:rPr lang="de-DE" smtClean="0"/>
              <a:t>10.01.20</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D55F8-74B9-B944-BD48-CDD90851A098}" type="slidenum">
              <a:rPr lang="de-DE" smtClean="0"/>
              <a:t>‹#›</a:t>
            </a:fld>
            <a:endParaRPr lang="de-DE"/>
          </a:p>
        </p:txBody>
      </p:sp>
    </p:spTree>
    <p:extLst>
      <p:ext uri="{BB962C8B-B14F-4D97-AF65-F5344CB8AC3E}">
        <p14:creationId xmlns:p14="http://schemas.microsoft.com/office/powerpoint/2010/main" val="577125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begins with a focus on the </a:t>
            </a:r>
            <a:r>
              <a:rPr lang="en-GB" b="1" dirty="0"/>
              <a:t>guiding principles </a:t>
            </a:r>
            <a:r>
              <a:rPr lang="en-GB" dirty="0"/>
              <a:t>for offering women-centred care and discusses how to put these principles into practice in your settings. Then, it provides </a:t>
            </a:r>
            <a:r>
              <a:rPr lang="en-GB" b="1" dirty="0"/>
              <a:t>an overview of the clinical handbook</a:t>
            </a:r>
            <a:r>
              <a:rPr lang="en-GB" dirty="0"/>
              <a:t>, which is the main resource for this training, so that you can follow it as we progress though the training sessions. </a:t>
            </a:r>
          </a:p>
        </p:txBody>
      </p:sp>
      <p:sp>
        <p:nvSpPr>
          <p:cNvPr id="4" name="Slide Number Placeholder 3"/>
          <p:cNvSpPr>
            <a:spLocks noGrp="1"/>
          </p:cNvSpPr>
          <p:nvPr>
            <p:ph type="sldNum" sz="quarter" idx="10"/>
          </p:nvPr>
        </p:nvSpPr>
        <p:spPr/>
        <p:txBody>
          <a:bodyPr/>
          <a:lstStyle/>
          <a:p>
            <a:fld id="{B5CD8450-5381-4F25-9B1F-09268F57083E}" type="slidenum">
              <a:rPr lang="en-GB" smtClean="0"/>
              <a:pPr/>
              <a:t>1</a:t>
            </a:fld>
            <a:endParaRPr lang="en-GB"/>
          </a:p>
        </p:txBody>
      </p:sp>
    </p:spTree>
    <p:extLst>
      <p:ext uri="{BB962C8B-B14F-4D97-AF65-F5344CB8AC3E}">
        <p14:creationId xmlns:p14="http://schemas.microsoft.com/office/powerpoint/2010/main" val="2957545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a:t>
            </a:r>
            <a:r>
              <a:rPr lang="en-US" b="1" dirty="0"/>
              <a:t>five parts </a:t>
            </a:r>
            <a:r>
              <a:rPr lang="en-US" dirty="0"/>
              <a:t>of the clinical handbook.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Part 1</a:t>
            </a:r>
            <a:r>
              <a:rPr lang="en-US" dirty="0"/>
              <a:t>: basic definitions, awareness about needs of women subject to violence, guiding principles and how to ask about partner violence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Part 2</a:t>
            </a:r>
            <a:r>
              <a:rPr lang="en-US" dirty="0"/>
              <a:t>: first-line support as an initial response to disclosure</a:t>
            </a:r>
          </a:p>
          <a:p>
            <a:r>
              <a:rPr lang="en-US" b="1" dirty="0"/>
              <a:t>Part 3</a:t>
            </a:r>
            <a:r>
              <a:rPr lang="en-US" dirty="0"/>
              <a:t>: how to provide care for sexual assault</a:t>
            </a:r>
          </a:p>
          <a:p>
            <a:r>
              <a:rPr lang="en-US" b="1" dirty="0"/>
              <a:t>Part 4</a:t>
            </a:r>
            <a:r>
              <a:rPr lang="en-US" dirty="0"/>
              <a:t>: mental health care including basic psychosocial support and assessing for moderate-to-severe mental health conditions</a:t>
            </a:r>
          </a:p>
          <a:p>
            <a:r>
              <a:rPr lang="en-US" b="1" dirty="0"/>
              <a:t>Addenda:</a:t>
            </a:r>
            <a:r>
              <a:rPr lang="en-US" dirty="0"/>
              <a:t> specific considerations for family planning and HIV settings and how to manage FP counselling and HIV disclosure counselling for women experiencing violence</a:t>
            </a:r>
          </a:p>
        </p:txBody>
      </p:sp>
      <p:sp>
        <p:nvSpPr>
          <p:cNvPr id="4" name="Slide Number Placeholder 3"/>
          <p:cNvSpPr>
            <a:spLocks noGrp="1"/>
          </p:cNvSpPr>
          <p:nvPr>
            <p:ph type="sldNum" sz="quarter" idx="10"/>
          </p:nvPr>
        </p:nvSpPr>
        <p:spPr/>
        <p:txBody>
          <a:bodyPr/>
          <a:lstStyle/>
          <a:p>
            <a:fld id="{DA33D606-34EA-4794-B9C1-A45B6569AE07}" type="slidenum">
              <a:rPr lang="en-GB" smtClean="0"/>
              <a:pPr/>
              <a:t>10</a:t>
            </a:fld>
            <a:endParaRPr lang="en-GB"/>
          </a:p>
        </p:txBody>
      </p:sp>
    </p:spTree>
    <p:extLst>
      <p:ext uri="{BB962C8B-B14F-4D97-AF65-F5344CB8AC3E}">
        <p14:creationId xmlns:p14="http://schemas.microsoft.com/office/powerpoint/2010/main" val="265441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Women experiencing violence may be seeking care for </a:t>
            </a:r>
            <a:r>
              <a:rPr lang="en-US" sz="1200" b="1" dirty="0">
                <a:solidFill>
                  <a:schemeClr val="tx1"/>
                </a:solidFill>
              </a:rPr>
              <a:t>related emotional </a:t>
            </a:r>
            <a:r>
              <a:rPr lang="en-US" sz="1200" dirty="0">
                <a:solidFill>
                  <a:schemeClr val="tx1"/>
                </a:solidFill>
              </a:rPr>
              <a:t>or </a:t>
            </a:r>
            <a:r>
              <a:rPr lang="en-US" sz="1200" b="1" dirty="0">
                <a:solidFill>
                  <a:schemeClr val="tx1"/>
                </a:solidFill>
              </a:rPr>
              <a:t>physical conditions</a:t>
            </a:r>
            <a:r>
              <a:rPr lang="en-US" sz="1200" dirty="0">
                <a:solidFill>
                  <a:schemeClr val="tx1"/>
                </a:solidFill>
              </a:rPr>
              <a:t>, including injuries. </a:t>
            </a:r>
          </a:p>
          <a:p>
            <a:r>
              <a:rPr lang="en-US" dirty="0"/>
              <a:t>They may be first seen in a variety of services/</a:t>
            </a:r>
            <a:r>
              <a:rPr lang="en-US" dirty="0" err="1"/>
              <a:t>programmes</a:t>
            </a:r>
            <a:r>
              <a:rPr lang="en-US" dirty="0"/>
              <a:t> such as those listed in this slide.</a:t>
            </a:r>
          </a:p>
          <a:p>
            <a:endParaRPr lang="en-US" dirty="0"/>
          </a:p>
          <a:p>
            <a:r>
              <a:rPr lang="en-US" dirty="0"/>
              <a:t>You could  start by asking participants what are the most likely entry points for health care in their setting.</a:t>
            </a:r>
            <a:endParaRPr lang="en-GB" dirty="0"/>
          </a:p>
        </p:txBody>
      </p:sp>
      <p:sp>
        <p:nvSpPr>
          <p:cNvPr id="4" name="Slide Number Placeholder 3"/>
          <p:cNvSpPr>
            <a:spLocks noGrp="1"/>
          </p:cNvSpPr>
          <p:nvPr>
            <p:ph type="sldNum" sz="quarter" idx="10"/>
          </p:nvPr>
        </p:nvSpPr>
        <p:spPr/>
        <p:txBody>
          <a:bodyPr/>
          <a:lstStyle/>
          <a:p>
            <a:fld id="{B5CD8450-5381-4F25-9B1F-09268F57083E}" type="slidenum">
              <a:rPr lang="en-GB" smtClean="0"/>
              <a:pPr/>
              <a:t>12</a:t>
            </a:fld>
            <a:endParaRPr lang="en-GB"/>
          </a:p>
        </p:txBody>
      </p:sp>
    </p:spTree>
    <p:extLst>
      <p:ext uri="{BB962C8B-B14F-4D97-AF65-F5344CB8AC3E}">
        <p14:creationId xmlns:p14="http://schemas.microsoft.com/office/powerpoint/2010/main" val="380086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gn="l">
              <a:spcBef>
                <a:spcPts val="900"/>
              </a:spcBef>
              <a:spcAft>
                <a:spcPts val="900"/>
              </a:spcAft>
              <a:buFont typeface="Arial" panose="020B0604020202020204" pitchFamily="34" charset="0"/>
              <a:buNone/>
            </a:pPr>
            <a:r>
              <a:rPr lang="en-GB" sz="1200" dirty="0">
                <a:solidFill>
                  <a:schemeClr val="tx1"/>
                </a:solidFill>
              </a:rPr>
              <a:t>WHO recommends </a:t>
            </a:r>
            <a:r>
              <a:rPr lang="en-GB" sz="1200" b="1" dirty="0">
                <a:solidFill>
                  <a:schemeClr val="tx1"/>
                </a:solidFill>
              </a:rPr>
              <a:t>clinical inquiry </a:t>
            </a:r>
            <a:r>
              <a:rPr lang="en-GB" sz="1200" dirty="0">
                <a:solidFill>
                  <a:schemeClr val="tx1"/>
                </a:solidFill>
              </a:rPr>
              <a:t>– that is, providers trained to have a low threshold for asking based on signs and symptoms or specific conditions – rather than universal screening – that is, asking everyone. A clinical inquiry approach that is rights-based and gender-sensitive means ensuring her safety and asking in anon-judgemental way and using appropriate language.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venir Next Condensed Regular"/>
              <a:cs typeface="Avenir Next Condensed Regular"/>
            </a:endParaRPr>
          </a:p>
          <a:p>
            <a:pPr marL="0" indent="0">
              <a:buFont typeface="Wingdings" panose="05000000000000000000" pitchFamily="2" charset="2"/>
              <a:buNone/>
            </a:pPr>
            <a:r>
              <a:rPr lang="en-GB" sz="1200" b="1" dirty="0">
                <a:solidFill>
                  <a:schemeClr val="tx1"/>
                </a:solidFill>
              </a:rPr>
              <a:t>Asking about violence</a:t>
            </a:r>
            <a:endParaRPr lang="en-GB" sz="1200" dirty="0">
              <a:solidFill>
                <a:schemeClr val="tx1"/>
              </a:solidFill>
            </a:endParaRPr>
          </a:p>
          <a:p>
            <a:pPr marL="171450" indent="-171450">
              <a:buFont typeface="Arial" pitchFamily="34" charset="0"/>
              <a:buChar char="•"/>
            </a:pPr>
            <a:r>
              <a:rPr lang="en-GB" sz="1200" dirty="0">
                <a:solidFill>
                  <a:schemeClr val="tx1"/>
                </a:solidFill>
              </a:rPr>
              <a:t>Talk about violence only when alone with her. </a:t>
            </a:r>
          </a:p>
          <a:p>
            <a:pPr marL="171450" indent="-171450">
              <a:buFont typeface="Arial" pitchFamily="34" charset="0"/>
              <a:buChar char="•"/>
            </a:pPr>
            <a:r>
              <a:rPr lang="en-GB" sz="1200" dirty="0">
                <a:solidFill>
                  <a:schemeClr val="tx1"/>
                </a:solidFill>
              </a:rPr>
              <a:t>Be sensitive, non-judgemental and empathic.</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dirty="0">
                <a:solidFill>
                  <a:schemeClr val="tx1"/>
                </a:solidFill>
              </a:rPr>
              <a:t>   Language is important: Some women may not like the words “violence” and “abuse”. Use words that women themselves use. [Last month I was counselling a woman who had been brutally raped. The word “rape” was traumatic for her. We talked about “the event”, and, without re-traumatizing her, I was able to say, “The event was not your fault. The event violated your rights.”]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dirty="0">
                <a:solidFill>
                  <a:schemeClr val="tx1"/>
                </a:solidFill>
              </a:rPr>
              <a:t>   If a woman does not disclose violence when asked, do not pressure her but instead offer information and invite her back for a follow-up visit.</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GB" sz="120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GB" sz="1200" dirty="0">
                <a:solidFill>
                  <a:schemeClr val="tx1"/>
                </a:solidFill>
              </a:rPr>
              <a:t>WHO recommends not asking women before meeting the following minimum requirements: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Providers have been trained on how to ask and provide first-line support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A protocol or standard operating procedure has been established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A referral network/pathway has been established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Privacy and confidentiality can be ensured</a:t>
            </a:r>
            <a:endParaRPr lang="en-GB" dirty="0"/>
          </a:p>
        </p:txBody>
      </p:sp>
      <p:sp>
        <p:nvSpPr>
          <p:cNvPr id="4" name="Slide Number Placeholder 3"/>
          <p:cNvSpPr>
            <a:spLocks noGrp="1"/>
          </p:cNvSpPr>
          <p:nvPr>
            <p:ph type="sldNum" sz="quarter" idx="10"/>
          </p:nvPr>
        </p:nvSpPr>
        <p:spPr/>
        <p:txBody>
          <a:bodyPr/>
          <a:lstStyle/>
          <a:p>
            <a:fld id="{7165B12C-6FF9-554D-BFB3-C061902B439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8549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who disclose violence, first-line support is </a:t>
            </a:r>
            <a:r>
              <a:rPr lang="en-US" b="1" dirty="0"/>
              <a:t>the first and most important initial response </a:t>
            </a:r>
            <a:r>
              <a:rPr lang="en-US" dirty="0"/>
              <a:t>to offer. First-line support is an initial response that </a:t>
            </a:r>
            <a:r>
              <a:rPr lang="en-US" sz="1200" kern="1200" dirty="0">
                <a:solidFill>
                  <a:schemeClr val="tx1"/>
                </a:solidFill>
                <a:effectLst/>
                <a:latin typeface="+mn-lt"/>
                <a:ea typeface="+mn-ea"/>
                <a:cs typeface="+mn-cs"/>
              </a:rPr>
              <a:t>is </a:t>
            </a:r>
            <a:r>
              <a:rPr lang="en-US" sz="1200" b="1" kern="1200" dirty="0" err="1">
                <a:solidFill>
                  <a:schemeClr val="tx1"/>
                </a:solidFill>
                <a:effectLst/>
                <a:latin typeface="+mn-lt"/>
                <a:ea typeface="+mn-ea"/>
                <a:cs typeface="+mn-cs"/>
              </a:rPr>
              <a:t>non-judgemental</a:t>
            </a:r>
            <a:r>
              <a:rPr lang="en-US" sz="1200" b="1" kern="1200" dirty="0">
                <a:solidFill>
                  <a:schemeClr val="tx1"/>
                </a:solidFill>
                <a:effectLst/>
                <a:latin typeface="+mn-lt"/>
                <a:ea typeface="+mn-ea"/>
                <a:cs typeface="+mn-cs"/>
              </a:rPr>
              <a:t>, empathic and based on the woman’s needs and concerns </a:t>
            </a:r>
            <a:r>
              <a:rPr lang="en-US" sz="1200" kern="1200" dirty="0">
                <a:solidFill>
                  <a:schemeClr val="tx1"/>
                </a:solidFill>
                <a:effectLst/>
                <a:latin typeface="+mn-lt"/>
                <a:ea typeface="+mn-ea"/>
                <a:cs typeface="+mn-cs"/>
              </a:rPr>
              <a:t>and that </a:t>
            </a:r>
            <a:r>
              <a:rPr lang="en-US" sz="1200" b="1" kern="1200" dirty="0">
                <a:solidFill>
                  <a:schemeClr val="tx1"/>
                </a:solidFill>
                <a:effectLst/>
                <a:latin typeface="+mn-lt"/>
                <a:ea typeface="+mn-ea"/>
                <a:cs typeface="+mn-cs"/>
              </a:rPr>
              <a:t>addresses her needs for practical and emotional support as well as physical care.</a:t>
            </a:r>
            <a:r>
              <a:rPr lang="en-US" sz="1200" kern="1200" dirty="0">
                <a:solidFill>
                  <a:schemeClr val="tx1"/>
                </a:solidFill>
                <a:effectLst/>
                <a:latin typeface="+mn-lt"/>
                <a:ea typeface="+mn-ea"/>
                <a:cs typeface="+mn-cs"/>
              </a:rPr>
              <a:t> We will go into depth later in the training on first-line support, but here we will simply learn about the memory aid – the word “LIVES”.</a:t>
            </a:r>
            <a:endParaRPr lang="en-US" dirty="0"/>
          </a:p>
          <a:p>
            <a:endParaRPr lang="de-DE"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14</a:t>
            </a:fld>
            <a:endParaRPr lang="de-DE"/>
          </a:p>
        </p:txBody>
      </p:sp>
    </p:spTree>
    <p:extLst>
      <p:ext uri="{BB962C8B-B14F-4D97-AF65-F5344CB8AC3E}">
        <p14:creationId xmlns:p14="http://schemas.microsoft.com/office/powerpoint/2010/main" val="806210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job aid </a:t>
            </a:r>
            <a:r>
              <a:rPr lang="en-US" dirty="0"/>
              <a:t>can help you remember the five steps in first-line support. The word </a:t>
            </a:r>
            <a:r>
              <a:rPr lang="en-US" b="1" dirty="0"/>
              <a:t>LIVES</a:t>
            </a:r>
            <a:r>
              <a:rPr lang="en-US" dirty="0"/>
              <a:t> can help you remember to </a:t>
            </a:r>
            <a:r>
              <a:rPr lang="en-US" sz="1200" b="1" kern="1200" dirty="0">
                <a:solidFill>
                  <a:schemeClr val="tx1"/>
                </a:solidFill>
                <a:effectLst/>
                <a:latin typeface="+mn-lt"/>
                <a:ea typeface="+mn-ea"/>
                <a:cs typeface="+mn-cs"/>
              </a:rPr>
              <a:t>Listen, Inquire, Validate, Enhance safety and facilitate Support.</a:t>
            </a:r>
            <a:r>
              <a:rPr lang="en-US" sz="1200" b="0" kern="1200" dirty="0">
                <a:solidFill>
                  <a:schemeClr val="tx1"/>
                </a:solidFill>
                <a:effectLst/>
                <a:latin typeface="+mn-lt"/>
                <a:ea typeface="+mn-ea"/>
                <a:cs typeface="+mn-cs"/>
              </a:rPr>
              <a:t> This training will go into depth to build skills for LIVES.</a:t>
            </a:r>
            <a:endParaRPr lang="en-US" dirty="0"/>
          </a:p>
          <a:p>
            <a:endParaRPr lang="en-US" dirty="0"/>
          </a:p>
          <a:p>
            <a:r>
              <a:rPr lang="en-US" dirty="0"/>
              <a:t>This is </a:t>
            </a:r>
            <a:r>
              <a:rPr lang="en-US" b="1" dirty="0"/>
              <a:t>the most important care </a:t>
            </a:r>
            <a:r>
              <a:rPr lang="en-US" dirty="0"/>
              <a:t>that you can provide to a survivor of violence. In low-resource settings this may be the only care that you can provide. It involves care that is </a:t>
            </a:r>
            <a:r>
              <a:rPr lang="en-US" dirty="0" err="1"/>
              <a:t>non-judgemental</a:t>
            </a:r>
            <a:r>
              <a:rPr lang="en-US" dirty="0"/>
              <a:t>, empathic and based on the woman’s needs and concerns.</a:t>
            </a:r>
          </a:p>
          <a:p>
            <a:endParaRPr lang="en-US" dirty="0"/>
          </a:p>
          <a:p>
            <a:pPr marL="171450" marR="0" lvl="0" indent="-171450" algn="l" defTabSz="457200" rtl="0" eaLnBrk="1" fontAlgn="auto" latinLnBrk="0" hangingPunct="1">
              <a:lnSpc>
                <a:spcPct val="100000"/>
              </a:lnSpc>
              <a:spcBef>
                <a:spcPts val="0"/>
              </a:spcBef>
              <a:spcAft>
                <a:spcPts val="0"/>
              </a:spcAft>
              <a:buClrTx/>
              <a:buSzTx/>
              <a:buFontTx/>
              <a:buNone/>
              <a:tabLst/>
              <a:defRPr/>
            </a:pPr>
            <a:r>
              <a:rPr lang="en-US" dirty="0"/>
              <a:t>Next we will introduce the protocol or job aid outlining the steps in care for intimate partner violence. These steps will be covered in more depth later. </a:t>
            </a:r>
          </a:p>
          <a:p>
            <a:pPr marL="171450" marR="0" indent="-17145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DA33D606-34EA-4794-B9C1-A45B6569AE07}" type="slidenum">
              <a:rPr lang="en-GB" smtClean="0"/>
              <a:pPr/>
              <a:t>15</a:t>
            </a:fld>
            <a:endParaRPr lang="en-GB"/>
          </a:p>
        </p:txBody>
      </p:sp>
    </p:spTree>
    <p:extLst>
      <p:ext uri="{BB962C8B-B14F-4D97-AF65-F5344CB8AC3E}">
        <p14:creationId xmlns:p14="http://schemas.microsoft.com/office/powerpoint/2010/main" val="1037067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None/>
              <a:tabLst/>
              <a:defRPr/>
            </a:pPr>
            <a:r>
              <a:rPr lang="en-US" dirty="0"/>
              <a:t>(Next we will introduce the protocol or job aid outlining the steps in care for intimate partner violence. These steps will be covered in more depth later. )</a:t>
            </a:r>
          </a:p>
          <a:p>
            <a:pPr marL="171450" marR="0" indent="-171450" algn="l" defTabSz="457200" rtl="0" eaLnBrk="1" fontAlgn="auto" latinLnBrk="0" hangingPunct="1">
              <a:lnSpc>
                <a:spcPct val="100000"/>
              </a:lnSpc>
              <a:spcBef>
                <a:spcPts val="0"/>
              </a:spcBef>
              <a:spcAft>
                <a:spcPts val="0"/>
              </a:spcAft>
              <a:buClrTx/>
              <a:buSzTx/>
              <a:buFontTx/>
              <a:buNone/>
              <a:tabLst/>
              <a:defRPr/>
            </a:pPr>
            <a:endParaRPr lang="en-US" b="1" dirty="0"/>
          </a:p>
          <a:p>
            <a:pPr marL="171450" marR="0" indent="-171450" algn="l" defTabSz="457200" rtl="0" eaLnBrk="1" fontAlgn="auto" latinLnBrk="0" hangingPunct="1">
              <a:lnSpc>
                <a:spcPct val="100000"/>
              </a:lnSpc>
              <a:spcBef>
                <a:spcPts val="0"/>
              </a:spcBef>
              <a:spcAft>
                <a:spcPts val="0"/>
              </a:spcAft>
              <a:buClrTx/>
              <a:buSzTx/>
              <a:buFontTx/>
              <a:buNone/>
              <a:tabLst/>
              <a:defRPr/>
            </a:pPr>
            <a:r>
              <a:rPr lang="en-US" b="1" dirty="0"/>
              <a:t>Job aid: </a:t>
            </a:r>
            <a:r>
              <a:rPr lang="en-US" b="0" dirty="0"/>
              <a:t>.This job aid can be enlarged and placed on a facility wall or otherwise easily accessible for reference.</a:t>
            </a:r>
          </a:p>
          <a:p>
            <a:pPr marL="171450" marR="0" indent="-171450" algn="l" defTabSz="457200" rtl="0" eaLnBrk="1" fontAlgn="auto" latinLnBrk="0" hangingPunct="1">
              <a:lnSpc>
                <a:spcPct val="100000"/>
              </a:lnSpc>
              <a:spcBef>
                <a:spcPts val="0"/>
              </a:spcBef>
              <a:spcAft>
                <a:spcPts val="0"/>
              </a:spcAft>
              <a:buClrTx/>
              <a:buSzTx/>
              <a:buFontTx/>
              <a:buNone/>
              <a:tabLst/>
              <a:defRPr/>
            </a:pPr>
            <a:endParaRPr lang="en-US" b="0" dirty="0"/>
          </a:p>
          <a:p>
            <a:pPr marL="171450" marR="0" indent="-171450" algn="l" defTabSz="457200" rtl="0" eaLnBrk="1" fontAlgn="auto" latinLnBrk="0" hangingPunct="1">
              <a:lnSpc>
                <a:spcPct val="100000"/>
              </a:lnSpc>
              <a:spcBef>
                <a:spcPts val="0"/>
              </a:spcBef>
              <a:spcAft>
                <a:spcPts val="0"/>
              </a:spcAft>
              <a:buClrTx/>
              <a:buSzTx/>
              <a:buFontTx/>
              <a:buNone/>
              <a:tabLst/>
              <a:defRPr/>
            </a:pPr>
            <a:r>
              <a:rPr lang="en-US" b="0" i="1" dirty="0"/>
              <a:t>TIP: There is no need to go through each step in the pathway now. Session 5 will explore this protocol in depth.</a:t>
            </a:r>
          </a:p>
        </p:txBody>
      </p:sp>
      <p:sp>
        <p:nvSpPr>
          <p:cNvPr id="4" name="Slide Number Placeholder 3"/>
          <p:cNvSpPr>
            <a:spLocks noGrp="1"/>
          </p:cNvSpPr>
          <p:nvPr>
            <p:ph type="sldNum" sz="quarter" idx="10"/>
          </p:nvPr>
        </p:nvSpPr>
        <p:spPr/>
        <p:txBody>
          <a:bodyPr/>
          <a:lstStyle/>
          <a:p>
            <a:fld id="{7165B12C-6FF9-554D-BFB3-C061902B4395}" type="slidenum">
              <a:rPr lang="en-US" smtClean="0"/>
              <a:pPr/>
              <a:t>16</a:t>
            </a:fld>
            <a:endParaRPr lang="en-US"/>
          </a:p>
        </p:txBody>
      </p:sp>
    </p:spTree>
    <p:extLst>
      <p:ext uri="{BB962C8B-B14F-4D97-AF65-F5344CB8AC3E}">
        <p14:creationId xmlns:p14="http://schemas.microsoft.com/office/powerpoint/2010/main" val="197921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go through an overview of the steps for clinical care for sexual assault or abuse. These, too, will be covered in depth later in the training. </a:t>
            </a:r>
          </a:p>
          <a:p>
            <a:endParaRPr lang="de-DE"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17</a:t>
            </a:fld>
            <a:endParaRPr lang="de-DE"/>
          </a:p>
        </p:txBody>
      </p:sp>
    </p:spTree>
    <p:extLst>
      <p:ext uri="{BB962C8B-B14F-4D97-AF65-F5344CB8AC3E}">
        <p14:creationId xmlns:p14="http://schemas.microsoft.com/office/powerpoint/2010/main" val="948926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Job aid: </a:t>
            </a:r>
            <a:r>
              <a:rPr lang="en-US" sz="1200" b="0" i="0" u="none" strike="noStrike" kern="1200" baseline="0" dirty="0">
                <a:solidFill>
                  <a:schemeClr val="tx1"/>
                </a:solidFill>
                <a:latin typeface="+mn-lt"/>
                <a:ea typeface="+mn-ea"/>
                <a:cs typeface="+mn-cs"/>
              </a:rPr>
              <a:t>This protocol appears on page 65 of the clinical handbook.</a:t>
            </a:r>
          </a:p>
          <a:p>
            <a:pPr marL="171450" marR="0" indent="-17145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None/>
              <a:tabLst/>
              <a:defRPr/>
            </a:pPr>
            <a:r>
              <a:rPr lang="en-US" b="0" i="1" dirty="0"/>
              <a:t>TIP: There is no need to go through each step in the pathway now. Session 9 will explore this protocol in depth.</a:t>
            </a:r>
          </a:p>
          <a:p>
            <a:pPr marL="171450" marR="0" indent="-17145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165B12C-6FF9-554D-BFB3-C061902B4395}" type="slidenum">
              <a:rPr lang="en-US" smtClean="0"/>
              <a:pPr/>
              <a:t>18</a:t>
            </a:fld>
            <a:endParaRPr lang="en-US"/>
          </a:p>
        </p:txBody>
      </p:sp>
    </p:spTree>
    <p:extLst>
      <p:ext uri="{BB962C8B-B14F-4D97-AF65-F5344CB8AC3E}">
        <p14:creationId xmlns:p14="http://schemas.microsoft.com/office/powerpoint/2010/main" val="4174068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going briefly into what front-line health-care providers can do to provide mental health care </a:t>
            </a:r>
            <a:r>
              <a:rPr lang="en-US" b="1" dirty="0"/>
              <a:t>even where mental health specialists are not available</a:t>
            </a:r>
            <a:r>
              <a:rPr lang="en-US" dirty="0"/>
              <a:t>. </a:t>
            </a:r>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19</a:t>
            </a:fld>
            <a:endParaRPr lang="de-DE"/>
          </a:p>
        </p:txBody>
      </p:sp>
    </p:spTree>
    <p:extLst>
      <p:ext uri="{BB962C8B-B14F-4D97-AF65-F5344CB8AC3E}">
        <p14:creationId xmlns:p14="http://schemas.microsoft.com/office/powerpoint/2010/main" val="345292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b="1" i="0" u="none" strike="noStrike" kern="1200" baseline="0" noProof="0" dirty="0">
                <a:solidFill>
                  <a:schemeClr val="tx1"/>
                </a:solidFill>
                <a:latin typeface="+mn-lt"/>
                <a:ea typeface="+mn-ea"/>
                <a:cs typeface="+mn-cs"/>
              </a:rPr>
              <a:t>What care for mental health? </a:t>
            </a:r>
            <a:r>
              <a:rPr lang="en-GB" sz="1200" b="0" i="0" u="none" strike="noStrike" kern="1200" baseline="0" noProof="0" dirty="0">
                <a:solidFill>
                  <a:schemeClr val="tx1"/>
                </a:solidFill>
                <a:latin typeface="+mn-lt"/>
                <a:ea typeface="+mn-ea"/>
                <a:cs typeface="+mn-cs"/>
              </a:rPr>
              <a:t>Not all women or children who are sexually abused or women who experience IPV will have mental health problems. With psychosocial support, some will recover. Much of this support can be offered by frontline providers – for example, counsellors, medical social workers, nurses or doctors. These steps include strengthening coping methods, exploring availability of social support within the survivor’s networks, teaching stress reduction techniques and making regular follow-up appointments. </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Those who continue to experience symptoms such as sleeplessness, anxiety, lack of interest in usual activities for 2 weeks or longer should be assessed for depression or post-traumatic stress syndrome (PTSD) and then treated or referred accordingly. In the training we will cover how to carry out the basic steps but not detailed treatment for PTSD or depression. These need to be managed by specifically trained mental health specialists. </a:t>
            </a:r>
          </a:p>
        </p:txBody>
      </p:sp>
      <p:sp>
        <p:nvSpPr>
          <p:cNvPr id="4" name="Slide Number Placeholder 3"/>
          <p:cNvSpPr>
            <a:spLocks noGrp="1"/>
          </p:cNvSpPr>
          <p:nvPr>
            <p:ph type="sldNum" sz="quarter" idx="10"/>
          </p:nvPr>
        </p:nvSpPr>
        <p:spPr/>
        <p:txBody>
          <a:bodyPr/>
          <a:lstStyle/>
          <a:p>
            <a:fld id="{7165B12C-6FF9-554D-BFB3-C061902B439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40522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6662C-83C9-4EF9-B1F0-304704F36FE1}" type="slidenum">
              <a:rPr lang="es-ES" smtClean="0"/>
              <a:pPr/>
              <a:t>2</a:t>
            </a:fld>
            <a:endParaRPr lang="es-ES"/>
          </a:p>
        </p:txBody>
      </p:sp>
    </p:spTree>
    <p:extLst>
      <p:ext uri="{BB962C8B-B14F-4D97-AF65-F5344CB8AC3E}">
        <p14:creationId xmlns:p14="http://schemas.microsoft.com/office/powerpoint/2010/main" val="2598242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a:solidFill>
                  <a:schemeClr val="tx1"/>
                </a:solidFill>
                <a:effectLst/>
                <a:latin typeface="+mn-lt"/>
                <a:ea typeface="+mn-ea"/>
                <a:cs typeface="+mn-cs"/>
              </a:rPr>
              <a:t>Women who are seeking family planning or HIV services may experience violence as an underlying situation. They often have specific challenges with uptake of </a:t>
            </a:r>
            <a:r>
              <a:rPr lang="en-US" sz="1200" b="1" kern="1200" dirty="0">
                <a:solidFill>
                  <a:schemeClr val="tx1"/>
                </a:solidFill>
                <a:effectLst/>
                <a:latin typeface="+mn-lt"/>
                <a:ea typeface="+mn-ea"/>
                <a:cs typeface="+mn-cs"/>
              </a:rPr>
              <a:t>contraceptives</a:t>
            </a:r>
            <a:r>
              <a:rPr lang="en-US" sz="1200" b="0" kern="1200" dirty="0">
                <a:solidFill>
                  <a:schemeClr val="tx1"/>
                </a:solidFill>
                <a:effectLst/>
                <a:latin typeface="+mn-lt"/>
                <a:ea typeface="+mn-ea"/>
                <a:cs typeface="+mn-cs"/>
              </a:rPr>
              <a:t> or with </a:t>
            </a:r>
            <a:r>
              <a:rPr lang="en-US" sz="1200" b="1" kern="1200" dirty="0">
                <a:solidFill>
                  <a:schemeClr val="tx1"/>
                </a:solidFill>
                <a:effectLst/>
                <a:latin typeface="+mn-lt"/>
                <a:ea typeface="+mn-ea"/>
                <a:cs typeface="+mn-cs"/>
              </a:rPr>
              <a:t>disclosing HIV status </a:t>
            </a:r>
            <a:r>
              <a:rPr lang="en-US" sz="1200" b="0" kern="1200" dirty="0">
                <a:solidFill>
                  <a:schemeClr val="tx1"/>
                </a:solidFill>
                <a:effectLst/>
                <a:latin typeface="+mn-lt"/>
                <a:ea typeface="+mn-ea"/>
                <a:cs typeface="+mn-cs"/>
              </a:rPr>
              <a:t>because of fear of violence.</a:t>
            </a: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Providers in these settings need to be trained in identification and first-line support.</a:t>
            </a:r>
            <a:r>
              <a:rPr lang="en-US" sz="1200" b="0" kern="1200" baseline="0" dirty="0">
                <a:solidFill>
                  <a:schemeClr val="tx1"/>
                </a:solidFill>
                <a:effectLst/>
                <a:latin typeface="+mn-lt"/>
                <a:ea typeface="+mn-ea"/>
                <a:cs typeface="+mn-cs"/>
              </a:rPr>
              <a:t> They </a:t>
            </a:r>
            <a:r>
              <a:rPr lang="en-US" sz="1200" b="0" kern="1200" dirty="0">
                <a:solidFill>
                  <a:schemeClr val="tx1"/>
                </a:solidFill>
                <a:effectLst/>
                <a:latin typeface="+mn-lt"/>
                <a:ea typeface="+mn-ea"/>
                <a:cs typeface="+mn-cs"/>
              </a:rPr>
              <a:t>also need to know how to offer counselling for family planning and HIV disclosure keeping in mind women’s need for safety. </a:t>
            </a:r>
            <a:endParaRPr lang="en-US" sz="1400" b="1"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21</a:t>
            </a:fld>
            <a:endParaRPr lang="de-DE"/>
          </a:p>
        </p:txBody>
      </p:sp>
    </p:spTree>
    <p:extLst>
      <p:ext uri="{BB962C8B-B14F-4D97-AF65-F5344CB8AC3E}">
        <p14:creationId xmlns:p14="http://schemas.microsoft.com/office/powerpoint/2010/main" val="3769253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IPV can interfere with a woman’s ability to make choices about her reproductive health, such as her ability to plan her pregnancies and/or effectively and consistently use contraception. A partner may try to control a woman’s contraception  – “reproductive coercion”.  Therefore, family planning providers need to assess barriers to contraception in the context of violence and facilitate appropriate method choice. </a:t>
            </a:r>
          </a:p>
          <a:p>
            <a:pPr marL="0" indent="0">
              <a:buFontTx/>
              <a:buNone/>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Similarly, women subjected to IPV may not want to test for HIV or disclose a positive HIV test result to partners because they fear violence. HIV service providers need to assess and discuss the risks and benefits of disclosure and offer tailored counselling about whether, when and how to disclose HIV status, including making a plan for safety. </a:t>
            </a:r>
          </a:p>
        </p:txBody>
      </p:sp>
      <p:sp>
        <p:nvSpPr>
          <p:cNvPr id="4" name="Slide Number Placeholder 3"/>
          <p:cNvSpPr>
            <a:spLocks noGrp="1"/>
          </p:cNvSpPr>
          <p:nvPr>
            <p:ph type="sldNum" sz="quarter" idx="10"/>
          </p:nvPr>
        </p:nvSpPr>
        <p:spPr/>
        <p:txBody>
          <a:bodyPr/>
          <a:lstStyle/>
          <a:p>
            <a:fld id="{7165B12C-6FF9-554D-BFB3-C061902B439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889047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lvl="1"/>
            <a:r>
              <a:rPr lang="en-US" sz="1200" b="0" kern="1200" dirty="0">
                <a:solidFill>
                  <a:schemeClr val="tx1"/>
                </a:solidFill>
                <a:effectLst/>
                <a:latin typeface="+mn-lt"/>
                <a:ea typeface="+mn-ea"/>
                <a:cs typeface="+mn-cs"/>
              </a:rPr>
              <a:t>In this section we cover two </a:t>
            </a:r>
            <a:r>
              <a:rPr lang="en-US" sz="1200" b="1" kern="1200" dirty="0">
                <a:solidFill>
                  <a:schemeClr val="tx1"/>
                </a:solidFill>
                <a:effectLst/>
                <a:latin typeface="+mn-lt"/>
                <a:ea typeface="+mn-ea"/>
                <a:cs typeface="+mn-cs"/>
              </a:rPr>
              <a:t>responsibilities of managers </a:t>
            </a:r>
            <a:r>
              <a:rPr lang="en-US" sz="1200" b="0" kern="1200" dirty="0">
                <a:solidFill>
                  <a:schemeClr val="tx1"/>
                </a:solidFill>
                <a:effectLst/>
                <a:latin typeface="+mn-lt"/>
                <a:ea typeface="+mn-ea"/>
                <a:cs typeface="+mn-cs"/>
              </a:rPr>
              <a:t>– reporting violence to authorities and creation of an enabling health systems environment.  </a:t>
            </a:r>
            <a:endParaRPr lang="en-US" sz="14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C9EBEB-0CBE-478D-9173-580607AF1F85}" type="slidenum">
              <a:rPr lang="en-GB" smtClean="0"/>
              <a:pPr/>
              <a:t>23</a:t>
            </a:fld>
            <a:endParaRPr lang="en-GB"/>
          </a:p>
        </p:txBody>
      </p:sp>
    </p:spTree>
    <p:extLst>
      <p:ext uri="{BB962C8B-B14F-4D97-AF65-F5344CB8AC3E}">
        <p14:creationId xmlns:p14="http://schemas.microsoft.com/office/powerpoint/2010/main" val="4211836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countries have laws (or policies) requiring providers to report all cases of IPV and/or sexual assault to relevant or designated authorities. Similarly, many countries require providers to report child sexual abuse. </a:t>
            </a:r>
          </a:p>
          <a:p>
            <a:endParaRPr lang="en-US" dirty="0"/>
          </a:p>
          <a:p>
            <a:r>
              <a:rPr lang="en-US" dirty="0"/>
              <a:t>WHO does not recommend mandatory reporting for women for two reasons: First, women are adults and should have the choice, agency and autonomy to report or not as they choose. Second, most women do not want to report, especially partner violence. This may be because they depend on their partners economically and do not want them in jail or because they would like the relationship to continue without the violence. If however, women wish to report, providers should offer help with this.</a:t>
            </a:r>
          </a:p>
          <a:p>
            <a:endParaRPr lang="en-US" dirty="0"/>
          </a:p>
          <a:p>
            <a:r>
              <a:rPr lang="en-US" dirty="0"/>
              <a:t>In contrast</a:t>
            </a:r>
            <a:r>
              <a:rPr lang="en-US" b="1" dirty="0"/>
              <a:t>, for children</a:t>
            </a:r>
            <a:r>
              <a:rPr lang="en-US" dirty="0"/>
              <a:t>, laws and policies to report aim to protect them as minors. Where there is an obligation to report – whether in law, policy or ethics – then providers should assess the implications of reporting for health, safety and well-being, taking into account the best interests of the child and also balancing their evolving capacities. It is important to inform the child and care-giver of the limitations on confidentiality before the history-taking.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5D9E13-7DDC-4379-9ADE-012A365D40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4747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Evidence shows that, in addition to staff training, </a:t>
            </a:r>
            <a:r>
              <a:rPr lang="en-US" sz="1200" b="1" kern="1200" dirty="0">
                <a:solidFill>
                  <a:schemeClr val="tx1"/>
                </a:solidFill>
                <a:effectLst/>
                <a:latin typeface="+mn-lt"/>
                <a:ea typeface="+mn-ea"/>
                <a:cs typeface="+mn-cs"/>
              </a:rPr>
              <a:t>these systems changes also have to be in place </a:t>
            </a:r>
            <a:r>
              <a:rPr lang="en-US" sz="1200" b="0" kern="1200" dirty="0">
                <a:solidFill>
                  <a:schemeClr val="tx1"/>
                </a:solidFill>
                <a:effectLst/>
                <a:latin typeface="+mn-lt"/>
                <a:ea typeface="+mn-ea"/>
                <a:cs typeface="+mn-cs"/>
              </a:rPr>
              <a:t>in order for providers to apply their training in clinical practice. These are managers’ responsibilities.</a:t>
            </a:r>
            <a:endParaRPr lang="en-US" sz="14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One-off training is not enough. Regular </a:t>
            </a:r>
            <a:r>
              <a:rPr lang="en-US" sz="1200" b="1" kern="1200" dirty="0">
                <a:solidFill>
                  <a:schemeClr val="tx1"/>
                </a:solidFill>
                <a:effectLst/>
                <a:latin typeface="+mn-lt"/>
                <a:ea typeface="+mn-ea"/>
                <a:cs typeface="+mn-cs"/>
              </a:rPr>
              <a:t>supervision and mentoring </a:t>
            </a:r>
            <a:r>
              <a:rPr lang="en-US" sz="1200" b="0" kern="1200" dirty="0">
                <a:solidFill>
                  <a:schemeClr val="tx1"/>
                </a:solidFill>
                <a:effectLst/>
                <a:latin typeface="+mn-lt"/>
                <a:ea typeface="+mn-ea"/>
                <a:cs typeface="+mn-cs"/>
              </a:rPr>
              <a:t>are crucial.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Clinic infrastructure should make possible </a:t>
            </a:r>
            <a:r>
              <a:rPr lang="en-US" sz="1200" b="1" kern="1200" dirty="0">
                <a:solidFill>
                  <a:schemeClr val="tx1"/>
                </a:solidFill>
                <a:effectLst/>
                <a:latin typeface="+mn-lt"/>
                <a:ea typeface="+mn-ea"/>
                <a:cs typeface="+mn-cs"/>
              </a:rPr>
              <a:t>private confidential consultation</a:t>
            </a:r>
            <a:r>
              <a:rPr lang="en-US" sz="1200" b="0" kern="1200" dirty="0">
                <a:solidFill>
                  <a:schemeClr val="tx1"/>
                </a:solidFill>
                <a:effectLst/>
                <a:latin typeface="+mn-lt"/>
                <a:ea typeface="+mn-ea"/>
                <a:cs typeface="+mn-cs"/>
              </a:rPr>
              <a:t>, provide sufficient </a:t>
            </a:r>
            <a:r>
              <a:rPr lang="en-US" sz="1200" b="1" kern="1200" dirty="0">
                <a:solidFill>
                  <a:schemeClr val="tx1"/>
                </a:solidFill>
                <a:effectLst/>
                <a:latin typeface="+mn-lt"/>
                <a:ea typeface="+mn-ea"/>
                <a:cs typeface="+mn-cs"/>
              </a:rPr>
              <a:t>supplies and commodities </a:t>
            </a:r>
            <a:r>
              <a:rPr lang="en-US" sz="1200" b="0" kern="1200" dirty="0">
                <a:solidFill>
                  <a:schemeClr val="tx1"/>
                </a:solidFill>
                <a:effectLst/>
                <a:latin typeface="+mn-lt"/>
                <a:ea typeface="+mn-ea"/>
                <a:cs typeface="+mn-cs"/>
              </a:rPr>
              <a:t>to provide care and have </a:t>
            </a:r>
            <a:r>
              <a:rPr lang="en-US" sz="1200" b="1" kern="1200" dirty="0">
                <a:solidFill>
                  <a:schemeClr val="tx1"/>
                </a:solidFill>
                <a:effectLst/>
                <a:latin typeface="+mn-lt"/>
                <a:ea typeface="+mn-ea"/>
                <a:cs typeface="+mn-cs"/>
              </a:rPr>
              <a:t>referral mechanisms</a:t>
            </a:r>
            <a:r>
              <a:rPr lang="en-US" sz="1200" b="0" kern="1200" dirty="0">
                <a:solidFill>
                  <a:schemeClr val="tx1"/>
                </a:solidFill>
                <a:effectLst/>
                <a:latin typeface="+mn-lt"/>
                <a:ea typeface="+mn-ea"/>
                <a:cs typeface="+mn-cs"/>
              </a:rPr>
              <a:t> in place.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documentation system</a:t>
            </a:r>
            <a:r>
              <a:rPr lang="en-US" sz="1200" b="0" kern="1200" dirty="0">
                <a:solidFill>
                  <a:schemeClr val="tx1"/>
                </a:solidFill>
                <a:effectLst/>
                <a:latin typeface="+mn-lt"/>
                <a:ea typeface="+mn-ea"/>
                <a:cs typeface="+mn-cs"/>
              </a:rPr>
              <a:t> and routine </a:t>
            </a:r>
            <a:r>
              <a:rPr lang="en-US" sz="1200" b="1" kern="1200" dirty="0">
                <a:solidFill>
                  <a:schemeClr val="tx1"/>
                </a:solidFill>
                <a:effectLst/>
                <a:latin typeface="+mn-lt"/>
                <a:ea typeface="+mn-ea"/>
                <a:cs typeface="+mn-cs"/>
              </a:rPr>
              <a:t>quality monitoring </a:t>
            </a:r>
            <a:r>
              <a:rPr lang="en-US" sz="1200" b="0" kern="1200" dirty="0">
                <a:solidFill>
                  <a:schemeClr val="tx1"/>
                </a:solidFill>
                <a:effectLst/>
                <a:latin typeface="+mn-lt"/>
                <a:ea typeface="+mn-ea"/>
                <a:cs typeface="+mn-cs"/>
              </a:rPr>
              <a:t>are also key.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We will cover some of these aspects, including referrals and documentation, in this training. For other topics, refer to the health manager’s manual, shown 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a:solidFill>
                  <a:schemeClr val="tx1"/>
                </a:solidFill>
                <a:effectLst/>
                <a:latin typeface="+mn-lt"/>
                <a:ea typeface="+mn-ea"/>
                <a:cs typeface="+mn-cs"/>
              </a:rPr>
              <a:t>It is important for you, both providers and those with managerial duties, to pay attention to these systems strengthening needs and to </a:t>
            </a:r>
            <a:r>
              <a:rPr lang="en-US" sz="1400" b="1" kern="1200" dirty="0">
                <a:solidFill>
                  <a:schemeClr val="tx1"/>
                </a:solidFill>
                <a:effectLst/>
                <a:latin typeface="+mn-lt"/>
                <a:ea typeface="+mn-ea"/>
                <a:cs typeface="+mn-cs"/>
              </a:rPr>
              <a:t>advocate</a:t>
            </a:r>
            <a:r>
              <a:rPr lang="en-US" sz="1400" b="0" kern="1200" dirty="0">
                <a:solidFill>
                  <a:schemeClr val="tx1"/>
                </a:solidFill>
                <a:effectLst/>
                <a:latin typeface="+mn-lt"/>
                <a:ea typeface="+mn-ea"/>
                <a:cs typeface="+mn-cs"/>
              </a:rPr>
              <a:t> that they be put in place. </a:t>
            </a:r>
            <a:endParaRPr lang="en-US" sz="14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CD8450-5381-4F25-9B1F-09268F57083E}" type="slidenum">
              <a:rPr lang="en-GB" smtClean="0"/>
              <a:pPr/>
              <a:t>25</a:t>
            </a:fld>
            <a:endParaRPr lang="en-GB"/>
          </a:p>
        </p:txBody>
      </p:sp>
    </p:spTree>
    <p:extLst>
      <p:ext uri="{BB962C8B-B14F-4D97-AF65-F5344CB8AC3E}">
        <p14:creationId xmlns:p14="http://schemas.microsoft.com/office/powerpoint/2010/main" val="173267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go through the ways that you, as providers, can put the guiding principles into clinical practice for women-centred care. </a:t>
            </a:r>
          </a:p>
        </p:txBody>
      </p:sp>
      <p:sp>
        <p:nvSpPr>
          <p:cNvPr id="4" name="Slide Number Placeholder 3"/>
          <p:cNvSpPr>
            <a:spLocks noGrp="1"/>
          </p:cNvSpPr>
          <p:nvPr>
            <p:ph type="sldNum" sz="quarter" idx="10"/>
          </p:nvPr>
        </p:nvSpPr>
        <p:spPr/>
        <p:txBody>
          <a:bodyPr/>
          <a:lstStyle/>
          <a:p>
            <a:fld id="{36C9EBEB-0CBE-478D-9173-580607AF1F85}" type="slidenum">
              <a:rPr lang="en-GB" smtClean="0"/>
              <a:pPr/>
              <a:t>3</a:t>
            </a:fld>
            <a:endParaRPr lang="en-GB"/>
          </a:p>
        </p:txBody>
      </p:sp>
    </p:spTree>
    <p:extLst>
      <p:ext uri="{BB962C8B-B14F-4D97-AF65-F5344CB8AC3E}">
        <p14:creationId xmlns:p14="http://schemas.microsoft.com/office/powerpoint/2010/main" val="380200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 foundation of woman-centred care </a:t>
            </a:r>
            <a:r>
              <a:rPr lang="en-GB" dirty="0"/>
              <a:t>is </a:t>
            </a:r>
            <a:r>
              <a:rPr lang="en-GB" b="1" dirty="0"/>
              <a:t>respect for human rights </a:t>
            </a:r>
            <a:r>
              <a:rPr lang="en-GB" dirty="0"/>
              <a:t>and </a:t>
            </a:r>
            <a:r>
              <a:rPr lang="en-GB" b="1" dirty="0"/>
              <a:t>promotion of gender equality and women’s empowerment (SDG 5)</a:t>
            </a:r>
            <a:r>
              <a:rPr lang="en-GB" dirty="0"/>
              <a:t>. We will explore how this can be operationalized in your settings. </a:t>
            </a:r>
          </a:p>
        </p:txBody>
      </p:sp>
      <p:sp>
        <p:nvSpPr>
          <p:cNvPr id="4" name="Slide Number Placeholder 3"/>
          <p:cNvSpPr>
            <a:spLocks noGrp="1"/>
          </p:cNvSpPr>
          <p:nvPr>
            <p:ph type="sldNum" sz="quarter" idx="10"/>
          </p:nvPr>
        </p:nvSpPr>
        <p:spPr/>
        <p:txBody>
          <a:bodyPr/>
          <a:lstStyle/>
          <a:p>
            <a:fld id="{B5CD8450-5381-4F25-9B1F-09268F57083E}" type="slidenum">
              <a:rPr lang="en-GB" smtClean="0"/>
              <a:pPr/>
              <a:t>4</a:t>
            </a:fld>
            <a:endParaRPr lang="en-GB"/>
          </a:p>
        </p:txBody>
      </p:sp>
    </p:spTree>
    <p:extLst>
      <p:ext uri="{BB962C8B-B14F-4D97-AF65-F5344CB8AC3E}">
        <p14:creationId xmlns:p14="http://schemas.microsoft.com/office/powerpoint/2010/main" val="92359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Respecting women’s </a:t>
            </a:r>
            <a:r>
              <a:rPr lang="en-US" sz="1200" b="1" kern="1200" dirty="0">
                <a:solidFill>
                  <a:schemeClr val="tx1"/>
                </a:solidFill>
                <a:effectLst/>
                <a:latin typeface="+mn-lt"/>
                <a:ea typeface="+mn-ea"/>
                <a:cs typeface="+mn-cs"/>
              </a:rPr>
              <a:t>autonomy</a:t>
            </a:r>
            <a:r>
              <a:rPr lang="en-US" sz="1200" kern="1200" dirty="0">
                <a:solidFill>
                  <a:schemeClr val="tx1"/>
                </a:solidFill>
                <a:effectLst/>
                <a:latin typeface="+mn-lt"/>
                <a:ea typeface="+mn-ea"/>
                <a:cs typeface="+mn-cs"/>
              </a:rPr>
              <a:t> to make decisions and choices for their own lives and situation. </a:t>
            </a:r>
            <a:r>
              <a:rPr lang="en-US" sz="1200" b="1" kern="1200" dirty="0">
                <a:solidFill>
                  <a:schemeClr val="tx1"/>
                </a:solidFill>
                <a:effectLst/>
                <a:latin typeface="+mn-lt"/>
                <a:ea typeface="+mn-ea"/>
                <a:cs typeface="+mn-cs"/>
              </a:rPr>
              <a:t>Her </a:t>
            </a:r>
            <a:r>
              <a:rPr lang="en-US" sz="1200" b="1" dirty="0">
                <a:solidFill>
                  <a:schemeClr val="tx1"/>
                </a:solidFill>
              </a:rPr>
              <a:t>wishes </a:t>
            </a:r>
            <a:r>
              <a:rPr lang="en-US" sz="1200" dirty="0">
                <a:solidFill>
                  <a:schemeClr val="tx1"/>
                </a:solidFill>
              </a:rPr>
              <a:t>determine the care that you give. This can include respecting her right to say “no” to medical interventions or to taking legal action.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Freedom from fear and violence </a:t>
            </a:r>
            <a:r>
              <a:rPr lang="en-US" sz="1200" kern="1200" dirty="0">
                <a:solidFill>
                  <a:schemeClr val="tx1"/>
                </a:solidFill>
                <a:effectLst/>
                <a:latin typeface="+mn-lt"/>
                <a:ea typeface="+mn-ea"/>
                <a:cs typeface="+mn-cs"/>
              </a:rPr>
              <a:t>requires that your actions and interventions promote safety and do no harm. Confidentiality and privacy</a:t>
            </a:r>
            <a:r>
              <a:rPr lang="en-US" sz="1200" kern="1200" baseline="0" dirty="0">
                <a:solidFill>
                  <a:schemeClr val="tx1"/>
                </a:solidFill>
                <a:effectLst/>
                <a:latin typeface="+mn-lt"/>
                <a:ea typeface="+mn-ea"/>
                <a:cs typeface="+mn-cs"/>
              </a:rPr>
              <a:t> are part of promoting safety.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Highest attainable standard of health</a:t>
            </a:r>
            <a:r>
              <a:rPr lang="en-US" sz="1200" kern="1200" dirty="0">
                <a:solidFill>
                  <a:schemeClr val="tx1"/>
                </a:solidFill>
                <a:effectLst/>
                <a:latin typeface="+mn-lt"/>
                <a:ea typeface="+mn-ea"/>
                <a:cs typeface="+mn-cs"/>
              </a:rPr>
              <a:t>: Even where resources are limited, providers can offer all survivors important care and support. These include first-line support, treatment for underlying conditions and referrals for additional care and services. Wherever the provider sits  – at</a:t>
            </a:r>
            <a:r>
              <a:rPr lang="en-US" sz="1200" kern="1200" baseline="0" dirty="0">
                <a:solidFill>
                  <a:schemeClr val="tx1"/>
                </a:solidFill>
                <a:effectLst/>
                <a:latin typeface="+mn-lt"/>
                <a:ea typeface="+mn-ea"/>
                <a:cs typeface="+mn-cs"/>
              </a:rPr>
              <a:t> the</a:t>
            </a:r>
            <a:r>
              <a:rPr lang="en-US" sz="1200" kern="1200" dirty="0">
                <a:solidFill>
                  <a:schemeClr val="tx1"/>
                </a:solidFill>
                <a:effectLst/>
                <a:latin typeface="+mn-lt"/>
                <a:ea typeface="+mn-ea"/>
                <a:cs typeface="+mn-cs"/>
              </a:rPr>
              <a:t> primary, secondary</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tertiary level – it is important to offer the best possible care.</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Non-discrimination</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Survivors of violence are not all the same. Many face multiple forms of discrimination. These same forms of discrimination may also affect their ability to obtain health care – and their experience of health care – because of our own beliefs and values about:</a:t>
            </a:r>
          </a:p>
          <a:p>
            <a:r>
              <a:rPr lang="en-US" sz="1200" b="1" kern="1200" dirty="0">
                <a:solidFill>
                  <a:schemeClr val="tx1"/>
                </a:solidFill>
                <a:effectLst/>
                <a:latin typeface="+mn-lt"/>
                <a:ea typeface="+mn-ea"/>
                <a:cs typeface="+mn-cs"/>
              </a:rPr>
              <a:t>Sex</a:t>
            </a:r>
            <a:r>
              <a:rPr lang="en-US" sz="1200" kern="1200" dirty="0">
                <a:solidFill>
                  <a:schemeClr val="tx1"/>
                </a:solidFill>
                <a:effectLst/>
                <a:latin typeface="+mn-lt"/>
                <a:ea typeface="+mn-ea"/>
                <a:cs typeface="+mn-cs"/>
              </a:rPr>
              <a:t> – for example, we may blame women or not believe that boys can also be sexually abused.</a:t>
            </a:r>
          </a:p>
          <a:p>
            <a:pPr lvl="0"/>
            <a:r>
              <a:rPr lang="en-US" sz="1200" b="1" kern="1200" dirty="0">
                <a:solidFill>
                  <a:schemeClr val="tx1"/>
                </a:solidFill>
                <a:effectLst/>
                <a:latin typeface="+mn-lt"/>
                <a:ea typeface="+mn-ea"/>
                <a:cs typeface="+mn-cs"/>
              </a:rPr>
              <a:t>Age</a:t>
            </a:r>
            <a:r>
              <a:rPr lang="en-US" sz="1200" b="0" kern="1200" dirty="0">
                <a:solidFill>
                  <a:schemeClr val="tx1"/>
                </a:solidFill>
                <a:effectLst/>
                <a:latin typeface="+mn-lt"/>
                <a:ea typeface="+mn-ea"/>
                <a:cs typeface="+mn-cs"/>
              </a:rPr>
              <a:t> – for example, we may blame adolescent girls for the way they dress or behave.</a:t>
            </a:r>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Race/ethnicity </a:t>
            </a:r>
            <a:r>
              <a:rPr lang="en-US" sz="1200" b="0" kern="1200" dirty="0">
                <a:solidFill>
                  <a:schemeClr val="tx1"/>
                </a:solidFill>
                <a:effectLst/>
                <a:latin typeface="+mn-lt"/>
                <a:ea typeface="+mn-ea"/>
                <a:cs typeface="+mn-cs"/>
              </a:rPr>
              <a:t>– for</a:t>
            </a:r>
            <a:r>
              <a:rPr lang="en-US" sz="1200" b="0" kern="1200" baseline="0" dirty="0">
                <a:solidFill>
                  <a:schemeClr val="tx1"/>
                </a:solidFill>
                <a:effectLst/>
                <a:latin typeface="+mn-lt"/>
                <a:ea typeface="+mn-ea"/>
                <a:cs typeface="+mn-cs"/>
              </a:rPr>
              <a:t> example,</a:t>
            </a:r>
            <a:r>
              <a:rPr lang="en-US" sz="1200" b="0" kern="1200" dirty="0">
                <a:solidFill>
                  <a:schemeClr val="tx1"/>
                </a:solidFill>
                <a:effectLst/>
                <a:latin typeface="+mn-lt"/>
                <a:ea typeface="+mn-ea"/>
                <a:cs typeface="+mn-cs"/>
              </a:rPr>
              <a:t> women from ethnic or racial minorities or indigenous women may not only face a higher burden of violence, but they also may face discrimination.</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Others may face obstacles in accessing services or discrimination when seeking care because of class, socioeconomic status, sexual orientation  (for example, LBTIQ), religion (religious minorities), HIV-positive status, substance use (injecting drugs or engaging in harmful alcohol use) or marital status (single women).</a:t>
            </a:r>
            <a:endParaRPr lang="en-US" sz="1200" b="1"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Discrimination and inequalities often intersect: </a:t>
            </a:r>
            <a:r>
              <a:rPr lang="en-GB" dirty="0"/>
              <a:t>Gender and other social stratifiers add layers, making it more difficult for some groups to access services or receive quality care. Providers need to be aware of this, take it into account and ensure that their values and beliefs do not add to discriminatory treatment of survivors of violence.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Pay attention to how people are treated based on many characteristics. </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Treat all people with respect and be a role model of fair and respectful treatment.</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Recognize your own biases (self-awareness).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Understand the fears that patients may have in seeking care. For those exposed to violence in the past, particularly during childhood, routine things such as undressing or </a:t>
            </a:r>
            <a:r>
              <a:rPr lang="en-US" sz="1200" b="0" kern="1200" dirty="0" err="1">
                <a:solidFill>
                  <a:schemeClr val="tx1"/>
                </a:solidFill>
                <a:effectLst/>
                <a:latin typeface="+mn-lt"/>
                <a:ea typeface="+mn-ea"/>
                <a:cs typeface="+mn-cs"/>
              </a:rPr>
              <a:t>gynaecologic</a:t>
            </a:r>
            <a:r>
              <a:rPr lang="en-US" sz="1200" b="0" kern="1200" dirty="0">
                <a:solidFill>
                  <a:schemeClr val="tx1"/>
                </a:solidFill>
                <a:effectLst/>
                <a:latin typeface="+mn-lt"/>
                <a:ea typeface="+mn-ea"/>
                <a:cs typeface="+mn-cs"/>
              </a:rPr>
              <a:t> exams can trigger memories of the abuse and be </a:t>
            </a:r>
            <a:r>
              <a:rPr lang="en-US" sz="1200" b="0" kern="1200" dirty="0" err="1">
                <a:solidFill>
                  <a:schemeClr val="tx1"/>
                </a:solidFill>
                <a:effectLst/>
                <a:latin typeface="+mn-lt"/>
                <a:ea typeface="+mn-ea"/>
                <a:cs typeface="+mn-cs"/>
              </a:rPr>
              <a:t>retraumatizing</a:t>
            </a:r>
            <a:r>
              <a:rPr lang="en-US" sz="1200" b="0" kern="1200" dirty="0">
                <a:solidFill>
                  <a:schemeClr val="tx1"/>
                </a:solidFill>
                <a:effectLst/>
                <a:latin typeface="+mn-lt"/>
                <a:ea typeface="+mn-ea"/>
                <a:cs typeface="+mn-cs"/>
              </a:rPr>
              <a:t> if not handled sensitively.</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5CD8450-5381-4F25-9B1F-09268F57083E}" type="slidenum">
              <a:rPr lang="en-GB" smtClean="0"/>
              <a:pPr/>
              <a:t>5</a:t>
            </a:fld>
            <a:endParaRPr lang="en-GB"/>
          </a:p>
        </p:txBody>
      </p:sp>
    </p:spTree>
    <p:extLst>
      <p:ext uri="{BB962C8B-B14F-4D97-AF65-F5344CB8AC3E}">
        <p14:creationId xmlns:p14="http://schemas.microsoft.com/office/powerpoint/2010/main" val="119969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spcAft>
                <a:spcPts val="600"/>
              </a:spcAft>
              <a:buFont typeface="Wingdings" panose="05000000000000000000" pitchFamily="2" charset="2"/>
              <a:buNone/>
            </a:pPr>
            <a:r>
              <a:rPr lang="en-US" sz="1200" dirty="0">
                <a:solidFill>
                  <a:schemeClr val="tx1"/>
                </a:solidFill>
              </a:rPr>
              <a:t>Violence is meant </a:t>
            </a:r>
            <a:r>
              <a:rPr lang="en-US" sz="1200" b="1" dirty="0">
                <a:solidFill>
                  <a:schemeClr val="tx1"/>
                </a:solidFill>
              </a:rPr>
              <a:t>to disempower or take power away </a:t>
            </a:r>
            <a:r>
              <a:rPr lang="en-US" sz="1200" dirty="0">
                <a:solidFill>
                  <a:schemeClr val="tx1"/>
                </a:solidFill>
              </a:rPr>
              <a:t>from the victim, or is a way that a perpetrator chooses to exercise power over the victim. Violence against women is driven by </a:t>
            </a:r>
            <a:r>
              <a:rPr lang="en-US" sz="1200" b="1" dirty="0">
                <a:solidFill>
                  <a:schemeClr val="tx1"/>
                </a:solidFill>
              </a:rPr>
              <a:t>unequal power relations </a:t>
            </a:r>
            <a:r>
              <a:rPr lang="en-US" sz="1200" dirty="0">
                <a:solidFill>
                  <a:schemeClr val="tx1"/>
                </a:solidFill>
              </a:rPr>
              <a:t>between women and men in society. </a:t>
            </a:r>
          </a:p>
          <a:p>
            <a:pPr marL="0" indent="0" algn="l">
              <a:spcBef>
                <a:spcPts val="0"/>
              </a:spcBef>
              <a:spcAft>
                <a:spcPts val="600"/>
              </a:spcAft>
              <a:buFont typeface="Wingdings" panose="05000000000000000000" pitchFamily="2" charset="2"/>
              <a:buNone/>
            </a:pPr>
            <a:endParaRPr lang="en-US" sz="1200" dirty="0">
              <a:solidFill>
                <a:schemeClr val="tx1"/>
              </a:solidFill>
            </a:endParaRPr>
          </a:p>
          <a:p>
            <a:pPr marL="0" indent="0" algn="l">
              <a:spcBef>
                <a:spcPts val="0"/>
              </a:spcBef>
              <a:spcAft>
                <a:spcPts val="600"/>
              </a:spcAft>
              <a:buFont typeface="Wingdings" panose="05000000000000000000" pitchFamily="2" charset="2"/>
              <a:buNone/>
            </a:pPr>
            <a:r>
              <a:rPr lang="en-US" sz="1200" dirty="0">
                <a:solidFill>
                  <a:schemeClr val="tx1"/>
                </a:solidFill>
              </a:rPr>
              <a:t>These </a:t>
            </a:r>
            <a:r>
              <a:rPr lang="en-US" sz="1200" b="1" dirty="0">
                <a:solidFill>
                  <a:schemeClr val="tx1"/>
                </a:solidFill>
              </a:rPr>
              <a:t>power dynamics </a:t>
            </a:r>
            <a:r>
              <a:rPr lang="en-US" sz="1200" dirty="0">
                <a:solidFill>
                  <a:schemeClr val="tx1"/>
                </a:solidFill>
              </a:rPr>
              <a:t>show up in many ways. For example, women may… </a:t>
            </a:r>
          </a:p>
          <a:p>
            <a:pPr marL="457200" indent="-342900" algn="l">
              <a:spcBef>
                <a:spcPts val="0"/>
              </a:spcBef>
              <a:spcAft>
                <a:spcPts val="600"/>
              </a:spcAft>
              <a:buFont typeface="Arial" pitchFamily="34" charset="0"/>
              <a:buChar char="•"/>
            </a:pPr>
            <a:r>
              <a:rPr lang="en-US" sz="1200" b="0" dirty="0">
                <a:solidFill>
                  <a:schemeClr val="tx1"/>
                </a:solidFill>
              </a:rPr>
              <a:t>have less access to and control over resources than men </a:t>
            </a:r>
          </a:p>
          <a:p>
            <a:pPr marL="457200" indent="-342900" algn="l">
              <a:spcBef>
                <a:spcPts val="0"/>
              </a:spcBef>
              <a:spcAft>
                <a:spcPts val="600"/>
              </a:spcAft>
              <a:buFont typeface="Arial" pitchFamily="34" charset="0"/>
              <a:buChar char="•"/>
            </a:pPr>
            <a:r>
              <a:rPr lang="en-US" sz="1200" b="0" dirty="0">
                <a:solidFill>
                  <a:schemeClr val="tx1"/>
                </a:solidFill>
              </a:rPr>
              <a:t>not have the freedom to make decisions for themselves </a:t>
            </a:r>
          </a:p>
          <a:p>
            <a:pPr marL="457200" indent="-342900" algn="l">
              <a:spcBef>
                <a:spcPts val="0"/>
              </a:spcBef>
              <a:spcAft>
                <a:spcPts val="600"/>
              </a:spcAft>
              <a:buFont typeface="Arial" pitchFamily="34" charset="0"/>
              <a:buChar char="•"/>
            </a:pPr>
            <a:r>
              <a:rPr lang="en-US" sz="1200" b="0" dirty="0">
                <a:solidFill>
                  <a:schemeClr val="tx1"/>
                </a:solidFill>
              </a:rPr>
              <a:t>be blamed or shamed for violence; feel low self-esteem</a:t>
            </a:r>
          </a:p>
          <a:p>
            <a:pPr marL="457200" indent="-342900" algn="l">
              <a:spcBef>
                <a:spcPts val="0"/>
              </a:spcBef>
              <a:spcAft>
                <a:spcPts val="600"/>
              </a:spcAft>
              <a:buFont typeface="Arial" pitchFamily="34" charset="0"/>
              <a:buChar char="•"/>
            </a:pPr>
            <a:r>
              <a:rPr lang="en-US" sz="1200" b="0" dirty="0">
                <a:solidFill>
                  <a:schemeClr val="tx1"/>
                </a:solidFill>
              </a:rPr>
              <a:t>be subjected to norms that prevent them from leaving relationships or seeking care</a:t>
            </a:r>
          </a:p>
          <a:p>
            <a:pPr marL="457200" indent="-342900" algn="l">
              <a:spcBef>
                <a:spcPts val="0"/>
              </a:spcBef>
              <a:spcAft>
                <a:spcPts val="600"/>
              </a:spcAft>
              <a:buFont typeface="Arial" pitchFamily="34" charset="0"/>
              <a:buChar char="•"/>
            </a:pPr>
            <a:r>
              <a:rPr lang="en-US" sz="1200" b="0" dirty="0">
                <a:solidFill>
                  <a:schemeClr val="tx1"/>
                </a:solidFill>
              </a:rPr>
              <a:t>feel that there is something wrong with themselves or with their situation and, blaming themselves, lack confidence to take action. </a:t>
            </a:r>
          </a:p>
          <a:p>
            <a:pPr marL="534987" indent="0" algn="l">
              <a:spcBef>
                <a:spcPts val="0"/>
              </a:spcBef>
              <a:spcAft>
                <a:spcPts val="600"/>
              </a:spcAft>
              <a:buFont typeface="Wingdings" panose="05000000000000000000" pitchFamily="2" charset="2"/>
              <a:buNone/>
            </a:pPr>
            <a:endParaRPr lang="en-US" sz="1200" b="0" dirty="0">
              <a:solidFill>
                <a:schemeClr val="tx1"/>
              </a:solidFill>
            </a:endParaRPr>
          </a:p>
          <a:p>
            <a:pPr marL="0" indent="0" algn="l" defTabSz="914400" rtl="0" eaLnBrk="1" latinLnBrk="0" hangingPunct="1">
              <a:spcBef>
                <a:spcPts val="0"/>
              </a:spcBef>
              <a:spcAft>
                <a:spcPts val="600"/>
              </a:spcAft>
              <a:buFont typeface="Wingdings" panose="05000000000000000000" pitchFamily="2" charset="2"/>
              <a:buNone/>
            </a:pPr>
            <a:r>
              <a:rPr lang="en-US" sz="1200" kern="1200" dirty="0">
                <a:solidFill>
                  <a:schemeClr val="tx1"/>
                </a:solidFill>
                <a:latin typeface="+mn-lt"/>
                <a:ea typeface="+mn-ea"/>
                <a:cs typeface="+mn-cs"/>
              </a:rPr>
              <a:t>As health-care providers, you can recognize these power differences and avoid reinforcing unequal power dynamics by… </a:t>
            </a:r>
          </a:p>
          <a:p>
            <a:pPr marL="457200" indent="-342900" algn="l" defTabSz="914400" rtl="0" eaLnBrk="1" latinLnBrk="0" hangingPunct="1">
              <a:spcBef>
                <a:spcPts val="0"/>
              </a:spcBef>
              <a:spcAft>
                <a:spcPts val="600"/>
              </a:spcAft>
              <a:buFont typeface="Arial" pitchFamily="34" charset="0"/>
              <a:buChar char="•"/>
            </a:pPr>
            <a:r>
              <a:rPr lang="en-US" sz="1200" b="0" kern="1200" dirty="0">
                <a:solidFill>
                  <a:schemeClr val="tx1"/>
                </a:solidFill>
                <a:latin typeface="+mn-lt"/>
                <a:ea typeface="+mn-ea"/>
                <a:cs typeface="+mn-cs"/>
              </a:rPr>
              <a:t>reinforcing the </a:t>
            </a:r>
            <a:r>
              <a:rPr lang="en-US" sz="1200" b="1" kern="1200" dirty="0">
                <a:solidFill>
                  <a:schemeClr val="tx1"/>
                </a:solidFill>
                <a:latin typeface="+mn-lt"/>
                <a:ea typeface="+mn-ea"/>
                <a:cs typeface="+mn-cs"/>
              </a:rPr>
              <a:t>survivor’s value</a:t>
            </a:r>
            <a:r>
              <a:rPr lang="en-US" sz="1200" b="0" kern="1200" dirty="0">
                <a:solidFill>
                  <a:schemeClr val="tx1"/>
                </a:solidFill>
                <a:latin typeface="+mn-lt"/>
                <a:ea typeface="+mn-ea"/>
                <a:cs typeface="+mn-cs"/>
              </a:rPr>
              <a:t> as a person</a:t>
            </a:r>
          </a:p>
          <a:p>
            <a:pPr marL="457200" indent="-342900" algn="l" defTabSz="914400" rtl="0" eaLnBrk="1" latinLnBrk="0" hangingPunct="1">
              <a:spcBef>
                <a:spcPts val="0"/>
              </a:spcBef>
              <a:spcAft>
                <a:spcPts val="600"/>
              </a:spcAft>
              <a:buFont typeface="Arial" pitchFamily="34" charset="0"/>
              <a:buChar char="•"/>
            </a:pPr>
            <a:r>
              <a:rPr lang="en-US" sz="1200" b="0" kern="1200" dirty="0">
                <a:solidFill>
                  <a:schemeClr val="tx1"/>
                </a:solidFill>
                <a:latin typeface="+mn-lt"/>
                <a:ea typeface="+mn-ea"/>
                <a:cs typeface="+mn-cs"/>
              </a:rPr>
              <a:t>respecting her </a:t>
            </a:r>
            <a:r>
              <a:rPr lang="en-US" sz="1200" b="1" kern="1200" dirty="0">
                <a:solidFill>
                  <a:schemeClr val="tx1"/>
                </a:solidFill>
                <a:latin typeface="+mn-lt"/>
                <a:ea typeface="+mn-ea"/>
                <a:cs typeface="+mn-cs"/>
              </a:rPr>
              <a:t>autonomy</a:t>
            </a:r>
            <a:r>
              <a:rPr lang="en-US" sz="1200" b="0" kern="1200" dirty="0">
                <a:solidFill>
                  <a:schemeClr val="tx1"/>
                </a:solidFill>
                <a:latin typeface="+mn-lt"/>
                <a:ea typeface="+mn-ea"/>
                <a:cs typeface="+mn-cs"/>
              </a:rPr>
              <a:t> by providing information and counselling that help her make her own choices and decisions</a:t>
            </a:r>
          </a:p>
          <a:p>
            <a:pPr marL="457200" indent="-342900" algn="l" defTabSz="914400" rtl="0" eaLnBrk="1" latinLnBrk="0" hangingPunct="1">
              <a:spcBef>
                <a:spcPts val="0"/>
              </a:spcBef>
              <a:spcAft>
                <a:spcPts val="600"/>
              </a:spcAft>
              <a:buFont typeface="Arial" pitchFamily="34" charset="0"/>
              <a:buChar char="•"/>
            </a:pPr>
            <a:r>
              <a:rPr lang="en-US" sz="1200" b="0" kern="1200" dirty="0">
                <a:solidFill>
                  <a:schemeClr val="tx1"/>
                </a:solidFill>
                <a:latin typeface="+mn-lt"/>
                <a:ea typeface="+mn-ea"/>
                <a:cs typeface="+mn-cs"/>
              </a:rPr>
              <a:t>treating her with </a:t>
            </a:r>
            <a:r>
              <a:rPr lang="en-US" sz="1200" b="1" kern="1200" dirty="0">
                <a:solidFill>
                  <a:schemeClr val="tx1"/>
                </a:solidFill>
                <a:latin typeface="+mn-lt"/>
                <a:ea typeface="+mn-ea"/>
                <a:cs typeface="+mn-cs"/>
              </a:rPr>
              <a:t>respect and dignity</a:t>
            </a:r>
          </a:p>
          <a:p>
            <a:pPr marL="457200" indent="-342900" algn="l" defTabSz="914400" rtl="0" eaLnBrk="1" latinLnBrk="0" hangingPunct="1">
              <a:spcBef>
                <a:spcPts val="0"/>
              </a:spcBef>
              <a:spcAft>
                <a:spcPts val="600"/>
              </a:spcAft>
              <a:buFont typeface="Arial" pitchFamily="34" charset="0"/>
              <a:buChar char="•"/>
            </a:pPr>
            <a:r>
              <a:rPr lang="en-US" sz="1200" b="1" kern="1200" dirty="0">
                <a:solidFill>
                  <a:schemeClr val="tx1"/>
                </a:solidFill>
                <a:latin typeface="+mn-lt"/>
                <a:ea typeface="+mn-ea"/>
                <a:cs typeface="+mn-cs"/>
              </a:rPr>
              <a:t>listening</a:t>
            </a:r>
            <a:r>
              <a:rPr lang="en-US" sz="1200" b="0" kern="1200" dirty="0">
                <a:solidFill>
                  <a:schemeClr val="tx1"/>
                </a:solidFill>
                <a:latin typeface="+mn-lt"/>
                <a:ea typeface="+mn-ea"/>
                <a:cs typeface="+mn-cs"/>
              </a:rPr>
              <a:t> to her, </a:t>
            </a:r>
            <a:r>
              <a:rPr lang="en-US" sz="1200" b="1" kern="1200" dirty="0">
                <a:solidFill>
                  <a:schemeClr val="tx1"/>
                </a:solidFill>
                <a:latin typeface="+mn-lt"/>
                <a:ea typeface="+mn-ea"/>
                <a:cs typeface="+mn-cs"/>
              </a:rPr>
              <a:t>believing</a:t>
            </a:r>
            <a:r>
              <a:rPr lang="en-US" sz="1200" b="0" kern="1200" dirty="0">
                <a:solidFill>
                  <a:schemeClr val="tx1"/>
                </a:solidFill>
                <a:latin typeface="+mn-lt"/>
                <a:ea typeface="+mn-ea"/>
                <a:cs typeface="+mn-cs"/>
              </a:rPr>
              <a:t> her story and </a:t>
            </a:r>
            <a:r>
              <a:rPr lang="en-US" sz="1200" b="1" kern="1200" dirty="0">
                <a:solidFill>
                  <a:schemeClr val="tx1"/>
                </a:solidFill>
                <a:latin typeface="+mn-lt"/>
                <a:ea typeface="+mn-ea"/>
                <a:cs typeface="+mn-cs"/>
              </a:rPr>
              <a:t>taking what she says seriously</a:t>
            </a:r>
          </a:p>
          <a:p>
            <a:pPr marL="457200" indent="-342900" algn="l" defTabSz="914400" rtl="0" eaLnBrk="1" latinLnBrk="0" hangingPunct="1">
              <a:spcBef>
                <a:spcPts val="0"/>
              </a:spcBef>
              <a:spcAft>
                <a:spcPts val="600"/>
              </a:spcAft>
              <a:buFont typeface="Arial" pitchFamily="34" charset="0"/>
              <a:buChar char="•"/>
            </a:pPr>
            <a:r>
              <a:rPr lang="en-US" sz="1200" b="0" kern="1200" dirty="0">
                <a:solidFill>
                  <a:schemeClr val="tx1"/>
                </a:solidFill>
                <a:latin typeface="+mn-lt"/>
                <a:ea typeface="+mn-ea"/>
                <a:cs typeface="+mn-cs"/>
              </a:rPr>
              <a:t>not judging but instead </a:t>
            </a:r>
            <a:r>
              <a:rPr lang="en-US" sz="1200" b="1" kern="1200" dirty="0">
                <a:solidFill>
                  <a:schemeClr val="tx1"/>
                </a:solidFill>
                <a:latin typeface="+mn-lt"/>
                <a:ea typeface="+mn-ea"/>
                <a:cs typeface="+mn-cs"/>
              </a:rPr>
              <a:t>validating her story without blaming</a:t>
            </a:r>
            <a:r>
              <a:rPr lang="en-US" sz="1200" b="0" kern="1200" dirty="0">
                <a:solidFill>
                  <a:schemeClr val="tx1"/>
                </a:solidFill>
                <a:latin typeface="+mn-lt"/>
                <a:ea typeface="+mn-ea"/>
                <a:cs typeface="+mn-cs"/>
              </a:rPr>
              <a:t>.</a:t>
            </a:r>
          </a:p>
          <a:p>
            <a:pPr marL="706437" indent="-171450" algn="l">
              <a:spcBef>
                <a:spcPts val="0"/>
              </a:spcBef>
              <a:spcAft>
                <a:spcPts val="600"/>
              </a:spcAft>
              <a:buFont typeface="Arial" panose="020B0604020202020204" pitchFamily="34" charset="0"/>
              <a:buChar char="•"/>
            </a:pPr>
            <a:endParaRPr lang="en-US" sz="1200" b="0" dirty="0">
              <a:solidFill>
                <a:schemeClr val="tx1"/>
              </a:solidFill>
            </a:endParaRPr>
          </a:p>
          <a:p>
            <a:pPr marL="0" indent="0" algn="l" defTabSz="914400" rtl="0" eaLnBrk="1" latinLnBrk="0" hangingPunct="1">
              <a:spcBef>
                <a:spcPts val="0"/>
              </a:spcBef>
              <a:spcAft>
                <a:spcPts val="600"/>
              </a:spcAft>
              <a:buFont typeface="Wingdings" panose="05000000000000000000" pitchFamily="2" charset="2"/>
              <a:buNone/>
            </a:pPr>
            <a:r>
              <a:rPr lang="en-US" sz="1200" kern="1200" dirty="0">
                <a:solidFill>
                  <a:schemeClr val="tx1"/>
                </a:solidFill>
                <a:latin typeface="+mn-lt"/>
                <a:ea typeface="+mn-ea"/>
                <a:cs typeface="+mn-cs"/>
              </a:rPr>
              <a:t>By </a:t>
            </a:r>
            <a:r>
              <a:rPr lang="en-US" sz="1200" b="1" kern="1200" dirty="0">
                <a:solidFill>
                  <a:schemeClr val="tx1"/>
                </a:solidFill>
                <a:latin typeface="+mn-lt"/>
                <a:ea typeface="+mn-ea"/>
                <a:cs typeface="+mn-cs"/>
              </a:rPr>
              <a:t>respecting women’s choices, autonomy and decision-making</a:t>
            </a:r>
            <a:r>
              <a:rPr lang="en-US" sz="1200" kern="1200" dirty="0">
                <a:solidFill>
                  <a:schemeClr val="tx1"/>
                </a:solidFill>
                <a:latin typeface="+mn-lt"/>
                <a:ea typeface="+mn-ea"/>
                <a:cs typeface="+mn-cs"/>
              </a:rPr>
              <a:t>, you help them reclaim some of the power that the abuse took away. You may not always agree with her choices and decisions. This can be challenging for you. Nonetheless, if you put your own opinions aside and empower the survivor with options, you are role-</a:t>
            </a:r>
            <a:r>
              <a:rPr lang="en-US" sz="1200" kern="1200" dirty="0" err="1">
                <a:solidFill>
                  <a:schemeClr val="tx1"/>
                </a:solidFill>
                <a:latin typeface="+mn-lt"/>
                <a:ea typeface="+mn-ea"/>
                <a:cs typeface="+mn-cs"/>
              </a:rPr>
              <a:t>modelling</a:t>
            </a:r>
            <a:r>
              <a:rPr lang="en-US" sz="1200" kern="1200" dirty="0">
                <a:solidFill>
                  <a:schemeClr val="tx1"/>
                </a:solidFill>
                <a:latin typeface="+mn-lt"/>
                <a:ea typeface="+mn-ea"/>
                <a:cs typeface="+mn-cs"/>
              </a:rPr>
              <a:t> equality in your capacity as a health-care provider. </a:t>
            </a:r>
          </a:p>
        </p:txBody>
      </p:sp>
      <p:sp>
        <p:nvSpPr>
          <p:cNvPr id="4" name="Slide Number Placeholder 3"/>
          <p:cNvSpPr>
            <a:spLocks noGrp="1"/>
          </p:cNvSpPr>
          <p:nvPr>
            <p:ph type="sldNum" sz="quarter" idx="10"/>
          </p:nvPr>
        </p:nvSpPr>
        <p:spPr/>
        <p:txBody>
          <a:bodyPr/>
          <a:lstStyle/>
          <a:p>
            <a:fld id="{B5CD8450-5381-4F25-9B1F-09268F57083E}" type="slidenum">
              <a:rPr lang="en-GB" smtClean="0"/>
              <a:pPr/>
              <a:t>6</a:t>
            </a:fld>
            <a:endParaRPr lang="en-GB"/>
          </a:p>
        </p:txBody>
      </p:sp>
    </p:spTree>
    <p:extLst>
      <p:ext uri="{BB962C8B-B14F-4D97-AF65-F5344CB8AC3E}">
        <p14:creationId xmlns:p14="http://schemas.microsoft.com/office/powerpoint/2010/main" val="235344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Confidentiality </a:t>
            </a:r>
            <a:r>
              <a:rPr lang="en-US" dirty="0"/>
              <a:t>entails:</a:t>
            </a:r>
          </a:p>
          <a:p>
            <a:pPr marL="171450" lvl="0" indent="-171450">
              <a:buFont typeface="Arial" panose="020B0604020202020204" pitchFamily="34" charset="0"/>
              <a:buChar char="•"/>
            </a:pPr>
            <a:r>
              <a:rPr lang="en-US"/>
              <a:t>Maintaining </a:t>
            </a:r>
            <a:r>
              <a:rPr lang="en-US" dirty="0"/>
              <a:t>health </a:t>
            </a:r>
            <a:r>
              <a:rPr lang="en-US" b="1" dirty="0"/>
              <a:t>information and documents </a:t>
            </a:r>
            <a:r>
              <a:rPr lang="en-US" dirty="0"/>
              <a:t>confidential. This includes confidentiality from family members.</a:t>
            </a:r>
          </a:p>
          <a:p>
            <a:pPr marL="457200" lvl="1" indent="0">
              <a:buFont typeface="Calibri" pitchFamily="34" charset="0"/>
              <a:buNone/>
            </a:pPr>
            <a:r>
              <a:rPr lang="en-US" dirty="0"/>
              <a:t>Exception: situations of mandatory reporting – for example, for minors (in which case this needs to be explained to the woman)</a:t>
            </a:r>
          </a:p>
          <a:p>
            <a:pPr marL="171450" lvl="0" indent="-171450">
              <a:buFont typeface="Arial" panose="020B0604020202020204" pitchFamily="34" charset="0"/>
              <a:buChar char="•"/>
            </a:pPr>
            <a:r>
              <a:rPr lang="en-US" dirty="0"/>
              <a:t>Obtaining the survivor’s </a:t>
            </a:r>
            <a:r>
              <a:rPr lang="en-US" b="1" dirty="0"/>
              <a:t>permission to share </a:t>
            </a:r>
            <a:r>
              <a:rPr lang="en-US" dirty="0"/>
              <a:t>information with those in the health-care</a:t>
            </a:r>
            <a:r>
              <a:rPr lang="en-US" baseline="0" dirty="0"/>
              <a:t> system </a:t>
            </a:r>
            <a:r>
              <a:rPr lang="en-US" dirty="0"/>
              <a:t>who need to know</a:t>
            </a:r>
          </a:p>
          <a:p>
            <a:pPr marL="171450" lvl="0" indent="-171450">
              <a:buFont typeface="Arial" panose="020B0604020202020204" pitchFamily="34" charset="0"/>
              <a:buChar char="•"/>
            </a:pPr>
            <a:r>
              <a:rPr lang="en-US" dirty="0"/>
              <a:t>Safely and securely </a:t>
            </a:r>
            <a:r>
              <a:rPr lang="en-US" b="1" dirty="0"/>
              <a:t>storing records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Ensuring that all written information is </a:t>
            </a:r>
            <a:r>
              <a:rPr lang="en-US" sz="1200" b="1" kern="1200" dirty="0">
                <a:solidFill>
                  <a:schemeClr val="tx1"/>
                </a:solidFill>
                <a:effectLst/>
                <a:latin typeface="+mn-lt"/>
                <a:ea typeface="+mn-ea"/>
                <a:cs typeface="+mn-cs"/>
              </a:rPr>
              <a:t>anonymized</a:t>
            </a:r>
            <a:r>
              <a:rPr lang="en-US" sz="1200" kern="1200" dirty="0">
                <a:solidFill>
                  <a:schemeClr val="tx1"/>
                </a:solidFill>
                <a:effectLst/>
                <a:latin typeface="+mn-lt"/>
                <a:ea typeface="+mn-ea"/>
                <a:cs typeface="+mn-cs"/>
              </a:rPr>
              <a:t>  when shared and kept with </a:t>
            </a:r>
            <a:r>
              <a:rPr lang="en-US" sz="1200" b="1" kern="1200" dirty="0">
                <a:solidFill>
                  <a:schemeClr val="tx1"/>
                </a:solidFill>
                <a:effectLst/>
                <a:latin typeface="+mn-lt"/>
                <a:ea typeface="+mn-ea"/>
                <a:cs typeface="+mn-cs"/>
              </a:rPr>
              <a:t>access limited </a:t>
            </a:r>
            <a:r>
              <a:rPr lang="en-US" sz="1200" kern="1200" dirty="0">
                <a:solidFill>
                  <a:schemeClr val="tx1"/>
                </a:solidFill>
                <a:effectLst/>
                <a:latin typeface="+mn-lt"/>
                <a:ea typeface="+mn-ea"/>
                <a:cs typeface="+mn-cs"/>
              </a:rPr>
              <a:t>to those who need it.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GB" b="1" dirty="0"/>
              <a:t>Privacy</a:t>
            </a:r>
            <a:r>
              <a:rPr lang="en-GB" dirty="0"/>
              <a:t> entails: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Visual and auditory</a:t>
            </a:r>
            <a:r>
              <a:rPr lang="en-US" dirty="0"/>
              <a:t> privacy during consultation: Only those who need to be present are</a:t>
            </a:r>
            <a:r>
              <a:rPr lang="en-US" baseline="0" dirty="0"/>
              <a:t> </a:t>
            </a:r>
            <a:r>
              <a:rPr lang="en-US" dirty="0"/>
              <a:t>allowed.</a:t>
            </a:r>
          </a:p>
          <a:p>
            <a:pPr marL="171450" lvl="0" indent="-171450">
              <a:buFont typeface="Arial" panose="020B0604020202020204" pitchFamily="34" charset="0"/>
              <a:buChar char="•"/>
            </a:pPr>
            <a:r>
              <a:rPr lang="en-US" dirty="0"/>
              <a:t>Survivors should </a:t>
            </a:r>
            <a:r>
              <a:rPr lang="en-US" b="1" dirty="0"/>
              <a:t>not</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Calibri" pitchFamily="34" charset="0"/>
              <a:buChar char="–"/>
              <a:tabLst/>
              <a:defRPr/>
            </a:pPr>
            <a:r>
              <a:rPr lang="en-US" sz="1200" kern="1200">
                <a:solidFill>
                  <a:schemeClr val="tx1"/>
                </a:solidFill>
                <a:latin typeface="+mn-lt"/>
                <a:ea typeface="+mn-ea"/>
                <a:cs typeface="+mn-cs"/>
              </a:rPr>
              <a:t>ideally, have </a:t>
            </a:r>
            <a:r>
              <a:rPr lang="en-US" sz="1200" kern="1200" dirty="0">
                <a:solidFill>
                  <a:schemeClr val="tx1"/>
                </a:solidFill>
                <a:latin typeface="+mn-lt"/>
                <a:ea typeface="+mn-ea"/>
                <a:cs typeface="+mn-cs"/>
              </a:rPr>
              <a:t>to move from room to room to receive care</a:t>
            </a:r>
            <a:r>
              <a:rPr lang="en-US" sz="1200" kern="1200">
                <a:solidFill>
                  <a:schemeClr val="tx1"/>
                </a:solidFill>
                <a:latin typeface="+mn-lt"/>
                <a:ea typeface="+mn-ea"/>
                <a:cs typeface="+mn-cs"/>
              </a:rPr>
              <a:t>; m</a:t>
            </a:r>
            <a:r>
              <a:rPr lang="en-GB" sz="1200" kern="1200" dirty="0" err="1">
                <a:solidFill>
                  <a:schemeClr val="tx1"/>
                </a:solidFill>
                <a:latin typeface="+mn-lt"/>
                <a:ea typeface="+mn-ea"/>
                <a:cs typeface="+mn-cs"/>
              </a:rPr>
              <a:t>inimize</a:t>
            </a:r>
            <a:r>
              <a:rPr lang="en-GB" sz="1200" kern="1200" dirty="0">
                <a:solidFill>
                  <a:schemeClr val="tx1"/>
                </a:solidFill>
                <a:latin typeface="+mn-lt"/>
                <a:ea typeface="+mn-ea"/>
                <a:cs typeface="+mn-cs"/>
              </a:rPr>
              <a:t> the number of points of care</a:t>
            </a:r>
            <a:endParaRPr lang="en-US" sz="1200" kern="1200" dirty="0">
              <a:solidFill>
                <a:schemeClr val="tx1"/>
              </a:solidFill>
              <a:latin typeface="+mn-lt"/>
              <a:ea typeface="+mn-ea"/>
              <a:cs typeface="+mn-cs"/>
            </a:endParaRPr>
          </a:p>
          <a:p>
            <a:pPr marL="628650" lvl="1" indent="-171450" algn="l" defTabSz="914400" rtl="0" eaLnBrk="1" latinLnBrk="0" hangingPunct="1">
              <a:buFont typeface="Calibri" pitchFamily="34" charset="0"/>
              <a:buChar char="–"/>
            </a:pPr>
            <a:r>
              <a:rPr lang="en-US" sz="1200" kern="1200" dirty="0">
                <a:solidFill>
                  <a:schemeClr val="tx1"/>
                </a:solidFill>
                <a:latin typeface="+mn-lt"/>
                <a:ea typeface="+mn-ea"/>
                <a:cs typeface="+mn-cs"/>
              </a:rPr>
              <a:t>be made to repeat their story to multiple providers.</a:t>
            </a:r>
          </a:p>
          <a:p>
            <a:pPr marL="171450" lvl="0" indent="-171450">
              <a:buFont typeface="Arial" panose="020B0604020202020204" pitchFamily="34" charset="0"/>
              <a:buNone/>
            </a:pPr>
            <a:endParaRPr lang="en-US" dirty="0"/>
          </a:p>
          <a:p>
            <a:pPr marL="171450" lvl="0" indent="-171450">
              <a:buFont typeface="Arial" panose="020B0604020202020204" pitchFamily="34" charset="0"/>
              <a:buNone/>
            </a:pPr>
            <a:r>
              <a:rPr lang="en-US" dirty="0"/>
              <a:t>Breaches of privacy can put women further at risk, especially in cases of partner violence.</a:t>
            </a:r>
            <a:endParaRPr lang="en-GB" dirty="0"/>
          </a:p>
        </p:txBody>
      </p:sp>
      <p:sp>
        <p:nvSpPr>
          <p:cNvPr id="4" name="Slide Number Placeholder 3"/>
          <p:cNvSpPr>
            <a:spLocks noGrp="1"/>
          </p:cNvSpPr>
          <p:nvPr>
            <p:ph type="sldNum" sz="quarter" idx="10"/>
          </p:nvPr>
        </p:nvSpPr>
        <p:spPr/>
        <p:txBody>
          <a:bodyPr/>
          <a:lstStyle/>
          <a:p>
            <a:fld id="{B5CD8450-5381-4F25-9B1F-09268F57083E}" type="slidenum">
              <a:rPr lang="en-GB" smtClean="0"/>
              <a:pPr/>
              <a:t>7</a:t>
            </a:fld>
            <a:endParaRPr lang="en-GB"/>
          </a:p>
        </p:txBody>
      </p:sp>
    </p:spTree>
    <p:extLst>
      <p:ext uri="{BB962C8B-B14F-4D97-AF65-F5344CB8AC3E}">
        <p14:creationId xmlns:p14="http://schemas.microsoft.com/office/powerpoint/2010/main" val="180420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t>
            </a:r>
            <a:r>
              <a:rPr lang="en-GB" b="1" dirty="0"/>
              <a:t>sexual assault experienced by children or adolescents</a:t>
            </a:r>
            <a:r>
              <a:rPr lang="en-GB" dirty="0"/>
              <a:t>, there are additional guiding principles based on the best interests of the child. These require: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a:t> </a:t>
            </a:r>
            <a:r>
              <a:rPr lang="en-GB" b="1" dirty="0"/>
              <a:t>Empowering non-offending care-givers </a:t>
            </a:r>
            <a:r>
              <a:rPr lang="en-GB" dirty="0"/>
              <a:t>with information about the care of the child or adolescent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a:t>Create  a child friendly environment (e.g. toys, drawing pad and pencils)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Considering the evolving capacities </a:t>
            </a:r>
            <a:r>
              <a:rPr lang="en-GB" sz="1200" kern="1200" dirty="0">
                <a:solidFill>
                  <a:schemeClr val="tx1"/>
                </a:solidFill>
                <a:effectLst/>
                <a:latin typeface="+mn-lt"/>
                <a:ea typeface="+mn-ea"/>
                <a:cs typeface="+mn-cs"/>
              </a:rPr>
              <a:t>of the child:</a:t>
            </a:r>
          </a:p>
          <a:p>
            <a:pPr marL="171450" marR="0" lvl="0" indent="-171450" algn="l" defTabSz="914400" rtl="0" eaLnBrk="1" fontAlgn="auto" latinLnBrk="0" hangingPunct="1">
              <a:lnSpc>
                <a:spcPct val="100000"/>
              </a:lnSpc>
              <a:spcBef>
                <a:spcPts val="0"/>
              </a:spcBef>
              <a:spcAft>
                <a:spcPts val="0"/>
              </a:spcAft>
              <a:buClrTx/>
              <a:buSzTx/>
              <a:buFont typeface="Calibri" pitchFamily="34" charset="0"/>
              <a:buChar char="–"/>
              <a:tabLst/>
              <a:defRPr/>
            </a:pPr>
            <a:r>
              <a:rPr lang="en-GB" sz="1200" kern="1200" dirty="0">
                <a:solidFill>
                  <a:schemeClr val="tx1"/>
                </a:solidFill>
                <a:effectLst/>
                <a:latin typeface="+mn-lt"/>
                <a:ea typeface="+mn-ea"/>
                <a:cs typeface="+mn-cs"/>
              </a:rPr>
              <a:t>Give age-appropriate information that the child or adolescent can easily understand. Tailor </a:t>
            </a:r>
            <a:r>
              <a:rPr lang="en-US" sz="1200" kern="1200" dirty="0">
                <a:solidFill>
                  <a:schemeClr val="tx1"/>
                </a:solidFill>
                <a:effectLst/>
                <a:latin typeface="+mn-lt"/>
                <a:ea typeface="+mn-ea"/>
                <a:cs typeface="+mn-cs"/>
              </a:rPr>
              <a:t>its delivery to their needs (for example, in choice of words or language, use of visual aids).</a:t>
            </a:r>
          </a:p>
          <a:p>
            <a:pPr marL="171450" marR="0" lvl="0" indent="-171450" algn="l" defTabSz="914400" rtl="0" eaLnBrk="1" fontAlgn="auto" latinLnBrk="0" hangingPunct="1">
              <a:lnSpc>
                <a:spcPct val="100000"/>
              </a:lnSpc>
              <a:spcBef>
                <a:spcPts val="0"/>
              </a:spcBef>
              <a:spcAft>
                <a:spcPts val="0"/>
              </a:spcAft>
              <a:buClrTx/>
              <a:buSzTx/>
              <a:buFont typeface="Calibri" pitchFamily="34" charset="0"/>
              <a:buChar char="–"/>
              <a:tabLst/>
              <a:defRPr/>
            </a:pPr>
            <a:r>
              <a:rPr lang="en-GB" dirty="0"/>
              <a:t>Seek informed consent as well as assent during consultation and examination as appropriate.</a:t>
            </a:r>
          </a:p>
          <a:p>
            <a:pPr marL="171450" marR="0" lvl="0" indent="-171450" algn="l" defTabSz="914400" rtl="0" eaLnBrk="1" fontAlgn="auto" latinLnBrk="0" hangingPunct="1">
              <a:lnSpc>
                <a:spcPct val="100000"/>
              </a:lnSpc>
              <a:spcBef>
                <a:spcPts val="0"/>
              </a:spcBef>
              <a:spcAft>
                <a:spcPts val="0"/>
              </a:spcAft>
              <a:buClrTx/>
              <a:buSzTx/>
              <a:buFont typeface="Calibri" pitchFamily="34" charset="0"/>
              <a:buChar char="–"/>
              <a:tabLst/>
              <a:defRPr/>
            </a:pPr>
            <a:r>
              <a:rPr lang="en-GB" sz="1200" kern="1200" dirty="0">
                <a:solidFill>
                  <a:schemeClr val="tx1"/>
                </a:solidFill>
                <a:effectLst/>
                <a:latin typeface="+mn-lt"/>
                <a:ea typeface="+mn-ea"/>
                <a:cs typeface="+mn-cs"/>
              </a:rPr>
              <a:t>Ask the child’s or adolescent’s opinions and take them into account, especially for decisions that affect their health</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Calibri" pitchFamily="34" charset="0"/>
              <a:buChar char="–"/>
              <a:tabLst/>
              <a:defRPr/>
            </a:pPr>
            <a:r>
              <a:rPr lang="en-US" sz="1200" kern="1200" dirty="0">
                <a:solidFill>
                  <a:schemeClr val="tx1"/>
                </a:solidFill>
                <a:effectLst/>
                <a:latin typeface="+mn-lt"/>
                <a:ea typeface="+mn-ea"/>
                <a:cs typeface="+mn-cs"/>
              </a:rPr>
              <a:t>Respect the child’s or adolescent’s wishes and autonomy. </a:t>
            </a:r>
            <a:endParaRPr lang="en-US" dirty="0"/>
          </a:p>
        </p:txBody>
      </p:sp>
      <p:sp>
        <p:nvSpPr>
          <p:cNvPr id="4" name="Slide Number Placeholder 3"/>
          <p:cNvSpPr>
            <a:spLocks noGrp="1"/>
          </p:cNvSpPr>
          <p:nvPr>
            <p:ph type="sldNum" sz="quarter" idx="10"/>
          </p:nvPr>
        </p:nvSpPr>
        <p:spPr/>
        <p:txBody>
          <a:bodyPr/>
          <a:lstStyle/>
          <a:p>
            <a:fld id="{DA33D606-34EA-4794-B9C1-A45B6569AE07}" type="slidenum">
              <a:rPr lang="en-GB" smtClean="0"/>
              <a:pPr/>
              <a:t>8</a:t>
            </a:fld>
            <a:endParaRPr lang="en-GB"/>
          </a:p>
        </p:txBody>
      </p:sp>
    </p:spTree>
    <p:extLst>
      <p:ext uri="{BB962C8B-B14F-4D97-AF65-F5344CB8AC3E}">
        <p14:creationId xmlns:p14="http://schemas.microsoft.com/office/powerpoint/2010/main" val="365102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rest of this session presents an overview of the clinical handbook. Later</a:t>
            </a:r>
            <a:r>
              <a:rPr lang="en-US" baseline="0" dirty="0"/>
              <a:t> sessions will cover this material in more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Ask the participants to turn to the appropriate pages of the clinical handbook as you review its various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6C9EBEB-0CBE-478D-9173-580607AF1F85}" type="slidenum">
              <a:rPr lang="en-GB" smtClean="0"/>
              <a:pPr/>
              <a:t>9</a:t>
            </a:fld>
            <a:endParaRPr lang="en-GB"/>
          </a:p>
        </p:txBody>
      </p:sp>
    </p:spTree>
    <p:extLst>
      <p:ext uri="{BB962C8B-B14F-4D97-AF65-F5344CB8AC3E}">
        <p14:creationId xmlns:p14="http://schemas.microsoft.com/office/powerpoint/2010/main" val="42574588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38629" y="1648326"/>
            <a:ext cx="4105671"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4838630" y="4149945"/>
            <a:ext cx="4105671" cy="1059729"/>
          </a:xfrm>
        </p:spPr>
        <p:txBody>
          <a:bodyPr>
            <a:normAutofit/>
          </a:bodyPr>
          <a:lstStyle>
            <a:lvl1pPr marL="0" indent="0" algn="ctr">
              <a:buNone/>
              <a:defRPr sz="32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dirty="0"/>
          </a:p>
        </p:txBody>
      </p:sp>
      <p:pic>
        <p:nvPicPr>
          <p:cNvPr id="13" name="Picture 12" descr="A close up of a logo&#10;&#10;Description automatically generated">
            <a:extLst>
              <a:ext uri="{FF2B5EF4-FFF2-40B4-BE49-F238E27FC236}">
                <a16:creationId xmlns:a16="http://schemas.microsoft.com/office/drawing/2014/main" id="{F86F2F73-BE13-094D-A8C5-BA0477C35207}"/>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brightnessContrast contrast="45000"/>
                    </a14:imgEffect>
                  </a14:imgLayer>
                </a14:imgProps>
              </a:ext>
            </a:extLst>
          </a:blip>
          <a:srcRect l="3672" t="3524" r="3615" b="13306"/>
          <a:stretch/>
        </p:blipFill>
        <p:spPr>
          <a:xfrm>
            <a:off x="78200" y="76966"/>
            <a:ext cx="4718389" cy="5982716"/>
          </a:xfrm>
          <a:prstGeom prst="rect">
            <a:avLst/>
          </a:prstGeom>
        </p:spPr>
      </p:pic>
      <p:sp>
        <p:nvSpPr>
          <p:cNvPr id="7" name="Footer Placeholder 4">
            <a:extLst>
              <a:ext uri="{FF2B5EF4-FFF2-40B4-BE49-F238E27FC236}">
                <a16:creationId xmlns:a16="http://schemas.microsoft.com/office/drawing/2014/main" id="{F03FB5EF-363A-B449-B577-F2832D447BD1}"/>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noProof="0"/>
              <a:t>Caring for women subjected to violence: A WHO curriculum for training health-care providers</a:t>
            </a:r>
            <a:br>
              <a:rPr lang="en-GB" noProof="0"/>
            </a:br>
            <a:r>
              <a:rPr lang="en-GB" noProof="0">
                <a:solidFill>
                  <a:srgbClr val="F57D22"/>
                </a:solidFill>
              </a:rPr>
              <a:t>Session 3: Principles of health response</a:t>
            </a:r>
          </a:p>
        </p:txBody>
      </p:sp>
    </p:spTree>
    <p:extLst>
      <p:ext uri="{BB962C8B-B14F-4D97-AF65-F5344CB8AC3E}">
        <p14:creationId xmlns:p14="http://schemas.microsoft.com/office/powerpoint/2010/main" val="30225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r>
              <a:rPr lang="de-DE"/>
              <a:t>Caring for women subjected to violence: A WHO curriculum for training health-care providers Session 3: Principles of health response</a:t>
            </a:r>
            <a:endParaRPr lang="de-DE" dirty="0"/>
          </a:p>
        </p:txBody>
      </p:sp>
      <p:sp>
        <p:nvSpPr>
          <p:cNvPr id="7" name="Slide Number Placeholder 6"/>
          <p:cNvSpPr>
            <a:spLocks noGrp="1"/>
          </p:cNvSpPr>
          <p:nvPr>
            <p:ph type="sldNum" sz="quarter" idx="12"/>
          </p:nvPr>
        </p:nvSpPr>
        <p:spPr/>
        <p:txBody>
          <a:bodyPr/>
          <a:lstStyle/>
          <a:p>
            <a:fld id="{2D8ED6E9-3817-564D-8B05-0796ED399B7D}" type="slidenum">
              <a:rPr lang="de-DE" smtClean="0"/>
              <a:t>‹#›</a:t>
            </a:fld>
            <a:endParaRPr lang="de-DE"/>
          </a:p>
        </p:txBody>
      </p:sp>
    </p:spTree>
    <p:extLst>
      <p:ext uri="{BB962C8B-B14F-4D97-AF65-F5344CB8AC3E}">
        <p14:creationId xmlns:p14="http://schemas.microsoft.com/office/powerpoint/2010/main" val="343054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de-DE"/>
              <a:t>Caring for women subjected to violence: A WHO curriculum for training health-care providers Session 3: Principles of health response</a:t>
            </a:r>
            <a:endParaRPr lang="de-DE"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a:p>
        </p:txBody>
      </p:sp>
    </p:spTree>
    <p:extLst>
      <p:ext uri="{BB962C8B-B14F-4D97-AF65-F5344CB8AC3E}">
        <p14:creationId xmlns:p14="http://schemas.microsoft.com/office/powerpoint/2010/main" val="7430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de-DE"/>
              <a:t>Caring for women subjected to violence: A WHO curriculum for training health-care providers Session 3: Principles of health response</a:t>
            </a:r>
            <a:endParaRPr lang="de-DE"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a:p>
        </p:txBody>
      </p:sp>
    </p:spTree>
    <p:extLst>
      <p:ext uri="{BB962C8B-B14F-4D97-AF65-F5344CB8AC3E}">
        <p14:creationId xmlns:p14="http://schemas.microsoft.com/office/powerpoint/2010/main" val="300530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a:p>
        </p:txBody>
      </p:sp>
      <p:sp>
        <p:nvSpPr>
          <p:cNvPr id="7" name="Footer Placeholder 4">
            <a:extLst>
              <a:ext uri="{FF2B5EF4-FFF2-40B4-BE49-F238E27FC236}">
                <a16:creationId xmlns:a16="http://schemas.microsoft.com/office/drawing/2014/main" id="{89DB3C9D-742D-9B43-AB15-04927A8637AF}"/>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noProof="0"/>
              <a:t>Caring for women subjected to violence: A WHO curriculum for training health-care providers</a:t>
            </a:r>
            <a:br>
              <a:rPr lang="en-GB" noProof="0"/>
            </a:br>
            <a:r>
              <a:rPr lang="en-GB" noProof="0">
                <a:solidFill>
                  <a:srgbClr val="F57D22"/>
                </a:solidFill>
              </a:rPr>
              <a:t>Session 3: Principles of health response</a:t>
            </a:r>
          </a:p>
        </p:txBody>
      </p:sp>
    </p:spTree>
    <p:extLst>
      <p:ext uri="{BB962C8B-B14F-4D97-AF65-F5344CB8AC3E}">
        <p14:creationId xmlns:p14="http://schemas.microsoft.com/office/powerpoint/2010/main" val="267468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a:p>
        </p:txBody>
      </p:sp>
      <p:sp>
        <p:nvSpPr>
          <p:cNvPr id="7" name="Footer Placeholder 4">
            <a:extLst>
              <a:ext uri="{FF2B5EF4-FFF2-40B4-BE49-F238E27FC236}">
                <a16:creationId xmlns:a16="http://schemas.microsoft.com/office/drawing/2014/main" id="{903A2DA0-D4EA-A148-A409-F650414656E8}"/>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noProof="0"/>
              <a:t>Caring for women subjected to violence: A WHO curriculum for training health-care providers</a:t>
            </a:r>
            <a:br>
              <a:rPr lang="en-GB" noProof="0"/>
            </a:br>
            <a:r>
              <a:rPr lang="en-GB" noProof="0">
                <a:solidFill>
                  <a:srgbClr val="F57D22"/>
                </a:solidFill>
              </a:rPr>
              <a:t>Session 3: Principles of health response</a:t>
            </a:r>
          </a:p>
        </p:txBody>
      </p:sp>
    </p:spTree>
    <p:extLst>
      <p:ext uri="{BB962C8B-B14F-4D97-AF65-F5344CB8AC3E}">
        <p14:creationId xmlns:p14="http://schemas.microsoft.com/office/powerpoint/2010/main" val="274216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ctr">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a:xfrm>
            <a:off x="8135007" y="6356351"/>
            <a:ext cx="380342" cy="365125"/>
          </a:xfrm>
        </p:spPr>
        <p:txBody>
          <a:bodyPr/>
          <a:lstStyle/>
          <a:p>
            <a:fld id="{2D8ED6E9-3817-564D-8B05-0796ED399B7D}" type="slidenum">
              <a:rPr lang="de-DE" smtClean="0"/>
              <a:t>‹#›</a:t>
            </a:fld>
            <a:endParaRPr lang="de-DE"/>
          </a:p>
        </p:txBody>
      </p:sp>
      <p:sp>
        <p:nvSpPr>
          <p:cNvPr id="7" name="Footer Placeholder 4">
            <a:extLst>
              <a:ext uri="{FF2B5EF4-FFF2-40B4-BE49-F238E27FC236}">
                <a16:creationId xmlns:a16="http://schemas.microsoft.com/office/drawing/2014/main" id="{A2B940F7-E2AB-9E4E-8BA2-30C4C1685957}"/>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noProof="0"/>
              <a:t>Caring for women subjected to violence: A WHO curriculum for training health-care providers</a:t>
            </a:r>
            <a:br>
              <a:rPr lang="en-GB" noProof="0"/>
            </a:br>
            <a:r>
              <a:rPr lang="en-GB" noProof="0">
                <a:solidFill>
                  <a:srgbClr val="F57D22"/>
                </a:solidFill>
              </a:rPr>
              <a:t>Session 3: Principles of health response</a:t>
            </a:r>
          </a:p>
        </p:txBody>
      </p:sp>
    </p:spTree>
    <p:extLst>
      <p:ext uri="{BB962C8B-B14F-4D97-AF65-F5344CB8AC3E}">
        <p14:creationId xmlns:p14="http://schemas.microsoft.com/office/powerpoint/2010/main" val="20926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p:cNvSpPr>
            <a:spLocks noGrp="1"/>
          </p:cNvSpPr>
          <p:nvPr>
            <p:ph type="sldNum" sz="quarter" idx="12"/>
          </p:nvPr>
        </p:nvSpPr>
        <p:spPr/>
        <p:txBody>
          <a:bodyPr/>
          <a:lstStyle/>
          <a:p>
            <a:fld id="{2D8ED6E9-3817-564D-8B05-0796ED399B7D}" type="slidenum">
              <a:rPr lang="de-DE" smtClean="0"/>
              <a:t>‹#›</a:t>
            </a:fld>
            <a:endParaRPr lang="de-DE"/>
          </a:p>
        </p:txBody>
      </p:sp>
      <p:sp>
        <p:nvSpPr>
          <p:cNvPr id="10" name="Footer Placeholder 4">
            <a:extLst>
              <a:ext uri="{FF2B5EF4-FFF2-40B4-BE49-F238E27FC236}">
                <a16:creationId xmlns:a16="http://schemas.microsoft.com/office/drawing/2014/main" id="{39F17455-6AB2-8C43-BE86-F03AEF133045}"/>
              </a:ext>
            </a:extLst>
          </p:cNvPr>
          <p:cNvSpPr>
            <a:spLocks noGrp="1"/>
          </p:cNvSpPr>
          <p:nvPr>
            <p:ph type="ftr" sz="quarter" idx="1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noProof="0"/>
              <a:t>Caring for women subjected to violence: A WHO curriculum for training health-care providers</a:t>
            </a:r>
            <a:br>
              <a:rPr lang="en-GB" noProof="0"/>
            </a:br>
            <a:r>
              <a:rPr lang="en-GB" noProof="0">
                <a:solidFill>
                  <a:srgbClr val="F57D22"/>
                </a:solidFill>
              </a:rPr>
              <a:t>Session 3: Principles of health response</a:t>
            </a:r>
          </a:p>
        </p:txBody>
      </p:sp>
    </p:spTree>
    <p:extLst>
      <p:ext uri="{BB962C8B-B14F-4D97-AF65-F5344CB8AC3E}">
        <p14:creationId xmlns:p14="http://schemas.microsoft.com/office/powerpoint/2010/main" val="221593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Slide Number Placeholder 4"/>
          <p:cNvSpPr>
            <a:spLocks noGrp="1"/>
          </p:cNvSpPr>
          <p:nvPr>
            <p:ph type="sldNum" sz="quarter" idx="12"/>
          </p:nvPr>
        </p:nvSpPr>
        <p:spPr/>
        <p:txBody>
          <a:bodyPr/>
          <a:lstStyle/>
          <a:p>
            <a:fld id="{2D8ED6E9-3817-564D-8B05-0796ED399B7D}" type="slidenum">
              <a:rPr lang="de-DE" smtClean="0"/>
              <a:t>‹#›</a:t>
            </a:fld>
            <a:endParaRPr lang="de-DE"/>
          </a:p>
        </p:txBody>
      </p:sp>
      <p:sp>
        <p:nvSpPr>
          <p:cNvPr id="6" name="Footer Placeholder 4">
            <a:extLst>
              <a:ext uri="{FF2B5EF4-FFF2-40B4-BE49-F238E27FC236}">
                <a16:creationId xmlns:a16="http://schemas.microsoft.com/office/drawing/2014/main" id="{7DFD5A4D-D95F-2545-B209-BA2915CC2890}"/>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noProof="0"/>
              <a:t>Caring for women subjected to violence: A WHO curriculum for training health-care providers</a:t>
            </a:r>
            <a:br>
              <a:rPr lang="en-GB" noProof="0"/>
            </a:br>
            <a:r>
              <a:rPr lang="en-GB" noProof="0">
                <a:solidFill>
                  <a:srgbClr val="F57D22"/>
                </a:solidFill>
              </a:rPr>
              <a:t>Session 3: Principles of health response</a:t>
            </a:r>
          </a:p>
        </p:txBody>
      </p:sp>
    </p:spTree>
    <p:extLst>
      <p:ext uri="{BB962C8B-B14F-4D97-AF65-F5344CB8AC3E}">
        <p14:creationId xmlns:p14="http://schemas.microsoft.com/office/powerpoint/2010/main" val="324010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Slide Number Placeholder 4"/>
          <p:cNvSpPr>
            <a:spLocks noGrp="1"/>
          </p:cNvSpPr>
          <p:nvPr>
            <p:ph type="sldNum" sz="quarter" idx="12"/>
          </p:nvPr>
        </p:nvSpPr>
        <p:spPr/>
        <p:txBody>
          <a:bodyPr/>
          <a:lstStyle/>
          <a:p>
            <a:fld id="{2D8ED6E9-3817-564D-8B05-0796ED399B7D}" type="slidenum">
              <a:rPr lang="de-DE" smtClean="0"/>
              <a:t>‹#›</a:t>
            </a:fld>
            <a:endParaRPr lang="de-DE"/>
          </a:p>
        </p:txBody>
      </p:sp>
      <p:sp>
        <p:nvSpPr>
          <p:cNvPr id="8" name="Content Placeholder 7">
            <a:extLst>
              <a:ext uri="{FF2B5EF4-FFF2-40B4-BE49-F238E27FC236}">
                <a16:creationId xmlns:a16="http://schemas.microsoft.com/office/drawing/2014/main" id="{5B49BB81-0B10-E748-A5ED-5CADE043B0AD}"/>
              </a:ext>
            </a:extLst>
          </p:cNvPr>
          <p:cNvSpPr>
            <a:spLocks noGrp="1"/>
          </p:cNvSpPr>
          <p:nvPr>
            <p:ph sz="quarter" idx="13"/>
          </p:nvPr>
        </p:nvSpPr>
        <p:spPr>
          <a:xfrm>
            <a:off x="628650" y="1933575"/>
            <a:ext cx="7886700" cy="3983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6" name="Footer Placeholder 4">
            <a:extLst>
              <a:ext uri="{FF2B5EF4-FFF2-40B4-BE49-F238E27FC236}">
                <a16:creationId xmlns:a16="http://schemas.microsoft.com/office/drawing/2014/main" id="{D8E04188-C56B-F04A-8F0D-2887893B97FB}"/>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noProof="0"/>
              <a:t>Caring for women subjected to violence: A WHO curriculum for training health-care providers</a:t>
            </a:r>
            <a:br>
              <a:rPr lang="en-GB" noProof="0"/>
            </a:br>
            <a:r>
              <a:rPr lang="en-GB" noProof="0">
                <a:solidFill>
                  <a:srgbClr val="F57D22"/>
                </a:solidFill>
              </a:rPr>
              <a:t>Session 3: Principles of health response</a:t>
            </a:r>
          </a:p>
        </p:txBody>
      </p:sp>
    </p:spTree>
    <p:extLst>
      <p:ext uri="{BB962C8B-B14F-4D97-AF65-F5344CB8AC3E}">
        <p14:creationId xmlns:p14="http://schemas.microsoft.com/office/powerpoint/2010/main" val="227219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8ED6E9-3817-564D-8B05-0796ED399B7D}" type="slidenum">
              <a:rPr lang="de-DE" smtClean="0"/>
              <a:t>‹#›</a:t>
            </a:fld>
            <a:endParaRPr lang="de-DE"/>
          </a:p>
        </p:txBody>
      </p:sp>
      <p:sp>
        <p:nvSpPr>
          <p:cNvPr id="5" name="Footer Placeholder 4">
            <a:extLst>
              <a:ext uri="{FF2B5EF4-FFF2-40B4-BE49-F238E27FC236}">
                <a16:creationId xmlns:a16="http://schemas.microsoft.com/office/drawing/2014/main" id="{E5BF43D1-079F-7D42-939F-DE5EF93A71EC}"/>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noProof="0"/>
              <a:t>Caring for women subjected to violence: A WHO curriculum for training health-care providers</a:t>
            </a:r>
            <a:br>
              <a:rPr lang="en-GB" noProof="0"/>
            </a:br>
            <a:r>
              <a:rPr lang="en-GB" noProof="0">
                <a:solidFill>
                  <a:srgbClr val="F57D22"/>
                </a:solidFill>
              </a:rPr>
              <a:t>Session 3: Principles of health response</a:t>
            </a:r>
          </a:p>
        </p:txBody>
      </p:sp>
    </p:spTree>
    <p:extLst>
      <p:ext uri="{BB962C8B-B14F-4D97-AF65-F5344CB8AC3E}">
        <p14:creationId xmlns:p14="http://schemas.microsoft.com/office/powerpoint/2010/main" val="31718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2D8ED6E9-3817-564D-8B05-0796ED399B7D}" type="slidenum">
              <a:rPr lang="de-DE" smtClean="0"/>
              <a:t>‹#›</a:t>
            </a:fld>
            <a:endParaRPr lang="de-DE"/>
          </a:p>
        </p:txBody>
      </p:sp>
      <p:sp>
        <p:nvSpPr>
          <p:cNvPr id="8" name="Footer Placeholder 4">
            <a:extLst>
              <a:ext uri="{FF2B5EF4-FFF2-40B4-BE49-F238E27FC236}">
                <a16:creationId xmlns:a16="http://schemas.microsoft.com/office/drawing/2014/main" id="{B6D115BC-01D7-8743-9D33-C808BB27B93F}"/>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noProof="0"/>
              <a:t>Caring for women subjected to violence: A WHO curriculum for training health-care providers</a:t>
            </a:r>
            <a:br>
              <a:rPr lang="en-GB" noProof="0"/>
            </a:br>
            <a:r>
              <a:rPr lang="en-GB" noProof="0">
                <a:solidFill>
                  <a:srgbClr val="F57D22"/>
                </a:solidFill>
              </a:rPr>
              <a:t>Session 3: Principles of health response</a:t>
            </a:r>
          </a:p>
        </p:txBody>
      </p:sp>
    </p:spTree>
    <p:extLst>
      <p:ext uri="{BB962C8B-B14F-4D97-AF65-F5344CB8AC3E}">
        <p14:creationId xmlns:p14="http://schemas.microsoft.com/office/powerpoint/2010/main" val="97201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noProof="0"/>
              <a:t>Caring for women subjected to violence: A WHO curriculum for training health-care providers</a:t>
            </a:r>
            <a:br>
              <a:rPr lang="en-GB" noProof="0"/>
            </a:br>
            <a:r>
              <a:rPr lang="en-GB" noProof="0">
                <a:solidFill>
                  <a:srgbClr val="F57D22"/>
                </a:solidFill>
              </a:rPr>
              <a:t>Session 3: Principles of health response</a:t>
            </a:r>
          </a:p>
        </p:txBody>
      </p:sp>
      <p:sp>
        <p:nvSpPr>
          <p:cNvPr id="6" name="Slide Number Placeholder 5"/>
          <p:cNvSpPr>
            <a:spLocks noGrp="1"/>
          </p:cNvSpPr>
          <p:nvPr>
            <p:ph type="sldNum" sz="quarter" idx="4"/>
          </p:nvPr>
        </p:nvSpPr>
        <p:spPr>
          <a:xfrm>
            <a:off x="8020382" y="6356351"/>
            <a:ext cx="494967" cy="365125"/>
          </a:xfrm>
          <a:prstGeom prst="rect">
            <a:avLst/>
          </a:prstGeom>
        </p:spPr>
        <p:txBody>
          <a:bodyPr vert="horz" lIns="91440" tIns="45720" rIns="91440" bIns="45720" rtlCol="0" anchor="ctr"/>
          <a:lstStyle>
            <a:lvl1pPr algn="r">
              <a:defRPr sz="1200">
                <a:solidFill>
                  <a:srgbClr val="0366B3"/>
                </a:solidFill>
              </a:defRPr>
            </a:lvl1pPr>
          </a:lstStyle>
          <a:p>
            <a:fld id="{2D8ED6E9-3817-564D-8B05-0796ED399B7D}" type="slidenum">
              <a:rPr lang="en-GB" noProof="0" smtClean="0"/>
              <a:pPr/>
              <a:t>‹#›</a:t>
            </a:fld>
            <a:endParaRPr lang="en-GB" noProof="0"/>
          </a:p>
        </p:txBody>
      </p:sp>
      <p:pic>
        <p:nvPicPr>
          <p:cNvPr id="9" name="Picture 8" descr="WHO logo">
            <a:extLst>
              <a:ext uri="{FF2B5EF4-FFF2-40B4-BE49-F238E27FC236}">
                <a16:creationId xmlns:a16="http://schemas.microsoft.com/office/drawing/2014/main" id="{BE5876D6-5FF0-6D46-94F0-320F159EFBC2}"/>
              </a:ext>
              <a:ext uri="{C183D7F6-B498-43B3-948B-1728B52AA6E4}">
                <adec:decorative xmlns:adec="http://schemas.microsoft.com/office/drawing/2017/decorative" val="0"/>
              </a:ext>
            </a:extLst>
          </p:cNvPr>
          <p:cNvPicPr/>
          <p:nvPr userDrawn="1"/>
        </p:nvPicPr>
        <p:blipFill>
          <a:blip r:embed="rId15"/>
          <a:stretch>
            <a:fillRect/>
          </a:stretch>
        </p:blipFill>
        <p:spPr>
          <a:xfrm>
            <a:off x="628649" y="6132671"/>
            <a:ext cx="619125" cy="633095"/>
          </a:xfrm>
          <a:prstGeom prst="rect">
            <a:avLst/>
          </a:prstGeom>
        </p:spPr>
      </p:pic>
    </p:spTree>
    <p:extLst>
      <p:ext uri="{BB962C8B-B14F-4D97-AF65-F5344CB8AC3E}">
        <p14:creationId xmlns:p14="http://schemas.microsoft.com/office/powerpoint/2010/main" val="307809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5" r:id="rId5"/>
    <p:sldLayoutId id="2147483666" r:id="rId6"/>
    <p:sldLayoutId id="2147483673" r:id="rId7"/>
    <p:sldLayoutId id="2147483667" r:id="rId8"/>
    <p:sldLayoutId id="2147483668" r:id="rId9"/>
    <p:sldLayoutId id="2147483669" r:id="rId10"/>
    <p:sldLayoutId id="2147483670" r:id="rId11"/>
    <p:sldLayoutId id="2147483671" r:id="rId12"/>
  </p:sldLayoutIdLst>
  <p:hf hdr="0" dt="0"/>
  <p:txStyles>
    <p:titleStyle>
      <a:lvl1pPr algn="ctr" defTabSz="914400" rtl="0" eaLnBrk="1" latinLnBrk="0" hangingPunct="1">
        <a:lnSpc>
          <a:spcPct val="90000"/>
        </a:lnSpc>
        <a:spcBef>
          <a:spcPct val="0"/>
        </a:spcBef>
        <a:buNone/>
        <a:defRPr sz="4400" b="1" kern="1200">
          <a:solidFill>
            <a:srgbClr val="0366B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FEF58B-4070-EF41-ADAA-07A32AC7AC34}"/>
              </a:ext>
            </a:extLst>
          </p:cNvPr>
          <p:cNvSpPr>
            <a:spLocks noGrp="1"/>
          </p:cNvSpPr>
          <p:nvPr>
            <p:ph type="ctrTitle"/>
          </p:nvPr>
        </p:nvSpPr>
        <p:spPr>
          <a:xfrm>
            <a:off x="4825183" y="270994"/>
            <a:ext cx="4105671" cy="924753"/>
          </a:xfrm>
        </p:spPr>
        <p:txBody>
          <a:bodyPr/>
          <a:lstStyle/>
          <a:p>
            <a:r>
              <a:rPr lang="en-GB" dirty="0"/>
              <a:t>Session 3</a:t>
            </a:r>
          </a:p>
        </p:txBody>
      </p:sp>
      <p:sp>
        <p:nvSpPr>
          <p:cNvPr id="5" name="Subtitle 4">
            <a:extLst>
              <a:ext uri="{FF2B5EF4-FFF2-40B4-BE49-F238E27FC236}">
                <a16:creationId xmlns:a16="http://schemas.microsoft.com/office/drawing/2014/main" id="{43EBA775-5FD7-3640-9862-9819F94C06B4}"/>
              </a:ext>
            </a:extLst>
          </p:cNvPr>
          <p:cNvSpPr>
            <a:spLocks noGrp="1"/>
          </p:cNvSpPr>
          <p:nvPr>
            <p:ph type="subTitle" idx="1"/>
          </p:nvPr>
        </p:nvSpPr>
        <p:spPr>
          <a:xfrm>
            <a:off x="4825183" y="1093713"/>
            <a:ext cx="4105671" cy="2335287"/>
          </a:xfrm>
        </p:spPr>
        <p:txBody>
          <a:bodyPr>
            <a:normAutofit fontScale="92500" lnSpcReduction="10000"/>
          </a:bodyPr>
          <a:lstStyle/>
          <a:p>
            <a:r>
              <a:rPr lang="en-GB" sz="3800" dirty="0"/>
              <a:t>Guiding principles and overview of the health response to violence against women</a:t>
            </a:r>
          </a:p>
        </p:txBody>
      </p:sp>
      <p:sp>
        <p:nvSpPr>
          <p:cNvPr id="11" name="Footer Placeholder 4">
            <a:extLst>
              <a:ext uri="{FF2B5EF4-FFF2-40B4-BE49-F238E27FC236}">
                <a16:creationId xmlns:a16="http://schemas.microsoft.com/office/drawing/2014/main" id="{6C7B9A45-DE49-F141-B3BC-05EC9EC46E07}"/>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
        <p:nvSpPr>
          <p:cNvPr id="12" name="Slide Number Placeholder 4">
            <a:extLst>
              <a:ext uri="{FF2B5EF4-FFF2-40B4-BE49-F238E27FC236}">
                <a16:creationId xmlns:a16="http://schemas.microsoft.com/office/drawing/2014/main" id="{1F538554-AC76-4242-9770-1CC9DDAB31BA}"/>
              </a:ext>
            </a:extLst>
          </p:cNvPr>
          <p:cNvSpPr>
            <a:spLocks noGrp="1"/>
          </p:cNvSpPr>
          <p:nvPr>
            <p:ph type="sldNum" sz="quarter" idx="12"/>
          </p:nvPr>
        </p:nvSpPr>
        <p:spPr>
          <a:xfrm>
            <a:off x="8020382" y="6356351"/>
            <a:ext cx="494967" cy="365125"/>
          </a:xfrm>
        </p:spPr>
        <p:txBody>
          <a:bodyPr/>
          <a:lstStyle/>
          <a:p>
            <a:fld id="{2D8ED6E9-3817-564D-8B05-0796ED399B7D}" type="slidenum">
              <a:rPr lang="en-GB" smtClean="0"/>
              <a:t>1</a:t>
            </a:fld>
            <a:endParaRPr lang="en-GB" dirty="0"/>
          </a:p>
        </p:txBody>
      </p:sp>
      <p:pic>
        <p:nvPicPr>
          <p:cNvPr id="6" name="Picture 2">
            <a:extLst>
              <a:ext uri="{FF2B5EF4-FFF2-40B4-BE49-F238E27FC236}">
                <a16:creationId xmlns:a16="http://schemas.microsoft.com/office/drawing/2014/main" id="{AB329E25-F812-E944-BB25-93A64DAABB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0261" y="3391753"/>
            <a:ext cx="1975513" cy="279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2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10709"/>
          </a:xfrm>
        </p:spPr>
        <p:txBody>
          <a:bodyPr>
            <a:normAutofit/>
          </a:bodyPr>
          <a:lstStyle/>
          <a:p>
            <a:r>
              <a:rPr lang="en-GB" b="1" dirty="0">
                <a:solidFill>
                  <a:schemeClr val="accent2"/>
                </a:solidFill>
              </a:rPr>
              <a:t>Contents of clinical handbook</a:t>
            </a:r>
          </a:p>
        </p:txBody>
      </p:sp>
      <p:sp>
        <p:nvSpPr>
          <p:cNvPr id="4" name="Slide Number Placeholder 3"/>
          <p:cNvSpPr>
            <a:spLocks noGrp="1"/>
          </p:cNvSpPr>
          <p:nvPr>
            <p:ph type="sldNum" sz="quarter" idx="12"/>
          </p:nvPr>
        </p:nvSpPr>
        <p:spPr/>
        <p:txBody>
          <a:bodyPr/>
          <a:lstStyle/>
          <a:p>
            <a:fld id="{8D72BB41-3BEF-4C4A-9441-05BFB7371778}" type="slidenum">
              <a:rPr lang="en-GB" smtClean="0"/>
              <a:pPr/>
              <a:t>10</a:t>
            </a:fld>
            <a:endParaRPr lang="en-GB"/>
          </a:p>
        </p:txBody>
      </p:sp>
      <p:graphicFrame>
        <p:nvGraphicFramePr>
          <p:cNvPr id="5" name="Diagram 4">
            <a:extLst>
              <a:ext uri="{FF2B5EF4-FFF2-40B4-BE49-F238E27FC236}">
                <a16:creationId xmlns:a16="http://schemas.microsoft.com/office/drawing/2014/main" id="{1837B03F-127C-8F44-9FF9-650C83F27490}"/>
              </a:ext>
            </a:extLst>
          </p:cNvPr>
          <p:cNvGraphicFramePr/>
          <p:nvPr>
            <p:extLst>
              <p:ext uri="{D42A27DB-BD31-4B8C-83A1-F6EECF244321}">
                <p14:modId xmlns:p14="http://schemas.microsoft.com/office/powerpoint/2010/main" val="644020279"/>
              </p:ext>
            </p:extLst>
          </p:nvPr>
        </p:nvGraphicFramePr>
        <p:xfrm>
          <a:off x="771530" y="1169581"/>
          <a:ext cx="7600937" cy="4963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4">
            <a:extLst>
              <a:ext uri="{FF2B5EF4-FFF2-40B4-BE49-F238E27FC236}">
                <a16:creationId xmlns:a16="http://schemas.microsoft.com/office/drawing/2014/main" id="{27FAC51F-8B31-BA49-977A-71232A7CB9E9}"/>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88130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3D35C0-F08C-0044-87AC-FF26E378515F}"/>
              </a:ext>
            </a:extLst>
          </p:cNvPr>
          <p:cNvSpPr>
            <a:spLocks noGrp="1"/>
          </p:cNvSpPr>
          <p:nvPr>
            <p:ph type="title"/>
          </p:nvPr>
        </p:nvSpPr>
        <p:spPr>
          <a:xfrm>
            <a:off x="628649" y="1766814"/>
            <a:ext cx="7886700" cy="3324372"/>
          </a:xfrm>
        </p:spPr>
        <p:txBody>
          <a:bodyPr>
            <a:normAutofit fontScale="90000"/>
          </a:bodyPr>
          <a:lstStyle/>
          <a:p>
            <a:r>
              <a:rPr lang="en-GB"/>
              <a:t>Clinical handbook part 1</a:t>
            </a:r>
            <a:br>
              <a:rPr lang="en-GB"/>
            </a:br>
            <a:r>
              <a:rPr lang="en-GB" sz="6000"/>
              <a:t>Identifying women </a:t>
            </a:r>
            <a:br>
              <a:rPr lang="en-GB" sz="6000"/>
            </a:br>
            <a:r>
              <a:rPr lang="en-GB" sz="6000"/>
              <a:t>subjected to violence</a:t>
            </a:r>
            <a:br>
              <a:rPr lang="en-GB"/>
            </a:br>
            <a:br>
              <a:rPr lang="en-GB"/>
            </a:br>
            <a:r>
              <a:rPr lang="en-GB"/>
              <a:t>Pages 7–12</a:t>
            </a:r>
          </a:p>
        </p:txBody>
      </p:sp>
      <p:sp>
        <p:nvSpPr>
          <p:cNvPr id="3" name="Slide Number Placeholder 2"/>
          <p:cNvSpPr>
            <a:spLocks noGrp="1"/>
          </p:cNvSpPr>
          <p:nvPr>
            <p:ph type="sldNum" sz="quarter" idx="12"/>
          </p:nvPr>
        </p:nvSpPr>
        <p:spPr/>
        <p:txBody>
          <a:bodyPr/>
          <a:lstStyle/>
          <a:p>
            <a:fld id="{8D72BB41-3BEF-4C4A-9441-05BFB7371778}" type="slidenum">
              <a:rPr lang="en-GB" smtClean="0"/>
              <a:pPr/>
              <a:t>11</a:t>
            </a:fld>
            <a:endParaRPr lang="en-GB"/>
          </a:p>
        </p:txBody>
      </p:sp>
      <p:sp>
        <p:nvSpPr>
          <p:cNvPr id="5" name="Footer Placeholder 4">
            <a:extLst>
              <a:ext uri="{FF2B5EF4-FFF2-40B4-BE49-F238E27FC236}">
                <a16:creationId xmlns:a16="http://schemas.microsoft.com/office/drawing/2014/main" id="{ADF2EFAA-7CE7-934C-8500-598228727F86}"/>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249409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42DD94-81C8-6B4E-9466-BF84D0878614}"/>
              </a:ext>
            </a:extLst>
          </p:cNvPr>
          <p:cNvSpPr>
            <a:spLocks noGrp="1"/>
          </p:cNvSpPr>
          <p:nvPr>
            <p:ph type="title"/>
          </p:nvPr>
        </p:nvSpPr>
        <p:spPr/>
        <p:txBody>
          <a:bodyPr>
            <a:normAutofit/>
          </a:bodyPr>
          <a:lstStyle/>
          <a:p>
            <a:r>
              <a:rPr lang="en-GB"/>
              <a:t>Possible entry points</a:t>
            </a:r>
            <a:br>
              <a:rPr lang="en-GB"/>
            </a:br>
            <a:r>
              <a:rPr lang="en-GB"/>
              <a:t>for health care</a:t>
            </a:r>
          </a:p>
        </p:txBody>
      </p:sp>
      <p:sp>
        <p:nvSpPr>
          <p:cNvPr id="8" name="Content Placeholder 7">
            <a:extLst>
              <a:ext uri="{FF2B5EF4-FFF2-40B4-BE49-F238E27FC236}">
                <a16:creationId xmlns:a16="http://schemas.microsoft.com/office/drawing/2014/main" id="{F743F654-AB3B-2244-A286-BA67E41DE0C5}"/>
              </a:ext>
            </a:extLst>
          </p:cNvPr>
          <p:cNvSpPr>
            <a:spLocks noGrp="1"/>
          </p:cNvSpPr>
          <p:nvPr>
            <p:ph idx="1"/>
          </p:nvPr>
        </p:nvSpPr>
        <p:spPr>
          <a:xfrm>
            <a:off x="628650" y="1825625"/>
            <a:ext cx="7886700" cy="4139240"/>
          </a:xfrm>
        </p:spPr>
        <p:txBody>
          <a:bodyPr/>
          <a:lstStyle/>
          <a:p>
            <a:pPr marL="342900" indent="-342900">
              <a:spcBef>
                <a:spcPts val="600"/>
              </a:spcBef>
            </a:pPr>
            <a:r>
              <a:rPr lang="en-GB">
                <a:cs typeface="Avenir Next Condensed Demi Bold"/>
              </a:rPr>
              <a:t>Maternal health (antenatal or postnatal)</a:t>
            </a:r>
          </a:p>
          <a:p>
            <a:pPr marL="342900" indent="-342900">
              <a:spcBef>
                <a:spcPts val="600"/>
              </a:spcBef>
            </a:pPr>
            <a:r>
              <a:rPr lang="en-GB"/>
              <a:t>Family planning services</a:t>
            </a:r>
          </a:p>
          <a:p>
            <a:pPr marL="342900" indent="-342900">
              <a:spcBef>
                <a:spcPts val="600"/>
              </a:spcBef>
            </a:pPr>
            <a:r>
              <a:rPr lang="en-GB"/>
              <a:t>Post-abortion care</a:t>
            </a:r>
          </a:p>
          <a:p>
            <a:pPr marL="342900" indent="-342900">
              <a:spcBef>
                <a:spcPts val="600"/>
              </a:spcBef>
            </a:pPr>
            <a:r>
              <a:rPr lang="en-GB"/>
              <a:t>STI or HIV care</a:t>
            </a:r>
          </a:p>
          <a:p>
            <a:pPr marL="342900" indent="-342900">
              <a:spcBef>
                <a:spcPts val="600"/>
              </a:spcBef>
            </a:pPr>
            <a:r>
              <a:rPr lang="en-GB"/>
              <a:t>Child health &amp; early childhood development</a:t>
            </a:r>
          </a:p>
          <a:p>
            <a:pPr marL="342900" indent="-342900">
              <a:spcBef>
                <a:spcPts val="600"/>
              </a:spcBef>
            </a:pPr>
            <a:r>
              <a:rPr lang="en-GB"/>
              <a:t>Adolescent health</a:t>
            </a:r>
          </a:p>
          <a:p>
            <a:pPr marL="342900" indent="-342900">
              <a:spcBef>
                <a:spcPts val="600"/>
              </a:spcBef>
            </a:pPr>
            <a:r>
              <a:rPr lang="en-GB"/>
              <a:t>Mental health </a:t>
            </a:r>
          </a:p>
          <a:p>
            <a:pPr marL="342900" indent="-342900">
              <a:spcBef>
                <a:spcPts val="600"/>
              </a:spcBef>
            </a:pPr>
            <a:r>
              <a:rPr lang="en-GB"/>
              <a:t>Substance abuse</a:t>
            </a:r>
          </a:p>
        </p:txBody>
      </p:sp>
      <p:sp>
        <p:nvSpPr>
          <p:cNvPr id="3" name="Slide Number Placeholder 2"/>
          <p:cNvSpPr>
            <a:spLocks noGrp="1"/>
          </p:cNvSpPr>
          <p:nvPr>
            <p:ph type="sldNum" sz="quarter" idx="12"/>
          </p:nvPr>
        </p:nvSpPr>
        <p:spPr/>
        <p:txBody>
          <a:bodyPr/>
          <a:lstStyle/>
          <a:p>
            <a:fld id="{8D72BB41-3BEF-4C4A-9441-05BFB7371778}" type="slidenum">
              <a:rPr lang="en-GB" smtClean="0"/>
              <a:pPr/>
              <a:t>12</a:t>
            </a:fld>
            <a:endParaRPr lang="en-GB"/>
          </a:p>
        </p:txBody>
      </p:sp>
      <p:sp>
        <p:nvSpPr>
          <p:cNvPr id="6" name="Footer Placeholder 4">
            <a:extLst>
              <a:ext uri="{FF2B5EF4-FFF2-40B4-BE49-F238E27FC236}">
                <a16:creationId xmlns:a16="http://schemas.microsoft.com/office/drawing/2014/main" id="{D371A391-103F-854F-A924-C9E1562DB013}"/>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380839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accent2"/>
                </a:solidFill>
              </a:rPr>
              <a:t>Clinical inquiry to identify IPV</a:t>
            </a:r>
            <a:endParaRPr lang="en-GB" b="1" dirty="0">
              <a:solidFill>
                <a:schemeClr val="accent2"/>
              </a:solidFill>
            </a:endParaRPr>
          </a:p>
        </p:txBody>
      </p:sp>
      <p:sp>
        <p:nvSpPr>
          <p:cNvPr id="3" name="Subtitle 2"/>
          <p:cNvSpPr>
            <a:spLocks noGrp="1"/>
          </p:cNvSpPr>
          <p:nvPr>
            <p:ph idx="1"/>
          </p:nvPr>
        </p:nvSpPr>
        <p:spPr/>
        <p:txBody>
          <a:bodyPr lIns="90000">
            <a:noAutofit/>
          </a:bodyPr>
          <a:lstStyle/>
          <a:p>
            <a:pPr algn="l">
              <a:spcBef>
                <a:spcPts val="600"/>
              </a:spcBef>
              <a:spcAft>
                <a:spcPts val="600"/>
              </a:spcAft>
            </a:pPr>
            <a:r>
              <a:rPr lang="en-US" b="1" dirty="0">
                <a:solidFill>
                  <a:schemeClr val="tx1"/>
                </a:solidFill>
                <a:cs typeface="Avenir Next Condensed Regular"/>
              </a:rPr>
              <a:t>NOTE:</a:t>
            </a:r>
            <a:r>
              <a:rPr lang="en-US" dirty="0">
                <a:solidFill>
                  <a:schemeClr val="tx1"/>
                </a:solidFill>
                <a:cs typeface="Avenir Next Condensed Regular"/>
              </a:rPr>
              <a:t> </a:t>
            </a:r>
            <a:r>
              <a:rPr lang="en-US" dirty="0">
                <a:solidFill>
                  <a:schemeClr val="tx1"/>
                </a:solidFill>
                <a:cs typeface="Avenir Next Condensed Demi Bold"/>
              </a:rPr>
              <a:t>Universal screening NOT recommended</a:t>
            </a:r>
            <a:endParaRPr lang="en-US" dirty="0">
              <a:solidFill>
                <a:schemeClr val="tx1"/>
              </a:solidFill>
            </a:endParaRPr>
          </a:p>
          <a:p>
            <a:pPr algn="l">
              <a:spcBef>
                <a:spcPts val="600"/>
              </a:spcBef>
              <a:spcAft>
                <a:spcPts val="600"/>
              </a:spcAft>
            </a:pPr>
            <a:r>
              <a:rPr lang="en-US" dirty="0">
                <a:solidFill>
                  <a:schemeClr val="tx1"/>
                </a:solidFill>
              </a:rPr>
              <a:t>Instead, discuss violence if the woman brings it up or her signs and symptoms suggest violence.</a:t>
            </a:r>
          </a:p>
          <a:p>
            <a:pPr algn="l">
              <a:spcBef>
                <a:spcPts val="600"/>
              </a:spcBef>
              <a:spcAft>
                <a:spcPts val="600"/>
              </a:spcAft>
            </a:pPr>
            <a:r>
              <a:rPr lang="en-US" b="1" dirty="0">
                <a:solidFill>
                  <a:schemeClr val="tx1"/>
                </a:solidFill>
              </a:rPr>
              <a:t>Asking about violence</a:t>
            </a:r>
          </a:p>
          <a:p>
            <a:pPr marL="342900" indent="-342900" algn="l">
              <a:spcBef>
                <a:spcPts val="600"/>
              </a:spcBef>
              <a:spcAft>
                <a:spcPts val="600"/>
              </a:spcAft>
              <a:buFont typeface="Arial"/>
              <a:buChar char="•"/>
            </a:pPr>
            <a:r>
              <a:rPr lang="en-US" dirty="0">
                <a:solidFill>
                  <a:schemeClr val="tx1"/>
                </a:solidFill>
              </a:rPr>
              <a:t>Ask only when the woman is alone</a:t>
            </a:r>
          </a:p>
          <a:p>
            <a:pPr marL="342900" indent="-342900" algn="l">
              <a:spcBef>
                <a:spcPts val="600"/>
              </a:spcBef>
              <a:spcAft>
                <a:spcPts val="600"/>
              </a:spcAft>
              <a:buFont typeface="Arial"/>
              <a:buChar char="•"/>
            </a:pPr>
            <a:r>
              <a:rPr lang="en-US" dirty="0">
                <a:solidFill>
                  <a:schemeClr val="tx1"/>
                </a:solidFill>
              </a:rPr>
              <a:t>Make no judgements</a:t>
            </a:r>
          </a:p>
          <a:p>
            <a:pPr marL="342900" indent="-342900" algn="l">
              <a:spcBef>
                <a:spcPts val="600"/>
              </a:spcBef>
              <a:spcAft>
                <a:spcPts val="600"/>
              </a:spcAft>
              <a:buFont typeface="Arial"/>
              <a:buChar char="•"/>
            </a:pPr>
            <a:r>
              <a:rPr lang="en-US" dirty="0">
                <a:solidFill>
                  <a:schemeClr val="tx1"/>
                </a:solidFill>
              </a:rPr>
              <a:t>Use appropriate </a:t>
            </a:r>
            <a:r>
              <a:rPr lang="en-GB" dirty="0">
                <a:solidFill>
                  <a:schemeClr val="tx1"/>
                </a:solidFill>
              </a:rPr>
              <a:t>language</a:t>
            </a:r>
          </a:p>
          <a:p>
            <a:pPr algn="l">
              <a:spcBef>
                <a:spcPts val="600"/>
              </a:spcBef>
              <a:spcAft>
                <a:spcPts val="600"/>
              </a:spcAft>
            </a:pPr>
            <a:endParaRPr lang="en-GB" dirty="0">
              <a:solidFill>
                <a:schemeClr val="tx1"/>
              </a:solidFill>
            </a:endParaRPr>
          </a:p>
        </p:txBody>
      </p:sp>
      <p:sp>
        <p:nvSpPr>
          <p:cNvPr id="4" name="Slide Number Placeholder 3"/>
          <p:cNvSpPr>
            <a:spLocks noGrp="1"/>
          </p:cNvSpPr>
          <p:nvPr>
            <p:ph type="sldNum" sz="quarter" idx="12"/>
          </p:nvPr>
        </p:nvSpPr>
        <p:spPr/>
        <p:txBody>
          <a:bodyPr/>
          <a:lstStyle/>
          <a:p>
            <a:fld id="{8D72BB41-3BEF-4C4A-9441-05BFB7371778}" type="slidenum">
              <a:rPr lang="en-GB" smtClean="0"/>
              <a:pPr/>
              <a:t>13</a:t>
            </a:fld>
            <a:endParaRPr lang="en-GB"/>
          </a:p>
        </p:txBody>
      </p:sp>
      <p:sp>
        <p:nvSpPr>
          <p:cNvPr id="6" name="Footer Placeholder 4">
            <a:extLst>
              <a:ext uri="{FF2B5EF4-FFF2-40B4-BE49-F238E27FC236}">
                <a16:creationId xmlns:a16="http://schemas.microsoft.com/office/drawing/2014/main" id="{694CF008-A587-9649-855F-54441F58FEEF}"/>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228693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3D35C0-F08C-0044-87AC-FF26E378515F}"/>
              </a:ext>
            </a:extLst>
          </p:cNvPr>
          <p:cNvSpPr>
            <a:spLocks noGrp="1"/>
          </p:cNvSpPr>
          <p:nvPr>
            <p:ph type="title"/>
          </p:nvPr>
        </p:nvSpPr>
        <p:spPr>
          <a:xfrm>
            <a:off x="628649" y="1766814"/>
            <a:ext cx="7886700" cy="3324372"/>
          </a:xfrm>
        </p:spPr>
        <p:txBody>
          <a:bodyPr>
            <a:normAutofit/>
          </a:bodyPr>
          <a:lstStyle/>
          <a:p>
            <a:r>
              <a:rPr lang="en-GB"/>
              <a:t>Clinical handbook part 2</a:t>
            </a:r>
            <a:br>
              <a:rPr lang="en-GB"/>
            </a:br>
            <a:r>
              <a:rPr lang="en-GB" sz="6000"/>
              <a:t>First-line support</a:t>
            </a:r>
            <a:br>
              <a:rPr lang="en-GB"/>
            </a:br>
            <a:br>
              <a:rPr lang="en-GB"/>
            </a:br>
            <a:r>
              <a:rPr lang="en-GB"/>
              <a:t>Pages 13-38</a:t>
            </a:r>
          </a:p>
        </p:txBody>
      </p:sp>
      <p:sp>
        <p:nvSpPr>
          <p:cNvPr id="3" name="Slide Number Placeholder 2"/>
          <p:cNvSpPr>
            <a:spLocks noGrp="1"/>
          </p:cNvSpPr>
          <p:nvPr>
            <p:ph type="sldNum" sz="quarter" idx="12"/>
          </p:nvPr>
        </p:nvSpPr>
        <p:spPr/>
        <p:txBody>
          <a:bodyPr/>
          <a:lstStyle/>
          <a:p>
            <a:fld id="{8D72BB41-3BEF-4C4A-9441-05BFB7371778}" type="slidenum">
              <a:rPr lang="en-GB" smtClean="0"/>
              <a:pPr/>
              <a:t>14</a:t>
            </a:fld>
            <a:endParaRPr lang="en-GB"/>
          </a:p>
        </p:txBody>
      </p:sp>
      <p:sp>
        <p:nvSpPr>
          <p:cNvPr id="5" name="Footer Placeholder 4">
            <a:extLst>
              <a:ext uri="{FF2B5EF4-FFF2-40B4-BE49-F238E27FC236}">
                <a16:creationId xmlns:a16="http://schemas.microsoft.com/office/drawing/2014/main" id="{EEA36FFF-A5FC-BC43-9286-56E20700CE83}"/>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142348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34" y="1424046"/>
            <a:ext cx="4287765" cy="4545278"/>
          </a:xfrm>
          <a:prstGeom prst="rect">
            <a:avLst/>
          </a:prstGeom>
        </p:spPr>
      </p:pic>
      <p:sp>
        <p:nvSpPr>
          <p:cNvPr id="2" name="Title 1">
            <a:extLst>
              <a:ext uri="{FF2B5EF4-FFF2-40B4-BE49-F238E27FC236}">
                <a16:creationId xmlns:a16="http://schemas.microsoft.com/office/drawing/2014/main" id="{6DBFA5BA-FEA9-3A4C-950E-7B1AD6EBA55A}"/>
              </a:ext>
            </a:extLst>
          </p:cNvPr>
          <p:cNvSpPr>
            <a:spLocks noGrp="1"/>
          </p:cNvSpPr>
          <p:nvPr>
            <p:ph type="title"/>
          </p:nvPr>
        </p:nvSpPr>
        <p:spPr>
          <a:xfrm>
            <a:off x="628650" y="239341"/>
            <a:ext cx="7886700" cy="1325563"/>
          </a:xfrm>
        </p:spPr>
        <p:txBody>
          <a:bodyPr>
            <a:normAutofit/>
          </a:bodyPr>
          <a:lstStyle/>
          <a:p>
            <a:r>
              <a:rPr lang="en-GB" dirty="0"/>
              <a:t>First-line support – job aid </a:t>
            </a:r>
          </a:p>
        </p:txBody>
      </p:sp>
      <p:sp>
        <p:nvSpPr>
          <p:cNvPr id="6" name="Slide Number Placeholder 5"/>
          <p:cNvSpPr>
            <a:spLocks noGrp="1"/>
          </p:cNvSpPr>
          <p:nvPr>
            <p:ph type="sldNum" sz="quarter" idx="12"/>
          </p:nvPr>
        </p:nvSpPr>
        <p:spPr/>
        <p:txBody>
          <a:bodyPr/>
          <a:lstStyle/>
          <a:p>
            <a:fld id="{8D72BB41-3BEF-4C4A-9441-05BFB7371778}" type="slidenum">
              <a:rPr lang="en-GB" smtClean="0"/>
              <a:pPr/>
              <a:t>15</a:t>
            </a:fld>
            <a:endParaRPr lang="en-GB" dirty="0"/>
          </a:p>
        </p:txBody>
      </p:sp>
      <p:sp>
        <p:nvSpPr>
          <p:cNvPr id="7" name="Footer Placeholder 4">
            <a:extLst>
              <a:ext uri="{FF2B5EF4-FFF2-40B4-BE49-F238E27FC236}">
                <a16:creationId xmlns:a16="http://schemas.microsoft.com/office/drawing/2014/main" id="{6AF39424-3D04-5440-8F43-6D7F8DBC9169}"/>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graphicFrame>
        <p:nvGraphicFramePr>
          <p:cNvPr id="8" name="Table 7">
            <a:extLst>
              <a:ext uri="{FF2B5EF4-FFF2-40B4-BE49-F238E27FC236}">
                <a16:creationId xmlns:a16="http://schemas.microsoft.com/office/drawing/2014/main" id="{A8CA9DCA-5413-DE40-B342-8D9A6A0DAB6B}"/>
              </a:ext>
            </a:extLst>
          </p:cNvPr>
          <p:cNvGraphicFramePr>
            <a:graphicFrameLocks noGrp="1"/>
          </p:cNvGraphicFramePr>
          <p:nvPr>
            <p:extLst>
              <p:ext uri="{D42A27DB-BD31-4B8C-83A1-F6EECF244321}">
                <p14:modId xmlns:p14="http://schemas.microsoft.com/office/powerpoint/2010/main" val="351956006"/>
              </p:ext>
            </p:extLst>
          </p:nvPr>
        </p:nvGraphicFramePr>
        <p:xfrm>
          <a:off x="4874229" y="1867197"/>
          <a:ext cx="3985537" cy="3383280"/>
        </p:xfrm>
        <a:graphic>
          <a:graphicData uri="http://schemas.openxmlformats.org/drawingml/2006/table">
            <a:tbl>
              <a:tblPr firstRow="1" bandRow="1">
                <a:tableStyleId>{5C22544A-7EE6-4342-B048-85BDC9FD1C3A}</a:tableStyleId>
              </a:tblPr>
              <a:tblGrid>
                <a:gridCol w="761599">
                  <a:extLst>
                    <a:ext uri="{9D8B030D-6E8A-4147-A177-3AD203B41FA5}">
                      <a16:colId xmlns:a16="http://schemas.microsoft.com/office/drawing/2014/main" val="4268808715"/>
                    </a:ext>
                  </a:extLst>
                </a:gridCol>
                <a:gridCol w="936172">
                  <a:extLst>
                    <a:ext uri="{9D8B030D-6E8A-4147-A177-3AD203B41FA5}">
                      <a16:colId xmlns:a16="http://schemas.microsoft.com/office/drawing/2014/main" val="3565715972"/>
                    </a:ext>
                  </a:extLst>
                </a:gridCol>
                <a:gridCol w="2287766">
                  <a:extLst>
                    <a:ext uri="{9D8B030D-6E8A-4147-A177-3AD203B41FA5}">
                      <a16:colId xmlns:a16="http://schemas.microsoft.com/office/drawing/2014/main" val="2382139546"/>
                    </a:ext>
                  </a:extLst>
                </a:gridCol>
              </a:tblGrid>
              <a:tr h="370840">
                <a:tc gridSpan="3">
                  <a:txBody>
                    <a:bodyPr/>
                    <a:lstStyle/>
                    <a:p>
                      <a:pPr algn="ctr"/>
                      <a:r>
                        <a:rPr lang="en-US" sz="3000" b="1" dirty="0">
                          <a:solidFill>
                            <a:schemeClr val="tx1"/>
                          </a:solidFill>
                        </a:rPr>
                        <a:t>Learn to listen with your</a:t>
                      </a: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198776722"/>
                  </a:ext>
                </a:extLst>
              </a:tr>
              <a:tr h="370840">
                <a:tc>
                  <a:txBody>
                    <a:bodyPr/>
                    <a:lstStyle/>
                    <a:p>
                      <a:r>
                        <a:rPr lang="de-CH" sz="5400" b="0" i="0" kern="1200" dirty="0">
                          <a:solidFill>
                            <a:schemeClr val="accent2"/>
                          </a:solidFill>
                          <a:effectLst/>
                          <a:latin typeface="Webdings" pitchFamily="2" charset="2"/>
                          <a:ea typeface="+mn-ea"/>
                          <a:cs typeface="+mn-cs"/>
                        </a:rPr>
                        <a:t>N</a:t>
                      </a:r>
                      <a:endParaRPr lang="en-US" sz="5400" dirty="0">
                        <a:solidFill>
                          <a:schemeClr val="accent2"/>
                        </a:solidFill>
                        <a:latin typeface="Webdings" pitchFamily="2" charset="2"/>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solidFill>
                            <a:schemeClr val="tx1"/>
                          </a:solidFill>
                        </a:rPr>
                        <a:t>Eyes </a:t>
                      </a:r>
                      <a:r>
                        <a:rPr lang="en-US" sz="1800" dirty="0">
                          <a:solidFill>
                            <a:schemeClr val="tx1"/>
                          </a:solidFill>
                        </a:rPr>
                        <a:t>–</a:t>
                      </a:r>
                      <a:endParaRPr lang="en-US" sz="2400" dirty="0">
                        <a:solidFill>
                          <a:schemeClr val="tx1"/>
                        </a:solidFill>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chemeClr val="tx1"/>
                          </a:solidFill>
                        </a:rPr>
                        <a:t>giving her your undivided attention</a:t>
                      </a: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4852837"/>
                  </a:ext>
                </a:extLst>
              </a:tr>
              <a:tr h="370840">
                <a:tc>
                  <a:txBody>
                    <a:bodyPr/>
                    <a:lstStyle/>
                    <a:p>
                      <a:r>
                        <a:rPr lang="de-CH" sz="6000" b="1" dirty="0">
                          <a:solidFill>
                            <a:schemeClr val="accent5">
                              <a:lumMod val="75000"/>
                            </a:schemeClr>
                          </a:solidFill>
                          <a:effectLst/>
                          <a:latin typeface="Webdings" pitchFamily="2" charset="2"/>
                        </a:rPr>
                        <a:t>O</a:t>
                      </a:r>
                      <a:endParaRPr lang="de-CH" sz="6000" b="1" dirty="0">
                        <a:solidFill>
                          <a:schemeClr val="accent5">
                            <a:lumMod val="75000"/>
                          </a:schemeClr>
                        </a:solidFill>
                        <a:effectLst/>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Ears </a:t>
                      </a:r>
                      <a:r>
                        <a:rPr lang="en-US" sz="1800" dirty="0">
                          <a:solidFill>
                            <a:schemeClr val="tx1"/>
                          </a:solidFill>
                        </a:rPr>
                        <a:t>–</a:t>
                      </a:r>
                      <a:endParaRPr lang="en-US" sz="2400" dirty="0">
                        <a:solidFill>
                          <a:schemeClr val="tx1"/>
                        </a:solidFill>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truly hearing her concerns</a:t>
                      </a: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0373870"/>
                  </a:ext>
                </a:extLst>
              </a:tr>
              <a:tr h="370840">
                <a:tc>
                  <a:txBody>
                    <a:bodyPr/>
                    <a:lstStyle/>
                    <a:p>
                      <a:r>
                        <a:rPr lang="de-CH" sz="5400" b="0" i="0" kern="1200" dirty="0">
                          <a:solidFill>
                            <a:srgbClr val="C00000"/>
                          </a:solidFill>
                          <a:effectLst/>
                          <a:latin typeface="Webdings" pitchFamily="2" charset="2"/>
                          <a:ea typeface="+mn-ea"/>
                          <a:cs typeface="+mn-cs"/>
                        </a:rPr>
                        <a:t>Y</a:t>
                      </a:r>
                      <a:endParaRPr lang="en-US" sz="5400" dirty="0">
                        <a:solidFill>
                          <a:srgbClr val="C00000"/>
                        </a:solidFill>
                        <a:latin typeface="Webdings" pitchFamily="2" charset="2"/>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Heart </a:t>
                      </a:r>
                      <a:r>
                        <a:rPr lang="en-US" sz="1800" dirty="0">
                          <a:solidFill>
                            <a:schemeClr val="tx1"/>
                          </a:solidFill>
                        </a:rPr>
                        <a:t>–</a:t>
                      </a:r>
                      <a:endParaRPr lang="en-US" sz="2400" dirty="0">
                        <a:solidFill>
                          <a:schemeClr val="tx1"/>
                        </a:solidFill>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caring and respect</a:t>
                      </a: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688941"/>
                  </a:ext>
                </a:extLst>
              </a:tr>
            </a:tbl>
          </a:graphicData>
        </a:graphic>
      </p:graphicFrame>
    </p:spTree>
    <p:extLst>
      <p:ext uri="{BB962C8B-B14F-4D97-AF65-F5344CB8AC3E}">
        <p14:creationId xmlns:p14="http://schemas.microsoft.com/office/powerpoint/2010/main" val="208526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419135" y="351469"/>
            <a:ext cx="4867036" cy="2554545"/>
          </a:xfrm>
          <a:prstGeom prst="rect">
            <a:avLst/>
          </a:prstGeom>
        </p:spPr>
        <p:txBody>
          <a:bodyPr wrap="square">
            <a:spAutoFit/>
          </a:bodyPr>
          <a:lstStyle/>
          <a:p>
            <a:r>
              <a:rPr lang="en-US" sz="4000" b="1" dirty="0">
                <a:solidFill>
                  <a:schemeClr val="accent2"/>
                </a:solidFill>
              </a:rPr>
              <a:t>Job aid: Intimate partner violence summary protocol</a:t>
            </a:r>
          </a:p>
          <a:p>
            <a:r>
              <a:rPr lang="en-US" sz="4000" b="1" dirty="0">
                <a:solidFill>
                  <a:schemeClr val="accent2"/>
                </a:solidFill>
              </a:rPr>
              <a:t>(page 38) </a:t>
            </a:r>
            <a:endParaRPr lang="en-GB" sz="4000" b="1" dirty="0">
              <a:solidFill>
                <a:schemeClr val="accent2"/>
              </a:solidFill>
            </a:endParaRPr>
          </a:p>
        </p:txBody>
      </p:sp>
      <p:sp>
        <p:nvSpPr>
          <p:cNvPr id="6" name="Slide Number Placeholder 5"/>
          <p:cNvSpPr>
            <a:spLocks noGrp="1"/>
          </p:cNvSpPr>
          <p:nvPr>
            <p:ph type="sldNum" sz="quarter" idx="12"/>
          </p:nvPr>
        </p:nvSpPr>
        <p:spPr/>
        <p:txBody>
          <a:bodyPr/>
          <a:lstStyle/>
          <a:p>
            <a:fld id="{8D72BB41-3BEF-4C4A-9441-05BFB7371778}" type="slidenum">
              <a:rPr lang="en-GB" smtClean="0"/>
              <a:pPr/>
              <a:t>16</a:t>
            </a:fld>
            <a:endParaRPr lang="en-GB" dirty="0"/>
          </a:p>
        </p:txBody>
      </p:sp>
      <p:sp>
        <p:nvSpPr>
          <p:cNvPr id="10" name="Footer Placeholder 4">
            <a:extLst>
              <a:ext uri="{FF2B5EF4-FFF2-40B4-BE49-F238E27FC236}">
                <a16:creationId xmlns:a16="http://schemas.microsoft.com/office/drawing/2014/main" id="{FB558437-C044-6542-A1BD-74F2FE4FEDF2}"/>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pic>
        <p:nvPicPr>
          <p:cNvPr id="3" name="Picture 2" descr="A screenshot of a cell phone&#10;&#10;Description automatically generated">
            <a:extLst>
              <a:ext uri="{FF2B5EF4-FFF2-40B4-BE49-F238E27FC236}">
                <a16:creationId xmlns:a16="http://schemas.microsoft.com/office/drawing/2014/main" id="{765C9141-6696-C142-B584-61E6994822E8}"/>
              </a:ext>
            </a:extLst>
          </p:cNvPr>
          <p:cNvPicPr>
            <a:picLocks noChangeAspect="1"/>
          </p:cNvPicPr>
          <p:nvPr/>
        </p:nvPicPr>
        <p:blipFill>
          <a:blip r:embed="rId3"/>
          <a:stretch>
            <a:fillRect/>
          </a:stretch>
        </p:blipFill>
        <p:spPr>
          <a:xfrm>
            <a:off x="4352890" y="294317"/>
            <a:ext cx="4371975" cy="6004882"/>
          </a:xfrm>
          <a:prstGeom prst="rect">
            <a:avLst/>
          </a:prstGeom>
        </p:spPr>
      </p:pic>
    </p:spTree>
    <p:extLst>
      <p:ext uri="{BB962C8B-B14F-4D97-AF65-F5344CB8AC3E}">
        <p14:creationId xmlns:p14="http://schemas.microsoft.com/office/powerpoint/2010/main" val="3060729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3D35C0-F08C-0044-87AC-FF26E378515F}"/>
              </a:ext>
            </a:extLst>
          </p:cNvPr>
          <p:cNvSpPr>
            <a:spLocks noGrp="1"/>
          </p:cNvSpPr>
          <p:nvPr>
            <p:ph type="title"/>
          </p:nvPr>
        </p:nvSpPr>
        <p:spPr>
          <a:xfrm>
            <a:off x="628649" y="1766814"/>
            <a:ext cx="7886700" cy="3324372"/>
          </a:xfrm>
        </p:spPr>
        <p:txBody>
          <a:bodyPr>
            <a:normAutofit fontScale="90000"/>
          </a:bodyPr>
          <a:lstStyle/>
          <a:p>
            <a:r>
              <a:rPr lang="en-GB"/>
              <a:t>Clinical handbook part 3</a:t>
            </a:r>
            <a:br>
              <a:rPr lang="en-GB"/>
            </a:br>
            <a:r>
              <a:rPr lang="en-GB" sz="6000"/>
              <a:t>Clinical care for sexual assault/abuse</a:t>
            </a:r>
            <a:br>
              <a:rPr lang="en-GB"/>
            </a:br>
            <a:br>
              <a:rPr lang="en-GB"/>
            </a:br>
            <a:r>
              <a:rPr lang="en-GB"/>
              <a:t>Pages 39-65</a:t>
            </a:r>
          </a:p>
        </p:txBody>
      </p:sp>
      <p:sp>
        <p:nvSpPr>
          <p:cNvPr id="3" name="Slide Number Placeholder 2"/>
          <p:cNvSpPr>
            <a:spLocks noGrp="1"/>
          </p:cNvSpPr>
          <p:nvPr>
            <p:ph type="sldNum" sz="quarter" idx="12"/>
          </p:nvPr>
        </p:nvSpPr>
        <p:spPr/>
        <p:txBody>
          <a:bodyPr/>
          <a:lstStyle/>
          <a:p>
            <a:fld id="{8D72BB41-3BEF-4C4A-9441-05BFB7371778}" type="slidenum">
              <a:rPr lang="en-GB" smtClean="0"/>
              <a:pPr/>
              <a:t>17</a:t>
            </a:fld>
            <a:endParaRPr lang="en-GB"/>
          </a:p>
        </p:txBody>
      </p:sp>
      <p:sp>
        <p:nvSpPr>
          <p:cNvPr id="5" name="Footer Placeholder 4">
            <a:extLst>
              <a:ext uri="{FF2B5EF4-FFF2-40B4-BE49-F238E27FC236}">
                <a16:creationId xmlns:a16="http://schemas.microsoft.com/office/drawing/2014/main" id="{6D43DDC5-CA77-E440-930D-D489E4F61A16}"/>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236632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4628050" y="567551"/>
            <a:ext cx="4327792" cy="2554545"/>
          </a:xfrm>
          <a:prstGeom prst="rect">
            <a:avLst/>
          </a:prstGeom>
        </p:spPr>
        <p:txBody>
          <a:bodyPr wrap="square">
            <a:spAutoFit/>
          </a:bodyPr>
          <a:lstStyle/>
          <a:p>
            <a:pPr algn="ctr"/>
            <a:r>
              <a:rPr lang="en-US" sz="4000" b="1" dirty="0">
                <a:solidFill>
                  <a:schemeClr val="accent2"/>
                </a:solidFill>
              </a:rPr>
              <a:t>Job aid: sexual assault  summary protocol</a:t>
            </a:r>
          </a:p>
          <a:p>
            <a:pPr algn="ctr"/>
            <a:r>
              <a:rPr lang="en-US" sz="4000" b="1" dirty="0">
                <a:solidFill>
                  <a:schemeClr val="accent2"/>
                </a:solidFill>
              </a:rPr>
              <a:t>(page 65)</a:t>
            </a:r>
            <a:endParaRPr lang="en-GB" sz="4000" b="1" dirty="0">
              <a:solidFill>
                <a:schemeClr val="accent2"/>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922204" y="117298"/>
            <a:ext cx="4327792" cy="6239053"/>
          </a:xfrm>
          <a:prstGeom prst="rect">
            <a:avLst/>
          </a:prstGeom>
        </p:spPr>
      </p:pic>
      <p:sp>
        <p:nvSpPr>
          <p:cNvPr id="2" name="Rectangle 1">
            <a:extLst>
              <a:ext uri="{FF2B5EF4-FFF2-40B4-BE49-F238E27FC236}">
                <a16:creationId xmlns:a16="http://schemas.microsoft.com/office/drawing/2014/main" id="{8FBBDA22-D6AA-4316-8747-A4E8CB709C01}"/>
              </a:ext>
            </a:extLst>
          </p:cNvPr>
          <p:cNvSpPr/>
          <p:nvPr/>
        </p:nvSpPr>
        <p:spPr>
          <a:xfrm>
            <a:off x="4383842" y="1844824"/>
            <a:ext cx="4572000" cy="400110"/>
          </a:xfrm>
          <a:prstGeom prst="rect">
            <a:avLst/>
          </a:prstGeom>
        </p:spPr>
        <p:txBody>
          <a:bodyPr>
            <a:spAutoFit/>
          </a:bodyPr>
          <a:lstStyle/>
          <a:p>
            <a:pPr marL="342900" indent="-342900">
              <a:spcBef>
                <a:spcPts val="300"/>
              </a:spcBef>
              <a:spcAft>
                <a:spcPts val="300"/>
              </a:spcAft>
              <a:buFont typeface="Wingdings" panose="05000000000000000000" pitchFamily="2" charset="2"/>
              <a:buChar char="v"/>
            </a:pPr>
            <a:endParaRPr lang="en-GB" sz="2000" dirty="0">
              <a:cs typeface="Avenir Next Condensed Regular"/>
            </a:endParaRPr>
          </a:p>
        </p:txBody>
      </p:sp>
      <p:sp>
        <p:nvSpPr>
          <p:cNvPr id="5" name="Slide Number Placeholder 4"/>
          <p:cNvSpPr>
            <a:spLocks noGrp="1"/>
          </p:cNvSpPr>
          <p:nvPr>
            <p:ph type="sldNum" sz="quarter" idx="12"/>
          </p:nvPr>
        </p:nvSpPr>
        <p:spPr/>
        <p:txBody>
          <a:bodyPr/>
          <a:lstStyle/>
          <a:p>
            <a:fld id="{8D72BB41-3BEF-4C4A-9441-05BFB7371778}" type="slidenum">
              <a:rPr lang="en-GB" smtClean="0"/>
              <a:pPr/>
              <a:t>18</a:t>
            </a:fld>
            <a:endParaRPr lang="en-GB"/>
          </a:p>
        </p:txBody>
      </p:sp>
      <p:sp>
        <p:nvSpPr>
          <p:cNvPr id="7" name="Footer Placeholder 4">
            <a:extLst>
              <a:ext uri="{FF2B5EF4-FFF2-40B4-BE49-F238E27FC236}">
                <a16:creationId xmlns:a16="http://schemas.microsoft.com/office/drawing/2014/main" id="{C813CBA6-730B-FA48-B7A7-0129DE8CFD20}"/>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117396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3D35C0-F08C-0044-87AC-FF26E378515F}"/>
              </a:ext>
            </a:extLst>
          </p:cNvPr>
          <p:cNvSpPr>
            <a:spLocks noGrp="1"/>
          </p:cNvSpPr>
          <p:nvPr>
            <p:ph type="title"/>
          </p:nvPr>
        </p:nvSpPr>
        <p:spPr>
          <a:xfrm>
            <a:off x="628649" y="1766814"/>
            <a:ext cx="7886700" cy="3324372"/>
          </a:xfrm>
        </p:spPr>
        <p:txBody>
          <a:bodyPr>
            <a:normAutofit/>
          </a:bodyPr>
          <a:lstStyle/>
          <a:p>
            <a:r>
              <a:rPr lang="en-GB"/>
              <a:t>Clinical handbook part 4</a:t>
            </a:r>
            <a:br>
              <a:rPr lang="en-GB"/>
            </a:br>
            <a:r>
              <a:rPr lang="en-GB" sz="6000"/>
              <a:t>Mental health care</a:t>
            </a:r>
            <a:br>
              <a:rPr lang="en-GB"/>
            </a:br>
            <a:br>
              <a:rPr lang="en-GB"/>
            </a:br>
            <a:r>
              <a:rPr lang="en-GB"/>
              <a:t>Pages 67-84</a:t>
            </a:r>
          </a:p>
        </p:txBody>
      </p:sp>
      <p:sp>
        <p:nvSpPr>
          <p:cNvPr id="3" name="Slide Number Placeholder 2"/>
          <p:cNvSpPr>
            <a:spLocks noGrp="1"/>
          </p:cNvSpPr>
          <p:nvPr>
            <p:ph type="sldNum" sz="quarter" idx="12"/>
          </p:nvPr>
        </p:nvSpPr>
        <p:spPr/>
        <p:txBody>
          <a:bodyPr/>
          <a:lstStyle/>
          <a:p>
            <a:fld id="{8D72BB41-3BEF-4C4A-9441-05BFB7371778}" type="slidenum">
              <a:rPr lang="en-GB" smtClean="0"/>
              <a:pPr/>
              <a:t>19</a:t>
            </a:fld>
            <a:endParaRPr lang="en-GB"/>
          </a:p>
        </p:txBody>
      </p:sp>
      <p:sp>
        <p:nvSpPr>
          <p:cNvPr id="5" name="Footer Placeholder 4">
            <a:extLst>
              <a:ext uri="{FF2B5EF4-FFF2-40B4-BE49-F238E27FC236}">
                <a16:creationId xmlns:a16="http://schemas.microsoft.com/office/drawing/2014/main" id="{5469ADEF-9923-AB41-B0CF-74F192FB25FB}"/>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204365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Learning objective</a:t>
            </a:r>
          </a:p>
        </p:txBody>
      </p:sp>
      <p:sp>
        <p:nvSpPr>
          <p:cNvPr id="3" name="Content Placeholder 2"/>
          <p:cNvSpPr>
            <a:spLocks noGrp="1"/>
          </p:cNvSpPr>
          <p:nvPr>
            <p:ph idx="1"/>
          </p:nvPr>
        </p:nvSpPr>
        <p:spPr/>
        <p:txBody>
          <a:bodyPr>
            <a:noAutofit/>
          </a:bodyPr>
          <a:lstStyle/>
          <a:p>
            <a:pPr marL="0" indent="0">
              <a:spcBef>
                <a:spcPts val="600"/>
              </a:spcBef>
              <a:spcAft>
                <a:spcPts val="600"/>
              </a:spcAft>
              <a:buNone/>
            </a:pPr>
            <a:r>
              <a:rPr lang="en-GB" sz="3000" dirty="0"/>
              <a:t>Demonstrate behaviours and understand values contributing to a safe &amp; supportive service culture</a:t>
            </a:r>
            <a:endParaRPr lang="en-US" sz="3000" dirty="0"/>
          </a:p>
          <a:p>
            <a:pPr marL="0" indent="0">
              <a:spcBef>
                <a:spcPts val="600"/>
              </a:spcBef>
              <a:spcAft>
                <a:spcPts val="600"/>
              </a:spcAft>
              <a:buNone/>
            </a:pPr>
            <a:r>
              <a:rPr lang="en-GB" sz="3000" b="1" dirty="0"/>
              <a:t>Competencies</a:t>
            </a:r>
            <a:r>
              <a:rPr lang="en-US" sz="3000" b="1" dirty="0"/>
              <a:t> </a:t>
            </a:r>
            <a:endParaRPr lang="en-GB" sz="3000" dirty="0"/>
          </a:p>
          <a:p>
            <a:pPr lvl="0">
              <a:spcBef>
                <a:spcPts val="600"/>
              </a:spcBef>
              <a:spcAft>
                <a:spcPts val="600"/>
              </a:spcAft>
            </a:pPr>
            <a:r>
              <a:rPr lang="en-US" sz="3000" dirty="0"/>
              <a:t>Know the guiding principles of woman-centred care</a:t>
            </a:r>
          </a:p>
          <a:p>
            <a:pPr lvl="0">
              <a:spcBef>
                <a:spcPts val="600"/>
              </a:spcBef>
              <a:spcAft>
                <a:spcPts val="600"/>
              </a:spcAft>
            </a:pPr>
            <a:r>
              <a:rPr lang="en-US" sz="3000" dirty="0"/>
              <a:t>Understand how to apply the guiding principles in your practice</a:t>
            </a:r>
          </a:p>
          <a:p>
            <a:pPr lvl="0"/>
            <a:endParaRPr lang="en-US" sz="2800" b="1" dirty="0"/>
          </a:p>
          <a:p>
            <a:pPr marL="0" indent="0">
              <a:buNone/>
            </a:pPr>
            <a:endParaRPr lang="en-US" sz="2800" dirty="0"/>
          </a:p>
        </p:txBody>
      </p:sp>
      <p:sp>
        <p:nvSpPr>
          <p:cNvPr id="5" name="Slide Number Placeholder 4"/>
          <p:cNvSpPr>
            <a:spLocks noGrp="1"/>
          </p:cNvSpPr>
          <p:nvPr>
            <p:ph type="sldNum" sz="quarter" idx="12"/>
          </p:nvPr>
        </p:nvSpPr>
        <p:spPr/>
        <p:txBody>
          <a:bodyPr/>
          <a:lstStyle/>
          <a:p>
            <a:fld id="{8D72BB41-3BEF-4C4A-9441-05BFB7371778}" type="slidenum">
              <a:rPr lang="en-GB" smtClean="0"/>
              <a:pPr/>
              <a:t>2</a:t>
            </a:fld>
            <a:endParaRPr lang="en-GB"/>
          </a:p>
        </p:txBody>
      </p:sp>
      <p:pic>
        <p:nvPicPr>
          <p:cNvPr id="4" name="Picture 3" descr="C:\Users\Ward\AppData\Local\Microsoft\Windows\INetCache\IE\RTS1IINE\13526107212154[1].png">
            <a:extLst>
              <a:ext uri="{FF2B5EF4-FFF2-40B4-BE49-F238E27FC236}">
                <a16:creationId xmlns:a16="http://schemas.microsoft.com/office/drawing/2014/main" id="{DC3F627B-45FF-412F-B66F-CC6B1F9729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800" y="454684"/>
            <a:ext cx="1420261" cy="1146445"/>
          </a:xfrm>
          <a:prstGeom prst="rect">
            <a:avLst/>
          </a:prstGeom>
          <a:noFill/>
          <a:ln>
            <a:noFill/>
          </a:ln>
        </p:spPr>
      </p:pic>
      <p:sp>
        <p:nvSpPr>
          <p:cNvPr id="7" name="Footer Placeholder 4">
            <a:extLst>
              <a:ext uri="{FF2B5EF4-FFF2-40B4-BE49-F238E27FC236}">
                <a16:creationId xmlns:a16="http://schemas.microsoft.com/office/drawing/2014/main" id="{410F5571-3931-AF4A-AE2E-8165607E05AD}"/>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175322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US" b="1" dirty="0">
                <a:solidFill>
                  <a:schemeClr val="accent2"/>
                </a:solidFill>
              </a:rPr>
              <a:t>Mental health care:</a:t>
            </a:r>
            <a:br>
              <a:rPr lang="en-US" b="1" dirty="0">
                <a:solidFill>
                  <a:schemeClr val="accent2"/>
                </a:solidFill>
              </a:rPr>
            </a:br>
            <a:r>
              <a:rPr lang="en-US" b="1" dirty="0">
                <a:solidFill>
                  <a:schemeClr val="accent2"/>
                </a:solidFill>
              </a:rPr>
              <a:t>Basic psychosocial support </a:t>
            </a:r>
          </a:p>
        </p:txBody>
      </p:sp>
      <p:sp>
        <p:nvSpPr>
          <p:cNvPr id="3" name="Subtitle 2"/>
          <p:cNvSpPr>
            <a:spLocks noGrp="1"/>
          </p:cNvSpPr>
          <p:nvPr>
            <p:ph idx="1"/>
          </p:nvPr>
        </p:nvSpPr>
        <p:spPr/>
        <p:txBody>
          <a:bodyPr lIns="90000">
            <a:noAutofit/>
          </a:bodyPr>
          <a:lstStyle/>
          <a:p>
            <a:pPr marL="266700" indent="-266700" algn="l">
              <a:spcBef>
                <a:spcPts val="600"/>
              </a:spcBef>
              <a:spcAft>
                <a:spcPts val="600"/>
              </a:spcAft>
              <a:buFont typeface="Arial" panose="020B0604020202020204" pitchFamily="34" charset="0"/>
              <a:buChar char="•"/>
            </a:pPr>
            <a:r>
              <a:rPr lang="en-US" dirty="0">
                <a:solidFill>
                  <a:schemeClr val="tx1"/>
                </a:solidFill>
              </a:rPr>
              <a:t>Help strengthen </a:t>
            </a:r>
            <a:r>
              <a:rPr lang="en-US" b="1" dirty="0">
                <a:solidFill>
                  <a:schemeClr val="tx1"/>
                </a:solidFill>
              </a:rPr>
              <a:t>positive coping methods</a:t>
            </a:r>
            <a:endParaRPr lang="en-GB" b="1" dirty="0">
              <a:solidFill>
                <a:schemeClr val="tx1"/>
              </a:solidFill>
            </a:endParaRPr>
          </a:p>
          <a:p>
            <a:pPr marL="266700" indent="-266700" algn="l">
              <a:spcBef>
                <a:spcPts val="600"/>
              </a:spcBef>
              <a:spcAft>
                <a:spcPts val="600"/>
              </a:spcAft>
              <a:buFont typeface="Arial" panose="020B0604020202020204" pitchFamily="34" charset="0"/>
              <a:buChar char="•"/>
            </a:pPr>
            <a:r>
              <a:rPr lang="en-US" dirty="0">
                <a:solidFill>
                  <a:schemeClr val="tx1"/>
                </a:solidFill>
              </a:rPr>
              <a:t>Explore availability of </a:t>
            </a:r>
            <a:r>
              <a:rPr lang="en-US" b="1" dirty="0">
                <a:solidFill>
                  <a:schemeClr val="tx1"/>
                </a:solidFill>
              </a:rPr>
              <a:t>social support</a:t>
            </a:r>
          </a:p>
          <a:p>
            <a:pPr marL="266700" indent="-266700" algn="l">
              <a:spcBef>
                <a:spcPts val="600"/>
              </a:spcBef>
              <a:spcAft>
                <a:spcPts val="600"/>
              </a:spcAft>
              <a:buFont typeface="Arial" panose="020B0604020202020204" pitchFamily="34" charset="0"/>
              <a:buChar char="•"/>
            </a:pPr>
            <a:r>
              <a:rPr lang="en-US" dirty="0">
                <a:solidFill>
                  <a:schemeClr val="tx1"/>
                </a:solidFill>
              </a:rPr>
              <a:t>Teach </a:t>
            </a:r>
            <a:r>
              <a:rPr lang="en-US" b="1" dirty="0">
                <a:solidFill>
                  <a:schemeClr val="tx1"/>
                </a:solidFill>
              </a:rPr>
              <a:t>stress reduction </a:t>
            </a:r>
            <a:r>
              <a:rPr lang="en-US" dirty="0">
                <a:solidFill>
                  <a:schemeClr val="tx1"/>
                </a:solidFill>
              </a:rPr>
              <a:t>exercises</a:t>
            </a:r>
          </a:p>
          <a:p>
            <a:pPr marL="266700" indent="-266700" algn="l">
              <a:spcBef>
                <a:spcPts val="600"/>
              </a:spcBef>
              <a:spcAft>
                <a:spcPts val="600"/>
              </a:spcAft>
              <a:buFont typeface="Arial" panose="020B0604020202020204" pitchFamily="34" charset="0"/>
              <a:buChar char="•"/>
            </a:pPr>
            <a:r>
              <a:rPr lang="en-US" dirty="0">
                <a:solidFill>
                  <a:schemeClr val="tx1"/>
                </a:solidFill>
              </a:rPr>
              <a:t>Make regular </a:t>
            </a:r>
            <a:r>
              <a:rPr lang="en-US" b="1" dirty="0">
                <a:solidFill>
                  <a:schemeClr val="tx1"/>
                </a:solidFill>
              </a:rPr>
              <a:t>follow-up </a:t>
            </a:r>
            <a:r>
              <a:rPr lang="en-US" dirty="0">
                <a:solidFill>
                  <a:schemeClr val="tx1"/>
                </a:solidFill>
              </a:rPr>
              <a:t>appointments</a:t>
            </a:r>
          </a:p>
          <a:p>
            <a:pPr marL="266700" indent="-266700" algn="l">
              <a:spcBef>
                <a:spcPts val="600"/>
              </a:spcBef>
              <a:spcAft>
                <a:spcPts val="600"/>
              </a:spcAft>
              <a:buFont typeface="Arial" panose="020B0604020202020204" pitchFamily="34" charset="0"/>
              <a:buChar char="•"/>
            </a:pPr>
            <a:r>
              <a:rPr lang="en-US" dirty="0">
                <a:solidFill>
                  <a:schemeClr val="tx1"/>
                </a:solidFill>
              </a:rPr>
              <a:t>Assess for moderate–severe </a:t>
            </a:r>
            <a:r>
              <a:rPr lang="en-US" b="1" dirty="0">
                <a:solidFill>
                  <a:schemeClr val="tx1"/>
                </a:solidFill>
              </a:rPr>
              <a:t>depression or PTSD </a:t>
            </a:r>
          </a:p>
        </p:txBody>
      </p:sp>
      <p:sp>
        <p:nvSpPr>
          <p:cNvPr id="4" name="Slide Number Placeholder 3"/>
          <p:cNvSpPr>
            <a:spLocks noGrp="1"/>
          </p:cNvSpPr>
          <p:nvPr>
            <p:ph type="sldNum" sz="quarter" idx="12"/>
          </p:nvPr>
        </p:nvSpPr>
        <p:spPr/>
        <p:txBody>
          <a:bodyPr/>
          <a:lstStyle/>
          <a:p>
            <a:fld id="{8D72BB41-3BEF-4C4A-9441-05BFB7371778}" type="slidenum">
              <a:rPr lang="en-GB" smtClean="0"/>
              <a:pPr/>
              <a:t>20</a:t>
            </a:fld>
            <a:endParaRPr lang="en-GB"/>
          </a:p>
        </p:txBody>
      </p:sp>
      <p:sp>
        <p:nvSpPr>
          <p:cNvPr id="8" name="Footer Placeholder 4">
            <a:extLst>
              <a:ext uri="{FF2B5EF4-FFF2-40B4-BE49-F238E27FC236}">
                <a16:creationId xmlns:a16="http://schemas.microsoft.com/office/drawing/2014/main" id="{EAB32C47-8AA9-404F-88D3-F3E32CA08972}"/>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2975248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3D35C0-F08C-0044-87AC-FF26E378515F}"/>
              </a:ext>
            </a:extLst>
          </p:cNvPr>
          <p:cNvSpPr>
            <a:spLocks noGrp="1"/>
          </p:cNvSpPr>
          <p:nvPr>
            <p:ph type="title"/>
          </p:nvPr>
        </p:nvSpPr>
        <p:spPr>
          <a:xfrm>
            <a:off x="628649" y="1766814"/>
            <a:ext cx="7886700" cy="3324372"/>
          </a:xfrm>
        </p:spPr>
        <p:txBody>
          <a:bodyPr>
            <a:normAutofit/>
          </a:bodyPr>
          <a:lstStyle/>
          <a:p>
            <a:r>
              <a:rPr lang="en-GB" sz="5400"/>
              <a:t>Clinical handbook addendums: Considerations for family planning and HIV settings</a:t>
            </a:r>
          </a:p>
        </p:txBody>
      </p:sp>
      <p:sp>
        <p:nvSpPr>
          <p:cNvPr id="3" name="Slide Number Placeholder 2"/>
          <p:cNvSpPr>
            <a:spLocks noGrp="1"/>
          </p:cNvSpPr>
          <p:nvPr>
            <p:ph type="sldNum" sz="quarter" idx="12"/>
          </p:nvPr>
        </p:nvSpPr>
        <p:spPr/>
        <p:txBody>
          <a:bodyPr/>
          <a:lstStyle/>
          <a:p>
            <a:fld id="{8D72BB41-3BEF-4C4A-9441-05BFB7371778}" type="slidenum">
              <a:rPr lang="en-GB" smtClean="0"/>
              <a:pPr/>
              <a:t>21</a:t>
            </a:fld>
            <a:endParaRPr lang="en-GB"/>
          </a:p>
        </p:txBody>
      </p:sp>
      <p:sp>
        <p:nvSpPr>
          <p:cNvPr id="5" name="Footer Placeholder 4">
            <a:extLst>
              <a:ext uri="{FF2B5EF4-FFF2-40B4-BE49-F238E27FC236}">
                <a16:creationId xmlns:a16="http://schemas.microsoft.com/office/drawing/2014/main" id="{27467FE5-0D1B-BA40-94B9-8A305062C05A}"/>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94633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US" b="1" dirty="0">
                <a:solidFill>
                  <a:schemeClr val="accent2"/>
                </a:solidFill>
              </a:rPr>
              <a:t>Considerations for </a:t>
            </a:r>
            <a:br>
              <a:rPr lang="en-US" b="1" dirty="0">
                <a:solidFill>
                  <a:schemeClr val="accent2"/>
                </a:solidFill>
              </a:rPr>
            </a:br>
            <a:r>
              <a:rPr lang="en-US" b="1" dirty="0">
                <a:solidFill>
                  <a:schemeClr val="accent2"/>
                </a:solidFill>
              </a:rPr>
              <a:t>family planning &amp; HIV</a:t>
            </a:r>
          </a:p>
        </p:txBody>
      </p:sp>
      <p:sp>
        <p:nvSpPr>
          <p:cNvPr id="3" name="Subtitle 2"/>
          <p:cNvSpPr>
            <a:spLocks noGrp="1"/>
          </p:cNvSpPr>
          <p:nvPr>
            <p:ph idx="1"/>
          </p:nvPr>
        </p:nvSpPr>
        <p:spPr/>
        <p:txBody>
          <a:bodyPr lIns="90000">
            <a:noAutofit/>
          </a:bodyPr>
          <a:lstStyle/>
          <a:p>
            <a:pPr marL="0" indent="0" algn="l" defTabSz="457200">
              <a:spcBef>
                <a:spcPts val="400"/>
              </a:spcBef>
              <a:buNone/>
              <a:defRPr/>
            </a:pPr>
            <a:r>
              <a:rPr lang="en-US" sz="3200" b="1" dirty="0">
                <a:solidFill>
                  <a:schemeClr val="tx1"/>
                </a:solidFill>
              </a:rPr>
              <a:t>Family planning</a:t>
            </a:r>
          </a:p>
          <a:p>
            <a:pPr marL="457200" indent="-457200" algn="l" defTabSz="457200">
              <a:spcBef>
                <a:spcPts val="400"/>
              </a:spcBef>
              <a:buFont typeface="Arial" panose="020B0604020202020204" pitchFamily="34" charset="0"/>
              <a:buChar char="•"/>
              <a:defRPr/>
            </a:pPr>
            <a:r>
              <a:rPr lang="en-US" dirty="0">
                <a:solidFill>
                  <a:schemeClr val="tx1"/>
                </a:solidFill>
              </a:rPr>
              <a:t>Understand reproductive coercion</a:t>
            </a:r>
          </a:p>
          <a:p>
            <a:pPr marL="457200" indent="-457200" algn="l" defTabSz="457200">
              <a:spcBef>
                <a:spcPts val="400"/>
              </a:spcBef>
              <a:buFont typeface="Arial" panose="020B0604020202020204" pitchFamily="34" charset="0"/>
              <a:buChar char="•"/>
              <a:defRPr/>
            </a:pPr>
            <a:r>
              <a:rPr lang="en-US" dirty="0">
                <a:solidFill>
                  <a:schemeClr val="tx1"/>
                </a:solidFill>
              </a:rPr>
              <a:t>Assess barriers to FP in context of violence</a:t>
            </a:r>
          </a:p>
          <a:p>
            <a:pPr marL="457200" indent="-457200" algn="l" defTabSz="457200">
              <a:spcBef>
                <a:spcPts val="400"/>
              </a:spcBef>
              <a:buFont typeface="Arial" panose="020B0604020202020204" pitchFamily="34" charset="0"/>
              <a:buChar char="•"/>
              <a:defRPr/>
            </a:pPr>
            <a:r>
              <a:rPr lang="en-US" dirty="0">
                <a:solidFill>
                  <a:schemeClr val="tx1"/>
                </a:solidFill>
              </a:rPr>
              <a:t>Facilitate appropriate method choice</a:t>
            </a:r>
          </a:p>
          <a:p>
            <a:pPr marL="0" indent="0" algn="l" defTabSz="457200">
              <a:spcBef>
                <a:spcPts val="400"/>
              </a:spcBef>
              <a:buNone/>
              <a:defRPr/>
            </a:pPr>
            <a:r>
              <a:rPr lang="en-US" sz="3200" b="1" dirty="0">
                <a:solidFill>
                  <a:schemeClr val="tx1"/>
                </a:solidFill>
              </a:rPr>
              <a:t>HIV</a:t>
            </a:r>
            <a:endParaRPr lang="en-US" b="1" dirty="0">
              <a:solidFill>
                <a:schemeClr val="tx1"/>
              </a:solidFill>
            </a:endParaRPr>
          </a:p>
          <a:p>
            <a:pPr marL="457200" indent="-457200" algn="l" defTabSz="457200">
              <a:spcBef>
                <a:spcPts val="400"/>
              </a:spcBef>
              <a:buFont typeface="Arial" panose="020B0604020202020204" pitchFamily="34" charset="0"/>
              <a:buChar char="•"/>
              <a:defRPr/>
            </a:pPr>
            <a:r>
              <a:rPr lang="en-US" dirty="0">
                <a:solidFill>
                  <a:schemeClr val="tx1"/>
                </a:solidFill>
              </a:rPr>
              <a:t>Risks &amp; benefits of disclosure</a:t>
            </a:r>
          </a:p>
          <a:p>
            <a:pPr marL="457200" indent="-457200" algn="l" defTabSz="457200">
              <a:spcBef>
                <a:spcPts val="400"/>
              </a:spcBef>
              <a:buFont typeface="Arial" panose="020B0604020202020204" pitchFamily="34" charset="0"/>
              <a:buChar char="•"/>
              <a:defRPr/>
            </a:pPr>
            <a:r>
              <a:rPr lang="en-US" dirty="0">
                <a:solidFill>
                  <a:schemeClr val="tx1"/>
                </a:solidFill>
              </a:rPr>
              <a:t>Counselling on disclosure of HIV status</a:t>
            </a:r>
          </a:p>
          <a:p>
            <a:pPr marL="457200" indent="-457200" algn="l" defTabSz="457200">
              <a:spcBef>
                <a:spcPts val="400"/>
              </a:spcBef>
              <a:buFont typeface="Arial" panose="020B0604020202020204" pitchFamily="34" charset="0"/>
              <a:buChar char="•"/>
              <a:defRPr/>
            </a:pPr>
            <a:r>
              <a:rPr lang="en-US" dirty="0">
                <a:solidFill>
                  <a:schemeClr val="tx1"/>
                </a:solidFill>
              </a:rPr>
              <a:t>Planning for safe HIV status disclosure</a:t>
            </a:r>
          </a:p>
          <a:p>
            <a:pPr marL="457200" indent="-457200" algn="l" defTabSz="457200">
              <a:spcBef>
                <a:spcPts val="600"/>
              </a:spcBef>
              <a:spcAft>
                <a:spcPts val="600"/>
              </a:spcAft>
              <a:buFont typeface="Arial" panose="020B0604020202020204" pitchFamily="34" charset="0"/>
              <a:buChar char="•"/>
              <a:defRPr/>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8D72BB41-3BEF-4C4A-9441-05BFB7371778}" type="slidenum">
              <a:rPr lang="en-GB" smtClean="0"/>
              <a:pPr/>
              <a:t>22</a:t>
            </a:fld>
            <a:endParaRPr lang="en-GB"/>
          </a:p>
        </p:txBody>
      </p:sp>
      <p:sp>
        <p:nvSpPr>
          <p:cNvPr id="6" name="Footer Placeholder 4">
            <a:extLst>
              <a:ext uri="{FF2B5EF4-FFF2-40B4-BE49-F238E27FC236}">
                <a16:creationId xmlns:a16="http://schemas.microsoft.com/office/drawing/2014/main" id="{F1D40064-DCF4-CB48-964B-CCAD9B10C9DF}"/>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2642415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CA61B6-3E45-4083-B92E-C13AB305096A}"/>
              </a:ext>
            </a:extLst>
          </p:cNvPr>
          <p:cNvSpPr txBox="1"/>
          <p:nvPr/>
        </p:nvSpPr>
        <p:spPr>
          <a:xfrm>
            <a:off x="1007604" y="1997839"/>
            <a:ext cx="7128792" cy="2862322"/>
          </a:xfrm>
          <a:prstGeom prst="rect">
            <a:avLst/>
          </a:prstGeom>
          <a:noFill/>
        </p:spPr>
        <p:txBody>
          <a:bodyPr wrap="square" rtlCol="0">
            <a:spAutoFit/>
          </a:bodyPr>
          <a:lstStyle/>
          <a:p>
            <a:pPr algn="ctr"/>
            <a:r>
              <a:rPr lang="en-GB" sz="6000" b="1" dirty="0">
                <a:solidFill>
                  <a:schemeClr val="accent2"/>
                </a:solidFill>
              </a:rPr>
              <a:t>Reporting violence </a:t>
            </a:r>
            <a:br>
              <a:rPr lang="en-GB" sz="6000" b="1" dirty="0">
                <a:solidFill>
                  <a:schemeClr val="accent2"/>
                </a:solidFill>
              </a:rPr>
            </a:br>
            <a:r>
              <a:rPr lang="en-GB" sz="6000" b="1" dirty="0">
                <a:solidFill>
                  <a:schemeClr val="accent2"/>
                </a:solidFill>
              </a:rPr>
              <a:t>&amp; Enabling health systems</a:t>
            </a:r>
          </a:p>
        </p:txBody>
      </p:sp>
      <p:sp>
        <p:nvSpPr>
          <p:cNvPr id="4" name="Slide Number Placeholder 3">
            <a:extLst>
              <a:ext uri="{FF2B5EF4-FFF2-40B4-BE49-F238E27FC236}">
                <a16:creationId xmlns:a16="http://schemas.microsoft.com/office/drawing/2014/main" id="{CC0C43B3-4CB4-41D5-944C-C34D8368C65C}"/>
              </a:ext>
            </a:extLst>
          </p:cNvPr>
          <p:cNvSpPr>
            <a:spLocks noGrp="1"/>
          </p:cNvSpPr>
          <p:nvPr>
            <p:ph type="sldNum" sz="quarter" idx="12"/>
          </p:nvPr>
        </p:nvSpPr>
        <p:spPr/>
        <p:txBody>
          <a:bodyPr/>
          <a:lstStyle/>
          <a:p>
            <a:fld id="{8D72BB41-3BEF-4C4A-9441-05BFB7371778}" type="slidenum">
              <a:rPr lang="en-GB" smtClean="0"/>
              <a:pPr/>
              <a:t>23</a:t>
            </a:fld>
            <a:endParaRPr lang="en-GB"/>
          </a:p>
        </p:txBody>
      </p:sp>
      <p:sp>
        <p:nvSpPr>
          <p:cNvPr id="5" name="Footer Placeholder 4">
            <a:extLst>
              <a:ext uri="{FF2B5EF4-FFF2-40B4-BE49-F238E27FC236}">
                <a16:creationId xmlns:a16="http://schemas.microsoft.com/office/drawing/2014/main" id="{4A525D25-7D07-3F47-917E-28BCE4580C88}"/>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1051896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472" y="681037"/>
            <a:ext cx="6692900"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2"/>
                </a:solidFill>
                <a:effectLst/>
                <a:uLnTx/>
                <a:uFillTx/>
                <a:ea typeface="+mn-ea"/>
                <a:cs typeface="Avenir Next Condensed Demi Bold"/>
              </a:rPr>
              <a:t>Reporting considerations</a:t>
            </a:r>
            <a:endParaRPr kumimoji="0" lang="en-US" sz="4400" b="1" i="0" u="none" strike="noStrike" kern="1200" cap="none" spc="0" normalizeH="0" baseline="0" noProof="0" dirty="0">
              <a:ln>
                <a:noFill/>
              </a:ln>
              <a:solidFill>
                <a:schemeClr val="accent2"/>
              </a:solidFill>
              <a:effectLst/>
              <a:uLnTx/>
              <a:uFillTx/>
              <a:ea typeface="+mn-ea"/>
            </a:endParaRPr>
          </a:p>
        </p:txBody>
      </p:sp>
      <p:pic>
        <p:nvPicPr>
          <p:cNvPr id="3" name="Picture 2" descr="fc_icon_whist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9012">
            <a:off x="7020871" y="479145"/>
            <a:ext cx="1857679" cy="1123248"/>
          </a:xfrm>
          <a:prstGeom prst="rect">
            <a:avLst/>
          </a:prstGeom>
        </p:spPr>
      </p:pic>
      <p:sp>
        <p:nvSpPr>
          <p:cNvPr id="9" name="Content Placeholder 8">
            <a:extLst>
              <a:ext uri="{FF2B5EF4-FFF2-40B4-BE49-F238E27FC236}">
                <a16:creationId xmlns:a16="http://schemas.microsoft.com/office/drawing/2014/main" id="{9DC75147-9797-454E-AE5A-8B43C0D7C4B8}"/>
              </a:ext>
            </a:extLst>
          </p:cNvPr>
          <p:cNvSpPr>
            <a:spLocks noGrp="1"/>
          </p:cNvSpPr>
          <p:nvPr>
            <p:ph idx="1"/>
          </p:nvPr>
        </p:nvSpPr>
        <p:spPr/>
        <p:txBody>
          <a:bodyPr>
            <a:normAutofit fontScale="92500" lnSpcReduction="10000"/>
          </a:bodyPr>
          <a:lstStyle/>
          <a:p>
            <a:pPr marL="0" lvl="1" defTabSz="457200">
              <a:lnSpc>
                <a:spcPct val="100000"/>
              </a:lnSpc>
              <a:spcBef>
                <a:spcPts val="0"/>
              </a:spcBef>
              <a:defRPr/>
            </a:pPr>
            <a:r>
              <a:rPr lang="en-US" sz="3200" dirty="0">
                <a:solidFill>
                  <a:prstClr val="black"/>
                </a:solidFill>
                <a:cs typeface="Avenir Next Condensed Regular"/>
              </a:rPr>
              <a:t>For </a:t>
            </a:r>
            <a:r>
              <a:rPr lang="en-US" sz="3200" b="1" dirty="0">
                <a:solidFill>
                  <a:prstClr val="black"/>
                </a:solidFill>
                <a:cs typeface="Avenir Next Condensed Regular"/>
              </a:rPr>
              <a:t>women:</a:t>
            </a:r>
            <a:r>
              <a:rPr lang="en-US" sz="3200" dirty="0">
                <a:solidFill>
                  <a:prstClr val="black"/>
                </a:solidFill>
                <a:cs typeface="Avenir Next Condensed Regular"/>
              </a:rPr>
              <a:t> mandatory reporting NOT recommended</a:t>
            </a:r>
          </a:p>
          <a:p>
            <a:pPr marL="800100" lvl="2" indent="-342900">
              <a:lnSpc>
                <a:spcPct val="100000"/>
              </a:lnSpc>
              <a:spcBef>
                <a:spcPts val="0"/>
              </a:spcBef>
              <a:defRPr/>
            </a:pPr>
            <a:r>
              <a:rPr lang="en-US" sz="3200" dirty="0">
                <a:solidFill>
                  <a:prstClr val="black"/>
                </a:solidFill>
                <a:cs typeface="Avenir Next Condensed Regular"/>
              </a:rPr>
              <a:t>Offer to report if woman wants</a:t>
            </a:r>
          </a:p>
          <a:p>
            <a:pPr marL="800100" lvl="2" indent="-342900">
              <a:lnSpc>
                <a:spcPct val="100000"/>
              </a:lnSpc>
              <a:spcBef>
                <a:spcPts val="0"/>
              </a:spcBef>
              <a:defRPr/>
            </a:pPr>
            <a:r>
              <a:rPr lang="en-US" sz="3200" dirty="0">
                <a:solidFill>
                  <a:prstClr val="black"/>
                </a:solidFill>
                <a:cs typeface="Avenir Next Condensed Regular"/>
              </a:rPr>
              <a:t>If required, tell the woman at the outset</a:t>
            </a:r>
          </a:p>
          <a:p>
            <a:pPr marL="342900" lvl="1" indent="-342900">
              <a:lnSpc>
                <a:spcPct val="100000"/>
              </a:lnSpc>
              <a:spcBef>
                <a:spcPts val="0"/>
              </a:spcBef>
              <a:defRPr/>
            </a:pPr>
            <a:r>
              <a:rPr lang="en-US" sz="3200" dirty="0">
                <a:solidFill>
                  <a:prstClr val="black"/>
                </a:solidFill>
                <a:cs typeface="Avenir Next Condensed Regular"/>
              </a:rPr>
              <a:t>For </a:t>
            </a:r>
            <a:r>
              <a:rPr lang="en-US" sz="3200" b="1" dirty="0">
                <a:solidFill>
                  <a:prstClr val="black"/>
                </a:solidFill>
                <a:cs typeface="Avenir Next Condensed Regular"/>
              </a:rPr>
              <a:t>child </a:t>
            </a:r>
            <a:r>
              <a:rPr lang="en-US" sz="3200" dirty="0">
                <a:solidFill>
                  <a:prstClr val="black"/>
                </a:solidFill>
                <a:cs typeface="Avenir Next Condensed Regular"/>
              </a:rPr>
              <a:t>sexual abuse</a:t>
            </a:r>
            <a:r>
              <a:rPr lang="en-US" sz="3200" b="1" dirty="0">
                <a:solidFill>
                  <a:prstClr val="black"/>
                </a:solidFill>
                <a:cs typeface="Avenir Next Condensed Regular"/>
              </a:rPr>
              <a:t>,</a:t>
            </a:r>
            <a:r>
              <a:rPr lang="en-US" sz="3200" dirty="0">
                <a:solidFill>
                  <a:prstClr val="black"/>
                </a:solidFill>
                <a:cs typeface="Avenir Next Condensed Regular"/>
              </a:rPr>
              <a:t> where obligation to report: </a:t>
            </a:r>
          </a:p>
          <a:p>
            <a:pPr marL="800100" lvl="2" indent="-342900">
              <a:lnSpc>
                <a:spcPct val="100000"/>
              </a:lnSpc>
              <a:spcBef>
                <a:spcPts val="0"/>
              </a:spcBef>
              <a:defRPr/>
            </a:pPr>
            <a:r>
              <a:rPr lang="en-US" sz="3200" dirty="0">
                <a:solidFill>
                  <a:prstClr val="black"/>
                </a:solidFill>
                <a:cs typeface="Avenir Next Condensed Regular"/>
              </a:rPr>
              <a:t>Assess health, safety &amp; well-being implications of reporting</a:t>
            </a:r>
          </a:p>
          <a:p>
            <a:pPr marL="800100" lvl="2" indent="-342900">
              <a:lnSpc>
                <a:spcPct val="100000"/>
              </a:lnSpc>
              <a:spcBef>
                <a:spcPts val="0"/>
              </a:spcBef>
              <a:defRPr/>
            </a:pPr>
            <a:r>
              <a:rPr lang="en-US" sz="3200" dirty="0">
                <a:solidFill>
                  <a:prstClr val="black"/>
                </a:solidFill>
                <a:cs typeface="Avenir Next Condensed Regular"/>
              </a:rPr>
              <a:t>Inform about limitations on confidentiality before consultation</a:t>
            </a:r>
          </a:p>
        </p:txBody>
      </p:sp>
      <p:sp>
        <p:nvSpPr>
          <p:cNvPr id="4" name="Slide Number Placeholder 3">
            <a:extLst>
              <a:ext uri="{FF2B5EF4-FFF2-40B4-BE49-F238E27FC236}">
                <a16:creationId xmlns:a16="http://schemas.microsoft.com/office/drawing/2014/main" id="{FF22CB9A-DBA9-457A-AA5B-B1ACA3CC0DF1}"/>
              </a:ext>
            </a:extLst>
          </p:cNvPr>
          <p:cNvSpPr>
            <a:spLocks noGrp="1"/>
          </p:cNvSpPr>
          <p:nvPr>
            <p:ph type="sldNum" sz="quarter" idx="12"/>
          </p:nvPr>
        </p:nvSpPr>
        <p:spPr/>
        <p:txBody>
          <a:bodyPr/>
          <a:lstStyle/>
          <a:p>
            <a:fld id="{8D72BB41-3BEF-4C4A-9441-05BFB7371778}" type="slidenum">
              <a:rPr lang="en-GB" smtClean="0"/>
              <a:pPr/>
              <a:t>24</a:t>
            </a:fld>
            <a:endParaRPr lang="en-GB"/>
          </a:p>
        </p:txBody>
      </p:sp>
      <p:sp>
        <p:nvSpPr>
          <p:cNvPr id="8" name="Footer Placeholder 4">
            <a:extLst>
              <a:ext uri="{FF2B5EF4-FFF2-40B4-BE49-F238E27FC236}">
                <a16:creationId xmlns:a16="http://schemas.microsoft.com/office/drawing/2014/main" id="{1120D755-C21F-AB4A-9385-610E4BEB7184}"/>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9141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63004" y="1719814"/>
            <a:ext cx="4809347" cy="3418372"/>
          </a:xfrm>
          <a:prstGeom prst="rect">
            <a:avLst/>
          </a:prstGeom>
          <a:noFill/>
        </p:spPr>
        <p:txBody>
          <a:bodyPr wrap="square" rtlCol="0">
            <a:spAutoFit/>
          </a:bodyPr>
          <a:lstStyle/>
          <a:p>
            <a:pPr marL="342900" lvl="1" indent="-342900">
              <a:lnSpc>
                <a:spcPct val="90000"/>
              </a:lnSpc>
              <a:spcBef>
                <a:spcPts val="1325"/>
              </a:spcBef>
              <a:buFont typeface="Arial" pitchFamily="34" charset="0"/>
              <a:buChar char="•"/>
              <a:defRPr/>
            </a:pPr>
            <a:r>
              <a:rPr lang="en-US" sz="3200" dirty="0">
                <a:solidFill>
                  <a:prstClr val="black"/>
                </a:solidFill>
                <a:cs typeface="Avenir Next Condensed Regular"/>
              </a:rPr>
              <a:t>Assure </a:t>
            </a:r>
            <a:r>
              <a:rPr lang="en-US" sz="3200" b="1" dirty="0">
                <a:solidFill>
                  <a:prstClr val="black"/>
                </a:solidFill>
                <a:cs typeface="Avenir Next Condensed Regular"/>
              </a:rPr>
              <a:t>supervision and feedback</a:t>
            </a:r>
          </a:p>
          <a:p>
            <a:pPr marL="342900" lvl="1" indent="-342900">
              <a:lnSpc>
                <a:spcPct val="90000"/>
              </a:lnSpc>
              <a:spcBef>
                <a:spcPts val="1325"/>
              </a:spcBef>
              <a:buFont typeface="Arial" pitchFamily="34" charset="0"/>
              <a:buChar char="•"/>
              <a:defRPr/>
            </a:pPr>
            <a:r>
              <a:rPr lang="en-US" sz="3200" dirty="0">
                <a:solidFill>
                  <a:prstClr val="black"/>
                </a:solidFill>
                <a:cs typeface="Avenir Next Condensed Regular"/>
              </a:rPr>
              <a:t>Improve</a:t>
            </a:r>
            <a:r>
              <a:rPr kumimoji="0" lang="en-US" sz="3200" i="0" u="none" strike="noStrike" kern="1200" cap="none" spc="0" normalizeH="0" baseline="0" noProof="0" dirty="0">
                <a:ln>
                  <a:noFill/>
                </a:ln>
                <a:solidFill>
                  <a:prstClr val="black"/>
                </a:solidFill>
                <a:effectLst/>
                <a:uLnTx/>
                <a:uFillTx/>
                <a:ea typeface="+mn-ea"/>
                <a:cs typeface="Avenir Next Condensed Regular"/>
              </a:rPr>
              <a:t> </a:t>
            </a:r>
            <a:r>
              <a:rPr kumimoji="0" lang="en-US" sz="3200" b="1" i="0" u="none" strike="noStrike" kern="1200" cap="none" spc="0" normalizeH="0" baseline="0" noProof="0" dirty="0">
                <a:ln>
                  <a:noFill/>
                </a:ln>
                <a:solidFill>
                  <a:prstClr val="black"/>
                </a:solidFill>
                <a:effectLst/>
                <a:uLnTx/>
                <a:uFillTx/>
                <a:ea typeface="+mn-ea"/>
                <a:cs typeface="Avenir Next Condensed Regular"/>
              </a:rPr>
              <a:t>infrastructure</a:t>
            </a:r>
            <a:r>
              <a:rPr kumimoji="0" lang="en-US" sz="3200" i="0" u="none" strike="noStrike" kern="1200" cap="none" spc="0" normalizeH="0" baseline="0" noProof="0" dirty="0">
                <a:ln>
                  <a:noFill/>
                </a:ln>
                <a:solidFill>
                  <a:prstClr val="black"/>
                </a:solidFill>
                <a:effectLst/>
                <a:uLnTx/>
                <a:uFillTx/>
                <a:ea typeface="+mn-ea"/>
                <a:cs typeface="Avenir Next Condensed Regular"/>
              </a:rPr>
              <a:t>  </a:t>
            </a:r>
          </a:p>
          <a:p>
            <a:pPr marL="342900" lvl="1" indent="-342900">
              <a:lnSpc>
                <a:spcPct val="90000"/>
              </a:lnSpc>
              <a:spcBef>
                <a:spcPts val="1325"/>
              </a:spcBef>
              <a:buFont typeface="Arial" pitchFamily="34" charset="0"/>
              <a:buChar char="•"/>
              <a:defRPr/>
            </a:pPr>
            <a:r>
              <a:rPr kumimoji="0" lang="en-US" sz="3200" i="0" u="none" strike="noStrike" kern="1200" cap="none" spc="0" normalizeH="0" baseline="0" noProof="0" dirty="0">
                <a:ln>
                  <a:noFill/>
                </a:ln>
                <a:solidFill>
                  <a:prstClr val="black"/>
                </a:solidFill>
                <a:effectLst/>
                <a:uLnTx/>
                <a:uFillTx/>
                <a:ea typeface="+mn-ea"/>
                <a:cs typeface="Avenir Next Condensed Regular"/>
              </a:rPr>
              <a:t>Strengthen </a:t>
            </a:r>
            <a:r>
              <a:rPr kumimoji="0" lang="en-US" sz="3200" b="1" i="0" u="none" strike="noStrike" kern="1200" cap="none" spc="0" normalizeH="0" baseline="0" noProof="0" dirty="0">
                <a:ln>
                  <a:noFill/>
                </a:ln>
                <a:solidFill>
                  <a:prstClr val="black"/>
                </a:solidFill>
                <a:effectLst/>
                <a:uLnTx/>
                <a:uFillTx/>
                <a:ea typeface="+mn-ea"/>
                <a:cs typeface="Avenir Next Condensed Regular"/>
              </a:rPr>
              <a:t>referrals</a:t>
            </a:r>
          </a:p>
          <a:p>
            <a:pPr marL="342900" lvl="1" indent="-342900">
              <a:lnSpc>
                <a:spcPct val="90000"/>
              </a:lnSpc>
              <a:spcBef>
                <a:spcPts val="1325"/>
              </a:spcBef>
              <a:buFont typeface="Arial" pitchFamily="34" charset="0"/>
              <a:buChar char="•"/>
              <a:defRPr/>
            </a:pPr>
            <a:r>
              <a:rPr lang="en-GB" sz="3200" b="1" dirty="0">
                <a:solidFill>
                  <a:prstClr val="black"/>
                </a:solidFill>
                <a:cs typeface="Avenir Next Condensed Regular"/>
              </a:rPr>
              <a:t>Document</a:t>
            </a:r>
          </a:p>
          <a:p>
            <a:pPr marL="342900" lvl="1" indent="-342900">
              <a:lnSpc>
                <a:spcPct val="90000"/>
              </a:lnSpc>
              <a:spcBef>
                <a:spcPts val="1325"/>
              </a:spcBef>
              <a:buFont typeface="Arial" pitchFamily="34" charset="0"/>
              <a:buChar char="•"/>
              <a:defRPr/>
            </a:pPr>
            <a:r>
              <a:rPr lang="en-GB" sz="3200" b="1" dirty="0">
                <a:solidFill>
                  <a:prstClr val="black"/>
                </a:solidFill>
                <a:cs typeface="Avenir Next Condensed Regular"/>
              </a:rPr>
              <a:t>Monitor and evaluate</a:t>
            </a:r>
          </a:p>
        </p:txBody>
      </p:sp>
      <p:sp>
        <p:nvSpPr>
          <p:cNvPr id="8" name="TextBox 7"/>
          <p:cNvSpPr txBox="1"/>
          <p:nvPr/>
        </p:nvSpPr>
        <p:spPr>
          <a:xfrm>
            <a:off x="149225" y="264956"/>
            <a:ext cx="8845548"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2"/>
                </a:solidFill>
                <a:effectLst/>
                <a:uLnTx/>
                <a:uFillTx/>
                <a:ea typeface="+mn-ea"/>
                <a:cs typeface="Avenir Next Condensed Demi Bold"/>
              </a:rPr>
              <a:t>Necessary system-wide changes</a:t>
            </a:r>
            <a:endParaRPr kumimoji="0" lang="en-US" sz="4400" b="1" i="0" u="none" strike="noStrike" kern="1200" cap="none" spc="0" normalizeH="0" baseline="0" noProof="0" dirty="0">
              <a:ln>
                <a:noFill/>
              </a:ln>
              <a:solidFill>
                <a:schemeClr val="accent2"/>
              </a:solidFill>
              <a:effectLst/>
              <a:uLnTx/>
              <a:uFillTx/>
              <a:ea typeface="+mn-ea"/>
            </a:endParaRPr>
          </a:p>
        </p:txBody>
      </p:sp>
      <p:pic>
        <p:nvPicPr>
          <p:cNvPr id="6" name="Picture 2">
            <a:extLst>
              <a:ext uri="{FF2B5EF4-FFF2-40B4-BE49-F238E27FC236}">
                <a16:creationId xmlns:a16="http://schemas.microsoft.com/office/drawing/2014/main" id="{CE4950E5-F858-4E99-80F8-D41185073A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9" y="1296948"/>
            <a:ext cx="3277540" cy="463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63FA68CD-2A1F-4314-8C2F-5F0B5E5D9815}"/>
              </a:ext>
            </a:extLst>
          </p:cNvPr>
          <p:cNvSpPr>
            <a:spLocks noGrp="1"/>
          </p:cNvSpPr>
          <p:nvPr>
            <p:ph type="sldNum" sz="quarter" idx="12"/>
          </p:nvPr>
        </p:nvSpPr>
        <p:spPr/>
        <p:txBody>
          <a:bodyPr/>
          <a:lstStyle/>
          <a:p>
            <a:fld id="{8D72BB41-3BEF-4C4A-9441-05BFB7371778}" type="slidenum">
              <a:rPr lang="en-GB" smtClean="0"/>
              <a:pPr/>
              <a:t>25</a:t>
            </a:fld>
            <a:endParaRPr lang="en-GB"/>
          </a:p>
        </p:txBody>
      </p:sp>
      <p:sp>
        <p:nvSpPr>
          <p:cNvPr id="7" name="Footer Placeholder 4">
            <a:extLst>
              <a:ext uri="{FF2B5EF4-FFF2-40B4-BE49-F238E27FC236}">
                <a16:creationId xmlns:a16="http://schemas.microsoft.com/office/drawing/2014/main" id="{E3C761AA-496F-8042-AC87-0BCDA04831D0}"/>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1930795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F198D9-DEA5-D842-831D-B440796AF831}"/>
              </a:ext>
            </a:extLst>
          </p:cNvPr>
          <p:cNvSpPr>
            <a:spLocks noGrp="1"/>
          </p:cNvSpPr>
          <p:nvPr>
            <p:ph type="title"/>
          </p:nvPr>
        </p:nvSpPr>
        <p:spPr/>
        <p:txBody>
          <a:bodyPr/>
          <a:lstStyle/>
          <a:p>
            <a:r>
              <a:rPr lang="en-GB"/>
              <a:t>Key messages</a:t>
            </a:r>
          </a:p>
        </p:txBody>
      </p:sp>
      <p:sp>
        <p:nvSpPr>
          <p:cNvPr id="8" name="Content Placeholder 7">
            <a:extLst>
              <a:ext uri="{FF2B5EF4-FFF2-40B4-BE49-F238E27FC236}">
                <a16:creationId xmlns:a16="http://schemas.microsoft.com/office/drawing/2014/main" id="{93D6796C-F846-5B4D-9BF7-E0B3F1D61E24}"/>
              </a:ext>
            </a:extLst>
          </p:cNvPr>
          <p:cNvSpPr>
            <a:spLocks noGrp="1"/>
          </p:cNvSpPr>
          <p:nvPr>
            <p:ph idx="1"/>
          </p:nvPr>
        </p:nvSpPr>
        <p:spPr/>
        <p:txBody>
          <a:bodyPr/>
          <a:lstStyle/>
          <a:p>
            <a:pPr marL="511175" lvl="2" indent="-457200">
              <a:spcBef>
                <a:spcPts val="1325"/>
              </a:spcBef>
              <a:defRPr/>
            </a:pPr>
            <a:r>
              <a:rPr lang="en-GB" sz="3200">
                <a:solidFill>
                  <a:prstClr val="black"/>
                </a:solidFill>
              </a:rPr>
              <a:t>The health system response should be based on respect for </a:t>
            </a:r>
            <a:r>
              <a:rPr lang="en-GB" sz="3200" b="1">
                <a:solidFill>
                  <a:prstClr val="black"/>
                </a:solidFill>
              </a:rPr>
              <a:t>human rights </a:t>
            </a:r>
            <a:r>
              <a:rPr lang="en-GB" sz="3200">
                <a:solidFill>
                  <a:prstClr val="black"/>
                </a:solidFill>
              </a:rPr>
              <a:t>and promotion of </a:t>
            </a:r>
            <a:r>
              <a:rPr lang="en-GB" sz="3200" b="1">
                <a:solidFill>
                  <a:prstClr val="black"/>
                </a:solidFill>
              </a:rPr>
              <a:t>gender equality</a:t>
            </a:r>
          </a:p>
          <a:p>
            <a:pPr marL="511175" lvl="2" indent="-457200">
              <a:spcBef>
                <a:spcPts val="1325"/>
              </a:spcBef>
              <a:defRPr/>
            </a:pPr>
            <a:r>
              <a:rPr lang="en-GB" sz="3200"/>
              <a:t>This training covers skills in the 5 parts of the WHO </a:t>
            </a:r>
            <a:r>
              <a:rPr lang="en-GB" sz="3200" b="1"/>
              <a:t>clinical handbook</a:t>
            </a:r>
          </a:p>
          <a:p>
            <a:pPr marL="511175" lvl="2" indent="-457200">
              <a:spcBef>
                <a:spcPts val="1325"/>
              </a:spcBef>
              <a:defRPr/>
            </a:pPr>
            <a:r>
              <a:rPr lang="en-GB" sz="3200"/>
              <a:t>An </a:t>
            </a:r>
            <a:r>
              <a:rPr lang="en-GB" sz="3200" b="1"/>
              <a:t>enabling health system </a:t>
            </a:r>
            <a:r>
              <a:rPr lang="en-GB" sz="3200"/>
              <a:t>is key to helping providers put training into practice</a:t>
            </a:r>
          </a:p>
        </p:txBody>
      </p:sp>
      <p:sp>
        <p:nvSpPr>
          <p:cNvPr id="3" name="Slide Number Placeholder 2">
            <a:extLst>
              <a:ext uri="{FF2B5EF4-FFF2-40B4-BE49-F238E27FC236}">
                <a16:creationId xmlns:a16="http://schemas.microsoft.com/office/drawing/2014/main" id="{B17F275A-227E-4C81-A4CE-D944F3676982}"/>
              </a:ext>
            </a:extLst>
          </p:cNvPr>
          <p:cNvSpPr>
            <a:spLocks noGrp="1"/>
          </p:cNvSpPr>
          <p:nvPr>
            <p:ph type="sldNum" sz="quarter" idx="12"/>
          </p:nvPr>
        </p:nvSpPr>
        <p:spPr/>
        <p:txBody>
          <a:bodyPr/>
          <a:lstStyle/>
          <a:p>
            <a:fld id="{8D72BB41-3BEF-4C4A-9441-05BFB7371778}" type="slidenum">
              <a:rPr lang="en-GB" smtClean="0"/>
              <a:pPr/>
              <a:t>26</a:t>
            </a:fld>
            <a:endParaRPr lang="en-GB"/>
          </a:p>
        </p:txBody>
      </p:sp>
      <p:sp>
        <p:nvSpPr>
          <p:cNvPr id="6" name="Footer Placeholder 4">
            <a:extLst>
              <a:ext uri="{FF2B5EF4-FFF2-40B4-BE49-F238E27FC236}">
                <a16:creationId xmlns:a16="http://schemas.microsoft.com/office/drawing/2014/main" id="{CF7111B5-214A-2444-93D4-63A0678B0157}"/>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pic>
        <p:nvPicPr>
          <p:cNvPr id="9" name="Picture 8">
            <a:extLst>
              <a:ext uri="{FF2B5EF4-FFF2-40B4-BE49-F238E27FC236}">
                <a16:creationId xmlns:a16="http://schemas.microsoft.com/office/drawing/2014/main" id="{83FA1BB4-35D0-6849-B5B1-703ACFFF0E1F}"/>
              </a:ext>
            </a:extLst>
          </p:cNvPr>
          <p:cNvPicPr>
            <a:picLocks noChangeAspect="1"/>
          </p:cNvPicPr>
          <p:nvPr/>
        </p:nvPicPr>
        <p:blipFill rotWithShape="1">
          <a:blip r:embed="rId2">
            <a:duotone>
              <a:schemeClr val="accent5">
                <a:shade val="45000"/>
                <a:satMod val="135000"/>
              </a:schemeClr>
              <a:prstClr val="white"/>
            </a:duotone>
          </a:blip>
          <a:srcRect l="5495" t="2263" r="8752" b="5223"/>
          <a:stretch/>
        </p:blipFill>
        <p:spPr>
          <a:xfrm>
            <a:off x="1476208" y="365126"/>
            <a:ext cx="1059478" cy="1143000"/>
          </a:xfrm>
          <a:prstGeom prst="rect">
            <a:avLst/>
          </a:prstGeom>
        </p:spPr>
      </p:pic>
    </p:spTree>
    <p:extLst>
      <p:ext uri="{BB962C8B-B14F-4D97-AF65-F5344CB8AC3E}">
        <p14:creationId xmlns:p14="http://schemas.microsoft.com/office/powerpoint/2010/main" val="34924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ECF52AA-C92C-D843-86AE-68410F9D5FB2}"/>
              </a:ext>
            </a:extLst>
          </p:cNvPr>
          <p:cNvSpPr>
            <a:spLocks noGrp="1"/>
          </p:cNvSpPr>
          <p:nvPr>
            <p:ph type="title"/>
          </p:nvPr>
        </p:nvSpPr>
        <p:spPr>
          <a:xfrm>
            <a:off x="628650" y="2992013"/>
            <a:ext cx="7886700" cy="873973"/>
          </a:xfrm>
        </p:spPr>
        <p:txBody>
          <a:bodyPr>
            <a:normAutofit fontScale="90000"/>
          </a:bodyPr>
          <a:lstStyle/>
          <a:p>
            <a:r>
              <a:rPr lang="en-GB"/>
              <a:t>Guiding principles</a:t>
            </a:r>
          </a:p>
        </p:txBody>
      </p:sp>
      <p:sp>
        <p:nvSpPr>
          <p:cNvPr id="3" name="Slide Number Placeholder 2"/>
          <p:cNvSpPr>
            <a:spLocks noGrp="1"/>
          </p:cNvSpPr>
          <p:nvPr>
            <p:ph type="sldNum" sz="quarter" idx="12"/>
          </p:nvPr>
        </p:nvSpPr>
        <p:spPr/>
        <p:txBody>
          <a:bodyPr/>
          <a:lstStyle/>
          <a:p>
            <a:fld id="{8D72BB41-3BEF-4C4A-9441-05BFB7371778}" type="slidenum">
              <a:rPr lang="en-GB" smtClean="0"/>
              <a:pPr/>
              <a:t>3</a:t>
            </a:fld>
            <a:endParaRPr lang="en-GB"/>
          </a:p>
        </p:txBody>
      </p:sp>
      <p:sp>
        <p:nvSpPr>
          <p:cNvPr id="5" name="Footer Placeholder 4">
            <a:extLst>
              <a:ext uri="{FF2B5EF4-FFF2-40B4-BE49-F238E27FC236}">
                <a16:creationId xmlns:a16="http://schemas.microsoft.com/office/drawing/2014/main" id="{9703F9F7-5205-8D43-B029-DAE209CEE9E7}"/>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417467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Autofit/>
          </a:bodyPr>
          <a:lstStyle/>
          <a:p>
            <a:r>
              <a:rPr lang="en-US" b="1" dirty="0">
                <a:solidFill>
                  <a:schemeClr val="accent2"/>
                </a:solidFill>
              </a:rPr>
              <a:t>Guiding principles</a:t>
            </a:r>
            <a:endParaRPr lang="en-GB" b="1" dirty="0">
              <a:solidFill>
                <a:schemeClr val="accent2"/>
              </a:solidFill>
            </a:endParaRPr>
          </a:p>
        </p:txBody>
      </p:sp>
      <p:sp>
        <p:nvSpPr>
          <p:cNvPr id="3" name="Subtitle 2"/>
          <p:cNvSpPr>
            <a:spLocks noGrp="1"/>
          </p:cNvSpPr>
          <p:nvPr>
            <p:ph idx="1"/>
          </p:nvPr>
        </p:nvSpPr>
        <p:spPr/>
        <p:txBody>
          <a:bodyPr lIns="90000">
            <a:noAutofit/>
          </a:bodyPr>
          <a:lstStyle/>
          <a:p>
            <a:pPr marL="342900" indent="-342900" algn="l">
              <a:spcBef>
                <a:spcPts val="1200"/>
              </a:spcBef>
              <a:spcAft>
                <a:spcPts val="1200"/>
              </a:spcAft>
            </a:pPr>
            <a:r>
              <a:rPr lang="en-US" b="1" dirty="0">
                <a:solidFill>
                  <a:schemeClr val="tx1"/>
                </a:solidFill>
              </a:rPr>
              <a:t>Two fundamental principles:</a:t>
            </a:r>
          </a:p>
          <a:p>
            <a:pPr marL="806450" indent="-357188" algn="l" defTabSz="806450">
              <a:spcBef>
                <a:spcPts val="600"/>
              </a:spcBef>
              <a:spcAft>
                <a:spcPts val="600"/>
              </a:spcAft>
              <a:buFont typeface="Arial" pitchFamily="34" charset="0"/>
              <a:buChar char="•"/>
            </a:pPr>
            <a:r>
              <a:rPr lang="en-US" dirty="0">
                <a:solidFill>
                  <a:schemeClr val="tx1"/>
                </a:solidFill>
              </a:rPr>
              <a:t>Respect for </a:t>
            </a:r>
            <a:r>
              <a:rPr lang="en-US" b="1" dirty="0">
                <a:solidFill>
                  <a:schemeClr val="tx1"/>
                </a:solidFill>
              </a:rPr>
              <a:t>human rights </a:t>
            </a:r>
          </a:p>
          <a:p>
            <a:pPr marL="806450" indent="-357188" algn="l" defTabSz="806450">
              <a:spcBef>
                <a:spcPts val="600"/>
              </a:spcBef>
              <a:spcAft>
                <a:spcPts val="600"/>
              </a:spcAft>
              <a:buFont typeface="Arial" pitchFamily="34" charset="0"/>
              <a:buChar char="•"/>
            </a:pPr>
            <a:r>
              <a:rPr lang="en-US" dirty="0">
                <a:solidFill>
                  <a:schemeClr val="tx1"/>
                </a:solidFill>
              </a:rPr>
              <a:t>Promotion of </a:t>
            </a:r>
            <a:r>
              <a:rPr lang="en-US" b="1" dirty="0">
                <a:solidFill>
                  <a:schemeClr val="tx1"/>
                </a:solidFill>
              </a:rPr>
              <a:t>gender equality</a:t>
            </a:r>
          </a:p>
          <a:p>
            <a:pPr marL="449262" algn="l" defTabSz="806450">
              <a:spcBef>
                <a:spcPts val="600"/>
              </a:spcBef>
              <a:spcAft>
                <a:spcPts val="600"/>
              </a:spcAft>
            </a:pPr>
            <a:endParaRPr lang="en-US" sz="2800" b="1" dirty="0">
              <a:solidFill>
                <a:schemeClr val="tx1"/>
              </a:solidFill>
            </a:endParaRPr>
          </a:p>
        </p:txBody>
      </p:sp>
      <p:sp>
        <p:nvSpPr>
          <p:cNvPr id="4" name="Slide Number Placeholder 3"/>
          <p:cNvSpPr>
            <a:spLocks noGrp="1"/>
          </p:cNvSpPr>
          <p:nvPr>
            <p:ph type="sldNum" sz="quarter" idx="12"/>
          </p:nvPr>
        </p:nvSpPr>
        <p:spPr/>
        <p:txBody>
          <a:bodyPr/>
          <a:lstStyle/>
          <a:p>
            <a:fld id="{8D72BB41-3BEF-4C4A-9441-05BFB7371778}" type="slidenum">
              <a:rPr lang="en-GB" smtClean="0"/>
              <a:pPr/>
              <a:t>4</a:t>
            </a:fld>
            <a:endParaRPr lang="en-GB"/>
          </a:p>
        </p:txBody>
      </p:sp>
      <p:sp>
        <p:nvSpPr>
          <p:cNvPr id="6" name="Footer Placeholder 4">
            <a:extLst>
              <a:ext uri="{FF2B5EF4-FFF2-40B4-BE49-F238E27FC236}">
                <a16:creationId xmlns:a16="http://schemas.microsoft.com/office/drawing/2014/main" id="{B9BEB776-FAEA-E747-ADFF-C366CCA8C63C}"/>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pic>
        <p:nvPicPr>
          <p:cNvPr id="9" name="Graphic 8" descr="Scales of justice">
            <a:extLst>
              <a:ext uri="{FF2B5EF4-FFF2-40B4-BE49-F238E27FC236}">
                <a16:creationId xmlns:a16="http://schemas.microsoft.com/office/drawing/2014/main" id="{3BEF1E6F-436D-7B4D-B9A2-BD34B7457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9111" y="3330576"/>
            <a:ext cx="3025775" cy="3025775"/>
          </a:xfrm>
          <a:prstGeom prst="rect">
            <a:avLst/>
          </a:prstGeom>
        </p:spPr>
      </p:pic>
      <p:pic>
        <p:nvPicPr>
          <p:cNvPr id="11" name="Graphic 10" descr="Male">
            <a:extLst>
              <a:ext uri="{FF2B5EF4-FFF2-40B4-BE49-F238E27FC236}">
                <a16:creationId xmlns:a16="http://schemas.microsoft.com/office/drawing/2014/main" id="{C28FA135-55B2-EB4B-B4B2-1473864053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7536" y="4513644"/>
            <a:ext cx="563150" cy="563150"/>
          </a:xfrm>
          <a:prstGeom prst="rect">
            <a:avLst/>
          </a:prstGeom>
        </p:spPr>
      </p:pic>
      <p:pic>
        <p:nvPicPr>
          <p:cNvPr id="13" name="Graphic 12" descr="Female">
            <a:extLst>
              <a:ext uri="{FF2B5EF4-FFF2-40B4-BE49-F238E27FC236}">
                <a16:creationId xmlns:a16="http://schemas.microsoft.com/office/drawing/2014/main" id="{CAD5C635-5FFD-FE4F-9C3E-C21C9C5423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5678" y="4513644"/>
            <a:ext cx="563150" cy="563150"/>
          </a:xfrm>
          <a:prstGeom prst="rect">
            <a:avLst/>
          </a:prstGeom>
        </p:spPr>
      </p:pic>
    </p:spTree>
    <p:extLst>
      <p:ext uri="{BB962C8B-B14F-4D97-AF65-F5344CB8AC3E}">
        <p14:creationId xmlns:p14="http://schemas.microsoft.com/office/powerpoint/2010/main" val="421400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8192"/>
            <a:ext cx="7886700" cy="1027739"/>
          </a:xfrm>
        </p:spPr>
        <p:txBody>
          <a:bodyPr>
            <a:noAutofit/>
          </a:bodyPr>
          <a:lstStyle/>
          <a:p>
            <a:r>
              <a:rPr lang="en-US" b="1" dirty="0">
                <a:solidFill>
                  <a:schemeClr val="accent2"/>
                </a:solidFill>
              </a:rPr>
              <a:t>Guiding principles</a:t>
            </a:r>
            <a:endParaRPr lang="en-GB" b="1" dirty="0">
              <a:solidFill>
                <a:schemeClr val="accent2"/>
              </a:solidFill>
            </a:endParaRPr>
          </a:p>
        </p:txBody>
      </p:sp>
      <p:sp>
        <p:nvSpPr>
          <p:cNvPr id="3" name="Subtitle 2"/>
          <p:cNvSpPr>
            <a:spLocks noGrp="1"/>
          </p:cNvSpPr>
          <p:nvPr>
            <p:ph idx="1"/>
          </p:nvPr>
        </p:nvSpPr>
        <p:spPr/>
        <p:txBody>
          <a:bodyPr lIns="90000">
            <a:noAutofit/>
          </a:bodyPr>
          <a:lstStyle/>
          <a:p>
            <a:pPr marL="342900" indent="-342900" algn="l">
              <a:spcBef>
                <a:spcPts val="600"/>
              </a:spcBef>
              <a:spcAft>
                <a:spcPts val="600"/>
              </a:spcAft>
            </a:pPr>
            <a:r>
              <a:rPr lang="en-US" b="1" dirty="0">
                <a:solidFill>
                  <a:schemeClr val="tx1"/>
                </a:solidFill>
              </a:rPr>
              <a:t>What does it mean to respect human rights? </a:t>
            </a:r>
          </a:p>
          <a:p>
            <a:pPr marL="914400" lvl="1" indent="-457200" algn="l">
              <a:spcBef>
                <a:spcPts val="600"/>
              </a:spcBef>
              <a:spcAft>
                <a:spcPts val="600"/>
              </a:spcAft>
              <a:buFont typeface="Arial" pitchFamily="34" charset="0"/>
              <a:buChar char="•"/>
            </a:pPr>
            <a:r>
              <a:rPr lang="en-US" sz="3200" dirty="0">
                <a:solidFill>
                  <a:schemeClr val="tx1"/>
                </a:solidFill>
              </a:rPr>
              <a:t>Autonomy </a:t>
            </a:r>
          </a:p>
          <a:p>
            <a:pPr marL="914400" lvl="1" indent="-457200" algn="l">
              <a:spcBef>
                <a:spcPts val="600"/>
              </a:spcBef>
              <a:spcAft>
                <a:spcPts val="600"/>
              </a:spcAft>
              <a:buFont typeface="Arial" pitchFamily="34" charset="0"/>
              <a:buChar char="•"/>
            </a:pPr>
            <a:r>
              <a:rPr lang="en-US" sz="3200" dirty="0">
                <a:solidFill>
                  <a:schemeClr val="tx1"/>
                </a:solidFill>
              </a:rPr>
              <a:t>Freedom from fear &amp; violence  </a:t>
            </a:r>
          </a:p>
          <a:p>
            <a:pPr marL="914400" lvl="1" indent="-457200" algn="l">
              <a:spcBef>
                <a:spcPts val="600"/>
              </a:spcBef>
              <a:spcAft>
                <a:spcPts val="600"/>
              </a:spcAft>
              <a:buFont typeface="Arial" pitchFamily="34" charset="0"/>
              <a:buChar char="•"/>
            </a:pPr>
            <a:r>
              <a:rPr lang="en-US" sz="3200" dirty="0">
                <a:solidFill>
                  <a:schemeClr val="tx1"/>
                </a:solidFill>
              </a:rPr>
              <a:t>Highest attainable standard of health </a:t>
            </a:r>
          </a:p>
          <a:p>
            <a:pPr marL="914400" lvl="1" indent="-457200" algn="l">
              <a:spcBef>
                <a:spcPts val="600"/>
              </a:spcBef>
              <a:spcAft>
                <a:spcPts val="600"/>
              </a:spcAft>
              <a:buFont typeface="Arial" pitchFamily="34" charset="0"/>
              <a:buChar char="•"/>
            </a:pPr>
            <a:r>
              <a:rPr lang="en-US" sz="3200" dirty="0">
                <a:solidFill>
                  <a:schemeClr val="tx1"/>
                </a:solidFill>
              </a:rPr>
              <a:t>Non-discrimination</a:t>
            </a:r>
          </a:p>
          <a:p>
            <a:pPr marL="342900" indent="-342900" algn="l">
              <a:spcBef>
                <a:spcPts val="1200"/>
              </a:spcBef>
              <a:spcAft>
                <a:spcPts val="1200"/>
              </a:spcAft>
              <a:buFont typeface="Wingdings" panose="05000000000000000000" pitchFamily="2" charset="2"/>
              <a:buChar char="ü"/>
            </a:pPr>
            <a:endParaRPr lang="en-US" sz="2800" b="1" dirty="0">
              <a:solidFill>
                <a:schemeClr val="tx1"/>
              </a:solidFill>
            </a:endParaRPr>
          </a:p>
          <a:p>
            <a:pPr algn="l">
              <a:spcBef>
                <a:spcPts val="1200"/>
              </a:spcBef>
              <a:spcAft>
                <a:spcPts val="1200"/>
              </a:spcAft>
            </a:pPr>
            <a:endParaRPr lang="en-US" sz="2800" b="1" dirty="0">
              <a:solidFill>
                <a:schemeClr val="tx1"/>
              </a:solidFill>
            </a:endParaRPr>
          </a:p>
        </p:txBody>
      </p:sp>
      <p:sp>
        <p:nvSpPr>
          <p:cNvPr id="4" name="Slide Number Placeholder 3"/>
          <p:cNvSpPr>
            <a:spLocks noGrp="1"/>
          </p:cNvSpPr>
          <p:nvPr>
            <p:ph type="sldNum" sz="quarter" idx="12"/>
          </p:nvPr>
        </p:nvSpPr>
        <p:spPr/>
        <p:txBody>
          <a:bodyPr/>
          <a:lstStyle/>
          <a:p>
            <a:fld id="{8D72BB41-3BEF-4C4A-9441-05BFB7371778}" type="slidenum">
              <a:rPr lang="en-GB" smtClean="0"/>
              <a:pPr/>
              <a:t>5</a:t>
            </a:fld>
            <a:endParaRPr lang="en-GB"/>
          </a:p>
        </p:txBody>
      </p:sp>
      <p:sp>
        <p:nvSpPr>
          <p:cNvPr id="6" name="Footer Placeholder 4">
            <a:extLst>
              <a:ext uri="{FF2B5EF4-FFF2-40B4-BE49-F238E27FC236}">
                <a16:creationId xmlns:a16="http://schemas.microsoft.com/office/drawing/2014/main" id="{C3A93250-10A4-2D4E-8B4D-CE9B21678ABD}"/>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401794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7886700" cy="1004886"/>
          </a:xfrm>
        </p:spPr>
        <p:txBody>
          <a:bodyPr>
            <a:noAutofit/>
          </a:bodyPr>
          <a:lstStyle/>
          <a:p>
            <a:r>
              <a:rPr lang="en-US" b="1" dirty="0">
                <a:solidFill>
                  <a:schemeClr val="accent2"/>
                </a:solidFill>
              </a:rPr>
              <a:t>Guiding principles</a:t>
            </a:r>
            <a:endParaRPr lang="en-GB" b="1" dirty="0">
              <a:solidFill>
                <a:schemeClr val="accent2"/>
              </a:solidFill>
            </a:endParaRPr>
          </a:p>
        </p:txBody>
      </p:sp>
      <p:sp>
        <p:nvSpPr>
          <p:cNvPr id="3" name="Subtitle 2"/>
          <p:cNvSpPr>
            <a:spLocks noGrp="1"/>
          </p:cNvSpPr>
          <p:nvPr>
            <p:ph idx="1"/>
          </p:nvPr>
        </p:nvSpPr>
        <p:spPr>
          <a:xfrm>
            <a:off x="628650" y="1370012"/>
            <a:ext cx="7886700" cy="4117975"/>
          </a:xfrm>
        </p:spPr>
        <p:txBody>
          <a:bodyPr lIns="90000">
            <a:noAutofit/>
          </a:bodyPr>
          <a:lstStyle/>
          <a:p>
            <a:pPr algn="l">
              <a:spcBef>
                <a:spcPts val="600"/>
              </a:spcBef>
              <a:spcAft>
                <a:spcPts val="600"/>
              </a:spcAft>
            </a:pPr>
            <a:r>
              <a:rPr lang="en-US" sz="2800" b="1" spc="-100" dirty="0">
                <a:solidFill>
                  <a:schemeClr val="tx1"/>
                </a:solidFill>
              </a:rPr>
              <a:t>What does it mean to promote gender sensitivity/equality?</a:t>
            </a:r>
          </a:p>
          <a:p>
            <a:pPr algn="l">
              <a:spcBef>
                <a:spcPts val="600"/>
              </a:spcBef>
              <a:spcAft>
                <a:spcPts val="600"/>
              </a:spcAft>
            </a:pPr>
            <a:r>
              <a:rPr lang="en-US" sz="2800" dirty="0">
                <a:solidFill>
                  <a:schemeClr val="tx1"/>
                </a:solidFill>
              </a:rPr>
              <a:t>Be aware of </a:t>
            </a:r>
            <a:r>
              <a:rPr lang="en-US" sz="2800" b="1" dirty="0">
                <a:solidFill>
                  <a:schemeClr val="tx1"/>
                </a:solidFill>
              </a:rPr>
              <a:t>power</a:t>
            </a:r>
            <a:r>
              <a:rPr lang="en-US" sz="2800" dirty="0">
                <a:solidFill>
                  <a:schemeClr val="tx1"/>
                </a:solidFill>
              </a:rPr>
              <a:t> differences</a:t>
            </a:r>
          </a:p>
          <a:p>
            <a:pPr algn="l">
              <a:spcBef>
                <a:spcPts val="600"/>
              </a:spcBef>
              <a:spcAft>
                <a:spcPts val="600"/>
              </a:spcAft>
            </a:pPr>
            <a:r>
              <a:rPr lang="en-US" sz="2800" dirty="0">
                <a:solidFill>
                  <a:schemeClr val="tx1"/>
                </a:solidFill>
              </a:rPr>
              <a:t>Avoid reinforcing </a:t>
            </a:r>
            <a:r>
              <a:rPr lang="en-US" sz="2800" b="1" dirty="0">
                <a:solidFill>
                  <a:schemeClr val="tx1"/>
                </a:solidFill>
              </a:rPr>
              <a:t>unequal power </a:t>
            </a:r>
            <a:r>
              <a:rPr lang="en-US" sz="2800" dirty="0">
                <a:solidFill>
                  <a:schemeClr val="tx1"/>
                </a:solidFill>
              </a:rPr>
              <a:t>dynamics</a:t>
            </a:r>
          </a:p>
          <a:p>
            <a:pPr marL="800100" lvl="1" indent="-342900" algn="l">
              <a:spcBef>
                <a:spcPts val="600"/>
              </a:spcBef>
              <a:spcAft>
                <a:spcPts val="600"/>
              </a:spcAft>
              <a:buFont typeface="Arial" panose="020B0604020202020204" pitchFamily="34" charset="0"/>
              <a:buChar char="•"/>
            </a:pPr>
            <a:r>
              <a:rPr lang="en-US" dirty="0">
                <a:solidFill>
                  <a:schemeClr val="tx1"/>
                </a:solidFill>
              </a:rPr>
              <a:t>Reinforce her </a:t>
            </a:r>
            <a:r>
              <a:rPr lang="en-US" b="1" dirty="0">
                <a:solidFill>
                  <a:schemeClr val="tx1"/>
                </a:solidFill>
              </a:rPr>
              <a:t>value as a person</a:t>
            </a:r>
            <a:endParaRPr lang="en-US" dirty="0">
              <a:solidFill>
                <a:schemeClr val="tx1"/>
              </a:solidFill>
            </a:endParaRPr>
          </a:p>
          <a:p>
            <a:pPr marL="800100" lvl="1" indent="-342900" algn="l">
              <a:spcBef>
                <a:spcPts val="600"/>
              </a:spcBef>
              <a:spcAft>
                <a:spcPts val="600"/>
              </a:spcAft>
              <a:buFont typeface="Arial" panose="020B0604020202020204" pitchFamily="34" charset="0"/>
              <a:buChar char="•"/>
            </a:pPr>
            <a:r>
              <a:rPr lang="en-US" dirty="0">
                <a:solidFill>
                  <a:schemeClr val="tx1"/>
                </a:solidFill>
              </a:rPr>
              <a:t>Respect her </a:t>
            </a:r>
            <a:r>
              <a:rPr lang="en-US" b="1" dirty="0">
                <a:solidFill>
                  <a:schemeClr val="tx1"/>
                </a:solidFill>
              </a:rPr>
              <a:t>autonomy and dignity</a:t>
            </a:r>
            <a:endParaRPr lang="en-US" dirty="0">
              <a:solidFill>
                <a:schemeClr val="tx1"/>
              </a:solidFill>
            </a:endParaRPr>
          </a:p>
          <a:p>
            <a:pPr marL="800100" lvl="1" indent="-342900" algn="l">
              <a:spcBef>
                <a:spcPts val="600"/>
              </a:spcBef>
              <a:spcAft>
                <a:spcPts val="600"/>
              </a:spcAft>
              <a:buFont typeface="Arial" panose="020B0604020202020204" pitchFamily="34" charset="0"/>
              <a:buChar char="•"/>
            </a:pPr>
            <a:r>
              <a:rPr lang="en-US" dirty="0">
                <a:solidFill>
                  <a:schemeClr val="tx1"/>
                </a:solidFill>
              </a:rPr>
              <a:t>Provide </a:t>
            </a:r>
            <a:r>
              <a:rPr lang="en-US" b="1" dirty="0">
                <a:solidFill>
                  <a:schemeClr val="tx1"/>
                </a:solidFill>
              </a:rPr>
              <a:t>information</a:t>
            </a:r>
            <a:r>
              <a:rPr lang="en-US" dirty="0">
                <a:solidFill>
                  <a:schemeClr val="tx1"/>
                </a:solidFill>
              </a:rPr>
              <a:t> and </a:t>
            </a:r>
            <a:r>
              <a:rPr lang="en-US" b="1" dirty="0">
                <a:solidFill>
                  <a:schemeClr val="tx1"/>
                </a:solidFill>
              </a:rPr>
              <a:t>counselling</a:t>
            </a:r>
            <a:r>
              <a:rPr lang="en-US" dirty="0">
                <a:solidFill>
                  <a:schemeClr val="tx1"/>
                </a:solidFill>
              </a:rPr>
              <a:t> that help her to make her </a:t>
            </a:r>
            <a:r>
              <a:rPr lang="en-US" b="1" dirty="0">
                <a:solidFill>
                  <a:schemeClr val="tx1"/>
                </a:solidFill>
              </a:rPr>
              <a:t>own decisions</a:t>
            </a:r>
            <a:endParaRPr lang="en-US" dirty="0">
              <a:solidFill>
                <a:schemeClr val="tx1"/>
              </a:solidFill>
            </a:endParaRPr>
          </a:p>
          <a:p>
            <a:pPr marL="800100" lvl="1" indent="-342900" algn="l">
              <a:spcBef>
                <a:spcPts val="600"/>
              </a:spcBef>
              <a:spcAft>
                <a:spcPts val="600"/>
              </a:spcAft>
              <a:buFont typeface="Arial" panose="020B0604020202020204" pitchFamily="34" charset="0"/>
              <a:buChar char="•"/>
            </a:pPr>
            <a:r>
              <a:rPr lang="en-US" b="1" dirty="0">
                <a:solidFill>
                  <a:schemeClr val="tx1"/>
                </a:solidFill>
              </a:rPr>
              <a:t>Listen</a:t>
            </a:r>
            <a:r>
              <a:rPr lang="en-US" dirty="0">
                <a:solidFill>
                  <a:schemeClr val="tx1"/>
                </a:solidFill>
              </a:rPr>
              <a:t>, </a:t>
            </a:r>
            <a:r>
              <a:rPr lang="en-US" b="1" dirty="0">
                <a:solidFill>
                  <a:schemeClr val="tx1"/>
                </a:solidFill>
              </a:rPr>
              <a:t>believe</a:t>
            </a:r>
            <a:r>
              <a:rPr lang="en-US" dirty="0">
                <a:solidFill>
                  <a:schemeClr val="tx1"/>
                </a:solidFill>
              </a:rPr>
              <a:t> and take what she says seriously</a:t>
            </a:r>
          </a:p>
          <a:p>
            <a:pPr marL="800100" lvl="1" indent="-342900" algn="l">
              <a:spcBef>
                <a:spcPts val="600"/>
              </a:spcBef>
              <a:spcAft>
                <a:spcPts val="600"/>
              </a:spcAft>
              <a:buFont typeface="Arial" panose="020B0604020202020204" pitchFamily="34" charset="0"/>
              <a:buChar char="•"/>
            </a:pPr>
            <a:r>
              <a:rPr lang="en-US" b="1" dirty="0">
                <a:solidFill>
                  <a:schemeClr val="tx1"/>
                </a:solidFill>
              </a:rPr>
              <a:t>Do not blame </a:t>
            </a:r>
            <a:r>
              <a:rPr lang="en-US" dirty="0">
                <a:solidFill>
                  <a:schemeClr val="tx1"/>
                </a:solidFill>
              </a:rPr>
              <a:t>or </a:t>
            </a:r>
            <a:r>
              <a:rPr lang="en-US" b="1" dirty="0">
                <a:solidFill>
                  <a:schemeClr val="tx1"/>
                </a:solidFill>
              </a:rPr>
              <a:t>judge</a:t>
            </a:r>
            <a:endParaRPr lang="en-US" dirty="0">
              <a:solidFill>
                <a:schemeClr val="tx1"/>
              </a:solidFill>
            </a:endParaRPr>
          </a:p>
          <a:p>
            <a:pPr marL="877887" indent="-342900" algn="l">
              <a:spcBef>
                <a:spcPts val="0"/>
              </a:spcBef>
              <a:spcAft>
                <a:spcPts val="600"/>
              </a:spcAft>
              <a:buFont typeface="Wingdings" panose="05000000000000000000" pitchFamily="2" charset="2"/>
              <a:buChar char="ü"/>
            </a:pPr>
            <a:endParaRPr lang="en-US" sz="2200" dirty="0">
              <a:solidFill>
                <a:schemeClr val="tx1"/>
              </a:solidFill>
            </a:endParaRPr>
          </a:p>
          <a:p>
            <a:pPr marL="342900" indent="-342900" algn="l">
              <a:spcBef>
                <a:spcPts val="0"/>
              </a:spcBef>
              <a:spcAft>
                <a:spcPts val="600"/>
              </a:spcAft>
              <a:buFont typeface="Wingdings" panose="05000000000000000000" pitchFamily="2" charset="2"/>
              <a:buChar char="ü"/>
            </a:pPr>
            <a:endParaRPr lang="en-US" sz="2200" dirty="0">
              <a:solidFill>
                <a:schemeClr val="tx1"/>
              </a:solidFill>
            </a:endParaRPr>
          </a:p>
        </p:txBody>
      </p:sp>
      <p:sp>
        <p:nvSpPr>
          <p:cNvPr id="4" name="Slide Number Placeholder 3"/>
          <p:cNvSpPr>
            <a:spLocks noGrp="1"/>
          </p:cNvSpPr>
          <p:nvPr>
            <p:ph type="sldNum" sz="quarter" idx="12"/>
          </p:nvPr>
        </p:nvSpPr>
        <p:spPr/>
        <p:txBody>
          <a:bodyPr/>
          <a:lstStyle/>
          <a:p>
            <a:fld id="{8D72BB41-3BEF-4C4A-9441-05BFB7371778}" type="slidenum">
              <a:rPr lang="en-GB" smtClean="0"/>
              <a:pPr/>
              <a:t>6</a:t>
            </a:fld>
            <a:endParaRPr lang="en-GB"/>
          </a:p>
        </p:txBody>
      </p:sp>
      <p:sp>
        <p:nvSpPr>
          <p:cNvPr id="6" name="Footer Placeholder 4">
            <a:extLst>
              <a:ext uri="{FF2B5EF4-FFF2-40B4-BE49-F238E27FC236}">
                <a16:creationId xmlns:a16="http://schemas.microsoft.com/office/drawing/2014/main" id="{5510EA08-F872-8D4C-8746-B79A8EA33C77}"/>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184881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Privacy and confidentiality</a:t>
            </a:r>
          </a:p>
        </p:txBody>
      </p:sp>
      <p:sp>
        <p:nvSpPr>
          <p:cNvPr id="3" name="Content Placeholder 2"/>
          <p:cNvSpPr>
            <a:spLocks noGrp="1"/>
          </p:cNvSpPr>
          <p:nvPr>
            <p:ph idx="1"/>
          </p:nvPr>
        </p:nvSpPr>
        <p:spPr/>
        <p:txBody>
          <a:bodyPr>
            <a:noAutofit/>
          </a:bodyPr>
          <a:lstStyle/>
          <a:p>
            <a:pPr>
              <a:buNone/>
            </a:pPr>
            <a:r>
              <a:rPr lang="en-US" sz="3200" dirty="0"/>
              <a:t>Privacy, safety and confidentiality must drive:</a:t>
            </a:r>
          </a:p>
          <a:p>
            <a:pPr lvl="1">
              <a:buFont typeface="Wingdings" pitchFamily="2" charset="2"/>
              <a:buChar char="§"/>
            </a:pPr>
            <a:r>
              <a:rPr lang="en-US" sz="3200" dirty="0"/>
              <a:t>When and where violence is discussed</a:t>
            </a:r>
          </a:p>
          <a:p>
            <a:pPr lvl="1">
              <a:buFont typeface="Wingdings" pitchFamily="2" charset="2"/>
              <a:buChar char="§"/>
            </a:pPr>
            <a:r>
              <a:rPr lang="en-US" sz="3200" dirty="0"/>
              <a:t>Documentation</a:t>
            </a:r>
          </a:p>
          <a:p>
            <a:pPr lvl="1">
              <a:buFont typeface="Wingdings" pitchFamily="2" charset="2"/>
              <a:buChar char="§"/>
            </a:pPr>
            <a:r>
              <a:rPr lang="en-US" sz="3200" dirty="0"/>
              <a:t>Referral processes</a:t>
            </a:r>
          </a:p>
          <a:p>
            <a:endParaRPr lang="en-US" sz="3200" dirty="0"/>
          </a:p>
          <a:p>
            <a:pPr marL="0" indent="0">
              <a:buNone/>
            </a:pPr>
            <a:r>
              <a:rPr lang="en-US" sz="3200" b="1" dirty="0"/>
              <a:t>Discussion: </a:t>
            </a:r>
            <a:r>
              <a:rPr lang="en-US" sz="3200" dirty="0"/>
              <a:t>What do confidentiality &amp; privacy entail in practice?</a:t>
            </a:r>
          </a:p>
        </p:txBody>
      </p:sp>
      <p:sp>
        <p:nvSpPr>
          <p:cNvPr id="4" name="Slide Number Placeholder 3"/>
          <p:cNvSpPr>
            <a:spLocks noGrp="1"/>
          </p:cNvSpPr>
          <p:nvPr>
            <p:ph type="sldNum" sz="quarter" idx="12"/>
          </p:nvPr>
        </p:nvSpPr>
        <p:spPr/>
        <p:txBody>
          <a:bodyPr/>
          <a:lstStyle/>
          <a:p>
            <a:fld id="{05082A5F-A9BE-1F40-95D4-8D0B111ABD71}" type="slidenum">
              <a:rPr lang="en-US" smtClean="0"/>
              <a:pPr/>
              <a:t>7</a:t>
            </a:fld>
            <a:endParaRPr lang="en-US" dirty="0"/>
          </a:p>
        </p:txBody>
      </p:sp>
      <p:sp>
        <p:nvSpPr>
          <p:cNvPr id="6" name="Footer Placeholder 4">
            <a:extLst>
              <a:ext uri="{FF2B5EF4-FFF2-40B4-BE49-F238E27FC236}">
                <a16:creationId xmlns:a16="http://schemas.microsoft.com/office/drawing/2014/main" id="{7345747F-8F8B-3843-84E2-4DC7F8144DA4}"/>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320495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A3D1-F296-7649-9398-E04A97F873FF}"/>
              </a:ext>
            </a:extLst>
          </p:cNvPr>
          <p:cNvSpPr>
            <a:spLocks noGrp="1"/>
          </p:cNvSpPr>
          <p:nvPr>
            <p:ph type="title"/>
          </p:nvPr>
        </p:nvSpPr>
        <p:spPr>
          <a:xfrm>
            <a:off x="457863" y="477218"/>
            <a:ext cx="8228271" cy="1325563"/>
          </a:xfrm>
        </p:spPr>
        <p:txBody>
          <a:bodyPr>
            <a:noAutofit/>
          </a:bodyPr>
          <a:lstStyle/>
          <a:p>
            <a:r>
              <a:rPr lang="en-US" b="1" dirty="0">
                <a:solidFill>
                  <a:schemeClr val="accent2"/>
                </a:solidFill>
              </a:rPr>
              <a:t>Additional considerations for child </a:t>
            </a:r>
            <a:br>
              <a:rPr lang="en-US" b="1" dirty="0">
                <a:solidFill>
                  <a:schemeClr val="accent2"/>
                </a:solidFill>
              </a:rPr>
            </a:br>
            <a:r>
              <a:rPr lang="en-US" b="1" dirty="0">
                <a:solidFill>
                  <a:schemeClr val="accent2"/>
                </a:solidFill>
              </a:rPr>
              <a:t>&amp; adolescent-centred care</a:t>
            </a:r>
            <a:endParaRPr lang="en-US" dirty="0">
              <a:solidFill>
                <a:schemeClr val="accent2"/>
              </a:solidFill>
            </a:endParaRPr>
          </a:p>
        </p:txBody>
      </p:sp>
      <p:sp>
        <p:nvSpPr>
          <p:cNvPr id="3" name="Content Placeholder 2">
            <a:extLst>
              <a:ext uri="{FF2B5EF4-FFF2-40B4-BE49-F238E27FC236}">
                <a16:creationId xmlns:a16="http://schemas.microsoft.com/office/drawing/2014/main" id="{40CA2D67-6CB5-AB46-A313-6CC8591C83DA}"/>
              </a:ext>
            </a:extLst>
          </p:cNvPr>
          <p:cNvSpPr>
            <a:spLocks noGrp="1"/>
          </p:cNvSpPr>
          <p:nvPr>
            <p:ph idx="1"/>
          </p:nvPr>
        </p:nvSpPr>
        <p:spPr>
          <a:xfrm>
            <a:off x="2265398" y="2166615"/>
            <a:ext cx="6420736" cy="3954758"/>
          </a:xfrm>
        </p:spPr>
        <p:txBody>
          <a:bodyPr>
            <a:noAutofit/>
          </a:bodyPr>
          <a:lstStyle/>
          <a:p>
            <a:pPr marL="0" indent="0">
              <a:buNone/>
            </a:pPr>
            <a:r>
              <a:rPr lang="en-GB" sz="3000" b="1" dirty="0"/>
              <a:t>Best interests of the child</a:t>
            </a:r>
          </a:p>
          <a:p>
            <a:r>
              <a:rPr lang="en-GB" sz="3000" dirty="0"/>
              <a:t>Empower non-offending care-givers</a:t>
            </a:r>
          </a:p>
          <a:p>
            <a:r>
              <a:rPr lang="en-GB" sz="3000" dirty="0"/>
              <a:t>Create child friendly environment</a:t>
            </a:r>
          </a:p>
          <a:p>
            <a:pPr marL="0" indent="0">
              <a:buNone/>
            </a:pPr>
            <a:r>
              <a:rPr lang="en-GB" sz="3000" b="1" dirty="0"/>
              <a:t>Evolving capacities</a:t>
            </a:r>
          </a:p>
          <a:p>
            <a:pPr marL="347663" lvl="1">
              <a:buFont typeface="Arial" panose="020B0604020202020204" pitchFamily="34" charset="0"/>
              <a:buChar char="•"/>
            </a:pPr>
            <a:r>
              <a:rPr lang="en-US" sz="3000" dirty="0"/>
              <a:t>Provide age-appropriate information</a:t>
            </a:r>
          </a:p>
          <a:p>
            <a:pPr marL="347663" lvl="1">
              <a:buFont typeface="Arial" panose="020B0604020202020204" pitchFamily="34" charset="0"/>
              <a:buChar char="•"/>
            </a:pPr>
            <a:r>
              <a:rPr lang="en-GB" sz="3000" dirty="0"/>
              <a:t>Seek </a:t>
            </a:r>
            <a:r>
              <a:rPr lang="en-US" sz="3000" dirty="0"/>
              <a:t>informed consent,</a:t>
            </a:r>
            <a:r>
              <a:rPr lang="en-GB" sz="3000" dirty="0"/>
              <a:t> as appropriate</a:t>
            </a:r>
          </a:p>
          <a:p>
            <a:pPr marL="347663" lvl="1">
              <a:buFont typeface="Arial" panose="020B0604020202020204" pitchFamily="34" charset="0"/>
              <a:buChar char="•"/>
            </a:pPr>
            <a:r>
              <a:rPr lang="en-GB" sz="3000" dirty="0"/>
              <a:t>Ask child’s or adolescent’s opinions</a:t>
            </a:r>
          </a:p>
        </p:txBody>
      </p:sp>
      <p:sp>
        <p:nvSpPr>
          <p:cNvPr id="6" name="Slide Number Placeholder 5"/>
          <p:cNvSpPr>
            <a:spLocks noGrp="1"/>
          </p:cNvSpPr>
          <p:nvPr>
            <p:ph type="sldNum" sz="quarter" idx="12"/>
          </p:nvPr>
        </p:nvSpPr>
        <p:spPr/>
        <p:txBody>
          <a:bodyPr/>
          <a:lstStyle/>
          <a:p>
            <a:fld id="{8D72BB41-3BEF-4C4A-9441-05BFB7371778}" type="slidenum">
              <a:rPr lang="en-GB" smtClean="0"/>
              <a:pPr/>
              <a:t>8</a:t>
            </a:fld>
            <a:endParaRPr lang="en-GB"/>
          </a:p>
        </p:txBody>
      </p:sp>
      <p:pic>
        <p:nvPicPr>
          <p:cNvPr id="5" name="Picture 4">
            <a:extLst>
              <a:ext uri="{FF2B5EF4-FFF2-40B4-BE49-F238E27FC236}">
                <a16:creationId xmlns:a16="http://schemas.microsoft.com/office/drawing/2014/main" id="{EC2B1C6F-8E28-214F-A78B-A8EB14C8BD86}"/>
              </a:ext>
            </a:extLst>
          </p:cNvPr>
          <p:cNvPicPr>
            <a:picLocks noChangeAspect="1"/>
          </p:cNvPicPr>
          <p:nvPr/>
        </p:nvPicPr>
        <p:blipFill>
          <a:blip r:embed="rId3" cstate="print">
            <a:duotone>
              <a:schemeClr val="accent2">
                <a:shade val="45000"/>
                <a:satMod val="135000"/>
              </a:schemeClr>
              <a:prstClr val="white"/>
            </a:duotone>
          </a:blip>
          <a:stretch>
            <a:fillRect/>
          </a:stretch>
        </p:blipFill>
        <p:spPr>
          <a:xfrm>
            <a:off x="-497148" y="2428039"/>
            <a:ext cx="3439858" cy="3543089"/>
          </a:xfrm>
          <a:prstGeom prst="rect">
            <a:avLst/>
          </a:prstGeom>
        </p:spPr>
      </p:pic>
      <p:sp>
        <p:nvSpPr>
          <p:cNvPr id="7" name="Footer Placeholder 4">
            <a:extLst>
              <a:ext uri="{FF2B5EF4-FFF2-40B4-BE49-F238E27FC236}">
                <a16:creationId xmlns:a16="http://schemas.microsoft.com/office/drawing/2014/main" id="{803C74FE-21B6-264D-9C82-89CCB9FE1128}"/>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2344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22E38E9-1C87-4EEB-AA06-104ED26D7E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6630" y="1770342"/>
            <a:ext cx="3130738" cy="442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a:extLst>
              <a:ext uri="{FF2B5EF4-FFF2-40B4-BE49-F238E27FC236}">
                <a16:creationId xmlns:a16="http://schemas.microsoft.com/office/drawing/2014/main" id="{CCF0F4B2-9EF4-EE41-862A-11CAB0527C2F}"/>
              </a:ext>
            </a:extLst>
          </p:cNvPr>
          <p:cNvSpPr>
            <a:spLocks noGrp="1"/>
          </p:cNvSpPr>
          <p:nvPr>
            <p:ph type="title"/>
          </p:nvPr>
        </p:nvSpPr>
        <p:spPr/>
        <p:txBody>
          <a:bodyPr/>
          <a:lstStyle/>
          <a:p>
            <a:r>
              <a:rPr lang="en-GB" dirty="0"/>
              <a:t>Clinical handbook</a:t>
            </a:r>
            <a:br>
              <a:rPr lang="en-GB" dirty="0"/>
            </a:br>
            <a:r>
              <a:rPr lang="en-GB" dirty="0"/>
              <a:t>contents overview</a:t>
            </a:r>
          </a:p>
        </p:txBody>
      </p:sp>
      <p:sp>
        <p:nvSpPr>
          <p:cNvPr id="3" name="Slide Number Placeholder 2"/>
          <p:cNvSpPr>
            <a:spLocks noGrp="1"/>
          </p:cNvSpPr>
          <p:nvPr>
            <p:ph type="sldNum" sz="quarter" idx="12"/>
          </p:nvPr>
        </p:nvSpPr>
        <p:spPr/>
        <p:txBody>
          <a:bodyPr/>
          <a:lstStyle/>
          <a:p>
            <a:fld id="{8D72BB41-3BEF-4C4A-9441-05BFB7371778}" type="slidenum">
              <a:rPr lang="en-GB" smtClean="0"/>
              <a:pPr/>
              <a:t>9</a:t>
            </a:fld>
            <a:endParaRPr lang="en-GB" dirty="0"/>
          </a:p>
        </p:txBody>
      </p:sp>
      <p:sp>
        <p:nvSpPr>
          <p:cNvPr id="6" name="Footer Placeholder 4">
            <a:extLst>
              <a:ext uri="{FF2B5EF4-FFF2-40B4-BE49-F238E27FC236}">
                <a16:creationId xmlns:a16="http://schemas.microsoft.com/office/drawing/2014/main" id="{99A511FF-AE78-3F4C-B4FC-71DA931EDF49}"/>
              </a:ext>
            </a:extLst>
          </p:cNvPr>
          <p:cNvSpPr>
            <a:spLocks noGrp="1"/>
          </p:cNvSpPr>
          <p:nvPr>
            <p:ph type="ftr" sz="quarter" idx="3"/>
          </p:nvPr>
        </p:nvSpPr>
        <p:spPr>
          <a:xfrm>
            <a:off x="1476208" y="6271617"/>
            <a:ext cx="6191583" cy="544513"/>
          </a:xfrm>
          <a:prstGeom prst="rect">
            <a:avLst/>
          </a:prstGeom>
        </p:spPr>
        <p:txBody>
          <a:bodyPr vert="horz" lIns="91440" tIns="45720" rIns="91440" bIns="45720" rtlCol="0" anchor="ctr"/>
          <a:lstStyle>
            <a:lvl1pPr algn="ctr">
              <a:defRPr sz="1200" b="1">
                <a:solidFill>
                  <a:srgbClr val="0366B3"/>
                </a:solidFill>
              </a:defRPr>
            </a:lvl1pPr>
          </a:lstStyle>
          <a:p>
            <a:r>
              <a:rPr lang="en-GB" dirty="0"/>
              <a:t>Caring for women subjected to violence: A WHO curriculum for training health-care providers</a:t>
            </a:r>
            <a:br>
              <a:rPr lang="en-GB" dirty="0"/>
            </a:br>
            <a:r>
              <a:rPr lang="en-GB" dirty="0">
                <a:solidFill>
                  <a:srgbClr val="F57D22"/>
                </a:solidFill>
              </a:rPr>
              <a:t>Session 3: Guiding principles and overview of the health response to VAW</a:t>
            </a:r>
          </a:p>
        </p:txBody>
      </p:sp>
    </p:spTree>
    <p:extLst>
      <p:ext uri="{BB962C8B-B14F-4D97-AF65-F5344CB8AC3E}">
        <p14:creationId xmlns:p14="http://schemas.microsoft.com/office/powerpoint/2010/main" val="168839021"/>
      </p:ext>
    </p:extLst>
  </p:cSld>
  <p:clrMapOvr>
    <a:masterClrMapping/>
  </p:clrMapOvr>
</p:sld>
</file>

<file path=ppt/theme/theme1.xml><?xml version="1.0" encoding="utf-8"?>
<a:theme xmlns:a="http://schemas.openxmlformats.org/drawingml/2006/main" name="Office Theme">
  <a:themeElements>
    <a:clrScheme name="Curriculum custom 1">
      <a:dk1>
        <a:srgbClr val="000000"/>
      </a:dk1>
      <a:lt1>
        <a:srgbClr val="F5EFE0"/>
      </a:lt1>
      <a:dk2>
        <a:srgbClr val="92B0CB"/>
      </a:dk2>
      <a:lt2>
        <a:srgbClr val="E3E9F1"/>
      </a:lt2>
      <a:accent1>
        <a:srgbClr val="2E348F"/>
      </a:accent1>
      <a:accent2>
        <a:srgbClr val="0666B2"/>
      </a:accent2>
      <a:accent3>
        <a:srgbClr val="449FD7"/>
      </a:accent3>
      <a:accent4>
        <a:srgbClr val="FFBA00"/>
      </a:accent4>
      <a:accent5>
        <a:srgbClr val="F57D21"/>
      </a:accent5>
      <a:accent6>
        <a:srgbClr val="B84200"/>
      </a:accent6>
      <a:hlink>
        <a:srgbClr val="0563C1"/>
      </a:hlink>
      <a:folHlink>
        <a:srgbClr val="02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iculum template_13Dec" id="{82102952-1358-794C-BA0B-E9E2CAE0DECF}" vid="{D4BAC128-9994-AD42-AB0C-764A7311E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4128</Words>
  <Application>Microsoft Macintosh PowerPoint</Application>
  <PresentationFormat>On-screen Show (4:3)</PresentationFormat>
  <Paragraphs>322</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Avenir Next Condensed Regular</vt:lpstr>
      <vt:lpstr>Calibri</vt:lpstr>
      <vt:lpstr>Webdings</vt:lpstr>
      <vt:lpstr>Wingdings</vt:lpstr>
      <vt:lpstr>Office Theme</vt:lpstr>
      <vt:lpstr>Session 3</vt:lpstr>
      <vt:lpstr>Learning objective</vt:lpstr>
      <vt:lpstr>Guiding principles</vt:lpstr>
      <vt:lpstr>Guiding principles</vt:lpstr>
      <vt:lpstr>Guiding principles</vt:lpstr>
      <vt:lpstr>Guiding principles</vt:lpstr>
      <vt:lpstr>Privacy and confidentiality</vt:lpstr>
      <vt:lpstr>Additional considerations for child  &amp; adolescent-centred care</vt:lpstr>
      <vt:lpstr>Clinical handbook contents overview</vt:lpstr>
      <vt:lpstr>Contents of clinical handbook</vt:lpstr>
      <vt:lpstr>Clinical handbook part 1 Identifying women  subjected to violence  Pages 7–12</vt:lpstr>
      <vt:lpstr>Possible entry points for health care</vt:lpstr>
      <vt:lpstr>Clinical inquiry to identify IPV</vt:lpstr>
      <vt:lpstr>Clinical handbook part 2 First-line support  Pages 13-38</vt:lpstr>
      <vt:lpstr>First-line support – job aid </vt:lpstr>
      <vt:lpstr>PowerPoint Presentation</vt:lpstr>
      <vt:lpstr>Clinical handbook part 3 Clinical care for sexual assault/abuse  Pages 39-65</vt:lpstr>
      <vt:lpstr>PowerPoint Presentation</vt:lpstr>
      <vt:lpstr>Clinical handbook part 4 Mental health care  Pages 67-84</vt:lpstr>
      <vt:lpstr>Mental health care: Basic psychosocial support </vt:lpstr>
      <vt:lpstr>Clinical handbook addendums: Considerations for family planning and HIV settings</vt:lpstr>
      <vt:lpstr>Considerations for  family planning &amp; HIV</vt:lpstr>
      <vt:lpstr>PowerPoint Presentation</vt:lpstr>
      <vt:lpstr>PowerPoint Presentation</vt:lpstr>
      <vt:lpstr>PowerPoint Presentation</vt:lpstr>
      <vt:lpstr>Key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Hoover</dc:creator>
  <cp:lastModifiedBy>Anna Hoover</cp:lastModifiedBy>
  <cp:revision>26</cp:revision>
  <dcterms:created xsi:type="dcterms:W3CDTF">2019-12-16T11:55:31Z</dcterms:created>
  <dcterms:modified xsi:type="dcterms:W3CDTF">2020-01-10T10:28:01Z</dcterms:modified>
</cp:coreProperties>
</file>