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6" r:id="rId2"/>
    <p:sldId id="276" r:id="rId3"/>
    <p:sldId id="262" r:id="rId4"/>
    <p:sldId id="275" r:id="rId5"/>
    <p:sldId id="272" r:id="rId6"/>
    <p:sldId id="258" r:id="rId7"/>
    <p:sldId id="274" r:id="rId8"/>
    <p:sldId id="266" r:id="rId9"/>
  </p:sldIdLst>
  <p:sldSz cx="9144000" cy="6858000" type="screen4x3"/>
  <p:notesSz cx="6858000" cy="9144000"/>
  <p:defaultTextStyle>
    <a:defPPr rtl="0"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709838-80BD-41DF-189F-968AFEB23289}" name="anne.cecile.robin@gmail.com" initials="an" userId="S::urn:spo:guest#anne.cecile.robin@gmail.com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bine Citron Citron" initials="SC" lastIdx="2" clrIdx="0">
    <p:extLst>
      <p:ext uri="{19B8F6BF-5375-455C-9EA6-DF929625EA0E}">
        <p15:presenceInfo xmlns:p15="http://schemas.microsoft.com/office/powerpoint/2012/main" userId="d1ba213afba5bd5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93DF"/>
    <a:srgbClr val="FFFFFF"/>
    <a:srgbClr val="EDEDEF"/>
    <a:srgbClr val="0366B3"/>
    <a:srgbClr val="F57D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71"/>
    <p:restoredTop sz="94674"/>
  </p:normalViewPr>
  <p:slideViewPr>
    <p:cSldViewPr snapToGrid="0" snapToObjects="1">
      <p:cViewPr varScale="1">
        <p:scale>
          <a:sx n="84" d="100"/>
          <a:sy n="84" d="100"/>
        </p:scale>
        <p:origin x="97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FC1157-7A08-AE42-871E-8F631D79F4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2B9E4-9D77-C149-A8DF-0F21A28930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E5666A7-7EFA-1C45-85A8-F1EEF1456243}" type="datetimeFigureOut">
              <a:rPr lang="de-DE" smtClean="0"/>
              <a:t>21.01.2025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375214-E450-6642-B9DB-082E830D6D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92567-AF3F-4A4D-9CB4-618533FFED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1ED23F5-003A-854E-B0DA-F635AABBFE9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099999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83A9B77-EA52-1C47-8F03-3304CE373FBF}" type="datetimeFigureOut">
              <a:rPr lang="de-DE" smtClean="0"/>
              <a:t>21.01.2025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2D55F8-74B9-B944-BD48-CDD90851A0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712525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" dirty="0"/>
              <a:t>Expliquez que : </a:t>
            </a:r>
          </a:p>
          <a:p>
            <a:pPr marL="174708" marR="0" lvl="0" indent="-174708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" b="1" dirty="0"/>
              <a:t>L’écoute </a:t>
            </a:r>
            <a:r>
              <a:rPr lang="fr" dirty="0"/>
              <a:t>est l’élément fondamental de la VIE et qu’elle est aussi importante que n’importe quel autre élément de la VIE pour la prise en charge des femmes </a:t>
            </a:r>
            <a:r>
              <a:rPr lang="en-GB" dirty="0"/>
              <a:t>survivante</a:t>
            </a:r>
            <a:r>
              <a:rPr lang="fr" dirty="0"/>
              <a:t>s de violence. Au cours de cette session, nous allons réfléchir à l’art d’écouter activement et aux bonnes techniques d’écoute, et nous allons les mettre en pratique.</a:t>
            </a:r>
          </a:p>
          <a:p>
            <a:pPr marL="174708" marR="0" lvl="0" indent="-174708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" dirty="0"/>
              <a:t>Les </a:t>
            </a:r>
            <a:r>
              <a:rPr lang="en-GB" dirty="0"/>
              <a:t>survivante</a:t>
            </a:r>
            <a:r>
              <a:rPr lang="fr" dirty="0"/>
              <a:t>s de la violence sont </a:t>
            </a:r>
            <a:r>
              <a:rPr lang="fr" b="1" dirty="0"/>
              <a:t>souvent réduites au silence</a:t>
            </a:r>
            <a:r>
              <a:rPr lang="fr" dirty="0"/>
              <a:t> par leurs bourreaux, par les membres de la famille et par d’autres membres de la communauté, y compris les agents de santé. En revanche, l’écoute active et solidaire permet aux </a:t>
            </a:r>
            <a:r>
              <a:rPr lang="en-GB" dirty="0"/>
              <a:t>survivante</a:t>
            </a:r>
            <a:r>
              <a:rPr lang="fr" dirty="0"/>
              <a:t>s de s’exprimer, ce qui constitue une étape importante vers la guérison et la dénonciation de la violence. </a:t>
            </a:r>
          </a:p>
          <a:p>
            <a:pPr marL="174708" indent="-174708" defTabSz="931774" rtl="0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0" indent="0" defTabSz="931774" rtl="0">
              <a:buFont typeface="Arial" panose="020B0604020202020204" pitchFamily="34" charset="0"/>
              <a:buNone/>
              <a:defRPr/>
            </a:pPr>
            <a:r>
              <a:rPr lang="fr" b="1" dirty="0"/>
              <a:t>Brève discussion : </a:t>
            </a:r>
            <a:r>
              <a:rPr lang="fr" dirty="0"/>
              <a:t>Comment savoir que quelqu’un écoute ce nous lui disons ?  Invitez quelques volontaires à s’exprimer. Si des différences culturelles apparaissent, notez-les.</a:t>
            </a:r>
          </a:p>
          <a:p>
            <a:pPr marL="0" indent="0" defTabSz="931774" rtl="0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defTabSz="931774" rtl="0">
              <a:buFont typeface="Arial" panose="020B0604020202020204" pitchFamily="34" charset="0"/>
              <a:buNone/>
              <a:defRPr/>
            </a:pPr>
            <a:r>
              <a:rPr lang="fr" dirty="0"/>
              <a:t>Reconnaissez que nous pouvons parfois ne pas bien écouter nos clients. L’écoute active peut et devrait être </a:t>
            </a:r>
            <a:r>
              <a:rPr lang="fr" b="1" dirty="0"/>
              <a:t>pratiquée</a:t>
            </a:r>
            <a:r>
              <a:rPr lang="fr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B48C413-4A17-411A-8581-448B66419DE1}" type="slidenum">
              <a:rPr lang="en-US" smtClean="0"/>
              <a:pPr rtl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66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" b="1" dirty="0"/>
              <a:t>Une bonne aptitude à écouter peut faire une énorme différence </a:t>
            </a:r>
            <a:r>
              <a:rPr lang="fr" dirty="0"/>
              <a:t>dans ce que révèle la </a:t>
            </a:r>
            <a:r>
              <a:rPr lang="en-GB" dirty="0"/>
              <a:t>survivante</a:t>
            </a:r>
            <a:r>
              <a:rPr lang="fr" dirty="0"/>
              <a:t> et dans le soutien qu’elle ressent. Cela peut contribuer au processus de guérison.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" dirty="0"/>
              <a:t>Distribuez </a:t>
            </a:r>
            <a:r>
              <a:rPr lang="fr" b="1" dirty="0"/>
              <a:t>le document </a:t>
            </a:r>
            <a:r>
              <a:rPr lang="fr" dirty="0"/>
              <a:t> </a:t>
            </a:r>
            <a:r>
              <a:rPr lang="fr" i="1" dirty="0"/>
              <a:t>sur</a:t>
            </a:r>
            <a:r>
              <a:rPr lang="fr" dirty="0"/>
              <a:t> l’écoute active.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" b="1" dirty="0"/>
              <a:t>Questions </a:t>
            </a:r>
            <a:r>
              <a:rPr lang="fr" dirty="0"/>
              <a:t>Donnez des exemples ou demandez aux participants de donner volontairement des exemples de bonnes questions – questions ouvertes, ciblées et fermées – et de questions à éviter – questions suggestives, questions complexes (exemple de question suggestive : « N’avez-vous pas essayé de vous défendre ? » ; exemple de question complexe : « Quand cela s’est-il passé et où étiez-vous ? »)</a:t>
            </a:r>
          </a:p>
          <a:p>
            <a:pPr rtl="0"/>
            <a:r>
              <a:rPr lang="fr" b="1" dirty="0"/>
              <a:t>Langage corporel  </a:t>
            </a:r>
            <a:r>
              <a:rPr lang="fr" dirty="0"/>
              <a:t>Adoptez la position assise pour pratiquer l’écoute active, pendant qu’un participant ou un autre animateur joue le rôle de client.</a:t>
            </a:r>
          </a:p>
          <a:p>
            <a:pPr rtl="0"/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" dirty="0"/>
              <a:t>Remarque : Pour pratiquer une écoute active et poser des questions pertinentes, vous devez </a:t>
            </a:r>
            <a:r>
              <a:rPr lang="fr" b="1" dirty="0"/>
              <a:t>RÉELLEMENT écouter</a:t>
            </a:r>
            <a:r>
              <a:rPr lang="fr" dirty="0"/>
              <a:t>, et pas seulement adopter une attitude d’écoute. </a:t>
            </a:r>
          </a:p>
          <a:p>
            <a:pPr rtl="0"/>
            <a:endParaRPr lang="en-US" dirty="0"/>
          </a:p>
          <a:p>
            <a:pPr rtl="0"/>
            <a:r>
              <a:rPr lang="fr" b="1" dirty="0"/>
              <a:t>Sujet de</a:t>
            </a:r>
            <a:r>
              <a:rPr lang="fr" dirty="0"/>
              <a:t> discussion facultatif : En quoi consiste un contact visuel approprié dans votre culture ?  Quelle est la distance appropriée à maintenir entre deux personnes en conversation 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B48C413-4A17-411A-8581-448B66419DE1}" type="slidenum">
              <a:rPr lang="en-US" smtClean="0"/>
              <a:pPr rtl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94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"/>
              <a:t>Présentez à l’aide d’un mnémonique - SOLER, le langage corporel à utiliser lors d’une écoute active . Faites une démonstration dudit langage corporel Demandez aux participants d’essayer de le pratiquer eux-mêmes.</a:t>
            </a:r>
          </a:p>
          <a:p>
            <a:pPr lvl="0" rtl="0"/>
            <a:r>
              <a:rPr lang="fr"/>
              <a:t>S </a:t>
            </a:r>
            <a:r>
              <a:rPr lang="fr">
                <a:latin typeface="Calibri"/>
              </a:rPr>
              <a:t>–</a:t>
            </a:r>
            <a:r>
              <a:rPr lang="fr"/>
              <a:t> </a:t>
            </a:r>
            <a:r>
              <a:rPr lang="fr" b="1"/>
              <a:t> </a:t>
            </a:r>
            <a:r>
              <a:rPr lang="fr"/>
              <a:t>S’assoir en L ou dans une position de 90° avec le patient et au même niveau que lui (faites-en une démonstration).</a:t>
            </a:r>
            <a:endParaRPr lang="en-US" b="1" dirty="0"/>
          </a:p>
          <a:p>
            <a:pPr lvl="0" rtl="0"/>
            <a:r>
              <a:rPr lang="fr"/>
              <a:t>O – Une</a:t>
            </a:r>
            <a:r>
              <a:rPr lang="fr" b="1"/>
              <a:t>attitude ouverte</a:t>
            </a:r>
            <a:r>
              <a:rPr lang="fr"/>
              <a:t>, sans croiser les bras ni les jambes, est le signe que l’agent de santé est ouvert et prêt à écouter ce que le client a à dire.</a:t>
            </a:r>
            <a:endParaRPr lang="en-US" b="1" dirty="0"/>
          </a:p>
          <a:p>
            <a:pPr lvl="0" rtl="0"/>
            <a:r>
              <a:rPr lang="fr"/>
              <a:t>L – </a:t>
            </a:r>
            <a:r>
              <a:rPr lang="fr" b="1"/>
              <a:t>Se pencher vers l’avant</a:t>
            </a:r>
            <a:r>
              <a:rPr lang="fr"/>
              <a:t>  – une légère inclinaison vers le client signifie que « Je suis intéressé(e) par ce que vous avez à dire ». </a:t>
            </a:r>
            <a:endParaRPr lang="en-US" b="1" dirty="0"/>
          </a:p>
          <a:p>
            <a:pPr lvl="0" rtl="0"/>
            <a:r>
              <a:rPr lang="fr"/>
              <a:t>E – Le</a:t>
            </a:r>
            <a:r>
              <a:rPr lang="fr" b="1"/>
              <a:t>contact visuel </a:t>
            </a:r>
            <a:r>
              <a:rPr lang="fr"/>
              <a:t>peut donner au client le sentiment que l’agent de santé est attentif. Il faut tenir compte des normes culturelles relatives au contact visuel. </a:t>
            </a:r>
            <a:endParaRPr lang="en-US" b="1" dirty="0"/>
          </a:p>
          <a:p>
            <a:pPr lvl="0" rtl="0"/>
            <a:r>
              <a:rPr lang="fr"/>
              <a:t>R – </a:t>
            </a:r>
            <a:r>
              <a:rPr lang="fr" b="1"/>
              <a:t>Être détendu – Votre attitude détendue permet au client de se sentir détendu lui aussi.</a:t>
            </a:r>
            <a:r>
              <a:rPr lang="fr"/>
              <a:t> Cela vous permettra aussi de prêter plus attention au client.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B48C413-4A17-411A-8581-448B66419DE1}" type="slidenum">
              <a:rPr lang="en-US" smtClean="0"/>
              <a:pPr rtl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4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"/>
              <a:t>Exercice 4.1 : Consultez le guide de l’animateur pour des instructions détaillées.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B48C413-4A17-411A-8581-448B66419DE1}" type="slidenum">
              <a:rPr lang="en-US" smtClean="0"/>
              <a:pPr rtl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99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"/>
              <a:t>Demandez à plusieurs volontaires de répondre à chaque question.</a:t>
            </a:r>
          </a:p>
          <a:p>
            <a:pPr rtl="0"/>
            <a:endParaRPr lang="en-GB" dirty="0"/>
          </a:p>
          <a:p>
            <a:pPr rtl="0"/>
            <a:r>
              <a:rPr lang="fr" b="1"/>
              <a:t>Enseignements à retenir </a:t>
            </a:r>
            <a:r>
              <a:rPr lang="fr"/>
              <a:t>de la discussion :</a:t>
            </a:r>
          </a:p>
          <a:p>
            <a:pPr defTabSz="931774" rtl="0">
              <a:defRPr/>
            </a:pPr>
            <a:r>
              <a:rPr lang="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communication efficace donne à l’orateur le sentiment d’être écouté. </a:t>
            </a:r>
            <a:r>
              <a:rPr lang="fr"/>
              <a:t>L’écoute active est : </a:t>
            </a:r>
          </a:p>
          <a:p>
            <a:pPr marL="457200" lvl="1" indent="-174708" rtl="0">
              <a:buFont typeface="Arial" panose="020B0604020202020204" pitchFamily="34" charset="0"/>
              <a:buChar char="•"/>
            </a:pPr>
            <a:r>
              <a:rPr lang="fr"/>
              <a:t>l’une des techniques de communication les plus importantes </a:t>
            </a:r>
          </a:p>
          <a:p>
            <a:pPr marL="457200" lvl="1" indent="-174708" rtl="0">
              <a:buFont typeface="Arial" panose="020B0604020202020204" pitchFamily="34" charset="0"/>
              <a:buChar char="•"/>
            </a:pPr>
            <a:r>
              <a:rPr lang="fr"/>
              <a:t>l’un des outils les plus puissants à la disposition de l’agent de santé</a:t>
            </a:r>
          </a:p>
          <a:p>
            <a:pPr marL="457200" lvl="1" indent="-174708" defTabSz="931774" rtl="0">
              <a:buFont typeface="Arial" panose="020B0604020202020204" pitchFamily="34" charset="0"/>
              <a:buChar char="•"/>
              <a:defRPr/>
            </a:pPr>
            <a:r>
              <a:rPr lang="fr"/>
              <a:t>un processus interactif et dynamique. </a:t>
            </a:r>
          </a:p>
          <a:p>
            <a:pPr defTabSz="931774" rtl="0">
              <a:defRPr/>
            </a:pPr>
            <a:r>
              <a:rPr lang="fr"/>
              <a:t>Celui qui écoute :</a:t>
            </a:r>
          </a:p>
          <a:p>
            <a:pPr marL="457200" lvl="1" indent="-174708" defTabSz="931774" rtl="0">
              <a:buFont typeface="Arial" panose="020B0604020202020204" pitchFamily="34" charset="0"/>
              <a:buChar char="•"/>
              <a:defRPr/>
            </a:pPr>
            <a:r>
              <a:rPr lang="fr" b="1"/>
              <a:t>suit attentivement celui qui parle </a:t>
            </a:r>
            <a:r>
              <a:rPr lang="fr"/>
              <a:t>pour comprendre et interpréter les messages verbaux et non verbaux </a:t>
            </a:r>
          </a:p>
          <a:p>
            <a:pPr marL="457200" lvl="1" indent="-174708" defTabSz="931774" rtl="0">
              <a:buFont typeface="Arial" panose="020B0604020202020204" pitchFamily="34" charset="0"/>
              <a:buChar char="•"/>
              <a:defRPr/>
            </a:pPr>
            <a:r>
              <a:rPr lang="fr" b="1"/>
              <a:t>utilise des moyens verbaux et non verbaux  </a:t>
            </a:r>
            <a:r>
              <a:rPr lang="fr"/>
              <a:t>pour exprimer son soutien et sa compréhension</a:t>
            </a:r>
          </a:p>
          <a:p>
            <a:pPr marL="457200" lvl="1" indent="-174708" defTabSz="931774" rtl="0">
              <a:buFont typeface="Arial" panose="020B0604020202020204" pitchFamily="34" charset="0"/>
              <a:buChar char="•"/>
              <a:defRPr/>
            </a:pPr>
            <a:r>
              <a:rPr lang="fr"/>
              <a:t>commence par des</a:t>
            </a:r>
            <a:r>
              <a:rPr lang="fr" b="1"/>
              <a:t>questions ouvertes </a:t>
            </a:r>
            <a:r>
              <a:rPr lang="fr"/>
              <a:t>.</a:t>
            </a:r>
          </a:p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B48C413-4A17-411A-8581-448B66419DE1}" type="slidenum">
              <a:rPr lang="en-US" smtClean="0"/>
              <a:pPr rtl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61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defTabSz="931774" rtl="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B48C413-4A17-411A-8581-448B66419DE1}" type="slidenum">
              <a:rPr lang="en-US" smtClean="0"/>
              <a:pPr rtl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03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38629" y="1648326"/>
            <a:ext cx="4105671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f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38630" y="4149945"/>
            <a:ext cx="4105671" cy="1059729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208" y="6271617"/>
            <a:ext cx="6191583" cy="54451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" dirty="0" err="1"/>
              <a:t>Caring</a:t>
            </a:r>
            <a:r>
              <a:rPr lang="fr" dirty="0"/>
              <a:t> for </a:t>
            </a:r>
            <a:r>
              <a:rPr lang="fr" dirty="0" err="1"/>
              <a:t>women</a:t>
            </a:r>
            <a:r>
              <a:rPr lang="fr" dirty="0"/>
              <a:t> </a:t>
            </a:r>
            <a:r>
              <a:rPr lang="fr" dirty="0" err="1"/>
              <a:t>subjected</a:t>
            </a:r>
            <a:r>
              <a:rPr lang="fr" dirty="0"/>
              <a:t> to violence: A WHO curriculum for training </a:t>
            </a:r>
            <a:r>
              <a:rPr lang="fr" dirty="0" err="1"/>
              <a:t>health</a:t>
            </a:r>
            <a:r>
              <a:rPr lang="fr" dirty="0"/>
              <a:t>-care providers</a:t>
            </a:r>
            <a:br>
              <a:rPr lang="de-DE" dirty="0"/>
            </a:br>
            <a:r>
              <a:rPr lang="fr" dirty="0">
                <a:solidFill>
                  <a:srgbClr val="F57D22"/>
                </a:solidFill>
              </a:rPr>
              <a:t>TITLE OF SLIDE DECK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8ED6E9-3817-564D-8B05-0796ED399B7D}" type="slidenum">
              <a:rPr lang="de-DE" smtClean="0"/>
              <a:t>‹#›</a:t>
            </a:fld>
            <a:endParaRPr lang="de-DE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F86F2F73-BE13-094D-A8C5-BA0477C35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5000"/>
                    </a14:imgEffect>
                  </a14:imgLayer>
                </a14:imgProps>
              </a:ext>
            </a:extLst>
          </a:blip>
          <a:srcRect l="3672" t="3524" r="3615" b="13306"/>
          <a:stretch/>
        </p:blipFill>
        <p:spPr>
          <a:xfrm>
            <a:off x="78200" y="76966"/>
            <a:ext cx="4718389" cy="598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84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76208" y="6271617"/>
            <a:ext cx="6191583" cy="54451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"/>
              <a:t>Caring for women subjected to violence: A WHO curriculum for training health-care providers </a:t>
            </a:r>
            <a:r>
              <a:rPr lang="fr">
                <a:solidFill>
                  <a:srgbClr val="F57D22"/>
                </a:solidFill>
              </a:rPr>
              <a:t>TITLE OF SLIDE DECK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8ED6E9-3817-564D-8B05-0796ED399B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541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208" y="6271617"/>
            <a:ext cx="6191583" cy="54451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"/>
              <a:t>Caring for women subjected to violence: A WHO curriculum for training health-care providers </a:t>
            </a:r>
            <a:r>
              <a:rPr lang="fr">
                <a:solidFill>
                  <a:srgbClr val="F57D22"/>
                </a:solidFill>
              </a:rPr>
              <a:t>TITLE OF SLIDE DECK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8ED6E9-3817-564D-8B05-0796ED399B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3007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 rtlCol="0"/>
          <a:lstStyle/>
          <a:p>
            <a:pPr rtl="0"/>
            <a:r>
              <a:rPr lang="f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208" y="6271617"/>
            <a:ext cx="6191583" cy="54451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"/>
              <a:t>Caring for women subjected to violence: A WHO curriculum for training health-care providers </a:t>
            </a:r>
            <a:r>
              <a:rPr lang="fr">
                <a:solidFill>
                  <a:srgbClr val="F57D22"/>
                </a:solidFill>
              </a:rPr>
              <a:t>TITLE OF SLIDE DECK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8ED6E9-3817-564D-8B05-0796ED399B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5302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208" y="6271617"/>
            <a:ext cx="6191583" cy="54451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"/>
              <a:t>Caring for women subjected to violence: A WHO curriculum for training health-care providers</a:t>
            </a:r>
            <a:br>
              <a:rPr lang="de-DE" dirty="0"/>
            </a:br>
            <a:r>
              <a:rPr lang="fr">
                <a:solidFill>
                  <a:srgbClr val="F57D22"/>
                </a:solidFill>
              </a:rPr>
              <a:t>TITLE OF SLIDE DECK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8ED6E9-3817-564D-8B05-0796ED399B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4689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208" y="6271617"/>
            <a:ext cx="6191583" cy="54451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"/>
              <a:t>Caring for women subjected to violence: A WHO curriculum for training health-care providers</a:t>
            </a:r>
            <a:br>
              <a:rPr lang="de-DE" dirty="0"/>
            </a:br>
            <a:r>
              <a:rPr lang="fr">
                <a:solidFill>
                  <a:srgbClr val="F57D22"/>
                </a:solidFill>
              </a:rPr>
              <a:t>TITLE OF SLIDE DECK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8ED6E9-3817-564D-8B05-0796ED399B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16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f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 b="1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1446" y="6266656"/>
            <a:ext cx="6191583" cy="54451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"/>
              <a:t>Caring for women subjected to violence: A WHO curriculum for training health-care providers</a:t>
            </a:r>
            <a:br>
              <a:rPr lang="de-DE" dirty="0"/>
            </a:br>
            <a:r>
              <a:rPr lang="fr">
                <a:solidFill>
                  <a:srgbClr val="F57D22"/>
                </a:solidFill>
              </a:rPr>
              <a:t>TITLE OF SLIDE DECK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5007" y="6356351"/>
            <a:ext cx="380342" cy="365125"/>
          </a:xfrm>
        </p:spPr>
        <p:txBody>
          <a:bodyPr rtlCol="0"/>
          <a:lstStyle/>
          <a:p>
            <a:pPr rtl="0"/>
            <a:fld id="{2D8ED6E9-3817-564D-8B05-0796ED399B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67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rtlCol="0"/>
          <a:lstStyle/>
          <a:p>
            <a:pPr rtl="0"/>
            <a:r>
              <a:rPr lang="f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476208" y="6271617"/>
            <a:ext cx="6191583" cy="54451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"/>
              <a:t>Caring for women subjected to violence: A WHO curriculum for training health-care providers</a:t>
            </a:r>
            <a:br>
              <a:rPr lang="de-DE" dirty="0"/>
            </a:br>
            <a:r>
              <a:rPr lang="fr">
                <a:solidFill>
                  <a:srgbClr val="F57D22"/>
                </a:solidFill>
              </a:rPr>
              <a:t>TITLE OF SLIDE DECK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8ED6E9-3817-564D-8B05-0796ED399B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5938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76208" y="6271617"/>
            <a:ext cx="6191583" cy="54451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"/>
              <a:t>Caring for women subjected to violence: A WHO curriculum for training health-care providers </a:t>
            </a:r>
            <a:r>
              <a:rPr lang="fr">
                <a:solidFill>
                  <a:srgbClr val="F57D22"/>
                </a:solidFill>
              </a:rPr>
              <a:t>TITLE OF SLIDE DECK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8ED6E9-3817-564D-8B05-0796ED399B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0107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76208" y="6271617"/>
            <a:ext cx="6191583" cy="54451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"/>
              <a:t>Caring for women subjected to violence: A WHO curriculum for training health-care providers </a:t>
            </a:r>
            <a:r>
              <a:rPr lang="fr">
                <a:solidFill>
                  <a:srgbClr val="F57D22"/>
                </a:solidFill>
              </a:rPr>
              <a:t>TITLE OF SLIDE DECK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8ED6E9-3817-564D-8B05-0796ED399B7D}" type="slidenum">
              <a:rPr lang="de-DE" smtClean="0"/>
              <a:t>‹#›</a:t>
            </a:fld>
            <a:endParaRPr lang="de-D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49BB81-0B10-E748-A5ED-5CADE043B0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650" y="1933575"/>
            <a:ext cx="7886700" cy="3983038"/>
          </a:xfrm>
        </p:spPr>
        <p:txBody>
          <a:bodyPr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219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76208" y="6271617"/>
            <a:ext cx="6191583" cy="54451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"/>
              <a:t>Caring for women subjected to violence: A WHO curriculum for training health-care providers </a:t>
            </a:r>
            <a:r>
              <a:rPr lang="fr">
                <a:solidFill>
                  <a:srgbClr val="F57D22"/>
                </a:solidFill>
              </a:rPr>
              <a:t>TITLE OF SLIDE DECK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8ED6E9-3817-564D-8B05-0796ED399B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856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76208" y="6271617"/>
            <a:ext cx="6191583" cy="54451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"/>
              <a:t>Caring for women subjected to violence: A WHO curriculum for training health-care providers </a:t>
            </a:r>
            <a:r>
              <a:rPr lang="fr">
                <a:solidFill>
                  <a:srgbClr val="F57D22"/>
                </a:solidFill>
              </a:rPr>
              <a:t>TITLE OF SLIDE DECK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8ED6E9-3817-564D-8B05-0796ED399B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0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0382" y="6356351"/>
            <a:ext cx="4949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66B3"/>
                </a:solidFill>
              </a:defRPr>
            </a:lvl1pPr>
          </a:lstStyle>
          <a:p>
            <a:pPr rtl="0"/>
            <a:fld id="{2D8ED6E9-3817-564D-8B05-0796ED399B7D}" type="slidenum">
              <a:rPr lang="de-DE" smtClean="0"/>
              <a:pPr rtl="0"/>
              <a:t>‹#›</a:t>
            </a:fld>
            <a:endParaRPr lang="de-DE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BF8493-2D6D-083F-8C59-DFB3A821A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55111" y="6087512"/>
            <a:ext cx="6196801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0366B3"/>
                </a:solidFill>
              </a:defRPr>
            </a:lvl1pPr>
          </a:lstStyle>
          <a:p>
            <a:r>
              <a:rPr lang="en-GB" dirty="0"/>
              <a:t>Prise </a:t>
            </a:r>
            <a:r>
              <a:rPr lang="en-GB" dirty="0" err="1"/>
              <a:t>en</a:t>
            </a:r>
            <a:r>
              <a:rPr lang="en-GB" dirty="0"/>
              <a:t> charge des femmes </a:t>
            </a:r>
            <a:r>
              <a:rPr lang="en-GB" dirty="0" err="1"/>
              <a:t>survivantes</a:t>
            </a:r>
            <a:r>
              <a:rPr lang="en-GB" dirty="0"/>
              <a:t> de violence :</a:t>
            </a:r>
          </a:p>
          <a:p>
            <a:r>
              <a:rPr lang="en-GB" dirty="0"/>
              <a:t>Programme de formation de </a:t>
            </a:r>
            <a:r>
              <a:rPr lang="en-GB" dirty="0" err="1"/>
              <a:t>l'OMS</a:t>
            </a:r>
            <a:r>
              <a:rPr lang="en-GB" dirty="0"/>
              <a:t> </a:t>
            </a:r>
            <a:r>
              <a:rPr lang="en-GB" dirty="0" err="1"/>
              <a:t>à</a:t>
            </a:r>
            <a:r>
              <a:rPr lang="en-GB" dirty="0"/>
              <a:t> </a:t>
            </a:r>
            <a:r>
              <a:rPr lang="en-GB" dirty="0" err="1"/>
              <a:t>l'intention</a:t>
            </a:r>
            <a:r>
              <a:rPr lang="en-GB" dirty="0"/>
              <a:t> des </a:t>
            </a:r>
            <a:r>
              <a:rPr lang="en-GB" dirty="0" err="1"/>
              <a:t>prestataires</a:t>
            </a:r>
            <a:r>
              <a:rPr lang="en-GB" dirty="0"/>
              <a:t> de </a:t>
            </a:r>
            <a:r>
              <a:rPr lang="en-GB" dirty="0" err="1"/>
              <a:t>soins</a:t>
            </a:r>
            <a:r>
              <a:rPr lang="en-GB" dirty="0"/>
              <a:t> de </a:t>
            </a:r>
            <a:r>
              <a:rPr lang="en-GB" dirty="0" err="1"/>
              <a:t>santé</a:t>
            </a:r>
            <a:br>
              <a:rPr lang="en-GB" dirty="0"/>
            </a:br>
            <a:r>
              <a:rPr lang="fr" dirty="0">
                <a:solidFill>
                  <a:srgbClr val="F57D22"/>
                </a:solidFill>
              </a:rPr>
              <a:t>Module 4. Techniques de communication entre agent de santé et </a:t>
            </a:r>
            <a:r>
              <a:rPr lang="en-GB" dirty="0">
                <a:solidFill>
                  <a:srgbClr val="F57D22"/>
                </a:solidFill>
              </a:rPr>
              <a:t>survivante</a:t>
            </a:r>
            <a:r>
              <a:rPr lang="fr" dirty="0">
                <a:solidFill>
                  <a:srgbClr val="F57D22"/>
                </a:solidFill>
              </a:rPr>
              <a:t> de violence</a:t>
            </a:r>
            <a:endParaRPr lang="fr" dirty="0">
              <a:solidFill>
                <a:srgbClr val="F57D22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7809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5" r:id="rId5"/>
    <p:sldLayoutId id="2147483666" r:id="rId6"/>
    <p:sldLayoutId id="2147483673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366B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eur02.safelinks.protection.outlook.com/?url=https%3A%2F%2Fcreativecommons.org%2Flicenses%2Fby-nc-sa%2F3.0%2Figo%2Fdeed.fr&amp;data=05%7C02%7Cb.mitchell%40greenink.co.uk%7Ce39dfe085c464a99c37008dd0fa64ebf%7C48e68fa5ddb544e19a94778fdbba7219%7C0%7C0%7C638683929193421287%7CUnknown%7CTWFpbGZsb3d8eyJFbXB0eU1hcGkiOnRydWUsIlYiOiIwLjAuMDAwMCIsIlAiOiJXaW4zMiIsIkFOIjoiTWFpbCIsIldUIjoyfQ%3D%3D%7C0%7C%7C%7C&amp;sdata=%2Bt6yRPYwaaZqPLrblMb1y4%2BLdaX6nyNOv7ExJsB466U%3D&amp;reserved=0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4563D80-EF14-5F49-9050-6D3F93EE3E1E}"/>
              </a:ext>
            </a:extLst>
          </p:cNvPr>
          <p:cNvSpPr/>
          <p:nvPr/>
        </p:nvSpPr>
        <p:spPr>
          <a:xfrm>
            <a:off x="5650453" y="3124242"/>
            <a:ext cx="2721087" cy="272108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B10BE-18FE-794F-B47C-8BD56BF56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8622" y="418021"/>
            <a:ext cx="4105671" cy="920295"/>
          </a:xfrm>
        </p:spPr>
        <p:txBody>
          <a:bodyPr rtlCol="0">
            <a:normAutofit/>
          </a:bodyPr>
          <a:lstStyle/>
          <a:p>
            <a:pPr rtl="0"/>
            <a:r>
              <a:rPr lang="fr" sz="5400" dirty="0"/>
              <a:t>Module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CF61CD-4E7D-BB4A-B22D-B1AE43B98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8621" y="1267772"/>
            <a:ext cx="4105671" cy="1735065"/>
          </a:xfrm>
        </p:spPr>
        <p:txBody>
          <a:bodyPr rtlCol="0">
            <a:noAutofit/>
          </a:bodyPr>
          <a:lstStyle/>
          <a:p>
            <a:pPr rtl="0"/>
            <a:r>
              <a:rPr lang="fr" sz="3000" dirty="0"/>
              <a:t>Techniques de communication entre prestataires de soins et survivantes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75C3E12-C1D4-5A44-A0B0-EAB21BE63F2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35" b="90741" l="8181" r="90249">
                        <a14:foregroundMark x1="9615" y1="42394" x2="9097" y2="55423"/>
                        <a14:foregroundMark x1="9686" y1="40608" x2="9632" y2="41954"/>
                        <a14:foregroundMark x1="9516" y1="53073" x2="9620" y2="47222"/>
                        <a14:foregroundMark x1="9620" y1="47222" x2="9040" y2="47180"/>
                        <a14:foregroundMark x1="89202" y1="38029" x2="91230" y2="44841"/>
                        <a14:foregroundMark x1="91230" y1="44841" x2="89987" y2="59987"/>
                        <a14:foregroundMark x1="89987" y1="59987" x2="89791" y2="52778"/>
                        <a14:foregroundMark x1="89791" y1="52778" x2="90314" y2="54167"/>
                        <a14:foregroundMark x1="12173" y1="35847" x2="9162" y2="42196"/>
                        <a14:foregroundMark x1="58966" y1="10053" x2="51636" y2="8929"/>
                        <a14:foregroundMark x1="51636" y1="8929" x2="44699" y2="10053"/>
                        <a14:foregroundMark x1="44699" y1="10053" x2="51898" y2="8135"/>
                        <a14:foregroundMark x1="51898" y1="8135" x2="60537" y2="9921"/>
                        <a14:foregroundMark x1="36387" y1="89484" x2="58050" y2="91138"/>
                        <a14:foregroundMark x1="58050" y1="91138" x2="50720" y2="89352"/>
                        <a14:foregroundMark x1="50720" y1="89352" x2="58115" y2="90741"/>
                        <a14:foregroundMark x1="58115" y1="90741" x2="63220" y2="89947"/>
                        <a14:backgroundMark x1="7788" y1="45503" x2="8573" y2="55225"/>
                        <a14:backgroundMark x1="8377" y1="41931" x2="8704" y2="42593"/>
                        <a14:backgroundMark x1="8966" y1="42262" x2="8377" y2="45899"/>
                        <a14:backgroundMark x1="8704" y1="41468" x2="8704" y2="42394"/>
                        <a14:backgroundMark x1="8901" y1="41931" x2="8901" y2="41931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3741" y="3073759"/>
            <a:ext cx="2854509" cy="2824619"/>
          </a:xfrm>
          <a:prstGeom prst="rect">
            <a:avLst/>
          </a:prstGeom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015A076-E958-327D-F4D3-0F1FD92F07D3}"/>
              </a:ext>
            </a:extLst>
          </p:cNvPr>
          <p:cNvGrpSpPr/>
          <p:nvPr/>
        </p:nvGrpSpPr>
        <p:grpSpPr>
          <a:xfrm>
            <a:off x="258946" y="104554"/>
            <a:ext cx="3925127" cy="2766237"/>
            <a:chOff x="258946" y="104554"/>
            <a:chExt cx="3925127" cy="2766237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B474F657-3B73-084A-86E9-4D3E42AB9125}"/>
                </a:ext>
              </a:extLst>
            </p:cNvPr>
            <p:cNvSpPr/>
            <p:nvPr/>
          </p:nvSpPr>
          <p:spPr>
            <a:xfrm>
              <a:off x="258946" y="104554"/>
              <a:ext cx="3823856" cy="2766237"/>
            </a:xfrm>
            <a:custGeom>
              <a:avLst/>
              <a:gdLst>
                <a:gd name="connsiteX0" fmla="*/ 0 w 5168839"/>
                <a:gd name="connsiteY0" fmla="*/ 0 h 2793617"/>
                <a:gd name="connsiteX1" fmla="*/ 5168839 w 5168839"/>
                <a:gd name="connsiteY1" fmla="*/ 0 h 2793617"/>
                <a:gd name="connsiteX2" fmla="*/ 5168839 w 5168839"/>
                <a:gd name="connsiteY2" fmla="*/ 2793617 h 2793617"/>
                <a:gd name="connsiteX3" fmla="*/ 0 w 5168839"/>
                <a:gd name="connsiteY3" fmla="*/ 2793617 h 2793617"/>
                <a:gd name="connsiteX4" fmla="*/ 0 w 5168839"/>
                <a:gd name="connsiteY4" fmla="*/ 0 h 2793617"/>
                <a:gd name="connsiteX0" fmla="*/ 0 w 5168839"/>
                <a:gd name="connsiteY0" fmla="*/ 0 h 2793617"/>
                <a:gd name="connsiteX1" fmla="*/ 5168839 w 5168839"/>
                <a:gd name="connsiteY1" fmla="*/ 0 h 2793617"/>
                <a:gd name="connsiteX2" fmla="*/ 4780421 w 5168839"/>
                <a:gd name="connsiteY2" fmla="*/ 2210990 h 2793617"/>
                <a:gd name="connsiteX3" fmla="*/ 0 w 5168839"/>
                <a:gd name="connsiteY3" fmla="*/ 2793617 h 2793617"/>
                <a:gd name="connsiteX4" fmla="*/ 0 w 5168839"/>
                <a:gd name="connsiteY4" fmla="*/ 0 h 2793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8839" h="2793617">
                  <a:moveTo>
                    <a:pt x="0" y="0"/>
                  </a:moveTo>
                  <a:lnTo>
                    <a:pt x="5168839" y="0"/>
                  </a:lnTo>
                  <a:lnTo>
                    <a:pt x="4780421" y="2210990"/>
                  </a:lnTo>
                  <a:lnTo>
                    <a:pt x="0" y="2793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A5EC07-DD4E-71E9-F0CC-89DB1C96DD6B}"/>
                </a:ext>
              </a:extLst>
            </p:cNvPr>
            <p:cNvSpPr txBox="1"/>
            <p:nvPr/>
          </p:nvSpPr>
          <p:spPr>
            <a:xfrm>
              <a:off x="360218" y="398964"/>
              <a:ext cx="3823855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Prise en charge des femmes survivantes de violence : Programme de formation </a:t>
              </a:r>
              <a:br>
                <a:rPr lang="fr-FR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fr-FR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 l’OMS à l’intention </a:t>
              </a:r>
              <a:br>
                <a:rPr lang="fr-FR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fr-FR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des prestataires de soins </a:t>
              </a:r>
              <a:br>
                <a:rPr lang="fr-FR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fr-FR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 santé</a:t>
              </a:r>
            </a:p>
          </p:txBody>
        </p:sp>
      </p:grpSp>
      <p:pic>
        <p:nvPicPr>
          <p:cNvPr id="4" name="Picture 2" descr="WHO-FR-C-H_th">
            <a:extLst>
              <a:ext uri="{FF2B5EF4-FFF2-40B4-BE49-F238E27FC236}">
                <a16:creationId xmlns:a16="http://schemas.microsoft.com/office/drawing/2014/main" id="{D66FEEAC-49C4-B46A-505F-16FF7B71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528" y="6082391"/>
            <a:ext cx="2127183" cy="60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481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8E072-6900-89CD-5714-DB8FDEC46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fr-FR" sz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fr-FR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fr-FR" sz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fr-FR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fr-FR" sz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fr-FR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fr-FR" sz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fr-FR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fr-FR" sz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fr-FR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fr-FR" sz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fr-FR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Organisation mondiale de la Santé 2024. Certains droits réservés. La présente publication est disponible sous la licence </a:t>
            </a:r>
            <a:r>
              <a:rPr lang="fr-FR" sz="12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CC BY-NC-SA 3.0 IGO</a:t>
            </a:r>
            <a: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ZA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5EFC22-C269-2FED-51DB-1010ECD9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D8ED6E9-3817-564D-8B05-0796ED399B7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5362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/>
          <a:lstStyle/>
          <a:p>
            <a:pPr rtl="0"/>
            <a:r>
              <a:rPr lang="fr" b="1" dirty="0">
                <a:solidFill>
                  <a:schemeClr val="accent2"/>
                </a:solidFill>
              </a:rPr>
              <a:t>Objectif d’apprentissage</a:t>
            </a:r>
            <a:endParaRPr lang="es-CO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954188"/>
            <a:ext cx="8229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/>
            <a:r>
              <a:rPr lang="fr" sz="2800" dirty="0"/>
              <a:t>Adopter des valeurs et des comportements qui permettent aux services d’apporter le soutien requis aux survivantes, en toute sécurité.</a:t>
            </a:r>
          </a:p>
          <a:p>
            <a:pPr lvl="0" rtl="0"/>
            <a:endParaRPr lang="fr" sz="3200" b="1" dirty="0"/>
          </a:p>
          <a:p>
            <a:pPr lvl="0" rtl="0"/>
            <a:r>
              <a:rPr lang="fr" sz="2800" b="1" dirty="0"/>
              <a:t>Aptitude</a:t>
            </a:r>
            <a:endParaRPr lang="en-GB" sz="2800" b="1" dirty="0"/>
          </a:p>
          <a:p>
            <a:pPr marL="571500" lvl="0" indent="-571500" rtl="0">
              <a:buFont typeface="Arial" panose="020B0604020202020204" pitchFamily="34" charset="0"/>
              <a:buChar char="•"/>
            </a:pPr>
            <a:r>
              <a:rPr lang="fr" sz="2800" dirty="0"/>
              <a:t>Communiquer efficacement avec les patientes/survivantes, en faisant preuve d’empathie.</a:t>
            </a:r>
          </a:p>
        </p:txBody>
      </p:sp>
      <p:pic>
        <p:nvPicPr>
          <p:cNvPr id="5" name="Picture 4" descr="C:\Users\Ward\AppData\Local\Microsoft\Windows\INetCache\IE\RTS1IINE\13526107212154[1].png">
            <a:extLst>
              <a:ext uri="{FF2B5EF4-FFF2-40B4-BE49-F238E27FC236}">
                <a16:creationId xmlns:a16="http://schemas.microsoft.com/office/drawing/2014/main" id="{DC3F627B-45FF-412F-B66F-CC6B1F97299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73" y="454684"/>
            <a:ext cx="1420261" cy="11464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722C4DF-BCE6-48F3-BBBD-1ADF724614A1}" type="slidenum">
              <a:rPr lang="es-CO" smtClean="0"/>
              <a:pPr rtl="0"/>
              <a:t>3</a:t>
            </a:fld>
            <a:endParaRPr lang="es-CO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04D1BA-CF02-54A9-8E61-4F489DCEF712}"/>
              </a:ext>
            </a:extLst>
          </p:cNvPr>
          <p:cNvSpPr txBox="1">
            <a:spLocks/>
          </p:cNvSpPr>
          <p:nvPr/>
        </p:nvSpPr>
        <p:spPr>
          <a:xfrm>
            <a:off x="1655111" y="6087512"/>
            <a:ext cx="6196801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ctr" defTabSz="457200" rtl="0" eaLnBrk="1" latinLnBrk="0" hangingPunct="1">
              <a:defRPr sz="1100" b="1" kern="1200">
                <a:solidFill>
                  <a:srgbClr val="0366B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Prise </a:t>
            </a:r>
            <a:r>
              <a:rPr lang="en-GB" dirty="0" err="1"/>
              <a:t>en</a:t>
            </a:r>
            <a:r>
              <a:rPr lang="en-GB" dirty="0"/>
              <a:t> charge des femmes </a:t>
            </a:r>
            <a:r>
              <a:rPr lang="en-GB" dirty="0" err="1"/>
              <a:t>survivantes</a:t>
            </a:r>
            <a:r>
              <a:rPr lang="en-GB" dirty="0"/>
              <a:t> de violence :</a:t>
            </a:r>
          </a:p>
          <a:p>
            <a:r>
              <a:rPr lang="en-GB" dirty="0"/>
              <a:t>Programme de formation de </a:t>
            </a:r>
            <a:r>
              <a:rPr lang="en-GB" dirty="0" err="1"/>
              <a:t>l'OMS</a:t>
            </a:r>
            <a:r>
              <a:rPr lang="en-GB" dirty="0"/>
              <a:t> à </a:t>
            </a:r>
            <a:r>
              <a:rPr lang="en-GB" dirty="0" err="1"/>
              <a:t>l'intention</a:t>
            </a:r>
            <a:r>
              <a:rPr lang="en-GB" dirty="0"/>
              <a:t> des </a:t>
            </a:r>
            <a:r>
              <a:rPr lang="en-GB" dirty="0" err="1"/>
              <a:t>prestataires</a:t>
            </a:r>
            <a:r>
              <a:rPr lang="en-GB" dirty="0"/>
              <a:t> de </a:t>
            </a:r>
            <a:r>
              <a:rPr lang="en-GB" dirty="0" err="1"/>
              <a:t>soins</a:t>
            </a:r>
            <a:r>
              <a:rPr lang="en-GB" dirty="0"/>
              <a:t> de </a:t>
            </a:r>
            <a:r>
              <a:rPr lang="en-GB" dirty="0" err="1"/>
              <a:t>santé</a:t>
            </a:r>
            <a:br>
              <a:rPr lang="en-GB" dirty="0"/>
            </a:br>
            <a:r>
              <a:rPr lang="fr" dirty="0">
                <a:solidFill>
                  <a:srgbClr val="F57D22"/>
                </a:solidFill>
              </a:rPr>
              <a:t>Module 4. Techniques de communication entre agent de santé et </a:t>
            </a:r>
            <a:r>
              <a:rPr lang="en-GB" dirty="0">
                <a:solidFill>
                  <a:srgbClr val="F57D22"/>
                </a:solidFill>
              </a:rPr>
              <a:t>survivante</a:t>
            </a:r>
            <a:r>
              <a:rPr lang="fr" dirty="0">
                <a:solidFill>
                  <a:srgbClr val="F57D22"/>
                </a:solidFill>
              </a:rPr>
              <a:t> de violence</a:t>
            </a:r>
            <a:endParaRPr lang="fr" dirty="0">
              <a:solidFill>
                <a:srgbClr val="F57D22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71763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9EFAF1-5B91-4E49-AD13-307D33D5E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722C4DF-BCE6-48F3-BBBD-1ADF724614A1}" type="slidenum">
              <a:rPr lang="es-CO" smtClean="0"/>
              <a:pPr rtl="0"/>
              <a:t>4</a:t>
            </a:fld>
            <a:endParaRPr lang="es-C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AB9E003-F075-4965-A48D-313214BEB675}"/>
              </a:ext>
            </a:extLst>
          </p:cNvPr>
          <p:cNvSpPr txBox="1">
            <a:spLocks/>
          </p:cNvSpPr>
          <p:nvPr/>
        </p:nvSpPr>
        <p:spPr>
          <a:xfrm>
            <a:off x="457199" y="434181"/>
            <a:ext cx="8229600" cy="868362"/>
          </a:xfrm>
          <a:prstGeom prst="rect">
            <a:avLst/>
          </a:prstGeom>
          <a:noFill/>
        </p:spPr>
        <p:txBody>
          <a:bodyPr rtlCol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" b="1">
                <a:solidFill>
                  <a:schemeClr val="accent2"/>
                </a:solidFill>
                <a:latin typeface="+mn-lt"/>
              </a:rPr>
              <a:t>Écoute active</a:t>
            </a:r>
            <a:endParaRPr lang="es-CO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76B35F-ECA7-462E-82E3-7B10C2E1ECBD}"/>
              </a:ext>
            </a:extLst>
          </p:cNvPr>
          <p:cNvSpPr txBox="1"/>
          <p:nvPr/>
        </p:nvSpPr>
        <p:spPr>
          <a:xfrm>
            <a:off x="611875" y="1350199"/>
            <a:ext cx="82296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>
              <a:spcAft>
                <a:spcPts val="1200"/>
              </a:spcAft>
            </a:pPr>
            <a:r>
              <a:rPr lang="fr" sz="2800" dirty="0"/>
              <a:t>Utilisez des moyens verbaux et non verbaux pour exprimer votre solidarité et votre compréhension. </a:t>
            </a:r>
          </a:p>
          <a:p>
            <a:pPr lvl="0" rtl="0"/>
            <a:r>
              <a:rPr lang="fr" sz="2800" b="1" dirty="0"/>
              <a:t>Posez des questions :</a:t>
            </a:r>
          </a:p>
          <a:p>
            <a:pPr marL="457200" lvl="0" indent="-457200" rtl="0">
              <a:buFont typeface="Arial" panose="020B0604020202020204" pitchFamily="34" charset="0"/>
              <a:buChar char="•"/>
            </a:pPr>
            <a:r>
              <a:rPr lang="fr" sz="2800" dirty="0"/>
              <a:t>ouvertes</a:t>
            </a:r>
          </a:p>
          <a:p>
            <a:pPr marL="457200" lvl="0" indent="-457200" rtl="0">
              <a:buFont typeface="Arial" panose="020B0604020202020204" pitchFamily="34" charset="0"/>
              <a:buChar char="•"/>
            </a:pPr>
            <a:r>
              <a:rPr lang="fr" sz="2800" dirty="0"/>
              <a:t>ciblées</a:t>
            </a:r>
          </a:p>
          <a:p>
            <a:pPr marL="457200" lvl="0" indent="-457200" rtl="0">
              <a:buFont typeface="Arial" panose="020B0604020202020204" pitchFamily="34" charset="0"/>
              <a:buChar char="•"/>
            </a:pPr>
            <a:r>
              <a:rPr lang="fr" sz="2800" dirty="0"/>
              <a:t>fermées</a:t>
            </a:r>
          </a:p>
          <a:p>
            <a:pPr lvl="0" rtl="0">
              <a:spcBef>
                <a:spcPts val="1200"/>
              </a:spcBef>
            </a:pPr>
            <a:r>
              <a:rPr lang="fr" sz="2800" b="1" dirty="0"/>
              <a:t>Faites usage d’un langage corporel approprié :</a:t>
            </a:r>
          </a:p>
          <a:p>
            <a:pPr marL="457200" lvl="0" indent="-457200" rtl="0">
              <a:buFont typeface="Arial" panose="020B0604020202020204" pitchFamily="34" charset="0"/>
              <a:buChar char="•"/>
            </a:pPr>
            <a:r>
              <a:rPr lang="fr" sz="2800" dirty="0"/>
              <a:t>posture</a:t>
            </a:r>
          </a:p>
          <a:p>
            <a:pPr marL="457200" lvl="0" indent="-457200" rtl="0">
              <a:buFont typeface="Arial" panose="020B0604020202020204" pitchFamily="34" charset="0"/>
              <a:buChar char="•"/>
            </a:pPr>
            <a:r>
              <a:rPr lang="fr" sz="2800" dirty="0"/>
              <a:t>contact visuel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F428DD4-135C-834B-98D9-55BCCB8DE9D4}"/>
              </a:ext>
            </a:extLst>
          </p:cNvPr>
          <p:cNvSpPr/>
          <p:nvPr/>
        </p:nvSpPr>
        <p:spPr>
          <a:xfrm>
            <a:off x="4387627" y="2819475"/>
            <a:ext cx="3153604" cy="1219049"/>
          </a:xfrm>
          <a:prstGeom prst="round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 w="381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rtl="0"/>
            <a:r>
              <a:rPr lang="fr" sz="2400" b="1" dirty="0"/>
              <a:t>Évitez :</a:t>
            </a:r>
            <a:r>
              <a:rPr lang="fr" sz="2400" dirty="0"/>
              <a:t> 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r" sz="2000" dirty="0"/>
              <a:t>les questions orientées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r" sz="2000" dirty="0"/>
              <a:t>les questions complexes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81F63C-C471-F6D3-347E-1D2937495C93}"/>
              </a:ext>
            </a:extLst>
          </p:cNvPr>
          <p:cNvSpPr txBox="1">
            <a:spLocks/>
          </p:cNvSpPr>
          <p:nvPr/>
        </p:nvSpPr>
        <p:spPr>
          <a:xfrm>
            <a:off x="1655111" y="6087512"/>
            <a:ext cx="6196801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ctr" defTabSz="457200" rtl="0" eaLnBrk="1" latinLnBrk="0" hangingPunct="1">
              <a:defRPr sz="1100" b="1" kern="1200">
                <a:solidFill>
                  <a:srgbClr val="0366B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Prise </a:t>
            </a:r>
            <a:r>
              <a:rPr lang="en-GB" dirty="0" err="1"/>
              <a:t>en</a:t>
            </a:r>
            <a:r>
              <a:rPr lang="en-GB" dirty="0"/>
              <a:t> charge des femmes </a:t>
            </a:r>
            <a:r>
              <a:rPr lang="en-GB" dirty="0" err="1"/>
              <a:t>survivantes</a:t>
            </a:r>
            <a:r>
              <a:rPr lang="en-GB" dirty="0"/>
              <a:t> de violence :</a:t>
            </a:r>
          </a:p>
          <a:p>
            <a:r>
              <a:rPr lang="en-GB" dirty="0"/>
              <a:t>Programme de formation de </a:t>
            </a:r>
            <a:r>
              <a:rPr lang="en-GB" dirty="0" err="1"/>
              <a:t>l'OMS</a:t>
            </a:r>
            <a:r>
              <a:rPr lang="en-GB" dirty="0"/>
              <a:t> à </a:t>
            </a:r>
            <a:r>
              <a:rPr lang="en-GB" dirty="0" err="1"/>
              <a:t>l'intention</a:t>
            </a:r>
            <a:r>
              <a:rPr lang="en-GB" dirty="0"/>
              <a:t> des </a:t>
            </a:r>
            <a:r>
              <a:rPr lang="en-GB" dirty="0" err="1"/>
              <a:t>prestataires</a:t>
            </a:r>
            <a:r>
              <a:rPr lang="en-GB" dirty="0"/>
              <a:t> de </a:t>
            </a:r>
            <a:r>
              <a:rPr lang="en-GB" dirty="0" err="1"/>
              <a:t>soins</a:t>
            </a:r>
            <a:r>
              <a:rPr lang="en-GB" dirty="0"/>
              <a:t> de </a:t>
            </a:r>
            <a:r>
              <a:rPr lang="en-GB" dirty="0" err="1"/>
              <a:t>santé</a:t>
            </a:r>
            <a:br>
              <a:rPr lang="en-GB" dirty="0"/>
            </a:br>
            <a:r>
              <a:rPr lang="fr" dirty="0">
                <a:solidFill>
                  <a:srgbClr val="F57D22"/>
                </a:solidFill>
              </a:rPr>
              <a:t>Module 4. Techniques de communication entre agent de santé et </a:t>
            </a:r>
            <a:r>
              <a:rPr lang="en-GB" dirty="0">
                <a:solidFill>
                  <a:srgbClr val="F57D22"/>
                </a:solidFill>
              </a:rPr>
              <a:t>survivante</a:t>
            </a:r>
            <a:r>
              <a:rPr lang="fr" dirty="0">
                <a:solidFill>
                  <a:srgbClr val="F57D22"/>
                </a:solidFill>
              </a:rPr>
              <a:t> de violence</a:t>
            </a:r>
            <a:endParaRPr lang="fr" dirty="0">
              <a:solidFill>
                <a:srgbClr val="F57D22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50969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9526"/>
            <a:ext cx="8534400" cy="1143000"/>
          </a:xfrm>
        </p:spPr>
        <p:txBody>
          <a:bodyPr rtlCol="0">
            <a:noAutofit/>
          </a:bodyPr>
          <a:lstStyle/>
          <a:p>
            <a:pPr rtl="0"/>
            <a:r>
              <a:rPr lang="fr" b="1" dirty="0">
                <a:solidFill>
                  <a:schemeClr val="accent2"/>
                </a:solidFill>
              </a:rPr>
              <a:t>C’est quoi, l’écoute active ?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fr" dirty="0">
                <a:solidFill>
                  <a:schemeClr val="accent2"/>
                </a:solidFill>
              </a:rPr>
              <a:t>La m</a:t>
            </a:r>
            <a:r>
              <a:rPr lang="fr" b="1" dirty="0">
                <a:solidFill>
                  <a:schemeClr val="accent2"/>
                </a:solidFill>
              </a:rPr>
              <a:t>éthode « SOLER »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2028619"/>
            <a:ext cx="3886200" cy="3352800"/>
          </a:xfrm>
        </p:spPr>
        <p:txBody>
          <a:bodyPr rtlCol="0">
            <a:noAutofit/>
          </a:bodyPr>
          <a:lstStyle/>
          <a:p>
            <a:pPr marL="0" indent="0" defTabSz="360000" rtl="0">
              <a:buNone/>
              <a:tabLst>
                <a:tab pos="360000" algn="l"/>
              </a:tabLst>
            </a:pPr>
            <a:r>
              <a:rPr lang="fr" sz="2200" b="1" dirty="0">
                <a:solidFill>
                  <a:schemeClr val="accent2"/>
                </a:solidFill>
              </a:rPr>
              <a:t>S</a:t>
            </a:r>
            <a:r>
              <a:rPr lang="fr" sz="2200" dirty="0"/>
              <a:t> 	–	position assise (</a:t>
            </a:r>
            <a:r>
              <a:rPr lang="fr" sz="2200" b="1" i="1" dirty="0" err="1"/>
              <a:t>s</a:t>
            </a:r>
            <a:r>
              <a:rPr lang="fr" sz="2200" i="1" dirty="0" err="1"/>
              <a:t>itting</a:t>
            </a:r>
            <a:r>
              <a:rPr lang="fr" sz="2200" dirty="0"/>
              <a:t>)</a:t>
            </a:r>
          </a:p>
          <a:p>
            <a:pPr marL="0" indent="0" defTabSz="360000" rtl="0">
              <a:buNone/>
              <a:tabLst>
                <a:tab pos="360000" algn="l"/>
              </a:tabLst>
            </a:pPr>
            <a:r>
              <a:rPr lang="fr" sz="2200" b="1" dirty="0">
                <a:solidFill>
                  <a:schemeClr val="accent2"/>
                </a:solidFill>
              </a:rPr>
              <a:t>O</a:t>
            </a:r>
            <a:r>
              <a:rPr lang="fr" sz="2200" dirty="0"/>
              <a:t>	– 	position </a:t>
            </a:r>
            <a:r>
              <a:rPr lang="fr" sz="2200" b="1" dirty="0"/>
              <a:t>o</a:t>
            </a:r>
            <a:r>
              <a:rPr lang="fr" sz="2200" dirty="0"/>
              <a:t>uverte</a:t>
            </a:r>
          </a:p>
          <a:p>
            <a:pPr marL="0" indent="0" defTabSz="360000" rtl="0">
              <a:buNone/>
              <a:tabLst>
                <a:tab pos="360000" algn="l"/>
              </a:tabLst>
            </a:pPr>
            <a:r>
              <a:rPr lang="fr" sz="2200" b="1" dirty="0">
                <a:solidFill>
                  <a:schemeClr val="accent2"/>
                </a:solidFill>
              </a:rPr>
              <a:t>L	</a:t>
            </a:r>
            <a:r>
              <a:rPr lang="fr" sz="2200" dirty="0"/>
              <a:t>–	inclinaison vers l’avant 			(</a:t>
            </a:r>
            <a:r>
              <a:rPr lang="fr" sz="2200" b="1" i="1" dirty="0" err="1"/>
              <a:t>l</a:t>
            </a:r>
            <a:r>
              <a:rPr lang="fr" sz="2200" i="1" dirty="0" err="1"/>
              <a:t>eaning</a:t>
            </a:r>
            <a:r>
              <a:rPr lang="fr" sz="2200" i="1" dirty="0"/>
              <a:t> </a:t>
            </a:r>
            <a:r>
              <a:rPr lang="fr" sz="2200" i="1" dirty="0" err="1"/>
              <a:t>forward</a:t>
            </a:r>
            <a:r>
              <a:rPr lang="fr" sz="2200" dirty="0"/>
              <a:t>)</a:t>
            </a:r>
          </a:p>
          <a:p>
            <a:pPr marL="0" indent="0" defTabSz="360000" rtl="0">
              <a:buNone/>
              <a:tabLst>
                <a:tab pos="360000" algn="l"/>
              </a:tabLst>
            </a:pPr>
            <a:r>
              <a:rPr lang="fr" sz="2200" b="1" dirty="0">
                <a:solidFill>
                  <a:schemeClr val="accent2"/>
                </a:solidFill>
              </a:rPr>
              <a:t>E</a:t>
            </a:r>
            <a:r>
              <a:rPr lang="fr" sz="2200" dirty="0"/>
              <a:t>	–	contact visuel </a:t>
            </a:r>
            <a:br>
              <a:rPr lang="fr" sz="2200" dirty="0"/>
            </a:br>
            <a:r>
              <a:rPr lang="fr" sz="2200" dirty="0"/>
              <a:t>		(</a:t>
            </a:r>
            <a:r>
              <a:rPr lang="fr" sz="2200" b="1" i="1" dirty="0" err="1"/>
              <a:t>e</a:t>
            </a:r>
            <a:r>
              <a:rPr lang="fr" sz="2200" i="1" dirty="0" err="1"/>
              <a:t>ye</a:t>
            </a:r>
            <a:r>
              <a:rPr lang="fr" sz="2200" i="1" dirty="0"/>
              <a:t> contact</a:t>
            </a:r>
            <a:r>
              <a:rPr lang="fr" sz="2200" dirty="0"/>
              <a:t>)</a:t>
            </a:r>
          </a:p>
          <a:p>
            <a:pPr marL="0" indent="0" defTabSz="360000" rtl="0">
              <a:buNone/>
              <a:tabLst>
                <a:tab pos="360000" algn="l"/>
              </a:tabLst>
            </a:pPr>
            <a:r>
              <a:rPr lang="fr" sz="2200" b="1" dirty="0">
                <a:solidFill>
                  <a:schemeClr val="accent2"/>
                </a:solidFill>
              </a:rPr>
              <a:t>R</a:t>
            </a:r>
            <a:r>
              <a:rPr lang="fr" sz="2200" dirty="0"/>
              <a:t>	–	attitude détendue 					(</a:t>
            </a:r>
            <a:r>
              <a:rPr lang="fr" sz="2200" b="1" i="1" dirty="0" err="1"/>
              <a:t>r</a:t>
            </a:r>
            <a:r>
              <a:rPr lang="fr" sz="2200" i="1" dirty="0" err="1"/>
              <a:t>elaxed</a:t>
            </a:r>
            <a:r>
              <a:rPr lang="fr" sz="220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722C4DF-BCE6-48F3-BBBD-1ADF724614A1}" type="slidenum">
              <a:rPr lang="es-CO" smtClean="0"/>
              <a:pPr rtl="0"/>
              <a:t>5</a:t>
            </a:fld>
            <a:endParaRPr lang="es-CO" dirty="0"/>
          </a:p>
        </p:txBody>
      </p:sp>
      <p:pic>
        <p:nvPicPr>
          <p:cNvPr id="7" name="Picture 6" descr="A picture containing person, indoor, man, table&#10;&#10;Description automatically generated">
            <a:extLst>
              <a:ext uri="{FF2B5EF4-FFF2-40B4-BE49-F238E27FC236}">
                <a16:creationId xmlns:a16="http://schemas.microsoft.com/office/drawing/2014/main" id="{71A1C99D-DFFA-804B-B04E-88B58EFFA2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50" t="1528" r="-1"/>
          <a:stretch/>
        </p:blipFill>
        <p:spPr>
          <a:xfrm>
            <a:off x="595900" y="1797730"/>
            <a:ext cx="4177889" cy="381457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55E4C-151B-65E4-F743-8028EFC7B42A}"/>
              </a:ext>
            </a:extLst>
          </p:cNvPr>
          <p:cNvSpPr txBox="1">
            <a:spLocks/>
          </p:cNvSpPr>
          <p:nvPr/>
        </p:nvSpPr>
        <p:spPr>
          <a:xfrm>
            <a:off x="1655111" y="6087512"/>
            <a:ext cx="6196801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ctr" defTabSz="457200" rtl="0" eaLnBrk="1" latinLnBrk="0" hangingPunct="1">
              <a:defRPr sz="1100" b="1" kern="1200">
                <a:solidFill>
                  <a:srgbClr val="0366B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Prise </a:t>
            </a:r>
            <a:r>
              <a:rPr lang="en-GB" dirty="0" err="1"/>
              <a:t>en</a:t>
            </a:r>
            <a:r>
              <a:rPr lang="en-GB" dirty="0"/>
              <a:t> charge des femmes </a:t>
            </a:r>
            <a:r>
              <a:rPr lang="en-GB" dirty="0" err="1"/>
              <a:t>survivantes</a:t>
            </a:r>
            <a:r>
              <a:rPr lang="en-GB" dirty="0"/>
              <a:t> de violence :</a:t>
            </a:r>
          </a:p>
          <a:p>
            <a:r>
              <a:rPr lang="en-GB" dirty="0"/>
              <a:t>Programme de formation de </a:t>
            </a:r>
            <a:r>
              <a:rPr lang="en-GB" dirty="0" err="1"/>
              <a:t>l'OMS</a:t>
            </a:r>
            <a:r>
              <a:rPr lang="en-GB" dirty="0"/>
              <a:t> à </a:t>
            </a:r>
            <a:r>
              <a:rPr lang="en-GB" dirty="0" err="1"/>
              <a:t>l'intention</a:t>
            </a:r>
            <a:r>
              <a:rPr lang="en-GB" dirty="0"/>
              <a:t> des </a:t>
            </a:r>
            <a:r>
              <a:rPr lang="en-GB" dirty="0" err="1"/>
              <a:t>prestataires</a:t>
            </a:r>
            <a:r>
              <a:rPr lang="en-GB" dirty="0"/>
              <a:t> de </a:t>
            </a:r>
            <a:r>
              <a:rPr lang="en-GB" dirty="0" err="1"/>
              <a:t>soins</a:t>
            </a:r>
            <a:r>
              <a:rPr lang="en-GB" dirty="0"/>
              <a:t> de </a:t>
            </a:r>
            <a:r>
              <a:rPr lang="en-GB" dirty="0" err="1"/>
              <a:t>santé</a:t>
            </a:r>
            <a:br>
              <a:rPr lang="en-GB" dirty="0"/>
            </a:br>
            <a:r>
              <a:rPr lang="fr" dirty="0">
                <a:solidFill>
                  <a:srgbClr val="F57D22"/>
                </a:solidFill>
              </a:rPr>
              <a:t>Module 4. Techniques de communication entre agent de santé et </a:t>
            </a:r>
            <a:r>
              <a:rPr lang="en-GB" dirty="0">
                <a:solidFill>
                  <a:srgbClr val="F57D22"/>
                </a:solidFill>
              </a:rPr>
              <a:t>survivante</a:t>
            </a:r>
            <a:r>
              <a:rPr lang="fr" dirty="0">
                <a:solidFill>
                  <a:srgbClr val="F57D22"/>
                </a:solidFill>
              </a:rPr>
              <a:t> de violence</a:t>
            </a:r>
            <a:endParaRPr lang="fr" dirty="0">
              <a:solidFill>
                <a:srgbClr val="F57D22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9983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36524"/>
            <a:ext cx="8229600" cy="1107141"/>
          </a:xfrm>
          <a:noFill/>
        </p:spPr>
        <p:txBody>
          <a:bodyPr rtlCol="0">
            <a:normAutofit/>
          </a:bodyPr>
          <a:lstStyle/>
          <a:p>
            <a:pPr rtl="0"/>
            <a:r>
              <a:rPr lang="fr" b="1" dirty="0">
                <a:solidFill>
                  <a:schemeClr val="accent2"/>
                </a:solidFill>
                <a:latin typeface="+mn-lt"/>
              </a:rPr>
              <a:t>Exercice 4.1 : Écoute active</a:t>
            </a:r>
            <a:endParaRPr lang="es-CO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0EE171-64A1-46CA-BCD1-D8A2C0DF3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4505" y="1481604"/>
            <a:ext cx="8154988" cy="4576482"/>
          </a:xfrm>
        </p:spPr>
        <p:txBody>
          <a:bodyPr rtlCol="0">
            <a:noAutofit/>
          </a:bodyPr>
          <a:lstStyle/>
          <a:p>
            <a:pPr marL="0" indent="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fr" sz="2400" b="1" dirty="0"/>
              <a:t>Objectif d’apprentissage : </a:t>
            </a:r>
            <a:r>
              <a:rPr lang="fr" sz="2400" dirty="0"/>
              <a:t>Se montrer attentif et pratiquer l’écoute active.</a:t>
            </a: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" sz="2400" dirty="0"/>
              <a:t>Tournez-vous vers votre voisin et mettez-vous par deux.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fr" sz="2400" dirty="0"/>
              <a:t>Rappelez-vous une situation difficile que vous avez vécue (sans lien avec la violence) et parlez-en à votre binôme pendant environ cinq minutes.</a:t>
            </a: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" sz="2400" dirty="0"/>
              <a:t>Votre binôme doit pratiquer l’écoute active.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fr" sz="2400" dirty="0"/>
              <a:t>Ensuite, inversez les rôles et écoutez votre binôme, qui vous parlera d’une situation difficile vécue.</a:t>
            </a:r>
          </a:p>
          <a:p>
            <a:pPr rtl="0">
              <a:spcBef>
                <a:spcPts val="0"/>
              </a:spcBef>
            </a:pPr>
            <a:endParaRPr lang="en-US" dirty="0"/>
          </a:p>
          <a:p>
            <a:pPr rtl="0">
              <a:spcBef>
                <a:spcPts val="0"/>
              </a:spcBef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722C4DF-BCE6-48F3-BBBD-1ADF724614A1}" type="slidenum">
              <a:rPr lang="es-CO" smtClean="0"/>
              <a:pPr rtl="0"/>
              <a:t>6</a:t>
            </a:fld>
            <a:endParaRPr lang="es-CO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6E40A80-024D-EFAC-0E89-FAAF1FA6972E}"/>
              </a:ext>
            </a:extLst>
          </p:cNvPr>
          <p:cNvSpPr txBox="1">
            <a:spLocks/>
          </p:cNvSpPr>
          <p:nvPr/>
        </p:nvSpPr>
        <p:spPr>
          <a:xfrm>
            <a:off x="1655111" y="6087512"/>
            <a:ext cx="6196801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ctr" defTabSz="457200" rtl="0" eaLnBrk="1" latinLnBrk="0" hangingPunct="1">
              <a:defRPr sz="1100" b="1" kern="1200">
                <a:solidFill>
                  <a:srgbClr val="0366B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Prise </a:t>
            </a:r>
            <a:r>
              <a:rPr lang="en-GB" dirty="0" err="1"/>
              <a:t>en</a:t>
            </a:r>
            <a:r>
              <a:rPr lang="en-GB" dirty="0"/>
              <a:t> charge des femmes </a:t>
            </a:r>
            <a:r>
              <a:rPr lang="en-GB" dirty="0" err="1"/>
              <a:t>survivantes</a:t>
            </a:r>
            <a:r>
              <a:rPr lang="en-GB" dirty="0"/>
              <a:t> de violence :</a:t>
            </a:r>
          </a:p>
          <a:p>
            <a:r>
              <a:rPr lang="en-GB" dirty="0"/>
              <a:t>Programme de formation de </a:t>
            </a:r>
            <a:r>
              <a:rPr lang="en-GB" dirty="0" err="1"/>
              <a:t>l'OMS</a:t>
            </a:r>
            <a:r>
              <a:rPr lang="en-GB" dirty="0"/>
              <a:t> à </a:t>
            </a:r>
            <a:r>
              <a:rPr lang="en-GB" dirty="0" err="1"/>
              <a:t>l'intention</a:t>
            </a:r>
            <a:r>
              <a:rPr lang="en-GB" dirty="0"/>
              <a:t> des </a:t>
            </a:r>
            <a:r>
              <a:rPr lang="en-GB" dirty="0" err="1"/>
              <a:t>prestataires</a:t>
            </a:r>
            <a:r>
              <a:rPr lang="en-GB" dirty="0"/>
              <a:t> de </a:t>
            </a:r>
            <a:r>
              <a:rPr lang="en-GB" dirty="0" err="1"/>
              <a:t>soins</a:t>
            </a:r>
            <a:r>
              <a:rPr lang="en-GB" dirty="0"/>
              <a:t> de </a:t>
            </a:r>
            <a:r>
              <a:rPr lang="en-GB" dirty="0" err="1"/>
              <a:t>santé</a:t>
            </a:r>
            <a:br>
              <a:rPr lang="en-GB" dirty="0"/>
            </a:br>
            <a:r>
              <a:rPr lang="fr" dirty="0">
                <a:solidFill>
                  <a:srgbClr val="F57D22"/>
                </a:solidFill>
              </a:rPr>
              <a:t>Module 4. Techniques de communication entre agent de santé et </a:t>
            </a:r>
            <a:r>
              <a:rPr lang="en-GB" dirty="0">
                <a:solidFill>
                  <a:srgbClr val="F57D22"/>
                </a:solidFill>
              </a:rPr>
              <a:t>survivante</a:t>
            </a:r>
            <a:r>
              <a:rPr lang="fr" dirty="0">
                <a:solidFill>
                  <a:srgbClr val="F57D22"/>
                </a:solidFill>
              </a:rPr>
              <a:t> de violence</a:t>
            </a:r>
            <a:endParaRPr lang="fr" dirty="0">
              <a:solidFill>
                <a:srgbClr val="F57D22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05614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136524"/>
            <a:ext cx="8229600" cy="1143000"/>
          </a:xfrm>
        </p:spPr>
        <p:txBody>
          <a:bodyPr rtlCol="0">
            <a:normAutofit/>
          </a:bodyPr>
          <a:lstStyle/>
          <a:p>
            <a:pPr rtl="0"/>
            <a:r>
              <a:rPr lang="fr" b="1" dirty="0">
                <a:solidFill>
                  <a:schemeClr val="accent2"/>
                </a:solidFill>
                <a:latin typeface="+mn-lt"/>
              </a:rPr>
              <a:t>Discussion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740395"/>
            <a:ext cx="8229600" cy="3288805"/>
          </a:xfrm>
        </p:spPr>
        <p:txBody>
          <a:bodyPr rtlCol="0">
            <a:normAutofit/>
          </a:bodyPr>
          <a:lstStyle/>
          <a:p>
            <a:pPr rtl="0"/>
            <a:r>
              <a:rPr lang="fr" sz="2400" dirty="0"/>
              <a:t>Qu’a fait votre binôme pour vous montrer qu’il/elle vous écoutait attentivement ?</a:t>
            </a:r>
          </a:p>
          <a:p>
            <a:pPr rtl="0"/>
            <a:r>
              <a:rPr lang="fr" sz="2400" dirty="0"/>
              <a:t>Quelles paroles de votre binôme témoignent d’une écoute active ?</a:t>
            </a:r>
          </a:p>
          <a:p>
            <a:pPr rtl="0"/>
            <a:r>
              <a:rPr lang="fr" sz="2400" dirty="0"/>
              <a:t>Qu’est-ce que votre binôme N’A PAS fait ou dit, en bien ou en mal ?</a:t>
            </a:r>
          </a:p>
          <a:p>
            <a:pPr rtl="0"/>
            <a:r>
              <a:rPr lang="fr" sz="2400" dirty="0"/>
              <a:t>Comment vous êtes-vous senti</a:t>
            </a:r>
            <a:r>
              <a:rPr lang="en-GB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fr" sz="2400" dirty="0"/>
              <a:t>e après 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722C4DF-BCE6-48F3-BBBD-1ADF724614A1}" type="slidenum">
              <a:rPr lang="es-CO" smtClean="0"/>
              <a:pPr rtl="0"/>
              <a:t>7</a:t>
            </a:fld>
            <a:endParaRPr lang="es-CO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610163C-1E8E-3046-2C39-7294484F80D1}"/>
              </a:ext>
            </a:extLst>
          </p:cNvPr>
          <p:cNvSpPr txBox="1">
            <a:spLocks/>
          </p:cNvSpPr>
          <p:nvPr/>
        </p:nvSpPr>
        <p:spPr>
          <a:xfrm>
            <a:off x="1655111" y="6087512"/>
            <a:ext cx="6196801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ctr" defTabSz="457200" rtl="0" eaLnBrk="1" latinLnBrk="0" hangingPunct="1">
              <a:defRPr sz="1100" b="1" kern="1200">
                <a:solidFill>
                  <a:srgbClr val="0366B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Prise </a:t>
            </a:r>
            <a:r>
              <a:rPr lang="en-GB" dirty="0" err="1"/>
              <a:t>en</a:t>
            </a:r>
            <a:r>
              <a:rPr lang="en-GB" dirty="0"/>
              <a:t> charge des femmes </a:t>
            </a:r>
            <a:r>
              <a:rPr lang="en-GB" dirty="0" err="1"/>
              <a:t>survivantes</a:t>
            </a:r>
            <a:r>
              <a:rPr lang="en-GB" dirty="0"/>
              <a:t> de violence :</a:t>
            </a:r>
          </a:p>
          <a:p>
            <a:r>
              <a:rPr lang="en-GB" dirty="0"/>
              <a:t>Programme de formation de </a:t>
            </a:r>
            <a:r>
              <a:rPr lang="en-GB" dirty="0" err="1"/>
              <a:t>l'OMS</a:t>
            </a:r>
            <a:r>
              <a:rPr lang="en-GB" dirty="0"/>
              <a:t> à </a:t>
            </a:r>
            <a:r>
              <a:rPr lang="en-GB" dirty="0" err="1"/>
              <a:t>l'intention</a:t>
            </a:r>
            <a:r>
              <a:rPr lang="en-GB" dirty="0"/>
              <a:t> des </a:t>
            </a:r>
            <a:r>
              <a:rPr lang="en-GB" dirty="0" err="1"/>
              <a:t>prestataires</a:t>
            </a:r>
            <a:r>
              <a:rPr lang="en-GB" dirty="0"/>
              <a:t> de </a:t>
            </a:r>
            <a:r>
              <a:rPr lang="en-GB" dirty="0" err="1"/>
              <a:t>soins</a:t>
            </a:r>
            <a:r>
              <a:rPr lang="en-GB" dirty="0"/>
              <a:t> de </a:t>
            </a:r>
            <a:r>
              <a:rPr lang="en-GB" dirty="0" err="1"/>
              <a:t>santé</a:t>
            </a:r>
            <a:br>
              <a:rPr lang="en-GB" dirty="0"/>
            </a:br>
            <a:r>
              <a:rPr lang="fr" dirty="0">
                <a:solidFill>
                  <a:srgbClr val="F57D22"/>
                </a:solidFill>
              </a:rPr>
              <a:t>Module 4. Techniques de communication entre agent de santé et </a:t>
            </a:r>
            <a:r>
              <a:rPr lang="en-GB" dirty="0">
                <a:solidFill>
                  <a:srgbClr val="F57D22"/>
                </a:solidFill>
              </a:rPr>
              <a:t>survivante</a:t>
            </a:r>
            <a:r>
              <a:rPr lang="fr" dirty="0">
                <a:solidFill>
                  <a:srgbClr val="F57D22"/>
                </a:solidFill>
              </a:rPr>
              <a:t> de violence</a:t>
            </a:r>
            <a:endParaRPr lang="fr" dirty="0">
              <a:solidFill>
                <a:srgbClr val="F57D22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4248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6586" y="2358095"/>
            <a:ext cx="8170827" cy="289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" sz="2400" dirty="0"/>
              <a:t>Elle permet aux </a:t>
            </a:r>
            <a:r>
              <a:rPr lang="en-GB" sz="2400" dirty="0"/>
              <a:t>survivante</a:t>
            </a:r>
            <a:r>
              <a:rPr lang="fr" sz="2400" dirty="0"/>
              <a:t>s d’être entendue, ce qui constitue une étape importante vers la guérison.</a:t>
            </a:r>
          </a:p>
          <a:p>
            <a:pPr marL="342900" indent="-342900" rtl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" sz="2400" dirty="0"/>
              <a:t>La communication efficace et empreinte d’empathie intervient tout au long de la rencontre. </a:t>
            </a:r>
          </a:p>
          <a:p>
            <a:pPr marL="342900" indent="-342900" rtl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" sz="2400" dirty="0"/>
              <a:t>Il faut recourir à des moyens aussi bien verbaux que non verbaux.</a:t>
            </a:r>
          </a:p>
          <a:p>
            <a:pPr marL="342900" lvl="0" indent="-342900" rtl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" sz="2400" dirty="0"/>
              <a:t>Commencer par des questions ouvertes.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A4EDD3-E4D9-4552-9681-A48783ABEC86}"/>
              </a:ext>
            </a:extLst>
          </p:cNvPr>
          <p:cNvSpPr/>
          <p:nvPr/>
        </p:nvSpPr>
        <p:spPr>
          <a:xfrm>
            <a:off x="515776" y="381000"/>
            <a:ext cx="8170827" cy="141577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rtl="0">
              <a:spcAft>
                <a:spcPts val="1200"/>
              </a:spcAft>
            </a:pPr>
            <a:r>
              <a:rPr lang="fr" sz="4400" b="1" dirty="0">
                <a:solidFill>
                  <a:schemeClr val="accent2"/>
                </a:solidFill>
              </a:rPr>
              <a:t>Messages clés : </a:t>
            </a:r>
          </a:p>
          <a:p>
            <a:pPr algn="ctr" rtl="0"/>
            <a:r>
              <a:rPr lang="fr" sz="3200" b="1" dirty="0">
                <a:solidFill>
                  <a:schemeClr val="accent2"/>
                </a:solidFill>
              </a:rPr>
              <a:t>Communication efficace empreinte d’empathie</a:t>
            </a:r>
            <a:endParaRPr lang="en-GB" sz="3200" b="1" dirty="0">
              <a:solidFill>
                <a:schemeClr val="accent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722C4DF-BCE6-48F3-BBBD-1ADF724614A1}" type="slidenum">
              <a:rPr lang="es-CO" smtClean="0"/>
              <a:pPr rtl="0"/>
              <a:t>8</a:t>
            </a:fld>
            <a:endParaRPr lang="es-C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F92FD3-4F73-B64A-BFE9-AF0B66A410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5495" t="2263" r="8752" b="5223"/>
          <a:stretch/>
        </p:blipFill>
        <p:spPr>
          <a:xfrm>
            <a:off x="1554100" y="89451"/>
            <a:ext cx="1059478" cy="1143000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27719B0-CB2D-5140-35B3-D2CE8045BDBE}"/>
              </a:ext>
            </a:extLst>
          </p:cNvPr>
          <p:cNvSpPr txBox="1">
            <a:spLocks/>
          </p:cNvSpPr>
          <p:nvPr/>
        </p:nvSpPr>
        <p:spPr>
          <a:xfrm>
            <a:off x="1655111" y="6087512"/>
            <a:ext cx="6196801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ctr" defTabSz="457200" rtl="0" eaLnBrk="1" latinLnBrk="0" hangingPunct="1">
              <a:defRPr sz="1100" b="1" kern="1200">
                <a:solidFill>
                  <a:srgbClr val="0366B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Prise </a:t>
            </a:r>
            <a:r>
              <a:rPr lang="en-GB" dirty="0" err="1"/>
              <a:t>en</a:t>
            </a:r>
            <a:r>
              <a:rPr lang="en-GB" dirty="0"/>
              <a:t> charge des femmes </a:t>
            </a:r>
            <a:r>
              <a:rPr lang="en-GB" dirty="0" err="1"/>
              <a:t>survivantes</a:t>
            </a:r>
            <a:r>
              <a:rPr lang="en-GB" dirty="0"/>
              <a:t> de violence :</a:t>
            </a:r>
          </a:p>
          <a:p>
            <a:r>
              <a:rPr lang="en-GB" dirty="0"/>
              <a:t>Programme de formation de </a:t>
            </a:r>
            <a:r>
              <a:rPr lang="en-GB" dirty="0" err="1"/>
              <a:t>l'OMS</a:t>
            </a:r>
            <a:r>
              <a:rPr lang="en-GB" dirty="0"/>
              <a:t> à </a:t>
            </a:r>
            <a:r>
              <a:rPr lang="en-GB" dirty="0" err="1"/>
              <a:t>l'intention</a:t>
            </a:r>
            <a:r>
              <a:rPr lang="en-GB" dirty="0"/>
              <a:t> des </a:t>
            </a:r>
            <a:r>
              <a:rPr lang="en-GB" dirty="0" err="1"/>
              <a:t>prestataires</a:t>
            </a:r>
            <a:r>
              <a:rPr lang="en-GB" dirty="0"/>
              <a:t> de </a:t>
            </a:r>
            <a:r>
              <a:rPr lang="en-GB" dirty="0" err="1"/>
              <a:t>soins</a:t>
            </a:r>
            <a:r>
              <a:rPr lang="en-GB" dirty="0"/>
              <a:t> de </a:t>
            </a:r>
            <a:r>
              <a:rPr lang="en-GB" dirty="0" err="1"/>
              <a:t>santé</a:t>
            </a:r>
            <a:br>
              <a:rPr lang="en-GB" dirty="0"/>
            </a:br>
            <a:r>
              <a:rPr lang="fr" dirty="0">
                <a:solidFill>
                  <a:srgbClr val="F57D22"/>
                </a:solidFill>
              </a:rPr>
              <a:t>Module 4. Techniques de communication entre agent de santé et </a:t>
            </a:r>
            <a:r>
              <a:rPr lang="en-GB" dirty="0">
                <a:solidFill>
                  <a:srgbClr val="F57D22"/>
                </a:solidFill>
              </a:rPr>
              <a:t>survivante</a:t>
            </a:r>
            <a:r>
              <a:rPr lang="fr" dirty="0">
                <a:solidFill>
                  <a:srgbClr val="F57D22"/>
                </a:solidFill>
              </a:rPr>
              <a:t> de violence</a:t>
            </a:r>
            <a:endParaRPr lang="fr" dirty="0">
              <a:solidFill>
                <a:srgbClr val="F57D22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46343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rriculum custom 1">
      <a:dk1>
        <a:srgbClr val="000000"/>
      </a:dk1>
      <a:lt1>
        <a:srgbClr val="F5EFE0"/>
      </a:lt1>
      <a:dk2>
        <a:srgbClr val="92B0CB"/>
      </a:dk2>
      <a:lt2>
        <a:srgbClr val="E3E9F1"/>
      </a:lt2>
      <a:accent1>
        <a:srgbClr val="2E348F"/>
      </a:accent1>
      <a:accent2>
        <a:srgbClr val="0666B2"/>
      </a:accent2>
      <a:accent3>
        <a:srgbClr val="449FD7"/>
      </a:accent3>
      <a:accent4>
        <a:srgbClr val="FFBA00"/>
      </a:accent4>
      <a:accent5>
        <a:srgbClr val="F57D21"/>
      </a:accent5>
      <a:accent6>
        <a:srgbClr val="B84200"/>
      </a:accent6>
      <a:hlink>
        <a:srgbClr val="0563C1"/>
      </a:hlink>
      <a:folHlink>
        <a:srgbClr val="0263C1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rriculum template_13Dec" id="{82102952-1358-794C-BA0B-E9E2CAE0DECF}" vid="{D4BAC128-9994-AD42-AB0C-764A7311E6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</TotalTime>
  <Words>1274</Words>
  <Application>Microsoft Office PowerPoint</Application>
  <PresentationFormat>On-screen Show (4:3)</PresentationFormat>
  <Paragraphs>116</Paragraphs>
  <Slides>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Module 4</vt:lpstr>
      <vt:lpstr>PowerPoint Presentation</vt:lpstr>
      <vt:lpstr>Objectif d’apprentissage</vt:lpstr>
      <vt:lpstr>PowerPoint Presentation</vt:lpstr>
      <vt:lpstr>C’est quoi, l’écoute active ? La méthode « SOLER »</vt:lpstr>
      <vt:lpstr>Exercice 4.1 : Écoute active</vt:lpstr>
      <vt:lpstr>Discussion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Hoover</dc:creator>
  <cp:lastModifiedBy>Becky Mitchell (Green Ink)</cp:lastModifiedBy>
  <cp:revision>49</cp:revision>
  <dcterms:created xsi:type="dcterms:W3CDTF">2019-12-16T14:29:14Z</dcterms:created>
  <dcterms:modified xsi:type="dcterms:W3CDTF">2025-01-21T14:10:04Z</dcterms:modified>
</cp:coreProperties>
</file>