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713" r:id="rId3"/>
    <p:sldId id="697" r:id="rId4"/>
    <p:sldId id="695" r:id="rId5"/>
    <p:sldId id="264" r:id="rId6"/>
    <p:sldId id="696" r:id="rId7"/>
    <p:sldId id="698" r:id="rId8"/>
    <p:sldId id="699" r:id="rId9"/>
    <p:sldId id="265" r:id="rId10"/>
    <p:sldId id="700" r:id="rId11"/>
    <p:sldId id="701" r:id="rId12"/>
    <p:sldId id="707" r:id="rId13"/>
    <p:sldId id="709" r:id="rId14"/>
    <p:sldId id="711" r:id="rId15"/>
    <p:sldId id="704" r:id="rId16"/>
    <p:sldId id="705" r:id="rId17"/>
    <p:sldId id="694" r:id="rId18"/>
    <p:sldId id="710" r:id="rId19"/>
    <p:sldId id="708" r:id="rId20"/>
  </p:sldIdLst>
  <p:sldSz cx="9144000" cy="6858000" type="screen4x3"/>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09838-80BD-41DF-189F-968AFEB23289}" name="anne.cecile.robin@gmail.com" initials="an" userId="S::urn:spo:guest#anne.cecile.robin@gmail.com::" providerId="AD"/>
  <p188:author id="{326C4B5C-4215-F344-8A76-5A964FD4AD5B}" name="Guest User" initials="GU" userId="S::urn:spo:anon#ff01ab5e1b4c3c0705618d8096c3a275d9a0727eecce310e62bd1a1110593ff3::" providerId="AD"/>
  <p188:author id="{CC3D70B8-A21D-BFEF-33EB-83F67CE3D020}" name="Becky Mitchell (Green Ink)" initials="BM" userId="S::b.mitchell@greenink.co.uk::ef2f76bf-bf72-435b-8eb2-1a28ba6aa3e9" providerId="AD"/>
  <p188:author id="{A815FDD6-026C-BAA8-49B6-46AE317652E1}" name="Sabine Citron" initials="SC" userId="d1ba213afba5bd5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bine Citron" initials="SC" lastIdx="2" clrIdx="0">
    <p:extLst>
      <p:ext uri="{19B8F6BF-5375-455C-9EA6-DF929625EA0E}">
        <p15:presenceInfo xmlns:p15="http://schemas.microsoft.com/office/powerpoint/2012/main" userId="d1ba213afba5bd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D22"/>
    <a:srgbClr val="DFDFFF"/>
    <a:srgbClr val="FFFFFF"/>
    <a:srgbClr val="EDEDEF"/>
    <a:srgbClr val="036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171"/>
    <p:restoredTop sz="83102"/>
  </p:normalViewPr>
  <p:slideViewPr>
    <p:cSldViewPr snapToGrid="0" snapToObjects="1">
      <p:cViewPr varScale="1">
        <p:scale>
          <a:sx n="73" d="100"/>
          <a:sy n="73" d="100"/>
        </p:scale>
        <p:origin x="114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C1157-7A08-AE42-871E-8F631D79F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e Placeholder 2">
            <a:extLst>
              <a:ext uri="{FF2B5EF4-FFF2-40B4-BE49-F238E27FC236}">
                <a16:creationId xmlns:a16="http://schemas.microsoft.com/office/drawing/2014/main" id="{1ED2B9E4-9D77-C149-A8DF-0F21A28930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E5666A7-7EFA-1C45-85A8-F1EEF1456243}" type="datetimeFigureOut">
              <a:rPr lang="de-DE" smtClean="0"/>
              <a:t>21.01.2025</a:t>
            </a:fld>
            <a:endParaRPr lang="de-DE"/>
          </a:p>
        </p:txBody>
      </p:sp>
      <p:sp>
        <p:nvSpPr>
          <p:cNvPr id="4" name="Footer Placeholder 3">
            <a:extLst>
              <a:ext uri="{FF2B5EF4-FFF2-40B4-BE49-F238E27FC236}">
                <a16:creationId xmlns:a16="http://schemas.microsoft.com/office/drawing/2014/main" id="{23375214-E450-6642-B9DB-082E830D6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Slide Number Placeholder 4">
            <a:extLst>
              <a:ext uri="{FF2B5EF4-FFF2-40B4-BE49-F238E27FC236}">
                <a16:creationId xmlns:a16="http://schemas.microsoft.com/office/drawing/2014/main" id="{FD292567-AF3F-4A4D-9CB4-618533FFE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D23F5-003A-854E-B0DA-F635AABBFE9A}" type="slidenum">
              <a:rPr lang="de-DE" smtClean="0"/>
              <a:t>‹#›</a:t>
            </a:fld>
            <a:endParaRPr lang="de-DE"/>
          </a:p>
        </p:txBody>
      </p:sp>
    </p:spTree>
    <p:extLst>
      <p:ext uri="{BB962C8B-B14F-4D97-AF65-F5344CB8AC3E}">
        <p14:creationId xmlns:p14="http://schemas.microsoft.com/office/powerpoint/2010/main" val="36209999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2D55F8-74B9-B944-BD48-CDD90851A098}" type="slidenum">
              <a:rPr lang="de-DE" smtClean="0"/>
              <a:t>‹#›</a:t>
            </a:fld>
            <a:endParaRPr lang="de-DE"/>
          </a:p>
        </p:txBody>
      </p:sp>
    </p:spTree>
    <p:extLst>
      <p:ext uri="{BB962C8B-B14F-4D97-AF65-F5344CB8AC3E}">
        <p14:creationId xmlns:p14="http://schemas.microsoft.com/office/powerpoint/2010/main" val="577125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DB16662C-83C9-4EF9-B1F0-304704F36FE1}" type="slidenum">
              <a:rPr lang="es-ES" smtClean="0"/>
              <a:pPr rtl="0"/>
              <a:t>3</a:t>
            </a:fld>
            <a:endParaRPr lang="es-ES"/>
          </a:p>
        </p:txBody>
      </p:sp>
    </p:spTree>
    <p:extLst>
      <p:ext uri="{BB962C8B-B14F-4D97-AF65-F5344CB8AC3E}">
        <p14:creationId xmlns:p14="http://schemas.microsoft.com/office/powerpoint/2010/main" val="353069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b="1" dirty="0"/>
              <a:t>Choisissez</a:t>
            </a:r>
            <a:r>
              <a:rPr lang="fr" dirty="0"/>
              <a:t> l’option  A de l’exercice 5.1 qui dure 60 minutes, ou l’option B du même exercice qui dure 30 </a:t>
            </a:r>
            <a:r>
              <a:rPr lang="fr" b="0" dirty="0"/>
              <a:t>minutes. </a:t>
            </a:r>
            <a:r>
              <a:rPr lang="fr" b="1" dirty="0"/>
              <a:t>L’option A de l’exercice 5.1 se trouve sur cette diapositive.</a:t>
            </a:r>
            <a:r>
              <a:rPr lang="fr" dirty="0"/>
              <a:t> Consulter le guide du facilitateur pour des instructions détaillées.</a:t>
            </a:r>
          </a:p>
        </p:txBody>
      </p:sp>
      <p:sp>
        <p:nvSpPr>
          <p:cNvPr id="4" name="Slide Number Placeholder 3"/>
          <p:cNvSpPr>
            <a:spLocks noGrp="1"/>
          </p:cNvSpPr>
          <p:nvPr>
            <p:ph type="sldNum" sz="quarter" idx="5"/>
          </p:nvPr>
        </p:nvSpPr>
        <p:spPr/>
        <p:txBody>
          <a:bodyPr rtlCol="0"/>
          <a:lstStyle/>
          <a:p>
            <a:pPr rtl="0"/>
            <a:fld id="{B5CD8450-5381-4F25-9B1F-09268F57083E}" type="slidenum">
              <a:rPr lang="en-GB" smtClean="0"/>
              <a:pPr rtl="0"/>
              <a:t>12</a:t>
            </a:fld>
            <a:endParaRPr lang="en-GB"/>
          </a:p>
        </p:txBody>
      </p:sp>
    </p:spTree>
    <p:extLst>
      <p:ext uri="{BB962C8B-B14F-4D97-AF65-F5344CB8AC3E}">
        <p14:creationId xmlns:p14="http://schemas.microsoft.com/office/powerpoint/2010/main" val="341045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b="1" dirty="0"/>
              <a:t>Exercice 5.1, option A - suite</a:t>
            </a:r>
            <a:r>
              <a:rPr lang="fr" dirty="0"/>
              <a:t> Consulter le guide du facilitateur pour des instructions détaillées.</a:t>
            </a:r>
          </a:p>
          <a:p>
            <a:pPr rtl="0"/>
            <a:endParaRPr lang="en-US" dirty="0"/>
          </a:p>
          <a:p>
            <a:pPr rtl="0"/>
            <a:r>
              <a:rPr lang="fr" dirty="0"/>
              <a:t>Une fois écoulées les 15 minutes prévues pour le jeu de rôle et le retour d’expérience des observateurs, initier une séance plénière de 30 minutes. Consulter le guide du facilitateur pour les questions qui animeront les discussions.</a:t>
            </a:r>
          </a:p>
        </p:txBody>
      </p:sp>
      <p:sp>
        <p:nvSpPr>
          <p:cNvPr id="4" name="Slide Number Placeholder 3"/>
          <p:cNvSpPr>
            <a:spLocks noGrp="1"/>
          </p:cNvSpPr>
          <p:nvPr>
            <p:ph type="sldNum" sz="quarter" idx="5"/>
          </p:nvPr>
        </p:nvSpPr>
        <p:spPr/>
        <p:txBody>
          <a:bodyPr rtlCol="0"/>
          <a:lstStyle/>
          <a:p>
            <a:pPr rtl="0"/>
            <a:fld id="{B5CD8450-5381-4F25-9B1F-09268F57083E}" type="slidenum">
              <a:rPr lang="en-GB" smtClean="0"/>
              <a:pPr rtl="0"/>
              <a:t>13</a:t>
            </a:fld>
            <a:endParaRPr lang="en-GB"/>
          </a:p>
        </p:txBody>
      </p:sp>
    </p:spTree>
    <p:extLst>
      <p:ext uri="{BB962C8B-B14F-4D97-AF65-F5344CB8AC3E}">
        <p14:creationId xmlns:p14="http://schemas.microsoft.com/office/powerpoint/2010/main" val="209511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b="1" dirty="0"/>
              <a:t>Choisissez</a:t>
            </a:r>
            <a:r>
              <a:rPr lang="fr" dirty="0"/>
              <a:t> l’option  A de l’exercice 5.1 qui dure 60 minutes, ou l’option B du même exercice qui dure 30 </a:t>
            </a:r>
            <a:r>
              <a:rPr lang="fr" b="0" dirty="0"/>
              <a:t>minutes. </a:t>
            </a:r>
            <a:r>
              <a:rPr lang="fr" b="1" dirty="0"/>
              <a:t>L’option A de l’exercice 5.1 se trouve sur cette diapositive.</a:t>
            </a:r>
            <a:r>
              <a:rPr lang="fr" dirty="0"/>
              <a:t> Consulter le guide du facilitateur pour des instructions détaillées.</a:t>
            </a:r>
          </a:p>
        </p:txBody>
      </p:sp>
      <p:sp>
        <p:nvSpPr>
          <p:cNvPr id="4" name="Slide Number Placeholder 3"/>
          <p:cNvSpPr>
            <a:spLocks noGrp="1"/>
          </p:cNvSpPr>
          <p:nvPr>
            <p:ph type="sldNum" sz="quarter" idx="5"/>
          </p:nvPr>
        </p:nvSpPr>
        <p:spPr/>
        <p:txBody>
          <a:bodyPr rtlCol="0"/>
          <a:lstStyle/>
          <a:p>
            <a:pPr rtl="0"/>
            <a:fld id="{B5CD8450-5381-4F25-9B1F-09268F57083E}" type="slidenum">
              <a:rPr lang="en-GB" smtClean="0"/>
              <a:pPr rtl="0"/>
              <a:t>14</a:t>
            </a:fld>
            <a:endParaRPr lang="en-GB"/>
          </a:p>
        </p:txBody>
      </p:sp>
    </p:spTree>
    <p:extLst>
      <p:ext uri="{BB962C8B-B14F-4D97-AF65-F5344CB8AC3E}">
        <p14:creationId xmlns:p14="http://schemas.microsoft.com/office/powerpoint/2010/main" val="402170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dirty="0"/>
              <a:t>Choisissez l’option  A de l’exercice 5.1 qui dure 60 minutes, ou l’option B du même exercice qui dure 30 minutes. </a:t>
            </a:r>
            <a:r>
              <a:rPr lang="fr" b="1" dirty="0"/>
              <a:t>L’option B de l’exercice 5.1 se trouve sur cette diapositive.</a:t>
            </a:r>
          </a:p>
          <a:p>
            <a:pPr rtl="0"/>
            <a:r>
              <a:rPr lang="fr" b="1" dirty="0"/>
              <a:t> </a:t>
            </a:r>
            <a:r>
              <a:rPr lang="fr" dirty="0"/>
              <a:t>Les instructions continuent sur la diapositive suivante. Consulter le guide du facilitateur pour des instructions détaillées. </a:t>
            </a:r>
          </a:p>
        </p:txBody>
      </p:sp>
      <p:sp>
        <p:nvSpPr>
          <p:cNvPr id="4" name="Slide Number Placeholder 3"/>
          <p:cNvSpPr>
            <a:spLocks noGrp="1"/>
          </p:cNvSpPr>
          <p:nvPr>
            <p:ph type="sldNum" sz="quarter" idx="5"/>
          </p:nvPr>
        </p:nvSpPr>
        <p:spPr/>
        <p:txBody>
          <a:bodyPr rtlCol="0"/>
          <a:lstStyle/>
          <a:p>
            <a:pPr rtl="0"/>
            <a:fld id="{B5CD8450-5381-4F25-9B1F-09268F57083E}" type="slidenum">
              <a:rPr lang="en-GB" smtClean="0"/>
              <a:pPr rtl="0"/>
              <a:t>15</a:t>
            </a:fld>
            <a:endParaRPr lang="en-GB"/>
          </a:p>
        </p:txBody>
      </p:sp>
    </p:spTree>
    <p:extLst>
      <p:ext uri="{BB962C8B-B14F-4D97-AF65-F5344CB8AC3E}">
        <p14:creationId xmlns:p14="http://schemas.microsoft.com/office/powerpoint/2010/main" val="179502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Instructions relatives à l’exercice 5.1, option B - suite. Consulter le guide du facilitateur pour des instructions détaillées.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fr" dirty="0"/>
              <a:t>Au cas où les facilitateurs sont au nombre de deux ou plus, la classe peut se scinder en petits groupes de sorte que chaque facilitateur travaille avec un groupe.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r>
              <a:rPr lang="fr" b="1" dirty="0"/>
              <a:t>En conclusion : </a:t>
            </a:r>
            <a:r>
              <a:rPr lang="fr" dirty="0"/>
              <a:t>les clients sont différents ce qui implique le recours à des approches différentes. Pour trouver la bonne approche, il est nécessaire d’être strictement à l’écoute des besoins de la patiente.</a:t>
            </a:r>
          </a:p>
        </p:txBody>
      </p:sp>
      <p:sp>
        <p:nvSpPr>
          <p:cNvPr id="4" name="Slide Number Placeholder 3"/>
          <p:cNvSpPr>
            <a:spLocks noGrp="1"/>
          </p:cNvSpPr>
          <p:nvPr>
            <p:ph type="sldNum" sz="quarter" idx="5"/>
          </p:nvPr>
        </p:nvSpPr>
        <p:spPr/>
        <p:txBody>
          <a:bodyPr rtlCol="0"/>
          <a:lstStyle/>
          <a:p>
            <a:pPr rtl="0"/>
            <a:fld id="{B5CD8450-5381-4F25-9B1F-09268F57083E}" type="slidenum">
              <a:rPr lang="en-GB" smtClean="0"/>
              <a:pPr rtl="0"/>
              <a:t>16</a:t>
            </a:fld>
            <a:endParaRPr lang="en-GB"/>
          </a:p>
        </p:txBody>
      </p:sp>
    </p:spTree>
    <p:extLst>
      <p:ext uri="{BB962C8B-B14F-4D97-AF65-F5344CB8AC3E}">
        <p14:creationId xmlns:p14="http://schemas.microsoft.com/office/powerpoint/2010/main" val="51733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Tx/>
              <a:buChar char="-"/>
            </a:pPr>
            <a:endParaRPr lang="en-US" dirty="0"/>
          </a:p>
          <a:p>
            <a:pPr rtl="0"/>
            <a:r>
              <a:rPr lang="fr" dirty="0"/>
              <a:t>Demandez aux participants lesquelles de ces questions leur sont venues à l’esprit. Échanger sur les réponses à ces questions. (voir les réponses aux pages 34 à 37 du manuel clinique.)</a:t>
            </a:r>
          </a:p>
          <a:p>
            <a:pPr rtl="0"/>
            <a:r>
              <a:rPr lang="fr" dirty="0"/>
              <a:t>Demandez aux participants si l’exposé a suscité chez eux d’autres questions. Si oui, discutez des réponses possibles à ces questions.</a:t>
            </a: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17</a:t>
            </a:fld>
            <a:endParaRPr lang="en-US"/>
          </a:p>
        </p:txBody>
      </p:sp>
    </p:spTree>
    <p:extLst>
      <p:ext uri="{BB962C8B-B14F-4D97-AF65-F5344CB8AC3E}">
        <p14:creationId xmlns:p14="http://schemas.microsoft.com/office/powerpoint/2010/main" val="1977224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Tx/>
              <a:buChar char="-"/>
            </a:pPr>
            <a:endParaRPr lang="en-US" dirty="0"/>
          </a:p>
          <a:p>
            <a:pPr rtl="0"/>
            <a:r>
              <a:rPr lang="fr" dirty="0"/>
              <a:t>Demandez aux participants lesquelles de ces questions leur sont venues à l’esprit. Échanger sur les réponses à ces questions. (voir les réponses aux pages 34 à 37 du manuel clinique.)</a:t>
            </a:r>
          </a:p>
          <a:p>
            <a:pPr rtl="0"/>
            <a:r>
              <a:rPr lang="fr" dirty="0"/>
              <a:t>Demandez aux participants si l’exposé a suscité chez eux d’autres questions. Si oui, discutez des réponses possibles à ces questions.</a:t>
            </a: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18</a:t>
            </a:fld>
            <a:endParaRPr lang="en-US"/>
          </a:p>
        </p:txBody>
      </p:sp>
    </p:spTree>
    <p:extLst>
      <p:ext uri="{BB962C8B-B14F-4D97-AF65-F5344CB8AC3E}">
        <p14:creationId xmlns:p14="http://schemas.microsoft.com/office/powerpoint/2010/main" val="306979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342900" marR="0" lvl="0" indent="-342900" rtl="0">
              <a:spcBef>
                <a:spcPts val="600"/>
              </a:spcBef>
              <a:spcAft>
                <a:spcPts val="600"/>
              </a:spcAft>
              <a:buFont typeface="Symbol" panose="05050102010706020507" pitchFamily="18" charset="2"/>
              <a:buChar char=""/>
            </a:pPr>
            <a:r>
              <a:rPr lang="fr" sz="1200">
                <a:effectLst/>
                <a:latin typeface="Calibri" panose="020F0502020204030204" pitchFamily="34" charset="0"/>
                <a:ea typeface="SimSun" panose="02010600030101010101" pitchFamily="2" charset="-122"/>
                <a:cs typeface="Times New Roman" panose="02020603050405020304" pitchFamily="18" charset="0"/>
              </a:rPr>
              <a:t>Notez qu’un grand nombre de survivantes à des actes de violence exercés par un partenaire intime refuseront d’aborder le sujet. Cela étant, les prestataires de soins ont le devoir primordial de fournir des informations </a:t>
            </a:r>
            <a:r>
              <a:rPr lang="fr" sz="1200" b="1">
                <a:effectLst/>
                <a:latin typeface="Calibri" panose="020F0502020204030204" pitchFamily="34" charset="0"/>
                <a:ea typeface="SimSun" panose="02010600030101010101" pitchFamily="2" charset="-122"/>
                <a:cs typeface="Times New Roman" panose="02020603050405020304" pitchFamily="18" charset="0"/>
              </a:rPr>
              <a:t>et </a:t>
            </a:r>
            <a:r>
              <a:rPr lang="fr" sz="1200">
                <a:effectLst/>
                <a:latin typeface="Calibri" panose="020F0502020204030204" pitchFamily="34" charset="0"/>
                <a:ea typeface="SimSun" panose="02010600030101010101" pitchFamily="2" charset="-122"/>
                <a:cs typeface="Times New Roman" panose="02020603050405020304" pitchFamily="18" charset="0"/>
              </a:rPr>
              <a:t> </a:t>
            </a:r>
            <a:r>
              <a:rPr lang="fr" sz="1200" b="1">
                <a:effectLst/>
                <a:latin typeface="Calibri" panose="020F0502020204030204" pitchFamily="34" charset="0"/>
                <a:ea typeface="SimSun" panose="02010600030101010101" pitchFamily="2" charset="-122"/>
                <a:cs typeface="Times New Roman" panose="02020603050405020304" pitchFamily="18" charset="0"/>
              </a:rPr>
              <a:t>d’instaurer la confiance</a:t>
            </a:r>
            <a:r>
              <a:rPr lang="fr" sz="1200">
                <a:effectLst/>
                <a:latin typeface="Calibri" panose="020F0502020204030204" pitchFamily="34" charset="0"/>
                <a:ea typeface="SimSun" panose="02010600030101010101" pitchFamily="2" charset="-122"/>
                <a:cs typeface="Times New Roman" panose="02020603050405020304" pitchFamily="18" charset="0"/>
              </a:rPr>
              <a:t> par le biais d’une communication efficace. </a:t>
            </a:r>
          </a:p>
          <a:p>
            <a:pPr marL="342900" marR="0" lvl="0" indent="-342900" rtl="0">
              <a:spcBef>
                <a:spcPts val="600"/>
              </a:spcBef>
              <a:spcAft>
                <a:spcPts val="600"/>
              </a:spcAft>
              <a:buFont typeface="Symbol" panose="05050102010706020507" pitchFamily="18" charset="2"/>
              <a:buChar char=""/>
            </a:pPr>
            <a:r>
              <a:rPr lang="fr" sz="1200">
                <a:effectLst/>
                <a:latin typeface="Calibri" panose="020F0502020204030204" pitchFamily="34" charset="0"/>
                <a:ea typeface="SimSun" panose="02010600030101010101" pitchFamily="2" charset="-122"/>
                <a:cs typeface="Times New Roman" panose="02020603050405020304" pitchFamily="18" charset="0"/>
              </a:rPr>
              <a:t>Toutes les compétences </a:t>
            </a:r>
            <a:r>
              <a:rPr lang="fr" sz="1200" b="1">
                <a:effectLst/>
                <a:latin typeface="Calibri" panose="020F0502020204030204" pitchFamily="34" charset="0"/>
                <a:ea typeface="SimSun" panose="02010600030101010101" pitchFamily="2" charset="-122"/>
                <a:cs typeface="Times New Roman" panose="02020603050405020304" pitchFamily="18" charset="0"/>
              </a:rPr>
              <a:t>en matière de communication verbale et non verbale </a:t>
            </a:r>
            <a:r>
              <a:rPr lang="fr" sz="1200">
                <a:effectLst/>
                <a:latin typeface="Calibri" panose="020F0502020204030204" pitchFamily="34" charset="0"/>
                <a:ea typeface="SimSun" panose="02010600030101010101" pitchFamily="2" charset="-122"/>
                <a:cs typeface="Times New Roman" panose="02020603050405020304" pitchFamily="18" charset="0"/>
              </a:rPr>
              <a:t>utilisées dans le module précédent revêtent une importance capitale dans ce module.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B5CD8450-5381-4F25-9B1F-09268F57083E}" type="slidenum">
              <a:rPr lang="en-GB" smtClean="0"/>
              <a:pPr rtl="0"/>
              <a:t>19</a:t>
            </a:fld>
            <a:endParaRPr lang="en-GB"/>
          </a:p>
        </p:txBody>
      </p:sp>
    </p:spTree>
    <p:extLst>
      <p:ext uri="{BB962C8B-B14F-4D97-AF65-F5344CB8AC3E}">
        <p14:creationId xmlns:p14="http://schemas.microsoft.com/office/powerpoint/2010/main" val="329710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rtlCol="0"/>
          <a:lstStyle/>
          <a:p>
            <a:pPr marL="0" indent="0" defTabSz="465887" rtl="0">
              <a:buFontTx/>
              <a:buNone/>
              <a:defRPr/>
            </a:pPr>
            <a:r>
              <a:rPr lang="fr" b="1" i="0" dirty="0"/>
              <a:t>Outil de travail : </a:t>
            </a:r>
            <a:r>
              <a:rPr lang="fr" i="1" dirty="0"/>
              <a:t>Parcours de soins en cas de violence exercée
par un partenaire intime </a:t>
            </a:r>
            <a:r>
              <a:rPr lang="fr" b="0" dirty="0"/>
              <a:t>(manuel clinique, p. 38)</a:t>
            </a:r>
          </a:p>
          <a:p>
            <a:pPr marL="0" indent="0" defTabSz="465887" rtl="0">
              <a:buFontTx/>
              <a:buNone/>
              <a:defRPr/>
            </a:pPr>
            <a:endParaRPr lang="en-US" b="0" dirty="0"/>
          </a:p>
          <a:p>
            <a:pPr marL="171450" indent="-171450" defTabSz="465887" rtl="0">
              <a:buFont typeface="Arial" panose="020B0604020202020204" pitchFamily="34" charset="0"/>
              <a:buChar char="•"/>
              <a:defRPr/>
            </a:pPr>
            <a:r>
              <a:rPr lang="fr" b="0" dirty="0"/>
              <a:t>Examiner rapidement le parcours de soins tout en gardant à l’esprit que les différentes étapes seront abordées en détail à mesure que le cours avance. </a:t>
            </a:r>
          </a:p>
          <a:p>
            <a:pPr marL="171450" indent="-171450" defTabSz="465887" rtl="0">
              <a:buFont typeface="Arial" panose="020B0604020202020204" pitchFamily="34" charset="0"/>
              <a:buChar char="•"/>
              <a:defRPr/>
            </a:pPr>
            <a:r>
              <a:rPr lang="fr" b="0" dirty="0"/>
              <a:t>Noter que la détection de la violence est la première étape prévue par le protocole. Le reste de ce module se concentre sur la première étape, notamment la détection de la violence.</a:t>
            </a:r>
          </a:p>
          <a:p>
            <a:pPr defTabSz="465887" rtl="0">
              <a:defRPr/>
            </a:pPr>
            <a:endParaRPr lang="en-US" b="0" dirty="0"/>
          </a:p>
          <a:p>
            <a:pPr marL="174708" indent="-174708" rtl="0">
              <a:buFontTx/>
              <a:buChar char="-"/>
            </a:pPr>
            <a:endParaRPr lang="en-US" b="0"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4</a:t>
            </a:fld>
            <a:endParaRPr lang="en-US"/>
          </a:p>
        </p:txBody>
      </p:sp>
    </p:spTree>
    <p:extLst>
      <p:ext uri="{BB962C8B-B14F-4D97-AF65-F5344CB8AC3E}">
        <p14:creationId xmlns:p14="http://schemas.microsoft.com/office/powerpoint/2010/main" val="25009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rtlCol="0"/>
          <a:lstStyle/>
          <a:p>
            <a:pPr algn="l" rtl="0"/>
            <a:r>
              <a:rPr lang="fr" dirty="0"/>
              <a:t>Débattre des raisons </a:t>
            </a:r>
            <a:r>
              <a:rPr lang="fr" b="1" dirty="0"/>
              <a:t>pour lesquelles</a:t>
            </a:r>
            <a:r>
              <a:rPr lang="fr" dirty="0"/>
              <a:t> chacun de ces critères est essentiel.</a:t>
            </a:r>
          </a:p>
          <a:p>
            <a:pPr algn="l" rtl="0"/>
            <a:endParaRPr lang="en-US" dirty="0"/>
          </a:p>
          <a:p>
            <a:pPr algn="l" rtl="0"/>
            <a:r>
              <a:rPr lang="fr" dirty="0"/>
              <a:t>Si pour l’heure certains établissements de santé ne remplissent pas les cinq critères, ils devront réaliser des efforts supplémentaires </a:t>
            </a:r>
            <a:r>
              <a:rPr lang="fr" b="1" dirty="0"/>
              <a:t>afin de satisfaire à tous les critères.</a:t>
            </a:r>
          </a:p>
          <a:p>
            <a:pPr algn="l" rtl="0"/>
            <a:endParaRPr lang="en-US" b="1" dirty="0"/>
          </a:p>
          <a:p>
            <a:pPr algn="l" rtl="0"/>
            <a:r>
              <a:rPr lang="fr" dirty="0"/>
              <a:t>Le respect des cinq critères requiert l’intervention des responsables des établissements. L’appui fourni à l’ensemble du système de santé en matière de priorisation et d’octroi des ressources nécessaires peut également s’avérer important. Pour de plus amples informations, consulter le manuel dédié à l’administrateur de la santé intitulé - </a:t>
            </a:r>
            <a:r>
              <a:rPr lang="fr" i="1" dirty="0"/>
              <a:t>Strengthening health care systems to respond to women subjected to intimate-partner violence or sexual violence</a:t>
            </a:r>
            <a:r>
              <a:rPr lang="fr" dirty="0"/>
              <a:t>.</a:t>
            </a: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solidFill>
                  <a:prstClr val="black"/>
                </a:solidFill>
              </a:rPr>
              <a:pPr rtl="0"/>
              <a:t>5</a:t>
            </a:fld>
            <a:endParaRPr lang="en-US">
              <a:solidFill>
                <a:prstClr val="black"/>
              </a:solidFill>
            </a:endParaRPr>
          </a:p>
        </p:txBody>
      </p:sp>
    </p:spTree>
    <p:extLst>
      <p:ext uri="{BB962C8B-B14F-4D97-AF65-F5344CB8AC3E}">
        <p14:creationId xmlns:p14="http://schemas.microsoft.com/office/powerpoint/2010/main" val="412523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dirty="0"/>
              <a:t>Expliquer pourquoi le dépistage universel n’est pas recommandé. (Consulter la page 17 des recommandations cliniques et politiques de l’OMS pour de plus amples informations.)</a:t>
            </a:r>
          </a:p>
          <a:p>
            <a:pPr rtl="0"/>
            <a:endParaRPr lang="en-GB" dirty="0"/>
          </a:p>
          <a:p>
            <a:pPr rtl="0"/>
            <a:r>
              <a:rPr lang="fr" dirty="0"/>
              <a:t>Pour le premier point :  expliquer la </a:t>
            </a:r>
            <a:r>
              <a:rPr lang="fr" b="1" dirty="0"/>
              <a:t>notion d’enquête clinique.</a:t>
            </a:r>
            <a:r>
              <a:rPr lang="fr" dirty="0"/>
              <a:t> La question de savoir « quand mener une enquête ? » est abordée dans les deux prochaines diapositives. Une « approche d’interrogation souple » signifie : interroger la patiente seulement si vous suspectez des actes de violence.</a:t>
            </a:r>
          </a:p>
          <a:p>
            <a:pPr rtl="0"/>
            <a:endParaRPr lang="en-GB" dirty="0"/>
          </a:p>
          <a:p>
            <a:pPr rtl="0"/>
            <a:r>
              <a:rPr lang="fr" dirty="0"/>
              <a:t>Pour le second point : </a:t>
            </a:r>
            <a:r>
              <a:rPr lang="fr" dirty="0">
                <a:cs typeface="Avenir Next Condensed Regular"/>
              </a:rPr>
              <a:t>Du</a:t>
            </a:r>
            <a:r>
              <a:rPr lang="fr" b="1" dirty="0">
                <a:cs typeface="Avenir Next Condensed Regular"/>
              </a:rPr>
              <a:t> matériel imprimé</a:t>
            </a:r>
            <a:r>
              <a:rPr lang="fr" dirty="0">
                <a:cs typeface="Avenir Next Condensed Regular"/>
              </a:rPr>
              <a:t> facilement visible portant des messages qui permettront aux femmes de savoir qu’elles se trouvent dans un endroit sûr où elles peuvent dénoncer la violence dont elles sont victimes et obtenir de l’aide. </a:t>
            </a:r>
            <a:r>
              <a:rPr lang="fr" dirty="0"/>
              <a:t>Donnez des exemples de matériel imprimé portant des messages –</a:t>
            </a:r>
            <a:r>
              <a:rPr lang="fr" dirty="0">
                <a:cs typeface="Avenir Next Condensed Regular"/>
              </a:rPr>
              <a:t> affiches, dépliants, brochures – puis donnez des exemples d’espaces privés, à titre d’exemple les toilettes pour femmes. </a:t>
            </a:r>
          </a:p>
          <a:p>
            <a:pPr rtl="0"/>
            <a:endParaRPr lang="en-US" dirty="0">
              <a:cs typeface="Avenir Next Condensed Regular"/>
            </a:endParaRPr>
          </a:p>
          <a:p>
            <a:pPr rtl="0"/>
            <a:r>
              <a:rPr lang="fr" dirty="0">
                <a:cs typeface="Avenir Next Condensed Regular"/>
              </a:rPr>
              <a:t> Dans certains endroits, des affiches portant des informations générales à propos de la sensibilisation aux impacts sur la santé des actes de violence peuvent être étalées dans des espaces publics, en particulier les salles d’attente.</a:t>
            </a:r>
            <a:endParaRPr lang="en-GB" dirty="0"/>
          </a:p>
        </p:txBody>
      </p:sp>
      <p:sp>
        <p:nvSpPr>
          <p:cNvPr id="4" name="Slide Number Placeholder 3"/>
          <p:cNvSpPr>
            <a:spLocks noGrp="1"/>
          </p:cNvSpPr>
          <p:nvPr>
            <p:ph type="sldNum" sz="quarter" idx="10"/>
          </p:nvPr>
        </p:nvSpPr>
        <p:spPr/>
        <p:txBody>
          <a:bodyPr rtlCol="0"/>
          <a:lstStyle/>
          <a:p>
            <a:pPr rtl="0"/>
            <a:fld id="{B5CD8450-5381-4F25-9B1F-09268F57083E}" type="slidenum">
              <a:rPr lang="en-GB" smtClean="0"/>
              <a:pPr rtl="0"/>
              <a:t>6</a:t>
            </a:fld>
            <a:endParaRPr lang="en-GB"/>
          </a:p>
        </p:txBody>
      </p:sp>
    </p:spTree>
    <p:extLst>
      <p:ext uri="{BB962C8B-B14F-4D97-AF65-F5344CB8AC3E}">
        <p14:creationId xmlns:p14="http://schemas.microsoft.com/office/powerpoint/2010/main" val="413280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 </a:t>
            </a:r>
            <a:r>
              <a:rPr lang="fr" sz="1200" dirty="0">
                <a:effectLst/>
                <a:latin typeface="Calibri" panose="020F0502020204030204" pitchFamily="34" charset="0"/>
                <a:ea typeface="SimSun" panose="02010600030101010101" pitchFamily="2" charset="-122"/>
                <a:cs typeface="Times New Roman" panose="02020603050405020304" pitchFamily="18" charset="0"/>
              </a:rPr>
              <a:t>Pour détecter la violence exercée par le partenaire, </a:t>
            </a:r>
            <a:r>
              <a:rPr lang="fr" sz="1200" b="1" dirty="0">
                <a:effectLst/>
                <a:latin typeface="Calibri" panose="020F0502020204030204" pitchFamily="34" charset="0"/>
                <a:ea typeface="SimSun" panose="02010600030101010101" pitchFamily="2" charset="-122"/>
                <a:cs typeface="Times New Roman" panose="02020603050405020304" pitchFamily="18" charset="0"/>
              </a:rPr>
              <a:t> il est crucial de </a:t>
            </a:r>
            <a:r>
              <a:rPr lang="fr" sz="1200" b="0" dirty="0">
                <a:effectLst/>
                <a:latin typeface="Calibri" panose="020F0502020204030204" pitchFamily="34" charset="0"/>
                <a:ea typeface="SimSun" panose="02010600030101010101" pitchFamily="2" charset="-122"/>
                <a:cs typeface="Times New Roman" panose="02020603050405020304" pitchFamily="18" charset="0"/>
              </a:rPr>
              <a:t>faire preuve d’attention afin de repérer d’éventuels signes cliniques ou d’autres indicateurs, </a:t>
            </a:r>
            <a:r>
              <a:rPr lang="fr" sz="1200" b="1" dirty="0">
                <a:effectLst/>
                <a:latin typeface="Calibri" panose="020F0502020204030204" pitchFamily="34" charset="0"/>
                <a:ea typeface="SimSun" panose="02010600030101010101" pitchFamily="2" charset="-122"/>
                <a:cs typeface="Times New Roman" panose="02020603050405020304" pitchFamily="18" charset="0"/>
              </a:rPr>
              <a:t>et de poser des questions si l’on remarque ces indicateurs.</a:t>
            </a:r>
          </a:p>
          <a:p>
            <a:pPr algn="l" rtl="0"/>
            <a:endParaRPr lang="en-US"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solidFill>
                  <a:prstClr val="black"/>
                </a:solidFill>
              </a:rPr>
              <a:pPr rtl="0"/>
              <a:t>7</a:t>
            </a:fld>
            <a:endParaRPr lang="en-US">
              <a:solidFill>
                <a:prstClr val="black"/>
              </a:solidFill>
            </a:endParaRPr>
          </a:p>
        </p:txBody>
      </p:sp>
    </p:spTree>
    <p:extLst>
      <p:ext uri="{BB962C8B-B14F-4D97-AF65-F5344CB8AC3E}">
        <p14:creationId xmlns:p14="http://schemas.microsoft.com/office/powerpoint/2010/main" val="122927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B5CD8450-5381-4F25-9B1F-09268F57083E}" type="slidenum">
              <a:rPr lang="en-GB" smtClean="0"/>
              <a:pPr rtl="0"/>
              <a:t>8</a:t>
            </a:fld>
            <a:endParaRPr lang="en-GB"/>
          </a:p>
        </p:txBody>
      </p:sp>
    </p:spTree>
    <p:extLst>
      <p:ext uri="{BB962C8B-B14F-4D97-AF65-F5344CB8AC3E}">
        <p14:creationId xmlns:p14="http://schemas.microsoft.com/office/powerpoint/2010/main" val="283146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rtlCol="0"/>
          <a:lstStyle/>
          <a:p>
            <a:pPr marL="465887" indent="-465887" rtl="0">
              <a:spcBef>
                <a:spcPts val="611"/>
              </a:spcBef>
            </a:pPr>
            <a:r>
              <a:rPr lang="fr" b="1" dirty="0"/>
              <a:t>Outil de travail : </a:t>
            </a:r>
            <a:r>
              <a:rPr lang="fr" i="1" dirty="0"/>
              <a:t>Se renseigner sur la violence </a:t>
            </a:r>
            <a:r>
              <a:rPr lang="fr" dirty="0"/>
              <a:t>(manuel clinique, p. 11).</a:t>
            </a:r>
          </a:p>
          <a:p>
            <a:pPr marL="465887" indent="-465887" rtl="0">
              <a:spcBef>
                <a:spcPts val="611"/>
              </a:spcBef>
            </a:pPr>
            <a:endParaRPr lang="en-US" dirty="0"/>
          </a:p>
          <a:p>
            <a:pPr marL="349415" indent="-349415" algn="l" defTabSz="914400" rtl="0" eaLnBrk="1" latinLnBrk="0" hangingPunct="1">
              <a:spcBef>
                <a:spcPts val="200"/>
              </a:spcBef>
              <a:spcAft>
                <a:spcPts val="200"/>
              </a:spcAft>
              <a:buFont typeface="Arial"/>
              <a:buChar char="•"/>
              <a:tabLst>
                <a:tab pos="274320" algn="l"/>
              </a:tabLst>
            </a:pPr>
            <a:r>
              <a:rPr lang="fr" sz="1200" kern="1200" dirty="0">
                <a:solidFill>
                  <a:schemeClr val="tx1"/>
                </a:solidFill>
                <a:latin typeface="+mn-lt"/>
                <a:ea typeface="+mn-ea"/>
                <a:cs typeface="+mn-cs"/>
              </a:rPr>
              <a:t> les problèmes de santé d’une femme peuvent être causés ou aggravés par la violence.</a:t>
            </a:r>
          </a:p>
          <a:p>
            <a:pPr marL="349415" indent="-349415" algn="l" defTabSz="914400" rtl="0" eaLnBrk="1" latinLnBrk="0" hangingPunct="1">
              <a:spcBef>
                <a:spcPts val="200"/>
              </a:spcBef>
              <a:spcAft>
                <a:spcPts val="200"/>
              </a:spcAft>
              <a:buFont typeface="Arial"/>
              <a:buChar char="•"/>
              <a:tabLst>
                <a:tab pos="274320" algn="l"/>
              </a:tabLst>
            </a:pPr>
            <a:r>
              <a:rPr lang="fr" sz="1200" kern="1200" dirty="0">
                <a:solidFill>
                  <a:schemeClr val="tx1"/>
                </a:solidFill>
                <a:latin typeface="+mn-lt"/>
                <a:ea typeface="+mn-ea"/>
                <a:cs typeface="+mn-cs"/>
              </a:rPr>
              <a:t>Les femmes </a:t>
            </a:r>
            <a:r>
              <a:rPr lang="en-GB" sz="1200" kern="1200" dirty="0">
                <a:solidFill>
                  <a:schemeClr val="tx1"/>
                </a:solidFill>
                <a:latin typeface="+mn-lt"/>
                <a:ea typeface="+mn-ea"/>
                <a:cs typeface="+mn-cs"/>
              </a:rPr>
              <a:t>survivante</a:t>
            </a:r>
            <a:r>
              <a:rPr lang="fr" sz="1200" kern="1200" dirty="0">
                <a:solidFill>
                  <a:schemeClr val="tx1"/>
                </a:solidFill>
                <a:latin typeface="+mn-lt"/>
                <a:ea typeface="+mn-ea"/>
                <a:cs typeface="+mn-cs"/>
              </a:rPr>
              <a:t>s de violence exercée par un partenaire intime consultent souvent pour des troubles psychologiques ou physiques connexes.</a:t>
            </a:r>
          </a:p>
          <a:p>
            <a:pPr marL="349415" indent="-349415" algn="l" defTabSz="914400" rtl="0" eaLnBrk="1" latinLnBrk="0" hangingPunct="1">
              <a:spcBef>
                <a:spcPts val="200"/>
              </a:spcBef>
              <a:spcAft>
                <a:spcPts val="200"/>
              </a:spcAft>
              <a:buFont typeface="Arial"/>
              <a:buChar char="•"/>
              <a:tabLst>
                <a:tab pos="274320" algn="l"/>
              </a:tabLst>
            </a:pPr>
            <a:r>
              <a:rPr lang="fr" sz="1200" kern="1200" dirty="0">
                <a:solidFill>
                  <a:schemeClr val="tx1"/>
                </a:solidFill>
                <a:latin typeface="+mn-lt"/>
                <a:ea typeface="+mn-ea"/>
                <a:cs typeface="+mn-cs"/>
              </a:rPr>
              <a:t> Toutefois, il est fréquent qu’elles n’évoquent pas ces actes de violence.</a:t>
            </a:r>
          </a:p>
          <a:p>
            <a:pPr marL="349415" indent="-349415" algn="l" defTabSz="914400" rtl="0" eaLnBrk="1" latinLnBrk="0" hangingPunct="1">
              <a:spcBef>
                <a:spcPts val="200"/>
              </a:spcBef>
              <a:spcAft>
                <a:spcPts val="200"/>
              </a:spcAft>
              <a:buFont typeface="Arial"/>
              <a:buChar char="•"/>
              <a:tabLst>
                <a:tab pos="274320" algn="l"/>
              </a:tabLst>
            </a:pPr>
            <a:r>
              <a:rPr lang="fr" sz="1200" kern="1200" dirty="0">
                <a:solidFill>
                  <a:schemeClr val="tx1"/>
                </a:solidFill>
                <a:latin typeface="+mn-lt"/>
                <a:ea typeface="+mn-ea"/>
                <a:cs typeface="+mn-cs"/>
              </a:rPr>
              <a:t>N’abordez jamais la question de la violence exercée par un partenaire à moins
que la patiente soit seule. </a:t>
            </a:r>
          </a:p>
          <a:p>
            <a:pPr marL="342900" marR="0" lvl="0" indent="-342900" rtl="0">
              <a:spcBef>
                <a:spcPts val="200"/>
              </a:spcBef>
              <a:spcAft>
                <a:spcPts val="200"/>
              </a:spcAft>
              <a:buFont typeface="Symbol" panose="05050102010706020507" pitchFamily="18" charset="2"/>
              <a:buChar char=""/>
            </a:pPr>
            <a:r>
              <a:rPr lang="fr" sz="1200" dirty="0">
                <a:effectLst/>
                <a:latin typeface="Calibri" panose="020F0502020204030204" pitchFamily="34" charset="0"/>
                <a:ea typeface="SimSun" panose="02010600030101010101" pitchFamily="2" charset="-122"/>
                <a:cs typeface="Times New Roman" panose="02020603050405020304" pitchFamily="18" charset="0"/>
              </a:rPr>
              <a:t>Commencez par poser des questions d’ordre général sur les relations, la situation à la maison, etc.</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rtl="0">
              <a:spcBef>
                <a:spcPts val="200"/>
              </a:spcBef>
              <a:spcAft>
                <a:spcPts val="200"/>
              </a:spcAft>
              <a:buFont typeface="Symbol" panose="05050102010706020507" pitchFamily="18" charset="2"/>
              <a:buChar char=""/>
            </a:pPr>
            <a:r>
              <a:rPr lang="fr" sz="1200" dirty="0">
                <a:effectLst/>
                <a:latin typeface="Calibri" panose="020F0502020204030204" pitchFamily="34" charset="0"/>
                <a:ea typeface="SimSun" panose="02010600030101010101" pitchFamily="2" charset="-122"/>
                <a:cs typeface="Times New Roman" panose="02020603050405020304" pitchFamily="18" charset="0"/>
              </a:rPr>
              <a:t>Renseignez vous sur la violence </a:t>
            </a:r>
            <a:r>
              <a:rPr lang="fr" sz="1200" b="0" dirty="0">
                <a:effectLst/>
                <a:latin typeface="Calibri" panose="020F0502020204030204" pitchFamily="34" charset="0"/>
                <a:ea typeface="SimSun" panose="02010600030101010101" pitchFamily="2" charset="-122"/>
                <a:cs typeface="Times New Roman" panose="02020603050405020304" pitchFamily="18" charset="0"/>
              </a:rPr>
              <a:t>de façon bienveillante</a:t>
            </a:r>
            <a:r>
              <a:rPr lang="fr" sz="1200" dirty="0">
                <a:effectLst/>
                <a:latin typeface="Calibri" panose="020F0502020204030204" pitchFamily="34" charset="0"/>
                <a:ea typeface="SimSun" panose="02010600030101010101" pitchFamily="2" charset="-122"/>
                <a:cs typeface="Times New Roman" panose="02020603050405020304" pitchFamily="18" charset="0"/>
              </a:rPr>
              <a:t>, et sans porter de jugement. Dans certains cas, il pourrait être approprié de poser des questions directes tandis que dans d’autres, il est plus indiqué de ne poser que des questions indirectes.</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0000"/>
              </a:lnSpc>
              <a:spcBef>
                <a:spcPts val="200"/>
              </a:spcBef>
              <a:spcAft>
                <a:spcPts val="200"/>
              </a:spcAft>
              <a:buClrTx/>
              <a:buSzTx/>
              <a:buFont typeface="Symbol" panose="05050102010706020507" pitchFamily="18" charset="2"/>
              <a:buChar char=""/>
              <a:tabLst/>
              <a:defRPr/>
            </a:pPr>
            <a:r>
              <a:rPr lang="fr" dirty="0"/>
              <a:t>Utiliser un langage qui est adapté à la culture ou à la communauté concernée.</a:t>
            </a:r>
          </a:p>
          <a:p>
            <a:pPr marL="342900" marR="0" lvl="0" indent="-342900" rtl="0">
              <a:spcBef>
                <a:spcPts val="600"/>
              </a:spcBef>
              <a:spcAft>
                <a:spcPts val="600"/>
              </a:spcAft>
              <a:buFont typeface="Symbol" panose="05050102010706020507" pitchFamily="18" charset="2"/>
              <a:buChar char=""/>
            </a:pP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indent="0" rtl="0">
              <a:spcBef>
                <a:spcPts val="611"/>
              </a:spcBef>
              <a:spcAft>
                <a:spcPts val="611"/>
              </a:spcAft>
              <a:buFont typeface="Arial"/>
              <a:buNone/>
              <a:tabLst>
                <a:tab pos="274320" algn="l"/>
              </a:tabLst>
            </a:pPr>
            <a:endParaRPr lang="en-US" dirty="0"/>
          </a:p>
          <a:p>
            <a:pPr marL="349415" indent="-349415" rtl="0">
              <a:spcBef>
                <a:spcPts val="611"/>
              </a:spcBef>
              <a:spcAft>
                <a:spcPts val="611"/>
              </a:spcAft>
              <a:buFont typeface="Arial"/>
              <a:buChar char="•"/>
            </a:pPr>
            <a:endParaRPr lang="en-US" dirty="0"/>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solidFill>
                  <a:prstClr val="black"/>
                </a:solidFill>
              </a:rPr>
              <a:pPr rtl="0"/>
              <a:t>9</a:t>
            </a:fld>
            <a:endParaRPr lang="en-US">
              <a:solidFill>
                <a:prstClr val="black"/>
              </a:solidFill>
            </a:endParaRPr>
          </a:p>
        </p:txBody>
      </p:sp>
    </p:spTree>
    <p:extLst>
      <p:ext uri="{BB962C8B-B14F-4D97-AF65-F5344CB8AC3E}">
        <p14:creationId xmlns:p14="http://schemas.microsoft.com/office/powerpoint/2010/main" val="253274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a:t>Notez que pour une femme non mariée, les questions concernant le partenaire peuvent être reformulées.</a:t>
            </a:r>
          </a:p>
        </p:txBody>
      </p:sp>
      <p:sp>
        <p:nvSpPr>
          <p:cNvPr id="4" name="Slide Number Placeholder 3"/>
          <p:cNvSpPr>
            <a:spLocks noGrp="1"/>
          </p:cNvSpPr>
          <p:nvPr>
            <p:ph type="sldNum" sz="quarter" idx="5"/>
          </p:nvPr>
        </p:nvSpPr>
        <p:spPr/>
        <p:txBody>
          <a:bodyPr rtlCol="0"/>
          <a:lstStyle/>
          <a:p>
            <a:pPr rtl="0"/>
            <a:fld id="{B5CD8450-5381-4F25-9B1F-09268F57083E}" type="slidenum">
              <a:rPr lang="en-GB" smtClean="0"/>
              <a:pPr rtl="0"/>
              <a:t>10</a:t>
            </a:fld>
            <a:endParaRPr lang="en-GB"/>
          </a:p>
        </p:txBody>
      </p:sp>
    </p:spTree>
    <p:extLst>
      <p:ext uri="{BB962C8B-B14F-4D97-AF65-F5344CB8AC3E}">
        <p14:creationId xmlns:p14="http://schemas.microsoft.com/office/powerpoint/2010/main" val="10621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defTabSz="931774" rtl="0">
              <a:defRPr/>
            </a:pPr>
            <a:r>
              <a:rPr lang="fr" dirty="0"/>
              <a:t>Les femmes </a:t>
            </a:r>
            <a:r>
              <a:rPr lang="fr" b="1" dirty="0"/>
              <a:t>n’évoquent généralement pas les actes de violence </a:t>
            </a:r>
            <a:r>
              <a:rPr lang="fr" dirty="0"/>
              <a:t>car elles ont </a:t>
            </a:r>
            <a:r>
              <a:rPr lang="fr" b="1" dirty="0"/>
              <a:t>honte, peur </a:t>
            </a:r>
            <a:r>
              <a:rPr lang="fr" dirty="0"/>
              <a:t>d’être jugées ou </a:t>
            </a:r>
            <a:r>
              <a:rPr lang="fr" b="1" dirty="0"/>
              <a:t>peur de leur partenaire</a:t>
            </a:r>
            <a:r>
              <a:rPr lang="fr" dirty="0"/>
              <a:t>.  Si vous soupçonnez un cas de violence mais que la patiente n’en parle pas, vous pouvez procéder comme suit :  </a:t>
            </a:r>
          </a:p>
          <a:p>
            <a:pPr defTabSz="931774" rtl="0">
              <a:defRPr/>
            </a:pPr>
            <a:endParaRPr lang="en-GB" dirty="0"/>
          </a:p>
          <a:p>
            <a:pPr marL="171450" indent="-171450" defTabSz="931774" rtl="0">
              <a:buFont typeface="Arial" panose="020B0604020202020204" pitchFamily="34" charset="0"/>
              <a:buChar char="•"/>
              <a:defRPr/>
            </a:pPr>
            <a:r>
              <a:rPr lang="fr" dirty="0"/>
              <a:t>Surtout, ne lui mettez pas de pression. </a:t>
            </a:r>
          </a:p>
          <a:p>
            <a:pPr marL="171450" indent="-171450" defTabSz="931774" rtl="0">
              <a:buFont typeface="Arial" panose="020B0604020202020204" pitchFamily="34" charset="0"/>
              <a:buChar char="•"/>
              <a:defRPr/>
            </a:pPr>
            <a:r>
              <a:rPr lang="fr" dirty="0"/>
              <a:t>Indiquez-lui plutôt les services existants. </a:t>
            </a:r>
          </a:p>
          <a:p>
            <a:pPr marL="171450" indent="-171450" defTabSz="931774" rtl="0">
              <a:buFont typeface="Arial" panose="020B0604020202020204" pitchFamily="34" charset="0"/>
              <a:buChar char="•"/>
              <a:defRPr/>
            </a:pPr>
            <a:r>
              <a:rPr lang="fr" dirty="0"/>
              <a:t>Communiquez-lui des informations sur les effets de la violence sur sa santé et sur la santé de ses enfants. </a:t>
            </a:r>
          </a:p>
          <a:p>
            <a:pPr marL="171450" indent="-171450" defTabSz="931774" rtl="0">
              <a:buFont typeface="Arial" panose="020B0604020202020204" pitchFamily="34" charset="0"/>
              <a:buChar char="•"/>
              <a:defRPr/>
            </a:pPr>
            <a:r>
              <a:rPr lang="fr" dirty="0"/>
              <a:t>Proposez-lui une visite de contrôle.  Le plus important est d’</a:t>
            </a:r>
            <a:r>
              <a:rPr lang="fr" b="1" dirty="0"/>
              <a:t>établir un bon rapport et d’instaurer la confiance</a:t>
            </a:r>
            <a:r>
              <a:rPr lang="fr" dirty="0"/>
              <a:t>.  </a:t>
            </a:r>
          </a:p>
          <a:p>
            <a:pPr rt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fr" dirty="0"/>
              <a:t>Si vous ne parvenez pas à lire la vidéo sur YouTube, veuillez envoyer un courriel à l’OMS à l’adresse reproductivehealth@who.int, afin de recevoir une version téléchargeable. Une autre vidéo de l’approche LIVES à Timor Leste est également disponible sur demande auprès de l’OMS, en utilisant la même adresse électronique.</a:t>
            </a:r>
          </a:p>
          <a:p>
            <a:pPr rtl="0"/>
            <a:endParaRPr lang="en-GB" dirty="0"/>
          </a:p>
        </p:txBody>
      </p:sp>
      <p:sp>
        <p:nvSpPr>
          <p:cNvPr id="4" name="Slide Number Placeholder 3"/>
          <p:cNvSpPr>
            <a:spLocks noGrp="1"/>
          </p:cNvSpPr>
          <p:nvPr>
            <p:ph type="sldNum" sz="quarter" idx="10"/>
          </p:nvPr>
        </p:nvSpPr>
        <p:spPr/>
        <p:txBody>
          <a:bodyPr rtlCol="0"/>
          <a:lstStyle/>
          <a:p>
            <a:pPr rtl="0"/>
            <a:fld id="{B5CD8450-5381-4F25-9B1F-09268F57083E}" type="slidenum">
              <a:rPr lang="en-GB" smtClean="0"/>
              <a:pPr rtl="0"/>
              <a:t>11</a:t>
            </a:fld>
            <a:endParaRPr lang="en-GB"/>
          </a:p>
        </p:txBody>
      </p:sp>
    </p:spTree>
    <p:extLst>
      <p:ext uri="{BB962C8B-B14F-4D97-AF65-F5344CB8AC3E}">
        <p14:creationId xmlns:p14="http://schemas.microsoft.com/office/powerpoint/2010/main" val="41901104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38629" y="1648326"/>
            <a:ext cx="4105671" cy="2387600"/>
          </a:xfrm>
        </p:spPr>
        <p:txBody>
          <a:bodyPr rtlCol="0" anchor="b"/>
          <a:lstStyle>
            <a:lvl1pPr algn="ctr">
              <a:defRPr sz="6000"/>
            </a:lvl1pPr>
          </a:lstStyle>
          <a:p>
            <a:pPr rtl="0"/>
            <a:r>
              <a:rPr lang="fr"/>
              <a:t>Click to edit Master title style</a:t>
            </a:r>
            <a:endParaRPr lang="en-US" dirty="0"/>
          </a:p>
        </p:txBody>
      </p:sp>
      <p:sp>
        <p:nvSpPr>
          <p:cNvPr id="3" name="Subtitle 2"/>
          <p:cNvSpPr>
            <a:spLocks noGrp="1"/>
          </p:cNvSpPr>
          <p:nvPr>
            <p:ph type="subTitle" idx="1"/>
          </p:nvPr>
        </p:nvSpPr>
        <p:spPr>
          <a:xfrm>
            <a:off x="4838630" y="4149945"/>
            <a:ext cx="4105671" cy="1059729"/>
          </a:xfrm>
        </p:spPr>
        <p:txBody>
          <a:bodyPr rtlCol="0">
            <a:normAutofit/>
          </a:bodyPr>
          <a:lstStyle>
            <a:lvl1pPr marL="0" indent="0" algn="ctr">
              <a:buNone/>
              <a:defRPr sz="32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dirty="0"/>
          </a:p>
        </p:txBody>
      </p:sp>
      <p:pic>
        <p:nvPicPr>
          <p:cNvPr id="13" name="Picture 12" descr="A close up of a logo&#10;&#10;Description automatically generated">
            <a:extLst>
              <a:ext uri="{FF2B5EF4-FFF2-40B4-BE49-F238E27FC236}">
                <a16:creationId xmlns:a16="http://schemas.microsoft.com/office/drawing/2014/main" id="{F86F2F73-BE13-094D-A8C5-BA0477C35207}"/>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brightnessContrast contrast="45000"/>
                    </a14:imgEffect>
                  </a14:imgLayer>
                </a14:imgProps>
              </a:ext>
            </a:extLst>
          </a:blip>
          <a:srcRect l="3672" t="3524" r="3615" b="13306"/>
          <a:stretch/>
        </p:blipFill>
        <p:spPr>
          <a:xfrm>
            <a:off x="78200" y="76966"/>
            <a:ext cx="4718389" cy="5982716"/>
          </a:xfrm>
          <a:prstGeom prst="rect">
            <a:avLst/>
          </a:prstGeom>
        </p:spPr>
      </p:pic>
    </p:spTree>
    <p:extLst>
      <p:ext uri="{BB962C8B-B14F-4D97-AF65-F5344CB8AC3E}">
        <p14:creationId xmlns:p14="http://schemas.microsoft.com/office/powerpoint/2010/main" val="30225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5" name="Footer Placeholder 4">
            <a:extLst>
              <a:ext uri="{FF2B5EF4-FFF2-40B4-BE49-F238E27FC236}">
                <a16:creationId xmlns:a16="http://schemas.microsoft.com/office/drawing/2014/main" id="{AC63B167-DC25-92A4-B414-7C8B83C22884}"/>
              </a:ext>
            </a:extLst>
          </p:cNvPr>
          <p:cNvSpPr txBox="1">
            <a:spLocks/>
          </p:cNvSpPr>
          <p:nvPr userDrawn="1"/>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santé</a:t>
            </a:r>
            <a:br>
              <a:rPr lang="en-GB" dirty="0"/>
            </a:br>
            <a:r>
              <a:rPr lang="fr" dirty="0">
                <a:solidFill>
                  <a:srgbClr val="F57D22"/>
                </a:solidFill>
              </a:rPr>
              <a:t>Module 5. Quand et comment identifer la violence exercée par un partenaire intime</a:t>
            </a:r>
            <a:endParaRPr lang="fr" dirty="0">
              <a:solidFill>
                <a:srgbClr val="F57D22"/>
              </a:solidFill>
              <a:ea typeface="+mj-ea"/>
              <a:cs typeface="+mj-cs"/>
            </a:endParaRPr>
          </a:p>
        </p:txBody>
      </p:sp>
    </p:spTree>
    <p:extLst>
      <p:ext uri="{BB962C8B-B14F-4D97-AF65-F5344CB8AC3E}">
        <p14:creationId xmlns:p14="http://schemas.microsoft.com/office/powerpoint/2010/main" val="343054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4" name="Footer Placeholder 4">
            <a:extLst>
              <a:ext uri="{FF2B5EF4-FFF2-40B4-BE49-F238E27FC236}">
                <a16:creationId xmlns:a16="http://schemas.microsoft.com/office/drawing/2014/main" id="{0B937982-1E7D-8454-205A-2CEB28B68D9B}"/>
              </a:ext>
            </a:extLst>
          </p:cNvPr>
          <p:cNvSpPr txBox="1">
            <a:spLocks/>
          </p:cNvSpPr>
          <p:nvPr userDrawn="1"/>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santé</a:t>
            </a:r>
            <a:br>
              <a:rPr lang="en-GB" dirty="0"/>
            </a:br>
            <a:r>
              <a:rPr lang="fr" dirty="0">
                <a:solidFill>
                  <a:srgbClr val="F57D22"/>
                </a:solidFill>
              </a:rPr>
              <a:t>Module 5. Quand et comment identifer la violence exercée par un partenaire intime</a:t>
            </a:r>
            <a:endParaRPr lang="fr" dirty="0">
              <a:solidFill>
                <a:srgbClr val="F57D22"/>
              </a:solidFill>
              <a:ea typeface="+mj-ea"/>
              <a:cs typeface="+mj-cs"/>
            </a:endParaRPr>
          </a:p>
        </p:txBody>
      </p:sp>
    </p:spTree>
    <p:extLst>
      <p:ext uri="{BB962C8B-B14F-4D97-AF65-F5344CB8AC3E}">
        <p14:creationId xmlns:p14="http://schemas.microsoft.com/office/powerpoint/2010/main" val="7430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fr"/>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4" name="Footer Placeholder 4">
            <a:extLst>
              <a:ext uri="{FF2B5EF4-FFF2-40B4-BE49-F238E27FC236}">
                <a16:creationId xmlns:a16="http://schemas.microsoft.com/office/drawing/2014/main" id="{5550CBE8-ADC4-C91A-D61D-E9B2154B4552}"/>
              </a:ext>
            </a:extLst>
          </p:cNvPr>
          <p:cNvSpPr txBox="1">
            <a:spLocks/>
          </p:cNvSpPr>
          <p:nvPr userDrawn="1"/>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santé</a:t>
            </a:r>
            <a:br>
              <a:rPr lang="en-GB" dirty="0"/>
            </a:br>
            <a:r>
              <a:rPr lang="fr" dirty="0">
                <a:solidFill>
                  <a:srgbClr val="F57D22"/>
                </a:solidFill>
              </a:rPr>
              <a:t>Module 5. Quand et comment identifer la violence exercée par un partenaire intime</a:t>
            </a:r>
            <a:endParaRPr lang="fr" dirty="0">
              <a:solidFill>
                <a:srgbClr val="F57D22"/>
              </a:solidFill>
              <a:ea typeface="+mj-ea"/>
              <a:cs typeface="+mj-cs"/>
            </a:endParaRPr>
          </a:p>
        </p:txBody>
      </p:sp>
    </p:spTree>
    <p:extLst>
      <p:ext uri="{BB962C8B-B14F-4D97-AF65-F5344CB8AC3E}">
        <p14:creationId xmlns:p14="http://schemas.microsoft.com/office/powerpoint/2010/main" val="300530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4" name="Footer Placeholder 4">
            <a:extLst>
              <a:ext uri="{FF2B5EF4-FFF2-40B4-BE49-F238E27FC236}">
                <a16:creationId xmlns:a16="http://schemas.microsoft.com/office/drawing/2014/main" id="{9DD5E10A-270B-7ED5-7209-322E3862FB6F}"/>
              </a:ext>
            </a:extLst>
          </p:cNvPr>
          <p:cNvSpPr txBox="1">
            <a:spLocks/>
          </p:cNvSpPr>
          <p:nvPr userDrawn="1"/>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santé</a:t>
            </a:r>
            <a:br>
              <a:rPr lang="en-GB" dirty="0"/>
            </a:br>
            <a:r>
              <a:rPr lang="fr" dirty="0">
                <a:solidFill>
                  <a:srgbClr val="F57D22"/>
                </a:solidFill>
              </a:rPr>
              <a:t>Module 5. Quand et comment identifer la violence exercée par un partenaire intime</a:t>
            </a:r>
            <a:endParaRPr lang="fr" dirty="0">
              <a:solidFill>
                <a:srgbClr val="F57D22"/>
              </a:solidFill>
              <a:ea typeface="+mj-ea"/>
              <a:cs typeface="+mj-cs"/>
            </a:endParaRPr>
          </a:p>
        </p:txBody>
      </p:sp>
    </p:spTree>
    <p:extLst>
      <p:ext uri="{BB962C8B-B14F-4D97-AF65-F5344CB8AC3E}">
        <p14:creationId xmlns:p14="http://schemas.microsoft.com/office/powerpoint/2010/main" val="267468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74216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fr"/>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rtlCol="0">
            <a:normAutofit/>
          </a:bodyPr>
          <a:lstStyle>
            <a:lvl1pPr marL="0" indent="0" algn="ctr">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sp>
        <p:nvSpPr>
          <p:cNvPr id="6" name="Slide Number Placeholder 5"/>
          <p:cNvSpPr>
            <a:spLocks noGrp="1"/>
          </p:cNvSpPr>
          <p:nvPr>
            <p:ph type="sldNum" sz="quarter" idx="12"/>
          </p:nvPr>
        </p:nvSpPr>
        <p:spPr>
          <a:xfrm>
            <a:off x="8135007" y="6356351"/>
            <a:ext cx="380342" cy="365125"/>
          </a:xfrm>
        </p:spPr>
        <p:txBody>
          <a:bodyPr rtlCol="0"/>
          <a:lstStyle/>
          <a:p>
            <a:pPr rtl="0"/>
            <a:fld id="{2D8ED6E9-3817-564D-8B05-0796ED399B7D}" type="slidenum">
              <a:rPr lang="de-DE" smtClean="0"/>
              <a:t>‹#›</a:t>
            </a:fld>
            <a:endParaRPr lang="de-DE"/>
          </a:p>
        </p:txBody>
      </p:sp>
      <p:sp>
        <p:nvSpPr>
          <p:cNvPr id="4" name="Footer Placeholder 4">
            <a:extLst>
              <a:ext uri="{FF2B5EF4-FFF2-40B4-BE49-F238E27FC236}">
                <a16:creationId xmlns:a16="http://schemas.microsoft.com/office/drawing/2014/main" id="{2197412C-CBCE-0E0C-9E07-782FADC14BBC}"/>
              </a:ext>
            </a:extLst>
          </p:cNvPr>
          <p:cNvSpPr txBox="1">
            <a:spLocks/>
          </p:cNvSpPr>
          <p:nvPr userDrawn="1"/>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santé</a:t>
            </a:r>
            <a:br>
              <a:rPr lang="en-GB" dirty="0"/>
            </a:br>
            <a:r>
              <a:rPr lang="fr" dirty="0">
                <a:solidFill>
                  <a:srgbClr val="F57D22"/>
                </a:solidFill>
              </a:rPr>
              <a:t>Module 5. Quand et comment identifer la violence exercée par un partenaire intime</a:t>
            </a:r>
            <a:endParaRPr lang="fr" dirty="0">
              <a:solidFill>
                <a:srgbClr val="F57D22"/>
              </a:solidFill>
              <a:ea typeface="+mj-ea"/>
              <a:cs typeface="+mj-cs"/>
            </a:endParaRPr>
          </a:p>
        </p:txBody>
      </p:sp>
    </p:spTree>
    <p:extLst>
      <p:ext uri="{BB962C8B-B14F-4D97-AF65-F5344CB8AC3E}">
        <p14:creationId xmlns:p14="http://schemas.microsoft.com/office/powerpoint/2010/main" val="20926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fr"/>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29842" y="2505075"/>
            <a:ext cx="3868340"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4629150" y="2505075"/>
            <a:ext cx="3887391"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9" name="Slide Number Placeholder 8"/>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7" name="Footer Placeholder 4">
            <a:extLst>
              <a:ext uri="{FF2B5EF4-FFF2-40B4-BE49-F238E27FC236}">
                <a16:creationId xmlns:a16="http://schemas.microsoft.com/office/drawing/2014/main" id="{6087A078-861A-0F4B-8C11-6415CE4377CD}"/>
              </a:ext>
            </a:extLst>
          </p:cNvPr>
          <p:cNvSpPr txBox="1">
            <a:spLocks/>
          </p:cNvSpPr>
          <p:nvPr userDrawn="1"/>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santé</a:t>
            </a:r>
            <a:br>
              <a:rPr lang="en-GB" dirty="0"/>
            </a:br>
            <a:r>
              <a:rPr lang="fr" dirty="0">
                <a:solidFill>
                  <a:srgbClr val="F57D22"/>
                </a:solidFill>
              </a:rPr>
              <a:t>Module 5. Quand et comment identifer la violence exercée par un partenaire intime</a:t>
            </a:r>
            <a:endParaRPr lang="fr" dirty="0">
              <a:solidFill>
                <a:srgbClr val="F57D22"/>
              </a:solidFill>
              <a:ea typeface="+mj-ea"/>
              <a:cs typeface="+mj-cs"/>
            </a:endParaRPr>
          </a:p>
        </p:txBody>
      </p:sp>
    </p:spTree>
    <p:extLst>
      <p:ext uri="{BB962C8B-B14F-4D97-AF65-F5344CB8AC3E}">
        <p14:creationId xmlns:p14="http://schemas.microsoft.com/office/powerpoint/2010/main" val="221593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5" name="Slide Number Placeholder 4"/>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3" name="Footer Placeholder 4">
            <a:extLst>
              <a:ext uri="{FF2B5EF4-FFF2-40B4-BE49-F238E27FC236}">
                <a16:creationId xmlns:a16="http://schemas.microsoft.com/office/drawing/2014/main" id="{28F3DF8D-78D1-7D7A-3EDF-424A61957C1E}"/>
              </a:ext>
            </a:extLst>
          </p:cNvPr>
          <p:cNvSpPr txBox="1">
            <a:spLocks/>
          </p:cNvSpPr>
          <p:nvPr userDrawn="1"/>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santé</a:t>
            </a:r>
            <a:br>
              <a:rPr lang="en-GB" dirty="0"/>
            </a:br>
            <a:r>
              <a:rPr lang="fr" dirty="0">
                <a:solidFill>
                  <a:srgbClr val="F57D22"/>
                </a:solidFill>
              </a:rPr>
              <a:t>Module 5. Quand et comment identifer la violence exercée par un partenaire intime</a:t>
            </a:r>
            <a:endParaRPr lang="fr" dirty="0">
              <a:solidFill>
                <a:srgbClr val="F57D22"/>
              </a:solidFill>
              <a:ea typeface="+mj-ea"/>
              <a:cs typeface="+mj-cs"/>
            </a:endParaRPr>
          </a:p>
        </p:txBody>
      </p:sp>
    </p:spTree>
    <p:extLst>
      <p:ext uri="{BB962C8B-B14F-4D97-AF65-F5344CB8AC3E}">
        <p14:creationId xmlns:p14="http://schemas.microsoft.com/office/powerpoint/2010/main" val="324010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8" name="Content Placeholder 7">
            <a:extLst>
              <a:ext uri="{FF2B5EF4-FFF2-40B4-BE49-F238E27FC236}">
                <a16:creationId xmlns:a16="http://schemas.microsoft.com/office/drawing/2014/main" id="{5B49BB81-0B10-E748-A5ED-5CADE043B0AD}"/>
              </a:ext>
            </a:extLst>
          </p:cNvPr>
          <p:cNvSpPr>
            <a:spLocks noGrp="1"/>
          </p:cNvSpPr>
          <p:nvPr>
            <p:ph sz="quarter" idx="13"/>
          </p:nvPr>
        </p:nvSpPr>
        <p:spPr>
          <a:xfrm>
            <a:off x="628649" y="1912554"/>
            <a:ext cx="7886700" cy="3983038"/>
          </a:xfrm>
        </p:spPr>
        <p:txBody>
          <a:bodyPr rtlCol="0"/>
          <a:lstStyle/>
          <a:p>
            <a:pPr lvl="0" rtl="0"/>
            <a:r>
              <a:rPr lang="fr" dirty="0"/>
              <a:t>Click to </a:t>
            </a:r>
            <a:r>
              <a:rPr lang="fr" dirty="0" err="1"/>
              <a:t>edit</a:t>
            </a:r>
            <a:r>
              <a:rPr lang="fr" dirty="0"/>
              <a:t> Master </a:t>
            </a:r>
            <a:r>
              <a:rPr lang="fr" dirty="0" err="1"/>
              <a:t>text</a:t>
            </a:r>
            <a:r>
              <a:rPr lang="fr" dirty="0"/>
              <a:t> styles</a:t>
            </a:r>
          </a:p>
          <a:p>
            <a:pPr lvl="1" rtl="0"/>
            <a:r>
              <a:rPr lang="fr" dirty="0"/>
              <a:t>Second </a:t>
            </a:r>
            <a:r>
              <a:rPr lang="fr" dirty="0" err="1"/>
              <a:t>level</a:t>
            </a:r>
            <a:endParaRPr lang="fr" dirty="0"/>
          </a:p>
          <a:p>
            <a:pPr lvl="2" rtl="0"/>
            <a:r>
              <a:rPr lang="fr" dirty="0" err="1"/>
              <a:t>Third</a:t>
            </a:r>
            <a:r>
              <a:rPr lang="fr" dirty="0"/>
              <a:t> </a:t>
            </a:r>
            <a:r>
              <a:rPr lang="fr" dirty="0" err="1"/>
              <a:t>level</a:t>
            </a:r>
            <a:endParaRPr lang="fr" dirty="0"/>
          </a:p>
          <a:p>
            <a:pPr lvl="3" rtl="0"/>
            <a:r>
              <a:rPr lang="fr" dirty="0" err="1"/>
              <a:t>Fourth</a:t>
            </a:r>
            <a:r>
              <a:rPr lang="fr" dirty="0"/>
              <a:t> </a:t>
            </a:r>
            <a:r>
              <a:rPr lang="fr" dirty="0" err="1"/>
              <a:t>level</a:t>
            </a:r>
            <a:endParaRPr lang="fr" dirty="0"/>
          </a:p>
          <a:p>
            <a:pPr lvl="4" rtl="0"/>
            <a:r>
              <a:rPr lang="fr" dirty="0" err="1"/>
              <a:t>Fifth</a:t>
            </a:r>
            <a:r>
              <a:rPr lang="fr" dirty="0"/>
              <a:t> </a:t>
            </a:r>
            <a:r>
              <a:rPr lang="fr" dirty="0" err="1"/>
              <a:t>level</a:t>
            </a:r>
            <a:endParaRPr lang="de-DE" dirty="0"/>
          </a:p>
        </p:txBody>
      </p:sp>
      <p:sp>
        <p:nvSpPr>
          <p:cNvPr id="5" name="Slide Number Placeholder 4"/>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3" name="Footer Placeholder 4">
            <a:extLst>
              <a:ext uri="{FF2B5EF4-FFF2-40B4-BE49-F238E27FC236}">
                <a16:creationId xmlns:a16="http://schemas.microsoft.com/office/drawing/2014/main" id="{D86FBF9E-6406-2BF1-6BAF-967FDE628AB0}"/>
              </a:ext>
            </a:extLst>
          </p:cNvPr>
          <p:cNvSpPr txBox="1">
            <a:spLocks/>
          </p:cNvSpPr>
          <p:nvPr userDrawn="1"/>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santé</a:t>
            </a:r>
            <a:br>
              <a:rPr lang="en-GB" dirty="0"/>
            </a:br>
            <a:r>
              <a:rPr lang="fr" dirty="0">
                <a:solidFill>
                  <a:srgbClr val="F57D22"/>
                </a:solidFill>
              </a:rPr>
              <a:t>Module 5. Quand et comment identifer la violence exercée par un partenaire intime</a:t>
            </a:r>
            <a:endParaRPr lang="fr" dirty="0">
              <a:solidFill>
                <a:srgbClr val="F57D22"/>
              </a:solidFill>
              <a:ea typeface="+mj-ea"/>
              <a:cs typeface="+mj-cs"/>
            </a:endParaRPr>
          </a:p>
        </p:txBody>
      </p:sp>
    </p:spTree>
    <p:extLst>
      <p:ext uri="{BB962C8B-B14F-4D97-AF65-F5344CB8AC3E}">
        <p14:creationId xmlns:p14="http://schemas.microsoft.com/office/powerpoint/2010/main" val="227219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2" name="Footer Placeholder 4">
            <a:extLst>
              <a:ext uri="{FF2B5EF4-FFF2-40B4-BE49-F238E27FC236}">
                <a16:creationId xmlns:a16="http://schemas.microsoft.com/office/drawing/2014/main" id="{1300C82B-01DD-8193-17AF-2065394ADB98}"/>
              </a:ext>
            </a:extLst>
          </p:cNvPr>
          <p:cNvSpPr txBox="1">
            <a:spLocks/>
          </p:cNvSpPr>
          <p:nvPr userDrawn="1"/>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santé</a:t>
            </a:r>
            <a:br>
              <a:rPr lang="en-GB" dirty="0"/>
            </a:br>
            <a:r>
              <a:rPr lang="fr" dirty="0">
                <a:solidFill>
                  <a:srgbClr val="F57D22"/>
                </a:solidFill>
              </a:rPr>
              <a:t>Module 5. Quand et comment identifer la violence exercée par un partenaire intime</a:t>
            </a:r>
            <a:endParaRPr lang="fr" dirty="0">
              <a:solidFill>
                <a:srgbClr val="F57D22"/>
              </a:solidFill>
              <a:ea typeface="+mj-ea"/>
              <a:cs typeface="+mj-cs"/>
            </a:endParaRPr>
          </a:p>
        </p:txBody>
      </p:sp>
    </p:spTree>
    <p:extLst>
      <p:ext uri="{BB962C8B-B14F-4D97-AF65-F5344CB8AC3E}">
        <p14:creationId xmlns:p14="http://schemas.microsoft.com/office/powerpoint/2010/main" val="31718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5" name="Footer Placeholder 4">
            <a:extLst>
              <a:ext uri="{FF2B5EF4-FFF2-40B4-BE49-F238E27FC236}">
                <a16:creationId xmlns:a16="http://schemas.microsoft.com/office/drawing/2014/main" id="{F70E8626-1895-A693-ACDA-59C7786B703E}"/>
              </a:ext>
            </a:extLst>
          </p:cNvPr>
          <p:cNvSpPr txBox="1">
            <a:spLocks/>
          </p:cNvSpPr>
          <p:nvPr userDrawn="1"/>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santé</a:t>
            </a:r>
            <a:br>
              <a:rPr lang="en-GB" dirty="0"/>
            </a:br>
            <a:r>
              <a:rPr lang="fr" dirty="0">
                <a:solidFill>
                  <a:srgbClr val="F57D22"/>
                </a:solidFill>
              </a:rPr>
              <a:t>Module 5. Quand et comment identifer la violence exercée par un partenaire intime</a:t>
            </a:r>
            <a:endParaRPr lang="fr" dirty="0">
              <a:solidFill>
                <a:srgbClr val="F57D22"/>
              </a:solidFill>
              <a:ea typeface="+mj-ea"/>
              <a:cs typeface="+mj-cs"/>
            </a:endParaRPr>
          </a:p>
        </p:txBody>
      </p:sp>
    </p:spTree>
    <p:extLst>
      <p:ext uri="{BB962C8B-B14F-4D97-AF65-F5344CB8AC3E}">
        <p14:creationId xmlns:p14="http://schemas.microsoft.com/office/powerpoint/2010/main" val="97201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fr"/>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fr" dirty="0"/>
              <a:t>Click to </a:t>
            </a:r>
            <a:r>
              <a:rPr lang="fr" dirty="0" err="1"/>
              <a:t>edit</a:t>
            </a:r>
            <a:r>
              <a:rPr lang="fr" dirty="0"/>
              <a:t> Master </a:t>
            </a:r>
            <a:r>
              <a:rPr lang="fr" dirty="0" err="1"/>
              <a:t>text</a:t>
            </a:r>
            <a:r>
              <a:rPr lang="fr" dirty="0"/>
              <a:t> styles</a:t>
            </a:r>
          </a:p>
          <a:p>
            <a:pPr lvl="1" rtl="0"/>
            <a:r>
              <a:rPr lang="fr" dirty="0"/>
              <a:t>Second </a:t>
            </a:r>
            <a:r>
              <a:rPr lang="fr" dirty="0" err="1"/>
              <a:t>level</a:t>
            </a:r>
            <a:endParaRPr lang="fr" dirty="0"/>
          </a:p>
          <a:p>
            <a:pPr lvl="2" rtl="0"/>
            <a:r>
              <a:rPr lang="fr" dirty="0" err="1"/>
              <a:t>Third</a:t>
            </a:r>
            <a:r>
              <a:rPr lang="fr" dirty="0"/>
              <a:t> </a:t>
            </a:r>
            <a:r>
              <a:rPr lang="fr" dirty="0" err="1"/>
              <a:t>level</a:t>
            </a:r>
            <a:endParaRPr lang="fr" dirty="0"/>
          </a:p>
          <a:p>
            <a:pPr lvl="3" rtl="0"/>
            <a:r>
              <a:rPr lang="fr" dirty="0" err="1"/>
              <a:t>Fourth</a:t>
            </a:r>
            <a:r>
              <a:rPr lang="fr" dirty="0"/>
              <a:t> </a:t>
            </a:r>
            <a:r>
              <a:rPr lang="fr" dirty="0" err="1"/>
              <a:t>level</a:t>
            </a:r>
            <a:endParaRPr lang="fr" dirty="0"/>
          </a:p>
          <a:p>
            <a:pPr lvl="4" rtl="0"/>
            <a:r>
              <a:rPr lang="fr" dirty="0" err="1"/>
              <a:t>Fifth</a:t>
            </a:r>
            <a:r>
              <a:rPr lang="fr" dirty="0"/>
              <a:t> </a:t>
            </a:r>
            <a:r>
              <a:rPr lang="fr" dirty="0" err="1"/>
              <a:t>level</a:t>
            </a:r>
            <a:endParaRPr lang="en-US" dirty="0"/>
          </a:p>
        </p:txBody>
      </p:sp>
      <p:sp>
        <p:nvSpPr>
          <p:cNvPr id="6" name="Slide Number Placeholder 5"/>
          <p:cNvSpPr>
            <a:spLocks noGrp="1"/>
          </p:cNvSpPr>
          <p:nvPr>
            <p:ph type="sldNum" sz="quarter" idx="4"/>
          </p:nvPr>
        </p:nvSpPr>
        <p:spPr>
          <a:xfrm>
            <a:off x="8020382" y="6356351"/>
            <a:ext cx="494967" cy="365125"/>
          </a:xfrm>
          <a:prstGeom prst="rect">
            <a:avLst/>
          </a:prstGeom>
        </p:spPr>
        <p:txBody>
          <a:bodyPr vert="horz" lIns="91440" tIns="45720" rIns="91440" bIns="45720" rtlCol="0" anchor="ctr"/>
          <a:lstStyle>
            <a:lvl1pPr algn="r">
              <a:defRPr sz="1200">
                <a:solidFill>
                  <a:srgbClr val="0366B3"/>
                </a:solidFill>
              </a:defRPr>
            </a:lvl1pPr>
          </a:lstStyle>
          <a:p>
            <a:pPr rtl="0"/>
            <a:fld id="{2D8ED6E9-3817-564D-8B05-0796ED399B7D}" type="slidenum">
              <a:rPr lang="de-DE" smtClean="0"/>
              <a:pPr rtl="0"/>
              <a:t>‹#›</a:t>
            </a:fld>
            <a:endParaRPr lang="de-DE" dirty="0"/>
          </a:p>
        </p:txBody>
      </p:sp>
    </p:spTree>
    <p:extLst>
      <p:ext uri="{BB962C8B-B14F-4D97-AF65-F5344CB8AC3E}">
        <p14:creationId xmlns:p14="http://schemas.microsoft.com/office/powerpoint/2010/main" val="307809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5" r:id="rId5"/>
    <p:sldLayoutId id="2147483666" r:id="rId6"/>
    <p:sldLayoutId id="2147483673" r:id="rId7"/>
    <p:sldLayoutId id="2147483667" r:id="rId8"/>
    <p:sldLayoutId id="2147483668" r:id="rId9"/>
    <p:sldLayoutId id="2147483669" r:id="rId10"/>
    <p:sldLayoutId id="2147483670" r:id="rId11"/>
    <p:sldLayoutId id="2147483671" r:id="rId12"/>
  </p:sldLayoutIdLst>
  <p:hf hdr="0" dt="0"/>
  <p:txStyles>
    <p:titleStyle>
      <a:lvl1pPr algn="ctr" defTabSz="914400" rtl="0" eaLnBrk="1" latinLnBrk="0" hangingPunct="1">
        <a:lnSpc>
          <a:spcPct val="90000"/>
        </a:lnSpc>
        <a:spcBef>
          <a:spcPct val="0"/>
        </a:spcBef>
        <a:buNone/>
        <a:defRPr sz="4400" b="1" kern="1200">
          <a:solidFill>
            <a:srgbClr val="0366B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Hu06nVCzih0?feature=oembed" TargetMode="External"/><Relationship Id="rId5" Type="http://schemas.openxmlformats.org/officeDocument/2006/relationships/hyperlink" Target="https://youtu.be/Hu06nVCzih0?t=543"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ur02.safelinks.protection.outlook.com/?url=https%3A%2F%2Fcreativecommons.org%2Flicenses%2Fby-nc-sa%2F3.0%2Figo%2Fdeed.fr&amp;data=05%7C02%7Cb.mitchell%40greenink.co.uk%7Ce39dfe085c464a99c37008dd0fa64ebf%7C48e68fa5ddb544e19a94778fdbba7219%7C0%7C0%7C638683929193421287%7CUnknown%7CTWFpbGZsb3d8eyJFbXB0eU1hcGkiOnRydWUsIlYiOiIwLjAuMDAwMCIsIlAiOiJXaW4zMiIsIkFOIjoiTWFpbCIsIldUIjoyfQ%3D%3D%7C0%7C%7C%7C&amp;sdata=%2Bt6yRPYwaaZqPLrblMb1y4%2BLdaX6nyNOv7ExJsB466U%3D&amp;reserved=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10BE-18FE-794F-B47C-8BD56BF5690F}"/>
              </a:ext>
            </a:extLst>
          </p:cNvPr>
          <p:cNvSpPr>
            <a:spLocks noGrp="1"/>
          </p:cNvSpPr>
          <p:nvPr>
            <p:ph type="ctrTitle"/>
          </p:nvPr>
        </p:nvSpPr>
        <p:spPr>
          <a:xfrm>
            <a:off x="4711051" y="333800"/>
            <a:ext cx="4105671" cy="1059729"/>
          </a:xfrm>
        </p:spPr>
        <p:txBody>
          <a:bodyPr rtlCol="0">
            <a:normAutofit/>
          </a:bodyPr>
          <a:lstStyle/>
          <a:p>
            <a:pPr rtl="0"/>
            <a:r>
              <a:rPr lang="fr" sz="5400" dirty="0"/>
              <a:t>Module 5</a:t>
            </a:r>
          </a:p>
        </p:txBody>
      </p:sp>
      <p:sp>
        <p:nvSpPr>
          <p:cNvPr id="3" name="Subtitle 2">
            <a:extLst>
              <a:ext uri="{FF2B5EF4-FFF2-40B4-BE49-F238E27FC236}">
                <a16:creationId xmlns:a16="http://schemas.microsoft.com/office/drawing/2014/main" id="{AECF61CD-4E7D-BB4A-B22D-B1AE43B98506}"/>
              </a:ext>
            </a:extLst>
          </p:cNvPr>
          <p:cNvSpPr>
            <a:spLocks noGrp="1"/>
          </p:cNvSpPr>
          <p:nvPr>
            <p:ph type="subTitle" idx="1"/>
          </p:nvPr>
        </p:nvSpPr>
        <p:spPr>
          <a:xfrm>
            <a:off x="4383774" y="1354054"/>
            <a:ext cx="4760226" cy="1353234"/>
          </a:xfrm>
        </p:spPr>
        <p:txBody>
          <a:bodyPr vert="horz" lIns="91440" tIns="45720" rIns="91440" bIns="45720" rtlCol="0" anchor="t">
            <a:noAutofit/>
          </a:bodyPr>
          <a:lstStyle/>
          <a:p>
            <a:pPr rtl="0"/>
            <a:r>
              <a:rPr lang="fr" sz="3000" dirty="0"/>
              <a:t>Quand et comment identifier la violence exercée par un partenaire intime</a:t>
            </a:r>
          </a:p>
        </p:txBody>
      </p:sp>
      <p:pic>
        <p:nvPicPr>
          <p:cNvPr id="7" name="Picture 6"/>
          <p:cNvPicPr>
            <a:picLocks noChangeAspect="1"/>
          </p:cNvPicPr>
          <p:nvPr/>
        </p:nvPicPr>
        <p:blipFill>
          <a:blip r:embed="rId2"/>
          <a:stretch>
            <a:fillRect/>
          </a:stretch>
        </p:blipFill>
        <p:spPr>
          <a:xfrm>
            <a:off x="5862928" y="2954998"/>
            <a:ext cx="2057063" cy="2905244"/>
          </a:xfrm>
          <a:prstGeom prst="rect">
            <a:avLst/>
          </a:prstGeom>
        </p:spPr>
      </p:pic>
      <p:grpSp>
        <p:nvGrpSpPr>
          <p:cNvPr id="8" name="Group 7">
            <a:extLst>
              <a:ext uri="{FF2B5EF4-FFF2-40B4-BE49-F238E27FC236}">
                <a16:creationId xmlns:a16="http://schemas.microsoft.com/office/drawing/2014/main" id="{9E815E5F-2660-0A3F-5A12-BCB3D4B3984A}"/>
              </a:ext>
            </a:extLst>
          </p:cNvPr>
          <p:cNvGrpSpPr/>
          <p:nvPr/>
        </p:nvGrpSpPr>
        <p:grpSpPr>
          <a:xfrm>
            <a:off x="258946" y="104554"/>
            <a:ext cx="3925127" cy="2766237"/>
            <a:chOff x="258946" y="104554"/>
            <a:chExt cx="3925127" cy="2766237"/>
          </a:xfrm>
        </p:grpSpPr>
        <p:sp>
          <p:nvSpPr>
            <p:cNvPr id="9" name="Rectangle 2">
              <a:extLst>
                <a:ext uri="{FF2B5EF4-FFF2-40B4-BE49-F238E27FC236}">
                  <a16:creationId xmlns:a16="http://schemas.microsoft.com/office/drawing/2014/main" id="{9DF45D0A-9E6F-82E5-7E8B-6D691DCD3B26}"/>
                </a:ext>
              </a:extLst>
            </p:cNvPr>
            <p:cNvSpPr/>
            <p:nvPr/>
          </p:nvSpPr>
          <p:spPr>
            <a:xfrm>
              <a:off x="258946" y="104554"/>
              <a:ext cx="3823856" cy="2766237"/>
            </a:xfrm>
            <a:custGeom>
              <a:avLst/>
              <a:gdLst>
                <a:gd name="connsiteX0" fmla="*/ 0 w 5168839"/>
                <a:gd name="connsiteY0" fmla="*/ 0 h 2793617"/>
                <a:gd name="connsiteX1" fmla="*/ 5168839 w 5168839"/>
                <a:gd name="connsiteY1" fmla="*/ 0 h 2793617"/>
                <a:gd name="connsiteX2" fmla="*/ 5168839 w 5168839"/>
                <a:gd name="connsiteY2" fmla="*/ 2793617 h 2793617"/>
                <a:gd name="connsiteX3" fmla="*/ 0 w 5168839"/>
                <a:gd name="connsiteY3" fmla="*/ 2793617 h 2793617"/>
                <a:gd name="connsiteX4" fmla="*/ 0 w 5168839"/>
                <a:gd name="connsiteY4" fmla="*/ 0 h 2793617"/>
                <a:gd name="connsiteX0" fmla="*/ 0 w 5168839"/>
                <a:gd name="connsiteY0" fmla="*/ 0 h 2793617"/>
                <a:gd name="connsiteX1" fmla="*/ 5168839 w 5168839"/>
                <a:gd name="connsiteY1" fmla="*/ 0 h 2793617"/>
                <a:gd name="connsiteX2" fmla="*/ 4780421 w 5168839"/>
                <a:gd name="connsiteY2" fmla="*/ 2210990 h 2793617"/>
                <a:gd name="connsiteX3" fmla="*/ 0 w 5168839"/>
                <a:gd name="connsiteY3" fmla="*/ 2793617 h 2793617"/>
                <a:gd name="connsiteX4" fmla="*/ 0 w 5168839"/>
                <a:gd name="connsiteY4" fmla="*/ 0 h 279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839" h="2793617">
                  <a:moveTo>
                    <a:pt x="0" y="0"/>
                  </a:moveTo>
                  <a:lnTo>
                    <a:pt x="5168839" y="0"/>
                  </a:lnTo>
                  <a:lnTo>
                    <a:pt x="4780421" y="2210990"/>
                  </a:lnTo>
                  <a:lnTo>
                    <a:pt x="0" y="2793617"/>
                  </a:lnTo>
                  <a:lnTo>
                    <a:pt x="0" y="0"/>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C90519-2ADE-45B5-D8C4-3CF81B716B75}"/>
                </a:ext>
              </a:extLst>
            </p:cNvPr>
            <p:cNvSpPr txBox="1"/>
            <p:nvPr/>
          </p:nvSpPr>
          <p:spPr>
            <a:xfrm>
              <a:off x="360218" y="398964"/>
              <a:ext cx="3823855" cy="2308324"/>
            </a:xfrm>
            <a:prstGeom prst="rect">
              <a:avLst/>
            </a:prstGeom>
            <a:noFill/>
          </p:spPr>
          <p:txBody>
            <a:bodyPr wrap="square">
              <a:spAutoFit/>
            </a:bodyPr>
            <a:lstStyle/>
            <a:p>
              <a:r>
                <a:rPr lang="fr-FR" sz="2400" b="1" dirty="0">
                  <a:solidFill>
                    <a:schemeClr val="tx1">
                      <a:lumMod val="50000"/>
                      <a:lumOff val="50000"/>
                    </a:schemeClr>
                  </a:solidFill>
                </a:rPr>
                <a:t>Prise en charge des femmes survivantes de violence : Programme de formation </a:t>
              </a:r>
              <a:br>
                <a:rPr lang="fr-FR" sz="2400" b="1" dirty="0">
                  <a:solidFill>
                    <a:schemeClr val="tx1">
                      <a:lumMod val="50000"/>
                      <a:lumOff val="50000"/>
                    </a:schemeClr>
                  </a:solidFill>
                </a:rPr>
              </a:br>
              <a:r>
                <a:rPr lang="fr-FR" sz="2400" b="1" dirty="0">
                  <a:solidFill>
                    <a:schemeClr val="tx1">
                      <a:lumMod val="50000"/>
                      <a:lumOff val="50000"/>
                    </a:schemeClr>
                  </a:solidFill>
                </a:rPr>
                <a:t>de l’OMS à l’intention </a:t>
              </a:r>
              <a:br>
                <a:rPr lang="fr-FR" sz="2400" b="1" dirty="0">
                  <a:solidFill>
                    <a:schemeClr val="tx1">
                      <a:lumMod val="50000"/>
                      <a:lumOff val="50000"/>
                    </a:schemeClr>
                  </a:solidFill>
                </a:rPr>
              </a:br>
              <a:r>
                <a:rPr lang="fr-FR" sz="2400" b="1" dirty="0">
                  <a:solidFill>
                    <a:schemeClr val="tx1">
                      <a:lumMod val="50000"/>
                      <a:lumOff val="50000"/>
                    </a:schemeClr>
                  </a:solidFill>
                </a:rPr>
                <a:t>des prestataires de soins </a:t>
              </a:r>
              <a:br>
                <a:rPr lang="fr-FR" sz="2400" b="1" dirty="0">
                  <a:solidFill>
                    <a:schemeClr val="tx1">
                      <a:lumMod val="50000"/>
                      <a:lumOff val="50000"/>
                    </a:schemeClr>
                  </a:solidFill>
                </a:rPr>
              </a:br>
              <a:r>
                <a:rPr lang="fr-FR" sz="2400" b="1" dirty="0">
                  <a:solidFill>
                    <a:schemeClr val="tx1">
                      <a:lumMod val="50000"/>
                      <a:lumOff val="50000"/>
                    </a:schemeClr>
                  </a:solidFill>
                </a:rPr>
                <a:t>de santé</a:t>
              </a:r>
            </a:p>
          </p:txBody>
        </p:sp>
      </p:grpSp>
      <p:pic>
        <p:nvPicPr>
          <p:cNvPr id="4" name="Picture 2" descr="WHO-FR-C-H_th">
            <a:extLst>
              <a:ext uri="{FF2B5EF4-FFF2-40B4-BE49-F238E27FC236}">
                <a16:creationId xmlns:a16="http://schemas.microsoft.com/office/drawing/2014/main" id="{025604F7-A170-1070-3554-251704BC3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528" y="6082391"/>
            <a:ext cx="2127183" cy="60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48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94D3EC-7398-0645-B1BC-58DD4A3C542C}"/>
              </a:ext>
            </a:extLst>
          </p:cNvPr>
          <p:cNvSpPr>
            <a:spLocks noGrp="1"/>
          </p:cNvSpPr>
          <p:nvPr>
            <p:ph type="title"/>
          </p:nvPr>
        </p:nvSpPr>
        <p:spPr>
          <a:xfrm>
            <a:off x="628649" y="136524"/>
            <a:ext cx="7886700" cy="1325563"/>
          </a:xfrm>
        </p:spPr>
        <p:txBody>
          <a:bodyPr rtlCol="0">
            <a:normAutofit/>
          </a:bodyPr>
          <a:lstStyle/>
          <a:p>
            <a:pPr rtl="0"/>
            <a:r>
              <a:rPr lang="fr" dirty="0"/>
              <a:t>Se renseigner sur la violence</a:t>
            </a:r>
          </a:p>
        </p:txBody>
      </p:sp>
      <p:sp>
        <p:nvSpPr>
          <p:cNvPr id="8" name="Content Placeholder 7">
            <a:extLst>
              <a:ext uri="{FF2B5EF4-FFF2-40B4-BE49-F238E27FC236}">
                <a16:creationId xmlns:a16="http://schemas.microsoft.com/office/drawing/2014/main" id="{2EF0BEA8-1ACC-1A4B-96AC-D7B958945407}"/>
              </a:ext>
            </a:extLst>
          </p:cNvPr>
          <p:cNvSpPr>
            <a:spLocks noGrp="1"/>
          </p:cNvSpPr>
          <p:nvPr>
            <p:ph idx="1"/>
          </p:nvPr>
        </p:nvSpPr>
        <p:spPr>
          <a:xfrm>
            <a:off x="628650" y="1462087"/>
            <a:ext cx="7886699" cy="4228507"/>
          </a:xfrm>
        </p:spPr>
        <p:txBody>
          <a:bodyPr rtlCol="0">
            <a:normAutofit fontScale="92500" lnSpcReduction="10000"/>
          </a:bodyPr>
          <a:lstStyle/>
          <a:p>
            <a:pPr marL="0" indent="0" rtl="0">
              <a:spcBef>
                <a:spcPts val="400"/>
              </a:spcBef>
              <a:spcAft>
                <a:spcPts val="600"/>
              </a:spcAft>
              <a:buNone/>
            </a:pPr>
            <a:r>
              <a:rPr lang="fr" b="1" dirty="0"/>
              <a:t>Ensuite, poser des questions directes. </a:t>
            </a:r>
            <a:r>
              <a:rPr lang="fr" dirty="0"/>
              <a:t>Exemple :</a:t>
            </a:r>
          </a:p>
          <a:p>
            <a:pPr marL="528638" indent="-342900" rtl="0">
              <a:spcBef>
                <a:spcPts val="0"/>
              </a:spcBef>
              <a:spcAft>
                <a:spcPts val="600"/>
              </a:spcAft>
            </a:pPr>
            <a:r>
              <a:rPr lang="fr" sz="2600" dirty="0"/>
              <a:t>« Votre partenaire a-t-il déjà menacé de vous faire du mal à vous ou à vos enfants ? »</a:t>
            </a:r>
          </a:p>
          <a:p>
            <a:pPr marL="528638" indent="-342900" rtl="0">
              <a:spcBef>
                <a:spcPts val="0"/>
              </a:spcBef>
              <a:spcAft>
                <a:spcPts val="600"/>
              </a:spcAft>
            </a:pPr>
            <a:r>
              <a:rPr lang="fr" sz="2600" dirty="0"/>
              <a:t>« Avez-vous peur de votre partenaire ? » </a:t>
            </a:r>
          </a:p>
          <a:p>
            <a:pPr marL="528638" indent="-342900" rtl="0">
              <a:spcBef>
                <a:spcPts val="0"/>
              </a:spcBef>
              <a:spcAft>
                <a:spcPts val="600"/>
              </a:spcAft>
            </a:pPr>
            <a:r>
              <a:rPr lang="fr" sz="2600" dirty="0"/>
              <a:t>« Est-ce que votre partenaire vous brutalise ou vous insulte ? »</a:t>
            </a:r>
          </a:p>
          <a:p>
            <a:pPr marL="528638" indent="-342900" rtl="0">
              <a:spcBef>
                <a:spcPts val="0"/>
              </a:spcBef>
              <a:spcAft>
                <a:spcPts val="600"/>
              </a:spcAft>
            </a:pPr>
            <a:r>
              <a:rPr lang="fr" sz="2600" dirty="0"/>
              <a:t>« Votre partenaire essaie-t-il de vous contrôler, par exemple en ne vous permettant pas d’avoir de l’argent ou en ne vous laissant pas sortir de la maison ? » </a:t>
            </a:r>
          </a:p>
          <a:p>
            <a:pPr marL="528638" indent="-342900" rtl="0">
              <a:spcBef>
                <a:spcPts val="0"/>
              </a:spcBef>
              <a:spcAft>
                <a:spcPts val="600"/>
              </a:spcAft>
            </a:pPr>
            <a:r>
              <a:rPr lang="fr" sz="2600" dirty="0"/>
              <a:t>« Votre partenaire vous a-t-il forcée à avoir des relations sexuelles ? »</a:t>
            </a:r>
          </a:p>
          <a:p>
            <a:pPr marL="528638" indent="-342900" rtl="0">
              <a:spcBef>
                <a:spcPts val="0"/>
              </a:spcBef>
              <a:spcAft>
                <a:spcPts val="600"/>
              </a:spcAft>
            </a:pPr>
            <a:r>
              <a:rPr lang="fr" sz="2600" dirty="0"/>
              <a:t>« Votre partenaire a-t-il menacé de vous tuer ? » </a:t>
            </a:r>
          </a:p>
        </p:txBody>
      </p:sp>
      <p:sp>
        <p:nvSpPr>
          <p:cNvPr id="3" name="Slide Number Placeholder 2"/>
          <p:cNvSpPr>
            <a:spLocks noGrp="1"/>
          </p:cNvSpPr>
          <p:nvPr>
            <p:ph type="sldNum" sz="quarter" idx="12"/>
          </p:nvPr>
        </p:nvSpPr>
        <p:spPr/>
        <p:txBody>
          <a:bodyPr rtlCol="0"/>
          <a:lstStyle/>
          <a:p>
            <a:pPr rtl="0"/>
            <a:fld id="{8D72BB41-3BEF-4C4A-9441-05BFB7371778}" type="slidenum">
              <a:rPr lang="en-GB" smtClean="0"/>
              <a:pPr rtl="0"/>
              <a:t>10</a:t>
            </a:fld>
            <a:endParaRPr lang="en-GB"/>
          </a:p>
        </p:txBody>
      </p:sp>
    </p:spTree>
    <p:extLst>
      <p:ext uri="{BB962C8B-B14F-4D97-AF65-F5344CB8AC3E}">
        <p14:creationId xmlns:p14="http://schemas.microsoft.com/office/powerpoint/2010/main" val="184431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5F2BC2-D6F2-FB48-B049-ADF4EE5F12D5}"/>
              </a:ext>
            </a:extLst>
          </p:cNvPr>
          <p:cNvSpPr>
            <a:spLocks noGrp="1"/>
          </p:cNvSpPr>
          <p:nvPr>
            <p:ph type="title"/>
          </p:nvPr>
        </p:nvSpPr>
        <p:spPr>
          <a:xfrm>
            <a:off x="128015" y="333929"/>
            <a:ext cx="8887968" cy="1325563"/>
          </a:xfrm>
        </p:spPr>
        <p:txBody>
          <a:bodyPr rtlCol="0" anchor="t">
            <a:normAutofit fontScale="90000"/>
          </a:bodyPr>
          <a:lstStyle/>
          <a:p>
            <a:pPr rtl="0"/>
            <a:r>
              <a:rPr lang="fr" sz="4000" dirty="0"/>
              <a:t>« Que faire si vous soupçonnez de la violence, mais que la patiente n’en parle pas ? » </a:t>
            </a:r>
            <a:br>
              <a:rPr lang="en-GB" dirty="0"/>
            </a:br>
            <a:endParaRPr lang="en-GB" dirty="0"/>
          </a:p>
        </p:txBody>
      </p:sp>
      <p:sp>
        <p:nvSpPr>
          <p:cNvPr id="8" name="Content Placeholder 7">
            <a:extLst>
              <a:ext uri="{FF2B5EF4-FFF2-40B4-BE49-F238E27FC236}">
                <a16:creationId xmlns:a16="http://schemas.microsoft.com/office/drawing/2014/main" id="{82AF00BD-EFD4-DC46-9F89-BE45B6F5709C}"/>
              </a:ext>
            </a:extLst>
          </p:cNvPr>
          <p:cNvSpPr>
            <a:spLocks noGrp="1"/>
          </p:cNvSpPr>
          <p:nvPr>
            <p:ph idx="1"/>
          </p:nvPr>
        </p:nvSpPr>
        <p:spPr>
          <a:xfrm>
            <a:off x="261833" y="1952100"/>
            <a:ext cx="4480855" cy="3704696"/>
          </a:xfrm>
        </p:spPr>
        <p:txBody>
          <a:bodyPr rtlCol="0">
            <a:normAutofit/>
          </a:bodyPr>
          <a:lstStyle/>
          <a:p>
            <a:pPr marL="342900" indent="-342900" rtl="0">
              <a:spcBef>
                <a:spcPts val="600"/>
              </a:spcBef>
              <a:spcAft>
                <a:spcPts val="600"/>
              </a:spcAft>
              <a:buFont typeface="Arial"/>
              <a:buChar char="•"/>
            </a:pPr>
            <a:r>
              <a:rPr lang="fr" dirty="0"/>
              <a:t>Ne lui mettez PAS la pression.</a:t>
            </a:r>
          </a:p>
          <a:p>
            <a:pPr marL="342900" indent="-342900" rtl="0">
              <a:spcBef>
                <a:spcPts val="600"/>
              </a:spcBef>
              <a:spcAft>
                <a:spcPts val="600"/>
              </a:spcAft>
              <a:buFont typeface="Arial"/>
              <a:buChar char="•"/>
            </a:pPr>
            <a:r>
              <a:rPr lang="fr" dirty="0"/>
              <a:t>Indiquez-lui les services disponibles.</a:t>
            </a:r>
          </a:p>
          <a:p>
            <a:pPr marL="342900" indent="-342900" rtl="0">
              <a:spcBef>
                <a:spcPts val="600"/>
              </a:spcBef>
              <a:spcAft>
                <a:spcPts val="600"/>
              </a:spcAft>
              <a:buFont typeface="Arial"/>
              <a:buChar char="•"/>
            </a:pPr>
            <a:r>
              <a:rPr lang="fr" dirty="0"/>
              <a:t>Donnez-lui des informations.</a:t>
            </a:r>
          </a:p>
          <a:p>
            <a:pPr marL="342900" indent="-342900" rtl="0">
              <a:spcBef>
                <a:spcPts val="600"/>
              </a:spcBef>
              <a:spcAft>
                <a:spcPts val="600"/>
              </a:spcAft>
              <a:buFont typeface="Arial"/>
              <a:buChar char="•"/>
            </a:pPr>
            <a:r>
              <a:rPr lang="fr" dirty="0"/>
              <a:t>Proposez-lui une visite </a:t>
            </a:r>
            <a:br>
              <a:rPr lang="fr" dirty="0"/>
            </a:br>
            <a:r>
              <a:rPr lang="fr" dirty="0"/>
              <a:t>de suivi.</a:t>
            </a:r>
          </a:p>
        </p:txBody>
      </p:sp>
      <p:sp>
        <p:nvSpPr>
          <p:cNvPr id="3" name="Slide Number Placeholder 2"/>
          <p:cNvSpPr>
            <a:spLocks noGrp="1"/>
          </p:cNvSpPr>
          <p:nvPr>
            <p:ph type="sldNum" sz="quarter" idx="12"/>
          </p:nvPr>
        </p:nvSpPr>
        <p:spPr/>
        <p:txBody>
          <a:bodyPr rtlCol="0"/>
          <a:lstStyle/>
          <a:p>
            <a:pPr rtl="0"/>
            <a:fld id="{8D72BB41-3BEF-4C4A-9441-05BFB7371778}" type="slidenum">
              <a:rPr lang="en-GB" smtClean="0"/>
              <a:pPr rtl="0"/>
              <a:t>11</a:t>
            </a:fld>
            <a:endParaRPr lang="en-GB"/>
          </a:p>
        </p:txBody>
      </p:sp>
      <p:pic>
        <p:nvPicPr>
          <p:cNvPr id="9" name="Online Media 4" title="RACGP   Film 02 V4">
            <a:hlinkClick r:id="" action="ppaction://media"/>
            <a:extLst>
              <a:ext uri="{FF2B5EF4-FFF2-40B4-BE49-F238E27FC236}">
                <a16:creationId xmlns:a16="http://schemas.microsoft.com/office/drawing/2014/main" id="{7A4B883F-E006-F642-A054-B4289539E155}"/>
              </a:ext>
            </a:extLst>
          </p:cNvPr>
          <p:cNvPicPr>
            <a:picLocks noRot="1" noChangeAspect="1"/>
          </p:cNvPicPr>
          <p:nvPr>
            <a:videoFile r:link="rId1"/>
          </p:nvPr>
        </p:nvPicPr>
        <p:blipFill>
          <a:blip r:embed="rId4"/>
          <a:stretch>
            <a:fillRect/>
          </a:stretch>
        </p:blipFill>
        <p:spPr>
          <a:xfrm>
            <a:off x="4658255" y="2946274"/>
            <a:ext cx="3857094" cy="2169615"/>
          </a:xfrm>
          <a:prstGeom prst="rect">
            <a:avLst/>
          </a:prstGeom>
        </p:spPr>
      </p:pic>
      <p:sp>
        <p:nvSpPr>
          <p:cNvPr id="10" name="TextBox 9">
            <a:extLst>
              <a:ext uri="{FF2B5EF4-FFF2-40B4-BE49-F238E27FC236}">
                <a16:creationId xmlns:a16="http://schemas.microsoft.com/office/drawing/2014/main" id="{37DF15A2-B1A4-BA4D-AE69-3529183CFB1D}"/>
              </a:ext>
            </a:extLst>
          </p:cNvPr>
          <p:cNvSpPr txBox="1"/>
          <p:nvPr/>
        </p:nvSpPr>
        <p:spPr>
          <a:xfrm>
            <a:off x="4658255" y="5201676"/>
            <a:ext cx="3857094" cy="369332"/>
          </a:xfrm>
          <a:prstGeom prst="rect">
            <a:avLst/>
          </a:prstGeom>
          <a:noFill/>
        </p:spPr>
        <p:txBody>
          <a:bodyPr wrap="square" rtlCol="0">
            <a:spAutoFit/>
          </a:bodyPr>
          <a:lstStyle/>
          <a:p>
            <a:pPr algn="ctr" rtl="0"/>
            <a:r>
              <a:rPr lang="fr">
                <a:hlinkClick r:id="rId5"/>
              </a:rPr>
              <a:t>https://youtu.be/Hu06nVCzih0?t=543</a:t>
            </a:r>
            <a:r>
              <a:rPr lang="fr"/>
              <a:t> </a:t>
            </a:r>
          </a:p>
        </p:txBody>
      </p:sp>
      <p:sp>
        <p:nvSpPr>
          <p:cNvPr id="4" name="Oval 3">
            <a:extLst>
              <a:ext uri="{FF2B5EF4-FFF2-40B4-BE49-F238E27FC236}">
                <a16:creationId xmlns:a16="http://schemas.microsoft.com/office/drawing/2014/main" id="{C5C9AA28-2178-184D-AB06-5E2D7ABFBA20}"/>
              </a:ext>
            </a:extLst>
          </p:cNvPr>
          <p:cNvSpPr/>
          <p:nvPr/>
        </p:nvSpPr>
        <p:spPr>
          <a:xfrm rot="509970">
            <a:off x="6478293" y="1742546"/>
            <a:ext cx="2553419" cy="128663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400" dirty="0"/>
              <a:t>Vidéo en option (en anglais) montrant comment poser des questions sur la violence </a:t>
            </a:r>
          </a:p>
        </p:txBody>
      </p:sp>
    </p:spTree>
    <p:extLst>
      <p:ext uri="{BB962C8B-B14F-4D97-AF65-F5344CB8AC3E}">
        <p14:creationId xmlns:p14="http://schemas.microsoft.com/office/powerpoint/2010/main" val="1018917848"/>
      </p:ext>
    </p:extLst>
  </p:cSld>
  <p:clrMapOvr>
    <a:masterClrMapping/>
  </p:clrMapOvr>
  <p:timing>
    <p:tnLst>
      <p:par>
        <p:cTn id="1" dur="indefinite" restart="never" nodeType="tmRoot">
          <p:childTnLst>
            <p:video>
              <p:cMediaNode vol="80000">
                <p:cTn id="2" fill="hold" display="0">
                  <p:stCondLst>
                    <p:cond delay="indefinite"/>
                  </p:stCondLst>
                </p:cTn>
                <p:tgtEl>
                  <p:spTgt spid="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D7A821-77E5-A04B-8B6A-C72A35C3A0BA}"/>
              </a:ext>
            </a:extLst>
          </p:cNvPr>
          <p:cNvSpPr>
            <a:spLocks noGrp="1"/>
          </p:cNvSpPr>
          <p:nvPr>
            <p:ph type="title"/>
          </p:nvPr>
        </p:nvSpPr>
        <p:spPr>
          <a:xfrm>
            <a:off x="628650" y="681037"/>
            <a:ext cx="7886700" cy="1325563"/>
          </a:xfrm>
        </p:spPr>
        <p:txBody>
          <a:bodyPr rtlCol="0">
            <a:noAutofit/>
          </a:bodyPr>
          <a:lstStyle/>
          <a:p>
            <a:pPr rtl="0"/>
            <a:r>
              <a:rPr lang="fr" sz="3600" dirty="0"/>
              <a:t>Exercice 5.1 A : Jeu de rôle sur l’identification de la violence exercée par un partenaire intime </a:t>
            </a:r>
            <a:br>
              <a:rPr lang="en-GB" sz="3600" dirty="0"/>
            </a:br>
            <a:endParaRPr lang="en-GB" sz="3600" dirty="0"/>
          </a:p>
        </p:txBody>
      </p:sp>
      <p:sp>
        <p:nvSpPr>
          <p:cNvPr id="8" name="Content Placeholder 7">
            <a:extLst>
              <a:ext uri="{FF2B5EF4-FFF2-40B4-BE49-F238E27FC236}">
                <a16:creationId xmlns:a16="http://schemas.microsoft.com/office/drawing/2014/main" id="{8CBD19E1-3721-0F46-B036-C62827DFA797}"/>
              </a:ext>
            </a:extLst>
          </p:cNvPr>
          <p:cNvSpPr>
            <a:spLocks noGrp="1"/>
          </p:cNvSpPr>
          <p:nvPr>
            <p:ph idx="1"/>
          </p:nvPr>
        </p:nvSpPr>
        <p:spPr>
          <a:xfrm>
            <a:off x="628650" y="2692399"/>
            <a:ext cx="7886700" cy="3484563"/>
          </a:xfrm>
        </p:spPr>
        <p:txBody>
          <a:bodyPr rtlCol="0">
            <a:normAutofit/>
          </a:bodyPr>
          <a:lstStyle/>
          <a:p>
            <a:pPr marL="0" indent="0" rtl="0">
              <a:buNone/>
            </a:pPr>
            <a:r>
              <a:rPr lang="fr" b="1" dirty="0"/>
              <a:t>Objectif d’apprentissage de l’exercice</a:t>
            </a:r>
          </a:p>
          <a:p>
            <a:pPr marL="0" indent="0" rtl="0">
              <a:buNone/>
            </a:pPr>
            <a:r>
              <a:rPr lang="fr" dirty="0"/>
              <a:t>S’exercer aux techniques appropriées pour aborder le thème de la violence exercée par un partenaire intime et poser des questions à ce sujet.</a:t>
            </a:r>
          </a:p>
        </p:txBody>
      </p:sp>
      <p:sp>
        <p:nvSpPr>
          <p:cNvPr id="3" name="Slide Number Placeholder 2">
            <a:extLst>
              <a:ext uri="{FF2B5EF4-FFF2-40B4-BE49-F238E27FC236}">
                <a16:creationId xmlns:a16="http://schemas.microsoft.com/office/drawing/2014/main" id="{0708B5A6-4DD4-44A0-A9D4-6BFCB1F928D6}"/>
              </a:ext>
            </a:extLst>
          </p:cNvPr>
          <p:cNvSpPr>
            <a:spLocks noGrp="1"/>
          </p:cNvSpPr>
          <p:nvPr>
            <p:ph type="sldNum" sz="quarter" idx="12"/>
          </p:nvPr>
        </p:nvSpPr>
        <p:spPr/>
        <p:txBody>
          <a:bodyPr rtlCol="0"/>
          <a:lstStyle/>
          <a:p>
            <a:pPr rtl="0"/>
            <a:fld id="{8D72BB41-3BEF-4C4A-9441-05BFB7371778}" type="slidenum">
              <a:rPr lang="en-GB" smtClean="0"/>
              <a:pPr rtl="0"/>
              <a:t>12</a:t>
            </a:fld>
            <a:endParaRPr lang="en-GB"/>
          </a:p>
        </p:txBody>
      </p:sp>
    </p:spTree>
    <p:extLst>
      <p:ext uri="{BB962C8B-B14F-4D97-AF65-F5344CB8AC3E}">
        <p14:creationId xmlns:p14="http://schemas.microsoft.com/office/powerpoint/2010/main" val="257356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0F6944-09AC-4C49-BCBF-28F59591400B}"/>
              </a:ext>
            </a:extLst>
          </p:cNvPr>
          <p:cNvSpPr>
            <a:spLocks noGrp="1"/>
          </p:cNvSpPr>
          <p:nvPr>
            <p:ph type="title"/>
          </p:nvPr>
        </p:nvSpPr>
        <p:spPr>
          <a:xfrm>
            <a:off x="628650" y="500062"/>
            <a:ext cx="7886700" cy="1325563"/>
          </a:xfrm>
        </p:spPr>
        <p:txBody>
          <a:bodyPr rtlCol="0">
            <a:noAutofit/>
          </a:bodyPr>
          <a:lstStyle/>
          <a:p>
            <a:pPr rtl="0"/>
            <a:r>
              <a:rPr lang="fr" sz="3600" dirty="0"/>
              <a:t>Exercice 5.1 A : Jeu de rôle sur l’identification de la violence exercée par un partenaire intime </a:t>
            </a:r>
            <a:br>
              <a:rPr lang="en-GB" sz="3600" dirty="0"/>
            </a:br>
            <a:endParaRPr lang="en-GB" sz="3600" dirty="0"/>
          </a:p>
        </p:txBody>
      </p:sp>
      <p:sp>
        <p:nvSpPr>
          <p:cNvPr id="8" name="Content Placeholder 7">
            <a:extLst>
              <a:ext uri="{FF2B5EF4-FFF2-40B4-BE49-F238E27FC236}">
                <a16:creationId xmlns:a16="http://schemas.microsoft.com/office/drawing/2014/main" id="{0032CD47-FADF-1B48-A80F-DBBCAC84FC68}"/>
              </a:ext>
            </a:extLst>
          </p:cNvPr>
          <p:cNvSpPr>
            <a:spLocks noGrp="1"/>
          </p:cNvSpPr>
          <p:nvPr>
            <p:ph idx="1"/>
          </p:nvPr>
        </p:nvSpPr>
        <p:spPr>
          <a:xfrm>
            <a:off x="628650" y="1825625"/>
            <a:ext cx="7886699" cy="3965575"/>
          </a:xfrm>
        </p:spPr>
        <p:txBody>
          <a:bodyPr rtlCol="0">
            <a:normAutofit/>
          </a:bodyPr>
          <a:lstStyle/>
          <a:p>
            <a:pPr marL="0" indent="0" rtl="0">
              <a:spcBef>
                <a:spcPts val="400"/>
              </a:spcBef>
              <a:buNone/>
            </a:pPr>
            <a:r>
              <a:rPr lang="fr" sz="2400" dirty="0"/>
              <a:t>Constituer des groupes de trois, une personne jouant le rôle de la patiente, une autre celui du/de la prestataire de santé et la troisième personne participant en qualité d’observateur.   </a:t>
            </a:r>
          </a:p>
          <a:p>
            <a:pPr rtl="0">
              <a:spcBef>
                <a:spcPts val="400"/>
              </a:spcBef>
            </a:pPr>
            <a:r>
              <a:rPr lang="fr" sz="2400" dirty="0"/>
              <a:t>« Patients » : veuillez suivre le scénario présenté dans les documents distribués.</a:t>
            </a:r>
          </a:p>
          <a:p>
            <a:pPr rtl="0">
              <a:spcBef>
                <a:spcPts val="400"/>
              </a:spcBef>
            </a:pPr>
            <a:r>
              <a:rPr lang="fr" sz="2400" dirty="0"/>
              <a:t>« Prestataires de soins de santé » : posez des questions adaptées au scénario.</a:t>
            </a:r>
          </a:p>
          <a:p>
            <a:pPr rtl="0">
              <a:spcBef>
                <a:spcPts val="400"/>
              </a:spcBef>
            </a:pPr>
            <a:r>
              <a:rPr lang="fr" sz="2400" dirty="0"/>
              <a:t>Observateurs : présentez un retour d’expérience à votre groupe après le jeu de rôle.</a:t>
            </a:r>
          </a:p>
          <a:p>
            <a:pPr marL="0" indent="0" rtl="0">
              <a:spcBef>
                <a:spcPts val="400"/>
              </a:spcBef>
              <a:buNone/>
            </a:pPr>
            <a:r>
              <a:rPr lang="fr" sz="2400" dirty="0"/>
              <a:t>Durée : 10 minutes de jeu de rôle, cinq minutes de retour d’expérience et de discussions, puis changement de</a:t>
            </a:r>
            <a:r>
              <a:rPr lang="fr" sz="2400" dirty="0">
                <a:solidFill>
                  <a:srgbClr val="FF0000"/>
                </a:solidFill>
              </a:rPr>
              <a:t> </a:t>
            </a:r>
            <a:r>
              <a:rPr lang="fr" sz="2400" dirty="0"/>
              <a:t>rôles.</a:t>
            </a:r>
          </a:p>
        </p:txBody>
      </p:sp>
      <p:sp>
        <p:nvSpPr>
          <p:cNvPr id="3" name="Slide Number Placeholder 2">
            <a:extLst>
              <a:ext uri="{FF2B5EF4-FFF2-40B4-BE49-F238E27FC236}">
                <a16:creationId xmlns:a16="http://schemas.microsoft.com/office/drawing/2014/main" id="{0708B5A6-4DD4-44A0-A9D4-6BFCB1F928D6}"/>
              </a:ext>
            </a:extLst>
          </p:cNvPr>
          <p:cNvSpPr>
            <a:spLocks noGrp="1"/>
          </p:cNvSpPr>
          <p:nvPr>
            <p:ph type="sldNum" sz="quarter" idx="12"/>
          </p:nvPr>
        </p:nvSpPr>
        <p:spPr/>
        <p:txBody>
          <a:bodyPr rtlCol="0"/>
          <a:lstStyle/>
          <a:p>
            <a:pPr rtl="0"/>
            <a:fld id="{8D72BB41-3BEF-4C4A-9441-05BFB7371778}" type="slidenum">
              <a:rPr lang="en-GB" smtClean="0"/>
              <a:pPr rtl="0"/>
              <a:t>13</a:t>
            </a:fld>
            <a:endParaRPr lang="en-GB"/>
          </a:p>
        </p:txBody>
      </p:sp>
    </p:spTree>
    <p:extLst>
      <p:ext uri="{BB962C8B-B14F-4D97-AF65-F5344CB8AC3E}">
        <p14:creationId xmlns:p14="http://schemas.microsoft.com/office/powerpoint/2010/main" val="4403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0D5E23-58BC-5D4F-9ABF-9DA5F12DE92F}"/>
              </a:ext>
            </a:extLst>
          </p:cNvPr>
          <p:cNvSpPr>
            <a:spLocks noGrp="1"/>
          </p:cNvSpPr>
          <p:nvPr>
            <p:ph type="title"/>
          </p:nvPr>
        </p:nvSpPr>
        <p:spPr>
          <a:xfrm>
            <a:off x="512064" y="365126"/>
            <a:ext cx="8003286" cy="1325563"/>
          </a:xfrm>
        </p:spPr>
        <p:txBody>
          <a:bodyPr rtlCol="0">
            <a:noAutofit/>
          </a:bodyPr>
          <a:lstStyle/>
          <a:p>
            <a:pPr rtl="0"/>
            <a:r>
              <a:rPr lang="fr" sz="3600" dirty="0"/>
              <a:t>Exercice 5.1 B : Examen de cas concernant l’identification de la violence exercée par un partenaire intime</a:t>
            </a:r>
          </a:p>
        </p:txBody>
      </p:sp>
      <p:sp>
        <p:nvSpPr>
          <p:cNvPr id="8" name="Content Placeholder 7">
            <a:extLst>
              <a:ext uri="{FF2B5EF4-FFF2-40B4-BE49-F238E27FC236}">
                <a16:creationId xmlns:a16="http://schemas.microsoft.com/office/drawing/2014/main" id="{D8584EE4-5869-E94F-A42B-FA6193839368}"/>
              </a:ext>
            </a:extLst>
          </p:cNvPr>
          <p:cNvSpPr>
            <a:spLocks noGrp="1"/>
          </p:cNvSpPr>
          <p:nvPr>
            <p:ph idx="1"/>
          </p:nvPr>
        </p:nvSpPr>
        <p:spPr>
          <a:xfrm>
            <a:off x="628650" y="2576984"/>
            <a:ext cx="7710678" cy="2616173"/>
          </a:xfrm>
        </p:spPr>
        <p:txBody>
          <a:bodyPr rtlCol="0"/>
          <a:lstStyle/>
          <a:p>
            <a:pPr marL="0" indent="0" rtl="0">
              <a:buNone/>
            </a:pPr>
            <a:r>
              <a:rPr lang="fr" sz="2400" b="1" dirty="0"/>
              <a:t>Objectifs d’apprentissage de l’exercice</a:t>
            </a:r>
          </a:p>
          <a:p>
            <a:pPr lvl="0" rtl="0"/>
            <a:r>
              <a:rPr lang="fr" sz="2400" dirty="0"/>
              <a:t>Reconnaître les signes et symptômes évoquant la violence.</a:t>
            </a:r>
          </a:p>
          <a:p>
            <a:pPr lvl="0" rtl="0"/>
            <a:r>
              <a:rPr lang="fr" sz="2400" dirty="0"/>
              <a:t>Appliquer des techniques appropriées pour aborder le thème de la violence exercée par un partenaire intime et poser des questions à ce sujet. </a:t>
            </a:r>
          </a:p>
          <a:p>
            <a:pPr marL="0" indent="0" algn="ctr" rtl="0">
              <a:buNone/>
            </a:pPr>
            <a:endParaRPr lang="en-GB" sz="3600" dirty="0"/>
          </a:p>
        </p:txBody>
      </p:sp>
      <p:sp>
        <p:nvSpPr>
          <p:cNvPr id="3" name="Slide Number Placeholder 2">
            <a:extLst>
              <a:ext uri="{FF2B5EF4-FFF2-40B4-BE49-F238E27FC236}">
                <a16:creationId xmlns:a16="http://schemas.microsoft.com/office/drawing/2014/main" id="{0708B5A6-4DD4-44A0-A9D4-6BFCB1F928D6}"/>
              </a:ext>
            </a:extLst>
          </p:cNvPr>
          <p:cNvSpPr>
            <a:spLocks noGrp="1"/>
          </p:cNvSpPr>
          <p:nvPr>
            <p:ph type="sldNum" sz="quarter" idx="12"/>
          </p:nvPr>
        </p:nvSpPr>
        <p:spPr/>
        <p:txBody>
          <a:bodyPr rtlCol="0"/>
          <a:lstStyle/>
          <a:p>
            <a:pPr rtl="0"/>
            <a:fld id="{8D72BB41-3BEF-4C4A-9441-05BFB7371778}" type="slidenum">
              <a:rPr lang="en-GB" smtClean="0"/>
              <a:pPr rtl="0"/>
              <a:t>14</a:t>
            </a:fld>
            <a:endParaRPr lang="en-GB"/>
          </a:p>
        </p:txBody>
      </p:sp>
    </p:spTree>
    <p:extLst>
      <p:ext uri="{BB962C8B-B14F-4D97-AF65-F5344CB8AC3E}">
        <p14:creationId xmlns:p14="http://schemas.microsoft.com/office/powerpoint/2010/main" val="15692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D95E-D31D-4321-9808-3C64D4F1CAE7}"/>
              </a:ext>
            </a:extLst>
          </p:cNvPr>
          <p:cNvSpPr>
            <a:spLocks noGrp="1"/>
          </p:cNvSpPr>
          <p:nvPr>
            <p:ph type="title"/>
          </p:nvPr>
        </p:nvSpPr>
        <p:spPr>
          <a:xfrm>
            <a:off x="487680" y="320674"/>
            <a:ext cx="8388096" cy="1325563"/>
          </a:xfrm>
        </p:spPr>
        <p:txBody>
          <a:bodyPr rtlCol="0">
            <a:noAutofit/>
          </a:bodyPr>
          <a:lstStyle/>
          <a:p>
            <a:pPr rtl="0"/>
            <a:r>
              <a:rPr lang="fr" sz="3600" b="1" dirty="0">
                <a:solidFill>
                  <a:schemeClr val="accent2"/>
                </a:solidFill>
              </a:rPr>
              <a:t>Exercice 5.1 B : </a:t>
            </a:r>
            <a:r>
              <a:rPr lang="fr" sz="3600" dirty="0"/>
              <a:t>Examen de cas concernant l’identification de la violence exercée par un partenaire intime</a:t>
            </a:r>
            <a:endParaRPr lang="fr" sz="3600" b="1" dirty="0">
              <a:solidFill>
                <a:schemeClr val="accent2"/>
              </a:solidFill>
            </a:endParaRPr>
          </a:p>
        </p:txBody>
      </p:sp>
      <p:sp>
        <p:nvSpPr>
          <p:cNvPr id="3" name="Content Placeholder 2">
            <a:extLst>
              <a:ext uri="{FF2B5EF4-FFF2-40B4-BE49-F238E27FC236}">
                <a16:creationId xmlns:a16="http://schemas.microsoft.com/office/drawing/2014/main" id="{D81EF7F8-FDAA-41CD-BBAF-5F1C05054448}"/>
              </a:ext>
            </a:extLst>
          </p:cNvPr>
          <p:cNvSpPr>
            <a:spLocks noGrp="1"/>
          </p:cNvSpPr>
          <p:nvPr>
            <p:ph idx="1"/>
          </p:nvPr>
        </p:nvSpPr>
        <p:spPr>
          <a:xfrm>
            <a:off x="592074" y="2305136"/>
            <a:ext cx="7747254" cy="3522005"/>
          </a:xfrm>
        </p:spPr>
        <p:txBody>
          <a:bodyPr rtlCol="0">
            <a:noAutofit/>
          </a:bodyPr>
          <a:lstStyle/>
          <a:p>
            <a:pPr algn="just" rtl="0"/>
            <a:r>
              <a:rPr lang="fr" sz="2400" dirty="0"/>
              <a:t>Lire les trois cas présentés dans les documents distribués.</a:t>
            </a:r>
          </a:p>
          <a:p>
            <a:pPr algn="just" rtl="0"/>
            <a:r>
              <a:rPr lang="fr" sz="2400" dirty="0"/>
              <a:t>Répondre aux questions suivantes en groupes de quatre ou cinq :</a:t>
            </a:r>
          </a:p>
          <a:p>
            <a:pPr lvl="1" algn="just" rtl="0"/>
            <a:r>
              <a:rPr lang="fr" dirty="0"/>
              <a:t>Pensez-vous que cette personne a pu subir des violences ?</a:t>
            </a:r>
          </a:p>
          <a:p>
            <a:pPr lvl="1" algn="just" rtl="0"/>
            <a:r>
              <a:rPr lang="fr" dirty="0"/>
              <a:t>Qu’est-ce qui vous le fait penser ?</a:t>
            </a:r>
          </a:p>
          <a:p>
            <a:pPr lvl="1" algn="just" rtl="0"/>
            <a:r>
              <a:rPr lang="fr" dirty="0"/>
              <a:t>Comment aborderiez-vous le sujet ?</a:t>
            </a:r>
          </a:p>
          <a:p>
            <a:pPr lvl="1" algn="just" rtl="0"/>
            <a:r>
              <a:rPr lang="fr" dirty="0"/>
              <a:t>Quelles questions poseriez-vous ? (les écrire)</a:t>
            </a:r>
          </a:p>
          <a:p>
            <a:pPr marL="457200" lvl="1" indent="0" algn="ctr" rtl="0">
              <a:spcBef>
                <a:spcPts val="1100"/>
              </a:spcBef>
              <a:buNone/>
            </a:pPr>
            <a:r>
              <a:rPr lang="fr" sz="1800" dirty="0"/>
              <a:t>– À suivre –</a:t>
            </a:r>
          </a:p>
        </p:txBody>
      </p:sp>
      <p:sp>
        <p:nvSpPr>
          <p:cNvPr id="5" name="Slide Number Placeholder 4">
            <a:extLst>
              <a:ext uri="{FF2B5EF4-FFF2-40B4-BE49-F238E27FC236}">
                <a16:creationId xmlns:a16="http://schemas.microsoft.com/office/drawing/2014/main" id="{F45357D6-7637-4F70-B54A-5FEF3C581944}"/>
              </a:ext>
            </a:extLst>
          </p:cNvPr>
          <p:cNvSpPr>
            <a:spLocks noGrp="1"/>
          </p:cNvSpPr>
          <p:nvPr>
            <p:ph type="sldNum" sz="quarter" idx="12"/>
          </p:nvPr>
        </p:nvSpPr>
        <p:spPr/>
        <p:txBody>
          <a:bodyPr rtlCol="0"/>
          <a:lstStyle/>
          <a:p>
            <a:pPr rtl="0"/>
            <a:fld id="{8D72BB41-3BEF-4C4A-9441-05BFB7371778}" type="slidenum">
              <a:rPr lang="en-GB" smtClean="0"/>
              <a:pPr rtl="0"/>
              <a:t>15</a:t>
            </a:fld>
            <a:endParaRPr lang="en-GB"/>
          </a:p>
        </p:txBody>
      </p:sp>
    </p:spTree>
    <p:extLst>
      <p:ext uri="{BB962C8B-B14F-4D97-AF65-F5344CB8AC3E}">
        <p14:creationId xmlns:p14="http://schemas.microsoft.com/office/powerpoint/2010/main" val="273833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1FF3-22AB-46A3-AC17-3785F4D1F66E}"/>
              </a:ext>
            </a:extLst>
          </p:cNvPr>
          <p:cNvSpPr>
            <a:spLocks noGrp="1"/>
          </p:cNvSpPr>
          <p:nvPr>
            <p:ph type="title"/>
          </p:nvPr>
        </p:nvSpPr>
        <p:spPr>
          <a:xfrm>
            <a:off x="580309" y="653735"/>
            <a:ext cx="7935040" cy="1036954"/>
          </a:xfrm>
        </p:spPr>
        <p:txBody>
          <a:bodyPr rtlCol="0">
            <a:noAutofit/>
          </a:bodyPr>
          <a:lstStyle/>
          <a:p>
            <a:pPr rtl="0"/>
            <a:r>
              <a:rPr lang="fr" sz="3600" b="1" dirty="0">
                <a:solidFill>
                  <a:schemeClr val="accent2"/>
                </a:solidFill>
              </a:rPr>
              <a:t>Exercice 5.1 B : examens de cas en vue de détecter la violence exercée par un partenaire intime</a:t>
            </a:r>
            <a:br>
              <a:rPr lang="fr" sz="3600" b="1" dirty="0">
                <a:solidFill>
                  <a:schemeClr val="accent2"/>
                </a:solidFill>
              </a:rPr>
            </a:br>
            <a:endParaRPr lang="fr" sz="3600" b="1" dirty="0">
              <a:solidFill>
                <a:schemeClr val="accent2"/>
              </a:solidFill>
            </a:endParaRPr>
          </a:p>
        </p:txBody>
      </p:sp>
      <p:sp>
        <p:nvSpPr>
          <p:cNvPr id="3" name="Content Placeholder 2">
            <a:extLst>
              <a:ext uri="{FF2B5EF4-FFF2-40B4-BE49-F238E27FC236}">
                <a16:creationId xmlns:a16="http://schemas.microsoft.com/office/drawing/2014/main" id="{84C97DA9-8163-4CA4-98A3-97C8EEA72BA9}"/>
              </a:ext>
            </a:extLst>
          </p:cNvPr>
          <p:cNvSpPr>
            <a:spLocks noGrp="1"/>
          </p:cNvSpPr>
          <p:nvPr>
            <p:ph idx="1"/>
          </p:nvPr>
        </p:nvSpPr>
        <p:spPr>
          <a:xfrm>
            <a:off x="426719" y="1888225"/>
            <a:ext cx="8266177" cy="4024895"/>
          </a:xfrm>
        </p:spPr>
        <p:txBody>
          <a:bodyPr rtlCol="0">
            <a:normAutofit lnSpcReduction="10000"/>
          </a:bodyPr>
          <a:lstStyle/>
          <a:p>
            <a:pPr marL="0" indent="0" algn="ctr">
              <a:spcBef>
                <a:spcPts val="0"/>
              </a:spcBef>
              <a:spcAft>
                <a:spcPts val="1200"/>
              </a:spcAft>
              <a:buNone/>
            </a:pPr>
            <a:r>
              <a:rPr lang="fr" sz="1800" dirty="0"/>
              <a:t>– Suite –</a:t>
            </a:r>
            <a:endParaRPr lang="en-US" sz="1800" dirty="0"/>
          </a:p>
          <a:p>
            <a:pPr rtl="0">
              <a:lnSpc>
                <a:spcPct val="100000"/>
              </a:lnSpc>
              <a:spcBef>
                <a:spcPts val="0"/>
              </a:spcBef>
              <a:spcAft>
                <a:spcPts val="600"/>
              </a:spcAft>
            </a:pPr>
            <a:r>
              <a:rPr lang="fr" dirty="0"/>
              <a:t>Dans chacun des cas présentés, les formateurs/trices jouent le rôle de la patiente.</a:t>
            </a:r>
          </a:p>
          <a:p>
            <a:pPr rtl="0">
              <a:lnSpc>
                <a:spcPct val="100000"/>
              </a:lnSpc>
              <a:spcBef>
                <a:spcPts val="0"/>
              </a:spcBef>
              <a:spcAft>
                <a:spcPts val="600"/>
              </a:spcAft>
            </a:pPr>
            <a:r>
              <a:rPr lang="fr" dirty="0"/>
              <a:t>Les participants jouent le rôle des prestataires de soins et posent les questions qui ont été notées par écrit.</a:t>
            </a:r>
          </a:p>
          <a:p>
            <a:pPr>
              <a:lnSpc>
                <a:spcPct val="100000"/>
              </a:lnSpc>
              <a:spcBef>
                <a:spcPts val="0"/>
              </a:spcBef>
              <a:spcAft>
                <a:spcPts val="600"/>
              </a:spcAft>
            </a:pPr>
            <a:r>
              <a:rPr lang="fr" dirty="0"/>
              <a:t>Nous discutons ensuite des meilleures questions et approches pour chaque cas.</a:t>
            </a:r>
            <a:br>
              <a:rPr lang="en-US" dirty="0"/>
            </a:br>
            <a:br>
              <a:rPr lang="en-US" sz="1000" dirty="0"/>
            </a:br>
            <a:r>
              <a:rPr lang="fr" sz="1800" dirty="0"/>
              <a:t>Durée : 10 minutes</a:t>
            </a:r>
          </a:p>
          <a:p>
            <a:pPr algn="just" rtl="0"/>
            <a:endParaRPr lang="en-US" dirty="0"/>
          </a:p>
          <a:p>
            <a:pPr algn="just" rtl="0"/>
            <a:endParaRPr lang="en-US" dirty="0"/>
          </a:p>
        </p:txBody>
      </p:sp>
      <p:sp>
        <p:nvSpPr>
          <p:cNvPr id="5" name="Slide Number Placeholder 4">
            <a:extLst>
              <a:ext uri="{FF2B5EF4-FFF2-40B4-BE49-F238E27FC236}">
                <a16:creationId xmlns:a16="http://schemas.microsoft.com/office/drawing/2014/main" id="{5DA951AB-66C2-424B-9178-9B1B173E8441}"/>
              </a:ext>
            </a:extLst>
          </p:cNvPr>
          <p:cNvSpPr>
            <a:spLocks noGrp="1"/>
          </p:cNvSpPr>
          <p:nvPr>
            <p:ph type="sldNum" sz="quarter" idx="12"/>
          </p:nvPr>
        </p:nvSpPr>
        <p:spPr/>
        <p:txBody>
          <a:bodyPr rtlCol="0"/>
          <a:lstStyle/>
          <a:p>
            <a:pPr rtl="0"/>
            <a:fld id="{8D72BB41-3BEF-4C4A-9441-05BFB7371778}" type="slidenum">
              <a:rPr lang="en-GB" smtClean="0"/>
              <a:pPr rtl="0"/>
              <a:t>16</a:t>
            </a:fld>
            <a:endParaRPr lang="en-GB"/>
          </a:p>
        </p:txBody>
      </p:sp>
    </p:spTree>
    <p:extLst>
      <p:ext uri="{BB962C8B-B14F-4D97-AF65-F5344CB8AC3E}">
        <p14:creationId xmlns:p14="http://schemas.microsoft.com/office/powerpoint/2010/main" val="192594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113" y="306021"/>
            <a:ext cx="7886700" cy="1325563"/>
          </a:xfrm>
        </p:spPr>
        <p:txBody>
          <a:bodyPr rtlCol="0">
            <a:noAutofit/>
          </a:bodyPr>
          <a:lstStyle/>
          <a:p>
            <a:pPr marL="266700" rtl="0">
              <a:spcBef>
                <a:spcPts val="0"/>
              </a:spcBef>
              <a:spcAft>
                <a:spcPts val="600"/>
              </a:spcAft>
            </a:pPr>
            <a:r>
              <a:rPr lang="fr" sz="4000" b="1" dirty="0">
                <a:solidFill>
                  <a:schemeClr val="accent2"/>
                </a:solidFill>
              </a:rPr>
              <a:t>Questions fréquemment posées par les prestataires de santé</a:t>
            </a:r>
            <a:endParaRPr lang="en-US" sz="1400" dirty="0">
              <a:solidFill>
                <a:schemeClr val="accent2"/>
              </a:solidFill>
            </a:endParaRPr>
          </a:p>
        </p:txBody>
      </p:sp>
      <p:sp>
        <p:nvSpPr>
          <p:cNvPr id="3" name="Subtitle 2"/>
          <p:cNvSpPr>
            <a:spLocks noGrp="1"/>
          </p:cNvSpPr>
          <p:nvPr>
            <p:ph idx="1"/>
          </p:nvPr>
        </p:nvSpPr>
        <p:spPr>
          <a:xfrm>
            <a:off x="628649" y="2187575"/>
            <a:ext cx="7886700" cy="3612785"/>
          </a:xfrm>
        </p:spPr>
        <p:txBody>
          <a:bodyPr lIns="90000" rtlCol="0">
            <a:noAutofit/>
          </a:bodyPr>
          <a:lstStyle/>
          <a:p>
            <a:pPr marL="723900" indent="-457200" algn="l" rtl="0">
              <a:spcBef>
                <a:spcPts val="200"/>
              </a:spcBef>
              <a:spcAft>
                <a:spcPts val="200"/>
              </a:spcAft>
              <a:buFont typeface="+mj-lt"/>
              <a:buAutoNum type="arabicPeriod"/>
            </a:pPr>
            <a:r>
              <a:rPr lang="fr" sz="2400" dirty="0">
                <a:solidFill>
                  <a:schemeClr val="tx1"/>
                </a:solidFill>
              </a:rPr>
              <a:t>« Pourquoi ne pas la conseiller ? » </a:t>
            </a:r>
          </a:p>
          <a:p>
            <a:pPr marL="723900" indent="-457200" algn="l" rtl="0">
              <a:spcBef>
                <a:spcPts val="200"/>
              </a:spcBef>
              <a:spcAft>
                <a:spcPts val="200"/>
              </a:spcAft>
              <a:buFont typeface="+mj-lt"/>
              <a:buAutoNum type="arabicPeriod"/>
            </a:pPr>
            <a:r>
              <a:rPr lang="fr" sz="2400" dirty="0">
                <a:solidFill>
                  <a:schemeClr val="tx1"/>
                </a:solidFill>
              </a:rPr>
              <a:t>« Pourquoi ne le quitte-t-elle pas ? » </a:t>
            </a:r>
          </a:p>
          <a:p>
            <a:pPr marL="723900" indent="-457200" algn="l" rtl="0">
              <a:spcBef>
                <a:spcPts val="200"/>
              </a:spcBef>
              <a:spcAft>
                <a:spcPts val="200"/>
              </a:spcAft>
              <a:buFont typeface="+mj-lt"/>
              <a:buAutoNum type="arabicPeriod"/>
            </a:pPr>
            <a:r>
              <a:rPr lang="fr" sz="2400" dirty="0">
                <a:solidFill>
                  <a:schemeClr val="tx1"/>
                </a:solidFill>
              </a:rPr>
              <a:t>« Comment s’est-elle mise dans cette situation ? » </a:t>
            </a:r>
          </a:p>
          <a:p>
            <a:pPr marL="723900" indent="-457200" algn="l" rtl="0">
              <a:spcBef>
                <a:spcPts val="200"/>
              </a:spcBef>
              <a:spcAft>
                <a:spcPts val="200"/>
              </a:spcAft>
              <a:buFont typeface="+mj-lt"/>
              <a:buAutoNum type="arabicPeriod"/>
            </a:pPr>
            <a:r>
              <a:rPr lang="fr" sz="2400" dirty="0">
                <a:solidFill>
                  <a:schemeClr val="tx1"/>
                </a:solidFill>
              </a:rPr>
              <a:t>« Que puis-je faire alors que j’ai si peu de ressources et de temps ? » </a:t>
            </a:r>
          </a:p>
          <a:p>
            <a:pPr marL="723900" indent="-457200" algn="l" rtl="0">
              <a:spcBef>
                <a:spcPts val="200"/>
              </a:spcBef>
              <a:spcAft>
                <a:spcPts val="200"/>
              </a:spcAft>
              <a:buFont typeface="+mj-lt"/>
              <a:buAutoNum type="arabicPeriod"/>
            </a:pPr>
            <a:r>
              <a:rPr lang="fr" sz="2400" dirty="0">
                <a:solidFill>
                  <a:schemeClr val="tx1"/>
                </a:solidFill>
              </a:rPr>
              <a:t>« Ce n’est pas ce qui nous a été enseigné. »</a:t>
            </a:r>
          </a:p>
          <a:p>
            <a:pPr marL="723900" indent="-457200" algn="l" rtl="0">
              <a:spcBef>
                <a:spcPts val="200"/>
              </a:spcBef>
              <a:spcAft>
                <a:spcPts val="200"/>
              </a:spcAft>
              <a:buFont typeface="+mj-lt"/>
              <a:buAutoNum type="arabicPeriod"/>
            </a:pPr>
            <a:r>
              <a:rPr lang="fr" sz="2400" dirty="0">
                <a:solidFill>
                  <a:schemeClr val="tx1"/>
                </a:solidFill>
              </a:rPr>
              <a:t>« Que faire si elle décide de ne pas faire de signalement à la police ? »  </a:t>
            </a:r>
          </a:p>
          <a:p>
            <a:pPr marL="266700" indent="-266700" algn="l" rtl="0">
              <a:spcBef>
                <a:spcPts val="0"/>
              </a:spcBef>
              <a:buFont typeface="Arial" panose="020B0604020202020204" pitchFamily="34" charset="0"/>
              <a:buChar char="•"/>
            </a:pPr>
            <a:endParaRPr lang="en-US" sz="2000" b="1" dirty="0">
              <a:solidFill>
                <a:schemeClr val="tx1"/>
              </a:solidFill>
            </a:endParaRPr>
          </a:p>
          <a:p>
            <a:pPr marL="457200" lvl="1" indent="0" algn="ctr" rtl="0">
              <a:buNone/>
            </a:pPr>
            <a:r>
              <a:rPr lang="fr" sz="1800" dirty="0">
                <a:solidFill>
                  <a:schemeClr val="tx1"/>
                </a:solidFill>
              </a:rPr>
              <a:t>– Suite –</a:t>
            </a:r>
          </a:p>
        </p:txBody>
      </p:sp>
      <p:sp>
        <p:nvSpPr>
          <p:cNvPr id="5" name="Slide Number Placeholder 4"/>
          <p:cNvSpPr>
            <a:spLocks noGrp="1"/>
          </p:cNvSpPr>
          <p:nvPr>
            <p:ph type="sldNum" sz="quarter" idx="12"/>
          </p:nvPr>
        </p:nvSpPr>
        <p:spPr/>
        <p:txBody>
          <a:bodyPr rtlCol="0"/>
          <a:lstStyle/>
          <a:p>
            <a:pPr rtl="0"/>
            <a:fld id="{8D72BB41-3BEF-4C4A-9441-05BFB7371778}" type="slidenum">
              <a:rPr lang="en-GB" smtClean="0"/>
              <a:pPr rtl="0"/>
              <a:t>17</a:t>
            </a:fld>
            <a:endParaRPr lang="en-GB"/>
          </a:p>
        </p:txBody>
      </p:sp>
      <p:sp>
        <p:nvSpPr>
          <p:cNvPr id="2" name="Oval 1">
            <a:extLst>
              <a:ext uri="{FF2B5EF4-FFF2-40B4-BE49-F238E27FC236}">
                <a16:creationId xmlns:a16="http://schemas.microsoft.com/office/drawing/2014/main" id="{F3D7A9E7-CE52-4C24-90EA-F07DB958F5BE}"/>
              </a:ext>
            </a:extLst>
          </p:cNvPr>
          <p:cNvSpPr/>
          <p:nvPr/>
        </p:nvSpPr>
        <p:spPr>
          <a:xfrm rot="686444">
            <a:off x="6435406" y="1765350"/>
            <a:ext cx="2016224" cy="844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i="1" dirty="0">
                <a:solidFill>
                  <a:schemeClr val="tx1"/>
                </a:solidFill>
              </a:rPr>
              <a:t>Manuel clinique,</a:t>
            </a:r>
          </a:p>
          <a:p>
            <a:pPr algn="ctr" rtl="0"/>
            <a:r>
              <a:rPr lang="fr" sz="1600" i="1" dirty="0">
                <a:solidFill>
                  <a:schemeClr val="tx1"/>
                </a:solidFill>
              </a:rPr>
              <a:t>p. 34-37</a:t>
            </a:r>
          </a:p>
        </p:txBody>
      </p:sp>
    </p:spTree>
    <p:extLst>
      <p:ext uri="{BB962C8B-B14F-4D97-AF65-F5344CB8AC3E}">
        <p14:creationId xmlns:p14="http://schemas.microsoft.com/office/powerpoint/2010/main" val="151662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135536"/>
            <a:ext cx="7886700" cy="1325563"/>
          </a:xfrm>
        </p:spPr>
        <p:txBody>
          <a:bodyPr rtlCol="0">
            <a:noAutofit/>
          </a:bodyPr>
          <a:lstStyle/>
          <a:p>
            <a:pPr marL="266700" rtl="0">
              <a:spcBef>
                <a:spcPts val="0"/>
              </a:spcBef>
              <a:spcAft>
                <a:spcPts val="600"/>
              </a:spcAft>
            </a:pPr>
            <a:r>
              <a:rPr lang="fr" sz="4000" b="1" dirty="0">
                <a:solidFill>
                  <a:schemeClr val="accent2"/>
                </a:solidFill>
              </a:rPr>
              <a:t>Questions fréquemment posées par les agents de santé</a:t>
            </a:r>
            <a:endParaRPr lang="en-US" sz="4000" dirty="0">
              <a:solidFill>
                <a:schemeClr val="accent2"/>
              </a:solidFill>
            </a:endParaRPr>
          </a:p>
        </p:txBody>
      </p:sp>
      <p:sp>
        <p:nvSpPr>
          <p:cNvPr id="3" name="Subtitle 2"/>
          <p:cNvSpPr>
            <a:spLocks noGrp="1"/>
          </p:cNvSpPr>
          <p:nvPr>
            <p:ph idx="1"/>
          </p:nvPr>
        </p:nvSpPr>
        <p:spPr>
          <a:xfrm>
            <a:off x="482345" y="1507926"/>
            <a:ext cx="7886700" cy="4351338"/>
          </a:xfrm>
        </p:spPr>
        <p:txBody>
          <a:bodyPr lIns="90000" rtlCol="0">
            <a:noAutofit/>
          </a:bodyPr>
          <a:lstStyle/>
          <a:p>
            <a:pPr marL="457200" lvl="1" indent="0" algn="ctr" rtl="0">
              <a:buNone/>
            </a:pPr>
            <a:r>
              <a:rPr lang="fr" sz="1800" dirty="0">
                <a:solidFill>
                  <a:schemeClr val="tx1"/>
                </a:solidFill>
              </a:rPr>
              <a:t>– Suite –</a:t>
            </a:r>
            <a:br>
              <a:rPr lang="en-US" sz="2000" dirty="0">
                <a:solidFill>
                  <a:schemeClr val="tx1"/>
                </a:solidFill>
              </a:rPr>
            </a:br>
            <a:endParaRPr lang="en-US" sz="2000" dirty="0">
              <a:solidFill>
                <a:schemeClr val="tx1"/>
              </a:solidFill>
            </a:endParaRPr>
          </a:p>
          <a:p>
            <a:pPr marL="723900" indent="-457200" algn="l" rtl="0">
              <a:spcBef>
                <a:spcPts val="200"/>
              </a:spcBef>
              <a:spcAft>
                <a:spcPts val="200"/>
              </a:spcAft>
              <a:buFont typeface="+mj-lt"/>
              <a:buAutoNum type="arabicPeriod" startAt="7"/>
            </a:pPr>
            <a:r>
              <a:rPr lang="fr" sz="2400" dirty="0">
                <a:solidFill>
                  <a:schemeClr val="tx1"/>
                </a:solidFill>
              </a:rPr>
              <a:t>« Comment puis-je promettre la confidentialité si, d’après la loi, je dois faire un rapport à la police ? »</a:t>
            </a:r>
            <a:endParaRPr lang="en-US" sz="2400" dirty="0">
              <a:solidFill>
                <a:schemeClr val="tx1"/>
              </a:solidFill>
            </a:endParaRPr>
          </a:p>
          <a:p>
            <a:pPr marL="723900" indent="-457200" algn="l" rtl="0">
              <a:spcBef>
                <a:spcPts val="200"/>
              </a:spcBef>
              <a:spcAft>
                <a:spcPts val="200"/>
              </a:spcAft>
              <a:buFont typeface="+mj-lt"/>
              <a:buAutoNum type="arabicPeriod" startAt="7"/>
            </a:pPr>
            <a:r>
              <a:rPr lang="fr" sz="2400" dirty="0">
                <a:solidFill>
                  <a:schemeClr val="tx1"/>
                </a:solidFill>
              </a:rPr>
              <a:t>« Que faire si elle se met à pleurer ? »</a:t>
            </a:r>
          </a:p>
          <a:p>
            <a:pPr marL="723900" indent="-457200" algn="l" rtl="0">
              <a:spcBef>
                <a:spcPts val="200"/>
              </a:spcBef>
              <a:spcAft>
                <a:spcPts val="200"/>
              </a:spcAft>
              <a:buFont typeface="+mj-lt"/>
              <a:buAutoNum type="arabicPeriod" startAt="7"/>
            </a:pPr>
            <a:r>
              <a:rPr lang="fr" sz="2400" dirty="0">
                <a:solidFill>
                  <a:schemeClr val="tx1"/>
                </a:solidFill>
              </a:rPr>
              <a:t>« Que faire si je soupçonne un cas de violence mais que la patiente ne reconnaît pas les faits ? » </a:t>
            </a:r>
          </a:p>
          <a:p>
            <a:pPr marL="723900" indent="-457200" algn="l" rtl="0">
              <a:spcBef>
                <a:spcPts val="200"/>
              </a:spcBef>
              <a:spcAft>
                <a:spcPts val="200"/>
              </a:spcAft>
              <a:buFont typeface="+mj-lt"/>
              <a:buAutoNum type="arabicPeriod" startAt="7"/>
            </a:pPr>
            <a:r>
              <a:rPr lang="fr" sz="2400" dirty="0">
                <a:solidFill>
                  <a:schemeClr val="tx1"/>
                </a:solidFill>
              </a:rPr>
              <a:t>« Que faire si elle veut que je parle à son mari ? »</a:t>
            </a:r>
          </a:p>
          <a:p>
            <a:pPr marL="723900" indent="-457200" algn="l" rtl="0">
              <a:spcBef>
                <a:spcPts val="200"/>
              </a:spcBef>
              <a:spcAft>
                <a:spcPts val="200"/>
              </a:spcAft>
              <a:buFont typeface="+mj-lt"/>
              <a:buAutoNum type="arabicPeriod" startAt="7"/>
            </a:pPr>
            <a:r>
              <a:rPr lang="fr" sz="2400" dirty="0">
                <a:solidFill>
                  <a:schemeClr val="tx1"/>
                </a:solidFill>
              </a:rPr>
              <a:t>« Que faire si le partenaire est aussi l’un de mes patients ? » </a:t>
            </a:r>
          </a:p>
          <a:p>
            <a:pPr marL="723900" indent="-457200" algn="l" rtl="0">
              <a:spcBef>
                <a:spcPts val="200"/>
              </a:spcBef>
              <a:spcAft>
                <a:spcPts val="200"/>
              </a:spcAft>
              <a:buFont typeface="+mj-lt"/>
              <a:buAutoNum type="arabicPeriod" startAt="7"/>
            </a:pPr>
            <a:r>
              <a:rPr lang="fr" sz="2400" dirty="0">
                <a:solidFill>
                  <a:schemeClr val="tx1"/>
                </a:solidFill>
              </a:rPr>
              <a:t>« Que faire si je pense que son partenaire est susceptible de la tuer ? » </a:t>
            </a:r>
          </a:p>
          <a:p>
            <a:pPr marL="266700" indent="-266700" algn="l" rtl="0">
              <a:spcBef>
                <a:spcPts val="0"/>
              </a:spcBef>
              <a:buFont typeface="Arial" panose="020B0604020202020204" pitchFamily="34" charset="0"/>
              <a:buChar char="•"/>
            </a:pPr>
            <a:endParaRPr lang="en-US" sz="1800" b="1" dirty="0">
              <a:solidFill>
                <a:schemeClr val="tx1"/>
              </a:solidFill>
            </a:endParaRPr>
          </a:p>
        </p:txBody>
      </p:sp>
      <p:sp>
        <p:nvSpPr>
          <p:cNvPr id="5" name="Slide Number Placeholder 4"/>
          <p:cNvSpPr>
            <a:spLocks noGrp="1"/>
          </p:cNvSpPr>
          <p:nvPr>
            <p:ph type="sldNum" sz="quarter" idx="12"/>
          </p:nvPr>
        </p:nvSpPr>
        <p:spPr/>
        <p:txBody>
          <a:bodyPr rtlCol="0"/>
          <a:lstStyle/>
          <a:p>
            <a:pPr rtl="0"/>
            <a:fld id="{8D72BB41-3BEF-4C4A-9441-05BFB7371778}" type="slidenum">
              <a:rPr lang="en-GB" smtClean="0"/>
              <a:pPr rtl="0"/>
              <a:t>18</a:t>
            </a:fld>
            <a:endParaRPr lang="en-GB"/>
          </a:p>
        </p:txBody>
      </p:sp>
      <p:sp>
        <p:nvSpPr>
          <p:cNvPr id="8" name="Oval 7">
            <a:extLst>
              <a:ext uri="{FF2B5EF4-FFF2-40B4-BE49-F238E27FC236}">
                <a16:creationId xmlns:a16="http://schemas.microsoft.com/office/drawing/2014/main" id="{79EC3AFC-EE5A-29A0-94D1-DA9D926749F4}"/>
              </a:ext>
            </a:extLst>
          </p:cNvPr>
          <p:cNvSpPr/>
          <p:nvPr/>
        </p:nvSpPr>
        <p:spPr>
          <a:xfrm rot="686444">
            <a:off x="7012269" y="1346436"/>
            <a:ext cx="2016224" cy="844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i="1" dirty="0">
                <a:solidFill>
                  <a:schemeClr val="tx1"/>
                </a:solidFill>
              </a:rPr>
              <a:t>Manuel clinique,</a:t>
            </a:r>
          </a:p>
          <a:p>
            <a:pPr algn="ctr" rtl="0"/>
            <a:r>
              <a:rPr lang="fr" sz="1600" i="1" dirty="0">
                <a:solidFill>
                  <a:schemeClr val="tx1"/>
                </a:solidFill>
              </a:rPr>
              <a:t>p. 34-37</a:t>
            </a:r>
          </a:p>
        </p:txBody>
      </p:sp>
    </p:spTree>
    <p:extLst>
      <p:ext uri="{BB962C8B-B14F-4D97-AF65-F5344CB8AC3E}">
        <p14:creationId xmlns:p14="http://schemas.microsoft.com/office/powerpoint/2010/main" val="264359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3B1B4F-797C-1F42-BD45-FAE06CB8FB2C}"/>
              </a:ext>
            </a:extLst>
          </p:cNvPr>
          <p:cNvSpPr>
            <a:spLocks noGrp="1"/>
          </p:cNvSpPr>
          <p:nvPr>
            <p:ph type="title"/>
          </p:nvPr>
        </p:nvSpPr>
        <p:spPr/>
        <p:txBody>
          <a:bodyPr rtlCol="0"/>
          <a:lstStyle/>
          <a:p>
            <a:pPr rtl="0"/>
            <a:r>
              <a:rPr lang="fr" dirty="0"/>
              <a:t>Messages clés</a:t>
            </a:r>
          </a:p>
        </p:txBody>
      </p:sp>
      <p:sp>
        <p:nvSpPr>
          <p:cNvPr id="3" name="Slide Number Placeholder 2">
            <a:extLst>
              <a:ext uri="{FF2B5EF4-FFF2-40B4-BE49-F238E27FC236}">
                <a16:creationId xmlns:a16="http://schemas.microsoft.com/office/drawing/2014/main" id="{533C6192-9CE4-4017-B269-16B2E7785E1A}"/>
              </a:ext>
            </a:extLst>
          </p:cNvPr>
          <p:cNvSpPr>
            <a:spLocks noGrp="1"/>
          </p:cNvSpPr>
          <p:nvPr>
            <p:ph type="sldNum" sz="quarter" idx="12"/>
          </p:nvPr>
        </p:nvSpPr>
        <p:spPr/>
        <p:txBody>
          <a:bodyPr rtlCol="0"/>
          <a:lstStyle/>
          <a:p>
            <a:pPr rtl="0"/>
            <a:fld id="{8D72BB41-3BEF-4C4A-9441-05BFB7371778}" type="slidenum">
              <a:rPr lang="en-GB" smtClean="0"/>
              <a:pPr rtl="0"/>
              <a:t>19</a:t>
            </a:fld>
            <a:endParaRPr lang="en-GB"/>
          </a:p>
        </p:txBody>
      </p:sp>
      <p:sp>
        <p:nvSpPr>
          <p:cNvPr id="5" name="Content Placeholder 2">
            <a:extLst>
              <a:ext uri="{FF2B5EF4-FFF2-40B4-BE49-F238E27FC236}">
                <a16:creationId xmlns:a16="http://schemas.microsoft.com/office/drawing/2014/main" id="{233D70CF-6132-465E-9EC6-F400988A1479}"/>
              </a:ext>
            </a:extLst>
          </p:cNvPr>
          <p:cNvSpPr txBox="1">
            <a:spLocks/>
          </p:cNvSpPr>
          <p:nvPr/>
        </p:nvSpPr>
        <p:spPr>
          <a:xfrm>
            <a:off x="628650" y="1804545"/>
            <a:ext cx="7886699" cy="3528392"/>
          </a:xfrm>
          <a:prstGeom prst="rect">
            <a:avLst/>
          </a:prstGeom>
        </p:spPr>
        <p:txBody>
          <a:bodyPr rtlCol="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a:spcBef>
                <a:spcPts val="1200"/>
              </a:spcBef>
            </a:pPr>
            <a:r>
              <a:rPr lang="fr" sz="2400" dirty="0"/>
              <a:t>Pour détecter des cas de violence exercée </a:t>
            </a:r>
            <a:r>
              <a:rPr lang="fr" sz="2400"/>
              <a:t>par un </a:t>
            </a:r>
            <a:r>
              <a:rPr lang="fr" sz="2400" dirty="0"/>
              <a:t>partenaire intime, se montrer attentif aux sign</a:t>
            </a:r>
            <a:r>
              <a:rPr lang="fr" sz="2400" b="1" dirty="0"/>
              <a:t>es cliniques</a:t>
            </a:r>
            <a:r>
              <a:rPr lang="fr" sz="2400" dirty="0"/>
              <a:t>.</a:t>
            </a:r>
            <a:r>
              <a:rPr lang="fr" sz="2400" b="1" dirty="0"/>
              <a:t> </a:t>
            </a:r>
          </a:p>
          <a:p>
            <a:pPr rtl="0">
              <a:spcBef>
                <a:spcPts val="1200"/>
              </a:spcBef>
            </a:pPr>
            <a:r>
              <a:rPr lang="fr" sz="2400" b="1" dirty="0"/>
              <a:t>Poser des questions avec bienveillance</a:t>
            </a:r>
            <a:r>
              <a:rPr lang="fr" sz="2400" dirty="0"/>
              <a:t>, sans porter de jugement.</a:t>
            </a:r>
          </a:p>
          <a:p>
            <a:pPr rtl="0">
              <a:spcBef>
                <a:spcPts val="1200"/>
              </a:spcBef>
            </a:pPr>
            <a:r>
              <a:rPr lang="fr" sz="2400" b="1" dirty="0"/>
              <a:t>Les compétences en matière d’expression verbale et non verbale</a:t>
            </a:r>
            <a:r>
              <a:rPr lang="fr" sz="2400" dirty="0"/>
              <a:t> sont importantes.</a:t>
            </a:r>
          </a:p>
          <a:p>
            <a:pPr rtl="0">
              <a:spcBef>
                <a:spcPts val="1200"/>
              </a:spcBef>
            </a:pPr>
            <a:r>
              <a:rPr lang="fr" sz="2400" b="1" dirty="0"/>
              <a:t>L’écoute active </a:t>
            </a:r>
            <a:r>
              <a:rPr lang="fr" sz="2400" dirty="0"/>
              <a:t>constitue un soutien important.</a:t>
            </a:r>
          </a:p>
          <a:p>
            <a:pPr rtl="0">
              <a:spcBef>
                <a:spcPts val="1200"/>
              </a:spcBef>
            </a:pPr>
            <a:r>
              <a:rPr lang="fr" sz="2400" dirty="0"/>
              <a:t>Vos </a:t>
            </a:r>
            <a:r>
              <a:rPr lang="fr" sz="2400" b="1" dirty="0"/>
              <a:t>compétences </a:t>
            </a:r>
            <a:r>
              <a:rPr lang="fr" sz="2400" dirty="0"/>
              <a:t>s’amélioreront avec la pratique.</a:t>
            </a:r>
          </a:p>
          <a:p>
            <a:pPr rtl="0"/>
            <a:endParaRPr lang="en-GB" sz="2400" dirty="0"/>
          </a:p>
        </p:txBody>
      </p:sp>
      <p:pic>
        <p:nvPicPr>
          <p:cNvPr id="8" name="Picture 7">
            <a:extLst>
              <a:ext uri="{FF2B5EF4-FFF2-40B4-BE49-F238E27FC236}">
                <a16:creationId xmlns:a16="http://schemas.microsoft.com/office/drawing/2014/main" id="{7BF75D6C-2BE5-E445-958F-2799D0B07294}"/>
              </a:ext>
            </a:extLst>
          </p:cNvPr>
          <p:cNvPicPr>
            <a:picLocks noChangeAspect="1"/>
          </p:cNvPicPr>
          <p:nvPr/>
        </p:nvPicPr>
        <p:blipFill rotWithShape="1">
          <a:blip r:embed="rId3">
            <a:duotone>
              <a:schemeClr val="accent5">
                <a:shade val="45000"/>
                <a:satMod val="135000"/>
              </a:schemeClr>
              <a:prstClr val="white"/>
            </a:duotone>
          </a:blip>
          <a:srcRect l="5495" t="2263" r="8752" b="5223"/>
          <a:stretch/>
        </p:blipFill>
        <p:spPr>
          <a:xfrm>
            <a:off x="1476208" y="365126"/>
            <a:ext cx="1059478" cy="1143000"/>
          </a:xfrm>
          <a:prstGeom prst="rect">
            <a:avLst/>
          </a:prstGeom>
        </p:spPr>
      </p:pic>
    </p:spTree>
    <p:extLst>
      <p:ext uri="{BB962C8B-B14F-4D97-AF65-F5344CB8AC3E}">
        <p14:creationId xmlns:p14="http://schemas.microsoft.com/office/powerpoint/2010/main" val="353742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85C7E-0194-99D0-9745-9382C4387AFD}"/>
              </a:ext>
            </a:extLst>
          </p:cNvPr>
          <p:cNvSpPr>
            <a:spLocks noGrp="1"/>
          </p:cNvSpPr>
          <p:nvPr>
            <p:ph idx="1"/>
          </p:nvPr>
        </p:nvSpPr>
        <p:spPr/>
        <p:txBody>
          <a:bodyPr/>
          <a:lstStyle/>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r>
              <a:rPr lang="fr-FR" sz="1200" dirty="0">
                <a:solidFill>
                  <a:srgbClr val="000000"/>
                </a:solidFill>
                <a:effectLst/>
                <a:latin typeface="Calibri" panose="020F0502020204030204" pitchFamily="34" charset="0"/>
                <a:ea typeface="Calibri" panose="020F0502020204030204" pitchFamily="34" charset="0"/>
              </a:rPr>
              <a:t>© Organisation mondiale de la Santé 2024. Certains droits réservés. La présente publication est disponible sous la licence </a:t>
            </a:r>
            <a:r>
              <a:rPr lang="fr-FR" sz="1200" u="sng" dirty="0">
                <a:solidFill>
                  <a:srgbClr val="000000"/>
                </a:solidFill>
                <a:effectLst/>
                <a:latin typeface="Calibri" panose="020F0502020204030204" pitchFamily="34" charset="0"/>
                <a:ea typeface="Calibri" panose="020F0502020204030204" pitchFamily="34" charset="0"/>
                <a:hlinkClick r:id="rId2"/>
              </a:rPr>
              <a:t>CC BY-NC-SA 3.0 IGO</a:t>
            </a:r>
            <a:r>
              <a:rPr lang="fr-FR" sz="1200" dirty="0">
                <a:solidFill>
                  <a:srgbClr val="000000"/>
                </a:solidFill>
                <a:effectLst/>
                <a:latin typeface="Calibri" panose="020F0502020204030204" pitchFamily="34" charset="0"/>
                <a:ea typeface="Calibri" panose="020F0502020204030204" pitchFamily="34" charset="0"/>
              </a:rPr>
              <a:t>. </a:t>
            </a:r>
            <a:r>
              <a:rPr lang="fr-FR" sz="1200" b="1" dirty="0">
                <a:solidFill>
                  <a:srgbClr val="000000"/>
                </a:solidFill>
                <a:effectLst/>
                <a:latin typeface="Calibri" panose="020F0502020204030204" pitchFamily="34" charset="0"/>
                <a:ea typeface="Calibri" panose="020F0502020204030204" pitchFamily="34" charset="0"/>
              </a:rPr>
              <a:t> </a:t>
            </a:r>
            <a:endParaRPr lang="en-ZA" sz="1200" dirty="0">
              <a:solidFill>
                <a:srgbClr val="000000"/>
              </a:solidFill>
              <a:effectLst/>
              <a:latin typeface="Calibri" panose="020F0502020204030204" pitchFamily="34" charset="0"/>
              <a:ea typeface="Calibri" panose="020F0502020204030204" pitchFamily="34" charset="0"/>
            </a:endParaRPr>
          </a:p>
          <a:p>
            <a:endParaRPr lang="en-ZA" dirty="0"/>
          </a:p>
        </p:txBody>
      </p:sp>
      <p:sp>
        <p:nvSpPr>
          <p:cNvPr id="4" name="Slide Number Placeholder 3">
            <a:extLst>
              <a:ext uri="{FF2B5EF4-FFF2-40B4-BE49-F238E27FC236}">
                <a16:creationId xmlns:a16="http://schemas.microsoft.com/office/drawing/2014/main" id="{9F45CC04-9987-2011-994F-DACAC86646BD}"/>
              </a:ext>
            </a:extLst>
          </p:cNvPr>
          <p:cNvSpPr>
            <a:spLocks noGrp="1"/>
          </p:cNvSpPr>
          <p:nvPr>
            <p:ph type="sldNum" sz="quarter" idx="12"/>
          </p:nvPr>
        </p:nvSpPr>
        <p:spPr/>
        <p:txBody>
          <a:bodyPr/>
          <a:lstStyle/>
          <a:p>
            <a:pPr rtl="0"/>
            <a:fld id="{2D8ED6E9-3817-564D-8B05-0796ED399B7D}" type="slidenum">
              <a:rPr lang="de-DE" smtClean="0"/>
              <a:t>2</a:t>
            </a:fld>
            <a:endParaRPr lang="de-DE"/>
          </a:p>
        </p:txBody>
      </p:sp>
    </p:spTree>
    <p:extLst>
      <p:ext uri="{BB962C8B-B14F-4D97-AF65-F5344CB8AC3E}">
        <p14:creationId xmlns:p14="http://schemas.microsoft.com/office/powerpoint/2010/main" val="320804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49" y="136524"/>
            <a:ext cx="7886700" cy="1325563"/>
          </a:xfrm>
        </p:spPr>
        <p:txBody>
          <a:bodyPr rtlCol="0">
            <a:normAutofit/>
          </a:bodyPr>
          <a:lstStyle/>
          <a:p>
            <a:pPr rtl="0"/>
            <a:r>
              <a:rPr lang="fr" b="1" dirty="0">
                <a:solidFill>
                  <a:schemeClr val="accent2"/>
                </a:solidFill>
              </a:rPr>
              <a:t>Objectif d’apprentissage</a:t>
            </a:r>
          </a:p>
        </p:txBody>
      </p:sp>
      <p:sp>
        <p:nvSpPr>
          <p:cNvPr id="3" name="Content Placeholder 2"/>
          <p:cNvSpPr>
            <a:spLocks noGrp="1"/>
          </p:cNvSpPr>
          <p:nvPr>
            <p:ph idx="1"/>
          </p:nvPr>
        </p:nvSpPr>
        <p:spPr>
          <a:xfrm>
            <a:off x="628649" y="1599008"/>
            <a:ext cx="7886700" cy="4351338"/>
          </a:xfrm>
        </p:spPr>
        <p:txBody>
          <a:bodyPr vert="horz" lIns="91440" tIns="45720" rIns="91440" bIns="45720" rtlCol="0" anchor="t">
            <a:noAutofit/>
          </a:bodyPr>
          <a:lstStyle/>
          <a:p>
            <a:pPr marL="0" indent="0" algn="just" rtl="0">
              <a:spcBef>
                <a:spcPts val="600"/>
              </a:spcBef>
              <a:spcAft>
                <a:spcPts val="600"/>
              </a:spcAft>
              <a:buNone/>
            </a:pPr>
            <a:r>
              <a:rPr lang="fr" sz="2300" dirty="0"/>
              <a:t>Présenter les compétences cliniques requises par la profession et la spécialité pour réagir face à la </a:t>
            </a:r>
            <a:r>
              <a:rPr lang="en-GB" sz="2300" dirty="0"/>
              <a:t>violence</a:t>
            </a:r>
            <a:r>
              <a:rPr lang="fr" sz="2300" dirty="0"/>
              <a:t> faites aux femmes.</a:t>
            </a:r>
          </a:p>
          <a:p>
            <a:pPr marL="0" indent="0" algn="just" rtl="0">
              <a:spcBef>
                <a:spcPts val="600"/>
              </a:spcBef>
              <a:spcAft>
                <a:spcPts val="600"/>
              </a:spcAft>
              <a:buNone/>
            </a:pPr>
            <a:r>
              <a:rPr lang="fr" sz="2300" b="1" dirty="0"/>
              <a:t>Compétences</a:t>
            </a:r>
            <a:endParaRPr lang="en-GB" sz="2300" dirty="0"/>
          </a:p>
          <a:p>
            <a:pPr lvl="0" algn="just" rtl="0">
              <a:spcBef>
                <a:spcPts val="600"/>
              </a:spcBef>
              <a:spcAft>
                <a:spcPts val="600"/>
              </a:spcAft>
            </a:pPr>
            <a:r>
              <a:rPr lang="fr" sz="2300" dirty="0"/>
              <a:t>Connaître les normes de base pour aborder la question de la violence exercée par un partenaire intime et y réagir.</a:t>
            </a:r>
          </a:p>
          <a:p>
            <a:pPr lvl="0" algn="just" rtl="0">
              <a:spcBef>
                <a:spcPts val="600"/>
              </a:spcBef>
              <a:spcAft>
                <a:spcPts val="600"/>
              </a:spcAft>
            </a:pPr>
            <a:r>
              <a:rPr lang="fr" sz="2300" dirty="0"/>
              <a:t>Reconnaître les signes et les symptômes suggérant la violence.</a:t>
            </a:r>
          </a:p>
          <a:p>
            <a:pPr lvl="0" algn="just" rtl="0">
              <a:spcBef>
                <a:spcPts val="600"/>
              </a:spcBef>
              <a:spcAft>
                <a:spcPts val="600"/>
              </a:spcAft>
            </a:pPr>
            <a:r>
              <a:rPr lang="fr" sz="2300" dirty="0"/>
              <a:t>Savoir comment aborder la question de la violence exercée par un partenaire intime.</a:t>
            </a:r>
          </a:p>
          <a:p>
            <a:pPr algn="just">
              <a:spcBef>
                <a:spcPts val="600"/>
              </a:spcBef>
              <a:spcAft>
                <a:spcPts val="600"/>
              </a:spcAft>
            </a:pPr>
            <a:r>
              <a:rPr lang="fr" sz="2300" dirty="0"/>
              <a:t>Connaître les méthodes appropriées pour aborder la question de la violence  exercée  par un partenaire intime.</a:t>
            </a:r>
          </a:p>
          <a:p>
            <a:pPr marL="0" indent="0" algn="just" rtl="0">
              <a:buNone/>
            </a:pPr>
            <a:endParaRPr lang="en-GB" sz="2400" dirty="0"/>
          </a:p>
        </p:txBody>
      </p:sp>
      <p:sp>
        <p:nvSpPr>
          <p:cNvPr id="5" name="Slide Number Placeholder 4"/>
          <p:cNvSpPr>
            <a:spLocks noGrp="1"/>
          </p:cNvSpPr>
          <p:nvPr>
            <p:ph type="sldNum" sz="quarter" idx="12"/>
          </p:nvPr>
        </p:nvSpPr>
        <p:spPr/>
        <p:txBody>
          <a:bodyPr rtlCol="0"/>
          <a:lstStyle/>
          <a:p>
            <a:pPr rtl="0"/>
            <a:fld id="{8D72BB41-3BEF-4C4A-9441-05BFB7371778}" type="slidenum">
              <a:rPr lang="en-GB" smtClean="0"/>
              <a:pPr rtl="0"/>
              <a:t>3</a:t>
            </a:fld>
            <a:endParaRPr lang="en-GB" dirty="0"/>
          </a:p>
        </p:txBody>
      </p:sp>
      <p:pic>
        <p:nvPicPr>
          <p:cNvPr id="4" name="Picture 3" descr="C:\Users\Ward\AppData\Local\Microsoft\Windows\INetCache\IE\RTS1IINE\13526107212154[1].png">
            <a:extLst>
              <a:ext uri="{FF2B5EF4-FFF2-40B4-BE49-F238E27FC236}">
                <a16:creationId xmlns:a16="http://schemas.microsoft.com/office/drawing/2014/main" id="{DC3F627B-45FF-412F-B66F-CC6B1F9729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661" y="226082"/>
            <a:ext cx="1420261" cy="1146445"/>
          </a:xfrm>
          <a:prstGeom prst="rect">
            <a:avLst/>
          </a:prstGeom>
          <a:noFill/>
          <a:ln>
            <a:noFill/>
          </a:ln>
        </p:spPr>
      </p:pic>
    </p:spTree>
    <p:extLst>
      <p:ext uri="{BB962C8B-B14F-4D97-AF65-F5344CB8AC3E}">
        <p14:creationId xmlns:p14="http://schemas.microsoft.com/office/powerpoint/2010/main" val="252584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FFB8313-CC15-599E-299A-F1F55C08AF0D}"/>
              </a:ext>
            </a:extLst>
          </p:cNvPr>
          <p:cNvGrpSpPr/>
          <p:nvPr/>
        </p:nvGrpSpPr>
        <p:grpSpPr>
          <a:xfrm>
            <a:off x="4508530" y="0"/>
            <a:ext cx="4208642" cy="5961600"/>
            <a:chOff x="4550570" y="146460"/>
            <a:chExt cx="4208642" cy="5961600"/>
          </a:xfrm>
        </p:grpSpPr>
        <p:pic>
          <p:nvPicPr>
            <p:cNvPr id="10" name="Picture 9" descr="A diagram of a problem&#10;&#10;Description automatically generated">
              <a:extLst>
                <a:ext uri="{FF2B5EF4-FFF2-40B4-BE49-F238E27FC236}">
                  <a16:creationId xmlns:a16="http://schemas.microsoft.com/office/drawing/2014/main" id="{0D5F92D9-CA7C-4B5A-42DD-A23E2D6BDAD2}"/>
                </a:ext>
              </a:extLst>
            </p:cNvPr>
            <p:cNvPicPr>
              <a:picLocks noChangeAspect="1"/>
            </p:cNvPicPr>
            <p:nvPr/>
          </p:nvPicPr>
          <p:blipFill>
            <a:blip r:embed="rId3"/>
            <a:stretch>
              <a:fillRect/>
            </a:stretch>
          </p:blipFill>
          <p:spPr>
            <a:xfrm>
              <a:off x="4550570" y="146460"/>
              <a:ext cx="4208642" cy="5961600"/>
            </a:xfrm>
            <a:prstGeom prst="rect">
              <a:avLst/>
            </a:prstGeom>
          </p:spPr>
        </p:pic>
        <p:sp>
          <p:nvSpPr>
            <p:cNvPr id="11" name="Rectangle 10">
              <a:extLst>
                <a:ext uri="{FF2B5EF4-FFF2-40B4-BE49-F238E27FC236}">
                  <a16:creationId xmlns:a16="http://schemas.microsoft.com/office/drawing/2014/main" id="{19E9B0E4-8CBA-77DD-5045-ED7346D84282}"/>
                </a:ext>
              </a:extLst>
            </p:cNvPr>
            <p:cNvSpPr/>
            <p:nvPr/>
          </p:nvSpPr>
          <p:spPr>
            <a:xfrm>
              <a:off x="5328745" y="2070139"/>
              <a:ext cx="1051034" cy="8307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E3D4270-E85C-092E-7B46-F09864169293}"/>
                </a:ext>
              </a:extLst>
            </p:cNvPr>
            <p:cNvSpPr txBox="1"/>
            <p:nvPr/>
          </p:nvSpPr>
          <p:spPr>
            <a:xfrm>
              <a:off x="5241251" y="2070139"/>
              <a:ext cx="1371600" cy="847989"/>
            </a:xfrm>
            <a:prstGeom prst="rect">
              <a:avLst/>
            </a:prstGeom>
            <a:noFill/>
          </p:spPr>
          <p:txBody>
            <a:bodyPr wrap="square" rtlCol="0">
              <a:spAutoFit/>
            </a:bodyPr>
            <a:lstStyle/>
            <a:p>
              <a:pPr>
                <a:lnSpc>
                  <a:spcPts val="1200"/>
                </a:lnSpc>
              </a:pPr>
              <a:r>
                <a:rPr lang="fr-FR" sz="850" b="1" dirty="0">
                  <a:effectLst/>
                  <a:latin typeface="Segoe UI" panose="020B0502040204020203" pitchFamily="34" charset="0"/>
                  <a:cs typeface="Segoe UI" panose="020B0502040204020203" pitchFamily="34" charset="0"/>
                </a:rPr>
                <a:t>V</a:t>
              </a:r>
              <a:r>
                <a:rPr lang="fr-FR" sz="850" dirty="0">
                  <a:effectLst/>
                  <a:latin typeface="Segoe UI" panose="020B0502040204020203" pitchFamily="34" charset="0"/>
                  <a:cs typeface="Segoe UI" panose="020B0502040204020203" pitchFamily="34" charset="0"/>
                </a:rPr>
                <a:t>raiment écouter</a:t>
              </a:r>
            </a:p>
            <a:p>
              <a:pPr>
                <a:lnSpc>
                  <a:spcPts val="1200"/>
                </a:lnSpc>
              </a:pPr>
              <a:r>
                <a:rPr lang="fr-FR" sz="850" dirty="0">
                  <a:effectLst/>
                  <a:latin typeface="Segoe UI" panose="020B0502040204020203" pitchFamily="34" charset="0"/>
                  <a:cs typeface="Segoe UI" panose="020B0502040204020203" pitchFamily="34" charset="0"/>
                </a:rPr>
                <a:t>s'</a:t>
              </a:r>
              <a:r>
                <a:rPr lang="fr-FR" sz="850" b="1" dirty="0">
                  <a:effectLst/>
                  <a:latin typeface="Segoe UI" panose="020B0502040204020203" pitchFamily="34" charset="0"/>
                  <a:cs typeface="Segoe UI" panose="020B0502040204020203" pitchFamily="34" charset="0"/>
                </a:rPr>
                <a:t>I</a:t>
              </a:r>
              <a:r>
                <a:rPr lang="fr-FR" sz="850" dirty="0">
                  <a:effectLst/>
                  <a:latin typeface="Segoe UI" panose="020B0502040204020203" pitchFamily="34" charset="0"/>
                  <a:cs typeface="Segoe UI" panose="020B0502040204020203" pitchFamily="34" charset="0"/>
                </a:rPr>
                <a:t>nformer</a:t>
              </a:r>
            </a:p>
            <a:p>
              <a:pPr>
                <a:lnSpc>
                  <a:spcPts val="1200"/>
                </a:lnSpc>
              </a:pPr>
              <a:r>
                <a:rPr lang="fr-FR" sz="850" b="1" dirty="0">
                  <a:effectLst/>
                  <a:latin typeface="Segoe UI" panose="020B0502040204020203" pitchFamily="34" charset="0"/>
                  <a:cs typeface="Segoe UI" panose="020B0502040204020203" pitchFamily="34" charset="0"/>
                </a:rPr>
                <a:t>V</a:t>
              </a:r>
              <a:r>
                <a:rPr lang="fr-FR" sz="850" dirty="0">
                  <a:effectLst/>
                  <a:latin typeface="Segoe UI" panose="020B0502040204020203" pitchFamily="34" charset="0"/>
                  <a:cs typeface="Segoe UI" panose="020B0502040204020203" pitchFamily="34" charset="0"/>
                </a:rPr>
                <a:t>alider</a:t>
              </a:r>
            </a:p>
            <a:p>
              <a:pPr>
                <a:lnSpc>
                  <a:spcPts val="1200"/>
                </a:lnSpc>
              </a:pPr>
              <a:r>
                <a:rPr lang="fr-FR" sz="850" b="1" dirty="0">
                  <a:effectLst/>
                  <a:latin typeface="Segoe UI" panose="020B0502040204020203" pitchFamily="34" charset="0"/>
                  <a:cs typeface="Segoe UI" panose="020B0502040204020203" pitchFamily="34" charset="0"/>
                </a:rPr>
                <a:t>R</a:t>
              </a:r>
              <a:r>
                <a:rPr lang="fr-FR" sz="850" dirty="0">
                  <a:effectLst/>
                  <a:latin typeface="Segoe UI" panose="020B0502040204020203" pitchFamily="34" charset="0"/>
                  <a:cs typeface="Segoe UI" panose="020B0502040204020203" pitchFamily="34" charset="0"/>
                </a:rPr>
                <a:t>enforcer la sécurité et</a:t>
              </a:r>
            </a:p>
            <a:p>
              <a:pPr>
                <a:lnSpc>
                  <a:spcPts val="1200"/>
                </a:lnSpc>
              </a:pPr>
              <a:r>
                <a:rPr lang="fr-FR" sz="850" dirty="0">
                  <a:effectLst/>
                  <a:latin typeface="Segoe UI" panose="020B0502040204020203" pitchFamily="34" charset="0"/>
                  <a:cs typeface="Segoe UI" panose="020B0502040204020203" pitchFamily="34" charset="0"/>
                </a:rPr>
                <a:t>l'</a:t>
              </a:r>
              <a:r>
                <a:rPr lang="fr-FR" sz="850" b="1" dirty="0">
                  <a:effectLst/>
                  <a:latin typeface="Segoe UI" panose="020B0502040204020203" pitchFamily="34" charset="0"/>
                  <a:cs typeface="Segoe UI" panose="020B0502040204020203" pitchFamily="34" charset="0"/>
                </a:rPr>
                <a:t>E</a:t>
              </a:r>
              <a:r>
                <a:rPr lang="fr-FR" sz="850" dirty="0">
                  <a:effectLst/>
                  <a:latin typeface="Segoe UI" panose="020B0502040204020203" pitchFamily="34" charset="0"/>
                  <a:cs typeface="Segoe UI" panose="020B0502040204020203" pitchFamily="34" charset="0"/>
                </a:rPr>
                <a:t>ntourage</a:t>
              </a:r>
            </a:p>
          </p:txBody>
        </p:sp>
      </p:grpSp>
      <p:sp>
        <p:nvSpPr>
          <p:cNvPr id="2" name="Title 1">
            <a:extLst>
              <a:ext uri="{FF2B5EF4-FFF2-40B4-BE49-F238E27FC236}">
                <a16:creationId xmlns:a16="http://schemas.microsoft.com/office/drawing/2014/main" id="{CCE5D972-CB35-D943-BF2B-5869BEE048B2}"/>
              </a:ext>
            </a:extLst>
          </p:cNvPr>
          <p:cNvSpPr>
            <a:spLocks noGrp="1"/>
          </p:cNvSpPr>
          <p:nvPr>
            <p:ph type="title"/>
          </p:nvPr>
        </p:nvSpPr>
        <p:spPr>
          <a:xfrm>
            <a:off x="151316" y="195036"/>
            <a:ext cx="4322708" cy="1191590"/>
          </a:xfrm>
        </p:spPr>
        <p:txBody>
          <a:bodyPr rtlCol="0" anchor="t">
            <a:noAutofit/>
          </a:bodyPr>
          <a:lstStyle/>
          <a:p>
            <a:pPr rtl="0"/>
            <a:r>
              <a:rPr lang="fr" sz="2800" dirty="0"/>
              <a:t>Protocole de synthèse relatif à la violence exercée par un partenaire intime </a:t>
            </a:r>
            <a:br>
              <a:rPr lang="en-GB" sz="2800" dirty="0"/>
            </a:br>
            <a:endParaRPr lang="en-GB" sz="2800" dirty="0"/>
          </a:p>
        </p:txBody>
      </p:sp>
      <p:sp>
        <p:nvSpPr>
          <p:cNvPr id="7" name="Slide Number Placeholder 6"/>
          <p:cNvSpPr>
            <a:spLocks noGrp="1"/>
          </p:cNvSpPr>
          <p:nvPr>
            <p:ph type="sldNum" sz="quarter" idx="12"/>
          </p:nvPr>
        </p:nvSpPr>
        <p:spPr/>
        <p:txBody>
          <a:bodyPr rtlCol="0"/>
          <a:lstStyle/>
          <a:p>
            <a:pPr rtl="0"/>
            <a:fld id="{8D72BB41-3BEF-4C4A-9441-05BFB7371778}" type="slidenum">
              <a:rPr lang="en-GB" smtClean="0"/>
              <a:pPr rtl="0"/>
              <a:t>4</a:t>
            </a:fld>
            <a:endParaRPr lang="en-GB" dirty="0"/>
          </a:p>
        </p:txBody>
      </p:sp>
      <p:sp>
        <p:nvSpPr>
          <p:cNvPr id="9" name="Oval 8">
            <a:extLst>
              <a:ext uri="{FF2B5EF4-FFF2-40B4-BE49-F238E27FC236}">
                <a16:creationId xmlns:a16="http://schemas.microsoft.com/office/drawing/2014/main" id="{AB020390-DDC1-4B7B-9404-D083CF274FDC}"/>
              </a:ext>
            </a:extLst>
          </p:cNvPr>
          <p:cNvSpPr/>
          <p:nvPr/>
        </p:nvSpPr>
        <p:spPr>
          <a:xfrm>
            <a:off x="6877878" y="136525"/>
            <a:ext cx="1736035" cy="5923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200" i="1" dirty="0">
                <a:solidFill>
                  <a:schemeClr val="tx1"/>
                </a:solidFill>
              </a:rPr>
              <a:t>Manuel clinique,</a:t>
            </a:r>
          </a:p>
          <a:p>
            <a:pPr algn="ctr" rtl="0"/>
            <a:r>
              <a:rPr lang="fr" sz="1200" dirty="0">
                <a:solidFill>
                  <a:schemeClr val="tx1"/>
                </a:solidFill>
              </a:rPr>
              <a:t>p. 38</a:t>
            </a:r>
          </a:p>
        </p:txBody>
      </p:sp>
      <p:sp>
        <p:nvSpPr>
          <p:cNvPr id="8" name="Rounded Rectangle 7">
            <a:extLst>
              <a:ext uri="{FF2B5EF4-FFF2-40B4-BE49-F238E27FC236}">
                <a16:creationId xmlns:a16="http://schemas.microsoft.com/office/drawing/2014/main" id="{28991323-B53E-5E40-916B-C34526B17A3C}"/>
              </a:ext>
            </a:extLst>
          </p:cNvPr>
          <p:cNvSpPr/>
          <p:nvPr/>
        </p:nvSpPr>
        <p:spPr>
          <a:xfrm>
            <a:off x="247050" y="1572767"/>
            <a:ext cx="3997087" cy="4389121"/>
          </a:xfrm>
          <a:prstGeom prst="roundRect">
            <a:avLst>
              <a:gd name="adj" fmla="val 7752"/>
            </a:avLst>
          </a:prstGeom>
          <a:solidFill>
            <a:srgbClr val="DFDFF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rtl="0">
              <a:lnSpc>
                <a:spcPct val="90000"/>
              </a:lnSpc>
              <a:spcBef>
                <a:spcPts val="400"/>
              </a:spcBef>
              <a:buFont typeface="+mj-lt"/>
              <a:buAutoNum type="arabicPeriod"/>
            </a:pPr>
            <a:endParaRPr lang="en-GB" sz="1600" dirty="0">
              <a:solidFill>
                <a:schemeClr val="tx1"/>
              </a:solidFill>
            </a:endParaRPr>
          </a:p>
          <a:p>
            <a:pPr marL="270510" indent="-270510" defTabSz="432000" rtl="0">
              <a:lnSpc>
                <a:spcPct val="90000"/>
              </a:lnSpc>
              <a:spcBef>
                <a:spcPts val="400"/>
              </a:spcBef>
              <a:buFont typeface="+mj-lt"/>
              <a:buAutoNum type="arabicPeriod"/>
              <a:tabLst>
                <a:tab pos="216000" algn="l"/>
              </a:tabLst>
            </a:pPr>
            <a:r>
              <a:rPr lang="fr" sz="1400" dirty="0">
                <a:solidFill>
                  <a:schemeClr val="tx1"/>
                </a:solidFill>
              </a:rPr>
              <a:t>Détecter la violence exercée par un partenaire intime. </a:t>
            </a:r>
            <a:endParaRPr lang="fr" sz="1400" dirty="0">
              <a:solidFill>
                <a:schemeClr val="tx1"/>
              </a:solidFill>
              <a:ea typeface="Calibri" panose="020F0502020204030204"/>
              <a:cs typeface="Calibri" panose="020F0502020204030204"/>
            </a:endParaRPr>
          </a:p>
          <a:p>
            <a:pPr marL="270510" indent="-270510" defTabSz="432000" rtl="0">
              <a:lnSpc>
                <a:spcPct val="90000"/>
              </a:lnSpc>
              <a:spcBef>
                <a:spcPts val="1000"/>
              </a:spcBef>
              <a:buFont typeface="+mj-lt"/>
              <a:buAutoNum type="arabicPeriod"/>
              <a:tabLst>
                <a:tab pos="216000" algn="l"/>
              </a:tabLst>
            </a:pPr>
            <a:r>
              <a:rPr lang="fr" sz="1400" dirty="0">
                <a:solidFill>
                  <a:schemeClr val="tx1"/>
                </a:solidFill>
              </a:rPr>
              <a:t>Soutien de première ligne : vraiment écouter, s’informer, valider.</a:t>
            </a:r>
            <a:endParaRPr lang="fr" sz="1400" dirty="0">
              <a:solidFill>
                <a:schemeClr val="tx1"/>
              </a:solidFill>
              <a:ea typeface="Calibri" panose="020F0502020204030204"/>
              <a:cs typeface="Calibri" panose="020F0502020204030204"/>
            </a:endParaRPr>
          </a:p>
          <a:p>
            <a:pPr marL="270510" indent="-270510" defTabSz="432000" rtl="0">
              <a:lnSpc>
                <a:spcPct val="90000"/>
              </a:lnSpc>
              <a:spcBef>
                <a:spcPts val="1000"/>
              </a:spcBef>
              <a:buFont typeface="+mj-lt"/>
              <a:buAutoNum type="arabicPeriod"/>
              <a:tabLst>
                <a:tab pos="216000" algn="l"/>
              </a:tabLst>
            </a:pPr>
            <a:r>
              <a:rPr lang="fr" sz="1400" dirty="0">
                <a:solidFill>
                  <a:schemeClr val="tx1"/>
                </a:solidFill>
              </a:rPr>
              <a:t>Traiter les problèmes de santé qui ont amené la patiente à consulter l’établissement de santé.</a:t>
            </a:r>
            <a:endParaRPr lang="fr" sz="1400" dirty="0">
              <a:solidFill>
                <a:schemeClr val="tx1"/>
              </a:solidFill>
              <a:ea typeface="Calibri" panose="020F0502020204030204"/>
              <a:cs typeface="Calibri" panose="020F0502020204030204"/>
            </a:endParaRPr>
          </a:p>
          <a:p>
            <a:pPr marL="270510" indent="-270510" defTabSz="432000" rtl="0">
              <a:lnSpc>
                <a:spcPct val="90000"/>
              </a:lnSpc>
              <a:spcBef>
                <a:spcPts val="1000"/>
              </a:spcBef>
              <a:buFont typeface="+mj-lt"/>
              <a:buAutoNum type="arabicPeriod"/>
              <a:tabLst>
                <a:tab pos="216000" algn="l"/>
              </a:tabLst>
            </a:pPr>
            <a:r>
              <a:rPr lang="fr" sz="1400" dirty="0">
                <a:solidFill>
                  <a:schemeClr val="tx1"/>
                </a:solidFill>
              </a:rPr>
              <a:t>Soutien de première ligne : renforcer la sécurité et l'entourage </a:t>
            </a:r>
            <a:endParaRPr lang="fr" sz="1400">
              <a:solidFill>
                <a:schemeClr val="tx1"/>
              </a:solidFill>
              <a:ea typeface="Calibri"/>
              <a:cs typeface="Calibri"/>
            </a:endParaRPr>
          </a:p>
          <a:p>
            <a:pPr marL="645160" indent="-285750" defTabSz="432000" rtl="0">
              <a:lnSpc>
                <a:spcPct val="90000"/>
              </a:lnSpc>
              <a:spcBef>
                <a:spcPts val="400"/>
              </a:spcBef>
              <a:buFont typeface="Arial" panose="020B0604020202020204" pitchFamily="34" charset="0"/>
              <a:buChar char="•"/>
              <a:tabLst>
                <a:tab pos="216000" algn="l"/>
              </a:tabLst>
            </a:pPr>
            <a:r>
              <a:rPr lang="fr" sz="1400" dirty="0">
                <a:solidFill>
                  <a:schemeClr val="tx1"/>
                </a:solidFill>
              </a:rPr>
              <a:t>Faire une évaluation et préparer un plan de sécurité.</a:t>
            </a:r>
            <a:endParaRPr lang="fr" sz="1400" dirty="0">
              <a:solidFill>
                <a:schemeClr val="tx1"/>
              </a:solidFill>
              <a:ea typeface="Calibri" panose="020F0502020204030204"/>
              <a:cs typeface="Calibri" panose="020F0502020204030204"/>
            </a:endParaRPr>
          </a:p>
          <a:p>
            <a:pPr marL="645160" indent="-285750" defTabSz="432000" rtl="0">
              <a:lnSpc>
                <a:spcPct val="90000"/>
              </a:lnSpc>
              <a:spcBef>
                <a:spcPts val="400"/>
              </a:spcBef>
              <a:buFont typeface="Arial" panose="020B0604020202020204" pitchFamily="34" charset="0"/>
              <a:buChar char="•"/>
              <a:tabLst>
                <a:tab pos="216000" algn="l"/>
              </a:tabLst>
            </a:pPr>
            <a:r>
              <a:rPr lang="fr" sz="1400" dirty="0">
                <a:solidFill>
                  <a:schemeClr val="tx1"/>
                </a:solidFill>
              </a:rPr>
              <a:t>Orienter vers d’autres services de soutien.</a:t>
            </a:r>
            <a:endParaRPr lang="fr" sz="1400" dirty="0">
              <a:solidFill>
                <a:schemeClr val="tx1"/>
              </a:solidFill>
              <a:ea typeface="Calibri" panose="020F0502020204030204"/>
              <a:cs typeface="Calibri" panose="020F0502020204030204"/>
            </a:endParaRPr>
          </a:p>
          <a:p>
            <a:pPr marL="342900" indent="-342900" defTabSz="432000" rtl="0">
              <a:lnSpc>
                <a:spcPct val="90000"/>
              </a:lnSpc>
              <a:spcBef>
                <a:spcPts val="1000"/>
              </a:spcBef>
              <a:buFont typeface="+mj-lt"/>
              <a:buAutoNum type="arabicPeriod" startAt="5"/>
              <a:tabLst>
                <a:tab pos="216000" algn="l"/>
              </a:tabLst>
            </a:pPr>
            <a:r>
              <a:rPr lang="fr" sz="1400" dirty="0">
                <a:solidFill>
                  <a:schemeClr val="tx1"/>
                </a:solidFill>
              </a:rPr>
              <a:t>Évaluer l’état de santé mentale.</a:t>
            </a:r>
          </a:p>
          <a:p>
            <a:pPr marL="645160" indent="-285750" defTabSz="432000" rtl="0">
              <a:lnSpc>
                <a:spcPct val="90000"/>
              </a:lnSpc>
              <a:spcBef>
                <a:spcPts val="400"/>
              </a:spcBef>
              <a:buFont typeface="Arial" panose="020B0604020202020204" pitchFamily="34" charset="0"/>
              <a:buChar char="•"/>
              <a:tabLst>
                <a:tab pos="216000" algn="l"/>
              </a:tabLst>
            </a:pPr>
            <a:r>
              <a:rPr lang="fr" sz="1400" dirty="0">
                <a:solidFill>
                  <a:schemeClr val="tx1"/>
                </a:solidFill>
              </a:rPr>
              <a:t>Prendre en charge ou orienter vers d’autres services en cas de problèmes de santé mentale modérés à graves. </a:t>
            </a:r>
            <a:endParaRPr lang="fr" sz="1400" dirty="0">
              <a:solidFill>
                <a:schemeClr val="tx1"/>
              </a:solidFill>
              <a:ea typeface="Calibri" panose="020F0502020204030204"/>
              <a:cs typeface="Calibri" panose="020F0502020204030204"/>
            </a:endParaRPr>
          </a:p>
          <a:p>
            <a:pPr algn="ctr" rtl="0">
              <a:lnSpc>
                <a:spcPct val="90000"/>
              </a:lnSpc>
            </a:pPr>
            <a:endParaRPr lang="en-US" sz="1600" dirty="0">
              <a:solidFill>
                <a:schemeClr val="tx1"/>
              </a:solidFill>
            </a:endParaRPr>
          </a:p>
        </p:txBody>
      </p:sp>
    </p:spTree>
    <p:extLst>
      <p:ext uri="{BB962C8B-B14F-4D97-AF65-F5344CB8AC3E}">
        <p14:creationId xmlns:p14="http://schemas.microsoft.com/office/powerpoint/2010/main" val="2925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1393"/>
            <a:ext cx="7886700" cy="1325563"/>
          </a:xfrm>
        </p:spPr>
        <p:txBody>
          <a:bodyPr rtlCol="0">
            <a:noAutofit/>
          </a:bodyPr>
          <a:lstStyle/>
          <a:p>
            <a:pPr rtl="0"/>
            <a:r>
              <a:rPr lang="fr" sz="3200" b="1" dirty="0">
                <a:solidFill>
                  <a:schemeClr val="accent2"/>
                </a:solidFill>
              </a:rPr>
              <a:t>Exigences minimales du système en matière de questionnement sur la violence exercée par un partenaire intime </a:t>
            </a:r>
            <a:br>
              <a:rPr lang="en-US" sz="3200" b="1" dirty="0">
                <a:solidFill>
                  <a:schemeClr val="accent2"/>
                </a:solidFill>
              </a:rPr>
            </a:br>
            <a:endParaRPr lang="en-GB" sz="3200" b="1" dirty="0">
              <a:solidFill>
                <a:schemeClr val="accent2"/>
              </a:solidFill>
            </a:endParaRPr>
          </a:p>
        </p:txBody>
      </p:sp>
      <p:sp>
        <p:nvSpPr>
          <p:cNvPr id="3" name="Subtitle 2"/>
          <p:cNvSpPr>
            <a:spLocks noGrp="1"/>
          </p:cNvSpPr>
          <p:nvPr>
            <p:ph idx="1"/>
          </p:nvPr>
        </p:nvSpPr>
        <p:spPr>
          <a:xfrm>
            <a:off x="628650" y="2184399"/>
            <a:ext cx="7783830" cy="3497073"/>
          </a:xfrm>
        </p:spPr>
        <p:txBody>
          <a:bodyPr lIns="90000" rtlCol="0">
            <a:noAutofit/>
          </a:bodyPr>
          <a:lstStyle/>
          <a:p>
            <a:pPr marL="342900" indent="-342900" rtl="0">
              <a:spcBef>
                <a:spcPts val="600"/>
              </a:spcBef>
              <a:spcAft>
                <a:spcPts val="600"/>
              </a:spcAft>
              <a:buClr>
                <a:srgbClr val="00B050"/>
              </a:buClr>
              <a:buFont typeface="Wingdings" panose="05000000000000000000" pitchFamily="2" charset="2"/>
              <a:buChar char="ü"/>
            </a:pPr>
            <a:r>
              <a:rPr lang="fr" dirty="0">
                <a:solidFill>
                  <a:schemeClr val="tx1"/>
                </a:solidFill>
              </a:rPr>
              <a:t>Avoir suivi une formation portant sur la manière de poser des questions et de proposer une première réponse.</a:t>
            </a:r>
          </a:p>
          <a:p>
            <a:pPr marL="342900" indent="-342900" rtl="0">
              <a:spcBef>
                <a:spcPts val="600"/>
              </a:spcBef>
              <a:spcAft>
                <a:spcPts val="600"/>
              </a:spcAft>
              <a:buClr>
                <a:srgbClr val="00B050"/>
              </a:buClr>
              <a:buFont typeface="Wingdings" panose="05000000000000000000" pitchFamily="2" charset="2"/>
              <a:buChar char="ü"/>
            </a:pPr>
            <a:r>
              <a:rPr lang="fr" dirty="0">
                <a:solidFill>
                  <a:schemeClr val="tx1"/>
                </a:solidFill>
              </a:rPr>
              <a:t>Disposer d’une procédure d’opération standard.</a:t>
            </a:r>
          </a:p>
          <a:p>
            <a:pPr marL="342900" indent="-342900" rtl="0">
              <a:spcBef>
                <a:spcPts val="600"/>
              </a:spcBef>
              <a:spcAft>
                <a:spcPts val="600"/>
              </a:spcAft>
              <a:buClr>
                <a:srgbClr val="00B050"/>
              </a:buClr>
              <a:buFont typeface="Wingdings" panose="05000000000000000000" pitchFamily="2" charset="2"/>
              <a:buChar char="ü"/>
            </a:pPr>
            <a:r>
              <a:rPr lang="fr" dirty="0">
                <a:solidFill>
                  <a:schemeClr val="tx1"/>
                </a:solidFill>
              </a:rPr>
              <a:t>Disposer d’un espace privé.</a:t>
            </a:r>
          </a:p>
          <a:p>
            <a:pPr marL="342900" indent="-342900" rtl="0">
              <a:spcBef>
                <a:spcPts val="600"/>
              </a:spcBef>
              <a:spcAft>
                <a:spcPts val="600"/>
              </a:spcAft>
              <a:buClr>
                <a:srgbClr val="00B050"/>
              </a:buClr>
              <a:buFont typeface="Wingdings" panose="05000000000000000000" pitchFamily="2" charset="2"/>
              <a:buChar char="ü"/>
            </a:pPr>
            <a:r>
              <a:rPr lang="fr" dirty="0">
                <a:solidFill>
                  <a:schemeClr val="tx1"/>
                </a:solidFill>
              </a:rPr>
              <a:t>Assurer la confidentialité.</a:t>
            </a:r>
          </a:p>
          <a:p>
            <a:pPr marL="342900" indent="-342900" rtl="0">
              <a:spcBef>
                <a:spcPts val="600"/>
              </a:spcBef>
              <a:spcAft>
                <a:spcPts val="600"/>
              </a:spcAft>
              <a:buClr>
                <a:srgbClr val="00B050"/>
              </a:buClr>
              <a:buFont typeface="Wingdings" panose="05000000000000000000" pitchFamily="2" charset="2"/>
              <a:buChar char="ü"/>
            </a:pPr>
            <a:r>
              <a:rPr lang="fr" dirty="0">
                <a:solidFill>
                  <a:schemeClr val="tx1"/>
                </a:solidFill>
              </a:rPr>
              <a:t>Disposer d’un système d’orientation. </a:t>
            </a:r>
            <a:endParaRPr lang="en-US" sz="2400" dirty="0">
              <a:solidFill>
                <a:schemeClr val="tx1"/>
              </a:solidFill>
            </a:endParaRPr>
          </a:p>
          <a:p>
            <a:pPr marL="177800" indent="-177800" algn="just" rtl="0">
              <a:spcBef>
                <a:spcPts val="900"/>
              </a:spcBef>
              <a:spcAft>
                <a:spcPts val="900"/>
              </a:spcAft>
              <a:buFont typeface="Arial" panose="020B0604020202020204" pitchFamily="34" charset="0"/>
              <a:buChar char="•"/>
            </a:pPr>
            <a:endParaRPr lang="en-US" sz="2400" dirty="0">
              <a:solidFill>
                <a:schemeClr val="tx1"/>
              </a:solidFill>
            </a:endParaRPr>
          </a:p>
        </p:txBody>
      </p:sp>
      <p:sp>
        <p:nvSpPr>
          <p:cNvPr id="4" name="Slide Number Placeholder 3"/>
          <p:cNvSpPr>
            <a:spLocks noGrp="1"/>
          </p:cNvSpPr>
          <p:nvPr>
            <p:ph type="sldNum" sz="quarter" idx="12"/>
          </p:nvPr>
        </p:nvSpPr>
        <p:spPr/>
        <p:txBody>
          <a:bodyPr rtlCol="0"/>
          <a:lstStyle/>
          <a:p>
            <a:pPr rtl="0"/>
            <a:fld id="{8D72BB41-3BEF-4C4A-9441-05BFB7371778}" type="slidenum">
              <a:rPr lang="en-GB" smtClean="0"/>
              <a:pPr rtl="0"/>
              <a:t>5</a:t>
            </a:fld>
            <a:endParaRPr lang="en-GB"/>
          </a:p>
        </p:txBody>
      </p:sp>
    </p:spTree>
    <p:extLst>
      <p:ext uri="{BB962C8B-B14F-4D97-AF65-F5344CB8AC3E}">
        <p14:creationId xmlns:p14="http://schemas.microsoft.com/office/powerpoint/2010/main" val="250367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9D6E-2065-F042-AB12-CB6DADF20074}"/>
              </a:ext>
            </a:extLst>
          </p:cNvPr>
          <p:cNvSpPr>
            <a:spLocks noGrp="1"/>
          </p:cNvSpPr>
          <p:nvPr>
            <p:ph type="title"/>
          </p:nvPr>
        </p:nvSpPr>
        <p:spPr>
          <a:xfrm>
            <a:off x="97535" y="21855"/>
            <a:ext cx="8948928" cy="1351417"/>
          </a:xfrm>
        </p:spPr>
        <p:txBody>
          <a:bodyPr rtlCol="0">
            <a:normAutofit/>
          </a:bodyPr>
          <a:lstStyle/>
          <a:p>
            <a:pPr rtl="0"/>
            <a:r>
              <a:rPr lang="fr" sz="3600" dirty="0"/>
              <a:t>Repérer la violence exercée par un partenaire</a:t>
            </a:r>
          </a:p>
        </p:txBody>
      </p:sp>
      <p:sp>
        <p:nvSpPr>
          <p:cNvPr id="3" name="Content Placeholder 2">
            <a:extLst>
              <a:ext uri="{FF2B5EF4-FFF2-40B4-BE49-F238E27FC236}">
                <a16:creationId xmlns:a16="http://schemas.microsoft.com/office/drawing/2014/main" id="{548B1209-22AD-D94C-B47E-DC13F889462E}"/>
              </a:ext>
            </a:extLst>
          </p:cNvPr>
          <p:cNvSpPr>
            <a:spLocks noGrp="1"/>
          </p:cNvSpPr>
          <p:nvPr>
            <p:ph idx="1"/>
          </p:nvPr>
        </p:nvSpPr>
        <p:spPr>
          <a:xfrm>
            <a:off x="628649" y="1373272"/>
            <a:ext cx="7886700" cy="4184385"/>
          </a:xfrm>
        </p:spPr>
        <p:txBody>
          <a:bodyPr rtlCol="0">
            <a:noAutofit/>
          </a:bodyPr>
          <a:lstStyle/>
          <a:p>
            <a:pPr marL="0" indent="0" rtl="0">
              <a:spcBef>
                <a:spcPts val="0"/>
              </a:spcBef>
              <a:spcAft>
                <a:spcPts val="600"/>
              </a:spcAft>
              <a:buClr>
                <a:schemeClr val="tx1"/>
              </a:buClr>
              <a:buNone/>
            </a:pPr>
            <a:r>
              <a:rPr lang="fr" sz="2400" b="1" dirty="0">
                <a:cs typeface="Avenir Next Condensed Regular"/>
              </a:rPr>
              <a:t>REMARQUE :</a:t>
            </a:r>
            <a:r>
              <a:rPr lang="fr" sz="2400" dirty="0">
                <a:cs typeface="Avenir Next Condensed Regular"/>
              </a:rPr>
              <a:t> </a:t>
            </a:r>
            <a:r>
              <a:rPr lang="fr" sz="2400" dirty="0">
                <a:cs typeface="Avenir Next Condensed Demi Bold"/>
              </a:rPr>
              <a:t>Le dépistage universel N’EST PAS recommandé.</a:t>
            </a:r>
            <a:endParaRPr lang="en-GB" sz="2400" dirty="0"/>
          </a:p>
          <a:p>
            <a:pPr marL="342900" indent="-342900" rtl="0">
              <a:spcBef>
                <a:spcPts val="0"/>
              </a:spcBef>
              <a:spcAft>
                <a:spcPts val="600"/>
              </a:spcAft>
              <a:buClr>
                <a:schemeClr val="tx1"/>
              </a:buClr>
              <a:buFont typeface="Arial"/>
              <a:buChar char="•"/>
            </a:pPr>
            <a:r>
              <a:rPr lang="fr" sz="2400" dirty="0">
                <a:cs typeface="Avenir Next Condensed Regular"/>
              </a:rPr>
              <a:t>Il est recommandé de mener une </a:t>
            </a:r>
            <a:r>
              <a:rPr lang="fr" sz="2400" b="1" dirty="0">
                <a:cs typeface="Avenir Next Condensed Regular"/>
              </a:rPr>
              <a:t>enquête clinique </a:t>
            </a:r>
            <a:r>
              <a:rPr lang="fr" sz="2400" dirty="0">
                <a:cs typeface="Avenir Next Condensed Regular"/>
              </a:rPr>
              <a:t>et que les prestataires de soins soient sensibilisés et adoptent </a:t>
            </a:r>
            <a:r>
              <a:rPr lang="fr-FR" sz="2400" dirty="0">
                <a:cs typeface="Avenir Next Condensed Regular"/>
              </a:rPr>
              <a:t>un mode </a:t>
            </a:r>
            <a:r>
              <a:rPr lang="fr" sz="2400" dirty="0">
                <a:cs typeface="Avenir Next Condensed Regular"/>
              </a:rPr>
              <a:t>d’interrogation souple car les réponses peuvent faciliter le diagnostic et améliorer le traitement.</a:t>
            </a:r>
          </a:p>
          <a:p>
            <a:pPr marL="342900" indent="-342900" rtl="0">
              <a:spcBef>
                <a:spcPts val="0"/>
              </a:spcBef>
              <a:spcAft>
                <a:spcPts val="600"/>
              </a:spcAft>
              <a:buClr>
                <a:schemeClr val="tx1"/>
              </a:buClr>
              <a:buFont typeface="Arial"/>
              <a:buChar char="•"/>
            </a:pPr>
            <a:r>
              <a:rPr lang="fr" sz="2400" dirty="0">
                <a:cs typeface="Avenir Next Condensed Regular"/>
              </a:rPr>
              <a:t>Du matériel imprimé sur les services de lutte contre la </a:t>
            </a:r>
            <a:r>
              <a:rPr lang="en-GB" sz="2400" dirty="0">
                <a:cs typeface="Avenir Next Condensed Regular"/>
              </a:rPr>
              <a:t>violence</a:t>
            </a:r>
            <a:r>
              <a:rPr lang="fr" sz="2400" dirty="0">
                <a:cs typeface="Avenir Next Condensed Regular"/>
              </a:rPr>
              <a:t> exercée par un partenaire intime doit être disponible dans les espaces privés (avec des mises en garde si l’on songe à les emporter chez soi).</a:t>
            </a:r>
          </a:p>
          <a:p>
            <a:pPr marL="342900" indent="-342900">
              <a:spcBef>
                <a:spcPts val="0"/>
              </a:spcBef>
              <a:spcAft>
                <a:spcPts val="600"/>
              </a:spcAft>
              <a:buClr>
                <a:schemeClr val="tx1"/>
              </a:buClr>
              <a:buFont typeface="Arial"/>
              <a:buChar char="•"/>
            </a:pPr>
            <a:r>
              <a:rPr lang="fr" sz="2400" dirty="0">
                <a:cs typeface="Avenir Next Condensed Regular"/>
              </a:rPr>
              <a:t>Des affiches avec des informations générales sur la </a:t>
            </a:r>
            <a:r>
              <a:rPr lang="en-GB" sz="2400" dirty="0">
                <a:cs typeface="Avenir Next Condensed Regular"/>
              </a:rPr>
              <a:t>violence</a:t>
            </a:r>
            <a:r>
              <a:rPr lang="fr" sz="2400" dirty="0">
                <a:cs typeface="Avenir Next Condensed Regular"/>
              </a:rPr>
              <a:t> exercée par un partenaire intime peuvent être placées dans les salles d’attente.</a:t>
            </a:r>
          </a:p>
        </p:txBody>
      </p:sp>
      <p:sp>
        <p:nvSpPr>
          <p:cNvPr id="6" name="Slide Number Placeholder 5"/>
          <p:cNvSpPr>
            <a:spLocks noGrp="1"/>
          </p:cNvSpPr>
          <p:nvPr>
            <p:ph type="sldNum" sz="quarter" idx="12"/>
          </p:nvPr>
        </p:nvSpPr>
        <p:spPr/>
        <p:txBody>
          <a:bodyPr rtlCol="0"/>
          <a:lstStyle/>
          <a:p>
            <a:pPr rtl="0"/>
            <a:fld id="{8D72BB41-3BEF-4C4A-9441-05BFB7371778}" type="slidenum">
              <a:rPr lang="en-GB" smtClean="0"/>
              <a:pPr rtl="0"/>
              <a:t>6</a:t>
            </a:fld>
            <a:endParaRPr lang="en-GB"/>
          </a:p>
        </p:txBody>
      </p:sp>
    </p:spTree>
    <p:extLst>
      <p:ext uri="{BB962C8B-B14F-4D97-AF65-F5344CB8AC3E}">
        <p14:creationId xmlns:p14="http://schemas.microsoft.com/office/powerpoint/2010/main" val="159521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90" y="320674"/>
            <a:ext cx="8396817" cy="1325563"/>
          </a:xfrm>
        </p:spPr>
        <p:txBody>
          <a:bodyPr rtlCol="0">
            <a:noAutofit/>
          </a:bodyPr>
          <a:lstStyle/>
          <a:p>
            <a:pPr rtl="0"/>
            <a:r>
              <a:rPr lang="fr" sz="4000" b="1" dirty="0">
                <a:solidFill>
                  <a:schemeClr val="accent2"/>
                </a:solidFill>
              </a:rPr>
              <a:t>Enquête clinique : suspicion d’actes de violence dans les cas suivants</a:t>
            </a:r>
            <a:endParaRPr lang="en-GB" sz="4000" b="1" dirty="0">
              <a:solidFill>
                <a:schemeClr val="accent2"/>
              </a:solidFill>
            </a:endParaRPr>
          </a:p>
        </p:txBody>
      </p:sp>
      <p:sp>
        <p:nvSpPr>
          <p:cNvPr id="3" name="Subtitle 2"/>
          <p:cNvSpPr>
            <a:spLocks noGrp="1"/>
          </p:cNvSpPr>
          <p:nvPr>
            <p:ph idx="1"/>
          </p:nvPr>
        </p:nvSpPr>
        <p:spPr>
          <a:xfrm>
            <a:off x="628651" y="2005013"/>
            <a:ext cx="7886698" cy="3883723"/>
          </a:xfrm>
        </p:spPr>
        <p:txBody>
          <a:bodyPr lIns="90000" rtlCol="0">
            <a:noAutofit/>
          </a:bodyPr>
          <a:lstStyle/>
          <a:p>
            <a:pPr marL="342900" indent="-342900" algn="l" rtl="0">
              <a:spcBef>
                <a:spcPts val="600"/>
              </a:spcBef>
              <a:spcAft>
                <a:spcPts val="600"/>
              </a:spcAft>
              <a:buClr>
                <a:srgbClr val="C00000"/>
              </a:buClr>
              <a:buFont typeface="Wingdings" panose="05000000000000000000" pitchFamily="2" charset="2"/>
              <a:buChar char="ü"/>
            </a:pPr>
            <a:r>
              <a:rPr lang="fr" sz="2400" dirty="0">
                <a:solidFill>
                  <a:schemeClr val="tx1"/>
                </a:solidFill>
              </a:rPr>
              <a:t>état de stress permanent, anxiété ou dépression, abus de substances psychoactives</a:t>
            </a:r>
          </a:p>
          <a:p>
            <a:pPr marL="342900" indent="-342900" algn="l" rtl="0">
              <a:spcBef>
                <a:spcPts val="600"/>
              </a:spcBef>
              <a:spcAft>
                <a:spcPts val="600"/>
              </a:spcAft>
              <a:buClr>
                <a:srgbClr val="C00000"/>
              </a:buClr>
              <a:buFont typeface="Wingdings" panose="05000000000000000000" pitchFamily="2" charset="2"/>
              <a:buChar char="ü"/>
            </a:pPr>
            <a:r>
              <a:rPr lang="fr" sz="2400" dirty="0">
                <a:solidFill>
                  <a:schemeClr val="tx1"/>
                </a:solidFill>
              </a:rPr>
              <a:t>pensées, plans ou actes autodestructeurs ou tentative de suicide</a:t>
            </a:r>
          </a:p>
          <a:p>
            <a:pPr marL="342900" indent="-342900" algn="l" rtl="0">
              <a:spcBef>
                <a:spcPts val="600"/>
              </a:spcBef>
              <a:spcAft>
                <a:spcPts val="600"/>
              </a:spcAft>
              <a:buClr>
                <a:srgbClr val="C00000"/>
              </a:buClr>
              <a:buFont typeface="Wingdings" panose="05000000000000000000" pitchFamily="2" charset="2"/>
              <a:buChar char="ü"/>
            </a:pPr>
            <a:r>
              <a:rPr lang="fr" sz="2400" dirty="0">
                <a:solidFill>
                  <a:schemeClr val="tx1"/>
                </a:solidFill>
              </a:rPr>
              <a:t>blessures répétées ou pour lesquelles il n’est fournie aucune explication satisfaisante</a:t>
            </a:r>
          </a:p>
          <a:p>
            <a:pPr marL="342900" indent="-342900" algn="l" rtl="0">
              <a:spcBef>
                <a:spcPts val="600"/>
              </a:spcBef>
              <a:spcAft>
                <a:spcPts val="600"/>
              </a:spcAft>
              <a:buClr>
                <a:srgbClr val="C00000"/>
              </a:buClr>
              <a:buFont typeface="Wingdings" panose="05000000000000000000" pitchFamily="2" charset="2"/>
              <a:buChar char="ü"/>
            </a:pPr>
            <a:r>
              <a:rPr lang="fr" sz="2400" dirty="0">
                <a:solidFill>
                  <a:schemeClr val="tx1"/>
                </a:solidFill>
              </a:rPr>
              <a:t>infections sexuellement transmissibles à répétition</a:t>
            </a:r>
          </a:p>
          <a:p>
            <a:pPr marL="342900" indent="-342900" algn="l" rtl="0">
              <a:spcBef>
                <a:spcPts val="600"/>
              </a:spcBef>
              <a:spcAft>
                <a:spcPts val="600"/>
              </a:spcAft>
              <a:buClr>
                <a:srgbClr val="C00000"/>
              </a:buClr>
              <a:buFont typeface="Wingdings" panose="05000000000000000000" pitchFamily="2" charset="2"/>
              <a:buChar char="ü"/>
            </a:pPr>
            <a:r>
              <a:rPr lang="fr" sz="2400" dirty="0">
                <a:solidFill>
                  <a:schemeClr val="tx1"/>
                </a:solidFill>
              </a:rPr>
              <a:t>grossesses non désirées</a:t>
            </a:r>
          </a:p>
          <a:p>
            <a:pPr marL="0" indent="0" algn="ctr" rtl="0">
              <a:spcBef>
                <a:spcPts val="600"/>
              </a:spcBef>
              <a:spcAft>
                <a:spcPts val="600"/>
              </a:spcAft>
              <a:buNone/>
            </a:pPr>
            <a:r>
              <a:rPr lang="fr" sz="1800" dirty="0">
                <a:solidFill>
                  <a:schemeClr val="tx1"/>
                </a:solidFill>
              </a:rPr>
              <a:t>– À suivre –</a:t>
            </a:r>
          </a:p>
          <a:p>
            <a:pPr marL="177800" indent="-177800" algn="l" rtl="0">
              <a:spcBef>
                <a:spcPts val="900"/>
              </a:spcBef>
              <a:spcAft>
                <a:spcPts val="900"/>
              </a:spcAft>
              <a:buFont typeface="Arial" panose="020B0604020202020204" pitchFamily="34" charset="0"/>
              <a:buChar char="•"/>
            </a:pPr>
            <a:endParaRPr lang="en-US" sz="2400" dirty="0">
              <a:solidFill>
                <a:schemeClr val="tx1"/>
              </a:solidFill>
            </a:endParaRPr>
          </a:p>
        </p:txBody>
      </p:sp>
      <p:sp>
        <p:nvSpPr>
          <p:cNvPr id="4" name="Slide Number Placeholder 3"/>
          <p:cNvSpPr>
            <a:spLocks noGrp="1"/>
          </p:cNvSpPr>
          <p:nvPr>
            <p:ph type="sldNum" sz="quarter" idx="12"/>
          </p:nvPr>
        </p:nvSpPr>
        <p:spPr/>
        <p:txBody>
          <a:bodyPr rtlCol="0"/>
          <a:lstStyle/>
          <a:p>
            <a:pPr rtl="0"/>
            <a:fld id="{8D72BB41-3BEF-4C4A-9441-05BFB7371778}" type="slidenum">
              <a:rPr lang="en-GB" smtClean="0"/>
              <a:pPr rtl="0"/>
              <a:t>7</a:t>
            </a:fld>
            <a:endParaRPr lang="en-GB"/>
          </a:p>
        </p:txBody>
      </p:sp>
    </p:spTree>
    <p:extLst>
      <p:ext uri="{BB962C8B-B14F-4D97-AF65-F5344CB8AC3E}">
        <p14:creationId xmlns:p14="http://schemas.microsoft.com/office/powerpoint/2010/main" val="50960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AA0301-DD25-F643-AC9C-7CB71BC87C24}"/>
              </a:ext>
            </a:extLst>
          </p:cNvPr>
          <p:cNvSpPr>
            <a:spLocks noGrp="1"/>
          </p:cNvSpPr>
          <p:nvPr>
            <p:ph type="title"/>
          </p:nvPr>
        </p:nvSpPr>
        <p:spPr>
          <a:xfrm>
            <a:off x="246590" y="320674"/>
            <a:ext cx="8650817" cy="1325563"/>
          </a:xfrm>
        </p:spPr>
        <p:txBody>
          <a:bodyPr rtlCol="0">
            <a:normAutofit/>
          </a:bodyPr>
          <a:lstStyle/>
          <a:p>
            <a:pPr rtl="0"/>
            <a:r>
              <a:rPr lang="fr" sz="4000" dirty="0"/>
              <a:t>Enquête clinique : suspicion d’actes de violence dans les cas suivants</a:t>
            </a:r>
          </a:p>
        </p:txBody>
      </p:sp>
      <p:sp>
        <p:nvSpPr>
          <p:cNvPr id="8" name="Content Placeholder 7">
            <a:extLst>
              <a:ext uri="{FF2B5EF4-FFF2-40B4-BE49-F238E27FC236}">
                <a16:creationId xmlns:a16="http://schemas.microsoft.com/office/drawing/2014/main" id="{DB8808DF-9487-EF4A-89F1-43906F5DC471}"/>
              </a:ext>
            </a:extLst>
          </p:cNvPr>
          <p:cNvSpPr>
            <a:spLocks noGrp="1"/>
          </p:cNvSpPr>
          <p:nvPr>
            <p:ph idx="1"/>
          </p:nvPr>
        </p:nvSpPr>
        <p:spPr>
          <a:xfrm>
            <a:off x="628649" y="1825625"/>
            <a:ext cx="7886700" cy="3721735"/>
          </a:xfrm>
        </p:spPr>
        <p:txBody>
          <a:bodyPr rtlCol="0">
            <a:normAutofit/>
          </a:bodyPr>
          <a:lstStyle/>
          <a:p>
            <a:pPr marL="0" indent="0" algn="ctr" rtl="0">
              <a:spcBef>
                <a:spcPts val="600"/>
              </a:spcBef>
              <a:spcAft>
                <a:spcPts val="600"/>
              </a:spcAft>
              <a:buNone/>
            </a:pPr>
            <a:r>
              <a:rPr lang="fr" sz="1800" dirty="0"/>
              <a:t>– Suite –</a:t>
            </a:r>
          </a:p>
          <a:p>
            <a:pPr marL="342900" indent="-342900" rtl="0">
              <a:spcBef>
                <a:spcPts val="600"/>
              </a:spcBef>
              <a:spcAft>
                <a:spcPts val="600"/>
              </a:spcAft>
              <a:buClr>
                <a:srgbClr val="C00000"/>
              </a:buClr>
              <a:buFont typeface="Wingdings" panose="05000000000000000000" pitchFamily="2" charset="2"/>
              <a:buChar char="ü"/>
            </a:pPr>
            <a:r>
              <a:rPr lang="fr" sz="2400" dirty="0"/>
              <a:t>douleurs ou maladies chroniques inexpliquées </a:t>
            </a:r>
          </a:p>
          <a:p>
            <a:pPr marL="342900" indent="-342900" rtl="0">
              <a:spcBef>
                <a:spcPts val="600"/>
              </a:spcBef>
              <a:spcAft>
                <a:spcPts val="600"/>
              </a:spcAft>
              <a:buClr>
                <a:srgbClr val="C00000"/>
              </a:buClr>
              <a:buFont typeface="Wingdings" panose="05000000000000000000" pitchFamily="2" charset="2"/>
              <a:buChar char="ü"/>
            </a:pPr>
            <a:r>
              <a:rPr lang="fr" sz="2400" dirty="0"/>
              <a:t>consultations de santé répétées sans diagnostic clair</a:t>
            </a:r>
          </a:p>
          <a:p>
            <a:pPr marL="342900" indent="-342900" rtl="0">
              <a:spcBef>
                <a:spcPts val="600"/>
              </a:spcBef>
              <a:spcAft>
                <a:spcPts val="600"/>
              </a:spcAft>
              <a:buClr>
                <a:srgbClr val="C00000"/>
              </a:buClr>
              <a:buFont typeface="Wingdings" panose="05000000000000000000" pitchFamily="2" charset="2"/>
              <a:buChar char="ü"/>
            </a:pPr>
            <a:r>
              <a:rPr lang="fr" sz="2400" dirty="0"/>
              <a:t>le partenaire ou mari intervient trop pendant les consultations</a:t>
            </a:r>
          </a:p>
          <a:p>
            <a:pPr marL="342900" indent="-342900" rtl="0">
              <a:spcBef>
                <a:spcPts val="600"/>
              </a:spcBef>
              <a:spcAft>
                <a:spcPts val="600"/>
              </a:spcAft>
              <a:buClr>
                <a:srgbClr val="C00000"/>
              </a:buClr>
              <a:buFont typeface="Wingdings" panose="05000000000000000000" pitchFamily="2" charset="2"/>
              <a:buChar char="ü"/>
            </a:pPr>
            <a:r>
              <a:rPr lang="en-GB" sz="2400" dirty="0"/>
              <a:t>l</a:t>
            </a:r>
            <a:r>
              <a:rPr lang="fr" sz="2400" dirty="0"/>
              <a:t>a femme manque souvent ses rendez-vous médicaux</a:t>
            </a:r>
          </a:p>
          <a:p>
            <a:pPr marL="342900" indent="-342900" rtl="0">
              <a:spcBef>
                <a:spcPts val="600"/>
              </a:spcBef>
              <a:spcAft>
                <a:spcPts val="600"/>
              </a:spcAft>
              <a:buClr>
                <a:srgbClr val="C00000"/>
              </a:buClr>
              <a:buFont typeface="Wingdings" panose="05000000000000000000" pitchFamily="2" charset="2"/>
              <a:buChar char="ü"/>
            </a:pPr>
            <a:r>
              <a:rPr lang="fr" sz="2400" dirty="0"/>
              <a:t>les enfants ont des problèmes psychologiques et comportementaux</a:t>
            </a:r>
          </a:p>
          <a:p>
            <a:pPr rtl="0"/>
            <a:endParaRPr lang="en-GB" dirty="0"/>
          </a:p>
        </p:txBody>
      </p:sp>
      <p:sp>
        <p:nvSpPr>
          <p:cNvPr id="3" name="Slide Number Placeholder 2"/>
          <p:cNvSpPr>
            <a:spLocks noGrp="1"/>
          </p:cNvSpPr>
          <p:nvPr>
            <p:ph type="sldNum" sz="quarter" idx="12"/>
          </p:nvPr>
        </p:nvSpPr>
        <p:spPr/>
        <p:txBody>
          <a:bodyPr rtlCol="0"/>
          <a:lstStyle/>
          <a:p>
            <a:pPr rtl="0"/>
            <a:fld id="{8D72BB41-3BEF-4C4A-9441-05BFB7371778}" type="slidenum">
              <a:rPr lang="en-GB" smtClean="0"/>
              <a:pPr rtl="0"/>
              <a:t>8</a:t>
            </a:fld>
            <a:endParaRPr lang="en-GB"/>
          </a:p>
        </p:txBody>
      </p:sp>
    </p:spTree>
    <p:extLst>
      <p:ext uri="{BB962C8B-B14F-4D97-AF65-F5344CB8AC3E}">
        <p14:creationId xmlns:p14="http://schemas.microsoft.com/office/powerpoint/2010/main" val="127213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fr" b="1" dirty="0">
                <a:solidFill>
                  <a:schemeClr val="accent2"/>
                </a:solidFill>
              </a:rPr>
              <a:t>Poser des questions sur la violence </a:t>
            </a:r>
            <a:endParaRPr lang="en-GB" b="1" dirty="0">
              <a:solidFill>
                <a:schemeClr val="accent2"/>
              </a:solidFill>
            </a:endParaRPr>
          </a:p>
        </p:txBody>
      </p:sp>
      <p:sp>
        <p:nvSpPr>
          <p:cNvPr id="3" name="Subtitle 2"/>
          <p:cNvSpPr>
            <a:spLocks noGrp="1"/>
          </p:cNvSpPr>
          <p:nvPr>
            <p:ph idx="1"/>
          </p:nvPr>
        </p:nvSpPr>
        <p:spPr>
          <a:xfrm>
            <a:off x="628650" y="2190750"/>
            <a:ext cx="7886699" cy="3246247"/>
          </a:xfrm>
        </p:spPr>
        <p:txBody>
          <a:bodyPr lIns="90000" rtlCol="0">
            <a:noAutofit/>
          </a:bodyPr>
          <a:lstStyle/>
          <a:p>
            <a:pPr marL="0" indent="0" algn="l" rtl="0">
              <a:spcBef>
                <a:spcPts val="600"/>
              </a:spcBef>
              <a:spcAft>
                <a:spcPts val="600"/>
              </a:spcAft>
              <a:buNone/>
            </a:pPr>
            <a:r>
              <a:rPr lang="fr" b="1" dirty="0">
                <a:solidFill>
                  <a:schemeClr val="tx1"/>
                </a:solidFill>
              </a:rPr>
              <a:t>Aborder la question de façon indirecte la première fois</a:t>
            </a:r>
            <a:r>
              <a:rPr lang="en-GB" dirty="0">
                <a:solidFill>
                  <a:schemeClr val="tx1"/>
                </a:solidFill>
              </a:rPr>
              <a:t>, </a:t>
            </a:r>
            <a:r>
              <a:rPr lang="fr" dirty="0">
                <a:solidFill>
                  <a:schemeClr val="tx1"/>
                </a:solidFill>
              </a:rPr>
              <a:t>par exemple :</a:t>
            </a:r>
          </a:p>
          <a:p>
            <a:pPr marL="528638" indent="-342900" algn="l" rtl="0">
              <a:spcBef>
                <a:spcPts val="600"/>
              </a:spcBef>
              <a:buFont typeface="Arial" pitchFamily="34" charset="0"/>
              <a:buChar char="•"/>
            </a:pPr>
            <a:r>
              <a:rPr lang="fr" dirty="0">
                <a:solidFill>
                  <a:schemeClr val="tx1"/>
                </a:solidFill>
              </a:rPr>
              <a:t>« Est-ce que tout va bien à la maison ? »</a:t>
            </a:r>
          </a:p>
          <a:p>
            <a:pPr marL="528638" indent="-342900" algn="l" rtl="0">
              <a:spcBef>
                <a:spcPts val="600"/>
              </a:spcBef>
              <a:buFont typeface="Arial" pitchFamily="34" charset="0"/>
              <a:buChar char="•"/>
            </a:pPr>
            <a:r>
              <a:rPr lang="fr" dirty="0">
                <a:solidFill>
                  <a:schemeClr val="tx1"/>
                </a:solidFill>
              </a:rPr>
              <a:t>« J’ai vu d’autres femmes avec des problèmes comme les vôtres. »</a:t>
            </a:r>
          </a:p>
          <a:p>
            <a:pPr marL="528638" indent="-342900" algn="l" rtl="0">
              <a:spcBef>
                <a:spcPts val="600"/>
              </a:spcBef>
              <a:buFont typeface="Arial" pitchFamily="34" charset="0"/>
              <a:buChar char="•"/>
            </a:pPr>
            <a:r>
              <a:rPr lang="fr" dirty="0">
                <a:solidFill>
                  <a:schemeClr val="tx1"/>
                </a:solidFill>
              </a:rPr>
              <a:t>«  Beaucoup de femmes ont des problèmes avec leur mari. »</a:t>
            </a:r>
          </a:p>
          <a:p>
            <a:pPr marL="185738" algn="l" rtl="0">
              <a:spcBef>
                <a:spcPts val="600"/>
              </a:spcBef>
              <a:spcAft>
                <a:spcPts val="600"/>
              </a:spcAft>
            </a:pPr>
            <a:endParaRPr lang="en-US" b="1" dirty="0">
              <a:solidFill>
                <a:schemeClr val="tx1"/>
              </a:solidFill>
            </a:endParaRPr>
          </a:p>
        </p:txBody>
      </p:sp>
      <p:sp>
        <p:nvSpPr>
          <p:cNvPr id="4" name="Slide Number Placeholder 3"/>
          <p:cNvSpPr>
            <a:spLocks noGrp="1"/>
          </p:cNvSpPr>
          <p:nvPr>
            <p:ph type="sldNum" sz="quarter" idx="12"/>
          </p:nvPr>
        </p:nvSpPr>
        <p:spPr/>
        <p:txBody>
          <a:bodyPr rtlCol="0"/>
          <a:lstStyle/>
          <a:p>
            <a:pPr rtl="0"/>
            <a:fld id="{8D72BB41-3BEF-4C4A-9441-05BFB7371778}" type="slidenum">
              <a:rPr lang="en-GB" smtClean="0"/>
              <a:pPr rtl="0"/>
              <a:t>9</a:t>
            </a:fld>
            <a:endParaRPr lang="en-GB"/>
          </a:p>
        </p:txBody>
      </p:sp>
    </p:spTree>
    <p:extLst>
      <p:ext uri="{BB962C8B-B14F-4D97-AF65-F5344CB8AC3E}">
        <p14:creationId xmlns:p14="http://schemas.microsoft.com/office/powerpoint/2010/main" val="1351195321"/>
      </p:ext>
    </p:extLst>
  </p:cSld>
  <p:clrMapOvr>
    <a:masterClrMapping/>
  </p:clrMapOvr>
</p:sld>
</file>

<file path=ppt/theme/theme1.xml><?xml version="1.0" encoding="utf-8"?>
<a:theme xmlns:a="http://schemas.openxmlformats.org/drawingml/2006/main" name="Office Theme">
  <a:themeElements>
    <a:clrScheme name="Curriculum custom 1">
      <a:dk1>
        <a:srgbClr val="000000"/>
      </a:dk1>
      <a:lt1>
        <a:srgbClr val="F5EFE0"/>
      </a:lt1>
      <a:dk2>
        <a:srgbClr val="92B0CB"/>
      </a:dk2>
      <a:lt2>
        <a:srgbClr val="E3E9F1"/>
      </a:lt2>
      <a:accent1>
        <a:srgbClr val="2E348F"/>
      </a:accent1>
      <a:accent2>
        <a:srgbClr val="0666B2"/>
      </a:accent2>
      <a:accent3>
        <a:srgbClr val="449FD7"/>
      </a:accent3>
      <a:accent4>
        <a:srgbClr val="FFBA00"/>
      </a:accent4>
      <a:accent5>
        <a:srgbClr val="F57D21"/>
      </a:accent5>
      <a:accent6>
        <a:srgbClr val="B84200"/>
      </a:accent6>
      <a:hlink>
        <a:srgbClr val="0563C1"/>
      </a:hlink>
      <a:folHlink>
        <a:srgbClr val="02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iculum template_13Dec" id="{82102952-1358-794C-BA0B-E9E2CAE0DECF}" vid="{D4BAC128-9994-AD42-AB0C-764A7311E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2662</Words>
  <Application>Microsoft Office PowerPoint</Application>
  <PresentationFormat>On-screen Show (4:3)</PresentationFormat>
  <Paragraphs>229</Paragraphs>
  <Slides>19</Slides>
  <Notes>17</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Module 5</vt:lpstr>
      <vt:lpstr>PowerPoint Presentation</vt:lpstr>
      <vt:lpstr>Objectif d’apprentissage</vt:lpstr>
      <vt:lpstr>Protocole de synthèse relatif à la violence exercée par un partenaire intime  </vt:lpstr>
      <vt:lpstr>Exigences minimales du système en matière de questionnement sur la violence exercée par un partenaire intime  </vt:lpstr>
      <vt:lpstr>Repérer la violence exercée par un partenaire</vt:lpstr>
      <vt:lpstr>Enquête clinique : suspicion d’actes de violence dans les cas suivants</vt:lpstr>
      <vt:lpstr>Enquête clinique : suspicion d’actes de violence dans les cas suivants</vt:lpstr>
      <vt:lpstr>Poser des questions sur la violence </vt:lpstr>
      <vt:lpstr>Se renseigner sur la violence</vt:lpstr>
      <vt:lpstr>« Que faire si vous soupçonnez de la violence, mais que la patiente n’en parle pas ? »  </vt:lpstr>
      <vt:lpstr>Exercice 5.1 A : Jeu de rôle sur l’identification de la violence exercée par un partenaire intime  </vt:lpstr>
      <vt:lpstr>Exercice 5.1 A : Jeu de rôle sur l’identification de la violence exercée par un partenaire intime  </vt:lpstr>
      <vt:lpstr>Exercice 5.1 B : Examen de cas concernant l’identification de la violence exercée par un partenaire intime</vt:lpstr>
      <vt:lpstr>Exercice 5.1 B : Examen de cas concernant l’identification de la violence exercée par un partenaire intime</vt:lpstr>
      <vt:lpstr>Exercice 5.1 B : examens de cas en vue de détecter la violence exercée par un partenaire intime </vt:lpstr>
      <vt:lpstr>Questions fréquemment posées par les prestataires de santé</vt:lpstr>
      <vt:lpstr>Questions fréquemment posées par les agents de santé</vt:lpstr>
      <vt:lpstr>Messages clés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dc:title>
  <dc:creator>Anna Hoover</dc:creator>
  <cp:lastModifiedBy>Becky Mitchell (Green Ink)</cp:lastModifiedBy>
  <cp:revision>84</cp:revision>
  <dcterms:created xsi:type="dcterms:W3CDTF">2019-12-16T14:39:11Z</dcterms:created>
  <dcterms:modified xsi:type="dcterms:W3CDTF">2025-01-21T14:27:53Z</dcterms:modified>
</cp:coreProperties>
</file>