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700" r:id="rId3"/>
    <p:sldId id="694" r:id="rId4"/>
    <p:sldId id="688" r:id="rId5"/>
    <p:sldId id="280" r:id="rId6"/>
    <p:sldId id="273" r:id="rId7"/>
    <p:sldId id="697" r:id="rId8"/>
    <p:sldId id="266" r:id="rId9"/>
    <p:sldId id="267" r:id="rId10"/>
    <p:sldId id="699" r:id="rId11"/>
    <p:sldId id="698" r:id="rId12"/>
    <p:sldId id="281" r:id="rId13"/>
  </p:sldIdLst>
  <p:sldSz cx="9144000" cy="6858000" type="screen4x3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6C4B5C-4215-F344-8A76-5A964FD4AD5B}" name="Guest User" initials="GU" userId="S::urn:spo:anon#ff01ab5e1b4c3c0705618d8096c3a275d9a0727eecce310e62bd1a1110593ff3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ne Citron" initials="SC" lastIdx="7" clrIdx="0">
    <p:extLst>
      <p:ext uri="{19B8F6BF-5375-455C-9EA6-DF929625EA0E}">
        <p15:presenceInfo xmlns:p15="http://schemas.microsoft.com/office/powerpoint/2012/main" userId="d1ba213afba5bd56" providerId="Windows Live"/>
      </p:ext>
    </p:extLst>
  </p:cmAuthor>
  <p:cmAuthor id="2" name="anne.cecile.robin@gmail.com" initials="an" lastIdx="4" clrIdx="1">
    <p:extLst>
      <p:ext uri="{19B8F6BF-5375-455C-9EA6-DF929625EA0E}">
        <p15:presenceInfo xmlns:p15="http://schemas.microsoft.com/office/powerpoint/2012/main" userId="S::urn:spo:guest#anne.cecile.robin@gmail.com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575"/>
    <a:srgbClr val="EDA072"/>
    <a:srgbClr val="F2A476"/>
    <a:srgbClr val="D3AC8C"/>
    <a:srgbClr val="91AAA4"/>
    <a:srgbClr val="F18B4F"/>
    <a:srgbClr val="F28C4C"/>
    <a:srgbClr val="EB9F71"/>
    <a:srgbClr val="F2A77A"/>
    <a:srgbClr val="E79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89"/>
    <p:restoredTop sz="85000"/>
  </p:normalViewPr>
  <p:slideViewPr>
    <p:cSldViewPr snapToGrid="0" snapToObjects="1">
      <p:cViewPr varScale="1">
        <p:scale>
          <a:sx n="72" d="100"/>
          <a:sy n="72" d="100"/>
        </p:scale>
        <p:origin x="117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FC1157-7A08-AE42-871E-8F631D79F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2B9E4-9D77-C149-A8DF-0F21A28930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5666A7-7EFA-1C45-85A8-F1EEF1456243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75214-E450-6642-B9DB-082E830D6D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92567-AF3F-4A4D-9CB4-618533FFED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D23F5-003A-854E-B0DA-F635AABBFE9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9999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3A9B77-EA52-1C47-8F03-3304CE373FBF}" type="datetimeFigureOut">
              <a:rPr lang="de-DE" smtClean="0"/>
              <a:t>22.01.2025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2D55F8-74B9-B944-BD48-CDD90851A0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1252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gp.org.au/familyviolence/modules.ht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dirty="0"/>
              <a:t>Ce module portera sur les éléments de </a:t>
            </a:r>
            <a:r>
              <a:rPr lang="fr" b="1" dirty="0"/>
              <a:t>l’appui de première ligne</a:t>
            </a:r>
            <a:r>
              <a:rPr lang="fr" dirty="0"/>
              <a:t>, tels que résumés par le mot « LIVES » et la manière de les fournir.</a:t>
            </a:r>
          </a:p>
          <a:p>
            <a:pPr rtl="0"/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82D55F8-74B9-B944-BD48-CDD90851A0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6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 dirty="0"/>
              <a:t>Exercice 6.1. Pour des instructions plus détaillées, voir le guide de l’animateur/-trice.</a:t>
            </a:r>
          </a:p>
          <a:p>
            <a:pPr rtl="0"/>
            <a:endParaRPr lang="en-US" dirty="0"/>
          </a:p>
          <a:p>
            <a:pPr rtl="0"/>
            <a:r>
              <a:rPr lang="fr" dirty="0"/>
              <a:t>Suivez le jeu de rôle avec </a:t>
            </a:r>
            <a:r>
              <a:rPr lang="fr" b="0" dirty="0"/>
              <a:t>soit une discussion de groupe, soit un jeu de rôle de démonstration </a:t>
            </a:r>
            <a:r>
              <a:rPr lang="fr" dirty="0"/>
              <a:t>par des volontaires suivi d'une discussion de groupe. Pour des instructions plus détaillées, voir le guide de l’animateur/-trice.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5CD8450-5381-4F25-9B1F-09268F57083E}" type="slidenum">
              <a:rPr lang="en-GB" smtClean="0"/>
              <a:pPr rtl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6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165B12C-6FF9-554D-BFB3-C061902B4395}" type="slidenum">
              <a:rPr lang="en-US" smtClean="0"/>
              <a:pPr rtl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4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16662C-83C9-4EF9-B1F0-304704F36FE1}" type="slidenum">
              <a:rPr lang="es-ES" smtClean="0"/>
              <a:pPr rtl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30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L’appui de première ligne est le type de soins le plus important que vous puissiez fournir aux femmes </a:t>
            </a:r>
            <a:r>
              <a:rPr lang="en-GB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survivante</a:t>
            </a:r>
            <a:r>
              <a:rPr lang="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de </a:t>
            </a:r>
            <a:r>
              <a:rPr lang="en-GB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violence</a:t>
            </a:r>
            <a:r>
              <a:rPr lang="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susceptible d’aider, même si c’est tout ce que vous pouvez faire. </a:t>
            </a:r>
            <a:r>
              <a:rPr lang="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L’appui de première ligne </a:t>
            </a:r>
            <a:r>
              <a:rPr lang="fr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offre des soins pratiques et répond aux besoins émotionnels, physiques et de sécurité d’une femme</a:t>
            </a:r>
            <a:r>
              <a:rPr lang="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sans empiéter sur sa vie privée.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L’appui de première ligne porte sur les premiers secours psychologiques. </a:t>
            </a:r>
            <a:r>
              <a:rPr lang="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aidé des personnes qui ont vécu divers événements bouleversants ou stressants, notamment en étant soumises à la violence.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165B12C-6FF9-554D-BFB3-C061902B4395}" type="slidenum">
              <a:rPr lang="en-US" smtClean="0"/>
              <a:pPr rtl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 dirty="0"/>
              <a:t>Ce module porte sur les trois premières composantes de l’approche LIVES – </a:t>
            </a:r>
            <a:r>
              <a:rPr lang="fr" b="1" dirty="0"/>
              <a:t>Écouter, s’informer et valider</a:t>
            </a:r>
            <a:r>
              <a:rPr lang="fr" dirty="0"/>
              <a:t>. Ces éléments sont présentés dans l’ordre dans lequel ils seront généralement effectués, mais le premier - l’écoute - doit se poursuivre tout au long de votre contact avec la </a:t>
            </a:r>
            <a:r>
              <a:rPr lang="en-GB" dirty="0"/>
              <a:t>survivante</a:t>
            </a:r>
            <a:r>
              <a:rPr lang="fr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5CD8450-5381-4F25-9B1F-09268F57083E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0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355600" indent="-266700" algn="l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" sz="1000" dirty="0">
                <a:solidFill>
                  <a:schemeClr val="tx1"/>
                </a:solidFill>
              </a:rPr>
              <a:t>Écouter c’est :</a:t>
            </a:r>
          </a:p>
          <a:p>
            <a:pPr marL="355600" indent="-266700" algn="l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chemeClr val="tx1"/>
                </a:solidFill>
              </a:rPr>
              <a:t>lui donner la possibilité de dire ce qu’elle veut à une personne attentionnée qui veut l’aider et </a:t>
            </a:r>
            <a:r>
              <a:rPr lang="fr" sz="1000" b="1" dirty="0">
                <a:solidFill>
                  <a:schemeClr val="tx1"/>
                </a:solidFill>
              </a:rPr>
              <a:t>dans un espace sûr et privé </a:t>
            </a:r>
            <a:endParaRPr lang="en-US" sz="1000" dirty="0">
              <a:solidFill>
                <a:schemeClr val="tx1"/>
              </a:solidFill>
            </a:endParaRPr>
          </a:p>
          <a:p>
            <a:pPr marL="355600" indent="-266700" algn="l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chemeClr val="tx1"/>
                </a:solidFill>
              </a:rPr>
              <a:t>essentiel pour </a:t>
            </a:r>
            <a:r>
              <a:rPr lang="fr" sz="1000" b="1" dirty="0">
                <a:solidFill>
                  <a:schemeClr val="tx1"/>
                </a:solidFill>
              </a:rPr>
              <a:t>le rétablissement émotionnel</a:t>
            </a:r>
          </a:p>
          <a:p>
            <a:pPr marL="355600" indent="-266700" algn="l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chemeClr val="tx1"/>
                </a:solidFill>
              </a:rPr>
              <a:t>La partie la plus importante d’une bonne communication (rappel du module 3)</a:t>
            </a:r>
          </a:p>
          <a:p>
            <a:pPr marL="355600" indent="-266700" algn="l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chemeClr val="tx1"/>
                </a:solidFill>
              </a:rPr>
              <a:t>Être </a:t>
            </a:r>
            <a:r>
              <a:rPr lang="fr" sz="1000" b="1" dirty="0">
                <a:solidFill>
                  <a:schemeClr val="tx1"/>
                </a:solidFill>
              </a:rPr>
              <a:t>conscient des sentiments</a:t>
            </a:r>
            <a:r>
              <a:rPr lang="fr" sz="1000" dirty="0">
                <a:solidFill>
                  <a:schemeClr val="tx1"/>
                </a:solidFill>
              </a:rPr>
              <a:t> qui se cachent derrière les mots</a:t>
            </a:r>
          </a:p>
          <a:p>
            <a:pPr marL="355600" indent="-266700" algn="l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chemeClr val="tx1"/>
                </a:solidFill>
              </a:rPr>
              <a:t>Entendre à la fois </a:t>
            </a:r>
            <a:r>
              <a:rPr lang="fr" sz="1000" b="1" dirty="0">
                <a:solidFill>
                  <a:schemeClr val="tx1"/>
                </a:solidFill>
              </a:rPr>
              <a:t>ce qu’elle dit </a:t>
            </a:r>
            <a:r>
              <a:rPr lang="fr" sz="1000" dirty="0">
                <a:solidFill>
                  <a:schemeClr val="tx1"/>
                </a:solidFill>
              </a:rPr>
              <a:t>et ce </a:t>
            </a:r>
            <a:r>
              <a:rPr lang="fr" sz="1000" b="1" dirty="0">
                <a:solidFill>
                  <a:schemeClr val="tx1"/>
                </a:solidFill>
              </a:rPr>
              <a:t>qu’elle</a:t>
            </a:r>
            <a:r>
              <a:rPr lang="fr" sz="1000" dirty="0">
                <a:solidFill>
                  <a:schemeClr val="tx1"/>
                </a:solidFill>
              </a:rPr>
              <a:t> </a:t>
            </a:r>
            <a:r>
              <a:rPr lang="fr" sz="1000" b="1" dirty="0">
                <a:solidFill>
                  <a:schemeClr val="tx1"/>
                </a:solidFill>
              </a:rPr>
              <a:t>ne dit pas</a:t>
            </a:r>
          </a:p>
          <a:p>
            <a:pPr marL="355600" indent="-266700" algn="l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chemeClr val="tx1"/>
                </a:solidFill>
              </a:rPr>
              <a:t>Faire attention à son </a:t>
            </a:r>
            <a:r>
              <a:rPr lang="fr" sz="1000" b="1" dirty="0">
                <a:solidFill>
                  <a:schemeClr val="tx1"/>
                </a:solidFill>
              </a:rPr>
              <a:t>langage corporel</a:t>
            </a:r>
            <a:endParaRPr lang="en-US" sz="1000" dirty="0">
              <a:solidFill>
                <a:schemeClr val="tx1"/>
              </a:solidFill>
            </a:endParaRPr>
          </a:p>
          <a:p>
            <a:pPr marL="355600" indent="-266700" algn="l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chemeClr val="tx1"/>
                </a:solidFill>
              </a:rPr>
              <a:t>s’asseoir ou se mettre debout au </a:t>
            </a:r>
            <a:r>
              <a:rPr lang="fr" sz="1000" b="1" dirty="0">
                <a:solidFill>
                  <a:schemeClr val="tx1"/>
                </a:solidFill>
              </a:rPr>
              <a:t>même niveau</a:t>
            </a:r>
            <a:r>
              <a:rPr lang="fr" sz="1000" dirty="0">
                <a:solidFill>
                  <a:schemeClr val="tx1"/>
                </a:solidFill>
              </a:rPr>
              <a:t> et être suffisamment proche </a:t>
            </a:r>
          </a:p>
          <a:p>
            <a:pPr marL="355600" indent="-266700" algn="l"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" sz="1000" dirty="0">
                <a:solidFill>
                  <a:schemeClr val="tx1"/>
                </a:solidFill>
              </a:rPr>
              <a:t>Grâce à </a:t>
            </a:r>
            <a:r>
              <a:rPr lang="fr" sz="1000" b="1" dirty="0">
                <a:solidFill>
                  <a:schemeClr val="tx1"/>
                </a:solidFill>
              </a:rPr>
              <a:t>l’empathie</a:t>
            </a:r>
            <a:r>
              <a:rPr lang="fr" sz="1000" dirty="0">
                <a:solidFill>
                  <a:schemeClr val="tx1"/>
                </a:solidFill>
              </a:rPr>
              <a:t>, montrez que vous comprenez ce qu’elle ressent</a:t>
            </a:r>
            <a:r>
              <a:rPr lang="fr" sz="800" dirty="0">
                <a:solidFill>
                  <a:schemeClr val="tx1"/>
                </a:solidFill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165B12C-6FF9-554D-BFB3-C061902B4395}" type="slidenum">
              <a:rPr lang="en-US" smtClean="0"/>
              <a:pPr rt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2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/>
              <a:t>Rappeler les principes d’une bonne communication du module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5CD8450-5381-4F25-9B1F-09268F57083E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9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qu’il faut </a:t>
            </a:r>
            <a:r>
              <a:rPr lang="fr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éviter</a:t>
            </a:r>
            <a:r>
              <a:rPr lang="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Éviter de poser des questions suggestives, telles que « J’imagine que cela vous a contrarié, n’est-ce pas ? »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Éviter de poser des questions telles que « Pourquoi avez-vous fait cela... ? » Elles peuvent donner l’impression que vous accusez la personne.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165B12C-6FF9-554D-BFB3-C061902B4395}" type="slidenum">
              <a:rPr lang="en-US" smtClean="0"/>
              <a:pPr rtl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4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 sz="1000" b="1" dirty="0"/>
              <a:t>Aide-mémoire :</a:t>
            </a:r>
            <a:r>
              <a:rPr lang="fr" sz="1000" dirty="0"/>
              <a:t> </a:t>
            </a:r>
            <a:r>
              <a:rPr lang="fr" sz="1200" b="0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Aider les femmes à faire face aux sentiments négatifs</a:t>
            </a:r>
            <a:r>
              <a:rPr lang="fr" sz="1000" dirty="0"/>
              <a:t> </a:t>
            </a:r>
            <a:r>
              <a:rPr lang="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(page 24 du manuel clinique) recense les sentiments les plus courants et certaines manières dont les prestataires de soins de santé pourraient y répondre.</a:t>
            </a:r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165B12C-6FF9-554D-BFB3-C061902B4395}" type="slidenum">
              <a:rPr lang="en-US" smtClean="0"/>
              <a:pPr rtl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61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" dirty="0"/>
              <a:t>Commencez à montrer à partir de 8:40 jusqu’à 14:20, puis de  14:47 à 20:36.</a:t>
            </a:r>
          </a:p>
          <a:p>
            <a:pPr rt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dirty="0"/>
              <a:t>Cette vidéo </a:t>
            </a:r>
            <a:r>
              <a:rPr lang="fr" b="0" dirty="0"/>
              <a:t>est tirée </a:t>
            </a:r>
            <a:r>
              <a:rPr lang="fr" dirty="0"/>
              <a:t>du programme de développement professionnel sur la violence familiale du </a:t>
            </a:r>
            <a:r>
              <a:rPr lang="fr" b="0" dirty="0"/>
              <a:t>Royal Australian College of General Practitioners,</a:t>
            </a:r>
            <a:r>
              <a:rPr lang="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https://www.racgp.org.au/familyviolence/modules.htm</a:t>
            </a:r>
            <a:r>
              <a:rPr lang="fr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" dirty="0"/>
              <a:t>Si vous ne parvenez pas à lire la vidéo sur YouTube, veuillez envoyer un courriel à l’OMS à l’adresse reproductivehealth@who.int, afin de recevoir une version téléchargeable. Une autre vidéo de l’approche LIVES à Timor Leste est également disponible sur demande auprès de l’OMS, en utilisant la même adresse électronique.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5CD8450-5381-4F25-9B1F-09268F57083E}" type="slidenum">
              <a:rPr lang="en-GB" smtClean="0"/>
              <a:pPr rtl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2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8629" y="1648326"/>
            <a:ext cx="4105671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630" y="4149945"/>
            <a:ext cx="4105671" cy="1059729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86F2F73-BE13-094D-A8C5-BA0477C35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</a:extLst>
          </a:blip>
          <a:srcRect l="3672" t="3524" r="3615" b="13306"/>
          <a:stretch/>
        </p:blipFill>
        <p:spPr>
          <a:xfrm>
            <a:off x="78200" y="76966"/>
            <a:ext cx="4718389" cy="59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54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0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30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C2381C-BA73-D527-7A35-04351F1C8622}"/>
              </a:ext>
            </a:extLst>
          </p:cNvPr>
          <p:cNvSpPr txBox="1">
            <a:spLocks/>
          </p:cNvSpPr>
          <p:nvPr userDrawn="1"/>
        </p:nvSpPr>
        <p:spPr>
          <a:xfrm>
            <a:off x="1591535" y="6072397"/>
            <a:ext cx="6428847" cy="5993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 rtl="0">
              <a:defRPr lang="fr-FR"/>
            </a:defPPr>
            <a:lvl1pPr marL="0" algn="ctr" defTabSz="457200" rtl="0" eaLnBrk="1" latinLnBrk="0" hangingPunct="1">
              <a:defRPr sz="1100" b="1" kern="1200">
                <a:solidFill>
                  <a:srgbClr val="0366B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Prise </a:t>
            </a:r>
            <a:r>
              <a:rPr lang="en-GB" dirty="0" err="1"/>
              <a:t>en</a:t>
            </a:r>
            <a:r>
              <a:rPr lang="en-GB" dirty="0"/>
              <a:t> charge des femmes </a:t>
            </a:r>
            <a:r>
              <a:rPr lang="en-GB" dirty="0" err="1"/>
              <a:t>survivantes</a:t>
            </a:r>
            <a:r>
              <a:rPr lang="en-GB" dirty="0"/>
              <a:t> de violence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Programme de formation de </a:t>
            </a:r>
            <a:r>
              <a:rPr lang="en-GB" dirty="0" err="1"/>
              <a:t>l'OMS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l'intention</a:t>
            </a:r>
            <a:r>
              <a:rPr lang="en-GB" dirty="0"/>
              <a:t> des </a:t>
            </a:r>
            <a:r>
              <a:rPr lang="en-GB" dirty="0" err="1"/>
              <a:t>prestataires</a:t>
            </a:r>
            <a:r>
              <a:rPr lang="en-GB" dirty="0"/>
              <a:t> de </a:t>
            </a:r>
            <a:r>
              <a:rPr lang="en-GB" dirty="0" err="1"/>
              <a:t>soins</a:t>
            </a:r>
            <a:r>
              <a:rPr lang="en-GB" dirty="0"/>
              <a:t> de </a:t>
            </a:r>
            <a:r>
              <a:rPr lang="en-GB" dirty="0" err="1"/>
              <a:t>santé</a:t>
            </a:r>
            <a:br>
              <a:rPr lang="en-GB" dirty="0"/>
            </a:br>
            <a:r>
              <a:rPr lang="fr" dirty="0">
                <a:solidFill>
                  <a:srgbClr val="F57D22"/>
                </a:solidFill>
              </a:rPr>
              <a:t>Module 6. </a:t>
            </a:r>
            <a:r>
              <a:rPr lang="fr" sz="1100" dirty="0">
                <a:solidFill>
                  <a:srgbClr val="F57D22"/>
                </a:solidFill>
              </a:rPr>
              <a:t>Soutien de première ligne selon l’approche VIVRE, première partie : </a:t>
            </a:r>
            <a:br>
              <a:rPr lang="fr" sz="1100" dirty="0">
                <a:solidFill>
                  <a:srgbClr val="F57D22"/>
                </a:solidFill>
              </a:rPr>
            </a:br>
            <a:r>
              <a:rPr lang="fr" sz="1100" dirty="0">
                <a:solidFill>
                  <a:srgbClr val="F57D22"/>
                </a:solidFill>
              </a:rPr>
              <a:t>Vraiment écouter, s’Informer et Valider</a:t>
            </a:r>
          </a:p>
          <a:p>
            <a:endParaRPr lang="fr" dirty="0">
              <a:solidFill>
                <a:srgbClr val="F57D2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46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16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 b="1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5007" y="6356351"/>
            <a:ext cx="380342" cy="365125"/>
          </a:xfrm>
        </p:spPr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3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0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9BB81-0B10-E748-A5ED-5CADE043B0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933575"/>
            <a:ext cx="7886700" cy="3983038"/>
          </a:xfrm>
        </p:spPr>
        <p:txBody>
          <a:bodyPr rtlCol="0"/>
          <a:lstStyle/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19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85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"/>
              <a:t>Click to edit Master text styles</a:t>
            </a:r>
          </a:p>
          <a:p>
            <a:pPr lvl="1" rtl="0"/>
            <a:r>
              <a:rPr lang="fr"/>
              <a:t>Second level</a:t>
            </a:r>
          </a:p>
          <a:p>
            <a:pPr lvl="2" rtl="0"/>
            <a:r>
              <a:rPr lang="fr"/>
              <a:t>Third level</a:t>
            </a:r>
          </a:p>
          <a:p>
            <a:pPr lvl="3" rtl="0"/>
            <a:r>
              <a:rPr lang="fr"/>
              <a:t>Fourth level</a:t>
            </a:r>
          </a:p>
          <a:p>
            <a:pPr lvl="4" rtl="0"/>
            <a:r>
              <a:rPr lang="f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8ED6E9-3817-564D-8B05-0796ED399B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01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 dirty="0"/>
              <a:t>Click to </a:t>
            </a:r>
            <a:r>
              <a:rPr lang="fr" dirty="0" err="1"/>
              <a:t>edit</a:t>
            </a:r>
            <a:r>
              <a:rPr lang="fr" dirty="0"/>
              <a:t> Master </a:t>
            </a:r>
            <a:r>
              <a:rPr lang="fr" dirty="0" err="1"/>
              <a:t>text</a:t>
            </a:r>
            <a:r>
              <a:rPr lang="fr" dirty="0"/>
              <a:t> styles</a:t>
            </a:r>
          </a:p>
          <a:p>
            <a:pPr lvl="1" rtl="0"/>
            <a:r>
              <a:rPr lang="fr" dirty="0"/>
              <a:t>Second </a:t>
            </a:r>
            <a:r>
              <a:rPr lang="fr" dirty="0" err="1"/>
              <a:t>level</a:t>
            </a:r>
            <a:endParaRPr lang="fr" dirty="0"/>
          </a:p>
          <a:p>
            <a:pPr lvl="2" rtl="0"/>
            <a:r>
              <a:rPr lang="fr" dirty="0" err="1"/>
              <a:t>Third</a:t>
            </a:r>
            <a:r>
              <a:rPr lang="fr" dirty="0"/>
              <a:t> </a:t>
            </a:r>
            <a:r>
              <a:rPr lang="fr" dirty="0" err="1"/>
              <a:t>level</a:t>
            </a:r>
            <a:endParaRPr lang="fr" dirty="0"/>
          </a:p>
          <a:p>
            <a:pPr lvl="3" rtl="0"/>
            <a:r>
              <a:rPr lang="fr" dirty="0" err="1"/>
              <a:t>Fourth</a:t>
            </a:r>
            <a:r>
              <a:rPr lang="fr" dirty="0"/>
              <a:t> </a:t>
            </a:r>
            <a:r>
              <a:rPr lang="fr" dirty="0" err="1"/>
              <a:t>level</a:t>
            </a:r>
            <a:endParaRPr lang="fr" dirty="0"/>
          </a:p>
          <a:p>
            <a:pPr lvl="4" rtl="0"/>
            <a:r>
              <a:rPr lang="fr" dirty="0" err="1"/>
              <a:t>Fifth</a:t>
            </a:r>
            <a:r>
              <a:rPr lang="fr" dirty="0"/>
              <a:t> </a:t>
            </a:r>
            <a:r>
              <a:rPr lang="fr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0382" y="6356351"/>
            <a:ext cx="494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366B3"/>
                </a:solidFill>
              </a:defRPr>
            </a:lvl1pPr>
          </a:lstStyle>
          <a:p>
            <a:pPr rtl="0"/>
            <a:fld id="{2D8ED6E9-3817-564D-8B05-0796ED399B7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0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366B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u06nVCzih0?feature=oembed" TargetMode="External"/><Relationship Id="rId6" Type="http://schemas.openxmlformats.org/officeDocument/2006/relationships/image" Target="../media/image7.png"/><Relationship Id="rId5" Type="http://schemas.openxmlformats.org/officeDocument/2006/relationships/hyperlink" Target="https://youtu.be/Hu06nVCzih0?t=520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creativecommons.org%2Flicenses%2Fby-nc-sa%2F3.0%2Figo%2Fdeed.fr&amp;data=05%7C02%7Cb.mitchell%40greenink.co.uk%7Ce39dfe085c464a99c37008dd0fa64ebf%7C48e68fa5ddb544e19a94778fdbba7219%7C0%7C0%7C638683929193421287%7CUnknown%7CTWFpbGZsb3d8eyJFbXB0eU1hcGkiOnRydWUsIlYiOiIwLjAuMDAwMCIsIlAiOiJXaW4zMiIsIkFOIjoiTWFpbCIsIldUIjoyfQ%3D%3D%7C0%7C%7C%7C&amp;sdata=%2Bt6yRPYwaaZqPLrblMb1y4%2BLdaX6nyNOv7ExJsB466U%3D&amp;reserved=0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10BE-18FE-794F-B47C-8BD56BF56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444" y="1104445"/>
            <a:ext cx="4105671" cy="8681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dirty="0"/>
              <a:t>Module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F61CD-4E7D-BB4A-B22D-B1AE43B98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1403" y="2093061"/>
            <a:ext cx="3542896" cy="2602508"/>
          </a:xfrm>
        </p:spPr>
        <p:txBody>
          <a:bodyPr rtlCol="0">
            <a:noAutofit/>
          </a:bodyPr>
          <a:lstStyle/>
          <a:p>
            <a:pPr rtl="0"/>
            <a:r>
              <a:rPr lang="fr" sz="3000" dirty="0"/>
              <a:t>Soutien de première ligne selon l’approche VIVRE, première partie : Vraiment écouter, s’Informer et Valider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42E8D9-33F2-52B4-74D1-DA01D33F83B1}"/>
              </a:ext>
            </a:extLst>
          </p:cNvPr>
          <p:cNvGrpSpPr/>
          <p:nvPr/>
        </p:nvGrpSpPr>
        <p:grpSpPr>
          <a:xfrm>
            <a:off x="258946" y="104554"/>
            <a:ext cx="3925127" cy="2766237"/>
            <a:chOff x="258946" y="104554"/>
            <a:chExt cx="3925127" cy="2766237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C2FF7F0C-E7B7-1E21-310C-B42E944EB43A}"/>
                </a:ext>
              </a:extLst>
            </p:cNvPr>
            <p:cNvSpPr/>
            <p:nvPr/>
          </p:nvSpPr>
          <p:spPr>
            <a:xfrm>
              <a:off x="258946" y="104554"/>
              <a:ext cx="3823856" cy="2766237"/>
            </a:xfrm>
            <a:custGeom>
              <a:avLst/>
              <a:gdLst>
                <a:gd name="connsiteX0" fmla="*/ 0 w 5168839"/>
                <a:gd name="connsiteY0" fmla="*/ 0 h 2793617"/>
                <a:gd name="connsiteX1" fmla="*/ 5168839 w 5168839"/>
                <a:gd name="connsiteY1" fmla="*/ 0 h 2793617"/>
                <a:gd name="connsiteX2" fmla="*/ 5168839 w 5168839"/>
                <a:gd name="connsiteY2" fmla="*/ 2793617 h 2793617"/>
                <a:gd name="connsiteX3" fmla="*/ 0 w 5168839"/>
                <a:gd name="connsiteY3" fmla="*/ 2793617 h 2793617"/>
                <a:gd name="connsiteX4" fmla="*/ 0 w 5168839"/>
                <a:gd name="connsiteY4" fmla="*/ 0 h 2793617"/>
                <a:gd name="connsiteX0" fmla="*/ 0 w 5168839"/>
                <a:gd name="connsiteY0" fmla="*/ 0 h 2793617"/>
                <a:gd name="connsiteX1" fmla="*/ 5168839 w 5168839"/>
                <a:gd name="connsiteY1" fmla="*/ 0 h 2793617"/>
                <a:gd name="connsiteX2" fmla="*/ 4780421 w 5168839"/>
                <a:gd name="connsiteY2" fmla="*/ 2210990 h 2793617"/>
                <a:gd name="connsiteX3" fmla="*/ 0 w 5168839"/>
                <a:gd name="connsiteY3" fmla="*/ 2793617 h 2793617"/>
                <a:gd name="connsiteX4" fmla="*/ 0 w 5168839"/>
                <a:gd name="connsiteY4" fmla="*/ 0 h 279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8839" h="2793617">
                  <a:moveTo>
                    <a:pt x="0" y="0"/>
                  </a:moveTo>
                  <a:lnTo>
                    <a:pt x="5168839" y="0"/>
                  </a:lnTo>
                  <a:lnTo>
                    <a:pt x="4780421" y="2210990"/>
                  </a:lnTo>
                  <a:lnTo>
                    <a:pt x="0" y="2793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5CCA58-202F-EDC3-6D00-8E34675F9456}"/>
                </a:ext>
              </a:extLst>
            </p:cNvPr>
            <p:cNvSpPr txBox="1"/>
            <p:nvPr/>
          </p:nvSpPr>
          <p:spPr>
            <a:xfrm>
              <a:off x="360218" y="398964"/>
              <a:ext cx="3823855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Prise en charge des femmes survivantes de violence : Programme de formation </a:t>
              </a:r>
              <a:br>
                <a:rPr lang="fr-FR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r-FR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 l’OMS à l’intention </a:t>
              </a:r>
              <a:br>
                <a:rPr lang="fr-FR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r-FR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des prestataires de soins </a:t>
              </a:r>
              <a:br>
                <a:rPr lang="fr-FR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r-FR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 santé</a:t>
              </a:r>
            </a:p>
          </p:txBody>
        </p:sp>
      </p:grpSp>
      <p:pic>
        <p:nvPicPr>
          <p:cNvPr id="4" name="Picture 2" descr="WHO-FR-C-H_th">
            <a:extLst>
              <a:ext uri="{FF2B5EF4-FFF2-40B4-BE49-F238E27FC236}">
                <a16:creationId xmlns:a16="http://schemas.microsoft.com/office/drawing/2014/main" id="{8CBEFC12-E0DF-5412-DCA1-11DC407F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28" y="6082391"/>
            <a:ext cx="2127183" cy="60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48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4DD3-1DFB-49DF-8E7D-98847BE3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6" y="139715"/>
            <a:ext cx="8575405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fr" b="1" dirty="0">
                <a:solidFill>
                  <a:schemeClr val="accent2"/>
                </a:solidFill>
              </a:rPr>
              <a:t>Vidéo sur</a:t>
            </a:r>
            <a:r>
              <a:rPr lang="fr" dirty="0">
                <a:solidFill>
                  <a:schemeClr val="accent2"/>
                </a:solidFill>
              </a:rPr>
              <a:t> l’approche VIVRE : </a:t>
            </a:r>
            <a:br>
              <a:rPr lang="fr" dirty="0">
                <a:solidFill>
                  <a:schemeClr val="accent2"/>
                </a:solidFill>
              </a:rPr>
            </a:br>
            <a:r>
              <a:rPr lang="fr" dirty="0">
                <a:solidFill>
                  <a:schemeClr val="accent2"/>
                </a:solidFill>
              </a:rPr>
              <a:t>Vraiment écouter, s’Informer et Valider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8ECCB-5672-4B87-BD38-F529B329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72BB41-3BEF-4C4A-9441-05BFB7371778}" type="slidenum">
              <a:rPr lang="en-GB" smtClean="0"/>
              <a:pPr rtl="0"/>
              <a:t>10</a:t>
            </a:fld>
            <a:endParaRPr lang="en-GB"/>
          </a:p>
        </p:txBody>
      </p:sp>
      <p:pic>
        <p:nvPicPr>
          <p:cNvPr id="5" name="Online Media 4" title="RACGP   Film 02 V4">
            <a:hlinkClick r:id="" action="ppaction://media"/>
            <a:extLst>
              <a:ext uri="{FF2B5EF4-FFF2-40B4-BE49-F238E27FC236}">
                <a16:creationId xmlns:a16="http://schemas.microsoft.com/office/drawing/2014/main" id="{5D2B3101-E81D-488D-B4A7-6881303667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9822" y="1661169"/>
            <a:ext cx="6096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613EDD-FA8E-4B20-ADBA-168E187FA90D}"/>
              </a:ext>
            </a:extLst>
          </p:cNvPr>
          <p:cNvSpPr txBox="1"/>
          <p:nvPr/>
        </p:nvSpPr>
        <p:spPr>
          <a:xfrm>
            <a:off x="1878087" y="528606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dirty="0">
                <a:hlinkClick r:id="rId5"/>
              </a:rPr>
              <a:t>https://youtu.be/Hu06nVCzih0?t=520</a:t>
            </a:r>
            <a:r>
              <a:rPr lang="fr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D2107-1D94-E24B-BB7D-69DAE7E9465B}"/>
              </a:ext>
            </a:extLst>
          </p:cNvPr>
          <p:cNvSpPr txBox="1"/>
          <p:nvPr/>
        </p:nvSpPr>
        <p:spPr>
          <a:xfrm>
            <a:off x="3504217" y="5655393"/>
            <a:ext cx="336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" sz="1600" dirty="0"/>
              <a:t>Visionnez (</a:t>
            </a:r>
            <a:r>
              <a:rPr lang="fr" sz="1600"/>
              <a:t>en anglais) de </a:t>
            </a:r>
            <a:r>
              <a:rPr lang="fr" sz="1600" dirty="0"/>
              <a:t>8:40 à 20:36.</a:t>
            </a:r>
          </a:p>
        </p:txBody>
      </p:sp>
      <p:pic>
        <p:nvPicPr>
          <p:cNvPr id="9" name="Graphic 8" descr="Video camera">
            <a:extLst>
              <a:ext uri="{FF2B5EF4-FFF2-40B4-BE49-F238E27FC236}">
                <a16:creationId xmlns:a16="http://schemas.microsoft.com/office/drawing/2014/main" id="{04E59803-8C62-5047-B578-4917FC364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957" y="2546372"/>
            <a:ext cx="1364442" cy="13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514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B8685F-DB4E-4A49-8F53-9D5FE6E2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215"/>
            <a:ext cx="9144000" cy="1106316"/>
          </a:xfrm>
        </p:spPr>
        <p:txBody>
          <a:bodyPr rtlCol="0">
            <a:normAutofit/>
          </a:bodyPr>
          <a:lstStyle/>
          <a:p>
            <a:pPr rtl="0"/>
            <a:r>
              <a:rPr lang="fr" dirty="0"/>
              <a:t>Exercice 6.1 : Jeu de rôles VIVRE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013559-9463-8F40-ACC3-8D9FEB38A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76" y="1442566"/>
            <a:ext cx="8516048" cy="43898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400" b="1" dirty="0"/>
              <a:t>Objectifs pédagogiques de l’exercice 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" sz="2400" dirty="0"/>
              <a:t>Développer les compétences requises pour le soutien de première ligne, notamment en ce qui concerne les éléments de l’approche VIVRE.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r" sz="2400" dirty="0"/>
              <a:t>Formez des groupes de 3. Dans chaque groupe, choisissez les rôles : patient, prestataire de soins de santé et observateur.</a:t>
            </a:r>
            <a:endParaRPr lang="fr" sz="2400" dirty="0">
              <a:cs typeface="Calibri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r" sz="2400" i="1" dirty="0"/>
              <a:t>Les patients </a:t>
            </a:r>
            <a:r>
              <a:rPr lang="fr" sz="2400" dirty="0"/>
              <a:t>et</a:t>
            </a:r>
            <a:r>
              <a:rPr lang="fr" sz="2400" i="1" dirty="0"/>
              <a:t> les observateurs </a:t>
            </a:r>
            <a:r>
              <a:rPr lang="fr" sz="2400" dirty="0"/>
              <a:t>: Choisissez l’un des scénarios.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r" sz="2400" i="1" dirty="0"/>
              <a:t>Patients</a:t>
            </a:r>
            <a:r>
              <a:rPr lang="fr" sz="2400" dirty="0"/>
              <a:t> et  </a:t>
            </a:r>
            <a:r>
              <a:rPr lang="fr" sz="2400" i="1" dirty="0"/>
              <a:t>prestataires de soins de santé </a:t>
            </a:r>
            <a:r>
              <a:rPr lang="fr" sz="2400" dirty="0"/>
              <a:t>: Faites le jeu de rôle (20 minutes).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r" sz="2400" dirty="0"/>
              <a:t>Ensuite, les observateurs font part à leur équipe de leur ressenti (5 minutes).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E9553-4E27-4920-9F0E-4DB0B99C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72BB41-3BEF-4C4A-9441-05BFB7371778}" type="slidenum">
              <a:rPr lang="en-US" smtClean="0"/>
              <a:pPr rtl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8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 rtlCol="0">
            <a:noAutofit/>
          </a:bodyPr>
          <a:lstStyle/>
          <a:p>
            <a:pPr rtl="0"/>
            <a:r>
              <a:rPr lang="fr" b="1" dirty="0">
                <a:solidFill>
                  <a:schemeClr val="accent2"/>
                </a:solidFill>
              </a:rPr>
              <a:t>Messages clés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1928069"/>
            <a:ext cx="7886699" cy="2988315"/>
          </a:xfrm>
        </p:spPr>
        <p:txBody>
          <a:bodyPr lIns="90000" rtlCol="0">
            <a:noAutofit/>
          </a:bodyPr>
          <a:lstStyle/>
          <a:p>
            <a:pPr marL="431800" indent="-342900" algn="l" rtl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400" dirty="0">
                <a:solidFill>
                  <a:schemeClr val="tx1"/>
                </a:solidFill>
              </a:rPr>
              <a:t>L’écoute efficace et l’approche VIVRE peuvent être de puissants outils de guérison. Pour certains, c’est suffisant.</a:t>
            </a:r>
          </a:p>
          <a:p>
            <a:pPr marL="431800" indent="-342900" algn="l" rtl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400" dirty="0">
                <a:solidFill>
                  <a:schemeClr val="tx1"/>
                </a:solidFill>
              </a:rPr>
              <a:t>Lorsque vous voyez une patiente, réduisez les distractions au minimum et concentrez-vous sur elle.</a:t>
            </a:r>
          </a:p>
          <a:p>
            <a:pPr marL="431800" indent="-342900" algn="l" rtl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400" dirty="0">
                <a:solidFill>
                  <a:schemeClr val="tx1"/>
                </a:solidFill>
              </a:rPr>
              <a:t>Plus tard, trouvez un</a:t>
            </a: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·e</a:t>
            </a:r>
            <a:r>
              <a:rPr lang="fr" sz="2400" dirty="0">
                <a:solidFill>
                  <a:schemeClr val="tx1"/>
                </a:solidFill>
              </a:rPr>
              <a:t> collègue pour vous exercer aux trois premiers éléments de l’approche VIVRE, en utilisant vos propres mots.</a:t>
            </a:r>
          </a:p>
          <a:p>
            <a:pPr marL="431800" indent="-342900" algn="l" rtl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72BB41-3BEF-4C4A-9441-05BFB7371778}" type="slidenum">
              <a:rPr lang="en-GB" smtClean="0"/>
              <a:pPr rtl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8CBA5-A90A-5F47-B5B9-00F43EA208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495" t="2263" r="8752" b="5223"/>
          <a:stretch/>
        </p:blipFill>
        <p:spPr>
          <a:xfrm>
            <a:off x="1393081" y="227805"/>
            <a:ext cx="105947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5BB-C7B5-DCAD-416C-976B8279B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Organisation mondiale de la Santé 2024. Certains droits réservés. La présente publication est disponible sous la licence </a:t>
            </a:r>
            <a:r>
              <a:rPr lang="fr-FR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CC BY-NC-SA 3.0 IGO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37685-7189-EAEE-3911-D2AEAA95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8ED6E9-3817-564D-8B05-0796ED399B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85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422" y="410232"/>
            <a:ext cx="7886700" cy="1325563"/>
          </a:xfrm>
        </p:spPr>
        <p:txBody>
          <a:bodyPr rtlCol="0">
            <a:normAutofit/>
          </a:bodyPr>
          <a:lstStyle/>
          <a:p>
            <a:pPr rtl="0"/>
            <a:r>
              <a:rPr lang="fr" b="1" dirty="0">
                <a:solidFill>
                  <a:schemeClr val="accent2"/>
                </a:solidFill>
              </a:rPr>
              <a:t>Objectif d’apprentissage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699" cy="4017035"/>
          </a:xfrm>
        </p:spPr>
        <p:txBody>
          <a:bodyPr rtlCol="0">
            <a:noAutofit/>
          </a:bodyPr>
          <a:lstStyle/>
          <a:p>
            <a:pPr marL="0" indent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2600" dirty="0"/>
              <a:t>Faire preuve des compétences cliniques requises par la profession et la spécialité pour réagir face à la violence faite aux femmes.</a:t>
            </a:r>
          </a:p>
          <a:p>
            <a:pPr marL="0" indent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fr" sz="2600" b="1" dirty="0"/>
              <a:t>Compétences</a:t>
            </a:r>
            <a:endParaRPr lang="en-GB" sz="2600" dirty="0"/>
          </a:p>
          <a:p>
            <a:pPr lvl="0" rtl="0">
              <a:spcBef>
                <a:spcPts val="600"/>
              </a:spcBef>
              <a:spcAft>
                <a:spcPts val="600"/>
              </a:spcAft>
            </a:pPr>
            <a:r>
              <a:rPr lang="fr" sz="2600" dirty="0"/>
              <a:t>Connaître les composantes du soutien de première ligne (VIVRE).</a:t>
            </a:r>
          </a:p>
          <a:p>
            <a:pPr lvl="0" rtl="0">
              <a:spcBef>
                <a:spcPts val="600"/>
              </a:spcBef>
              <a:spcAft>
                <a:spcPts val="600"/>
              </a:spcAft>
            </a:pPr>
            <a:r>
              <a:rPr lang="fr" sz="2600" dirty="0"/>
              <a:t>Être capable de pratiquer les trois premiers éléments du soutien de première ligne : </a:t>
            </a:r>
            <a:r>
              <a:rPr lang="fr" sz="2600" b="1" dirty="0"/>
              <a:t>V</a:t>
            </a:r>
            <a:r>
              <a:rPr lang="fr" sz="2600" dirty="0"/>
              <a:t>raiment écouter, s’</a:t>
            </a:r>
            <a:r>
              <a:rPr lang="fr" sz="2600" b="1" dirty="0"/>
              <a:t>I</a:t>
            </a:r>
            <a:r>
              <a:rPr lang="fr" sz="2600" dirty="0"/>
              <a:t>nformer et </a:t>
            </a:r>
            <a:r>
              <a:rPr lang="fr" sz="2600" b="1" dirty="0"/>
              <a:t>V</a:t>
            </a:r>
            <a:r>
              <a:rPr lang="fr" sz="2600" dirty="0"/>
              <a:t>alider.</a:t>
            </a:r>
            <a:endParaRPr lang="en-GB" sz="2600" b="1" dirty="0"/>
          </a:p>
          <a:p>
            <a:pPr marL="0" indent="0" rtl="0">
              <a:buNone/>
            </a:pP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72BB41-3BEF-4C4A-9441-05BFB7371778}" type="slidenum">
              <a:rPr lang="en-GB" smtClean="0"/>
              <a:pPr rtl="0"/>
              <a:t>3</a:t>
            </a:fld>
            <a:endParaRPr lang="en-GB"/>
          </a:p>
        </p:txBody>
      </p:sp>
      <p:pic>
        <p:nvPicPr>
          <p:cNvPr id="4" name="Picture 3" descr="C:\Users\Ward\AppData\Local\Microsoft\Windows\INetCache\IE\RTS1IINE\13526107212154[1].png">
            <a:extLst>
              <a:ext uri="{FF2B5EF4-FFF2-40B4-BE49-F238E27FC236}">
                <a16:creationId xmlns:a16="http://schemas.microsoft.com/office/drawing/2014/main" id="{DC3F627B-45FF-412F-B66F-CC6B1F9729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99792"/>
            <a:ext cx="1420261" cy="114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47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6525"/>
            <a:ext cx="8119813" cy="849128"/>
          </a:xfrm>
        </p:spPr>
        <p:txBody>
          <a:bodyPr rtlCol="0">
            <a:noAutofit/>
          </a:bodyPr>
          <a:lstStyle/>
          <a:p>
            <a:pPr rtl="0"/>
            <a:r>
              <a:rPr lang="fr" sz="3200" b="1" dirty="0">
                <a:solidFill>
                  <a:schemeClr val="accent2"/>
                </a:solidFill>
              </a:rPr>
              <a:t>En quoi consiste le soutien de première ligne ?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5536" y="1145510"/>
            <a:ext cx="4176464" cy="4829679"/>
          </a:xfrm>
        </p:spPr>
        <p:txBody>
          <a:bodyPr lIns="90000" rtlCol="0">
            <a:noAutofit/>
          </a:bodyPr>
          <a:lstStyle/>
          <a:p>
            <a:pPr marL="0" indent="0" algn="l" rtl="0">
              <a:spcBef>
                <a:spcPts val="600"/>
              </a:spcBef>
              <a:spcAft>
                <a:spcPts val="400"/>
              </a:spcAft>
              <a:buNone/>
            </a:pPr>
            <a:r>
              <a:rPr lang="fr" sz="2000" b="1" dirty="0">
                <a:solidFill>
                  <a:schemeClr val="tx1"/>
                </a:solidFill>
              </a:rPr>
              <a:t>À  FAIRE :</a:t>
            </a:r>
          </a:p>
          <a:p>
            <a:pPr marL="342900" indent="-342900" algn="l" rtl="0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" sz="2000" dirty="0">
                <a:solidFill>
                  <a:schemeClr val="tx1"/>
                </a:solidFill>
              </a:rPr>
              <a:t>Recenser les besoins et les soucis.</a:t>
            </a:r>
          </a:p>
          <a:p>
            <a:pPr marL="342900" indent="-342900" algn="l" rtl="0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" sz="2000" dirty="0">
                <a:solidFill>
                  <a:schemeClr val="tx1"/>
                </a:solidFill>
              </a:rPr>
              <a:t>Répondre aux besoins émotionnels, physiques, de sécurité et de soutien.</a:t>
            </a:r>
          </a:p>
          <a:p>
            <a:pPr marL="342900" indent="-342900" algn="l" rtl="0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" sz="2000" dirty="0">
                <a:solidFill>
                  <a:schemeClr val="tx1"/>
                </a:solidFill>
              </a:rPr>
              <a:t>Écouter et valider les expériences et les préoccupations.</a:t>
            </a:r>
          </a:p>
          <a:p>
            <a:pPr marL="342900" indent="-342900" algn="l" rtl="0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" sz="2000" dirty="0">
                <a:solidFill>
                  <a:schemeClr val="tx1"/>
                </a:solidFill>
              </a:rPr>
              <a:t>L’aider à se sentir connectée aux autres, calme et pleine d’espoir.</a:t>
            </a:r>
          </a:p>
          <a:p>
            <a:pPr marL="342900" indent="-342900" algn="l" rtl="0">
              <a:spcBef>
                <a:spcPts val="400"/>
              </a:spcBef>
              <a:spcAft>
                <a:spcPts val="4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" sz="2000" dirty="0">
                <a:solidFill>
                  <a:schemeClr val="tx1"/>
                </a:solidFill>
              </a:rPr>
              <a:t>Lui permettre de se sentir capable de s’aider elle-même et de demander de l’aide/de considérer les options disponibles en respectant ses souhaits.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72BB41-3BEF-4C4A-9441-05BFB7371778}" type="slidenum">
              <a:rPr lang="en-GB" smtClean="0"/>
              <a:pPr rtl="0"/>
              <a:t>4</a:t>
            </a:fld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1A6FDC7-4887-4D86-89DC-EF1063CEF8DF}"/>
              </a:ext>
            </a:extLst>
          </p:cNvPr>
          <p:cNvSpPr txBox="1">
            <a:spLocks/>
          </p:cNvSpPr>
          <p:nvPr/>
        </p:nvSpPr>
        <p:spPr>
          <a:xfrm>
            <a:off x="4793238" y="1145510"/>
            <a:ext cx="4065754" cy="463777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r" sz="2000" b="1" dirty="0">
                <a:solidFill>
                  <a:schemeClr val="tx1"/>
                </a:solidFill>
              </a:rPr>
              <a:t>À ÉVITER : </a:t>
            </a:r>
          </a:p>
          <a:p>
            <a:pPr marL="342900" indent="-342900" algn="l" rtl="0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fr" sz="2000" dirty="0">
                <a:solidFill>
                  <a:schemeClr val="tx1"/>
                </a:solidFill>
              </a:rPr>
              <a:t>Essayer de résoudre ses problèmes.</a:t>
            </a:r>
          </a:p>
          <a:p>
            <a:pPr marL="342900" indent="-342900" algn="l" rtl="0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fr" sz="2000" dirty="0">
                <a:solidFill>
                  <a:schemeClr val="tx1"/>
                </a:solidFill>
              </a:rPr>
              <a:t>Essayer de la convaincre de quitter une relation violente.</a:t>
            </a:r>
          </a:p>
          <a:p>
            <a:pPr marL="342900" indent="-342900" algn="l" rtl="0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fr" sz="2000" dirty="0">
                <a:solidFill>
                  <a:schemeClr val="tx1"/>
                </a:solidFill>
              </a:rPr>
              <a:t>Essayer de la convaincre d’aller voir la police/un avocat.</a:t>
            </a:r>
          </a:p>
          <a:p>
            <a:pPr marL="342900" indent="-342900" algn="l" rtl="0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fr" sz="2000" dirty="0">
                <a:solidFill>
                  <a:schemeClr val="tx1"/>
                </a:solidFill>
              </a:rPr>
              <a:t>Poser des questions qui la forcent à revivre des événements douloureux.</a:t>
            </a:r>
          </a:p>
          <a:p>
            <a:pPr marL="342900" indent="-342900" algn="l" rtl="0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fr" sz="2000" dirty="0">
                <a:solidFill>
                  <a:schemeClr val="tx1"/>
                </a:solidFill>
              </a:rPr>
              <a:t>Lui demander d’analyser ce qui s’est passé ou pourquoi.</a:t>
            </a:r>
          </a:p>
          <a:p>
            <a:pPr marL="342900" indent="-342900" algn="l" rtl="0">
              <a:spcBef>
                <a:spcPts val="400"/>
              </a:spcBef>
              <a:buClr>
                <a:srgbClr val="FF0000"/>
              </a:buClr>
              <a:buFont typeface="Calibri" panose="020F0502020204030204" pitchFamily="34" charset="0"/>
              <a:buChar char="×"/>
            </a:pPr>
            <a:r>
              <a:rPr lang="fr" sz="2000" dirty="0">
                <a:solidFill>
                  <a:schemeClr val="tx1"/>
                </a:solidFill>
              </a:rPr>
              <a:t>La pousser à vous révéler ses réactions et ses sentiments. </a:t>
            </a:r>
          </a:p>
        </p:txBody>
      </p:sp>
    </p:spTree>
    <p:extLst>
      <p:ext uri="{BB962C8B-B14F-4D97-AF65-F5344CB8AC3E}">
        <p14:creationId xmlns:p14="http://schemas.microsoft.com/office/powerpoint/2010/main" val="96802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F9C3-E132-154C-9058-E84C7523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927"/>
            <a:ext cx="7886700" cy="1325563"/>
          </a:xfrm>
        </p:spPr>
        <p:txBody>
          <a:bodyPr rtlCol="0">
            <a:normAutofit/>
          </a:bodyPr>
          <a:lstStyle/>
          <a:p>
            <a:pPr rtl="0"/>
            <a:r>
              <a:rPr lang="fr" sz="3600" dirty="0"/>
              <a:t>Soutien de première ligne : en bref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72BB41-3BEF-4C4A-9441-05BFB7371778}" type="slidenum">
              <a:rPr lang="en-GB" smtClean="0"/>
              <a:pPr rtl="0"/>
              <a:t>5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C84728-2BB0-4079-7706-517B929288ED}"/>
              </a:ext>
            </a:extLst>
          </p:cNvPr>
          <p:cNvGrpSpPr/>
          <p:nvPr/>
        </p:nvGrpSpPr>
        <p:grpSpPr>
          <a:xfrm>
            <a:off x="122766" y="1213732"/>
            <a:ext cx="4437600" cy="4719007"/>
            <a:chOff x="289018" y="1213732"/>
            <a:chExt cx="4437600" cy="47190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19" y="1228628"/>
              <a:ext cx="4437599" cy="470411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929F22-1418-3648-870F-84DDCF5BAB41}"/>
                </a:ext>
              </a:extLst>
            </p:cNvPr>
            <p:cNvSpPr/>
            <p:nvPr/>
          </p:nvSpPr>
          <p:spPr>
            <a:xfrm>
              <a:off x="289019" y="3857830"/>
              <a:ext cx="4437599" cy="207490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29E038-4F91-9B42-8A0A-27854F5FDAF7}"/>
                </a:ext>
              </a:extLst>
            </p:cNvPr>
            <p:cNvSpPr/>
            <p:nvPr/>
          </p:nvSpPr>
          <p:spPr>
            <a:xfrm>
              <a:off x="289019" y="1213732"/>
              <a:ext cx="4437598" cy="89840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C94716-C904-1548-A605-3404B80E8478}"/>
                </a:ext>
              </a:extLst>
            </p:cNvPr>
            <p:cNvSpPr/>
            <p:nvPr/>
          </p:nvSpPr>
          <p:spPr>
            <a:xfrm>
              <a:off x="289018" y="2112136"/>
              <a:ext cx="2003421" cy="174569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C845B3-4411-3B47-8F5D-2E06B94EA7DF}"/>
                </a:ext>
              </a:extLst>
            </p:cNvPr>
            <p:cNvSpPr/>
            <p:nvPr/>
          </p:nvSpPr>
          <p:spPr>
            <a:xfrm>
              <a:off x="4056844" y="2112136"/>
              <a:ext cx="669773" cy="174569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A0416C-237C-A0AC-7323-ADB4BD7B5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52013"/>
              </p:ext>
            </p:extLst>
          </p:nvPr>
        </p:nvGraphicFramePr>
        <p:xfrm>
          <a:off x="4560365" y="1447101"/>
          <a:ext cx="45720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21">
                  <a:extLst>
                    <a:ext uri="{9D8B030D-6E8A-4147-A177-3AD203B41FA5}">
                      <a16:colId xmlns:a16="http://schemas.microsoft.com/office/drawing/2014/main" val="4268808715"/>
                    </a:ext>
                  </a:extLst>
                </a:gridCol>
                <a:gridCol w="1341842">
                  <a:extLst>
                    <a:ext uri="{9D8B030D-6E8A-4147-A177-3AD203B41FA5}">
                      <a16:colId xmlns:a16="http://schemas.microsoft.com/office/drawing/2014/main" val="3565715972"/>
                    </a:ext>
                  </a:extLst>
                </a:gridCol>
                <a:gridCol w="2447837">
                  <a:extLst>
                    <a:ext uri="{9D8B030D-6E8A-4147-A177-3AD203B41FA5}">
                      <a16:colId xmlns:a16="http://schemas.microsoft.com/office/drawing/2014/main" val="238213954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 rtl="0"/>
                      <a:r>
                        <a:rPr lang="fr" sz="2800" b="1" dirty="0">
                          <a:solidFill>
                            <a:schemeClr val="tx1"/>
                          </a:solidFill>
                        </a:rPr>
                        <a:t>Apprenez à écouter avec</a:t>
                      </a: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77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fr" sz="6000" b="0" i="0" kern="1200" dirty="0">
                          <a:solidFill>
                            <a:schemeClr val="accent2"/>
                          </a:solidFill>
                          <a:effectLst/>
                          <a:latin typeface="Webdings" pitchFamily="2" charset="2"/>
                          <a:ea typeface="+mn-ea"/>
                          <a:cs typeface="+mn-cs"/>
                        </a:rPr>
                        <a:t>N</a:t>
                      </a:r>
                      <a:endParaRPr lang="en-US" sz="6000" dirty="0">
                        <a:solidFill>
                          <a:schemeClr val="accent2"/>
                        </a:solidFill>
                        <a:latin typeface="Webdings" pitchFamily="2" charset="2"/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fr" sz="2000" b="1" dirty="0">
                          <a:solidFill>
                            <a:schemeClr val="tx1"/>
                          </a:solidFill>
                        </a:rPr>
                        <a:t>os yeux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" sz="1600" dirty="0">
                          <a:solidFill>
                            <a:schemeClr val="tx1"/>
                          </a:solidFill>
                        </a:rPr>
                        <a:t>en lui accordant toute votre attention</a:t>
                      </a: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852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fr" sz="6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Webdings" pitchFamily="2" charset="2"/>
                        </a:rPr>
                        <a:t>O</a:t>
                      </a:r>
                      <a:endParaRPr lang="de-CH" sz="6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fr" sz="2000" b="1" dirty="0">
                          <a:solidFill>
                            <a:schemeClr val="tx1"/>
                          </a:solidFill>
                        </a:rPr>
                        <a:t>os oreilles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600" dirty="0"/>
                        <a:t>en écoutant véritablement ses préoccupations</a:t>
                      </a: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37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fr" sz="6000" b="0" i="0" kern="1200" dirty="0">
                          <a:solidFill>
                            <a:srgbClr val="C00000"/>
                          </a:solidFill>
                          <a:effectLst/>
                          <a:latin typeface="Webdings" pitchFamily="2" charset="2"/>
                          <a:ea typeface="+mn-ea"/>
                          <a:cs typeface="+mn-cs"/>
                        </a:rPr>
                        <a:t>Y</a:t>
                      </a:r>
                      <a:endParaRPr lang="en-US" sz="6000" dirty="0">
                        <a:solidFill>
                          <a:srgbClr val="C00000"/>
                        </a:solidFill>
                        <a:latin typeface="Webdings" pitchFamily="2" charset="2"/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2000" b="1" dirty="0">
                          <a:solidFill>
                            <a:schemeClr val="tx1"/>
                          </a:solidFill>
                        </a:rPr>
                        <a:t>votre cœur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600" dirty="0"/>
                        <a:t>avec attention et respect</a:t>
                      </a:r>
                    </a:p>
                  </a:txBody>
                  <a:tcPr marL="10800" marR="9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68894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1D785D5-51DB-AA96-4911-004CAD048D64}"/>
              </a:ext>
            </a:extLst>
          </p:cNvPr>
          <p:cNvSpPr txBox="1"/>
          <p:nvPr/>
        </p:nvSpPr>
        <p:spPr>
          <a:xfrm>
            <a:off x="2494946" y="4034112"/>
            <a:ext cx="1471449" cy="221343"/>
          </a:xfrm>
          <a:prstGeom prst="rect">
            <a:avLst/>
          </a:prstGeom>
          <a:gradFill>
            <a:gsLst>
              <a:gs pos="0">
                <a:srgbClr val="F2A77A"/>
              </a:gs>
              <a:gs pos="100000">
                <a:srgbClr val="EB9F71"/>
              </a:gs>
            </a:gsLst>
            <a:lin ang="900000" scaled="0"/>
          </a:gra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spc="-7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Renforcer leur sécurité et</a:t>
            </a:r>
            <a:endParaRPr lang="en-GB" sz="1000" spc="-7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007EB-D6A2-077A-227B-F59F0FFD84DB}"/>
              </a:ext>
            </a:extLst>
          </p:cNvPr>
          <p:cNvSpPr txBox="1"/>
          <p:nvPr/>
        </p:nvSpPr>
        <p:spPr>
          <a:xfrm>
            <a:off x="2494945" y="4512254"/>
            <a:ext cx="1471449" cy="477054"/>
          </a:xfrm>
          <a:prstGeom prst="rect">
            <a:avLst/>
          </a:prstGeom>
          <a:gradFill>
            <a:gsLst>
              <a:gs pos="0">
                <a:srgbClr val="F4A87A"/>
              </a:gs>
              <a:gs pos="100000">
                <a:srgbClr val="E79B6E"/>
              </a:gs>
            </a:gsLst>
            <a:lin ang="900000" scaled="0"/>
          </a:gra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fr-FR" sz="1000" spc="-7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l'Entourage : les soutenir en leur recommandant des services additionnels.</a:t>
            </a:r>
            <a:endParaRPr lang="fr-FR" sz="1000" spc="-7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43D754-3707-B7E6-2315-FFBF44216B99}"/>
              </a:ext>
            </a:extLst>
          </p:cNvPr>
          <p:cNvSpPr txBox="1"/>
          <p:nvPr/>
        </p:nvSpPr>
        <p:spPr>
          <a:xfrm>
            <a:off x="340328" y="1399049"/>
            <a:ext cx="3928899" cy="579069"/>
          </a:xfrm>
          <a:prstGeom prst="rect">
            <a:avLst/>
          </a:prstGeom>
          <a:gradFill flip="none" rotWithShape="1">
            <a:gsLst>
              <a:gs pos="98165">
                <a:srgbClr val="EDA072"/>
              </a:gs>
              <a:gs pos="87156">
                <a:srgbClr val="F2A476"/>
              </a:gs>
              <a:gs pos="0">
                <a:srgbClr val="91AAA4"/>
              </a:gs>
              <a:gs pos="33000">
                <a:srgbClr val="F1A575"/>
              </a:gs>
            </a:gsLst>
            <a:lin ang="2100000" scaled="0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FR" sz="1300" b="1" spc="-7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COMMENT LES PRESTATAIRES DE SANTÉ PEUVENT SOUTENIR LES FEMMES SURVIVANTES DE VIOLENCE</a:t>
            </a:r>
            <a:endParaRPr lang="fr-FR" sz="1300" b="1" spc="-7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097E7F-E819-DC79-FA47-4C7ABD9AE20F}"/>
              </a:ext>
            </a:extLst>
          </p:cNvPr>
          <p:cNvSpPr txBox="1"/>
          <p:nvPr/>
        </p:nvSpPr>
        <p:spPr>
          <a:xfrm>
            <a:off x="434918" y="5129148"/>
            <a:ext cx="3836276" cy="292388"/>
          </a:xfrm>
          <a:prstGeom prst="rect">
            <a:avLst/>
          </a:prstGeom>
          <a:gradFill flip="none" rotWithShape="1">
            <a:gsLst>
              <a:gs pos="47700">
                <a:srgbClr val="F3A77A"/>
              </a:gs>
              <a:gs pos="0">
                <a:srgbClr val="F9AD80"/>
              </a:gs>
              <a:gs pos="100000">
                <a:srgbClr val="E39669"/>
              </a:gs>
            </a:gsLst>
            <a:lin ang="9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300" spc="-6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Ne pas faire de mal. Respecter les souhaits des femmes.</a:t>
            </a:r>
            <a:endParaRPr lang="en-GB" sz="1300" spc="-60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6C952-DBF5-ED85-03C3-F9C605AB9CF6}"/>
              </a:ext>
            </a:extLst>
          </p:cNvPr>
          <p:cNvSpPr txBox="1"/>
          <p:nvPr/>
        </p:nvSpPr>
        <p:spPr>
          <a:xfrm>
            <a:off x="2127658" y="3784513"/>
            <a:ext cx="388883" cy="1261884"/>
          </a:xfrm>
          <a:prstGeom prst="rect">
            <a:avLst/>
          </a:prstGeom>
          <a:solidFill>
            <a:srgbClr val="F8AB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8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</a:t>
            </a:r>
            <a:br>
              <a:rPr lang="en-GB" sz="38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r>
              <a:rPr lang="en-GB" sz="38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74AB06-891D-9A6A-5907-3D289F3AE182}"/>
              </a:ext>
            </a:extLst>
          </p:cNvPr>
          <p:cNvSpPr/>
          <p:nvPr/>
        </p:nvSpPr>
        <p:spPr>
          <a:xfrm>
            <a:off x="2126187" y="2043719"/>
            <a:ext cx="1840210" cy="1846659"/>
          </a:xfrm>
          <a:prstGeom prst="rect">
            <a:avLst/>
          </a:prstGeom>
          <a:solidFill>
            <a:srgbClr val="F18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39AE3-09C1-54DA-29BB-13500E4209BE}"/>
              </a:ext>
            </a:extLst>
          </p:cNvPr>
          <p:cNvSpPr txBox="1"/>
          <p:nvPr/>
        </p:nvSpPr>
        <p:spPr>
          <a:xfrm>
            <a:off x="2137597" y="2043719"/>
            <a:ext cx="388883" cy="1846659"/>
          </a:xfrm>
          <a:prstGeom prst="rect">
            <a:avLst/>
          </a:prstGeom>
          <a:solidFill>
            <a:srgbClr val="F18B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8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</a:t>
            </a:r>
          </a:p>
          <a:p>
            <a:pPr algn="ctr"/>
            <a:r>
              <a:rPr lang="en-GB" sz="38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</a:t>
            </a:r>
          </a:p>
          <a:p>
            <a:pPr algn="ctr"/>
            <a:r>
              <a:rPr lang="en-GB" sz="38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45D9C-6E30-FBDC-267A-2862AF0F17E4}"/>
              </a:ext>
            </a:extLst>
          </p:cNvPr>
          <p:cNvSpPr txBox="1"/>
          <p:nvPr/>
        </p:nvSpPr>
        <p:spPr>
          <a:xfrm>
            <a:off x="2494948" y="2160884"/>
            <a:ext cx="1471449" cy="477823"/>
          </a:xfrm>
          <a:prstGeom prst="rect">
            <a:avLst/>
          </a:prstGeom>
          <a:solidFill>
            <a:srgbClr val="F18B4F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fr-FR" sz="1000" spc="-7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Vraiment écouter avec empathie et sans jugement.</a:t>
            </a:r>
            <a:endParaRPr lang="en-GB" sz="1000" spc="-7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E991C-C73F-3366-DAB5-023B0773D164}"/>
              </a:ext>
            </a:extLst>
          </p:cNvPr>
          <p:cNvSpPr txBox="1"/>
          <p:nvPr/>
        </p:nvSpPr>
        <p:spPr>
          <a:xfrm>
            <a:off x="2494947" y="2818932"/>
            <a:ext cx="1471449" cy="349583"/>
          </a:xfrm>
          <a:prstGeom prst="rect">
            <a:avLst/>
          </a:prstGeom>
          <a:solidFill>
            <a:srgbClr val="F18B4F"/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fr-FR" sz="1000" spc="-7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S'Informer de leurs besoins et préoccupations.</a:t>
            </a:r>
            <a:endParaRPr lang="en-GB" sz="1000" spc="-7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89754E-9B93-7432-3A61-12C51CB2B4B9}"/>
              </a:ext>
            </a:extLst>
          </p:cNvPr>
          <p:cNvSpPr txBox="1"/>
          <p:nvPr/>
        </p:nvSpPr>
        <p:spPr>
          <a:xfrm>
            <a:off x="2494948" y="3276193"/>
            <a:ext cx="1471449" cy="553998"/>
          </a:xfrm>
          <a:prstGeom prst="rect">
            <a:avLst/>
          </a:prstGeom>
          <a:solidFill>
            <a:srgbClr val="F28C4C"/>
          </a:solidFill>
        </p:spPr>
        <p:txBody>
          <a:bodyPr wrap="square" rtlCol="0">
            <a:spAutoFit/>
          </a:bodyPr>
          <a:lstStyle/>
          <a:p>
            <a:r>
              <a:rPr lang="fr-FR" sz="1000" spc="-7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Valider leurs expériences, leur montrer qu'on les croit et que l'on comprend.</a:t>
            </a:r>
            <a:endParaRPr lang="fr-FR" sz="1000" spc="-7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1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76399"/>
            <a:ext cx="7886700" cy="1009297"/>
          </a:xfrm>
        </p:spPr>
        <p:txBody>
          <a:bodyPr rtlCol="0">
            <a:noAutofit/>
          </a:bodyPr>
          <a:lstStyle/>
          <a:p>
            <a:pPr rtl="0"/>
            <a:r>
              <a:rPr lang="fr" b="1" dirty="0">
                <a:solidFill>
                  <a:schemeClr val="accent2"/>
                </a:solidFill>
              </a:rPr>
              <a:t>Soyez à l’écoute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72BB41-3BEF-4C4A-9441-05BFB7371778}" type="slidenum">
              <a:rPr lang="en-GB" smtClean="0"/>
              <a:pPr rtl="0"/>
              <a:t>6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81A208-1B9B-C24D-9AF4-5D0ED9A3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33731"/>
              </p:ext>
            </p:extLst>
          </p:nvPr>
        </p:nvGraphicFramePr>
        <p:xfrm>
          <a:off x="443305" y="932898"/>
          <a:ext cx="8257388" cy="4647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4999">
                  <a:extLst>
                    <a:ext uri="{9D8B030D-6E8A-4147-A177-3AD203B41FA5}">
                      <a16:colId xmlns:a16="http://schemas.microsoft.com/office/drawing/2014/main" val="2429518099"/>
                    </a:ext>
                  </a:extLst>
                </a:gridCol>
                <a:gridCol w="4092389">
                  <a:extLst>
                    <a:ext uri="{9D8B030D-6E8A-4147-A177-3AD203B41FA5}">
                      <a16:colId xmlns:a16="http://schemas.microsoft.com/office/drawing/2014/main" val="3983425355"/>
                    </a:ext>
                  </a:extLst>
                </a:gridCol>
              </a:tblGrid>
              <a:tr h="377757">
                <a:tc gridSpan="2">
                  <a:txBody>
                    <a:bodyPr/>
                    <a:lstStyle/>
                    <a:p>
                      <a:pPr algn="ctr" rtl="0"/>
                      <a:r>
                        <a:rPr lang="fr" sz="1800" b="1" dirty="0">
                          <a:solidFill>
                            <a:schemeClr val="tx1"/>
                          </a:solidFill>
                        </a:rPr>
                        <a:t>L’écoute active : à faire et à éviter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32355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rtl="0"/>
                      <a:r>
                        <a:rPr lang="fr" sz="1600" b="1" dirty="0">
                          <a:solidFill>
                            <a:schemeClr val="tx1"/>
                          </a:solidFill>
                        </a:rPr>
                        <a:t>À faire  </a:t>
                      </a:r>
                      <a:r>
                        <a:rPr lang="en-GB" sz="1600" b="1" dirty="0">
                          <a:solidFill>
                            <a:srgbClr val="009F00"/>
                          </a:solidFill>
                        </a:rPr>
                        <a:t>✓</a:t>
                      </a:r>
                      <a:endParaRPr lang="fr" sz="1600" b="1" dirty="0">
                        <a:solidFill>
                          <a:srgbClr val="009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b="1" dirty="0" err="1"/>
                        <a:t>À</a:t>
                      </a:r>
                      <a:r>
                        <a:rPr lang="en" sz="1600" b="1" dirty="0"/>
                        <a:t> </a:t>
                      </a:r>
                      <a:r>
                        <a:rPr lang="en" sz="1600" b="1" dirty="0" err="1"/>
                        <a:t>éviter</a:t>
                      </a:r>
                      <a:r>
                        <a:rPr lang="en" sz="1600" b="1" dirty="0"/>
                        <a:t> 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85328"/>
                  </a:ext>
                </a:extLst>
              </a:tr>
              <a:tr h="283849">
                <a:tc gridSpan="2">
                  <a:txBody>
                    <a:bodyPr/>
                    <a:lstStyle/>
                    <a:p>
                      <a:pPr rtl="0"/>
                      <a:r>
                        <a:rPr lang="fr" sz="1400" b="1" i="1" dirty="0"/>
                        <a:t>Votre façon d’agir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29921"/>
                  </a:ext>
                </a:extLst>
              </a:tr>
              <a:tr h="296041"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Soyez patient et calme.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/>
                        <a:t>Ne la poussez pas à raconter son histoire.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39705"/>
                  </a:ext>
                </a:extLst>
              </a:tr>
              <a:tr h="710764"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Faites-lui savoir que vous l’écoutez ; par exemple, hochez la tête ou dites « </a:t>
                      </a:r>
                      <a:r>
                        <a:rPr lang="fr" sz="1400" dirty="0" err="1"/>
                        <a:t>hmm</a:t>
                      </a:r>
                      <a:r>
                        <a:rPr lang="fr" sz="1400" dirty="0"/>
                        <a:t>... 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Ne regardez pas votre montre et ne parlez pas trop vite. Ne répondez pas au téléphone, ne regardez pas votre ordinateur et n'écrivez pas.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213964"/>
                  </a:ext>
                </a:extLst>
              </a:tr>
              <a:tr h="259465">
                <a:tc gridSpan="2">
                  <a:txBody>
                    <a:bodyPr/>
                    <a:lstStyle/>
                    <a:p>
                      <a:pPr rtl="0"/>
                      <a:r>
                        <a:rPr lang="fr" sz="1400" b="1" i="1" dirty="0"/>
                        <a:t>Votre attitude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012"/>
                  </a:ext>
                </a:extLst>
              </a:tr>
              <a:tr h="926369"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Lui faire savoir que vous comprenez ce qu’elle ressent.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Ne jugez pas ce qu'elle a fait ou n’a pas fait, ni comment elle se sent. Ne dites pas : « Vous ne devriez pas vous sentir comme ça » ou « Vous devriez vous estimer heureuse d’avoir survécu » ou « Ma pauvre 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25709"/>
                  </a:ext>
                </a:extLst>
              </a:tr>
              <a:tr h="247273">
                <a:tc gridSpan="2">
                  <a:txBody>
                    <a:bodyPr/>
                    <a:lstStyle/>
                    <a:p>
                      <a:pPr rtl="0"/>
                      <a:r>
                        <a:rPr lang="fr" sz="1400" b="1" i="1" dirty="0"/>
                        <a:t>Vos paroles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978589"/>
                  </a:ext>
                </a:extLst>
              </a:tr>
              <a:tr h="363688"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Lui donner l’occasion de dire ce qu’elle veut. Demandez-lui « Comment peut-on vous aider? 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Ne pensez pas que vous savez ce qui est bien pour elle.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316008"/>
                  </a:ext>
                </a:extLst>
              </a:tr>
              <a:tr h="486795"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Encouragez-la à continuer à parler si elle le souhaite. Demandez-lui : « Voulez-vous m’en dire plus ?».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Ne l’interrompez pas. Attendez qu’elle ait fini avant de poser des questions.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3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53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F53FEB-CA27-FB44-AB1A-45C7EC00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7527"/>
          </a:xfrm>
        </p:spPr>
        <p:txBody>
          <a:bodyPr rtlCol="0"/>
          <a:lstStyle/>
          <a:p>
            <a:pPr rtl="0"/>
            <a:r>
              <a:rPr lang="fr" dirty="0"/>
              <a:t>Soyez à l’écoute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E54C74-939D-4CCF-A2C1-94F28E87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72BB41-3BEF-4C4A-9441-05BFB7371778}" type="slidenum">
              <a:rPr lang="en-GB" smtClean="0"/>
              <a:pPr rtl="0"/>
              <a:t>7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755775-B4C8-4041-91F4-3E1319FBF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2659"/>
              </p:ext>
            </p:extLst>
          </p:nvPr>
        </p:nvGraphicFramePr>
        <p:xfrm>
          <a:off x="486888" y="1614641"/>
          <a:ext cx="8265226" cy="2388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1157">
                  <a:extLst>
                    <a:ext uri="{9D8B030D-6E8A-4147-A177-3AD203B41FA5}">
                      <a16:colId xmlns:a16="http://schemas.microsoft.com/office/drawing/2014/main" val="2429518099"/>
                    </a:ext>
                  </a:extLst>
                </a:gridCol>
                <a:gridCol w="4054069">
                  <a:extLst>
                    <a:ext uri="{9D8B030D-6E8A-4147-A177-3AD203B41FA5}">
                      <a16:colId xmlns:a16="http://schemas.microsoft.com/office/drawing/2014/main" val="3983425355"/>
                    </a:ext>
                  </a:extLst>
                </a:gridCol>
              </a:tblGrid>
              <a:tr h="475139">
                <a:tc gridSpan="2">
                  <a:txBody>
                    <a:bodyPr/>
                    <a:lstStyle/>
                    <a:p>
                      <a:pPr algn="ctr" rtl="0"/>
                      <a:r>
                        <a:rPr lang="fr" sz="1800" b="1" dirty="0">
                          <a:solidFill>
                            <a:schemeClr val="tx1"/>
                          </a:solidFill>
                        </a:rPr>
                        <a:t>L’écoute active : à faire et à éviter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323557"/>
                  </a:ext>
                </a:extLst>
              </a:tr>
              <a:tr h="320911">
                <a:tc>
                  <a:txBody>
                    <a:bodyPr/>
                    <a:lstStyle/>
                    <a:p>
                      <a:pPr rtl="0"/>
                      <a:r>
                        <a:rPr lang="fr" sz="1600" b="1" dirty="0">
                          <a:solidFill>
                            <a:schemeClr val="tx1"/>
                          </a:solidFill>
                        </a:rPr>
                        <a:t>À faire  </a:t>
                      </a:r>
                      <a:r>
                        <a:rPr lang="en-GB" sz="1600" b="1" dirty="0">
                          <a:solidFill>
                            <a:srgbClr val="009F00"/>
                          </a:solidFill>
                        </a:rPr>
                        <a:t>✓</a:t>
                      </a:r>
                      <a:endParaRPr lang="fr" sz="1600" b="1" dirty="0">
                        <a:solidFill>
                          <a:srgbClr val="009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600" b="1" dirty="0" err="1"/>
                        <a:t>À</a:t>
                      </a:r>
                      <a:r>
                        <a:rPr lang="en" sz="1600" b="1" dirty="0"/>
                        <a:t> </a:t>
                      </a:r>
                      <a:r>
                        <a:rPr lang="en" sz="1600" b="1" dirty="0" err="1"/>
                        <a:t>éviter</a:t>
                      </a:r>
                      <a:r>
                        <a:rPr lang="en" sz="1600" b="1" dirty="0"/>
                        <a:t>  </a:t>
                      </a: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85328"/>
                  </a:ext>
                </a:extLst>
              </a:tr>
              <a:tr h="508145"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N’interrompez pas les silences. Laissez-lui le temps de réfléchir.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N’essayez pas de terminer ses phrases pour elle.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39705"/>
                  </a:ext>
                </a:extLst>
              </a:tr>
              <a:tr h="542204"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Restez centré sur son expérience et sur le soutien que vous pouvez lui apporter.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Ne lui racontez pas l’histoire de quelqu’un d’autre ou ne parlez pas de vos propres problèmes.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213964"/>
                  </a:ext>
                </a:extLst>
              </a:tr>
              <a:tr h="487577"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Tenez compte de ce qu’elle veut et respectez ses souhaits.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" sz="1400" dirty="0"/>
                        <a:t>Ne réfléchissez pas et n’agissez pas comme si vous deviez résoudre ses problèmes pour elle.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25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10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524"/>
            <a:ext cx="9201150" cy="1325563"/>
          </a:xfrm>
        </p:spPr>
        <p:txBody>
          <a:bodyPr rtlCol="0">
            <a:noAutofit/>
          </a:bodyPr>
          <a:lstStyle/>
          <a:p>
            <a:pPr rtl="0"/>
            <a:r>
              <a:rPr lang="fr" sz="4000" b="1">
                <a:solidFill>
                  <a:schemeClr val="accent2"/>
                </a:solidFill>
              </a:rPr>
              <a:t>S’</a:t>
            </a:r>
            <a:r>
              <a:rPr lang="fr" sz="4000" dirty="0">
                <a:solidFill>
                  <a:schemeClr val="accent2"/>
                </a:solidFill>
              </a:rPr>
              <a:t>I</a:t>
            </a:r>
            <a:r>
              <a:rPr lang="fr" sz="4000" b="1">
                <a:solidFill>
                  <a:schemeClr val="accent2"/>
                </a:solidFill>
              </a:rPr>
              <a:t>nformer </a:t>
            </a:r>
            <a:r>
              <a:rPr lang="fr" sz="4000" b="1" dirty="0">
                <a:solidFill>
                  <a:schemeClr val="accent2"/>
                </a:solidFill>
              </a:rPr>
              <a:t>des besoins et des préoccupations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72BB41-3BEF-4C4A-9441-05BFB7371778}" type="slidenum">
              <a:rPr lang="en-GB" smtClean="0"/>
              <a:pPr rtl="0"/>
              <a:t>8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11262"/>
              </p:ext>
            </p:extLst>
          </p:nvPr>
        </p:nvGraphicFramePr>
        <p:xfrm>
          <a:off x="332508" y="1629175"/>
          <a:ext cx="8478983" cy="4197036"/>
        </p:xfrm>
        <a:graphic>
          <a:graphicData uri="http://schemas.openxmlformats.org/drawingml/2006/table">
            <a:tbl>
              <a:tblPr firstRow="1" firstCol="1" bandRow="1" bandCol="1">
                <a:tableStyleId>{BDBED569-4797-4DF1-A0F4-6AAB3CD982D8}</a:tableStyleId>
              </a:tblPr>
              <a:tblGrid>
                <a:gridCol w="448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32">
                <a:tc>
                  <a:txBody>
                    <a:bodyPr/>
                    <a:lstStyle/>
                    <a:p>
                      <a:pPr marL="109538" indent="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" sz="1800" b="0" spc="-25" dirty="0">
                          <a:effectLst/>
                        </a:rPr>
                        <a:t>Formulez vos questions comme des </a:t>
                      </a:r>
                      <a:r>
                        <a:rPr lang="fr" sz="1800" spc="-25" dirty="0">
                          <a:effectLst/>
                        </a:rPr>
                        <a:t>invitations à parler</a:t>
                      </a:r>
                      <a:r>
                        <a:rPr lang="fr" sz="1800" b="0" spc="-25" dirty="0">
                          <a:effectLst/>
                        </a:rPr>
                        <a:t>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" sz="1800" b="0" spc="-25" dirty="0">
                          <a:effectLst/>
                        </a:rPr>
                        <a:t>« De quoi aimeriez-vous parler ? » 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38">
                <a:tc>
                  <a:txBody>
                    <a:bodyPr/>
                    <a:lstStyle/>
                    <a:p>
                      <a:pPr marL="109220" indent="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" sz="1800" b="0" spc="-25" dirty="0">
                          <a:effectLst/>
                        </a:rPr>
                        <a:t>Posez des</a:t>
                      </a:r>
                      <a:r>
                        <a:rPr lang="fr" sz="1800" b="1" spc="-25" dirty="0">
                          <a:effectLst/>
                        </a:rPr>
                        <a:t> questions ouvertes</a:t>
                      </a:r>
                      <a:r>
                        <a:rPr lang="fr" sz="1800" b="0" spc="-25" dirty="0">
                          <a:effectLst/>
                        </a:rPr>
                        <a:t> plutôt que des questions auxquelles on répond par oui ou par non.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" sz="1800" spc="-25" dirty="0">
                          <a:effectLst/>
                        </a:rPr>
                        <a:t>« Qu’en pensez-vous ? »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42">
                <a:tc>
                  <a:txBody>
                    <a:bodyPr/>
                    <a:lstStyle/>
                    <a:p>
                      <a:pPr marL="109538" indent="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" sz="1800" b="1" spc="-25" dirty="0">
                          <a:effectLst/>
                        </a:rPr>
                        <a:t>Assurez-vous d’avoir bien compris </a:t>
                      </a:r>
                      <a:r>
                        <a:rPr lang="fr" sz="1800" b="0" spc="-25" dirty="0">
                          <a:effectLst/>
                        </a:rPr>
                        <a:t>(répétez ce qu’elle dit).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" sz="1800" spc="-25" dirty="0">
                          <a:effectLst/>
                        </a:rPr>
                        <a:t>« Vous avez dit que vous vous sentiez très frustrée. »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46">
                <a:tc>
                  <a:txBody>
                    <a:bodyPr/>
                    <a:lstStyle/>
                    <a:p>
                      <a:pPr marL="109538" indent="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" sz="1800" b="1" spc="-25" dirty="0">
                          <a:effectLst/>
                        </a:rPr>
                        <a:t>Faites-vous l’écho de ses sentiments.</a:t>
                      </a:r>
                      <a:endParaRPr lang="en-GB" sz="1800" b="1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" sz="1800" spc="-25" dirty="0">
                          <a:effectLst/>
                        </a:rPr>
                        <a:t>« On dirait que vous êtes en colère... », « Vous avez l’air contrarié</a:t>
                      </a:r>
                      <a:r>
                        <a:rPr lang="fr" sz="1800" spc="-2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fr" sz="1800" spc="-25" dirty="0">
                          <a:effectLst/>
                        </a:rPr>
                        <a:t> ».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46">
                <a:tc>
                  <a:txBody>
                    <a:bodyPr/>
                    <a:lstStyle/>
                    <a:p>
                      <a:pPr marL="109538" indent="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" sz="1800" b="1" spc="-25" dirty="0">
                          <a:effectLst/>
                        </a:rPr>
                        <a:t>Creusez</a:t>
                      </a:r>
                      <a:r>
                        <a:rPr lang="fr" sz="1800" b="0" spc="-25" dirty="0">
                          <a:effectLst/>
                        </a:rPr>
                        <a:t> si nécessaire.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" sz="1800" spc="-25" dirty="0">
                          <a:effectLst/>
                        </a:rPr>
                        <a:t>« Pouvez-vous m’en dire plus ? »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 marL="109220" indent="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" sz="1800" b="0" spc="-25" dirty="0">
                          <a:effectLst/>
                        </a:rPr>
                        <a:t>Demandez des </a:t>
                      </a:r>
                      <a:r>
                        <a:rPr lang="fr" sz="1800" b="1" spc="-25" dirty="0">
                          <a:effectLst/>
                        </a:rPr>
                        <a:t>éclaircissements</a:t>
                      </a:r>
                      <a:r>
                        <a:rPr lang="fr" sz="1800" b="0" spc="-25" dirty="0">
                          <a:effectLst/>
                        </a:rPr>
                        <a:t> si vous ne comprenez pas.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" sz="1800" spc="-25" dirty="0">
                          <a:effectLst/>
                        </a:rPr>
                        <a:t>« Pourriez-vous réexpliquer cela, s’il vous plaît ? »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518">
                <a:tc>
                  <a:txBody>
                    <a:bodyPr/>
                    <a:lstStyle/>
                    <a:p>
                      <a:pPr marL="109538" indent="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" sz="1800" b="0" spc="-25" dirty="0">
                          <a:effectLst/>
                        </a:rPr>
                        <a:t>Aidez-la à </a:t>
                      </a:r>
                      <a:r>
                        <a:rPr lang="fr" sz="1800" b="1" spc="-25" dirty="0">
                          <a:effectLst/>
                        </a:rPr>
                        <a:t>recenser et à exprimer</a:t>
                      </a:r>
                      <a:r>
                        <a:rPr lang="fr" sz="1800" b="0" spc="-25" dirty="0">
                          <a:effectLst/>
                        </a:rPr>
                        <a:t> ses besoins </a:t>
                      </a:r>
                      <a:r>
                        <a:rPr lang="fr" sz="1800" b="0" spc="-25" dirty="0">
                          <a:solidFill>
                            <a:schemeClr val="tx1"/>
                          </a:solidFill>
                          <a:effectLst/>
                        </a:rPr>
                        <a:t>et  ses </a:t>
                      </a:r>
                      <a:r>
                        <a:rPr lang="fr" sz="1800" b="0" spc="-25" dirty="0">
                          <a:effectLst/>
                        </a:rPr>
                        <a:t>préoccupations.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" sz="1800" spc="-25" dirty="0">
                          <a:effectLst/>
                        </a:rPr>
                        <a:t>« Y a-t-il quelque chose dont vous avez besoin ou un souci ? »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 marL="109538" indent="0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" sz="1800" b="1" spc="-25" dirty="0">
                          <a:effectLst/>
                        </a:rPr>
                        <a:t>Résumez</a:t>
                      </a:r>
                      <a:r>
                        <a:rPr lang="fr" sz="1800" b="0" spc="-25" dirty="0">
                          <a:effectLst/>
                        </a:rPr>
                        <a:t> ce qu’elle a exprimé.</a:t>
                      </a:r>
                      <a:endParaRPr lang="en-GB" sz="1800" b="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" sz="1800" spc="-25" dirty="0">
                          <a:effectLst/>
                        </a:rPr>
                        <a:t>« Vous semblez dire que... »</a:t>
                      </a:r>
                      <a:endParaRPr lang="en-GB" sz="1800" spc="-25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86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8205"/>
          </a:xfrm>
        </p:spPr>
        <p:txBody>
          <a:bodyPr rtlCol="0">
            <a:noAutofit/>
          </a:bodyPr>
          <a:lstStyle/>
          <a:p>
            <a:pPr rtl="0"/>
            <a:r>
              <a:rPr lang="fr" b="1" dirty="0">
                <a:solidFill>
                  <a:schemeClr val="accent2"/>
                </a:solidFill>
              </a:rPr>
              <a:t>Valider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1597794"/>
            <a:ext cx="7802831" cy="4078611"/>
          </a:xfrm>
        </p:spPr>
        <p:txBody>
          <a:bodyPr lIns="90000" rtlCol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" sz="2200" dirty="0">
                <a:solidFill>
                  <a:schemeClr val="tx1"/>
                </a:solidFill>
              </a:rPr>
              <a:t>Les choses importantes que vous pouvez dire :</a:t>
            </a:r>
          </a:p>
          <a:p>
            <a:pPr marL="446500" indent="-4464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1"/>
                </a:solidFill>
              </a:rPr>
              <a:t>« Ce n’est pas votre faute. </a:t>
            </a:r>
            <a:r>
              <a:rPr lang="fr" sz="2200" dirty="0"/>
              <a:t>V</a:t>
            </a:r>
            <a:r>
              <a:rPr lang="fr" sz="2200" dirty="0">
                <a:solidFill>
                  <a:schemeClr val="tx1"/>
                </a:solidFill>
              </a:rPr>
              <a:t>ous n’avez rien à vous reprocher. »</a:t>
            </a:r>
          </a:p>
          <a:p>
            <a:pPr marL="446500" indent="-4464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1"/>
                </a:solidFill>
              </a:rPr>
              <a:t>« C’est bien de parler. »</a:t>
            </a:r>
          </a:p>
          <a:p>
            <a:pPr marL="446500" indent="-4464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1"/>
                </a:solidFill>
              </a:rPr>
              <a:t>« De l’aide est disponible. » [Dites-le seulement si c’est vrai.]</a:t>
            </a:r>
          </a:p>
          <a:p>
            <a:pPr marL="446500" indent="-4464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1"/>
                </a:solidFill>
              </a:rPr>
              <a:t>« Personne ne mérite d’être </a:t>
            </a:r>
            <a:r>
              <a:rPr lang="fr" sz="2200" dirty="0"/>
              <a:t>frappée p</a:t>
            </a:r>
            <a:r>
              <a:rPr lang="fr" sz="2200" dirty="0">
                <a:solidFill>
                  <a:schemeClr val="tx1"/>
                </a:solidFill>
              </a:rPr>
              <a:t>ar son mari. »</a:t>
            </a:r>
          </a:p>
          <a:p>
            <a:pPr marL="446500" indent="-4464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1"/>
                </a:solidFill>
              </a:rPr>
              <a:t>« Vous n’êtes pas </a:t>
            </a:r>
            <a:r>
              <a:rPr lang="fr" sz="2200" dirty="0"/>
              <a:t>seule. </a:t>
            </a:r>
            <a:r>
              <a:rPr lang="fr" sz="2200" dirty="0">
                <a:solidFill>
                  <a:schemeClr val="tx1"/>
                </a:solidFill>
              </a:rPr>
              <a:t>Malheureusement, beaucoup d’autres femmes ont été confrontées à ce problème. »</a:t>
            </a:r>
          </a:p>
          <a:p>
            <a:pPr marL="446500" indent="-4464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1"/>
                </a:solidFill>
              </a:rPr>
              <a:t>« Il n’y a ni justification ni excuse pour ce qui s’est passé. »</a:t>
            </a:r>
          </a:p>
          <a:p>
            <a:pPr marL="446500" indent="-4464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1"/>
                </a:solidFill>
              </a:rPr>
              <a:t>« Votre vie, votre santé, vous êtes précieuse. »</a:t>
            </a:r>
          </a:p>
          <a:p>
            <a:pPr marL="446500" indent="-4464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1"/>
                </a:solidFill>
              </a:rPr>
              <a:t>« Tout le monde mérite de se sentir en sécurité chez soi. »</a:t>
            </a:r>
          </a:p>
          <a:p>
            <a:pPr marL="446500" indent="-4464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" sz="2200" dirty="0">
                <a:solidFill>
                  <a:schemeClr val="tx1"/>
                </a:solidFill>
              </a:rPr>
              <a:t>« Je crains que cela puisse affecter votre santé. »</a:t>
            </a:r>
          </a:p>
          <a:p>
            <a:pPr algn="l" rtl="0">
              <a:spcBef>
                <a:spcPts val="0"/>
              </a:spcBef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72BB41-3BEF-4C4A-9441-05BFB7371778}" type="slidenum">
              <a:rPr lang="en-GB" smtClean="0"/>
              <a:pPr rtl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80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rriculum custom 1">
      <a:dk1>
        <a:srgbClr val="000000"/>
      </a:dk1>
      <a:lt1>
        <a:srgbClr val="F5EFE0"/>
      </a:lt1>
      <a:dk2>
        <a:srgbClr val="92B0CB"/>
      </a:dk2>
      <a:lt2>
        <a:srgbClr val="E3E9F1"/>
      </a:lt2>
      <a:accent1>
        <a:srgbClr val="2E348F"/>
      </a:accent1>
      <a:accent2>
        <a:srgbClr val="0666B2"/>
      </a:accent2>
      <a:accent3>
        <a:srgbClr val="449FD7"/>
      </a:accent3>
      <a:accent4>
        <a:srgbClr val="FFBA00"/>
      </a:accent4>
      <a:accent5>
        <a:srgbClr val="F57D21"/>
      </a:accent5>
      <a:accent6>
        <a:srgbClr val="B84200"/>
      </a:accent6>
      <a:hlink>
        <a:srgbClr val="0563C1"/>
      </a:hlink>
      <a:folHlink>
        <a:srgbClr val="02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iculum template_13Dec" id="{82102952-1358-794C-BA0B-E9E2CAE0DECF}" vid="{D4BAC128-9994-AD42-AB0C-764A7311E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1724</Words>
  <Application>Microsoft Office PowerPoint</Application>
  <PresentationFormat>On-screen Show (4:3)</PresentationFormat>
  <Paragraphs>176</Paragraphs>
  <Slides>12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Module 6</vt:lpstr>
      <vt:lpstr>PowerPoint Presentation</vt:lpstr>
      <vt:lpstr>Objectif d’apprentissage</vt:lpstr>
      <vt:lpstr>En quoi consiste le soutien de première ligne ? </vt:lpstr>
      <vt:lpstr>Soutien de première ligne : en bref</vt:lpstr>
      <vt:lpstr>Soyez à l’écoute</vt:lpstr>
      <vt:lpstr>Soyez à l’écoute</vt:lpstr>
      <vt:lpstr>S’Informer des besoins et des préoccupations</vt:lpstr>
      <vt:lpstr>Valider</vt:lpstr>
      <vt:lpstr>Vidéo sur l’approche VIVRE :  Vraiment écouter, s’Informer et Valider</vt:lpstr>
      <vt:lpstr>Exercice 6.1 : Jeu de rôles VIVRE</vt:lpstr>
      <vt:lpstr>Messages clés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Hoover</dc:creator>
  <cp:lastModifiedBy>Becky Mitchell (Green Ink)</cp:lastModifiedBy>
  <cp:revision>48</cp:revision>
  <dcterms:created xsi:type="dcterms:W3CDTF">2019-12-16T14:54:29Z</dcterms:created>
  <dcterms:modified xsi:type="dcterms:W3CDTF">2025-01-22T08:22:22Z</dcterms:modified>
</cp:coreProperties>
</file>