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694" r:id="rId3"/>
    <p:sldId id="688" r:id="rId4"/>
    <p:sldId id="280" r:id="rId5"/>
    <p:sldId id="273" r:id="rId6"/>
    <p:sldId id="697" r:id="rId7"/>
    <p:sldId id="266" r:id="rId8"/>
    <p:sldId id="267" r:id="rId9"/>
    <p:sldId id="699" r:id="rId10"/>
    <p:sldId id="698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00"/>
    <a:srgbClr val="FFFFFF"/>
    <a:srgbClr val="EDEDEF"/>
    <a:srgbClr val="0366B3"/>
    <a:srgbClr val="F57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1"/>
    <p:restoredTop sz="84913"/>
  </p:normalViewPr>
  <p:slideViewPr>
    <p:cSldViewPr snapToGrid="0" snapToObjects="1">
      <p:cViewPr varScale="1">
        <p:scale>
          <a:sx n="99" d="100"/>
          <a:sy n="99" d="100"/>
        </p:scale>
        <p:origin x="13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FC1157-7A08-AE42-871E-8F631D79F4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2B9E4-9D77-C149-A8DF-0F21A28930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666A7-7EFA-1C45-85A8-F1EEF1456243}" type="datetimeFigureOut">
              <a:rPr lang="de-DE" smtClean="0"/>
              <a:t>11.02.20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75214-E450-6642-B9DB-082E830D6D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92567-AF3F-4A4D-9CB4-618533FFED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D23F5-003A-854E-B0DA-F635AABBFE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9999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A9B77-EA52-1C47-8F03-3304CE373FBF}" type="datetimeFigureOut">
              <a:rPr lang="de-DE" smtClean="0"/>
              <a:t>11.02.20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55F8-74B9-B944-BD48-CDD90851A0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1252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gp.org.au/familyviolence/modules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session will cover the elements in </a:t>
            </a:r>
            <a:r>
              <a:rPr lang="en-US" b="1" dirty="0"/>
              <a:t>first-line support</a:t>
            </a:r>
            <a:r>
              <a:rPr lang="en-US" dirty="0"/>
              <a:t>, as summarized by the word “LIVES” and how to provide them.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55F8-74B9-B944-BD48-CDD90851A0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6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 6.1. See facilitator’s guide for detailed instructions.</a:t>
            </a:r>
          </a:p>
          <a:p>
            <a:endParaRPr lang="en-US" dirty="0"/>
          </a:p>
          <a:p>
            <a:r>
              <a:rPr lang="en-US" dirty="0"/>
              <a:t>Follow the role-play with </a:t>
            </a:r>
            <a:r>
              <a:rPr lang="en-US" b="0" dirty="0"/>
              <a:t>either a group discussion or else a demonstration role-play </a:t>
            </a:r>
            <a:r>
              <a:rPr lang="en-US" dirty="0"/>
              <a:t>by volunteers followed by group discussion. See facilitator’s guide for detailed instructions.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D8450-5381-4F25-9B1F-09268F57083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6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5B12C-6FF9-554D-BFB3-C061902B43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6662C-83C9-4EF9-B1F0-304704F36FE1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30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First-line support is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important care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you can provide for women subjected to violence. It is likely to help even if it is all you can do.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First-line support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practical care and responds to a woman’s emotional, physical, safety and support needs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without intruding on her privacy.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First-line support is based on psychological first aid. It has helped people who have been through various upsetting or stressful events, including being subjected to violence.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5B12C-6FF9-554D-BFB3-C061902B43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session focuses on the first three elements of LIVES – </a:t>
            </a:r>
            <a:r>
              <a:rPr lang="en-US" b="1" dirty="0"/>
              <a:t>Listen, Inquire and Validate</a:t>
            </a:r>
            <a:r>
              <a:rPr lang="en-US" dirty="0"/>
              <a:t>. These elements are in the order they will usually be done, but the first – listening – should continue throughout your contact with the survivor.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D8450-5381-4F25-9B1F-09268F57083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0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indent="-26670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Listening is:</a:t>
            </a:r>
          </a:p>
          <a:p>
            <a:pPr marL="355600" indent="-26670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Giving her the chance to say what she wants to a caring person who wants to </a:t>
            </a:r>
            <a:r>
              <a:rPr lang="en-US" sz="1000">
                <a:solidFill>
                  <a:schemeClr val="tx1"/>
                </a:solidFill>
              </a:rPr>
              <a:t>help and </a:t>
            </a:r>
            <a:r>
              <a:rPr lang="en-US" sz="1000" b="1">
                <a:solidFill>
                  <a:schemeClr val="tx1"/>
                </a:solidFill>
              </a:rPr>
              <a:t>in </a:t>
            </a:r>
            <a:r>
              <a:rPr lang="en-US" sz="1000" b="1" dirty="0">
                <a:solidFill>
                  <a:schemeClr val="tx1"/>
                </a:solidFill>
              </a:rPr>
              <a:t>a safe and private space </a:t>
            </a:r>
            <a:endParaRPr lang="en-US" sz="1000" dirty="0">
              <a:solidFill>
                <a:schemeClr val="tx1"/>
              </a:solidFill>
            </a:endParaRPr>
          </a:p>
          <a:p>
            <a:pPr marL="355600" indent="-26670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Critical for </a:t>
            </a:r>
            <a:r>
              <a:rPr lang="en-US" sz="1000" b="1" dirty="0">
                <a:solidFill>
                  <a:schemeClr val="tx1"/>
                </a:solidFill>
              </a:rPr>
              <a:t>emotional recovery</a:t>
            </a:r>
          </a:p>
          <a:p>
            <a:pPr marL="355600" indent="-26670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Most important part of good communication (recall Session 3)</a:t>
            </a:r>
          </a:p>
          <a:p>
            <a:pPr marL="355600" indent="-26670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Being </a:t>
            </a:r>
            <a:r>
              <a:rPr lang="en-US" sz="1000" b="1" dirty="0">
                <a:solidFill>
                  <a:schemeClr val="tx1"/>
                </a:solidFill>
              </a:rPr>
              <a:t>aware of the feelings</a:t>
            </a:r>
            <a:r>
              <a:rPr lang="en-US" sz="1000" dirty="0">
                <a:solidFill>
                  <a:schemeClr val="tx1"/>
                </a:solidFill>
              </a:rPr>
              <a:t> behind her words</a:t>
            </a:r>
          </a:p>
          <a:p>
            <a:pPr marL="355600" indent="-26670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Hearing both what </a:t>
            </a:r>
            <a:r>
              <a:rPr lang="en-US" sz="1000" b="1" dirty="0">
                <a:solidFill>
                  <a:schemeClr val="tx1"/>
                </a:solidFill>
              </a:rPr>
              <a:t>she says </a:t>
            </a:r>
            <a:r>
              <a:rPr lang="en-US" sz="1000" dirty="0">
                <a:solidFill>
                  <a:schemeClr val="tx1"/>
                </a:solidFill>
              </a:rPr>
              <a:t>and what </a:t>
            </a:r>
            <a:r>
              <a:rPr lang="en-US" sz="1000" b="1" dirty="0">
                <a:solidFill>
                  <a:schemeClr val="tx1"/>
                </a:solidFill>
              </a:rPr>
              <a:t>she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does not say</a:t>
            </a:r>
          </a:p>
          <a:p>
            <a:pPr marL="355600" indent="-26670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Paying attention to her </a:t>
            </a:r>
            <a:r>
              <a:rPr lang="en-US" sz="1000" b="1" dirty="0">
                <a:solidFill>
                  <a:schemeClr val="tx1"/>
                </a:solidFill>
              </a:rPr>
              <a:t>body language</a:t>
            </a:r>
            <a:endParaRPr lang="en-US" sz="1000" dirty="0">
              <a:solidFill>
                <a:schemeClr val="tx1"/>
              </a:solidFill>
            </a:endParaRPr>
          </a:p>
          <a:p>
            <a:pPr marL="355600" indent="-26670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Sitting or standing at the </a:t>
            </a:r>
            <a:r>
              <a:rPr lang="en-US" sz="1000" b="1" dirty="0">
                <a:solidFill>
                  <a:schemeClr val="tx1"/>
                </a:solidFill>
              </a:rPr>
              <a:t>same level</a:t>
            </a:r>
            <a:r>
              <a:rPr lang="en-US" sz="1000" dirty="0">
                <a:solidFill>
                  <a:schemeClr val="tx1"/>
                </a:solidFill>
              </a:rPr>
              <a:t> and close enough </a:t>
            </a:r>
          </a:p>
          <a:p>
            <a:pPr marL="355600" indent="-26670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Through </a:t>
            </a:r>
            <a:r>
              <a:rPr lang="en-US" sz="1000" b="1" dirty="0">
                <a:solidFill>
                  <a:schemeClr val="tx1"/>
                </a:solidFill>
              </a:rPr>
              <a:t>empathy</a:t>
            </a:r>
            <a:r>
              <a:rPr lang="en-US" sz="1000" dirty="0">
                <a:solidFill>
                  <a:schemeClr val="tx1"/>
                </a:solidFill>
              </a:rPr>
              <a:t>, showing understanding of how she feels</a:t>
            </a:r>
            <a:r>
              <a:rPr lang="en-US" sz="800" dirty="0">
                <a:solidFill>
                  <a:schemeClr val="tx1"/>
                </a:solidFill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5B12C-6FF9-554D-BFB3-C061902B43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2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the principles of good communication from session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D8450-5381-4F25-9B1F-09268F57083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9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 to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 asking leading questions, such as “I would imagine that made you feel upset, didn’t it?”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 asking “why” questions, such as “Why did you do that…?”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may sound accusing.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5B12C-6FF9-554D-BFB3-C061902B43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4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/>
              <a:t>Job</a:t>
            </a:r>
            <a:r>
              <a:rPr lang="en-US" sz="1000" b="1" baseline="0" dirty="0"/>
              <a:t> aid:</a:t>
            </a:r>
            <a:r>
              <a:rPr lang="en-US" sz="1000" baseline="0" dirty="0"/>
              <a:t>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Helping women cope with negative feelings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(page 24 of the clinical handbook) identifies the most common feelings and some ways that health-care providers might respond to them.</a:t>
            </a:r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5B12C-6FF9-554D-BFB3-C061902B43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61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showing at 8:40 until 14:20, then from 14:47 to 20:36.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video </a:t>
            </a:r>
            <a:r>
              <a:rPr lang="en-US" b="0" dirty="0"/>
              <a:t>is from the </a:t>
            </a:r>
            <a:r>
              <a:rPr lang="en-US" dirty="0"/>
              <a:t>Royal Australian College of General Practitioners </a:t>
            </a:r>
            <a:r>
              <a:rPr lang="en-US" b="0" dirty="0"/>
              <a:t>Professional Development Program on Family Violence,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https://www.racgp.org.au/familyviolence/modules.htm</a:t>
            </a:r>
            <a:r>
              <a:rPr lang="en-US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cannot access the YouTube video, please contact </a:t>
            </a:r>
            <a:r>
              <a:rPr lang="en-GB" dirty="0"/>
              <a:t>WHO to request a downloadable version by emailing: </a:t>
            </a:r>
            <a:r>
              <a:rPr lang="en-GB" dirty="0" err="1"/>
              <a:t>reproductivehealth@who.int</a:t>
            </a:r>
            <a:r>
              <a:rPr lang="en-GB" dirty="0"/>
              <a:t>. There is also an additional video for LIVES from Timor </a:t>
            </a:r>
            <a:r>
              <a:rPr lang="en-GB" dirty="0" err="1"/>
              <a:t>Leste</a:t>
            </a:r>
            <a:r>
              <a:rPr lang="en-GB" dirty="0"/>
              <a:t> available upon request from WHO, using the same email address.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D8450-5381-4F25-9B1F-09268F57083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2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8629" y="1648326"/>
            <a:ext cx="410567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630" y="4149945"/>
            <a:ext cx="4105671" cy="1059729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br>
              <a:rPr lang="de-DE" dirty="0"/>
            </a:br>
            <a:r>
              <a:rPr lang="de-DE" dirty="0">
                <a:solidFill>
                  <a:srgbClr val="F57D22"/>
                </a:solidFill>
              </a:rPr>
              <a:t>TITLE OF SLIDE DECK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86F2F73-BE13-094D-A8C5-BA0477C35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5000"/>
                    </a14:imgEffect>
                  </a14:imgLayer>
                </a14:imgProps>
              </a:ext>
            </a:extLst>
          </a:blip>
          <a:srcRect l="3672" t="3524" r="3615" b="13306"/>
          <a:stretch/>
        </p:blipFill>
        <p:spPr>
          <a:xfrm>
            <a:off x="78200" y="76966"/>
            <a:ext cx="4718389" cy="59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8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r>
              <a:rPr lang="de-DE" dirty="0"/>
              <a:t> </a:t>
            </a:r>
            <a:r>
              <a:rPr lang="de-DE" dirty="0">
                <a:solidFill>
                  <a:srgbClr val="F57D22"/>
                </a:solidFill>
              </a:rPr>
              <a:t>TITLE OF SLIDE DECK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54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r>
              <a:rPr lang="de-DE" dirty="0"/>
              <a:t> </a:t>
            </a:r>
            <a:r>
              <a:rPr lang="de-DE" dirty="0">
                <a:solidFill>
                  <a:srgbClr val="F57D22"/>
                </a:solidFill>
              </a:rPr>
              <a:t>TITLE OF SLIDE DECK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00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r>
              <a:rPr lang="de-DE" dirty="0"/>
              <a:t> </a:t>
            </a:r>
            <a:r>
              <a:rPr lang="de-DE" dirty="0">
                <a:solidFill>
                  <a:srgbClr val="F57D22"/>
                </a:solidFill>
              </a:rPr>
              <a:t>TITLE OF SLIDE DECK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30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br>
              <a:rPr lang="de-DE" dirty="0"/>
            </a:br>
            <a:r>
              <a:rPr lang="de-DE" dirty="0">
                <a:solidFill>
                  <a:srgbClr val="F57D22"/>
                </a:solidFill>
              </a:rPr>
              <a:t>TITLE OF SLIDE DECK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68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br>
              <a:rPr lang="de-DE" dirty="0"/>
            </a:br>
            <a:r>
              <a:rPr lang="de-DE" dirty="0">
                <a:solidFill>
                  <a:srgbClr val="F57D22"/>
                </a:solidFill>
              </a:rPr>
              <a:t>TITLE OF SLIDE DECK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16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446" y="6266656"/>
            <a:ext cx="6191583" cy="544513"/>
          </a:xfrm>
        </p:spPr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br>
              <a:rPr lang="de-DE" dirty="0"/>
            </a:br>
            <a:r>
              <a:rPr lang="de-DE" dirty="0">
                <a:solidFill>
                  <a:srgbClr val="F57D22"/>
                </a:solidFill>
              </a:rPr>
              <a:t>TITLE OF SLIDE DECK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5007" y="6356351"/>
            <a:ext cx="380342" cy="365125"/>
          </a:xfrm>
        </p:spPr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br>
              <a:rPr lang="de-DE" dirty="0"/>
            </a:br>
            <a:r>
              <a:rPr lang="de-DE" dirty="0">
                <a:solidFill>
                  <a:srgbClr val="F57D22"/>
                </a:solidFill>
              </a:rPr>
              <a:t>TITLE OF SLIDE DECK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3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r>
              <a:rPr lang="de-DE" dirty="0"/>
              <a:t> </a:t>
            </a:r>
            <a:r>
              <a:rPr lang="de-DE" dirty="0">
                <a:solidFill>
                  <a:srgbClr val="F57D22"/>
                </a:solidFill>
              </a:rPr>
              <a:t>TITLE OF SLIDE DECK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0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r>
              <a:rPr lang="de-DE" dirty="0"/>
              <a:t> </a:t>
            </a:r>
            <a:r>
              <a:rPr lang="de-DE" dirty="0">
                <a:solidFill>
                  <a:srgbClr val="F57D22"/>
                </a:solidFill>
              </a:rPr>
              <a:t>TITLE OF SLIDE DECK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9BB81-0B10-E748-A5ED-5CADE043B0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933575"/>
            <a:ext cx="7886700" cy="39830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19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r>
              <a:rPr lang="de-DE" dirty="0"/>
              <a:t> </a:t>
            </a:r>
            <a:r>
              <a:rPr lang="de-DE" dirty="0">
                <a:solidFill>
                  <a:srgbClr val="F57D22"/>
                </a:solidFill>
              </a:rPr>
              <a:t>TITLE OF SLIDE DECK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85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r>
              <a:rPr lang="de-DE" dirty="0"/>
              <a:t> </a:t>
            </a:r>
            <a:r>
              <a:rPr lang="de-DE" dirty="0">
                <a:solidFill>
                  <a:srgbClr val="F57D22"/>
                </a:solidFill>
              </a:rPr>
              <a:t>TITLE OF SLIDE DECK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01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208" y="6271617"/>
            <a:ext cx="6191583" cy="544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366B3"/>
                </a:solidFill>
              </a:defRPr>
            </a:lvl1pPr>
          </a:lstStyle>
          <a:p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subjected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violence</a:t>
            </a:r>
            <a:r>
              <a:rPr lang="de-DE" dirty="0"/>
              <a:t>: A WHO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-care </a:t>
            </a:r>
            <a:r>
              <a:rPr lang="de-DE" dirty="0" err="1"/>
              <a:t>providers</a:t>
            </a:r>
            <a:br>
              <a:rPr lang="de-DE" dirty="0"/>
            </a:br>
            <a:r>
              <a:rPr lang="de-DE" dirty="0">
                <a:solidFill>
                  <a:srgbClr val="F57D22"/>
                </a:solidFill>
              </a:rPr>
              <a:t>TITLE OF SLIDE DECK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0382" y="6356351"/>
            <a:ext cx="494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366B3"/>
                </a:solidFill>
              </a:defRPr>
            </a:lvl1pPr>
          </a:lstStyle>
          <a:p>
            <a:fld id="{2D8ED6E9-3817-564D-8B05-0796ED399B7D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Picture 8" descr="WHO logo">
            <a:extLst>
              <a:ext uri="{FF2B5EF4-FFF2-40B4-BE49-F238E27FC236}">
                <a16:creationId xmlns:a16="http://schemas.microsoft.com/office/drawing/2014/main" id="{BE5876D6-5FF0-6D46-94F0-320F159EF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628649" y="6132671"/>
            <a:ext cx="619125" cy="6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366B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u06nVCzih0?feature=oembed" TargetMode="External"/><Relationship Id="rId6" Type="http://schemas.openxmlformats.org/officeDocument/2006/relationships/image" Target="../media/image7.png"/><Relationship Id="rId5" Type="http://schemas.openxmlformats.org/officeDocument/2006/relationships/hyperlink" Target="https://youtu.be/Hu06nVCzih0?t=520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10BE-18FE-794F-B47C-8BD56BF56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8628" y="1611383"/>
            <a:ext cx="4105671" cy="1059729"/>
          </a:xfrm>
        </p:spPr>
        <p:txBody>
          <a:bodyPr/>
          <a:lstStyle/>
          <a:p>
            <a:r>
              <a:rPr lang="en-US" dirty="0"/>
              <a:t>Session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F61CD-4E7D-BB4A-B22D-B1AE43B98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8628" y="2671112"/>
            <a:ext cx="4105671" cy="2160431"/>
          </a:xfrm>
        </p:spPr>
        <p:txBody>
          <a:bodyPr>
            <a:noAutofit/>
          </a:bodyPr>
          <a:lstStyle/>
          <a:p>
            <a:r>
              <a:rPr lang="en-US" sz="4000" dirty="0"/>
              <a:t>First-line support using LIV(ES), part 1: </a:t>
            </a:r>
            <a:r>
              <a:rPr lang="en-US" sz="4000" u="sng" dirty="0"/>
              <a:t>L</a:t>
            </a:r>
            <a:r>
              <a:rPr lang="en-US" sz="4000" dirty="0"/>
              <a:t>isten, </a:t>
            </a:r>
            <a:r>
              <a:rPr lang="en-US" sz="4000" u="sng" dirty="0"/>
              <a:t>I</a:t>
            </a:r>
            <a:r>
              <a:rPr lang="en-US" sz="4000" dirty="0"/>
              <a:t>nquire, </a:t>
            </a:r>
            <a:r>
              <a:rPr lang="en-US" sz="4000" u="sng" dirty="0"/>
              <a:t>V</a:t>
            </a:r>
            <a:r>
              <a:rPr lang="en-US" sz="4000" dirty="0"/>
              <a:t>alidate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250BC-A35A-9B49-A5F9-264AE83D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208" y="6271617"/>
            <a:ext cx="6191583" cy="544513"/>
          </a:xfrm>
        </p:spPr>
        <p:txBody>
          <a:bodyPr/>
          <a:lstStyle/>
          <a:p>
            <a:r>
              <a:rPr lang="en-US" dirty="0"/>
              <a:t>Caring for women subjected to violence: A WHO curriculum for training health-care providers</a:t>
            </a:r>
            <a:br>
              <a:rPr lang="en-US" dirty="0"/>
            </a:br>
            <a:r>
              <a:rPr lang="en-US" dirty="0">
                <a:solidFill>
                  <a:srgbClr val="F57D22"/>
                </a:solidFill>
              </a:rPr>
              <a:t>Session 6: First-line support using LIV(ES), part 1: </a:t>
            </a:r>
            <a:r>
              <a:rPr lang="en-US" u="sng" dirty="0">
                <a:solidFill>
                  <a:srgbClr val="F57D22"/>
                </a:solidFill>
              </a:rPr>
              <a:t>L</a:t>
            </a:r>
            <a:r>
              <a:rPr lang="en-US" dirty="0">
                <a:solidFill>
                  <a:srgbClr val="F57D22"/>
                </a:solidFill>
              </a:rPr>
              <a:t>isten, </a:t>
            </a:r>
            <a:r>
              <a:rPr lang="en-US" u="sng" dirty="0">
                <a:solidFill>
                  <a:srgbClr val="F57D22"/>
                </a:solidFill>
              </a:rPr>
              <a:t>I</a:t>
            </a:r>
            <a:r>
              <a:rPr lang="en-US" dirty="0">
                <a:solidFill>
                  <a:srgbClr val="F57D22"/>
                </a:solidFill>
              </a:rPr>
              <a:t>nquire, </a:t>
            </a:r>
            <a:r>
              <a:rPr lang="en-US" u="sng" dirty="0">
                <a:solidFill>
                  <a:srgbClr val="F57D22"/>
                </a:solidFill>
              </a:rPr>
              <a:t>V</a:t>
            </a:r>
            <a:r>
              <a:rPr lang="en-US" dirty="0">
                <a:solidFill>
                  <a:srgbClr val="F57D22"/>
                </a:solidFill>
              </a:rPr>
              <a:t>alidate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A3BB8-313C-9444-93AC-698C71CA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6E9-3817-564D-8B05-0796ED399B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8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B8685F-DB4E-4A49-8F53-9D5FE6E2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Exercise 6.1: Role-play LIV(ES)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013559-9463-8F40-ACC3-8D9FEB38A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3000" b="1" dirty="0"/>
              <a:t>Learning objective for the exercise: </a:t>
            </a:r>
            <a:r>
              <a:rPr lang="en-US" sz="3000" dirty="0"/>
              <a:t>Develop skills for the LIV elements of first-line support</a:t>
            </a:r>
          </a:p>
          <a:p>
            <a:pPr>
              <a:spcBef>
                <a:spcPts val="400"/>
              </a:spcBef>
            </a:pPr>
            <a:r>
              <a:rPr lang="en-US" dirty="0"/>
              <a:t>Form groups of 3. In each group choose roles: patient, health-care provider or observer</a:t>
            </a:r>
          </a:p>
          <a:p>
            <a:pPr>
              <a:spcBef>
                <a:spcPts val="400"/>
              </a:spcBef>
            </a:pPr>
            <a:r>
              <a:rPr lang="en-US" i="1" dirty="0"/>
              <a:t>Patients</a:t>
            </a:r>
            <a:r>
              <a:rPr lang="en-US" dirty="0"/>
              <a:t> and </a:t>
            </a:r>
            <a:r>
              <a:rPr lang="en-US" i="1" dirty="0"/>
              <a:t>observers</a:t>
            </a:r>
            <a:r>
              <a:rPr lang="en-US" dirty="0"/>
              <a:t>: Choose one of the scenarios</a:t>
            </a:r>
          </a:p>
          <a:p>
            <a:pPr>
              <a:spcBef>
                <a:spcPts val="400"/>
              </a:spcBef>
            </a:pPr>
            <a:r>
              <a:rPr lang="en-US" i="1" dirty="0"/>
              <a:t>Patients</a:t>
            </a:r>
            <a:r>
              <a:rPr lang="en-US" dirty="0"/>
              <a:t> and </a:t>
            </a:r>
            <a:r>
              <a:rPr lang="en-US" i="1" dirty="0"/>
              <a:t>health-care providers</a:t>
            </a:r>
            <a:r>
              <a:rPr lang="en-US" dirty="0"/>
              <a:t>: Act out the role-play (20 minutes)</a:t>
            </a:r>
          </a:p>
          <a:p>
            <a:pPr>
              <a:spcBef>
                <a:spcPts val="400"/>
              </a:spcBef>
            </a:pPr>
            <a:r>
              <a:rPr lang="en-US" dirty="0"/>
              <a:t>Then, observers give feedback to their team </a:t>
            </a:r>
            <a:br>
              <a:rPr lang="en-US" dirty="0"/>
            </a:br>
            <a:r>
              <a:rPr lang="en-US" dirty="0"/>
              <a:t>(5 minutes)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E9553-4E27-4920-9F0E-4DB0B99C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BB41-3BEF-4C4A-9441-05BFB737177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38066CB-7AC6-B44D-BA5B-E6AE57EE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208" y="6271617"/>
            <a:ext cx="6191583" cy="544513"/>
          </a:xfrm>
        </p:spPr>
        <p:txBody>
          <a:bodyPr/>
          <a:lstStyle/>
          <a:p>
            <a:r>
              <a:rPr lang="en-US" dirty="0"/>
              <a:t>Caring for women subjected to violence: A WHO curriculum for training health-care providers</a:t>
            </a:r>
            <a:br>
              <a:rPr lang="en-US" dirty="0"/>
            </a:br>
            <a:r>
              <a:rPr lang="en-US" dirty="0">
                <a:solidFill>
                  <a:srgbClr val="F57D22"/>
                </a:solidFill>
              </a:rPr>
              <a:t>Session 6: First-line support using LIV(ES), part 1: </a:t>
            </a:r>
            <a:r>
              <a:rPr lang="en-US" u="sng" dirty="0">
                <a:solidFill>
                  <a:srgbClr val="F57D22"/>
                </a:solidFill>
              </a:rPr>
              <a:t>L</a:t>
            </a:r>
            <a:r>
              <a:rPr lang="en-US" dirty="0">
                <a:solidFill>
                  <a:srgbClr val="F57D22"/>
                </a:solidFill>
              </a:rPr>
              <a:t>isten, </a:t>
            </a:r>
            <a:r>
              <a:rPr lang="en-US" u="sng" dirty="0">
                <a:solidFill>
                  <a:srgbClr val="F57D22"/>
                </a:solidFill>
              </a:rPr>
              <a:t>I</a:t>
            </a:r>
            <a:r>
              <a:rPr lang="en-US" dirty="0">
                <a:solidFill>
                  <a:srgbClr val="F57D22"/>
                </a:solidFill>
              </a:rPr>
              <a:t>nquire, </a:t>
            </a:r>
            <a:r>
              <a:rPr lang="en-US" u="sng" dirty="0">
                <a:solidFill>
                  <a:srgbClr val="F57D22"/>
                </a:solidFill>
              </a:rPr>
              <a:t>V</a:t>
            </a:r>
            <a:r>
              <a:rPr lang="en-US" dirty="0">
                <a:solidFill>
                  <a:srgbClr val="F57D22"/>
                </a:solidFill>
              </a:rPr>
              <a:t>alidate</a:t>
            </a:r>
          </a:p>
        </p:txBody>
      </p:sp>
    </p:spTree>
    <p:extLst>
      <p:ext uri="{BB962C8B-B14F-4D97-AF65-F5344CB8AC3E}">
        <p14:creationId xmlns:p14="http://schemas.microsoft.com/office/powerpoint/2010/main" val="364678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Key messages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lIns="90000">
            <a:noAutofit/>
          </a:bodyPr>
          <a:lstStyle/>
          <a:p>
            <a:pPr marL="4318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Effective listening and LIVES can be powerful healing tools. For some, they are sufficient.</a:t>
            </a:r>
          </a:p>
          <a:p>
            <a:pPr marL="4318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When meeting a patient, minimize distractions and focus on her</a:t>
            </a:r>
          </a:p>
          <a:p>
            <a:pPr marL="4318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Later, find a colleague and practice the LIV elements of LIVES, using your own words</a:t>
            </a:r>
          </a:p>
          <a:p>
            <a:pPr marL="4318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BB41-3BEF-4C4A-9441-05BFB737177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BE620ED-6736-6F4C-B45B-8231C787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208" y="6271617"/>
            <a:ext cx="6191583" cy="544513"/>
          </a:xfrm>
        </p:spPr>
        <p:txBody>
          <a:bodyPr/>
          <a:lstStyle/>
          <a:p>
            <a:r>
              <a:rPr lang="en-US" dirty="0"/>
              <a:t>Caring for women subjected to violence: A WHO curriculum for training health-care providers</a:t>
            </a:r>
            <a:br>
              <a:rPr lang="en-US" dirty="0"/>
            </a:br>
            <a:r>
              <a:rPr lang="en-US" dirty="0">
                <a:solidFill>
                  <a:srgbClr val="F57D22"/>
                </a:solidFill>
              </a:rPr>
              <a:t>Session 6: First-line support using LIV(ES), part 1: </a:t>
            </a:r>
            <a:r>
              <a:rPr lang="en-US" u="sng" dirty="0">
                <a:solidFill>
                  <a:srgbClr val="F57D22"/>
                </a:solidFill>
              </a:rPr>
              <a:t>L</a:t>
            </a:r>
            <a:r>
              <a:rPr lang="en-US" dirty="0">
                <a:solidFill>
                  <a:srgbClr val="F57D22"/>
                </a:solidFill>
              </a:rPr>
              <a:t>isten, </a:t>
            </a:r>
            <a:r>
              <a:rPr lang="en-US" u="sng" dirty="0">
                <a:solidFill>
                  <a:srgbClr val="F57D22"/>
                </a:solidFill>
              </a:rPr>
              <a:t>I</a:t>
            </a:r>
            <a:r>
              <a:rPr lang="en-US" dirty="0">
                <a:solidFill>
                  <a:srgbClr val="F57D22"/>
                </a:solidFill>
              </a:rPr>
              <a:t>nquire, </a:t>
            </a:r>
            <a:r>
              <a:rPr lang="en-US" u="sng" dirty="0">
                <a:solidFill>
                  <a:srgbClr val="F57D22"/>
                </a:solidFill>
              </a:rPr>
              <a:t>V</a:t>
            </a:r>
            <a:r>
              <a:rPr lang="en-US" dirty="0">
                <a:solidFill>
                  <a:srgbClr val="F57D22"/>
                </a:solidFill>
              </a:rPr>
              <a:t>alidate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8CBA5-A90A-5F47-B5B9-00F43EA208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495" t="2263" r="8752" b="5223"/>
          <a:stretch/>
        </p:blipFill>
        <p:spPr>
          <a:xfrm>
            <a:off x="1476208" y="456407"/>
            <a:ext cx="105947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>
                <a:solidFill>
                  <a:schemeClr val="accent2"/>
                </a:solidFill>
              </a:rPr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/>
              <a:t>Demonstrate clinical skills appropriate to one’s profession and specialty to respond to VAW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/>
              <a:t>Competencies</a:t>
            </a:r>
            <a:endParaRPr lang="en-GB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/>
              <a:t>Know the content of first-line support (LIVES)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/>
              <a:t>Demonstrate skills in offering the first three elements of first-line support – </a:t>
            </a:r>
            <a:r>
              <a:rPr lang="en-GB" b="1"/>
              <a:t>L</a:t>
            </a:r>
            <a:r>
              <a:rPr lang="en-GB"/>
              <a:t>isten, </a:t>
            </a:r>
            <a:r>
              <a:rPr lang="en-GB" b="1"/>
              <a:t>I</a:t>
            </a:r>
            <a:r>
              <a:rPr lang="en-GB"/>
              <a:t>nquire, </a:t>
            </a:r>
            <a:r>
              <a:rPr lang="en-GB" b="1"/>
              <a:t>V</a:t>
            </a:r>
            <a:r>
              <a:rPr lang="en-GB"/>
              <a:t>alidate</a:t>
            </a:r>
            <a:endParaRPr lang="en-GB" b="1"/>
          </a:p>
          <a:p>
            <a:pPr marL="0" indent="0">
              <a:buNone/>
            </a:pPr>
            <a:endParaRPr lang="en-GB" sz="2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BB41-3BEF-4C4A-9441-05BFB737177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4" name="Picture 3" descr="C:\Users\Ward\AppData\Local\Microsoft\Windows\INetCache\IE\RTS1IINE\13526107212154[1].png">
            <a:extLst>
              <a:ext uri="{FF2B5EF4-FFF2-40B4-BE49-F238E27FC236}">
                <a16:creationId xmlns:a16="http://schemas.microsoft.com/office/drawing/2014/main" id="{DC3F627B-45FF-412F-B66F-CC6B1F9729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50" y="454684"/>
            <a:ext cx="1420261" cy="11464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30282CF-8A5C-B244-87B0-781A5FE1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208" y="6271617"/>
            <a:ext cx="6191583" cy="544513"/>
          </a:xfrm>
        </p:spPr>
        <p:txBody>
          <a:bodyPr/>
          <a:lstStyle/>
          <a:p>
            <a:r>
              <a:rPr lang="en-US" dirty="0"/>
              <a:t>Caring for women subjected to violence: A WHO curriculum for training health-care providers</a:t>
            </a:r>
            <a:br>
              <a:rPr lang="en-US" dirty="0"/>
            </a:br>
            <a:r>
              <a:rPr lang="en-US" dirty="0">
                <a:solidFill>
                  <a:srgbClr val="F57D22"/>
                </a:solidFill>
              </a:rPr>
              <a:t>Session 6: First-line support using LIV(ES), part 1: </a:t>
            </a:r>
            <a:r>
              <a:rPr lang="en-US" u="sng" dirty="0">
                <a:solidFill>
                  <a:srgbClr val="F57D22"/>
                </a:solidFill>
              </a:rPr>
              <a:t>L</a:t>
            </a:r>
            <a:r>
              <a:rPr lang="en-US" dirty="0">
                <a:solidFill>
                  <a:srgbClr val="F57D22"/>
                </a:solidFill>
              </a:rPr>
              <a:t>isten, </a:t>
            </a:r>
            <a:r>
              <a:rPr lang="en-US" u="sng" dirty="0">
                <a:solidFill>
                  <a:srgbClr val="F57D22"/>
                </a:solidFill>
              </a:rPr>
              <a:t>I</a:t>
            </a:r>
            <a:r>
              <a:rPr lang="en-US" dirty="0">
                <a:solidFill>
                  <a:srgbClr val="F57D22"/>
                </a:solidFill>
              </a:rPr>
              <a:t>nquire, </a:t>
            </a:r>
            <a:r>
              <a:rPr lang="en-US" u="sng" dirty="0">
                <a:solidFill>
                  <a:srgbClr val="F57D22"/>
                </a:solidFill>
              </a:rPr>
              <a:t>V</a:t>
            </a:r>
            <a:r>
              <a:rPr lang="en-US" dirty="0">
                <a:solidFill>
                  <a:srgbClr val="F57D22"/>
                </a:solidFill>
              </a:rPr>
              <a:t>alidate</a:t>
            </a:r>
          </a:p>
        </p:txBody>
      </p:sp>
    </p:spTree>
    <p:extLst>
      <p:ext uri="{BB962C8B-B14F-4D97-AF65-F5344CB8AC3E}">
        <p14:creationId xmlns:p14="http://schemas.microsoft.com/office/powerpoint/2010/main" val="203247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36524"/>
            <a:ext cx="7886700" cy="1325563"/>
          </a:xfrm>
        </p:spPr>
        <p:txBody>
          <a:bodyPr>
            <a:noAutofit/>
          </a:bodyPr>
          <a:lstStyle/>
          <a:p>
            <a:r>
              <a:rPr lang="en-GB" b="1">
                <a:solidFill>
                  <a:schemeClr val="accent2"/>
                </a:solidFill>
              </a:rPr>
              <a:t>What is first-line support?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5536" y="1406767"/>
            <a:ext cx="4176464" cy="4829679"/>
          </a:xfrm>
        </p:spPr>
        <p:txBody>
          <a:bodyPr lIns="90000">
            <a:noAutofit/>
          </a:bodyPr>
          <a:lstStyle/>
          <a:p>
            <a:pPr marL="0" indent="0" algn="l">
              <a:spcBef>
                <a:spcPts val="600"/>
              </a:spcBef>
              <a:spcAft>
                <a:spcPts val="400"/>
              </a:spcAft>
              <a:buNone/>
            </a:pPr>
            <a:r>
              <a:rPr lang="en-GB" sz="2300" b="1" dirty="0">
                <a:solidFill>
                  <a:schemeClr val="tx1"/>
                </a:solidFill>
              </a:rPr>
              <a:t>DO</a:t>
            </a:r>
          </a:p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300" dirty="0">
                <a:solidFill>
                  <a:schemeClr val="tx1"/>
                </a:solidFill>
              </a:rPr>
              <a:t>identify needs and concerns</a:t>
            </a:r>
          </a:p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300" dirty="0">
                <a:solidFill>
                  <a:schemeClr val="tx1"/>
                </a:solidFill>
              </a:rPr>
              <a:t>respond to emotional, physical, safety and support needs</a:t>
            </a:r>
          </a:p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300" dirty="0">
                <a:solidFill>
                  <a:schemeClr val="tx1"/>
                </a:solidFill>
              </a:rPr>
              <a:t>listen &amp; validate experiences &amp; concerns</a:t>
            </a:r>
          </a:p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300" dirty="0">
                <a:solidFill>
                  <a:schemeClr val="tx1"/>
                </a:solidFill>
              </a:rPr>
              <a:t>help her feel connected to others, calm and hopeful</a:t>
            </a:r>
          </a:p>
          <a:p>
            <a:pPr marL="342900" indent="-342900" algn="l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300" dirty="0">
                <a:solidFill>
                  <a:schemeClr val="tx1"/>
                </a:solidFill>
              </a:rPr>
              <a:t>empower her to feel able to help herself and to seek help explore options respect her wishes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BB41-3BEF-4C4A-9441-05BFB737177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1A6FDC7-4887-4D86-89DC-EF1063CEF8DF}"/>
              </a:ext>
            </a:extLst>
          </p:cNvPr>
          <p:cNvSpPr txBox="1">
            <a:spLocks/>
          </p:cNvSpPr>
          <p:nvPr/>
        </p:nvSpPr>
        <p:spPr>
          <a:xfrm>
            <a:off x="4805114" y="1401081"/>
            <a:ext cx="4176464" cy="515541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300" b="1">
                <a:solidFill>
                  <a:schemeClr val="tx1"/>
                </a:solidFill>
              </a:rPr>
              <a:t>DON’T </a:t>
            </a:r>
          </a:p>
          <a:p>
            <a:pPr marL="342900" indent="-342900" algn="l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GB" sz="2300">
                <a:solidFill>
                  <a:schemeClr val="tx1"/>
                </a:solidFill>
              </a:rPr>
              <a:t>try to solve her problems</a:t>
            </a:r>
          </a:p>
          <a:p>
            <a:pPr marL="342900" indent="-342900" algn="l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GB" sz="2300">
                <a:solidFill>
                  <a:schemeClr val="tx1"/>
                </a:solidFill>
              </a:rPr>
              <a:t>try to convince her to leave a violent relationship</a:t>
            </a:r>
          </a:p>
          <a:p>
            <a:pPr marL="342900" indent="-342900" algn="l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GB" sz="2300">
                <a:solidFill>
                  <a:schemeClr val="tx1"/>
                </a:solidFill>
              </a:rPr>
              <a:t>try to convince her to go to the police or courts</a:t>
            </a:r>
          </a:p>
          <a:p>
            <a:pPr marL="342900" indent="-342900" algn="l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GB" sz="2300">
                <a:solidFill>
                  <a:schemeClr val="tx1"/>
                </a:solidFill>
              </a:rPr>
              <a:t>ask questions that force her to relive painful events</a:t>
            </a:r>
          </a:p>
          <a:p>
            <a:pPr marL="342900" indent="-342900" algn="l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GB" sz="2300">
                <a:solidFill>
                  <a:schemeClr val="tx1"/>
                </a:solidFill>
              </a:rPr>
              <a:t>ask her to analyse what happened or why</a:t>
            </a:r>
          </a:p>
          <a:p>
            <a:pPr marL="342900" indent="-342900" algn="l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GB" sz="2300">
                <a:solidFill>
                  <a:schemeClr val="tx1"/>
                </a:solidFill>
              </a:rPr>
              <a:t>pressure her to tell you her feelings &amp; reactions 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14AAD17-5561-7042-A3AC-4690F46F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208" y="6271617"/>
            <a:ext cx="6191583" cy="544513"/>
          </a:xfrm>
        </p:spPr>
        <p:txBody>
          <a:bodyPr/>
          <a:lstStyle/>
          <a:p>
            <a:r>
              <a:rPr lang="en-US" dirty="0"/>
              <a:t>Caring for women subjected to violence: A WHO curriculum for training health-care providers</a:t>
            </a:r>
            <a:br>
              <a:rPr lang="en-US" dirty="0"/>
            </a:br>
            <a:r>
              <a:rPr lang="en-US" dirty="0">
                <a:solidFill>
                  <a:srgbClr val="F57D22"/>
                </a:solidFill>
              </a:rPr>
              <a:t>Session 6: First-line support using LIV(ES), part 1: </a:t>
            </a:r>
            <a:r>
              <a:rPr lang="en-US" u="sng" dirty="0">
                <a:solidFill>
                  <a:srgbClr val="F57D22"/>
                </a:solidFill>
              </a:rPr>
              <a:t>L</a:t>
            </a:r>
            <a:r>
              <a:rPr lang="en-US" dirty="0">
                <a:solidFill>
                  <a:srgbClr val="F57D22"/>
                </a:solidFill>
              </a:rPr>
              <a:t>isten, </a:t>
            </a:r>
            <a:r>
              <a:rPr lang="en-US" u="sng" dirty="0">
                <a:solidFill>
                  <a:srgbClr val="F57D22"/>
                </a:solidFill>
              </a:rPr>
              <a:t>I</a:t>
            </a:r>
            <a:r>
              <a:rPr lang="en-US" dirty="0">
                <a:solidFill>
                  <a:srgbClr val="F57D22"/>
                </a:solidFill>
              </a:rPr>
              <a:t>nquire, </a:t>
            </a:r>
            <a:r>
              <a:rPr lang="en-US" u="sng" dirty="0">
                <a:solidFill>
                  <a:srgbClr val="F57D22"/>
                </a:solidFill>
              </a:rPr>
              <a:t>V</a:t>
            </a:r>
            <a:r>
              <a:rPr lang="en-US" dirty="0">
                <a:solidFill>
                  <a:srgbClr val="F57D22"/>
                </a:solidFill>
              </a:rPr>
              <a:t>alidate</a:t>
            </a:r>
          </a:p>
        </p:txBody>
      </p:sp>
    </p:spTree>
    <p:extLst>
      <p:ext uri="{BB962C8B-B14F-4D97-AF65-F5344CB8AC3E}">
        <p14:creationId xmlns:p14="http://schemas.microsoft.com/office/powerpoint/2010/main" val="96802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9" y="1228628"/>
            <a:ext cx="4437599" cy="4704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CAF9C3-E132-154C-9058-E84C7523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927"/>
            <a:ext cx="7886700" cy="1325563"/>
          </a:xfrm>
        </p:spPr>
        <p:txBody>
          <a:bodyPr/>
          <a:lstStyle/>
          <a:p>
            <a:r>
              <a:rPr lang="en-GB" dirty="0"/>
              <a:t>First-line support – job aid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BB41-3BEF-4C4A-9441-05BFB737177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D92A24C-58A2-5041-894C-C154C8D3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208" y="6271617"/>
            <a:ext cx="6191583" cy="544513"/>
          </a:xfrm>
        </p:spPr>
        <p:txBody>
          <a:bodyPr/>
          <a:lstStyle/>
          <a:p>
            <a:r>
              <a:rPr lang="en-US" dirty="0"/>
              <a:t>Caring for women subjected to violence: A WHO curriculum for training health-care providers</a:t>
            </a:r>
            <a:br>
              <a:rPr lang="en-US" dirty="0"/>
            </a:br>
            <a:r>
              <a:rPr lang="en-US" dirty="0">
                <a:solidFill>
                  <a:srgbClr val="F57D22"/>
                </a:solidFill>
              </a:rPr>
              <a:t>Session 6: First-line support using LIV(ES), part 1: </a:t>
            </a:r>
            <a:r>
              <a:rPr lang="en-US" u="sng" dirty="0">
                <a:solidFill>
                  <a:srgbClr val="F57D22"/>
                </a:solidFill>
              </a:rPr>
              <a:t>L</a:t>
            </a:r>
            <a:r>
              <a:rPr lang="en-US" dirty="0">
                <a:solidFill>
                  <a:srgbClr val="F57D22"/>
                </a:solidFill>
              </a:rPr>
              <a:t>isten, </a:t>
            </a:r>
            <a:r>
              <a:rPr lang="en-US" u="sng" dirty="0">
                <a:solidFill>
                  <a:srgbClr val="F57D22"/>
                </a:solidFill>
              </a:rPr>
              <a:t>I</a:t>
            </a:r>
            <a:r>
              <a:rPr lang="en-US" dirty="0">
                <a:solidFill>
                  <a:srgbClr val="F57D22"/>
                </a:solidFill>
              </a:rPr>
              <a:t>nquire, </a:t>
            </a:r>
            <a:r>
              <a:rPr lang="en-US" u="sng" dirty="0">
                <a:solidFill>
                  <a:srgbClr val="F57D22"/>
                </a:solidFill>
              </a:rPr>
              <a:t>V</a:t>
            </a:r>
            <a:r>
              <a:rPr lang="en-US" dirty="0">
                <a:solidFill>
                  <a:srgbClr val="F57D22"/>
                </a:solidFill>
              </a:rPr>
              <a:t>alidate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0618E9-C6C2-D54E-B9CA-D28C79E64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93132"/>
              </p:ext>
            </p:extLst>
          </p:nvPr>
        </p:nvGraphicFramePr>
        <p:xfrm>
          <a:off x="4869444" y="1889043"/>
          <a:ext cx="398553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599">
                  <a:extLst>
                    <a:ext uri="{9D8B030D-6E8A-4147-A177-3AD203B41FA5}">
                      <a16:colId xmlns:a16="http://schemas.microsoft.com/office/drawing/2014/main" val="4268808715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3565715972"/>
                    </a:ext>
                  </a:extLst>
                </a:gridCol>
                <a:gridCol w="2287766">
                  <a:extLst>
                    <a:ext uri="{9D8B030D-6E8A-4147-A177-3AD203B41FA5}">
                      <a16:colId xmlns:a16="http://schemas.microsoft.com/office/drawing/2014/main" val="238213954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Learn to listen with your</a:t>
                      </a: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77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5400" b="0" i="0" kern="1200" dirty="0">
                          <a:solidFill>
                            <a:schemeClr val="accent2"/>
                          </a:solidFill>
                          <a:effectLst/>
                          <a:latin typeface="Webdings" pitchFamily="2" charset="2"/>
                          <a:ea typeface="+mn-ea"/>
                          <a:cs typeface="+mn-cs"/>
                        </a:rPr>
                        <a:t>N</a:t>
                      </a:r>
                      <a:endParaRPr lang="en-US" sz="5400" dirty="0">
                        <a:solidFill>
                          <a:schemeClr val="accent2"/>
                        </a:solidFill>
                        <a:latin typeface="Webdings" pitchFamily="2" charset="2"/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Eyes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giving her your undivided attention</a:t>
                      </a: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852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6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Webdings" pitchFamily="2" charset="2"/>
                        </a:rPr>
                        <a:t>O</a:t>
                      </a:r>
                      <a:endParaRPr lang="de-CH" sz="6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Ears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truly hearing her concerns</a:t>
                      </a: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37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5400" b="0" i="0" kern="1200" dirty="0">
                          <a:solidFill>
                            <a:srgbClr val="C00000"/>
                          </a:solidFill>
                          <a:effectLst/>
                          <a:latin typeface="Webdings" pitchFamily="2" charset="2"/>
                          <a:ea typeface="+mn-ea"/>
                          <a:cs typeface="+mn-cs"/>
                        </a:rPr>
                        <a:t>Y</a:t>
                      </a:r>
                      <a:endParaRPr lang="en-US" sz="5400" dirty="0">
                        <a:solidFill>
                          <a:srgbClr val="C00000"/>
                        </a:solidFill>
                        <a:latin typeface="Webdings" pitchFamily="2" charset="2"/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Heart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with caring and respect</a:t>
                      </a: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6889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3929F22-1418-3648-870F-84DDCF5BAB41}"/>
              </a:ext>
            </a:extLst>
          </p:cNvPr>
          <p:cNvSpPr/>
          <p:nvPr/>
        </p:nvSpPr>
        <p:spPr>
          <a:xfrm>
            <a:off x="289019" y="3857830"/>
            <a:ext cx="4437599" cy="2074909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9E038-4F91-9B42-8A0A-27854F5FDAF7}"/>
              </a:ext>
            </a:extLst>
          </p:cNvPr>
          <p:cNvSpPr/>
          <p:nvPr/>
        </p:nvSpPr>
        <p:spPr>
          <a:xfrm>
            <a:off x="289019" y="1213732"/>
            <a:ext cx="4437598" cy="898404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C94716-C904-1548-A605-3404B80E8478}"/>
              </a:ext>
            </a:extLst>
          </p:cNvPr>
          <p:cNvSpPr/>
          <p:nvPr/>
        </p:nvSpPr>
        <p:spPr>
          <a:xfrm>
            <a:off x="289018" y="2112136"/>
            <a:ext cx="2003421" cy="1745694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C845B3-4411-3B47-8F5D-2E06B94EA7DF}"/>
              </a:ext>
            </a:extLst>
          </p:cNvPr>
          <p:cNvSpPr/>
          <p:nvPr/>
        </p:nvSpPr>
        <p:spPr>
          <a:xfrm>
            <a:off x="4056844" y="2112136"/>
            <a:ext cx="669773" cy="1745694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1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76400"/>
            <a:ext cx="78867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Listen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BB41-3BEF-4C4A-9441-05BFB737177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480D741-1EA0-1948-AB0B-5DCE6BF1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208" y="6271617"/>
            <a:ext cx="6191583" cy="544513"/>
          </a:xfrm>
        </p:spPr>
        <p:txBody>
          <a:bodyPr/>
          <a:lstStyle/>
          <a:p>
            <a:r>
              <a:rPr lang="en-US" dirty="0"/>
              <a:t>Caring for women subjected to violence: A WHO curriculum for training health-care providers</a:t>
            </a:r>
            <a:br>
              <a:rPr lang="en-US" dirty="0"/>
            </a:br>
            <a:r>
              <a:rPr lang="en-US" dirty="0">
                <a:solidFill>
                  <a:srgbClr val="F57D22"/>
                </a:solidFill>
              </a:rPr>
              <a:t>Session 6: First-line support using LIV(ES), part 1: </a:t>
            </a:r>
            <a:r>
              <a:rPr lang="en-US" u="sng" dirty="0">
                <a:solidFill>
                  <a:srgbClr val="F57D22"/>
                </a:solidFill>
              </a:rPr>
              <a:t>L</a:t>
            </a:r>
            <a:r>
              <a:rPr lang="en-US" dirty="0">
                <a:solidFill>
                  <a:srgbClr val="F57D22"/>
                </a:solidFill>
              </a:rPr>
              <a:t>isten, </a:t>
            </a:r>
            <a:r>
              <a:rPr lang="en-US" u="sng" dirty="0">
                <a:solidFill>
                  <a:srgbClr val="F57D22"/>
                </a:solidFill>
              </a:rPr>
              <a:t>I</a:t>
            </a:r>
            <a:r>
              <a:rPr lang="en-US" dirty="0">
                <a:solidFill>
                  <a:srgbClr val="F57D22"/>
                </a:solidFill>
              </a:rPr>
              <a:t>nquire, </a:t>
            </a:r>
            <a:r>
              <a:rPr lang="en-US" u="sng" dirty="0">
                <a:solidFill>
                  <a:srgbClr val="F57D22"/>
                </a:solidFill>
              </a:rPr>
              <a:t>V</a:t>
            </a:r>
            <a:r>
              <a:rPr lang="en-US" dirty="0">
                <a:solidFill>
                  <a:srgbClr val="F57D22"/>
                </a:solidFill>
              </a:rPr>
              <a:t>alidate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81A208-1B9B-C24D-9AF4-5D0ED9A3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01407"/>
              </p:ext>
            </p:extLst>
          </p:nvPr>
        </p:nvGraphicFramePr>
        <p:xfrm>
          <a:off x="886613" y="942744"/>
          <a:ext cx="7370772" cy="5015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5386">
                  <a:extLst>
                    <a:ext uri="{9D8B030D-6E8A-4147-A177-3AD203B41FA5}">
                      <a16:colId xmlns:a16="http://schemas.microsoft.com/office/drawing/2014/main" val="2429518099"/>
                    </a:ext>
                  </a:extLst>
                </a:gridCol>
                <a:gridCol w="3685386">
                  <a:extLst>
                    <a:ext uri="{9D8B030D-6E8A-4147-A177-3AD203B41FA5}">
                      <a16:colId xmlns:a16="http://schemas.microsoft.com/office/drawing/2014/main" val="3983425355"/>
                    </a:ext>
                  </a:extLst>
                </a:gridCol>
              </a:tblGrid>
              <a:tr h="3745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Active listening dos and don’ts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323557"/>
                  </a:ext>
                </a:extLst>
              </a:tr>
              <a:tr h="374564">
                <a:tc>
                  <a:txBody>
                    <a:bodyPr/>
                    <a:lstStyle/>
                    <a:p>
                      <a:r>
                        <a:rPr lang="en-US" sz="2000" b="1" dirty="0"/>
                        <a:t>Dos </a:t>
                      </a:r>
                      <a:r>
                        <a:rPr lang="en-US" sz="2000" b="1" dirty="0">
                          <a:solidFill>
                            <a:srgbClr val="009F00"/>
                          </a:solidFill>
                        </a:rPr>
                        <a:t>✓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Don’ts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𝗫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85328"/>
                  </a:ext>
                </a:extLst>
              </a:tr>
              <a:tr h="374564">
                <a:tc gridSpan="2">
                  <a:txBody>
                    <a:bodyPr/>
                    <a:lstStyle/>
                    <a:p>
                      <a:r>
                        <a:rPr lang="en-US" sz="1600" b="1" i="1" dirty="0"/>
                        <a:t>How you act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29921"/>
                  </a:ext>
                </a:extLst>
              </a:tr>
              <a:tr h="374564">
                <a:tc>
                  <a:txBody>
                    <a:bodyPr/>
                    <a:lstStyle/>
                    <a:p>
                      <a:r>
                        <a:rPr lang="en-US" sz="1400" dirty="0"/>
                        <a:t>Be patient and calm.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Don’t pressure her to tell her story.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39705"/>
                  </a:ext>
                </a:extLst>
              </a:tr>
              <a:tr h="738865">
                <a:tc>
                  <a:txBody>
                    <a:bodyPr/>
                    <a:lstStyle/>
                    <a:p>
                      <a:r>
                        <a:rPr lang="en-US" sz="1400" dirty="0"/>
                        <a:t>Let her know you are listening; for example, nod your head or say “hmm…”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Don’t look at your watch or speak too rapidly. Don’t answer the telephone, look at a computer or write.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213964"/>
                  </a:ext>
                </a:extLst>
              </a:tr>
              <a:tr h="374564">
                <a:tc gridSpan="2">
                  <a:txBody>
                    <a:bodyPr/>
                    <a:lstStyle/>
                    <a:p>
                      <a:r>
                        <a:rPr lang="en-US" sz="1600" b="1" i="1" dirty="0"/>
                        <a:t>Your attitude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012"/>
                  </a:ext>
                </a:extLst>
              </a:tr>
              <a:tr h="943256">
                <a:tc>
                  <a:txBody>
                    <a:bodyPr/>
                    <a:lstStyle/>
                    <a:p>
                      <a:r>
                        <a:rPr lang="en-US" sz="1400" dirty="0"/>
                        <a:t>Acknowledge how she is feeling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Don’t Judge what she has or has not done, or how she is feeling. Don’t say: “You shouldn’t feel that way,” or “You should feel lucky you survived,” or “Poor you”.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25709"/>
                  </a:ext>
                </a:extLst>
              </a:tr>
              <a:tr h="374564">
                <a:tc gridSpan="2">
                  <a:txBody>
                    <a:bodyPr/>
                    <a:lstStyle/>
                    <a:p>
                      <a:r>
                        <a:rPr lang="en-US" sz="1600" b="1" i="1" dirty="0"/>
                        <a:t>What you say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978589"/>
                  </a:ext>
                </a:extLst>
              </a:tr>
              <a:tr h="523222">
                <a:tc>
                  <a:txBody>
                    <a:bodyPr/>
                    <a:lstStyle/>
                    <a:p>
                      <a:r>
                        <a:rPr lang="en-US" sz="1400" dirty="0"/>
                        <a:t>Give her the opportunity to say what she wants. Ask, “How can we help you?”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Don’t assume that you know what is best for 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316008"/>
                  </a:ext>
                </a:extLst>
              </a:tr>
              <a:tr h="374564">
                <a:tc>
                  <a:txBody>
                    <a:bodyPr/>
                    <a:lstStyle/>
                    <a:p>
                      <a:r>
                        <a:rPr lang="en-US" sz="1400" dirty="0"/>
                        <a:t>Encourage her to keep talking if she wishes. Ask, “Would you like to tell me more?”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Don’t interrupt. Wait until she has finished before asking questions.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37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53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F53FEB-CA27-FB44-AB1A-45C7EC00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7203"/>
            <a:ext cx="7886700" cy="1325563"/>
          </a:xfrm>
        </p:spPr>
        <p:txBody>
          <a:bodyPr/>
          <a:lstStyle/>
          <a:p>
            <a:r>
              <a:rPr lang="de-DE" dirty="0"/>
              <a:t>Listen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E54C74-939D-4CCF-A2C1-94F28E87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BB41-3BEF-4C4A-9441-05BFB7371778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755775-B4C8-4041-91F4-3E1319FBF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67112"/>
              </p:ext>
            </p:extLst>
          </p:nvPr>
        </p:nvGraphicFramePr>
        <p:xfrm>
          <a:off x="1005114" y="1846172"/>
          <a:ext cx="7133770" cy="3573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885">
                  <a:extLst>
                    <a:ext uri="{9D8B030D-6E8A-4147-A177-3AD203B41FA5}">
                      <a16:colId xmlns:a16="http://schemas.microsoft.com/office/drawing/2014/main" val="2429518099"/>
                    </a:ext>
                  </a:extLst>
                </a:gridCol>
                <a:gridCol w="3566885">
                  <a:extLst>
                    <a:ext uri="{9D8B030D-6E8A-4147-A177-3AD203B41FA5}">
                      <a16:colId xmlns:a16="http://schemas.microsoft.com/office/drawing/2014/main" val="3983425355"/>
                    </a:ext>
                  </a:extLst>
                </a:gridCol>
              </a:tblGrid>
              <a:tr h="5063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Active listening dos and don’ts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323557"/>
                  </a:ext>
                </a:extLst>
              </a:tr>
              <a:tr h="506304">
                <a:tc>
                  <a:txBody>
                    <a:bodyPr/>
                    <a:lstStyle/>
                    <a:p>
                      <a:r>
                        <a:rPr lang="en-US" sz="2800" b="1" dirty="0"/>
                        <a:t>Dos </a:t>
                      </a:r>
                      <a:r>
                        <a:rPr lang="en-US" sz="2800" b="1" dirty="0">
                          <a:solidFill>
                            <a:srgbClr val="009F00"/>
                          </a:solidFill>
                        </a:rPr>
                        <a:t>✓</a:t>
                      </a:r>
                      <a:endParaRPr lang="en-US" sz="2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Don’ts </a:t>
                      </a:r>
                      <a:r>
                        <a:rPr lang="en-US" sz="2800" b="1">
                          <a:solidFill>
                            <a:srgbClr val="C00000"/>
                          </a:solidFill>
                        </a:rPr>
                        <a:t>𝗫</a:t>
                      </a:r>
                      <a:endParaRPr lang="en-US" sz="2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85328"/>
                  </a:ext>
                </a:extLst>
              </a:tr>
              <a:tr h="684999">
                <a:tc>
                  <a:txBody>
                    <a:bodyPr/>
                    <a:lstStyle/>
                    <a:p>
                      <a:r>
                        <a:rPr lang="en-US" sz="2000" dirty="0"/>
                        <a:t>Allow for silence. Give her time to think.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Don’t try to finish her thoughts for 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39705"/>
                  </a:ext>
                </a:extLst>
              </a:tr>
              <a:tr h="982825">
                <a:tc>
                  <a:txBody>
                    <a:bodyPr/>
                    <a:lstStyle/>
                    <a:p>
                      <a:r>
                        <a:rPr lang="en-US" sz="2000" dirty="0"/>
                        <a:t>Stay focused on her experience and on offering support.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Don’t tell her about someone else’s story or talk about your own troubles.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213964"/>
                  </a:ext>
                </a:extLst>
              </a:tr>
              <a:tr h="829807">
                <a:tc>
                  <a:txBody>
                    <a:bodyPr/>
                    <a:lstStyle/>
                    <a:p>
                      <a:r>
                        <a:rPr lang="en-US" sz="2000" dirty="0"/>
                        <a:t>Acknowledge what she wants and respect her wishes.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Don’t think and act as if you must solve her problems for 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25709"/>
                  </a:ext>
                </a:extLst>
              </a:tr>
            </a:tbl>
          </a:graphicData>
        </a:graphic>
      </p:graphicFrame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B676931-1D62-154E-8220-F94C96ED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208" y="6271617"/>
            <a:ext cx="6191583" cy="544513"/>
          </a:xfrm>
        </p:spPr>
        <p:txBody>
          <a:bodyPr/>
          <a:lstStyle/>
          <a:p>
            <a:r>
              <a:rPr lang="en-US" dirty="0"/>
              <a:t>Caring for women subjected to violence: A WHO curriculum for training health-care providers</a:t>
            </a:r>
            <a:br>
              <a:rPr lang="en-US" dirty="0"/>
            </a:br>
            <a:r>
              <a:rPr lang="en-US" dirty="0">
                <a:solidFill>
                  <a:srgbClr val="F57D22"/>
                </a:solidFill>
              </a:rPr>
              <a:t>Session 6: First-line support using LIV(ES), part 1: </a:t>
            </a:r>
            <a:r>
              <a:rPr lang="en-US" u="sng" dirty="0">
                <a:solidFill>
                  <a:srgbClr val="F57D22"/>
                </a:solidFill>
              </a:rPr>
              <a:t>L</a:t>
            </a:r>
            <a:r>
              <a:rPr lang="en-US" dirty="0">
                <a:solidFill>
                  <a:srgbClr val="F57D22"/>
                </a:solidFill>
              </a:rPr>
              <a:t>isten, </a:t>
            </a:r>
            <a:r>
              <a:rPr lang="en-US" u="sng" dirty="0">
                <a:solidFill>
                  <a:srgbClr val="F57D22"/>
                </a:solidFill>
              </a:rPr>
              <a:t>I</a:t>
            </a:r>
            <a:r>
              <a:rPr lang="en-US" dirty="0">
                <a:solidFill>
                  <a:srgbClr val="F57D22"/>
                </a:solidFill>
              </a:rPr>
              <a:t>nquire, </a:t>
            </a:r>
            <a:r>
              <a:rPr lang="en-US" u="sng" dirty="0">
                <a:solidFill>
                  <a:srgbClr val="F57D22"/>
                </a:solidFill>
              </a:rPr>
              <a:t>V</a:t>
            </a:r>
            <a:r>
              <a:rPr lang="en-US" dirty="0">
                <a:solidFill>
                  <a:srgbClr val="F57D22"/>
                </a:solidFill>
              </a:rPr>
              <a:t>alidate</a:t>
            </a:r>
          </a:p>
        </p:txBody>
      </p:sp>
    </p:spTree>
    <p:extLst>
      <p:ext uri="{BB962C8B-B14F-4D97-AF65-F5344CB8AC3E}">
        <p14:creationId xmlns:p14="http://schemas.microsoft.com/office/powerpoint/2010/main" val="318310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0" y="-76399"/>
            <a:ext cx="920115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Inquire about needs and concerns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BB41-3BEF-4C4A-9441-05BFB7371778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08763"/>
              </p:ext>
            </p:extLst>
          </p:nvPr>
        </p:nvGraphicFramePr>
        <p:xfrm>
          <a:off x="628649" y="1059307"/>
          <a:ext cx="7886700" cy="4965968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4169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7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713">
                <a:tc>
                  <a:txBody>
                    <a:bodyPr/>
                    <a:lstStyle/>
                    <a:p>
                      <a:pPr marL="109538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800" b="0" spc="-25" dirty="0">
                          <a:effectLst/>
                        </a:rPr>
                        <a:t>Phrase your questions as </a:t>
                      </a:r>
                      <a:r>
                        <a:rPr lang="en-GB" sz="1800" spc="-25" dirty="0">
                          <a:effectLst/>
                        </a:rPr>
                        <a:t>invitations to speak.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spc="-25" dirty="0">
                          <a:effectLst/>
                        </a:rPr>
                        <a:t>“What would you like to talk about?”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13">
                <a:tc>
                  <a:txBody>
                    <a:bodyPr/>
                    <a:lstStyle/>
                    <a:p>
                      <a:pPr marL="109538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800" b="0" spc="-25" dirty="0">
                          <a:effectLst/>
                        </a:rPr>
                        <a:t>Ask </a:t>
                      </a:r>
                      <a:r>
                        <a:rPr lang="en-GB" sz="1800" b="1" spc="-25" dirty="0">
                          <a:effectLst/>
                        </a:rPr>
                        <a:t>open-ended questions </a:t>
                      </a:r>
                      <a:r>
                        <a:rPr lang="en-GB" sz="1800" b="0" spc="-25" dirty="0">
                          <a:effectLst/>
                        </a:rPr>
                        <a:t>instead of yes or no questions.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pc="-25" dirty="0">
                          <a:effectLst/>
                        </a:rPr>
                        <a:t>“How do you feel about that?”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126">
                <a:tc>
                  <a:txBody>
                    <a:bodyPr/>
                    <a:lstStyle/>
                    <a:p>
                      <a:pPr marL="109538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800" b="1" spc="-25" dirty="0">
                          <a:effectLst/>
                        </a:rPr>
                        <a:t>Check your understanding</a:t>
                      </a:r>
                      <a:r>
                        <a:rPr lang="en-GB" sz="1800" b="1" spc="-25" baseline="0" dirty="0">
                          <a:effectLst/>
                        </a:rPr>
                        <a:t> </a:t>
                      </a:r>
                      <a:r>
                        <a:rPr lang="en-GB" sz="1800" b="0" spc="-25" baseline="0" dirty="0">
                          <a:effectLst/>
                        </a:rPr>
                        <a:t>(</a:t>
                      </a:r>
                      <a:r>
                        <a:rPr lang="en-GB" sz="1800" b="0" spc="-25" dirty="0">
                          <a:effectLst/>
                        </a:rPr>
                        <a:t>repeat what she says).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pc="-25" dirty="0">
                          <a:effectLst/>
                        </a:rPr>
                        <a:t>“You mentioned that you feel very frustrated.”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696">
                <a:tc>
                  <a:txBody>
                    <a:bodyPr/>
                    <a:lstStyle/>
                    <a:p>
                      <a:pPr marL="109538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800" b="1" spc="-25" dirty="0">
                          <a:effectLst/>
                        </a:rPr>
                        <a:t>Reflect her feelings.</a:t>
                      </a:r>
                      <a:endParaRPr lang="en-GB" sz="1800" b="1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pc="-25" dirty="0">
                          <a:effectLst/>
                        </a:rPr>
                        <a:t>“It sounds as if you are feeling angry about that…” ,  “You seem upset.”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644">
                <a:tc>
                  <a:txBody>
                    <a:bodyPr/>
                    <a:lstStyle/>
                    <a:p>
                      <a:pPr marL="109538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800" b="1" spc="-25" dirty="0">
                          <a:effectLst/>
                        </a:rPr>
                        <a:t>Explore</a:t>
                      </a:r>
                      <a:r>
                        <a:rPr lang="en-GB" sz="1800" b="0" spc="-25" dirty="0">
                          <a:effectLst/>
                        </a:rPr>
                        <a:t> as needed.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pc="-25" dirty="0">
                          <a:effectLst/>
                        </a:rPr>
                        <a:t>“Could you tell me more about that?”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713">
                <a:tc>
                  <a:txBody>
                    <a:bodyPr/>
                    <a:lstStyle/>
                    <a:p>
                      <a:pPr marL="109538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800" b="0" spc="-25" dirty="0">
                          <a:effectLst/>
                        </a:rPr>
                        <a:t>Ask for </a:t>
                      </a:r>
                      <a:r>
                        <a:rPr lang="en-GB" sz="1800" b="1" spc="-25" dirty="0">
                          <a:effectLst/>
                        </a:rPr>
                        <a:t>clarification</a:t>
                      </a:r>
                      <a:r>
                        <a:rPr lang="en-GB" sz="1800" b="0" spc="-25" dirty="0">
                          <a:effectLst/>
                        </a:rPr>
                        <a:t> if you don’t understand.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pc="-25" dirty="0">
                          <a:effectLst/>
                        </a:rPr>
                        <a:t>“Can you explain that again, please?”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713">
                <a:tc>
                  <a:txBody>
                    <a:bodyPr/>
                    <a:lstStyle/>
                    <a:p>
                      <a:pPr marL="109538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800" b="0" spc="-25" dirty="0">
                          <a:effectLst/>
                        </a:rPr>
                        <a:t>Help her to </a:t>
                      </a:r>
                      <a:r>
                        <a:rPr lang="en-GB" sz="1800" b="1" spc="-25" dirty="0">
                          <a:effectLst/>
                        </a:rPr>
                        <a:t>identify and express </a:t>
                      </a:r>
                      <a:r>
                        <a:rPr lang="en-GB" sz="1800" b="0" spc="-25" dirty="0">
                          <a:effectLst/>
                        </a:rPr>
                        <a:t>her </a:t>
                      </a:r>
                      <a:br>
                        <a:rPr lang="en-GB" sz="1800" b="0" spc="-25" dirty="0">
                          <a:effectLst/>
                        </a:rPr>
                      </a:br>
                      <a:r>
                        <a:rPr lang="en-GB" sz="1800" b="0" spc="-25" dirty="0">
                          <a:effectLst/>
                        </a:rPr>
                        <a:t>needs and concerns.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pc="-25" dirty="0">
                          <a:effectLst/>
                        </a:rPr>
                        <a:t>“Is there anything that you need or are concerned about?”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30">
                <a:tc>
                  <a:txBody>
                    <a:bodyPr/>
                    <a:lstStyle/>
                    <a:p>
                      <a:pPr marL="109538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GB" sz="1800" b="1" spc="-25" dirty="0">
                          <a:effectLst/>
                        </a:rPr>
                        <a:t>Sum up </a:t>
                      </a:r>
                      <a:r>
                        <a:rPr lang="en-GB" sz="1800" b="0" spc="-25" dirty="0">
                          <a:effectLst/>
                        </a:rPr>
                        <a:t>what she has expressed.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pc="-25" dirty="0">
                          <a:effectLst/>
                        </a:rPr>
                        <a:t>“You seem to be saying that....”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D40DD4D-4329-0B4E-AC30-7C924239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208" y="6271617"/>
            <a:ext cx="6191583" cy="544513"/>
          </a:xfrm>
        </p:spPr>
        <p:txBody>
          <a:bodyPr/>
          <a:lstStyle/>
          <a:p>
            <a:r>
              <a:rPr lang="en-US" dirty="0"/>
              <a:t>Caring for women subjected to violence: A WHO curriculum for training health-care providers</a:t>
            </a:r>
            <a:br>
              <a:rPr lang="en-US" dirty="0"/>
            </a:br>
            <a:r>
              <a:rPr lang="en-US" dirty="0">
                <a:solidFill>
                  <a:srgbClr val="F57D22"/>
                </a:solidFill>
              </a:rPr>
              <a:t>Session 6: First-line support using LIV(ES), part 1: </a:t>
            </a:r>
            <a:r>
              <a:rPr lang="en-US" u="sng" dirty="0">
                <a:solidFill>
                  <a:srgbClr val="F57D22"/>
                </a:solidFill>
              </a:rPr>
              <a:t>L</a:t>
            </a:r>
            <a:r>
              <a:rPr lang="en-US" dirty="0">
                <a:solidFill>
                  <a:srgbClr val="F57D22"/>
                </a:solidFill>
              </a:rPr>
              <a:t>isten, </a:t>
            </a:r>
            <a:r>
              <a:rPr lang="en-US" u="sng" dirty="0">
                <a:solidFill>
                  <a:srgbClr val="F57D22"/>
                </a:solidFill>
              </a:rPr>
              <a:t>I</a:t>
            </a:r>
            <a:r>
              <a:rPr lang="en-US" dirty="0">
                <a:solidFill>
                  <a:srgbClr val="F57D22"/>
                </a:solidFill>
              </a:rPr>
              <a:t>nquire, </a:t>
            </a:r>
            <a:r>
              <a:rPr lang="en-US" u="sng" dirty="0">
                <a:solidFill>
                  <a:srgbClr val="F57D22"/>
                </a:solidFill>
              </a:rPr>
              <a:t>V</a:t>
            </a:r>
            <a:r>
              <a:rPr lang="en-US" dirty="0">
                <a:solidFill>
                  <a:srgbClr val="F57D22"/>
                </a:solidFill>
              </a:rPr>
              <a:t>alidate</a:t>
            </a:r>
          </a:p>
        </p:txBody>
      </p:sp>
    </p:spTree>
    <p:extLst>
      <p:ext uri="{BB962C8B-B14F-4D97-AF65-F5344CB8AC3E}">
        <p14:creationId xmlns:p14="http://schemas.microsoft.com/office/powerpoint/2010/main" val="267086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820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Validate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1419664"/>
            <a:ext cx="7886700" cy="4351338"/>
          </a:xfrm>
        </p:spPr>
        <p:txBody>
          <a:bodyPr lIns="90000">
            <a:noAutofit/>
          </a:bodyPr>
          <a:lstStyle/>
          <a:p>
            <a:pPr marL="0" indent="0" algn="l">
              <a:spcBef>
                <a:spcPts val="40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Important things that you can say:</a:t>
            </a:r>
          </a:p>
          <a:p>
            <a:pPr marL="69850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“It’s not your fault. You are not to blame.”</a:t>
            </a:r>
          </a:p>
          <a:p>
            <a:pPr marL="69850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“It’s okay to talk.”</a:t>
            </a:r>
          </a:p>
          <a:p>
            <a:pPr marL="69850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“Help is available.” [Say this only if it is true.]</a:t>
            </a:r>
          </a:p>
          <a:p>
            <a:pPr marL="69850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“No one deserves to be hit by her husband.”</a:t>
            </a:r>
          </a:p>
          <a:p>
            <a:pPr marL="69850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“You are not alone. Unfortunately, many other women have faced this problem, too.”</a:t>
            </a:r>
          </a:p>
          <a:p>
            <a:pPr marL="69850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“What happened has no justification or excuse.”</a:t>
            </a:r>
          </a:p>
          <a:p>
            <a:pPr marL="69850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“Your life, your health, you are of value.”</a:t>
            </a:r>
          </a:p>
          <a:p>
            <a:pPr marL="69850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“Everybody deserves to feel safe at home.”</a:t>
            </a:r>
          </a:p>
          <a:p>
            <a:pPr marL="69850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“I am worried that this may be affecting your health.”</a:t>
            </a:r>
          </a:p>
          <a:p>
            <a:pPr algn="l">
              <a:spcBef>
                <a:spcPts val="0"/>
              </a:spcBef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BB41-3BEF-4C4A-9441-05BFB737177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33C377-5621-4BF2-8DB9-A4CF574D2DAA}"/>
              </a:ext>
            </a:extLst>
          </p:cNvPr>
          <p:cNvSpPr/>
          <p:nvPr/>
        </p:nvSpPr>
        <p:spPr>
          <a:xfrm rot="1517459">
            <a:off x="6981140" y="581272"/>
            <a:ext cx="2016224" cy="10057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Job aid</a:t>
            </a:r>
            <a:r>
              <a:rPr lang="en-US" dirty="0">
                <a:solidFill>
                  <a:schemeClr val="tx1"/>
                </a:solidFill>
              </a:rPr>
              <a:t>, handbook page 24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9B498F6-0725-B845-B825-0E2EEA4C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208" y="6271617"/>
            <a:ext cx="6191583" cy="544513"/>
          </a:xfrm>
        </p:spPr>
        <p:txBody>
          <a:bodyPr/>
          <a:lstStyle/>
          <a:p>
            <a:r>
              <a:rPr lang="en-US" dirty="0"/>
              <a:t>Caring for women subjected to violence: A WHO curriculum for training health-care providers</a:t>
            </a:r>
            <a:br>
              <a:rPr lang="en-US" dirty="0"/>
            </a:br>
            <a:r>
              <a:rPr lang="en-US" dirty="0">
                <a:solidFill>
                  <a:srgbClr val="F57D22"/>
                </a:solidFill>
              </a:rPr>
              <a:t>Session 6: First-line support using LIV(ES), part 1: </a:t>
            </a:r>
            <a:r>
              <a:rPr lang="en-US" u="sng" dirty="0">
                <a:solidFill>
                  <a:srgbClr val="F57D22"/>
                </a:solidFill>
              </a:rPr>
              <a:t>L</a:t>
            </a:r>
            <a:r>
              <a:rPr lang="en-US" dirty="0">
                <a:solidFill>
                  <a:srgbClr val="F57D22"/>
                </a:solidFill>
              </a:rPr>
              <a:t>isten, </a:t>
            </a:r>
            <a:r>
              <a:rPr lang="en-US" u="sng" dirty="0">
                <a:solidFill>
                  <a:srgbClr val="F57D22"/>
                </a:solidFill>
              </a:rPr>
              <a:t>I</a:t>
            </a:r>
            <a:r>
              <a:rPr lang="en-US" dirty="0">
                <a:solidFill>
                  <a:srgbClr val="F57D22"/>
                </a:solidFill>
              </a:rPr>
              <a:t>nquire, </a:t>
            </a:r>
            <a:r>
              <a:rPr lang="en-US" u="sng" dirty="0">
                <a:solidFill>
                  <a:srgbClr val="F57D22"/>
                </a:solidFill>
              </a:rPr>
              <a:t>V</a:t>
            </a:r>
            <a:r>
              <a:rPr lang="en-US" dirty="0">
                <a:solidFill>
                  <a:srgbClr val="F57D22"/>
                </a:solidFill>
              </a:rPr>
              <a:t>alidate</a:t>
            </a:r>
          </a:p>
        </p:txBody>
      </p:sp>
    </p:spTree>
    <p:extLst>
      <p:ext uri="{BB962C8B-B14F-4D97-AF65-F5344CB8AC3E}">
        <p14:creationId xmlns:p14="http://schemas.microsoft.com/office/powerpoint/2010/main" val="204108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4DD3-1DFB-49DF-8E7D-98847BE3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Video on </a:t>
            </a:r>
            <a:r>
              <a:rPr lang="en-US" dirty="0">
                <a:solidFill>
                  <a:schemeClr val="accent2"/>
                </a:solidFill>
              </a:rPr>
              <a:t>Listening, Inquiring about needs, Validating (LIV)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ECCB-5672-4B87-BD38-F529B329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BB41-3BEF-4C4A-9441-05BFB737177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Online Media 4" title="RACGP   Film 02 V4">
            <a:hlinkClick r:id="" action="ppaction://media"/>
            <a:extLst>
              <a:ext uri="{FF2B5EF4-FFF2-40B4-BE49-F238E27FC236}">
                <a16:creationId xmlns:a16="http://schemas.microsoft.com/office/drawing/2014/main" id="{5D2B3101-E81D-488D-B4A7-6881303667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613EDD-FA8E-4B20-ADBA-168E187FA90D}"/>
              </a:ext>
            </a:extLst>
          </p:cNvPr>
          <p:cNvSpPr txBox="1"/>
          <p:nvPr/>
        </p:nvSpPr>
        <p:spPr>
          <a:xfrm>
            <a:off x="1999160" y="531480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https://youtu.be/Hu06nVCzih0?t=520</a:t>
            </a:r>
            <a:r>
              <a:rPr lang="en-US" dirty="0"/>
              <a:t> 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7196626-24A5-F14A-9F19-D5927DC1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208" y="6271617"/>
            <a:ext cx="6191583" cy="544513"/>
          </a:xfrm>
        </p:spPr>
        <p:txBody>
          <a:bodyPr/>
          <a:lstStyle/>
          <a:p>
            <a:r>
              <a:rPr lang="en-US" dirty="0"/>
              <a:t>Caring for women subjected to violence: A WHO curriculum for training health-care providers</a:t>
            </a:r>
            <a:br>
              <a:rPr lang="en-US" dirty="0"/>
            </a:br>
            <a:r>
              <a:rPr lang="en-US" dirty="0">
                <a:solidFill>
                  <a:srgbClr val="F57D22"/>
                </a:solidFill>
              </a:rPr>
              <a:t>Session 6: First-line support using LIV(ES), part 1: </a:t>
            </a:r>
            <a:r>
              <a:rPr lang="en-US" u="sng" dirty="0">
                <a:solidFill>
                  <a:srgbClr val="F57D22"/>
                </a:solidFill>
              </a:rPr>
              <a:t>L</a:t>
            </a:r>
            <a:r>
              <a:rPr lang="en-US" dirty="0">
                <a:solidFill>
                  <a:srgbClr val="F57D22"/>
                </a:solidFill>
              </a:rPr>
              <a:t>isten, </a:t>
            </a:r>
            <a:r>
              <a:rPr lang="en-US" u="sng" dirty="0">
                <a:solidFill>
                  <a:srgbClr val="F57D22"/>
                </a:solidFill>
              </a:rPr>
              <a:t>I</a:t>
            </a:r>
            <a:r>
              <a:rPr lang="en-US" dirty="0">
                <a:solidFill>
                  <a:srgbClr val="F57D22"/>
                </a:solidFill>
              </a:rPr>
              <a:t>nquire, </a:t>
            </a:r>
            <a:r>
              <a:rPr lang="en-US" u="sng" dirty="0">
                <a:solidFill>
                  <a:srgbClr val="F57D22"/>
                </a:solidFill>
              </a:rPr>
              <a:t>V</a:t>
            </a:r>
            <a:r>
              <a:rPr lang="en-US" dirty="0">
                <a:solidFill>
                  <a:srgbClr val="F57D22"/>
                </a:solidFill>
              </a:rPr>
              <a:t>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D2107-1D94-E24B-BB7D-69DAE7E9465B}"/>
              </a:ext>
            </a:extLst>
          </p:cNvPr>
          <p:cNvSpPr txBox="1"/>
          <p:nvPr/>
        </p:nvSpPr>
        <p:spPr>
          <a:xfrm>
            <a:off x="3254835" y="5655393"/>
            <a:ext cx="310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Watch from 8:40 until 20:36</a:t>
            </a:r>
          </a:p>
        </p:txBody>
      </p:sp>
      <p:pic>
        <p:nvPicPr>
          <p:cNvPr id="9" name="Graphic 8" descr="Video camera">
            <a:extLst>
              <a:ext uri="{FF2B5EF4-FFF2-40B4-BE49-F238E27FC236}">
                <a16:creationId xmlns:a16="http://schemas.microsoft.com/office/drawing/2014/main" id="{04E59803-8C62-5047-B578-4917FC364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66" y="2746779"/>
            <a:ext cx="1364442" cy="13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514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rriculum custom 1">
      <a:dk1>
        <a:srgbClr val="000000"/>
      </a:dk1>
      <a:lt1>
        <a:srgbClr val="F5EFE0"/>
      </a:lt1>
      <a:dk2>
        <a:srgbClr val="92B0CB"/>
      </a:dk2>
      <a:lt2>
        <a:srgbClr val="E3E9F1"/>
      </a:lt2>
      <a:accent1>
        <a:srgbClr val="2E348F"/>
      </a:accent1>
      <a:accent2>
        <a:srgbClr val="0666B2"/>
      </a:accent2>
      <a:accent3>
        <a:srgbClr val="449FD7"/>
      </a:accent3>
      <a:accent4>
        <a:srgbClr val="FFBA00"/>
      </a:accent4>
      <a:accent5>
        <a:srgbClr val="F57D21"/>
      </a:accent5>
      <a:accent6>
        <a:srgbClr val="B84200"/>
      </a:accent6>
      <a:hlink>
        <a:srgbClr val="0563C1"/>
      </a:hlink>
      <a:folHlink>
        <a:srgbClr val="02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iculum template_13Dec" id="{82102952-1358-794C-BA0B-E9E2CAE0DECF}" vid="{D4BAC128-9994-AD42-AB0C-764A7311E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1711</Words>
  <Application>Microsoft Macintosh PowerPoint</Application>
  <PresentationFormat>On-screen Show (4:3)</PresentationFormat>
  <Paragraphs>161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Webdings</vt:lpstr>
      <vt:lpstr>Wingdings</vt:lpstr>
      <vt:lpstr>Office Theme</vt:lpstr>
      <vt:lpstr>Session 6</vt:lpstr>
      <vt:lpstr>Learning objective</vt:lpstr>
      <vt:lpstr>What is first-line support? </vt:lpstr>
      <vt:lpstr>First-line support – job aid</vt:lpstr>
      <vt:lpstr>Listen</vt:lpstr>
      <vt:lpstr>Listen</vt:lpstr>
      <vt:lpstr>Inquire about needs and concerns</vt:lpstr>
      <vt:lpstr>Validate</vt:lpstr>
      <vt:lpstr>Video on Listening, Inquiring about needs, Validating (LIV)</vt:lpstr>
      <vt:lpstr>Exercise 6.1: Role-play LIV(ES)</vt:lpstr>
      <vt:lpstr>Key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Hoover</dc:creator>
  <cp:lastModifiedBy>Anna Hoover</cp:lastModifiedBy>
  <cp:revision>17</cp:revision>
  <dcterms:created xsi:type="dcterms:W3CDTF">2019-12-16T14:54:29Z</dcterms:created>
  <dcterms:modified xsi:type="dcterms:W3CDTF">2020-02-11T09:47:30Z</dcterms:modified>
</cp:coreProperties>
</file>