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258" r:id="rId2"/>
    <p:sldId id="667" r:id="rId3"/>
    <p:sldId id="657" r:id="rId4"/>
    <p:sldId id="663" r:id="rId5"/>
    <p:sldId id="260" r:id="rId6"/>
    <p:sldId id="656" r:id="rId7"/>
    <p:sldId id="652" r:id="rId8"/>
    <p:sldId id="654" r:id="rId9"/>
    <p:sldId id="660" r:id="rId10"/>
    <p:sldId id="658" r:id="rId11"/>
    <p:sldId id="662" r:id="rId12"/>
    <p:sldId id="661" r:id="rId13"/>
    <p:sldId id="664" r:id="rId14"/>
    <p:sldId id="666" r:id="rId15"/>
    <p:sldId id="665" r:id="rId16"/>
    <p:sldId id="261" r:id="rId17"/>
    <p:sldId id="262" r:id="rId18"/>
    <p:sldId id="655" r:id="rId19"/>
    <p:sldId id="659" r:id="rId20"/>
  </p:sldIdLst>
  <p:sldSz cx="9144000" cy="6858000" type="screen4x3"/>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09838-80BD-41DF-189F-968AFEB23289}" name="anne.cecile.robin@gmail.com" initials="an" userId="S::urn:spo:guest#anne.cecile.robin@gmail.com::" providerId="AD"/>
  <p188:author id="{326C4B5C-4215-F344-8A76-5A964FD4AD5B}" name="Guest User" initials="GU" userId="S::urn:spo:anon#ff01ab5e1b4c3c0705618d8096c3a275d9a0727eecce310e62bd1a1110593ff3::" providerId="AD"/>
  <p188:author id="{A815FDD6-026C-BAA8-49B6-46AE317652E1}" name="Sabine Citron" initials="SC" userId="d1ba213afba5bd5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bine Citron" initials="SC" lastIdx="6" clrIdx="0">
    <p:extLst>
      <p:ext uri="{19B8F6BF-5375-455C-9EA6-DF929625EA0E}">
        <p15:presenceInfo xmlns:p15="http://schemas.microsoft.com/office/powerpoint/2012/main" userId="d1ba213afba5bd56" providerId="Windows Live"/>
      </p:ext>
    </p:extLst>
  </p:cmAuthor>
  <p:cmAuthor id="2" name="Becky Mitchell (Green Ink)" initials="BM" lastIdx="1" clrIdx="1">
    <p:extLst>
      <p:ext uri="{19B8F6BF-5375-455C-9EA6-DF929625EA0E}">
        <p15:presenceInfo xmlns:p15="http://schemas.microsoft.com/office/powerpoint/2012/main" userId="S::b.mitchell@greenink.co.uk::ef2f76bf-bf72-435b-8eb2-1a28ba6aa3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D22"/>
    <a:srgbClr val="FFFFFF"/>
    <a:srgbClr val="EDEDEF"/>
    <a:srgbClr val="036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p:restoredTop sz="94674"/>
  </p:normalViewPr>
  <p:slideViewPr>
    <p:cSldViewPr snapToGrid="0">
      <p:cViewPr varScale="1">
        <p:scale>
          <a:sx n="80" d="100"/>
          <a:sy n="80" d="100"/>
        </p:scale>
        <p:origin x="15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E5666A7-7EFA-1C45-85A8-F1EEF1456243}" type="datetimeFigureOut">
              <a:rPr lang="de-DE" smtClean="0"/>
              <a:t>22.01.2025</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83A9B77-EA52-1C47-8F03-3304CE373FBF}" type="datetimeFigureOut">
              <a:rPr lang="de-DE" smtClean="0"/>
              <a:t>22.01.2025</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a:t>Ce module couvre les informations que vous devrez connaître pour offrir les étapes E et S de l’approche LIVES - Assurer la sécurité et fournir un soutien</a:t>
            </a:r>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1</a:t>
            </a:fld>
            <a:endParaRPr lang="en-GB"/>
          </a:p>
        </p:txBody>
      </p:sp>
    </p:spTree>
    <p:extLst>
      <p:ext uri="{BB962C8B-B14F-4D97-AF65-F5344CB8AC3E}">
        <p14:creationId xmlns:p14="http://schemas.microsoft.com/office/powerpoint/2010/main" val="4102439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11</a:t>
            </a:fld>
            <a:endParaRPr lang="en-GB"/>
          </a:p>
        </p:txBody>
      </p:sp>
    </p:spTree>
    <p:extLst>
      <p:ext uri="{BB962C8B-B14F-4D97-AF65-F5344CB8AC3E}">
        <p14:creationId xmlns:p14="http://schemas.microsoft.com/office/powerpoint/2010/main" val="3552066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12</a:t>
            </a:fld>
            <a:endParaRPr lang="en-GB"/>
          </a:p>
        </p:txBody>
      </p:sp>
    </p:spTree>
    <p:extLst>
      <p:ext uri="{BB962C8B-B14F-4D97-AF65-F5344CB8AC3E}">
        <p14:creationId xmlns:p14="http://schemas.microsoft.com/office/powerpoint/2010/main" val="314312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Exercice 7.1.</a:t>
            </a:r>
            <a:r>
              <a:rPr lang="fr"/>
              <a:t> Consultez le guide de l’animateur pour plus d’informations sur les instructions.</a:t>
            </a:r>
          </a:p>
          <a:p>
            <a:pPr rtl="0"/>
            <a:endParaRPr lang="en-US"/>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13</a:t>
            </a:fld>
            <a:endParaRPr lang="en-GB"/>
          </a:p>
        </p:txBody>
      </p:sp>
    </p:spTree>
    <p:extLst>
      <p:ext uri="{BB962C8B-B14F-4D97-AF65-F5344CB8AC3E}">
        <p14:creationId xmlns:p14="http://schemas.microsoft.com/office/powerpoint/2010/main" val="423096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14</a:t>
            </a:fld>
            <a:endParaRPr lang="en-GB"/>
          </a:p>
        </p:txBody>
      </p:sp>
    </p:spTree>
    <p:extLst>
      <p:ext uri="{BB962C8B-B14F-4D97-AF65-F5344CB8AC3E}">
        <p14:creationId xmlns:p14="http://schemas.microsoft.com/office/powerpoint/2010/main" val="2482245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i="1"/>
              <a:t>Facultatif exercice  7.2</a:t>
            </a:r>
            <a:r>
              <a:rPr lang="fr" i="1"/>
              <a:t> si le groupe est composé de participants ayant des responsabilités de direction. </a:t>
            </a:r>
            <a:r>
              <a:rPr lang="fr"/>
              <a:t>Consultez le guide de l’animateur pour plus d’informations sur les instructions.</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 sz="1200" kern="1200">
                <a:solidFill>
                  <a:schemeClr val="tx1"/>
                </a:solidFill>
                <a:effectLst/>
                <a:latin typeface="+mn-lt"/>
                <a:ea typeface="+mn-ea"/>
                <a:cs typeface="+mn-cs"/>
              </a:rPr>
              <a:t>Les étapes de la mise en place d’un parcours d’orientation comprennent l’identification des points d’entrée au sein du système de santé, des points d’entrée et des liens avec d’autres secteurs, l’identification d’une personne/unité responsable de la coordination, la spécification des rôles et des responsabilités, la spécification de la séquence d’orientation et des formulaires qui seront partagés entre les services.
 Les diapositives 15 à 17 du manuel de l’administrateur de santé donnent des indications pour cet exercice.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kern="1200">
                <a:solidFill>
                  <a:schemeClr val="tx1"/>
                </a:solidFill>
                <a:effectLst/>
                <a:latin typeface="+mn-lt"/>
                <a:ea typeface="+mn-ea"/>
                <a:cs typeface="+mn-cs"/>
              </a:rPr>
              <a:t>Il convient de noter qu’il n’existe pas </a:t>
            </a:r>
            <a:r>
              <a:rPr lang="fr" sz="1200" b="1" kern="1200">
                <a:solidFill>
                  <a:schemeClr val="tx1"/>
                </a:solidFill>
                <a:effectLst/>
                <a:latin typeface="+mn-lt"/>
                <a:ea typeface="+mn-ea"/>
                <a:cs typeface="+mn-cs"/>
              </a:rPr>
              <a:t>qu’un seul circuit d’orientation correct.</a:t>
            </a:r>
            <a:r>
              <a:rPr lang="fr" sz="1200" kern="1200">
                <a:solidFill>
                  <a:schemeClr val="tx1"/>
                </a:solidFill>
                <a:effectLst/>
                <a:latin typeface="+mn-lt"/>
                <a:ea typeface="+mn-ea"/>
                <a:cs typeface="+mn-cs"/>
              </a:rPr>
              <a:t> Le circuit variera en fonction des besoins et des souhaits de la survivante et de ce qui est disponible. Cependant les principes suivants devraient prévaloir, notamment, garantir la sécurité, réduire au minimum le risque de traumatisme et éviter qu’elle ait à raconter l’histoire une nouvelle fois.</a:t>
            </a:r>
            <a:r>
              <a:rPr lang="fr">
                <a:effectLst/>
              </a:rPr>
              <a:t> </a:t>
            </a:r>
            <a:r>
              <a:rPr lang="fr" sz="1200" kern="1200">
                <a:solidFill>
                  <a:schemeClr val="tx1"/>
                </a:solidFill>
                <a:effectLst/>
                <a:latin typeface="+mn-lt"/>
                <a:ea typeface="+mn-ea"/>
                <a:cs typeface="+mn-cs"/>
              </a:rPr>
              <a:t> </a:t>
            </a:r>
            <a:endParaRPr lang="en-US"/>
          </a:p>
          <a:p>
            <a:pPr rtl="0"/>
            <a:endParaRPr lang="en-US"/>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15</a:t>
            </a:fld>
            <a:endParaRPr lang="en-GB"/>
          </a:p>
        </p:txBody>
      </p:sp>
    </p:spTree>
    <p:extLst>
      <p:ext uri="{BB962C8B-B14F-4D97-AF65-F5344CB8AC3E}">
        <p14:creationId xmlns:p14="http://schemas.microsoft.com/office/powerpoint/2010/main" val="1093511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rtlCol="0"/>
          <a:lstStyle/>
          <a:p>
            <a:pPr rtl="0"/>
            <a:r>
              <a:rPr lang="fr" b="1" i="0"/>
              <a:t>MANQUE LA TRADUCTION DU TABLEAU</a:t>
            </a:r>
          </a:p>
          <a:p>
            <a:pPr rtl="0"/>
            <a:endParaRPr lang="fr" i="0"/>
          </a:p>
          <a:p>
            <a:pPr rtl="0"/>
            <a:r>
              <a:rPr lang="fr" i="0"/>
              <a:t>Facultatif : les diapositives 15-17 peuvent être utilisées si le groupe est composé de participants ayant des responsabilités managériales. </a:t>
            </a:r>
            <a:endParaRPr lang="en-US" i="1"/>
          </a:p>
          <a:p>
            <a:pPr rtl="0"/>
            <a:r>
              <a:rPr lang="fr"/>
              <a:t>Page 91 du manuel de l’administrateur de la santé </a:t>
            </a:r>
          </a:p>
          <a:p>
            <a:pPr rtl="0"/>
            <a:r>
              <a:rPr lang="fr"/>
              <a:t>La suite sur la prochaine diapositive.</a:t>
            </a:r>
          </a:p>
          <a:p>
            <a:pPr rtl="0"/>
            <a:endParaRPr lang="en-US"/>
          </a:p>
        </p:txBody>
      </p:sp>
      <p:sp>
        <p:nvSpPr>
          <p:cNvPr id="4" name="Slide Number Placeholder 3"/>
          <p:cNvSpPr>
            <a:spLocks noGrp="1"/>
          </p:cNvSpPr>
          <p:nvPr>
            <p:ph type="sldNum" sz="quarter" idx="10"/>
          </p:nvPr>
        </p:nvSpPr>
        <p:spPr/>
        <p:txBody>
          <a:bodyPr rtlCol="0"/>
          <a:lstStyle/>
          <a:p>
            <a:pPr rtl="0"/>
            <a:fld id="{1AD5372F-DB0E-4E2E-B7B0-962D3E6437DC}" type="slidenum">
              <a:rPr lang="en-US" smtClean="0"/>
              <a:pPr rtl="0"/>
              <a:t>16</a:t>
            </a:fld>
            <a:endParaRPr lang="en-US"/>
          </a:p>
        </p:txBody>
      </p:sp>
    </p:spTree>
    <p:extLst>
      <p:ext uri="{BB962C8B-B14F-4D97-AF65-F5344CB8AC3E}">
        <p14:creationId xmlns:p14="http://schemas.microsoft.com/office/powerpoint/2010/main" val="46851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MANQUE LA TRADUCTION DU TABLEAU</a:t>
            </a:r>
          </a:p>
          <a:p>
            <a:pPr rtl="0"/>
            <a:endParaRPr lang="fr"/>
          </a:p>
          <a:p>
            <a:pPr rtl="0"/>
            <a:r>
              <a:rPr lang="fr"/>
              <a:t>Suite de la diapositive précédente et la </a:t>
            </a:r>
            <a:r>
              <a:rPr lang="fr" b="1"/>
              <a:t>suite de </a:t>
            </a:r>
            <a:r>
              <a:rPr lang="fr"/>
              <a:t>la diapositive suivante</a:t>
            </a:r>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17</a:t>
            </a:fld>
            <a:endParaRPr lang="en-GB"/>
          </a:p>
        </p:txBody>
      </p:sp>
    </p:spTree>
    <p:extLst>
      <p:ext uri="{BB962C8B-B14F-4D97-AF65-F5344CB8AC3E}">
        <p14:creationId xmlns:p14="http://schemas.microsoft.com/office/powerpoint/2010/main" val="2404564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MANQUE LA TRADUCTION DU TABLEAU</a:t>
            </a:r>
          </a:p>
          <a:p>
            <a:pPr rtl="0"/>
            <a:endParaRPr lang="fr"/>
          </a:p>
          <a:p>
            <a:pPr rtl="0"/>
            <a:r>
              <a:rPr lang="fr"/>
              <a:t>Suite des deux diapositives précédentes </a:t>
            </a:r>
          </a:p>
          <a:p>
            <a:pPr rtl="0"/>
            <a:r>
              <a:rPr lang="fr"/>
              <a:t>Le diagramme peut servir d’exemple pour l’exercice 9 (facultatif).</a:t>
            </a:r>
          </a:p>
          <a:p>
            <a:pPr rtl="0"/>
            <a:endParaRPr lang="en-US"/>
          </a:p>
          <a:p>
            <a:pPr rtl="0"/>
            <a:r>
              <a:rPr lang="fr"/>
              <a:t>Il est également important de clarifier les rôles et les responsabilités des différents prestataires au sein et en dehors du système de santé.</a:t>
            </a:r>
          </a:p>
          <a:p>
            <a:pPr rtl="0"/>
            <a:endParaRPr lang="en-US"/>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18</a:t>
            </a:fld>
            <a:endParaRPr lang="en-GB"/>
          </a:p>
        </p:txBody>
      </p:sp>
    </p:spTree>
    <p:extLst>
      <p:ext uri="{BB962C8B-B14F-4D97-AF65-F5344CB8AC3E}">
        <p14:creationId xmlns:p14="http://schemas.microsoft.com/office/powerpoint/2010/main" val="1463803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Tx/>
              <a:buChar char="-"/>
            </a:pPr>
            <a:endParaRPr lang="en-US" sz="1200" b="0" i="0" u="none" strike="noStrike" kern="1200" baseline="0">
              <a:solidFill>
                <a:schemeClr val="tx1"/>
              </a:solidFill>
              <a:latin typeface="+mn-lt"/>
              <a:ea typeface="+mn-ea"/>
              <a:cs typeface="+mn-cs"/>
            </a:endParaRPr>
          </a:p>
          <a:p>
            <a:pPr marL="171450" indent="-171450" rtl="0">
              <a:buFontTx/>
              <a:buChar char="-"/>
            </a:pPr>
            <a:endParaRPr lang="en-US" sz="1200" b="0" i="0" u="none" strike="noStrike" kern="1200" baseline="0">
              <a:solidFill>
                <a:schemeClr val="tx1"/>
              </a:solidFill>
              <a:latin typeface="+mn-lt"/>
              <a:ea typeface="+mn-ea"/>
              <a:cs typeface="+mn-cs"/>
            </a:endParaRPr>
          </a:p>
          <a:p>
            <a:pPr marL="0" indent="0" rtl="0">
              <a:buFontTx/>
              <a:buNone/>
            </a:pPr>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19</a:t>
            </a:fld>
            <a:endParaRPr lang="en-US"/>
          </a:p>
        </p:txBody>
      </p:sp>
    </p:spTree>
    <p:extLst>
      <p:ext uri="{BB962C8B-B14F-4D97-AF65-F5344CB8AC3E}">
        <p14:creationId xmlns:p14="http://schemas.microsoft.com/office/powerpoint/2010/main" val="58665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10"/>
          </p:nvPr>
        </p:nvSpPr>
        <p:spPr/>
        <p:txBody>
          <a:bodyPr rtlCol="0"/>
          <a:lstStyle/>
          <a:p>
            <a:pPr rtl="0"/>
            <a:fld id="{DB16662C-83C9-4EF9-B1F0-304704F36FE1}" type="slidenum">
              <a:rPr lang="es-ES" smtClean="0"/>
              <a:pPr rtl="0"/>
              <a:t>3</a:t>
            </a:fld>
            <a:endParaRPr lang="es-ES"/>
          </a:p>
        </p:txBody>
      </p:sp>
    </p:spTree>
    <p:extLst>
      <p:ext uri="{BB962C8B-B14F-4D97-AF65-F5344CB8AC3E}">
        <p14:creationId xmlns:p14="http://schemas.microsoft.com/office/powerpoint/2010/main" val="172672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4</a:t>
            </a:fld>
            <a:endParaRPr lang="en-GB"/>
          </a:p>
        </p:txBody>
      </p:sp>
    </p:spTree>
    <p:extLst>
      <p:ext uri="{BB962C8B-B14F-4D97-AF65-F5344CB8AC3E}">
        <p14:creationId xmlns:p14="http://schemas.microsoft.com/office/powerpoint/2010/main" val="301424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rtlCol="0"/>
          <a:lstStyle/>
          <a:p>
            <a:pPr rtl="0"/>
            <a:r>
              <a:rPr lang="fr"/>
              <a:t>La conclusion de conventions d’orientation avec d’autres services et d’autres organisations est généralement </a:t>
            </a:r>
            <a:r>
              <a:rPr lang="fr" b="1"/>
              <a:t>de</a:t>
            </a:r>
            <a:r>
              <a:rPr lang="fr"/>
              <a:t> </a:t>
            </a:r>
            <a:r>
              <a:rPr lang="fr" b="1"/>
              <a:t>la responsabilité de l’administrateur.</a:t>
            </a:r>
          </a:p>
          <a:p>
            <a:pPr rtl="0"/>
            <a:endParaRPr lang="en-US" b="1"/>
          </a:p>
          <a:p>
            <a:pPr rtl="0"/>
            <a:r>
              <a:rPr lang="fr" sz="1200" kern="1200">
                <a:solidFill>
                  <a:schemeClr val="tx1"/>
                </a:solidFill>
                <a:effectLst/>
                <a:latin typeface="+mn-lt"/>
                <a:ea typeface="+mn-ea"/>
                <a:cs typeface="+mn-cs"/>
              </a:rPr>
              <a:t>Les ressources et les services peuvent changer très rapidement. Il est utile de </a:t>
            </a:r>
            <a:r>
              <a:rPr lang="fr" sz="1200" b="1" kern="1200">
                <a:solidFill>
                  <a:schemeClr val="tx1"/>
                </a:solidFill>
                <a:effectLst/>
                <a:latin typeface="+mn-lt"/>
                <a:ea typeface="+mn-ea"/>
                <a:cs typeface="+mn-cs"/>
              </a:rPr>
              <a:t>garder le contact</a:t>
            </a:r>
            <a:r>
              <a:rPr lang="fr"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rtlCol="0"/>
          <a:lstStyle/>
          <a:p>
            <a:pPr rtl="0"/>
            <a:fld id="{1AD5372F-DB0E-4E2E-B7B0-962D3E6437DC}" type="slidenum">
              <a:rPr lang="en-US" smtClean="0"/>
              <a:pPr rtl="0"/>
              <a:t>5</a:t>
            </a:fld>
            <a:endParaRPr lang="en-US"/>
          </a:p>
        </p:txBody>
      </p:sp>
    </p:spTree>
    <p:extLst>
      <p:ext uri="{BB962C8B-B14F-4D97-AF65-F5344CB8AC3E}">
        <p14:creationId xmlns:p14="http://schemas.microsoft.com/office/powerpoint/2010/main" val="2864022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Tx/>
              <a:buNone/>
            </a:pPr>
            <a:r>
              <a:rPr lang="fr" sz="1200" b="1" i="0" u="none" strike="noStrike" kern="1200">
                <a:solidFill>
                  <a:schemeClr val="tx1"/>
                </a:solidFill>
                <a:latin typeface="+mn-lt"/>
                <a:ea typeface="+mn-ea"/>
                <a:cs typeface="+mn-cs"/>
              </a:rPr>
              <a:t>IL MANQUE LA TRADUCTION DE L’ANNEXE 6</a:t>
            </a:r>
          </a:p>
          <a:p>
            <a:pPr marL="0" indent="0" rtl="0">
              <a:buFontTx/>
              <a:buNone/>
            </a:pPr>
            <a:endParaRPr lang="fr" sz="1200" b="1" i="0" u="none" strike="noStrike" kern="1200">
              <a:solidFill>
                <a:schemeClr val="tx1"/>
              </a:solidFill>
              <a:latin typeface="+mn-lt"/>
              <a:ea typeface="+mn-ea"/>
              <a:cs typeface="+mn-cs"/>
            </a:endParaRPr>
          </a:p>
          <a:p>
            <a:pPr marL="0" indent="0" rtl="0">
              <a:buFontTx/>
              <a:buNone/>
            </a:pPr>
            <a:r>
              <a:rPr lang="fr" sz="1200" b="1" i="0" u="none" strike="noStrike" kern="1200">
                <a:solidFill>
                  <a:schemeClr val="tx1"/>
                </a:solidFill>
                <a:latin typeface="+mn-lt"/>
                <a:ea typeface="+mn-ea"/>
                <a:cs typeface="+mn-cs"/>
              </a:rPr>
              <a:t>Aide-mémoire </a:t>
            </a:r>
            <a:r>
              <a:rPr lang="fr" sz="1200" b="0" i="0" u="none" strike="noStrike" kern="1200">
                <a:solidFill>
                  <a:schemeClr val="tx1"/>
                </a:solidFill>
                <a:latin typeface="+mn-lt"/>
                <a:ea typeface="+mn-ea"/>
                <a:cs typeface="+mn-cs"/>
              </a:rPr>
              <a:t>Manuel à l’intention des administrateurs de la santé, annexe 6, page 141</a:t>
            </a:r>
          </a:p>
          <a:p>
            <a:pPr marL="0" indent="0" rtl="0">
              <a:buFontTx/>
              <a:buNone/>
            </a:pPr>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6</a:t>
            </a:fld>
            <a:endParaRPr lang="en-US"/>
          </a:p>
        </p:txBody>
      </p:sp>
    </p:spTree>
    <p:extLst>
      <p:ext uri="{BB962C8B-B14F-4D97-AF65-F5344CB8AC3E}">
        <p14:creationId xmlns:p14="http://schemas.microsoft.com/office/powerpoint/2010/main" val="201764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kern="1200">
                <a:solidFill>
                  <a:schemeClr val="tx1"/>
                </a:solidFill>
                <a:effectLst/>
                <a:latin typeface="+mn-lt"/>
                <a:ea typeface="+mn-ea"/>
                <a:cs typeface="+mn-cs"/>
              </a:rPr>
              <a:t>Il est utile que les prestataires puissent orienter les femmes vers des ressources/prestataires qu’ils connaissent personnellement.</a:t>
            </a:r>
            <a:endParaRPr lang="en-US"/>
          </a:p>
          <a:p>
            <a:pPr rtl="0"/>
            <a:endParaRPr lang="en-US"/>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7</a:t>
            </a:fld>
            <a:endParaRPr lang="en-GB"/>
          </a:p>
        </p:txBody>
      </p:sp>
    </p:spTree>
    <p:extLst>
      <p:ext uri="{BB962C8B-B14F-4D97-AF65-F5344CB8AC3E}">
        <p14:creationId xmlns:p14="http://schemas.microsoft.com/office/powerpoint/2010/main" val="394532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kern="1200">
                <a:solidFill>
                  <a:schemeClr val="tx1"/>
                </a:solidFill>
                <a:effectLst/>
                <a:latin typeface="+mn-lt"/>
                <a:ea typeface="+mn-ea"/>
                <a:cs typeface="+mn-cs"/>
              </a:rPr>
              <a:t>Les orientations bienveillantes permettent de limiter les obstacles. Une orientation bienveillante</a:t>
            </a:r>
            <a:r>
              <a:rPr lang="fr" sz="1200" b="0" kern="1200">
                <a:solidFill>
                  <a:schemeClr val="tx1"/>
                </a:solidFill>
                <a:effectLst/>
                <a:latin typeface="+mn-lt"/>
                <a:ea typeface="+mn-ea"/>
                <a:cs typeface="+mn-cs"/>
              </a:rPr>
              <a:t> implique la connaissance des services fournis, assure à la patiente un accueil chaleureux de la part du prestataire de services d’orientation-recours et garantit que le service répondra au besoin exprimé par la femme.  </a:t>
            </a:r>
          </a:p>
          <a:p>
            <a:pPr rtl="0"/>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t>Aidez-là à surmonter les obstacles pour se rendre au service d’orientation-recours - par exemple, le manque de transport ou de services de garde d’enfants.</a:t>
            </a:r>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8</a:t>
            </a:fld>
            <a:endParaRPr lang="en-US"/>
          </a:p>
        </p:txBody>
      </p:sp>
    </p:spTree>
    <p:extLst>
      <p:ext uri="{BB962C8B-B14F-4D97-AF65-F5344CB8AC3E}">
        <p14:creationId xmlns:p14="http://schemas.microsoft.com/office/powerpoint/2010/main" val="195258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a:solidFill>
                  <a:schemeClr val="tx1"/>
                </a:solidFill>
                <a:effectLst/>
                <a:latin typeface="+mn-lt"/>
                <a:ea typeface="+mn-ea"/>
                <a:cs typeface="+mn-cs"/>
              </a:rPr>
              <a:t>Une femme à qui on a remis une brochure ou un numéro de téléphone d’urgence peut ne pas donner suite pour des raisons telles que la crainte ou le sentiment que la violence n’est pas assez grave et des problèmes pratiques comme le transport et la garde des enfants. Elle peut avoir </a:t>
            </a:r>
            <a:r>
              <a:rPr lang="fr" sz="1200" b="1" kern="1200">
                <a:solidFill>
                  <a:schemeClr val="tx1"/>
                </a:solidFill>
                <a:effectLst/>
                <a:latin typeface="+mn-lt"/>
                <a:ea typeface="+mn-ea"/>
                <a:cs typeface="+mn-cs"/>
              </a:rPr>
              <a:t>besoin d’aide pour prendre rendez-vous et pour résoudre des problèmes pratiques</a:t>
            </a:r>
            <a:r>
              <a:rPr lang="fr" sz="1200" b="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rtlCol="0"/>
          <a:lstStyle/>
          <a:p>
            <a:pPr rtl="0"/>
            <a:fld id="{7ABD2C6F-0C0B-4778-9C9E-0F0DCDC6B615}" type="slidenum">
              <a:rPr lang="en-GB" smtClean="0"/>
              <a:pPr rtl="0"/>
              <a:t>9</a:t>
            </a:fld>
            <a:endParaRPr lang="en-GB"/>
          </a:p>
        </p:txBody>
      </p:sp>
    </p:spTree>
    <p:extLst>
      <p:ext uri="{BB962C8B-B14F-4D97-AF65-F5344CB8AC3E}">
        <p14:creationId xmlns:p14="http://schemas.microsoft.com/office/powerpoint/2010/main" val="395387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1" indent="0" algn="l" rtl="0">
              <a:spcBef>
                <a:spcPts val="0"/>
              </a:spcBef>
              <a:buFont typeface="Calibri" pitchFamily="34" charset="0"/>
              <a:buNone/>
            </a:pPr>
            <a:r>
              <a:rPr lang="fr" sz="1200" b="0" i="0" u="none" strike="noStrike" kern="1200">
                <a:solidFill>
                  <a:schemeClr val="tx1"/>
                </a:solidFill>
                <a:latin typeface="+mn-lt"/>
                <a:ea typeface="+mn-ea"/>
                <a:cs typeface="+mn-cs"/>
              </a:rPr>
              <a:t>CONSEIL : Si les participants à la formation viennent tous de la même organisation, localité ou pays, les diapositives 9-11 pourraient être remplacées par des diapositives donnant des informations sur des lois et politiques spécifiques.</a:t>
            </a:r>
          </a:p>
          <a:p>
            <a:pPr marL="0" lvl="1" indent="0" algn="l" rtl="0">
              <a:spcBef>
                <a:spcPts val="0"/>
              </a:spcBef>
              <a:buFont typeface="Calibri" pitchFamily="34" charset="0"/>
              <a:buNone/>
            </a:pPr>
            <a:endParaRPr lang="en-US" sz="1200" b="0" i="0" u="none" strike="noStrike" kern="1200" baseline="0">
              <a:solidFill>
                <a:schemeClr val="tx1"/>
              </a:solidFill>
              <a:latin typeface="+mn-lt"/>
              <a:ea typeface="+mn-ea"/>
              <a:cs typeface="+mn-cs"/>
            </a:endParaRPr>
          </a:p>
          <a:p>
            <a:pPr marL="0" lvl="1" indent="0" algn="l" rtl="0">
              <a:spcBef>
                <a:spcPts val="0"/>
              </a:spcBef>
              <a:buFont typeface="Calibri" pitchFamily="34" charset="0"/>
              <a:buNone/>
            </a:pPr>
            <a:r>
              <a:rPr lang="fr" sz="1200" b="0" i="0" u="none" strike="noStrike" kern="1200">
                <a:solidFill>
                  <a:schemeClr val="tx1"/>
                </a:solidFill>
                <a:latin typeface="+mn-lt"/>
                <a:ea typeface="+mn-ea"/>
                <a:cs typeface="+mn-cs"/>
              </a:rPr>
              <a:t>Il incombe au prestataire de soins </a:t>
            </a:r>
            <a:r>
              <a:rPr lang="fr" sz="1200" b="1" i="0" u="none" strike="noStrike" kern="1200">
                <a:solidFill>
                  <a:schemeClr val="tx1"/>
                </a:solidFill>
                <a:latin typeface="+mn-lt"/>
                <a:ea typeface="+mn-ea"/>
                <a:cs typeface="+mn-cs"/>
              </a:rPr>
              <a:t>de connaître les lois et politiques applicables</a:t>
            </a:r>
            <a:r>
              <a:rPr lang="fr" sz="1200" b="0" i="0" u="none" strike="noStrike" kern="1200">
                <a:solidFill>
                  <a:schemeClr val="tx1"/>
                </a:solidFill>
                <a:latin typeface="+mn-lt"/>
                <a:ea typeface="+mn-ea"/>
                <a:cs typeface="+mn-cs"/>
              </a:rPr>
              <a:t>. Il revient à l’administrateur de sensibiliser les prestataires au droit et à la politique applicables.</a:t>
            </a:r>
          </a:p>
          <a:p>
            <a:pPr marL="0" lvl="1" indent="0" algn="l" rtl="0">
              <a:spcBef>
                <a:spcPts val="0"/>
              </a:spcBef>
              <a:buFont typeface="Calibri" pitchFamily="34" charset="0"/>
              <a:buNone/>
            </a:pPr>
            <a:endParaRPr lang="en-US" sz="1200" b="0" i="0" u="none" strike="noStrike" kern="1200" baseline="0">
              <a:solidFill>
                <a:schemeClr val="tx1"/>
              </a:solidFill>
              <a:latin typeface="+mn-lt"/>
              <a:ea typeface="+mn-ea"/>
              <a:cs typeface="+mn-cs"/>
            </a:endParaRPr>
          </a:p>
          <a:p>
            <a:pPr marL="0" lvl="1" indent="0" algn="l" rtl="0">
              <a:spcBef>
                <a:spcPts val="0"/>
              </a:spcBef>
              <a:buFont typeface="Calibri" pitchFamily="34" charset="0"/>
              <a:buNone/>
            </a:pPr>
            <a:r>
              <a:rPr lang="fr">
                <a:solidFill>
                  <a:schemeClr val="tx1"/>
                </a:solidFill>
              </a:rPr>
              <a:t>Les lois relatives à la violence entre partenaires intimes couvrent les ordonnances d’interdiction </a:t>
            </a:r>
            <a:r>
              <a:rPr lang="fr" b="1">
                <a:solidFill>
                  <a:schemeClr val="tx1"/>
                </a:solidFill>
              </a:rPr>
              <a:t>et de </a:t>
            </a:r>
            <a:r>
              <a:rPr lang="fr">
                <a:solidFill>
                  <a:schemeClr val="tx1"/>
                </a:solidFill>
              </a:rPr>
              <a:t>protection contre les harceleurs.</a:t>
            </a:r>
          </a:p>
          <a:p>
            <a:pPr marL="0" indent="0" rtl="0">
              <a:buFontTx/>
              <a:buNone/>
            </a:pPr>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10</a:t>
            </a:fld>
            <a:endParaRPr lang="en-US"/>
          </a:p>
        </p:txBody>
      </p:sp>
    </p:spTree>
    <p:extLst>
      <p:ext uri="{BB962C8B-B14F-4D97-AF65-F5344CB8AC3E}">
        <p14:creationId xmlns:p14="http://schemas.microsoft.com/office/powerpoint/2010/main" val="401147207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8629" y="1648326"/>
            <a:ext cx="4105671" cy="2387600"/>
          </a:xfrm>
        </p:spPr>
        <p:txBody>
          <a:bodyPr rtlCol="0" anchor="b"/>
          <a:lstStyle>
            <a:lvl1pPr algn="ctr">
              <a:defRPr sz="6000"/>
            </a:lvl1pPr>
          </a:lstStyle>
          <a:p>
            <a:pPr rtl="0"/>
            <a:r>
              <a:rPr lang="fr"/>
              <a:t>Click to edit Master title style</a:t>
            </a:r>
            <a:endParaRPr lang="en-US"/>
          </a:p>
        </p:txBody>
      </p:sp>
      <p:sp>
        <p:nvSpPr>
          <p:cNvPr id="3" name="Subtitle 2"/>
          <p:cNvSpPr>
            <a:spLocks noGrp="1"/>
          </p:cNvSpPr>
          <p:nvPr>
            <p:ph type="subTitle" idx="1"/>
          </p:nvPr>
        </p:nvSpPr>
        <p:spPr>
          <a:xfrm>
            <a:off x="4838630" y="4149945"/>
            <a:ext cx="4105671" cy="1059729"/>
          </a:xfrm>
        </p:spPr>
        <p:txBody>
          <a:bodyPr rtlCol="0">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Click to edit Master subtitle style</a:t>
            </a:r>
            <a:endParaRPr lang="en-US"/>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6" name="Footer Placeholder 5"/>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a:t>
            </a:r>
            <a:r>
              <a:rPr lang="fr">
                <a:solidFill>
                  <a:srgbClr val="F57D22"/>
                </a:solidFill>
              </a:rPr>
              <a:t>TITLE OF SLIDE DECK</a:t>
            </a:r>
            <a:endParaRPr lang="de-DE"/>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a:p>
        </p:txBody>
      </p:sp>
      <p:sp>
        <p:nvSpPr>
          <p:cNvPr id="3" name="Vertical Text Placeholder 2"/>
          <p:cNvSpPr>
            <a:spLocks noGrp="1"/>
          </p:cNvSpPr>
          <p:nvPr>
            <p:ph type="body" orient="vert" idx="1"/>
          </p:nvPr>
        </p:nvSpPr>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5" name="Footer Placeholder 4"/>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a:t>
            </a:r>
            <a:r>
              <a:rPr lang="fr">
                <a:solidFill>
                  <a:srgbClr val="F57D22"/>
                </a:solidFill>
              </a:rPr>
              <a:t>TITLE OF SLIDE DECK</a:t>
            </a:r>
            <a:endParaRPr lang="de-DE"/>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fr"/>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5" name="Footer Placeholder 4"/>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a:t>
            </a:r>
            <a:r>
              <a:rPr lang="fr">
                <a:solidFill>
                  <a:srgbClr val="F57D22"/>
                </a:solidFill>
              </a:rPr>
              <a:t>TITLE OF SLIDE DECK</a:t>
            </a:r>
            <a:endParaRPr lang="de-DE"/>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4" name="Footer Placeholder 4">
            <a:extLst>
              <a:ext uri="{FF2B5EF4-FFF2-40B4-BE49-F238E27FC236}">
                <a16:creationId xmlns:a16="http://schemas.microsoft.com/office/drawing/2014/main" id="{FA286D72-560B-9A24-7B92-ACBF4F5E82B9}"/>
              </a:ext>
            </a:extLst>
          </p:cNvPr>
          <p:cNvSpPr txBox="1">
            <a:spLocks/>
          </p:cNvSpPr>
          <p:nvPr userDrawn="1"/>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7. </a:t>
            </a:r>
            <a:r>
              <a:rPr lang="fr" sz="1100" dirty="0">
                <a:solidFill>
                  <a:srgbClr val="F57D22"/>
                </a:solidFill>
              </a:rPr>
              <a:t>Connaître le contexte : identifier les systèmes de prise en charge </a:t>
            </a:r>
            <a:br>
              <a:rPr lang="fr" sz="1100" dirty="0">
                <a:solidFill>
                  <a:srgbClr val="F57D22"/>
                </a:solidFill>
              </a:rPr>
            </a:br>
            <a:r>
              <a:rPr lang="fr" sz="1100" dirty="0">
                <a:solidFill>
                  <a:srgbClr val="F57D22"/>
                </a:solidFill>
              </a:rPr>
              <a:t>et comprendre le contexte juridique et politique </a:t>
            </a:r>
          </a:p>
          <a:p>
            <a:endParaRPr lang="fr" dirty="0">
              <a:solidFill>
                <a:srgbClr val="F57D22"/>
              </a:solidFill>
              <a:ea typeface="+mj-ea"/>
              <a:cs typeface="+mj-cs"/>
            </a:endParaRPr>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5" name="Footer Placeholder 4"/>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a:t>
            </a:r>
            <a:br>
              <a:rPr lang="de-DE"/>
            </a:br>
            <a:r>
              <a:rPr lang="fr">
                <a:solidFill>
                  <a:srgbClr val="F57D22"/>
                </a:solidFill>
              </a:rPr>
              <a:t>TITLE OF SLIDE DECK</a:t>
            </a:r>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fr"/>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rtlCol="0">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5" name="Footer Placeholder 4"/>
          <p:cNvSpPr>
            <a:spLocks noGrp="1"/>
          </p:cNvSpPr>
          <p:nvPr>
            <p:ph type="ftr" sz="quarter" idx="11"/>
          </p:nvPr>
        </p:nvSpPr>
        <p:spPr>
          <a:xfrm>
            <a:off x="1471446" y="6266656"/>
            <a:ext cx="6191583" cy="544513"/>
          </a:xfrm>
          <a:prstGeom prst="rect">
            <a:avLst/>
          </a:prstGeom>
        </p:spPr>
        <p:txBody>
          <a:bodyPr rtlCol="0"/>
          <a:lstStyle/>
          <a:p>
            <a:pPr rtl="0"/>
            <a:r>
              <a:rPr lang="fr"/>
              <a:t>Caring for women subjected to violence: A WHO curriculum for training health-care providers</a:t>
            </a:r>
            <a:br>
              <a:rPr lang="de-DE"/>
            </a:br>
            <a:r>
              <a:rPr lang="fr">
                <a:solidFill>
                  <a:srgbClr val="F57D22"/>
                </a:solidFill>
              </a:rPr>
              <a:t>TITLE OF SLIDE DECK</a:t>
            </a:r>
          </a:p>
        </p:txBody>
      </p:sp>
      <p:sp>
        <p:nvSpPr>
          <p:cNvPr id="6" name="Slide Number Placeholder 5"/>
          <p:cNvSpPr>
            <a:spLocks noGrp="1"/>
          </p:cNvSpPr>
          <p:nvPr>
            <p:ph type="sldNum" sz="quarter" idx="12"/>
          </p:nvPr>
        </p:nvSpPr>
        <p:spPr>
          <a:xfrm>
            <a:off x="8135007" y="6356351"/>
            <a:ext cx="380342" cy="365125"/>
          </a:xfrm>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fr"/>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6" name="Content Placeholder 5"/>
          <p:cNvSpPr>
            <a:spLocks noGrp="1"/>
          </p:cNvSpPr>
          <p:nvPr>
            <p:ph sz="quarter" idx="4"/>
          </p:nvPr>
        </p:nvSpPr>
        <p:spPr>
          <a:xfrm>
            <a:off x="4629150" y="2505075"/>
            <a:ext cx="3887391"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8" name="Footer Placeholder 7"/>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a:t>
            </a:r>
            <a:br>
              <a:rPr lang="de-DE"/>
            </a:br>
            <a:r>
              <a:rPr lang="fr">
                <a:solidFill>
                  <a:srgbClr val="F57D22"/>
                </a:solidFill>
              </a:rPr>
              <a:t>TITLE OF SLIDE DECK</a:t>
            </a:r>
          </a:p>
        </p:txBody>
      </p:sp>
      <p:sp>
        <p:nvSpPr>
          <p:cNvPr id="9" name="Slide Number Placeholder 8"/>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a:p>
        </p:txBody>
      </p:sp>
      <p:sp>
        <p:nvSpPr>
          <p:cNvPr id="4" name="Footer Placeholder 3"/>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a:t>
            </a:r>
            <a:r>
              <a:rPr lang="fr">
                <a:solidFill>
                  <a:srgbClr val="F57D22"/>
                </a:solidFill>
              </a:rPr>
              <a:t>TITLE OF SLIDE DECK</a:t>
            </a:r>
            <a:endParaRPr lang="de-DE"/>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a:p>
        </p:txBody>
      </p:sp>
      <p:sp>
        <p:nvSpPr>
          <p:cNvPr id="4" name="Footer Placeholder 3"/>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a:t>
            </a:r>
            <a:r>
              <a:rPr lang="fr">
                <a:solidFill>
                  <a:srgbClr val="F57D22"/>
                </a:solidFill>
              </a:rPr>
              <a:t>TITLE OF SLIDE DECK</a:t>
            </a:r>
            <a:endParaRPr lang="de-DE"/>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a:t>
            </a:r>
            <a:r>
              <a:rPr lang="fr">
                <a:solidFill>
                  <a:srgbClr val="F57D22"/>
                </a:solidFill>
              </a:rPr>
              <a:t>TITLE OF SLIDE DECK</a:t>
            </a:r>
            <a:endParaRPr lang="de-DE"/>
          </a:p>
        </p:txBody>
      </p:sp>
      <p:sp>
        <p:nvSpPr>
          <p:cNvPr id="4" name="Slide Number Placeholder 3"/>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6" name="Footer Placeholder 5"/>
          <p:cNvSpPr>
            <a:spLocks noGrp="1"/>
          </p:cNvSpPr>
          <p:nvPr>
            <p:ph type="ftr" sz="quarter" idx="11"/>
          </p:nvPr>
        </p:nvSpPr>
        <p:spPr>
          <a:xfrm>
            <a:off x="1476208" y="6271617"/>
            <a:ext cx="6191583" cy="544513"/>
          </a:xfrm>
          <a:prstGeom prst="rect">
            <a:avLst/>
          </a:prstGeom>
        </p:spPr>
        <p:txBody>
          <a:bodyPr rtlCol="0"/>
          <a:lstStyle/>
          <a:p>
            <a:pPr rtl="0"/>
            <a:r>
              <a:rPr lang="fr"/>
              <a:t>Caring for women subjected to violence: A WHO curriculum for training health-care providers </a:t>
            </a:r>
            <a:r>
              <a:rPr lang="fr">
                <a:solidFill>
                  <a:srgbClr val="F57D22"/>
                </a:solidFill>
              </a:rPr>
              <a:t>TITLE OF SLIDE DECK</a:t>
            </a:r>
            <a:endParaRPr lang="de-DE"/>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fr"/>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pPr rtl="0"/>
            <a:fld id="{2D8ED6E9-3817-564D-8B05-0796ED399B7D}" type="slidenum">
              <a:rPr lang="de-DE" smtClean="0"/>
              <a:pPr rtl="0"/>
              <a:t>‹#›</a:t>
            </a:fld>
            <a:endParaRPr lang="de-DE"/>
          </a:p>
        </p:txBody>
      </p:sp>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eur02.safelinks.protection.outlook.com/?url=https%3A%2F%2Fcreativecommons.org%2Flicenses%2Fby-nc-sa%2F3.0%2Figo%2Fdeed.fr&amp;data=05%7C02%7Cb.mitchell%40greenink.co.uk%7Ce39dfe085c464a99c37008dd0fa64ebf%7C48e68fa5ddb544e19a94778fdbba7219%7C0%7C0%7C638683929193421287%7CUnknown%7CTWFpbGZsb3d8eyJFbXB0eU1hcGkiOnRydWUsIlYiOiIwLjAuMDAwMCIsIlAiOiJXaW4zMiIsIkFOIjoiTWFpbCIsIldUIjoyfQ%3D%3D%7C0%7C%7C%7C&amp;sdata=%2Bt6yRPYwaaZqPLrblMb1y4%2BLdaX6nyNOv7ExJsB466U%3D&amp;reserved=0"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DAA00D-5B1C-884B-8B4F-5F11B1114A79}"/>
              </a:ext>
            </a:extLst>
          </p:cNvPr>
          <p:cNvSpPr>
            <a:spLocks noGrp="1"/>
          </p:cNvSpPr>
          <p:nvPr>
            <p:ph type="ctrTitle"/>
          </p:nvPr>
        </p:nvSpPr>
        <p:spPr>
          <a:xfrm>
            <a:off x="4911877" y="275945"/>
            <a:ext cx="4105671" cy="927327"/>
          </a:xfrm>
        </p:spPr>
        <p:txBody>
          <a:bodyPr rtlCol="0">
            <a:normAutofit/>
          </a:bodyPr>
          <a:lstStyle/>
          <a:p>
            <a:pPr rtl="0"/>
            <a:r>
              <a:rPr lang="fr" sz="5400"/>
              <a:t>Module 7</a:t>
            </a:r>
          </a:p>
        </p:txBody>
      </p:sp>
      <p:sp>
        <p:nvSpPr>
          <p:cNvPr id="11" name="Subtitle 10">
            <a:extLst>
              <a:ext uri="{FF2B5EF4-FFF2-40B4-BE49-F238E27FC236}">
                <a16:creationId xmlns:a16="http://schemas.microsoft.com/office/drawing/2014/main" id="{018EAFC9-56DF-9C4B-8155-FD9917D6F8B7}"/>
              </a:ext>
            </a:extLst>
          </p:cNvPr>
          <p:cNvSpPr>
            <a:spLocks noGrp="1"/>
          </p:cNvSpPr>
          <p:nvPr>
            <p:ph type="subTitle" idx="1"/>
          </p:nvPr>
        </p:nvSpPr>
        <p:spPr>
          <a:xfrm>
            <a:off x="4911878" y="1170068"/>
            <a:ext cx="4105671" cy="2176296"/>
          </a:xfrm>
        </p:spPr>
        <p:txBody>
          <a:bodyPr rtlCol="0">
            <a:normAutofit/>
          </a:bodyPr>
          <a:lstStyle/>
          <a:p>
            <a:pPr rtl="0"/>
            <a:r>
              <a:rPr lang="fr" sz="3000"/>
              <a:t>Connaître le contexte : </a:t>
            </a:r>
            <a:br>
              <a:rPr lang="en-GB" sz="3000"/>
            </a:br>
            <a:r>
              <a:rPr lang="fr" sz="3000"/>
              <a:t>identifier les systèmes de prise en charge et comprendre le contexte juridique et politique </a:t>
            </a:r>
          </a:p>
        </p:txBody>
      </p:sp>
      <p:grpSp>
        <p:nvGrpSpPr>
          <p:cNvPr id="2" name="Group 1">
            <a:extLst>
              <a:ext uri="{FF2B5EF4-FFF2-40B4-BE49-F238E27FC236}">
                <a16:creationId xmlns:a16="http://schemas.microsoft.com/office/drawing/2014/main" id="{76BBF591-CC72-67AB-262B-59040F7E5E9D}"/>
              </a:ext>
            </a:extLst>
          </p:cNvPr>
          <p:cNvGrpSpPr/>
          <p:nvPr/>
        </p:nvGrpSpPr>
        <p:grpSpPr>
          <a:xfrm>
            <a:off x="258946" y="104554"/>
            <a:ext cx="3925127" cy="2766237"/>
            <a:chOff x="258946" y="104554"/>
            <a:chExt cx="3925127" cy="2766237"/>
          </a:xfrm>
        </p:grpSpPr>
        <p:sp>
          <p:nvSpPr>
            <p:cNvPr id="3" name="Rectangle 2">
              <a:extLst>
                <a:ext uri="{FF2B5EF4-FFF2-40B4-BE49-F238E27FC236}">
                  <a16:creationId xmlns:a16="http://schemas.microsoft.com/office/drawing/2014/main" id="{F270F78E-0365-5040-F7D0-CA58DE13C1D8}"/>
                </a:ext>
              </a:extLst>
            </p:cNvPr>
            <p:cNvSpPr/>
            <p:nvPr/>
          </p:nvSpPr>
          <p:spPr>
            <a:xfrm>
              <a:off x="258946" y="104554"/>
              <a:ext cx="3823856" cy="2766237"/>
            </a:xfrm>
            <a:custGeom>
              <a:avLst/>
              <a:gdLst>
                <a:gd name="connsiteX0" fmla="*/ 0 w 5168839"/>
                <a:gd name="connsiteY0" fmla="*/ 0 h 2793617"/>
                <a:gd name="connsiteX1" fmla="*/ 5168839 w 5168839"/>
                <a:gd name="connsiteY1" fmla="*/ 0 h 2793617"/>
                <a:gd name="connsiteX2" fmla="*/ 5168839 w 5168839"/>
                <a:gd name="connsiteY2" fmla="*/ 2793617 h 2793617"/>
                <a:gd name="connsiteX3" fmla="*/ 0 w 5168839"/>
                <a:gd name="connsiteY3" fmla="*/ 2793617 h 2793617"/>
                <a:gd name="connsiteX4" fmla="*/ 0 w 5168839"/>
                <a:gd name="connsiteY4" fmla="*/ 0 h 2793617"/>
                <a:gd name="connsiteX0" fmla="*/ 0 w 5168839"/>
                <a:gd name="connsiteY0" fmla="*/ 0 h 2793617"/>
                <a:gd name="connsiteX1" fmla="*/ 5168839 w 5168839"/>
                <a:gd name="connsiteY1" fmla="*/ 0 h 2793617"/>
                <a:gd name="connsiteX2" fmla="*/ 4780421 w 5168839"/>
                <a:gd name="connsiteY2" fmla="*/ 2210990 h 2793617"/>
                <a:gd name="connsiteX3" fmla="*/ 0 w 5168839"/>
                <a:gd name="connsiteY3" fmla="*/ 2793617 h 2793617"/>
                <a:gd name="connsiteX4" fmla="*/ 0 w 5168839"/>
                <a:gd name="connsiteY4" fmla="*/ 0 h 27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39" h="2793617">
                  <a:moveTo>
                    <a:pt x="0" y="0"/>
                  </a:moveTo>
                  <a:lnTo>
                    <a:pt x="5168839" y="0"/>
                  </a:lnTo>
                  <a:lnTo>
                    <a:pt x="4780421" y="2210990"/>
                  </a:lnTo>
                  <a:lnTo>
                    <a:pt x="0" y="2793617"/>
                  </a:lnTo>
                  <a:lnTo>
                    <a:pt x="0" y="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525892-96F3-F157-B942-A4C0FC7EC27B}"/>
                </a:ext>
              </a:extLst>
            </p:cNvPr>
            <p:cNvSpPr txBox="1"/>
            <p:nvPr/>
          </p:nvSpPr>
          <p:spPr>
            <a:xfrm>
              <a:off x="360218" y="398964"/>
              <a:ext cx="3823855" cy="2308324"/>
            </a:xfrm>
            <a:prstGeom prst="rect">
              <a:avLst/>
            </a:prstGeom>
            <a:noFill/>
          </p:spPr>
          <p:txBody>
            <a:bodyPr wrap="square">
              <a:spAutoFit/>
            </a:bodyPr>
            <a:lstStyle/>
            <a:p>
              <a:r>
                <a:rPr lang="fr-FR" sz="2400" b="1" dirty="0">
                  <a:solidFill>
                    <a:schemeClr val="tx1">
                      <a:lumMod val="50000"/>
                      <a:lumOff val="50000"/>
                    </a:schemeClr>
                  </a:solidFill>
                </a:rPr>
                <a:t>Prise en charge des femmes survivantes de violence : Programme de formation </a:t>
              </a:r>
              <a:br>
                <a:rPr lang="fr-FR" sz="2400" b="1" dirty="0">
                  <a:solidFill>
                    <a:schemeClr val="tx1">
                      <a:lumMod val="50000"/>
                      <a:lumOff val="50000"/>
                    </a:schemeClr>
                  </a:solidFill>
                </a:rPr>
              </a:br>
              <a:r>
                <a:rPr lang="fr-FR" sz="2400" b="1" dirty="0">
                  <a:solidFill>
                    <a:schemeClr val="tx1">
                      <a:lumMod val="50000"/>
                      <a:lumOff val="50000"/>
                    </a:schemeClr>
                  </a:solidFill>
                </a:rPr>
                <a:t>de l’OMS à l’intention </a:t>
              </a:r>
              <a:br>
                <a:rPr lang="fr-FR" sz="2400" b="1" dirty="0">
                  <a:solidFill>
                    <a:schemeClr val="tx1">
                      <a:lumMod val="50000"/>
                      <a:lumOff val="50000"/>
                    </a:schemeClr>
                  </a:solidFill>
                </a:rPr>
              </a:br>
              <a:r>
                <a:rPr lang="fr-FR" sz="2400" b="1" dirty="0">
                  <a:solidFill>
                    <a:schemeClr val="tx1">
                      <a:lumMod val="50000"/>
                      <a:lumOff val="50000"/>
                    </a:schemeClr>
                  </a:solidFill>
                </a:rPr>
                <a:t>des prestataires de soins </a:t>
              </a:r>
              <a:br>
                <a:rPr lang="fr-FR" sz="2400" b="1" dirty="0">
                  <a:solidFill>
                    <a:schemeClr val="tx1">
                      <a:lumMod val="50000"/>
                      <a:lumOff val="50000"/>
                    </a:schemeClr>
                  </a:solidFill>
                </a:rPr>
              </a:br>
              <a:r>
                <a:rPr lang="fr-FR" sz="2400" b="1" dirty="0">
                  <a:solidFill>
                    <a:schemeClr val="tx1">
                      <a:lumMod val="50000"/>
                      <a:lumOff val="50000"/>
                    </a:schemeClr>
                  </a:solidFill>
                </a:rPr>
                <a:t>de santé</a:t>
              </a:r>
            </a:p>
          </p:txBody>
        </p:sp>
      </p:grpSp>
      <p:pic>
        <p:nvPicPr>
          <p:cNvPr id="9" name="Picture 8">
            <a:extLst>
              <a:ext uri="{FF2B5EF4-FFF2-40B4-BE49-F238E27FC236}">
                <a16:creationId xmlns:a16="http://schemas.microsoft.com/office/drawing/2014/main" id="{F34B971C-5478-8F39-C55B-4E6C0D309279}"/>
              </a:ext>
            </a:extLst>
          </p:cNvPr>
          <p:cNvPicPr>
            <a:picLocks noChangeAspect="1"/>
          </p:cNvPicPr>
          <p:nvPr/>
        </p:nvPicPr>
        <p:blipFill>
          <a:blip r:embed="rId3"/>
          <a:stretch>
            <a:fillRect/>
          </a:stretch>
        </p:blipFill>
        <p:spPr>
          <a:xfrm rot="20705043">
            <a:off x="5446748" y="3466205"/>
            <a:ext cx="1671141" cy="2355300"/>
          </a:xfrm>
          <a:prstGeom prst="rect">
            <a:avLst/>
          </a:prstGeom>
        </p:spPr>
      </p:pic>
      <p:pic>
        <p:nvPicPr>
          <p:cNvPr id="4" name="Picture 3" descr="A blue and orange cover&#10;&#10;Description automatically generated">
            <a:extLst>
              <a:ext uri="{FF2B5EF4-FFF2-40B4-BE49-F238E27FC236}">
                <a16:creationId xmlns:a16="http://schemas.microsoft.com/office/drawing/2014/main" id="{D680EC4B-6352-0D95-BB8C-613E4BC0546C}"/>
              </a:ext>
            </a:extLst>
          </p:cNvPr>
          <p:cNvPicPr>
            <a:picLocks noChangeAspect="1"/>
          </p:cNvPicPr>
          <p:nvPr/>
        </p:nvPicPr>
        <p:blipFill>
          <a:blip r:embed="rId4"/>
          <a:stretch>
            <a:fillRect/>
          </a:stretch>
        </p:blipFill>
        <p:spPr>
          <a:xfrm rot="540000">
            <a:off x="6959876" y="3546407"/>
            <a:ext cx="1701248" cy="2448754"/>
          </a:xfrm>
          <a:prstGeom prst="rect">
            <a:avLst/>
          </a:prstGeom>
        </p:spPr>
      </p:pic>
      <p:pic>
        <p:nvPicPr>
          <p:cNvPr id="5" name="Picture 2" descr="WHO-FR-C-H_th">
            <a:extLst>
              <a:ext uri="{FF2B5EF4-FFF2-40B4-BE49-F238E27FC236}">
                <a16:creationId xmlns:a16="http://schemas.microsoft.com/office/drawing/2014/main" id="{9B706BCC-690B-C47B-BB95-F3C908373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8528" y="6082391"/>
            <a:ext cx="2127183" cy="60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272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9144000" cy="1063624"/>
          </a:xfrm>
        </p:spPr>
        <p:txBody>
          <a:bodyPr rtlCol="0">
            <a:noAutofit/>
          </a:bodyPr>
          <a:lstStyle/>
          <a:p>
            <a:pPr rtl="0"/>
            <a:r>
              <a:rPr lang="fr" sz="4000" b="1">
                <a:solidFill>
                  <a:schemeClr val="accent2"/>
                </a:solidFill>
              </a:rPr>
              <a:t>Connaître le contexte juridique et politique </a:t>
            </a:r>
            <a:endParaRPr lang="en-GB" sz="4000" b="1">
              <a:solidFill>
                <a:schemeClr val="accent2"/>
              </a:solidFill>
            </a:endParaRPr>
          </a:p>
        </p:txBody>
      </p:sp>
      <p:sp>
        <p:nvSpPr>
          <p:cNvPr id="3" name="Subtitle 2"/>
          <p:cNvSpPr>
            <a:spLocks noGrp="1"/>
          </p:cNvSpPr>
          <p:nvPr>
            <p:ph idx="1"/>
          </p:nvPr>
        </p:nvSpPr>
        <p:spPr>
          <a:xfrm>
            <a:off x="422910" y="1772232"/>
            <a:ext cx="8446770" cy="3977058"/>
          </a:xfrm>
        </p:spPr>
        <p:txBody>
          <a:bodyPr lIns="90000" rtlCol="0">
            <a:noAutofit/>
          </a:bodyPr>
          <a:lstStyle/>
          <a:p>
            <a:pPr marL="0" indent="0" algn="l" rtl="0">
              <a:spcBef>
                <a:spcPts val="0"/>
              </a:spcBef>
              <a:buNone/>
            </a:pPr>
            <a:r>
              <a:rPr lang="fr" b="1">
                <a:solidFill>
                  <a:schemeClr val="tx1"/>
                </a:solidFill>
                <a:latin typeface="Calibri" panose="020F0502020204030204" pitchFamily="34" charset="0"/>
                <a:ea typeface="SimSun" panose="02010600030101010101" pitchFamily="2" charset="-122"/>
                <a:cs typeface="Calibri" panose="020F0502020204030204" pitchFamily="34" charset="0"/>
              </a:rPr>
              <a:t>Connaître la loi et les politiques qui affectent les soins que vous donnez</a:t>
            </a:r>
            <a:r>
              <a:rPr lang="fr">
                <a:solidFill>
                  <a:schemeClr val="tx1"/>
                </a:solidFill>
                <a:latin typeface="Calibri" panose="020F0502020204030204" pitchFamily="34" charset="0"/>
                <a:ea typeface="SimSun" panose="02010600030101010101" pitchFamily="2" charset="-122"/>
                <a:cs typeface="Calibri" panose="020F0502020204030204" pitchFamily="34" charset="0"/>
              </a:rPr>
              <a:t> (contenu à développer en fonction du pays).</a:t>
            </a:r>
            <a:endParaRPr lang="en-US">
              <a:solidFill>
                <a:schemeClr val="tx1"/>
              </a:solidFill>
            </a:endParaRPr>
          </a:p>
          <a:p>
            <a:pPr marL="431800" indent="-342900" algn="l" rtl="0">
              <a:spcBef>
                <a:spcPts val="0"/>
              </a:spcBef>
              <a:buFont typeface="Arial" pitchFamily="34" charset="0"/>
              <a:buChar char="•"/>
            </a:pPr>
            <a:r>
              <a:rPr lang="fr">
                <a:solidFill>
                  <a:schemeClr val="tx1"/>
                </a:solidFill>
              </a:rPr>
              <a:t>Les lois concernant : </a:t>
            </a:r>
          </a:p>
          <a:p>
            <a:pPr marL="792000" lvl="1" indent="-360000" algn="l" rtl="0">
              <a:spcBef>
                <a:spcPts val="600"/>
              </a:spcBef>
              <a:buFont typeface="Calibri" pitchFamily="34" charset="0"/>
              <a:buChar char="—"/>
            </a:pPr>
            <a:r>
              <a:rPr lang="fr" sz="2800" b="1">
                <a:solidFill>
                  <a:schemeClr val="tx1"/>
                </a:solidFill>
              </a:rPr>
              <a:t>la violence sexuelle</a:t>
            </a:r>
            <a:r>
              <a:rPr lang="fr" sz="2800">
                <a:solidFill>
                  <a:schemeClr val="tx1"/>
                </a:solidFill>
              </a:rPr>
              <a:t>, y compris le viol, le harcèlement sexuel, les abus sexuels sur les enfants</a:t>
            </a:r>
          </a:p>
          <a:p>
            <a:pPr marL="792000" lvl="1" indent="-360000" algn="l" rtl="0">
              <a:spcBef>
                <a:spcPts val="600"/>
              </a:spcBef>
              <a:buFont typeface="Calibri" pitchFamily="34" charset="0"/>
              <a:buChar char="—"/>
            </a:pPr>
            <a:r>
              <a:rPr lang="fr" sz="2800" b="1">
                <a:solidFill>
                  <a:schemeClr val="tx1"/>
                </a:solidFill>
              </a:rPr>
              <a:t>la violence exercée par un partenaire intime</a:t>
            </a:r>
            <a:r>
              <a:rPr lang="fr" sz="2800">
                <a:solidFill>
                  <a:schemeClr val="tx1"/>
                </a:solidFill>
              </a:rPr>
              <a:t>.</a:t>
            </a:r>
          </a:p>
          <a:p>
            <a:pPr marL="889000" lvl="1" indent="-379413" algn="l" rtl="0">
              <a:spcBef>
                <a:spcPts val="600"/>
              </a:spcBef>
              <a:buFont typeface="Calibri" pitchFamily="34" charset="0"/>
              <a:buChar char="—"/>
            </a:pPr>
            <a:endParaRPr lang="fr" sz="2600">
              <a:solidFill>
                <a:schemeClr val="tx1"/>
              </a:solidFill>
            </a:endParaRPr>
          </a:p>
          <a:p>
            <a:pPr marL="88900" indent="0" algn="ctr" rtl="0">
              <a:spcBef>
                <a:spcPts val="0"/>
              </a:spcBef>
              <a:buNone/>
            </a:pPr>
            <a:r>
              <a:rPr lang="fr" sz="1200"/>
              <a:t>—</a:t>
            </a:r>
            <a:r>
              <a:rPr lang="fr" sz="1800">
                <a:solidFill>
                  <a:schemeClr val="tx1"/>
                </a:solidFill>
              </a:rPr>
              <a:t> À suivre </a:t>
            </a:r>
            <a:r>
              <a:rPr lang="fr" sz="1200"/>
              <a:t>—</a:t>
            </a:r>
            <a:endParaRPr lang="fr" sz="1800">
              <a:solidFill>
                <a:schemeClr val="tx1"/>
              </a:solidFill>
            </a:endParaRPr>
          </a:p>
          <a:p>
            <a:pPr marL="431800" indent="-342900" rtl="0">
              <a:spcBef>
                <a:spcPts val="0"/>
              </a:spcBef>
              <a:buFont typeface="Arial" pitchFamily="34" charset="0"/>
              <a:buChar char="•"/>
            </a:pPr>
            <a:endParaRPr lang="en-US" sz="2400">
              <a:solidFill>
                <a:schemeClr val="tx1"/>
              </a:solidFill>
            </a:endParaRPr>
          </a:p>
          <a:p>
            <a:pPr marL="431800" indent="-342900" algn="l" rtl="0">
              <a:spcBef>
                <a:spcPts val="0"/>
              </a:spcBef>
              <a:buFont typeface="Wingdings" panose="05000000000000000000" pitchFamily="2" charset="2"/>
              <a:buChar char="ü"/>
            </a:pPr>
            <a:endParaRPr lang="en-US" sz="2400">
              <a:solidFill>
                <a:schemeClr val="tx1"/>
              </a:solidFill>
            </a:endParaRPr>
          </a:p>
          <a:p>
            <a:pPr marL="431800" indent="-342900" algn="l" rtl="0">
              <a:spcBef>
                <a:spcPts val="0"/>
              </a:spcBef>
              <a:buFont typeface="Wingdings" panose="05000000000000000000" pitchFamily="2" charset="2"/>
              <a:buChar char="ü"/>
            </a:pPr>
            <a:endParaRPr lang="en-US" sz="2800">
              <a:solidFill>
                <a:schemeClr val="tx1"/>
              </a:solidFill>
            </a:endParaRPr>
          </a:p>
          <a:p>
            <a:pPr marL="431800" indent="-342900" algn="l" rtl="0">
              <a:spcBef>
                <a:spcPts val="0"/>
              </a:spcBef>
              <a:buFont typeface="Wingdings" panose="05000000000000000000" pitchFamily="2" charset="2"/>
              <a:buChar char="ü"/>
            </a:pPr>
            <a:endParaRPr lang="en-US" sz="2800">
              <a:solidFill>
                <a:schemeClr val="tx1"/>
              </a:solidFill>
            </a:endParaRPr>
          </a:p>
          <a:p>
            <a:pPr algn="l" rtl="0">
              <a:spcBef>
                <a:spcPts val="0"/>
              </a:spcBef>
            </a:pPr>
            <a:endParaRPr lang="en-US" sz="2000" b="1">
              <a:solidFill>
                <a:schemeClr val="tx1"/>
              </a:solidFill>
            </a:endParaRPr>
          </a:p>
        </p:txBody>
      </p:sp>
      <p:sp>
        <p:nvSpPr>
          <p:cNvPr id="4" name="Slide Number Placeholder 3"/>
          <p:cNvSpPr>
            <a:spLocks noGrp="1"/>
          </p:cNvSpPr>
          <p:nvPr>
            <p:ph type="sldNum" sz="quarter" idx="12"/>
          </p:nvPr>
        </p:nvSpPr>
        <p:spPr/>
        <p:txBody>
          <a:bodyPr rtlCol="0"/>
          <a:lstStyle/>
          <a:p>
            <a:pPr rtl="0"/>
            <a:fld id="{B60101AC-EC2C-4B1D-AE38-4C39B310D867}" type="slidenum">
              <a:rPr lang="en-GB" smtClean="0"/>
              <a:pPr rtl="0"/>
              <a:t>10</a:t>
            </a:fld>
            <a:endParaRPr lang="en-GB"/>
          </a:p>
        </p:txBody>
      </p:sp>
    </p:spTree>
    <p:extLst>
      <p:ext uri="{BB962C8B-B14F-4D97-AF65-F5344CB8AC3E}">
        <p14:creationId xmlns:p14="http://schemas.microsoft.com/office/powerpoint/2010/main" val="211196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11</a:t>
            </a:fld>
            <a:endParaRPr lang="en-GB"/>
          </a:p>
        </p:txBody>
      </p:sp>
      <p:sp>
        <p:nvSpPr>
          <p:cNvPr id="4" name="TextBox 3"/>
          <p:cNvSpPr txBox="1"/>
          <p:nvPr/>
        </p:nvSpPr>
        <p:spPr>
          <a:xfrm>
            <a:off x="628649" y="1562636"/>
            <a:ext cx="7886700" cy="4539704"/>
          </a:xfrm>
          <a:prstGeom prst="rect">
            <a:avLst/>
          </a:prstGeom>
          <a:noFill/>
        </p:spPr>
        <p:txBody>
          <a:bodyPr wrap="square" lIns="91440" tIns="45720" rIns="91440" bIns="45720" rtlCol="0" anchor="t">
            <a:spAutoFit/>
          </a:bodyPr>
          <a:lstStyle/>
          <a:p>
            <a:pPr marL="431800" indent="-342900" algn="ctr"/>
            <a:r>
              <a:rPr lang="fr" dirty="0"/>
              <a:t>— Suite — </a:t>
            </a:r>
          </a:p>
          <a:p>
            <a:pPr marL="431800" indent="-342900" algn="ctr" rtl="0"/>
            <a:endParaRPr lang="en-GB" sz="1200" dirty="0"/>
          </a:p>
          <a:p>
            <a:pPr rtl="0"/>
            <a:r>
              <a:rPr lang="fr" sz="2400" dirty="0"/>
              <a:t>Ce que prévoient la loi et les politiques concernant :</a:t>
            </a:r>
            <a:endParaRPr lang="fr" sz="2400" dirty="0">
              <a:ea typeface="Calibri"/>
              <a:cs typeface="Calibri"/>
            </a:endParaRPr>
          </a:p>
          <a:p>
            <a:pPr marL="179705" lvl="1" indent="-523240">
              <a:spcBef>
                <a:spcPts val="600"/>
              </a:spcBef>
              <a:buFont typeface="Calibri" pitchFamily="34" charset="0"/>
              <a:buChar char="—"/>
              <a:tabLst>
                <a:tab pos="522000" algn="l"/>
              </a:tabLst>
            </a:pPr>
            <a:r>
              <a:rPr lang="fr" sz="2400" dirty="0"/>
              <a:t>les </a:t>
            </a:r>
            <a:r>
              <a:rPr lang="fr" sz="2400" b="1" dirty="0"/>
              <a:t>services d’avortement</a:t>
            </a:r>
            <a:r>
              <a:rPr lang="fr" sz="2400" dirty="0"/>
              <a:t> pour les 	survivantes de violence sexuelle</a:t>
            </a:r>
            <a:endParaRPr lang="fr" sz="2400" dirty="0">
              <a:ea typeface="Calibri"/>
              <a:cs typeface="Calibri"/>
            </a:endParaRPr>
          </a:p>
          <a:p>
            <a:pPr marL="179705" lvl="1" indent="-523240">
              <a:spcBef>
                <a:spcPts val="600"/>
              </a:spcBef>
              <a:buFont typeface="Calibri" pitchFamily="34" charset="0"/>
              <a:buChar char="—"/>
              <a:tabLst>
                <a:tab pos="522000" algn="l"/>
              </a:tabLst>
            </a:pPr>
            <a:r>
              <a:rPr lang="fr" sz="2400" dirty="0"/>
              <a:t>les </a:t>
            </a:r>
            <a:r>
              <a:rPr lang="fr" sz="2400" b="1" dirty="0"/>
              <a:t>restrictions à l’accès</a:t>
            </a:r>
            <a:r>
              <a:rPr lang="fr" sz="2400" dirty="0"/>
              <a:t> à l’avortement, à la contraception 	d’urgence</a:t>
            </a:r>
            <a:endParaRPr lang="fr" sz="2400" dirty="0">
              <a:ea typeface="Calibri"/>
              <a:cs typeface="Calibri"/>
            </a:endParaRPr>
          </a:p>
          <a:p>
            <a:pPr marL="179705" lvl="1" indent="-523240">
              <a:spcBef>
                <a:spcPts val="600"/>
              </a:spcBef>
              <a:buFont typeface="Calibri" pitchFamily="34" charset="0"/>
              <a:buChar char="—"/>
              <a:tabLst>
                <a:tab pos="522000" algn="l"/>
              </a:tabLst>
            </a:pPr>
            <a:r>
              <a:rPr lang="fr" sz="2400" dirty="0"/>
              <a:t>l’âge du </a:t>
            </a:r>
            <a:r>
              <a:rPr lang="fr" sz="2400" b="1" dirty="0"/>
              <a:t>consentement sexuel </a:t>
            </a:r>
            <a:r>
              <a:rPr lang="fr" sz="2400" dirty="0"/>
              <a:t>(ou de la majorité sexuelle)</a:t>
            </a:r>
            <a:endParaRPr lang="fr" sz="2400" dirty="0">
              <a:ea typeface="Calibri"/>
              <a:cs typeface="Calibri"/>
            </a:endParaRPr>
          </a:p>
          <a:p>
            <a:pPr marL="179705" lvl="1" indent="-523240">
              <a:spcBef>
                <a:spcPts val="600"/>
              </a:spcBef>
              <a:buFont typeface="Calibri" pitchFamily="34" charset="0"/>
              <a:buChar char="—"/>
              <a:tabLst>
                <a:tab pos="522000" algn="l"/>
              </a:tabLst>
            </a:pPr>
            <a:r>
              <a:rPr lang="fr" sz="2400" dirty="0"/>
              <a:t>l’âge </a:t>
            </a:r>
            <a:r>
              <a:rPr lang="fr" sz="2400" b="1" dirty="0"/>
              <a:t>du consentement des parents</a:t>
            </a:r>
            <a:r>
              <a:rPr lang="fr" sz="2400" dirty="0"/>
              <a:t> pour l’accès aux soins 	pour les adolescent</a:t>
            </a:r>
            <a:r>
              <a:rPr lang="en-GB" sz="2400" dirty="0">
                <a:effectLst/>
                <a:ea typeface="Times New Roman" panose="02020603050405020304" pitchFamily="18" charset="0"/>
                <a:cs typeface="Times New Roman"/>
              </a:rPr>
              <a:t>·e·</a:t>
            </a:r>
            <a:r>
              <a:rPr lang="fr" sz="2400" dirty="0"/>
              <a:t>s</a:t>
            </a:r>
            <a:endParaRPr lang="en-GB" sz="2400" dirty="0">
              <a:ea typeface="Calibri" panose="020F0502020204030204"/>
              <a:cs typeface="Calibri" panose="020F0502020204030204"/>
            </a:endParaRPr>
          </a:p>
          <a:p>
            <a:pPr marL="179705" lvl="1" indent="-523240">
              <a:spcBef>
                <a:spcPts val="600"/>
              </a:spcBef>
              <a:buFont typeface="Calibri" pitchFamily="34" charset="0"/>
              <a:buChar char="—"/>
              <a:tabLst>
                <a:tab pos="522000" algn="l"/>
              </a:tabLst>
            </a:pPr>
            <a:endParaRPr lang="en-GB" dirty="0">
              <a:ea typeface="Calibri" panose="020F0502020204030204"/>
              <a:cs typeface="Calibri" panose="020F0502020204030204"/>
            </a:endParaRPr>
          </a:p>
          <a:p>
            <a:pPr marL="88900" indent="0" algn="ctr" rtl="0">
              <a:spcBef>
                <a:spcPts val="0"/>
              </a:spcBef>
              <a:buNone/>
            </a:pPr>
            <a:r>
              <a:rPr lang="fr" dirty="0"/>
              <a:t>—</a:t>
            </a:r>
            <a:r>
              <a:rPr lang="fr" sz="1800" dirty="0"/>
              <a:t> À suivre </a:t>
            </a:r>
            <a:r>
              <a:rPr lang="fr" dirty="0"/>
              <a:t>—</a:t>
            </a:r>
            <a:endParaRPr lang="fr" sz="1800" dirty="0">
              <a:ea typeface="Calibri"/>
              <a:cs typeface="Calibri"/>
            </a:endParaRPr>
          </a:p>
        </p:txBody>
      </p:sp>
      <p:sp>
        <p:nvSpPr>
          <p:cNvPr id="8" name="Title 1">
            <a:extLst>
              <a:ext uri="{FF2B5EF4-FFF2-40B4-BE49-F238E27FC236}">
                <a16:creationId xmlns:a16="http://schemas.microsoft.com/office/drawing/2014/main" id="{7AAD08EA-65B6-0AB6-0B96-5DD96CEF999E}"/>
              </a:ext>
            </a:extLst>
          </p:cNvPr>
          <p:cNvSpPr txBox="1">
            <a:spLocks/>
          </p:cNvSpPr>
          <p:nvPr/>
        </p:nvSpPr>
        <p:spPr>
          <a:xfrm>
            <a:off x="0" y="365127"/>
            <a:ext cx="9144000" cy="10636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a:lstStyle>
          <a:p>
            <a:r>
              <a:rPr lang="fr" sz="4000">
                <a:solidFill>
                  <a:schemeClr val="accent2"/>
                </a:solidFill>
              </a:rPr>
              <a:t>Connaître le contexte juridique et politique </a:t>
            </a:r>
            <a:endParaRPr lang="en-GB" sz="4000">
              <a:solidFill>
                <a:schemeClr val="accent2"/>
              </a:solidFill>
            </a:endParaRPr>
          </a:p>
        </p:txBody>
      </p:sp>
    </p:spTree>
    <p:extLst>
      <p:ext uri="{BB962C8B-B14F-4D97-AF65-F5344CB8AC3E}">
        <p14:creationId xmlns:p14="http://schemas.microsoft.com/office/powerpoint/2010/main" val="2701830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061852-8D42-FA4D-A37F-B9C48B53F0DC}"/>
              </a:ext>
            </a:extLst>
          </p:cNvPr>
          <p:cNvSpPr>
            <a:spLocks noGrp="1"/>
          </p:cNvSpPr>
          <p:nvPr>
            <p:ph type="title"/>
          </p:nvPr>
        </p:nvSpPr>
        <p:spPr/>
        <p:txBody>
          <a:bodyPr rtlCol="0"/>
          <a:lstStyle/>
          <a:p>
            <a:pPr rtl="0"/>
            <a:r>
              <a:rPr lang="fr"/>
              <a:t>Connaître le contexte juridique et politique </a:t>
            </a:r>
          </a:p>
        </p:txBody>
      </p:sp>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12</a:t>
            </a:fld>
            <a:endParaRPr lang="en-GB"/>
          </a:p>
        </p:txBody>
      </p:sp>
      <p:sp>
        <p:nvSpPr>
          <p:cNvPr id="4" name="TextBox 3"/>
          <p:cNvSpPr txBox="1"/>
          <p:nvPr/>
        </p:nvSpPr>
        <p:spPr>
          <a:xfrm>
            <a:off x="819481" y="1896429"/>
            <a:ext cx="7200901" cy="3877985"/>
          </a:xfrm>
          <a:prstGeom prst="rect">
            <a:avLst/>
          </a:prstGeom>
          <a:noFill/>
        </p:spPr>
        <p:txBody>
          <a:bodyPr wrap="square" rtlCol="0">
            <a:spAutoFit/>
          </a:bodyPr>
          <a:lstStyle/>
          <a:p>
            <a:pPr marL="431800" indent="-342900" algn="ctr" rtl="0"/>
            <a:r>
              <a:rPr lang="fr"/>
              <a:t>— Suite — </a:t>
            </a:r>
          </a:p>
          <a:p>
            <a:pPr marL="431800" indent="-342900" algn="ctr" rtl="0"/>
            <a:endParaRPr lang="en-GB" sz="1200"/>
          </a:p>
          <a:p>
            <a:pPr rtl="0"/>
            <a:r>
              <a:rPr lang="fr" sz="2400"/>
              <a:t>Quelles sont les </a:t>
            </a:r>
            <a:r>
              <a:rPr lang="fr" sz="2400" b="1"/>
              <a:t>obligations légales ou politiques </a:t>
            </a:r>
            <a:r>
              <a:rPr lang="fr" sz="2400"/>
              <a:t>concernant : </a:t>
            </a:r>
          </a:p>
          <a:p>
            <a:pPr marL="180000" lvl="1" indent="-522000" rtl="0">
              <a:spcBef>
                <a:spcPts val="600"/>
              </a:spcBef>
              <a:buFont typeface="Calibri" pitchFamily="34" charset="0"/>
              <a:buChar char="—"/>
              <a:tabLst>
                <a:tab pos="522000" algn="l"/>
              </a:tabLst>
            </a:pPr>
            <a:r>
              <a:rPr lang="fr-FR" sz="2400"/>
              <a:t>l</a:t>
            </a:r>
            <a:r>
              <a:rPr lang="fr" sz="2400"/>
              <a:t>es </a:t>
            </a:r>
            <a:r>
              <a:rPr lang="fr" sz="2400" b="1"/>
              <a:t>soins de santé</a:t>
            </a:r>
            <a:r>
              <a:rPr lang="fr" sz="2400"/>
              <a:t> aux survivantes</a:t>
            </a:r>
          </a:p>
          <a:p>
            <a:pPr marL="180000" lvl="1" indent="-522000" rtl="0">
              <a:spcBef>
                <a:spcPts val="600"/>
              </a:spcBef>
              <a:buFont typeface="Calibri" pitchFamily="34" charset="0"/>
              <a:buChar char="—"/>
              <a:tabLst>
                <a:tab pos="522000" algn="l"/>
              </a:tabLst>
            </a:pPr>
            <a:r>
              <a:rPr lang="fr" sz="2400"/>
              <a:t>le signalement </a:t>
            </a:r>
            <a:r>
              <a:rPr lang="fr" sz="2400" b="1"/>
              <a:t>obligatoire</a:t>
            </a:r>
            <a:r>
              <a:rPr lang="fr" sz="2400"/>
              <a:t> à la police</a:t>
            </a:r>
          </a:p>
          <a:p>
            <a:pPr marL="180000" lvl="1" indent="-522000" rtl="0">
              <a:spcBef>
                <a:spcPts val="600"/>
              </a:spcBef>
              <a:buFont typeface="Calibri" pitchFamily="34" charset="0"/>
              <a:buChar char="—"/>
              <a:tabLst>
                <a:tab pos="522000" algn="l"/>
              </a:tabLst>
            </a:pPr>
            <a:r>
              <a:rPr lang="en-GB" sz="2400"/>
              <a:t>L</a:t>
            </a:r>
            <a:r>
              <a:rPr lang="fr" sz="2400"/>
              <a:t>es personnes autorisées à effectuer des examens 	médicolégaux et à témoigner au tribunal</a:t>
            </a:r>
          </a:p>
          <a:p>
            <a:pPr marL="180000" lvl="1" indent="-522000" rtl="0">
              <a:spcBef>
                <a:spcPts val="600"/>
              </a:spcBef>
              <a:buFont typeface="Calibri" pitchFamily="34" charset="0"/>
              <a:buChar char="—"/>
              <a:tabLst>
                <a:tab pos="522000" algn="l"/>
              </a:tabLst>
            </a:pPr>
            <a:r>
              <a:rPr lang="fr" sz="2400"/>
              <a:t>la confidentialité des informations et le partage des 	données ?</a:t>
            </a:r>
          </a:p>
        </p:txBody>
      </p:sp>
    </p:spTree>
    <p:extLst>
      <p:ext uri="{BB962C8B-B14F-4D97-AF65-F5344CB8AC3E}">
        <p14:creationId xmlns:p14="http://schemas.microsoft.com/office/powerpoint/2010/main" val="3376971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ABEBA8-FF7A-F440-9885-44B8C0A890F4}"/>
              </a:ext>
            </a:extLst>
          </p:cNvPr>
          <p:cNvSpPr>
            <a:spLocks noGrp="1"/>
          </p:cNvSpPr>
          <p:nvPr>
            <p:ph type="title"/>
          </p:nvPr>
        </p:nvSpPr>
        <p:spPr>
          <a:xfrm>
            <a:off x="0" y="256130"/>
            <a:ext cx="9144000" cy="1110768"/>
          </a:xfrm>
        </p:spPr>
        <p:txBody>
          <a:bodyPr rtlCol="0">
            <a:normAutofit fontScale="90000"/>
          </a:bodyPr>
          <a:lstStyle/>
          <a:p>
            <a:pPr rtl="0"/>
            <a:r>
              <a:rPr lang="fr"/>
              <a:t>Exercice 7.1. Le réseau de référencement</a:t>
            </a:r>
          </a:p>
        </p:txBody>
      </p:sp>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13</a:t>
            </a:fld>
            <a:endParaRPr lang="en-GB"/>
          </a:p>
        </p:txBody>
      </p:sp>
      <p:sp>
        <p:nvSpPr>
          <p:cNvPr id="4" name="TextBox 3"/>
          <p:cNvSpPr txBox="1"/>
          <p:nvPr/>
        </p:nvSpPr>
        <p:spPr>
          <a:xfrm>
            <a:off x="148589" y="1293217"/>
            <a:ext cx="8846820" cy="1569660"/>
          </a:xfrm>
          <a:prstGeom prst="rect">
            <a:avLst/>
          </a:prstGeom>
          <a:noFill/>
        </p:spPr>
        <p:txBody>
          <a:bodyPr wrap="square" rtlCol="0">
            <a:spAutoFit/>
          </a:bodyPr>
          <a:lstStyle/>
          <a:p>
            <a:pPr marL="546100" indent="-457200" rtl="0">
              <a:buFont typeface="Arial" panose="020B0604020202020204" pitchFamily="34" charset="0"/>
              <a:buChar char="•"/>
            </a:pPr>
            <a:r>
              <a:rPr lang="fr" sz="2400" b="1"/>
              <a:t>Objectifs pédagogiques de cet exercice </a:t>
            </a:r>
            <a:r>
              <a:rPr lang="fr" sz="2400"/>
              <a:t>Comprendre dans quelle mesure l’absence de coordination et l’excès de spécialisation peuvent rendre les référencements contraignants pour la survivante.</a:t>
            </a:r>
          </a:p>
        </p:txBody>
      </p:sp>
      <p:pic>
        <p:nvPicPr>
          <p:cNvPr id="6" name="Picture 2">
            <a:extLst>
              <a:ext uri="{FF2B5EF4-FFF2-40B4-BE49-F238E27FC236}">
                <a16:creationId xmlns:a16="http://schemas.microsoft.com/office/drawing/2014/main" id="{5D409BEB-4DA8-4982-A3A6-90FB87D3592E}"/>
              </a:ext>
            </a:extLst>
          </p:cNvPr>
          <p:cNvPicPr>
            <a:picLocks noChangeAspect="1" noChangeArrowheads="1"/>
          </p:cNvPicPr>
          <p:nvPr/>
        </p:nvPicPr>
        <p:blipFill>
          <a:blip r:embed="rId3" cstate="print">
            <a:clrChange>
              <a:clrFrom>
                <a:srgbClr val="FAFFFF"/>
              </a:clrFrom>
              <a:clrTo>
                <a:srgbClr val="FAFFFF">
                  <a:alpha val="0"/>
                </a:srgbClr>
              </a:clrTo>
            </a:clrChang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3144547" y="3169126"/>
            <a:ext cx="2854905" cy="2596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072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14</a:t>
            </a:fld>
            <a:endParaRPr lang="en-GB"/>
          </a:p>
        </p:txBody>
      </p:sp>
      <p:sp>
        <p:nvSpPr>
          <p:cNvPr id="4" name="TextBox 3"/>
          <p:cNvSpPr txBox="1"/>
          <p:nvPr/>
        </p:nvSpPr>
        <p:spPr>
          <a:xfrm>
            <a:off x="285750" y="1250282"/>
            <a:ext cx="8858250" cy="2831544"/>
          </a:xfrm>
          <a:prstGeom prst="rect">
            <a:avLst/>
          </a:prstGeom>
          <a:noFill/>
        </p:spPr>
        <p:txBody>
          <a:bodyPr wrap="square" rtlCol="0">
            <a:spAutoFit/>
          </a:bodyPr>
          <a:lstStyle/>
          <a:p>
            <a:pPr marL="360000" indent="-360000" rtl="0">
              <a:buFont typeface="Arial" panose="020B0604020202020204" pitchFamily="34" charset="0"/>
              <a:buChar char="•"/>
              <a:tabLst>
                <a:tab pos="432000" algn="l"/>
              </a:tabLst>
            </a:pPr>
            <a:r>
              <a:rPr lang="fr" sz="2200" dirty="0"/>
              <a:t>Dans ce jeu de rôle, nous suivrons le parcours de « Rose » pour trouver de l’aide, après des violences exercées par son partenaire intime.</a:t>
            </a:r>
          </a:p>
          <a:p>
            <a:pPr marL="360000" indent="-360000" rtl="0">
              <a:buFont typeface="Arial" panose="020B0604020202020204" pitchFamily="34" charset="0"/>
              <a:buChar char="•"/>
              <a:tabLst>
                <a:tab pos="432000" algn="l"/>
              </a:tabLst>
            </a:pPr>
            <a:r>
              <a:rPr lang="fr" sz="2200" dirty="0"/>
              <a:t>Nous avons besoin de 10 volontaires. Qui veut jouer le rôle de « Rose » ? Les autres joueront les personnes qu’elle consulte et qui l’orientent vers d’autres personnes.</a:t>
            </a:r>
          </a:p>
          <a:p>
            <a:pPr marL="360000" indent="-360000" rtl="0">
              <a:buFont typeface="Arial" panose="020B0604020202020204" pitchFamily="34" charset="0"/>
              <a:buChar char="•"/>
              <a:tabLst>
                <a:tab pos="432000" algn="l"/>
              </a:tabLst>
            </a:pPr>
            <a:r>
              <a:rPr lang="fr" sz="2200" dirty="0"/>
              <a:t>Rose demandera à chaque personne qu’elle consulte de tenir l’extrémité du fil qu’elle porte.</a:t>
            </a:r>
          </a:p>
          <a:p>
            <a:pPr marL="546100" indent="-457200" rtl="0">
              <a:buFont typeface="Arial" panose="020B0604020202020204" pitchFamily="34" charset="0"/>
              <a:buChar char="•"/>
            </a:pPr>
            <a:endParaRPr lang="en-GB" sz="2400" dirty="0"/>
          </a:p>
        </p:txBody>
      </p:sp>
      <p:pic>
        <p:nvPicPr>
          <p:cNvPr id="2049" name="Picture 1" descr="page1image8468288">
            <a:extLst>
              <a:ext uri="{FF2B5EF4-FFF2-40B4-BE49-F238E27FC236}">
                <a16:creationId xmlns:a16="http://schemas.microsoft.com/office/drawing/2014/main" id="{2C3F5F9D-453C-AC4F-967C-CDCD517C0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541" y="3787529"/>
            <a:ext cx="4642918" cy="210895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7">
            <a:extLst>
              <a:ext uri="{FF2B5EF4-FFF2-40B4-BE49-F238E27FC236}">
                <a16:creationId xmlns:a16="http://schemas.microsoft.com/office/drawing/2014/main" id="{D3103A8A-227A-1173-7C89-51006A202166}"/>
              </a:ext>
            </a:extLst>
          </p:cNvPr>
          <p:cNvSpPr>
            <a:spLocks noGrp="1"/>
          </p:cNvSpPr>
          <p:nvPr>
            <p:ph type="title"/>
          </p:nvPr>
        </p:nvSpPr>
        <p:spPr>
          <a:xfrm>
            <a:off x="0" y="256130"/>
            <a:ext cx="9144000" cy="1110768"/>
          </a:xfrm>
        </p:spPr>
        <p:txBody>
          <a:bodyPr rtlCol="0">
            <a:normAutofit fontScale="90000"/>
          </a:bodyPr>
          <a:lstStyle/>
          <a:p>
            <a:pPr rtl="0"/>
            <a:r>
              <a:rPr lang="fr"/>
              <a:t>Exercice 7.1. Le réseau de référencement</a:t>
            </a:r>
          </a:p>
        </p:txBody>
      </p:sp>
    </p:spTree>
    <p:extLst>
      <p:ext uri="{BB962C8B-B14F-4D97-AF65-F5344CB8AC3E}">
        <p14:creationId xmlns:p14="http://schemas.microsoft.com/office/powerpoint/2010/main" val="120552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D5B88C-FDBF-844A-8311-6A3AD6AE78D0}"/>
              </a:ext>
            </a:extLst>
          </p:cNvPr>
          <p:cNvSpPr>
            <a:spLocks noGrp="1"/>
          </p:cNvSpPr>
          <p:nvPr>
            <p:ph type="title"/>
          </p:nvPr>
        </p:nvSpPr>
        <p:spPr>
          <a:xfrm>
            <a:off x="628650" y="136524"/>
            <a:ext cx="7886700" cy="1325563"/>
          </a:xfrm>
        </p:spPr>
        <p:txBody>
          <a:bodyPr rtlCol="0">
            <a:normAutofit/>
          </a:bodyPr>
          <a:lstStyle/>
          <a:p>
            <a:pPr rtl="0"/>
            <a:r>
              <a:rPr lang="fr"/>
              <a:t>Exercice 7.2. Imaginez le circuit de référencement idéal </a:t>
            </a:r>
          </a:p>
        </p:txBody>
      </p:sp>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15</a:t>
            </a:fld>
            <a:endParaRPr lang="en-GB"/>
          </a:p>
        </p:txBody>
      </p:sp>
      <p:sp>
        <p:nvSpPr>
          <p:cNvPr id="4" name="TextBox 3"/>
          <p:cNvSpPr txBox="1"/>
          <p:nvPr/>
        </p:nvSpPr>
        <p:spPr>
          <a:xfrm>
            <a:off x="628649" y="1952864"/>
            <a:ext cx="7886699" cy="2923877"/>
          </a:xfrm>
          <a:prstGeom prst="rect">
            <a:avLst/>
          </a:prstGeom>
          <a:noFill/>
        </p:spPr>
        <p:txBody>
          <a:bodyPr wrap="square" rtlCol="0">
            <a:spAutoFit/>
          </a:bodyPr>
          <a:lstStyle/>
          <a:p>
            <a:pPr marL="88900" rtl="0">
              <a:spcBef>
                <a:spcPts val="600"/>
              </a:spcBef>
            </a:pPr>
            <a:r>
              <a:rPr lang="fr" sz="2400" b="1" dirty="0"/>
              <a:t>Objectifs d’apprentissage de l’exercice : </a:t>
            </a:r>
            <a:r>
              <a:rPr lang="fr" sz="2400" dirty="0"/>
              <a:t>Réfléchissez à la façon de représenter un parcours de référencement local.</a:t>
            </a:r>
          </a:p>
          <a:p>
            <a:pPr marL="603250" indent="-514350" rtl="0">
              <a:spcBef>
                <a:spcPts val="600"/>
              </a:spcBef>
              <a:buFont typeface="+mj-lt"/>
              <a:buAutoNum type="arabicPeriod"/>
            </a:pPr>
            <a:r>
              <a:rPr lang="fr" sz="2400" dirty="0"/>
              <a:t>Faites un remue-méninges pour trouver ensemble les services/soutiens dont une femme pourrait avoir besoin et les soutiens officiels et informels disponibles.</a:t>
            </a:r>
          </a:p>
          <a:p>
            <a:pPr marL="603250" indent="-514350" rtl="0">
              <a:spcBef>
                <a:spcPts val="600"/>
              </a:spcBef>
              <a:buFont typeface="+mj-lt"/>
              <a:buAutoNum type="arabicPeriod"/>
            </a:pPr>
            <a:r>
              <a:rPr lang="fr" sz="2400" dirty="0"/>
              <a:t>Précisez des circuits de référencement possibles.</a:t>
            </a:r>
          </a:p>
          <a:p>
            <a:pPr marL="546100" indent="-457200" rtl="0">
              <a:buFont typeface="Arial" panose="020B0604020202020204" pitchFamily="34" charset="0"/>
              <a:buChar char="•"/>
            </a:pPr>
            <a:endParaRPr lang="en-GB" sz="3000" dirty="0"/>
          </a:p>
        </p:txBody>
      </p:sp>
    </p:spTree>
    <p:extLst>
      <p:ext uri="{BB962C8B-B14F-4D97-AF65-F5344CB8AC3E}">
        <p14:creationId xmlns:p14="http://schemas.microsoft.com/office/powerpoint/2010/main" val="3039341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16</a:t>
            </a:fld>
            <a:endParaRPr lang="en-GB"/>
          </a:p>
        </p:txBody>
      </p:sp>
      <p:pic>
        <p:nvPicPr>
          <p:cNvPr id="13" name="Picture 12">
            <a:extLst>
              <a:ext uri="{FF2B5EF4-FFF2-40B4-BE49-F238E27FC236}">
                <a16:creationId xmlns:a16="http://schemas.microsoft.com/office/drawing/2014/main" id="{A1D924CD-C7B0-30DB-F754-132E3EDBD945}"/>
              </a:ext>
            </a:extLst>
          </p:cNvPr>
          <p:cNvPicPr>
            <a:picLocks noChangeAspect="1"/>
          </p:cNvPicPr>
          <p:nvPr/>
        </p:nvPicPr>
        <p:blipFill>
          <a:blip r:embed="rId3"/>
          <a:stretch>
            <a:fillRect/>
          </a:stretch>
        </p:blipFill>
        <p:spPr>
          <a:xfrm>
            <a:off x="2560320" y="80010"/>
            <a:ext cx="4023360" cy="5912465"/>
          </a:xfrm>
          <a:prstGeom prst="rect">
            <a:avLst/>
          </a:prstGeom>
        </p:spPr>
      </p:pic>
      <p:sp>
        <p:nvSpPr>
          <p:cNvPr id="4" name="Oval 3">
            <a:extLst>
              <a:ext uri="{FF2B5EF4-FFF2-40B4-BE49-F238E27FC236}">
                <a16:creationId xmlns:a16="http://schemas.microsoft.com/office/drawing/2014/main" id="{222E4A8F-A934-4857-91BD-7159818067ED}"/>
              </a:ext>
            </a:extLst>
          </p:cNvPr>
          <p:cNvSpPr/>
          <p:nvPr/>
        </p:nvSpPr>
        <p:spPr>
          <a:xfrm rot="1675352">
            <a:off x="6482813" y="160594"/>
            <a:ext cx="2602606" cy="2046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b="1">
                <a:solidFill>
                  <a:schemeClr val="tx1"/>
                </a:solidFill>
              </a:rPr>
              <a:t>Outil de travail</a:t>
            </a:r>
          </a:p>
          <a:p>
            <a:pPr algn="ctr" rtl="0"/>
            <a:r>
              <a:rPr lang="fr" i="1">
                <a:solidFill>
                  <a:schemeClr val="tx1"/>
                </a:solidFill>
              </a:rPr>
              <a:t>Manuel destiné aux gestionnaires de santé</a:t>
            </a:r>
          </a:p>
          <a:p>
            <a:pPr algn="ctr" rtl="0"/>
            <a:r>
              <a:rPr lang="fr">
                <a:solidFill>
                  <a:schemeClr val="tx1"/>
                </a:solidFill>
              </a:rPr>
              <a:t>p. 106-108</a:t>
            </a:r>
            <a:endParaRPr lang="en-GB" i="1">
              <a:solidFill>
                <a:schemeClr val="tx1"/>
              </a:solidFill>
            </a:endParaRPr>
          </a:p>
        </p:txBody>
      </p:sp>
    </p:spTree>
    <p:extLst>
      <p:ext uri="{BB962C8B-B14F-4D97-AF65-F5344CB8AC3E}">
        <p14:creationId xmlns:p14="http://schemas.microsoft.com/office/powerpoint/2010/main" val="13438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ECB3902-E86E-EE0B-FB55-CD898C15E085}"/>
              </a:ext>
            </a:extLst>
          </p:cNvPr>
          <p:cNvPicPr>
            <a:picLocks noChangeAspect="1"/>
          </p:cNvPicPr>
          <p:nvPr/>
        </p:nvPicPr>
        <p:blipFill>
          <a:blip r:embed="rId3"/>
          <a:stretch>
            <a:fillRect/>
          </a:stretch>
        </p:blipFill>
        <p:spPr>
          <a:xfrm>
            <a:off x="2119340" y="176549"/>
            <a:ext cx="4629503" cy="1165824"/>
          </a:xfrm>
          <a:prstGeom prst="rect">
            <a:avLst/>
          </a:prstGeom>
        </p:spPr>
      </p:pic>
      <p:sp>
        <p:nvSpPr>
          <p:cNvPr id="5" name="Slide Number Placeholder 4"/>
          <p:cNvSpPr>
            <a:spLocks noGrp="1"/>
          </p:cNvSpPr>
          <p:nvPr>
            <p:ph type="sldNum" sz="quarter" idx="12"/>
          </p:nvPr>
        </p:nvSpPr>
        <p:spPr/>
        <p:txBody>
          <a:bodyPr rtlCol="0"/>
          <a:lstStyle/>
          <a:p>
            <a:pPr rtl="0"/>
            <a:fld id="{B60101AC-EC2C-4B1D-AE38-4C39B310D867}" type="slidenum">
              <a:rPr lang="en-GB" smtClean="0"/>
              <a:pPr rtl="0"/>
              <a:t>17</a:t>
            </a:fld>
            <a:endParaRPr lang="en-GB"/>
          </a:p>
        </p:txBody>
      </p:sp>
      <p:sp>
        <p:nvSpPr>
          <p:cNvPr id="2" name="TextBox 1">
            <a:extLst>
              <a:ext uri="{FF2B5EF4-FFF2-40B4-BE49-F238E27FC236}">
                <a16:creationId xmlns:a16="http://schemas.microsoft.com/office/drawing/2014/main" id="{CAA91350-CC1D-55E9-8B80-E9F8899338A8}"/>
              </a:ext>
            </a:extLst>
          </p:cNvPr>
          <p:cNvSpPr txBox="1"/>
          <p:nvPr/>
        </p:nvSpPr>
        <p:spPr>
          <a:xfrm>
            <a:off x="10627112" y="334537"/>
            <a:ext cx="184731" cy="369332"/>
          </a:xfrm>
          <a:prstGeom prst="rect">
            <a:avLst/>
          </a:prstGeom>
          <a:noFill/>
        </p:spPr>
        <p:txBody>
          <a:bodyPr wrap="none" rtlCol="0">
            <a:spAutoFit/>
          </a:bodyPr>
          <a:lstStyle/>
          <a:p>
            <a:endParaRPr lang="en-US"/>
          </a:p>
        </p:txBody>
      </p:sp>
      <p:pic>
        <p:nvPicPr>
          <p:cNvPr id="17" name="Picture 16">
            <a:extLst>
              <a:ext uri="{FF2B5EF4-FFF2-40B4-BE49-F238E27FC236}">
                <a16:creationId xmlns:a16="http://schemas.microsoft.com/office/drawing/2014/main" id="{6D500AE8-5832-61E4-3ED7-F6453B22398E}"/>
              </a:ext>
            </a:extLst>
          </p:cNvPr>
          <p:cNvPicPr>
            <a:picLocks noChangeAspect="1"/>
          </p:cNvPicPr>
          <p:nvPr/>
        </p:nvPicPr>
        <p:blipFill>
          <a:blip r:embed="rId4"/>
          <a:stretch>
            <a:fillRect/>
          </a:stretch>
        </p:blipFill>
        <p:spPr>
          <a:xfrm>
            <a:off x="2681491" y="1342373"/>
            <a:ext cx="3505200" cy="4635500"/>
          </a:xfrm>
          <a:prstGeom prst="rect">
            <a:avLst/>
          </a:prstGeom>
        </p:spPr>
      </p:pic>
      <p:sp>
        <p:nvSpPr>
          <p:cNvPr id="19" name="Oval 18">
            <a:extLst>
              <a:ext uri="{FF2B5EF4-FFF2-40B4-BE49-F238E27FC236}">
                <a16:creationId xmlns:a16="http://schemas.microsoft.com/office/drawing/2014/main" id="{178504C2-0851-9408-5AC4-E1E28D61323B}"/>
              </a:ext>
            </a:extLst>
          </p:cNvPr>
          <p:cNvSpPr/>
          <p:nvPr/>
        </p:nvSpPr>
        <p:spPr>
          <a:xfrm rot="1675352">
            <a:off x="6482813" y="160594"/>
            <a:ext cx="2602606" cy="2046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b="1">
                <a:solidFill>
                  <a:schemeClr val="tx1"/>
                </a:solidFill>
              </a:rPr>
              <a:t>Outil de travail</a:t>
            </a:r>
          </a:p>
          <a:p>
            <a:pPr algn="ctr" rtl="0"/>
            <a:r>
              <a:rPr lang="fr" i="1">
                <a:solidFill>
                  <a:schemeClr val="tx1"/>
                </a:solidFill>
              </a:rPr>
              <a:t>Manuel destiné aux gestionnaires de santé</a:t>
            </a:r>
          </a:p>
          <a:p>
            <a:pPr algn="ctr" rtl="0"/>
            <a:r>
              <a:rPr lang="fr">
                <a:solidFill>
                  <a:schemeClr val="tx1"/>
                </a:solidFill>
              </a:rPr>
              <a:t>p. 106-108</a:t>
            </a:r>
            <a:endParaRPr lang="en-GB" i="1">
              <a:solidFill>
                <a:schemeClr val="tx1"/>
              </a:solidFill>
            </a:endParaRPr>
          </a:p>
        </p:txBody>
      </p:sp>
    </p:spTree>
    <p:extLst>
      <p:ext uri="{BB962C8B-B14F-4D97-AF65-F5344CB8AC3E}">
        <p14:creationId xmlns:p14="http://schemas.microsoft.com/office/powerpoint/2010/main" val="2231244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70745-F397-1424-B097-432194D721F3}"/>
              </a:ext>
            </a:extLst>
          </p:cNvPr>
          <p:cNvPicPr>
            <a:picLocks noChangeAspect="1"/>
          </p:cNvPicPr>
          <p:nvPr/>
        </p:nvPicPr>
        <p:blipFill>
          <a:blip r:embed="rId3"/>
          <a:stretch>
            <a:fillRect/>
          </a:stretch>
        </p:blipFill>
        <p:spPr>
          <a:xfrm>
            <a:off x="2873429" y="80010"/>
            <a:ext cx="3898900" cy="5973672"/>
          </a:xfrm>
          <a:prstGeom prst="rect">
            <a:avLst/>
          </a:prstGeom>
        </p:spPr>
      </p:pic>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18</a:t>
            </a:fld>
            <a:endParaRPr lang="en-GB"/>
          </a:p>
        </p:txBody>
      </p:sp>
      <p:sp>
        <p:nvSpPr>
          <p:cNvPr id="9" name="Oval 8">
            <a:extLst>
              <a:ext uri="{FF2B5EF4-FFF2-40B4-BE49-F238E27FC236}">
                <a16:creationId xmlns:a16="http://schemas.microsoft.com/office/drawing/2014/main" id="{EB80D231-116C-D99C-C86B-30F6A5A79ACF}"/>
              </a:ext>
            </a:extLst>
          </p:cNvPr>
          <p:cNvSpPr/>
          <p:nvPr/>
        </p:nvSpPr>
        <p:spPr>
          <a:xfrm rot="1675352">
            <a:off x="6482813" y="160594"/>
            <a:ext cx="2602606" cy="20466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b="1">
                <a:solidFill>
                  <a:schemeClr val="tx1"/>
                </a:solidFill>
              </a:rPr>
              <a:t>Outil de travail</a:t>
            </a:r>
          </a:p>
          <a:p>
            <a:pPr algn="ctr" rtl="0"/>
            <a:r>
              <a:rPr lang="fr" i="1">
                <a:solidFill>
                  <a:schemeClr val="tx1"/>
                </a:solidFill>
              </a:rPr>
              <a:t>Manuel destiné aux gestionnaires de santé</a:t>
            </a:r>
          </a:p>
          <a:p>
            <a:pPr algn="ctr" rtl="0"/>
            <a:r>
              <a:rPr lang="fr">
                <a:solidFill>
                  <a:schemeClr val="tx1"/>
                </a:solidFill>
              </a:rPr>
              <a:t>p. 106-108</a:t>
            </a:r>
            <a:endParaRPr lang="en-GB" i="1">
              <a:solidFill>
                <a:schemeClr val="tx1"/>
              </a:solidFill>
            </a:endParaRPr>
          </a:p>
        </p:txBody>
      </p:sp>
    </p:spTree>
    <p:extLst>
      <p:ext uri="{BB962C8B-B14F-4D97-AF65-F5344CB8AC3E}">
        <p14:creationId xmlns:p14="http://schemas.microsoft.com/office/powerpoint/2010/main" val="1904743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136524"/>
            <a:ext cx="7886700" cy="1325563"/>
          </a:xfrm>
        </p:spPr>
        <p:txBody>
          <a:bodyPr rtlCol="0">
            <a:noAutofit/>
          </a:bodyPr>
          <a:lstStyle/>
          <a:p>
            <a:pPr rtl="0"/>
            <a:r>
              <a:rPr lang="fr" b="1">
                <a:solidFill>
                  <a:schemeClr val="accent2"/>
                </a:solidFill>
              </a:rPr>
              <a:t>Messages clés</a:t>
            </a:r>
            <a:endParaRPr lang="en-GB" b="1">
              <a:solidFill>
                <a:schemeClr val="accent2"/>
              </a:solidFill>
            </a:endParaRPr>
          </a:p>
        </p:txBody>
      </p:sp>
      <p:sp>
        <p:nvSpPr>
          <p:cNvPr id="3" name="Subtitle 2"/>
          <p:cNvSpPr>
            <a:spLocks noGrp="1"/>
          </p:cNvSpPr>
          <p:nvPr>
            <p:ph idx="1"/>
          </p:nvPr>
        </p:nvSpPr>
        <p:spPr>
          <a:xfrm>
            <a:off x="234315" y="1604802"/>
            <a:ext cx="8675370" cy="4072255"/>
          </a:xfrm>
        </p:spPr>
        <p:txBody>
          <a:bodyPr lIns="90000" rtlCol="0">
            <a:noAutofit/>
          </a:bodyPr>
          <a:lstStyle/>
          <a:p>
            <a:pPr marL="342900" indent="-342900" algn="l" rtl="0">
              <a:spcBef>
                <a:spcPts val="0"/>
              </a:spcBef>
              <a:buFont typeface="Arial" pitchFamily="34" charset="0"/>
              <a:buChar char="•"/>
            </a:pPr>
            <a:r>
              <a:rPr lang="fr" sz="2400">
                <a:solidFill>
                  <a:schemeClr val="tx1"/>
                </a:solidFill>
                <a:latin typeface="Calibri" panose="020F0502020204030204" pitchFamily="34" charset="0"/>
                <a:ea typeface="SimSun" panose="02010600030101010101" pitchFamily="2" charset="-122"/>
                <a:cs typeface="Calibri" panose="020F0502020204030204" pitchFamily="34" charset="0"/>
              </a:rPr>
              <a:t>Les </a:t>
            </a:r>
            <a:r>
              <a:rPr lang="fr" sz="2400" b="1">
                <a:latin typeface="Calibri" panose="020F0502020204030204" pitchFamily="34" charset="0"/>
                <a:ea typeface="SimSun" panose="02010600030101010101" pitchFamily="2" charset="-122"/>
                <a:cs typeface="Calibri" panose="020F0502020204030204" pitchFamily="34" charset="0"/>
              </a:rPr>
              <a:t>circuits</a:t>
            </a:r>
            <a:r>
              <a:rPr lang="fr" sz="2400" b="1">
                <a:solidFill>
                  <a:schemeClr val="tx1"/>
                </a:solidFill>
                <a:latin typeface="Calibri" panose="020F0502020204030204" pitchFamily="34" charset="0"/>
                <a:ea typeface="SimSun" panose="02010600030101010101" pitchFamily="2" charset="-122"/>
                <a:cs typeface="Calibri" panose="020F0502020204030204" pitchFamily="34" charset="0"/>
              </a:rPr>
              <a:t> </a:t>
            </a:r>
            <a:r>
              <a:rPr lang="fr" sz="2400" b="1" dirty="0">
                <a:solidFill>
                  <a:schemeClr val="tx1"/>
                </a:solidFill>
                <a:latin typeface="Calibri" panose="020F0502020204030204" pitchFamily="34" charset="0"/>
                <a:ea typeface="SimSun" panose="02010600030101010101" pitchFamily="2" charset="-122"/>
                <a:cs typeface="Calibri" panose="020F0502020204030204" pitchFamily="34" charset="0"/>
              </a:rPr>
              <a:t>de référencement</a:t>
            </a: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 actifs et à jour, ainsi que </a:t>
            </a:r>
            <a:r>
              <a:rPr lang="fr" sz="2400" b="1" dirty="0">
                <a:solidFill>
                  <a:schemeClr val="tx1"/>
                </a:solidFill>
                <a:latin typeface="Calibri" panose="020F0502020204030204" pitchFamily="34" charset="0"/>
                <a:ea typeface="SimSun" panose="02010600030101010101" pitchFamily="2" charset="-122"/>
                <a:cs typeface="Calibri" panose="020F0502020204030204" pitchFamily="34" charset="0"/>
              </a:rPr>
              <a:t>l’orientation bienveillante</a:t>
            </a: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 aident les femmes à accéder aux soins.</a:t>
            </a:r>
          </a:p>
          <a:p>
            <a:pPr marL="342900" indent="-342900" algn="l" rtl="0">
              <a:lnSpc>
                <a:spcPct val="100000"/>
              </a:lnSpc>
              <a:spcBef>
                <a:spcPts val="0"/>
              </a:spcBef>
              <a:buFont typeface="Arial" pitchFamily="34" charset="0"/>
              <a:buChar char="•"/>
            </a:pPr>
            <a:r>
              <a:rPr lang="fr" sz="2400" spc="-100" dirty="0">
                <a:solidFill>
                  <a:schemeClr val="tx1"/>
                </a:solidFill>
                <a:latin typeface="Calibri" panose="020F0502020204030204" pitchFamily="34" charset="0"/>
                <a:ea typeface="SimSun" panose="02010600030101010101" pitchFamily="2" charset="-122"/>
                <a:cs typeface="Calibri" panose="020F0502020204030204" pitchFamily="34" charset="0"/>
              </a:rPr>
              <a:t>Il </a:t>
            </a:r>
            <a:r>
              <a:rPr lang="fr" sz="2400" spc="-100" dirty="0">
                <a:latin typeface="Calibri" panose="020F0502020204030204" pitchFamily="34" charset="0"/>
                <a:ea typeface="SimSun" panose="02010600030101010101" pitchFamily="2" charset="-122"/>
                <a:cs typeface="Calibri" panose="020F0502020204030204" pitchFamily="34" charset="0"/>
              </a:rPr>
              <a:t>est conseillé de</a:t>
            </a:r>
            <a:r>
              <a:rPr lang="fr" sz="2400" spc="-100" dirty="0">
                <a:solidFill>
                  <a:schemeClr val="tx1"/>
                </a:solidFill>
                <a:latin typeface="Calibri" panose="020F0502020204030204" pitchFamily="34" charset="0"/>
                <a:ea typeface="SimSun" panose="02010600030101010101" pitchFamily="2" charset="-122"/>
                <a:cs typeface="Calibri" panose="020F0502020204030204" pitchFamily="34" charset="0"/>
              </a:rPr>
              <a:t> conclure des accords de référencement avec </a:t>
            </a:r>
            <a:r>
              <a:rPr lang="fr" sz="2400" b="1" spc="-100" dirty="0">
                <a:solidFill>
                  <a:schemeClr val="tx1"/>
                </a:solidFill>
                <a:latin typeface="Calibri" panose="020F0502020204030204" pitchFamily="34" charset="0"/>
                <a:ea typeface="SimSun" panose="02010600030101010101" pitchFamily="2" charset="-122"/>
                <a:cs typeface="Calibri" panose="020F0502020204030204" pitchFamily="34" charset="0"/>
              </a:rPr>
              <a:t>des ressources connues</a:t>
            </a:r>
            <a:r>
              <a:rPr lang="fr" sz="2400" spc="-100" dirty="0">
                <a:solidFill>
                  <a:schemeClr val="tx1"/>
                </a:solidFill>
                <a:latin typeface="Calibri" panose="020F0502020204030204" pitchFamily="34" charset="0"/>
                <a:ea typeface="SimSun" panose="02010600030101010101" pitchFamily="2" charset="-122"/>
                <a:cs typeface="Calibri" panose="020F0502020204030204" pitchFamily="34" charset="0"/>
              </a:rPr>
              <a:t>.</a:t>
            </a:r>
            <a:endParaRPr lang="en-US" sz="2400" spc="-100" dirty="0">
              <a:solidFill>
                <a:schemeClr val="tx1"/>
              </a:solidFill>
              <a:latin typeface="Calibri" panose="020F0502020204030204" pitchFamily="34" charset="0"/>
              <a:ea typeface="SimSun" panose="02010600030101010101" pitchFamily="2" charset="-122"/>
              <a:cs typeface="Calibri" panose="020F0502020204030204" pitchFamily="34" charset="0"/>
            </a:endParaRPr>
          </a:p>
          <a:p>
            <a:pPr marL="342900" indent="-342900" algn="just" rtl="0">
              <a:spcBef>
                <a:spcPts val="400"/>
              </a:spcBef>
              <a:buFont typeface="Arial" pitchFamily="34" charset="0"/>
              <a:buChar char="•"/>
            </a:pP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Les circuits de référencement doivent permettre de : </a:t>
            </a:r>
          </a:p>
          <a:p>
            <a:pPr marL="677863" indent="-342900" algn="just" rtl="0">
              <a:spcBef>
                <a:spcPts val="400"/>
              </a:spcBef>
              <a:buFont typeface="Courier New" panose="02070309020205020404" pitchFamily="49" charset="0"/>
              <a:buChar char="o"/>
            </a:pP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respecter</a:t>
            </a:r>
            <a:r>
              <a:rPr lang="fr" sz="2400" b="1" dirty="0">
                <a:solidFill>
                  <a:schemeClr val="tx1"/>
                </a:solidFill>
                <a:latin typeface="Calibri" panose="020F0502020204030204" pitchFamily="34" charset="0"/>
                <a:ea typeface="SimSun" panose="02010600030101010101" pitchFamily="2" charset="-122"/>
                <a:cs typeface="Calibri" panose="020F0502020204030204" pitchFamily="34" charset="0"/>
              </a:rPr>
              <a:t> l’autodétermination</a:t>
            </a:r>
          </a:p>
          <a:p>
            <a:pPr marL="677863" indent="-342900" algn="l" rtl="0">
              <a:spcBef>
                <a:spcPts val="400"/>
              </a:spcBef>
              <a:buFont typeface="Courier New" panose="02070309020205020404" pitchFamily="49" charset="0"/>
              <a:buChar char="o"/>
            </a:pPr>
            <a:r>
              <a:rPr lang="fr" sz="2400" b="1" dirty="0">
                <a:solidFill>
                  <a:schemeClr val="tx1"/>
                </a:solidFill>
                <a:latin typeface="Calibri" panose="020F0502020204030204" pitchFamily="34" charset="0"/>
                <a:ea typeface="SimSun" panose="02010600030101010101" pitchFamily="2" charset="-122"/>
                <a:cs typeface="Calibri" panose="020F0502020204030204" pitchFamily="34" charset="0"/>
              </a:rPr>
              <a:t>réduire le nombre de lieux de soins </a:t>
            </a: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et la répétition de l’histoire de la survivante</a:t>
            </a:r>
          </a:p>
          <a:p>
            <a:pPr marL="677863" indent="-342900" algn="l" rtl="0">
              <a:spcBef>
                <a:spcPts val="400"/>
              </a:spcBef>
              <a:buFont typeface="Courier New" panose="02070309020205020404" pitchFamily="49" charset="0"/>
              <a:buChar char="o"/>
            </a:pP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maintenir</a:t>
            </a:r>
            <a:r>
              <a:rPr lang="fr" sz="2400" b="1" dirty="0">
                <a:solidFill>
                  <a:schemeClr val="tx1"/>
                </a:solidFill>
                <a:latin typeface="Calibri" panose="020F0502020204030204" pitchFamily="34" charset="0"/>
                <a:ea typeface="SimSun" panose="02010600030101010101" pitchFamily="2" charset="-122"/>
                <a:cs typeface="Calibri" panose="020F0502020204030204" pitchFamily="34" charset="0"/>
              </a:rPr>
              <a:t> la confidentialité et la sécurité</a:t>
            </a: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a:t>
            </a:r>
            <a:endParaRPr lang="en-US" sz="2400" dirty="0">
              <a:solidFill>
                <a:schemeClr val="tx1"/>
              </a:solidFill>
              <a:latin typeface="Calibri" panose="020F0502020204030204" pitchFamily="34" charset="0"/>
              <a:ea typeface="SimSun" panose="02010600030101010101" pitchFamily="2" charset="-122"/>
              <a:cs typeface="Calibri" panose="020F0502020204030204" pitchFamily="34" charset="0"/>
            </a:endParaRPr>
          </a:p>
          <a:p>
            <a:pPr marL="342900" indent="-342900" algn="l" rtl="0">
              <a:spcBef>
                <a:spcPts val="1200"/>
              </a:spcBef>
              <a:buFont typeface="Arial" pitchFamily="34" charset="0"/>
              <a:buChar char="•"/>
            </a:pP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Il faut connaître les </a:t>
            </a:r>
            <a:r>
              <a:rPr lang="fr" sz="2400" b="1" dirty="0">
                <a:solidFill>
                  <a:schemeClr val="tx1"/>
                </a:solidFill>
                <a:latin typeface="Calibri" panose="020F0502020204030204" pitchFamily="34" charset="0"/>
                <a:ea typeface="SimSun" panose="02010600030101010101" pitchFamily="2" charset="-122"/>
                <a:cs typeface="Calibri" panose="020F0502020204030204" pitchFamily="34" charset="0"/>
              </a:rPr>
              <a:t>lois et </a:t>
            </a:r>
            <a:r>
              <a:rPr lang="fr" sz="2400" b="1" dirty="0">
                <a:latin typeface="Calibri" panose="020F0502020204030204" pitchFamily="34" charset="0"/>
                <a:ea typeface="SimSun" panose="02010600030101010101" pitchFamily="2" charset="-122"/>
                <a:cs typeface="Calibri" panose="020F0502020204030204" pitchFamily="34" charset="0"/>
              </a:rPr>
              <a:t>les </a:t>
            </a:r>
            <a:r>
              <a:rPr lang="fr" sz="2400" b="1" dirty="0">
                <a:solidFill>
                  <a:schemeClr val="tx1"/>
                </a:solidFill>
                <a:latin typeface="Calibri" panose="020F0502020204030204" pitchFamily="34" charset="0"/>
                <a:ea typeface="SimSun" panose="02010600030101010101" pitchFamily="2" charset="-122"/>
                <a:cs typeface="Calibri" panose="020F0502020204030204" pitchFamily="34" charset="0"/>
              </a:rPr>
              <a:t>politiques pertinentes</a:t>
            </a:r>
            <a:r>
              <a:rPr lang="fr" sz="2400" dirty="0">
                <a:solidFill>
                  <a:schemeClr val="tx1"/>
                </a:solidFill>
                <a:latin typeface="Calibri" panose="020F0502020204030204" pitchFamily="34" charset="0"/>
                <a:ea typeface="SimSun" panose="02010600030101010101" pitchFamily="2" charset="-122"/>
                <a:cs typeface="Calibri" panose="020F0502020204030204" pitchFamily="34" charset="0"/>
              </a:rPr>
              <a:t>.</a:t>
            </a:r>
            <a:endParaRPr lang="en-US" sz="2400" b="1" dirty="0">
              <a:solidFill>
                <a:schemeClr val="tx1"/>
              </a:solidFill>
            </a:endParaRPr>
          </a:p>
        </p:txBody>
      </p:sp>
      <p:sp>
        <p:nvSpPr>
          <p:cNvPr id="4" name="Slide Number Placeholder 3"/>
          <p:cNvSpPr>
            <a:spLocks noGrp="1"/>
          </p:cNvSpPr>
          <p:nvPr>
            <p:ph type="sldNum" sz="quarter" idx="12"/>
          </p:nvPr>
        </p:nvSpPr>
        <p:spPr/>
        <p:txBody>
          <a:bodyPr rtlCol="0"/>
          <a:lstStyle/>
          <a:p>
            <a:pPr rtl="0"/>
            <a:fld id="{B60101AC-EC2C-4B1D-AE38-4C39B310D867}" type="slidenum">
              <a:rPr lang="en-GB" smtClean="0"/>
              <a:pPr rtl="0"/>
              <a:t>19</a:t>
            </a:fld>
            <a:endParaRPr lang="en-GB"/>
          </a:p>
        </p:txBody>
      </p:sp>
      <p:pic>
        <p:nvPicPr>
          <p:cNvPr id="7" name="Picture 6">
            <a:extLst>
              <a:ext uri="{FF2B5EF4-FFF2-40B4-BE49-F238E27FC236}">
                <a16:creationId xmlns:a16="http://schemas.microsoft.com/office/drawing/2014/main" id="{D2457019-ECCE-FC4D-BB61-9E5ECA8BB40E}"/>
              </a:ext>
            </a:extLst>
          </p:cNvPr>
          <p:cNvPicPr>
            <a:picLocks noChangeAspect="1"/>
          </p:cNvPicPr>
          <p:nvPr/>
        </p:nvPicPr>
        <p:blipFill rotWithShape="1">
          <a:blip r:embed="rId3">
            <a:duotone>
              <a:schemeClr val="accent5">
                <a:shade val="45000"/>
                <a:satMod val="135000"/>
              </a:schemeClr>
              <a:prstClr val="white"/>
            </a:duotone>
          </a:blip>
          <a:srcRect l="5495" t="2263" r="8752" b="5223"/>
          <a:stretch/>
        </p:blipFill>
        <p:spPr>
          <a:xfrm>
            <a:off x="1483831" y="212088"/>
            <a:ext cx="1059478" cy="1143000"/>
          </a:xfrm>
          <a:prstGeom prst="rect">
            <a:avLst/>
          </a:prstGeom>
        </p:spPr>
      </p:pic>
    </p:spTree>
    <p:extLst>
      <p:ext uri="{BB962C8B-B14F-4D97-AF65-F5344CB8AC3E}">
        <p14:creationId xmlns:p14="http://schemas.microsoft.com/office/powerpoint/2010/main" val="244246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C2516-D52E-BE0B-F35B-DAE8EFCB5D95}"/>
              </a:ext>
            </a:extLst>
          </p:cNvPr>
          <p:cNvSpPr>
            <a:spLocks noGrp="1"/>
          </p:cNvSpPr>
          <p:nvPr>
            <p:ph idx="1"/>
          </p:nvPr>
        </p:nvSpPr>
        <p:spPr/>
        <p:txBody>
          <a:bodyPr/>
          <a:lstStyle/>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r>
              <a:rPr lang="fr-FR" sz="1200" dirty="0">
                <a:solidFill>
                  <a:srgbClr val="000000"/>
                </a:solidFill>
                <a:effectLst/>
                <a:latin typeface="Calibri" panose="020F0502020204030204" pitchFamily="34" charset="0"/>
                <a:ea typeface="Calibri" panose="020F0502020204030204" pitchFamily="34" charset="0"/>
              </a:rPr>
              <a:t>© Organisation mondiale de la Santé 2024. Certains droits réservés. La présente publication est disponible sous la licence </a:t>
            </a:r>
            <a:r>
              <a:rPr lang="fr-FR" sz="1200" u="sng" dirty="0">
                <a:solidFill>
                  <a:srgbClr val="000000"/>
                </a:solidFill>
                <a:effectLst/>
                <a:latin typeface="Calibri" panose="020F0502020204030204" pitchFamily="34" charset="0"/>
                <a:ea typeface="Calibri" panose="020F0502020204030204" pitchFamily="34" charset="0"/>
                <a:hlinkClick r:id="rId2"/>
              </a:rPr>
              <a:t>CC BY-NC-SA 3.0 IGO</a:t>
            </a:r>
            <a:r>
              <a:rPr lang="fr-FR" sz="1200" dirty="0">
                <a:solidFill>
                  <a:srgbClr val="000000"/>
                </a:solidFill>
                <a:effectLst/>
                <a:latin typeface="Calibri" panose="020F0502020204030204" pitchFamily="34" charset="0"/>
                <a:ea typeface="Calibri" panose="020F0502020204030204" pitchFamily="34" charset="0"/>
              </a:rPr>
              <a:t>. </a:t>
            </a:r>
            <a:r>
              <a:rPr lang="fr-FR" sz="1200" b="1" dirty="0">
                <a:solidFill>
                  <a:srgbClr val="000000"/>
                </a:solidFill>
                <a:effectLst/>
                <a:latin typeface="Calibri" panose="020F0502020204030204" pitchFamily="34" charset="0"/>
                <a:ea typeface="Calibri" panose="020F0502020204030204" pitchFamily="34" charset="0"/>
              </a:rPr>
              <a:t> </a:t>
            </a:r>
            <a:endParaRPr lang="en-ZA" sz="1200" dirty="0">
              <a:solidFill>
                <a:srgbClr val="000000"/>
              </a:solidFill>
              <a:effectLst/>
              <a:latin typeface="Calibri" panose="020F0502020204030204" pitchFamily="34" charset="0"/>
              <a:ea typeface="Calibri" panose="020F0502020204030204" pitchFamily="34" charset="0"/>
            </a:endParaRPr>
          </a:p>
          <a:p>
            <a:pPr marL="0" indent="0">
              <a:buNone/>
            </a:pPr>
            <a:endParaRPr lang="en-ZA" dirty="0"/>
          </a:p>
        </p:txBody>
      </p:sp>
      <p:sp>
        <p:nvSpPr>
          <p:cNvPr id="5" name="Slide Number Placeholder 4">
            <a:extLst>
              <a:ext uri="{FF2B5EF4-FFF2-40B4-BE49-F238E27FC236}">
                <a16:creationId xmlns:a16="http://schemas.microsoft.com/office/drawing/2014/main" id="{93816002-37FA-6964-A8EB-622C1966E0EF}"/>
              </a:ext>
            </a:extLst>
          </p:cNvPr>
          <p:cNvSpPr>
            <a:spLocks noGrp="1"/>
          </p:cNvSpPr>
          <p:nvPr>
            <p:ph type="sldNum" sz="quarter" idx="12"/>
          </p:nvPr>
        </p:nvSpPr>
        <p:spPr/>
        <p:txBody>
          <a:bodyPr/>
          <a:lstStyle/>
          <a:p>
            <a:pPr rtl="0"/>
            <a:fld id="{2D8ED6E9-3817-564D-8B05-0796ED399B7D}" type="slidenum">
              <a:rPr lang="de-DE" smtClean="0"/>
              <a:t>2</a:t>
            </a:fld>
            <a:endParaRPr lang="de-DE"/>
          </a:p>
        </p:txBody>
      </p:sp>
    </p:spTree>
    <p:extLst>
      <p:ext uri="{BB962C8B-B14F-4D97-AF65-F5344CB8AC3E}">
        <p14:creationId xmlns:p14="http://schemas.microsoft.com/office/powerpoint/2010/main" val="1195866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b="1">
                <a:solidFill>
                  <a:schemeClr val="accent2"/>
                </a:solidFill>
              </a:rPr>
              <a:t>      Objectif d’apprentissage</a:t>
            </a:r>
          </a:p>
        </p:txBody>
      </p:sp>
      <p:sp>
        <p:nvSpPr>
          <p:cNvPr id="3" name="Content Placeholder 2"/>
          <p:cNvSpPr>
            <a:spLocks noGrp="1"/>
          </p:cNvSpPr>
          <p:nvPr>
            <p:ph idx="1"/>
          </p:nvPr>
        </p:nvSpPr>
        <p:spPr>
          <a:xfrm>
            <a:off x="628649" y="1913545"/>
            <a:ext cx="7886700" cy="4153797"/>
          </a:xfrm>
        </p:spPr>
        <p:txBody>
          <a:bodyPr vert="horz" lIns="91440" tIns="45720" rIns="91440" bIns="45720" rtlCol="0" anchor="t">
            <a:noAutofit/>
          </a:bodyPr>
          <a:lstStyle/>
          <a:p>
            <a:pPr marL="0" indent="0" rtl="0">
              <a:spcBef>
                <a:spcPts val="600"/>
              </a:spcBef>
              <a:spcAft>
                <a:spcPts val="600"/>
              </a:spcAft>
              <a:buNone/>
            </a:pPr>
            <a:r>
              <a:rPr lang="fr" dirty="0"/>
              <a:t>Sav</a:t>
            </a:r>
            <a:r>
              <a:rPr lang="fr" sz="2400" dirty="0"/>
              <a:t>oir comment accéder aux ressources et au soutien, pour les patientes et pour soi-même.</a:t>
            </a:r>
            <a:endParaRPr lang="en-GB" sz="2400" dirty="0"/>
          </a:p>
          <a:p>
            <a:pPr marL="0" indent="0" rtl="0">
              <a:buNone/>
            </a:pPr>
            <a:r>
              <a:rPr lang="fr" sz="2400" b="1" dirty="0"/>
              <a:t>Compétences</a:t>
            </a:r>
            <a:endParaRPr lang="en-GB" sz="2400" dirty="0"/>
          </a:p>
          <a:p>
            <a:pPr lvl="0" rtl="0"/>
            <a:r>
              <a:rPr lang="fr" sz="2400" dirty="0"/>
              <a:t>Comprendre le rôle des autres services.</a:t>
            </a:r>
          </a:p>
          <a:p>
            <a:pPr lvl="0" rtl="0"/>
            <a:r>
              <a:rPr lang="fr" sz="2400" dirty="0"/>
              <a:t>Connaître les ressources communautaires.</a:t>
            </a:r>
          </a:p>
          <a:p>
            <a:pPr lvl="0" rtl="0"/>
            <a:r>
              <a:rPr lang="fr" sz="2400" dirty="0"/>
              <a:t>Connaître le contexte juridique et politique notamment les obligations légales des prestataires de soins.</a:t>
            </a:r>
          </a:p>
          <a:p>
            <a:pPr lvl="0" rtl="0"/>
            <a:r>
              <a:rPr lang="fr" sz="2400" dirty="0"/>
              <a:t>Collaborer avec des partenaires de référencement pour aider les </a:t>
            </a:r>
            <a:r>
              <a:rPr lang="en-GB" sz="2400" dirty="0"/>
              <a:t>survivante</a:t>
            </a:r>
            <a:r>
              <a:rPr lang="fr" sz="2400" dirty="0"/>
              <a:t>s à accéder aux services.</a:t>
            </a:r>
          </a:p>
          <a:p>
            <a:pPr marL="0" indent="0" rtl="0">
              <a:buNone/>
            </a:pPr>
            <a:endParaRPr lang="en-US" sz="2900" dirty="0"/>
          </a:p>
        </p:txBody>
      </p:sp>
      <p:sp>
        <p:nvSpPr>
          <p:cNvPr id="5" name="Slide Number Placeholder 4"/>
          <p:cNvSpPr>
            <a:spLocks noGrp="1"/>
          </p:cNvSpPr>
          <p:nvPr>
            <p:ph type="sldNum" sz="quarter" idx="12"/>
          </p:nvPr>
        </p:nvSpPr>
        <p:spPr/>
        <p:txBody>
          <a:bodyPr rtlCol="0"/>
          <a:lstStyle/>
          <a:p>
            <a:pPr rtl="0"/>
            <a:fld id="{B60101AC-EC2C-4B1D-AE38-4C39B310D867}" type="slidenum">
              <a:rPr lang="en-GB" smtClean="0"/>
              <a:pPr rtl="0"/>
              <a:t>3</a:t>
            </a:fld>
            <a:endParaRPr lang="en-GB"/>
          </a:p>
        </p:txBody>
      </p:sp>
      <p:pic>
        <p:nvPicPr>
          <p:cNvPr id="4" name="Picture 3" descr="C:\Users\Ward\AppData\Local\Microsoft\Windows\INetCache\IE\RTS1IINE\13526107212154[1].png">
            <a:extLst>
              <a:ext uri="{FF2B5EF4-FFF2-40B4-BE49-F238E27FC236}">
                <a16:creationId xmlns:a16="http://schemas.microsoft.com/office/drawing/2014/main" id="{DC3F627B-45FF-412F-B66F-CC6B1F9729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49" y="509980"/>
            <a:ext cx="1420261" cy="1146445"/>
          </a:xfrm>
          <a:prstGeom prst="rect">
            <a:avLst/>
          </a:prstGeom>
          <a:noFill/>
          <a:ln>
            <a:noFill/>
          </a:ln>
        </p:spPr>
      </p:pic>
    </p:spTree>
    <p:extLst>
      <p:ext uri="{BB962C8B-B14F-4D97-AF65-F5344CB8AC3E}">
        <p14:creationId xmlns:p14="http://schemas.microsoft.com/office/powerpoint/2010/main" val="3026393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B002BE-5E4B-244B-8F03-266CDD8B1899}"/>
              </a:ext>
            </a:extLst>
          </p:cNvPr>
          <p:cNvSpPr>
            <a:spLocks noGrp="1"/>
          </p:cNvSpPr>
          <p:nvPr>
            <p:ph type="title"/>
          </p:nvPr>
        </p:nvSpPr>
        <p:spPr>
          <a:xfrm>
            <a:off x="97155" y="33654"/>
            <a:ext cx="8949690" cy="1132203"/>
          </a:xfrm>
        </p:spPr>
        <p:txBody>
          <a:bodyPr rtlCol="0">
            <a:normAutofit fontScale="90000"/>
          </a:bodyPr>
          <a:lstStyle/>
          <a:p>
            <a:pPr rtl="0"/>
            <a:r>
              <a:rPr lang="fr"/>
              <a:t>Principes des réseaux de référencement</a:t>
            </a:r>
          </a:p>
        </p:txBody>
      </p:sp>
      <p:sp>
        <p:nvSpPr>
          <p:cNvPr id="8" name="Content Placeholder 7">
            <a:extLst>
              <a:ext uri="{FF2B5EF4-FFF2-40B4-BE49-F238E27FC236}">
                <a16:creationId xmlns:a16="http://schemas.microsoft.com/office/drawing/2014/main" id="{31D3C831-C03E-D842-BE5E-8990AEAEDC9F}"/>
              </a:ext>
            </a:extLst>
          </p:cNvPr>
          <p:cNvSpPr>
            <a:spLocks noGrp="1"/>
          </p:cNvSpPr>
          <p:nvPr>
            <p:ph idx="1"/>
          </p:nvPr>
        </p:nvSpPr>
        <p:spPr>
          <a:xfrm>
            <a:off x="360045" y="1471295"/>
            <a:ext cx="8423910" cy="3363595"/>
          </a:xfrm>
        </p:spPr>
        <p:txBody>
          <a:bodyPr rtlCol="0">
            <a:normAutofit/>
          </a:bodyPr>
          <a:lstStyle/>
          <a:p>
            <a:pPr marL="0" indent="0" rtl="0">
              <a:spcBef>
                <a:spcPts val="1200"/>
              </a:spcBef>
              <a:buNone/>
            </a:pPr>
            <a:r>
              <a:rPr lang="fr">
                <a:latin typeface="Calibri" panose="020F0502020204030204" pitchFamily="34" charset="0"/>
                <a:ea typeface="SimSun" panose="02010600030101010101" pitchFamily="2" charset="-122"/>
                <a:cs typeface="Calibri" panose="020F0502020204030204" pitchFamily="34" charset="0"/>
              </a:rPr>
              <a:t>Les circuits de référencement doivent permettre de : </a:t>
            </a:r>
          </a:p>
          <a:p>
            <a:pPr marL="677863" indent="-342900" rtl="0">
              <a:spcBef>
                <a:spcPts val="600"/>
              </a:spcBef>
            </a:pPr>
            <a:r>
              <a:rPr lang="fr">
                <a:latin typeface="Calibri" panose="020F0502020204030204" pitchFamily="34" charset="0"/>
                <a:ea typeface="SimSun" panose="02010600030101010101" pitchFamily="2" charset="-122"/>
                <a:cs typeface="Calibri" panose="020F0502020204030204" pitchFamily="34" charset="0"/>
              </a:rPr>
              <a:t>respecter</a:t>
            </a:r>
            <a:r>
              <a:rPr lang="fr" b="1">
                <a:latin typeface="Calibri" panose="020F0502020204030204" pitchFamily="34" charset="0"/>
                <a:ea typeface="SimSun" panose="02010600030101010101" pitchFamily="2" charset="-122"/>
                <a:cs typeface="Calibri" panose="020F0502020204030204" pitchFamily="34" charset="0"/>
              </a:rPr>
              <a:t> l’autodétermination</a:t>
            </a:r>
          </a:p>
          <a:p>
            <a:pPr marL="677863" indent="-342900" rtl="0">
              <a:spcBef>
                <a:spcPts val="600"/>
              </a:spcBef>
            </a:pPr>
            <a:r>
              <a:rPr lang="fr" b="1">
                <a:latin typeface="Calibri" panose="020F0502020204030204" pitchFamily="34" charset="0"/>
                <a:ea typeface="SimSun" panose="02010600030101010101" pitchFamily="2" charset="-122"/>
                <a:cs typeface="Calibri" panose="020F0502020204030204" pitchFamily="34" charset="0"/>
              </a:rPr>
              <a:t>réduire au minimum les lieux de soins</a:t>
            </a:r>
            <a:r>
              <a:rPr lang="fr">
                <a:latin typeface="Calibri" panose="020F0502020204030204" pitchFamily="34" charset="0"/>
                <a:ea typeface="SimSun" panose="02010600030101010101" pitchFamily="2" charset="-122"/>
                <a:cs typeface="Calibri" panose="020F0502020204030204" pitchFamily="34" charset="0"/>
              </a:rPr>
              <a:t> et la nécessité de répéter son histoire </a:t>
            </a:r>
          </a:p>
          <a:p>
            <a:pPr marL="677863" indent="-342900" rtl="0">
              <a:spcBef>
                <a:spcPts val="600"/>
              </a:spcBef>
            </a:pPr>
            <a:r>
              <a:rPr lang="fr">
                <a:latin typeface="Calibri" panose="020F0502020204030204" pitchFamily="34" charset="0"/>
                <a:ea typeface="SimSun" panose="02010600030101010101" pitchFamily="2" charset="-122"/>
                <a:cs typeface="Calibri" panose="020F0502020204030204" pitchFamily="34" charset="0"/>
              </a:rPr>
              <a:t>garantir la </a:t>
            </a:r>
            <a:r>
              <a:rPr lang="fr" b="1">
                <a:latin typeface="Calibri" panose="020F0502020204030204" pitchFamily="34" charset="0"/>
                <a:ea typeface="SimSun" panose="02010600030101010101" pitchFamily="2" charset="-122"/>
                <a:cs typeface="Calibri" panose="020F0502020204030204" pitchFamily="34" charset="0"/>
              </a:rPr>
              <a:t>sécurité</a:t>
            </a:r>
            <a:r>
              <a:rPr lang="fr">
                <a:latin typeface="Calibri" panose="020F0502020204030204" pitchFamily="34" charset="0"/>
                <a:ea typeface="SimSun" panose="02010600030101010101" pitchFamily="2" charset="-122"/>
                <a:cs typeface="Calibri" panose="020F0502020204030204" pitchFamily="34" charset="0"/>
              </a:rPr>
              <a:t> de la femme et la </a:t>
            </a:r>
            <a:r>
              <a:rPr lang="fr" b="1">
                <a:latin typeface="Calibri" panose="020F0502020204030204" pitchFamily="34" charset="0"/>
                <a:ea typeface="SimSun" panose="02010600030101010101" pitchFamily="2" charset="-122"/>
                <a:cs typeface="Calibri" panose="020F0502020204030204" pitchFamily="34" charset="0"/>
              </a:rPr>
              <a:t>confidentialité</a:t>
            </a:r>
            <a:r>
              <a:rPr lang="fr">
                <a:latin typeface="Calibri" panose="020F0502020204030204" pitchFamily="34" charset="0"/>
                <a:ea typeface="SimSun" panose="02010600030101010101" pitchFamily="2" charset="-122"/>
                <a:cs typeface="Calibri" panose="020F0502020204030204" pitchFamily="34" charset="0"/>
              </a:rPr>
              <a:t> des informations.</a:t>
            </a:r>
            <a:endParaRPr lang="en-GB" b="1">
              <a:latin typeface="Calibri" panose="020F0502020204030204" pitchFamily="34" charset="0"/>
              <a:ea typeface="SimSun" panose="02010600030101010101" pitchFamily="2" charset="-122"/>
              <a:cs typeface="Calibri" panose="020F0502020204030204" pitchFamily="34" charset="0"/>
            </a:endParaRPr>
          </a:p>
          <a:p>
            <a:pPr rtl="0"/>
            <a:endParaRPr lang="en-GB" sz="3000"/>
          </a:p>
        </p:txBody>
      </p:sp>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4</a:t>
            </a:fld>
            <a:endParaRPr lang="en-GB"/>
          </a:p>
        </p:txBody>
      </p:sp>
    </p:spTree>
    <p:extLst>
      <p:ext uri="{BB962C8B-B14F-4D97-AF65-F5344CB8AC3E}">
        <p14:creationId xmlns:p14="http://schemas.microsoft.com/office/powerpoint/2010/main" val="3858870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123"/>
            <a:ext cx="9144000" cy="828355"/>
          </a:xfrm>
        </p:spPr>
        <p:txBody>
          <a:bodyPr rtlCol="0">
            <a:noAutofit/>
          </a:bodyPr>
          <a:lstStyle/>
          <a:p>
            <a:pPr rtl="0">
              <a:spcBef>
                <a:spcPts val="600"/>
              </a:spcBef>
              <a:spcAft>
                <a:spcPts val="600"/>
              </a:spcAft>
            </a:pPr>
            <a:r>
              <a:rPr lang="fr" sz="4000" b="1">
                <a:solidFill>
                  <a:schemeClr val="accent2"/>
                </a:solidFill>
              </a:rPr>
              <a:t>Instaurer des circuits de référencement</a:t>
            </a:r>
          </a:p>
        </p:txBody>
      </p:sp>
      <p:sp>
        <p:nvSpPr>
          <p:cNvPr id="3" name="Subtitle 2"/>
          <p:cNvSpPr>
            <a:spLocks noGrp="1"/>
          </p:cNvSpPr>
          <p:nvPr>
            <p:ph idx="1"/>
          </p:nvPr>
        </p:nvSpPr>
        <p:spPr>
          <a:xfrm>
            <a:off x="377190" y="1062683"/>
            <a:ext cx="8526780" cy="4351338"/>
          </a:xfrm>
        </p:spPr>
        <p:txBody>
          <a:bodyPr lIns="90000" rtlCol="0">
            <a:noAutofit/>
          </a:bodyPr>
          <a:lstStyle/>
          <a:p>
            <a:pPr marL="0" indent="0" algn="l" rtl="0">
              <a:buNone/>
            </a:pPr>
            <a:r>
              <a:rPr lang="fr" sz="2200" b="1">
                <a:solidFill>
                  <a:schemeClr val="tx1"/>
                </a:solidFill>
                <a:latin typeface="Calibri" panose="020F0502020204030204" pitchFamily="34" charset="0"/>
                <a:ea typeface="SimSun" panose="02010600030101010101" pitchFamily="2" charset="-122"/>
                <a:cs typeface="Calibri" panose="020F0502020204030204" pitchFamily="34" charset="0"/>
              </a:rPr>
              <a:t>Conclure des accords de référencement avec des ressources connues.</a:t>
            </a:r>
          </a:p>
          <a:p>
            <a:pPr marL="457200" indent="-457200" algn="l" rtl="0">
              <a:spcBef>
                <a:spcPts val="0"/>
              </a:spcBef>
              <a:buFont typeface="Arial" pitchFamily="34" charset="0"/>
              <a:buChar char="•"/>
            </a:pPr>
            <a:r>
              <a:rPr lang="fr" sz="2200">
                <a:solidFill>
                  <a:schemeClr val="tx1"/>
                </a:solidFill>
              </a:rPr>
              <a:t>Recenser et répertorier </a:t>
            </a:r>
            <a:r>
              <a:rPr lang="fr" sz="2200" b="1">
                <a:solidFill>
                  <a:schemeClr val="tx1"/>
                </a:solidFill>
              </a:rPr>
              <a:t>les ressources communautaires disponibles :</a:t>
            </a:r>
          </a:p>
          <a:p>
            <a:pPr marL="457200" lvl="1" indent="0" algn="l" rtl="0">
              <a:spcBef>
                <a:spcPts val="0"/>
              </a:spcBef>
              <a:buNone/>
            </a:pPr>
            <a:r>
              <a:rPr lang="fr" sz="2200">
                <a:solidFill>
                  <a:schemeClr val="tx1"/>
                </a:solidFill>
              </a:rPr>
              <a:t>- police/maintien de l’ordre</a:t>
            </a:r>
          </a:p>
          <a:p>
            <a:pPr marL="457200" lvl="1" indent="0" algn="l" rtl="0">
              <a:spcBef>
                <a:spcPts val="0"/>
              </a:spcBef>
              <a:buNone/>
            </a:pPr>
            <a:r>
              <a:rPr lang="fr" sz="2200">
                <a:solidFill>
                  <a:schemeClr val="tx1"/>
                </a:solidFill>
              </a:rPr>
              <a:t>- justice/services juridiques</a:t>
            </a:r>
          </a:p>
          <a:p>
            <a:pPr marL="457200" lvl="1" indent="0" algn="l" rtl="0">
              <a:spcBef>
                <a:spcPts val="0"/>
              </a:spcBef>
              <a:buNone/>
            </a:pPr>
            <a:r>
              <a:rPr lang="fr" sz="2200">
                <a:solidFill>
                  <a:schemeClr val="tx1"/>
                </a:solidFill>
              </a:rPr>
              <a:t>- services sociaux</a:t>
            </a:r>
          </a:p>
          <a:p>
            <a:pPr marL="457200" lvl="1" indent="0" algn="l" rtl="0">
              <a:spcBef>
                <a:spcPts val="0"/>
              </a:spcBef>
              <a:buNone/>
            </a:pPr>
            <a:r>
              <a:rPr lang="fr" sz="2200"/>
              <a:t>-</a:t>
            </a:r>
            <a:r>
              <a:rPr lang="fr" sz="2200">
                <a:solidFill>
                  <a:schemeClr val="tx1"/>
                </a:solidFill>
              </a:rPr>
              <a:t> aide financière/de subsistance</a:t>
            </a:r>
          </a:p>
          <a:p>
            <a:pPr marL="457200" lvl="1" indent="0" algn="l" rtl="0">
              <a:spcBef>
                <a:spcPts val="0"/>
              </a:spcBef>
              <a:buNone/>
            </a:pPr>
            <a:r>
              <a:rPr lang="fr" sz="2200">
                <a:solidFill>
                  <a:schemeClr val="tx1"/>
                </a:solidFill>
              </a:rPr>
              <a:t>- protection de l’enfance.</a:t>
            </a:r>
          </a:p>
          <a:p>
            <a:pPr marL="457200" indent="-457200" algn="l" rtl="0">
              <a:spcBef>
                <a:spcPts val="400"/>
              </a:spcBef>
              <a:buFont typeface="Arial" pitchFamily="34" charset="0"/>
              <a:buChar char="•"/>
            </a:pPr>
            <a:r>
              <a:rPr lang="fr" sz="2200">
                <a:solidFill>
                  <a:schemeClr val="tx1"/>
                </a:solidFill>
              </a:rPr>
              <a:t>Établir un </a:t>
            </a:r>
            <a:r>
              <a:rPr lang="fr" sz="2200" b="1">
                <a:solidFill>
                  <a:schemeClr val="tx1"/>
                </a:solidFill>
              </a:rPr>
              <a:t>répertoire de référencement </a:t>
            </a:r>
            <a:r>
              <a:rPr lang="fr" sz="2200">
                <a:solidFill>
                  <a:schemeClr val="tx1"/>
                </a:solidFill>
              </a:rPr>
              <a:t>(aide-mémoire sur la prochaine diapositive).</a:t>
            </a:r>
          </a:p>
          <a:p>
            <a:pPr marL="457200" indent="-457200" algn="l" rtl="0">
              <a:spcBef>
                <a:spcPts val="400"/>
              </a:spcBef>
              <a:buFont typeface="Arial" pitchFamily="34" charset="0"/>
              <a:buChar char="•"/>
            </a:pPr>
            <a:r>
              <a:rPr lang="fr" sz="2200">
                <a:solidFill>
                  <a:schemeClr val="tx1"/>
                </a:solidFill>
              </a:rPr>
              <a:t>Les</a:t>
            </a:r>
            <a:r>
              <a:rPr lang="fr" sz="2200" b="1">
                <a:solidFill>
                  <a:schemeClr val="tx1"/>
                </a:solidFill>
              </a:rPr>
              <a:t> conventions </a:t>
            </a:r>
            <a:r>
              <a:rPr lang="fr" sz="2200">
                <a:solidFill>
                  <a:schemeClr val="tx1"/>
                </a:solidFill>
              </a:rPr>
              <a:t>peuvent être </a:t>
            </a:r>
            <a:r>
              <a:rPr lang="fr" sz="2200"/>
              <a:t>officielles ou officieuses.</a:t>
            </a:r>
          </a:p>
          <a:p>
            <a:pPr marL="457200" indent="-457200" algn="l" rtl="0">
              <a:spcBef>
                <a:spcPts val="400"/>
              </a:spcBef>
              <a:buFont typeface="Arial" pitchFamily="34" charset="0"/>
              <a:buChar char="•"/>
            </a:pPr>
            <a:r>
              <a:rPr lang="fr" sz="2200">
                <a:solidFill>
                  <a:schemeClr val="tx1"/>
                </a:solidFill>
              </a:rPr>
              <a:t>Préciser comment on saura si </a:t>
            </a:r>
            <a:r>
              <a:rPr lang="fr" sz="2200" b="1">
                <a:solidFill>
                  <a:schemeClr val="tx1"/>
                </a:solidFill>
              </a:rPr>
              <a:t>la femme s’est rendue</a:t>
            </a:r>
            <a:r>
              <a:rPr lang="fr" sz="2200">
                <a:solidFill>
                  <a:schemeClr val="tx1"/>
                </a:solidFill>
              </a:rPr>
              <a:t> au service de référencement.</a:t>
            </a:r>
          </a:p>
          <a:p>
            <a:pPr marL="457200" indent="-457200" algn="l" rtl="0">
              <a:spcBef>
                <a:spcPts val="400"/>
              </a:spcBef>
              <a:buFont typeface="Arial" pitchFamily="34" charset="0"/>
              <a:buChar char="•"/>
            </a:pPr>
            <a:r>
              <a:rPr lang="fr" sz="2200" b="1">
                <a:solidFill>
                  <a:schemeClr val="tx1"/>
                </a:solidFill>
              </a:rPr>
              <a:t>Assurer le suivi </a:t>
            </a:r>
            <a:r>
              <a:rPr lang="fr" sz="2200">
                <a:solidFill>
                  <a:schemeClr val="tx1"/>
                </a:solidFill>
              </a:rPr>
              <a:t>des mécanismes de référencement et de coordination.	</a:t>
            </a:r>
          </a:p>
          <a:p>
            <a:pPr lvl="0" algn="l" rtl="0"/>
            <a:endParaRPr lang="en-US" sz="2000">
              <a:solidFill>
                <a:schemeClr val="tx1"/>
              </a:solidFill>
            </a:endParaRPr>
          </a:p>
        </p:txBody>
      </p:sp>
      <p:sp>
        <p:nvSpPr>
          <p:cNvPr id="4" name="Slide Number Placeholder 3"/>
          <p:cNvSpPr>
            <a:spLocks noGrp="1"/>
          </p:cNvSpPr>
          <p:nvPr>
            <p:ph type="sldNum" sz="quarter" idx="12"/>
          </p:nvPr>
        </p:nvSpPr>
        <p:spPr/>
        <p:txBody>
          <a:bodyPr rtlCol="0"/>
          <a:lstStyle/>
          <a:p>
            <a:pPr rtl="0"/>
            <a:fld id="{B60101AC-EC2C-4B1D-AE38-4C39B310D867}" type="slidenum">
              <a:rPr lang="en-GB" smtClean="0"/>
              <a:pPr rtl="0"/>
              <a:t>5</a:t>
            </a:fld>
            <a:endParaRPr lang="en-GB"/>
          </a:p>
        </p:txBody>
      </p:sp>
    </p:spTree>
    <p:extLst>
      <p:ext uri="{BB962C8B-B14F-4D97-AF65-F5344CB8AC3E}">
        <p14:creationId xmlns:p14="http://schemas.microsoft.com/office/powerpoint/2010/main" val="1917686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61579" y="2421646"/>
            <a:ext cx="2933700" cy="1325563"/>
          </a:xfrm>
        </p:spPr>
        <p:txBody>
          <a:bodyPr rtlCol="0">
            <a:noAutofit/>
          </a:bodyPr>
          <a:lstStyle/>
          <a:p>
            <a:pPr algn="r" rtl="0"/>
            <a:r>
              <a:rPr lang="fr" sz="2400" b="1">
                <a:solidFill>
                  <a:schemeClr val="accent2"/>
                </a:solidFill>
              </a:rPr>
              <a:t>Exemple de formulaire d’orientation dans le cadre d’un référencement</a:t>
            </a:r>
            <a:endParaRPr lang="en-GB" sz="2400" b="1">
              <a:solidFill>
                <a:schemeClr val="accent2"/>
              </a:solidFill>
            </a:endParaRPr>
          </a:p>
        </p:txBody>
      </p:sp>
      <p:sp>
        <p:nvSpPr>
          <p:cNvPr id="7" name="Oval 6">
            <a:extLst>
              <a:ext uri="{FF2B5EF4-FFF2-40B4-BE49-F238E27FC236}">
                <a16:creationId xmlns:a16="http://schemas.microsoft.com/office/drawing/2014/main" id="{705BF266-DA43-47AE-ACF4-958EE0BC101F}"/>
              </a:ext>
            </a:extLst>
          </p:cNvPr>
          <p:cNvSpPr/>
          <p:nvPr/>
        </p:nvSpPr>
        <p:spPr>
          <a:xfrm rot="1356281">
            <a:off x="6270744" y="277840"/>
            <a:ext cx="2398230" cy="9914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200" b="1">
                <a:solidFill>
                  <a:schemeClr val="tx1"/>
                </a:solidFill>
              </a:rPr>
              <a:t>Ex</a:t>
            </a:r>
            <a:r>
              <a:rPr lang="fr" sz="1200" b="1" err="1">
                <a:solidFill>
                  <a:schemeClr val="tx1"/>
                </a:solidFill>
              </a:rPr>
              <a:t>emple</a:t>
            </a:r>
            <a:r>
              <a:rPr lang="fr" sz="1200" b="1">
                <a:solidFill>
                  <a:schemeClr val="tx1"/>
                </a:solidFill>
              </a:rPr>
              <a:t> de formulaire</a:t>
            </a:r>
          </a:p>
          <a:p>
            <a:pPr algn="ctr" rtl="0"/>
            <a:r>
              <a:rPr lang="fr" sz="1200" i="1">
                <a:solidFill>
                  <a:schemeClr val="tx1"/>
                </a:solidFill>
              </a:rPr>
              <a:t>Manuel destiné aux gestionnaires de santé,</a:t>
            </a:r>
          </a:p>
          <a:p>
            <a:pPr algn="ctr" rtl="0"/>
            <a:r>
              <a:rPr lang="fr" sz="1200">
                <a:solidFill>
                  <a:schemeClr val="tx1"/>
                </a:solidFill>
              </a:rPr>
              <a:t>p. 157-158</a:t>
            </a:r>
            <a:endParaRPr lang="en-GB" sz="1200" i="1">
              <a:solidFill>
                <a:schemeClr val="tx1"/>
              </a:solidFill>
            </a:endParaRPr>
          </a:p>
        </p:txBody>
      </p:sp>
      <p:sp>
        <p:nvSpPr>
          <p:cNvPr id="3" name="Slide Number Placeholder 5">
            <a:extLst>
              <a:ext uri="{FF2B5EF4-FFF2-40B4-BE49-F238E27FC236}">
                <a16:creationId xmlns:a16="http://schemas.microsoft.com/office/drawing/2014/main" id="{04A82073-E71A-9FC1-A924-691CE8707290}"/>
              </a:ext>
            </a:extLst>
          </p:cNvPr>
          <p:cNvSpPr txBox="1">
            <a:spLocks/>
          </p:cNvSpPr>
          <p:nvPr/>
        </p:nvSpPr>
        <p:spPr>
          <a:xfrm>
            <a:off x="8020382" y="6356351"/>
            <a:ext cx="494967" cy="365125"/>
          </a:xfrm>
          <a:prstGeom prst="rect">
            <a:avLst/>
          </a:prstGeom>
        </p:spPr>
        <p:txBody>
          <a:bodyPr vert="horz" lIns="91440" tIns="45720" rIns="91440" bIns="45720" rtlCol="0" anchor="ctr"/>
          <a:lstStyle>
            <a:defPPr rtl="0">
              <a:defRPr lang="fr-fr"/>
            </a:defPPr>
            <a:lvl1pPr marL="0" algn="r" defTabSz="457200" rtl="0" eaLnBrk="1" latinLnBrk="0" hangingPunct="1">
              <a:defRPr sz="1200"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8ED6E9-3817-564D-8B05-0796ED399B7D}" type="slidenum">
              <a:rPr lang="de-DE" smtClean="0"/>
              <a:pPr/>
              <a:t>6</a:t>
            </a:fld>
            <a:endParaRPr lang="de-DE"/>
          </a:p>
        </p:txBody>
      </p:sp>
      <p:grpSp>
        <p:nvGrpSpPr>
          <p:cNvPr id="16" name="Group 15">
            <a:extLst>
              <a:ext uri="{FF2B5EF4-FFF2-40B4-BE49-F238E27FC236}">
                <a16:creationId xmlns:a16="http://schemas.microsoft.com/office/drawing/2014/main" id="{7AFCD768-3DA7-9A0C-CB31-044D19AF8AA1}"/>
              </a:ext>
            </a:extLst>
          </p:cNvPr>
          <p:cNvGrpSpPr/>
          <p:nvPr/>
        </p:nvGrpSpPr>
        <p:grpSpPr>
          <a:xfrm>
            <a:off x="194828" y="-120712"/>
            <a:ext cx="5994400" cy="6160466"/>
            <a:chOff x="28575" y="-144462"/>
            <a:chExt cx="5994400" cy="6160466"/>
          </a:xfrm>
        </p:grpSpPr>
        <p:pic>
          <p:nvPicPr>
            <p:cNvPr id="10" name="Picture 9" descr="A white rectangular box with black text&#10;&#10;Description automatically generated">
              <a:extLst>
                <a:ext uri="{FF2B5EF4-FFF2-40B4-BE49-F238E27FC236}">
                  <a16:creationId xmlns:a16="http://schemas.microsoft.com/office/drawing/2014/main" id="{482EC5C2-2AF0-EEAD-24E6-11369159ECE0}"/>
                </a:ext>
              </a:extLst>
            </p:cNvPr>
            <p:cNvPicPr>
              <a:picLocks noChangeAspect="1"/>
            </p:cNvPicPr>
            <p:nvPr/>
          </p:nvPicPr>
          <p:blipFill>
            <a:blip r:embed="rId3"/>
            <a:stretch>
              <a:fillRect/>
            </a:stretch>
          </p:blipFill>
          <p:spPr>
            <a:xfrm>
              <a:off x="53975" y="-144462"/>
              <a:ext cx="5969000" cy="3746500"/>
            </a:xfrm>
            <a:prstGeom prst="rect">
              <a:avLst/>
            </a:prstGeom>
          </p:spPr>
        </p:pic>
        <p:pic>
          <p:nvPicPr>
            <p:cNvPr id="14" name="Picture 13" descr="A list of telephones&#10;&#10;Description automatically generated">
              <a:extLst>
                <a:ext uri="{FF2B5EF4-FFF2-40B4-BE49-F238E27FC236}">
                  <a16:creationId xmlns:a16="http://schemas.microsoft.com/office/drawing/2014/main" id="{3B344085-811D-1AEF-A8EF-BAEF0C118B2C}"/>
                </a:ext>
              </a:extLst>
            </p:cNvPr>
            <p:cNvPicPr>
              <a:picLocks noChangeAspect="1"/>
            </p:cNvPicPr>
            <p:nvPr/>
          </p:nvPicPr>
          <p:blipFill>
            <a:blip r:embed="rId4"/>
            <a:stretch>
              <a:fillRect/>
            </a:stretch>
          </p:blipFill>
          <p:spPr>
            <a:xfrm>
              <a:off x="28575" y="3539504"/>
              <a:ext cx="5994400" cy="2476500"/>
            </a:xfrm>
            <a:prstGeom prst="rect">
              <a:avLst/>
            </a:prstGeom>
          </p:spPr>
        </p:pic>
      </p:grpSp>
    </p:spTree>
    <p:extLst>
      <p:ext uri="{BB962C8B-B14F-4D97-AF65-F5344CB8AC3E}">
        <p14:creationId xmlns:p14="http://schemas.microsoft.com/office/powerpoint/2010/main" val="3779084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7984-3AAB-0B45-9B43-8F0A97D1A034}"/>
              </a:ext>
            </a:extLst>
          </p:cNvPr>
          <p:cNvSpPr>
            <a:spLocks noGrp="1"/>
          </p:cNvSpPr>
          <p:nvPr>
            <p:ph type="title"/>
          </p:nvPr>
        </p:nvSpPr>
        <p:spPr>
          <a:xfrm>
            <a:off x="91440" y="365126"/>
            <a:ext cx="8938260" cy="1281111"/>
          </a:xfrm>
        </p:spPr>
        <p:txBody>
          <a:bodyPr rtlCol="0">
            <a:normAutofit fontScale="90000"/>
          </a:bodyPr>
          <a:lstStyle/>
          <a:p>
            <a:pPr rtl="0"/>
            <a:r>
              <a:rPr lang="fr"/>
              <a:t>Que signifie « connaître » </a:t>
            </a:r>
            <a:br>
              <a:rPr lang="fr"/>
            </a:br>
            <a:r>
              <a:rPr lang="fr"/>
              <a:t>une ressource ?</a:t>
            </a:r>
          </a:p>
        </p:txBody>
      </p:sp>
      <p:sp>
        <p:nvSpPr>
          <p:cNvPr id="3" name="Content Placeholder 2"/>
          <p:cNvSpPr>
            <a:spLocks noGrp="1"/>
          </p:cNvSpPr>
          <p:nvPr>
            <p:ph idx="1"/>
          </p:nvPr>
        </p:nvSpPr>
        <p:spPr>
          <a:xfrm>
            <a:off x="628650" y="1825625"/>
            <a:ext cx="7886699" cy="3386455"/>
          </a:xfrm>
        </p:spPr>
        <p:txBody>
          <a:bodyPr vert="horz" lIns="91440" tIns="45720" rIns="91440" bIns="45720" rtlCol="0" anchor="t">
            <a:normAutofit/>
          </a:bodyPr>
          <a:lstStyle/>
          <a:p>
            <a:pPr rtl="0"/>
            <a:r>
              <a:rPr lang="fr" b="1"/>
              <a:t>Connaître au moins une personne </a:t>
            </a:r>
            <a:r>
              <a:rPr lang="fr"/>
              <a:t>dans ce service.</a:t>
            </a:r>
          </a:p>
          <a:p>
            <a:pPr lvl="1"/>
            <a:r>
              <a:rPr lang="fr" sz="2800"/>
              <a:t>Pouvoir désigner ces personnes par leur nom.</a:t>
            </a:r>
            <a:endParaRPr lang="fr" sz="2800">
              <a:ea typeface="Calibri"/>
              <a:cs typeface="Calibri"/>
            </a:endParaRPr>
          </a:p>
          <a:p>
            <a:pPr rtl="0">
              <a:spcBef>
                <a:spcPts val="600"/>
              </a:spcBef>
            </a:pPr>
            <a:r>
              <a:rPr lang="fr"/>
              <a:t>Savoir </a:t>
            </a:r>
            <a:r>
              <a:rPr lang="fr" b="1"/>
              <a:t>quels services sont fournis</a:t>
            </a:r>
            <a:r>
              <a:rPr lang="fr"/>
              <a:t>, afin de pouvoir en informer les patientes.</a:t>
            </a:r>
            <a:endParaRPr lang="fr">
              <a:ea typeface="Calibri"/>
              <a:cs typeface="Calibri"/>
            </a:endParaRPr>
          </a:p>
          <a:p>
            <a:pPr rtl="0"/>
            <a:r>
              <a:rPr lang="fr" b="1"/>
              <a:t>Entretenir les relations</a:t>
            </a:r>
            <a:r>
              <a:rPr lang="fr"/>
              <a:t>, grâce à :</a:t>
            </a:r>
            <a:endParaRPr lang="fr">
              <a:ea typeface="Calibri"/>
              <a:cs typeface="Calibri"/>
            </a:endParaRPr>
          </a:p>
          <a:p>
            <a:pPr lvl="1" rtl="0"/>
            <a:r>
              <a:rPr lang="fr" sz="2800"/>
              <a:t>des formations croisées/polyvalentes</a:t>
            </a:r>
            <a:endParaRPr lang="fr" sz="2800">
              <a:ea typeface="Calibri"/>
              <a:cs typeface="Calibri"/>
            </a:endParaRPr>
          </a:p>
          <a:p>
            <a:pPr lvl="1" rtl="0"/>
            <a:r>
              <a:rPr lang="en-GB" sz="2800"/>
              <a:t>d</a:t>
            </a:r>
            <a:r>
              <a:rPr lang="fr" sz="2800"/>
              <a:t>es échanges d’information</a:t>
            </a:r>
            <a:r>
              <a:rPr lang="fr" sz="3000"/>
              <a:t>.</a:t>
            </a:r>
            <a:endParaRPr lang="fr" sz="3000">
              <a:ea typeface="Calibri"/>
              <a:cs typeface="Calibri"/>
            </a:endParaRPr>
          </a:p>
        </p:txBody>
      </p:sp>
      <p:sp>
        <p:nvSpPr>
          <p:cNvPr id="4" name="Slide Number Placeholder 3"/>
          <p:cNvSpPr>
            <a:spLocks noGrp="1"/>
          </p:cNvSpPr>
          <p:nvPr>
            <p:ph type="sldNum" sz="quarter" idx="12"/>
          </p:nvPr>
        </p:nvSpPr>
        <p:spPr/>
        <p:txBody>
          <a:bodyPr rtlCol="0"/>
          <a:lstStyle/>
          <a:p>
            <a:pPr rtl="0"/>
            <a:fld id="{05082A5F-A9BE-1F40-95D4-8D0B111ABD71}" type="slidenum">
              <a:rPr lang="en-GB" smtClean="0"/>
              <a:pPr rtl="0"/>
              <a:t>7</a:t>
            </a:fld>
            <a:endParaRPr lang="en-GB"/>
          </a:p>
        </p:txBody>
      </p:sp>
    </p:spTree>
    <p:extLst>
      <p:ext uri="{BB962C8B-B14F-4D97-AF65-F5344CB8AC3E}">
        <p14:creationId xmlns:p14="http://schemas.microsoft.com/office/powerpoint/2010/main" val="1033212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305"/>
            <a:ext cx="9144000" cy="937893"/>
          </a:xfrm>
        </p:spPr>
        <p:txBody>
          <a:bodyPr rtlCol="0">
            <a:noAutofit/>
          </a:bodyPr>
          <a:lstStyle/>
          <a:p>
            <a:pPr rtl="0"/>
            <a:r>
              <a:rPr lang="fr" sz="3600" b="1">
                <a:solidFill>
                  <a:schemeClr val="accent2"/>
                </a:solidFill>
              </a:rPr>
              <a:t>Fournir des « référencements bienveillants » </a:t>
            </a:r>
            <a:endParaRPr lang="en-GB" sz="3600" b="1">
              <a:solidFill>
                <a:schemeClr val="accent2"/>
              </a:solidFill>
            </a:endParaRPr>
          </a:p>
        </p:txBody>
      </p:sp>
      <p:sp>
        <p:nvSpPr>
          <p:cNvPr id="3" name="Subtitle 2"/>
          <p:cNvSpPr>
            <a:spLocks noGrp="1"/>
          </p:cNvSpPr>
          <p:nvPr>
            <p:ph idx="1"/>
          </p:nvPr>
        </p:nvSpPr>
        <p:spPr>
          <a:xfrm>
            <a:off x="628649" y="1199198"/>
            <a:ext cx="7886700" cy="4575516"/>
          </a:xfrm>
        </p:spPr>
        <p:txBody>
          <a:bodyPr lIns="90000" rtlCol="0">
            <a:noAutofit/>
          </a:bodyPr>
          <a:lstStyle/>
          <a:p>
            <a:pPr marL="0" indent="0" algn="l" rtl="0">
              <a:spcBef>
                <a:spcPts val="0"/>
              </a:spcBef>
              <a:spcAft>
                <a:spcPts val="400"/>
              </a:spcAft>
              <a:buNone/>
            </a:pPr>
            <a:r>
              <a:rPr lang="fr" b="1">
                <a:solidFill>
                  <a:schemeClr val="tx1"/>
                </a:solidFill>
                <a:latin typeface="Calibri" panose="020F0502020204030204" pitchFamily="34" charset="0"/>
                <a:ea typeface="SimSun" panose="02010600030101010101" pitchFamily="2" charset="-122"/>
                <a:cs typeface="Calibri" panose="020F0502020204030204" pitchFamily="34" charset="0"/>
              </a:rPr>
              <a:t>Des pratiques de référencement bienveillant aident les femmes à obtenir des soins supplémentaires.</a:t>
            </a:r>
            <a:endParaRPr lang="en-US" b="1">
              <a:solidFill>
                <a:schemeClr val="tx1"/>
              </a:solidFill>
            </a:endParaRPr>
          </a:p>
          <a:p>
            <a:pPr marL="509588" indent="-420688" algn="l" rtl="0">
              <a:spcBef>
                <a:spcPts val="0"/>
              </a:spcBef>
              <a:spcAft>
                <a:spcPts val="400"/>
              </a:spcAft>
              <a:buFont typeface="+mj-lt"/>
              <a:buAutoNum type="arabicPeriod"/>
            </a:pPr>
            <a:r>
              <a:rPr lang="fr">
                <a:solidFill>
                  <a:schemeClr val="tx1"/>
                </a:solidFill>
              </a:rPr>
              <a:t>Demandez : « Qu’est-ce qui serait </a:t>
            </a:r>
            <a:r>
              <a:rPr lang="fr" b="1">
                <a:solidFill>
                  <a:schemeClr val="tx1"/>
                </a:solidFill>
              </a:rPr>
              <a:t>le plus utile</a:t>
            </a:r>
            <a:r>
              <a:rPr lang="fr">
                <a:solidFill>
                  <a:schemeClr val="tx1"/>
                </a:solidFill>
              </a:rPr>
              <a:t> si nous pouvions le faire maintenant ? ».</a:t>
            </a:r>
          </a:p>
          <a:p>
            <a:pPr marL="509588" indent="-420688" algn="l" rtl="0">
              <a:spcBef>
                <a:spcPts val="0"/>
              </a:spcBef>
              <a:spcAft>
                <a:spcPts val="400"/>
              </a:spcAft>
              <a:buFont typeface="+mj-lt"/>
              <a:buAutoNum type="arabicPeriod"/>
            </a:pPr>
            <a:r>
              <a:rPr lang="fr">
                <a:solidFill>
                  <a:schemeClr val="tx1"/>
                </a:solidFill>
              </a:rPr>
              <a:t>Aidez la survivante à </a:t>
            </a:r>
            <a:r>
              <a:rPr lang="fr" b="1">
                <a:solidFill>
                  <a:schemeClr val="tx1"/>
                </a:solidFill>
              </a:rPr>
              <a:t>identifier et </a:t>
            </a:r>
            <a:r>
              <a:rPr lang="fr">
                <a:solidFill>
                  <a:schemeClr val="tx1"/>
                </a:solidFill>
              </a:rPr>
              <a:t>à </a:t>
            </a:r>
            <a:r>
              <a:rPr lang="fr" b="1">
                <a:solidFill>
                  <a:schemeClr val="tx1"/>
                </a:solidFill>
              </a:rPr>
              <a:t>envisager</a:t>
            </a:r>
            <a:r>
              <a:rPr lang="fr">
                <a:solidFill>
                  <a:schemeClr val="tx1"/>
                </a:solidFill>
              </a:rPr>
              <a:t> les possibilités de référencement et de soutien.</a:t>
            </a:r>
          </a:p>
          <a:p>
            <a:pPr marL="509588" indent="-420688" algn="l" rtl="0">
              <a:spcBef>
                <a:spcPts val="0"/>
              </a:spcBef>
              <a:spcAft>
                <a:spcPts val="400"/>
              </a:spcAft>
              <a:buFont typeface="+mj-lt"/>
              <a:buAutoNum type="arabicPeriod"/>
              <a:defRPr/>
            </a:pPr>
            <a:r>
              <a:rPr lang="fr">
                <a:solidFill>
                  <a:schemeClr val="tx1"/>
                </a:solidFill>
              </a:rPr>
              <a:t>Expliquez comment le service de référencement </a:t>
            </a:r>
            <a:r>
              <a:rPr lang="fr" b="1">
                <a:solidFill>
                  <a:schemeClr val="tx1"/>
                </a:solidFill>
              </a:rPr>
              <a:t>peut répondre à ses besoins</a:t>
            </a:r>
            <a:r>
              <a:rPr lang="fr">
                <a:solidFill>
                  <a:schemeClr val="tx1"/>
                </a:solidFill>
              </a:rPr>
              <a:t>.</a:t>
            </a:r>
          </a:p>
          <a:p>
            <a:pPr marL="509588" indent="-420688" algn="l" rtl="0">
              <a:spcBef>
                <a:spcPts val="0"/>
              </a:spcBef>
              <a:spcAft>
                <a:spcPts val="400"/>
              </a:spcAft>
              <a:buFont typeface="+mj-lt"/>
              <a:buAutoNum type="arabicPeriod"/>
              <a:defRPr/>
            </a:pPr>
            <a:r>
              <a:rPr lang="fr">
                <a:solidFill>
                  <a:schemeClr val="tx1"/>
                </a:solidFill>
              </a:rPr>
              <a:t>Donnez-lui </a:t>
            </a:r>
            <a:r>
              <a:rPr lang="fr" b="1">
                <a:solidFill>
                  <a:schemeClr val="tx1"/>
                </a:solidFill>
              </a:rPr>
              <a:t>les coordonnées </a:t>
            </a:r>
            <a:r>
              <a:rPr lang="fr">
                <a:solidFill>
                  <a:schemeClr val="tx1"/>
                </a:solidFill>
              </a:rPr>
              <a:t>: emplacement, comment s’y rendre, noms.</a:t>
            </a:r>
          </a:p>
          <a:p>
            <a:pPr marL="88900" indent="0" algn="ctr" rtl="0">
              <a:spcBef>
                <a:spcPts val="1200"/>
              </a:spcBef>
              <a:buNone/>
              <a:defRPr/>
            </a:pPr>
            <a:r>
              <a:rPr lang="fr" sz="1800">
                <a:solidFill>
                  <a:schemeClr val="tx1"/>
                </a:solidFill>
              </a:rPr>
              <a:t>— À suivre — </a:t>
            </a:r>
          </a:p>
          <a:p>
            <a:pPr algn="l" rtl="0">
              <a:spcBef>
                <a:spcPts val="0"/>
              </a:spcBef>
              <a:defRPr/>
            </a:pPr>
            <a:endParaRPr lang="en-US" sz="2800">
              <a:solidFill>
                <a:schemeClr val="tx1"/>
              </a:solidFill>
            </a:endParaRPr>
          </a:p>
          <a:p>
            <a:pPr marL="431800" indent="-342900" algn="l" rtl="0">
              <a:spcBef>
                <a:spcPts val="0"/>
              </a:spcBef>
              <a:buFont typeface="Wingdings" panose="05000000000000000000" pitchFamily="2" charset="2"/>
              <a:buChar char="ü"/>
            </a:pPr>
            <a:endParaRPr lang="en-US" sz="2800">
              <a:solidFill>
                <a:schemeClr val="tx1"/>
              </a:solidFill>
            </a:endParaRPr>
          </a:p>
          <a:p>
            <a:pPr algn="l" rtl="0">
              <a:spcBef>
                <a:spcPts val="0"/>
              </a:spcBef>
            </a:pPr>
            <a:endParaRPr lang="en-US" sz="2000" b="1">
              <a:solidFill>
                <a:schemeClr val="tx1"/>
              </a:solidFill>
            </a:endParaRPr>
          </a:p>
        </p:txBody>
      </p:sp>
      <p:sp>
        <p:nvSpPr>
          <p:cNvPr id="4" name="Slide Number Placeholder 3"/>
          <p:cNvSpPr>
            <a:spLocks noGrp="1"/>
          </p:cNvSpPr>
          <p:nvPr>
            <p:ph type="sldNum" sz="quarter" idx="12"/>
          </p:nvPr>
        </p:nvSpPr>
        <p:spPr/>
        <p:txBody>
          <a:bodyPr rtlCol="0"/>
          <a:lstStyle/>
          <a:p>
            <a:pPr rtl="0"/>
            <a:fld id="{B60101AC-EC2C-4B1D-AE38-4C39B310D867}" type="slidenum">
              <a:rPr lang="en-GB" smtClean="0"/>
              <a:pPr rtl="0"/>
              <a:t>8</a:t>
            </a:fld>
            <a:endParaRPr lang="en-GB"/>
          </a:p>
        </p:txBody>
      </p:sp>
    </p:spTree>
    <p:extLst>
      <p:ext uri="{BB962C8B-B14F-4D97-AF65-F5344CB8AC3E}">
        <p14:creationId xmlns:p14="http://schemas.microsoft.com/office/powerpoint/2010/main" val="219533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1BDD13-F8C6-B146-9268-A149C6034601}"/>
              </a:ext>
            </a:extLst>
          </p:cNvPr>
          <p:cNvSpPr>
            <a:spLocks noGrp="1"/>
          </p:cNvSpPr>
          <p:nvPr>
            <p:ph type="title"/>
          </p:nvPr>
        </p:nvSpPr>
        <p:spPr>
          <a:xfrm>
            <a:off x="0" y="172779"/>
            <a:ext cx="9144000" cy="1325563"/>
          </a:xfrm>
        </p:spPr>
        <p:txBody>
          <a:bodyPr rtlCol="0">
            <a:normAutofit/>
          </a:bodyPr>
          <a:lstStyle/>
          <a:p>
            <a:pPr rtl="0"/>
            <a:r>
              <a:rPr lang="fr" sz="3600"/>
              <a:t>Fournir des « orientations bienveillantes »</a:t>
            </a:r>
          </a:p>
        </p:txBody>
      </p:sp>
      <p:sp>
        <p:nvSpPr>
          <p:cNvPr id="3" name="Slide Number Placeholder 2"/>
          <p:cNvSpPr>
            <a:spLocks noGrp="1"/>
          </p:cNvSpPr>
          <p:nvPr>
            <p:ph type="sldNum" sz="quarter" idx="12"/>
          </p:nvPr>
        </p:nvSpPr>
        <p:spPr/>
        <p:txBody>
          <a:bodyPr rtlCol="0"/>
          <a:lstStyle/>
          <a:p>
            <a:pPr rtl="0"/>
            <a:fld id="{B60101AC-EC2C-4B1D-AE38-4C39B310D867}" type="slidenum">
              <a:rPr lang="en-GB" smtClean="0"/>
              <a:pPr rtl="0"/>
              <a:t>9</a:t>
            </a:fld>
            <a:endParaRPr lang="en-GB"/>
          </a:p>
        </p:txBody>
      </p:sp>
      <p:sp>
        <p:nvSpPr>
          <p:cNvPr id="5" name="Rectangle 4"/>
          <p:cNvSpPr/>
          <p:nvPr/>
        </p:nvSpPr>
        <p:spPr>
          <a:xfrm>
            <a:off x="575556" y="1294885"/>
            <a:ext cx="8042664" cy="4739759"/>
          </a:xfrm>
          <a:prstGeom prst="rect">
            <a:avLst/>
          </a:prstGeom>
        </p:spPr>
        <p:txBody>
          <a:bodyPr wrap="square" rtlCol="0">
            <a:spAutoFit/>
          </a:bodyPr>
          <a:lstStyle/>
          <a:p>
            <a:pPr algn="ctr" rtl="0">
              <a:defRPr/>
            </a:pPr>
            <a:r>
              <a:rPr lang="fr"/>
              <a:t>- Suite -</a:t>
            </a:r>
          </a:p>
          <a:p>
            <a:pPr algn="ctr" rtl="0">
              <a:defRPr/>
            </a:pPr>
            <a:endParaRPr lang="en-GB" sz="1200"/>
          </a:p>
          <a:p>
            <a:pPr marL="509588" indent="-420688" rtl="0">
              <a:buFont typeface="+mj-lt"/>
              <a:buAutoNum type="arabicPeriod" startAt="5"/>
              <a:defRPr/>
            </a:pPr>
            <a:r>
              <a:rPr lang="fr" sz="2800"/>
              <a:t>Proposer d’aider à </a:t>
            </a:r>
            <a:r>
              <a:rPr lang="fr" sz="2800" b="1"/>
              <a:t>prendre un rendez-vous</a:t>
            </a:r>
            <a:r>
              <a:rPr lang="fr" sz="2800"/>
              <a:t>, si cela s’avère utile, par exemple ainsi :</a:t>
            </a:r>
          </a:p>
          <a:p>
            <a:pPr lvl="1" rtl="0">
              <a:spcBef>
                <a:spcPts val="600"/>
              </a:spcBef>
              <a:buFont typeface="Arial" pitchFamily="34" charset="0"/>
              <a:buChar char="•"/>
            </a:pPr>
            <a:r>
              <a:rPr lang="fr" sz="2800"/>
              <a:t> Proposer d’appeler en son nom.</a:t>
            </a:r>
          </a:p>
          <a:p>
            <a:pPr lvl="1" rtl="0">
              <a:spcBef>
                <a:spcPts val="600"/>
              </a:spcBef>
              <a:buFont typeface="Arial" pitchFamily="34" charset="0"/>
              <a:buChar char="•"/>
            </a:pPr>
            <a:r>
              <a:rPr lang="fr" sz="2800"/>
              <a:t> Proposer d’appeler avec elle.</a:t>
            </a:r>
          </a:p>
          <a:p>
            <a:pPr lvl="1" rtl="0">
              <a:spcBef>
                <a:spcPts val="600"/>
              </a:spcBef>
              <a:buFont typeface="Arial" pitchFamily="34" charset="0"/>
              <a:buChar char="•"/>
            </a:pPr>
            <a:r>
              <a:rPr lang="fr" sz="2800"/>
              <a:t> Offrir un endroit privé d’où elle peut appeler.</a:t>
            </a:r>
          </a:p>
          <a:p>
            <a:pPr lvl="1" indent="-368300" rtl="0">
              <a:spcBef>
                <a:spcPts val="600"/>
              </a:spcBef>
              <a:defRPr/>
            </a:pPr>
            <a:r>
              <a:rPr lang="fr" sz="2800"/>
              <a:t>6. 	Aidez-la à résoudre </a:t>
            </a:r>
            <a:r>
              <a:rPr lang="fr" sz="2800" b="1"/>
              <a:t>tout problème pratique</a:t>
            </a:r>
            <a:r>
              <a:rPr lang="fr" sz="2800"/>
              <a:t>, par exemple manque de moyen de transport ou pas de garde d'enfants.</a:t>
            </a:r>
          </a:p>
          <a:p>
            <a:pPr lvl="1" rtl="0"/>
            <a:endParaRPr lang="en-GB" sz="2800"/>
          </a:p>
        </p:txBody>
      </p:sp>
    </p:spTree>
    <p:extLst>
      <p:ext uri="{BB962C8B-B14F-4D97-AF65-F5344CB8AC3E}">
        <p14:creationId xmlns:p14="http://schemas.microsoft.com/office/powerpoint/2010/main" val="1537489614"/>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iculum template_13Dec" id="{82102952-1358-794C-BA0B-E9E2CAE0DECF}" vid="{D4BAC128-9994-AD42-AB0C-764A7311E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TotalTime>
  <Words>1643</Words>
  <Application>Microsoft Office PowerPoint</Application>
  <PresentationFormat>On-screen Show (4:3)</PresentationFormat>
  <Paragraphs>197</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Module 7</vt:lpstr>
      <vt:lpstr>PowerPoint Presentation</vt:lpstr>
      <vt:lpstr>      Objectif d’apprentissage</vt:lpstr>
      <vt:lpstr>Principes des réseaux de référencement</vt:lpstr>
      <vt:lpstr>Instaurer des circuits de référencement</vt:lpstr>
      <vt:lpstr>Exemple de formulaire d’orientation dans le cadre d’un référencement</vt:lpstr>
      <vt:lpstr>Que signifie « connaître »  une ressource ?</vt:lpstr>
      <vt:lpstr>Fournir des « référencements bienveillants » </vt:lpstr>
      <vt:lpstr>Fournir des « orientations bienveillantes »</vt:lpstr>
      <vt:lpstr>Connaître le contexte juridique et politique </vt:lpstr>
      <vt:lpstr>PowerPoint Presentation</vt:lpstr>
      <vt:lpstr>Connaître le contexte juridique et politique </vt:lpstr>
      <vt:lpstr>Exercice 7.1. Le réseau de référencement</vt:lpstr>
      <vt:lpstr>Exercice 7.1. Le réseau de référencement</vt:lpstr>
      <vt:lpstr>Exercice 7.2. Imaginez le circuit de référencement idéal </vt:lpstr>
      <vt:lpstr>PowerPoint Presentation</vt:lpstr>
      <vt:lpstr>PowerPoint Presentation</vt:lpstr>
      <vt:lpstr>PowerPoint Presentation</vt:lpstr>
      <vt:lpstr>Messages clés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7</dc:title>
  <dc:creator>Anna Hoover</dc:creator>
  <cp:lastModifiedBy>Becky Mitchell (Green Ink)</cp:lastModifiedBy>
  <cp:revision>7</cp:revision>
  <dcterms:created xsi:type="dcterms:W3CDTF">2019-12-16T15:07:12Z</dcterms:created>
  <dcterms:modified xsi:type="dcterms:W3CDTF">2025-01-22T09:22:56Z</dcterms:modified>
</cp:coreProperties>
</file>