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4"/>
  </p:notesMasterIdLst>
  <p:handoutMasterIdLst>
    <p:handoutMasterId r:id="rId15"/>
  </p:handoutMasterIdLst>
  <p:sldIdLst>
    <p:sldId id="265" r:id="rId2"/>
    <p:sldId id="277" r:id="rId3"/>
    <p:sldId id="269" r:id="rId4"/>
    <p:sldId id="272" r:id="rId5"/>
    <p:sldId id="270" r:id="rId6"/>
    <p:sldId id="274" r:id="rId7"/>
    <p:sldId id="275" r:id="rId8"/>
    <p:sldId id="271" r:id="rId9"/>
    <p:sldId id="276" r:id="rId10"/>
    <p:sldId id="258" r:id="rId11"/>
    <p:sldId id="273" r:id="rId12"/>
    <p:sldId id="268" r:id="rId13"/>
  </p:sldIdLst>
  <p:sldSz cx="9144000" cy="6858000" type="screen4x3"/>
  <p:notesSz cx="6858000" cy="9144000"/>
  <p:defaultTex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6C4B5C-4215-F344-8A76-5A964FD4AD5B}" name="Guest User" initials="GU" userId="S::urn:spo:anon#ff01ab5e1b4c3c0705618d8096c3a275d9a0727eecce310e62bd1a1110593ff3::" providerId="AD"/>
  <p188:author id="{CC3D70B8-A21D-BFEF-33EB-83F67CE3D020}" name="Becky Mitchell (Green Ink)" initials="BM" userId="S::b.mitchell@greenink.co.uk::ef2f76bf-bf72-435b-8eb2-1a28ba6aa3e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bine Citron" initials="SC" lastIdx="4" clrIdx="0">
    <p:extLst>
      <p:ext uri="{19B8F6BF-5375-455C-9EA6-DF929625EA0E}">
        <p15:presenceInfo xmlns:p15="http://schemas.microsoft.com/office/powerpoint/2012/main" userId="d1ba213afba5bd56" providerId="Windows Live"/>
      </p:ext>
    </p:extLst>
  </p:cmAuthor>
  <p:cmAuthor id="2" name="Christel Chater (Green Ink)" initials="CC(I" lastIdx="2" clrIdx="1">
    <p:extLst>
      <p:ext uri="{19B8F6BF-5375-455C-9EA6-DF929625EA0E}">
        <p15:presenceInfo xmlns:p15="http://schemas.microsoft.com/office/powerpoint/2012/main" userId="S::c.chater@greenink.co.uk::12e3180e-3099-41c4-abe8-f37ea2fb5c0b" providerId="AD"/>
      </p:ext>
    </p:extLst>
  </p:cmAuthor>
  <p:cmAuthor id="3" name="Becky Mitchell (Green Ink)" initials="BM" lastIdx="1" clrIdx="2">
    <p:extLst>
      <p:ext uri="{19B8F6BF-5375-455C-9EA6-DF929625EA0E}">
        <p15:presenceInfo xmlns:p15="http://schemas.microsoft.com/office/powerpoint/2012/main" userId="S::b.mitchell@greenink.co.uk::ef2f76bf-bf72-435b-8eb2-1a28ba6aa3e9" providerId="AD"/>
      </p:ext>
    </p:extLst>
  </p:cmAuthor>
  <p:cmAuthor id="4" name="anne.cecile.robin@gmail.com" initials="an" lastIdx="18" clrIdx="3">
    <p:extLst>
      <p:ext uri="{19B8F6BF-5375-455C-9EA6-DF929625EA0E}">
        <p15:presenceInfo xmlns:p15="http://schemas.microsoft.com/office/powerpoint/2012/main" userId="S::urn:spo:guest#anne.cecile.robin@gmail.com::"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A678"/>
    <a:srgbClr val="F3A677"/>
    <a:srgbClr val="F5A778"/>
    <a:srgbClr val="F18B4F"/>
    <a:srgbClr val="FFFFFF"/>
    <a:srgbClr val="DE8049"/>
    <a:srgbClr val="F8AB7D"/>
    <a:srgbClr val="F57D22"/>
    <a:srgbClr val="EDEDEF"/>
    <a:srgbClr val="0366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275"/>
    <p:restoredTop sz="88948"/>
  </p:normalViewPr>
  <p:slideViewPr>
    <p:cSldViewPr snapToGrid="0" snapToObjects="1">
      <p:cViewPr varScale="1">
        <p:scale>
          <a:sx n="79" d="100"/>
          <a:sy n="79" d="100"/>
        </p:scale>
        <p:origin x="1086" y="7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69" d="100"/>
          <a:sy n="69" d="100"/>
        </p:scale>
        <p:origin x="2540" y="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cky Mitchell (Green Ink)" userId="ef2f76bf-bf72-435b-8eb2-1a28ba6aa3e9" providerId="ADAL" clId="{15046583-E98E-4AD1-BB43-7052682BF3DC}"/>
    <pc:docChg chg="custSel modSld">
      <pc:chgData name="Becky Mitchell (Green Ink)" userId="ef2f76bf-bf72-435b-8eb2-1a28ba6aa3e9" providerId="ADAL" clId="{15046583-E98E-4AD1-BB43-7052682BF3DC}" dt="2024-12-12T20:40:40.502" v="0" actId="478"/>
      <pc:docMkLst>
        <pc:docMk/>
      </pc:docMkLst>
      <pc:sldChg chg="delSp mod">
        <pc:chgData name="Becky Mitchell (Green Ink)" userId="ef2f76bf-bf72-435b-8eb2-1a28ba6aa3e9" providerId="ADAL" clId="{15046583-E98E-4AD1-BB43-7052682BF3DC}" dt="2024-12-12T20:40:40.502" v="0" actId="478"/>
        <pc:sldMkLst>
          <pc:docMk/>
          <pc:sldMk cId="3891967212" sldId="277"/>
        </pc:sldMkLst>
        <pc:spChg chg="del">
          <ac:chgData name="Becky Mitchell (Green Ink)" userId="ef2f76bf-bf72-435b-8eb2-1a28ba6aa3e9" providerId="ADAL" clId="{15046583-E98E-4AD1-BB43-7052682BF3DC}" dt="2024-12-12T20:40:40.502" v="0" actId="478"/>
          <ac:spMkLst>
            <pc:docMk/>
            <pc:sldMk cId="3891967212" sldId="277"/>
            <ac:spMk id="2" creationId="{3CFB2624-5AA4-A5F1-114F-F35BE25A704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FC1157-7A08-AE42-871E-8F631D79F4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a:p>
        </p:txBody>
      </p:sp>
      <p:sp>
        <p:nvSpPr>
          <p:cNvPr id="3" name="Date Placeholder 2">
            <a:extLst>
              <a:ext uri="{FF2B5EF4-FFF2-40B4-BE49-F238E27FC236}">
                <a16:creationId xmlns:a16="http://schemas.microsoft.com/office/drawing/2014/main" id="{1ED2B9E4-9D77-C149-A8DF-0F21A289303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E5666A7-7EFA-1C45-85A8-F1EEF1456243}" type="datetimeFigureOut">
              <a:rPr lang="de-DE" smtClean="0"/>
              <a:t>12.12.2024</a:t>
            </a:fld>
            <a:endParaRPr lang="de-DE"/>
          </a:p>
        </p:txBody>
      </p:sp>
      <p:sp>
        <p:nvSpPr>
          <p:cNvPr id="4" name="Footer Placeholder 3">
            <a:extLst>
              <a:ext uri="{FF2B5EF4-FFF2-40B4-BE49-F238E27FC236}">
                <a16:creationId xmlns:a16="http://schemas.microsoft.com/office/drawing/2014/main" id="{23375214-E450-6642-B9DB-082E830D6D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a:p>
        </p:txBody>
      </p:sp>
      <p:sp>
        <p:nvSpPr>
          <p:cNvPr id="5" name="Slide Number Placeholder 4">
            <a:extLst>
              <a:ext uri="{FF2B5EF4-FFF2-40B4-BE49-F238E27FC236}">
                <a16:creationId xmlns:a16="http://schemas.microsoft.com/office/drawing/2014/main" id="{FD292567-AF3F-4A4D-9CB4-618533FFEDD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1ED23F5-003A-854E-B0DA-F635AABBFE9A}" type="slidenum">
              <a:rPr lang="de-DE" smtClean="0"/>
              <a:t>‹#›</a:t>
            </a:fld>
            <a:endParaRPr lang="de-DE"/>
          </a:p>
        </p:txBody>
      </p:sp>
    </p:spTree>
    <p:extLst>
      <p:ext uri="{BB962C8B-B14F-4D97-AF65-F5344CB8AC3E}">
        <p14:creationId xmlns:p14="http://schemas.microsoft.com/office/powerpoint/2010/main" val="362099999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F83A9B77-EA52-1C47-8F03-3304CE373FBF}" type="datetimeFigureOut">
              <a:rPr lang="de-DE" smtClean="0"/>
              <a:t>12.12.2024</a:t>
            </a:fld>
            <a:endParaRPr lang="de-DE"/>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rtl="0"/>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82D55F8-74B9-B944-BD48-CDD90851A098}" type="slidenum">
              <a:rPr lang="de-DE" smtClean="0"/>
              <a:t>‹#›</a:t>
            </a:fld>
            <a:endParaRPr lang="de-DE"/>
          </a:p>
        </p:txBody>
      </p:sp>
    </p:spTree>
    <p:extLst>
      <p:ext uri="{BB962C8B-B14F-4D97-AF65-F5344CB8AC3E}">
        <p14:creationId xmlns:p14="http://schemas.microsoft.com/office/powerpoint/2010/main" val="57712525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PlaceHolder 1"/>
          <p:cNvSpPr>
            <a:spLocks noGrp="1" noRot="1" noChangeAspect="1"/>
          </p:cNvSpPr>
          <p:nvPr>
            <p:ph type="sldImg"/>
          </p:nvPr>
        </p:nvSpPr>
        <p:spPr>
          <a:xfrm>
            <a:off x="1117600" y="696913"/>
            <a:ext cx="4646613" cy="3486150"/>
          </a:xfrm>
          <a:prstGeom prst="rect">
            <a:avLst/>
          </a:prstGeom>
        </p:spPr>
      </p:sp>
      <p:sp>
        <p:nvSpPr>
          <p:cNvPr id="291" name="PlaceHolder 2"/>
          <p:cNvSpPr>
            <a:spLocks noGrp="1"/>
          </p:cNvSpPr>
          <p:nvPr>
            <p:ph type="body"/>
          </p:nvPr>
        </p:nvSpPr>
        <p:spPr>
          <a:xfrm>
            <a:off x="688181" y="4415790"/>
            <a:ext cx="5505089" cy="4183014"/>
          </a:xfrm>
          <a:prstGeom prst="rect">
            <a:avLst/>
          </a:prstGeom>
        </p:spPr>
        <p:txBody>
          <a:bodyPr rtlCol="0"/>
          <a:lstStyle/>
          <a:p>
            <a:pPr rtl="0"/>
            <a:r>
              <a:rPr lang="fr" sz="2000" spc="-1" dirty="0">
                <a:latin typeface="Arial"/>
              </a:rPr>
              <a:t>Ce module couvre les deux autres composantes de l’appui de première ligne de l’approche LIVES – </a:t>
            </a:r>
            <a:r>
              <a:rPr lang="fr" sz="2000" b="1" spc="-1" dirty="0">
                <a:latin typeface="Arial"/>
              </a:rPr>
              <a:t>A</a:t>
            </a:r>
            <a:r>
              <a:rPr lang="fr" sz="2000" spc="-1" dirty="0">
                <a:latin typeface="Arial"/>
              </a:rPr>
              <a:t>méliorer la sécurité  et fournir </a:t>
            </a:r>
            <a:r>
              <a:rPr lang="fr" sz="2000" b="1" spc="-1" dirty="0">
                <a:latin typeface="Arial"/>
              </a:rPr>
              <a:t>l’</a:t>
            </a:r>
            <a:r>
              <a:rPr lang="fr" sz="2000" spc="-1" dirty="0">
                <a:latin typeface="Arial"/>
              </a:rPr>
              <a:t>appui.</a:t>
            </a:r>
          </a:p>
        </p:txBody>
      </p:sp>
      <p:sp>
        <p:nvSpPr>
          <p:cNvPr id="292" name="TextShape 3"/>
          <p:cNvSpPr txBox="1"/>
          <p:nvPr/>
        </p:nvSpPr>
        <p:spPr>
          <a:xfrm>
            <a:off x="3898249" y="8830116"/>
            <a:ext cx="2981758" cy="464454"/>
          </a:xfrm>
          <a:prstGeom prst="rect">
            <a:avLst/>
          </a:prstGeom>
          <a:noFill/>
          <a:ln>
            <a:noFill/>
          </a:ln>
        </p:spPr>
        <p:txBody>
          <a:bodyPr lIns="92446" tIns="46223" rIns="92446" bIns="46223" rtlCol="0" anchor="b"/>
          <a:lstStyle/>
          <a:p>
            <a:pPr algn="r" rtl="0">
              <a:lnSpc>
                <a:spcPct val="100000"/>
              </a:lnSpc>
            </a:pPr>
            <a:fld id="{0F1F87E2-5675-428D-8E69-6D8607C69D56}" type="slidenum">
              <a:rPr lang="en-GB" sz="1200" spc="-1">
                <a:solidFill>
                  <a:srgbClr val="000000"/>
                </a:solidFill>
              </a:rPr>
              <a:pPr algn="r">
                <a:lnSpc>
                  <a:spcPct val="100000"/>
                </a:lnSpc>
              </a:pPr>
              <a:t>1</a:t>
            </a:fld>
            <a:endParaRPr lang="en-GB" sz="1200" spc="-1">
              <a:latin typeface="Times New Roman"/>
            </a:endParaRPr>
          </a:p>
        </p:txBody>
      </p:sp>
    </p:spTree>
    <p:extLst>
      <p:ext uri="{BB962C8B-B14F-4D97-AF65-F5344CB8AC3E}">
        <p14:creationId xmlns:p14="http://schemas.microsoft.com/office/powerpoint/2010/main" val="2184709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dirty="0"/>
              <a:t>Consignes pour l’exercice 8.1. Consultez le guide de l’animateur pour des instructions détaillées.</a:t>
            </a:r>
          </a:p>
          <a:p>
            <a:pPr rtl="0"/>
            <a:endParaRPr lang="en-US" dirty="0"/>
          </a:p>
          <a:p>
            <a:pPr rtl="0"/>
            <a:r>
              <a:rPr lang="fr" dirty="0"/>
              <a:t>Faites suivre l’exercice d’une </a:t>
            </a:r>
            <a:r>
              <a:rPr lang="fr" b="1" dirty="0"/>
              <a:t>discussion</a:t>
            </a:r>
            <a:r>
              <a:rPr lang="fr" dirty="0"/>
              <a:t> en plénière. Consulter le guide du facilitateur pour des suggestions concernant les questions qui animeront les discussions.</a:t>
            </a:r>
          </a:p>
        </p:txBody>
      </p:sp>
      <p:sp>
        <p:nvSpPr>
          <p:cNvPr id="4" name="Slide Number Placeholder 3"/>
          <p:cNvSpPr>
            <a:spLocks noGrp="1"/>
          </p:cNvSpPr>
          <p:nvPr>
            <p:ph type="sldNum" sz="quarter" idx="5"/>
          </p:nvPr>
        </p:nvSpPr>
        <p:spPr/>
        <p:txBody>
          <a:bodyPr rtlCol="0"/>
          <a:lstStyle/>
          <a:p>
            <a:pPr rtl="0"/>
            <a:fld id="{7B48C413-4A17-411A-8581-448B66419DE1}" type="slidenum">
              <a:rPr lang="en-US" smtClean="0"/>
              <a:pPr rtl="0"/>
              <a:t>11</a:t>
            </a:fld>
            <a:endParaRPr lang="en-US"/>
          </a:p>
        </p:txBody>
      </p:sp>
    </p:spTree>
    <p:extLst>
      <p:ext uri="{BB962C8B-B14F-4D97-AF65-F5344CB8AC3E}">
        <p14:creationId xmlns:p14="http://schemas.microsoft.com/office/powerpoint/2010/main" val="500898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rtl="0"/>
            <a:endParaRPr lang="en-GB" dirty="0"/>
          </a:p>
        </p:txBody>
      </p:sp>
      <p:sp>
        <p:nvSpPr>
          <p:cNvPr id="4" name="Slide Number Placeholder 3"/>
          <p:cNvSpPr>
            <a:spLocks noGrp="1"/>
          </p:cNvSpPr>
          <p:nvPr>
            <p:ph type="sldNum" sz="quarter" idx="10"/>
          </p:nvPr>
        </p:nvSpPr>
        <p:spPr/>
        <p:txBody>
          <a:bodyPr rtlCol="0"/>
          <a:lstStyle/>
          <a:p>
            <a:pPr rtl="0"/>
            <a:fld id="{7B48C413-4A17-411A-8581-448B66419DE1}" type="slidenum">
              <a:rPr lang="en-US" smtClean="0"/>
              <a:pPr rtl="0"/>
              <a:t>12</a:t>
            </a:fld>
            <a:endParaRPr lang="en-US"/>
          </a:p>
        </p:txBody>
      </p:sp>
    </p:spTree>
    <p:extLst>
      <p:ext uri="{BB962C8B-B14F-4D97-AF65-F5344CB8AC3E}">
        <p14:creationId xmlns:p14="http://schemas.microsoft.com/office/powerpoint/2010/main" val="3217890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5"/>
          </p:nvPr>
        </p:nvSpPr>
        <p:spPr/>
        <p:txBody>
          <a:bodyPr rtlCol="0"/>
          <a:lstStyle/>
          <a:p>
            <a:pPr rtl="0"/>
            <a:fld id="{7B48C413-4A17-411A-8581-448B66419DE1}" type="slidenum">
              <a:rPr lang="en-US" smtClean="0"/>
              <a:pPr rtl="0"/>
              <a:t>3</a:t>
            </a:fld>
            <a:endParaRPr lang="en-US"/>
          </a:p>
        </p:txBody>
      </p:sp>
    </p:spTree>
    <p:extLst>
      <p:ext uri="{BB962C8B-B14F-4D97-AF65-F5344CB8AC3E}">
        <p14:creationId xmlns:p14="http://schemas.microsoft.com/office/powerpoint/2010/main" val="3505613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dirty="0"/>
              <a:t>Mettez en évidence les composantes E et S de l’approche  LIVES.</a:t>
            </a:r>
          </a:p>
        </p:txBody>
      </p:sp>
      <p:sp>
        <p:nvSpPr>
          <p:cNvPr id="4" name="Slide Number Placeholder 3"/>
          <p:cNvSpPr>
            <a:spLocks noGrp="1"/>
          </p:cNvSpPr>
          <p:nvPr>
            <p:ph type="sldNum" sz="quarter" idx="5"/>
          </p:nvPr>
        </p:nvSpPr>
        <p:spPr/>
        <p:txBody>
          <a:bodyPr rtlCol="0"/>
          <a:lstStyle/>
          <a:p>
            <a:pPr rtl="0"/>
            <a:fld id="{7B48C413-4A17-411A-8581-448B66419DE1}" type="slidenum">
              <a:rPr lang="en-US" smtClean="0"/>
              <a:pPr rtl="0"/>
              <a:t>4</a:t>
            </a:fld>
            <a:endParaRPr lang="en-US"/>
          </a:p>
        </p:txBody>
      </p:sp>
    </p:spTree>
    <p:extLst>
      <p:ext uri="{BB962C8B-B14F-4D97-AF65-F5344CB8AC3E}">
        <p14:creationId xmlns:p14="http://schemas.microsoft.com/office/powerpoint/2010/main" val="3596798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indent="0" algn="l" defTabSz="457200" rtl="0" eaLnBrk="1" fontAlgn="auto" latinLnBrk="0" hangingPunct="1">
              <a:lnSpc>
                <a:spcPct val="100000"/>
              </a:lnSpc>
              <a:spcBef>
                <a:spcPts val="0"/>
              </a:spcBef>
              <a:spcAft>
                <a:spcPts val="0"/>
              </a:spcAft>
              <a:buClrTx/>
              <a:buSzTx/>
              <a:buFontTx/>
              <a:buNone/>
              <a:tabLst/>
              <a:defRPr/>
            </a:pPr>
            <a:r>
              <a:rPr lang="fr" sz="1000" b="1" dirty="0">
                <a:solidFill>
                  <a:schemeClr val="tx1"/>
                </a:solidFill>
              </a:rPr>
              <a:t>Objet :</a:t>
            </a:r>
            <a:r>
              <a:rPr lang="fr" sz="1000" dirty="0">
                <a:solidFill>
                  <a:schemeClr val="tx1"/>
                </a:solidFill>
              </a:rPr>
              <a:t> Aider une femme à évaluer sa situation et à élaborer un plan pour sa sécurité. Première règle : </a:t>
            </a:r>
            <a:r>
              <a:rPr lang="fr" sz="1000" b="1" dirty="0">
                <a:solidFill>
                  <a:schemeClr val="tx1"/>
                </a:solidFill>
              </a:rPr>
              <a:t>Prendre au sérieux ses préoccupations en matière de sécurité.</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b="1" dirty="0">
              <a:solidFill>
                <a:schemeClr val="tx1"/>
              </a:solidFill>
            </a:endParaRPr>
          </a:p>
          <a:p>
            <a:pPr marL="0" indent="0" rtl="0">
              <a:buFont typeface="Arial" panose="020B0604020202020204" pitchFamily="34" charset="0"/>
              <a:buNone/>
            </a:pPr>
            <a:r>
              <a:rPr lang="fr" sz="1200" kern="1200" dirty="0">
                <a:solidFill>
                  <a:schemeClr val="tx1"/>
                </a:solidFill>
                <a:effectLst/>
                <a:latin typeface="+mn-lt"/>
                <a:ea typeface="+mn-ea"/>
                <a:cs typeface="+mn-cs"/>
              </a:rPr>
              <a:t>Rappeler aux participants qu’ils ne pilotent pas cette évaluation des risques. Elle est plutôt évoquée après avoir jeté les bases d’un débat sur la violence.</a:t>
            </a:r>
          </a:p>
          <a:p>
            <a:pPr marL="0" indent="0" rtl="0">
              <a:buNone/>
            </a:pP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 sz="1000" b="1" kern="1200" dirty="0">
                <a:solidFill>
                  <a:schemeClr val="tx1"/>
                </a:solidFill>
                <a:latin typeface="+mn-lt"/>
                <a:ea typeface="+mn-ea"/>
                <a:cs typeface="+mn-cs"/>
              </a:rPr>
              <a:t>Évaluer</a:t>
            </a:r>
            <a:r>
              <a:rPr lang="fr" sz="1200" b="1" i="0" u="none" strike="noStrike" kern="1200" dirty="0">
                <a:solidFill>
                  <a:schemeClr val="tx1"/>
                </a:solidFill>
                <a:latin typeface="+mn-lt"/>
                <a:ea typeface="+mn-ea"/>
                <a:cs typeface="+mn-cs"/>
              </a:rPr>
              <a:t> la sécurité après une agression sexuelle : </a:t>
            </a:r>
            <a:r>
              <a:rPr lang="fr" sz="1200" b="0" i="0" u="none" strike="noStrike" kern="1200" dirty="0">
                <a:solidFill>
                  <a:schemeClr val="tx1"/>
                </a:solidFill>
                <a:latin typeface="+mn-lt"/>
                <a:ea typeface="+mn-ea"/>
                <a:cs typeface="+mn-cs"/>
              </a:rPr>
              <a:t>Souvenez-vous que souvent, </a:t>
            </a:r>
            <a:r>
              <a:rPr lang="fr" sz="1200" b="1" i="0" u="none" strike="noStrike" kern="1200" dirty="0">
                <a:solidFill>
                  <a:schemeClr val="tx1"/>
                </a:solidFill>
                <a:latin typeface="+mn-lt"/>
                <a:ea typeface="+mn-ea"/>
                <a:cs typeface="+mn-cs"/>
              </a:rPr>
              <a:t>e</a:t>
            </a:r>
            <a:r>
              <a:rPr lang="fr" sz="1200" b="1" dirty="0">
                <a:solidFill>
                  <a:schemeClr val="tx1"/>
                </a:solidFill>
              </a:rPr>
              <a:t>lle peut connaître l’auteur</a:t>
            </a:r>
            <a:r>
              <a:rPr lang="fr" sz="1200" dirty="0">
                <a:solidFill>
                  <a:schemeClr val="tx1"/>
                </a:solidFill>
              </a:rPr>
              <a:t>; l’agression se produit souvent à la maison.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 sz="1200" b="1" kern="1200" dirty="0">
                <a:solidFill>
                  <a:schemeClr val="tx1"/>
                </a:solidFill>
                <a:effectLst/>
                <a:latin typeface="+mn-lt"/>
                <a:ea typeface="+mn-ea"/>
                <a:cs typeface="+mn-cs"/>
              </a:rPr>
              <a:t>Evaluer le risque immédiat de violence exercée par un partenaire : </a:t>
            </a:r>
            <a:r>
              <a:rPr lang="fr" sz="1200" b="0" i="0" u="none" strike="noStrike" kern="1200" dirty="0">
                <a:solidFill>
                  <a:schemeClr val="tx1"/>
                </a:solidFill>
                <a:latin typeface="+mn-lt"/>
                <a:ea typeface="+mn-ea"/>
                <a:cs typeface="+mn-cs"/>
              </a:rPr>
              <a:t>Certaines femmes peuvent penser que l’acte de violence ne se reproduira plus. </a:t>
            </a:r>
            <a:r>
              <a:rPr lang="fr" sz="1200" kern="1200" dirty="0">
                <a:solidFill>
                  <a:schemeClr val="tx1"/>
                </a:solidFill>
                <a:effectLst/>
                <a:latin typeface="+mn-lt"/>
                <a:ea typeface="+mn-ea"/>
                <a:cs typeface="+mn-cs"/>
              </a:rPr>
              <a:t>Expliquez que la violence exercée par un partenaire intime </a:t>
            </a:r>
            <a:r>
              <a:rPr lang="fr" sz="1200" b="1" kern="1200" dirty="0">
                <a:solidFill>
                  <a:schemeClr val="tx1"/>
                </a:solidFill>
                <a:effectLst/>
                <a:latin typeface="+mn-lt"/>
                <a:ea typeface="+mn-ea"/>
                <a:cs typeface="+mn-cs"/>
              </a:rPr>
              <a:t>ne cessera probablement pas d’elle-même</a:t>
            </a:r>
            <a:r>
              <a:rPr lang="fr" sz="1200" kern="1200" dirty="0">
                <a:solidFill>
                  <a:schemeClr val="tx1"/>
                </a:solidFill>
                <a:effectLst/>
                <a:latin typeface="+mn-lt"/>
                <a:ea typeface="+mn-ea"/>
                <a:cs typeface="+mn-cs"/>
              </a:rPr>
              <a:t>. Elle tend à se poursuivre et peut, avec le temps, s’aggraver et devenir plus fréquente. Il est donc important de penser à la sécurité dès maintenant.</a:t>
            </a:r>
          </a:p>
        </p:txBody>
      </p:sp>
      <p:sp>
        <p:nvSpPr>
          <p:cNvPr id="4" name="Slide Number Placeholder 3"/>
          <p:cNvSpPr>
            <a:spLocks noGrp="1"/>
          </p:cNvSpPr>
          <p:nvPr>
            <p:ph type="sldNum" sz="quarter" idx="5"/>
          </p:nvPr>
        </p:nvSpPr>
        <p:spPr/>
        <p:txBody>
          <a:bodyPr rtlCol="0"/>
          <a:lstStyle/>
          <a:p>
            <a:pPr rtl="0"/>
            <a:fld id="{7B48C413-4A17-411A-8581-448B66419DE1}" type="slidenum">
              <a:rPr lang="en-US" smtClean="0"/>
              <a:pPr rtl="0"/>
              <a:t>5</a:t>
            </a:fld>
            <a:endParaRPr lang="en-US"/>
          </a:p>
        </p:txBody>
      </p:sp>
    </p:spTree>
    <p:extLst>
      <p:ext uri="{BB962C8B-B14F-4D97-AF65-F5344CB8AC3E}">
        <p14:creationId xmlns:p14="http://schemas.microsoft.com/office/powerpoint/2010/main" val="1529844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fr" sz="1200" b="1" kern="1200" dirty="0">
                <a:solidFill>
                  <a:schemeClr val="tx1"/>
                </a:solidFill>
                <a:effectLst/>
                <a:latin typeface="+mn-lt"/>
                <a:ea typeface="+mn-ea"/>
                <a:cs typeface="+mn-cs"/>
              </a:rPr>
              <a:t>Aide-mémoire </a:t>
            </a:r>
            <a:r>
              <a:rPr lang="fr" sz="1200" kern="1200" dirty="0">
                <a:solidFill>
                  <a:schemeClr val="tx1"/>
                </a:solidFill>
                <a:effectLst/>
                <a:latin typeface="+mn-lt"/>
                <a:ea typeface="+mn-ea"/>
                <a:cs typeface="+mn-cs"/>
              </a:rPr>
              <a:t>pour évaluer la sécurité après des violences conjugales, manuel page 26.</a:t>
            </a:r>
          </a:p>
        </p:txBody>
      </p:sp>
      <p:sp>
        <p:nvSpPr>
          <p:cNvPr id="4" name="Slide Number Placeholder 3"/>
          <p:cNvSpPr>
            <a:spLocks noGrp="1"/>
          </p:cNvSpPr>
          <p:nvPr>
            <p:ph type="sldNum" sz="quarter" idx="5"/>
          </p:nvPr>
        </p:nvSpPr>
        <p:spPr/>
        <p:txBody>
          <a:bodyPr rtlCol="0"/>
          <a:lstStyle/>
          <a:p>
            <a:pPr rtl="0"/>
            <a:fld id="{7B48C413-4A17-411A-8581-448B66419DE1}" type="slidenum">
              <a:rPr lang="en-US" smtClean="0"/>
              <a:pPr rtl="0"/>
              <a:t>6</a:t>
            </a:fld>
            <a:endParaRPr lang="en-US"/>
          </a:p>
        </p:txBody>
      </p:sp>
    </p:spTree>
    <p:extLst>
      <p:ext uri="{BB962C8B-B14F-4D97-AF65-F5344CB8AC3E}">
        <p14:creationId xmlns:p14="http://schemas.microsoft.com/office/powerpoint/2010/main" val="1589866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indent="-171450" rtl="0">
              <a:buFont typeface="Arial" panose="020B0604020202020204" pitchFamily="34" charset="0"/>
              <a:buChar char="•"/>
            </a:pPr>
            <a:r>
              <a:rPr lang="fr" sz="1200" b="1" i="0" u="none" strike="noStrike" kern="1200" dirty="0">
                <a:solidFill>
                  <a:schemeClr val="tx1"/>
                </a:solidFill>
                <a:latin typeface="+mn-lt"/>
                <a:ea typeface="+mn-ea"/>
                <a:cs typeface="+mn-cs"/>
              </a:rPr>
              <a:t>MANQUE LA TRADUCTION DU PETIT TABLEAU</a:t>
            </a:r>
          </a:p>
          <a:p>
            <a:pPr marL="171450" indent="-171450" rtl="0">
              <a:buFont typeface="Arial" panose="020B0604020202020204" pitchFamily="34" charset="0"/>
              <a:buChar char="•"/>
            </a:pPr>
            <a:endParaRPr lang="fr" sz="1200" b="0" i="0" u="none" strike="noStrike" kern="1200" dirty="0">
              <a:solidFill>
                <a:schemeClr val="tx1"/>
              </a:solidFill>
              <a:latin typeface="+mn-lt"/>
              <a:ea typeface="+mn-ea"/>
              <a:cs typeface="+mn-cs"/>
            </a:endParaRPr>
          </a:p>
          <a:p>
            <a:pPr marL="171450" indent="-171450" rtl="0">
              <a:buFont typeface="Arial" panose="020B0604020202020204" pitchFamily="34" charset="0"/>
              <a:buChar char="•"/>
            </a:pPr>
            <a:endParaRPr lang="fr" sz="1200" b="0" i="0" u="none" strike="noStrike" kern="1200" dirty="0">
              <a:solidFill>
                <a:schemeClr val="tx1"/>
              </a:solidFill>
              <a:latin typeface="+mn-lt"/>
              <a:ea typeface="+mn-ea"/>
              <a:cs typeface="+mn-cs"/>
            </a:endParaRPr>
          </a:p>
          <a:p>
            <a:pPr marL="171450" indent="-171450" rtl="0">
              <a:buFont typeface="Arial" panose="020B0604020202020204" pitchFamily="34" charset="0"/>
              <a:buChar char="•"/>
            </a:pPr>
            <a:r>
              <a:rPr lang="fr" sz="1200" b="0" i="0" u="none" strike="noStrike" kern="1200" dirty="0">
                <a:solidFill>
                  <a:schemeClr val="tx1"/>
                </a:solidFill>
                <a:latin typeface="+mn-lt"/>
                <a:ea typeface="+mn-ea"/>
                <a:cs typeface="+mn-cs"/>
              </a:rPr>
              <a:t>L’évaluation et la planification de la sécurité constituent un </a:t>
            </a:r>
            <a:r>
              <a:rPr lang="fr" sz="1200" b="1" i="0" u="none" strike="noStrike" kern="1200" dirty="0">
                <a:solidFill>
                  <a:schemeClr val="tx1"/>
                </a:solidFill>
                <a:latin typeface="+mn-lt"/>
                <a:ea typeface="+mn-ea"/>
                <a:cs typeface="+mn-cs"/>
              </a:rPr>
              <a:t>processus continu.</a:t>
            </a:r>
            <a:r>
              <a:rPr lang="fr" sz="1200" b="0" i="0" u="none" strike="noStrike" kern="1200" dirty="0">
                <a:solidFill>
                  <a:schemeClr val="tx1"/>
                </a:solidFill>
                <a:latin typeface="+mn-lt"/>
                <a:ea typeface="+mn-ea"/>
                <a:cs typeface="+mn-cs"/>
              </a:rPr>
              <a:t> </a:t>
            </a:r>
            <a:r>
              <a:rPr lang="fr" sz="1200" kern="1200" dirty="0">
                <a:solidFill>
                  <a:schemeClr val="tx1"/>
                </a:solidFill>
                <a:effectLst/>
                <a:latin typeface="+mn-lt"/>
                <a:ea typeface="+mn-ea"/>
                <a:cs typeface="+mn-cs"/>
              </a:rPr>
              <a:t>Expliquez-lui que vous pouvez l’aider </a:t>
            </a:r>
            <a:r>
              <a:rPr lang="fr" sz="1200" b="1" kern="1200" dirty="0">
                <a:solidFill>
                  <a:schemeClr val="tx1"/>
                </a:solidFill>
                <a:effectLst/>
                <a:latin typeface="+mn-lt"/>
                <a:ea typeface="+mn-ea"/>
                <a:cs typeface="+mn-cs"/>
              </a:rPr>
              <a:t>au fur et</a:t>
            </a:r>
            <a:r>
              <a:rPr lang="fr" sz="1200" kern="1200" dirty="0">
                <a:solidFill>
                  <a:schemeClr val="tx1"/>
                </a:solidFill>
                <a:effectLst/>
                <a:latin typeface="+mn-lt"/>
                <a:ea typeface="+mn-ea"/>
                <a:cs typeface="+mn-cs"/>
              </a:rPr>
              <a:t> à mesure que la situation évolue en réexaminant ses besoins spécifiques, sa situation, ses options et ses ressources chaque fois que vous la voyez. </a:t>
            </a:r>
          </a:p>
          <a:p>
            <a:pPr marL="171450" indent="-171450" rtl="0">
              <a:buFont typeface="Arial" panose="020B0604020202020204" pitchFamily="34" charset="0"/>
              <a:buChar char="•"/>
            </a:pPr>
            <a:r>
              <a:rPr lang="fr" sz="1200" kern="1200" dirty="0">
                <a:solidFill>
                  <a:schemeClr val="tx1"/>
                </a:solidFill>
                <a:effectLst/>
                <a:latin typeface="+mn-lt"/>
                <a:ea typeface="+mn-ea"/>
                <a:cs typeface="+mn-cs"/>
              </a:rPr>
              <a:t>La sécurité est un objectif </a:t>
            </a:r>
            <a:r>
              <a:rPr lang="fr" sz="1200" b="1" kern="1200" dirty="0">
                <a:solidFill>
                  <a:schemeClr val="tx1"/>
                </a:solidFill>
                <a:effectLst/>
                <a:latin typeface="+mn-lt"/>
                <a:ea typeface="+mn-ea"/>
                <a:cs typeface="+mn-cs"/>
              </a:rPr>
              <a:t>à long terme</a:t>
            </a:r>
            <a:r>
              <a:rPr lang="fr" sz="1200" kern="1200" dirty="0">
                <a:solidFill>
                  <a:schemeClr val="tx1"/>
                </a:solidFill>
                <a:effectLst/>
                <a:latin typeface="+mn-lt"/>
                <a:ea typeface="+mn-ea"/>
                <a:cs typeface="+mn-cs"/>
              </a:rPr>
              <a:t>. Une femme peut ne pas être prête à agir. Vous pouvez discuter de la sécurité et du soutien à plusieurs reprises avant qu’elle ne soit prête à demander de l’aide.</a:t>
            </a:r>
          </a:p>
          <a:p>
            <a:pPr marL="0" indent="0" rtl="0">
              <a:buFont typeface="Arial" panose="020B0604020202020204" pitchFamily="34" charset="0"/>
              <a:buNone/>
            </a:pPr>
            <a:endParaRPr lang="en-US" sz="1200" b="1" kern="1200" dirty="0">
              <a:solidFill>
                <a:schemeClr val="tx1"/>
              </a:solidFill>
              <a:effectLst/>
              <a:latin typeface="+mn-lt"/>
              <a:ea typeface="+mn-ea"/>
              <a:cs typeface="+mn-cs"/>
            </a:endParaRPr>
          </a:p>
          <a:p>
            <a:pPr marL="0" indent="0" rtl="0">
              <a:buFont typeface="Arial" panose="020B0604020202020204" pitchFamily="34" charset="0"/>
              <a:buNone/>
            </a:pPr>
            <a:r>
              <a:rPr lang="fr" sz="1200" b="1" kern="1200" dirty="0">
                <a:solidFill>
                  <a:schemeClr val="tx1"/>
                </a:solidFill>
                <a:effectLst/>
                <a:latin typeface="+mn-lt"/>
                <a:ea typeface="+mn-ea"/>
                <a:cs typeface="+mn-cs"/>
              </a:rPr>
              <a:t>Plans de sécurité</a:t>
            </a:r>
          </a:p>
          <a:p>
            <a:pPr marL="171450" indent="-171450" rtl="0">
              <a:buFont typeface="Arial" panose="020B0604020202020204" pitchFamily="34" charset="0"/>
              <a:buChar char="•"/>
            </a:pPr>
            <a:r>
              <a:rPr lang="fr" sz="1200" kern="1200" dirty="0">
                <a:solidFill>
                  <a:schemeClr val="tx1"/>
                </a:solidFill>
                <a:effectLst/>
                <a:latin typeface="+mn-lt"/>
                <a:ea typeface="+mn-ea"/>
                <a:cs typeface="+mn-cs"/>
              </a:rPr>
              <a:t>Expliquez qu’il est important de comprendre la planification de la sécurité et les étapes qu’elle implique. Il est primordial de respecter les décisions d’une femme.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200" b="0" i="0" u="none" strike="noStrike" kern="1200" dirty="0">
                <a:solidFill>
                  <a:schemeClr val="tx1"/>
                </a:solidFill>
                <a:latin typeface="+mn-lt"/>
                <a:ea typeface="+mn-ea"/>
                <a:cs typeface="+mn-cs"/>
              </a:rPr>
              <a:t>Certaines femmes </a:t>
            </a:r>
            <a:r>
              <a:rPr lang="fr" sz="1200" b="1" i="0" u="none" strike="noStrike" kern="1200" dirty="0">
                <a:solidFill>
                  <a:schemeClr val="tx1"/>
                </a:solidFill>
                <a:latin typeface="+mn-lt"/>
                <a:ea typeface="+mn-ea"/>
                <a:cs typeface="+mn-cs"/>
              </a:rPr>
              <a:t>peuvent penser qu’elles n’ont PAS besoin d’un plan de sécurité</a:t>
            </a:r>
            <a:r>
              <a:rPr lang="fr" sz="1200" b="0" i="0" u="none" strike="noStrike" kern="1200" dirty="0">
                <a:solidFill>
                  <a:schemeClr val="tx1"/>
                </a:solidFill>
                <a:latin typeface="+mn-lt"/>
                <a:ea typeface="+mn-ea"/>
                <a:cs typeface="+mn-cs"/>
              </a:rPr>
              <a:t> parce qu'elles ne s’attendent pas à ce que la violence se reproduise. </a:t>
            </a:r>
            <a:r>
              <a:rPr lang="fr" sz="1200" b="1" kern="1200" dirty="0">
                <a:solidFill>
                  <a:schemeClr val="tx1"/>
                </a:solidFill>
                <a:effectLst/>
                <a:latin typeface="+mn-lt"/>
                <a:ea typeface="+mn-ea"/>
                <a:cs typeface="+mn-cs"/>
              </a:rPr>
              <a:t>Expliquez-leur</a:t>
            </a:r>
            <a:r>
              <a:rPr lang="fr" sz="1200" kern="1200" dirty="0">
                <a:solidFill>
                  <a:schemeClr val="tx1"/>
                </a:solidFill>
                <a:effectLst/>
                <a:latin typeface="+mn-lt"/>
                <a:ea typeface="+mn-ea"/>
                <a:cs typeface="+mn-cs"/>
              </a:rPr>
              <a:t> que la violence exercée par un partenaire intime ne cessera probablement pas d’elle-même. Elle tend à se poursuivre et peut, avec le temps, s’aggraver et devenir plus fréquente. Il est donc important de penser à la sécurité dès maintenant.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200" kern="1200" dirty="0">
                <a:solidFill>
                  <a:schemeClr val="tx1"/>
                </a:solidFill>
                <a:effectLst/>
                <a:latin typeface="+mn-lt"/>
                <a:ea typeface="+mn-ea"/>
                <a:cs typeface="+mn-cs"/>
              </a:rPr>
              <a:t>Voir plan de sécurité </a:t>
            </a:r>
            <a:r>
              <a:rPr lang="fr" sz="1200" b="1" kern="1200" dirty="0">
                <a:solidFill>
                  <a:schemeClr val="tx1"/>
                </a:solidFill>
                <a:effectLst/>
                <a:latin typeface="+mn-lt"/>
                <a:ea typeface="+mn-ea"/>
                <a:cs typeface="+mn-cs"/>
              </a:rPr>
              <a:t>aide-mémoire</a:t>
            </a:r>
            <a:r>
              <a:rPr lang="fr" sz="1200" kern="1200" dirty="0">
                <a:solidFill>
                  <a:schemeClr val="tx1"/>
                </a:solidFill>
                <a:effectLst/>
                <a:latin typeface="+mn-lt"/>
                <a:ea typeface="+mn-ea"/>
                <a:cs typeface="+mn-cs"/>
              </a:rPr>
              <a:t>, p. 27. Expliquez que l’aide-mémoire peut aider à identifier les domaines prioritaires pour un plan de sécurité, mais qu’il ne doit pas être considéré comme une camisole de force. </a:t>
            </a:r>
          </a:p>
          <a:p>
            <a:pPr marL="171450" indent="-171450" rtl="0">
              <a:buFont typeface="Arial" panose="020B0604020202020204" pitchFamily="34" charset="0"/>
              <a:buChar char="•"/>
            </a:pPr>
            <a:r>
              <a:rPr lang="fr" sz="1200" kern="1200" dirty="0">
                <a:solidFill>
                  <a:schemeClr val="tx1"/>
                </a:solidFill>
                <a:effectLst/>
                <a:latin typeface="+mn-lt"/>
                <a:ea typeface="+mn-ea"/>
                <a:cs typeface="+mn-cs"/>
              </a:rPr>
              <a:t>Les prestataires de soins pourraient ne devoir se concentrer que sur quelques domaines du plan de sécurité. Toutes les femmes n’auront pas besoin d’en considérer tous les aspects. Toutefois, des plans  de sécurité plus complets offrent plus d’options aux femmes. </a:t>
            </a:r>
          </a:p>
        </p:txBody>
      </p:sp>
      <p:sp>
        <p:nvSpPr>
          <p:cNvPr id="4" name="Slide Number Placeholder 3"/>
          <p:cNvSpPr>
            <a:spLocks noGrp="1"/>
          </p:cNvSpPr>
          <p:nvPr>
            <p:ph type="sldNum" sz="quarter" idx="5"/>
          </p:nvPr>
        </p:nvSpPr>
        <p:spPr/>
        <p:txBody>
          <a:bodyPr rtlCol="0"/>
          <a:lstStyle/>
          <a:p>
            <a:pPr rtl="0"/>
            <a:fld id="{7B48C413-4A17-411A-8581-448B66419DE1}" type="slidenum">
              <a:rPr lang="en-US" smtClean="0"/>
              <a:pPr rtl="0"/>
              <a:t>7</a:t>
            </a:fld>
            <a:endParaRPr lang="en-US"/>
          </a:p>
        </p:txBody>
      </p:sp>
    </p:spTree>
    <p:extLst>
      <p:ext uri="{BB962C8B-B14F-4D97-AF65-F5344CB8AC3E}">
        <p14:creationId xmlns:p14="http://schemas.microsoft.com/office/powerpoint/2010/main" val="2922112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sz="1200" b="0" i="0" u="none" strike="noStrike" kern="1200" baseline="0" dirty="0">
              <a:solidFill>
                <a:schemeClr val="tx1"/>
              </a:solidFill>
              <a:latin typeface="+mn-lt"/>
              <a:ea typeface="+mn-ea"/>
              <a:cs typeface="+mn-cs"/>
            </a:endParaRPr>
          </a:p>
          <a:p>
            <a:pPr marL="171450" indent="-171450" rtl="0">
              <a:buFont typeface="Arial" panose="020B0604020202020204" pitchFamily="34" charset="0"/>
              <a:buChar char="•"/>
            </a:pPr>
            <a:r>
              <a:rPr lang="fr" sz="1200" kern="1200" dirty="0">
                <a:solidFill>
                  <a:schemeClr val="tx1"/>
                </a:solidFill>
                <a:effectLst/>
                <a:latin typeface="+mn-lt"/>
                <a:ea typeface="+mn-ea"/>
                <a:cs typeface="+mn-cs"/>
              </a:rPr>
              <a:t>Aucune personne âgée de plus de 2 ans ne doit entendre votre conversation. Si ses enfants sont avec elle, demandez à un collègue de s’occuper d’eux pendant votre échange. N’évoquez jamais la violence si son mari ou toute autre personne qui l’a accompagnée - même un ami - peut vous entendre. </a:t>
            </a:r>
          </a:p>
          <a:p>
            <a:pPr marL="171450" lvl="1" indent="-171450" algn="l" defTabSz="914400" rtl="0" eaLnBrk="1" latinLnBrk="0" hangingPunct="1">
              <a:buFont typeface="Arial" panose="020B0604020202020204" pitchFamily="34" charset="0"/>
              <a:buChar char="•"/>
            </a:pPr>
            <a:r>
              <a:rPr lang="fr" sz="1200" kern="1200" dirty="0">
                <a:solidFill>
                  <a:schemeClr val="tx1"/>
                </a:solidFill>
                <a:effectLst/>
                <a:latin typeface="+mn-lt"/>
                <a:ea typeface="+mn-ea"/>
                <a:cs typeface="+mn-cs"/>
              </a:rPr>
              <a:t>Conservez les documents dans un endroit sûr (pas sur un bureau ou dans un autre endroit où tout le monde peut les voir). </a:t>
            </a:r>
          </a:p>
          <a:p>
            <a:pPr marL="171450" lvl="1" indent="-171450" algn="l" defTabSz="914400" rtl="0" eaLnBrk="1" latinLnBrk="0" hangingPunct="1">
              <a:buFont typeface="Arial" panose="020B0604020202020204" pitchFamily="34" charset="0"/>
              <a:buChar char="•"/>
            </a:pPr>
            <a:r>
              <a:rPr lang="fr" sz="1200" kern="1200" dirty="0">
                <a:solidFill>
                  <a:schemeClr val="tx1"/>
                </a:solidFill>
                <a:effectLst/>
                <a:latin typeface="+mn-lt"/>
                <a:ea typeface="+mn-ea"/>
                <a:cs typeface="+mn-cs"/>
              </a:rPr>
              <a:t>Si des documents « à emporter chez soi » sont utilisés, n’écrivez rien dessus sans en avoir convenu avec elle.</a:t>
            </a:r>
          </a:p>
          <a:p>
            <a:pPr rtl="0"/>
            <a:endParaRPr lang="en-US" dirty="0"/>
          </a:p>
        </p:txBody>
      </p:sp>
      <p:sp>
        <p:nvSpPr>
          <p:cNvPr id="4" name="Slide Number Placeholder 3"/>
          <p:cNvSpPr>
            <a:spLocks noGrp="1"/>
          </p:cNvSpPr>
          <p:nvPr>
            <p:ph type="sldNum" sz="quarter" idx="5"/>
          </p:nvPr>
        </p:nvSpPr>
        <p:spPr/>
        <p:txBody>
          <a:bodyPr rtlCol="0"/>
          <a:lstStyle/>
          <a:p>
            <a:pPr rtl="0"/>
            <a:fld id="{7B48C413-4A17-411A-8581-448B66419DE1}" type="slidenum">
              <a:rPr lang="en-US" smtClean="0"/>
              <a:pPr rtl="0"/>
              <a:t>8</a:t>
            </a:fld>
            <a:endParaRPr lang="en-US"/>
          </a:p>
        </p:txBody>
      </p:sp>
    </p:spTree>
    <p:extLst>
      <p:ext uri="{BB962C8B-B14F-4D97-AF65-F5344CB8AC3E}">
        <p14:creationId xmlns:p14="http://schemas.microsoft.com/office/powerpoint/2010/main" val="2748253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7B48C413-4A17-411A-8581-448B66419DE1}" type="slidenum">
              <a:rPr lang="en-US" smtClean="0"/>
              <a:pPr rtl="0"/>
              <a:t>9</a:t>
            </a:fld>
            <a:endParaRPr lang="en-US"/>
          </a:p>
        </p:txBody>
      </p:sp>
    </p:spTree>
    <p:extLst>
      <p:ext uri="{BB962C8B-B14F-4D97-AF65-F5344CB8AC3E}">
        <p14:creationId xmlns:p14="http://schemas.microsoft.com/office/powerpoint/2010/main" val="3103680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b="1"/>
              <a:t>Exercice 8.1 :</a:t>
            </a:r>
            <a:r>
              <a:rPr lang="fr"/>
              <a:t> Consultez le guide de l’animateur pour des instructions détaillées.</a:t>
            </a:r>
          </a:p>
        </p:txBody>
      </p:sp>
      <p:sp>
        <p:nvSpPr>
          <p:cNvPr id="4" name="Slide Number Placeholder 3"/>
          <p:cNvSpPr>
            <a:spLocks noGrp="1"/>
          </p:cNvSpPr>
          <p:nvPr>
            <p:ph type="sldNum" sz="quarter" idx="5"/>
          </p:nvPr>
        </p:nvSpPr>
        <p:spPr/>
        <p:txBody>
          <a:bodyPr rtlCol="0"/>
          <a:lstStyle/>
          <a:p>
            <a:pPr rtl="0"/>
            <a:fld id="{7B48C413-4A17-411A-8581-448B66419DE1}" type="slidenum">
              <a:rPr lang="en-US" smtClean="0"/>
              <a:pPr rtl="0"/>
              <a:t>10</a:t>
            </a:fld>
            <a:endParaRPr lang="en-US"/>
          </a:p>
        </p:txBody>
      </p:sp>
    </p:spTree>
    <p:extLst>
      <p:ext uri="{BB962C8B-B14F-4D97-AF65-F5344CB8AC3E}">
        <p14:creationId xmlns:p14="http://schemas.microsoft.com/office/powerpoint/2010/main" val="3117404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38629" y="1648326"/>
            <a:ext cx="4105671" cy="2387600"/>
          </a:xfrm>
        </p:spPr>
        <p:txBody>
          <a:bodyPr rtlCol="0" anchor="b"/>
          <a:lstStyle>
            <a:lvl1pPr algn="ctr">
              <a:defRPr sz="6000"/>
            </a:lvl1pPr>
          </a:lstStyle>
          <a:p>
            <a:pPr rtl="0"/>
            <a:r>
              <a:rPr lang="fr"/>
              <a:t>Click to edit Master title style</a:t>
            </a:r>
            <a:endParaRPr lang="en-US" dirty="0"/>
          </a:p>
        </p:txBody>
      </p:sp>
      <p:sp>
        <p:nvSpPr>
          <p:cNvPr id="3" name="Subtitle 2"/>
          <p:cNvSpPr>
            <a:spLocks noGrp="1"/>
          </p:cNvSpPr>
          <p:nvPr>
            <p:ph type="subTitle" idx="1"/>
          </p:nvPr>
        </p:nvSpPr>
        <p:spPr>
          <a:xfrm>
            <a:off x="4838630" y="4149945"/>
            <a:ext cx="4105671" cy="1059729"/>
          </a:xfrm>
        </p:spPr>
        <p:txBody>
          <a:bodyPr rtlCol="0">
            <a:normAutofit/>
          </a:bodyPr>
          <a:lstStyle>
            <a:lvl1pPr marL="0" indent="0" algn="ctr">
              <a:buNone/>
              <a:defRPr sz="32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
              <a:t>Click to edit Master subtitle style</a:t>
            </a:r>
            <a:endParaRPr lang="en-US" dirty="0"/>
          </a:p>
        </p:txBody>
      </p:sp>
      <p:sp>
        <p:nvSpPr>
          <p:cNvPr id="6" name="Slide Number Placeholder 5"/>
          <p:cNvSpPr>
            <a:spLocks noGrp="1"/>
          </p:cNvSpPr>
          <p:nvPr>
            <p:ph type="sldNum" sz="quarter" idx="12"/>
          </p:nvPr>
        </p:nvSpPr>
        <p:spPr/>
        <p:txBody>
          <a:bodyPr rtlCol="0"/>
          <a:lstStyle/>
          <a:p>
            <a:pPr rtl="0"/>
            <a:fld id="{2D8ED6E9-3817-564D-8B05-0796ED399B7D}" type="slidenum">
              <a:rPr lang="de-DE" smtClean="0"/>
              <a:t>‹#›</a:t>
            </a:fld>
            <a:endParaRPr lang="de-DE" dirty="0"/>
          </a:p>
        </p:txBody>
      </p:sp>
      <p:pic>
        <p:nvPicPr>
          <p:cNvPr id="13" name="Picture 12" descr="A close up of a logo&#10;&#10;Description automatically generated">
            <a:extLst>
              <a:ext uri="{FF2B5EF4-FFF2-40B4-BE49-F238E27FC236}">
                <a16:creationId xmlns:a16="http://schemas.microsoft.com/office/drawing/2014/main" id="{F86F2F73-BE13-094D-A8C5-BA0477C35207}"/>
              </a:ext>
            </a:extLst>
          </p:cNvPr>
          <p:cNvPicPr>
            <a:picLocks noChangeAspect="1"/>
          </p:cNvPicPr>
          <p:nvPr userDrawn="1"/>
        </p:nvPicPr>
        <p:blipFill rotWithShape="1">
          <a:blip r:embed="rId2">
            <a:alphaModFix amt="59000"/>
            <a:extLst>
              <a:ext uri="{BEBA8EAE-BF5A-486C-A8C5-ECC9F3942E4B}">
                <a14:imgProps xmlns:a14="http://schemas.microsoft.com/office/drawing/2010/main">
                  <a14:imgLayer r:embed="rId3">
                    <a14:imgEffect>
                      <a14:brightnessContrast contrast="45000"/>
                    </a14:imgEffect>
                  </a14:imgLayer>
                </a14:imgProps>
              </a:ext>
            </a:extLst>
          </a:blip>
          <a:srcRect l="3672" t="3524" r="3615" b="13306"/>
          <a:stretch/>
        </p:blipFill>
        <p:spPr>
          <a:xfrm>
            <a:off x="78200" y="76966"/>
            <a:ext cx="4718389" cy="5982716"/>
          </a:xfrm>
          <a:prstGeom prst="rect">
            <a:avLst/>
          </a:prstGeom>
        </p:spPr>
      </p:pic>
    </p:spTree>
    <p:extLst>
      <p:ext uri="{BB962C8B-B14F-4D97-AF65-F5344CB8AC3E}">
        <p14:creationId xmlns:p14="http://schemas.microsoft.com/office/powerpoint/2010/main" val="3022584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fr"/>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
              <a:t>Click to edit Master text styles</a:t>
            </a:r>
          </a:p>
        </p:txBody>
      </p:sp>
      <p:sp>
        <p:nvSpPr>
          <p:cNvPr id="7" name="Slide Number Placeholder 6"/>
          <p:cNvSpPr>
            <a:spLocks noGrp="1"/>
          </p:cNvSpPr>
          <p:nvPr>
            <p:ph type="sldNum" sz="quarter" idx="12"/>
          </p:nvPr>
        </p:nvSpPr>
        <p:spPr/>
        <p:txBody>
          <a:bodyPr rtlCol="0"/>
          <a:lstStyle/>
          <a:p>
            <a:pPr rtl="0"/>
            <a:fld id="{2D8ED6E9-3817-564D-8B05-0796ED399B7D}" type="slidenum">
              <a:rPr lang="de-DE" smtClean="0"/>
              <a:t>‹#›</a:t>
            </a:fld>
            <a:endParaRPr lang="de-DE"/>
          </a:p>
        </p:txBody>
      </p:sp>
    </p:spTree>
    <p:extLst>
      <p:ext uri="{BB962C8B-B14F-4D97-AF65-F5344CB8AC3E}">
        <p14:creationId xmlns:p14="http://schemas.microsoft.com/office/powerpoint/2010/main" val="3430541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fr"/>
              <a:t>Click to edit Master title style</a:t>
            </a:r>
            <a:endParaRPr lang="en-US" dirty="0"/>
          </a:p>
        </p:txBody>
      </p:sp>
      <p:sp>
        <p:nvSpPr>
          <p:cNvPr id="3" name="Vertical Text Placeholder 2"/>
          <p:cNvSpPr>
            <a:spLocks noGrp="1"/>
          </p:cNvSpPr>
          <p:nvPr>
            <p:ph type="body" orient="vert" idx="1"/>
          </p:nvPr>
        </p:nvSpPr>
        <p:spPr/>
        <p:txBody>
          <a:bodyPr vert="eaVert"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en-US" dirty="0"/>
          </a:p>
        </p:txBody>
      </p:sp>
      <p:sp>
        <p:nvSpPr>
          <p:cNvPr id="6" name="Slide Number Placeholder 5"/>
          <p:cNvSpPr>
            <a:spLocks noGrp="1"/>
          </p:cNvSpPr>
          <p:nvPr>
            <p:ph type="sldNum" sz="quarter" idx="12"/>
          </p:nvPr>
        </p:nvSpPr>
        <p:spPr/>
        <p:txBody>
          <a:bodyPr rtlCol="0"/>
          <a:lstStyle/>
          <a:p>
            <a:pPr rtl="0"/>
            <a:fld id="{2D8ED6E9-3817-564D-8B05-0796ED399B7D}" type="slidenum">
              <a:rPr lang="de-DE" smtClean="0"/>
              <a:t>‹#›</a:t>
            </a:fld>
            <a:endParaRPr lang="de-DE"/>
          </a:p>
        </p:txBody>
      </p:sp>
    </p:spTree>
    <p:extLst>
      <p:ext uri="{BB962C8B-B14F-4D97-AF65-F5344CB8AC3E}">
        <p14:creationId xmlns:p14="http://schemas.microsoft.com/office/powerpoint/2010/main" val="743007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rtlCol="0"/>
          <a:lstStyle/>
          <a:p>
            <a:pPr rtl="0"/>
            <a:r>
              <a:rPr lang="fr"/>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en-US" dirty="0"/>
          </a:p>
        </p:txBody>
      </p:sp>
      <p:sp>
        <p:nvSpPr>
          <p:cNvPr id="6" name="Slide Number Placeholder 5"/>
          <p:cNvSpPr>
            <a:spLocks noGrp="1"/>
          </p:cNvSpPr>
          <p:nvPr>
            <p:ph type="sldNum" sz="quarter" idx="12"/>
          </p:nvPr>
        </p:nvSpPr>
        <p:spPr/>
        <p:txBody>
          <a:bodyPr rtlCol="0"/>
          <a:lstStyle/>
          <a:p>
            <a:pPr rtl="0"/>
            <a:fld id="{2D8ED6E9-3817-564D-8B05-0796ED399B7D}" type="slidenum">
              <a:rPr lang="de-DE" smtClean="0"/>
              <a:t>‹#›</a:t>
            </a:fld>
            <a:endParaRPr lang="de-DE"/>
          </a:p>
        </p:txBody>
      </p:sp>
    </p:spTree>
    <p:extLst>
      <p:ext uri="{BB962C8B-B14F-4D97-AF65-F5344CB8AC3E}">
        <p14:creationId xmlns:p14="http://schemas.microsoft.com/office/powerpoint/2010/main" val="3005302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fr"/>
              <a:t>Click to edit Master title style</a:t>
            </a:r>
            <a:endParaRPr lang="en-US" dirty="0"/>
          </a:p>
        </p:txBody>
      </p:sp>
      <p:sp>
        <p:nvSpPr>
          <p:cNvPr id="3" name="Content Placeholder 2"/>
          <p:cNvSpPr>
            <a:spLocks noGrp="1"/>
          </p:cNvSpPr>
          <p:nvPr>
            <p:ph idx="1"/>
          </p:nvPr>
        </p:nvSpPr>
        <p:spPr/>
        <p:txBody>
          <a:bodyPr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en-US" dirty="0"/>
          </a:p>
        </p:txBody>
      </p:sp>
      <p:sp>
        <p:nvSpPr>
          <p:cNvPr id="6" name="Slide Number Placeholder 5"/>
          <p:cNvSpPr>
            <a:spLocks noGrp="1"/>
          </p:cNvSpPr>
          <p:nvPr>
            <p:ph type="sldNum" sz="quarter" idx="12"/>
          </p:nvPr>
        </p:nvSpPr>
        <p:spPr/>
        <p:txBody>
          <a:bodyPr rtlCol="0"/>
          <a:lstStyle/>
          <a:p>
            <a:pPr rtl="0"/>
            <a:fld id="{2D8ED6E9-3817-564D-8B05-0796ED399B7D}" type="slidenum">
              <a:rPr lang="de-DE" smtClean="0"/>
              <a:t>‹#›</a:t>
            </a:fld>
            <a:endParaRPr lang="de-DE"/>
          </a:p>
        </p:txBody>
      </p:sp>
      <p:sp>
        <p:nvSpPr>
          <p:cNvPr id="4" name="Footer Placeholder 4">
            <a:extLst>
              <a:ext uri="{FF2B5EF4-FFF2-40B4-BE49-F238E27FC236}">
                <a16:creationId xmlns:a16="http://schemas.microsoft.com/office/drawing/2014/main" id="{1164033A-6CFA-9675-596A-8671CA48D214}"/>
              </a:ext>
            </a:extLst>
          </p:cNvPr>
          <p:cNvSpPr txBox="1">
            <a:spLocks/>
          </p:cNvSpPr>
          <p:nvPr userDrawn="1"/>
        </p:nvSpPr>
        <p:spPr>
          <a:xfrm>
            <a:off x="1707558" y="6201605"/>
            <a:ext cx="6203990" cy="656396"/>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dirty="0"/>
              <a:t> de violence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t>Programme de formation de </a:t>
            </a:r>
            <a:r>
              <a:rPr lang="en-GB" dirty="0" err="1"/>
              <a:t>l'OMS</a:t>
            </a:r>
            <a:r>
              <a:rPr lang="en-GB" dirty="0"/>
              <a:t> </a:t>
            </a:r>
            <a:r>
              <a:rPr lang="en-GB" dirty="0" err="1"/>
              <a:t>à</a:t>
            </a:r>
            <a:r>
              <a:rPr lang="en-GB" dirty="0"/>
              <a:t>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fr" dirty="0">
                <a:solidFill>
                  <a:srgbClr val="F57D22"/>
                </a:solidFill>
              </a:rPr>
              <a:t>Module 8. </a:t>
            </a:r>
            <a:r>
              <a:rPr lang="fr" sz="1100" dirty="0">
                <a:solidFill>
                  <a:srgbClr val="F57D22"/>
                </a:solidFill>
              </a:rPr>
              <a:t>Soutien de première ligne selon l’approche VIVRE, seconde partie :  </a:t>
            </a:r>
            <a:br>
              <a:rPr lang="fr" sz="1100" dirty="0">
                <a:solidFill>
                  <a:srgbClr val="F57D22"/>
                </a:solidFill>
              </a:rPr>
            </a:br>
            <a:r>
              <a:rPr lang="fr" sz="1100" dirty="0">
                <a:solidFill>
                  <a:srgbClr val="F57D22"/>
                </a:solidFill>
              </a:rPr>
              <a:t>Renforcer la sécurité et l’Entourage</a:t>
            </a:r>
          </a:p>
          <a:p>
            <a:endParaRPr lang="fr" dirty="0">
              <a:solidFill>
                <a:srgbClr val="F57D22"/>
              </a:solidFill>
              <a:ea typeface="+mj-ea"/>
              <a:cs typeface="+mj-cs"/>
            </a:endParaRPr>
          </a:p>
        </p:txBody>
      </p:sp>
    </p:spTree>
    <p:extLst>
      <p:ext uri="{BB962C8B-B14F-4D97-AF65-F5344CB8AC3E}">
        <p14:creationId xmlns:p14="http://schemas.microsoft.com/office/powerpoint/2010/main" val="2674689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fr"/>
              <a:t>Click to edit Master title style</a:t>
            </a:r>
            <a:endParaRPr lang="en-US" dirty="0"/>
          </a:p>
        </p:txBody>
      </p:sp>
      <p:sp>
        <p:nvSpPr>
          <p:cNvPr id="3" name="Content Placeholder 2"/>
          <p:cNvSpPr>
            <a:spLocks noGrp="1"/>
          </p:cNvSpPr>
          <p:nvPr>
            <p:ph idx="1"/>
          </p:nvPr>
        </p:nvSpPr>
        <p:spPr/>
        <p:txBody>
          <a:bodyPr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en-US" dirty="0"/>
          </a:p>
        </p:txBody>
      </p:sp>
      <p:sp>
        <p:nvSpPr>
          <p:cNvPr id="6" name="Slide Number Placeholder 5"/>
          <p:cNvSpPr>
            <a:spLocks noGrp="1"/>
          </p:cNvSpPr>
          <p:nvPr>
            <p:ph type="sldNum" sz="quarter" idx="12"/>
          </p:nvPr>
        </p:nvSpPr>
        <p:spPr/>
        <p:txBody>
          <a:bodyPr rtlCol="0"/>
          <a:lstStyle/>
          <a:p>
            <a:pPr rtl="0"/>
            <a:fld id="{2D8ED6E9-3817-564D-8B05-0796ED399B7D}" type="slidenum">
              <a:rPr lang="de-DE" smtClean="0"/>
              <a:t>‹#›</a:t>
            </a:fld>
            <a:endParaRPr lang="de-DE"/>
          </a:p>
        </p:txBody>
      </p:sp>
    </p:spTree>
    <p:extLst>
      <p:ext uri="{BB962C8B-B14F-4D97-AF65-F5344CB8AC3E}">
        <p14:creationId xmlns:p14="http://schemas.microsoft.com/office/powerpoint/2010/main" val="2742163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rtlCol="0" anchor="b"/>
          <a:lstStyle>
            <a:lvl1pPr>
              <a:defRPr sz="6000"/>
            </a:lvl1pPr>
          </a:lstStyle>
          <a:p>
            <a:pPr rtl="0"/>
            <a:r>
              <a:rPr lang="fr"/>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rtlCol="0">
            <a:normAutofit/>
          </a:bodyPr>
          <a:lstStyle>
            <a:lvl1pPr marL="0" indent="0" algn="ctr">
              <a:buNone/>
              <a:defRPr sz="3200" b="1">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fr"/>
              <a:t>Click to edit Master text styles</a:t>
            </a:r>
          </a:p>
        </p:txBody>
      </p:sp>
      <p:sp>
        <p:nvSpPr>
          <p:cNvPr id="6" name="Slide Number Placeholder 5"/>
          <p:cNvSpPr>
            <a:spLocks noGrp="1"/>
          </p:cNvSpPr>
          <p:nvPr>
            <p:ph type="sldNum" sz="quarter" idx="12"/>
          </p:nvPr>
        </p:nvSpPr>
        <p:spPr>
          <a:xfrm>
            <a:off x="8135007" y="6356351"/>
            <a:ext cx="380342" cy="365125"/>
          </a:xfrm>
        </p:spPr>
        <p:txBody>
          <a:bodyPr rtlCol="0"/>
          <a:lstStyle/>
          <a:p>
            <a:pPr rtl="0"/>
            <a:fld id="{2D8ED6E9-3817-564D-8B05-0796ED399B7D}" type="slidenum">
              <a:rPr lang="de-DE" smtClean="0"/>
              <a:t>‹#›</a:t>
            </a:fld>
            <a:endParaRPr lang="de-DE"/>
          </a:p>
        </p:txBody>
      </p:sp>
    </p:spTree>
    <p:extLst>
      <p:ext uri="{BB962C8B-B14F-4D97-AF65-F5344CB8AC3E}">
        <p14:creationId xmlns:p14="http://schemas.microsoft.com/office/powerpoint/2010/main" val="209267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rtlCol="0"/>
          <a:lstStyle/>
          <a:p>
            <a:pPr rtl="0"/>
            <a:r>
              <a:rPr lang="fr"/>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
              <a:t>Click to edit Master text styles</a:t>
            </a:r>
          </a:p>
        </p:txBody>
      </p:sp>
      <p:sp>
        <p:nvSpPr>
          <p:cNvPr id="4" name="Content Placeholder 3"/>
          <p:cNvSpPr>
            <a:spLocks noGrp="1"/>
          </p:cNvSpPr>
          <p:nvPr>
            <p:ph sz="half" idx="2"/>
          </p:nvPr>
        </p:nvSpPr>
        <p:spPr>
          <a:xfrm>
            <a:off x="629842" y="2505075"/>
            <a:ext cx="3868340" cy="3684588"/>
          </a:xfrm>
        </p:spPr>
        <p:txBody>
          <a:bodyPr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en-US" dirty="0"/>
          </a:p>
        </p:txBody>
      </p:sp>
      <p:sp>
        <p:nvSpPr>
          <p:cNvPr id="5" name="Text Placeholder 4"/>
          <p:cNvSpPr>
            <a:spLocks noGrp="1"/>
          </p:cNvSpPr>
          <p:nvPr>
            <p:ph type="body" sz="quarter" idx="3"/>
          </p:nvPr>
        </p:nvSpPr>
        <p:spPr>
          <a:xfrm>
            <a:off x="4629150" y="1681163"/>
            <a:ext cx="3887391"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
              <a:t>Click to edit Master text styles</a:t>
            </a:r>
          </a:p>
        </p:txBody>
      </p:sp>
      <p:sp>
        <p:nvSpPr>
          <p:cNvPr id="6" name="Content Placeholder 5"/>
          <p:cNvSpPr>
            <a:spLocks noGrp="1"/>
          </p:cNvSpPr>
          <p:nvPr>
            <p:ph sz="quarter" idx="4"/>
          </p:nvPr>
        </p:nvSpPr>
        <p:spPr>
          <a:xfrm>
            <a:off x="4629150" y="2505075"/>
            <a:ext cx="3887391" cy="3684588"/>
          </a:xfrm>
        </p:spPr>
        <p:txBody>
          <a:bodyPr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en-US" dirty="0"/>
          </a:p>
        </p:txBody>
      </p:sp>
      <p:sp>
        <p:nvSpPr>
          <p:cNvPr id="9" name="Slide Number Placeholder 8"/>
          <p:cNvSpPr>
            <a:spLocks noGrp="1"/>
          </p:cNvSpPr>
          <p:nvPr>
            <p:ph type="sldNum" sz="quarter" idx="12"/>
          </p:nvPr>
        </p:nvSpPr>
        <p:spPr/>
        <p:txBody>
          <a:bodyPr rtlCol="0"/>
          <a:lstStyle/>
          <a:p>
            <a:pPr rtl="0"/>
            <a:fld id="{2D8ED6E9-3817-564D-8B05-0796ED399B7D}" type="slidenum">
              <a:rPr lang="de-DE" smtClean="0"/>
              <a:t>‹#›</a:t>
            </a:fld>
            <a:endParaRPr lang="de-DE"/>
          </a:p>
        </p:txBody>
      </p:sp>
      <p:sp>
        <p:nvSpPr>
          <p:cNvPr id="7" name="Footer Placeholder 4">
            <a:extLst>
              <a:ext uri="{FF2B5EF4-FFF2-40B4-BE49-F238E27FC236}">
                <a16:creationId xmlns:a16="http://schemas.microsoft.com/office/drawing/2014/main" id="{4B8F7E71-4C23-54D7-91E8-6B33F63C938A}"/>
              </a:ext>
            </a:extLst>
          </p:cNvPr>
          <p:cNvSpPr txBox="1">
            <a:spLocks/>
          </p:cNvSpPr>
          <p:nvPr userDrawn="1"/>
        </p:nvSpPr>
        <p:spPr>
          <a:xfrm>
            <a:off x="1707558" y="6201605"/>
            <a:ext cx="6203990" cy="656396"/>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dirty="0"/>
              <a:t> de violence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t>Programme de formation de </a:t>
            </a:r>
            <a:r>
              <a:rPr lang="en-GB" dirty="0" err="1"/>
              <a:t>l'OMS</a:t>
            </a:r>
            <a:r>
              <a:rPr lang="en-GB" dirty="0"/>
              <a:t> </a:t>
            </a:r>
            <a:r>
              <a:rPr lang="en-GB" dirty="0" err="1"/>
              <a:t>à</a:t>
            </a:r>
            <a:r>
              <a:rPr lang="en-GB" dirty="0"/>
              <a:t>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fr" dirty="0">
                <a:solidFill>
                  <a:srgbClr val="F57D22"/>
                </a:solidFill>
              </a:rPr>
              <a:t>Module 8. </a:t>
            </a:r>
            <a:r>
              <a:rPr lang="fr" sz="1100" dirty="0">
                <a:solidFill>
                  <a:srgbClr val="F57D22"/>
                </a:solidFill>
              </a:rPr>
              <a:t>Soutien de première ligne selon l’approche VIVRE, seconde partie :  </a:t>
            </a:r>
            <a:br>
              <a:rPr lang="fr" sz="1100" dirty="0">
                <a:solidFill>
                  <a:srgbClr val="F57D22"/>
                </a:solidFill>
              </a:rPr>
            </a:br>
            <a:r>
              <a:rPr lang="fr" sz="1100" dirty="0">
                <a:solidFill>
                  <a:srgbClr val="F57D22"/>
                </a:solidFill>
              </a:rPr>
              <a:t>Renforcer la sécurité et l’Entourage</a:t>
            </a:r>
          </a:p>
          <a:p>
            <a:endParaRPr lang="fr" dirty="0">
              <a:solidFill>
                <a:srgbClr val="F57D22"/>
              </a:solidFill>
              <a:ea typeface="+mj-ea"/>
              <a:cs typeface="+mj-cs"/>
            </a:endParaRPr>
          </a:p>
        </p:txBody>
      </p:sp>
    </p:spTree>
    <p:extLst>
      <p:ext uri="{BB962C8B-B14F-4D97-AF65-F5344CB8AC3E}">
        <p14:creationId xmlns:p14="http://schemas.microsoft.com/office/powerpoint/2010/main" val="2215938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fr"/>
              <a:t>Click to edit Master title style</a:t>
            </a:r>
            <a:endParaRPr lang="en-US" dirty="0"/>
          </a:p>
        </p:txBody>
      </p:sp>
      <p:sp>
        <p:nvSpPr>
          <p:cNvPr id="5" name="Slide Number Placeholder 4"/>
          <p:cNvSpPr>
            <a:spLocks noGrp="1"/>
          </p:cNvSpPr>
          <p:nvPr>
            <p:ph type="sldNum" sz="quarter" idx="12"/>
          </p:nvPr>
        </p:nvSpPr>
        <p:spPr/>
        <p:txBody>
          <a:bodyPr rtlCol="0"/>
          <a:lstStyle/>
          <a:p>
            <a:pPr rtl="0"/>
            <a:fld id="{2D8ED6E9-3817-564D-8B05-0796ED399B7D}" type="slidenum">
              <a:rPr lang="de-DE" smtClean="0"/>
              <a:t>‹#›</a:t>
            </a:fld>
            <a:endParaRPr lang="de-DE"/>
          </a:p>
        </p:txBody>
      </p:sp>
    </p:spTree>
    <p:extLst>
      <p:ext uri="{BB962C8B-B14F-4D97-AF65-F5344CB8AC3E}">
        <p14:creationId xmlns:p14="http://schemas.microsoft.com/office/powerpoint/2010/main" val="3240107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fr"/>
              <a:t>Click to edit Master title style</a:t>
            </a:r>
            <a:endParaRPr lang="en-US" dirty="0"/>
          </a:p>
        </p:txBody>
      </p:sp>
      <p:sp>
        <p:nvSpPr>
          <p:cNvPr id="5" name="Slide Number Placeholder 4"/>
          <p:cNvSpPr>
            <a:spLocks noGrp="1"/>
          </p:cNvSpPr>
          <p:nvPr>
            <p:ph type="sldNum" sz="quarter" idx="12"/>
          </p:nvPr>
        </p:nvSpPr>
        <p:spPr/>
        <p:txBody>
          <a:bodyPr rtlCol="0"/>
          <a:lstStyle/>
          <a:p>
            <a:pPr rtl="0"/>
            <a:fld id="{2D8ED6E9-3817-564D-8B05-0796ED399B7D}" type="slidenum">
              <a:rPr lang="de-DE" smtClean="0"/>
              <a:t>‹#›</a:t>
            </a:fld>
            <a:endParaRPr lang="de-DE"/>
          </a:p>
        </p:txBody>
      </p:sp>
      <p:sp>
        <p:nvSpPr>
          <p:cNvPr id="8" name="Content Placeholder 7">
            <a:extLst>
              <a:ext uri="{FF2B5EF4-FFF2-40B4-BE49-F238E27FC236}">
                <a16:creationId xmlns:a16="http://schemas.microsoft.com/office/drawing/2014/main" id="{5B49BB81-0B10-E748-A5ED-5CADE043B0AD}"/>
              </a:ext>
            </a:extLst>
          </p:cNvPr>
          <p:cNvSpPr>
            <a:spLocks noGrp="1"/>
          </p:cNvSpPr>
          <p:nvPr>
            <p:ph sz="quarter" idx="13"/>
          </p:nvPr>
        </p:nvSpPr>
        <p:spPr>
          <a:xfrm>
            <a:off x="628650" y="1933575"/>
            <a:ext cx="7886700" cy="3983038"/>
          </a:xfrm>
        </p:spPr>
        <p:txBody>
          <a:bodyPr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de-DE"/>
          </a:p>
        </p:txBody>
      </p:sp>
    </p:spTree>
    <p:extLst>
      <p:ext uri="{BB962C8B-B14F-4D97-AF65-F5344CB8AC3E}">
        <p14:creationId xmlns:p14="http://schemas.microsoft.com/office/powerpoint/2010/main" val="2272193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rtlCol="0"/>
          <a:lstStyle/>
          <a:p>
            <a:pPr rtl="0"/>
            <a:fld id="{2D8ED6E9-3817-564D-8B05-0796ED399B7D}" type="slidenum">
              <a:rPr lang="de-DE" smtClean="0"/>
              <a:t>‹#›</a:t>
            </a:fld>
            <a:endParaRPr lang="de-DE"/>
          </a:p>
        </p:txBody>
      </p:sp>
    </p:spTree>
    <p:extLst>
      <p:ext uri="{BB962C8B-B14F-4D97-AF65-F5344CB8AC3E}">
        <p14:creationId xmlns:p14="http://schemas.microsoft.com/office/powerpoint/2010/main" val="3171856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fr"/>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en-US" dirty="0"/>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
              <a:t>Click to edit Master text styles</a:t>
            </a:r>
          </a:p>
        </p:txBody>
      </p:sp>
      <p:sp>
        <p:nvSpPr>
          <p:cNvPr id="7" name="Slide Number Placeholder 6"/>
          <p:cNvSpPr>
            <a:spLocks noGrp="1"/>
          </p:cNvSpPr>
          <p:nvPr>
            <p:ph type="sldNum" sz="quarter" idx="12"/>
          </p:nvPr>
        </p:nvSpPr>
        <p:spPr/>
        <p:txBody>
          <a:bodyPr rtlCol="0"/>
          <a:lstStyle/>
          <a:p>
            <a:pPr rtl="0"/>
            <a:fld id="{2D8ED6E9-3817-564D-8B05-0796ED399B7D}" type="slidenum">
              <a:rPr lang="de-DE" smtClean="0"/>
              <a:t>‹#›</a:t>
            </a:fld>
            <a:endParaRPr lang="de-DE"/>
          </a:p>
        </p:txBody>
      </p:sp>
    </p:spTree>
    <p:extLst>
      <p:ext uri="{BB962C8B-B14F-4D97-AF65-F5344CB8AC3E}">
        <p14:creationId xmlns:p14="http://schemas.microsoft.com/office/powerpoint/2010/main" val="972011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8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pPr rtl="0"/>
            <a:r>
              <a:rPr lang="fr"/>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rtl="0"/>
            <a:r>
              <a:rPr lang="fr" dirty="0"/>
              <a:t>Click to edit Master text styles</a:t>
            </a:r>
          </a:p>
          <a:p>
            <a:pPr lvl="1" rtl="0"/>
            <a:r>
              <a:rPr lang="fr" dirty="0"/>
              <a:t>Second level</a:t>
            </a:r>
          </a:p>
          <a:p>
            <a:pPr lvl="2" rtl="0"/>
            <a:r>
              <a:rPr lang="fr" dirty="0"/>
              <a:t>Third level</a:t>
            </a:r>
          </a:p>
          <a:p>
            <a:pPr lvl="3" rtl="0"/>
            <a:r>
              <a:rPr lang="fr" dirty="0"/>
              <a:t>Fourth level</a:t>
            </a:r>
          </a:p>
          <a:p>
            <a:pPr lvl="4" rtl="0"/>
            <a:r>
              <a:rPr lang="fr" dirty="0"/>
              <a:t>Fifth level</a:t>
            </a:r>
            <a:endParaRPr lang="en-US" dirty="0"/>
          </a:p>
        </p:txBody>
      </p:sp>
      <p:sp>
        <p:nvSpPr>
          <p:cNvPr id="6" name="Slide Number Placeholder 5"/>
          <p:cNvSpPr>
            <a:spLocks noGrp="1"/>
          </p:cNvSpPr>
          <p:nvPr>
            <p:ph type="sldNum" sz="quarter" idx="4"/>
          </p:nvPr>
        </p:nvSpPr>
        <p:spPr>
          <a:xfrm>
            <a:off x="8020382" y="6356351"/>
            <a:ext cx="494967" cy="365125"/>
          </a:xfrm>
          <a:prstGeom prst="rect">
            <a:avLst/>
          </a:prstGeom>
        </p:spPr>
        <p:txBody>
          <a:bodyPr vert="horz" lIns="91440" tIns="45720" rIns="91440" bIns="45720" rtlCol="0" anchor="ctr"/>
          <a:lstStyle>
            <a:lvl1pPr algn="r">
              <a:defRPr sz="1200">
                <a:solidFill>
                  <a:srgbClr val="0366B3"/>
                </a:solidFill>
              </a:defRPr>
            </a:lvl1pPr>
          </a:lstStyle>
          <a:p>
            <a:pPr rtl="0"/>
            <a:fld id="{2D8ED6E9-3817-564D-8B05-0796ED399B7D}" type="slidenum">
              <a:rPr lang="de-DE" smtClean="0"/>
              <a:pPr rtl="0"/>
              <a:t>‹#›</a:t>
            </a:fld>
            <a:endParaRPr lang="de-DE" dirty="0"/>
          </a:p>
        </p:txBody>
      </p:sp>
    </p:spTree>
    <p:extLst>
      <p:ext uri="{BB962C8B-B14F-4D97-AF65-F5344CB8AC3E}">
        <p14:creationId xmlns:p14="http://schemas.microsoft.com/office/powerpoint/2010/main" val="30780992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5" r:id="rId5"/>
    <p:sldLayoutId id="2147483666" r:id="rId6"/>
    <p:sldLayoutId id="2147483673" r:id="rId7"/>
    <p:sldLayoutId id="2147483667" r:id="rId8"/>
    <p:sldLayoutId id="2147483668" r:id="rId9"/>
    <p:sldLayoutId id="2147483669" r:id="rId10"/>
    <p:sldLayoutId id="2147483670" r:id="rId11"/>
    <p:sldLayoutId id="2147483671" r:id="rId12"/>
  </p:sldLayoutIdLst>
  <p:hf hdr="0" dt="0"/>
  <p:txStyles>
    <p:titleStyle>
      <a:lvl1pPr algn="ctr" defTabSz="914400" rtl="0" eaLnBrk="1" latinLnBrk="0" hangingPunct="1">
        <a:lnSpc>
          <a:spcPct val="90000"/>
        </a:lnSpc>
        <a:spcBef>
          <a:spcPct val="0"/>
        </a:spcBef>
        <a:buNone/>
        <a:defRPr sz="4400" b="1" kern="1200">
          <a:solidFill>
            <a:srgbClr val="0366B3"/>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eur02.safelinks.protection.outlook.com/?url=https%3A%2F%2Fcreativecommons.org%2Flicenses%2Fby-nc-sa%2F3.0%2Figo%2Fdeed.fr&amp;data=05%7C02%7Cb.mitchell%40greenink.co.uk%7Ce39dfe085c464a99c37008dd0fa64ebf%7C48e68fa5ddb544e19a94778fdbba7219%7C0%7C0%7C638683929193421287%7CUnknown%7CTWFpbGZsb3d8eyJFbXB0eU1hcGkiOnRydWUsIlYiOiIwLjAuMDAwMCIsIlAiOiJXaW4zMiIsIkFOIjoiTWFpbCIsIldUIjoyfQ%3D%3D%7C0%7C%7C%7C&amp;sdata=%2Bt6yRPYwaaZqPLrblMb1y4%2BLdaX6nyNOv7ExJsB466U%3D&amp;reserved=0"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42619-E020-E84B-8764-DF7933E1AA72}"/>
              </a:ext>
            </a:extLst>
          </p:cNvPr>
          <p:cNvSpPr>
            <a:spLocks noGrp="1"/>
          </p:cNvSpPr>
          <p:nvPr>
            <p:ph type="ctrTitle"/>
          </p:nvPr>
        </p:nvSpPr>
        <p:spPr>
          <a:xfrm>
            <a:off x="5154218" y="1134272"/>
            <a:ext cx="3989782" cy="1076240"/>
          </a:xfrm>
        </p:spPr>
        <p:txBody>
          <a:bodyPr rtlCol="0">
            <a:normAutofit/>
          </a:bodyPr>
          <a:lstStyle/>
          <a:p>
            <a:pPr rtl="0"/>
            <a:r>
              <a:rPr lang="fr" sz="5400" dirty="0"/>
              <a:t>Module 8</a:t>
            </a:r>
          </a:p>
        </p:txBody>
      </p:sp>
      <p:sp>
        <p:nvSpPr>
          <p:cNvPr id="3" name="Subtitle 2">
            <a:extLst>
              <a:ext uri="{FF2B5EF4-FFF2-40B4-BE49-F238E27FC236}">
                <a16:creationId xmlns:a16="http://schemas.microsoft.com/office/drawing/2014/main" id="{BBE1638A-C385-7046-B062-63A9D651926D}"/>
              </a:ext>
            </a:extLst>
          </p:cNvPr>
          <p:cNvSpPr>
            <a:spLocks noGrp="1"/>
          </p:cNvSpPr>
          <p:nvPr>
            <p:ph type="subTitle" idx="1"/>
          </p:nvPr>
        </p:nvSpPr>
        <p:spPr>
          <a:xfrm>
            <a:off x="5293894" y="2362193"/>
            <a:ext cx="3715352" cy="2766237"/>
          </a:xfrm>
        </p:spPr>
        <p:txBody>
          <a:bodyPr rtlCol="0">
            <a:noAutofit/>
          </a:bodyPr>
          <a:lstStyle/>
          <a:p>
            <a:pPr rtl="0"/>
            <a:r>
              <a:rPr lang="fr" sz="3000" dirty="0"/>
              <a:t>Soutien de première ligne selon l’approche VIVRE, seconde partie :  renforcer la sécurité et l’entourage</a:t>
            </a:r>
          </a:p>
          <a:p>
            <a:pPr rtl="0"/>
            <a:endParaRPr lang="fr" sz="3600" dirty="0"/>
          </a:p>
        </p:txBody>
      </p:sp>
      <p:grpSp>
        <p:nvGrpSpPr>
          <p:cNvPr id="4" name="Group 3">
            <a:extLst>
              <a:ext uri="{FF2B5EF4-FFF2-40B4-BE49-F238E27FC236}">
                <a16:creationId xmlns:a16="http://schemas.microsoft.com/office/drawing/2014/main" id="{9A12CF8B-7096-E05D-00D6-C2588B258649}"/>
              </a:ext>
            </a:extLst>
          </p:cNvPr>
          <p:cNvGrpSpPr/>
          <p:nvPr/>
        </p:nvGrpSpPr>
        <p:grpSpPr>
          <a:xfrm>
            <a:off x="258946" y="104554"/>
            <a:ext cx="3925127" cy="2766237"/>
            <a:chOff x="258946" y="104554"/>
            <a:chExt cx="3925127" cy="2766237"/>
          </a:xfrm>
        </p:grpSpPr>
        <p:sp>
          <p:nvSpPr>
            <p:cNvPr id="5" name="Rectangle 2">
              <a:extLst>
                <a:ext uri="{FF2B5EF4-FFF2-40B4-BE49-F238E27FC236}">
                  <a16:creationId xmlns:a16="http://schemas.microsoft.com/office/drawing/2014/main" id="{5313F791-B93D-C728-E929-FB25452E3927}"/>
                </a:ext>
              </a:extLst>
            </p:cNvPr>
            <p:cNvSpPr/>
            <p:nvPr/>
          </p:nvSpPr>
          <p:spPr>
            <a:xfrm>
              <a:off x="258946" y="104554"/>
              <a:ext cx="3823856" cy="2766237"/>
            </a:xfrm>
            <a:custGeom>
              <a:avLst/>
              <a:gdLst>
                <a:gd name="connsiteX0" fmla="*/ 0 w 5168839"/>
                <a:gd name="connsiteY0" fmla="*/ 0 h 2793617"/>
                <a:gd name="connsiteX1" fmla="*/ 5168839 w 5168839"/>
                <a:gd name="connsiteY1" fmla="*/ 0 h 2793617"/>
                <a:gd name="connsiteX2" fmla="*/ 5168839 w 5168839"/>
                <a:gd name="connsiteY2" fmla="*/ 2793617 h 2793617"/>
                <a:gd name="connsiteX3" fmla="*/ 0 w 5168839"/>
                <a:gd name="connsiteY3" fmla="*/ 2793617 h 2793617"/>
                <a:gd name="connsiteX4" fmla="*/ 0 w 5168839"/>
                <a:gd name="connsiteY4" fmla="*/ 0 h 2793617"/>
                <a:gd name="connsiteX0" fmla="*/ 0 w 5168839"/>
                <a:gd name="connsiteY0" fmla="*/ 0 h 2793617"/>
                <a:gd name="connsiteX1" fmla="*/ 5168839 w 5168839"/>
                <a:gd name="connsiteY1" fmla="*/ 0 h 2793617"/>
                <a:gd name="connsiteX2" fmla="*/ 4780421 w 5168839"/>
                <a:gd name="connsiteY2" fmla="*/ 2210990 h 2793617"/>
                <a:gd name="connsiteX3" fmla="*/ 0 w 5168839"/>
                <a:gd name="connsiteY3" fmla="*/ 2793617 h 2793617"/>
                <a:gd name="connsiteX4" fmla="*/ 0 w 5168839"/>
                <a:gd name="connsiteY4" fmla="*/ 0 h 2793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8839" h="2793617">
                  <a:moveTo>
                    <a:pt x="0" y="0"/>
                  </a:moveTo>
                  <a:lnTo>
                    <a:pt x="5168839" y="0"/>
                  </a:lnTo>
                  <a:lnTo>
                    <a:pt x="4780421" y="2210990"/>
                  </a:lnTo>
                  <a:lnTo>
                    <a:pt x="0" y="2793617"/>
                  </a:lnTo>
                  <a:lnTo>
                    <a:pt x="0" y="0"/>
                  </a:lnTo>
                  <a:close/>
                </a:path>
              </a:pathLst>
            </a:cu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3EFB4B0-3DD7-74A8-5414-B3427F4697B1}"/>
                </a:ext>
              </a:extLst>
            </p:cNvPr>
            <p:cNvSpPr txBox="1"/>
            <p:nvPr/>
          </p:nvSpPr>
          <p:spPr>
            <a:xfrm>
              <a:off x="360218" y="398964"/>
              <a:ext cx="3823855" cy="2308324"/>
            </a:xfrm>
            <a:prstGeom prst="rect">
              <a:avLst/>
            </a:prstGeom>
            <a:noFill/>
          </p:spPr>
          <p:txBody>
            <a:bodyPr wrap="square">
              <a:spAutoFit/>
            </a:bodyPr>
            <a:lstStyle/>
            <a:p>
              <a:r>
                <a:rPr lang="fr-FR" sz="2400" b="1" dirty="0">
                  <a:solidFill>
                    <a:schemeClr val="tx1">
                      <a:lumMod val="50000"/>
                      <a:lumOff val="50000"/>
                    </a:schemeClr>
                  </a:solidFill>
                </a:rPr>
                <a:t>Prise en charge des femmes survivantes de violence : Programme de formation </a:t>
              </a:r>
              <a:br>
                <a:rPr lang="fr-FR" sz="2400" b="1" dirty="0">
                  <a:solidFill>
                    <a:schemeClr val="tx1">
                      <a:lumMod val="50000"/>
                      <a:lumOff val="50000"/>
                    </a:schemeClr>
                  </a:solidFill>
                </a:rPr>
              </a:br>
              <a:r>
                <a:rPr lang="fr-FR" sz="2400" b="1" dirty="0">
                  <a:solidFill>
                    <a:schemeClr val="tx1">
                      <a:lumMod val="50000"/>
                      <a:lumOff val="50000"/>
                    </a:schemeClr>
                  </a:solidFill>
                </a:rPr>
                <a:t>de l’OMS à l’intention </a:t>
              </a:r>
              <a:br>
                <a:rPr lang="fr-FR" sz="2400" b="1" dirty="0">
                  <a:solidFill>
                    <a:schemeClr val="tx1">
                      <a:lumMod val="50000"/>
                      <a:lumOff val="50000"/>
                    </a:schemeClr>
                  </a:solidFill>
                </a:rPr>
              </a:br>
              <a:r>
                <a:rPr lang="fr-FR" sz="2400" b="1" dirty="0">
                  <a:solidFill>
                    <a:schemeClr val="tx1">
                      <a:lumMod val="50000"/>
                      <a:lumOff val="50000"/>
                    </a:schemeClr>
                  </a:solidFill>
                </a:rPr>
                <a:t>des prestataires de soins </a:t>
              </a:r>
              <a:br>
                <a:rPr lang="fr-FR" sz="2400" b="1" dirty="0">
                  <a:solidFill>
                    <a:schemeClr val="tx1">
                      <a:lumMod val="50000"/>
                      <a:lumOff val="50000"/>
                    </a:schemeClr>
                  </a:solidFill>
                </a:rPr>
              </a:br>
              <a:r>
                <a:rPr lang="fr-FR" sz="2400" b="1" dirty="0">
                  <a:solidFill>
                    <a:schemeClr val="tx1">
                      <a:lumMod val="50000"/>
                      <a:lumOff val="50000"/>
                    </a:schemeClr>
                  </a:solidFill>
                </a:rPr>
                <a:t>de santé</a:t>
              </a:r>
            </a:p>
          </p:txBody>
        </p:sp>
      </p:grpSp>
      <p:pic>
        <p:nvPicPr>
          <p:cNvPr id="7" name="Picture 2" descr="WHO-FR-C-H_th">
            <a:extLst>
              <a:ext uri="{FF2B5EF4-FFF2-40B4-BE49-F238E27FC236}">
                <a16:creationId xmlns:a16="http://schemas.microsoft.com/office/drawing/2014/main" id="{4D6CF219-A866-C04F-AFDF-6FEE580A13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8528" y="6082391"/>
            <a:ext cx="2127183" cy="60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1463982"/>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28382"/>
            <a:ext cx="9144000" cy="1143000"/>
          </a:xfrm>
          <a:noFill/>
        </p:spPr>
        <p:txBody>
          <a:bodyPr rtlCol="0">
            <a:noAutofit/>
          </a:bodyPr>
          <a:lstStyle/>
          <a:p>
            <a:pPr rtl="0"/>
            <a:r>
              <a:rPr lang="fr" b="1" dirty="0">
                <a:solidFill>
                  <a:schemeClr val="accent2"/>
                </a:solidFill>
              </a:rPr>
              <a:t>Exercice 8.1 : Renforcer la sécurité </a:t>
            </a:r>
            <a:br>
              <a:rPr lang="en-GB" b="1" dirty="0">
                <a:solidFill>
                  <a:schemeClr val="accent2"/>
                </a:solidFill>
              </a:rPr>
            </a:br>
            <a:r>
              <a:rPr lang="fr" b="1" dirty="0">
                <a:solidFill>
                  <a:schemeClr val="accent2"/>
                </a:solidFill>
              </a:rPr>
              <a:t>et l’entourage</a:t>
            </a:r>
          </a:p>
        </p:txBody>
      </p:sp>
      <p:sp>
        <p:nvSpPr>
          <p:cNvPr id="4" name="Content Placeholder 3"/>
          <p:cNvSpPr>
            <a:spLocks noGrp="1"/>
          </p:cNvSpPr>
          <p:nvPr>
            <p:ph sz="half" idx="2"/>
          </p:nvPr>
        </p:nvSpPr>
        <p:spPr>
          <a:xfrm>
            <a:off x="892824" y="2306933"/>
            <a:ext cx="7358350" cy="1706933"/>
          </a:xfrm>
          <a:noFill/>
          <a:ln>
            <a:noFill/>
          </a:ln>
        </p:spPr>
        <p:txBody>
          <a:bodyPr rtlCol="0">
            <a:noAutofit/>
          </a:bodyPr>
          <a:lstStyle/>
          <a:p>
            <a:pPr marL="0" indent="0" rtl="0">
              <a:buNone/>
            </a:pPr>
            <a:r>
              <a:rPr lang="en" b="1" dirty="0" err="1"/>
              <a:t>Objectifs</a:t>
            </a:r>
            <a:r>
              <a:rPr lang="en" b="1" dirty="0"/>
              <a:t> </a:t>
            </a:r>
            <a:r>
              <a:rPr lang="en" b="1" dirty="0" err="1"/>
              <a:t>pédagogiques</a:t>
            </a:r>
            <a:r>
              <a:rPr lang="en" b="1" dirty="0"/>
              <a:t> de </a:t>
            </a:r>
            <a:r>
              <a:rPr lang="en" b="1" dirty="0" err="1"/>
              <a:t>l’exercice</a:t>
            </a:r>
            <a:r>
              <a:rPr lang="en" b="1" dirty="0"/>
              <a:t> </a:t>
            </a:r>
          </a:p>
          <a:p>
            <a:pPr marL="0" indent="0" rtl="0">
              <a:buNone/>
            </a:pPr>
            <a:r>
              <a:rPr lang="fr" dirty="0"/>
              <a:t>Apprendre les compétences requises pour fournir les composantes « sécurité » et « entourage » de l’approche VIVRE.</a:t>
            </a:r>
          </a:p>
          <a:p>
            <a:pPr rtl="0"/>
            <a:endParaRPr lang="en-GB" sz="2200" dirty="0"/>
          </a:p>
        </p:txBody>
      </p:sp>
      <p:sp>
        <p:nvSpPr>
          <p:cNvPr id="5" name="Slide Number Placeholder 4"/>
          <p:cNvSpPr>
            <a:spLocks noGrp="1"/>
          </p:cNvSpPr>
          <p:nvPr>
            <p:ph type="sldNum" sz="quarter" idx="12"/>
          </p:nvPr>
        </p:nvSpPr>
        <p:spPr/>
        <p:txBody>
          <a:bodyPr rtlCol="0"/>
          <a:lstStyle/>
          <a:p>
            <a:pPr rtl="0"/>
            <a:fld id="{4722C4DF-BCE6-48F3-BBBD-1ADF724614A1}" type="slidenum">
              <a:rPr lang="en-GB" smtClean="0"/>
              <a:pPr rtl="0"/>
              <a:t>10</a:t>
            </a:fld>
            <a:endParaRPr lang="en-GB"/>
          </a:p>
        </p:txBody>
      </p:sp>
      <p:pic>
        <p:nvPicPr>
          <p:cNvPr id="3" name="Picture 2">
            <a:extLst>
              <a:ext uri="{FF2B5EF4-FFF2-40B4-BE49-F238E27FC236}">
                <a16:creationId xmlns:a16="http://schemas.microsoft.com/office/drawing/2014/main" id="{EA50DD56-6A60-854F-8B06-C418F632628D}"/>
              </a:ext>
            </a:extLst>
          </p:cNvPr>
          <p:cNvPicPr>
            <a:picLocks noChangeAspect="1"/>
          </p:cNvPicPr>
          <p:nvPr/>
        </p:nvPicPr>
        <p:blipFill>
          <a:blip r:embed="rId3"/>
          <a:stretch>
            <a:fillRect/>
          </a:stretch>
        </p:blipFill>
        <p:spPr>
          <a:xfrm>
            <a:off x="3736087" y="4026583"/>
            <a:ext cx="1949929" cy="1949929"/>
          </a:xfrm>
          <a:prstGeom prst="rect">
            <a:avLst/>
          </a:prstGeom>
        </p:spPr>
      </p:pic>
    </p:spTree>
    <p:extLst>
      <p:ext uri="{BB962C8B-B14F-4D97-AF65-F5344CB8AC3E}">
        <p14:creationId xmlns:p14="http://schemas.microsoft.com/office/powerpoint/2010/main" val="1606438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7752"/>
            <a:ext cx="9144000" cy="1143000"/>
          </a:xfrm>
          <a:noFill/>
        </p:spPr>
        <p:txBody>
          <a:bodyPr rtlCol="0">
            <a:noAutofit/>
          </a:bodyPr>
          <a:lstStyle/>
          <a:p>
            <a:pPr rtl="0"/>
            <a:r>
              <a:rPr lang="fr" sz="4000" b="1" dirty="0">
                <a:solidFill>
                  <a:schemeClr val="accent2"/>
                </a:solidFill>
              </a:rPr>
              <a:t>Exercice 8.1 : Jeu de rôle : </a:t>
            </a:r>
            <a:br>
              <a:rPr lang="en-GB" sz="4000" b="1" dirty="0">
                <a:solidFill>
                  <a:schemeClr val="accent2"/>
                </a:solidFill>
              </a:rPr>
            </a:br>
            <a:r>
              <a:rPr lang="fr" sz="4000" b="1" dirty="0">
                <a:solidFill>
                  <a:schemeClr val="accent2"/>
                </a:solidFill>
              </a:rPr>
              <a:t>Renforcer la sécurité et l’entourage</a:t>
            </a:r>
            <a:endParaRPr lang="es-CO" sz="4000" b="1" dirty="0">
              <a:solidFill>
                <a:schemeClr val="accent2"/>
              </a:solidFill>
            </a:endParaRPr>
          </a:p>
        </p:txBody>
      </p:sp>
      <p:sp>
        <p:nvSpPr>
          <p:cNvPr id="4" name="Content Placeholder 3"/>
          <p:cNvSpPr>
            <a:spLocks noGrp="1"/>
          </p:cNvSpPr>
          <p:nvPr>
            <p:ph sz="half" idx="2"/>
          </p:nvPr>
        </p:nvSpPr>
        <p:spPr>
          <a:xfrm>
            <a:off x="253388" y="1729920"/>
            <a:ext cx="8802477" cy="3882902"/>
          </a:xfrm>
          <a:noFill/>
          <a:ln>
            <a:noFill/>
          </a:ln>
        </p:spPr>
        <p:txBody>
          <a:bodyPr rtlCol="0">
            <a:noAutofit/>
          </a:bodyPr>
          <a:lstStyle/>
          <a:p>
            <a:pPr rtl="0">
              <a:lnSpc>
                <a:spcPts val="2400"/>
              </a:lnSpc>
              <a:spcBef>
                <a:spcPts val="0"/>
              </a:spcBef>
            </a:pPr>
            <a:r>
              <a:rPr lang="fr" sz="2000" dirty="0"/>
              <a:t>Répartissez les participant</a:t>
            </a:r>
            <a:r>
              <a:rPr lang="en-GB" sz="2000" dirty="0">
                <a:effectLst/>
                <a:ea typeface="Times New Roman" panose="02020603050405020304" pitchFamily="18" charset="0"/>
                <a:cs typeface="Times New Roman" panose="02020603050405020304" pitchFamily="18" charset="0"/>
              </a:rPr>
              <a:t>·e·</a:t>
            </a:r>
            <a:r>
              <a:rPr lang="fr" sz="2000" dirty="0"/>
              <a:t>s en groupe de trois. Dans chaque groupe, choisissez les rôles : patient</a:t>
            </a:r>
            <a:r>
              <a:rPr lang="en-GB" sz="2000" dirty="0">
                <a:effectLst/>
                <a:latin typeface="Cambria" panose="02040503050406030204" pitchFamily="18" charset="0"/>
                <a:ea typeface="Times New Roman" panose="02020603050405020304" pitchFamily="18" charset="0"/>
                <a:cs typeface="Times New Roman" panose="02020603050405020304" pitchFamily="18" charset="0"/>
              </a:rPr>
              <a:t>e</a:t>
            </a:r>
            <a:r>
              <a:rPr lang="fr" sz="2000" dirty="0"/>
              <a:t>, prestataire de soins de santé ou observateur/trice.</a:t>
            </a:r>
          </a:p>
          <a:p>
            <a:pPr lvl="0" rtl="0">
              <a:lnSpc>
                <a:spcPts val="2400"/>
              </a:lnSpc>
              <a:spcBef>
                <a:spcPts val="0"/>
              </a:spcBef>
            </a:pPr>
            <a:r>
              <a:rPr lang="fr" sz="2000" b="1" dirty="0"/>
              <a:t>Patiente :</a:t>
            </a:r>
            <a:r>
              <a:rPr lang="fr" sz="2000" dirty="0"/>
              <a:t> Lisez l’intégralité du scénario. Ne communiquez pas les détails aux autres. Lorsqu’on vous le demande, lisez à haute voix la partie </a:t>
            </a:r>
            <a:r>
              <a:rPr lang="fr" sz="2000" b="1" dirty="0"/>
              <a:t>« Expliquer au/à la prestataire »</a:t>
            </a:r>
            <a:r>
              <a:rPr lang="fr" sz="2000" dirty="0"/>
              <a:t>.</a:t>
            </a:r>
            <a:r>
              <a:rPr lang="fr" sz="2000" b="1" dirty="0"/>
              <a:t> </a:t>
            </a:r>
            <a:r>
              <a:rPr lang="fr" sz="2000" dirty="0"/>
              <a:t>Décrivez votre situation et répondez aux questions du/de la prestataire. </a:t>
            </a:r>
            <a:endParaRPr lang="en-US" sz="2000" dirty="0"/>
          </a:p>
          <a:p>
            <a:pPr lvl="0" rtl="0">
              <a:lnSpc>
                <a:spcPts val="2400"/>
              </a:lnSpc>
              <a:spcBef>
                <a:spcPts val="0"/>
              </a:spcBef>
            </a:pPr>
            <a:r>
              <a:rPr lang="fr" sz="2000" b="1" dirty="0"/>
              <a:t>Prestataire de soins :</a:t>
            </a:r>
            <a:r>
              <a:rPr lang="fr" sz="2000" dirty="0"/>
              <a:t>  Écoutez le récit de la patiente et fournissez-lui un soutien de première ligne: renforcement de la sécurité et de l’entourage. </a:t>
            </a:r>
            <a:endParaRPr lang="en-US" sz="2000" dirty="0"/>
          </a:p>
          <a:p>
            <a:pPr lvl="0" rtl="0">
              <a:lnSpc>
                <a:spcPts val="2400"/>
              </a:lnSpc>
              <a:spcBef>
                <a:spcPts val="0"/>
              </a:spcBef>
            </a:pPr>
            <a:r>
              <a:rPr lang="fr" sz="2000" b="1" dirty="0"/>
              <a:t>Observateur/trice :</a:t>
            </a:r>
            <a:r>
              <a:rPr lang="fr" sz="2000" dirty="0"/>
              <a:t>  Fournir un retour d’information au/à la prestataire de soins.</a:t>
            </a:r>
            <a:endParaRPr lang="en-US" sz="2000" dirty="0"/>
          </a:p>
          <a:p>
            <a:pPr lvl="0" rtl="0">
              <a:lnSpc>
                <a:spcPts val="2400"/>
              </a:lnSpc>
              <a:spcBef>
                <a:spcPts val="0"/>
              </a:spcBef>
            </a:pPr>
            <a:r>
              <a:rPr lang="fr" sz="2000" dirty="0"/>
              <a:t>Échangez ensuite les rôles au sein de votre groupe et jouez l’autre scénario.</a:t>
            </a:r>
          </a:p>
          <a:p>
            <a:pPr marL="0" indent="0" algn="ctr" rtl="0">
              <a:buNone/>
            </a:pPr>
            <a:br>
              <a:rPr lang="en-GB" sz="1800" dirty="0"/>
            </a:br>
            <a:r>
              <a:rPr lang="fr" sz="1600" dirty="0"/>
              <a:t>Durée : 10 minutes de jeu de rôle, cinq minutes de retour d’expérience et de discussions</a:t>
            </a:r>
          </a:p>
          <a:p>
            <a:pPr rtl="0"/>
            <a:endParaRPr lang="en-US" sz="2300" dirty="0"/>
          </a:p>
        </p:txBody>
      </p:sp>
      <p:sp>
        <p:nvSpPr>
          <p:cNvPr id="5" name="Slide Number Placeholder 4"/>
          <p:cNvSpPr>
            <a:spLocks noGrp="1"/>
          </p:cNvSpPr>
          <p:nvPr>
            <p:ph type="sldNum" sz="quarter" idx="12"/>
          </p:nvPr>
        </p:nvSpPr>
        <p:spPr/>
        <p:txBody>
          <a:bodyPr rtlCol="0"/>
          <a:lstStyle/>
          <a:p>
            <a:pPr rtl="0"/>
            <a:fld id="{4722C4DF-BCE6-48F3-BBBD-1ADF724614A1}" type="slidenum">
              <a:rPr lang="es-CO" smtClean="0"/>
              <a:pPr rtl="0"/>
              <a:t>11</a:t>
            </a:fld>
            <a:endParaRPr lang="es-CO" dirty="0"/>
          </a:p>
        </p:txBody>
      </p:sp>
    </p:spTree>
    <p:extLst>
      <p:ext uri="{BB962C8B-B14F-4D97-AF65-F5344CB8AC3E}">
        <p14:creationId xmlns:p14="http://schemas.microsoft.com/office/powerpoint/2010/main" val="2811336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7362"/>
            <a:ext cx="8229600" cy="792162"/>
          </a:xfrm>
          <a:noFill/>
        </p:spPr>
        <p:txBody>
          <a:bodyPr rtlCol="0"/>
          <a:lstStyle/>
          <a:p>
            <a:pPr rtl="0"/>
            <a:r>
              <a:rPr lang="fr" b="1" dirty="0">
                <a:solidFill>
                  <a:schemeClr val="accent2"/>
                </a:solidFill>
              </a:rPr>
              <a:t>Messages clés</a:t>
            </a:r>
            <a:endParaRPr lang="es-CO" b="1" dirty="0">
              <a:solidFill>
                <a:schemeClr val="accent2"/>
              </a:solidFill>
            </a:endParaRPr>
          </a:p>
        </p:txBody>
      </p:sp>
      <p:sp>
        <p:nvSpPr>
          <p:cNvPr id="3" name="TextBox 2"/>
          <p:cNvSpPr txBox="1"/>
          <p:nvPr/>
        </p:nvSpPr>
        <p:spPr>
          <a:xfrm>
            <a:off x="432752" y="1908237"/>
            <a:ext cx="8382000" cy="3524042"/>
          </a:xfrm>
          <a:prstGeom prst="rect">
            <a:avLst/>
          </a:prstGeom>
          <a:noFill/>
        </p:spPr>
        <p:txBody>
          <a:bodyPr wrap="square" rtlCol="0">
            <a:spAutoFit/>
          </a:bodyPr>
          <a:lstStyle/>
          <a:p>
            <a:pPr marL="457200" lvl="0" indent="-274320" rtl="0">
              <a:spcBef>
                <a:spcPts val="600"/>
              </a:spcBef>
              <a:buFont typeface="Arial" panose="020B0604020202020204" pitchFamily="34" charset="0"/>
              <a:buChar char="•"/>
            </a:pPr>
            <a:r>
              <a:rPr lang="fr" sz="2200" dirty="0"/>
              <a:t>L’évaluation des risques permet de déterminer les besoins immédiats en matière de sécurité.</a:t>
            </a:r>
          </a:p>
          <a:p>
            <a:pPr marL="457200" lvl="0" indent="-274320" rtl="0">
              <a:spcBef>
                <a:spcPts val="600"/>
              </a:spcBef>
              <a:buFont typeface="Arial" panose="020B0604020202020204" pitchFamily="34" charset="0"/>
              <a:buChar char="•"/>
            </a:pPr>
            <a:r>
              <a:rPr lang="fr" sz="2200" dirty="0"/>
              <a:t>Faites confiance à votre patiente lorsqu’elle vous dit qu’elle court un grave danger.</a:t>
            </a:r>
          </a:p>
          <a:p>
            <a:pPr marL="457200" indent="-274320" rtl="0">
              <a:spcBef>
                <a:spcPts val="600"/>
              </a:spcBef>
              <a:buFont typeface="Arial" panose="020B0604020202020204" pitchFamily="34" charset="0"/>
              <a:buChar char="•"/>
            </a:pPr>
            <a:r>
              <a:rPr lang="fr" sz="2200" dirty="0"/>
              <a:t>La mise en relation avec les services de soutien est essentielle.</a:t>
            </a:r>
          </a:p>
          <a:p>
            <a:pPr marL="457200" indent="-274320" rtl="0">
              <a:spcBef>
                <a:spcPts val="600"/>
              </a:spcBef>
              <a:buFont typeface="Arial" panose="020B0604020202020204" pitchFamily="34" charset="0"/>
              <a:buChar char="•"/>
            </a:pPr>
            <a:r>
              <a:rPr lang="fr" sz="2200" spc="-50" dirty="0"/>
              <a:t>Les référencements doivent toujours répondre à ses besoins déclarés.</a:t>
            </a:r>
          </a:p>
          <a:p>
            <a:pPr marL="457200" indent="-274320" rtl="0">
              <a:spcBef>
                <a:spcPts val="600"/>
              </a:spcBef>
              <a:buFont typeface="Arial" panose="020B0604020202020204" pitchFamily="34" charset="0"/>
              <a:buChar char="•"/>
            </a:pPr>
            <a:r>
              <a:rPr lang="fr" sz="2200" dirty="0"/>
              <a:t>Effectuez, autant que possible, des référencements bienveillants.</a:t>
            </a:r>
          </a:p>
          <a:p>
            <a:pPr marL="457200" indent="-274320" rtl="0">
              <a:spcBef>
                <a:spcPts val="600"/>
              </a:spcBef>
              <a:buFont typeface="Arial" panose="020B0604020202020204" pitchFamily="34" charset="0"/>
              <a:buChar char="•"/>
            </a:pPr>
            <a:r>
              <a:rPr lang="fr" sz="2200" dirty="0"/>
              <a:t>Une communication active et empathique est la plus efficace et permet à tout le monde de se sentir plus à l’aise. </a:t>
            </a:r>
            <a:endParaRPr lang="en-GB" sz="2200" dirty="0"/>
          </a:p>
        </p:txBody>
      </p:sp>
      <p:sp>
        <p:nvSpPr>
          <p:cNvPr id="4" name="Slide Number Placeholder 3"/>
          <p:cNvSpPr>
            <a:spLocks noGrp="1"/>
          </p:cNvSpPr>
          <p:nvPr>
            <p:ph type="sldNum" sz="quarter" idx="12"/>
          </p:nvPr>
        </p:nvSpPr>
        <p:spPr/>
        <p:txBody>
          <a:bodyPr rtlCol="0"/>
          <a:lstStyle/>
          <a:p>
            <a:pPr rtl="0"/>
            <a:fld id="{4722C4DF-BCE6-48F3-BBBD-1ADF724614A1}" type="slidenum">
              <a:rPr lang="es-CO" smtClean="0"/>
              <a:pPr rtl="0"/>
              <a:t>12</a:t>
            </a:fld>
            <a:endParaRPr lang="es-CO" dirty="0"/>
          </a:p>
        </p:txBody>
      </p:sp>
      <p:pic>
        <p:nvPicPr>
          <p:cNvPr id="7" name="Picture 6">
            <a:extLst>
              <a:ext uri="{FF2B5EF4-FFF2-40B4-BE49-F238E27FC236}">
                <a16:creationId xmlns:a16="http://schemas.microsoft.com/office/drawing/2014/main" id="{C9808220-B0DD-B34C-8907-20AA54869A35}"/>
              </a:ext>
            </a:extLst>
          </p:cNvPr>
          <p:cNvPicPr>
            <a:picLocks noChangeAspect="1"/>
          </p:cNvPicPr>
          <p:nvPr/>
        </p:nvPicPr>
        <p:blipFill rotWithShape="1">
          <a:blip r:embed="rId3">
            <a:duotone>
              <a:schemeClr val="accent5">
                <a:shade val="45000"/>
                <a:satMod val="135000"/>
              </a:schemeClr>
              <a:prstClr val="white"/>
            </a:duotone>
          </a:blip>
          <a:srcRect l="5495" t="2263" r="8752" b="5223"/>
          <a:stretch/>
        </p:blipFill>
        <p:spPr>
          <a:xfrm>
            <a:off x="1494021" y="311943"/>
            <a:ext cx="1059478" cy="1143000"/>
          </a:xfrm>
          <a:prstGeom prst="rect">
            <a:avLst/>
          </a:prstGeom>
        </p:spPr>
      </p:pic>
    </p:spTree>
    <p:extLst>
      <p:ext uri="{BB962C8B-B14F-4D97-AF65-F5344CB8AC3E}">
        <p14:creationId xmlns:p14="http://schemas.microsoft.com/office/powerpoint/2010/main" val="666347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65EC9F-EA41-D246-4797-585D454331F9}"/>
              </a:ext>
            </a:extLst>
          </p:cNvPr>
          <p:cNvSpPr>
            <a:spLocks noGrp="1"/>
          </p:cNvSpPr>
          <p:nvPr>
            <p:ph idx="1"/>
          </p:nvPr>
        </p:nvSpPr>
        <p:spPr/>
        <p:txBody>
          <a:bodyPr/>
          <a:lstStyle/>
          <a:p>
            <a:pPr marL="0" indent="0">
              <a:buNone/>
            </a:pPr>
            <a:endParaRPr lang="fr-FR" sz="1200" dirty="0">
              <a:solidFill>
                <a:srgbClr val="000000"/>
              </a:solidFill>
              <a:effectLst/>
              <a:latin typeface="Calibri" panose="020F0502020204030204" pitchFamily="34" charset="0"/>
              <a:ea typeface="Calibri" panose="020F0502020204030204" pitchFamily="34" charset="0"/>
            </a:endParaRPr>
          </a:p>
          <a:p>
            <a:pPr marL="0" indent="0">
              <a:buNone/>
            </a:pPr>
            <a:endParaRPr lang="fr-FR" sz="1200" dirty="0">
              <a:solidFill>
                <a:srgbClr val="000000"/>
              </a:solidFill>
              <a:latin typeface="Calibri" panose="020F0502020204030204" pitchFamily="34" charset="0"/>
              <a:ea typeface="Calibri" panose="020F0502020204030204" pitchFamily="34" charset="0"/>
            </a:endParaRPr>
          </a:p>
          <a:p>
            <a:pPr marL="0" indent="0">
              <a:buNone/>
            </a:pPr>
            <a:endParaRPr lang="fr-FR" sz="1200" dirty="0">
              <a:solidFill>
                <a:srgbClr val="000000"/>
              </a:solidFill>
              <a:effectLst/>
              <a:latin typeface="Calibri" panose="020F0502020204030204" pitchFamily="34" charset="0"/>
              <a:ea typeface="Calibri" panose="020F0502020204030204" pitchFamily="34" charset="0"/>
            </a:endParaRPr>
          </a:p>
          <a:p>
            <a:pPr marL="0" indent="0">
              <a:buNone/>
            </a:pPr>
            <a:endParaRPr lang="fr-FR" sz="1200" dirty="0">
              <a:solidFill>
                <a:srgbClr val="000000"/>
              </a:solidFill>
              <a:latin typeface="Calibri" panose="020F0502020204030204" pitchFamily="34" charset="0"/>
              <a:ea typeface="Calibri" panose="020F0502020204030204" pitchFamily="34" charset="0"/>
            </a:endParaRPr>
          </a:p>
          <a:p>
            <a:pPr marL="0" indent="0">
              <a:buNone/>
            </a:pPr>
            <a:endParaRPr lang="fr-FR" sz="1200" dirty="0">
              <a:solidFill>
                <a:srgbClr val="000000"/>
              </a:solidFill>
              <a:effectLst/>
              <a:latin typeface="Calibri" panose="020F0502020204030204" pitchFamily="34" charset="0"/>
              <a:ea typeface="Calibri" panose="020F0502020204030204" pitchFamily="34" charset="0"/>
            </a:endParaRPr>
          </a:p>
          <a:p>
            <a:pPr marL="0" indent="0">
              <a:buNone/>
            </a:pPr>
            <a:endParaRPr lang="fr-FR" sz="1200" dirty="0">
              <a:solidFill>
                <a:srgbClr val="000000"/>
              </a:solidFill>
              <a:latin typeface="Calibri" panose="020F0502020204030204" pitchFamily="34" charset="0"/>
              <a:ea typeface="Calibri" panose="020F0502020204030204" pitchFamily="34" charset="0"/>
            </a:endParaRPr>
          </a:p>
          <a:p>
            <a:pPr marL="0" indent="0">
              <a:buNone/>
            </a:pPr>
            <a:endParaRPr lang="fr-FR" sz="1200" dirty="0">
              <a:solidFill>
                <a:srgbClr val="000000"/>
              </a:solidFill>
              <a:effectLst/>
              <a:latin typeface="Calibri" panose="020F0502020204030204" pitchFamily="34" charset="0"/>
              <a:ea typeface="Calibri" panose="020F0502020204030204" pitchFamily="34" charset="0"/>
            </a:endParaRPr>
          </a:p>
          <a:p>
            <a:pPr marL="0" indent="0">
              <a:buNone/>
            </a:pPr>
            <a:endParaRPr lang="fr-FR" sz="1200" dirty="0">
              <a:solidFill>
                <a:srgbClr val="000000"/>
              </a:solidFill>
              <a:latin typeface="Calibri" panose="020F0502020204030204" pitchFamily="34" charset="0"/>
              <a:ea typeface="Calibri" panose="020F0502020204030204" pitchFamily="34" charset="0"/>
            </a:endParaRPr>
          </a:p>
          <a:p>
            <a:pPr marL="0" indent="0">
              <a:buNone/>
            </a:pPr>
            <a:endParaRPr lang="fr-FR" sz="1200" dirty="0">
              <a:solidFill>
                <a:srgbClr val="000000"/>
              </a:solidFill>
              <a:effectLst/>
              <a:latin typeface="Calibri" panose="020F0502020204030204" pitchFamily="34" charset="0"/>
              <a:ea typeface="Calibri" panose="020F0502020204030204" pitchFamily="34" charset="0"/>
            </a:endParaRPr>
          </a:p>
          <a:p>
            <a:pPr marL="0" indent="0">
              <a:buNone/>
            </a:pPr>
            <a:endParaRPr lang="fr-FR" sz="1200" dirty="0">
              <a:solidFill>
                <a:srgbClr val="000000"/>
              </a:solidFill>
              <a:latin typeface="Calibri" panose="020F0502020204030204" pitchFamily="34" charset="0"/>
              <a:ea typeface="Calibri" panose="020F0502020204030204" pitchFamily="34" charset="0"/>
            </a:endParaRPr>
          </a:p>
          <a:p>
            <a:pPr marL="0" indent="0">
              <a:buNone/>
            </a:pPr>
            <a:endParaRPr lang="fr-FR" sz="1200" dirty="0">
              <a:solidFill>
                <a:srgbClr val="000000"/>
              </a:solidFill>
              <a:effectLst/>
              <a:latin typeface="Calibri" panose="020F0502020204030204" pitchFamily="34" charset="0"/>
              <a:ea typeface="Calibri" panose="020F0502020204030204" pitchFamily="34" charset="0"/>
            </a:endParaRPr>
          </a:p>
          <a:p>
            <a:pPr marL="0" indent="0">
              <a:buNone/>
            </a:pPr>
            <a:endParaRPr lang="fr-FR" sz="1200" dirty="0">
              <a:solidFill>
                <a:srgbClr val="000000"/>
              </a:solidFill>
              <a:latin typeface="Calibri" panose="020F0502020204030204" pitchFamily="34" charset="0"/>
              <a:ea typeface="Calibri" panose="020F0502020204030204" pitchFamily="34" charset="0"/>
            </a:endParaRPr>
          </a:p>
          <a:p>
            <a:pPr marL="0" indent="0">
              <a:buNone/>
            </a:pPr>
            <a:endParaRPr lang="fr-FR" sz="1200" dirty="0">
              <a:solidFill>
                <a:srgbClr val="000000"/>
              </a:solidFill>
              <a:effectLst/>
              <a:latin typeface="Calibri" panose="020F0502020204030204" pitchFamily="34" charset="0"/>
              <a:ea typeface="Calibri" panose="020F0502020204030204" pitchFamily="34" charset="0"/>
            </a:endParaRPr>
          </a:p>
          <a:p>
            <a:pPr marL="0" indent="0">
              <a:buNone/>
            </a:pPr>
            <a:r>
              <a:rPr lang="fr-FR" sz="1200" dirty="0">
                <a:solidFill>
                  <a:srgbClr val="000000"/>
                </a:solidFill>
                <a:effectLst/>
                <a:latin typeface="Calibri" panose="020F0502020204030204" pitchFamily="34" charset="0"/>
                <a:ea typeface="Calibri" panose="020F0502020204030204" pitchFamily="34" charset="0"/>
              </a:rPr>
              <a:t>© Organisation mondiale de la Santé 2024. Certains droits réservés. La présente publication est disponible sous la licence </a:t>
            </a:r>
            <a:r>
              <a:rPr lang="fr-FR" sz="1200" u="sng" dirty="0">
                <a:solidFill>
                  <a:srgbClr val="000000"/>
                </a:solidFill>
                <a:effectLst/>
                <a:latin typeface="Calibri" panose="020F0502020204030204" pitchFamily="34" charset="0"/>
                <a:ea typeface="Calibri" panose="020F0502020204030204" pitchFamily="34" charset="0"/>
                <a:hlinkClick r:id="rId2"/>
              </a:rPr>
              <a:t>CC BY-NC-SA 3.0 IGO</a:t>
            </a:r>
            <a:r>
              <a:rPr lang="fr-FR" sz="1200" dirty="0">
                <a:solidFill>
                  <a:srgbClr val="000000"/>
                </a:solidFill>
                <a:effectLst/>
                <a:latin typeface="Calibri" panose="020F0502020204030204" pitchFamily="34" charset="0"/>
                <a:ea typeface="Calibri" panose="020F0502020204030204" pitchFamily="34" charset="0"/>
              </a:rPr>
              <a:t>. </a:t>
            </a:r>
            <a:r>
              <a:rPr lang="fr-FR" sz="1200" b="1" dirty="0">
                <a:solidFill>
                  <a:srgbClr val="000000"/>
                </a:solidFill>
                <a:effectLst/>
                <a:latin typeface="Calibri" panose="020F0502020204030204" pitchFamily="34" charset="0"/>
                <a:ea typeface="Calibri" panose="020F0502020204030204" pitchFamily="34" charset="0"/>
              </a:rPr>
              <a:t> </a:t>
            </a:r>
            <a:endParaRPr lang="en-ZA" sz="1200" dirty="0">
              <a:solidFill>
                <a:srgbClr val="000000"/>
              </a:solidFill>
              <a:effectLst/>
              <a:latin typeface="Calibri" panose="020F0502020204030204" pitchFamily="34" charset="0"/>
              <a:ea typeface="Calibri" panose="020F0502020204030204" pitchFamily="34" charset="0"/>
            </a:endParaRPr>
          </a:p>
          <a:p>
            <a:pPr marL="0" indent="0">
              <a:buNone/>
            </a:pPr>
            <a:endParaRPr lang="en-ZA" dirty="0"/>
          </a:p>
        </p:txBody>
      </p:sp>
      <p:sp>
        <p:nvSpPr>
          <p:cNvPr id="4" name="Slide Number Placeholder 3">
            <a:extLst>
              <a:ext uri="{FF2B5EF4-FFF2-40B4-BE49-F238E27FC236}">
                <a16:creationId xmlns:a16="http://schemas.microsoft.com/office/drawing/2014/main" id="{8DA2BC67-CA4B-F89A-CF14-38122F0E2B2D}"/>
              </a:ext>
            </a:extLst>
          </p:cNvPr>
          <p:cNvSpPr>
            <a:spLocks noGrp="1"/>
          </p:cNvSpPr>
          <p:nvPr>
            <p:ph type="sldNum" sz="quarter" idx="12"/>
          </p:nvPr>
        </p:nvSpPr>
        <p:spPr/>
        <p:txBody>
          <a:bodyPr/>
          <a:lstStyle/>
          <a:p>
            <a:pPr rtl="0"/>
            <a:fld id="{2D8ED6E9-3817-564D-8B05-0796ED399B7D}" type="slidenum">
              <a:rPr lang="de-DE" smtClean="0"/>
              <a:t>2</a:t>
            </a:fld>
            <a:endParaRPr lang="de-DE"/>
          </a:p>
        </p:txBody>
      </p:sp>
    </p:spTree>
    <p:extLst>
      <p:ext uri="{BB962C8B-B14F-4D97-AF65-F5344CB8AC3E}">
        <p14:creationId xmlns:p14="http://schemas.microsoft.com/office/powerpoint/2010/main" val="3891967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67033FB-D866-436D-8CE7-38BED81F9327}"/>
              </a:ext>
            </a:extLst>
          </p:cNvPr>
          <p:cNvSpPr>
            <a:spLocks noGrp="1"/>
          </p:cNvSpPr>
          <p:nvPr>
            <p:ph type="sldNum" sz="quarter" idx="12"/>
          </p:nvPr>
        </p:nvSpPr>
        <p:spPr/>
        <p:txBody>
          <a:bodyPr rtlCol="0"/>
          <a:lstStyle/>
          <a:p>
            <a:pPr rtl="0"/>
            <a:fld id="{4722C4DF-BCE6-48F3-BBBD-1ADF724614A1}" type="slidenum">
              <a:rPr lang="es-CO" smtClean="0"/>
              <a:pPr rtl="0"/>
              <a:t>3</a:t>
            </a:fld>
            <a:endParaRPr lang="es-CO" dirty="0"/>
          </a:p>
        </p:txBody>
      </p:sp>
      <p:sp>
        <p:nvSpPr>
          <p:cNvPr id="4" name="Subtitle 2">
            <a:extLst>
              <a:ext uri="{FF2B5EF4-FFF2-40B4-BE49-F238E27FC236}">
                <a16:creationId xmlns:a16="http://schemas.microsoft.com/office/drawing/2014/main" id="{AAF60B4E-398C-4806-9353-A8BA25202354}"/>
              </a:ext>
            </a:extLst>
          </p:cNvPr>
          <p:cNvSpPr txBox="1">
            <a:spLocks/>
          </p:cNvSpPr>
          <p:nvPr/>
        </p:nvSpPr>
        <p:spPr>
          <a:xfrm>
            <a:off x="323020" y="770518"/>
            <a:ext cx="8425444" cy="5898842"/>
          </a:xfrm>
          <a:prstGeom prst="rect">
            <a:avLst/>
          </a:prstGeom>
        </p:spPr>
        <p:txBody>
          <a:bodyPr lIns="9000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66700" indent="-177800" rtl="0">
              <a:spcBef>
                <a:spcPts val="1200"/>
              </a:spcBef>
              <a:spcAft>
                <a:spcPts val="600"/>
              </a:spcAft>
            </a:pPr>
            <a:endParaRPr lang="en-US" sz="2400" dirty="0"/>
          </a:p>
        </p:txBody>
      </p:sp>
      <p:sp>
        <p:nvSpPr>
          <p:cNvPr id="5" name="Title 1">
            <a:extLst>
              <a:ext uri="{FF2B5EF4-FFF2-40B4-BE49-F238E27FC236}">
                <a16:creationId xmlns:a16="http://schemas.microsoft.com/office/drawing/2014/main" id="{C08433B0-DE58-4C25-AD6D-B3237DE88234}"/>
              </a:ext>
            </a:extLst>
          </p:cNvPr>
          <p:cNvSpPr txBox="1">
            <a:spLocks/>
          </p:cNvSpPr>
          <p:nvPr/>
        </p:nvSpPr>
        <p:spPr>
          <a:xfrm>
            <a:off x="996353" y="420153"/>
            <a:ext cx="7078777" cy="648072"/>
          </a:xfrm>
          <a:prstGeom prst="rect">
            <a:avLst/>
          </a:prstGeom>
        </p:spPr>
        <p:txBody>
          <a:bodyPr rtlCol="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0"/>
            <a:r>
              <a:rPr lang="fr" b="1" dirty="0">
                <a:solidFill>
                  <a:schemeClr val="accent2"/>
                </a:solidFill>
                <a:latin typeface="+mn-lt"/>
              </a:rPr>
              <a:t>      Objectifs pédagogiques</a:t>
            </a:r>
            <a:endParaRPr lang="en-GB" b="1" dirty="0">
              <a:solidFill>
                <a:schemeClr val="accent2"/>
              </a:solidFill>
              <a:latin typeface="+mn-lt"/>
            </a:endParaRPr>
          </a:p>
        </p:txBody>
      </p:sp>
      <p:pic>
        <p:nvPicPr>
          <p:cNvPr id="6" name="Picture 5" descr="C:\Users\Ward\AppData\Local\Microsoft\Windows\INetCache\IE\RTS1IINE\13526107212154[1].png">
            <a:extLst>
              <a:ext uri="{FF2B5EF4-FFF2-40B4-BE49-F238E27FC236}">
                <a16:creationId xmlns:a16="http://schemas.microsoft.com/office/drawing/2014/main" id="{33A61707-88C4-43E4-8A3A-BC83ADF4BB6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6480" y="259008"/>
            <a:ext cx="1420261" cy="1146445"/>
          </a:xfrm>
          <a:prstGeom prst="rect">
            <a:avLst/>
          </a:prstGeom>
          <a:noFill/>
          <a:ln>
            <a:noFill/>
          </a:ln>
        </p:spPr>
      </p:pic>
      <p:sp>
        <p:nvSpPr>
          <p:cNvPr id="7" name="Rectangle 6">
            <a:extLst>
              <a:ext uri="{FF2B5EF4-FFF2-40B4-BE49-F238E27FC236}">
                <a16:creationId xmlns:a16="http://schemas.microsoft.com/office/drawing/2014/main" id="{DEAB69B0-B2B0-496B-A270-B317073C85B5}"/>
              </a:ext>
            </a:extLst>
          </p:cNvPr>
          <p:cNvSpPr/>
          <p:nvPr/>
        </p:nvSpPr>
        <p:spPr>
          <a:xfrm>
            <a:off x="533400" y="1366203"/>
            <a:ext cx="8287580" cy="4225259"/>
          </a:xfrm>
          <a:prstGeom prst="rect">
            <a:avLst/>
          </a:prstGeom>
        </p:spPr>
        <p:txBody>
          <a:bodyPr wrap="square" rtlCol="0">
            <a:spAutoFit/>
          </a:bodyPr>
          <a:lstStyle/>
          <a:p>
            <a:pPr rtl="0">
              <a:lnSpc>
                <a:spcPct val="115000"/>
              </a:lnSpc>
              <a:spcBef>
                <a:spcPts val="400"/>
              </a:spcBef>
            </a:pPr>
            <a:r>
              <a:rPr lang="fr" sz="2200" b="1" dirty="0">
                <a:latin typeface="Calibri" panose="020F0502020204030204" pitchFamily="34" charset="0"/>
                <a:ea typeface="SimSun" panose="02010600030101010101" pitchFamily="2" charset="-122"/>
                <a:cs typeface="Calibri" panose="020F0502020204030204" pitchFamily="34" charset="0"/>
              </a:rPr>
              <a:t>Objectif 4 : </a:t>
            </a:r>
            <a:r>
              <a:rPr lang="fr" sz="2200" dirty="0">
                <a:latin typeface="Calibri" panose="020F0502020204030204" pitchFamily="34" charset="0"/>
                <a:ea typeface="SimSun" panose="02010600030101010101" pitchFamily="2" charset="-122"/>
                <a:cs typeface="Calibri" panose="020F0502020204030204" pitchFamily="34" charset="0"/>
              </a:rPr>
              <a:t>Savoir comment accéder aux ressources et au soutien disponibles pour les patientes et pour soi-même.</a:t>
            </a:r>
            <a:endParaRPr lang="en-US" sz="2200" dirty="0">
              <a:latin typeface="Calibri" panose="020F0502020204030204" pitchFamily="34" charset="0"/>
              <a:ea typeface="SimSun" panose="02010600030101010101" pitchFamily="2" charset="-122"/>
              <a:cs typeface="Arial" panose="020B0604020202020204" pitchFamily="34" charset="0"/>
            </a:endParaRPr>
          </a:p>
          <a:p>
            <a:pPr rtl="0">
              <a:lnSpc>
                <a:spcPct val="115000"/>
              </a:lnSpc>
              <a:spcBef>
                <a:spcPts val="400"/>
              </a:spcBef>
            </a:pPr>
            <a:r>
              <a:rPr lang="fr" sz="2200" b="1" dirty="0">
                <a:latin typeface="Calibri" panose="020F0502020204030204" pitchFamily="34" charset="0"/>
                <a:ea typeface="SimSun" panose="02010600030101010101" pitchFamily="2" charset="-122"/>
                <a:cs typeface="Calibri" panose="020F0502020204030204" pitchFamily="34" charset="0"/>
              </a:rPr>
              <a:t>Compétences</a:t>
            </a:r>
            <a:endParaRPr lang="en-US" sz="2200" dirty="0">
              <a:latin typeface="Calibri" panose="020F0502020204030204" pitchFamily="34" charset="0"/>
              <a:ea typeface="SimSun" panose="02010600030101010101" pitchFamily="2" charset="-122"/>
              <a:cs typeface="Arial" panose="020B0604020202020204" pitchFamily="34" charset="0"/>
            </a:endParaRPr>
          </a:p>
          <a:p>
            <a:pPr marL="342900" marR="0" lvl="0" indent="-342900" rtl="0">
              <a:spcBef>
                <a:spcPts val="400"/>
              </a:spcBef>
              <a:buFont typeface="Symbol" panose="05050102010706020507" pitchFamily="18" charset="2"/>
              <a:buChar char=""/>
            </a:pPr>
            <a:r>
              <a:rPr lang="fr" sz="2200" dirty="0">
                <a:latin typeface="Calibri" panose="020F0502020204030204" pitchFamily="34" charset="0"/>
                <a:ea typeface="SimSun" panose="02010600030101010101" pitchFamily="2" charset="-122"/>
                <a:cs typeface="Calibri" panose="020F0502020204030204" pitchFamily="34" charset="0"/>
              </a:rPr>
              <a:t>Faire preuve des compétences requises pour évaluer les risques immédiats et pour soutenir l’élaboration d’un plan de sécurité.</a:t>
            </a:r>
          </a:p>
          <a:p>
            <a:pPr marL="342900" marR="0" lvl="0" indent="-342900" rtl="0">
              <a:spcBef>
                <a:spcPts val="400"/>
              </a:spcBef>
              <a:buFont typeface="Symbol" panose="05050102010706020507" pitchFamily="18" charset="2"/>
              <a:buChar char=""/>
            </a:pPr>
            <a:r>
              <a:rPr lang="fr" sz="2200" dirty="0">
                <a:latin typeface="Calibri" panose="020F0502020204030204" pitchFamily="34" charset="0"/>
                <a:ea typeface="SimSun" panose="02010600030101010101" pitchFamily="2" charset="-122"/>
                <a:cs typeface="Calibri" panose="020F0502020204030204" pitchFamily="34" charset="0"/>
              </a:rPr>
              <a:t>Savoir quelles ressources sont disponibles au sein de la communauté.</a:t>
            </a:r>
            <a:endParaRPr lang="en-US" sz="2200" dirty="0">
              <a:latin typeface="Calibri" panose="020F0502020204030204" pitchFamily="34" charset="0"/>
              <a:ea typeface="SimSun" panose="02010600030101010101" pitchFamily="2" charset="-122"/>
              <a:cs typeface="Times New Roman" panose="02020603050405020304" pitchFamily="18" charset="0"/>
            </a:endParaRPr>
          </a:p>
          <a:p>
            <a:pPr marL="342900" marR="0" lvl="0" indent="-342900" rtl="0">
              <a:spcBef>
                <a:spcPts val="400"/>
              </a:spcBef>
              <a:buFont typeface="Symbol" panose="05050102010706020507" pitchFamily="18" charset="2"/>
              <a:buChar char=""/>
            </a:pPr>
            <a:r>
              <a:rPr lang="fr" sz="2200" dirty="0">
                <a:latin typeface="Calibri" panose="020F0502020204030204" pitchFamily="34" charset="0"/>
                <a:ea typeface="SimSun" panose="02010600030101010101" pitchFamily="2" charset="-122"/>
                <a:cs typeface="Calibri" panose="020F0502020204030204" pitchFamily="34" charset="0"/>
              </a:rPr>
              <a:t>Collaborer avec les partenaires afin d’aider les survivantes à accéder à d’autres services et de les orienter vers ces derniers. </a:t>
            </a:r>
          </a:p>
          <a:p>
            <a:pPr marL="342900" marR="0" lvl="0" indent="-342900" rtl="0">
              <a:spcBef>
                <a:spcPts val="400"/>
              </a:spcBef>
              <a:buFont typeface="Symbol" panose="05050102010706020507" pitchFamily="18" charset="2"/>
              <a:buChar char=""/>
            </a:pPr>
            <a:r>
              <a:rPr lang="fr" sz="2200" dirty="0">
                <a:latin typeface="Calibri" panose="020F0502020204030204" pitchFamily="34" charset="0"/>
                <a:ea typeface="SimSun" panose="02010600030101010101" pitchFamily="2" charset="-122"/>
                <a:cs typeface="Calibri" panose="020F0502020204030204" pitchFamily="34" charset="0"/>
              </a:rPr>
              <a:t>Faire preuve des compétences requises pour orienter les survivantes d’une manière bienveillante.</a:t>
            </a:r>
            <a:endParaRPr lang="en-US" sz="2200" dirty="0">
              <a:latin typeface="Calibri" panose="020F0502020204030204" pitchFamily="34" charset="0"/>
              <a:ea typeface="SimSun" panose="02010600030101010101" pitchFamily="2" charset="-122"/>
              <a:cs typeface="Calibri" panose="020F0502020204030204" pitchFamily="34" charset="0"/>
            </a:endParaRPr>
          </a:p>
        </p:txBody>
      </p:sp>
      <p:sp>
        <p:nvSpPr>
          <p:cNvPr id="2" name="Footer Placeholder 4">
            <a:extLst>
              <a:ext uri="{FF2B5EF4-FFF2-40B4-BE49-F238E27FC236}">
                <a16:creationId xmlns:a16="http://schemas.microsoft.com/office/drawing/2014/main" id="{FDC1C8BE-CB83-FFAA-B7EB-02DABDBAA142}"/>
              </a:ext>
            </a:extLst>
          </p:cNvPr>
          <p:cNvSpPr txBox="1">
            <a:spLocks/>
          </p:cNvSpPr>
          <p:nvPr/>
        </p:nvSpPr>
        <p:spPr>
          <a:xfrm>
            <a:off x="1707558" y="6201605"/>
            <a:ext cx="6203990" cy="656396"/>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dirty="0"/>
              <a:t> de violence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t>Programme de formation de </a:t>
            </a:r>
            <a:r>
              <a:rPr lang="en-GB" dirty="0" err="1"/>
              <a:t>l'OMS</a:t>
            </a:r>
            <a:r>
              <a:rPr lang="en-GB" dirty="0"/>
              <a:t> </a:t>
            </a:r>
            <a:r>
              <a:rPr lang="en-GB" dirty="0" err="1"/>
              <a:t>à</a:t>
            </a:r>
            <a:r>
              <a:rPr lang="en-GB" dirty="0"/>
              <a:t>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fr" dirty="0">
                <a:solidFill>
                  <a:srgbClr val="F57D22"/>
                </a:solidFill>
              </a:rPr>
              <a:t>Module 8. </a:t>
            </a:r>
            <a:r>
              <a:rPr lang="fr" sz="1100" dirty="0">
                <a:solidFill>
                  <a:srgbClr val="F57D22"/>
                </a:solidFill>
              </a:rPr>
              <a:t>Soutien de première ligne selon l’approche VIVRE, seconde partie :  </a:t>
            </a:r>
            <a:br>
              <a:rPr lang="fr" sz="1100" dirty="0">
                <a:solidFill>
                  <a:srgbClr val="F57D22"/>
                </a:solidFill>
              </a:rPr>
            </a:br>
            <a:r>
              <a:rPr lang="fr" sz="1100" dirty="0">
                <a:solidFill>
                  <a:srgbClr val="F57D22"/>
                </a:solidFill>
              </a:rPr>
              <a:t>Renforcer la sécurité et l’Entourage</a:t>
            </a:r>
          </a:p>
          <a:p>
            <a:endParaRPr lang="fr" dirty="0">
              <a:solidFill>
                <a:srgbClr val="F57D22"/>
              </a:solidFill>
              <a:ea typeface="+mj-ea"/>
              <a:cs typeface="+mj-cs"/>
            </a:endParaRPr>
          </a:p>
        </p:txBody>
      </p:sp>
    </p:spTree>
    <p:extLst>
      <p:ext uri="{BB962C8B-B14F-4D97-AF65-F5344CB8AC3E}">
        <p14:creationId xmlns:p14="http://schemas.microsoft.com/office/powerpoint/2010/main" val="748883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A12FD6-4CC0-480C-984C-754D2F909277}"/>
              </a:ext>
            </a:extLst>
          </p:cNvPr>
          <p:cNvSpPr>
            <a:spLocks noGrp="1"/>
          </p:cNvSpPr>
          <p:nvPr>
            <p:ph type="sldNum" sz="quarter" idx="12"/>
          </p:nvPr>
        </p:nvSpPr>
        <p:spPr/>
        <p:txBody>
          <a:bodyPr rtlCol="0"/>
          <a:lstStyle/>
          <a:p>
            <a:pPr rtl="0"/>
            <a:fld id="{4722C4DF-BCE6-48F3-BBBD-1ADF724614A1}" type="slidenum">
              <a:rPr lang="es-CO" smtClean="0"/>
              <a:pPr rtl="0"/>
              <a:t>4</a:t>
            </a:fld>
            <a:endParaRPr lang="es-CO" dirty="0"/>
          </a:p>
        </p:txBody>
      </p:sp>
      <p:grpSp>
        <p:nvGrpSpPr>
          <p:cNvPr id="2" name="Group 1">
            <a:extLst>
              <a:ext uri="{FF2B5EF4-FFF2-40B4-BE49-F238E27FC236}">
                <a16:creationId xmlns:a16="http://schemas.microsoft.com/office/drawing/2014/main" id="{54709E7B-354B-D046-A0C2-F5DD6B30E33B}"/>
              </a:ext>
            </a:extLst>
          </p:cNvPr>
          <p:cNvGrpSpPr/>
          <p:nvPr/>
        </p:nvGrpSpPr>
        <p:grpSpPr>
          <a:xfrm>
            <a:off x="371301" y="759393"/>
            <a:ext cx="4437599" cy="4704112"/>
            <a:chOff x="339969" y="264625"/>
            <a:chExt cx="5538937" cy="5871592"/>
          </a:xfrm>
        </p:grpSpPr>
        <p:pic>
          <p:nvPicPr>
            <p:cNvPr id="4" name="Picture 3">
              <a:extLst>
                <a:ext uri="{FF2B5EF4-FFF2-40B4-BE49-F238E27FC236}">
                  <a16:creationId xmlns:a16="http://schemas.microsoft.com/office/drawing/2014/main" id="{871AF8E2-E64A-45B7-9D2A-9DA18AEEDD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969" y="264625"/>
              <a:ext cx="5538936" cy="5871592"/>
            </a:xfrm>
            <a:prstGeom prst="rect">
              <a:avLst/>
            </a:prstGeom>
          </p:spPr>
        </p:pic>
        <p:sp>
          <p:nvSpPr>
            <p:cNvPr id="7" name="Rectangle 6">
              <a:extLst>
                <a:ext uri="{FF2B5EF4-FFF2-40B4-BE49-F238E27FC236}">
                  <a16:creationId xmlns:a16="http://schemas.microsoft.com/office/drawing/2014/main" id="{9C9E188B-C00E-1D46-A95F-20D8EB051169}"/>
                </a:ext>
              </a:extLst>
            </p:cNvPr>
            <p:cNvSpPr/>
            <p:nvPr/>
          </p:nvSpPr>
          <p:spPr>
            <a:xfrm>
              <a:off x="339969" y="264625"/>
              <a:ext cx="5538936" cy="3295993"/>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Rectangle 7">
              <a:extLst>
                <a:ext uri="{FF2B5EF4-FFF2-40B4-BE49-F238E27FC236}">
                  <a16:creationId xmlns:a16="http://schemas.microsoft.com/office/drawing/2014/main" id="{351AE1AF-D8EE-4341-9DA4-8078E221BE09}"/>
                </a:ext>
              </a:extLst>
            </p:cNvPr>
            <p:cNvSpPr/>
            <p:nvPr/>
          </p:nvSpPr>
          <p:spPr>
            <a:xfrm>
              <a:off x="339969" y="3560617"/>
              <a:ext cx="2438400" cy="2575599"/>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9" name="Rectangle 8">
              <a:extLst>
                <a:ext uri="{FF2B5EF4-FFF2-40B4-BE49-F238E27FC236}">
                  <a16:creationId xmlns:a16="http://schemas.microsoft.com/office/drawing/2014/main" id="{2C87A2E6-2F73-694F-A9F1-92DA72183D6E}"/>
                </a:ext>
              </a:extLst>
            </p:cNvPr>
            <p:cNvSpPr/>
            <p:nvPr/>
          </p:nvSpPr>
          <p:spPr>
            <a:xfrm>
              <a:off x="2778370" y="5112327"/>
              <a:ext cx="3100536" cy="1023889"/>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0" name="Rectangle 9">
              <a:extLst>
                <a:ext uri="{FF2B5EF4-FFF2-40B4-BE49-F238E27FC236}">
                  <a16:creationId xmlns:a16="http://schemas.microsoft.com/office/drawing/2014/main" id="{CD6AE0D0-5280-FF4D-8565-8439411F0349}"/>
                </a:ext>
              </a:extLst>
            </p:cNvPr>
            <p:cNvSpPr/>
            <p:nvPr/>
          </p:nvSpPr>
          <p:spPr>
            <a:xfrm>
              <a:off x="4871863" y="3560617"/>
              <a:ext cx="1007041" cy="1551709"/>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graphicFrame>
        <p:nvGraphicFramePr>
          <p:cNvPr id="5" name="Table 4">
            <a:extLst>
              <a:ext uri="{FF2B5EF4-FFF2-40B4-BE49-F238E27FC236}">
                <a16:creationId xmlns:a16="http://schemas.microsoft.com/office/drawing/2014/main" id="{67AF4FB0-A677-26B9-4FBB-0BE983931B22}"/>
              </a:ext>
            </a:extLst>
          </p:cNvPr>
          <p:cNvGraphicFramePr>
            <a:graphicFrameLocks noGrp="1"/>
          </p:cNvGraphicFramePr>
          <p:nvPr>
            <p:extLst>
              <p:ext uri="{D42A27DB-BD31-4B8C-83A1-F6EECF244321}">
                <p14:modId xmlns:p14="http://schemas.microsoft.com/office/powerpoint/2010/main" val="4067521408"/>
              </p:ext>
            </p:extLst>
          </p:nvPr>
        </p:nvGraphicFramePr>
        <p:xfrm>
          <a:off x="5087029" y="1353532"/>
          <a:ext cx="4056971" cy="3180788"/>
        </p:xfrm>
        <a:graphic>
          <a:graphicData uri="http://schemas.openxmlformats.org/drawingml/2006/table">
            <a:tbl>
              <a:tblPr firstRow="1" bandRow="1">
                <a:tableStyleId>{5C22544A-7EE6-4342-B048-85BDC9FD1C3A}</a:tableStyleId>
              </a:tblPr>
              <a:tblGrid>
                <a:gridCol w="694194">
                  <a:extLst>
                    <a:ext uri="{9D8B030D-6E8A-4147-A177-3AD203B41FA5}">
                      <a16:colId xmlns:a16="http://schemas.microsoft.com/office/drawing/2014/main" val="4268808715"/>
                    </a:ext>
                  </a:extLst>
                </a:gridCol>
                <a:gridCol w="1190685">
                  <a:extLst>
                    <a:ext uri="{9D8B030D-6E8A-4147-A177-3AD203B41FA5}">
                      <a16:colId xmlns:a16="http://schemas.microsoft.com/office/drawing/2014/main" val="3565715972"/>
                    </a:ext>
                  </a:extLst>
                </a:gridCol>
                <a:gridCol w="2172092">
                  <a:extLst>
                    <a:ext uri="{9D8B030D-6E8A-4147-A177-3AD203B41FA5}">
                      <a16:colId xmlns:a16="http://schemas.microsoft.com/office/drawing/2014/main" val="2382139546"/>
                    </a:ext>
                  </a:extLst>
                </a:gridCol>
              </a:tblGrid>
              <a:tr h="460252">
                <a:tc gridSpan="3">
                  <a:txBody>
                    <a:bodyPr/>
                    <a:lstStyle/>
                    <a:p>
                      <a:pPr algn="ctr" rtl="0"/>
                      <a:r>
                        <a:rPr lang="fr" sz="2500" b="1" dirty="0">
                          <a:solidFill>
                            <a:schemeClr val="tx1"/>
                          </a:solidFill>
                        </a:rPr>
                        <a:t>Apprenez à écouter avec</a:t>
                      </a:r>
                    </a:p>
                  </a:txBody>
                  <a:tcPr marL="87487" marR="87487" marT="43744" marB="437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rtl="0"/>
                      <a:endParaRPr lang="en-US"/>
                    </a:p>
                  </a:txBody>
                  <a:tcPr/>
                </a:tc>
                <a:tc hMerge="1">
                  <a:txBody>
                    <a:bodyPr/>
                    <a:lstStyle/>
                    <a:p>
                      <a:pPr rtl="0"/>
                      <a:endParaRPr lang="en-US" dirty="0">
                        <a:solidFill>
                          <a:schemeClr val="tx1"/>
                        </a:solidFill>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198776722"/>
                  </a:ext>
                </a:extLst>
              </a:tr>
              <a:tr h="897689">
                <a:tc>
                  <a:txBody>
                    <a:bodyPr/>
                    <a:lstStyle/>
                    <a:p>
                      <a:pPr rtl="0"/>
                      <a:r>
                        <a:rPr lang="fr" sz="5400" b="0" i="0" kern="1200" dirty="0">
                          <a:solidFill>
                            <a:schemeClr val="accent2"/>
                          </a:solidFill>
                          <a:effectLst/>
                          <a:latin typeface="Webdings" pitchFamily="2" charset="2"/>
                          <a:ea typeface="+mn-ea"/>
                          <a:cs typeface="+mn-cs"/>
                        </a:rPr>
                        <a:t>N</a:t>
                      </a:r>
                      <a:endParaRPr lang="en-US" sz="5400" dirty="0">
                        <a:solidFill>
                          <a:schemeClr val="accent2"/>
                        </a:solidFill>
                        <a:latin typeface="Webdings" pitchFamily="2" charset="2"/>
                      </a:endParaRPr>
                    </a:p>
                  </a:txBody>
                  <a:tcPr marL="9583" marR="8625" marT="40570" marB="405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a:r>
                        <a:rPr lang="en-GB" sz="1800" b="1" dirty="0">
                          <a:solidFill>
                            <a:schemeClr val="tx1"/>
                          </a:solidFill>
                        </a:rPr>
                        <a:t>v</a:t>
                      </a:r>
                      <a:r>
                        <a:rPr lang="fr" sz="1800" b="1" dirty="0">
                          <a:solidFill>
                            <a:schemeClr val="tx1"/>
                          </a:solidFill>
                        </a:rPr>
                        <a:t>os yeux</a:t>
                      </a:r>
                      <a:endParaRPr lang="en-US" sz="1800" dirty="0">
                        <a:solidFill>
                          <a:schemeClr val="tx1"/>
                        </a:solidFill>
                      </a:endParaRPr>
                    </a:p>
                  </a:txBody>
                  <a:tcPr marL="9583" marR="8625" marT="40570" marB="405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a:r>
                        <a:rPr lang="fr" sz="1400" dirty="0">
                          <a:solidFill>
                            <a:schemeClr val="tx1"/>
                          </a:solidFill>
                        </a:rPr>
                        <a:t>en lui accordant toute votre attention</a:t>
                      </a:r>
                    </a:p>
                  </a:txBody>
                  <a:tcPr marL="9583" marR="8625" marT="40570" marB="405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4852837"/>
                  </a:ext>
                </a:extLst>
              </a:tr>
              <a:tr h="897689">
                <a:tc>
                  <a:txBody>
                    <a:bodyPr/>
                    <a:lstStyle/>
                    <a:p>
                      <a:pPr rtl="0"/>
                      <a:r>
                        <a:rPr lang="fr" sz="5400" b="1" dirty="0">
                          <a:solidFill>
                            <a:schemeClr val="accent5">
                              <a:lumMod val="75000"/>
                            </a:schemeClr>
                          </a:solidFill>
                          <a:effectLst/>
                          <a:latin typeface="Webdings" pitchFamily="2" charset="2"/>
                        </a:rPr>
                        <a:t>O</a:t>
                      </a:r>
                      <a:endParaRPr lang="de-CH" sz="5400" b="1" dirty="0">
                        <a:solidFill>
                          <a:schemeClr val="accent5">
                            <a:lumMod val="75000"/>
                          </a:schemeClr>
                        </a:solidFill>
                        <a:effectLst/>
                      </a:endParaRPr>
                    </a:p>
                  </a:txBody>
                  <a:tcPr marL="9583" marR="8625" marT="40570" marB="405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chemeClr val="tx1"/>
                          </a:solidFill>
                        </a:rPr>
                        <a:t>v</a:t>
                      </a:r>
                      <a:r>
                        <a:rPr lang="fr" sz="1800" b="1" dirty="0">
                          <a:solidFill>
                            <a:schemeClr val="tx1"/>
                          </a:solidFill>
                        </a:rPr>
                        <a:t>os oreilles</a:t>
                      </a:r>
                      <a:endParaRPr lang="en-US" sz="1800" dirty="0">
                        <a:solidFill>
                          <a:schemeClr val="tx1"/>
                        </a:solidFill>
                      </a:endParaRPr>
                    </a:p>
                  </a:txBody>
                  <a:tcPr marL="9583" marR="8625" marT="40570" marB="405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400" dirty="0"/>
                        <a:t>en écoutant véritablement ses préoccupations</a:t>
                      </a:r>
                    </a:p>
                  </a:txBody>
                  <a:tcPr marL="9583" marR="8625" marT="40570" marB="405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0373870"/>
                  </a:ext>
                </a:extLst>
              </a:tr>
              <a:tr h="897689">
                <a:tc>
                  <a:txBody>
                    <a:bodyPr/>
                    <a:lstStyle/>
                    <a:p>
                      <a:pPr rtl="0"/>
                      <a:r>
                        <a:rPr lang="fr" sz="5400" b="0" i="0" kern="1200" dirty="0">
                          <a:solidFill>
                            <a:srgbClr val="C00000"/>
                          </a:solidFill>
                          <a:effectLst/>
                          <a:latin typeface="Webdings" pitchFamily="2" charset="2"/>
                          <a:ea typeface="+mn-ea"/>
                          <a:cs typeface="+mn-cs"/>
                        </a:rPr>
                        <a:t>Y</a:t>
                      </a:r>
                      <a:endParaRPr lang="en-US" sz="5400" dirty="0">
                        <a:solidFill>
                          <a:srgbClr val="C00000"/>
                        </a:solidFill>
                        <a:latin typeface="Webdings" pitchFamily="2" charset="2"/>
                      </a:endParaRPr>
                    </a:p>
                  </a:txBody>
                  <a:tcPr marL="9583" marR="8625" marT="40570" marB="405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800" b="1" dirty="0">
                          <a:solidFill>
                            <a:schemeClr val="tx1"/>
                          </a:solidFill>
                        </a:rPr>
                        <a:t>votre cœur</a:t>
                      </a:r>
                      <a:endParaRPr lang="en-US" sz="1800" dirty="0">
                        <a:solidFill>
                          <a:schemeClr val="tx1"/>
                        </a:solidFill>
                      </a:endParaRPr>
                    </a:p>
                  </a:txBody>
                  <a:tcPr marL="9583" marR="8625" marT="40570" marB="405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 sz="1400" dirty="0"/>
                        <a:t>avec attention et respect</a:t>
                      </a:r>
                    </a:p>
                  </a:txBody>
                  <a:tcPr marL="9583" marR="8625" marT="40570" marB="405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4688941"/>
                  </a:ext>
                </a:extLst>
              </a:tr>
            </a:tbl>
          </a:graphicData>
        </a:graphic>
      </p:graphicFrame>
      <p:sp>
        <p:nvSpPr>
          <p:cNvPr id="76" name="TextBox 75">
            <a:extLst>
              <a:ext uri="{FF2B5EF4-FFF2-40B4-BE49-F238E27FC236}">
                <a16:creationId xmlns:a16="http://schemas.microsoft.com/office/drawing/2014/main" id="{AC744A17-0DE3-9F3F-D966-9AFDAE8A2146}"/>
              </a:ext>
            </a:extLst>
          </p:cNvPr>
          <p:cNvSpPr txBox="1"/>
          <p:nvPr/>
        </p:nvSpPr>
        <p:spPr>
          <a:xfrm>
            <a:off x="590334" y="951098"/>
            <a:ext cx="3928899" cy="579069"/>
          </a:xfrm>
          <a:prstGeom prst="rect">
            <a:avLst/>
          </a:prstGeom>
          <a:gradFill flip="none" rotWithShape="1">
            <a:gsLst>
              <a:gs pos="98165">
                <a:srgbClr val="EDA072"/>
              </a:gs>
              <a:gs pos="87156">
                <a:srgbClr val="F2A476"/>
              </a:gs>
              <a:gs pos="0">
                <a:srgbClr val="91AAA4"/>
              </a:gs>
              <a:gs pos="33000">
                <a:srgbClr val="F1A575"/>
              </a:gs>
            </a:gsLst>
            <a:lin ang="2100000" scaled="0"/>
            <a:tileRect/>
          </a:gradFill>
        </p:spPr>
        <p:txBody>
          <a:bodyPr wrap="square" rtlCol="0">
            <a:spAutoFit/>
          </a:bodyPr>
          <a:lstStyle/>
          <a:p>
            <a:pPr>
              <a:lnSpc>
                <a:spcPts val="2000"/>
              </a:lnSpc>
            </a:pPr>
            <a:r>
              <a:rPr lang="fr-FR" sz="1300" b="1" spc="-70" dirty="0">
                <a:solidFill>
                  <a:srgbClr val="FFFFFF"/>
                </a:solidFill>
                <a:effectLst/>
                <a:latin typeface="Segoe UI" panose="020B0502040204020203" pitchFamily="34" charset="0"/>
              </a:rPr>
              <a:t>COMMENT LES PRESTATAIRES DE SANTÉ PEUVENT SOUTENIR LES FEMMES SURVIVANTES DE VIOLENCE</a:t>
            </a:r>
            <a:endParaRPr lang="fr-FR" sz="1300" b="1" spc="-70" dirty="0">
              <a:solidFill>
                <a:srgbClr val="FFFFFF"/>
              </a:solidFill>
              <a:effectLst/>
              <a:latin typeface="Arial" panose="020B0604020202020204" pitchFamily="34" charset="0"/>
            </a:endParaRPr>
          </a:p>
        </p:txBody>
      </p:sp>
      <p:sp>
        <p:nvSpPr>
          <p:cNvPr id="77" name="TextBox 76">
            <a:extLst>
              <a:ext uri="{FF2B5EF4-FFF2-40B4-BE49-F238E27FC236}">
                <a16:creationId xmlns:a16="http://schemas.microsoft.com/office/drawing/2014/main" id="{B8453101-9AAF-A4A5-7D3F-F8386EEABB77}"/>
              </a:ext>
            </a:extLst>
          </p:cNvPr>
          <p:cNvSpPr txBox="1"/>
          <p:nvPr/>
        </p:nvSpPr>
        <p:spPr>
          <a:xfrm>
            <a:off x="684924" y="4659913"/>
            <a:ext cx="3836276" cy="292388"/>
          </a:xfrm>
          <a:prstGeom prst="rect">
            <a:avLst/>
          </a:prstGeom>
          <a:gradFill flip="none" rotWithShape="1">
            <a:gsLst>
              <a:gs pos="47700">
                <a:srgbClr val="F3A77A"/>
              </a:gs>
              <a:gs pos="0">
                <a:srgbClr val="F9AD80"/>
              </a:gs>
              <a:gs pos="100000">
                <a:srgbClr val="E39669"/>
              </a:gs>
            </a:gsLst>
            <a:lin ang="900000" scaled="0"/>
            <a:tileRect/>
          </a:gradFill>
        </p:spPr>
        <p:txBody>
          <a:bodyPr wrap="square" rtlCol="0">
            <a:spAutoFit/>
          </a:bodyPr>
          <a:lstStyle/>
          <a:p>
            <a:pPr algn="ctr"/>
            <a:r>
              <a:rPr lang="fr-FR" sz="1300" spc="-60" dirty="0">
                <a:solidFill>
                  <a:srgbClr val="FFFFFF"/>
                </a:solidFill>
                <a:effectLst/>
                <a:latin typeface="Segoe UI" panose="020B0502040204020203" pitchFamily="34" charset="0"/>
              </a:rPr>
              <a:t>Ne pas faire de mal. Respecter les souhaits des femmes.</a:t>
            </a:r>
            <a:endParaRPr lang="en-GB" sz="1300" spc="-60" dirty="0">
              <a:solidFill>
                <a:srgbClr val="FFFFFF"/>
              </a:solidFill>
            </a:endParaRPr>
          </a:p>
        </p:txBody>
      </p:sp>
      <p:sp>
        <p:nvSpPr>
          <p:cNvPr id="79" name="Rectangle 78">
            <a:extLst>
              <a:ext uri="{FF2B5EF4-FFF2-40B4-BE49-F238E27FC236}">
                <a16:creationId xmlns:a16="http://schemas.microsoft.com/office/drawing/2014/main" id="{4430A0EB-D720-4DCF-A13E-62EC61E131BA}"/>
              </a:ext>
            </a:extLst>
          </p:cNvPr>
          <p:cNvSpPr/>
          <p:nvPr/>
        </p:nvSpPr>
        <p:spPr>
          <a:xfrm>
            <a:off x="2324860" y="3400023"/>
            <a:ext cx="1891543" cy="1243178"/>
          </a:xfrm>
          <a:prstGeom prst="rect">
            <a:avLst/>
          </a:prstGeom>
          <a:solidFill>
            <a:srgbClr val="F18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TextBox 80">
            <a:extLst>
              <a:ext uri="{FF2B5EF4-FFF2-40B4-BE49-F238E27FC236}">
                <a16:creationId xmlns:a16="http://schemas.microsoft.com/office/drawing/2014/main" id="{AE69AC3D-648C-0E96-B7FE-C01E2ADF8288}"/>
              </a:ext>
            </a:extLst>
          </p:cNvPr>
          <p:cNvSpPr txBox="1"/>
          <p:nvPr/>
        </p:nvSpPr>
        <p:spPr>
          <a:xfrm>
            <a:off x="2744954" y="1691649"/>
            <a:ext cx="1471449" cy="477823"/>
          </a:xfrm>
          <a:prstGeom prst="rect">
            <a:avLst/>
          </a:prstGeom>
          <a:gradFill flip="none" rotWithShape="1">
            <a:gsLst>
              <a:gs pos="0">
                <a:srgbClr val="F3A677"/>
              </a:gs>
              <a:gs pos="100000">
                <a:srgbClr val="F4A678"/>
              </a:gs>
            </a:gsLst>
            <a:lin ang="2700000" scaled="1"/>
            <a:tileRect/>
          </a:gradFill>
        </p:spPr>
        <p:txBody>
          <a:bodyPr wrap="square" rtlCol="0">
            <a:spAutoFit/>
          </a:bodyPr>
          <a:lstStyle/>
          <a:p>
            <a:pPr>
              <a:lnSpc>
                <a:spcPts val="1000"/>
              </a:lnSpc>
            </a:pPr>
            <a:r>
              <a:rPr lang="fr-FR" sz="1000" spc="-70" dirty="0">
                <a:solidFill>
                  <a:srgbClr val="FFFFFF"/>
                </a:solidFill>
                <a:effectLst/>
                <a:latin typeface="Segoe UI" panose="020B0502040204020203" pitchFamily="34" charset="0"/>
              </a:rPr>
              <a:t>Vraiment écouter avec empathie et sans jugement.</a:t>
            </a:r>
            <a:endParaRPr lang="en-GB" sz="1000" spc="-70" dirty="0">
              <a:solidFill>
                <a:srgbClr val="FFFFFF"/>
              </a:solidFill>
            </a:endParaRPr>
          </a:p>
        </p:txBody>
      </p:sp>
      <p:sp>
        <p:nvSpPr>
          <p:cNvPr id="82" name="TextBox 81">
            <a:extLst>
              <a:ext uri="{FF2B5EF4-FFF2-40B4-BE49-F238E27FC236}">
                <a16:creationId xmlns:a16="http://schemas.microsoft.com/office/drawing/2014/main" id="{70132E0D-3643-06F1-5409-96189E7AFA23}"/>
              </a:ext>
            </a:extLst>
          </p:cNvPr>
          <p:cNvSpPr txBox="1"/>
          <p:nvPr/>
        </p:nvSpPr>
        <p:spPr>
          <a:xfrm>
            <a:off x="2744953" y="2349697"/>
            <a:ext cx="1471449" cy="349583"/>
          </a:xfrm>
          <a:prstGeom prst="rect">
            <a:avLst/>
          </a:prstGeom>
          <a:gradFill>
            <a:gsLst>
              <a:gs pos="0">
                <a:srgbClr val="F3A677"/>
              </a:gs>
              <a:gs pos="100000">
                <a:srgbClr val="F4A678"/>
              </a:gs>
            </a:gsLst>
            <a:lin ang="2700000" scaled="1"/>
          </a:gradFill>
        </p:spPr>
        <p:txBody>
          <a:bodyPr wrap="square" rtlCol="0">
            <a:spAutoFit/>
          </a:bodyPr>
          <a:lstStyle/>
          <a:p>
            <a:pPr>
              <a:lnSpc>
                <a:spcPts val="1000"/>
              </a:lnSpc>
            </a:pPr>
            <a:r>
              <a:rPr lang="fr-FR" sz="1000" spc="-70" dirty="0">
                <a:solidFill>
                  <a:srgbClr val="FFFFFF"/>
                </a:solidFill>
                <a:effectLst/>
                <a:latin typeface="Segoe UI" panose="020B0502040204020203" pitchFamily="34" charset="0"/>
              </a:rPr>
              <a:t>S'Informer de leurs besoins et préoccupations.</a:t>
            </a:r>
            <a:endParaRPr lang="en-GB" sz="1000" spc="-70" dirty="0">
              <a:solidFill>
                <a:srgbClr val="FFFFFF"/>
              </a:solidFill>
            </a:endParaRPr>
          </a:p>
        </p:txBody>
      </p:sp>
      <p:sp>
        <p:nvSpPr>
          <p:cNvPr id="83" name="TextBox 82">
            <a:extLst>
              <a:ext uri="{FF2B5EF4-FFF2-40B4-BE49-F238E27FC236}">
                <a16:creationId xmlns:a16="http://schemas.microsoft.com/office/drawing/2014/main" id="{FAAEE0CE-9D7F-5C24-6AF3-1FA9936C6BE2}"/>
              </a:ext>
            </a:extLst>
          </p:cNvPr>
          <p:cNvSpPr txBox="1"/>
          <p:nvPr/>
        </p:nvSpPr>
        <p:spPr>
          <a:xfrm>
            <a:off x="2744954" y="2779250"/>
            <a:ext cx="1471449" cy="553998"/>
          </a:xfrm>
          <a:prstGeom prst="rect">
            <a:avLst/>
          </a:prstGeom>
          <a:gradFill>
            <a:gsLst>
              <a:gs pos="0">
                <a:srgbClr val="F3A677"/>
              </a:gs>
              <a:gs pos="100000">
                <a:srgbClr val="F4A678"/>
              </a:gs>
            </a:gsLst>
            <a:lin ang="2700000" scaled="1"/>
          </a:gradFill>
        </p:spPr>
        <p:txBody>
          <a:bodyPr wrap="square" rtlCol="0">
            <a:spAutoFit/>
          </a:bodyPr>
          <a:lstStyle/>
          <a:p>
            <a:r>
              <a:rPr lang="fr-FR" sz="1000" spc="-70" dirty="0">
                <a:solidFill>
                  <a:srgbClr val="FFFFFF"/>
                </a:solidFill>
                <a:effectLst/>
                <a:latin typeface="Segoe UI" panose="020B0502040204020203" pitchFamily="34" charset="0"/>
              </a:rPr>
              <a:t>Valider leurs expériences, leur montrer qu'on les croit et que l'on comprend.</a:t>
            </a:r>
            <a:endParaRPr lang="fr-FR" sz="1000" spc="-70" dirty="0">
              <a:solidFill>
                <a:srgbClr val="FFFFFF"/>
              </a:solidFill>
              <a:effectLst/>
              <a:latin typeface="Arial" panose="020B0604020202020204" pitchFamily="34" charset="0"/>
            </a:endParaRPr>
          </a:p>
        </p:txBody>
      </p:sp>
      <p:sp>
        <p:nvSpPr>
          <p:cNvPr id="74" name="TextBox 73">
            <a:extLst>
              <a:ext uri="{FF2B5EF4-FFF2-40B4-BE49-F238E27FC236}">
                <a16:creationId xmlns:a16="http://schemas.microsoft.com/office/drawing/2014/main" id="{A3E18218-77CE-8F23-2B04-3DCB65123D91}"/>
              </a:ext>
            </a:extLst>
          </p:cNvPr>
          <p:cNvSpPr txBox="1"/>
          <p:nvPr/>
        </p:nvSpPr>
        <p:spPr>
          <a:xfrm>
            <a:off x="2744952" y="3564877"/>
            <a:ext cx="1471449" cy="221343"/>
          </a:xfrm>
          <a:prstGeom prst="rect">
            <a:avLst/>
          </a:prstGeom>
          <a:solidFill>
            <a:srgbClr val="F18B4F"/>
          </a:solidFill>
        </p:spPr>
        <p:txBody>
          <a:bodyPr wrap="square" rtlCol="0">
            <a:spAutoFit/>
          </a:bodyPr>
          <a:lstStyle/>
          <a:p>
            <a:pPr>
              <a:lnSpc>
                <a:spcPts val="1000"/>
              </a:lnSpc>
            </a:pPr>
            <a:r>
              <a:rPr lang="en-GB" sz="1000" spc="-70" dirty="0">
                <a:solidFill>
                  <a:srgbClr val="FFFFFF"/>
                </a:solidFill>
                <a:effectLst/>
                <a:latin typeface="Segoe UI" panose="020B0502040204020203" pitchFamily="34" charset="0"/>
              </a:rPr>
              <a:t>Renforcer leur sécurité et</a:t>
            </a:r>
            <a:endParaRPr lang="en-GB" sz="1000" spc="-70" dirty="0">
              <a:solidFill>
                <a:srgbClr val="FFFFFF"/>
              </a:solidFill>
            </a:endParaRPr>
          </a:p>
        </p:txBody>
      </p:sp>
      <p:sp>
        <p:nvSpPr>
          <p:cNvPr id="75" name="TextBox 74">
            <a:extLst>
              <a:ext uri="{FF2B5EF4-FFF2-40B4-BE49-F238E27FC236}">
                <a16:creationId xmlns:a16="http://schemas.microsoft.com/office/drawing/2014/main" id="{7B5EE2C0-279B-0EFA-ED19-60F6F73975BF}"/>
              </a:ext>
            </a:extLst>
          </p:cNvPr>
          <p:cNvSpPr txBox="1"/>
          <p:nvPr/>
        </p:nvSpPr>
        <p:spPr>
          <a:xfrm>
            <a:off x="2744951" y="4043019"/>
            <a:ext cx="1471449" cy="477054"/>
          </a:xfrm>
          <a:prstGeom prst="rect">
            <a:avLst/>
          </a:prstGeom>
          <a:solidFill>
            <a:srgbClr val="F18B4F"/>
          </a:solidFill>
        </p:spPr>
        <p:txBody>
          <a:bodyPr wrap="square" rtlCol="0">
            <a:spAutoFit/>
          </a:bodyPr>
          <a:lstStyle/>
          <a:p>
            <a:pPr>
              <a:lnSpc>
                <a:spcPts val="1000"/>
              </a:lnSpc>
            </a:pPr>
            <a:r>
              <a:rPr lang="fr-FR" sz="1000" spc="-70" dirty="0">
                <a:solidFill>
                  <a:srgbClr val="FFFFFF"/>
                </a:solidFill>
                <a:effectLst/>
                <a:latin typeface="Segoe UI" panose="020B0502040204020203" pitchFamily="34" charset="0"/>
              </a:rPr>
              <a:t>l'Entourage : les soutenir en leur recommandant des services additionnels.</a:t>
            </a:r>
            <a:endParaRPr lang="fr-FR" sz="1000" spc="-70" dirty="0">
              <a:solidFill>
                <a:srgbClr val="FFFFFF"/>
              </a:solidFill>
              <a:effectLst/>
              <a:latin typeface="Arial" panose="020B0604020202020204" pitchFamily="34" charset="0"/>
            </a:endParaRPr>
          </a:p>
        </p:txBody>
      </p:sp>
      <p:sp>
        <p:nvSpPr>
          <p:cNvPr id="78" name="TextBox 77">
            <a:extLst>
              <a:ext uri="{FF2B5EF4-FFF2-40B4-BE49-F238E27FC236}">
                <a16:creationId xmlns:a16="http://schemas.microsoft.com/office/drawing/2014/main" id="{35B2E9D0-ED3D-D209-FA66-6A4C30855EFC}"/>
              </a:ext>
            </a:extLst>
          </p:cNvPr>
          <p:cNvSpPr txBox="1"/>
          <p:nvPr/>
        </p:nvSpPr>
        <p:spPr>
          <a:xfrm>
            <a:off x="2386900" y="3315278"/>
            <a:ext cx="388883" cy="1261884"/>
          </a:xfrm>
          <a:prstGeom prst="rect">
            <a:avLst/>
          </a:prstGeom>
          <a:solidFill>
            <a:srgbClr val="F18B4F"/>
          </a:solidFill>
        </p:spPr>
        <p:txBody>
          <a:bodyPr wrap="square" rtlCol="0">
            <a:spAutoFit/>
          </a:bodyPr>
          <a:lstStyle/>
          <a:p>
            <a:pPr algn="ctr"/>
            <a:r>
              <a:rPr lang="en-GB" sz="3800" dirty="0">
                <a:solidFill>
                  <a:srgbClr val="FFFFFF"/>
                </a:solidFill>
                <a:effectLst/>
                <a:latin typeface="Segoe UI" panose="020B0502040204020203" pitchFamily="34" charset="0"/>
              </a:rPr>
              <a:t>R</a:t>
            </a:r>
            <a:br>
              <a:rPr lang="en-GB" sz="3800" dirty="0">
                <a:solidFill>
                  <a:srgbClr val="FFFFFF"/>
                </a:solidFill>
                <a:effectLst/>
                <a:latin typeface="Segoe UI" panose="020B0502040204020203" pitchFamily="34" charset="0"/>
              </a:rPr>
            </a:br>
            <a:r>
              <a:rPr lang="en-GB" sz="3800" dirty="0">
                <a:solidFill>
                  <a:srgbClr val="FFFFFF"/>
                </a:solidFill>
                <a:effectLst/>
                <a:latin typeface="Segoe UI" panose="020B0502040204020203" pitchFamily="34" charset="0"/>
              </a:rPr>
              <a:t>E</a:t>
            </a:r>
          </a:p>
        </p:txBody>
      </p:sp>
      <p:sp>
        <p:nvSpPr>
          <p:cNvPr id="80" name="TextBox 79">
            <a:extLst>
              <a:ext uri="{FF2B5EF4-FFF2-40B4-BE49-F238E27FC236}">
                <a16:creationId xmlns:a16="http://schemas.microsoft.com/office/drawing/2014/main" id="{819CF5F3-9011-67F8-71D4-BC3C4E4C1286}"/>
              </a:ext>
            </a:extLst>
          </p:cNvPr>
          <p:cNvSpPr txBox="1"/>
          <p:nvPr/>
        </p:nvSpPr>
        <p:spPr>
          <a:xfrm>
            <a:off x="2378367" y="1556012"/>
            <a:ext cx="397416" cy="1846659"/>
          </a:xfrm>
          <a:prstGeom prst="rect">
            <a:avLst/>
          </a:prstGeom>
          <a:solidFill>
            <a:srgbClr val="F5A778"/>
          </a:solidFill>
        </p:spPr>
        <p:txBody>
          <a:bodyPr wrap="square" rtlCol="0">
            <a:spAutoFit/>
          </a:bodyPr>
          <a:lstStyle/>
          <a:p>
            <a:pPr algn="ctr"/>
            <a:r>
              <a:rPr lang="en-GB" sz="3800" dirty="0">
                <a:solidFill>
                  <a:srgbClr val="FFFFFF"/>
                </a:solidFill>
                <a:effectLst/>
                <a:latin typeface="Segoe UI" panose="020B0502040204020203" pitchFamily="34" charset="0"/>
              </a:rPr>
              <a:t>V</a:t>
            </a:r>
          </a:p>
          <a:p>
            <a:pPr algn="ctr"/>
            <a:r>
              <a:rPr lang="en-GB" sz="3800" dirty="0">
                <a:solidFill>
                  <a:srgbClr val="FFFFFF"/>
                </a:solidFill>
                <a:effectLst/>
                <a:latin typeface="Segoe UI" panose="020B0502040204020203" pitchFamily="34" charset="0"/>
              </a:rPr>
              <a:t>I</a:t>
            </a:r>
          </a:p>
          <a:p>
            <a:pPr algn="ctr"/>
            <a:r>
              <a:rPr lang="en-GB" sz="3800" dirty="0">
                <a:solidFill>
                  <a:srgbClr val="FFFFFF"/>
                </a:solidFill>
                <a:effectLst/>
                <a:latin typeface="Segoe UI" panose="020B0502040204020203" pitchFamily="34" charset="0"/>
              </a:rPr>
              <a:t>V</a:t>
            </a:r>
          </a:p>
        </p:txBody>
      </p:sp>
      <p:sp>
        <p:nvSpPr>
          <p:cNvPr id="6" name="Footer Placeholder 4">
            <a:extLst>
              <a:ext uri="{FF2B5EF4-FFF2-40B4-BE49-F238E27FC236}">
                <a16:creationId xmlns:a16="http://schemas.microsoft.com/office/drawing/2014/main" id="{10584684-D38A-17CE-C515-EE4FCC5713D2}"/>
              </a:ext>
            </a:extLst>
          </p:cNvPr>
          <p:cNvSpPr txBox="1">
            <a:spLocks/>
          </p:cNvSpPr>
          <p:nvPr/>
        </p:nvSpPr>
        <p:spPr>
          <a:xfrm>
            <a:off x="1707558" y="6201605"/>
            <a:ext cx="6203990" cy="656396"/>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dirty="0"/>
              <a:t> de violence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t>Programme de formation de </a:t>
            </a:r>
            <a:r>
              <a:rPr lang="en-GB" dirty="0" err="1"/>
              <a:t>l'OMS</a:t>
            </a:r>
            <a:r>
              <a:rPr lang="en-GB" dirty="0"/>
              <a:t> </a:t>
            </a:r>
            <a:r>
              <a:rPr lang="en-GB" dirty="0" err="1"/>
              <a:t>à</a:t>
            </a:r>
            <a:r>
              <a:rPr lang="en-GB" dirty="0"/>
              <a:t>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fr" dirty="0">
                <a:solidFill>
                  <a:srgbClr val="F57D22"/>
                </a:solidFill>
              </a:rPr>
              <a:t>Module 8. </a:t>
            </a:r>
            <a:r>
              <a:rPr lang="fr" sz="1100" dirty="0">
                <a:solidFill>
                  <a:srgbClr val="F57D22"/>
                </a:solidFill>
              </a:rPr>
              <a:t>Soutien de première ligne selon l’approche VIVRE, seconde partie :  </a:t>
            </a:r>
            <a:br>
              <a:rPr lang="fr" sz="1100" dirty="0">
                <a:solidFill>
                  <a:srgbClr val="F57D22"/>
                </a:solidFill>
              </a:rPr>
            </a:br>
            <a:r>
              <a:rPr lang="fr" sz="1100" dirty="0">
                <a:solidFill>
                  <a:srgbClr val="F57D22"/>
                </a:solidFill>
              </a:rPr>
              <a:t>Renforcer la sécurité et l’Entourage</a:t>
            </a:r>
          </a:p>
          <a:p>
            <a:endParaRPr lang="fr" dirty="0">
              <a:solidFill>
                <a:srgbClr val="F57D22"/>
              </a:solidFill>
              <a:ea typeface="+mj-ea"/>
              <a:cs typeface="+mj-cs"/>
            </a:endParaRPr>
          </a:p>
        </p:txBody>
      </p:sp>
    </p:spTree>
    <p:extLst>
      <p:ext uri="{BB962C8B-B14F-4D97-AF65-F5344CB8AC3E}">
        <p14:creationId xmlns:p14="http://schemas.microsoft.com/office/powerpoint/2010/main" val="4188915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67033FB-D866-436D-8CE7-38BED81F9327}"/>
              </a:ext>
            </a:extLst>
          </p:cNvPr>
          <p:cNvSpPr>
            <a:spLocks noGrp="1"/>
          </p:cNvSpPr>
          <p:nvPr>
            <p:ph type="sldNum" sz="quarter" idx="12"/>
          </p:nvPr>
        </p:nvSpPr>
        <p:spPr/>
        <p:txBody>
          <a:bodyPr rtlCol="0"/>
          <a:lstStyle/>
          <a:p>
            <a:pPr rtl="0"/>
            <a:fld id="{4722C4DF-BCE6-48F3-BBBD-1ADF724614A1}" type="slidenum">
              <a:rPr lang="es-CO" smtClean="0"/>
              <a:pPr rtl="0"/>
              <a:t>5</a:t>
            </a:fld>
            <a:endParaRPr lang="es-CO" dirty="0"/>
          </a:p>
        </p:txBody>
      </p:sp>
      <p:sp>
        <p:nvSpPr>
          <p:cNvPr id="4" name="Subtitle 2">
            <a:extLst>
              <a:ext uri="{FF2B5EF4-FFF2-40B4-BE49-F238E27FC236}">
                <a16:creationId xmlns:a16="http://schemas.microsoft.com/office/drawing/2014/main" id="{AAF60B4E-398C-4806-9353-A8BA25202354}"/>
              </a:ext>
            </a:extLst>
          </p:cNvPr>
          <p:cNvSpPr txBox="1">
            <a:spLocks/>
          </p:cNvSpPr>
          <p:nvPr/>
        </p:nvSpPr>
        <p:spPr>
          <a:xfrm>
            <a:off x="323020" y="1744133"/>
            <a:ext cx="8192329" cy="3026172"/>
          </a:xfrm>
          <a:prstGeom prst="rect">
            <a:avLst/>
          </a:prstGeom>
        </p:spPr>
        <p:txBody>
          <a:bodyPr lIns="9000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8900" indent="0" rtl="0">
              <a:spcBef>
                <a:spcPts val="1200"/>
              </a:spcBef>
              <a:spcAft>
                <a:spcPts val="600"/>
              </a:spcAft>
              <a:buNone/>
            </a:pPr>
            <a:r>
              <a:rPr lang="fr" sz="2400" b="1" dirty="0"/>
              <a:t>Évaluer la sécurité après un abus sexuel ou un cas de violence exercée par un partenaire intime :</a:t>
            </a:r>
          </a:p>
          <a:p>
            <a:pPr marL="609600" rtl="0">
              <a:spcBef>
                <a:spcPts val="0"/>
              </a:spcBef>
            </a:pPr>
            <a:r>
              <a:rPr lang="fr" sz="2400" dirty="0"/>
              <a:t>Dites s’il est prudent de rentrer à la maison.</a:t>
            </a:r>
          </a:p>
          <a:p>
            <a:pPr marL="88900" indent="0" rtl="0">
              <a:spcBef>
                <a:spcPts val="1200"/>
              </a:spcBef>
              <a:spcAft>
                <a:spcPts val="600"/>
              </a:spcAft>
              <a:buNone/>
            </a:pPr>
            <a:r>
              <a:rPr lang="fr" sz="2400" b="1" dirty="0"/>
              <a:t>Évaluer le risque immédiat de violence par un partenaire intime :</a:t>
            </a:r>
          </a:p>
          <a:p>
            <a:pPr marL="609600" rtl="0">
              <a:spcBef>
                <a:spcPts val="0"/>
              </a:spcBef>
            </a:pPr>
            <a:r>
              <a:rPr lang="fr" sz="2400" dirty="0"/>
              <a:t>Décidez s’il y a un risque immédiat de blessure grave ou si la </a:t>
            </a:r>
            <a:r>
              <a:rPr lang="en-GB" sz="2400" dirty="0"/>
              <a:t>survivante</a:t>
            </a:r>
            <a:r>
              <a:rPr lang="fr" sz="2400" dirty="0"/>
              <a:t> peut rentrer à la maison en sécurité (voir la diapositive suivante).</a:t>
            </a:r>
          </a:p>
          <a:p>
            <a:pPr marL="631825" lvl="1" indent="0" rtl="0">
              <a:spcBef>
                <a:spcPts val="0"/>
              </a:spcBef>
              <a:buNone/>
              <a:defRPr/>
            </a:pPr>
            <a:endParaRPr lang="en-GB" sz="2400" dirty="0"/>
          </a:p>
        </p:txBody>
      </p:sp>
      <p:sp>
        <p:nvSpPr>
          <p:cNvPr id="5" name="Title 1">
            <a:extLst>
              <a:ext uri="{FF2B5EF4-FFF2-40B4-BE49-F238E27FC236}">
                <a16:creationId xmlns:a16="http://schemas.microsoft.com/office/drawing/2014/main" id="{C08433B0-DE58-4C25-AD6D-B3237DE88234}"/>
              </a:ext>
            </a:extLst>
          </p:cNvPr>
          <p:cNvSpPr txBox="1">
            <a:spLocks/>
          </p:cNvSpPr>
          <p:nvPr/>
        </p:nvSpPr>
        <p:spPr>
          <a:xfrm>
            <a:off x="579303" y="339639"/>
            <a:ext cx="7912878" cy="894165"/>
          </a:xfrm>
          <a:prstGeom prst="rect">
            <a:avLst/>
          </a:prstGeom>
        </p:spPr>
        <p:txBody>
          <a:bodyPr rtlCol="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0"/>
            <a:r>
              <a:rPr lang="fr" b="1" dirty="0">
                <a:solidFill>
                  <a:schemeClr val="accent2"/>
                </a:solidFill>
                <a:latin typeface="+mn-lt"/>
              </a:rPr>
              <a:t>Renforcer la sécurité</a:t>
            </a:r>
            <a:endParaRPr lang="en-GB" b="1" dirty="0">
              <a:solidFill>
                <a:schemeClr val="accent2"/>
              </a:solidFill>
              <a:latin typeface="+mn-lt"/>
            </a:endParaRPr>
          </a:p>
        </p:txBody>
      </p:sp>
      <p:sp>
        <p:nvSpPr>
          <p:cNvPr id="2" name="Footer Placeholder 4">
            <a:extLst>
              <a:ext uri="{FF2B5EF4-FFF2-40B4-BE49-F238E27FC236}">
                <a16:creationId xmlns:a16="http://schemas.microsoft.com/office/drawing/2014/main" id="{37433B3B-44FA-B2C8-4333-F0DBDA68D650}"/>
              </a:ext>
            </a:extLst>
          </p:cNvPr>
          <p:cNvSpPr txBox="1">
            <a:spLocks/>
          </p:cNvSpPr>
          <p:nvPr/>
        </p:nvSpPr>
        <p:spPr>
          <a:xfrm>
            <a:off x="1707558" y="6201605"/>
            <a:ext cx="6203990" cy="656396"/>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dirty="0"/>
              <a:t> de violence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t>Programme de formation de </a:t>
            </a:r>
            <a:r>
              <a:rPr lang="en-GB" dirty="0" err="1"/>
              <a:t>l'OMS</a:t>
            </a:r>
            <a:r>
              <a:rPr lang="en-GB" dirty="0"/>
              <a:t> </a:t>
            </a:r>
            <a:r>
              <a:rPr lang="en-GB" dirty="0" err="1"/>
              <a:t>à</a:t>
            </a:r>
            <a:r>
              <a:rPr lang="en-GB" dirty="0"/>
              <a:t>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fr" dirty="0">
                <a:solidFill>
                  <a:srgbClr val="F57D22"/>
                </a:solidFill>
              </a:rPr>
              <a:t>Module 8. </a:t>
            </a:r>
            <a:r>
              <a:rPr lang="fr" sz="1100" dirty="0">
                <a:solidFill>
                  <a:srgbClr val="F57D22"/>
                </a:solidFill>
              </a:rPr>
              <a:t>Soutien de première ligne selon l’approche VIVRE, seconde partie :  </a:t>
            </a:r>
            <a:br>
              <a:rPr lang="fr" sz="1100" dirty="0">
                <a:solidFill>
                  <a:srgbClr val="F57D22"/>
                </a:solidFill>
              </a:rPr>
            </a:br>
            <a:r>
              <a:rPr lang="fr" sz="1100" dirty="0">
                <a:solidFill>
                  <a:srgbClr val="F57D22"/>
                </a:solidFill>
              </a:rPr>
              <a:t>Renforcer la sécurité et l’Entourage</a:t>
            </a:r>
          </a:p>
          <a:p>
            <a:endParaRPr lang="fr" dirty="0">
              <a:solidFill>
                <a:srgbClr val="F57D22"/>
              </a:solidFill>
              <a:ea typeface="+mj-ea"/>
              <a:cs typeface="+mj-cs"/>
            </a:endParaRPr>
          </a:p>
        </p:txBody>
      </p:sp>
    </p:spTree>
    <p:extLst>
      <p:ext uri="{BB962C8B-B14F-4D97-AF65-F5344CB8AC3E}">
        <p14:creationId xmlns:p14="http://schemas.microsoft.com/office/powerpoint/2010/main" val="2984541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67033FB-D866-436D-8CE7-38BED81F9327}"/>
              </a:ext>
            </a:extLst>
          </p:cNvPr>
          <p:cNvSpPr>
            <a:spLocks noGrp="1"/>
          </p:cNvSpPr>
          <p:nvPr>
            <p:ph type="sldNum" sz="quarter" idx="12"/>
          </p:nvPr>
        </p:nvSpPr>
        <p:spPr/>
        <p:txBody>
          <a:bodyPr rtlCol="0"/>
          <a:lstStyle/>
          <a:p>
            <a:pPr rtl="0"/>
            <a:fld id="{4722C4DF-BCE6-48F3-BBBD-1ADF724614A1}" type="slidenum">
              <a:rPr lang="es-CO" smtClean="0"/>
              <a:pPr rtl="0"/>
              <a:t>6</a:t>
            </a:fld>
            <a:endParaRPr lang="es-CO" dirty="0"/>
          </a:p>
        </p:txBody>
      </p:sp>
      <p:sp>
        <p:nvSpPr>
          <p:cNvPr id="4" name="Subtitle 2">
            <a:extLst>
              <a:ext uri="{FF2B5EF4-FFF2-40B4-BE49-F238E27FC236}">
                <a16:creationId xmlns:a16="http://schemas.microsoft.com/office/drawing/2014/main" id="{AAF60B4E-398C-4806-9353-A8BA25202354}"/>
              </a:ext>
            </a:extLst>
          </p:cNvPr>
          <p:cNvSpPr txBox="1">
            <a:spLocks/>
          </p:cNvSpPr>
          <p:nvPr/>
        </p:nvSpPr>
        <p:spPr>
          <a:xfrm>
            <a:off x="244792" y="2006709"/>
            <a:ext cx="8899207" cy="3920366"/>
          </a:xfrm>
          <a:prstGeom prst="rect">
            <a:avLst/>
          </a:prstGeom>
        </p:spPr>
        <p:txBody>
          <a:bodyPr lIns="90000" tIns="45720" rIns="91440" bIns="45720" rtlCol="0"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rtl="0">
              <a:spcBef>
                <a:spcPts val="400"/>
              </a:spcBef>
              <a:buNone/>
              <a:defRPr/>
            </a:pPr>
            <a:r>
              <a:rPr lang="fr" sz="2000" b="1" dirty="0"/>
              <a:t>Questions à poser pour savoir s’il y a un risque immédiat de violence</a:t>
            </a:r>
          </a:p>
          <a:p>
            <a:pPr marL="0" lvl="1" indent="0" rtl="0">
              <a:spcBef>
                <a:spcPts val="400"/>
              </a:spcBef>
              <a:buNone/>
              <a:defRPr/>
            </a:pPr>
            <a:endParaRPr lang="fr" sz="2000" b="1" dirty="0"/>
          </a:p>
          <a:p>
            <a:pPr marL="0" lvl="1" indent="0">
              <a:spcBef>
                <a:spcPts val="0"/>
              </a:spcBef>
              <a:buNone/>
              <a:defRPr/>
            </a:pPr>
            <a:r>
              <a:rPr lang="fr" sz="2000" dirty="0"/>
              <a:t>Les femmes qui répondent </a:t>
            </a:r>
            <a:r>
              <a:rPr lang="fr" sz="2000" b="1" dirty="0"/>
              <a:t>par l’affirmative à au moins trois </a:t>
            </a:r>
            <a:r>
              <a:rPr lang="fr" sz="2000" dirty="0"/>
              <a:t>de ces questions peuvent être confrontées à un risque immédiat particulièrement élevé :</a:t>
            </a:r>
          </a:p>
          <a:p>
            <a:pPr marL="0" lvl="1" indent="0">
              <a:spcBef>
                <a:spcPts val="0"/>
              </a:spcBef>
              <a:buNone/>
              <a:defRPr/>
            </a:pPr>
            <a:endParaRPr lang="fr" sz="2000" dirty="0">
              <a:cs typeface="Calibri"/>
            </a:endParaRPr>
          </a:p>
          <a:p>
            <a:pPr marL="514350" lvl="1" indent="-514350" rtl="0">
              <a:spcBef>
                <a:spcPts val="0"/>
              </a:spcBef>
              <a:buFont typeface="+mj-lt"/>
              <a:buAutoNum type="arabicPeriod"/>
              <a:defRPr/>
            </a:pPr>
            <a:r>
              <a:rPr lang="fr" sz="2000" dirty="0"/>
              <a:t>Les actes de violence </a:t>
            </a:r>
            <a:r>
              <a:rPr lang="fr" sz="2000" b="1" dirty="0"/>
              <a:t>ont-ils été plus fréquents ou se sont-ils aggravés</a:t>
            </a:r>
            <a:r>
              <a:rPr lang="fr" sz="2000" dirty="0"/>
              <a:t> au cours des six derniers mois ?</a:t>
            </a:r>
          </a:p>
          <a:p>
            <a:pPr marL="514350" lvl="1" indent="-514350" rtl="0">
              <a:spcBef>
                <a:spcPts val="0"/>
              </a:spcBef>
              <a:buFont typeface="+mj-lt"/>
              <a:buAutoNum type="arabicPeriod"/>
              <a:defRPr/>
            </a:pPr>
            <a:r>
              <a:rPr lang="fr" sz="2000" dirty="0"/>
              <a:t>A-t-il déjà utilisé une </a:t>
            </a:r>
            <a:r>
              <a:rPr lang="fr" sz="2000" b="1" dirty="0"/>
              <a:t>arme</a:t>
            </a:r>
            <a:r>
              <a:rPr lang="fr" sz="2000" dirty="0"/>
              <a:t> ou vous a-t-il déjà menacée avec une arme ?</a:t>
            </a:r>
          </a:p>
          <a:p>
            <a:pPr marL="514350" lvl="1" indent="-514350" rtl="0">
              <a:spcBef>
                <a:spcPts val="0"/>
              </a:spcBef>
              <a:buFont typeface="+mj-lt"/>
              <a:buAutoNum type="arabicPeriod"/>
              <a:defRPr/>
            </a:pPr>
            <a:r>
              <a:rPr lang="fr" sz="2000" dirty="0"/>
              <a:t>A-t-il déjà essayé de vous </a:t>
            </a:r>
            <a:r>
              <a:rPr lang="fr" sz="2000" b="1" dirty="0"/>
              <a:t>étrangler</a:t>
            </a:r>
            <a:r>
              <a:rPr lang="fr" sz="2000" dirty="0"/>
              <a:t> ?</a:t>
            </a:r>
          </a:p>
          <a:p>
            <a:pPr marL="514350" lvl="1" indent="-514350" rtl="0">
              <a:spcBef>
                <a:spcPts val="0"/>
              </a:spcBef>
              <a:buFont typeface="+mj-lt"/>
              <a:buAutoNum type="arabicPeriod"/>
              <a:defRPr/>
            </a:pPr>
            <a:r>
              <a:rPr lang="fr" sz="2000" dirty="0"/>
              <a:t>Croyez-vous qu’il pourrait vous </a:t>
            </a:r>
            <a:r>
              <a:rPr lang="fr" sz="2000" b="1" dirty="0"/>
              <a:t>tuer</a:t>
            </a:r>
            <a:r>
              <a:rPr lang="fr" sz="2000" dirty="0"/>
              <a:t> ?</a:t>
            </a:r>
          </a:p>
          <a:p>
            <a:pPr marL="514350" lvl="1" indent="-514350" rtl="0">
              <a:spcBef>
                <a:spcPts val="0"/>
              </a:spcBef>
              <a:buFont typeface="+mj-lt"/>
              <a:buAutoNum type="arabicPeriod"/>
              <a:defRPr/>
            </a:pPr>
            <a:r>
              <a:rPr lang="fr" sz="2000" dirty="0"/>
              <a:t>Vous a-t-il déjà battue lorsque vous étiez </a:t>
            </a:r>
            <a:r>
              <a:rPr lang="fr" sz="2000" b="1" dirty="0"/>
              <a:t>enceinte</a:t>
            </a:r>
            <a:r>
              <a:rPr lang="fr" sz="2000" dirty="0"/>
              <a:t> ?</a:t>
            </a:r>
          </a:p>
          <a:p>
            <a:pPr marL="514350" lvl="1" indent="-514350" rtl="0">
              <a:spcBef>
                <a:spcPts val="0"/>
              </a:spcBef>
              <a:buFont typeface="+mj-lt"/>
              <a:buAutoNum type="arabicPeriod"/>
              <a:defRPr/>
            </a:pPr>
            <a:r>
              <a:rPr lang="fr" sz="2000" dirty="0"/>
              <a:t>Est-il violemment et constamment </a:t>
            </a:r>
            <a:r>
              <a:rPr lang="fr" sz="2000" b="1" dirty="0"/>
              <a:t>jaloux </a:t>
            </a:r>
            <a:r>
              <a:rPr lang="fr" sz="2000" dirty="0"/>
              <a:t>?</a:t>
            </a:r>
            <a:endParaRPr lang="en-GB" sz="2000" dirty="0"/>
          </a:p>
        </p:txBody>
      </p:sp>
      <p:sp>
        <p:nvSpPr>
          <p:cNvPr id="5" name="Title 1">
            <a:extLst>
              <a:ext uri="{FF2B5EF4-FFF2-40B4-BE49-F238E27FC236}">
                <a16:creationId xmlns:a16="http://schemas.microsoft.com/office/drawing/2014/main" id="{C08433B0-DE58-4C25-AD6D-B3237DE88234}"/>
              </a:ext>
            </a:extLst>
          </p:cNvPr>
          <p:cNvSpPr txBox="1">
            <a:spLocks/>
          </p:cNvSpPr>
          <p:nvPr/>
        </p:nvSpPr>
        <p:spPr>
          <a:xfrm>
            <a:off x="672131" y="360266"/>
            <a:ext cx="7348251" cy="1646443"/>
          </a:xfrm>
          <a:prstGeom prst="rect">
            <a:avLst/>
          </a:prstGeom>
        </p:spPr>
        <p:txBody>
          <a:bodyPr rtlCol="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0">
              <a:lnSpc>
                <a:spcPts val="3800"/>
              </a:lnSpc>
            </a:pPr>
            <a:r>
              <a:rPr lang="fr" sz="3200" b="1" dirty="0">
                <a:solidFill>
                  <a:schemeClr val="accent2"/>
                </a:solidFill>
                <a:latin typeface="+mn-lt"/>
              </a:rPr>
              <a:t>Évaluer les risques après</a:t>
            </a:r>
            <a:br>
              <a:rPr lang="fr" sz="3200" b="1" dirty="0">
                <a:solidFill>
                  <a:schemeClr val="accent2"/>
                </a:solidFill>
                <a:latin typeface="+mn-lt"/>
              </a:rPr>
            </a:br>
            <a:r>
              <a:rPr lang="fr" sz="3200" b="1" dirty="0">
                <a:solidFill>
                  <a:schemeClr val="accent2"/>
                </a:solidFill>
                <a:latin typeface="+mn-lt"/>
              </a:rPr>
              <a:t>des actes de violence </a:t>
            </a:r>
            <a:br>
              <a:rPr lang="fr" sz="3200" b="1" dirty="0">
                <a:solidFill>
                  <a:schemeClr val="accent2"/>
                </a:solidFill>
                <a:latin typeface="+mn-lt"/>
              </a:rPr>
            </a:br>
            <a:r>
              <a:rPr lang="fr" sz="3200" b="1" dirty="0">
                <a:solidFill>
                  <a:schemeClr val="accent2"/>
                </a:solidFill>
                <a:latin typeface="+mn-lt"/>
              </a:rPr>
              <a:t>de la part d’un partenaire</a:t>
            </a:r>
            <a:endParaRPr lang="en-GB" sz="3200" b="1" dirty="0">
              <a:solidFill>
                <a:schemeClr val="accent2"/>
              </a:solidFill>
              <a:latin typeface="+mn-lt"/>
            </a:endParaRPr>
          </a:p>
        </p:txBody>
      </p:sp>
      <p:sp>
        <p:nvSpPr>
          <p:cNvPr id="6" name="Oval 5">
            <a:extLst>
              <a:ext uri="{FF2B5EF4-FFF2-40B4-BE49-F238E27FC236}">
                <a16:creationId xmlns:a16="http://schemas.microsoft.com/office/drawing/2014/main" id="{30459600-7775-4F6E-BB2D-A5B9006F717B}"/>
              </a:ext>
            </a:extLst>
          </p:cNvPr>
          <p:cNvSpPr/>
          <p:nvPr/>
        </p:nvSpPr>
        <p:spPr>
          <a:xfrm rot="613699">
            <a:off x="6773642" y="587107"/>
            <a:ext cx="2336136" cy="118958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Outil de travail</a:t>
            </a:r>
            <a:r>
              <a:rPr lang="en" sz="1200" dirty="0">
                <a:solidFill>
                  <a:schemeClr val="tx1"/>
                </a:solidFill>
              </a:rPr>
              <a:t> </a:t>
            </a:r>
            <a:r>
              <a:rPr lang="en" sz="1200" i="1" dirty="0">
                <a:solidFill>
                  <a:schemeClr val="tx1"/>
                </a:solidFill>
              </a:rPr>
              <a:t>Manuel </a:t>
            </a:r>
            <a:r>
              <a:rPr lang="en" sz="1200" i="1" dirty="0" err="1">
                <a:solidFill>
                  <a:schemeClr val="tx1"/>
                </a:solidFill>
              </a:rPr>
              <a:t>destin</a:t>
            </a:r>
            <a:r>
              <a:rPr lang="en-GB" sz="1200" i="1" dirty="0" err="1">
                <a:solidFill>
                  <a:schemeClr val="tx1"/>
                </a:solidFill>
              </a:rPr>
              <a:t>é</a:t>
            </a:r>
            <a:r>
              <a:rPr lang="en" sz="1200" i="1" dirty="0">
                <a:solidFill>
                  <a:schemeClr val="tx1"/>
                </a:solidFill>
              </a:rPr>
              <a:t> aux </a:t>
            </a:r>
            <a:r>
              <a:rPr lang="en" sz="1200" i="1" dirty="0" err="1">
                <a:solidFill>
                  <a:schemeClr val="tx1"/>
                </a:solidFill>
              </a:rPr>
              <a:t>gestionnaires</a:t>
            </a:r>
            <a:r>
              <a:rPr lang="en" sz="1200" i="1" dirty="0">
                <a:solidFill>
                  <a:schemeClr val="tx1"/>
                </a:solidFill>
              </a:rPr>
              <a:t> de </a:t>
            </a:r>
            <a:r>
              <a:rPr lang="en" sz="1200" i="1" dirty="0" err="1">
                <a:solidFill>
                  <a:schemeClr val="tx1"/>
                </a:solidFill>
              </a:rPr>
              <a:t>santé</a:t>
            </a:r>
            <a:r>
              <a:rPr lang="en" sz="1200" dirty="0">
                <a:solidFill>
                  <a:schemeClr val="tx1"/>
                </a:solidFill>
              </a:rPr>
              <a:t>,</a:t>
            </a:r>
          </a:p>
          <a:p>
            <a:pPr algn="ctr"/>
            <a:r>
              <a:rPr lang="en" sz="1200" dirty="0">
                <a:solidFill>
                  <a:schemeClr val="tx1"/>
                </a:solidFill>
              </a:rPr>
              <a:t>p. 26</a:t>
            </a:r>
          </a:p>
        </p:txBody>
      </p:sp>
      <p:sp>
        <p:nvSpPr>
          <p:cNvPr id="2" name="Footer Placeholder 4">
            <a:extLst>
              <a:ext uri="{FF2B5EF4-FFF2-40B4-BE49-F238E27FC236}">
                <a16:creationId xmlns:a16="http://schemas.microsoft.com/office/drawing/2014/main" id="{008EF13A-069B-D7E0-E33F-F002E7FB504B}"/>
              </a:ext>
            </a:extLst>
          </p:cNvPr>
          <p:cNvSpPr txBox="1">
            <a:spLocks/>
          </p:cNvSpPr>
          <p:nvPr/>
        </p:nvSpPr>
        <p:spPr>
          <a:xfrm>
            <a:off x="1707558" y="6201605"/>
            <a:ext cx="6203990" cy="656396"/>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dirty="0"/>
              <a:t> de violence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t>Programme de formation de </a:t>
            </a:r>
            <a:r>
              <a:rPr lang="en-GB" dirty="0" err="1"/>
              <a:t>l'OMS</a:t>
            </a:r>
            <a:r>
              <a:rPr lang="en-GB" dirty="0"/>
              <a:t> </a:t>
            </a:r>
            <a:r>
              <a:rPr lang="en-GB" dirty="0" err="1"/>
              <a:t>à</a:t>
            </a:r>
            <a:r>
              <a:rPr lang="en-GB" dirty="0"/>
              <a:t>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fr" dirty="0">
                <a:solidFill>
                  <a:srgbClr val="F57D22"/>
                </a:solidFill>
              </a:rPr>
              <a:t>Module 8. </a:t>
            </a:r>
            <a:r>
              <a:rPr lang="fr" sz="1100" dirty="0">
                <a:solidFill>
                  <a:srgbClr val="F57D22"/>
                </a:solidFill>
              </a:rPr>
              <a:t>Soutien de première ligne selon l’approche VIVRE, seconde partie :  </a:t>
            </a:r>
            <a:br>
              <a:rPr lang="fr" sz="1100" dirty="0">
                <a:solidFill>
                  <a:srgbClr val="F57D22"/>
                </a:solidFill>
              </a:rPr>
            </a:br>
            <a:r>
              <a:rPr lang="fr" sz="1100" dirty="0">
                <a:solidFill>
                  <a:srgbClr val="F57D22"/>
                </a:solidFill>
              </a:rPr>
              <a:t>Renforcer la sécurité et l’Entourage</a:t>
            </a:r>
          </a:p>
          <a:p>
            <a:endParaRPr lang="fr" dirty="0">
              <a:solidFill>
                <a:srgbClr val="F57D22"/>
              </a:solidFill>
              <a:ea typeface="+mj-ea"/>
              <a:cs typeface="+mj-cs"/>
            </a:endParaRPr>
          </a:p>
        </p:txBody>
      </p:sp>
    </p:spTree>
    <p:extLst>
      <p:ext uri="{BB962C8B-B14F-4D97-AF65-F5344CB8AC3E}">
        <p14:creationId xmlns:p14="http://schemas.microsoft.com/office/powerpoint/2010/main" val="3255095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67033FB-D866-436D-8CE7-38BED81F9327}"/>
              </a:ext>
            </a:extLst>
          </p:cNvPr>
          <p:cNvSpPr>
            <a:spLocks noGrp="1"/>
          </p:cNvSpPr>
          <p:nvPr>
            <p:ph type="sldNum" sz="quarter" idx="12"/>
          </p:nvPr>
        </p:nvSpPr>
        <p:spPr/>
        <p:txBody>
          <a:bodyPr rtlCol="0"/>
          <a:lstStyle/>
          <a:p>
            <a:pPr rtl="0"/>
            <a:fld id="{4722C4DF-BCE6-48F3-BBBD-1ADF724614A1}" type="slidenum">
              <a:rPr lang="es-CO" smtClean="0"/>
              <a:pPr rtl="0"/>
              <a:t>7</a:t>
            </a:fld>
            <a:endParaRPr lang="es-CO" dirty="0"/>
          </a:p>
        </p:txBody>
      </p:sp>
      <p:sp>
        <p:nvSpPr>
          <p:cNvPr id="4" name="Subtitle 2">
            <a:extLst>
              <a:ext uri="{FF2B5EF4-FFF2-40B4-BE49-F238E27FC236}">
                <a16:creationId xmlns:a16="http://schemas.microsoft.com/office/drawing/2014/main" id="{AAF60B4E-398C-4806-9353-A8BA25202354}"/>
              </a:ext>
            </a:extLst>
          </p:cNvPr>
          <p:cNvSpPr txBox="1">
            <a:spLocks/>
          </p:cNvSpPr>
          <p:nvPr/>
        </p:nvSpPr>
        <p:spPr>
          <a:xfrm>
            <a:off x="323014" y="2259039"/>
            <a:ext cx="4359155" cy="3227362"/>
          </a:xfrm>
          <a:prstGeom prst="rect">
            <a:avLst/>
          </a:prstGeom>
        </p:spPr>
        <p:txBody>
          <a:bodyPr lIns="9000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spcBef>
                <a:spcPts val="0"/>
              </a:spcBef>
              <a:buNone/>
              <a:defRPr/>
            </a:pPr>
            <a:r>
              <a:rPr lang="fr" sz="2400" dirty="0"/>
              <a:t>En cas de danger : </a:t>
            </a:r>
          </a:p>
          <a:p>
            <a:pPr marL="540000" lvl="1" indent="-540000" rtl="0">
              <a:spcBef>
                <a:spcPts val="0"/>
              </a:spcBef>
              <a:buFont typeface="Arial" panose="020B0604020202020204" pitchFamily="34" charset="0"/>
              <a:buChar char="•"/>
              <a:defRPr/>
            </a:pPr>
            <a:r>
              <a:rPr lang="fr" sz="2400" dirty="0"/>
              <a:t>Aidez à élaborer un</a:t>
            </a:r>
            <a:r>
              <a:rPr lang="fr" sz="2400" b="1" dirty="0"/>
              <a:t> plan de sécurité</a:t>
            </a:r>
            <a:r>
              <a:rPr lang="fr" sz="2400" dirty="0"/>
              <a:t>.</a:t>
            </a:r>
          </a:p>
          <a:p>
            <a:pPr marL="540000" lvl="1" indent="-540000" rtl="0">
              <a:spcBef>
                <a:spcPts val="0"/>
              </a:spcBef>
              <a:buFont typeface="Arial" panose="020B0604020202020204" pitchFamily="34" charset="0"/>
              <a:buChar char="•"/>
              <a:defRPr/>
            </a:pPr>
            <a:r>
              <a:rPr lang="fr" sz="2400" dirty="0"/>
              <a:t>Faites des </a:t>
            </a:r>
            <a:r>
              <a:rPr lang="fr" sz="2400" b="1" dirty="0"/>
              <a:t>recommandations</a:t>
            </a:r>
            <a:r>
              <a:rPr lang="fr" sz="2400" dirty="0"/>
              <a:t> (par exemple un abri, un logement sûr) ou aider à identifier un endroit sûr où elle peut se rendre.</a:t>
            </a:r>
          </a:p>
          <a:p>
            <a:pPr marL="631825" lvl="1" indent="0" algn="ctr" rtl="0">
              <a:spcBef>
                <a:spcPts val="0"/>
              </a:spcBef>
              <a:buNone/>
              <a:defRPr/>
            </a:pPr>
            <a:endParaRPr lang="en-GB" sz="2400" dirty="0"/>
          </a:p>
        </p:txBody>
      </p:sp>
      <p:sp>
        <p:nvSpPr>
          <p:cNvPr id="5" name="Title 1">
            <a:extLst>
              <a:ext uri="{FF2B5EF4-FFF2-40B4-BE49-F238E27FC236}">
                <a16:creationId xmlns:a16="http://schemas.microsoft.com/office/drawing/2014/main" id="{C08433B0-DE58-4C25-AD6D-B3237DE88234}"/>
              </a:ext>
            </a:extLst>
          </p:cNvPr>
          <p:cNvSpPr txBox="1">
            <a:spLocks/>
          </p:cNvSpPr>
          <p:nvPr/>
        </p:nvSpPr>
        <p:spPr>
          <a:xfrm>
            <a:off x="0" y="286071"/>
            <a:ext cx="7238082" cy="1459260"/>
          </a:xfrm>
          <a:prstGeom prst="rect">
            <a:avLst/>
          </a:prstGeom>
        </p:spPr>
        <p:txBody>
          <a:bodyPr rtlCol="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0">
              <a:lnSpc>
                <a:spcPts val="3800"/>
              </a:lnSpc>
            </a:pPr>
            <a:r>
              <a:rPr lang="fr" b="1" dirty="0">
                <a:solidFill>
                  <a:schemeClr val="accent2"/>
                </a:solidFill>
                <a:latin typeface="+mn-lt"/>
              </a:rPr>
              <a:t>Renforcer la sécurité après des actes de violence de la part d’un partenaire intime    </a:t>
            </a:r>
            <a:endParaRPr lang="en-GB" b="1" dirty="0">
              <a:solidFill>
                <a:schemeClr val="accent2"/>
              </a:solidFill>
              <a:latin typeface="+mn-lt"/>
            </a:endParaRPr>
          </a:p>
        </p:txBody>
      </p:sp>
      <p:pic>
        <p:nvPicPr>
          <p:cNvPr id="7" name="Picture 6" descr="A screenshot of a computer screen&#10;&#10;Description automatically generated">
            <a:extLst>
              <a:ext uri="{FF2B5EF4-FFF2-40B4-BE49-F238E27FC236}">
                <a16:creationId xmlns:a16="http://schemas.microsoft.com/office/drawing/2014/main" id="{119593A9-D921-DA5C-28B1-720C97E73E0C}"/>
              </a:ext>
            </a:extLst>
          </p:cNvPr>
          <p:cNvPicPr>
            <a:picLocks noChangeAspect="1"/>
          </p:cNvPicPr>
          <p:nvPr/>
        </p:nvPicPr>
        <p:blipFill>
          <a:blip r:embed="rId3"/>
          <a:stretch>
            <a:fillRect/>
          </a:stretch>
        </p:blipFill>
        <p:spPr>
          <a:xfrm>
            <a:off x="4758690" y="1745331"/>
            <a:ext cx="3924300" cy="4114800"/>
          </a:xfrm>
          <a:prstGeom prst="rect">
            <a:avLst/>
          </a:prstGeom>
        </p:spPr>
      </p:pic>
      <p:sp>
        <p:nvSpPr>
          <p:cNvPr id="2" name="Footer Placeholder 4">
            <a:extLst>
              <a:ext uri="{FF2B5EF4-FFF2-40B4-BE49-F238E27FC236}">
                <a16:creationId xmlns:a16="http://schemas.microsoft.com/office/drawing/2014/main" id="{A125C694-46A0-FD51-AF21-9B4AED540202}"/>
              </a:ext>
            </a:extLst>
          </p:cNvPr>
          <p:cNvSpPr txBox="1">
            <a:spLocks/>
          </p:cNvSpPr>
          <p:nvPr/>
        </p:nvSpPr>
        <p:spPr>
          <a:xfrm>
            <a:off x="1707558" y="6201605"/>
            <a:ext cx="6203990" cy="656396"/>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dirty="0"/>
              <a:t> de violence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t>Programme de formation de </a:t>
            </a:r>
            <a:r>
              <a:rPr lang="en-GB" dirty="0" err="1"/>
              <a:t>l'OMS</a:t>
            </a:r>
            <a:r>
              <a:rPr lang="en-GB" dirty="0"/>
              <a:t> </a:t>
            </a:r>
            <a:r>
              <a:rPr lang="en-GB" dirty="0" err="1"/>
              <a:t>à</a:t>
            </a:r>
            <a:r>
              <a:rPr lang="en-GB" dirty="0"/>
              <a:t>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fr" dirty="0">
                <a:solidFill>
                  <a:srgbClr val="F57D22"/>
                </a:solidFill>
              </a:rPr>
              <a:t>Module 8. </a:t>
            </a:r>
            <a:r>
              <a:rPr lang="fr" sz="1100" dirty="0">
                <a:solidFill>
                  <a:srgbClr val="F57D22"/>
                </a:solidFill>
              </a:rPr>
              <a:t>Soutien de première ligne selon l’approche VIVRE, seconde partie :  </a:t>
            </a:r>
            <a:br>
              <a:rPr lang="fr" sz="1100" dirty="0">
                <a:solidFill>
                  <a:srgbClr val="F57D22"/>
                </a:solidFill>
              </a:rPr>
            </a:br>
            <a:r>
              <a:rPr lang="fr" sz="1100" dirty="0">
                <a:solidFill>
                  <a:srgbClr val="F57D22"/>
                </a:solidFill>
              </a:rPr>
              <a:t>Renforcer la sécurité et l’Entourage</a:t>
            </a:r>
          </a:p>
          <a:p>
            <a:endParaRPr lang="fr" dirty="0">
              <a:solidFill>
                <a:srgbClr val="F57D22"/>
              </a:solidFill>
              <a:ea typeface="+mj-ea"/>
              <a:cs typeface="+mj-cs"/>
            </a:endParaRPr>
          </a:p>
        </p:txBody>
      </p:sp>
    </p:spTree>
    <p:extLst>
      <p:ext uri="{BB962C8B-B14F-4D97-AF65-F5344CB8AC3E}">
        <p14:creationId xmlns:p14="http://schemas.microsoft.com/office/powerpoint/2010/main" val="667847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67033FB-D866-436D-8CE7-38BED81F9327}"/>
              </a:ext>
            </a:extLst>
          </p:cNvPr>
          <p:cNvSpPr>
            <a:spLocks noGrp="1"/>
          </p:cNvSpPr>
          <p:nvPr>
            <p:ph type="sldNum" sz="quarter" idx="12"/>
          </p:nvPr>
        </p:nvSpPr>
        <p:spPr/>
        <p:txBody>
          <a:bodyPr rtlCol="0"/>
          <a:lstStyle/>
          <a:p>
            <a:pPr rtl="0"/>
            <a:fld id="{4722C4DF-BCE6-48F3-BBBD-1ADF724614A1}" type="slidenum">
              <a:rPr lang="es-CO" smtClean="0"/>
              <a:pPr rtl="0"/>
              <a:t>8</a:t>
            </a:fld>
            <a:endParaRPr lang="es-CO" dirty="0"/>
          </a:p>
        </p:txBody>
      </p:sp>
      <p:sp>
        <p:nvSpPr>
          <p:cNvPr id="4" name="Subtitle 2">
            <a:extLst>
              <a:ext uri="{FF2B5EF4-FFF2-40B4-BE49-F238E27FC236}">
                <a16:creationId xmlns:a16="http://schemas.microsoft.com/office/drawing/2014/main" id="{AAF60B4E-398C-4806-9353-A8BA25202354}"/>
              </a:ext>
            </a:extLst>
          </p:cNvPr>
          <p:cNvSpPr txBox="1">
            <a:spLocks/>
          </p:cNvSpPr>
          <p:nvPr/>
        </p:nvSpPr>
        <p:spPr>
          <a:xfrm>
            <a:off x="672028" y="1523999"/>
            <a:ext cx="6566053" cy="4325957"/>
          </a:xfrm>
          <a:prstGeom prst="rect">
            <a:avLst/>
          </a:prstGeom>
        </p:spPr>
        <p:txBody>
          <a:bodyPr lIns="9000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8900" indent="0" rtl="0">
              <a:spcBef>
                <a:spcPts val="600"/>
              </a:spcBef>
              <a:spcAft>
                <a:spcPts val="600"/>
              </a:spcAft>
              <a:buNone/>
            </a:pPr>
            <a:r>
              <a:rPr lang="fr" sz="2400" b="1" dirty="0"/>
              <a:t>Évitez de la mettre en danger</a:t>
            </a:r>
          </a:p>
          <a:p>
            <a:pPr marL="609600" rtl="0">
              <a:spcBef>
                <a:spcPts val="600"/>
              </a:spcBef>
              <a:defRPr/>
            </a:pPr>
            <a:r>
              <a:rPr lang="fr" sz="2400" dirty="0"/>
              <a:t>N’évoquez la maltraitance que lorsque vous n’êtes que les deux.</a:t>
            </a:r>
          </a:p>
          <a:p>
            <a:pPr marL="609600" rtl="0">
              <a:spcBef>
                <a:spcPts val="600"/>
              </a:spcBef>
              <a:defRPr/>
            </a:pPr>
            <a:r>
              <a:rPr lang="fr" sz="2400" dirty="0"/>
              <a:t>Préservez la confidentialité des dossiers médicaux.</a:t>
            </a:r>
          </a:p>
          <a:p>
            <a:pPr marL="609600" rtl="0">
              <a:spcBef>
                <a:spcPts val="600"/>
              </a:spcBef>
              <a:defRPr/>
            </a:pPr>
            <a:r>
              <a:rPr lang="fr" sz="2400" dirty="0"/>
              <a:t>Parlez avec elle de la façon dont elle expliquera où elle a été et ce qu’elle fera des documents qu’elle rapportera chez elle.</a:t>
            </a:r>
          </a:p>
        </p:txBody>
      </p:sp>
      <p:sp>
        <p:nvSpPr>
          <p:cNvPr id="5" name="Title 1">
            <a:extLst>
              <a:ext uri="{FF2B5EF4-FFF2-40B4-BE49-F238E27FC236}">
                <a16:creationId xmlns:a16="http://schemas.microsoft.com/office/drawing/2014/main" id="{C08433B0-DE58-4C25-AD6D-B3237DE88234}"/>
              </a:ext>
            </a:extLst>
          </p:cNvPr>
          <p:cNvSpPr txBox="1">
            <a:spLocks/>
          </p:cNvSpPr>
          <p:nvPr/>
        </p:nvSpPr>
        <p:spPr>
          <a:xfrm>
            <a:off x="0" y="310777"/>
            <a:ext cx="9144000" cy="648072"/>
          </a:xfrm>
          <a:prstGeom prst="rect">
            <a:avLst/>
          </a:prstGeom>
        </p:spPr>
        <p:txBody>
          <a:bodyPr rtlCol="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0"/>
            <a:r>
              <a:rPr lang="fr" b="1" dirty="0">
                <a:solidFill>
                  <a:schemeClr val="accent2"/>
                </a:solidFill>
                <a:latin typeface="+mn-lt"/>
              </a:rPr>
              <a:t>Renforcer la sécurité</a:t>
            </a:r>
            <a:endParaRPr lang="en-GB" b="1" dirty="0">
              <a:solidFill>
                <a:schemeClr val="accent2"/>
              </a:solidFill>
              <a:latin typeface="+mn-lt"/>
            </a:endParaRPr>
          </a:p>
        </p:txBody>
      </p:sp>
      <p:sp>
        <p:nvSpPr>
          <p:cNvPr id="2" name="Footer Placeholder 4">
            <a:extLst>
              <a:ext uri="{FF2B5EF4-FFF2-40B4-BE49-F238E27FC236}">
                <a16:creationId xmlns:a16="http://schemas.microsoft.com/office/drawing/2014/main" id="{2C5D4768-2FEA-0D09-0902-96889122EA32}"/>
              </a:ext>
            </a:extLst>
          </p:cNvPr>
          <p:cNvSpPr txBox="1">
            <a:spLocks/>
          </p:cNvSpPr>
          <p:nvPr/>
        </p:nvSpPr>
        <p:spPr>
          <a:xfrm>
            <a:off x="1707558" y="6201605"/>
            <a:ext cx="6203990" cy="656396"/>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dirty="0"/>
              <a:t> de violence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t>Programme de formation de </a:t>
            </a:r>
            <a:r>
              <a:rPr lang="en-GB" dirty="0" err="1"/>
              <a:t>l'OMS</a:t>
            </a:r>
            <a:r>
              <a:rPr lang="en-GB" dirty="0"/>
              <a:t> </a:t>
            </a:r>
            <a:r>
              <a:rPr lang="en-GB" dirty="0" err="1"/>
              <a:t>à</a:t>
            </a:r>
            <a:r>
              <a:rPr lang="en-GB" dirty="0"/>
              <a:t>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fr" dirty="0">
                <a:solidFill>
                  <a:srgbClr val="F57D22"/>
                </a:solidFill>
              </a:rPr>
              <a:t>Module 8. </a:t>
            </a:r>
            <a:r>
              <a:rPr lang="fr" sz="1100" dirty="0">
                <a:solidFill>
                  <a:srgbClr val="F57D22"/>
                </a:solidFill>
              </a:rPr>
              <a:t>Soutien de première ligne selon l’approche VIVRE, seconde partie :  </a:t>
            </a:r>
            <a:br>
              <a:rPr lang="fr" sz="1100" dirty="0">
                <a:solidFill>
                  <a:srgbClr val="F57D22"/>
                </a:solidFill>
              </a:rPr>
            </a:br>
            <a:r>
              <a:rPr lang="fr" sz="1100" dirty="0">
                <a:solidFill>
                  <a:srgbClr val="F57D22"/>
                </a:solidFill>
              </a:rPr>
              <a:t>Renforcer la sécurité et l’Entourage</a:t>
            </a:r>
          </a:p>
          <a:p>
            <a:endParaRPr lang="fr" dirty="0">
              <a:solidFill>
                <a:srgbClr val="F57D22"/>
              </a:solidFill>
              <a:ea typeface="+mj-ea"/>
              <a:cs typeface="+mj-cs"/>
            </a:endParaRPr>
          </a:p>
        </p:txBody>
      </p:sp>
    </p:spTree>
    <p:extLst>
      <p:ext uri="{BB962C8B-B14F-4D97-AF65-F5344CB8AC3E}">
        <p14:creationId xmlns:p14="http://schemas.microsoft.com/office/powerpoint/2010/main" val="1348095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91C33F1-7070-497A-B4E7-34B1F9762D65}"/>
              </a:ext>
            </a:extLst>
          </p:cNvPr>
          <p:cNvSpPr>
            <a:spLocks noGrp="1"/>
          </p:cNvSpPr>
          <p:nvPr>
            <p:ph type="sldNum" sz="quarter" idx="12"/>
          </p:nvPr>
        </p:nvSpPr>
        <p:spPr/>
        <p:txBody>
          <a:bodyPr rtlCol="0"/>
          <a:lstStyle/>
          <a:p>
            <a:pPr rtl="0"/>
            <a:fld id="{4722C4DF-BCE6-48F3-BBBD-1ADF724614A1}" type="slidenum">
              <a:rPr lang="es-CO" smtClean="0"/>
              <a:pPr rtl="0"/>
              <a:t>9</a:t>
            </a:fld>
            <a:endParaRPr lang="es-CO" dirty="0"/>
          </a:p>
        </p:txBody>
      </p:sp>
      <p:sp>
        <p:nvSpPr>
          <p:cNvPr id="8" name="Title 1">
            <a:extLst>
              <a:ext uri="{FF2B5EF4-FFF2-40B4-BE49-F238E27FC236}">
                <a16:creationId xmlns:a16="http://schemas.microsoft.com/office/drawing/2014/main" id="{0DA22D76-1764-4640-B3DB-2778A627A29B}"/>
              </a:ext>
            </a:extLst>
          </p:cNvPr>
          <p:cNvSpPr txBox="1">
            <a:spLocks/>
          </p:cNvSpPr>
          <p:nvPr/>
        </p:nvSpPr>
        <p:spPr>
          <a:xfrm>
            <a:off x="-12010" y="364198"/>
            <a:ext cx="9144000" cy="648072"/>
          </a:xfrm>
          <a:prstGeom prst="rect">
            <a:avLst/>
          </a:prstGeom>
        </p:spPr>
        <p:txBody>
          <a:bodyPr rtlCol="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0"/>
            <a:r>
              <a:rPr lang="fr" b="1" dirty="0">
                <a:solidFill>
                  <a:schemeClr val="accent2"/>
                </a:solidFill>
                <a:latin typeface="+mn-lt"/>
              </a:rPr>
              <a:t>Renforcer l’entourage</a:t>
            </a:r>
          </a:p>
        </p:txBody>
      </p:sp>
      <p:sp>
        <p:nvSpPr>
          <p:cNvPr id="11" name="Subtitle 2">
            <a:extLst>
              <a:ext uri="{FF2B5EF4-FFF2-40B4-BE49-F238E27FC236}">
                <a16:creationId xmlns:a16="http://schemas.microsoft.com/office/drawing/2014/main" id="{3C39E33A-8B9B-488B-AA0A-1402A4CBEF30}"/>
              </a:ext>
            </a:extLst>
          </p:cNvPr>
          <p:cNvSpPr txBox="1">
            <a:spLocks/>
          </p:cNvSpPr>
          <p:nvPr/>
        </p:nvSpPr>
        <p:spPr>
          <a:xfrm>
            <a:off x="230009" y="1389653"/>
            <a:ext cx="8425444" cy="3979121"/>
          </a:xfrm>
          <a:prstGeom prst="rect">
            <a:avLst/>
          </a:prstGeom>
        </p:spPr>
        <p:txBody>
          <a:bodyPr lIns="9000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609600" rtl="0">
              <a:spcBef>
                <a:spcPts val="600"/>
              </a:spcBef>
              <a:defRPr/>
            </a:pPr>
            <a:r>
              <a:rPr lang="fr" sz="2400" dirty="0"/>
              <a:t>Aidez-la à identifier et à envisager les options disponibles et ses priorités. </a:t>
            </a:r>
          </a:p>
          <a:p>
            <a:pPr marL="609600" rtl="0">
              <a:spcBef>
                <a:spcPts val="600"/>
              </a:spcBef>
              <a:defRPr/>
            </a:pPr>
            <a:r>
              <a:rPr lang="fr" sz="2400" dirty="0"/>
              <a:t>Utilisez et mettez à jour un répertoire des référencements.</a:t>
            </a:r>
          </a:p>
          <a:p>
            <a:pPr marL="609600" rtl="0">
              <a:spcBef>
                <a:spcPts val="600"/>
              </a:spcBef>
              <a:defRPr/>
            </a:pPr>
            <a:r>
              <a:rPr lang="fr" sz="2400" dirty="0"/>
              <a:t>Discutez de son soutien social : elle préférera peut-être compter sur son réseau informel.</a:t>
            </a:r>
          </a:p>
          <a:p>
            <a:pPr marL="609600" rtl="0">
              <a:spcBef>
                <a:spcPts val="600"/>
              </a:spcBef>
              <a:defRPr/>
            </a:pPr>
            <a:r>
              <a:rPr lang="fr" sz="2400" dirty="0"/>
              <a:t>Mettez-la en contact avec des ressources </a:t>
            </a:r>
            <a:br>
              <a:rPr lang="fr" sz="2400" dirty="0"/>
            </a:br>
            <a:r>
              <a:rPr lang="fr" sz="2400" dirty="0"/>
              <a:t>en la recommandant chaleureusement.</a:t>
            </a:r>
          </a:p>
          <a:p>
            <a:pPr marL="609600" rtl="0">
              <a:spcBef>
                <a:spcPts val="600"/>
              </a:spcBef>
              <a:defRPr/>
            </a:pPr>
            <a:endParaRPr lang="en-US" sz="2800" dirty="0"/>
          </a:p>
          <a:p>
            <a:pPr marL="609600" rtl="0">
              <a:spcBef>
                <a:spcPts val="600"/>
              </a:spcBef>
              <a:defRPr/>
            </a:pPr>
            <a:endParaRPr lang="en-US" sz="2800" dirty="0"/>
          </a:p>
        </p:txBody>
      </p:sp>
      <p:sp>
        <p:nvSpPr>
          <p:cNvPr id="2" name="Oval 1">
            <a:extLst>
              <a:ext uri="{FF2B5EF4-FFF2-40B4-BE49-F238E27FC236}">
                <a16:creationId xmlns:a16="http://schemas.microsoft.com/office/drawing/2014/main" id="{50518962-F843-7142-B103-D6615BD55AC4}"/>
              </a:ext>
            </a:extLst>
          </p:cNvPr>
          <p:cNvSpPr/>
          <p:nvPr/>
        </p:nvSpPr>
        <p:spPr>
          <a:xfrm rot="768082">
            <a:off x="6311825" y="3231338"/>
            <a:ext cx="2528490" cy="9486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sz="1600" b="1" dirty="0"/>
              <a:t>Voir Module 7, diapositives 7 et 8</a:t>
            </a:r>
          </a:p>
        </p:txBody>
      </p:sp>
      <p:pic>
        <p:nvPicPr>
          <p:cNvPr id="7" name="Picture 6">
            <a:extLst>
              <a:ext uri="{FF2B5EF4-FFF2-40B4-BE49-F238E27FC236}">
                <a16:creationId xmlns:a16="http://schemas.microsoft.com/office/drawing/2014/main" id="{E0981E85-0B64-0845-A500-5A0FA9AFBC39}"/>
              </a:ext>
            </a:extLst>
          </p:cNvPr>
          <p:cNvPicPr>
            <a:picLocks noChangeAspect="1"/>
          </p:cNvPicPr>
          <p:nvPr/>
        </p:nvPicPr>
        <p:blipFill rotWithShape="1">
          <a:blip r:embed="rId3">
            <a:duotone>
              <a:schemeClr val="accent2">
                <a:shade val="45000"/>
                <a:satMod val="135000"/>
              </a:schemeClr>
              <a:prstClr val="white"/>
            </a:duotone>
          </a:blip>
          <a:srcRect r="47907"/>
          <a:stretch/>
        </p:blipFill>
        <p:spPr>
          <a:xfrm rot="19415342">
            <a:off x="1256084" y="3653464"/>
            <a:ext cx="1887796" cy="2930289"/>
          </a:xfrm>
          <a:prstGeom prst="rect">
            <a:avLst/>
          </a:prstGeom>
        </p:spPr>
      </p:pic>
      <p:pic>
        <p:nvPicPr>
          <p:cNvPr id="9" name="Picture 8">
            <a:extLst>
              <a:ext uri="{FF2B5EF4-FFF2-40B4-BE49-F238E27FC236}">
                <a16:creationId xmlns:a16="http://schemas.microsoft.com/office/drawing/2014/main" id="{FEB2E86E-93F9-B74C-B345-1E8ECDBDB1B0}"/>
              </a:ext>
            </a:extLst>
          </p:cNvPr>
          <p:cNvPicPr>
            <a:picLocks noChangeAspect="1"/>
          </p:cNvPicPr>
          <p:nvPr/>
        </p:nvPicPr>
        <p:blipFill rotWithShape="1">
          <a:blip r:embed="rId3">
            <a:duotone>
              <a:schemeClr val="accent2">
                <a:shade val="45000"/>
                <a:satMod val="135000"/>
              </a:schemeClr>
              <a:prstClr val="white"/>
            </a:duotone>
          </a:blip>
          <a:srcRect l="52024" t="-8129" r="-3104" b="-3223"/>
          <a:stretch/>
        </p:blipFill>
        <p:spPr>
          <a:xfrm rot="2411546">
            <a:off x="5394334" y="3591310"/>
            <a:ext cx="1851125" cy="3262957"/>
          </a:xfrm>
          <a:prstGeom prst="rect">
            <a:avLst/>
          </a:prstGeom>
        </p:spPr>
      </p:pic>
      <p:sp>
        <p:nvSpPr>
          <p:cNvPr id="4" name="Footer Placeholder 4">
            <a:extLst>
              <a:ext uri="{FF2B5EF4-FFF2-40B4-BE49-F238E27FC236}">
                <a16:creationId xmlns:a16="http://schemas.microsoft.com/office/drawing/2014/main" id="{5DAC65B8-D1EF-FE85-0DFA-1EFB4A464839}"/>
              </a:ext>
            </a:extLst>
          </p:cNvPr>
          <p:cNvSpPr txBox="1">
            <a:spLocks/>
          </p:cNvSpPr>
          <p:nvPr/>
        </p:nvSpPr>
        <p:spPr>
          <a:xfrm>
            <a:off x="1707558" y="6201605"/>
            <a:ext cx="6203990" cy="656396"/>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dirty="0"/>
              <a:t> de violence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t>Programme de formation de </a:t>
            </a:r>
            <a:r>
              <a:rPr lang="en-GB" dirty="0" err="1"/>
              <a:t>l'OMS</a:t>
            </a:r>
            <a:r>
              <a:rPr lang="en-GB" dirty="0"/>
              <a:t> </a:t>
            </a:r>
            <a:r>
              <a:rPr lang="en-GB" dirty="0" err="1"/>
              <a:t>à</a:t>
            </a:r>
            <a:r>
              <a:rPr lang="en-GB" dirty="0"/>
              <a:t>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fr" dirty="0">
                <a:solidFill>
                  <a:srgbClr val="F57D22"/>
                </a:solidFill>
              </a:rPr>
              <a:t>Module 8. </a:t>
            </a:r>
            <a:r>
              <a:rPr lang="fr" sz="1100" dirty="0">
                <a:solidFill>
                  <a:srgbClr val="F57D22"/>
                </a:solidFill>
              </a:rPr>
              <a:t>Soutien de première ligne selon l’approche VIVRE, seconde partie :  </a:t>
            </a:r>
            <a:br>
              <a:rPr lang="fr" sz="1100" dirty="0">
                <a:solidFill>
                  <a:srgbClr val="F57D22"/>
                </a:solidFill>
              </a:rPr>
            </a:br>
            <a:r>
              <a:rPr lang="fr" sz="1100" dirty="0">
                <a:solidFill>
                  <a:srgbClr val="F57D22"/>
                </a:solidFill>
              </a:rPr>
              <a:t>Renforcer la sécurité et l’Entourage</a:t>
            </a:r>
          </a:p>
          <a:p>
            <a:endParaRPr lang="fr" dirty="0">
              <a:solidFill>
                <a:srgbClr val="F57D22"/>
              </a:solidFill>
              <a:ea typeface="+mj-ea"/>
              <a:cs typeface="+mj-cs"/>
            </a:endParaRPr>
          </a:p>
        </p:txBody>
      </p:sp>
    </p:spTree>
    <p:extLst>
      <p:ext uri="{BB962C8B-B14F-4D97-AF65-F5344CB8AC3E}">
        <p14:creationId xmlns:p14="http://schemas.microsoft.com/office/powerpoint/2010/main" val="1773812519"/>
      </p:ext>
    </p:extLst>
  </p:cSld>
  <p:clrMapOvr>
    <a:masterClrMapping/>
  </p:clrMapOvr>
</p:sld>
</file>

<file path=ppt/theme/theme1.xml><?xml version="1.0" encoding="utf-8"?>
<a:theme xmlns:a="http://schemas.openxmlformats.org/drawingml/2006/main" name="Office Theme">
  <a:themeElements>
    <a:clrScheme name="Curriculum custom 1">
      <a:dk1>
        <a:srgbClr val="000000"/>
      </a:dk1>
      <a:lt1>
        <a:srgbClr val="F5EFE0"/>
      </a:lt1>
      <a:dk2>
        <a:srgbClr val="92B0CB"/>
      </a:dk2>
      <a:lt2>
        <a:srgbClr val="E3E9F1"/>
      </a:lt2>
      <a:accent1>
        <a:srgbClr val="2E348F"/>
      </a:accent1>
      <a:accent2>
        <a:srgbClr val="0666B2"/>
      </a:accent2>
      <a:accent3>
        <a:srgbClr val="449FD7"/>
      </a:accent3>
      <a:accent4>
        <a:srgbClr val="FFBA00"/>
      </a:accent4>
      <a:accent5>
        <a:srgbClr val="F57D21"/>
      </a:accent5>
      <a:accent6>
        <a:srgbClr val="B84200"/>
      </a:accent6>
      <a:hlink>
        <a:srgbClr val="0563C1"/>
      </a:hlink>
      <a:folHlink>
        <a:srgbClr val="0263C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urriculum template_13Dec" id="{82102952-1358-794C-BA0B-E9E2CAE0DECF}" vid="{D4BAC128-9994-AD42-AB0C-764A7311E6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TotalTime>
  <Words>1856</Words>
  <Application>Microsoft Office PowerPoint</Application>
  <PresentationFormat>On-screen Show (4:3)</PresentationFormat>
  <Paragraphs>160</Paragraphs>
  <Slides>12</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Cambria</vt:lpstr>
      <vt:lpstr>Segoe UI</vt:lpstr>
      <vt:lpstr>Symbol</vt:lpstr>
      <vt:lpstr>Times New Roman</vt:lpstr>
      <vt:lpstr>Webdings</vt:lpstr>
      <vt:lpstr>Office Theme</vt:lpstr>
      <vt:lpstr>Module 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Exercice 8.1 : Renforcer la sécurité  et l’entourage</vt:lpstr>
      <vt:lpstr>Exercice 8.1 : Jeu de rôle :  Renforcer la sécurité et l’entourage</vt:lpstr>
      <vt:lpstr>Messages clés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8</dc:title>
  <dc:creator>Anna Hoover</dc:creator>
  <cp:lastModifiedBy>Becky Mitchell (Green Ink)</cp:lastModifiedBy>
  <cp:revision>61</cp:revision>
  <dcterms:created xsi:type="dcterms:W3CDTF">2019-12-16T15:26:40Z</dcterms:created>
  <dcterms:modified xsi:type="dcterms:W3CDTF">2024-12-12T20:41:02Z</dcterms:modified>
</cp:coreProperties>
</file>